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3" r:id="rId3"/>
  </p:sldMasterIdLst>
  <p:notesMasterIdLst>
    <p:notesMasterId r:id="rId76"/>
  </p:notesMasterIdLst>
  <p:sldIdLst>
    <p:sldId id="256" r:id="rId4"/>
    <p:sldId id="1248" r:id="rId5"/>
    <p:sldId id="1230" r:id="rId6"/>
    <p:sldId id="261" r:id="rId7"/>
    <p:sldId id="1246" r:id="rId8"/>
    <p:sldId id="258" r:id="rId9"/>
    <p:sldId id="1291" r:id="rId10"/>
    <p:sldId id="280" r:id="rId11"/>
    <p:sldId id="289" r:id="rId12"/>
    <p:sldId id="288" r:id="rId13"/>
    <p:sldId id="1295" r:id="rId14"/>
    <p:sldId id="1250" r:id="rId15"/>
    <p:sldId id="1292" r:id="rId16"/>
    <p:sldId id="259" r:id="rId17"/>
    <p:sldId id="1249" r:id="rId18"/>
    <p:sldId id="1294" r:id="rId19"/>
    <p:sldId id="660" r:id="rId20"/>
    <p:sldId id="1229" r:id="rId21"/>
    <p:sldId id="1231" r:id="rId22"/>
    <p:sldId id="1201" r:id="rId23"/>
    <p:sldId id="1224" r:id="rId24"/>
    <p:sldId id="542" r:id="rId25"/>
    <p:sldId id="262" r:id="rId26"/>
    <p:sldId id="434" r:id="rId27"/>
    <p:sldId id="643" r:id="rId28"/>
    <p:sldId id="296" r:id="rId29"/>
    <p:sldId id="285" r:id="rId30"/>
    <p:sldId id="422" r:id="rId31"/>
    <p:sldId id="1227" r:id="rId32"/>
    <p:sldId id="1252" r:id="rId33"/>
    <p:sldId id="1197" r:id="rId34"/>
    <p:sldId id="1221" r:id="rId35"/>
    <p:sldId id="1253" r:id="rId36"/>
    <p:sldId id="1254" r:id="rId37"/>
    <p:sldId id="658" r:id="rId38"/>
    <p:sldId id="1260" r:id="rId39"/>
    <p:sldId id="1215" r:id="rId40"/>
    <p:sldId id="1211" r:id="rId41"/>
    <p:sldId id="1206" r:id="rId42"/>
    <p:sldId id="1270" r:id="rId43"/>
    <p:sldId id="1281" r:id="rId44"/>
    <p:sldId id="1271" r:id="rId45"/>
    <p:sldId id="654" r:id="rId46"/>
    <p:sldId id="1219" r:id="rId47"/>
    <p:sldId id="1208" r:id="rId48"/>
    <p:sldId id="1288" r:id="rId49"/>
    <p:sldId id="1261" r:id="rId50"/>
    <p:sldId id="1257" r:id="rId51"/>
    <p:sldId id="1282" r:id="rId52"/>
    <p:sldId id="1283" r:id="rId53"/>
    <p:sldId id="1287" r:id="rId54"/>
    <p:sldId id="1264" r:id="rId55"/>
    <p:sldId id="1259" r:id="rId56"/>
    <p:sldId id="1277" r:id="rId57"/>
    <p:sldId id="297" r:id="rId58"/>
    <p:sldId id="1273" r:id="rId59"/>
    <p:sldId id="1274" r:id="rId60"/>
    <p:sldId id="1258" r:id="rId61"/>
    <p:sldId id="307" r:id="rId62"/>
    <p:sldId id="1275" r:id="rId63"/>
    <p:sldId id="1203" r:id="rId64"/>
    <p:sldId id="1234" r:id="rId65"/>
    <p:sldId id="1245" r:id="rId66"/>
    <p:sldId id="1289" r:id="rId67"/>
    <p:sldId id="1225" r:id="rId68"/>
    <p:sldId id="1265" r:id="rId69"/>
    <p:sldId id="1266" r:id="rId70"/>
    <p:sldId id="1286" r:id="rId71"/>
    <p:sldId id="1290" r:id="rId72"/>
    <p:sldId id="1256" r:id="rId73"/>
    <p:sldId id="1276" r:id="rId74"/>
    <p:sldId id="1214" r:id="rId7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ustomXml" Target="../customXml/item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3CCD96-3D5A-426C-8DF1-202BCBE17A84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5FFDB2-41DD-4911-B693-DACD30A2A7BA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tr-TR" sz="1600" dirty="0"/>
        </a:p>
        <a:p>
          <a:r>
            <a:rPr lang="tr-TR" sz="2000" b="1" dirty="0">
              <a:latin typeface="Aptos Display" panose="020B0004020202020204" pitchFamily="34" charset="0"/>
            </a:rPr>
            <a:t>65 yaş erkek</a:t>
          </a:r>
        </a:p>
        <a:p>
          <a:r>
            <a:rPr lang="tr-TR" sz="2000" dirty="0">
              <a:latin typeface="Aptos Display" panose="020B0004020202020204" pitchFamily="34" charset="0"/>
            </a:rPr>
            <a:t>Alzheimer demans, orta evre</a:t>
          </a:r>
        </a:p>
        <a:p>
          <a:r>
            <a:rPr lang="tr-TR" sz="2000" dirty="0">
              <a:latin typeface="Aptos Display" panose="020B0004020202020204" pitchFamily="34" charset="0"/>
            </a:rPr>
            <a:t>Ailesi ile yaşıyor</a:t>
          </a:r>
        </a:p>
        <a:p>
          <a:r>
            <a:rPr lang="tr-TR" sz="2000" b="1" dirty="0">
              <a:latin typeface="Aptos Display" panose="020B0004020202020204" pitchFamily="34" charset="0"/>
            </a:rPr>
            <a:t>GYA bağımlı  </a:t>
          </a:r>
        </a:p>
        <a:p>
          <a:endParaRPr lang="en-US" sz="1600" dirty="0"/>
        </a:p>
      </dgm:t>
    </dgm:pt>
    <dgm:pt modelId="{B98D523E-0D38-4165-8899-FE1B68E3C3F3}" type="parTrans" cxnId="{BEFE7953-E39B-41D6-B16D-B9F146C875C3}">
      <dgm:prSet/>
      <dgm:spPr/>
      <dgm:t>
        <a:bodyPr/>
        <a:lstStyle/>
        <a:p>
          <a:endParaRPr lang="en-US"/>
        </a:p>
      </dgm:t>
    </dgm:pt>
    <dgm:pt modelId="{913DFE72-072F-4498-ADB9-16784DDACBE2}" type="sibTrans" cxnId="{BEFE7953-E39B-41D6-B16D-B9F146C875C3}">
      <dgm:prSet/>
      <dgm:spPr/>
      <dgm:t>
        <a:bodyPr/>
        <a:lstStyle/>
        <a:p>
          <a:endParaRPr lang="en-US"/>
        </a:p>
      </dgm:t>
    </dgm:pt>
    <dgm:pt modelId="{142017BA-E5B9-40B0-8714-215F208A6239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tr-TR" sz="2000" b="1" dirty="0">
              <a:latin typeface="Aptos Display" panose="020B0004020202020204" pitchFamily="34" charset="0"/>
            </a:rPr>
            <a:t>85 yaş kadın </a:t>
          </a:r>
        </a:p>
        <a:p>
          <a:r>
            <a:rPr lang="tr-TR" sz="2000" dirty="0">
              <a:latin typeface="Aptos Display" panose="020B0004020202020204" pitchFamily="34" charset="0"/>
            </a:rPr>
            <a:t>Ailesi ile yaşıyor </a:t>
          </a:r>
        </a:p>
        <a:p>
          <a:r>
            <a:rPr lang="tr-TR" sz="2000" dirty="0">
              <a:latin typeface="Aptos Display" panose="020B0004020202020204" pitchFamily="34" charset="0"/>
            </a:rPr>
            <a:t>HT, DM, KKY</a:t>
          </a:r>
        </a:p>
        <a:p>
          <a:r>
            <a:rPr lang="tr-TR" sz="2000" b="1" dirty="0">
              <a:latin typeface="Aptos Display" panose="020B0004020202020204" pitchFamily="34" charset="0"/>
            </a:rPr>
            <a:t>GYA bağımsız</a:t>
          </a:r>
          <a:endParaRPr lang="en-US" sz="2000" b="1" dirty="0">
            <a:latin typeface="Aptos Display" panose="020B0004020202020204" pitchFamily="34" charset="0"/>
          </a:endParaRPr>
        </a:p>
      </dgm:t>
    </dgm:pt>
    <dgm:pt modelId="{9C0606AC-388C-4E55-B842-3CC1CA5C30C3}" type="sibTrans" cxnId="{F0EFD910-FCCD-4D25-98F5-FDBE77239717}">
      <dgm:prSet/>
      <dgm:spPr/>
      <dgm:t>
        <a:bodyPr/>
        <a:lstStyle/>
        <a:p>
          <a:endParaRPr lang="en-US"/>
        </a:p>
      </dgm:t>
    </dgm:pt>
    <dgm:pt modelId="{4C07964C-6E21-4B79-8141-E4233D0A2673}" type="parTrans" cxnId="{F0EFD910-FCCD-4D25-98F5-FDBE77239717}">
      <dgm:prSet/>
      <dgm:spPr/>
      <dgm:t>
        <a:bodyPr/>
        <a:lstStyle/>
        <a:p>
          <a:endParaRPr lang="en-US"/>
        </a:p>
      </dgm:t>
    </dgm:pt>
    <dgm:pt modelId="{CD114EA9-E4B4-4EB5-A171-8F500A67CA7C}" type="pres">
      <dgm:prSet presAssocID="{4A3CCD96-3D5A-426C-8DF1-202BCBE17A84}" presName="diagram" presStyleCnt="0">
        <dgm:presLayoutVars>
          <dgm:dir/>
          <dgm:resizeHandles val="exact"/>
        </dgm:presLayoutVars>
      </dgm:prSet>
      <dgm:spPr/>
    </dgm:pt>
    <dgm:pt modelId="{9023C174-78B7-42C4-B35C-5580BE4D79FD}" type="pres">
      <dgm:prSet presAssocID="{142017BA-E5B9-40B0-8714-215F208A6239}" presName="node" presStyleLbl="node1" presStyleIdx="0" presStyleCnt="2" custLinFactNeighborX="-1215" custLinFactNeighborY="507">
        <dgm:presLayoutVars>
          <dgm:bulletEnabled val="1"/>
        </dgm:presLayoutVars>
      </dgm:prSet>
      <dgm:spPr/>
    </dgm:pt>
    <dgm:pt modelId="{FF7D8666-BB58-4164-8FA7-BC456E8ECFB9}" type="pres">
      <dgm:prSet presAssocID="{9C0606AC-388C-4E55-B842-3CC1CA5C30C3}" presName="sibTrans" presStyleCnt="0"/>
      <dgm:spPr/>
    </dgm:pt>
    <dgm:pt modelId="{722D0248-3F91-4655-8094-766B5B147E6C}" type="pres">
      <dgm:prSet presAssocID="{7D5FFDB2-41DD-4911-B693-DACD30A2A7BA}" presName="node" presStyleLbl="node1" presStyleIdx="1" presStyleCnt="2" custLinFactNeighborX="5564" custLinFactNeighborY="-773">
        <dgm:presLayoutVars>
          <dgm:bulletEnabled val="1"/>
        </dgm:presLayoutVars>
      </dgm:prSet>
      <dgm:spPr/>
    </dgm:pt>
  </dgm:ptLst>
  <dgm:cxnLst>
    <dgm:cxn modelId="{F0EFD910-FCCD-4D25-98F5-FDBE77239717}" srcId="{4A3CCD96-3D5A-426C-8DF1-202BCBE17A84}" destId="{142017BA-E5B9-40B0-8714-215F208A6239}" srcOrd="0" destOrd="0" parTransId="{4C07964C-6E21-4B79-8141-E4233D0A2673}" sibTransId="{9C0606AC-388C-4E55-B842-3CC1CA5C30C3}"/>
    <dgm:cxn modelId="{3293561C-3666-4F90-8FEF-69B8B04FD934}" type="presOf" srcId="{7D5FFDB2-41DD-4911-B693-DACD30A2A7BA}" destId="{722D0248-3F91-4655-8094-766B5B147E6C}" srcOrd="0" destOrd="0" presId="urn:microsoft.com/office/officeart/2005/8/layout/default"/>
    <dgm:cxn modelId="{BEFE7953-E39B-41D6-B16D-B9F146C875C3}" srcId="{4A3CCD96-3D5A-426C-8DF1-202BCBE17A84}" destId="{7D5FFDB2-41DD-4911-B693-DACD30A2A7BA}" srcOrd="1" destOrd="0" parTransId="{B98D523E-0D38-4165-8899-FE1B68E3C3F3}" sibTransId="{913DFE72-072F-4498-ADB9-16784DDACBE2}"/>
    <dgm:cxn modelId="{B7E46B7B-3EDC-4397-92E3-56F27D243611}" type="presOf" srcId="{4A3CCD96-3D5A-426C-8DF1-202BCBE17A84}" destId="{CD114EA9-E4B4-4EB5-A171-8F500A67CA7C}" srcOrd="0" destOrd="0" presId="urn:microsoft.com/office/officeart/2005/8/layout/default"/>
    <dgm:cxn modelId="{6F42B98E-2D32-48E5-B8D8-6CE8D9730D4F}" type="presOf" srcId="{142017BA-E5B9-40B0-8714-215F208A6239}" destId="{9023C174-78B7-42C4-B35C-5580BE4D79FD}" srcOrd="0" destOrd="0" presId="urn:microsoft.com/office/officeart/2005/8/layout/default"/>
    <dgm:cxn modelId="{CF96C3FD-0745-4CAB-91AB-3229C92A279D}" type="presParOf" srcId="{CD114EA9-E4B4-4EB5-A171-8F500A67CA7C}" destId="{9023C174-78B7-42C4-B35C-5580BE4D79FD}" srcOrd="0" destOrd="0" presId="urn:microsoft.com/office/officeart/2005/8/layout/default"/>
    <dgm:cxn modelId="{3BAD230B-3BDC-4629-B218-A04673EA1092}" type="presParOf" srcId="{CD114EA9-E4B4-4EB5-A171-8F500A67CA7C}" destId="{FF7D8666-BB58-4164-8FA7-BC456E8ECFB9}" srcOrd="1" destOrd="0" presId="urn:microsoft.com/office/officeart/2005/8/layout/default"/>
    <dgm:cxn modelId="{05BE3769-04D3-42C9-A9E5-1968722B4E72}" type="presParOf" srcId="{CD114EA9-E4B4-4EB5-A171-8F500A67CA7C}" destId="{722D0248-3F91-4655-8094-766B5B147E6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A11DC1-0EC7-47A9-A654-273319E628B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567030-EC4C-4540-B379-0DFB97951821}">
      <dgm:prSet/>
      <dgm:spPr/>
      <dgm:t>
        <a:bodyPr/>
        <a:lstStyle/>
        <a:p>
          <a:r>
            <a:rPr lang="tr-TR" dirty="0"/>
            <a:t>Egzersiz</a:t>
          </a:r>
          <a:endParaRPr lang="en-US" dirty="0"/>
        </a:p>
      </dgm:t>
    </dgm:pt>
    <dgm:pt modelId="{EBFC8D54-15BF-4B41-BB8A-8DFEEABD8575}" type="parTrans" cxnId="{CF684646-621A-4CA0-9D0C-441067DF2F1E}">
      <dgm:prSet/>
      <dgm:spPr/>
      <dgm:t>
        <a:bodyPr/>
        <a:lstStyle/>
        <a:p>
          <a:endParaRPr lang="en-US"/>
        </a:p>
      </dgm:t>
    </dgm:pt>
    <dgm:pt modelId="{1ABF4D89-A266-487C-8E94-B3CD3FE520AA}" type="sibTrans" cxnId="{CF684646-621A-4CA0-9D0C-441067DF2F1E}">
      <dgm:prSet/>
      <dgm:spPr/>
      <dgm:t>
        <a:bodyPr/>
        <a:lstStyle/>
        <a:p>
          <a:endParaRPr lang="en-US"/>
        </a:p>
      </dgm:t>
    </dgm:pt>
    <dgm:pt modelId="{0F7F72F6-AC5F-47AF-81B6-2FACD4B59CAB}" type="pres">
      <dgm:prSet presAssocID="{40A11DC1-0EC7-47A9-A654-273319E628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758159-93F7-42B2-8CBC-F14C719BDBAC}" type="pres">
      <dgm:prSet presAssocID="{D7567030-EC4C-4540-B379-0DFB97951821}" presName="root" presStyleCnt="0"/>
      <dgm:spPr/>
    </dgm:pt>
    <dgm:pt modelId="{637F407C-5289-4200-B7B4-49670BF16066}" type="pres">
      <dgm:prSet presAssocID="{D7567030-EC4C-4540-B379-0DFB97951821}" presName="rootComposite" presStyleCnt="0"/>
      <dgm:spPr/>
    </dgm:pt>
    <dgm:pt modelId="{DB7B1172-3612-46AE-ADF4-407028826478}" type="pres">
      <dgm:prSet presAssocID="{D7567030-EC4C-4540-B379-0DFB97951821}" presName="rootText" presStyleLbl="node1" presStyleIdx="0" presStyleCnt="1" custScaleX="81419" custScaleY="66594" custLinFactNeighborX="2873" custLinFactNeighborY="-9679"/>
      <dgm:spPr/>
    </dgm:pt>
    <dgm:pt modelId="{C442F0D1-08D3-413D-8845-867E8CD7678A}" type="pres">
      <dgm:prSet presAssocID="{D7567030-EC4C-4540-B379-0DFB97951821}" presName="rootConnector" presStyleLbl="node1" presStyleIdx="0" presStyleCnt="1"/>
      <dgm:spPr/>
    </dgm:pt>
    <dgm:pt modelId="{92767CB7-F57F-463B-BB34-D89A25A82E55}" type="pres">
      <dgm:prSet presAssocID="{D7567030-EC4C-4540-B379-0DFB97951821}" presName="childShape" presStyleCnt="0"/>
      <dgm:spPr/>
    </dgm:pt>
  </dgm:ptLst>
  <dgm:cxnLst>
    <dgm:cxn modelId="{5C504F5E-9EAD-4543-A80B-032E3917B02B}" type="presOf" srcId="{D7567030-EC4C-4540-B379-0DFB97951821}" destId="{C442F0D1-08D3-413D-8845-867E8CD7678A}" srcOrd="1" destOrd="0" presId="urn:microsoft.com/office/officeart/2005/8/layout/hierarchy3"/>
    <dgm:cxn modelId="{CF684646-621A-4CA0-9D0C-441067DF2F1E}" srcId="{40A11DC1-0EC7-47A9-A654-273319E628B6}" destId="{D7567030-EC4C-4540-B379-0DFB97951821}" srcOrd="0" destOrd="0" parTransId="{EBFC8D54-15BF-4B41-BB8A-8DFEEABD8575}" sibTransId="{1ABF4D89-A266-487C-8E94-B3CD3FE520AA}"/>
    <dgm:cxn modelId="{428CAB77-7926-4833-A6FF-10011B3CF0B4}" type="presOf" srcId="{40A11DC1-0EC7-47A9-A654-273319E628B6}" destId="{0F7F72F6-AC5F-47AF-81B6-2FACD4B59CAB}" srcOrd="0" destOrd="0" presId="urn:microsoft.com/office/officeart/2005/8/layout/hierarchy3"/>
    <dgm:cxn modelId="{F5C6EEA5-F46B-41F7-BE45-0E6F08C077CE}" type="presOf" srcId="{D7567030-EC4C-4540-B379-0DFB97951821}" destId="{DB7B1172-3612-46AE-ADF4-407028826478}" srcOrd="0" destOrd="0" presId="urn:microsoft.com/office/officeart/2005/8/layout/hierarchy3"/>
    <dgm:cxn modelId="{5BCF749D-CF08-4963-AF81-C6390C09C091}" type="presParOf" srcId="{0F7F72F6-AC5F-47AF-81B6-2FACD4B59CAB}" destId="{B8758159-93F7-42B2-8CBC-F14C719BDBAC}" srcOrd="0" destOrd="0" presId="urn:microsoft.com/office/officeart/2005/8/layout/hierarchy3"/>
    <dgm:cxn modelId="{32C0A61C-FB4E-46C6-9C09-2976A58CC3B4}" type="presParOf" srcId="{B8758159-93F7-42B2-8CBC-F14C719BDBAC}" destId="{637F407C-5289-4200-B7B4-49670BF16066}" srcOrd="0" destOrd="0" presId="urn:microsoft.com/office/officeart/2005/8/layout/hierarchy3"/>
    <dgm:cxn modelId="{EE32D9AC-54E8-4CFA-950E-F5A2E0439705}" type="presParOf" srcId="{637F407C-5289-4200-B7B4-49670BF16066}" destId="{DB7B1172-3612-46AE-ADF4-407028826478}" srcOrd="0" destOrd="0" presId="urn:microsoft.com/office/officeart/2005/8/layout/hierarchy3"/>
    <dgm:cxn modelId="{CF0F0D6B-B439-49B5-9EA1-0E628D60EC36}" type="presParOf" srcId="{637F407C-5289-4200-B7B4-49670BF16066}" destId="{C442F0D1-08D3-413D-8845-867E8CD7678A}" srcOrd="1" destOrd="0" presId="urn:microsoft.com/office/officeart/2005/8/layout/hierarchy3"/>
    <dgm:cxn modelId="{07F43DBE-B8DB-4FCE-9049-8CA334E17776}" type="presParOf" srcId="{B8758159-93F7-42B2-8CBC-F14C719BDBAC}" destId="{92767CB7-F57F-463B-BB34-D89A25A82E5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3C174-78B7-42C4-B35C-5580BE4D79FD}">
      <dsp:nvSpPr>
        <dsp:cNvPr id="0" name=""/>
        <dsp:cNvSpPr/>
      </dsp:nvSpPr>
      <dsp:spPr>
        <a:xfrm>
          <a:off x="0" y="689036"/>
          <a:ext cx="5006206" cy="30037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ptos Display" panose="020B0004020202020204" pitchFamily="34" charset="0"/>
            </a:rPr>
            <a:t>85 yaş kadın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Aptos Display" panose="020B0004020202020204" pitchFamily="34" charset="0"/>
            </a:rPr>
            <a:t>Ailesi ile yaşıyor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Aptos Display" panose="020B0004020202020204" pitchFamily="34" charset="0"/>
            </a:rPr>
            <a:t>HT, DM, KKY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ptos Display" panose="020B0004020202020204" pitchFamily="34" charset="0"/>
            </a:rPr>
            <a:t>GYA bağımsız</a:t>
          </a:r>
          <a:endParaRPr lang="en-US" sz="2000" b="1" kern="1200" dirty="0">
            <a:latin typeface="Aptos Display" panose="020B0004020202020204" pitchFamily="34" charset="0"/>
          </a:endParaRPr>
        </a:p>
      </dsp:txBody>
      <dsp:txXfrm>
        <a:off x="0" y="689036"/>
        <a:ext cx="5006206" cy="3003723"/>
      </dsp:txXfrm>
    </dsp:sp>
    <dsp:sp modelId="{722D0248-3F91-4655-8094-766B5B147E6C}">
      <dsp:nvSpPr>
        <dsp:cNvPr id="0" name=""/>
        <dsp:cNvSpPr/>
      </dsp:nvSpPr>
      <dsp:spPr>
        <a:xfrm>
          <a:off x="5509393" y="650588"/>
          <a:ext cx="5006206" cy="30037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ptos Display" panose="020B0004020202020204" pitchFamily="34" charset="0"/>
            </a:rPr>
            <a:t>65 yaş erkek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Aptos Display" panose="020B0004020202020204" pitchFamily="34" charset="0"/>
            </a:rPr>
            <a:t>Alzheimer demans, orta evre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Aptos Display" panose="020B0004020202020204" pitchFamily="34" charset="0"/>
            </a:rPr>
            <a:t>Ailesi ile yaşıyor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ptos Display" panose="020B0004020202020204" pitchFamily="34" charset="0"/>
            </a:rPr>
            <a:t>GYA bağımlı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509393" y="650588"/>
        <a:ext cx="5006206" cy="3003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B1172-3612-46AE-ADF4-407028826478}">
      <dsp:nvSpPr>
        <dsp:cNvPr id="0" name=""/>
        <dsp:cNvSpPr/>
      </dsp:nvSpPr>
      <dsp:spPr>
        <a:xfrm>
          <a:off x="986808" y="55910"/>
          <a:ext cx="6605415" cy="27013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Egzersiz</a:t>
          </a:r>
          <a:endParaRPr lang="en-US" sz="6500" kern="1200" dirty="0"/>
        </a:p>
      </dsp:txBody>
      <dsp:txXfrm>
        <a:off x="1065928" y="135030"/>
        <a:ext cx="6447175" cy="2543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81A7C-F859-4AFE-850D-1E83C07BBF18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D8C1D-ADF1-44E6-A281-DC1BC7DEBD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789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1970’lerden itibaren geriatrik hekimler, bazı yaşlı bireylerde belirgin bir hastalık olmaksızın gelişen </a:t>
            </a:r>
            <a:r>
              <a:rPr lang="tr-TR" b="1" dirty="0"/>
              <a:t>kilo kaybı, iştahsızlık, yorgunluk, hareket azlığı ve fonksiyonel gerileme</a:t>
            </a:r>
            <a:r>
              <a:rPr lang="tr-TR" dirty="0"/>
              <a:t> durumlarını fark etti.</a:t>
            </a:r>
          </a:p>
          <a:p>
            <a:pPr>
              <a:buNone/>
            </a:pPr>
            <a:r>
              <a:rPr lang="tr-TR" dirty="0"/>
              <a:t>Bu tabloya, benzetme yoluyla </a:t>
            </a:r>
            <a:r>
              <a:rPr lang="tr-TR" b="1" dirty="0"/>
              <a:t>“yaşlılıkta </a:t>
            </a:r>
            <a:r>
              <a:rPr lang="tr-TR" b="1" dirty="0" err="1"/>
              <a:t>failure</a:t>
            </a:r>
            <a:r>
              <a:rPr lang="tr-TR" b="1" dirty="0"/>
              <a:t> to </a:t>
            </a:r>
            <a:r>
              <a:rPr lang="tr-TR" b="1" dirty="0" err="1"/>
              <a:t>thrive</a:t>
            </a:r>
            <a:r>
              <a:rPr lang="tr-TR" b="1" dirty="0"/>
              <a:t>”</a:t>
            </a:r>
            <a:r>
              <a:rPr lang="tr-TR" dirty="0"/>
              <a:t> denilmeye başlandı.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D8C1D-ADF1-44E6-A281-DC1BC7DEBDD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82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28B0F-7829-E7DF-580E-B00C43CB9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4244318-6D33-DADB-E966-CEC1B721D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C431674-64B8-FC76-4C9F-BAB481294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1970’lerden itibaren geriatrik hekimler, bazı yaşlı bireylerde belirgin bir hastalık olmaksızın gelişen </a:t>
            </a:r>
            <a:r>
              <a:rPr lang="tr-TR" b="1" dirty="0"/>
              <a:t>kilo kaybı, iştahsızlık, yorgunluk, hareket azlığı ve fonksiyonel gerileme</a:t>
            </a:r>
            <a:r>
              <a:rPr lang="tr-TR" dirty="0"/>
              <a:t> durumlarını fark etti.</a:t>
            </a:r>
          </a:p>
          <a:p>
            <a:pPr>
              <a:buNone/>
            </a:pPr>
            <a:r>
              <a:rPr lang="tr-TR" dirty="0"/>
              <a:t>Bu tabloya, benzetme yoluyla </a:t>
            </a:r>
            <a:r>
              <a:rPr lang="tr-TR" b="1" dirty="0"/>
              <a:t>“yaşlılıkta </a:t>
            </a:r>
            <a:r>
              <a:rPr lang="tr-TR" b="1" dirty="0" err="1"/>
              <a:t>failure</a:t>
            </a:r>
            <a:r>
              <a:rPr lang="tr-TR" b="1" dirty="0"/>
              <a:t> to </a:t>
            </a:r>
            <a:r>
              <a:rPr lang="tr-TR" b="1" dirty="0" err="1"/>
              <a:t>thrive</a:t>
            </a:r>
            <a:r>
              <a:rPr lang="tr-TR" b="1" dirty="0"/>
              <a:t>”</a:t>
            </a:r>
            <a:r>
              <a:rPr lang="tr-TR" dirty="0"/>
              <a:t> denilmeye başlandı.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0447DD1-5D63-E9D3-F08E-91FDF5666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D8C1D-ADF1-44E6-A281-DC1BC7DEBDD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133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1BBC3-447D-9FF3-118E-B5CAEDFCE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12BB342-4F23-BE3F-9D53-6605FF545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F67E8A4-A460-6CC8-B8CF-713887E12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Besin-duyarlılık (</a:t>
            </a:r>
            <a:r>
              <a:rPr lang="tr-TR" b="1" dirty="0" err="1"/>
              <a:t>nutrient</a:t>
            </a:r>
            <a:r>
              <a:rPr lang="tr-TR" b="1" dirty="0"/>
              <a:t> </a:t>
            </a:r>
            <a:r>
              <a:rPr lang="tr-TR" b="1" dirty="0" err="1"/>
              <a:t>sensing</a:t>
            </a:r>
            <a:r>
              <a:rPr lang="tr-TR" b="1" dirty="0"/>
              <a:t>)</a:t>
            </a:r>
            <a:r>
              <a:rPr lang="tr-TR" dirty="0"/>
              <a:t> yollarının bozulması da kırılganlık gelişiminde rol oynar. Bu yollar arasında </a:t>
            </a:r>
            <a:r>
              <a:rPr lang="tr-TR" b="1" dirty="0" err="1"/>
              <a:t>mTOR</a:t>
            </a:r>
            <a:r>
              <a:rPr lang="tr-TR" b="1" dirty="0"/>
              <a:t> kompleksi-1 (besin sensörü)</a:t>
            </a:r>
            <a:r>
              <a:rPr lang="tr-TR" dirty="0"/>
              <a:t>, </a:t>
            </a:r>
            <a:r>
              <a:rPr lang="tr-TR" b="1" dirty="0"/>
              <a:t>AMPK</a:t>
            </a:r>
            <a:r>
              <a:rPr lang="tr-TR" dirty="0"/>
              <a:t> ve </a:t>
            </a:r>
            <a:r>
              <a:rPr lang="tr-TR" b="1" dirty="0"/>
              <a:t>sirtuin-1/3 (besin kıtlığı sensörleri)</a:t>
            </a:r>
            <a:r>
              <a:rPr lang="tr-TR" dirty="0"/>
              <a:t> yer alır.¹⁶ </a:t>
            </a:r>
            <a:r>
              <a:rPr lang="tr-TR" b="1" dirty="0"/>
              <a:t>Kalori kısıtlaması</a:t>
            </a:r>
            <a:r>
              <a:rPr lang="tr-TR" dirty="0"/>
              <a:t>, AMPK ve </a:t>
            </a:r>
            <a:r>
              <a:rPr lang="tr-TR" dirty="0" err="1"/>
              <a:t>sirtuin</a:t>
            </a:r>
            <a:r>
              <a:rPr lang="tr-TR" dirty="0"/>
              <a:t> yollarını aktive ederken </a:t>
            </a:r>
            <a:r>
              <a:rPr lang="tr-TR" dirty="0" err="1"/>
              <a:t>mTOR</a:t>
            </a:r>
            <a:r>
              <a:rPr lang="tr-TR" dirty="0"/>
              <a:t> yolunu baskılayarak sağlık ve uzun ömür üzerinde olumlu etkiler sağlar.²⁵ Uzun süreli kalori kısıtlaması uygulanan </a:t>
            </a:r>
            <a:r>
              <a:rPr lang="tr-TR" dirty="0" err="1"/>
              <a:t>rhesus</a:t>
            </a:r>
            <a:r>
              <a:rPr lang="tr-TR" dirty="0"/>
              <a:t> maymunlarında </a:t>
            </a:r>
            <a:r>
              <a:rPr lang="tr-TR" b="1" dirty="0" err="1"/>
              <a:t>Fried</a:t>
            </a:r>
            <a:r>
              <a:rPr lang="tr-TR" b="1" dirty="0"/>
              <a:t> kırılganlık fenotipinin</a:t>
            </a:r>
            <a:r>
              <a:rPr lang="tr-TR" dirty="0"/>
              <a:t> gelişimi engellenmiş, kas zayıflığı, yavaşlık, fiziksel </a:t>
            </a:r>
            <a:r>
              <a:rPr lang="tr-TR" dirty="0" err="1"/>
              <a:t>inaktivite</a:t>
            </a:r>
            <a:r>
              <a:rPr lang="tr-TR" dirty="0"/>
              <a:t> ve yorgunluk düzeyleri azalmıştır.²⁶ Hayvan modellerinde, </a:t>
            </a:r>
            <a:r>
              <a:rPr lang="tr-TR" b="1" dirty="0" err="1"/>
              <a:t>rapamisin</a:t>
            </a:r>
            <a:r>
              <a:rPr lang="tr-TR" dirty="0"/>
              <a:t> ile </a:t>
            </a:r>
            <a:r>
              <a:rPr lang="tr-TR" dirty="0" err="1"/>
              <a:t>mTOR</a:t>
            </a:r>
            <a:r>
              <a:rPr lang="tr-TR" dirty="0"/>
              <a:t> yolunun baskılanması, </a:t>
            </a:r>
            <a:r>
              <a:rPr lang="tr-TR" b="1" dirty="0"/>
              <a:t>metformin</a:t>
            </a:r>
            <a:r>
              <a:rPr lang="tr-TR" dirty="0"/>
              <a:t> ile AMPK aktivasyonu veya </a:t>
            </a:r>
            <a:r>
              <a:rPr lang="tr-TR" b="1" dirty="0" err="1"/>
              <a:t>nikotinamid</a:t>
            </a:r>
            <a:r>
              <a:rPr lang="tr-TR" b="1" dirty="0"/>
              <a:t> </a:t>
            </a:r>
            <a:r>
              <a:rPr lang="tr-TR" b="1" dirty="0" err="1"/>
              <a:t>adenin</a:t>
            </a:r>
            <a:r>
              <a:rPr lang="tr-TR" b="1" dirty="0"/>
              <a:t> </a:t>
            </a:r>
            <a:r>
              <a:rPr lang="tr-TR" b="1" dirty="0" err="1"/>
              <a:t>dinükleotid</a:t>
            </a:r>
            <a:r>
              <a:rPr lang="tr-TR" b="1" dirty="0"/>
              <a:t> (NAD⁺) öncülleri</a:t>
            </a:r>
            <a:r>
              <a:rPr lang="tr-TR" dirty="0"/>
              <a:t> ile </a:t>
            </a:r>
            <a:r>
              <a:rPr lang="tr-TR" dirty="0" err="1"/>
              <a:t>sirtuin</a:t>
            </a:r>
            <a:r>
              <a:rPr lang="tr-TR" dirty="0"/>
              <a:t> aktivasyonu, kas kütlesi ve fonksiyonunu iyileştirmiştir.¹⁴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63524A-F139-7E67-4CA2-085F61912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D8C1D-ADF1-44E6-A281-DC1BC7DEBDD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42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Mevcut Avrupa Kardiyoloji Derneği (ESC) kılavuzları, çok yaşlı veya kırılgan bireyler için özel öneriler sunmaktadır: tolere edilebiliyorsa sistolik 130–140 mmHg ve diyastolik 80–90 mmHg aralığının korunması, ayrıca bu hastalarda monoterapinin ilk basamak strateji olarak düşünülmesi önerilmektedir [18].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D8C1D-ADF1-44E6-A281-DC1BC7DEBDD9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72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Besin-duyarlılık (</a:t>
            </a:r>
            <a:r>
              <a:rPr lang="tr-TR" b="1" dirty="0" err="1"/>
              <a:t>nutrient</a:t>
            </a:r>
            <a:r>
              <a:rPr lang="tr-TR" b="1" dirty="0"/>
              <a:t> </a:t>
            </a:r>
            <a:r>
              <a:rPr lang="tr-TR" b="1" dirty="0" err="1"/>
              <a:t>sensing</a:t>
            </a:r>
            <a:r>
              <a:rPr lang="tr-TR" b="1" dirty="0"/>
              <a:t>)</a:t>
            </a:r>
            <a:r>
              <a:rPr lang="tr-TR" dirty="0"/>
              <a:t> yollarının bozulması da kırılganlık gelişiminde rol oynar. Bu yollar arasında </a:t>
            </a:r>
            <a:r>
              <a:rPr lang="tr-TR" b="1" dirty="0" err="1"/>
              <a:t>mTOR</a:t>
            </a:r>
            <a:r>
              <a:rPr lang="tr-TR" b="1" dirty="0"/>
              <a:t> kompleksi-1 (besin sensörü)</a:t>
            </a:r>
            <a:r>
              <a:rPr lang="tr-TR" dirty="0"/>
              <a:t>, </a:t>
            </a:r>
            <a:r>
              <a:rPr lang="tr-TR" b="1" dirty="0"/>
              <a:t>AMPK</a:t>
            </a:r>
            <a:r>
              <a:rPr lang="tr-TR" dirty="0"/>
              <a:t> ve </a:t>
            </a:r>
            <a:r>
              <a:rPr lang="tr-TR" b="1" dirty="0"/>
              <a:t>sirtuin-1/3 (besin kıtlığı sensörleri)</a:t>
            </a:r>
            <a:r>
              <a:rPr lang="tr-TR" dirty="0"/>
              <a:t> yer alır.¹⁶ </a:t>
            </a:r>
            <a:r>
              <a:rPr lang="tr-TR" b="1" dirty="0"/>
              <a:t>Kalori kısıtlaması</a:t>
            </a:r>
            <a:r>
              <a:rPr lang="tr-TR" dirty="0"/>
              <a:t>, AMPK ve </a:t>
            </a:r>
            <a:r>
              <a:rPr lang="tr-TR" dirty="0" err="1"/>
              <a:t>sirtuin</a:t>
            </a:r>
            <a:r>
              <a:rPr lang="tr-TR" dirty="0"/>
              <a:t> yollarını aktive ederken </a:t>
            </a:r>
            <a:r>
              <a:rPr lang="tr-TR" dirty="0" err="1"/>
              <a:t>mTOR</a:t>
            </a:r>
            <a:r>
              <a:rPr lang="tr-TR" dirty="0"/>
              <a:t> yolunu baskılayarak sağlık ve uzun ömür üzerinde olumlu etkiler sağlar.²⁵ Uzun süreli kalori kısıtlaması uygulanan </a:t>
            </a:r>
            <a:r>
              <a:rPr lang="tr-TR" dirty="0" err="1"/>
              <a:t>rhesus</a:t>
            </a:r>
            <a:r>
              <a:rPr lang="tr-TR" dirty="0"/>
              <a:t> maymunlarında </a:t>
            </a:r>
            <a:r>
              <a:rPr lang="tr-TR" b="1" dirty="0" err="1"/>
              <a:t>Fried</a:t>
            </a:r>
            <a:r>
              <a:rPr lang="tr-TR" b="1" dirty="0"/>
              <a:t> kırılganlık fenotipinin</a:t>
            </a:r>
            <a:r>
              <a:rPr lang="tr-TR" dirty="0"/>
              <a:t> gelişimi engellenmiş, kas zayıflığı, yavaşlık, fiziksel </a:t>
            </a:r>
            <a:r>
              <a:rPr lang="tr-TR" dirty="0" err="1"/>
              <a:t>inaktivite</a:t>
            </a:r>
            <a:r>
              <a:rPr lang="tr-TR" dirty="0"/>
              <a:t> ve yorgunluk düzeyleri azalmıştır.²⁶ Hayvan modellerinde, </a:t>
            </a:r>
            <a:r>
              <a:rPr lang="tr-TR" b="1" dirty="0" err="1"/>
              <a:t>rapamisin</a:t>
            </a:r>
            <a:r>
              <a:rPr lang="tr-TR" dirty="0"/>
              <a:t> ile </a:t>
            </a:r>
            <a:r>
              <a:rPr lang="tr-TR" dirty="0" err="1"/>
              <a:t>mTOR</a:t>
            </a:r>
            <a:r>
              <a:rPr lang="tr-TR" dirty="0"/>
              <a:t> yolunun baskılanması, </a:t>
            </a:r>
            <a:r>
              <a:rPr lang="tr-TR" b="1" dirty="0"/>
              <a:t>metformin</a:t>
            </a:r>
            <a:r>
              <a:rPr lang="tr-TR" dirty="0"/>
              <a:t> ile AMPK aktivasyonu veya </a:t>
            </a:r>
            <a:r>
              <a:rPr lang="tr-TR" b="1" dirty="0" err="1"/>
              <a:t>nikotinamid</a:t>
            </a:r>
            <a:r>
              <a:rPr lang="tr-TR" b="1" dirty="0"/>
              <a:t> </a:t>
            </a:r>
            <a:r>
              <a:rPr lang="tr-TR" b="1" dirty="0" err="1"/>
              <a:t>adenin</a:t>
            </a:r>
            <a:r>
              <a:rPr lang="tr-TR" b="1" dirty="0"/>
              <a:t> </a:t>
            </a:r>
            <a:r>
              <a:rPr lang="tr-TR" b="1" dirty="0" err="1"/>
              <a:t>dinükleotid</a:t>
            </a:r>
            <a:r>
              <a:rPr lang="tr-TR" b="1" dirty="0"/>
              <a:t> (NAD⁺) öncülleri</a:t>
            </a:r>
            <a:r>
              <a:rPr lang="tr-TR" dirty="0"/>
              <a:t> ile </a:t>
            </a:r>
            <a:r>
              <a:rPr lang="tr-TR" dirty="0" err="1"/>
              <a:t>sirtuin</a:t>
            </a:r>
            <a:r>
              <a:rPr lang="tr-TR" dirty="0"/>
              <a:t> aktivasyonu, kas kütlesi ve fonksiyonunu iyileştirmiştir.¹⁴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D8C1D-ADF1-44E6-A281-DC1BC7DEBDD9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55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D793F1-2C12-286E-FC84-2086EF42C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DEECDBA-86E4-4A1C-2C71-4DAC1F8FB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DB4ECA-72E8-27A1-474D-4BFEA0CD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1DB86D-7BFD-719A-95D5-E2A5D824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892C71-E1EC-D169-0C9B-743A2A76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C68EC4-A40A-47DE-DE14-34687B4E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EB5C49E-12B0-B004-C669-08270136B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985986-9512-D707-D4CC-5A090820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BD17248-9C7E-8173-F2B5-D0AD0A69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D08393-1469-E831-65FD-71D3E7AD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594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EE6BC07-9916-87A5-2898-80FA92A79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C22549B-E057-3796-0CB0-EC4FF48FC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062C69-63A9-7204-58DA-5A24D6E2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C03183-F08C-A609-6B24-52AD8F56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D19ADFE-FDA7-4249-BF89-6A43AA5C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937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A9F5-508F-323A-8F77-62D0F5121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D447A-6309-7DAE-AD06-28DAC9D3E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0DFF3-AABF-2BE6-9DAB-8CB2352A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F1013-E22E-EE30-D49D-F3D80695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E036C-01EF-C956-0A72-65C04B3A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4092-F6EB-9A56-69DB-0EB4211DC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3ABB9-67E2-7B1D-13BC-61D227695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C0E20-3800-279B-18CB-F77FB6CD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C21E8-C5AC-834F-8288-3BC13657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290F2-C68C-4557-32B7-1B0F8371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8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05BD4-151A-474B-272E-57C83438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FB02C-E76F-D577-5EEE-66B7FDE42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C6F8D-B7E8-2341-05A5-4A61D38B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80AEB-0FC3-3983-C5F0-443A29AA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B863E-F9F5-2A1F-8C1C-176B41B6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7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652F-901B-1DA3-3BDC-C3411DCC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DC0A4-344A-8D37-1453-F8E7F78D4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1269B-57C0-7916-0A3C-4B0C78BD4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65436-A979-1135-3E60-053EA83F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4F15B-6802-606A-A279-77D37EB5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AFFF0-5802-E58D-343A-EFC668B4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1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5C28-2F4C-F47F-5AC9-3C0B411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F554A-E686-B236-1E2A-E2DB811EC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E15CD-951A-5F9B-54B2-AA3BD40CC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FFD90-A1AD-2425-F46F-ABC5B2822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3E94C-06A8-4B6D-FF6F-CF51E82C7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46E31-A003-438A-C0F7-DA4FC35D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CE537-71B2-0FE7-4E42-525C68D7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745EC-7187-70DB-F3D2-D7072587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48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90F5-6677-4C46-646F-BC43668E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F48B1-9373-7D8A-84E2-02412799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98AF2-C5C9-BA40-75DA-98E7533C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7BA32-1C6A-0D8A-1704-F3576ADE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37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43D10-5DC3-A018-2356-A9630911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084F1-56FE-517C-6CC7-36E4E8EE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5A3B1-844B-8C4F-D326-DD7A38AF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3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9A90-FB83-FB16-4CF4-8AFCC5A4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EEF-1CF9-6DC4-6CA1-764099A4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047A0-74C7-1F23-95DD-DD7533388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FCC2-1126-2044-8B61-7C0CF89D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6DD75-CBA2-3BF3-1105-E655B9C5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B7136-012F-56FB-1486-DED4FED2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3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5EFC9F-3B65-083E-3E0A-20E2D7F6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8B121F-A58F-E8E9-E94E-1E29DA34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865BF9-3B8E-F055-A7A9-F51BB4BC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D9A3F57-7D9F-3DB4-A5C1-FF53E0C3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2F973B-6AD7-76B2-FA7D-7B2EADDA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749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79A84-303D-453F-7248-3EA7A66F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5FC045-E714-D6E2-BF57-D67BD00B3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53909-195B-8548-566A-B3CE0163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9FD9B-9A11-BEF8-CB6D-DAEE8D0A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3880C-81CC-2450-00D5-54DDC11E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9C113-69EC-1F5C-A746-414FFDA4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49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F0C0-59AA-34EE-84DA-54F49741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D292E-72F7-1F24-3E09-3646B57B7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6EA4F-466E-2A44-60CB-20BD382F9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68CB-F8BD-E16E-C40C-4801F2F71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FD062-C7B8-6F16-80C8-68BDA66E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52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E9D732-F9CE-FA50-A5E7-39F76A6C8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D3ED9-E92B-35FD-4A1E-9E47EC1E5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63193-CA9D-70D4-FEEE-0FE1FF5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C8E2D-71F0-C448-2E48-6A249475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E9BC9-10F6-3306-3F67-66617B3E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0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5DAC8A8-92B2-4321-A37D-66307DB6210D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53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E140AF-E9FB-4C37-A6DE-D3C60448A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618CAD7-AF5E-4E1B-8588-DD372C445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62708A-080F-4429-AA48-76F42F40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1E18620-959E-4605-A29F-4CFDDE1C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393154-29F1-40FB-B344-66D10BB4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080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4ED69D-BBEF-4078-A0FD-1DFB9461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F39688-8F40-42A9-BBDF-33E09008C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3DE4F3D-66F8-4897-9337-87A394E8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B7DD253-C3BF-4C33-BDE4-BCEBC5BC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E774352-9EE5-4EAD-87B5-F77345D1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5154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519757-51D3-4351-8F09-74C86FD5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3D61A5C-9AA5-442D-B859-21F5D34DF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ADE620-F70F-4C50-8946-CEA2D39D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4F5BBAC-CA01-47ED-BE56-06E151E1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C9EFF2-C53D-4D80-B546-9F97ED4B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287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F01FB8-289E-4098-8EB4-31540E5D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2421ED-1D69-43DC-B42F-EB2D00ECD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6F154BF-E04F-40D8-97B3-3FDFB29FC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920C5B9-50AE-4408-AB74-FD217DD0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75EFCFD-6FF9-41F3-A78F-E930127B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55E6427-CFD0-4CE1-905C-85D5D726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3907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2B7F10-AEED-4C6A-AFE0-12BA4D91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3773E9D-F96D-468E-BCA2-B1BCE473B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5758545-536A-4278-8527-817C67F47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3DD97BE-00FA-4BF3-8EE6-699C7582EF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57E8635-EB30-4F38-B8AA-70DB7D0A4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87C4164-5BFE-40F7-94B4-FD7406CD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0736F05-2424-433B-95DA-06E0485D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2E393BF-3CFC-4D58-A20C-07847113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651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D8B6B5-64B3-4969-9103-24D35DBE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63E0D29-B85E-4355-9E2A-23CCCCDE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2899901-DBCB-4009-B1E7-2081ABE3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FCD6394-9EC0-4031-BC86-DC577FA7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55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737ED3-3265-F5EB-3689-0CFA3A2A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B5F2FAD-2CCD-457F-FE9E-8C6BCBD97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D8627E-CF04-85EE-9124-C6FE1EBCA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E3BD772-F44C-1625-DB4D-F1E2B0B3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20881C3-E5CD-0EF4-AB18-7C161F8B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635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D4E9E48-5F7C-4144-AEF2-61F5CD9A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54563C2-2D61-4D66-8594-F85230FC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149797E-BA46-421E-89AA-A287CCD8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6361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9320D7-5CCB-4DCC-8FC9-782CA94A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BE2699-E06D-4A18-9F0A-BAB98C91B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9458D11-5BEE-4D36-AF29-5E6E73E99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D3D328-B1ED-42BA-8F9C-69B37196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4917E91-A07E-4727-84D3-3EBBF7CC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70CE47D-EE48-4AFF-8339-747401A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1833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BC6F2D-DD5A-4827-92FD-7FA04CBE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1197754-AE11-4E94-94ED-14F1E1D95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AC54164-A410-4DCB-8067-33599F7FC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644BC3-23C7-44A7-B28C-446767AE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245CB45-AA87-496C-9E14-174D6047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7E16D19-E31B-483D-9034-EE0F8365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7151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B3B788-9F31-4226-9366-C53A0BBB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084C6A-E321-4148-991C-F9D6E6431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B0DF8E5-7C34-4FAA-ACFF-21AFEFA2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CC1A46-C6F1-44F5-99BA-0479A60F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51815D8-74A7-46F6-AA80-2F8C3633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002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4D6A09B-3900-4B48-86C4-236B59A48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44560C2-63F1-4255-827E-575D30A62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0747C3-FD9F-421B-A6C5-36B5B632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0A78AE6-2724-49AA-A029-E8048261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5C4F05-85FF-47D3-B7DF-3AF38A70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37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AED882-2913-1863-9101-52368189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775CF8-6C1A-D09D-8EC9-ADF2BE26F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04ABF54-AAF3-7E37-B337-261D3D1CD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47318D0-8236-DD5C-E770-63CB3117B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6F87AF-12C2-C6F3-AF4F-EF1CD86C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71A382-BDE1-F822-6855-221A9D2E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412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D61C0F-3B6F-9B6F-3690-C650ACD7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CD82B8D-DBA0-C3A2-44F0-542EC8E1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90308D3-91F0-3E80-AF78-37652B1DF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415D09A-E0B7-5646-D5C1-E833B623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A23668C-9190-5046-FD65-AEC3B2DE7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DC1057F-C047-B302-2EA2-9EB2FB55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1CD2580-26EB-4C39-3114-6C83A1C67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9F8613D-C170-3F75-7411-292ED1E7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281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6B785D-C5A3-2C63-41B1-89F1AD134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95D07A6-AAFF-5047-B650-960802EC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0037B1A-3237-F092-BF90-273F6239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D6329D0-69C5-77E7-E531-BE49235A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71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677331D-4996-FA39-C3A6-1A590716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D068273-2FC2-4F1E-4E32-DE028813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40CF701-1020-FF04-2621-A70CFC16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69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C8A2C5-A1E0-1A60-1158-FDB47BCA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C49FD9-EB9D-4F3B-2605-01BDA5A5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E9A91AC-86BF-71C8-D8A7-5A0EF127C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CD3E55E-DF39-0B2D-D684-9BED57F7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D65BD7-8550-33A4-23E2-EEFDC043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2094F3C-133F-DCF7-1BF9-6B3DF0A7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29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B46805-96C3-6FF6-408B-487F95C9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345DAF1-08AF-4A08-FF1C-86886DAC5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74A6E82-2A80-D6B9-B141-9556ED038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02B9DEC-ED17-D12C-83DC-B7229C89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C6116FA-4184-9E01-C57B-B8036939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1954CF8-4DAD-2F61-6268-7A609E91C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88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3D30CAC-8487-07A8-3B38-BA5A9B50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58AD19-8075-EFEC-94B1-2C9D7ECFD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ADB29F0-33DA-E8BC-5A54-1CD0AD227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E9E90C-95A7-4174-8111-BC014CCAD774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D2B2D43-8A2F-77E0-EB1A-9396B2664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6A388BB-85F5-D863-C592-C1898901D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24AF02-5EBA-4FB9-B913-1EFE57AA26C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056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81180-25FD-D7A5-64E3-64D331E9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2EF10-3FF9-0C2A-B9A7-1B344BAD5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7054-0F4B-93B6-64EE-95126996E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016C-5360-4E43-8AAE-AF187BD7012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AF242-7866-F222-01D9-AE9921BA9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BD431-520D-D515-F0C6-8693C7396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5AB32-8BB3-41ED-A018-5470F583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128D71C-23E9-4746-AE25-115B90FE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E9E4238-93F9-4D28-8BC8-D4B9FBCAB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F1B634C-5E49-49D6-AD25-7888D93F5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3CBB4-2080-48C2-BD3C-C0E2860DAB0C}" type="datetimeFigureOut">
              <a:rPr lang="tr-TR" smtClean="0"/>
              <a:t>18.10.2025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8846D8-47D6-4AA5-B10E-50F022831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65EBAAC-E618-4E40-B6AE-09E69D959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DE65D-F2D8-476E-A949-72DB501F9F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91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876270/" TargetMode="External"/><Relationship Id="rId2" Type="http://schemas.openxmlformats.org/officeDocument/2006/relationships/hyperlink" Target="https://pubmed.ncbi.nlm.nih.gov/30697623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cademic.oup.com/biomedgerontology/article/75/11/2089/5898559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B4D50-F806-E92E-5903-F7BD631C5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Güncel Kırılganlık </a:t>
            </a:r>
            <a:r>
              <a:rPr lang="tr-T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Müdaheleleri</a:t>
            </a:r>
            <a:br>
              <a:rPr lang="tr-TR" sz="4400" dirty="0">
                <a:solidFill>
                  <a:schemeClr val="tx1"/>
                </a:solidFill>
              </a:rPr>
            </a:br>
            <a:endParaRPr lang="tr-TR" sz="4400" dirty="0">
              <a:solidFill>
                <a:schemeClr val="tx1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6DBF86B-041A-0FE7-C4E2-CC05D97F1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056"/>
            <a:ext cx="9144000" cy="165576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Doç. Dr. Hacer DOĞAN VARAN 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Gazi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Üniveritesi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Tıp Fakültesi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Geriatri Bilim Dalı </a:t>
            </a:r>
          </a:p>
          <a:p>
            <a:endParaRPr lang="tr-TR" sz="20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1B58CEA-3C0E-6801-77E4-9FF9458BDF1C}"/>
              </a:ext>
            </a:extLst>
          </p:cNvPr>
          <p:cNvSpPr txBox="1"/>
          <p:nvPr/>
        </p:nvSpPr>
        <p:spPr>
          <a:xfrm>
            <a:off x="4826111" y="5405216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Arial" panose="020B0604020202020204" pitchFamily="34" charset="0"/>
                <a:cs typeface="Arial" panose="020B0604020202020204" pitchFamily="34" charset="0"/>
              </a:rPr>
              <a:t>Akademik Geriatri Kongresi-2025</a:t>
            </a:r>
          </a:p>
        </p:txBody>
      </p:sp>
    </p:spTree>
    <p:extLst>
      <p:ext uri="{BB962C8B-B14F-4D97-AF65-F5344CB8AC3E}">
        <p14:creationId xmlns:p14="http://schemas.microsoft.com/office/powerpoint/2010/main" val="42767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337B95-C8C9-FD1B-C993-E25C17A9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09" y="219078"/>
            <a:ext cx="10515600" cy="10507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tr-T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kış Çizelgesi: Bağlayıcı 3">
            <a:extLst>
              <a:ext uri="{FF2B5EF4-FFF2-40B4-BE49-F238E27FC236}">
                <a16:creationId xmlns:a16="http://schemas.microsoft.com/office/drawing/2014/main" id="{6C58DF8F-4359-E9B9-70D3-631C8BFA97FF}"/>
              </a:ext>
            </a:extLst>
          </p:cNvPr>
          <p:cNvSpPr/>
          <p:nvPr/>
        </p:nvSpPr>
        <p:spPr>
          <a:xfrm>
            <a:off x="5537650" y="3969909"/>
            <a:ext cx="2583504" cy="227206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Psycological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6" name="Akış Çizelgesi: Bağlayıcı 5">
            <a:extLst>
              <a:ext uri="{FF2B5EF4-FFF2-40B4-BE49-F238E27FC236}">
                <a16:creationId xmlns:a16="http://schemas.microsoft.com/office/drawing/2014/main" id="{5D6454CE-1331-7063-1539-68A79AE673B8}"/>
              </a:ext>
            </a:extLst>
          </p:cNvPr>
          <p:cNvSpPr/>
          <p:nvPr/>
        </p:nvSpPr>
        <p:spPr>
          <a:xfrm>
            <a:off x="5179998" y="1502676"/>
            <a:ext cx="2540757" cy="227206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Akış Çizelgesi: Bağlayıcı 6">
            <a:extLst>
              <a:ext uri="{FF2B5EF4-FFF2-40B4-BE49-F238E27FC236}">
                <a16:creationId xmlns:a16="http://schemas.microsoft.com/office/drawing/2014/main" id="{E713A3D4-77A0-BF25-0500-B06655B52FAE}"/>
              </a:ext>
            </a:extLst>
          </p:cNvPr>
          <p:cNvSpPr/>
          <p:nvPr/>
        </p:nvSpPr>
        <p:spPr>
          <a:xfrm>
            <a:off x="2790815" y="1728702"/>
            <a:ext cx="2540757" cy="235381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Akış Çizelgesi: Bağlayıcı 4">
            <a:extLst>
              <a:ext uri="{FF2B5EF4-FFF2-40B4-BE49-F238E27FC236}">
                <a16:creationId xmlns:a16="http://schemas.microsoft.com/office/drawing/2014/main" id="{F7D10D37-F3F2-384C-C291-FD54D3D3432C}"/>
              </a:ext>
            </a:extLst>
          </p:cNvPr>
          <p:cNvSpPr/>
          <p:nvPr/>
        </p:nvSpPr>
        <p:spPr>
          <a:xfrm>
            <a:off x="7216392" y="2411029"/>
            <a:ext cx="2583504" cy="235381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kış Çizelgesi: Bağlayıcı 8">
            <a:extLst>
              <a:ext uri="{FF2B5EF4-FFF2-40B4-BE49-F238E27FC236}">
                <a16:creationId xmlns:a16="http://schemas.microsoft.com/office/drawing/2014/main" id="{BD08C16B-5803-9AF1-4DB7-606B7BAD3CC0}"/>
              </a:ext>
            </a:extLst>
          </p:cNvPr>
          <p:cNvSpPr/>
          <p:nvPr/>
        </p:nvSpPr>
        <p:spPr>
          <a:xfrm>
            <a:off x="3295178" y="3774736"/>
            <a:ext cx="2487547" cy="2234354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A8EE536-2771-122E-6A6D-076D643AD006}"/>
              </a:ext>
            </a:extLst>
          </p:cNvPr>
          <p:cNvSpPr txBox="1"/>
          <p:nvPr/>
        </p:nvSpPr>
        <p:spPr>
          <a:xfrm>
            <a:off x="1177857" y="3697795"/>
            <a:ext cx="1016702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tres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maruziyeti sonrası bazal durumu yakalayabilme yetisi..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2729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5D27-CBFD-0054-4AD9-6CFF13BD3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kış Çizelgesi: Bağlayıcı 10">
            <a:extLst>
              <a:ext uri="{FF2B5EF4-FFF2-40B4-BE49-F238E27FC236}">
                <a16:creationId xmlns:a16="http://schemas.microsoft.com/office/drawing/2014/main" id="{E35F61C3-26D7-1735-2E39-A45B91DC08CB}"/>
              </a:ext>
            </a:extLst>
          </p:cNvPr>
          <p:cNvSpPr/>
          <p:nvPr/>
        </p:nvSpPr>
        <p:spPr>
          <a:xfrm>
            <a:off x="615194" y="2298583"/>
            <a:ext cx="3307883" cy="34009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İntrinsik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kapasite</a:t>
            </a:r>
          </a:p>
        </p:txBody>
      </p:sp>
      <p:sp>
        <p:nvSpPr>
          <p:cNvPr id="12" name="Akış Çizelgesi: Bağlayıcı 11">
            <a:extLst>
              <a:ext uri="{FF2B5EF4-FFF2-40B4-BE49-F238E27FC236}">
                <a16:creationId xmlns:a16="http://schemas.microsoft.com/office/drawing/2014/main" id="{A519D8CC-742A-2B8B-A609-3C1D137CA2C8}"/>
              </a:ext>
            </a:extLst>
          </p:cNvPr>
          <p:cNvSpPr/>
          <p:nvPr/>
        </p:nvSpPr>
        <p:spPr>
          <a:xfrm>
            <a:off x="5301842" y="2908665"/>
            <a:ext cx="1837189" cy="218078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Artı İşareti 12">
            <a:extLst>
              <a:ext uri="{FF2B5EF4-FFF2-40B4-BE49-F238E27FC236}">
                <a16:creationId xmlns:a16="http://schemas.microsoft.com/office/drawing/2014/main" id="{F5447829-FD92-C8CD-8DDB-CDD97645E945}"/>
              </a:ext>
            </a:extLst>
          </p:cNvPr>
          <p:cNvSpPr/>
          <p:nvPr/>
        </p:nvSpPr>
        <p:spPr>
          <a:xfrm>
            <a:off x="4224645" y="367831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atlama: 14 Nokta 14">
            <a:extLst>
              <a:ext uri="{FF2B5EF4-FFF2-40B4-BE49-F238E27FC236}">
                <a16:creationId xmlns:a16="http://schemas.microsoft.com/office/drawing/2014/main" id="{E4B53A2C-D713-4E57-84B3-343622159AC3}"/>
              </a:ext>
            </a:extLst>
          </p:cNvPr>
          <p:cNvSpPr/>
          <p:nvPr/>
        </p:nvSpPr>
        <p:spPr>
          <a:xfrm>
            <a:off x="3840671" y="218471"/>
            <a:ext cx="2558643" cy="218078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Stresörler</a:t>
            </a:r>
          </a:p>
        </p:txBody>
      </p:sp>
      <p:sp>
        <p:nvSpPr>
          <p:cNvPr id="17" name="Eşittir 16">
            <a:extLst>
              <a:ext uri="{FF2B5EF4-FFF2-40B4-BE49-F238E27FC236}">
                <a16:creationId xmlns:a16="http://schemas.microsoft.com/office/drawing/2014/main" id="{D2FCBD71-E129-DC94-4055-98B4F8B47A2D}"/>
              </a:ext>
            </a:extLst>
          </p:cNvPr>
          <p:cNvSpPr/>
          <p:nvPr/>
        </p:nvSpPr>
        <p:spPr>
          <a:xfrm>
            <a:off x="7583647" y="367831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kış Çizelgesi: Bağlayıcı 17">
            <a:extLst>
              <a:ext uri="{FF2B5EF4-FFF2-40B4-BE49-F238E27FC236}">
                <a16:creationId xmlns:a16="http://schemas.microsoft.com/office/drawing/2014/main" id="{C42360B3-6DAB-A090-101F-4601C24EECD9}"/>
              </a:ext>
            </a:extLst>
          </p:cNvPr>
          <p:cNvSpPr/>
          <p:nvPr/>
        </p:nvSpPr>
        <p:spPr>
          <a:xfrm>
            <a:off x="8942663" y="2298583"/>
            <a:ext cx="2634143" cy="300325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Biyolojik yaş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(Kırılganlık) </a:t>
            </a:r>
          </a:p>
        </p:txBody>
      </p:sp>
    </p:spTree>
    <p:extLst>
      <p:ext uri="{BB962C8B-B14F-4D97-AF65-F5344CB8AC3E}">
        <p14:creationId xmlns:p14="http://schemas.microsoft.com/office/powerpoint/2010/main" val="290510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49D2B6-F54E-3E98-435A-27E9F184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035"/>
            <a:ext cx="10515600" cy="1113479"/>
          </a:xfrm>
          <a:solidFill>
            <a:schemeClr val="bg2"/>
          </a:solidFill>
        </p:spPr>
        <p:txBody>
          <a:bodyPr/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Prevalans</a:t>
            </a:r>
            <a:r>
              <a:rPr lang="tr-T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EFD9BC-199A-BE56-B873-6FE175C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719"/>
            <a:ext cx="10515600" cy="4351338"/>
          </a:xfrm>
        </p:spPr>
        <p:txBody>
          <a:bodyPr/>
          <a:lstStyle/>
          <a:p>
            <a:r>
              <a:rPr lang="tr-TR" dirty="0"/>
              <a:t>İlerleyen yaşla birlikte artmakta</a:t>
            </a:r>
          </a:p>
          <a:p>
            <a:endParaRPr lang="tr-TR" dirty="0"/>
          </a:p>
          <a:p>
            <a:r>
              <a:rPr lang="tr-TR" dirty="0"/>
              <a:t>Kullanılan ölçek ve popülasyona göre değişmekte </a:t>
            </a:r>
          </a:p>
          <a:p>
            <a:endParaRPr lang="tr-TR" dirty="0"/>
          </a:p>
          <a:p>
            <a:r>
              <a:rPr lang="tr-TR" dirty="0"/>
              <a:t>Kadınlarda daha fazla </a:t>
            </a:r>
          </a:p>
        </p:txBody>
      </p:sp>
    </p:spTree>
    <p:extLst>
      <p:ext uri="{BB962C8B-B14F-4D97-AF65-F5344CB8AC3E}">
        <p14:creationId xmlns:p14="http://schemas.microsoft.com/office/powerpoint/2010/main" val="3084156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93EE4A-E59B-4C07-C1DD-D7F9A4DF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041"/>
            <a:ext cx="10494523" cy="1103752"/>
          </a:xfrm>
          <a:solidFill>
            <a:schemeClr val="bg2"/>
          </a:solidFill>
        </p:spPr>
        <p:txBody>
          <a:bodyPr/>
          <a:lstStyle/>
          <a:p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Prevalans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5096965-9980-27CC-F32D-AD1327F64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779" y="1886108"/>
            <a:ext cx="9702441" cy="2685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AD0B8C9-F823-9EAE-38C7-A3646B80B1F5}"/>
              </a:ext>
            </a:extLst>
          </p:cNvPr>
          <p:cNvSpPr txBox="1"/>
          <p:nvPr/>
        </p:nvSpPr>
        <p:spPr>
          <a:xfrm>
            <a:off x="3842425" y="4918753"/>
            <a:ext cx="25590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Modifiye FFI  ile     % 27.8</a:t>
            </a:r>
          </a:p>
          <a:p>
            <a:endParaRPr lang="tr-TR" dirty="0"/>
          </a:p>
          <a:p>
            <a:r>
              <a:rPr lang="tr-TR" dirty="0"/>
              <a:t>FRAİL skalası ile       %10 </a:t>
            </a:r>
          </a:p>
        </p:txBody>
      </p:sp>
    </p:spTree>
    <p:extLst>
      <p:ext uri="{BB962C8B-B14F-4D97-AF65-F5344CB8AC3E}">
        <p14:creationId xmlns:p14="http://schemas.microsoft.com/office/powerpoint/2010/main" val="14462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6E62BC8-416F-48B6-B43D-4FA17CC2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07" t="7143" r="6097" b="7995"/>
          <a:stretch/>
        </p:blipFill>
        <p:spPr>
          <a:xfrm>
            <a:off x="1153653" y="1622896"/>
            <a:ext cx="9931707" cy="3681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E0E0A05-F3F2-40E1-BCE8-B6308B76C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0" t="18449" r="19854" b="77117"/>
          <a:stretch/>
        </p:blipFill>
        <p:spPr>
          <a:xfrm>
            <a:off x="1924539" y="5526559"/>
            <a:ext cx="7956288" cy="21951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6294645-305B-4551-A4C9-6C151530B24B}"/>
              </a:ext>
            </a:extLst>
          </p:cNvPr>
          <p:cNvSpPr txBox="1"/>
          <p:nvPr/>
        </p:nvSpPr>
        <p:spPr>
          <a:xfrm>
            <a:off x="5425923" y="4021470"/>
            <a:ext cx="1543403" cy="334587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2D2B034-68E3-BBE7-C25C-8D6FF99A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7303"/>
            <a:ext cx="10562617" cy="1113479"/>
          </a:xfrm>
          <a:solidFill>
            <a:schemeClr val="bg2"/>
          </a:solidFill>
        </p:spPr>
        <p:txBody>
          <a:bodyPr/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Prevalans</a:t>
            </a:r>
            <a:r>
              <a:rPr lang="tr-TR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1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E88F2B-E0C2-D688-0867-575B903F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C9DF8A6-B16D-128C-8EAE-2FA4485A2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988" y="3014105"/>
            <a:ext cx="9050013" cy="216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28709D6-59F7-E161-65C5-BF54B761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9972040" cy="1981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FB1DEAF5-6636-A5E7-17ED-096D7E3C0643}"/>
              </a:ext>
            </a:extLst>
          </p:cNvPr>
          <p:cNvSpPr/>
          <p:nvPr/>
        </p:nvSpPr>
        <p:spPr>
          <a:xfrm>
            <a:off x="6434824" y="3406949"/>
            <a:ext cx="3740307" cy="3564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EDB04EB2-5DA0-6B46-A972-C9FD7F2CB3D5}"/>
              </a:ext>
            </a:extLst>
          </p:cNvPr>
          <p:cNvSpPr/>
          <p:nvPr/>
        </p:nvSpPr>
        <p:spPr>
          <a:xfrm>
            <a:off x="1677999" y="3738879"/>
            <a:ext cx="3740307" cy="3564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38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EB23A-0053-77F1-96C2-3CDFE1507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AC1178-3A94-83CE-57A4-FD747B50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70" y="268303"/>
            <a:ext cx="10715551" cy="90181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Kırılganlık Patofizyoloji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A5DA931C-7511-23B4-2F19-42FE6FA475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8838" y="1549731"/>
            <a:ext cx="9207610" cy="4552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B3F055-FB22-8A56-4E1A-BD0157B4CBAE}"/>
              </a:ext>
            </a:extLst>
          </p:cNvPr>
          <p:cNvSpPr/>
          <p:nvPr/>
        </p:nvSpPr>
        <p:spPr>
          <a:xfrm>
            <a:off x="1508745" y="4290145"/>
            <a:ext cx="3188301" cy="229955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Besin algılama yolaklarındaki bozulma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mTOR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Sirtuin-1/3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460197-944A-3408-63BE-7143B2A2157E}"/>
              </a:ext>
            </a:extLst>
          </p:cNvPr>
          <p:cNvSpPr/>
          <p:nvPr/>
        </p:nvSpPr>
        <p:spPr>
          <a:xfrm>
            <a:off x="597004" y="2246700"/>
            <a:ext cx="1977096" cy="165409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Mikrob</a:t>
            </a:r>
            <a:r>
              <a:rPr lang="tr-TR" dirty="0">
                <a:solidFill>
                  <a:prstClr val="white"/>
                </a:solidFill>
                <a:latin typeface="Calibri" panose="020F0502020204030204"/>
              </a:rPr>
              <a:t>i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yota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627583-6B8A-49C9-898D-58862B4C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61" y="359924"/>
            <a:ext cx="10515600" cy="105058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Kırılganlığın klinik önemi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039D82-C426-4450-A489-487042692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62" y="1538306"/>
            <a:ext cx="10515600" cy="4351338"/>
          </a:xfrm>
        </p:spPr>
        <p:txBody>
          <a:bodyPr>
            <a:normAutofit/>
          </a:bodyPr>
          <a:lstStyle/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Artmış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dizabilite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Artmış düşme riski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Artmış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deliryum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riski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Artmış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hospitalizasyon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riski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Artmış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mortalite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riski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EA8AA4-6A38-4C02-A9E1-9EE8EC73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A43C944-A7A4-4BD0-985B-DC57C7B9B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0" t="21535" r="29084" b="38896"/>
          <a:stretch/>
        </p:blipFill>
        <p:spPr>
          <a:xfrm>
            <a:off x="411480" y="159165"/>
            <a:ext cx="11780520" cy="2476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0BD9DB01-F191-4664-9891-9980A8F468F3}"/>
              </a:ext>
            </a:extLst>
          </p:cNvPr>
          <p:cNvCxnSpPr>
            <a:cxnSpLocks/>
          </p:cNvCxnSpPr>
          <p:nvPr/>
        </p:nvCxnSpPr>
        <p:spPr>
          <a:xfrm>
            <a:off x="3037021" y="1842260"/>
            <a:ext cx="617715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278E92A-38C7-47A9-A8C4-5E361B48DF56}"/>
              </a:ext>
            </a:extLst>
          </p:cNvPr>
          <p:cNvSpPr txBox="1"/>
          <p:nvPr/>
        </p:nvSpPr>
        <p:spPr>
          <a:xfrm>
            <a:off x="955040" y="3509596"/>
            <a:ext cx="273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takip süresi: 39 ay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969AAC7-56D5-467C-A68F-71843D38B80A}"/>
              </a:ext>
            </a:extLst>
          </p:cNvPr>
          <p:cNvSpPr txBox="1"/>
          <p:nvPr/>
        </p:nvSpPr>
        <p:spPr>
          <a:xfrm>
            <a:off x="632134" y="4124474"/>
            <a:ext cx="38046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Kırılgan bireylerde mortalite :  %30.9       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26E8ED43-B8A7-468E-9931-DA9528941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06" t="22606" r="15827" b="14717"/>
          <a:stretch/>
        </p:blipFill>
        <p:spPr>
          <a:xfrm>
            <a:off x="4724400" y="2763518"/>
            <a:ext cx="6431280" cy="3460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1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C16DE4-AC2B-4F49-AE84-42588AD79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37744"/>
            <a:ext cx="10556456" cy="775084"/>
          </a:xfrm>
          <a:solidFill>
            <a:schemeClr val="bg2"/>
          </a:solidFill>
        </p:spPr>
        <p:txBody>
          <a:bodyPr anchor="b"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 yaşlıyı nasıl tanırız?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35D3CE-2D1E-4C74-B8F5-BF21BA7C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768666"/>
            <a:ext cx="4243589" cy="3320668"/>
          </a:xfrm>
        </p:spPr>
        <p:txBody>
          <a:bodyPr>
            <a:normAutofit/>
          </a:bodyPr>
          <a:lstStyle/>
          <a:p>
            <a:r>
              <a:rPr lang="tr-TR" sz="2200" dirty="0"/>
              <a:t>Düşkün yaşlı?</a:t>
            </a:r>
          </a:p>
          <a:p>
            <a:r>
              <a:rPr lang="tr-TR" sz="2200" dirty="0"/>
              <a:t>Bağımlı yaşlı ?</a:t>
            </a:r>
          </a:p>
          <a:p>
            <a:r>
              <a:rPr lang="tr-TR" sz="2200" dirty="0" err="1"/>
              <a:t>Polimorbid</a:t>
            </a:r>
            <a:r>
              <a:rPr lang="tr-TR" sz="2200" dirty="0"/>
              <a:t> yaşlı?</a:t>
            </a:r>
            <a:endParaRPr lang="en-US" sz="22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C8755CA-764C-4AC9-B5BD-88AE7BB2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52" y="2285224"/>
            <a:ext cx="4566300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A206E6-F40F-70B0-DE80-30C81D68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079D26-CD63-D6A3-233B-EA3D7D03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79606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Kırılganlık kavramı- tarihçe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Tanım 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Klinik önemi 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Tanısal yaklaşım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Güncel tedavi modaliteleri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962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AF0F80-3187-4998-A730-D125ADE2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42" y="398835"/>
            <a:ext cx="10650220" cy="108949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Kırılganlık ilişkili semptom ve bulgular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C5AFA6-69A3-49FA-BD59-22077A06F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153" y="1800648"/>
            <a:ext cx="10058400" cy="402336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Halsizlik,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güçsüzlük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Tükenmişlik hissi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Yavaş yürüme </a:t>
            </a:r>
          </a:p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Denge ve </a:t>
            </a:r>
            <a:r>
              <a:rPr lang="tr-T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ürüme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ozukluğu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Kilo kaybı</a:t>
            </a:r>
          </a:p>
          <a:p>
            <a:pPr>
              <a:defRPr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Düşme öyküsü</a:t>
            </a:r>
          </a:p>
          <a:p>
            <a:pPr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Sarkopeni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Malnutrisyon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24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6553C9-2BC9-4D9B-B0FB-63CCDE54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92" y="413131"/>
            <a:ext cx="10515600" cy="899471"/>
          </a:xfrm>
          <a:solidFill>
            <a:schemeClr val="bg2"/>
          </a:solidFill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Tanı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4A40DE-4157-45A6-941C-E72B50D8C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80" y="1706319"/>
            <a:ext cx="10515600" cy="4351338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Kırılganlık İndeksleri.. 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70 den fazla kırılganlık indeksi </a:t>
            </a:r>
          </a:p>
          <a:p>
            <a:pPr marL="0" indent="0"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Temel olarak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fenotipik ve kümülatif defisit odaklı </a:t>
            </a:r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Altın standart kabul edilen bir kırılganlık indeksi yok</a:t>
            </a:r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Kapsamlı geriatrik değerlendirme altın standart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75943D-DA2B-4247-8614-E3181C80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3551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Kapsamlı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Geriatrik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Değerlendirme</a:t>
            </a:r>
          </a:p>
        </p:txBody>
      </p:sp>
      <p:sp>
        <p:nvSpPr>
          <p:cNvPr id="4" name="Akış Çizelgesi: Bağlayıcı 3">
            <a:extLst>
              <a:ext uri="{FF2B5EF4-FFF2-40B4-BE49-F238E27FC236}">
                <a16:creationId xmlns:a16="http://schemas.microsoft.com/office/drawing/2014/main" id="{33BFA52A-22FA-417D-8DB0-68284A0E9B69}"/>
              </a:ext>
            </a:extLst>
          </p:cNvPr>
          <p:cNvSpPr/>
          <p:nvPr/>
        </p:nvSpPr>
        <p:spPr>
          <a:xfrm>
            <a:off x="998983" y="4089281"/>
            <a:ext cx="2649708" cy="2160000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–çevresel faktörlerin değerlendirilmesi </a:t>
            </a:r>
          </a:p>
        </p:txBody>
      </p:sp>
      <p:sp>
        <p:nvSpPr>
          <p:cNvPr id="5" name="Akış Çizelgesi: Bağlayıcı 4">
            <a:extLst>
              <a:ext uri="{FF2B5EF4-FFF2-40B4-BE49-F238E27FC236}">
                <a16:creationId xmlns:a16="http://schemas.microsoft.com/office/drawing/2014/main" id="{5E006C37-A4CD-47F4-A45D-2259F8CEE329}"/>
              </a:ext>
            </a:extLst>
          </p:cNvPr>
          <p:cNvSpPr/>
          <p:nvPr/>
        </p:nvSpPr>
        <p:spPr>
          <a:xfrm>
            <a:off x="8473160" y="1763178"/>
            <a:ext cx="2809799" cy="2160000"/>
          </a:xfrm>
          <a:prstGeom prst="flowChartConnecto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Nöropsikiyatrik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durum  değerlendirmesi</a:t>
            </a:r>
          </a:p>
        </p:txBody>
      </p:sp>
      <p:sp>
        <p:nvSpPr>
          <p:cNvPr id="7" name="Akış Çizelgesi: Bağlayıcı 6">
            <a:extLst>
              <a:ext uri="{FF2B5EF4-FFF2-40B4-BE49-F238E27FC236}">
                <a16:creationId xmlns:a16="http://schemas.microsoft.com/office/drawing/2014/main" id="{98F944AC-3B89-43C4-AB37-B8B16D255AA4}"/>
              </a:ext>
            </a:extLst>
          </p:cNvPr>
          <p:cNvSpPr/>
          <p:nvPr/>
        </p:nvSpPr>
        <p:spPr>
          <a:xfrm>
            <a:off x="8704090" y="4075406"/>
            <a:ext cx="2649710" cy="2160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Nutrisyonel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durum ve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sarkopeni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değerlendirmesi</a:t>
            </a:r>
          </a:p>
        </p:txBody>
      </p:sp>
      <p:sp>
        <p:nvSpPr>
          <p:cNvPr id="9" name="Akış Çizelgesi: Bağlayıcı 8">
            <a:extLst>
              <a:ext uri="{FF2B5EF4-FFF2-40B4-BE49-F238E27FC236}">
                <a16:creationId xmlns:a16="http://schemas.microsoft.com/office/drawing/2014/main" id="{DB596857-1AB6-4BB5-A614-1C9C81C38447}"/>
              </a:ext>
            </a:extLst>
          </p:cNvPr>
          <p:cNvSpPr/>
          <p:nvPr/>
        </p:nvSpPr>
        <p:spPr>
          <a:xfrm>
            <a:off x="4439759" y="1763178"/>
            <a:ext cx="2809799" cy="21600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Kronik hastalık yönetimi-koruyucu hekimlik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kış Çizelgesi: Bağlayıcı 10">
            <a:extLst>
              <a:ext uri="{FF2B5EF4-FFF2-40B4-BE49-F238E27FC236}">
                <a16:creationId xmlns:a16="http://schemas.microsoft.com/office/drawing/2014/main" id="{13B6DBA2-4986-4D00-A0AF-8229948E16AC}"/>
              </a:ext>
            </a:extLst>
          </p:cNvPr>
          <p:cNvSpPr/>
          <p:nvPr/>
        </p:nvSpPr>
        <p:spPr>
          <a:xfrm>
            <a:off x="998983" y="1763178"/>
            <a:ext cx="2649709" cy="2160000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Fonksiyonel durum değerlendirmesi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C4CE80-25B7-06F1-4AB4-367C2B16B8F6}"/>
              </a:ext>
            </a:extLst>
          </p:cNvPr>
          <p:cNvSpPr/>
          <p:nvPr/>
        </p:nvSpPr>
        <p:spPr>
          <a:xfrm>
            <a:off x="4675368" y="4180358"/>
            <a:ext cx="2886322" cy="195009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Duyusal </a:t>
            </a:r>
            <a:r>
              <a:rPr lang="tr-TR" b="1" dirty="0">
                <a:solidFill>
                  <a:prstClr val="white"/>
                </a:solidFill>
                <a:latin typeface="Calibri" panose="020F0502020204030204"/>
              </a:rPr>
              <a:t>defisit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değerlendirme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10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EF2739-3243-4719-8EAD-4BB955D1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85" y="263527"/>
            <a:ext cx="10058400" cy="1450757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Tanı – kırılganlık indeksleri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2595B3-191F-4CDF-9787-B7B724F8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 indeksler</a:t>
            </a:r>
          </a:p>
          <a:p>
            <a:pPr marL="0" indent="0">
              <a:buNone/>
            </a:pPr>
            <a:r>
              <a:rPr lang="tr-TR" sz="1800" dirty="0"/>
              <a:t>Fiziksel - motor aktivite ölçümlerinin ön planda olduğu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400" b="1" dirty="0"/>
              <a:t>Kümülatif </a:t>
            </a:r>
            <a:r>
              <a:rPr lang="tr-TR" sz="2400" b="1" dirty="0" err="1"/>
              <a:t>Defisit</a:t>
            </a:r>
            <a:r>
              <a:rPr lang="tr-TR" sz="2400" b="1" dirty="0"/>
              <a:t> İndeksleri </a:t>
            </a:r>
          </a:p>
          <a:p>
            <a:pPr marL="0" indent="0">
              <a:buNone/>
            </a:pPr>
            <a:r>
              <a:rPr lang="tr-TR" sz="1600" dirty="0"/>
              <a:t>Eşlik eden hastalıklar, </a:t>
            </a:r>
          </a:p>
          <a:p>
            <a:pPr marL="0" indent="0">
              <a:buNone/>
            </a:pPr>
            <a:r>
              <a:rPr lang="tr-TR" sz="1600" dirty="0"/>
              <a:t>Sosyal faktörler, </a:t>
            </a:r>
          </a:p>
          <a:p>
            <a:pPr marL="0" indent="0">
              <a:buNone/>
            </a:pPr>
            <a:r>
              <a:rPr lang="tr-TR" sz="1600" dirty="0"/>
              <a:t>Psikolojik koşullar, </a:t>
            </a:r>
          </a:p>
          <a:p>
            <a:pPr marL="0" indent="0">
              <a:buNone/>
            </a:pPr>
            <a:r>
              <a:rPr lang="tr-TR" sz="1600" dirty="0"/>
              <a:t>Fonksiyonel ve </a:t>
            </a:r>
          </a:p>
          <a:p>
            <a:pPr marL="0" indent="0">
              <a:buNone/>
            </a:pPr>
            <a:r>
              <a:rPr lang="tr-TR" sz="1600" dirty="0"/>
              <a:t>Bilişsel durumunun değerlendirilmesi ile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5129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Freid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Kırılganlık </a:t>
            </a:r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Fenotipi</a:t>
            </a:r>
            <a:endParaRPr lang="tr-T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dirty="0"/>
              <a:t>Son bir yılda &gt;%5 istemsiz </a:t>
            </a:r>
            <a:r>
              <a:rPr lang="tr-TR" b="1" dirty="0"/>
              <a:t>kilo kaybı</a:t>
            </a:r>
          </a:p>
          <a:p>
            <a:pPr marL="514350" indent="-514350">
              <a:buFont typeface="+mj-lt"/>
              <a:buAutoNum type="arabicPeriod"/>
            </a:pPr>
            <a:r>
              <a:rPr lang="tr-TR" b="1" dirty="0"/>
              <a:t>Tükenmişlik</a:t>
            </a:r>
            <a:r>
              <a:rPr lang="tr-TR" dirty="0"/>
              <a:t> (Hastanın kendini yorgun hissetmesi </a:t>
            </a:r>
            <a:r>
              <a:rPr lang="tr-TR" b="1" dirty="0"/>
              <a:t>haftanın 3-4 günü</a:t>
            </a:r>
            <a:r>
              <a:rPr lang="tr-TR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tr-TR" b="1" dirty="0"/>
              <a:t>Güçsüzlük </a:t>
            </a:r>
            <a:r>
              <a:rPr lang="tr-TR" dirty="0"/>
              <a:t>(</a:t>
            </a:r>
            <a:r>
              <a:rPr lang="tr-TR" dirty="0" err="1"/>
              <a:t>Handgrip</a:t>
            </a:r>
            <a:r>
              <a:rPr lang="tr-TR" dirty="0"/>
              <a:t> kestirim değerleri (cinsiyet ve </a:t>
            </a:r>
            <a:r>
              <a:rPr lang="tr-TR" dirty="0" err="1"/>
              <a:t>VKİ’ne</a:t>
            </a:r>
            <a:r>
              <a:rPr lang="tr-TR" dirty="0"/>
              <a:t> göre)</a:t>
            </a:r>
          </a:p>
          <a:p>
            <a:pPr marL="514350" indent="-514350">
              <a:buFont typeface="+mj-lt"/>
              <a:buAutoNum type="arabicPeriod"/>
            </a:pPr>
            <a:r>
              <a:rPr lang="tr-TR" b="1" dirty="0"/>
              <a:t>Yürüme hızında azalma </a:t>
            </a:r>
            <a:r>
              <a:rPr lang="tr-TR" dirty="0"/>
              <a:t>(4.6 metre  &gt;6-7 </a:t>
            </a:r>
            <a:r>
              <a:rPr lang="tr-TR" dirty="0" err="1"/>
              <a:t>sn</a:t>
            </a:r>
            <a:r>
              <a:rPr lang="tr-TR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tr-TR" b="1" dirty="0"/>
              <a:t>Fiziksel aktivitede azalma </a:t>
            </a:r>
            <a:r>
              <a:rPr lang="tr-TR" dirty="0"/>
              <a:t>(Erkeklerde haftada &lt;383 </a:t>
            </a:r>
            <a:r>
              <a:rPr lang="tr-TR" dirty="0" err="1"/>
              <a:t>Kcal</a:t>
            </a:r>
            <a:r>
              <a:rPr lang="tr-TR" dirty="0"/>
              <a:t>, kadınlarda &lt;270 </a:t>
            </a:r>
            <a:r>
              <a:rPr lang="tr-TR" dirty="0" err="1"/>
              <a:t>Kcal</a:t>
            </a:r>
            <a:r>
              <a:rPr lang="tr-TR" dirty="0"/>
              <a:t>)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             ≥3 </a:t>
            </a:r>
            <a:r>
              <a:rPr lang="tr-TR" dirty="0" err="1"/>
              <a:t>frail</a:t>
            </a:r>
            <a:r>
              <a:rPr lang="tr-TR" dirty="0"/>
              <a:t>, 1-2 </a:t>
            </a:r>
            <a:r>
              <a:rPr lang="tr-TR" dirty="0" err="1"/>
              <a:t>prefrail</a:t>
            </a:r>
            <a:r>
              <a:rPr lang="tr-TR" dirty="0"/>
              <a:t>, 0 </a:t>
            </a:r>
            <a:r>
              <a:rPr lang="tr-TR" dirty="0" err="1"/>
              <a:t>robust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0272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1FB1496-6EEA-47FE-97A4-4F2013E8C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657" y="1417637"/>
            <a:ext cx="8764621" cy="4022725"/>
          </a:xfrm>
          <a:prstGeom prst="rect">
            <a:avLst/>
          </a:prstGeom>
          <a:ln>
            <a:noFill/>
          </a:ln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51A2E4D-6D2A-4E82-99A1-27365D412E10}"/>
              </a:ext>
            </a:extLst>
          </p:cNvPr>
          <p:cNvSpPr txBox="1"/>
          <p:nvPr/>
        </p:nvSpPr>
        <p:spPr>
          <a:xfrm>
            <a:off x="1041621" y="469127"/>
            <a:ext cx="916269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Rockwood</a:t>
            </a:r>
            <a:r>
              <a:rPr kumimoji="0" lang="tr-T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Kırılganlık İndeksi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ED4E3BE-7482-8334-37DC-EB434B9D434E}"/>
              </a:ext>
            </a:extLst>
          </p:cNvPr>
          <p:cNvSpPr txBox="1"/>
          <p:nvPr/>
        </p:nvSpPr>
        <p:spPr>
          <a:xfrm>
            <a:off x="3923483" y="2630899"/>
            <a:ext cx="7345281" cy="3384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             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farklı parametre kullanılıyor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Kapsamlı geriatrik değerlendirme parametreleri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Defisit/Toplam parametre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&lt;0,25 güçlü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0,25-0,40 </a:t>
            </a:r>
            <a:r>
              <a:rPr kumimoji="0" lang="tr-T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prefrail</a:t>
            </a:r>
            <a:endParaRPr kumimoji="0" lang="tr-T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&gt;0,40 </a:t>
            </a:r>
            <a:r>
              <a:rPr kumimoji="0" lang="tr-T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frail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63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9EAAEE0-5D6F-4437-9ECC-CD59ECE0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7" y="1186775"/>
            <a:ext cx="9858848" cy="5136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1">
            <a:extLst>
              <a:ext uri="{FF2B5EF4-FFF2-40B4-BE49-F238E27FC236}">
                <a16:creationId xmlns:a16="http://schemas.microsoft.com/office/drawing/2014/main" id="{8BFB9D87-CA1E-4994-ABD2-C99CC177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03" y="6041857"/>
            <a:ext cx="10666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0-4 güçlü, 5-6 kırılganlık öncesi,   7-8 hafif kırılgan, 9-10 orta düzeyde kırılgan , 11 ileri  kırılgan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0AEC1A6-6421-E0D3-609F-C6A946F96C67}"/>
              </a:ext>
            </a:extLst>
          </p:cNvPr>
          <p:cNvSpPr txBox="1"/>
          <p:nvPr/>
        </p:nvSpPr>
        <p:spPr>
          <a:xfrm>
            <a:off x="564203" y="232245"/>
            <a:ext cx="985884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Edmonton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kırılganlık skalası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ED6F1D58-8195-4C68-8B43-0CDF70D1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6" y="1200307"/>
            <a:ext cx="9373502" cy="51984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B3AF03B-1D87-8951-4729-7C8C1914C7A4}"/>
              </a:ext>
            </a:extLst>
          </p:cNvPr>
          <p:cNvSpPr txBox="1"/>
          <p:nvPr/>
        </p:nvSpPr>
        <p:spPr>
          <a:xfrm>
            <a:off x="625001" y="371647"/>
            <a:ext cx="9520947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Klinik  kırılganlık skalası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12" y="1439454"/>
            <a:ext cx="9104310" cy="465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57D5EF8-9BA8-4425-B4F3-ACAAB5BE4A2B}"/>
              </a:ext>
            </a:extLst>
          </p:cNvPr>
          <p:cNvSpPr txBox="1"/>
          <p:nvPr/>
        </p:nvSpPr>
        <p:spPr>
          <a:xfrm>
            <a:off x="8066635" y="5768465"/>
            <a:ext cx="258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≥3 puan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Kırılgan 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193CF2E-47FF-BA29-1F48-B008549F3503}"/>
              </a:ext>
            </a:extLst>
          </p:cNvPr>
          <p:cNvSpPr txBox="1"/>
          <p:nvPr/>
        </p:nvSpPr>
        <p:spPr>
          <a:xfrm>
            <a:off x="817123" y="473981"/>
            <a:ext cx="9188998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PRISMA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Ölçeği</a:t>
            </a:r>
          </a:p>
        </p:txBody>
      </p:sp>
    </p:spTree>
    <p:extLst>
      <p:ext uri="{BB962C8B-B14F-4D97-AF65-F5344CB8AC3E}">
        <p14:creationId xmlns:p14="http://schemas.microsoft.com/office/powerpoint/2010/main" val="2271682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9106D6-0228-4E44-A37D-1A742CF49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52" y="1669983"/>
            <a:ext cx="105156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tr-TR" dirty="0"/>
          </a:p>
          <a:p>
            <a:pPr fontAlgn="auto">
              <a:spcAft>
                <a:spcPts val="0"/>
              </a:spcAft>
              <a:defRPr/>
            </a:pPr>
            <a:r>
              <a:rPr lang="tr-TR" dirty="0"/>
              <a:t>En basit değerlendirme;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r-TR" dirty="0"/>
              <a:t>      - </a:t>
            </a:r>
            <a:r>
              <a:rPr lang="tr-TR" b="1" dirty="0"/>
              <a:t>Yürüme hızı &lt;0,8 m/</a:t>
            </a:r>
            <a:r>
              <a:rPr lang="tr-TR" b="1" dirty="0" err="1"/>
              <a:t>sn</a:t>
            </a:r>
            <a:r>
              <a:rPr lang="tr-TR" b="1" dirty="0"/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r-TR" dirty="0"/>
              <a:t>                       veya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tr-TR" dirty="0"/>
              <a:t>      - Kalk ve yürü testi &gt;10 </a:t>
            </a:r>
            <a:r>
              <a:rPr lang="tr-TR" dirty="0" err="1"/>
              <a:t>sn</a:t>
            </a:r>
            <a:endParaRPr lang="tr-TR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tr-TR" dirty="0"/>
          </a:p>
          <a:p>
            <a:pPr fontAlgn="auto"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2A713B-3CD9-97EB-26A1-20E4A63733DB}"/>
              </a:ext>
            </a:extLst>
          </p:cNvPr>
          <p:cNvSpPr txBox="1"/>
          <p:nvPr/>
        </p:nvSpPr>
        <p:spPr>
          <a:xfrm>
            <a:off x="640852" y="685242"/>
            <a:ext cx="9972026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Tanı</a:t>
            </a:r>
            <a:endParaRPr lang="tr-TR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CA3528-EF77-402C-9A34-A52EDE7F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6" y="343747"/>
            <a:ext cx="10788252" cy="821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Yaşlanma süreci oldukça heterojen ..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646EFF-B6A9-44AE-8514-5C21635E74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6436" y="1778726"/>
            <a:ext cx="3312784" cy="22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7662C93-30C1-4451-AA76-BAEAFA8C0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6" y="1748778"/>
            <a:ext cx="2582051" cy="38801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B84F19E-2A3C-D12B-7078-105D68878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030" y="1748778"/>
            <a:ext cx="3312784" cy="221128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AA5327B-0D3A-29FA-9531-3D42CDBF8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831" y="4132192"/>
            <a:ext cx="3715966" cy="20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8AF81-4DC7-BF05-F36D-542D717B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8462A4-ABF0-E016-14D2-45F279C9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04" y="388792"/>
            <a:ext cx="9959432" cy="105650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Kırılganlık tespiti neden önemli?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CA6F8D-3497-7C6A-6C18-28D64ABB7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Tedavi hedeflerinin belirlenmesi</a:t>
            </a:r>
          </a:p>
          <a:p>
            <a:r>
              <a:rPr lang="tr-TR" dirty="0"/>
              <a:t>Bakım planının oluşturulması</a:t>
            </a:r>
          </a:p>
          <a:p>
            <a:r>
              <a:rPr lang="tr-TR" dirty="0" err="1"/>
              <a:t>Prognoza</a:t>
            </a:r>
            <a:r>
              <a:rPr lang="tr-TR" dirty="0"/>
              <a:t> dair bilgi (cerrahi, kemoterapi öncesi)</a:t>
            </a:r>
          </a:p>
          <a:p>
            <a:r>
              <a:rPr lang="tr-TR" dirty="0"/>
              <a:t>Olumsuz </a:t>
            </a:r>
            <a:r>
              <a:rPr lang="tr-TR" dirty="0" err="1"/>
              <a:t>sonlanımı</a:t>
            </a:r>
            <a:r>
              <a:rPr lang="tr-TR" dirty="0"/>
              <a:t> azaltma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5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CCEA92-E1B7-4822-B667-D52F2033C4F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Dinamik bir süreç 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AB166CF3-667C-4D82-803D-B9290A8EF2AB}"/>
              </a:ext>
            </a:extLst>
          </p:cNvPr>
          <p:cNvSpPr/>
          <p:nvPr/>
        </p:nvSpPr>
        <p:spPr>
          <a:xfrm>
            <a:off x="2496709" y="3275937"/>
            <a:ext cx="658368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309217A-9127-480B-89C4-014FA39B0857}"/>
              </a:ext>
            </a:extLst>
          </p:cNvPr>
          <p:cNvSpPr txBox="1"/>
          <p:nvPr/>
        </p:nvSpPr>
        <p:spPr>
          <a:xfrm>
            <a:off x="2289976" y="25146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Güçlü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3BD04F5-5DBA-4061-8635-04D15A720CA0}"/>
              </a:ext>
            </a:extLst>
          </p:cNvPr>
          <p:cNvSpPr txBox="1"/>
          <p:nvPr/>
        </p:nvSpPr>
        <p:spPr>
          <a:xfrm>
            <a:off x="8293211" y="248303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Kırılgan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Frail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5CD667E-09FC-4C57-AA25-7C2CB1186097}"/>
              </a:ext>
            </a:extLst>
          </p:cNvPr>
          <p:cNvSpPr txBox="1"/>
          <p:nvPr/>
        </p:nvSpPr>
        <p:spPr>
          <a:xfrm>
            <a:off x="4644842" y="2556318"/>
            <a:ext cx="2475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Kırılganlık öncesi durum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(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Prefrail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78FF1B1-9F37-47D5-B55E-7D33EC187F0F}"/>
              </a:ext>
            </a:extLst>
          </p:cNvPr>
          <p:cNvSpPr txBox="1"/>
          <p:nvPr/>
        </p:nvSpPr>
        <p:spPr>
          <a:xfrm>
            <a:off x="4190337" y="4538411"/>
            <a:ext cx="526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müdahelelerle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geri döndürülebilir, iyileştirilebilir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E0BCB1F7-3110-439B-930F-59C47424B078}"/>
              </a:ext>
            </a:extLst>
          </p:cNvPr>
          <p:cNvSpPr/>
          <p:nvPr/>
        </p:nvSpPr>
        <p:spPr>
          <a:xfrm rot="10800000">
            <a:off x="6366344" y="5169619"/>
            <a:ext cx="17057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81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DB03C5-BE10-4969-8606-C20A877A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64"/>
            <a:ext cx="10058400" cy="1450757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Kırılganlık</a:t>
            </a:r>
            <a:r>
              <a:rPr lang="tr-TR" dirty="0">
                <a:solidFill>
                  <a:srgbClr val="FF0000"/>
                </a:solidFill>
              </a:rPr>
              <a:t> taraması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39C02C-217E-40C8-930A-ACEC08F2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0632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b="1" dirty="0"/>
              <a:t>70 yaş üzeri herkesin </a:t>
            </a:r>
            <a:r>
              <a:rPr lang="tr-TR" dirty="0"/>
              <a:t>, kronik hastalıkları olanların ve son 1 yılda %5’ ten fazla kilo kaybı olanların </a:t>
            </a:r>
            <a:r>
              <a:rPr lang="tr-TR" b="1" dirty="0"/>
              <a:t>kırılganlık açısından taranması </a:t>
            </a:r>
            <a:r>
              <a:rPr lang="tr-TR" dirty="0"/>
              <a:t>önerilmiştir. </a:t>
            </a:r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40B1C10-96DA-4792-B520-341679E93664}"/>
              </a:ext>
            </a:extLst>
          </p:cNvPr>
          <p:cNvSpPr txBox="1"/>
          <p:nvPr/>
        </p:nvSpPr>
        <p:spPr>
          <a:xfrm>
            <a:off x="1065825" y="5543869"/>
            <a:ext cx="895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Morley JE,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Vellas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B, van Kan GA, et al. Frailty consensus: a call to action. 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Journal of the American Medical Directors Association.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2013;14:392–397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31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CD900D-6775-D27A-FAFF-57782F25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Kırılganlık yönetiminde temel noktalar </a:t>
            </a:r>
            <a:endParaRPr lang="tr-TR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FBEF68EB-0620-488B-8B8F-DF68E1A3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105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4A4EC-5C97-CCF1-A6AD-1715D5B65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kış Çizelgesi: Bağlayıcı 10">
            <a:extLst>
              <a:ext uri="{FF2B5EF4-FFF2-40B4-BE49-F238E27FC236}">
                <a16:creationId xmlns:a16="http://schemas.microsoft.com/office/drawing/2014/main" id="{4B8DAB78-32E6-8087-39FD-7A5C691A854D}"/>
              </a:ext>
            </a:extLst>
          </p:cNvPr>
          <p:cNvSpPr/>
          <p:nvPr/>
        </p:nvSpPr>
        <p:spPr>
          <a:xfrm>
            <a:off x="628129" y="2072291"/>
            <a:ext cx="3307883" cy="340094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İntrinsik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kapasite</a:t>
            </a:r>
          </a:p>
        </p:txBody>
      </p:sp>
      <p:sp>
        <p:nvSpPr>
          <p:cNvPr id="12" name="Akış Çizelgesi: Bağlayıcı 11">
            <a:extLst>
              <a:ext uri="{FF2B5EF4-FFF2-40B4-BE49-F238E27FC236}">
                <a16:creationId xmlns:a16="http://schemas.microsoft.com/office/drawing/2014/main" id="{AEAB725A-57A5-BAF7-28C1-9075E3EABE8D}"/>
              </a:ext>
            </a:extLst>
          </p:cNvPr>
          <p:cNvSpPr/>
          <p:nvPr/>
        </p:nvSpPr>
        <p:spPr>
          <a:xfrm>
            <a:off x="5174303" y="2587925"/>
            <a:ext cx="1837189" cy="218078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Artı İşareti 12">
            <a:extLst>
              <a:ext uri="{FF2B5EF4-FFF2-40B4-BE49-F238E27FC236}">
                <a16:creationId xmlns:a16="http://schemas.microsoft.com/office/drawing/2014/main" id="{E899ABD4-E527-F175-EC8A-9BA6B17B0739}"/>
              </a:ext>
            </a:extLst>
          </p:cNvPr>
          <p:cNvSpPr/>
          <p:nvPr/>
        </p:nvSpPr>
        <p:spPr>
          <a:xfrm>
            <a:off x="4165922" y="3343011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atlama: 14 Nokta 14">
            <a:extLst>
              <a:ext uri="{FF2B5EF4-FFF2-40B4-BE49-F238E27FC236}">
                <a16:creationId xmlns:a16="http://schemas.microsoft.com/office/drawing/2014/main" id="{3BCE921E-EF90-53AE-922E-71B55E59860A}"/>
              </a:ext>
            </a:extLst>
          </p:cNvPr>
          <p:cNvSpPr/>
          <p:nvPr/>
        </p:nvSpPr>
        <p:spPr>
          <a:xfrm>
            <a:off x="3840671" y="218471"/>
            <a:ext cx="2558643" cy="218078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Stresörler</a:t>
            </a:r>
          </a:p>
        </p:txBody>
      </p:sp>
      <p:sp>
        <p:nvSpPr>
          <p:cNvPr id="17" name="Eşittir 16">
            <a:extLst>
              <a:ext uri="{FF2B5EF4-FFF2-40B4-BE49-F238E27FC236}">
                <a16:creationId xmlns:a16="http://schemas.microsoft.com/office/drawing/2014/main" id="{656E50E3-FF64-B20D-D81E-666E18E3645D}"/>
              </a:ext>
            </a:extLst>
          </p:cNvPr>
          <p:cNvSpPr/>
          <p:nvPr/>
        </p:nvSpPr>
        <p:spPr>
          <a:xfrm>
            <a:off x="7583647" y="367831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kış Çizelgesi: Bağlayıcı 17">
            <a:extLst>
              <a:ext uri="{FF2B5EF4-FFF2-40B4-BE49-F238E27FC236}">
                <a16:creationId xmlns:a16="http://schemas.microsoft.com/office/drawing/2014/main" id="{090A78EA-1D55-3C45-D423-940270BBBFEE}"/>
              </a:ext>
            </a:extLst>
          </p:cNvPr>
          <p:cNvSpPr/>
          <p:nvPr/>
        </p:nvSpPr>
        <p:spPr>
          <a:xfrm>
            <a:off x="8618443" y="2298582"/>
            <a:ext cx="2634143" cy="300325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yolojik yaş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(Kırılganlık)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844B770-560E-B55C-CE1B-BDDA6CAB6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0" y="4020378"/>
            <a:ext cx="4161362" cy="272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54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D21FEF-755C-45EA-8433-633AE4B7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3"/>
            <a:ext cx="10515600" cy="113169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Kırılganlıkta tedavi modaliteleri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11284C-51F8-4A03-BCAC-4FCB19CD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243"/>
            <a:ext cx="10515600" cy="5029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İmmünizasyon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-koruyucu hekimlik uygulamaları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Kronik hastalıkların etkin  yönetimi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Kapsamlı geriatrik değerlendirme-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geriatrik sendromların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duysal defisitlerin etkin yönetimi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Nutrisyonel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yönetim /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malnütrisyonun ve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sarkopeninin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önlenmesi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Egzersiz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D vitamininin optimizasyonu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Polifarmasi- uygunsuz ilaç kullanımı yönetimi 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Sosyal ve çevresel faktörlerin iyileştirilmesi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Farmakolojik müdahaleler-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antiaging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ilaçlar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Mikrobiyota modülasyonu</a:t>
            </a:r>
          </a:p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Diital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sağlık uygulamaları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Yapay zeka ..</a:t>
            </a: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19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297E3C-3486-9BFA-685F-5D7ED285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Kronik hastalık yönetimi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1BC6DB-0309-885B-B521-BEF38F702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“</a:t>
            </a:r>
            <a:r>
              <a:rPr lang="tr-TR" dirty="0" err="1"/>
              <a:t>Frail-tailored</a:t>
            </a:r>
            <a:r>
              <a:rPr lang="tr-TR" dirty="0"/>
              <a:t> </a:t>
            </a:r>
            <a:r>
              <a:rPr lang="tr-TR" dirty="0" err="1"/>
              <a:t>medicine</a:t>
            </a:r>
            <a:r>
              <a:rPr lang="tr-TR" dirty="0"/>
              <a:t>” artık rehberlere girmiş durumda.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- </a:t>
            </a:r>
            <a:r>
              <a:rPr lang="tr-TR" dirty="0" err="1"/>
              <a:t>Diyabetes</a:t>
            </a:r>
            <a:r>
              <a:rPr lang="tr-TR" dirty="0"/>
              <a:t> </a:t>
            </a:r>
            <a:r>
              <a:rPr lang="tr-TR" dirty="0" err="1"/>
              <a:t>mellitus</a:t>
            </a:r>
            <a:r>
              <a:rPr lang="tr-TR" dirty="0"/>
              <a:t> </a:t>
            </a:r>
          </a:p>
          <a:p>
            <a:pPr>
              <a:buFontTx/>
              <a:buChar char="-"/>
            </a:pPr>
            <a:r>
              <a:rPr lang="tr-TR" dirty="0"/>
              <a:t>Hipertansiyon </a:t>
            </a:r>
          </a:p>
          <a:p>
            <a:pPr>
              <a:buFontTx/>
              <a:buChar char="-"/>
            </a:pPr>
            <a:r>
              <a:rPr lang="tr-TR" dirty="0"/>
              <a:t>Hiperlipidemi</a:t>
            </a:r>
          </a:p>
          <a:p>
            <a:pPr>
              <a:buFontTx/>
              <a:buChar char="-"/>
            </a:pPr>
            <a:r>
              <a:rPr lang="tr-TR" dirty="0" err="1"/>
              <a:t>Atrial</a:t>
            </a:r>
            <a:r>
              <a:rPr lang="tr-TR" dirty="0"/>
              <a:t> fibrilasyon </a:t>
            </a:r>
          </a:p>
          <a:p>
            <a:pPr>
              <a:buFontTx/>
              <a:buChar char="-"/>
            </a:pPr>
            <a:endParaRPr lang="tr-TR" dirty="0"/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537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DBADE5-6D8F-4D32-B9A1-8A50891B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97" y="119625"/>
            <a:ext cx="10058400" cy="1450757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Diyabet tedavisinde hedefler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10822B6B-74BE-4CFC-A490-BC5516EBA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929335"/>
              </p:ext>
            </p:extLst>
          </p:nvPr>
        </p:nvGraphicFramePr>
        <p:xfrm>
          <a:off x="756239" y="1498285"/>
          <a:ext cx="955929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43">
                  <a:extLst>
                    <a:ext uri="{9D8B030D-6E8A-4147-A177-3AD203B41FA5}">
                      <a16:colId xmlns:a16="http://schemas.microsoft.com/office/drawing/2014/main" val="2755030059"/>
                    </a:ext>
                  </a:extLst>
                </a:gridCol>
                <a:gridCol w="2421307">
                  <a:extLst>
                    <a:ext uri="{9D8B030D-6E8A-4147-A177-3AD203B41FA5}">
                      <a16:colId xmlns:a16="http://schemas.microsoft.com/office/drawing/2014/main" val="2492882315"/>
                    </a:ext>
                  </a:extLst>
                </a:gridCol>
                <a:gridCol w="1621175">
                  <a:extLst>
                    <a:ext uri="{9D8B030D-6E8A-4147-A177-3AD203B41FA5}">
                      <a16:colId xmlns:a16="http://schemas.microsoft.com/office/drawing/2014/main" val="1642207895"/>
                    </a:ext>
                  </a:extLst>
                </a:gridCol>
                <a:gridCol w="1688326">
                  <a:extLst>
                    <a:ext uri="{9D8B030D-6E8A-4147-A177-3AD203B41FA5}">
                      <a16:colId xmlns:a16="http://schemas.microsoft.com/office/drawing/2014/main" val="2855181052"/>
                    </a:ext>
                  </a:extLst>
                </a:gridCol>
                <a:gridCol w="1812346">
                  <a:extLst>
                    <a:ext uri="{9D8B030D-6E8A-4147-A177-3AD203B41FA5}">
                      <a16:colId xmlns:a16="http://schemas.microsoft.com/office/drawing/2014/main" val="827613742"/>
                    </a:ext>
                  </a:extLst>
                </a:gridCol>
              </a:tblGrid>
              <a:tr h="3669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HbA1c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Öğün öncesi plazma </a:t>
                      </a:r>
                      <a:r>
                        <a:rPr lang="tr-TR" dirty="0" err="1"/>
                        <a:t>glukozu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Yatma zamanı </a:t>
                      </a:r>
                      <a:r>
                        <a:rPr lang="tr-TR" dirty="0" err="1"/>
                        <a:t>glukoz</a:t>
                      </a:r>
                      <a:r>
                        <a:rPr lang="tr-TR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Lipid</a:t>
                      </a:r>
                      <a:r>
                        <a:rPr lang="tr-TR" dirty="0"/>
                        <a:t> hedefi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/>
                        <a:t>Güçlü –</a:t>
                      </a:r>
                      <a:r>
                        <a:rPr lang="tr-TR" b="1" dirty="0" err="1"/>
                        <a:t>prefrail</a:t>
                      </a:r>
                      <a:endParaRPr lang="tr-TR" b="1" dirty="0"/>
                    </a:p>
                    <a:p>
                      <a:r>
                        <a:rPr lang="tr-TR" b="1" dirty="0"/>
                        <a:t>(</a:t>
                      </a:r>
                      <a:r>
                        <a:rPr lang="tr-TR" b="1" dirty="0" err="1"/>
                        <a:t>Healthy</a:t>
                      </a:r>
                      <a:r>
                        <a:rPr lang="tr-TR" b="1" dirty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&lt;%7-7.5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80-130 mg/dl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80-180 mg/dl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Statin</a:t>
                      </a:r>
                      <a:endParaRPr lang="tr-TR" dirty="0"/>
                    </a:p>
                    <a:p>
                      <a:r>
                        <a:rPr lang="tr-TR" dirty="0" err="1"/>
                        <a:t>Kontrendikasyon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intolerans</a:t>
                      </a:r>
                      <a:r>
                        <a:rPr lang="tr-TR" dirty="0"/>
                        <a:t> yoksa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57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/>
                        <a:t>Kırılgan (</a:t>
                      </a:r>
                      <a:r>
                        <a:rPr lang="tr-TR" b="1" dirty="0" err="1"/>
                        <a:t>frail</a:t>
                      </a:r>
                      <a:r>
                        <a:rPr lang="tr-TR" b="1" dirty="0"/>
                        <a:t>)</a:t>
                      </a:r>
                    </a:p>
                    <a:p>
                      <a:r>
                        <a:rPr lang="tr-TR" b="1" dirty="0" err="1"/>
                        <a:t>Complex-intermediate</a:t>
                      </a:r>
                      <a:r>
                        <a:rPr lang="tr-TR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&lt; %8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90-150 mg/dl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100-180 mg/dl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Statin</a:t>
                      </a:r>
                      <a:endParaRPr lang="tr-TR" dirty="0"/>
                    </a:p>
                    <a:p>
                      <a:r>
                        <a:rPr lang="tr-TR" dirty="0" err="1"/>
                        <a:t>Kontrendikasyon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intolerans</a:t>
                      </a:r>
                      <a:r>
                        <a:rPr lang="tr-TR" dirty="0"/>
                        <a:t> yoksa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7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/>
                        <a:t>İleri derecede Kırılgan</a:t>
                      </a:r>
                    </a:p>
                    <a:p>
                      <a:r>
                        <a:rPr lang="tr-TR" b="1" dirty="0"/>
                        <a:t>(</a:t>
                      </a:r>
                      <a:r>
                        <a:rPr lang="tr-TR" b="1" dirty="0" err="1"/>
                        <a:t>very</a:t>
                      </a:r>
                      <a:r>
                        <a:rPr lang="tr-TR" b="1" dirty="0"/>
                        <a:t> </a:t>
                      </a:r>
                      <a:r>
                        <a:rPr lang="tr-TR" b="1" dirty="0" err="1"/>
                        <a:t>complex-poor</a:t>
                      </a:r>
                      <a:r>
                        <a:rPr lang="tr-TR" b="1" dirty="0"/>
                        <a:t> </a:t>
                      </a:r>
                      <a:r>
                        <a:rPr lang="tr-TR" b="1" dirty="0" err="1"/>
                        <a:t>health</a:t>
                      </a:r>
                      <a:r>
                        <a:rPr lang="tr-TR" b="1" dirty="0"/>
                        <a:t>)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Önerilen HbA1c hedefi yok, hipoglisemi ve </a:t>
                      </a:r>
                      <a:r>
                        <a:rPr lang="tr-TR" dirty="0" err="1"/>
                        <a:t>semptomatik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hiperglisemiden</a:t>
                      </a:r>
                      <a:r>
                        <a:rPr lang="tr-TR" dirty="0"/>
                        <a:t> kaçınma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100-180 mg/dl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110-200 mg/dl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Primer</a:t>
                      </a:r>
                      <a:r>
                        <a:rPr lang="tr-TR" dirty="0"/>
                        <a:t> korunmadan çok </a:t>
                      </a:r>
                      <a:r>
                        <a:rPr lang="tr-TR" dirty="0" err="1"/>
                        <a:t>sekonder</a:t>
                      </a:r>
                      <a:r>
                        <a:rPr lang="tr-TR" dirty="0"/>
                        <a:t> koruma için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589352"/>
                  </a:ext>
                </a:extLst>
              </a:tr>
            </a:tbl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201FB16D-2DAC-ED0A-476C-581F55FF4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502" y="5978845"/>
            <a:ext cx="4818434" cy="75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1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A084D9-BE8F-4571-93F4-EF0F6E50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008"/>
            <a:ext cx="10515600" cy="104086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Diyabet tedavisi –ilaç seçimi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D6DC11-9F4D-4B5D-B23D-B7B9494B0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52"/>
            <a:ext cx="10515600" cy="435133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just"/>
            <a:r>
              <a:rPr lang="tr-TR" b="1" dirty="0" err="1"/>
              <a:t>Metformin</a:t>
            </a:r>
            <a:r>
              <a:rPr lang="tr-TR" b="1" dirty="0"/>
              <a:t> </a:t>
            </a:r>
            <a:r>
              <a:rPr lang="tr-TR" dirty="0"/>
              <a:t>Yetersiz beslenen (vücut kitle indeksi &lt;18,5 kg/m2) yaşlı erişkinlerde </a:t>
            </a:r>
            <a:r>
              <a:rPr lang="tr-TR" dirty="0" err="1"/>
              <a:t>metformin</a:t>
            </a:r>
            <a:r>
              <a:rPr lang="tr-TR" dirty="0"/>
              <a:t> kullanımından kaçınılmalıdır</a:t>
            </a:r>
            <a:r>
              <a:rPr lang="tr-TR" sz="2800" dirty="0"/>
              <a:t>.</a:t>
            </a:r>
            <a:endParaRPr lang="tr-TR" b="1" dirty="0"/>
          </a:p>
          <a:p>
            <a:pPr algn="just"/>
            <a:r>
              <a:rPr lang="tr-TR" b="1" dirty="0" err="1"/>
              <a:t>Sülfanilüre</a:t>
            </a:r>
            <a:r>
              <a:rPr lang="tr-TR" b="1" dirty="0"/>
              <a:t> </a:t>
            </a:r>
            <a:r>
              <a:rPr lang="tr-TR" dirty="0"/>
              <a:t>kullanımında hipoglisemi riski nispeten düşük alternatifler olan </a:t>
            </a:r>
            <a:r>
              <a:rPr lang="tr-TR" b="1" dirty="0" err="1"/>
              <a:t>glipizid</a:t>
            </a:r>
            <a:r>
              <a:rPr lang="tr-TR" b="1" dirty="0"/>
              <a:t>, </a:t>
            </a:r>
            <a:r>
              <a:rPr lang="tr-TR" b="1" dirty="0" err="1"/>
              <a:t>gliklazid</a:t>
            </a:r>
            <a:r>
              <a:rPr lang="tr-TR" b="1" dirty="0"/>
              <a:t> ve </a:t>
            </a:r>
            <a:r>
              <a:rPr lang="tr-TR" b="1" dirty="0" err="1"/>
              <a:t>glimeprid</a:t>
            </a:r>
            <a:r>
              <a:rPr lang="tr-TR" b="1" dirty="0"/>
              <a:t> kullanımı uygun  </a:t>
            </a:r>
          </a:p>
          <a:p>
            <a:pPr algn="just"/>
            <a:r>
              <a:rPr lang="tr-TR" b="1" dirty="0" err="1"/>
              <a:t>Glinidler</a:t>
            </a:r>
            <a:r>
              <a:rPr lang="tr-TR" b="1" dirty="0"/>
              <a:t> </a:t>
            </a:r>
            <a:r>
              <a:rPr lang="tr-TR" dirty="0"/>
              <a:t>daha az hipoglisemi </a:t>
            </a:r>
            <a:r>
              <a:rPr lang="tr-TR" b="1" dirty="0"/>
              <a:t>yeme alışkanlığı düzensizliği </a:t>
            </a:r>
            <a:r>
              <a:rPr lang="tr-TR" dirty="0"/>
              <a:t>bulunan </a:t>
            </a:r>
            <a:r>
              <a:rPr lang="tr-TR" b="1" dirty="0" err="1"/>
              <a:t>postprandiyal</a:t>
            </a:r>
            <a:r>
              <a:rPr lang="tr-TR" b="1" dirty="0"/>
              <a:t> </a:t>
            </a:r>
            <a:r>
              <a:rPr lang="tr-TR" b="1" dirty="0" err="1"/>
              <a:t>hiperglisemileri</a:t>
            </a:r>
            <a:r>
              <a:rPr lang="tr-TR" b="1" dirty="0"/>
              <a:t> </a:t>
            </a:r>
            <a:r>
              <a:rPr lang="tr-TR" dirty="0"/>
              <a:t>ön planda olan hastalarda uygun.</a:t>
            </a:r>
          </a:p>
          <a:p>
            <a:pPr algn="just"/>
            <a:r>
              <a:rPr lang="tr-TR" b="1" dirty="0" err="1"/>
              <a:t>Tiazolidindionlar</a:t>
            </a:r>
            <a:r>
              <a:rPr lang="tr-TR" dirty="0"/>
              <a:t>  geriatrik hastalarda sık karşılaşılan KKY, osteoporoz, düşme kırık riski, ödem riski, </a:t>
            </a:r>
            <a:r>
              <a:rPr lang="tr-TR" dirty="0" err="1"/>
              <a:t>morbid</a:t>
            </a:r>
            <a:r>
              <a:rPr lang="tr-TR" dirty="0"/>
              <a:t> durumlar nedeni ile </a:t>
            </a:r>
            <a:r>
              <a:rPr lang="tr-TR" b="1" dirty="0"/>
              <a:t>tercih etmiyoruz. </a:t>
            </a:r>
          </a:p>
          <a:p>
            <a:pPr algn="just"/>
            <a:r>
              <a:rPr lang="tr-TR" b="1" dirty="0"/>
              <a:t>Dpp-4 inhibitörleri</a:t>
            </a:r>
            <a:r>
              <a:rPr lang="tr-TR" dirty="0"/>
              <a:t>:  yaşlı hastada genel olarak </a:t>
            </a:r>
            <a:r>
              <a:rPr lang="tr-TR" b="1" dirty="0"/>
              <a:t>etkin ve güvenli ilaçlar </a:t>
            </a:r>
          </a:p>
          <a:p>
            <a:pPr marL="0" indent="0" algn="just">
              <a:buNone/>
            </a:pPr>
            <a:r>
              <a:rPr lang="tr-TR" dirty="0"/>
              <a:t>-</a:t>
            </a:r>
            <a:r>
              <a:rPr lang="tr-TR" dirty="0" err="1"/>
              <a:t>saxaglitin</a:t>
            </a:r>
            <a:r>
              <a:rPr lang="tr-TR" dirty="0"/>
              <a:t> dekompanse </a:t>
            </a:r>
            <a:r>
              <a:rPr lang="tr-TR" dirty="0" err="1"/>
              <a:t>kky</a:t>
            </a:r>
            <a:r>
              <a:rPr lang="tr-TR" dirty="0"/>
              <a:t> nedeni ile </a:t>
            </a:r>
            <a:r>
              <a:rPr lang="tr-TR" dirty="0" err="1"/>
              <a:t>hospitalizasyon</a:t>
            </a:r>
            <a:r>
              <a:rPr lang="tr-TR" dirty="0"/>
              <a:t> riskinde artış !</a:t>
            </a:r>
          </a:p>
          <a:p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58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A62778-7C32-42B3-AC3E-0EAF9655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264195"/>
            <a:ext cx="10589869" cy="96149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kumimoji="0" lang="tr-TR" sz="32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Diyabet tedavisi – ilaç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seçimi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13A67F-35DE-43BA-801C-142B10F7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414"/>
            <a:ext cx="10515600" cy="435133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just"/>
            <a:r>
              <a:rPr lang="tr-TR" b="1" dirty="0"/>
              <a:t>Glp-1 analogları</a:t>
            </a:r>
            <a:r>
              <a:rPr lang="tr-TR" dirty="0"/>
              <a:t>:  Kırılgan yaşlıda, </a:t>
            </a:r>
            <a:r>
              <a:rPr lang="tr-TR" b="1" dirty="0"/>
              <a:t>bulantı, kusma, kilo kaybı </a:t>
            </a:r>
            <a:r>
              <a:rPr lang="tr-TR" dirty="0"/>
              <a:t>nedeni ile uygun alternatif değil. </a:t>
            </a:r>
            <a:r>
              <a:rPr lang="tr-TR" dirty="0" err="1"/>
              <a:t>Enjektabl</a:t>
            </a:r>
            <a:r>
              <a:rPr lang="tr-TR" dirty="0"/>
              <a:t> formda, tedavi uyumu için görsel motor, bilişsel beceri gerekiyor.</a:t>
            </a:r>
          </a:p>
          <a:p>
            <a:pPr algn="just"/>
            <a:endParaRPr lang="tr-TR" dirty="0"/>
          </a:p>
          <a:p>
            <a:pPr algn="just"/>
            <a:r>
              <a:rPr lang="tr-TR" b="1" dirty="0"/>
              <a:t>Sglt-2 inhibitörleri </a:t>
            </a:r>
            <a:r>
              <a:rPr lang="tr-TR" dirty="0"/>
              <a:t>:Osmotik </a:t>
            </a:r>
            <a:r>
              <a:rPr lang="tr-TR" dirty="0" err="1"/>
              <a:t>diürez</a:t>
            </a:r>
            <a:r>
              <a:rPr lang="tr-TR" dirty="0"/>
              <a:t> intravasküler volüm azalması  nedeni ile </a:t>
            </a:r>
            <a:r>
              <a:rPr lang="tr-TR" dirty="0" err="1"/>
              <a:t>ortostatik</a:t>
            </a:r>
            <a:r>
              <a:rPr lang="tr-TR" dirty="0"/>
              <a:t> hipotansiyon, üriner enfeksiyon ve </a:t>
            </a:r>
            <a:r>
              <a:rPr lang="tr-TR" dirty="0" err="1"/>
              <a:t>normoglisemik</a:t>
            </a:r>
            <a:r>
              <a:rPr lang="tr-TR" dirty="0"/>
              <a:t> ketoasidoz riskinden dolayı kırılgan yaşlılarda dikkatli kullanılmalı, </a:t>
            </a:r>
            <a:r>
              <a:rPr lang="tr-TR" b="1" dirty="0"/>
              <a:t>kalp yetmezliğinde, renal korumada kullanımı olumlu, tedaviyi bireyselleştir.</a:t>
            </a:r>
          </a:p>
          <a:p>
            <a:pPr marL="0" indent="0" algn="just">
              <a:buNone/>
            </a:pPr>
            <a:r>
              <a:rPr lang="tr-TR" dirty="0"/>
              <a:t> </a:t>
            </a:r>
          </a:p>
          <a:p>
            <a:pPr algn="just"/>
            <a:r>
              <a:rPr lang="tr-TR" b="1" dirty="0"/>
              <a:t>İnsülin: basitleştirilmiş rejimler, günde tek doz </a:t>
            </a:r>
            <a:r>
              <a:rPr lang="tr-TR" dirty="0"/>
              <a:t>formların </a:t>
            </a:r>
            <a:r>
              <a:rPr lang="tr-TR" dirty="0" err="1"/>
              <a:t>oad</a:t>
            </a:r>
            <a:r>
              <a:rPr lang="tr-TR" dirty="0"/>
              <a:t> ile kombinasyonları  öncelikli, yetersiz durumlarda öğün kısa etkili eklenebilir. Beslenme düzensiz olan bireylerde öğünlerde alınan enerji miktarına göre yemek sonrası yapma şeklinde alternatif.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4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CC43-8D3E-CEBE-DA73-870BED17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03" y="434408"/>
            <a:ext cx="10515600" cy="813435"/>
          </a:xfrm>
        </p:spPr>
        <p:txBody>
          <a:bodyPr/>
          <a:lstStyle/>
          <a:p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Yaşlanma süreci oldukça heterojen 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070842D-1799-1B79-E14D-EF4F0147E7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674908"/>
              </p:ext>
            </p:extLst>
          </p:nvPr>
        </p:nvGraphicFramePr>
        <p:xfrm>
          <a:off x="838200" y="14091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3911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8B7283-C8F6-D970-8D27-E636B3FC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3207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Hipertansiyon yönetimi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575F95-D092-B865-B318-699CB1178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5130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0747A7-B1CE-798C-3D3E-229459F2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711CF8-86DA-8F2B-B3FD-67326C3B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211" y="3259136"/>
            <a:ext cx="10262075" cy="2641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80 yaş ve üzeri, </a:t>
            </a:r>
            <a:r>
              <a:rPr lang="tr-TR" b="1" i="1" dirty="0"/>
              <a:t>sistolik kan basıncı ≥160 mmHg </a:t>
            </a:r>
            <a:r>
              <a:rPr lang="tr-TR" dirty="0"/>
              <a:t>olan toplam 3845 katılımcı,</a:t>
            </a:r>
          </a:p>
          <a:p>
            <a:r>
              <a:rPr lang="tr-TR" dirty="0"/>
              <a:t> </a:t>
            </a:r>
            <a:r>
              <a:rPr lang="tr-TR" b="1" dirty="0" err="1"/>
              <a:t>İndapamid</a:t>
            </a:r>
            <a:r>
              <a:rPr lang="tr-TR" b="1" dirty="0"/>
              <a:t> (sürekli salınımlı, 1.5 mg/gün)</a:t>
            </a:r>
            <a:r>
              <a:rPr lang="tr-TR" dirty="0"/>
              <a:t> veya </a:t>
            </a:r>
            <a:r>
              <a:rPr lang="tr-TR" b="1" dirty="0"/>
              <a:t>plasebo</a:t>
            </a:r>
            <a:r>
              <a:rPr lang="tr-TR" dirty="0"/>
              <a:t> almak üzere rastgele iki gruba ayrılmıştır. </a:t>
            </a:r>
          </a:p>
          <a:p>
            <a:r>
              <a:rPr lang="tr-TR" dirty="0"/>
              <a:t>Hedef kan basıncı olan </a:t>
            </a:r>
            <a:r>
              <a:rPr lang="tr-TR" b="1" dirty="0"/>
              <a:t>150/80 mmHg</a:t>
            </a:r>
            <a:r>
              <a:rPr lang="tr-TR" dirty="0"/>
              <a:t>’ye ulaşmak için gerektiğinde </a:t>
            </a:r>
            <a:r>
              <a:rPr lang="tr-TR" b="1" dirty="0" err="1"/>
              <a:t>perindopril</a:t>
            </a:r>
            <a:r>
              <a:rPr lang="tr-TR" b="1" dirty="0"/>
              <a:t> (2–4 mg/gün)</a:t>
            </a:r>
            <a:r>
              <a:rPr lang="tr-TR" dirty="0"/>
              <a:t> veya eşdeğer plasebo eklenmiştir.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583A86E-2DF6-9EA1-FE28-3356ABCA74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800"/>
          <a:stretch>
            <a:fillRect/>
          </a:stretch>
        </p:blipFill>
        <p:spPr>
          <a:xfrm>
            <a:off x="719847" y="365125"/>
            <a:ext cx="10602805" cy="264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836EC28-E097-3556-422A-4F32747AF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814" y="792251"/>
            <a:ext cx="7602371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955F60-B990-83AC-D5FC-36BF8DD56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D6A5EF6-93A4-D526-9FA8-A455EA00C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160" y="224267"/>
            <a:ext cx="10515600" cy="2357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FC4E518-466C-D5FA-9991-DE0FEAA58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058" y="2722880"/>
            <a:ext cx="6486464" cy="3910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5BA4E8C-125C-6DB7-593C-1F7836644996}"/>
              </a:ext>
            </a:extLst>
          </p:cNvPr>
          <p:cNvSpPr txBox="1"/>
          <p:nvPr/>
        </p:nvSpPr>
        <p:spPr>
          <a:xfrm>
            <a:off x="2744612" y="5257051"/>
            <a:ext cx="5947105" cy="1235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08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F2D972-263E-42CF-B68F-2178D258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" y="151430"/>
            <a:ext cx="10058400" cy="1450757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Hipertansiyon tedavisi-Hedefler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Tablo 8">
            <a:extLst>
              <a:ext uri="{FF2B5EF4-FFF2-40B4-BE49-F238E27FC236}">
                <a16:creationId xmlns:a16="http://schemas.microsoft.com/office/drawing/2014/main" id="{0158F101-4411-425D-931C-F7F9F3C1E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573885"/>
              </p:ext>
            </p:extLst>
          </p:nvPr>
        </p:nvGraphicFramePr>
        <p:xfrm>
          <a:off x="633248" y="2140004"/>
          <a:ext cx="10515600" cy="257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2868">
                  <a:extLst>
                    <a:ext uri="{9D8B030D-6E8A-4147-A177-3AD203B41FA5}">
                      <a16:colId xmlns:a16="http://schemas.microsoft.com/office/drawing/2014/main" val="428048636"/>
                    </a:ext>
                  </a:extLst>
                </a:gridCol>
                <a:gridCol w="2024932">
                  <a:extLst>
                    <a:ext uri="{9D8B030D-6E8A-4147-A177-3AD203B41FA5}">
                      <a16:colId xmlns:a16="http://schemas.microsoft.com/office/drawing/2014/main" val="39230786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800496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33098085"/>
                    </a:ext>
                  </a:extLst>
                </a:gridCol>
              </a:tblGrid>
              <a:tr h="38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ACC/AHA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ACP/AAFP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ESC/ESH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02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Yaşlı birey tanımı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≥</a:t>
                      </a:r>
                      <a:r>
                        <a:rPr lang="tr-TR" dirty="0"/>
                        <a:t>65 yaş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≥</a:t>
                      </a:r>
                      <a:r>
                        <a:rPr lang="tr-TR" dirty="0"/>
                        <a:t> 60 yaş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Yaşlı 65-79 yaş</a:t>
                      </a:r>
                    </a:p>
                    <a:p>
                      <a:r>
                        <a:rPr lang="tr-TR" dirty="0"/>
                        <a:t>Çok yaşlı </a:t>
                      </a:r>
                      <a:r>
                        <a:rPr lang="en-US" dirty="0"/>
                        <a:t>≥</a:t>
                      </a:r>
                      <a:r>
                        <a:rPr lang="tr-TR" dirty="0"/>
                        <a:t>80 yaş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81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Antihipertansif</a:t>
                      </a:r>
                      <a:r>
                        <a:rPr lang="tr-TR" dirty="0"/>
                        <a:t> tedavi başlanma eşiği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≥</a:t>
                      </a:r>
                      <a:r>
                        <a:rPr lang="tr-TR" dirty="0"/>
                        <a:t>130/80 </a:t>
                      </a:r>
                      <a:r>
                        <a:rPr lang="tr-TR" dirty="0" err="1"/>
                        <a:t>mmHg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SKB</a:t>
                      </a:r>
                      <a:r>
                        <a:rPr lang="en-US" dirty="0"/>
                        <a:t>≥</a:t>
                      </a:r>
                      <a:r>
                        <a:rPr lang="tr-TR" dirty="0"/>
                        <a:t>150 </a:t>
                      </a:r>
                      <a:r>
                        <a:rPr lang="tr-TR" dirty="0" err="1"/>
                        <a:t>mmHg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Yaşlı </a:t>
                      </a:r>
                      <a:r>
                        <a:rPr lang="en-US" dirty="0"/>
                        <a:t>≥</a:t>
                      </a:r>
                      <a:r>
                        <a:rPr lang="tr-TR" dirty="0"/>
                        <a:t>140/90 </a:t>
                      </a:r>
                      <a:r>
                        <a:rPr lang="tr-TR" dirty="0" err="1"/>
                        <a:t>mmHg</a:t>
                      </a:r>
                      <a:endParaRPr lang="tr-TR" dirty="0"/>
                    </a:p>
                    <a:p>
                      <a:r>
                        <a:rPr lang="tr-TR" b="1" dirty="0"/>
                        <a:t>Çok yaşlı</a:t>
                      </a:r>
                      <a:r>
                        <a:rPr lang="en-US" b="1" dirty="0"/>
                        <a:t>≥</a:t>
                      </a:r>
                      <a:r>
                        <a:rPr lang="tr-TR" b="1" dirty="0"/>
                        <a:t>160/90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494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/>
                        <a:t>Hedef kan basıncı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&lt;130/80 </a:t>
                      </a:r>
                      <a:r>
                        <a:rPr lang="tr-TR" b="1" dirty="0" err="1"/>
                        <a:t>mmhg</a:t>
                      </a:r>
                      <a:r>
                        <a:rPr lang="tr-TR" b="1" dirty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/>
                        <a:t>SKB&lt;150 </a:t>
                      </a:r>
                      <a:r>
                        <a:rPr lang="tr-TR" b="1" dirty="0" err="1"/>
                        <a:t>mmHg</a:t>
                      </a:r>
                      <a:endParaRPr lang="en-US" b="1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SKB 130-139 </a:t>
                      </a:r>
                      <a:r>
                        <a:rPr lang="tr-TR" b="1" dirty="0" err="1"/>
                        <a:t>mmHg</a:t>
                      </a:r>
                      <a:endParaRPr lang="tr-TR" b="1" dirty="0"/>
                    </a:p>
                    <a:p>
                      <a:r>
                        <a:rPr lang="tr-TR" b="1" dirty="0"/>
                        <a:t>DKB 70-79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555914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943BB0D6-E3CE-C63C-BDB9-3AEAA29AF631}"/>
              </a:ext>
            </a:extLst>
          </p:cNvPr>
          <p:cNvSpPr txBox="1"/>
          <p:nvPr/>
        </p:nvSpPr>
        <p:spPr>
          <a:xfrm>
            <a:off x="3521412" y="5389124"/>
            <a:ext cx="595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Hipertansiyon tedavisini bireyselleştirilmesi!! </a:t>
            </a:r>
          </a:p>
        </p:txBody>
      </p:sp>
    </p:spTree>
    <p:extLst>
      <p:ext uri="{BB962C8B-B14F-4D97-AF65-F5344CB8AC3E}">
        <p14:creationId xmlns:p14="http://schemas.microsoft.com/office/powerpoint/2010/main" val="36397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2EFFB1-0BCD-4D8F-9CB4-DCE752F6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63748"/>
            <a:ext cx="10616120" cy="1163496"/>
          </a:xfrm>
          <a:solidFill>
            <a:schemeClr val="bg2"/>
          </a:solidFill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Hiperlipidemi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C05971-8194-41B7-8CEC-29B4B1BC3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59" y="179644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Primer korunmada </a:t>
            </a:r>
            <a:r>
              <a:rPr lang="tr-TR" b="1" dirty="0" err="1">
                <a:solidFill>
                  <a:srgbClr val="FF0000"/>
                </a:solidFill>
              </a:rPr>
              <a:t>statin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r>
              <a:rPr lang="tr-TR" b="1" dirty="0"/>
              <a:t>75-84 yaş diyabetik bireylerde inme, </a:t>
            </a:r>
            <a:r>
              <a:rPr lang="tr-TR" dirty="0"/>
              <a:t>KV olay ve tüm nedenlere bağlı ölümde anlamlı azalma bildirilmiş. </a:t>
            </a:r>
          </a:p>
          <a:p>
            <a:endParaRPr lang="tr-TR" dirty="0"/>
          </a:p>
          <a:p>
            <a:r>
              <a:rPr lang="tr-TR" b="1" dirty="0"/>
              <a:t>75 yaş üstü diyabetik olmayanlarda primer korunmada </a:t>
            </a:r>
            <a:r>
              <a:rPr lang="tr-TR" b="1" dirty="0" err="1"/>
              <a:t>statin</a:t>
            </a:r>
            <a:r>
              <a:rPr lang="tr-TR" b="1" dirty="0"/>
              <a:t> önerilmiyor</a:t>
            </a:r>
            <a:r>
              <a:rPr lang="tr-TR" dirty="0"/>
              <a:t>. </a:t>
            </a:r>
          </a:p>
          <a:p>
            <a:endParaRPr lang="tr-TR" dirty="0"/>
          </a:p>
          <a:p>
            <a:r>
              <a:rPr lang="tr-TR" dirty="0"/>
              <a:t>2 yıldan az sağkalım, ciddi </a:t>
            </a:r>
            <a:r>
              <a:rPr lang="tr-TR" dirty="0" err="1"/>
              <a:t>frail</a:t>
            </a:r>
            <a:r>
              <a:rPr lang="tr-TR" dirty="0"/>
              <a:t> hastalarda varlığında </a:t>
            </a:r>
            <a:r>
              <a:rPr lang="tr-TR" dirty="0" err="1"/>
              <a:t>statin</a:t>
            </a:r>
            <a:r>
              <a:rPr lang="tr-TR" dirty="0"/>
              <a:t> tedavisi başlanmaması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4592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13181D-C587-429E-A477-8F2CB66F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16" y="183236"/>
            <a:ext cx="10058400" cy="1450757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Atrial</a:t>
            </a:r>
            <a:r>
              <a:rPr lang="tr-TR" dirty="0">
                <a:solidFill>
                  <a:srgbClr val="FF0000"/>
                </a:solidFill>
              </a:rPr>
              <a:t> fibrilasyon yönetimi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C9667F-EF23-477F-B791-E053864D2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b="1" dirty="0"/>
              <a:t>&gt; 65 yaş hastalarda risk faktörlerinden bağımsız antikoagülasyon endikasyonu var </a:t>
            </a:r>
          </a:p>
          <a:p>
            <a:pPr marL="0" indent="0" algn="just">
              <a:buNone/>
            </a:pPr>
            <a:endParaRPr lang="tr-TR" b="1" dirty="0"/>
          </a:p>
          <a:p>
            <a:pPr algn="just"/>
            <a:r>
              <a:rPr lang="tr-TR" b="1" dirty="0" err="1"/>
              <a:t>Malnutre</a:t>
            </a:r>
            <a:r>
              <a:rPr lang="tr-TR" b="1" dirty="0"/>
              <a:t>, bilişsel bozukluğu olan ve besin alımı düzensiz olan ilaçlarını yönetmekte güçlük çeken </a:t>
            </a:r>
            <a:r>
              <a:rPr lang="tr-TR" dirty="0"/>
              <a:t>ve sosyal desteği zayıf hastalarda </a:t>
            </a:r>
            <a:r>
              <a:rPr lang="tr-TR" b="1" dirty="0" err="1"/>
              <a:t>warfarin</a:t>
            </a:r>
            <a:r>
              <a:rPr lang="tr-TR" b="1" dirty="0"/>
              <a:t> ve digoksin gibi  dar </a:t>
            </a:r>
            <a:r>
              <a:rPr lang="tr-TR" b="1" dirty="0" err="1"/>
              <a:t>teropotik</a:t>
            </a:r>
            <a:r>
              <a:rPr lang="tr-TR" b="1" dirty="0"/>
              <a:t> indeksi olan ilaçların </a:t>
            </a:r>
            <a:r>
              <a:rPr lang="tr-TR" dirty="0"/>
              <a:t>hayatı tehdit eden toksisite riski nedeni ile </a:t>
            </a:r>
            <a:r>
              <a:rPr lang="tr-TR" b="1" dirty="0"/>
              <a:t>kullanımı uygun değildir</a:t>
            </a:r>
            <a:r>
              <a:rPr lang="tr-T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93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FD52F2-4B25-A526-D206-ADF63EEE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Nütrisyonel</a:t>
            </a:r>
            <a:r>
              <a:rPr lang="tr-TR" dirty="0">
                <a:solidFill>
                  <a:srgbClr val="FF0000"/>
                </a:solidFill>
              </a:rPr>
              <a:t> yaklaşımlar..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7C9697-C5B7-EAB0-4764-AAA50C6DE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9501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63659C-5C43-FF06-0F66-A7DE715B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70" y="386986"/>
            <a:ext cx="10515600" cy="1074569"/>
          </a:xfrm>
        </p:spPr>
        <p:txBody>
          <a:bodyPr>
            <a:norm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Nütrisyonel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yaklaşımlar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C655CB3-9B1E-1D0C-9ACD-460F6EF95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41" y="1605280"/>
            <a:ext cx="10707059" cy="275982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FD68200-B9D6-B277-46FE-38678B529174}"/>
              </a:ext>
            </a:extLst>
          </p:cNvPr>
          <p:cNvSpPr txBox="1"/>
          <p:nvPr/>
        </p:nvSpPr>
        <p:spPr>
          <a:xfrm>
            <a:off x="967147" y="4652555"/>
            <a:ext cx="9655457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tr-TR" sz="2000" b="1" dirty="0"/>
              <a:t>Enerji alımında artış ve mobilitede hafif  iyileşme bildirilmekle </a:t>
            </a:r>
            <a:r>
              <a:rPr lang="tr-TR" sz="2000" dirty="0"/>
              <a:t>birlikte; </a:t>
            </a:r>
          </a:p>
          <a:p>
            <a:r>
              <a:rPr lang="tr-TR" sz="2000" dirty="0"/>
              <a:t>Bu grupta malnütrisyon ve ilişkili klinik sonuçları azalttığına dair </a:t>
            </a:r>
            <a:r>
              <a:rPr lang="tr-TR" sz="2000" b="1" dirty="0"/>
              <a:t>tutarlı ve kuvvetli kanıt yok </a:t>
            </a:r>
          </a:p>
          <a:p>
            <a:r>
              <a:rPr lang="tr-TR" sz="2000" b="1" dirty="0"/>
              <a:t>Daha yüksek nitelikli</a:t>
            </a:r>
            <a:r>
              <a:rPr lang="tr-TR" sz="2000" dirty="0"/>
              <a:t>, </a:t>
            </a:r>
            <a:r>
              <a:rPr lang="tr-TR" sz="2000" b="1" dirty="0"/>
              <a:t>yeterli sayıda hasta içeren</a:t>
            </a:r>
            <a:r>
              <a:rPr lang="tr-TR" sz="2000" dirty="0"/>
              <a:t>, uzun takipli ve bağımsız </a:t>
            </a:r>
            <a:r>
              <a:rPr lang="tr-TR" sz="2000" b="1" dirty="0"/>
              <a:t>çalışmalar gerekli </a:t>
            </a:r>
          </a:p>
        </p:txBody>
      </p:sp>
    </p:spTree>
    <p:extLst>
      <p:ext uri="{BB962C8B-B14F-4D97-AF65-F5344CB8AC3E}">
        <p14:creationId xmlns:p14="http://schemas.microsoft.com/office/powerpoint/2010/main" val="16767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E35654-54F6-9CB4-2526-8FD4156A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02" y="81200"/>
            <a:ext cx="8824608" cy="1428727"/>
          </a:xfrm>
        </p:spPr>
        <p:txBody>
          <a:bodyPr>
            <a:normAutofit/>
          </a:bodyPr>
          <a:lstStyle/>
          <a:p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Nütrisyonel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yaklaşımlar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EE48CD-0189-81AC-B3A8-62E5ADF4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0" r="3916" b="3174"/>
          <a:stretch>
            <a:fillRect/>
          </a:stretch>
        </p:blipFill>
        <p:spPr>
          <a:xfrm>
            <a:off x="749031" y="1225685"/>
            <a:ext cx="9805480" cy="2333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İçerik Yer Tutucusu 8">
            <a:extLst>
              <a:ext uri="{FF2B5EF4-FFF2-40B4-BE49-F238E27FC236}">
                <a16:creationId xmlns:a16="http://schemas.microsoft.com/office/drawing/2014/main" id="{6C07120B-3C70-DBCA-BEC3-FA5A78E2CC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30792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/>
                        <a:t>70-85 yaş, </a:t>
                      </a:r>
                      <a:r>
                        <a:rPr lang="tr-TR" dirty="0" err="1"/>
                        <a:t>prefrail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frail</a:t>
                      </a:r>
                      <a:r>
                        <a:rPr lang="tr-TR" dirty="0"/>
                        <a:t> ve beslenmesi risk altında (n ≈ 120)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35240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B670D8DE-9C55-79F2-1BC2-D751B69C3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48513"/>
              </p:ext>
            </p:extLst>
          </p:nvPr>
        </p:nvGraphicFramePr>
        <p:xfrm>
          <a:off x="838200" y="3918251"/>
          <a:ext cx="10515600" cy="1341802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290872676"/>
                    </a:ext>
                  </a:extLst>
                </a:gridCol>
              </a:tblGrid>
              <a:tr h="13418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/>
                        <a:t>Farklı dozlarda protein (0.8, 1.2, 1.5 g/kg/gün), 12 hafta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870570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F77E5869-E26D-516D-BDF7-15CC6780F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056519"/>
              </p:ext>
            </p:extLst>
          </p:nvPr>
        </p:nvGraphicFramePr>
        <p:xfrm>
          <a:off x="838200" y="4703324"/>
          <a:ext cx="10515600" cy="1219848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53027081"/>
                    </a:ext>
                  </a:extLst>
                </a:gridCol>
              </a:tblGrid>
              <a:tr h="12198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solidFill>
                            <a:srgbClr val="FF0000"/>
                          </a:solidFill>
                        </a:rPr>
                        <a:t>En yüksek doz (1.5 g/kg/gün) grubunda </a:t>
                      </a:r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kas kütlesi artışı, yürüme hızı iyileşmesi gözlendi.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217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849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222FC-3A11-CF1D-2F53-EF312107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C667908-FE04-F282-9E75-B9D50F2E8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933" b="18597"/>
          <a:stretch>
            <a:fillRect/>
          </a:stretch>
        </p:blipFill>
        <p:spPr>
          <a:xfrm>
            <a:off x="0" y="1274178"/>
            <a:ext cx="11400817" cy="212894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2D922AD-FE18-FC65-841D-0E9342B6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335" y="3164970"/>
            <a:ext cx="6994187" cy="338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28B872BB-A703-CB69-95E6-3D0E1DA26DB3}"/>
              </a:ext>
            </a:extLst>
          </p:cNvPr>
          <p:cNvSpPr txBox="1"/>
          <p:nvPr/>
        </p:nvSpPr>
        <p:spPr>
          <a:xfrm>
            <a:off x="809017" y="3913049"/>
            <a:ext cx="1057396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Kas kütlesi ve kuvvetinde,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özellikle egzersiz ile birlikte uygulandığında olumlu etkiler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Tek başına protein desteğinin etkisi daha sınırlı!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808A7AAD-90A9-CB94-7D93-1F731A51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311367"/>
            <a:ext cx="10468144" cy="1014196"/>
          </a:xfrm>
        </p:spPr>
        <p:txBody>
          <a:bodyPr>
            <a:normAutofit/>
          </a:bodyPr>
          <a:lstStyle/>
          <a:p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Nütrisyonel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yaklaşımlar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75C55A-EFD4-21DA-F2C5-4F727D97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95" y="365126"/>
            <a:ext cx="10515600" cy="1055114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Tarihçe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D53282-CCE4-4043-253D-558EFB316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1980’lerde 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kavramsal farkındalık  ‘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frail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elderly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Bazı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yaşlı bireylerin, 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stresörlere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(örneğin enfeksiyon, cerrahi, ilaç değişikliği) karşı 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orantısız bir yanıt verdiğini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açıklamak için kullanılmaya başlandı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1990’larda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frailty’nin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dizabilite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komorbidite ile aynı şey olmadığını fark ettiler.</a:t>
            </a:r>
          </a:p>
          <a:p>
            <a:pPr marL="0" indent="0">
              <a:buNone/>
            </a:pPr>
            <a:r>
              <a:rPr lang="tr-TR" dirty="0"/>
              <a:t>-</a:t>
            </a:r>
            <a:r>
              <a:rPr lang="tr-TR" sz="2400" dirty="0" err="1"/>
              <a:t>Frailty</a:t>
            </a:r>
            <a:r>
              <a:rPr lang="tr-TR" sz="2400" dirty="0"/>
              <a:t>, </a:t>
            </a:r>
            <a:r>
              <a:rPr lang="tr-TR" sz="2400" b="1" dirty="0"/>
              <a:t>bağımsız bir klinik durum </a:t>
            </a:r>
            <a:r>
              <a:rPr lang="tr-TR" sz="2400" dirty="0"/>
              <a:t>olarak tanımlanmaya başladı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76C151-AB3D-21A6-DD77-213244AD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068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D48DEE-A821-B39C-0FFD-F21DB47F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4856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Nütrisyonel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yaklaşımlar</a:t>
            </a:r>
            <a:endParaRPr lang="tr-TR" sz="32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36CEC37-1BC8-8FB0-F1D4-2185EC7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7" y="1035204"/>
            <a:ext cx="10885165" cy="2534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06A24569-C1E7-E581-7B2B-EA0502A12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871311"/>
              </p:ext>
            </p:extLst>
          </p:nvPr>
        </p:nvGraphicFramePr>
        <p:xfrm>
          <a:off x="624191" y="4124528"/>
          <a:ext cx="10515600" cy="106221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266672594"/>
                    </a:ext>
                  </a:extLst>
                </a:gridCol>
              </a:tblGrid>
              <a:tr h="10622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tr-TR" dirty="0"/>
                    </a:p>
                    <a:p>
                      <a:pPr>
                        <a:buNone/>
                      </a:pP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134189"/>
                  </a:ext>
                </a:extLst>
              </a:tr>
            </a:tbl>
          </a:graphicData>
        </a:graphic>
      </p:graphicFrame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6387A691-4AE0-0D00-F56C-518B7968E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980558"/>
              </p:ext>
            </p:extLst>
          </p:nvPr>
        </p:nvGraphicFramePr>
        <p:xfrm>
          <a:off x="838200" y="5500018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55766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02626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B625FB35-6AE3-BFF6-C796-E34BC0E5C4B0}"/>
              </a:ext>
            </a:extLst>
          </p:cNvPr>
          <p:cNvSpPr txBox="1"/>
          <p:nvPr/>
        </p:nvSpPr>
        <p:spPr>
          <a:xfrm>
            <a:off x="1092850" y="3778757"/>
            <a:ext cx="1026095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Düşük sosyoekonomik düzeyde, kırılgan yaşlı bireyler </a:t>
            </a:r>
            <a:r>
              <a:rPr lang="tr-TR" dirty="0"/>
              <a:t>(n ≈ 87)</a:t>
            </a:r>
          </a:p>
          <a:p>
            <a:endParaRPr lang="tr-TR" dirty="0"/>
          </a:p>
          <a:p>
            <a:r>
              <a:rPr lang="tr-TR" dirty="0"/>
              <a:t>Günlük </a:t>
            </a:r>
            <a:r>
              <a:rPr lang="tr-TR" b="1" dirty="0"/>
              <a:t>enerji + protein yoğun </a:t>
            </a:r>
            <a:r>
              <a:rPr lang="tr-TR" dirty="0"/>
              <a:t>sıvı formül; </a:t>
            </a:r>
            <a:r>
              <a:rPr lang="tr-TR" b="1" dirty="0"/>
              <a:t>12 hafta</a:t>
            </a:r>
          </a:p>
          <a:p>
            <a:endParaRPr lang="tr-TR" dirty="0"/>
          </a:p>
          <a:p>
            <a:r>
              <a:rPr lang="tr-TR" dirty="0"/>
              <a:t>Yürüyüş hızının azalması, kontrol grubuna göre daha az oldu; </a:t>
            </a:r>
            <a:r>
              <a:rPr lang="tr-TR" b="1" dirty="0"/>
              <a:t>fonksiyonel testlerde koruyucu etkiler görüldü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51530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8C8F66A-69B5-13E5-C188-1BB7A44E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HMB</a:t>
            </a:r>
            <a:r>
              <a:rPr lang="tr-TR" sz="40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D585BEEB-114B-DBE0-1956-DC3DE1342F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331936"/>
              </p:ext>
            </p:extLst>
          </p:nvPr>
        </p:nvGraphicFramePr>
        <p:xfrm>
          <a:off x="899754" y="1737360"/>
          <a:ext cx="10383350" cy="4535425"/>
        </p:xfrm>
        <a:graphic>
          <a:graphicData uri="http://schemas.openxmlformats.org/drawingml/2006/table">
            <a:tbl>
              <a:tblPr/>
              <a:tblGrid>
                <a:gridCol w="1717964">
                  <a:extLst>
                    <a:ext uri="{9D8B030D-6E8A-4147-A177-3AD203B41FA5}">
                      <a16:colId xmlns:a16="http://schemas.microsoft.com/office/drawing/2014/main" val="2049859070"/>
                    </a:ext>
                  </a:extLst>
                </a:gridCol>
                <a:gridCol w="1717964">
                  <a:extLst>
                    <a:ext uri="{9D8B030D-6E8A-4147-A177-3AD203B41FA5}">
                      <a16:colId xmlns:a16="http://schemas.microsoft.com/office/drawing/2014/main" val="2584478870"/>
                    </a:ext>
                  </a:extLst>
                </a:gridCol>
                <a:gridCol w="1717964">
                  <a:extLst>
                    <a:ext uri="{9D8B030D-6E8A-4147-A177-3AD203B41FA5}">
                      <a16:colId xmlns:a16="http://schemas.microsoft.com/office/drawing/2014/main" val="2417998226"/>
                    </a:ext>
                  </a:extLst>
                </a:gridCol>
                <a:gridCol w="1717964">
                  <a:extLst>
                    <a:ext uri="{9D8B030D-6E8A-4147-A177-3AD203B41FA5}">
                      <a16:colId xmlns:a16="http://schemas.microsoft.com/office/drawing/2014/main" val="3603629794"/>
                    </a:ext>
                  </a:extLst>
                </a:gridCol>
                <a:gridCol w="1793530">
                  <a:extLst>
                    <a:ext uri="{9D8B030D-6E8A-4147-A177-3AD203B41FA5}">
                      <a16:colId xmlns:a16="http://schemas.microsoft.com/office/drawing/2014/main" val="2801208697"/>
                    </a:ext>
                  </a:extLst>
                </a:gridCol>
                <a:gridCol w="1717964">
                  <a:extLst>
                    <a:ext uri="{9D8B030D-6E8A-4147-A177-3AD203B41FA5}">
                      <a16:colId xmlns:a16="http://schemas.microsoft.com/office/drawing/2014/main" val="360398741"/>
                    </a:ext>
                  </a:extLst>
                </a:gridCol>
              </a:tblGrid>
              <a:tr h="3943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Çalışma / Yıl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Katılımcı Profili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Müdahale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Süre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Bulgular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Referans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090736"/>
                  </a:ext>
                </a:extLst>
              </a:tr>
              <a:tr h="12010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Systematic Review &amp; Meta-analysis, 2019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Yaşlı bireyler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HMB takviyesi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Çeşitli RCT’ler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Kas kütlesi ↑, kas gücü ↑, fonksiyonel durum ↑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>
                          <a:hlinkClick r:id="rId2"/>
                        </a:rPr>
                        <a:t>PubMed 30697623</a:t>
                      </a:r>
                      <a:endParaRPr lang="tr-TR" sz="1800"/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615389"/>
                  </a:ext>
                </a:extLst>
              </a:tr>
              <a:tr h="12010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RCT, 2019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Yaşlı bireyler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HMB + egzersiz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8-12 hafta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Kas proteini sentezi ↑, kas kütlesi ve fonksiyon ↑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>
                          <a:hlinkClick r:id="rId3"/>
                        </a:rPr>
                        <a:t>PMC 6876270</a:t>
                      </a:r>
                      <a:endParaRPr lang="tr-TR" sz="1800"/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103855"/>
                  </a:ext>
                </a:extLst>
              </a:tr>
              <a:tr h="17388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RCT, 2020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Yaşlı bireyler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HMB + Vitamin D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12 hafta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Kas fonksiyonu ve gücü ↑, özellikle egzersiz yapmayanlarda iyileşme</a:t>
                      </a:r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 err="1">
                          <a:hlinkClick r:id="rId4"/>
                        </a:rPr>
                        <a:t>Biomed</a:t>
                      </a:r>
                      <a:r>
                        <a:rPr lang="tr-TR" sz="1800" dirty="0">
                          <a:hlinkClick r:id="rId4"/>
                        </a:rPr>
                        <a:t> </a:t>
                      </a:r>
                      <a:r>
                        <a:rPr lang="tr-TR" sz="1800" dirty="0" err="1">
                          <a:hlinkClick r:id="rId4"/>
                        </a:rPr>
                        <a:t>Gerontol</a:t>
                      </a:r>
                      <a:r>
                        <a:rPr lang="tr-TR" sz="1800" dirty="0">
                          <a:hlinkClick r:id="rId4"/>
                        </a:rPr>
                        <a:t> 2020;75:2089</a:t>
                      </a:r>
                      <a:endParaRPr lang="tr-TR" sz="1800" dirty="0"/>
                    </a:p>
                  </a:txBody>
                  <a:tcPr marL="89633" marR="89633" marT="44816" marB="448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402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204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C7E4A6-F592-9AF3-EA9A-E6604907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Egzersiz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EACE37-8901-5064-05D9-2C6AFC5C8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1374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470ACD-04F2-FEB7-BB99-694E4AE0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3DA40A-5431-0A7A-58DA-95894838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1490"/>
            <a:ext cx="10515600" cy="293765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b="1" dirty="0" err="1"/>
              <a:t>Multikomponent</a:t>
            </a:r>
            <a:r>
              <a:rPr lang="tr-TR" b="1" dirty="0"/>
              <a:t> egzersiz </a:t>
            </a:r>
            <a:r>
              <a:rPr lang="tr-TR" dirty="0"/>
              <a:t>(direnç, denge ve aerobik, germe) programların </a:t>
            </a:r>
            <a:r>
              <a:rPr lang="tr-TR" dirty="0">
                <a:solidFill>
                  <a:srgbClr val="FF0000"/>
                </a:solidFill>
              </a:rPr>
              <a:t>kas gücü, yürüme hızı ve dengeyi anlamlı düzeyde iyileştirdiğini gösteriyor. </a:t>
            </a:r>
          </a:p>
          <a:p>
            <a:r>
              <a:rPr lang="tr-TR" b="1" dirty="0"/>
              <a:t>Programlar bireyselleştirilmeli</a:t>
            </a:r>
            <a:r>
              <a:rPr lang="tr-TR" dirty="0"/>
              <a:t>; </a:t>
            </a:r>
            <a:r>
              <a:rPr lang="tr-TR" b="1" dirty="0"/>
              <a:t>haftada en az 2–3 seans</a:t>
            </a:r>
            <a:r>
              <a:rPr lang="tr-TR" dirty="0"/>
              <a:t>, </a:t>
            </a:r>
            <a:r>
              <a:rPr lang="tr-TR" b="1" dirty="0"/>
              <a:t>progresif </a:t>
            </a:r>
            <a:r>
              <a:rPr lang="tr-TR" dirty="0"/>
              <a:t>direnç eğitimi + denge + aerobik aktiviteler önerilir.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1F72BAC-AD10-C614-A57D-9D37AC7A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2378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8942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97CB09-9A69-EB58-BD61-5DCFE17A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Sosyal faktörlerin iyileştirilmesi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A91B44-F7B8-5018-123A-372D5C429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0602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B512C-CE66-9FE8-330A-DC0F4836E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95" t="19920" r="32002" b="60000"/>
          <a:stretch/>
        </p:blipFill>
        <p:spPr>
          <a:xfrm>
            <a:off x="1117600" y="436879"/>
            <a:ext cx="9743440" cy="1767841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2E60E-0E66-3237-B438-9D6720CC1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71407" r="49999" b="5647"/>
          <a:stretch/>
        </p:blipFill>
        <p:spPr>
          <a:xfrm>
            <a:off x="1605064" y="2566805"/>
            <a:ext cx="5816600" cy="3556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99989-D7C7-FCC3-F955-E19AB4D87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25" t="47186" r="27375" b="18815"/>
          <a:stretch/>
        </p:blipFill>
        <p:spPr>
          <a:xfrm>
            <a:off x="7909559" y="2566806"/>
            <a:ext cx="3841453" cy="3940998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683159D0-FF43-C4B7-1E74-EE2D8012D124}"/>
              </a:ext>
            </a:extLst>
          </p:cNvPr>
          <p:cNvSpPr/>
          <p:nvPr/>
        </p:nvSpPr>
        <p:spPr>
          <a:xfrm>
            <a:off x="1605064" y="5811521"/>
            <a:ext cx="5816600" cy="3558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704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691CAA-8EE5-F3F7-64E8-85FEA74C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89" y="246158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Ülkemizde durum..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095BD69-98AA-A1F9-9867-E2185BE7E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89" y="1447289"/>
            <a:ext cx="10671501" cy="2705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D3FB4D4-418D-9452-8B47-F429403D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6718" b="1"/>
          <a:stretch>
            <a:fillRect/>
          </a:stretch>
        </p:blipFill>
        <p:spPr>
          <a:xfrm>
            <a:off x="4665406" y="3040951"/>
            <a:ext cx="6134795" cy="357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1119CCE3-1D00-C162-5181-764B16C81118}"/>
              </a:ext>
            </a:extLst>
          </p:cNvPr>
          <p:cNvSpPr/>
          <p:nvPr/>
        </p:nvSpPr>
        <p:spPr>
          <a:xfrm>
            <a:off x="4737370" y="6021421"/>
            <a:ext cx="6062831" cy="398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93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89E25E-0ACF-D583-70E1-EE0416AB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Sosyal ilişkileri/katılımı artırmak işe yarar mı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9862F7-A4A9-036C-72D1-1557C883F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04441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0AC3A4A-70F3-EC53-E392-2E3DE0082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31" y="864118"/>
            <a:ext cx="9191018" cy="1519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7EF72E6-4FF8-A2D9-3C4E-6C8D5A9E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474" y="2617113"/>
            <a:ext cx="7608467" cy="3688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BBC880B-9969-4A8A-2F3C-A3515A32808E}"/>
              </a:ext>
            </a:extLst>
          </p:cNvPr>
          <p:cNvSpPr txBox="1"/>
          <p:nvPr/>
        </p:nvSpPr>
        <p:spPr>
          <a:xfrm>
            <a:off x="1236222" y="3260811"/>
            <a:ext cx="839496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Yalnız yaşayan yaşlı erkekte düşük sosyal katılım BAĞIMSIZ </a:t>
            </a:r>
            <a:r>
              <a:rPr lang="tr-TR" b="1" dirty="0" err="1"/>
              <a:t>dizabilite</a:t>
            </a:r>
            <a:r>
              <a:rPr lang="tr-TR" b="1" dirty="0"/>
              <a:t> </a:t>
            </a:r>
            <a:r>
              <a:rPr lang="tr-TR" b="1" dirty="0" err="1"/>
              <a:t>prediktörü</a:t>
            </a:r>
            <a:r>
              <a:rPr lang="tr-TR" dirty="0"/>
              <a:t>, 2.3  kat  risk fazla   </a:t>
            </a:r>
          </a:p>
          <a:p>
            <a:r>
              <a:rPr lang="tr-TR" dirty="0"/>
              <a:t>Kadınlarda aynı oranda değil </a:t>
            </a:r>
          </a:p>
          <a:p>
            <a:r>
              <a:rPr lang="tr-TR" b="1" dirty="0">
                <a:solidFill>
                  <a:srgbClr val="FF0000"/>
                </a:solidFill>
              </a:rPr>
              <a:t>***Sosyal katılım arttırıldığında </a:t>
            </a:r>
            <a:r>
              <a:rPr lang="tr-TR" b="1" dirty="0" err="1">
                <a:solidFill>
                  <a:srgbClr val="FF0000"/>
                </a:solidFill>
              </a:rPr>
              <a:t>disabilite</a:t>
            </a:r>
            <a:r>
              <a:rPr lang="tr-TR" b="1" dirty="0">
                <a:solidFill>
                  <a:srgbClr val="FF0000"/>
                </a:solidFill>
              </a:rPr>
              <a:t> riskinde anlamlı azalma ! </a:t>
            </a:r>
          </a:p>
        </p:txBody>
      </p:sp>
    </p:spTree>
    <p:extLst>
      <p:ext uri="{BB962C8B-B14F-4D97-AF65-F5344CB8AC3E}">
        <p14:creationId xmlns:p14="http://schemas.microsoft.com/office/powerpoint/2010/main" val="8003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FFEA53-1304-C742-29F3-06BCE9746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51" t="59387" r="33147" b="24661"/>
          <a:stretch/>
        </p:blipFill>
        <p:spPr>
          <a:xfrm>
            <a:off x="944431" y="255160"/>
            <a:ext cx="9806730" cy="2140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E367F-0607-9999-F275-A1F038D29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6" t="15469" r="31867" b="19419"/>
          <a:stretch/>
        </p:blipFill>
        <p:spPr>
          <a:xfrm>
            <a:off x="1955885" y="2473180"/>
            <a:ext cx="7315199" cy="3978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6EC408A-71D1-14E2-5CE9-35C648A15843}"/>
              </a:ext>
            </a:extLst>
          </p:cNvPr>
          <p:cNvSpPr txBox="1"/>
          <p:nvPr/>
        </p:nvSpPr>
        <p:spPr>
          <a:xfrm flipH="1">
            <a:off x="944431" y="3619652"/>
            <a:ext cx="1004867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Sosyal etkileşimi artıran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müdaheleler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ile 5 yıllık takipte 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Yaş, cinsiyet, yüksek seviyede günlük yaşam aktivitesi, gelir düzeyinden bağımsız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dizabilite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riski yaklaşık %60 azalmış !!</a:t>
            </a:r>
          </a:p>
        </p:txBody>
      </p:sp>
    </p:spTree>
    <p:extLst>
      <p:ext uri="{BB962C8B-B14F-4D97-AF65-F5344CB8AC3E}">
        <p14:creationId xmlns:p14="http://schemas.microsoft.com/office/powerpoint/2010/main" val="28370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FB64D8-8140-4FE9-959F-B3BB553D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66" y="336256"/>
            <a:ext cx="10977438" cy="1159883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Kırılganlık  tanımı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950C35-C41A-424D-93BB-AA4EC48C6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66" y="2021879"/>
            <a:ext cx="10977438" cy="3172691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’Azalmış fizyolojik rezervler sonucu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güç ve dirençte azalma,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stres faktörlerine maruziyetle, artmış bağımlılık ve ölüm riski 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 karakterize çok yönlü bir sendrom’’</a:t>
            </a:r>
          </a:p>
          <a:p>
            <a:pPr marL="0" indent="0" algn="just"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 algn="just">
              <a:buNone/>
            </a:pP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(Çok boyutlu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Fiziksel-sosyal-psikolojik-kognitif)</a:t>
            </a:r>
          </a:p>
          <a:p>
            <a:endParaRPr lang="tr-TR" dirty="0"/>
          </a:p>
          <a:p>
            <a:pPr marL="0" indent="0">
              <a:buNone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42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D02B11-4D67-4879-A195-9555EAA9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2" y="355398"/>
            <a:ext cx="10515600" cy="1201028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Nasıl sosyalleştirelim?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BB4E5E-0BD4-0AC8-C01C-F20569895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9609"/>
          </a:xfrm>
        </p:spPr>
        <p:txBody>
          <a:bodyPr/>
          <a:lstStyle/>
          <a:p>
            <a:r>
              <a:rPr lang="tr-TR" dirty="0"/>
              <a:t>Sosyal sorumluluk projeleri</a:t>
            </a:r>
          </a:p>
          <a:p>
            <a:endParaRPr lang="tr-TR" dirty="0"/>
          </a:p>
          <a:p>
            <a:r>
              <a:rPr lang="tr-TR" dirty="0"/>
              <a:t>Geriatri -Gerontoloji - Sosyal hizmet uzmanı işbirliği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3. yaş üniversiteleri/ Tazelenme üniversitesi </a:t>
            </a:r>
          </a:p>
        </p:txBody>
      </p:sp>
    </p:spTree>
    <p:extLst>
      <p:ext uri="{BB962C8B-B14F-4D97-AF65-F5344CB8AC3E}">
        <p14:creationId xmlns:p14="http://schemas.microsoft.com/office/powerpoint/2010/main" val="314205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9052A5-0941-45F4-9D47-3CD91767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56" y="209381"/>
            <a:ext cx="10058400" cy="94331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Uygunsuz ilaç kullanımının azaltılması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7B0A2F-F4C6-4B43-8903-E95270269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749" y="16602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b="1" dirty="0"/>
              <a:t>Time kriterleri                2021 </a:t>
            </a:r>
          </a:p>
          <a:p>
            <a:r>
              <a:rPr lang="tr-TR" b="1" dirty="0"/>
              <a:t>START- STOPP kriterleri  2023</a:t>
            </a:r>
          </a:p>
          <a:p>
            <a:r>
              <a:rPr lang="tr-TR" b="1" dirty="0"/>
              <a:t>STOPP-</a:t>
            </a:r>
            <a:r>
              <a:rPr lang="tr-TR" b="1" dirty="0" err="1"/>
              <a:t>Frail</a:t>
            </a:r>
            <a:r>
              <a:rPr lang="tr-TR" b="1" dirty="0"/>
              <a:t> kriterleri    </a:t>
            </a:r>
            <a:r>
              <a:rPr lang="tr-TR" dirty="0"/>
              <a:t>2017</a:t>
            </a:r>
          </a:p>
          <a:p>
            <a:r>
              <a:rPr lang="tr-TR" b="1" dirty="0" err="1"/>
              <a:t>Beers</a:t>
            </a:r>
            <a:r>
              <a:rPr lang="tr-TR" b="1" dirty="0"/>
              <a:t> kriterleri              2023</a:t>
            </a:r>
          </a:p>
          <a:p>
            <a:r>
              <a:rPr lang="tr-TR" dirty="0" err="1"/>
              <a:t>Crime</a:t>
            </a:r>
            <a:r>
              <a:rPr lang="tr-TR" dirty="0"/>
              <a:t> kriterleri             2014</a:t>
            </a:r>
          </a:p>
          <a:p>
            <a:r>
              <a:rPr lang="tr-TR" dirty="0" err="1"/>
              <a:t>Antikolinerjik</a:t>
            </a:r>
            <a:r>
              <a:rPr lang="tr-TR" dirty="0"/>
              <a:t> yük indeksleri (</a:t>
            </a:r>
            <a:r>
              <a:rPr lang="tr-TR" dirty="0" err="1"/>
              <a:t>Anticholinergic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burden</a:t>
            </a:r>
            <a:r>
              <a:rPr lang="tr-TR" dirty="0"/>
              <a:t> </a:t>
            </a:r>
            <a:r>
              <a:rPr lang="tr-TR" dirty="0" err="1"/>
              <a:t>index</a:t>
            </a:r>
            <a:r>
              <a:rPr lang="tr-TR" dirty="0"/>
              <a:t>)</a:t>
            </a:r>
          </a:p>
          <a:p>
            <a:pPr marL="0" indent="0">
              <a:buNone/>
            </a:pPr>
            <a:endParaRPr lang="tr-TR" dirty="0"/>
          </a:p>
          <a:p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ED3B5DA-9B66-F2C8-5AB6-DE3347C7F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289" y="1391056"/>
            <a:ext cx="4226962" cy="33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01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467F6-C3F4-49FD-BFA4-CAC854A3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9697"/>
            <a:ext cx="10972800" cy="11779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İlaç –İlaç etkileşimi!! 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C8818AC-DA07-4E7F-8F36-0570FCB8477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515" y="2092340"/>
            <a:ext cx="10972800" cy="4525963"/>
          </a:xfrm>
        </p:spPr>
        <p:txBody>
          <a:bodyPr/>
          <a:lstStyle/>
          <a:p>
            <a:r>
              <a:rPr lang="tr-TR" dirty="0"/>
              <a:t>Yeni ilaç eklerken veya tedavi düzenlerken kontrol et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Özellikle </a:t>
            </a:r>
            <a:r>
              <a:rPr lang="tr-TR" dirty="0" err="1"/>
              <a:t>terapotik</a:t>
            </a:r>
            <a:r>
              <a:rPr lang="tr-TR" dirty="0"/>
              <a:t> aralığı dar ilaçların etkileşimleri </a:t>
            </a:r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sz="3600" b="1" dirty="0"/>
              <a:t>    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15312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79DB3F-0DD6-4AF5-B7D6-4F9039EDF1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Antikolinerjik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yük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CA7923-8886-43E5-90A7-B14C0B612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endParaRPr lang="tr-TR" dirty="0"/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Antikolinerjik yan etkisi olan ilaçların azaltılması</a:t>
            </a:r>
          </a:p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Dikkatli kullanalım !!</a:t>
            </a:r>
          </a:p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AD678BF-0F28-4230-AC82-5A4A86C8E676}"/>
              </a:ext>
            </a:extLst>
          </p:cNvPr>
          <p:cNvSpPr txBox="1"/>
          <p:nvPr/>
        </p:nvSpPr>
        <p:spPr>
          <a:xfrm>
            <a:off x="4217177" y="4227646"/>
            <a:ext cx="607232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Kötü fiziksel performans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Düşme,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Kognitif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disfonksiyon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Günlük aktivitelerinde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bağımsızlık kaybı  ile ilişkili</a:t>
            </a:r>
          </a:p>
        </p:txBody>
      </p:sp>
    </p:spTree>
    <p:extLst>
      <p:ext uri="{BB962C8B-B14F-4D97-AF65-F5344CB8AC3E}">
        <p14:creationId xmlns:p14="http://schemas.microsoft.com/office/powerpoint/2010/main" val="3138378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BB3CDE-DC45-D460-832C-E7D43D9B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Antiaging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ürünler- takviyeler?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07B6C9-73CA-269D-05FF-8FD7F275E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374"/>
            <a:ext cx="10515600" cy="4351338"/>
          </a:xfrm>
        </p:spPr>
        <p:txBody>
          <a:bodyPr/>
          <a:lstStyle/>
          <a:p>
            <a:r>
              <a:rPr lang="tr-TR" dirty="0"/>
              <a:t>Kırılganlık </a:t>
            </a:r>
            <a:r>
              <a:rPr lang="tr-TR" dirty="0" err="1"/>
              <a:t>müdahelelerinde</a:t>
            </a:r>
            <a:r>
              <a:rPr lang="tr-TR" dirty="0"/>
              <a:t>  işe yarar mı?</a:t>
            </a:r>
          </a:p>
        </p:txBody>
      </p:sp>
    </p:spTree>
    <p:extLst>
      <p:ext uri="{BB962C8B-B14F-4D97-AF65-F5344CB8AC3E}">
        <p14:creationId xmlns:p14="http://schemas.microsoft.com/office/powerpoint/2010/main" val="3404298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9CD2D1-F126-408F-A63E-ACB436CD4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70" y="268303"/>
            <a:ext cx="10715551" cy="90181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Kırılganlık Patofizyoloji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844E151-4294-462B-8515-DF530A517D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8838" y="1549731"/>
            <a:ext cx="9207610" cy="4552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80E852-35FA-84DA-F995-5289BB1FD555}"/>
              </a:ext>
            </a:extLst>
          </p:cNvPr>
          <p:cNvSpPr/>
          <p:nvPr/>
        </p:nvSpPr>
        <p:spPr>
          <a:xfrm>
            <a:off x="1993298" y="3900792"/>
            <a:ext cx="3877447" cy="268890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Besin algılama yolaklarındaki bozulma  </a:t>
            </a:r>
          </a:p>
          <a:p>
            <a:pPr algn="ctr"/>
            <a:r>
              <a:rPr lang="tr-TR" dirty="0" err="1"/>
              <a:t>mTOR</a:t>
            </a:r>
            <a:r>
              <a:rPr lang="tr-TR" dirty="0"/>
              <a:t> </a:t>
            </a:r>
          </a:p>
          <a:p>
            <a:pPr algn="ctr"/>
            <a:r>
              <a:rPr lang="tr-TR" dirty="0"/>
              <a:t>AMPK</a:t>
            </a:r>
          </a:p>
          <a:p>
            <a:pPr algn="ctr"/>
            <a:r>
              <a:rPr lang="tr-TR" dirty="0"/>
              <a:t>Sirtuin-1/3 </a:t>
            </a:r>
          </a:p>
          <a:p>
            <a:pPr algn="ctr"/>
            <a:endParaRPr lang="tr-TR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B91209-4F5D-F6A7-959E-E6E9382E1B7E}"/>
              </a:ext>
            </a:extLst>
          </p:cNvPr>
          <p:cNvSpPr/>
          <p:nvPr/>
        </p:nvSpPr>
        <p:spPr>
          <a:xfrm>
            <a:off x="7636643" y="1479894"/>
            <a:ext cx="2528761" cy="19491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Mikrobiyota </a:t>
            </a:r>
          </a:p>
        </p:txBody>
      </p:sp>
    </p:spTree>
    <p:extLst>
      <p:ext uri="{BB962C8B-B14F-4D97-AF65-F5344CB8AC3E}">
        <p14:creationId xmlns:p14="http://schemas.microsoft.com/office/powerpoint/2010/main" val="25128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C2B934-1FC8-3C63-41D4-C674983B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72" y="250527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Antiaging</a:t>
            </a:r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müdaheleler</a:t>
            </a:r>
            <a:endParaRPr lang="tr-TR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A0A1B3A0-2781-2CF2-E40B-25D13CAD68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191358"/>
              </p:ext>
            </p:extLst>
          </p:nvPr>
        </p:nvGraphicFramePr>
        <p:xfrm>
          <a:off x="891118" y="1576090"/>
          <a:ext cx="10686908" cy="4493650"/>
        </p:xfrm>
        <a:graphic>
          <a:graphicData uri="http://schemas.openxmlformats.org/drawingml/2006/table">
            <a:tbl>
              <a:tblPr/>
              <a:tblGrid>
                <a:gridCol w="2671727">
                  <a:extLst>
                    <a:ext uri="{9D8B030D-6E8A-4147-A177-3AD203B41FA5}">
                      <a16:colId xmlns:a16="http://schemas.microsoft.com/office/drawing/2014/main" val="3658966803"/>
                    </a:ext>
                  </a:extLst>
                </a:gridCol>
                <a:gridCol w="2671727">
                  <a:extLst>
                    <a:ext uri="{9D8B030D-6E8A-4147-A177-3AD203B41FA5}">
                      <a16:colId xmlns:a16="http://schemas.microsoft.com/office/drawing/2014/main" val="2186096113"/>
                    </a:ext>
                  </a:extLst>
                </a:gridCol>
                <a:gridCol w="2671727">
                  <a:extLst>
                    <a:ext uri="{9D8B030D-6E8A-4147-A177-3AD203B41FA5}">
                      <a16:colId xmlns:a16="http://schemas.microsoft.com/office/drawing/2014/main" val="3385224391"/>
                    </a:ext>
                  </a:extLst>
                </a:gridCol>
                <a:gridCol w="2671727">
                  <a:extLst>
                    <a:ext uri="{9D8B030D-6E8A-4147-A177-3AD203B41FA5}">
                      <a16:colId xmlns:a16="http://schemas.microsoft.com/office/drawing/2014/main" val="3856590546"/>
                    </a:ext>
                  </a:extLst>
                </a:gridCol>
              </a:tblGrid>
              <a:tr h="2391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Müdahale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Hedef Yolak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/>
                        <a:t>Klinik Etki / Bulgular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Referans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876402"/>
                  </a:ext>
                </a:extLst>
              </a:tr>
              <a:tr h="516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 dirty="0">
                          <a:solidFill>
                            <a:schemeClr val="accent1"/>
                          </a:solidFill>
                        </a:rPr>
                        <a:t>Egzersiz (direnç + aerobik)</a:t>
                      </a:r>
                      <a:endParaRPr lang="tr-TR" sz="1500" dirty="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↑ AMPK, ↑ SIRT1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Fonksiyon ↑, yaşam kalitesi ↑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Kim &amp; Rockwood, NEJM 2025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81944"/>
                  </a:ext>
                </a:extLst>
              </a:tr>
              <a:tr h="737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 dirty="0">
                          <a:solidFill>
                            <a:schemeClr val="accent1"/>
                          </a:solidFill>
                        </a:rPr>
                        <a:t>Kalori kısıtlaması</a:t>
                      </a:r>
                      <a:endParaRPr lang="tr-TR" sz="1500" dirty="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↓ </a:t>
                      </a:r>
                      <a:r>
                        <a:rPr lang="tr-TR" sz="1500" dirty="0" err="1"/>
                        <a:t>mTOR</a:t>
                      </a:r>
                      <a:r>
                        <a:rPr lang="tr-TR" sz="1500" dirty="0"/>
                        <a:t>, ↑ AMPK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Fiziksel kırılganlık ↓, kas zayıflığı azaldı (maymun çalışmaları)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 err="1"/>
                        <a:t>Colman</a:t>
                      </a:r>
                      <a:r>
                        <a:rPr lang="tr-TR" sz="1500" dirty="0"/>
                        <a:t> RJ, </a:t>
                      </a:r>
                      <a:r>
                        <a:rPr lang="tr-TR" sz="1500" dirty="0" err="1"/>
                        <a:t>Science</a:t>
                      </a:r>
                      <a:r>
                        <a:rPr lang="tr-TR" sz="1500" dirty="0"/>
                        <a:t> 2009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27859"/>
                  </a:ext>
                </a:extLst>
              </a:tr>
              <a:tr h="737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>
                          <a:solidFill>
                            <a:schemeClr val="accent1"/>
                          </a:solidFill>
                        </a:rPr>
                        <a:t>Metformin</a:t>
                      </a:r>
                      <a:endParaRPr lang="tr-TR" sz="150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↑ AMPK, ↓ mTOR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Fonksiyon ↑, inflamasyon ↓; TAME çalışması devam ediyor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 err="1"/>
                        <a:t>Barzilai</a:t>
                      </a:r>
                      <a:r>
                        <a:rPr lang="tr-TR" sz="1500" dirty="0"/>
                        <a:t> N, Cell </a:t>
                      </a:r>
                      <a:r>
                        <a:rPr lang="tr-TR" sz="1500" dirty="0" err="1"/>
                        <a:t>Metab</a:t>
                      </a:r>
                      <a:r>
                        <a:rPr lang="tr-TR" sz="1500" dirty="0"/>
                        <a:t> 2016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742659"/>
                  </a:ext>
                </a:extLst>
              </a:tr>
              <a:tr h="516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>
                          <a:solidFill>
                            <a:schemeClr val="accent1"/>
                          </a:solidFill>
                        </a:rPr>
                        <a:t>Rapamisin / Everolimus</a:t>
                      </a:r>
                      <a:endParaRPr lang="tr-TR" sz="150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↓ mTOR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Kas kütlesi ↑, ömür ↑ (hayvan çalışmaları)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Mannick JB, Sci Transl Med 2014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411712"/>
                  </a:ext>
                </a:extLst>
              </a:tr>
              <a:tr h="516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>
                          <a:solidFill>
                            <a:schemeClr val="accent1"/>
                          </a:solidFill>
                        </a:rPr>
                        <a:t>Senolitikler (Dasatinib + Quercetin)</a:t>
                      </a:r>
                      <a:endParaRPr lang="tr-TR" sz="150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↓ Senescent hücre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Mobilite ↑, inflamasyon ↓ (pilot çalışmalar)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 err="1"/>
                        <a:t>Justice</a:t>
                      </a:r>
                      <a:r>
                        <a:rPr lang="tr-TR" sz="1500" dirty="0"/>
                        <a:t> JN, </a:t>
                      </a:r>
                      <a:r>
                        <a:rPr lang="tr-TR" sz="1500" dirty="0" err="1"/>
                        <a:t>EBioMedicine</a:t>
                      </a:r>
                      <a:r>
                        <a:rPr lang="tr-TR" sz="1500" dirty="0"/>
                        <a:t> 2019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797978"/>
                  </a:ext>
                </a:extLst>
              </a:tr>
              <a:tr h="516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>
                          <a:solidFill>
                            <a:schemeClr val="accent1"/>
                          </a:solidFill>
                        </a:rPr>
                        <a:t>Resveratrol / NAD+ takviyeleri</a:t>
                      </a:r>
                      <a:endParaRPr lang="tr-TR" sz="150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↑ Sirtuin 1/3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Kas fonksiyonu ↑ (erken faz insan çalışmaları)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/>
                        <a:t>Sinclair DA, Cell 2018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28159"/>
                  </a:ext>
                </a:extLst>
              </a:tr>
              <a:tr h="516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1" dirty="0">
                          <a:solidFill>
                            <a:schemeClr val="accent1"/>
                          </a:solidFill>
                        </a:rPr>
                        <a:t>Omega-3 / Protein desteği</a:t>
                      </a:r>
                      <a:endParaRPr lang="tr-TR" sz="1500" dirty="0">
                        <a:solidFill>
                          <a:schemeClr val="accent1"/>
                        </a:solidFill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/>
                        <a:t>↓ İnflamasyon, ↑ Anabolizma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b="0" dirty="0"/>
                        <a:t>Kas fonksiyonu ↑, </a:t>
                      </a:r>
                      <a:r>
                        <a:rPr lang="tr-TR" sz="1500" b="0" dirty="0" err="1">
                          <a:solidFill>
                            <a:schemeClr val="accent1"/>
                          </a:solidFill>
                        </a:rPr>
                        <a:t>frailty</a:t>
                      </a:r>
                      <a:r>
                        <a:rPr lang="tr-TR" sz="1500" b="0" dirty="0">
                          <a:solidFill>
                            <a:schemeClr val="accent1"/>
                          </a:solidFill>
                        </a:rPr>
                        <a:t> skorları iyileşti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500" dirty="0" err="1"/>
                        <a:t>Rondanelli</a:t>
                      </a:r>
                      <a:r>
                        <a:rPr lang="tr-TR" sz="1500" dirty="0"/>
                        <a:t> M, </a:t>
                      </a:r>
                      <a:r>
                        <a:rPr lang="tr-TR" sz="1500" dirty="0" err="1"/>
                        <a:t>Nutrients</a:t>
                      </a:r>
                      <a:r>
                        <a:rPr lang="tr-TR" sz="1500" dirty="0"/>
                        <a:t> 2020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003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6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CFE1444-E8D3-C5E4-0205-B23D1DFA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24" y="211052"/>
            <a:ext cx="10178934" cy="11503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Mikrobiyota</a:t>
            </a:r>
            <a:r>
              <a:rPr lang="en-US" sz="36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6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biyotik</a:t>
            </a:r>
            <a:r>
              <a:rPr lang="en-US" sz="36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87D37B3-3819-60A1-6918-B7D7A9A5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2" r="1" b="1"/>
          <a:stretch>
            <a:fillRect/>
          </a:stretch>
        </p:blipFill>
        <p:spPr>
          <a:xfrm>
            <a:off x="291152" y="2060251"/>
            <a:ext cx="5803323" cy="3890357"/>
          </a:xfrm>
          <a:prstGeom prst="rect">
            <a:avLst/>
          </a:prstGeom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2875279-2B61-7FD3-7EB4-410CBD4E6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5001" r="25399" b="1"/>
          <a:stretch>
            <a:fillRect/>
          </a:stretch>
        </p:blipFill>
        <p:spPr>
          <a:xfrm>
            <a:off x="6002064" y="2060252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449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7F21F0E-32A9-456D-2B56-CD8C931C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349112"/>
            <a:ext cx="10044023" cy="877729"/>
          </a:xfrm>
        </p:spPr>
        <p:txBody>
          <a:bodyPr anchor="ctr">
            <a:normAutofit/>
          </a:bodyPr>
          <a:lstStyle/>
          <a:p>
            <a:r>
              <a:rPr lang="tr-TR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güçlü kanıtı olan </a:t>
            </a:r>
            <a:r>
              <a:rPr lang="tr-TR" sz="3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antiaging</a:t>
            </a:r>
            <a:r>
              <a:rPr lang="tr-TR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3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antikırılganlık</a:t>
            </a:r>
            <a:r>
              <a:rPr lang="tr-TR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tedavi??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:a16="http://schemas.microsoft.com/office/drawing/2014/main" id="{58CD63ED-8046-EC6C-554F-166F83732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937955"/>
              </p:ext>
            </p:extLst>
          </p:nvPr>
        </p:nvGraphicFramePr>
        <p:xfrm>
          <a:off x="1556426" y="2519464"/>
          <a:ext cx="8112868" cy="3598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7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70D3A8-777D-870F-3290-65930E37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06" y="423491"/>
            <a:ext cx="10659894" cy="1123207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Dijital sağlık- </a:t>
            </a:r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telemedicine-telerehabilitasyon</a:t>
            </a:r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müdaheleleri</a:t>
            </a:r>
            <a:endParaRPr lang="tr-T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6517D9-259E-0BFA-F9AE-B8A93F6A0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Tedavi, takip sürecinde yardımcı </a:t>
            </a:r>
          </a:p>
          <a:p>
            <a:r>
              <a:rPr lang="tr-TR" dirty="0"/>
              <a:t>Gelişiyor </a:t>
            </a:r>
          </a:p>
          <a:p>
            <a:r>
              <a:rPr lang="tr-TR" b="1" dirty="0"/>
              <a:t>UMUT VADEDİYOR </a:t>
            </a:r>
          </a:p>
        </p:txBody>
      </p:sp>
    </p:spTree>
    <p:extLst>
      <p:ext uri="{BB962C8B-B14F-4D97-AF65-F5344CB8AC3E}">
        <p14:creationId xmlns:p14="http://schemas.microsoft.com/office/powerpoint/2010/main" val="80100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EA21D-4663-87EF-C4F1-A4853C076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D0B211-7E57-E1FF-3490-72642298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4569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Tarihçe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6FC440-26CF-F238-1218-01191B30B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2001 yılı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Fried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Frailty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Phenotype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Beş klinik kriter (kilo kaybı, yorgunluk, zayıf kavrama gücü, yavaş yürüme, düşük fiziksel aktivite) kavramın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objektif ölçülebilir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hale gelmesini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sağladı.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2005 yılı Kümülatif defisit modeli (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Rockwood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Yaşlanma sürecinde biriken klinik, fonksiyonel ve bilişsel eksikliklerin toplam etkisi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2005 -2015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Multidisipliner ve kapsamlı ölçeklerin gelişimi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Günümüzde</a:t>
            </a:r>
            <a:r>
              <a:rPr lang="tr-TR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 kırılganlık gelişiminde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intrinsik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kapasite ve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resilliance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kavramları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092614A-1027-366B-6857-87B8D4FD6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57779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79EED3-E66A-E212-89A5-B2DB4B10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479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Yapay zekanın yaşlanma sürecini yönetmedeki yeri?</a:t>
            </a:r>
          </a:p>
        </p:txBody>
      </p:sp>
      <p:pic>
        <p:nvPicPr>
          <p:cNvPr id="5" name="İçerik Yer Tutucusu 4" descr="metin, ekran görüntüsü, yazı tipi, Majorelle Blu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AD63C0-A1AD-E733-161B-2A57923A8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4" y="1212335"/>
            <a:ext cx="8638162" cy="4978982"/>
          </a:xfrm>
        </p:spPr>
      </p:pic>
    </p:spTree>
    <p:extLst>
      <p:ext uri="{BB962C8B-B14F-4D97-AF65-F5344CB8AC3E}">
        <p14:creationId xmlns:p14="http://schemas.microsoft.com/office/powerpoint/2010/main" val="22652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4751F5-0559-690C-00DC-FCF2AF66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79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Sonuç olarak..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8B9109-F9F7-DFDE-68F2-A3DA2E57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690688"/>
            <a:ext cx="10515600" cy="4351338"/>
          </a:xfrm>
        </p:spPr>
        <p:txBody>
          <a:bodyPr>
            <a:normAutofit/>
          </a:bodyPr>
          <a:lstStyle/>
          <a:p>
            <a:r>
              <a:rPr lang="tr-TR" sz="2400" dirty="0"/>
              <a:t>Kırılganlık </a:t>
            </a:r>
            <a:r>
              <a:rPr lang="tr-TR" sz="2400" dirty="0" err="1"/>
              <a:t>multikomponentli</a:t>
            </a:r>
            <a:r>
              <a:rPr lang="tr-TR" sz="2400" dirty="0"/>
              <a:t>  kompleks bir geriatrik sendrom</a:t>
            </a:r>
          </a:p>
          <a:p>
            <a:endParaRPr lang="tr-TR" sz="2400" dirty="0"/>
          </a:p>
          <a:p>
            <a:r>
              <a:rPr lang="tr-TR" sz="2400" dirty="0" err="1"/>
              <a:t>İntrinsik</a:t>
            </a:r>
            <a:r>
              <a:rPr lang="tr-TR" sz="2400" dirty="0"/>
              <a:t> kapasite+ </a:t>
            </a:r>
            <a:r>
              <a:rPr lang="tr-TR" sz="2400" dirty="0" err="1"/>
              <a:t>resilliance</a:t>
            </a:r>
            <a:r>
              <a:rPr lang="tr-TR" sz="2400" dirty="0"/>
              <a:t>+ stres faktörleri</a:t>
            </a:r>
          </a:p>
          <a:p>
            <a:endParaRPr lang="tr-TR" sz="2400" dirty="0"/>
          </a:p>
          <a:p>
            <a:r>
              <a:rPr lang="tr-TR" sz="2400" dirty="0" err="1"/>
              <a:t>Multikomponent</a:t>
            </a:r>
            <a:r>
              <a:rPr lang="tr-TR" sz="2400" dirty="0"/>
              <a:t> </a:t>
            </a:r>
            <a:r>
              <a:rPr lang="tr-TR" sz="2400" dirty="0" err="1"/>
              <a:t>müdheleler</a:t>
            </a:r>
            <a:r>
              <a:rPr lang="tr-TR" sz="2400" dirty="0"/>
              <a:t> daha etkili </a:t>
            </a:r>
          </a:p>
          <a:p>
            <a:endParaRPr lang="tr-TR" sz="2400" dirty="0"/>
          </a:p>
          <a:p>
            <a:r>
              <a:rPr lang="tr-TR" sz="3200" b="1" dirty="0"/>
              <a:t>Sağlıklı yaş alma sürecinin orkestra şefi </a:t>
            </a:r>
            <a:r>
              <a:rPr lang="tr-TR" sz="3200" b="1" dirty="0" err="1"/>
              <a:t>geriatristler</a:t>
            </a:r>
            <a:r>
              <a:rPr lang="tr-TR" sz="3200" b="1" dirty="0"/>
              <a:t> </a:t>
            </a:r>
          </a:p>
          <a:p>
            <a:pPr marL="0" indent="0">
              <a:buNone/>
            </a:pPr>
            <a:endParaRPr lang="tr-TR" sz="2400" dirty="0"/>
          </a:p>
          <a:p>
            <a:r>
              <a:rPr lang="tr-TR" sz="2400" dirty="0"/>
              <a:t> </a:t>
            </a:r>
            <a:r>
              <a:rPr lang="tr-TR" sz="2400" dirty="0">
                <a:solidFill>
                  <a:srgbClr val="FF0000"/>
                </a:solidFill>
              </a:rPr>
              <a:t>İnterdisipliner ekip  ve multidisipliner  yaklaşımla yönetilmeli </a:t>
            </a:r>
          </a:p>
        </p:txBody>
      </p:sp>
    </p:spTree>
    <p:extLst>
      <p:ext uri="{BB962C8B-B14F-4D97-AF65-F5344CB8AC3E}">
        <p14:creationId xmlns:p14="http://schemas.microsoft.com/office/powerpoint/2010/main" val="29794619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FAB6D1-58AE-4A91-A756-51D37C93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765B4BF-1667-4BA6-8531-7AD74EBAC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                                             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                                                                                   </a:t>
            </a:r>
            <a:r>
              <a:rPr lang="tr-TR" sz="4400" dirty="0"/>
              <a:t>Teşekkürler 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6632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CD3353-0E5C-A50A-35A3-52C04669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86" y="68794"/>
            <a:ext cx="10515600" cy="6751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2400" b="1" dirty="0">
                <a:latin typeface="+mn-lt"/>
              </a:rPr>
              <a:t>                                                    </a:t>
            </a:r>
            <a:r>
              <a:rPr lang="tr-TR" sz="2400" b="1" dirty="0" err="1">
                <a:latin typeface="+mn-lt"/>
              </a:rPr>
              <a:t>İntrinsik</a:t>
            </a:r>
            <a:r>
              <a:rPr lang="tr-TR" sz="2400" b="1" dirty="0">
                <a:latin typeface="+mn-lt"/>
              </a:rPr>
              <a:t> Kapasite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531D6C-8F0F-4947-D9EE-7451C15A3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837" y="743903"/>
            <a:ext cx="8455820" cy="552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2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kış Çizelgesi: Bağlayıcı 10">
            <a:extLst>
              <a:ext uri="{FF2B5EF4-FFF2-40B4-BE49-F238E27FC236}">
                <a16:creationId xmlns:a16="http://schemas.microsoft.com/office/drawing/2014/main" id="{97F1ADE8-778D-F852-DB4C-7C90BFC75A77}"/>
              </a:ext>
            </a:extLst>
          </p:cNvPr>
          <p:cNvSpPr/>
          <p:nvPr/>
        </p:nvSpPr>
        <p:spPr>
          <a:xfrm>
            <a:off x="615194" y="2298583"/>
            <a:ext cx="3307883" cy="3400945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İntrinsik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kapasite</a:t>
            </a:r>
          </a:p>
        </p:txBody>
      </p:sp>
      <p:sp>
        <p:nvSpPr>
          <p:cNvPr id="12" name="Akış Çizelgesi: Bağlayıcı 11">
            <a:extLst>
              <a:ext uri="{FF2B5EF4-FFF2-40B4-BE49-F238E27FC236}">
                <a16:creationId xmlns:a16="http://schemas.microsoft.com/office/drawing/2014/main" id="{60D4F3B2-6716-2378-9D0A-16218DA9A8DE}"/>
              </a:ext>
            </a:extLst>
          </p:cNvPr>
          <p:cNvSpPr/>
          <p:nvPr/>
        </p:nvSpPr>
        <p:spPr>
          <a:xfrm>
            <a:off x="5301842" y="2908665"/>
            <a:ext cx="1837189" cy="218078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Artı İşareti 12">
            <a:extLst>
              <a:ext uri="{FF2B5EF4-FFF2-40B4-BE49-F238E27FC236}">
                <a16:creationId xmlns:a16="http://schemas.microsoft.com/office/drawing/2014/main" id="{C186DA0C-8CAD-999A-E262-3D0A8D453D92}"/>
              </a:ext>
            </a:extLst>
          </p:cNvPr>
          <p:cNvSpPr/>
          <p:nvPr/>
        </p:nvSpPr>
        <p:spPr>
          <a:xfrm>
            <a:off x="4224645" y="367831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atlama: 14 Nokta 14">
            <a:extLst>
              <a:ext uri="{FF2B5EF4-FFF2-40B4-BE49-F238E27FC236}">
                <a16:creationId xmlns:a16="http://schemas.microsoft.com/office/drawing/2014/main" id="{F3708D7F-1716-858F-7EA0-1B2087EB9FC3}"/>
              </a:ext>
            </a:extLst>
          </p:cNvPr>
          <p:cNvSpPr/>
          <p:nvPr/>
        </p:nvSpPr>
        <p:spPr>
          <a:xfrm>
            <a:off x="3840671" y="218471"/>
            <a:ext cx="2558643" cy="218078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Stresörler</a:t>
            </a:r>
          </a:p>
        </p:txBody>
      </p:sp>
      <p:sp>
        <p:nvSpPr>
          <p:cNvPr id="17" name="Eşittir 16">
            <a:extLst>
              <a:ext uri="{FF2B5EF4-FFF2-40B4-BE49-F238E27FC236}">
                <a16:creationId xmlns:a16="http://schemas.microsoft.com/office/drawing/2014/main" id="{C945E596-B97B-16DA-CE97-7E6B12BB12A1}"/>
              </a:ext>
            </a:extLst>
          </p:cNvPr>
          <p:cNvSpPr/>
          <p:nvPr/>
        </p:nvSpPr>
        <p:spPr>
          <a:xfrm>
            <a:off x="7583647" y="367831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kış Çizelgesi: Bağlayıcı 17">
            <a:extLst>
              <a:ext uri="{FF2B5EF4-FFF2-40B4-BE49-F238E27FC236}">
                <a16:creationId xmlns:a16="http://schemas.microsoft.com/office/drawing/2014/main" id="{1A6CCC36-0F36-8BDA-0AC8-5CC0BC63E938}"/>
              </a:ext>
            </a:extLst>
          </p:cNvPr>
          <p:cNvSpPr/>
          <p:nvPr/>
        </p:nvSpPr>
        <p:spPr>
          <a:xfrm>
            <a:off x="8942663" y="2298583"/>
            <a:ext cx="2634143" cy="300325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Biyolojik yaş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(Kırılganlık) </a:t>
            </a:r>
          </a:p>
        </p:txBody>
      </p:sp>
    </p:spTree>
    <p:extLst>
      <p:ext uri="{BB962C8B-B14F-4D97-AF65-F5344CB8AC3E}">
        <p14:creationId xmlns:p14="http://schemas.microsoft.com/office/powerpoint/2010/main" val="2854347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9280F8C3-B42F-4867-9544-387B3A5A9421}"/>
</file>

<file path=customXml/itemProps2.xml><?xml version="1.0" encoding="utf-8"?>
<ds:datastoreItem xmlns:ds="http://schemas.openxmlformats.org/officeDocument/2006/customXml" ds:itemID="{E8E2D5E5-3A32-4DB3-8C26-62B48A8E78C3}"/>
</file>

<file path=customXml/itemProps3.xml><?xml version="1.0" encoding="utf-8"?>
<ds:datastoreItem xmlns:ds="http://schemas.openxmlformats.org/officeDocument/2006/customXml" ds:itemID="{05BFD1A0-1F77-4323-A1CD-B7F44C25643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4085</TotalTime>
  <Words>2423</Words>
  <Application>Microsoft Office PowerPoint</Application>
  <PresentationFormat>Geniş ekran</PresentationFormat>
  <Paragraphs>444</Paragraphs>
  <Slides>72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72</vt:i4>
      </vt:variant>
    </vt:vector>
  </HeadingPairs>
  <TitlesOfParts>
    <vt:vector size="82" baseType="lpstr">
      <vt:lpstr>Aptos</vt:lpstr>
      <vt:lpstr>Aptos Display</vt:lpstr>
      <vt:lpstr>Arial</vt:lpstr>
      <vt:lpstr>Calibri</vt:lpstr>
      <vt:lpstr>Calibri Light</vt:lpstr>
      <vt:lpstr>Times New Roman</vt:lpstr>
      <vt:lpstr>Wingdings</vt:lpstr>
      <vt:lpstr>Office Teması</vt:lpstr>
      <vt:lpstr>Office Theme</vt:lpstr>
      <vt:lpstr>1_Office Teması</vt:lpstr>
      <vt:lpstr>Güncel Kırılganlık Müdaheleleri </vt:lpstr>
      <vt:lpstr>Sunum planı</vt:lpstr>
      <vt:lpstr>Yaşlanma süreci oldukça heterojen ..</vt:lpstr>
      <vt:lpstr>Yaşlanma süreci oldukça heterojen ..</vt:lpstr>
      <vt:lpstr>Tarihçe</vt:lpstr>
      <vt:lpstr>Kırılganlık  tanımı</vt:lpstr>
      <vt:lpstr>Tarihçe</vt:lpstr>
      <vt:lpstr>                                                    İntrinsik Kapasite </vt:lpstr>
      <vt:lpstr>PowerPoint Sunusu</vt:lpstr>
      <vt:lpstr>                                   Resilience</vt:lpstr>
      <vt:lpstr>PowerPoint Sunusu</vt:lpstr>
      <vt:lpstr>Prevalans </vt:lpstr>
      <vt:lpstr>Prevalans</vt:lpstr>
      <vt:lpstr>Prevalans </vt:lpstr>
      <vt:lpstr>PowerPoint Sunusu</vt:lpstr>
      <vt:lpstr>                   Kırılganlık Patofizyoloji </vt:lpstr>
      <vt:lpstr>Kırılganlığın klinik önemi</vt:lpstr>
      <vt:lpstr>PowerPoint Sunusu</vt:lpstr>
      <vt:lpstr>Kırılgan yaşlıyı nasıl tanırız?</vt:lpstr>
      <vt:lpstr>Kırılganlık ilişkili semptom ve bulgular</vt:lpstr>
      <vt:lpstr>Tanı </vt:lpstr>
      <vt:lpstr>Kapsamlı Geriatrik Değerlendirme</vt:lpstr>
      <vt:lpstr>Tanı – kırılganlık indeksleri</vt:lpstr>
      <vt:lpstr>Freid Kırılganlık Fenotipi</vt:lpstr>
      <vt:lpstr>PowerPoint Sunusu</vt:lpstr>
      <vt:lpstr>PowerPoint Sunusu</vt:lpstr>
      <vt:lpstr>PowerPoint Sunusu</vt:lpstr>
      <vt:lpstr>PowerPoint Sunusu</vt:lpstr>
      <vt:lpstr>PowerPoint Sunusu</vt:lpstr>
      <vt:lpstr>Kırılganlık tespiti neden önemli?</vt:lpstr>
      <vt:lpstr>Dinamik bir süreç ..</vt:lpstr>
      <vt:lpstr>Kırılganlık taraması </vt:lpstr>
      <vt:lpstr>Kırılganlık yönetiminde temel noktalar </vt:lpstr>
      <vt:lpstr>PowerPoint Sunusu</vt:lpstr>
      <vt:lpstr>Kırılganlıkta tedavi modaliteleri</vt:lpstr>
      <vt:lpstr>Kronik hastalık yönetimi </vt:lpstr>
      <vt:lpstr>Diyabet tedavisinde hedefler </vt:lpstr>
      <vt:lpstr>Diyabet tedavisi –ilaç seçimi</vt:lpstr>
      <vt:lpstr>Diyabet tedavisi – ilaç seçimi</vt:lpstr>
      <vt:lpstr>Hipertansiyon yönetimi</vt:lpstr>
      <vt:lpstr>PowerPoint Sunusu</vt:lpstr>
      <vt:lpstr>PowerPoint Sunusu</vt:lpstr>
      <vt:lpstr>Hipertansiyon tedavisi-Hedefler</vt:lpstr>
      <vt:lpstr>Hiperlipidemi </vt:lpstr>
      <vt:lpstr>Atrial fibrilasyon yönetimi</vt:lpstr>
      <vt:lpstr>Nütrisyonel yaklaşımlar.. </vt:lpstr>
      <vt:lpstr>Nütrisyonel yaklaşımlar</vt:lpstr>
      <vt:lpstr>Nütrisyonel yaklaşımlar</vt:lpstr>
      <vt:lpstr>Nütrisyonel yaklaşımlar</vt:lpstr>
      <vt:lpstr>Nütrisyonel yaklaşımlar</vt:lpstr>
      <vt:lpstr>HMB </vt:lpstr>
      <vt:lpstr>Egzersiz </vt:lpstr>
      <vt:lpstr>PowerPoint Sunusu</vt:lpstr>
      <vt:lpstr>Sosyal faktörlerin iyileştirilmesi</vt:lpstr>
      <vt:lpstr>PowerPoint Sunusu</vt:lpstr>
      <vt:lpstr>Ülkemizde durum.. </vt:lpstr>
      <vt:lpstr>Sosyal ilişkileri/katılımı artırmak işe yarar mı ?</vt:lpstr>
      <vt:lpstr>PowerPoint Sunusu</vt:lpstr>
      <vt:lpstr>PowerPoint Sunusu</vt:lpstr>
      <vt:lpstr>Nasıl sosyalleştirelim?</vt:lpstr>
      <vt:lpstr>Uygunsuz ilaç kullanımının azaltılması </vt:lpstr>
      <vt:lpstr>İlaç –İlaç etkileşimi!! </vt:lpstr>
      <vt:lpstr>Antikolinerjik yük </vt:lpstr>
      <vt:lpstr>Antiaging ürünler- takviyeler? </vt:lpstr>
      <vt:lpstr>                   Kırılganlık Patofizyoloji </vt:lpstr>
      <vt:lpstr>Antiaging müdaheleler</vt:lpstr>
      <vt:lpstr>Mikrobiyota ve Probiyotik?  </vt:lpstr>
      <vt:lpstr>En güçlü kanıtı olan antiaging/antikırılganlık tedavi??</vt:lpstr>
      <vt:lpstr>Dijital sağlık- telemedicine-telerehabilitasyon müdaheleleri</vt:lpstr>
      <vt:lpstr>Yapay zekanın yaşlanma sürecini yönetmedeki yeri?</vt:lpstr>
      <vt:lpstr>Sonuç olarak..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özkan varan</dc:creator>
  <cp:lastModifiedBy>loq5</cp:lastModifiedBy>
  <cp:revision>92</cp:revision>
  <dcterms:created xsi:type="dcterms:W3CDTF">2025-09-06T14:21:50Z</dcterms:created>
  <dcterms:modified xsi:type="dcterms:W3CDTF">2025-10-18T11:28:30Z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