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46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47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8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64.xml" ContentType="application/vnd.openxmlformats-officedocument.presentationml.slide+xml"/>
  <Override PartName="/ppt/slides/slide63.xml" ContentType="application/vnd.openxmlformats-officedocument.presentationml.slide+xml"/>
  <Override PartName="/ppt/slides/slide62.xml" ContentType="application/vnd.openxmlformats-officedocument.presentationml.slide+xml"/>
  <Override PartName="/ppt/slides/slide61.xml" ContentType="application/vnd.openxmlformats-officedocument.presentationml.slide+xml"/>
  <Override PartName="/ppt/slides/slide60.xml" ContentType="application/vnd.openxmlformats-officedocument.presentationml.slide+xml"/>
  <Override PartName="/ppt/slides/slide45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72.xml" ContentType="application/vnd.openxmlformats-officedocument.presentationml.slide+xml"/>
  <Override PartName="/ppt/slides/slide71.xml" ContentType="application/vnd.openxmlformats-officedocument.presentationml.slide+xml"/>
  <Override PartName="/ppt/slides/slide70.xml" ContentType="application/vnd.openxmlformats-officedocument.presentationml.slide+xml"/>
  <Override PartName="/ppt/slides/slide69.xml" ContentType="application/vnd.openxmlformats-officedocument.presentationml.slide+xml"/>
  <Override PartName="/ppt/slides/slide68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5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57.xml" ContentType="application/vnd.openxmlformats-officedocument.presentationml.slide+xml"/>
  <Override PartName="/ppt/slides/slide1.xml" ContentType="application/vnd.openxmlformats-officedocument.presentationml.slide+xml"/>
  <Override PartName="/ppt/slides/slide50.xml" ContentType="application/vnd.openxmlformats-officedocument.presentationml.slide+xml"/>
  <Override PartName="/ppt/slides/slide55.xml" ContentType="application/vnd.openxmlformats-officedocument.presentationml.slide+xml"/>
  <Override PartName="/ppt/slides/slide54.xml" ContentType="application/vnd.openxmlformats-officedocument.presentationml.slide+xml"/>
  <Override PartName="/ppt/slides/slide53.xml" ContentType="application/vnd.openxmlformats-officedocument.presentationml.slide+xml"/>
  <Override PartName="/ppt/slides/slide49.xml" ContentType="application/vnd.openxmlformats-officedocument.presentationml.slide+xml"/>
  <Override PartName="/ppt/slides/slide52.xml" ContentType="application/vnd.openxmlformats-officedocument.presentationml.slide+xml"/>
  <Override PartName="/ppt/slides/slide51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4"/>
  </p:notesMasterIdLst>
  <p:sldIdLst>
    <p:sldId id="256" r:id="rId2"/>
    <p:sldId id="284" r:id="rId3"/>
    <p:sldId id="283" r:id="rId4"/>
    <p:sldId id="285" r:id="rId5"/>
    <p:sldId id="286" r:id="rId6"/>
    <p:sldId id="325" r:id="rId7"/>
    <p:sldId id="287" r:id="rId8"/>
    <p:sldId id="291" r:id="rId9"/>
    <p:sldId id="289" r:id="rId10"/>
    <p:sldId id="290" r:id="rId11"/>
    <p:sldId id="324" r:id="rId12"/>
    <p:sldId id="276" r:id="rId13"/>
    <p:sldId id="281" r:id="rId14"/>
    <p:sldId id="308" r:id="rId15"/>
    <p:sldId id="288" r:id="rId16"/>
    <p:sldId id="305" r:id="rId17"/>
    <p:sldId id="315" r:id="rId18"/>
    <p:sldId id="267" r:id="rId19"/>
    <p:sldId id="332" r:id="rId20"/>
    <p:sldId id="316" r:id="rId21"/>
    <p:sldId id="321" r:id="rId22"/>
    <p:sldId id="319" r:id="rId23"/>
    <p:sldId id="268" r:id="rId24"/>
    <p:sldId id="334" r:id="rId25"/>
    <p:sldId id="272" r:id="rId26"/>
    <p:sldId id="336" r:id="rId27"/>
    <p:sldId id="318" r:id="rId28"/>
    <p:sldId id="322" r:id="rId29"/>
    <p:sldId id="339" r:id="rId30"/>
    <p:sldId id="341" r:id="rId31"/>
    <p:sldId id="342" r:id="rId32"/>
    <p:sldId id="343" r:id="rId33"/>
    <p:sldId id="313" r:id="rId34"/>
    <p:sldId id="274" r:id="rId35"/>
    <p:sldId id="300" r:id="rId36"/>
    <p:sldId id="301" r:id="rId37"/>
    <p:sldId id="297" r:id="rId38"/>
    <p:sldId id="306" r:id="rId39"/>
    <p:sldId id="277" r:id="rId40"/>
    <p:sldId id="278" r:id="rId41"/>
    <p:sldId id="279" r:id="rId42"/>
    <p:sldId id="280" r:id="rId43"/>
    <p:sldId id="282" r:id="rId44"/>
    <p:sldId id="331" r:id="rId45"/>
    <p:sldId id="330" r:id="rId46"/>
    <p:sldId id="337" r:id="rId47"/>
    <p:sldId id="326" r:id="rId48"/>
    <p:sldId id="327" r:id="rId49"/>
    <p:sldId id="338" r:id="rId50"/>
    <p:sldId id="295" r:id="rId51"/>
    <p:sldId id="310" r:id="rId52"/>
    <p:sldId id="296" r:id="rId53"/>
    <p:sldId id="307" r:id="rId54"/>
    <p:sldId id="292" r:id="rId55"/>
    <p:sldId id="323" r:id="rId56"/>
    <p:sldId id="302" r:id="rId57"/>
    <p:sldId id="303" r:id="rId58"/>
    <p:sldId id="309" r:id="rId59"/>
    <p:sldId id="340" r:id="rId60"/>
    <p:sldId id="262" r:id="rId61"/>
    <p:sldId id="298" r:id="rId62"/>
    <p:sldId id="264" r:id="rId63"/>
    <p:sldId id="294" r:id="rId64"/>
    <p:sldId id="257" r:id="rId65"/>
    <p:sldId id="261" r:id="rId66"/>
    <p:sldId id="263" r:id="rId67"/>
    <p:sldId id="270" r:id="rId68"/>
    <p:sldId id="328" r:id="rId69"/>
    <p:sldId id="335" r:id="rId70"/>
    <p:sldId id="333" r:id="rId71"/>
    <p:sldId id="329" r:id="rId72"/>
    <p:sldId id="299" r:id="rId73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74864" autoAdjust="0"/>
  </p:normalViewPr>
  <p:slideViewPr>
    <p:cSldViewPr snapToGrid="0">
      <p:cViewPr varScale="1">
        <p:scale>
          <a:sx n="76" d="100"/>
          <a:sy n="76" d="100"/>
        </p:scale>
        <p:origin x="53" y="5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notesMaster" Target="notesMasters/notesMaster1.xml"/><Relationship Id="rId79" Type="http://schemas.openxmlformats.org/officeDocument/2006/relationships/customXml" Target="../customXml/item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customXml" Target="../customXml/item2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8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426C81-F9B4-42FB-93B7-057AA005DA6E}" type="datetimeFigureOut">
              <a:rPr lang="tr-TR" smtClean="0"/>
              <a:t>18.10.2025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329186-78BC-4AF8-BFBE-5AE54E7281B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09706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29186-78BC-4AF8-BFBE-5AE54E7281B0}" type="slidenum">
              <a:rPr lang="tr-TR" smtClean="0"/>
              <a:t>36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08258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C774033-059E-4B1D-B978-05CE2B28025E}" type="slidenum">
              <a:rPr lang="tr-TR" altLang="tr-TR"/>
              <a:pPr/>
              <a:t>38</a:t>
            </a:fld>
            <a:endParaRPr lang="tr-TR" altLang="tr-TR"/>
          </a:p>
        </p:txBody>
      </p:sp>
      <p:sp>
        <p:nvSpPr>
          <p:cNvPr id="40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912150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 smtClean="0"/>
              <a:t>Hipergliseminin</a:t>
            </a:r>
            <a:r>
              <a:rPr lang="tr-TR" dirty="0" smtClean="0"/>
              <a:t> </a:t>
            </a:r>
            <a:r>
              <a:rPr lang="tr-TR" dirty="0" err="1" smtClean="0"/>
              <a:t>patogenezi</a:t>
            </a:r>
            <a:r>
              <a:rPr lang="tr-TR" dirty="0" smtClean="0"/>
              <a:t>. </a:t>
            </a:r>
            <a:r>
              <a:rPr lang="tr-TR" dirty="0" err="1" smtClean="0"/>
              <a:t>Hiperglisemi</a:t>
            </a:r>
            <a:r>
              <a:rPr lang="tr-TR" dirty="0" smtClean="0"/>
              <a:t>, karaciğerde glikoz üretiminin artması ve </a:t>
            </a:r>
            <a:r>
              <a:rPr lang="tr-TR" dirty="0" err="1" smtClean="0"/>
              <a:t>periferik</a:t>
            </a:r>
            <a:r>
              <a:rPr lang="tr-TR" dirty="0" smtClean="0"/>
              <a:t> dokularda glikoz kullanımının bozulması sonucu ortaya çıkar. Azalmış insülin ve karşıt düzenleyici hormonların (</a:t>
            </a:r>
            <a:r>
              <a:rPr lang="tr-TR" dirty="0" err="1" smtClean="0"/>
              <a:t>glukagon</a:t>
            </a:r>
            <a:r>
              <a:rPr lang="tr-TR" dirty="0" smtClean="0"/>
              <a:t>, </a:t>
            </a:r>
            <a:r>
              <a:rPr lang="tr-TR" dirty="0" err="1" smtClean="0"/>
              <a:t>kortizol</a:t>
            </a:r>
            <a:r>
              <a:rPr lang="tr-TR" dirty="0" smtClean="0"/>
              <a:t>, </a:t>
            </a:r>
            <a:r>
              <a:rPr lang="tr-TR" dirty="0" err="1" smtClean="0"/>
              <a:t>katekolaminler</a:t>
            </a:r>
            <a:r>
              <a:rPr lang="tr-TR" dirty="0" smtClean="0"/>
              <a:t> ve büyüme hormonu) fazlalığı, </a:t>
            </a:r>
            <a:r>
              <a:rPr lang="tr-TR" dirty="0" err="1" smtClean="0"/>
              <a:t>lipolizi</a:t>
            </a:r>
            <a:r>
              <a:rPr lang="tr-TR" dirty="0" smtClean="0"/>
              <a:t> ve protein yıkımını (</a:t>
            </a:r>
            <a:r>
              <a:rPr lang="tr-TR" dirty="0" err="1" smtClean="0"/>
              <a:t>proteoliz</a:t>
            </a:r>
            <a:r>
              <a:rPr lang="tr-TR" dirty="0" smtClean="0"/>
              <a:t>) artırır ve </a:t>
            </a:r>
            <a:r>
              <a:rPr lang="tr-TR" dirty="0" err="1" smtClean="0"/>
              <a:t>periferik</a:t>
            </a:r>
            <a:r>
              <a:rPr lang="tr-TR" dirty="0" smtClean="0"/>
              <a:t> dokular tarafından glikoz alımını bozar. </a:t>
            </a:r>
            <a:r>
              <a:rPr lang="tr-TR" dirty="0" err="1" smtClean="0"/>
              <a:t>Hiperglisemi</a:t>
            </a:r>
            <a:r>
              <a:rPr lang="tr-TR" dirty="0" smtClean="0"/>
              <a:t>, </a:t>
            </a:r>
            <a:r>
              <a:rPr lang="tr-TR" dirty="0" err="1" smtClean="0"/>
              <a:t>ozmotik</a:t>
            </a:r>
            <a:r>
              <a:rPr lang="tr-TR" dirty="0" smtClean="0"/>
              <a:t> </a:t>
            </a:r>
            <a:r>
              <a:rPr lang="tr-TR" dirty="0" err="1" smtClean="0"/>
              <a:t>diüreze</a:t>
            </a:r>
            <a:r>
              <a:rPr lang="tr-TR" dirty="0" smtClean="0"/>
              <a:t> neden olarak hacim azalmasına, </a:t>
            </a:r>
            <a:r>
              <a:rPr lang="tr-TR" dirty="0" err="1" smtClean="0"/>
              <a:t>glomerüler</a:t>
            </a:r>
            <a:r>
              <a:rPr lang="tr-TR" dirty="0" smtClean="0"/>
              <a:t> </a:t>
            </a:r>
            <a:r>
              <a:rPr lang="tr-TR" dirty="0" err="1" smtClean="0"/>
              <a:t>filtrasyon</a:t>
            </a:r>
            <a:r>
              <a:rPr lang="tr-TR" dirty="0" smtClean="0"/>
              <a:t> hızının düşmesine ve </a:t>
            </a:r>
            <a:r>
              <a:rPr lang="tr-TR" dirty="0" err="1" smtClean="0"/>
              <a:t>hipergliseminin</a:t>
            </a:r>
            <a:r>
              <a:rPr lang="tr-TR" dirty="0" smtClean="0"/>
              <a:t> kötüleşmesine yol açar. Hücresel düzeyde, artan kan glikoz konsantrasyonları, reaktif oksijen türleri oluşturarak mitokondri hasarına ve nitrik oksit üretimini engelleyerek </a:t>
            </a:r>
            <a:r>
              <a:rPr lang="tr-TR" dirty="0" err="1" smtClean="0"/>
              <a:t>endotel</a:t>
            </a:r>
            <a:r>
              <a:rPr lang="tr-TR" dirty="0" smtClean="0"/>
              <a:t> </a:t>
            </a:r>
            <a:r>
              <a:rPr lang="tr-TR" dirty="0" err="1" smtClean="0"/>
              <a:t>disfonksiyonuna</a:t>
            </a:r>
            <a:r>
              <a:rPr lang="tr-TR" dirty="0" smtClean="0"/>
              <a:t> neden olur. </a:t>
            </a:r>
            <a:r>
              <a:rPr lang="tr-TR" dirty="0" err="1" smtClean="0"/>
              <a:t>Hiperglisemi</a:t>
            </a:r>
            <a:r>
              <a:rPr lang="tr-TR" dirty="0" smtClean="0"/>
              <a:t>, tümör nekroz faktörü-α (TNF-α) ve </a:t>
            </a:r>
            <a:r>
              <a:rPr lang="tr-TR" dirty="0" err="1" smtClean="0"/>
              <a:t>interlökin</a:t>
            </a:r>
            <a:r>
              <a:rPr lang="tr-TR" dirty="0" smtClean="0"/>
              <a:t> [IL]-6 gibi </a:t>
            </a:r>
            <a:r>
              <a:rPr lang="tr-TR" dirty="0" err="1" smtClean="0"/>
              <a:t>proinflamatuar</a:t>
            </a:r>
            <a:r>
              <a:rPr lang="tr-TR" dirty="0" smtClean="0"/>
              <a:t> </a:t>
            </a:r>
            <a:r>
              <a:rPr lang="tr-TR" dirty="0" err="1" smtClean="0"/>
              <a:t>sitokinlerin</a:t>
            </a:r>
            <a:r>
              <a:rPr lang="tr-TR" dirty="0" smtClean="0"/>
              <a:t> düzeylerini artırarak bağışıklık sistemi işlev bozukluğuna yol açar. Bu değişiklikler sonunda enfeksiyon riskinin artmasına, yara iyileşmesinin bozulmasına, çoklu organ yetmezliğine, hastanede kalış süresinin uzamasına ve ölüme neden olabilir.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29186-78BC-4AF8-BFBE-5AE54E7281B0}" type="slidenum">
              <a:rPr lang="tr-TR" smtClean="0"/>
              <a:t>60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14094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Diyabet Yönetimini Etkileyebilecek Kişiye Özgü Sorunları Ele Almak İçin Yaşlı Dostu Sağlık Sistemlerinin 4M Çerçevesini Kullanarak</a:t>
            </a:r>
            <a:r>
              <a:rPr lang="tr-TR" baseline="0" dirty="0" smtClean="0"/>
              <a:t> tedaviyi kişiselleştir. 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29186-78BC-4AF8-BFBE-5AE54E7281B0}" type="slidenum">
              <a:rPr lang="tr-TR" smtClean="0"/>
              <a:t>71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65127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C773D-794A-46F6-9686-22AAB8AC3186}" type="datetimeFigureOut">
              <a:rPr lang="tr-TR" smtClean="0"/>
              <a:t>18.10.2025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6CE48-6879-4D7C-B1C2-62CA755219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76558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C773D-794A-46F6-9686-22AAB8AC3186}" type="datetimeFigureOut">
              <a:rPr lang="tr-TR" smtClean="0"/>
              <a:t>18.10.2025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6CE48-6879-4D7C-B1C2-62CA755219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15476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C773D-794A-46F6-9686-22AAB8AC3186}" type="datetimeFigureOut">
              <a:rPr lang="tr-TR" smtClean="0"/>
              <a:t>18.10.2025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6CE48-6879-4D7C-B1C2-62CA755219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258864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Özel Dü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08641" y="272631"/>
            <a:ext cx="10968959" cy="1142361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idx="10"/>
          </p:nvPr>
        </p:nvSpPr>
        <p:spPr>
          <a:xfrm>
            <a:off x="4170240" y="6247461"/>
            <a:ext cx="3861121" cy="470384"/>
          </a:xfrm>
        </p:spPr>
        <p:txBody>
          <a:bodyPr/>
          <a:lstStyle>
            <a:lvl1pPr>
              <a:defRPr/>
            </a:lvl1pPr>
          </a:lstStyle>
          <a:p>
            <a:endParaRPr lang="tr-TR" alt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idx="11"/>
          </p:nvPr>
        </p:nvSpPr>
        <p:spPr>
          <a:xfrm>
            <a:off x="8741761" y="6247461"/>
            <a:ext cx="2837760" cy="470384"/>
          </a:xfrm>
        </p:spPr>
        <p:txBody>
          <a:bodyPr/>
          <a:lstStyle>
            <a:lvl1pPr>
              <a:defRPr/>
            </a:lvl1pPr>
          </a:lstStyle>
          <a:p>
            <a:fld id="{73B2362F-1E33-4208-B5CC-CB0A15B50E91}" type="slidenum">
              <a:rPr lang="tr-TR" altLang="tr-TR"/>
              <a:pPr/>
              <a:t>‹#›</a:t>
            </a:fld>
            <a:endParaRPr lang="tr-TR" alt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idx="12"/>
          </p:nvPr>
        </p:nvSpPr>
        <p:spPr>
          <a:xfrm>
            <a:off x="608641" y="6247461"/>
            <a:ext cx="2837760" cy="470384"/>
          </a:xfrm>
        </p:spPr>
        <p:txBody>
          <a:bodyPr/>
          <a:lstStyle>
            <a:lvl1pPr>
              <a:defRPr/>
            </a:lvl1pPr>
          </a:lstStyle>
          <a:p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652041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C773D-794A-46F6-9686-22AAB8AC3186}" type="datetimeFigureOut">
              <a:rPr lang="tr-TR" smtClean="0"/>
              <a:t>18.10.2025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6CE48-6879-4D7C-B1C2-62CA755219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74342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C773D-794A-46F6-9686-22AAB8AC3186}" type="datetimeFigureOut">
              <a:rPr lang="tr-TR" smtClean="0"/>
              <a:t>18.10.2025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6CE48-6879-4D7C-B1C2-62CA755219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80073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C773D-794A-46F6-9686-22AAB8AC3186}" type="datetimeFigureOut">
              <a:rPr lang="tr-TR" smtClean="0"/>
              <a:t>18.10.2025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6CE48-6879-4D7C-B1C2-62CA755219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5593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C773D-794A-46F6-9686-22AAB8AC3186}" type="datetimeFigureOut">
              <a:rPr lang="tr-TR" smtClean="0"/>
              <a:t>18.10.2025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6CE48-6879-4D7C-B1C2-62CA755219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19333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C773D-794A-46F6-9686-22AAB8AC3186}" type="datetimeFigureOut">
              <a:rPr lang="tr-TR" smtClean="0"/>
              <a:t>18.10.2025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6CE48-6879-4D7C-B1C2-62CA755219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79251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C773D-794A-46F6-9686-22AAB8AC3186}" type="datetimeFigureOut">
              <a:rPr lang="tr-TR" smtClean="0"/>
              <a:t>18.10.2025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6CE48-6879-4D7C-B1C2-62CA755219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01038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C773D-794A-46F6-9686-22AAB8AC3186}" type="datetimeFigureOut">
              <a:rPr lang="tr-TR" smtClean="0"/>
              <a:t>18.10.2025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6CE48-6879-4D7C-B1C2-62CA755219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34574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C773D-794A-46F6-9686-22AAB8AC3186}" type="datetimeFigureOut">
              <a:rPr lang="tr-TR" smtClean="0"/>
              <a:t>18.10.2025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6CE48-6879-4D7C-B1C2-62CA755219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09453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FC773D-794A-46F6-9686-22AAB8AC3186}" type="datetimeFigureOut">
              <a:rPr lang="tr-TR" smtClean="0"/>
              <a:t>18.10.2025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6CE48-6879-4D7C-B1C2-62CA755219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09100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4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458685" y="1475695"/>
            <a:ext cx="9144000" cy="2387600"/>
          </a:xfrm>
        </p:spPr>
        <p:txBody>
          <a:bodyPr/>
          <a:lstStyle/>
          <a:p>
            <a:r>
              <a:rPr lang="tr-TR" b="1" dirty="0" smtClean="0">
                <a:solidFill>
                  <a:schemeClr val="accent5">
                    <a:lumMod val="75000"/>
                  </a:schemeClr>
                </a:solidFill>
              </a:rPr>
              <a:t>Özel Durumlarda Diyabet Yönetimi</a:t>
            </a:r>
            <a:endParaRPr lang="tr-TR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0508" y="138793"/>
            <a:ext cx="4955446" cy="1562100"/>
          </a:xfrm>
          <a:prstGeom prst="rect">
            <a:avLst/>
          </a:prstGeom>
        </p:spPr>
      </p:pic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4003972"/>
            <a:ext cx="9144000" cy="1655762"/>
          </a:xfrm>
          <a:ln w="34925" cmpd="sng">
            <a:solidFill>
              <a:schemeClr val="accent1"/>
            </a:solidFill>
          </a:ln>
        </p:spPr>
        <p:txBody>
          <a:bodyPr/>
          <a:lstStyle/>
          <a:p>
            <a:r>
              <a:rPr lang="tr-TR" sz="3200" dirty="0" smtClean="0"/>
              <a:t>Dr. Güneş Arık</a:t>
            </a:r>
          </a:p>
          <a:p>
            <a:r>
              <a:rPr lang="tr-TR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Bilkent Şehir Hastanesi Geriatri Kliniği </a:t>
            </a:r>
          </a:p>
          <a:p>
            <a:r>
              <a:rPr lang="tr-TR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Sağlık Bilimleri Üniversitesi, Ankara </a:t>
            </a:r>
          </a:p>
        </p:txBody>
      </p:sp>
    </p:spTree>
    <p:extLst>
      <p:ext uri="{BB962C8B-B14F-4D97-AF65-F5344CB8AC3E}">
        <p14:creationId xmlns:p14="http://schemas.microsoft.com/office/powerpoint/2010/main" val="73470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6716" y="643094"/>
            <a:ext cx="6821371" cy="5081693"/>
          </a:xfrm>
          <a:prstGeom prst="rect">
            <a:avLst/>
          </a:prstGeom>
          <a:ln w="133350" cmpd="tri"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3399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3064" y="1690688"/>
            <a:ext cx="10740736" cy="441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36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3695"/>
          </a:xfrm>
        </p:spPr>
        <p:txBody>
          <a:bodyPr>
            <a:noAutofit/>
          </a:bodyPr>
          <a:lstStyle/>
          <a:p>
            <a:r>
              <a:rPr lang="tr-TR" b="1" dirty="0" smtClean="0">
                <a:solidFill>
                  <a:srgbClr val="7030A0"/>
                </a:solidFill>
              </a:rPr>
              <a:t>ADA 2018</a:t>
            </a:r>
            <a:endParaRPr lang="tr-TR" b="1" dirty="0">
              <a:solidFill>
                <a:srgbClr val="7030A0"/>
              </a:solidFill>
            </a:endParaRP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1771" y="988820"/>
            <a:ext cx="9068457" cy="586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86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9370" y="62257"/>
            <a:ext cx="8518160" cy="674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7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graphicFrame>
        <p:nvGraphicFramePr>
          <p:cNvPr id="4" name="İçerik Yer Tutucus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5233235"/>
              </p:ext>
            </p:extLst>
          </p:nvPr>
        </p:nvGraphicFramePr>
        <p:xfrm>
          <a:off x="394855" y="365125"/>
          <a:ext cx="11473276" cy="6218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46834">
                  <a:extLst>
                    <a:ext uri="{9D8B030D-6E8A-4147-A177-3AD203B41FA5}">
                      <a16:colId xmlns:a16="http://schemas.microsoft.com/office/drawing/2014/main" val="3610839503"/>
                    </a:ext>
                  </a:extLst>
                </a:gridCol>
                <a:gridCol w="2791626">
                  <a:extLst>
                    <a:ext uri="{9D8B030D-6E8A-4147-A177-3AD203B41FA5}">
                      <a16:colId xmlns:a16="http://schemas.microsoft.com/office/drawing/2014/main" val="1054406961"/>
                    </a:ext>
                  </a:extLst>
                </a:gridCol>
                <a:gridCol w="1783539">
                  <a:extLst>
                    <a:ext uri="{9D8B030D-6E8A-4147-A177-3AD203B41FA5}">
                      <a16:colId xmlns:a16="http://schemas.microsoft.com/office/drawing/2014/main" val="2975681515"/>
                    </a:ext>
                  </a:extLst>
                </a:gridCol>
                <a:gridCol w="1717072">
                  <a:extLst>
                    <a:ext uri="{9D8B030D-6E8A-4147-A177-3AD203B41FA5}">
                      <a16:colId xmlns:a16="http://schemas.microsoft.com/office/drawing/2014/main" val="3092846739"/>
                    </a:ext>
                  </a:extLst>
                </a:gridCol>
                <a:gridCol w="1134205">
                  <a:extLst>
                    <a:ext uri="{9D8B030D-6E8A-4147-A177-3AD203B41FA5}">
                      <a16:colId xmlns:a16="http://schemas.microsoft.com/office/drawing/2014/main" val="189525423"/>
                    </a:ext>
                  </a:extLst>
                </a:gridCol>
              </a:tblGrid>
              <a:tr h="817053">
                <a:tc>
                  <a:txBody>
                    <a:bodyPr/>
                    <a:lstStyle/>
                    <a:p>
                      <a:r>
                        <a:rPr lang="tr-TR" dirty="0" smtClean="0"/>
                        <a:t>Hasta Grubu</a:t>
                      </a:r>
                    </a:p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CGM hedefleri</a:t>
                      </a:r>
                    </a:p>
                    <a:p>
                      <a:endParaRPr lang="tr-TR" dirty="0" smtClean="0"/>
                    </a:p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Açlık</a:t>
                      </a:r>
                      <a:r>
                        <a:rPr lang="tr-TR" baseline="0" dirty="0" smtClean="0"/>
                        <a:t> </a:t>
                      </a:r>
                      <a:r>
                        <a:rPr lang="tr-TR" dirty="0" smtClean="0"/>
                        <a:t>KŞ 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Yatarken KŞ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smtClean="0"/>
                        <a:t>HT</a:t>
                      </a:r>
                    </a:p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0554777"/>
                  </a:ext>
                </a:extLst>
              </a:tr>
              <a:tr h="1388991">
                <a:tc>
                  <a:txBody>
                    <a:bodyPr/>
                    <a:lstStyle/>
                    <a:p>
                      <a:pPr algn="just"/>
                      <a:r>
                        <a:rPr lang="tr-TR" sz="1600" dirty="0" smtClean="0">
                          <a:latin typeface="+mn-lt"/>
                        </a:rPr>
                        <a:t>Sağlıklı ( Az sayıda kronik</a:t>
                      </a:r>
                      <a:r>
                        <a:rPr lang="tr-TR" sz="1600" baseline="0" dirty="0" smtClean="0">
                          <a:latin typeface="+mn-lt"/>
                        </a:rPr>
                        <a:t> hastalığı olan ve bilişsel fonksiyonları normal olan) </a:t>
                      </a:r>
                      <a:endParaRPr lang="tr-TR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 smtClean="0">
                          <a:latin typeface="+mn-lt"/>
                        </a:rPr>
                        <a:t>70–180 mg/</a:t>
                      </a:r>
                      <a:r>
                        <a:rPr lang="tr-TR" sz="1600" dirty="0" err="1" smtClean="0">
                          <a:latin typeface="+mn-lt"/>
                        </a:rPr>
                        <a:t>dL</a:t>
                      </a:r>
                      <a:r>
                        <a:rPr lang="tr-TR" sz="1600" dirty="0" smtClean="0">
                          <a:latin typeface="+mn-lt"/>
                        </a:rPr>
                        <a:t> aralıkta kalma süresi (AKS) oranı ≈%70 ve aralık altında ( ≤ 70 mg/dl altında) kalma süresi ≤%4 olmalıdır.</a:t>
                      </a:r>
                    </a:p>
                    <a:p>
                      <a:endParaRPr lang="tr-TR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+mn-lt"/>
                        </a:rPr>
                        <a:t>80-130 mg/dl</a:t>
                      </a:r>
                      <a:endParaRPr lang="tr-TR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+mn-lt"/>
                        </a:rPr>
                        <a:t>80-180 </a:t>
                      </a:r>
                      <a:r>
                        <a:rPr lang="tr-TR" sz="1600" dirty="0" err="1" smtClean="0">
                          <a:latin typeface="+mn-lt"/>
                        </a:rPr>
                        <a:t>mmHg</a:t>
                      </a:r>
                      <a:endParaRPr lang="tr-TR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 smtClean="0">
                          <a:latin typeface="+mn-lt"/>
                        </a:rPr>
                        <a:t>&lt;130/80 </a:t>
                      </a:r>
                      <a:r>
                        <a:rPr lang="tr-TR" sz="1600" dirty="0" err="1" smtClean="0">
                          <a:latin typeface="+mn-lt"/>
                        </a:rPr>
                        <a:t>mmHg</a:t>
                      </a:r>
                      <a:endParaRPr lang="tr-TR" sz="1600" dirty="0" smtClean="0">
                        <a:latin typeface="+mn-lt"/>
                      </a:endParaRPr>
                    </a:p>
                    <a:p>
                      <a:endParaRPr lang="tr-TR" sz="16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5311099"/>
                  </a:ext>
                </a:extLst>
              </a:tr>
              <a:tr h="1644477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0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</a:pPr>
                      <a:r>
                        <a:rPr kumimoji="0" lang="tr-TR" alt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</a:rPr>
                        <a:t>Karmaşık/orta</a:t>
                      </a:r>
                    </a:p>
                    <a:p>
                      <a:pPr marL="0" marR="0" lvl="0" indent="0" algn="just" defTabSz="914400" rtl="0" eaLnBrk="1" fontAlgn="base" latinLnBrk="0" hangingPunct="0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</a:pPr>
                      <a:r>
                        <a:rPr kumimoji="0" lang="tr-TR" alt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</a:rPr>
                        <a:t>(birden fazla kronik hastalık, iki veya daha fazla GYA bozukluk</a:t>
                      </a:r>
                    </a:p>
                    <a:p>
                      <a:pPr marL="0" marR="0" lvl="0" indent="0" algn="just" defTabSz="914400" rtl="0" eaLnBrk="1" fontAlgn="base" latinLnBrk="0" hangingPunct="0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</a:pPr>
                      <a:r>
                        <a:rPr kumimoji="0" lang="tr-TR" alt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</a:rPr>
                        <a:t>veya hafif orta  bilişsel bozukluk)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0" dirty="0" smtClean="0">
                          <a:latin typeface="+mn-lt"/>
                        </a:rPr>
                        <a:t>70–180 mg AKS oranı ≈ %50 ve ≤ 70 mg/</a:t>
                      </a:r>
                      <a:r>
                        <a:rPr lang="tr-TR" sz="1600" b="0" dirty="0" err="1" smtClean="0">
                          <a:latin typeface="+mn-lt"/>
                        </a:rPr>
                        <a:t>dL</a:t>
                      </a:r>
                      <a:r>
                        <a:rPr lang="tr-TR" sz="1600" b="0" dirty="0" smtClean="0">
                          <a:latin typeface="+mn-lt"/>
                        </a:rPr>
                        <a:t> AKS oranı ≤ %1 ).</a:t>
                      </a:r>
                    </a:p>
                    <a:p>
                      <a:endParaRPr lang="tr-TR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+mn-lt"/>
                        </a:rPr>
                        <a:t>90-150 mg/dl</a:t>
                      </a:r>
                      <a:endParaRPr lang="tr-TR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+mn-lt"/>
                        </a:rPr>
                        <a:t>100-180 </a:t>
                      </a:r>
                      <a:r>
                        <a:rPr lang="tr-TR" sz="1600" dirty="0" err="1" smtClean="0">
                          <a:latin typeface="+mn-lt"/>
                        </a:rPr>
                        <a:t>mmHg</a:t>
                      </a:r>
                      <a:endParaRPr lang="tr-TR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 smtClean="0">
                          <a:latin typeface="+mn-lt"/>
                        </a:rPr>
                        <a:t>&lt;130/80 </a:t>
                      </a:r>
                      <a:r>
                        <a:rPr lang="tr-TR" sz="1600" dirty="0" err="1" smtClean="0">
                          <a:latin typeface="+mn-lt"/>
                        </a:rPr>
                        <a:t>mmHg</a:t>
                      </a:r>
                      <a:endParaRPr lang="tr-TR" sz="1600" dirty="0" smtClean="0">
                        <a:latin typeface="+mn-lt"/>
                      </a:endParaRPr>
                    </a:p>
                    <a:p>
                      <a:endParaRPr lang="tr-TR" sz="16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8890408"/>
                  </a:ext>
                </a:extLst>
              </a:tr>
              <a:tr h="2105353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alt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</a:rPr>
                        <a:t>Çok karmaşık/kötü sağlık durumu (uzun süreli bakım veya son dönem kronik hastalıklar veya orta ila şiddetli bilişsel bozukluk veya iki veya daha fazla günlük yaşam aktivitesinde bozukluk)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+mn-lt"/>
                        </a:rPr>
                        <a:t>100-180 mg/dl</a:t>
                      </a:r>
                      <a:endParaRPr lang="tr-TR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+mn-lt"/>
                        </a:rPr>
                        <a:t>110-200 mg/dl</a:t>
                      </a:r>
                      <a:endParaRPr lang="tr-TR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+mn-lt"/>
                        </a:rPr>
                        <a:t>&lt;140/90</a:t>
                      </a:r>
                      <a:endParaRPr lang="tr-TR" sz="16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85460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13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44736" y="2842777"/>
            <a:ext cx="7325591" cy="3370988"/>
          </a:xfrm>
          <a:ln w="28575">
            <a:solidFill>
              <a:schemeClr val="accent1"/>
            </a:solidFill>
          </a:ln>
        </p:spPr>
        <p:txBody>
          <a:bodyPr>
            <a:normAutofit fontScale="92500" lnSpcReduction="10000"/>
          </a:bodyPr>
          <a:lstStyle/>
          <a:p>
            <a:endParaRPr lang="tr-TR" dirty="0" smtClean="0"/>
          </a:p>
          <a:p>
            <a:r>
              <a:rPr lang="tr-TR" dirty="0" err="1" smtClean="0"/>
              <a:t>Non</a:t>
            </a:r>
            <a:r>
              <a:rPr lang="tr-TR" dirty="0" smtClean="0"/>
              <a:t>-kritik (YBÜ olmayan) hastalarda Kan </a:t>
            </a:r>
            <a:r>
              <a:rPr lang="tr-TR" dirty="0" err="1" smtClean="0"/>
              <a:t>Glukozu</a:t>
            </a:r>
            <a:r>
              <a:rPr lang="tr-TR" dirty="0" smtClean="0"/>
              <a:t> 100-180 mg/dl aralığında olması önerilir</a:t>
            </a:r>
          </a:p>
          <a:p>
            <a:r>
              <a:rPr lang="tr-TR" dirty="0"/>
              <a:t>KŞ&gt;180 mg/dl olduğunda tedavi başlanmasını öneriyor.</a:t>
            </a:r>
          </a:p>
          <a:p>
            <a:r>
              <a:rPr lang="tr-TR" dirty="0" smtClean="0"/>
              <a:t>YBÜ hastalarında önerilen 140-180 mg/dl (Hatta </a:t>
            </a:r>
            <a:r>
              <a:rPr lang="tr-TR" dirty="0" err="1" smtClean="0"/>
              <a:t>Kardiyo</a:t>
            </a:r>
            <a:r>
              <a:rPr lang="tr-TR" dirty="0" smtClean="0"/>
              <a:t> YBÜ 110-140 mg/dl)</a:t>
            </a:r>
          </a:p>
          <a:p>
            <a:r>
              <a:rPr lang="tr-TR" dirty="0" smtClean="0"/>
              <a:t>FDA hastanede </a:t>
            </a:r>
            <a:r>
              <a:rPr lang="tr-TR" dirty="0" err="1" smtClean="0"/>
              <a:t>kapiller</a:t>
            </a:r>
            <a:r>
              <a:rPr lang="tr-TR" dirty="0" smtClean="0"/>
              <a:t> </a:t>
            </a:r>
            <a:r>
              <a:rPr lang="tr-TR" dirty="0" err="1" smtClean="0"/>
              <a:t>glukoz</a:t>
            </a:r>
            <a:r>
              <a:rPr lang="tr-TR" dirty="0" smtClean="0"/>
              <a:t> ölçümü öneriyor.</a:t>
            </a:r>
            <a:endParaRPr lang="tr-TR" dirty="0"/>
          </a:p>
        </p:txBody>
      </p:sp>
      <p:pic>
        <p:nvPicPr>
          <p:cNvPr id="4" name="İçerik Yer Tutucusu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63" y="0"/>
            <a:ext cx="6593773" cy="2747835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8083" y="2187697"/>
            <a:ext cx="3293176" cy="4175525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900" y="90072"/>
            <a:ext cx="3986645" cy="265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9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77983"/>
            <a:ext cx="6392105" cy="2878281"/>
          </a:xfrm>
          <a:prstGeom prst="rect">
            <a:avLst/>
          </a:prstGeom>
        </p:spPr>
      </p:pic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50378" y="477982"/>
            <a:ext cx="6522183" cy="3416382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462224" y="4093073"/>
            <a:ext cx="10978167" cy="2554545"/>
          </a:xfrm>
          <a:prstGeom prst="rect">
            <a:avLst/>
          </a:prstGeom>
          <a:noFill/>
          <a:ln w="82550" cmpd="thickThin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dirty="0" smtClean="0"/>
              <a:t>2001 Cerrahi YBÜ </a:t>
            </a:r>
            <a:r>
              <a:rPr lang="tr-TR" sz="2000" dirty="0" err="1" smtClean="0"/>
              <a:t>intensif</a:t>
            </a:r>
            <a:r>
              <a:rPr lang="tr-TR" sz="2000" dirty="0" smtClean="0"/>
              <a:t> insülin tedavisi çalışması( LEUVEN)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dirty="0" smtClean="0"/>
              <a:t>1548 hasta, </a:t>
            </a:r>
            <a:r>
              <a:rPr lang="tr-TR" sz="2000" dirty="0" err="1" smtClean="0"/>
              <a:t>intensif</a:t>
            </a:r>
            <a:r>
              <a:rPr lang="tr-TR" sz="2000" dirty="0" smtClean="0"/>
              <a:t> tedavi 80-110 mg/dl, konvansiyonel 180-200 mg/dl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dirty="0" smtClean="0"/>
              <a:t>Konvansiyonel grupta ortalama KŞ: 153 mg/dl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dirty="0" err="1" smtClean="0"/>
              <a:t>İntensif</a:t>
            </a:r>
            <a:r>
              <a:rPr lang="tr-TR" sz="2000" dirty="0" smtClean="0"/>
              <a:t> tedavi kolunda ortalama KŞ: 103 mg/dl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dirty="0" err="1" smtClean="0"/>
              <a:t>İntensif</a:t>
            </a:r>
            <a:r>
              <a:rPr lang="tr-TR" sz="2000" dirty="0" smtClean="0"/>
              <a:t> tedavi kolunda hastane </a:t>
            </a:r>
            <a:r>
              <a:rPr lang="tr-TR" sz="2000" dirty="0"/>
              <a:t>içi ölüm </a:t>
            </a:r>
            <a:r>
              <a:rPr lang="tr-TR" sz="2000" dirty="0" smtClean="0"/>
              <a:t>oranı </a:t>
            </a:r>
            <a:r>
              <a:rPr lang="tr-TR" sz="2000" dirty="0"/>
              <a:t>%34, kan dolaşımı </a:t>
            </a:r>
            <a:r>
              <a:rPr lang="tr-TR" sz="2000" dirty="0" smtClean="0"/>
              <a:t>enfeksiyonları </a:t>
            </a:r>
            <a:r>
              <a:rPr lang="tr-TR" sz="2000" dirty="0"/>
              <a:t>%46, diyaliz veya </a:t>
            </a:r>
            <a:r>
              <a:rPr lang="tr-TR" sz="2000" dirty="0" err="1"/>
              <a:t>hemofiltrasyon</a:t>
            </a:r>
            <a:r>
              <a:rPr lang="tr-TR" sz="2000" dirty="0"/>
              <a:t> gerektiren akut böbrek yetmezliğini %41 oranında </a:t>
            </a:r>
            <a:r>
              <a:rPr lang="tr-TR" sz="2000" dirty="0" smtClean="0"/>
              <a:t>azaldı.</a:t>
            </a:r>
          </a:p>
        </p:txBody>
      </p:sp>
    </p:spTree>
    <p:extLst>
      <p:ext uri="{BB962C8B-B14F-4D97-AF65-F5344CB8AC3E}">
        <p14:creationId xmlns:p14="http://schemas.microsoft.com/office/powerpoint/2010/main" val="412710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28" y="229676"/>
            <a:ext cx="5565270" cy="3500660"/>
          </a:xfrm>
          <a:prstGeom prst="rect">
            <a:avLst/>
          </a:prstGeom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91297" y="4208319"/>
            <a:ext cx="10487601" cy="2238880"/>
          </a:xfrm>
          <a:ln w="79375">
            <a:solidFill>
              <a:schemeClr val="accent1"/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tr-TR" sz="2400" dirty="0"/>
              <a:t>Nice-</a:t>
            </a:r>
            <a:r>
              <a:rPr lang="tr-TR" sz="2400" dirty="0" err="1"/>
              <a:t>Sugar</a:t>
            </a:r>
            <a:r>
              <a:rPr lang="tr-TR" sz="2400" dirty="0"/>
              <a:t> Çalışması 2009</a:t>
            </a:r>
            <a:endParaRPr lang="tr-TR" sz="2400" dirty="0" smtClean="0"/>
          </a:p>
          <a:p>
            <a:r>
              <a:rPr lang="tr-TR" sz="2400" dirty="0" err="1" smtClean="0"/>
              <a:t>YBÜ’de</a:t>
            </a:r>
            <a:r>
              <a:rPr lang="tr-TR" sz="2400" dirty="0" smtClean="0"/>
              <a:t> 3054 hasta </a:t>
            </a:r>
            <a:r>
              <a:rPr lang="tr-TR" sz="2400" dirty="0" err="1" smtClean="0"/>
              <a:t>intensif</a:t>
            </a:r>
            <a:r>
              <a:rPr lang="tr-TR" sz="2400" dirty="0" smtClean="0"/>
              <a:t> </a:t>
            </a:r>
            <a:r>
              <a:rPr lang="tr-TR" sz="2400" dirty="0" err="1" smtClean="0"/>
              <a:t>glukoz</a:t>
            </a:r>
            <a:r>
              <a:rPr lang="tr-TR" sz="2400" dirty="0" smtClean="0"/>
              <a:t> kontrol 81-108 ve 3050 hasta konvansiyonel kontrol &lt;180 mg/dl hedeflenerek iki kola ayrıldı.  Hastalar EN ve IV insülin tedavisi altında olup ortalama KŞ: 115 vs. 144 mg/dl.</a:t>
            </a:r>
          </a:p>
          <a:p>
            <a:r>
              <a:rPr lang="tr-TR" sz="2400" dirty="0" smtClean="0"/>
              <a:t>90 günlük </a:t>
            </a:r>
            <a:r>
              <a:rPr lang="tr-TR" sz="2400" dirty="0" err="1" smtClean="0"/>
              <a:t>mortalite</a:t>
            </a:r>
            <a:r>
              <a:rPr lang="tr-TR" sz="2400" dirty="0" smtClean="0"/>
              <a:t> %27.5 vs. %24.9 </a:t>
            </a:r>
          </a:p>
          <a:p>
            <a:r>
              <a:rPr lang="tr-TR" sz="2400" dirty="0" smtClean="0"/>
              <a:t>Ciddi hipoglisemi %6.8 </a:t>
            </a:r>
            <a:r>
              <a:rPr lang="tr-TR" sz="2400" dirty="0" err="1" smtClean="0"/>
              <a:t>vs</a:t>
            </a:r>
            <a:r>
              <a:rPr lang="tr-TR" sz="2400" dirty="0" smtClean="0"/>
              <a:t> %0.5</a:t>
            </a:r>
          </a:p>
          <a:p>
            <a:endParaRPr lang="tr-TR" dirty="0" smtClean="0"/>
          </a:p>
          <a:p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6636" y="267733"/>
            <a:ext cx="4797663" cy="358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53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082" y="219792"/>
            <a:ext cx="7328716" cy="3691951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457200" y="4281055"/>
            <a:ext cx="11211791" cy="2308324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/>
              <a:t>2009 yılı </a:t>
            </a:r>
            <a:r>
              <a:rPr lang="tr-TR" dirty="0"/>
              <a:t>retrospektif </a:t>
            </a:r>
            <a:r>
              <a:rPr lang="tr-TR" dirty="0" smtClean="0"/>
              <a:t>bir </a:t>
            </a:r>
            <a:r>
              <a:rPr lang="tr-TR" dirty="0" err="1" smtClean="0"/>
              <a:t>kohort</a:t>
            </a:r>
            <a:r>
              <a:rPr lang="tr-TR" dirty="0" smtClean="0"/>
              <a:t> </a:t>
            </a:r>
            <a:r>
              <a:rPr lang="tr-TR" dirty="0"/>
              <a:t>çalışmasında, </a:t>
            </a:r>
            <a:r>
              <a:rPr lang="tr-TR" dirty="0" smtClean="0"/>
              <a:t>serviste yatan </a:t>
            </a:r>
            <a:r>
              <a:rPr lang="tr-TR" dirty="0"/>
              <a:t>2.582 diyabet hastasının 4.368 yatışı analiz edildi. Hipoglisemi (50 mg/dl) ataklarının sayısı ve şiddeti ile yatan hasta </a:t>
            </a:r>
            <a:r>
              <a:rPr lang="tr-TR" dirty="0" err="1"/>
              <a:t>mortalitesi</a:t>
            </a:r>
            <a:r>
              <a:rPr lang="tr-TR" dirty="0"/>
              <a:t>, hastanede kalış süresi (LOS) ve taburcu olduktan sonraki 1 yıl içindeki </a:t>
            </a:r>
            <a:r>
              <a:rPr lang="tr-TR" dirty="0" err="1"/>
              <a:t>mortalite</a:t>
            </a:r>
            <a:r>
              <a:rPr lang="tr-TR" dirty="0"/>
              <a:t> arasındaki ilişkiler değerlendirildi</a:t>
            </a:r>
            <a:r>
              <a:rPr lang="tr-TR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Hipoglisemi ile geçirilen her ek gün, hastanede </a:t>
            </a:r>
            <a:r>
              <a:rPr lang="tr-TR" dirty="0" smtClean="0"/>
              <a:t>ölüm riskinde </a:t>
            </a:r>
            <a:r>
              <a:rPr lang="tr-TR" dirty="0"/>
              <a:t>%85,3 (P 0,009) ve taburcu olduktan sonraki 1 yıl içinde ölüm </a:t>
            </a:r>
            <a:r>
              <a:rPr lang="tr-TR" dirty="0" smtClean="0"/>
              <a:t>riskinde </a:t>
            </a:r>
            <a:r>
              <a:rPr lang="tr-TR" dirty="0"/>
              <a:t>%65,8 (P 0,0003) artışla </a:t>
            </a:r>
            <a:r>
              <a:rPr lang="tr-TR" dirty="0" smtClean="0"/>
              <a:t>ilişkili.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/>
              <a:t>Hastane içi </a:t>
            </a:r>
            <a:r>
              <a:rPr lang="tr-TR" dirty="0" err="1" smtClean="0"/>
              <a:t>mortalite</a:t>
            </a:r>
            <a:r>
              <a:rPr lang="tr-TR" dirty="0" smtClean="0"/>
              <a:t> hastanede </a:t>
            </a:r>
            <a:r>
              <a:rPr lang="tr-TR" dirty="0"/>
              <a:t>yatış sırasında en düşük kan şekerindeki her 10 mg/</a:t>
            </a:r>
            <a:r>
              <a:rPr lang="tr-TR" dirty="0" err="1"/>
              <a:t>dl'lik</a:t>
            </a:r>
            <a:r>
              <a:rPr lang="tr-TR" dirty="0"/>
              <a:t> düşüş için 3</a:t>
            </a:r>
            <a:r>
              <a:rPr lang="tr-TR" dirty="0" smtClean="0"/>
              <a:t> </a:t>
            </a:r>
            <a:r>
              <a:rPr lang="tr-TR" dirty="0"/>
              <a:t>kat </a:t>
            </a:r>
            <a:r>
              <a:rPr lang="tr-TR" dirty="0" smtClean="0"/>
              <a:t>artmakta </a:t>
            </a:r>
            <a:r>
              <a:rPr lang="tr-TR" dirty="0"/>
              <a:t>(P </a:t>
            </a:r>
            <a:r>
              <a:rPr lang="tr-TR" dirty="0" smtClean="0"/>
              <a:t>0,005).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/>
              <a:t>Hipoglisemi </a:t>
            </a:r>
            <a:r>
              <a:rPr lang="tr-TR" dirty="0"/>
              <a:t>ile geçirilen her gün için hastanede kalma süresi 2,5 gün </a:t>
            </a:r>
            <a:r>
              <a:rPr lang="tr-TR" dirty="0" smtClean="0"/>
              <a:t>artmakta </a:t>
            </a:r>
            <a:r>
              <a:rPr lang="tr-TR" dirty="0"/>
              <a:t>(P 0,0001).</a:t>
            </a:r>
          </a:p>
        </p:txBody>
      </p:sp>
      <p:pic>
        <p:nvPicPr>
          <p:cNvPr id="6" name="İçerik Yer Tutucusu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6653" y="1004889"/>
            <a:ext cx="3717147" cy="290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809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85800" y="2888673"/>
            <a:ext cx="10668000" cy="3288290"/>
          </a:xfrm>
          <a:ln w="12700">
            <a:solidFill>
              <a:schemeClr val="accent1">
                <a:alpha val="97000"/>
              </a:schemeClr>
            </a:solidFill>
          </a:ln>
        </p:spPr>
        <p:txBody>
          <a:bodyPr/>
          <a:lstStyle/>
          <a:p>
            <a:r>
              <a:rPr lang="tr-TR" dirty="0"/>
              <a:t>Açlık glikoz düzeylerinin &lt;100 mg/</a:t>
            </a:r>
            <a:r>
              <a:rPr lang="tr-TR" dirty="0" err="1"/>
              <a:t>dL</a:t>
            </a:r>
            <a:r>
              <a:rPr lang="tr-TR" dirty="0"/>
              <a:t> (&lt;5,6 </a:t>
            </a:r>
            <a:r>
              <a:rPr lang="tr-TR" dirty="0" err="1"/>
              <a:t>mmol</a:t>
            </a:r>
            <a:r>
              <a:rPr lang="tr-TR" dirty="0"/>
              <a:t>/L) olmasının, sonraki 24 saat içinde hipogliseminin </a:t>
            </a:r>
            <a:r>
              <a:rPr lang="tr-TR" dirty="0" smtClean="0"/>
              <a:t>öngörücüsü</a:t>
            </a:r>
          </a:p>
          <a:p>
            <a:r>
              <a:rPr lang="tr-TR" dirty="0" smtClean="0"/>
              <a:t>KŞ hedefleri için seçilmiş </a:t>
            </a:r>
            <a:r>
              <a:rPr lang="tr-TR" dirty="0"/>
              <a:t>popülasyonlarda (kısa yaşam beklentisi olan, </a:t>
            </a:r>
            <a:r>
              <a:rPr lang="tr-TR" dirty="0" smtClean="0"/>
              <a:t>hipoglisemi </a:t>
            </a:r>
            <a:r>
              <a:rPr lang="tr-TR" dirty="0"/>
              <a:t>riski yüksek olan terminal dönemdeki hastalar) </a:t>
            </a:r>
            <a:r>
              <a:rPr lang="tr-TR" dirty="0" smtClean="0"/>
              <a:t> </a:t>
            </a:r>
            <a:r>
              <a:rPr lang="tr-TR" dirty="0"/>
              <a:t>250 mg/</a:t>
            </a:r>
            <a:r>
              <a:rPr lang="tr-TR" dirty="0" err="1"/>
              <a:t>dL'ye</a:t>
            </a:r>
            <a:r>
              <a:rPr lang="tr-TR" dirty="0"/>
              <a:t> (13,9 </a:t>
            </a:r>
            <a:r>
              <a:rPr lang="tr-TR" dirty="0" err="1"/>
              <a:t>mmol</a:t>
            </a:r>
            <a:r>
              <a:rPr lang="tr-TR" dirty="0"/>
              <a:t>/L) kadar </a:t>
            </a:r>
            <a:r>
              <a:rPr lang="tr-TR" dirty="0" smtClean="0"/>
              <a:t>kabul edilebilir</a:t>
            </a:r>
            <a:endParaRPr lang="tr-TR" dirty="0"/>
          </a:p>
        </p:txBody>
      </p:sp>
      <p:pic>
        <p:nvPicPr>
          <p:cNvPr id="4" name="İçerik Yer Tutucusu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64" y="1"/>
            <a:ext cx="6707320" cy="279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53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13509" y="997527"/>
            <a:ext cx="10515600" cy="4805363"/>
          </a:xfrm>
          <a:ln w="25400" cmpd="thickThin">
            <a:solidFill>
              <a:schemeClr val="accent1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r>
              <a:rPr lang="tr-TR" dirty="0" smtClean="0"/>
              <a:t>1- </a:t>
            </a:r>
            <a:r>
              <a:rPr lang="tr-TR" dirty="0" smtClean="0"/>
              <a:t>Hastanede yatan hastalarda </a:t>
            </a:r>
            <a:r>
              <a:rPr lang="tr-TR" dirty="0" smtClean="0"/>
              <a:t>DM yönetimi</a:t>
            </a:r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r>
              <a:rPr lang="tr-TR" dirty="0" smtClean="0"/>
              <a:t>2- Yoğun </a:t>
            </a:r>
            <a:r>
              <a:rPr lang="tr-TR" dirty="0" smtClean="0"/>
              <a:t>bakımda (</a:t>
            </a:r>
            <a:r>
              <a:rPr lang="tr-TR" dirty="0"/>
              <a:t>YBÜ)  DM </a:t>
            </a:r>
            <a:r>
              <a:rPr lang="tr-TR" dirty="0" smtClean="0"/>
              <a:t>yönetimi</a:t>
            </a:r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r>
              <a:rPr lang="tr-TR" dirty="0" smtClean="0"/>
              <a:t>3-EN (Tüple/PEG) ve PN alan hastada DM yönetimi </a:t>
            </a:r>
            <a:endParaRPr lang="tr-TR" dirty="0" smtClean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r>
              <a:rPr lang="tr-TR" dirty="0" smtClean="0"/>
              <a:t>4-Steroid İlişkili </a:t>
            </a:r>
            <a:r>
              <a:rPr lang="tr-TR" dirty="0" err="1" smtClean="0"/>
              <a:t>Hiperglisemiye</a:t>
            </a:r>
            <a:r>
              <a:rPr lang="tr-TR" dirty="0" smtClean="0"/>
              <a:t> Yaklaşım</a:t>
            </a:r>
            <a:endParaRPr lang="tr-TR" dirty="0" smtClean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r>
              <a:rPr lang="tr-TR" dirty="0" smtClean="0"/>
              <a:t>4- Uzun dönem bakım-palyatif bakımda DM yönetimi</a:t>
            </a:r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3325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07571" y="2210637"/>
            <a:ext cx="10515600" cy="4220307"/>
          </a:xfrm>
        </p:spPr>
        <p:txBody>
          <a:bodyPr>
            <a:normAutofit/>
          </a:bodyPr>
          <a:lstStyle/>
          <a:p>
            <a:r>
              <a:rPr lang="tr-TR" dirty="0" smtClean="0"/>
              <a:t>YBÜ’ standart tedavi IV insülin </a:t>
            </a:r>
            <a:r>
              <a:rPr lang="tr-TR" dirty="0" err="1" smtClean="0"/>
              <a:t>infüzyonudur</a:t>
            </a:r>
            <a:r>
              <a:rPr lang="tr-TR" dirty="0" smtClean="0"/>
              <a:t>. </a:t>
            </a:r>
          </a:p>
          <a:p>
            <a:r>
              <a:rPr lang="tr-TR" dirty="0" smtClean="0"/>
              <a:t>KŞ&gt;180 olduğunda insülin </a:t>
            </a:r>
            <a:r>
              <a:rPr lang="tr-TR" dirty="0" err="1" smtClean="0"/>
              <a:t>infüzyonu</a:t>
            </a:r>
            <a:r>
              <a:rPr lang="tr-TR" dirty="0" smtClean="0"/>
              <a:t> başlanıp </a:t>
            </a:r>
            <a:r>
              <a:rPr lang="tr-TR" dirty="0"/>
              <a:t>1-2 saatlik aralıklarla KŞ takibi yapılarak hedef 140-180 aralığında olacak </a:t>
            </a:r>
            <a:r>
              <a:rPr lang="tr-TR" dirty="0" smtClean="0"/>
              <a:t>şekilde doz </a:t>
            </a:r>
            <a:r>
              <a:rPr lang="tr-TR" dirty="0" err="1"/>
              <a:t>modifiye</a:t>
            </a:r>
            <a:r>
              <a:rPr lang="tr-TR" dirty="0"/>
              <a:t> edilir</a:t>
            </a:r>
            <a:r>
              <a:rPr lang="tr-TR" dirty="0" smtClean="0"/>
              <a:t>.</a:t>
            </a:r>
          </a:p>
          <a:p>
            <a:r>
              <a:rPr lang="tr-TR" dirty="0" smtClean="0"/>
              <a:t>Birçok IV insülin </a:t>
            </a:r>
            <a:r>
              <a:rPr lang="tr-TR" dirty="0" err="1" smtClean="0"/>
              <a:t>infüzyon</a:t>
            </a:r>
            <a:r>
              <a:rPr lang="tr-TR" dirty="0" smtClean="0"/>
              <a:t> şeması mevcut. </a:t>
            </a:r>
            <a:r>
              <a:rPr lang="tr-TR" dirty="0" err="1" smtClean="0"/>
              <a:t>Örn</a:t>
            </a:r>
            <a:r>
              <a:rPr lang="tr-TR" dirty="0" smtClean="0"/>
              <a:t>. </a:t>
            </a:r>
            <a:r>
              <a:rPr lang="tr-TR" dirty="0"/>
              <a:t>(Atlanta Metodu</a:t>
            </a:r>
            <a:r>
              <a:rPr lang="tr-TR" dirty="0" smtClean="0"/>
              <a:t>)</a:t>
            </a:r>
            <a:r>
              <a:rPr lang="tr-TR" dirty="0"/>
              <a:t> Başlangıç dozu= (</a:t>
            </a:r>
            <a:r>
              <a:rPr lang="tr-TR" dirty="0" smtClean="0"/>
              <a:t>KŞ-60)x0.02 U</a:t>
            </a:r>
          </a:p>
          <a:p>
            <a:r>
              <a:rPr lang="tr-TR" dirty="0"/>
              <a:t>Kiloya göre basitleştirilmiş </a:t>
            </a:r>
            <a:r>
              <a:rPr lang="tr-TR" dirty="0" smtClean="0"/>
              <a:t>şema :Zayıf/</a:t>
            </a:r>
            <a:r>
              <a:rPr lang="tr-TR" b="1" dirty="0" smtClean="0"/>
              <a:t>Yaşlı</a:t>
            </a:r>
            <a:r>
              <a:rPr lang="tr-TR" dirty="0" smtClean="0"/>
              <a:t>/HD </a:t>
            </a:r>
            <a:r>
              <a:rPr lang="tr-TR" dirty="0"/>
              <a:t>hastası için total günlük doz</a:t>
            </a:r>
            <a:r>
              <a:rPr lang="tr-TR" b="1" u="sng" dirty="0">
                <a:solidFill>
                  <a:schemeClr val="accent5">
                    <a:lumMod val="75000"/>
                  </a:schemeClr>
                </a:solidFill>
              </a:rPr>
              <a:t>: 0.3 </a:t>
            </a:r>
            <a:r>
              <a:rPr lang="tr-TR" b="1" u="sng" dirty="0" smtClean="0">
                <a:solidFill>
                  <a:schemeClr val="accent5">
                    <a:lumMod val="75000"/>
                  </a:schemeClr>
                </a:solidFill>
              </a:rPr>
              <a:t>U </a:t>
            </a:r>
            <a:r>
              <a:rPr lang="tr-TR" b="1" u="sng" dirty="0">
                <a:solidFill>
                  <a:schemeClr val="accent5">
                    <a:lumMod val="75000"/>
                  </a:schemeClr>
                </a:solidFill>
              </a:rPr>
              <a:t>/</a:t>
            </a:r>
            <a:r>
              <a:rPr lang="tr-TR" b="1" u="sng" dirty="0" smtClean="0">
                <a:solidFill>
                  <a:schemeClr val="accent5">
                    <a:lumMod val="75000"/>
                  </a:schemeClr>
                </a:solidFill>
              </a:rPr>
              <a:t>kg</a:t>
            </a:r>
            <a:r>
              <a:rPr lang="tr-TR" dirty="0" smtClean="0"/>
              <a:t>, Normal </a:t>
            </a:r>
            <a:r>
              <a:rPr lang="tr-TR" dirty="0"/>
              <a:t>kilolu 0.4 </a:t>
            </a:r>
            <a:r>
              <a:rPr lang="tr-TR" dirty="0" smtClean="0"/>
              <a:t>U/kg, Aşırı </a:t>
            </a:r>
            <a:r>
              <a:rPr lang="tr-TR" dirty="0"/>
              <a:t>kilolu 0.5 U/kg</a:t>
            </a:r>
          </a:p>
          <a:p>
            <a:endParaRPr lang="tr-TR" dirty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/>
          </a:p>
          <a:p>
            <a:endParaRPr lang="tr-TR" dirty="0" smtClean="0"/>
          </a:p>
          <a:p>
            <a:endParaRPr lang="tr-TR" dirty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379" y="82699"/>
            <a:ext cx="3100792" cy="2325594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1027539" y="537610"/>
            <a:ext cx="6774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b="1" dirty="0" smtClean="0">
                <a:solidFill>
                  <a:schemeClr val="accent5">
                    <a:lumMod val="75000"/>
                  </a:schemeClr>
                </a:solidFill>
              </a:rPr>
              <a:t>Tedavi ve Takip</a:t>
            </a:r>
            <a:endParaRPr lang="tr-TR" sz="40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0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000" b="1" dirty="0" err="1">
                <a:solidFill>
                  <a:srgbClr val="0070C0"/>
                </a:solidFill>
              </a:rPr>
              <a:t>İntravenözden</a:t>
            </a:r>
            <a:r>
              <a:rPr lang="tr-TR" sz="4000" b="1" dirty="0">
                <a:solidFill>
                  <a:srgbClr val="0070C0"/>
                </a:solidFill>
              </a:rPr>
              <a:t> </a:t>
            </a:r>
            <a:r>
              <a:rPr lang="tr-TR" sz="4000" b="1" dirty="0" err="1">
                <a:solidFill>
                  <a:srgbClr val="0070C0"/>
                </a:solidFill>
              </a:rPr>
              <a:t>Subkutan</a:t>
            </a:r>
            <a:r>
              <a:rPr lang="tr-TR" sz="4000" b="1" dirty="0">
                <a:solidFill>
                  <a:srgbClr val="0070C0"/>
                </a:solidFill>
              </a:rPr>
              <a:t> İnsüline Geçiş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tr-TR" dirty="0" smtClean="0"/>
              <a:t>Total günlük </a:t>
            </a:r>
            <a:r>
              <a:rPr lang="tr-TR" dirty="0" err="1" smtClean="0"/>
              <a:t>infüzyon</a:t>
            </a:r>
            <a:r>
              <a:rPr lang="tr-TR" dirty="0" smtClean="0"/>
              <a:t> dozunun %60-80’i total günlük insülin dozu olarak alınır.</a:t>
            </a:r>
            <a:r>
              <a:rPr lang="tr-TR" dirty="0"/>
              <a:t> S</a:t>
            </a:r>
            <a:r>
              <a:rPr lang="tr-TR" dirty="0" smtClean="0"/>
              <a:t>tabil </a:t>
            </a:r>
            <a:r>
              <a:rPr lang="tr-TR" dirty="0" err="1"/>
              <a:t>glisemik</a:t>
            </a:r>
            <a:r>
              <a:rPr lang="tr-TR" dirty="0"/>
              <a:t> </a:t>
            </a:r>
            <a:r>
              <a:rPr lang="tr-TR" dirty="0" smtClean="0"/>
              <a:t>kontrol sağlanan hastada </a:t>
            </a:r>
            <a:r>
              <a:rPr lang="tr-TR" dirty="0"/>
              <a:t>önceki 6-8 saat içindeki insülin </a:t>
            </a:r>
            <a:r>
              <a:rPr lang="tr-TR" dirty="0" err="1"/>
              <a:t>infüzyon</a:t>
            </a:r>
            <a:r>
              <a:rPr lang="tr-TR" dirty="0"/>
              <a:t> </a:t>
            </a:r>
            <a:r>
              <a:rPr lang="tr-TR" dirty="0" smtClean="0"/>
              <a:t>dozuna </a:t>
            </a:r>
            <a:r>
              <a:rPr lang="tr-TR" dirty="0"/>
              <a:t>göre </a:t>
            </a:r>
            <a:r>
              <a:rPr lang="tr-TR" dirty="0" smtClean="0"/>
              <a:t>de hesaplanabilir.</a:t>
            </a:r>
          </a:p>
          <a:p>
            <a:r>
              <a:rPr lang="tr-TR" dirty="0" err="1" smtClean="0"/>
              <a:t>İnfüzyonu</a:t>
            </a:r>
            <a:r>
              <a:rPr lang="tr-TR" dirty="0" smtClean="0"/>
              <a:t> </a:t>
            </a:r>
            <a:r>
              <a:rPr lang="tr-TR" dirty="0"/>
              <a:t>kesmeden 2 saat önce </a:t>
            </a:r>
            <a:r>
              <a:rPr lang="tr-TR" dirty="0" err="1"/>
              <a:t>s.c</a:t>
            </a:r>
            <a:r>
              <a:rPr lang="tr-TR" dirty="0"/>
              <a:t>. </a:t>
            </a:r>
            <a:r>
              <a:rPr lang="tr-TR" dirty="0" err="1"/>
              <a:t>İnsulin</a:t>
            </a:r>
            <a:r>
              <a:rPr lang="tr-TR" dirty="0"/>
              <a:t> yapılmalıdır</a:t>
            </a:r>
            <a:r>
              <a:rPr lang="tr-TR" dirty="0" smtClean="0"/>
              <a:t>.</a:t>
            </a:r>
          </a:p>
          <a:p>
            <a:r>
              <a:rPr lang="tr-TR" dirty="0" err="1" smtClean="0"/>
              <a:t>Infüzyon</a:t>
            </a:r>
            <a:r>
              <a:rPr lang="tr-TR" dirty="0" smtClean="0"/>
              <a:t> ile eş zamanlı 0.15-0.3 (≈0.25 U/kg) uzun etkili </a:t>
            </a:r>
            <a:r>
              <a:rPr lang="tr-TR" dirty="0" err="1" smtClean="0"/>
              <a:t>s.c</a:t>
            </a:r>
            <a:r>
              <a:rPr lang="tr-TR" dirty="0" smtClean="0"/>
              <a:t>. </a:t>
            </a:r>
            <a:r>
              <a:rPr lang="tr-TR" dirty="0" err="1" smtClean="0"/>
              <a:t>İnsulin</a:t>
            </a:r>
            <a:r>
              <a:rPr lang="tr-TR" dirty="0" smtClean="0"/>
              <a:t> verilmesi protokolü de hastanede yatış süresini ve </a:t>
            </a:r>
            <a:r>
              <a:rPr lang="tr-TR" dirty="0" err="1" smtClean="0"/>
              <a:t>rebound</a:t>
            </a:r>
            <a:r>
              <a:rPr lang="tr-TR" dirty="0" smtClean="0"/>
              <a:t> </a:t>
            </a:r>
            <a:r>
              <a:rPr lang="tr-TR" dirty="0" err="1" smtClean="0"/>
              <a:t>hiperglisemi</a:t>
            </a:r>
            <a:r>
              <a:rPr lang="tr-TR" dirty="0" smtClean="0"/>
              <a:t> riskini azalttığı için önerilmektedir.</a:t>
            </a:r>
          </a:p>
          <a:p>
            <a:r>
              <a:rPr lang="tr-TR" dirty="0" smtClean="0"/>
              <a:t>Oral alımı olan hastada Bazal+1 </a:t>
            </a:r>
            <a:r>
              <a:rPr lang="tr-TR" dirty="0" err="1" smtClean="0"/>
              <a:t>bolus</a:t>
            </a:r>
            <a:r>
              <a:rPr lang="tr-TR" dirty="0" smtClean="0"/>
              <a:t>, bazal+3 </a:t>
            </a:r>
            <a:r>
              <a:rPr lang="tr-TR" dirty="0" err="1" smtClean="0"/>
              <a:t>bolus</a:t>
            </a:r>
            <a:r>
              <a:rPr lang="tr-TR" dirty="0" smtClean="0"/>
              <a:t> </a:t>
            </a:r>
          </a:p>
          <a:p>
            <a:r>
              <a:rPr lang="tr-TR" dirty="0" smtClean="0"/>
              <a:t>Hipoglisemi riski nedeni ile 75/25</a:t>
            </a:r>
            <a:r>
              <a:rPr lang="tr-TR" dirty="0"/>
              <a:t>, 70/30 veya 50/50 </a:t>
            </a:r>
            <a:r>
              <a:rPr lang="tr-TR" dirty="0" err="1" smtClean="0"/>
              <a:t>premix</a:t>
            </a:r>
            <a:r>
              <a:rPr lang="tr-TR" dirty="0" smtClean="0"/>
              <a:t> insülinler </a:t>
            </a:r>
            <a:r>
              <a:rPr lang="tr-TR" dirty="0"/>
              <a:t>gibi insülin karışımları rutin olarak hastane içi kullanım için </a:t>
            </a:r>
            <a:r>
              <a:rPr lang="tr-TR" dirty="0" smtClean="0"/>
              <a:t>önerilmemektedir.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0189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0070C0"/>
                </a:solidFill>
              </a:rPr>
              <a:t>ADA 2025 </a:t>
            </a:r>
            <a:r>
              <a:rPr lang="tr-TR" b="1" dirty="0" err="1" smtClean="0">
                <a:solidFill>
                  <a:srgbClr val="0070C0"/>
                </a:solidFill>
              </a:rPr>
              <a:t>Insulin</a:t>
            </a:r>
            <a:r>
              <a:rPr lang="tr-TR" b="1" dirty="0" smtClean="0">
                <a:solidFill>
                  <a:srgbClr val="0070C0"/>
                </a:solidFill>
              </a:rPr>
              <a:t> tedavisi önerileri</a:t>
            </a:r>
            <a:endParaRPr lang="tr-TR" b="1" dirty="0">
              <a:solidFill>
                <a:srgbClr val="0070C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tr-TR" dirty="0" smtClean="0"/>
              <a:t>Bazal</a:t>
            </a:r>
            <a:r>
              <a:rPr lang="tr-TR" dirty="0"/>
              <a:t>, </a:t>
            </a:r>
            <a:r>
              <a:rPr lang="tr-TR" dirty="0" err="1"/>
              <a:t>prandiyal</a:t>
            </a:r>
            <a:r>
              <a:rPr lang="tr-TR" dirty="0"/>
              <a:t> ve düzeltme bileşenlerinden oluşan bir insülin planı, yeterli besin alımı olan </a:t>
            </a:r>
            <a:r>
              <a:rPr lang="tr-TR" dirty="0" err="1" smtClean="0"/>
              <a:t>non</a:t>
            </a:r>
            <a:r>
              <a:rPr lang="tr-TR" dirty="0" smtClean="0"/>
              <a:t>-YBÜ hastanede </a:t>
            </a:r>
            <a:r>
              <a:rPr lang="tr-TR" dirty="0"/>
              <a:t>yatan bireylerin çoğu için tercih edilen tedavi yöntemidir. </a:t>
            </a:r>
            <a:endParaRPr lang="tr-TR" dirty="0" smtClean="0"/>
          </a:p>
          <a:p>
            <a:r>
              <a:rPr lang="tr-TR" dirty="0" smtClean="0"/>
              <a:t>Tip </a:t>
            </a:r>
            <a:r>
              <a:rPr lang="tr-TR" dirty="0"/>
              <a:t>1 diyabet nedeniyle hastaneye yatırılan tüm bireylerde, ağızdan hiçbir şey almayanlar da dahil bazal ve düzeltme bileşenlerinden oluşan bir insülin şeması gereklidir; besin alımı olanlara öğünlerde </a:t>
            </a:r>
            <a:r>
              <a:rPr lang="tr-TR" dirty="0" err="1"/>
              <a:t>prandiyal</a:t>
            </a:r>
            <a:r>
              <a:rPr lang="tr-TR" dirty="0"/>
              <a:t> insülin eklenir</a:t>
            </a:r>
            <a:r>
              <a:rPr lang="tr-TR" dirty="0" smtClean="0"/>
              <a:t>.</a:t>
            </a:r>
          </a:p>
          <a:p>
            <a:r>
              <a:rPr lang="tr-TR" dirty="0"/>
              <a:t>Bazal insülin veya bazal+  düzeltme insülini planı, yetersiz oral alımı olan </a:t>
            </a:r>
            <a:r>
              <a:rPr lang="tr-TR" dirty="0" err="1"/>
              <a:t>non</a:t>
            </a:r>
            <a:r>
              <a:rPr lang="tr-TR" dirty="0"/>
              <a:t>-YBÜ hastanede yatan hastalar için tercih edilir</a:t>
            </a:r>
            <a:r>
              <a:rPr lang="tr-TR" dirty="0" smtClean="0"/>
              <a:t>.</a:t>
            </a:r>
            <a:endParaRPr lang="tr-TR" dirty="0"/>
          </a:p>
          <a:p>
            <a:r>
              <a:rPr lang="tr-TR" dirty="0"/>
              <a:t>H</a:t>
            </a:r>
            <a:r>
              <a:rPr lang="tr-TR" dirty="0" smtClean="0"/>
              <a:t>astane ortamında </a:t>
            </a:r>
            <a:r>
              <a:rPr lang="tr-TR" dirty="0"/>
              <a:t>bazal insülin içermeyen yalnızca bir düzeltme veya tamamlayıcı insülin </a:t>
            </a:r>
            <a:r>
              <a:rPr lang="tr-TR" dirty="0" smtClean="0"/>
              <a:t>(eski adıyla </a:t>
            </a:r>
            <a:r>
              <a:rPr lang="tr-TR" dirty="0" err="1" smtClean="0"/>
              <a:t>sliding</a:t>
            </a:r>
            <a:r>
              <a:rPr lang="tr-TR" dirty="0" smtClean="0"/>
              <a:t> </a:t>
            </a:r>
            <a:r>
              <a:rPr lang="tr-TR" dirty="0" err="1" smtClean="0"/>
              <a:t>scale</a:t>
            </a:r>
            <a:r>
              <a:rPr lang="tr-TR" dirty="0" smtClean="0"/>
              <a:t>) uzun süre </a:t>
            </a:r>
            <a:r>
              <a:rPr lang="tr-TR" dirty="0"/>
              <a:t>kullanımı önerilmez</a:t>
            </a:r>
            <a:r>
              <a:rPr lang="tr-TR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4676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9823" y="255214"/>
            <a:ext cx="7802541" cy="3938207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659823" y="4665518"/>
            <a:ext cx="10872354" cy="1477328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/>
              <a:t>Hastanede </a:t>
            </a:r>
            <a:r>
              <a:rPr lang="tr-TR" dirty="0"/>
              <a:t>yatan </a:t>
            </a:r>
            <a:r>
              <a:rPr lang="tr-TR" dirty="0" err="1" smtClean="0"/>
              <a:t>non</a:t>
            </a:r>
            <a:r>
              <a:rPr lang="tr-TR" dirty="0" smtClean="0"/>
              <a:t>-YBÜ diyabetli </a:t>
            </a:r>
            <a:r>
              <a:rPr lang="tr-TR" dirty="0"/>
              <a:t>hastalarda </a:t>
            </a:r>
            <a:r>
              <a:rPr lang="tr-TR" dirty="0" smtClean="0"/>
              <a:t>EN sırasında </a:t>
            </a:r>
            <a:r>
              <a:rPr lang="tr-TR" dirty="0" err="1" smtClean="0"/>
              <a:t>Sliding</a:t>
            </a:r>
            <a:r>
              <a:rPr lang="tr-TR" dirty="0" smtClean="0"/>
              <a:t> </a:t>
            </a:r>
            <a:r>
              <a:rPr lang="tr-TR" dirty="0" err="1" smtClean="0"/>
              <a:t>Scale</a:t>
            </a:r>
            <a:r>
              <a:rPr lang="tr-TR" dirty="0" smtClean="0"/>
              <a:t> </a:t>
            </a:r>
            <a:r>
              <a:rPr lang="tr-TR" dirty="0" err="1" smtClean="0"/>
              <a:t>Regüler</a:t>
            </a:r>
            <a:r>
              <a:rPr lang="tr-TR" dirty="0" smtClean="0"/>
              <a:t> </a:t>
            </a:r>
            <a:r>
              <a:rPr lang="tr-TR" dirty="0" err="1" smtClean="0"/>
              <a:t>Insulin</a:t>
            </a:r>
            <a:r>
              <a:rPr lang="tr-TR" dirty="0" smtClean="0"/>
              <a:t> (SSRI) ve </a:t>
            </a:r>
            <a:r>
              <a:rPr lang="tr-TR" dirty="0" err="1" smtClean="0"/>
              <a:t>Insulin</a:t>
            </a:r>
            <a:r>
              <a:rPr lang="tr-TR" dirty="0" smtClean="0"/>
              <a:t> </a:t>
            </a:r>
            <a:r>
              <a:rPr lang="tr-TR" dirty="0" err="1" smtClean="0"/>
              <a:t>glargine</a:t>
            </a:r>
            <a:r>
              <a:rPr lang="tr-TR" dirty="0" smtClean="0"/>
              <a:t> tedavilerini </a:t>
            </a:r>
            <a:r>
              <a:rPr lang="tr-TR" dirty="0"/>
              <a:t>karşılaştırmak</a:t>
            </a:r>
            <a:r>
              <a:rPr lang="tr-TR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 smtClean="0"/>
              <a:t>Peşpeşe</a:t>
            </a:r>
            <a:r>
              <a:rPr lang="tr-TR" dirty="0" smtClean="0"/>
              <a:t> 2 ölçüm &gt;130 mg/dl olan hastalara bir gruba SSRI, diğerine </a:t>
            </a:r>
            <a:r>
              <a:rPr lang="tr-TR" dirty="0" err="1" smtClean="0"/>
              <a:t>glargin</a:t>
            </a:r>
            <a:r>
              <a:rPr lang="tr-TR" dirty="0" smtClean="0"/>
              <a:t> başlandı. Hedef KŞ 110-180 mg/dl.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/>
              <a:t>İzlemde SSRI grubunun %48’ine NPH eklenmesi gerekti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/>
              <a:t>Sonuç olarak SSRI ve </a:t>
            </a:r>
            <a:r>
              <a:rPr lang="tr-TR" dirty="0" err="1" smtClean="0"/>
              <a:t>Glargine</a:t>
            </a:r>
            <a:r>
              <a:rPr lang="tr-TR" dirty="0" smtClean="0"/>
              <a:t> grupları arasında etkinlik ve güvenlik açısından fark saptanmadı. </a:t>
            </a:r>
            <a:endParaRPr lang="tr-TR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7879" y="1808018"/>
            <a:ext cx="2816929" cy="191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8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31566" y="110169"/>
            <a:ext cx="10515600" cy="1325563"/>
          </a:xfrm>
        </p:spPr>
        <p:txBody>
          <a:bodyPr/>
          <a:lstStyle/>
          <a:p>
            <a:r>
              <a:rPr lang="tr-TR" b="1" dirty="0" err="1" smtClean="0">
                <a:solidFill>
                  <a:srgbClr val="0070C0"/>
                </a:solidFill>
              </a:rPr>
              <a:t>Enteral</a:t>
            </a:r>
            <a:r>
              <a:rPr lang="tr-TR" b="1" dirty="0" smtClean="0">
                <a:solidFill>
                  <a:srgbClr val="0070C0"/>
                </a:solidFill>
              </a:rPr>
              <a:t> ve </a:t>
            </a:r>
            <a:r>
              <a:rPr lang="tr-TR" b="1" dirty="0" err="1" smtClean="0">
                <a:solidFill>
                  <a:srgbClr val="0070C0"/>
                </a:solidFill>
              </a:rPr>
              <a:t>Parenteral</a:t>
            </a:r>
            <a:r>
              <a:rPr lang="tr-TR" b="1" dirty="0" smtClean="0">
                <a:solidFill>
                  <a:srgbClr val="0070C0"/>
                </a:solidFill>
              </a:rPr>
              <a:t> Beslenme</a:t>
            </a:r>
            <a:endParaRPr lang="tr-TR" b="1" dirty="0">
              <a:solidFill>
                <a:srgbClr val="0070C0"/>
              </a:solidFill>
            </a:endParaRPr>
          </a:p>
        </p:txBody>
      </p:sp>
      <p:pic>
        <p:nvPicPr>
          <p:cNvPr id="5" name="İçerik Yer Tutucusu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435732"/>
            <a:ext cx="4913107" cy="2508246"/>
          </a:xfrm>
          <a:prstGeom prst="rect">
            <a:avLst/>
          </a:prstGeom>
        </p:spPr>
      </p:pic>
      <p:sp>
        <p:nvSpPr>
          <p:cNvPr id="8" name="İçerik Yer Tutucusu 2"/>
          <p:cNvSpPr>
            <a:spLocks noGrp="1"/>
          </p:cNvSpPr>
          <p:nvPr>
            <p:ph idx="1"/>
          </p:nvPr>
        </p:nvSpPr>
        <p:spPr>
          <a:xfrm>
            <a:off x="1024932" y="4099727"/>
            <a:ext cx="10328868" cy="2622620"/>
          </a:xfrm>
          <a:ln w="22225">
            <a:solidFill>
              <a:srgbClr val="7030A0"/>
            </a:solidFill>
          </a:ln>
        </p:spPr>
        <p:txBody>
          <a:bodyPr>
            <a:normAutofit fontScale="77500" lnSpcReduction="20000"/>
          </a:bodyPr>
          <a:lstStyle/>
          <a:p>
            <a:endParaRPr lang="tr-TR" dirty="0" smtClean="0"/>
          </a:p>
          <a:p>
            <a:pPr marL="285750" indent="-285750"/>
            <a:r>
              <a:rPr lang="tr-TR" dirty="0" err="1"/>
              <a:t>Hiperglisemi</a:t>
            </a:r>
            <a:r>
              <a:rPr lang="tr-TR" dirty="0"/>
              <a:t> oranı EN alan hastalarda %30, PN alan hastalarda &gt;%</a:t>
            </a:r>
            <a:r>
              <a:rPr lang="tr-TR" dirty="0" smtClean="0"/>
              <a:t>50</a:t>
            </a:r>
            <a:endParaRPr lang="tr-TR" dirty="0"/>
          </a:p>
          <a:p>
            <a:pPr marL="285750" indent="-285750"/>
            <a:r>
              <a:rPr lang="tr-TR" dirty="0" err="1"/>
              <a:t>Enteral</a:t>
            </a:r>
            <a:r>
              <a:rPr lang="tr-TR" dirty="0"/>
              <a:t> </a:t>
            </a:r>
            <a:r>
              <a:rPr lang="tr-TR" dirty="0" smtClean="0"/>
              <a:t>beslenme </a:t>
            </a:r>
            <a:r>
              <a:rPr lang="tr-TR" dirty="0" err="1"/>
              <a:t>inkretin</a:t>
            </a:r>
            <a:r>
              <a:rPr lang="tr-TR" dirty="0"/>
              <a:t> hormonların salgılanmasını ve  </a:t>
            </a:r>
            <a:r>
              <a:rPr lang="tr-TR" dirty="0" err="1"/>
              <a:t>endojen</a:t>
            </a:r>
            <a:r>
              <a:rPr lang="tr-TR" dirty="0"/>
              <a:t> insülin seviyesini arttırır.</a:t>
            </a:r>
          </a:p>
          <a:p>
            <a:r>
              <a:rPr lang="tr-TR" dirty="0" smtClean="0"/>
              <a:t> </a:t>
            </a:r>
            <a:r>
              <a:rPr lang="tr-TR" dirty="0" err="1" smtClean="0"/>
              <a:t>Enteral</a:t>
            </a:r>
            <a:r>
              <a:rPr lang="tr-TR" dirty="0" smtClean="0"/>
              <a:t> tüple beslenen hastada hedef KŞ 140-180 mg/dl aralığında tutulmalıdır.</a:t>
            </a:r>
          </a:p>
          <a:p>
            <a:r>
              <a:rPr lang="tr-TR" dirty="0" smtClean="0"/>
              <a:t> KŞ takibi 4-6 saatte bir yapılabilir. 48 saat içinde hiç &gt;140 değeri olmayan diyabetik olmayan hastalarda KŞ takibi azaltılabilir.</a:t>
            </a:r>
          </a:p>
          <a:p>
            <a:r>
              <a:rPr lang="tr-TR" dirty="0" smtClean="0"/>
              <a:t> Daha </a:t>
            </a:r>
            <a:r>
              <a:rPr lang="tr-TR" dirty="0"/>
              <a:t>iyi </a:t>
            </a:r>
            <a:r>
              <a:rPr lang="tr-TR" dirty="0" err="1"/>
              <a:t>glisemik</a:t>
            </a:r>
            <a:r>
              <a:rPr lang="tr-TR" dirty="0"/>
              <a:t> kontrol için DM hastalarında </a:t>
            </a:r>
            <a:r>
              <a:rPr lang="tr-TR" dirty="0" err="1"/>
              <a:t>diabetik</a:t>
            </a:r>
            <a:r>
              <a:rPr lang="tr-TR" dirty="0"/>
              <a:t> ONS kullanılması öneriliyor. </a:t>
            </a:r>
          </a:p>
          <a:p>
            <a:endParaRPr lang="tr-TR" dirty="0" smtClean="0"/>
          </a:p>
          <a:p>
            <a:endParaRPr lang="tr-TR" dirty="0" smtClean="0"/>
          </a:p>
          <a:p>
            <a:endParaRPr lang="tr-TR" dirty="0"/>
          </a:p>
        </p:txBody>
      </p:sp>
      <p:pic>
        <p:nvPicPr>
          <p:cNvPr id="9" name="İçerik Yer Tutucusu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7962" y="1319496"/>
            <a:ext cx="5408233" cy="262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77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421642"/>
            <a:ext cx="7846925" cy="3178425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422" y="365125"/>
            <a:ext cx="5651712" cy="3102429"/>
          </a:xfrm>
          <a:prstGeom prst="rect">
            <a:avLst/>
          </a:prstGeom>
          <a:ln w="98425">
            <a:solidFill>
              <a:schemeClr val="accent5">
                <a:lumMod val="75000"/>
              </a:schemeClr>
            </a:solidFill>
          </a:ln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5517" y="3811082"/>
            <a:ext cx="8226879" cy="2947177"/>
          </a:xfrm>
          <a:prstGeom prst="rect">
            <a:avLst/>
          </a:prstGeom>
          <a:ln w="85725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2415527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199" y="334980"/>
            <a:ext cx="10898275" cy="1111983"/>
          </a:xfrm>
        </p:spPr>
        <p:txBody>
          <a:bodyPr>
            <a:normAutofit fontScale="90000"/>
          </a:bodyPr>
          <a:lstStyle/>
          <a:p>
            <a:pPr algn="ctr"/>
            <a:r>
              <a:rPr lang="tr-TR" b="1" dirty="0" smtClean="0">
                <a:solidFill>
                  <a:srgbClr val="0070C0"/>
                </a:solidFill>
              </a:rPr>
              <a:t>EN Sırasında </a:t>
            </a:r>
            <a:r>
              <a:rPr lang="tr-TR" b="1" dirty="0" err="1">
                <a:solidFill>
                  <a:srgbClr val="0070C0"/>
                </a:solidFill>
              </a:rPr>
              <a:t>H</a:t>
            </a:r>
            <a:r>
              <a:rPr lang="tr-TR" b="1" dirty="0" err="1" smtClean="0">
                <a:solidFill>
                  <a:srgbClr val="0070C0"/>
                </a:solidFill>
              </a:rPr>
              <a:t>ipergliseminin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smtClean="0">
                <a:solidFill>
                  <a:srgbClr val="0070C0"/>
                </a:solidFill>
              </a:rPr>
              <a:t>Önlenmesi </a:t>
            </a:r>
            <a:r>
              <a:rPr lang="tr-TR" b="1" i="1" dirty="0" smtClean="0">
                <a:solidFill>
                  <a:srgbClr val="0070C0"/>
                </a:solidFill>
              </a:rPr>
              <a:t>ADA-2025</a:t>
            </a:r>
            <a:endParaRPr lang="tr-TR" b="1" i="1" dirty="0">
              <a:solidFill>
                <a:srgbClr val="0070C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tr-TR" dirty="0" err="1"/>
              <a:t>Enteral</a:t>
            </a:r>
            <a:r>
              <a:rPr lang="tr-TR" dirty="0"/>
              <a:t> veya </a:t>
            </a:r>
            <a:r>
              <a:rPr lang="tr-TR" dirty="0" err="1"/>
              <a:t>parenteral</a:t>
            </a:r>
            <a:r>
              <a:rPr lang="tr-TR" dirty="0"/>
              <a:t> beslenme alan ve insüline ihtiyaç duyan bireyler için insülin reçeteleri, bazal, </a:t>
            </a:r>
            <a:r>
              <a:rPr lang="tr-TR" dirty="0" err="1"/>
              <a:t>prandiyal</a:t>
            </a:r>
            <a:r>
              <a:rPr lang="tr-TR" dirty="0"/>
              <a:t> ve düzeltici </a:t>
            </a:r>
            <a:r>
              <a:rPr lang="tr-TR" dirty="0" smtClean="0"/>
              <a:t>insülinleri</a:t>
            </a:r>
            <a:r>
              <a:rPr lang="tr-TR" dirty="0" smtClean="0"/>
              <a:t> </a:t>
            </a:r>
            <a:r>
              <a:rPr lang="tr-TR" dirty="0" smtClean="0"/>
              <a:t>kapsamalıdır.</a:t>
            </a:r>
          </a:p>
          <a:p>
            <a:r>
              <a:rPr lang="tr-TR" dirty="0" smtClean="0"/>
              <a:t>Bazal </a:t>
            </a:r>
            <a:r>
              <a:rPr lang="tr-TR" dirty="0"/>
              <a:t>insülin alan çoğu </a:t>
            </a:r>
            <a:r>
              <a:rPr lang="tr-TR" dirty="0" smtClean="0"/>
              <a:t>hasta </a:t>
            </a:r>
            <a:r>
              <a:rPr lang="tr-TR" dirty="0"/>
              <a:t>bazal dozlarına devam etmelidir; ancak toplam günlük </a:t>
            </a:r>
            <a:r>
              <a:rPr lang="tr-TR" dirty="0" smtClean="0"/>
              <a:t>insülin </a:t>
            </a:r>
            <a:r>
              <a:rPr lang="tr-TR" dirty="0"/>
              <a:t>dozu, </a:t>
            </a:r>
            <a:r>
              <a:rPr lang="tr-TR" dirty="0" err="1"/>
              <a:t>enteral</a:t>
            </a:r>
            <a:r>
              <a:rPr lang="tr-TR" dirty="0"/>
              <a:t> ve </a:t>
            </a:r>
            <a:r>
              <a:rPr lang="tr-TR" dirty="0" err="1"/>
              <a:t>parenteral</a:t>
            </a:r>
            <a:r>
              <a:rPr lang="tr-TR" dirty="0"/>
              <a:t> formüllerdeki her 10-15 g karbonhidrat için 1 ünite insülin olarak hesaplanabilir. </a:t>
            </a:r>
            <a:r>
              <a:rPr lang="tr-TR" dirty="0" smtClean="0"/>
              <a:t>Düzeltici </a:t>
            </a:r>
            <a:r>
              <a:rPr lang="tr-TR" dirty="0"/>
              <a:t>insülin </a:t>
            </a:r>
            <a:r>
              <a:rPr lang="tr-TR" dirty="0" smtClean="0"/>
              <a:t>4-6 saatte bir uygulanabilir.</a:t>
            </a:r>
          </a:p>
          <a:p>
            <a:r>
              <a:rPr lang="tr-TR" dirty="0" err="1" smtClean="0"/>
              <a:t>Enteral</a:t>
            </a:r>
            <a:r>
              <a:rPr lang="tr-TR" dirty="0" smtClean="0"/>
              <a:t> </a:t>
            </a:r>
            <a:r>
              <a:rPr lang="tr-TR" dirty="0"/>
              <a:t>beslenme kesintiye uğrarsa, hipoglisemiyi önlemek </a:t>
            </a:r>
            <a:r>
              <a:rPr lang="tr-TR" dirty="0" smtClean="0"/>
              <a:t>için dekstroz </a:t>
            </a:r>
            <a:r>
              <a:rPr lang="tr-TR" dirty="0" err="1"/>
              <a:t>infüzyonuna</a:t>
            </a:r>
            <a:r>
              <a:rPr lang="tr-TR" dirty="0"/>
              <a:t> başlanmalıdır</a:t>
            </a:r>
            <a:r>
              <a:rPr lang="tr-TR" dirty="0" smtClean="0"/>
              <a:t>.</a:t>
            </a:r>
          </a:p>
          <a:p>
            <a:r>
              <a:rPr lang="tr-TR" dirty="0" err="1" smtClean="0"/>
              <a:t>Enteral</a:t>
            </a:r>
            <a:r>
              <a:rPr lang="tr-TR" dirty="0" smtClean="0"/>
              <a:t> </a:t>
            </a:r>
            <a:r>
              <a:rPr lang="tr-TR" dirty="0" err="1"/>
              <a:t>bolus</a:t>
            </a:r>
            <a:r>
              <a:rPr lang="tr-TR" dirty="0"/>
              <a:t> beslenme alan yetişkinler için, her beslenmeden önce her 10-15 g karbonhidrat için yaklaşık 1 ünite </a:t>
            </a:r>
            <a:r>
              <a:rPr lang="tr-TR" dirty="0" err="1" smtClean="0"/>
              <a:t>regüler</a:t>
            </a:r>
            <a:r>
              <a:rPr lang="tr-TR" dirty="0" smtClean="0"/>
              <a:t> insülin veya </a:t>
            </a:r>
            <a:r>
              <a:rPr lang="tr-TR" dirty="0"/>
              <a:t>hızlı etkili insülin </a:t>
            </a:r>
            <a:r>
              <a:rPr lang="tr-TR" dirty="0" smtClean="0"/>
              <a:t>uygulanmalıdır.</a:t>
            </a:r>
          </a:p>
        </p:txBody>
      </p:sp>
    </p:spTree>
    <p:extLst>
      <p:ext uri="{BB962C8B-B14F-4D97-AF65-F5344CB8AC3E}">
        <p14:creationId xmlns:p14="http://schemas.microsoft.com/office/powerpoint/2010/main" val="366193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085" y="727364"/>
            <a:ext cx="11995853" cy="513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04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07571" y="831274"/>
            <a:ext cx="10515600" cy="3660339"/>
          </a:xfrm>
          <a:ln w="38100">
            <a:solidFill>
              <a:schemeClr val="accent1"/>
            </a:solidFill>
          </a:ln>
        </p:spPr>
        <p:txBody>
          <a:bodyPr>
            <a:normAutofit lnSpcReduction="10000"/>
          </a:bodyPr>
          <a:lstStyle/>
          <a:p>
            <a:endParaRPr lang="tr-TR" dirty="0" smtClean="0"/>
          </a:p>
          <a:p>
            <a:r>
              <a:rPr lang="tr-TR" dirty="0" smtClean="0"/>
              <a:t>Tüple </a:t>
            </a:r>
            <a:r>
              <a:rPr lang="tr-TR" dirty="0" err="1" smtClean="0"/>
              <a:t>bolus</a:t>
            </a:r>
            <a:r>
              <a:rPr lang="tr-TR" dirty="0" smtClean="0"/>
              <a:t> beslenen hastada total günlük dozun %40’ı bazal + %60’ı </a:t>
            </a:r>
            <a:r>
              <a:rPr lang="tr-TR" dirty="0" err="1" smtClean="0"/>
              <a:t>bolus</a:t>
            </a:r>
            <a:r>
              <a:rPr lang="tr-TR" dirty="0" smtClean="0"/>
              <a:t> EN öncesi</a:t>
            </a:r>
            <a:endParaRPr lang="tr-TR" dirty="0"/>
          </a:p>
          <a:p>
            <a:r>
              <a:rPr lang="tr-TR" dirty="0" smtClean="0"/>
              <a:t>Tüple devamlı beslenen hastada %40 bazal+ %60’ı kısa etkili 6 saate bir eşit dozlara bölünerek</a:t>
            </a:r>
          </a:p>
          <a:p>
            <a:r>
              <a:rPr lang="tr-TR" dirty="0" smtClean="0"/>
              <a:t>Düzenli öğün alan hastada %50 bazal + %50 </a:t>
            </a:r>
            <a:r>
              <a:rPr lang="tr-TR" dirty="0" err="1" smtClean="0"/>
              <a:t>pre</a:t>
            </a:r>
            <a:r>
              <a:rPr lang="tr-TR" dirty="0" smtClean="0"/>
              <a:t>-meal</a:t>
            </a:r>
          </a:p>
          <a:p>
            <a:r>
              <a:rPr lang="tr-TR" dirty="0" smtClean="0"/>
              <a:t>Bu şemaların tamamında KŞ &gt;180 olduğunda araya kısa etkili ile düzeltme dozu girilebilir. </a:t>
            </a:r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572" y="5046680"/>
            <a:ext cx="3515658" cy="1417026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793" y="4965212"/>
            <a:ext cx="2369945" cy="1579963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0064" y="4965212"/>
            <a:ext cx="2369945" cy="157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80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4386943" cy="2755947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3104941" y="2751740"/>
            <a:ext cx="1155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2024</a:t>
            </a:r>
            <a:endParaRPr lang="tr-TR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94170"/>
            <a:ext cx="10801243" cy="508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77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775855" y="3696195"/>
            <a:ext cx="10515600" cy="722030"/>
          </a:xfrm>
        </p:spPr>
        <p:txBody>
          <a:bodyPr>
            <a:normAutofit/>
          </a:bodyPr>
          <a:lstStyle/>
          <a:p>
            <a:r>
              <a:rPr lang="tr-TR" b="1" dirty="0" smtClean="0"/>
              <a:t>Hastaneye Yatınca ne yapalım?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575707"/>
            <a:ext cx="10515600" cy="1959429"/>
          </a:xfrm>
          <a:ln w="19050">
            <a:solidFill>
              <a:schemeClr val="accent1"/>
            </a:solidFill>
          </a:ln>
        </p:spPr>
        <p:txBody>
          <a:bodyPr>
            <a:normAutofit lnSpcReduction="10000"/>
          </a:bodyPr>
          <a:lstStyle/>
          <a:p>
            <a:r>
              <a:rPr lang="tr-TR" dirty="0" smtClean="0"/>
              <a:t>Hastanede yatış süresinin uzaması</a:t>
            </a:r>
          </a:p>
          <a:p>
            <a:r>
              <a:rPr lang="tr-TR" dirty="0" smtClean="0"/>
              <a:t>Kardiyak risk artışı</a:t>
            </a:r>
          </a:p>
          <a:p>
            <a:r>
              <a:rPr lang="tr-TR" dirty="0" smtClean="0"/>
              <a:t>Enfeksiyonlarda artış</a:t>
            </a:r>
          </a:p>
          <a:p>
            <a:r>
              <a:rPr lang="tr-TR" dirty="0" err="1"/>
              <a:t>Mortalitede</a:t>
            </a:r>
            <a:r>
              <a:rPr lang="tr-TR" dirty="0"/>
              <a:t> </a:t>
            </a:r>
            <a:r>
              <a:rPr lang="tr-TR" dirty="0" smtClean="0"/>
              <a:t>artış</a:t>
            </a:r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838200" y="4265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 err="1" smtClean="0"/>
              <a:t>Hipergliseminin</a:t>
            </a:r>
            <a:r>
              <a:rPr lang="tr-TR" b="1" dirty="0" smtClean="0"/>
              <a:t> Potansiyel Zararları</a:t>
            </a:r>
            <a:endParaRPr lang="tr-TR" b="1" dirty="0"/>
          </a:p>
        </p:txBody>
      </p:sp>
      <p:sp>
        <p:nvSpPr>
          <p:cNvPr id="5" name="İçerik Yer Tutucusu 2"/>
          <p:cNvSpPr txBox="1">
            <a:spLocks/>
          </p:cNvSpPr>
          <p:nvPr/>
        </p:nvSpPr>
        <p:spPr>
          <a:xfrm>
            <a:off x="594984" y="4649623"/>
            <a:ext cx="10577945" cy="1431651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/>
              <a:t>Hipoglisemi öyküsü? </a:t>
            </a:r>
          </a:p>
          <a:p>
            <a:r>
              <a:rPr lang="tr-TR" dirty="0" smtClean="0"/>
              <a:t>Karaciğer- </a:t>
            </a:r>
            <a:r>
              <a:rPr lang="tr-TR" dirty="0" smtClean="0"/>
              <a:t>Böbrek Fonksiyonları</a:t>
            </a:r>
          </a:p>
          <a:p>
            <a:r>
              <a:rPr lang="tr-TR" dirty="0" smtClean="0"/>
              <a:t>HbA1C</a:t>
            </a:r>
            <a:endParaRPr lang="tr-TR" dirty="0"/>
          </a:p>
          <a:p>
            <a:endParaRPr lang="tr-TR" dirty="0" smtClean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941" y="1662809"/>
            <a:ext cx="3170913" cy="1785224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037" y="4097277"/>
            <a:ext cx="2874720" cy="191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343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50242"/>
          </a:xfrm>
        </p:spPr>
        <p:txBody>
          <a:bodyPr/>
          <a:lstStyle/>
          <a:p>
            <a:r>
              <a:rPr lang="tr-TR" dirty="0" smtClean="0"/>
              <a:t>Vaka-1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205802"/>
            <a:ext cx="10515600" cy="4971161"/>
          </a:xfrm>
        </p:spPr>
        <p:txBody>
          <a:bodyPr/>
          <a:lstStyle/>
          <a:p>
            <a:r>
              <a:rPr lang="tr-TR" dirty="0" smtClean="0"/>
              <a:t>Tip 1 DM, 2x10 Ü </a:t>
            </a:r>
            <a:r>
              <a:rPr lang="tr-TR" dirty="0" err="1" smtClean="0"/>
              <a:t>Levemir</a:t>
            </a:r>
            <a:r>
              <a:rPr lang="tr-TR" dirty="0" smtClean="0"/>
              <a:t> rutin, EN başında VRII 1-3 U/</a:t>
            </a:r>
            <a:r>
              <a:rPr lang="tr-TR" dirty="0" err="1" smtClean="0"/>
              <a:t>st</a:t>
            </a:r>
            <a:r>
              <a:rPr lang="tr-TR" dirty="0"/>
              <a:t>=</a:t>
            </a:r>
            <a:r>
              <a:rPr lang="tr-TR" dirty="0" smtClean="0"/>
              <a:t> TGD 50 Ü</a:t>
            </a:r>
            <a:endParaRPr lang="tr-TR" dirty="0"/>
          </a:p>
          <a:p>
            <a:r>
              <a:rPr lang="tr-TR" dirty="0" smtClean="0"/>
              <a:t>75 cc/</a:t>
            </a:r>
            <a:r>
              <a:rPr lang="tr-TR" dirty="0" err="1" smtClean="0"/>
              <a:t>st</a:t>
            </a:r>
            <a:r>
              <a:rPr lang="tr-TR" dirty="0" smtClean="0"/>
              <a:t> 20 </a:t>
            </a:r>
            <a:r>
              <a:rPr lang="tr-TR" dirty="0" err="1" smtClean="0"/>
              <a:t>st</a:t>
            </a:r>
            <a:r>
              <a:rPr lang="tr-TR" dirty="0" smtClean="0"/>
              <a:t>/ </a:t>
            </a:r>
            <a:r>
              <a:rPr lang="tr-TR" dirty="0" err="1" smtClean="0"/>
              <a:t>infüzyon</a:t>
            </a:r>
            <a:r>
              <a:rPr lang="tr-TR" dirty="0" smtClean="0"/>
              <a:t> toplam CHO:185 gr</a:t>
            </a:r>
          </a:p>
          <a:p>
            <a:r>
              <a:rPr lang="tr-TR" dirty="0" smtClean="0"/>
              <a:t>1.Adım </a:t>
            </a:r>
            <a:r>
              <a:rPr lang="tr-TR" dirty="0" err="1" smtClean="0"/>
              <a:t>Levemir</a:t>
            </a:r>
            <a:r>
              <a:rPr lang="tr-TR" dirty="0" smtClean="0"/>
              <a:t> devam edelim, </a:t>
            </a:r>
          </a:p>
          <a:p>
            <a:r>
              <a:rPr lang="tr-TR" dirty="0" smtClean="0"/>
              <a:t>2.Adım:TGD %20 Azalt=40 Ünite Hesapladığımız TGD </a:t>
            </a:r>
            <a:r>
              <a:rPr lang="tr-TR" dirty="0" err="1" smtClean="0"/>
              <a:t>bolus</a:t>
            </a:r>
            <a:r>
              <a:rPr lang="tr-TR" dirty="0" smtClean="0"/>
              <a:t> şeklinde 4-6 </a:t>
            </a:r>
            <a:r>
              <a:rPr lang="tr-TR" dirty="0" err="1" smtClean="0"/>
              <a:t>stte</a:t>
            </a:r>
            <a:r>
              <a:rPr lang="tr-TR" dirty="0" smtClean="0"/>
              <a:t> bir </a:t>
            </a:r>
            <a:r>
              <a:rPr lang="tr-TR" dirty="0" err="1" smtClean="0"/>
              <a:t>S.c</a:t>
            </a:r>
            <a:r>
              <a:rPr lang="tr-TR" dirty="0" smtClean="0"/>
              <a:t> verelim  </a:t>
            </a:r>
            <a:r>
              <a:rPr lang="tr-TR" dirty="0" err="1" smtClean="0"/>
              <a:t>Örn</a:t>
            </a:r>
            <a:r>
              <a:rPr lang="tr-TR" dirty="0" smtClean="0"/>
              <a:t>: </a:t>
            </a:r>
            <a:r>
              <a:rPr lang="tr-TR" dirty="0" err="1" smtClean="0"/>
              <a:t>Aspart</a:t>
            </a:r>
            <a:r>
              <a:rPr lang="tr-TR" dirty="0" smtClean="0"/>
              <a:t> 4 saatte bir 20 saatte toplam 5x8 Ünite</a:t>
            </a:r>
          </a:p>
          <a:p>
            <a:r>
              <a:rPr lang="tr-TR" dirty="0" smtClean="0"/>
              <a:t>Burada EN kesilmeden en az 4 saat önce son dozu yaptığımıza emin olalım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7302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Vaka-2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Tip2 DM, bazal insülin almıyor, VRI 1-3 Ü/</a:t>
            </a:r>
            <a:r>
              <a:rPr lang="tr-TR" dirty="0" err="1" smtClean="0"/>
              <a:t>st</a:t>
            </a:r>
            <a:r>
              <a:rPr lang="tr-TR" dirty="0" smtClean="0"/>
              <a:t>=50 Ü</a:t>
            </a:r>
          </a:p>
          <a:p>
            <a:r>
              <a:rPr lang="tr-TR" dirty="0"/>
              <a:t>75 cc/</a:t>
            </a:r>
            <a:r>
              <a:rPr lang="tr-TR" dirty="0" err="1"/>
              <a:t>st</a:t>
            </a:r>
            <a:r>
              <a:rPr lang="tr-TR" dirty="0"/>
              <a:t> 20 </a:t>
            </a:r>
            <a:r>
              <a:rPr lang="tr-TR" dirty="0" err="1"/>
              <a:t>st</a:t>
            </a:r>
            <a:r>
              <a:rPr lang="tr-TR" dirty="0"/>
              <a:t>/ </a:t>
            </a:r>
            <a:r>
              <a:rPr lang="tr-TR" dirty="0" err="1"/>
              <a:t>infüzyon</a:t>
            </a:r>
            <a:r>
              <a:rPr lang="tr-TR" dirty="0"/>
              <a:t> toplam CHO:185 gr</a:t>
            </a:r>
          </a:p>
          <a:p>
            <a:r>
              <a:rPr lang="tr-TR" dirty="0" smtClean="0"/>
              <a:t>TGD %20 Azalt: 40 Ü</a:t>
            </a:r>
          </a:p>
          <a:p>
            <a:r>
              <a:rPr lang="tr-TR" dirty="0" smtClean="0"/>
              <a:t>Seçenek 1: NPH 24 Ü EN başında ve 16 Ü beslenmenin bitmesine 10 </a:t>
            </a:r>
            <a:r>
              <a:rPr lang="tr-TR" dirty="0" err="1" smtClean="0"/>
              <a:t>st</a:t>
            </a:r>
            <a:r>
              <a:rPr lang="tr-TR" dirty="0" smtClean="0"/>
              <a:t> kala S.C.</a:t>
            </a:r>
          </a:p>
          <a:p>
            <a:r>
              <a:rPr lang="tr-TR" dirty="0" smtClean="0"/>
              <a:t>Seçenek 2: </a:t>
            </a:r>
            <a:r>
              <a:rPr lang="tr-TR" dirty="0" err="1" smtClean="0"/>
              <a:t>Premix</a:t>
            </a:r>
            <a:r>
              <a:rPr lang="tr-TR" dirty="0" smtClean="0"/>
              <a:t> </a:t>
            </a:r>
            <a:r>
              <a:rPr lang="tr-TR" dirty="0" err="1" smtClean="0"/>
              <a:t>İnsulin</a:t>
            </a:r>
            <a:r>
              <a:rPr lang="tr-TR" dirty="0" smtClean="0"/>
              <a:t> aynı doz aynı saatlerde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7541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Vaka 3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66 y Kadın , 2x30 Ü NPH kullanıyor, </a:t>
            </a:r>
          </a:p>
          <a:p>
            <a:r>
              <a:rPr lang="tr-TR" dirty="0" smtClean="0"/>
              <a:t>100 cc/</a:t>
            </a:r>
            <a:r>
              <a:rPr lang="tr-TR" dirty="0" err="1" smtClean="0"/>
              <a:t>st</a:t>
            </a:r>
            <a:r>
              <a:rPr lang="tr-TR" dirty="0" smtClean="0"/>
              <a:t> 16 saat, Total CHO : 240 gr</a:t>
            </a:r>
          </a:p>
          <a:p>
            <a:r>
              <a:rPr lang="tr-TR" dirty="0" err="1" smtClean="0"/>
              <a:t>İnsulin</a:t>
            </a:r>
            <a:r>
              <a:rPr lang="tr-TR" dirty="0" smtClean="0"/>
              <a:t> ihtiyacı? </a:t>
            </a:r>
          </a:p>
          <a:p>
            <a:r>
              <a:rPr lang="tr-TR" dirty="0" smtClean="0"/>
              <a:t>Daha önce insülin kullanmasaydı 1Ü/ 10 gr CHO</a:t>
            </a:r>
          </a:p>
          <a:p>
            <a:r>
              <a:rPr lang="tr-TR" dirty="0" smtClean="0"/>
              <a:t>Eski insülin dozu &lt;40 Ünite olsaydı 1Ü / 8 gr CHO</a:t>
            </a:r>
          </a:p>
          <a:p>
            <a:r>
              <a:rPr lang="tr-TR" dirty="0" smtClean="0"/>
              <a:t>Eski dozu &gt;40 ünite , 1 Ü/6 Gr CHO </a:t>
            </a:r>
          </a:p>
          <a:p>
            <a:r>
              <a:rPr lang="tr-TR" dirty="0" smtClean="0"/>
              <a:t>Hastamızın ihtiyacı 240 gr/ 6 = 40 Ü uzun etkili olarak verilebilir.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5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84068" y="572944"/>
            <a:ext cx="10823864" cy="881784"/>
          </a:xfrm>
          <a:ln w="22225"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tr-TR" b="1" dirty="0" smtClean="0">
                <a:solidFill>
                  <a:srgbClr val="0070C0"/>
                </a:solidFill>
              </a:rPr>
              <a:t/>
            </a:r>
            <a:br>
              <a:rPr lang="tr-TR" b="1" dirty="0" smtClean="0">
                <a:solidFill>
                  <a:srgbClr val="0070C0"/>
                </a:solidFill>
              </a:rPr>
            </a:br>
            <a:r>
              <a:rPr lang="tr-TR" b="1" dirty="0" smtClean="0">
                <a:solidFill>
                  <a:srgbClr val="0070C0"/>
                </a:solidFill>
              </a:rPr>
              <a:t>PN </a:t>
            </a:r>
            <a:r>
              <a:rPr lang="tr-TR" b="1" dirty="0">
                <a:solidFill>
                  <a:srgbClr val="0070C0"/>
                </a:solidFill>
              </a:rPr>
              <a:t>S</a:t>
            </a:r>
            <a:r>
              <a:rPr lang="tr-TR" b="1" dirty="0" smtClean="0">
                <a:solidFill>
                  <a:srgbClr val="0070C0"/>
                </a:solidFill>
              </a:rPr>
              <a:t>ırasında </a:t>
            </a:r>
            <a:r>
              <a:rPr lang="tr-TR" b="1" dirty="0" err="1">
                <a:solidFill>
                  <a:srgbClr val="0070C0"/>
                </a:solidFill>
              </a:rPr>
              <a:t>H</a:t>
            </a:r>
            <a:r>
              <a:rPr lang="tr-TR" b="1" dirty="0" err="1" smtClean="0">
                <a:solidFill>
                  <a:srgbClr val="0070C0"/>
                </a:solidFill>
              </a:rPr>
              <a:t>ipergliseminin</a:t>
            </a:r>
            <a:r>
              <a:rPr lang="tr-TR" b="1" dirty="0" smtClean="0">
                <a:solidFill>
                  <a:srgbClr val="0070C0"/>
                </a:solidFill>
              </a:rPr>
              <a:t> Önlenmesi</a:t>
            </a: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84068" y="1919141"/>
            <a:ext cx="10823864" cy="4585567"/>
          </a:xfrm>
          <a:ln w="19050">
            <a:solidFill>
              <a:schemeClr val="accent1"/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tr-TR" dirty="0" err="1" smtClean="0"/>
              <a:t>PN'de</a:t>
            </a:r>
            <a:r>
              <a:rPr lang="tr-TR" dirty="0" smtClean="0"/>
              <a:t> </a:t>
            </a:r>
            <a:r>
              <a:rPr lang="tr-TR" dirty="0"/>
              <a:t>dekstroz içeriğinin azaltılması </a:t>
            </a:r>
            <a:r>
              <a:rPr lang="tr-TR" dirty="0" smtClean="0"/>
              <a:t>(&lt;4 mg/kg/</a:t>
            </a:r>
            <a:r>
              <a:rPr lang="tr-TR" dirty="0" err="1" smtClean="0"/>
              <a:t>dk</a:t>
            </a:r>
            <a:r>
              <a:rPr lang="tr-TR" dirty="0" smtClean="0"/>
              <a:t>)</a:t>
            </a:r>
            <a:endParaRPr lang="tr-TR" dirty="0"/>
          </a:p>
          <a:p>
            <a:r>
              <a:rPr lang="tr-TR" dirty="0" err="1" smtClean="0"/>
              <a:t>PN'de</a:t>
            </a:r>
            <a:r>
              <a:rPr lang="tr-TR" dirty="0" smtClean="0"/>
              <a:t> </a:t>
            </a:r>
            <a:r>
              <a:rPr lang="tr-TR" dirty="0"/>
              <a:t>kalori içeriğinin azaltılması </a:t>
            </a:r>
            <a:r>
              <a:rPr lang="tr-TR" dirty="0" smtClean="0"/>
              <a:t>(hesaplanan kalorinin %80’i)</a:t>
            </a:r>
            <a:endParaRPr lang="tr-TR" dirty="0"/>
          </a:p>
          <a:p>
            <a:r>
              <a:rPr lang="tr-TR" dirty="0" err="1" smtClean="0"/>
              <a:t>PN'de</a:t>
            </a:r>
            <a:r>
              <a:rPr lang="tr-TR" dirty="0" smtClean="0"/>
              <a:t> </a:t>
            </a:r>
            <a:r>
              <a:rPr lang="tr-TR" dirty="0"/>
              <a:t>glikoz dışı karbonhidrat kullanımı </a:t>
            </a:r>
            <a:r>
              <a:rPr lang="tr-TR" dirty="0" smtClean="0"/>
              <a:t>(</a:t>
            </a:r>
            <a:r>
              <a:rPr lang="tr-TR" dirty="0" err="1" smtClean="0"/>
              <a:t>glucose-fructose-xylitol</a:t>
            </a:r>
            <a:r>
              <a:rPr lang="tr-TR" dirty="0" smtClean="0"/>
              <a:t> 2:1:1</a:t>
            </a:r>
          </a:p>
          <a:p>
            <a:r>
              <a:rPr lang="tr-TR" dirty="0" err="1" smtClean="0"/>
              <a:t>PN'nin</a:t>
            </a:r>
            <a:r>
              <a:rPr lang="tr-TR" dirty="0" smtClean="0"/>
              <a:t> EN ile birleştirilmesi</a:t>
            </a:r>
          </a:p>
          <a:p>
            <a:pPr marL="0" indent="0">
              <a:buNone/>
            </a:pPr>
            <a:r>
              <a:rPr lang="tr-TR" dirty="0" smtClean="0"/>
              <a:t>TEDAVİ: </a:t>
            </a:r>
          </a:p>
          <a:p>
            <a:pPr marL="0" indent="0">
              <a:buNone/>
            </a:pPr>
            <a:r>
              <a:rPr lang="tr-TR" dirty="0" smtClean="0"/>
              <a:t>Hedef KŞ 140-180 mg/dl aralığında tutulmalıdır.</a:t>
            </a:r>
          </a:p>
          <a:p>
            <a:pPr marL="0" indent="0">
              <a:buNone/>
            </a:pPr>
            <a:r>
              <a:rPr lang="tr-TR" dirty="0" smtClean="0"/>
              <a:t>1-Ayrı </a:t>
            </a:r>
            <a:r>
              <a:rPr lang="tr-TR" dirty="0"/>
              <a:t>bir </a:t>
            </a:r>
            <a:r>
              <a:rPr lang="tr-TR" dirty="0" smtClean="0"/>
              <a:t>yoldan IV. </a:t>
            </a:r>
            <a:r>
              <a:rPr lang="tr-TR" dirty="0"/>
              <a:t>insülin </a:t>
            </a:r>
            <a:r>
              <a:rPr lang="tr-TR" dirty="0" err="1"/>
              <a:t>infüzyonu</a:t>
            </a:r>
            <a:r>
              <a:rPr lang="tr-TR" dirty="0"/>
              <a:t> </a:t>
            </a:r>
            <a:r>
              <a:rPr lang="tr-TR" dirty="0" smtClean="0"/>
              <a:t>kullanılması, </a:t>
            </a:r>
          </a:p>
          <a:p>
            <a:pPr marL="0" indent="0">
              <a:buNone/>
            </a:pPr>
            <a:r>
              <a:rPr lang="tr-TR" dirty="0"/>
              <a:t>2- </a:t>
            </a:r>
            <a:r>
              <a:rPr lang="tr-TR" dirty="0" smtClean="0"/>
              <a:t>Bazal insülin </a:t>
            </a:r>
            <a:r>
              <a:rPr lang="tr-TR" dirty="0"/>
              <a:t>ile kısa </a:t>
            </a:r>
            <a:r>
              <a:rPr lang="tr-TR" dirty="0" smtClean="0"/>
              <a:t>etkili insülinin </a:t>
            </a:r>
            <a:r>
              <a:rPr lang="tr-TR" dirty="0"/>
              <a:t>birleştirildiği </a:t>
            </a:r>
            <a:r>
              <a:rPr lang="tr-TR" dirty="0" err="1" smtClean="0"/>
              <a:t>s.c</a:t>
            </a:r>
            <a:r>
              <a:rPr lang="tr-TR" dirty="0" smtClean="0"/>
              <a:t> insülin kullanımı</a:t>
            </a:r>
            <a:r>
              <a:rPr lang="tr-TR" dirty="0"/>
              <a:t>,</a:t>
            </a:r>
            <a:endParaRPr lang="tr-TR" dirty="0" smtClean="0"/>
          </a:p>
          <a:p>
            <a:pPr marL="0" indent="0">
              <a:buNone/>
            </a:pPr>
            <a:r>
              <a:rPr lang="tr-TR" dirty="0" smtClean="0"/>
              <a:t>3- PN </a:t>
            </a:r>
            <a:r>
              <a:rPr lang="tr-TR" dirty="0"/>
              <a:t>torbasına </a:t>
            </a:r>
            <a:r>
              <a:rPr lang="tr-TR" dirty="0" err="1" smtClean="0"/>
              <a:t>regüler</a:t>
            </a:r>
            <a:r>
              <a:rPr lang="tr-TR" dirty="0" smtClean="0"/>
              <a:t> </a:t>
            </a:r>
            <a:r>
              <a:rPr lang="tr-TR" dirty="0"/>
              <a:t>insülin eklenmesi ve </a:t>
            </a:r>
            <a:r>
              <a:rPr lang="tr-TR" dirty="0" err="1" smtClean="0"/>
              <a:t>s.c</a:t>
            </a:r>
            <a:r>
              <a:rPr lang="tr-TR" dirty="0" smtClean="0"/>
              <a:t>. kısa etkili </a:t>
            </a:r>
            <a:r>
              <a:rPr lang="tr-TR" dirty="0"/>
              <a:t>düzeltici </a:t>
            </a:r>
            <a:r>
              <a:rPr lang="tr-TR" dirty="0" smtClean="0"/>
              <a:t>insülin gerektiğinde kullanılması </a:t>
            </a:r>
            <a:r>
              <a:rPr lang="tr-TR" sz="1700" dirty="0" smtClean="0"/>
              <a:t>(Diyabetik hastalarda 1Ü/10 gr dekstroz, diyabeti olmayan hastalarda 1Ü/20 gr dekstroz oranında ya da bir önceki günkü </a:t>
            </a:r>
            <a:r>
              <a:rPr lang="tr-TR" sz="1700" dirty="0" err="1" smtClean="0"/>
              <a:t>insulin</a:t>
            </a:r>
            <a:r>
              <a:rPr lang="tr-TR" sz="1700" dirty="0" smtClean="0"/>
              <a:t> </a:t>
            </a:r>
            <a:r>
              <a:rPr lang="tr-TR" sz="1700" dirty="0" err="1" smtClean="0"/>
              <a:t>infüzyon</a:t>
            </a:r>
            <a:r>
              <a:rPr lang="tr-TR" sz="1700" dirty="0" smtClean="0"/>
              <a:t> dozu torbaya koyulabilir. Ancak insülin torbaya yapışabilir, zamanla etkisi azalabilir. )</a:t>
            </a:r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075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1145512"/>
            <a:ext cx="12249465" cy="4049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01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0884" y="200967"/>
            <a:ext cx="7713648" cy="5860369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1853" y="6320491"/>
            <a:ext cx="5496345" cy="440635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7387" y="6225494"/>
            <a:ext cx="1014468" cy="416466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501" y="2120512"/>
            <a:ext cx="10268762" cy="4000407"/>
          </a:xfrm>
          <a:prstGeom prst="rect">
            <a:avLst/>
          </a:prstGeom>
          <a:ln w="203200" cmpd="sng">
            <a:solidFill>
              <a:schemeClr val="accent1"/>
            </a:solidFill>
          </a:ln>
        </p:spPr>
      </p:pic>
      <p:sp>
        <p:nvSpPr>
          <p:cNvPr id="10" name="Metin kutusu 9"/>
          <p:cNvSpPr txBox="1"/>
          <p:nvPr/>
        </p:nvSpPr>
        <p:spPr>
          <a:xfrm>
            <a:off x="5190025" y="2120512"/>
            <a:ext cx="1276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2016</a:t>
            </a:r>
            <a:endParaRPr lang="tr-TR" dirty="0"/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1054" y="0"/>
            <a:ext cx="4085492" cy="146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03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61108" y="281354"/>
            <a:ext cx="9808791" cy="6592381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673240" y="281354"/>
            <a:ext cx="6420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dirty="0"/>
              <a:t>Bazal (uzun veya orta etkili)* ve/veya </a:t>
            </a:r>
            <a:r>
              <a:rPr lang="tr-TR" sz="1400" dirty="0" err="1"/>
              <a:t>prandiyal</a:t>
            </a:r>
            <a:r>
              <a:rPr lang="tr-TR" sz="1400" dirty="0"/>
              <a:t> (kısa veya hızlı etkili)† insülin kullanan </a:t>
            </a:r>
          </a:p>
        </p:txBody>
      </p:sp>
      <p:sp>
        <p:nvSpPr>
          <p:cNvPr id="6" name="Metin kutusu 5"/>
          <p:cNvSpPr txBox="1"/>
          <p:nvPr/>
        </p:nvSpPr>
        <p:spPr>
          <a:xfrm>
            <a:off x="7330272" y="294787"/>
            <a:ext cx="28034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dirty="0"/>
              <a:t>K</a:t>
            </a:r>
            <a:r>
              <a:rPr lang="tr-TR" sz="1400" dirty="0" smtClean="0"/>
              <a:t>arışım insülin kullanan</a:t>
            </a:r>
            <a:endParaRPr lang="tr-TR" sz="1400" dirty="0"/>
          </a:p>
        </p:txBody>
      </p:sp>
      <p:sp>
        <p:nvSpPr>
          <p:cNvPr id="7" name="Metin kutusu 6"/>
          <p:cNvSpPr txBox="1"/>
          <p:nvPr/>
        </p:nvSpPr>
        <p:spPr>
          <a:xfrm>
            <a:off x="7415684" y="994787"/>
            <a:ext cx="27180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dirty="0">
                <a:solidFill>
                  <a:schemeClr val="bg1">
                    <a:lumMod val="95000"/>
                  </a:schemeClr>
                </a:solidFill>
              </a:rPr>
              <a:t>Toplam dozun %70'ini bazal olarak yalnızca sabah kullanın.</a:t>
            </a:r>
          </a:p>
        </p:txBody>
      </p:sp>
      <p:sp>
        <p:nvSpPr>
          <p:cNvPr id="8" name="Metin kutusu 7"/>
          <p:cNvSpPr txBox="1"/>
          <p:nvPr/>
        </p:nvSpPr>
        <p:spPr>
          <a:xfrm>
            <a:off x="934497" y="1696637"/>
            <a:ext cx="26728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dirty="0" smtClean="0"/>
              <a:t>Geceden sabaha çek</a:t>
            </a:r>
            <a:endParaRPr lang="tr-TR" sz="1400" dirty="0"/>
          </a:p>
        </p:txBody>
      </p:sp>
      <p:sp>
        <p:nvSpPr>
          <p:cNvPr id="9" name="Metin kutusu 8"/>
          <p:cNvSpPr txBox="1"/>
          <p:nvPr/>
        </p:nvSpPr>
        <p:spPr>
          <a:xfrm>
            <a:off x="673240" y="2499735"/>
            <a:ext cx="29542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/>
              <a:t>Bazal insülin dozunu, 1 hafta boyunca açlık kan şekeri testi sonuçlarına göre ayarlayın. Açlık hedefi: 90–150 mg/</a:t>
            </a:r>
            <a:r>
              <a:rPr lang="tr-TR" sz="1200" dirty="0" err="1"/>
              <a:t>dL</a:t>
            </a:r>
            <a:r>
              <a:rPr lang="tr-TR" sz="1200" dirty="0"/>
              <a:t> </a:t>
            </a:r>
          </a:p>
          <a:p>
            <a:r>
              <a:rPr lang="tr-TR" sz="1200" dirty="0" smtClean="0"/>
              <a:t>• </a:t>
            </a:r>
            <a:r>
              <a:rPr lang="tr-TR" sz="1200" dirty="0"/>
              <a:t>Genel sağlık durumuna ve bakım hedeflerine bağlı olarak hedef değişebilir.</a:t>
            </a:r>
          </a:p>
        </p:txBody>
      </p:sp>
      <p:sp>
        <p:nvSpPr>
          <p:cNvPr id="10" name="Metin kutusu 9"/>
          <p:cNvSpPr txBox="1"/>
          <p:nvPr/>
        </p:nvSpPr>
        <p:spPr>
          <a:xfrm>
            <a:off x="4079631" y="2499735"/>
            <a:ext cx="28637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 err="1"/>
              <a:t>Prandial</a:t>
            </a:r>
            <a:r>
              <a:rPr lang="tr-TR" sz="1200" dirty="0"/>
              <a:t> insülin &gt;10 ünite/doz ise: • Dozu %50 azaltın ve insülin dışı bir ajan ekleyin. </a:t>
            </a:r>
            <a:r>
              <a:rPr lang="tr-TR" sz="1200" dirty="0" err="1"/>
              <a:t>Prandiyal</a:t>
            </a:r>
            <a:r>
              <a:rPr lang="tr-TR" sz="1200" dirty="0"/>
              <a:t> insülin dozlarını, insülin dışı ajan dozları artırıldıkça azaltın. </a:t>
            </a:r>
            <a:r>
              <a:rPr lang="tr-TR" sz="1200" dirty="0" err="1"/>
              <a:t>Prandiyal</a:t>
            </a:r>
            <a:r>
              <a:rPr lang="tr-TR" sz="1200" dirty="0"/>
              <a:t> insülini kesmeyi hedefleyin.</a:t>
            </a:r>
          </a:p>
        </p:txBody>
      </p:sp>
      <p:sp>
        <p:nvSpPr>
          <p:cNvPr id="11" name="Metin kutusu 10"/>
          <p:cNvSpPr txBox="1"/>
          <p:nvPr/>
        </p:nvSpPr>
        <p:spPr>
          <a:xfrm>
            <a:off x="7259933" y="2361235"/>
            <a:ext cx="2627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 err="1" smtClean="0"/>
              <a:t>Prandial</a:t>
            </a:r>
            <a:r>
              <a:rPr lang="tr-TR" sz="1200" dirty="0" smtClean="0"/>
              <a:t> insülin ≤10 ünite/doz ise:</a:t>
            </a:r>
          </a:p>
          <a:p>
            <a:r>
              <a:rPr lang="tr-TR" sz="1200" dirty="0" smtClean="0"/>
              <a:t>• </a:t>
            </a:r>
            <a:r>
              <a:rPr lang="tr-TR" sz="1200" dirty="0" err="1" smtClean="0"/>
              <a:t>Prandial</a:t>
            </a:r>
            <a:r>
              <a:rPr lang="tr-TR" sz="1200" dirty="0" smtClean="0"/>
              <a:t> insülini kesin ve</a:t>
            </a:r>
          </a:p>
          <a:p>
            <a:r>
              <a:rPr lang="tr-TR" sz="1200" dirty="0" smtClean="0"/>
              <a:t>insülin dışı ajan(</a:t>
            </a:r>
            <a:r>
              <a:rPr lang="tr-TR" sz="1200" dirty="0" err="1" smtClean="0"/>
              <a:t>lar</a:t>
            </a:r>
            <a:r>
              <a:rPr lang="tr-TR" sz="1200" dirty="0" smtClean="0"/>
              <a:t>) ekleyin</a:t>
            </a:r>
            <a:endParaRPr lang="tr-TR" sz="1200" dirty="0"/>
          </a:p>
        </p:txBody>
      </p:sp>
      <p:sp>
        <p:nvSpPr>
          <p:cNvPr id="12" name="Metin kutusu 11"/>
          <p:cNvSpPr txBox="1"/>
          <p:nvPr/>
        </p:nvSpPr>
        <p:spPr>
          <a:xfrm>
            <a:off x="818103" y="3828422"/>
            <a:ext cx="2789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/>
              <a:t>Açlık parmak ucundan alınan kan şekeri değerlerinin %50'si hedefin üzerindeyse: Dozu 2 ünite artırın</a:t>
            </a:r>
          </a:p>
          <a:p>
            <a:r>
              <a:rPr lang="tr-TR" sz="1200" dirty="0"/>
              <a:t>Haftada &gt;2 açlık parmak ucundan alınan kan şekeri değeri &lt;80 mg/</a:t>
            </a:r>
            <a:r>
              <a:rPr lang="tr-TR" sz="1200" dirty="0" err="1"/>
              <a:t>dL</a:t>
            </a:r>
            <a:r>
              <a:rPr lang="tr-TR" sz="1200" dirty="0"/>
              <a:t> (&lt;4,4 </a:t>
            </a:r>
            <a:r>
              <a:rPr lang="tr-TR" sz="1200" dirty="0" err="1"/>
              <a:t>mmol</a:t>
            </a:r>
            <a:r>
              <a:rPr lang="tr-TR" sz="1200" dirty="0"/>
              <a:t>/L) ise: Dozu 2 ünite azaltın</a:t>
            </a:r>
          </a:p>
        </p:txBody>
      </p:sp>
      <p:sp>
        <p:nvSpPr>
          <p:cNvPr id="13" name="Metin kutusu 12"/>
          <p:cNvSpPr txBox="1"/>
          <p:nvPr/>
        </p:nvSpPr>
        <p:spPr>
          <a:xfrm>
            <a:off x="4079631" y="3920754"/>
            <a:ext cx="56069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/>
              <a:t>İnsülin dışı ilaçlar ekleyin:</a:t>
            </a:r>
          </a:p>
          <a:p>
            <a:r>
              <a:rPr lang="tr-TR" sz="1200" dirty="0"/>
              <a:t>• </a:t>
            </a:r>
            <a:r>
              <a:rPr lang="tr-TR" sz="1200" dirty="0" err="1"/>
              <a:t>eGFR</a:t>
            </a:r>
            <a:r>
              <a:rPr lang="tr-TR" sz="1200" dirty="0"/>
              <a:t> ≥45 </a:t>
            </a:r>
            <a:r>
              <a:rPr lang="tr-TR" sz="1200" dirty="0" err="1"/>
              <a:t>mL</a:t>
            </a:r>
            <a:r>
              <a:rPr lang="tr-TR" sz="1200" dirty="0"/>
              <a:t>/</a:t>
            </a:r>
            <a:r>
              <a:rPr lang="tr-TR" sz="1200" dirty="0" err="1"/>
              <a:t>dak</a:t>
            </a:r>
            <a:r>
              <a:rPr lang="tr-TR" sz="1200" dirty="0"/>
              <a:t>/1,73 m² ise, günlük 500 mg </a:t>
            </a:r>
            <a:r>
              <a:rPr lang="tr-TR" sz="1200" dirty="0" err="1"/>
              <a:t>metformin</a:t>
            </a:r>
            <a:r>
              <a:rPr lang="tr-TR" sz="1200" dirty="0"/>
              <a:t> tedavisine başlayın ve </a:t>
            </a:r>
            <a:r>
              <a:rPr lang="tr-TR" sz="1200" dirty="0" err="1"/>
              <a:t>tolere</a:t>
            </a:r>
            <a:r>
              <a:rPr lang="tr-TR" sz="1200" dirty="0"/>
              <a:t> edildiği şekilde dozu 2 haftada bir artırın.</a:t>
            </a:r>
          </a:p>
          <a:p>
            <a:r>
              <a:rPr lang="tr-TR" sz="1200" dirty="0"/>
              <a:t>• </a:t>
            </a:r>
            <a:r>
              <a:rPr lang="tr-TR" sz="1200" dirty="0" err="1"/>
              <a:t>eGFR</a:t>
            </a:r>
            <a:r>
              <a:rPr lang="tr-TR" sz="1200" dirty="0"/>
              <a:t> &lt;45 </a:t>
            </a:r>
            <a:r>
              <a:rPr lang="tr-TR" sz="1200" dirty="0" err="1"/>
              <a:t>mL</a:t>
            </a:r>
            <a:r>
              <a:rPr lang="tr-TR" sz="1200" dirty="0"/>
              <a:t>/</a:t>
            </a:r>
            <a:r>
              <a:rPr lang="tr-TR" sz="1200" dirty="0" err="1"/>
              <a:t>dak</a:t>
            </a:r>
            <a:r>
              <a:rPr lang="tr-TR" sz="1200" dirty="0"/>
              <a:t>/1,73 m² ise, kişi zaten </a:t>
            </a:r>
            <a:r>
              <a:rPr lang="tr-TR" sz="1200" dirty="0" err="1"/>
              <a:t>metformin</a:t>
            </a:r>
            <a:r>
              <a:rPr lang="tr-TR" sz="1200" dirty="0"/>
              <a:t> alıyorsa veya </a:t>
            </a:r>
            <a:r>
              <a:rPr lang="tr-TR" sz="1200" dirty="0" err="1"/>
              <a:t>metformin</a:t>
            </a:r>
            <a:r>
              <a:rPr lang="tr-TR" sz="1200" dirty="0"/>
              <a:t> tedavisine devam </a:t>
            </a:r>
            <a:r>
              <a:rPr lang="tr-TR" sz="1200" dirty="0" smtClean="0"/>
              <a:t>edilmiyorsa, </a:t>
            </a:r>
            <a:r>
              <a:rPr lang="tr-TR" sz="1200" dirty="0"/>
              <a:t>ikinci basamak ilaca geçin.</a:t>
            </a:r>
          </a:p>
        </p:txBody>
      </p:sp>
      <p:sp>
        <p:nvSpPr>
          <p:cNvPr id="14" name="Metin kutusu 13"/>
          <p:cNvSpPr txBox="1"/>
          <p:nvPr/>
        </p:nvSpPr>
        <p:spPr>
          <a:xfrm>
            <a:off x="5094514" y="5317508"/>
            <a:ext cx="51246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/>
              <a:t>Her 2 haftada bir, öğle yemeğinden önce ve akşam yemeğinden önce yapılan parmak ucundan kan şekeri testine göre insülin dozunu ayarlayın ve/veya glikoz düşürücü ilaçlar ekleyin. • Hedef: Yemeklerden önce 90–150 mg/</a:t>
            </a:r>
            <a:r>
              <a:rPr lang="tr-TR" sz="1200" dirty="0" err="1"/>
              <a:t>dL</a:t>
            </a:r>
            <a:r>
              <a:rPr lang="tr-TR" sz="1200" dirty="0"/>
              <a:t> </a:t>
            </a:r>
            <a:r>
              <a:rPr lang="tr-TR" sz="1200" dirty="0" smtClean="0"/>
              <a:t>genel </a:t>
            </a:r>
            <a:r>
              <a:rPr lang="tr-TR" sz="1200" dirty="0"/>
              <a:t>sağlık ve bakım hedeflerine bağlı olarak hedef değiştirilebilir. • 2 hafta boyunca yemek </a:t>
            </a:r>
            <a:r>
              <a:rPr lang="tr-TR" sz="1200" dirty="0" smtClean="0"/>
              <a:t>öncesi </a:t>
            </a:r>
            <a:r>
              <a:rPr lang="tr-TR" sz="1200" dirty="0"/>
              <a:t>kan değerlerinin %50'si hedefin üzerindeyse, dozu artırın veya başka bir ilaç ekleyin. • Haftada 2'den fazla yemek </a:t>
            </a:r>
            <a:r>
              <a:rPr lang="tr-TR" sz="1200" dirty="0" smtClean="0"/>
              <a:t>öncesi </a:t>
            </a:r>
            <a:r>
              <a:rPr lang="tr-TR" sz="1200" dirty="0"/>
              <a:t>kan değeri &lt;90 mg/</a:t>
            </a:r>
            <a:r>
              <a:rPr lang="tr-TR" sz="1200" dirty="0" err="1"/>
              <a:t>dL</a:t>
            </a:r>
            <a:r>
              <a:rPr lang="tr-TR" sz="1200" dirty="0"/>
              <a:t> </a:t>
            </a:r>
            <a:r>
              <a:rPr lang="tr-TR" sz="1200" dirty="0" smtClean="0"/>
              <a:t>ise</a:t>
            </a:r>
            <a:r>
              <a:rPr lang="tr-TR" sz="1200" dirty="0"/>
              <a:t>, ilacın dozunu azaltın.</a:t>
            </a:r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330" y="4295801"/>
            <a:ext cx="5935435" cy="46753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299216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0070C0"/>
                </a:solidFill>
              </a:rPr>
              <a:t>Karmaşık Tedavilerinin Basitleştirilmesi</a:t>
            </a:r>
            <a:endParaRPr lang="tr-TR" b="1" dirty="0">
              <a:solidFill>
                <a:srgbClr val="0070C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Bazal +/-</a:t>
            </a:r>
            <a:r>
              <a:rPr lang="tr-TR" dirty="0" err="1" smtClean="0"/>
              <a:t>prandiyal</a:t>
            </a:r>
            <a:r>
              <a:rPr lang="tr-TR" dirty="0" smtClean="0"/>
              <a:t> kısa etkili insülin kullanan hastalarda bazal insülinin geceden sabaha çekilmesi, </a:t>
            </a:r>
          </a:p>
          <a:p>
            <a:r>
              <a:rPr lang="tr-TR" dirty="0" smtClean="0"/>
              <a:t>Bu öneri için kanıtlar </a:t>
            </a:r>
            <a:r>
              <a:rPr lang="tr-TR" dirty="0" err="1" smtClean="0"/>
              <a:t>glargine</a:t>
            </a:r>
            <a:r>
              <a:rPr lang="tr-TR" dirty="0" smtClean="0"/>
              <a:t> U100 ve </a:t>
            </a:r>
            <a:r>
              <a:rPr lang="tr-TR" dirty="0" err="1" smtClean="0"/>
              <a:t>detemir</a:t>
            </a:r>
            <a:r>
              <a:rPr lang="tr-TR" dirty="0" smtClean="0"/>
              <a:t> ile yapılan çalışmalardan gelmektedir.</a:t>
            </a:r>
          </a:p>
          <a:p>
            <a:pPr marL="0" indent="0">
              <a:buNone/>
            </a:pPr>
            <a:r>
              <a:rPr lang="tr-TR" dirty="0" smtClean="0"/>
              <a:t>* Eğer sabah açlık </a:t>
            </a:r>
            <a:r>
              <a:rPr lang="tr-TR" dirty="0"/>
              <a:t>kan şekeri düzeyleri hedef değerden yüksekse, </a:t>
            </a:r>
            <a:r>
              <a:rPr lang="tr-TR" dirty="0" smtClean="0"/>
              <a:t> </a:t>
            </a:r>
            <a:r>
              <a:rPr lang="tr-TR" dirty="0"/>
              <a:t>öğle veya akşam yemeği öncesi kan şekeri düzeyleri </a:t>
            </a:r>
            <a:r>
              <a:rPr lang="tr-TR" dirty="0" smtClean="0"/>
              <a:t>hedef değere ulaşırsa, </a:t>
            </a:r>
            <a:r>
              <a:rPr lang="tr-TR" dirty="0" err="1"/>
              <a:t>glargin</a:t>
            </a:r>
            <a:r>
              <a:rPr lang="tr-TR" dirty="0"/>
              <a:t> dozunu aynı dozda yatmadan önceye </a:t>
            </a:r>
            <a:r>
              <a:rPr lang="tr-TR" dirty="0" smtClean="0"/>
              <a:t>çekin.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3999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3" name="Group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0459187"/>
              </p:ext>
            </p:extLst>
          </p:nvPr>
        </p:nvGraphicFramePr>
        <p:xfrm>
          <a:off x="870784" y="762196"/>
          <a:ext cx="10450433" cy="5985008"/>
        </p:xfrm>
        <a:graphic>
          <a:graphicData uri="http://schemas.openxmlformats.org/drawingml/2006/table">
            <a:tbl>
              <a:tblPr/>
              <a:tblGrid>
                <a:gridCol w="2585440">
                  <a:extLst>
                    <a:ext uri="{9D8B030D-6E8A-4147-A177-3AD203B41FA5}">
                      <a16:colId xmlns:a16="http://schemas.microsoft.com/office/drawing/2014/main" val="3667896792"/>
                    </a:ext>
                  </a:extLst>
                </a:gridCol>
                <a:gridCol w="3406511">
                  <a:extLst>
                    <a:ext uri="{9D8B030D-6E8A-4147-A177-3AD203B41FA5}">
                      <a16:colId xmlns:a16="http://schemas.microsoft.com/office/drawing/2014/main" val="803599671"/>
                    </a:ext>
                  </a:extLst>
                </a:gridCol>
                <a:gridCol w="4458482">
                  <a:extLst>
                    <a:ext uri="{9D8B030D-6E8A-4147-A177-3AD203B41FA5}">
                      <a16:colId xmlns:a16="http://schemas.microsoft.com/office/drawing/2014/main" val="3891998494"/>
                    </a:ext>
                  </a:extLst>
                </a:gridCol>
              </a:tblGrid>
              <a:tr h="4733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93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/>
                      </a:pPr>
                      <a:r>
                        <a:rPr kumimoji="0" lang="tr-TR" altLang="tr-TR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Hasta Grubu</a:t>
                      </a:r>
                    </a:p>
                  </a:txBody>
                  <a:tcPr marL="43539" marR="43539" marT="55294" marB="55294" horzOverflow="overflow">
                    <a:lnL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</a:pPr>
                      <a:r>
                        <a:rPr kumimoji="0" lang="tr-TR" altLang="tr-TR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Basitleştir</a:t>
                      </a:r>
                    </a:p>
                  </a:txBody>
                  <a:tcPr marL="43539" marR="43539" marT="55294" marB="55294" horzOverflow="overflow">
                    <a:lnL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</a:pPr>
                      <a:r>
                        <a:rPr kumimoji="0" lang="tr-TR" altLang="tr-TR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Yoğunluğu azalt ya da kes</a:t>
                      </a:r>
                    </a:p>
                  </a:txBody>
                  <a:tcPr marL="43539" marR="43539" marT="55294" marB="55294" horzOverflow="overflow">
                    <a:lnL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5866718"/>
                  </a:ext>
                </a:extLst>
              </a:tr>
              <a:tr h="796235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63"/>
                        </a:spcBef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93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/>
                      </a:pPr>
                      <a:r>
                        <a:rPr lang="tr-TR" sz="1200" dirty="0" smtClean="0"/>
                        <a:t>Sağlıklı ( Az sayıda kronik</a:t>
                      </a:r>
                      <a:r>
                        <a:rPr lang="tr-TR" sz="1200" baseline="0" dirty="0" smtClean="0"/>
                        <a:t> hastalığı olan ve bilişsel fonksiyonları normal olan) </a:t>
                      </a:r>
                      <a:r>
                        <a:rPr kumimoji="0" lang="tr-TR" altLang="tr-T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A1C &lt;7.0–7.5% </a:t>
                      </a:r>
                    </a:p>
                  </a:txBody>
                  <a:tcPr marL="43539" marR="43539" marT="55294" marB="55294" horzOverflow="overflow">
                    <a:lnL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63"/>
                        </a:spcBef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</a:pPr>
                      <a:r>
                        <a:rPr kumimoji="0" lang="tr-TR" altLang="tr-T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A1C'den bağımsız olarak insülin tedavisi sırasında şiddetli veya tekrarlayan hipoglisemi, Geniş glikoz dalgalanmaları, Akut hastalık nedeniyle bilişsel veya işlevsel gerileme olması</a:t>
                      </a:r>
                    </a:p>
                  </a:txBody>
                  <a:tcPr marL="43539" marR="43539" marT="55294" marB="55294" horzOverflow="overflow">
                    <a:lnL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63"/>
                        </a:spcBef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</a:pPr>
                      <a:r>
                        <a:rPr kumimoji="0" lang="tr-TR" altLang="tr-T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A1C'den bağımsız olarak insülin, </a:t>
                      </a:r>
                      <a:r>
                        <a:rPr kumimoji="0" lang="tr-TR" altLang="tr-T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sülfonilüreler</a:t>
                      </a:r>
                      <a:r>
                        <a:rPr kumimoji="0" lang="tr-TR" altLang="tr-T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veya </a:t>
                      </a:r>
                      <a:r>
                        <a:rPr kumimoji="0" lang="tr-TR" altLang="tr-T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meglitinidler</a:t>
                      </a:r>
                      <a:r>
                        <a:rPr kumimoji="0" lang="tr-TR" altLang="tr-T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kullanımında şiddetli veya tekrarlayan hipoglisemi,  Geniş </a:t>
                      </a:r>
                      <a:r>
                        <a:rPr kumimoji="0" lang="tr-TR" altLang="tr-T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glukoz</a:t>
                      </a:r>
                      <a:r>
                        <a:rPr kumimoji="0" lang="tr-TR" altLang="tr-T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dalgalanmaları, </a:t>
                      </a:r>
                      <a:r>
                        <a:rPr kumimoji="0" lang="tr-TR" altLang="tr-T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polifarmasi</a:t>
                      </a:r>
                      <a:endParaRPr kumimoji="0" lang="tr-TR" altLang="tr-T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43539" marR="43539" marT="55294" marB="55294" horzOverflow="overflow">
                    <a:lnL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5021407"/>
                  </a:ext>
                </a:extLst>
              </a:tr>
              <a:tr h="1139058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63"/>
                        </a:spcBef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</a:pPr>
                      <a:r>
                        <a:rPr kumimoji="0" lang="tr-TR" altLang="tr-T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Karmaşık/orta</a:t>
                      </a:r>
                    </a:p>
                    <a:p>
                      <a:pPr marL="0" marR="0" lvl="0" indent="0" algn="l" defTabSz="914400" rtl="0" eaLnBrk="1" fontAlgn="base" latinLnBrk="0" hangingPunct="0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</a:pPr>
                      <a:r>
                        <a:rPr kumimoji="0" lang="tr-TR" altLang="tr-T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(birden fazla kronik hastalık, iki veya daha fazla GYA bozukluk</a:t>
                      </a:r>
                    </a:p>
                    <a:p>
                      <a:pPr marL="0" marR="0" lvl="0" indent="0" algn="l" defTabSz="914400" rtl="0" eaLnBrk="1" fontAlgn="base" latinLnBrk="0" hangingPunct="0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</a:pPr>
                      <a:r>
                        <a:rPr kumimoji="0" lang="tr-TR" altLang="tr-T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veya hafif  bilişsel bozukluk)</a:t>
                      </a:r>
                    </a:p>
                    <a:p>
                      <a:pPr marL="0" marR="0" lvl="0" indent="0" algn="l" defTabSz="914400" rtl="0" eaLnBrk="1" fontAlgn="base" latinLnBrk="0" hangingPunct="0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</a:pPr>
                      <a:r>
                        <a:rPr kumimoji="0" lang="tr-TR" altLang="tr-T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A1C &lt;8.0% </a:t>
                      </a:r>
                    </a:p>
                  </a:txBody>
                  <a:tcPr marL="43539" marR="43539" marT="55294" marB="55294" horzOverflow="overflow">
                    <a:lnL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63"/>
                        </a:spcBef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</a:pPr>
                      <a:r>
                        <a:rPr lang="tr-TR" sz="1200" dirty="0" smtClean="0"/>
                        <a:t>A1C'den bağımsız olarak insülin tedavisi</a:t>
                      </a:r>
                      <a:r>
                        <a:rPr lang="tr-TR" sz="1200" baseline="0" dirty="0" smtClean="0"/>
                        <a:t> ile</a:t>
                      </a:r>
                      <a:r>
                        <a:rPr lang="tr-TR" sz="1200" dirty="0" smtClean="0"/>
                        <a:t> şiddetli veya tekrarlayan hipoglisemi,</a:t>
                      </a:r>
                      <a:r>
                        <a:rPr lang="tr-TR" sz="1200" baseline="0" dirty="0" smtClean="0"/>
                        <a:t> k</a:t>
                      </a:r>
                      <a:r>
                        <a:rPr lang="tr-TR" sz="1200" dirty="0" smtClean="0"/>
                        <a:t>armaşık insülin planını yönetememe,</a:t>
                      </a:r>
                      <a:r>
                        <a:rPr lang="tr-TR" sz="1200" baseline="0" dirty="0" smtClean="0"/>
                        <a:t> b</a:t>
                      </a:r>
                      <a:r>
                        <a:rPr lang="tr-TR" sz="1200" dirty="0" smtClean="0"/>
                        <a:t>akım veren partnerinin kaybı, yaşam koşullarının değişmesi veya mali zorluklar gibi sosyoekonomik</a:t>
                      </a:r>
                      <a:r>
                        <a:rPr lang="tr-TR" sz="1200" baseline="0" dirty="0" smtClean="0"/>
                        <a:t> nedenlerle</a:t>
                      </a:r>
                      <a:endParaRPr kumimoji="0" lang="tr-TR" altLang="tr-T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43539" marR="43539" marT="55294" marB="55294" horzOverflow="overflow">
                    <a:lnL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63"/>
                        </a:spcBef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</a:pPr>
                      <a:r>
                        <a:rPr kumimoji="0" lang="tr-TR" altLang="tr-T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• A1C'den bağımsız olarak insülin, </a:t>
                      </a:r>
                      <a:r>
                        <a:rPr kumimoji="0" lang="tr-TR" altLang="tr-T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sülfonilüreler</a:t>
                      </a:r>
                      <a:r>
                        <a:rPr kumimoji="0" lang="tr-TR" altLang="tr-T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veya </a:t>
                      </a:r>
                      <a:r>
                        <a:rPr kumimoji="0" lang="tr-TR" altLang="tr-T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meglitinidler</a:t>
                      </a:r>
                      <a:r>
                        <a:rPr kumimoji="0" lang="tr-TR" altLang="tr-T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sırasında şiddetli veya tekrarlayan hipoglisemi</a:t>
                      </a:r>
                    </a:p>
                    <a:p>
                      <a:pPr marL="0" marR="0" lvl="0" indent="0" algn="l" defTabSz="914400" rtl="0" eaLnBrk="1" fontAlgn="base" latinLnBrk="0" hangingPunct="0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</a:pPr>
                      <a:r>
                        <a:rPr kumimoji="0" lang="tr-TR" altLang="tr-T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Geniş </a:t>
                      </a:r>
                      <a:r>
                        <a:rPr kumimoji="0" lang="tr-TR" altLang="tr-T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glukoz</a:t>
                      </a:r>
                      <a:r>
                        <a:rPr kumimoji="0" lang="tr-TR" altLang="tr-T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dalgalanmaları, </a:t>
                      </a:r>
                      <a:r>
                        <a:rPr kumimoji="0" lang="tr-TR" altLang="tr-T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polifarmasi</a:t>
                      </a:r>
                      <a:endParaRPr kumimoji="0" lang="tr-TR" altLang="tr-T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43539" marR="43539" marT="55294" marB="55294" horzOverflow="overflow">
                    <a:lnL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2922562"/>
                  </a:ext>
                </a:extLst>
              </a:tr>
              <a:tr h="1139058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63"/>
                        </a:spcBef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</a:pPr>
                      <a:r>
                        <a:rPr kumimoji="0" lang="tr-TR" altLang="tr-T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Nitelikli bir bakım tesisinde </a:t>
                      </a:r>
                      <a:r>
                        <a:rPr kumimoji="0" lang="tr-TR" altLang="tr-TR" sz="12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kısa süreli</a:t>
                      </a:r>
                      <a:r>
                        <a:rPr kumimoji="0" lang="tr-TR" altLang="tr-T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bakım alan, toplumda yaşayan bireyler</a:t>
                      </a:r>
                    </a:p>
                    <a:p>
                      <a:pPr marL="0" marR="0" lvl="0" indent="0" algn="l" defTabSz="914400" rtl="0" eaLnBrk="1" fontAlgn="base" latinLnBrk="0" hangingPunct="0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</a:pPr>
                      <a:r>
                        <a:rPr kumimoji="0" lang="tr-TR" altLang="tr-T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</a:t>
                      </a:r>
                      <a:r>
                        <a:rPr kumimoji="0" lang="tr-TR" altLang="tr-T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A1C'ye bağımlı kalmadan glikoz hedefi 100–200 mg/</a:t>
                      </a:r>
                      <a:r>
                        <a:rPr kumimoji="0" lang="tr-TR" altLang="tr-TR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dL</a:t>
                      </a:r>
                      <a:r>
                        <a:rPr kumimoji="0" lang="tr-TR" altLang="tr-T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)</a:t>
                      </a:r>
                    </a:p>
                  </a:txBody>
                  <a:tcPr marL="43539" marR="43539" marT="55294" marB="55294" horzOverflow="overflow">
                    <a:lnL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63"/>
                        </a:spcBef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</a:pPr>
                      <a:r>
                        <a:rPr kumimoji="0" lang="tr-TR" altLang="tr-T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Hastaneye yatış sürecinde hastanın </a:t>
                      </a:r>
                      <a:r>
                        <a:rPr kumimoji="0" lang="tr-TR" altLang="tr-T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kompleksitesi</a:t>
                      </a:r>
                      <a:r>
                        <a:rPr kumimoji="0" lang="tr-TR" altLang="tr-T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artıyorsa hastaneye yatış öncesi aldığı tedaviye dönülmesi düşünülebilir.</a:t>
                      </a:r>
                    </a:p>
                    <a:p>
                      <a:pPr marL="0" marR="0" lvl="0" indent="0" algn="l" defTabSz="914400" rtl="0" eaLnBrk="1" fontAlgn="base" latinLnBrk="0" hangingPunct="0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</a:pPr>
                      <a:r>
                        <a:rPr kumimoji="0" lang="tr-TR" altLang="tr-T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Ama hastanın iyileşmesi, iyi yara iyileşmesi ve enfeksiyonların önlenmesi için </a:t>
                      </a:r>
                      <a:r>
                        <a:rPr kumimoji="0" lang="tr-TR" altLang="tr-T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glisemik</a:t>
                      </a:r>
                      <a:r>
                        <a:rPr kumimoji="0" lang="tr-TR" altLang="tr-T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kontrol önemlidir.</a:t>
                      </a:r>
                    </a:p>
                  </a:txBody>
                  <a:tcPr marL="43539" marR="43539" marT="55294" marB="55294" horzOverflow="overflow">
                    <a:lnL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63"/>
                        </a:spcBef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</a:pPr>
                      <a:r>
                        <a:rPr kumimoji="0" lang="tr-TR" altLang="tr-T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Kilo kaybı, iştahsızlık, kısa süreli bilişsel gerileme ve/veya fiziksel işlev kaybı varlığında</a:t>
                      </a:r>
                    </a:p>
                  </a:txBody>
                  <a:tcPr marL="43539" marR="43539" marT="55294" marB="55294" horzOverflow="overflow">
                    <a:lnL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5667106"/>
                  </a:ext>
                </a:extLst>
              </a:tr>
              <a:tr h="1481881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63"/>
                        </a:spcBef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</a:pPr>
                      <a:r>
                        <a:rPr kumimoji="0" lang="tr-TR" altLang="tr-T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Çok karmaşık/kötü sağlık durumu (uzun süreli bakım veya son dönem kronik hastalıklar veya orta ila şiddetli bilişsel bozukluk veya iki veya daha fazla günlük yaşam aktivitesinde bozukluk)</a:t>
                      </a:r>
                    </a:p>
                    <a:p>
                      <a:pPr marL="0" marR="0" lvl="0" indent="0" algn="l" defTabSz="914400" rtl="0" eaLnBrk="1" fontAlgn="base" latinLnBrk="0" hangingPunct="0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</a:pPr>
                      <a:r>
                        <a:rPr kumimoji="0" lang="tr-TR" altLang="tr-T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Sadece Hipoglisemi ve </a:t>
                      </a:r>
                      <a:r>
                        <a:rPr kumimoji="0" lang="tr-TR" altLang="tr-TR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semptomatik</a:t>
                      </a:r>
                      <a:r>
                        <a:rPr kumimoji="0" lang="tr-TR" altLang="tr-T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</a:t>
                      </a:r>
                      <a:r>
                        <a:rPr kumimoji="0" lang="tr-TR" altLang="tr-TR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hiperglisemiden</a:t>
                      </a:r>
                      <a:r>
                        <a:rPr kumimoji="0" lang="tr-TR" altLang="tr-T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kaçınmalı</a:t>
                      </a:r>
                    </a:p>
                  </a:txBody>
                  <a:tcPr marL="43539" marR="43539" marT="55294" marB="55294" horzOverflow="overflow">
                    <a:lnL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63"/>
                        </a:spcBef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</a:pPr>
                      <a:r>
                        <a:rPr kumimoji="0" lang="tr-TR" altLang="tr-T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Kişi veya bakım vereni enjeksiyon sayısını ve parmak ucundan kan şekeri ölçümünü azaltmak istiyor mu? • Bir beslenme düzeni var mı? Beslenmesi düzensiz olabilir. </a:t>
                      </a:r>
                    </a:p>
                  </a:txBody>
                  <a:tcPr marL="43539" marR="43539" marT="55294" marB="55294" horzOverflow="overflow">
                    <a:lnL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63"/>
                        </a:spcBef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</a:pPr>
                      <a:r>
                        <a:rPr kumimoji="0" lang="tr-TR" altLang="tr-T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Kognitif bozukluk, depresyon, </a:t>
                      </a:r>
                      <a:r>
                        <a:rPr kumimoji="0" lang="tr-TR" altLang="tr-T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anoreksi</a:t>
                      </a:r>
                      <a:r>
                        <a:rPr kumimoji="0" lang="tr-TR" altLang="tr-T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veya </a:t>
                      </a:r>
                      <a:r>
                        <a:rPr kumimoji="0" lang="tr-TR" altLang="tr-T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sülfonilüre</a:t>
                      </a:r>
                      <a:r>
                        <a:rPr kumimoji="0" lang="tr-TR" altLang="tr-T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veya </a:t>
                      </a:r>
                      <a:r>
                        <a:rPr kumimoji="0" lang="tr-TR" altLang="tr-T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meglitinid</a:t>
                      </a:r>
                      <a:r>
                        <a:rPr kumimoji="0" lang="tr-TR" altLang="tr-T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kullanırken düzensiz yeme düzeni varsa azalt,</a:t>
                      </a:r>
                    </a:p>
                    <a:p>
                      <a:pPr marL="0" marR="0" lvl="0" indent="0" algn="l" defTabSz="914400" rtl="0" eaLnBrk="1" fontAlgn="base" latinLnBrk="0" hangingPunct="0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</a:pPr>
                      <a:r>
                        <a:rPr kumimoji="0" lang="tr-TR" altLang="tr-T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Bariz faydası olmayan herhangi bir diyabet ilacı kullanımından kaçın</a:t>
                      </a:r>
                    </a:p>
                  </a:txBody>
                  <a:tcPr marL="43539" marR="43539" marT="55294" marB="55294" horzOverflow="overflow">
                    <a:lnL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514943"/>
                  </a:ext>
                </a:extLst>
              </a:tr>
              <a:tr h="796235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63"/>
                        </a:spcBef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</a:pPr>
                      <a:r>
                        <a:rPr kumimoji="0" lang="tr-TR" altLang="tr-T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Yaşam Sonunda</a:t>
                      </a:r>
                    </a:p>
                    <a:p>
                      <a:pPr marL="0" marR="0" lvl="0" indent="0" algn="l" defTabSz="914400" rtl="0" eaLnBrk="1" fontAlgn="base" latinLnBrk="0" hangingPunct="0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</a:pPr>
                      <a:r>
                        <a:rPr kumimoji="0" lang="tr-TR" altLang="tr-T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Amaç konfor sağlamak</a:t>
                      </a:r>
                    </a:p>
                  </a:txBody>
                  <a:tcPr marL="43539" marR="43539" marT="55294" marB="55294" horzOverflow="overflow">
                    <a:lnL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63"/>
                        </a:spcBef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</a:pPr>
                      <a:r>
                        <a:rPr kumimoji="0" lang="tr-TR" altLang="tr-T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Tedavinin (örneğin enjeksiyonlar veya parmak delme) neden olduğu ağrı veya rahatsızlık</a:t>
                      </a:r>
                    </a:p>
                    <a:p>
                      <a:pPr marL="0" marR="0" lvl="0" indent="0" algn="l" defTabSz="914400" rtl="0" eaLnBrk="1" fontAlgn="base" latinLnBrk="0" hangingPunct="0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</a:pPr>
                      <a:r>
                        <a:rPr kumimoji="0" lang="tr-TR" altLang="tr-T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• Tedavinin karmaşıklığı nedeniyle bakım verenlerin aşırı stresi</a:t>
                      </a:r>
                    </a:p>
                  </a:txBody>
                  <a:tcPr marL="43539" marR="43539" marT="55294" marB="55294" horzOverflow="overflow">
                    <a:lnL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63"/>
                        </a:spcBef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</a:tabLst>
                      </a:pPr>
                      <a:r>
                        <a:rPr kumimoji="0" lang="tr-TR" altLang="tr-T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Semtomatik</a:t>
                      </a:r>
                      <a:r>
                        <a:rPr kumimoji="0" lang="tr-TR" altLang="tr-T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veya konfor sağlayıcı belirgin bir faydası olmayan herhangi bir diyabet ilacı kullanmaktan kaçın</a:t>
                      </a:r>
                    </a:p>
                  </a:txBody>
                  <a:tcPr marL="43539" marR="43539" marT="55294" marB="55294" horzOverflow="overflow">
                    <a:lnL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729307"/>
                  </a:ext>
                </a:extLst>
              </a:tr>
            </a:tbl>
          </a:graphicData>
        </a:graphic>
      </p:graphicFrame>
      <p:sp>
        <p:nvSpPr>
          <p:cNvPr id="56" name="Unvan 1"/>
          <p:cNvSpPr>
            <a:spLocks noGrp="1"/>
          </p:cNvSpPr>
          <p:nvPr>
            <p:ph type="title"/>
          </p:nvPr>
        </p:nvSpPr>
        <p:spPr>
          <a:xfrm>
            <a:off x="1189627" y="119697"/>
            <a:ext cx="9812747" cy="636067"/>
          </a:xfrm>
        </p:spPr>
        <p:txBody>
          <a:bodyPr/>
          <a:lstStyle/>
          <a:p>
            <a:r>
              <a:rPr lang="tr-TR" sz="3386" b="1" dirty="0">
                <a:solidFill>
                  <a:srgbClr val="0070C0"/>
                </a:solidFill>
              </a:rPr>
              <a:t>Ne Zaman Tedavi Şemasını Basitleştirelim</a:t>
            </a:r>
            <a:r>
              <a:rPr lang="tr-TR" sz="3386" b="1" dirty="0" smtClean="0">
                <a:solidFill>
                  <a:srgbClr val="0070C0"/>
                </a:solidFill>
              </a:rPr>
              <a:t>?- ADA 2025</a:t>
            </a:r>
            <a:endParaRPr lang="tr-TR" sz="3386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2319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7795" y="592818"/>
            <a:ext cx="7568968" cy="4351338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337" y="2481089"/>
            <a:ext cx="10286265" cy="3216325"/>
          </a:xfrm>
          <a:prstGeom prst="rect">
            <a:avLst/>
          </a:prstGeom>
          <a:ln w="104775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311970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606675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3837213"/>
            <a:ext cx="10515600" cy="2339749"/>
          </a:xfrm>
        </p:spPr>
        <p:txBody>
          <a:bodyPr/>
          <a:lstStyle/>
          <a:p>
            <a:r>
              <a:rPr lang="tr-TR" dirty="0" smtClean="0"/>
              <a:t>ADA 2025 Önerisi:</a:t>
            </a:r>
          </a:p>
          <a:p>
            <a:endParaRPr lang="tr-TR" dirty="0"/>
          </a:p>
        </p:txBody>
      </p:sp>
      <p:pic>
        <p:nvPicPr>
          <p:cNvPr id="5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25425"/>
            <a:ext cx="8067403" cy="3361944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609" y="4318907"/>
            <a:ext cx="8691312" cy="1493384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812" y="2301912"/>
            <a:ext cx="4138791" cy="183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78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158" y="224448"/>
            <a:ext cx="9651833" cy="5442822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5135" y="452988"/>
            <a:ext cx="6588373" cy="5830527"/>
          </a:xfrm>
          <a:prstGeom prst="rect">
            <a:avLst/>
          </a:prstGeom>
          <a:ln w="6985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3466059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7647" y="527504"/>
            <a:ext cx="8196706" cy="4351338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03186"/>
            <a:ext cx="12290254" cy="1681214"/>
          </a:xfrm>
          <a:prstGeom prst="rect">
            <a:avLst/>
          </a:prstGeom>
          <a:ln w="9525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3251235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46364" y="202632"/>
            <a:ext cx="10515600" cy="1325563"/>
          </a:xfrm>
        </p:spPr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5490" y="620486"/>
            <a:ext cx="9654941" cy="616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07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6190" y="471905"/>
            <a:ext cx="10186562" cy="5942161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094" y="3273136"/>
            <a:ext cx="5773706" cy="324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83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645" y="0"/>
            <a:ext cx="8839200" cy="3552825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425537" y="2410690"/>
            <a:ext cx="8544790" cy="1049483"/>
          </a:xfrm>
          <a:solidFill>
            <a:schemeClr val="accent1">
              <a:lumMod val="60000"/>
              <a:lumOff val="40000"/>
            </a:schemeClr>
          </a:solidFill>
          <a:ln w="50800">
            <a:solidFill>
              <a:srgbClr val="7030A0"/>
            </a:solidFill>
          </a:ln>
        </p:spPr>
        <p:txBody>
          <a:bodyPr>
            <a:normAutofit/>
          </a:bodyPr>
          <a:lstStyle/>
          <a:p>
            <a:r>
              <a:rPr lang="tr-TR" dirty="0" err="1" smtClean="0"/>
              <a:t>İnsulin</a:t>
            </a:r>
            <a:r>
              <a:rPr lang="tr-TR" dirty="0" smtClean="0"/>
              <a:t> </a:t>
            </a:r>
            <a:r>
              <a:rPr lang="tr-TR" dirty="0" err="1" smtClean="0"/>
              <a:t>naive</a:t>
            </a:r>
            <a:r>
              <a:rPr lang="tr-TR" dirty="0" smtClean="0"/>
              <a:t> tip 2 DM hastalarda gerçek yaşam datası: </a:t>
            </a:r>
            <a:r>
              <a:rPr lang="tr-TR" dirty="0" err="1" smtClean="0"/>
              <a:t>Icodec</a:t>
            </a:r>
            <a:r>
              <a:rPr lang="tr-TR" dirty="0" smtClean="0"/>
              <a:t>  </a:t>
            </a:r>
            <a:r>
              <a:rPr lang="tr-TR" dirty="0" err="1" smtClean="0"/>
              <a:t>Glargine</a:t>
            </a:r>
            <a:r>
              <a:rPr lang="tr-TR" dirty="0" smtClean="0"/>
              <a:t> U100’e göre </a:t>
            </a:r>
            <a:r>
              <a:rPr lang="tr-TR" dirty="0" err="1" smtClean="0"/>
              <a:t>superior</a:t>
            </a:r>
            <a:r>
              <a:rPr lang="tr-TR" dirty="0" smtClean="0"/>
              <a:t>.</a:t>
            </a:r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5869" y="3636818"/>
            <a:ext cx="7516926" cy="307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50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9118" y="0"/>
            <a:ext cx="10072062" cy="5511945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838200" y="5762769"/>
            <a:ext cx="10363199" cy="830997"/>
          </a:xfrm>
          <a:prstGeom prst="rect">
            <a:avLst/>
          </a:prstGeom>
          <a:solidFill>
            <a:schemeClr val="accent1"/>
          </a:solidFill>
          <a:ln w="762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 smtClean="0"/>
              <a:t>HbA1c </a:t>
            </a:r>
            <a:r>
              <a:rPr lang="tr-TR" sz="2400" dirty="0" err="1" smtClean="0"/>
              <a:t>efsitora</a:t>
            </a:r>
            <a:r>
              <a:rPr lang="tr-TR" sz="2400" dirty="0" smtClean="0"/>
              <a:t> kolunda -0.86, </a:t>
            </a:r>
            <a:r>
              <a:rPr lang="tr-TR" sz="2400" dirty="0" err="1" smtClean="0"/>
              <a:t>degludec</a:t>
            </a:r>
            <a:r>
              <a:rPr lang="tr-TR" sz="2400" dirty="0" smtClean="0"/>
              <a:t> kolunda -0.75 azaldı, </a:t>
            </a:r>
            <a:r>
              <a:rPr lang="tr-TR" sz="2400" dirty="0" err="1" smtClean="0"/>
              <a:t>non-inferior</a:t>
            </a:r>
            <a:r>
              <a:rPr lang="tr-TR" sz="2400" dirty="0" smtClean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 err="1" smtClean="0"/>
              <a:t>Hipoglisemik</a:t>
            </a:r>
            <a:r>
              <a:rPr lang="tr-TR" sz="2400" dirty="0" smtClean="0"/>
              <a:t> olaylar da benzer saptandı.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33558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 smtClean="0">
                <a:solidFill>
                  <a:srgbClr val="0070C0"/>
                </a:solidFill>
              </a:rPr>
              <a:t>Steroid</a:t>
            </a:r>
            <a:r>
              <a:rPr lang="tr-TR" b="1" dirty="0" smtClean="0">
                <a:solidFill>
                  <a:srgbClr val="0070C0"/>
                </a:solidFill>
              </a:rPr>
              <a:t> İlişkili </a:t>
            </a:r>
            <a:r>
              <a:rPr lang="tr-TR" b="1" dirty="0" err="1" smtClean="0">
                <a:solidFill>
                  <a:srgbClr val="0070C0"/>
                </a:solidFill>
              </a:rPr>
              <a:t>Hiperglisemiye</a:t>
            </a:r>
            <a:r>
              <a:rPr lang="tr-TR" b="1" dirty="0" smtClean="0">
                <a:solidFill>
                  <a:srgbClr val="0070C0"/>
                </a:solidFill>
              </a:rPr>
              <a:t> Yaklaşım</a:t>
            </a:r>
            <a:endParaRPr lang="tr-TR" b="1" dirty="0">
              <a:solidFill>
                <a:srgbClr val="0070C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Uygun insülin tedavisinin belirlenmesinde </a:t>
            </a:r>
            <a:r>
              <a:rPr lang="tr-TR" dirty="0" err="1"/>
              <a:t>glukokortikoid</a:t>
            </a:r>
            <a:r>
              <a:rPr lang="tr-TR" dirty="0"/>
              <a:t> tipi ve etki </a:t>
            </a:r>
            <a:r>
              <a:rPr lang="tr-TR" dirty="0" smtClean="0"/>
              <a:t>süresi önemli</a:t>
            </a:r>
          </a:p>
          <a:p>
            <a:r>
              <a:rPr lang="tr-TR" dirty="0" err="1" smtClean="0"/>
              <a:t>Örn</a:t>
            </a:r>
            <a:r>
              <a:rPr lang="tr-TR" dirty="0" smtClean="0"/>
              <a:t>. </a:t>
            </a:r>
            <a:r>
              <a:rPr lang="tr-TR" dirty="0" err="1" smtClean="0"/>
              <a:t>Prednison</a:t>
            </a:r>
            <a:r>
              <a:rPr lang="tr-TR" dirty="0" smtClean="0"/>
              <a:t> 4-6 saatte </a:t>
            </a:r>
            <a:r>
              <a:rPr lang="tr-TR" dirty="0" err="1" smtClean="0"/>
              <a:t>peak</a:t>
            </a:r>
            <a:r>
              <a:rPr lang="tr-TR" dirty="0" smtClean="0"/>
              <a:t> yapar kısa etkilidir, bu durumda NPH önerilir</a:t>
            </a:r>
            <a:endParaRPr lang="tr-TR" dirty="0"/>
          </a:p>
          <a:p>
            <a:r>
              <a:rPr lang="tr-TR" dirty="0" err="1" smtClean="0"/>
              <a:t>Deksametazon</a:t>
            </a:r>
            <a:r>
              <a:rPr lang="tr-TR" dirty="0" smtClean="0"/>
              <a:t> </a:t>
            </a:r>
            <a:r>
              <a:rPr lang="tr-TR" dirty="0"/>
              <a:t>gibi uzun etkili </a:t>
            </a:r>
            <a:r>
              <a:rPr lang="tr-TR" dirty="0" err="1"/>
              <a:t>glukokortikoidler</a:t>
            </a:r>
            <a:r>
              <a:rPr lang="tr-TR" dirty="0"/>
              <a:t> ve </a:t>
            </a:r>
            <a:r>
              <a:rPr lang="tr-TR" dirty="0" smtClean="0"/>
              <a:t>çoklu doz </a:t>
            </a:r>
            <a:r>
              <a:rPr lang="tr-TR" dirty="0" err="1" smtClean="0"/>
              <a:t>glukokortikoid</a:t>
            </a:r>
            <a:r>
              <a:rPr lang="tr-TR" dirty="0" smtClean="0"/>
              <a:t> </a:t>
            </a:r>
            <a:r>
              <a:rPr lang="tr-TR" dirty="0"/>
              <a:t>kullanımı durumunda, uzun etkili bazal </a:t>
            </a:r>
            <a:r>
              <a:rPr lang="tr-TR" dirty="0" smtClean="0"/>
              <a:t>insülin+ </a:t>
            </a:r>
            <a:r>
              <a:rPr lang="tr-TR" dirty="0" err="1" smtClean="0"/>
              <a:t>bolus</a:t>
            </a:r>
            <a:r>
              <a:rPr lang="tr-TR" dirty="0" smtClean="0"/>
              <a:t> </a:t>
            </a:r>
            <a:r>
              <a:rPr lang="tr-TR" dirty="0"/>
              <a:t>gerekebilir</a:t>
            </a:r>
          </a:p>
        </p:txBody>
      </p:sp>
    </p:spTree>
    <p:extLst>
      <p:ext uri="{BB962C8B-B14F-4D97-AF65-F5344CB8AC3E}">
        <p14:creationId xmlns:p14="http://schemas.microsoft.com/office/powerpoint/2010/main" val="258663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206" y="2119745"/>
            <a:ext cx="12030653" cy="315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87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 smtClean="0">
                <a:solidFill>
                  <a:srgbClr val="0070C0"/>
                </a:solidFill>
              </a:rPr>
              <a:t>Steroid</a:t>
            </a:r>
            <a:r>
              <a:rPr lang="tr-TR" b="1" dirty="0" smtClean="0">
                <a:solidFill>
                  <a:srgbClr val="0070C0"/>
                </a:solidFill>
              </a:rPr>
              <a:t> İlişkili </a:t>
            </a:r>
            <a:r>
              <a:rPr lang="tr-TR" b="1" dirty="0" err="1" smtClean="0">
                <a:solidFill>
                  <a:srgbClr val="0070C0"/>
                </a:solidFill>
              </a:rPr>
              <a:t>Hiperglisemi</a:t>
            </a:r>
            <a:r>
              <a:rPr lang="tr-TR" b="1" dirty="0" smtClean="0">
                <a:solidFill>
                  <a:srgbClr val="0070C0"/>
                </a:solidFill>
              </a:rPr>
              <a:t> için Risk Faktörleri </a:t>
            </a:r>
            <a:endParaRPr lang="tr-TR" b="1" dirty="0">
              <a:solidFill>
                <a:srgbClr val="0070C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Halihazırda tip1 ya da tip 2 DM</a:t>
            </a:r>
          </a:p>
          <a:p>
            <a:r>
              <a:rPr lang="tr-TR" dirty="0" smtClean="0"/>
              <a:t>Ailede DM</a:t>
            </a:r>
          </a:p>
          <a:p>
            <a:r>
              <a:rPr lang="tr-TR" dirty="0" err="1" smtClean="0"/>
              <a:t>Obezite</a:t>
            </a:r>
            <a:endParaRPr lang="tr-TR" dirty="0" smtClean="0"/>
          </a:p>
          <a:p>
            <a:r>
              <a:rPr lang="tr-TR" dirty="0" smtClean="0"/>
              <a:t>IFG, IGT</a:t>
            </a:r>
          </a:p>
          <a:p>
            <a:r>
              <a:rPr lang="tr-TR" dirty="0" smtClean="0"/>
              <a:t>Önceki SIDM hikayesi</a:t>
            </a:r>
          </a:p>
          <a:p>
            <a:r>
              <a:rPr lang="tr-TR" dirty="0" err="1" smtClean="0"/>
              <a:t>Hiperglisemi</a:t>
            </a:r>
            <a:r>
              <a:rPr lang="tr-TR" dirty="0" smtClean="0"/>
              <a:t> yapan diğer ilaçların kullanımı (Kanser hastaları)</a:t>
            </a:r>
          </a:p>
          <a:p>
            <a:r>
              <a:rPr lang="tr-TR" dirty="0" err="1" smtClean="0"/>
              <a:t>Gestasyonel</a:t>
            </a:r>
            <a:r>
              <a:rPr lang="tr-TR" dirty="0" smtClean="0"/>
              <a:t> DM hikayesi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8489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 smtClean="0">
                <a:solidFill>
                  <a:srgbClr val="0070C0"/>
                </a:solidFill>
              </a:rPr>
              <a:t>Perioperatif</a:t>
            </a:r>
            <a:r>
              <a:rPr lang="tr-TR" b="1" dirty="0" smtClean="0">
                <a:solidFill>
                  <a:srgbClr val="0070C0"/>
                </a:solidFill>
              </a:rPr>
              <a:t> KŞ Yönetimi</a:t>
            </a:r>
            <a:endParaRPr lang="tr-TR" b="1" dirty="0">
              <a:solidFill>
                <a:srgbClr val="0070C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942594"/>
            <a:ext cx="10515600" cy="4351338"/>
          </a:xfrm>
        </p:spPr>
        <p:txBody>
          <a:bodyPr>
            <a:normAutofit fontScale="92500"/>
          </a:bodyPr>
          <a:lstStyle/>
          <a:p>
            <a:r>
              <a:rPr lang="tr-TR" dirty="0" err="1"/>
              <a:t>Elektif</a:t>
            </a:r>
            <a:r>
              <a:rPr lang="tr-TR" dirty="0"/>
              <a:t> cerrahilerde A1C hedefi </a:t>
            </a:r>
            <a:r>
              <a:rPr lang="tr-TR" dirty="0" smtClean="0"/>
              <a:t>%</a:t>
            </a:r>
            <a:r>
              <a:rPr lang="tr-TR" dirty="0"/>
              <a:t>8'in altında </a:t>
            </a:r>
            <a:r>
              <a:rPr lang="tr-TR" dirty="0" smtClean="0"/>
              <a:t>olması önerilir mümkün olduğunca.</a:t>
            </a:r>
          </a:p>
          <a:p>
            <a:r>
              <a:rPr lang="tr-TR" dirty="0" err="1" smtClean="0"/>
              <a:t>Perioperatif</a:t>
            </a:r>
            <a:r>
              <a:rPr lang="tr-TR" dirty="0" smtClean="0"/>
              <a:t> dönemde </a:t>
            </a:r>
            <a:r>
              <a:rPr lang="tr-TR" dirty="0"/>
              <a:t>kan şekeri hedefi, ameliyattan </a:t>
            </a:r>
            <a:r>
              <a:rPr lang="tr-TR" dirty="0" smtClean="0"/>
              <a:t>sürecinde 4 </a:t>
            </a:r>
            <a:r>
              <a:rPr lang="tr-TR" dirty="0"/>
              <a:t>saat içinde 100-180 mg/</a:t>
            </a:r>
            <a:r>
              <a:rPr lang="tr-TR" dirty="0" err="1"/>
              <a:t>dL</a:t>
            </a:r>
            <a:r>
              <a:rPr lang="tr-TR" dirty="0"/>
              <a:t> </a:t>
            </a:r>
            <a:r>
              <a:rPr lang="tr-TR" smtClean="0"/>
              <a:t>olmalıdır .(Ameliyat </a:t>
            </a:r>
            <a:r>
              <a:rPr lang="tr-TR" dirty="0" smtClean="0"/>
              <a:t>sırasında değer vermemiş ama 140-180 makul bir aralık)</a:t>
            </a:r>
          </a:p>
          <a:p>
            <a:r>
              <a:rPr lang="tr-TR" dirty="0" smtClean="0"/>
              <a:t>SGLT2i 3-4 gün önce, </a:t>
            </a:r>
            <a:r>
              <a:rPr lang="tr-TR" dirty="0" err="1" smtClean="0"/>
              <a:t>Metformin</a:t>
            </a:r>
            <a:r>
              <a:rPr lang="tr-TR" dirty="0" smtClean="0"/>
              <a:t> ve diğer </a:t>
            </a:r>
            <a:r>
              <a:rPr lang="tr-TR" dirty="0" err="1" smtClean="0"/>
              <a:t>OAD’ler</a:t>
            </a:r>
            <a:r>
              <a:rPr lang="tr-TR" dirty="0" smtClean="0"/>
              <a:t> 24 saat önce (ameliyat günü içilmemesi)</a:t>
            </a:r>
          </a:p>
          <a:p>
            <a:r>
              <a:rPr lang="tr-TR" dirty="0" smtClean="0"/>
              <a:t>Uzun etkili insülin cerrahiden önceki gece %75-80 doz azaltılarak yapılmalı</a:t>
            </a:r>
          </a:p>
          <a:p>
            <a:r>
              <a:rPr lang="tr-TR" dirty="0" smtClean="0"/>
              <a:t>GLP1RA oral olanlar 24 saat önce, haftada 1 yapılanlar 7 gün önceden kesilmelidir.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202" y="113219"/>
            <a:ext cx="2293401" cy="171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81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-89256"/>
            <a:ext cx="8478611" cy="3050665"/>
          </a:xfrm>
          <a:prstGeom prst="rect">
            <a:avLst/>
          </a:prstGeom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40327" y="3288581"/>
            <a:ext cx="11128663" cy="3392942"/>
          </a:xfrm>
          <a:ln w="22225">
            <a:solidFill>
              <a:schemeClr val="accent1"/>
            </a:solidFill>
          </a:ln>
        </p:spPr>
        <p:txBody>
          <a:bodyPr>
            <a:normAutofit fontScale="85000" lnSpcReduction="20000"/>
          </a:bodyPr>
          <a:lstStyle/>
          <a:p>
            <a:endParaRPr lang="tr-TR" dirty="0" smtClean="0"/>
          </a:p>
          <a:p>
            <a:r>
              <a:rPr lang="tr-TR" dirty="0" smtClean="0"/>
              <a:t>1. Diyabetli </a:t>
            </a:r>
            <a:r>
              <a:rPr lang="tr-TR" dirty="0"/>
              <a:t>yaşlı </a:t>
            </a:r>
            <a:r>
              <a:rPr lang="tr-TR" dirty="0" smtClean="0"/>
              <a:t>yetişkinlerde tıbbi öykü yanında </a:t>
            </a:r>
            <a:r>
              <a:rPr lang="tr-TR" dirty="0"/>
              <a:t>psikolojik </a:t>
            </a:r>
            <a:r>
              <a:rPr lang="tr-TR" dirty="0" smtClean="0"/>
              <a:t>durumu, işlevselliği </a:t>
            </a:r>
            <a:r>
              <a:rPr lang="tr-TR" dirty="0"/>
              <a:t>(öz bakım becerileri) ve sosyal ihtiyaçları </a:t>
            </a:r>
            <a:r>
              <a:rPr lang="tr-TR" dirty="0" smtClean="0"/>
              <a:t>değerlendirilerek </a:t>
            </a:r>
            <a:r>
              <a:rPr lang="tr-TR" dirty="0"/>
              <a:t>diyabet yönetimi için </a:t>
            </a:r>
            <a:r>
              <a:rPr lang="tr-TR" dirty="0" smtClean="0"/>
              <a:t>hedefler ve </a:t>
            </a:r>
            <a:r>
              <a:rPr lang="tr-TR" dirty="0"/>
              <a:t>tedavi </a:t>
            </a:r>
            <a:r>
              <a:rPr lang="tr-TR" dirty="0" smtClean="0"/>
              <a:t>yaklaşımı </a:t>
            </a:r>
            <a:r>
              <a:rPr lang="tr-TR" dirty="0"/>
              <a:t>belirlenmelidir. </a:t>
            </a:r>
          </a:p>
          <a:p>
            <a:r>
              <a:rPr lang="tr-TR" dirty="0"/>
              <a:t>2</a:t>
            </a:r>
            <a:r>
              <a:rPr lang="tr-TR" dirty="0" smtClean="0"/>
              <a:t>. </a:t>
            </a:r>
            <a:r>
              <a:rPr lang="tr-TR" dirty="0" err="1"/>
              <a:t>G</a:t>
            </a:r>
            <a:r>
              <a:rPr lang="tr-TR" dirty="0" err="1" smtClean="0"/>
              <a:t>eriatrik</a:t>
            </a:r>
            <a:r>
              <a:rPr lang="tr-TR" dirty="0" smtClean="0"/>
              <a:t> </a:t>
            </a:r>
            <a:r>
              <a:rPr lang="tr-TR" dirty="0"/>
              <a:t>sendromlar (bilişsel </a:t>
            </a:r>
            <a:r>
              <a:rPr lang="tr-TR" dirty="0" smtClean="0"/>
              <a:t>bozukluklar, </a:t>
            </a:r>
            <a:r>
              <a:rPr lang="tr-TR" dirty="0"/>
              <a:t>depresyon, kırılganlık, </a:t>
            </a:r>
            <a:r>
              <a:rPr lang="tr-TR" dirty="0" err="1" smtClean="0"/>
              <a:t>inkontinans</a:t>
            </a:r>
            <a:r>
              <a:rPr lang="tr-TR" dirty="0" smtClean="0"/>
              <a:t>, düşmeler, </a:t>
            </a:r>
            <a:r>
              <a:rPr lang="tr-TR" dirty="0"/>
              <a:t>kronik ağrı, ….), hipoglisemi ve </a:t>
            </a:r>
            <a:r>
              <a:rPr lang="tr-TR" dirty="0" err="1"/>
              <a:t>polifarmasi</a:t>
            </a:r>
            <a:r>
              <a:rPr lang="tr-TR" dirty="0"/>
              <a:t> açısından en az yılda bir kez tarama yapılmalıdır çünkü bunlar diyabet kontrolünü etkileyebilir ve yaşam kalitesini düşürebilir</a:t>
            </a:r>
            <a:r>
              <a:rPr lang="tr-TR" dirty="0" smtClean="0"/>
              <a:t>.</a:t>
            </a:r>
          </a:p>
          <a:p>
            <a:r>
              <a:rPr lang="tr-TR" dirty="0"/>
              <a:t>3- HKB ve </a:t>
            </a:r>
            <a:r>
              <a:rPr lang="tr-TR" dirty="0" err="1"/>
              <a:t>Demans</a:t>
            </a:r>
            <a:r>
              <a:rPr lang="tr-TR" dirty="0"/>
              <a:t> taraması 65 yaş ve üzeri yetişkinlerde ilk </a:t>
            </a:r>
            <a:r>
              <a:rPr lang="tr-TR" dirty="0" err="1"/>
              <a:t>vizitte</a:t>
            </a:r>
            <a:r>
              <a:rPr lang="tr-TR" dirty="0"/>
              <a:t> ve yıllık olarak yapılmalıdır</a:t>
            </a:r>
            <a:r>
              <a:rPr lang="tr-TR" dirty="0" smtClean="0"/>
              <a:t>.</a:t>
            </a:r>
            <a:endParaRPr lang="tr-TR" dirty="0"/>
          </a:p>
          <a:p>
            <a:endParaRPr lang="tr-TR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5204" y="113225"/>
            <a:ext cx="3478731" cy="297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86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745424" y="77173"/>
            <a:ext cx="10529455" cy="1193511"/>
          </a:xfrm>
        </p:spPr>
        <p:txBody>
          <a:bodyPr/>
          <a:lstStyle/>
          <a:p>
            <a:r>
              <a:rPr lang="tr-TR" dirty="0" smtClean="0"/>
              <a:t>Uzun Dönem Bakım Kurumunda DM Yönetimi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0995" y="1270684"/>
            <a:ext cx="3123413" cy="5004251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7990610" y="1270684"/>
            <a:ext cx="2702379" cy="1477328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tr-TR" b="1" u="sng" dirty="0" smtClean="0"/>
              <a:t>ADA 2025 </a:t>
            </a:r>
          </a:p>
          <a:p>
            <a:r>
              <a:rPr lang="tr-TR" dirty="0" smtClean="0"/>
              <a:t>1- CGM ve </a:t>
            </a:r>
            <a:r>
              <a:rPr lang="tr-TR" dirty="0" err="1" smtClean="0"/>
              <a:t>İnsulin</a:t>
            </a:r>
            <a:r>
              <a:rPr lang="tr-TR" dirty="0" smtClean="0"/>
              <a:t> pompası</a:t>
            </a:r>
          </a:p>
          <a:p>
            <a:r>
              <a:rPr lang="tr-TR" dirty="0" smtClean="0"/>
              <a:t> </a:t>
            </a:r>
          </a:p>
          <a:p>
            <a:r>
              <a:rPr lang="tr-TR" dirty="0" smtClean="0"/>
              <a:t>2- 4M çerçevesi</a:t>
            </a:r>
          </a:p>
          <a:p>
            <a:endParaRPr lang="tr-TR" dirty="0"/>
          </a:p>
        </p:txBody>
      </p:sp>
      <p:sp>
        <p:nvSpPr>
          <p:cNvPr id="6" name="Dikdörtgen 5"/>
          <p:cNvSpPr/>
          <p:nvPr/>
        </p:nvSpPr>
        <p:spPr>
          <a:xfrm>
            <a:off x="4447309" y="3064360"/>
            <a:ext cx="7488382" cy="1754326"/>
          </a:xfrm>
          <a:prstGeom prst="rect">
            <a:avLst/>
          </a:prstGeom>
          <a:ln w="22225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tr-TR" u="sng" dirty="0"/>
              <a:t>Uzun süreli bakımda diyabetli bireylerin karşılaştığı başlıca </a:t>
            </a:r>
            <a:r>
              <a:rPr lang="tr-TR" u="sng" dirty="0" smtClean="0"/>
              <a:t>sorunlar</a:t>
            </a:r>
          </a:p>
          <a:p>
            <a:r>
              <a:rPr lang="tr-TR" dirty="0" smtClean="0"/>
              <a:t> </a:t>
            </a:r>
            <a:endParaRPr lang="tr-TR" dirty="0"/>
          </a:p>
          <a:p>
            <a:r>
              <a:rPr lang="tr-TR" dirty="0" smtClean="0"/>
              <a:t>1- Yetersiz </a:t>
            </a:r>
            <a:r>
              <a:rPr lang="tr-TR" dirty="0"/>
              <a:t>beslenme </a:t>
            </a:r>
          </a:p>
          <a:p>
            <a:r>
              <a:rPr lang="tr-TR" dirty="0" smtClean="0"/>
              <a:t>2- A1C </a:t>
            </a:r>
            <a:r>
              <a:rPr lang="tr-TR" dirty="0"/>
              <a:t>seviyelerinin önerilen hedefin altında </a:t>
            </a:r>
            <a:r>
              <a:rPr lang="tr-TR" dirty="0" smtClean="0"/>
              <a:t>olması, aşırı </a:t>
            </a:r>
            <a:r>
              <a:rPr lang="tr-TR" dirty="0"/>
              <a:t>agresif </a:t>
            </a:r>
            <a:r>
              <a:rPr lang="tr-TR" dirty="0" err="1"/>
              <a:t>glisemik</a:t>
            </a:r>
            <a:r>
              <a:rPr lang="tr-TR" dirty="0"/>
              <a:t> kontrol </a:t>
            </a:r>
          </a:p>
          <a:p>
            <a:r>
              <a:rPr lang="tr-TR" dirty="0" smtClean="0"/>
              <a:t>3- </a:t>
            </a:r>
            <a:r>
              <a:rPr lang="tr-TR" dirty="0" err="1" smtClean="0"/>
              <a:t>Polifarmasi</a:t>
            </a:r>
            <a:endParaRPr lang="tr-TR" dirty="0"/>
          </a:p>
        </p:txBody>
      </p:sp>
      <p:sp>
        <p:nvSpPr>
          <p:cNvPr id="7" name="Metin kutusu 6"/>
          <p:cNvSpPr txBox="1"/>
          <p:nvPr/>
        </p:nvSpPr>
        <p:spPr>
          <a:xfrm>
            <a:off x="4339979" y="5153891"/>
            <a:ext cx="7595712" cy="1338828"/>
          </a:xfrm>
          <a:prstGeom prst="rect">
            <a:avLst/>
          </a:prstGeom>
          <a:noFill/>
          <a:ln w="2222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b="1" dirty="0"/>
              <a:t>Uzun süreli bakım ünitesinde yaşayan kırılgan </a:t>
            </a:r>
            <a:r>
              <a:rPr lang="tr-TR" b="1" dirty="0" smtClean="0"/>
              <a:t>yaşlılar çoklu </a:t>
            </a:r>
            <a:r>
              <a:rPr lang="tr-TR" b="1" dirty="0" err="1"/>
              <a:t>komorbid</a:t>
            </a:r>
            <a:r>
              <a:rPr lang="tr-TR" b="1" dirty="0"/>
              <a:t> hastalık, </a:t>
            </a:r>
            <a:r>
              <a:rPr lang="tr-TR" b="1" dirty="0" err="1"/>
              <a:t>polifarmasi</a:t>
            </a:r>
            <a:r>
              <a:rPr lang="tr-TR" b="1" dirty="0"/>
              <a:t>, hipoglisemiye karşı farkındalık eksikliği ve böbrek fonksiyon bozukluğu nedeniyle hipoglisemi açısından yüksek risk altındadır.</a:t>
            </a: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0505" y="1163321"/>
            <a:ext cx="2743200" cy="174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20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48145" y="1465118"/>
            <a:ext cx="8229600" cy="5049982"/>
          </a:xfrm>
        </p:spPr>
        <p:txBody>
          <a:bodyPr>
            <a:normAutofit/>
          </a:bodyPr>
          <a:lstStyle/>
          <a:p>
            <a:r>
              <a:rPr lang="tr-TR" sz="2600" dirty="0"/>
              <a:t>A1C'nin %6,0'ın altında olduğu sıkı </a:t>
            </a:r>
            <a:r>
              <a:rPr lang="tr-TR" sz="2600" dirty="0" err="1"/>
              <a:t>glisemik</a:t>
            </a:r>
            <a:r>
              <a:rPr lang="tr-TR" sz="2600" dirty="0"/>
              <a:t> </a:t>
            </a:r>
            <a:r>
              <a:rPr lang="tr-TR" sz="2600" dirty="0" smtClean="0"/>
              <a:t>kontrol </a:t>
            </a:r>
            <a:r>
              <a:rPr lang="tr-TR" sz="2600" dirty="0"/>
              <a:t>yaşlanan popülasyonda daha yüksek ölüm oranıyla ilişkili </a:t>
            </a:r>
            <a:endParaRPr lang="tr-TR" sz="2600" dirty="0" smtClean="0"/>
          </a:p>
          <a:p>
            <a:r>
              <a:rPr lang="tr-TR" sz="2600" dirty="0" smtClean="0"/>
              <a:t>Diyabetik diyet yerine </a:t>
            </a:r>
            <a:r>
              <a:rPr lang="tr-TR" sz="2600" dirty="0" err="1" smtClean="0"/>
              <a:t>regüler</a:t>
            </a:r>
            <a:r>
              <a:rPr lang="tr-TR" sz="2600" dirty="0" smtClean="0"/>
              <a:t> diyet önermeyi düşünelim.</a:t>
            </a:r>
          </a:p>
          <a:p>
            <a:r>
              <a:rPr lang="tr-TR" sz="2600" dirty="0" smtClean="0"/>
              <a:t>Uzun </a:t>
            </a:r>
            <a:r>
              <a:rPr lang="tr-TR" sz="2600" dirty="0"/>
              <a:t>süreli bakımda değişken ölçekli insülin ( </a:t>
            </a:r>
            <a:r>
              <a:rPr lang="tr-TR" sz="2600" dirty="0" err="1"/>
              <a:t>Sliding</a:t>
            </a:r>
            <a:r>
              <a:rPr lang="tr-TR" sz="2600" dirty="0"/>
              <a:t> </a:t>
            </a:r>
            <a:r>
              <a:rPr lang="tr-TR" sz="2600" dirty="0" err="1"/>
              <a:t>scale</a:t>
            </a:r>
            <a:r>
              <a:rPr lang="tr-TR" sz="2600" dirty="0"/>
              <a:t>) kullanımı daha kötü </a:t>
            </a:r>
            <a:r>
              <a:rPr lang="tr-TR" sz="2600" dirty="0" err="1"/>
              <a:t>glisemik</a:t>
            </a:r>
            <a:r>
              <a:rPr lang="tr-TR" sz="2600" dirty="0"/>
              <a:t> </a:t>
            </a:r>
            <a:r>
              <a:rPr lang="tr-TR" sz="2600" dirty="0" smtClean="0"/>
              <a:t>kontrol ve </a:t>
            </a:r>
            <a:r>
              <a:rPr lang="tr-TR" sz="2600" dirty="0"/>
              <a:t>hipoglisemi sıklığı ile ilişkilidir</a:t>
            </a:r>
            <a:r>
              <a:rPr lang="tr-TR" sz="2600" dirty="0" smtClean="0"/>
              <a:t>.</a:t>
            </a:r>
          </a:p>
          <a:p>
            <a:r>
              <a:rPr lang="tr-TR" sz="2600" dirty="0"/>
              <a:t>Uzun süreli bakımda diyabetin yönetimi, </a:t>
            </a:r>
            <a:r>
              <a:rPr lang="tr-TR" sz="2600" dirty="0" smtClean="0"/>
              <a:t>profesyonel </a:t>
            </a:r>
            <a:r>
              <a:rPr lang="tr-TR" sz="2600" dirty="0"/>
              <a:t>bir ekip yaklaşımı, tesis yönetimiyle iş birliği, bakım protokollerinin geliştirilmesi ve belirlenen tedavi hedeflerinin tüm profesyonel ekip tarafından </a:t>
            </a:r>
            <a:r>
              <a:rPr lang="tr-TR" sz="2600" dirty="0" smtClean="0"/>
              <a:t>benimsenmesini gerektirmektedir.</a:t>
            </a:r>
          </a:p>
          <a:p>
            <a:endParaRPr lang="tr-TR" dirty="0"/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Uzun Dönem Bakım Kurumunda DM Yönetimi</a:t>
            </a:r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6013" y="4239490"/>
            <a:ext cx="3440455" cy="243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17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Terminal Hasta- </a:t>
            </a:r>
            <a:r>
              <a:rPr lang="tr-TR" dirty="0"/>
              <a:t>P</a:t>
            </a:r>
            <a:r>
              <a:rPr lang="tr-TR" dirty="0" smtClean="0"/>
              <a:t>alyatif </a:t>
            </a:r>
            <a:r>
              <a:rPr lang="tr-TR" dirty="0"/>
              <a:t>B</a:t>
            </a:r>
            <a:r>
              <a:rPr lang="tr-TR" dirty="0" smtClean="0"/>
              <a:t>akımda DM Yönetimi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9563" y="1610881"/>
            <a:ext cx="2990743" cy="4688546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4196899" y="1610881"/>
            <a:ext cx="7730837" cy="4062651"/>
          </a:xfrm>
          <a:prstGeom prst="rect">
            <a:avLst/>
          </a:prstGeom>
          <a:noFill/>
          <a:ln w="2222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dirty="0"/>
              <a:t>P</a:t>
            </a:r>
            <a:r>
              <a:rPr lang="tr-TR" sz="2000" dirty="0" smtClean="0"/>
              <a:t>alyatif </a:t>
            </a:r>
            <a:r>
              <a:rPr lang="tr-TR" sz="2000" dirty="0"/>
              <a:t>bakıma ihtiyaç duyulduğunda, sağlık uzmanları </a:t>
            </a:r>
            <a:r>
              <a:rPr lang="tr-TR" sz="2000" dirty="0" smtClean="0"/>
              <a:t>hasta ve </a:t>
            </a:r>
            <a:r>
              <a:rPr lang="tr-TR" sz="2000" dirty="0"/>
              <a:t>bakım </a:t>
            </a:r>
            <a:r>
              <a:rPr lang="tr-TR" sz="2000" dirty="0" smtClean="0"/>
              <a:t>vereniyle bakım </a:t>
            </a:r>
            <a:r>
              <a:rPr lang="tr-TR" sz="2000" dirty="0"/>
              <a:t>hedefleri ve yoğunluğu konusunda </a:t>
            </a:r>
            <a:r>
              <a:rPr lang="tr-TR" sz="2000" dirty="0" smtClean="0"/>
              <a:t>konuşmalıdır. </a:t>
            </a:r>
            <a:r>
              <a:rPr lang="tr-TR" sz="2000" dirty="0"/>
              <a:t>Sıkı bir glikoz ve kan basıncı yönetimi gerekli </a:t>
            </a:r>
            <a:r>
              <a:rPr lang="tr-TR" sz="2000" dirty="0" smtClean="0"/>
              <a:t>değildir, tedavinin basitleştirilmesi düşünülmelidir.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dirty="0" smtClean="0"/>
              <a:t>Yaşamın </a:t>
            </a:r>
            <a:r>
              <a:rPr lang="tr-TR" sz="2000" dirty="0"/>
              <a:t>sonunda diyabet yönetiminin temel </a:t>
            </a:r>
            <a:r>
              <a:rPr lang="tr-TR" sz="2000" dirty="0" smtClean="0"/>
              <a:t>hedeflerinde; konfor sağlamayı, </a:t>
            </a:r>
            <a:r>
              <a:rPr lang="tr-TR" sz="2000" dirty="0"/>
              <a:t>rahatsız edici semptomların önlenmesini, yaşam kalitesinin ve onurunun korunmasını </a:t>
            </a:r>
            <a:r>
              <a:rPr lang="tr-TR" sz="2000" dirty="0" err="1"/>
              <a:t>önceliklendirin</a:t>
            </a:r>
            <a:r>
              <a:rPr lang="tr-TR" sz="20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dirty="0" smtClean="0"/>
              <a:t>Hipoglisemiden </a:t>
            </a:r>
            <a:r>
              <a:rPr lang="tr-TR" sz="2000" dirty="0"/>
              <a:t>ve ciddi </a:t>
            </a:r>
            <a:r>
              <a:rPr lang="tr-TR" sz="2000" dirty="0" err="1"/>
              <a:t>hiperglisemiden</a:t>
            </a:r>
            <a:r>
              <a:rPr lang="tr-TR" sz="2000" dirty="0"/>
              <a:t> kaçın</a:t>
            </a:r>
            <a:r>
              <a:rPr lang="tr-TR" sz="20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dirty="0"/>
              <a:t>Yaşam sonunda, tip 2 diyabet için kullanılan çoğu ilaç kesilebilir. Tip 1 DM için insülinin kesilmesi konusunda </a:t>
            </a:r>
            <a:r>
              <a:rPr lang="tr-TR" sz="2000" dirty="0" err="1"/>
              <a:t>konsensus</a:t>
            </a:r>
            <a:r>
              <a:rPr lang="tr-TR" sz="2000" dirty="0"/>
              <a:t> olmasa da bu grupta genelde bazal insülin tedavisi kesilmez</a:t>
            </a:r>
            <a:r>
              <a:rPr lang="tr-TR" sz="2000" dirty="0" smtClean="0"/>
              <a:t>.</a:t>
            </a:r>
            <a:endParaRPr lang="tr-T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sz="2000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27" y="2220686"/>
            <a:ext cx="3642872" cy="257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376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8" name="İçerik Yer Tutucusu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526" y="1825625"/>
            <a:ext cx="6910948" cy="4351338"/>
          </a:xfrm>
        </p:spPr>
      </p:pic>
      <p:pic>
        <p:nvPicPr>
          <p:cNvPr id="4" name="İçerik Yer Tutucusu 4" descr="metin, ekran görüntüsü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6FE89A76-C824-6792-8CB9-DA6D9D55A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324945" cy="7247106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1953491" y="2394612"/>
            <a:ext cx="9400309" cy="2878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287712" y="2371956"/>
            <a:ext cx="5616575" cy="131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tr-TR" altLang="tr-TR" sz="8000" b="1" i="1" dirty="0">
                <a:solidFill>
                  <a:srgbClr val="7030A0"/>
                </a:solidFill>
              </a:rPr>
              <a:t>Teşekkürler</a:t>
            </a: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028" y="4098531"/>
            <a:ext cx="3730330" cy="234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86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4570" y="874207"/>
            <a:ext cx="11022860" cy="478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4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637881" y="365125"/>
            <a:ext cx="9715919" cy="1214293"/>
          </a:xfrm>
        </p:spPr>
        <p:txBody>
          <a:bodyPr/>
          <a:lstStyle/>
          <a:p>
            <a:r>
              <a:rPr lang="tr-TR" b="1" dirty="0" smtClean="0">
                <a:solidFill>
                  <a:srgbClr val="0070C0"/>
                </a:solidFill>
              </a:rPr>
              <a:t>Düzeltme </a:t>
            </a:r>
            <a:r>
              <a:rPr lang="tr-TR" b="1" dirty="0" err="1">
                <a:solidFill>
                  <a:srgbClr val="0070C0"/>
                </a:solidFill>
              </a:rPr>
              <a:t>İ</a:t>
            </a:r>
            <a:r>
              <a:rPr lang="tr-TR" b="1" dirty="0" err="1" smtClean="0">
                <a:solidFill>
                  <a:srgbClr val="0070C0"/>
                </a:solidFill>
              </a:rPr>
              <a:t>nsulini</a:t>
            </a:r>
            <a:r>
              <a:rPr lang="tr-TR" b="1" dirty="0" smtClean="0">
                <a:solidFill>
                  <a:srgbClr val="0070C0"/>
                </a:solidFill>
              </a:rPr>
              <a:t> Doz Şemaları </a:t>
            </a:r>
            <a:endParaRPr lang="tr-TR" b="1" dirty="0">
              <a:solidFill>
                <a:srgbClr val="0070C0"/>
              </a:solidFill>
            </a:endParaRP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4892" y="1470361"/>
            <a:ext cx="4523756" cy="2619318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graphicFrame>
        <p:nvGraphicFramePr>
          <p:cNvPr id="3" name="Tablo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3794552"/>
              </p:ext>
            </p:extLst>
          </p:nvPr>
        </p:nvGraphicFramePr>
        <p:xfrm>
          <a:off x="6967400" y="1470361"/>
          <a:ext cx="3426488" cy="25998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13244">
                  <a:extLst>
                    <a:ext uri="{9D8B030D-6E8A-4147-A177-3AD203B41FA5}">
                      <a16:colId xmlns:a16="http://schemas.microsoft.com/office/drawing/2014/main" val="1032453066"/>
                    </a:ext>
                  </a:extLst>
                </a:gridCol>
                <a:gridCol w="1713244">
                  <a:extLst>
                    <a:ext uri="{9D8B030D-6E8A-4147-A177-3AD203B41FA5}">
                      <a16:colId xmlns:a16="http://schemas.microsoft.com/office/drawing/2014/main" val="118413766"/>
                    </a:ext>
                  </a:extLst>
                </a:gridCol>
              </a:tblGrid>
              <a:tr h="2570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73327780"/>
                  </a:ext>
                </a:extLst>
              </a:tr>
              <a:tr h="2570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100" dirty="0" smtClean="0">
                          <a:effectLst/>
                        </a:rPr>
                        <a:t>&lt;100</a:t>
                      </a:r>
                      <a:endParaRPr lang="tr-TR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100" dirty="0" smtClean="0">
                          <a:effectLst/>
                        </a:rPr>
                        <a:t>1-4 Ü (2 Ü) azalt</a:t>
                      </a:r>
                      <a:endParaRPr lang="tr-TR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53441568"/>
                  </a:ext>
                </a:extLst>
              </a:tr>
              <a:tr h="2570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100-150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Aynı doz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47751060"/>
                  </a:ext>
                </a:extLst>
              </a:tr>
              <a:tr h="2570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151-200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1-2 Ü arttır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77362826"/>
                  </a:ext>
                </a:extLst>
              </a:tr>
              <a:tr h="2570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201-250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2-4 Ü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70197041"/>
                  </a:ext>
                </a:extLst>
              </a:tr>
              <a:tr h="2570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>
                          <a:effectLst/>
                        </a:rPr>
                        <a:t>251-300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3-6 Ü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4765881"/>
                  </a:ext>
                </a:extLst>
              </a:tr>
              <a:tr h="2570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301-350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4-8 Ü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28912096"/>
                  </a:ext>
                </a:extLst>
              </a:tr>
              <a:tr h="4496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&gt;350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6-10 Ü keton ve ph bak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64179605"/>
                  </a:ext>
                </a:extLst>
              </a:tr>
              <a:tr h="2570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 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>
                          <a:effectLst/>
                        </a:rPr>
                        <a:t> 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941829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843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837" y="-42871"/>
            <a:ext cx="12268215" cy="690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58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4403" y="218167"/>
            <a:ext cx="11031733" cy="659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50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tr-TR" dirty="0"/>
              <a:t>Uzun süreli bakımda diyabetli bireylerin karşılaştığı başlıca sorunlar şunlardır: </a:t>
            </a:r>
          </a:p>
          <a:p>
            <a:r>
              <a:rPr lang="tr-TR" dirty="0"/>
              <a:t>yetersiz beslenme ,</a:t>
            </a:r>
          </a:p>
          <a:p>
            <a:r>
              <a:rPr lang="tr-TR" dirty="0"/>
              <a:t> A1C seviyelerinin önerilen hedefin altında (&lt;%7,0) aşırı agresif </a:t>
            </a:r>
            <a:r>
              <a:rPr lang="tr-TR" dirty="0" err="1"/>
              <a:t>glisemik</a:t>
            </a:r>
            <a:r>
              <a:rPr lang="tr-TR" dirty="0"/>
              <a:t> kontrol </a:t>
            </a:r>
          </a:p>
          <a:p>
            <a:r>
              <a:rPr lang="tr-TR" dirty="0"/>
              <a:t> ve </a:t>
            </a:r>
            <a:r>
              <a:rPr lang="tr-TR" dirty="0" err="1"/>
              <a:t>polifarmasi</a:t>
            </a:r>
            <a:r>
              <a:rPr lang="tr-TR" dirty="0"/>
              <a:t>. </a:t>
            </a:r>
          </a:p>
          <a:p>
            <a:r>
              <a:rPr lang="tr-TR" dirty="0"/>
              <a:t>A1C'nin %6,0'ın altında olduğu sıkı </a:t>
            </a:r>
            <a:r>
              <a:rPr lang="tr-TR" dirty="0" err="1"/>
              <a:t>glisemik</a:t>
            </a:r>
            <a:r>
              <a:rPr lang="tr-TR" dirty="0"/>
              <a:t> kontrolün yaşlanan popülasyonda daha yüksek ölüm oranıyla ilişkili olduğu gösterilmiştir.</a:t>
            </a:r>
          </a:p>
          <a:p>
            <a:r>
              <a:rPr lang="tr-TR" dirty="0"/>
              <a:t>Diyabetik ONS veya "diyabetik diyet" yerine </a:t>
            </a:r>
            <a:r>
              <a:rPr lang="tr-TR" dirty="0" err="1"/>
              <a:t>regüler</a:t>
            </a:r>
            <a:r>
              <a:rPr lang="tr-TR" dirty="0"/>
              <a:t> bir diyet veya standart ONS ile kısa süreliğine değişiklik yapılmasının </a:t>
            </a:r>
            <a:r>
              <a:rPr lang="tr-TR" dirty="0" err="1"/>
              <a:t>glisemik</a:t>
            </a:r>
            <a:r>
              <a:rPr lang="tr-TR" dirty="0"/>
              <a:t> kontrol düzeyini değiştirmediği gösterilmiştir.</a:t>
            </a:r>
          </a:p>
          <a:p>
            <a:r>
              <a:rPr lang="tr-TR" dirty="0"/>
              <a:t>Öğünlerde </a:t>
            </a:r>
            <a:r>
              <a:rPr lang="tr-TR" dirty="0" err="1"/>
              <a:t>regüler</a:t>
            </a:r>
            <a:r>
              <a:rPr lang="tr-TR" dirty="0"/>
              <a:t> insülinin </a:t>
            </a:r>
            <a:r>
              <a:rPr lang="tr-TR" dirty="0" err="1"/>
              <a:t>lispro</a:t>
            </a:r>
            <a:r>
              <a:rPr lang="tr-TR" dirty="0"/>
              <a:t> </a:t>
            </a:r>
            <a:r>
              <a:rPr lang="tr-TR" dirty="0" err="1"/>
              <a:t>insülinkullanılması</a:t>
            </a:r>
            <a:r>
              <a:rPr lang="tr-TR" dirty="0"/>
              <a:t>, uzun süreli bakım hastalarında hipoglisemi ataklarının sayısını azaltarak </a:t>
            </a:r>
            <a:r>
              <a:rPr lang="tr-TR" dirty="0" err="1"/>
              <a:t>glisemik</a:t>
            </a:r>
            <a:r>
              <a:rPr lang="tr-TR" dirty="0"/>
              <a:t> kontrolü iyileştirebilir. </a:t>
            </a:r>
          </a:p>
          <a:p>
            <a:r>
              <a:rPr lang="tr-TR" dirty="0"/>
              <a:t>Uzun süreli bakımda yapılan </a:t>
            </a:r>
            <a:r>
              <a:rPr lang="tr-TR" dirty="0" err="1"/>
              <a:t>prospektif</a:t>
            </a:r>
            <a:r>
              <a:rPr lang="tr-TR" dirty="0"/>
              <a:t>, </a:t>
            </a:r>
            <a:r>
              <a:rPr lang="tr-TR" dirty="0" err="1"/>
              <a:t>randomize</a:t>
            </a:r>
            <a:r>
              <a:rPr lang="tr-TR" dirty="0"/>
              <a:t> bir klinik çalışmada, tip 2 diyabetli kişilerde bazal insülin veya </a:t>
            </a:r>
            <a:r>
              <a:rPr lang="tr-TR" dirty="0" err="1"/>
              <a:t>antihiperglisemik</a:t>
            </a:r>
            <a:r>
              <a:rPr lang="tr-TR" dirty="0"/>
              <a:t> ajanlarla benzer </a:t>
            </a:r>
            <a:r>
              <a:rPr lang="tr-TR" dirty="0" err="1"/>
              <a:t>glisemik</a:t>
            </a:r>
            <a:r>
              <a:rPr lang="tr-TR" dirty="0"/>
              <a:t> kontrol elde edilmiş ve tedavi grupları arasında hipoglisemi sıklığı, acil servis ziyareti ihtiyacı, hastaneye yatış veya ölüm oranı açısından fark görülmemiştir.</a:t>
            </a:r>
          </a:p>
          <a:p>
            <a:r>
              <a:rPr lang="tr-TR" dirty="0"/>
              <a:t> Uzun süreli bakımda değişken ölçekli insülin ( </a:t>
            </a:r>
            <a:r>
              <a:rPr lang="tr-TR" dirty="0" err="1"/>
              <a:t>Sliding</a:t>
            </a:r>
            <a:r>
              <a:rPr lang="tr-TR" dirty="0"/>
              <a:t> </a:t>
            </a:r>
            <a:r>
              <a:rPr lang="tr-TR" dirty="0" err="1"/>
              <a:t>scale</a:t>
            </a:r>
            <a:r>
              <a:rPr lang="tr-TR" dirty="0"/>
              <a:t>) kullanımı daha kötü </a:t>
            </a:r>
            <a:r>
              <a:rPr lang="tr-TR" dirty="0" err="1"/>
              <a:t>glisemik</a:t>
            </a:r>
            <a:r>
              <a:rPr lang="tr-TR" dirty="0"/>
              <a:t> kontrol, daha yüksek </a:t>
            </a:r>
            <a:r>
              <a:rPr lang="tr-TR" dirty="0" err="1"/>
              <a:t>kapiller</a:t>
            </a:r>
            <a:r>
              <a:rPr lang="tr-TR" dirty="0"/>
              <a:t> kan şekeri (KBG) takibi ve hipoglisemi sıklığı ile ilişkilidir.</a:t>
            </a:r>
          </a:p>
          <a:p>
            <a:r>
              <a:rPr lang="tr-TR" dirty="0"/>
              <a:t>Uzun süreli bakım ünitesinde yaşayan kırılgan yaşlılar; ileri yaşları, çoklu </a:t>
            </a:r>
            <a:r>
              <a:rPr lang="tr-TR" dirty="0" err="1"/>
              <a:t>komorbid</a:t>
            </a:r>
            <a:r>
              <a:rPr lang="tr-TR" dirty="0"/>
              <a:t> hastalık, </a:t>
            </a:r>
            <a:r>
              <a:rPr lang="tr-TR" dirty="0" err="1"/>
              <a:t>polifarmasi</a:t>
            </a:r>
            <a:r>
              <a:rPr lang="tr-TR" dirty="0"/>
              <a:t>, hipoglisemiye karşı farkındalık eksikliği ve böbrek fonksiyon bozukluğu nedeniyle hipoglisemi açısından yüksek risk altındadır.  Bu yüksek riskli popülasyon için daha yüksek </a:t>
            </a:r>
            <a:r>
              <a:rPr lang="tr-TR" dirty="0" err="1"/>
              <a:t>glisemik</a:t>
            </a:r>
            <a:r>
              <a:rPr lang="tr-TR" dirty="0"/>
              <a:t> hedefler önerilmektedir.</a:t>
            </a:r>
          </a:p>
          <a:p>
            <a:r>
              <a:rPr lang="tr-TR" dirty="0"/>
              <a:t>Hipoglisemi riskini azaltmak için, tüm </a:t>
            </a:r>
            <a:r>
              <a:rPr lang="tr-TR" dirty="0" err="1"/>
              <a:t>antihiperglisemik</a:t>
            </a:r>
            <a:r>
              <a:rPr lang="tr-TR" dirty="0"/>
              <a:t> ajanların böbrek fonksiyonuna göre ayarlanması hatta kesilmesi gerekir. </a:t>
            </a:r>
          </a:p>
          <a:p>
            <a:r>
              <a:rPr lang="tr-TR" dirty="0"/>
              <a:t>Sıkı </a:t>
            </a:r>
            <a:r>
              <a:rPr lang="tr-TR" dirty="0" err="1"/>
              <a:t>glisemik</a:t>
            </a:r>
            <a:r>
              <a:rPr lang="tr-TR" dirty="0"/>
              <a:t> kontrolü olan yaşlı kişilerde </a:t>
            </a:r>
            <a:r>
              <a:rPr lang="tr-TR" dirty="0" err="1"/>
              <a:t>antihiperglisemik</a:t>
            </a:r>
            <a:r>
              <a:rPr lang="tr-TR" dirty="0"/>
              <a:t> ilaçların uygun şekilde kesilmesi, hipoglisemi riskini ve ilaç yükünü azaltabilir. </a:t>
            </a:r>
          </a:p>
          <a:p>
            <a:r>
              <a:rPr lang="tr-TR" dirty="0"/>
              <a:t>Uzun süreli bakımda diyabetin yönetimi, profesyonel bir ekip yaklaşımı, tesis yönetimiyle iş birliği, bakım protokollerinin geliştirilmesi ve belirlenen tedavi hedeflerinin tüm profesyonel ekip tarafından kabul edilmesini gerektirmektedir (Zor)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0646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0"/>
            <a:ext cx="11270822" cy="681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49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93860" y="499988"/>
            <a:ext cx="12379720" cy="5985799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446809" y="1159808"/>
            <a:ext cx="42498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/>
              <a:t>İlaçlarını kullanabilme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/>
              <a:t>DM teknolojisini kullanabilme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 smtClean="0"/>
              <a:t>Anksiyete,depresyon</a:t>
            </a:r>
            <a:endParaRPr lang="tr-T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/>
              <a:t>HKB, </a:t>
            </a:r>
            <a:r>
              <a:rPr lang="tr-TR" dirty="0" err="1" smtClean="0"/>
              <a:t>Demans</a:t>
            </a:r>
            <a:endParaRPr lang="tr-T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/>
              <a:t>Kendine yetme- </a:t>
            </a:r>
            <a:r>
              <a:rPr lang="tr-TR" dirty="0" err="1" smtClean="0"/>
              <a:t>Özbakım</a:t>
            </a:r>
            <a:endParaRPr lang="tr-TR" dirty="0"/>
          </a:p>
        </p:txBody>
      </p:sp>
      <p:sp>
        <p:nvSpPr>
          <p:cNvPr id="6" name="Metin kutusu 5"/>
          <p:cNvSpPr txBox="1"/>
          <p:nvPr/>
        </p:nvSpPr>
        <p:spPr>
          <a:xfrm>
            <a:off x="7845135" y="1232203"/>
            <a:ext cx="42083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Tedavi yükü sigorta kapsamı</a:t>
            </a:r>
          </a:p>
          <a:p>
            <a:r>
              <a:rPr lang="tr-TR" dirty="0" smtClean="0"/>
              <a:t>Organ komplikasyonları</a:t>
            </a:r>
          </a:p>
          <a:p>
            <a:r>
              <a:rPr lang="tr-TR" dirty="0" err="1" smtClean="0"/>
              <a:t>Polifarmasi</a:t>
            </a:r>
            <a:endParaRPr lang="tr-TR" dirty="0" smtClean="0"/>
          </a:p>
          <a:p>
            <a:r>
              <a:rPr lang="tr-TR" dirty="0" err="1" smtClean="0"/>
              <a:t>Advers</a:t>
            </a:r>
            <a:r>
              <a:rPr lang="tr-TR" dirty="0" smtClean="0"/>
              <a:t> ilaç reaksiyonları</a:t>
            </a:r>
          </a:p>
          <a:p>
            <a:r>
              <a:rPr lang="tr-TR" dirty="0" smtClean="0"/>
              <a:t>Sosyal ve ailevi destek</a:t>
            </a:r>
          </a:p>
          <a:p>
            <a:r>
              <a:rPr lang="tr-TR" dirty="0" smtClean="0"/>
              <a:t>Hipoglisemi riski, hipoglisemi korkusu</a:t>
            </a:r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7" name="Metin kutusu 6"/>
          <p:cNvSpPr txBox="1"/>
          <p:nvPr/>
        </p:nvSpPr>
        <p:spPr>
          <a:xfrm>
            <a:off x="446809" y="4272742"/>
            <a:ext cx="36098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Ayak </a:t>
            </a:r>
            <a:r>
              <a:rPr lang="tr-TR" dirty="0" err="1" smtClean="0"/>
              <a:t>komlikasyonları</a:t>
            </a:r>
            <a:endParaRPr lang="tr-TR" dirty="0" smtClean="0"/>
          </a:p>
          <a:p>
            <a:r>
              <a:rPr lang="tr-TR" dirty="0" smtClean="0"/>
              <a:t>Fonksiyonel kapasite</a:t>
            </a:r>
          </a:p>
          <a:p>
            <a:r>
              <a:rPr lang="tr-TR" dirty="0" smtClean="0"/>
              <a:t>Kırılganlık </a:t>
            </a:r>
            <a:r>
              <a:rPr lang="tr-TR" dirty="0" err="1" smtClean="0"/>
              <a:t>sarkopeni</a:t>
            </a:r>
            <a:endParaRPr lang="tr-TR" dirty="0" smtClean="0"/>
          </a:p>
          <a:p>
            <a:r>
              <a:rPr lang="tr-TR" dirty="0" err="1" smtClean="0"/>
              <a:t>Nöropati</a:t>
            </a:r>
            <a:r>
              <a:rPr lang="tr-TR" dirty="0" smtClean="0"/>
              <a:t>, alt </a:t>
            </a:r>
            <a:r>
              <a:rPr lang="tr-TR" dirty="0" err="1" smtClean="0"/>
              <a:t>ekstremite</a:t>
            </a:r>
            <a:r>
              <a:rPr lang="tr-TR" dirty="0" smtClean="0"/>
              <a:t> güçsüzlüğü</a:t>
            </a:r>
          </a:p>
          <a:p>
            <a:r>
              <a:rPr lang="tr-TR" dirty="0" smtClean="0"/>
              <a:t>Görme-işitme problemleri</a:t>
            </a:r>
          </a:p>
          <a:p>
            <a:endParaRPr lang="tr-TR" dirty="0"/>
          </a:p>
        </p:txBody>
      </p:sp>
      <p:sp>
        <p:nvSpPr>
          <p:cNvPr id="8" name="Metin kutusu 7"/>
          <p:cNvSpPr txBox="1"/>
          <p:nvPr/>
        </p:nvSpPr>
        <p:spPr>
          <a:xfrm>
            <a:off x="7762008" y="4134242"/>
            <a:ext cx="420831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Kişisel hedef ve beklentiler</a:t>
            </a:r>
          </a:p>
          <a:p>
            <a:r>
              <a:rPr lang="tr-TR" dirty="0" smtClean="0"/>
              <a:t>Semptom ve hastalık yükü</a:t>
            </a:r>
          </a:p>
          <a:p>
            <a:r>
              <a:rPr lang="tr-TR" dirty="0" smtClean="0"/>
              <a:t>Yeme ve tedavi tercihleri (enjeksiyonlar ve </a:t>
            </a:r>
            <a:r>
              <a:rPr lang="tr-TR" dirty="0" err="1" smtClean="0"/>
              <a:t>monitorizasyon</a:t>
            </a:r>
            <a:r>
              <a:rPr lang="tr-TR" dirty="0" smtClean="0"/>
              <a:t>)</a:t>
            </a:r>
          </a:p>
          <a:p>
            <a:r>
              <a:rPr lang="tr-TR" dirty="0" smtClean="0"/>
              <a:t>Tedavinin riskleri- yararları</a:t>
            </a:r>
          </a:p>
          <a:p>
            <a:r>
              <a:rPr lang="tr-TR" dirty="0" err="1" smtClean="0"/>
              <a:t>Yanlızlık</a:t>
            </a:r>
            <a:r>
              <a:rPr lang="tr-TR" dirty="0" smtClean="0"/>
              <a:t>, izolasyon, yaşam kalitesi</a:t>
            </a:r>
          </a:p>
          <a:p>
            <a:r>
              <a:rPr lang="tr-TR" dirty="0" smtClean="0"/>
              <a:t>Yaşam beklentisi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0363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313" y="473528"/>
            <a:ext cx="7931301" cy="5948475"/>
          </a:xfrm>
        </p:spPr>
      </p:pic>
    </p:spTree>
    <p:extLst>
      <p:ext uri="{BB962C8B-B14F-4D97-AF65-F5344CB8AC3E}">
        <p14:creationId xmlns:p14="http://schemas.microsoft.com/office/powerpoint/2010/main" val="315297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ew picture"/>
          <p:cNvPicPr>
            <a:picLocks noGrp="1" noChangeAspect="1" noChangeArrowheads="1"/>
          </p:cNvPicPr>
          <p:nvPr>
            <p:ph idx="1"/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524" y="522516"/>
            <a:ext cx="8687806" cy="6031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5" name="Unvan 1"/>
          <p:cNvSpPr>
            <a:spLocks noGrp="1"/>
          </p:cNvSpPr>
          <p:nvPr>
            <p:ph type="title"/>
          </p:nvPr>
        </p:nvSpPr>
        <p:spPr>
          <a:xfrm>
            <a:off x="584443" y="112033"/>
            <a:ext cx="10145486" cy="195944"/>
          </a:xfrm>
        </p:spPr>
        <p:txBody>
          <a:bodyPr>
            <a:noAutofit/>
          </a:bodyPr>
          <a:lstStyle/>
          <a:p>
            <a:pPr algn="ctr"/>
            <a:r>
              <a:rPr lang="tr-TR" sz="3200" dirty="0"/>
              <a:t>Karmaşık Tedavilerinin Basitleştirilmesi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481" y="808264"/>
            <a:ext cx="10268762" cy="4000407"/>
          </a:xfrm>
          <a:prstGeom prst="rect">
            <a:avLst/>
          </a:prstGeom>
          <a:ln w="203200" cmpd="sng">
            <a:solidFill>
              <a:schemeClr val="accent1"/>
            </a:solidFill>
          </a:ln>
        </p:spPr>
      </p:pic>
      <p:sp>
        <p:nvSpPr>
          <p:cNvPr id="7" name="Metin kutusu 6"/>
          <p:cNvSpPr txBox="1"/>
          <p:nvPr/>
        </p:nvSpPr>
        <p:spPr>
          <a:xfrm>
            <a:off x="5104562" y="1200150"/>
            <a:ext cx="1276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2016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92328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8945" y="0"/>
            <a:ext cx="4516435" cy="3531907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18" y="0"/>
            <a:ext cx="4509964" cy="3518986"/>
          </a:xfrm>
          <a:prstGeom prst="rect">
            <a:avLst/>
          </a:prstGeom>
        </p:spPr>
      </p:pic>
      <p:pic>
        <p:nvPicPr>
          <p:cNvPr id="6" name="İçerik Yer Tutucusu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2813" y="3518986"/>
            <a:ext cx="3990402" cy="3134456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9148" y="2458316"/>
            <a:ext cx="3423947" cy="205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33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5211" y="1825625"/>
            <a:ext cx="1044157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32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3116" y="424544"/>
            <a:ext cx="10046976" cy="599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00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CABG sonrası </a:t>
            </a:r>
            <a:r>
              <a:rPr lang="tr-TR" dirty="0" err="1" smtClean="0"/>
              <a:t>mortalite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6864" y="1532028"/>
            <a:ext cx="8605158" cy="4538799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6172201" y="6270171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/>
              <a:t>Furnary</a:t>
            </a:r>
            <a:r>
              <a:rPr lang="tr-TR" dirty="0" smtClean="0"/>
              <a:t> AP et al. </a:t>
            </a:r>
            <a:r>
              <a:rPr lang="tr-TR" dirty="0" err="1" smtClean="0"/>
              <a:t>Circulation</a:t>
            </a:r>
            <a:r>
              <a:rPr lang="tr-TR" dirty="0" smtClean="0"/>
              <a:t>, 1999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77502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pic>
        <p:nvPicPr>
          <p:cNvPr id="8" name="İçerik Yer Tutucusu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4093" y="1825625"/>
            <a:ext cx="966381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01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1130" y="3193005"/>
            <a:ext cx="11052670" cy="2688249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946" y="728014"/>
            <a:ext cx="7038975" cy="224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82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6256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2594" y="1396721"/>
            <a:ext cx="3074349" cy="2224454"/>
          </a:xfrm>
          <a:prstGeom prst="rect">
            <a:avLst/>
          </a:prstGeom>
        </p:spPr>
      </p:pic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2991" y="311499"/>
            <a:ext cx="8642084" cy="374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72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87829" y="2244436"/>
            <a:ext cx="11351326" cy="4442113"/>
          </a:xfrm>
          <a:ln w="15875">
            <a:solidFill>
              <a:schemeClr val="accent1"/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tr-TR" b="1" u="sng" dirty="0" smtClean="0">
                <a:solidFill>
                  <a:schemeClr val="accent5">
                    <a:lumMod val="75000"/>
                  </a:schemeClr>
                </a:solidFill>
              </a:rPr>
              <a:t>Tedavi Hedefleri: </a:t>
            </a:r>
          </a:p>
          <a:p>
            <a:r>
              <a:rPr lang="tr-TR" dirty="0" smtClean="0"/>
              <a:t>1. Kognitif </a:t>
            </a:r>
            <a:r>
              <a:rPr lang="tr-TR" dirty="0"/>
              <a:t>fonksiyonları normal, </a:t>
            </a:r>
            <a:r>
              <a:rPr lang="tr-TR" dirty="0" smtClean="0"/>
              <a:t>ek </a:t>
            </a:r>
            <a:r>
              <a:rPr lang="tr-TR" dirty="0"/>
              <a:t>kronik </a:t>
            </a:r>
            <a:r>
              <a:rPr lang="tr-TR" dirty="0" smtClean="0"/>
              <a:t>hastalık sayısı </a:t>
            </a:r>
            <a:r>
              <a:rPr lang="tr-TR" dirty="0"/>
              <a:t>az ve stabil </a:t>
            </a:r>
            <a:r>
              <a:rPr lang="tr-TR" dirty="0" smtClean="0"/>
              <a:t>olan nispeten  sağlıklı </a:t>
            </a:r>
            <a:r>
              <a:rPr lang="tr-TR" dirty="0"/>
              <a:t>diyabetik yaşlılar daha düşük </a:t>
            </a:r>
            <a:r>
              <a:rPr lang="tr-TR" dirty="0" err="1"/>
              <a:t>glisemik</a:t>
            </a:r>
            <a:r>
              <a:rPr lang="tr-TR" dirty="0"/>
              <a:t> hedeflerde (örneğin </a:t>
            </a:r>
            <a:r>
              <a:rPr lang="tr-TR" b="1" dirty="0"/>
              <a:t>A1C &lt;%7,0–7,5</a:t>
            </a:r>
            <a:r>
              <a:rPr lang="tr-TR" dirty="0"/>
              <a:t>), veya CGM kullanılıyorsa 70–180 mg/</a:t>
            </a:r>
            <a:r>
              <a:rPr lang="tr-TR" dirty="0" err="1"/>
              <a:t>dL</a:t>
            </a:r>
            <a:r>
              <a:rPr lang="tr-TR" dirty="0"/>
              <a:t> aralıkta </a:t>
            </a:r>
            <a:r>
              <a:rPr lang="tr-TR" dirty="0" smtClean="0"/>
              <a:t>kalma </a:t>
            </a:r>
            <a:r>
              <a:rPr lang="tr-TR" dirty="0"/>
              <a:t>oranı </a:t>
            </a:r>
            <a:r>
              <a:rPr lang="tr-TR" dirty="0" smtClean="0"/>
              <a:t>≈%</a:t>
            </a:r>
            <a:r>
              <a:rPr lang="tr-TR" dirty="0"/>
              <a:t>70 ve aralık altında ( ≤ 70 mg/dl altında) kalma </a:t>
            </a:r>
            <a:r>
              <a:rPr lang="tr-TR" dirty="0" smtClean="0"/>
              <a:t>oranı ≤%</a:t>
            </a:r>
            <a:r>
              <a:rPr lang="tr-TR" dirty="0"/>
              <a:t>4 </a:t>
            </a:r>
            <a:r>
              <a:rPr lang="tr-TR" dirty="0" smtClean="0"/>
              <a:t>olmalıdır.</a:t>
            </a:r>
            <a:endParaRPr lang="tr-TR" dirty="0"/>
          </a:p>
          <a:p>
            <a:r>
              <a:rPr lang="tr-TR" dirty="0" smtClean="0"/>
              <a:t>2. </a:t>
            </a:r>
            <a:r>
              <a:rPr lang="tr-TR" dirty="0"/>
              <a:t>K</a:t>
            </a:r>
            <a:r>
              <a:rPr lang="tr-TR" dirty="0" smtClean="0"/>
              <a:t>omplike </a:t>
            </a:r>
            <a:r>
              <a:rPr lang="tr-TR" dirty="0"/>
              <a:t>sağlık durumu olan yaşlı yetişkinler klinik olarak heterojen olup </a:t>
            </a:r>
            <a:r>
              <a:rPr lang="tr-TR" b="1" dirty="0"/>
              <a:t>değişken yaşam beklentileri </a:t>
            </a:r>
            <a:r>
              <a:rPr lang="tr-TR" dirty="0"/>
              <a:t>vardır. </a:t>
            </a:r>
            <a:r>
              <a:rPr lang="tr-TR" dirty="0" smtClean="0"/>
              <a:t> </a:t>
            </a:r>
            <a:r>
              <a:rPr lang="tr-TR" dirty="0"/>
              <a:t>B</a:t>
            </a:r>
            <a:r>
              <a:rPr lang="tr-TR" dirty="0" smtClean="0"/>
              <a:t>ilişsel </a:t>
            </a:r>
            <a:r>
              <a:rPr lang="tr-TR" dirty="0"/>
              <a:t>ve/veya </a:t>
            </a:r>
            <a:r>
              <a:rPr lang="tr-TR" dirty="0" smtClean="0"/>
              <a:t>fiziksel </a:t>
            </a:r>
            <a:r>
              <a:rPr lang="tr-TR" dirty="0"/>
              <a:t>kısıtlamaları, </a:t>
            </a:r>
            <a:r>
              <a:rPr lang="tr-TR" b="1" dirty="0"/>
              <a:t>kırılganlığı</a:t>
            </a:r>
            <a:r>
              <a:rPr lang="tr-TR" dirty="0"/>
              <a:t>, </a:t>
            </a:r>
            <a:r>
              <a:rPr lang="tr-TR" b="1" dirty="0"/>
              <a:t>ciddi </a:t>
            </a:r>
            <a:r>
              <a:rPr lang="tr-TR" b="1" dirty="0" err="1"/>
              <a:t>komorbiditeleri</a:t>
            </a:r>
            <a:r>
              <a:rPr lang="tr-TR" b="1" dirty="0"/>
              <a:t> </a:t>
            </a:r>
            <a:r>
              <a:rPr lang="tr-TR" dirty="0"/>
              <a:t>ve </a:t>
            </a:r>
            <a:r>
              <a:rPr lang="tr-TR" dirty="0" err="1" smtClean="0"/>
              <a:t>antidiyabetik</a:t>
            </a:r>
            <a:r>
              <a:rPr lang="tr-TR" dirty="0" smtClean="0"/>
              <a:t> ilaçlardan yarar görme-zarar </a:t>
            </a:r>
            <a:r>
              <a:rPr lang="tr-TR" dirty="0"/>
              <a:t>oranı daha düşük olanlar için daha düşük hedefler dikkate </a:t>
            </a:r>
            <a:r>
              <a:rPr lang="tr-TR" dirty="0" smtClean="0"/>
              <a:t>alınmalıdır. </a:t>
            </a:r>
            <a:r>
              <a:rPr lang="tr-TR" dirty="0" err="1" smtClean="0"/>
              <a:t>Glisemik</a:t>
            </a:r>
            <a:r>
              <a:rPr lang="tr-TR" dirty="0" smtClean="0"/>
              <a:t> </a:t>
            </a:r>
            <a:r>
              <a:rPr lang="tr-TR" dirty="0"/>
              <a:t>hedefler kişiye özel olmalı ve hipoglisemiden kaçınmaya öncelik vermelidir. Hedefler daha az katı (örneğin, </a:t>
            </a:r>
            <a:r>
              <a:rPr lang="tr-TR" b="1" dirty="0"/>
              <a:t>A1C &lt;%8 </a:t>
            </a:r>
            <a:r>
              <a:rPr lang="tr-TR" dirty="0"/>
              <a:t>ve/veya </a:t>
            </a:r>
            <a:r>
              <a:rPr lang="tr-TR" dirty="0" smtClean="0"/>
              <a:t>CGM 70–180 mg</a:t>
            </a:r>
            <a:r>
              <a:rPr lang="tr-TR" dirty="0"/>
              <a:t> aralıkta kalma oranı</a:t>
            </a:r>
            <a:r>
              <a:rPr lang="tr-TR" dirty="0" smtClean="0"/>
              <a:t> </a:t>
            </a:r>
            <a:r>
              <a:rPr lang="tr-TR" dirty="0"/>
              <a:t>≈ </a:t>
            </a:r>
            <a:r>
              <a:rPr lang="tr-TR" dirty="0" smtClean="0"/>
              <a:t>%</a:t>
            </a:r>
            <a:r>
              <a:rPr lang="tr-TR" dirty="0"/>
              <a:t>50 ve ≤ </a:t>
            </a:r>
            <a:r>
              <a:rPr lang="tr-TR" dirty="0" smtClean="0"/>
              <a:t>70 </a:t>
            </a:r>
            <a:r>
              <a:rPr lang="tr-TR" dirty="0"/>
              <a:t>mg/</a:t>
            </a:r>
            <a:r>
              <a:rPr lang="tr-TR" dirty="0" err="1"/>
              <a:t>dL</a:t>
            </a:r>
            <a:r>
              <a:rPr lang="tr-TR" dirty="0"/>
              <a:t> aralıkta kalma oranı</a:t>
            </a:r>
            <a:r>
              <a:rPr lang="tr-TR" dirty="0" smtClean="0"/>
              <a:t> </a:t>
            </a:r>
            <a:r>
              <a:rPr lang="tr-TR" dirty="0"/>
              <a:t>≤ </a:t>
            </a:r>
            <a:r>
              <a:rPr lang="tr-TR" dirty="0" smtClean="0"/>
              <a:t>%</a:t>
            </a:r>
            <a:r>
              <a:rPr lang="tr-TR" dirty="0"/>
              <a:t>1 </a:t>
            </a:r>
            <a:r>
              <a:rPr lang="tr-TR" dirty="0" smtClean="0"/>
              <a:t>)</a:t>
            </a:r>
            <a:endParaRPr lang="tr-TR" dirty="0"/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829" y="-388918"/>
            <a:ext cx="6145905" cy="2352799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0896" y="135081"/>
            <a:ext cx="4139402" cy="238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98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 descr="Diagram showing hybrid closed loop for insulin management.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563" y="1848897"/>
            <a:ext cx="4982437" cy="3705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Resim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736" y="1848896"/>
            <a:ext cx="4963886" cy="37982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116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8266"/>
          </a:xfrm>
        </p:spPr>
        <p:txBody>
          <a:bodyPr>
            <a:normAutofit/>
          </a:bodyPr>
          <a:lstStyle/>
          <a:p>
            <a:r>
              <a:rPr lang="tr-TR" dirty="0" smtClean="0"/>
              <a:t>4M Çerçevesi 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039091"/>
            <a:ext cx="10022488" cy="516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08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84443" y="112033"/>
            <a:ext cx="10145486" cy="195944"/>
          </a:xfrm>
        </p:spPr>
        <p:txBody>
          <a:bodyPr>
            <a:noAutofit/>
          </a:bodyPr>
          <a:lstStyle/>
          <a:p>
            <a:pPr algn="ctr"/>
            <a:r>
              <a:rPr lang="tr-TR" sz="3200" dirty="0"/>
              <a:t>Karmaşık Tedavilerinin Basitleştirilmesi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557" y="561069"/>
            <a:ext cx="8926950" cy="6199654"/>
          </a:xfr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30" y="4295801"/>
            <a:ext cx="5935435" cy="46753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936925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966093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77" y="365125"/>
            <a:ext cx="5888334" cy="5888334"/>
          </a:xfr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81660" y="365125"/>
            <a:ext cx="4229091" cy="3055518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659" y="3200584"/>
            <a:ext cx="4229091" cy="305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34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6617" y="249918"/>
            <a:ext cx="8314793" cy="4351338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7951" y="249918"/>
            <a:ext cx="4389090" cy="6253843"/>
          </a:xfrm>
          <a:prstGeom prst="rect">
            <a:avLst/>
          </a:prstGeom>
          <a:ln w="101600" cmpd="tri"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44817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Belge" ma:contentTypeID="0x0101008EB410E7384FD544926ED72B5900EAF6" ma:contentTypeVersion="14" ma:contentTypeDescription="Yeni belge oluşturun." ma:contentTypeScope="" ma:versionID="ee3b467df7de9d1b498d84e13587d71a">
  <xsd:schema xmlns:xsd="http://www.w3.org/2001/XMLSchema" xmlns:xs="http://www.w3.org/2001/XMLSchema" xmlns:p="http://schemas.microsoft.com/office/2006/metadata/properties" xmlns:ns2="b636c289-89ec-4aac-a5a7-fae3efcce21f" xmlns:ns3="12078768-e010-496c-be91-13abd3bf1d00" targetNamespace="http://schemas.microsoft.com/office/2006/metadata/properties" ma:root="true" ma:fieldsID="1445dff4ae24a478bb1b27fd6f0ffa69" ns2:_="" ns3:_="">
    <xsd:import namespace="b636c289-89ec-4aac-a5a7-fae3efcce21f"/>
    <xsd:import namespace="12078768-e010-496c-be91-13abd3bf1d0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36c289-89ec-4aac-a5a7-fae3efcce2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Resim Etiketleri" ma:readOnly="false" ma:fieldId="{5cf76f15-5ced-4ddc-b409-7134ff3c332f}" ma:taxonomyMulti="true" ma:sspId="f08ca68a-84f9-4e39-b925-9c0f4131acb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078768-e010-496c-be91-13abd3bf1d00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da2bcbba-ecaf-438c-8d17-d96268f593a6}" ma:internalName="TaxCatchAll" ma:showField="CatchAllData" ma:web="12078768-e010-496c-be91-13abd3bf1d0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İçerik Türü"/>
        <xsd:element ref="dc:title" minOccurs="0" maxOccurs="1" ma:index="4" ma:displayName="Başlı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636c289-89ec-4aac-a5a7-fae3efcce21f">
      <Terms xmlns="http://schemas.microsoft.com/office/infopath/2007/PartnerControls"/>
    </lcf76f155ced4ddcb4097134ff3c332f>
    <TaxCatchAll xmlns="12078768-e010-496c-be91-13abd3bf1d00" xsi:nil="true"/>
  </documentManagement>
</p:properties>
</file>

<file path=customXml/itemProps1.xml><?xml version="1.0" encoding="utf-8"?>
<ds:datastoreItem xmlns:ds="http://schemas.openxmlformats.org/officeDocument/2006/customXml" ds:itemID="{488733DD-29E0-44D1-8C9C-83E41B37E602}"/>
</file>

<file path=customXml/itemProps2.xml><?xml version="1.0" encoding="utf-8"?>
<ds:datastoreItem xmlns:ds="http://schemas.openxmlformats.org/officeDocument/2006/customXml" ds:itemID="{F30EE8F5-5771-4BD5-B1C6-FE2966471B65}"/>
</file>

<file path=customXml/itemProps3.xml><?xml version="1.0" encoding="utf-8"?>
<ds:datastoreItem xmlns:ds="http://schemas.openxmlformats.org/officeDocument/2006/customXml" ds:itemID="{08C3B53D-522A-463B-A72E-124CC98AB7C2}"/>
</file>

<file path=docProps/app.xml><?xml version="1.0" encoding="utf-8"?>
<Properties xmlns="http://schemas.openxmlformats.org/officeDocument/2006/extended-properties" xmlns:vt="http://schemas.openxmlformats.org/officeDocument/2006/docPropsVTypes">
  <TotalTime>4403</TotalTime>
  <Words>3387</Words>
  <Application>Microsoft Office PowerPoint</Application>
  <PresentationFormat>Geniş ekran</PresentationFormat>
  <Paragraphs>310</Paragraphs>
  <Slides>72</Slides>
  <Notes>4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72</vt:i4>
      </vt:variant>
    </vt:vector>
  </HeadingPairs>
  <TitlesOfParts>
    <vt:vector size="78" baseType="lpstr">
      <vt:lpstr>Microsoft YaHei</vt:lpstr>
      <vt:lpstr>Arial</vt:lpstr>
      <vt:lpstr>Calibri</vt:lpstr>
      <vt:lpstr>Calibri Light</vt:lpstr>
      <vt:lpstr>Times New Roman</vt:lpstr>
      <vt:lpstr>Office Teması</vt:lpstr>
      <vt:lpstr>Özel Durumlarda Diyabet Yönetimi</vt:lpstr>
      <vt:lpstr>PowerPoint Sunusu</vt:lpstr>
      <vt:lpstr>Hastaneye Yatınca ne yapalım?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ADA 2018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İntravenözden Subkutan İnsüline Geçiş</vt:lpstr>
      <vt:lpstr>ADA 2025 Insulin tedavisi önerileri</vt:lpstr>
      <vt:lpstr>PowerPoint Sunusu</vt:lpstr>
      <vt:lpstr>Enteral ve Parenteral Beslenme</vt:lpstr>
      <vt:lpstr>PowerPoint Sunusu</vt:lpstr>
      <vt:lpstr>EN Sırasında Hipergliseminin Önlenmesi ADA-2025</vt:lpstr>
      <vt:lpstr>PowerPoint Sunusu</vt:lpstr>
      <vt:lpstr>PowerPoint Sunusu</vt:lpstr>
      <vt:lpstr>PowerPoint Sunusu</vt:lpstr>
      <vt:lpstr>Vaka-1</vt:lpstr>
      <vt:lpstr>Vaka-2</vt:lpstr>
      <vt:lpstr>Vaka 3</vt:lpstr>
      <vt:lpstr> PN Sırasında Hipergliseminin Önlenmesi </vt:lpstr>
      <vt:lpstr>PowerPoint Sunusu</vt:lpstr>
      <vt:lpstr>PowerPoint Sunusu</vt:lpstr>
      <vt:lpstr>PowerPoint Sunusu</vt:lpstr>
      <vt:lpstr>Karmaşık Tedavilerinin Basitleştirilmesi</vt:lpstr>
      <vt:lpstr>Ne Zaman Tedavi Şemasını Basitleştirelim?- ADA 2025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Steroid İlişkili Hiperglisemiye Yaklaşım</vt:lpstr>
      <vt:lpstr>PowerPoint Sunusu</vt:lpstr>
      <vt:lpstr>Steroid İlişkili Hiperglisemi için Risk Faktörleri </vt:lpstr>
      <vt:lpstr>Perioperatif KŞ Yönetimi</vt:lpstr>
      <vt:lpstr>Uzun Dönem Bakım Kurumunda DM Yönetimi</vt:lpstr>
      <vt:lpstr>Uzun Dönem Bakım Kurumunda DM Yönetimi</vt:lpstr>
      <vt:lpstr>Terminal Hasta- Palyatif Bakımda DM Yönetimi</vt:lpstr>
      <vt:lpstr>PowerPoint Sunusu</vt:lpstr>
      <vt:lpstr>PowerPoint Sunusu</vt:lpstr>
      <vt:lpstr>Düzeltme İnsulini Doz Şemaları </vt:lpstr>
      <vt:lpstr>PowerPoint Sunusu</vt:lpstr>
      <vt:lpstr>PowerPoint Sunusu</vt:lpstr>
      <vt:lpstr>PowerPoint Sunusu</vt:lpstr>
      <vt:lpstr>PowerPoint Sunusu</vt:lpstr>
      <vt:lpstr>PowerPoint Sunusu</vt:lpstr>
      <vt:lpstr>Karmaşık Tedavilerinin Basitleştirilmesi</vt:lpstr>
      <vt:lpstr>PowerPoint Sunusu</vt:lpstr>
      <vt:lpstr>PowerPoint Sunusu</vt:lpstr>
      <vt:lpstr>PowerPoint Sunusu</vt:lpstr>
      <vt:lpstr>CABG sonrası mortalite</vt:lpstr>
      <vt:lpstr>PowerPoint Sunusu</vt:lpstr>
      <vt:lpstr>PowerPoint Sunusu</vt:lpstr>
      <vt:lpstr>PowerPoint Sunusu</vt:lpstr>
      <vt:lpstr>PowerPoint Sunusu</vt:lpstr>
      <vt:lpstr>PowerPoint Sunusu</vt:lpstr>
      <vt:lpstr>4M Çerçevesi </vt:lpstr>
      <vt:lpstr>Karmaşık Tedavilerinin Basitleştirilmesi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gunes arık</dc:creator>
  <cp:lastModifiedBy>gunes arık</cp:lastModifiedBy>
  <cp:revision>203</cp:revision>
  <dcterms:created xsi:type="dcterms:W3CDTF">2025-09-25T06:34:43Z</dcterms:created>
  <dcterms:modified xsi:type="dcterms:W3CDTF">2025-10-18T10:25:54Z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0x0101008EB410E7384FD544926ED72B5900EAF6</vt:lpwstr>
  </property>
</Properties>
</file>