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1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7.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colors1.xml" ContentType="application/vnd.openxmlformats-officedocument.drawingml.diagramColors+xml"/>
  <Override PartName="/ppt/diagrams/drawing1.xml" ContentType="application/vnd.ms-office.drawingml.diagramDrawing+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2.xml" ContentType="application/vnd.openxmlformats-officedocument.drawingml.diagramLayout+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400" r:id="rId2"/>
    <p:sldId id="434" r:id="rId3"/>
    <p:sldId id="1190" r:id="rId4"/>
    <p:sldId id="1191" r:id="rId5"/>
    <p:sldId id="1192" r:id="rId6"/>
    <p:sldId id="514" r:id="rId7"/>
    <p:sldId id="515" r:id="rId8"/>
    <p:sldId id="2426" r:id="rId9"/>
    <p:sldId id="510" r:id="rId10"/>
    <p:sldId id="520" r:id="rId11"/>
    <p:sldId id="1210" r:id="rId12"/>
    <p:sldId id="524" r:id="rId13"/>
    <p:sldId id="1022" r:id="rId14"/>
    <p:sldId id="1197" r:id="rId15"/>
    <p:sldId id="531" r:id="rId16"/>
    <p:sldId id="1202" r:id="rId17"/>
    <p:sldId id="1211" r:id="rId18"/>
    <p:sldId id="1214" r:id="rId19"/>
    <p:sldId id="414" r:id="rId20"/>
    <p:sldId id="542" r:id="rId21"/>
    <p:sldId id="543" r:id="rId22"/>
    <p:sldId id="544" r:id="rId23"/>
    <p:sldId id="2427" r:id="rId24"/>
    <p:sldId id="2408" r:id="rId25"/>
    <p:sldId id="636" r:id="rId26"/>
    <p:sldId id="601" r:id="rId27"/>
    <p:sldId id="696" r:id="rId28"/>
    <p:sldId id="615" r:id="rId29"/>
    <p:sldId id="717" r:id="rId30"/>
    <p:sldId id="2409" r:id="rId31"/>
    <p:sldId id="677" r:id="rId32"/>
    <p:sldId id="719" r:id="rId33"/>
    <p:sldId id="678" r:id="rId34"/>
    <p:sldId id="705" r:id="rId35"/>
    <p:sldId id="720" r:id="rId36"/>
    <p:sldId id="2412" r:id="rId37"/>
    <p:sldId id="2407" r:id="rId38"/>
    <p:sldId id="2413" r:id="rId39"/>
    <p:sldId id="2414" r:id="rId40"/>
    <p:sldId id="556" r:id="rId41"/>
    <p:sldId id="2392" r:id="rId42"/>
    <p:sldId id="257" r:id="rId43"/>
    <p:sldId id="2394" r:id="rId44"/>
    <p:sldId id="2397" r:id="rId45"/>
    <p:sldId id="2411" r:id="rId46"/>
    <p:sldId id="2430" r:id="rId47"/>
    <p:sldId id="2416" r:id="rId48"/>
    <p:sldId id="2432" r:id="rId49"/>
    <p:sldId id="2265" r:id="rId50"/>
    <p:sldId id="2433" r:id="rId51"/>
    <p:sldId id="2434" r:id="rId52"/>
    <p:sldId id="2385" r:id="rId53"/>
    <p:sldId id="2431" r:id="rId54"/>
    <p:sldId id="1194" r:id="rId55"/>
    <p:sldId id="915" r:id="rId56"/>
    <p:sldId id="985" r:id="rId57"/>
    <p:sldId id="1195" r:id="rId58"/>
    <p:sldId id="2164" r:id="rId5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31" autoAdjust="0"/>
    <p:restoredTop sz="89150" autoAdjust="0"/>
  </p:normalViewPr>
  <p:slideViewPr>
    <p:cSldViewPr>
      <p:cViewPr varScale="1">
        <p:scale>
          <a:sx n="73" d="100"/>
          <a:sy n="73" d="100"/>
        </p:scale>
        <p:origin x="1646" y="7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90E56-83BB-47B1-AB85-436A976D6F7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AFACE435-CAEA-4661-BAED-2610E41B8A67}">
      <dgm:prSet>
        <dgm:style>
          <a:lnRef idx="0">
            <a:schemeClr val="accent1"/>
          </a:lnRef>
          <a:fillRef idx="3">
            <a:schemeClr val="accent1"/>
          </a:fillRef>
          <a:effectRef idx="3">
            <a:schemeClr val="accent1"/>
          </a:effectRef>
          <a:fontRef idx="minor">
            <a:schemeClr val="lt1"/>
          </a:fontRef>
        </dgm:style>
      </dgm:prSet>
      <dgm:spPr/>
      <dgm:t>
        <a:bodyPr/>
        <a:lstStyle/>
        <a:p>
          <a:pPr algn="ctr" rtl="0"/>
          <a:r>
            <a:rPr lang="en-US" b="1" dirty="0"/>
            <a:t>YEN</a:t>
          </a:r>
          <a:r>
            <a:rPr lang="tr-TR" b="1" dirty="0"/>
            <a:t>İ</a:t>
          </a:r>
          <a:r>
            <a:rPr lang="en-US" b="1" dirty="0"/>
            <a:t> PERSPEKT</a:t>
          </a:r>
          <a:r>
            <a:rPr lang="tr-TR" b="1" dirty="0"/>
            <a:t>İ</a:t>
          </a:r>
          <a:r>
            <a:rPr lang="en-US" b="1" dirty="0"/>
            <a:t>FLERLE SARKOPEN</a:t>
          </a:r>
          <a:r>
            <a:rPr lang="tr-TR" b="1" dirty="0"/>
            <a:t>İ </a:t>
          </a:r>
          <a:r>
            <a:rPr lang="en-US" b="1" dirty="0"/>
            <a:t>TANIMI </a:t>
          </a:r>
          <a:endParaRPr lang="tr-TR" b="1" dirty="0"/>
        </a:p>
      </dgm:t>
    </dgm:pt>
    <dgm:pt modelId="{37ED5187-889B-4A9B-8F47-30810F3696B4}" type="parTrans" cxnId="{DF960DE0-CCEB-4AF1-878D-D9183BE75E28}">
      <dgm:prSet/>
      <dgm:spPr/>
      <dgm:t>
        <a:bodyPr/>
        <a:lstStyle/>
        <a:p>
          <a:endParaRPr lang="tr-TR"/>
        </a:p>
      </dgm:t>
    </dgm:pt>
    <dgm:pt modelId="{6049FB09-7302-4367-9033-29F1AD1BE4E4}" type="sibTrans" cxnId="{DF960DE0-CCEB-4AF1-878D-D9183BE75E28}">
      <dgm:prSet/>
      <dgm:spPr/>
      <dgm:t>
        <a:bodyPr/>
        <a:lstStyle/>
        <a:p>
          <a:endParaRPr lang="tr-TR"/>
        </a:p>
      </dgm:t>
    </dgm:pt>
    <dgm:pt modelId="{8F52507A-B064-458F-A899-C9294C7A5F43}" type="pres">
      <dgm:prSet presAssocID="{40D90E56-83BB-47B1-AB85-436A976D6F7A}" presName="linear" presStyleCnt="0">
        <dgm:presLayoutVars>
          <dgm:animLvl val="lvl"/>
          <dgm:resizeHandles val="exact"/>
        </dgm:presLayoutVars>
      </dgm:prSet>
      <dgm:spPr/>
    </dgm:pt>
    <dgm:pt modelId="{2732D29D-DD5E-4C07-9AC0-BDF8CE94B6FC}" type="pres">
      <dgm:prSet presAssocID="{AFACE435-CAEA-4661-BAED-2610E41B8A67}" presName="parentText" presStyleLbl="node1" presStyleIdx="0" presStyleCnt="1" custScaleY="120986" custLinFactNeighborX="-6344" custLinFactNeighborY="-1736">
        <dgm:presLayoutVars>
          <dgm:chMax val="0"/>
          <dgm:bulletEnabled val="1"/>
        </dgm:presLayoutVars>
      </dgm:prSet>
      <dgm:spPr/>
    </dgm:pt>
  </dgm:ptLst>
  <dgm:cxnLst>
    <dgm:cxn modelId="{899F0733-D07C-4FAF-8A54-3355F9CC867F}" type="presOf" srcId="{AFACE435-CAEA-4661-BAED-2610E41B8A67}" destId="{2732D29D-DD5E-4C07-9AC0-BDF8CE94B6FC}" srcOrd="0" destOrd="0" presId="urn:microsoft.com/office/officeart/2005/8/layout/vList2"/>
    <dgm:cxn modelId="{7104938B-2C6A-451D-A8E3-E45DA3EB1DB5}" type="presOf" srcId="{40D90E56-83BB-47B1-AB85-436A976D6F7A}" destId="{8F52507A-B064-458F-A899-C9294C7A5F43}" srcOrd="0" destOrd="0" presId="urn:microsoft.com/office/officeart/2005/8/layout/vList2"/>
    <dgm:cxn modelId="{DF960DE0-CCEB-4AF1-878D-D9183BE75E28}" srcId="{40D90E56-83BB-47B1-AB85-436A976D6F7A}" destId="{AFACE435-CAEA-4661-BAED-2610E41B8A67}" srcOrd="0" destOrd="0" parTransId="{37ED5187-889B-4A9B-8F47-30810F3696B4}" sibTransId="{6049FB09-7302-4367-9033-29F1AD1BE4E4}"/>
    <dgm:cxn modelId="{3F296930-DB77-494C-B820-7C21CCB5A901}" type="presParOf" srcId="{8F52507A-B064-458F-A899-C9294C7A5F43}" destId="{2732D29D-DD5E-4C07-9AC0-BDF8CE94B6F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D90E56-83BB-47B1-AB85-436A976D6F7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90EB074F-B5F5-49E2-BA8A-2AAB513D9ADE}">
      <dgm:prSet custT="1"/>
      <dgm:spPr/>
      <dgm:t>
        <a:bodyPr/>
        <a:lstStyle/>
        <a:p>
          <a:pPr algn="ctr" rtl="0"/>
          <a:r>
            <a:rPr lang="tr-TR" sz="3600" b="1" dirty="0">
              <a:solidFill>
                <a:srgbClr val="FFFF00"/>
              </a:solidFill>
            </a:rPr>
            <a:t>GLIS: GLOBAL LEADERSHIP IN SARCOPENIA</a:t>
          </a:r>
          <a:endParaRPr lang="tr-TR" sz="3600" b="1" dirty="0"/>
        </a:p>
      </dgm:t>
    </dgm:pt>
    <dgm:pt modelId="{93294520-9329-47D0-944F-ED9903102388}" type="parTrans" cxnId="{9E97063C-9EBC-4E69-A980-51B3EB6A1C80}">
      <dgm:prSet/>
      <dgm:spPr/>
      <dgm:t>
        <a:bodyPr/>
        <a:lstStyle/>
        <a:p>
          <a:endParaRPr lang="tr-TR"/>
        </a:p>
      </dgm:t>
    </dgm:pt>
    <dgm:pt modelId="{515B31B0-3F8B-4344-A282-1BC0C5DC81FF}" type="sibTrans" cxnId="{9E97063C-9EBC-4E69-A980-51B3EB6A1C80}">
      <dgm:prSet/>
      <dgm:spPr/>
      <dgm:t>
        <a:bodyPr/>
        <a:lstStyle/>
        <a:p>
          <a:endParaRPr lang="tr-TR"/>
        </a:p>
      </dgm:t>
    </dgm:pt>
    <dgm:pt modelId="{8F52507A-B064-458F-A899-C9294C7A5F43}" type="pres">
      <dgm:prSet presAssocID="{40D90E56-83BB-47B1-AB85-436A976D6F7A}" presName="linear" presStyleCnt="0">
        <dgm:presLayoutVars>
          <dgm:animLvl val="lvl"/>
          <dgm:resizeHandles val="exact"/>
        </dgm:presLayoutVars>
      </dgm:prSet>
      <dgm:spPr/>
    </dgm:pt>
    <dgm:pt modelId="{99163E04-0C3B-437C-83C8-BA40FD12AB14}" type="pres">
      <dgm:prSet presAssocID="{90EB074F-B5F5-49E2-BA8A-2AAB513D9ADE}" presName="parentText" presStyleLbl="node1" presStyleIdx="0" presStyleCnt="1">
        <dgm:presLayoutVars>
          <dgm:chMax val="0"/>
          <dgm:bulletEnabled val="1"/>
        </dgm:presLayoutVars>
      </dgm:prSet>
      <dgm:spPr/>
    </dgm:pt>
  </dgm:ptLst>
  <dgm:cxnLst>
    <dgm:cxn modelId="{9E97063C-9EBC-4E69-A980-51B3EB6A1C80}" srcId="{40D90E56-83BB-47B1-AB85-436A976D6F7A}" destId="{90EB074F-B5F5-49E2-BA8A-2AAB513D9ADE}" srcOrd="0" destOrd="0" parTransId="{93294520-9329-47D0-944F-ED9903102388}" sibTransId="{515B31B0-3F8B-4344-A282-1BC0C5DC81FF}"/>
    <dgm:cxn modelId="{3DFD8068-38A4-475D-8DAC-B33D5ED64D00}" type="presOf" srcId="{90EB074F-B5F5-49E2-BA8A-2AAB513D9ADE}" destId="{99163E04-0C3B-437C-83C8-BA40FD12AB14}" srcOrd="0" destOrd="0" presId="urn:microsoft.com/office/officeart/2005/8/layout/vList2"/>
    <dgm:cxn modelId="{7104938B-2C6A-451D-A8E3-E45DA3EB1DB5}" type="presOf" srcId="{40D90E56-83BB-47B1-AB85-436A976D6F7A}" destId="{8F52507A-B064-458F-A899-C9294C7A5F43}" srcOrd="0" destOrd="0" presId="urn:microsoft.com/office/officeart/2005/8/layout/vList2"/>
    <dgm:cxn modelId="{B5F97993-AB00-4663-B4A0-D03E9574C859}" type="presParOf" srcId="{8F52507A-B064-458F-A899-C9294C7A5F43}" destId="{99163E04-0C3B-437C-83C8-BA40FD12AB1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67E37D-68CB-48B7-AE49-005EEC53063E}"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ES"/>
        </a:p>
      </dgm:t>
    </dgm:pt>
    <dgm:pt modelId="{D05CBD39-FBCB-4AE2-AB29-AE817E302F67}">
      <dgm:prSet phldrT="[Texto]" custT="1"/>
      <dgm:spPr/>
      <dgm:t>
        <a:bodyPr/>
        <a:lstStyle/>
        <a:p>
          <a:r>
            <a:rPr lang="es-ES" sz="2400" b="0" i="0" dirty="0"/>
            <a:t>ANZSSFR</a:t>
          </a:r>
          <a:endParaRPr lang="es-ES" sz="2400" dirty="0"/>
        </a:p>
      </dgm:t>
    </dgm:pt>
    <dgm:pt modelId="{91842561-F984-44A3-BB13-63FDA5363C95}" type="parTrans" cxnId="{FA3A763B-F648-4FAC-88D4-F4B51FFC522B}">
      <dgm:prSet/>
      <dgm:spPr/>
      <dgm:t>
        <a:bodyPr/>
        <a:lstStyle/>
        <a:p>
          <a:endParaRPr lang="es-ES"/>
        </a:p>
      </dgm:t>
    </dgm:pt>
    <dgm:pt modelId="{5C5C9364-FEF8-47F8-B77A-87157E3DAA0A}" type="sibTrans" cxnId="{FA3A763B-F648-4FAC-88D4-F4B51FFC522B}">
      <dgm:prSet/>
      <dgm:spPr/>
      <dgm:t>
        <a:bodyPr/>
        <a:lstStyle/>
        <a:p>
          <a:endParaRPr lang="es-ES"/>
        </a:p>
      </dgm:t>
    </dgm:pt>
    <dgm:pt modelId="{FF2B67A7-0939-44BA-BD0C-5441BDF3C326}">
      <dgm:prSet phldrT="[Texto]" custT="1"/>
      <dgm:spPr/>
      <dgm:t>
        <a:bodyPr/>
        <a:lstStyle/>
        <a:p>
          <a:r>
            <a:rPr lang="es-ES" sz="2400" b="0" i="0" dirty="0"/>
            <a:t>AWGS</a:t>
          </a:r>
          <a:endParaRPr lang="es-ES" sz="2400" dirty="0"/>
        </a:p>
      </dgm:t>
    </dgm:pt>
    <dgm:pt modelId="{925DD7F2-493F-4F78-9954-063BC159FBB8}" type="parTrans" cxnId="{E47891D3-649F-425E-8392-DDEF4432B63D}">
      <dgm:prSet/>
      <dgm:spPr/>
      <dgm:t>
        <a:bodyPr/>
        <a:lstStyle/>
        <a:p>
          <a:endParaRPr lang="es-ES"/>
        </a:p>
      </dgm:t>
    </dgm:pt>
    <dgm:pt modelId="{07CBAC7D-7A2E-4385-8029-D26D3753D35B}" type="sibTrans" cxnId="{E47891D3-649F-425E-8392-DDEF4432B63D}">
      <dgm:prSet/>
      <dgm:spPr/>
      <dgm:t>
        <a:bodyPr/>
        <a:lstStyle/>
        <a:p>
          <a:endParaRPr lang="es-ES"/>
        </a:p>
      </dgm:t>
    </dgm:pt>
    <dgm:pt modelId="{4C6C9D80-1FB3-47A8-AE98-59E05D57E9C9}">
      <dgm:prSet phldrT="[Texto]" custT="1"/>
      <dgm:spPr/>
      <dgm:t>
        <a:bodyPr/>
        <a:lstStyle/>
        <a:p>
          <a:r>
            <a:rPr lang="es-ES" sz="2400" b="0" i="0" dirty="0"/>
            <a:t>EWGSOP</a:t>
          </a:r>
          <a:endParaRPr lang="es-ES" sz="2400" dirty="0"/>
        </a:p>
      </dgm:t>
    </dgm:pt>
    <dgm:pt modelId="{67C14587-20DA-47C6-8D7B-CC293AF98996}" type="parTrans" cxnId="{DC7E3665-ED89-4637-AD0E-0FE1D6F6628D}">
      <dgm:prSet/>
      <dgm:spPr/>
      <dgm:t>
        <a:bodyPr/>
        <a:lstStyle/>
        <a:p>
          <a:endParaRPr lang="es-ES"/>
        </a:p>
      </dgm:t>
    </dgm:pt>
    <dgm:pt modelId="{0A0C52E2-BA7D-423C-A935-72B57EA56CF7}" type="sibTrans" cxnId="{DC7E3665-ED89-4637-AD0E-0FE1D6F6628D}">
      <dgm:prSet/>
      <dgm:spPr/>
      <dgm:t>
        <a:bodyPr/>
        <a:lstStyle/>
        <a:p>
          <a:endParaRPr lang="es-ES"/>
        </a:p>
      </dgm:t>
    </dgm:pt>
    <dgm:pt modelId="{866BCCE5-7FD7-49A5-B67B-F383A5CA7600}">
      <dgm:prSet phldrT="[Texto]" custT="1"/>
      <dgm:spPr/>
      <dgm:t>
        <a:bodyPr/>
        <a:lstStyle/>
        <a:p>
          <a:r>
            <a:rPr lang="es-ES" sz="2400" b="0" i="0" dirty="0"/>
            <a:t>SDOC</a:t>
          </a:r>
          <a:endParaRPr lang="es-ES" sz="2400" dirty="0"/>
        </a:p>
      </dgm:t>
    </dgm:pt>
    <dgm:pt modelId="{E5A22DE2-1A6D-451E-AD93-A2BB1841A9C6}" type="parTrans" cxnId="{8F151C30-DF33-45D4-AC88-C9AA68AA2A9E}">
      <dgm:prSet/>
      <dgm:spPr/>
      <dgm:t>
        <a:bodyPr/>
        <a:lstStyle/>
        <a:p>
          <a:endParaRPr lang="es-ES"/>
        </a:p>
      </dgm:t>
    </dgm:pt>
    <dgm:pt modelId="{1D2B3DB3-7B44-4295-92F6-F8A1D985384E}" type="sibTrans" cxnId="{8F151C30-DF33-45D4-AC88-C9AA68AA2A9E}">
      <dgm:prSet/>
      <dgm:spPr/>
      <dgm:t>
        <a:bodyPr/>
        <a:lstStyle/>
        <a:p>
          <a:endParaRPr lang="es-ES"/>
        </a:p>
      </dgm:t>
    </dgm:pt>
    <dgm:pt modelId="{263FAE04-0D42-4DBA-8DC8-49F8D0494943}" type="pres">
      <dgm:prSet presAssocID="{3867E37D-68CB-48B7-AE49-005EEC53063E}" presName="Name0" presStyleCnt="0">
        <dgm:presLayoutVars>
          <dgm:dir/>
          <dgm:resizeHandles val="exact"/>
        </dgm:presLayoutVars>
      </dgm:prSet>
      <dgm:spPr/>
    </dgm:pt>
    <dgm:pt modelId="{6169D343-FF76-429F-B266-575C56FE42D5}" type="pres">
      <dgm:prSet presAssocID="{D05CBD39-FBCB-4AE2-AB29-AE817E302F67}" presName="Name5" presStyleLbl="vennNode1" presStyleIdx="0" presStyleCnt="4">
        <dgm:presLayoutVars>
          <dgm:bulletEnabled val="1"/>
        </dgm:presLayoutVars>
      </dgm:prSet>
      <dgm:spPr/>
    </dgm:pt>
    <dgm:pt modelId="{26BA989D-37CA-46D8-BA9F-2770A84AB560}" type="pres">
      <dgm:prSet presAssocID="{5C5C9364-FEF8-47F8-B77A-87157E3DAA0A}" presName="space" presStyleCnt="0"/>
      <dgm:spPr/>
    </dgm:pt>
    <dgm:pt modelId="{4D61C445-E6E2-4CCE-AA5F-745B4267005B}" type="pres">
      <dgm:prSet presAssocID="{FF2B67A7-0939-44BA-BD0C-5441BDF3C326}" presName="Name5" presStyleLbl="vennNode1" presStyleIdx="1" presStyleCnt="4">
        <dgm:presLayoutVars>
          <dgm:bulletEnabled val="1"/>
        </dgm:presLayoutVars>
      </dgm:prSet>
      <dgm:spPr/>
    </dgm:pt>
    <dgm:pt modelId="{21D269F7-85AB-4B24-B1D8-5AB65F552740}" type="pres">
      <dgm:prSet presAssocID="{07CBAC7D-7A2E-4385-8029-D26D3753D35B}" presName="space" presStyleCnt="0"/>
      <dgm:spPr/>
    </dgm:pt>
    <dgm:pt modelId="{6816DD2C-0881-43AC-97AB-74D6B3B4BB6E}" type="pres">
      <dgm:prSet presAssocID="{4C6C9D80-1FB3-47A8-AE98-59E05D57E9C9}" presName="Name5" presStyleLbl="vennNode1" presStyleIdx="2" presStyleCnt="4">
        <dgm:presLayoutVars>
          <dgm:bulletEnabled val="1"/>
        </dgm:presLayoutVars>
      </dgm:prSet>
      <dgm:spPr/>
    </dgm:pt>
    <dgm:pt modelId="{1DFFB54A-8103-4E4B-B987-56985F51C0CE}" type="pres">
      <dgm:prSet presAssocID="{0A0C52E2-BA7D-423C-A935-72B57EA56CF7}" presName="space" presStyleCnt="0"/>
      <dgm:spPr/>
    </dgm:pt>
    <dgm:pt modelId="{162B5A4E-DB33-497E-AD33-3339F8EBDAE6}" type="pres">
      <dgm:prSet presAssocID="{866BCCE5-7FD7-49A5-B67B-F383A5CA7600}" presName="Name5" presStyleLbl="vennNode1" presStyleIdx="3" presStyleCnt="4">
        <dgm:presLayoutVars>
          <dgm:bulletEnabled val="1"/>
        </dgm:presLayoutVars>
      </dgm:prSet>
      <dgm:spPr/>
    </dgm:pt>
  </dgm:ptLst>
  <dgm:cxnLst>
    <dgm:cxn modelId="{0F167303-C2E5-45D0-839C-05D614CC40F3}" type="presOf" srcId="{D05CBD39-FBCB-4AE2-AB29-AE817E302F67}" destId="{6169D343-FF76-429F-B266-575C56FE42D5}" srcOrd="0" destOrd="0" presId="urn:microsoft.com/office/officeart/2005/8/layout/venn3"/>
    <dgm:cxn modelId="{E1A1EB0B-982C-436D-84E4-EE4AD28625BC}" type="presOf" srcId="{3867E37D-68CB-48B7-AE49-005EEC53063E}" destId="{263FAE04-0D42-4DBA-8DC8-49F8D0494943}" srcOrd="0" destOrd="0" presId="urn:microsoft.com/office/officeart/2005/8/layout/venn3"/>
    <dgm:cxn modelId="{57C6B823-6EB0-47E2-9A47-07AA8B9B7B49}" type="presOf" srcId="{4C6C9D80-1FB3-47A8-AE98-59E05D57E9C9}" destId="{6816DD2C-0881-43AC-97AB-74D6B3B4BB6E}" srcOrd="0" destOrd="0" presId="urn:microsoft.com/office/officeart/2005/8/layout/venn3"/>
    <dgm:cxn modelId="{8F151C30-DF33-45D4-AC88-C9AA68AA2A9E}" srcId="{3867E37D-68CB-48B7-AE49-005EEC53063E}" destId="{866BCCE5-7FD7-49A5-B67B-F383A5CA7600}" srcOrd="3" destOrd="0" parTransId="{E5A22DE2-1A6D-451E-AD93-A2BB1841A9C6}" sibTransId="{1D2B3DB3-7B44-4295-92F6-F8A1D985384E}"/>
    <dgm:cxn modelId="{FA3A763B-F648-4FAC-88D4-F4B51FFC522B}" srcId="{3867E37D-68CB-48B7-AE49-005EEC53063E}" destId="{D05CBD39-FBCB-4AE2-AB29-AE817E302F67}" srcOrd="0" destOrd="0" parTransId="{91842561-F984-44A3-BB13-63FDA5363C95}" sibTransId="{5C5C9364-FEF8-47F8-B77A-87157E3DAA0A}"/>
    <dgm:cxn modelId="{DC7E3665-ED89-4637-AD0E-0FE1D6F6628D}" srcId="{3867E37D-68CB-48B7-AE49-005EEC53063E}" destId="{4C6C9D80-1FB3-47A8-AE98-59E05D57E9C9}" srcOrd="2" destOrd="0" parTransId="{67C14587-20DA-47C6-8D7B-CC293AF98996}" sibTransId="{0A0C52E2-BA7D-423C-A935-72B57EA56CF7}"/>
    <dgm:cxn modelId="{B89C5CC1-9404-4602-8BED-4C40F16FC342}" type="presOf" srcId="{866BCCE5-7FD7-49A5-B67B-F383A5CA7600}" destId="{162B5A4E-DB33-497E-AD33-3339F8EBDAE6}" srcOrd="0" destOrd="0" presId="urn:microsoft.com/office/officeart/2005/8/layout/venn3"/>
    <dgm:cxn modelId="{731F2BCA-964C-4151-9D62-9ED2918077DE}" type="presOf" srcId="{FF2B67A7-0939-44BA-BD0C-5441BDF3C326}" destId="{4D61C445-E6E2-4CCE-AA5F-745B4267005B}" srcOrd="0" destOrd="0" presId="urn:microsoft.com/office/officeart/2005/8/layout/venn3"/>
    <dgm:cxn modelId="{E47891D3-649F-425E-8392-DDEF4432B63D}" srcId="{3867E37D-68CB-48B7-AE49-005EEC53063E}" destId="{FF2B67A7-0939-44BA-BD0C-5441BDF3C326}" srcOrd="1" destOrd="0" parTransId="{925DD7F2-493F-4F78-9954-063BC159FBB8}" sibTransId="{07CBAC7D-7A2E-4385-8029-D26D3753D35B}"/>
    <dgm:cxn modelId="{6EF2AE8B-8FBB-4FFF-927C-FF7AE170E7F1}" type="presParOf" srcId="{263FAE04-0D42-4DBA-8DC8-49F8D0494943}" destId="{6169D343-FF76-429F-B266-575C56FE42D5}" srcOrd="0" destOrd="0" presId="urn:microsoft.com/office/officeart/2005/8/layout/venn3"/>
    <dgm:cxn modelId="{08FEBE51-CA74-400D-B4DD-3344988FA731}" type="presParOf" srcId="{263FAE04-0D42-4DBA-8DC8-49F8D0494943}" destId="{26BA989D-37CA-46D8-BA9F-2770A84AB560}" srcOrd="1" destOrd="0" presId="urn:microsoft.com/office/officeart/2005/8/layout/venn3"/>
    <dgm:cxn modelId="{78B048EE-0019-4455-925E-3693ED3312BE}" type="presParOf" srcId="{263FAE04-0D42-4DBA-8DC8-49F8D0494943}" destId="{4D61C445-E6E2-4CCE-AA5F-745B4267005B}" srcOrd="2" destOrd="0" presId="urn:microsoft.com/office/officeart/2005/8/layout/venn3"/>
    <dgm:cxn modelId="{B16F10BF-E0C3-426F-945A-A1E753CA220B}" type="presParOf" srcId="{263FAE04-0D42-4DBA-8DC8-49F8D0494943}" destId="{21D269F7-85AB-4B24-B1D8-5AB65F552740}" srcOrd="3" destOrd="0" presId="urn:microsoft.com/office/officeart/2005/8/layout/venn3"/>
    <dgm:cxn modelId="{E67A7C94-AB91-48B4-83D2-E6FD7B049AF6}" type="presParOf" srcId="{263FAE04-0D42-4DBA-8DC8-49F8D0494943}" destId="{6816DD2C-0881-43AC-97AB-74D6B3B4BB6E}" srcOrd="4" destOrd="0" presId="urn:microsoft.com/office/officeart/2005/8/layout/venn3"/>
    <dgm:cxn modelId="{2A92CFA6-C554-4FF4-AD9D-D414E642EFEA}" type="presParOf" srcId="{263FAE04-0D42-4DBA-8DC8-49F8D0494943}" destId="{1DFFB54A-8103-4E4B-B987-56985F51C0CE}" srcOrd="5" destOrd="0" presId="urn:microsoft.com/office/officeart/2005/8/layout/venn3"/>
    <dgm:cxn modelId="{242E01FA-D486-4C2E-96D0-5510980EEE25}" type="presParOf" srcId="{263FAE04-0D42-4DBA-8DC8-49F8D0494943}" destId="{162B5A4E-DB33-497E-AD33-3339F8EBDAE6}"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D3AB58C-B87F-49EF-83C2-5B91422F1FE6}" type="doc">
      <dgm:prSet loTypeId="urn:microsoft.com/office/officeart/2008/layout/HorizontalMultiLevelHierarchy" loCatId="hierarchy" qsTypeId="urn:microsoft.com/office/officeart/2005/8/quickstyle/simple1" qsCatId="simple" csTypeId="urn:microsoft.com/office/officeart/2005/8/colors/accent6_5" csCatId="accent6" phldr="1"/>
      <dgm:spPr/>
      <dgm:t>
        <a:bodyPr/>
        <a:lstStyle/>
        <a:p>
          <a:endParaRPr lang="es-ES"/>
        </a:p>
      </dgm:t>
    </dgm:pt>
    <dgm:pt modelId="{01811ECA-6F3F-4B55-AF6D-608EBA72DE92}">
      <dgm:prSet phldrT="[Texto]"/>
      <dgm:spPr/>
      <dgm:t>
        <a:bodyPr/>
        <a:lstStyle/>
        <a:p>
          <a:r>
            <a:rPr lang="es-ES" dirty="0"/>
            <a:t>GLIS concept</a:t>
          </a:r>
        </a:p>
      </dgm:t>
    </dgm:pt>
    <dgm:pt modelId="{F1CC2FB5-3C34-4A07-8FB7-EC87ED68C85C}" type="parTrans" cxnId="{6BB46235-6A9F-46A6-BEB2-EE950533CECC}">
      <dgm:prSet/>
      <dgm:spPr/>
      <dgm:t>
        <a:bodyPr/>
        <a:lstStyle/>
        <a:p>
          <a:endParaRPr lang="es-ES"/>
        </a:p>
      </dgm:t>
    </dgm:pt>
    <dgm:pt modelId="{00CADA63-633B-45E3-B7FC-FC7A10216AA9}" type="sibTrans" cxnId="{6BB46235-6A9F-46A6-BEB2-EE950533CECC}">
      <dgm:prSet/>
      <dgm:spPr/>
      <dgm:t>
        <a:bodyPr/>
        <a:lstStyle/>
        <a:p>
          <a:endParaRPr lang="es-ES"/>
        </a:p>
      </dgm:t>
    </dgm:pt>
    <dgm:pt modelId="{37CBA0F6-7EE8-4BF3-AFBB-E98EAD266F42}">
      <dgm:prSet phldrT="[Texto]">
        <dgm:style>
          <a:lnRef idx="1">
            <a:schemeClr val="accent2"/>
          </a:lnRef>
          <a:fillRef idx="2">
            <a:schemeClr val="accent2"/>
          </a:fillRef>
          <a:effectRef idx="1">
            <a:schemeClr val="accent2"/>
          </a:effectRef>
          <a:fontRef idx="minor">
            <a:schemeClr val="dk1"/>
          </a:fontRef>
        </dgm:style>
      </dgm:prSet>
      <dgm:spPr/>
      <dgm:t>
        <a:bodyPr/>
        <a:lstStyle/>
        <a:p>
          <a:r>
            <a:rPr lang="es-ES" dirty="0" err="1"/>
            <a:t>Muscle</a:t>
          </a:r>
          <a:r>
            <a:rPr lang="es-ES" dirty="0"/>
            <a:t> </a:t>
          </a:r>
          <a:r>
            <a:rPr lang="es-ES" dirty="0" err="1"/>
            <a:t>mass</a:t>
          </a:r>
          <a:r>
            <a:rPr lang="es-ES" dirty="0"/>
            <a:t> WG</a:t>
          </a:r>
        </a:p>
      </dgm:t>
    </dgm:pt>
    <dgm:pt modelId="{BA85F7C6-D55B-4669-9A7F-56C0B8EF7450}" type="parTrans" cxnId="{CE02349C-409C-49B0-B917-5F7A702A207B}">
      <dgm:prSet/>
      <dgm:spPr/>
      <dgm:t>
        <a:bodyPr/>
        <a:lstStyle/>
        <a:p>
          <a:endParaRPr lang="es-ES"/>
        </a:p>
      </dgm:t>
    </dgm:pt>
    <dgm:pt modelId="{176DA19C-AF01-4219-B735-3E4A86015612}" type="sibTrans" cxnId="{CE02349C-409C-49B0-B917-5F7A702A207B}">
      <dgm:prSet/>
      <dgm:spPr/>
      <dgm:t>
        <a:bodyPr/>
        <a:lstStyle/>
        <a:p>
          <a:endParaRPr lang="es-ES"/>
        </a:p>
      </dgm:t>
    </dgm:pt>
    <dgm:pt modelId="{22CA27DD-5622-43E9-B6A8-D9625752C43F}">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dirty="0" err="1"/>
            <a:t>Muscle</a:t>
          </a:r>
          <a:r>
            <a:rPr lang="es-ES" dirty="0"/>
            <a:t> </a:t>
          </a:r>
          <a:r>
            <a:rPr lang="es-ES" dirty="0" err="1"/>
            <a:t>strength</a:t>
          </a:r>
          <a:r>
            <a:rPr lang="es-ES" dirty="0"/>
            <a:t> WG</a:t>
          </a:r>
        </a:p>
      </dgm:t>
    </dgm:pt>
    <dgm:pt modelId="{9904C037-E789-4D54-A588-46C92C8641F1}" type="parTrans" cxnId="{2851DB6C-8F56-4539-8116-D5505B49ADFB}">
      <dgm:prSet/>
      <dgm:spPr/>
      <dgm:t>
        <a:bodyPr/>
        <a:lstStyle/>
        <a:p>
          <a:endParaRPr lang="es-ES"/>
        </a:p>
      </dgm:t>
    </dgm:pt>
    <dgm:pt modelId="{E23E232C-58C4-4AFB-B5CE-A854A9506D1C}" type="sibTrans" cxnId="{2851DB6C-8F56-4539-8116-D5505B49ADFB}">
      <dgm:prSet/>
      <dgm:spPr/>
      <dgm:t>
        <a:bodyPr/>
        <a:lstStyle/>
        <a:p>
          <a:endParaRPr lang="es-ES"/>
        </a:p>
      </dgm:t>
    </dgm:pt>
    <dgm:pt modelId="{A80F700B-BA99-4C08-B522-3F72620D7E9C}">
      <dgm:prSet phldrT="[Texto]">
        <dgm:style>
          <a:lnRef idx="1">
            <a:schemeClr val="accent5"/>
          </a:lnRef>
          <a:fillRef idx="2">
            <a:schemeClr val="accent5"/>
          </a:fillRef>
          <a:effectRef idx="1">
            <a:schemeClr val="accent5"/>
          </a:effectRef>
          <a:fontRef idx="minor">
            <a:schemeClr val="dk1"/>
          </a:fontRef>
        </dgm:style>
      </dgm:prSet>
      <dgm:spPr/>
      <dgm:t>
        <a:bodyPr/>
        <a:lstStyle/>
        <a:p>
          <a:r>
            <a:rPr lang="es-ES" dirty="0" err="1"/>
            <a:t>Outcomes</a:t>
          </a:r>
          <a:r>
            <a:rPr lang="es-ES" dirty="0"/>
            <a:t> WG</a:t>
          </a:r>
        </a:p>
      </dgm:t>
    </dgm:pt>
    <dgm:pt modelId="{3E7C8288-ED81-49B6-A66F-62EC393343B9}" type="parTrans" cxnId="{F2551583-54AF-4A18-9413-17C903EA353D}">
      <dgm:prSet/>
      <dgm:spPr/>
      <dgm:t>
        <a:bodyPr/>
        <a:lstStyle/>
        <a:p>
          <a:endParaRPr lang="es-ES"/>
        </a:p>
      </dgm:t>
    </dgm:pt>
    <dgm:pt modelId="{CEB67F0B-C50D-438C-B035-E7BDB2282C7B}" type="sibTrans" cxnId="{F2551583-54AF-4A18-9413-17C903EA353D}">
      <dgm:prSet/>
      <dgm:spPr/>
      <dgm:t>
        <a:bodyPr/>
        <a:lstStyle/>
        <a:p>
          <a:endParaRPr lang="es-ES"/>
        </a:p>
      </dgm:t>
    </dgm:pt>
    <dgm:pt modelId="{51601730-3D02-4991-AA67-4E93B174503E}" type="pres">
      <dgm:prSet presAssocID="{1D3AB58C-B87F-49EF-83C2-5B91422F1FE6}" presName="Name0" presStyleCnt="0">
        <dgm:presLayoutVars>
          <dgm:chPref val="1"/>
          <dgm:dir/>
          <dgm:animOne val="branch"/>
          <dgm:animLvl val="lvl"/>
          <dgm:resizeHandles val="exact"/>
        </dgm:presLayoutVars>
      </dgm:prSet>
      <dgm:spPr/>
    </dgm:pt>
    <dgm:pt modelId="{D47A22D6-553E-4E82-B6FA-1CB55226F966}" type="pres">
      <dgm:prSet presAssocID="{01811ECA-6F3F-4B55-AF6D-608EBA72DE92}" presName="root1" presStyleCnt="0"/>
      <dgm:spPr/>
    </dgm:pt>
    <dgm:pt modelId="{063CFD24-2EF7-4029-8E9E-BAA1D9F37485}" type="pres">
      <dgm:prSet presAssocID="{01811ECA-6F3F-4B55-AF6D-608EBA72DE92}" presName="LevelOneTextNode" presStyleLbl="node0" presStyleIdx="0" presStyleCnt="1">
        <dgm:presLayoutVars>
          <dgm:chPref val="3"/>
        </dgm:presLayoutVars>
      </dgm:prSet>
      <dgm:spPr/>
    </dgm:pt>
    <dgm:pt modelId="{A5E14236-834A-48EA-AF9F-5FEBCDF829B0}" type="pres">
      <dgm:prSet presAssocID="{01811ECA-6F3F-4B55-AF6D-608EBA72DE92}" presName="level2hierChild" presStyleCnt="0"/>
      <dgm:spPr/>
    </dgm:pt>
    <dgm:pt modelId="{CA572CAC-B5F1-40D9-B06D-CE6F99110FB5}" type="pres">
      <dgm:prSet presAssocID="{BA85F7C6-D55B-4669-9A7F-56C0B8EF7450}" presName="conn2-1" presStyleLbl="parChTrans1D2" presStyleIdx="0" presStyleCnt="3"/>
      <dgm:spPr/>
    </dgm:pt>
    <dgm:pt modelId="{8905D7FF-5297-4AB1-B69A-F40879F71B8C}" type="pres">
      <dgm:prSet presAssocID="{BA85F7C6-D55B-4669-9A7F-56C0B8EF7450}" presName="connTx" presStyleLbl="parChTrans1D2" presStyleIdx="0" presStyleCnt="3"/>
      <dgm:spPr/>
    </dgm:pt>
    <dgm:pt modelId="{80952BF1-9FE7-41AE-B2C7-0BCBBE2CE586}" type="pres">
      <dgm:prSet presAssocID="{37CBA0F6-7EE8-4BF3-AFBB-E98EAD266F42}" presName="root2" presStyleCnt="0"/>
      <dgm:spPr/>
    </dgm:pt>
    <dgm:pt modelId="{8181F1C4-9DBA-490D-8A8E-09591EE0E5CA}" type="pres">
      <dgm:prSet presAssocID="{37CBA0F6-7EE8-4BF3-AFBB-E98EAD266F42}" presName="LevelTwoTextNode" presStyleLbl="node2" presStyleIdx="0" presStyleCnt="3">
        <dgm:presLayoutVars>
          <dgm:chPref val="3"/>
        </dgm:presLayoutVars>
      </dgm:prSet>
      <dgm:spPr/>
    </dgm:pt>
    <dgm:pt modelId="{44404B0A-5F30-4A8B-A2B9-9E3881B3322F}" type="pres">
      <dgm:prSet presAssocID="{37CBA0F6-7EE8-4BF3-AFBB-E98EAD266F42}" presName="level3hierChild" presStyleCnt="0"/>
      <dgm:spPr/>
    </dgm:pt>
    <dgm:pt modelId="{7D7063E9-69D8-4B31-B47E-7296FF606A15}" type="pres">
      <dgm:prSet presAssocID="{9904C037-E789-4D54-A588-46C92C8641F1}" presName="conn2-1" presStyleLbl="parChTrans1D2" presStyleIdx="1" presStyleCnt="3"/>
      <dgm:spPr/>
    </dgm:pt>
    <dgm:pt modelId="{6D9F4459-552D-4085-BB11-094BB233226B}" type="pres">
      <dgm:prSet presAssocID="{9904C037-E789-4D54-A588-46C92C8641F1}" presName="connTx" presStyleLbl="parChTrans1D2" presStyleIdx="1" presStyleCnt="3"/>
      <dgm:spPr/>
    </dgm:pt>
    <dgm:pt modelId="{CD226733-51B9-4A2C-8076-3D76E670D4BA}" type="pres">
      <dgm:prSet presAssocID="{22CA27DD-5622-43E9-B6A8-D9625752C43F}" presName="root2" presStyleCnt="0"/>
      <dgm:spPr/>
    </dgm:pt>
    <dgm:pt modelId="{BDB575F1-0EAA-454C-AA3E-DFEF1AB06744}" type="pres">
      <dgm:prSet presAssocID="{22CA27DD-5622-43E9-B6A8-D9625752C43F}" presName="LevelTwoTextNode" presStyleLbl="node2" presStyleIdx="1" presStyleCnt="3">
        <dgm:presLayoutVars>
          <dgm:chPref val="3"/>
        </dgm:presLayoutVars>
      </dgm:prSet>
      <dgm:spPr/>
    </dgm:pt>
    <dgm:pt modelId="{6572A03E-3C0B-4EB5-AFB1-FE4587E9E309}" type="pres">
      <dgm:prSet presAssocID="{22CA27DD-5622-43E9-B6A8-D9625752C43F}" presName="level3hierChild" presStyleCnt="0"/>
      <dgm:spPr/>
    </dgm:pt>
    <dgm:pt modelId="{C9872D44-7D88-4940-96ED-9810342B8BA9}" type="pres">
      <dgm:prSet presAssocID="{3E7C8288-ED81-49B6-A66F-62EC393343B9}" presName="conn2-1" presStyleLbl="parChTrans1D2" presStyleIdx="2" presStyleCnt="3"/>
      <dgm:spPr/>
    </dgm:pt>
    <dgm:pt modelId="{E3C5F18D-08EC-47B6-9B70-A172EEF092CF}" type="pres">
      <dgm:prSet presAssocID="{3E7C8288-ED81-49B6-A66F-62EC393343B9}" presName="connTx" presStyleLbl="parChTrans1D2" presStyleIdx="2" presStyleCnt="3"/>
      <dgm:spPr/>
    </dgm:pt>
    <dgm:pt modelId="{2CDD43CE-7D64-4718-9490-65688E7BD91C}" type="pres">
      <dgm:prSet presAssocID="{A80F700B-BA99-4C08-B522-3F72620D7E9C}" presName="root2" presStyleCnt="0"/>
      <dgm:spPr/>
    </dgm:pt>
    <dgm:pt modelId="{1BA135D7-645D-4CCD-822B-84515E846553}" type="pres">
      <dgm:prSet presAssocID="{A80F700B-BA99-4C08-B522-3F72620D7E9C}" presName="LevelTwoTextNode" presStyleLbl="node2" presStyleIdx="2" presStyleCnt="3">
        <dgm:presLayoutVars>
          <dgm:chPref val="3"/>
        </dgm:presLayoutVars>
      </dgm:prSet>
      <dgm:spPr/>
    </dgm:pt>
    <dgm:pt modelId="{E22584F4-8043-4F06-9B95-C585990F12AA}" type="pres">
      <dgm:prSet presAssocID="{A80F700B-BA99-4C08-B522-3F72620D7E9C}" presName="level3hierChild" presStyleCnt="0"/>
      <dgm:spPr/>
    </dgm:pt>
  </dgm:ptLst>
  <dgm:cxnLst>
    <dgm:cxn modelId="{4041000B-047E-4D53-B216-A6F834D2FF99}" type="presOf" srcId="{3E7C8288-ED81-49B6-A66F-62EC393343B9}" destId="{E3C5F18D-08EC-47B6-9B70-A172EEF092CF}" srcOrd="1" destOrd="0" presId="urn:microsoft.com/office/officeart/2008/layout/HorizontalMultiLevelHierarchy"/>
    <dgm:cxn modelId="{AA92240D-D218-457C-A826-99E98BF61609}" type="presOf" srcId="{1D3AB58C-B87F-49EF-83C2-5B91422F1FE6}" destId="{51601730-3D02-4991-AA67-4E93B174503E}" srcOrd="0" destOrd="0" presId="urn:microsoft.com/office/officeart/2008/layout/HorizontalMultiLevelHierarchy"/>
    <dgm:cxn modelId="{6B85F427-1F1F-4EF7-ACC7-626C431BE682}" type="presOf" srcId="{01811ECA-6F3F-4B55-AF6D-608EBA72DE92}" destId="{063CFD24-2EF7-4029-8E9E-BAA1D9F37485}" srcOrd="0" destOrd="0" presId="urn:microsoft.com/office/officeart/2008/layout/HorizontalMultiLevelHierarchy"/>
    <dgm:cxn modelId="{6BB46235-6A9F-46A6-BEB2-EE950533CECC}" srcId="{1D3AB58C-B87F-49EF-83C2-5B91422F1FE6}" destId="{01811ECA-6F3F-4B55-AF6D-608EBA72DE92}" srcOrd="0" destOrd="0" parTransId="{F1CC2FB5-3C34-4A07-8FB7-EC87ED68C85C}" sibTransId="{00CADA63-633B-45E3-B7FC-FC7A10216AA9}"/>
    <dgm:cxn modelId="{2851DB6C-8F56-4539-8116-D5505B49ADFB}" srcId="{01811ECA-6F3F-4B55-AF6D-608EBA72DE92}" destId="{22CA27DD-5622-43E9-B6A8-D9625752C43F}" srcOrd="1" destOrd="0" parTransId="{9904C037-E789-4D54-A588-46C92C8641F1}" sibTransId="{E23E232C-58C4-4AFB-B5CE-A854A9506D1C}"/>
    <dgm:cxn modelId="{C1B50876-A000-4441-93D0-2C40EE536532}" type="presOf" srcId="{BA85F7C6-D55B-4669-9A7F-56C0B8EF7450}" destId="{CA572CAC-B5F1-40D9-B06D-CE6F99110FB5}" srcOrd="0" destOrd="0" presId="urn:microsoft.com/office/officeart/2008/layout/HorizontalMultiLevelHierarchy"/>
    <dgm:cxn modelId="{7986DA56-A256-4BB2-A1AA-6A2DA0C48B6A}" type="presOf" srcId="{9904C037-E789-4D54-A588-46C92C8641F1}" destId="{7D7063E9-69D8-4B31-B47E-7296FF606A15}" srcOrd="0" destOrd="0" presId="urn:microsoft.com/office/officeart/2008/layout/HorizontalMultiLevelHierarchy"/>
    <dgm:cxn modelId="{F2551583-54AF-4A18-9413-17C903EA353D}" srcId="{01811ECA-6F3F-4B55-AF6D-608EBA72DE92}" destId="{A80F700B-BA99-4C08-B522-3F72620D7E9C}" srcOrd="2" destOrd="0" parTransId="{3E7C8288-ED81-49B6-A66F-62EC393343B9}" sibTransId="{CEB67F0B-C50D-438C-B035-E7BDB2282C7B}"/>
    <dgm:cxn modelId="{4BA8B292-0216-4097-9ADC-F4C51F422B90}" type="presOf" srcId="{BA85F7C6-D55B-4669-9A7F-56C0B8EF7450}" destId="{8905D7FF-5297-4AB1-B69A-F40879F71B8C}" srcOrd="1" destOrd="0" presId="urn:microsoft.com/office/officeart/2008/layout/HorizontalMultiLevelHierarchy"/>
    <dgm:cxn modelId="{CE02349C-409C-49B0-B917-5F7A702A207B}" srcId="{01811ECA-6F3F-4B55-AF6D-608EBA72DE92}" destId="{37CBA0F6-7EE8-4BF3-AFBB-E98EAD266F42}" srcOrd="0" destOrd="0" parTransId="{BA85F7C6-D55B-4669-9A7F-56C0B8EF7450}" sibTransId="{176DA19C-AF01-4219-B735-3E4A86015612}"/>
    <dgm:cxn modelId="{6E3154B4-F409-4FDB-A338-F5C07214DD57}" type="presOf" srcId="{22CA27DD-5622-43E9-B6A8-D9625752C43F}" destId="{BDB575F1-0EAA-454C-AA3E-DFEF1AB06744}" srcOrd="0" destOrd="0" presId="urn:microsoft.com/office/officeart/2008/layout/HorizontalMultiLevelHierarchy"/>
    <dgm:cxn modelId="{3D0682BA-CD22-4B0D-8D53-110FAFE2BC72}" type="presOf" srcId="{A80F700B-BA99-4C08-B522-3F72620D7E9C}" destId="{1BA135D7-645D-4CCD-822B-84515E846553}" srcOrd="0" destOrd="0" presId="urn:microsoft.com/office/officeart/2008/layout/HorizontalMultiLevelHierarchy"/>
    <dgm:cxn modelId="{BCABE0D1-0E3E-4954-A69C-C3E99D08D3D6}" type="presOf" srcId="{37CBA0F6-7EE8-4BF3-AFBB-E98EAD266F42}" destId="{8181F1C4-9DBA-490D-8A8E-09591EE0E5CA}" srcOrd="0" destOrd="0" presId="urn:microsoft.com/office/officeart/2008/layout/HorizontalMultiLevelHierarchy"/>
    <dgm:cxn modelId="{D349B9EC-0980-4178-B7E8-B4FEC01008A9}" type="presOf" srcId="{9904C037-E789-4D54-A588-46C92C8641F1}" destId="{6D9F4459-552D-4085-BB11-094BB233226B}" srcOrd="1" destOrd="0" presId="urn:microsoft.com/office/officeart/2008/layout/HorizontalMultiLevelHierarchy"/>
    <dgm:cxn modelId="{9D6BFCF1-3CB5-4C47-BEDC-3C67893894BA}" type="presOf" srcId="{3E7C8288-ED81-49B6-A66F-62EC393343B9}" destId="{C9872D44-7D88-4940-96ED-9810342B8BA9}" srcOrd="0" destOrd="0" presId="urn:microsoft.com/office/officeart/2008/layout/HorizontalMultiLevelHierarchy"/>
    <dgm:cxn modelId="{C0518F35-B76F-4C6D-8CE2-347A1E348E9A}" type="presParOf" srcId="{51601730-3D02-4991-AA67-4E93B174503E}" destId="{D47A22D6-553E-4E82-B6FA-1CB55226F966}" srcOrd="0" destOrd="0" presId="urn:microsoft.com/office/officeart/2008/layout/HorizontalMultiLevelHierarchy"/>
    <dgm:cxn modelId="{30C73594-0BE2-4DE0-A30D-1999403D4624}" type="presParOf" srcId="{D47A22D6-553E-4E82-B6FA-1CB55226F966}" destId="{063CFD24-2EF7-4029-8E9E-BAA1D9F37485}" srcOrd="0" destOrd="0" presId="urn:microsoft.com/office/officeart/2008/layout/HorizontalMultiLevelHierarchy"/>
    <dgm:cxn modelId="{3030B463-45CF-42CD-8744-C176AB138457}" type="presParOf" srcId="{D47A22D6-553E-4E82-B6FA-1CB55226F966}" destId="{A5E14236-834A-48EA-AF9F-5FEBCDF829B0}" srcOrd="1" destOrd="0" presId="urn:microsoft.com/office/officeart/2008/layout/HorizontalMultiLevelHierarchy"/>
    <dgm:cxn modelId="{201A740B-9294-4840-9129-8ABBA4C95990}" type="presParOf" srcId="{A5E14236-834A-48EA-AF9F-5FEBCDF829B0}" destId="{CA572CAC-B5F1-40D9-B06D-CE6F99110FB5}" srcOrd="0" destOrd="0" presId="urn:microsoft.com/office/officeart/2008/layout/HorizontalMultiLevelHierarchy"/>
    <dgm:cxn modelId="{08E23EC8-ED2D-4FA1-81F7-5178E8F1992F}" type="presParOf" srcId="{CA572CAC-B5F1-40D9-B06D-CE6F99110FB5}" destId="{8905D7FF-5297-4AB1-B69A-F40879F71B8C}" srcOrd="0" destOrd="0" presId="urn:microsoft.com/office/officeart/2008/layout/HorizontalMultiLevelHierarchy"/>
    <dgm:cxn modelId="{67BE3AC9-C93B-4360-BB41-593F1BB7B1D6}" type="presParOf" srcId="{A5E14236-834A-48EA-AF9F-5FEBCDF829B0}" destId="{80952BF1-9FE7-41AE-B2C7-0BCBBE2CE586}" srcOrd="1" destOrd="0" presId="urn:microsoft.com/office/officeart/2008/layout/HorizontalMultiLevelHierarchy"/>
    <dgm:cxn modelId="{3A495D82-5D64-4C5E-870E-2F79FC4CC237}" type="presParOf" srcId="{80952BF1-9FE7-41AE-B2C7-0BCBBE2CE586}" destId="{8181F1C4-9DBA-490D-8A8E-09591EE0E5CA}" srcOrd="0" destOrd="0" presId="urn:microsoft.com/office/officeart/2008/layout/HorizontalMultiLevelHierarchy"/>
    <dgm:cxn modelId="{D7626C76-C2A1-4561-800E-9E85857AF377}" type="presParOf" srcId="{80952BF1-9FE7-41AE-B2C7-0BCBBE2CE586}" destId="{44404B0A-5F30-4A8B-A2B9-9E3881B3322F}" srcOrd="1" destOrd="0" presId="urn:microsoft.com/office/officeart/2008/layout/HorizontalMultiLevelHierarchy"/>
    <dgm:cxn modelId="{DEE8574D-99B4-4D60-91C0-A49BB6C99A2D}" type="presParOf" srcId="{A5E14236-834A-48EA-AF9F-5FEBCDF829B0}" destId="{7D7063E9-69D8-4B31-B47E-7296FF606A15}" srcOrd="2" destOrd="0" presId="urn:microsoft.com/office/officeart/2008/layout/HorizontalMultiLevelHierarchy"/>
    <dgm:cxn modelId="{B42C012A-B995-464A-92E1-FF1C15CF8218}" type="presParOf" srcId="{7D7063E9-69D8-4B31-B47E-7296FF606A15}" destId="{6D9F4459-552D-4085-BB11-094BB233226B}" srcOrd="0" destOrd="0" presId="urn:microsoft.com/office/officeart/2008/layout/HorizontalMultiLevelHierarchy"/>
    <dgm:cxn modelId="{D8CFFDAA-6559-4804-971B-566AEDC3F454}" type="presParOf" srcId="{A5E14236-834A-48EA-AF9F-5FEBCDF829B0}" destId="{CD226733-51B9-4A2C-8076-3D76E670D4BA}" srcOrd="3" destOrd="0" presId="urn:microsoft.com/office/officeart/2008/layout/HorizontalMultiLevelHierarchy"/>
    <dgm:cxn modelId="{E738D83D-2958-4F73-B7C6-EEC88AF45634}" type="presParOf" srcId="{CD226733-51B9-4A2C-8076-3D76E670D4BA}" destId="{BDB575F1-0EAA-454C-AA3E-DFEF1AB06744}" srcOrd="0" destOrd="0" presId="urn:microsoft.com/office/officeart/2008/layout/HorizontalMultiLevelHierarchy"/>
    <dgm:cxn modelId="{55FA32F5-C626-495C-AA13-868AA6591104}" type="presParOf" srcId="{CD226733-51B9-4A2C-8076-3D76E670D4BA}" destId="{6572A03E-3C0B-4EB5-AFB1-FE4587E9E309}" srcOrd="1" destOrd="0" presId="urn:microsoft.com/office/officeart/2008/layout/HorizontalMultiLevelHierarchy"/>
    <dgm:cxn modelId="{E26E1F07-AA30-42FA-8572-178CB9327E1C}" type="presParOf" srcId="{A5E14236-834A-48EA-AF9F-5FEBCDF829B0}" destId="{C9872D44-7D88-4940-96ED-9810342B8BA9}" srcOrd="4" destOrd="0" presId="urn:microsoft.com/office/officeart/2008/layout/HorizontalMultiLevelHierarchy"/>
    <dgm:cxn modelId="{2E84CFE6-F80E-4B0B-8476-3BF8A4D64DAA}" type="presParOf" srcId="{C9872D44-7D88-4940-96ED-9810342B8BA9}" destId="{E3C5F18D-08EC-47B6-9B70-A172EEF092CF}" srcOrd="0" destOrd="0" presId="urn:microsoft.com/office/officeart/2008/layout/HorizontalMultiLevelHierarchy"/>
    <dgm:cxn modelId="{6024497D-ABA0-4402-9C56-8328E40544C4}" type="presParOf" srcId="{A5E14236-834A-48EA-AF9F-5FEBCDF829B0}" destId="{2CDD43CE-7D64-4718-9490-65688E7BD91C}" srcOrd="5" destOrd="0" presId="urn:microsoft.com/office/officeart/2008/layout/HorizontalMultiLevelHierarchy"/>
    <dgm:cxn modelId="{81B21E71-6E51-4697-85E4-CB76A54E1EDF}" type="presParOf" srcId="{2CDD43CE-7D64-4718-9490-65688E7BD91C}" destId="{1BA135D7-645D-4CCD-822B-84515E846553}" srcOrd="0" destOrd="0" presId="urn:microsoft.com/office/officeart/2008/layout/HorizontalMultiLevelHierarchy"/>
    <dgm:cxn modelId="{B3C54817-A836-496E-93D0-F11CFA4F7C47}" type="presParOf" srcId="{2CDD43CE-7D64-4718-9490-65688E7BD91C}" destId="{E22584F4-8043-4F06-9B95-C585990F12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D90E56-83BB-47B1-AB85-436A976D6F7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90EB074F-B5F5-49E2-BA8A-2AAB513D9ADE}">
      <dgm:prSet custT="1">
        <dgm:style>
          <a:lnRef idx="1">
            <a:schemeClr val="accent5"/>
          </a:lnRef>
          <a:fillRef idx="2">
            <a:schemeClr val="accent5"/>
          </a:fillRef>
          <a:effectRef idx="1">
            <a:schemeClr val="accent5"/>
          </a:effectRef>
          <a:fontRef idx="minor">
            <a:schemeClr val="dk1"/>
          </a:fontRef>
        </dgm:style>
      </dgm:prSet>
      <dgm:spPr/>
      <dgm:t>
        <a:bodyPr/>
        <a:lstStyle/>
        <a:p>
          <a:pPr algn="ctr" rtl="0"/>
          <a:r>
            <a:rPr lang="tr-TR" sz="3600" b="1" dirty="0">
              <a:solidFill>
                <a:schemeClr val="tx1"/>
              </a:solidFill>
            </a:rPr>
            <a:t>GLIS: </a:t>
          </a:r>
          <a:r>
            <a:rPr lang="tr-TR" sz="3600" b="1" dirty="0" err="1">
              <a:solidFill>
                <a:schemeClr val="tx1"/>
              </a:solidFill>
            </a:rPr>
            <a:t>Outcomes</a:t>
          </a:r>
          <a:r>
            <a:rPr lang="tr-TR" sz="3600" b="1" dirty="0">
              <a:solidFill>
                <a:schemeClr val="tx1"/>
              </a:solidFill>
            </a:rPr>
            <a:t> </a:t>
          </a:r>
          <a:r>
            <a:rPr lang="tr-TR" sz="3600" b="1" dirty="0" err="1">
              <a:solidFill>
                <a:schemeClr val="tx1"/>
              </a:solidFill>
            </a:rPr>
            <a:t>Working</a:t>
          </a:r>
          <a:r>
            <a:rPr lang="tr-TR" sz="3600" b="1" dirty="0">
              <a:solidFill>
                <a:schemeClr val="tx1"/>
              </a:solidFill>
            </a:rPr>
            <a:t> </a:t>
          </a:r>
          <a:r>
            <a:rPr lang="tr-TR" sz="3600" b="1" dirty="0" err="1">
              <a:solidFill>
                <a:schemeClr val="tx1"/>
              </a:solidFill>
            </a:rPr>
            <a:t>Group</a:t>
          </a:r>
          <a:endParaRPr lang="tr-TR" sz="3600" b="1" dirty="0">
            <a:solidFill>
              <a:schemeClr val="tx1"/>
            </a:solidFill>
          </a:endParaRPr>
        </a:p>
      </dgm:t>
    </dgm:pt>
    <dgm:pt modelId="{93294520-9329-47D0-944F-ED9903102388}" type="parTrans" cxnId="{9E97063C-9EBC-4E69-A980-51B3EB6A1C80}">
      <dgm:prSet/>
      <dgm:spPr/>
      <dgm:t>
        <a:bodyPr/>
        <a:lstStyle/>
        <a:p>
          <a:endParaRPr lang="tr-TR"/>
        </a:p>
      </dgm:t>
    </dgm:pt>
    <dgm:pt modelId="{515B31B0-3F8B-4344-A282-1BC0C5DC81FF}" type="sibTrans" cxnId="{9E97063C-9EBC-4E69-A980-51B3EB6A1C80}">
      <dgm:prSet/>
      <dgm:spPr/>
      <dgm:t>
        <a:bodyPr/>
        <a:lstStyle/>
        <a:p>
          <a:endParaRPr lang="tr-TR"/>
        </a:p>
      </dgm:t>
    </dgm:pt>
    <dgm:pt modelId="{8F52507A-B064-458F-A899-C9294C7A5F43}" type="pres">
      <dgm:prSet presAssocID="{40D90E56-83BB-47B1-AB85-436A976D6F7A}" presName="linear" presStyleCnt="0">
        <dgm:presLayoutVars>
          <dgm:animLvl val="lvl"/>
          <dgm:resizeHandles val="exact"/>
        </dgm:presLayoutVars>
      </dgm:prSet>
      <dgm:spPr/>
    </dgm:pt>
    <dgm:pt modelId="{99163E04-0C3B-437C-83C8-BA40FD12AB14}" type="pres">
      <dgm:prSet presAssocID="{90EB074F-B5F5-49E2-BA8A-2AAB513D9ADE}" presName="parentText" presStyleLbl="node1" presStyleIdx="0" presStyleCnt="1">
        <dgm:presLayoutVars>
          <dgm:chMax val="0"/>
          <dgm:bulletEnabled val="1"/>
        </dgm:presLayoutVars>
      </dgm:prSet>
      <dgm:spPr/>
    </dgm:pt>
  </dgm:ptLst>
  <dgm:cxnLst>
    <dgm:cxn modelId="{9E97063C-9EBC-4E69-A980-51B3EB6A1C80}" srcId="{40D90E56-83BB-47B1-AB85-436A976D6F7A}" destId="{90EB074F-B5F5-49E2-BA8A-2AAB513D9ADE}" srcOrd="0" destOrd="0" parTransId="{93294520-9329-47D0-944F-ED9903102388}" sibTransId="{515B31B0-3F8B-4344-A282-1BC0C5DC81FF}"/>
    <dgm:cxn modelId="{3DFD8068-38A4-475D-8DAC-B33D5ED64D00}" type="presOf" srcId="{90EB074F-B5F5-49E2-BA8A-2AAB513D9ADE}" destId="{99163E04-0C3B-437C-83C8-BA40FD12AB14}" srcOrd="0" destOrd="0" presId="urn:microsoft.com/office/officeart/2005/8/layout/vList2"/>
    <dgm:cxn modelId="{7104938B-2C6A-451D-A8E3-E45DA3EB1DB5}" type="presOf" srcId="{40D90E56-83BB-47B1-AB85-436A976D6F7A}" destId="{8F52507A-B064-458F-A899-C9294C7A5F43}" srcOrd="0" destOrd="0" presId="urn:microsoft.com/office/officeart/2005/8/layout/vList2"/>
    <dgm:cxn modelId="{B5F97993-AB00-4663-B4A0-D03E9574C859}" type="presParOf" srcId="{8F52507A-B064-458F-A899-C9294C7A5F43}" destId="{99163E04-0C3B-437C-83C8-BA40FD12AB1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BE254F-31AF-F241-B7DA-1184567B0384}"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tr-TR"/>
        </a:p>
      </dgm:t>
    </dgm:pt>
    <dgm:pt modelId="{26FAD1EC-732D-4543-B83C-3E0CB236465B}">
      <dgm:prSet phldrT="[Metin]"/>
      <dgm:spPr/>
      <dgm:t>
        <a:bodyPr/>
        <a:lstStyle/>
        <a:p>
          <a:r>
            <a:rPr lang="tr-TR" b="1" dirty="0"/>
            <a:t>Kırık ve düşme riskinde artış</a:t>
          </a:r>
        </a:p>
      </dgm:t>
    </dgm:pt>
    <dgm:pt modelId="{23335BD7-77FF-F842-AA2B-73CE49FA8C40}" type="parTrans" cxnId="{5B2EBA15-C3D9-E142-9505-2B8C3B270399}">
      <dgm:prSet/>
      <dgm:spPr/>
      <dgm:t>
        <a:bodyPr/>
        <a:lstStyle/>
        <a:p>
          <a:endParaRPr lang="tr-TR"/>
        </a:p>
      </dgm:t>
    </dgm:pt>
    <dgm:pt modelId="{A2941177-8366-7540-885E-60980E2E1258}" type="sibTrans" cxnId="{5B2EBA15-C3D9-E142-9505-2B8C3B270399}">
      <dgm:prSet/>
      <dgm:spPr/>
      <dgm:t>
        <a:bodyPr/>
        <a:lstStyle/>
        <a:p>
          <a:endParaRPr lang="tr-TR"/>
        </a:p>
      </dgm:t>
    </dgm:pt>
    <dgm:pt modelId="{A17C5010-CAC9-C144-9048-928CD649DF7A}">
      <dgm:prSet/>
      <dgm:spPr/>
      <dgm:t>
        <a:bodyPr/>
        <a:lstStyle/>
        <a:p>
          <a:r>
            <a:rPr lang="tr-TR" b="1" dirty="0"/>
            <a:t>Yaşam kalitesinde azalma</a:t>
          </a:r>
        </a:p>
      </dgm:t>
    </dgm:pt>
    <dgm:pt modelId="{4C09D3D8-F3B5-4648-8F0E-603C66C4F08B}" type="parTrans" cxnId="{72A7B4A0-2C49-3F43-83F6-30E725D0EE49}">
      <dgm:prSet/>
      <dgm:spPr/>
      <dgm:t>
        <a:bodyPr/>
        <a:lstStyle/>
        <a:p>
          <a:endParaRPr lang="tr-TR"/>
        </a:p>
      </dgm:t>
    </dgm:pt>
    <dgm:pt modelId="{894154B5-44B2-7D44-8C32-DCBE444132C2}" type="sibTrans" cxnId="{72A7B4A0-2C49-3F43-83F6-30E725D0EE49}">
      <dgm:prSet/>
      <dgm:spPr/>
      <dgm:t>
        <a:bodyPr/>
        <a:lstStyle/>
        <a:p>
          <a:endParaRPr lang="tr-TR"/>
        </a:p>
      </dgm:t>
    </dgm:pt>
    <dgm:pt modelId="{48C47605-01C5-5F4B-8D2C-31850F9C5051}">
      <dgm:prSet/>
      <dgm:spPr/>
      <dgm:t>
        <a:bodyPr/>
        <a:lstStyle/>
        <a:p>
          <a:r>
            <a:rPr lang="tr-TR" b="1" dirty="0"/>
            <a:t>Mortalitede artış</a:t>
          </a:r>
        </a:p>
      </dgm:t>
    </dgm:pt>
    <dgm:pt modelId="{44292422-4BDE-4742-BC61-89188254E340}" type="parTrans" cxnId="{C30699B6-D031-1F4C-A121-4FD55BE60C94}">
      <dgm:prSet/>
      <dgm:spPr/>
      <dgm:t>
        <a:bodyPr/>
        <a:lstStyle/>
        <a:p>
          <a:endParaRPr lang="tr-TR"/>
        </a:p>
      </dgm:t>
    </dgm:pt>
    <dgm:pt modelId="{1A981312-3E65-8F4E-A743-74305A41F7DB}" type="sibTrans" cxnId="{C30699B6-D031-1F4C-A121-4FD55BE60C94}">
      <dgm:prSet/>
      <dgm:spPr/>
      <dgm:t>
        <a:bodyPr/>
        <a:lstStyle/>
        <a:p>
          <a:endParaRPr lang="tr-TR"/>
        </a:p>
      </dgm:t>
    </dgm:pt>
    <dgm:pt modelId="{601624F0-54C8-074F-8014-B222CDA34FB7}">
      <dgm:prSet/>
      <dgm:spPr/>
      <dgm:t>
        <a:bodyPr/>
        <a:lstStyle/>
        <a:p>
          <a:r>
            <a:rPr lang="tr-TR" b="1" dirty="0"/>
            <a:t>Aletli günlük yaşam aktivitelerinde bozulma</a:t>
          </a:r>
        </a:p>
      </dgm:t>
    </dgm:pt>
    <dgm:pt modelId="{1B5CF10F-624E-5143-89B3-25F11A0589A5}" type="parTrans" cxnId="{26713DD5-FD95-B04B-A8CA-2B0C898BF53D}">
      <dgm:prSet/>
      <dgm:spPr/>
      <dgm:t>
        <a:bodyPr/>
        <a:lstStyle/>
        <a:p>
          <a:endParaRPr lang="tr-TR"/>
        </a:p>
      </dgm:t>
    </dgm:pt>
    <dgm:pt modelId="{A03EAEC9-164C-AC42-941F-4C189EF4CC37}" type="sibTrans" cxnId="{26713DD5-FD95-B04B-A8CA-2B0C898BF53D}">
      <dgm:prSet/>
      <dgm:spPr/>
      <dgm:t>
        <a:bodyPr/>
        <a:lstStyle/>
        <a:p>
          <a:endParaRPr lang="tr-TR"/>
        </a:p>
      </dgm:t>
    </dgm:pt>
    <dgm:pt modelId="{F8730D91-B0C0-584D-9EB9-5B828EA2F192}">
      <dgm:prSet/>
      <dgm:spPr/>
      <dgm:t>
        <a:bodyPr/>
        <a:lstStyle/>
        <a:p>
          <a:r>
            <a:rPr lang="tr-TR" b="1" dirty="0"/>
            <a:t>Mobilite kısıtlılığı</a:t>
          </a:r>
        </a:p>
      </dgm:t>
    </dgm:pt>
    <dgm:pt modelId="{F94AAFBA-BCD8-2945-A8A7-8BD81D67D3AE}" type="parTrans" cxnId="{7222DC0F-DF89-214A-8ECA-FA007F6B6EB3}">
      <dgm:prSet/>
      <dgm:spPr/>
      <dgm:t>
        <a:bodyPr/>
        <a:lstStyle/>
        <a:p>
          <a:endParaRPr lang="tr-TR"/>
        </a:p>
      </dgm:t>
    </dgm:pt>
    <dgm:pt modelId="{BC2961CC-FEE5-0A4E-829F-BB99B4B9B413}" type="sibTrans" cxnId="{7222DC0F-DF89-214A-8ECA-FA007F6B6EB3}">
      <dgm:prSet/>
      <dgm:spPr/>
      <dgm:t>
        <a:bodyPr/>
        <a:lstStyle/>
        <a:p>
          <a:endParaRPr lang="tr-TR"/>
        </a:p>
      </dgm:t>
    </dgm:pt>
    <dgm:pt modelId="{2DC3EBBC-63D7-A941-BBE5-2632CB8E8061}">
      <dgm:prSet/>
      <dgm:spPr/>
      <dgm:t>
        <a:bodyPr/>
        <a:lstStyle/>
        <a:p>
          <a:r>
            <a:rPr lang="tr-TR" b="1" dirty="0"/>
            <a:t>Hastaneye yatış riski</a:t>
          </a:r>
        </a:p>
      </dgm:t>
    </dgm:pt>
    <dgm:pt modelId="{858B91F4-B97A-FE48-A8BC-913830216940}" type="parTrans" cxnId="{BB4B3FB2-28AB-CE47-8960-6A71D0D528F2}">
      <dgm:prSet/>
      <dgm:spPr/>
      <dgm:t>
        <a:bodyPr/>
        <a:lstStyle/>
        <a:p>
          <a:endParaRPr lang="tr-TR"/>
        </a:p>
      </dgm:t>
    </dgm:pt>
    <dgm:pt modelId="{DE896821-6E77-804D-BF64-DCF359D6BB16}" type="sibTrans" cxnId="{BB4B3FB2-28AB-CE47-8960-6A71D0D528F2}">
      <dgm:prSet/>
      <dgm:spPr/>
      <dgm:t>
        <a:bodyPr/>
        <a:lstStyle/>
        <a:p>
          <a:endParaRPr lang="tr-TR"/>
        </a:p>
      </dgm:t>
    </dgm:pt>
    <dgm:pt modelId="{C4A0559A-2E79-4640-B16D-1962FE49C96E}">
      <dgm:prSet/>
      <dgm:spPr/>
      <dgm:t>
        <a:bodyPr/>
        <a:lstStyle/>
        <a:p>
          <a:r>
            <a:rPr lang="tr-TR" b="1" dirty="0"/>
            <a:t>Bakımevine yatış </a:t>
          </a:r>
        </a:p>
      </dgm:t>
    </dgm:pt>
    <dgm:pt modelId="{3EA4B024-724A-3D44-8BA7-4B2384CAF146}" type="parTrans" cxnId="{4E0D18AC-7324-6945-936F-9DAE13657C55}">
      <dgm:prSet/>
      <dgm:spPr/>
      <dgm:t>
        <a:bodyPr/>
        <a:lstStyle/>
        <a:p>
          <a:endParaRPr lang="tr-TR"/>
        </a:p>
      </dgm:t>
    </dgm:pt>
    <dgm:pt modelId="{2BEEF176-A2A8-1C4C-BC3B-A0DCCFC7BF87}" type="sibTrans" cxnId="{4E0D18AC-7324-6945-936F-9DAE13657C55}">
      <dgm:prSet/>
      <dgm:spPr/>
      <dgm:t>
        <a:bodyPr/>
        <a:lstStyle/>
        <a:p>
          <a:endParaRPr lang="tr-TR"/>
        </a:p>
      </dgm:t>
    </dgm:pt>
    <dgm:pt modelId="{D1C9C211-5FC4-9B41-94FF-70BE293AEB3B}">
      <dgm:prSet/>
      <dgm:spPr/>
      <dgm:t>
        <a:bodyPr/>
        <a:lstStyle/>
        <a:p>
          <a:r>
            <a:rPr lang="tr-TR" b="1" dirty="0"/>
            <a:t>Temel günlük yaşam aktivitelerinde bozulma</a:t>
          </a:r>
        </a:p>
      </dgm:t>
    </dgm:pt>
    <dgm:pt modelId="{25D2018C-BAE6-4F4F-9785-05C8D886E501}" type="parTrans" cxnId="{09C4E83E-57D2-604F-970E-673B7BAE28FE}">
      <dgm:prSet/>
      <dgm:spPr/>
      <dgm:t>
        <a:bodyPr/>
        <a:lstStyle/>
        <a:p>
          <a:endParaRPr lang="tr-TR"/>
        </a:p>
      </dgm:t>
    </dgm:pt>
    <dgm:pt modelId="{D43BBEFE-95C1-8D44-BE36-F53AF54EB7DB}" type="sibTrans" cxnId="{09C4E83E-57D2-604F-970E-673B7BAE28FE}">
      <dgm:prSet/>
      <dgm:spPr/>
      <dgm:t>
        <a:bodyPr/>
        <a:lstStyle/>
        <a:p>
          <a:endParaRPr lang="tr-TR"/>
        </a:p>
      </dgm:t>
    </dgm:pt>
    <dgm:pt modelId="{19CB875E-0619-C847-93C3-2DA14FBBD0FB}" type="pres">
      <dgm:prSet presAssocID="{7FBE254F-31AF-F241-B7DA-1184567B0384}" presName="linear" presStyleCnt="0">
        <dgm:presLayoutVars>
          <dgm:animLvl val="lvl"/>
          <dgm:resizeHandles val="exact"/>
        </dgm:presLayoutVars>
      </dgm:prSet>
      <dgm:spPr/>
    </dgm:pt>
    <dgm:pt modelId="{E1E44BFA-D44E-D648-A521-19622EB4536F}" type="pres">
      <dgm:prSet presAssocID="{26FAD1EC-732D-4543-B83C-3E0CB236465B}" presName="parentText" presStyleLbl="node1" presStyleIdx="0" presStyleCnt="8">
        <dgm:presLayoutVars>
          <dgm:chMax val="0"/>
          <dgm:bulletEnabled val="1"/>
        </dgm:presLayoutVars>
      </dgm:prSet>
      <dgm:spPr/>
    </dgm:pt>
    <dgm:pt modelId="{66FA94F4-27CA-D84B-9460-C86082A35EE5}" type="pres">
      <dgm:prSet presAssocID="{A2941177-8366-7540-885E-60980E2E1258}" presName="spacer" presStyleCnt="0"/>
      <dgm:spPr/>
    </dgm:pt>
    <dgm:pt modelId="{11462724-D360-354F-950D-92194507CB95}" type="pres">
      <dgm:prSet presAssocID="{A17C5010-CAC9-C144-9048-928CD649DF7A}" presName="parentText" presStyleLbl="node1" presStyleIdx="1" presStyleCnt="8">
        <dgm:presLayoutVars>
          <dgm:chMax val="0"/>
          <dgm:bulletEnabled val="1"/>
        </dgm:presLayoutVars>
      </dgm:prSet>
      <dgm:spPr/>
    </dgm:pt>
    <dgm:pt modelId="{5DCBDAD3-543A-7341-A18F-AAF3F114B271}" type="pres">
      <dgm:prSet presAssocID="{894154B5-44B2-7D44-8C32-DCBE444132C2}" presName="spacer" presStyleCnt="0"/>
      <dgm:spPr/>
    </dgm:pt>
    <dgm:pt modelId="{1E109D57-5E1C-7149-BC92-00350811CFF7}" type="pres">
      <dgm:prSet presAssocID="{48C47605-01C5-5F4B-8D2C-31850F9C5051}" presName="parentText" presStyleLbl="node1" presStyleIdx="2" presStyleCnt="8">
        <dgm:presLayoutVars>
          <dgm:chMax val="0"/>
          <dgm:bulletEnabled val="1"/>
        </dgm:presLayoutVars>
      </dgm:prSet>
      <dgm:spPr/>
    </dgm:pt>
    <dgm:pt modelId="{68A4E3EF-EAEB-DA4E-A473-6D9F07E0CFB1}" type="pres">
      <dgm:prSet presAssocID="{1A981312-3E65-8F4E-A743-74305A41F7DB}" presName="spacer" presStyleCnt="0"/>
      <dgm:spPr/>
    </dgm:pt>
    <dgm:pt modelId="{7972F508-B652-C64E-A105-3636F65F08C5}" type="pres">
      <dgm:prSet presAssocID="{601624F0-54C8-074F-8014-B222CDA34FB7}" presName="parentText" presStyleLbl="node1" presStyleIdx="3" presStyleCnt="8">
        <dgm:presLayoutVars>
          <dgm:chMax val="0"/>
          <dgm:bulletEnabled val="1"/>
        </dgm:presLayoutVars>
      </dgm:prSet>
      <dgm:spPr/>
    </dgm:pt>
    <dgm:pt modelId="{42007E58-2C58-2943-830E-089FF4C54572}" type="pres">
      <dgm:prSet presAssocID="{A03EAEC9-164C-AC42-941F-4C189EF4CC37}" presName="spacer" presStyleCnt="0"/>
      <dgm:spPr/>
    </dgm:pt>
    <dgm:pt modelId="{5DBE2C4C-5F3A-ED41-B2CB-56F08A432877}" type="pres">
      <dgm:prSet presAssocID="{F8730D91-B0C0-584D-9EB9-5B828EA2F192}" presName="parentText" presStyleLbl="node1" presStyleIdx="4" presStyleCnt="8">
        <dgm:presLayoutVars>
          <dgm:chMax val="0"/>
          <dgm:bulletEnabled val="1"/>
        </dgm:presLayoutVars>
      </dgm:prSet>
      <dgm:spPr/>
    </dgm:pt>
    <dgm:pt modelId="{B9D245F2-8790-AA4A-B00D-2EA6048DEBC4}" type="pres">
      <dgm:prSet presAssocID="{BC2961CC-FEE5-0A4E-829F-BB99B4B9B413}" presName="spacer" presStyleCnt="0"/>
      <dgm:spPr/>
    </dgm:pt>
    <dgm:pt modelId="{3A182ED6-CDCC-E147-BB60-E922F826B0C4}" type="pres">
      <dgm:prSet presAssocID="{2DC3EBBC-63D7-A941-BBE5-2632CB8E8061}" presName="parentText" presStyleLbl="node1" presStyleIdx="5" presStyleCnt="8">
        <dgm:presLayoutVars>
          <dgm:chMax val="0"/>
          <dgm:bulletEnabled val="1"/>
        </dgm:presLayoutVars>
      </dgm:prSet>
      <dgm:spPr/>
    </dgm:pt>
    <dgm:pt modelId="{BF440B9F-5AD2-D247-8012-54E7E06B94A1}" type="pres">
      <dgm:prSet presAssocID="{DE896821-6E77-804D-BF64-DCF359D6BB16}" presName="spacer" presStyleCnt="0"/>
      <dgm:spPr/>
    </dgm:pt>
    <dgm:pt modelId="{FA4694F1-84EB-E841-9033-EC5A97ECDFBF}" type="pres">
      <dgm:prSet presAssocID="{C4A0559A-2E79-4640-B16D-1962FE49C96E}" presName="parentText" presStyleLbl="node1" presStyleIdx="6" presStyleCnt="8">
        <dgm:presLayoutVars>
          <dgm:chMax val="0"/>
          <dgm:bulletEnabled val="1"/>
        </dgm:presLayoutVars>
      </dgm:prSet>
      <dgm:spPr/>
    </dgm:pt>
    <dgm:pt modelId="{CB11B30E-70C6-704E-8E78-E07308FC18A7}" type="pres">
      <dgm:prSet presAssocID="{2BEEF176-A2A8-1C4C-BC3B-A0DCCFC7BF87}" presName="spacer" presStyleCnt="0"/>
      <dgm:spPr/>
    </dgm:pt>
    <dgm:pt modelId="{166F85B2-BFDF-034D-BEFC-BA2004450B8D}" type="pres">
      <dgm:prSet presAssocID="{D1C9C211-5FC4-9B41-94FF-70BE293AEB3B}" presName="parentText" presStyleLbl="node1" presStyleIdx="7" presStyleCnt="8">
        <dgm:presLayoutVars>
          <dgm:chMax val="0"/>
          <dgm:bulletEnabled val="1"/>
        </dgm:presLayoutVars>
      </dgm:prSet>
      <dgm:spPr/>
    </dgm:pt>
  </dgm:ptLst>
  <dgm:cxnLst>
    <dgm:cxn modelId="{01358001-BFDD-A54A-B68B-B49AA2071740}" type="presOf" srcId="{2DC3EBBC-63D7-A941-BBE5-2632CB8E8061}" destId="{3A182ED6-CDCC-E147-BB60-E922F826B0C4}" srcOrd="0" destOrd="0" presId="urn:microsoft.com/office/officeart/2005/8/layout/vList2"/>
    <dgm:cxn modelId="{7222DC0F-DF89-214A-8ECA-FA007F6B6EB3}" srcId="{7FBE254F-31AF-F241-B7DA-1184567B0384}" destId="{F8730D91-B0C0-584D-9EB9-5B828EA2F192}" srcOrd="4" destOrd="0" parTransId="{F94AAFBA-BCD8-2945-A8A7-8BD81D67D3AE}" sibTransId="{BC2961CC-FEE5-0A4E-829F-BB99B4B9B413}"/>
    <dgm:cxn modelId="{5B2EBA15-C3D9-E142-9505-2B8C3B270399}" srcId="{7FBE254F-31AF-F241-B7DA-1184567B0384}" destId="{26FAD1EC-732D-4543-B83C-3E0CB236465B}" srcOrd="0" destOrd="0" parTransId="{23335BD7-77FF-F842-AA2B-73CE49FA8C40}" sibTransId="{A2941177-8366-7540-885E-60980E2E1258}"/>
    <dgm:cxn modelId="{87825E1B-A37C-1242-B86D-8EF0D5D2A487}" type="presOf" srcId="{D1C9C211-5FC4-9B41-94FF-70BE293AEB3B}" destId="{166F85B2-BFDF-034D-BEFC-BA2004450B8D}" srcOrd="0" destOrd="0" presId="urn:microsoft.com/office/officeart/2005/8/layout/vList2"/>
    <dgm:cxn modelId="{A429EB28-7B9A-0D41-92B2-99D6A724B70D}" type="presOf" srcId="{48C47605-01C5-5F4B-8D2C-31850F9C5051}" destId="{1E109D57-5E1C-7149-BC92-00350811CFF7}" srcOrd="0" destOrd="0" presId="urn:microsoft.com/office/officeart/2005/8/layout/vList2"/>
    <dgm:cxn modelId="{7F4D3B35-1E39-CF42-A3E0-30EC9EF99D30}" type="presOf" srcId="{C4A0559A-2E79-4640-B16D-1962FE49C96E}" destId="{FA4694F1-84EB-E841-9033-EC5A97ECDFBF}" srcOrd="0" destOrd="0" presId="urn:microsoft.com/office/officeart/2005/8/layout/vList2"/>
    <dgm:cxn modelId="{09C4E83E-57D2-604F-970E-673B7BAE28FE}" srcId="{7FBE254F-31AF-F241-B7DA-1184567B0384}" destId="{D1C9C211-5FC4-9B41-94FF-70BE293AEB3B}" srcOrd="7" destOrd="0" parTransId="{25D2018C-BAE6-4F4F-9785-05C8D886E501}" sibTransId="{D43BBEFE-95C1-8D44-BE36-F53AF54EB7DB}"/>
    <dgm:cxn modelId="{5902CF46-AD24-754D-B3D0-81CDF48D0B6C}" type="presOf" srcId="{26FAD1EC-732D-4543-B83C-3E0CB236465B}" destId="{E1E44BFA-D44E-D648-A521-19622EB4536F}" srcOrd="0" destOrd="0" presId="urn:microsoft.com/office/officeart/2005/8/layout/vList2"/>
    <dgm:cxn modelId="{1B5ED454-9EEE-D248-AE84-32C322370A41}" type="presOf" srcId="{7FBE254F-31AF-F241-B7DA-1184567B0384}" destId="{19CB875E-0619-C847-93C3-2DA14FBBD0FB}" srcOrd="0" destOrd="0" presId="urn:microsoft.com/office/officeart/2005/8/layout/vList2"/>
    <dgm:cxn modelId="{72A7B4A0-2C49-3F43-83F6-30E725D0EE49}" srcId="{7FBE254F-31AF-F241-B7DA-1184567B0384}" destId="{A17C5010-CAC9-C144-9048-928CD649DF7A}" srcOrd="1" destOrd="0" parTransId="{4C09D3D8-F3B5-4648-8F0E-603C66C4F08B}" sibTransId="{894154B5-44B2-7D44-8C32-DCBE444132C2}"/>
    <dgm:cxn modelId="{4E0D18AC-7324-6945-936F-9DAE13657C55}" srcId="{7FBE254F-31AF-F241-B7DA-1184567B0384}" destId="{C4A0559A-2E79-4640-B16D-1962FE49C96E}" srcOrd="6" destOrd="0" parTransId="{3EA4B024-724A-3D44-8BA7-4B2384CAF146}" sibTransId="{2BEEF176-A2A8-1C4C-BC3B-A0DCCFC7BF87}"/>
    <dgm:cxn modelId="{BB4B3FB2-28AB-CE47-8960-6A71D0D528F2}" srcId="{7FBE254F-31AF-F241-B7DA-1184567B0384}" destId="{2DC3EBBC-63D7-A941-BBE5-2632CB8E8061}" srcOrd="5" destOrd="0" parTransId="{858B91F4-B97A-FE48-A8BC-913830216940}" sibTransId="{DE896821-6E77-804D-BF64-DCF359D6BB16}"/>
    <dgm:cxn modelId="{C30699B6-D031-1F4C-A121-4FD55BE60C94}" srcId="{7FBE254F-31AF-F241-B7DA-1184567B0384}" destId="{48C47605-01C5-5F4B-8D2C-31850F9C5051}" srcOrd="2" destOrd="0" parTransId="{44292422-4BDE-4742-BC61-89188254E340}" sibTransId="{1A981312-3E65-8F4E-A743-74305A41F7DB}"/>
    <dgm:cxn modelId="{EB5B91C1-B953-594B-98FA-276C2A54234A}" type="presOf" srcId="{601624F0-54C8-074F-8014-B222CDA34FB7}" destId="{7972F508-B652-C64E-A105-3636F65F08C5}" srcOrd="0" destOrd="0" presId="urn:microsoft.com/office/officeart/2005/8/layout/vList2"/>
    <dgm:cxn modelId="{766A0AC9-482E-6B44-AA84-1682111104D3}" type="presOf" srcId="{A17C5010-CAC9-C144-9048-928CD649DF7A}" destId="{11462724-D360-354F-950D-92194507CB95}" srcOrd="0" destOrd="0" presId="urn:microsoft.com/office/officeart/2005/8/layout/vList2"/>
    <dgm:cxn modelId="{0EBF09D0-306B-A545-8ADA-BBEA7C43B63D}" type="presOf" srcId="{F8730D91-B0C0-584D-9EB9-5B828EA2F192}" destId="{5DBE2C4C-5F3A-ED41-B2CB-56F08A432877}" srcOrd="0" destOrd="0" presId="urn:microsoft.com/office/officeart/2005/8/layout/vList2"/>
    <dgm:cxn modelId="{26713DD5-FD95-B04B-A8CA-2B0C898BF53D}" srcId="{7FBE254F-31AF-F241-B7DA-1184567B0384}" destId="{601624F0-54C8-074F-8014-B222CDA34FB7}" srcOrd="3" destOrd="0" parTransId="{1B5CF10F-624E-5143-89B3-25F11A0589A5}" sibTransId="{A03EAEC9-164C-AC42-941F-4C189EF4CC37}"/>
    <dgm:cxn modelId="{972D93B7-B96B-C94E-B2DD-75D34DFE145E}" type="presParOf" srcId="{19CB875E-0619-C847-93C3-2DA14FBBD0FB}" destId="{E1E44BFA-D44E-D648-A521-19622EB4536F}" srcOrd="0" destOrd="0" presId="urn:microsoft.com/office/officeart/2005/8/layout/vList2"/>
    <dgm:cxn modelId="{BF138DA4-4206-014E-8FB1-FC17A01EEE4B}" type="presParOf" srcId="{19CB875E-0619-C847-93C3-2DA14FBBD0FB}" destId="{66FA94F4-27CA-D84B-9460-C86082A35EE5}" srcOrd="1" destOrd="0" presId="urn:microsoft.com/office/officeart/2005/8/layout/vList2"/>
    <dgm:cxn modelId="{CF869377-94D6-B645-B848-1FD9BFFA8461}" type="presParOf" srcId="{19CB875E-0619-C847-93C3-2DA14FBBD0FB}" destId="{11462724-D360-354F-950D-92194507CB95}" srcOrd="2" destOrd="0" presId="urn:microsoft.com/office/officeart/2005/8/layout/vList2"/>
    <dgm:cxn modelId="{F6C66C2C-7196-BB4A-9B87-92544EA20159}" type="presParOf" srcId="{19CB875E-0619-C847-93C3-2DA14FBBD0FB}" destId="{5DCBDAD3-543A-7341-A18F-AAF3F114B271}" srcOrd="3" destOrd="0" presId="urn:microsoft.com/office/officeart/2005/8/layout/vList2"/>
    <dgm:cxn modelId="{D0FCCBB7-A74E-0543-9163-208ABDCF202E}" type="presParOf" srcId="{19CB875E-0619-C847-93C3-2DA14FBBD0FB}" destId="{1E109D57-5E1C-7149-BC92-00350811CFF7}" srcOrd="4" destOrd="0" presId="urn:microsoft.com/office/officeart/2005/8/layout/vList2"/>
    <dgm:cxn modelId="{3F644785-107C-7E4D-857C-6E916FEA77D0}" type="presParOf" srcId="{19CB875E-0619-C847-93C3-2DA14FBBD0FB}" destId="{68A4E3EF-EAEB-DA4E-A473-6D9F07E0CFB1}" srcOrd="5" destOrd="0" presId="urn:microsoft.com/office/officeart/2005/8/layout/vList2"/>
    <dgm:cxn modelId="{2E253C8A-2654-E243-8B56-A00012D68142}" type="presParOf" srcId="{19CB875E-0619-C847-93C3-2DA14FBBD0FB}" destId="{7972F508-B652-C64E-A105-3636F65F08C5}" srcOrd="6" destOrd="0" presId="urn:microsoft.com/office/officeart/2005/8/layout/vList2"/>
    <dgm:cxn modelId="{1AC32247-1EC2-8D4E-B248-51159435916E}" type="presParOf" srcId="{19CB875E-0619-C847-93C3-2DA14FBBD0FB}" destId="{42007E58-2C58-2943-830E-089FF4C54572}" srcOrd="7" destOrd="0" presId="urn:microsoft.com/office/officeart/2005/8/layout/vList2"/>
    <dgm:cxn modelId="{6F93EE95-0CF2-2849-A1AC-55FBD8E80FA1}" type="presParOf" srcId="{19CB875E-0619-C847-93C3-2DA14FBBD0FB}" destId="{5DBE2C4C-5F3A-ED41-B2CB-56F08A432877}" srcOrd="8" destOrd="0" presId="urn:microsoft.com/office/officeart/2005/8/layout/vList2"/>
    <dgm:cxn modelId="{B751DD3F-3043-444A-8E88-83F9904156ED}" type="presParOf" srcId="{19CB875E-0619-C847-93C3-2DA14FBBD0FB}" destId="{B9D245F2-8790-AA4A-B00D-2EA6048DEBC4}" srcOrd="9" destOrd="0" presId="urn:microsoft.com/office/officeart/2005/8/layout/vList2"/>
    <dgm:cxn modelId="{4DF243A6-0B42-3842-8ECE-3666D0B0B633}" type="presParOf" srcId="{19CB875E-0619-C847-93C3-2DA14FBBD0FB}" destId="{3A182ED6-CDCC-E147-BB60-E922F826B0C4}" srcOrd="10" destOrd="0" presId="urn:microsoft.com/office/officeart/2005/8/layout/vList2"/>
    <dgm:cxn modelId="{13C0E664-7FF1-A341-8AF4-44AA5BA9924F}" type="presParOf" srcId="{19CB875E-0619-C847-93C3-2DA14FBBD0FB}" destId="{BF440B9F-5AD2-D247-8012-54E7E06B94A1}" srcOrd="11" destOrd="0" presId="urn:microsoft.com/office/officeart/2005/8/layout/vList2"/>
    <dgm:cxn modelId="{15E2848F-436F-554E-8CDE-81F2DBA1116F}" type="presParOf" srcId="{19CB875E-0619-C847-93C3-2DA14FBBD0FB}" destId="{FA4694F1-84EB-E841-9033-EC5A97ECDFBF}" srcOrd="12" destOrd="0" presId="urn:microsoft.com/office/officeart/2005/8/layout/vList2"/>
    <dgm:cxn modelId="{596EC4C9-EAEB-AF4D-AAB9-9F06F6820E2C}" type="presParOf" srcId="{19CB875E-0619-C847-93C3-2DA14FBBD0FB}" destId="{CB11B30E-70C6-704E-8E78-E07308FC18A7}" srcOrd="13" destOrd="0" presId="urn:microsoft.com/office/officeart/2005/8/layout/vList2"/>
    <dgm:cxn modelId="{6D5DDFD1-E402-6345-82CC-CD5AE1BD29EF}" type="presParOf" srcId="{19CB875E-0619-C847-93C3-2DA14FBBD0FB}" destId="{166F85B2-BFDF-034D-BEFC-BA2004450B8D}"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0D90E56-83BB-47B1-AB85-436A976D6F7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tr-TR"/>
        </a:p>
      </dgm:t>
    </dgm:pt>
    <dgm:pt modelId="{90EB074F-B5F5-49E2-BA8A-2AAB513D9ADE}">
      <dgm:prSe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tr-TR" sz="3600" b="1" dirty="0">
              <a:solidFill>
                <a:schemeClr val="tx1"/>
              </a:solidFill>
            </a:rPr>
            <a:t>GLIS: </a:t>
          </a:r>
          <a:r>
            <a:rPr lang="tr-TR" sz="3600" b="1" dirty="0" err="1">
              <a:solidFill>
                <a:schemeClr val="tx1"/>
              </a:solidFill>
            </a:rPr>
            <a:t>Muscle</a:t>
          </a:r>
          <a:r>
            <a:rPr lang="tr-TR" sz="3600" b="1" dirty="0">
              <a:solidFill>
                <a:schemeClr val="tx1"/>
              </a:solidFill>
            </a:rPr>
            <a:t> </a:t>
          </a:r>
          <a:r>
            <a:rPr lang="tr-TR" sz="3600" b="1" dirty="0" err="1">
              <a:solidFill>
                <a:schemeClr val="tx1"/>
              </a:solidFill>
            </a:rPr>
            <a:t>Mass</a:t>
          </a:r>
          <a:r>
            <a:rPr lang="tr-TR" sz="3600" b="1" dirty="0">
              <a:solidFill>
                <a:schemeClr val="tx1"/>
              </a:solidFill>
            </a:rPr>
            <a:t> </a:t>
          </a:r>
          <a:r>
            <a:rPr lang="tr-TR" sz="3600" b="1" dirty="0" err="1">
              <a:solidFill>
                <a:schemeClr val="tx1"/>
              </a:solidFill>
            </a:rPr>
            <a:t>Working</a:t>
          </a:r>
          <a:r>
            <a:rPr lang="tr-TR" sz="3600" b="1" dirty="0">
              <a:solidFill>
                <a:schemeClr val="tx1"/>
              </a:solidFill>
            </a:rPr>
            <a:t> </a:t>
          </a:r>
          <a:r>
            <a:rPr lang="tr-TR" sz="3600" b="1" dirty="0" err="1">
              <a:solidFill>
                <a:schemeClr val="tx1"/>
              </a:solidFill>
            </a:rPr>
            <a:t>Group</a:t>
          </a:r>
          <a:endParaRPr lang="tr-TR" sz="3600" b="1" dirty="0">
            <a:solidFill>
              <a:schemeClr val="tx1"/>
            </a:solidFill>
          </a:endParaRPr>
        </a:p>
      </dgm:t>
    </dgm:pt>
    <dgm:pt modelId="{93294520-9329-47D0-944F-ED9903102388}" type="parTrans" cxnId="{9E97063C-9EBC-4E69-A980-51B3EB6A1C80}">
      <dgm:prSet/>
      <dgm:spPr/>
      <dgm:t>
        <a:bodyPr/>
        <a:lstStyle/>
        <a:p>
          <a:endParaRPr lang="tr-TR"/>
        </a:p>
      </dgm:t>
    </dgm:pt>
    <dgm:pt modelId="{515B31B0-3F8B-4344-A282-1BC0C5DC81FF}" type="sibTrans" cxnId="{9E97063C-9EBC-4E69-A980-51B3EB6A1C80}">
      <dgm:prSet/>
      <dgm:spPr/>
      <dgm:t>
        <a:bodyPr/>
        <a:lstStyle/>
        <a:p>
          <a:endParaRPr lang="tr-TR"/>
        </a:p>
      </dgm:t>
    </dgm:pt>
    <dgm:pt modelId="{8F52507A-B064-458F-A899-C9294C7A5F43}" type="pres">
      <dgm:prSet presAssocID="{40D90E56-83BB-47B1-AB85-436A976D6F7A}" presName="linear" presStyleCnt="0">
        <dgm:presLayoutVars>
          <dgm:animLvl val="lvl"/>
          <dgm:resizeHandles val="exact"/>
        </dgm:presLayoutVars>
      </dgm:prSet>
      <dgm:spPr/>
    </dgm:pt>
    <dgm:pt modelId="{99163E04-0C3B-437C-83C8-BA40FD12AB14}" type="pres">
      <dgm:prSet presAssocID="{90EB074F-B5F5-49E2-BA8A-2AAB513D9ADE}" presName="parentText" presStyleLbl="node1" presStyleIdx="0" presStyleCnt="1">
        <dgm:presLayoutVars>
          <dgm:chMax val="0"/>
          <dgm:bulletEnabled val="1"/>
        </dgm:presLayoutVars>
      </dgm:prSet>
      <dgm:spPr/>
    </dgm:pt>
  </dgm:ptLst>
  <dgm:cxnLst>
    <dgm:cxn modelId="{9E97063C-9EBC-4E69-A980-51B3EB6A1C80}" srcId="{40D90E56-83BB-47B1-AB85-436A976D6F7A}" destId="{90EB074F-B5F5-49E2-BA8A-2AAB513D9ADE}" srcOrd="0" destOrd="0" parTransId="{93294520-9329-47D0-944F-ED9903102388}" sibTransId="{515B31B0-3F8B-4344-A282-1BC0C5DC81FF}"/>
    <dgm:cxn modelId="{3DFD8068-38A4-475D-8DAC-B33D5ED64D00}" type="presOf" srcId="{90EB074F-B5F5-49E2-BA8A-2AAB513D9ADE}" destId="{99163E04-0C3B-437C-83C8-BA40FD12AB14}" srcOrd="0" destOrd="0" presId="urn:microsoft.com/office/officeart/2005/8/layout/vList2"/>
    <dgm:cxn modelId="{7104938B-2C6A-451D-A8E3-E45DA3EB1DB5}" type="presOf" srcId="{40D90E56-83BB-47B1-AB85-436A976D6F7A}" destId="{8F52507A-B064-458F-A899-C9294C7A5F43}" srcOrd="0" destOrd="0" presId="urn:microsoft.com/office/officeart/2005/8/layout/vList2"/>
    <dgm:cxn modelId="{B5F97993-AB00-4663-B4A0-D03E9574C859}" type="presParOf" srcId="{8F52507A-B064-458F-A899-C9294C7A5F43}" destId="{99163E04-0C3B-437C-83C8-BA40FD12AB1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ADBA674-01A0-478F-A20E-DA2E3BE10051}"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tr-TR"/>
        </a:p>
      </dgm:t>
    </dgm:pt>
    <dgm:pt modelId="{9AA46700-8216-4F69-A7E0-68D18E5FD54B}">
      <dgm:prSet custT="1">
        <dgm:style>
          <a:lnRef idx="1">
            <a:schemeClr val="accent5"/>
          </a:lnRef>
          <a:fillRef idx="2">
            <a:schemeClr val="accent5"/>
          </a:fillRef>
          <a:effectRef idx="1">
            <a:schemeClr val="accent5"/>
          </a:effectRef>
          <a:fontRef idx="minor">
            <a:schemeClr val="dk1"/>
          </a:fontRef>
        </dgm:style>
      </dgm:prSet>
      <dgm:spPr/>
      <dgm:t>
        <a:bodyPr/>
        <a:lstStyle/>
        <a:p>
          <a:r>
            <a:rPr lang="tr-TR" sz="2400" b="1" dirty="0"/>
            <a:t>Güncelde </a:t>
          </a:r>
        </a:p>
        <a:p>
          <a:r>
            <a:rPr lang="tr-TR" sz="2400" b="1" dirty="0"/>
            <a:t>2. Tur sonuçlarının </a:t>
          </a:r>
        </a:p>
        <a:p>
          <a:r>
            <a:rPr lang="tr-TR" sz="2400" b="1" dirty="0"/>
            <a:t>analizi bekleniyor…</a:t>
          </a:r>
          <a:endParaRPr lang="tr-TR" sz="2400" dirty="0"/>
        </a:p>
      </dgm:t>
    </dgm:pt>
    <dgm:pt modelId="{FE20A224-72D4-47AD-B1FA-928A02815CBB}" type="parTrans" cxnId="{F3341D26-FCF9-4D85-A675-0D0CB5019CE7}">
      <dgm:prSet/>
      <dgm:spPr/>
      <dgm:t>
        <a:bodyPr/>
        <a:lstStyle/>
        <a:p>
          <a:endParaRPr lang="tr-TR"/>
        </a:p>
      </dgm:t>
    </dgm:pt>
    <dgm:pt modelId="{D96507CD-F62A-4743-93A8-E1818E721B5A}" type="sibTrans" cxnId="{F3341D26-FCF9-4D85-A675-0D0CB5019CE7}">
      <dgm:prSet/>
      <dgm:spPr/>
      <dgm:t>
        <a:bodyPr/>
        <a:lstStyle/>
        <a:p>
          <a:endParaRPr lang="tr-TR"/>
        </a:p>
      </dgm:t>
    </dgm:pt>
    <dgm:pt modelId="{66625DC5-5C56-4DFE-BC15-832BEC699D56}" type="pres">
      <dgm:prSet presAssocID="{DADBA674-01A0-478F-A20E-DA2E3BE10051}" presName="Name0" presStyleCnt="0">
        <dgm:presLayoutVars>
          <dgm:chMax val="7"/>
          <dgm:dir/>
          <dgm:animLvl val="lvl"/>
          <dgm:resizeHandles val="exact"/>
        </dgm:presLayoutVars>
      </dgm:prSet>
      <dgm:spPr/>
    </dgm:pt>
    <dgm:pt modelId="{EAAEC4A3-78AE-49A7-86A3-00AE71680991}" type="pres">
      <dgm:prSet presAssocID="{9AA46700-8216-4F69-A7E0-68D18E5FD54B}" presName="circle1" presStyleLbl="node1" presStyleIdx="0" presStyleCnt="1"/>
      <dgm:spPr>
        <a:solidFill>
          <a:srgbClr val="FF0000"/>
        </a:solidFill>
      </dgm:spPr>
    </dgm:pt>
    <dgm:pt modelId="{C7CD2EFE-F092-46B4-BC82-6ECDC28E8A46}" type="pres">
      <dgm:prSet presAssocID="{9AA46700-8216-4F69-A7E0-68D18E5FD54B}" presName="space" presStyleCnt="0"/>
      <dgm:spPr/>
    </dgm:pt>
    <dgm:pt modelId="{7A8504F5-5CB9-4085-8748-A3A5DA6F08EA}" type="pres">
      <dgm:prSet presAssocID="{9AA46700-8216-4F69-A7E0-68D18E5FD54B}" presName="rect1" presStyleLbl="alignAcc1" presStyleIdx="0" presStyleCnt="1" custLinFactX="28040" custLinFactY="31337" custLinFactNeighborX="100000" custLinFactNeighborY="100000"/>
      <dgm:spPr/>
    </dgm:pt>
    <dgm:pt modelId="{59D93282-4A69-49CB-AAD1-711B33F54781}" type="pres">
      <dgm:prSet presAssocID="{9AA46700-8216-4F69-A7E0-68D18E5FD54B}" presName="rect1ParTxNoCh" presStyleLbl="alignAcc1" presStyleIdx="0" presStyleCnt="1">
        <dgm:presLayoutVars>
          <dgm:chMax val="1"/>
          <dgm:bulletEnabled val="1"/>
        </dgm:presLayoutVars>
      </dgm:prSet>
      <dgm:spPr/>
    </dgm:pt>
  </dgm:ptLst>
  <dgm:cxnLst>
    <dgm:cxn modelId="{F3341D26-FCF9-4D85-A675-0D0CB5019CE7}" srcId="{DADBA674-01A0-478F-A20E-DA2E3BE10051}" destId="{9AA46700-8216-4F69-A7E0-68D18E5FD54B}" srcOrd="0" destOrd="0" parTransId="{FE20A224-72D4-47AD-B1FA-928A02815CBB}" sibTransId="{D96507CD-F62A-4743-93A8-E1818E721B5A}"/>
    <dgm:cxn modelId="{23C40D7E-3B3B-40D9-8BA6-68CD3E9BC91F}" type="presOf" srcId="{DADBA674-01A0-478F-A20E-DA2E3BE10051}" destId="{66625DC5-5C56-4DFE-BC15-832BEC699D56}" srcOrd="0" destOrd="0" presId="urn:microsoft.com/office/officeart/2005/8/layout/target3"/>
    <dgm:cxn modelId="{B156D8D4-3AB4-4D38-AB46-C41C40F8ECE6}" type="presOf" srcId="{9AA46700-8216-4F69-A7E0-68D18E5FD54B}" destId="{7A8504F5-5CB9-4085-8748-A3A5DA6F08EA}" srcOrd="0" destOrd="0" presId="urn:microsoft.com/office/officeart/2005/8/layout/target3"/>
    <dgm:cxn modelId="{A44D1DDF-9442-4499-816E-7934156B47C8}" type="presOf" srcId="{9AA46700-8216-4F69-A7E0-68D18E5FD54B}" destId="{59D93282-4A69-49CB-AAD1-711B33F54781}" srcOrd="1" destOrd="0" presId="urn:microsoft.com/office/officeart/2005/8/layout/target3"/>
    <dgm:cxn modelId="{6BBDCB6B-FEFA-4EF2-856A-2AFA8575B983}" type="presParOf" srcId="{66625DC5-5C56-4DFE-BC15-832BEC699D56}" destId="{EAAEC4A3-78AE-49A7-86A3-00AE71680991}" srcOrd="0" destOrd="0" presId="urn:microsoft.com/office/officeart/2005/8/layout/target3"/>
    <dgm:cxn modelId="{C6F20C57-2ACD-4AAB-B01C-0D60EAF08C59}" type="presParOf" srcId="{66625DC5-5C56-4DFE-BC15-832BEC699D56}" destId="{C7CD2EFE-F092-46B4-BC82-6ECDC28E8A46}" srcOrd="1" destOrd="0" presId="urn:microsoft.com/office/officeart/2005/8/layout/target3"/>
    <dgm:cxn modelId="{AD846D6E-4EDB-4311-A1D7-C5B425E8EC71}" type="presParOf" srcId="{66625DC5-5C56-4DFE-BC15-832BEC699D56}" destId="{7A8504F5-5CB9-4085-8748-A3A5DA6F08EA}" srcOrd="2" destOrd="0" presId="urn:microsoft.com/office/officeart/2005/8/layout/target3"/>
    <dgm:cxn modelId="{D35D6700-474F-4900-AA1B-FA41103F0414}" type="presParOf" srcId="{66625DC5-5C56-4DFE-BC15-832BEC699D56}" destId="{59D93282-4A69-49CB-AAD1-711B33F54781}"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D47D29-9E35-4830-96EC-07C211AA637B}"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tr-TR"/>
        </a:p>
      </dgm:t>
    </dgm:pt>
    <dgm:pt modelId="{79FAD55A-092B-469C-893F-70871070A016}">
      <dgm:prSet/>
      <dgm:spPr/>
      <dgm:t>
        <a:bodyPr/>
        <a:lstStyle/>
        <a:p>
          <a:pPr algn="ctr" rtl="0"/>
          <a:r>
            <a:rPr lang="tr-TR" dirty="0"/>
            <a:t>Yaşlanmaya bağlı iskelet kası kütlesinde ve kas fonksiyonunda azalma olması</a:t>
          </a:r>
        </a:p>
      </dgm:t>
    </dgm:pt>
    <dgm:pt modelId="{0FDAD401-DAB5-4160-84BD-84EBC641C9DA}" type="parTrans" cxnId="{5A6FD973-10BD-41C5-B10B-59BA3E002DA6}">
      <dgm:prSet/>
      <dgm:spPr/>
      <dgm:t>
        <a:bodyPr/>
        <a:lstStyle/>
        <a:p>
          <a:endParaRPr lang="tr-TR"/>
        </a:p>
      </dgm:t>
    </dgm:pt>
    <dgm:pt modelId="{5E50B98B-6C5D-4C5C-8405-C1A46760B045}" type="sibTrans" cxnId="{5A6FD973-10BD-41C5-B10B-59BA3E002DA6}">
      <dgm:prSet/>
      <dgm:spPr/>
      <dgm:t>
        <a:bodyPr/>
        <a:lstStyle/>
        <a:p>
          <a:endParaRPr lang="tr-TR"/>
        </a:p>
      </dgm:t>
    </dgm:pt>
    <dgm:pt modelId="{3571C938-0743-4312-BCDB-77734F05D0B0}" type="pres">
      <dgm:prSet presAssocID="{40D47D29-9E35-4830-96EC-07C211AA637B}" presName="linear" presStyleCnt="0">
        <dgm:presLayoutVars>
          <dgm:animLvl val="lvl"/>
          <dgm:resizeHandles val="exact"/>
        </dgm:presLayoutVars>
      </dgm:prSet>
      <dgm:spPr/>
    </dgm:pt>
    <dgm:pt modelId="{CE0C3623-715E-4078-89E3-8A4732D2D17D}" type="pres">
      <dgm:prSet presAssocID="{79FAD55A-092B-469C-893F-70871070A016}" presName="parentText" presStyleLbl="node1" presStyleIdx="0" presStyleCnt="1">
        <dgm:presLayoutVars>
          <dgm:chMax val="0"/>
          <dgm:bulletEnabled val="1"/>
        </dgm:presLayoutVars>
      </dgm:prSet>
      <dgm:spPr/>
    </dgm:pt>
  </dgm:ptLst>
  <dgm:cxnLst>
    <dgm:cxn modelId="{5A6FD973-10BD-41C5-B10B-59BA3E002DA6}" srcId="{40D47D29-9E35-4830-96EC-07C211AA637B}" destId="{79FAD55A-092B-469C-893F-70871070A016}" srcOrd="0" destOrd="0" parTransId="{0FDAD401-DAB5-4160-84BD-84EBC641C9DA}" sibTransId="{5E50B98B-6C5D-4C5C-8405-C1A46760B045}"/>
    <dgm:cxn modelId="{81813296-EA4E-497C-8DE2-4B654A8983BE}" type="presOf" srcId="{79FAD55A-092B-469C-893F-70871070A016}" destId="{CE0C3623-715E-4078-89E3-8A4732D2D17D}" srcOrd="0" destOrd="0" presId="urn:microsoft.com/office/officeart/2005/8/layout/vList2"/>
    <dgm:cxn modelId="{BFCC90DC-CE43-4CB7-9CA8-86C115FB044D}" type="presOf" srcId="{40D47D29-9E35-4830-96EC-07C211AA637B}" destId="{3571C938-0743-4312-BCDB-77734F05D0B0}" srcOrd="0" destOrd="0" presId="urn:microsoft.com/office/officeart/2005/8/layout/vList2"/>
    <dgm:cxn modelId="{2F857552-7C52-47BF-BAD6-CD974532FBFE}" type="presParOf" srcId="{3571C938-0743-4312-BCDB-77734F05D0B0}" destId="{CE0C3623-715E-4078-89E3-8A4732D2D17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731EB2-6ABF-48D2-A051-A5337F90397D}"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tr-TR"/>
        </a:p>
      </dgm:t>
    </dgm:pt>
    <dgm:pt modelId="{A0312004-58D7-4E3F-B069-54526F74D311}">
      <dgm:prSet/>
      <dgm:spPr/>
      <dgm:t>
        <a:bodyPr/>
        <a:lstStyle/>
        <a:p>
          <a:pPr rtl="0"/>
          <a:r>
            <a:rPr lang="tr-TR" dirty="0"/>
            <a:t>Kas kuvveti kas kütlesine göre takipte (</a:t>
          </a:r>
          <a:r>
            <a:rPr lang="tr-TR" dirty="0" err="1"/>
            <a:t>dizabilite</a:t>
          </a:r>
          <a:r>
            <a:rPr lang="tr-TR" dirty="0"/>
            <a:t>, düşme, ölüm gibi) kötü </a:t>
          </a:r>
          <a:r>
            <a:rPr lang="tr-TR" dirty="0" err="1"/>
            <a:t>sonlanımlarla</a:t>
          </a:r>
          <a:r>
            <a:rPr lang="tr-TR" dirty="0"/>
            <a:t> </a:t>
          </a:r>
          <a:endParaRPr lang="en-GB" dirty="0"/>
        </a:p>
      </dgm:t>
    </dgm:pt>
    <dgm:pt modelId="{936520E1-2A0A-4206-9794-FE20BA7A9074}" type="parTrans" cxnId="{706AFCA4-A53C-4970-812A-20E05FA7AB97}">
      <dgm:prSet/>
      <dgm:spPr/>
      <dgm:t>
        <a:bodyPr/>
        <a:lstStyle/>
        <a:p>
          <a:endParaRPr lang="tr-TR"/>
        </a:p>
      </dgm:t>
    </dgm:pt>
    <dgm:pt modelId="{B5A20E86-C599-48FD-9781-CEC01E5008A8}" type="sibTrans" cxnId="{706AFCA4-A53C-4970-812A-20E05FA7AB97}">
      <dgm:prSet/>
      <dgm:spPr/>
      <dgm:t>
        <a:bodyPr/>
        <a:lstStyle/>
        <a:p>
          <a:endParaRPr lang="tr-TR"/>
        </a:p>
      </dgm:t>
    </dgm:pt>
    <dgm:pt modelId="{747633EE-7F3A-4C4B-9275-CF04D8D615A2}">
      <dgm:prSet/>
      <dgm:spPr/>
      <dgm:t>
        <a:bodyPr/>
        <a:lstStyle/>
        <a:p>
          <a:pPr rtl="0"/>
          <a:r>
            <a:rPr lang="tr-TR" dirty="0"/>
            <a:t>daha fazla ilişkili</a:t>
          </a:r>
          <a:r>
            <a:rPr lang="tr-TR" baseline="30000" dirty="0"/>
            <a:t>1-6</a:t>
          </a:r>
          <a:endParaRPr lang="en-GB" dirty="0"/>
        </a:p>
      </dgm:t>
    </dgm:pt>
    <dgm:pt modelId="{29A15B79-196F-4C3C-ADF5-DBF0FC8DCB77}" type="parTrans" cxnId="{A58108EC-FC49-4A87-B5D2-3821657EB22B}">
      <dgm:prSet/>
      <dgm:spPr/>
      <dgm:t>
        <a:bodyPr/>
        <a:lstStyle/>
        <a:p>
          <a:endParaRPr lang="tr-TR"/>
        </a:p>
      </dgm:t>
    </dgm:pt>
    <dgm:pt modelId="{9FF79B0F-2F71-4F9D-8121-819BF15C5CF2}" type="sibTrans" cxnId="{A58108EC-FC49-4A87-B5D2-3821657EB22B}">
      <dgm:prSet/>
      <dgm:spPr/>
      <dgm:t>
        <a:bodyPr/>
        <a:lstStyle/>
        <a:p>
          <a:endParaRPr lang="tr-TR"/>
        </a:p>
      </dgm:t>
    </dgm:pt>
    <dgm:pt modelId="{E8F358CD-F400-488A-8775-94FC3782B741}" type="pres">
      <dgm:prSet presAssocID="{E3731EB2-6ABF-48D2-A051-A5337F90397D}" presName="Name0" presStyleCnt="0">
        <dgm:presLayoutVars>
          <dgm:dir/>
          <dgm:animLvl val="lvl"/>
          <dgm:resizeHandles val="exact"/>
        </dgm:presLayoutVars>
      </dgm:prSet>
      <dgm:spPr/>
    </dgm:pt>
    <dgm:pt modelId="{A58EC197-7020-4EDF-AC09-B9A726F8CEB0}" type="pres">
      <dgm:prSet presAssocID="{A0312004-58D7-4E3F-B069-54526F74D311}" presName="composite" presStyleCnt="0"/>
      <dgm:spPr/>
    </dgm:pt>
    <dgm:pt modelId="{82035AA8-9FA8-4754-9806-4E5AACBEE65F}" type="pres">
      <dgm:prSet presAssocID="{A0312004-58D7-4E3F-B069-54526F74D311}" presName="parTx" presStyleLbl="alignNode1" presStyleIdx="0" presStyleCnt="1" custLinFactNeighborY="-9510">
        <dgm:presLayoutVars>
          <dgm:chMax val="0"/>
          <dgm:chPref val="0"/>
          <dgm:bulletEnabled val="1"/>
        </dgm:presLayoutVars>
      </dgm:prSet>
      <dgm:spPr/>
    </dgm:pt>
    <dgm:pt modelId="{D6ECC77A-B281-4957-A3D7-9EC26742D2E8}" type="pres">
      <dgm:prSet presAssocID="{A0312004-58D7-4E3F-B069-54526F74D311}" presName="desTx" presStyleLbl="alignAccFollowNode1" presStyleIdx="0" presStyleCnt="1">
        <dgm:presLayoutVars>
          <dgm:bulletEnabled val="1"/>
        </dgm:presLayoutVars>
      </dgm:prSet>
      <dgm:spPr/>
    </dgm:pt>
  </dgm:ptLst>
  <dgm:cxnLst>
    <dgm:cxn modelId="{90CFEEA0-ABCE-4E1D-AD12-10EE3357038A}" type="presOf" srcId="{E3731EB2-6ABF-48D2-A051-A5337F90397D}" destId="{E8F358CD-F400-488A-8775-94FC3782B741}" srcOrd="0" destOrd="0" presId="urn:microsoft.com/office/officeart/2005/8/layout/hList1"/>
    <dgm:cxn modelId="{706AFCA4-A53C-4970-812A-20E05FA7AB97}" srcId="{E3731EB2-6ABF-48D2-A051-A5337F90397D}" destId="{A0312004-58D7-4E3F-B069-54526F74D311}" srcOrd="0" destOrd="0" parTransId="{936520E1-2A0A-4206-9794-FE20BA7A9074}" sibTransId="{B5A20E86-C599-48FD-9781-CEC01E5008A8}"/>
    <dgm:cxn modelId="{6FDB9BAA-FDFA-4CA9-876B-09FE8A475D26}" type="presOf" srcId="{747633EE-7F3A-4C4B-9275-CF04D8D615A2}" destId="{D6ECC77A-B281-4957-A3D7-9EC26742D2E8}" srcOrd="0" destOrd="0" presId="urn:microsoft.com/office/officeart/2005/8/layout/hList1"/>
    <dgm:cxn modelId="{D5497AD0-8F03-43D4-83CA-41D2FEE62CB4}" type="presOf" srcId="{A0312004-58D7-4E3F-B069-54526F74D311}" destId="{82035AA8-9FA8-4754-9806-4E5AACBEE65F}" srcOrd="0" destOrd="0" presId="urn:microsoft.com/office/officeart/2005/8/layout/hList1"/>
    <dgm:cxn modelId="{A58108EC-FC49-4A87-B5D2-3821657EB22B}" srcId="{A0312004-58D7-4E3F-B069-54526F74D311}" destId="{747633EE-7F3A-4C4B-9275-CF04D8D615A2}" srcOrd="0" destOrd="0" parTransId="{29A15B79-196F-4C3C-ADF5-DBF0FC8DCB77}" sibTransId="{9FF79B0F-2F71-4F9D-8121-819BF15C5CF2}"/>
    <dgm:cxn modelId="{94606AFA-7F9D-48BB-B48C-7A98B9BAE003}" type="presParOf" srcId="{E8F358CD-F400-488A-8775-94FC3782B741}" destId="{A58EC197-7020-4EDF-AC09-B9A726F8CEB0}" srcOrd="0" destOrd="0" presId="urn:microsoft.com/office/officeart/2005/8/layout/hList1"/>
    <dgm:cxn modelId="{F9BAF478-9328-4A11-81A4-F11AFC054B52}" type="presParOf" srcId="{A58EC197-7020-4EDF-AC09-B9A726F8CEB0}" destId="{82035AA8-9FA8-4754-9806-4E5AACBEE65F}" srcOrd="0" destOrd="0" presId="urn:microsoft.com/office/officeart/2005/8/layout/hList1"/>
    <dgm:cxn modelId="{A3FCC42C-D6BB-4D9B-B7E8-1D95DE4683F0}" type="presParOf" srcId="{A58EC197-7020-4EDF-AC09-B9A726F8CEB0}" destId="{D6ECC77A-B281-4957-A3D7-9EC26742D2E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6EBD1F-1A14-42F0-96ED-578C98558309}"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tr-TR"/>
        </a:p>
      </dgm:t>
    </dgm:pt>
    <dgm:pt modelId="{3C839B21-CC9D-4381-A662-717700ABD62F}">
      <dgm:prSet custT="1"/>
      <dgm:spPr/>
      <dgm:t>
        <a:bodyPr/>
        <a:lstStyle/>
        <a:p>
          <a:pPr algn="ctr" rtl="0"/>
          <a:r>
            <a:rPr lang="tr-TR" sz="3200" b="1" dirty="0"/>
            <a:t>SARKOPENİ</a:t>
          </a:r>
        </a:p>
        <a:p>
          <a:pPr algn="ctr" rtl="0"/>
          <a:r>
            <a:rPr lang="tr-TR" sz="3200" b="1" dirty="0"/>
            <a:t>KAS KÜTLESİ ÖLÇÜMÜ</a:t>
          </a:r>
          <a:endParaRPr lang="en-GB" sz="3200" b="1" dirty="0"/>
        </a:p>
      </dgm:t>
    </dgm:pt>
    <dgm:pt modelId="{B0E06434-4045-4276-9F0C-292FF2AEE5DA}" type="parTrans" cxnId="{2C98A936-3413-48C4-ADF4-479010297FB2}">
      <dgm:prSet/>
      <dgm:spPr/>
      <dgm:t>
        <a:bodyPr/>
        <a:lstStyle/>
        <a:p>
          <a:endParaRPr lang="tr-TR"/>
        </a:p>
      </dgm:t>
    </dgm:pt>
    <dgm:pt modelId="{F54FAA7E-0800-42E9-B520-1502235FDEA0}" type="sibTrans" cxnId="{2C98A936-3413-48C4-ADF4-479010297FB2}">
      <dgm:prSet/>
      <dgm:spPr/>
      <dgm:t>
        <a:bodyPr/>
        <a:lstStyle/>
        <a:p>
          <a:endParaRPr lang="tr-TR"/>
        </a:p>
      </dgm:t>
    </dgm:pt>
    <dgm:pt modelId="{62244BF8-9AA7-4165-BC58-BB2DC1D66949}" type="pres">
      <dgm:prSet presAssocID="{786EBD1F-1A14-42F0-96ED-578C98558309}" presName="linear" presStyleCnt="0">
        <dgm:presLayoutVars>
          <dgm:animLvl val="lvl"/>
          <dgm:resizeHandles val="exact"/>
        </dgm:presLayoutVars>
      </dgm:prSet>
      <dgm:spPr/>
    </dgm:pt>
    <dgm:pt modelId="{37F83F9E-14A5-4F4C-A2AA-65D1758C1107}" type="pres">
      <dgm:prSet presAssocID="{3C839B21-CC9D-4381-A662-717700ABD62F}" presName="parentText" presStyleLbl="node1" presStyleIdx="0" presStyleCnt="1">
        <dgm:presLayoutVars>
          <dgm:chMax val="0"/>
          <dgm:bulletEnabled val="1"/>
        </dgm:presLayoutVars>
      </dgm:prSet>
      <dgm:spPr/>
    </dgm:pt>
  </dgm:ptLst>
  <dgm:cxnLst>
    <dgm:cxn modelId="{2C98A936-3413-48C4-ADF4-479010297FB2}" srcId="{786EBD1F-1A14-42F0-96ED-578C98558309}" destId="{3C839B21-CC9D-4381-A662-717700ABD62F}" srcOrd="0" destOrd="0" parTransId="{B0E06434-4045-4276-9F0C-292FF2AEE5DA}" sibTransId="{F54FAA7E-0800-42E9-B520-1502235FDEA0}"/>
    <dgm:cxn modelId="{0BE11773-2106-4FDD-8D36-62F2512D0A5E}" type="presOf" srcId="{3C839B21-CC9D-4381-A662-717700ABD62F}" destId="{37F83F9E-14A5-4F4C-A2AA-65D1758C1107}" srcOrd="0" destOrd="0" presId="urn:microsoft.com/office/officeart/2005/8/layout/vList2"/>
    <dgm:cxn modelId="{A150BED2-3369-424A-A0AC-439221490C4B}" type="presOf" srcId="{786EBD1F-1A14-42F0-96ED-578C98558309}" destId="{62244BF8-9AA7-4165-BC58-BB2DC1D66949}" srcOrd="0" destOrd="0" presId="urn:microsoft.com/office/officeart/2005/8/layout/vList2"/>
    <dgm:cxn modelId="{8F5D1A3C-2D7E-40E3-B7B9-D69CEE7D36FB}" type="presParOf" srcId="{62244BF8-9AA7-4165-BC58-BB2DC1D66949}" destId="{37F83F9E-14A5-4F4C-A2AA-65D1758C110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6EBD1F-1A14-42F0-96ED-578C98558309}"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tr-TR"/>
        </a:p>
      </dgm:t>
    </dgm:pt>
    <dgm:pt modelId="{3C839B21-CC9D-4381-A662-717700ABD62F}">
      <dgm:prSet custT="1"/>
      <dgm:spPr/>
      <dgm:t>
        <a:bodyPr/>
        <a:lstStyle/>
        <a:p>
          <a:pPr algn="ctr" rtl="0"/>
          <a:r>
            <a:rPr lang="tr-TR" sz="3200" b="1" dirty="0"/>
            <a:t>SARKOPENİ</a:t>
          </a:r>
        </a:p>
        <a:p>
          <a:pPr algn="ctr" rtl="0"/>
          <a:r>
            <a:rPr lang="tr-TR" sz="3200" b="1" dirty="0"/>
            <a:t>KAS KÜTLESİ ÖLÇÜMÜ</a:t>
          </a:r>
          <a:endParaRPr lang="en-GB" sz="3200" b="1" dirty="0"/>
        </a:p>
      </dgm:t>
    </dgm:pt>
    <dgm:pt modelId="{B0E06434-4045-4276-9F0C-292FF2AEE5DA}" type="parTrans" cxnId="{2C98A936-3413-48C4-ADF4-479010297FB2}">
      <dgm:prSet/>
      <dgm:spPr/>
      <dgm:t>
        <a:bodyPr/>
        <a:lstStyle/>
        <a:p>
          <a:endParaRPr lang="tr-TR"/>
        </a:p>
      </dgm:t>
    </dgm:pt>
    <dgm:pt modelId="{F54FAA7E-0800-42E9-B520-1502235FDEA0}" type="sibTrans" cxnId="{2C98A936-3413-48C4-ADF4-479010297FB2}">
      <dgm:prSet/>
      <dgm:spPr/>
      <dgm:t>
        <a:bodyPr/>
        <a:lstStyle/>
        <a:p>
          <a:endParaRPr lang="tr-TR"/>
        </a:p>
      </dgm:t>
    </dgm:pt>
    <dgm:pt modelId="{62244BF8-9AA7-4165-BC58-BB2DC1D66949}" type="pres">
      <dgm:prSet presAssocID="{786EBD1F-1A14-42F0-96ED-578C98558309}" presName="linear" presStyleCnt="0">
        <dgm:presLayoutVars>
          <dgm:animLvl val="lvl"/>
          <dgm:resizeHandles val="exact"/>
        </dgm:presLayoutVars>
      </dgm:prSet>
      <dgm:spPr/>
    </dgm:pt>
    <dgm:pt modelId="{37F83F9E-14A5-4F4C-A2AA-65D1758C1107}" type="pres">
      <dgm:prSet presAssocID="{3C839B21-CC9D-4381-A662-717700ABD62F}" presName="parentText" presStyleLbl="node1" presStyleIdx="0" presStyleCnt="1">
        <dgm:presLayoutVars>
          <dgm:chMax val="0"/>
          <dgm:bulletEnabled val="1"/>
        </dgm:presLayoutVars>
      </dgm:prSet>
      <dgm:spPr/>
    </dgm:pt>
  </dgm:ptLst>
  <dgm:cxnLst>
    <dgm:cxn modelId="{2C98A936-3413-48C4-ADF4-479010297FB2}" srcId="{786EBD1F-1A14-42F0-96ED-578C98558309}" destId="{3C839B21-CC9D-4381-A662-717700ABD62F}" srcOrd="0" destOrd="0" parTransId="{B0E06434-4045-4276-9F0C-292FF2AEE5DA}" sibTransId="{F54FAA7E-0800-42E9-B520-1502235FDEA0}"/>
    <dgm:cxn modelId="{0BE11773-2106-4FDD-8D36-62F2512D0A5E}" type="presOf" srcId="{3C839B21-CC9D-4381-A662-717700ABD62F}" destId="{37F83F9E-14A5-4F4C-A2AA-65D1758C1107}" srcOrd="0" destOrd="0" presId="urn:microsoft.com/office/officeart/2005/8/layout/vList2"/>
    <dgm:cxn modelId="{A150BED2-3369-424A-A0AC-439221490C4B}" type="presOf" srcId="{786EBD1F-1A14-42F0-96ED-578C98558309}" destId="{62244BF8-9AA7-4165-BC58-BB2DC1D66949}" srcOrd="0" destOrd="0" presId="urn:microsoft.com/office/officeart/2005/8/layout/vList2"/>
    <dgm:cxn modelId="{8F5D1A3C-2D7E-40E3-B7B9-D69CEE7D36FB}" type="presParOf" srcId="{62244BF8-9AA7-4165-BC58-BB2DC1D66949}" destId="{37F83F9E-14A5-4F4C-A2AA-65D1758C110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AD99F1-AA03-40C6-8DC6-687806D380D2}"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tr-TR"/>
        </a:p>
      </dgm:t>
    </dgm:pt>
    <dgm:pt modelId="{8BC1BD82-DE8D-4272-A10D-563A9CFD1E9A}">
      <dgm:prSet custT="1"/>
      <dgm:spPr/>
      <dgm:t>
        <a:bodyPr/>
        <a:lstStyle/>
        <a:p>
          <a:pPr algn="ctr" rtl="0"/>
          <a:r>
            <a:rPr lang="tr-TR" sz="3600" b="1" dirty="0"/>
            <a:t>Sandalyeden kalkma testi</a:t>
          </a:r>
          <a:endParaRPr lang="en-GB" sz="3600" b="1" dirty="0"/>
        </a:p>
      </dgm:t>
    </dgm:pt>
    <dgm:pt modelId="{4EEC8E00-62B1-42DD-B0F9-7B5DCD88E9AB}" type="parTrans" cxnId="{F3DE5F84-7400-4597-A565-1248F652362E}">
      <dgm:prSet/>
      <dgm:spPr/>
      <dgm:t>
        <a:bodyPr/>
        <a:lstStyle/>
        <a:p>
          <a:endParaRPr lang="tr-TR"/>
        </a:p>
      </dgm:t>
    </dgm:pt>
    <dgm:pt modelId="{B7BE53ED-3A62-4949-A469-ECD784CBCBD4}" type="sibTrans" cxnId="{F3DE5F84-7400-4597-A565-1248F652362E}">
      <dgm:prSet/>
      <dgm:spPr/>
      <dgm:t>
        <a:bodyPr/>
        <a:lstStyle/>
        <a:p>
          <a:endParaRPr lang="tr-TR"/>
        </a:p>
      </dgm:t>
    </dgm:pt>
    <dgm:pt modelId="{34EA0782-5801-4A4F-9E22-0BAE5E4518FD}" type="pres">
      <dgm:prSet presAssocID="{15AD99F1-AA03-40C6-8DC6-687806D380D2}" presName="linear" presStyleCnt="0">
        <dgm:presLayoutVars>
          <dgm:animLvl val="lvl"/>
          <dgm:resizeHandles val="exact"/>
        </dgm:presLayoutVars>
      </dgm:prSet>
      <dgm:spPr/>
    </dgm:pt>
    <dgm:pt modelId="{75D0BE28-42D6-404B-A056-8A5B03045416}" type="pres">
      <dgm:prSet presAssocID="{8BC1BD82-DE8D-4272-A10D-563A9CFD1E9A}" presName="parentText" presStyleLbl="node1" presStyleIdx="0" presStyleCnt="1" custLinFactNeighborX="36875" custLinFactNeighborY="-15997">
        <dgm:presLayoutVars>
          <dgm:chMax val="0"/>
          <dgm:bulletEnabled val="1"/>
        </dgm:presLayoutVars>
      </dgm:prSet>
      <dgm:spPr/>
    </dgm:pt>
  </dgm:ptLst>
  <dgm:cxnLst>
    <dgm:cxn modelId="{76342859-20B3-4BFF-BE29-3DC29514EFB0}" type="presOf" srcId="{8BC1BD82-DE8D-4272-A10D-563A9CFD1E9A}" destId="{75D0BE28-42D6-404B-A056-8A5B03045416}" srcOrd="0" destOrd="0" presId="urn:microsoft.com/office/officeart/2005/8/layout/vList2"/>
    <dgm:cxn modelId="{F3DE5F84-7400-4597-A565-1248F652362E}" srcId="{15AD99F1-AA03-40C6-8DC6-687806D380D2}" destId="{8BC1BD82-DE8D-4272-A10D-563A9CFD1E9A}" srcOrd="0" destOrd="0" parTransId="{4EEC8E00-62B1-42DD-B0F9-7B5DCD88E9AB}" sibTransId="{B7BE53ED-3A62-4949-A469-ECD784CBCBD4}"/>
    <dgm:cxn modelId="{C4E3DABB-C059-4C57-A6BE-C5CB7ACB0198}" type="presOf" srcId="{15AD99F1-AA03-40C6-8DC6-687806D380D2}" destId="{34EA0782-5801-4A4F-9E22-0BAE5E4518FD}" srcOrd="0" destOrd="0" presId="urn:microsoft.com/office/officeart/2005/8/layout/vList2"/>
    <dgm:cxn modelId="{B89866ED-C608-406B-A62D-C2F4D6DD0C15}" type="presParOf" srcId="{34EA0782-5801-4A4F-9E22-0BAE5E4518FD}" destId="{75D0BE28-42D6-404B-A056-8A5B0304541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6EBD1F-1A14-42F0-96ED-578C98558309}"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tr-TR"/>
        </a:p>
      </dgm:t>
    </dgm:pt>
    <dgm:pt modelId="{3C839B21-CC9D-4381-A662-717700ABD62F}">
      <dgm:prSet custT="1"/>
      <dgm:spPr/>
      <dgm:t>
        <a:bodyPr/>
        <a:lstStyle/>
        <a:p>
          <a:pPr algn="ctr" rtl="0"/>
          <a:r>
            <a:rPr lang="tr-TR" sz="3200" b="1" dirty="0"/>
            <a:t>SARKOPENİ</a:t>
          </a:r>
        </a:p>
        <a:p>
          <a:pPr algn="ctr" rtl="0"/>
          <a:r>
            <a:rPr lang="tr-TR" sz="3200" b="1" dirty="0"/>
            <a:t>KAS KÜTLESİ ÖLÇÜMÜ</a:t>
          </a:r>
          <a:endParaRPr lang="en-GB" sz="3200" b="1" dirty="0"/>
        </a:p>
      </dgm:t>
    </dgm:pt>
    <dgm:pt modelId="{B0E06434-4045-4276-9F0C-292FF2AEE5DA}" type="parTrans" cxnId="{2C98A936-3413-48C4-ADF4-479010297FB2}">
      <dgm:prSet/>
      <dgm:spPr/>
      <dgm:t>
        <a:bodyPr/>
        <a:lstStyle/>
        <a:p>
          <a:endParaRPr lang="tr-TR"/>
        </a:p>
      </dgm:t>
    </dgm:pt>
    <dgm:pt modelId="{F54FAA7E-0800-42E9-B520-1502235FDEA0}" type="sibTrans" cxnId="{2C98A936-3413-48C4-ADF4-479010297FB2}">
      <dgm:prSet/>
      <dgm:spPr/>
      <dgm:t>
        <a:bodyPr/>
        <a:lstStyle/>
        <a:p>
          <a:endParaRPr lang="tr-TR"/>
        </a:p>
      </dgm:t>
    </dgm:pt>
    <dgm:pt modelId="{62244BF8-9AA7-4165-BC58-BB2DC1D66949}" type="pres">
      <dgm:prSet presAssocID="{786EBD1F-1A14-42F0-96ED-578C98558309}" presName="linear" presStyleCnt="0">
        <dgm:presLayoutVars>
          <dgm:animLvl val="lvl"/>
          <dgm:resizeHandles val="exact"/>
        </dgm:presLayoutVars>
      </dgm:prSet>
      <dgm:spPr/>
    </dgm:pt>
    <dgm:pt modelId="{37F83F9E-14A5-4F4C-A2AA-65D1758C1107}" type="pres">
      <dgm:prSet presAssocID="{3C839B21-CC9D-4381-A662-717700ABD62F}" presName="parentText" presStyleLbl="node1" presStyleIdx="0" presStyleCnt="1">
        <dgm:presLayoutVars>
          <dgm:chMax val="0"/>
          <dgm:bulletEnabled val="1"/>
        </dgm:presLayoutVars>
      </dgm:prSet>
      <dgm:spPr/>
    </dgm:pt>
  </dgm:ptLst>
  <dgm:cxnLst>
    <dgm:cxn modelId="{2C98A936-3413-48C4-ADF4-479010297FB2}" srcId="{786EBD1F-1A14-42F0-96ED-578C98558309}" destId="{3C839B21-CC9D-4381-A662-717700ABD62F}" srcOrd="0" destOrd="0" parTransId="{B0E06434-4045-4276-9F0C-292FF2AEE5DA}" sibTransId="{F54FAA7E-0800-42E9-B520-1502235FDEA0}"/>
    <dgm:cxn modelId="{0BE11773-2106-4FDD-8D36-62F2512D0A5E}" type="presOf" srcId="{3C839B21-CC9D-4381-A662-717700ABD62F}" destId="{37F83F9E-14A5-4F4C-A2AA-65D1758C1107}" srcOrd="0" destOrd="0" presId="urn:microsoft.com/office/officeart/2005/8/layout/vList2"/>
    <dgm:cxn modelId="{A150BED2-3369-424A-A0AC-439221490C4B}" type="presOf" srcId="{786EBD1F-1A14-42F0-96ED-578C98558309}" destId="{62244BF8-9AA7-4165-BC58-BB2DC1D66949}" srcOrd="0" destOrd="0" presId="urn:microsoft.com/office/officeart/2005/8/layout/vList2"/>
    <dgm:cxn modelId="{8F5D1A3C-2D7E-40E3-B7B9-D69CEE7D36FB}" type="presParOf" srcId="{62244BF8-9AA7-4165-BC58-BB2DC1D66949}" destId="{37F83F9E-14A5-4F4C-A2AA-65D1758C110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86EBD1F-1A14-42F0-96ED-578C98558309}"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tr-TR"/>
        </a:p>
      </dgm:t>
    </dgm:pt>
    <dgm:pt modelId="{3C839B21-CC9D-4381-A662-717700ABD62F}">
      <dgm:prSet custT="1"/>
      <dgm:spPr/>
      <dgm:t>
        <a:bodyPr/>
        <a:lstStyle/>
        <a:p>
          <a:pPr algn="ctr" rtl="0"/>
          <a:r>
            <a:rPr lang="tr-TR" sz="3200" b="1" dirty="0"/>
            <a:t>SARKOPENİ</a:t>
          </a:r>
        </a:p>
        <a:p>
          <a:pPr algn="ctr" rtl="0"/>
          <a:r>
            <a:rPr lang="tr-TR" sz="3200" b="1" dirty="0"/>
            <a:t>KAS KÜTLESİ ÖLÇÜMÜ</a:t>
          </a:r>
          <a:endParaRPr lang="en-GB" sz="3200" b="1" dirty="0"/>
        </a:p>
      </dgm:t>
    </dgm:pt>
    <dgm:pt modelId="{B0E06434-4045-4276-9F0C-292FF2AEE5DA}" type="parTrans" cxnId="{2C98A936-3413-48C4-ADF4-479010297FB2}">
      <dgm:prSet/>
      <dgm:spPr/>
      <dgm:t>
        <a:bodyPr/>
        <a:lstStyle/>
        <a:p>
          <a:endParaRPr lang="tr-TR"/>
        </a:p>
      </dgm:t>
    </dgm:pt>
    <dgm:pt modelId="{F54FAA7E-0800-42E9-B520-1502235FDEA0}" type="sibTrans" cxnId="{2C98A936-3413-48C4-ADF4-479010297FB2}">
      <dgm:prSet/>
      <dgm:spPr/>
      <dgm:t>
        <a:bodyPr/>
        <a:lstStyle/>
        <a:p>
          <a:endParaRPr lang="tr-TR"/>
        </a:p>
      </dgm:t>
    </dgm:pt>
    <dgm:pt modelId="{62244BF8-9AA7-4165-BC58-BB2DC1D66949}" type="pres">
      <dgm:prSet presAssocID="{786EBD1F-1A14-42F0-96ED-578C98558309}" presName="linear" presStyleCnt="0">
        <dgm:presLayoutVars>
          <dgm:animLvl val="lvl"/>
          <dgm:resizeHandles val="exact"/>
        </dgm:presLayoutVars>
      </dgm:prSet>
      <dgm:spPr/>
    </dgm:pt>
    <dgm:pt modelId="{37F83F9E-14A5-4F4C-A2AA-65D1758C1107}" type="pres">
      <dgm:prSet presAssocID="{3C839B21-CC9D-4381-A662-717700ABD62F}" presName="parentText" presStyleLbl="node1" presStyleIdx="0" presStyleCnt="1">
        <dgm:presLayoutVars>
          <dgm:chMax val="0"/>
          <dgm:bulletEnabled val="1"/>
        </dgm:presLayoutVars>
      </dgm:prSet>
      <dgm:spPr/>
    </dgm:pt>
  </dgm:ptLst>
  <dgm:cxnLst>
    <dgm:cxn modelId="{2C98A936-3413-48C4-ADF4-479010297FB2}" srcId="{786EBD1F-1A14-42F0-96ED-578C98558309}" destId="{3C839B21-CC9D-4381-A662-717700ABD62F}" srcOrd="0" destOrd="0" parTransId="{B0E06434-4045-4276-9F0C-292FF2AEE5DA}" sibTransId="{F54FAA7E-0800-42E9-B520-1502235FDEA0}"/>
    <dgm:cxn modelId="{0BE11773-2106-4FDD-8D36-62F2512D0A5E}" type="presOf" srcId="{3C839B21-CC9D-4381-A662-717700ABD62F}" destId="{37F83F9E-14A5-4F4C-A2AA-65D1758C1107}" srcOrd="0" destOrd="0" presId="urn:microsoft.com/office/officeart/2005/8/layout/vList2"/>
    <dgm:cxn modelId="{A150BED2-3369-424A-A0AC-439221490C4B}" type="presOf" srcId="{786EBD1F-1A14-42F0-96ED-578C98558309}" destId="{62244BF8-9AA7-4165-BC58-BB2DC1D66949}" srcOrd="0" destOrd="0" presId="urn:microsoft.com/office/officeart/2005/8/layout/vList2"/>
    <dgm:cxn modelId="{8F5D1A3C-2D7E-40E3-B7B9-D69CEE7D36FB}" type="presParOf" srcId="{62244BF8-9AA7-4165-BC58-BB2DC1D66949}" destId="{37F83F9E-14A5-4F4C-A2AA-65D1758C110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408B3F-6812-45A8-9104-E5F5E0E9741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tr-TR"/>
        </a:p>
      </dgm:t>
    </dgm:pt>
    <dgm:pt modelId="{6E32C835-20B5-4A6E-BB3E-2075CECC12B4}">
      <dgm:prSet/>
      <dgm:spPr/>
      <dgm:t>
        <a:bodyPr/>
        <a:lstStyle/>
        <a:p>
          <a:pPr rtl="0"/>
          <a:r>
            <a:rPr lang="tr-TR" b="1" dirty="0"/>
            <a:t>L3 </a:t>
          </a:r>
          <a:r>
            <a:rPr lang="tr-TR" b="1" dirty="0" err="1"/>
            <a:t>Vertebra</a:t>
          </a:r>
          <a:r>
            <a:rPr lang="tr-TR" b="1" dirty="0"/>
            <a:t> görüntülemesi (BT- MRI)</a:t>
          </a:r>
          <a:endParaRPr lang="en-GB" b="1" dirty="0"/>
        </a:p>
      </dgm:t>
    </dgm:pt>
    <dgm:pt modelId="{0C1AD6F8-9F10-4A51-BDCA-62A776E3A19F}" type="parTrans" cxnId="{3CC89E67-B78B-4EAF-9E8E-4020423CA8AB}">
      <dgm:prSet/>
      <dgm:spPr/>
      <dgm:t>
        <a:bodyPr/>
        <a:lstStyle/>
        <a:p>
          <a:endParaRPr lang="tr-TR"/>
        </a:p>
      </dgm:t>
    </dgm:pt>
    <dgm:pt modelId="{17439AD8-F2A8-473F-AE78-1B2DFFC112F7}" type="sibTrans" cxnId="{3CC89E67-B78B-4EAF-9E8E-4020423CA8AB}">
      <dgm:prSet/>
      <dgm:spPr/>
      <dgm:t>
        <a:bodyPr/>
        <a:lstStyle/>
        <a:p>
          <a:endParaRPr lang="tr-TR"/>
        </a:p>
      </dgm:t>
    </dgm:pt>
    <dgm:pt modelId="{221ECB22-6AE8-4DAD-A4F0-52CB00A1CBBD}">
      <dgm:prSet/>
      <dgm:spPr/>
      <dgm:t>
        <a:bodyPr/>
        <a:lstStyle/>
        <a:p>
          <a:pPr rtl="0"/>
          <a:r>
            <a:rPr lang="tr-TR" dirty="0"/>
            <a:t>Uyluk ortası görüntüleme (BT-MRI) (</a:t>
          </a:r>
          <a:r>
            <a:rPr lang="en-US" dirty="0"/>
            <a:t>mid-thigh imaging</a:t>
          </a:r>
          <a:r>
            <a:rPr lang="tr-TR" dirty="0"/>
            <a:t>)</a:t>
          </a:r>
          <a:endParaRPr lang="en-GB" dirty="0"/>
        </a:p>
      </dgm:t>
    </dgm:pt>
    <dgm:pt modelId="{BD2BF447-D542-445A-8751-C9950A7E3A17}" type="parTrans" cxnId="{A0692271-09A6-4CD0-BEBB-7039CA714E0B}">
      <dgm:prSet/>
      <dgm:spPr/>
      <dgm:t>
        <a:bodyPr/>
        <a:lstStyle/>
        <a:p>
          <a:endParaRPr lang="tr-TR"/>
        </a:p>
      </dgm:t>
    </dgm:pt>
    <dgm:pt modelId="{3B30BE4F-EF37-4F3C-92BE-03E81ECB343E}" type="sibTrans" cxnId="{A0692271-09A6-4CD0-BEBB-7039CA714E0B}">
      <dgm:prSet/>
      <dgm:spPr/>
      <dgm:t>
        <a:bodyPr/>
        <a:lstStyle/>
        <a:p>
          <a:endParaRPr lang="tr-TR"/>
        </a:p>
      </dgm:t>
    </dgm:pt>
    <dgm:pt modelId="{809206AB-BF9F-441E-9B91-8043459C1B57}">
      <dgm:prSet/>
      <dgm:spPr/>
      <dgm:t>
        <a:bodyPr/>
        <a:lstStyle/>
        <a:p>
          <a:pPr rtl="0"/>
          <a:r>
            <a:rPr lang="tr-TR" b="1" dirty="0"/>
            <a:t>US ile bölgesel kas ölçümleri </a:t>
          </a:r>
          <a:endParaRPr lang="en-GB" b="1" dirty="0"/>
        </a:p>
      </dgm:t>
    </dgm:pt>
    <dgm:pt modelId="{2AEBF4FE-26A4-4333-BAB5-FF893C791A3B}" type="parTrans" cxnId="{45A0F6E7-C68C-468E-A61D-F353215C3D50}">
      <dgm:prSet/>
      <dgm:spPr/>
      <dgm:t>
        <a:bodyPr/>
        <a:lstStyle/>
        <a:p>
          <a:endParaRPr lang="tr-TR"/>
        </a:p>
      </dgm:t>
    </dgm:pt>
    <dgm:pt modelId="{3926FA43-7292-40AF-B28E-8AC7596FE5AC}" type="sibTrans" cxnId="{45A0F6E7-C68C-468E-A61D-F353215C3D50}">
      <dgm:prSet/>
      <dgm:spPr/>
      <dgm:t>
        <a:bodyPr/>
        <a:lstStyle/>
        <a:p>
          <a:endParaRPr lang="tr-TR"/>
        </a:p>
      </dgm:t>
    </dgm:pt>
    <dgm:pt modelId="{E9E92778-89DE-4450-BB75-4C6C715FFAD8}">
      <dgm:prSet/>
      <dgm:spPr/>
      <dgm:t>
        <a:bodyPr/>
        <a:lstStyle/>
        <a:p>
          <a:pPr rtl="0"/>
          <a:r>
            <a:rPr lang="tr-TR" dirty="0" err="1"/>
            <a:t>Kreatin</a:t>
          </a:r>
          <a:r>
            <a:rPr lang="tr-TR" dirty="0"/>
            <a:t> </a:t>
          </a:r>
          <a:r>
            <a:rPr lang="tr-TR" dirty="0" err="1"/>
            <a:t>dilüsyon</a:t>
          </a:r>
          <a:r>
            <a:rPr lang="tr-TR" dirty="0"/>
            <a:t> testi</a:t>
          </a:r>
          <a:endParaRPr lang="en-GB" dirty="0"/>
        </a:p>
      </dgm:t>
    </dgm:pt>
    <dgm:pt modelId="{EA1835C6-70AA-4C45-9B1E-905A5367A538}" type="parTrans" cxnId="{91DCAD98-E6C3-4352-A238-444B0ED20877}">
      <dgm:prSet/>
      <dgm:spPr/>
      <dgm:t>
        <a:bodyPr/>
        <a:lstStyle/>
        <a:p>
          <a:endParaRPr lang="tr-TR"/>
        </a:p>
      </dgm:t>
    </dgm:pt>
    <dgm:pt modelId="{AC736E67-6151-44A0-9A74-4336A4CFA4D9}" type="sibTrans" cxnId="{91DCAD98-E6C3-4352-A238-444B0ED20877}">
      <dgm:prSet/>
      <dgm:spPr/>
      <dgm:t>
        <a:bodyPr/>
        <a:lstStyle/>
        <a:p>
          <a:endParaRPr lang="tr-TR"/>
        </a:p>
      </dgm:t>
    </dgm:pt>
    <dgm:pt modelId="{3679205C-4E34-49F1-B853-209167C597EC}">
      <dgm:prSet/>
      <dgm:spPr/>
      <dgm:t>
        <a:bodyPr/>
        <a:lstStyle/>
        <a:p>
          <a:pPr rtl="0"/>
          <a:r>
            <a:rPr lang="tr-TR" dirty="0" err="1"/>
            <a:t>Biyobelirteç</a:t>
          </a:r>
          <a:r>
            <a:rPr lang="tr-TR" dirty="0"/>
            <a:t> panelleri</a:t>
          </a:r>
          <a:endParaRPr lang="en-GB" dirty="0"/>
        </a:p>
      </dgm:t>
    </dgm:pt>
    <dgm:pt modelId="{1006DB36-8781-4CA6-803F-E4A253ED2B1E}" type="parTrans" cxnId="{1E917889-CFDA-47A0-B3C1-144A25859CC6}">
      <dgm:prSet/>
      <dgm:spPr/>
      <dgm:t>
        <a:bodyPr/>
        <a:lstStyle/>
        <a:p>
          <a:endParaRPr lang="tr-TR"/>
        </a:p>
      </dgm:t>
    </dgm:pt>
    <dgm:pt modelId="{F546B0E7-2B3A-4CE4-A557-03BC86CD3687}" type="sibTrans" cxnId="{1E917889-CFDA-47A0-B3C1-144A25859CC6}">
      <dgm:prSet/>
      <dgm:spPr/>
      <dgm:t>
        <a:bodyPr/>
        <a:lstStyle/>
        <a:p>
          <a:endParaRPr lang="tr-TR"/>
        </a:p>
      </dgm:t>
    </dgm:pt>
    <dgm:pt modelId="{BA1F4F4A-3DD8-44A7-8DFB-FDF67A9D40D4}">
      <dgm:prSet/>
      <dgm:spPr/>
      <dgm:t>
        <a:bodyPr/>
        <a:lstStyle/>
        <a:p>
          <a:pPr rtl="0"/>
          <a:r>
            <a:rPr lang="tr-TR" dirty="0" err="1"/>
            <a:t>Psoas</a:t>
          </a:r>
          <a:r>
            <a:rPr lang="tr-TR" dirty="0"/>
            <a:t> kası ölçümü (BT)</a:t>
          </a:r>
          <a:endParaRPr lang="en-GB" dirty="0"/>
        </a:p>
      </dgm:t>
    </dgm:pt>
    <dgm:pt modelId="{A24CC1F1-A387-4C3E-BADF-B26EFEA606F6}" type="parTrans" cxnId="{987926C5-9001-4552-8A85-1F65D48C1FAF}">
      <dgm:prSet/>
      <dgm:spPr/>
      <dgm:t>
        <a:bodyPr/>
        <a:lstStyle/>
        <a:p>
          <a:endParaRPr lang="tr-TR"/>
        </a:p>
      </dgm:t>
    </dgm:pt>
    <dgm:pt modelId="{BE2FDC44-1826-42F0-92EA-86942795DD1F}" type="sibTrans" cxnId="{987926C5-9001-4552-8A85-1F65D48C1FAF}">
      <dgm:prSet/>
      <dgm:spPr/>
      <dgm:t>
        <a:bodyPr/>
        <a:lstStyle/>
        <a:p>
          <a:endParaRPr lang="tr-TR"/>
        </a:p>
      </dgm:t>
    </dgm:pt>
    <dgm:pt modelId="{A180542F-0FDD-4A83-A125-19D212FCE4FE}">
      <dgm:prSet/>
      <dgm:spPr/>
      <dgm:t>
        <a:bodyPr/>
        <a:lstStyle/>
        <a:p>
          <a:pPr rtl="0"/>
          <a:r>
            <a:rPr lang="tr-TR" dirty="0" err="1"/>
            <a:t>SarQoL</a:t>
          </a:r>
          <a:r>
            <a:rPr lang="tr-TR" dirty="0"/>
            <a:t> Anketi</a:t>
          </a:r>
          <a:endParaRPr lang="en-GB" dirty="0"/>
        </a:p>
      </dgm:t>
    </dgm:pt>
    <dgm:pt modelId="{0E7CA523-F525-42C8-A939-1265EEF7AEAD}" type="parTrans" cxnId="{C955C763-426D-44E7-BE32-491E55B54432}">
      <dgm:prSet/>
      <dgm:spPr/>
      <dgm:t>
        <a:bodyPr/>
        <a:lstStyle/>
        <a:p>
          <a:endParaRPr lang="tr-TR"/>
        </a:p>
      </dgm:t>
    </dgm:pt>
    <dgm:pt modelId="{C54F4961-E03A-4128-A1B9-35B56913176B}" type="sibTrans" cxnId="{C955C763-426D-44E7-BE32-491E55B54432}">
      <dgm:prSet/>
      <dgm:spPr/>
      <dgm:t>
        <a:bodyPr/>
        <a:lstStyle/>
        <a:p>
          <a:endParaRPr lang="tr-TR"/>
        </a:p>
      </dgm:t>
    </dgm:pt>
    <dgm:pt modelId="{417AB1AF-5B46-45A6-A9D8-749B4020CC2A}">
      <dgm:prSet/>
      <dgm:spPr/>
      <dgm:t>
        <a:bodyPr/>
        <a:lstStyle/>
        <a:p>
          <a:pPr rtl="0"/>
          <a:r>
            <a:rPr lang="tr-TR" b="1" dirty="0"/>
            <a:t>BİA-Faz açısı/ </a:t>
          </a:r>
          <a:r>
            <a:rPr lang="tr-TR" dirty="0"/>
            <a:t>Yeni MR yöntemleri </a:t>
          </a:r>
          <a:endParaRPr lang="en-GB" dirty="0"/>
        </a:p>
      </dgm:t>
    </dgm:pt>
    <dgm:pt modelId="{A352551B-B2FC-47D3-AC6C-0573EB2C3E30}" type="parTrans" cxnId="{49141A74-12F4-42B7-A753-070B41D371FA}">
      <dgm:prSet/>
      <dgm:spPr/>
      <dgm:t>
        <a:bodyPr/>
        <a:lstStyle/>
        <a:p>
          <a:endParaRPr lang="tr-TR"/>
        </a:p>
      </dgm:t>
    </dgm:pt>
    <dgm:pt modelId="{1C335D86-0B18-42F2-BA84-1008F678CAAF}" type="sibTrans" cxnId="{49141A74-12F4-42B7-A753-070B41D371FA}">
      <dgm:prSet/>
      <dgm:spPr/>
      <dgm:t>
        <a:bodyPr/>
        <a:lstStyle/>
        <a:p>
          <a:endParaRPr lang="tr-TR"/>
        </a:p>
      </dgm:t>
    </dgm:pt>
    <dgm:pt modelId="{596E4E22-55DA-402E-AEE5-978F09C05227}" type="pres">
      <dgm:prSet presAssocID="{BE408B3F-6812-45A8-9104-E5F5E0E97411}" presName="linear" presStyleCnt="0">
        <dgm:presLayoutVars>
          <dgm:animLvl val="lvl"/>
          <dgm:resizeHandles val="exact"/>
        </dgm:presLayoutVars>
      </dgm:prSet>
      <dgm:spPr/>
    </dgm:pt>
    <dgm:pt modelId="{453004D6-DAF1-49F7-B7A1-D6FB98A07091}" type="pres">
      <dgm:prSet presAssocID="{6E32C835-20B5-4A6E-BB3E-2075CECC12B4}" presName="parentText" presStyleLbl="node1" presStyleIdx="0" presStyleCnt="8">
        <dgm:presLayoutVars>
          <dgm:chMax val="0"/>
          <dgm:bulletEnabled val="1"/>
        </dgm:presLayoutVars>
      </dgm:prSet>
      <dgm:spPr/>
    </dgm:pt>
    <dgm:pt modelId="{E322A986-E9E6-4FB3-934D-6AB29E5EF107}" type="pres">
      <dgm:prSet presAssocID="{17439AD8-F2A8-473F-AE78-1B2DFFC112F7}" presName="spacer" presStyleCnt="0"/>
      <dgm:spPr/>
    </dgm:pt>
    <dgm:pt modelId="{BCBC582D-F9FB-4CAB-9710-0F9A493CDC44}" type="pres">
      <dgm:prSet presAssocID="{BA1F4F4A-3DD8-44A7-8DFB-FDF67A9D40D4}" presName="parentText" presStyleLbl="node1" presStyleIdx="1" presStyleCnt="8">
        <dgm:presLayoutVars>
          <dgm:chMax val="0"/>
          <dgm:bulletEnabled val="1"/>
        </dgm:presLayoutVars>
      </dgm:prSet>
      <dgm:spPr/>
    </dgm:pt>
    <dgm:pt modelId="{5E78DE90-CF12-45DC-AD21-24A7E91CE6C8}" type="pres">
      <dgm:prSet presAssocID="{BE2FDC44-1826-42F0-92EA-86942795DD1F}" presName="spacer" presStyleCnt="0"/>
      <dgm:spPr/>
    </dgm:pt>
    <dgm:pt modelId="{F22C9126-089D-415F-96C9-3258E57783F3}" type="pres">
      <dgm:prSet presAssocID="{221ECB22-6AE8-4DAD-A4F0-52CB00A1CBBD}" presName="parentText" presStyleLbl="node1" presStyleIdx="2" presStyleCnt="8">
        <dgm:presLayoutVars>
          <dgm:chMax val="0"/>
          <dgm:bulletEnabled val="1"/>
        </dgm:presLayoutVars>
      </dgm:prSet>
      <dgm:spPr/>
    </dgm:pt>
    <dgm:pt modelId="{8A5D3AC2-4016-4E72-A2C7-6DD68B301FBB}" type="pres">
      <dgm:prSet presAssocID="{3B30BE4F-EF37-4F3C-92BE-03E81ECB343E}" presName="spacer" presStyleCnt="0"/>
      <dgm:spPr/>
    </dgm:pt>
    <dgm:pt modelId="{A39B1D6F-9CB8-4C89-8487-9E6E7CEF06C5}" type="pres">
      <dgm:prSet presAssocID="{809206AB-BF9F-441E-9B91-8043459C1B57}" presName="parentText" presStyleLbl="node1" presStyleIdx="3" presStyleCnt="8">
        <dgm:presLayoutVars>
          <dgm:chMax val="0"/>
          <dgm:bulletEnabled val="1"/>
        </dgm:presLayoutVars>
      </dgm:prSet>
      <dgm:spPr/>
    </dgm:pt>
    <dgm:pt modelId="{E79A9300-1122-4823-A86F-A3A03A73ED8F}" type="pres">
      <dgm:prSet presAssocID="{3926FA43-7292-40AF-B28E-8AC7596FE5AC}" presName="spacer" presStyleCnt="0"/>
      <dgm:spPr/>
    </dgm:pt>
    <dgm:pt modelId="{56DC7FD9-C8DB-4D14-8AC7-CDEC33264859}" type="pres">
      <dgm:prSet presAssocID="{417AB1AF-5B46-45A6-A9D8-749B4020CC2A}" presName="parentText" presStyleLbl="node1" presStyleIdx="4" presStyleCnt="8">
        <dgm:presLayoutVars>
          <dgm:chMax val="0"/>
          <dgm:bulletEnabled val="1"/>
        </dgm:presLayoutVars>
      </dgm:prSet>
      <dgm:spPr/>
    </dgm:pt>
    <dgm:pt modelId="{04A3F996-D078-443B-9380-7E000AAC41E7}" type="pres">
      <dgm:prSet presAssocID="{1C335D86-0B18-42F2-BA84-1008F678CAAF}" presName="spacer" presStyleCnt="0"/>
      <dgm:spPr/>
    </dgm:pt>
    <dgm:pt modelId="{6CE4D0C1-5584-4FF0-81BE-191A55C030C7}" type="pres">
      <dgm:prSet presAssocID="{E9E92778-89DE-4450-BB75-4C6C715FFAD8}" presName="parentText" presStyleLbl="node1" presStyleIdx="5" presStyleCnt="8">
        <dgm:presLayoutVars>
          <dgm:chMax val="0"/>
          <dgm:bulletEnabled val="1"/>
        </dgm:presLayoutVars>
      </dgm:prSet>
      <dgm:spPr/>
    </dgm:pt>
    <dgm:pt modelId="{471D4A4E-2BAF-44E1-A066-80C1A6EEFEC0}" type="pres">
      <dgm:prSet presAssocID="{AC736E67-6151-44A0-9A74-4336A4CFA4D9}" presName="spacer" presStyleCnt="0"/>
      <dgm:spPr/>
    </dgm:pt>
    <dgm:pt modelId="{F5F76DD4-8B44-49BB-8850-84F2E1EBED92}" type="pres">
      <dgm:prSet presAssocID="{3679205C-4E34-49F1-B853-209167C597EC}" presName="parentText" presStyleLbl="node1" presStyleIdx="6" presStyleCnt="8">
        <dgm:presLayoutVars>
          <dgm:chMax val="0"/>
          <dgm:bulletEnabled val="1"/>
        </dgm:presLayoutVars>
      </dgm:prSet>
      <dgm:spPr/>
    </dgm:pt>
    <dgm:pt modelId="{6EF3FA6D-8B37-4E10-9BA0-BF429CACC92E}" type="pres">
      <dgm:prSet presAssocID="{F546B0E7-2B3A-4CE4-A557-03BC86CD3687}" presName="spacer" presStyleCnt="0"/>
      <dgm:spPr/>
    </dgm:pt>
    <dgm:pt modelId="{5AF4E8E2-9BDE-4C0D-8BF7-34E13D964EF0}" type="pres">
      <dgm:prSet presAssocID="{A180542F-0FDD-4A83-A125-19D212FCE4FE}" presName="parentText" presStyleLbl="node1" presStyleIdx="7" presStyleCnt="8">
        <dgm:presLayoutVars>
          <dgm:chMax val="0"/>
          <dgm:bulletEnabled val="1"/>
        </dgm:presLayoutVars>
      </dgm:prSet>
      <dgm:spPr/>
    </dgm:pt>
  </dgm:ptLst>
  <dgm:cxnLst>
    <dgm:cxn modelId="{B2B22719-5329-46E0-99C5-1DE8721DEA9B}" type="presOf" srcId="{BE408B3F-6812-45A8-9104-E5F5E0E97411}" destId="{596E4E22-55DA-402E-AEE5-978F09C05227}" srcOrd="0" destOrd="0" presId="urn:microsoft.com/office/officeart/2005/8/layout/vList2"/>
    <dgm:cxn modelId="{AE25A222-EE15-4F00-9E83-FD4971BF1532}" type="presOf" srcId="{6E32C835-20B5-4A6E-BB3E-2075CECC12B4}" destId="{453004D6-DAF1-49F7-B7A1-D6FB98A07091}" srcOrd="0" destOrd="0" presId="urn:microsoft.com/office/officeart/2005/8/layout/vList2"/>
    <dgm:cxn modelId="{F325E437-061B-4AA8-BEA8-10F45A896CA1}" type="presOf" srcId="{3679205C-4E34-49F1-B853-209167C597EC}" destId="{F5F76DD4-8B44-49BB-8850-84F2E1EBED92}" srcOrd="0" destOrd="0" presId="urn:microsoft.com/office/officeart/2005/8/layout/vList2"/>
    <dgm:cxn modelId="{1221A660-5B8A-4666-B7C3-AF9BA04BF24E}" type="presOf" srcId="{417AB1AF-5B46-45A6-A9D8-749B4020CC2A}" destId="{56DC7FD9-C8DB-4D14-8AC7-CDEC33264859}" srcOrd="0" destOrd="0" presId="urn:microsoft.com/office/officeart/2005/8/layout/vList2"/>
    <dgm:cxn modelId="{C955C763-426D-44E7-BE32-491E55B54432}" srcId="{BE408B3F-6812-45A8-9104-E5F5E0E97411}" destId="{A180542F-0FDD-4A83-A125-19D212FCE4FE}" srcOrd="7" destOrd="0" parTransId="{0E7CA523-F525-42C8-A939-1265EEF7AEAD}" sibTransId="{C54F4961-E03A-4128-A1B9-35B56913176B}"/>
    <dgm:cxn modelId="{3CC89E67-B78B-4EAF-9E8E-4020423CA8AB}" srcId="{BE408B3F-6812-45A8-9104-E5F5E0E97411}" destId="{6E32C835-20B5-4A6E-BB3E-2075CECC12B4}" srcOrd="0" destOrd="0" parTransId="{0C1AD6F8-9F10-4A51-BDCA-62A776E3A19F}" sibTransId="{17439AD8-F2A8-473F-AE78-1B2DFFC112F7}"/>
    <dgm:cxn modelId="{A0692271-09A6-4CD0-BEBB-7039CA714E0B}" srcId="{BE408B3F-6812-45A8-9104-E5F5E0E97411}" destId="{221ECB22-6AE8-4DAD-A4F0-52CB00A1CBBD}" srcOrd="2" destOrd="0" parTransId="{BD2BF447-D542-445A-8751-C9950A7E3A17}" sibTransId="{3B30BE4F-EF37-4F3C-92BE-03E81ECB343E}"/>
    <dgm:cxn modelId="{49141A74-12F4-42B7-A753-070B41D371FA}" srcId="{BE408B3F-6812-45A8-9104-E5F5E0E97411}" destId="{417AB1AF-5B46-45A6-A9D8-749B4020CC2A}" srcOrd="4" destOrd="0" parTransId="{A352551B-B2FC-47D3-AC6C-0573EB2C3E30}" sibTransId="{1C335D86-0B18-42F2-BA84-1008F678CAAF}"/>
    <dgm:cxn modelId="{1E917889-CFDA-47A0-B3C1-144A25859CC6}" srcId="{BE408B3F-6812-45A8-9104-E5F5E0E97411}" destId="{3679205C-4E34-49F1-B853-209167C597EC}" srcOrd="6" destOrd="0" parTransId="{1006DB36-8781-4CA6-803F-E4A253ED2B1E}" sibTransId="{F546B0E7-2B3A-4CE4-A557-03BC86CD3687}"/>
    <dgm:cxn modelId="{2D1CC78A-7A61-4C87-BA12-5B6187BBBD84}" type="presOf" srcId="{809206AB-BF9F-441E-9B91-8043459C1B57}" destId="{A39B1D6F-9CB8-4C89-8487-9E6E7CEF06C5}" srcOrd="0" destOrd="0" presId="urn:microsoft.com/office/officeart/2005/8/layout/vList2"/>
    <dgm:cxn modelId="{91DCAD98-E6C3-4352-A238-444B0ED20877}" srcId="{BE408B3F-6812-45A8-9104-E5F5E0E97411}" destId="{E9E92778-89DE-4450-BB75-4C6C715FFAD8}" srcOrd="5" destOrd="0" parTransId="{EA1835C6-70AA-4C45-9B1E-905A5367A538}" sibTransId="{AC736E67-6151-44A0-9A74-4336A4CFA4D9}"/>
    <dgm:cxn modelId="{26C126BA-EADD-467B-A1D6-777B8FC01F41}" type="presOf" srcId="{E9E92778-89DE-4450-BB75-4C6C715FFAD8}" destId="{6CE4D0C1-5584-4FF0-81BE-191A55C030C7}" srcOrd="0" destOrd="0" presId="urn:microsoft.com/office/officeart/2005/8/layout/vList2"/>
    <dgm:cxn modelId="{987926C5-9001-4552-8A85-1F65D48C1FAF}" srcId="{BE408B3F-6812-45A8-9104-E5F5E0E97411}" destId="{BA1F4F4A-3DD8-44A7-8DFB-FDF67A9D40D4}" srcOrd="1" destOrd="0" parTransId="{A24CC1F1-A387-4C3E-BADF-B26EFEA606F6}" sibTransId="{BE2FDC44-1826-42F0-92EA-86942795DD1F}"/>
    <dgm:cxn modelId="{F6AD5FCB-A9BF-4C54-A4C1-F9ADD0AF605F}" type="presOf" srcId="{221ECB22-6AE8-4DAD-A4F0-52CB00A1CBBD}" destId="{F22C9126-089D-415F-96C9-3258E57783F3}" srcOrd="0" destOrd="0" presId="urn:microsoft.com/office/officeart/2005/8/layout/vList2"/>
    <dgm:cxn modelId="{8E9F2ACC-AF42-4303-962D-F3A433F87EA5}" type="presOf" srcId="{BA1F4F4A-3DD8-44A7-8DFB-FDF67A9D40D4}" destId="{BCBC582D-F9FB-4CAB-9710-0F9A493CDC44}" srcOrd="0" destOrd="0" presId="urn:microsoft.com/office/officeart/2005/8/layout/vList2"/>
    <dgm:cxn modelId="{AA5662DA-68D9-4DD1-8570-601877AAEB7C}" type="presOf" srcId="{A180542F-0FDD-4A83-A125-19D212FCE4FE}" destId="{5AF4E8E2-9BDE-4C0D-8BF7-34E13D964EF0}" srcOrd="0" destOrd="0" presId="urn:microsoft.com/office/officeart/2005/8/layout/vList2"/>
    <dgm:cxn modelId="{45A0F6E7-C68C-468E-A61D-F353215C3D50}" srcId="{BE408B3F-6812-45A8-9104-E5F5E0E97411}" destId="{809206AB-BF9F-441E-9B91-8043459C1B57}" srcOrd="3" destOrd="0" parTransId="{2AEBF4FE-26A4-4333-BAB5-FF893C791A3B}" sibTransId="{3926FA43-7292-40AF-B28E-8AC7596FE5AC}"/>
    <dgm:cxn modelId="{CA44CF0E-4E83-4B49-B8D3-CFA35A08EE0A}" type="presParOf" srcId="{596E4E22-55DA-402E-AEE5-978F09C05227}" destId="{453004D6-DAF1-49F7-B7A1-D6FB98A07091}" srcOrd="0" destOrd="0" presId="urn:microsoft.com/office/officeart/2005/8/layout/vList2"/>
    <dgm:cxn modelId="{726D1CF1-A80E-433F-A5C8-C5D385296C82}" type="presParOf" srcId="{596E4E22-55DA-402E-AEE5-978F09C05227}" destId="{E322A986-E9E6-4FB3-934D-6AB29E5EF107}" srcOrd="1" destOrd="0" presId="urn:microsoft.com/office/officeart/2005/8/layout/vList2"/>
    <dgm:cxn modelId="{61CF16A9-1779-4596-A923-3D67F4D60A75}" type="presParOf" srcId="{596E4E22-55DA-402E-AEE5-978F09C05227}" destId="{BCBC582D-F9FB-4CAB-9710-0F9A493CDC44}" srcOrd="2" destOrd="0" presId="urn:microsoft.com/office/officeart/2005/8/layout/vList2"/>
    <dgm:cxn modelId="{0798FE9F-2485-484B-8D33-51F2055F8CE4}" type="presParOf" srcId="{596E4E22-55DA-402E-AEE5-978F09C05227}" destId="{5E78DE90-CF12-45DC-AD21-24A7E91CE6C8}" srcOrd="3" destOrd="0" presId="urn:microsoft.com/office/officeart/2005/8/layout/vList2"/>
    <dgm:cxn modelId="{576692B7-7237-4BCF-A7CA-951F57DA958F}" type="presParOf" srcId="{596E4E22-55DA-402E-AEE5-978F09C05227}" destId="{F22C9126-089D-415F-96C9-3258E57783F3}" srcOrd="4" destOrd="0" presId="urn:microsoft.com/office/officeart/2005/8/layout/vList2"/>
    <dgm:cxn modelId="{DCE9E2A2-E086-478E-8064-3207111E1AE2}" type="presParOf" srcId="{596E4E22-55DA-402E-AEE5-978F09C05227}" destId="{8A5D3AC2-4016-4E72-A2C7-6DD68B301FBB}" srcOrd="5" destOrd="0" presId="urn:microsoft.com/office/officeart/2005/8/layout/vList2"/>
    <dgm:cxn modelId="{BD1E111D-3F16-4433-ACA3-10DBEA2EE6A8}" type="presParOf" srcId="{596E4E22-55DA-402E-AEE5-978F09C05227}" destId="{A39B1D6F-9CB8-4C89-8487-9E6E7CEF06C5}" srcOrd="6" destOrd="0" presId="urn:microsoft.com/office/officeart/2005/8/layout/vList2"/>
    <dgm:cxn modelId="{9418B5FC-EB49-406C-A955-5D727BDCDDAC}" type="presParOf" srcId="{596E4E22-55DA-402E-AEE5-978F09C05227}" destId="{E79A9300-1122-4823-A86F-A3A03A73ED8F}" srcOrd="7" destOrd="0" presId="urn:microsoft.com/office/officeart/2005/8/layout/vList2"/>
    <dgm:cxn modelId="{A50F462E-6B8C-42BF-82C9-B4B791F70534}" type="presParOf" srcId="{596E4E22-55DA-402E-AEE5-978F09C05227}" destId="{56DC7FD9-C8DB-4D14-8AC7-CDEC33264859}" srcOrd="8" destOrd="0" presId="urn:microsoft.com/office/officeart/2005/8/layout/vList2"/>
    <dgm:cxn modelId="{BA2CFD0E-01DD-4836-A1D4-495374D3FB47}" type="presParOf" srcId="{596E4E22-55DA-402E-AEE5-978F09C05227}" destId="{04A3F996-D078-443B-9380-7E000AAC41E7}" srcOrd="9" destOrd="0" presId="urn:microsoft.com/office/officeart/2005/8/layout/vList2"/>
    <dgm:cxn modelId="{A54BFEEB-BA78-4DF5-9E17-C5C26307E259}" type="presParOf" srcId="{596E4E22-55DA-402E-AEE5-978F09C05227}" destId="{6CE4D0C1-5584-4FF0-81BE-191A55C030C7}" srcOrd="10" destOrd="0" presId="urn:microsoft.com/office/officeart/2005/8/layout/vList2"/>
    <dgm:cxn modelId="{03A03736-029E-4B68-92E0-AA782DCE8AD8}" type="presParOf" srcId="{596E4E22-55DA-402E-AEE5-978F09C05227}" destId="{471D4A4E-2BAF-44E1-A066-80C1A6EEFEC0}" srcOrd="11" destOrd="0" presId="urn:microsoft.com/office/officeart/2005/8/layout/vList2"/>
    <dgm:cxn modelId="{7A124D6F-AB22-4521-9B79-CA5EB3413E52}" type="presParOf" srcId="{596E4E22-55DA-402E-AEE5-978F09C05227}" destId="{F5F76DD4-8B44-49BB-8850-84F2E1EBED92}" srcOrd="12" destOrd="0" presId="urn:microsoft.com/office/officeart/2005/8/layout/vList2"/>
    <dgm:cxn modelId="{D84712AE-743A-45AA-AFBF-EF29C49CBE10}" type="presParOf" srcId="{596E4E22-55DA-402E-AEE5-978F09C05227}" destId="{6EF3FA6D-8B37-4E10-9BA0-BF429CACC92E}" srcOrd="13" destOrd="0" presId="urn:microsoft.com/office/officeart/2005/8/layout/vList2"/>
    <dgm:cxn modelId="{3149051A-E1A5-4E85-B403-6A33D8F58829}" type="presParOf" srcId="{596E4E22-55DA-402E-AEE5-978F09C05227}" destId="{5AF4E8E2-9BDE-4C0D-8BF7-34E13D964EF0}"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2D29D-DD5E-4C07-9AC0-BDF8CE94B6FC}">
      <dsp:nvSpPr>
        <dsp:cNvPr id="0" name=""/>
        <dsp:cNvSpPr/>
      </dsp:nvSpPr>
      <dsp:spPr>
        <a:xfrm>
          <a:off x="0" y="0"/>
          <a:ext cx="8264277" cy="2502668"/>
        </a:xfrm>
        <a:prstGeom prst="round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rtl="0">
            <a:lnSpc>
              <a:spcPct val="90000"/>
            </a:lnSpc>
            <a:spcBef>
              <a:spcPct val="0"/>
            </a:spcBef>
            <a:spcAft>
              <a:spcPct val="35000"/>
            </a:spcAft>
            <a:buNone/>
          </a:pPr>
          <a:r>
            <a:rPr lang="en-US" sz="5200" b="1" kern="1200" dirty="0"/>
            <a:t>YEN</a:t>
          </a:r>
          <a:r>
            <a:rPr lang="tr-TR" sz="5200" b="1" kern="1200" dirty="0"/>
            <a:t>İ</a:t>
          </a:r>
          <a:r>
            <a:rPr lang="en-US" sz="5200" b="1" kern="1200" dirty="0"/>
            <a:t> PERSPEKT</a:t>
          </a:r>
          <a:r>
            <a:rPr lang="tr-TR" sz="5200" b="1" kern="1200" dirty="0"/>
            <a:t>İ</a:t>
          </a:r>
          <a:r>
            <a:rPr lang="en-US" sz="5200" b="1" kern="1200" dirty="0"/>
            <a:t>FLERLE SARKOPEN</a:t>
          </a:r>
          <a:r>
            <a:rPr lang="tr-TR" sz="5200" b="1" kern="1200" dirty="0"/>
            <a:t>İ </a:t>
          </a:r>
          <a:r>
            <a:rPr lang="en-US" sz="5200" b="1" kern="1200" dirty="0"/>
            <a:t>TANIMI </a:t>
          </a:r>
          <a:endParaRPr lang="tr-TR" sz="5200" b="1" kern="1200" dirty="0"/>
        </a:p>
      </dsp:txBody>
      <dsp:txXfrm>
        <a:off x="122170" y="122170"/>
        <a:ext cx="8019937" cy="22583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63E04-0C3B-437C-83C8-BA40FD12AB14}">
      <dsp:nvSpPr>
        <dsp:cNvPr id="0" name=""/>
        <dsp:cNvSpPr/>
      </dsp:nvSpPr>
      <dsp:spPr>
        <a:xfrm>
          <a:off x="0" y="537665"/>
          <a:ext cx="8264277" cy="144494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tr-TR" sz="3600" b="1" kern="1200" dirty="0">
              <a:solidFill>
                <a:srgbClr val="FFFF00"/>
              </a:solidFill>
            </a:rPr>
            <a:t>GLIS: GLOBAL LEADERSHIP IN SARCOPENIA</a:t>
          </a:r>
          <a:endParaRPr lang="tr-TR" sz="3600" b="1" kern="1200" dirty="0"/>
        </a:p>
      </dsp:txBody>
      <dsp:txXfrm>
        <a:off x="70537" y="608202"/>
        <a:ext cx="8123203" cy="13038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9D343-FF76-429F-B266-575C56FE42D5}">
      <dsp:nvSpPr>
        <dsp:cNvPr id="0" name=""/>
        <dsp:cNvSpPr/>
      </dsp:nvSpPr>
      <dsp:spPr>
        <a:xfrm>
          <a:off x="1388" y="605818"/>
          <a:ext cx="1392941" cy="139294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658" tIns="30480" rIns="76658" bIns="30480" numCol="1" spcCol="1270" anchor="ctr" anchorCtr="0">
          <a:noAutofit/>
        </a:bodyPr>
        <a:lstStyle/>
        <a:p>
          <a:pPr marL="0" lvl="0" indent="0" algn="ctr" defTabSz="1066800">
            <a:lnSpc>
              <a:spcPct val="90000"/>
            </a:lnSpc>
            <a:spcBef>
              <a:spcPct val="0"/>
            </a:spcBef>
            <a:spcAft>
              <a:spcPct val="35000"/>
            </a:spcAft>
            <a:buNone/>
          </a:pPr>
          <a:r>
            <a:rPr lang="es-ES" sz="2400" b="0" i="0" kern="1200" dirty="0"/>
            <a:t>ANZSSFR</a:t>
          </a:r>
          <a:endParaRPr lang="es-ES" sz="2400" kern="1200" dirty="0"/>
        </a:p>
      </dsp:txBody>
      <dsp:txXfrm>
        <a:off x="205379" y="809809"/>
        <a:ext cx="984959" cy="984959"/>
      </dsp:txXfrm>
    </dsp:sp>
    <dsp:sp modelId="{4D61C445-E6E2-4CCE-AA5F-745B4267005B}">
      <dsp:nvSpPr>
        <dsp:cNvPr id="0" name=""/>
        <dsp:cNvSpPr/>
      </dsp:nvSpPr>
      <dsp:spPr>
        <a:xfrm>
          <a:off x="1115741" y="605818"/>
          <a:ext cx="1392941" cy="139294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658" tIns="30480" rIns="76658" bIns="30480" numCol="1" spcCol="1270" anchor="ctr" anchorCtr="0">
          <a:noAutofit/>
        </a:bodyPr>
        <a:lstStyle/>
        <a:p>
          <a:pPr marL="0" lvl="0" indent="0" algn="ctr" defTabSz="1066800">
            <a:lnSpc>
              <a:spcPct val="90000"/>
            </a:lnSpc>
            <a:spcBef>
              <a:spcPct val="0"/>
            </a:spcBef>
            <a:spcAft>
              <a:spcPct val="35000"/>
            </a:spcAft>
            <a:buNone/>
          </a:pPr>
          <a:r>
            <a:rPr lang="es-ES" sz="2400" b="0" i="0" kern="1200" dirty="0"/>
            <a:t>AWGS</a:t>
          </a:r>
          <a:endParaRPr lang="es-ES" sz="2400" kern="1200" dirty="0"/>
        </a:p>
      </dsp:txBody>
      <dsp:txXfrm>
        <a:off x="1319732" y="809809"/>
        <a:ext cx="984959" cy="984959"/>
      </dsp:txXfrm>
    </dsp:sp>
    <dsp:sp modelId="{6816DD2C-0881-43AC-97AB-74D6B3B4BB6E}">
      <dsp:nvSpPr>
        <dsp:cNvPr id="0" name=""/>
        <dsp:cNvSpPr/>
      </dsp:nvSpPr>
      <dsp:spPr>
        <a:xfrm>
          <a:off x="2230094" y="605818"/>
          <a:ext cx="1392941" cy="139294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658" tIns="30480" rIns="76658" bIns="30480" numCol="1" spcCol="1270" anchor="ctr" anchorCtr="0">
          <a:noAutofit/>
        </a:bodyPr>
        <a:lstStyle/>
        <a:p>
          <a:pPr marL="0" lvl="0" indent="0" algn="ctr" defTabSz="1066800">
            <a:lnSpc>
              <a:spcPct val="90000"/>
            </a:lnSpc>
            <a:spcBef>
              <a:spcPct val="0"/>
            </a:spcBef>
            <a:spcAft>
              <a:spcPct val="35000"/>
            </a:spcAft>
            <a:buNone/>
          </a:pPr>
          <a:r>
            <a:rPr lang="es-ES" sz="2400" b="0" i="0" kern="1200" dirty="0"/>
            <a:t>EWGSOP</a:t>
          </a:r>
          <a:endParaRPr lang="es-ES" sz="2400" kern="1200" dirty="0"/>
        </a:p>
      </dsp:txBody>
      <dsp:txXfrm>
        <a:off x="2434085" y="809809"/>
        <a:ext cx="984959" cy="984959"/>
      </dsp:txXfrm>
    </dsp:sp>
    <dsp:sp modelId="{162B5A4E-DB33-497E-AD33-3339F8EBDAE6}">
      <dsp:nvSpPr>
        <dsp:cNvPr id="0" name=""/>
        <dsp:cNvSpPr/>
      </dsp:nvSpPr>
      <dsp:spPr>
        <a:xfrm>
          <a:off x="3344448" y="605818"/>
          <a:ext cx="1392941" cy="139294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658" tIns="30480" rIns="76658" bIns="30480" numCol="1" spcCol="1270" anchor="ctr" anchorCtr="0">
          <a:noAutofit/>
        </a:bodyPr>
        <a:lstStyle/>
        <a:p>
          <a:pPr marL="0" lvl="0" indent="0" algn="ctr" defTabSz="1066800">
            <a:lnSpc>
              <a:spcPct val="90000"/>
            </a:lnSpc>
            <a:spcBef>
              <a:spcPct val="0"/>
            </a:spcBef>
            <a:spcAft>
              <a:spcPct val="35000"/>
            </a:spcAft>
            <a:buNone/>
          </a:pPr>
          <a:r>
            <a:rPr lang="es-ES" sz="2400" b="0" i="0" kern="1200" dirty="0"/>
            <a:t>SDOC</a:t>
          </a:r>
          <a:endParaRPr lang="es-ES" sz="2400" kern="1200" dirty="0"/>
        </a:p>
      </dsp:txBody>
      <dsp:txXfrm>
        <a:off x="3548439" y="809809"/>
        <a:ext cx="984959" cy="9849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72D44-7D88-4940-96ED-9810342B8BA9}">
      <dsp:nvSpPr>
        <dsp:cNvPr id="0" name=""/>
        <dsp:cNvSpPr/>
      </dsp:nvSpPr>
      <dsp:spPr>
        <a:xfrm>
          <a:off x="2328169" y="1535359"/>
          <a:ext cx="382734" cy="729295"/>
        </a:xfrm>
        <a:custGeom>
          <a:avLst/>
          <a:gdLst/>
          <a:ahLst/>
          <a:cxnLst/>
          <a:rect l="0" t="0" r="0" b="0"/>
          <a:pathLst>
            <a:path>
              <a:moveTo>
                <a:pt x="0" y="0"/>
              </a:moveTo>
              <a:lnTo>
                <a:pt x="191367" y="0"/>
              </a:lnTo>
              <a:lnTo>
                <a:pt x="191367" y="729295"/>
              </a:lnTo>
              <a:lnTo>
                <a:pt x="382734" y="729295"/>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498945" y="1879416"/>
        <a:ext cx="41181" cy="41181"/>
      </dsp:txXfrm>
    </dsp:sp>
    <dsp:sp modelId="{7D7063E9-69D8-4B31-B47E-7296FF606A15}">
      <dsp:nvSpPr>
        <dsp:cNvPr id="0" name=""/>
        <dsp:cNvSpPr/>
      </dsp:nvSpPr>
      <dsp:spPr>
        <a:xfrm>
          <a:off x="2328169" y="1489638"/>
          <a:ext cx="382734" cy="91440"/>
        </a:xfrm>
        <a:custGeom>
          <a:avLst/>
          <a:gdLst/>
          <a:ahLst/>
          <a:cxnLst/>
          <a:rect l="0" t="0" r="0" b="0"/>
          <a:pathLst>
            <a:path>
              <a:moveTo>
                <a:pt x="0" y="45720"/>
              </a:moveTo>
              <a:lnTo>
                <a:pt x="382734" y="4572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509968" y="1525790"/>
        <a:ext cx="19136" cy="19136"/>
      </dsp:txXfrm>
    </dsp:sp>
    <dsp:sp modelId="{CA572CAC-B5F1-40D9-B06D-CE6F99110FB5}">
      <dsp:nvSpPr>
        <dsp:cNvPr id="0" name=""/>
        <dsp:cNvSpPr/>
      </dsp:nvSpPr>
      <dsp:spPr>
        <a:xfrm>
          <a:off x="2328169" y="806063"/>
          <a:ext cx="382734" cy="729295"/>
        </a:xfrm>
        <a:custGeom>
          <a:avLst/>
          <a:gdLst/>
          <a:ahLst/>
          <a:cxnLst/>
          <a:rect l="0" t="0" r="0" b="0"/>
          <a:pathLst>
            <a:path>
              <a:moveTo>
                <a:pt x="0" y="729295"/>
              </a:moveTo>
              <a:lnTo>
                <a:pt x="191367" y="729295"/>
              </a:lnTo>
              <a:lnTo>
                <a:pt x="191367" y="0"/>
              </a:lnTo>
              <a:lnTo>
                <a:pt x="382734" y="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498945" y="1150120"/>
        <a:ext cx="41181" cy="41181"/>
      </dsp:txXfrm>
    </dsp:sp>
    <dsp:sp modelId="{063CFD24-2EF7-4029-8E9E-BAA1D9F37485}">
      <dsp:nvSpPr>
        <dsp:cNvPr id="0" name=""/>
        <dsp:cNvSpPr/>
      </dsp:nvSpPr>
      <dsp:spPr>
        <a:xfrm rot="16200000">
          <a:off x="501092" y="1243640"/>
          <a:ext cx="3070718" cy="583436"/>
        </a:xfrm>
        <a:prstGeom prst="rect">
          <a:avLst/>
        </a:prstGeom>
        <a:solidFill>
          <a:schemeClr val="accent6">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s-ES" sz="3800" kern="1200" dirty="0"/>
            <a:t>GLIS concept</a:t>
          </a:r>
        </a:p>
      </dsp:txBody>
      <dsp:txXfrm>
        <a:off x="501092" y="1243640"/>
        <a:ext cx="3070718" cy="583436"/>
      </dsp:txXfrm>
    </dsp:sp>
    <dsp:sp modelId="{8181F1C4-9DBA-490D-8A8E-09591EE0E5CA}">
      <dsp:nvSpPr>
        <dsp:cNvPr id="0" name=""/>
        <dsp:cNvSpPr/>
      </dsp:nvSpPr>
      <dsp:spPr>
        <a:xfrm>
          <a:off x="2710903" y="514345"/>
          <a:ext cx="1913671" cy="583436"/>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err="1"/>
            <a:t>Muscle</a:t>
          </a:r>
          <a:r>
            <a:rPr lang="es-ES" sz="1900" kern="1200" dirty="0"/>
            <a:t> </a:t>
          </a:r>
          <a:r>
            <a:rPr lang="es-ES" sz="1900" kern="1200" dirty="0" err="1"/>
            <a:t>mass</a:t>
          </a:r>
          <a:r>
            <a:rPr lang="es-ES" sz="1900" kern="1200" dirty="0"/>
            <a:t> WG</a:t>
          </a:r>
        </a:p>
      </dsp:txBody>
      <dsp:txXfrm>
        <a:off x="2710903" y="514345"/>
        <a:ext cx="1913671" cy="583436"/>
      </dsp:txXfrm>
    </dsp:sp>
    <dsp:sp modelId="{BDB575F1-0EAA-454C-AA3E-DFEF1AB06744}">
      <dsp:nvSpPr>
        <dsp:cNvPr id="0" name=""/>
        <dsp:cNvSpPr/>
      </dsp:nvSpPr>
      <dsp:spPr>
        <a:xfrm>
          <a:off x="2710903" y="1243640"/>
          <a:ext cx="1913671" cy="583436"/>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err="1"/>
            <a:t>Muscle</a:t>
          </a:r>
          <a:r>
            <a:rPr lang="es-ES" sz="1900" kern="1200" dirty="0"/>
            <a:t> </a:t>
          </a:r>
          <a:r>
            <a:rPr lang="es-ES" sz="1900" kern="1200" dirty="0" err="1"/>
            <a:t>strength</a:t>
          </a:r>
          <a:r>
            <a:rPr lang="es-ES" sz="1900" kern="1200" dirty="0"/>
            <a:t> WG</a:t>
          </a:r>
        </a:p>
      </dsp:txBody>
      <dsp:txXfrm>
        <a:off x="2710903" y="1243640"/>
        <a:ext cx="1913671" cy="583436"/>
      </dsp:txXfrm>
    </dsp:sp>
    <dsp:sp modelId="{1BA135D7-645D-4CCD-822B-84515E846553}">
      <dsp:nvSpPr>
        <dsp:cNvPr id="0" name=""/>
        <dsp:cNvSpPr/>
      </dsp:nvSpPr>
      <dsp:spPr>
        <a:xfrm>
          <a:off x="2710903" y="1972936"/>
          <a:ext cx="1913671" cy="583436"/>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S" sz="1900" kern="1200" dirty="0" err="1"/>
            <a:t>Outcomes</a:t>
          </a:r>
          <a:r>
            <a:rPr lang="es-ES" sz="1900" kern="1200" dirty="0"/>
            <a:t> WG</a:t>
          </a:r>
        </a:p>
      </dsp:txBody>
      <dsp:txXfrm>
        <a:off x="2710903" y="1972936"/>
        <a:ext cx="1913671" cy="5834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63E04-0C3B-437C-83C8-BA40FD12AB14}">
      <dsp:nvSpPr>
        <dsp:cNvPr id="0" name=""/>
        <dsp:cNvSpPr/>
      </dsp:nvSpPr>
      <dsp:spPr>
        <a:xfrm>
          <a:off x="0" y="651739"/>
          <a:ext cx="8264277" cy="1216800"/>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5"/>
        </a:lnRef>
        <a:fillRef idx="2">
          <a:schemeClr val="accent5"/>
        </a:fillRef>
        <a:effectRef idx="1">
          <a:schemeClr val="accent5"/>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tr-TR" sz="3600" b="1" kern="1200" dirty="0">
              <a:solidFill>
                <a:schemeClr val="tx1"/>
              </a:solidFill>
            </a:rPr>
            <a:t>GLIS: </a:t>
          </a:r>
          <a:r>
            <a:rPr lang="tr-TR" sz="3600" b="1" kern="1200" dirty="0" err="1">
              <a:solidFill>
                <a:schemeClr val="tx1"/>
              </a:solidFill>
            </a:rPr>
            <a:t>Outcomes</a:t>
          </a:r>
          <a:r>
            <a:rPr lang="tr-TR" sz="3600" b="1" kern="1200" dirty="0">
              <a:solidFill>
                <a:schemeClr val="tx1"/>
              </a:solidFill>
            </a:rPr>
            <a:t> </a:t>
          </a:r>
          <a:r>
            <a:rPr lang="tr-TR" sz="3600" b="1" kern="1200" dirty="0" err="1">
              <a:solidFill>
                <a:schemeClr val="tx1"/>
              </a:solidFill>
            </a:rPr>
            <a:t>Working</a:t>
          </a:r>
          <a:r>
            <a:rPr lang="tr-TR" sz="3600" b="1" kern="1200" dirty="0">
              <a:solidFill>
                <a:schemeClr val="tx1"/>
              </a:solidFill>
            </a:rPr>
            <a:t> </a:t>
          </a:r>
          <a:r>
            <a:rPr lang="tr-TR" sz="3600" b="1" kern="1200" dirty="0" err="1">
              <a:solidFill>
                <a:schemeClr val="tx1"/>
              </a:solidFill>
            </a:rPr>
            <a:t>Group</a:t>
          </a:r>
          <a:endParaRPr lang="tr-TR" sz="3600" b="1" kern="1200" dirty="0">
            <a:solidFill>
              <a:schemeClr val="tx1"/>
            </a:solidFill>
          </a:endParaRPr>
        </a:p>
      </dsp:txBody>
      <dsp:txXfrm>
        <a:off x="59399" y="711138"/>
        <a:ext cx="8145479"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44BFA-D44E-D648-A521-19622EB4536F}">
      <dsp:nvSpPr>
        <dsp:cNvPr id="0" name=""/>
        <dsp:cNvSpPr/>
      </dsp:nvSpPr>
      <dsp:spPr>
        <a:xfrm>
          <a:off x="0" y="84167"/>
          <a:ext cx="8229600" cy="407745"/>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b="1" kern="1200" dirty="0"/>
            <a:t>Kırık ve düşme riskinde artış</a:t>
          </a:r>
        </a:p>
      </dsp:txBody>
      <dsp:txXfrm>
        <a:off x="19904" y="104071"/>
        <a:ext cx="8189792" cy="367937"/>
      </dsp:txXfrm>
    </dsp:sp>
    <dsp:sp modelId="{11462724-D360-354F-950D-92194507CB95}">
      <dsp:nvSpPr>
        <dsp:cNvPr id="0" name=""/>
        <dsp:cNvSpPr/>
      </dsp:nvSpPr>
      <dsp:spPr>
        <a:xfrm>
          <a:off x="0" y="540872"/>
          <a:ext cx="8229600" cy="407745"/>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b="1" kern="1200" dirty="0"/>
            <a:t>Yaşam kalitesinde azalma</a:t>
          </a:r>
        </a:p>
      </dsp:txBody>
      <dsp:txXfrm>
        <a:off x="19904" y="560776"/>
        <a:ext cx="8189792" cy="367937"/>
      </dsp:txXfrm>
    </dsp:sp>
    <dsp:sp modelId="{1E109D57-5E1C-7149-BC92-00350811CFF7}">
      <dsp:nvSpPr>
        <dsp:cNvPr id="0" name=""/>
        <dsp:cNvSpPr/>
      </dsp:nvSpPr>
      <dsp:spPr>
        <a:xfrm>
          <a:off x="0" y="997577"/>
          <a:ext cx="8229600" cy="407745"/>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b="1" kern="1200" dirty="0"/>
            <a:t>Mortalitede artış</a:t>
          </a:r>
        </a:p>
      </dsp:txBody>
      <dsp:txXfrm>
        <a:off x="19904" y="1017481"/>
        <a:ext cx="8189792" cy="367937"/>
      </dsp:txXfrm>
    </dsp:sp>
    <dsp:sp modelId="{7972F508-B652-C64E-A105-3636F65F08C5}">
      <dsp:nvSpPr>
        <dsp:cNvPr id="0" name=""/>
        <dsp:cNvSpPr/>
      </dsp:nvSpPr>
      <dsp:spPr>
        <a:xfrm>
          <a:off x="0" y="1454282"/>
          <a:ext cx="8229600" cy="407745"/>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b="1" kern="1200" dirty="0"/>
            <a:t>Aletli günlük yaşam aktivitelerinde bozulma</a:t>
          </a:r>
        </a:p>
      </dsp:txBody>
      <dsp:txXfrm>
        <a:off x="19904" y="1474186"/>
        <a:ext cx="8189792" cy="367937"/>
      </dsp:txXfrm>
    </dsp:sp>
    <dsp:sp modelId="{5DBE2C4C-5F3A-ED41-B2CB-56F08A432877}">
      <dsp:nvSpPr>
        <dsp:cNvPr id="0" name=""/>
        <dsp:cNvSpPr/>
      </dsp:nvSpPr>
      <dsp:spPr>
        <a:xfrm>
          <a:off x="0" y="1910988"/>
          <a:ext cx="8229600" cy="407745"/>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b="1" kern="1200" dirty="0"/>
            <a:t>Mobilite kısıtlılığı</a:t>
          </a:r>
        </a:p>
      </dsp:txBody>
      <dsp:txXfrm>
        <a:off x="19904" y="1930892"/>
        <a:ext cx="8189792" cy="367937"/>
      </dsp:txXfrm>
    </dsp:sp>
    <dsp:sp modelId="{3A182ED6-CDCC-E147-BB60-E922F826B0C4}">
      <dsp:nvSpPr>
        <dsp:cNvPr id="0" name=""/>
        <dsp:cNvSpPr/>
      </dsp:nvSpPr>
      <dsp:spPr>
        <a:xfrm>
          <a:off x="0" y="2367693"/>
          <a:ext cx="8229600" cy="407745"/>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b="1" kern="1200" dirty="0"/>
            <a:t>Hastaneye yatış riski</a:t>
          </a:r>
        </a:p>
      </dsp:txBody>
      <dsp:txXfrm>
        <a:off x="19904" y="2387597"/>
        <a:ext cx="8189792" cy="367937"/>
      </dsp:txXfrm>
    </dsp:sp>
    <dsp:sp modelId="{FA4694F1-84EB-E841-9033-EC5A97ECDFBF}">
      <dsp:nvSpPr>
        <dsp:cNvPr id="0" name=""/>
        <dsp:cNvSpPr/>
      </dsp:nvSpPr>
      <dsp:spPr>
        <a:xfrm>
          <a:off x="0" y="2824398"/>
          <a:ext cx="8229600" cy="407745"/>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b="1" kern="1200" dirty="0"/>
            <a:t>Bakımevine yatış </a:t>
          </a:r>
        </a:p>
      </dsp:txBody>
      <dsp:txXfrm>
        <a:off x="19904" y="2844302"/>
        <a:ext cx="8189792" cy="367937"/>
      </dsp:txXfrm>
    </dsp:sp>
    <dsp:sp modelId="{166F85B2-BFDF-034D-BEFC-BA2004450B8D}">
      <dsp:nvSpPr>
        <dsp:cNvPr id="0" name=""/>
        <dsp:cNvSpPr/>
      </dsp:nvSpPr>
      <dsp:spPr>
        <a:xfrm>
          <a:off x="0" y="3281103"/>
          <a:ext cx="8229600" cy="407745"/>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tr-TR" sz="1700" b="1" kern="1200" dirty="0"/>
            <a:t>Temel günlük yaşam aktivitelerinde bozulma</a:t>
          </a:r>
        </a:p>
      </dsp:txBody>
      <dsp:txXfrm>
        <a:off x="19904" y="3301007"/>
        <a:ext cx="8189792" cy="36793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63E04-0C3B-437C-83C8-BA40FD12AB14}">
      <dsp:nvSpPr>
        <dsp:cNvPr id="0" name=""/>
        <dsp:cNvSpPr/>
      </dsp:nvSpPr>
      <dsp:spPr>
        <a:xfrm>
          <a:off x="0" y="651739"/>
          <a:ext cx="8264277" cy="1216800"/>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tr-TR" sz="3600" b="1" kern="1200" dirty="0">
              <a:solidFill>
                <a:schemeClr val="tx1"/>
              </a:solidFill>
            </a:rPr>
            <a:t>GLIS: </a:t>
          </a:r>
          <a:r>
            <a:rPr lang="tr-TR" sz="3600" b="1" kern="1200" dirty="0" err="1">
              <a:solidFill>
                <a:schemeClr val="tx1"/>
              </a:solidFill>
            </a:rPr>
            <a:t>Muscle</a:t>
          </a:r>
          <a:r>
            <a:rPr lang="tr-TR" sz="3600" b="1" kern="1200" dirty="0">
              <a:solidFill>
                <a:schemeClr val="tx1"/>
              </a:solidFill>
            </a:rPr>
            <a:t> </a:t>
          </a:r>
          <a:r>
            <a:rPr lang="tr-TR" sz="3600" b="1" kern="1200" dirty="0" err="1">
              <a:solidFill>
                <a:schemeClr val="tx1"/>
              </a:solidFill>
            </a:rPr>
            <a:t>Mass</a:t>
          </a:r>
          <a:r>
            <a:rPr lang="tr-TR" sz="3600" b="1" kern="1200" dirty="0">
              <a:solidFill>
                <a:schemeClr val="tx1"/>
              </a:solidFill>
            </a:rPr>
            <a:t> </a:t>
          </a:r>
          <a:r>
            <a:rPr lang="tr-TR" sz="3600" b="1" kern="1200" dirty="0" err="1">
              <a:solidFill>
                <a:schemeClr val="tx1"/>
              </a:solidFill>
            </a:rPr>
            <a:t>Working</a:t>
          </a:r>
          <a:r>
            <a:rPr lang="tr-TR" sz="3600" b="1" kern="1200" dirty="0">
              <a:solidFill>
                <a:schemeClr val="tx1"/>
              </a:solidFill>
            </a:rPr>
            <a:t> </a:t>
          </a:r>
          <a:r>
            <a:rPr lang="tr-TR" sz="3600" b="1" kern="1200" dirty="0" err="1">
              <a:solidFill>
                <a:schemeClr val="tx1"/>
              </a:solidFill>
            </a:rPr>
            <a:t>Group</a:t>
          </a:r>
          <a:endParaRPr lang="tr-TR" sz="3600" b="1" kern="1200" dirty="0">
            <a:solidFill>
              <a:schemeClr val="tx1"/>
            </a:solidFill>
          </a:endParaRPr>
        </a:p>
      </dsp:txBody>
      <dsp:txXfrm>
        <a:off x="59399" y="711138"/>
        <a:ext cx="8145479" cy="10980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EC4A3-78AE-49A7-86A3-00AE71680991}">
      <dsp:nvSpPr>
        <dsp:cNvPr id="0" name=""/>
        <dsp:cNvSpPr/>
      </dsp:nvSpPr>
      <dsp:spPr>
        <a:xfrm>
          <a:off x="0" y="0"/>
          <a:ext cx="1433164" cy="1433164"/>
        </a:xfrm>
        <a:prstGeom prst="pie">
          <a:avLst>
            <a:gd name="adj1" fmla="val 5400000"/>
            <a:gd name="adj2" fmla="val 1620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8504F5-5CB9-4085-8748-A3A5DA6F08EA}">
      <dsp:nvSpPr>
        <dsp:cNvPr id="0" name=""/>
        <dsp:cNvSpPr/>
      </dsp:nvSpPr>
      <dsp:spPr>
        <a:xfrm>
          <a:off x="716582" y="0"/>
          <a:ext cx="3424868" cy="1433164"/>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b="1" kern="1200" dirty="0"/>
            <a:t>Güncelde </a:t>
          </a:r>
        </a:p>
        <a:p>
          <a:pPr marL="0" lvl="0" indent="0" algn="ctr" defTabSz="1066800">
            <a:lnSpc>
              <a:spcPct val="90000"/>
            </a:lnSpc>
            <a:spcBef>
              <a:spcPct val="0"/>
            </a:spcBef>
            <a:spcAft>
              <a:spcPct val="35000"/>
            </a:spcAft>
            <a:buNone/>
          </a:pPr>
          <a:r>
            <a:rPr lang="tr-TR" sz="2400" b="1" kern="1200" dirty="0"/>
            <a:t>2. Tur sonuçlarının </a:t>
          </a:r>
        </a:p>
        <a:p>
          <a:pPr marL="0" lvl="0" indent="0" algn="ctr" defTabSz="1066800">
            <a:lnSpc>
              <a:spcPct val="90000"/>
            </a:lnSpc>
            <a:spcBef>
              <a:spcPct val="0"/>
            </a:spcBef>
            <a:spcAft>
              <a:spcPct val="35000"/>
            </a:spcAft>
            <a:buNone/>
          </a:pPr>
          <a:r>
            <a:rPr lang="tr-TR" sz="2400" b="1" kern="1200" dirty="0"/>
            <a:t>analizi bekleniyor…</a:t>
          </a:r>
          <a:endParaRPr lang="tr-TR" sz="2400" kern="1200" dirty="0"/>
        </a:p>
      </dsp:txBody>
      <dsp:txXfrm>
        <a:off x="716582" y="0"/>
        <a:ext cx="3424868" cy="1433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C3623-715E-4078-89E3-8A4732D2D17D}">
      <dsp:nvSpPr>
        <dsp:cNvPr id="0" name=""/>
        <dsp:cNvSpPr/>
      </dsp:nvSpPr>
      <dsp:spPr>
        <a:xfrm>
          <a:off x="0" y="14826"/>
          <a:ext cx="8229600" cy="449631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ctr" defTabSz="2800350" rtl="0">
            <a:lnSpc>
              <a:spcPct val="90000"/>
            </a:lnSpc>
            <a:spcBef>
              <a:spcPct val="0"/>
            </a:spcBef>
            <a:spcAft>
              <a:spcPct val="35000"/>
            </a:spcAft>
            <a:buNone/>
          </a:pPr>
          <a:r>
            <a:rPr lang="tr-TR" sz="6300" kern="1200" dirty="0"/>
            <a:t>Yaşlanmaya bağlı iskelet kası kütlesinde ve kas fonksiyonunda azalma olması</a:t>
          </a:r>
        </a:p>
      </dsp:txBody>
      <dsp:txXfrm>
        <a:off x="219492" y="234318"/>
        <a:ext cx="7790616" cy="4057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35AA8-9FA8-4754-9806-4E5AACBEE65F}">
      <dsp:nvSpPr>
        <dsp:cNvPr id="0" name=""/>
        <dsp:cNvSpPr/>
      </dsp:nvSpPr>
      <dsp:spPr>
        <a:xfrm>
          <a:off x="0" y="0"/>
          <a:ext cx="8229600" cy="238328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264" tIns="191008" rIns="334264" bIns="191008" numCol="1" spcCol="1270" anchor="ctr" anchorCtr="0">
          <a:noAutofit/>
        </a:bodyPr>
        <a:lstStyle/>
        <a:p>
          <a:pPr marL="0" lvl="0" indent="0" algn="ctr" defTabSz="2089150" rtl="0">
            <a:lnSpc>
              <a:spcPct val="90000"/>
            </a:lnSpc>
            <a:spcBef>
              <a:spcPct val="0"/>
            </a:spcBef>
            <a:spcAft>
              <a:spcPct val="35000"/>
            </a:spcAft>
            <a:buNone/>
          </a:pPr>
          <a:r>
            <a:rPr lang="tr-TR" sz="4700" kern="1200" dirty="0"/>
            <a:t>Kas kuvveti kas kütlesine göre takipte (</a:t>
          </a:r>
          <a:r>
            <a:rPr lang="tr-TR" sz="4700" kern="1200" dirty="0" err="1"/>
            <a:t>dizabilite</a:t>
          </a:r>
          <a:r>
            <a:rPr lang="tr-TR" sz="4700" kern="1200" dirty="0"/>
            <a:t>, düşme, ölüm gibi) kötü </a:t>
          </a:r>
          <a:r>
            <a:rPr lang="tr-TR" sz="4700" kern="1200" dirty="0" err="1"/>
            <a:t>sonlanımlarla</a:t>
          </a:r>
          <a:r>
            <a:rPr lang="tr-TR" sz="4700" kern="1200" dirty="0"/>
            <a:t> </a:t>
          </a:r>
          <a:endParaRPr lang="en-GB" sz="4700" kern="1200" dirty="0"/>
        </a:p>
      </dsp:txBody>
      <dsp:txXfrm>
        <a:off x="0" y="0"/>
        <a:ext cx="8229600" cy="2383289"/>
      </dsp:txXfrm>
    </dsp:sp>
    <dsp:sp modelId="{D6ECC77A-B281-4957-A3D7-9EC26742D2E8}">
      <dsp:nvSpPr>
        <dsp:cNvPr id="0" name=""/>
        <dsp:cNvSpPr/>
      </dsp:nvSpPr>
      <dsp:spPr>
        <a:xfrm>
          <a:off x="0" y="2422506"/>
          <a:ext cx="8229600" cy="20642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0698" tIns="250698" rIns="334264" bIns="376047" numCol="1" spcCol="1270" anchor="t" anchorCtr="0">
          <a:noAutofit/>
        </a:bodyPr>
        <a:lstStyle/>
        <a:p>
          <a:pPr marL="285750" lvl="1" indent="-285750" algn="l" defTabSz="2089150" rtl="0">
            <a:lnSpc>
              <a:spcPct val="90000"/>
            </a:lnSpc>
            <a:spcBef>
              <a:spcPct val="0"/>
            </a:spcBef>
            <a:spcAft>
              <a:spcPct val="15000"/>
            </a:spcAft>
            <a:buChar char="•"/>
          </a:pPr>
          <a:r>
            <a:rPr lang="tr-TR" sz="4700" kern="1200" dirty="0"/>
            <a:t>daha fazla ilişkili</a:t>
          </a:r>
          <a:r>
            <a:rPr lang="tr-TR" sz="4700" kern="1200" baseline="30000" dirty="0"/>
            <a:t>1-6</a:t>
          </a:r>
          <a:endParaRPr lang="en-GB" sz="4700" kern="1200" dirty="0"/>
        </a:p>
      </dsp:txBody>
      <dsp:txXfrm>
        <a:off x="0" y="2422506"/>
        <a:ext cx="8229600" cy="2064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83F9E-14A5-4F4C-A2AA-65D1758C1107}">
      <dsp:nvSpPr>
        <dsp:cNvPr id="0" name=""/>
        <dsp:cNvSpPr/>
      </dsp:nvSpPr>
      <dsp:spPr>
        <a:xfrm>
          <a:off x="0" y="272131"/>
          <a:ext cx="8229600" cy="148297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tr-TR" sz="3200" b="1" kern="1200" dirty="0"/>
            <a:t>SARKOPENİ</a:t>
          </a:r>
        </a:p>
        <a:p>
          <a:pPr marL="0" lvl="0" indent="0" algn="ctr" defTabSz="1422400" rtl="0">
            <a:lnSpc>
              <a:spcPct val="90000"/>
            </a:lnSpc>
            <a:spcBef>
              <a:spcPct val="0"/>
            </a:spcBef>
            <a:spcAft>
              <a:spcPct val="35000"/>
            </a:spcAft>
            <a:buNone/>
          </a:pPr>
          <a:r>
            <a:rPr lang="tr-TR" sz="3200" b="1" kern="1200" dirty="0"/>
            <a:t>KAS KÜTLESİ ÖLÇÜMÜ</a:t>
          </a:r>
          <a:endParaRPr lang="en-GB" sz="3200" b="1" kern="1200" dirty="0"/>
        </a:p>
      </dsp:txBody>
      <dsp:txXfrm>
        <a:off x="72393" y="344524"/>
        <a:ext cx="8084814" cy="13381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83F9E-14A5-4F4C-A2AA-65D1758C1107}">
      <dsp:nvSpPr>
        <dsp:cNvPr id="0" name=""/>
        <dsp:cNvSpPr/>
      </dsp:nvSpPr>
      <dsp:spPr>
        <a:xfrm>
          <a:off x="0" y="272131"/>
          <a:ext cx="8229600" cy="148297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tr-TR" sz="3200" b="1" kern="1200" dirty="0"/>
            <a:t>SARKOPENİ</a:t>
          </a:r>
        </a:p>
        <a:p>
          <a:pPr marL="0" lvl="0" indent="0" algn="ctr" defTabSz="1422400" rtl="0">
            <a:lnSpc>
              <a:spcPct val="90000"/>
            </a:lnSpc>
            <a:spcBef>
              <a:spcPct val="0"/>
            </a:spcBef>
            <a:spcAft>
              <a:spcPct val="35000"/>
            </a:spcAft>
            <a:buNone/>
          </a:pPr>
          <a:r>
            <a:rPr lang="tr-TR" sz="3200" b="1" kern="1200" dirty="0"/>
            <a:t>KAS KÜTLESİ ÖLÇÜMÜ</a:t>
          </a:r>
          <a:endParaRPr lang="en-GB" sz="3200" b="1" kern="1200" dirty="0"/>
        </a:p>
      </dsp:txBody>
      <dsp:txXfrm>
        <a:off x="72393" y="344524"/>
        <a:ext cx="8084814" cy="13381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0BE28-42D6-404B-A056-8A5B03045416}">
      <dsp:nvSpPr>
        <dsp:cNvPr id="0" name=""/>
        <dsp:cNvSpPr/>
      </dsp:nvSpPr>
      <dsp:spPr>
        <a:xfrm>
          <a:off x="0" y="0"/>
          <a:ext cx="8229600" cy="114192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tr-TR" sz="3600" b="1" kern="1200" dirty="0"/>
            <a:t>Sandalyeden kalkma testi</a:t>
          </a:r>
          <a:endParaRPr lang="en-GB" sz="3600" b="1" kern="1200" dirty="0"/>
        </a:p>
      </dsp:txBody>
      <dsp:txXfrm>
        <a:off x="55744" y="55744"/>
        <a:ext cx="8118112" cy="10304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83F9E-14A5-4F4C-A2AA-65D1758C1107}">
      <dsp:nvSpPr>
        <dsp:cNvPr id="0" name=""/>
        <dsp:cNvSpPr/>
      </dsp:nvSpPr>
      <dsp:spPr>
        <a:xfrm>
          <a:off x="0" y="272131"/>
          <a:ext cx="8229600" cy="148297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tr-TR" sz="3200" b="1" kern="1200" dirty="0"/>
            <a:t>SARKOPENİ</a:t>
          </a:r>
        </a:p>
        <a:p>
          <a:pPr marL="0" lvl="0" indent="0" algn="ctr" defTabSz="1422400" rtl="0">
            <a:lnSpc>
              <a:spcPct val="90000"/>
            </a:lnSpc>
            <a:spcBef>
              <a:spcPct val="0"/>
            </a:spcBef>
            <a:spcAft>
              <a:spcPct val="35000"/>
            </a:spcAft>
            <a:buNone/>
          </a:pPr>
          <a:r>
            <a:rPr lang="tr-TR" sz="3200" b="1" kern="1200" dirty="0"/>
            <a:t>KAS KÜTLESİ ÖLÇÜMÜ</a:t>
          </a:r>
          <a:endParaRPr lang="en-GB" sz="3200" b="1" kern="1200" dirty="0"/>
        </a:p>
      </dsp:txBody>
      <dsp:txXfrm>
        <a:off x="72393" y="344524"/>
        <a:ext cx="8084814" cy="13381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83F9E-14A5-4F4C-A2AA-65D1758C1107}">
      <dsp:nvSpPr>
        <dsp:cNvPr id="0" name=""/>
        <dsp:cNvSpPr/>
      </dsp:nvSpPr>
      <dsp:spPr>
        <a:xfrm>
          <a:off x="0" y="272131"/>
          <a:ext cx="8229600" cy="148297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tr-TR" sz="3200" b="1" kern="1200" dirty="0"/>
            <a:t>SARKOPENİ</a:t>
          </a:r>
        </a:p>
        <a:p>
          <a:pPr marL="0" lvl="0" indent="0" algn="ctr" defTabSz="1422400" rtl="0">
            <a:lnSpc>
              <a:spcPct val="90000"/>
            </a:lnSpc>
            <a:spcBef>
              <a:spcPct val="0"/>
            </a:spcBef>
            <a:spcAft>
              <a:spcPct val="35000"/>
            </a:spcAft>
            <a:buNone/>
          </a:pPr>
          <a:r>
            <a:rPr lang="tr-TR" sz="3200" b="1" kern="1200" dirty="0"/>
            <a:t>KAS KÜTLESİ ÖLÇÜMÜ</a:t>
          </a:r>
          <a:endParaRPr lang="en-GB" sz="3200" b="1" kern="1200" dirty="0"/>
        </a:p>
      </dsp:txBody>
      <dsp:txXfrm>
        <a:off x="72393" y="344524"/>
        <a:ext cx="8084814" cy="13381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004D6-DAF1-49F7-B7A1-D6FB98A07091}">
      <dsp:nvSpPr>
        <dsp:cNvPr id="0" name=""/>
        <dsp:cNvSpPr/>
      </dsp:nvSpPr>
      <dsp:spPr>
        <a:xfrm>
          <a:off x="0" y="36561"/>
          <a:ext cx="8229600" cy="5036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b="1" kern="1200" dirty="0"/>
            <a:t>L3 </a:t>
          </a:r>
          <a:r>
            <a:rPr lang="tr-TR" sz="2100" b="1" kern="1200" dirty="0" err="1"/>
            <a:t>Vertebra</a:t>
          </a:r>
          <a:r>
            <a:rPr lang="tr-TR" sz="2100" b="1" kern="1200" dirty="0"/>
            <a:t> görüntülemesi (BT- MRI)</a:t>
          </a:r>
          <a:endParaRPr lang="en-GB" sz="2100" b="1" kern="1200" dirty="0"/>
        </a:p>
      </dsp:txBody>
      <dsp:txXfrm>
        <a:off x="24588" y="61149"/>
        <a:ext cx="8180424" cy="454509"/>
      </dsp:txXfrm>
    </dsp:sp>
    <dsp:sp modelId="{BCBC582D-F9FB-4CAB-9710-0F9A493CDC44}">
      <dsp:nvSpPr>
        <dsp:cNvPr id="0" name=""/>
        <dsp:cNvSpPr/>
      </dsp:nvSpPr>
      <dsp:spPr>
        <a:xfrm>
          <a:off x="0" y="600726"/>
          <a:ext cx="8229600" cy="5036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kern="1200" dirty="0" err="1"/>
            <a:t>Psoas</a:t>
          </a:r>
          <a:r>
            <a:rPr lang="tr-TR" sz="2100" kern="1200" dirty="0"/>
            <a:t> kası ölçümü (BT)</a:t>
          </a:r>
          <a:endParaRPr lang="en-GB" sz="2100" kern="1200" dirty="0"/>
        </a:p>
      </dsp:txBody>
      <dsp:txXfrm>
        <a:off x="24588" y="625314"/>
        <a:ext cx="8180424" cy="454509"/>
      </dsp:txXfrm>
    </dsp:sp>
    <dsp:sp modelId="{F22C9126-089D-415F-96C9-3258E57783F3}">
      <dsp:nvSpPr>
        <dsp:cNvPr id="0" name=""/>
        <dsp:cNvSpPr/>
      </dsp:nvSpPr>
      <dsp:spPr>
        <a:xfrm>
          <a:off x="0" y="1164891"/>
          <a:ext cx="8229600" cy="5036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kern="1200" dirty="0"/>
            <a:t>Uyluk ortası görüntüleme (BT-MRI) (</a:t>
          </a:r>
          <a:r>
            <a:rPr lang="en-US" sz="2100" kern="1200" dirty="0"/>
            <a:t>mid-thigh imaging</a:t>
          </a:r>
          <a:r>
            <a:rPr lang="tr-TR" sz="2100" kern="1200" dirty="0"/>
            <a:t>)</a:t>
          </a:r>
          <a:endParaRPr lang="en-GB" sz="2100" kern="1200" dirty="0"/>
        </a:p>
      </dsp:txBody>
      <dsp:txXfrm>
        <a:off x="24588" y="1189479"/>
        <a:ext cx="8180424" cy="454509"/>
      </dsp:txXfrm>
    </dsp:sp>
    <dsp:sp modelId="{A39B1D6F-9CB8-4C89-8487-9E6E7CEF06C5}">
      <dsp:nvSpPr>
        <dsp:cNvPr id="0" name=""/>
        <dsp:cNvSpPr/>
      </dsp:nvSpPr>
      <dsp:spPr>
        <a:xfrm>
          <a:off x="0" y="1729056"/>
          <a:ext cx="8229600" cy="5036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b="1" kern="1200" dirty="0"/>
            <a:t>US ile bölgesel kas ölçümleri </a:t>
          </a:r>
          <a:endParaRPr lang="en-GB" sz="2100" b="1" kern="1200" dirty="0"/>
        </a:p>
      </dsp:txBody>
      <dsp:txXfrm>
        <a:off x="24588" y="1753644"/>
        <a:ext cx="8180424" cy="454509"/>
      </dsp:txXfrm>
    </dsp:sp>
    <dsp:sp modelId="{56DC7FD9-C8DB-4D14-8AC7-CDEC33264859}">
      <dsp:nvSpPr>
        <dsp:cNvPr id="0" name=""/>
        <dsp:cNvSpPr/>
      </dsp:nvSpPr>
      <dsp:spPr>
        <a:xfrm>
          <a:off x="0" y="2293221"/>
          <a:ext cx="8229600" cy="5036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b="1" kern="1200" dirty="0"/>
            <a:t>BİA-Faz açısı/ </a:t>
          </a:r>
          <a:r>
            <a:rPr lang="tr-TR" sz="2100" kern="1200" dirty="0"/>
            <a:t>Yeni MR yöntemleri </a:t>
          </a:r>
          <a:endParaRPr lang="en-GB" sz="2100" kern="1200" dirty="0"/>
        </a:p>
      </dsp:txBody>
      <dsp:txXfrm>
        <a:off x="24588" y="2317809"/>
        <a:ext cx="8180424" cy="454509"/>
      </dsp:txXfrm>
    </dsp:sp>
    <dsp:sp modelId="{6CE4D0C1-5584-4FF0-81BE-191A55C030C7}">
      <dsp:nvSpPr>
        <dsp:cNvPr id="0" name=""/>
        <dsp:cNvSpPr/>
      </dsp:nvSpPr>
      <dsp:spPr>
        <a:xfrm>
          <a:off x="0" y="2857386"/>
          <a:ext cx="8229600" cy="5036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kern="1200" dirty="0" err="1"/>
            <a:t>Kreatin</a:t>
          </a:r>
          <a:r>
            <a:rPr lang="tr-TR" sz="2100" kern="1200" dirty="0"/>
            <a:t> </a:t>
          </a:r>
          <a:r>
            <a:rPr lang="tr-TR" sz="2100" kern="1200" dirty="0" err="1"/>
            <a:t>dilüsyon</a:t>
          </a:r>
          <a:r>
            <a:rPr lang="tr-TR" sz="2100" kern="1200" dirty="0"/>
            <a:t> testi</a:t>
          </a:r>
          <a:endParaRPr lang="en-GB" sz="2100" kern="1200" dirty="0"/>
        </a:p>
      </dsp:txBody>
      <dsp:txXfrm>
        <a:off x="24588" y="2881974"/>
        <a:ext cx="8180424" cy="454509"/>
      </dsp:txXfrm>
    </dsp:sp>
    <dsp:sp modelId="{F5F76DD4-8B44-49BB-8850-84F2E1EBED92}">
      <dsp:nvSpPr>
        <dsp:cNvPr id="0" name=""/>
        <dsp:cNvSpPr/>
      </dsp:nvSpPr>
      <dsp:spPr>
        <a:xfrm>
          <a:off x="0" y="3421551"/>
          <a:ext cx="8229600" cy="5036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kern="1200" dirty="0" err="1"/>
            <a:t>Biyobelirteç</a:t>
          </a:r>
          <a:r>
            <a:rPr lang="tr-TR" sz="2100" kern="1200" dirty="0"/>
            <a:t> panelleri</a:t>
          </a:r>
          <a:endParaRPr lang="en-GB" sz="2100" kern="1200" dirty="0"/>
        </a:p>
      </dsp:txBody>
      <dsp:txXfrm>
        <a:off x="24588" y="3446139"/>
        <a:ext cx="8180424" cy="454509"/>
      </dsp:txXfrm>
    </dsp:sp>
    <dsp:sp modelId="{5AF4E8E2-9BDE-4C0D-8BF7-34E13D964EF0}">
      <dsp:nvSpPr>
        <dsp:cNvPr id="0" name=""/>
        <dsp:cNvSpPr/>
      </dsp:nvSpPr>
      <dsp:spPr>
        <a:xfrm>
          <a:off x="0" y="3985716"/>
          <a:ext cx="8229600" cy="5036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tr-TR" sz="2100" kern="1200" dirty="0" err="1"/>
            <a:t>SarQoL</a:t>
          </a:r>
          <a:r>
            <a:rPr lang="tr-TR" sz="2100" kern="1200" dirty="0"/>
            <a:t> Anketi</a:t>
          </a:r>
          <a:endParaRPr lang="en-GB" sz="2100" kern="1200" dirty="0"/>
        </a:p>
      </dsp:txBody>
      <dsp:txXfrm>
        <a:off x="24588" y="4010304"/>
        <a:ext cx="8180424" cy="4545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F9E444-756E-4AB9-A29D-37B72FC39412}" type="datetimeFigureOut">
              <a:rPr lang="tr-TR" smtClean="0"/>
              <a:pPr/>
              <a:t>16.10.2025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E7D7D-4D06-4BF6-9010-0BDB13E1AB77}" type="slidenum">
              <a:rPr lang="tr-TR" smtClean="0"/>
              <a:pPr/>
              <a:t>‹#›</a:t>
            </a:fld>
            <a:endParaRPr lang="tr-TR"/>
          </a:p>
        </p:txBody>
      </p:sp>
    </p:spTree>
    <p:extLst>
      <p:ext uri="{BB962C8B-B14F-4D97-AF65-F5344CB8AC3E}">
        <p14:creationId xmlns:p14="http://schemas.microsoft.com/office/powerpoint/2010/main" val="583569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16 EKİM 2025</a:t>
            </a:r>
          </a:p>
          <a:p>
            <a:r>
              <a:rPr lang="en-US" dirty="0"/>
              <a:t>09:00-10:30 PANEL: </a:t>
            </a:r>
            <a:endParaRPr lang="tr-TR" dirty="0"/>
          </a:p>
          <a:p>
            <a:r>
              <a:rPr lang="en-US" dirty="0" err="1"/>
              <a:t>Sarkopeni</a:t>
            </a:r>
            <a:r>
              <a:rPr lang="en-US" dirty="0"/>
              <a:t> </a:t>
            </a:r>
            <a:endParaRPr lang="tr-TR" dirty="0"/>
          </a:p>
          <a:p>
            <a:r>
              <a:rPr lang="en-US" dirty="0"/>
              <a:t>09:00-10:30 09:00-09:30 </a:t>
            </a:r>
            <a:r>
              <a:rPr lang="en-US" dirty="0" err="1"/>
              <a:t>Yeni</a:t>
            </a:r>
            <a:r>
              <a:rPr lang="en-US" dirty="0"/>
              <a:t> </a:t>
            </a:r>
            <a:r>
              <a:rPr lang="en-US" dirty="0" err="1"/>
              <a:t>Perspektiflerle</a:t>
            </a:r>
            <a:r>
              <a:rPr lang="en-US" dirty="0"/>
              <a:t> </a:t>
            </a:r>
            <a:r>
              <a:rPr lang="en-US" dirty="0" err="1"/>
              <a:t>Sarkopeni</a:t>
            </a:r>
            <a:r>
              <a:rPr lang="tr-TR" dirty="0"/>
              <a:t> </a:t>
            </a:r>
            <a:r>
              <a:rPr lang="en-US" dirty="0" err="1"/>
              <a:t>Tanımı</a:t>
            </a:r>
            <a:r>
              <a:rPr lang="en-US" dirty="0"/>
              <a:t> </a:t>
            </a:r>
            <a:endParaRPr lang="tr-TR" dirty="0"/>
          </a:p>
          <a:p>
            <a:r>
              <a:rPr lang="en-US" dirty="0"/>
              <a:t>09:30-10:00 </a:t>
            </a:r>
            <a:r>
              <a:rPr lang="en-US" dirty="0" err="1"/>
              <a:t>Sarkopeni</a:t>
            </a:r>
            <a:r>
              <a:rPr lang="en-US" dirty="0"/>
              <a:t> </a:t>
            </a:r>
            <a:r>
              <a:rPr lang="en-US" dirty="0" err="1"/>
              <a:t>Tedavi</a:t>
            </a:r>
            <a:r>
              <a:rPr lang="en-US" dirty="0"/>
              <a:t> </a:t>
            </a:r>
            <a:r>
              <a:rPr lang="en-US" dirty="0" err="1"/>
              <a:t>Güncelleme</a:t>
            </a:r>
            <a:r>
              <a:rPr lang="en-US" dirty="0"/>
              <a:t> </a:t>
            </a:r>
            <a:endParaRPr lang="tr-TR" dirty="0"/>
          </a:p>
          <a:p>
            <a:r>
              <a:rPr lang="en-US" dirty="0"/>
              <a:t>10:00-10:30 </a:t>
            </a:r>
            <a:r>
              <a:rPr lang="en-US" dirty="0" err="1"/>
              <a:t>Sarkopenik</a:t>
            </a:r>
            <a:r>
              <a:rPr lang="en-US" dirty="0"/>
              <a:t> </a:t>
            </a:r>
            <a:r>
              <a:rPr lang="en-US" dirty="0" err="1"/>
              <a:t>Obezite</a:t>
            </a:r>
            <a:endParaRPr lang="en-US" dirty="0"/>
          </a:p>
          <a:p>
            <a:endParaRPr lang="en-US" dirty="0"/>
          </a:p>
        </p:txBody>
      </p:sp>
      <p:sp>
        <p:nvSpPr>
          <p:cNvPr id="4" name="Slayt Numarası Yer Tutucusu 3"/>
          <p:cNvSpPr>
            <a:spLocks noGrp="1"/>
          </p:cNvSpPr>
          <p:nvPr>
            <p:ph type="sldNum" sz="quarter" idx="10"/>
          </p:nvPr>
        </p:nvSpPr>
        <p:spPr/>
        <p:txBody>
          <a:bodyPr/>
          <a:lstStyle/>
          <a:p>
            <a:fld id="{2B9E7D7D-4D06-4BF6-9010-0BDB13E1AB77}" type="slidenum">
              <a:rPr lang="tr-TR" smtClean="0"/>
              <a:pPr/>
              <a:t>1</a:t>
            </a:fld>
            <a:endParaRPr lang="tr-TR"/>
          </a:p>
        </p:txBody>
      </p:sp>
    </p:spTree>
    <p:extLst>
      <p:ext uri="{BB962C8B-B14F-4D97-AF65-F5344CB8AC3E}">
        <p14:creationId xmlns:p14="http://schemas.microsoft.com/office/powerpoint/2010/main" val="3871588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effectLst/>
                <a:latin typeface="Calibri" panose="020F0502020204030204" pitchFamily="34" charset="0"/>
                <a:ea typeface="Calibri" panose="020F0502020204030204" pitchFamily="34" charset="0"/>
              </a:rPr>
              <a:t>Sarkopenide</a:t>
            </a:r>
            <a:r>
              <a:rPr lang="tr-TR" sz="1200" spc="5" dirty="0">
                <a:effectLst/>
                <a:latin typeface="Calibri" panose="020F0502020204030204" pitchFamily="34" charset="0"/>
                <a:ea typeface="Calibri" panose="020F0502020204030204" pitchFamily="34" charset="0"/>
              </a:rPr>
              <a:t> </a:t>
            </a:r>
            <a:r>
              <a:rPr lang="tr-TR" sz="1200" dirty="0">
                <a:effectLst/>
                <a:latin typeface="Calibri" panose="020F0502020204030204" pitchFamily="34" charset="0"/>
                <a:ea typeface="Calibri" panose="020F0502020204030204" pitchFamily="34" charset="0"/>
              </a:rPr>
              <a:t>Küresel</a:t>
            </a:r>
            <a:r>
              <a:rPr lang="tr-TR" sz="1200" spc="235" dirty="0">
                <a:effectLst/>
                <a:latin typeface="Calibri" panose="020F0502020204030204" pitchFamily="34" charset="0"/>
                <a:ea typeface="Calibri" panose="020F0502020204030204" pitchFamily="34" charset="0"/>
              </a:rPr>
              <a:t> </a:t>
            </a:r>
            <a:r>
              <a:rPr lang="tr-TR" sz="1200" dirty="0">
                <a:effectLst/>
                <a:latin typeface="Calibri" panose="020F0502020204030204" pitchFamily="34" charset="0"/>
                <a:ea typeface="Calibri" panose="020F0502020204030204" pitchFamily="34" charset="0"/>
              </a:rPr>
              <a:t>Liderlik</a:t>
            </a:r>
            <a:r>
              <a:rPr lang="tr-TR" sz="1200" spc="235" dirty="0">
                <a:effectLst/>
                <a:latin typeface="Calibri" panose="020F0502020204030204" pitchFamily="34" charset="0"/>
                <a:ea typeface="Calibri" panose="020F0502020204030204" pitchFamily="34" charset="0"/>
              </a:rPr>
              <a:t> </a:t>
            </a:r>
            <a:r>
              <a:rPr lang="tr-TR" sz="1200" dirty="0">
                <a:effectLst/>
                <a:latin typeface="Calibri" panose="020F0502020204030204" pitchFamily="34" charset="0"/>
                <a:ea typeface="Calibri" panose="020F0502020204030204" pitchFamily="34" charset="0"/>
              </a:rPr>
              <a:t>Girişimi</a:t>
            </a:r>
            <a:r>
              <a:rPr lang="tr-TR" sz="1200" spc="240" dirty="0">
                <a:effectLst/>
                <a:latin typeface="Calibri" panose="020F0502020204030204" pitchFamily="34" charset="0"/>
                <a:ea typeface="Calibri" panose="020F0502020204030204" pitchFamily="34" charset="0"/>
              </a:rPr>
              <a:t> </a:t>
            </a:r>
            <a:r>
              <a:rPr lang="tr-TR" sz="1200" dirty="0">
                <a:effectLst/>
                <a:latin typeface="Calibri" panose="020F0502020204030204" pitchFamily="34" charset="0"/>
                <a:ea typeface="Calibri" panose="020F0502020204030204" pitchFamily="34" charset="0"/>
              </a:rPr>
              <a:t>(GLIS),</a:t>
            </a:r>
            <a:r>
              <a:rPr lang="tr-TR" sz="1200" spc="5" dirty="0">
                <a:effectLst/>
                <a:latin typeface="Calibri" panose="020F0502020204030204" pitchFamily="34" charset="0"/>
                <a:ea typeface="Calibri" panose="020F0502020204030204" pitchFamily="34" charset="0"/>
              </a:rPr>
              <a:t> </a:t>
            </a:r>
            <a:r>
              <a:rPr lang="tr-TR" sz="1200" dirty="0">
                <a:effectLst/>
                <a:latin typeface="Calibri" panose="020F0502020204030204" pitchFamily="34" charset="0"/>
                <a:ea typeface="Calibri" panose="020F0502020204030204" pitchFamily="34" charset="0"/>
              </a:rPr>
              <a:t>bu rakip tanımları </a:t>
            </a:r>
            <a:r>
              <a:rPr lang="tr-TR" sz="1200" dirty="0" err="1">
                <a:effectLst/>
                <a:latin typeface="Calibri" panose="020F0502020204030204" pitchFamily="34" charset="0"/>
                <a:ea typeface="Calibri" panose="020F0502020204030204" pitchFamily="34" charset="0"/>
              </a:rPr>
              <a:t>sarkopeni</a:t>
            </a:r>
            <a:r>
              <a:rPr lang="tr-TR" sz="1200" dirty="0">
                <a:effectLst/>
                <a:latin typeface="Calibri" panose="020F0502020204030204" pitchFamily="34" charset="0"/>
                <a:ea typeface="Calibri" panose="020F0502020204030204" pitchFamily="34" charset="0"/>
              </a:rPr>
              <a:t> değerlendirmesinde altın</a:t>
            </a:r>
            <a:r>
              <a:rPr lang="tr-TR" sz="1200" spc="5" dirty="0">
                <a:effectLst/>
                <a:latin typeface="Calibri" panose="020F0502020204030204" pitchFamily="34" charset="0"/>
                <a:ea typeface="Calibri" panose="020F0502020204030204" pitchFamily="34" charset="0"/>
              </a:rPr>
              <a:t> </a:t>
            </a:r>
            <a:r>
              <a:rPr lang="tr-TR" sz="1200" spc="-5" dirty="0">
                <a:effectLst/>
                <a:latin typeface="Calibri" panose="020F0502020204030204" pitchFamily="34" charset="0"/>
                <a:ea typeface="Calibri" panose="020F0502020204030204" pitchFamily="34" charset="0"/>
              </a:rPr>
              <a:t>standart olarak kullanılacak </a:t>
            </a:r>
            <a:r>
              <a:rPr lang="tr-TR" sz="1200" dirty="0">
                <a:effectLst/>
                <a:latin typeface="Calibri" panose="020F0502020204030204" pitchFamily="34" charset="0"/>
                <a:ea typeface="Calibri" panose="020F0502020204030204" pitchFamily="34" charset="0"/>
              </a:rPr>
              <a:t>tek bir birleştirici ortak</a:t>
            </a:r>
            <a:r>
              <a:rPr lang="tr-TR" sz="1200" spc="5" dirty="0">
                <a:effectLst/>
                <a:latin typeface="Calibri" panose="020F0502020204030204" pitchFamily="34" charset="0"/>
                <a:ea typeface="Calibri" panose="020F0502020204030204" pitchFamily="34" charset="0"/>
              </a:rPr>
              <a:t> </a:t>
            </a:r>
            <a:r>
              <a:rPr lang="tr-TR" sz="1200" dirty="0">
                <a:effectLst/>
                <a:latin typeface="Calibri" panose="020F0502020204030204" pitchFamily="34" charset="0"/>
                <a:ea typeface="Calibri" panose="020F0502020204030204" pitchFamily="34" charset="0"/>
              </a:rPr>
              <a:t>sınıflandırmayı oluşturmak </a:t>
            </a:r>
            <a:r>
              <a:rPr lang="tr-TR" sz="1200" spc="-70" dirty="0">
                <a:effectLst/>
                <a:latin typeface="Calibri" panose="020F0502020204030204" pitchFamily="34" charset="0"/>
                <a:ea typeface="Calibri" panose="020F0502020204030204" pitchFamily="34" charset="0"/>
              </a:rPr>
              <a:t>amacıyla </a:t>
            </a:r>
            <a:r>
              <a:rPr lang="tr-TR" sz="1200" spc="-215" dirty="0">
                <a:effectLst/>
                <a:latin typeface="Calibri" panose="020F0502020204030204" pitchFamily="34" charset="0"/>
                <a:ea typeface="Calibri" panose="020F0502020204030204" pitchFamily="34" charset="0"/>
              </a:rPr>
              <a:t> </a:t>
            </a:r>
            <a:r>
              <a:rPr lang="tr-TR" sz="1200" dirty="0">
                <a:effectLst/>
                <a:latin typeface="Calibri" panose="020F0502020204030204" pitchFamily="34" charset="0"/>
                <a:ea typeface="Calibri" panose="020F0502020204030204" pitchFamily="34" charset="0"/>
              </a:rPr>
              <a:t>kurulmuştur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ANZSSFR: </a:t>
            </a:r>
            <a:r>
              <a:rPr lang="tr-TR" sz="1200" b="0" i="0" u="none" strike="noStrike" kern="1200" dirty="0" err="1">
                <a:solidFill>
                  <a:schemeClr val="tx1"/>
                </a:solidFill>
                <a:effectLst/>
                <a:latin typeface="+mn-lt"/>
                <a:ea typeface="+mn-ea"/>
                <a:cs typeface="+mn-cs"/>
              </a:rPr>
              <a:t>Australian</a:t>
            </a:r>
            <a:r>
              <a:rPr lang="tr-TR" sz="1200" b="0" i="0" u="none" strike="noStrike" kern="1200" dirty="0">
                <a:solidFill>
                  <a:schemeClr val="tx1"/>
                </a:solidFill>
                <a:effectLst/>
                <a:latin typeface="+mn-lt"/>
                <a:ea typeface="+mn-ea"/>
                <a:cs typeface="+mn-cs"/>
              </a:rPr>
              <a:t> &amp; New </a:t>
            </a:r>
            <a:r>
              <a:rPr lang="tr-TR" sz="1200" b="0" i="0" u="none" strike="noStrike" kern="1200" dirty="0" err="1">
                <a:solidFill>
                  <a:schemeClr val="tx1"/>
                </a:solidFill>
                <a:effectLst/>
                <a:latin typeface="+mn-lt"/>
                <a:ea typeface="+mn-ea"/>
                <a:cs typeface="+mn-cs"/>
              </a:rPr>
              <a:t>Zealand</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Society</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for</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Sarcopenia</a:t>
            </a:r>
            <a:r>
              <a:rPr lang="tr-TR" sz="1200" b="0" i="0" u="none" strike="noStrike" kern="1200" dirty="0">
                <a:solidFill>
                  <a:schemeClr val="tx1"/>
                </a:solidFill>
                <a:effectLst/>
                <a:latin typeface="+mn-lt"/>
                <a:ea typeface="+mn-ea"/>
                <a:cs typeface="+mn-cs"/>
              </a:rPr>
              <a:t> &amp; </a:t>
            </a:r>
            <a:r>
              <a:rPr lang="tr-TR" sz="1200" b="0" i="0" u="none" strike="noStrike" kern="1200" dirty="0" err="1">
                <a:solidFill>
                  <a:schemeClr val="tx1"/>
                </a:solidFill>
                <a:effectLst/>
                <a:latin typeface="+mn-lt"/>
                <a:ea typeface="+mn-ea"/>
                <a:cs typeface="+mn-cs"/>
              </a:rPr>
              <a:t>Frailty</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Research</a:t>
            </a:r>
            <a:endParaRPr lang="tr-TR" dirty="0"/>
          </a:p>
          <a:p>
            <a:r>
              <a:rPr lang="tr-TR" dirty="0"/>
              <a:t>AWGS: </a:t>
            </a:r>
            <a:r>
              <a:rPr lang="tr-TR" sz="1200" b="0" i="0" u="none" strike="noStrike" kern="1200" dirty="0" err="1">
                <a:solidFill>
                  <a:schemeClr val="tx1"/>
                </a:solidFill>
                <a:effectLst/>
                <a:latin typeface="+mn-lt"/>
                <a:ea typeface="+mn-ea"/>
                <a:cs typeface="+mn-cs"/>
              </a:rPr>
              <a:t>Asian</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Working</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Group</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for</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Sarcopenia</a:t>
            </a:r>
            <a:r>
              <a:rPr lang="tr-TR" sz="1200" b="0" i="0" u="none" strike="noStrike" kern="1200" dirty="0">
                <a:solidFill>
                  <a:schemeClr val="tx1"/>
                </a:solidFill>
                <a:effectLst/>
                <a:latin typeface="+mn-lt"/>
                <a:ea typeface="+mn-ea"/>
                <a:cs typeface="+mn-cs"/>
              </a:rPr>
              <a:t> </a:t>
            </a:r>
            <a:endParaRPr lang="tr-TR" dirty="0"/>
          </a:p>
          <a:p>
            <a:r>
              <a:rPr lang="tr-TR" dirty="0"/>
              <a:t>EWGSOP: </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European</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Working</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Group</a:t>
            </a:r>
            <a:r>
              <a:rPr lang="tr-TR" sz="1200" b="0" i="0" u="none" strike="noStrike" kern="1200" dirty="0">
                <a:solidFill>
                  <a:schemeClr val="tx1"/>
                </a:solidFill>
                <a:effectLst/>
                <a:latin typeface="+mn-lt"/>
                <a:ea typeface="+mn-ea"/>
                <a:cs typeface="+mn-cs"/>
              </a:rPr>
              <a:t> on </a:t>
            </a:r>
            <a:r>
              <a:rPr lang="tr-TR" sz="1200" b="0" i="0" u="none" strike="noStrike" kern="1200" dirty="0" err="1">
                <a:solidFill>
                  <a:schemeClr val="tx1"/>
                </a:solidFill>
                <a:effectLst/>
                <a:latin typeface="+mn-lt"/>
                <a:ea typeface="+mn-ea"/>
                <a:cs typeface="+mn-cs"/>
              </a:rPr>
              <a:t>Sarcopenia</a:t>
            </a:r>
            <a:r>
              <a:rPr lang="tr-TR" sz="1200" b="0" i="0" u="none" strike="noStrike" kern="1200" dirty="0">
                <a:solidFill>
                  <a:schemeClr val="tx1"/>
                </a:solidFill>
                <a:effectLst/>
                <a:latin typeface="+mn-lt"/>
                <a:ea typeface="+mn-ea"/>
                <a:cs typeface="+mn-cs"/>
              </a:rPr>
              <a:t> in </a:t>
            </a:r>
            <a:r>
              <a:rPr lang="tr-TR" sz="1200" b="0" i="0" u="none" strike="noStrike" kern="1200" dirty="0" err="1">
                <a:solidFill>
                  <a:schemeClr val="tx1"/>
                </a:solidFill>
                <a:effectLst/>
                <a:latin typeface="+mn-lt"/>
                <a:ea typeface="+mn-ea"/>
                <a:cs typeface="+mn-cs"/>
              </a:rPr>
              <a:t>Older</a:t>
            </a:r>
            <a:r>
              <a:rPr lang="tr-TR" sz="1200" b="0" i="0" u="none" strike="noStrike" kern="1200" dirty="0">
                <a:solidFill>
                  <a:schemeClr val="tx1"/>
                </a:solidFill>
                <a:effectLst/>
                <a:latin typeface="+mn-lt"/>
                <a:ea typeface="+mn-ea"/>
                <a:cs typeface="+mn-cs"/>
              </a:rPr>
              <a:t> People</a:t>
            </a:r>
            <a:endParaRPr lang="tr-TR" dirty="0"/>
          </a:p>
          <a:p>
            <a:r>
              <a:rPr lang="tr-TR" dirty="0"/>
              <a:t>SDOC: </a:t>
            </a:r>
            <a:r>
              <a:rPr lang="tr-TR" sz="1200" b="0" i="0" u="none" strike="noStrike" kern="1200" dirty="0" err="1">
                <a:solidFill>
                  <a:schemeClr val="tx1"/>
                </a:solidFill>
                <a:effectLst/>
                <a:latin typeface="+mn-lt"/>
                <a:ea typeface="+mn-ea"/>
                <a:cs typeface="+mn-cs"/>
              </a:rPr>
              <a:t>Sarcopenia</a:t>
            </a:r>
            <a:r>
              <a:rPr lang="tr-TR" sz="1200" b="0" i="0" u="none" strike="noStrike" kern="1200" dirty="0">
                <a:solidFill>
                  <a:schemeClr val="tx1"/>
                </a:solidFill>
                <a:effectLst/>
                <a:latin typeface="+mn-lt"/>
                <a:ea typeface="+mn-ea"/>
                <a:cs typeface="+mn-cs"/>
              </a:rPr>
              <a:t> Definition </a:t>
            </a:r>
            <a:r>
              <a:rPr lang="tr-TR" sz="1200" b="0" i="0" u="none" strike="noStrike" kern="1200" dirty="0" err="1">
                <a:solidFill>
                  <a:schemeClr val="tx1"/>
                </a:solidFill>
                <a:effectLst/>
                <a:latin typeface="+mn-lt"/>
                <a:ea typeface="+mn-ea"/>
                <a:cs typeface="+mn-cs"/>
              </a:rPr>
              <a:t>and</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Outcome</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Consortium</a:t>
            </a:r>
            <a:endParaRPr lang="tr-TR" sz="1200" b="0" i="0" u="none" strike="noStrike" kern="1200" dirty="0">
              <a:solidFill>
                <a:schemeClr val="tx1"/>
              </a:solidFill>
              <a:effectLst/>
              <a:latin typeface="+mn-lt"/>
              <a:ea typeface="+mn-ea"/>
              <a:cs typeface="+mn-cs"/>
            </a:endParaRPr>
          </a:p>
          <a:p>
            <a:r>
              <a:rPr lang="tr-TR" sz="1200" b="0" i="0" u="none" strike="noStrike" kern="1200" dirty="0">
                <a:solidFill>
                  <a:schemeClr val="tx1"/>
                </a:solidFill>
                <a:effectLst/>
                <a:latin typeface="+mn-lt"/>
                <a:ea typeface="+mn-ea"/>
                <a:cs typeface="+mn-cs"/>
              </a:rPr>
              <a:t>ASBMR: </a:t>
            </a:r>
            <a:r>
              <a:rPr lang="tr-TR" sz="1200" b="0" i="0" u="none" strike="noStrike" kern="1200" dirty="0" err="1">
                <a:solidFill>
                  <a:schemeClr val="tx1"/>
                </a:solidFill>
                <a:effectLst/>
                <a:latin typeface="+mn-lt"/>
                <a:ea typeface="+mn-ea"/>
                <a:cs typeface="+mn-cs"/>
              </a:rPr>
              <a:t>American</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Society</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for</a:t>
            </a:r>
            <a:r>
              <a:rPr lang="tr-TR" sz="1200" b="0" i="0" u="none" strike="noStrike" kern="1200" dirty="0">
                <a:solidFill>
                  <a:schemeClr val="tx1"/>
                </a:solidFill>
                <a:effectLst/>
                <a:latin typeface="+mn-lt"/>
                <a:ea typeface="+mn-ea"/>
                <a:cs typeface="+mn-cs"/>
              </a:rPr>
              <a:t> Bone </a:t>
            </a:r>
            <a:r>
              <a:rPr lang="tr-TR" sz="1200" b="0" i="0" u="none" strike="noStrike" kern="1200" dirty="0" err="1">
                <a:solidFill>
                  <a:schemeClr val="tx1"/>
                </a:solidFill>
                <a:effectLst/>
                <a:latin typeface="+mn-lt"/>
                <a:ea typeface="+mn-ea"/>
                <a:cs typeface="+mn-cs"/>
              </a:rPr>
              <a:t>and</a:t>
            </a:r>
            <a:r>
              <a:rPr lang="tr-TR" sz="1200" b="0" i="0" u="none" strike="noStrike" kern="1200" dirty="0">
                <a:solidFill>
                  <a:schemeClr val="tx1"/>
                </a:solidFill>
                <a:effectLst/>
                <a:latin typeface="+mn-lt"/>
                <a:ea typeface="+mn-ea"/>
                <a:cs typeface="+mn-cs"/>
              </a:rPr>
              <a:t> Mineral </a:t>
            </a:r>
            <a:r>
              <a:rPr lang="tr-TR" sz="1200" b="0" i="0" u="none" strike="noStrike" kern="1200" dirty="0" err="1">
                <a:solidFill>
                  <a:schemeClr val="tx1"/>
                </a:solidFill>
                <a:effectLst/>
                <a:latin typeface="+mn-lt"/>
                <a:ea typeface="+mn-ea"/>
                <a:cs typeface="+mn-cs"/>
              </a:rPr>
              <a:t>Research</a:t>
            </a:r>
            <a:endParaRPr lang="tr-TR"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dirty="0">
                <a:solidFill>
                  <a:schemeClr val="tx1"/>
                </a:solidFill>
                <a:effectLst/>
                <a:latin typeface="+mn-lt"/>
                <a:ea typeface="+mn-ea"/>
                <a:cs typeface="+mn-cs"/>
              </a:rPr>
              <a:t>EASO: </a:t>
            </a:r>
            <a:r>
              <a:rPr lang="tr-TR" sz="1200" b="0" i="0" u="none" strike="noStrike" kern="1200" dirty="0" err="1">
                <a:solidFill>
                  <a:schemeClr val="tx1"/>
                </a:solidFill>
                <a:effectLst/>
                <a:latin typeface="+mn-lt"/>
                <a:ea typeface="+mn-ea"/>
                <a:cs typeface="+mn-cs"/>
              </a:rPr>
              <a:t>European</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Association</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for</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the</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Study</a:t>
            </a:r>
            <a:r>
              <a:rPr lang="tr-TR" sz="1200" b="0" i="0" u="none" strike="noStrike" kern="1200" dirty="0">
                <a:solidFill>
                  <a:schemeClr val="tx1"/>
                </a:solidFill>
                <a:effectLst/>
                <a:latin typeface="+mn-lt"/>
                <a:ea typeface="+mn-ea"/>
                <a:cs typeface="+mn-cs"/>
              </a:rPr>
              <a:t> of </a:t>
            </a:r>
            <a:r>
              <a:rPr lang="tr-TR" sz="1200" b="0" i="0" u="none" strike="noStrike" kern="1200" dirty="0" err="1">
                <a:solidFill>
                  <a:schemeClr val="tx1"/>
                </a:solidFill>
                <a:effectLst/>
                <a:latin typeface="+mn-lt"/>
                <a:ea typeface="+mn-ea"/>
                <a:cs typeface="+mn-cs"/>
              </a:rPr>
              <a:t>Obesity</a:t>
            </a:r>
            <a:endParaRPr lang="tr-TR"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dirty="0">
                <a:solidFill>
                  <a:schemeClr val="tx1"/>
                </a:solidFill>
                <a:effectLst/>
                <a:latin typeface="+mn-lt"/>
                <a:ea typeface="+mn-ea"/>
                <a:cs typeface="+mn-cs"/>
              </a:rPr>
              <a:t>ESCEO: </a:t>
            </a:r>
            <a:r>
              <a:rPr lang="tr-TR" sz="1200" b="0" i="0" u="none" strike="noStrike" kern="1200" dirty="0" err="1">
                <a:solidFill>
                  <a:schemeClr val="tx1"/>
                </a:solidFill>
                <a:effectLst/>
                <a:latin typeface="+mn-lt"/>
                <a:ea typeface="+mn-ea"/>
                <a:cs typeface="+mn-cs"/>
              </a:rPr>
              <a:t>European</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Society</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for</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Clinical</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and</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Economic</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Aspects</a:t>
            </a:r>
            <a:r>
              <a:rPr lang="tr-TR" sz="1200" b="0" i="0" u="none" strike="noStrike" kern="1200" dirty="0">
                <a:solidFill>
                  <a:schemeClr val="tx1"/>
                </a:solidFill>
                <a:effectLst/>
                <a:latin typeface="+mn-lt"/>
                <a:ea typeface="+mn-ea"/>
                <a:cs typeface="+mn-cs"/>
              </a:rPr>
              <a:t> of </a:t>
            </a:r>
            <a:r>
              <a:rPr lang="tr-TR" sz="1200" b="0" i="0" u="none" strike="noStrike" kern="1200" dirty="0" err="1">
                <a:solidFill>
                  <a:schemeClr val="tx1"/>
                </a:solidFill>
                <a:effectLst/>
                <a:latin typeface="+mn-lt"/>
                <a:ea typeface="+mn-ea"/>
                <a:cs typeface="+mn-cs"/>
              </a:rPr>
              <a:t>Osteoporosis</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and</a:t>
            </a:r>
            <a:r>
              <a:rPr lang="tr-TR" sz="1200" b="0" i="0" u="none" strike="noStrike" kern="1200" dirty="0">
                <a:solidFill>
                  <a:schemeClr val="tx1"/>
                </a:solidFill>
                <a:effectLst/>
                <a:latin typeface="+mn-lt"/>
                <a:ea typeface="+mn-ea"/>
                <a:cs typeface="+mn-cs"/>
              </a:rPr>
              <a:t> </a:t>
            </a:r>
            <a:r>
              <a:rPr lang="tr-TR" sz="1200" b="0" i="0" u="none" strike="noStrike" kern="1200" dirty="0" err="1">
                <a:solidFill>
                  <a:schemeClr val="tx1"/>
                </a:solidFill>
                <a:effectLst/>
                <a:latin typeface="+mn-lt"/>
                <a:ea typeface="+mn-ea"/>
                <a:cs typeface="+mn-cs"/>
              </a:rPr>
              <a:t>Osteoarthritis</a:t>
            </a:r>
            <a:r>
              <a:rPr lang="tr-TR" sz="1200" b="0" i="0" u="none" strike="noStrike" kern="1200" dirty="0">
                <a:solidFill>
                  <a:schemeClr val="tx1"/>
                </a:solidFill>
                <a:effectLst/>
                <a:latin typeface="+mn-lt"/>
                <a:ea typeface="+mn-ea"/>
                <a:cs typeface="+mn-cs"/>
              </a:rPr>
              <a:t> </a:t>
            </a:r>
          </a:p>
          <a:p>
            <a:endParaRPr lang="tr-TR" b="0" dirty="0"/>
          </a:p>
        </p:txBody>
      </p:sp>
      <p:sp>
        <p:nvSpPr>
          <p:cNvPr id="4" name="Slayt Numarası Yer Tutucusu 3"/>
          <p:cNvSpPr>
            <a:spLocks noGrp="1"/>
          </p:cNvSpPr>
          <p:nvPr>
            <p:ph type="sldNum" sz="quarter" idx="5"/>
          </p:nvPr>
        </p:nvSpPr>
        <p:spPr/>
        <p:txBody>
          <a:bodyPr/>
          <a:lstStyle/>
          <a:p>
            <a:fld id="{2B9E7D7D-4D06-4BF6-9010-0BDB13E1AB77}" type="slidenum">
              <a:rPr lang="tr-TR" smtClean="0"/>
              <a:pPr/>
              <a:t>26</a:t>
            </a:fld>
            <a:endParaRPr lang="tr-TR"/>
          </a:p>
        </p:txBody>
      </p:sp>
    </p:spTree>
    <p:extLst>
      <p:ext uri="{BB962C8B-B14F-4D97-AF65-F5344CB8AC3E}">
        <p14:creationId xmlns:p14="http://schemas.microsoft.com/office/powerpoint/2010/main" val="2036418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dirty="0" err="1">
                <a:solidFill>
                  <a:schemeClr val="tx1"/>
                </a:solidFill>
                <a:effectLst/>
                <a:latin typeface="+mn-lt"/>
                <a:ea typeface="+mn-ea"/>
                <a:cs typeface="+mn-cs"/>
              </a:rPr>
              <a:t>GLIS’in</a:t>
            </a:r>
            <a:r>
              <a:rPr lang="tr-TR" sz="1200" b="0" i="0" u="none" strike="noStrike" kern="1200" dirty="0">
                <a:solidFill>
                  <a:schemeClr val="tx1"/>
                </a:solidFill>
                <a:effectLst/>
                <a:latin typeface="+mn-lt"/>
                <a:ea typeface="+mn-ea"/>
                <a:cs typeface="+mn-cs"/>
              </a:rPr>
              <a:t> ilk adımı, küresel bir tanım geliştirilmeden önce ortak terminolojiyi belirlemek.</a:t>
            </a:r>
            <a:endParaRPr lang="tr-T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Uzmanların ifadeleri yanıtlamasına yardımcı olmak için (ve alandaki </a:t>
            </a:r>
            <a:r>
              <a:rPr lang="tr-TR" dirty="0" err="1"/>
              <a:t>sarkopeni</a:t>
            </a:r>
            <a:r>
              <a:rPr lang="tr-TR" dirty="0"/>
              <a:t> terminolojisini standartlaştırma umuduyla) </a:t>
            </a:r>
            <a:r>
              <a:rPr lang="tr-TR" dirty="0" err="1"/>
              <a:t>sarkopeni</a:t>
            </a:r>
            <a:r>
              <a:rPr lang="tr-TR" dirty="0"/>
              <a:t> ile ilgili bir terimler sözlüğü de yayınlanmıştır </a:t>
            </a:r>
            <a:endParaRPr lang="en-US" dirty="0"/>
          </a:p>
          <a:p>
            <a:endParaRPr lang="tr-TR" dirty="0"/>
          </a:p>
        </p:txBody>
      </p:sp>
      <p:sp>
        <p:nvSpPr>
          <p:cNvPr id="4" name="Slayt Numarası Yer Tutucusu 3"/>
          <p:cNvSpPr>
            <a:spLocks noGrp="1"/>
          </p:cNvSpPr>
          <p:nvPr>
            <p:ph type="sldNum" sz="quarter" idx="5"/>
          </p:nvPr>
        </p:nvSpPr>
        <p:spPr/>
        <p:txBody>
          <a:bodyPr/>
          <a:lstStyle/>
          <a:p>
            <a:fld id="{2B9E7D7D-4D06-4BF6-9010-0BDB13E1AB77}" type="slidenum">
              <a:rPr lang="tr-TR" smtClean="0"/>
              <a:pPr/>
              <a:t>27</a:t>
            </a:fld>
            <a:endParaRPr lang="tr-TR"/>
          </a:p>
        </p:txBody>
      </p:sp>
    </p:spTree>
    <p:extLst>
      <p:ext uri="{BB962C8B-B14F-4D97-AF65-F5344CB8AC3E}">
        <p14:creationId xmlns:p14="http://schemas.microsoft.com/office/powerpoint/2010/main" val="3883168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dirty="0">
                <a:solidFill>
                  <a:schemeClr val="tx1"/>
                </a:solidFill>
                <a:effectLst/>
                <a:latin typeface="+mn-lt"/>
                <a:ea typeface="+mn-ea"/>
                <a:cs typeface="+mn-cs"/>
              </a:rPr>
              <a:t>Kas kalitesi: Genel ve belirsiz bir terimdir; histolojik, görüntüleme, metabolik ya da fonksiyonel ölçümleri içerebilir.</a:t>
            </a:r>
          </a:p>
          <a:p>
            <a:r>
              <a:rPr lang="tr-TR" sz="1200" b="0" i="0" u="none" strike="noStrike" kern="1200" dirty="0">
                <a:solidFill>
                  <a:schemeClr val="tx1"/>
                </a:solidFill>
                <a:effectLst/>
                <a:latin typeface="+mn-lt"/>
                <a:ea typeface="+mn-ea"/>
                <a:cs typeface="+mn-cs"/>
              </a:rPr>
              <a:t>Çok farklı anlamlara gelebileceği için analizlerde veya sonuç raporlarında kullanılmaması önerilir</a:t>
            </a:r>
            <a:r>
              <a:rPr lang="tr-TR" sz="1200" b="1" i="0" u="none" strike="noStrike" kern="1200" dirty="0">
                <a:solidFill>
                  <a:schemeClr val="tx1"/>
                </a:solidFill>
                <a:effectLst/>
                <a:latin typeface="+mn-lt"/>
                <a:ea typeface="+mn-ea"/>
                <a:cs typeface="+mn-cs"/>
              </a:rPr>
              <a:t>.</a:t>
            </a:r>
          </a:p>
          <a:p>
            <a:r>
              <a:rPr lang="tr-TR" sz="1200" b="0" i="0" u="none" strike="noStrike" kern="1200" dirty="0" err="1">
                <a:solidFill>
                  <a:schemeClr val="tx1"/>
                </a:solidFill>
                <a:effectLst/>
                <a:latin typeface="+mn-lt"/>
                <a:ea typeface="+mn-ea"/>
                <a:cs typeface="+mn-cs"/>
              </a:rPr>
              <a:t>Miyosteatoz</a:t>
            </a:r>
            <a:r>
              <a:rPr lang="tr-TR" sz="1200" b="0" i="0" u="none" strike="noStrike" kern="1200" dirty="0">
                <a:solidFill>
                  <a:schemeClr val="tx1"/>
                </a:solidFill>
                <a:effectLst/>
                <a:latin typeface="+mn-lt"/>
                <a:ea typeface="+mn-ea"/>
                <a:cs typeface="+mn-cs"/>
              </a:rPr>
              <a:t>: </a:t>
            </a:r>
            <a:r>
              <a:rPr lang="tr-TR" dirty="0"/>
              <a:t>Kas içine ve çevresine yağ infiltrasyonu anlamına gelir. Ancak bu terim: Hem </a:t>
            </a:r>
            <a:r>
              <a:rPr lang="tr-TR" b="0" dirty="0"/>
              <a:t>intramüsküler</a:t>
            </a:r>
            <a:r>
              <a:rPr lang="tr-TR" dirty="0"/>
              <a:t> hem </a:t>
            </a:r>
            <a:r>
              <a:rPr lang="tr-TR" b="0" dirty="0" err="1"/>
              <a:t>intermüsküler</a:t>
            </a:r>
            <a:r>
              <a:rPr lang="tr-TR" b="0" dirty="0"/>
              <a:t> yağ </a:t>
            </a:r>
            <a:r>
              <a:rPr lang="tr-TR" dirty="0"/>
              <a:t>için kullanıldığından </a:t>
            </a:r>
            <a:r>
              <a:rPr lang="tr-TR" b="0" dirty="0"/>
              <a:t>belirsizdir.</a:t>
            </a:r>
          </a:p>
          <a:p>
            <a:r>
              <a:rPr lang="tr-TR" b="0" dirty="0"/>
              <a:t>Spesifik bir ölçüm adı belirtilmeden kullanılmamalıdır.</a:t>
            </a:r>
          </a:p>
          <a:p>
            <a:endParaRPr lang="tr-TR" sz="1200" b="0" i="0" u="none" strike="noStrike" kern="1200" dirty="0">
              <a:solidFill>
                <a:schemeClr val="tx1"/>
              </a:solidFill>
              <a:effectLst/>
              <a:latin typeface="+mn-lt"/>
              <a:ea typeface="+mn-ea"/>
              <a:cs typeface="+mn-cs"/>
            </a:endParaRPr>
          </a:p>
        </p:txBody>
      </p:sp>
      <p:sp>
        <p:nvSpPr>
          <p:cNvPr id="4" name="Slayt Numarası Yer Tutucusu 3"/>
          <p:cNvSpPr>
            <a:spLocks noGrp="1"/>
          </p:cNvSpPr>
          <p:nvPr>
            <p:ph type="sldNum" sz="quarter" idx="5"/>
          </p:nvPr>
        </p:nvSpPr>
        <p:spPr/>
        <p:txBody>
          <a:bodyPr/>
          <a:lstStyle/>
          <a:p>
            <a:fld id="{2B9E7D7D-4D06-4BF6-9010-0BDB13E1AB77}" type="slidenum">
              <a:rPr lang="tr-TR" smtClean="0"/>
              <a:pPr/>
              <a:t>28</a:t>
            </a:fld>
            <a:endParaRPr lang="tr-TR"/>
          </a:p>
        </p:txBody>
      </p:sp>
    </p:spTree>
    <p:extLst>
      <p:ext uri="{BB962C8B-B14F-4D97-AF65-F5344CB8AC3E}">
        <p14:creationId xmlns:p14="http://schemas.microsoft.com/office/powerpoint/2010/main" val="3861151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B9E7D7D-4D06-4BF6-9010-0BDB13E1AB77}" type="slidenum">
              <a:rPr lang="tr-TR" smtClean="0"/>
              <a:pPr/>
              <a:t>29</a:t>
            </a:fld>
            <a:endParaRPr lang="tr-TR"/>
          </a:p>
        </p:txBody>
      </p:sp>
    </p:spTree>
    <p:extLst>
      <p:ext uri="{BB962C8B-B14F-4D97-AF65-F5344CB8AC3E}">
        <p14:creationId xmlns:p14="http://schemas.microsoft.com/office/powerpoint/2010/main" val="555113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B9E7D7D-4D06-4BF6-9010-0BDB13E1AB77}" type="slidenum">
              <a:rPr lang="tr-TR" smtClean="0"/>
              <a:pPr/>
              <a:t>32</a:t>
            </a:fld>
            <a:endParaRPr lang="tr-TR"/>
          </a:p>
        </p:txBody>
      </p:sp>
    </p:spTree>
    <p:extLst>
      <p:ext uri="{BB962C8B-B14F-4D97-AF65-F5344CB8AC3E}">
        <p14:creationId xmlns:p14="http://schemas.microsoft.com/office/powerpoint/2010/main" val="673613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B9E7D7D-4D06-4BF6-9010-0BDB13E1AB77}" type="slidenum">
              <a:rPr lang="tr-TR" smtClean="0"/>
              <a:pPr/>
              <a:t>34</a:t>
            </a:fld>
            <a:endParaRPr lang="tr-TR"/>
          </a:p>
        </p:txBody>
      </p:sp>
    </p:spTree>
    <p:extLst>
      <p:ext uri="{BB962C8B-B14F-4D97-AF65-F5344CB8AC3E}">
        <p14:creationId xmlns:p14="http://schemas.microsoft.com/office/powerpoint/2010/main" val="2796486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GLIS'in</a:t>
            </a:r>
            <a:r>
              <a:rPr lang="tr-TR" dirty="0"/>
              <a:t> bir sonraki aşaması, yeni geliştirilen </a:t>
            </a:r>
            <a:r>
              <a:rPr lang="tr-TR" dirty="0" err="1"/>
              <a:t>sarkopeni</a:t>
            </a:r>
            <a:r>
              <a:rPr lang="tr-TR" dirty="0"/>
              <a:t> kavramsal tanımının operasyonelleştirilmesini içerecektir.</a:t>
            </a:r>
          </a:p>
          <a:p>
            <a:r>
              <a:rPr lang="tr-TR" dirty="0"/>
              <a:t>Bu çalışma, kas kütlesi, kas gücü ve klinik sonuçlar üzerine birer çalışma grubu tarafından yürütülecek ve yalnızca </a:t>
            </a:r>
            <a:r>
              <a:rPr lang="tr-TR" dirty="0" err="1"/>
              <a:t>sarkopeni</a:t>
            </a:r>
            <a:r>
              <a:rPr lang="tr-TR" dirty="0"/>
              <a:t> alanında değil, aynı zamanda ilgili çalışma grubu konusunda da uzman kişilerden oluşacaktır.</a:t>
            </a:r>
          </a:p>
        </p:txBody>
      </p:sp>
      <p:sp>
        <p:nvSpPr>
          <p:cNvPr id="4" name="Slayt Numarası Yer Tutucusu 3"/>
          <p:cNvSpPr>
            <a:spLocks noGrp="1"/>
          </p:cNvSpPr>
          <p:nvPr>
            <p:ph type="sldNum" sz="quarter" idx="5"/>
          </p:nvPr>
        </p:nvSpPr>
        <p:spPr/>
        <p:txBody>
          <a:bodyPr/>
          <a:lstStyle/>
          <a:p>
            <a:fld id="{2B9E7D7D-4D06-4BF6-9010-0BDB13E1AB77}" type="slidenum">
              <a:rPr lang="tr-TR" smtClean="0"/>
              <a:pPr/>
              <a:t>35</a:t>
            </a:fld>
            <a:endParaRPr lang="tr-TR"/>
          </a:p>
        </p:txBody>
      </p:sp>
    </p:spTree>
    <p:extLst>
      <p:ext uri="{BB962C8B-B14F-4D97-AF65-F5344CB8AC3E}">
        <p14:creationId xmlns:p14="http://schemas.microsoft.com/office/powerpoint/2010/main" val="425251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75306-CC2C-22D4-FD6C-4887097DF9CD}"/>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BE6DCE6F-2E4B-7064-8BC8-DEDB6C45526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8D19C6A-F964-E239-2C32-009061C7BE83}"/>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987F9F39-5269-D21C-75B4-34FE50C9B267}"/>
              </a:ext>
            </a:extLst>
          </p:cNvPr>
          <p:cNvSpPr>
            <a:spLocks noGrp="1"/>
          </p:cNvSpPr>
          <p:nvPr>
            <p:ph type="sldNum" sz="quarter" idx="10"/>
          </p:nvPr>
        </p:nvSpPr>
        <p:spPr/>
        <p:txBody>
          <a:bodyPr/>
          <a:lstStyle/>
          <a:p>
            <a:fld id="{2B9E7D7D-4D06-4BF6-9010-0BDB13E1AB77}" type="slidenum">
              <a:rPr lang="tr-TR" smtClean="0"/>
              <a:pPr/>
              <a:t>36</a:t>
            </a:fld>
            <a:endParaRPr lang="tr-TR"/>
          </a:p>
        </p:txBody>
      </p:sp>
    </p:spTree>
    <p:extLst>
      <p:ext uri="{BB962C8B-B14F-4D97-AF65-F5344CB8AC3E}">
        <p14:creationId xmlns:p14="http://schemas.microsoft.com/office/powerpoint/2010/main" val="2264859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dirty="0">
                <a:solidFill>
                  <a:schemeClr val="tx1"/>
                </a:solidFill>
                <a:effectLst/>
                <a:latin typeface="+mn-lt"/>
                <a:ea typeface="+mn-ea"/>
                <a:cs typeface="+mn-cs"/>
              </a:rPr>
              <a:t>Bu rapor, </a:t>
            </a:r>
            <a:r>
              <a:rPr lang="tr-TR" sz="1200" b="0" i="0" u="none" strike="noStrike" kern="1200" dirty="0" err="1">
                <a:solidFill>
                  <a:schemeClr val="tx1"/>
                </a:solidFill>
                <a:effectLst/>
                <a:latin typeface="+mn-lt"/>
                <a:ea typeface="+mn-ea"/>
                <a:cs typeface="+mn-cs"/>
              </a:rPr>
              <a:t>sarkopeninin</a:t>
            </a:r>
            <a:r>
              <a:rPr lang="tr-TR" sz="1200" b="0" i="0" u="none" strike="noStrike" kern="1200" dirty="0">
                <a:solidFill>
                  <a:schemeClr val="tx1"/>
                </a:solidFill>
                <a:effectLst/>
                <a:latin typeface="+mn-lt"/>
                <a:ea typeface="+mn-ea"/>
                <a:cs typeface="+mn-cs"/>
              </a:rPr>
              <a:t> sağlık sonuçları konusunda uluslararası fikir birliği oluşturmayı hedefler. Amaç, bu sonuçları hem klinik hem araştırma için standart hale getirmek ve gelecekteki çalışmalara temel oluşturmaktır.</a:t>
            </a:r>
            <a:endParaRPr lang="tr-TR" dirty="0"/>
          </a:p>
        </p:txBody>
      </p:sp>
      <p:sp>
        <p:nvSpPr>
          <p:cNvPr id="4" name="Slayt Numarası Yer Tutucusu 3"/>
          <p:cNvSpPr>
            <a:spLocks noGrp="1"/>
          </p:cNvSpPr>
          <p:nvPr>
            <p:ph type="sldNum" sz="quarter" idx="5"/>
          </p:nvPr>
        </p:nvSpPr>
        <p:spPr/>
        <p:txBody>
          <a:bodyPr/>
          <a:lstStyle/>
          <a:p>
            <a:fld id="{2B9E7D7D-4D06-4BF6-9010-0BDB13E1AB77}" type="slidenum">
              <a:rPr lang="tr-TR" smtClean="0"/>
              <a:pPr/>
              <a:t>37</a:t>
            </a:fld>
            <a:endParaRPr lang="tr-TR"/>
          </a:p>
        </p:txBody>
      </p:sp>
    </p:spTree>
    <p:extLst>
      <p:ext uri="{BB962C8B-B14F-4D97-AF65-F5344CB8AC3E}">
        <p14:creationId xmlns:p14="http://schemas.microsoft.com/office/powerpoint/2010/main" val="97458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Sonuçlar, sistematik incelemelere, meta-analizlere ve alandaki ilgili kohort çalışmalarına dayanmaktadır.</a:t>
            </a:r>
          </a:p>
        </p:txBody>
      </p:sp>
      <p:sp>
        <p:nvSpPr>
          <p:cNvPr id="4" name="Slayt Numarası Yer Tutucusu 3"/>
          <p:cNvSpPr>
            <a:spLocks noGrp="1"/>
          </p:cNvSpPr>
          <p:nvPr>
            <p:ph type="sldNum" sz="quarter" idx="5"/>
          </p:nvPr>
        </p:nvSpPr>
        <p:spPr/>
        <p:txBody>
          <a:bodyPr/>
          <a:lstStyle/>
          <a:p>
            <a:fld id="{2B9E7D7D-4D06-4BF6-9010-0BDB13E1AB77}" type="slidenum">
              <a:rPr lang="tr-TR" smtClean="0"/>
              <a:pPr/>
              <a:t>39</a:t>
            </a:fld>
            <a:endParaRPr lang="tr-TR"/>
          </a:p>
        </p:txBody>
      </p:sp>
    </p:spTree>
    <p:extLst>
      <p:ext uri="{BB962C8B-B14F-4D97-AF65-F5344CB8AC3E}">
        <p14:creationId xmlns:p14="http://schemas.microsoft.com/office/powerpoint/2010/main" val="3481114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latin typeface="+mn-lt"/>
                <a:ea typeface="+mn-ea"/>
                <a:cs typeface="+mn-cs"/>
              </a:rPr>
              <a:t>BİA:</a:t>
            </a:r>
            <a:r>
              <a:rPr lang="tr-TR" sz="1200" kern="1200" baseline="0" dirty="0">
                <a:solidFill>
                  <a:schemeClr val="tx1"/>
                </a:solidFill>
                <a:latin typeface="+mn-lt"/>
                <a:ea typeface="+mn-ea"/>
                <a:cs typeface="+mn-cs"/>
              </a:rPr>
              <a:t> </a:t>
            </a:r>
            <a:r>
              <a:rPr lang="tr-TR" sz="1200" kern="1200" dirty="0">
                <a:solidFill>
                  <a:schemeClr val="tx1"/>
                </a:solidFill>
                <a:latin typeface="+mn-lt"/>
                <a:ea typeface="+mn-ea"/>
                <a:cs typeface="+mn-cs"/>
              </a:rPr>
              <a:t>vücudun elektrik iletkenliği üzerinden çıkarım yapar. FORMÜLLERLE HESAP YAPILIR.</a:t>
            </a:r>
            <a:endParaRPr lang="en-US" sz="1200" kern="1200" dirty="0">
              <a:solidFill>
                <a:schemeClr val="tx1"/>
              </a:solidFill>
              <a:latin typeface="+mn-lt"/>
              <a:ea typeface="+mn-ea"/>
              <a:cs typeface="+mn-cs"/>
            </a:endParaRPr>
          </a:p>
          <a:p>
            <a:endParaRPr lang="tr-TR"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51A23D8-9063-4A16-946D-72539F6955D0}" type="slidenum">
              <a:rPr lang="en-US" smtClean="0"/>
              <a:pPr/>
              <a:t>6</a:t>
            </a:fld>
            <a:endParaRPr lang="en-US"/>
          </a:p>
        </p:txBody>
      </p:sp>
    </p:spTree>
    <p:extLst>
      <p:ext uri="{BB962C8B-B14F-4D97-AF65-F5344CB8AC3E}">
        <p14:creationId xmlns:p14="http://schemas.microsoft.com/office/powerpoint/2010/main" val="2061894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B9E7D7D-4D06-4BF6-9010-0BDB13E1AB77}" type="slidenum">
              <a:rPr lang="tr-TR" smtClean="0"/>
              <a:pPr/>
              <a:t>40</a:t>
            </a:fld>
            <a:endParaRPr lang="tr-TR"/>
          </a:p>
        </p:txBody>
      </p:sp>
    </p:spTree>
    <p:extLst>
      <p:ext uri="{BB962C8B-B14F-4D97-AF65-F5344CB8AC3E}">
        <p14:creationId xmlns:p14="http://schemas.microsoft.com/office/powerpoint/2010/main" val="3400929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B9E7D7D-4D06-4BF6-9010-0BDB13E1AB77}" type="slidenum">
              <a:rPr lang="tr-TR" smtClean="0"/>
              <a:pPr/>
              <a:t>43</a:t>
            </a:fld>
            <a:endParaRPr lang="tr-TR"/>
          </a:p>
        </p:txBody>
      </p:sp>
    </p:spTree>
    <p:extLst>
      <p:ext uri="{BB962C8B-B14F-4D97-AF65-F5344CB8AC3E}">
        <p14:creationId xmlns:p14="http://schemas.microsoft.com/office/powerpoint/2010/main" val="453041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B9E7D7D-4D06-4BF6-9010-0BDB13E1AB77}" type="slidenum">
              <a:rPr lang="tr-TR" smtClean="0"/>
              <a:pPr/>
              <a:t>44</a:t>
            </a:fld>
            <a:endParaRPr lang="tr-TR"/>
          </a:p>
        </p:txBody>
      </p:sp>
    </p:spTree>
    <p:extLst>
      <p:ext uri="{BB962C8B-B14F-4D97-AF65-F5344CB8AC3E}">
        <p14:creationId xmlns:p14="http://schemas.microsoft.com/office/powerpoint/2010/main" val="2141078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2D0008-EFE0-6846-9329-28AEF6A44F4B}" type="slidenum">
              <a:rPr lang="en-GB" smtClean="0"/>
              <a:t>49</a:t>
            </a:fld>
            <a:endParaRPr lang="en-GB"/>
          </a:p>
        </p:txBody>
      </p:sp>
    </p:spTree>
    <p:extLst>
      <p:ext uri="{BB962C8B-B14F-4D97-AF65-F5344CB8AC3E}">
        <p14:creationId xmlns:p14="http://schemas.microsoft.com/office/powerpoint/2010/main" val="2753718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B9E7D7D-4D06-4BF6-9010-0BDB13E1AB77}" type="slidenum">
              <a:rPr lang="tr-TR" smtClean="0"/>
              <a:pPr/>
              <a:t>54</a:t>
            </a:fld>
            <a:endParaRPr lang="tr-TR"/>
          </a:p>
        </p:txBody>
      </p:sp>
    </p:spTree>
    <p:extLst>
      <p:ext uri="{BB962C8B-B14F-4D97-AF65-F5344CB8AC3E}">
        <p14:creationId xmlns:p14="http://schemas.microsoft.com/office/powerpoint/2010/main" val="924012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B9E7D7D-4D06-4BF6-9010-0BDB13E1AB77}" type="slidenum">
              <a:rPr lang="tr-TR" smtClean="0"/>
              <a:pPr/>
              <a:t>55</a:t>
            </a:fld>
            <a:endParaRPr lang="tr-TR"/>
          </a:p>
        </p:txBody>
      </p:sp>
    </p:spTree>
    <p:extLst>
      <p:ext uri="{BB962C8B-B14F-4D97-AF65-F5344CB8AC3E}">
        <p14:creationId xmlns:p14="http://schemas.microsoft.com/office/powerpoint/2010/main" val="87867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B9E7D7D-4D06-4BF6-9010-0BDB13E1AB77}" type="slidenum">
              <a:rPr lang="tr-TR" smtClean="0"/>
              <a:pPr/>
              <a:t>56</a:t>
            </a:fld>
            <a:endParaRPr lang="tr-TR"/>
          </a:p>
        </p:txBody>
      </p:sp>
    </p:spTree>
    <p:extLst>
      <p:ext uri="{BB962C8B-B14F-4D97-AF65-F5344CB8AC3E}">
        <p14:creationId xmlns:p14="http://schemas.microsoft.com/office/powerpoint/2010/main" val="3010818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latin typeface="+mn-lt"/>
                <a:ea typeface="+mn-ea"/>
                <a:cs typeface="+mn-cs"/>
              </a:rPr>
              <a:t>BİA:</a:t>
            </a:r>
            <a:r>
              <a:rPr lang="tr-TR" sz="1200" kern="1200" baseline="0" dirty="0">
                <a:solidFill>
                  <a:schemeClr val="tx1"/>
                </a:solidFill>
                <a:latin typeface="+mn-lt"/>
                <a:ea typeface="+mn-ea"/>
                <a:cs typeface="+mn-cs"/>
              </a:rPr>
              <a:t> </a:t>
            </a:r>
            <a:r>
              <a:rPr lang="tr-TR" sz="1200" kern="1200" dirty="0">
                <a:solidFill>
                  <a:schemeClr val="tx1"/>
                </a:solidFill>
                <a:latin typeface="+mn-lt"/>
                <a:ea typeface="+mn-ea"/>
                <a:cs typeface="+mn-cs"/>
              </a:rPr>
              <a:t>vücudun elektrik iletkenliği üzerinden çıkarım yapar. FORMÜLLERLE HESAP YAPILIR.</a:t>
            </a:r>
            <a:endParaRPr lang="en-US" sz="1200" kern="1200" dirty="0">
              <a:solidFill>
                <a:schemeClr val="tx1"/>
              </a:solidFill>
              <a:latin typeface="+mn-lt"/>
              <a:ea typeface="+mn-ea"/>
              <a:cs typeface="+mn-cs"/>
            </a:endParaRPr>
          </a:p>
          <a:p>
            <a:endParaRPr lang="tr-TR"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51A23D8-9063-4A16-946D-72539F6955D0}" type="slidenum">
              <a:rPr lang="en-US" smtClean="0"/>
              <a:pPr/>
              <a:t>7</a:t>
            </a:fld>
            <a:endParaRPr lang="en-US"/>
          </a:p>
        </p:txBody>
      </p:sp>
    </p:spTree>
    <p:extLst>
      <p:ext uri="{BB962C8B-B14F-4D97-AF65-F5344CB8AC3E}">
        <p14:creationId xmlns:p14="http://schemas.microsoft.com/office/powerpoint/2010/main" val="386937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Bu bilgiler ışığında 2018 avrupa geriatri kongresinde revize edilmiş konsensus raporu sunuldu.</a:t>
            </a:r>
          </a:p>
        </p:txBody>
      </p:sp>
      <p:sp>
        <p:nvSpPr>
          <p:cNvPr id="4" name="Slide Number Placeholder 3"/>
          <p:cNvSpPr>
            <a:spLocks noGrp="1"/>
          </p:cNvSpPr>
          <p:nvPr>
            <p:ph type="sldNum" sz="quarter" idx="5"/>
          </p:nvPr>
        </p:nvSpPr>
        <p:spPr/>
        <p:txBody>
          <a:bodyPr/>
          <a:lstStyle/>
          <a:p>
            <a:fld id="{651A23D8-9063-4A16-946D-72539F6955D0}" type="slidenum">
              <a:rPr lang="en-US" smtClean="0"/>
              <a:pPr/>
              <a:t>10</a:t>
            </a:fld>
            <a:endParaRPr lang="en-US"/>
          </a:p>
        </p:txBody>
      </p:sp>
    </p:spTree>
    <p:extLst>
      <p:ext uri="{BB962C8B-B14F-4D97-AF65-F5344CB8AC3E}">
        <p14:creationId xmlns:p14="http://schemas.microsoft.com/office/powerpoint/2010/main" val="3730146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r-TR" dirty="0"/>
              <a:t>İlk gereken inceleme kas gücü ölçümü bunun</a:t>
            </a:r>
            <a:r>
              <a:rPr lang="tr-TR" baseline="0" dirty="0"/>
              <a:t> için en kolayı dinamometre ile ya da sandalyeden kalkma testi ile. Sonrasında kas kalite ve kütlesi (kantite) de bozuksa sarkopeni tanısı net konulur eğer buna fiziksel performansta bozulma da eşlik ediyorsa ciddi sarkopeniden söz edilir.</a:t>
            </a:r>
            <a:endParaRPr lang="en-US" dirty="0"/>
          </a:p>
        </p:txBody>
      </p:sp>
      <p:sp>
        <p:nvSpPr>
          <p:cNvPr id="4" name="Slide Number Placeholder 3"/>
          <p:cNvSpPr>
            <a:spLocks noGrp="1"/>
          </p:cNvSpPr>
          <p:nvPr>
            <p:ph type="sldNum" sz="quarter" idx="10"/>
          </p:nvPr>
        </p:nvSpPr>
        <p:spPr/>
        <p:txBody>
          <a:bodyPr/>
          <a:lstStyle/>
          <a:p>
            <a:fld id="{651A23D8-9063-4A16-946D-72539F6955D0}" type="slidenum">
              <a:rPr lang="en-US" smtClean="0"/>
              <a:pPr/>
              <a:t>13</a:t>
            </a:fld>
            <a:endParaRPr lang="en-US"/>
          </a:p>
        </p:txBody>
      </p:sp>
    </p:spTree>
    <p:extLst>
      <p:ext uri="{BB962C8B-B14F-4D97-AF65-F5344CB8AC3E}">
        <p14:creationId xmlns:p14="http://schemas.microsoft.com/office/powerpoint/2010/main" val="893900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r-TR" sz="1200" kern="1200" dirty="0">
                <a:solidFill>
                  <a:schemeClr val="tx1"/>
                </a:solidFill>
                <a:latin typeface="+mn-lt"/>
                <a:ea typeface="+mn-ea"/>
                <a:cs typeface="+mn-cs"/>
              </a:rPr>
              <a:t>Düşük el sıkma gücü uzun hastane yatışları, fonksiyonel kısıtlılıkların artışı, düşük hayat kalitesi ve ölüm için güçlü bir prediktördür</a:t>
            </a:r>
          </a:p>
          <a:p>
            <a:endParaRPr lang="tr-TR" sz="1200" kern="1200" dirty="0">
              <a:solidFill>
                <a:schemeClr val="tx1"/>
              </a:solidFill>
              <a:latin typeface="+mn-lt"/>
              <a:ea typeface="+mn-ea"/>
              <a:cs typeface="+mn-cs"/>
            </a:endParaRPr>
          </a:p>
          <a:p>
            <a:r>
              <a:rPr lang="tr-TR" sz="1200" kern="1200" dirty="0">
                <a:solidFill>
                  <a:schemeClr val="tx1"/>
                </a:solidFill>
                <a:latin typeface="+mn-lt"/>
                <a:ea typeface="+mn-ea"/>
                <a:cs typeface="+mn-cs"/>
              </a:rPr>
              <a:t>Chair to stand : ise alt ekstremite kas gücü ölçümü için yapılabilir</a:t>
            </a:r>
            <a:endParaRPr lang="en-US" dirty="0"/>
          </a:p>
        </p:txBody>
      </p:sp>
      <p:sp>
        <p:nvSpPr>
          <p:cNvPr id="4" name="Slide Number Placeholder 3"/>
          <p:cNvSpPr>
            <a:spLocks noGrp="1"/>
          </p:cNvSpPr>
          <p:nvPr>
            <p:ph type="sldNum" sz="quarter" idx="10"/>
          </p:nvPr>
        </p:nvSpPr>
        <p:spPr/>
        <p:txBody>
          <a:bodyPr/>
          <a:lstStyle/>
          <a:p>
            <a:fld id="{651A23D8-9063-4A16-946D-72539F6955D0}" type="slidenum">
              <a:rPr lang="en-US" smtClean="0"/>
              <a:pPr/>
              <a:t>15</a:t>
            </a:fld>
            <a:endParaRPr lang="en-US"/>
          </a:p>
        </p:txBody>
      </p:sp>
    </p:spTree>
    <p:extLst>
      <p:ext uri="{BB962C8B-B14F-4D97-AF65-F5344CB8AC3E}">
        <p14:creationId xmlns:p14="http://schemas.microsoft.com/office/powerpoint/2010/main" val="220731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r-TR" dirty="0"/>
              <a:t>İlk gereken inceleme kas gücü ölçümü bunun</a:t>
            </a:r>
            <a:r>
              <a:rPr lang="tr-TR" baseline="0" dirty="0"/>
              <a:t> için en kolayı dinamometre ile ya da sandalyeden kalkma testi ile. Sonrasında kas kalite ve kütlesi (kantite) de bozuksa sarkopeni tanısı net konulur eğer buna fiziksel performansta bozulma da eşlik ediyorsa ciddi sarkopeniden söz edilir.</a:t>
            </a:r>
            <a:endParaRPr lang="en-US" dirty="0"/>
          </a:p>
        </p:txBody>
      </p:sp>
      <p:sp>
        <p:nvSpPr>
          <p:cNvPr id="4" name="Slide Number Placeholder 3"/>
          <p:cNvSpPr>
            <a:spLocks noGrp="1"/>
          </p:cNvSpPr>
          <p:nvPr>
            <p:ph type="sldNum" sz="quarter" idx="10"/>
          </p:nvPr>
        </p:nvSpPr>
        <p:spPr/>
        <p:txBody>
          <a:bodyPr/>
          <a:lstStyle/>
          <a:p>
            <a:fld id="{651A23D8-9063-4A16-946D-72539F6955D0}" type="slidenum">
              <a:rPr lang="en-US" smtClean="0"/>
              <a:pPr/>
              <a:t>16</a:t>
            </a:fld>
            <a:endParaRPr lang="en-US"/>
          </a:p>
        </p:txBody>
      </p:sp>
    </p:spTree>
    <p:extLst>
      <p:ext uri="{BB962C8B-B14F-4D97-AF65-F5344CB8AC3E}">
        <p14:creationId xmlns:p14="http://schemas.microsoft.com/office/powerpoint/2010/main" val="2099438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latin typeface="+mn-lt"/>
                <a:ea typeface="+mn-ea"/>
                <a:cs typeface="+mn-cs"/>
              </a:rPr>
              <a:t>BİA:</a:t>
            </a:r>
            <a:r>
              <a:rPr lang="tr-TR" sz="1200" kern="1200" baseline="0" dirty="0">
                <a:solidFill>
                  <a:schemeClr val="tx1"/>
                </a:solidFill>
                <a:latin typeface="+mn-lt"/>
                <a:ea typeface="+mn-ea"/>
                <a:cs typeface="+mn-cs"/>
              </a:rPr>
              <a:t> </a:t>
            </a:r>
            <a:r>
              <a:rPr lang="tr-TR" sz="1200" kern="1200" dirty="0">
                <a:solidFill>
                  <a:schemeClr val="tx1"/>
                </a:solidFill>
                <a:latin typeface="+mn-lt"/>
                <a:ea typeface="+mn-ea"/>
                <a:cs typeface="+mn-cs"/>
              </a:rPr>
              <a:t>vücudun elektrik iletkenliği üzerinden çıkarım yapar. FORMÜLLERLE HESAP YAPILIR.</a:t>
            </a:r>
            <a:endParaRPr lang="en-US" sz="1200" kern="1200" dirty="0">
              <a:solidFill>
                <a:schemeClr val="tx1"/>
              </a:solidFill>
              <a:latin typeface="+mn-lt"/>
              <a:ea typeface="+mn-ea"/>
              <a:cs typeface="+mn-cs"/>
            </a:endParaRPr>
          </a:p>
          <a:p>
            <a:endParaRPr lang="tr-TR"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51A23D8-9063-4A16-946D-72539F6955D0}" type="slidenum">
              <a:rPr lang="en-US" smtClean="0"/>
              <a:pPr/>
              <a:t>17</a:t>
            </a:fld>
            <a:endParaRPr lang="en-US"/>
          </a:p>
        </p:txBody>
      </p:sp>
    </p:spTree>
    <p:extLst>
      <p:ext uri="{BB962C8B-B14F-4D97-AF65-F5344CB8AC3E}">
        <p14:creationId xmlns:p14="http://schemas.microsoft.com/office/powerpoint/2010/main" val="2784675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latin typeface="+mn-lt"/>
                <a:ea typeface="+mn-ea"/>
                <a:cs typeface="+mn-cs"/>
              </a:rPr>
              <a:t>BİA:</a:t>
            </a:r>
            <a:r>
              <a:rPr lang="tr-TR" sz="1200" kern="1200" baseline="0" dirty="0">
                <a:solidFill>
                  <a:schemeClr val="tx1"/>
                </a:solidFill>
                <a:latin typeface="+mn-lt"/>
                <a:ea typeface="+mn-ea"/>
                <a:cs typeface="+mn-cs"/>
              </a:rPr>
              <a:t> </a:t>
            </a:r>
            <a:r>
              <a:rPr lang="tr-TR" sz="1200" kern="1200" dirty="0">
                <a:solidFill>
                  <a:schemeClr val="tx1"/>
                </a:solidFill>
                <a:latin typeface="+mn-lt"/>
                <a:ea typeface="+mn-ea"/>
                <a:cs typeface="+mn-cs"/>
              </a:rPr>
              <a:t>vücudun elektrik iletkenliği üzerinden çıkarım yapar. FORMÜLLERLE HESAP YAPILIR.</a:t>
            </a:r>
            <a:endParaRPr lang="en-US" sz="1200" kern="1200" dirty="0">
              <a:solidFill>
                <a:schemeClr val="tx1"/>
              </a:solidFill>
              <a:latin typeface="+mn-lt"/>
              <a:ea typeface="+mn-ea"/>
              <a:cs typeface="+mn-cs"/>
            </a:endParaRPr>
          </a:p>
          <a:p>
            <a:endParaRPr lang="tr-TR"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51A23D8-9063-4A16-946D-72539F6955D0}" type="slidenum">
              <a:rPr lang="en-US" smtClean="0"/>
              <a:pPr/>
              <a:t>18</a:t>
            </a:fld>
            <a:endParaRPr lang="en-US"/>
          </a:p>
        </p:txBody>
      </p:sp>
    </p:spTree>
    <p:extLst>
      <p:ext uri="{BB962C8B-B14F-4D97-AF65-F5344CB8AC3E}">
        <p14:creationId xmlns:p14="http://schemas.microsoft.com/office/powerpoint/2010/main" val="36072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FD77C17A-E5B7-495B-8864-616C8B9BC1F5}" type="datetimeFigureOut">
              <a:rPr lang="tr-TR" smtClean="0"/>
              <a:pPr/>
              <a:t>16.10.2025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F285F2F-B539-4C42-97E7-7763C8CD0E1B}" type="slidenum">
              <a:rPr lang="tr-TR" smtClean="0"/>
              <a:pPr/>
              <a:t>‹#›</a:t>
            </a:fld>
            <a:endParaRPr lang="tr-TR"/>
          </a:p>
        </p:txBody>
      </p:sp>
    </p:spTree>
    <p:extLst>
      <p:ext uri="{BB962C8B-B14F-4D97-AF65-F5344CB8AC3E}">
        <p14:creationId xmlns:p14="http://schemas.microsoft.com/office/powerpoint/2010/main" val="1786618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D77C17A-E5B7-495B-8864-616C8B9BC1F5}" type="datetimeFigureOut">
              <a:rPr lang="tr-TR" smtClean="0"/>
              <a:pPr/>
              <a:t>16.10.2025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F285F2F-B539-4C42-97E7-7763C8CD0E1B}" type="slidenum">
              <a:rPr lang="tr-TR" smtClean="0"/>
              <a:pPr/>
              <a:t>‹#›</a:t>
            </a:fld>
            <a:endParaRPr lang="tr-TR"/>
          </a:p>
        </p:txBody>
      </p:sp>
    </p:spTree>
    <p:extLst>
      <p:ext uri="{BB962C8B-B14F-4D97-AF65-F5344CB8AC3E}">
        <p14:creationId xmlns:p14="http://schemas.microsoft.com/office/powerpoint/2010/main" val="3706096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D77C17A-E5B7-495B-8864-616C8B9BC1F5}" type="datetimeFigureOut">
              <a:rPr lang="tr-TR" smtClean="0"/>
              <a:pPr/>
              <a:t>16.10.2025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F285F2F-B539-4C42-97E7-7763C8CD0E1B}" type="slidenum">
              <a:rPr lang="tr-TR" smtClean="0"/>
              <a:pPr/>
              <a:t>‹#›</a:t>
            </a:fld>
            <a:endParaRPr lang="tr-TR"/>
          </a:p>
        </p:txBody>
      </p:sp>
    </p:spTree>
    <p:extLst>
      <p:ext uri="{BB962C8B-B14F-4D97-AF65-F5344CB8AC3E}">
        <p14:creationId xmlns:p14="http://schemas.microsoft.com/office/powerpoint/2010/main" val="55856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95974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D77C17A-E5B7-495B-8864-616C8B9BC1F5}" type="datetimeFigureOut">
              <a:rPr lang="tr-TR" smtClean="0"/>
              <a:pPr/>
              <a:t>16.10.2025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F285F2F-B539-4C42-97E7-7763C8CD0E1B}" type="slidenum">
              <a:rPr lang="tr-TR" smtClean="0"/>
              <a:pPr/>
              <a:t>‹#›</a:t>
            </a:fld>
            <a:endParaRPr lang="tr-TR"/>
          </a:p>
        </p:txBody>
      </p:sp>
    </p:spTree>
    <p:extLst>
      <p:ext uri="{BB962C8B-B14F-4D97-AF65-F5344CB8AC3E}">
        <p14:creationId xmlns:p14="http://schemas.microsoft.com/office/powerpoint/2010/main" val="957650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FD77C17A-E5B7-495B-8864-616C8B9BC1F5}" type="datetimeFigureOut">
              <a:rPr lang="tr-TR" smtClean="0"/>
              <a:pPr/>
              <a:t>16.10.2025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F285F2F-B539-4C42-97E7-7763C8CD0E1B}" type="slidenum">
              <a:rPr lang="tr-TR" smtClean="0"/>
              <a:pPr/>
              <a:t>‹#›</a:t>
            </a:fld>
            <a:endParaRPr lang="tr-TR"/>
          </a:p>
        </p:txBody>
      </p:sp>
    </p:spTree>
    <p:extLst>
      <p:ext uri="{BB962C8B-B14F-4D97-AF65-F5344CB8AC3E}">
        <p14:creationId xmlns:p14="http://schemas.microsoft.com/office/powerpoint/2010/main" val="1965365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FD77C17A-E5B7-495B-8864-616C8B9BC1F5}" type="datetimeFigureOut">
              <a:rPr lang="tr-TR" smtClean="0"/>
              <a:pPr/>
              <a:t>16.10.2025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F285F2F-B539-4C42-97E7-7763C8CD0E1B}" type="slidenum">
              <a:rPr lang="tr-TR" smtClean="0"/>
              <a:pPr/>
              <a:t>‹#›</a:t>
            </a:fld>
            <a:endParaRPr lang="tr-TR"/>
          </a:p>
        </p:txBody>
      </p:sp>
    </p:spTree>
    <p:extLst>
      <p:ext uri="{BB962C8B-B14F-4D97-AF65-F5344CB8AC3E}">
        <p14:creationId xmlns:p14="http://schemas.microsoft.com/office/powerpoint/2010/main" val="284416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FD77C17A-E5B7-495B-8864-616C8B9BC1F5}" type="datetimeFigureOut">
              <a:rPr lang="tr-TR" smtClean="0"/>
              <a:pPr/>
              <a:t>16.10.2025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F285F2F-B539-4C42-97E7-7763C8CD0E1B}" type="slidenum">
              <a:rPr lang="tr-TR" smtClean="0"/>
              <a:pPr/>
              <a:t>‹#›</a:t>
            </a:fld>
            <a:endParaRPr lang="tr-TR"/>
          </a:p>
        </p:txBody>
      </p:sp>
    </p:spTree>
    <p:extLst>
      <p:ext uri="{BB962C8B-B14F-4D97-AF65-F5344CB8AC3E}">
        <p14:creationId xmlns:p14="http://schemas.microsoft.com/office/powerpoint/2010/main" val="3521102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FD77C17A-E5B7-495B-8864-616C8B9BC1F5}" type="datetimeFigureOut">
              <a:rPr lang="tr-TR" smtClean="0"/>
              <a:pPr/>
              <a:t>16.10.2025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F285F2F-B539-4C42-97E7-7763C8CD0E1B}" type="slidenum">
              <a:rPr lang="tr-TR" smtClean="0"/>
              <a:pPr/>
              <a:t>‹#›</a:t>
            </a:fld>
            <a:endParaRPr lang="tr-TR"/>
          </a:p>
        </p:txBody>
      </p:sp>
    </p:spTree>
    <p:extLst>
      <p:ext uri="{BB962C8B-B14F-4D97-AF65-F5344CB8AC3E}">
        <p14:creationId xmlns:p14="http://schemas.microsoft.com/office/powerpoint/2010/main" val="1939398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D77C17A-E5B7-495B-8864-616C8B9BC1F5}" type="datetimeFigureOut">
              <a:rPr lang="tr-TR" smtClean="0"/>
              <a:pPr/>
              <a:t>16.10.2025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F285F2F-B539-4C42-97E7-7763C8CD0E1B}" type="slidenum">
              <a:rPr lang="tr-TR" smtClean="0"/>
              <a:pPr/>
              <a:t>‹#›</a:t>
            </a:fld>
            <a:endParaRPr lang="tr-TR"/>
          </a:p>
        </p:txBody>
      </p:sp>
    </p:spTree>
    <p:extLst>
      <p:ext uri="{BB962C8B-B14F-4D97-AF65-F5344CB8AC3E}">
        <p14:creationId xmlns:p14="http://schemas.microsoft.com/office/powerpoint/2010/main" val="1282335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FD77C17A-E5B7-495B-8864-616C8B9BC1F5}" type="datetimeFigureOut">
              <a:rPr lang="tr-TR" smtClean="0"/>
              <a:pPr/>
              <a:t>16.10.2025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F285F2F-B539-4C42-97E7-7763C8CD0E1B}" type="slidenum">
              <a:rPr lang="tr-TR" smtClean="0"/>
              <a:pPr/>
              <a:t>‹#›</a:t>
            </a:fld>
            <a:endParaRPr lang="tr-TR"/>
          </a:p>
        </p:txBody>
      </p:sp>
    </p:spTree>
    <p:extLst>
      <p:ext uri="{BB962C8B-B14F-4D97-AF65-F5344CB8AC3E}">
        <p14:creationId xmlns:p14="http://schemas.microsoft.com/office/powerpoint/2010/main" val="135565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FD77C17A-E5B7-495B-8864-616C8B9BC1F5}" type="datetimeFigureOut">
              <a:rPr lang="tr-TR" smtClean="0"/>
              <a:pPr/>
              <a:t>16.10.2025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F285F2F-B539-4C42-97E7-7763C8CD0E1B}" type="slidenum">
              <a:rPr lang="tr-TR" smtClean="0"/>
              <a:pPr/>
              <a:t>‹#›</a:t>
            </a:fld>
            <a:endParaRPr lang="tr-TR"/>
          </a:p>
        </p:txBody>
      </p:sp>
    </p:spTree>
    <p:extLst>
      <p:ext uri="{BB962C8B-B14F-4D97-AF65-F5344CB8AC3E}">
        <p14:creationId xmlns:p14="http://schemas.microsoft.com/office/powerpoint/2010/main" val="118880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7C17A-E5B7-495B-8864-616C8B9BC1F5}" type="datetimeFigureOut">
              <a:rPr lang="tr-TR" smtClean="0"/>
              <a:pPr/>
              <a:t>16.10.2025</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85F2F-B539-4C42-97E7-7763C8CD0E1B}" type="slidenum">
              <a:rPr lang="tr-TR" smtClean="0"/>
              <a:pPr/>
              <a:t>‹#›</a:t>
            </a:fld>
            <a:endParaRPr lang="tr-TR"/>
          </a:p>
        </p:txBody>
      </p:sp>
    </p:spTree>
    <p:extLst>
      <p:ext uri="{BB962C8B-B14F-4D97-AF65-F5344CB8AC3E}">
        <p14:creationId xmlns:p14="http://schemas.microsoft.com/office/powerpoint/2010/main" val="2589010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2.jpe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0.png"/><Relationship Id="rId4" Type="http://schemas.openxmlformats.org/officeDocument/2006/relationships/diagramLayout" Target="../diagrams/layout7.xml"/><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0.png"/><Relationship Id="rId4" Type="http://schemas.openxmlformats.org/officeDocument/2006/relationships/diagramLayout" Target="../diagrams/layout8.xml"/><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microsoft.com/office/2007/relationships/diagramDrawing" Target="../diagrams/drawing11.xml"/><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image" Target="../media/image25.png"/><Relationship Id="rId21" Type="http://schemas.openxmlformats.org/officeDocument/2006/relationships/image" Target="../media/image38.png"/><Relationship Id="rId7" Type="http://schemas.openxmlformats.org/officeDocument/2006/relationships/diagramColors" Target="../diagrams/colors11.xml"/><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0.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diagramQuickStyle" Target="../diagrams/quickStyle11.xml"/><Relationship Id="rId11" Type="http://schemas.openxmlformats.org/officeDocument/2006/relationships/image" Target="../media/image28.png"/><Relationship Id="rId5" Type="http://schemas.openxmlformats.org/officeDocument/2006/relationships/diagramLayout" Target="../diagrams/layout11.xml"/><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diagramData" Target="../diagrams/data11.xml"/><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0.png"/><Relationship Id="rId4" Type="http://schemas.openxmlformats.org/officeDocument/2006/relationships/diagramLayout" Target="../diagrams/layout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0.png"/><Relationship Id="rId4" Type="http://schemas.openxmlformats.org/officeDocument/2006/relationships/diagramLayout" Target="../diagrams/layout5.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http://www.istanbul.edu.tr/muh/insaat/logo/Istanbul_Universitesi_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113" y="479915"/>
            <a:ext cx="1490811" cy="133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7" descr="http://akademikperspektif.com/wp-content/uploads/2012/09/istanbul-universitesi-karakal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6943" y="479915"/>
            <a:ext cx="2705213" cy="133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yagram 5"/>
          <p:cNvGraphicFramePr/>
          <p:nvPr>
            <p:extLst>
              <p:ext uri="{D42A27DB-BD31-4B8C-83A1-F6EECF244321}">
                <p14:modId xmlns:p14="http://schemas.microsoft.com/office/powerpoint/2010/main" val="3385432755"/>
              </p:ext>
            </p:extLst>
          </p:nvPr>
        </p:nvGraphicFramePr>
        <p:xfrm>
          <a:off x="365373" y="2204864"/>
          <a:ext cx="8264277" cy="2520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2 Alt Başlık"/>
          <p:cNvSpPr>
            <a:spLocks noGrp="1"/>
          </p:cNvSpPr>
          <p:nvPr>
            <p:ph type="subTitle" idx="1"/>
          </p:nvPr>
        </p:nvSpPr>
        <p:spPr>
          <a:xfrm>
            <a:off x="1245261" y="5063063"/>
            <a:ext cx="6848475" cy="1362634"/>
          </a:xfrm>
        </p:spPr>
        <p:style>
          <a:lnRef idx="1">
            <a:schemeClr val="accent2"/>
          </a:lnRef>
          <a:fillRef idx="2">
            <a:schemeClr val="accent2"/>
          </a:fillRef>
          <a:effectRef idx="1">
            <a:schemeClr val="accent2"/>
          </a:effectRef>
          <a:fontRef idx="minor">
            <a:schemeClr val="dk1"/>
          </a:fontRef>
        </p:style>
        <p:txBody>
          <a:bodyPr rtlCol="0">
            <a:normAutofit/>
          </a:bodyPr>
          <a:lstStyle/>
          <a:p>
            <a:r>
              <a:rPr lang="tr-TR" sz="2100" dirty="0">
                <a:solidFill>
                  <a:schemeClr val="tx1"/>
                </a:solidFill>
              </a:rPr>
              <a:t>Dr. Gülistan </a:t>
            </a:r>
            <a:r>
              <a:rPr lang="tr-TR" sz="2100" dirty="0" err="1">
                <a:solidFill>
                  <a:schemeClr val="tx1"/>
                </a:solidFill>
              </a:rPr>
              <a:t>Bahat</a:t>
            </a:r>
            <a:r>
              <a:rPr lang="tr-TR" sz="2100" dirty="0">
                <a:solidFill>
                  <a:schemeClr val="tx1"/>
                </a:solidFill>
              </a:rPr>
              <a:t>-Öztürk</a:t>
            </a:r>
          </a:p>
          <a:p>
            <a:r>
              <a:rPr lang="tr-TR" sz="2100" dirty="0">
                <a:solidFill>
                  <a:schemeClr val="tx1"/>
                </a:solidFill>
              </a:rPr>
              <a:t>İstanbul Tıp Fakültesi</a:t>
            </a:r>
          </a:p>
          <a:p>
            <a:r>
              <a:rPr lang="tr-TR" sz="2100" dirty="0">
                <a:solidFill>
                  <a:schemeClr val="tx1"/>
                </a:solidFill>
              </a:rPr>
              <a:t>İç Hastalıkları AD Geriatri BD</a:t>
            </a:r>
          </a:p>
        </p:txBody>
      </p:sp>
      <p:pic>
        <p:nvPicPr>
          <p:cNvPr id="1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2176" y="499604"/>
            <a:ext cx="2570466" cy="1292699"/>
          </a:xfrm>
          <a:prstGeom prst="rect">
            <a:avLst/>
          </a:prstGeom>
          <a:ln/>
        </p:spPr>
        <p:style>
          <a:lnRef idx="2">
            <a:schemeClr val="dk1"/>
          </a:lnRef>
          <a:fillRef idx="1">
            <a:schemeClr val="lt1"/>
          </a:fillRef>
          <a:effectRef idx="0">
            <a:schemeClr val="dk1"/>
          </a:effectRef>
          <a:fontRef idx="minor">
            <a:schemeClr val="dk1"/>
          </a:fontRef>
        </p:style>
      </p:pic>
      <p:pic>
        <p:nvPicPr>
          <p:cNvPr id="7" name="Picture 9" descr="http://www.itf.istanbul.edu.tr/biofizik/itf_logo_buyuk.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80742" y="1113620"/>
            <a:ext cx="741760" cy="67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Metin kutusu 14">
            <a:extLst>
              <a:ext uri="{FF2B5EF4-FFF2-40B4-BE49-F238E27FC236}">
                <a16:creationId xmlns:a16="http://schemas.microsoft.com/office/drawing/2014/main" id="{75A117EE-B5A9-41CC-B48F-A751A50FBDC0}"/>
              </a:ext>
            </a:extLst>
          </p:cNvPr>
          <p:cNvSpPr txBox="1"/>
          <p:nvPr/>
        </p:nvSpPr>
        <p:spPr>
          <a:xfrm>
            <a:off x="2286000" y="3244334"/>
            <a:ext cx="4572000" cy="369332"/>
          </a:xfrm>
          <a:prstGeom prst="rect">
            <a:avLst/>
          </a:prstGeom>
          <a:noFill/>
        </p:spPr>
        <p:txBody>
          <a:bodyPr wrap="square">
            <a:spAutoFit/>
          </a:bodyPr>
          <a:lstStyle/>
          <a:p>
            <a:r>
              <a:rPr lang="tr-TR" b="0" dirty="0">
                <a:effectLst/>
              </a:rPr>
              <a:t> </a:t>
            </a:r>
            <a:endParaRPr lang="tr-TR" dirty="0"/>
          </a:p>
        </p:txBody>
      </p:sp>
      <p:sp>
        <p:nvSpPr>
          <p:cNvPr id="16" name="Metin kutusu 15">
            <a:extLst>
              <a:ext uri="{FF2B5EF4-FFF2-40B4-BE49-F238E27FC236}">
                <a16:creationId xmlns:a16="http://schemas.microsoft.com/office/drawing/2014/main" id="{55AF3317-33F9-424A-9D32-0ACC5F5B31C8}"/>
              </a:ext>
            </a:extLst>
          </p:cNvPr>
          <p:cNvSpPr txBox="1"/>
          <p:nvPr/>
        </p:nvSpPr>
        <p:spPr>
          <a:xfrm>
            <a:off x="2286000" y="3244334"/>
            <a:ext cx="4572000" cy="369332"/>
          </a:xfrm>
          <a:prstGeom prst="rect">
            <a:avLst/>
          </a:prstGeom>
          <a:noFill/>
        </p:spPr>
        <p:txBody>
          <a:bodyPr wrap="square">
            <a:spAutoFit/>
          </a:bodyPr>
          <a:lstStyle/>
          <a:p>
            <a:r>
              <a:rPr lang="tr-TR" b="0" dirty="0">
                <a:effectLst/>
              </a:rPr>
              <a:t> </a:t>
            </a:r>
            <a:endParaRPr lang="tr-TR" dirty="0"/>
          </a:p>
        </p:txBody>
      </p:sp>
    </p:spTree>
    <p:extLst>
      <p:ext uri="{BB962C8B-B14F-4D97-AF65-F5344CB8AC3E}">
        <p14:creationId xmlns:p14="http://schemas.microsoft.com/office/powerpoint/2010/main" val="204869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tr-TR" sz="3600" b="1" dirty="0">
                <a:solidFill>
                  <a:srgbClr val="FFFF00"/>
                </a:solidFill>
              </a:rPr>
              <a:t>SARKOPENİ TANIMI/ TANISI</a:t>
            </a:r>
            <a:br>
              <a:rPr lang="tr-TR" sz="3600" b="1" dirty="0">
                <a:solidFill>
                  <a:srgbClr val="FFFF00"/>
                </a:solidFill>
              </a:rPr>
            </a:br>
            <a:r>
              <a:rPr lang="tr-TR" sz="3600" b="1" dirty="0">
                <a:solidFill>
                  <a:srgbClr val="FFFF00"/>
                </a:solidFill>
              </a:rPr>
              <a:t>EWGSOP2 (2019)</a:t>
            </a:r>
            <a:endParaRPr lang="en-US" sz="3600" b="1" dirty="0"/>
          </a:p>
        </p:txBody>
      </p:sp>
      <p:sp>
        <p:nvSpPr>
          <p:cNvPr id="2" name="İçerik Yer Tutucusu 1"/>
          <p:cNvSpPr>
            <a:spLocks noGrp="1"/>
          </p:cNvSpPr>
          <p:nvPr>
            <p:ph idx="1"/>
          </p:nvPr>
        </p:nvSpPr>
        <p:spPr/>
        <p:txBody>
          <a:bodyPr/>
          <a:lstStyle/>
          <a:p>
            <a:endParaRPr lang="en-GB"/>
          </a:p>
        </p:txBody>
      </p:sp>
      <p:pic>
        <p:nvPicPr>
          <p:cNvPr id="3" name="Resim 2"/>
          <p:cNvPicPr>
            <a:picLocks noChangeAspect="1"/>
          </p:cNvPicPr>
          <p:nvPr/>
        </p:nvPicPr>
        <p:blipFill>
          <a:blip r:embed="rId3"/>
          <a:stretch>
            <a:fillRect/>
          </a:stretch>
        </p:blipFill>
        <p:spPr>
          <a:xfrm>
            <a:off x="457200" y="1600199"/>
            <a:ext cx="8229600" cy="4525963"/>
          </a:xfrm>
          <a:prstGeom prst="rect">
            <a:avLst/>
          </a:prstGeom>
        </p:spPr>
        <p:style>
          <a:lnRef idx="2">
            <a:schemeClr val="dk1"/>
          </a:lnRef>
          <a:fillRef idx="1">
            <a:schemeClr val="lt1"/>
          </a:fillRef>
          <a:effectRef idx="0">
            <a:schemeClr val="dk1"/>
          </a:effectRef>
          <a:fontRef idx="minor">
            <a:schemeClr val="dk1"/>
          </a:fontRef>
        </p:style>
      </p:pic>
      <p:sp>
        <p:nvSpPr>
          <p:cNvPr id="5" name="Oval 4"/>
          <p:cNvSpPr/>
          <p:nvPr/>
        </p:nvSpPr>
        <p:spPr>
          <a:xfrm>
            <a:off x="1835696" y="1812573"/>
            <a:ext cx="5256584" cy="1905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400" b="1" dirty="0"/>
              <a:t>Kas kuvvetsizliği varlığı= Muhtemel (</a:t>
            </a:r>
            <a:r>
              <a:rPr lang="tr-TR" sz="2400" b="1" dirty="0" err="1"/>
              <a:t>Probable</a:t>
            </a:r>
            <a:r>
              <a:rPr lang="tr-TR" sz="2400" b="1" dirty="0"/>
              <a:t>) Sarkopeni</a:t>
            </a:r>
            <a:endParaRPr lang="en-GB" sz="2400" b="1" dirty="0"/>
          </a:p>
        </p:txBody>
      </p:sp>
      <p:sp>
        <p:nvSpPr>
          <p:cNvPr id="7" name="Oval 6">
            <a:extLst>
              <a:ext uri="{FF2B5EF4-FFF2-40B4-BE49-F238E27FC236}">
                <a16:creationId xmlns:a16="http://schemas.microsoft.com/office/drawing/2014/main" id="{76BF098C-AE50-4F67-B7CA-073635933A2B}"/>
              </a:ext>
            </a:extLst>
          </p:cNvPr>
          <p:cNvSpPr/>
          <p:nvPr/>
        </p:nvSpPr>
        <p:spPr>
          <a:xfrm>
            <a:off x="1943708" y="3969367"/>
            <a:ext cx="5256584" cy="1905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b="1" dirty="0"/>
              <a:t>Kas </a:t>
            </a:r>
            <a:r>
              <a:rPr lang="tr-TR" sz="2400" b="1" dirty="0" err="1"/>
              <a:t>kuvvetsizliği+Kas</a:t>
            </a:r>
            <a:r>
              <a:rPr lang="tr-TR" sz="2400" b="1" dirty="0"/>
              <a:t> kütlesi/kalitesinde azalma= Konfirme (</a:t>
            </a:r>
            <a:r>
              <a:rPr lang="tr-TR" sz="2400" b="1" dirty="0" err="1"/>
              <a:t>Confirmed</a:t>
            </a:r>
            <a:r>
              <a:rPr lang="tr-TR" sz="2400" b="1" dirty="0"/>
              <a:t>) Sarkopeni</a:t>
            </a:r>
            <a:endParaRPr lang="en-GB" sz="2400" b="1" dirty="0"/>
          </a:p>
        </p:txBody>
      </p:sp>
    </p:spTree>
    <p:extLst>
      <p:ext uri="{BB962C8B-B14F-4D97-AF65-F5344CB8AC3E}">
        <p14:creationId xmlns:p14="http://schemas.microsoft.com/office/powerpoint/2010/main" val="183755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tr-TR" dirty="0"/>
              <a:t>SARC-F ANKETİ</a:t>
            </a:r>
          </a:p>
        </p:txBody>
      </p:sp>
      <p:pic>
        <p:nvPicPr>
          <p:cNvPr id="5" name="Resim 4"/>
          <p:cNvPicPr>
            <a:picLocks noChangeAspect="1"/>
          </p:cNvPicPr>
          <p:nvPr/>
        </p:nvPicPr>
        <p:blipFill>
          <a:blip r:embed="rId2"/>
          <a:stretch>
            <a:fillRect/>
          </a:stretch>
        </p:blipFill>
        <p:spPr>
          <a:xfrm>
            <a:off x="1115616" y="1556792"/>
            <a:ext cx="7200800" cy="4896543"/>
          </a:xfrm>
          <a:prstGeom prst="rect">
            <a:avLst/>
          </a:prstGeom>
        </p:spPr>
      </p:pic>
      <p:sp>
        <p:nvSpPr>
          <p:cNvPr id="9" name="Dikdörtgen 8"/>
          <p:cNvSpPr/>
          <p:nvPr/>
        </p:nvSpPr>
        <p:spPr>
          <a:xfrm>
            <a:off x="1187624" y="2348880"/>
            <a:ext cx="144016" cy="2160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10" name="Dikdörtgen 9"/>
          <p:cNvSpPr/>
          <p:nvPr/>
        </p:nvSpPr>
        <p:spPr>
          <a:xfrm>
            <a:off x="1195724" y="3177145"/>
            <a:ext cx="144016" cy="2160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12" name="Dikdörtgen 11"/>
          <p:cNvSpPr/>
          <p:nvPr/>
        </p:nvSpPr>
        <p:spPr>
          <a:xfrm>
            <a:off x="1259632" y="4005063"/>
            <a:ext cx="144016" cy="2160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13" name="Dikdörtgen 12"/>
          <p:cNvSpPr/>
          <p:nvPr/>
        </p:nvSpPr>
        <p:spPr>
          <a:xfrm>
            <a:off x="1226402" y="4857845"/>
            <a:ext cx="144016" cy="2160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14" name="Dikdörtgen 13"/>
          <p:cNvSpPr/>
          <p:nvPr/>
        </p:nvSpPr>
        <p:spPr>
          <a:xfrm>
            <a:off x="1211925" y="5684743"/>
            <a:ext cx="144016" cy="2160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60909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115616" y="433062"/>
            <a:ext cx="7048500" cy="5943600"/>
          </a:xfrm>
          <a:prstGeom prst="rect">
            <a:avLst/>
          </a:prstGeom>
        </p:spPr>
      </p:pic>
      <p:sp>
        <p:nvSpPr>
          <p:cNvPr id="5" name="Metin kutusu 4"/>
          <p:cNvSpPr txBox="1"/>
          <p:nvPr/>
        </p:nvSpPr>
        <p:spPr>
          <a:xfrm>
            <a:off x="467544" y="6237312"/>
            <a:ext cx="7992888" cy="33855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tr-TR" sz="1600" dirty="0"/>
              <a:t>Bahat  et al. J </a:t>
            </a:r>
            <a:r>
              <a:rPr lang="tr-TR" sz="1600" dirty="0" err="1"/>
              <a:t>Nutr</a:t>
            </a:r>
            <a:r>
              <a:rPr lang="tr-TR" sz="1600" dirty="0"/>
              <a:t> </a:t>
            </a:r>
            <a:r>
              <a:rPr lang="tr-TR" sz="1600" dirty="0" err="1"/>
              <a:t>Health</a:t>
            </a:r>
            <a:r>
              <a:rPr lang="tr-TR" sz="1600" dirty="0"/>
              <a:t> </a:t>
            </a:r>
            <a:r>
              <a:rPr lang="tr-TR" sz="1600" dirty="0" err="1"/>
              <a:t>Aging</a:t>
            </a:r>
            <a:r>
              <a:rPr lang="tr-TR" sz="1600" dirty="0"/>
              <a:t>. 2018;22(8):898-903</a:t>
            </a:r>
          </a:p>
        </p:txBody>
      </p:sp>
      <p:sp>
        <p:nvSpPr>
          <p:cNvPr id="9" name="1 Başlık">
            <a:extLst>
              <a:ext uri="{FF2B5EF4-FFF2-40B4-BE49-F238E27FC236}">
                <a16:creationId xmlns:a16="http://schemas.microsoft.com/office/drawing/2014/main" id="{93DB603F-BF18-40EB-88BD-F953236033C5}"/>
              </a:ext>
            </a:extLst>
          </p:cNvPr>
          <p:cNvSpPr>
            <a:spLocks noGrp="1"/>
          </p:cNvSpPr>
          <p:nvPr>
            <p:ph type="title"/>
          </p:nvPr>
        </p:nvSpPr>
        <p:spPr>
          <a:xfrm>
            <a:off x="683568" y="116631"/>
            <a:ext cx="8263830" cy="526871"/>
          </a:xfrm>
        </p:spPr>
        <p:style>
          <a:lnRef idx="0">
            <a:schemeClr val="accent3"/>
          </a:lnRef>
          <a:fillRef idx="3">
            <a:schemeClr val="accent3"/>
          </a:fillRef>
          <a:effectRef idx="3">
            <a:schemeClr val="accent3"/>
          </a:effectRef>
          <a:fontRef idx="minor">
            <a:schemeClr val="lt1"/>
          </a:fontRef>
        </p:style>
        <p:txBody>
          <a:bodyPr>
            <a:normAutofit fontScale="90000"/>
          </a:bodyPr>
          <a:lstStyle/>
          <a:p>
            <a:pPr lvl="0">
              <a:defRPr/>
            </a:pPr>
            <a:r>
              <a:rPr lang="tr-TR" sz="3850" dirty="0"/>
              <a:t>TÜRKÇE SARC-F  ANKETİ</a:t>
            </a:r>
          </a:p>
        </p:txBody>
      </p:sp>
      <p:sp>
        <p:nvSpPr>
          <p:cNvPr id="10" name="Dikdörtgen 9"/>
          <p:cNvSpPr/>
          <p:nvPr/>
        </p:nvSpPr>
        <p:spPr>
          <a:xfrm>
            <a:off x="1259632" y="1052736"/>
            <a:ext cx="1728192" cy="453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641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wgsop akış.PNG"/>
          <p:cNvPicPr>
            <a:picLocks noChangeAspect="1"/>
          </p:cNvPicPr>
          <p:nvPr/>
        </p:nvPicPr>
        <p:blipFill>
          <a:blip r:embed="rId3" cstate="print"/>
          <a:stretch>
            <a:fillRect/>
          </a:stretch>
        </p:blipFill>
        <p:spPr>
          <a:xfrm>
            <a:off x="1905000" y="94268"/>
            <a:ext cx="4953000" cy="6535132"/>
          </a:xfrm>
          <a:prstGeom prst="rect">
            <a:avLst/>
          </a:prstGeom>
        </p:spPr>
        <p:style>
          <a:lnRef idx="2">
            <a:schemeClr val="accent1"/>
          </a:lnRef>
          <a:fillRef idx="1">
            <a:schemeClr val="lt1"/>
          </a:fillRef>
          <a:effectRef idx="0">
            <a:schemeClr val="accent1"/>
          </a:effectRef>
          <a:fontRef idx="minor">
            <a:schemeClr val="dk1"/>
          </a:fontRef>
        </p:style>
      </p:pic>
      <p:sp>
        <p:nvSpPr>
          <p:cNvPr id="2" name="Dikdörtgen 1"/>
          <p:cNvSpPr/>
          <p:nvPr/>
        </p:nvSpPr>
        <p:spPr>
          <a:xfrm>
            <a:off x="3505200" y="304800"/>
            <a:ext cx="12954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Klinik şüphe </a:t>
            </a:r>
          </a:p>
          <a:p>
            <a:pPr algn="ctr"/>
            <a:r>
              <a:rPr lang="tr-TR" b="1" dirty="0"/>
              <a:t>SARC-F anketi</a:t>
            </a:r>
            <a:endParaRPr lang="en-GB" b="1" dirty="0"/>
          </a:p>
        </p:txBody>
      </p:sp>
      <p:sp>
        <p:nvSpPr>
          <p:cNvPr id="5" name="Dikdörtgen 4"/>
          <p:cNvSpPr/>
          <p:nvPr/>
        </p:nvSpPr>
        <p:spPr>
          <a:xfrm>
            <a:off x="3505200" y="1658332"/>
            <a:ext cx="1295400" cy="7219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b="1" dirty="0"/>
              <a:t>Kas kuvvetini değerlendir</a:t>
            </a:r>
            <a:endParaRPr lang="en-GB" b="1" dirty="0"/>
          </a:p>
        </p:txBody>
      </p:sp>
      <p:sp>
        <p:nvSpPr>
          <p:cNvPr id="3" name="Oval 2"/>
          <p:cNvSpPr/>
          <p:nvPr/>
        </p:nvSpPr>
        <p:spPr>
          <a:xfrm>
            <a:off x="6929573" y="1142197"/>
            <a:ext cx="1981200" cy="2438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b="1" dirty="0"/>
              <a:t>El kavrama kuvveti</a:t>
            </a:r>
          </a:p>
          <a:p>
            <a:pPr algn="ctr"/>
            <a:endParaRPr lang="tr-TR" b="1" dirty="0"/>
          </a:p>
          <a:p>
            <a:pPr algn="ctr"/>
            <a:r>
              <a:rPr lang="tr-TR" b="1" dirty="0"/>
              <a:t>Sandalyeden kalkma testi</a:t>
            </a:r>
            <a:endParaRPr lang="en-GB" b="1" dirty="0"/>
          </a:p>
        </p:txBody>
      </p:sp>
      <p:sp>
        <p:nvSpPr>
          <p:cNvPr id="6" name="Metin kutusu 5"/>
          <p:cNvSpPr txBox="1"/>
          <p:nvPr/>
        </p:nvSpPr>
        <p:spPr>
          <a:xfrm>
            <a:off x="3276600" y="2590800"/>
            <a:ext cx="17526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0" algn="ctr"/>
            <a:r>
              <a:rPr lang="tr-TR" sz="2000" b="1" dirty="0"/>
              <a:t>Muhtemel </a:t>
            </a:r>
            <a:r>
              <a:rPr lang="tr-TR" sz="2000" b="1" dirty="0" err="1"/>
              <a:t>Sarkopeni</a:t>
            </a:r>
            <a:endParaRPr lang="en-GB" dirty="0"/>
          </a:p>
        </p:txBody>
      </p:sp>
      <p:sp>
        <p:nvSpPr>
          <p:cNvPr id="7" name="Metin kutusu 6"/>
          <p:cNvSpPr txBox="1"/>
          <p:nvPr/>
        </p:nvSpPr>
        <p:spPr>
          <a:xfrm>
            <a:off x="5205086" y="2380268"/>
            <a:ext cx="1676400"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lvl="0" algn="ctr"/>
            <a:r>
              <a:rPr lang="tr-TR" b="1" dirty="0"/>
              <a:t>Nedenleri tara </a:t>
            </a:r>
          </a:p>
          <a:p>
            <a:pPr lvl="0" algn="ctr"/>
            <a:r>
              <a:rPr lang="tr-TR" b="1" dirty="0"/>
              <a:t>ve </a:t>
            </a:r>
          </a:p>
          <a:p>
            <a:pPr lvl="0" algn="ctr"/>
            <a:r>
              <a:rPr lang="tr-TR" b="1" dirty="0"/>
              <a:t>tedaviye başla!!</a:t>
            </a:r>
          </a:p>
        </p:txBody>
      </p:sp>
      <p:sp>
        <p:nvSpPr>
          <p:cNvPr id="11" name="Metin kutusu 10"/>
          <p:cNvSpPr txBox="1"/>
          <p:nvPr/>
        </p:nvSpPr>
        <p:spPr>
          <a:xfrm>
            <a:off x="3362586" y="3482667"/>
            <a:ext cx="1438014"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b="1" dirty="0"/>
              <a:t>Kas kütlesi/</a:t>
            </a:r>
          </a:p>
          <a:p>
            <a:pPr algn="ctr"/>
            <a:r>
              <a:rPr lang="tr-TR" b="1" dirty="0"/>
              <a:t>Kas Kalitesini değerlendir </a:t>
            </a:r>
            <a:endParaRPr lang="en-GB" b="1" dirty="0"/>
          </a:p>
        </p:txBody>
      </p:sp>
      <p:sp>
        <p:nvSpPr>
          <p:cNvPr id="12" name="Artı 11"/>
          <p:cNvSpPr/>
          <p:nvPr/>
        </p:nvSpPr>
        <p:spPr>
          <a:xfrm>
            <a:off x="4283968" y="1447800"/>
            <a:ext cx="288032" cy="253008"/>
          </a:xfrm>
          <a:prstGeom prst="mathPl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13" name="Aşağı Ok 12"/>
          <p:cNvSpPr/>
          <p:nvPr/>
        </p:nvSpPr>
        <p:spPr>
          <a:xfrm>
            <a:off x="4283968" y="2380268"/>
            <a:ext cx="288032" cy="21053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14" name="Aşağı Ok 13"/>
          <p:cNvSpPr/>
          <p:nvPr/>
        </p:nvSpPr>
        <p:spPr>
          <a:xfrm>
            <a:off x="4237484" y="4441686"/>
            <a:ext cx="288032" cy="21053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8" name="Metin kutusu 7"/>
          <p:cNvSpPr txBox="1"/>
          <p:nvPr/>
        </p:nvSpPr>
        <p:spPr>
          <a:xfrm>
            <a:off x="3362586" y="4686702"/>
            <a:ext cx="15240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2000" b="1" dirty="0"/>
              <a:t>Konfirme </a:t>
            </a:r>
          </a:p>
          <a:p>
            <a:pPr algn="ctr"/>
            <a:r>
              <a:rPr lang="tr-TR" sz="2000" b="1" dirty="0" err="1"/>
              <a:t>Sarkopeni</a:t>
            </a:r>
            <a:endParaRPr lang="en-GB" sz="2000" b="1" dirty="0"/>
          </a:p>
        </p:txBody>
      </p:sp>
      <p:sp>
        <p:nvSpPr>
          <p:cNvPr id="10" name="Metin kutusu 9"/>
          <p:cNvSpPr txBox="1"/>
          <p:nvPr/>
        </p:nvSpPr>
        <p:spPr>
          <a:xfrm>
            <a:off x="3505200" y="5556158"/>
            <a:ext cx="1381386" cy="92333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tr-TR" b="1" dirty="0"/>
              <a:t>Fiziksel performans</a:t>
            </a:r>
          </a:p>
          <a:p>
            <a:pPr algn="ctr"/>
            <a:endParaRPr lang="en-GB" b="1" dirty="0"/>
          </a:p>
        </p:txBody>
      </p:sp>
      <p:sp>
        <p:nvSpPr>
          <p:cNvPr id="16" name="Aşağı Ok 15"/>
          <p:cNvSpPr/>
          <p:nvPr/>
        </p:nvSpPr>
        <p:spPr>
          <a:xfrm>
            <a:off x="4946317" y="5556159"/>
            <a:ext cx="406896" cy="60914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17" name="Metin kutusu 16"/>
          <p:cNvSpPr txBox="1"/>
          <p:nvPr/>
        </p:nvSpPr>
        <p:spPr>
          <a:xfrm>
            <a:off x="5436096" y="5556158"/>
            <a:ext cx="1296144"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tr-TR" b="1" dirty="0"/>
              <a:t>Ciddi </a:t>
            </a:r>
            <a:r>
              <a:rPr lang="tr-TR" b="1" dirty="0" err="1"/>
              <a:t>sarkopeni</a:t>
            </a:r>
            <a:endParaRPr lang="en-GB" b="1" dirty="0"/>
          </a:p>
        </p:txBody>
      </p:sp>
      <p:sp>
        <p:nvSpPr>
          <p:cNvPr id="18" name="Sağ Ok 7">
            <a:extLst>
              <a:ext uri="{FF2B5EF4-FFF2-40B4-BE49-F238E27FC236}">
                <a16:creationId xmlns:a16="http://schemas.microsoft.com/office/drawing/2014/main" id="{9AD7E5EE-C9BE-4F8A-A051-6B361ACEF98F}"/>
              </a:ext>
            </a:extLst>
          </p:cNvPr>
          <p:cNvSpPr/>
          <p:nvPr/>
        </p:nvSpPr>
        <p:spPr>
          <a:xfrm>
            <a:off x="6934200" y="-30338"/>
            <a:ext cx="2286000" cy="1440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Kas kuvveti</a:t>
            </a:r>
          </a:p>
          <a:p>
            <a:pPr algn="ctr"/>
            <a:r>
              <a:rPr lang="tr-TR" dirty="0"/>
              <a:t>metodu</a:t>
            </a:r>
            <a:endParaRPr lang="en-GB" dirty="0"/>
          </a:p>
        </p:txBody>
      </p:sp>
      <p:sp>
        <p:nvSpPr>
          <p:cNvPr id="9" name="Dikdörtgen 8"/>
          <p:cNvSpPr/>
          <p:nvPr/>
        </p:nvSpPr>
        <p:spPr>
          <a:xfrm>
            <a:off x="3505200" y="1658332"/>
            <a:ext cx="1381386" cy="7219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026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fontScale="90000"/>
          </a:bodyPr>
          <a:lstStyle/>
          <a:p>
            <a:r>
              <a:rPr lang="tr-TR" dirty="0"/>
              <a:t>El Kavrama Kuvveti Ölçümü</a:t>
            </a:r>
            <a:br>
              <a:rPr lang="tr-TR" dirty="0"/>
            </a:br>
            <a:r>
              <a:rPr lang="tr-TR" dirty="0"/>
              <a:t> (</a:t>
            </a:r>
            <a:r>
              <a:rPr lang="tr-TR" dirty="0" err="1"/>
              <a:t>Handgrip</a:t>
            </a:r>
            <a:r>
              <a:rPr lang="tr-TR" dirty="0"/>
              <a:t> </a:t>
            </a:r>
            <a:r>
              <a:rPr lang="tr-TR" dirty="0" err="1"/>
              <a:t>Strength</a:t>
            </a:r>
            <a:r>
              <a:rPr lang="tr-TR" dirty="0"/>
              <a:t>)</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562493"/>
            <a:ext cx="3819582" cy="4319768"/>
          </a:xfrm>
          <a:prstGeom prst="rect">
            <a:avLst/>
          </a:prstGeom>
        </p:spPr>
      </p:pic>
      <p:pic>
        <p:nvPicPr>
          <p:cNvPr id="5" name="Picture 7" descr="jam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286000"/>
            <a:ext cx="3352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7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İçerik Yer Tutucusu 2"/>
          <p:cNvSpPr>
            <a:spLocks noGrp="1"/>
          </p:cNvSpPr>
          <p:nvPr>
            <p:ph idx="1"/>
          </p:nvPr>
        </p:nvSpPr>
        <p:spPr>
          <a:xfrm>
            <a:off x="457200" y="1600200"/>
            <a:ext cx="8229600" cy="5257800"/>
          </a:xfrm>
        </p:spPr>
        <p:style>
          <a:lnRef idx="1">
            <a:schemeClr val="accent2"/>
          </a:lnRef>
          <a:fillRef idx="2">
            <a:schemeClr val="accent2"/>
          </a:fillRef>
          <a:effectRef idx="1">
            <a:schemeClr val="accent2"/>
          </a:effectRef>
          <a:fontRef idx="minor">
            <a:schemeClr val="dk1"/>
          </a:fontRef>
        </p:style>
        <p:txBody>
          <a:bodyPr>
            <a:noAutofit/>
          </a:bodyPr>
          <a:lstStyle/>
          <a:p>
            <a:pPr lvl="0">
              <a:lnSpc>
                <a:spcPct val="150000"/>
              </a:lnSpc>
              <a:buFont typeface="Wingdings" panose="05000000000000000000" pitchFamily="2" charset="2"/>
              <a:buChar char="§"/>
            </a:pPr>
            <a:r>
              <a:rPr lang="tr-TR" sz="2400" b="1" dirty="0"/>
              <a:t>5 kere oturur pozisyondan kollarını kullanmadan kalkması için gereken süreyi ölçer (&gt;15 </a:t>
            </a:r>
            <a:r>
              <a:rPr lang="tr-TR" sz="2400" b="1" dirty="0" err="1"/>
              <a:t>sn</a:t>
            </a:r>
            <a:r>
              <a:rPr lang="tr-TR" sz="2400" b="1" dirty="0"/>
              <a:t>)</a:t>
            </a:r>
            <a:endParaRPr lang="en-US" sz="2400" b="1" dirty="0"/>
          </a:p>
          <a:p>
            <a:pPr>
              <a:buNone/>
            </a:pPr>
            <a:endParaRPr lang="tr-TR" sz="2400" dirty="0"/>
          </a:p>
        </p:txBody>
      </p:sp>
      <p:pic>
        <p:nvPicPr>
          <p:cNvPr id="9" name="Picture 8">
            <a:extLst>
              <a:ext uri="{FF2B5EF4-FFF2-40B4-BE49-F238E27FC236}">
                <a16:creationId xmlns:a16="http://schemas.microsoft.com/office/drawing/2014/main" id="{FED4F5B9-AB77-4061-A162-623C86C70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9812" y="4038600"/>
            <a:ext cx="4524375" cy="2600325"/>
          </a:xfrm>
          <a:prstGeom prst="rect">
            <a:avLst/>
          </a:prstGeom>
        </p:spPr>
      </p:pic>
      <p:sp>
        <p:nvSpPr>
          <p:cNvPr id="3" name="Metin kutusu 2"/>
          <p:cNvSpPr txBox="1"/>
          <p:nvPr/>
        </p:nvSpPr>
        <p:spPr>
          <a:xfrm>
            <a:off x="5445000" y="2331762"/>
            <a:ext cx="2778373"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lvl="0" indent="-285750" algn="ctr">
              <a:buFont typeface="Wingdings" panose="05000000000000000000" pitchFamily="2" charset="2"/>
              <a:buChar char="ü"/>
            </a:pPr>
            <a:r>
              <a:rPr lang="tr-TR" dirty="0"/>
              <a:t>Alt </a:t>
            </a:r>
            <a:r>
              <a:rPr lang="tr-TR" dirty="0" err="1"/>
              <a:t>ekstremite</a:t>
            </a:r>
            <a:r>
              <a:rPr lang="tr-TR" dirty="0"/>
              <a:t> kas kuvveti ölçümünün bir yansıması</a:t>
            </a:r>
          </a:p>
          <a:p>
            <a:pPr marL="285750" lvl="0" indent="-285750" algn="ctr">
              <a:buFont typeface="Wingdings" panose="05000000000000000000" pitchFamily="2" charset="2"/>
              <a:buChar char="ü"/>
            </a:pPr>
            <a:r>
              <a:rPr lang="tr-TR" dirty="0"/>
              <a:t>Hız ve kuvvet (güç) </a:t>
            </a:r>
            <a:r>
              <a:rPr lang="tr-TR" dirty="0" err="1"/>
              <a:t>komponentini</a:t>
            </a:r>
            <a:r>
              <a:rPr lang="tr-TR" dirty="0"/>
              <a:t> içeriyor</a:t>
            </a:r>
          </a:p>
        </p:txBody>
      </p:sp>
    </p:spTree>
    <p:extLst>
      <p:ext uri="{BB962C8B-B14F-4D97-AF65-F5344CB8AC3E}">
        <p14:creationId xmlns:p14="http://schemas.microsoft.com/office/powerpoint/2010/main" val="143997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wgsop akış.PNG"/>
          <p:cNvPicPr>
            <a:picLocks noChangeAspect="1"/>
          </p:cNvPicPr>
          <p:nvPr/>
        </p:nvPicPr>
        <p:blipFill>
          <a:blip r:embed="rId3" cstate="print"/>
          <a:stretch>
            <a:fillRect/>
          </a:stretch>
        </p:blipFill>
        <p:spPr>
          <a:xfrm>
            <a:off x="1905000" y="94268"/>
            <a:ext cx="4953000" cy="6535132"/>
          </a:xfrm>
          <a:prstGeom prst="rect">
            <a:avLst/>
          </a:prstGeom>
        </p:spPr>
        <p:style>
          <a:lnRef idx="2">
            <a:schemeClr val="accent1"/>
          </a:lnRef>
          <a:fillRef idx="1">
            <a:schemeClr val="lt1"/>
          </a:fillRef>
          <a:effectRef idx="0">
            <a:schemeClr val="accent1"/>
          </a:effectRef>
          <a:fontRef idx="minor">
            <a:schemeClr val="dk1"/>
          </a:fontRef>
        </p:style>
      </p:pic>
      <p:sp>
        <p:nvSpPr>
          <p:cNvPr id="2" name="Dikdörtgen 1"/>
          <p:cNvSpPr/>
          <p:nvPr/>
        </p:nvSpPr>
        <p:spPr>
          <a:xfrm>
            <a:off x="3505200" y="304800"/>
            <a:ext cx="12954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Klinik şüphe </a:t>
            </a:r>
          </a:p>
          <a:p>
            <a:pPr algn="ctr"/>
            <a:r>
              <a:rPr lang="tr-TR" b="1" dirty="0"/>
              <a:t>SARC-F anketi</a:t>
            </a:r>
            <a:endParaRPr lang="en-GB" b="1" dirty="0"/>
          </a:p>
        </p:txBody>
      </p:sp>
      <p:sp>
        <p:nvSpPr>
          <p:cNvPr id="5" name="Dikdörtgen 4"/>
          <p:cNvSpPr/>
          <p:nvPr/>
        </p:nvSpPr>
        <p:spPr>
          <a:xfrm>
            <a:off x="3505200" y="1658332"/>
            <a:ext cx="1295400" cy="7219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b="1" dirty="0"/>
              <a:t>Kas kuvvetini değerlendir</a:t>
            </a:r>
            <a:endParaRPr lang="en-GB" b="1" dirty="0"/>
          </a:p>
        </p:txBody>
      </p:sp>
      <p:sp>
        <p:nvSpPr>
          <p:cNvPr id="3" name="Oval 2"/>
          <p:cNvSpPr/>
          <p:nvPr/>
        </p:nvSpPr>
        <p:spPr>
          <a:xfrm>
            <a:off x="6929573" y="1142197"/>
            <a:ext cx="1981200" cy="2438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b="1" dirty="0"/>
              <a:t>El kavrama kuvveti</a:t>
            </a:r>
          </a:p>
          <a:p>
            <a:pPr algn="ctr"/>
            <a:endParaRPr lang="tr-TR" b="1" dirty="0"/>
          </a:p>
          <a:p>
            <a:pPr algn="ctr"/>
            <a:r>
              <a:rPr lang="tr-TR" b="1" dirty="0"/>
              <a:t>Sandalyeden kalkma testi</a:t>
            </a:r>
            <a:endParaRPr lang="en-GB" b="1" dirty="0"/>
          </a:p>
        </p:txBody>
      </p:sp>
      <p:sp>
        <p:nvSpPr>
          <p:cNvPr id="6" name="Metin kutusu 5"/>
          <p:cNvSpPr txBox="1"/>
          <p:nvPr/>
        </p:nvSpPr>
        <p:spPr>
          <a:xfrm>
            <a:off x="3276600" y="2590800"/>
            <a:ext cx="17526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0" algn="ctr"/>
            <a:r>
              <a:rPr lang="tr-TR" sz="2000" b="1" dirty="0"/>
              <a:t>Muhtemel </a:t>
            </a:r>
            <a:r>
              <a:rPr lang="tr-TR" sz="2000" b="1" dirty="0" err="1"/>
              <a:t>Sarkopeni</a:t>
            </a:r>
            <a:endParaRPr lang="en-GB" dirty="0"/>
          </a:p>
        </p:txBody>
      </p:sp>
      <p:sp>
        <p:nvSpPr>
          <p:cNvPr id="7" name="Metin kutusu 6"/>
          <p:cNvSpPr txBox="1"/>
          <p:nvPr/>
        </p:nvSpPr>
        <p:spPr>
          <a:xfrm>
            <a:off x="5205086" y="2380268"/>
            <a:ext cx="1676400"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lvl="0" algn="ctr"/>
            <a:r>
              <a:rPr lang="tr-TR" b="1" dirty="0"/>
              <a:t>Nedenleri tara </a:t>
            </a:r>
          </a:p>
          <a:p>
            <a:pPr lvl="0" algn="ctr"/>
            <a:r>
              <a:rPr lang="tr-TR" b="1" dirty="0"/>
              <a:t>ve </a:t>
            </a:r>
          </a:p>
          <a:p>
            <a:pPr lvl="0" algn="ctr"/>
            <a:r>
              <a:rPr lang="tr-TR" b="1" dirty="0"/>
              <a:t>tedaviye başla!!</a:t>
            </a:r>
          </a:p>
        </p:txBody>
      </p:sp>
      <p:sp>
        <p:nvSpPr>
          <p:cNvPr id="11" name="Metin kutusu 10"/>
          <p:cNvSpPr txBox="1"/>
          <p:nvPr/>
        </p:nvSpPr>
        <p:spPr>
          <a:xfrm>
            <a:off x="3362586" y="3482667"/>
            <a:ext cx="1438014"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b="1" dirty="0"/>
              <a:t>Kas kütlesi/</a:t>
            </a:r>
          </a:p>
          <a:p>
            <a:pPr algn="ctr"/>
            <a:r>
              <a:rPr lang="tr-TR" b="1" dirty="0"/>
              <a:t>Kas Kalitesini değerlendir </a:t>
            </a:r>
            <a:endParaRPr lang="en-GB" b="1" dirty="0"/>
          </a:p>
        </p:txBody>
      </p:sp>
      <p:sp>
        <p:nvSpPr>
          <p:cNvPr id="12" name="Artı 11"/>
          <p:cNvSpPr/>
          <p:nvPr/>
        </p:nvSpPr>
        <p:spPr>
          <a:xfrm>
            <a:off x="4283968" y="1447800"/>
            <a:ext cx="288032" cy="253008"/>
          </a:xfrm>
          <a:prstGeom prst="mathPl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13" name="Aşağı Ok 12"/>
          <p:cNvSpPr/>
          <p:nvPr/>
        </p:nvSpPr>
        <p:spPr>
          <a:xfrm>
            <a:off x="4283968" y="2380268"/>
            <a:ext cx="288032" cy="21053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14" name="Aşağı Ok 13"/>
          <p:cNvSpPr/>
          <p:nvPr/>
        </p:nvSpPr>
        <p:spPr>
          <a:xfrm>
            <a:off x="4237484" y="4441686"/>
            <a:ext cx="288032" cy="21053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8" name="Metin kutusu 7"/>
          <p:cNvSpPr txBox="1"/>
          <p:nvPr/>
        </p:nvSpPr>
        <p:spPr>
          <a:xfrm>
            <a:off x="3362586" y="4686702"/>
            <a:ext cx="1524000"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sz="2000" b="1" dirty="0"/>
              <a:t>Konfirme </a:t>
            </a:r>
          </a:p>
          <a:p>
            <a:pPr algn="ctr"/>
            <a:r>
              <a:rPr lang="tr-TR" sz="2000" b="1" dirty="0" err="1"/>
              <a:t>Sarkopeni</a:t>
            </a:r>
            <a:endParaRPr lang="en-GB" sz="2000" b="1" dirty="0"/>
          </a:p>
        </p:txBody>
      </p:sp>
      <p:sp>
        <p:nvSpPr>
          <p:cNvPr id="10" name="Metin kutusu 9"/>
          <p:cNvSpPr txBox="1"/>
          <p:nvPr/>
        </p:nvSpPr>
        <p:spPr>
          <a:xfrm>
            <a:off x="3505200" y="5556158"/>
            <a:ext cx="1381386" cy="92333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tr-TR" b="1" dirty="0"/>
              <a:t>Fiziksel performans</a:t>
            </a:r>
          </a:p>
          <a:p>
            <a:pPr algn="ctr"/>
            <a:endParaRPr lang="en-GB" b="1" dirty="0"/>
          </a:p>
        </p:txBody>
      </p:sp>
      <p:sp>
        <p:nvSpPr>
          <p:cNvPr id="16" name="Aşağı Ok 15"/>
          <p:cNvSpPr/>
          <p:nvPr/>
        </p:nvSpPr>
        <p:spPr>
          <a:xfrm>
            <a:off x="4946317" y="5556159"/>
            <a:ext cx="406896" cy="60914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p>
        </p:txBody>
      </p:sp>
      <p:sp>
        <p:nvSpPr>
          <p:cNvPr id="17" name="Metin kutusu 16"/>
          <p:cNvSpPr txBox="1"/>
          <p:nvPr/>
        </p:nvSpPr>
        <p:spPr>
          <a:xfrm>
            <a:off x="5436096" y="5556158"/>
            <a:ext cx="1296144"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tr-TR" b="1" dirty="0"/>
              <a:t>Ciddi </a:t>
            </a:r>
            <a:r>
              <a:rPr lang="tr-TR" b="1" dirty="0" err="1"/>
              <a:t>sarkopeni</a:t>
            </a:r>
            <a:endParaRPr lang="en-GB" b="1" dirty="0"/>
          </a:p>
        </p:txBody>
      </p:sp>
      <p:sp>
        <p:nvSpPr>
          <p:cNvPr id="18" name="Sağ Ok 7">
            <a:extLst>
              <a:ext uri="{FF2B5EF4-FFF2-40B4-BE49-F238E27FC236}">
                <a16:creationId xmlns:a16="http://schemas.microsoft.com/office/drawing/2014/main" id="{9AD7E5EE-C9BE-4F8A-A051-6B361ACEF98F}"/>
              </a:ext>
            </a:extLst>
          </p:cNvPr>
          <p:cNvSpPr/>
          <p:nvPr/>
        </p:nvSpPr>
        <p:spPr>
          <a:xfrm>
            <a:off x="6934200" y="-30338"/>
            <a:ext cx="2286000" cy="1440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Kas kuvveti</a:t>
            </a:r>
          </a:p>
          <a:p>
            <a:pPr algn="ctr"/>
            <a:r>
              <a:rPr lang="tr-TR" dirty="0"/>
              <a:t>metodu</a:t>
            </a:r>
            <a:endParaRPr lang="en-GB" dirty="0"/>
          </a:p>
        </p:txBody>
      </p:sp>
      <p:sp>
        <p:nvSpPr>
          <p:cNvPr id="9" name="Dikdörtgen 8"/>
          <p:cNvSpPr/>
          <p:nvPr/>
        </p:nvSpPr>
        <p:spPr>
          <a:xfrm>
            <a:off x="3362586" y="3482667"/>
            <a:ext cx="1438014" cy="959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026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nvGraphicFramePr>
        <p:xfrm>
          <a:off x="457200" y="-1"/>
          <a:ext cx="8229600" cy="2027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İçerik Yer Tutucusu 2"/>
          <p:cNvSpPr>
            <a:spLocks noGrp="1"/>
          </p:cNvSpPr>
          <p:nvPr>
            <p:ph sz="half" idx="1"/>
          </p:nvPr>
        </p:nvSpPr>
        <p:spPr>
          <a:xfrm>
            <a:off x="457200" y="1812458"/>
            <a:ext cx="4038600" cy="4525963"/>
          </a:xfrm>
        </p:spPr>
        <p:style>
          <a:lnRef idx="1">
            <a:schemeClr val="accent2"/>
          </a:lnRef>
          <a:fillRef idx="2">
            <a:schemeClr val="accent2"/>
          </a:fillRef>
          <a:effectRef idx="1">
            <a:schemeClr val="accent2"/>
          </a:effectRef>
          <a:fontRef idx="minor">
            <a:schemeClr val="dk1"/>
          </a:fontRef>
        </p:style>
        <p:txBody>
          <a:bodyPr>
            <a:noAutofit/>
          </a:bodyPr>
          <a:lstStyle/>
          <a:p>
            <a:r>
              <a:rPr lang="tr-TR" b="1" dirty="0"/>
              <a:t>MR, BT</a:t>
            </a:r>
          </a:p>
          <a:p>
            <a:pPr lvl="1"/>
            <a:r>
              <a:rPr lang="tr-TR" dirty="0"/>
              <a:t>altın standart</a:t>
            </a:r>
          </a:p>
          <a:p>
            <a:pPr lvl="1"/>
            <a:r>
              <a:rPr lang="tr-TR" dirty="0"/>
              <a:t>radyasyon </a:t>
            </a:r>
            <a:r>
              <a:rPr lang="tr-TR" dirty="0" err="1"/>
              <a:t>maruziyeti</a:t>
            </a:r>
            <a:endParaRPr lang="tr-TR" dirty="0"/>
          </a:p>
          <a:p>
            <a:pPr lvl="1"/>
            <a:r>
              <a:rPr lang="tr-TR" dirty="0"/>
              <a:t>Pahalı, </a:t>
            </a:r>
            <a:r>
              <a:rPr lang="tr-TR" dirty="0" err="1"/>
              <a:t>cut-off</a:t>
            </a:r>
            <a:r>
              <a:rPr lang="tr-TR" dirty="0"/>
              <a:t> yok</a:t>
            </a:r>
          </a:p>
          <a:p>
            <a:r>
              <a:rPr lang="tr-TR" b="1" dirty="0"/>
              <a:t>DXA</a:t>
            </a:r>
          </a:p>
          <a:p>
            <a:pPr lvl="1"/>
            <a:r>
              <a:rPr lang="tr-TR" dirty="0"/>
              <a:t>iyi bir alternatif</a:t>
            </a:r>
          </a:p>
          <a:p>
            <a:pPr lvl="1"/>
            <a:r>
              <a:rPr lang="tr-TR" dirty="0"/>
              <a:t>radyasyon </a:t>
            </a:r>
            <a:r>
              <a:rPr lang="tr-TR" dirty="0" err="1"/>
              <a:t>maruziyeti</a:t>
            </a:r>
            <a:r>
              <a:rPr lang="tr-TR" dirty="0"/>
              <a:t> az</a:t>
            </a:r>
          </a:p>
          <a:p>
            <a:pPr lvl="1"/>
            <a:r>
              <a:rPr lang="tr-TR" dirty="0" err="1"/>
              <a:t>portabl</a:t>
            </a:r>
            <a:r>
              <a:rPr lang="tr-TR" dirty="0"/>
              <a:t> değil, yazılım gerekli</a:t>
            </a:r>
            <a:endParaRPr lang="tr-TR" sz="2400" dirty="0"/>
          </a:p>
        </p:txBody>
      </p:sp>
      <p:sp>
        <p:nvSpPr>
          <p:cNvPr id="11" name="İçerik Yer Tutucusu 10"/>
          <p:cNvSpPr>
            <a:spLocks noGrp="1"/>
          </p:cNvSpPr>
          <p:nvPr>
            <p:ph sz="half" idx="2"/>
          </p:nvPr>
        </p:nvSpPr>
        <p:spPr>
          <a:xfrm>
            <a:off x="4648200" y="1812458"/>
            <a:ext cx="4038600" cy="4525963"/>
          </a:xfrm>
        </p:spPr>
        <p:style>
          <a:lnRef idx="1">
            <a:schemeClr val="accent2"/>
          </a:lnRef>
          <a:fillRef idx="2">
            <a:schemeClr val="accent2"/>
          </a:fillRef>
          <a:effectRef idx="1">
            <a:schemeClr val="accent2"/>
          </a:effectRef>
          <a:fontRef idx="minor">
            <a:schemeClr val="dk1"/>
          </a:fontRef>
        </p:style>
        <p:txBody>
          <a:bodyPr/>
          <a:lstStyle/>
          <a:p>
            <a:r>
              <a:rPr lang="tr-TR" b="1" dirty="0"/>
              <a:t>BİA (</a:t>
            </a:r>
            <a:r>
              <a:rPr lang="tr-TR" b="1" dirty="0" err="1"/>
              <a:t>bioimpedans</a:t>
            </a:r>
            <a:r>
              <a:rPr lang="tr-TR" b="1" dirty="0"/>
              <a:t>)</a:t>
            </a:r>
          </a:p>
          <a:p>
            <a:pPr lvl="1"/>
            <a:r>
              <a:rPr lang="tr-TR" dirty="0"/>
              <a:t>radyasyon </a:t>
            </a:r>
            <a:r>
              <a:rPr lang="tr-TR" dirty="0" err="1"/>
              <a:t>maruziyeti</a:t>
            </a:r>
            <a:r>
              <a:rPr lang="tr-TR" dirty="0"/>
              <a:t> yok</a:t>
            </a:r>
          </a:p>
          <a:p>
            <a:pPr lvl="1"/>
            <a:r>
              <a:rPr lang="tr-TR" dirty="0" err="1"/>
              <a:t>portabl</a:t>
            </a:r>
            <a:endParaRPr lang="tr-TR" dirty="0"/>
          </a:p>
          <a:p>
            <a:pPr lvl="1"/>
            <a:r>
              <a:rPr lang="tr-TR" dirty="0"/>
              <a:t>daha ucuz</a:t>
            </a:r>
          </a:p>
          <a:p>
            <a:pPr lvl="1"/>
            <a:r>
              <a:rPr lang="tr-TR" dirty="0"/>
              <a:t>tahmini ölçüm</a:t>
            </a:r>
          </a:p>
          <a:p>
            <a:pPr>
              <a:buNone/>
            </a:pPr>
            <a:endParaRPr lang="tr-TR" dirty="0"/>
          </a:p>
          <a:p>
            <a:endParaRPr lang="en-GB" dirty="0"/>
          </a:p>
        </p:txBody>
      </p:sp>
      <p:pic>
        <p:nvPicPr>
          <p:cNvPr id="7" name="Picture 6" descr="bioimpd.png"/>
          <p:cNvPicPr>
            <a:picLocks noChangeAspect="1"/>
          </p:cNvPicPr>
          <p:nvPr/>
        </p:nvPicPr>
        <p:blipFill>
          <a:blip r:embed="rId8" cstate="print"/>
          <a:stretch>
            <a:fillRect/>
          </a:stretch>
        </p:blipFill>
        <p:spPr>
          <a:xfrm>
            <a:off x="5648619" y="4731899"/>
            <a:ext cx="2037761" cy="1356518"/>
          </a:xfrm>
          <a:prstGeom prst="rect">
            <a:avLst/>
          </a:prstGeom>
        </p:spPr>
      </p:pic>
      <p:pic>
        <p:nvPicPr>
          <p:cNvPr id="9" name="Resim 8"/>
          <p:cNvPicPr>
            <a:picLocks noChangeAspect="1"/>
          </p:cNvPicPr>
          <p:nvPr/>
        </p:nvPicPr>
        <p:blipFill>
          <a:blip r:embed="rId9"/>
          <a:stretch>
            <a:fillRect/>
          </a:stretch>
        </p:blipFill>
        <p:spPr>
          <a:xfrm>
            <a:off x="2688336" y="5777032"/>
            <a:ext cx="1485900" cy="950676"/>
          </a:xfrm>
          <a:prstGeom prst="rect">
            <a:avLst/>
          </a:prstGeom>
        </p:spPr>
      </p:pic>
      <p:pic>
        <p:nvPicPr>
          <p:cNvPr id="12" name="Resim 11"/>
          <p:cNvPicPr>
            <a:picLocks noChangeAspect="1"/>
          </p:cNvPicPr>
          <p:nvPr/>
        </p:nvPicPr>
        <p:blipFill>
          <a:blip r:embed="rId10"/>
          <a:stretch>
            <a:fillRect/>
          </a:stretch>
        </p:blipFill>
        <p:spPr>
          <a:xfrm>
            <a:off x="843882" y="5777032"/>
            <a:ext cx="1692054" cy="1052736"/>
          </a:xfrm>
          <a:prstGeom prst="rect">
            <a:avLst/>
          </a:prstGeom>
        </p:spPr>
      </p:pic>
    </p:spTree>
    <p:extLst>
      <p:ext uri="{BB962C8B-B14F-4D97-AF65-F5344CB8AC3E}">
        <p14:creationId xmlns:p14="http://schemas.microsoft.com/office/powerpoint/2010/main" val="406111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nvGraphicFramePr>
        <p:xfrm>
          <a:off x="457200" y="-1"/>
          <a:ext cx="8229600" cy="2027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İçerik Yer Tutucusu 2"/>
          <p:cNvSpPr>
            <a:spLocks noGrp="1"/>
          </p:cNvSpPr>
          <p:nvPr>
            <p:ph sz="half" idx="1"/>
          </p:nvPr>
        </p:nvSpPr>
        <p:spPr>
          <a:xfrm>
            <a:off x="457200" y="1812458"/>
            <a:ext cx="4038600" cy="4525963"/>
          </a:xfrm>
        </p:spPr>
        <p:style>
          <a:lnRef idx="1">
            <a:schemeClr val="accent2"/>
          </a:lnRef>
          <a:fillRef idx="2">
            <a:schemeClr val="accent2"/>
          </a:fillRef>
          <a:effectRef idx="1">
            <a:schemeClr val="accent2"/>
          </a:effectRef>
          <a:fontRef idx="minor">
            <a:schemeClr val="dk1"/>
          </a:fontRef>
        </p:style>
        <p:txBody>
          <a:bodyPr>
            <a:noAutofit/>
          </a:bodyPr>
          <a:lstStyle/>
          <a:p>
            <a:r>
              <a:rPr lang="tr-TR" b="1" dirty="0"/>
              <a:t>MR, BT</a:t>
            </a:r>
          </a:p>
          <a:p>
            <a:pPr lvl="1"/>
            <a:r>
              <a:rPr lang="tr-TR" dirty="0"/>
              <a:t>altın standart</a:t>
            </a:r>
          </a:p>
          <a:p>
            <a:pPr lvl="1"/>
            <a:r>
              <a:rPr lang="tr-TR" dirty="0"/>
              <a:t>radyasyon </a:t>
            </a:r>
            <a:r>
              <a:rPr lang="tr-TR" dirty="0" err="1"/>
              <a:t>maruziyeti</a:t>
            </a:r>
            <a:endParaRPr lang="tr-TR" dirty="0"/>
          </a:p>
          <a:p>
            <a:pPr lvl="1"/>
            <a:r>
              <a:rPr lang="tr-TR" dirty="0"/>
              <a:t>Pahalı, </a:t>
            </a:r>
            <a:r>
              <a:rPr lang="tr-TR" dirty="0" err="1"/>
              <a:t>cut-off</a:t>
            </a:r>
            <a:r>
              <a:rPr lang="tr-TR" dirty="0"/>
              <a:t> yok</a:t>
            </a:r>
          </a:p>
          <a:p>
            <a:r>
              <a:rPr lang="tr-TR" b="1" dirty="0"/>
              <a:t>DXA</a:t>
            </a:r>
          </a:p>
          <a:p>
            <a:pPr lvl="1"/>
            <a:r>
              <a:rPr lang="tr-TR" dirty="0"/>
              <a:t>iyi bir alternatif</a:t>
            </a:r>
          </a:p>
          <a:p>
            <a:pPr lvl="1"/>
            <a:r>
              <a:rPr lang="tr-TR" dirty="0"/>
              <a:t>radyasyon </a:t>
            </a:r>
            <a:r>
              <a:rPr lang="tr-TR" dirty="0" err="1"/>
              <a:t>maruziyeti</a:t>
            </a:r>
            <a:r>
              <a:rPr lang="tr-TR" dirty="0"/>
              <a:t> az</a:t>
            </a:r>
          </a:p>
          <a:p>
            <a:pPr lvl="1"/>
            <a:r>
              <a:rPr lang="tr-TR" dirty="0" err="1"/>
              <a:t>portabl</a:t>
            </a:r>
            <a:r>
              <a:rPr lang="tr-TR" dirty="0"/>
              <a:t> değil, yazılım gerekli</a:t>
            </a:r>
            <a:endParaRPr lang="tr-TR" sz="2400" dirty="0"/>
          </a:p>
        </p:txBody>
      </p:sp>
      <p:sp>
        <p:nvSpPr>
          <p:cNvPr id="11" name="İçerik Yer Tutucusu 10"/>
          <p:cNvSpPr>
            <a:spLocks noGrp="1"/>
          </p:cNvSpPr>
          <p:nvPr>
            <p:ph sz="half" idx="2"/>
          </p:nvPr>
        </p:nvSpPr>
        <p:spPr>
          <a:xfrm>
            <a:off x="4648200" y="1812458"/>
            <a:ext cx="4038600" cy="4525963"/>
          </a:xfrm>
        </p:spPr>
        <p:style>
          <a:lnRef idx="1">
            <a:schemeClr val="accent2"/>
          </a:lnRef>
          <a:fillRef idx="2">
            <a:schemeClr val="accent2"/>
          </a:fillRef>
          <a:effectRef idx="1">
            <a:schemeClr val="accent2"/>
          </a:effectRef>
          <a:fontRef idx="minor">
            <a:schemeClr val="dk1"/>
          </a:fontRef>
        </p:style>
        <p:txBody>
          <a:bodyPr/>
          <a:lstStyle/>
          <a:p>
            <a:r>
              <a:rPr lang="tr-TR" b="1" dirty="0"/>
              <a:t>BİA (</a:t>
            </a:r>
            <a:r>
              <a:rPr lang="tr-TR" b="1" dirty="0" err="1"/>
              <a:t>bioimpedans</a:t>
            </a:r>
            <a:r>
              <a:rPr lang="tr-TR" b="1" dirty="0"/>
              <a:t>)</a:t>
            </a:r>
          </a:p>
          <a:p>
            <a:pPr lvl="1"/>
            <a:r>
              <a:rPr lang="tr-TR" dirty="0"/>
              <a:t>radyasyon </a:t>
            </a:r>
            <a:r>
              <a:rPr lang="tr-TR" dirty="0" err="1"/>
              <a:t>maruziyeti</a:t>
            </a:r>
            <a:r>
              <a:rPr lang="tr-TR" dirty="0"/>
              <a:t> yok</a:t>
            </a:r>
          </a:p>
          <a:p>
            <a:pPr lvl="1"/>
            <a:r>
              <a:rPr lang="tr-TR" dirty="0" err="1"/>
              <a:t>portabl</a:t>
            </a:r>
            <a:endParaRPr lang="tr-TR" dirty="0"/>
          </a:p>
          <a:p>
            <a:pPr lvl="1"/>
            <a:r>
              <a:rPr lang="tr-TR" dirty="0"/>
              <a:t>daha ucuz</a:t>
            </a:r>
          </a:p>
          <a:p>
            <a:pPr lvl="1"/>
            <a:r>
              <a:rPr lang="tr-TR" dirty="0"/>
              <a:t>tahmini ölçüm</a:t>
            </a:r>
          </a:p>
          <a:p>
            <a:pPr>
              <a:buNone/>
            </a:pPr>
            <a:endParaRPr lang="tr-TR" dirty="0"/>
          </a:p>
          <a:p>
            <a:endParaRPr lang="en-GB" dirty="0"/>
          </a:p>
        </p:txBody>
      </p:sp>
      <p:pic>
        <p:nvPicPr>
          <p:cNvPr id="7" name="Picture 6" descr="bioimpd.png"/>
          <p:cNvPicPr>
            <a:picLocks noChangeAspect="1"/>
          </p:cNvPicPr>
          <p:nvPr/>
        </p:nvPicPr>
        <p:blipFill>
          <a:blip r:embed="rId8" cstate="print"/>
          <a:stretch>
            <a:fillRect/>
          </a:stretch>
        </p:blipFill>
        <p:spPr>
          <a:xfrm>
            <a:off x="5648619" y="4731899"/>
            <a:ext cx="2037761" cy="1356518"/>
          </a:xfrm>
          <a:prstGeom prst="rect">
            <a:avLst/>
          </a:prstGeom>
        </p:spPr>
      </p:pic>
      <p:pic>
        <p:nvPicPr>
          <p:cNvPr id="9" name="Resim 8"/>
          <p:cNvPicPr>
            <a:picLocks noChangeAspect="1"/>
          </p:cNvPicPr>
          <p:nvPr/>
        </p:nvPicPr>
        <p:blipFill>
          <a:blip r:embed="rId9"/>
          <a:stretch>
            <a:fillRect/>
          </a:stretch>
        </p:blipFill>
        <p:spPr>
          <a:xfrm>
            <a:off x="2688336" y="5777032"/>
            <a:ext cx="1485900" cy="950676"/>
          </a:xfrm>
          <a:prstGeom prst="rect">
            <a:avLst/>
          </a:prstGeom>
        </p:spPr>
      </p:pic>
      <p:pic>
        <p:nvPicPr>
          <p:cNvPr id="12" name="Resim 11"/>
          <p:cNvPicPr>
            <a:picLocks noChangeAspect="1"/>
          </p:cNvPicPr>
          <p:nvPr/>
        </p:nvPicPr>
        <p:blipFill>
          <a:blip r:embed="rId10"/>
          <a:stretch>
            <a:fillRect/>
          </a:stretch>
        </p:blipFill>
        <p:spPr>
          <a:xfrm>
            <a:off x="843882" y="5777032"/>
            <a:ext cx="1692054" cy="1052736"/>
          </a:xfrm>
          <a:prstGeom prst="rect">
            <a:avLst/>
          </a:prstGeom>
        </p:spPr>
      </p:pic>
      <p:sp>
        <p:nvSpPr>
          <p:cNvPr id="3" name="Dikdörtgen 2"/>
          <p:cNvSpPr/>
          <p:nvPr/>
        </p:nvSpPr>
        <p:spPr>
          <a:xfrm>
            <a:off x="4932040" y="1812458"/>
            <a:ext cx="3240360" cy="5364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a:extLst>
              <a:ext uri="{FF2B5EF4-FFF2-40B4-BE49-F238E27FC236}">
                <a16:creationId xmlns:a16="http://schemas.microsoft.com/office/drawing/2014/main" id="{79C74895-4FE8-E791-E6F9-21FE0638A212}"/>
              </a:ext>
            </a:extLst>
          </p:cNvPr>
          <p:cNvSpPr/>
          <p:nvPr/>
        </p:nvSpPr>
        <p:spPr>
          <a:xfrm>
            <a:off x="843882" y="3646406"/>
            <a:ext cx="3240360" cy="5364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3553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B20796-BD32-414D-AB11-99A10FCF20C1}"/>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rmAutofit fontScale="90000"/>
          </a:bodyPr>
          <a:lstStyle/>
          <a:p>
            <a:r>
              <a:rPr lang="tr-TR" b="1" dirty="0"/>
              <a:t>Baldır Çapı </a:t>
            </a:r>
            <a:br>
              <a:rPr lang="tr-TR" dirty="0"/>
            </a:br>
            <a:r>
              <a:rPr lang="tr-TR" dirty="0"/>
              <a:t>(</a:t>
            </a:r>
            <a:r>
              <a:rPr lang="tr-TR" dirty="0" err="1"/>
              <a:t>indirekt</a:t>
            </a:r>
            <a:r>
              <a:rPr lang="tr-TR" dirty="0"/>
              <a:t> kas kütlesi değerlendirme)</a:t>
            </a:r>
          </a:p>
        </p:txBody>
      </p:sp>
      <p:sp>
        <p:nvSpPr>
          <p:cNvPr id="3" name="İçerik Yer Tutucusu 2"/>
          <p:cNvSpPr>
            <a:spLocks noGrp="1"/>
          </p:cNvSpPr>
          <p:nvPr>
            <p:ph idx="1"/>
          </p:nvPr>
        </p:nvSpPr>
        <p:spPr>
          <a:xfrm>
            <a:off x="457200" y="1600200"/>
            <a:ext cx="8229600" cy="4493095"/>
          </a:xfrm>
        </p:spPr>
        <p:style>
          <a:lnRef idx="1">
            <a:schemeClr val="accent3"/>
          </a:lnRef>
          <a:fillRef idx="2">
            <a:schemeClr val="accent3"/>
          </a:fillRef>
          <a:effectRef idx="1">
            <a:schemeClr val="accent3"/>
          </a:effectRef>
          <a:fontRef idx="minor">
            <a:schemeClr val="dk1"/>
          </a:fontRef>
        </p:style>
        <p:txBody>
          <a:bodyPr>
            <a:normAutofit/>
          </a:bodyPr>
          <a:lstStyle/>
          <a:p>
            <a:r>
              <a:rPr lang="tr-TR" dirty="0"/>
              <a:t>Kas kütlesinin </a:t>
            </a:r>
            <a:r>
              <a:rPr lang="tr-TR" dirty="0" err="1"/>
              <a:t>indirekt</a:t>
            </a:r>
            <a:r>
              <a:rPr lang="tr-TR" dirty="0"/>
              <a:t> değerlendirmesi</a:t>
            </a:r>
          </a:p>
          <a:p>
            <a:r>
              <a:rPr lang="tr-TR" dirty="0"/>
              <a:t>Kas kütlesini cihaz ile ölçemediğimizde yardımcı </a:t>
            </a:r>
          </a:p>
          <a:p>
            <a:pPr lvl="1"/>
            <a:r>
              <a:rPr lang="tr-TR" dirty="0"/>
              <a:t>Baldır çapı (Türkiye): &lt;33 cm</a:t>
            </a:r>
          </a:p>
          <a:p>
            <a:pPr lvl="1"/>
            <a:r>
              <a:rPr lang="tr-TR" dirty="0"/>
              <a:t>Baldır Çapı (Avrupa): &lt;31 cm</a:t>
            </a:r>
          </a:p>
          <a:p>
            <a:r>
              <a:rPr lang="tr-TR" dirty="0"/>
              <a:t>Ödem varlığında kullanılamaz</a:t>
            </a:r>
          </a:p>
          <a:p>
            <a:endParaRPr lang="tr-TR" dirty="0"/>
          </a:p>
          <a:p>
            <a:endParaRPr lang="tr-TR" dirty="0"/>
          </a:p>
        </p:txBody>
      </p:sp>
      <p:sp>
        <p:nvSpPr>
          <p:cNvPr id="104452" name="AutoShape 4" descr="el dinamometresi kas gücü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4" name="Metin kutusu 3"/>
          <p:cNvSpPr txBox="1"/>
          <p:nvPr/>
        </p:nvSpPr>
        <p:spPr>
          <a:xfrm>
            <a:off x="447331" y="6308725"/>
            <a:ext cx="8229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GB" dirty="0"/>
              <a:t>Bahat et al. </a:t>
            </a:r>
            <a:r>
              <a:rPr lang="en-GB" dirty="0" err="1"/>
              <a:t>Clin</a:t>
            </a:r>
            <a:r>
              <a:rPr lang="en-GB" dirty="0"/>
              <a:t> </a:t>
            </a:r>
            <a:r>
              <a:rPr lang="en-GB" dirty="0" err="1"/>
              <a:t>Nutr</a:t>
            </a:r>
            <a:r>
              <a:rPr lang="en-GB" dirty="0"/>
              <a:t>. 2016;35(6):1557-1563</a:t>
            </a:r>
          </a:p>
        </p:txBody>
      </p:sp>
      <p:pic>
        <p:nvPicPr>
          <p:cNvPr id="6" name="Resim 5"/>
          <p:cNvPicPr>
            <a:picLocks noChangeAspect="1"/>
          </p:cNvPicPr>
          <p:nvPr/>
        </p:nvPicPr>
        <p:blipFill>
          <a:blip r:embed="rId2"/>
          <a:stretch>
            <a:fillRect/>
          </a:stretch>
        </p:blipFill>
        <p:spPr>
          <a:xfrm>
            <a:off x="6228184" y="2689442"/>
            <a:ext cx="2232248" cy="174767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4888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pPr>
              <a:lnSpc>
                <a:spcPct val="115000"/>
              </a:lnSpc>
              <a:spcAft>
                <a:spcPts val="0"/>
              </a:spcAft>
              <a:tabLst>
                <a:tab pos="449580" algn="l"/>
                <a:tab pos="899160" algn="l"/>
                <a:tab pos="1348740" algn="l"/>
                <a:tab pos="1798320" algn="l"/>
                <a:tab pos="2247900" algn="l"/>
              </a:tabLst>
            </a:pPr>
            <a:r>
              <a:rPr lang="tr-TR" b="1" dirty="0">
                <a:ea typeface="Calibri"/>
                <a:cs typeface="Times New Roman"/>
              </a:rPr>
              <a:t>SARKOPENİ/TANIM:</a:t>
            </a:r>
            <a:endParaRPr lang="tr-TR" b="1" dirty="0"/>
          </a:p>
        </p:txBody>
      </p:sp>
      <p:graphicFrame>
        <p:nvGraphicFramePr>
          <p:cNvPr id="4" name="İçerik Yer Tutucusu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94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lstStyle/>
          <a:p>
            <a:r>
              <a:rPr lang="tr-TR" b="1" dirty="0"/>
              <a:t>EWGSOP2/EŞİK DEĞERLER</a:t>
            </a:r>
            <a:endParaRPr lang="en-GB" b="1" dirty="0"/>
          </a:p>
        </p:txBody>
      </p:sp>
      <p:pic>
        <p:nvPicPr>
          <p:cNvPr id="5" name="İçerik Yer Tutucusu 4"/>
          <p:cNvPicPr>
            <a:picLocks noGrp="1" noChangeAspect="1"/>
          </p:cNvPicPr>
          <p:nvPr>
            <p:ph idx="1"/>
          </p:nvPr>
        </p:nvPicPr>
        <p:blipFill>
          <a:blip r:embed="rId2"/>
          <a:stretch>
            <a:fillRect/>
          </a:stretch>
        </p:blipFill>
        <p:spPr>
          <a:xfrm>
            <a:off x="457200" y="1844824"/>
            <a:ext cx="8229600" cy="4392488"/>
          </a:xfrm>
          <a:prstGeom prst="rect">
            <a:avLst/>
          </a:prstGeom>
        </p:spPr>
        <p:style>
          <a:lnRef idx="2">
            <a:schemeClr val="accent1"/>
          </a:lnRef>
          <a:fillRef idx="1">
            <a:schemeClr val="lt1"/>
          </a:fillRef>
          <a:effectRef idx="0">
            <a:schemeClr val="accent1"/>
          </a:effectRef>
          <a:fontRef idx="minor">
            <a:schemeClr val="dk1"/>
          </a:fontRef>
        </p:style>
      </p:pic>
      <p:sp>
        <p:nvSpPr>
          <p:cNvPr id="3" name="Dikdörtgen 2">
            <a:extLst>
              <a:ext uri="{FF2B5EF4-FFF2-40B4-BE49-F238E27FC236}">
                <a16:creationId xmlns:a16="http://schemas.microsoft.com/office/drawing/2014/main" id="{72232F4B-1B65-4626-9078-59DC5C284944}"/>
              </a:ext>
            </a:extLst>
          </p:cNvPr>
          <p:cNvSpPr/>
          <p:nvPr/>
        </p:nvSpPr>
        <p:spPr>
          <a:xfrm>
            <a:off x="611560" y="2780928"/>
            <a:ext cx="698477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FC9CFE02-28B7-453A-9872-A519ECD65698}"/>
              </a:ext>
            </a:extLst>
          </p:cNvPr>
          <p:cNvSpPr txBox="1"/>
          <p:nvPr/>
        </p:nvSpPr>
        <p:spPr>
          <a:xfrm>
            <a:off x="611560" y="3861048"/>
            <a:ext cx="7200800" cy="369332"/>
          </a:xfrm>
          <a:prstGeom prst="rect">
            <a:avLst/>
          </a:prstGeom>
          <a:noFill/>
          <a:ln w="28575">
            <a:solidFill>
              <a:srgbClr val="FF0000"/>
            </a:solidFill>
          </a:ln>
        </p:spPr>
        <p:txBody>
          <a:bodyPr wrap="square" rtlCol="0">
            <a:spAutoFit/>
          </a:bodyPr>
          <a:lstStyle/>
          <a:p>
            <a:endParaRPr lang="tr-TR" dirty="0"/>
          </a:p>
        </p:txBody>
      </p:sp>
      <p:sp>
        <p:nvSpPr>
          <p:cNvPr id="7" name="Dikdörtgen 6">
            <a:extLst>
              <a:ext uri="{FF2B5EF4-FFF2-40B4-BE49-F238E27FC236}">
                <a16:creationId xmlns:a16="http://schemas.microsoft.com/office/drawing/2014/main" id="{16853485-92FE-4E4F-B871-46313F7A0097}"/>
              </a:ext>
            </a:extLst>
          </p:cNvPr>
          <p:cNvSpPr/>
          <p:nvPr/>
        </p:nvSpPr>
        <p:spPr>
          <a:xfrm>
            <a:off x="611560" y="4437112"/>
            <a:ext cx="7344816" cy="18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7867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722313" y="3861048"/>
            <a:ext cx="7772400" cy="1907927"/>
          </a:xfrm>
        </p:spPr>
        <p:style>
          <a:lnRef idx="0">
            <a:schemeClr val="accent4"/>
          </a:lnRef>
          <a:fillRef idx="3">
            <a:schemeClr val="accent4"/>
          </a:fillRef>
          <a:effectRef idx="3">
            <a:schemeClr val="accent4"/>
          </a:effectRef>
          <a:fontRef idx="minor">
            <a:schemeClr val="lt1"/>
          </a:fontRef>
        </p:style>
        <p:txBody>
          <a:bodyPr>
            <a:normAutofit/>
          </a:bodyPr>
          <a:lstStyle/>
          <a:p>
            <a:r>
              <a:rPr lang="tr-TR" dirty="0" err="1"/>
              <a:t>Sarkopeni</a:t>
            </a:r>
            <a:r>
              <a:rPr lang="tr-TR" dirty="0"/>
              <a:t> değerlendirmesinde Alternatif yeni testler-araçlar</a:t>
            </a:r>
            <a:endParaRPr lang="en-GB" dirty="0"/>
          </a:p>
        </p:txBody>
      </p:sp>
    </p:spTree>
    <p:extLst>
      <p:ext uri="{BB962C8B-B14F-4D97-AF65-F5344CB8AC3E}">
        <p14:creationId xmlns:p14="http://schemas.microsoft.com/office/powerpoint/2010/main" val="180404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fontScale="90000"/>
          </a:bodyPr>
          <a:lstStyle/>
          <a:p>
            <a:r>
              <a:rPr lang="tr-TR" b="1" dirty="0"/>
              <a:t>ALTERNATİF YENİ TESTLER-ARAÇLAR</a:t>
            </a:r>
            <a:endParaRPr lang="en-GB" b="1" dirty="0"/>
          </a:p>
        </p:txBody>
      </p:sp>
      <p:graphicFrame>
        <p:nvGraphicFramePr>
          <p:cNvPr id="2" name="İçerik Yer Tutucusu 1"/>
          <p:cNvGraphicFramePr>
            <a:graphicFrameLocks noGrp="1"/>
          </p:cNvGraphicFramePr>
          <p:nvPr>
            <p:ph idx="1"/>
            <p:extLst>
              <p:ext uri="{D42A27DB-BD31-4B8C-83A1-F6EECF244321}">
                <p14:modId xmlns:p14="http://schemas.microsoft.com/office/powerpoint/2010/main" val="377507177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024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FC49AECA-BADC-0969-C316-31AA7A3E836F}"/>
              </a:ext>
            </a:extLst>
          </p:cNvPr>
          <p:cNvSpPr>
            <a:spLocks noGrp="1"/>
          </p:cNvSpPr>
          <p:nvPr>
            <p:ph type="title"/>
          </p:nvPr>
        </p:nvSpPr>
        <p:spPr>
          <a:solidFill>
            <a:srgbClr val="FF0000"/>
          </a:solidFill>
        </p:spPr>
        <p:style>
          <a:lnRef idx="1">
            <a:schemeClr val="accent2"/>
          </a:lnRef>
          <a:fillRef idx="2">
            <a:schemeClr val="accent2"/>
          </a:fillRef>
          <a:effectRef idx="1">
            <a:schemeClr val="accent2"/>
          </a:effectRef>
          <a:fontRef idx="minor">
            <a:schemeClr val="dk1"/>
          </a:fontRef>
        </p:style>
        <p:txBody>
          <a:bodyPr>
            <a:normAutofit/>
          </a:bodyPr>
          <a:lstStyle/>
          <a:p>
            <a:r>
              <a:rPr lang="tr-TR" dirty="0">
                <a:solidFill>
                  <a:schemeClr val="bg1"/>
                </a:solidFill>
              </a:rPr>
              <a:t>yeni perspektifler …</a:t>
            </a:r>
          </a:p>
        </p:txBody>
      </p:sp>
      <p:sp>
        <p:nvSpPr>
          <p:cNvPr id="5" name="Metin Yer Tutucusu 4">
            <a:extLst>
              <a:ext uri="{FF2B5EF4-FFF2-40B4-BE49-F238E27FC236}">
                <a16:creationId xmlns:a16="http://schemas.microsoft.com/office/drawing/2014/main" id="{A13CFC72-EAA2-8083-6E4A-C7026D43DCB4}"/>
              </a:ext>
            </a:extLst>
          </p:cNvPr>
          <p:cNvSpPr>
            <a:spLocks noGrp="1"/>
          </p:cNvSpPr>
          <p:nvPr>
            <p:ph type="body" idx="1"/>
          </p:nvPr>
        </p:nvSpPr>
        <p:spPr/>
        <p:txBody>
          <a:bodyPr/>
          <a:lstStyle/>
          <a:p>
            <a:endParaRPr lang="tr-TR"/>
          </a:p>
        </p:txBody>
      </p:sp>
      <p:sp>
        <p:nvSpPr>
          <p:cNvPr id="8" name="Metin kutusu 7">
            <a:extLst>
              <a:ext uri="{FF2B5EF4-FFF2-40B4-BE49-F238E27FC236}">
                <a16:creationId xmlns:a16="http://schemas.microsoft.com/office/drawing/2014/main" id="{45A04649-DB46-5B54-0480-53607C716B34}"/>
              </a:ext>
            </a:extLst>
          </p:cNvPr>
          <p:cNvSpPr txBox="1"/>
          <p:nvPr/>
        </p:nvSpPr>
        <p:spPr>
          <a:xfrm>
            <a:off x="1043608" y="2430856"/>
            <a:ext cx="6731025"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tr-TR" sz="2400" b="1" dirty="0"/>
          </a:p>
          <a:p>
            <a:pPr algn="ctr"/>
            <a:r>
              <a:rPr lang="tr-TR" sz="2400" b="1" dirty="0"/>
              <a:t>Sarkopeni tanımında atılmış-atılmakta olan adımlar…</a:t>
            </a:r>
          </a:p>
          <a:p>
            <a:pPr algn="ctr"/>
            <a:endParaRPr lang="tr-TR" sz="2400" b="1" dirty="0"/>
          </a:p>
        </p:txBody>
      </p:sp>
    </p:spTree>
    <p:extLst>
      <p:ext uri="{BB962C8B-B14F-4D97-AF65-F5344CB8AC3E}">
        <p14:creationId xmlns:p14="http://schemas.microsoft.com/office/powerpoint/2010/main" val="277301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Yer Tutucusu 5">
            <a:extLst>
              <a:ext uri="{FF2B5EF4-FFF2-40B4-BE49-F238E27FC236}">
                <a16:creationId xmlns:a16="http://schemas.microsoft.com/office/drawing/2014/main" id="{4B0A50A3-66B5-4F22-1970-2043472209CE}"/>
              </a:ext>
            </a:extLst>
          </p:cNvPr>
          <p:cNvSpPr>
            <a:spLocks noGrp="1"/>
          </p:cNvSpPr>
          <p:nvPr>
            <p:ph type="body" idx="1"/>
          </p:nvPr>
        </p:nvSpPr>
        <p:spPr/>
        <p:txBody>
          <a:bodyPr/>
          <a:lstStyle/>
          <a:p>
            <a:endParaRPr lang="tr-TR" dirty="0"/>
          </a:p>
        </p:txBody>
      </p:sp>
      <p:graphicFrame>
        <p:nvGraphicFramePr>
          <p:cNvPr id="7" name="Diyagram 6">
            <a:extLst>
              <a:ext uri="{FF2B5EF4-FFF2-40B4-BE49-F238E27FC236}">
                <a16:creationId xmlns:a16="http://schemas.microsoft.com/office/drawing/2014/main" id="{223E1AA8-694F-2811-476F-CC6BCFF50E05}"/>
              </a:ext>
            </a:extLst>
          </p:cNvPr>
          <p:cNvGraphicFramePr/>
          <p:nvPr>
            <p:extLst>
              <p:ext uri="{D42A27DB-BD31-4B8C-83A1-F6EECF244321}">
                <p14:modId xmlns:p14="http://schemas.microsoft.com/office/powerpoint/2010/main" val="303968673"/>
              </p:ext>
            </p:extLst>
          </p:nvPr>
        </p:nvGraphicFramePr>
        <p:xfrm>
          <a:off x="439861" y="1844824"/>
          <a:ext cx="8264277" cy="2520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000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A5708B1-BF42-364A-BAC2-8D0D183E5FC9}"/>
              </a:ext>
            </a:extLst>
          </p:cNvPr>
          <p:cNvPicPr>
            <a:picLocks noChangeAspect="1"/>
          </p:cNvPicPr>
          <p:nvPr/>
        </p:nvPicPr>
        <p:blipFill>
          <a:blip r:embed="rId2"/>
          <a:stretch>
            <a:fillRect/>
          </a:stretch>
        </p:blipFill>
        <p:spPr>
          <a:xfrm>
            <a:off x="483688" y="1132242"/>
            <a:ext cx="4392087" cy="2020436"/>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878417DC-BBBD-A04C-AA0C-A2025BF1A492}"/>
              </a:ext>
            </a:extLst>
          </p:cNvPr>
          <p:cNvPicPr>
            <a:picLocks noChangeAspect="1"/>
          </p:cNvPicPr>
          <p:nvPr/>
        </p:nvPicPr>
        <p:blipFill>
          <a:blip r:embed="rId3"/>
          <a:stretch>
            <a:fillRect/>
          </a:stretch>
        </p:blipFill>
        <p:spPr>
          <a:xfrm>
            <a:off x="1344397" y="1834185"/>
            <a:ext cx="5374688" cy="1959008"/>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F7BBCB9A-D8E0-7F41-AC30-DD324794C4BE}"/>
              </a:ext>
            </a:extLst>
          </p:cNvPr>
          <p:cNvPicPr>
            <a:picLocks noChangeAspect="1"/>
          </p:cNvPicPr>
          <p:nvPr/>
        </p:nvPicPr>
        <p:blipFill>
          <a:blip r:embed="rId4"/>
          <a:stretch>
            <a:fillRect/>
          </a:stretch>
        </p:blipFill>
        <p:spPr>
          <a:xfrm>
            <a:off x="2758194" y="2350632"/>
            <a:ext cx="3987040" cy="2227942"/>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DA2B1F1F-2770-DD43-8C4D-8194E330B78E}"/>
              </a:ext>
            </a:extLst>
          </p:cNvPr>
          <p:cNvPicPr>
            <a:picLocks noChangeAspect="1"/>
          </p:cNvPicPr>
          <p:nvPr/>
        </p:nvPicPr>
        <p:blipFill>
          <a:blip r:embed="rId5"/>
          <a:srcRect/>
          <a:stretch/>
        </p:blipFill>
        <p:spPr>
          <a:xfrm>
            <a:off x="3546762" y="3418994"/>
            <a:ext cx="4508783" cy="2062652"/>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0FA4C713-49A3-7E44-9410-A3395281CFC4}"/>
              </a:ext>
            </a:extLst>
          </p:cNvPr>
          <p:cNvPicPr>
            <a:picLocks noChangeAspect="1"/>
          </p:cNvPicPr>
          <p:nvPr/>
        </p:nvPicPr>
        <p:blipFill>
          <a:blip r:embed="rId6"/>
          <a:stretch>
            <a:fillRect/>
          </a:stretch>
        </p:blipFill>
        <p:spPr>
          <a:xfrm>
            <a:off x="238691" y="3978241"/>
            <a:ext cx="2519502" cy="1533610"/>
          </a:xfrm>
          <a:prstGeom prst="rect">
            <a:avLst/>
          </a:prstGeom>
        </p:spPr>
      </p:pic>
      <p:sp>
        <p:nvSpPr>
          <p:cNvPr id="9" name="Título 2">
            <a:extLst>
              <a:ext uri="{FF2B5EF4-FFF2-40B4-BE49-F238E27FC236}">
                <a16:creationId xmlns:a16="http://schemas.microsoft.com/office/drawing/2014/main" id="{18DB38A0-A9D4-AC41-9C98-FC83DD8CD046}"/>
              </a:ext>
            </a:extLst>
          </p:cNvPr>
          <p:cNvSpPr txBox="1">
            <a:spLocks/>
          </p:cNvSpPr>
          <p:nvPr/>
        </p:nvSpPr>
        <p:spPr>
          <a:xfrm>
            <a:off x="5551974" y="1132241"/>
            <a:ext cx="3321439" cy="414179"/>
          </a:xfrm>
          <a:prstGeom prst="rect">
            <a:avLst/>
          </a:prstGeom>
        </p:spPr>
        <p:txBody>
          <a:bodyPr vert="horz" lIns="0" tIns="0" rIns="0" bIns="0" rtlCol="0" anchor="t" anchorCtr="0">
            <a:normAutofit/>
          </a:bodyPr>
          <a:lstStyle>
            <a:lvl1pPr algn="l" defTabSz="832977" rtl="0" eaLnBrk="1" latinLnBrk="0" hangingPunct="1">
              <a:spcBef>
                <a:spcPct val="0"/>
              </a:spcBef>
              <a:buNone/>
              <a:defRPr sz="2461" b="1" kern="1200">
                <a:solidFill>
                  <a:srgbClr val="486A7E"/>
                </a:solidFill>
                <a:latin typeface="+mj-lt"/>
                <a:ea typeface="+mj-ea"/>
                <a:cs typeface="+mj-cs"/>
              </a:defRPr>
            </a:lvl1pPr>
          </a:lstStyle>
          <a:p>
            <a:pPr defTabSz="289322">
              <a:lnSpc>
                <a:spcPct val="90000"/>
              </a:lnSpc>
              <a:defRPr/>
            </a:pPr>
            <a:r>
              <a:rPr lang="en-GB" sz="3000" dirty="0" err="1">
                <a:solidFill>
                  <a:schemeClr val="accent1">
                    <a:lumMod val="75000"/>
                  </a:schemeClr>
                </a:solidFill>
              </a:rPr>
              <a:t>Şu</a:t>
            </a:r>
            <a:r>
              <a:rPr lang="en-GB" sz="3000" dirty="0">
                <a:solidFill>
                  <a:schemeClr val="accent1">
                    <a:lumMod val="75000"/>
                  </a:schemeClr>
                </a:solidFill>
              </a:rPr>
              <a:t> </a:t>
            </a:r>
            <a:r>
              <a:rPr lang="en-GB" sz="3000" dirty="0" err="1">
                <a:solidFill>
                  <a:schemeClr val="accent1">
                    <a:lumMod val="75000"/>
                  </a:schemeClr>
                </a:solidFill>
              </a:rPr>
              <a:t>anda</a:t>
            </a:r>
            <a:r>
              <a:rPr lang="en-GB" sz="3000" dirty="0">
                <a:solidFill>
                  <a:schemeClr val="accent1">
                    <a:lumMod val="75000"/>
                  </a:schemeClr>
                </a:solidFill>
              </a:rPr>
              <a:t> </a:t>
            </a:r>
            <a:r>
              <a:rPr lang="en-GB" sz="3000" dirty="0" err="1">
                <a:solidFill>
                  <a:schemeClr val="accent1">
                    <a:lumMod val="75000"/>
                  </a:schemeClr>
                </a:solidFill>
              </a:rPr>
              <a:t>neredeyiz</a:t>
            </a:r>
            <a:r>
              <a:rPr lang="en-GB" sz="3000" dirty="0">
                <a:solidFill>
                  <a:schemeClr val="accent1">
                    <a:lumMod val="75000"/>
                  </a:schemeClr>
                </a:solidFill>
              </a:rPr>
              <a:t>?</a:t>
            </a:r>
          </a:p>
        </p:txBody>
      </p:sp>
      <p:sp>
        <p:nvSpPr>
          <p:cNvPr id="11" name="CuadroTexto 10"/>
          <p:cNvSpPr txBox="1"/>
          <p:nvPr/>
        </p:nvSpPr>
        <p:spPr>
          <a:xfrm>
            <a:off x="8018670" y="1834185"/>
            <a:ext cx="1125331" cy="2694378"/>
          </a:xfrm>
          <a:prstGeom prst="rect">
            <a:avLst/>
          </a:prstGeom>
          <a:noFill/>
        </p:spPr>
        <p:txBody>
          <a:bodyPr wrap="square" lIns="54000" tIns="54000" rIns="54000" bIns="54000" rtlCol="0">
            <a:spAutoFit/>
          </a:bodyPr>
          <a:lstStyle/>
          <a:p>
            <a:pPr algn="ctr"/>
            <a:endParaRPr lang="es-ES" sz="1050" b="1" dirty="0">
              <a:solidFill>
                <a:schemeClr val="accent5"/>
              </a:solidFill>
            </a:endParaRPr>
          </a:p>
          <a:p>
            <a:pPr algn="ctr"/>
            <a:r>
              <a:rPr lang="es-ES" sz="1050" b="1" dirty="0"/>
              <a:t>9,716 </a:t>
            </a:r>
            <a:r>
              <a:rPr lang="es-ES" sz="1050" b="1" dirty="0" err="1"/>
              <a:t>atıf</a:t>
            </a:r>
            <a:endParaRPr lang="es-ES" sz="1050" b="1" dirty="0"/>
          </a:p>
          <a:p>
            <a:pPr algn="ctr"/>
            <a:endParaRPr lang="es-ES" sz="1050" b="1" dirty="0"/>
          </a:p>
          <a:p>
            <a:pPr algn="ctr"/>
            <a:endParaRPr lang="es-ES" sz="1050" b="1" dirty="0"/>
          </a:p>
          <a:p>
            <a:pPr algn="ctr"/>
            <a:endParaRPr lang="es-ES" sz="1050" b="1" dirty="0"/>
          </a:p>
          <a:p>
            <a:pPr algn="ctr"/>
            <a:r>
              <a:rPr lang="es-ES" sz="1050" b="1" dirty="0"/>
              <a:t>75 </a:t>
            </a:r>
            <a:r>
              <a:rPr lang="es-ES" sz="1050" b="1" dirty="0" err="1"/>
              <a:t>atıf</a:t>
            </a:r>
            <a:endParaRPr lang="es-ES" sz="1050" b="1" dirty="0"/>
          </a:p>
          <a:p>
            <a:pPr algn="ctr"/>
            <a:endParaRPr lang="es-ES" sz="1050" b="1" dirty="0"/>
          </a:p>
          <a:p>
            <a:pPr algn="ctr"/>
            <a:endParaRPr lang="es-ES" sz="1050" b="1" dirty="0"/>
          </a:p>
          <a:p>
            <a:pPr algn="ctr"/>
            <a:endParaRPr lang="es-ES" sz="1050" b="1" dirty="0"/>
          </a:p>
          <a:p>
            <a:pPr algn="ctr"/>
            <a:endParaRPr lang="es-ES" sz="1050" b="1" dirty="0"/>
          </a:p>
          <a:p>
            <a:pPr algn="ctr"/>
            <a:r>
              <a:rPr lang="es-ES" sz="1050" b="1" dirty="0"/>
              <a:t>3,538 </a:t>
            </a:r>
            <a:r>
              <a:rPr lang="es-ES" sz="1050" b="1" dirty="0" err="1"/>
              <a:t>atıf</a:t>
            </a:r>
            <a:endParaRPr lang="es-ES" sz="1050" b="1" dirty="0"/>
          </a:p>
          <a:p>
            <a:pPr algn="ctr"/>
            <a:endParaRPr lang="es-ES" sz="1050" b="1" dirty="0"/>
          </a:p>
          <a:p>
            <a:pPr algn="ctr"/>
            <a:endParaRPr lang="es-ES" sz="1050" b="1" dirty="0"/>
          </a:p>
          <a:p>
            <a:pPr algn="ctr"/>
            <a:endParaRPr lang="es-ES" sz="1050" b="1" dirty="0"/>
          </a:p>
          <a:p>
            <a:pPr algn="ctr"/>
            <a:endParaRPr lang="es-ES" sz="1050" b="1" dirty="0"/>
          </a:p>
          <a:p>
            <a:pPr algn="ctr"/>
            <a:r>
              <a:rPr lang="es-ES" sz="1050" b="1" dirty="0"/>
              <a:t>420 </a:t>
            </a:r>
            <a:r>
              <a:rPr lang="es-ES" sz="1050" b="1" dirty="0" err="1"/>
              <a:t>atıf</a:t>
            </a:r>
            <a:endParaRPr lang="es-ES" sz="1050" b="1" dirty="0"/>
          </a:p>
        </p:txBody>
      </p:sp>
      <p:sp>
        <p:nvSpPr>
          <p:cNvPr id="2" name="Metin kutusu 1">
            <a:extLst>
              <a:ext uri="{FF2B5EF4-FFF2-40B4-BE49-F238E27FC236}">
                <a16:creationId xmlns:a16="http://schemas.microsoft.com/office/drawing/2014/main" id="{9329BCC9-6F02-6A21-8DAB-4C0C16652206}"/>
              </a:ext>
            </a:extLst>
          </p:cNvPr>
          <p:cNvSpPr txBox="1"/>
          <p:nvPr/>
        </p:nvSpPr>
        <p:spPr>
          <a:xfrm>
            <a:off x="6372200" y="6451148"/>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spTree>
    <p:extLst>
      <p:ext uri="{BB962C8B-B14F-4D97-AF65-F5344CB8AC3E}">
        <p14:creationId xmlns:p14="http://schemas.microsoft.com/office/powerpoint/2010/main" val="400768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18DB38A0-A9D4-AC41-9C98-FC83DD8CD046}"/>
              </a:ext>
            </a:extLst>
          </p:cNvPr>
          <p:cNvSpPr txBox="1">
            <a:spLocks/>
          </p:cNvSpPr>
          <p:nvPr/>
        </p:nvSpPr>
        <p:spPr>
          <a:xfrm>
            <a:off x="248551" y="1057343"/>
            <a:ext cx="5674796" cy="682572"/>
          </a:xfrm>
          <a:prstGeom prst="rect">
            <a:avLst/>
          </a:prstGeom>
        </p:spPr>
        <p:txBody>
          <a:bodyPr vert="horz" lIns="0" tIns="0" rIns="0" bIns="0" rtlCol="0" anchor="t" anchorCtr="0">
            <a:noAutofit/>
          </a:bodyPr>
          <a:lstStyle>
            <a:lvl1pPr algn="l" defTabSz="832977" rtl="0" eaLnBrk="1" latinLnBrk="0" hangingPunct="1">
              <a:spcBef>
                <a:spcPct val="0"/>
              </a:spcBef>
              <a:buNone/>
              <a:defRPr sz="2461" b="1" kern="1200">
                <a:solidFill>
                  <a:srgbClr val="486A7E"/>
                </a:solidFill>
                <a:latin typeface="+mj-lt"/>
                <a:ea typeface="+mj-ea"/>
                <a:cs typeface="+mj-cs"/>
              </a:defRPr>
            </a:lvl1pPr>
          </a:lstStyle>
          <a:p>
            <a:pPr defTabSz="624733">
              <a:defRPr/>
            </a:pPr>
            <a:r>
              <a:rPr lang="en-GB" sz="3000" dirty="0">
                <a:solidFill>
                  <a:schemeClr val="accent6">
                    <a:lumMod val="75000"/>
                  </a:schemeClr>
                </a:solidFill>
              </a:rPr>
              <a:t>  GLIS </a:t>
            </a:r>
            <a:r>
              <a:rPr lang="en-GB" sz="3000" dirty="0" err="1">
                <a:solidFill>
                  <a:schemeClr val="accent6">
                    <a:lumMod val="75000"/>
                  </a:schemeClr>
                </a:solidFill>
              </a:rPr>
              <a:t>girişimi</a:t>
            </a:r>
            <a:endParaRPr lang="en-GB" sz="3000" dirty="0">
              <a:solidFill>
                <a:schemeClr val="accent6">
                  <a:lumMod val="75000"/>
                </a:schemeClr>
              </a:solidFill>
            </a:endParaRPr>
          </a:p>
        </p:txBody>
      </p:sp>
      <p:pic>
        <p:nvPicPr>
          <p:cNvPr id="7" name="Imagen 6"/>
          <p:cNvPicPr>
            <a:picLocks noChangeAspect="1"/>
          </p:cNvPicPr>
          <p:nvPr/>
        </p:nvPicPr>
        <p:blipFill rotWithShape="1">
          <a:blip r:embed="rId3"/>
          <a:srcRect l="26530" r="27844"/>
          <a:stretch/>
        </p:blipFill>
        <p:spPr>
          <a:xfrm>
            <a:off x="7220309" y="1481108"/>
            <a:ext cx="1766259" cy="1519409"/>
          </a:xfrm>
          <a:prstGeom prst="rect">
            <a:avLst/>
          </a:prstGeom>
        </p:spPr>
      </p:pic>
      <p:graphicFrame>
        <p:nvGraphicFramePr>
          <p:cNvPr id="9" name="Diagrama 8"/>
          <p:cNvGraphicFramePr/>
          <p:nvPr/>
        </p:nvGraphicFramePr>
        <p:xfrm>
          <a:off x="2280969" y="1008812"/>
          <a:ext cx="4738778" cy="26045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Aging in Motion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078" y="3492243"/>
            <a:ext cx="1523326" cy="52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7247" y="3440275"/>
            <a:ext cx="1618618" cy="57056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11"/>
          <a:stretch>
            <a:fillRect/>
          </a:stretch>
        </p:blipFill>
        <p:spPr>
          <a:xfrm>
            <a:off x="3716140" y="3398018"/>
            <a:ext cx="1617455" cy="502316"/>
          </a:xfrm>
          <a:prstGeom prst="rect">
            <a:avLst/>
          </a:prstGeom>
        </p:spPr>
      </p:pic>
      <p:pic>
        <p:nvPicPr>
          <p:cNvPr id="11" name="Imagen 10"/>
          <p:cNvPicPr>
            <a:picLocks noChangeAspect="1"/>
          </p:cNvPicPr>
          <p:nvPr/>
        </p:nvPicPr>
        <p:blipFill>
          <a:blip r:embed="rId12"/>
          <a:stretch>
            <a:fillRect/>
          </a:stretch>
        </p:blipFill>
        <p:spPr>
          <a:xfrm>
            <a:off x="5542230" y="3296932"/>
            <a:ext cx="940521" cy="940521"/>
          </a:xfrm>
          <a:prstGeom prst="rect">
            <a:avLst/>
          </a:prstGeom>
        </p:spPr>
      </p:pic>
      <p:pic>
        <p:nvPicPr>
          <p:cNvPr id="1030" name="Picture 6" descr="ANZSSF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0235" y="3485882"/>
            <a:ext cx="2234249" cy="47934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14"/>
          <a:stretch>
            <a:fillRect/>
          </a:stretch>
        </p:blipFill>
        <p:spPr>
          <a:xfrm>
            <a:off x="444949" y="4441178"/>
            <a:ext cx="953426" cy="271545"/>
          </a:xfrm>
          <a:prstGeom prst="rect">
            <a:avLst/>
          </a:prstGeom>
        </p:spPr>
      </p:pic>
      <p:pic>
        <p:nvPicPr>
          <p:cNvPr id="14" name="Imagen 13"/>
          <p:cNvPicPr>
            <a:picLocks noChangeAspect="1"/>
          </p:cNvPicPr>
          <p:nvPr/>
        </p:nvPicPr>
        <p:blipFill>
          <a:blip r:embed="rId15"/>
          <a:stretch>
            <a:fillRect/>
          </a:stretch>
        </p:blipFill>
        <p:spPr>
          <a:xfrm>
            <a:off x="1977247" y="4229842"/>
            <a:ext cx="1060422" cy="645911"/>
          </a:xfrm>
          <a:prstGeom prst="rect">
            <a:avLst/>
          </a:prstGeom>
        </p:spPr>
      </p:pic>
      <p:pic>
        <p:nvPicPr>
          <p:cNvPr id="1034" name="Picture 10" descr="Ho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73565" y="4283586"/>
            <a:ext cx="1105976" cy="47906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17"/>
          <a:stretch>
            <a:fillRect/>
          </a:stretch>
        </p:blipFill>
        <p:spPr>
          <a:xfrm>
            <a:off x="4997945" y="4299140"/>
            <a:ext cx="2514600" cy="642938"/>
          </a:xfrm>
          <a:prstGeom prst="rect">
            <a:avLst/>
          </a:prstGeom>
        </p:spPr>
      </p:pic>
      <p:pic>
        <p:nvPicPr>
          <p:cNvPr id="19" name="Imagen 18"/>
          <p:cNvPicPr>
            <a:picLocks noChangeAspect="1"/>
          </p:cNvPicPr>
          <p:nvPr/>
        </p:nvPicPr>
        <p:blipFill>
          <a:blip r:embed="rId18"/>
          <a:stretch>
            <a:fillRect/>
          </a:stretch>
        </p:blipFill>
        <p:spPr>
          <a:xfrm>
            <a:off x="3888358" y="5069242"/>
            <a:ext cx="1963184" cy="488615"/>
          </a:xfrm>
          <a:prstGeom prst="rect">
            <a:avLst/>
          </a:prstGeom>
        </p:spPr>
      </p:pic>
      <p:pic>
        <p:nvPicPr>
          <p:cNvPr id="20" name="Imagen 19"/>
          <p:cNvPicPr>
            <a:picLocks noChangeAspect="1"/>
          </p:cNvPicPr>
          <p:nvPr/>
        </p:nvPicPr>
        <p:blipFill>
          <a:blip r:embed="rId19"/>
          <a:stretch>
            <a:fillRect/>
          </a:stretch>
        </p:blipFill>
        <p:spPr>
          <a:xfrm>
            <a:off x="7612269" y="4220081"/>
            <a:ext cx="778139" cy="702303"/>
          </a:xfrm>
          <a:prstGeom prst="rect">
            <a:avLst/>
          </a:prstGeom>
        </p:spPr>
      </p:pic>
      <p:pic>
        <p:nvPicPr>
          <p:cNvPr id="21" name="Imagen 20"/>
          <p:cNvPicPr>
            <a:picLocks noChangeAspect="1"/>
          </p:cNvPicPr>
          <p:nvPr/>
        </p:nvPicPr>
        <p:blipFill rotWithShape="1">
          <a:blip r:embed="rId20"/>
          <a:srcRect l="1262" t="45076" r="58614" b="18185"/>
          <a:stretch/>
        </p:blipFill>
        <p:spPr>
          <a:xfrm>
            <a:off x="396688" y="5184308"/>
            <a:ext cx="1669161" cy="312061"/>
          </a:xfrm>
          <a:prstGeom prst="rect">
            <a:avLst/>
          </a:prstGeom>
        </p:spPr>
      </p:pic>
      <p:pic>
        <p:nvPicPr>
          <p:cNvPr id="24" name="Imagen 23"/>
          <p:cNvPicPr>
            <a:picLocks noChangeAspect="1"/>
          </p:cNvPicPr>
          <p:nvPr/>
        </p:nvPicPr>
        <p:blipFill>
          <a:blip r:embed="rId21"/>
          <a:stretch>
            <a:fillRect/>
          </a:stretch>
        </p:blipFill>
        <p:spPr>
          <a:xfrm>
            <a:off x="2576033" y="5094435"/>
            <a:ext cx="1019832" cy="565821"/>
          </a:xfrm>
          <a:prstGeom prst="rect">
            <a:avLst/>
          </a:prstGeom>
        </p:spPr>
      </p:pic>
      <p:pic>
        <p:nvPicPr>
          <p:cNvPr id="25" name="Imagen 24"/>
          <p:cNvPicPr>
            <a:picLocks noChangeAspect="1"/>
          </p:cNvPicPr>
          <p:nvPr/>
        </p:nvPicPr>
        <p:blipFill>
          <a:blip r:embed="rId22"/>
          <a:stretch>
            <a:fillRect/>
          </a:stretch>
        </p:blipFill>
        <p:spPr>
          <a:xfrm>
            <a:off x="6071484" y="5091488"/>
            <a:ext cx="966489" cy="426536"/>
          </a:xfrm>
          <a:prstGeom prst="rect">
            <a:avLst/>
          </a:prstGeom>
        </p:spPr>
      </p:pic>
      <p:sp>
        <p:nvSpPr>
          <p:cNvPr id="3" name="Metin kutusu 2">
            <a:extLst>
              <a:ext uri="{FF2B5EF4-FFF2-40B4-BE49-F238E27FC236}">
                <a16:creationId xmlns:a16="http://schemas.microsoft.com/office/drawing/2014/main" id="{7E16A4C6-16A1-DFB1-DBC2-2FE5759D56DC}"/>
              </a:ext>
            </a:extLst>
          </p:cNvPr>
          <p:cNvSpPr txBox="1"/>
          <p:nvPr/>
        </p:nvSpPr>
        <p:spPr>
          <a:xfrm>
            <a:off x="6478466" y="6453336"/>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spTree>
    <p:extLst>
      <p:ext uri="{BB962C8B-B14F-4D97-AF65-F5344CB8AC3E}">
        <p14:creationId xmlns:p14="http://schemas.microsoft.com/office/powerpoint/2010/main" val="182370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000"/>
                                        <p:tgtEl>
                                          <p:spTgt spid="1030"/>
                                        </p:tgtEl>
                                      </p:cBhvr>
                                    </p:animEffect>
                                    <p:anim calcmode="lin" valueType="num">
                                      <p:cBhvr>
                                        <p:cTn id="28" dur="1000" fill="hold"/>
                                        <p:tgtEl>
                                          <p:spTgt spid="1030"/>
                                        </p:tgtEl>
                                        <p:attrNameLst>
                                          <p:attrName>ppt_x</p:attrName>
                                        </p:attrNameLst>
                                      </p:cBhvr>
                                      <p:tavLst>
                                        <p:tav tm="0">
                                          <p:val>
                                            <p:strVal val="#ppt_x"/>
                                          </p:val>
                                        </p:tav>
                                        <p:tav tm="100000">
                                          <p:val>
                                            <p:strVal val="#ppt_x"/>
                                          </p:val>
                                        </p:tav>
                                      </p:tavLst>
                                    </p:anim>
                                    <p:anim calcmode="lin" valueType="num">
                                      <p:cBhvr>
                                        <p:cTn id="29" dur="1000" fill="hold"/>
                                        <p:tgtEl>
                                          <p:spTgt spid="10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1000"/>
                                        <p:tgtEl>
                                          <p:spTgt spid="1034"/>
                                        </p:tgtEl>
                                      </p:cBhvr>
                                    </p:animEffect>
                                    <p:anim calcmode="lin" valueType="num">
                                      <p:cBhvr>
                                        <p:cTn id="43" dur="1000" fill="hold"/>
                                        <p:tgtEl>
                                          <p:spTgt spid="1034"/>
                                        </p:tgtEl>
                                        <p:attrNameLst>
                                          <p:attrName>ppt_x</p:attrName>
                                        </p:attrNameLst>
                                      </p:cBhvr>
                                      <p:tavLst>
                                        <p:tav tm="0">
                                          <p:val>
                                            <p:strVal val="#ppt_x"/>
                                          </p:val>
                                        </p:tav>
                                        <p:tav tm="100000">
                                          <p:val>
                                            <p:strVal val="#ppt_x"/>
                                          </p:val>
                                        </p:tav>
                                      </p:tavLst>
                                    </p:anim>
                                    <p:anim calcmode="lin" valueType="num">
                                      <p:cBhvr>
                                        <p:cTn id="44" dur="1000" fill="hold"/>
                                        <p:tgtEl>
                                          <p:spTgt spid="103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a:extLst>
              <a:ext uri="{FF2B5EF4-FFF2-40B4-BE49-F238E27FC236}">
                <a16:creationId xmlns:a16="http://schemas.microsoft.com/office/drawing/2014/main" id="{18DB38A0-A9D4-AC41-9C98-FC83DD8CD046}"/>
              </a:ext>
            </a:extLst>
          </p:cNvPr>
          <p:cNvSpPr txBox="1">
            <a:spLocks/>
          </p:cNvSpPr>
          <p:nvPr/>
        </p:nvSpPr>
        <p:spPr>
          <a:xfrm>
            <a:off x="281186" y="1096129"/>
            <a:ext cx="5674796" cy="1092200"/>
          </a:xfrm>
          <a:prstGeom prst="rect">
            <a:avLst/>
          </a:prstGeom>
        </p:spPr>
        <p:txBody>
          <a:bodyPr vert="horz" lIns="0" tIns="0" rIns="0" bIns="0" rtlCol="0" anchor="t" anchorCtr="0">
            <a:normAutofit/>
          </a:bodyPr>
          <a:lstStyle>
            <a:lvl1pPr algn="l" defTabSz="832977" rtl="0" eaLnBrk="1" latinLnBrk="0" hangingPunct="1">
              <a:spcBef>
                <a:spcPct val="0"/>
              </a:spcBef>
              <a:buNone/>
              <a:defRPr sz="2461" b="1" kern="1200">
                <a:solidFill>
                  <a:srgbClr val="486A7E"/>
                </a:solidFill>
                <a:latin typeface="+mj-lt"/>
                <a:ea typeface="+mj-ea"/>
                <a:cs typeface="+mj-cs"/>
              </a:defRPr>
            </a:lvl1pPr>
          </a:lstStyle>
          <a:p>
            <a:pPr defTabSz="289322">
              <a:lnSpc>
                <a:spcPct val="90000"/>
              </a:lnSpc>
              <a:defRPr/>
            </a:pPr>
            <a:r>
              <a:rPr lang="en-GB" sz="3000" dirty="0">
                <a:solidFill>
                  <a:schemeClr val="accent6">
                    <a:lumMod val="75000"/>
                  </a:schemeClr>
                </a:solidFill>
              </a:rPr>
              <a:t>GLIS </a:t>
            </a:r>
            <a:r>
              <a:rPr lang="en-GB" sz="3000" dirty="0" err="1">
                <a:solidFill>
                  <a:schemeClr val="accent6">
                    <a:lumMod val="75000"/>
                  </a:schemeClr>
                </a:solidFill>
              </a:rPr>
              <a:t>terimlerinin</a:t>
            </a:r>
            <a:r>
              <a:rPr lang="en-GB" sz="3000" dirty="0">
                <a:solidFill>
                  <a:schemeClr val="accent6">
                    <a:lumMod val="75000"/>
                  </a:schemeClr>
                </a:solidFill>
              </a:rPr>
              <a:t> </a:t>
            </a:r>
            <a:r>
              <a:rPr lang="en-GB" sz="3000" dirty="0" err="1">
                <a:solidFill>
                  <a:schemeClr val="accent6">
                    <a:lumMod val="75000"/>
                  </a:schemeClr>
                </a:solidFill>
              </a:rPr>
              <a:t>standardizasyonu</a:t>
            </a:r>
            <a:endParaRPr lang="en-GB" sz="3000" dirty="0">
              <a:solidFill>
                <a:schemeClr val="accent6">
                  <a:lumMod val="75000"/>
                </a:schemeClr>
              </a:solidFill>
            </a:endParaRPr>
          </a:p>
        </p:txBody>
      </p:sp>
      <p:pic>
        <p:nvPicPr>
          <p:cNvPr id="2" name="Imagen 1">
            <a:extLst>
              <a:ext uri="{FF2B5EF4-FFF2-40B4-BE49-F238E27FC236}">
                <a16:creationId xmlns:a16="http://schemas.microsoft.com/office/drawing/2014/main" id="{B383059A-66CA-619C-F934-9E0109508375}"/>
              </a:ext>
            </a:extLst>
          </p:cNvPr>
          <p:cNvPicPr>
            <a:picLocks noChangeAspect="1"/>
          </p:cNvPicPr>
          <p:nvPr/>
        </p:nvPicPr>
        <p:blipFill>
          <a:blip r:embed="rId3"/>
          <a:stretch>
            <a:fillRect/>
          </a:stretch>
        </p:blipFill>
        <p:spPr>
          <a:xfrm>
            <a:off x="543248" y="1834900"/>
            <a:ext cx="6263334" cy="2515101"/>
          </a:xfrm>
          <a:prstGeom prst="rect">
            <a:avLst/>
          </a:prstGeom>
          <a:solidFill>
            <a:schemeClr val="bg1"/>
          </a:solidFill>
        </p:spPr>
      </p:pic>
      <p:pic>
        <p:nvPicPr>
          <p:cNvPr id="4" name="Imagen 3" descr="Código QR&#10;&#10;El contenido generado por IA puede ser incorrecto.">
            <a:extLst>
              <a:ext uri="{FF2B5EF4-FFF2-40B4-BE49-F238E27FC236}">
                <a16:creationId xmlns:a16="http://schemas.microsoft.com/office/drawing/2014/main" id="{D5925087-C40C-BFAF-6D2A-63B59605993F}"/>
              </a:ext>
            </a:extLst>
          </p:cNvPr>
          <p:cNvPicPr>
            <a:picLocks noChangeAspect="1"/>
          </p:cNvPicPr>
          <p:nvPr/>
        </p:nvPicPr>
        <p:blipFill>
          <a:blip r:embed="rId4"/>
          <a:stretch>
            <a:fillRect/>
          </a:stretch>
        </p:blipFill>
        <p:spPr>
          <a:xfrm>
            <a:off x="7165988" y="2553703"/>
            <a:ext cx="1434765" cy="1434765"/>
          </a:xfrm>
          <a:prstGeom prst="rect">
            <a:avLst/>
          </a:prstGeom>
        </p:spPr>
      </p:pic>
      <p:sp>
        <p:nvSpPr>
          <p:cNvPr id="9" name="Metin kutusu 8">
            <a:extLst>
              <a:ext uri="{FF2B5EF4-FFF2-40B4-BE49-F238E27FC236}">
                <a16:creationId xmlns:a16="http://schemas.microsoft.com/office/drawing/2014/main" id="{F9FF7D21-AFB6-B545-B0BC-3F61B7316E1A}"/>
              </a:ext>
            </a:extLst>
          </p:cNvPr>
          <p:cNvSpPr txBox="1"/>
          <p:nvPr/>
        </p:nvSpPr>
        <p:spPr>
          <a:xfrm>
            <a:off x="309826" y="6058045"/>
            <a:ext cx="8229600" cy="43088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defTabSz="342900">
              <a:defRPr/>
            </a:pPr>
            <a:r>
              <a:rPr lang="en-GB" sz="1100" dirty="0">
                <a:solidFill>
                  <a:prstClr val="black"/>
                </a:solidFill>
              </a:rPr>
              <a:t>Cawthon PM et al. Defining terms commonly used in sarcopenia research: a glossary proposed by the Global Leadership in Sarcopenia (GLIS) Steering Committee. </a:t>
            </a:r>
            <a:r>
              <a:rPr lang="en-GB" sz="1100" dirty="0" err="1">
                <a:solidFill>
                  <a:prstClr val="black"/>
                </a:solidFill>
              </a:rPr>
              <a:t>Eur</a:t>
            </a:r>
            <a:r>
              <a:rPr lang="en-GB" sz="1100" dirty="0">
                <a:solidFill>
                  <a:prstClr val="black"/>
                </a:solidFill>
              </a:rPr>
              <a:t> </a:t>
            </a:r>
            <a:r>
              <a:rPr lang="en-GB" sz="1100" dirty="0" err="1">
                <a:solidFill>
                  <a:prstClr val="black"/>
                </a:solidFill>
              </a:rPr>
              <a:t>Geriatr</a:t>
            </a:r>
            <a:r>
              <a:rPr lang="en-GB" sz="1100" dirty="0">
                <a:solidFill>
                  <a:prstClr val="black"/>
                </a:solidFill>
              </a:rPr>
              <a:t> Med. 2022 Dec;13(6):1239-1244.</a:t>
            </a:r>
          </a:p>
        </p:txBody>
      </p:sp>
      <p:sp>
        <p:nvSpPr>
          <p:cNvPr id="10" name="Metin kutusu 9">
            <a:extLst>
              <a:ext uri="{FF2B5EF4-FFF2-40B4-BE49-F238E27FC236}">
                <a16:creationId xmlns:a16="http://schemas.microsoft.com/office/drawing/2014/main" id="{69F8FC1D-4466-7A6D-246F-0597B7B0DCC1}"/>
              </a:ext>
            </a:extLst>
          </p:cNvPr>
          <p:cNvSpPr txBox="1"/>
          <p:nvPr/>
        </p:nvSpPr>
        <p:spPr>
          <a:xfrm>
            <a:off x="6645454" y="6567176"/>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spTree>
    <p:extLst>
      <p:ext uri="{BB962C8B-B14F-4D97-AF65-F5344CB8AC3E}">
        <p14:creationId xmlns:p14="http://schemas.microsoft.com/office/powerpoint/2010/main" val="68850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a:extLst>
              <a:ext uri="{FF2B5EF4-FFF2-40B4-BE49-F238E27FC236}">
                <a16:creationId xmlns:a16="http://schemas.microsoft.com/office/drawing/2014/main" id="{18DB38A0-A9D4-AC41-9C98-FC83DD8CD046}"/>
              </a:ext>
            </a:extLst>
          </p:cNvPr>
          <p:cNvSpPr txBox="1">
            <a:spLocks/>
          </p:cNvSpPr>
          <p:nvPr/>
        </p:nvSpPr>
        <p:spPr>
          <a:xfrm>
            <a:off x="281186" y="1096129"/>
            <a:ext cx="5674796" cy="564230"/>
          </a:xfrm>
          <a:prstGeom prst="rect">
            <a:avLst/>
          </a:prstGeom>
        </p:spPr>
        <p:txBody>
          <a:bodyPr vert="horz" lIns="0" tIns="0" rIns="0" bIns="0" rtlCol="0" anchor="t" anchorCtr="0">
            <a:normAutofit/>
          </a:bodyPr>
          <a:lstStyle>
            <a:lvl1pPr algn="l" defTabSz="832977" rtl="0" eaLnBrk="1" latinLnBrk="0" hangingPunct="1">
              <a:spcBef>
                <a:spcPct val="0"/>
              </a:spcBef>
              <a:buNone/>
              <a:defRPr sz="2461" b="1" kern="1200">
                <a:solidFill>
                  <a:srgbClr val="486A7E"/>
                </a:solidFill>
                <a:latin typeface="+mj-lt"/>
                <a:ea typeface="+mj-ea"/>
                <a:cs typeface="+mj-cs"/>
              </a:defRPr>
            </a:lvl1pPr>
          </a:lstStyle>
          <a:p>
            <a:pPr defTabSz="289322">
              <a:lnSpc>
                <a:spcPct val="90000"/>
              </a:lnSpc>
              <a:defRPr/>
            </a:pPr>
            <a:r>
              <a:rPr lang="en-GB" sz="3000" dirty="0">
                <a:solidFill>
                  <a:schemeClr val="accent6">
                    <a:lumMod val="75000"/>
                  </a:schemeClr>
                </a:solidFill>
              </a:rPr>
              <a:t>GLIS </a:t>
            </a:r>
            <a:r>
              <a:rPr lang="en-GB" sz="3000" dirty="0" err="1">
                <a:solidFill>
                  <a:schemeClr val="accent6">
                    <a:lumMod val="75000"/>
                  </a:schemeClr>
                </a:solidFill>
              </a:rPr>
              <a:t>terimlerinin</a:t>
            </a:r>
            <a:r>
              <a:rPr lang="en-GB" sz="3000" dirty="0">
                <a:solidFill>
                  <a:schemeClr val="accent6">
                    <a:lumMod val="75000"/>
                  </a:schemeClr>
                </a:solidFill>
              </a:rPr>
              <a:t> </a:t>
            </a:r>
            <a:r>
              <a:rPr lang="en-GB" sz="3000" dirty="0" err="1">
                <a:solidFill>
                  <a:schemeClr val="accent6">
                    <a:lumMod val="75000"/>
                  </a:schemeClr>
                </a:solidFill>
              </a:rPr>
              <a:t>standardizasyonu</a:t>
            </a:r>
            <a:endParaRPr lang="en-GB" sz="3000" dirty="0">
              <a:solidFill>
                <a:schemeClr val="accent6">
                  <a:lumMod val="75000"/>
                </a:schemeClr>
              </a:solidFill>
            </a:endParaRPr>
          </a:p>
        </p:txBody>
      </p:sp>
      <p:sp>
        <p:nvSpPr>
          <p:cNvPr id="4" name="CuadroTexto 3">
            <a:extLst>
              <a:ext uri="{FF2B5EF4-FFF2-40B4-BE49-F238E27FC236}">
                <a16:creationId xmlns:a16="http://schemas.microsoft.com/office/drawing/2014/main" id="{15F034D7-EFD7-D790-A860-CA5E403D2152}"/>
              </a:ext>
            </a:extLst>
          </p:cNvPr>
          <p:cNvSpPr txBox="1"/>
          <p:nvPr/>
        </p:nvSpPr>
        <p:spPr>
          <a:xfrm>
            <a:off x="3679684" y="2099728"/>
            <a:ext cx="1467503" cy="478387"/>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1">
            <a:schemeClr val="accent2"/>
          </a:lnRef>
          <a:fillRef idx="3">
            <a:schemeClr val="accent2"/>
          </a:fillRef>
          <a:effectRef idx="2">
            <a:schemeClr val="accent2"/>
          </a:effectRef>
          <a:fontRef idx="minor">
            <a:schemeClr val="lt1"/>
          </a:fontRef>
        </p:style>
        <p:txBody>
          <a:bodyPr wrap="none" lIns="54000" tIns="54000" rIns="54000" bIns="54000" rtlCol="0">
            <a:spAutoFit/>
          </a:bodyPr>
          <a:lstStyle/>
          <a:p>
            <a:pPr defTabSz="342900">
              <a:defRPr/>
            </a:pPr>
            <a:r>
              <a:rPr lang="es-ES" sz="2400" dirty="0">
                <a:solidFill>
                  <a:prstClr val="white"/>
                </a:solidFill>
                <a:latin typeface="Calibri"/>
              </a:rPr>
              <a:t>Kas </a:t>
            </a:r>
            <a:r>
              <a:rPr lang="es-ES" sz="2400" dirty="0" err="1">
                <a:solidFill>
                  <a:prstClr val="white"/>
                </a:solidFill>
                <a:latin typeface="Calibri"/>
              </a:rPr>
              <a:t>kalitesi</a:t>
            </a:r>
            <a:endParaRPr lang="es-ES" sz="2400" dirty="0">
              <a:solidFill>
                <a:prstClr val="white"/>
              </a:solidFill>
              <a:latin typeface="Calibri"/>
            </a:endParaRPr>
          </a:p>
        </p:txBody>
      </p:sp>
      <p:sp>
        <p:nvSpPr>
          <p:cNvPr id="5" name="Multiplicación 4">
            <a:extLst>
              <a:ext uri="{FF2B5EF4-FFF2-40B4-BE49-F238E27FC236}">
                <a16:creationId xmlns:a16="http://schemas.microsoft.com/office/drawing/2014/main" id="{E95EB1C4-3DAC-7729-C01C-1E50CE9B75E3}"/>
              </a:ext>
            </a:extLst>
          </p:cNvPr>
          <p:cNvSpPr/>
          <p:nvPr/>
        </p:nvSpPr>
        <p:spPr>
          <a:xfrm>
            <a:off x="3939761" y="1895551"/>
            <a:ext cx="1021523" cy="846428"/>
          </a:xfrm>
          <a:prstGeom prst="mathMultiply">
            <a:avLst/>
          </a:pr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defTabSz="342900">
              <a:defRPr/>
            </a:pPr>
            <a:endParaRPr lang="es-ES_tradnl" sz="1050" dirty="0" err="1">
              <a:solidFill>
                <a:prstClr val="white"/>
              </a:solidFill>
              <a:latin typeface="Calibri"/>
            </a:endParaRPr>
          </a:p>
        </p:txBody>
      </p:sp>
      <p:sp>
        <p:nvSpPr>
          <p:cNvPr id="8" name="CuadroTexto 7">
            <a:extLst>
              <a:ext uri="{FF2B5EF4-FFF2-40B4-BE49-F238E27FC236}">
                <a16:creationId xmlns:a16="http://schemas.microsoft.com/office/drawing/2014/main" id="{614FF6C8-C094-AB42-5C02-0C46444A5B32}"/>
              </a:ext>
            </a:extLst>
          </p:cNvPr>
          <p:cNvSpPr txBox="1"/>
          <p:nvPr/>
        </p:nvSpPr>
        <p:spPr>
          <a:xfrm>
            <a:off x="0" y="2742463"/>
            <a:ext cx="1800200" cy="75538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1">
            <a:schemeClr val="accent2"/>
          </a:lnRef>
          <a:fillRef idx="3">
            <a:schemeClr val="accent2"/>
          </a:fillRef>
          <a:effectRef idx="2">
            <a:schemeClr val="accent2"/>
          </a:effectRef>
          <a:fontRef idx="minor">
            <a:schemeClr val="lt1"/>
          </a:fontRef>
        </p:style>
        <p:txBody>
          <a:bodyPr wrap="square" lIns="54000" tIns="54000" rIns="54000" bIns="54000" rtlCol="0">
            <a:spAutoFit/>
          </a:bodyPr>
          <a:lstStyle/>
          <a:p>
            <a:pPr algn="ctr" defTabSz="342900">
              <a:defRPr/>
            </a:pPr>
            <a:r>
              <a:rPr lang="es-ES" sz="2100" dirty="0">
                <a:solidFill>
                  <a:prstClr val="white"/>
                </a:solidFill>
                <a:latin typeface="Calibri"/>
              </a:rPr>
              <a:t>Kas yoğunluğu</a:t>
            </a:r>
            <a:endParaRPr lang="tr-TR" sz="2100" dirty="0">
              <a:solidFill>
                <a:prstClr val="white"/>
              </a:solidFill>
              <a:latin typeface="Calibri"/>
            </a:endParaRPr>
          </a:p>
          <a:p>
            <a:pPr algn="ctr" defTabSz="342900">
              <a:defRPr/>
            </a:pPr>
            <a:r>
              <a:rPr lang="tr-TR" sz="2100" dirty="0">
                <a:solidFill>
                  <a:prstClr val="white"/>
                </a:solidFill>
                <a:latin typeface="Calibri"/>
              </a:rPr>
              <a:t>(m. </a:t>
            </a:r>
            <a:r>
              <a:rPr lang="tr-TR" sz="2100" dirty="0" err="1">
                <a:solidFill>
                  <a:prstClr val="white"/>
                </a:solidFill>
                <a:latin typeface="Calibri"/>
              </a:rPr>
              <a:t>density</a:t>
            </a:r>
            <a:r>
              <a:rPr lang="tr-TR" sz="2100" dirty="0">
                <a:solidFill>
                  <a:prstClr val="white"/>
                </a:solidFill>
                <a:latin typeface="Calibri"/>
              </a:rPr>
              <a:t>)</a:t>
            </a:r>
          </a:p>
        </p:txBody>
      </p:sp>
      <p:sp>
        <p:nvSpPr>
          <p:cNvPr id="9" name="CuadroTexto 8">
            <a:extLst>
              <a:ext uri="{FF2B5EF4-FFF2-40B4-BE49-F238E27FC236}">
                <a16:creationId xmlns:a16="http://schemas.microsoft.com/office/drawing/2014/main" id="{DEC3F059-6B7B-BC6F-40C6-D4D67CA86A4B}"/>
              </a:ext>
            </a:extLst>
          </p:cNvPr>
          <p:cNvSpPr txBox="1"/>
          <p:nvPr/>
        </p:nvSpPr>
        <p:spPr>
          <a:xfrm>
            <a:off x="2052987" y="2767405"/>
            <a:ext cx="2386058" cy="75538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1">
            <a:schemeClr val="accent2"/>
          </a:lnRef>
          <a:fillRef idx="3">
            <a:schemeClr val="accent2"/>
          </a:fillRef>
          <a:effectRef idx="2">
            <a:schemeClr val="accent2"/>
          </a:effectRef>
          <a:fontRef idx="minor">
            <a:schemeClr val="lt1"/>
          </a:fontRef>
        </p:style>
        <p:txBody>
          <a:bodyPr wrap="square" lIns="54000" tIns="54000" rIns="54000" bIns="54000" rtlCol="0">
            <a:spAutoFit/>
          </a:bodyPr>
          <a:lstStyle/>
          <a:p>
            <a:pPr algn="ctr" defTabSz="342900">
              <a:defRPr/>
            </a:pPr>
            <a:r>
              <a:rPr lang="es-ES" sz="2100" dirty="0">
                <a:solidFill>
                  <a:prstClr val="white"/>
                </a:solidFill>
                <a:latin typeface="Calibri"/>
              </a:rPr>
              <a:t>Kas dokusu</a:t>
            </a:r>
            <a:r>
              <a:rPr lang="tr-TR" sz="2100" dirty="0">
                <a:solidFill>
                  <a:prstClr val="white"/>
                </a:solidFill>
                <a:latin typeface="Calibri"/>
              </a:rPr>
              <a:t> tekstürü</a:t>
            </a:r>
          </a:p>
          <a:p>
            <a:pPr algn="ctr" defTabSz="342900">
              <a:defRPr/>
            </a:pPr>
            <a:r>
              <a:rPr lang="tr-TR" sz="2100" dirty="0">
                <a:solidFill>
                  <a:prstClr val="white"/>
                </a:solidFill>
                <a:latin typeface="Calibri"/>
              </a:rPr>
              <a:t>(m. </a:t>
            </a:r>
            <a:r>
              <a:rPr lang="tr-TR" sz="2100" dirty="0" err="1">
                <a:solidFill>
                  <a:prstClr val="white"/>
                </a:solidFill>
                <a:latin typeface="Calibri"/>
              </a:rPr>
              <a:t>texture</a:t>
            </a:r>
            <a:r>
              <a:rPr lang="tr-TR" sz="2100" dirty="0">
                <a:solidFill>
                  <a:prstClr val="white"/>
                </a:solidFill>
                <a:latin typeface="Calibri"/>
              </a:rPr>
              <a:t>)</a:t>
            </a:r>
            <a:endParaRPr lang="es-ES" sz="2100" dirty="0">
              <a:solidFill>
                <a:prstClr val="white"/>
              </a:solidFill>
              <a:latin typeface="Calibri"/>
            </a:endParaRPr>
          </a:p>
        </p:txBody>
      </p:sp>
      <p:sp>
        <p:nvSpPr>
          <p:cNvPr id="10" name="CuadroTexto 9">
            <a:extLst>
              <a:ext uri="{FF2B5EF4-FFF2-40B4-BE49-F238E27FC236}">
                <a16:creationId xmlns:a16="http://schemas.microsoft.com/office/drawing/2014/main" id="{373EEBE5-30D7-EF98-E715-EB5DEC35B0E3}"/>
              </a:ext>
            </a:extLst>
          </p:cNvPr>
          <p:cNvSpPr txBox="1"/>
          <p:nvPr/>
        </p:nvSpPr>
        <p:spPr>
          <a:xfrm>
            <a:off x="346046" y="3697366"/>
            <a:ext cx="1122201" cy="1078551"/>
          </a:xfrm>
          <a:prstGeom prst="rect">
            <a:avLst/>
          </a:prstGeom>
          <a:noFill/>
        </p:spPr>
        <p:txBody>
          <a:bodyPr wrap="square" lIns="54000" tIns="54000" rIns="54000" bIns="54000" rtlCol="0">
            <a:spAutoFit/>
          </a:bodyPr>
          <a:lstStyle/>
          <a:p>
            <a:pPr defTabSz="342900">
              <a:defRPr/>
            </a:pPr>
            <a:r>
              <a:rPr lang="es-ES_tradnl" sz="1050" dirty="0">
                <a:solidFill>
                  <a:prstClr val="black"/>
                </a:solidFill>
              </a:rPr>
              <a:t>X-</a:t>
            </a:r>
            <a:r>
              <a:rPr lang="es-ES_tradnl" sz="1050" dirty="0" err="1">
                <a:solidFill>
                  <a:prstClr val="black"/>
                </a:solidFill>
              </a:rPr>
              <a:t>ışınlarının</a:t>
            </a:r>
            <a:r>
              <a:rPr lang="es-ES_tradnl" sz="1050" dirty="0">
                <a:solidFill>
                  <a:prstClr val="black"/>
                </a:solidFill>
              </a:rPr>
              <a:t> </a:t>
            </a:r>
            <a:r>
              <a:rPr lang="es-ES_tradnl" sz="1050" dirty="0" err="1">
                <a:solidFill>
                  <a:prstClr val="black"/>
                </a:solidFill>
              </a:rPr>
              <a:t>kas</a:t>
            </a:r>
            <a:r>
              <a:rPr lang="es-ES_tradnl" sz="1050" dirty="0">
                <a:solidFill>
                  <a:prstClr val="black"/>
                </a:solidFill>
              </a:rPr>
              <a:t> </a:t>
            </a:r>
            <a:r>
              <a:rPr lang="es-ES_tradnl" sz="1050" dirty="0" err="1">
                <a:solidFill>
                  <a:prstClr val="black"/>
                </a:solidFill>
              </a:rPr>
              <a:t>dokusu</a:t>
            </a:r>
            <a:r>
              <a:rPr lang="es-ES_tradnl" sz="1050" dirty="0">
                <a:solidFill>
                  <a:prstClr val="black"/>
                </a:solidFill>
              </a:rPr>
              <a:t> </a:t>
            </a:r>
            <a:r>
              <a:rPr lang="es-ES_tradnl" sz="1050" dirty="0" err="1">
                <a:solidFill>
                  <a:prstClr val="black"/>
                </a:solidFill>
              </a:rPr>
              <a:t>boyunca</a:t>
            </a:r>
            <a:r>
              <a:rPr lang="es-ES_tradnl" sz="1050" dirty="0">
                <a:solidFill>
                  <a:prstClr val="black"/>
                </a:solidFill>
              </a:rPr>
              <a:t> </a:t>
            </a:r>
            <a:r>
              <a:rPr lang="es-ES_tradnl" sz="1050" dirty="0" err="1">
                <a:solidFill>
                  <a:prstClr val="black"/>
                </a:solidFill>
              </a:rPr>
              <a:t>zayıflamasının</a:t>
            </a:r>
            <a:r>
              <a:rPr lang="es-ES_tradnl" sz="1050" dirty="0">
                <a:solidFill>
                  <a:prstClr val="black"/>
                </a:solidFill>
              </a:rPr>
              <a:t> </a:t>
            </a:r>
            <a:r>
              <a:rPr lang="es-ES_tradnl" sz="1050" dirty="0" err="1">
                <a:solidFill>
                  <a:prstClr val="black"/>
                </a:solidFill>
              </a:rPr>
              <a:t>Hounsfield</a:t>
            </a:r>
            <a:r>
              <a:rPr lang="es-ES_tradnl" sz="1050" dirty="0">
                <a:solidFill>
                  <a:prstClr val="black"/>
                </a:solidFill>
              </a:rPr>
              <a:t> </a:t>
            </a:r>
            <a:r>
              <a:rPr lang="es-ES_tradnl" sz="1050" dirty="0" err="1">
                <a:solidFill>
                  <a:prstClr val="black"/>
                </a:solidFill>
              </a:rPr>
              <a:t>birimleri</a:t>
            </a:r>
            <a:r>
              <a:rPr lang="es-ES_tradnl" sz="1050" dirty="0">
                <a:solidFill>
                  <a:prstClr val="black"/>
                </a:solidFill>
              </a:rPr>
              <a:t> (HU) </a:t>
            </a:r>
            <a:r>
              <a:rPr lang="es-ES_tradnl" sz="1050" dirty="0" err="1">
                <a:solidFill>
                  <a:prstClr val="black"/>
                </a:solidFill>
              </a:rPr>
              <a:t>cinsinden</a:t>
            </a:r>
            <a:r>
              <a:rPr lang="es-ES_tradnl" sz="1050" dirty="0">
                <a:solidFill>
                  <a:prstClr val="black"/>
                </a:solidFill>
              </a:rPr>
              <a:t> </a:t>
            </a:r>
            <a:r>
              <a:rPr lang="es-ES_tradnl" sz="1050" dirty="0" err="1">
                <a:solidFill>
                  <a:prstClr val="black"/>
                </a:solidFill>
              </a:rPr>
              <a:t>ifadesi</a:t>
            </a:r>
            <a:r>
              <a:rPr lang="es-ES_tradnl" sz="1050" dirty="0">
                <a:solidFill>
                  <a:prstClr val="black"/>
                </a:solidFill>
              </a:rPr>
              <a:t>.</a:t>
            </a:r>
            <a:endParaRPr lang="es-ES_tradnl" sz="1050" dirty="0">
              <a:solidFill>
                <a:prstClr val="black"/>
              </a:solidFill>
              <a:latin typeface="Calibri"/>
            </a:endParaRPr>
          </a:p>
        </p:txBody>
      </p:sp>
      <p:sp>
        <p:nvSpPr>
          <p:cNvPr id="11" name="CuadroTexto 10">
            <a:extLst>
              <a:ext uri="{FF2B5EF4-FFF2-40B4-BE49-F238E27FC236}">
                <a16:creationId xmlns:a16="http://schemas.microsoft.com/office/drawing/2014/main" id="{183126B1-2CBB-25A0-8148-79BE577AB993}"/>
              </a:ext>
            </a:extLst>
          </p:cNvPr>
          <p:cNvSpPr txBox="1"/>
          <p:nvPr/>
        </p:nvSpPr>
        <p:spPr>
          <a:xfrm>
            <a:off x="2557483" y="3707834"/>
            <a:ext cx="1122201" cy="1401716"/>
          </a:xfrm>
          <a:prstGeom prst="rect">
            <a:avLst/>
          </a:prstGeom>
          <a:noFill/>
        </p:spPr>
        <p:txBody>
          <a:bodyPr wrap="square" lIns="54000" tIns="54000" rIns="54000" bIns="54000" rtlCol="0">
            <a:spAutoFit/>
          </a:bodyPr>
          <a:lstStyle/>
          <a:p>
            <a:pPr defTabSz="342900">
              <a:defRPr/>
            </a:pPr>
            <a:r>
              <a:rPr lang="es-ES_tradnl" sz="1050" dirty="0" err="1">
                <a:solidFill>
                  <a:prstClr val="black"/>
                </a:solidFill>
              </a:rPr>
              <a:t>Görüntüdeki</a:t>
            </a:r>
            <a:r>
              <a:rPr lang="es-ES_tradnl" sz="1050" dirty="0">
                <a:solidFill>
                  <a:prstClr val="black"/>
                </a:solidFill>
              </a:rPr>
              <a:t> gri </a:t>
            </a:r>
            <a:r>
              <a:rPr lang="es-ES_tradnl" sz="1050" dirty="0" err="1">
                <a:solidFill>
                  <a:prstClr val="black"/>
                </a:solidFill>
              </a:rPr>
              <a:t>tonlamalı</a:t>
            </a:r>
            <a:r>
              <a:rPr lang="es-ES_tradnl" sz="1050" dirty="0">
                <a:solidFill>
                  <a:prstClr val="black"/>
                </a:solidFill>
              </a:rPr>
              <a:t> </a:t>
            </a:r>
            <a:r>
              <a:rPr lang="es-ES_tradnl" sz="1050" dirty="0" err="1">
                <a:solidFill>
                  <a:prstClr val="black"/>
                </a:solidFill>
              </a:rPr>
              <a:t>piksellerin</a:t>
            </a:r>
            <a:r>
              <a:rPr lang="es-ES_tradnl" sz="1050" dirty="0">
                <a:solidFill>
                  <a:prstClr val="black"/>
                </a:solidFill>
              </a:rPr>
              <a:t> </a:t>
            </a:r>
            <a:r>
              <a:rPr lang="es-ES_tradnl" sz="1050" dirty="0" err="1">
                <a:solidFill>
                  <a:prstClr val="black"/>
                </a:solidFill>
              </a:rPr>
              <a:t>mekansal</a:t>
            </a:r>
            <a:r>
              <a:rPr lang="es-ES_tradnl" sz="1050" dirty="0">
                <a:solidFill>
                  <a:prstClr val="black"/>
                </a:solidFill>
              </a:rPr>
              <a:t> </a:t>
            </a:r>
            <a:r>
              <a:rPr lang="es-ES_tradnl" sz="1050" dirty="0" err="1">
                <a:solidFill>
                  <a:prstClr val="black"/>
                </a:solidFill>
              </a:rPr>
              <a:t>düzenlemesinin</a:t>
            </a:r>
            <a:r>
              <a:rPr lang="es-ES_tradnl" sz="1050" dirty="0">
                <a:solidFill>
                  <a:prstClr val="black"/>
                </a:solidFill>
              </a:rPr>
              <a:t>, </a:t>
            </a:r>
            <a:r>
              <a:rPr lang="es-ES_tradnl" sz="1050" dirty="0" err="1">
                <a:solidFill>
                  <a:prstClr val="black"/>
                </a:solidFill>
              </a:rPr>
              <a:t>kontrastının</a:t>
            </a:r>
            <a:r>
              <a:rPr lang="es-ES_tradnl" sz="1050" dirty="0">
                <a:solidFill>
                  <a:prstClr val="black"/>
                </a:solidFill>
              </a:rPr>
              <a:t> ve </a:t>
            </a:r>
            <a:r>
              <a:rPr lang="es-ES_tradnl" sz="1050" dirty="0" err="1">
                <a:solidFill>
                  <a:prstClr val="black"/>
                </a:solidFill>
              </a:rPr>
              <a:t>tutarlılığının</a:t>
            </a:r>
            <a:r>
              <a:rPr lang="es-ES_tradnl" sz="1050" dirty="0">
                <a:solidFill>
                  <a:prstClr val="black"/>
                </a:solidFill>
              </a:rPr>
              <a:t> bir </a:t>
            </a:r>
            <a:r>
              <a:rPr lang="es-ES_tradnl" sz="1050" dirty="0" err="1">
                <a:solidFill>
                  <a:prstClr val="black"/>
                </a:solidFill>
              </a:rPr>
              <a:t>ölçüsü</a:t>
            </a:r>
            <a:r>
              <a:rPr lang="es-ES_tradnl" sz="1050" dirty="0">
                <a:solidFill>
                  <a:prstClr val="black"/>
                </a:solidFill>
              </a:rPr>
              <a:t>.</a:t>
            </a:r>
            <a:endParaRPr lang="es-ES_tradnl" sz="1050" dirty="0">
              <a:solidFill>
                <a:prstClr val="black"/>
              </a:solidFill>
              <a:latin typeface="Calibri"/>
            </a:endParaRPr>
          </a:p>
        </p:txBody>
      </p:sp>
      <p:sp>
        <p:nvSpPr>
          <p:cNvPr id="12" name="CuadroTexto 11">
            <a:extLst>
              <a:ext uri="{FF2B5EF4-FFF2-40B4-BE49-F238E27FC236}">
                <a16:creationId xmlns:a16="http://schemas.microsoft.com/office/drawing/2014/main" id="{B973BC43-92AB-F5F3-9E55-F8EA6C0238CA}"/>
              </a:ext>
            </a:extLst>
          </p:cNvPr>
          <p:cNvSpPr txBox="1"/>
          <p:nvPr/>
        </p:nvSpPr>
        <p:spPr>
          <a:xfrm>
            <a:off x="4507084" y="2761141"/>
            <a:ext cx="1122201" cy="75538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1">
            <a:schemeClr val="accent2"/>
          </a:lnRef>
          <a:fillRef idx="3">
            <a:schemeClr val="accent2"/>
          </a:fillRef>
          <a:effectRef idx="2">
            <a:schemeClr val="accent2"/>
          </a:effectRef>
          <a:fontRef idx="minor">
            <a:schemeClr val="lt1"/>
          </a:fontRef>
        </p:style>
        <p:txBody>
          <a:bodyPr wrap="square" lIns="54000" tIns="54000" rIns="54000" bIns="54000" rtlCol="0">
            <a:spAutoFit/>
          </a:bodyPr>
          <a:lstStyle/>
          <a:p>
            <a:pPr algn="ctr" defTabSz="342900">
              <a:defRPr/>
            </a:pPr>
            <a:r>
              <a:rPr lang="es-ES" sz="2100" dirty="0" err="1">
                <a:solidFill>
                  <a:prstClr val="white"/>
                </a:solidFill>
                <a:latin typeface="Calibri"/>
              </a:rPr>
              <a:t>Miyo</a:t>
            </a:r>
            <a:r>
              <a:rPr lang="es-ES" sz="2100" dirty="0">
                <a:solidFill>
                  <a:prstClr val="white"/>
                </a:solidFill>
                <a:latin typeface="Calibri"/>
              </a:rPr>
              <a:t>- </a:t>
            </a:r>
            <a:r>
              <a:rPr lang="es-ES" sz="2100" dirty="0" err="1">
                <a:solidFill>
                  <a:prstClr val="white"/>
                </a:solidFill>
                <a:latin typeface="Calibri"/>
              </a:rPr>
              <a:t>steatoz</a:t>
            </a:r>
            <a:endParaRPr lang="es-ES" sz="2100" dirty="0">
              <a:solidFill>
                <a:prstClr val="white"/>
              </a:solidFill>
              <a:latin typeface="Calibri"/>
            </a:endParaRPr>
          </a:p>
        </p:txBody>
      </p:sp>
      <p:sp>
        <p:nvSpPr>
          <p:cNvPr id="13" name="CuadroTexto 12">
            <a:extLst>
              <a:ext uri="{FF2B5EF4-FFF2-40B4-BE49-F238E27FC236}">
                <a16:creationId xmlns:a16="http://schemas.microsoft.com/office/drawing/2014/main" id="{1266052B-70E3-B176-251F-D53BE45D69B9}"/>
              </a:ext>
            </a:extLst>
          </p:cNvPr>
          <p:cNvSpPr txBox="1"/>
          <p:nvPr/>
        </p:nvSpPr>
        <p:spPr>
          <a:xfrm>
            <a:off x="4504748" y="3755337"/>
            <a:ext cx="1122201" cy="1078551"/>
          </a:xfrm>
          <a:prstGeom prst="rect">
            <a:avLst/>
          </a:prstGeom>
          <a:noFill/>
        </p:spPr>
        <p:txBody>
          <a:bodyPr wrap="square" lIns="54000" tIns="54000" rIns="54000" bIns="54000" rtlCol="0">
            <a:spAutoFit/>
          </a:bodyPr>
          <a:lstStyle/>
          <a:p>
            <a:pPr defTabSz="342900">
              <a:defRPr/>
            </a:pPr>
            <a:r>
              <a:rPr lang="tr-TR" sz="1050" dirty="0">
                <a:solidFill>
                  <a:srgbClr val="000000"/>
                </a:solidFill>
                <a:latin typeface="-webkit-standard"/>
              </a:rPr>
              <a:t>Birçok ölçüt var, belirli bir öneri yok, kullanılan kesin ölçütün belirtilmesi gerekiyor</a:t>
            </a:r>
            <a:endParaRPr lang="es-ES_tradnl" sz="1050" dirty="0">
              <a:solidFill>
                <a:prstClr val="black"/>
              </a:solidFill>
              <a:latin typeface="Calibri"/>
            </a:endParaRPr>
          </a:p>
        </p:txBody>
      </p:sp>
      <p:sp>
        <p:nvSpPr>
          <p:cNvPr id="14" name="Multiplicación 13">
            <a:extLst>
              <a:ext uri="{FF2B5EF4-FFF2-40B4-BE49-F238E27FC236}">
                <a16:creationId xmlns:a16="http://schemas.microsoft.com/office/drawing/2014/main" id="{739E0475-0E39-8FDD-445A-06FF92C268FE}"/>
              </a:ext>
            </a:extLst>
          </p:cNvPr>
          <p:cNvSpPr/>
          <p:nvPr/>
        </p:nvSpPr>
        <p:spPr>
          <a:xfrm>
            <a:off x="4557424" y="2696942"/>
            <a:ext cx="1021523" cy="846428"/>
          </a:xfrm>
          <a:prstGeom prst="mathMultiply">
            <a:avLst/>
          </a:pr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nchorCtr="1"/>
          <a:lstStyle/>
          <a:p>
            <a:pPr algn="ctr" defTabSz="342900">
              <a:defRPr/>
            </a:pPr>
            <a:endParaRPr lang="es-ES_tradnl" sz="1050" dirty="0" err="1">
              <a:solidFill>
                <a:prstClr val="white"/>
              </a:solidFill>
              <a:latin typeface="Calibri"/>
            </a:endParaRPr>
          </a:p>
        </p:txBody>
      </p:sp>
      <p:sp>
        <p:nvSpPr>
          <p:cNvPr id="15" name="CuadroTexto 14">
            <a:extLst>
              <a:ext uri="{FF2B5EF4-FFF2-40B4-BE49-F238E27FC236}">
                <a16:creationId xmlns:a16="http://schemas.microsoft.com/office/drawing/2014/main" id="{6CE7FB11-AA07-0C15-FAD6-EDF3C4ED8DAA}"/>
              </a:ext>
            </a:extLst>
          </p:cNvPr>
          <p:cNvSpPr txBox="1"/>
          <p:nvPr/>
        </p:nvSpPr>
        <p:spPr>
          <a:xfrm>
            <a:off x="5815706" y="2768340"/>
            <a:ext cx="2749616" cy="75538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1">
            <a:schemeClr val="accent2"/>
          </a:lnRef>
          <a:fillRef idx="3">
            <a:schemeClr val="accent2"/>
          </a:fillRef>
          <a:effectRef idx="2">
            <a:schemeClr val="accent2"/>
          </a:effectRef>
          <a:fontRef idx="minor">
            <a:schemeClr val="lt1"/>
          </a:fontRef>
        </p:style>
        <p:txBody>
          <a:bodyPr wrap="square" lIns="54000" tIns="54000" rIns="54000" bIns="54000" rtlCol="0">
            <a:spAutoFit/>
          </a:bodyPr>
          <a:lstStyle/>
          <a:p>
            <a:pPr algn="ctr" defTabSz="342900">
              <a:defRPr/>
            </a:pPr>
            <a:r>
              <a:rPr lang="es-ES" sz="2100" dirty="0">
                <a:solidFill>
                  <a:prstClr val="white"/>
                </a:solidFill>
                <a:latin typeface="Calibri"/>
              </a:rPr>
              <a:t>Kasa özgü kuvvet</a:t>
            </a:r>
            <a:endParaRPr lang="tr-TR" sz="2100" dirty="0">
              <a:solidFill>
                <a:prstClr val="white"/>
              </a:solidFill>
              <a:latin typeface="Calibri"/>
            </a:endParaRPr>
          </a:p>
          <a:p>
            <a:pPr algn="ctr" defTabSz="342900">
              <a:defRPr/>
            </a:pPr>
            <a:r>
              <a:rPr lang="tr-TR" sz="2100" dirty="0">
                <a:solidFill>
                  <a:prstClr val="white"/>
                </a:solidFill>
                <a:latin typeface="Calibri"/>
              </a:rPr>
              <a:t>(m. </a:t>
            </a:r>
            <a:r>
              <a:rPr lang="tr-TR" sz="2100" dirty="0" err="1">
                <a:solidFill>
                  <a:prstClr val="white"/>
                </a:solidFill>
                <a:latin typeface="Calibri"/>
              </a:rPr>
              <a:t>specific</a:t>
            </a:r>
            <a:r>
              <a:rPr lang="tr-TR" sz="2100" dirty="0">
                <a:solidFill>
                  <a:prstClr val="white"/>
                </a:solidFill>
                <a:latin typeface="Calibri"/>
              </a:rPr>
              <a:t> </a:t>
            </a:r>
            <a:r>
              <a:rPr lang="tr-TR" sz="2100" dirty="0" err="1">
                <a:solidFill>
                  <a:prstClr val="white"/>
                </a:solidFill>
                <a:latin typeface="Calibri"/>
              </a:rPr>
              <a:t>force</a:t>
            </a:r>
            <a:r>
              <a:rPr lang="tr-TR" sz="2100" dirty="0">
                <a:solidFill>
                  <a:prstClr val="white"/>
                </a:solidFill>
                <a:latin typeface="Calibri"/>
              </a:rPr>
              <a:t>)</a:t>
            </a:r>
            <a:endParaRPr lang="es-ES" sz="2100" dirty="0">
              <a:solidFill>
                <a:prstClr val="white"/>
              </a:solidFill>
              <a:latin typeface="Calibri"/>
            </a:endParaRPr>
          </a:p>
        </p:txBody>
      </p:sp>
      <p:sp>
        <p:nvSpPr>
          <p:cNvPr id="16" name="CuadroTexto 15">
            <a:extLst>
              <a:ext uri="{FF2B5EF4-FFF2-40B4-BE49-F238E27FC236}">
                <a16:creationId xmlns:a16="http://schemas.microsoft.com/office/drawing/2014/main" id="{0DDA2AA1-4E79-7F3D-7858-E75168AEA0A4}"/>
              </a:ext>
            </a:extLst>
          </p:cNvPr>
          <p:cNvSpPr txBox="1"/>
          <p:nvPr/>
        </p:nvSpPr>
        <p:spPr>
          <a:xfrm>
            <a:off x="6228184" y="3773683"/>
            <a:ext cx="1751885" cy="432220"/>
          </a:xfrm>
          <a:prstGeom prst="rect">
            <a:avLst/>
          </a:prstGeom>
          <a:noFill/>
        </p:spPr>
        <p:txBody>
          <a:bodyPr wrap="square" lIns="54000" tIns="54000" rIns="54000" bIns="54000" rtlCol="0">
            <a:spAutoFit/>
          </a:bodyPr>
          <a:lstStyle/>
          <a:p>
            <a:pPr defTabSz="342900">
              <a:defRPr/>
            </a:pPr>
            <a:r>
              <a:rPr lang="es-ES_tradnl" sz="1050" dirty="0">
                <a:solidFill>
                  <a:prstClr val="black"/>
                </a:solidFill>
              </a:rPr>
              <a:t>Kas </a:t>
            </a:r>
            <a:r>
              <a:rPr lang="es-ES_tradnl" sz="1050" dirty="0" err="1">
                <a:solidFill>
                  <a:prstClr val="black"/>
                </a:solidFill>
              </a:rPr>
              <a:t>boyutuna</a:t>
            </a:r>
            <a:r>
              <a:rPr lang="es-ES_tradnl" sz="1050" dirty="0">
                <a:solidFill>
                  <a:prstClr val="black"/>
                </a:solidFill>
              </a:rPr>
              <a:t> </a:t>
            </a:r>
            <a:r>
              <a:rPr lang="es-ES_tradnl" sz="1050" dirty="0" err="1">
                <a:solidFill>
                  <a:prstClr val="black"/>
                </a:solidFill>
              </a:rPr>
              <a:t>göre</a:t>
            </a:r>
            <a:r>
              <a:rPr lang="es-ES_tradnl" sz="1050" dirty="0">
                <a:solidFill>
                  <a:prstClr val="black"/>
                </a:solidFill>
              </a:rPr>
              <a:t> </a:t>
            </a:r>
            <a:r>
              <a:rPr lang="es-ES_tradnl" sz="1050" dirty="0" err="1">
                <a:solidFill>
                  <a:prstClr val="black"/>
                </a:solidFill>
              </a:rPr>
              <a:t>standartlaştırılmış</a:t>
            </a:r>
            <a:r>
              <a:rPr lang="es-ES_tradnl" sz="1050" dirty="0">
                <a:solidFill>
                  <a:prstClr val="black"/>
                </a:solidFill>
              </a:rPr>
              <a:t> </a:t>
            </a:r>
            <a:r>
              <a:rPr lang="es-ES_tradnl" sz="1050" dirty="0" err="1">
                <a:solidFill>
                  <a:prstClr val="black"/>
                </a:solidFill>
              </a:rPr>
              <a:t>kuvvet</a:t>
            </a:r>
            <a:endParaRPr lang="es-ES_tradnl" sz="1050" dirty="0">
              <a:solidFill>
                <a:prstClr val="black"/>
              </a:solidFill>
              <a:latin typeface="Calibri"/>
            </a:endParaRPr>
          </a:p>
        </p:txBody>
      </p:sp>
      <p:sp>
        <p:nvSpPr>
          <p:cNvPr id="2" name="Metin kutusu 1">
            <a:extLst>
              <a:ext uri="{FF2B5EF4-FFF2-40B4-BE49-F238E27FC236}">
                <a16:creationId xmlns:a16="http://schemas.microsoft.com/office/drawing/2014/main" id="{84FD4DE4-D15E-624A-3AA1-B9DA0C67507A}"/>
              </a:ext>
            </a:extLst>
          </p:cNvPr>
          <p:cNvSpPr txBox="1"/>
          <p:nvPr/>
        </p:nvSpPr>
        <p:spPr>
          <a:xfrm>
            <a:off x="335722" y="6035309"/>
            <a:ext cx="8229600" cy="43088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defTabSz="342900">
              <a:defRPr/>
            </a:pPr>
            <a:r>
              <a:rPr lang="en-GB" sz="1100" dirty="0">
                <a:solidFill>
                  <a:prstClr val="black"/>
                </a:solidFill>
              </a:rPr>
              <a:t>Cawthon PM et al. Defining terms commonly used in sarcopenia research: a glossary proposed by the Global Leadership in Sarcopenia (GLIS) Steering Committee. </a:t>
            </a:r>
            <a:r>
              <a:rPr lang="en-GB" sz="1100" dirty="0" err="1">
                <a:solidFill>
                  <a:prstClr val="black"/>
                </a:solidFill>
              </a:rPr>
              <a:t>Eur</a:t>
            </a:r>
            <a:r>
              <a:rPr lang="en-GB" sz="1100" dirty="0">
                <a:solidFill>
                  <a:prstClr val="black"/>
                </a:solidFill>
              </a:rPr>
              <a:t> </a:t>
            </a:r>
            <a:r>
              <a:rPr lang="en-GB" sz="1100" dirty="0" err="1">
                <a:solidFill>
                  <a:prstClr val="black"/>
                </a:solidFill>
              </a:rPr>
              <a:t>Geriatr</a:t>
            </a:r>
            <a:r>
              <a:rPr lang="en-GB" sz="1100" dirty="0">
                <a:solidFill>
                  <a:prstClr val="black"/>
                </a:solidFill>
              </a:rPr>
              <a:t> Med. 2022 Dec;13(6):1239-1244.</a:t>
            </a:r>
          </a:p>
        </p:txBody>
      </p:sp>
      <p:sp>
        <p:nvSpPr>
          <p:cNvPr id="3" name="Metin kutusu 2">
            <a:extLst>
              <a:ext uri="{FF2B5EF4-FFF2-40B4-BE49-F238E27FC236}">
                <a16:creationId xmlns:a16="http://schemas.microsoft.com/office/drawing/2014/main" id="{07F3A2BF-AD25-0D0A-085A-C05398E6E58F}"/>
              </a:ext>
            </a:extLst>
          </p:cNvPr>
          <p:cNvSpPr txBox="1"/>
          <p:nvPr/>
        </p:nvSpPr>
        <p:spPr>
          <a:xfrm>
            <a:off x="6664794" y="6560139"/>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spTree>
    <p:extLst>
      <p:ext uri="{BB962C8B-B14F-4D97-AF65-F5344CB8AC3E}">
        <p14:creationId xmlns:p14="http://schemas.microsoft.com/office/powerpoint/2010/main" val="137563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p:bldP spid="11" grpId="0"/>
      <p:bldP spid="12" grpId="0" animBg="1"/>
      <p:bldP spid="13" grpId="0"/>
      <p:bldP spid="14" grpId="0" animBg="1"/>
      <p:bldP spid="15"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4"/>
          <p:cNvSpPr/>
          <p:nvPr/>
        </p:nvSpPr>
        <p:spPr>
          <a:xfrm>
            <a:off x="1" y="5536434"/>
            <a:ext cx="9046028" cy="215684"/>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a:defRPr sz="2000"/>
            </a:lvl1pPr>
          </a:lstStyle>
          <a:p>
            <a:pPr algn="r"/>
            <a:endParaRPr lang="en-GB" sz="1050" dirty="0"/>
          </a:p>
        </p:txBody>
      </p:sp>
      <p:sp>
        <p:nvSpPr>
          <p:cNvPr id="7" name="Título 2">
            <a:extLst>
              <a:ext uri="{FF2B5EF4-FFF2-40B4-BE49-F238E27FC236}">
                <a16:creationId xmlns:a16="http://schemas.microsoft.com/office/drawing/2014/main" id="{18DB38A0-A9D4-AC41-9C98-FC83DD8CD046}"/>
              </a:ext>
            </a:extLst>
          </p:cNvPr>
          <p:cNvSpPr txBox="1">
            <a:spLocks/>
          </p:cNvSpPr>
          <p:nvPr/>
        </p:nvSpPr>
        <p:spPr>
          <a:xfrm>
            <a:off x="281186" y="1096129"/>
            <a:ext cx="7393243" cy="1092200"/>
          </a:xfrm>
          <a:prstGeom prst="rect">
            <a:avLst/>
          </a:prstGeom>
        </p:spPr>
        <p:txBody>
          <a:bodyPr vert="horz" lIns="0" tIns="0" rIns="0" bIns="0" rtlCol="0" anchor="t" anchorCtr="0">
            <a:normAutofit/>
          </a:bodyPr>
          <a:lstStyle>
            <a:lvl1pPr algn="l" defTabSz="832977" rtl="0" eaLnBrk="1" latinLnBrk="0" hangingPunct="1">
              <a:spcBef>
                <a:spcPct val="0"/>
              </a:spcBef>
              <a:buNone/>
              <a:defRPr sz="2461" b="1" kern="1200">
                <a:solidFill>
                  <a:srgbClr val="486A7E"/>
                </a:solidFill>
                <a:latin typeface="+mj-lt"/>
                <a:ea typeface="+mj-ea"/>
                <a:cs typeface="+mj-cs"/>
              </a:defRPr>
            </a:lvl1pPr>
          </a:lstStyle>
          <a:p>
            <a:pPr defTabSz="289322">
              <a:lnSpc>
                <a:spcPct val="90000"/>
              </a:lnSpc>
              <a:defRPr/>
            </a:pPr>
            <a:r>
              <a:rPr lang="en-GB" sz="3000" dirty="0" err="1">
                <a:solidFill>
                  <a:schemeClr val="accent6">
                    <a:lumMod val="75000"/>
                  </a:schemeClr>
                </a:solidFill>
              </a:rPr>
              <a:t>GLIS’in</a:t>
            </a:r>
            <a:r>
              <a:rPr lang="en-GB" sz="3000" dirty="0">
                <a:solidFill>
                  <a:schemeClr val="accent6">
                    <a:lumMod val="75000"/>
                  </a:schemeClr>
                </a:solidFill>
              </a:rPr>
              <a:t> sarkopeni </a:t>
            </a:r>
            <a:r>
              <a:rPr lang="en-GB" sz="3000" dirty="0" err="1">
                <a:solidFill>
                  <a:schemeClr val="accent6">
                    <a:lumMod val="75000"/>
                  </a:schemeClr>
                </a:solidFill>
              </a:rPr>
              <a:t>için</a:t>
            </a:r>
            <a:r>
              <a:rPr lang="en-GB" sz="3000" dirty="0">
                <a:solidFill>
                  <a:schemeClr val="accent6">
                    <a:lumMod val="75000"/>
                  </a:schemeClr>
                </a:solidFill>
              </a:rPr>
              <a:t> </a:t>
            </a:r>
            <a:r>
              <a:rPr lang="en-GB" sz="3000" dirty="0" err="1">
                <a:solidFill>
                  <a:schemeClr val="accent6">
                    <a:lumMod val="75000"/>
                  </a:schemeClr>
                </a:solidFill>
              </a:rPr>
              <a:t>kavramsal</a:t>
            </a:r>
            <a:r>
              <a:rPr lang="en-GB" sz="3000" dirty="0">
                <a:solidFill>
                  <a:schemeClr val="accent6">
                    <a:lumMod val="75000"/>
                  </a:schemeClr>
                </a:solidFill>
              </a:rPr>
              <a:t> </a:t>
            </a:r>
            <a:r>
              <a:rPr lang="en-GB" sz="3000" dirty="0" err="1">
                <a:solidFill>
                  <a:schemeClr val="accent6">
                    <a:lumMod val="75000"/>
                  </a:schemeClr>
                </a:solidFill>
              </a:rPr>
              <a:t>tanımı</a:t>
            </a:r>
            <a:r>
              <a:rPr lang="tr-TR" sz="3000" dirty="0">
                <a:solidFill>
                  <a:schemeClr val="accent6">
                    <a:lumMod val="75000"/>
                  </a:schemeClr>
                </a:solidFill>
              </a:rPr>
              <a:t> (</a:t>
            </a:r>
            <a:r>
              <a:rPr lang="tr-TR" sz="3000" dirty="0" err="1">
                <a:solidFill>
                  <a:schemeClr val="accent6">
                    <a:lumMod val="75000"/>
                  </a:schemeClr>
                </a:solidFill>
              </a:rPr>
              <a:t>conceptual</a:t>
            </a:r>
            <a:r>
              <a:rPr lang="tr-TR" sz="3000" dirty="0">
                <a:solidFill>
                  <a:schemeClr val="accent6">
                    <a:lumMod val="75000"/>
                  </a:schemeClr>
                </a:solidFill>
              </a:rPr>
              <a:t> </a:t>
            </a:r>
            <a:r>
              <a:rPr lang="tr-TR" sz="3000" dirty="0" err="1">
                <a:solidFill>
                  <a:schemeClr val="accent6">
                    <a:lumMod val="75000"/>
                  </a:schemeClr>
                </a:solidFill>
              </a:rPr>
              <a:t>definition</a:t>
            </a:r>
            <a:r>
              <a:rPr lang="tr-TR" sz="3000" dirty="0">
                <a:solidFill>
                  <a:schemeClr val="accent6">
                    <a:lumMod val="75000"/>
                  </a:schemeClr>
                </a:solidFill>
              </a:rPr>
              <a:t>)</a:t>
            </a:r>
            <a:endParaRPr lang="en-GB" sz="3000" dirty="0">
              <a:solidFill>
                <a:schemeClr val="accent6">
                  <a:lumMod val="75000"/>
                </a:schemeClr>
              </a:solidFill>
            </a:endParaRPr>
          </a:p>
        </p:txBody>
      </p:sp>
      <p:pic>
        <p:nvPicPr>
          <p:cNvPr id="3" name="Imagen 2"/>
          <p:cNvPicPr>
            <a:picLocks noChangeAspect="1"/>
          </p:cNvPicPr>
          <p:nvPr/>
        </p:nvPicPr>
        <p:blipFill>
          <a:blip r:embed="rId3"/>
          <a:stretch>
            <a:fillRect/>
          </a:stretch>
        </p:blipFill>
        <p:spPr>
          <a:xfrm>
            <a:off x="510911" y="2041071"/>
            <a:ext cx="5732541" cy="2866270"/>
          </a:xfrm>
          <a:prstGeom prst="rect">
            <a:avLst/>
          </a:prstGeom>
        </p:spPr>
      </p:pic>
      <p:pic>
        <p:nvPicPr>
          <p:cNvPr id="8" name="Imagen 7" descr="Código QR&#10;&#10;El contenido generado por IA puede ser incorrecto.">
            <a:extLst>
              <a:ext uri="{FF2B5EF4-FFF2-40B4-BE49-F238E27FC236}">
                <a16:creationId xmlns:a16="http://schemas.microsoft.com/office/drawing/2014/main" id="{1582089E-DBAD-FF2F-A2C5-95A49E64032A}"/>
              </a:ext>
            </a:extLst>
          </p:cNvPr>
          <p:cNvPicPr>
            <a:picLocks noChangeAspect="1"/>
          </p:cNvPicPr>
          <p:nvPr/>
        </p:nvPicPr>
        <p:blipFill>
          <a:blip r:embed="rId4"/>
          <a:stretch>
            <a:fillRect/>
          </a:stretch>
        </p:blipFill>
        <p:spPr>
          <a:xfrm>
            <a:off x="6839387" y="2532149"/>
            <a:ext cx="1793702" cy="1793702"/>
          </a:xfrm>
          <a:prstGeom prst="rect">
            <a:avLst/>
          </a:prstGeom>
        </p:spPr>
      </p:pic>
      <p:sp>
        <p:nvSpPr>
          <p:cNvPr id="2" name="Metin kutusu 1">
            <a:extLst>
              <a:ext uri="{FF2B5EF4-FFF2-40B4-BE49-F238E27FC236}">
                <a16:creationId xmlns:a16="http://schemas.microsoft.com/office/drawing/2014/main" id="{6CC96C07-55CD-76FE-DD78-4106E2E15ED1}"/>
              </a:ext>
            </a:extLst>
          </p:cNvPr>
          <p:cNvSpPr txBox="1"/>
          <p:nvPr/>
        </p:nvSpPr>
        <p:spPr>
          <a:xfrm>
            <a:off x="393962" y="5949280"/>
            <a:ext cx="8229600" cy="43088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sz="1100" dirty="0"/>
              <a:t>Kirk B et al. The Conceptual Definition of Sarcopenia: Delphi Consensus from the Global Leadership Initiative in Sarcopenia (GLIS). Age Ageing. 2024;53(3):afae052. </a:t>
            </a:r>
          </a:p>
        </p:txBody>
      </p:sp>
      <p:sp>
        <p:nvSpPr>
          <p:cNvPr id="4" name="Metin kutusu 3">
            <a:extLst>
              <a:ext uri="{FF2B5EF4-FFF2-40B4-BE49-F238E27FC236}">
                <a16:creationId xmlns:a16="http://schemas.microsoft.com/office/drawing/2014/main" id="{5074480D-86F3-D408-CCA4-AAE293708F5F}"/>
              </a:ext>
            </a:extLst>
          </p:cNvPr>
          <p:cNvSpPr txBox="1"/>
          <p:nvPr/>
        </p:nvSpPr>
        <p:spPr>
          <a:xfrm>
            <a:off x="6695223" y="6517404"/>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spTree>
    <p:extLst>
      <p:ext uri="{BB962C8B-B14F-4D97-AF65-F5344CB8AC3E}">
        <p14:creationId xmlns:p14="http://schemas.microsoft.com/office/powerpoint/2010/main" val="67266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4818" y="157478"/>
            <a:ext cx="8229600" cy="1143000"/>
          </a:xfrm>
        </p:spPr>
        <p:style>
          <a:lnRef idx="0">
            <a:schemeClr val="accent2"/>
          </a:lnRef>
          <a:fillRef idx="3">
            <a:schemeClr val="accent2"/>
          </a:fillRef>
          <a:effectRef idx="3">
            <a:schemeClr val="accent2"/>
          </a:effectRef>
          <a:fontRef idx="minor">
            <a:schemeClr val="lt1"/>
          </a:fontRef>
        </p:style>
        <p:txBody>
          <a:bodyPr>
            <a:noAutofit/>
          </a:bodyPr>
          <a:lstStyle/>
          <a:p>
            <a:r>
              <a:rPr lang="tr-TR" sz="3600" dirty="0"/>
              <a:t>«Yaş </a:t>
            </a:r>
            <a:r>
              <a:rPr lang="tr-TR" sz="3600" dirty="0" err="1"/>
              <a:t>vs</a:t>
            </a:r>
            <a:r>
              <a:rPr lang="tr-TR" sz="3600" dirty="0"/>
              <a:t> Kas kütlesi»</a:t>
            </a:r>
            <a:endParaRPr lang="en-GB" sz="3600" dirty="0"/>
          </a:p>
        </p:txBody>
      </p:sp>
      <p:pic>
        <p:nvPicPr>
          <p:cNvPr id="4" name="İçerik Yer Tutucusu 3"/>
          <p:cNvPicPr>
            <a:picLocks noGrp="1" noChangeAspect="1"/>
          </p:cNvPicPr>
          <p:nvPr>
            <p:ph idx="1"/>
          </p:nvPr>
        </p:nvPicPr>
        <p:blipFill>
          <a:blip r:embed="rId2"/>
          <a:stretch>
            <a:fillRect/>
          </a:stretch>
        </p:blipFill>
        <p:spPr>
          <a:xfrm>
            <a:off x="1528934" y="1380038"/>
            <a:ext cx="5491338" cy="4097926"/>
          </a:xfrm>
          <a:prstGeom prst="rect">
            <a:avLst/>
          </a:prstGeom>
        </p:spPr>
        <p:style>
          <a:lnRef idx="2">
            <a:schemeClr val="accent1"/>
          </a:lnRef>
          <a:fillRef idx="1">
            <a:schemeClr val="lt1"/>
          </a:fillRef>
          <a:effectRef idx="0">
            <a:schemeClr val="accent1"/>
          </a:effectRef>
          <a:fontRef idx="minor">
            <a:schemeClr val="dk1"/>
          </a:fontRef>
        </p:style>
      </p:pic>
      <p:sp>
        <p:nvSpPr>
          <p:cNvPr id="5" name="Metin kutusu 4"/>
          <p:cNvSpPr txBox="1"/>
          <p:nvPr/>
        </p:nvSpPr>
        <p:spPr>
          <a:xfrm>
            <a:off x="228600" y="5570179"/>
            <a:ext cx="891540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dirty="0"/>
              <a:t> «</a:t>
            </a:r>
            <a:r>
              <a:rPr lang="tr-TR" b="1" dirty="0"/>
              <a:t>Yaş </a:t>
            </a:r>
            <a:r>
              <a:rPr lang="tr-TR" b="1" dirty="0" err="1"/>
              <a:t>vs</a:t>
            </a:r>
            <a:r>
              <a:rPr lang="tr-TR" b="1" dirty="0"/>
              <a:t> </a:t>
            </a:r>
            <a:r>
              <a:rPr lang="tr-TR" b="1" dirty="0" err="1"/>
              <a:t>Kreatinin</a:t>
            </a:r>
            <a:r>
              <a:rPr lang="tr-TR" b="1" dirty="0"/>
              <a:t> </a:t>
            </a:r>
            <a:r>
              <a:rPr lang="tr-TR" b="1" dirty="0" err="1"/>
              <a:t>eksresyonu</a:t>
            </a:r>
            <a:r>
              <a:rPr lang="tr-TR" dirty="0"/>
              <a:t>» ve  «</a:t>
            </a:r>
            <a:r>
              <a:rPr lang="tr-TR" b="1" dirty="0"/>
              <a:t>Yaş </a:t>
            </a:r>
            <a:r>
              <a:rPr lang="tr-TR" b="1" dirty="0" err="1"/>
              <a:t>vs</a:t>
            </a:r>
            <a:r>
              <a:rPr lang="tr-TR" b="1" dirty="0"/>
              <a:t> Bazal Metabolik Hız</a:t>
            </a:r>
            <a:r>
              <a:rPr lang="tr-TR" dirty="0"/>
              <a:t>»</a:t>
            </a:r>
            <a:endParaRPr lang="en-GB" dirty="0"/>
          </a:p>
          <a:p>
            <a:pPr algn="ctr"/>
            <a:r>
              <a:rPr lang="tr-TR" dirty="0"/>
              <a:t>«</a:t>
            </a:r>
            <a:r>
              <a:rPr lang="tr-TR" b="1" dirty="0"/>
              <a:t>Yaş </a:t>
            </a:r>
            <a:r>
              <a:rPr lang="tr-TR" b="1" dirty="0" err="1"/>
              <a:t>vs</a:t>
            </a:r>
            <a:r>
              <a:rPr lang="tr-TR" b="1" dirty="0"/>
              <a:t> Kas kütlesi</a:t>
            </a:r>
            <a:r>
              <a:rPr lang="tr-TR" dirty="0"/>
              <a:t>» </a:t>
            </a:r>
            <a:r>
              <a:rPr lang="tr-TR" dirty="0" err="1"/>
              <a:t>nin</a:t>
            </a:r>
            <a:r>
              <a:rPr lang="tr-TR" dirty="0"/>
              <a:t> bir göstergesi olarak </a:t>
            </a:r>
          </a:p>
        </p:txBody>
      </p:sp>
      <p:sp>
        <p:nvSpPr>
          <p:cNvPr id="6" name="Başlık 1">
            <a:extLst>
              <a:ext uri="{FF2B5EF4-FFF2-40B4-BE49-F238E27FC236}">
                <a16:creationId xmlns:a16="http://schemas.microsoft.com/office/drawing/2014/main" id="{18341F3C-BFC0-46C5-8290-5730B1A36248}"/>
              </a:ext>
            </a:extLst>
          </p:cNvPr>
          <p:cNvSpPr txBox="1">
            <a:spLocks/>
          </p:cNvSpPr>
          <p:nvPr/>
        </p:nvSpPr>
        <p:spPr>
          <a:xfrm>
            <a:off x="7092280" y="1380037"/>
            <a:ext cx="1872208" cy="91373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000" b="1" dirty="0"/>
              <a:t>1989</a:t>
            </a:r>
            <a:endParaRPr lang="tr-TR" sz="2000" b="1" dirty="0"/>
          </a:p>
          <a:p>
            <a:r>
              <a:rPr lang="en-US" sz="2000" b="1" dirty="0"/>
              <a:t>Rosenberg</a:t>
            </a:r>
            <a:endParaRPr lang="tr-TR" sz="1800" b="1" dirty="0"/>
          </a:p>
        </p:txBody>
      </p:sp>
      <p:sp>
        <p:nvSpPr>
          <p:cNvPr id="7" name="Metin kutusu 6">
            <a:extLst>
              <a:ext uri="{FF2B5EF4-FFF2-40B4-BE49-F238E27FC236}">
                <a16:creationId xmlns:a16="http://schemas.microsoft.com/office/drawing/2014/main" id="{E0D79ED5-ABDF-44D3-91AD-C46ADDAA29F6}"/>
              </a:ext>
            </a:extLst>
          </p:cNvPr>
          <p:cNvSpPr txBox="1"/>
          <p:nvPr/>
        </p:nvSpPr>
        <p:spPr>
          <a:xfrm>
            <a:off x="457200" y="6308725"/>
            <a:ext cx="8229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tr-TR" dirty="0"/>
              <a:t>*</a:t>
            </a:r>
            <a:r>
              <a:rPr lang="en-US" dirty="0"/>
              <a:t>Rosenberg IH. Am J </a:t>
            </a:r>
            <a:r>
              <a:rPr lang="en-US" dirty="0" err="1"/>
              <a:t>Clin</a:t>
            </a:r>
            <a:r>
              <a:rPr lang="en-US" dirty="0"/>
              <a:t> </a:t>
            </a:r>
            <a:r>
              <a:rPr lang="en-US" dirty="0" err="1"/>
              <a:t>Nutr</a:t>
            </a:r>
            <a:r>
              <a:rPr lang="en-US" dirty="0"/>
              <a:t>. 1989;50:1231S-3S</a:t>
            </a:r>
            <a:endParaRPr lang="tr-TR" dirty="0"/>
          </a:p>
        </p:txBody>
      </p:sp>
    </p:spTree>
    <p:extLst>
      <p:ext uri="{BB962C8B-B14F-4D97-AF65-F5344CB8AC3E}">
        <p14:creationId xmlns:p14="http://schemas.microsoft.com/office/powerpoint/2010/main" val="95247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80598292-941E-92ED-B35F-46FF026C7659}"/>
              </a:ext>
            </a:extLst>
          </p:cNvPr>
          <p:cNvSpPr txBox="1"/>
          <p:nvPr/>
        </p:nvSpPr>
        <p:spPr>
          <a:xfrm>
            <a:off x="467544" y="620688"/>
            <a:ext cx="3312368" cy="584775"/>
          </a:xfrm>
          <a:prstGeom prst="rect">
            <a:avLst/>
          </a:prstGeom>
          <a:noFill/>
        </p:spPr>
        <p:txBody>
          <a:bodyPr wrap="square" rtlCol="0">
            <a:spAutoFit/>
          </a:bodyPr>
          <a:lstStyle/>
          <a:p>
            <a:r>
              <a:rPr lang="en-GB" sz="3200" b="1" dirty="0">
                <a:solidFill>
                  <a:schemeClr val="accent6">
                    <a:lumMod val="75000"/>
                  </a:schemeClr>
                </a:solidFill>
              </a:rPr>
              <a:t>GLIS </a:t>
            </a:r>
            <a:r>
              <a:rPr lang="en-GB" sz="3200" b="1" dirty="0" err="1">
                <a:solidFill>
                  <a:schemeClr val="accent6">
                    <a:lumMod val="75000"/>
                  </a:schemeClr>
                </a:solidFill>
              </a:rPr>
              <a:t>metodoloji</a:t>
            </a:r>
            <a:endParaRPr lang="tr-TR" sz="3200" dirty="0"/>
          </a:p>
        </p:txBody>
      </p:sp>
      <p:sp>
        <p:nvSpPr>
          <p:cNvPr id="7" name="Metin kutusu 6">
            <a:extLst>
              <a:ext uri="{FF2B5EF4-FFF2-40B4-BE49-F238E27FC236}">
                <a16:creationId xmlns:a16="http://schemas.microsoft.com/office/drawing/2014/main" id="{D3E6994A-0017-3753-6F97-306E97843C4C}"/>
              </a:ext>
            </a:extLst>
          </p:cNvPr>
          <p:cNvSpPr txBox="1"/>
          <p:nvPr/>
        </p:nvSpPr>
        <p:spPr>
          <a:xfrm>
            <a:off x="350912" y="1639861"/>
            <a:ext cx="8469560" cy="4001095"/>
          </a:xfrm>
          <a:prstGeom prst="rect">
            <a:avLst/>
          </a:prstGeom>
          <a:noFill/>
        </p:spPr>
        <p:txBody>
          <a:bodyPr wrap="square">
            <a:spAutoFit/>
          </a:bodyPr>
          <a:lstStyle/>
          <a:p>
            <a:r>
              <a:rPr lang="tr-TR" b="1" dirty="0"/>
              <a:t>Delphi yöntemi</a:t>
            </a:r>
            <a:r>
              <a:rPr lang="tr-TR" dirty="0"/>
              <a:t>, 0 (kesinlikle katılmıyorum) ile 10 (kesinlikle katılıyorum) arasında değişen 11 dereceli </a:t>
            </a:r>
            <a:r>
              <a:rPr lang="tr-TR" dirty="0" err="1"/>
              <a:t>Likert</a:t>
            </a:r>
            <a:r>
              <a:rPr lang="tr-TR" dirty="0"/>
              <a:t> ölçeği ile uygulanmıştır.</a:t>
            </a:r>
          </a:p>
          <a:p>
            <a:endParaRPr lang="tr-TR" dirty="0"/>
          </a:p>
          <a:p>
            <a:r>
              <a:rPr lang="tr-TR" dirty="0"/>
              <a:t>       </a:t>
            </a:r>
            <a:r>
              <a:rPr lang="tr-TR" b="1" dirty="0"/>
              <a:t>Düşük düzeyde uzlaşı: </a:t>
            </a:r>
            <a:r>
              <a:rPr lang="tr-TR" dirty="0"/>
              <a:t>Katılımcıların &lt;%70’i ifadeye ≥7 ya da ≤3 puan</a:t>
            </a:r>
          </a:p>
          <a:p>
            <a:r>
              <a:rPr lang="tr-TR" b="1" dirty="0"/>
              <a:t>       Orta düzeyde uzlaşı:</a:t>
            </a:r>
            <a:r>
              <a:rPr lang="tr-TR" dirty="0"/>
              <a:t> Katılımcıların %70 ila %80’i ifadeye ≥7 ya da ≤3 puan </a:t>
            </a:r>
          </a:p>
          <a:p>
            <a:r>
              <a:rPr lang="tr-TR" dirty="0"/>
              <a:t>       </a:t>
            </a:r>
            <a:r>
              <a:rPr lang="tr-TR" b="1" dirty="0"/>
              <a:t>Yüksek düzeyde uzlaşı: </a:t>
            </a:r>
            <a:r>
              <a:rPr lang="tr-TR" dirty="0"/>
              <a:t>Katılımcıların &gt;%80’i ifadeye ≥7 ya da ≤3 puan </a:t>
            </a:r>
          </a:p>
          <a:p>
            <a:endParaRPr lang="tr-TR" dirty="0"/>
          </a:p>
          <a:p>
            <a:r>
              <a:rPr lang="tr-TR" dirty="0"/>
              <a:t>Yüksek düzeyde uzlaşı sağlanan ifadeler kabul edilmiş, düşük düzeyde uzlaşı gösteren ifadeler reddedilmiştir. Orta düzeyde uzlaşı gösteren ifadeler ise fikir birliğine varılana kadar bir sonraki turda tekrar değerlendirilmiştir.</a:t>
            </a:r>
          </a:p>
          <a:p>
            <a:endParaRPr lang="tr-TR" dirty="0"/>
          </a:p>
          <a:p>
            <a:r>
              <a:rPr lang="tr-TR" dirty="0"/>
              <a:t>Çalışmaya </a:t>
            </a:r>
            <a:r>
              <a:rPr lang="tr-TR" b="1" dirty="0"/>
              <a:t>29 ülke </a:t>
            </a:r>
            <a:r>
              <a:rPr lang="tr-TR" dirty="0"/>
              <a:t>ve 7 kıta/bölgeden </a:t>
            </a:r>
            <a:r>
              <a:rPr lang="tr-TR" b="1" dirty="0"/>
              <a:t>107 katılımcı </a:t>
            </a:r>
            <a:r>
              <a:rPr lang="tr-TR" dirty="0"/>
              <a:t>(yaş ortalaması 54 yıl, %64’ü erkek) dahil edilmiştir.</a:t>
            </a:r>
          </a:p>
          <a:p>
            <a:pPr marL="557213" lvl="1" indent="-214313"/>
            <a:endParaRPr lang="en-US" altLang="es-ES" sz="2000" dirty="0"/>
          </a:p>
        </p:txBody>
      </p:sp>
      <p:sp>
        <p:nvSpPr>
          <p:cNvPr id="8" name="Shape 164">
            <a:extLst>
              <a:ext uri="{FF2B5EF4-FFF2-40B4-BE49-F238E27FC236}">
                <a16:creationId xmlns:a16="http://schemas.microsoft.com/office/drawing/2014/main" id="{936472D4-3F95-E9F7-D6FA-58C47B8644CB}"/>
              </a:ext>
            </a:extLst>
          </p:cNvPr>
          <p:cNvSpPr/>
          <p:nvPr/>
        </p:nvSpPr>
        <p:spPr>
          <a:xfrm>
            <a:off x="1115616" y="5641849"/>
            <a:ext cx="9046028" cy="215684"/>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a:defRPr sz="2000"/>
            </a:lvl1pPr>
          </a:lstStyle>
          <a:p>
            <a:pPr algn="r"/>
            <a:endParaRPr lang="en-GB" sz="1050" dirty="0"/>
          </a:p>
        </p:txBody>
      </p:sp>
      <p:sp>
        <p:nvSpPr>
          <p:cNvPr id="10" name="Metin kutusu 9">
            <a:extLst>
              <a:ext uri="{FF2B5EF4-FFF2-40B4-BE49-F238E27FC236}">
                <a16:creationId xmlns:a16="http://schemas.microsoft.com/office/drawing/2014/main" id="{293071A6-0A12-03B8-BEBF-3C49AA01CE2E}"/>
              </a:ext>
            </a:extLst>
          </p:cNvPr>
          <p:cNvSpPr txBox="1"/>
          <p:nvPr/>
        </p:nvSpPr>
        <p:spPr>
          <a:xfrm>
            <a:off x="350912" y="6021868"/>
            <a:ext cx="8229600" cy="43088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sz="1100" dirty="0"/>
              <a:t>Kirk B et al. The Conceptual Definition of Sarcopenia: Delphi Consensus from the Global Leadership Initiative in Sarcopenia (GLIS). Age Ageing. 2024;53(3):afae052. </a:t>
            </a:r>
          </a:p>
        </p:txBody>
      </p:sp>
      <p:sp>
        <p:nvSpPr>
          <p:cNvPr id="11" name="Metin kutusu 10">
            <a:extLst>
              <a:ext uri="{FF2B5EF4-FFF2-40B4-BE49-F238E27FC236}">
                <a16:creationId xmlns:a16="http://schemas.microsoft.com/office/drawing/2014/main" id="{3CC62533-48B6-6BFA-EC33-412F62D8CF64}"/>
              </a:ext>
            </a:extLst>
          </p:cNvPr>
          <p:cNvSpPr txBox="1"/>
          <p:nvPr/>
        </p:nvSpPr>
        <p:spPr>
          <a:xfrm>
            <a:off x="6708305" y="6611779"/>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sp>
        <p:nvSpPr>
          <p:cNvPr id="2" name="Dikdörtgen 1">
            <a:extLst>
              <a:ext uri="{FF2B5EF4-FFF2-40B4-BE49-F238E27FC236}">
                <a16:creationId xmlns:a16="http://schemas.microsoft.com/office/drawing/2014/main" id="{D5BF1395-B8F9-E1DC-761F-E03776C40BC3}"/>
              </a:ext>
            </a:extLst>
          </p:cNvPr>
          <p:cNvSpPr/>
          <p:nvPr/>
        </p:nvSpPr>
        <p:spPr>
          <a:xfrm>
            <a:off x="3851920" y="4653136"/>
            <a:ext cx="1368152" cy="3600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3" name="Dikdörtgen 2">
            <a:extLst>
              <a:ext uri="{FF2B5EF4-FFF2-40B4-BE49-F238E27FC236}">
                <a16:creationId xmlns:a16="http://schemas.microsoft.com/office/drawing/2014/main" id="{9B0F6A2D-B81C-E952-902B-84A888700ACC}"/>
              </a:ext>
            </a:extLst>
          </p:cNvPr>
          <p:cNvSpPr/>
          <p:nvPr/>
        </p:nvSpPr>
        <p:spPr>
          <a:xfrm>
            <a:off x="1331640" y="4653136"/>
            <a:ext cx="792088" cy="3600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Tree>
    <p:extLst>
      <p:ext uri="{BB962C8B-B14F-4D97-AF65-F5344CB8AC3E}">
        <p14:creationId xmlns:p14="http://schemas.microsoft.com/office/powerpoint/2010/main" val="233232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53095" y="869839"/>
            <a:ext cx="7886700" cy="994172"/>
          </a:xfrm>
        </p:spPr>
        <p:txBody>
          <a:bodyPr>
            <a:normAutofit/>
          </a:bodyPr>
          <a:lstStyle/>
          <a:p>
            <a:pPr algn="l" defTabSz="289322">
              <a:lnSpc>
                <a:spcPct val="90000"/>
              </a:lnSpc>
              <a:defRPr/>
            </a:pPr>
            <a:r>
              <a:rPr lang="en-GB" sz="3200" b="1" dirty="0" err="1">
                <a:solidFill>
                  <a:schemeClr val="accent6">
                    <a:lumMod val="75000"/>
                  </a:schemeClr>
                </a:solidFill>
              </a:rPr>
              <a:t>GLIS’in</a:t>
            </a:r>
            <a:r>
              <a:rPr lang="en-GB" sz="3200" b="1" dirty="0">
                <a:solidFill>
                  <a:schemeClr val="accent6">
                    <a:lumMod val="75000"/>
                  </a:schemeClr>
                </a:solidFill>
              </a:rPr>
              <a:t> sarkopeni </a:t>
            </a:r>
            <a:r>
              <a:rPr lang="en-GB" sz="3200" b="1" dirty="0" err="1">
                <a:solidFill>
                  <a:schemeClr val="accent6">
                    <a:lumMod val="75000"/>
                  </a:schemeClr>
                </a:solidFill>
              </a:rPr>
              <a:t>için</a:t>
            </a:r>
            <a:r>
              <a:rPr lang="en-GB" sz="3200" b="1" dirty="0">
                <a:solidFill>
                  <a:schemeClr val="accent6">
                    <a:lumMod val="75000"/>
                  </a:schemeClr>
                </a:solidFill>
              </a:rPr>
              <a:t> </a:t>
            </a:r>
            <a:r>
              <a:rPr lang="en-GB" sz="3200" b="1" dirty="0" err="1">
                <a:solidFill>
                  <a:schemeClr val="accent6">
                    <a:lumMod val="75000"/>
                  </a:schemeClr>
                </a:solidFill>
              </a:rPr>
              <a:t>kavramsal</a:t>
            </a:r>
            <a:r>
              <a:rPr lang="en-GB" sz="3200" b="1" dirty="0">
                <a:solidFill>
                  <a:schemeClr val="accent6">
                    <a:lumMod val="75000"/>
                  </a:schemeClr>
                </a:solidFill>
              </a:rPr>
              <a:t> </a:t>
            </a:r>
            <a:r>
              <a:rPr lang="en-GB" sz="3200" b="1" dirty="0" err="1">
                <a:solidFill>
                  <a:schemeClr val="accent6">
                    <a:lumMod val="75000"/>
                  </a:schemeClr>
                </a:solidFill>
              </a:rPr>
              <a:t>tanımı</a:t>
            </a:r>
            <a:r>
              <a:rPr lang="tr-TR" sz="3200" b="1" dirty="0">
                <a:solidFill>
                  <a:schemeClr val="accent6">
                    <a:lumMod val="75000"/>
                  </a:schemeClr>
                </a:solidFill>
              </a:rPr>
              <a:t> (</a:t>
            </a:r>
            <a:r>
              <a:rPr lang="tr-TR" sz="3200" b="1" dirty="0" err="1">
                <a:solidFill>
                  <a:schemeClr val="accent6">
                    <a:lumMod val="75000"/>
                  </a:schemeClr>
                </a:solidFill>
              </a:rPr>
              <a:t>conceptual</a:t>
            </a:r>
            <a:r>
              <a:rPr lang="tr-TR" sz="3200" b="1" dirty="0">
                <a:solidFill>
                  <a:schemeClr val="accent6">
                    <a:lumMod val="75000"/>
                  </a:schemeClr>
                </a:solidFill>
              </a:rPr>
              <a:t> </a:t>
            </a:r>
            <a:r>
              <a:rPr lang="tr-TR" sz="3200" b="1" dirty="0" err="1">
                <a:solidFill>
                  <a:schemeClr val="accent6">
                    <a:lumMod val="75000"/>
                  </a:schemeClr>
                </a:solidFill>
              </a:rPr>
              <a:t>definition</a:t>
            </a:r>
            <a:r>
              <a:rPr lang="tr-TR" sz="3200" b="1" dirty="0">
                <a:solidFill>
                  <a:schemeClr val="accent6">
                    <a:lumMod val="75000"/>
                  </a:schemeClr>
                </a:solidFill>
              </a:rPr>
              <a:t>)</a:t>
            </a:r>
            <a:endParaRPr lang="en-GB" sz="3200" b="1" dirty="0">
              <a:solidFill>
                <a:schemeClr val="accent6">
                  <a:lumMod val="75000"/>
                </a:schemeClr>
              </a:solidFill>
            </a:endParaRPr>
          </a:p>
        </p:txBody>
      </p:sp>
      <p:sp>
        <p:nvSpPr>
          <p:cNvPr id="10" name="Content Placeholder 8"/>
          <p:cNvSpPr txBox="1">
            <a:spLocks/>
          </p:cNvSpPr>
          <p:nvPr/>
        </p:nvSpPr>
        <p:spPr>
          <a:xfrm>
            <a:off x="64151" y="3815532"/>
            <a:ext cx="2676775" cy="461665"/>
          </a:xfrm>
          <a:prstGeom prst="rect">
            <a:avLst/>
          </a:prstGeom>
        </p:spPr>
        <p:txBody>
          <a:bodyPr vert="horz" wrap="square" lIns="0" tIns="0" rIns="0" bIns="0" rtlCol="0">
            <a:spAutoFit/>
          </a:bodyPr>
          <a:lstStyle>
            <a:lvl1pPr marL="0" indent="0" algn="l" defTabSz="832977" rtl="0" eaLnBrk="1" latinLnBrk="0" hangingPunct="1">
              <a:spcBef>
                <a:spcPts val="0"/>
              </a:spcBef>
              <a:spcAft>
                <a:spcPts val="573"/>
              </a:spcAft>
              <a:buClr>
                <a:schemeClr val="tx1"/>
              </a:buClr>
              <a:buFont typeface="Arial" panose="020B0604020202020204" pitchFamily="34" charset="0"/>
              <a:buNone/>
              <a:defRPr sz="1687" b="1" kern="1200">
                <a:solidFill>
                  <a:schemeClr val="tx1"/>
                </a:solidFill>
                <a:latin typeface="+mj-lt"/>
                <a:ea typeface="+mn-ea"/>
                <a:cs typeface="+mn-cs"/>
              </a:defRPr>
            </a:lvl1pPr>
            <a:lvl2pPr marL="0" indent="0" algn="l" defTabSz="832977" rtl="0" eaLnBrk="1" latinLnBrk="0" hangingPunct="1">
              <a:spcBef>
                <a:spcPts val="0"/>
              </a:spcBef>
              <a:spcAft>
                <a:spcPts val="573"/>
              </a:spcAft>
              <a:buClr>
                <a:schemeClr val="tx1"/>
              </a:buClr>
              <a:buFont typeface="Arial" panose="020B0604020202020204" pitchFamily="34" charset="0"/>
              <a:buNone/>
              <a:defRPr sz="1687" kern="1200">
                <a:solidFill>
                  <a:schemeClr val="tx1"/>
                </a:solidFill>
                <a:latin typeface="+mn-lt"/>
                <a:ea typeface="+mn-ea"/>
                <a:cs typeface="+mn-cs"/>
              </a:defRPr>
            </a:lvl2pPr>
            <a:lvl3pPr marL="212128" indent="-212128" algn="l" defTabSz="832977" rtl="0" eaLnBrk="1" latinLnBrk="0" hangingPunct="1">
              <a:spcBef>
                <a:spcPts val="0"/>
              </a:spcBef>
              <a:spcAft>
                <a:spcPts val="573"/>
              </a:spcAft>
              <a:buClr>
                <a:srgbClr val="95AABA"/>
              </a:buClr>
              <a:buFont typeface="Calibri" panose="020F0502020204030204" pitchFamily="34" charset="0"/>
              <a:buChar char="•"/>
              <a:defRPr sz="1687" kern="1200">
                <a:solidFill>
                  <a:schemeClr val="tx1"/>
                </a:solidFill>
                <a:latin typeface="+mn-lt"/>
                <a:ea typeface="+mn-ea"/>
                <a:cs typeface="+mn-cs"/>
              </a:defRPr>
            </a:lvl3pPr>
            <a:lvl4pPr marL="436378" indent="-21819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4pPr>
            <a:lvl5pPr marL="681841" indent="-22425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5pPr>
            <a:lvl6pPr marL="893969" indent="-204553"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6pPr>
            <a:lvl7pPr marL="0" indent="0" algn="l" defTabSz="832977" rtl="0" eaLnBrk="1" latinLnBrk="0" hangingPunct="1">
              <a:spcBef>
                <a:spcPts val="0"/>
              </a:spcBef>
              <a:spcAft>
                <a:spcPts val="573"/>
              </a:spcAft>
              <a:buClr>
                <a:schemeClr val="tx1"/>
              </a:buClr>
              <a:buFontTx/>
              <a:buNone/>
              <a:defRPr sz="1687" kern="1200">
                <a:solidFill>
                  <a:schemeClr val="tx1"/>
                </a:solidFill>
                <a:latin typeface="+mn-lt"/>
                <a:ea typeface="+mn-ea"/>
                <a:cs typeface="+mn-cs"/>
              </a:defRPr>
            </a:lvl7pPr>
            <a:lvl8pPr marL="200007" indent="-200007" algn="l" defTabSz="832977" rtl="0" eaLnBrk="1" latinLnBrk="0" hangingPunct="1">
              <a:spcBef>
                <a:spcPts val="0"/>
              </a:spcBef>
              <a:spcAft>
                <a:spcPts val="573"/>
              </a:spcAft>
              <a:buClr>
                <a:schemeClr val="tx1"/>
              </a:buClr>
              <a:buFont typeface="+mj-lt"/>
              <a:buAutoNum type="arabicPeriod"/>
              <a:defRPr sz="1687" kern="1200" baseline="0">
                <a:solidFill>
                  <a:schemeClr val="tx1"/>
                </a:solidFill>
                <a:latin typeface="+mn-lt"/>
                <a:ea typeface="+mn-ea"/>
                <a:cs typeface="+mn-cs"/>
              </a:defRPr>
            </a:lvl8pPr>
            <a:lvl9pPr marL="451530" indent="-225765" algn="l" defTabSz="832977" rtl="0" eaLnBrk="1" latinLnBrk="0" hangingPunct="1">
              <a:spcBef>
                <a:spcPts val="0"/>
              </a:spcBef>
              <a:spcAft>
                <a:spcPts val="573"/>
              </a:spcAft>
              <a:buClr>
                <a:schemeClr val="tx1"/>
              </a:buClr>
              <a:buFont typeface="+mj-lt"/>
              <a:buAutoNum type="alphaLcPeriod"/>
              <a:defRPr sz="1687" kern="1200" baseline="0">
                <a:solidFill>
                  <a:schemeClr val="tx1"/>
                </a:solidFill>
                <a:latin typeface="+mn-lt"/>
                <a:ea typeface="+mn-ea"/>
                <a:cs typeface="+mn-cs"/>
              </a:defRPr>
            </a:lvl9pPr>
          </a:lstStyle>
          <a:p>
            <a:pPr marL="342900" lvl="1" algn="ctr"/>
            <a:r>
              <a:rPr lang="en-US" altLang="es-ES" sz="1500" b="1" dirty="0" err="1"/>
              <a:t>İskelet</a:t>
            </a:r>
            <a:r>
              <a:rPr lang="en-US" altLang="es-ES" sz="1500" b="1" dirty="0"/>
              <a:t> </a:t>
            </a:r>
            <a:r>
              <a:rPr lang="en-US" altLang="es-ES" sz="1500" b="1" dirty="0" err="1"/>
              <a:t>kasının</a:t>
            </a:r>
            <a:r>
              <a:rPr lang="en-US" altLang="es-ES" sz="1500" b="1" dirty="0"/>
              <a:t> </a:t>
            </a:r>
            <a:r>
              <a:rPr lang="en-US" altLang="es-ES" sz="1500" dirty="0" err="1"/>
              <a:t>yaygın</a:t>
            </a:r>
            <a:r>
              <a:rPr lang="en-US" altLang="es-ES" sz="1500" dirty="0"/>
              <a:t> </a:t>
            </a:r>
            <a:r>
              <a:rPr lang="en-US" altLang="es-ES" sz="1500" dirty="0" err="1"/>
              <a:t>bir</a:t>
            </a:r>
            <a:r>
              <a:rPr lang="en-US" altLang="es-ES" sz="1500" dirty="0"/>
              <a:t> </a:t>
            </a:r>
            <a:r>
              <a:rPr lang="en-US" altLang="es-ES" sz="1500" dirty="0" err="1"/>
              <a:t>hastalığı</a:t>
            </a:r>
            <a:endParaRPr lang="en-US" altLang="es-ES" sz="1500" dirty="0"/>
          </a:p>
        </p:txBody>
      </p:sp>
      <p:sp>
        <p:nvSpPr>
          <p:cNvPr id="4" name="Shape 164"/>
          <p:cNvSpPr/>
          <p:nvPr/>
        </p:nvSpPr>
        <p:spPr>
          <a:xfrm>
            <a:off x="1" y="5536434"/>
            <a:ext cx="9046028" cy="215684"/>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a:defRPr sz="2000"/>
            </a:lvl1pPr>
          </a:lstStyle>
          <a:p>
            <a:pPr algn="r"/>
            <a:endParaRPr lang="en-GB" sz="1050" dirty="0"/>
          </a:p>
        </p:txBody>
      </p:sp>
      <p:pic>
        <p:nvPicPr>
          <p:cNvPr id="2" name="Imagen 1"/>
          <p:cNvPicPr>
            <a:picLocks noChangeAspect="1"/>
          </p:cNvPicPr>
          <p:nvPr/>
        </p:nvPicPr>
        <p:blipFill>
          <a:blip r:embed="rId2"/>
          <a:stretch>
            <a:fillRect/>
          </a:stretch>
        </p:blipFill>
        <p:spPr>
          <a:xfrm>
            <a:off x="211276" y="2551978"/>
            <a:ext cx="2179694" cy="1099073"/>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3920" y="2513195"/>
            <a:ext cx="1118507" cy="1118507"/>
          </a:xfrm>
          <a:prstGeom prst="rect">
            <a:avLst/>
          </a:prstGeom>
        </p:spPr>
      </p:pic>
      <p:sp>
        <p:nvSpPr>
          <p:cNvPr id="11" name="Content Placeholder 8"/>
          <p:cNvSpPr txBox="1">
            <a:spLocks/>
          </p:cNvSpPr>
          <p:nvPr/>
        </p:nvSpPr>
        <p:spPr>
          <a:xfrm>
            <a:off x="2575248" y="3803653"/>
            <a:ext cx="2015413" cy="461665"/>
          </a:xfrm>
          <a:prstGeom prst="rect">
            <a:avLst/>
          </a:prstGeom>
        </p:spPr>
        <p:txBody>
          <a:bodyPr vert="horz" wrap="square" lIns="0" tIns="0" rIns="0" bIns="0" rtlCol="0">
            <a:spAutoFit/>
          </a:bodyPr>
          <a:lstStyle>
            <a:lvl1pPr marL="0" indent="0" algn="l" defTabSz="832977" rtl="0" eaLnBrk="1" latinLnBrk="0" hangingPunct="1">
              <a:spcBef>
                <a:spcPts val="0"/>
              </a:spcBef>
              <a:spcAft>
                <a:spcPts val="573"/>
              </a:spcAft>
              <a:buClr>
                <a:schemeClr val="tx1"/>
              </a:buClr>
              <a:buFont typeface="Arial" panose="020B0604020202020204" pitchFamily="34" charset="0"/>
              <a:buNone/>
              <a:defRPr sz="1687" b="1" kern="1200">
                <a:solidFill>
                  <a:schemeClr val="tx1"/>
                </a:solidFill>
                <a:latin typeface="+mj-lt"/>
                <a:ea typeface="+mn-ea"/>
                <a:cs typeface="+mn-cs"/>
              </a:defRPr>
            </a:lvl1pPr>
            <a:lvl2pPr marL="0" indent="0" algn="l" defTabSz="832977" rtl="0" eaLnBrk="1" latinLnBrk="0" hangingPunct="1">
              <a:spcBef>
                <a:spcPts val="0"/>
              </a:spcBef>
              <a:spcAft>
                <a:spcPts val="573"/>
              </a:spcAft>
              <a:buClr>
                <a:schemeClr val="tx1"/>
              </a:buClr>
              <a:buFont typeface="Arial" panose="020B0604020202020204" pitchFamily="34" charset="0"/>
              <a:buNone/>
              <a:defRPr sz="1687" kern="1200">
                <a:solidFill>
                  <a:schemeClr val="tx1"/>
                </a:solidFill>
                <a:latin typeface="+mn-lt"/>
                <a:ea typeface="+mn-ea"/>
                <a:cs typeface="+mn-cs"/>
              </a:defRPr>
            </a:lvl2pPr>
            <a:lvl3pPr marL="212128" indent="-212128" algn="l" defTabSz="832977" rtl="0" eaLnBrk="1" latinLnBrk="0" hangingPunct="1">
              <a:spcBef>
                <a:spcPts val="0"/>
              </a:spcBef>
              <a:spcAft>
                <a:spcPts val="573"/>
              </a:spcAft>
              <a:buClr>
                <a:srgbClr val="95AABA"/>
              </a:buClr>
              <a:buFont typeface="Calibri" panose="020F0502020204030204" pitchFamily="34" charset="0"/>
              <a:buChar char="•"/>
              <a:defRPr sz="1687" kern="1200">
                <a:solidFill>
                  <a:schemeClr val="tx1"/>
                </a:solidFill>
                <a:latin typeface="+mn-lt"/>
                <a:ea typeface="+mn-ea"/>
                <a:cs typeface="+mn-cs"/>
              </a:defRPr>
            </a:lvl3pPr>
            <a:lvl4pPr marL="436378" indent="-21819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4pPr>
            <a:lvl5pPr marL="681841" indent="-22425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5pPr>
            <a:lvl6pPr marL="893969" indent="-204553"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6pPr>
            <a:lvl7pPr marL="0" indent="0" algn="l" defTabSz="832977" rtl="0" eaLnBrk="1" latinLnBrk="0" hangingPunct="1">
              <a:spcBef>
                <a:spcPts val="0"/>
              </a:spcBef>
              <a:spcAft>
                <a:spcPts val="573"/>
              </a:spcAft>
              <a:buClr>
                <a:schemeClr val="tx1"/>
              </a:buClr>
              <a:buFontTx/>
              <a:buNone/>
              <a:defRPr sz="1687" kern="1200">
                <a:solidFill>
                  <a:schemeClr val="tx1"/>
                </a:solidFill>
                <a:latin typeface="+mn-lt"/>
                <a:ea typeface="+mn-ea"/>
                <a:cs typeface="+mn-cs"/>
              </a:defRPr>
            </a:lvl7pPr>
            <a:lvl8pPr marL="200007" indent="-200007" algn="l" defTabSz="832977" rtl="0" eaLnBrk="1" latinLnBrk="0" hangingPunct="1">
              <a:spcBef>
                <a:spcPts val="0"/>
              </a:spcBef>
              <a:spcAft>
                <a:spcPts val="573"/>
              </a:spcAft>
              <a:buClr>
                <a:schemeClr val="tx1"/>
              </a:buClr>
              <a:buFont typeface="+mj-lt"/>
              <a:buAutoNum type="arabicPeriod"/>
              <a:defRPr sz="1687" kern="1200" baseline="0">
                <a:solidFill>
                  <a:schemeClr val="tx1"/>
                </a:solidFill>
                <a:latin typeface="+mn-lt"/>
                <a:ea typeface="+mn-ea"/>
                <a:cs typeface="+mn-cs"/>
              </a:defRPr>
            </a:lvl8pPr>
            <a:lvl9pPr marL="451530" indent="-225765" algn="l" defTabSz="832977" rtl="0" eaLnBrk="1" latinLnBrk="0" hangingPunct="1">
              <a:spcBef>
                <a:spcPts val="0"/>
              </a:spcBef>
              <a:spcAft>
                <a:spcPts val="573"/>
              </a:spcAft>
              <a:buClr>
                <a:schemeClr val="tx1"/>
              </a:buClr>
              <a:buFont typeface="+mj-lt"/>
              <a:buAutoNum type="alphaLcPeriod"/>
              <a:defRPr sz="1687" kern="1200" baseline="0">
                <a:solidFill>
                  <a:schemeClr val="tx1"/>
                </a:solidFill>
                <a:latin typeface="+mn-lt"/>
                <a:ea typeface="+mn-ea"/>
                <a:cs typeface="+mn-cs"/>
              </a:defRPr>
            </a:lvl9pPr>
          </a:lstStyle>
          <a:p>
            <a:pPr marL="342900" lvl="1" algn="ctr"/>
            <a:r>
              <a:rPr lang="en-US" altLang="es-ES" sz="1500" dirty="0" err="1"/>
              <a:t>Prevelansı</a:t>
            </a:r>
            <a:r>
              <a:rPr lang="en-US" altLang="es-ES" sz="1500" dirty="0"/>
              <a:t> </a:t>
            </a:r>
            <a:r>
              <a:rPr lang="en-US" altLang="es-ES" sz="1500" b="1" dirty="0" err="1"/>
              <a:t>yaşla</a:t>
            </a:r>
            <a:r>
              <a:rPr lang="en-US" altLang="es-ES" sz="1500" dirty="0"/>
              <a:t> </a:t>
            </a:r>
            <a:r>
              <a:rPr lang="en-US" altLang="es-ES" sz="1500" dirty="0" err="1"/>
              <a:t>beraber</a:t>
            </a:r>
            <a:r>
              <a:rPr lang="en-US" altLang="es-ES" sz="1500" dirty="0"/>
              <a:t> </a:t>
            </a:r>
            <a:r>
              <a:rPr lang="en-US" altLang="es-ES" sz="1500" dirty="0" err="1"/>
              <a:t>artıyor</a:t>
            </a:r>
            <a:endParaRPr lang="en-US" altLang="es-ES" sz="1500" dirty="0"/>
          </a:p>
        </p:txBody>
      </p:sp>
      <p:pic>
        <p:nvPicPr>
          <p:cNvPr id="1026" name="Picture 2" descr="3D render arrows moving in green circle. 3D render circle arrow icon on  white background. 22283661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7467" y="2472560"/>
            <a:ext cx="1385012" cy="1385012"/>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8"/>
          <p:cNvSpPr txBox="1">
            <a:spLocks/>
          </p:cNvSpPr>
          <p:nvPr/>
        </p:nvSpPr>
        <p:spPr>
          <a:xfrm>
            <a:off x="5078977" y="3843319"/>
            <a:ext cx="1663500" cy="692497"/>
          </a:xfrm>
          <a:prstGeom prst="rect">
            <a:avLst/>
          </a:prstGeom>
        </p:spPr>
        <p:txBody>
          <a:bodyPr vert="horz" wrap="square" lIns="0" tIns="0" rIns="0" bIns="0" rtlCol="0">
            <a:spAutoFit/>
          </a:bodyPr>
          <a:lstStyle>
            <a:lvl1pPr marL="0" indent="0" algn="l" defTabSz="832977" rtl="0" eaLnBrk="1" latinLnBrk="0" hangingPunct="1">
              <a:spcBef>
                <a:spcPts val="0"/>
              </a:spcBef>
              <a:spcAft>
                <a:spcPts val="573"/>
              </a:spcAft>
              <a:buClr>
                <a:schemeClr val="tx1"/>
              </a:buClr>
              <a:buFont typeface="Arial" panose="020B0604020202020204" pitchFamily="34" charset="0"/>
              <a:buNone/>
              <a:defRPr sz="1687" b="1" kern="1200">
                <a:solidFill>
                  <a:schemeClr val="tx1"/>
                </a:solidFill>
                <a:latin typeface="+mj-lt"/>
                <a:ea typeface="+mn-ea"/>
                <a:cs typeface="+mn-cs"/>
              </a:defRPr>
            </a:lvl1pPr>
            <a:lvl2pPr marL="0" indent="0" algn="l" defTabSz="832977" rtl="0" eaLnBrk="1" latinLnBrk="0" hangingPunct="1">
              <a:spcBef>
                <a:spcPts val="0"/>
              </a:spcBef>
              <a:spcAft>
                <a:spcPts val="573"/>
              </a:spcAft>
              <a:buClr>
                <a:schemeClr val="tx1"/>
              </a:buClr>
              <a:buFont typeface="Arial" panose="020B0604020202020204" pitchFamily="34" charset="0"/>
              <a:buNone/>
              <a:defRPr sz="1687" kern="1200">
                <a:solidFill>
                  <a:schemeClr val="tx1"/>
                </a:solidFill>
                <a:latin typeface="+mn-lt"/>
                <a:ea typeface="+mn-ea"/>
                <a:cs typeface="+mn-cs"/>
              </a:defRPr>
            </a:lvl2pPr>
            <a:lvl3pPr marL="212128" indent="-212128" algn="l" defTabSz="832977" rtl="0" eaLnBrk="1" latinLnBrk="0" hangingPunct="1">
              <a:spcBef>
                <a:spcPts val="0"/>
              </a:spcBef>
              <a:spcAft>
                <a:spcPts val="573"/>
              </a:spcAft>
              <a:buClr>
                <a:srgbClr val="95AABA"/>
              </a:buClr>
              <a:buFont typeface="Calibri" panose="020F0502020204030204" pitchFamily="34" charset="0"/>
              <a:buChar char="•"/>
              <a:defRPr sz="1687" kern="1200">
                <a:solidFill>
                  <a:schemeClr val="tx1"/>
                </a:solidFill>
                <a:latin typeface="+mn-lt"/>
                <a:ea typeface="+mn-ea"/>
                <a:cs typeface="+mn-cs"/>
              </a:defRPr>
            </a:lvl3pPr>
            <a:lvl4pPr marL="436378" indent="-21819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4pPr>
            <a:lvl5pPr marL="681841" indent="-22425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5pPr>
            <a:lvl6pPr marL="893969" indent="-204553"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6pPr>
            <a:lvl7pPr marL="0" indent="0" algn="l" defTabSz="832977" rtl="0" eaLnBrk="1" latinLnBrk="0" hangingPunct="1">
              <a:spcBef>
                <a:spcPts val="0"/>
              </a:spcBef>
              <a:spcAft>
                <a:spcPts val="573"/>
              </a:spcAft>
              <a:buClr>
                <a:schemeClr val="tx1"/>
              </a:buClr>
              <a:buFontTx/>
              <a:buNone/>
              <a:defRPr sz="1687" kern="1200">
                <a:solidFill>
                  <a:schemeClr val="tx1"/>
                </a:solidFill>
                <a:latin typeface="+mn-lt"/>
                <a:ea typeface="+mn-ea"/>
                <a:cs typeface="+mn-cs"/>
              </a:defRPr>
            </a:lvl7pPr>
            <a:lvl8pPr marL="200007" indent="-200007" algn="l" defTabSz="832977" rtl="0" eaLnBrk="1" latinLnBrk="0" hangingPunct="1">
              <a:spcBef>
                <a:spcPts val="0"/>
              </a:spcBef>
              <a:spcAft>
                <a:spcPts val="573"/>
              </a:spcAft>
              <a:buClr>
                <a:schemeClr val="tx1"/>
              </a:buClr>
              <a:buFont typeface="+mj-lt"/>
              <a:buAutoNum type="arabicPeriod"/>
              <a:defRPr sz="1687" kern="1200" baseline="0">
                <a:solidFill>
                  <a:schemeClr val="tx1"/>
                </a:solidFill>
                <a:latin typeface="+mn-lt"/>
                <a:ea typeface="+mn-ea"/>
                <a:cs typeface="+mn-cs"/>
              </a:defRPr>
            </a:lvl8pPr>
            <a:lvl9pPr marL="451530" indent="-225765" algn="l" defTabSz="832977" rtl="0" eaLnBrk="1" latinLnBrk="0" hangingPunct="1">
              <a:spcBef>
                <a:spcPts val="0"/>
              </a:spcBef>
              <a:spcAft>
                <a:spcPts val="573"/>
              </a:spcAft>
              <a:buClr>
                <a:schemeClr val="tx1"/>
              </a:buClr>
              <a:buFont typeface="+mj-lt"/>
              <a:buAutoNum type="alphaLcPeriod"/>
              <a:defRPr sz="1687" kern="1200" baseline="0">
                <a:solidFill>
                  <a:schemeClr val="tx1"/>
                </a:solidFill>
                <a:latin typeface="+mn-lt"/>
                <a:ea typeface="+mn-ea"/>
                <a:cs typeface="+mn-cs"/>
              </a:defRPr>
            </a:lvl9pPr>
          </a:lstStyle>
          <a:p>
            <a:pPr marL="342900" lvl="1" algn="ctr"/>
            <a:r>
              <a:rPr lang="en-US" altLang="es-ES" sz="1500" dirty="0" err="1"/>
              <a:t>Potansiyel</a:t>
            </a:r>
            <a:r>
              <a:rPr lang="en-US" altLang="es-ES" sz="1500" dirty="0"/>
              <a:t> </a:t>
            </a:r>
            <a:r>
              <a:rPr lang="en-US" altLang="es-ES" sz="1500" dirty="0" err="1"/>
              <a:t>olarak</a:t>
            </a:r>
            <a:r>
              <a:rPr lang="en-US" altLang="es-ES" sz="1500" dirty="0"/>
              <a:t> </a:t>
            </a:r>
            <a:r>
              <a:rPr lang="en-US" altLang="es-ES" sz="1500" b="1" dirty="0" err="1"/>
              <a:t>geri</a:t>
            </a:r>
            <a:r>
              <a:rPr lang="en-US" altLang="es-ES" sz="1500" b="1" dirty="0"/>
              <a:t> </a:t>
            </a:r>
            <a:r>
              <a:rPr lang="en-US" altLang="es-ES" sz="1500" b="1" dirty="0" err="1"/>
              <a:t>döndürülebilir</a:t>
            </a:r>
            <a:endParaRPr lang="en-US" altLang="es-ES" sz="1500" b="1" dirty="0"/>
          </a:p>
        </p:txBody>
      </p:sp>
      <p:pic>
        <p:nvPicPr>
          <p:cNvPr id="1028" name="Picture 4" descr="Agreement, contact, forbidden, hand shake, no handshake, relationship, stop  deal icon - Download on Iconfind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7397" y="2576411"/>
            <a:ext cx="1266908" cy="1266908"/>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8"/>
          <p:cNvSpPr txBox="1">
            <a:spLocks/>
          </p:cNvSpPr>
          <p:nvPr/>
        </p:nvSpPr>
        <p:spPr>
          <a:xfrm>
            <a:off x="6742478" y="3832506"/>
            <a:ext cx="2114606" cy="778868"/>
          </a:xfrm>
          <a:prstGeom prst="rect">
            <a:avLst/>
          </a:prstGeom>
        </p:spPr>
        <p:txBody>
          <a:bodyPr vert="horz" wrap="square" lIns="0" tIns="0" rIns="0" bIns="0" rtlCol="0">
            <a:spAutoFit/>
          </a:bodyPr>
          <a:lstStyle>
            <a:lvl1pPr marL="0" indent="0" algn="l" defTabSz="832977" rtl="0" eaLnBrk="1" latinLnBrk="0" hangingPunct="1">
              <a:spcBef>
                <a:spcPts val="0"/>
              </a:spcBef>
              <a:spcAft>
                <a:spcPts val="573"/>
              </a:spcAft>
              <a:buClr>
                <a:schemeClr val="tx1"/>
              </a:buClr>
              <a:buFont typeface="Arial" panose="020B0604020202020204" pitchFamily="34" charset="0"/>
              <a:buNone/>
              <a:defRPr sz="1687" b="1" kern="1200">
                <a:solidFill>
                  <a:schemeClr val="tx1"/>
                </a:solidFill>
                <a:latin typeface="+mj-lt"/>
                <a:ea typeface="+mn-ea"/>
                <a:cs typeface="+mn-cs"/>
              </a:defRPr>
            </a:lvl1pPr>
            <a:lvl2pPr marL="0" indent="0" algn="l" defTabSz="832977" rtl="0" eaLnBrk="1" latinLnBrk="0" hangingPunct="1">
              <a:spcBef>
                <a:spcPts val="0"/>
              </a:spcBef>
              <a:spcAft>
                <a:spcPts val="573"/>
              </a:spcAft>
              <a:buClr>
                <a:schemeClr val="tx1"/>
              </a:buClr>
              <a:buFont typeface="Arial" panose="020B0604020202020204" pitchFamily="34" charset="0"/>
              <a:buNone/>
              <a:defRPr sz="1687" kern="1200">
                <a:solidFill>
                  <a:schemeClr val="tx1"/>
                </a:solidFill>
                <a:latin typeface="+mn-lt"/>
                <a:ea typeface="+mn-ea"/>
                <a:cs typeface="+mn-cs"/>
              </a:defRPr>
            </a:lvl2pPr>
            <a:lvl3pPr marL="212128" indent="-212128" algn="l" defTabSz="832977" rtl="0" eaLnBrk="1" latinLnBrk="0" hangingPunct="1">
              <a:spcBef>
                <a:spcPts val="0"/>
              </a:spcBef>
              <a:spcAft>
                <a:spcPts val="573"/>
              </a:spcAft>
              <a:buClr>
                <a:srgbClr val="95AABA"/>
              </a:buClr>
              <a:buFont typeface="Calibri" panose="020F0502020204030204" pitchFamily="34" charset="0"/>
              <a:buChar char="•"/>
              <a:defRPr sz="1687" kern="1200">
                <a:solidFill>
                  <a:schemeClr val="tx1"/>
                </a:solidFill>
                <a:latin typeface="+mn-lt"/>
                <a:ea typeface="+mn-ea"/>
                <a:cs typeface="+mn-cs"/>
              </a:defRPr>
            </a:lvl3pPr>
            <a:lvl4pPr marL="436378" indent="-21819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4pPr>
            <a:lvl5pPr marL="681841" indent="-22425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5pPr>
            <a:lvl6pPr marL="893969" indent="-204553"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6pPr>
            <a:lvl7pPr marL="0" indent="0" algn="l" defTabSz="832977" rtl="0" eaLnBrk="1" latinLnBrk="0" hangingPunct="1">
              <a:spcBef>
                <a:spcPts val="0"/>
              </a:spcBef>
              <a:spcAft>
                <a:spcPts val="573"/>
              </a:spcAft>
              <a:buClr>
                <a:schemeClr val="tx1"/>
              </a:buClr>
              <a:buFontTx/>
              <a:buNone/>
              <a:defRPr sz="1687" kern="1200">
                <a:solidFill>
                  <a:schemeClr val="tx1"/>
                </a:solidFill>
                <a:latin typeface="+mn-lt"/>
                <a:ea typeface="+mn-ea"/>
                <a:cs typeface="+mn-cs"/>
              </a:defRPr>
            </a:lvl7pPr>
            <a:lvl8pPr marL="200007" indent="-200007" algn="l" defTabSz="832977" rtl="0" eaLnBrk="1" latinLnBrk="0" hangingPunct="1">
              <a:spcBef>
                <a:spcPts val="0"/>
              </a:spcBef>
              <a:spcAft>
                <a:spcPts val="573"/>
              </a:spcAft>
              <a:buClr>
                <a:schemeClr val="tx1"/>
              </a:buClr>
              <a:buFont typeface="+mj-lt"/>
              <a:buAutoNum type="arabicPeriod"/>
              <a:defRPr sz="1687" kern="1200" baseline="0">
                <a:solidFill>
                  <a:schemeClr val="tx1"/>
                </a:solidFill>
                <a:latin typeface="+mn-lt"/>
                <a:ea typeface="+mn-ea"/>
                <a:cs typeface="+mn-cs"/>
              </a:defRPr>
            </a:lvl8pPr>
            <a:lvl9pPr marL="451530" indent="-225765" algn="l" defTabSz="832977" rtl="0" eaLnBrk="1" latinLnBrk="0" hangingPunct="1">
              <a:spcBef>
                <a:spcPts val="0"/>
              </a:spcBef>
              <a:spcAft>
                <a:spcPts val="573"/>
              </a:spcAft>
              <a:buClr>
                <a:schemeClr val="tx1"/>
              </a:buClr>
              <a:buFont typeface="+mj-lt"/>
              <a:buAutoNum type="alphaLcPeriod"/>
              <a:defRPr sz="1687" kern="1200" baseline="0">
                <a:solidFill>
                  <a:schemeClr val="tx1"/>
                </a:solidFill>
                <a:latin typeface="+mn-lt"/>
                <a:ea typeface="+mn-ea"/>
                <a:cs typeface="+mn-cs"/>
              </a:defRPr>
            </a:lvl9pPr>
          </a:lstStyle>
          <a:p>
            <a:pPr marL="342900" lvl="1" algn="ctr" defTabSz="342900">
              <a:spcAft>
                <a:spcPts val="0"/>
              </a:spcAft>
              <a:buClrTx/>
            </a:pPr>
            <a:r>
              <a:rPr lang="tr-TR" dirty="0"/>
              <a:t>Ciddiyet seviyesinin tanımlanmasında </a:t>
            </a:r>
            <a:r>
              <a:rPr lang="tr-TR" b="1" dirty="0"/>
              <a:t>uzlaşı yok</a:t>
            </a:r>
            <a:endParaRPr lang="en-US" altLang="es-ES" sz="1800" b="1" dirty="0"/>
          </a:p>
        </p:txBody>
      </p:sp>
      <p:sp>
        <p:nvSpPr>
          <p:cNvPr id="5" name="Metin kutusu 4">
            <a:extLst>
              <a:ext uri="{FF2B5EF4-FFF2-40B4-BE49-F238E27FC236}">
                <a16:creationId xmlns:a16="http://schemas.microsoft.com/office/drawing/2014/main" id="{E784EA56-72A7-17BE-093B-7AD927872BAD}"/>
              </a:ext>
            </a:extLst>
          </p:cNvPr>
          <p:cNvSpPr txBox="1"/>
          <p:nvPr/>
        </p:nvSpPr>
        <p:spPr>
          <a:xfrm>
            <a:off x="354705" y="6041061"/>
            <a:ext cx="8229600" cy="43088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sz="1100" dirty="0"/>
              <a:t>Kirk B et al. The Conceptual Definition of Sarcopenia: Delphi Consensus from the Global Leadership Initiative in Sarcopenia (GLIS). Age Ageing. 2024;53(3):afae052. </a:t>
            </a:r>
          </a:p>
        </p:txBody>
      </p:sp>
      <p:sp>
        <p:nvSpPr>
          <p:cNvPr id="6" name="Metin kutusu 5">
            <a:extLst>
              <a:ext uri="{FF2B5EF4-FFF2-40B4-BE49-F238E27FC236}">
                <a16:creationId xmlns:a16="http://schemas.microsoft.com/office/drawing/2014/main" id="{451F334E-2337-4DC5-3B23-54250EBC4D0B}"/>
              </a:ext>
            </a:extLst>
          </p:cNvPr>
          <p:cNvSpPr txBox="1"/>
          <p:nvPr/>
        </p:nvSpPr>
        <p:spPr>
          <a:xfrm>
            <a:off x="6712098" y="6579869"/>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spTree>
    <p:extLst>
      <p:ext uri="{BB962C8B-B14F-4D97-AF65-F5344CB8AC3E}">
        <p14:creationId xmlns:p14="http://schemas.microsoft.com/office/powerpoint/2010/main" val="23345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53095" y="869839"/>
            <a:ext cx="7886700" cy="994172"/>
          </a:xfrm>
        </p:spPr>
        <p:txBody>
          <a:bodyPr>
            <a:normAutofit/>
          </a:bodyPr>
          <a:lstStyle/>
          <a:p>
            <a:pPr algn="l">
              <a:defRPr/>
            </a:pPr>
            <a:r>
              <a:rPr lang="en-GB" sz="3000" b="1" dirty="0">
                <a:solidFill>
                  <a:schemeClr val="accent6">
                    <a:lumMod val="75000"/>
                  </a:schemeClr>
                </a:solidFill>
              </a:rPr>
              <a:t>GLIS sarkopeni </a:t>
            </a:r>
            <a:r>
              <a:rPr lang="en-GB" sz="3000" b="1" dirty="0" err="1">
                <a:solidFill>
                  <a:schemeClr val="accent6">
                    <a:lumMod val="75000"/>
                  </a:schemeClr>
                </a:solidFill>
              </a:rPr>
              <a:t>bileşenleri</a:t>
            </a:r>
            <a:r>
              <a:rPr lang="tr-TR" sz="3000" b="1" dirty="0">
                <a:solidFill>
                  <a:schemeClr val="accent6">
                    <a:lumMod val="75000"/>
                  </a:schemeClr>
                </a:solidFill>
              </a:rPr>
              <a:t> (</a:t>
            </a:r>
            <a:r>
              <a:rPr lang="tr-TR" sz="3000" b="1" dirty="0" err="1">
                <a:solidFill>
                  <a:schemeClr val="accent6">
                    <a:lumMod val="75000"/>
                  </a:schemeClr>
                </a:solidFill>
              </a:rPr>
              <a:t>components</a:t>
            </a:r>
            <a:r>
              <a:rPr lang="tr-TR" sz="3000" b="1" dirty="0">
                <a:solidFill>
                  <a:schemeClr val="accent6">
                    <a:lumMod val="75000"/>
                  </a:schemeClr>
                </a:solidFill>
              </a:rPr>
              <a:t>)</a:t>
            </a:r>
            <a:endParaRPr lang="en-GB" sz="3000" b="1" dirty="0">
              <a:solidFill>
                <a:schemeClr val="accent6">
                  <a:lumMod val="75000"/>
                </a:schemeClr>
              </a:solidFill>
            </a:endParaRPr>
          </a:p>
        </p:txBody>
      </p:sp>
      <p:sp>
        <p:nvSpPr>
          <p:cNvPr id="10" name="Content Placeholder 8"/>
          <p:cNvSpPr txBox="1">
            <a:spLocks/>
          </p:cNvSpPr>
          <p:nvPr/>
        </p:nvSpPr>
        <p:spPr>
          <a:xfrm>
            <a:off x="253095" y="4011921"/>
            <a:ext cx="2022782" cy="230832"/>
          </a:xfrm>
          <a:prstGeom prst="rect">
            <a:avLst/>
          </a:prstGeom>
        </p:spPr>
        <p:txBody>
          <a:bodyPr vert="horz" wrap="square" lIns="0" tIns="0" rIns="0" bIns="0" rtlCol="0">
            <a:spAutoFit/>
          </a:bodyPr>
          <a:lstStyle>
            <a:lvl1pPr marL="0" indent="0" algn="l" defTabSz="832977" rtl="0" eaLnBrk="1" latinLnBrk="0" hangingPunct="1">
              <a:spcBef>
                <a:spcPts val="0"/>
              </a:spcBef>
              <a:spcAft>
                <a:spcPts val="573"/>
              </a:spcAft>
              <a:buClr>
                <a:schemeClr val="tx1"/>
              </a:buClr>
              <a:buFont typeface="Arial" panose="020B0604020202020204" pitchFamily="34" charset="0"/>
              <a:buNone/>
              <a:defRPr sz="1687" b="1" kern="1200">
                <a:solidFill>
                  <a:schemeClr val="tx1"/>
                </a:solidFill>
                <a:latin typeface="+mj-lt"/>
                <a:ea typeface="+mn-ea"/>
                <a:cs typeface="+mn-cs"/>
              </a:defRPr>
            </a:lvl1pPr>
            <a:lvl2pPr marL="0" indent="0" algn="l" defTabSz="832977" rtl="0" eaLnBrk="1" latinLnBrk="0" hangingPunct="1">
              <a:spcBef>
                <a:spcPts val="0"/>
              </a:spcBef>
              <a:spcAft>
                <a:spcPts val="573"/>
              </a:spcAft>
              <a:buClr>
                <a:schemeClr val="tx1"/>
              </a:buClr>
              <a:buFont typeface="Arial" panose="020B0604020202020204" pitchFamily="34" charset="0"/>
              <a:buNone/>
              <a:defRPr sz="1687" kern="1200">
                <a:solidFill>
                  <a:schemeClr val="tx1"/>
                </a:solidFill>
                <a:latin typeface="+mn-lt"/>
                <a:ea typeface="+mn-ea"/>
                <a:cs typeface="+mn-cs"/>
              </a:defRPr>
            </a:lvl2pPr>
            <a:lvl3pPr marL="212128" indent="-212128" algn="l" defTabSz="832977" rtl="0" eaLnBrk="1" latinLnBrk="0" hangingPunct="1">
              <a:spcBef>
                <a:spcPts val="0"/>
              </a:spcBef>
              <a:spcAft>
                <a:spcPts val="573"/>
              </a:spcAft>
              <a:buClr>
                <a:srgbClr val="95AABA"/>
              </a:buClr>
              <a:buFont typeface="Calibri" panose="020F0502020204030204" pitchFamily="34" charset="0"/>
              <a:buChar char="•"/>
              <a:defRPr sz="1687" kern="1200">
                <a:solidFill>
                  <a:schemeClr val="tx1"/>
                </a:solidFill>
                <a:latin typeface="+mn-lt"/>
                <a:ea typeface="+mn-ea"/>
                <a:cs typeface="+mn-cs"/>
              </a:defRPr>
            </a:lvl3pPr>
            <a:lvl4pPr marL="436378" indent="-21819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4pPr>
            <a:lvl5pPr marL="681841" indent="-22425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5pPr>
            <a:lvl6pPr marL="893969" indent="-204553"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6pPr>
            <a:lvl7pPr marL="0" indent="0" algn="l" defTabSz="832977" rtl="0" eaLnBrk="1" latinLnBrk="0" hangingPunct="1">
              <a:spcBef>
                <a:spcPts val="0"/>
              </a:spcBef>
              <a:spcAft>
                <a:spcPts val="573"/>
              </a:spcAft>
              <a:buClr>
                <a:schemeClr val="tx1"/>
              </a:buClr>
              <a:buFontTx/>
              <a:buNone/>
              <a:defRPr sz="1687" kern="1200">
                <a:solidFill>
                  <a:schemeClr val="tx1"/>
                </a:solidFill>
                <a:latin typeface="+mn-lt"/>
                <a:ea typeface="+mn-ea"/>
                <a:cs typeface="+mn-cs"/>
              </a:defRPr>
            </a:lvl7pPr>
            <a:lvl8pPr marL="200007" indent="-200007" algn="l" defTabSz="832977" rtl="0" eaLnBrk="1" latinLnBrk="0" hangingPunct="1">
              <a:spcBef>
                <a:spcPts val="0"/>
              </a:spcBef>
              <a:spcAft>
                <a:spcPts val="573"/>
              </a:spcAft>
              <a:buClr>
                <a:schemeClr val="tx1"/>
              </a:buClr>
              <a:buFont typeface="+mj-lt"/>
              <a:buAutoNum type="arabicPeriod"/>
              <a:defRPr sz="1687" kern="1200" baseline="0">
                <a:solidFill>
                  <a:schemeClr val="tx1"/>
                </a:solidFill>
                <a:latin typeface="+mn-lt"/>
                <a:ea typeface="+mn-ea"/>
                <a:cs typeface="+mn-cs"/>
              </a:defRPr>
            </a:lvl8pPr>
            <a:lvl9pPr marL="451530" indent="-225765" algn="l" defTabSz="832977" rtl="0" eaLnBrk="1" latinLnBrk="0" hangingPunct="1">
              <a:spcBef>
                <a:spcPts val="0"/>
              </a:spcBef>
              <a:spcAft>
                <a:spcPts val="573"/>
              </a:spcAft>
              <a:buClr>
                <a:schemeClr val="tx1"/>
              </a:buClr>
              <a:buFont typeface="+mj-lt"/>
              <a:buAutoNum type="alphaLcPeriod"/>
              <a:defRPr sz="1687" kern="1200" baseline="0">
                <a:solidFill>
                  <a:schemeClr val="tx1"/>
                </a:solidFill>
                <a:latin typeface="+mn-lt"/>
                <a:ea typeface="+mn-ea"/>
                <a:cs typeface="+mn-cs"/>
              </a:defRPr>
            </a:lvl9pPr>
          </a:lstStyle>
          <a:p>
            <a:pPr marL="342900" lvl="1" algn="ctr"/>
            <a:r>
              <a:rPr lang="en-US" altLang="es-ES" sz="1500" b="1" dirty="0"/>
              <a:t>Kas </a:t>
            </a:r>
            <a:r>
              <a:rPr lang="en-US" altLang="es-ES" sz="1500" b="1" dirty="0" err="1"/>
              <a:t>kütlesi</a:t>
            </a:r>
            <a:endParaRPr lang="en-US" altLang="es-ES" sz="1500" b="1" dirty="0"/>
          </a:p>
        </p:txBody>
      </p:sp>
      <p:sp>
        <p:nvSpPr>
          <p:cNvPr id="4" name="Shape 164"/>
          <p:cNvSpPr/>
          <p:nvPr/>
        </p:nvSpPr>
        <p:spPr>
          <a:xfrm>
            <a:off x="1" y="5536434"/>
            <a:ext cx="9046028" cy="215684"/>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a:defRPr sz="2000"/>
            </a:lvl1pPr>
          </a:lstStyle>
          <a:p>
            <a:pPr algn="r"/>
            <a:endParaRPr lang="en-GB" sz="1050" dirty="0"/>
          </a:p>
        </p:txBody>
      </p:sp>
      <p:sp>
        <p:nvSpPr>
          <p:cNvPr id="11" name="Content Placeholder 8"/>
          <p:cNvSpPr txBox="1">
            <a:spLocks/>
          </p:cNvSpPr>
          <p:nvPr/>
        </p:nvSpPr>
        <p:spPr>
          <a:xfrm>
            <a:off x="3245292" y="3896504"/>
            <a:ext cx="2190804" cy="538609"/>
          </a:xfrm>
          <a:prstGeom prst="rect">
            <a:avLst/>
          </a:prstGeom>
        </p:spPr>
        <p:txBody>
          <a:bodyPr vert="horz" wrap="square" lIns="0" tIns="0" rIns="0" bIns="0" rtlCol="0">
            <a:spAutoFit/>
          </a:bodyPr>
          <a:lstStyle>
            <a:lvl1pPr marL="0" indent="0" algn="l" defTabSz="832977" rtl="0" eaLnBrk="1" latinLnBrk="0" hangingPunct="1">
              <a:spcBef>
                <a:spcPts val="0"/>
              </a:spcBef>
              <a:spcAft>
                <a:spcPts val="573"/>
              </a:spcAft>
              <a:buClr>
                <a:schemeClr val="tx1"/>
              </a:buClr>
              <a:buFont typeface="Arial" panose="020B0604020202020204" pitchFamily="34" charset="0"/>
              <a:buNone/>
              <a:defRPr sz="1687" b="1" kern="1200">
                <a:solidFill>
                  <a:schemeClr val="tx1"/>
                </a:solidFill>
                <a:latin typeface="+mj-lt"/>
                <a:ea typeface="+mn-ea"/>
                <a:cs typeface="+mn-cs"/>
              </a:defRPr>
            </a:lvl1pPr>
            <a:lvl2pPr marL="0" indent="0" algn="l" defTabSz="832977" rtl="0" eaLnBrk="1" latinLnBrk="0" hangingPunct="1">
              <a:spcBef>
                <a:spcPts val="0"/>
              </a:spcBef>
              <a:spcAft>
                <a:spcPts val="573"/>
              </a:spcAft>
              <a:buClr>
                <a:schemeClr val="tx1"/>
              </a:buClr>
              <a:buFont typeface="Arial" panose="020B0604020202020204" pitchFamily="34" charset="0"/>
              <a:buNone/>
              <a:defRPr sz="1687" kern="1200">
                <a:solidFill>
                  <a:schemeClr val="tx1"/>
                </a:solidFill>
                <a:latin typeface="+mn-lt"/>
                <a:ea typeface="+mn-ea"/>
                <a:cs typeface="+mn-cs"/>
              </a:defRPr>
            </a:lvl2pPr>
            <a:lvl3pPr marL="212128" indent="-212128" algn="l" defTabSz="832977" rtl="0" eaLnBrk="1" latinLnBrk="0" hangingPunct="1">
              <a:spcBef>
                <a:spcPts val="0"/>
              </a:spcBef>
              <a:spcAft>
                <a:spcPts val="573"/>
              </a:spcAft>
              <a:buClr>
                <a:srgbClr val="95AABA"/>
              </a:buClr>
              <a:buFont typeface="Calibri" panose="020F0502020204030204" pitchFamily="34" charset="0"/>
              <a:buChar char="•"/>
              <a:defRPr sz="1687" kern="1200">
                <a:solidFill>
                  <a:schemeClr val="tx1"/>
                </a:solidFill>
                <a:latin typeface="+mn-lt"/>
                <a:ea typeface="+mn-ea"/>
                <a:cs typeface="+mn-cs"/>
              </a:defRPr>
            </a:lvl3pPr>
            <a:lvl4pPr marL="436378" indent="-21819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4pPr>
            <a:lvl5pPr marL="681841" indent="-22425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5pPr>
            <a:lvl6pPr marL="893969" indent="-204553"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6pPr>
            <a:lvl7pPr marL="0" indent="0" algn="l" defTabSz="832977" rtl="0" eaLnBrk="1" latinLnBrk="0" hangingPunct="1">
              <a:spcBef>
                <a:spcPts val="0"/>
              </a:spcBef>
              <a:spcAft>
                <a:spcPts val="573"/>
              </a:spcAft>
              <a:buClr>
                <a:schemeClr val="tx1"/>
              </a:buClr>
              <a:buFontTx/>
              <a:buNone/>
              <a:defRPr sz="1687" kern="1200">
                <a:solidFill>
                  <a:schemeClr val="tx1"/>
                </a:solidFill>
                <a:latin typeface="+mn-lt"/>
                <a:ea typeface="+mn-ea"/>
                <a:cs typeface="+mn-cs"/>
              </a:defRPr>
            </a:lvl7pPr>
            <a:lvl8pPr marL="200007" indent="-200007" algn="l" defTabSz="832977" rtl="0" eaLnBrk="1" latinLnBrk="0" hangingPunct="1">
              <a:spcBef>
                <a:spcPts val="0"/>
              </a:spcBef>
              <a:spcAft>
                <a:spcPts val="573"/>
              </a:spcAft>
              <a:buClr>
                <a:schemeClr val="tx1"/>
              </a:buClr>
              <a:buFont typeface="+mj-lt"/>
              <a:buAutoNum type="arabicPeriod"/>
              <a:defRPr sz="1687" kern="1200" baseline="0">
                <a:solidFill>
                  <a:schemeClr val="tx1"/>
                </a:solidFill>
                <a:latin typeface="+mn-lt"/>
                <a:ea typeface="+mn-ea"/>
                <a:cs typeface="+mn-cs"/>
              </a:defRPr>
            </a:lvl8pPr>
            <a:lvl9pPr marL="451530" indent="-225765" algn="l" defTabSz="832977" rtl="0" eaLnBrk="1" latinLnBrk="0" hangingPunct="1">
              <a:spcBef>
                <a:spcPts val="0"/>
              </a:spcBef>
              <a:spcAft>
                <a:spcPts val="573"/>
              </a:spcAft>
              <a:buClr>
                <a:schemeClr val="tx1"/>
              </a:buClr>
              <a:buFont typeface="+mj-lt"/>
              <a:buAutoNum type="alphaLcPeriod"/>
              <a:defRPr sz="1687" kern="1200" baseline="0">
                <a:solidFill>
                  <a:schemeClr val="tx1"/>
                </a:solidFill>
                <a:latin typeface="+mn-lt"/>
                <a:ea typeface="+mn-ea"/>
                <a:cs typeface="+mn-cs"/>
              </a:defRPr>
            </a:lvl9pPr>
          </a:lstStyle>
          <a:p>
            <a:pPr marL="342900" lvl="1"/>
            <a:r>
              <a:rPr lang="en-US" altLang="es-ES" sz="1500" b="1" dirty="0"/>
              <a:t>Kasa </a:t>
            </a:r>
            <a:r>
              <a:rPr lang="en-US" altLang="es-ES" sz="1500" b="1" dirty="0" err="1"/>
              <a:t>özgü</a:t>
            </a:r>
            <a:r>
              <a:rPr lang="en-US" altLang="es-ES" sz="1500" b="1" dirty="0"/>
              <a:t> </a:t>
            </a:r>
            <a:r>
              <a:rPr lang="en-US" altLang="es-ES" sz="1500" b="1" dirty="0" err="1"/>
              <a:t>kuvvet</a:t>
            </a:r>
            <a:r>
              <a:rPr lang="tr-TR" altLang="es-ES" sz="1500" b="1" dirty="0"/>
              <a:t> </a:t>
            </a:r>
          </a:p>
          <a:p>
            <a:pPr marL="342900" lvl="1"/>
            <a:r>
              <a:rPr lang="tr-TR" altLang="es-ES" sz="1500" b="1" dirty="0"/>
              <a:t>(m. </a:t>
            </a:r>
            <a:r>
              <a:rPr lang="tr-TR" altLang="es-ES" sz="1500" b="1" dirty="0" err="1"/>
              <a:t>specific</a:t>
            </a:r>
            <a:r>
              <a:rPr lang="tr-TR" altLang="es-ES" sz="1500" b="1" dirty="0"/>
              <a:t> </a:t>
            </a:r>
            <a:r>
              <a:rPr lang="tr-TR" altLang="es-ES" sz="1500" b="1" dirty="0" err="1"/>
              <a:t>strength</a:t>
            </a:r>
            <a:r>
              <a:rPr lang="tr-TR" altLang="es-ES" sz="1500" b="1" dirty="0"/>
              <a:t>)</a:t>
            </a:r>
            <a:endParaRPr lang="en-US" altLang="es-ES" sz="1500" b="1" dirty="0"/>
          </a:p>
        </p:txBody>
      </p:sp>
      <p:sp>
        <p:nvSpPr>
          <p:cNvPr id="12" name="Content Placeholder 8"/>
          <p:cNvSpPr txBox="1">
            <a:spLocks/>
          </p:cNvSpPr>
          <p:nvPr/>
        </p:nvSpPr>
        <p:spPr>
          <a:xfrm>
            <a:off x="6722386" y="3896504"/>
            <a:ext cx="1454465" cy="230832"/>
          </a:xfrm>
          <a:prstGeom prst="rect">
            <a:avLst/>
          </a:prstGeom>
        </p:spPr>
        <p:txBody>
          <a:bodyPr vert="horz" wrap="square" lIns="0" tIns="0" rIns="0" bIns="0" rtlCol="0">
            <a:spAutoFit/>
          </a:bodyPr>
          <a:lstStyle>
            <a:lvl1pPr marL="0" indent="0" algn="l" defTabSz="832977" rtl="0" eaLnBrk="1" latinLnBrk="0" hangingPunct="1">
              <a:spcBef>
                <a:spcPts val="0"/>
              </a:spcBef>
              <a:spcAft>
                <a:spcPts val="573"/>
              </a:spcAft>
              <a:buClr>
                <a:schemeClr val="tx1"/>
              </a:buClr>
              <a:buFont typeface="Arial" panose="020B0604020202020204" pitchFamily="34" charset="0"/>
              <a:buNone/>
              <a:defRPr sz="1687" b="1" kern="1200">
                <a:solidFill>
                  <a:schemeClr val="tx1"/>
                </a:solidFill>
                <a:latin typeface="+mj-lt"/>
                <a:ea typeface="+mn-ea"/>
                <a:cs typeface="+mn-cs"/>
              </a:defRPr>
            </a:lvl1pPr>
            <a:lvl2pPr marL="0" indent="0" algn="l" defTabSz="832977" rtl="0" eaLnBrk="1" latinLnBrk="0" hangingPunct="1">
              <a:spcBef>
                <a:spcPts val="0"/>
              </a:spcBef>
              <a:spcAft>
                <a:spcPts val="573"/>
              </a:spcAft>
              <a:buClr>
                <a:schemeClr val="tx1"/>
              </a:buClr>
              <a:buFont typeface="Arial" panose="020B0604020202020204" pitchFamily="34" charset="0"/>
              <a:buNone/>
              <a:defRPr sz="1687" kern="1200">
                <a:solidFill>
                  <a:schemeClr val="tx1"/>
                </a:solidFill>
                <a:latin typeface="+mn-lt"/>
                <a:ea typeface="+mn-ea"/>
                <a:cs typeface="+mn-cs"/>
              </a:defRPr>
            </a:lvl2pPr>
            <a:lvl3pPr marL="212128" indent="-212128" algn="l" defTabSz="832977" rtl="0" eaLnBrk="1" latinLnBrk="0" hangingPunct="1">
              <a:spcBef>
                <a:spcPts val="0"/>
              </a:spcBef>
              <a:spcAft>
                <a:spcPts val="573"/>
              </a:spcAft>
              <a:buClr>
                <a:srgbClr val="95AABA"/>
              </a:buClr>
              <a:buFont typeface="Calibri" panose="020F0502020204030204" pitchFamily="34" charset="0"/>
              <a:buChar char="•"/>
              <a:defRPr sz="1687" kern="1200">
                <a:solidFill>
                  <a:schemeClr val="tx1"/>
                </a:solidFill>
                <a:latin typeface="+mn-lt"/>
                <a:ea typeface="+mn-ea"/>
                <a:cs typeface="+mn-cs"/>
              </a:defRPr>
            </a:lvl3pPr>
            <a:lvl4pPr marL="436378" indent="-21819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4pPr>
            <a:lvl5pPr marL="681841" indent="-22425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5pPr>
            <a:lvl6pPr marL="893969" indent="-204553"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6pPr>
            <a:lvl7pPr marL="0" indent="0" algn="l" defTabSz="832977" rtl="0" eaLnBrk="1" latinLnBrk="0" hangingPunct="1">
              <a:spcBef>
                <a:spcPts val="0"/>
              </a:spcBef>
              <a:spcAft>
                <a:spcPts val="573"/>
              </a:spcAft>
              <a:buClr>
                <a:schemeClr val="tx1"/>
              </a:buClr>
              <a:buFontTx/>
              <a:buNone/>
              <a:defRPr sz="1687" kern="1200">
                <a:solidFill>
                  <a:schemeClr val="tx1"/>
                </a:solidFill>
                <a:latin typeface="+mn-lt"/>
                <a:ea typeface="+mn-ea"/>
                <a:cs typeface="+mn-cs"/>
              </a:defRPr>
            </a:lvl7pPr>
            <a:lvl8pPr marL="200007" indent="-200007" algn="l" defTabSz="832977" rtl="0" eaLnBrk="1" latinLnBrk="0" hangingPunct="1">
              <a:spcBef>
                <a:spcPts val="0"/>
              </a:spcBef>
              <a:spcAft>
                <a:spcPts val="573"/>
              </a:spcAft>
              <a:buClr>
                <a:schemeClr val="tx1"/>
              </a:buClr>
              <a:buFont typeface="+mj-lt"/>
              <a:buAutoNum type="arabicPeriod"/>
              <a:defRPr sz="1687" kern="1200" baseline="0">
                <a:solidFill>
                  <a:schemeClr val="tx1"/>
                </a:solidFill>
                <a:latin typeface="+mn-lt"/>
                <a:ea typeface="+mn-ea"/>
                <a:cs typeface="+mn-cs"/>
              </a:defRPr>
            </a:lvl8pPr>
            <a:lvl9pPr marL="451530" indent="-225765" algn="l" defTabSz="832977" rtl="0" eaLnBrk="1" latinLnBrk="0" hangingPunct="1">
              <a:spcBef>
                <a:spcPts val="0"/>
              </a:spcBef>
              <a:spcAft>
                <a:spcPts val="573"/>
              </a:spcAft>
              <a:buClr>
                <a:schemeClr val="tx1"/>
              </a:buClr>
              <a:buFont typeface="+mj-lt"/>
              <a:buAutoNum type="alphaLcPeriod"/>
              <a:defRPr sz="1687" kern="1200" baseline="0">
                <a:solidFill>
                  <a:schemeClr val="tx1"/>
                </a:solidFill>
                <a:latin typeface="+mn-lt"/>
                <a:ea typeface="+mn-ea"/>
                <a:cs typeface="+mn-cs"/>
              </a:defRPr>
            </a:lvl9pPr>
          </a:lstStyle>
          <a:p>
            <a:pPr marL="342900" lvl="1" algn="ctr"/>
            <a:r>
              <a:rPr lang="en-US" altLang="es-ES" sz="1500" b="1" dirty="0"/>
              <a:t>Kas </a:t>
            </a:r>
            <a:r>
              <a:rPr lang="en-US" altLang="es-ES" sz="1500" b="1" dirty="0" err="1"/>
              <a:t>kuvveti</a:t>
            </a:r>
            <a:endParaRPr lang="en-US" altLang="es-ES" sz="1500" b="1" dirty="0"/>
          </a:p>
        </p:txBody>
      </p:sp>
      <p:pic>
        <p:nvPicPr>
          <p:cNvPr id="2050" name="Picture 2" descr="Muscular Drawing PNG Transparent Images Free Download | Vector Files |  Png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92" y="1825194"/>
            <a:ext cx="2039443" cy="20394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og – Mind Body Kung F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3153" y="2239193"/>
            <a:ext cx="2657463" cy="14621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uscular Drawing PNG Transparent Images Free Download | Vector Files |  Pngtre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3014" y="2867421"/>
            <a:ext cx="1043293" cy="10432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Blog – Mind Body Kung F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7876" y="2127073"/>
            <a:ext cx="1185251" cy="65214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ctor recto 7"/>
          <p:cNvCxnSpPr/>
          <p:nvPr/>
        </p:nvCxnSpPr>
        <p:spPr>
          <a:xfrm flipH="1">
            <a:off x="3519412" y="2328967"/>
            <a:ext cx="1825900" cy="120365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Metin kutusu 1">
            <a:extLst>
              <a:ext uri="{FF2B5EF4-FFF2-40B4-BE49-F238E27FC236}">
                <a16:creationId xmlns:a16="http://schemas.microsoft.com/office/drawing/2014/main" id="{091DF1E1-CAB1-5283-189C-DBC15F8067DB}"/>
              </a:ext>
            </a:extLst>
          </p:cNvPr>
          <p:cNvSpPr txBox="1"/>
          <p:nvPr/>
        </p:nvSpPr>
        <p:spPr>
          <a:xfrm>
            <a:off x="317562" y="5952582"/>
            <a:ext cx="8229600" cy="43088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sz="1100" dirty="0"/>
              <a:t>Kirk B et al. The Conceptual Definition of Sarcopenia: Delphi Consensus from the Global Leadership Initiative in Sarcopenia (GLIS). Age Ageing. 2024;53(3):afae052. </a:t>
            </a:r>
          </a:p>
        </p:txBody>
      </p:sp>
      <p:sp>
        <p:nvSpPr>
          <p:cNvPr id="5" name="Metin kutusu 4">
            <a:extLst>
              <a:ext uri="{FF2B5EF4-FFF2-40B4-BE49-F238E27FC236}">
                <a16:creationId xmlns:a16="http://schemas.microsoft.com/office/drawing/2014/main" id="{F5C0AABD-DD7E-3940-5422-AEDA2C8DDCBA}"/>
              </a:ext>
            </a:extLst>
          </p:cNvPr>
          <p:cNvSpPr txBox="1"/>
          <p:nvPr/>
        </p:nvSpPr>
        <p:spPr>
          <a:xfrm>
            <a:off x="6674955" y="6537105"/>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spTree>
    <p:extLst>
      <p:ext uri="{BB962C8B-B14F-4D97-AF65-F5344CB8AC3E}">
        <p14:creationId xmlns:p14="http://schemas.microsoft.com/office/powerpoint/2010/main" val="285005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l"/>
            <a:r>
              <a:rPr lang="en-GB" sz="3600" b="1" dirty="0" err="1">
                <a:solidFill>
                  <a:schemeClr val="accent6">
                    <a:lumMod val="75000"/>
                  </a:schemeClr>
                </a:solidFill>
              </a:rPr>
              <a:t>GLIS’in</a:t>
            </a:r>
            <a:r>
              <a:rPr lang="en-GB" sz="3600" b="1" dirty="0">
                <a:solidFill>
                  <a:schemeClr val="accent6">
                    <a:lumMod val="75000"/>
                  </a:schemeClr>
                </a:solidFill>
              </a:rPr>
              <a:t> </a:t>
            </a:r>
            <a:r>
              <a:rPr lang="en-GB" sz="3600" b="1" dirty="0" err="1">
                <a:solidFill>
                  <a:schemeClr val="accent6">
                    <a:lumMod val="75000"/>
                  </a:schemeClr>
                </a:solidFill>
              </a:rPr>
              <a:t>sarkopeni</a:t>
            </a:r>
            <a:r>
              <a:rPr lang="en-GB" sz="3600" b="1" dirty="0">
                <a:solidFill>
                  <a:schemeClr val="accent6">
                    <a:lumMod val="75000"/>
                  </a:schemeClr>
                </a:solidFill>
              </a:rPr>
              <a:t> </a:t>
            </a:r>
            <a:r>
              <a:rPr lang="en-GB" sz="3600" b="1" dirty="0" err="1">
                <a:solidFill>
                  <a:schemeClr val="accent6">
                    <a:lumMod val="75000"/>
                  </a:schemeClr>
                </a:solidFill>
              </a:rPr>
              <a:t>için</a:t>
            </a:r>
            <a:r>
              <a:rPr lang="en-GB" sz="3600" b="1" dirty="0">
                <a:solidFill>
                  <a:schemeClr val="accent6">
                    <a:lumMod val="75000"/>
                  </a:schemeClr>
                </a:solidFill>
              </a:rPr>
              <a:t> </a:t>
            </a:r>
            <a:r>
              <a:rPr lang="en-GB" sz="3600" b="1" dirty="0" err="1">
                <a:solidFill>
                  <a:schemeClr val="accent6">
                    <a:lumMod val="75000"/>
                  </a:schemeClr>
                </a:solidFill>
              </a:rPr>
              <a:t>kavramsal</a:t>
            </a:r>
            <a:r>
              <a:rPr lang="en-GB" sz="3600" b="1" dirty="0">
                <a:solidFill>
                  <a:schemeClr val="accent6">
                    <a:lumMod val="75000"/>
                  </a:schemeClr>
                </a:solidFill>
              </a:rPr>
              <a:t> </a:t>
            </a:r>
            <a:r>
              <a:rPr lang="en-GB" sz="3600" b="1" dirty="0" err="1">
                <a:solidFill>
                  <a:schemeClr val="accent6">
                    <a:lumMod val="75000"/>
                  </a:schemeClr>
                </a:solidFill>
              </a:rPr>
              <a:t>tanımı</a:t>
            </a:r>
            <a:endParaRPr lang="en-GB" sz="3600" b="1" dirty="0">
              <a:solidFill>
                <a:schemeClr val="accent6">
                  <a:lumMod val="75000"/>
                </a:schemeClr>
              </a:solidFill>
            </a:endParaRPr>
          </a:p>
        </p:txBody>
      </p:sp>
      <p:sp>
        <p:nvSpPr>
          <p:cNvPr id="10" name="Content Placeholder 8"/>
          <p:cNvSpPr txBox="1">
            <a:spLocks/>
          </p:cNvSpPr>
          <p:nvPr/>
        </p:nvSpPr>
        <p:spPr>
          <a:xfrm>
            <a:off x="440432" y="1429470"/>
            <a:ext cx="7958508" cy="4632037"/>
          </a:xfrm>
          <a:prstGeom prst="rect">
            <a:avLst/>
          </a:prstGeom>
        </p:spPr>
        <p:txBody>
          <a:bodyPr vert="horz" wrap="square" lIns="0" tIns="0" rIns="0" bIns="0" rtlCol="0">
            <a:spAutoFit/>
          </a:bodyPr>
          <a:lstStyle>
            <a:lvl1pPr marL="0" indent="0" algn="l" defTabSz="832977" rtl="0" eaLnBrk="1" latinLnBrk="0" hangingPunct="1">
              <a:spcBef>
                <a:spcPts val="0"/>
              </a:spcBef>
              <a:spcAft>
                <a:spcPts val="573"/>
              </a:spcAft>
              <a:buClr>
                <a:schemeClr val="tx1"/>
              </a:buClr>
              <a:buFont typeface="Arial" panose="020B0604020202020204" pitchFamily="34" charset="0"/>
              <a:buNone/>
              <a:defRPr sz="1687" b="1" kern="1200">
                <a:solidFill>
                  <a:schemeClr val="tx1"/>
                </a:solidFill>
                <a:latin typeface="+mj-lt"/>
                <a:ea typeface="+mn-ea"/>
                <a:cs typeface="+mn-cs"/>
              </a:defRPr>
            </a:lvl1pPr>
            <a:lvl2pPr marL="0" indent="0" algn="l" defTabSz="832977" rtl="0" eaLnBrk="1" latinLnBrk="0" hangingPunct="1">
              <a:spcBef>
                <a:spcPts val="0"/>
              </a:spcBef>
              <a:spcAft>
                <a:spcPts val="573"/>
              </a:spcAft>
              <a:buClr>
                <a:schemeClr val="tx1"/>
              </a:buClr>
              <a:buFont typeface="Arial" panose="020B0604020202020204" pitchFamily="34" charset="0"/>
              <a:buNone/>
              <a:defRPr sz="1687" kern="1200">
                <a:solidFill>
                  <a:schemeClr val="tx1"/>
                </a:solidFill>
                <a:latin typeface="+mn-lt"/>
                <a:ea typeface="+mn-ea"/>
                <a:cs typeface="+mn-cs"/>
              </a:defRPr>
            </a:lvl2pPr>
            <a:lvl3pPr marL="212128" indent="-212128" algn="l" defTabSz="832977" rtl="0" eaLnBrk="1" latinLnBrk="0" hangingPunct="1">
              <a:spcBef>
                <a:spcPts val="0"/>
              </a:spcBef>
              <a:spcAft>
                <a:spcPts val="573"/>
              </a:spcAft>
              <a:buClr>
                <a:srgbClr val="95AABA"/>
              </a:buClr>
              <a:buFont typeface="Calibri" panose="020F0502020204030204" pitchFamily="34" charset="0"/>
              <a:buChar char="•"/>
              <a:defRPr sz="1687" kern="1200">
                <a:solidFill>
                  <a:schemeClr val="tx1"/>
                </a:solidFill>
                <a:latin typeface="+mn-lt"/>
                <a:ea typeface="+mn-ea"/>
                <a:cs typeface="+mn-cs"/>
              </a:defRPr>
            </a:lvl3pPr>
            <a:lvl4pPr marL="436378" indent="-21819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4pPr>
            <a:lvl5pPr marL="681841" indent="-224250"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5pPr>
            <a:lvl6pPr marL="893969" indent="-204553" algn="l" defTabSz="832977" rtl="0" eaLnBrk="1" latinLnBrk="0" hangingPunct="1">
              <a:spcBef>
                <a:spcPts val="0"/>
              </a:spcBef>
              <a:spcAft>
                <a:spcPts val="573"/>
              </a:spcAft>
              <a:buClr>
                <a:schemeClr val="tx2"/>
              </a:buClr>
              <a:buFont typeface="Calibri" panose="020F0502020204030204" pitchFamily="34" charset="0"/>
              <a:buChar char="−"/>
              <a:defRPr sz="1687" kern="1200">
                <a:solidFill>
                  <a:schemeClr val="tx1"/>
                </a:solidFill>
                <a:latin typeface="+mn-lt"/>
                <a:ea typeface="+mn-ea"/>
                <a:cs typeface="+mn-cs"/>
              </a:defRPr>
            </a:lvl6pPr>
            <a:lvl7pPr marL="0" indent="0" algn="l" defTabSz="832977" rtl="0" eaLnBrk="1" latinLnBrk="0" hangingPunct="1">
              <a:spcBef>
                <a:spcPts val="0"/>
              </a:spcBef>
              <a:spcAft>
                <a:spcPts val="573"/>
              </a:spcAft>
              <a:buClr>
                <a:schemeClr val="tx1"/>
              </a:buClr>
              <a:buFontTx/>
              <a:buNone/>
              <a:defRPr sz="1687" kern="1200">
                <a:solidFill>
                  <a:schemeClr val="tx1"/>
                </a:solidFill>
                <a:latin typeface="+mn-lt"/>
                <a:ea typeface="+mn-ea"/>
                <a:cs typeface="+mn-cs"/>
              </a:defRPr>
            </a:lvl7pPr>
            <a:lvl8pPr marL="200007" indent="-200007" algn="l" defTabSz="832977" rtl="0" eaLnBrk="1" latinLnBrk="0" hangingPunct="1">
              <a:spcBef>
                <a:spcPts val="0"/>
              </a:spcBef>
              <a:spcAft>
                <a:spcPts val="573"/>
              </a:spcAft>
              <a:buClr>
                <a:schemeClr val="tx1"/>
              </a:buClr>
              <a:buFont typeface="+mj-lt"/>
              <a:buAutoNum type="arabicPeriod"/>
              <a:defRPr sz="1687" kern="1200" baseline="0">
                <a:solidFill>
                  <a:schemeClr val="tx1"/>
                </a:solidFill>
                <a:latin typeface="+mn-lt"/>
                <a:ea typeface="+mn-ea"/>
                <a:cs typeface="+mn-cs"/>
              </a:defRPr>
            </a:lvl8pPr>
            <a:lvl9pPr marL="451530" indent="-225765" algn="l" defTabSz="832977" rtl="0" eaLnBrk="1" latinLnBrk="0" hangingPunct="1">
              <a:spcBef>
                <a:spcPts val="0"/>
              </a:spcBef>
              <a:spcAft>
                <a:spcPts val="573"/>
              </a:spcAft>
              <a:buClr>
                <a:schemeClr val="tx1"/>
              </a:buClr>
              <a:buFont typeface="+mj-lt"/>
              <a:buAutoNum type="alphaLcPeriod"/>
              <a:defRPr sz="1687" kern="1200" baseline="0">
                <a:solidFill>
                  <a:schemeClr val="tx1"/>
                </a:solidFill>
                <a:latin typeface="+mn-lt"/>
                <a:ea typeface="+mn-ea"/>
                <a:cs typeface="+mn-cs"/>
              </a:defRPr>
            </a:lvl9pPr>
          </a:lstStyle>
          <a:p>
            <a:pPr marL="342900" lvl="1"/>
            <a:r>
              <a:rPr lang="en-US" altLang="es-ES" sz="2000" dirty="0" err="1"/>
              <a:t>Sarkopeninin</a:t>
            </a:r>
            <a:r>
              <a:rPr lang="en-US" altLang="es-ES" sz="2000" dirty="0"/>
              <a:t> </a:t>
            </a:r>
            <a:r>
              <a:rPr lang="en-US" altLang="es-ES" sz="2000" dirty="0" err="1"/>
              <a:t>sonuçları</a:t>
            </a:r>
            <a:r>
              <a:rPr lang="en-US" altLang="es-ES" sz="2000" dirty="0"/>
              <a:t>:</a:t>
            </a:r>
          </a:p>
          <a:p>
            <a:pPr marL="759171" lvl="2" indent="-257175">
              <a:buFontTx/>
              <a:buChar char="-"/>
            </a:pPr>
            <a:r>
              <a:rPr lang="en-US" altLang="es-ES" sz="2000" b="1" dirty="0" err="1"/>
              <a:t>Fiziksel</a:t>
            </a:r>
            <a:r>
              <a:rPr lang="en-US" altLang="es-ES" sz="2000" b="1" dirty="0"/>
              <a:t> </a:t>
            </a:r>
            <a:r>
              <a:rPr lang="en-US" altLang="es-ES" sz="2000" b="1" dirty="0" err="1"/>
              <a:t>performansta</a:t>
            </a:r>
            <a:r>
              <a:rPr lang="en-US" altLang="es-ES" sz="2000" b="1" dirty="0"/>
              <a:t> </a:t>
            </a:r>
            <a:r>
              <a:rPr lang="en-US" altLang="es-ES" sz="2000" dirty="0" err="1"/>
              <a:t>bozulma</a:t>
            </a:r>
            <a:endParaRPr lang="en-US" altLang="es-ES" sz="2000" b="1" dirty="0"/>
          </a:p>
          <a:p>
            <a:pPr marL="759171" lvl="2" indent="-257175">
              <a:buFontTx/>
              <a:buChar char="-"/>
            </a:pPr>
            <a:r>
              <a:rPr lang="tr-TR" sz="2000" b="1" dirty="0"/>
              <a:t>Mobilite </a:t>
            </a:r>
            <a:r>
              <a:rPr lang="tr-TR" sz="2000" dirty="0"/>
              <a:t>(yürüme, sandalyeden ya da yataktan kalkma) kısıtlılıkları</a:t>
            </a:r>
          </a:p>
          <a:p>
            <a:pPr marL="759171" lvl="2" indent="-257175">
              <a:buFontTx/>
              <a:buChar char="-"/>
            </a:pPr>
            <a:r>
              <a:rPr lang="tr-TR" sz="2000" b="1" dirty="0"/>
              <a:t>Düşmeler </a:t>
            </a:r>
            <a:r>
              <a:rPr lang="tr-TR" sz="2000" dirty="0"/>
              <a:t>ve kırıklar</a:t>
            </a:r>
          </a:p>
          <a:p>
            <a:pPr marL="759171" lvl="2" indent="-257175">
              <a:buFontTx/>
              <a:buChar char="-"/>
            </a:pPr>
            <a:r>
              <a:rPr lang="tr-TR" sz="2000" dirty="0"/>
              <a:t>Aletli </a:t>
            </a:r>
            <a:r>
              <a:rPr lang="tr-TR" sz="2000" b="1" dirty="0"/>
              <a:t>günlük yaşam aktiviteleri</a:t>
            </a:r>
            <a:r>
              <a:rPr lang="tr-TR" sz="2000" dirty="0"/>
              <a:t>ni ve temel günlük yaşam aktivitelerini yerine getirememe</a:t>
            </a:r>
          </a:p>
          <a:p>
            <a:pPr marL="759171" lvl="2" indent="-257175">
              <a:buFontTx/>
              <a:buChar char="-"/>
            </a:pPr>
            <a:r>
              <a:rPr lang="tr-TR" sz="2000" b="1" dirty="0"/>
              <a:t>Hastaneye yatışlar</a:t>
            </a:r>
            <a:r>
              <a:rPr lang="tr-TR" sz="2000" dirty="0"/>
              <a:t>, bakım (huzurevi) kurumlarına yeni kabuller</a:t>
            </a:r>
            <a:endParaRPr lang="en-US" altLang="es-ES" sz="2000" dirty="0"/>
          </a:p>
          <a:p>
            <a:pPr marL="759171" lvl="2" indent="-257175">
              <a:buFontTx/>
              <a:buChar char="-"/>
            </a:pPr>
            <a:r>
              <a:rPr lang="tr-TR" sz="2000" b="1" dirty="0"/>
              <a:t>Düşük yaşam kalitesi</a:t>
            </a:r>
          </a:p>
          <a:p>
            <a:pPr marL="759171" lvl="2" indent="-257175">
              <a:buFontTx/>
              <a:buChar char="-"/>
            </a:pPr>
            <a:r>
              <a:rPr lang="en-US" altLang="es-ES" sz="2000" b="1" dirty="0" err="1"/>
              <a:t>Mortalite</a:t>
            </a:r>
            <a:endParaRPr lang="en-US" altLang="es-ES" sz="2000" b="1" dirty="0"/>
          </a:p>
          <a:p>
            <a:pPr marL="501996" lvl="2" indent="0">
              <a:buNone/>
            </a:pPr>
            <a:endParaRPr lang="en-US" altLang="es-ES" sz="1500" dirty="0"/>
          </a:p>
          <a:p>
            <a:pPr marL="759171" lvl="2" indent="-257175">
              <a:buFontTx/>
              <a:buChar char="-"/>
            </a:pPr>
            <a:endParaRPr lang="en-US" altLang="es-ES" sz="1500" dirty="0"/>
          </a:p>
          <a:p>
            <a:pPr marL="342900" lvl="1"/>
            <a:endParaRPr lang="en-US" altLang="es-ES" sz="1800" dirty="0"/>
          </a:p>
          <a:p>
            <a:pPr marL="600075" lvl="1" indent="-257175">
              <a:buFontTx/>
              <a:buChar char="-"/>
            </a:pPr>
            <a:endParaRPr lang="en-US" altLang="es-ES" sz="1800" dirty="0"/>
          </a:p>
        </p:txBody>
      </p:sp>
      <p:sp>
        <p:nvSpPr>
          <p:cNvPr id="4" name="Shape 164"/>
          <p:cNvSpPr/>
          <p:nvPr/>
        </p:nvSpPr>
        <p:spPr>
          <a:xfrm>
            <a:off x="0" y="6349734"/>
            <a:ext cx="9046028" cy="215684"/>
          </a:xfrm>
          <a:prstGeom prst="rect">
            <a:avLst/>
          </a:prstGeom>
          <a:ln w="12700">
            <a:miter lim="400000"/>
          </a:ln>
          <a:extLst>
            <a:ext uri="{C572A759-6A51-4108-AA02-DFA0A04FC94B}">
              <ma14:wrappingTextBoxFlag xmlns:ma14="http://schemas.microsoft.com/office/mac/drawingml/2011/main" xmlns="" val="1"/>
            </a:ext>
          </a:extLst>
        </p:spPr>
        <p:txBody>
          <a:bodyPr wrap="square" lIns="26789" tIns="26789" rIns="26789" bIns="26789" anchor="ctr">
            <a:spAutoFit/>
          </a:bodyPr>
          <a:lstStyle>
            <a:lvl1pPr>
              <a:defRPr sz="2000"/>
            </a:lvl1pPr>
          </a:lstStyle>
          <a:p>
            <a:pPr algn="r"/>
            <a:endParaRPr lang="en-GB" sz="1050" dirty="0"/>
          </a:p>
        </p:txBody>
      </p:sp>
      <p:sp>
        <p:nvSpPr>
          <p:cNvPr id="2" name="Metin kutusu 1">
            <a:extLst>
              <a:ext uri="{FF2B5EF4-FFF2-40B4-BE49-F238E27FC236}">
                <a16:creationId xmlns:a16="http://schemas.microsoft.com/office/drawing/2014/main" id="{E191AD91-017E-2756-8B6A-29F3359E9A10}"/>
              </a:ext>
            </a:extLst>
          </p:cNvPr>
          <p:cNvSpPr txBox="1"/>
          <p:nvPr/>
        </p:nvSpPr>
        <p:spPr>
          <a:xfrm>
            <a:off x="408364" y="5930053"/>
            <a:ext cx="8229600" cy="43088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sz="1100" dirty="0"/>
              <a:t>Kirk B et al. The Conceptual Definition of Sarcopenia: Delphi Consensus from the Global Leadership Initiative in Sarcopenia (GLIS). Age Ageing. 2024;53(3):afae052. </a:t>
            </a:r>
          </a:p>
        </p:txBody>
      </p:sp>
      <p:sp>
        <p:nvSpPr>
          <p:cNvPr id="5" name="Metin kutusu 4">
            <a:extLst>
              <a:ext uri="{FF2B5EF4-FFF2-40B4-BE49-F238E27FC236}">
                <a16:creationId xmlns:a16="http://schemas.microsoft.com/office/drawing/2014/main" id="{132149D5-CD53-39AE-189E-7873D7839D81}"/>
              </a:ext>
            </a:extLst>
          </p:cNvPr>
          <p:cNvSpPr txBox="1"/>
          <p:nvPr/>
        </p:nvSpPr>
        <p:spPr>
          <a:xfrm>
            <a:off x="6758004" y="6470107"/>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spTree>
    <p:extLst>
      <p:ext uri="{BB962C8B-B14F-4D97-AF65-F5344CB8AC3E}">
        <p14:creationId xmlns:p14="http://schemas.microsoft.com/office/powerpoint/2010/main" val="123683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txBox="1">
            <a:spLocks/>
          </p:cNvSpPr>
          <p:nvPr/>
        </p:nvSpPr>
        <p:spPr>
          <a:xfrm>
            <a:off x="617600" y="864582"/>
            <a:ext cx="7886700" cy="994172"/>
          </a:xfrm>
          <a:prstGeom prst="rect">
            <a:avLst/>
          </a:prstGeom>
        </p:spPr>
        <p:txBody>
          <a:bodyPr>
            <a:normAutofit/>
          </a:bodyPr>
          <a:lstStyle>
            <a:lvl1pPr algn="l" defTabSz="385763" rtl="0" eaLnBrk="1" latinLnBrk="0" hangingPunct="1">
              <a:lnSpc>
                <a:spcPct val="90000"/>
              </a:lnSpc>
              <a:spcBef>
                <a:spcPct val="0"/>
              </a:spcBef>
              <a:buNone/>
              <a:defRPr sz="1856" kern="1200">
                <a:solidFill>
                  <a:schemeClr val="tx1"/>
                </a:solidFill>
                <a:latin typeface="+mj-lt"/>
                <a:ea typeface="+mj-ea"/>
                <a:cs typeface="+mj-cs"/>
              </a:defRPr>
            </a:lvl1pPr>
          </a:lstStyle>
          <a:p>
            <a:r>
              <a:rPr lang="en-GB" sz="3200" b="1" dirty="0" err="1">
                <a:solidFill>
                  <a:schemeClr val="accent6">
                    <a:lumMod val="75000"/>
                  </a:schemeClr>
                </a:solidFill>
              </a:rPr>
              <a:t>GLIS’in</a:t>
            </a:r>
            <a:r>
              <a:rPr lang="en-GB" sz="3200" b="1" dirty="0">
                <a:solidFill>
                  <a:schemeClr val="accent6">
                    <a:lumMod val="75000"/>
                  </a:schemeClr>
                </a:solidFill>
              </a:rPr>
              <a:t> sarkopeni </a:t>
            </a:r>
            <a:r>
              <a:rPr lang="en-GB" sz="3200" b="1" dirty="0" err="1">
                <a:solidFill>
                  <a:schemeClr val="accent6">
                    <a:lumMod val="75000"/>
                  </a:schemeClr>
                </a:solidFill>
              </a:rPr>
              <a:t>için</a:t>
            </a:r>
            <a:r>
              <a:rPr lang="en-GB" sz="3200" b="1" dirty="0">
                <a:solidFill>
                  <a:schemeClr val="accent6">
                    <a:lumMod val="75000"/>
                  </a:schemeClr>
                </a:solidFill>
              </a:rPr>
              <a:t> </a:t>
            </a:r>
            <a:r>
              <a:rPr lang="en-GB" sz="3200" b="1" dirty="0" err="1">
                <a:solidFill>
                  <a:schemeClr val="accent6">
                    <a:lumMod val="75000"/>
                  </a:schemeClr>
                </a:solidFill>
              </a:rPr>
              <a:t>kavramsal</a:t>
            </a:r>
            <a:r>
              <a:rPr lang="en-GB" sz="3200" b="1" dirty="0">
                <a:solidFill>
                  <a:schemeClr val="accent6">
                    <a:lumMod val="75000"/>
                  </a:schemeClr>
                </a:solidFill>
              </a:rPr>
              <a:t> </a:t>
            </a:r>
            <a:r>
              <a:rPr lang="en-GB" sz="3200" b="1" dirty="0" err="1">
                <a:solidFill>
                  <a:schemeClr val="accent6">
                    <a:lumMod val="75000"/>
                  </a:schemeClr>
                </a:solidFill>
              </a:rPr>
              <a:t>tanımı</a:t>
            </a:r>
            <a:r>
              <a:rPr lang="en-GB" sz="3000" b="1" dirty="0">
                <a:solidFill>
                  <a:schemeClr val="accent6">
                    <a:lumMod val="75000"/>
                  </a:schemeClr>
                </a:solidFill>
              </a:rPr>
              <a:t>: </a:t>
            </a:r>
            <a:r>
              <a:rPr lang="tr-TR" sz="3000" b="1" dirty="0">
                <a:solidFill>
                  <a:schemeClr val="accent6">
                    <a:lumMod val="75000"/>
                  </a:schemeClr>
                </a:solidFill>
              </a:rPr>
              <a:t>ÖZET</a:t>
            </a:r>
            <a:endParaRPr lang="en-GB" sz="3000" b="1" dirty="0">
              <a:solidFill>
                <a:schemeClr val="accent6">
                  <a:lumMod val="75000"/>
                </a:schemeClr>
              </a:solidFill>
            </a:endParaRPr>
          </a:p>
        </p:txBody>
      </p:sp>
      <p:sp>
        <p:nvSpPr>
          <p:cNvPr id="8" name="Metin kutusu 7">
            <a:extLst>
              <a:ext uri="{FF2B5EF4-FFF2-40B4-BE49-F238E27FC236}">
                <a16:creationId xmlns:a16="http://schemas.microsoft.com/office/drawing/2014/main" id="{BE9AA585-0967-B98C-436F-2C1C0FD680FD}"/>
              </a:ext>
            </a:extLst>
          </p:cNvPr>
          <p:cNvSpPr txBox="1"/>
          <p:nvPr/>
        </p:nvSpPr>
        <p:spPr>
          <a:xfrm>
            <a:off x="274700" y="5993418"/>
            <a:ext cx="8229600" cy="43088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sz="1100" dirty="0"/>
              <a:t>Kirk B et al. The Conceptual Definition of Sarcopenia: Delphi Consensus from the Global Leadership Initiative in Sarcopenia (GLIS). Age Ageing. 2024;53(3):afae052. </a:t>
            </a:r>
          </a:p>
        </p:txBody>
      </p:sp>
      <p:sp>
        <p:nvSpPr>
          <p:cNvPr id="9" name="Metin kutusu 8">
            <a:extLst>
              <a:ext uri="{FF2B5EF4-FFF2-40B4-BE49-F238E27FC236}">
                <a16:creationId xmlns:a16="http://schemas.microsoft.com/office/drawing/2014/main" id="{C305C70C-B086-441B-B7DC-1028C8B1E8EB}"/>
              </a:ext>
            </a:extLst>
          </p:cNvPr>
          <p:cNvSpPr txBox="1"/>
          <p:nvPr/>
        </p:nvSpPr>
        <p:spPr>
          <a:xfrm>
            <a:off x="6632093" y="6546794"/>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pic>
        <p:nvPicPr>
          <p:cNvPr id="3" name="Resim 2">
            <a:extLst>
              <a:ext uri="{FF2B5EF4-FFF2-40B4-BE49-F238E27FC236}">
                <a16:creationId xmlns:a16="http://schemas.microsoft.com/office/drawing/2014/main" id="{F3AA7729-8B1F-8A2A-AAFD-9339F9B66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054" y="2682282"/>
            <a:ext cx="2095792" cy="1924319"/>
          </a:xfrm>
          <a:prstGeom prst="rect">
            <a:avLst/>
          </a:prstGeom>
        </p:spPr>
      </p:pic>
      <p:sp>
        <p:nvSpPr>
          <p:cNvPr id="4" name="Metin kutusu 3">
            <a:extLst>
              <a:ext uri="{FF2B5EF4-FFF2-40B4-BE49-F238E27FC236}">
                <a16:creationId xmlns:a16="http://schemas.microsoft.com/office/drawing/2014/main" id="{E2E12DA2-CAC5-AB6D-7AAB-6478540B4B7B}"/>
              </a:ext>
            </a:extLst>
          </p:cNvPr>
          <p:cNvSpPr txBox="1"/>
          <p:nvPr/>
        </p:nvSpPr>
        <p:spPr>
          <a:xfrm>
            <a:off x="395536" y="2060848"/>
            <a:ext cx="2736304"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tr-TR" sz="1600" b="1" dirty="0" err="1"/>
              <a:t>Sarkopeninin</a:t>
            </a:r>
            <a:r>
              <a:rPr lang="tr-TR" sz="1600" b="1" dirty="0"/>
              <a:t> Genel Özellikleri</a:t>
            </a:r>
          </a:p>
        </p:txBody>
      </p:sp>
      <p:sp>
        <p:nvSpPr>
          <p:cNvPr id="7" name="Metin kutusu 6">
            <a:extLst>
              <a:ext uri="{FF2B5EF4-FFF2-40B4-BE49-F238E27FC236}">
                <a16:creationId xmlns:a16="http://schemas.microsoft.com/office/drawing/2014/main" id="{314522D0-EF17-01B1-9B4F-22BB20AEFA7D}"/>
              </a:ext>
            </a:extLst>
          </p:cNvPr>
          <p:cNvSpPr txBox="1"/>
          <p:nvPr/>
        </p:nvSpPr>
        <p:spPr>
          <a:xfrm>
            <a:off x="395536" y="2708920"/>
            <a:ext cx="2736304" cy="227754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anose="05000000000000000000" pitchFamily="2" charset="2"/>
              <a:buChar char="§"/>
            </a:pPr>
            <a:r>
              <a:rPr lang="tr-TR" sz="1400" dirty="0">
                <a:solidFill>
                  <a:schemeClr val="tx2">
                    <a:lumMod val="75000"/>
                  </a:schemeClr>
                </a:solidFill>
              </a:rPr>
              <a:t>İskelet kası hastalığıdır</a:t>
            </a:r>
          </a:p>
          <a:p>
            <a:pPr marL="285750" indent="-285750">
              <a:buFont typeface="Wingdings" panose="05000000000000000000" pitchFamily="2" charset="2"/>
              <a:buChar char="§"/>
            </a:pPr>
            <a:r>
              <a:rPr lang="tr-TR" sz="1400" dirty="0">
                <a:solidFill>
                  <a:schemeClr val="tx2">
                    <a:lumMod val="75000"/>
                  </a:schemeClr>
                </a:solidFill>
              </a:rPr>
              <a:t>Yaşla birlikte artar</a:t>
            </a:r>
          </a:p>
          <a:p>
            <a:pPr marL="285750" indent="-285750">
              <a:buFont typeface="Wingdings" panose="05000000000000000000" pitchFamily="2" charset="2"/>
              <a:buChar char="§"/>
            </a:pPr>
            <a:r>
              <a:rPr lang="tr-TR" sz="1400" dirty="0">
                <a:solidFill>
                  <a:schemeClr val="tx2">
                    <a:lumMod val="75000"/>
                  </a:schemeClr>
                </a:solidFill>
              </a:rPr>
              <a:t>Potansiyel olarak geri döndürülebilir</a:t>
            </a:r>
          </a:p>
          <a:p>
            <a:pPr marL="285750" indent="-285750">
              <a:buFont typeface="Wingdings" panose="05000000000000000000" pitchFamily="2" charset="2"/>
              <a:buChar char="§"/>
            </a:pPr>
            <a:r>
              <a:rPr lang="tr-TR" sz="1400" dirty="0">
                <a:solidFill>
                  <a:schemeClr val="tx2">
                    <a:lumMod val="75000"/>
                  </a:schemeClr>
                </a:solidFill>
              </a:rPr>
              <a:t>Tanımı yaşa, bakım ortamına veya klinik duruma bağlı değildir</a:t>
            </a:r>
          </a:p>
          <a:p>
            <a:pPr marL="285750" indent="-285750">
              <a:buFont typeface="Wingdings" panose="05000000000000000000" pitchFamily="2" charset="2"/>
              <a:buChar char="§"/>
            </a:pPr>
            <a:r>
              <a:rPr lang="tr-TR" sz="1400" dirty="0">
                <a:solidFill>
                  <a:schemeClr val="tx2">
                    <a:lumMod val="75000"/>
                  </a:schemeClr>
                </a:solidFill>
              </a:rPr>
              <a:t>Tanımı, klinik uygulama ve araştırma için aynıdır</a:t>
            </a:r>
          </a:p>
          <a:p>
            <a:pPr marL="285750" indent="-285750">
              <a:buFont typeface="Wingdings" panose="05000000000000000000" pitchFamily="2" charset="2"/>
              <a:buChar char="§"/>
            </a:pPr>
            <a:endParaRPr lang="tr-TR" sz="1600" dirty="0"/>
          </a:p>
        </p:txBody>
      </p:sp>
      <p:sp>
        <p:nvSpPr>
          <p:cNvPr id="10" name="Ok: Sağ 9">
            <a:extLst>
              <a:ext uri="{FF2B5EF4-FFF2-40B4-BE49-F238E27FC236}">
                <a16:creationId xmlns:a16="http://schemas.microsoft.com/office/drawing/2014/main" id="{C8B72A54-90E1-D0B6-A5E6-3E52D6F9AEEB}"/>
              </a:ext>
            </a:extLst>
          </p:cNvPr>
          <p:cNvSpPr/>
          <p:nvPr/>
        </p:nvSpPr>
        <p:spPr>
          <a:xfrm>
            <a:off x="3131840" y="3429000"/>
            <a:ext cx="392264" cy="4308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k: Sağ 10">
            <a:extLst>
              <a:ext uri="{FF2B5EF4-FFF2-40B4-BE49-F238E27FC236}">
                <a16:creationId xmlns:a16="http://schemas.microsoft.com/office/drawing/2014/main" id="{AF3222E4-1625-0030-E428-5F8478928465}"/>
              </a:ext>
            </a:extLst>
          </p:cNvPr>
          <p:cNvSpPr/>
          <p:nvPr/>
        </p:nvSpPr>
        <p:spPr>
          <a:xfrm>
            <a:off x="5619896" y="3428999"/>
            <a:ext cx="370164" cy="4308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a:extLst>
              <a:ext uri="{FF2B5EF4-FFF2-40B4-BE49-F238E27FC236}">
                <a16:creationId xmlns:a16="http://schemas.microsoft.com/office/drawing/2014/main" id="{F6C6556C-4B91-2D8C-073B-F79BB0D313BA}"/>
              </a:ext>
            </a:extLst>
          </p:cNvPr>
          <p:cNvSpPr txBox="1"/>
          <p:nvPr/>
        </p:nvSpPr>
        <p:spPr>
          <a:xfrm>
            <a:off x="5990060" y="2077308"/>
            <a:ext cx="2736304"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tr-TR" sz="1600" b="1" dirty="0" err="1"/>
              <a:t>Sarkopeninin</a:t>
            </a:r>
            <a:r>
              <a:rPr lang="tr-TR" sz="1600" b="1" dirty="0"/>
              <a:t> sonuçları</a:t>
            </a:r>
          </a:p>
        </p:txBody>
      </p:sp>
      <p:sp>
        <p:nvSpPr>
          <p:cNvPr id="13" name="Metin kutusu 12">
            <a:extLst>
              <a:ext uri="{FF2B5EF4-FFF2-40B4-BE49-F238E27FC236}">
                <a16:creationId xmlns:a16="http://schemas.microsoft.com/office/drawing/2014/main" id="{B9182BFF-71E9-1BC2-AFBF-197016B7364D}"/>
              </a:ext>
            </a:extLst>
          </p:cNvPr>
          <p:cNvSpPr txBox="1"/>
          <p:nvPr/>
        </p:nvSpPr>
        <p:spPr>
          <a:xfrm>
            <a:off x="6012880" y="2592718"/>
            <a:ext cx="2736304" cy="270843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anose="05000000000000000000" pitchFamily="2" charset="2"/>
              <a:buChar char="§"/>
            </a:pPr>
            <a:r>
              <a:rPr lang="tr-TR" sz="1400" dirty="0">
                <a:solidFill>
                  <a:schemeClr val="tx2">
                    <a:lumMod val="75000"/>
                  </a:schemeClr>
                </a:solidFill>
              </a:rPr>
              <a:t>Fiziksel performansta bozulma</a:t>
            </a:r>
          </a:p>
          <a:p>
            <a:pPr marL="285750" indent="-285750">
              <a:buFont typeface="Wingdings" panose="05000000000000000000" pitchFamily="2" charset="2"/>
              <a:buChar char="§"/>
            </a:pPr>
            <a:r>
              <a:rPr lang="tr-TR" sz="1400" dirty="0">
                <a:solidFill>
                  <a:schemeClr val="tx2">
                    <a:lumMod val="75000"/>
                  </a:schemeClr>
                </a:solidFill>
              </a:rPr>
              <a:t>Mobilite kısıtlılıkları (yürüme, sandalyeden ya da yataktan transfer)</a:t>
            </a:r>
          </a:p>
          <a:p>
            <a:pPr marL="285750" indent="-285750">
              <a:buFont typeface="Wingdings" panose="05000000000000000000" pitchFamily="2" charset="2"/>
              <a:buChar char="§"/>
            </a:pPr>
            <a:r>
              <a:rPr lang="tr-TR" sz="1400" dirty="0">
                <a:solidFill>
                  <a:schemeClr val="tx2">
                    <a:lumMod val="75000"/>
                  </a:schemeClr>
                </a:solidFill>
              </a:rPr>
              <a:t>Düşmeler, kırıklar, hastaneye yatışlar, bakım evlerine kabul</a:t>
            </a:r>
          </a:p>
          <a:p>
            <a:pPr marL="285750" indent="-285750">
              <a:buFont typeface="Wingdings" panose="05000000000000000000" pitchFamily="2" charset="2"/>
              <a:buChar char="§"/>
            </a:pPr>
            <a:r>
              <a:rPr lang="tr-TR" sz="1400" dirty="0">
                <a:solidFill>
                  <a:schemeClr val="tx2">
                    <a:lumMod val="75000"/>
                  </a:schemeClr>
                </a:solidFill>
              </a:rPr>
              <a:t>Aletli ve temel günlük yaşam aktivitelerini yerine getirememe</a:t>
            </a:r>
          </a:p>
          <a:p>
            <a:pPr marL="285750" indent="-285750">
              <a:buFont typeface="Wingdings" panose="05000000000000000000" pitchFamily="2" charset="2"/>
              <a:buChar char="§"/>
            </a:pPr>
            <a:r>
              <a:rPr lang="tr-TR" sz="1400" dirty="0">
                <a:solidFill>
                  <a:schemeClr val="tx2">
                    <a:lumMod val="75000"/>
                  </a:schemeClr>
                </a:solidFill>
              </a:rPr>
              <a:t>Düşük yaşam kalitesi</a:t>
            </a:r>
          </a:p>
          <a:p>
            <a:pPr marL="285750" indent="-285750">
              <a:buFont typeface="Wingdings" panose="05000000000000000000" pitchFamily="2" charset="2"/>
              <a:buChar char="§"/>
            </a:pPr>
            <a:r>
              <a:rPr lang="tr-TR" sz="1400" dirty="0">
                <a:solidFill>
                  <a:schemeClr val="tx2">
                    <a:lumMod val="75000"/>
                  </a:schemeClr>
                </a:solidFill>
              </a:rPr>
              <a:t>Ölüm</a:t>
            </a:r>
          </a:p>
          <a:p>
            <a:pPr marL="285750" indent="-285750">
              <a:buFont typeface="Wingdings" panose="05000000000000000000" pitchFamily="2" charset="2"/>
              <a:buChar char="§"/>
            </a:pPr>
            <a:endParaRPr lang="tr-TR" sz="1600" dirty="0"/>
          </a:p>
        </p:txBody>
      </p:sp>
    </p:spTree>
    <p:extLst>
      <p:ext uri="{BB962C8B-B14F-4D97-AF65-F5344CB8AC3E}">
        <p14:creationId xmlns:p14="http://schemas.microsoft.com/office/powerpoint/2010/main" val="298466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txBox="1">
            <a:spLocks/>
          </p:cNvSpPr>
          <p:nvPr/>
        </p:nvSpPr>
        <p:spPr>
          <a:xfrm>
            <a:off x="628652" y="1131096"/>
            <a:ext cx="7886700" cy="994172"/>
          </a:xfrm>
          <a:prstGeom prst="rect">
            <a:avLst/>
          </a:prstGeom>
        </p:spPr>
        <p:txBody>
          <a:bodyPr>
            <a:normAutofit/>
          </a:bodyPr>
          <a:lstStyle>
            <a:lvl1pPr algn="l" defTabSz="385763" rtl="0" eaLnBrk="1" latinLnBrk="0" hangingPunct="1">
              <a:lnSpc>
                <a:spcPct val="90000"/>
              </a:lnSpc>
              <a:spcBef>
                <a:spcPct val="0"/>
              </a:spcBef>
              <a:buNone/>
              <a:defRPr sz="1856" kern="1200">
                <a:solidFill>
                  <a:schemeClr val="tx1"/>
                </a:solidFill>
                <a:latin typeface="+mj-lt"/>
                <a:ea typeface="+mj-ea"/>
                <a:cs typeface="+mj-cs"/>
              </a:defRPr>
            </a:lvl1pPr>
          </a:lstStyle>
          <a:p>
            <a:r>
              <a:rPr lang="en-GB" sz="3000" b="1" dirty="0">
                <a:solidFill>
                  <a:schemeClr val="accent6">
                    <a:lumMod val="75000"/>
                  </a:schemeClr>
                </a:solidFill>
              </a:rPr>
              <a:t>GLIS: </a:t>
            </a:r>
            <a:r>
              <a:rPr lang="en-GB" sz="3000" b="1" dirty="0" err="1">
                <a:solidFill>
                  <a:schemeClr val="accent6">
                    <a:lumMod val="75000"/>
                  </a:schemeClr>
                </a:solidFill>
              </a:rPr>
              <a:t>gelecek</a:t>
            </a:r>
            <a:r>
              <a:rPr lang="en-GB" sz="3000" b="1" dirty="0">
                <a:solidFill>
                  <a:schemeClr val="accent6">
                    <a:lumMod val="75000"/>
                  </a:schemeClr>
                </a:solidFill>
              </a:rPr>
              <a:t> </a:t>
            </a:r>
            <a:r>
              <a:rPr lang="en-GB" sz="3000" b="1" dirty="0" err="1">
                <a:solidFill>
                  <a:schemeClr val="accent6">
                    <a:lumMod val="75000"/>
                  </a:schemeClr>
                </a:solidFill>
              </a:rPr>
              <a:t>adımlar</a:t>
            </a:r>
            <a:endParaRPr lang="en-GB" sz="3000" b="1" dirty="0">
              <a:solidFill>
                <a:schemeClr val="accent6">
                  <a:lumMod val="75000"/>
                </a:schemeClr>
              </a:solidFill>
            </a:endParaRPr>
          </a:p>
        </p:txBody>
      </p:sp>
      <p:graphicFrame>
        <p:nvGraphicFramePr>
          <p:cNvPr id="2" name="Diagrama 1"/>
          <p:cNvGraphicFramePr/>
          <p:nvPr>
            <p:extLst>
              <p:ext uri="{D42A27DB-BD31-4B8C-83A1-F6EECF244321}">
                <p14:modId xmlns:p14="http://schemas.microsoft.com/office/powerpoint/2010/main" val="575956048"/>
              </p:ext>
            </p:extLst>
          </p:nvPr>
        </p:nvGraphicFramePr>
        <p:xfrm>
          <a:off x="-351063" y="1909719"/>
          <a:ext cx="6369308" cy="3070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ector fuera de página 7">
            <a:extLst>
              <a:ext uri="{FF2B5EF4-FFF2-40B4-BE49-F238E27FC236}">
                <a16:creationId xmlns:a16="http://schemas.microsoft.com/office/drawing/2014/main" id="{55F05001-7515-6095-4325-92AE66D84EF2}"/>
              </a:ext>
            </a:extLst>
          </p:cNvPr>
          <p:cNvSpPr/>
          <p:nvPr/>
        </p:nvSpPr>
        <p:spPr>
          <a:xfrm rot="5400000">
            <a:off x="6139541" y="722170"/>
            <a:ext cx="570018" cy="4031674"/>
          </a:xfrm>
          <a:prstGeom prst="flowChartOffpageConnector">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ES_tradnl" sz="1500" dirty="0"/>
              <a:t> </a:t>
            </a:r>
            <a:r>
              <a:rPr lang="es-ES_tradnl" sz="1500" dirty="0">
                <a:solidFill>
                  <a:srgbClr val="FFFF00"/>
                </a:solidFill>
              </a:rPr>
              <a:t>GLIM ve SOGLI ile iş birliği</a:t>
            </a:r>
            <a:endParaRPr lang="tr-TR" sz="1500" dirty="0">
              <a:solidFill>
                <a:srgbClr val="FFFF00"/>
              </a:solidFill>
            </a:endParaRPr>
          </a:p>
          <a:p>
            <a:pPr algn="ctr"/>
            <a:r>
              <a:rPr lang="tr-TR" sz="1500" dirty="0"/>
              <a:t>(</a:t>
            </a:r>
            <a:r>
              <a:rPr lang="tr-TR" sz="1500" dirty="0">
                <a:solidFill>
                  <a:srgbClr val="FFFF00"/>
                </a:solidFill>
              </a:rPr>
              <a:t>2. tur tamamlandı-Ekim 2025</a:t>
            </a:r>
            <a:r>
              <a:rPr lang="tr-TR" sz="1500" dirty="0"/>
              <a:t>)</a:t>
            </a:r>
            <a:r>
              <a:rPr lang="es-ES_tradnl" sz="1500" dirty="0"/>
              <a:t> </a:t>
            </a:r>
          </a:p>
        </p:txBody>
      </p:sp>
      <p:sp>
        <p:nvSpPr>
          <p:cNvPr id="10" name="Conector fuera de página 9">
            <a:extLst>
              <a:ext uri="{FF2B5EF4-FFF2-40B4-BE49-F238E27FC236}">
                <a16:creationId xmlns:a16="http://schemas.microsoft.com/office/drawing/2014/main" id="{CBE7C2EC-20B2-22E3-FF73-1579F90077F6}"/>
              </a:ext>
            </a:extLst>
          </p:cNvPr>
          <p:cNvSpPr/>
          <p:nvPr/>
        </p:nvSpPr>
        <p:spPr>
          <a:xfrm rot="5400000">
            <a:off x="6139539" y="1436976"/>
            <a:ext cx="570018" cy="4031674"/>
          </a:xfrm>
          <a:prstGeom prst="flowChartOffpageConnector">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ES_tradnl" sz="1500" dirty="0"/>
              <a:t>Makale</a:t>
            </a:r>
            <a:r>
              <a:rPr lang="tr-TR" sz="1500" dirty="0"/>
              <a:t> (</a:t>
            </a:r>
            <a:r>
              <a:rPr lang="tr-TR" sz="1500" dirty="0" err="1"/>
              <a:t>review</a:t>
            </a:r>
            <a:r>
              <a:rPr lang="tr-TR" sz="1500" dirty="0"/>
              <a:t>)</a:t>
            </a:r>
            <a:r>
              <a:rPr lang="es-ES_tradnl" sz="1500" dirty="0"/>
              <a:t> hazırlık aşamasında,  2025’te bekleniyor</a:t>
            </a:r>
          </a:p>
        </p:txBody>
      </p:sp>
      <p:sp>
        <p:nvSpPr>
          <p:cNvPr id="11" name="Conector fuera de página 10">
            <a:extLst>
              <a:ext uri="{FF2B5EF4-FFF2-40B4-BE49-F238E27FC236}">
                <a16:creationId xmlns:a16="http://schemas.microsoft.com/office/drawing/2014/main" id="{B4EDFF8E-A737-552A-3E9B-C5783E7C64B9}"/>
              </a:ext>
            </a:extLst>
          </p:cNvPr>
          <p:cNvSpPr/>
          <p:nvPr/>
        </p:nvSpPr>
        <p:spPr>
          <a:xfrm rot="5400000">
            <a:off x="6159541" y="2193054"/>
            <a:ext cx="570018" cy="4031674"/>
          </a:xfrm>
          <a:prstGeom prst="flowChartOffpageConnector">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ES_tradnl" sz="1500" dirty="0"/>
              <a:t>Makale </a:t>
            </a:r>
            <a:r>
              <a:rPr lang="tr-TR" sz="1500" dirty="0"/>
              <a:t>yayınlandı (ACER-2025)</a:t>
            </a:r>
            <a:endParaRPr lang="es-ES_tradnl" sz="1500" dirty="0"/>
          </a:p>
        </p:txBody>
      </p:sp>
      <p:sp>
        <p:nvSpPr>
          <p:cNvPr id="3" name="Metin kutusu 2">
            <a:extLst>
              <a:ext uri="{FF2B5EF4-FFF2-40B4-BE49-F238E27FC236}">
                <a16:creationId xmlns:a16="http://schemas.microsoft.com/office/drawing/2014/main" id="{BAD6F64D-8713-58C5-A4A6-21ECD48D66AF}"/>
              </a:ext>
            </a:extLst>
          </p:cNvPr>
          <p:cNvSpPr txBox="1"/>
          <p:nvPr/>
        </p:nvSpPr>
        <p:spPr>
          <a:xfrm>
            <a:off x="308313" y="6012171"/>
            <a:ext cx="8229600" cy="43088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a:r>
              <a:rPr lang="en-GB" sz="1100" dirty="0"/>
              <a:t>Kirk B et al. The Conceptual Definition of Sarcopenia: Delphi Consensus from the Global Leadership Initiative in Sarcopenia (GLIS). Age Ageing. 2024;53(3):afae052. </a:t>
            </a:r>
          </a:p>
        </p:txBody>
      </p:sp>
      <p:sp>
        <p:nvSpPr>
          <p:cNvPr id="6" name="Metin kutusu 5">
            <a:extLst>
              <a:ext uri="{FF2B5EF4-FFF2-40B4-BE49-F238E27FC236}">
                <a16:creationId xmlns:a16="http://schemas.microsoft.com/office/drawing/2014/main" id="{062A73DF-B0FD-8D73-EFD0-75F627EB859E}"/>
              </a:ext>
            </a:extLst>
          </p:cNvPr>
          <p:cNvSpPr txBox="1"/>
          <p:nvPr/>
        </p:nvSpPr>
        <p:spPr>
          <a:xfrm>
            <a:off x="6665706" y="6609792"/>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sp>
        <p:nvSpPr>
          <p:cNvPr id="7" name="Metin kutusu 6">
            <a:extLst>
              <a:ext uri="{FF2B5EF4-FFF2-40B4-BE49-F238E27FC236}">
                <a16:creationId xmlns:a16="http://schemas.microsoft.com/office/drawing/2014/main" id="{1C0BD44D-347E-E80B-EA29-D9BFC9D9289C}"/>
              </a:ext>
            </a:extLst>
          </p:cNvPr>
          <p:cNvSpPr txBox="1"/>
          <p:nvPr/>
        </p:nvSpPr>
        <p:spPr>
          <a:xfrm>
            <a:off x="1057600" y="326622"/>
            <a:ext cx="6731025"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tr-TR" sz="2000" b="1" dirty="0"/>
              <a:t>«</a:t>
            </a:r>
            <a:r>
              <a:rPr lang="tr-TR" sz="2000" b="1" dirty="0">
                <a:solidFill>
                  <a:srgbClr val="FF0000"/>
                </a:solidFill>
              </a:rPr>
              <a:t>Kavramsal</a:t>
            </a:r>
            <a:r>
              <a:rPr lang="tr-TR" sz="2000" b="1" dirty="0"/>
              <a:t>» (</a:t>
            </a:r>
            <a:r>
              <a:rPr lang="tr-TR" sz="2000" b="1" i="1" dirty="0" err="1">
                <a:solidFill>
                  <a:srgbClr val="7030A0"/>
                </a:solidFill>
              </a:rPr>
              <a:t>conceptual</a:t>
            </a:r>
            <a:r>
              <a:rPr lang="tr-TR" sz="2000" b="1" i="1" dirty="0">
                <a:solidFill>
                  <a:srgbClr val="7030A0"/>
                </a:solidFill>
              </a:rPr>
              <a:t> </a:t>
            </a:r>
            <a:r>
              <a:rPr lang="tr-TR" sz="2000" b="1" i="1" dirty="0" err="1">
                <a:solidFill>
                  <a:srgbClr val="7030A0"/>
                </a:solidFill>
              </a:rPr>
              <a:t>definition</a:t>
            </a:r>
            <a:r>
              <a:rPr lang="tr-TR" sz="2000" b="1" dirty="0"/>
              <a:t>) sarkopeni tanımından… «</a:t>
            </a:r>
            <a:r>
              <a:rPr lang="tr-TR" sz="2000" b="1" dirty="0" err="1">
                <a:solidFill>
                  <a:srgbClr val="FF0000"/>
                </a:solidFill>
              </a:rPr>
              <a:t>Operasyonal</a:t>
            </a:r>
            <a:r>
              <a:rPr lang="tr-TR" sz="2000" b="1" dirty="0"/>
              <a:t>» sarkopeni tanımı (</a:t>
            </a:r>
            <a:r>
              <a:rPr lang="tr-TR" sz="2000" b="1" i="1" dirty="0" err="1">
                <a:solidFill>
                  <a:srgbClr val="7030A0"/>
                </a:solidFill>
              </a:rPr>
              <a:t>operational</a:t>
            </a:r>
            <a:r>
              <a:rPr lang="tr-TR" sz="2000" b="1" i="1" dirty="0">
                <a:solidFill>
                  <a:srgbClr val="7030A0"/>
                </a:solidFill>
              </a:rPr>
              <a:t> </a:t>
            </a:r>
            <a:r>
              <a:rPr lang="tr-TR" sz="2000" b="1" i="1" dirty="0" err="1">
                <a:solidFill>
                  <a:srgbClr val="7030A0"/>
                </a:solidFill>
              </a:rPr>
              <a:t>definition</a:t>
            </a:r>
            <a:r>
              <a:rPr lang="tr-TR" sz="2000" b="1" dirty="0"/>
              <a:t>)</a:t>
            </a:r>
          </a:p>
        </p:txBody>
      </p:sp>
    </p:spTree>
    <p:extLst>
      <p:ext uri="{BB962C8B-B14F-4D97-AF65-F5344CB8AC3E}">
        <p14:creationId xmlns:p14="http://schemas.microsoft.com/office/powerpoint/2010/main" val="367234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8BCE0-239F-1B06-C173-0FCB4C91DCE9}"/>
            </a:ext>
          </a:extLst>
        </p:cNvPr>
        <p:cNvGrpSpPr/>
        <p:nvPr/>
      </p:nvGrpSpPr>
      <p:grpSpPr>
        <a:xfrm>
          <a:off x="0" y="0"/>
          <a:ext cx="0" cy="0"/>
          <a:chOff x="0" y="0"/>
          <a:chExt cx="0" cy="0"/>
        </a:xfrm>
      </p:grpSpPr>
      <p:graphicFrame>
        <p:nvGraphicFramePr>
          <p:cNvPr id="6" name="Diyagram 5">
            <a:extLst>
              <a:ext uri="{FF2B5EF4-FFF2-40B4-BE49-F238E27FC236}">
                <a16:creationId xmlns:a16="http://schemas.microsoft.com/office/drawing/2014/main" id="{9D7A6FD9-2DC6-1973-9FD7-4E19CF9C0263}"/>
              </a:ext>
            </a:extLst>
          </p:cNvPr>
          <p:cNvGraphicFramePr/>
          <p:nvPr>
            <p:extLst>
              <p:ext uri="{D42A27DB-BD31-4B8C-83A1-F6EECF244321}">
                <p14:modId xmlns:p14="http://schemas.microsoft.com/office/powerpoint/2010/main" val="731862660"/>
              </p:ext>
            </p:extLst>
          </p:nvPr>
        </p:nvGraphicFramePr>
        <p:xfrm>
          <a:off x="439861" y="1844824"/>
          <a:ext cx="8264277" cy="2520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301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a:extLst>
              <a:ext uri="{FF2B5EF4-FFF2-40B4-BE49-F238E27FC236}">
                <a16:creationId xmlns:a16="http://schemas.microsoft.com/office/drawing/2014/main" id="{0C3BF00A-8E4D-D23D-552E-79090B935371}"/>
              </a:ext>
            </a:extLst>
          </p:cNvPr>
          <p:cNvPicPr>
            <a:picLocks noGrp="1" noChangeAspect="1"/>
          </p:cNvPicPr>
          <p:nvPr>
            <p:ph idx="1"/>
          </p:nvPr>
        </p:nvPicPr>
        <p:blipFill>
          <a:blip r:embed="rId3"/>
          <a:stretch>
            <a:fillRect/>
          </a:stretch>
        </p:blipFill>
        <p:spPr>
          <a:xfrm>
            <a:off x="457200" y="1997771"/>
            <a:ext cx="8229600" cy="2862457"/>
          </a:xfrm>
          <a:prstGeom prst="rect">
            <a:avLst/>
          </a:prstGeom>
        </p:spPr>
      </p:pic>
      <p:sp>
        <p:nvSpPr>
          <p:cNvPr id="3" name="Metin kutusu 2">
            <a:extLst>
              <a:ext uri="{FF2B5EF4-FFF2-40B4-BE49-F238E27FC236}">
                <a16:creationId xmlns:a16="http://schemas.microsoft.com/office/drawing/2014/main" id="{6C007E9D-20B8-968F-1F85-B0F9A3488BF7}"/>
              </a:ext>
            </a:extLst>
          </p:cNvPr>
          <p:cNvSpPr txBox="1"/>
          <p:nvPr/>
        </p:nvSpPr>
        <p:spPr>
          <a:xfrm>
            <a:off x="6372200" y="1052736"/>
            <a:ext cx="18002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dirty="0"/>
              <a:t>Şubat 2025</a:t>
            </a:r>
          </a:p>
        </p:txBody>
      </p:sp>
      <p:pic>
        <p:nvPicPr>
          <p:cNvPr id="4" name="Resim 3">
            <a:extLst>
              <a:ext uri="{FF2B5EF4-FFF2-40B4-BE49-F238E27FC236}">
                <a16:creationId xmlns:a16="http://schemas.microsoft.com/office/drawing/2014/main" id="{CE4C579C-C3D3-0CD8-2B9E-8BE369C6D453}"/>
              </a:ext>
            </a:extLst>
          </p:cNvPr>
          <p:cNvPicPr>
            <a:picLocks noChangeAspect="1"/>
          </p:cNvPicPr>
          <p:nvPr/>
        </p:nvPicPr>
        <p:blipFill>
          <a:blip r:embed="rId4"/>
          <a:stretch>
            <a:fillRect/>
          </a:stretch>
        </p:blipFill>
        <p:spPr>
          <a:xfrm>
            <a:off x="3709867" y="116632"/>
            <a:ext cx="1724266" cy="1733792"/>
          </a:xfrm>
          <a:prstGeom prst="rect">
            <a:avLst/>
          </a:prstGeom>
        </p:spPr>
      </p:pic>
      <p:sp>
        <p:nvSpPr>
          <p:cNvPr id="5" name="Metin kutusu 4">
            <a:extLst>
              <a:ext uri="{FF2B5EF4-FFF2-40B4-BE49-F238E27FC236}">
                <a16:creationId xmlns:a16="http://schemas.microsoft.com/office/drawing/2014/main" id="{9C65E44B-F189-A777-44AB-844193A04704}"/>
              </a:ext>
            </a:extLst>
          </p:cNvPr>
          <p:cNvSpPr txBox="1"/>
          <p:nvPr/>
        </p:nvSpPr>
        <p:spPr>
          <a:xfrm>
            <a:off x="6478466" y="6453336"/>
            <a:ext cx="1872207" cy="246221"/>
          </a:xfrm>
          <a:prstGeom prst="rect">
            <a:avLst/>
          </a:prstGeom>
          <a:solidFill>
            <a:schemeClr val="accent3">
              <a:lumMod val="20000"/>
              <a:lumOff val="80000"/>
            </a:schemeClr>
          </a:solidFill>
          <a:ln w="9525"/>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altLang="es-ES" sz="1000" i="1" dirty="0">
                <a:solidFill>
                  <a:schemeClr val="tx1">
                    <a:lumMod val="50000"/>
                    <a:lumOff val="50000"/>
                  </a:schemeClr>
                </a:solidFill>
              </a:rPr>
              <a:t>Alfonso </a:t>
            </a:r>
            <a:r>
              <a:rPr lang="it-IT" altLang="es-ES" sz="1000" i="1" dirty="0" err="1">
                <a:solidFill>
                  <a:schemeClr val="tx1">
                    <a:lumMod val="50000"/>
                    <a:lumOff val="50000"/>
                  </a:schemeClr>
                </a:solidFill>
              </a:rPr>
              <a:t>J</a:t>
            </a:r>
            <a:r>
              <a:rPr lang="it-IT" altLang="es-ES" sz="1000" i="1" dirty="0">
                <a:solidFill>
                  <a:schemeClr val="tx1">
                    <a:lumMod val="50000"/>
                    <a:lumOff val="50000"/>
                  </a:schemeClr>
                </a:solidFill>
              </a:rPr>
              <a:t>. Cruz-</a:t>
            </a:r>
            <a:r>
              <a:rPr lang="it-IT" altLang="es-ES" sz="1000" i="1" dirty="0" err="1">
                <a:solidFill>
                  <a:schemeClr val="tx1">
                    <a:lumMod val="50000"/>
                    <a:lumOff val="50000"/>
                  </a:schemeClr>
                </a:solidFill>
              </a:rPr>
              <a:t>Jentoft’un</a:t>
            </a:r>
            <a:r>
              <a:rPr lang="it-IT" altLang="es-ES" sz="1000" i="1" dirty="0">
                <a:solidFill>
                  <a:schemeClr val="tx1">
                    <a:lumMod val="50000"/>
                    <a:lumOff val="50000"/>
                  </a:schemeClr>
                </a:solidFill>
              </a:rPr>
              <a:t> </a:t>
            </a:r>
            <a:r>
              <a:rPr lang="it-IT" altLang="es-ES" sz="1000" i="1" dirty="0" err="1">
                <a:solidFill>
                  <a:schemeClr val="tx1">
                    <a:lumMod val="50000"/>
                    <a:lumOff val="50000"/>
                  </a:schemeClr>
                </a:solidFill>
              </a:rPr>
              <a:t>izniyle</a:t>
            </a:r>
            <a:endParaRPr lang="it-IT" altLang="es-ES" sz="1000" i="1" dirty="0">
              <a:solidFill>
                <a:schemeClr val="tx1">
                  <a:lumMod val="50000"/>
                  <a:lumOff val="50000"/>
                </a:schemeClr>
              </a:solidFill>
            </a:endParaRPr>
          </a:p>
        </p:txBody>
      </p:sp>
    </p:spTree>
    <p:extLst>
      <p:ext uri="{BB962C8B-B14F-4D97-AF65-F5344CB8AC3E}">
        <p14:creationId xmlns:p14="http://schemas.microsoft.com/office/powerpoint/2010/main" val="425167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a:extLst>
              <a:ext uri="{FF2B5EF4-FFF2-40B4-BE49-F238E27FC236}">
                <a16:creationId xmlns:a16="http://schemas.microsoft.com/office/drawing/2014/main" id="{105D68F0-16C5-1C77-F632-C18C7951CBEF}"/>
              </a:ext>
            </a:extLst>
          </p:cNvPr>
          <p:cNvGrpSpPr/>
          <p:nvPr/>
        </p:nvGrpSpPr>
        <p:grpSpPr>
          <a:xfrm>
            <a:off x="421625" y="1911875"/>
            <a:ext cx="8229600" cy="1243467"/>
            <a:chOff x="0" y="2140909"/>
            <a:chExt cx="8229600" cy="1243467"/>
          </a:xfrm>
          <a:scene3d>
            <a:camera prst="orthographicFront"/>
            <a:lightRig rig="flat" dir="t"/>
          </a:scene3d>
        </p:grpSpPr>
        <p:sp>
          <p:nvSpPr>
            <p:cNvPr id="5" name="Yuvarlatılmış Dikdörtgen 4">
              <a:extLst>
                <a:ext uri="{FF2B5EF4-FFF2-40B4-BE49-F238E27FC236}">
                  <a16:creationId xmlns:a16="http://schemas.microsoft.com/office/drawing/2014/main" id="{C7EE4196-6C9E-6B86-B6F9-3B963D2F143A}"/>
                </a:ext>
              </a:extLst>
            </p:cNvPr>
            <p:cNvSpPr/>
            <p:nvPr/>
          </p:nvSpPr>
          <p:spPr>
            <a:xfrm>
              <a:off x="0" y="2140909"/>
              <a:ext cx="8229600" cy="811419"/>
            </a:xfrm>
            <a:prstGeom prst="roundRect">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tr-TR"/>
            </a:p>
          </p:txBody>
        </p:sp>
        <p:sp>
          <p:nvSpPr>
            <p:cNvPr id="6" name="Yuvarlatılmış Dikdörtgen 4">
              <a:extLst>
                <a:ext uri="{FF2B5EF4-FFF2-40B4-BE49-F238E27FC236}">
                  <a16:creationId xmlns:a16="http://schemas.microsoft.com/office/drawing/2014/main" id="{E3E54AF8-BB46-0981-0547-2BDA362EBF6B}"/>
                </a:ext>
              </a:extLst>
            </p:cNvPr>
            <p:cNvSpPr txBox="1"/>
            <p:nvPr/>
          </p:nvSpPr>
          <p:spPr>
            <a:xfrm>
              <a:off x="100311" y="2304255"/>
              <a:ext cx="8028978" cy="108012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10490" tIns="110490" rIns="110490" bIns="110490" numCol="1" spcCol="1270" anchor="t" anchorCtr="0">
              <a:noAutofit/>
            </a:bodyPr>
            <a:lstStyle/>
            <a:p>
              <a:pPr marL="0" lvl="0" indent="0" defTabSz="1289050">
                <a:spcBef>
                  <a:spcPct val="0"/>
                </a:spcBef>
                <a:spcAft>
                  <a:spcPct val="35000"/>
                </a:spcAft>
                <a:buNone/>
              </a:pPr>
              <a:r>
                <a:rPr lang="tr-TR" sz="2900" b="1" kern="1200" dirty="0">
                  <a:solidFill>
                    <a:schemeClr val="tx2"/>
                  </a:solidFill>
                </a:rPr>
                <a:t>Literatür taraması</a:t>
              </a:r>
            </a:p>
          </p:txBody>
        </p:sp>
      </p:grpSp>
      <p:sp>
        <p:nvSpPr>
          <p:cNvPr id="8" name="Yuvarlatılmış Dikdörtgen 7">
            <a:extLst>
              <a:ext uri="{FF2B5EF4-FFF2-40B4-BE49-F238E27FC236}">
                <a16:creationId xmlns:a16="http://schemas.microsoft.com/office/drawing/2014/main" id="{21E504AE-15CA-6E86-30C4-ED65E52A4DA2}"/>
              </a:ext>
            </a:extLst>
          </p:cNvPr>
          <p:cNvSpPr/>
          <p:nvPr/>
        </p:nvSpPr>
        <p:spPr>
          <a:xfrm>
            <a:off x="421625" y="3429000"/>
            <a:ext cx="8229600" cy="1008112"/>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r>
              <a:rPr lang="tr-TR" sz="2800" b="1" dirty="0">
                <a:solidFill>
                  <a:schemeClr val="tx2"/>
                </a:solidFill>
              </a:rPr>
              <a:t>Geniş uzman katılımı (geriatri, </a:t>
            </a:r>
            <a:r>
              <a:rPr lang="tr-TR" sz="2800" b="1" dirty="0" err="1">
                <a:solidFill>
                  <a:schemeClr val="tx2"/>
                </a:solidFill>
              </a:rPr>
              <a:t>nutrisyon</a:t>
            </a:r>
            <a:r>
              <a:rPr lang="tr-TR" sz="2800" b="1" dirty="0">
                <a:solidFill>
                  <a:schemeClr val="tx2"/>
                </a:solidFill>
              </a:rPr>
              <a:t>, fizik tedavi, epidemiyoloji, ortopedi...)</a:t>
            </a:r>
          </a:p>
        </p:txBody>
      </p:sp>
    </p:spTree>
    <p:extLst>
      <p:ext uri="{BB962C8B-B14F-4D97-AF65-F5344CB8AC3E}">
        <p14:creationId xmlns:p14="http://schemas.microsoft.com/office/powerpoint/2010/main" val="274884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a:extLst>
              <a:ext uri="{FF2B5EF4-FFF2-40B4-BE49-F238E27FC236}">
                <a16:creationId xmlns:a16="http://schemas.microsoft.com/office/drawing/2014/main" id="{2FD10DFA-77D9-47C8-7BA7-A600BFE73AE7}"/>
              </a:ext>
            </a:extLst>
          </p:cNvPr>
          <p:cNvGraphicFramePr>
            <a:graphicFrameLocks noGrp="1"/>
          </p:cNvGraphicFramePr>
          <p:nvPr>
            <p:ph idx="1"/>
            <p:extLst>
              <p:ext uri="{D42A27DB-BD31-4B8C-83A1-F6EECF244321}">
                <p14:modId xmlns:p14="http://schemas.microsoft.com/office/powerpoint/2010/main" val="3586515270"/>
              </p:ext>
            </p:extLst>
          </p:nvPr>
        </p:nvGraphicFramePr>
        <p:xfrm>
          <a:off x="457200" y="1600200"/>
          <a:ext cx="8229600" cy="3773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Sağ Küme Ayracı 12">
            <a:extLst>
              <a:ext uri="{FF2B5EF4-FFF2-40B4-BE49-F238E27FC236}">
                <a16:creationId xmlns:a16="http://schemas.microsoft.com/office/drawing/2014/main" id="{6EA0C702-CE5C-A387-CDD6-6E480CF7279E}"/>
              </a:ext>
            </a:extLst>
          </p:cNvPr>
          <p:cNvSpPr/>
          <p:nvPr/>
        </p:nvSpPr>
        <p:spPr>
          <a:xfrm>
            <a:off x="4788024" y="1700808"/>
            <a:ext cx="360040" cy="1296144"/>
          </a:xfrm>
          <a:prstGeom prst="righ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dirty="0">
              <a:ln w="0"/>
              <a:effectLst>
                <a:outerShdw blurRad="38100" dist="19050" dir="2700000" algn="tl" rotWithShape="0">
                  <a:schemeClr val="dk1">
                    <a:alpha val="40000"/>
                  </a:schemeClr>
                </a:outerShdw>
              </a:effectLst>
            </a:endParaRPr>
          </a:p>
        </p:txBody>
      </p:sp>
      <p:sp>
        <p:nvSpPr>
          <p:cNvPr id="14" name="Metin kutusu 13">
            <a:extLst>
              <a:ext uri="{FF2B5EF4-FFF2-40B4-BE49-F238E27FC236}">
                <a16:creationId xmlns:a16="http://schemas.microsoft.com/office/drawing/2014/main" id="{25AC5532-8080-0275-DD64-F6BE08E23835}"/>
              </a:ext>
            </a:extLst>
          </p:cNvPr>
          <p:cNvSpPr txBox="1"/>
          <p:nvPr/>
        </p:nvSpPr>
        <p:spPr>
          <a:xfrm>
            <a:off x="5652120" y="2132856"/>
            <a:ext cx="1988750" cy="369332"/>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r>
              <a:rPr lang="tr-TR" dirty="0"/>
              <a:t>Yüksek kanıt düzeyi</a:t>
            </a:r>
          </a:p>
        </p:txBody>
      </p:sp>
      <p:cxnSp>
        <p:nvCxnSpPr>
          <p:cNvPr id="16" name="Düz Ok Bağlayıcısı 15">
            <a:extLst>
              <a:ext uri="{FF2B5EF4-FFF2-40B4-BE49-F238E27FC236}">
                <a16:creationId xmlns:a16="http://schemas.microsoft.com/office/drawing/2014/main" id="{027356BF-B11D-0751-75AC-B2867A19A445}"/>
              </a:ext>
            </a:extLst>
          </p:cNvPr>
          <p:cNvCxnSpPr/>
          <p:nvPr/>
        </p:nvCxnSpPr>
        <p:spPr>
          <a:xfrm>
            <a:off x="4788024" y="3284984"/>
            <a:ext cx="72008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Metin kutusu 16">
            <a:extLst>
              <a:ext uri="{FF2B5EF4-FFF2-40B4-BE49-F238E27FC236}">
                <a16:creationId xmlns:a16="http://schemas.microsoft.com/office/drawing/2014/main" id="{03EC188F-B91E-B520-D328-40B09D619B21}"/>
              </a:ext>
            </a:extLst>
          </p:cNvPr>
          <p:cNvSpPr txBox="1"/>
          <p:nvPr/>
        </p:nvSpPr>
        <p:spPr>
          <a:xfrm>
            <a:off x="5688220" y="3100318"/>
            <a:ext cx="195265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tr-TR" dirty="0"/>
              <a:t>Orta düzeyde kanıt</a:t>
            </a:r>
          </a:p>
        </p:txBody>
      </p:sp>
      <p:sp>
        <p:nvSpPr>
          <p:cNvPr id="20" name="Sağ Küme Ayracı 19">
            <a:extLst>
              <a:ext uri="{FF2B5EF4-FFF2-40B4-BE49-F238E27FC236}">
                <a16:creationId xmlns:a16="http://schemas.microsoft.com/office/drawing/2014/main" id="{2E5B19DE-206B-EBED-DEE2-117A3C78B34A}"/>
              </a:ext>
            </a:extLst>
          </p:cNvPr>
          <p:cNvSpPr/>
          <p:nvPr/>
        </p:nvSpPr>
        <p:spPr>
          <a:xfrm>
            <a:off x="4788024" y="3469649"/>
            <a:ext cx="360040" cy="178814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1" name="Metin kutusu 20">
            <a:extLst>
              <a:ext uri="{FF2B5EF4-FFF2-40B4-BE49-F238E27FC236}">
                <a16:creationId xmlns:a16="http://schemas.microsoft.com/office/drawing/2014/main" id="{A3F7DACB-9B0A-D9FB-5F92-84A8AB9D3733}"/>
              </a:ext>
            </a:extLst>
          </p:cNvPr>
          <p:cNvSpPr txBox="1"/>
          <p:nvPr/>
        </p:nvSpPr>
        <p:spPr>
          <a:xfrm>
            <a:off x="5508104" y="4221088"/>
            <a:ext cx="211577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tr-TR" dirty="0"/>
              <a:t>Düşük düzeyde kanıt</a:t>
            </a:r>
          </a:p>
        </p:txBody>
      </p:sp>
      <p:sp>
        <p:nvSpPr>
          <p:cNvPr id="22" name="Başlık 21">
            <a:extLst>
              <a:ext uri="{FF2B5EF4-FFF2-40B4-BE49-F238E27FC236}">
                <a16:creationId xmlns:a16="http://schemas.microsoft.com/office/drawing/2014/main" id="{7BF63362-D134-5669-2BAF-ABA8028D9D5F}"/>
              </a:ext>
            </a:extLst>
          </p:cNvPr>
          <p:cNvSpPr>
            <a:spLocks noGrp="1"/>
          </p:cNvSpPr>
          <p:nvPr>
            <p:ph type="title"/>
          </p:nvPr>
        </p:nvSpPr>
        <p:spPr>
          <a:xfrm>
            <a:off x="457200" y="557972"/>
            <a:ext cx="8229600" cy="782796"/>
          </a:xfrm>
          <a:prstGeom prst="roundRect">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nchor="ctr"/>
          <a:lstStyle/>
          <a:p>
            <a:pPr algn="l"/>
            <a:r>
              <a:rPr lang="tr-TR" sz="2800" b="1" dirty="0"/>
              <a:t> </a:t>
            </a:r>
            <a:r>
              <a:rPr lang="tr-TR" sz="2800" b="1" dirty="0" err="1">
                <a:solidFill>
                  <a:schemeClr val="tx2"/>
                </a:solidFill>
              </a:rPr>
              <a:t>Sarkopeninin</a:t>
            </a:r>
            <a:r>
              <a:rPr lang="tr-TR" sz="2800" b="1" dirty="0">
                <a:solidFill>
                  <a:schemeClr val="tx2"/>
                </a:solidFill>
              </a:rPr>
              <a:t> Sağlık Sonuçları</a:t>
            </a:r>
          </a:p>
        </p:txBody>
      </p:sp>
    </p:spTree>
    <p:extLst>
      <p:ext uri="{BB962C8B-B14F-4D97-AF65-F5344CB8AC3E}">
        <p14:creationId xmlns:p14="http://schemas.microsoft.com/office/powerpoint/2010/main" val="325507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3" grpId="0" animBg="1"/>
      <p:bldP spid="14" grpId="0" animBg="1"/>
      <p:bldP spid="17"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219200" y="152400"/>
            <a:ext cx="7029450" cy="1657350"/>
          </a:xfrm>
          <a:prstGeom prst="rect">
            <a:avLst/>
          </a:prstGeom>
        </p:spPr>
        <p:style>
          <a:lnRef idx="2">
            <a:schemeClr val="accent1"/>
          </a:lnRef>
          <a:fillRef idx="1">
            <a:schemeClr val="lt1"/>
          </a:fillRef>
          <a:effectRef idx="0">
            <a:schemeClr val="accent1"/>
          </a:effectRef>
          <a:fontRef idx="minor">
            <a:schemeClr val="dk1"/>
          </a:fontRef>
        </p:style>
      </p:pic>
      <p:pic>
        <p:nvPicPr>
          <p:cNvPr id="5" name="Resim 4"/>
          <p:cNvPicPr>
            <a:picLocks noChangeAspect="1"/>
          </p:cNvPicPr>
          <p:nvPr/>
        </p:nvPicPr>
        <p:blipFill>
          <a:blip r:embed="rId3"/>
          <a:stretch>
            <a:fillRect/>
          </a:stretch>
        </p:blipFill>
        <p:spPr>
          <a:xfrm>
            <a:off x="1976437" y="1969447"/>
            <a:ext cx="5191125" cy="2571750"/>
          </a:xfrm>
          <a:prstGeom prst="rect">
            <a:avLst/>
          </a:prstGeom>
        </p:spPr>
        <p:style>
          <a:lnRef idx="2">
            <a:schemeClr val="accent1"/>
          </a:lnRef>
          <a:fillRef idx="1">
            <a:schemeClr val="lt1"/>
          </a:fillRef>
          <a:effectRef idx="0">
            <a:schemeClr val="accent1"/>
          </a:effectRef>
          <a:fontRef idx="minor">
            <a:schemeClr val="dk1"/>
          </a:fontRef>
        </p:style>
      </p:pic>
      <p:cxnSp>
        <p:nvCxnSpPr>
          <p:cNvPr id="7" name="Düz Bağlayıcı 6"/>
          <p:cNvCxnSpPr/>
          <p:nvPr/>
        </p:nvCxnSpPr>
        <p:spPr>
          <a:xfrm>
            <a:off x="5867400" y="2743200"/>
            <a:ext cx="1143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a:off x="2209800" y="2895600"/>
            <a:ext cx="4495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a:off x="2209800" y="3124200"/>
            <a:ext cx="838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Metin kutusu 13"/>
          <p:cNvSpPr txBox="1"/>
          <p:nvPr/>
        </p:nvSpPr>
        <p:spPr>
          <a:xfrm>
            <a:off x="1190625" y="5943600"/>
            <a:ext cx="70866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GB" dirty="0"/>
              <a:t>Irwin H. Rosenberg, Sarcopenia: Origins and Clinical Relevance, </a:t>
            </a:r>
            <a:r>
              <a:rPr lang="en-GB" i="1" dirty="0"/>
              <a:t>The Journal of Nutrition</a:t>
            </a:r>
            <a:r>
              <a:rPr lang="en-GB" dirty="0"/>
              <a:t>, </a:t>
            </a:r>
            <a:r>
              <a:rPr lang="tr-TR" dirty="0"/>
              <a:t>1997; 1</a:t>
            </a:r>
            <a:r>
              <a:rPr lang="en-GB" dirty="0"/>
              <a:t>27</a:t>
            </a:r>
            <a:r>
              <a:rPr lang="tr-TR" dirty="0"/>
              <a:t>: </a:t>
            </a:r>
            <a:r>
              <a:rPr lang="en-GB" dirty="0"/>
              <a:t>990S–991S</a:t>
            </a:r>
          </a:p>
        </p:txBody>
      </p:sp>
      <p:sp>
        <p:nvSpPr>
          <p:cNvPr id="16" name="Metin kutusu 15"/>
          <p:cNvSpPr txBox="1"/>
          <p:nvPr/>
        </p:nvSpPr>
        <p:spPr>
          <a:xfrm>
            <a:off x="1256514" y="4660954"/>
            <a:ext cx="3200400"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tr-TR" dirty="0"/>
              <a:t>Yaşlanma ile olan hiçbir değişiklik iskelet kası kütlesinde azalma kadar bariz ve çarpıcı değil!</a:t>
            </a:r>
            <a:endParaRPr lang="en-GB" dirty="0"/>
          </a:p>
        </p:txBody>
      </p:sp>
      <p:cxnSp>
        <p:nvCxnSpPr>
          <p:cNvPr id="18" name="Düz Bağlayıcı 17"/>
          <p:cNvCxnSpPr/>
          <p:nvPr/>
        </p:nvCxnSpPr>
        <p:spPr>
          <a:xfrm>
            <a:off x="3581400" y="3090773"/>
            <a:ext cx="3276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Düz Bağlayıcı 20"/>
          <p:cNvCxnSpPr/>
          <p:nvPr/>
        </p:nvCxnSpPr>
        <p:spPr>
          <a:xfrm>
            <a:off x="2209800" y="3276600"/>
            <a:ext cx="4648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Düz Bağlayıcı 22"/>
          <p:cNvCxnSpPr/>
          <p:nvPr/>
        </p:nvCxnSpPr>
        <p:spPr>
          <a:xfrm>
            <a:off x="2209800" y="3505200"/>
            <a:ext cx="3886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Metin kutusu 24"/>
          <p:cNvSpPr txBox="1"/>
          <p:nvPr/>
        </p:nvSpPr>
        <p:spPr>
          <a:xfrm>
            <a:off x="5048250" y="4660953"/>
            <a:ext cx="371475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dirty="0" err="1"/>
              <a:t>Mobilite</a:t>
            </a:r>
            <a:r>
              <a:rPr lang="tr-TR" dirty="0"/>
              <a:t> sorunları, günlük yaşamda bağımsızlığın kaybı, solunum problemlerine ve enerji alımı/ besin alımında azalmaya sebep olabilir</a:t>
            </a:r>
            <a:endParaRPr lang="en-GB" dirty="0"/>
          </a:p>
        </p:txBody>
      </p:sp>
    </p:spTree>
    <p:extLst>
      <p:ext uri="{BB962C8B-B14F-4D97-AF65-F5344CB8AC3E}">
        <p14:creationId xmlns:p14="http://schemas.microsoft.com/office/powerpoint/2010/main" val="307224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yagram 5"/>
          <p:cNvGraphicFramePr/>
          <p:nvPr>
            <p:extLst>
              <p:ext uri="{D42A27DB-BD31-4B8C-83A1-F6EECF244321}">
                <p14:modId xmlns:p14="http://schemas.microsoft.com/office/powerpoint/2010/main" val="870890904"/>
              </p:ext>
            </p:extLst>
          </p:nvPr>
        </p:nvGraphicFramePr>
        <p:xfrm>
          <a:off x="439861" y="1844824"/>
          <a:ext cx="8264277" cy="2520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Metin kutusu 14">
            <a:extLst>
              <a:ext uri="{FF2B5EF4-FFF2-40B4-BE49-F238E27FC236}">
                <a16:creationId xmlns:a16="http://schemas.microsoft.com/office/drawing/2014/main" id="{75A117EE-B5A9-41CC-B48F-A751A50FBDC0}"/>
              </a:ext>
            </a:extLst>
          </p:cNvPr>
          <p:cNvSpPr txBox="1"/>
          <p:nvPr/>
        </p:nvSpPr>
        <p:spPr>
          <a:xfrm>
            <a:off x="2286000" y="3380372"/>
            <a:ext cx="4572000" cy="97256"/>
          </a:xfrm>
          <a:prstGeom prst="rect">
            <a:avLst/>
          </a:prstGeom>
          <a:noFill/>
        </p:spPr>
        <p:txBody>
          <a:bodyPr wrap="square">
            <a:spAutoFit/>
          </a:bodyPr>
          <a:lstStyle/>
          <a:p>
            <a:r>
              <a:rPr lang="tr-TR" b="0" dirty="0">
                <a:effectLst/>
              </a:rPr>
              <a:t> </a:t>
            </a:r>
            <a:endParaRPr lang="tr-TR" dirty="0"/>
          </a:p>
        </p:txBody>
      </p:sp>
    </p:spTree>
    <p:extLst>
      <p:ext uri="{BB962C8B-B14F-4D97-AF65-F5344CB8AC3E}">
        <p14:creationId xmlns:p14="http://schemas.microsoft.com/office/powerpoint/2010/main" val="38973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36F0D98-F96D-35A5-D412-19E1105806C1}"/>
              </a:ext>
            </a:extLst>
          </p:cNvPr>
          <p:cNvPicPr>
            <a:picLocks noChangeAspect="1"/>
          </p:cNvPicPr>
          <p:nvPr/>
        </p:nvPicPr>
        <p:blipFill>
          <a:blip r:embed="rId2"/>
          <a:stretch>
            <a:fillRect/>
          </a:stretch>
        </p:blipFill>
        <p:spPr>
          <a:xfrm>
            <a:off x="437444" y="288516"/>
            <a:ext cx="8269112" cy="6569484"/>
          </a:xfrm>
          <a:prstGeom prst="rect">
            <a:avLst/>
          </a:prstGeom>
          <a:effectLst/>
        </p:spPr>
        <p:style>
          <a:lnRef idx="2">
            <a:schemeClr val="accent1"/>
          </a:lnRef>
          <a:fillRef idx="1">
            <a:schemeClr val="lt1"/>
          </a:fillRef>
          <a:effectRef idx="0">
            <a:schemeClr val="accent1"/>
          </a:effectRef>
          <a:fontRef idx="minor">
            <a:schemeClr val="dk1"/>
          </a:fontRef>
        </p:style>
      </p:pic>
      <p:sp>
        <p:nvSpPr>
          <p:cNvPr id="6" name="Metin kutusu 5">
            <a:extLst>
              <a:ext uri="{FF2B5EF4-FFF2-40B4-BE49-F238E27FC236}">
                <a16:creationId xmlns:a16="http://schemas.microsoft.com/office/drawing/2014/main" id="{834AF44F-6FD1-D7B1-3B1A-5E460AC0235C}"/>
              </a:ext>
            </a:extLst>
          </p:cNvPr>
          <p:cNvSpPr txBox="1"/>
          <p:nvPr/>
        </p:nvSpPr>
        <p:spPr>
          <a:xfrm>
            <a:off x="5652120" y="548680"/>
            <a:ext cx="281382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b="1" dirty="0"/>
              <a:t>1st Delphi </a:t>
            </a:r>
            <a:r>
              <a:rPr lang="tr-TR" b="1" dirty="0" err="1"/>
              <a:t>Round</a:t>
            </a:r>
            <a:endParaRPr lang="tr-TR" b="1" dirty="0"/>
          </a:p>
          <a:p>
            <a:pPr algn="ctr"/>
            <a:r>
              <a:rPr lang="tr-TR" b="1" dirty="0"/>
              <a:t>Nisan 2025-Ağustos 2025</a:t>
            </a:r>
          </a:p>
        </p:txBody>
      </p:sp>
      <p:sp>
        <p:nvSpPr>
          <p:cNvPr id="7" name="Dikdörtgen 6">
            <a:extLst>
              <a:ext uri="{FF2B5EF4-FFF2-40B4-BE49-F238E27FC236}">
                <a16:creationId xmlns:a16="http://schemas.microsoft.com/office/drawing/2014/main" id="{0B69B10D-B768-1ECF-F233-32FAC903A9B1}"/>
              </a:ext>
            </a:extLst>
          </p:cNvPr>
          <p:cNvSpPr/>
          <p:nvPr/>
        </p:nvSpPr>
        <p:spPr>
          <a:xfrm>
            <a:off x="1043608" y="5949280"/>
            <a:ext cx="2088232" cy="3600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9" name="Dikdörtgen 8">
            <a:extLst>
              <a:ext uri="{FF2B5EF4-FFF2-40B4-BE49-F238E27FC236}">
                <a16:creationId xmlns:a16="http://schemas.microsoft.com/office/drawing/2014/main" id="{74054EA9-1160-2122-C76F-E852ECB8918B}"/>
              </a:ext>
            </a:extLst>
          </p:cNvPr>
          <p:cNvSpPr/>
          <p:nvPr/>
        </p:nvSpPr>
        <p:spPr>
          <a:xfrm>
            <a:off x="4968046" y="5958770"/>
            <a:ext cx="1620178" cy="3600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10" name="Dikdörtgen 9">
            <a:extLst>
              <a:ext uri="{FF2B5EF4-FFF2-40B4-BE49-F238E27FC236}">
                <a16:creationId xmlns:a16="http://schemas.microsoft.com/office/drawing/2014/main" id="{C2C8C182-8D78-6B76-A0D2-CEC5BDF54907}"/>
              </a:ext>
            </a:extLst>
          </p:cNvPr>
          <p:cNvSpPr/>
          <p:nvPr/>
        </p:nvSpPr>
        <p:spPr>
          <a:xfrm>
            <a:off x="1043608" y="6318810"/>
            <a:ext cx="720080" cy="3600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2" name="Metin kutusu 1">
            <a:extLst>
              <a:ext uri="{FF2B5EF4-FFF2-40B4-BE49-F238E27FC236}">
                <a16:creationId xmlns:a16="http://schemas.microsoft.com/office/drawing/2014/main" id="{739026EA-F6EE-800E-C8FD-2484FAF9BD42}"/>
              </a:ext>
            </a:extLst>
          </p:cNvPr>
          <p:cNvSpPr txBox="1"/>
          <p:nvPr/>
        </p:nvSpPr>
        <p:spPr>
          <a:xfrm>
            <a:off x="1027042" y="5707371"/>
            <a:ext cx="7422332" cy="88036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lnSpc>
                <a:spcPct val="150000"/>
              </a:lnSpc>
            </a:pPr>
            <a:r>
              <a:rPr lang="tr-TR" dirty="0"/>
              <a:t>Bu Delphi çalışmasının amacı, klinik uygulamada düşük kas </a:t>
            </a:r>
            <a:r>
              <a:rPr lang="tr-TR" b="1" dirty="0"/>
              <a:t>kütlesinin</a:t>
            </a:r>
            <a:r>
              <a:rPr lang="tr-TR" dirty="0"/>
              <a:t> küresel bir </a:t>
            </a:r>
            <a:r>
              <a:rPr lang="tr-TR" b="1" dirty="0"/>
              <a:t>operasyonelleştirilmesini </a:t>
            </a:r>
            <a:r>
              <a:rPr lang="tr-TR" dirty="0"/>
              <a:t>(yani </a:t>
            </a:r>
            <a:r>
              <a:rPr lang="tr-TR" b="1" dirty="0"/>
              <a:t>ölçümünün</a:t>
            </a:r>
            <a:r>
              <a:rPr lang="tr-TR" dirty="0"/>
              <a:t> tanımlanmasını) geliştirmektir.</a:t>
            </a:r>
          </a:p>
        </p:txBody>
      </p:sp>
    </p:spTree>
    <p:extLst>
      <p:ext uri="{BB962C8B-B14F-4D97-AF65-F5344CB8AC3E}">
        <p14:creationId xmlns:p14="http://schemas.microsoft.com/office/powerpoint/2010/main" val="297474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CAFE8B9-414C-7B4B-C1D5-D59E50315218}"/>
              </a:ext>
            </a:extLst>
          </p:cNvPr>
          <p:cNvPicPr>
            <a:picLocks noChangeAspect="1"/>
          </p:cNvPicPr>
          <p:nvPr/>
        </p:nvPicPr>
        <p:blipFill>
          <a:blip r:embed="rId2"/>
          <a:stretch>
            <a:fillRect/>
          </a:stretch>
        </p:blipFill>
        <p:spPr>
          <a:xfrm>
            <a:off x="539552" y="404664"/>
            <a:ext cx="8208912" cy="5976664"/>
          </a:xfrm>
          <a:prstGeom prst="rect">
            <a:avLst/>
          </a:prstGeom>
        </p:spPr>
        <p:style>
          <a:lnRef idx="2">
            <a:schemeClr val="accent1"/>
          </a:lnRef>
          <a:fillRef idx="1">
            <a:schemeClr val="lt1"/>
          </a:fillRef>
          <a:effectRef idx="0">
            <a:schemeClr val="accent1"/>
          </a:effectRef>
          <a:fontRef idx="minor">
            <a:schemeClr val="dk1"/>
          </a:fontRef>
        </p:style>
      </p:pic>
      <p:sp>
        <p:nvSpPr>
          <p:cNvPr id="3" name="Dikdörtgen 2">
            <a:extLst>
              <a:ext uri="{FF2B5EF4-FFF2-40B4-BE49-F238E27FC236}">
                <a16:creationId xmlns:a16="http://schemas.microsoft.com/office/drawing/2014/main" id="{C5F60D8C-9D7B-C0DD-DEA4-46D28555E5BE}"/>
              </a:ext>
            </a:extLst>
          </p:cNvPr>
          <p:cNvSpPr/>
          <p:nvPr/>
        </p:nvSpPr>
        <p:spPr>
          <a:xfrm>
            <a:off x="1259632" y="2996952"/>
            <a:ext cx="2664296" cy="5040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Tree>
    <p:extLst>
      <p:ext uri="{BB962C8B-B14F-4D97-AF65-F5344CB8AC3E}">
        <p14:creationId xmlns:p14="http://schemas.microsoft.com/office/powerpoint/2010/main" val="376649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8428F1F-B80C-2A55-09EE-90B977E932FF}"/>
              </a:ext>
            </a:extLst>
          </p:cNvPr>
          <p:cNvPicPr>
            <a:picLocks noChangeAspect="1"/>
          </p:cNvPicPr>
          <p:nvPr/>
        </p:nvPicPr>
        <p:blipFill>
          <a:blip r:embed="rId3"/>
          <a:stretch>
            <a:fillRect/>
          </a:stretch>
        </p:blipFill>
        <p:spPr>
          <a:xfrm>
            <a:off x="839774" y="89951"/>
            <a:ext cx="7268589" cy="6582694"/>
          </a:xfrm>
          <a:prstGeom prst="rect">
            <a:avLst/>
          </a:prstGeom>
        </p:spPr>
        <p:style>
          <a:lnRef idx="2">
            <a:schemeClr val="accent1"/>
          </a:lnRef>
          <a:fillRef idx="1">
            <a:schemeClr val="lt1"/>
          </a:fillRef>
          <a:effectRef idx="0">
            <a:schemeClr val="accent1"/>
          </a:effectRef>
          <a:fontRef idx="minor">
            <a:schemeClr val="dk1"/>
          </a:fontRef>
        </p:style>
      </p:pic>
      <p:sp>
        <p:nvSpPr>
          <p:cNvPr id="4" name="Dikdörtgen 3">
            <a:extLst>
              <a:ext uri="{FF2B5EF4-FFF2-40B4-BE49-F238E27FC236}">
                <a16:creationId xmlns:a16="http://schemas.microsoft.com/office/drawing/2014/main" id="{BB0C807D-4823-6D84-BEED-5A9BD1FE4D3E}"/>
              </a:ext>
            </a:extLst>
          </p:cNvPr>
          <p:cNvSpPr/>
          <p:nvPr/>
        </p:nvSpPr>
        <p:spPr>
          <a:xfrm>
            <a:off x="875964" y="850462"/>
            <a:ext cx="7250323" cy="3600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cxnSp>
        <p:nvCxnSpPr>
          <p:cNvPr id="6" name="Düz Bağlayıcı 5">
            <a:extLst>
              <a:ext uri="{FF2B5EF4-FFF2-40B4-BE49-F238E27FC236}">
                <a16:creationId xmlns:a16="http://schemas.microsoft.com/office/drawing/2014/main" id="{2D598908-AC33-7EE9-C0EA-68E486B17F92}"/>
              </a:ext>
            </a:extLst>
          </p:cNvPr>
          <p:cNvCxnSpPr/>
          <p:nvPr/>
        </p:nvCxnSpPr>
        <p:spPr>
          <a:xfrm>
            <a:off x="1043608" y="476672"/>
            <a:ext cx="2880320" cy="0"/>
          </a:xfrm>
          <a:prstGeom prst="line">
            <a:avLst/>
          </a:prstGeom>
        </p:spPr>
        <p:style>
          <a:lnRef idx="3">
            <a:schemeClr val="accent6"/>
          </a:lnRef>
          <a:fillRef idx="0">
            <a:schemeClr val="accent6"/>
          </a:fillRef>
          <a:effectRef idx="2">
            <a:schemeClr val="accent6"/>
          </a:effectRef>
          <a:fontRef idx="minor">
            <a:schemeClr val="tx1"/>
          </a:fontRef>
        </p:style>
      </p:cxnSp>
      <p:sp>
        <p:nvSpPr>
          <p:cNvPr id="7" name="Dikdörtgen 6">
            <a:extLst>
              <a:ext uri="{FF2B5EF4-FFF2-40B4-BE49-F238E27FC236}">
                <a16:creationId xmlns:a16="http://schemas.microsoft.com/office/drawing/2014/main" id="{7A6DA4BE-3E98-832B-A778-4A641128B287}"/>
              </a:ext>
            </a:extLst>
          </p:cNvPr>
          <p:cNvSpPr/>
          <p:nvPr/>
        </p:nvSpPr>
        <p:spPr>
          <a:xfrm>
            <a:off x="1043608" y="3634512"/>
            <a:ext cx="6768752" cy="80259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cxnSp>
        <p:nvCxnSpPr>
          <p:cNvPr id="9" name="Düz Bağlayıcı 8">
            <a:extLst>
              <a:ext uri="{FF2B5EF4-FFF2-40B4-BE49-F238E27FC236}">
                <a16:creationId xmlns:a16="http://schemas.microsoft.com/office/drawing/2014/main" id="{6F60F54E-DC4F-9F91-1AC7-2BF9B50E7640}"/>
              </a:ext>
            </a:extLst>
          </p:cNvPr>
          <p:cNvCxnSpPr/>
          <p:nvPr/>
        </p:nvCxnSpPr>
        <p:spPr>
          <a:xfrm>
            <a:off x="1403648" y="5661248"/>
            <a:ext cx="3600400"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0" name="Düz Bağlayıcı 9">
            <a:extLst>
              <a:ext uri="{FF2B5EF4-FFF2-40B4-BE49-F238E27FC236}">
                <a16:creationId xmlns:a16="http://schemas.microsoft.com/office/drawing/2014/main" id="{F8912B11-857E-CF65-14DC-5FD489FBF67F}"/>
              </a:ext>
            </a:extLst>
          </p:cNvPr>
          <p:cNvCxnSpPr>
            <a:cxnSpLocks/>
          </p:cNvCxnSpPr>
          <p:nvPr/>
        </p:nvCxnSpPr>
        <p:spPr>
          <a:xfrm>
            <a:off x="1979712" y="6381328"/>
            <a:ext cx="3888432"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2" name="Düz Bağlayıcı 11">
            <a:extLst>
              <a:ext uri="{FF2B5EF4-FFF2-40B4-BE49-F238E27FC236}">
                <a16:creationId xmlns:a16="http://schemas.microsoft.com/office/drawing/2014/main" id="{BEEC804D-4401-E58C-46BA-940C4F964CFD}"/>
              </a:ext>
            </a:extLst>
          </p:cNvPr>
          <p:cNvCxnSpPr>
            <a:cxnSpLocks/>
            <a:endCxn id="3" idx="2"/>
          </p:cNvCxnSpPr>
          <p:nvPr/>
        </p:nvCxnSpPr>
        <p:spPr>
          <a:xfrm>
            <a:off x="2673869" y="6621658"/>
            <a:ext cx="1800200" cy="50987"/>
          </a:xfrm>
          <a:prstGeom prst="line">
            <a:avLst/>
          </a:prstGeom>
        </p:spPr>
        <p:style>
          <a:lnRef idx="3">
            <a:schemeClr val="accent5"/>
          </a:lnRef>
          <a:fillRef idx="0">
            <a:schemeClr val="accent5"/>
          </a:fillRef>
          <a:effectRef idx="2">
            <a:schemeClr val="accent5"/>
          </a:effectRef>
          <a:fontRef idx="minor">
            <a:schemeClr val="tx1"/>
          </a:fontRef>
        </p:style>
      </p:cxnSp>
      <p:sp>
        <p:nvSpPr>
          <p:cNvPr id="2" name="Metin kutusu 1">
            <a:extLst>
              <a:ext uri="{FF2B5EF4-FFF2-40B4-BE49-F238E27FC236}">
                <a16:creationId xmlns:a16="http://schemas.microsoft.com/office/drawing/2014/main" id="{6A41727D-078F-1731-307D-73ED994E8311}"/>
              </a:ext>
            </a:extLst>
          </p:cNvPr>
          <p:cNvSpPr txBox="1"/>
          <p:nvPr/>
        </p:nvSpPr>
        <p:spPr>
          <a:xfrm>
            <a:off x="953332" y="3533152"/>
            <a:ext cx="7144422" cy="96795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150000"/>
              </a:lnSpc>
            </a:pPr>
            <a:r>
              <a:rPr lang="tr-TR" sz="2000" b="1" dirty="0">
                <a:solidFill>
                  <a:schemeClr val="tx1"/>
                </a:solidFill>
              </a:rPr>
              <a:t>Bu Delphi, dünya genelindeki </a:t>
            </a:r>
            <a:r>
              <a:rPr lang="tr-TR" sz="2000" b="1" dirty="0">
                <a:solidFill>
                  <a:srgbClr val="FF0000"/>
                </a:solidFill>
              </a:rPr>
              <a:t>sınırlı kaynaklı ortamlar da dahil </a:t>
            </a:r>
            <a:r>
              <a:rPr lang="tr-TR" sz="2000" b="1" dirty="0">
                <a:solidFill>
                  <a:schemeClr val="tx1"/>
                </a:solidFill>
              </a:rPr>
              <a:t>olmak üzere </a:t>
            </a:r>
            <a:r>
              <a:rPr lang="tr-TR" sz="2000" b="1" dirty="0">
                <a:solidFill>
                  <a:srgbClr val="FF0000"/>
                </a:solidFill>
              </a:rPr>
              <a:t>klinikte kullanıma </a:t>
            </a:r>
            <a:r>
              <a:rPr lang="tr-TR" sz="2000" b="1" dirty="0">
                <a:solidFill>
                  <a:schemeClr val="tx1"/>
                </a:solidFill>
              </a:rPr>
              <a:t>odaklanmaktadır.</a:t>
            </a:r>
          </a:p>
        </p:txBody>
      </p:sp>
      <p:sp>
        <p:nvSpPr>
          <p:cNvPr id="5" name="Metin kutusu 4">
            <a:extLst>
              <a:ext uri="{FF2B5EF4-FFF2-40B4-BE49-F238E27FC236}">
                <a16:creationId xmlns:a16="http://schemas.microsoft.com/office/drawing/2014/main" id="{AFAFBF60-475D-CA35-DD7E-A8BABC748450}"/>
              </a:ext>
            </a:extLst>
          </p:cNvPr>
          <p:cNvSpPr txBox="1"/>
          <p:nvPr/>
        </p:nvSpPr>
        <p:spPr>
          <a:xfrm>
            <a:off x="855356" y="795003"/>
            <a:ext cx="7253007" cy="83099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tr-TR" sz="2400" b="1" dirty="0">
                <a:solidFill>
                  <a:schemeClr val="tx1"/>
                </a:solidFill>
              </a:rPr>
              <a:t>GLIS (</a:t>
            </a:r>
            <a:r>
              <a:rPr lang="tr-TR" sz="2400" b="1" dirty="0" err="1">
                <a:solidFill>
                  <a:srgbClr val="FF0000"/>
                </a:solidFill>
              </a:rPr>
              <a:t>sarkopeni</a:t>
            </a:r>
            <a:r>
              <a:rPr lang="tr-TR" sz="2400" b="1" dirty="0">
                <a:solidFill>
                  <a:schemeClr val="tx1"/>
                </a:solidFill>
              </a:rPr>
              <a:t>), GLIM (</a:t>
            </a:r>
            <a:r>
              <a:rPr lang="tr-TR" sz="2400" b="1" dirty="0">
                <a:solidFill>
                  <a:srgbClr val="FF0000"/>
                </a:solidFill>
              </a:rPr>
              <a:t>malnütrisyon</a:t>
            </a:r>
            <a:r>
              <a:rPr lang="tr-TR" sz="2400" b="1" dirty="0">
                <a:solidFill>
                  <a:schemeClr val="tx1"/>
                </a:solidFill>
              </a:rPr>
              <a:t>) ve SOGLI (</a:t>
            </a:r>
            <a:r>
              <a:rPr lang="tr-TR" sz="2400" b="1" dirty="0" err="1">
                <a:solidFill>
                  <a:srgbClr val="FF0000"/>
                </a:solidFill>
              </a:rPr>
              <a:t>sarkopenik</a:t>
            </a:r>
            <a:r>
              <a:rPr lang="tr-TR" sz="2400" b="1" dirty="0">
                <a:solidFill>
                  <a:srgbClr val="FF0000"/>
                </a:solidFill>
              </a:rPr>
              <a:t> obezite</a:t>
            </a:r>
            <a:r>
              <a:rPr lang="tr-TR" sz="2400" b="1" dirty="0">
                <a:solidFill>
                  <a:schemeClr val="tx1"/>
                </a:solidFill>
              </a:rPr>
              <a:t>) toplulukları ile ortak tanım</a:t>
            </a:r>
          </a:p>
        </p:txBody>
      </p:sp>
      <p:sp>
        <p:nvSpPr>
          <p:cNvPr id="14" name="Metin kutusu 13">
            <a:extLst>
              <a:ext uri="{FF2B5EF4-FFF2-40B4-BE49-F238E27FC236}">
                <a16:creationId xmlns:a16="http://schemas.microsoft.com/office/drawing/2014/main" id="{B2FFF3E2-B515-DCF6-6840-23A0CE980E46}"/>
              </a:ext>
            </a:extLst>
          </p:cNvPr>
          <p:cNvSpPr txBox="1"/>
          <p:nvPr/>
        </p:nvSpPr>
        <p:spPr>
          <a:xfrm>
            <a:off x="953332" y="4833412"/>
            <a:ext cx="7144422" cy="18912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lgn="just">
              <a:lnSpc>
                <a:spcPct val="150000"/>
              </a:lnSpc>
              <a:buFont typeface="+mj-lt"/>
              <a:buAutoNum type="arabicPeriod"/>
            </a:pPr>
            <a:r>
              <a:rPr lang="tr-TR" sz="2000" b="1" dirty="0"/>
              <a:t>Kas kütlesini tahmin etmek için </a:t>
            </a:r>
            <a:r>
              <a:rPr lang="tr-TR" sz="2000" b="1" dirty="0">
                <a:solidFill>
                  <a:srgbClr val="FF0000"/>
                </a:solidFill>
              </a:rPr>
              <a:t>hangi vücut kompozisyonu yöntemi/yöntemleri </a:t>
            </a:r>
            <a:r>
              <a:rPr lang="tr-TR" sz="2000" b="1" dirty="0"/>
              <a:t>kullanılmalıdır,</a:t>
            </a:r>
          </a:p>
          <a:p>
            <a:pPr marL="342900" indent="-342900">
              <a:lnSpc>
                <a:spcPct val="150000"/>
              </a:lnSpc>
              <a:buFont typeface="+mj-lt"/>
              <a:buAutoNum type="arabicPeriod"/>
            </a:pPr>
            <a:r>
              <a:rPr lang="tr-TR" sz="2000" b="1" dirty="0">
                <a:solidFill>
                  <a:srgbClr val="FF0000"/>
                </a:solidFill>
              </a:rPr>
              <a:t>Kas kütlesi nasıl ifade </a:t>
            </a:r>
            <a:r>
              <a:rPr lang="tr-TR" sz="2000" b="1" dirty="0"/>
              <a:t>edilmelidir,</a:t>
            </a:r>
          </a:p>
          <a:p>
            <a:pPr marL="342900" indent="-342900">
              <a:lnSpc>
                <a:spcPct val="150000"/>
              </a:lnSpc>
              <a:buFont typeface="+mj-lt"/>
              <a:buAutoNum type="arabicPeriod"/>
            </a:pPr>
            <a:r>
              <a:rPr lang="tr-TR" sz="2000" b="1" dirty="0"/>
              <a:t>“</a:t>
            </a:r>
            <a:r>
              <a:rPr lang="tr-TR" sz="2000" b="1" dirty="0">
                <a:solidFill>
                  <a:srgbClr val="FF0000"/>
                </a:solidFill>
              </a:rPr>
              <a:t>Düşük” nasıl tanım</a:t>
            </a:r>
            <a:r>
              <a:rPr lang="tr-TR" sz="2000" b="1" dirty="0"/>
              <a:t>lanmalıdır.</a:t>
            </a:r>
          </a:p>
        </p:txBody>
      </p:sp>
    </p:spTree>
    <p:extLst>
      <p:ext uri="{BB962C8B-B14F-4D97-AF65-F5344CB8AC3E}">
        <p14:creationId xmlns:p14="http://schemas.microsoft.com/office/powerpoint/2010/main" val="42822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6CBFCD2-8BE0-D2BB-C065-1BC23C43AF3C}"/>
              </a:ext>
            </a:extLst>
          </p:cNvPr>
          <p:cNvPicPr>
            <a:picLocks noChangeAspect="1"/>
          </p:cNvPicPr>
          <p:nvPr/>
        </p:nvPicPr>
        <p:blipFill>
          <a:blip r:embed="rId3"/>
          <a:stretch>
            <a:fillRect/>
          </a:stretch>
        </p:blipFill>
        <p:spPr>
          <a:xfrm>
            <a:off x="156546" y="271022"/>
            <a:ext cx="8830907" cy="6315956"/>
          </a:xfrm>
          <a:prstGeom prst="rect">
            <a:avLst/>
          </a:prstGeom>
        </p:spPr>
        <p:style>
          <a:lnRef idx="2">
            <a:schemeClr val="accent1"/>
          </a:lnRef>
          <a:fillRef idx="1">
            <a:schemeClr val="lt1"/>
          </a:fillRef>
          <a:effectRef idx="0">
            <a:schemeClr val="accent1"/>
          </a:effectRef>
          <a:fontRef idx="minor">
            <a:schemeClr val="dk1"/>
          </a:fontRef>
        </p:style>
      </p:pic>
      <p:sp>
        <p:nvSpPr>
          <p:cNvPr id="4" name="Dikdörtgen 3">
            <a:extLst>
              <a:ext uri="{FF2B5EF4-FFF2-40B4-BE49-F238E27FC236}">
                <a16:creationId xmlns:a16="http://schemas.microsoft.com/office/drawing/2014/main" id="{ED525334-55D2-43BF-D68F-65D152A5A884}"/>
              </a:ext>
            </a:extLst>
          </p:cNvPr>
          <p:cNvSpPr/>
          <p:nvPr/>
        </p:nvSpPr>
        <p:spPr>
          <a:xfrm>
            <a:off x="395536" y="2996952"/>
            <a:ext cx="6768752" cy="108012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7" name="Dikdörtgen 6">
            <a:extLst>
              <a:ext uri="{FF2B5EF4-FFF2-40B4-BE49-F238E27FC236}">
                <a16:creationId xmlns:a16="http://schemas.microsoft.com/office/drawing/2014/main" id="{44D9B953-C51A-8214-069D-3D1C368F16EF}"/>
              </a:ext>
            </a:extLst>
          </p:cNvPr>
          <p:cNvSpPr/>
          <p:nvPr/>
        </p:nvSpPr>
        <p:spPr>
          <a:xfrm>
            <a:off x="539552" y="4293096"/>
            <a:ext cx="7344816" cy="144016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cxnSp>
        <p:nvCxnSpPr>
          <p:cNvPr id="8" name="Düz Bağlayıcı 7">
            <a:extLst>
              <a:ext uri="{FF2B5EF4-FFF2-40B4-BE49-F238E27FC236}">
                <a16:creationId xmlns:a16="http://schemas.microsoft.com/office/drawing/2014/main" id="{77E6416A-05E4-FF8D-D96C-EF31E28CADA7}"/>
              </a:ext>
            </a:extLst>
          </p:cNvPr>
          <p:cNvCxnSpPr>
            <a:cxnSpLocks/>
          </p:cNvCxnSpPr>
          <p:nvPr/>
        </p:nvCxnSpPr>
        <p:spPr>
          <a:xfrm>
            <a:off x="2267744" y="1268760"/>
            <a:ext cx="1584176" cy="0"/>
          </a:xfrm>
          <a:prstGeom prst="line">
            <a:avLst/>
          </a:prstGeom>
        </p:spPr>
        <p:style>
          <a:lnRef idx="3">
            <a:schemeClr val="accent5"/>
          </a:lnRef>
          <a:fillRef idx="0">
            <a:schemeClr val="accent5"/>
          </a:fillRef>
          <a:effectRef idx="2">
            <a:schemeClr val="accent5"/>
          </a:effectRef>
          <a:fontRef idx="minor">
            <a:schemeClr val="tx1"/>
          </a:fontRef>
        </p:style>
      </p:cxnSp>
      <p:sp>
        <p:nvSpPr>
          <p:cNvPr id="2" name="Metin kutusu 1">
            <a:extLst>
              <a:ext uri="{FF2B5EF4-FFF2-40B4-BE49-F238E27FC236}">
                <a16:creationId xmlns:a16="http://schemas.microsoft.com/office/drawing/2014/main" id="{EBE70C09-C189-460B-9DB6-8F186F5C4146}"/>
              </a:ext>
            </a:extLst>
          </p:cNvPr>
          <p:cNvSpPr txBox="1"/>
          <p:nvPr/>
        </p:nvSpPr>
        <p:spPr>
          <a:xfrm>
            <a:off x="395536" y="2997228"/>
            <a:ext cx="6768752" cy="1295868"/>
          </a:xfrm>
          <a:prstGeom prst="rect">
            <a:avLst/>
          </a:prstGeom>
          <a:solidFill>
            <a:schemeClr val="bg1"/>
          </a:solidFill>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tr-TR" dirty="0"/>
              <a:t>i. Yüksek düzeyde uzlaşı (</a:t>
            </a:r>
            <a:r>
              <a:rPr lang="tr-TR" b="1" dirty="0"/>
              <a:t>&gt;%80</a:t>
            </a:r>
            <a:r>
              <a:rPr lang="tr-TR" dirty="0"/>
              <a:t> uzmanın ≥</a:t>
            </a:r>
            <a:r>
              <a:rPr lang="tr-TR" b="1" dirty="0"/>
              <a:t>7</a:t>
            </a:r>
            <a:r>
              <a:rPr lang="tr-TR" dirty="0"/>
              <a:t> puan vermesi),</a:t>
            </a:r>
            <a:br>
              <a:rPr lang="tr-TR" dirty="0"/>
            </a:br>
            <a:r>
              <a:rPr lang="tr-TR" dirty="0"/>
              <a:t>ii. Orta düzeyde uzlaşı (</a:t>
            </a:r>
            <a:r>
              <a:rPr lang="tr-TR" b="1" dirty="0"/>
              <a:t>%70-80</a:t>
            </a:r>
            <a:r>
              <a:rPr lang="tr-TR" dirty="0"/>
              <a:t> uzmanın ≥</a:t>
            </a:r>
            <a:r>
              <a:rPr lang="tr-TR" b="1" dirty="0"/>
              <a:t>7</a:t>
            </a:r>
            <a:r>
              <a:rPr lang="tr-TR" dirty="0"/>
              <a:t> puan vermesi),</a:t>
            </a:r>
            <a:br>
              <a:rPr lang="tr-TR" dirty="0"/>
            </a:br>
            <a:r>
              <a:rPr lang="tr-TR" dirty="0"/>
              <a:t>iii. Düşük düzeyde uzlaşı(</a:t>
            </a:r>
            <a:r>
              <a:rPr lang="tr-TR" b="1" dirty="0"/>
              <a:t>&lt;%70</a:t>
            </a:r>
            <a:r>
              <a:rPr lang="tr-TR" dirty="0"/>
              <a:t> uzmanın ≥</a:t>
            </a:r>
            <a:r>
              <a:rPr lang="tr-TR" b="1" dirty="0"/>
              <a:t>7</a:t>
            </a:r>
            <a:r>
              <a:rPr lang="tr-TR" dirty="0"/>
              <a:t> puan vermesi).</a:t>
            </a:r>
          </a:p>
        </p:txBody>
      </p:sp>
      <p:sp>
        <p:nvSpPr>
          <p:cNvPr id="5" name="Metin kutusu 4">
            <a:extLst>
              <a:ext uri="{FF2B5EF4-FFF2-40B4-BE49-F238E27FC236}">
                <a16:creationId xmlns:a16="http://schemas.microsoft.com/office/drawing/2014/main" id="{40A46B53-AC40-BDB0-59C7-6DF4960C939A}"/>
              </a:ext>
            </a:extLst>
          </p:cNvPr>
          <p:cNvSpPr txBox="1"/>
          <p:nvPr/>
        </p:nvSpPr>
        <p:spPr>
          <a:xfrm>
            <a:off x="539552" y="4408695"/>
            <a:ext cx="7344816" cy="1295868"/>
          </a:xfrm>
          <a:prstGeom prst="rect">
            <a:avLst/>
          </a:prstGeom>
          <a:solidFill>
            <a:schemeClr val="bg1"/>
          </a:solidFill>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tr-TR" dirty="0"/>
              <a:t>Yüksek düzeyde uzlaşı sağlanan ifadeler kabul edilecektir. Düşük düzeyde uzlaşı sağlanan ifadeler reddedilecek ve orta düzeyde uzlaşı olanlar (gerekli değişikliklerden sonra) ikinci bir Delphi turunda tekrar değerlendirilecektir.</a:t>
            </a:r>
          </a:p>
        </p:txBody>
      </p:sp>
    </p:spTree>
    <p:extLst>
      <p:ext uri="{BB962C8B-B14F-4D97-AF65-F5344CB8AC3E}">
        <p14:creationId xmlns:p14="http://schemas.microsoft.com/office/powerpoint/2010/main" val="372891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64764B6-EADA-2966-2436-F61A6EB3370E}"/>
              </a:ext>
            </a:extLst>
          </p:cNvPr>
          <p:cNvPicPr>
            <a:picLocks noChangeAspect="1"/>
          </p:cNvPicPr>
          <p:nvPr/>
        </p:nvPicPr>
        <p:blipFill>
          <a:blip r:embed="rId2"/>
          <a:stretch>
            <a:fillRect/>
          </a:stretch>
        </p:blipFill>
        <p:spPr>
          <a:xfrm>
            <a:off x="2027148" y="332656"/>
            <a:ext cx="5089703" cy="6120680"/>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84973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1CD3058-CC66-9568-517A-560271807D6D}"/>
              </a:ext>
            </a:extLst>
          </p:cNvPr>
          <p:cNvPicPr>
            <a:picLocks noChangeAspect="1"/>
          </p:cNvPicPr>
          <p:nvPr/>
        </p:nvPicPr>
        <p:blipFill>
          <a:blip r:embed="rId2"/>
          <a:stretch>
            <a:fillRect/>
          </a:stretch>
        </p:blipFill>
        <p:spPr>
          <a:xfrm>
            <a:off x="539552" y="476672"/>
            <a:ext cx="7992888" cy="1479630"/>
          </a:xfrm>
          <a:prstGeom prst="rect">
            <a:avLst/>
          </a:prstGeom>
        </p:spPr>
      </p:pic>
      <p:sp>
        <p:nvSpPr>
          <p:cNvPr id="6" name="Dikdörtgen 5">
            <a:extLst>
              <a:ext uri="{FF2B5EF4-FFF2-40B4-BE49-F238E27FC236}">
                <a16:creationId xmlns:a16="http://schemas.microsoft.com/office/drawing/2014/main" id="{72BD12ED-80D4-7F6E-7FBA-F51AFE65AAD1}"/>
              </a:ext>
            </a:extLst>
          </p:cNvPr>
          <p:cNvSpPr/>
          <p:nvPr/>
        </p:nvSpPr>
        <p:spPr>
          <a:xfrm>
            <a:off x="6948264" y="1036466"/>
            <a:ext cx="1584176" cy="5597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7" name="Dikdörtgen 6">
            <a:extLst>
              <a:ext uri="{FF2B5EF4-FFF2-40B4-BE49-F238E27FC236}">
                <a16:creationId xmlns:a16="http://schemas.microsoft.com/office/drawing/2014/main" id="{918C0480-30E9-9979-B76A-86AEAD5EC15D}"/>
              </a:ext>
            </a:extLst>
          </p:cNvPr>
          <p:cNvSpPr/>
          <p:nvPr/>
        </p:nvSpPr>
        <p:spPr>
          <a:xfrm>
            <a:off x="1259632" y="1396507"/>
            <a:ext cx="1872208" cy="5597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8" name="Dikdörtgen 7">
            <a:extLst>
              <a:ext uri="{FF2B5EF4-FFF2-40B4-BE49-F238E27FC236}">
                <a16:creationId xmlns:a16="http://schemas.microsoft.com/office/drawing/2014/main" id="{24B07A9F-CEC9-623F-AA34-926942487860}"/>
              </a:ext>
            </a:extLst>
          </p:cNvPr>
          <p:cNvSpPr/>
          <p:nvPr/>
        </p:nvSpPr>
        <p:spPr>
          <a:xfrm>
            <a:off x="2663788" y="2228267"/>
            <a:ext cx="3744416" cy="648072"/>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2400" dirty="0"/>
              <a:t>9 </a:t>
            </a:r>
            <a:r>
              <a:rPr lang="tr-TR" sz="2400" dirty="0" err="1"/>
              <a:t>accepted</a:t>
            </a:r>
            <a:r>
              <a:rPr lang="tr-TR" sz="2400" dirty="0"/>
              <a:t> </a:t>
            </a:r>
            <a:r>
              <a:rPr lang="tr-TR" sz="2400" dirty="0" err="1"/>
              <a:t>statements</a:t>
            </a:r>
            <a:r>
              <a:rPr lang="tr-TR" sz="2400" dirty="0"/>
              <a:t> (dahil edildi)</a:t>
            </a:r>
          </a:p>
        </p:txBody>
      </p:sp>
      <p:sp>
        <p:nvSpPr>
          <p:cNvPr id="9" name="Dikdörtgen 8">
            <a:extLst>
              <a:ext uri="{FF2B5EF4-FFF2-40B4-BE49-F238E27FC236}">
                <a16:creationId xmlns:a16="http://schemas.microsoft.com/office/drawing/2014/main" id="{07D82F7D-DD3A-64A4-091D-45E65D6B998F}"/>
              </a:ext>
            </a:extLst>
          </p:cNvPr>
          <p:cNvSpPr/>
          <p:nvPr/>
        </p:nvSpPr>
        <p:spPr>
          <a:xfrm>
            <a:off x="2663788" y="3125045"/>
            <a:ext cx="3744416" cy="648072"/>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2400" dirty="0"/>
              <a:t>8 </a:t>
            </a:r>
            <a:r>
              <a:rPr lang="tr-TR" sz="2400" dirty="0" err="1"/>
              <a:t>rejected</a:t>
            </a:r>
            <a:r>
              <a:rPr lang="tr-TR" sz="2400" dirty="0"/>
              <a:t> </a:t>
            </a:r>
            <a:r>
              <a:rPr lang="tr-TR" sz="2400" dirty="0" err="1"/>
              <a:t>statements</a:t>
            </a:r>
            <a:r>
              <a:rPr lang="tr-TR" sz="2400" dirty="0"/>
              <a:t> (reddedildi)</a:t>
            </a:r>
          </a:p>
        </p:txBody>
      </p:sp>
      <p:sp>
        <p:nvSpPr>
          <p:cNvPr id="10" name="Dikdörtgen 9">
            <a:extLst>
              <a:ext uri="{FF2B5EF4-FFF2-40B4-BE49-F238E27FC236}">
                <a16:creationId xmlns:a16="http://schemas.microsoft.com/office/drawing/2014/main" id="{F3B82D4C-D44C-0AD8-0D14-A42AFEB646E8}"/>
              </a:ext>
            </a:extLst>
          </p:cNvPr>
          <p:cNvSpPr/>
          <p:nvPr/>
        </p:nvSpPr>
        <p:spPr>
          <a:xfrm>
            <a:off x="2663788" y="4021823"/>
            <a:ext cx="3744416" cy="648072"/>
          </a:xfrm>
          <a:prstGeom prst="rect">
            <a:avLst/>
          </a:prstGeom>
          <a:solidFill>
            <a:srgbClr val="FFC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tr-TR" sz="2400" dirty="0">
                <a:solidFill>
                  <a:schemeClr val="tx1"/>
                </a:solidFill>
              </a:rPr>
              <a:t>6 </a:t>
            </a:r>
            <a:r>
              <a:rPr lang="tr-TR" sz="2400" dirty="0" err="1">
                <a:solidFill>
                  <a:schemeClr val="tx1"/>
                </a:solidFill>
              </a:rPr>
              <a:t>retained</a:t>
            </a:r>
            <a:r>
              <a:rPr lang="tr-TR" sz="2400" dirty="0">
                <a:solidFill>
                  <a:schemeClr val="tx1"/>
                </a:solidFill>
              </a:rPr>
              <a:t> </a:t>
            </a:r>
            <a:r>
              <a:rPr lang="tr-TR" sz="2400" dirty="0" err="1">
                <a:solidFill>
                  <a:schemeClr val="tx1"/>
                </a:solidFill>
              </a:rPr>
              <a:t>statements</a:t>
            </a:r>
            <a:endParaRPr lang="tr-TR" sz="2400" dirty="0">
              <a:solidFill>
                <a:schemeClr val="tx1"/>
              </a:solidFill>
            </a:endParaRPr>
          </a:p>
          <a:p>
            <a:pPr algn="ctr"/>
            <a:r>
              <a:rPr lang="tr-TR" sz="2400" dirty="0">
                <a:solidFill>
                  <a:schemeClr val="tx1"/>
                </a:solidFill>
              </a:rPr>
              <a:t>(2. </a:t>
            </a:r>
            <a:r>
              <a:rPr lang="tr-TR" sz="2400" dirty="0" err="1">
                <a:solidFill>
                  <a:schemeClr val="tx1"/>
                </a:solidFill>
              </a:rPr>
              <a:t>Delfi</a:t>
            </a:r>
            <a:r>
              <a:rPr lang="tr-TR" sz="2400" dirty="0">
                <a:solidFill>
                  <a:schemeClr val="tx1"/>
                </a:solidFill>
              </a:rPr>
              <a:t> turu)</a:t>
            </a:r>
          </a:p>
        </p:txBody>
      </p:sp>
    </p:spTree>
    <p:extLst>
      <p:ext uri="{BB962C8B-B14F-4D97-AF65-F5344CB8AC3E}">
        <p14:creationId xmlns:p14="http://schemas.microsoft.com/office/powerpoint/2010/main" val="366041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899592" y="1052736"/>
            <a:ext cx="7091797" cy="5040560"/>
          </a:xfrm>
          <a:prstGeom prst="rect">
            <a:avLst/>
          </a:prstGeom>
        </p:spPr>
        <p:style>
          <a:lnRef idx="2">
            <a:schemeClr val="accent1"/>
          </a:lnRef>
          <a:fillRef idx="1">
            <a:schemeClr val="lt1"/>
          </a:fillRef>
          <a:effectRef idx="0">
            <a:schemeClr val="accent1"/>
          </a:effectRef>
          <a:fontRef idx="minor">
            <a:schemeClr val="dk1"/>
          </a:fontRef>
        </p:style>
      </p:pic>
      <p:sp>
        <p:nvSpPr>
          <p:cNvPr id="4" name="Unvan 3"/>
          <p:cNvSpPr>
            <a:spLocks noGrp="1"/>
          </p:cNvSpPr>
          <p:nvPr>
            <p:ph type="title"/>
          </p:nvPr>
        </p:nvSpPr>
        <p:spPr>
          <a:xfrm>
            <a:off x="5796136" y="177957"/>
            <a:ext cx="2664296" cy="562074"/>
          </a:xfrm>
        </p:spPr>
        <p:style>
          <a:lnRef idx="1">
            <a:schemeClr val="accent3"/>
          </a:lnRef>
          <a:fillRef idx="2">
            <a:schemeClr val="accent3"/>
          </a:fillRef>
          <a:effectRef idx="1">
            <a:schemeClr val="accent3"/>
          </a:effectRef>
          <a:fontRef idx="minor">
            <a:schemeClr val="dk1"/>
          </a:fontRef>
        </p:style>
        <p:txBody>
          <a:bodyPr>
            <a:noAutofit/>
          </a:bodyPr>
          <a:lstStyle/>
          <a:p>
            <a:r>
              <a:rPr lang="tr-TR" sz="1800" b="1" dirty="0">
                <a:latin typeface="+mn-lt"/>
              </a:rPr>
              <a:t>2nd Delphi </a:t>
            </a:r>
            <a:r>
              <a:rPr lang="tr-TR" sz="1800" b="1" dirty="0" err="1">
                <a:latin typeface="+mn-lt"/>
              </a:rPr>
              <a:t>Round</a:t>
            </a:r>
            <a:r>
              <a:rPr lang="tr-TR" sz="1800" b="1" dirty="0">
                <a:latin typeface="+mn-lt"/>
              </a:rPr>
              <a:t> </a:t>
            </a:r>
            <a:br>
              <a:rPr lang="tr-TR" sz="1800" b="1" dirty="0">
                <a:latin typeface="+mn-lt"/>
              </a:rPr>
            </a:br>
            <a:r>
              <a:rPr lang="tr-TR" sz="1800" b="1" dirty="0">
                <a:latin typeface="+mn-lt"/>
              </a:rPr>
              <a:t>(Eylül- Ekim 2025)</a:t>
            </a:r>
            <a:endParaRPr lang="en-US" sz="1800" b="1" dirty="0">
              <a:latin typeface="+mn-lt"/>
            </a:endParaRPr>
          </a:p>
        </p:txBody>
      </p:sp>
      <p:graphicFrame>
        <p:nvGraphicFramePr>
          <p:cNvPr id="3" name="Diyagram 2">
            <a:extLst>
              <a:ext uri="{FF2B5EF4-FFF2-40B4-BE49-F238E27FC236}">
                <a16:creationId xmlns:a16="http://schemas.microsoft.com/office/drawing/2014/main" id="{75D35CA8-E2CC-BD88-7713-0A122E0B51DE}"/>
              </a:ext>
            </a:extLst>
          </p:cNvPr>
          <p:cNvGraphicFramePr/>
          <p:nvPr>
            <p:extLst>
              <p:ext uri="{D42A27DB-BD31-4B8C-83A1-F6EECF244321}">
                <p14:modId xmlns:p14="http://schemas.microsoft.com/office/powerpoint/2010/main" val="2591375353"/>
              </p:ext>
            </p:extLst>
          </p:nvPr>
        </p:nvGraphicFramePr>
        <p:xfrm>
          <a:off x="2374764" y="3645024"/>
          <a:ext cx="4141451" cy="1433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00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5AA171-9B6B-B80D-632F-C26B218DC91C}"/>
              </a:ext>
            </a:extLst>
          </p:cNvPr>
          <p:cNvSpPr>
            <a:spLocks noGrp="1"/>
          </p:cNvSpPr>
          <p:nvPr>
            <p:ph type="title"/>
          </p:nvPr>
        </p:nvSpPr>
        <p:spPr/>
        <p:txBody>
          <a:bodyPr/>
          <a:lstStyle/>
          <a:p>
            <a:endParaRPr lang="tr-TR"/>
          </a:p>
        </p:txBody>
      </p:sp>
    </p:spTree>
    <p:extLst>
      <p:ext uri="{BB962C8B-B14F-4D97-AF65-F5344CB8AC3E}">
        <p14:creationId xmlns:p14="http://schemas.microsoft.com/office/powerpoint/2010/main" val="2108587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0B1C-A59D-96C3-3F6C-94E66A782E3F}"/>
            </a:ext>
          </a:extLst>
        </p:cNvPr>
        <p:cNvGrpSpPr/>
        <p:nvPr/>
      </p:nvGrpSpPr>
      <p:grpSpPr>
        <a:xfrm>
          <a:off x="0" y="0"/>
          <a:ext cx="0" cy="0"/>
          <a:chOff x="0" y="0"/>
          <a:chExt cx="0" cy="0"/>
        </a:xfrm>
      </p:grpSpPr>
      <p:pic>
        <p:nvPicPr>
          <p:cNvPr id="10" name="Picture 9" descr="A blue and white background with a blue border&#10;&#10;AI-generated content may be incorrect.">
            <a:extLst>
              <a:ext uri="{FF2B5EF4-FFF2-40B4-BE49-F238E27FC236}">
                <a16:creationId xmlns:a16="http://schemas.microsoft.com/office/drawing/2014/main" id="{9E95EB36-860D-88A4-79A0-76FACAB07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 y="853957"/>
            <a:ext cx="9144894" cy="5148575"/>
          </a:xfrm>
          <a:prstGeom prst="rect">
            <a:avLst/>
          </a:prstGeom>
        </p:spPr>
      </p:pic>
      <p:sp>
        <p:nvSpPr>
          <p:cNvPr id="2" name="TextBox 1">
            <a:extLst>
              <a:ext uri="{FF2B5EF4-FFF2-40B4-BE49-F238E27FC236}">
                <a16:creationId xmlns:a16="http://schemas.microsoft.com/office/drawing/2014/main" id="{530AC5E5-AA7F-A9D3-7DE4-688522E31A3A}"/>
              </a:ext>
            </a:extLst>
          </p:cNvPr>
          <p:cNvSpPr txBox="1"/>
          <p:nvPr/>
        </p:nvSpPr>
        <p:spPr>
          <a:xfrm>
            <a:off x="112014" y="3023567"/>
            <a:ext cx="4489898" cy="369332"/>
          </a:xfrm>
          <a:prstGeom prst="rect">
            <a:avLst/>
          </a:prstGeom>
          <a:noFill/>
        </p:spPr>
        <p:txBody>
          <a:bodyPr wrap="square" rtlCol="0">
            <a:spAutoFit/>
          </a:bodyPr>
          <a:lstStyle/>
          <a:p>
            <a:r>
              <a:rPr lang="en-GB" b="1" dirty="0">
                <a:latin typeface="Aptos (Body)"/>
              </a:rPr>
              <a:t>10 November 2025, 15-16h30 CET - Online</a:t>
            </a:r>
          </a:p>
        </p:txBody>
      </p:sp>
      <p:pic>
        <p:nvPicPr>
          <p:cNvPr id="6" name="Picture 5">
            <a:extLst>
              <a:ext uri="{FF2B5EF4-FFF2-40B4-BE49-F238E27FC236}">
                <a16:creationId xmlns:a16="http://schemas.microsoft.com/office/drawing/2014/main" id="{6E8E07AC-A47C-F547-290A-3F051CEFF1AF}"/>
              </a:ext>
            </a:extLst>
          </p:cNvPr>
          <p:cNvPicPr>
            <a:picLocks noChangeAspect="1"/>
          </p:cNvPicPr>
          <p:nvPr/>
        </p:nvPicPr>
        <p:blipFill>
          <a:blip r:embed="rId4"/>
          <a:stretch>
            <a:fillRect/>
          </a:stretch>
        </p:blipFill>
        <p:spPr>
          <a:xfrm>
            <a:off x="149256" y="1502932"/>
            <a:ext cx="4355594" cy="1415066"/>
          </a:xfrm>
          <a:prstGeom prst="rect">
            <a:avLst/>
          </a:prstGeom>
        </p:spPr>
      </p:pic>
      <p:pic>
        <p:nvPicPr>
          <p:cNvPr id="9" name="Picture 8">
            <a:extLst>
              <a:ext uri="{FF2B5EF4-FFF2-40B4-BE49-F238E27FC236}">
                <a16:creationId xmlns:a16="http://schemas.microsoft.com/office/drawing/2014/main" id="{C18A0BB1-FA35-F4D5-ADCC-EEA17B720CED}"/>
              </a:ext>
            </a:extLst>
          </p:cNvPr>
          <p:cNvPicPr>
            <a:picLocks noChangeAspect="1"/>
          </p:cNvPicPr>
          <p:nvPr/>
        </p:nvPicPr>
        <p:blipFill>
          <a:blip r:embed="rId5"/>
          <a:stretch>
            <a:fillRect/>
          </a:stretch>
        </p:blipFill>
        <p:spPr>
          <a:xfrm>
            <a:off x="4615969" y="1502931"/>
            <a:ext cx="4416017" cy="4382123"/>
          </a:xfrm>
          <a:prstGeom prst="rect">
            <a:avLst/>
          </a:prstGeom>
        </p:spPr>
      </p:pic>
      <p:sp>
        <p:nvSpPr>
          <p:cNvPr id="11" name="TextBox 21">
            <a:extLst>
              <a:ext uri="{FF2B5EF4-FFF2-40B4-BE49-F238E27FC236}">
                <a16:creationId xmlns:a16="http://schemas.microsoft.com/office/drawing/2014/main" id="{FA407CFF-49D8-B71C-0262-0BB80621042F}"/>
              </a:ext>
            </a:extLst>
          </p:cNvPr>
          <p:cNvSpPr txBox="1"/>
          <p:nvPr/>
        </p:nvSpPr>
        <p:spPr>
          <a:xfrm>
            <a:off x="1996678" y="912614"/>
            <a:ext cx="5238582" cy="507831"/>
          </a:xfrm>
          <a:prstGeom prst="rect">
            <a:avLst/>
          </a:prstGeom>
          <a:noFill/>
        </p:spPr>
        <p:txBody>
          <a:bodyPr wrap="square" rtlCol="0">
            <a:spAutoFit/>
          </a:bodyPr>
          <a:lstStyle/>
          <a:p>
            <a:pPr algn="ctr"/>
            <a:r>
              <a:rPr lang="pt-PT" sz="2700" dirty="0">
                <a:solidFill>
                  <a:schemeClr val="bg1"/>
                </a:solidFill>
                <a:latin typeface="Aharoni" panose="02010803020104030203" pitchFamily="2" charset="-79"/>
                <a:cs typeface="Aharoni" panose="02010803020104030203" pitchFamily="2" charset="-79"/>
              </a:rPr>
              <a:t>NEXT EVENTS</a:t>
            </a:r>
            <a:endParaRPr lang="en-GB" dirty="0">
              <a:solidFill>
                <a:schemeClr val="bg1"/>
              </a:solidFill>
              <a:latin typeface="Aharoni" panose="02010803020104030203" pitchFamily="2" charset="-79"/>
              <a:cs typeface="Aharoni" panose="02010803020104030203" pitchFamily="2" charset="-79"/>
            </a:endParaRPr>
          </a:p>
        </p:txBody>
      </p:sp>
      <p:pic>
        <p:nvPicPr>
          <p:cNvPr id="13" name="Picture 12">
            <a:extLst>
              <a:ext uri="{FF2B5EF4-FFF2-40B4-BE49-F238E27FC236}">
                <a16:creationId xmlns:a16="http://schemas.microsoft.com/office/drawing/2014/main" id="{A55B8C10-D83D-AAB2-C808-EC0FD30FB7CB}"/>
              </a:ext>
            </a:extLst>
          </p:cNvPr>
          <p:cNvPicPr>
            <a:picLocks noChangeAspect="1"/>
          </p:cNvPicPr>
          <p:nvPr/>
        </p:nvPicPr>
        <p:blipFill>
          <a:blip r:embed="rId6"/>
          <a:stretch>
            <a:fillRect/>
          </a:stretch>
        </p:blipFill>
        <p:spPr>
          <a:xfrm>
            <a:off x="149255" y="3475385"/>
            <a:ext cx="3365757" cy="1927027"/>
          </a:xfrm>
          <a:prstGeom prst="rect">
            <a:avLst/>
          </a:prstGeom>
        </p:spPr>
      </p:pic>
      <p:pic>
        <p:nvPicPr>
          <p:cNvPr id="4" name="Resim 3">
            <a:extLst>
              <a:ext uri="{FF2B5EF4-FFF2-40B4-BE49-F238E27FC236}">
                <a16:creationId xmlns:a16="http://schemas.microsoft.com/office/drawing/2014/main" id="{48D75310-5701-F6FE-ED98-B12EE5483A9E}"/>
              </a:ext>
            </a:extLst>
          </p:cNvPr>
          <p:cNvPicPr>
            <a:picLocks noChangeAspect="1"/>
          </p:cNvPicPr>
          <p:nvPr/>
        </p:nvPicPr>
        <p:blipFill>
          <a:blip r:embed="rId7"/>
          <a:stretch>
            <a:fillRect/>
          </a:stretch>
        </p:blipFill>
        <p:spPr>
          <a:xfrm>
            <a:off x="611560" y="5484897"/>
            <a:ext cx="3456384" cy="1166609"/>
          </a:xfrm>
          <a:prstGeom prst="rect">
            <a:avLst/>
          </a:prstGeom>
        </p:spPr>
      </p:pic>
      <p:sp>
        <p:nvSpPr>
          <p:cNvPr id="5" name="Dikdörtgen 4">
            <a:extLst>
              <a:ext uri="{FF2B5EF4-FFF2-40B4-BE49-F238E27FC236}">
                <a16:creationId xmlns:a16="http://schemas.microsoft.com/office/drawing/2014/main" id="{3A8C5ADF-F461-32E5-32BE-24087C77D0AF}"/>
              </a:ext>
            </a:extLst>
          </p:cNvPr>
          <p:cNvSpPr/>
          <p:nvPr/>
        </p:nvSpPr>
        <p:spPr>
          <a:xfrm>
            <a:off x="149255" y="3023567"/>
            <a:ext cx="4452657" cy="54340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742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1143000"/>
          </a:xfrm>
        </p:spPr>
        <p:style>
          <a:lnRef idx="0">
            <a:schemeClr val="accent6"/>
          </a:lnRef>
          <a:fillRef idx="3">
            <a:schemeClr val="accent6"/>
          </a:fillRef>
          <a:effectRef idx="3">
            <a:schemeClr val="accent6"/>
          </a:effectRef>
          <a:fontRef idx="minor">
            <a:schemeClr val="lt1"/>
          </a:fontRef>
        </p:style>
        <p:txBody>
          <a:bodyPr>
            <a:normAutofit/>
          </a:bodyPr>
          <a:lstStyle/>
          <a:p>
            <a:r>
              <a:rPr lang="tr-TR" dirty="0"/>
              <a:t>Kas kuvveti </a:t>
            </a:r>
            <a:r>
              <a:rPr lang="tr-TR" dirty="0" err="1"/>
              <a:t>vs</a:t>
            </a:r>
            <a:r>
              <a:rPr lang="tr-TR" dirty="0"/>
              <a:t> Kas kütlesi</a:t>
            </a:r>
            <a:endParaRPr lang="en-GB" dirty="0"/>
          </a:p>
        </p:txBody>
      </p:sp>
      <p:graphicFrame>
        <p:nvGraphicFramePr>
          <p:cNvPr id="5" name="İçerik Yer Tutucusu 4"/>
          <p:cNvGraphicFramePr>
            <a:graphicFrameLocks noGrp="1"/>
          </p:cNvGraphicFramePr>
          <p:nvPr>
            <p:ph idx="1"/>
          </p:nvPr>
        </p:nvGraphicFramePr>
        <p:xfrm>
          <a:off x="467892" y="1340768"/>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etin kutusu 3"/>
          <p:cNvSpPr txBox="1"/>
          <p:nvPr/>
        </p:nvSpPr>
        <p:spPr>
          <a:xfrm>
            <a:off x="498462" y="4941168"/>
            <a:ext cx="8199029" cy="175432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tr-TR" baseline="30000" dirty="0"/>
              <a:t>1</a:t>
            </a:r>
            <a:r>
              <a:rPr lang="en-GB" dirty="0" err="1"/>
              <a:t>Schaap</a:t>
            </a:r>
            <a:r>
              <a:rPr lang="en-GB" dirty="0"/>
              <a:t> LA</a:t>
            </a:r>
            <a:r>
              <a:rPr lang="tr-TR" dirty="0"/>
              <a:t> et al</a:t>
            </a:r>
            <a:r>
              <a:rPr lang="en-GB" dirty="0"/>
              <a:t>. J </a:t>
            </a:r>
            <a:r>
              <a:rPr lang="en-GB" dirty="0" err="1"/>
              <a:t>Gerontol</a:t>
            </a:r>
            <a:r>
              <a:rPr lang="en-GB" dirty="0"/>
              <a:t> A </a:t>
            </a:r>
            <a:r>
              <a:rPr lang="en-GB" dirty="0" err="1"/>
              <a:t>Biol</a:t>
            </a:r>
            <a:r>
              <a:rPr lang="en-GB" dirty="0"/>
              <a:t> </a:t>
            </a:r>
            <a:r>
              <a:rPr lang="en-GB" dirty="0" err="1"/>
              <a:t>Sci</a:t>
            </a:r>
            <a:r>
              <a:rPr lang="en-GB" dirty="0"/>
              <a:t> Med </a:t>
            </a:r>
            <a:r>
              <a:rPr lang="en-GB" dirty="0" err="1"/>
              <a:t>Sci</a:t>
            </a:r>
            <a:r>
              <a:rPr lang="en-GB" dirty="0"/>
              <a:t> 2018; 73:1199–204.</a:t>
            </a:r>
            <a:endParaRPr lang="tr-TR" dirty="0"/>
          </a:p>
          <a:p>
            <a:r>
              <a:rPr lang="tr-TR" baseline="30000" dirty="0"/>
              <a:t>2</a:t>
            </a:r>
            <a:r>
              <a:rPr lang="en-GB" dirty="0"/>
              <a:t>Ibrahim K et al. Pilot Feasibility Stud</a:t>
            </a:r>
            <a:r>
              <a:rPr lang="tr-TR" dirty="0"/>
              <a:t> </a:t>
            </a:r>
            <a:r>
              <a:rPr lang="en-GB" dirty="0"/>
              <a:t>2016; 2: 27.</a:t>
            </a:r>
          </a:p>
          <a:p>
            <a:r>
              <a:rPr lang="tr-TR" baseline="30000" dirty="0"/>
              <a:t>3</a:t>
            </a:r>
            <a:r>
              <a:rPr lang="en-GB" dirty="0"/>
              <a:t>Leong DP, et al. Lancet 2015; 386: 266–73.</a:t>
            </a:r>
            <a:endParaRPr lang="tr-TR" dirty="0"/>
          </a:p>
          <a:p>
            <a:r>
              <a:rPr lang="tr-TR" baseline="30000" dirty="0"/>
              <a:t>4</a:t>
            </a:r>
            <a:r>
              <a:rPr lang="en-GB" dirty="0" err="1"/>
              <a:t>Schaap</a:t>
            </a:r>
            <a:r>
              <a:rPr lang="en-GB" dirty="0"/>
              <a:t> LA,</a:t>
            </a:r>
            <a:r>
              <a:rPr lang="tr-TR" dirty="0"/>
              <a:t> et al</a:t>
            </a:r>
            <a:r>
              <a:rPr lang="en-GB" dirty="0"/>
              <a:t>. </a:t>
            </a:r>
            <a:r>
              <a:rPr lang="es-ES" dirty="0"/>
              <a:t>Epidemiol Rev 2013; 35: 51–65.</a:t>
            </a:r>
            <a:endParaRPr lang="tr-TR" dirty="0"/>
          </a:p>
          <a:p>
            <a:r>
              <a:rPr lang="tr-TR" baseline="30000" dirty="0"/>
              <a:t>5</a:t>
            </a:r>
            <a:r>
              <a:rPr lang="tr-TR" dirty="0"/>
              <a:t>Visser M, et al. J </a:t>
            </a:r>
            <a:r>
              <a:rPr lang="tr-TR" dirty="0" err="1"/>
              <a:t>Am</a:t>
            </a:r>
            <a:r>
              <a:rPr lang="tr-TR" dirty="0"/>
              <a:t> </a:t>
            </a:r>
            <a:r>
              <a:rPr lang="tr-TR" dirty="0" err="1"/>
              <a:t>Geriatr</a:t>
            </a:r>
            <a:r>
              <a:rPr lang="tr-TR" dirty="0"/>
              <a:t> </a:t>
            </a:r>
            <a:r>
              <a:rPr lang="tr-TR" dirty="0" err="1"/>
              <a:t>Soc</a:t>
            </a:r>
            <a:r>
              <a:rPr lang="tr-TR" dirty="0"/>
              <a:t> 2000;48:381-386.</a:t>
            </a:r>
          </a:p>
          <a:p>
            <a:r>
              <a:rPr lang="tr-TR" baseline="30000" dirty="0"/>
              <a:t>6</a:t>
            </a:r>
            <a:r>
              <a:rPr lang="tr-TR" dirty="0"/>
              <a:t>Lauretani F, et al. J </a:t>
            </a:r>
            <a:r>
              <a:rPr lang="tr-TR" dirty="0" err="1"/>
              <a:t>Appl</a:t>
            </a:r>
            <a:r>
              <a:rPr lang="tr-TR" dirty="0"/>
              <a:t> </a:t>
            </a:r>
            <a:r>
              <a:rPr lang="tr-TR" dirty="0" err="1"/>
              <a:t>Physiol</a:t>
            </a:r>
            <a:r>
              <a:rPr lang="tr-TR" dirty="0"/>
              <a:t>  2003;95: 1851–1860.</a:t>
            </a:r>
          </a:p>
        </p:txBody>
      </p:sp>
    </p:spTree>
    <p:extLst>
      <p:ext uri="{BB962C8B-B14F-4D97-AF65-F5344CB8AC3E}">
        <p14:creationId xmlns:p14="http://schemas.microsoft.com/office/powerpoint/2010/main" val="1279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8E1CD115-6F94-ABDA-6A50-B1FBE52DAEE3}"/>
              </a:ext>
            </a:extLst>
          </p:cNvPr>
          <p:cNvPicPr>
            <a:picLocks noChangeAspect="1"/>
          </p:cNvPicPr>
          <p:nvPr/>
        </p:nvPicPr>
        <p:blipFill>
          <a:blip r:embed="rId2"/>
          <a:stretch>
            <a:fillRect/>
          </a:stretch>
        </p:blipFill>
        <p:spPr>
          <a:xfrm>
            <a:off x="179512" y="188641"/>
            <a:ext cx="3528392" cy="2304256"/>
          </a:xfrm>
          <a:prstGeom prst="rect">
            <a:avLst/>
          </a:prstGeom>
        </p:spPr>
      </p:pic>
      <p:pic>
        <p:nvPicPr>
          <p:cNvPr id="10" name="Resim 9">
            <a:extLst>
              <a:ext uri="{FF2B5EF4-FFF2-40B4-BE49-F238E27FC236}">
                <a16:creationId xmlns:a16="http://schemas.microsoft.com/office/drawing/2014/main" id="{B77E7B3C-164E-2542-12FD-F73C2C37510A}"/>
              </a:ext>
            </a:extLst>
          </p:cNvPr>
          <p:cNvPicPr>
            <a:picLocks noChangeAspect="1"/>
          </p:cNvPicPr>
          <p:nvPr/>
        </p:nvPicPr>
        <p:blipFill>
          <a:blip r:embed="rId3"/>
          <a:stretch>
            <a:fillRect/>
          </a:stretch>
        </p:blipFill>
        <p:spPr>
          <a:xfrm>
            <a:off x="3927255" y="211424"/>
            <a:ext cx="4410691" cy="1133633"/>
          </a:xfrm>
          <a:prstGeom prst="rect">
            <a:avLst/>
          </a:prstGeom>
        </p:spPr>
      </p:pic>
      <p:pic>
        <p:nvPicPr>
          <p:cNvPr id="12" name="Resim 11">
            <a:extLst>
              <a:ext uri="{FF2B5EF4-FFF2-40B4-BE49-F238E27FC236}">
                <a16:creationId xmlns:a16="http://schemas.microsoft.com/office/drawing/2014/main" id="{4D0530CF-26E8-4079-A4D9-09A97C34C467}"/>
              </a:ext>
            </a:extLst>
          </p:cNvPr>
          <p:cNvPicPr>
            <a:picLocks noChangeAspect="1"/>
          </p:cNvPicPr>
          <p:nvPr/>
        </p:nvPicPr>
        <p:blipFill>
          <a:blip r:embed="rId4"/>
          <a:stretch>
            <a:fillRect/>
          </a:stretch>
        </p:blipFill>
        <p:spPr>
          <a:xfrm>
            <a:off x="179512" y="2753822"/>
            <a:ext cx="4320479" cy="3882821"/>
          </a:xfrm>
          <a:prstGeom prst="rect">
            <a:avLst/>
          </a:prstGeom>
        </p:spPr>
        <p:style>
          <a:lnRef idx="2">
            <a:schemeClr val="accent1"/>
          </a:lnRef>
          <a:fillRef idx="1">
            <a:schemeClr val="lt1"/>
          </a:fillRef>
          <a:effectRef idx="0">
            <a:schemeClr val="accent1"/>
          </a:effectRef>
          <a:fontRef idx="minor">
            <a:schemeClr val="dk1"/>
          </a:fontRef>
        </p:style>
      </p:pic>
      <p:pic>
        <p:nvPicPr>
          <p:cNvPr id="14" name="Resim 13">
            <a:extLst>
              <a:ext uri="{FF2B5EF4-FFF2-40B4-BE49-F238E27FC236}">
                <a16:creationId xmlns:a16="http://schemas.microsoft.com/office/drawing/2014/main" id="{3CDCDF31-995B-EF9F-002E-0E0B8B1242BE}"/>
              </a:ext>
            </a:extLst>
          </p:cNvPr>
          <p:cNvPicPr>
            <a:picLocks noChangeAspect="1"/>
          </p:cNvPicPr>
          <p:nvPr/>
        </p:nvPicPr>
        <p:blipFill>
          <a:blip r:embed="rId5"/>
          <a:stretch>
            <a:fillRect/>
          </a:stretch>
        </p:blipFill>
        <p:spPr>
          <a:xfrm>
            <a:off x="4600204" y="2753822"/>
            <a:ext cx="4088479" cy="3882821"/>
          </a:xfrm>
          <a:prstGeom prst="rect">
            <a:avLst/>
          </a:prstGeom>
        </p:spPr>
        <p:style>
          <a:lnRef idx="2">
            <a:schemeClr val="accent1"/>
          </a:lnRef>
          <a:fillRef idx="1">
            <a:schemeClr val="lt1"/>
          </a:fillRef>
          <a:effectRef idx="0">
            <a:schemeClr val="accent1"/>
          </a:effectRef>
          <a:fontRef idx="minor">
            <a:schemeClr val="dk1"/>
          </a:fontRef>
        </p:style>
      </p:pic>
      <p:pic>
        <p:nvPicPr>
          <p:cNvPr id="19" name="Resim 18">
            <a:extLst>
              <a:ext uri="{FF2B5EF4-FFF2-40B4-BE49-F238E27FC236}">
                <a16:creationId xmlns:a16="http://schemas.microsoft.com/office/drawing/2014/main" id="{83976667-85DF-C32C-70B1-E9E124CBF215}"/>
              </a:ext>
            </a:extLst>
          </p:cNvPr>
          <p:cNvPicPr>
            <a:picLocks noChangeAspect="1"/>
          </p:cNvPicPr>
          <p:nvPr/>
        </p:nvPicPr>
        <p:blipFill>
          <a:blip r:embed="rId6"/>
          <a:stretch>
            <a:fillRect/>
          </a:stretch>
        </p:blipFill>
        <p:spPr>
          <a:xfrm>
            <a:off x="4716016" y="1340769"/>
            <a:ext cx="3456384" cy="1166609"/>
          </a:xfrm>
          <a:prstGeom prst="rect">
            <a:avLst/>
          </a:prstGeom>
        </p:spPr>
      </p:pic>
    </p:spTree>
    <p:extLst>
      <p:ext uri="{BB962C8B-B14F-4D97-AF65-F5344CB8AC3E}">
        <p14:creationId xmlns:p14="http://schemas.microsoft.com/office/powerpoint/2010/main" val="3581012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B5D9C692-FA73-D289-730B-7CA4C89D42BB}"/>
              </a:ext>
            </a:extLst>
          </p:cNvPr>
          <p:cNvSpPr>
            <a:spLocks noGrp="1"/>
          </p:cNvSpPr>
          <p:nvPr>
            <p:ph type="title"/>
          </p:nvPr>
        </p:nvSpPr>
        <p:spPr>
          <a:xfrm>
            <a:off x="971600" y="3353483"/>
            <a:ext cx="7200799" cy="1728192"/>
          </a:xfrm>
        </p:spPr>
        <p:style>
          <a:lnRef idx="1">
            <a:schemeClr val="accent2"/>
          </a:lnRef>
          <a:fillRef idx="2">
            <a:schemeClr val="accent2"/>
          </a:fillRef>
          <a:effectRef idx="1">
            <a:schemeClr val="accent2"/>
          </a:effectRef>
          <a:fontRef idx="minor">
            <a:schemeClr val="dk1"/>
          </a:fontRef>
        </p:style>
        <p:txBody>
          <a:bodyPr>
            <a:normAutofit/>
          </a:bodyPr>
          <a:lstStyle/>
          <a:p>
            <a:r>
              <a:rPr lang="tr-TR" sz="2800" b="1" dirty="0"/>
              <a:t>EuGMS SIG Nütrisyon </a:t>
            </a:r>
            <a:r>
              <a:rPr lang="tr-TR" sz="2800" dirty="0"/>
              <a:t>(-</a:t>
            </a:r>
            <a:r>
              <a:rPr lang="tr-TR" sz="2800" b="1" dirty="0"/>
              <a:t>ESPEN SIG Geriatri</a:t>
            </a:r>
            <a:r>
              <a:rPr lang="tr-TR" sz="2800" dirty="0"/>
              <a:t>)</a:t>
            </a:r>
            <a:br>
              <a:rPr lang="tr-TR" sz="2800" dirty="0"/>
            </a:br>
            <a:r>
              <a:rPr lang="tr-TR" sz="2800" b="1" dirty="0"/>
              <a:t>2025- 2. online sempozyum</a:t>
            </a:r>
          </a:p>
        </p:txBody>
      </p:sp>
      <p:sp>
        <p:nvSpPr>
          <p:cNvPr id="4" name="İçerik Yer Tutucusu 3">
            <a:extLst>
              <a:ext uri="{FF2B5EF4-FFF2-40B4-BE49-F238E27FC236}">
                <a16:creationId xmlns:a16="http://schemas.microsoft.com/office/drawing/2014/main" id="{F85D81D6-43C1-E614-A442-B4B9E957571C}"/>
              </a:ext>
            </a:extLst>
          </p:cNvPr>
          <p:cNvSpPr>
            <a:spLocks noGrp="1"/>
          </p:cNvSpPr>
          <p:nvPr>
            <p:ph idx="1"/>
          </p:nvPr>
        </p:nvSpPr>
        <p:spPr>
          <a:xfrm>
            <a:off x="2339752" y="5402201"/>
            <a:ext cx="4680520" cy="604746"/>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ctr">
              <a:buNone/>
            </a:pPr>
            <a:r>
              <a:rPr lang="tr-TR" sz="2400" b="1" dirty="0"/>
              <a:t>11 Aralık 2025 (17.00-18.30)</a:t>
            </a:r>
          </a:p>
        </p:txBody>
      </p:sp>
      <p:pic>
        <p:nvPicPr>
          <p:cNvPr id="6" name="Resim 5">
            <a:extLst>
              <a:ext uri="{FF2B5EF4-FFF2-40B4-BE49-F238E27FC236}">
                <a16:creationId xmlns:a16="http://schemas.microsoft.com/office/drawing/2014/main" id="{5E19182E-B7B3-D8E3-28C9-E35CFDF36696}"/>
              </a:ext>
            </a:extLst>
          </p:cNvPr>
          <p:cNvPicPr>
            <a:picLocks noChangeAspect="1"/>
          </p:cNvPicPr>
          <p:nvPr/>
        </p:nvPicPr>
        <p:blipFill>
          <a:blip r:embed="rId2"/>
          <a:stretch>
            <a:fillRect/>
          </a:stretch>
        </p:blipFill>
        <p:spPr>
          <a:xfrm>
            <a:off x="395536" y="217321"/>
            <a:ext cx="4680520" cy="2491599"/>
          </a:xfrm>
          <a:prstGeom prst="rect">
            <a:avLst/>
          </a:prstGeom>
        </p:spPr>
        <p:style>
          <a:lnRef idx="2">
            <a:schemeClr val="accent1"/>
          </a:lnRef>
          <a:fillRef idx="1">
            <a:schemeClr val="lt1"/>
          </a:fillRef>
          <a:effectRef idx="0">
            <a:schemeClr val="accent1"/>
          </a:effectRef>
          <a:fontRef idx="minor">
            <a:schemeClr val="dk1"/>
          </a:fontRef>
        </p:style>
      </p:pic>
      <p:pic>
        <p:nvPicPr>
          <p:cNvPr id="8" name="Resim 7">
            <a:extLst>
              <a:ext uri="{FF2B5EF4-FFF2-40B4-BE49-F238E27FC236}">
                <a16:creationId xmlns:a16="http://schemas.microsoft.com/office/drawing/2014/main" id="{A9DE171F-AE85-BD89-64CF-2AFDA75B4B2A}"/>
              </a:ext>
            </a:extLst>
          </p:cNvPr>
          <p:cNvPicPr>
            <a:picLocks noChangeAspect="1"/>
          </p:cNvPicPr>
          <p:nvPr/>
        </p:nvPicPr>
        <p:blipFill>
          <a:blip r:embed="rId3"/>
          <a:stretch>
            <a:fillRect/>
          </a:stretch>
        </p:blipFill>
        <p:spPr>
          <a:xfrm>
            <a:off x="5214301" y="238984"/>
            <a:ext cx="3816424" cy="2491600"/>
          </a:xfrm>
          <a:prstGeom prst="rect">
            <a:avLst/>
          </a:prstGeom>
        </p:spPr>
        <p:style>
          <a:lnRef idx="2">
            <a:schemeClr val="accent1"/>
          </a:lnRef>
          <a:fillRef idx="1">
            <a:schemeClr val="lt1"/>
          </a:fillRef>
          <a:effectRef idx="0">
            <a:schemeClr val="accent1"/>
          </a:effectRef>
          <a:fontRef idx="minor">
            <a:schemeClr val="dk1"/>
          </a:fontRef>
        </p:style>
      </p:pic>
      <p:pic>
        <p:nvPicPr>
          <p:cNvPr id="9" name="Resim 8">
            <a:extLst>
              <a:ext uri="{FF2B5EF4-FFF2-40B4-BE49-F238E27FC236}">
                <a16:creationId xmlns:a16="http://schemas.microsoft.com/office/drawing/2014/main" id="{EC95B0A6-8F36-0440-0649-78D89F8DC7FC}"/>
              </a:ext>
            </a:extLst>
          </p:cNvPr>
          <p:cNvPicPr>
            <a:picLocks noChangeAspect="1"/>
          </p:cNvPicPr>
          <p:nvPr/>
        </p:nvPicPr>
        <p:blipFill>
          <a:blip r:embed="rId4"/>
          <a:stretch>
            <a:fillRect/>
          </a:stretch>
        </p:blipFill>
        <p:spPr>
          <a:xfrm rot="20811219">
            <a:off x="200650" y="2629672"/>
            <a:ext cx="3456384" cy="1166609"/>
          </a:xfrm>
          <a:prstGeom prst="rect">
            <a:avLst/>
          </a:prstGeom>
        </p:spPr>
      </p:pic>
    </p:spTree>
    <p:extLst>
      <p:ext uri="{BB962C8B-B14F-4D97-AF65-F5344CB8AC3E}">
        <p14:creationId xmlns:p14="http://schemas.microsoft.com/office/powerpoint/2010/main" val="24465494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bg/>
                                          </p:spTgt>
                                        </p:tgtEl>
                                        <p:attrNameLst>
                                          <p:attrName>style.visibility</p:attrName>
                                        </p:attrNameLst>
                                      </p:cBhvr>
                                      <p:to>
                                        <p:strVal val="visible"/>
                                      </p:to>
                                    </p:set>
                                    <p:animEffect transition="in" filter="fade">
                                      <p:cBhvr>
                                        <p:cTn id="10" dur="500"/>
                                        <p:tgtEl>
                                          <p:spTgt spid="4">
                                            <p:bg/>
                                          </p:spTgt>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FEB75-64EC-0271-4838-41C5233F1C26}"/>
            </a:ext>
          </a:extLst>
        </p:cNvPr>
        <p:cNvGrpSpPr/>
        <p:nvPr/>
      </p:nvGrpSpPr>
      <p:grpSpPr>
        <a:xfrm>
          <a:off x="0" y="0"/>
          <a:ext cx="0" cy="0"/>
          <a:chOff x="0" y="0"/>
          <a:chExt cx="0" cy="0"/>
        </a:xfrm>
      </p:grpSpPr>
      <p:pic>
        <p:nvPicPr>
          <p:cNvPr id="6" name="Picture 2" descr="https://mvslim.com/wp-content/uploads/2018/07/elderly-couple.jpg">
            <a:extLst>
              <a:ext uri="{FF2B5EF4-FFF2-40B4-BE49-F238E27FC236}">
                <a16:creationId xmlns:a16="http://schemas.microsoft.com/office/drawing/2014/main" id="{63BA079F-B71F-B50F-F2D6-D1541DA864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1628800"/>
            <a:ext cx="8229600" cy="5040560"/>
          </a:xfrm>
          <a:prstGeom prst="rect">
            <a:avLst/>
          </a:prstGeom>
          <a:noFill/>
          <a:extLst>
            <a:ext uri="{909E8E84-426E-40DD-AFC4-6F175D3DCCD1}">
              <a14:hiddenFill xmlns:a14="http://schemas.microsoft.com/office/drawing/2010/main">
                <a:solidFill>
                  <a:srgbClr val="FFFFFF"/>
                </a:solidFill>
              </a14:hiddenFill>
            </a:ext>
          </a:extLst>
        </p:spPr>
      </p:pic>
      <p:sp>
        <p:nvSpPr>
          <p:cNvPr id="5" name="1 Başlık">
            <a:extLst>
              <a:ext uri="{FF2B5EF4-FFF2-40B4-BE49-F238E27FC236}">
                <a16:creationId xmlns:a16="http://schemas.microsoft.com/office/drawing/2014/main" id="{3C2EE3F4-1C70-398C-F857-0EDC68EC5624}"/>
              </a:ext>
            </a:extLst>
          </p:cNvPr>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r>
              <a:rPr lang="tr-TR" dirty="0">
                <a:sym typeface="Wingdings" pitchFamily="2" charset="2"/>
              </a:rPr>
              <a:t>TEŞEKKÜRLER</a:t>
            </a:r>
            <a:endParaRPr lang="tr-TR" dirty="0"/>
          </a:p>
        </p:txBody>
      </p:sp>
      <p:pic>
        <p:nvPicPr>
          <p:cNvPr id="2" name="Resim 1">
            <a:extLst>
              <a:ext uri="{FF2B5EF4-FFF2-40B4-BE49-F238E27FC236}">
                <a16:creationId xmlns:a16="http://schemas.microsoft.com/office/drawing/2014/main" id="{F0E68BB4-FF5A-D416-CC8D-72C0CBF85C91}"/>
              </a:ext>
            </a:extLst>
          </p:cNvPr>
          <p:cNvPicPr>
            <a:picLocks noChangeAspect="1"/>
          </p:cNvPicPr>
          <p:nvPr/>
        </p:nvPicPr>
        <p:blipFill>
          <a:blip r:embed="rId3"/>
          <a:stretch>
            <a:fillRect/>
          </a:stretch>
        </p:blipFill>
        <p:spPr>
          <a:xfrm rot="20629759">
            <a:off x="6697212" y="419679"/>
            <a:ext cx="1207706" cy="954245"/>
          </a:xfrm>
          <a:prstGeom prst="rect">
            <a:avLst/>
          </a:prstGeom>
        </p:spPr>
      </p:pic>
    </p:spTree>
    <p:extLst>
      <p:ext uri="{BB962C8B-B14F-4D97-AF65-F5344CB8AC3E}">
        <p14:creationId xmlns:p14="http://schemas.microsoft.com/office/powerpoint/2010/main" val="147606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6181AD-61B5-1DC0-16E6-C769312FCC5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2BB46D5-6411-864D-7826-2D02F2E6CE5A}"/>
              </a:ext>
            </a:extLst>
          </p:cNvPr>
          <p:cNvSpPr>
            <a:spLocks noGrp="1"/>
          </p:cNvSpPr>
          <p:nvPr>
            <p:ph idx="1"/>
          </p:nvPr>
        </p:nvSpPr>
        <p:spPr/>
        <p:txBody>
          <a:bodyPr/>
          <a:lstStyle/>
          <a:p>
            <a:endParaRPr lang="tr-TR"/>
          </a:p>
        </p:txBody>
      </p:sp>
    </p:spTree>
    <p:extLst>
      <p:ext uri="{BB962C8B-B14F-4D97-AF65-F5344CB8AC3E}">
        <p14:creationId xmlns:p14="http://schemas.microsoft.com/office/powerpoint/2010/main" val="318509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27" y="1576388"/>
            <a:ext cx="7874097" cy="4804940"/>
          </a:xfrm>
          <a:prstGeom prst="rect">
            <a:avLst/>
          </a:prstGeom>
          <a:ln w="9525"/>
        </p:spPr>
        <p:style>
          <a:lnRef idx="2">
            <a:schemeClr val="accent1"/>
          </a:lnRef>
          <a:fillRef idx="1">
            <a:schemeClr val="lt1"/>
          </a:fillRef>
          <a:effectRef idx="0">
            <a:schemeClr val="accent1"/>
          </a:effectRef>
          <a:fontRef idx="minor">
            <a:schemeClr val="dk1"/>
          </a:fontRef>
        </p:style>
      </p:pic>
      <p:grpSp>
        <p:nvGrpSpPr>
          <p:cNvPr id="4" name="Grup 3"/>
          <p:cNvGrpSpPr/>
          <p:nvPr/>
        </p:nvGrpSpPr>
        <p:grpSpPr>
          <a:xfrm>
            <a:off x="454928" y="130874"/>
            <a:ext cx="8229600" cy="1216800"/>
            <a:chOff x="0" y="405218"/>
            <a:chExt cx="8229600" cy="1216800"/>
          </a:xfrm>
        </p:grpSpPr>
        <p:sp>
          <p:nvSpPr>
            <p:cNvPr id="5" name="Yuvarlatılmış Dikdörtgen 4"/>
            <p:cNvSpPr/>
            <p:nvPr/>
          </p:nvSpPr>
          <p:spPr>
            <a:xfrm>
              <a:off x="0" y="405218"/>
              <a:ext cx="8229600" cy="121680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tr-TR"/>
            </a:p>
          </p:txBody>
        </p:sp>
        <p:sp>
          <p:nvSpPr>
            <p:cNvPr id="6" name="Yuvarlatılmış Dikdörtgen 4"/>
            <p:cNvSpPr/>
            <p:nvPr/>
          </p:nvSpPr>
          <p:spPr>
            <a:xfrm>
              <a:off x="59399" y="464617"/>
              <a:ext cx="8110802" cy="876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t" anchorCtr="0">
              <a:noAutofit/>
            </a:bodyPr>
            <a:lstStyle/>
            <a:p>
              <a:pPr lvl="0" algn="ctr" defTabSz="1778000" rtl="0">
                <a:lnSpc>
                  <a:spcPct val="90000"/>
                </a:lnSpc>
                <a:spcBef>
                  <a:spcPct val="0"/>
                </a:spcBef>
                <a:spcAft>
                  <a:spcPct val="35000"/>
                </a:spcAft>
              </a:pPr>
              <a:r>
                <a:rPr lang="tr-TR" sz="3200" b="1" kern="1200" dirty="0"/>
                <a:t>DÜŞÜK KAS KUVVETİ </a:t>
              </a:r>
              <a:r>
                <a:rPr lang="tr-TR" sz="3200" b="1" dirty="0"/>
                <a:t>EŞİK DEĞERLERİ        (TÜRKİYE)</a:t>
              </a:r>
              <a:endParaRPr lang="en-GB" sz="3200" b="1" kern="1200" dirty="0"/>
            </a:p>
          </p:txBody>
        </p:sp>
      </p:grpSp>
      <p:sp>
        <p:nvSpPr>
          <p:cNvPr id="2" name="Metin kutusu 1">
            <a:extLst>
              <a:ext uri="{FF2B5EF4-FFF2-40B4-BE49-F238E27FC236}">
                <a16:creationId xmlns:a16="http://schemas.microsoft.com/office/drawing/2014/main" id="{C66E3975-CC78-423F-8BE6-9E27FC15861A}"/>
              </a:ext>
            </a:extLst>
          </p:cNvPr>
          <p:cNvSpPr txBox="1"/>
          <p:nvPr/>
        </p:nvSpPr>
        <p:spPr>
          <a:xfrm>
            <a:off x="475244" y="6415608"/>
            <a:ext cx="7874096"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Bahat </a:t>
            </a:r>
            <a:r>
              <a:rPr lang="tr-TR" dirty="0"/>
              <a:t>et al</a:t>
            </a:r>
            <a:r>
              <a:rPr lang="en-US" dirty="0"/>
              <a:t>. Aging </a:t>
            </a:r>
            <a:r>
              <a:rPr lang="tr-TR" dirty="0" err="1"/>
              <a:t>Clin</a:t>
            </a:r>
            <a:r>
              <a:rPr lang="tr-TR" dirty="0"/>
              <a:t> </a:t>
            </a:r>
            <a:r>
              <a:rPr lang="tr-TR" dirty="0" err="1"/>
              <a:t>Exp</a:t>
            </a:r>
            <a:r>
              <a:rPr lang="tr-TR" dirty="0"/>
              <a:t> </a:t>
            </a:r>
            <a:r>
              <a:rPr lang="tr-TR" dirty="0" err="1"/>
              <a:t>Res</a:t>
            </a:r>
            <a:r>
              <a:rPr lang="en-US" dirty="0"/>
              <a:t>. 2021</a:t>
            </a:r>
            <a:r>
              <a:rPr lang="tr-TR" dirty="0"/>
              <a:t>; </a:t>
            </a:r>
            <a:r>
              <a:rPr lang="en-US" dirty="0" err="1"/>
              <a:t>doi</a:t>
            </a:r>
            <a:r>
              <a:rPr lang="en-US" dirty="0"/>
              <a:t>: 10.1007/s40520-021-01785-3.</a:t>
            </a:r>
            <a:endParaRPr lang="tr-TR" dirty="0"/>
          </a:p>
        </p:txBody>
      </p:sp>
    </p:spTree>
    <p:extLst>
      <p:ext uri="{BB962C8B-B14F-4D97-AF65-F5344CB8AC3E}">
        <p14:creationId xmlns:p14="http://schemas.microsoft.com/office/powerpoint/2010/main" val="93326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54928" y="130874"/>
            <a:ext cx="8229600" cy="1216800"/>
            <a:chOff x="0" y="405218"/>
            <a:chExt cx="8229600" cy="1216800"/>
          </a:xfrm>
        </p:grpSpPr>
        <p:sp>
          <p:nvSpPr>
            <p:cNvPr id="5" name="Yuvarlatılmış Dikdörtgen 4"/>
            <p:cNvSpPr/>
            <p:nvPr/>
          </p:nvSpPr>
          <p:spPr>
            <a:xfrm>
              <a:off x="0" y="405218"/>
              <a:ext cx="8229600" cy="121680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tr-TR"/>
            </a:p>
          </p:txBody>
        </p:sp>
        <p:sp>
          <p:nvSpPr>
            <p:cNvPr id="6" name="Yuvarlatılmış Dikdörtgen 4"/>
            <p:cNvSpPr/>
            <p:nvPr/>
          </p:nvSpPr>
          <p:spPr>
            <a:xfrm>
              <a:off x="59399" y="464617"/>
              <a:ext cx="8110802" cy="876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t" anchorCtr="0">
              <a:noAutofit/>
            </a:bodyPr>
            <a:lstStyle/>
            <a:p>
              <a:pPr lvl="0" algn="ctr" defTabSz="1778000">
                <a:lnSpc>
                  <a:spcPct val="90000"/>
                </a:lnSpc>
                <a:spcBef>
                  <a:spcPct val="0"/>
                </a:spcBef>
                <a:spcAft>
                  <a:spcPct val="35000"/>
                </a:spcAft>
              </a:pPr>
              <a:r>
                <a:rPr lang="tr-TR" sz="3200" b="1" dirty="0"/>
                <a:t>DÜŞÜK KAS KUVVETİ EŞİK DEĞERLERİ        (TÜRKİYE)</a:t>
              </a:r>
              <a:endParaRPr lang="en-GB" sz="3200" b="1" dirty="0"/>
            </a:p>
          </p:txBody>
        </p:sp>
      </p:gr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7525" y="1558153"/>
            <a:ext cx="4124405" cy="4576759"/>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11" name="Dikdörtgen 10"/>
          <p:cNvSpPr/>
          <p:nvPr/>
        </p:nvSpPr>
        <p:spPr>
          <a:xfrm flipV="1">
            <a:off x="3707904" y="3846532"/>
            <a:ext cx="576064" cy="2843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Metin kutusu 1">
            <a:extLst>
              <a:ext uri="{FF2B5EF4-FFF2-40B4-BE49-F238E27FC236}">
                <a16:creationId xmlns:a16="http://schemas.microsoft.com/office/drawing/2014/main" id="{C66E3975-CC78-423F-8BE6-9E27FC15861A}"/>
              </a:ext>
            </a:extLst>
          </p:cNvPr>
          <p:cNvSpPr txBox="1"/>
          <p:nvPr/>
        </p:nvSpPr>
        <p:spPr>
          <a:xfrm>
            <a:off x="475244" y="6415608"/>
            <a:ext cx="7874096"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a:t>Bahat </a:t>
            </a:r>
            <a:r>
              <a:rPr lang="tr-TR" dirty="0"/>
              <a:t>et al</a:t>
            </a:r>
            <a:r>
              <a:rPr lang="en-US" dirty="0"/>
              <a:t>. Aging </a:t>
            </a:r>
            <a:r>
              <a:rPr lang="tr-TR" dirty="0" err="1"/>
              <a:t>Clin</a:t>
            </a:r>
            <a:r>
              <a:rPr lang="tr-TR" dirty="0"/>
              <a:t> </a:t>
            </a:r>
            <a:r>
              <a:rPr lang="tr-TR" dirty="0" err="1"/>
              <a:t>Exp</a:t>
            </a:r>
            <a:r>
              <a:rPr lang="tr-TR" dirty="0"/>
              <a:t> </a:t>
            </a:r>
            <a:r>
              <a:rPr lang="tr-TR" dirty="0" err="1"/>
              <a:t>Res</a:t>
            </a:r>
            <a:r>
              <a:rPr lang="en-US" dirty="0"/>
              <a:t>. 2021</a:t>
            </a:r>
            <a:r>
              <a:rPr lang="tr-TR" dirty="0"/>
              <a:t>; </a:t>
            </a:r>
            <a:r>
              <a:rPr lang="en-US" dirty="0" err="1"/>
              <a:t>doi</a:t>
            </a:r>
            <a:r>
              <a:rPr lang="en-US" dirty="0"/>
              <a:t>: 10.1007/s40520-021-01785-3.</a:t>
            </a:r>
            <a:endParaRPr lang="tr-TR" dirty="0"/>
          </a:p>
        </p:txBody>
      </p:sp>
    </p:spTree>
    <p:extLst>
      <p:ext uri="{BB962C8B-B14F-4D97-AF65-F5344CB8AC3E}">
        <p14:creationId xmlns:p14="http://schemas.microsoft.com/office/powerpoint/2010/main" val="290505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54928" y="130874"/>
            <a:ext cx="8229600" cy="1216800"/>
            <a:chOff x="0" y="405218"/>
            <a:chExt cx="8229600" cy="1216800"/>
          </a:xfrm>
        </p:grpSpPr>
        <p:sp>
          <p:nvSpPr>
            <p:cNvPr id="5" name="Yuvarlatılmış Dikdörtgen 4"/>
            <p:cNvSpPr/>
            <p:nvPr/>
          </p:nvSpPr>
          <p:spPr>
            <a:xfrm>
              <a:off x="0" y="405218"/>
              <a:ext cx="8229600" cy="121680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tr-TR"/>
            </a:p>
          </p:txBody>
        </p:sp>
        <p:sp>
          <p:nvSpPr>
            <p:cNvPr id="6" name="Yuvarlatılmış Dikdörtgen 4"/>
            <p:cNvSpPr/>
            <p:nvPr/>
          </p:nvSpPr>
          <p:spPr>
            <a:xfrm>
              <a:off x="59399" y="464617"/>
              <a:ext cx="8110802" cy="876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t" anchorCtr="0">
              <a:noAutofit/>
            </a:bodyPr>
            <a:lstStyle/>
            <a:p>
              <a:pPr lvl="0" algn="ctr" defTabSz="1778000">
                <a:lnSpc>
                  <a:spcPct val="90000"/>
                </a:lnSpc>
                <a:spcBef>
                  <a:spcPct val="0"/>
                </a:spcBef>
                <a:spcAft>
                  <a:spcPct val="35000"/>
                </a:spcAft>
              </a:pPr>
              <a:r>
                <a:rPr lang="tr-TR" sz="3200" b="1" dirty="0"/>
                <a:t>DÜŞÜK KAS KUVVETİ EŞİK DEĞERLERİ        (TÜRKİYE)</a:t>
              </a:r>
              <a:endParaRPr lang="en-GB" sz="3200" b="1" dirty="0"/>
            </a:p>
          </p:txBody>
        </p:sp>
      </p:grpSp>
      <p:pic>
        <p:nvPicPr>
          <p:cNvPr id="2" name="Resim 1">
            <a:extLst>
              <a:ext uri="{FF2B5EF4-FFF2-40B4-BE49-F238E27FC236}">
                <a16:creationId xmlns:a16="http://schemas.microsoft.com/office/drawing/2014/main" id="{DFCAABF0-9867-41C9-9578-97537F537540}"/>
              </a:ext>
            </a:extLst>
          </p:cNvPr>
          <p:cNvPicPr>
            <a:picLocks noChangeAspect="1"/>
          </p:cNvPicPr>
          <p:nvPr/>
        </p:nvPicPr>
        <p:blipFill>
          <a:blip r:embed="rId3"/>
          <a:stretch>
            <a:fillRect/>
          </a:stretch>
        </p:blipFill>
        <p:spPr>
          <a:xfrm>
            <a:off x="812115" y="1484713"/>
            <a:ext cx="7515225" cy="2247900"/>
          </a:xfrm>
          <a:prstGeom prst="rect">
            <a:avLst/>
          </a:prstGeom>
        </p:spPr>
        <p:style>
          <a:lnRef idx="2">
            <a:schemeClr val="accent1"/>
          </a:lnRef>
          <a:fillRef idx="1">
            <a:schemeClr val="lt1"/>
          </a:fillRef>
          <a:effectRef idx="0">
            <a:schemeClr val="accent1"/>
          </a:effectRef>
          <a:fontRef idx="minor">
            <a:schemeClr val="dk1"/>
          </a:fontRef>
        </p:style>
      </p:pic>
      <p:sp>
        <p:nvSpPr>
          <p:cNvPr id="7" name="Metin kutusu 6">
            <a:extLst>
              <a:ext uri="{FF2B5EF4-FFF2-40B4-BE49-F238E27FC236}">
                <a16:creationId xmlns:a16="http://schemas.microsoft.com/office/drawing/2014/main" id="{5626CE0D-BACE-4979-A21A-5929CD9DFBBE}"/>
              </a:ext>
            </a:extLst>
          </p:cNvPr>
          <p:cNvSpPr txBox="1"/>
          <p:nvPr/>
        </p:nvSpPr>
        <p:spPr>
          <a:xfrm>
            <a:off x="1581396" y="3692991"/>
            <a:ext cx="5976664"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tr-TR" sz="3200" dirty="0"/>
              <a:t>Türkiye eşik değerleri fonksiyonellikle ilişkili</a:t>
            </a:r>
            <a:endParaRPr lang="en-GB" sz="3200" dirty="0"/>
          </a:p>
        </p:txBody>
      </p:sp>
      <p:sp>
        <p:nvSpPr>
          <p:cNvPr id="9" name="Metin kutusu 8">
            <a:extLst>
              <a:ext uri="{FF2B5EF4-FFF2-40B4-BE49-F238E27FC236}">
                <a16:creationId xmlns:a16="http://schemas.microsoft.com/office/drawing/2014/main" id="{6B1C5DA3-7263-44AB-9D7B-B3EB81337AB6}"/>
              </a:ext>
            </a:extLst>
          </p:cNvPr>
          <p:cNvSpPr txBox="1"/>
          <p:nvPr/>
        </p:nvSpPr>
        <p:spPr>
          <a:xfrm>
            <a:off x="1581396" y="4937837"/>
            <a:ext cx="597666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tr-TR" sz="2400" b="1" dirty="0"/>
              <a:t>Avrupa eşik değerlerinin kullanımı </a:t>
            </a:r>
            <a:r>
              <a:rPr lang="tr-TR" sz="2400" b="1" dirty="0" err="1"/>
              <a:t>Sarkopeni’nin</a:t>
            </a:r>
            <a:r>
              <a:rPr lang="tr-TR" sz="2400" b="1" dirty="0"/>
              <a:t> yetersiz saptanmasına yol açabilir</a:t>
            </a:r>
            <a:endParaRPr lang="en-GB" sz="2400" b="1" dirty="0"/>
          </a:p>
        </p:txBody>
      </p:sp>
      <p:sp>
        <p:nvSpPr>
          <p:cNvPr id="10" name="Metin kutusu 9">
            <a:extLst>
              <a:ext uri="{FF2B5EF4-FFF2-40B4-BE49-F238E27FC236}">
                <a16:creationId xmlns:a16="http://schemas.microsoft.com/office/drawing/2014/main" id="{D875D6A0-DF4F-4D81-9FF5-25D5930181AD}"/>
              </a:ext>
            </a:extLst>
          </p:cNvPr>
          <p:cNvSpPr txBox="1"/>
          <p:nvPr/>
        </p:nvSpPr>
        <p:spPr>
          <a:xfrm>
            <a:off x="508407" y="6365942"/>
            <a:ext cx="8229599"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tr-TR" dirty="0"/>
              <a:t>Bahat et al. </a:t>
            </a:r>
            <a:r>
              <a:rPr lang="tr-TR" dirty="0" err="1"/>
              <a:t>Aging</a:t>
            </a:r>
            <a:r>
              <a:rPr lang="tr-TR" dirty="0"/>
              <a:t> Male 2020;23(5):1564-1569</a:t>
            </a:r>
            <a:endParaRPr lang="en-GB" dirty="0"/>
          </a:p>
        </p:txBody>
      </p:sp>
    </p:spTree>
    <p:extLst>
      <p:ext uri="{BB962C8B-B14F-4D97-AF65-F5344CB8AC3E}">
        <p14:creationId xmlns:p14="http://schemas.microsoft.com/office/powerpoint/2010/main" val="397814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C6402056-8552-40D6-A6A7-3863A08B7576}"/>
              </a:ext>
            </a:extLst>
          </p:cNvPr>
          <p:cNvPicPr>
            <a:picLocks noChangeAspect="1"/>
          </p:cNvPicPr>
          <p:nvPr/>
        </p:nvPicPr>
        <p:blipFill>
          <a:blip r:embed="rId2"/>
          <a:stretch>
            <a:fillRect/>
          </a:stretch>
        </p:blipFill>
        <p:spPr>
          <a:xfrm>
            <a:off x="825880" y="1447308"/>
            <a:ext cx="7487695" cy="2534004"/>
          </a:xfrm>
          <a:prstGeom prst="rect">
            <a:avLst/>
          </a:prstGeom>
        </p:spPr>
        <p:style>
          <a:lnRef idx="2">
            <a:schemeClr val="accent1"/>
          </a:lnRef>
          <a:fillRef idx="1">
            <a:schemeClr val="lt1"/>
          </a:fillRef>
          <a:effectRef idx="0">
            <a:schemeClr val="accent1"/>
          </a:effectRef>
          <a:fontRef idx="minor">
            <a:schemeClr val="dk1"/>
          </a:fontRef>
        </p:style>
      </p:pic>
      <p:sp>
        <p:nvSpPr>
          <p:cNvPr id="7" name="Metin kutusu 6">
            <a:extLst>
              <a:ext uri="{FF2B5EF4-FFF2-40B4-BE49-F238E27FC236}">
                <a16:creationId xmlns:a16="http://schemas.microsoft.com/office/drawing/2014/main" id="{362A1204-9B36-4ABF-996A-975F66231E18}"/>
              </a:ext>
            </a:extLst>
          </p:cNvPr>
          <p:cNvSpPr txBox="1"/>
          <p:nvPr/>
        </p:nvSpPr>
        <p:spPr>
          <a:xfrm>
            <a:off x="454927" y="6114589"/>
            <a:ext cx="82296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GB" dirty="0"/>
              <a:t>Bahat G, Cruz-</a:t>
            </a:r>
            <a:r>
              <a:rPr lang="en-GB" dirty="0" err="1"/>
              <a:t>Jentoft</a:t>
            </a:r>
            <a:r>
              <a:rPr lang="en-GB" dirty="0"/>
              <a:t> A. Eur J </a:t>
            </a:r>
            <a:r>
              <a:rPr lang="en-GB" dirty="0" err="1"/>
              <a:t>Geriatr</a:t>
            </a:r>
            <a:r>
              <a:rPr lang="en-GB" dirty="0"/>
              <a:t> </a:t>
            </a:r>
            <a:r>
              <a:rPr lang="en-GB" dirty="0" err="1"/>
              <a:t>Gerontol</a:t>
            </a:r>
            <a:r>
              <a:rPr lang="en-GB" dirty="0"/>
              <a:t> 2019;1(2):43-45</a:t>
            </a:r>
            <a:endParaRPr lang="tr-TR" dirty="0"/>
          </a:p>
          <a:p>
            <a:r>
              <a:rPr lang="en-GB" dirty="0"/>
              <a:t>Bahat et al. Clin </a:t>
            </a:r>
            <a:r>
              <a:rPr lang="en-GB" dirty="0" err="1"/>
              <a:t>Nutr</a:t>
            </a:r>
            <a:r>
              <a:rPr lang="en-GB" dirty="0"/>
              <a:t>. 2016;35(6):1557-1563</a:t>
            </a:r>
          </a:p>
        </p:txBody>
      </p:sp>
      <p:grpSp>
        <p:nvGrpSpPr>
          <p:cNvPr id="8" name="Grup 7">
            <a:extLst>
              <a:ext uri="{FF2B5EF4-FFF2-40B4-BE49-F238E27FC236}">
                <a16:creationId xmlns:a16="http://schemas.microsoft.com/office/drawing/2014/main" id="{98A97A32-1BA2-4C75-AE43-51593680ADBB}"/>
              </a:ext>
            </a:extLst>
          </p:cNvPr>
          <p:cNvGrpSpPr/>
          <p:nvPr/>
        </p:nvGrpSpPr>
        <p:grpSpPr>
          <a:xfrm>
            <a:off x="454928" y="130874"/>
            <a:ext cx="8229600" cy="1216800"/>
            <a:chOff x="0" y="405218"/>
            <a:chExt cx="8229600" cy="1216800"/>
          </a:xfrm>
        </p:grpSpPr>
        <p:sp>
          <p:nvSpPr>
            <p:cNvPr id="9" name="Yuvarlatılmış Dikdörtgen 4">
              <a:extLst>
                <a:ext uri="{FF2B5EF4-FFF2-40B4-BE49-F238E27FC236}">
                  <a16:creationId xmlns:a16="http://schemas.microsoft.com/office/drawing/2014/main" id="{6B193D5C-3871-4F22-A680-536B8A130B6A}"/>
                </a:ext>
              </a:extLst>
            </p:cNvPr>
            <p:cNvSpPr/>
            <p:nvPr/>
          </p:nvSpPr>
          <p:spPr>
            <a:xfrm>
              <a:off x="0" y="405218"/>
              <a:ext cx="8229600" cy="121680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tr-TR"/>
            </a:p>
          </p:txBody>
        </p:sp>
        <p:sp>
          <p:nvSpPr>
            <p:cNvPr id="10" name="Yuvarlatılmış Dikdörtgen 4">
              <a:extLst>
                <a:ext uri="{FF2B5EF4-FFF2-40B4-BE49-F238E27FC236}">
                  <a16:creationId xmlns:a16="http://schemas.microsoft.com/office/drawing/2014/main" id="{642C25E3-C8A7-4A69-90A3-51F4DBB103E4}"/>
                </a:ext>
              </a:extLst>
            </p:cNvPr>
            <p:cNvSpPr/>
            <p:nvPr/>
          </p:nvSpPr>
          <p:spPr>
            <a:xfrm>
              <a:off x="59399" y="464617"/>
              <a:ext cx="8110802" cy="876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t" anchorCtr="0">
              <a:noAutofit/>
            </a:bodyPr>
            <a:lstStyle/>
            <a:p>
              <a:pPr lvl="0" algn="ctr" defTabSz="1778000" rtl="0">
                <a:lnSpc>
                  <a:spcPct val="90000"/>
                </a:lnSpc>
                <a:spcBef>
                  <a:spcPct val="0"/>
                </a:spcBef>
                <a:spcAft>
                  <a:spcPct val="35000"/>
                </a:spcAft>
              </a:pPr>
              <a:r>
                <a:rPr lang="tr-TR" sz="3200" b="1" kern="1200" dirty="0"/>
                <a:t>DÜŞÜK KAS KÜTLESİ </a:t>
              </a:r>
              <a:r>
                <a:rPr lang="tr-TR" sz="3200" b="1" dirty="0"/>
                <a:t>EŞİK DEĞERLERİ</a:t>
              </a:r>
            </a:p>
            <a:p>
              <a:pPr lvl="0" algn="ctr" defTabSz="1778000" rtl="0">
                <a:lnSpc>
                  <a:spcPct val="90000"/>
                </a:lnSpc>
                <a:spcBef>
                  <a:spcPct val="0"/>
                </a:spcBef>
                <a:spcAft>
                  <a:spcPct val="35000"/>
                </a:spcAft>
              </a:pPr>
              <a:r>
                <a:rPr lang="tr-TR" sz="3200" b="1" dirty="0"/>
                <a:t> (TÜRKİYE)</a:t>
              </a:r>
              <a:endParaRPr lang="en-GB" sz="3200" b="1" kern="1200" dirty="0"/>
            </a:p>
          </p:txBody>
        </p:sp>
      </p:grpSp>
      <p:sp>
        <p:nvSpPr>
          <p:cNvPr id="11" name="Metin kutusu 10">
            <a:extLst>
              <a:ext uri="{FF2B5EF4-FFF2-40B4-BE49-F238E27FC236}">
                <a16:creationId xmlns:a16="http://schemas.microsoft.com/office/drawing/2014/main" id="{A052DC87-41EE-4A6D-8B3B-5FC89B371739}"/>
              </a:ext>
            </a:extLst>
          </p:cNvPr>
          <p:cNvSpPr txBox="1"/>
          <p:nvPr/>
        </p:nvSpPr>
        <p:spPr>
          <a:xfrm>
            <a:off x="1581395" y="4067780"/>
            <a:ext cx="5976664"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tr-TR" sz="2800" dirty="0"/>
              <a:t>(BIA) Total kas kütlesi ölçümü için Türkiye eşik değerleri</a:t>
            </a:r>
          </a:p>
          <a:p>
            <a:pPr algn="ctr"/>
            <a:r>
              <a:rPr lang="tr-TR" sz="2800" dirty="0"/>
              <a:t> 9,2 kg/m2 (E)</a:t>
            </a:r>
          </a:p>
          <a:p>
            <a:pPr algn="ctr"/>
            <a:r>
              <a:rPr lang="tr-TR" sz="2800" dirty="0"/>
              <a:t>7,4 kg/m2 (K)</a:t>
            </a:r>
            <a:endParaRPr lang="en-GB" sz="3200" dirty="0"/>
          </a:p>
        </p:txBody>
      </p:sp>
    </p:spTree>
    <p:extLst>
      <p:ext uri="{BB962C8B-B14F-4D97-AF65-F5344CB8AC3E}">
        <p14:creationId xmlns:p14="http://schemas.microsoft.com/office/powerpoint/2010/main" val="103748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362A1204-9B36-4ABF-996A-975F66231E18}"/>
              </a:ext>
            </a:extLst>
          </p:cNvPr>
          <p:cNvSpPr txBox="1"/>
          <p:nvPr/>
        </p:nvSpPr>
        <p:spPr>
          <a:xfrm>
            <a:off x="1484195" y="6028839"/>
            <a:ext cx="6172200" cy="300082"/>
          </a:xfrm>
          <a:prstGeom prst="rect">
            <a:avLst/>
          </a:prstGeom>
          <a:solidFill>
            <a:schemeClr val="bg1">
              <a:lumMod val="8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350" dirty="0" err="1"/>
              <a:t>Dikmeer</a:t>
            </a:r>
            <a:r>
              <a:rPr lang="en-GB" sz="1350" dirty="0"/>
              <a:t> et al. </a:t>
            </a:r>
            <a:r>
              <a:rPr lang="tr-TR" sz="1350" dirty="0" err="1">
                <a:solidFill>
                  <a:srgbClr val="212121"/>
                </a:solidFill>
                <a:latin typeface="system-ui"/>
              </a:rPr>
              <a:t>Nutr</a:t>
            </a:r>
            <a:r>
              <a:rPr lang="tr-TR" sz="1350" dirty="0">
                <a:solidFill>
                  <a:srgbClr val="212121"/>
                </a:solidFill>
                <a:latin typeface="system-ui"/>
              </a:rPr>
              <a:t> </a:t>
            </a:r>
            <a:r>
              <a:rPr lang="tr-TR" sz="1350" dirty="0" err="1">
                <a:solidFill>
                  <a:srgbClr val="212121"/>
                </a:solidFill>
                <a:latin typeface="system-ui"/>
              </a:rPr>
              <a:t>Clin</a:t>
            </a:r>
            <a:r>
              <a:rPr lang="tr-TR" sz="1350" dirty="0">
                <a:solidFill>
                  <a:srgbClr val="212121"/>
                </a:solidFill>
                <a:latin typeface="system-ui"/>
              </a:rPr>
              <a:t> </a:t>
            </a:r>
            <a:r>
              <a:rPr lang="tr-TR" sz="1350" dirty="0" err="1">
                <a:solidFill>
                  <a:srgbClr val="212121"/>
                </a:solidFill>
                <a:latin typeface="system-ui"/>
              </a:rPr>
              <a:t>Pract</a:t>
            </a:r>
            <a:r>
              <a:rPr lang="tr-TR" sz="1350" dirty="0">
                <a:solidFill>
                  <a:srgbClr val="212121"/>
                </a:solidFill>
                <a:latin typeface="system-ui"/>
              </a:rPr>
              <a:t>. 2024 Jun;39(3):626-633.</a:t>
            </a:r>
            <a:endParaRPr lang="en-GB" sz="1350" dirty="0"/>
          </a:p>
        </p:txBody>
      </p:sp>
      <p:grpSp>
        <p:nvGrpSpPr>
          <p:cNvPr id="8" name="Grup 7">
            <a:extLst>
              <a:ext uri="{FF2B5EF4-FFF2-40B4-BE49-F238E27FC236}">
                <a16:creationId xmlns:a16="http://schemas.microsoft.com/office/drawing/2014/main" id="{98A97A32-1BA2-4C75-AE43-51593680ADBB}"/>
              </a:ext>
            </a:extLst>
          </p:cNvPr>
          <p:cNvGrpSpPr/>
          <p:nvPr/>
        </p:nvGrpSpPr>
        <p:grpSpPr>
          <a:xfrm>
            <a:off x="788670" y="955406"/>
            <a:ext cx="6867726" cy="912600"/>
            <a:chOff x="0" y="405218"/>
            <a:chExt cx="8229600" cy="1216800"/>
          </a:xfrm>
        </p:grpSpPr>
        <p:sp>
          <p:nvSpPr>
            <p:cNvPr id="9" name="Yuvarlatılmış Dikdörtgen 4">
              <a:extLst>
                <a:ext uri="{FF2B5EF4-FFF2-40B4-BE49-F238E27FC236}">
                  <a16:creationId xmlns:a16="http://schemas.microsoft.com/office/drawing/2014/main" id="{6B193D5C-3871-4F22-A680-536B8A130B6A}"/>
                </a:ext>
              </a:extLst>
            </p:cNvPr>
            <p:cNvSpPr/>
            <p:nvPr/>
          </p:nvSpPr>
          <p:spPr>
            <a:xfrm>
              <a:off x="0" y="405218"/>
              <a:ext cx="8229600" cy="121680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tr-TR" sz="1350"/>
            </a:p>
          </p:txBody>
        </p:sp>
        <p:sp>
          <p:nvSpPr>
            <p:cNvPr id="10" name="Yuvarlatılmış Dikdörtgen 4">
              <a:extLst>
                <a:ext uri="{FF2B5EF4-FFF2-40B4-BE49-F238E27FC236}">
                  <a16:creationId xmlns:a16="http://schemas.microsoft.com/office/drawing/2014/main" id="{642C25E3-C8A7-4A69-90A3-51F4DBB103E4}"/>
                </a:ext>
              </a:extLst>
            </p:cNvPr>
            <p:cNvSpPr/>
            <p:nvPr/>
          </p:nvSpPr>
          <p:spPr>
            <a:xfrm>
              <a:off x="59399" y="464617"/>
              <a:ext cx="8110802" cy="876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t" anchorCtr="0">
              <a:noAutofit/>
            </a:bodyPr>
            <a:lstStyle/>
            <a:p>
              <a:pPr lvl="0" algn="ctr" defTabSz="1778000" rtl="0">
                <a:lnSpc>
                  <a:spcPct val="90000"/>
                </a:lnSpc>
                <a:spcBef>
                  <a:spcPct val="0"/>
                </a:spcBef>
                <a:spcAft>
                  <a:spcPct val="35000"/>
                </a:spcAft>
              </a:pPr>
              <a:r>
                <a:rPr lang="tr-TR" sz="2400" b="1" kern="1200" dirty="0"/>
                <a:t>DÜŞÜK KAS KÜTLESİ </a:t>
              </a:r>
              <a:r>
                <a:rPr lang="tr-TR" sz="2400" b="1" dirty="0"/>
                <a:t>EŞİK DEĞERLERİ</a:t>
              </a:r>
            </a:p>
            <a:p>
              <a:pPr lvl="0" algn="ctr" defTabSz="1778000" rtl="0">
                <a:lnSpc>
                  <a:spcPct val="90000"/>
                </a:lnSpc>
                <a:spcBef>
                  <a:spcPct val="0"/>
                </a:spcBef>
                <a:spcAft>
                  <a:spcPct val="35000"/>
                </a:spcAft>
              </a:pPr>
              <a:r>
                <a:rPr lang="tr-TR" sz="2400" b="1" dirty="0"/>
                <a:t> (TURKİYE)</a:t>
              </a:r>
              <a:endParaRPr lang="en-GB" sz="2400" b="1" kern="1200" dirty="0"/>
            </a:p>
            <a:p>
              <a:pPr algn="ctr" defTabSz="1333500">
                <a:lnSpc>
                  <a:spcPct val="90000"/>
                </a:lnSpc>
                <a:spcBef>
                  <a:spcPct val="0"/>
                </a:spcBef>
                <a:spcAft>
                  <a:spcPct val="35000"/>
                </a:spcAft>
              </a:pPr>
              <a:endParaRPr lang="en-GB" sz="2400" b="1" dirty="0"/>
            </a:p>
          </p:txBody>
        </p:sp>
      </p:grpSp>
      <p:sp>
        <p:nvSpPr>
          <p:cNvPr id="11" name="Metin kutusu 10">
            <a:extLst>
              <a:ext uri="{FF2B5EF4-FFF2-40B4-BE49-F238E27FC236}">
                <a16:creationId xmlns:a16="http://schemas.microsoft.com/office/drawing/2014/main" id="{A052DC87-41EE-4A6D-8B3B-5FC89B371739}"/>
              </a:ext>
            </a:extLst>
          </p:cNvPr>
          <p:cNvSpPr txBox="1"/>
          <p:nvPr/>
        </p:nvSpPr>
        <p:spPr>
          <a:xfrm>
            <a:off x="2319717" y="4108616"/>
            <a:ext cx="4482498"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tr-TR" sz="2100" b="1" dirty="0"/>
              <a:t>(DXA) </a:t>
            </a:r>
            <a:r>
              <a:rPr lang="tr-TR" sz="2100" dirty="0" err="1"/>
              <a:t>Appendiküler</a:t>
            </a:r>
            <a:r>
              <a:rPr lang="tr-TR" sz="2100" dirty="0"/>
              <a:t> </a:t>
            </a:r>
            <a:r>
              <a:rPr lang="tr-TR" sz="2100"/>
              <a:t>iskelet kas kütlesi </a:t>
            </a:r>
            <a:r>
              <a:rPr lang="tr-TR" sz="2100" dirty="0"/>
              <a:t>(ASM/ht</a:t>
            </a:r>
            <a:r>
              <a:rPr lang="tr-TR" sz="2100" baseline="30000" dirty="0"/>
              <a:t>2</a:t>
            </a:r>
            <a:r>
              <a:rPr lang="tr-TR" sz="2100" dirty="0"/>
              <a:t>) </a:t>
            </a:r>
          </a:p>
          <a:p>
            <a:pPr algn="ctr"/>
            <a:r>
              <a:rPr lang="tr-TR" sz="2100" dirty="0"/>
              <a:t>4.65  kg/m2 (K)</a:t>
            </a:r>
          </a:p>
          <a:p>
            <a:pPr algn="ctr"/>
            <a:r>
              <a:rPr lang="tr-TR" sz="2100" dirty="0"/>
              <a:t>6.40 kg/m2 (E)</a:t>
            </a:r>
            <a:endParaRPr lang="en-GB" sz="2400" dirty="0"/>
          </a:p>
        </p:txBody>
      </p:sp>
      <p:pic>
        <p:nvPicPr>
          <p:cNvPr id="3" name="Resim 2" descr="metin, ekran görüntüsü, yazı tipi içeren bir resim&#10;&#10;Açıklama otomatik olarak oluşturuldu">
            <a:extLst>
              <a:ext uri="{FF2B5EF4-FFF2-40B4-BE49-F238E27FC236}">
                <a16:creationId xmlns:a16="http://schemas.microsoft.com/office/drawing/2014/main" id="{54B721A5-F516-5C43-2750-E692BBBBAEA5}"/>
              </a:ext>
            </a:extLst>
          </p:cNvPr>
          <p:cNvPicPr>
            <a:picLocks noChangeAspect="1"/>
          </p:cNvPicPr>
          <p:nvPr/>
        </p:nvPicPr>
        <p:blipFill>
          <a:blip r:embed="rId2"/>
          <a:stretch>
            <a:fillRect/>
          </a:stretch>
        </p:blipFill>
        <p:spPr>
          <a:xfrm>
            <a:off x="1716346" y="1951983"/>
            <a:ext cx="5095199" cy="1872125"/>
          </a:xfrm>
          <a:prstGeom prst="rect">
            <a:avLst/>
          </a:prstGeom>
        </p:spPr>
      </p:pic>
    </p:spTree>
    <p:extLst>
      <p:ext uri="{BB962C8B-B14F-4D97-AF65-F5344CB8AC3E}">
        <p14:creationId xmlns:p14="http://schemas.microsoft.com/office/powerpoint/2010/main" val="408288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nvGraphicFramePr>
        <p:xfrm>
          <a:off x="457200" y="-1"/>
          <a:ext cx="8229600" cy="2027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İçerik Yer Tutucusu 2"/>
          <p:cNvSpPr>
            <a:spLocks noGrp="1"/>
          </p:cNvSpPr>
          <p:nvPr>
            <p:ph sz="half" idx="1"/>
          </p:nvPr>
        </p:nvSpPr>
        <p:spPr>
          <a:xfrm>
            <a:off x="457200" y="1812458"/>
            <a:ext cx="4038600" cy="4525963"/>
          </a:xfrm>
        </p:spPr>
        <p:style>
          <a:lnRef idx="1">
            <a:schemeClr val="accent2"/>
          </a:lnRef>
          <a:fillRef idx="2">
            <a:schemeClr val="accent2"/>
          </a:fillRef>
          <a:effectRef idx="1">
            <a:schemeClr val="accent2"/>
          </a:effectRef>
          <a:fontRef idx="minor">
            <a:schemeClr val="dk1"/>
          </a:fontRef>
        </p:style>
        <p:txBody>
          <a:bodyPr>
            <a:noAutofit/>
          </a:bodyPr>
          <a:lstStyle/>
          <a:p>
            <a:r>
              <a:rPr lang="tr-TR" b="1" dirty="0"/>
              <a:t>MR, BT</a:t>
            </a:r>
          </a:p>
          <a:p>
            <a:pPr lvl="1"/>
            <a:r>
              <a:rPr lang="tr-TR" dirty="0"/>
              <a:t>altın standart</a:t>
            </a:r>
          </a:p>
          <a:p>
            <a:pPr lvl="1"/>
            <a:r>
              <a:rPr lang="tr-TR" dirty="0"/>
              <a:t>radyasyon </a:t>
            </a:r>
            <a:r>
              <a:rPr lang="tr-TR" dirty="0" err="1"/>
              <a:t>maruziyeti</a:t>
            </a:r>
            <a:endParaRPr lang="tr-TR" dirty="0"/>
          </a:p>
          <a:p>
            <a:pPr lvl="1"/>
            <a:r>
              <a:rPr lang="tr-TR" dirty="0"/>
              <a:t>Pahalı, </a:t>
            </a:r>
            <a:r>
              <a:rPr lang="tr-TR" dirty="0" err="1"/>
              <a:t>cut-off</a:t>
            </a:r>
            <a:r>
              <a:rPr lang="tr-TR" dirty="0"/>
              <a:t> yok</a:t>
            </a:r>
          </a:p>
          <a:p>
            <a:r>
              <a:rPr lang="tr-TR" b="1" dirty="0"/>
              <a:t>DXA</a:t>
            </a:r>
          </a:p>
          <a:p>
            <a:pPr lvl="1"/>
            <a:r>
              <a:rPr lang="tr-TR" dirty="0"/>
              <a:t>iyi bir alternatif</a:t>
            </a:r>
          </a:p>
          <a:p>
            <a:pPr lvl="1"/>
            <a:r>
              <a:rPr lang="tr-TR" dirty="0"/>
              <a:t>radyasyon </a:t>
            </a:r>
            <a:r>
              <a:rPr lang="tr-TR" dirty="0" err="1"/>
              <a:t>maruziyeti</a:t>
            </a:r>
            <a:r>
              <a:rPr lang="tr-TR" dirty="0"/>
              <a:t> az</a:t>
            </a:r>
          </a:p>
          <a:p>
            <a:pPr lvl="1"/>
            <a:r>
              <a:rPr lang="tr-TR" dirty="0" err="1"/>
              <a:t>portabl</a:t>
            </a:r>
            <a:r>
              <a:rPr lang="tr-TR" dirty="0"/>
              <a:t> değil, yazılım gerekli</a:t>
            </a:r>
            <a:endParaRPr lang="tr-TR" sz="2400" dirty="0"/>
          </a:p>
        </p:txBody>
      </p:sp>
      <p:sp>
        <p:nvSpPr>
          <p:cNvPr id="11" name="İçerik Yer Tutucusu 10"/>
          <p:cNvSpPr>
            <a:spLocks noGrp="1"/>
          </p:cNvSpPr>
          <p:nvPr>
            <p:ph sz="half" idx="2"/>
          </p:nvPr>
        </p:nvSpPr>
        <p:spPr>
          <a:xfrm>
            <a:off x="4648200" y="1812458"/>
            <a:ext cx="4038600" cy="4525963"/>
          </a:xfrm>
        </p:spPr>
        <p:style>
          <a:lnRef idx="1">
            <a:schemeClr val="accent2"/>
          </a:lnRef>
          <a:fillRef idx="2">
            <a:schemeClr val="accent2"/>
          </a:fillRef>
          <a:effectRef idx="1">
            <a:schemeClr val="accent2"/>
          </a:effectRef>
          <a:fontRef idx="minor">
            <a:schemeClr val="dk1"/>
          </a:fontRef>
        </p:style>
        <p:txBody>
          <a:bodyPr/>
          <a:lstStyle/>
          <a:p>
            <a:r>
              <a:rPr lang="tr-TR" b="1" dirty="0"/>
              <a:t>BİA (</a:t>
            </a:r>
            <a:r>
              <a:rPr lang="tr-TR" b="1" dirty="0" err="1"/>
              <a:t>bioimpedans</a:t>
            </a:r>
            <a:r>
              <a:rPr lang="tr-TR" b="1" dirty="0"/>
              <a:t>)</a:t>
            </a:r>
          </a:p>
          <a:p>
            <a:pPr lvl="1"/>
            <a:r>
              <a:rPr lang="tr-TR" dirty="0"/>
              <a:t>radyasyon </a:t>
            </a:r>
            <a:r>
              <a:rPr lang="tr-TR" dirty="0" err="1"/>
              <a:t>maruziyeti</a:t>
            </a:r>
            <a:r>
              <a:rPr lang="tr-TR" dirty="0"/>
              <a:t> yok</a:t>
            </a:r>
          </a:p>
          <a:p>
            <a:pPr lvl="1"/>
            <a:r>
              <a:rPr lang="tr-TR" dirty="0" err="1"/>
              <a:t>portabl</a:t>
            </a:r>
            <a:endParaRPr lang="tr-TR" dirty="0"/>
          </a:p>
          <a:p>
            <a:pPr lvl="1"/>
            <a:r>
              <a:rPr lang="tr-TR" dirty="0"/>
              <a:t>daha ucuz</a:t>
            </a:r>
          </a:p>
          <a:p>
            <a:pPr lvl="1"/>
            <a:r>
              <a:rPr lang="tr-TR" dirty="0"/>
              <a:t>tahmini ölçüm</a:t>
            </a:r>
          </a:p>
          <a:p>
            <a:pPr>
              <a:buNone/>
            </a:pPr>
            <a:endParaRPr lang="tr-TR" dirty="0"/>
          </a:p>
          <a:p>
            <a:endParaRPr lang="en-GB" dirty="0"/>
          </a:p>
        </p:txBody>
      </p:sp>
      <p:pic>
        <p:nvPicPr>
          <p:cNvPr id="7" name="Picture 6" descr="bioimpd.png"/>
          <p:cNvPicPr>
            <a:picLocks noChangeAspect="1"/>
          </p:cNvPicPr>
          <p:nvPr/>
        </p:nvPicPr>
        <p:blipFill>
          <a:blip r:embed="rId8" cstate="print"/>
          <a:stretch>
            <a:fillRect/>
          </a:stretch>
        </p:blipFill>
        <p:spPr>
          <a:xfrm>
            <a:off x="5648619" y="4731899"/>
            <a:ext cx="2037761" cy="1356518"/>
          </a:xfrm>
          <a:prstGeom prst="rect">
            <a:avLst/>
          </a:prstGeom>
        </p:spPr>
      </p:pic>
      <p:pic>
        <p:nvPicPr>
          <p:cNvPr id="9" name="Resim 8"/>
          <p:cNvPicPr>
            <a:picLocks noChangeAspect="1"/>
          </p:cNvPicPr>
          <p:nvPr/>
        </p:nvPicPr>
        <p:blipFill>
          <a:blip r:embed="rId9"/>
          <a:stretch>
            <a:fillRect/>
          </a:stretch>
        </p:blipFill>
        <p:spPr>
          <a:xfrm>
            <a:off x="2688336" y="5777032"/>
            <a:ext cx="1485900" cy="950676"/>
          </a:xfrm>
          <a:prstGeom prst="rect">
            <a:avLst/>
          </a:prstGeom>
        </p:spPr>
      </p:pic>
      <p:pic>
        <p:nvPicPr>
          <p:cNvPr id="12" name="Resim 11"/>
          <p:cNvPicPr>
            <a:picLocks noChangeAspect="1"/>
          </p:cNvPicPr>
          <p:nvPr/>
        </p:nvPicPr>
        <p:blipFill>
          <a:blip r:embed="rId10"/>
          <a:stretch>
            <a:fillRect/>
          </a:stretch>
        </p:blipFill>
        <p:spPr>
          <a:xfrm>
            <a:off x="843882" y="5777032"/>
            <a:ext cx="1692054" cy="1052736"/>
          </a:xfrm>
          <a:prstGeom prst="rect">
            <a:avLst/>
          </a:prstGeom>
        </p:spPr>
      </p:pic>
    </p:spTree>
    <p:extLst>
      <p:ext uri="{BB962C8B-B14F-4D97-AF65-F5344CB8AC3E}">
        <p14:creationId xmlns:p14="http://schemas.microsoft.com/office/powerpoint/2010/main" val="129156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500"/>
                                        <p:tgtEl>
                                          <p:spTgt spid="11">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500"/>
                                        <p:tgtEl>
                                          <p:spTgt spid="11">
                                            <p:txEl>
                                              <p:pRg st="1" end="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xEl>
                                              <p:pRg st="2" end="2"/>
                                            </p:txEl>
                                          </p:spTgt>
                                        </p:tgtEl>
                                        <p:attrNameLst>
                                          <p:attrName>style.visibility</p:attrName>
                                        </p:attrNameLst>
                                      </p:cBhvr>
                                      <p:to>
                                        <p:strVal val="visible"/>
                                      </p:to>
                                    </p:set>
                                    <p:animEffect transition="in" filter="fade">
                                      <p:cBhvr>
                                        <p:cTn id="47" dur="500"/>
                                        <p:tgtEl>
                                          <p:spTgt spid="11">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xEl>
                                              <p:pRg st="3" end="3"/>
                                            </p:txEl>
                                          </p:spTgt>
                                        </p:tgtEl>
                                        <p:attrNameLst>
                                          <p:attrName>style.visibility</p:attrName>
                                        </p:attrNameLst>
                                      </p:cBhvr>
                                      <p:to>
                                        <p:strVal val="visible"/>
                                      </p:to>
                                    </p:set>
                                    <p:animEffect transition="in" filter="fade">
                                      <p:cBhvr>
                                        <p:cTn id="50" dur="500"/>
                                        <p:tgtEl>
                                          <p:spTgt spid="11">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1">
                                            <p:txEl>
                                              <p:pRg st="4" end="4"/>
                                            </p:txEl>
                                          </p:spTgt>
                                        </p:tgtEl>
                                        <p:attrNameLst>
                                          <p:attrName>style.visibility</p:attrName>
                                        </p:attrNameLst>
                                      </p:cBhvr>
                                      <p:to>
                                        <p:strVal val="visible"/>
                                      </p:to>
                                    </p:set>
                                    <p:animEffect transition="in" filter="fade">
                                      <p:cBhvr>
                                        <p:cTn id="53" dur="500"/>
                                        <p:tgtEl>
                                          <p:spTgt spid="11">
                                            <p:txEl>
                                              <p:pRg st="4" end="4"/>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nvGraphicFramePr>
        <p:xfrm>
          <a:off x="457200" y="-1"/>
          <a:ext cx="8229600" cy="2027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İçerik Yer Tutucusu 2"/>
          <p:cNvSpPr>
            <a:spLocks noGrp="1"/>
          </p:cNvSpPr>
          <p:nvPr>
            <p:ph sz="half" idx="1"/>
          </p:nvPr>
        </p:nvSpPr>
        <p:spPr>
          <a:xfrm>
            <a:off x="457200" y="1812458"/>
            <a:ext cx="4038600" cy="4525963"/>
          </a:xfrm>
        </p:spPr>
        <p:style>
          <a:lnRef idx="1">
            <a:schemeClr val="accent2"/>
          </a:lnRef>
          <a:fillRef idx="2">
            <a:schemeClr val="accent2"/>
          </a:fillRef>
          <a:effectRef idx="1">
            <a:schemeClr val="accent2"/>
          </a:effectRef>
          <a:fontRef idx="minor">
            <a:schemeClr val="dk1"/>
          </a:fontRef>
        </p:style>
        <p:txBody>
          <a:bodyPr>
            <a:noAutofit/>
          </a:bodyPr>
          <a:lstStyle/>
          <a:p>
            <a:r>
              <a:rPr lang="tr-TR" b="1" dirty="0"/>
              <a:t>MR, BT</a:t>
            </a:r>
          </a:p>
          <a:p>
            <a:pPr lvl="1"/>
            <a:r>
              <a:rPr lang="tr-TR" dirty="0"/>
              <a:t>altın standart</a:t>
            </a:r>
          </a:p>
          <a:p>
            <a:pPr lvl="1"/>
            <a:r>
              <a:rPr lang="tr-TR" dirty="0"/>
              <a:t>radyasyon </a:t>
            </a:r>
            <a:r>
              <a:rPr lang="tr-TR" dirty="0" err="1"/>
              <a:t>maruziyeti</a:t>
            </a:r>
            <a:endParaRPr lang="tr-TR" dirty="0"/>
          </a:p>
          <a:p>
            <a:pPr lvl="1"/>
            <a:r>
              <a:rPr lang="tr-TR" dirty="0"/>
              <a:t>Pahalı, </a:t>
            </a:r>
            <a:r>
              <a:rPr lang="tr-TR" dirty="0" err="1"/>
              <a:t>cut-off</a:t>
            </a:r>
            <a:r>
              <a:rPr lang="tr-TR" dirty="0"/>
              <a:t> yok</a:t>
            </a:r>
          </a:p>
          <a:p>
            <a:r>
              <a:rPr lang="tr-TR" b="1" dirty="0"/>
              <a:t>DXA</a:t>
            </a:r>
          </a:p>
          <a:p>
            <a:pPr lvl="1"/>
            <a:r>
              <a:rPr lang="tr-TR" dirty="0"/>
              <a:t>iyi bir alternatif</a:t>
            </a:r>
          </a:p>
          <a:p>
            <a:pPr lvl="1"/>
            <a:r>
              <a:rPr lang="tr-TR" dirty="0"/>
              <a:t>radyasyon </a:t>
            </a:r>
            <a:r>
              <a:rPr lang="tr-TR" dirty="0" err="1"/>
              <a:t>maruziyeti</a:t>
            </a:r>
            <a:r>
              <a:rPr lang="tr-TR" dirty="0"/>
              <a:t> az</a:t>
            </a:r>
          </a:p>
          <a:p>
            <a:pPr lvl="1"/>
            <a:r>
              <a:rPr lang="tr-TR" dirty="0" err="1"/>
              <a:t>portabl</a:t>
            </a:r>
            <a:r>
              <a:rPr lang="tr-TR" dirty="0"/>
              <a:t> değil, yazılım gerekli</a:t>
            </a:r>
            <a:endParaRPr lang="tr-TR" sz="2400" dirty="0"/>
          </a:p>
        </p:txBody>
      </p:sp>
      <p:sp>
        <p:nvSpPr>
          <p:cNvPr id="11" name="İçerik Yer Tutucusu 10"/>
          <p:cNvSpPr>
            <a:spLocks noGrp="1"/>
          </p:cNvSpPr>
          <p:nvPr>
            <p:ph sz="half" idx="2"/>
          </p:nvPr>
        </p:nvSpPr>
        <p:spPr>
          <a:xfrm>
            <a:off x="4648200" y="1812458"/>
            <a:ext cx="4038600" cy="4525963"/>
          </a:xfrm>
        </p:spPr>
        <p:style>
          <a:lnRef idx="1">
            <a:schemeClr val="accent2"/>
          </a:lnRef>
          <a:fillRef idx="2">
            <a:schemeClr val="accent2"/>
          </a:fillRef>
          <a:effectRef idx="1">
            <a:schemeClr val="accent2"/>
          </a:effectRef>
          <a:fontRef idx="minor">
            <a:schemeClr val="dk1"/>
          </a:fontRef>
        </p:style>
        <p:txBody>
          <a:bodyPr/>
          <a:lstStyle/>
          <a:p>
            <a:r>
              <a:rPr lang="tr-TR" b="1" dirty="0"/>
              <a:t>BİA (</a:t>
            </a:r>
            <a:r>
              <a:rPr lang="tr-TR" b="1" dirty="0" err="1"/>
              <a:t>bioimpedans</a:t>
            </a:r>
            <a:r>
              <a:rPr lang="tr-TR" b="1" dirty="0"/>
              <a:t>)</a:t>
            </a:r>
          </a:p>
          <a:p>
            <a:pPr lvl="1"/>
            <a:r>
              <a:rPr lang="tr-TR" dirty="0"/>
              <a:t>radyasyon </a:t>
            </a:r>
            <a:r>
              <a:rPr lang="tr-TR" dirty="0" err="1"/>
              <a:t>maruziyeti</a:t>
            </a:r>
            <a:r>
              <a:rPr lang="tr-TR" dirty="0"/>
              <a:t> yok</a:t>
            </a:r>
          </a:p>
          <a:p>
            <a:pPr lvl="1"/>
            <a:r>
              <a:rPr lang="tr-TR" dirty="0" err="1"/>
              <a:t>portabl</a:t>
            </a:r>
            <a:endParaRPr lang="tr-TR" dirty="0"/>
          </a:p>
          <a:p>
            <a:pPr lvl="1"/>
            <a:r>
              <a:rPr lang="tr-TR" dirty="0"/>
              <a:t>daha ucuz</a:t>
            </a:r>
          </a:p>
          <a:p>
            <a:pPr lvl="1"/>
            <a:r>
              <a:rPr lang="tr-TR" dirty="0"/>
              <a:t>tahmini ölçüm</a:t>
            </a:r>
          </a:p>
          <a:p>
            <a:pPr>
              <a:buNone/>
            </a:pPr>
            <a:endParaRPr lang="tr-TR" dirty="0"/>
          </a:p>
          <a:p>
            <a:endParaRPr lang="en-GB" dirty="0"/>
          </a:p>
        </p:txBody>
      </p:sp>
      <p:pic>
        <p:nvPicPr>
          <p:cNvPr id="7" name="Picture 6" descr="bioimpd.png"/>
          <p:cNvPicPr>
            <a:picLocks noChangeAspect="1"/>
          </p:cNvPicPr>
          <p:nvPr/>
        </p:nvPicPr>
        <p:blipFill>
          <a:blip r:embed="rId8" cstate="print"/>
          <a:stretch>
            <a:fillRect/>
          </a:stretch>
        </p:blipFill>
        <p:spPr>
          <a:xfrm>
            <a:off x="5648619" y="4731899"/>
            <a:ext cx="2037761" cy="1356518"/>
          </a:xfrm>
          <a:prstGeom prst="rect">
            <a:avLst/>
          </a:prstGeom>
        </p:spPr>
      </p:pic>
      <p:pic>
        <p:nvPicPr>
          <p:cNvPr id="9" name="Resim 8"/>
          <p:cNvPicPr>
            <a:picLocks noChangeAspect="1"/>
          </p:cNvPicPr>
          <p:nvPr/>
        </p:nvPicPr>
        <p:blipFill>
          <a:blip r:embed="rId9"/>
          <a:stretch>
            <a:fillRect/>
          </a:stretch>
        </p:blipFill>
        <p:spPr>
          <a:xfrm>
            <a:off x="2688336" y="5777032"/>
            <a:ext cx="1485900" cy="950676"/>
          </a:xfrm>
          <a:prstGeom prst="rect">
            <a:avLst/>
          </a:prstGeom>
        </p:spPr>
      </p:pic>
      <p:pic>
        <p:nvPicPr>
          <p:cNvPr id="12" name="Resim 11"/>
          <p:cNvPicPr>
            <a:picLocks noChangeAspect="1"/>
          </p:cNvPicPr>
          <p:nvPr/>
        </p:nvPicPr>
        <p:blipFill>
          <a:blip r:embed="rId10"/>
          <a:stretch>
            <a:fillRect/>
          </a:stretch>
        </p:blipFill>
        <p:spPr>
          <a:xfrm>
            <a:off x="843882" y="5777032"/>
            <a:ext cx="1692054" cy="1052736"/>
          </a:xfrm>
          <a:prstGeom prst="rect">
            <a:avLst/>
          </a:prstGeom>
        </p:spPr>
      </p:pic>
      <p:sp>
        <p:nvSpPr>
          <p:cNvPr id="8" name="Oval 7"/>
          <p:cNvSpPr/>
          <p:nvPr/>
        </p:nvSpPr>
        <p:spPr>
          <a:xfrm>
            <a:off x="2171700" y="2133600"/>
            <a:ext cx="4648200" cy="22090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t>STANDARDİZE DEĞİL</a:t>
            </a:r>
          </a:p>
          <a:p>
            <a:pPr algn="ctr"/>
            <a:r>
              <a:rPr lang="tr-TR" sz="2800" dirty="0"/>
              <a:t>Teknik zorlukları var</a:t>
            </a:r>
            <a:endParaRPr lang="en-GB" sz="2800" dirty="0"/>
          </a:p>
        </p:txBody>
      </p:sp>
    </p:spTree>
    <p:extLst>
      <p:ext uri="{BB962C8B-B14F-4D97-AF65-F5344CB8AC3E}">
        <p14:creationId xmlns:p14="http://schemas.microsoft.com/office/powerpoint/2010/main" val="5130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5A3E3E43-736E-9ED8-8B6B-3677448292BE}"/>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tr-TR" dirty="0"/>
              <a:t>Günümüzde sarkopeni tanısı</a:t>
            </a:r>
          </a:p>
        </p:txBody>
      </p:sp>
      <p:sp>
        <p:nvSpPr>
          <p:cNvPr id="6" name="Metin Yer Tutucusu 5">
            <a:extLst>
              <a:ext uri="{FF2B5EF4-FFF2-40B4-BE49-F238E27FC236}">
                <a16:creationId xmlns:a16="http://schemas.microsoft.com/office/drawing/2014/main" id="{E4795D7B-1B57-84AF-4573-2805A640449C}"/>
              </a:ext>
            </a:extLst>
          </p:cNvPr>
          <p:cNvSpPr>
            <a:spLocks noGrp="1"/>
          </p:cNvSpPr>
          <p:nvPr>
            <p:ph type="body" idx="1"/>
          </p:nvPr>
        </p:nvSpPr>
        <p:spPr/>
        <p:txBody>
          <a:bodyPr/>
          <a:lstStyle/>
          <a:p>
            <a:endParaRPr lang="tr-TR"/>
          </a:p>
        </p:txBody>
      </p:sp>
    </p:spTree>
    <p:extLst>
      <p:ext uri="{BB962C8B-B14F-4D97-AF65-F5344CB8AC3E}">
        <p14:creationId xmlns:p14="http://schemas.microsoft.com/office/powerpoint/2010/main" val="4105844846"/>
      </p:ext>
    </p:extLst>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tr-TR" sz="3600" b="1" dirty="0">
                <a:solidFill>
                  <a:srgbClr val="FFFF00"/>
                </a:solidFill>
              </a:rPr>
              <a:t>SARKOPENİ TANIMI/ TANISI</a:t>
            </a:r>
            <a:br>
              <a:rPr lang="tr-TR" sz="3600" b="1" dirty="0">
                <a:solidFill>
                  <a:srgbClr val="FFFF00"/>
                </a:solidFill>
              </a:rPr>
            </a:br>
            <a:r>
              <a:rPr lang="tr-TR" sz="3600" b="1" dirty="0">
                <a:solidFill>
                  <a:srgbClr val="FFFF00"/>
                </a:solidFill>
              </a:rPr>
              <a:t>EWGSOP2 (2019)</a:t>
            </a:r>
            <a:endParaRPr lang="en-US" sz="3600" b="1" dirty="0">
              <a:solidFill>
                <a:srgbClr val="FFFF00"/>
              </a:solidFill>
            </a:endParaRPr>
          </a:p>
        </p:txBody>
      </p:sp>
      <p:sp>
        <p:nvSpPr>
          <p:cNvPr id="2" name="İçerik Yer Tutucusu 1"/>
          <p:cNvSpPr>
            <a:spLocks noGrp="1"/>
          </p:cNvSpPr>
          <p:nvPr>
            <p:ph idx="1"/>
          </p:nvPr>
        </p:nvSpPr>
        <p:spPr/>
        <p:txBody>
          <a:bodyPr/>
          <a:lstStyle/>
          <a:p>
            <a:endParaRPr lang="en-GB"/>
          </a:p>
        </p:txBody>
      </p:sp>
      <p:pic>
        <p:nvPicPr>
          <p:cNvPr id="3" name="Resim 2"/>
          <p:cNvPicPr>
            <a:picLocks noChangeAspect="1"/>
          </p:cNvPicPr>
          <p:nvPr/>
        </p:nvPicPr>
        <p:blipFill>
          <a:blip r:embed="rId2"/>
          <a:stretch>
            <a:fillRect/>
          </a:stretch>
        </p:blipFill>
        <p:spPr>
          <a:xfrm>
            <a:off x="457200" y="1600199"/>
            <a:ext cx="8229600" cy="452596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8383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c289-89ec-4aac-a5a7-fae3efcce21f">
      <Terms xmlns="http://schemas.microsoft.com/office/infopath/2007/PartnerControls"/>
    </lcf76f155ced4ddcb4097134ff3c332f>
    <TaxCatchAll xmlns="12078768-e010-496c-be91-13abd3bf1d00" xsi:nil="true"/>
  </documentManagement>
</p:properties>
</file>

<file path=customXml/itemProps1.xml><?xml version="1.0" encoding="utf-8"?>
<ds:datastoreItem xmlns:ds="http://schemas.openxmlformats.org/officeDocument/2006/customXml" ds:itemID="{BDCEDDCE-2CFE-40D8-A607-D8D2775E255B}"/>
</file>

<file path=customXml/itemProps2.xml><?xml version="1.0" encoding="utf-8"?>
<ds:datastoreItem xmlns:ds="http://schemas.openxmlformats.org/officeDocument/2006/customXml" ds:itemID="{6305A87F-0807-425B-88C9-5DF716EACD40}"/>
</file>

<file path=customXml/itemProps3.xml><?xml version="1.0" encoding="utf-8"?>
<ds:datastoreItem xmlns:ds="http://schemas.openxmlformats.org/officeDocument/2006/customXml" ds:itemID="{09A74FCC-A0B3-4294-AED8-DFABEFC76372}"/>
</file>

<file path=docProps/app.xml><?xml version="1.0" encoding="utf-8"?>
<Properties xmlns="http://schemas.openxmlformats.org/officeDocument/2006/extended-properties" xmlns:vt="http://schemas.openxmlformats.org/officeDocument/2006/docPropsVTypes">
  <TotalTime>22938</TotalTime>
  <Words>2523</Words>
  <Application>Microsoft Office PowerPoint</Application>
  <PresentationFormat>Ekran Gösterisi (4:3)</PresentationFormat>
  <Paragraphs>394</Paragraphs>
  <Slides>58</Slides>
  <Notes>26</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58</vt:i4>
      </vt:variant>
    </vt:vector>
  </HeadingPairs>
  <TitlesOfParts>
    <vt:vector size="66" baseType="lpstr">
      <vt:lpstr>Aharoni</vt:lpstr>
      <vt:lpstr>Aptos (Body)</vt:lpstr>
      <vt:lpstr>Arial</vt:lpstr>
      <vt:lpstr>Calibri</vt:lpstr>
      <vt:lpstr>system-ui</vt:lpstr>
      <vt:lpstr>-webkit-standard</vt:lpstr>
      <vt:lpstr>Wingdings</vt:lpstr>
      <vt:lpstr>Ofis Teması</vt:lpstr>
      <vt:lpstr>PowerPoint Sunusu</vt:lpstr>
      <vt:lpstr>SARKOPENİ/TANIM:</vt:lpstr>
      <vt:lpstr>«Yaş vs Kas kütlesi»</vt:lpstr>
      <vt:lpstr>PowerPoint Sunusu</vt:lpstr>
      <vt:lpstr>Kas kuvveti vs Kas kütlesi</vt:lpstr>
      <vt:lpstr>PowerPoint Sunusu</vt:lpstr>
      <vt:lpstr>PowerPoint Sunusu</vt:lpstr>
      <vt:lpstr>Günümüzde sarkopeni tanısı</vt:lpstr>
      <vt:lpstr>SARKOPENİ TANIMI/ TANISI EWGSOP2 (2019)</vt:lpstr>
      <vt:lpstr>SARKOPENİ TANIMI/ TANISI EWGSOP2 (2019)</vt:lpstr>
      <vt:lpstr>SARC-F ANKETİ</vt:lpstr>
      <vt:lpstr>TÜRKÇE SARC-F  ANKETİ</vt:lpstr>
      <vt:lpstr>PowerPoint Sunusu</vt:lpstr>
      <vt:lpstr>El Kavrama Kuvveti Ölçümü  (Handgrip Strength)</vt:lpstr>
      <vt:lpstr>PowerPoint Sunusu</vt:lpstr>
      <vt:lpstr>PowerPoint Sunusu</vt:lpstr>
      <vt:lpstr>PowerPoint Sunusu</vt:lpstr>
      <vt:lpstr>PowerPoint Sunusu</vt:lpstr>
      <vt:lpstr>Baldır Çapı  (indirekt kas kütlesi değerlendirme)</vt:lpstr>
      <vt:lpstr>EWGSOP2/EŞİK DEĞERLER</vt:lpstr>
      <vt:lpstr>Sarkopeni değerlendirmesinde Alternatif yeni testler-araçlar</vt:lpstr>
      <vt:lpstr>ALTERNATİF YENİ TESTLER-ARAÇLAR</vt:lpstr>
      <vt:lpstr>yeni perspektifler …</vt:lpstr>
      <vt:lpstr>PowerPoint Sunusu</vt:lpstr>
      <vt:lpstr>PowerPoint Sunusu</vt:lpstr>
      <vt:lpstr>PowerPoint Sunusu</vt:lpstr>
      <vt:lpstr>PowerPoint Sunusu</vt:lpstr>
      <vt:lpstr>PowerPoint Sunusu</vt:lpstr>
      <vt:lpstr>PowerPoint Sunusu</vt:lpstr>
      <vt:lpstr>PowerPoint Sunusu</vt:lpstr>
      <vt:lpstr>GLIS’in sarkopeni için kavramsal tanımı (conceptual definition)</vt:lpstr>
      <vt:lpstr>GLIS sarkopeni bileşenleri (components)</vt:lpstr>
      <vt:lpstr>GLIS’in sarkopeni için kavramsal tanımı</vt:lpstr>
      <vt:lpstr>PowerPoint Sunusu</vt:lpstr>
      <vt:lpstr>PowerPoint Sunusu</vt:lpstr>
      <vt:lpstr>PowerPoint Sunusu</vt:lpstr>
      <vt:lpstr>PowerPoint Sunusu</vt:lpstr>
      <vt:lpstr>PowerPoint Sunusu</vt:lpstr>
      <vt:lpstr> Sarkopeninin Sağlık Sonuçları</vt:lpstr>
      <vt:lpstr>PowerPoint Sunusu</vt:lpstr>
      <vt:lpstr>PowerPoint Sunusu</vt:lpstr>
      <vt:lpstr>PowerPoint Sunusu</vt:lpstr>
      <vt:lpstr>PowerPoint Sunusu</vt:lpstr>
      <vt:lpstr>PowerPoint Sunusu</vt:lpstr>
      <vt:lpstr>PowerPoint Sunusu</vt:lpstr>
      <vt:lpstr>PowerPoint Sunusu</vt:lpstr>
      <vt:lpstr>2nd Delphi Round  (Eylül- Ekim 2025)</vt:lpstr>
      <vt:lpstr>PowerPoint Sunusu</vt:lpstr>
      <vt:lpstr>PowerPoint Sunusu</vt:lpstr>
      <vt:lpstr>PowerPoint Sunusu</vt:lpstr>
      <vt:lpstr>EuGMS SIG Nütrisyon (-ESPEN SIG Geriatri) 2025- 2. online sempozyum</vt:lpstr>
      <vt:lpstr>TEŞEKKÜRLER</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Personal-PC</dc:creator>
  <cp:lastModifiedBy>Gülistan Bahat</cp:lastModifiedBy>
  <cp:revision>515</cp:revision>
  <dcterms:created xsi:type="dcterms:W3CDTF">2014-09-13T16:58:47Z</dcterms:created>
  <dcterms:modified xsi:type="dcterms:W3CDTF">2025-10-16T05:08:24Z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0x0101008EB410E7384FD544926ED72B5900EAF6</vt:lpwstr>
  </property>
</Properties>
</file>