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tableStyles.xml" ContentType="application/vnd.openxmlformats-officedocument.presentationml.tableStyles+xml"/>
  <Override PartName="/ppt/media/image1.jpeg" ContentType="image/jpeg"/>
  <Override PartName="/ppt/media/media1.mp4" ContentType="video/unknown"/>
  <Override PartName="/ppt/media/media2.mp4" ContentType="video/unknown"/>
  <Override PartName="/ppt/media/media3.mp4" ContentType="video/unknown"/>
  <Override PartName="/ppt/media/media4.mp4" ContentType="video/unknown"/>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j-lt"/>
        <a:ea typeface="+mj-ea"/>
        <a:cs typeface="+mj-cs"/>
        <a:sym typeface="Chalkboard SE Regular"/>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j-lt"/>
        <a:ea typeface="+mj-ea"/>
        <a:cs typeface="+mj-cs"/>
        <a:sym typeface="Chalkboard SE Regular"/>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j-lt"/>
        <a:ea typeface="+mj-ea"/>
        <a:cs typeface="+mj-cs"/>
        <a:sym typeface="Chalkboard SE Regular"/>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j-lt"/>
        <a:ea typeface="+mj-ea"/>
        <a:cs typeface="+mj-cs"/>
        <a:sym typeface="Chalkboard SE Regular"/>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j-lt"/>
        <a:ea typeface="+mj-ea"/>
        <a:cs typeface="+mj-cs"/>
        <a:sym typeface="Chalkboard SE Regular"/>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j-lt"/>
        <a:ea typeface="+mj-ea"/>
        <a:cs typeface="+mj-cs"/>
        <a:sym typeface="Chalkboard SE Regular"/>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j-lt"/>
        <a:ea typeface="+mj-ea"/>
        <a:cs typeface="+mj-cs"/>
        <a:sym typeface="Chalkboard SE Regular"/>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j-lt"/>
        <a:ea typeface="+mj-ea"/>
        <a:cs typeface="+mj-cs"/>
        <a:sym typeface="Chalkboard SE Regular"/>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j-lt"/>
        <a:ea typeface="+mj-ea"/>
        <a:cs typeface="+mj-cs"/>
        <a:sym typeface="Chalkboard SE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noFill/>
        </a:fill>
      </a:tcStyle>
    </a:wholeTbl>
    <a:band2H>
      <a:tcTxStyle b="def" i="def"/>
      <a:tcStyle>
        <a:tcBdr/>
        <a:fill>
          <a:solidFill>
            <a:srgbClr val="FFEBD2">
              <a:alpha val="48000"/>
            </a:srgbClr>
          </a:solidFill>
        </a:fill>
      </a:tcStyle>
    </a:band2H>
    <a:firstCo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Col>
    <a:la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lastRow>
    <a:fir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3E231A"/>
              </a:solidFill>
              <a:prstDash val="solid"/>
              <a:miter lim="400000"/>
            </a:ln>
          </a:insideV>
        </a:tcBdr>
        <a:fill>
          <a:solidFill>
            <a:srgbClr val="9BA7B4">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firstRow>
  </a:tblStyle>
  <a:tblStyle styleId="{EEE7283C-3CF3-47DC-8721-378D4A62B22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wholeTbl>
    <a:band2H>
      <a:tcTxStyle b="def" i="def"/>
      <a:tcStyle>
        <a:tcBdr/>
        <a:fill>
          <a:solidFill>
            <a:srgbClr val="B1A596">
              <a:alpha val="20000"/>
            </a:srgbClr>
          </a:solidFill>
        </a:fill>
      </a:tcStyle>
    </a:band2H>
    <a:firstCol>
      <a:tcTxStyle b="off" i="off">
        <a:fontRef idx="minor">
          <a:srgbClr val="3E231A"/>
        </a:fontRef>
        <a:srgbClr val="3E231A"/>
      </a:tcTxStyle>
      <a:tcStyle>
        <a:tcBdr>
          <a:left>
            <a:ln w="12700" cap="flat">
              <a:solidFill>
                <a:srgbClr val="3D231A"/>
              </a:solidFill>
              <a:prstDash val="solid"/>
              <a:miter lim="400000"/>
            </a:ln>
          </a:left>
          <a:right>
            <a:ln w="12700" cap="flat">
              <a:solidFill>
                <a:srgbClr val="3D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CA581">
              <a:alpha val="50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254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solidFill>
            <a:srgbClr val="A56333">
              <a:alpha val="75000"/>
            </a:srgbClr>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C19B68">
              <a:alpha val="50000"/>
            </a:srgbClr>
          </a:solidFill>
        </a:fill>
      </a:tcStyle>
    </a:wholeTbl>
    <a:band2H>
      <a:tcTxStyle b="def" i="def"/>
      <a:tcStyle>
        <a:tcBdr/>
        <a:fill>
          <a:solidFill>
            <a:srgbClr val="C09B6C">
              <a:alpha val="26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45C39">
              <a:alpha val="8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A77A48">
              <a:alpha val="8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633E29">
              <a:alpha val="85000"/>
            </a:srgbClr>
          </a:solidFill>
        </a:fill>
      </a:tcStyle>
    </a:firstRow>
  </a:tblStyle>
  <a:tblStyle styleId="{33BA23B1-9221-436E-865A-0063620EA4FD}"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3E231A"/>
        </a:fontRef>
        <a:srgbClr val="3E231A"/>
      </a:tcTxStyle>
      <a:tcStyle>
        <a:tcBdr>
          <a:left>
            <a:ln w="12700" cap="flat">
              <a:solidFill>
                <a:srgbClr val="828D8E"/>
              </a:solidFill>
              <a:prstDash val="solid"/>
              <a:miter lim="400000"/>
            </a:ln>
          </a:left>
          <a:right>
            <a:ln w="12700" cap="flat">
              <a:solidFill>
                <a:srgbClr val="828D8E"/>
              </a:solidFill>
              <a:prstDash val="solid"/>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solidFill>
            <a:srgbClr val="E6DFD8">
              <a:alpha val="61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E6DFD8">
              <a:alpha val="6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5D5E5F"/>
          </a:solidFill>
        </a:fill>
      </a:tcStyle>
    </a:firstRow>
  </a:tblStyle>
  <a:tblStyle styleId="{2708684C-4D16-4618-839F-0558EEFCDFE6}" styleName="">
    <a:tblBg/>
    <a:wholeTbl>
      <a:tcTxStyle b="off" i="off">
        <a:fontRef idx="minor">
          <a:srgbClr val="232323"/>
        </a:fontRef>
        <a:srgbClr val="232323"/>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76654F">
              <a:alpha val="20000"/>
            </a:srgbClr>
          </a:solidFill>
        </a:fill>
      </a:tcStyle>
    </a:band2H>
    <a:firstCol>
      <a:tcTxStyle b="off" i="off">
        <a:fontRef idx="minor">
          <a:srgbClr val="232323"/>
        </a:fontRef>
        <a:srgbClr val="232323"/>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232323"/>
        </a:fontRef>
        <a:srgbClr val="232323"/>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ustomXml" Target="../customXml/item1.xml"/><Relationship Id="rId7" Type="http://schemas.openxmlformats.org/officeDocument/2006/relationships/notesMaster" Target="notesMasters/notesMaster1.xml"/><Relationship Id="rId2" Type="http://schemas.openxmlformats.org/officeDocument/2006/relationships/viewProps" Target="viewProps.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ustomXml" Target="../customXml/item3.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ustomXml" Target="../customXml/item2.xml"/><Relationship Id="rId8" Type="http://schemas.openxmlformats.org/officeDocument/2006/relationships/slide" Target="slides/slide1.xml"/><Relationship Id="rId3" Type="http://schemas.openxmlformats.org/officeDocument/2006/relationships/commentAuthors" Target="commentAuthors.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presProps" Target="presProps.xml"/><Relationship Id="rId6" Type="http://schemas.openxmlformats.org/officeDocument/2006/relationships/theme" Target="theme/theme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Başlık ve Alt Başlık">
    <p:spTree>
      <p:nvGrpSpPr>
        <p:cNvPr id="1" name=""/>
        <p:cNvGrpSpPr/>
        <p:nvPr/>
      </p:nvGrpSpPr>
      <p:grpSpPr>
        <a:xfrm>
          <a:off x="0" y="0"/>
          <a:ext cx="0" cy="0"/>
          <a:chOff x="0" y="0"/>
          <a:chExt cx="0" cy="0"/>
        </a:xfrm>
      </p:grpSpPr>
      <p:sp>
        <p:nvSpPr>
          <p:cNvPr id="11" name="Başlık Metni"/>
          <p:cNvSpPr txBox="1"/>
          <p:nvPr>
            <p:ph type="title"/>
          </p:nvPr>
        </p:nvSpPr>
        <p:spPr>
          <a:xfrm>
            <a:off x="2374900" y="2387600"/>
            <a:ext cx="19621500" cy="4876800"/>
          </a:xfrm>
          <a:prstGeom prst="rect">
            <a:avLst/>
          </a:prstGeom>
        </p:spPr>
        <p:txBody>
          <a:bodyPr anchor="b"/>
          <a:lstStyle>
            <a:lvl1pPr algn="ctr"/>
          </a:lstStyle>
          <a:p>
            <a:pPr/>
            <a:r>
              <a:t>Başlık Metni</a:t>
            </a:r>
          </a:p>
        </p:txBody>
      </p:sp>
      <p:sp>
        <p:nvSpPr>
          <p:cNvPr id="12" name="Gövde Düzeyi Bir…"/>
          <p:cNvSpPr txBox="1"/>
          <p:nvPr>
            <p:ph type="body" sz="quarter" idx="1"/>
          </p:nvPr>
        </p:nvSpPr>
        <p:spPr>
          <a:xfrm>
            <a:off x="2374900" y="7251700"/>
            <a:ext cx="19621500" cy="2057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Gövde Düzeyi Bir</a:t>
            </a:r>
          </a:p>
          <a:p>
            <a:pPr lvl="1"/>
            <a:r>
              <a:t>Gövde Düzeyi İki</a:t>
            </a:r>
          </a:p>
          <a:p>
            <a:pPr lvl="2"/>
            <a:r>
              <a:t>Gövde Düzeyi Üç</a:t>
            </a:r>
          </a:p>
          <a:p>
            <a:pPr lvl="3"/>
            <a:r>
              <a:t>Gövde Düzeyi Dört</a:t>
            </a:r>
          </a:p>
          <a:p>
            <a:pPr lvl="4"/>
            <a:r>
              <a:t>Gövde Düzeyi Beş</a:t>
            </a:r>
          </a:p>
        </p:txBody>
      </p:sp>
      <p:sp>
        <p:nvSpPr>
          <p:cNvPr id="13"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lıntı">
    <p:spTree>
      <p:nvGrpSpPr>
        <p:cNvPr id="1" name=""/>
        <p:cNvGrpSpPr/>
        <p:nvPr/>
      </p:nvGrpSpPr>
      <p:grpSpPr>
        <a:xfrm>
          <a:off x="0" y="0"/>
          <a:ext cx="0" cy="0"/>
          <a:chOff x="0" y="0"/>
          <a:chExt cx="0" cy="0"/>
        </a:xfrm>
      </p:grpSpPr>
      <p:sp>
        <p:nvSpPr>
          <p:cNvPr id="93" name="“Buraya bir alıntı yazın.”"/>
          <p:cNvSpPr txBox="1"/>
          <p:nvPr>
            <p:ph type="body" sz="quarter" idx="21"/>
          </p:nvPr>
        </p:nvSpPr>
        <p:spPr>
          <a:xfrm>
            <a:off x="2374900" y="6018402"/>
            <a:ext cx="19621500" cy="1171196"/>
          </a:xfrm>
          <a:prstGeom prst="rect">
            <a:avLst/>
          </a:prstGeom>
        </p:spPr>
        <p:txBody>
          <a:bodyPr>
            <a:spAutoFit/>
          </a:bodyPr>
          <a:lstStyle>
            <a:lvl1pPr marL="0" indent="0" algn="ctr">
              <a:spcBef>
                <a:spcPts val="0"/>
              </a:spcBef>
              <a:buSzTx/>
              <a:buNone/>
              <a:defRPr>
                <a:latin typeface="+mn-lt"/>
                <a:ea typeface="+mn-ea"/>
                <a:cs typeface="+mn-cs"/>
                <a:sym typeface="Noteworthy Light"/>
              </a:defRPr>
            </a:lvl1pPr>
          </a:lstStyle>
          <a:p>
            <a:pPr/>
            <a:r>
              <a:t>“Buraya bir alıntı yazın.”</a:t>
            </a:r>
          </a:p>
        </p:txBody>
      </p:sp>
      <p:sp>
        <p:nvSpPr>
          <p:cNvPr id="94" name="-Ali Utku"/>
          <p:cNvSpPr txBox="1"/>
          <p:nvPr>
            <p:ph type="body" sz="quarter" idx="22"/>
          </p:nvPr>
        </p:nvSpPr>
        <p:spPr>
          <a:xfrm>
            <a:off x="2374900" y="8953500"/>
            <a:ext cx="19621500" cy="881762"/>
          </a:xfrm>
          <a:prstGeom prst="rect">
            <a:avLst/>
          </a:prstGeom>
        </p:spPr>
        <p:txBody>
          <a:bodyPr anchor="t">
            <a:spAutoFit/>
          </a:bodyPr>
          <a:lstStyle>
            <a:lvl1pPr marL="0" indent="0" algn="ctr">
              <a:spcBef>
                <a:spcPts val="0"/>
              </a:spcBef>
              <a:buSzTx/>
              <a:buNone/>
              <a:defRPr sz="3800">
                <a:latin typeface="+mn-lt"/>
                <a:ea typeface="+mn-ea"/>
                <a:cs typeface="+mn-cs"/>
                <a:sym typeface="Noteworthy Light"/>
              </a:defRPr>
            </a:lvl1pPr>
          </a:lstStyle>
          <a:p>
            <a:pPr/>
            <a:r>
              <a:t>-Ali Utku</a:t>
            </a:r>
          </a:p>
        </p:txBody>
      </p:sp>
      <p:sp>
        <p:nvSpPr>
          <p:cNvPr id="95"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ğraf">
    <p:spTree>
      <p:nvGrpSpPr>
        <p:cNvPr id="1" name=""/>
        <p:cNvGrpSpPr/>
        <p:nvPr/>
      </p:nvGrpSpPr>
      <p:grpSpPr>
        <a:xfrm>
          <a:off x="0" y="0"/>
          <a:ext cx="0" cy="0"/>
          <a:chOff x="0" y="0"/>
          <a:chExt cx="0" cy="0"/>
        </a:xfrm>
      </p:grpSpPr>
      <p:sp>
        <p:nvSpPr>
          <p:cNvPr id="102" name="Turuncu gün batımında silüetleriyle birlikte Gize piramitleri"/>
          <p:cNvSpPr/>
          <p:nvPr>
            <p:ph type="pic" idx="21"/>
          </p:nvPr>
        </p:nvSpPr>
        <p:spPr>
          <a:xfrm>
            <a:off x="0" y="-1816100"/>
            <a:ext cx="24384000" cy="16088930"/>
          </a:xfrm>
          <a:prstGeom prst="rect">
            <a:avLst/>
          </a:prstGeom>
        </p:spPr>
        <p:txBody>
          <a:bodyPr lIns="91439" tIns="45719" rIns="91439" bIns="45719" anchor="t">
            <a:noAutofit/>
          </a:bodyPr>
          <a:lstStyle/>
          <a:p>
            <a:pPr/>
          </a:p>
        </p:txBody>
      </p:sp>
      <p:sp>
        <p:nvSpPr>
          <p:cNvPr id="103"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oş">
    <p:spTree>
      <p:nvGrpSpPr>
        <p:cNvPr id="1" name=""/>
        <p:cNvGrpSpPr/>
        <p:nvPr/>
      </p:nvGrpSpPr>
      <p:grpSpPr>
        <a:xfrm>
          <a:off x="0" y="0"/>
          <a:ext cx="0" cy="0"/>
          <a:chOff x="0" y="0"/>
          <a:chExt cx="0" cy="0"/>
        </a:xfrm>
      </p:grpSpPr>
      <p:sp>
        <p:nvSpPr>
          <p:cNvPr id="110"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ğraf - Yatay">
    <p:spTree>
      <p:nvGrpSpPr>
        <p:cNvPr id="1" name=""/>
        <p:cNvGrpSpPr/>
        <p:nvPr/>
      </p:nvGrpSpPr>
      <p:grpSpPr>
        <a:xfrm>
          <a:off x="0" y="0"/>
          <a:ext cx="0" cy="0"/>
          <a:chOff x="0" y="0"/>
          <a:chExt cx="0" cy="0"/>
        </a:xfrm>
      </p:grpSpPr>
      <p:sp>
        <p:nvSpPr>
          <p:cNvPr id="20" name="Turuncu gün batımında silüetleriyle birlikte Gize piramitleri"/>
          <p:cNvSpPr/>
          <p:nvPr>
            <p:ph type="pic" idx="21"/>
          </p:nvPr>
        </p:nvSpPr>
        <p:spPr>
          <a:xfrm>
            <a:off x="2273300" y="-3352800"/>
            <a:ext cx="19850100" cy="12946560"/>
          </a:xfrm>
          <a:prstGeom prst="rect">
            <a:avLst/>
          </a:prstGeom>
          <a:ln w="9525">
            <a:round/>
          </a:ln>
        </p:spPr>
        <p:txBody>
          <a:bodyPr lIns="91439" tIns="45719" rIns="91439" bIns="45719" anchor="t">
            <a:noAutofit/>
          </a:bodyPr>
          <a:lstStyle/>
          <a:p>
            <a:pPr/>
          </a:p>
        </p:txBody>
      </p:sp>
      <p:sp>
        <p:nvSpPr>
          <p:cNvPr id="21" name="Başlık Metni"/>
          <p:cNvSpPr txBox="1"/>
          <p:nvPr>
            <p:ph type="title"/>
          </p:nvPr>
        </p:nvSpPr>
        <p:spPr>
          <a:xfrm>
            <a:off x="2374900" y="9080500"/>
            <a:ext cx="19621500" cy="1905000"/>
          </a:xfrm>
          <a:prstGeom prst="rect">
            <a:avLst/>
          </a:prstGeom>
        </p:spPr>
        <p:txBody>
          <a:bodyPr anchor="b"/>
          <a:lstStyle>
            <a:lvl1pPr algn="ctr"/>
          </a:lstStyle>
          <a:p>
            <a:pPr/>
            <a:r>
              <a:t>Başlık Metni</a:t>
            </a:r>
          </a:p>
        </p:txBody>
      </p:sp>
      <p:sp>
        <p:nvSpPr>
          <p:cNvPr id="22" name="Gövde Düzeyi Bir…"/>
          <p:cNvSpPr txBox="1"/>
          <p:nvPr>
            <p:ph type="body" sz="quarter" idx="1"/>
          </p:nvPr>
        </p:nvSpPr>
        <p:spPr>
          <a:xfrm>
            <a:off x="2374900" y="11010900"/>
            <a:ext cx="19621500" cy="1930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Gövde Düzeyi Bir</a:t>
            </a:r>
          </a:p>
          <a:p>
            <a:pPr lvl="1"/>
            <a:r>
              <a:t>Gövde Düzeyi İki</a:t>
            </a:r>
          </a:p>
          <a:p>
            <a:pPr lvl="2"/>
            <a:r>
              <a:t>Gövde Düzeyi Üç</a:t>
            </a:r>
          </a:p>
          <a:p>
            <a:pPr lvl="3"/>
            <a:r>
              <a:t>Gövde Düzeyi Dört</a:t>
            </a:r>
          </a:p>
          <a:p>
            <a:pPr lvl="4"/>
            <a:r>
              <a:t>Gövde Düzeyi Beş</a:t>
            </a:r>
          </a:p>
        </p:txBody>
      </p:sp>
      <p:sp>
        <p:nvSpPr>
          <p:cNvPr id="23"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şlık - Orta">
    <p:spTree>
      <p:nvGrpSpPr>
        <p:cNvPr id="1" name=""/>
        <p:cNvGrpSpPr/>
        <p:nvPr/>
      </p:nvGrpSpPr>
      <p:grpSpPr>
        <a:xfrm>
          <a:off x="0" y="0"/>
          <a:ext cx="0" cy="0"/>
          <a:chOff x="0" y="0"/>
          <a:chExt cx="0" cy="0"/>
        </a:xfrm>
      </p:grpSpPr>
      <p:sp>
        <p:nvSpPr>
          <p:cNvPr id="30" name="Başlık Metni"/>
          <p:cNvSpPr txBox="1"/>
          <p:nvPr>
            <p:ph type="title"/>
          </p:nvPr>
        </p:nvSpPr>
        <p:spPr>
          <a:xfrm>
            <a:off x="2374900" y="5143500"/>
            <a:ext cx="19621500" cy="3429000"/>
          </a:xfrm>
          <a:prstGeom prst="rect">
            <a:avLst/>
          </a:prstGeom>
        </p:spPr>
        <p:txBody>
          <a:bodyPr/>
          <a:lstStyle>
            <a:lvl1pPr algn="ctr"/>
          </a:lstStyle>
          <a:p>
            <a:pPr/>
            <a:r>
              <a:t>Başlık Metni</a:t>
            </a:r>
          </a:p>
        </p:txBody>
      </p:sp>
      <p:sp>
        <p:nvSpPr>
          <p:cNvPr id="31"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ğraf - Düşey">
    <p:spTree>
      <p:nvGrpSpPr>
        <p:cNvPr id="1" name=""/>
        <p:cNvGrpSpPr/>
        <p:nvPr/>
      </p:nvGrpSpPr>
      <p:grpSpPr>
        <a:xfrm>
          <a:off x="0" y="0"/>
          <a:ext cx="0" cy="0"/>
          <a:chOff x="0" y="0"/>
          <a:chExt cx="0" cy="0"/>
        </a:xfrm>
      </p:grpSpPr>
      <p:sp>
        <p:nvSpPr>
          <p:cNvPr id="38" name="Turuncu gün batımında silüetleriyle birlikte Gize piramitleri"/>
          <p:cNvSpPr/>
          <p:nvPr>
            <p:ph type="pic" idx="21"/>
          </p:nvPr>
        </p:nvSpPr>
        <p:spPr>
          <a:xfrm>
            <a:off x="10998200" y="1930400"/>
            <a:ext cx="15167286" cy="10007600"/>
          </a:xfrm>
          <a:prstGeom prst="rect">
            <a:avLst/>
          </a:prstGeom>
          <a:ln w="9525">
            <a:round/>
          </a:ln>
        </p:spPr>
        <p:txBody>
          <a:bodyPr lIns="91439" tIns="45719" rIns="91439" bIns="45719" anchor="t">
            <a:noAutofit/>
          </a:bodyPr>
          <a:lstStyle/>
          <a:p>
            <a:pPr/>
          </a:p>
        </p:txBody>
      </p:sp>
      <p:sp>
        <p:nvSpPr>
          <p:cNvPr id="39" name="Başlık Metni"/>
          <p:cNvSpPr txBox="1"/>
          <p:nvPr>
            <p:ph type="title"/>
          </p:nvPr>
        </p:nvSpPr>
        <p:spPr>
          <a:xfrm>
            <a:off x="1816100" y="1943100"/>
            <a:ext cx="10502900" cy="5626100"/>
          </a:xfrm>
          <a:prstGeom prst="rect">
            <a:avLst/>
          </a:prstGeom>
        </p:spPr>
        <p:txBody>
          <a:bodyPr anchor="b"/>
          <a:lstStyle>
            <a:lvl1pPr algn="ctr">
              <a:defRPr sz="9400">
                <a:latin typeface="+mn-lt"/>
                <a:ea typeface="+mn-ea"/>
                <a:cs typeface="+mn-cs"/>
                <a:sym typeface="Noteworthy Light"/>
              </a:defRPr>
            </a:lvl1pPr>
          </a:lstStyle>
          <a:p>
            <a:pPr/>
            <a:r>
              <a:t>Başlık Metni</a:t>
            </a:r>
          </a:p>
        </p:txBody>
      </p:sp>
      <p:sp>
        <p:nvSpPr>
          <p:cNvPr id="40" name="Gövde Düzeyi Bir…"/>
          <p:cNvSpPr txBox="1"/>
          <p:nvPr>
            <p:ph type="body" sz="quarter" idx="1"/>
          </p:nvPr>
        </p:nvSpPr>
        <p:spPr>
          <a:xfrm>
            <a:off x="1816100" y="7556500"/>
            <a:ext cx="10502900" cy="4216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Gövde Düzeyi Bir</a:t>
            </a:r>
          </a:p>
          <a:p>
            <a:pPr lvl="1"/>
            <a:r>
              <a:t>Gövde Düzeyi İki</a:t>
            </a:r>
          </a:p>
          <a:p>
            <a:pPr lvl="2"/>
            <a:r>
              <a:t>Gövde Düzeyi Üç</a:t>
            </a:r>
          </a:p>
          <a:p>
            <a:pPr lvl="3"/>
            <a:r>
              <a:t>Gövde Düzeyi Dört</a:t>
            </a:r>
          </a:p>
          <a:p>
            <a:pPr lvl="4"/>
            <a:r>
              <a:t>Gövde Düzeyi Beş</a:t>
            </a:r>
          </a:p>
        </p:txBody>
      </p:sp>
      <p:sp>
        <p:nvSpPr>
          <p:cNvPr id="41"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şlık - Üst">
    <p:spTree>
      <p:nvGrpSpPr>
        <p:cNvPr id="1" name=""/>
        <p:cNvGrpSpPr/>
        <p:nvPr/>
      </p:nvGrpSpPr>
      <p:grpSpPr>
        <a:xfrm>
          <a:off x="0" y="0"/>
          <a:ext cx="0" cy="0"/>
          <a:chOff x="0" y="0"/>
          <a:chExt cx="0" cy="0"/>
        </a:xfrm>
      </p:grpSpPr>
      <p:sp>
        <p:nvSpPr>
          <p:cNvPr id="48" name="Başlık Metni"/>
          <p:cNvSpPr txBox="1"/>
          <p:nvPr>
            <p:ph type="title"/>
          </p:nvPr>
        </p:nvSpPr>
        <p:spPr>
          <a:xfrm>
            <a:off x="2374900" y="889000"/>
            <a:ext cx="19621500" cy="2959100"/>
          </a:xfrm>
          <a:prstGeom prst="rect">
            <a:avLst/>
          </a:prstGeom>
        </p:spPr>
        <p:txBody>
          <a:bodyPr/>
          <a:lstStyle>
            <a:lvl1pPr algn="ctr"/>
          </a:lstStyle>
          <a:p>
            <a:pPr/>
            <a:r>
              <a:t>Başlık Metni</a:t>
            </a:r>
          </a:p>
        </p:txBody>
      </p:sp>
      <p:sp>
        <p:nvSpPr>
          <p:cNvPr id="49"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şlık ve Madde İşaretleri">
    <p:spTree>
      <p:nvGrpSpPr>
        <p:cNvPr id="1" name=""/>
        <p:cNvGrpSpPr/>
        <p:nvPr/>
      </p:nvGrpSpPr>
      <p:grpSpPr>
        <a:xfrm>
          <a:off x="0" y="0"/>
          <a:ext cx="0" cy="0"/>
          <a:chOff x="0" y="0"/>
          <a:chExt cx="0" cy="0"/>
        </a:xfrm>
      </p:grpSpPr>
      <p:sp>
        <p:nvSpPr>
          <p:cNvPr id="56" name="Başlık Metni"/>
          <p:cNvSpPr txBox="1"/>
          <p:nvPr>
            <p:ph type="title"/>
          </p:nvPr>
        </p:nvSpPr>
        <p:spPr>
          <a:xfrm>
            <a:off x="2374900" y="889000"/>
            <a:ext cx="19621500" cy="2959100"/>
          </a:xfrm>
          <a:prstGeom prst="rect">
            <a:avLst/>
          </a:prstGeom>
        </p:spPr>
        <p:txBody>
          <a:bodyPr/>
          <a:lstStyle>
            <a:lvl1pPr algn="ctr"/>
          </a:lstStyle>
          <a:p>
            <a:pPr/>
            <a:r>
              <a:t>Başlık Metni</a:t>
            </a:r>
          </a:p>
        </p:txBody>
      </p:sp>
      <p:sp>
        <p:nvSpPr>
          <p:cNvPr id="57" name="Gövde Düzeyi Bir…"/>
          <p:cNvSpPr txBox="1"/>
          <p:nvPr>
            <p:ph type="body" idx="1"/>
          </p:nvPr>
        </p:nvSpPr>
        <p:spPr>
          <a:xfrm>
            <a:off x="2374900" y="4127500"/>
            <a:ext cx="19621500" cy="81915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Gövde Düzeyi Bir</a:t>
            </a:r>
          </a:p>
          <a:p>
            <a:pPr lvl="1"/>
            <a:r>
              <a:t>Gövde Düzeyi İki</a:t>
            </a:r>
          </a:p>
          <a:p>
            <a:pPr lvl="2"/>
            <a:r>
              <a:t>Gövde Düzeyi Üç</a:t>
            </a:r>
          </a:p>
          <a:p>
            <a:pPr lvl="3"/>
            <a:r>
              <a:t>Gövde Düzeyi Dört</a:t>
            </a:r>
          </a:p>
          <a:p>
            <a:pPr lvl="4"/>
            <a:r>
              <a:t>Gövde Düzeyi Beş</a:t>
            </a:r>
          </a:p>
        </p:txBody>
      </p:sp>
      <p:sp>
        <p:nvSpPr>
          <p:cNvPr id="58"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şlık, Madde İşaretleri ve Fotoğraf">
    <p:spTree>
      <p:nvGrpSpPr>
        <p:cNvPr id="1" name=""/>
        <p:cNvGrpSpPr/>
        <p:nvPr/>
      </p:nvGrpSpPr>
      <p:grpSpPr>
        <a:xfrm>
          <a:off x="0" y="0"/>
          <a:ext cx="0" cy="0"/>
          <a:chOff x="0" y="0"/>
          <a:chExt cx="0" cy="0"/>
        </a:xfrm>
      </p:grpSpPr>
      <p:sp>
        <p:nvSpPr>
          <p:cNvPr id="65" name="Turuncu gün batımında silüetleriyle birlikte Gize piramitleri"/>
          <p:cNvSpPr/>
          <p:nvPr>
            <p:ph type="pic" sz="half" idx="21"/>
          </p:nvPr>
        </p:nvSpPr>
        <p:spPr>
          <a:xfrm>
            <a:off x="10109200" y="3606800"/>
            <a:ext cx="12472592" cy="8382000"/>
          </a:xfrm>
          <a:prstGeom prst="rect">
            <a:avLst/>
          </a:prstGeom>
          <a:ln w="9525">
            <a:round/>
          </a:ln>
        </p:spPr>
        <p:txBody>
          <a:bodyPr lIns="91439" tIns="45719" rIns="91439" bIns="45719" anchor="t">
            <a:noAutofit/>
          </a:bodyPr>
          <a:lstStyle/>
          <a:p>
            <a:pPr/>
          </a:p>
        </p:txBody>
      </p:sp>
      <p:sp>
        <p:nvSpPr>
          <p:cNvPr id="66" name="Başlık Metni"/>
          <p:cNvSpPr txBox="1"/>
          <p:nvPr>
            <p:ph type="title"/>
          </p:nvPr>
        </p:nvSpPr>
        <p:spPr>
          <a:xfrm>
            <a:off x="2374900" y="889000"/>
            <a:ext cx="19621500" cy="2959100"/>
          </a:xfrm>
          <a:prstGeom prst="rect">
            <a:avLst/>
          </a:prstGeom>
        </p:spPr>
        <p:txBody>
          <a:bodyPr/>
          <a:lstStyle>
            <a:lvl1pPr algn="ctr"/>
          </a:lstStyle>
          <a:p>
            <a:pPr/>
            <a:r>
              <a:t>Başlık Metni</a:t>
            </a:r>
          </a:p>
        </p:txBody>
      </p:sp>
      <p:sp>
        <p:nvSpPr>
          <p:cNvPr id="67" name="Gövde Düzeyi Bir…"/>
          <p:cNvSpPr txBox="1"/>
          <p:nvPr>
            <p:ph type="body" sz="half" idx="1"/>
          </p:nvPr>
        </p:nvSpPr>
        <p:spPr>
          <a:xfrm>
            <a:off x="2374900" y="4140200"/>
            <a:ext cx="9410700" cy="7874000"/>
          </a:xfrm>
          <a:prstGeom prst="rect">
            <a:avLst/>
          </a:prstGeom>
        </p:spPr>
        <p:txBody>
          <a:bodyPr/>
          <a:lstStyle>
            <a:lvl1pPr marL="533400" indent="-533400">
              <a:spcBef>
                <a:spcPts val="3900"/>
              </a:spcBef>
              <a:buBlip>
                <a:blip r:embed="rId2"/>
              </a:buBlip>
              <a:defRPr sz="4200">
                <a:latin typeface="+mn-lt"/>
                <a:ea typeface="+mn-ea"/>
                <a:cs typeface="+mn-cs"/>
                <a:sym typeface="Noteworthy Light"/>
              </a:defRPr>
            </a:lvl1pPr>
            <a:lvl2pPr marL="1066800" indent="-533400">
              <a:spcBef>
                <a:spcPts val="3900"/>
              </a:spcBef>
              <a:buBlip>
                <a:blip r:embed="rId2"/>
              </a:buBlip>
              <a:defRPr sz="4200">
                <a:latin typeface="+mn-lt"/>
                <a:ea typeface="+mn-ea"/>
                <a:cs typeface="+mn-cs"/>
                <a:sym typeface="Noteworthy Light"/>
              </a:defRPr>
            </a:lvl2pPr>
            <a:lvl3pPr marL="1600200" indent="-533400">
              <a:spcBef>
                <a:spcPts val="3900"/>
              </a:spcBef>
              <a:buBlip>
                <a:blip r:embed="rId2"/>
              </a:buBlip>
              <a:defRPr sz="4200">
                <a:latin typeface="+mn-lt"/>
                <a:ea typeface="+mn-ea"/>
                <a:cs typeface="+mn-cs"/>
                <a:sym typeface="Noteworthy Light"/>
              </a:defRPr>
            </a:lvl3pPr>
            <a:lvl4pPr marL="2133600" indent="-533400">
              <a:spcBef>
                <a:spcPts val="3900"/>
              </a:spcBef>
              <a:buBlip>
                <a:blip r:embed="rId2"/>
              </a:buBlip>
              <a:defRPr sz="4200">
                <a:latin typeface="+mn-lt"/>
                <a:ea typeface="+mn-ea"/>
                <a:cs typeface="+mn-cs"/>
                <a:sym typeface="Noteworthy Light"/>
              </a:defRPr>
            </a:lvl4pPr>
            <a:lvl5pPr marL="2667000" indent="-533400">
              <a:spcBef>
                <a:spcPts val="3900"/>
              </a:spcBef>
              <a:buBlip>
                <a:blip r:embed="rId2"/>
              </a:buBlip>
              <a:defRPr sz="4200">
                <a:latin typeface="+mn-lt"/>
                <a:ea typeface="+mn-ea"/>
                <a:cs typeface="+mn-cs"/>
                <a:sym typeface="Noteworthy Light"/>
              </a:defRPr>
            </a:lvl5pPr>
          </a:lstStyle>
          <a:p>
            <a:pPr/>
            <a:r>
              <a:t>Gövde Düzeyi Bir</a:t>
            </a:r>
          </a:p>
          <a:p>
            <a:pPr lvl="1"/>
            <a:r>
              <a:t>Gövde Düzeyi İki</a:t>
            </a:r>
          </a:p>
          <a:p>
            <a:pPr lvl="2"/>
            <a:r>
              <a:t>Gövde Düzeyi Üç</a:t>
            </a:r>
          </a:p>
          <a:p>
            <a:pPr lvl="3"/>
            <a:r>
              <a:t>Gövde Düzeyi Dört</a:t>
            </a:r>
          </a:p>
          <a:p>
            <a:pPr lvl="4"/>
            <a:r>
              <a:t>Gövde Düzeyi Beş</a:t>
            </a:r>
          </a:p>
        </p:txBody>
      </p:sp>
      <p:sp>
        <p:nvSpPr>
          <p:cNvPr id="68"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dde İşaretleri">
    <p:spTree>
      <p:nvGrpSpPr>
        <p:cNvPr id="1" name=""/>
        <p:cNvGrpSpPr/>
        <p:nvPr/>
      </p:nvGrpSpPr>
      <p:grpSpPr>
        <a:xfrm>
          <a:off x="0" y="0"/>
          <a:ext cx="0" cy="0"/>
          <a:chOff x="0" y="0"/>
          <a:chExt cx="0" cy="0"/>
        </a:xfrm>
      </p:grpSpPr>
      <p:sp>
        <p:nvSpPr>
          <p:cNvPr id="75" name="Gövde Düzeyi Bir…"/>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Gövde Düzeyi Bir</a:t>
            </a:r>
          </a:p>
          <a:p>
            <a:pPr lvl="1"/>
            <a:r>
              <a:t>Gövde Düzeyi İki</a:t>
            </a:r>
          </a:p>
          <a:p>
            <a:pPr lvl="2"/>
            <a:r>
              <a:t>Gövde Düzeyi Üç</a:t>
            </a:r>
          </a:p>
          <a:p>
            <a:pPr lvl="3"/>
            <a:r>
              <a:t>Gövde Düzeyi Dört</a:t>
            </a:r>
          </a:p>
          <a:p>
            <a:pPr lvl="4"/>
            <a:r>
              <a:t>Gövde Düzeyi Beş</a:t>
            </a:r>
          </a:p>
        </p:txBody>
      </p:sp>
      <p:sp>
        <p:nvSpPr>
          <p:cNvPr id="76"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ğraf - 3 Yukarı">
    <p:spTree>
      <p:nvGrpSpPr>
        <p:cNvPr id="1" name=""/>
        <p:cNvGrpSpPr/>
        <p:nvPr/>
      </p:nvGrpSpPr>
      <p:grpSpPr>
        <a:xfrm>
          <a:off x="0" y="0"/>
          <a:ext cx="0" cy="0"/>
          <a:chOff x="0" y="0"/>
          <a:chExt cx="0" cy="0"/>
        </a:xfrm>
      </p:grpSpPr>
      <p:sp>
        <p:nvSpPr>
          <p:cNvPr id="83" name="Turuncu gün batımında silüetleriyle birlikte Gize piramitleri"/>
          <p:cNvSpPr/>
          <p:nvPr>
            <p:ph type="pic" sz="quarter" idx="21"/>
          </p:nvPr>
        </p:nvSpPr>
        <p:spPr>
          <a:xfrm>
            <a:off x="13487400" y="-736600"/>
            <a:ext cx="9662406" cy="6375400"/>
          </a:xfrm>
          <a:prstGeom prst="rect">
            <a:avLst/>
          </a:prstGeom>
          <a:ln w="9525">
            <a:round/>
          </a:ln>
        </p:spPr>
        <p:txBody>
          <a:bodyPr lIns="91439" tIns="45719" rIns="91439" bIns="45719" anchor="t">
            <a:noAutofit/>
          </a:bodyPr>
          <a:lstStyle/>
          <a:p>
            <a:pPr/>
          </a:p>
        </p:txBody>
      </p:sp>
      <p:sp>
        <p:nvSpPr>
          <p:cNvPr id="84" name="Gize’deki bir piramidin yakın çekim fotoğrafı"/>
          <p:cNvSpPr/>
          <p:nvPr>
            <p:ph type="pic" idx="22"/>
          </p:nvPr>
        </p:nvSpPr>
        <p:spPr>
          <a:xfrm>
            <a:off x="13111577" y="4381521"/>
            <a:ext cx="9977826" cy="15152734"/>
          </a:xfrm>
          <a:prstGeom prst="rect">
            <a:avLst/>
          </a:prstGeom>
          <a:ln w="9525">
            <a:round/>
          </a:ln>
        </p:spPr>
        <p:txBody>
          <a:bodyPr lIns="91439" tIns="45719" rIns="91439" bIns="45719" anchor="t">
            <a:noAutofit/>
          </a:bodyPr>
          <a:lstStyle/>
          <a:p>
            <a:pPr/>
          </a:p>
        </p:txBody>
      </p:sp>
      <p:sp>
        <p:nvSpPr>
          <p:cNvPr id="85" name="arka planda masmavi bir gökyüzüyle Gize piramitlerinin önündeki Sfenks"/>
          <p:cNvSpPr/>
          <p:nvPr>
            <p:ph type="pic" idx="23"/>
          </p:nvPr>
        </p:nvSpPr>
        <p:spPr>
          <a:xfrm>
            <a:off x="-139700" y="-25400"/>
            <a:ext cx="17310482" cy="12984978"/>
          </a:xfrm>
          <a:prstGeom prst="rect">
            <a:avLst/>
          </a:prstGeom>
          <a:ln w="9525">
            <a:round/>
          </a:ln>
        </p:spPr>
        <p:txBody>
          <a:bodyPr lIns="91439" tIns="45719" rIns="91439" bIns="45719" anchor="t">
            <a:noAutofit/>
          </a:bodyPr>
          <a:lstStyle/>
          <a:p>
            <a:pPr/>
          </a:p>
        </p:txBody>
      </p:sp>
      <p:sp>
        <p:nvSpPr>
          <p:cNvPr id="86"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Gövde Düzeyi Bir…"/>
          <p:cNvSpPr txBox="1"/>
          <p:nvPr>
            <p:ph type="body" idx="1"/>
          </p:nvPr>
        </p:nvSpPr>
        <p:spPr>
          <a:xfrm>
            <a:off x="2374900" y="1651000"/>
            <a:ext cx="19621500" cy="1041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Gövde Düzeyi Bir</a:t>
            </a:r>
          </a:p>
          <a:p>
            <a:pPr lvl="1"/>
            <a:r>
              <a:t>Gövde Düzeyi İki</a:t>
            </a:r>
          </a:p>
          <a:p>
            <a:pPr lvl="2"/>
            <a:r>
              <a:t>Gövde Düzeyi Üç</a:t>
            </a:r>
          </a:p>
          <a:p>
            <a:pPr lvl="3"/>
            <a:r>
              <a:t>Gövde Düzeyi Dört</a:t>
            </a:r>
          </a:p>
          <a:p>
            <a:pPr lvl="4"/>
            <a:r>
              <a:t>Gövde Düzeyi Beş</a:t>
            </a:r>
          </a:p>
        </p:txBody>
      </p:sp>
      <p:sp>
        <p:nvSpPr>
          <p:cNvPr id="3" name="Başlık Metni"/>
          <p:cNvSpPr txBox="1"/>
          <p:nvPr>
            <p:ph type="title"/>
          </p:nvPr>
        </p:nvSpPr>
        <p:spPr>
          <a:xfrm>
            <a:off x="2387600" y="889000"/>
            <a:ext cx="19621500" cy="295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Başlık Metni</a:t>
            </a:r>
          </a:p>
        </p:txBody>
      </p:sp>
      <p:sp>
        <p:nvSpPr>
          <p:cNvPr id="4" name="Slayt Numarası"/>
          <p:cNvSpPr txBox="1"/>
          <p:nvPr>
            <p:ph type="sldNum" sz="quarter" idx="2"/>
          </p:nvPr>
        </p:nvSpPr>
        <p:spPr>
          <a:xfrm>
            <a:off x="11994817" y="13123671"/>
            <a:ext cx="391288" cy="592329"/>
          </a:xfrm>
          <a:prstGeom prst="rect">
            <a:avLst/>
          </a:prstGeom>
          <a:ln w="12700">
            <a:miter lim="400000"/>
          </a:ln>
        </p:spPr>
        <p:txBody>
          <a:bodyPr wrap="none" lIns="50800" tIns="50800" rIns="50800" bIns="50800" anchor="b">
            <a:spAutoFit/>
          </a:bodyPr>
          <a:lstStyle>
            <a:lvl1pPr>
              <a:defRPr sz="2400">
                <a:latin typeface="+mn-lt"/>
                <a:ea typeface="+mn-ea"/>
                <a:cs typeface="+mn-cs"/>
                <a:sym typeface="Noteworthy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j-lt"/>
          <a:ea typeface="+mj-ea"/>
          <a:cs typeface="+mj-cs"/>
          <a:sym typeface="Chalkboard SE Regular"/>
        </a:defRPr>
      </a:lvl1pPr>
      <a:lvl2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j-lt"/>
          <a:ea typeface="+mj-ea"/>
          <a:cs typeface="+mj-cs"/>
          <a:sym typeface="Chalkboard SE Regular"/>
        </a:defRPr>
      </a:lvl2pPr>
      <a:lvl3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j-lt"/>
          <a:ea typeface="+mj-ea"/>
          <a:cs typeface="+mj-cs"/>
          <a:sym typeface="Chalkboard SE Regular"/>
        </a:defRPr>
      </a:lvl3pPr>
      <a:lvl4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j-lt"/>
          <a:ea typeface="+mj-ea"/>
          <a:cs typeface="+mj-cs"/>
          <a:sym typeface="Chalkboard SE Regular"/>
        </a:defRPr>
      </a:lvl4pPr>
      <a:lvl5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j-lt"/>
          <a:ea typeface="+mj-ea"/>
          <a:cs typeface="+mj-cs"/>
          <a:sym typeface="Chalkboard SE Regular"/>
        </a:defRPr>
      </a:lvl5pPr>
      <a:lvl6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j-lt"/>
          <a:ea typeface="+mj-ea"/>
          <a:cs typeface="+mj-cs"/>
          <a:sym typeface="Chalkboard SE Regular"/>
        </a:defRPr>
      </a:lvl6pPr>
      <a:lvl7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j-lt"/>
          <a:ea typeface="+mj-ea"/>
          <a:cs typeface="+mj-cs"/>
          <a:sym typeface="Chalkboard SE Regular"/>
        </a:defRPr>
      </a:lvl7pPr>
      <a:lvl8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j-lt"/>
          <a:ea typeface="+mj-ea"/>
          <a:cs typeface="+mj-cs"/>
          <a:sym typeface="Chalkboard SE Regular"/>
        </a:defRPr>
      </a:lvl8pPr>
      <a:lvl9pPr marL="0" marR="0" indent="0" algn="l" defTabSz="825500" latinLnBrk="0">
        <a:lnSpc>
          <a:spcPct val="100000"/>
        </a:lnSpc>
        <a:spcBef>
          <a:spcPts val="0"/>
        </a:spcBef>
        <a:spcAft>
          <a:spcPts val="0"/>
        </a:spcAft>
        <a:buClrTx/>
        <a:buSzTx/>
        <a:buFontTx/>
        <a:buNone/>
        <a:tabLst/>
        <a:defRPr b="0" baseline="0" cap="none" i="0" spc="0" strike="noStrike" sz="10000" u="none">
          <a:solidFill>
            <a:srgbClr val="3E231A"/>
          </a:solidFill>
          <a:uFillTx/>
          <a:latin typeface="+mj-lt"/>
          <a:ea typeface="+mj-ea"/>
          <a:cs typeface="+mj-cs"/>
          <a:sym typeface="Chalkboard SE Regular"/>
        </a:defRPr>
      </a:lvl9pPr>
    </p:titleStyle>
    <p:bodyStyle>
      <a:lvl1pPr marL="6604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j-lt"/>
          <a:ea typeface="+mj-ea"/>
          <a:cs typeface="+mj-cs"/>
          <a:sym typeface="Chalkboard SE Regular"/>
        </a:defRPr>
      </a:lvl1pPr>
      <a:lvl2pPr marL="13208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j-lt"/>
          <a:ea typeface="+mj-ea"/>
          <a:cs typeface="+mj-cs"/>
          <a:sym typeface="Chalkboard SE Regular"/>
        </a:defRPr>
      </a:lvl2pPr>
      <a:lvl3pPr marL="19812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j-lt"/>
          <a:ea typeface="+mj-ea"/>
          <a:cs typeface="+mj-cs"/>
          <a:sym typeface="Chalkboard SE Regular"/>
        </a:defRPr>
      </a:lvl3pPr>
      <a:lvl4pPr marL="26416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j-lt"/>
          <a:ea typeface="+mj-ea"/>
          <a:cs typeface="+mj-cs"/>
          <a:sym typeface="Chalkboard SE Regular"/>
        </a:defRPr>
      </a:lvl4pPr>
      <a:lvl5pPr marL="33020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j-lt"/>
          <a:ea typeface="+mj-ea"/>
          <a:cs typeface="+mj-cs"/>
          <a:sym typeface="Chalkboard SE Regular"/>
        </a:defRPr>
      </a:lvl5pPr>
      <a:lvl6pPr marL="39624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j-lt"/>
          <a:ea typeface="+mj-ea"/>
          <a:cs typeface="+mj-cs"/>
          <a:sym typeface="Chalkboard SE Regular"/>
        </a:defRPr>
      </a:lvl6pPr>
      <a:lvl7pPr marL="46228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j-lt"/>
          <a:ea typeface="+mj-ea"/>
          <a:cs typeface="+mj-cs"/>
          <a:sym typeface="Chalkboard SE Regular"/>
        </a:defRPr>
      </a:lvl7pPr>
      <a:lvl8pPr marL="52832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j-lt"/>
          <a:ea typeface="+mj-ea"/>
          <a:cs typeface="+mj-cs"/>
          <a:sym typeface="Chalkboard SE Regular"/>
        </a:defRPr>
      </a:lvl8pPr>
      <a:lvl9pPr marL="59436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mj-lt"/>
          <a:ea typeface="+mj-ea"/>
          <a:cs typeface="+mj-cs"/>
          <a:sym typeface="Chalkboard SE Regular"/>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Noteworthy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4.mp4"/><Relationship Id="rId3" Type="http://schemas.microsoft.com/office/2007/relationships/media" Target="../media/media4.mp4"/><Relationship Id="rId4" Type="http://schemas.openxmlformats.org/officeDocument/2006/relationships/image" Target="../media/image1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REM UYKUSU DAVRANIŞ BOZUKLUĞU TEDAVİSİ"/>
          <p:cNvSpPr txBox="1"/>
          <p:nvPr>
            <p:ph type="ctrTitle"/>
          </p:nvPr>
        </p:nvSpPr>
        <p:spPr>
          <a:xfrm>
            <a:off x="1556236" y="4992431"/>
            <a:ext cx="20739496" cy="4452106"/>
          </a:xfrm>
          <a:prstGeom prst="rect">
            <a:avLst/>
          </a:prstGeom>
        </p:spPr>
        <p:txBody>
          <a:bodyPr/>
          <a:lstStyle/>
          <a:p>
            <a:pPr/>
            <a:r>
              <a:t>REM UYKUSU DAVRANIŞ BOZUKLUĞU TEDAVİSİ</a:t>
            </a:r>
          </a:p>
        </p:txBody>
      </p:sp>
      <p:sp>
        <p:nvSpPr>
          <p:cNvPr id="120" name="Dr. Gülin Sünter…"/>
          <p:cNvSpPr txBox="1"/>
          <p:nvPr>
            <p:ph type="subTitle" sz="quarter" idx="1"/>
          </p:nvPr>
        </p:nvSpPr>
        <p:spPr>
          <a:xfrm>
            <a:off x="13061663" y="10193207"/>
            <a:ext cx="10316268" cy="2155259"/>
          </a:xfrm>
          <a:prstGeom prst="rect">
            <a:avLst/>
          </a:prstGeom>
        </p:spPr>
        <p:txBody>
          <a:bodyPr/>
          <a:lstStyle/>
          <a:p>
            <a:pPr defTabSz="470534">
              <a:defRPr sz="2850"/>
            </a:pPr>
            <a:r>
              <a:t>Dr. Gülin Sünter</a:t>
            </a:r>
          </a:p>
          <a:p>
            <a:pPr defTabSz="470534">
              <a:defRPr sz="2850"/>
            </a:pPr>
            <a:r>
              <a:t>Marmara Üniversitesi Nöroloji Anabilim Dalı</a:t>
            </a:r>
          </a:p>
          <a:p>
            <a:pPr defTabSz="470534">
              <a:defRPr sz="2850"/>
            </a:pPr>
            <a:r>
              <a:t>Uyku Birimi</a:t>
            </a:r>
          </a:p>
        </p:txBody>
      </p:sp>
      <p:pic>
        <p:nvPicPr>
          <p:cNvPr id="121" name="Ekran Resmi 2025-10-10 14.58.18.png" descr="Ekran Resmi 2025-10-10 14.58.18.png"/>
          <p:cNvPicPr>
            <a:picLocks noChangeAspect="1"/>
          </p:cNvPicPr>
          <p:nvPr/>
        </p:nvPicPr>
        <p:blipFill>
          <a:blip r:embed="rId2">
            <a:extLst/>
          </a:blip>
          <a:stretch>
            <a:fillRect/>
          </a:stretch>
        </p:blipFill>
        <p:spPr>
          <a:xfrm>
            <a:off x="1778701" y="1030957"/>
            <a:ext cx="10316268" cy="3779366"/>
          </a:xfrm>
          <a:prstGeom prst="rect">
            <a:avLst/>
          </a:prstGeom>
          <a:ln w="12700">
            <a:miter lim="400000"/>
          </a:ln>
        </p:spPr>
      </p:pic>
      <p:pic>
        <p:nvPicPr>
          <p:cNvPr id="122" name="Ekran Resmi 2025-10-10 15.05.05.png" descr="Ekran Resmi 2025-10-10 15.05.05.png"/>
          <p:cNvPicPr>
            <a:picLocks noChangeAspect="1"/>
          </p:cNvPicPr>
          <p:nvPr/>
        </p:nvPicPr>
        <p:blipFill>
          <a:blip r:embed="rId3">
            <a:extLst/>
          </a:blip>
          <a:stretch>
            <a:fillRect/>
          </a:stretch>
        </p:blipFill>
        <p:spPr>
          <a:xfrm>
            <a:off x="18939891" y="1183060"/>
            <a:ext cx="4279901" cy="30607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Ekran Resmi 2025-05-06 11.01.51.png" descr="Ekran Resmi 2025-05-06 11.01.51.png"/>
          <p:cNvPicPr>
            <a:picLocks noChangeAspect="1"/>
          </p:cNvPicPr>
          <p:nvPr/>
        </p:nvPicPr>
        <p:blipFill>
          <a:blip r:embed="rId2">
            <a:extLst/>
          </a:blip>
          <a:stretch>
            <a:fillRect/>
          </a:stretch>
        </p:blipFill>
        <p:spPr>
          <a:xfrm>
            <a:off x="5139978" y="1234129"/>
            <a:ext cx="13372984" cy="11247742"/>
          </a:xfrm>
          <a:prstGeom prst="rect">
            <a:avLst/>
          </a:prstGeom>
          <a:ln w="12700">
            <a:miter lim="400000"/>
          </a:ln>
        </p:spPr>
      </p:pic>
      <p:sp>
        <p:nvSpPr>
          <p:cNvPr id="150" name="Dikdörtgen"/>
          <p:cNvSpPr/>
          <p:nvPr/>
        </p:nvSpPr>
        <p:spPr>
          <a:xfrm>
            <a:off x="5225186" y="10285215"/>
            <a:ext cx="13202569" cy="967438"/>
          </a:xfrm>
          <a:prstGeom prst="rect">
            <a:avLst/>
          </a:prstGeom>
          <a:ln w="63500">
            <a:solidFill>
              <a:srgbClr val="FF2600"/>
            </a:solidFill>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3200">
                <a:solidFill>
                  <a:srgbClr val="FFFFFF"/>
                </a:solidFill>
                <a:effectLst>
                  <a:outerShdw sx="100000" sy="100000" kx="0" ky="0" algn="b" rotWithShape="0" blurRad="25400" dist="23998" dir="2700000">
                    <a:srgbClr val="000000">
                      <a:alpha val="31034"/>
                    </a:srgbClr>
                  </a:outerShdw>
                </a:effectLst>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Risk Faktörleri"/>
          <p:cNvSpPr txBox="1"/>
          <p:nvPr>
            <p:ph type="title"/>
          </p:nvPr>
        </p:nvSpPr>
        <p:spPr>
          <a:prstGeom prst="rect">
            <a:avLst/>
          </a:prstGeom>
        </p:spPr>
        <p:txBody>
          <a:bodyPr/>
          <a:lstStyle/>
          <a:p>
            <a:pPr/>
            <a:r>
              <a:t>Risk Faktörleri</a:t>
            </a:r>
          </a:p>
        </p:txBody>
      </p:sp>
      <p:sp>
        <p:nvSpPr>
          <p:cNvPr id="153" name="Cinsiyet…"/>
          <p:cNvSpPr txBox="1"/>
          <p:nvPr>
            <p:ph type="body" idx="1"/>
          </p:nvPr>
        </p:nvSpPr>
        <p:spPr>
          <a:prstGeom prst="rect">
            <a:avLst/>
          </a:prstGeom>
        </p:spPr>
        <p:txBody>
          <a:bodyPr/>
          <a:lstStyle/>
          <a:p>
            <a:pPr marL="475488" indent="-475488" defTabSz="594360">
              <a:spcBef>
                <a:spcPts val="3000"/>
              </a:spcBef>
              <a:buBlip>
                <a:blip r:embed="rId2"/>
              </a:buBlip>
              <a:defRPr sz="3744"/>
            </a:pPr>
            <a:r>
              <a:t>Cinsiyet</a:t>
            </a:r>
          </a:p>
          <a:p>
            <a:pPr marL="0" indent="0" defTabSz="594360">
              <a:spcBef>
                <a:spcPts val="3000"/>
              </a:spcBef>
              <a:buSzTx/>
              <a:buNone/>
              <a:defRPr sz="3744"/>
            </a:pPr>
            <a:r>
              <a:t>       50 yaş &lt;, RBD prevalansı; K=E</a:t>
            </a:r>
          </a:p>
          <a:p>
            <a:pPr marL="0" indent="0" defTabSz="594360">
              <a:spcBef>
                <a:spcPts val="3000"/>
              </a:spcBef>
              <a:buSzTx/>
              <a:buNone/>
              <a:defRPr sz="3744"/>
            </a:pPr>
            <a:r>
              <a:t>       50 yaş &gt;, RBD prevalansı; E&gt;K</a:t>
            </a:r>
          </a:p>
          <a:p>
            <a:pPr marL="475488" indent="-475488" defTabSz="594360">
              <a:spcBef>
                <a:spcPts val="3000"/>
              </a:spcBef>
              <a:buBlip>
                <a:blip r:embed="rId2"/>
              </a:buBlip>
              <a:defRPr sz="3744"/>
            </a:pPr>
            <a:r>
              <a:t>Yaş</a:t>
            </a:r>
          </a:p>
          <a:p>
            <a:pPr marL="0" indent="0" defTabSz="594360">
              <a:spcBef>
                <a:spcPts val="3000"/>
              </a:spcBef>
              <a:buSzTx/>
              <a:buNone/>
              <a:defRPr sz="3744"/>
            </a:pPr>
            <a:r>
              <a:t>      iRDB yaşamın 5. ve 6. dekadında başlar</a:t>
            </a:r>
          </a:p>
          <a:p>
            <a:pPr marL="475488" indent="-475488" defTabSz="594360">
              <a:spcBef>
                <a:spcPts val="3000"/>
              </a:spcBef>
              <a:buBlip>
                <a:blip r:embed="rId2"/>
              </a:buBlip>
              <a:defRPr sz="3744"/>
            </a:pPr>
            <a:r>
              <a:t>Genetik</a:t>
            </a:r>
          </a:p>
          <a:p>
            <a:pPr marL="0" indent="0" defTabSz="594360">
              <a:spcBef>
                <a:spcPts val="3000"/>
              </a:spcBef>
              <a:buSzTx/>
              <a:buNone/>
              <a:defRPr sz="3744"/>
            </a:pPr>
            <a:r>
              <a:t>      GBA, LRRK2, SNCA polimorfizmleri</a:t>
            </a:r>
          </a:p>
          <a:p>
            <a:pPr marL="475488" indent="-475488" defTabSz="594360">
              <a:spcBef>
                <a:spcPts val="3000"/>
              </a:spcBef>
              <a:buBlip>
                <a:blip r:embed="rId2"/>
              </a:buBlip>
              <a:defRPr sz="3744"/>
            </a:pPr>
            <a:r>
              <a:t>Sigara, pestisit maruziyeti, kafa travması</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Ayırıcı Tanı"/>
          <p:cNvSpPr txBox="1"/>
          <p:nvPr>
            <p:ph type="title"/>
          </p:nvPr>
        </p:nvSpPr>
        <p:spPr>
          <a:prstGeom prst="rect">
            <a:avLst/>
          </a:prstGeom>
        </p:spPr>
        <p:txBody>
          <a:bodyPr/>
          <a:lstStyle/>
          <a:p>
            <a:pPr/>
            <a:r>
              <a:t>Ayırıcı Tanı</a:t>
            </a:r>
          </a:p>
        </p:txBody>
      </p:sp>
      <p:sp>
        <p:nvSpPr>
          <p:cNvPr id="156" name="NREM Parasomniler,…"/>
          <p:cNvSpPr txBox="1"/>
          <p:nvPr>
            <p:ph type="body" idx="1"/>
          </p:nvPr>
        </p:nvSpPr>
        <p:spPr>
          <a:prstGeom prst="rect">
            <a:avLst/>
          </a:prstGeom>
        </p:spPr>
        <p:txBody>
          <a:bodyPr/>
          <a:lstStyle/>
          <a:p>
            <a:pPr marL="475488" indent="-475488" defTabSz="594360">
              <a:spcBef>
                <a:spcPts val="3000"/>
              </a:spcBef>
              <a:buBlip>
                <a:blip r:embed="rId2"/>
              </a:buBlip>
              <a:defRPr sz="3744"/>
            </a:pPr>
            <a:r>
              <a:t>NREM Parasomniler,</a:t>
            </a:r>
          </a:p>
          <a:p>
            <a:pPr marL="475488" indent="-475488" defTabSz="594360">
              <a:spcBef>
                <a:spcPts val="3000"/>
              </a:spcBef>
              <a:buBlip>
                <a:blip r:embed="rId2"/>
              </a:buBlip>
              <a:defRPr sz="3744"/>
            </a:pPr>
            <a:r>
              <a:t>Sekonder Parasomniler,</a:t>
            </a:r>
          </a:p>
          <a:p>
            <a:pPr marL="475488" indent="-475488" defTabSz="594360">
              <a:spcBef>
                <a:spcPts val="3000"/>
              </a:spcBef>
              <a:buBlip>
                <a:blip r:embed="rId2"/>
              </a:buBlip>
              <a:defRPr sz="3744"/>
            </a:pPr>
            <a:r>
              <a:t>Noktürnal nöbetler,</a:t>
            </a:r>
          </a:p>
          <a:p>
            <a:pPr marL="475488" indent="-475488" defTabSz="594360">
              <a:spcBef>
                <a:spcPts val="3000"/>
              </a:spcBef>
              <a:buBlip>
                <a:blip r:embed="rId2"/>
              </a:buBlip>
              <a:defRPr sz="3744"/>
            </a:pPr>
            <a:r>
              <a:t>Uykuda ritmik hareket bozuklukları,</a:t>
            </a:r>
          </a:p>
          <a:p>
            <a:pPr marL="475488" indent="-475488" defTabSz="594360">
              <a:spcBef>
                <a:spcPts val="3000"/>
              </a:spcBef>
              <a:buBlip>
                <a:blip r:embed="rId2"/>
              </a:buBlip>
              <a:defRPr sz="3744"/>
            </a:pPr>
            <a:r>
              <a:t>Posttravmatik stres bozukluğu,</a:t>
            </a:r>
          </a:p>
          <a:p>
            <a:pPr marL="475488" indent="-475488" defTabSz="594360">
              <a:spcBef>
                <a:spcPts val="3000"/>
              </a:spcBef>
              <a:buBlip>
                <a:blip r:embed="rId2"/>
              </a:buBlip>
              <a:defRPr sz="3744"/>
            </a:pPr>
            <a:r>
              <a:t>Noktürnal panik bozukluk</a:t>
            </a:r>
          </a:p>
          <a:p>
            <a:pPr marL="475488" indent="-475488" defTabSz="594360">
              <a:spcBef>
                <a:spcPts val="3000"/>
              </a:spcBef>
              <a:buBlip>
                <a:blip r:embed="rId2"/>
              </a:buBlip>
              <a:defRPr sz="3744"/>
            </a:pPr>
            <a:r>
              <a:t>Parasomni overlap sendromu</a:t>
            </a:r>
          </a:p>
          <a:p>
            <a:pPr marL="475488" indent="-475488" defTabSz="594360">
              <a:spcBef>
                <a:spcPts val="3000"/>
              </a:spcBef>
              <a:buBlip>
                <a:blip r:embed="rId2"/>
              </a:buBlip>
              <a:defRPr sz="3744"/>
            </a:pPr>
            <a:r>
              <a:t>Status disosiciatus (Tip 1 narkolepsi, otoimmun ensefalitler)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Ekran Resmi 2025-10-14 14.16.14.png" descr="Ekran Resmi 2025-10-14 14.16.14.png"/>
          <p:cNvPicPr>
            <a:picLocks noChangeAspect="1"/>
          </p:cNvPicPr>
          <p:nvPr/>
        </p:nvPicPr>
        <p:blipFill>
          <a:blip r:embed="rId2">
            <a:extLst/>
          </a:blip>
          <a:stretch>
            <a:fillRect/>
          </a:stretch>
        </p:blipFill>
        <p:spPr>
          <a:xfrm>
            <a:off x="3705057" y="1040525"/>
            <a:ext cx="16325362" cy="1163495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Ekran Resmi 2025-05-07 11.36.13.png" descr="Ekran Resmi 2025-05-07 11.36.13.png"/>
          <p:cNvPicPr>
            <a:picLocks noChangeAspect="1"/>
          </p:cNvPicPr>
          <p:nvPr/>
        </p:nvPicPr>
        <p:blipFill>
          <a:blip r:embed="rId2">
            <a:extLst/>
          </a:blip>
          <a:stretch>
            <a:fillRect/>
          </a:stretch>
        </p:blipFill>
        <p:spPr>
          <a:xfrm>
            <a:off x="1501032" y="2619509"/>
            <a:ext cx="21381936" cy="8476982"/>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anı"/>
          <p:cNvSpPr txBox="1"/>
          <p:nvPr>
            <p:ph type="title"/>
          </p:nvPr>
        </p:nvSpPr>
        <p:spPr>
          <a:prstGeom prst="rect">
            <a:avLst/>
          </a:prstGeom>
        </p:spPr>
        <p:txBody>
          <a:bodyPr/>
          <a:lstStyle/>
          <a:p>
            <a:pPr/>
            <a:r>
              <a:t>Tanı</a:t>
            </a:r>
          </a:p>
        </p:txBody>
      </p:sp>
      <p:sp>
        <p:nvSpPr>
          <p:cNvPr id="163" name="Konuşma: kısa ve karmaşık olabildiği gibi uzun ve iyi telaffuz içeren,…"/>
          <p:cNvSpPr txBox="1"/>
          <p:nvPr>
            <p:ph type="body" idx="1"/>
          </p:nvPr>
        </p:nvSpPr>
        <p:spPr>
          <a:xfrm>
            <a:off x="2374900" y="4140200"/>
            <a:ext cx="19621500" cy="8178800"/>
          </a:xfrm>
          <a:prstGeom prst="rect">
            <a:avLst/>
          </a:prstGeom>
        </p:spPr>
        <p:txBody>
          <a:bodyPr/>
          <a:lstStyle/>
          <a:p>
            <a:pPr marL="614172" indent="-614172" defTabSz="767715">
              <a:spcBef>
                <a:spcPts val="3900"/>
              </a:spcBef>
              <a:buBlip>
                <a:blip r:embed="rId2"/>
              </a:buBlip>
              <a:defRPr sz="4836"/>
            </a:pPr>
            <a:r>
              <a:t>Konuşma: kısa ve karmaşık olabildiği gibi uzun ve iyi telaffuz içeren,</a:t>
            </a:r>
          </a:p>
          <a:p>
            <a:pPr marL="614172" indent="-614172" defTabSz="767715">
              <a:spcBef>
                <a:spcPts val="3900"/>
              </a:spcBef>
              <a:buBlip>
                <a:blip r:embed="rId2"/>
              </a:buBlip>
              <a:defRPr sz="4836"/>
            </a:pPr>
            <a:r>
              <a:t>Uykudan uyanıklığı geçişte oryantasyon hızlı meydana gelir,</a:t>
            </a:r>
          </a:p>
          <a:p>
            <a:pPr marL="614172" indent="-614172" defTabSz="767715">
              <a:spcBef>
                <a:spcPts val="3900"/>
              </a:spcBef>
              <a:buBlip>
                <a:blip r:embed="rId2"/>
              </a:buBlip>
              <a:defRPr sz="4836"/>
            </a:pPr>
            <a:r>
              <a:t>Rüya genellikle tam hatırlanır,</a:t>
            </a:r>
          </a:p>
          <a:p>
            <a:pPr marL="614172" indent="-614172" defTabSz="767715">
              <a:spcBef>
                <a:spcPts val="3900"/>
              </a:spcBef>
              <a:buBlip>
                <a:blip r:embed="rId2"/>
              </a:buBlip>
              <a:defRPr sz="4836"/>
            </a:pPr>
            <a:r>
              <a:t>Uyandıktan sonra davranışsal ve sosyal uyum normal,</a:t>
            </a:r>
          </a:p>
          <a:p>
            <a:pPr marL="614172" indent="-614172" defTabSz="767715">
              <a:spcBef>
                <a:spcPts val="3900"/>
              </a:spcBef>
              <a:buBlip>
                <a:blip r:embed="rId2"/>
              </a:buBlip>
              <a:defRPr sz="4836"/>
            </a:pPr>
            <a:r>
              <a:t>Şiddet ve atak sıklığı zaman içinde artma eğiliminde,</a:t>
            </a:r>
          </a:p>
          <a:p>
            <a:pPr marL="614172" indent="-614172" defTabSz="767715">
              <a:spcBef>
                <a:spcPts val="3900"/>
              </a:spcBef>
              <a:buBlip>
                <a:blip r:embed="rId2"/>
              </a:buBlip>
              <a:defRPr sz="4836"/>
            </a:pPr>
            <a:r>
              <a:t>Arzu ve iştah içeren davranışlar yok.</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TANI"/>
          <p:cNvSpPr txBox="1"/>
          <p:nvPr>
            <p:ph type="title"/>
          </p:nvPr>
        </p:nvSpPr>
        <p:spPr>
          <a:prstGeom prst="rect">
            <a:avLst/>
          </a:prstGeom>
        </p:spPr>
        <p:txBody>
          <a:bodyPr/>
          <a:lstStyle/>
          <a:p>
            <a:pPr/>
            <a:r>
              <a:t>TANI</a:t>
            </a:r>
          </a:p>
        </p:txBody>
      </p:sp>
      <p:sp>
        <p:nvSpPr>
          <p:cNvPr id="166" name="Tanı açısından RDB’u, tüm parasomniler içerisinde Polisomnografi endikasyonu olan tek parasomni tipidir.…"/>
          <p:cNvSpPr txBox="1"/>
          <p:nvPr>
            <p:ph type="body" sz="half" idx="1"/>
          </p:nvPr>
        </p:nvSpPr>
        <p:spPr>
          <a:xfrm>
            <a:off x="2374900" y="4127500"/>
            <a:ext cx="11099818" cy="8191500"/>
          </a:xfrm>
          <a:prstGeom prst="rect">
            <a:avLst/>
          </a:prstGeom>
        </p:spPr>
        <p:txBody>
          <a:bodyPr/>
          <a:lstStyle/>
          <a:p>
            <a:pPr marL="653795" indent="-653795" defTabSz="817244">
              <a:spcBef>
                <a:spcPts val="4100"/>
              </a:spcBef>
              <a:buBlip>
                <a:blip r:embed="rId2"/>
              </a:buBlip>
              <a:defRPr sz="5148"/>
            </a:pPr>
            <a:r>
              <a:t>Tanı açısından RDB’u, tüm parasomniler içerisinde Polisomnografi endikasyonu olan tek parasomni tipidir.</a:t>
            </a:r>
          </a:p>
          <a:p>
            <a:pPr marL="653795" indent="-653795" defTabSz="817244">
              <a:spcBef>
                <a:spcPts val="4100"/>
              </a:spcBef>
              <a:buBlip>
                <a:blip r:embed="rId2"/>
              </a:buBlip>
              <a:defRPr sz="5148"/>
            </a:pPr>
            <a:r>
              <a:t>Polisomnografi kaydı esnasında atak kaydı elde edilemese dahi, atonisiz REM kaydı elde edilmelidir. </a:t>
            </a:r>
          </a:p>
        </p:txBody>
      </p:sp>
      <p:pic>
        <p:nvPicPr>
          <p:cNvPr id="167" name="Ekran Resmi 2025-05-07 10.14.49.png" descr="Ekran Resmi 2025-05-07 10.14.49.png"/>
          <p:cNvPicPr>
            <a:picLocks noChangeAspect="1"/>
          </p:cNvPicPr>
          <p:nvPr/>
        </p:nvPicPr>
        <p:blipFill>
          <a:blip r:embed="rId3">
            <a:extLst/>
          </a:blip>
          <a:stretch>
            <a:fillRect/>
          </a:stretch>
        </p:blipFill>
        <p:spPr>
          <a:xfrm>
            <a:off x="13856785" y="4872037"/>
            <a:ext cx="9622789" cy="5790159"/>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Atonisiz REM.png" descr="Atonisiz REM.png"/>
          <p:cNvPicPr>
            <a:picLocks noChangeAspect="1"/>
          </p:cNvPicPr>
          <p:nvPr/>
        </p:nvPicPr>
        <p:blipFill>
          <a:blip r:embed="rId2">
            <a:extLst/>
          </a:blip>
          <a:stretch>
            <a:fillRect/>
          </a:stretch>
        </p:blipFill>
        <p:spPr>
          <a:xfrm>
            <a:off x="2093538" y="1332525"/>
            <a:ext cx="20196924" cy="1105095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Atonisiz REMM.png" descr="Atonisiz REMM.png"/>
          <p:cNvPicPr>
            <a:picLocks noChangeAspect="1"/>
          </p:cNvPicPr>
          <p:nvPr/>
        </p:nvPicPr>
        <p:blipFill>
          <a:blip r:embed="rId2">
            <a:extLst/>
          </a:blip>
          <a:stretch>
            <a:fillRect/>
          </a:stretch>
        </p:blipFill>
        <p:spPr>
          <a:xfrm>
            <a:off x="1436495" y="942472"/>
            <a:ext cx="21511010" cy="1183105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REM.mp4" descr="REM.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542708" y="935597"/>
            <a:ext cx="21659074" cy="1184480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010" fill="hold"/>
                                        <p:tgtEl>
                                          <p:spTgt spid="17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3"/>
                </p:tgtEl>
              </p:cMediaNode>
            </p:video>
            <p:seq concurrent="1" prevAc="none" nextAc="seek">
              <p:cTn id="8" evtFilter="cancelBubble" nodeType="interactiveSeq" restart="whenNotActive" fill="hold">
                <p:stCondLst>
                  <p:cond delay="0" evt="onClick">
                    <p:tgtEl>
                      <p:spTgt spid="17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73"/>
                                        </p:tgtEl>
                                      </p:cBhvr>
                                    </p:cmd>
                                  </p:childTnLst>
                                </p:cTn>
                              </p:par>
                            </p:childTnLst>
                          </p:cTn>
                        </p:par>
                      </p:childTnLst>
                    </p:cTn>
                  </p:par>
                </p:childTnLst>
              </p:cTn>
              <p:nextCondLst>
                <p:cond delay="0" evt="onClick">
                  <p:tgtEl>
                    <p:spTgt spid="17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Parasomni"/>
          <p:cNvSpPr txBox="1"/>
          <p:nvPr>
            <p:ph type="title"/>
          </p:nvPr>
        </p:nvSpPr>
        <p:spPr>
          <a:xfrm>
            <a:off x="2381250" y="1579764"/>
            <a:ext cx="19621500" cy="2959101"/>
          </a:xfrm>
          <a:prstGeom prst="rect">
            <a:avLst/>
          </a:prstGeom>
        </p:spPr>
        <p:txBody>
          <a:bodyPr/>
          <a:lstStyle/>
          <a:p>
            <a:pPr/>
            <a:r>
              <a:t>Parasomni</a:t>
            </a:r>
          </a:p>
        </p:txBody>
      </p:sp>
      <p:sp>
        <p:nvSpPr>
          <p:cNvPr id="125" name="Uykuya geçiş sırasında, uyku içinde yada uykudan uyanırken ortaya çıkan, arzu edilmeyen motor ve duysal fenomenlerle karakterize klinik tablolardır.…"/>
          <p:cNvSpPr txBox="1"/>
          <p:nvPr>
            <p:ph type="body" idx="1"/>
          </p:nvPr>
        </p:nvSpPr>
        <p:spPr>
          <a:prstGeom prst="rect">
            <a:avLst/>
          </a:prstGeom>
        </p:spPr>
        <p:txBody>
          <a:bodyPr/>
          <a:lstStyle/>
          <a:p>
            <a:pPr>
              <a:buBlip>
                <a:blip r:embed="rId2"/>
              </a:buBlip>
            </a:pPr>
            <a:r>
              <a:t>Uykuya geçiş sırasında, uyku içinde yada uykudan uyanırken ortaya çıkan, arzu edilmeyen motor ve duysal fenomenlerle karakterize klinik tablolardır.</a:t>
            </a:r>
          </a:p>
          <a:p>
            <a:pPr>
              <a:buBlip>
                <a:blip r:embed="rId2"/>
              </a:buBlip>
            </a:pPr>
            <a:r>
              <a:t>Otonom sinir sistemi ve iskelet kasları etkilenmesinin eşlik ettiği MSS aktivasyonu söz konusudur.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REM1.mp4" descr="REM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235895" y="1018224"/>
            <a:ext cx="21912210" cy="1207454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7013" fill="hold"/>
                                        <p:tgtEl>
                                          <p:spTgt spid="17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5"/>
                </p:tgtEl>
              </p:cMediaNode>
            </p:video>
            <p:seq concurrent="1" prevAc="none" nextAc="seek">
              <p:cTn id="8" evtFilter="cancelBubble" nodeType="interactiveSeq" restart="whenNotActive" fill="hold">
                <p:stCondLst>
                  <p:cond delay="0" evt="onClick">
                    <p:tgtEl>
                      <p:spTgt spid="17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75"/>
                                        </p:tgtEl>
                                      </p:cBhvr>
                                    </p:cmd>
                                  </p:childTnLst>
                                </p:cTn>
                              </p:par>
                            </p:childTnLst>
                          </p:cTn>
                        </p:par>
                      </p:childTnLst>
                    </p:cTn>
                  </p:par>
                </p:childTnLst>
              </p:cTn>
              <p:nextCondLst>
                <p:cond delay="0" evt="onClick">
                  <p:tgtEl>
                    <p:spTgt spid="17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REM2.mp4" descr="REM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77800"/>
            <a:ext cx="24384000" cy="133604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6014" fill="hold"/>
                                        <p:tgtEl>
                                          <p:spTgt spid="17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7"/>
                </p:tgtEl>
              </p:cMediaNode>
            </p:video>
            <p:seq concurrent="1" prevAc="none" nextAc="seek">
              <p:cTn id="8" evtFilter="cancelBubble" nodeType="interactiveSeq" restart="whenNotActive" fill="hold">
                <p:stCondLst>
                  <p:cond delay="0" evt="onClick">
                    <p:tgtEl>
                      <p:spTgt spid="17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77"/>
                                        </p:tgtEl>
                                      </p:cBhvr>
                                    </p:cmd>
                                  </p:childTnLst>
                                </p:cTn>
                              </p:par>
                            </p:childTnLst>
                          </p:cTn>
                        </p:par>
                      </p:childTnLst>
                    </p:cTn>
                  </p:par>
                </p:childTnLst>
              </p:cTn>
              <p:nextCondLst>
                <p:cond delay="0" evt="onClick">
                  <p:tgtEl>
                    <p:spTgt spid="17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rem parasomnia.mp4" descr="rem parasomnia.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21019" y="1593136"/>
            <a:ext cx="21949649" cy="1106628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001" fill="hold"/>
                                        <p:tgtEl>
                                          <p:spTgt spid="17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9"/>
                </p:tgtEl>
              </p:cMediaNode>
            </p:video>
            <p:seq concurrent="1" prevAc="none" nextAc="seek">
              <p:cTn id="8" evtFilter="cancelBubble" nodeType="interactiveSeq" restart="whenNotActive" fill="hold">
                <p:stCondLst>
                  <p:cond delay="0" evt="onClick">
                    <p:tgtEl>
                      <p:spTgt spid="17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79"/>
                                        </p:tgtEl>
                                      </p:cBhvr>
                                    </p:cmd>
                                  </p:childTnLst>
                                </p:cTn>
                              </p:par>
                            </p:childTnLst>
                          </p:cTn>
                        </p:par>
                      </p:childTnLst>
                    </p:cTn>
                  </p:par>
                </p:childTnLst>
              </p:cTn>
              <p:nextCondLst>
                <p:cond delay="0" evt="onClick">
                  <p:tgtEl>
                    <p:spTgt spid="17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ANI"/>
          <p:cNvSpPr txBox="1"/>
          <p:nvPr>
            <p:ph type="title"/>
          </p:nvPr>
        </p:nvSpPr>
        <p:spPr>
          <a:prstGeom prst="rect">
            <a:avLst/>
          </a:prstGeom>
        </p:spPr>
        <p:txBody>
          <a:bodyPr/>
          <a:lstStyle/>
          <a:p>
            <a:pPr/>
            <a:r>
              <a:t>TANI</a:t>
            </a:r>
          </a:p>
        </p:txBody>
      </p:sp>
      <p:sp>
        <p:nvSpPr>
          <p:cNvPr id="182" name="Sorgulama anketleri vPSG yapılamayan hastalarda uygulanabilir.…"/>
          <p:cNvSpPr txBox="1"/>
          <p:nvPr>
            <p:ph type="body" idx="1"/>
          </p:nvPr>
        </p:nvSpPr>
        <p:spPr>
          <a:prstGeom prst="rect">
            <a:avLst/>
          </a:prstGeom>
        </p:spPr>
        <p:txBody>
          <a:bodyPr/>
          <a:lstStyle/>
          <a:p>
            <a:pPr>
              <a:buBlip>
                <a:blip r:embed="rId2"/>
              </a:buBlip>
            </a:pPr>
            <a:r>
              <a:t>Sorgulama anketleri vPSG yapılamayan hastalarda uygulanabilir.</a:t>
            </a:r>
          </a:p>
          <a:p>
            <a:pPr>
              <a:buBlip>
                <a:blip r:embed="rId2"/>
              </a:buBlip>
            </a:pPr>
            <a:r>
              <a:t>Ancak birçok uygulama çeşitli sorunlar içermektedir; </a:t>
            </a:r>
          </a:p>
          <a:p>
            <a:pPr marL="0" indent="0">
              <a:buSzTx/>
              <a:buNone/>
            </a:pPr>
            <a:r>
              <a:t>       </a:t>
            </a:r>
            <a:r>
              <a:rPr sz="4200"/>
              <a:t>Anketleri tamamlayanların çoğu RBD tanısı almıştır.       </a:t>
            </a:r>
            <a:endParaRPr sz="4200"/>
          </a:p>
          <a:p>
            <a:pPr marL="0" indent="0">
              <a:buSzTx/>
              <a:buNone/>
              <a:defRPr sz="4200"/>
            </a:pPr>
            <a:r>
              <a:t>         </a:t>
            </a:r>
            <a:r>
              <a:t>Bazı hastalar anketleri tamamlayamamaktadır.</a:t>
            </a:r>
          </a:p>
          <a:p>
            <a:pPr marL="0" indent="0">
              <a:buSzTx/>
              <a:buNone/>
              <a:defRPr sz="4200"/>
            </a:pPr>
            <a:r>
              <a:t>         Bazı hastalar yalnız yaşamaktadır ve parasomnilerinin farkında değildir.</a:t>
            </a:r>
          </a:p>
        </p:txBody>
      </p:sp>
      <p:sp>
        <p:nvSpPr>
          <p:cNvPr id="183" name="Neikrug et al, 2012"/>
          <p:cNvSpPr txBox="1"/>
          <p:nvPr/>
        </p:nvSpPr>
        <p:spPr>
          <a:xfrm>
            <a:off x="16040667" y="12073388"/>
            <a:ext cx="6962081" cy="5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Neikrug et al, 2012</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TANI"/>
          <p:cNvSpPr txBox="1"/>
          <p:nvPr>
            <p:ph type="title"/>
          </p:nvPr>
        </p:nvSpPr>
        <p:spPr>
          <a:prstGeom prst="rect">
            <a:avLst/>
          </a:prstGeom>
        </p:spPr>
        <p:txBody>
          <a:bodyPr/>
          <a:lstStyle/>
          <a:p>
            <a:pPr/>
            <a:r>
              <a:t>TANI</a:t>
            </a:r>
          </a:p>
        </p:txBody>
      </p:sp>
      <p:sp>
        <p:nvSpPr>
          <p:cNvPr id="186" name="RBDSQ: Sensitivite % 91, spesifite % 77…"/>
          <p:cNvSpPr txBox="1"/>
          <p:nvPr>
            <p:ph type="body" idx="1"/>
          </p:nvPr>
        </p:nvSpPr>
        <p:spPr>
          <a:prstGeom prst="rect">
            <a:avLst/>
          </a:prstGeom>
        </p:spPr>
        <p:txBody>
          <a:bodyPr/>
          <a:lstStyle/>
          <a:p>
            <a:pPr>
              <a:buBlip>
                <a:blip r:embed="rId2"/>
              </a:buBlip>
            </a:pPr>
            <a:r>
              <a:t>RBDSQ: Sensitivite % 91, spesifite % 77</a:t>
            </a:r>
          </a:p>
          <a:p>
            <a:pPr>
              <a:buBlip>
                <a:blip r:embed="rId2"/>
              </a:buBlip>
            </a:pPr>
            <a:r>
              <a:t>Hong Kong Anketi (RBD-HK): Sensitivite % 82, spesifite % 87</a:t>
            </a:r>
          </a:p>
          <a:p>
            <a:pPr>
              <a:buBlip>
                <a:blip r:embed="rId2"/>
              </a:buBlip>
            </a:pPr>
            <a:r>
              <a:t>Innsbruck RBD Anketi: Sensitivite % 91, spesifite % 86</a:t>
            </a:r>
          </a:p>
        </p:txBody>
      </p:sp>
      <p:sp>
        <p:nvSpPr>
          <p:cNvPr id="187" name="Aslan Kara K. et al 2025"/>
          <p:cNvSpPr txBox="1"/>
          <p:nvPr/>
        </p:nvSpPr>
        <p:spPr>
          <a:xfrm>
            <a:off x="16040667" y="12073388"/>
            <a:ext cx="6962081" cy="5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Aslan Kara K. et al 2025</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EDAVİ"/>
          <p:cNvSpPr txBox="1"/>
          <p:nvPr>
            <p:ph type="title"/>
          </p:nvPr>
        </p:nvSpPr>
        <p:spPr>
          <a:xfrm>
            <a:off x="2381250" y="895350"/>
            <a:ext cx="19621500" cy="2959100"/>
          </a:xfrm>
          <a:prstGeom prst="rect">
            <a:avLst/>
          </a:prstGeom>
        </p:spPr>
        <p:txBody>
          <a:bodyPr/>
          <a:lstStyle/>
          <a:p>
            <a:pPr/>
            <a:r>
              <a:t>TEDAVİ</a:t>
            </a:r>
          </a:p>
        </p:txBody>
      </p:sp>
      <p:sp>
        <p:nvSpPr>
          <p:cNvPr id="190" name="Amaç;…"/>
          <p:cNvSpPr txBox="1"/>
          <p:nvPr>
            <p:ph type="body" idx="1"/>
          </p:nvPr>
        </p:nvSpPr>
        <p:spPr>
          <a:xfrm>
            <a:off x="2605154" y="3390684"/>
            <a:ext cx="19621501" cy="8191501"/>
          </a:xfrm>
          <a:prstGeom prst="rect">
            <a:avLst/>
          </a:prstGeom>
        </p:spPr>
        <p:txBody>
          <a:bodyPr/>
          <a:lstStyle/>
          <a:p>
            <a:pPr marL="567944" indent="-567944" defTabSz="709930">
              <a:spcBef>
                <a:spcPts val="3600"/>
              </a:spcBef>
              <a:buBlip>
                <a:blip r:embed="rId2"/>
              </a:buBlip>
              <a:defRPr sz="4472"/>
            </a:pPr>
            <a:r>
              <a:t>Amaç;</a:t>
            </a:r>
          </a:p>
          <a:p>
            <a:pPr marL="0" indent="0" defTabSz="709930">
              <a:spcBef>
                <a:spcPts val="3600"/>
              </a:spcBef>
              <a:buSzTx/>
              <a:buNone/>
              <a:defRPr sz="4472"/>
            </a:pPr>
            <a:r>
              <a:t>     Rüya davranışlarını, buna bağlı yaralanmaları ve hoş olmayan rüyaları en aza indirmek,</a:t>
            </a:r>
          </a:p>
          <a:p>
            <a:pPr marL="0" indent="0" defTabSz="709930">
              <a:spcBef>
                <a:spcPts val="3600"/>
              </a:spcBef>
              <a:buSzTx/>
              <a:buNone/>
              <a:defRPr sz="4472"/>
            </a:pPr>
            <a:r>
              <a:t>     Uyku kalitesini artırmak,</a:t>
            </a:r>
          </a:p>
          <a:p>
            <a:pPr marL="0" indent="0" defTabSz="709930">
              <a:spcBef>
                <a:spcPts val="3600"/>
              </a:spcBef>
              <a:buSzTx/>
              <a:buNone/>
              <a:defRPr sz="4472"/>
            </a:pPr>
            <a:r>
              <a:t>     Eşlik eden nörolojik patolojileri izlemek, </a:t>
            </a:r>
          </a:p>
          <a:p>
            <a:pPr marL="0" indent="0" defTabSz="709930">
              <a:spcBef>
                <a:spcPts val="3600"/>
              </a:spcBef>
              <a:buSzTx/>
              <a:buNone/>
              <a:defRPr sz="4472"/>
            </a:pPr>
            <a:r>
              <a:t>     Farmakolojik ve davranışsal yaklaşımları bütünleştirmek</a:t>
            </a:r>
          </a:p>
          <a:p>
            <a:pPr marL="0" indent="0" defTabSz="709930">
              <a:spcBef>
                <a:spcPts val="3600"/>
              </a:spcBef>
              <a:buSzTx/>
              <a:buNone/>
              <a:defRPr sz="4472"/>
            </a:pPr>
            <a:r>
              <a:t>     Yatak partnerinin yaşam kalitesini iyileştirmek</a:t>
            </a:r>
          </a:p>
        </p:txBody>
      </p:sp>
      <p:sp>
        <p:nvSpPr>
          <p:cNvPr id="191" name="Schenk C.H. et al 2013, Aurora R.N. et al 2010"/>
          <p:cNvSpPr txBox="1"/>
          <p:nvPr/>
        </p:nvSpPr>
        <p:spPr>
          <a:xfrm>
            <a:off x="16040667" y="12073388"/>
            <a:ext cx="6962081" cy="5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Schenk C.H. et al 2013, Aurora R.N. et al 2010</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Eğitim ve Danışmanlık"/>
          <p:cNvSpPr txBox="1"/>
          <p:nvPr>
            <p:ph type="title"/>
          </p:nvPr>
        </p:nvSpPr>
        <p:spPr>
          <a:prstGeom prst="rect">
            <a:avLst/>
          </a:prstGeom>
        </p:spPr>
        <p:txBody>
          <a:bodyPr/>
          <a:lstStyle/>
          <a:p>
            <a:pPr/>
            <a:r>
              <a:t>Eğitim ve Danışmanlık</a:t>
            </a:r>
          </a:p>
        </p:txBody>
      </p:sp>
      <p:sp>
        <p:nvSpPr>
          <p:cNvPr id="194" name="Tüm hastalar ve yatak partnerleri yaralanmaları en aza indirmek için basit önlemler hakkında bilgilendirilmelidir.…"/>
          <p:cNvSpPr txBox="1"/>
          <p:nvPr>
            <p:ph type="body" idx="1"/>
          </p:nvPr>
        </p:nvSpPr>
        <p:spPr>
          <a:prstGeom prst="rect">
            <a:avLst/>
          </a:prstGeom>
        </p:spPr>
        <p:txBody>
          <a:bodyPr/>
          <a:lstStyle/>
          <a:p>
            <a:pPr marL="521716" indent="-521716" defTabSz="652145">
              <a:spcBef>
                <a:spcPts val="3300"/>
              </a:spcBef>
              <a:buBlip>
                <a:blip r:embed="rId2"/>
              </a:buBlip>
              <a:defRPr sz="4108"/>
            </a:pPr>
            <a:r>
              <a:t>Tüm hastalar ve yatak partnerleri yaralanmaları en aza indirmek için basit önlemler hakkında bilgilendirilmelidir. </a:t>
            </a:r>
          </a:p>
          <a:p>
            <a:pPr marL="521716" indent="-521716" defTabSz="652145">
              <a:spcBef>
                <a:spcPts val="3300"/>
              </a:spcBef>
              <a:buBlip>
                <a:blip r:embed="rId2"/>
              </a:buBlip>
              <a:defRPr sz="4108"/>
            </a:pPr>
            <a:r>
              <a:t>Bu önlemler arasında keskin ve sert nesneleri yataktan uzaklaştırmak ve yastıklar veya diğer yumuşak nesneleri hasta ile yatak başlığı veya komodin gibi yapılar arasına yerleştirmek yer alır.</a:t>
            </a:r>
          </a:p>
          <a:p>
            <a:pPr marL="521716" indent="-521716" defTabSz="652145">
              <a:spcBef>
                <a:spcPts val="3300"/>
              </a:spcBef>
              <a:buBlip>
                <a:blip r:embed="rId2"/>
              </a:buBlip>
              <a:defRPr sz="4108"/>
            </a:pPr>
            <a:r>
              <a:t> Yataktan düşme veya atlama riski olan hastalar için yatak kenarına bir şilte yerleştirmek ve/veya yastıklı yatak kenarları kullanmak yararlı olabilir.</a:t>
            </a:r>
          </a:p>
          <a:p>
            <a:pPr marL="521716" indent="-521716" defTabSz="652145">
              <a:spcBef>
                <a:spcPts val="3300"/>
              </a:spcBef>
              <a:buBlip>
                <a:blip r:embed="rId2"/>
              </a:buBlip>
              <a:defRPr sz="4108"/>
            </a:pPr>
            <a:r>
              <a:t>Hastalara, RBD'yi tetikleyebileceği veya ağırlaştırabileceği için alkol alımından kaçınmaları önerilmelidir.</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Farmakolojik olmayan tedaviler"/>
          <p:cNvSpPr txBox="1"/>
          <p:nvPr>
            <p:ph type="title"/>
          </p:nvPr>
        </p:nvSpPr>
        <p:spPr>
          <a:prstGeom prst="rect">
            <a:avLst/>
          </a:prstGeom>
        </p:spPr>
        <p:txBody>
          <a:bodyPr/>
          <a:lstStyle/>
          <a:p>
            <a:pPr/>
            <a:r>
              <a:t>Farmakolojik olmayan tedaviler</a:t>
            </a:r>
          </a:p>
        </p:txBody>
      </p:sp>
      <p:sp>
        <p:nvSpPr>
          <p:cNvPr id="197" name="Hipnoterapi, RDB dahil olmak üzere parasomnilerin tedavisinde etkinliği gösterilmiştir (kanıt düzeyi düşük)…"/>
          <p:cNvSpPr txBox="1"/>
          <p:nvPr>
            <p:ph type="body" idx="1"/>
          </p:nvPr>
        </p:nvSpPr>
        <p:spPr>
          <a:prstGeom prst="rect">
            <a:avLst/>
          </a:prstGeom>
        </p:spPr>
        <p:txBody>
          <a:bodyPr/>
          <a:lstStyle/>
          <a:p>
            <a:pPr>
              <a:buBlip>
                <a:blip r:embed="rId2"/>
              </a:buBlip>
            </a:pPr>
            <a:r>
              <a:t>Hipnoterapi, RDB dahil olmak üzere parasomnilerin tedavisinde etkinliği gösterilmiştir (kanıt düzeyi düşük)</a:t>
            </a:r>
          </a:p>
          <a:p>
            <a:pPr>
              <a:buBlip>
                <a:blip r:embed="rId2"/>
              </a:buBlip>
            </a:pPr>
            <a:r>
              <a:t>RDB atağı esnasında sakinleştirici bir mesaj vermek için tanıdık bir sesle özelleştirilmiş yatak alarmının küçük bir seride etkili olduğu gösterilmiştir.</a:t>
            </a:r>
          </a:p>
        </p:txBody>
      </p:sp>
      <p:sp>
        <p:nvSpPr>
          <p:cNvPr id="198" name="Hauri P. et al 2007, Howell M.J. et al 2011"/>
          <p:cNvSpPr txBox="1"/>
          <p:nvPr/>
        </p:nvSpPr>
        <p:spPr>
          <a:xfrm>
            <a:off x="16040667" y="12073388"/>
            <a:ext cx="6962081" cy="5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Hauri P. et al 2007, Howell M.J. et al 2011</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Ekran Resmi 2025-10-16 09.00.18.png" descr="Ekran Resmi 2025-10-16 09.00.18.png"/>
          <p:cNvPicPr>
            <a:picLocks noChangeAspect="0"/>
          </p:cNvPicPr>
          <p:nvPr/>
        </p:nvPicPr>
        <p:blipFill>
          <a:blip r:embed="rId2">
            <a:extLst/>
          </a:blip>
          <a:stretch>
            <a:fillRect/>
          </a:stretch>
        </p:blipFill>
        <p:spPr>
          <a:xfrm>
            <a:off x="2850440" y="837174"/>
            <a:ext cx="18683120" cy="4047050"/>
          </a:xfrm>
          <a:prstGeom prst="rect">
            <a:avLst/>
          </a:prstGeom>
          <a:ln w="12700">
            <a:miter lim="400000"/>
          </a:ln>
        </p:spPr>
      </p:pic>
      <p:sp>
        <p:nvSpPr>
          <p:cNvPr id="201" name="Güçlü öneri…"/>
          <p:cNvSpPr txBox="1"/>
          <p:nvPr>
            <p:ph type="body" sz="quarter" idx="4294967295"/>
          </p:nvPr>
        </p:nvSpPr>
        <p:spPr>
          <a:xfrm>
            <a:off x="14864126" y="5061939"/>
            <a:ext cx="7135027" cy="6497220"/>
          </a:xfrm>
          <a:prstGeom prst="rect">
            <a:avLst/>
          </a:prstGeom>
        </p:spPr>
        <p:txBody>
          <a:bodyPr/>
          <a:lstStyle/>
          <a:p>
            <a:pPr>
              <a:buBlip>
                <a:blip r:embed="rId3"/>
              </a:buBlip>
            </a:pPr>
            <a:r>
              <a:t>Güçlü öneri</a:t>
            </a:r>
          </a:p>
          <a:p>
            <a:pPr>
              <a:buBlip>
                <a:blip r:embed="rId3"/>
              </a:buBlip>
            </a:pPr>
            <a:r>
              <a:t>Koşullu öneri</a:t>
            </a:r>
          </a:p>
        </p:txBody>
      </p:sp>
      <p:sp>
        <p:nvSpPr>
          <p:cNvPr id="202" name="Kanıtların kesinliği,…"/>
          <p:cNvSpPr txBox="1"/>
          <p:nvPr/>
        </p:nvSpPr>
        <p:spPr>
          <a:xfrm>
            <a:off x="1912645" y="5637576"/>
            <a:ext cx="12565626" cy="6497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660400" indent="-660400" algn="l">
              <a:spcBef>
                <a:spcPts val="4200"/>
              </a:spcBef>
              <a:buSzPct val="25000"/>
              <a:buBlip>
                <a:blip r:embed="rId3"/>
              </a:buBlip>
              <a:defRPr sz="5200"/>
            </a:pPr>
            <a:r>
              <a:t>Kanıtların kesinliği,</a:t>
            </a:r>
          </a:p>
          <a:p>
            <a:pPr marL="660400" indent="-660400" algn="l">
              <a:spcBef>
                <a:spcPts val="4200"/>
              </a:spcBef>
              <a:buSzPct val="25000"/>
              <a:buBlip>
                <a:blip r:embed="rId3"/>
              </a:buBlip>
              <a:defRPr sz="5200"/>
            </a:pPr>
            <a:r>
              <a:t>Yarar-zarar dengesi,</a:t>
            </a:r>
          </a:p>
          <a:p>
            <a:pPr marL="660400" indent="-660400" algn="l">
              <a:spcBef>
                <a:spcPts val="4200"/>
              </a:spcBef>
              <a:buSzPct val="25000"/>
              <a:buBlip>
                <a:blip r:embed="rId3"/>
              </a:buBlip>
              <a:defRPr sz="5200"/>
            </a:pPr>
            <a:r>
              <a:t>Hasta değer ve tercihleri</a:t>
            </a:r>
          </a:p>
          <a:p>
            <a:pPr marL="660400" indent="-660400" algn="l">
              <a:spcBef>
                <a:spcPts val="4200"/>
              </a:spcBef>
              <a:buSzPct val="25000"/>
              <a:buBlip>
                <a:blip r:embed="rId3"/>
              </a:buBlip>
              <a:defRPr sz="5200"/>
            </a:pPr>
            <a:r>
              <a:t>Kaynak kullanımı</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1"/>
                                        </p:tgtEl>
                                        <p:attrNameLst>
                                          <p:attrName>style.visibility</p:attrName>
                                        </p:attrNameLst>
                                      </p:cBhvr>
                                      <p:to>
                                        <p:strVal val="visible"/>
                                      </p:to>
                                    </p:set>
                                    <p:anim calcmode="lin" valueType="num">
                                      <p:cBhvr>
                                        <p:cTn id="7" dur="750" fill="hold"/>
                                        <p:tgtEl>
                                          <p:spTgt spid="201"/>
                                        </p:tgtEl>
                                        <p:attrNameLst>
                                          <p:attrName>ppt_w</p:attrName>
                                        </p:attrNameLst>
                                      </p:cBhvr>
                                      <p:tavLst>
                                        <p:tav tm="0">
                                          <p:val>
                                            <p:fltVal val="0"/>
                                          </p:val>
                                        </p:tav>
                                        <p:tav tm="100000">
                                          <p:val>
                                            <p:strVal val="#ppt_w"/>
                                          </p:val>
                                        </p:tav>
                                      </p:tavLst>
                                    </p:anim>
                                    <p:anim calcmode="lin" valueType="num">
                                      <p:cBhvr>
                                        <p:cTn id="8" dur="750" fill="hold"/>
                                        <p:tgtEl>
                                          <p:spTgt spid="2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04" name="Tablo"/>
          <p:cNvGraphicFramePr/>
          <p:nvPr/>
        </p:nvGraphicFramePr>
        <p:xfrm>
          <a:off x="3480933" y="2100015"/>
          <a:ext cx="19209399" cy="1051360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7467834"/>
                <a:gridCol w="11728864"/>
              </a:tblGrid>
              <a:tr h="3500301">
                <a:tc>
                  <a:txBody>
                    <a:bodyPr/>
                    <a:lstStyle/>
                    <a:p>
                      <a:pPr defTabSz="457200">
                        <a:defRPr sz="1800">
                          <a:solidFill>
                            <a:srgbClr val="000000"/>
                          </a:solidFill>
                        </a:defRPr>
                      </a:pPr>
                      <a:r>
                        <a:rPr sz="7033">
                          <a:solidFill>
                            <a:srgbClr val="FFFFFF"/>
                          </a:solidFill>
                          <a:latin typeface="Chalkboard SE Bold"/>
                          <a:ea typeface="Chalkboard SE Bold"/>
                          <a:cs typeface="Chalkboard SE Bold"/>
                          <a:sym typeface="Chalkboard SE Bold"/>
                        </a:rPr>
                        <a:t>Öneri Türü</a:t>
                      </a:r>
                    </a:p>
                  </a:txBody>
                  <a:tcPr marL="121920" marR="121920" marT="60960" marB="60960" anchor="t" anchorCtr="0" horzOverflow="overflow">
                    <a:solidFill>
                      <a:srgbClr val="0066CC"/>
                    </a:solidFill>
                  </a:tcPr>
                </a:tc>
                <a:tc>
                  <a:txBody>
                    <a:bodyPr/>
                    <a:lstStyle/>
                    <a:p>
                      <a:pPr defTabSz="457200">
                        <a:defRPr sz="1800">
                          <a:solidFill>
                            <a:srgbClr val="000000"/>
                          </a:solidFill>
                        </a:defRPr>
                      </a:pPr>
                      <a:r>
                        <a:rPr sz="6933">
                          <a:solidFill>
                            <a:srgbClr val="FFFFFF"/>
                          </a:solidFill>
                          <a:latin typeface="Chalkboard SE Bold"/>
                          <a:ea typeface="Chalkboard SE Bold"/>
                          <a:cs typeface="Chalkboard SE Bold"/>
                          <a:sym typeface="Chalkboard SE Bold"/>
                        </a:rPr>
                        <a:t>Açıklama</a:t>
                      </a:r>
                    </a:p>
                  </a:txBody>
                  <a:tcPr marL="121920" marR="121920" marT="60960" marB="60960" anchor="t" anchorCtr="0" horzOverflow="overflow">
                    <a:solidFill>
                      <a:srgbClr val="0066CC"/>
                    </a:solidFill>
                  </a:tcPr>
                </a:tc>
              </a:tr>
              <a:tr h="3500301">
                <a:tc>
                  <a:txBody>
                    <a:bodyPr/>
                    <a:lstStyle/>
                    <a:p>
                      <a:pPr algn="l" defTabSz="457200">
                        <a:defRPr sz="1800">
                          <a:solidFill>
                            <a:srgbClr val="000000"/>
                          </a:solidFill>
                        </a:defRPr>
                      </a:pPr>
                      <a:r>
                        <a:rPr sz="4666">
                          <a:latin typeface="Chalkboard SE Bold"/>
                          <a:ea typeface="Chalkboard SE Bold"/>
                          <a:cs typeface="Chalkboard SE Bold"/>
                          <a:sym typeface="Chalkboard SE Bold"/>
                        </a:rPr>
                        <a:t>Güçlü öneri 
(“We recommend…”)</a:t>
                      </a:r>
                    </a:p>
                  </a:txBody>
                  <a:tcPr marL="121920" marR="121920" marT="60960" marB="60960" anchor="t" anchorCtr="0" horzOverflow="overflow">
                    <a:solidFill>
                      <a:srgbClr val="D0D8E8"/>
                    </a:solidFill>
                  </a:tcPr>
                </a:tc>
                <a:tc>
                  <a:txBody>
                    <a:bodyPr/>
                    <a:lstStyle/>
                    <a:p>
                      <a:pPr algn="l" defTabSz="457200">
                        <a:defRPr sz="1800">
                          <a:solidFill>
                            <a:srgbClr val="000000"/>
                          </a:solidFill>
                        </a:defRPr>
                      </a:pPr>
                      <a:r>
                        <a:rPr sz="2966">
                          <a:latin typeface="+mj-lt"/>
                          <a:ea typeface="+mj-ea"/>
                          <a:cs typeface="+mj-cs"/>
                          <a:sym typeface="Chalkboard SE Regular"/>
                        </a:rPr>
                        <a:t>Hemen hemen tüm hastalar önerilen tedavi yaklaşımını almalıdır. Bu öneriye uyum, bir kalite ölçütü veya performans göstergesi olarak kullanılabilir.</a:t>
                      </a:r>
                    </a:p>
                  </a:txBody>
                  <a:tcPr marL="121920" marR="121920" marT="60960" marB="60960" anchor="t" anchorCtr="0" horzOverflow="overflow">
                    <a:solidFill>
                      <a:srgbClr val="D0D8E8"/>
                    </a:solidFill>
                  </a:tcPr>
                </a:tc>
              </a:tr>
              <a:tr h="3500301">
                <a:tc>
                  <a:txBody>
                    <a:bodyPr/>
                    <a:lstStyle/>
                    <a:p>
                      <a:pPr algn="l" defTabSz="457200">
                        <a:defRPr sz="1800">
                          <a:solidFill>
                            <a:srgbClr val="000000"/>
                          </a:solidFill>
                        </a:defRPr>
                      </a:pPr>
                      <a:r>
                        <a:rPr sz="4666">
                          <a:latin typeface="Chalkboard SE Bold"/>
                          <a:ea typeface="Chalkboard SE Bold"/>
                          <a:cs typeface="Chalkboard SE Bold"/>
                          <a:sym typeface="Chalkboard SE Bold"/>
                        </a:rPr>
                        <a:t>Koşullu öneri 
(“We suggest…”)</a:t>
                      </a:r>
                    </a:p>
                  </a:txBody>
                  <a:tcPr marL="121920" marR="121920" marT="60960" marB="60960" anchor="t" anchorCtr="0" horzOverflow="overflow">
                    <a:solidFill>
                      <a:srgbClr val="E9EDF4"/>
                    </a:solidFill>
                  </a:tcPr>
                </a:tc>
                <a:tc>
                  <a:txBody>
                    <a:bodyPr/>
                    <a:lstStyle/>
                    <a:p>
                      <a:pPr algn="l" defTabSz="457200">
                        <a:defRPr sz="1800">
                          <a:solidFill>
                            <a:srgbClr val="000000"/>
                          </a:solidFill>
                        </a:defRPr>
                      </a:pPr>
                      <a:r>
                        <a:rPr sz="2966">
                          <a:latin typeface="+mj-lt"/>
                          <a:ea typeface="+mj-ea"/>
                          <a:cs typeface="+mj-cs"/>
                          <a:sym typeface="Chalkboard SE Regular"/>
                        </a:rPr>
                        <a:t>Hastaların çoğu önerilen tedavi yaklaşımını almalıdır; ancak, farklı hastalar için farklı tercihler uygun olabilir. Hekim, her hastaya önerilen yaklaşımın klinik olarak uygun olup olmadığını ve hastanın değerleri ile tercihleriyle uyumlu olup olmadığını belirlemede yardımcı olmalıdır.</a:t>
                      </a:r>
                    </a:p>
                  </a:txBody>
                  <a:tcPr marL="121920" marR="121920" marT="60960" marB="60960" anchor="t" anchorCtr="0" horzOverflow="overflow">
                    <a:solidFill>
                      <a:srgbClr val="E9EDF4"/>
                    </a:solidFill>
                  </a:tcPr>
                </a:tc>
              </a:tr>
            </a:tbl>
          </a:graphicData>
        </a:graphic>
      </p:graphicFrame>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Parasomnide Klinik Özellikler"/>
          <p:cNvSpPr txBox="1"/>
          <p:nvPr>
            <p:ph type="title"/>
          </p:nvPr>
        </p:nvSpPr>
        <p:spPr>
          <a:prstGeom prst="rect">
            <a:avLst/>
          </a:prstGeom>
        </p:spPr>
        <p:txBody>
          <a:bodyPr/>
          <a:lstStyle/>
          <a:p>
            <a:pPr/>
            <a:r>
              <a:t>Parasomnide Klinik Özellikler</a:t>
            </a:r>
          </a:p>
        </p:txBody>
      </p:sp>
      <p:sp>
        <p:nvSpPr>
          <p:cNvPr id="128" name="Uyku ile ilişkili anormal hareket, davranışlar…"/>
          <p:cNvSpPr txBox="1"/>
          <p:nvPr>
            <p:ph type="body" idx="1"/>
          </p:nvPr>
        </p:nvSpPr>
        <p:spPr>
          <a:prstGeom prst="rect">
            <a:avLst/>
          </a:prstGeom>
        </p:spPr>
        <p:txBody>
          <a:bodyPr/>
          <a:lstStyle/>
          <a:p>
            <a:pPr marL="277368" indent="-277368" defTabSz="346709">
              <a:spcBef>
                <a:spcPts val="1700"/>
              </a:spcBef>
              <a:buBlip>
                <a:blip r:embed="rId2"/>
              </a:buBlip>
              <a:defRPr sz="3359"/>
            </a:pPr>
            <a:r>
              <a:t>Uyku ile ilişkili anormal hareket, davranışlar</a:t>
            </a:r>
          </a:p>
          <a:p>
            <a:pPr marL="0" indent="0" defTabSz="346709">
              <a:spcBef>
                <a:spcPts val="1700"/>
              </a:spcBef>
              <a:buSzTx/>
              <a:buNone/>
              <a:defRPr sz="2184"/>
            </a:pPr>
            <a:r>
              <a:t>  </a:t>
            </a:r>
            <a:r>
              <a:rPr sz="2688"/>
              <a:t>   Anormal motor hareket ve davranışlar</a:t>
            </a:r>
            <a:endParaRPr sz="2688"/>
          </a:p>
          <a:p>
            <a:pPr marL="0" indent="0" defTabSz="346709">
              <a:spcBef>
                <a:spcPts val="1700"/>
              </a:spcBef>
              <a:buSzTx/>
              <a:buNone/>
              <a:defRPr sz="2688"/>
            </a:pPr>
            <a:r>
              <a:t>     Duygular, algılamalar, rüyalar</a:t>
            </a:r>
          </a:p>
          <a:p>
            <a:pPr marL="0" indent="0" defTabSz="346709">
              <a:spcBef>
                <a:spcPts val="1700"/>
              </a:spcBef>
              <a:buSzTx/>
              <a:buNone/>
              <a:defRPr sz="2688"/>
            </a:pPr>
            <a:r>
              <a:t>     Otonomik bulguları içerebilir</a:t>
            </a:r>
          </a:p>
          <a:p>
            <a:pPr marL="277368" indent="-277368" defTabSz="346709">
              <a:spcBef>
                <a:spcPts val="1700"/>
              </a:spcBef>
              <a:buBlip>
                <a:blip r:embed="rId2"/>
              </a:buBlip>
              <a:defRPr sz="3359"/>
            </a:pPr>
            <a:r>
              <a:t>Ortaya çıkış zamanı</a:t>
            </a:r>
          </a:p>
          <a:p>
            <a:pPr marL="0" indent="0" defTabSz="346709">
              <a:spcBef>
                <a:spcPts val="1700"/>
              </a:spcBef>
              <a:buSzTx/>
              <a:buNone/>
              <a:defRPr sz="2184"/>
            </a:pPr>
            <a:r>
              <a:t>  </a:t>
            </a:r>
            <a:r>
              <a:rPr sz="2688"/>
              <a:t>   Farklı uyku evrelerinde</a:t>
            </a:r>
            <a:endParaRPr sz="2688"/>
          </a:p>
          <a:p>
            <a:pPr marL="0" indent="0" defTabSz="346709">
              <a:spcBef>
                <a:spcPts val="1700"/>
              </a:spcBef>
              <a:buSzTx/>
              <a:buNone/>
              <a:defRPr sz="2688"/>
            </a:pPr>
            <a:r>
              <a:t>     Değişken sürelerde ortaya çıkabilir</a:t>
            </a:r>
          </a:p>
          <a:p>
            <a:pPr marL="277368" indent="-277368" defTabSz="346709">
              <a:spcBef>
                <a:spcPts val="1700"/>
              </a:spcBef>
              <a:buBlip>
                <a:blip r:embed="rId2"/>
              </a:buBlip>
              <a:defRPr sz="3359"/>
            </a:pPr>
            <a:r>
              <a:t>Sonuçları</a:t>
            </a:r>
          </a:p>
          <a:p>
            <a:pPr marL="0" indent="0" defTabSz="346709">
              <a:spcBef>
                <a:spcPts val="1700"/>
              </a:spcBef>
              <a:buSzTx/>
              <a:buNone/>
              <a:defRPr sz="2184"/>
            </a:pPr>
            <a:r>
              <a:t>     </a:t>
            </a:r>
            <a:r>
              <a:rPr sz="2688"/>
              <a:t>Uyku yapısında bozulma</a:t>
            </a:r>
            <a:endParaRPr sz="2688"/>
          </a:p>
          <a:p>
            <a:pPr marL="0" indent="0" defTabSz="346709">
              <a:spcBef>
                <a:spcPts val="1700"/>
              </a:spcBef>
              <a:buSzTx/>
              <a:buNone/>
              <a:defRPr sz="2688"/>
            </a:pPr>
            <a:r>
              <a:t>    Yaralanmalar, tıbbi sorunlar</a:t>
            </a:r>
          </a:p>
          <a:p>
            <a:pPr marL="0" indent="0" defTabSz="346709">
              <a:spcBef>
                <a:spcPts val="1700"/>
              </a:spcBef>
              <a:buSzTx/>
              <a:buNone/>
              <a:defRPr sz="2688"/>
            </a:pPr>
            <a:r>
              <a:t>    Psikososyal etkilenme, medikolegal durumlar</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06" name="Table 3"/>
          <p:cNvGraphicFramePr/>
          <p:nvPr/>
        </p:nvGraphicFramePr>
        <p:xfrm>
          <a:off x="3589991" y="1857121"/>
          <a:ext cx="18609969" cy="1056374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6064326"/>
                <a:gridCol w="5053605"/>
                <a:gridCol w="2425730"/>
                <a:gridCol w="2425730"/>
                <a:gridCol w="2627874"/>
              </a:tblGrid>
              <a:tr h="1258381">
                <a:tc>
                  <a:txBody>
                    <a:bodyPr/>
                    <a:lstStyle/>
                    <a:p>
                      <a:pPr defTabSz="457200">
                        <a:defRPr sz="1800">
                          <a:solidFill>
                            <a:srgbClr val="000000"/>
                          </a:solidFill>
                        </a:defRPr>
                      </a:pPr>
                      <a:r>
                        <a:rPr sz="3400">
                          <a:solidFill>
                            <a:srgbClr val="FFFFFF"/>
                          </a:solidFill>
                          <a:latin typeface="Chalkboard SE Bold"/>
                          <a:ea typeface="Chalkboard SE Bold"/>
                          <a:cs typeface="Chalkboard SE Bold"/>
                          <a:sym typeface="Chalkboard SE Bold"/>
                        </a:rPr>
                        <a:t>Girişim (Intervention)</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0066CC"/>
                    </a:solidFill>
                  </a:tcPr>
                </a:tc>
                <a:tc>
                  <a:txBody>
                    <a:bodyPr/>
                    <a:lstStyle/>
                    <a:p>
                      <a:pPr defTabSz="457200">
                        <a:defRPr sz="1800">
                          <a:solidFill>
                            <a:srgbClr val="000000"/>
                          </a:solidFill>
                        </a:defRPr>
                      </a:pPr>
                      <a:r>
                        <a:rPr sz="4000">
                          <a:solidFill>
                            <a:srgbClr val="FFFFFF"/>
                          </a:solidFill>
                          <a:latin typeface="Chalkboard SE Bold"/>
                          <a:ea typeface="Chalkboard SE Bold"/>
                          <a:cs typeface="Chalkboard SE Bold"/>
                          <a:sym typeface="Chalkboard SE Bold"/>
                        </a:rPr>
                        <a:t>Öneri Gücü</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0066CC"/>
                    </a:solidFill>
                  </a:tcPr>
                </a:tc>
                <a:tc>
                  <a:txBody>
                    <a:bodyPr/>
                    <a:lstStyle/>
                    <a:p>
                      <a:pPr defTabSz="457200">
                        <a:defRPr sz="1800">
                          <a:solidFill>
                            <a:srgbClr val="000000"/>
                          </a:solidFill>
                        </a:defRPr>
                      </a:pPr>
                      <a:r>
                        <a:rPr sz="3000">
                          <a:solidFill>
                            <a:srgbClr val="FFFFFF"/>
                          </a:solidFill>
                          <a:latin typeface="Chalkboard SE Bold"/>
                          <a:ea typeface="Chalkboard SE Bold"/>
                          <a:cs typeface="Chalkboard SE Bold"/>
                          <a:sym typeface="Chalkboard SE Bold"/>
                        </a:rPr>
                        <a:t>RBD Belirtileri</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0066CC"/>
                    </a:solidFill>
                  </a:tcPr>
                </a:tc>
                <a:tc>
                  <a:txBody>
                    <a:bodyPr/>
                    <a:lstStyle/>
                    <a:p>
                      <a:pPr defTabSz="457200">
                        <a:defRPr sz="1800">
                          <a:solidFill>
                            <a:srgbClr val="000000"/>
                          </a:solidFill>
                        </a:defRPr>
                      </a:pPr>
                      <a:r>
                        <a:rPr sz="3200">
                          <a:solidFill>
                            <a:srgbClr val="FFFFFF"/>
                          </a:solidFill>
                          <a:latin typeface="Chalkboard SE Bold"/>
                          <a:ea typeface="Chalkboard SE Bold"/>
                          <a:cs typeface="Chalkboard SE Bold"/>
                          <a:sym typeface="Chalkboard SE Bold"/>
                        </a:rPr>
                        <a:t>RBDQ Skoru</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0066CC"/>
                    </a:solidFill>
                  </a:tcPr>
                </a:tc>
                <a:tc>
                  <a:txBody>
                    <a:bodyPr/>
                    <a:lstStyle/>
                    <a:p>
                      <a:pPr defTabSz="457200">
                        <a:defRPr sz="1800">
                          <a:solidFill>
                            <a:srgbClr val="000000"/>
                          </a:solidFill>
                        </a:defRPr>
                      </a:pPr>
                      <a:r>
                        <a:rPr sz="3600">
                          <a:solidFill>
                            <a:srgbClr val="FFFFFF"/>
                          </a:solidFill>
                          <a:latin typeface="Chalkboard SE Bold"/>
                          <a:ea typeface="Chalkboard SE Bold"/>
                          <a:cs typeface="Chalkboard SE Bold"/>
                          <a:sym typeface="Chalkboard SE Bold"/>
                        </a:rPr>
                        <a:t>RBD Sıklığı</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0066CC"/>
                    </a:solidFill>
                  </a:tcPr>
                </a:tc>
              </a:tr>
              <a:tr h="774387">
                <a:tc>
                  <a:txBody>
                    <a:bodyPr/>
                    <a:lstStyle/>
                    <a:p>
                      <a:pPr algn="l" defTabSz="457200">
                        <a:defRPr sz="1800">
                          <a:solidFill>
                            <a:srgbClr val="000000"/>
                          </a:solidFill>
                        </a:defRPr>
                      </a:pPr>
                      <a:r>
                        <a:rPr sz="3500">
                          <a:latin typeface="+mj-lt"/>
                          <a:ea typeface="+mj-ea"/>
                          <a:cs typeface="+mj-cs"/>
                          <a:sym typeface="Chalkboard SE Regular"/>
                        </a:rPr>
                        <a:t>İzole RBD</a:t>
                      </a:r>
                    </a:p>
                  </a:txBody>
                  <a:tcPr marL="45720" marR="45720" marT="45720" marB="45720" anchor="t"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CFD7E7"/>
                    </a:solidFill>
                  </a:tcPr>
                </a:tc>
              </a:tr>
              <a:tr h="774387">
                <a:tc>
                  <a:txBody>
                    <a:bodyPr/>
                    <a:lstStyle/>
                    <a:p>
                      <a:pPr algn="l" defTabSz="457200">
                        <a:defRPr sz="1800">
                          <a:solidFill>
                            <a:srgbClr val="000000"/>
                          </a:solidFill>
                        </a:defRPr>
                      </a:pPr>
                      <a:r>
                        <a:rPr sz="3000">
                          <a:latin typeface="+mj-lt"/>
                          <a:ea typeface="+mj-ea"/>
                          <a:cs typeface="+mj-cs"/>
                          <a:sym typeface="Chalkboard SE Regular"/>
                        </a:rPr>
                        <a:t>  Klonazepam</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3000">
                          <a:latin typeface="+mj-lt"/>
                          <a:ea typeface="+mj-ea"/>
                          <a:cs typeface="+mj-cs"/>
                          <a:sym typeface="Chalkboard SE Regular"/>
                        </a:rPr>
                        <a:t>Koşullu olarak önerilir</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774387">
                <a:tc>
                  <a:txBody>
                    <a:bodyPr/>
                    <a:lstStyle/>
                    <a:p>
                      <a:pPr algn="l" defTabSz="457200">
                        <a:defRPr sz="1800">
                          <a:solidFill>
                            <a:srgbClr val="000000"/>
                          </a:solidFill>
                        </a:defRPr>
                      </a:pPr>
                      <a:r>
                        <a:rPr sz="3000">
                          <a:latin typeface="+mj-lt"/>
                          <a:ea typeface="+mj-ea"/>
                          <a:cs typeface="+mj-cs"/>
                          <a:sym typeface="Chalkboard SE Regular"/>
                        </a:rPr>
                        <a:t>  Melatonin (hızlı salınımlı)</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800">
                          <a:solidFill>
                            <a:srgbClr val="000000"/>
                          </a:solidFill>
                        </a:defRPr>
                      </a:pPr>
                      <a:r>
                        <a:rPr sz="3000">
                          <a:latin typeface="+mj-lt"/>
                          <a:ea typeface="+mj-ea"/>
                          <a:cs typeface="+mj-cs"/>
                          <a:sym typeface="Chalkboard SE Regular"/>
                        </a:rPr>
                        <a:t>Koşullu olarak önerilir</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r>
              <a:tr h="774387">
                <a:tc>
                  <a:txBody>
                    <a:bodyPr/>
                    <a:lstStyle/>
                    <a:p>
                      <a:pPr algn="l" defTabSz="457200">
                        <a:defRPr sz="1800">
                          <a:solidFill>
                            <a:srgbClr val="000000"/>
                          </a:solidFill>
                        </a:defRPr>
                      </a:pPr>
                      <a:r>
                        <a:rPr sz="3000">
                          <a:latin typeface="+mj-lt"/>
                          <a:ea typeface="+mj-ea"/>
                          <a:cs typeface="+mj-cs"/>
                          <a:sym typeface="Chalkboard SE Regular"/>
                        </a:rPr>
                        <a:t>  Pramipeksol</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3000">
                          <a:latin typeface="+mj-lt"/>
                          <a:ea typeface="+mj-ea"/>
                          <a:cs typeface="+mj-cs"/>
                          <a:sym typeface="Chalkboard SE Regular"/>
                        </a:rPr>
                        <a:t>Koşullu olarak önerilir</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774387">
                <a:tc>
                  <a:txBody>
                    <a:bodyPr/>
                    <a:lstStyle/>
                    <a:p>
                      <a:pPr algn="l" defTabSz="457200">
                        <a:defRPr sz="1800">
                          <a:solidFill>
                            <a:srgbClr val="000000"/>
                          </a:solidFill>
                        </a:defRPr>
                      </a:pPr>
                      <a:r>
                        <a:rPr sz="2900">
                          <a:latin typeface="+mj-lt"/>
                          <a:ea typeface="+mj-ea"/>
                          <a:cs typeface="+mj-cs"/>
                          <a:sym typeface="Chalkboard SE Regular"/>
                        </a:rPr>
                        <a:t>  Rivastigmin</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800">
                          <a:solidFill>
                            <a:srgbClr val="000000"/>
                          </a:solidFill>
                        </a:defRPr>
                      </a:pPr>
                      <a:r>
                        <a:rPr sz="3000">
                          <a:latin typeface="+mj-lt"/>
                          <a:ea typeface="+mj-ea"/>
                          <a:cs typeface="+mj-cs"/>
                          <a:sym typeface="Chalkboard SE Regular"/>
                        </a:rPr>
                        <a:t>Koşullu olarak önerilir</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r>
              <a:tr h="774387">
                <a:tc>
                  <a:txBody>
                    <a:bodyPr/>
                    <a:lstStyle/>
                    <a:p>
                      <a:pPr algn="l" defTabSz="457200">
                        <a:defRPr sz="1800">
                          <a:solidFill>
                            <a:srgbClr val="000000"/>
                          </a:solidFill>
                        </a:defRPr>
                      </a:pPr>
                      <a:r>
                        <a:rPr sz="3000">
                          <a:latin typeface="+mj-lt"/>
                          <a:ea typeface="+mj-ea"/>
                          <a:cs typeface="+mj-cs"/>
                          <a:sym typeface="Chalkboard SE Regular"/>
                        </a:rPr>
                        <a:t>Tıbbi duruma ikincil RBD</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30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774387">
                <a:tc>
                  <a:txBody>
                    <a:bodyPr/>
                    <a:lstStyle/>
                    <a:p>
                      <a:pPr algn="l" defTabSz="457200">
                        <a:defRPr sz="1800">
                          <a:solidFill>
                            <a:srgbClr val="000000"/>
                          </a:solidFill>
                        </a:defRPr>
                      </a:pPr>
                      <a:r>
                        <a:rPr sz="3000">
                          <a:latin typeface="+mj-lt"/>
                          <a:ea typeface="+mj-ea"/>
                          <a:cs typeface="+mj-cs"/>
                          <a:sym typeface="Chalkboard SE Regular"/>
                        </a:rPr>
                        <a:t>  Klonazepam</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800">
                          <a:solidFill>
                            <a:srgbClr val="000000"/>
                          </a:solidFill>
                        </a:defRPr>
                      </a:pPr>
                      <a:r>
                        <a:rPr sz="3000">
                          <a:latin typeface="+mj-lt"/>
                          <a:ea typeface="+mj-ea"/>
                          <a:cs typeface="+mj-cs"/>
                          <a:sym typeface="Chalkboard SE Regular"/>
                        </a:rPr>
                        <a:t>Koşullu olarak önerilir</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r>
              <a:tr h="774387">
                <a:tc>
                  <a:txBody>
                    <a:bodyPr/>
                    <a:lstStyle/>
                    <a:p>
                      <a:pPr algn="l" defTabSz="457200">
                        <a:defRPr sz="1200">
                          <a:solidFill>
                            <a:srgbClr val="000000"/>
                          </a:solidFill>
                          <a:latin typeface="+mj-lt"/>
                          <a:ea typeface="+mj-ea"/>
                          <a:cs typeface="+mj-cs"/>
                          <a:sym typeface="Chalkboard SE Regular"/>
                        </a:defRPr>
                      </a:pPr>
                      <a:r>
                        <a:t>     </a:t>
                      </a:r>
                      <a:r>
                        <a:rPr sz="3000"/>
                        <a:t>Melatonin (hızlı salınımlı)</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3000">
                          <a:latin typeface="+mj-lt"/>
                          <a:ea typeface="+mj-ea"/>
                          <a:cs typeface="+mj-cs"/>
                          <a:sym typeface="Chalkboard SE Regular"/>
                        </a:rPr>
                        <a:t>Koşullu olarak önerilir</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774387">
                <a:tc>
                  <a:txBody>
                    <a:bodyPr/>
                    <a:lstStyle/>
                    <a:p>
                      <a:pPr algn="l" defTabSz="457200">
                        <a:defRPr sz="1800">
                          <a:solidFill>
                            <a:srgbClr val="000000"/>
                          </a:solidFill>
                        </a:defRPr>
                      </a:pPr>
                      <a:r>
                        <a:rPr sz="3000">
                          <a:latin typeface="+mj-lt"/>
                          <a:ea typeface="+mj-ea"/>
                          <a:cs typeface="+mj-cs"/>
                          <a:sym typeface="Chalkboard SE Regular"/>
                        </a:rPr>
                        <a:t>  Rivastigmin</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800">
                          <a:solidFill>
                            <a:srgbClr val="000000"/>
                          </a:solidFill>
                        </a:defRPr>
                      </a:pPr>
                      <a:r>
                        <a:rPr sz="3000">
                          <a:latin typeface="+mj-lt"/>
                          <a:ea typeface="+mj-ea"/>
                          <a:cs typeface="+mj-cs"/>
                          <a:sym typeface="Chalkboard SE Regular"/>
                        </a:rPr>
                        <a:t>Koşullu olarak önerilir</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r>
              <a:tr h="774387">
                <a:tc>
                  <a:txBody>
                    <a:bodyPr/>
                    <a:lstStyle/>
                    <a:p>
                      <a:pPr algn="l" defTabSz="457200">
                        <a:defRPr sz="1800">
                          <a:solidFill>
                            <a:srgbClr val="000000"/>
                          </a:solidFill>
                        </a:defRPr>
                      </a:pPr>
                      <a:r>
                        <a:rPr sz="3000">
                          <a:latin typeface="+mj-lt"/>
                          <a:ea typeface="+mj-ea"/>
                          <a:cs typeface="+mj-cs"/>
                          <a:sym typeface="Chalkboard SE Regular"/>
                        </a:rPr>
                        <a:t>  DBS</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3000">
                          <a:latin typeface="+mj-lt"/>
                          <a:ea typeface="+mj-ea"/>
                          <a:cs typeface="+mj-cs"/>
                          <a:sym typeface="Chalkboard SE Regular"/>
                        </a:rPr>
                        <a:t>Koşullu olarak önerilmez</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774387">
                <a:tc>
                  <a:txBody>
                    <a:bodyPr/>
                    <a:lstStyle/>
                    <a:p>
                      <a:pPr algn="l" defTabSz="457200">
                        <a:defRPr sz="1800">
                          <a:solidFill>
                            <a:srgbClr val="000000"/>
                          </a:solidFill>
                        </a:defRPr>
                      </a:pPr>
                      <a:r>
                        <a:rPr sz="3100">
                          <a:latin typeface="+mj-lt"/>
                          <a:ea typeface="+mj-ea"/>
                          <a:cs typeface="+mj-cs"/>
                          <a:sym typeface="Chalkboard SE Regular"/>
                        </a:rPr>
                        <a:t>İlaç kaynaklı RBD</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30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r>
              <a:tr h="774405">
                <a:tc>
                  <a:txBody>
                    <a:bodyPr/>
                    <a:lstStyle/>
                    <a:p>
                      <a:pPr algn="l" defTabSz="457200">
                        <a:defRPr sz="1200">
                          <a:solidFill>
                            <a:srgbClr val="000000"/>
                          </a:solidFill>
                          <a:latin typeface="+mj-lt"/>
                          <a:ea typeface="+mj-ea"/>
                          <a:cs typeface="+mj-cs"/>
                          <a:sym typeface="Chalkboard SE Regular"/>
                        </a:defRPr>
                      </a:pPr>
                      <a:r>
                        <a:t> </a:t>
                      </a:r>
                      <a:r>
                        <a:rPr sz="3000"/>
                        <a:t> İlaç kesilmesi</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3000">
                          <a:latin typeface="+mj-lt"/>
                          <a:ea typeface="+mj-ea"/>
                          <a:cs typeface="+mj-cs"/>
                          <a:sym typeface="Chalkboard SE Regular"/>
                        </a:rPr>
                        <a:t>Koşullu olarak önerilir</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800">
                          <a:solidFill>
                            <a:srgbClr val="000000"/>
                          </a:solidFill>
                        </a:defRPr>
                      </a:pPr>
                      <a:r>
                        <a:rPr sz="1200">
                          <a:latin typeface="+mj-lt"/>
                          <a:ea typeface="+mj-ea"/>
                          <a:cs typeface="+mj-cs"/>
                          <a:sym typeface="Chalkboard SE Regular"/>
                        </a:rPr>
                        <a: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defTabSz="457200">
                        <a:defRPr sz="1200">
                          <a:solidFill>
                            <a:srgbClr val="000000"/>
                          </a:solidFill>
                          <a:latin typeface="+mj-lt"/>
                          <a:ea typeface="+mj-ea"/>
                          <a:cs typeface="+mj-cs"/>
                          <a:sym typeface="Chalkboard SE Regular"/>
                        </a:defRPr>
                      </a:pP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bl>
          </a:graphicData>
        </a:graphic>
      </p:graphicFrame>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Klonazepam"/>
          <p:cNvSpPr txBox="1"/>
          <p:nvPr>
            <p:ph type="title"/>
          </p:nvPr>
        </p:nvSpPr>
        <p:spPr>
          <a:prstGeom prst="rect">
            <a:avLst/>
          </a:prstGeom>
        </p:spPr>
        <p:txBody>
          <a:bodyPr/>
          <a:lstStyle/>
          <a:p>
            <a:pPr/>
            <a:r>
              <a:t>Klonazepam</a:t>
            </a:r>
          </a:p>
        </p:txBody>
      </p:sp>
      <p:sp>
        <p:nvSpPr>
          <p:cNvPr id="209" name="Doz: 0,25-2 mg…"/>
          <p:cNvSpPr txBox="1"/>
          <p:nvPr>
            <p:ph type="body" idx="1"/>
          </p:nvPr>
        </p:nvSpPr>
        <p:spPr>
          <a:prstGeom prst="rect">
            <a:avLst/>
          </a:prstGeom>
        </p:spPr>
        <p:txBody>
          <a:bodyPr/>
          <a:lstStyle/>
          <a:p>
            <a:pPr marL="515111" indent="-515111" defTabSz="643889">
              <a:spcBef>
                <a:spcPts val="3200"/>
              </a:spcBef>
              <a:buBlip>
                <a:blip r:embed="rId2"/>
              </a:buBlip>
              <a:defRPr sz="4055"/>
            </a:pPr>
            <a:r>
              <a:t>Doz: 0,25-2 mg</a:t>
            </a:r>
          </a:p>
          <a:p>
            <a:pPr marL="515111" indent="-515111" defTabSz="643889">
              <a:spcBef>
                <a:spcPts val="3200"/>
              </a:spcBef>
              <a:buBlip>
                <a:blip r:embed="rId2"/>
              </a:buBlip>
              <a:defRPr sz="4055"/>
            </a:pPr>
            <a:r>
              <a:t>Etki mekanizması: GABA-A reseptör aktivasyonu ile REM motor aktivitesini baskılar.</a:t>
            </a:r>
          </a:p>
          <a:p>
            <a:pPr marL="515111" indent="-515111" defTabSz="643889">
              <a:spcBef>
                <a:spcPts val="3200"/>
              </a:spcBef>
              <a:buBlip>
                <a:blip r:embed="rId2"/>
              </a:buBlip>
              <a:defRPr sz="4055"/>
            </a:pPr>
            <a:r>
              <a:t>Yan etkiler: Genellikle doz bağımlı, somnolans, enürezis, yürüme bozuklukları, postüral instabilite, dizziness, kognitif değişiklikleri</a:t>
            </a:r>
          </a:p>
          <a:p>
            <a:pPr marL="515111" indent="-515111" defTabSz="643889">
              <a:spcBef>
                <a:spcPts val="3200"/>
              </a:spcBef>
              <a:buBlip>
                <a:blip r:embed="rId2"/>
              </a:buBlip>
              <a:defRPr sz="4055"/>
            </a:pPr>
            <a:r>
              <a:t>Tolerans ve bağımlılık çok nadir.</a:t>
            </a:r>
          </a:p>
          <a:p>
            <a:pPr marL="515111" indent="-515111" defTabSz="643889">
              <a:spcBef>
                <a:spcPts val="3200"/>
              </a:spcBef>
              <a:buBlip>
                <a:blip r:embed="rId2"/>
              </a:buBlip>
              <a:defRPr sz="4055"/>
            </a:pPr>
            <a:r>
              <a:t>Ani bırakma rebounda neden olabilir.</a:t>
            </a:r>
          </a:p>
          <a:p>
            <a:pPr marL="515111" indent="-515111" defTabSz="643889">
              <a:spcBef>
                <a:spcPts val="3200"/>
              </a:spcBef>
              <a:buBlip>
                <a:blip r:embed="rId2"/>
              </a:buBlip>
              <a:defRPr sz="4055"/>
            </a:pPr>
            <a:r>
              <a:t>Özellikle yaşlı bireylerde düşme riski nedeniyle dikkatli kullanılmalıdır.</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Melatonin"/>
          <p:cNvSpPr txBox="1"/>
          <p:nvPr>
            <p:ph type="title"/>
          </p:nvPr>
        </p:nvSpPr>
        <p:spPr>
          <a:prstGeom prst="rect">
            <a:avLst/>
          </a:prstGeom>
        </p:spPr>
        <p:txBody>
          <a:bodyPr/>
          <a:lstStyle/>
          <a:p>
            <a:pPr/>
            <a:r>
              <a:t>Melatonin</a:t>
            </a:r>
          </a:p>
        </p:txBody>
      </p:sp>
      <p:sp>
        <p:nvSpPr>
          <p:cNvPr id="212" name="Doz: 3-15 mg (monoterapi, kombinasyon)…"/>
          <p:cNvSpPr txBox="1"/>
          <p:nvPr>
            <p:ph type="body" idx="1"/>
          </p:nvPr>
        </p:nvSpPr>
        <p:spPr>
          <a:prstGeom prst="rect">
            <a:avLst/>
          </a:prstGeom>
        </p:spPr>
        <p:txBody>
          <a:bodyPr/>
          <a:lstStyle/>
          <a:p>
            <a:pPr marL="620776" indent="-620776" defTabSz="775969">
              <a:spcBef>
                <a:spcPts val="3900"/>
              </a:spcBef>
              <a:buBlip>
                <a:blip r:embed="rId2"/>
              </a:buBlip>
              <a:defRPr sz="4888"/>
            </a:pPr>
            <a:r>
              <a:t>Doz: 3-15 mg (monoterapi, kombinasyon)</a:t>
            </a:r>
          </a:p>
          <a:p>
            <a:pPr marL="620776" indent="-620776" defTabSz="775969">
              <a:spcBef>
                <a:spcPts val="3900"/>
              </a:spcBef>
              <a:buBlip>
                <a:blip r:embed="rId2"/>
              </a:buBlip>
              <a:defRPr sz="4888"/>
            </a:pPr>
            <a:r>
              <a:t>Etki mekanizması: REM uyku stabilizasyonu, kas atonisini destekler.</a:t>
            </a:r>
          </a:p>
          <a:p>
            <a:pPr marL="620776" indent="-620776" defTabSz="775969">
              <a:spcBef>
                <a:spcPts val="3900"/>
              </a:spcBef>
              <a:buBlip>
                <a:blip r:embed="rId2"/>
              </a:buBlip>
              <a:defRPr sz="4888"/>
            </a:pPr>
            <a:r>
              <a:t>Yan etkiler: Baş ağrısı, gün içi uykululuk, bulantı, sıkıntılı düşünce hali</a:t>
            </a:r>
          </a:p>
          <a:p>
            <a:pPr marL="620776" indent="-620776" defTabSz="775969">
              <a:spcBef>
                <a:spcPts val="3900"/>
              </a:spcBef>
              <a:buBlip>
                <a:blip r:embed="rId2"/>
              </a:buBlip>
              <a:defRPr sz="4888"/>
            </a:pPr>
            <a:r>
              <a:t>Postüral instabilite, kognitif değişiklikler açısından güvenli</a:t>
            </a:r>
          </a:p>
          <a:p>
            <a:pPr marL="620776" indent="-620776" defTabSz="775969">
              <a:spcBef>
                <a:spcPts val="3900"/>
              </a:spcBef>
              <a:buBlip>
                <a:blip r:embed="rId2"/>
              </a:buBlip>
              <a:defRPr sz="4888"/>
            </a:pPr>
            <a:r>
              <a:t>Nörodejeneratif hastalığı olanlarda güvenli bir seçenek</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Pramipeksol"/>
          <p:cNvSpPr txBox="1"/>
          <p:nvPr>
            <p:ph type="title"/>
          </p:nvPr>
        </p:nvSpPr>
        <p:spPr>
          <a:prstGeom prst="rect">
            <a:avLst/>
          </a:prstGeom>
        </p:spPr>
        <p:txBody>
          <a:bodyPr/>
          <a:lstStyle/>
          <a:p>
            <a:pPr/>
            <a:r>
              <a:t>Pramipeksol</a:t>
            </a:r>
          </a:p>
        </p:txBody>
      </p:sp>
      <p:sp>
        <p:nvSpPr>
          <p:cNvPr id="215" name="Doz: 0,125 mg- 2 mg…"/>
          <p:cNvSpPr txBox="1"/>
          <p:nvPr>
            <p:ph type="body" idx="1"/>
          </p:nvPr>
        </p:nvSpPr>
        <p:spPr>
          <a:prstGeom prst="rect">
            <a:avLst/>
          </a:prstGeom>
        </p:spPr>
        <p:txBody>
          <a:bodyPr/>
          <a:lstStyle/>
          <a:p>
            <a:pPr marL="647191" indent="-647191" defTabSz="808990">
              <a:spcBef>
                <a:spcPts val="4100"/>
              </a:spcBef>
              <a:buBlip>
                <a:blip r:embed="rId2"/>
              </a:buBlip>
              <a:defRPr sz="5096"/>
            </a:pPr>
            <a:r>
              <a:t>Doz: 0,125 mg- 2 mg</a:t>
            </a:r>
          </a:p>
          <a:p>
            <a:pPr marL="647191" indent="-647191" defTabSz="808990">
              <a:spcBef>
                <a:spcPts val="4100"/>
              </a:spcBef>
              <a:buBlip>
                <a:blip r:embed="rId2"/>
              </a:buBlip>
              <a:defRPr sz="5096"/>
            </a:pPr>
            <a:r>
              <a:t>Polisomnografi incelemesinde PLM’i olan RDB hastalarına etkili olduğu gösterilmiş. </a:t>
            </a:r>
          </a:p>
          <a:p>
            <a:pPr marL="647191" indent="-647191" defTabSz="808990">
              <a:spcBef>
                <a:spcPts val="4100"/>
              </a:spcBef>
              <a:buBlip>
                <a:blip r:embed="rId2"/>
              </a:buBlip>
              <a:defRPr sz="5096"/>
            </a:pPr>
            <a:r>
              <a:t>PLM nedeniyle meydana gelen uyku fragmantasyonu üzerinde etkili olabilir. </a:t>
            </a:r>
          </a:p>
          <a:p>
            <a:pPr marL="647191" indent="-647191" defTabSz="808990">
              <a:spcBef>
                <a:spcPts val="4100"/>
              </a:spcBef>
              <a:buBlip>
                <a:blip r:embed="rId2"/>
              </a:buBlip>
              <a:defRPr sz="5096"/>
            </a:pPr>
            <a:r>
              <a:t>Yan etki: GİS yan etkileri, ertesi gün uykululuk, dürtüsel davranış bozukluğu</a:t>
            </a:r>
          </a:p>
        </p:txBody>
      </p:sp>
      <p:sp>
        <p:nvSpPr>
          <p:cNvPr id="216" name="Sasai T. et al 2013"/>
          <p:cNvSpPr txBox="1"/>
          <p:nvPr/>
        </p:nvSpPr>
        <p:spPr>
          <a:xfrm>
            <a:off x="16040667" y="12073388"/>
            <a:ext cx="6962081" cy="5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Sasai T. et al 2013</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Transdermal Rivastigmin"/>
          <p:cNvSpPr txBox="1"/>
          <p:nvPr>
            <p:ph type="title"/>
          </p:nvPr>
        </p:nvSpPr>
        <p:spPr>
          <a:prstGeom prst="rect">
            <a:avLst/>
          </a:prstGeom>
        </p:spPr>
        <p:txBody>
          <a:bodyPr/>
          <a:lstStyle/>
          <a:p>
            <a:pPr/>
            <a:r>
              <a:t>Transdermal Rivastigmin</a:t>
            </a:r>
          </a:p>
        </p:txBody>
      </p:sp>
      <p:sp>
        <p:nvSpPr>
          <p:cNvPr id="219" name="Doz: 4,6 mg- 13,3 mg/gün…"/>
          <p:cNvSpPr txBox="1"/>
          <p:nvPr>
            <p:ph type="body" idx="1"/>
          </p:nvPr>
        </p:nvSpPr>
        <p:spPr>
          <a:prstGeom prst="rect">
            <a:avLst/>
          </a:prstGeom>
        </p:spPr>
        <p:txBody>
          <a:bodyPr/>
          <a:lstStyle/>
          <a:p>
            <a:pPr>
              <a:buBlip>
                <a:blip r:embed="rId2"/>
              </a:buBlip>
            </a:pPr>
            <a:r>
              <a:t>Doz: 4,6 mg- 13,3 mg/gün</a:t>
            </a:r>
          </a:p>
          <a:p>
            <a:pPr>
              <a:buBlip>
                <a:blip r:embed="rId2"/>
              </a:buBlip>
            </a:pPr>
            <a:r>
              <a:t>Hafif kognitif bozukluğu olan hastalarda kullanılabilir.</a:t>
            </a:r>
          </a:p>
          <a:p>
            <a:pPr>
              <a:buBlip>
                <a:blip r:embed="rId2"/>
              </a:buBlip>
            </a:pPr>
            <a:r>
              <a:t>Yan etki: Hipotansiyon, asteni, gün içi uykululuk, bulantı, kusma, irritabilite</a:t>
            </a:r>
          </a:p>
        </p:txBody>
      </p:sp>
      <p:sp>
        <p:nvSpPr>
          <p:cNvPr id="220" name="Brunetti V. et al 2014"/>
          <p:cNvSpPr txBox="1"/>
          <p:nvPr/>
        </p:nvSpPr>
        <p:spPr>
          <a:xfrm>
            <a:off x="16593278" y="11774057"/>
            <a:ext cx="6962082" cy="529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Brunetti V. et al 2014</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Medikal tedavi ilişkili RDB"/>
          <p:cNvSpPr txBox="1"/>
          <p:nvPr>
            <p:ph type="title"/>
          </p:nvPr>
        </p:nvSpPr>
        <p:spPr>
          <a:prstGeom prst="rect">
            <a:avLst/>
          </a:prstGeom>
        </p:spPr>
        <p:txBody>
          <a:bodyPr/>
          <a:lstStyle/>
          <a:p>
            <a:pPr/>
            <a:r>
              <a:t>Medikal tedavi ilişkili RDB</a:t>
            </a:r>
          </a:p>
        </p:txBody>
      </p:sp>
      <p:sp>
        <p:nvSpPr>
          <p:cNvPr id="223" name="SSRI…"/>
          <p:cNvSpPr txBox="1"/>
          <p:nvPr>
            <p:ph type="body" idx="1"/>
          </p:nvPr>
        </p:nvSpPr>
        <p:spPr>
          <a:prstGeom prst="rect">
            <a:avLst/>
          </a:prstGeom>
        </p:spPr>
        <p:txBody>
          <a:bodyPr/>
          <a:lstStyle/>
          <a:p>
            <a:pPr>
              <a:buBlip>
                <a:blip r:embed="rId2"/>
              </a:buBlip>
            </a:pPr>
            <a:r>
              <a:t>SSRI</a:t>
            </a:r>
          </a:p>
          <a:p>
            <a:pPr>
              <a:buBlip>
                <a:blip r:embed="rId2"/>
              </a:buBlip>
            </a:pPr>
            <a:r>
              <a:t>SNRI</a:t>
            </a:r>
          </a:p>
          <a:p>
            <a:pPr>
              <a:buBlip>
                <a:blip r:embed="rId2"/>
              </a:buBlip>
            </a:pPr>
            <a:r>
              <a:t>Lipofilik beta blokörler (özellikle bisoprolol)</a:t>
            </a:r>
          </a:p>
          <a:p>
            <a:pPr>
              <a:buBlip>
                <a:blip r:embed="rId2"/>
              </a:buBlip>
            </a:pPr>
            <a:r>
              <a:t>Bupropion, antidepresan kullanımı gerekli olan hastalarda güvenli bir seçenek.</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Kombinasyon tedavisi yetersizliği durumunda; RDB’nin eşlik ettiği klinik sorun baz alınarak tedavi seçmek uygun olabilir.…"/>
          <p:cNvSpPr txBox="1"/>
          <p:nvPr>
            <p:ph type="body" idx="1"/>
          </p:nvPr>
        </p:nvSpPr>
        <p:spPr>
          <a:prstGeom prst="rect">
            <a:avLst/>
          </a:prstGeom>
        </p:spPr>
        <p:txBody>
          <a:bodyPr/>
          <a:lstStyle/>
          <a:p>
            <a:pPr>
              <a:buBlip>
                <a:blip r:embed="rId2"/>
              </a:buBlip>
            </a:pPr>
            <a:r>
              <a:t>Kombinasyon tedavisi yetersizliği durumunda; RDB’nin eşlik ettiği klinik sorun baz alınarak tedavi seçmek uygun olabilir.</a:t>
            </a:r>
          </a:p>
          <a:p>
            <a:pPr>
              <a:buBlip>
                <a:blip r:embed="rId2"/>
              </a:buBlip>
            </a:pPr>
            <a:r>
              <a:t>Örneğin, ketiapin veya klozapin, melatonin ve klonazepama dirençli DLB ve şiddetli RDB'si olan ve aynı zamanda  görsel halüsinasyonları olan bir hastada makul seçimler olabilir.</a:t>
            </a:r>
          </a:p>
          <a:p>
            <a:pPr>
              <a:buBlip>
                <a:blip r:embed="rId2"/>
              </a:buBlip>
            </a:pPr>
            <a:r>
              <a:t>Komorbid OSAS’ ı olan kişilerde , RBD benzeri davranışları iyileştirmek için PAP tedavisi kullanıyor ise klonazepam reçete edilebilir.</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Nörolojik patolojiler açısından izlem"/>
          <p:cNvSpPr txBox="1"/>
          <p:nvPr>
            <p:ph type="title"/>
          </p:nvPr>
        </p:nvSpPr>
        <p:spPr>
          <a:prstGeom prst="rect">
            <a:avLst/>
          </a:prstGeom>
        </p:spPr>
        <p:txBody>
          <a:bodyPr/>
          <a:lstStyle>
            <a:lvl1pPr defTabSz="792479">
              <a:defRPr sz="9600"/>
            </a:lvl1pPr>
          </a:lstStyle>
          <a:p>
            <a:pPr/>
            <a:r>
              <a:t>Nörolojik patolojiler açısından izlem</a:t>
            </a:r>
          </a:p>
        </p:txBody>
      </p:sp>
      <p:pic>
        <p:nvPicPr>
          <p:cNvPr id="228" name="Ekran Resmi 2025-10-16 11.51.11.png" descr="Ekran Resmi 2025-10-16 11.51.11.png"/>
          <p:cNvPicPr>
            <a:picLocks noChangeAspect="0"/>
          </p:cNvPicPr>
          <p:nvPr/>
        </p:nvPicPr>
        <p:blipFill>
          <a:blip r:embed="rId2">
            <a:extLst/>
          </a:blip>
          <a:stretch>
            <a:fillRect/>
          </a:stretch>
        </p:blipFill>
        <p:spPr>
          <a:xfrm>
            <a:off x="3531553" y="3449039"/>
            <a:ext cx="16478700" cy="9340204"/>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Beklentiler.."/>
          <p:cNvSpPr txBox="1"/>
          <p:nvPr>
            <p:ph type="title"/>
          </p:nvPr>
        </p:nvSpPr>
        <p:spPr>
          <a:prstGeom prst="rect">
            <a:avLst/>
          </a:prstGeom>
        </p:spPr>
        <p:txBody>
          <a:bodyPr/>
          <a:lstStyle/>
          <a:p>
            <a:pPr/>
            <a:r>
              <a:t>Beklentiler..</a:t>
            </a:r>
          </a:p>
        </p:txBody>
      </p:sp>
      <p:sp>
        <p:nvSpPr>
          <p:cNvPr id="231" name="Yatak arkadaşları ve aile üyeleri, RDB hastalarında, tıbbi tedavi görenler dahil, bir dereceye kadar rüya canlandırma ve ses çıkarma davranışlarının genellikle kaçınılmaz olduğunu bilmelidir.…"/>
          <p:cNvSpPr txBox="1"/>
          <p:nvPr>
            <p:ph type="body" idx="1"/>
          </p:nvPr>
        </p:nvSpPr>
        <p:spPr>
          <a:prstGeom prst="rect">
            <a:avLst/>
          </a:prstGeom>
        </p:spPr>
        <p:txBody>
          <a:bodyPr/>
          <a:lstStyle/>
          <a:p>
            <a:pPr marL="475488" indent="-475488" defTabSz="594360">
              <a:spcBef>
                <a:spcPts val="3000"/>
              </a:spcBef>
              <a:buBlip>
                <a:blip r:embed="rId2"/>
              </a:buBlip>
              <a:defRPr sz="3744"/>
            </a:pPr>
            <a:r>
              <a:t>Yatak arkadaşları ve aile üyeleri, RDB hastalarında, tıbbi tedavi görenler dahil, bir dereceye kadar rüya canlandırma ve ses çıkarma davranışlarının genellikle kaçınılmaz olduğunu bilmelidir.</a:t>
            </a:r>
          </a:p>
          <a:p>
            <a:pPr marL="475488" indent="-475488" defTabSz="594360">
              <a:spcBef>
                <a:spcPts val="3000"/>
              </a:spcBef>
              <a:buBlip>
                <a:blip r:embed="rId2"/>
              </a:buBlip>
              <a:defRPr sz="3744"/>
            </a:pPr>
            <a:r>
              <a:t>Ne yazık ki, bu davranışlar yatak arkadaşlarının uykusunu bozabilir ve uyku sırasında konuşma hızla küfürlü bağırmaya dönüşebilir. </a:t>
            </a:r>
          </a:p>
          <a:p>
            <a:pPr marL="475488" indent="-475488" defTabSz="594360">
              <a:spcBef>
                <a:spcPts val="3000"/>
              </a:spcBef>
              <a:buBlip>
                <a:blip r:embed="rId2"/>
              </a:buBlip>
              <a:defRPr sz="3744"/>
            </a:pPr>
            <a:r>
              <a:t>İlaç doz arttırımı yapmak, yan etkiler de göz önüne alındığında her zaman pozitif etki sağlamaz.</a:t>
            </a:r>
          </a:p>
          <a:p>
            <a:pPr marL="475488" indent="-475488" defTabSz="594360">
              <a:spcBef>
                <a:spcPts val="3000"/>
              </a:spcBef>
              <a:buBlip>
                <a:blip r:embed="rId2"/>
              </a:buBlip>
              <a:defRPr sz="3744"/>
            </a:pPr>
            <a:r>
              <a:t>Gelecekte uykuyla ilgili yaralanmaları tahmin etmek zordur; bu nedenle, rüya canlandırmanın ciddiyetini ve tedavinin etkinliğini değerlendirmek ve yatak arkadaşlarının ayrı yatması gerekip gerekmediğini araştırmak için sürekli izlem gereklidir.</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Görüntü" descr="Görüntü"/>
          <p:cNvPicPr>
            <a:picLocks noChangeAspect="1"/>
          </p:cNvPicPr>
          <p:nvPr/>
        </p:nvPicPr>
        <p:blipFill>
          <a:blip r:embed="rId2">
            <a:extLst/>
          </a:blip>
          <a:stretch>
            <a:fillRect/>
          </a:stretch>
        </p:blipFill>
        <p:spPr>
          <a:xfrm>
            <a:off x="6147432" y="2560861"/>
            <a:ext cx="12089136" cy="7845740"/>
          </a:xfrm>
          <a:prstGeom prst="rect">
            <a:avLst/>
          </a:prstGeom>
          <a:ln w="12700">
            <a:miter lim="400000"/>
          </a:ln>
        </p:spPr>
      </p:pic>
      <p:sp>
        <p:nvSpPr>
          <p:cNvPr id="234" name="The Nightmare (1871), by Henry Fuseli"/>
          <p:cNvSpPr txBox="1"/>
          <p:nvPr/>
        </p:nvSpPr>
        <p:spPr>
          <a:xfrm>
            <a:off x="17487329" y="11820107"/>
            <a:ext cx="5481139" cy="5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The Nightmare (1871), by Henry Fuseli</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Ekran Resmi 2025-09-17 14.41.10.png" descr="Ekran Resmi 2025-09-17 14.41.10.png"/>
          <p:cNvPicPr>
            <a:picLocks noChangeAspect="1"/>
          </p:cNvPicPr>
          <p:nvPr/>
        </p:nvPicPr>
        <p:blipFill>
          <a:blip r:embed="rId2">
            <a:extLst/>
          </a:blip>
          <a:stretch>
            <a:fillRect/>
          </a:stretch>
        </p:blipFill>
        <p:spPr>
          <a:xfrm>
            <a:off x="16379758" y="2067280"/>
            <a:ext cx="6437082" cy="9333768"/>
          </a:xfrm>
          <a:prstGeom prst="rect">
            <a:avLst/>
          </a:prstGeom>
          <a:ln w="12700">
            <a:miter lim="400000"/>
          </a:ln>
        </p:spPr>
      </p:pic>
      <p:sp>
        <p:nvSpPr>
          <p:cNvPr id="131" name="NREM Parasomniler…"/>
          <p:cNvSpPr txBox="1"/>
          <p:nvPr>
            <p:ph type="body" idx="4294967295"/>
          </p:nvPr>
        </p:nvSpPr>
        <p:spPr>
          <a:xfrm>
            <a:off x="2281178" y="2191397"/>
            <a:ext cx="19531019" cy="9473194"/>
          </a:xfrm>
          <a:prstGeom prst="rect">
            <a:avLst/>
          </a:prstGeom>
        </p:spPr>
        <p:txBody>
          <a:bodyPr/>
          <a:lstStyle/>
          <a:p>
            <a:pPr marL="356616" indent="-356616" defTabSz="445770">
              <a:spcBef>
                <a:spcPts val="2200"/>
              </a:spcBef>
              <a:buBlip>
                <a:blip r:embed="rId3"/>
              </a:buBlip>
              <a:defRPr sz="4320"/>
            </a:pPr>
            <a:r>
              <a:t>NREM Parasomniler</a:t>
            </a:r>
          </a:p>
          <a:p>
            <a:pPr marL="0" indent="0" defTabSz="445770">
              <a:spcBef>
                <a:spcPts val="2200"/>
              </a:spcBef>
              <a:buSzTx/>
              <a:buNone/>
              <a:defRPr sz="2808"/>
            </a:pPr>
            <a:r>
              <a:t>  </a:t>
            </a:r>
            <a:r>
              <a:rPr sz="3456"/>
              <a:t> Konfüzyonel uyanma,</a:t>
            </a:r>
            <a:endParaRPr sz="3456"/>
          </a:p>
          <a:p>
            <a:pPr marL="0" indent="0" defTabSz="445770">
              <a:spcBef>
                <a:spcPts val="2200"/>
              </a:spcBef>
              <a:buSzTx/>
              <a:buNone/>
              <a:defRPr sz="2808"/>
            </a:pPr>
            <a:r>
              <a:rPr sz="3456"/>
              <a:t>   Uykuda yürüme,</a:t>
            </a:r>
            <a:endParaRPr sz="3456"/>
          </a:p>
          <a:p>
            <a:pPr marL="0" indent="0" defTabSz="445770">
              <a:spcBef>
                <a:spcPts val="2200"/>
              </a:spcBef>
              <a:buSzTx/>
              <a:buNone/>
              <a:defRPr sz="2808"/>
            </a:pPr>
            <a:r>
              <a:rPr sz="3456"/>
              <a:t>   Uyku terörü</a:t>
            </a:r>
            <a:endParaRPr sz="3456"/>
          </a:p>
          <a:p>
            <a:pPr marL="0" indent="0" defTabSz="445770">
              <a:spcBef>
                <a:spcPts val="2200"/>
              </a:spcBef>
              <a:buSzTx/>
              <a:buNone/>
              <a:defRPr sz="2808"/>
            </a:pPr>
            <a:r>
              <a:rPr sz="3456"/>
              <a:t>   Uykuile ilişkili yeme bozukluğu</a:t>
            </a:r>
          </a:p>
          <a:p>
            <a:pPr marL="356616" indent="-356616" defTabSz="445770">
              <a:spcBef>
                <a:spcPts val="2200"/>
              </a:spcBef>
              <a:buBlip>
                <a:blip r:embed="rId3"/>
              </a:buBlip>
              <a:defRPr sz="4320"/>
            </a:pPr>
            <a:r>
              <a:t>REM Parasomniler</a:t>
            </a:r>
          </a:p>
          <a:p>
            <a:pPr marL="0" indent="0" defTabSz="445770">
              <a:spcBef>
                <a:spcPts val="2200"/>
              </a:spcBef>
              <a:buSzTx/>
              <a:buNone/>
              <a:defRPr sz="2808"/>
            </a:pPr>
            <a:r>
              <a:t>  </a:t>
            </a:r>
            <a:r>
              <a:rPr sz="3456"/>
              <a:t>   REM uykusu davranış bozukluğu</a:t>
            </a:r>
            <a:endParaRPr sz="3456"/>
          </a:p>
          <a:p>
            <a:pPr marL="0" indent="0" defTabSz="445770">
              <a:spcBef>
                <a:spcPts val="2200"/>
              </a:spcBef>
              <a:buSzTx/>
              <a:buNone/>
              <a:defRPr sz="3456"/>
            </a:pPr>
            <a:r>
              <a:t>     Tekrarlayan izole uyku paralizisi</a:t>
            </a:r>
          </a:p>
          <a:p>
            <a:pPr marL="0" indent="0" defTabSz="445770">
              <a:spcBef>
                <a:spcPts val="2200"/>
              </a:spcBef>
              <a:buSzTx/>
              <a:buNone/>
              <a:defRPr sz="3456"/>
            </a:pPr>
            <a:r>
              <a:t>     Kabus bozukluğu</a:t>
            </a:r>
          </a:p>
          <a:p>
            <a:pPr marL="356616" indent="-356616" defTabSz="445770">
              <a:spcBef>
                <a:spcPts val="2200"/>
              </a:spcBef>
              <a:buBlip>
                <a:blip r:embed="rId3"/>
              </a:buBlip>
              <a:defRPr sz="4320"/>
            </a:pPr>
            <a:r>
              <a:t>Diğer Parasomniler</a:t>
            </a:r>
          </a:p>
        </p:txBody>
      </p:sp>
      <p:sp>
        <p:nvSpPr>
          <p:cNvPr id="132" name="Dikdörtgen"/>
          <p:cNvSpPr/>
          <p:nvPr/>
        </p:nvSpPr>
        <p:spPr>
          <a:xfrm>
            <a:off x="2899611" y="8074768"/>
            <a:ext cx="6633142" cy="707411"/>
          </a:xfrm>
          <a:prstGeom prst="rect">
            <a:avLst/>
          </a:prstGeom>
          <a:ln w="63500">
            <a:solidFill>
              <a:srgbClr val="FF2600"/>
            </a:solidFill>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3200">
                <a:solidFill>
                  <a:srgbClr val="FFFFFF"/>
                </a:solidFill>
                <a:effectLst>
                  <a:outerShdw sx="100000" sy="100000" kx="0" ky="0" algn="b" rotWithShape="0" blurRad="25400" dist="23998" dir="2700000">
                    <a:srgbClr val="000000">
                      <a:alpha val="31034"/>
                    </a:srgbClr>
                  </a:outerShdw>
                </a:effectLst>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REM Uykusu Davranış Bozukluğu (RDB), REM uykusu esnasında oluşan, konuşma, gülme, haykırma, yakalama, boşluğa yumruk atma, tekmeleme, ayağa kalkma veya yataktan sıçrama gibi uykuyu bozan veya yaralayıcı potansiyeli olan anormal veya yıkıcı hareketlerle k"/>
          <p:cNvSpPr txBox="1"/>
          <p:nvPr>
            <p:ph type="body" idx="1"/>
          </p:nvPr>
        </p:nvSpPr>
        <p:spPr>
          <a:prstGeom prst="rect">
            <a:avLst/>
          </a:prstGeom>
        </p:spPr>
        <p:txBody>
          <a:bodyPr/>
          <a:lstStyle/>
          <a:p>
            <a:pPr>
              <a:buBlip>
                <a:blip r:embed="rId2"/>
              </a:buBlip>
            </a:pPr>
            <a:r>
              <a:t>REM Uykusu Davranış Bozukluğu (RDB), REM uykusu esnasında oluşan, konuşma, gülme, haykırma, yakalama, boşluğa yumruk atma, tekmeleme, ayağa kalkma veya yataktan sıçrama gibi uykuyu bozan veya yaralayıcı potansiyeli olan anormal veya yıkıcı hareketlerle karakterizedir. </a:t>
            </a:r>
          </a:p>
          <a:p>
            <a:pPr>
              <a:buBlip>
                <a:blip r:embed="rId2"/>
              </a:buBlip>
            </a:pPr>
            <a:r>
              <a:t>Şiddetli ataklar nadiren olabileceği gibi gecede birkaç defadan fazla da oluşabilmektedir.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 name="Ekran Resmi 2025-05-06 08.06.24.png" descr="Ekran Resmi 2025-05-06 08.06.24.png"/>
          <p:cNvPicPr>
            <a:picLocks noChangeAspect="1"/>
          </p:cNvPicPr>
          <p:nvPr/>
        </p:nvPicPr>
        <p:blipFill>
          <a:blip r:embed="rId2">
            <a:extLst/>
          </a:blip>
          <a:stretch>
            <a:fillRect/>
          </a:stretch>
        </p:blipFill>
        <p:spPr>
          <a:xfrm>
            <a:off x="1938381" y="2129631"/>
            <a:ext cx="21156222" cy="875148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RDB Sınıflama"/>
          <p:cNvSpPr txBox="1"/>
          <p:nvPr>
            <p:ph type="title"/>
          </p:nvPr>
        </p:nvSpPr>
        <p:spPr>
          <a:prstGeom prst="rect">
            <a:avLst/>
          </a:prstGeom>
        </p:spPr>
        <p:txBody>
          <a:bodyPr/>
          <a:lstStyle/>
          <a:p>
            <a:pPr/>
            <a:r>
              <a:t>RDB Sınıflama</a:t>
            </a:r>
          </a:p>
        </p:txBody>
      </p:sp>
      <p:sp>
        <p:nvSpPr>
          <p:cNvPr id="139" name="İdiyopatik RDB (iRDB),…"/>
          <p:cNvSpPr txBox="1"/>
          <p:nvPr>
            <p:ph type="body" idx="1"/>
          </p:nvPr>
        </p:nvSpPr>
        <p:spPr>
          <a:xfrm>
            <a:off x="2374900" y="4023615"/>
            <a:ext cx="20715212" cy="8295385"/>
          </a:xfrm>
          <a:prstGeom prst="rect">
            <a:avLst/>
          </a:prstGeom>
        </p:spPr>
        <p:txBody>
          <a:bodyPr/>
          <a:lstStyle/>
          <a:p>
            <a:pPr>
              <a:buBlip>
                <a:blip r:embed="rId2"/>
              </a:buBlip>
            </a:pPr>
            <a:r>
              <a:t>İdiyopatik RDB (iRDB),</a:t>
            </a:r>
          </a:p>
          <a:p>
            <a:pPr>
              <a:buBlip>
                <a:blip r:embed="rId2"/>
              </a:buBlip>
            </a:pPr>
            <a:r>
              <a:t>Semptomatik RDB (ikincil RDB),</a:t>
            </a:r>
          </a:p>
          <a:p>
            <a:pPr marL="0" indent="0">
              <a:buSzTx/>
              <a:buNone/>
            </a:pPr>
            <a:r>
              <a:t>      α-sinükleinopati-nörodejeneratif hastalıklar (Parkinson hastalığı (PD), Lewy cisimcikli demans (DLB) ve Multi Sistem Atrofi,</a:t>
            </a:r>
          </a:p>
          <a:p>
            <a:pPr marL="0" indent="0">
              <a:buSzTx/>
              <a:buNone/>
            </a:pPr>
            <a:r>
              <a:t>      Narkolepsi</a:t>
            </a:r>
          </a:p>
          <a:p>
            <a:pPr marL="0" indent="0">
              <a:buSzTx/>
              <a:buNone/>
            </a:pPr>
            <a:r>
              <a:t>      Medikal tedavi ikincil (Antidepresan kullanımı)</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Epidemiyoloji"/>
          <p:cNvSpPr txBox="1"/>
          <p:nvPr>
            <p:ph type="title"/>
          </p:nvPr>
        </p:nvSpPr>
        <p:spPr>
          <a:prstGeom prst="rect">
            <a:avLst/>
          </a:prstGeom>
        </p:spPr>
        <p:txBody>
          <a:bodyPr/>
          <a:lstStyle/>
          <a:p>
            <a:pPr/>
            <a:r>
              <a:t>Epidemiyoloji</a:t>
            </a:r>
          </a:p>
        </p:txBody>
      </p:sp>
      <p:sp>
        <p:nvSpPr>
          <p:cNvPr id="142" name="iRDB prevalans;…"/>
          <p:cNvSpPr txBox="1"/>
          <p:nvPr>
            <p:ph type="body" idx="1"/>
          </p:nvPr>
        </p:nvSpPr>
        <p:spPr>
          <a:xfrm>
            <a:off x="2381250" y="3717616"/>
            <a:ext cx="19621500" cy="7565237"/>
          </a:xfrm>
          <a:prstGeom prst="rect">
            <a:avLst/>
          </a:prstGeom>
        </p:spPr>
        <p:txBody>
          <a:bodyPr/>
          <a:lstStyle/>
          <a:p>
            <a:pPr>
              <a:buBlip>
                <a:blip r:embed="rId2"/>
              </a:buBlip>
            </a:pPr>
            <a:r>
              <a:t>iRDB prevalans; </a:t>
            </a:r>
          </a:p>
          <a:p>
            <a:pPr marL="0" indent="0">
              <a:buSzTx/>
              <a:buNone/>
            </a:pPr>
            <a:r>
              <a:t>      Tarama testleri, anket çalışmaları %3-10,</a:t>
            </a:r>
          </a:p>
          <a:p>
            <a:pPr marL="0" indent="0">
              <a:buSzTx/>
              <a:buNone/>
            </a:pPr>
            <a:r>
              <a:t>      Toplum temelli PSG çalışmaları; %1,15 (Güney Kore), %1,06           (HipnoLaus Çalışması)</a:t>
            </a:r>
          </a:p>
        </p:txBody>
      </p:sp>
      <p:sp>
        <p:nvSpPr>
          <p:cNvPr id="143" name="Kang S. et al, 2013, Haba-Rubio J. et al, 2017"/>
          <p:cNvSpPr txBox="1"/>
          <p:nvPr/>
        </p:nvSpPr>
        <p:spPr>
          <a:xfrm>
            <a:off x="16040667" y="12073388"/>
            <a:ext cx="6962081" cy="5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Kang S. et al, 2013, Haba-Rubio J. et al, 2017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Epidemiyoloji"/>
          <p:cNvSpPr txBox="1"/>
          <p:nvPr>
            <p:ph type="title"/>
          </p:nvPr>
        </p:nvSpPr>
        <p:spPr>
          <a:prstGeom prst="rect">
            <a:avLst/>
          </a:prstGeom>
        </p:spPr>
        <p:txBody>
          <a:bodyPr/>
          <a:lstStyle/>
          <a:p>
            <a:pPr/>
            <a:r>
              <a:t>Epidemiyoloji</a:t>
            </a:r>
          </a:p>
        </p:txBody>
      </p:sp>
      <p:sp>
        <p:nvSpPr>
          <p:cNvPr id="146" name="sRDB prevalans;…"/>
          <p:cNvSpPr txBox="1"/>
          <p:nvPr>
            <p:ph type="body" idx="1"/>
          </p:nvPr>
        </p:nvSpPr>
        <p:spPr>
          <a:xfrm>
            <a:off x="2381250" y="3717616"/>
            <a:ext cx="19621500" cy="7565237"/>
          </a:xfrm>
          <a:prstGeom prst="rect">
            <a:avLst/>
          </a:prstGeom>
        </p:spPr>
        <p:txBody>
          <a:bodyPr/>
          <a:lstStyle/>
          <a:p>
            <a:pPr>
              <a:buBlip>
                <a:blip r:embed="rId2"/>
              </a:buBlip>
            </a:pPr>
            <a:r>
              <a:t>sRDB prevalans; </a:t>
            </a:r>
          </a:p>
          <a:p>
            <a:pPr marL="0" indent="0">
              <a:buSzTx/>
              <a:buNone/>
            </a:pPr>
            <a:r>
              <a:t>     Parkinson Hastalığı   %30-50</a:t>
            </a:r>
          </a:p>
          <a:p>
            <a:pPr marL="0" indent="0">
              <a:buSzTx/>
              <a:buNone/>
            </a:pPr>
            <a:r>
              <a:t>     LBD, MSA              %70</a:t>
            </a:r>
          </a:p>
          <a:p>
            <a:pPr marL="0" indent="0">
              <a:buSzTx/>
              <a:buNone/>
            </a:pPr>
            <a:r>
              <a:t>     Narkolepsi              %50 (RDB veya RSW)</a:t>
            </a:r>
          </a:p>
          <a:p>
            <a:pPr marL="0" indent="0">
              <a:buSzTx/>
              <a:buNone/>
            </a:pPr>
            <a:r>
              <a:t>   </a:t>
            </a:r>
          </a:p>
        </p:txBody>
      </p:sp>
      <p:sp>
        <p:nvSpPr>
          <p:cNvPr id="147" name="Schenck, C. H. &amp; Mahowald, M. W. 2002"/>
          <p:cNvSpPr txBox="1"/>
          <p:nvPr/>
        </p:nvSpPr>
        <p:spPr>
          <a:xfrm>
            <a:off x="16040667" y="12073388"/>
            <a:ext cx="6962081" cy="5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Schenck, C. H. &amp; Mahowald, M. W. 2002</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Chalkboard SE Regular"/>
        <a:ea typeface="Chalkboard SE Regular"/>
        <a:cs typeface="Chalkboard SE Regular"/>
      </a:majorFont>
      <a:minorFont>
        <a:latin typeface="Noteworthy Light"/>
        <a:ea typeface="Noteworthy Light"/>
        <a:cs typeface="Noteworthy Light"/>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Noteworthy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j-lt"/>
            <a:ea typeface="+mj-ea"/>
            <a:cs typeface="+mj-cs"/>
            <a:sym typeface="Chalkboard SE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rchment">
  <a:themeElements>
    <a:clrScheme name="Parchment">
      <a:dk1>
        <a:srgbClr val="000000"/>
      </a:dk1>
      <a:lt1>
        <a:srgbClr val="FFFFFF"/>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Chalkboard SE Regular"/>
        <a:ea typeface="Chalkboard SE Regular"/>
        <a:cs typeface="Chalkboard SE Regular"/>
      </a:majorFont>
      <a:minorFont>
        <a:latin typeface="Noteworthy Light"/>
        <a:ea typeface="Noteworthy Light"/>
        <a:cs typeface="Noteworthy Light"/>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Noteworthy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mj-lt"/>
            <a:ea typeface="+mj-ea"/>
            <a:cs typeface="+mj-cs"/>
            <a:sym typeface="Chalkboard SE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1D24FEBC-F3C5-488C-B542-F38B4A5BE884}"/>
</file>

<file path=customXml/itemProps2.xml><?xml version="1.0" encoding="utf-8"?>
<ds:datastoreItem xmlns:ds="http://schemas.openxmlformats.org/officeDocument/2006/customXml" ds:itemID="{C78DB0E3-7EB5-4D09-93CF-CCD969C7CDCB}"/>
</file>

<file path=customXml/itemProps3.xml><?xml version="1.0" encoding="utf-8"?>
<ds:datastoreItem xmlns:ds="http://schemas.openxmlformats.org/officeDocument/2006/customXml" ds:itemID="{1B7C4634-0183-4BCC-8DAB-745889DF181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