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sldIdLst>
    <p:sldId id="256" r:id="rId2"/>
    <p:sldId id="363" r:id="rId3"/>
    <p:sldId id="364" r:id="rId4"/>
    <p:sldId id="365" r:id="rId5"/>
    <p:sldId id="366" r:id="rId6"/>
    <p:sldId id="267" r:id="rId7"/>
    <p:sldId id="367" r:id="rId8"/>
    <p:sldId id="368" r:id="rId9"/>
    <p:sldId id="351" r:id="rId10"/>
    <p:sldId id="258" r:id="rId11"/>
    <p:sldId id="369" r:id="rId12"/>
    <p:sldId id="323" r:id="rId13"/>
    <p:sldId id="370" r:id="rId14"/>
    <p:sldId id="257" r:id="rId15"/>
    <p:sldId id="268" r:id="rId16"/>
    <p:sldId id="269" r:id="rId17"/>
    <p:sldId id="313" r:id="rId18"/>
    <p:sldId id="293" r:id="rId19"/>
    <p:sldId id="271" r:id="rId20"/>
    <p:sldId id="272" r:id="rId21"/>
    <p:sldId id="314" r:id="rId22"/>
    <p:sldId id="344" r:id="rId23"/>
    <p:sldId id="275" r:id="rId24"/>
    <p:sldId id="276" r:id="rId25"/>
    <p:sldId id="315" r:id="rId26"/>
    <p:sldId id="308" r:id="rId27"/>
    <p:sldId id="320" r:id="rId28"/>
    <p:sldId id="345" r:id="rId29"/>
    <p:sldId id="278" r:id="rId30"/>
    <p:sldId id="306" r:id="rId31"/>
    <p:sldId id="328" r:id="rId32"/>
    <p:sldId id="340" r:id="rId33"/>
    <p:sldId id="346" r:id="rId34"/>
    <p:sldId id="281" r:id="rId35"/>
    <p:sldId id="282" r:id="rId36"/>
    <p:sldId id="316" r:id="rId37"/>
    <p:sldId id="343" r:id="rId38"/>
    <p:sldId id="347" r:id="rId39"/>
    <p:sldId id="286" r:id="rId40"/>
    <p:sldId id="349" r:id="rId41"/>
    <p:sldId id="310" r:id="rId42"/>
    <p:sldId id="350" r:id="rId43"/>
    <p:sldId id="332" r:id="rId44"/>
    <p:sldId id="334" r:id="rId45"/>
    <p:sldId id="359" r:id="rId46"/>
    <p:sldId id="371" r:id="rId47"/>
    <p:sldId id="296" r:id="rId48"/>
    <p:sldId id="297" r:id="rId49"/>
    <p:sldId id="321" r:id="rId50"/>
    <p:sldId id="325" r:id="rId51"/>
    <p:sldId id="298" r:id="rId52"/>
    <p:sldId id="318" r:id="rId53"/>
    <p:sldId id="317" r:id="rId54"/>
    <p:sldId id="319" r:id="rId55"/>
    <p:sldId id="299" r:id="rId56"/>
    <p:sldId id="327" r:id="rId57"/>
    <p:sldId id="338" r:id="rId58"/>
    <p:sldId id="322" r:id="rId59"/>
    <p:sldId id="291" r:id="rId60"/>
    <p:sldId id="259" r:id="rId61"/>
    <p:sldId id="260" r:id="rId62"/>
    <p:sldId id="261" r:id="rId63"/>
    <p:sldId id="262" r:id="rId64"/>
    <p:sldId id="263" r:id="rId65"/>
    <p:sldId id="264" r:id="rId66"/>
    <p:sldId id="265" r:id="rId67"/>
    <p:sldId id="266" r:id="rId68"/>
    <p:sldId id="288" r:id="rId69"/>
    <p:sldId id="290" r:id="rId70"/>
    <p:sldId id="289" r:id="rId71"/>
    <p:sldId id="336" r:id="rId72"/>
    <p:sldId id="300" r:id="rId73"/>
    <p:sldId id="342" r:id="rId74"/>
    <p:sldId id="341" r:id="rId75"/>
    <p:sldId id="360" r:id="rId76"/>
    <p:sldId id="361" r:id="rId7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FFF"/>
    <a:srgbClr val="E6CDFF"/>
    <a:srgbClr val="CC99FF"/>
    <a:srgbClr val="CCCCFF"/>
    <a:srgbClr val="D981A0"/>
    <a:srgbClr val="FF375D"/>
    <a:srgbClr val="DA002A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1" autoAdjust="0"/>
    <p:restoredTop sz="84229" autoAdjust="0"/>
  </p:normalViewPr>
  <p:slideViewPr>
    <p:cSldViewPr>
      <p:cViewPr varScale="1">
        <p:scale>
          <a:sx n="62" d="100"/>
          <a:sy n="62" d="100"/>
        </p:scale>
        <p:origin x="1396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46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customXml" Target="../customXml/item2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85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22B45-C371-4E3A-818D-A9E0036AB79B}" type="datetimeFigureOut">
              <a:rPr lang="tr-TR" smtClean="0"/>
              <a:pPr/>
              <a:t>17.10.2025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F3550-9C2B-4BCB-B836-75703083BE3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F3550-9C2B-4BCB-B836-75703083BE3E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Objective: To evaluate the efficacy of using </a:t>
            </a:r>
            <a:r>
              <a:rPr lang="en-US" sz="1200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electroacupuncture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an adjunct treatment in enhancing the benzodiazepine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cessation rate in long-term benzodiazepine users.</a:t>
            </a:r>
          </a:p>
          <a:p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Methods: This was a randomized, assessor- and subject-blinded, controlled trial. One hundred and forty-four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long-term benzodiazepine users were randomly assigned to receive either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electroacupuncture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placebo acupuncture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 sham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itervention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using non-invasive placebo needles) combined with a gradual benzodiazepine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tapering schedule for 4 weeks. The primary outcome was the cessation rate of benzodiazepine use. Subjects were</a:t>
            </a:r>
          </a:p>
          <a:p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assessed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benzodiazepine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usage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benzodiazepine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withdrawal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symptoms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insomnia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severity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anxiety</a:t>
            </a:r>
            <a:endParaRPr lang="tr-TR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depressive symptoms at baseline, week 6 and week 16.</a:t>
            </a:r>
          </a:p>
          <a:p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Results: The cessation rates of the </a:t>
            </a:r>
            <a:r>
              <a:rPr lang="en-US" sz="1200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electroacupuncture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placebo acupuncture groups at 12 weeks post-treatment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9.17% and 10.83%, respectively. Both groups showed a reduction in benzodiazepine usage by a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selfcompleted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 record at week 16 (compared to baseline: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electroacupuncture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 −40.23% versus placebo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acupuncture group −48.76%). However, no significant between-group differences were found in the benzodiazepine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cessation rate, reduction in benzodiazepine usage, and other secondary measures across all the study</a:t>
            </a:r>
          </a:p>
          <a:p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points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Conclusions: </a:t>
            </a:r>
            <a:r>
              <a:rPr lang="en-US" sz="1200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Electroacupuncture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showed a similar cessation rate in benzodiazepine use to that of non-invasive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placebo acupuncture in long-term users during a 4-week gradual tapering schedule. The evidence did not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 advantages of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electroacupuncture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over non-invasive placebo acupuncture on reducing insomnia, anxiety,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depression, or other withdrawal symptoms during the gradual tapering schedule. Despite a 40% decrease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benzodiazepine usage in both groups, the effects may be attributed to the non-specific effects of acupuncture.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F3550-9C2B-4BCB-B836-75703083BE3E}" type="slidenum">
              <a:rPr lang="tr-TR" smtClean="0"/>
              <a:pPr/>
              <a:t>59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Background: Arousal and sleep represent basic domains of behavior, and alterations are of high clinical</a:t>
            </a:r>
          </a:p>
          <a:p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importance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Objective/hypothesis: The aim of this study was to further elucidate the neurobiology of insomnia disorder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(ID) and the potential for new treatment developments, based on the modulation of cortical activity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the non-invasive brain stimulation technique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transcranial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direct current stimulation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tDCS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Specifically, we tested the hypotheses that bi-frontal anodal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tDCS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shortens and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cathodal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tDCS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prolongs total sleep time in patients with ID, compared to sham stimulation. Furthermore, we tested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differences in indices of arousal between ID patients and healthy controls and explored their potential</a:t>
            </a:r>
          </a:p>
          <a:p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impact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tDCS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effects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Methods: Nineteen ID patients underwent a within-subject repeated-measures sleep laboratory study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adaptation, baseline and three experimental nights.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Bifrontal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anodal,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cathodal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sham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tDCS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delivered in a counterbalanced order immediately prior to sleep. Wake EEG was recorded prior to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tDCS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well as on the following morning. Subsequently, we compared patients with ID to a healthy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group from an earlier dataset.</a:t>
            </a:r>
            <a:endParaRPr lang="tr-TR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Results: Against our hypothesis, we did not observe any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tDCS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effects on sleep continuity or sleep architecture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patients with ID. Further analyses of nights without stimulation demonstrated significantly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increased levels of arousal in ID patients compared to healthy controls, as indexed by subjective reports,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 total sleep time, increased wake after sleep onset and increased high frequency EEG power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wakefulness and NREM sleep. Of note, indices of increased arousal predicted the lack of effect of</a:t>
            </a:r>
          </a:p>
          <a:p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tDCS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ID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Conclusions: Our study characterizes for the first time differential effects of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tDCS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sleep in patients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ID and healthy controls, presumably related to persistent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hyperarousal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ID. These findings suggest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adapted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tDCS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protocols need to be developed to modulate arousal and sleep dependent on baseline</a:t>
            </a:r>
          </a:p>
          <a:p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arousal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levels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F3550-9C2B-4BCB-B836-75703083BE3E}" type="slidenum">
              <a:rPr lang="tr-TR" smtClean="0"/>
              <a:pPr/>
              <a:t>70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hamomile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should be used with caution in patients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 history of hay fever, as allergic reactions, including rare cases of anaphylaxis,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been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reported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L-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tryptophan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recalled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market due to safety concerns, as it was linked to more than 1500 reports of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eosinophilia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myalgia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syndrome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case report of pre-pubertal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gynecomastia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after use of lavender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tea tree oils has been reported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F3550-9C2B-4BCB-B836-75703083BE3E}" type="slidenum">
              <a:rPr lang="tr-TR" smtClean="0"/>
              <a:pPr/>
              <a:t>72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F3550-9C2B-4BCB-B836-75703083BE3E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F3550-9C2B-4BCB-B836-75703083BE3E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F3550-9C2B-4BCB-B836-75703083BE3E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F3550-9C2B-4BCB-B836-75703083BE3E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Objective: Circadian dysfunction is a core manifestation and a risk factor for psychiatric disorders.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Ramelteon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(RMT), a melatonin receptor agonist, has been shown to induce sleep phase shifts and has been used to normalize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sleep onset time. RMT has been used in sleep disorders, depression and anxiety. In this study, we aimed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investigate the effects of RMT in regulating gene expression profiles of the circadian clock and peripheral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markers of inflammation and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neuroplasticity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Methods: Sixteen patients with a diagnosis of primary insomnia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comorbid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depression and anxiety and ten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healthy controls were recruited in an 8-week open-label trial. The patients with primary insomnia received RMT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mg/day. The morning expression profiles of 15 core clock genes from peripheral blood mononuclear cells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(PBMCs), urine and plasma levels of melatonin and its metabolite levels, and plasma inflammatory markers and</a:t>
            </a:r>
          </a:p>
          <a:p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neurotrophin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levels were evaluated at baseline, 4th and 8th week of RMT treatment.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Results: RMT treatment was associated with significant clinical improvement in depression scores at 8th week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(Hamilton depression rating scale scores (Mean ± SEM) from 21.5 ± 2.44 to 14.31 ± 2.25, p≤0.05).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overall poor sleep quality (Pittsburgh sleep quality index) of the patient group significantly improved (p≤0.05)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following RMT treatment. The mRNA level analysis showed a significant association between RMT treatment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alterations of the nine core circadian genes (CLOCK, PER1, PER2, CRY1, CRY2, NR1D1, NR1D2, DEC1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TIMELESS) in the patient group when compared with the control group (p≤0.05). Compared with the controls,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patient group had a decrease in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neurotrophins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(brain-derived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neurotrophic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factor,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glial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cell line-derived</a:t>
            </a:r>
          </a:p>
          <a:p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neurotrophic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factor and beta-nerve growth factor; p≤0.05) but an increase in pro-inflammatory cytokine levels</a:t>
            </a:r>
          </a:p>
          <a:p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interleukin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-6,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interleukin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-1b,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tumour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necrosis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interferon gamma; p≤0.05); RMT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</a:t>
            </a:r>
            <a:endParaRPr lang="tr-TR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normalized the levels of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neurotrophins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cytokine levels.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Conclusion: RMT treatment is able to restore phase-shifted melatonin markers, normalized the altered expression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circadian genes, the levels of inflammatory cytokines and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neurotrophins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patients with insomnia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comorbid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anxiety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depression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F3550-9C2B-4BCB-B836-75703083BE3E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Progressive muscle relaxation is based on sequential tensing and relaxing of a group of muscles until the entire body is relaxed.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sequence is to breathe, hold your breath, and tense a group of muscles for 4–10 s, then exhale, and quickly relax the group of muscles. Relax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10–20 s before moving on to the next muscle group. Clench both fists, tighten biceps and forearms. Relax. Roll your head around your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neck clockwise in a circle and then reverse direction. Relax. Wrinkle your forehead, squint your eyes, open your mouth, hunch your shoulders.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Relax. Arch your shoulders backwards, take a deep breath, and hold. Relax. Take a deep breath and exhale and press out the stomach. Relax.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Straighten your legs, point your toes towards your face, and tighten the shins. Relax. Straighten your legs, point your toes downward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tighten your calves, and buttocks. Relax. You can repeat this sequence for up to 45 min. Follow these instructions and give yourself 1–2 weeks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master the technique, using two 15-min practice sessions/day. Once mastered, you can go to one 15-min session daily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Breathing exercises: Sitting upright with your eyes closed, forearms resting on your thigh, palms up, rest the tip of your tongue on the roof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your mouth right behind your front teeth. Maintain that position, close your mouth, and inhale through your nose for four counts, hold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breath for seven counts, and then exhale through your mouth around your tongue for eight counts. Repeat this pattern to complete four full</a:t>
            </a:r>
          </a:p>
          <a:p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breaths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F3550-9C2B-4BCB-B836-75703083BE3E}" type="slidenum">
              <a:rPr lang="tr-TR" smtClean="0"/>
              <a:pPr/>
              <a:t>48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AIS –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Athens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Insomnia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Scale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ISI –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Insomnia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Severity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Index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MAE –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moderate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intensity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aerobic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exercise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N/A – Not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applicable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(No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 NT – No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PSD – Pittsburgh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Sleep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Diary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PSQI – Pittsburgh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Sleep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Index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REA –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Recreational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Educational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Activities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SE –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Sleep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Efficiency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SH –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Sleep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Hygiene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SMD –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Standardised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Size); SOL –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Sleep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Onset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Latency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SS –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Sleep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Seminar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TCC –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Tai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TST – Total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Sleep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Time; WASO –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Wake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Time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Sleep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Onset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HAE –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intensity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aerobic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exercise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MAE –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Moderate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intensity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aerobic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exercise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OA –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Older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adult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PA –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Physically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inactive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F3550-9C2B-4BCB-B836-75703083BE3E}" type="slidenum">
              <a:rPr lang="tr-TR" smtClean="0"/>
              <a:pPr/>
              <a:t>53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– Health Education; MAE – Moderate-intensity aerobic exercise; N/A – Not applicable (No follow-up); NT – No treatment; PAE – Progressive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aerobic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exercise</a:t>
            </a:r>
            <a:r>
              <a:rPr lang="tr-T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F3550-9C2B-4BCB-B836-75703083BE3E}" type="slidenum">
              <a:rPr lang="tr-TR" smtClean="0"/>
              <a:pPr/>
              <a:t>54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Dikdörtgen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Dikdörtgen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Dikdörtgen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Dikdörtgen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Dikdörtgen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Yuvarlatılmış Dikdörtgen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Yuvarlatılmış Dikdörtgen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Dikdörtgen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5AB2799-CEFF-4D6D-8917-59C1A17B8B8E}" type="datetimeFigureOut">
              <a:rPr lang="tr-TR" smtClean="0"/>
              <a:pPr/>
              <a:t>17.10.2025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0834FDB-09BD-4FE7-9CC6-6FA7A690F2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2799-CEFF-4D6D-8917-59C1A17B8B8E}" type="datetimeFigureOut">
              <a:rPr lang="tr-TR" smtClean="0"/>
              <a:pPr/>
              <a:t>17.10.2025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FDB-09BD-4FE7-9CC6-6FA7A690F2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2799-CEFF-4D6D-8917-59C1A17B8B8E}" type="datetimeFigureOut">
              <a:rPr lang="tr-TR" smtClean="0"/>
              <a:pPr/>
              <a:t>17.10.2025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FDB-09BD-4FE7-9CC6-6FA7A690F2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2799-CEFF-4D6D-8917-59C1A17B8B8E}" type="datetimeFigureOut">
              <a:rPr lang="tr-TR" smtClean="0"/>
              <a:pPr/>
              <a:t>17.10.2025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FDB-09BD-4FE7-9CC6-6FA7A690F2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2799-CEFF-4D6D-8917-59C1A17B8B8E}" type="datetimeFigureOut">
              <a:rPr lang="tr-TR" smtClean="0"/>
              <a:pPr/>
              <a:t>17.10.2025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FDB-09BD-4FE7-9CC6-6FA7A690F2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2799-CEFF-4D6D-8917-59C1A17B8B8E}" type="datetimeFigureOut">
              <a:rPr lang="tr-TR" smtClean="0"/>
              <a:pPr/>
              <a:t>17.10.2025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FDB-09BD-4FE7-9CC6-6FA7A690F2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6" name="2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AB2799-CEFF-4D6D-8917-59C1A17B8B8E}" type="datetimeFigureOut">
              <a:rPr lang="tr-TR" smtClean="0"/>
              <a:pPr/>
              <a:t>17.10.2025</a:t>
            </a:fld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834FDB-09BD-4FE7-9CC6-6FA7A690F29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5AB2799-CEFF-4D6D-8917-59C1A17B8B8E}" type="datetimeFigureOut">
              <a:rPr lang="tr-TR" smtClean="0"/>
              <a:pPr/>
              <a:t>17.10.2025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0834FDB-09BD-4FE7-9CC6-6FA7A690F2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2799-CEFF-4D6D-8917-59C1A17B8B8E}" type="datetimeFigureOut">
              <a:rPr lang="tr-TR" smtClean="0"/>
              <a:pPr/>
              <a:t>17.10.2025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FDB-09BD-4FE7-9CC6-6FA7A690F2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2799-CEFF-4D6D-8917-59C1A17B8B8E}" type="datetimeFigureOut">
              <a:rPr lang="tr-TR" smtClean="0"/>
              <a:pPr/>
              <a:t>17.10.2025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FDB-09BD-4FE7-9CC6-6FA7A690F2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2799-CEFF-4D6D-8917-59C1A17B8B8E}" type="datetimeFigureOut">
              <a:rPr lang="tr-TR" smtClean="0"/>
              <a:pPr/>
              <a:t>17.10.2025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FDB-09BD-4FE7-9CC6-6FA7A690F2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Dikdörtgen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Dikdörtgen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Dikdörtgen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Yuvarlatılmış Dikdörtgen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Yuvarlatılmış Dikdörtgen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Dikdörtgen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Dikdörtgen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Dikdörtgen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Dikdörtgen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Dikdörtgen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5AB2799-CEFF-4D6D-8917-59C1A17B8B8E}" type="datetimeFigureOut">
              <a:rPr lang="tr-TR" smtClean="0"/>
              <a:pPr/>
              <a:t>17.10.2025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0834FDB-09BD-4FE7-9CC6-6FA7A690F29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57200" y="270892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Kronik </a:t>
            </a:r>
            <a:r>
              <a:rPr lang="tr-TR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İnsomni</a:t>
            </a:r>
            <a:r>
              <a:rPr lang="tr-TR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Tedavisi</a:t>
            </a:r>
            <a:br>
              <a:rPr lang="tr-TR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r-TR" dirty="0"/>
            </a:br>
            <a:br>
              <a:rPr lang="tr-TR" dirty="0"/>
            </a:br>
            <a:r>
              <a:rPr lang="tr-TR" sz="3600" dirty="0" err="1"/>
              <a:t>Prof</a:t>
            </a:r>
            <a:r>
              <a:rPr lang="tr-TR" sz="3600" dirty="0"/>
              <a:t> Dr Gülçin Benbir Şenel</a:t>
            </a:r>
            <a:br>
              <a:rPr lang="tr-TR" sz="3600" dirty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İÜC – Cerrahpaşa Tıp Fakültesi</a:t>
            </a:r>
          </a:p>
          <a:p>
            <a:r>
              <a:rPr lang="tr-TR" dirty="0"/>
              <a:t>Nöroloji Anabilim Dalı</a:t>
            </a:r>
          </a:p>
          <a:p>
            <a:r>
              <a:rPr lang="tr-TR" dirty="0"/>
              <a:t>Uyku ve Bozuklukları Birimi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988" y="1779258"/>
            <a:ext cx="2241378" cy="324853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172" y="1779258"/>
            <a:ext cx="2275966" cy="324853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523" y="1779259"/>
            <a:ext cx="2184660" cy="324853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7" y="1779258"/>
            <a:ext cx="2184660" cy="324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12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21138" y="1131094"/>
            <a:ext cx="1194212" cy="994172"/>
          </a:xfrm>
        </p:spPr>
        <p:txBody>
          <a:bodyPr>
            <a:normAutofit/>
          </a:bodyPr>
          <a:lstStyle/>
          <a:p>
            <a:r>
              <a:rPr lang="tr-TR" sz="4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BDT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4074" y="1222417"/>
            <a:ext cx="8309757" cy="4658096"/>
          </a:xfrm>
        </p:spPr>
        <p:txBody>
          <a:bodyPr>
            <a:normAutofit fontScale="70000" lnSpcReduction="20000"/>
          </a:bodyPr>
          <a:lstStyle/>
          <a:p>
            <a:r>
              <a:rPr lang="tr-TR" dirty="0" err="1"/>
              <a:t>İnsomninin</a:t>
            </a:r>
            <a:r>
              <a:rPr lang="tr-TR" dirty="0"/>
              <a:t> değerlendirilmesi</a:t>
            </a:r>
            <a:endParaRPr lang="en-US" dirty="0"/>
          </a:p>
          <a:p>
            <a:pPr lvl="1"/>
            <a:r>
              <a:rPr lang="tr-TR" dirty="0" err="1"/>
              <a:t>Anamnez</a:t>
            </a:r>
            <a:r>
              <a:rPr lang="tr-TR" dirty="0"/>
              <a:t>, Uyku Günlüğü, </a:t>
            </a:r>
            <a:r>
              <a:rPr lang="tr-TR" dirty="0" err="1"/>
              <a:t>İnsomni</a:t>
            </a:r>
            <a:r>
              <a:rPr lang="tr-TR" dirty="0"/>
              <a:t> Şiddet Skalası</a:t>
            </a:r>
          </a:p>
          <a:p>
            <a:pPr lvl="1"/>
            <a:endParaRPr lang="tr-TR" dirty="0"/>
          </a:p>
          <a:p>
            <a:r>
              <a:rPr lang="tr-TR" dirty="0"/>
              <a:t>BDT’nin Davranışçı Bileşeni – 1:</a:t>
            </a:r>
          </a:p>
          <a:p>
            <a:pPr lvl="1"/>
            <a:r>
              <a:rPr lang="tr-TR" dirty="0">
                <a:solidFill>
                  <a:srgbClr val="EB70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Uyaran kontrolü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r-TR" dirty="0">
                <a:solidFill>
                  <a:srgbClr val="8A6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Uyku Kısıtlama</a:t>
            </a:r>
          </a:p>
          <a:p>
            <a:pPr lvl="1"/>
            <a:r>
              <a:rPr lang="tr-TR" dirty="0"/>
              <a:t>Başarılı uygulanma esasları</a:t>
            </a:r>
            <a:endParaRPr lang="en-US" dirty="0"/>
          </a:p>
          <a:p>
            <a:r>
              <a:rPr lang="tr-TR" dirty="0"/>
              <a:t>BDT’nin Davranışçı Bileşeni – 2:</a:t>
            </a:r>
          </a:p>
          <a:p>
            <a:pPr lvl="1"/>
            <a:r>
              <a:rPr lang="tr-TR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Uyku hijyeni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Yüksek uyanıklık/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uyarılabilirlik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halini azaltma</a:t>
            </a:r>
            <a:endParaRPr lang="tr-TR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/>
          </a:p>
          <a:p>
            <a:r>
              <a:rPr lang="tr-TR" dirty="0"/>
              <a:t>Uyku ile ilişkili Bilişsel Bileşene Yaklaşım</a:t>
            </a:r>
            <a:endParaRPr lang="en-US" dirty="0"/>
          </a:p>
          <a:p>
            <a:pPr lvl="1"/>
            <a:r>
              <a:rPr lang="tr-TR" dirty="0"/>
              <a:t>Uyku ile etkileşen </a:t>
            </a:r>
            <a:r>
              <a:rPr lang="tr-TR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Düşünce ve İnanışlar</a:t>
            </a:r>
            <a:r>
              <a:rPr lang="tr-TR" dirty="0"/>
              <a:t>ın İrdelenmesi</a:t>
            </a:r>
          </a:p>
          <a:p>
            <a:pPr lvl="1"/>
            <a:r>
              <a:rPr lang="tr-TR" dirty="0"/>
              <a:t>Davranışçı bileşene karşı gelebilen </a:t>
            </a:r>
            <a:r>
              <a:rPr lang="tr-TR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Engeller</a:t>
            </a:r>
            <a:r>
              <a:rPr lang="tr-TR" dirty="0"/>
              <a:t>in irdelenmesi</a:t>
            </a:r>
          </a:p>
          <a:p>
            <a:pPr lvl="1"/>
            <a:r>
              <a:rPr lang="tr-TR" dirty="0"/>
              <a:t>Varsa uyku ile ilişkili </a:t>
            </a:r>
            <a:r>
              <a:rPr lang="tr-T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Özel durumlar</a:t>
            </a:r>
            <a:r>
              <a:rPr lang="tr-TR" dirty="0"/>
              <a:t>ın (ör., kâbus bozukluğu veya TSSB gibi) irdelenmesi</a:t>
            </a:r>
            <a:endParaRPr lang="en-US" dirty="0"/>
          </a:p>
          <a:p>
            <a:pPr lvl="1"/>
            <a:r>
              <a:rPr lang="tr-TR" dirty="0" err="1"/>
              <a:t>İnsomni</a:t>
            </a:r>
            <a:r>
              <a:rPr lang="tr-TR" dirty="0"/>
              <a:t> ile ilişkili Bilişsel Terapi Yöntemleri</a:t>
            </a:r>
          </a:p>
          <a:p>
            <a:pPr lvl="1"/>
            <a:endParaRPr lang="tr-TR" dirty="0"/>
          </a:p>
          <a:p>
            <a:r>
              <a:rPr lang="tr-TR" dirty="0"/>
              <a:t>Hastaya özgün kavramsallaşma ve tedavi planı oluşturma</a:t>
            </a:r>
          </a:p>
        </p:txBody>
      </p:sp>
    </p:spTree>
    <p:extLst>
      <p:ext uri="{BB962C8B-B14F-4D97-AF65-F5344CB8AC3E}">
        <p14:creationId xmlns:p14="http://schemas.microsoft.com/office/powerpoint/2010/main" val="2021522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4344"/>
            <a:ext cx="8106906" cy="21053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25" y="2614194"/>
            <a:ext cx="8352928" cy="38437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Dikdörtgen 9"/>
          <p:cNvSpPr/>
          <p:nvPr/>
        </p:nvSpPr>
        <p:spPr>
          <a:xfrm>
            <a:off x="153483" y="2582596"/>
            <a:ext cx="8811005" cy="3878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64" y="3230668"/>
            <a:ext cx="8562508" cy="240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AA1A1-CFAB-7D34-ADC5-D0CA0D886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6B657558-50E8-C9B5-1A52-DB8E005A5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İnsomni</a:t>
            </a:r>
            <a:r>
              <a:rPr lang="tr-T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Tedavisi</a:t>
            </a:r>
          </a:p>
        </p:txBody>
      </p:sp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id="{47952A8F-B2BF-EFF1-91A7-CA9D0C177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Davranışsal tedavi</a:t>
            </a:r>
          </a:p>
          <a:p>
            <a:endParaRPr lang="tr-TR" dirty="0"/>
          </a:p>
          <a:p>
            <a:r>
              <a:rPr lang="tr-TR" b="1" dirty="0"/>
              <a:t>Farmakolojik tedavi</a:t>
            </a:r>
          </a:p>
          <a:p>
            <a:endParaRPr lang="tr-TR" dirty="0"/>
          </a:p>
          <a:p>
            <a:r>
              <a:rPr lang="tr-TR" dirty="0" err="1"/>
              <a:t>Entegratif</a:t>
            </a:r>
            <a:r>
              <a:rPr lang="tr-TR" dirty="0"/>
              <a:t> tedaviler</a:t>
            </a:r>
          </a:p>
        </p:txBody>
      </p:sp>
    </p:spTree>
    <p:extLst>
      <p:ext uri="{BB962C8B-B14F-4D97-AF65-F5344CB8AC3E}">
        <p14:creationId xmlns:p14="http://schemas.microsoft.com/office/powerpoint/2010/main" val="3789433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 err="1"/>
              <a:t>Benzodiyazepin</a:t>
            </a:r>
            <a:r>
              <a:rPr lang="tr-TR" dirty="0"/>
              <a:t> grubu </a:t>
            </a:r>
            <a:r>
              <a:rPr lang="tr-TR" dirty="0" err="1"/>
              <a:t>hipnotikler</a:t>
            </a:r>
            <a:endParaRPr lang="tr-TR" dirty="0"/>
          </a:p>
          <a:p>
            <a:r>
              <a:rPr lang="tr-TR" dirty="0" err="1"/>
              <a:t>Benzodiyazepin</a:t>
            </a:r>
            <a:r>
              <a:rPr lang="tr-TR" dirty="0"/>
              <a:t>-dışı reseptör </a:t>
            </a:r>
            <a:r>
              <a:rPr lang="tr-TR" dirty="0" err="1"/>
              <a:t>agonistleri</a:t>
            </a:r>
            <a:endParaRPr lang="tr-TR" dirty="0"/>
          </a:p>
          <a:p>
            <a:r>
              <a:rPr lang="tr-TR" dirty="0"/>
              <a:t>Melatonin / Melatonin reseptör </a:t>
            </a:r>
            <a:r>
              <a:rPr lang="tr-TR" dirty="0" err="1"/>
              <a:t>agonistleri</a:t>
            </a:r>
            <a:endParaRPr lang="tr-TR" dirty="0"/>
          </a:p>
          <a:p>
            <a:r>
              <a:rPr lang="tr-TR" dirty="0" err="1"/>
              <a:t>Oreksin</a:t>
            </a:r>
            <a:r>
              <a:rPr lang="tr-TR" dirty="0"/>
              <a:t> reseptör antagonistleri</a:t>
            </a:r>
          </a:p>
          <a:p>
            <a:r>
              <a:rPr lang="tr-TR" dirty="0"/>
              <a:t>Anti-</a:t>
            </a:r>
            <a:r>
              <a:rPr lang="tr-TR" dirty="0" err="1"/>
              <a:t>depresanlar</a:t>
            </a:r>
            <a:endParaRPr lang="tr-TR" dirty="0"/>
          </a:p>
          <a:p>
            <a:r>
              <a:rPr lang="tr-TR" dirty="0"/>
              <a:t>Anti-</a:t>
            </a:r>
            <a:r>
              <a:rPr lang="tr-TR" dirty="0" err="1"/>
              <a:t>psikotikler</a:t>
            </a:r>
            <a:endParaRPr lang="tr-TR" dirty="0"/>
          </a:p>
          <a:p>
            <a:r>
              <a:rPr lang="tr-TR" dirty="0"/>
              <a:t>Anti-</a:t>
            </a:r>
            <a:r>
              <a:rPr lang="tr-TR" dirty="0" err="1"/>
              <a:t>histaminikler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8537"/>
            <a:ext cx="9144000" cy="1997063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96752"/>
            <a:ext cx="30670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0" y="1916832"/>
          <a:ext cx="3131840" cy="3440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Benzodiyazepinler</a:t>
                      </a:r>
                      <a:r>
                        <a:rPr lang="tr-TR" sz="2400" dirty="0"/>
                        <a:t> </a:t>
                      </a:r>
                      <a:endParaRPr lang="tr-T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Triazolam</a:t>
                      </a:r>
                      <a:r>
                        <a:rPr lang="tr-TR" sz="2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Temazepam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Quazepam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Estazolam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Flurazepam</a:t>
                      </a:r>
                      <a:r>
                        <a:rPr lang="tr-TR" sz="2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6 İçerik Yer Tutucusu"/>
          <p:cNvGraphicFramePr>
            <a:graphicFrameLocks/>
          </p:cNvGraphicFramePr>
          <p:nvPr/>
        </p:nvGraphicFramePr>
        <p:xfrm>
          <a:off x="3131840" y="1916832"/>
          <a:ext cx="3096344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60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Etki Mekanizması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3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tr-TR" sz="240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Selektif</a:t>
                      </a:r>
                      <a:r>
                        <a:rPr lang="tr-TR" sz="2400" dirty="0"/>
                        <a:t> olmayan GABA</a:t>
                      </a:r>
                      <a:r>
                        <a:rPr lang="tr-TR" sz="2400" baseline="-25000" dirty="0"/>
                        <a:t>A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agonisti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6 İçerik Yer Tutucusu"/>
          <p:cNvGraphicFramePr>
            <a:graphicFrameLocks/>
          </p:cNvGraphicFramePr>
          <p:nvPr/>
        </p:nvGraphicFramePr>
        <p:xfrm>
          <a:off x="6228184" y="1916833"/>
          <a:ext cx="2915816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91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Endikasyonu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07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Uykuyu</a:t>
                      </a:r>
                      <a:r>
                        <a:rPr lang="tr-TR" sz="2400" baseline="0" dirty="0"/>
                        <a:t> başlatma güçlüğü </a:t>
                      </a:r>
                      <a:r>
                        <a:rPr lang="tr-TR" sz="2400" dirty="0" err="1"/>
                        <a:t>insomnisi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6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Uykuyu</a:t>
                      </a:r>
                      <a:r>
                        <a:rPr lang="tr-TR" sz="2400" baseline="0" dirty="0"/>
                        <a:t> başlatma ve sürdürme güçlüğü </a:t>
                      </a:r>
                      <a:r>
                        <a:rPr lang="tr-TR" sz="2400" dirty="0" err="1"/>
                        <a:t>insomnisi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9 Dikdörtgen"/>
          <p:cNvSpPr/>
          <p:nvPr/>
        </p:nvSpPr>
        <p:spPr>
          <a:xfrm>
            <a:off x="0" y="3861048"/>
            <a:ext cx="3131840" cy="1872208"/>
          </a:xfrm>
          <a:prstGeom prst="rect">
            <a:avLst/>
          </a:prstGeom>
          <a:solidFill>
            <a:schemeClr val="tx2">
              <a:lumMod val="40000"/>
              <a:lumOff val="60000"/>
              <a:alpha val="57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Sağ Ok"/>
          <p:cNvSpPr/>
          <p:nvPr/>
        </p:nvSpPr>
        <p:spPr>
          <a:xfrm>
            <a:off x="3131840" y="2708920"/>
            <a:ext cx="3096344" cy="36004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Yukarı Bükülü Ok"/>
          <p:cNvSpPr/>
          <p:nvPr/>
        </p:nvSpPr>
        <p:spPr>
          <a:xfrm rot="5400000">
            <a:off x="3923928" y="2924944"/>
            <a:ext cx="1368152" cy="3240360"/>
          </a:xfrm>
          <a:prstGeom prst="bentUpArrow">
            <a:avLst>
              <a:gd name="adj1" fmla="val 14889"/>
              <a:gd name="adj2" fmla="val 21915"/>
              <a:gd name="adj3" fmla="val 22566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Metin kutusu"/>
          <p:cNvSpPr txBox="1"/>
          <p:nvPr/>
        </p:nvSpPr>
        <p:spPr>
          <a:xfrm>
            <a:off x="7092280" y="5733256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FDA onayı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0" y="1916832"/>
          <a:ext cx="3131840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46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Benzodiyazepinler</a:t>
                      </a:r>
                      <a:r>
                        <a:rPr lang="tr-TR" sz="2400" dirty="0"/>
                        <a:t> </a:t>
                      </a:r>
                      <a:endParaRPr lang="tr-T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24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Triazolam</a:t>
                      </a:r>
                      <a:r>
                        <a:rPr lang="tr-TR" sz="2400" dirty="0"/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0,125-0,250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53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Temazepam</a:t>
                      </a: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7,5-30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6 İçerik Yer Tutucusu"/>
          <p:cNvGraphicFramePr>
            <a:graphicFrameLocks/>
          </p:cNvGraphicFramePr>
          <p:nvPr/>
        </p:nvGraphicFramePr>
        <p:xfrm>
          <a:off x="3131840" y="1916831"/>
          <a:ext cx="2915816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97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Endikasyonu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0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Uykuyu</a:t>
                      </a:r>
                      <a:r>
                        <a:rPr lang="tr-TR" sz="2400" baseline="0" dirty="0"/>
                        <a:t> başlatma güçlüğü </a:t>
                      </a:r>
                      <a:r>
                        <a:rPr lang="tr-TR" sz="2400" dirty="0" err="1"/>
                        <a:t>insomnisi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Uykuyu</a:t>
                      </a:r>
                      <a:r>
                        <a:rPr lang="tr-TR" sz="2400" baseline="0" dirty="0"/>
                        <a:t> başlatma ve sürdürme güçlüğü </a:t>
                      </a:r>
                      <a:r>
                        <a:rPr lang="tr-TR" sz="2400" dirty="0" err="1"/>
                        <a:t>insomnisi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6 İçerik Yer Tutucusu"/>
          <p:cNvGraphicFramePr>
            <a:graphicFrameLocks/>
          </p:cNvGraphicFramePr>
          <p:nvPr/>
        </p:nvGraphicFramePr>
        <p:xfrm>
          <a:off x="6048672" y="1916832"/>
          <a:ext cx="3095328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97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Tmax</a:t>
                      </a:r>
                      <a:r>
                        <a:rPr lang="tr-TR" sz="2400" dirty="0"/>
                        <a:t> – T1/2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400" dirty="0"/>
                        <a:t>1-2</a:t>
                      </a:r>
                      <a:r>
                        <a:rPr lang="tr-TR" sz="2400" baseline="0" dirty="0"/>
                        <a:t> saat / 2-6 saat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6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400" dirty="0"/>
                        <a:t>1-2</a:t>
                      </a:r>
                      <a:r>
                        <a:rPr lang="tr-TR" sz="2400" baseline="0" dirty="0"/>
                        <a:t> saat / 8-15 saat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0" y="1916832"/>
          <a:ext cx="3851920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1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46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Benzodiyazepinler</a:t>
                      </a:r>
                      <a:r>
                        <a:rPr lang="tr-TR" sz="2400" dirty="0"/>
                        <a:t> </a:t>
                      </a:r>
                      <a:endParaRPr lang="tr-T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24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Triazolam</a:t>
                      </a:r>
                      <a:r>
                        <a:rPr lang="tr-TR" sz="2400" dirty="0"/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0,125-0,250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53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Temazepam</a:t>
                      </a: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7,5-30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6 İçerik Yer Tutucusu"/>
          <p:cNvGraphicFramePr>
            <a:graphicFrameLocks/>
          </p:cNvGraphicFramePr>
          <p:nvPr/>
        </p:nvGraphicFramePr>
        <p:xfrm>
          <a:off x="3851920" y="1916831"/>
          <a:ext cx="5256584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97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   Yan Etkiler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6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   </a:t>
                      </a:r>
                      <a:r>
                        <a:rPr lang="tr-TR" sz="2400" dirty="0" err="1"/>
                        <a:t>Sedasyon</a:t>
                      </a: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   </a:t>
                      </a:r>
                      <a:r>
                        <a:rPr lang="tr-TR" sz="2400" dirty="0" err="1"/>
                        <a:t>Konfüzyon</a:t>
                      </a: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   </a:t>
                      </a:r>
                      <a:r>
                        <a:rPr lang="tr-TR" sz="2400" dirty="0" err="1"/>
                        <a:t>Anterograd</a:t>
                      </a:r>
                      <a:r>
                        <a:rPr lang="tr-TR" sz="2400" dirty="0"/>
                        <a:t> amnezi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   </a:t>
                      </a:r>
                      <a:r>
                        <a:rPr lang="tr-TR" sz="2400" dirty="0" err="1"/>
                        <a:t>Rebound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insomnisi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836712"/>
            <a:ext cx="9036000" cy="2448272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5496" y="3501008"/>
            <a:ext cx="9036000" cy="171030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5938" y="896144"/>
            <a:ext cx="3638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2843808" cy="424587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43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281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Benzodiyazepin</a:t>
                      </a:r>
                      <a:r>
                        <a:rPr lang="tr-TR" sz="2400" dirty="0"/>
                        <a:t> dışı</a:t>
                      </a:r>
                      <a:r>
                        <a:rPr lang="tr-TR" sz="2400" baseline="0" dirty="0"/>
                        <a:t> reseptör </a:t>
                      </a:r>
                      <a:r>
                        <a:rPr lang="tr-TR" sz="2400" baseline="0" dirty="0" err="1"/>
                        <a:t>agonistleri</a:t>
                      </a:r>
                      <a:endParaRPr lang="tr-T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Zopiklon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Eszopiklon</a:t>
                      </a:r>
                      <a:r>
                        <a:rPr lang="tr-TR" sz="2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Zolpidem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Zaleplon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6 İçerik Yer Tutucusu"/>
          <p:cNvGraphicFramePr>
            <a:graphicFrameLocks/>
          </p:cNvGraphicFramePr>
          <p:nvPr/>
        </p:nvGraphicFramePr>
        <p:xfrm>
          <a:off x="2843808" y="1196752"/>
          <a:ext cx="3384376" cy="425386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60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Etki Mekanizması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9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r-TR" sz="2400" dirty="0"/>
                        <a:t>GABA</a:t>
                      </a:r>
                      <a:r>
                        <a:rPr lang="tr-TR" sz="2400" baseline="-25000" dirty="0"/>
                        <a:t>A </a:t>
                      </a:r>
                      <a:r>
                        <a:rPr lang="tr-TR" sz="2400" dirty="0"/>
                        <a:t>- </a:t>
                      </a:r>
                      <a:r>
                        <a:rPr lang="el-GR" sz="2400" dirty="0"/>
                        <a:t>α</a:t>
                      </a:r>
                      <a:r>
                        <a:rPr lang="tr-TR" sz="2400" dirty="0"/>
                        <a:t>1,2,3 </a:t>
                      </a:r>
                      <a:r>
                        <a:rPr lang="tr-TR" sz="2400" dirty="0" err="1"/>
                        <a:t>agonisti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GABA</a:t>
                      </a:r>
                      <a:r>
                        <a:rPr lang="tr-TR" sz="2400" baseline="-25000" dirty="0"/>
                        <a:t>A </a:t>
                      </a:r>
                      <a:r>
                        <a:rPr lang="tr-TR" sz="2400" dirty="0"/>
                        <a:t>- </a:t>
                      </a:r>
                      <a:r>
                        <a:rPr lang="el-GR" sz="2400" dirty="0"/>
                        <a:t>α</a:t>
                      </a:r>
                      <a:r>
                        <a:rPr lang="tr-TR" sz="2400" dirty="0"/>
                        <a:t>1,2,3 </a:t>
                      </a:r>
                      <a:r>
                        <a:rPr lang="tr-TR" sz="2400" dirty="0" err="1"/>
                        <a:t>agonisti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GABA</a:t>
                      </a:r>
                      <a:r>
                        <a:rPr lang="tr-TR" sz="2400" baseline="-25000" dirty="0"/>
                        <a:t>A </a:t>
                      </a:r>
                      <a:r>
                        <a:rPr lang="tr-TR" sz="2400" dirty="0"/>
                        <a:t>- </a:t>
                      </a:r>
                      <a:r>
                        <a:rPr lang="el-GR" sz="2400" dirty="0"/>
                        <a:t>α</a:t>
                      </a:r>
                      <a:r>
                        <a:rPr lang="tr-TR" sz="2400" dirty="0"/>
                        <a:t>1 </a:t>
                      </a:r>
                      <a:r>
                        <a:rPr lang="tr-TR" sz="2400" dirty="0" err="1"/>
                        <a:t>agonisti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GABA</a:t>
                      </a:r>
                      <a:r>
                        <a:rPr lang="tr-TR" sz="2400" baseline="-25000" dirty="0"/>
                        <a:t>A </a:t>
                      </a:r>
                      <a:r>
                        <a:rPr lang="tr-TR" sz="2400" dirty="0"/>
                        <a:t>- </a:t>
                      </a:r>
                      <a:r>
                        <a:rPr lang="el-GR" sz="2400" dirty="0"/>
                        <a:t>α</a:t>
                      </a:r>
                      <a:r>
                        <a:rPr lang="tr-TR" sz="2400" dirty="0"/>
                        <a:t>1 </a:t>
                      </a:r>
                      <a:r>
                        <a:rPr lang="tr-TR" sz="2400" dirty="0" err="1"/>
                        <a:t>agonisti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6 İçerik Yer Tutucusu"/>
          <p:cNvGraphicFramePr>
            <a:graphicFrameLocks/>
          </p:cNvGraphicFramePr>
          <p:nvPr/>
        </p:nvGraphicFramePr>
        <p:xfrm>
          <a:off x="6228184" y="1196753"/>
          <a:ext cx="2915816" cy="47945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15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281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Endikasyonu</a:t>
                      </a: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4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Uykuyu</a:t>
                      </a:r>
                      <a:r>
                        <a:rPr lang="tr-TR" sz="2400" baseline="0" dirty="0"/>
                        <a:t> başlatma &gt; sürdürme güçlüğü </a:t>
                      </a:r>
                      <a:r>
                        <a:rPr lang="tr-TR" sz="2400" dirty="0" err="1"/>
                        <a:t>insomnisi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Uykuyu</a:t>
                      </a:r>
                      <a:r>
                        <a:rPr lang="tr-TR" sz="2400" baseline="0" dirty="0"/>
                        <a:t> başlatma güçlüğü </a:t>
                      </a:r>
                      <a:r>
                        <a:rPr lang="tr-TR" sz="2400" dirty="0" err="1"/>
                        <a:t>insomnisi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10 Sağ Ok"/>
          <p:cNvSpPr/>
          <p:nvPr/>
        </p:nvSpPr>
        <p:spPr>
          <a:xfrm>
            <a:off x="2699792" y="4077072"/>
            <a:ext cx="3456384" cy="324000"/>
          </a:xfrm>
          <a:prstGeom prst="rightArrow">
            <a:avLst/>
          </a:prstGeom>
          <a:solidFill>
            <a:srgbClr val="E6CDFF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Yukarı Bükülü Ok"/>
          <p:cNvSpPr/>
          <p:nvPr/>
        </p:nvSpPr>
        <p:spPr>
          <a:xfrm rot="5400000">
            <a:off x="4126260" y="3946748"/>
            <a:ext cx="531440" cy="3528392"/>
          </a:xfrm>
          <a:prstGeom prst="bentUpArrow">
            <a:avLst>
              <a:gd name="adj1" fmla="val 33418"/>
              <a:gd name="adj2" fmla="val 21915"/>
              <a:gd name="adj3" fmla="val 22566"/>
            </a:avLst>
          </a:prstGeom>
          <a:solidFill>
            <a:srgbClr val="E6CDFF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Metin kutusu"/>
          <p:cNvSpPr txBox="1"/>
          <p:nvPr/>
        </p:nvSpPr>
        <p:spPr>
          <a:xfrm>
            <a:off x="7056784" y="5949280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FDA onayı </a:t>
            </a:r>
          </a:p>
        </p:txBody>
      </p:sp>
      <p:sp>
        <p:nvSpPr>
          <p:cNvPr id="12" name="11 Sağ Ayraç"/>
          <p:cNvSpPr/>
          <p:nvPr/>
        </p:nvSpPr>
        <p:spPr>
          <a:xfrm>
            <a:off x="1691680" y="3068960"/>
            <a:ext cx="576064" cy="1656184"/>
          </a:xfrm>
          <a:prstGeom prst="rightBrace">
            <a:avLst>
              <a:gd name="adj1" fmla="val 8333"/>
              <a:gd name="adj2" fmla="val 64440"/>
            </a:avLst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5235" y="1017916"/>
            <a:ext cx="5549552" cy="461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Unvan 4"/>
          <p:cNvSpPr txBox="1">
            <a:spLocks/>
          </p:cNvSpPr>
          <p:nvPr/>
        </p:nvSpPr>
        <p:spPr>
          <a:xfrm>
            <a:off x="488730" y="1164677"/>
            <a:ext cx="7852870" cy="8318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3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Anamnez</a:t>
            </a:r>
            <a:r>
              <a:rPr lang="tr-TR" sz="33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86" y="4864172"/>
            <a:ext cx="2992835" cy="98308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85" y="3330753"/>
            <a:ext cx="2992835" cy="145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15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0" y="85680"/>
          <a:ext cx="9108504" cy="63172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49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5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3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Benzodiyazepin</a:t>
                      </a:r>
                      <a:r>
                        <a:rPr lang="tr-TR" sz="2400" dirty="0"/>
                        <a:t> dışı</a:t>
                      </a:r>
                      <a:r>
                        <a:rPr lang="tr-TR" sz="2400" baseline="0" dirty="0"/>
                        <a:t> reseptör </a:t>
                      </a:r>
                      <a:r>
                        <a:rPr lang="tr-TR" sz="2400" baseline="0" dirty="0" err="1"/>
                        <a:t>agonistleri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Endikasyonu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/>
                        <a:t>Tmax</a:t>
                      </a:r>
                      <a:r>
                        <a:rPr lang="tr-TR" sz="2400" dirty="0"/>
                        <a:t> – T1/2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Zopiklon</a:t>
                      </a: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3,75-7,5</a:t>
                      </a:r>
                      <a:r>
                        <a:rPr lang="tr-TR" sz="2400" baseline="0" dirty="0"/>
                        <a:t> mg</a:t>
                      </a:r>
                      <a:endParaRPr lang="tr-TR" sz="2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Uykuyu</a:t>
                      </a:r>
                      <a:r>
                        <a:rPr lang="tr-TR" sz="2400" baseline="0" dirty="0"/>
                        <a:t> başlatma &gt; sürdürme güçlüğü </a:t>
                      </a:r>
                      <a:r>
                        <a:rPr lang="tr-TR" sz="2400" dirty="0" err="1"/>
                        <a:t>insomnisi</a:t>
                      </a:r>
                      <a:endParaRPr lang="tr-TR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(Uykuyu</a:t>
                      </a:r>
                      <a:r>
                        <a:rPr lang="tr-TR" sz="2400" baseline="0" dirty="0"/>
                        <a:t> sürdürme güçlüğü </a:t>
                      </a:r>
                      <a:r>
                        <a:rPr lang="tr-TR" sz="2400" dirty="0" err="1"/>
                        <a:t>insomnisi</a:t>
                      </a:r>
                      <a:r>
                        <a:rPr lang="tr-TR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1,5-2</a:t>
                      </a:r>
                      <a:r>
                        <a:rPr lang="tr-TR" sz="2400" baseline="0" dirty="0"/>
                        <a:t> / 5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Eszopiklon</a:t>
                      </a:r>
                      <a:r>
                        <a:rPr lang="tr-TR" sz="2400" dirty="0"/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1-3 mg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1-1,5 /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Zolpidem</a:t>
                      </a: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1,75-10</a:t>
                      </a:r>
                      <a:r>
                        <a:rPr lang="tr-TR" sz="2400" baseline="0" dirty="0"/>
                        <a:t> mg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baseline="0" dirty="0"/>
                        <a:t>(6,25-12,5 mg ER)</a:t>
                      </a:r>
                      <a:endParaRPr lang="tr-TR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1-2 / 2-6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Zaleplon</a:t>
                      </a: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5-20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Uykuyu</a:t>
                      </a:r>
                      <a:r>
                        <a:rPr lang="tr-TR" sz="2400" baseline="0" dirty="0"/>
                        <a:t> başlatma güçlüğü </a:t>
                      </a:r>
                      <a:r>
                        <a:rPr lang="tr-TR" sz="2400" dirty="0" err="1"/>
                        <a:t>insomnisi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1 / 1,5-2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0" y="85680"/>
          <a:ext cx="9144000" cy="61591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51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Benzodiyazepin</a:t>
                      </a:r>
                      <a:r>
                        <a:rPr lang="tr-TR" sz="2400" dirty="0"/>
                        <a:t> dışı</a:t>
                      </a:r>
                      <a:r>
                        <a:rPr lang="tr-TR" sz="2400" baseline="0" dirty="0"/>
                        <a:t> reseptör </a:t>
                      </a:r>
                      <a:r>
                        <a:rPr lang="tr-TR" sz="2400" baseline="0" dirty="0" err="1"/>
                        <a:t>agonistleri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     Yan Etkiler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Zopiklon</a:t>
                      </a: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3,75-7,5</a:t>
                      </a:r>
                      <a:r>
                        <a:rPr lang="tr-TR" sz="2400" baseline="0" dirty="0"/>
                        <a:t> mg</a:t>
                      </a:r>
                      <a:endParaRPr lang="tr-TR" sz="2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     Sersemlik hissi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aseline="0" dirty="0"/>
                        <a:t>     Uykululuk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aseline="0" dirty="0"/>
                        <a:t>     Gİ şikayetler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Eszopiklon</a:t>
                      </a:r>
                      <a:r>
                        <a:rPr lang="tr-TR" sz="2400" dirty="0"/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1-3 mg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Zolpidem</a:t>
                      </a: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1,75-10</a:t>
                      </a:r>
                      <a:r>
                        <a:rPr lang="tr-TR" sz="2400" baseline="0" dirty="0"/>
                        <a:t> mg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baseline="0" dirty="0"/>
                        <a:t>6,25-12,5 mg ER</a:t>
                      </a:r>
                      <a:endParaRPr lang="tr-TR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Zaleplon</a:t>
                      </a: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5-20 mg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836712"/>
            <a:ext cx="9036000" cy="2448272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5938" y="896144"/>
            <a:ext cx="3638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480991"/>
            <a:ext cx="9036000" cy="252007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672400"/>
              </p:ext>
            </p:extLst>
          </p:nvPr>
        </p:nvGraphicFramePr>
        <p:xfrm>
          <a:off x="0" y="1196752"/>
          <a:ext cx="2843808" cy="41712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43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281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Melatonin / </a:t>
                      </a:r>
                      <a:r>
                        <a:rPr lang="tr-TR" sz="2400" baseline="0" dirty="0"/>
                        <a:t>Reseptör </a:t>
                      </a:r>
                      <a:r>
                        <a:rPr lang="tr-TR" sz="2400" baseline="0" dirty="0" err="1"/>
                        <a:t>agonistleri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Melatonin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Ramelteon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5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Tasimelteon</a:t>
                      </a:r>
                      <a:endParaRPr lang="tr-TR" sz="24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5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Agomelatin</a:t>
                      </a:r>
                      <a:endParaRPr lang="tr-TR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6 İçerik Yer Tutucusu"/>
          <p:cNvGraphicFramePr>
            <a:graphicFrameLocks/>
          </p:cNvGraphicFramePr>
          <p:nvPr/>
        </p:nvGraphicFramePr>
        <p:xfrm>
          <a:off x="2843808" y="1196751"/>
          <a:ext cx="3384376" cy="42484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281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Etki Mekanizması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tr-TR" sz="24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76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r-TR" sz="2400" dirty="0"/>
                        <a:t>Direkt SCN üzerine etki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M1 ve M2 </a:t>
                      </a:r>
                      <a:r>
                        <a:rPr lang="tr-TR" sz="2400" dirty="0" err="1"/>
                        <a:t>agonisti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M1 ve M2 </a:t>
                      </a:r>
                      <a:r>
                        <a:rPr lang="tr-TR" sz="2400" dirty="0" err="1"/>
                        <a:t>agonisti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M ve 5HT2c </a:t>
                      </a:r>
                      <a:r>
                        <a:rPr lang="tr-TR" sz="2400" dirty="0" err="1"/>
                        <a:t>agonisti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6 İçerik Yer Tutucusu"/>
          <p:cNvGraphicFramePr>
            <a:graphicFrameLocks/>
          </p:cNvGraphicFramePr>
          <p:nvPr/>
        </p:nvGraphicFramePr>
        <p:xfrm>
          <a:off x="6228184" y="1190180"/>
          <a:ext cx="2915816" cy="42458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15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281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Endikasyonu</a:t>
                      </a: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tr-TR" sz="24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4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Uykuyu</a:t>
                      </a:r>
                      <a:r>
                        <a:rPr lang="tr-TR" sz="2400" baseline="0" dirty="0"/>
                        <a:t> başlatma &gt; sürdürme güçlüğü </a:t>
                      </a:r>
                      <a:r>
                        <a:rPr lang="tr-TR" sz="2400" dirty="0" err="1"/>
                        <a:t>insomnisi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8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Yok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10 Sağ Ok"/>
          <p:cNvSpPr/>
          <p:nvPr/>
        </p:nvSpPr>
        <p:spPr>
          <a:xfrm>
            <a:off x="2771800" y="3429000"/>
            <a:ext cx="3456384" cy="324000"/>
          </a:xfrm>
          <a:prstGeom prst="rightArrow">
            <a:avLst/>
          </a:prstGeom>
          <a:solidFill>
            <a:srgbClr val="E7EFFF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Metin kutusu"/>
          <p:cNvSpPr txBox="1"/>
          <p:nvPr/>
        </p:nvSpPr>
        <p:spPr>
          <a:xfrm>
            <a:off x="6912768" y="5507940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FDA onayı ! </a:t>
            </a:r>
          </a:p>
        </p:txBody>
      </p:sp>
      <p:sp>
        <p:nvSpPr>
          <p:cNvPr id="10" name="9 Sağ Ayraç"/>
          <p:cNvSpPr/>
          <p:nvPr/>
        </p:nvSpPr>
        <p:spPr>
          <a:xfrm>
            <a:off x="1763688" y="3140968"/>
            <a:ext cx="576064" cy="1656184"/>
          </a:xfrm>
          <a:prstGeom prst="rightBrace">
            <a:avLst>
              <a:gd name="adj1" fmla="val 8333"/>
              <a:gd name="adj2" fmla="val 35990"/>
            </a:avLst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636439"/>
              </p:ext>
            </p:extLst>
          </p:nvPr>
        </p:nvGraphicFramePr>
        <p:xfrm>
          <a:off x="-36512" y="490304"/>
          <a:ext cx="9180512" cy="57685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7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0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3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Melatonin / </a:t>
                      </a:r>
                      <a:r>
                        <a:rPr lang="tr-TR" sz="2400" baseline="0" dirty="0"/>
                        <a:t>Reseptör </a:t>
                      </a:r>
                      <a:r>
                        <a:rPr lang="tr-TR" sz="2400" baseline="0" dirty="0" err="1"/>
                        <a:t>agonistleri</a:t>
                      </a:r>
                      <a:endParaRPr lang="tr-TR" sz="28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Endikasyonu</a:t>
                      </a:r>
                      <a:endParaRPr lang="tr-TR" sz="24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/>
                        <a:t>Tmax</a:t>
                      </a:r>
                      <a:r>
                        <a:rPr lang="tr-TR" sz="2400" dirty="0"/>
                        <a:t> – T1/2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Melatonin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3-12 mg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Uykuyu</a:t>
                      </a:r>
                      <a:r>
                        <a:rPr lang="tr-TR" sz="2400" baseline="0" dirty="0"/>
                        <a:t> başlatma </a:t>
                      </a:r>
                      <a:r>
                        <a:rPr lang="tr-TR" sz="2400" u="none" baseline="0" dirty="0"/>
                        <a:t>&gt;</a:t>
                      </a:r>
                      <a:r>
                        <a:rPr lang="tr-TR" sz="2400" baseline="0" dirty="0"/>
                        <a:t> sürdürme güçlüğü </a:t>
                      </a:r>
                      <a:r>
                        <a:rPr lang="tr-TR" sz="2400" dirty="0" err="1"/>
                        <a:t>insomnisi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1</a:t>
                      </a:r>
                      <a:r>
                        <a:rPr lang="tr-TR" sz="2400" baseline="0" dirty="0"/>
                        <a:t> / 1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Ramelteon</a:t>
                      </a: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8 mg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0,75-1 / 1-2,5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Tasimelteon</a:t>
                      </a: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20 mg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0,75-3 / 3,5-4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Agomelatin</a:t>
                      </a:r>
                      <a:r>
                        <a:rPr lang="tr-TR" sz="2400" dirty="0"/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25-50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Yok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1-2 / 1-2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22117"/>
              </p:ext>
            </p:extLst>
          </p:nvPr>
        </p:nvGraphicFramePr>
        <p:xfrm>
          <a:off x="-36512" y="490304"/>
          <a:ext cx="9180512" cy="56105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70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0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Melatonin / </a:t>
                      </a:r>
                      <a:r>
                        <a:rPr lang="tr-TR" sz="2400" baseline="0" dirty="0"/>
                        <a:t>Reseptör </a:t>
                      </a:r>
                      <a:r>
                        <a:rPr lang="tr-TR" sz="2400" baseline="0" dirty="0" err="1"/>
                        <a:t>agonistleri</a:t>
                      </a:r>
                      <a:endParaRPr lang="tr-TR" sz="28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     Yan Etkiler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Melatonin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3-12 mg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     Sersemlik hissi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     Bulantı, Gİ şikayetler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     Uykululuk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     </a:t>
                      </a:r>
                      <a:r>
                        <a:rPr lang="tr-TR" sz="2400" dirty="0" err="1"/>
                        <a:t>İnsomni</a:t>
                      </a:r>
                      <a:endParaRPr lang="tr-TR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     Migren </a:t>
                      </a:r>
                      <a:r>
                        <a:rPr lang="tr-TR" sz="2400" dirty="0" err="1"/>
                        <a:t>başağrısı</a:t>
                      </a:r>
                      <a:endParaRPr lang="tr-TR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     </a:t>
                      </a:r>
                      <a:r>
                        <a:rPr lang="tr-TR" sz="2400" dirty="0" err="1"/>
                        <a:t>Anksiyete</a:t>
                      </a:r>
                      <a:endParaRPr lang="tr-TR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     </a:t>
                      </a:r>
                      <a:r>
                        <a:rPr lang="tr-TR" sz="2400" dirty="0" err="1"/>
                        <a:t>Hiperhidroz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Ramelteon</a:t>
                      </a: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8 mg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Tasimelteon</a:t>
                      </a: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20 mg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Agomelatin</a:t>
                      </a:r>
                      <a:r>
                        <a:rPr lang="tr-TR" sz="2400" dirty="0"/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25-50 mg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896350" cy="226695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492896"/>
            <a:ext cx="8856984" cy="4293096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6 Yuvarlatılmış Dikdörtgen"/>
          <p:cNvSpPr/>
          <p:nvPr/>
        </p:nvSpPr>
        <p:spPr>
          <a:xfrm>
            <a:off x="4355976" y="2492896"/>
            <a:ext cx="4536504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b="1" dirty="0"/>
              <a:t>&gt;16 mg</a:t>
            </a:r>
          </a:p>
          <a:p>
            <a:pPr algn="ctr"/>
            <a:r>
              <a:rPr lang="tr-TR" sz="2200" b="1" dirty="0"/>
              <a:t>Sübjektif SL, TST, WASO</a:t>
            </a:r>
          </a:p>
          <a:p>
            <a:pPr algn="ctr"/>
            <a:r>
              <a:rPr lang="tr-TR" sz="2200" b="1" dirty="0"/>
              <a:t>Objektif  TST, WASO</a:t>
            </a:r>
          </a:p>
        </p:txBody>
      </p:sp>
      <p:sp>
        <p:nvSpPr>
          <p:cNvPr id="8" name="7 Yuvarlatılmış Dikdörtgen"/>
          <p:cNvSpPr/>
          <p:nvPr/>
        </p:nvSpPr>
        <p:spPr>
          <a:xfrm>
            <a:off x="4355976" y="3645024"/>
            <a:ext cx="453650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b="1" dirty="0"/>
              <a:t>&gt;4 mg</a:t>
            </a:r>
          </a:p>
          <a:p>
            <a:pPr algn="ctr"/>
            <a:r>
              <a:rPr lang="tr-TR" sz="2200" b="1" dirty="0"/>
              <a:t>TST, WASO</a:t>
            </a:r>
          </a:p>
        </p:txBody>
      </p:sp>
      <p:sp>
        <p:nvSpPr>
          <p:cNvPr id="9" name="8 Yuvarlatılmış Dikdörtgen"/>
          <p:cNvSpPr/>
          <p:nvPr/>
        </p:nvSpPr>
        <p:spPr>
          <a:xfrm>
            <a:off x="4355976" y="4509120"/>
            <a:ext cx="4536504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b="1" dirty="0"/>
              <a:t>TST</a:t>
            </a:r>
          </a:p>
        </p:txBody>
      </p:sp>
      <p:sp>
        <p:nvSpPr>
          <p:cNvPr id="10" name="9 Yuvarlatılmış Dikdörtgen"/>
          <p:cNvSpPr/>
          <p:nvPr/>
        </p:nvSpPr>
        <p:spPr>
          <a:xfrm>
            <a:off x="4355976" y="5949280"/>
            <a:ext cx="4536504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b="1" dirty="0"/>
              <a:t>&gt;4 mg</a:t>
            </a:r>
          </a:p>
          <a:p>
            <a:pPr algn="ctr"/>
            <a:r>
              <a:rPr lang="tr-TR" sz="2200" b="1" dirty="0"/>
              <a:t>TST, 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15" y="-22010"/>
            <a:ext cx="6139061" cy="2298882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304256"/>
            <a:ext cx="5121858" cy="450912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276872"/>
            <a:ext cx="7740352" cy="451141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2276872"/>
            <a:ext cx="7812360" cy="4536504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7 Sağ Ok Belirtme Çizgisi"/>
          <p:cNvSpPr/>
          <p:nvPr/>
        </p:nvSpPr>
        <p:spPr>
          <a:xfrm>
            <a:off x="251520" y="2708920"/>
            <a:ext cx="2808312" cy="2664296"/>
          </a:xfrm>
          <a:prstGeom prst="rightArrowCallout">
            <a:avLst>
              <a:gd name="adj1" fmla="val 8657"/>
              <a:gd name="adj2" fmla="val 10836"/>
              <a:gd name="adj3" fmla="val 11926"/>
              <a:gd name="adj4" fmla="val 7996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Melatonin düzeylerinde artma</a:t>
            </a:r>
          </a:p>
          <a:p>
            <a:pPr algn="ctr"/>
            <a:endParaRPr lang="tr-TR" sz="2000" b="1" dirty="0"/>
          </a:p>
          <a:p>
            <a:pPr algn="ctr"/>
            <a:r>
              <a:rPr lang="tr-TR" sz="2000" b="1" dirty="0" err="1"/>
              <a:t>Kortizol</a:t>
            </a:r>
            <a:r>
              <a:rPr lang="tr-TR" sz="2000" b="1" dirty="0"/>
              <a:t> düzeylerinde azalma</a:t>
            </a:r>
          </a:p>
        </p:txBody>
      </p:sp>
      <p:sp>
        <p:nvSpPr>
          <p:cNvPr id="9" name="8 Sağ Ok Belirtme Çizgisi"/>
          <p:cNvSpPr/>
          <p:nvPr/>
        </p:nvSpPr>
        <p:spPr>
          <a:xfrm>
            <a:off x="-36512" y="3068960"/>
            <a:ext cx="2808312" cy="2664296"/>
          </a:xfrm>
          <a:prstGeom prst="rightArrowCallout">
            <a:avLst>
              <a:gd name="adj1" fmla="val 8657"/>
              <a:gd name="adj2" fmla="val 10836"/>
              <a:gd name="adj3" fmla="val 11926"/>
              <a:gd name="adj4" fmla="val 8358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/>
              <a:t>Enflamatuar</a:t>
            </a:r>
            <a:r>
              <a:rPr lang="tr-TR" sz="2000" b="1" dirty="0"/>
              <a:t> </a:t>
            </a:r>
            <a:r>
              <a:rPr lang="tr-TR" sz="2000" b="1" dirty="0" err="1"/>
              <a:t>sitokinlerde</a:t>
            </a:r>
            <a:r>
              <a:rPr lang="tr-TR" sz="2000" b="1" dirty="0"/>
              <a:t> azalma</a:t>
            </a:r>
          </a:p>
          <a:p>
            <a:pPr algn="ctr"/>
            <a:endParaRPr lang="tr-TR" sz="2000" b="1" dirty="0"/>
          </a:p>
          <a:p>
            <a:pPr algn="ctr"/>
            <a:r>
              <a:rPr lang="tr-TR" sz="2000" b="1" dirty="0" err="1"/>
              <a:t>Proenflamatuar</a:t>
            </a:r>
            <a:r>
              <a:rPr lang="tr-TR" sz="2000" b="1" dirty="0"/>
              <a:t> </a:t>
            </a:r>
            <a:r>
              <a:rPr lang="tr-TR" sz="2000" b="1" dirty="0" err="1"/>
              <a:t>sitokinlerde</a:t>
            </a:r>
            <a:r>
              <a:rPr lang="tr-TR" sz="2000" b="1" dirty="0"/>
              <a:t> artma</a:t>
            </a:r>
          </a:p>
        </p:txBody>
      </p:sp>
      <p:sp>
        <p:nvSpPr>
          <p:cNvPr id="10" name="9 Sağ Ok Belirtme Çizgisi"/>
          <p:cNvSpPr/>
          <p:nvPr/>
        </p:nvSpPr>
        <p:spPr>
          <a:xfrm>
            <a:off x="-36512" y="3284984"/>
            <a:ext cx="2808312" cy="2088232"/>
          </a:xfrm>
          <a:prstGeom prst="rightArrowCallout">
            <a:avLst>
              <a:gd name="adj1" fmla="val 8657"/>
              <a:gd name="adj2" fmla="val 10836"/>
              <a:gd name="adj3" fmla="val 11926"/>
              <a:gd name="adj4" fmla="val 83584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000" b="1" dirty="0" err="1"/>
              <a:t>Nörotrofin</a:t>
            </a:r>
            <a:r>
              <a:rPr lang="tr-TR" sz="2000" b="1" dirty="0"/>
              <a:t> ve büyüme faktörü düzeylerinde </a:t>
            </a:r>
          </a:p>
          <a:p>
            <a:pPr algn="ctr"/>
            <a:r>
              <a:rPr lang="tr-TR" sz="2000" b="1" dirty="0"/>
              <a:t>artma</a:t>
            </a:r>
          </a:p>
        </p:txBody>
      </p:sp>
      <p:sp>
        <p:nvSpPr>
          <p:cNvPr id="13" name="12 Sağ Ok Belirtme Çizgisi"/>
          <p:cNvSpPr/>
          <p:nvPr/>
        </p:nvSpPr>
        <p:spPr>
          <a:xfrm>
            <a:off x="1835696" y="2564904"/>
            <a:ext cx="3312368" cy="2664296"/>
          </a:xfrm>
          <a:prstGeom prst="rightArrowCallout">
            <a:avLst>
              <a:gd name="adj1" fmla="val 8657"/>
              <a:gd name="adj2" fmla="val 10836"/>
              <a:gd name="adj3" fmla="val 11926"/>
              <a:gd name="adj4" fmla="val 83584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000" b="1" dirty="0" err="1"/>
              <a:t>Sirkadiyen</a:t>
            </a:r>
            <a:r>
              <a:rPr lang="tr-TR" sz="2000" b="1" dirty="0"/>
              <a:t> genlerin </a:t>
            </a:r>
            <a:r>
              <a:rPr lang="tr-TR" sz="2000" b="1" dirty="0" err="1"/>
              <a:t>periferik</a:t>
            </a:r>
            <a:r>
              <a:rPr lang="tr-TR" sz="2000" b="1" dirty="0"/>
              <a:t> ekspresyonunda artma</a:t>
            </a:r>
          </a:p>
        </p:txBody>
      </p:sp>
      <p:sp>
        <p:nvSpPr>
          <p:cNvPr id="14" name="13 Aşağı Ok"/>
          <p:cNvSpPr/>
          <p:nvPr/>
        </p:nvSpPr>
        <p:spPr>
          <a:xfrm>
            <a:off x="2771800" y="5229200"/>
            <a:ext cx="504056" cy="50405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Yukarı Ok"/>
          <p:cNvSpPr/>
          <p:nvPr/>
        </p:nvSpPr>
        <p:spPr>
          <a:xfrm>
            <a:off x="2771800" y="2060848"/>
            <a:ext cx="576064" cy="504056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Sol Ok"/>
          <p:cNvSpPr/>
          <p:nvPr/>
        </p:nvSpPr>
        <p:spPr>
          <a:xfrm>
            <a:off x="1331640" y="3645024"/>
            <a:ext cx="504056" cy="504056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836712"/>
            <a:ext cx="9036000" cy="2448272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5938" y="896144"/>
            <a:ext cx="3638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35495" y="3452216"/>
            <a:ext cx="9036000" cy="184899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513693"/>
              </p:ext>
            </p:extLst>
          </p:nvPr>
        </p:nvGraphicFramePr>
        <p:xfrm>
          <a:off x="35496" y="260648"/>
          <a:ext cx="9108504" cy="27928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Oreksin</a:t>
                      </a:r>
                      <a:r>
                        <a:rPr lang="tr-TR" sz="2400" dirty="0"/>
                        <a:t> r</a:t>
                      </a:r>
                      <a:r>
                        <a:rPr lang="tr-TR" sz="2400" baseline="0" dirty="0"/>
                        <a:t>eseptör antagonisti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Etki mekanizması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/>
                        <a:t>Endikasyonu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Suvoreksant</a:t>
                      </a: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Daridorexant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/>
                        <a:t>Oreksin</a:t>
                      </a:r>
                      <a:r>
                        <a:rPr lang="tr-TR" sz="2400" baseline="0" dirty="0"/>
                        <a:t> R1 ve R2 antagonisti</a:t>
                      </a:r>
                      <a:endParaRPr lang="tr-TR" sz="24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Uykuyu</a:t>
                      </a:r>
                      <a:r>
                        <a:rPr lang="tr-TR" sz="2400" baseline="0" dirty="0"/>
                        <a:t> sürdürme &gt; başlatma güçlüğü </a:t>
                      </a:r>
                      <a:r>
                        <a:rPr lang="tr-TR" sz="2400" dirty="0" err="1"/>
                        <a:t>insomnisi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412265"/>
              </p:ext>
            </p:extLst>
          </p:nvPr>
        </p:nvGraphicFramePr>
        <p:xfrm>
          <a:off x="35496" y="3429000"/>
          <a:ext cx="9108504" cy="26765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Oreksin</a:t>
                      </a:r>
                      <a:r>
                        <a:rPr lang="tr-TR" sz="2400" dirty="0"/>
                        <a:t> r</a:t>
                      </a:r>
                      <a:r>
                        <a:rPr lang="tr-TR" sz="2400" baseline="0" dirty="0"/>
                        <a:t>eseptör antagonisti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/>
                        <a:t>Tmax</a:t>
                      </a:r>
                      <a:r>
                        <a:rPr lang="tr-TR" sz="2400" dirty="0"/>
                        <a:t> – T1/2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   Yan Etkiler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Suvoreksant</a:t>
                      </a:r>
                      <a:r>
                        <a:rPr lang="tr-TR" sz="2400" dirty="0"/>
                        <a:t>, 5-20 mg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/>
                        <a:t>Daridorexant</a:t>
                      </a:r>
                      <a:r>
                        <a:rPr lang="tr-TR" sz="2400" dirty="0"/>
                        <a:t>,</a:t>
                      </a:r>
                      <a:r>
                        <a:rPr lang="tr-TR" sz="2400" baseline="0" dirty="0"/>
                        <a:t> 25-50mg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2-3,5</a:t>
                      </a:r>
                      <a:r>
                        <a:rPr lang="tr-TR" sz="2400" baseline="0" dirty="0"/>
                        <a:t> / 12</a:t>
                      </a:r>
                    </a:p>
                    <a:p>
                      <a:pPr algn="ctr"/>
                      <a:endParaRPr lang="tr-TR" sz="2400" baseline="0" dirty="0"/>
                    </a:p>
                    <a:p>
                      <a:pPr algn="ctr"/>
                      <a:r>
                        <a:rPr lang="tr-TR" sz="2400" baseline="0" dirty="0"/>
                        <a:t>1-2 / 6-10</a:t>
                      </a:r>
                      <a:endParaRPr lang="tr-TR" sz="24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400" baseline="0" dirty="0"/>
                        <a:t>   </a:t>
                      </a:r>
                      <a:r>
                        <a:rPr lang="tr-TR" sz="2400" baseline="0" dirty="0" err="1"/>
                        <a:t>Başağrısı</a:t>
                      </a:r>
                      <a:endParaRPr lang="tr-TR" sz="2400" baseline="0" dirty="0"/>
                    </a:p>
                    <a:p>
                      <a:pPr algn="l"/>
                      <a:r>
                        <a:rPr lang="tr-TR" sz="2400" baseline="0" dirty="0"/>
                        <a:t>   Uykululuk</a:t>
                      </a:r>
                    </a:p>
                    <a:p>
                      <a:pPr algn="l"/>
                      <a:r>
                        <a:rPr lang="tr-TR" sz="2400" baseline="0" dirty="0"/>
                        <a:t>   Sersemlik hissi</a:t>
                      </a:r>
                    </a:p>
                    <a:p>
                      <a:pPr algn="l"/>
                      <a:r>
                        <a:rPr lang="tr-TR" sz="2400" baseline="0" dirty="0"/>
                        <a:t>   Gİ şikayetler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4"/>
          <p:cNvSpPr txBox="1">
            <a:spLocks/>
          </p:cNvSpPr>
          <p:nvPr/>
        </p:nvSpPr>
        <p:spPr>
          <a:xfrm>
            <a:off x="488730" y="1164677"/>
            <a:ext cx="7852870" cy="8318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3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Tanı</a:t>
            </a:r>
            <a:r>
              <a:rPr lang="tr-TR" sz="33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0818" y="1126288"/>
            <a:ext cx="5297788" cy="440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86" y="4864172"/>
            <a:ext cx="2992835" cy="98308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85" y="3330753"/>
            <a:ext cx="2992835" cy="145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37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37720" y="2924944"/>
            <a:ext cx="3754760" cy="3649592"/>
          </a:xfrm>
        </p:spPr>
        <p:txBody>
          <a:bodyPr/>
          <a:lstStyle/>
          <a:p>
            <a:r>
              <a:rPr lang="tr-TR" dirty="0"/>
              <a:t>1824 hasta</a:t>
            </a:r>
          </a:p>
          <a:p>
            <a:r>
              <a:rPr lang="tr-TR" dirty="0" err="1"/>
              <a:t>Randomize</a:t>
            </a:r>
            <a:r>
              <a:rPr lang="tr-TR" dirty="0"/>
              <a:t>, çift-kör çalışma</a:t>
            </a:r>
          </a:p>
          <a:p>
            <a:r>
              <a:rPr lang="tr-TR" dirty="0" err="1"/>
              <a:t>Suvoreksan</a:t>
            </a:r>
            <a:r>
              <a:rPr lang="tr-TR" dirty="0"/>
              <a:t> 20 mg </a:t>
            </a:r>
            <a:r>
              <a:rPr lang="tr-TR" dirty="0" err="1"/>
              <a:t>plaseboya</a:t>
            </a:r>
            <a:r>
              <a:rPr lang="tr-TR" dirty="0"/>
              <a:t> göre anlamlı derecede üstün (p&lt;0.001)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5"/>
            <a:ext cx="9229725" cy="2736304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679" y="2924944"/>
            <a:ext cx="4860033" cy="36004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175270"/>
            <a:ext cx="8829675" cy="253365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852936"/>
            <a:ext cx="5040560" cy="386104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1331640" y="165028"/>
            <a:ext cx="6552728" cy="657634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048672" cy="1875088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619672" y="2060848"/>
            <a:ext cx="7200800" cy="472254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3275856" y="2060848"/>
            <a:ext cx="4968552" cy="4653136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836712"/>
            <a:ext cx="9036000" cy="2448272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5938" y="896144"/>
            <a:ext cx="3638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30038" y="3501007"/>
            <a:ext cx="9036000" cy="144016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35496" y="764704"/>
          <a:ext cx="9108504" cy="50619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Anti-</a:t>
                      </a:r>
                      <a:r>
                        <a:rPr lang="tr-TR" sz="2400" dirty="0" err="1"/>
                        <a:t>depresanlar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Etki mekanizması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/>
                        <a:t>Endikasyonu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Doksepin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H1 </a:t>
                      </a:r>
                      <a:r>
                        <a:rPr lang="tr-TR" sz="2400" baseline="0" dirty="0"/>
                        <a:t>antagonisti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Uykuyu</a:t>
                      </a:r>
                      <a:r>
                        <a:rPr lang="tr-TR" sz="2400" baseline="0" dirty="0"/>
                        <a:t> sürdürme güçlüğü </a:t>
                      </a:r>
                      <a:r>
                        <a:rPr lang="tr-TR" sz="2400" dirty="0" err="1"/>
                        <a:t>insomnisi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Amitriptilin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H1, </a:t>
                      </a:r>
                      <a:r>
                        <a:rPr lang="el-GR" sz="2400" dirty="0"/>
                        <a:t>α</a:t>
                      </a:r>
                      <a:r>
                        <a:rPr lang="tr-TR" sz="2400" dirty="0"/>
                        <a:t>1 ve M1  </a:t>
                      </a:r>
                      <a:r>
                        <a:rPr lang="tr-TR" sz="2400" baseline="0" dirty="0"/>
                        <a:t>antagonisti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Yok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Trazodon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5HT2A ve </a:t>
                      </a:r>
                      <a:r>
                        <a:rPr lang="el-GR" sz="2400" dirty="0"/>
                        <a:t>α</a:t>
                      </a:r>
                      <a:r>
                        <a:rPr lang="tr-TR" sz="2400" dirty="0"/>
                        <a:t>1 </a:t>
                      </a:r>
                      <a:r>
                        <a:rPr lang="tr-TR" sz="2400" baseline="0" dirty="0"/>
                        <a:t>antagonisti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Yok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Mirtazepin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H1 ve 5HT2A/2C </a:t>
                      </a:r>
                      <a:r>
                        <a:rPr lang="tr-TR" sz="2400" baseline="0" dirty="0"/>
                        <a:t>antagonisti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Yok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6804248" y="5877272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FDA onayı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35496" y="764704"/>
          <a:ext cx="9108504" cy="50619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Anti-</a:t>
                      </a:r>
                      <a:r>
                        <a:rPr lang="tr-TR" sz="2400" dirty="0" err="1"/>
                        <a:t>depresanlar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/>
                        <a:t>Endikasyonu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/>
                        <a:t>Tmax</a:t>
                      </a:r>
                      <a:r>
                        <a:rPr lang="tr-TR" sz="2400" dirty="0"/>
                        <a:t> – T1/2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Doksepin</a:t>
                      </a: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2-6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Uykuyu</a:t>
                      </a:r>
                      <a:r>
                        <a:rPr lang="tr-TR" sz="2400" baseline="0" dirty="0"/>
                        <a:t> sürdürme güçlüğü </a:t>
                      </a:r>
                      <a:r>
                        <a:rPr lang="tr-TR" sz="2400" dirty="0" err="1"/>
                        <a:t>insomnisi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2-8</a:t>
                      </a:r>
                      <a:r>
                        <a:rPr lang="tr-TR" sz="2400" baseline="0" dirty="0"/>
                        <a:t> / 20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Amitriptilin</a:t>
                      </a: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10-75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Yok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2-8</a:t>
                      </a:r>
                      <a:r>
                        <a:rPr lang="tr-TR" sz="2400" baseline="0" dirty="0"/>
                        <a:t> / 30</a:t>
                      </a:r>
                      <a:endParaRPr lang="tr-TR" sz="2400" dirty="0"/>
                    </a:p>
                    <a:p>
                      <a:pPr algn="ctr"/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Trazodon</a:t>
                      </a: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50-100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Yok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1-2</a:t>
                      </a:r>
                      <a:r>
                        <a:rPr lang="tr-TR" sz="2400" baseline="0" dirty="0"/>
                        <a:t> / 9</a:t>
                      </a:r>
                      <a:endParaRPr lang="tr-TR" sz="2400" dirty="0"/>
                    </a:p>
                    <a:p>
                      <a:pPr algn="ctr"/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Mirtazepin</a:t>
                      </a: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15-30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Yok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1-3</a:t>
                      </a:r>
                      <a:r>
                        <a:rPr lang="tr-TR" sz="2400" baseline="0" dirty="0"/>
                        <a:t> / 25</a:t>
                      </a:r>
                      <a:endParaRPr lang="tr-TR" sz="2400" dirty="0"/>
                    </a:p>
                    <a:p>
                      <a:pPr algn="ctr"/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35496" y="764704"/>
          <a:ext cx="9108504" cy="52199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6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Anti-</a:t>
                      </a:r>
                      <a:r>
                        <a:rPr lang="tr-TR" sz="2400" dirty="0" err="1"/>
                        <a:t>depresanlar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     Yan Etkiler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Doksepin</a:t>
                      </a: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2-6 mg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     Kilo kaybı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     Terleme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     </a:t>
                      </a:r>
                      <a:r>
                        <a:rPr lang="tr-TR" sz="2400" dirty="0" err="1"/>
                        <a:t>Priapizm</a:t>
                      </a:r>
                      <a:endParaRPr lang="tr-TR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5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     Kalp ritim</a:t>
                      </a:r>
                      <a:r>
                        <a:rPr lang="tr-TR" sz="2400" baseline="0" dirty="0"/>
                        <a:t> bozuklukları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aseline="0" dirty="0"/>
                        <a:t>     </a:t>
                      </a:r>
                      <a:r>
                        <a:rPr lang="tr-TR" sz="1800" baseline="0" dirty="0"/>
                        <a:t>(</a:t>
                      </a:r>
                      <a:r>
                        <a:rPr lang="tr-TR" sz="1800" dirty="0" err="1"/>
                        <a:t>Amitriptilin</a:t>
                      </a:r>
                      <a:r>
                        <a:rPr lang="tr-TR" sz="1800" baseline="0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5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     Kilo alımı, </a:t>
                      </a:r>
                      <a:r>
                        <a:rPr lang="tr-TR" sz="2400" dirty="0" err="1"/>
                        <a:t>Hiperlipidemi</a:t>
                      </a:r>
                      <a:endParaRPr lang="tr-TR" sz="24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aseline="0" dirty="0"/>
                        <a:t>       (</a:t>
                      </a:r>
                      <a:r>
                        <a:rPr lang="tr-TR" sz="1800" baseline="0" dirty="0" err="1"/>
                        <a:t>Mirtazepin</a:t>
                      </a:r>
                      <a:r>
                        <a:rPr lang="tr-TR" sz="1800" baseline="0" dirty="0"/>
                        <a:t>)</a:t>
                      </a: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Amitriptilin</a:t>
                      </a: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10-75 mg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Trazodon</a:t>
                      </a: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50-100 mg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Mirtazepin</a:t>
                      </a: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15-30 mg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-27384"/>
            <a:ext cx="8239125" cy="2717676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8" y="2708920"/>
            <a:ext cx="8658225" cy="417646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836712"/>
            <a:ext cx="9036000" cy="2448272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5938" y="896144"/>
            <a:ext cx="3638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0512" y="3498700"/>
            <a:ext cx="9036000" cy="1821053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0" y="404664"/>
          <a:ext cx="9108504" cy="28176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Anti-</a:t>
                      </a:r>
                      <a:r>
                        <a:rPr lang="tr-TR" sz="2400" dirty="0" err="1"/>
                        <a:t>psikotikler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Etki mekanizması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/>
                        <a:t>Endikasyonu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Ketiyapin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H1,</a:t>
                      </a:r>
                      <a:r>
                        <a:rPr lang="el-GR" sz="2400" dirty="0"/>
                        <a:t> α</a:t>
                      </a:r>
                      <a:r>
                        <a:rPr lang="tr-TR" sz="2400" dirty="0"/>
                        <a:t>1,</a:t>
                      </a:r>
                      <a:r>
                        <a:rPr lang="tr-TR" sz="2400" baseline="0" dirty="0"/>
                        <a:t> </a:t>
                      </a:r>
                      <a:r>
                        <a:rPr lang="tr-TR" sz="2400" dirty="0"/>
                        <a:t>M1, 5HT ve D2  </a:t>
                      </a:r>
                      <a:r>
                        <a:rPr lang="tr-TR" sz="2400" baseline="0" dirty="0"/>
                        <a:t>antagonisti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Yok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Olanzapin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H1,</a:t>
                      </a:r>
                      <a:r>
                        <a:rPr lang="el-GR" sz="2400" dirty="0"/>
                        <a:t> </a:t>
                      </a:r>
                      <a:r>
                        <a:rPr lang="tr-TR" sz="2400" dirty="0"/>
                        <a:t>5HT, M1, D2 ve </a:t>
                      </a:r>
                      <a:r>
                        <a:rPr lang="el-GR" sz="2400" dirty="0"/>
                        <a:t>α</a:t>
                      </a:r>
                      <a:r>
                        <a:rPr lang="tr-TR" sz="2400" dirty="0"/>
                        <a:t>1</a:t>
                      </a:r>
                      <a:r>
                        <a:rPr lang="tr-TR" sz="2400" baseline="0" dirty="0"/>
                        <a:t> antagonisti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Yok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-36512" y="3488392"/>
          <a:ext cx="9108504" cy="29757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Anti-</a:t>
                      </a:r>
                      <a:r>
                        <a:rPr lang="tr-TR" sz="2400" dirty="0" err="1"/>
                        <a:t>psikotikler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/>
                        <a:t>Tmax</a:t>
                      </a:r>
                      <a:r>
                        <a:rPr lang="tr-TR" sz="2400" dirty="0"/>
                        <a:t> – T1/2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    Yan Etkiler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Ketiyapin</a:t>
                      </a: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25-50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1-2</a:t>
                      </a:r>
                      <a:r>
                        <a:rPr lang="tr-TR" sz="2400" baseline="0" dirty="0"/>
                        <a:t> / 6</a:t>
                      </a:r>
                      <a:endParaRPr lang="tr-TR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tr-TR" sz="2400" baseline="0" dirty="0"/>
                        <a:t>    </a:t>
                      </a:r>
                    </a:p>
                    <a:p>
                      <a:pPr algn="l"/>
                      <a:r>
                        <a:rPr lang="tr-TR" sz="2400" baseline="0" dirty="0"/>
                        <a:t>    Sersemlik hissi</a:t>
                      </a:r>
                    </a:p>
                    <a:p>
                      <a:pPr algn="l"/>
                      <a:r>
                        <a:rPr lang="tr-TR" sz="2400" baseline="0" dirty="0"/>
                        <a:t>    Kilo alımı</a:t>
                      </a:r>
                    </a:p>
                    <a:p>
                      <a:pPr algn="l"/>
                      <a:r>
                        <a:rPr lang="tr-TR" sz="2400" baseline="0" dirty="0"/>
                        <a:t>    Gİ şikayetleri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Olanzapin</a:t>
                      </a: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2,5-5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4-6</a:t>
                      </a:r>
                      <a:r>
                        <a:rPr lang="tr-TR" sz="2400" baseline="0" dirty="0"/>
                        <a:t> / 20-54</a:t>
                      </a:r>
                      <a:endParaRPr lang="tr-TR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581025" y="978694"/>
            <a:ext cx="7886700" cy="994172"/>
          </a:xfrm>
        </p:spPr>
        <p:txBody>
          <a:bodyPr/>
          <a:lstStyle/>
          <a:p>
            <a:r>
              <a:rPr lang="tr-T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Uyku günlüğü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1801416"/>
            <a:ext cx="7981950" cy="406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ikdörtgen 6"/>
          <p:cNvSpPr/>
          <p:nvPr/>
        </p:nvSpPr>
        <p:spPr>
          <a:xfrm>
            <a:off x="4314825" y="2771775"/>
            <a:ext cx="4181475" cy="26765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</p:spTree>
    <p:extLst>
      <p:ext uri="{BB962C8B-B14F-4D97-AF65-F5344CB8AC3E}">
        <p14:creationId xmlns:p14="http://schemas.microsoft.com/office/powerpoint/2010/main" val="76009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4294967295"/>
          </p:nvPr>
        </p:nvSpPr>
        <p:spPr>
          <a:xfrm>
            <a:off x="0" y="776288"/>
            <a:ext cx="5102225" cy="5851525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836712"/>
            <a:ext cx="9036000" cy="2448272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5938" y="896144"/>
            <a:ext cx="3638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0867" y="3429000"/>
            <a:ext cx="6191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35496" y="1345958"/>
          <a:ext cx="9108504" cy="11469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Anti-</a:t>
                      </a:r>
                      <a:r>
                        <a:rPr lang="tr-TR" sz="2400" dirty="0" err="1"/>
                        <a:t>histaminikler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Etki mekanizması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/>
                        <a:t>Endikasyonu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Difenhidramin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H1 </a:t>
                      </a:r>
                      <a:r>
                        <a:rPr lang="tr-TR" sz="2400" baseline="0" dirty="0"/>
                        <a:t>antagonisti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 Yok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35496" y="3120360"/>
          <a:ext cx="9108504" cy="24022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Anti-</a:t>
                      </a:r>
                      <a:r>
                        <a:rPr lang="tr-TR" sz="2400" dirty="0" err="1"/>
                        <a:t>histaminikler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/>
                        <a:t>Tmax</a:t>
                      </a:r>
                      <a:r>
                        <a:rPr lang="tr-TR" sz="2400" dirty="0"/>
                        <a:t> – T1/2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    Yan Etkiler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 err="1"/>
                        <a:t>Difenhidramin</a:t>
                      </a: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r-TR" sz="2400" dirty="0"/>
                        <a:t>12,5-50</a:t>
                      </a:r>
                      <a:r>
                        <a:rPr lang="tr-TR" sz="2400" baseline="0" dirty="0"/>
                        <a:t> mg</a:t>
                      </a:r>
                      <a:endParaRPr lang="tr-TR" sz="2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 2-3 /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    Sersemlik hissi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    Uykululuk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836712"/>
            <a:ext cx="9036000" cy="2448272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5938" y="896144"/>
            <a:ext cx="3638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496" y="3429000"/>
            <a:ext cx="9036000" cy="123018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9144000" cy="295232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672"/>
            <a:ext cx="9144000" cy="194421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194421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288" y="2708920"/>
            <a:ext cx="9115425" cy="324036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4344"/>
            <a:ext cx="8106906" cy="21053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Dikdörtgen 5"/>
          <p:cNvSpPr/>
          <p:nvPr/>
        </p:nvSpPr>
        <p:spPr>
          <a:xfrm>
            <a:off x="179512" y="2492896"/>
            <a:ext cx="8811005" cy="3878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8" y="2924944"/>
            <a:ext cx="8468907" cy="2772162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5148064" y="3284984"/>
            <a:ext cx="2016224" cy="288032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Düz Bağlayıcı 9"/>
          <p:cNvCxnSpPr/>
          <p:nvPr/>
        </p:nvCxnSpPr>
        <p:spPr>
          <a:xfrm>
            <a:off x="899592" y="3789040"/>
            <a:ext cx="12961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>
            <a:off x="2123728" y="4725144"/>
            <a:ext cx="21602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42" y="2841328"/>
            <a:ext cx="8383170" cy="3181794"/>
          </a:xfrm>
          <a:prstGeom prst="rect">
            <a:avLst/>
          </a:prstGeom>
        </p:spPr>
      </p:pic>
      <p:cxnSp>
        <p:nvCxnSpPr>
          <p:cNvPr id="15" name="Düz Bağlayıcı 14"/>
          <p:cNvCxnSpPr/>
          <p:nvPr/>
        </p:nvCxnSpPr>
        <p:spPr>
          <a:xfrm>
            <a:off x="899592" y="3068960"/>
            <a:ext cx="24482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5292080" y="4293096"/>
            <a:ext cx="12961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6444208" y="4736292"/>
            <a:ext cx="12961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Bağlayıcı 18"/>
          <p:cNvCxnSpPr/>
          <p:nvPr/>
        </p:nvCxnSpPr>
        <p:spPr>
          <a:xfrm>
            <a:off x="899592" y="5229200"/>
            <a:ext cx="9361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Bağlayıcı 20"/>
          <p:cNvCxnSpPr/>
          <p:nvPr/>
        </p:nvCxnSpPr>
        <p:spPr>
          <a:xfrm flipV="1">
            <a:off x="5220072" y="5697106"/>
            <a:ext cx="2520280" cy="111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kdörtgen 21"/>
          <p:cNvSpPr/>
          <p:nvPr/>
        </p:nvSpPr>
        <p:spPr>
          <a:xfrm>
            <a:off x="5724128" y="2798852"/>
            <a:ext cx="1656184" cy="320232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Dikdörtgen 23"/>
          <p:cNvSpPr/>
          <p:nvPr/>
        </p:nvSpPr>
        <p:spPr>
          <a:xfrm>
            <a:off x="6866154" y="3985022"/>
            <a:ext cx="1656184" cy="320232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Dikdörtgen 24"/>
          <p:cNvSpPr/>
          <p:nvPr/>
        </p:nvSpPr>
        <p:spPr>
          <a:xfrm>
            <a:off x="8098257" y="4468487"/>
            <a:ext cx="404185" cy="320232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Dikdörtgen 25"/>
          <p:cNvSpPr/>
          <p:nvPr/>
        </p:nvSpPr>
        <p:spPr>
          <a:xfrm>
            <a:off x="899592" y="4720651"/>
            <a:ext cx="1296144" cy="285616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Dikdörtgen 26"/>
          <p:cNvSpPr/>
          <p:nvPr/>
        </p:nvSpPr>
        <p:spPr>
          <a:xfrm>
            <a:off x="6732240" y="4962771"/>
            <a:ext cx="1152128" cy="266429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Dikdörtgen 27"/>
          <p:cNvSpPr/>
          <p:nvPr/>
        </p:nvSpPr>
        <p:spPr>
          <a:xfrm>
            <a:off x="1907704" y="5680716"/>
            <a:ext cx="2736304" cy="320232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9" name="Düz Bağlayıcı 28"/>
          <p:cNvCxnSpPr/>
          <p:nvPr/>
        </p:nvCxnSpPr>
        <p:spPr>
          <a:xfrm>
            <a:off x="4485775" y="5445224"/>
            <a:ext cx="145437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04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703ED-039F-36BD-770A-BBB82E3C5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2D69669E-CCAB-EF16-681A-2E0EA0EA0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İnsomni</a:t>
            </a:r>
            <a:r>
              <a:rPr lang="tr-T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Tedavisi</a:t>
            </a:r>
          </a:p>
        </p:txBody>
      </p:sp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id="{70ABB952-193B-B16A-6E34-62E2B4D9D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Davranışsal tedavi</a:t>
            </a:r>
          </a:p>
          <a:p>
            <a:endParaRPr lang="tr-TR" dirty="0"/>
          </a:p>
          <a:p>
            <a:r>
              <a:rPr lang="tr-TR" dirty="0"/>
              <a:t>Farmakolojik tedavi</a:t>
            </a:r>
          </a:p>
          <a:p>
            <a:endParaRPr lang="tr-TR" dirty="0"/>
          </a:p>
          <a:p>
            <a:r>
              <a:rPr lang="tr-TR" b="1" dirty="0" err="1"/>
              <a:t>Entegratif</a:t>
            </a:r>
            <a:r>
              <a:rPr lang="tr-TR" b="1" dirty="0"/>
              <a:t> tedaviler</a:t>
            </a:r>
          </a:p>
        </p:txBody>
      </p:sp>
    </p:spTree>
    <p:extLst>
      <p:ext uri="{BB962C8B-B14F-4D97-AF65-F5344CB8AC3E}">
        <p14:creationId xmlns:p14="http://schemas.microsoft.com/office/powerpoint/2010/main" val="12883383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b="1" dirty="0" err="1">
                <a:solidFill>
                  <a:schemeClr val="accent2">
                    <a:lumMod val="50000"/>
                  </a:schemeClr>
                </a:solidFill>
              </a:rPr>
              <a:t>Entegratif</a:t>
            </a:r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 tedaviler:</a:t>
            </a:r>
          </a:p>
          <a:p>
            <a:pPr>
              <a:buNone/>
            </a:pPr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tr-TR" dirty="0"/>
              <a:t>Farkındalık-temelli uygulamalar</a:t>
            </a:r>
          </a:p>
          <a:p>
            <a:r>
              <a:rPr lang="tr-TR" dirty="0"/>
              <a:t>Zihin – Vücut hareketi uyum çalışmaları</a:t>
            </a:r>
          </a:p>
          <a:p>
            <a:r>
              <a:rPr lang="tr-TR" dirty="0"/>
              <a:t>Akupunktur</a:t>
            </a:r>
          </a:p>
          <a:p>
            <a:r>
              <a:rPr lang="tr-TR" dirty="0"/>
              <a:t>Besin öğeleri yaklaşımları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3307"/>
            <a:ext cx="6181725" cy="15335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3825" y="1103387"/>
            <a:ext cx="22383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rgbClr val="00B0F0"/>
                </a:solidFill>
              </a:rPr>
              <a:t>Farkındalık</a:t>
            </a:r>
            <a:r>
              <a:rPr lang="tr-TR" dirty="0">
                <a:solidFill>
                  <a:srgbClr val="00B0F0"/>
                </a:solidFill>
              </a:rPr>
              <a:t>-temelli uygulamalar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Dikkatinin yoğunlaştırılması ve yönlendirilmesi</a:t>
            </a:r>
          </a:p>
          <a:p>
            <a:pPr lvl="1"/>
            <a:r>
              <a:rPr lang="tr-TR" dirty="0"/>
              <a:t>Nefes, fiziksel duyumlar, his ve düşünce</a:t>
            </a:r>
          </a:p>
          <a:p>
            <a:r>
              <a:rPr lang="tr-TR" dirty="0"/>
              <a:t>Bilişsel ve fizyolojik aşırı uyarılmışlık halini “</a:t>
            </a:r>
            <a:r>
              <a:rPr lang="tr-TR" dirty="0" err="1"/>
              <a:t>hiperarousal</a:t>
            </a:r>
            <a:r>
              <a:rPr lang="tr-TR" dirty="0"/>
              <a:t>” azaltma</a:t>
            </a:r>
          </a:p>
          <a:p>
            <a:r>
              <a:rPr lang="tr-TR" dirty="0"/>
              <a:t>Mevcut ana odaklanma</a:t>
            </a:r>
          </a:p>
          <a:p>
            <a:r>
              <a:rPr lang="tr-TR" dirty="0"/>
              <a:t>Gündüz meşguliyetler ile ilişkili </a:t>
            </a:r>
            <a:r>
              <a:rPr lang="tr-TR" dirty="0" err="1"/>
              <a:t>ruminasyonların</a:t>
            </a:r>
            <a:r>
              <a:rPr lang="tr-TR" dirty="0"/>
              <a:t> azalması</a:t>
            </a:r>
          </a:p>
          <a:p>
            <a:endParaRPr lang="tr-TR" sz="1600" dirty="0"/>
          </a:p>
          <a:p>
            <a:r>
              <a:rPr lang="tr-TR" dirty="0"/>
              <a:t>Bilişsel-davranışsal terapi ile birlikte uygulanır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60 hasta</a:t>
            </a:r>
          </a:p>
          <a:p>
            <a:r>
              <a:rPr lang="tr-TR" dirty="0"/>
              <a:t>4 hafta süre ile haftada bir 1 saat süre ile </a:t>
            </a:r>
            <a:r>
              <a:rPr lang="tr-TR" dirty="0" err="1"/>
              <a:t>hipnoterapi</a:t>
            </a:r>
            <a:r>
              <a:rPr lang="tr-TR" dirty="0"/>
              <a:t> vs </a:t>
            </a:r>
            <a:r>
              <a:rPr lang="tr-TR" dirty="0" err="1"/>
              <a:t>plasebo</a:t>
            </a:r>
            <a:r>
              <a:rPr lang="tr-TR" dirty="0"/>
              <a:t>-terapi</a:t>
            </a:r>
          </a:p>
          <a:p>
            <a:r>
              <a:rPr lang="tr-TR" dirty="0"/>
              <a:t>%10 vs %8</a:t>
            </a:r>
          </a:p>
          <a:p>
            <a:r>
              <a:rPr lang="tr-TR" dirty="0"/>
              <a:t>İstatistiksel olarak anlamlı düzeyde değil !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72" y="188640"/>
            <a:ext cx="7812360" cy="273991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412436"/>
              </p:ext>
            </p:extLst>
          </p:nvPr>
        </p:nvGraphicFramePr>
        <p:xfrm>
          <a:off x="275366" y="1011363"/>
          <a:ext cx="8631623" cy="50935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91606">
                  <a:extLst>
                    <a:ext uri="{9D8B030D-6E8A-4147-A177-3AD203B41FA5}">
                      <a16:colId xmlns:a16="http://schemas.microsoft.com/office/drawing/2014/main" val="160554455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620891991"/>
                    </a:ext>
                  </a:extLst>
                </a:gridCol>
                <a:gridCol w="717331">
                  <a:extLst>
                    <a:ext uri="{9D8B030D-6E8A-4147-A177-3AD203B41FA5}">
                      <a16:colId xmlns:a16="http://schemas.microsoft.com/office/drawing/2014/main" val="407342352"/>
                    </a:ext>
                  </a:extLst>
                </a:gridCol>
                <a:gridCol w="1064173">
                  <a:extLst>
                    <a:ext uri="{9D8B030D-6E8A-4147-A177-3AD203B41FA5}">
                      <a16:colId xmlns:a16="http://schemas.microsoft.com/office/drawing/2014/main" val="92096176"/>
                    </a:ext>
                  </a:extLst>
                </a:gridCol>
                <a:gridCol w="1056290">
                  <a:extLst>
                    <a:ext uri="{9D8B030D-6E8A-4147-A177-3AD203B41FA5}">
                      <a16:colId xmlns:a16="http://schemas.microsoft.com/office/drawing/2014/main" val="2286758231"/>
                    </a:ext>
                  </a:extLst>
                </a:gridCol>
                <a:gridCol w="859223">
                  <a:extLst>
                    <a:ext uri="{9D8B030D-6E8A-4147-A177-3AD203B41FA5}">
                      <a16:colId xmlns:a16="http://schemas.microsoft.com/office/drawing/2014/main" val="3869324205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Pazartesi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Salı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Çarşamba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Perşembe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Cuma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66700250"/>
                  </a:ext>
                </a:extLst>
              </a:tr>
              <a:tr h="535547">
                <a:tc>
                  <a:txBody>
                    <a:bodyPr/>
                    <a:lstStyle/>
                    <a:p>
                      <a:r>
                        <a:rPr lang="tr-TR" sz="1800" dirty="0"/>
                        <a:t>Yatış saati: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23:00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46539978"/>
                  </a:ext>
                </a:extLst>
              </a:tr>
              <a:tr h="526968">
                <a:tc>
                  <a:txBody>
                    <a:bodyPr/>
                    <a:lstStyle/>
                    <a:p>
                      <a:r>
                        <a:rPr lang="tr-TR" sz="1800" dirty="0"/>
                        <a:t>Uykuya dalma süresi: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2</a:t>
                      </a:r>
                      <a:r>
                        <a:rPr lang="tr-TR" sz="1500" baseline="0" dirty="0"/>
                        <a:t> saat</a:t>
                      </a:r>
                      <a:endParaRPr lang="tr-TR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6767756"/>
                  </a:ext>
                </a:extLst>
              </a:tr>
              <a:tr h="564077">
                <a:tc>
                  <a:txBody>
                    <a:bodyPr/>
                    <a:lstStyle/>
                    <a:p>
                      <a:r>
                        <a:rPr lang="tr-TR" sz="1800" dirty="0"/>
                        <a:t>Gece içinde uyanma sayısı: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2 kez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01693388"/>
                  </a:ext>
                </a:extLst>
              </a:tr>
              <a:tr h="586344">
                <a:tc>
                  <a:txBody>
                    <a:bodyPr/>
                    <a:lstStyle/>
                    <a:p>
                      <a:r>
                        <a:rPr lang="tr-TR" sz="1800" dirty="0"/>
                        <a:t>Gece içinde uyanma süresi: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60 </a:t>
                      </a:r>
                      <a:r>
                        <a:rPr lang="tr-TR" sz="1500" dirty="0" err="1"/>
                        <a:t>dk</a:t>
                      </a:r>
                      <a:endParaRPr lang="tr-TR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3038272"/>
                  </a:ext>
                </a:extLst>
              </a:tr>
              <a:tr h="536052">
                <a:tc>
                  <a:txBody>
                    <a:bodyPr/>
                    <a:lstStyle/>
                    <a:p>
                      <a:r>
                        <a:rPr lang="tr-TR" sz="1800" dirty="0"/>
                        <a:t>Uyanma saati: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6:00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5920729"/>
                  </a:ext>
                </a:extLst>
              </a:tr>
              <a:tr h="503039">
                <a:tc>
                  <a:txBody>
                    <a:bodyPr/>
                    <a:lstStyle/>
                    <a:p>
                      <a:r>
                        <a:rPr lang="tr-TR" sz="1800" dirty="0"/>
                        <a:t>Yataktan kalkma saati: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7:45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310541"/>
                  </a:ext>
                </a:extLst>
              </a:tr>
              <a:tr h="7217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/>
                        <a:t>Gün içinde uzanma/uyuma zamanı: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13:00 ve 16:30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6279512"/>
                  </a:ext>
                </a:extLst>
              </a:tr>
              <a:tr h="594000">
                <a:tc>
                  <a:txBody>
                    <a:bodyPr/>
                    <a:lstStyle/>
                    <a:p>
                      <a:r>
                        <a:rPr lang="tr-TR" sz="1800" dirty="0"/>
                        <a:t>Gün içinde uzanma/uyuma süresi: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500" dirty="0"/>
                        <a:t>Toplam 1 saat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71779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6330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37 çalışmanın sadece 6’sı RCT</a:t>
            </a:r>
          </a:p>
          <a:p>
            <a:r>
              <a:rPr lang="tr-TR" dirty="0"/>
              <a:t>Uyku kalitesi ve gündüz fonksiyonlarında iyileşme</a:t>
            </a:r>
          </a:p>
          <a:p>
            <a:r>
              <a:rPr lang="tr-TR" dirty="0"/>
              <a:t>Alt grup analizi önemli ! Kişilik yapısına göre etkinlik farklı</a:t>
            </a:r>
          </a:p>
          <a:p>
            <a:endParaRPr lang="tr-T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5207"/>
            <a:ext cx="9163050" cy="317182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00B0F0"/>
                </a:solidFill>
              </a:rPr>
              <a:t>Zihin – Vücut hareketi uyum çalışmaları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Yoga</a:t>
            </a:r>
          </a:p>
          <a:p>
            <a:r>
              <a:rPr lang="tr-TR" dirty="0" err="1"/>
              <a:t>Tai</a:t>
            </a:r>
            <a:r>
              <a:rPr lang="tr-TR" dirty="0"/>
              <a:t> </a:t>
            </a:r>
            <a:r>
              <a:rPr lang="tr-TR" dirty="0" err="1"/>
              <a:t>chi</a:t>
            </a:r>
            <a:endParaRPr lang="tr-TR" dirty="0"/>
          </a:p>
          <a:p>
            <a:pPr>
              <a:buNone/>
            </a:pPr>
            <a:endParaRPr lang="tr-TR" dirty="0"/>
          </a:p>
          <a:p>
            <a:r>
              <a:rPr lang="tr-TR" dirty="0"/>
              <a:t>Otonom sinir sistemi etkileri üzerinden etkili (?)</a:t>
            </a:r>
          </a:p>
          <a:p>
            <a:endParaRPr lang="tr-TR" dirty="0"/>
          </a:p>
          <a:p>
            <a:r>
              <a:rPr lang="tr-TR" dirty="0"/>
              <a:t>RCT çalışmalarda, </a:t>
            </a:r>
            <a:r>
              <a:rPr lang="tr-TR" dirty="0" err="1"/>
              <a:t>plaseboya</a:t>
            </a:r>
            <a:r>
              <a:rPr lang="tr-TR" dirty="0"/>
              <a:t> göre (%5) anlamlı üstün bulunmuş (%20)</a:t>
            </a:r>
          </a:p>
        </p:txBody>
      </p:sp>
      <p:sp>
        <p:nvSpPr>
          <p:cNvPr id="4" name="3 Dikdörtgen"/>
          <p:cNvSpPr/>
          <p:nvPr/>
        </p:nvSpPr>
        <p:spPr>
          <a:xfrm>
            <a:off x="1458416" y="2967335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Nefes alma teknikleri ve meditasyon</a:t>
            </a:r>
          </a:p>
        </p:txBody>
      </p:sp>
      <p:sp>
        <p:nvSpPr>
          <p:cNvPr id="5" name="4 Sağ Ayraç"/>
          <p:cNvSpPr/>
          <p:nvPr/>
        </p:nvSpPr>
        <p:spPr>
          <a:xfrm>
            <a:off x="2195736" y="2852936"/>
            <a:ext cx="504056" cy="648072"/>
          </a:xfrm>
          <a:prstGeom prst="rightBrace">
            <a:avLst>
              <a:gd name="adj1" fmla="val 32143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35433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-36512" y="2996952"/>
            <a:ext cx="9180512" cy="388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b="2041"/>
          <a:stretch>
            <a:fillRect/>
          </a:stretch>
        </p:blipFill>
        <p:spPr bwMode="auto">
          <a:xfrm>
            <a:off x="-36510" y="-27384"/>
            <a:ext cx="9171239" cy="35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3857972"/>
            <a:ext cx="9144000" cy="28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0" y="72008"/>
            <a:ext cx="914400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0832" y="620688"/>
            <a:ext cx="8229600" cy="1066800"/>
          </a:xfrm>
        </p:spPr>
        <p:txBody>
          <a:bodyPr/>
          <a:lstStyle/>
          <a:p>
            <a:r>
              <a:rPr lang="tr-TR" dirty="0">
                <a:solidFill>
                  <a:srgbClr val="00B0F0"/>
                </a:solidFill>
              </a:rPr>
              <a:t>Akupunktur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496" y="2132856"/>
            <a:ext cx="8229600" cy="4325112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İlk kez 2009 yılında </a:t>
            </a:r>
            <a:r>
              <a:rPr lang="tr-TR" dirty="0" err="1"/>
              <a:t>Cochrane</a:t>
            </a:r>
            <a:r>
              <a:rPr lang="tr-TR" dirty="0"/>
              <a:t> derlemesinde etkin olabileceği söylenmiş</a:t>
            </a:r>
          </a:p>
          <a:p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105272" y="3212976"/>
            <a:ext cx="7571184" cy="38656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tr-TR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Kronik ağrı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Başağrısı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Sigarayı bırakma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İnsomni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5600" y="260648"/>
            <a:ext cx="6008400" cy="2083693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Picture 4" descr="auriculotherapy ile ilgili gÃ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376939"/>
            <a:ext cx="3078485" cy="324903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7160"/>
            <a:ext cx="8784976" cy="29718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" y="3188543"/>
            <a:ext cx="8782050" cy="355282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3437"/>
            <a:ext cx="9144000" cy="5231867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980728"/>
            <a:ext cx="918051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  <a:p>
            <a:r>
              <a:rPr lang="tr-TR" dirty="0"/>
              <a:t>34 derlemenin incelenmesi</a:t>
            </a:r>
          </a:p>
          <a:p>
            <a:r>
              <a:rPr lang="tr-TR" dirty="0"/>
              <a:t>Hemen hepsinde akupunktur </a:t>
            </a:r>
            <a:r>
              <a:rPr lang="tr-TR" dirty="0" err="1"/>
              <a:t>plaseboya</a:t>
            </a:r>
            <a:r>
              <a:rPr lang="tr-TR" dirty="0"/>
              <a:t> göre daha etkili</a:t>
            </a:r>
          </a:p>
          <a:p>
            <a:r>
              <a:rPr lang="tr-TR" dirty="0"/>
              <a:t>Ancak yöntemsel kalite ve kanıt düzeyi oldukça düşük bulunmuş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88" y="151781"/>
            <a:ext cx="7668344" cy="2629147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b="29283"/>
          <a:stretch>
            <a:fillRect/>
          </a:stretch>
        </p:blipFill>
        <p:spPr bwMode="auto">
          <a:xfrm>
            <a:off x="0" y="0"/>
            <a:ext cx="4680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t="70717" r="8914" b="3138"/>
          <a:stretch>
            <a:fillRect/>
          </a:stretch>
        </p:blipFill>
        <p:spPr bwMode="auto">
          <a:xfrm>
            <a:off x="4392487" y="-27384"/>
            <a:ext cx="47880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4494" y="2348880"/>
            <a:ext cx="4716017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"/>
            <a:ext cx="6819900" cy="2420888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5 Çentikli Sağ Ok"/>
          <p:cNvSpPr/>
          <p:nvPr/>
        </p:nvSpPr>
        <p:spPr>
          <a:xfrm>
            <a:off x="7956376" y="6093296"/>
            <a:ext cx="576064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İnsomni</a:t>
            </a:r>
            <a:r>
              <a:rPr lang="tr-T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Tedavisi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b="1" dirty="0"/>
              <a:t>Davranışsal tedavi</a:t>
            </a:r>
          </a:p>
          <a:p>
            <a:endParaRPr lang="tr-TR" dirty="0"/>
          </a:p>
          <a:p>
            <a:r>
              <a:rPr lang="tr-TR" dirty="0"/>
              <a:t>Farmakolojik tedavi</a:t>
            </a:r>
          </a:p>
          <a:p>
            <a:endParaRPr lang="tr-TR" dirty="0"/>
          </a:p>
          <a:p>
            <a:r>
              <a:rPr lang="tr-TR" dirty="0" err="1"/>
              <a:t>Entegratif</a:t>
            </a:r>
            <a:r>
              <a:rPr lang="tr-TR" dirty="0"/>
              <a:t> tedaviler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1979 – FDA onayı </a:t>
            </a:r>
          </a:p>
          <a:p>
            <a:r>
              <a:rPr lang="tr-TR" dirty="0" err="1"/>
              <a:t>Endikasyonlar</a:t>
            </a:r>
            <a:r>
              <a:rPr lang="tr-TR" dirty="0"/>
              <a:t>: Depresyon, </a:t>
            </a:r>
            <a:r>
              <a:rPr lang="tr-TR" dirty="0" err="1"/>
              <a:t>anksiyete</a:t>
            </a:r>
            <a:r>
              <a:rPr lang="tr-TR" dirty="0"/>
              <a:t> ve </a:t>
            </a:r>
            <a:r>
              <a:rPr lang="tr-TR" dirty="0" err="1"/>
              <a:t>insomni</a:t>
            </a:r>
            <a:endParaRPr lang="tr-TR" dirty="0"/>
          </a:p>
          <a:p>
            <a:endParaRPr lang="tr-TR" dirty="0"/>
          </a:p>
          <a:p>
            <a:r>
              <a:rPr lang="tr-TR" dirty="0"/>
              <a:t>Cep telefonu büyüklüğünde cihaz ile zayıf (&lt;4mA) elektriksel akım uygulanır</a:t>
            </a:r>
          </a:p>
          <a:p>
            <a:r>
              <a:rPr lang="tr-TR" dirty="0"/>
              <a:t>Kulak memesi, </a:t>
            </a:r>
            <a:r>
              <a:rPr lang="tr-TR" dirty="0" err="1"/>
              <a:t>maksillo</a:t>
            </a:r>
            <a:r>
              <a:rPr lang="tr-TR" dirty="0"/>
              <a:t>-</a:t>
            </a:r>
            <a:r>
              <a:rPr lang="tr-TR" dirty="0" err="1"/>
              <a:t>oksipital</a:t>
            </a:r>
            <a:r>
              <a:rPr lang="tr-TR" dirty="0"/>
              <a:t> bileşke, </a:t>
            </a:r>
            <a:r>
              <a:rPr lang="tr-TR" dirty="0" err="1"/>
              <a:t>mastoid</a:t>
            </a:r>
            <a:r>
              <a:rPr lang="tr-TR" dirty="0"/>
              <a:t> çıkıntı ve şakaklara uygulanabilir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6076950" cy="240982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282" y="267122"/>
            <a:ext cx="2495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84" t="12391" r="31838" b="12133"/>
          <a:stretch>
            <a:fillRect/>
          </a:stretch>
        </p:blipFill>
        <p:spPr bwMode="auto">
          <a:xfrm>
            <a:off x="107504" y="908720"/>
            <a:ext cx="4667089" cy="52560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2117" y="908136"/>
            <a:ext cx="4244446" cy="525658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r>
              <a:rPr lang="tr-TR" dirty="0" err="1">
                <a:solidFill>
                  <a:schemeClr val="accent3">
                    <a:lumMod val="50000"/>
                  </a:schemeClr>
                </a:solidFill>
              </a:rPr>
              <a:t>Kraniyal</a:t>
            </a:r>
            <a:r>
              <a:rPr lang="tr-TR" dirty="0">
                <a:solidFill>
                  <a:schemeClr val="accent3">
                    <a:lumMod val="50000"/>
                  </a:schemeClr>
                </a:solidFill>
              </a:rPr>
              <a:t> Elektro-</a:t>
            </a:r>
            <a:r>
              <a:rPr lang="tr-TR" dirty="0" err="1">
                <a:solidFill>
                  <a:schemeClr val="accent3">
                    <a:lumMod val="50000"/>
                  </a:schemeClr>
                </a:solidFill>
              </a:rPr>
              <a:t>stimülasyon</a:t>
            </a:r>
            <a:r>
              <a:rPr lang="tr-TR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/>
          <a:lstStyle/>
          <a:p>
            <a:r>
              <a:rPr lang="tr-TR" dirty="0" err="1"/>
              <a:t>Beyinsapında</a:t>
            </a:r>
            <a:r>
              <a:rPr lang="tr-TR" dirty="0"/>
              <a:t> </a:t>
            </a:r>
            <a:r>
              <a:rPr lang="tr-TR" dirty="0" err="1"/>
              <a:t>retiküler</a:t>
            </a:r>
            <a:r>
              <a:rPr lang="tr-TR" dirty="0"/>
              <a:t> aktive edici sistemi, </a:t>
            </a:r>
            <a:r>
              <a:rPr lang="tr-TR" dirty="0" err="1"/>
              <a:t>hipotalamus</a:t>
            </a:r>
            <a:r>
              <a:rPr lang="tr-TR" dirty="0"/>
              <a:t>, </a:t>
            </a:r>
            <a:r>
              <a:rPr lang="tr-TR" dirty="0" err="1"/>
              <a:t>talamus</a:t>
            </a:r>
            <a:r>
              <a:rPr lang="tr-TR" dirty="0"/>
              <a:t> ve </a:t>
            </a:r>
            <a:r>
              <a:rPr lang="tr-TR" dirty="0" err="1"/>
              <a:t>limbik</a:t>
            </a:r>
            <a:r>
              <a:rPr lang="tr-TR" dirty="0"/>
              <a:t> sistemi aktive eder</a:t>
            </a:r>
          </a:p>
          <a:p>
            <a:endParaRPr lang="tr-TR" dirty="0"/>
          </a:p>
          <a:p>
            <a:r>
              <a:rPr lang="tr-TR" dirty="0"/>
              <a:t>1 </a:t>
            </a:r>
            <a:r>
              <a:rPr lang="tr-TR" dirty="0" err="1"/>
              <a:t>mA</a:t>
            </a:r>
            <a:r>
              <a:rPr lang="tr-TR" dirty="0"/>
              <a:t> akım verildiğinde </a:t>
            </a:r>
            <a:r>
              <a:rPr lang="tr-TR" dirty="0" err="1"/>
              <a:t>talamusta</a:t>
            </a:r>
            <a:r>
              <a:rPr lang="tr-TR" dirty="0"/>
              <a:t> 13.30 </a:t>
            </a:r>
            <a:r>
              <a:rPr lang="tr-TR" dirty="0" err="1"/>
              <a:t>mm’lik</a:t>
            </a:r>
            <a:r>
              <a:rPr lang="tr-TR" dirty="0"/>
              <a:t> alanda 5µA/cm</a:t>
            </a:r>
            <a:r>
              <a:rPr lang="tr-TR" baseline="30000" dirty="0"/>
              <a:t>3</a:t>
            </a:r>
            <a:r>
              <a:rPr lang="tr-TR" dirty="0"/>
              <a:t> uyarım sağlanır</a:t>
            </a:r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764704"/>
            <a:ext cx="8507288" cy="5665816"/>
          </a:xfrm>
        </p:spPr>
        <p:txBody>
          <a:bodyPr/>
          <a:lstStyle/>
          <a:p>
            <a:pPr>
              <a:buNone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Etkileri:</a:t>
            </a:r>
          </a:p>
          <a:p>
            <a:pPr>
              <a:buNone/>
            </a:pP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dirty="0"/>
              <a:t>Beyin aktivitesi frekans değişiklikleri:</a:t>
            </a:r>
          </a:p>
          <a:p>
            <a:pPr lvl="1"/>
            <a:r>
              <a:rPr lang="tr-TR" dirty="0"/>
              <a:t>Alfa aktivitesinde artış		</a:t>
            </a:r>
          </a:p>
          <a:p>
            <a:pPr lvl="1"/>
            <a:r>
              <a:rPr lang="tr-TR" dirty="0"/>
              <a:t>Delta aktivitesinde azalma		</a:t>
            </a:r>
          </a:p>
          <a:p>
            <a:pPr lvl="1"/>
            <a:r>
              <a:rPr lang="tr-TR" dirty="0"/>
              <a:t>Beta aktivitesinde azalma		</a:t>
            </a:r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r>
              <a:rPr lang="tr-TR" dirty="0"/>
              <a:t>20 </a:t>
            </a:r>
            <a:r>
              <a:rPr lang="tr-TR" dirty="0" err="1"/>
              <a:t>dk</a:t>
            </a:r>
            <a:r>
              <a:rPr lang="tr-TR" dirty="0"/>
              <a:t> tedavi sonrasında, </a:t>
            </a:r>
            <a:r>
              <a:rPr lang="tr-TR" dirty="0" err="1"/>
              <a:t>frontal</a:t>
            </a:r>
            <a:r>
              <a:rPr lang="tr-TR" dirty="0"/>
              <a:t> ve </a:t>
            </a:r>
            <a:r>
              <a:rPr lang="tr-TR" dirty="0" err="1"/>
              <a:t>parietal</a:t>
            </a:r>
            <a:r>
              <a:rPr lang="tr-TR" dirty="0"/>
              <a:t> lob orta hat yapılarında </a:t>
            </a:r>
            <a:r>
              <a:rPr lang="tr-TR" b="1" i="1" dirty="0"/>
              <a:t>yaygın </a:t>
            </a:r>
            <a:r>
              <a:rPr lang="tr-TR" b="1" i="1" dirty="0" err="1"/>
              <a:t>deaktivasyon</a:t>
            </a:r>
            <a:r>
              <a:rPr lang="tr-TR" b="1" i="1" dirty="0"/>
              <a:t> </a:t>
            </a:r>
            <a:r>
              <a:rPr lang="tr-TR" dirty="0"/>
              <a:t>sağlanır</a:t>
            </a:r>
          </a:p>
          <a:p>
            <a:pPr lvl="1"/>
            <a:endParaRPr lang="tr-TR" dirty="0"/>
          </a:p>
          <a:p>
            <a:pPr lvl="1"/>
            <a:r>
              <a:rPr lang="tr-TR" dirty="0" err="1"/>
              <a:t>fMRG</a:t>
            </a:r>
            <a:r>
              <a:rPr lang="tr-TR" dirty="0"/>
              <a:t> / SPECT ile </a:t>
            </a:r>
            <a:r>
              <a:rPr lang="tr-TR" dirty="0" err="1"/>
              <a:t>korele</a:t>
            </a:r>
            <a:endParaRPr lang="tr-TR" dirty="0"/>
          </a:p>
        </p:txBody>
      </p:sp>
      <p:sp>
        <p:nvSpPr>
          <p:cNvPr id="4" name="3 Sağ Ok"/>
          <p:cNvSpPr/>
          <p:nvPr/>
        </p:nvSpPr>
        <p:spPr>
          <a:xfrm>
            <a:off x="4427984" y="2276872"/>
            <a:ext cx="1296144" cy="216024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Sağ Ok"/>
          <p:cNvSpPr/>
          <p:nvPr/>
        </p:nvSpPr>
        <p:spPr>
          <a:xfrm>
            <a:off x="4860032" y="2708920"/>
            <a:ext cx="864096" cy="216024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Sağ Ok"/>
          <p:cNvSpPr/>
          <p:nvPr/>
        </p:nvSpPr>
        <p:spPr>
          <a:xfrm>
            <a:off x="4788024" y="3140968"/>
            <a:ext cx="936104" cy="216024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Aşağı Ok"/>
          <p:cNvSpPr/>
          <p:nvPr/>
        </p:nvSpPr>
        <p:spPr>
          <a:xfrm>
            <a:off x="7956376" y="2636912"/>
            <a:ext cx="467544" cy="432048"/>
          </a:xfrm>
          <a:prstGeom prst="down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Aşağı Ok"/>
          <p:cNvSpPr/>
          <p:nvPr/>
        </p:nvSpPr>
        <p:spPr>
          <a:xfrm rot="10800000">
            <a:off x="8532440" y="2060848"/>
            <a:ext cx="467544" cy="432048"/>
          </a:xfrm>
          <a:prstGeom prst="down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Aşağı Ok"/>
          <p:cNvSpPr/>
          <p:nvPr/>
        </p:nvSpPr>
        <p:spPr>
          <a:xfrm>
            <a:off x="7740352" y="3140968"/>
            <a:ext cx="467544" cy="1080120"/>
          </a:xfrm>
          <a:prstGeom prst="down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5724128" y="2132856"/>
            <a:ext cx="29819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600" dirty="0">
                <a:solidFill>
                  <a:schemeClr val="accent2"/>
                </a:solidFill>
              </a:rPr>
              <a:t>Rasyonel düşünme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5724128" y="2564904"/>
            <a:ext cx="22188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600" dirty="0">
                <a:solidFill>
                  <a:schemeClr val="accent2"/>
                </a:solidFill>
              </a:rPr>
              <a:t>Bitkinlik hissi</a:t>
            </a:r>
          </a:p>
        </p:txBody>
      </p:sp>
      <p:sp>
        <p:nvSpPr>
          <p:cNvPr id="12" name="11 Dikdörtgen"/>
          <p:cNvSpPr/>
          <p:nvPr/>
        </p:nvSpPr>
        <p:spPr>
          <a:xfrm>
            <a:off x="5292080" y="3000434"/>
            <a:ext cx="30060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tr-TR" sz="2600" dirty="0" err="1">
                <a:solidFill>
                  <a:schemeClr val="accent2"/>
                </a:solidFill>
              </a:rPr>
              <a:t>Anksiyete</a:t>
            </a:r>
            <a:endParaRPr lang="tr-TR" sz="2600" dirty="0">
              <a:solidFill>
                <a:schemeClr val="accent2"/>
              </a:solidFill>
            </a:endParaRPr>
          </a:p>
          <a:p>
            <a:pPr lvl="1">
              <a:buNone/>
            </a:pPr>
            <a:r>
              <a:rPr lang="tr-TR" sz="2600" dirty="0" err="1">
                <a:solidFill>
                  <a:schemeClr val="accent2"/>
                </a:solidFill>
              </a:rPr>
              <a:t>Ruminasyon</a:t>
            </a:r>
            <a:endParaRPr lang="tr-TR" sz="2600" dirty="0">
              <a:solidFill>
                <a:schemeClr val="accent2"/>
              </a:solidFill>
            </a:endParaRPr>
          </a:p>
          <a:p>
            <a:pPr lvl="1">
              <a:buNone/>
            </a:pPr>
            <a:r>
              <a:rPr lang="tr-TR" sz="2600" dirty="0">
                <a:solidFill>
                  <a:schemeClr val="accent2"/>
                </a:solidFill>
              </a:rPr>
              <a:t>Obsesyon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764704"/>
            <a:ext cx="8507288" cy="5665816"/>
          </a:xfrm>
        </p:spPr>
        <p:txBody>
          <a:bodyPr/>
          <a:lstStyle/>
          <a:p>
            <a:pPr>
              <a:buNone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Etkileri:</a:t>
            </a:r>
          </a:p>
          <a:p>
            <a:pPr>
              <a:buNone/>
            </a:pP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dirty="0" err="1"/>
              <a:t>Nörotransmiter</a:t>
            </a:r>
            <a:r>
              <a:rPr lang="tr-TR" dirty="0"/>
              <a:t> değişiklikleri:</a:t>
            </a:r>
          </a:p>
          <a:p>
            <a:endParaRPr lang="tr-TR" dirty="0"/>
          </a:p>
          <a:p>
            <a:pPr lvl="1"/>
            <a:r>
              <a:rPr lang="tr-TR" dirty="0"/>
              <a:t>Kan plazma düzeyleri ölçümü ile </a:t>
            </a:r>
          </a:p>
        </p:txBody>
      </p:sp>
      <p:sp>
        <p:nvSpPr>
          <p:cNvPr id="23" name="22 Sağ Ok"/>
          <p:cNvSpPr/>
          <p:nvPr/>
        </p:nvSpPr>
        <p:spPr>
          <a:xfrm>
            <a:off x="5940152" y="2780928"/>
            <a:ext cx="936104" cy="216024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25" name="24 Tablo"/>
          <p:cNvGraphicFramePr>
            <a:graphicFrameLocks noGrp="1"/>
          </p:cNvGraphicFramePr>
          <p:nvPr/>
        </p:nvGraphicFramePr>
        <p:xfrm>
          <a:off x="395536" y="1666488"/>
          <a:ext cx="8424936" cy="4714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tr-TR" dirty="0" err="1"/>
                        <a:t>Nörokimyasal</a:t>
                      </a:r>
                      <a:r>
                        <a:rPr lang="tr-TR" baseline="0" dirty="0"/>
                        <a:t> madde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Değişim oranı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Etkisi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tr-TR" dirty="0"/>
                        <a:t>GABA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 err="1"/>
                        <a:t>İnsomnide</a:t>
                      </a:r>
                      <a:r>
                        <a:rPr lang="tr-TR" baseline="0" dirty="0"/>
                        <a:t> azalma</a:t>
                      </a:r>
                      <a:endParaRPr lang="tr-TR" dirty="0"/>
                    </a:p>
                    <a:p>
                      <a:r>
                        <a:rPr lang="tr-TR" dirty="0"/>
                        <a:t>Gerginlik hissinde azalma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tr-TR" dirty="0" err="1"/>
                        <a:t>Norepinefrin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Uyanıklıkta artma</a:t>
                      </a:r>
                    </a:p>
                    <a:p>
                      <a:r>
                        <a:rPr lang="tr-TR" dirty="0"/>
                        <a:t>Mutluluk</a:t>
                      </a:r>
                      <a:r>
                        <a:rPr lang="tr-TR" baseline="0" dirty="0"/>
                        <a:t> hissinde artma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tr-TR" dirty="0" err="1"/>
                        <a:t>Serotonin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Duygudurumda</a:t>
                      </a:r>
                      <a:r>
                        <a:rPr lang="tr-TR" dirty="0"/>
                        <a:t> düzelme</a:t>
                      </a:r>
                    </a:p>
                    <a:p>
                      <a:r>
                        <a:rPr lang="tr-TR" dirty="0"/>
                        <a:t>Ağrı</a:t>
                      </a:r>
                      <a:r>
                        <a:rPr lang="tr-TR" baseline="0" dirty="0"/>
                        <a:t> toleransında artma</a:t>
                      </a:r>
                    </a:p>
                    <a:p>
                      <a:r>
                        <a:rPr lang="tr-TR" baseline="0" dirty="0" err="1"/>
                        <a:t>İnsomnide</a:t>
                      </a:r>
                      <a:r>
                        <a:rPr lang="tr-TR" baseline="0" dirty="0"/>
                        <a:t> azalma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tr-TR" dirty="0"/>
                        <a:t>Melatonin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 err="1"/>
                        <a:t>İnsomnide</a:t>
                      </a:r>
                      <a:r>
                        <a:rPr lang="tr-TR" baseline="0" dirty="0"/>
                        <a:t> azalma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tr-TR" dirty="0"/>
                        <a:t>ACTH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 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Homeostatik</a:t>
                      </a:r>
                      <a:r>
                        <a:rPr lang="tr-TR" dirty="0"/>
                        <a:t> dürtüde artma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tr-TR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Kortizol</a:t>
                      </a:r>
                      <a:endParaRPr lang="tr-TR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%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Stres yanıtında azalma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Beta</a:t>
                      </a:r>
                      <a:r>
                        <a:rPr lang="tr-TR" baseline="0" dirty="0"/>
                        <a:t>-</a:t>
                      </a:r>
                      <a:r>
                        <a:rPr lang="tr-TR" baseline="0" dirty="0" err="1"/>
                        <a:t>endorfin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</a:t>
                      </a:r>
                      <a:r>
                        <a:rPr lang="tr-TR" baseline="0" dirty="0"/>
                        <a:t> 98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Ağrı hissinde azalma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26" name="25 Düz Ok Bağlayıcısı"/>
          <p:cNvCxnSpPr/>
          <p:nvPr/>
        </p:nvCxnSpPr>
        <p:spPr>
          <a:xfrm flipV="1">
            <a:off x="4139952" y="2276872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26 Düz Ok Bağlayıcısı"/>
          <p:cNvCxnSpPr/>
          <p:nvPr/>
        </p:nvCxnSpPr>
        <p:spPr>
          <a:xfrm flipV="1">
            <a:off x="4139952" y="2924944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27 Düz Ok Bağlayıcısı"/>
          <p:cNvCxnSpPr/>
          <p:nvPr/>
        </p:nvCxnSpPr>
        <p:spPr>
          <a:xfrm flipV="1">
            <a:off x="4139952" y="3573016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28 Düz Ok Bağlayıcısı"/>
          <p:cNvCxnSpPr/>
          <p:nvPr/>
        </p:nvCxnSpPr>
        <p:spPr>
          <a:xfrm flipV="1">
            <a:off x="4139952" y="4509120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29 Düz Ok Bağlayıcısı"/>
          <p:cNvCxnSpPr/>
          <p:nvPr/>
        </p:nvCxnSpPr>
        <p:spPr>
          <a:xfrm flipV="1">
            <a:off x="4139952" y="5013176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30 Düz Ok Bağlayıcısı"/>
          <p:cNvCxnSpPr/>
          <p:nvPr/>
        </p:nvCxnSpPr>
        <p:spPr>
          <a:xfrm flipV="1">
            <a:off x="4139952" y="6021288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31 Düz Ok Bağlayıcısı"/>
          <p:cNvCxnSpPr/>
          <p:nvPr/>
        </p:nvCxnSpPr>
        <p:spPr>
          <a:xfrm flipH="1">
            <a:off x="4139952" y="5525616"/>
            <a:ext cx="0" cy="28800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/>
          <a:lstStyle/>
          <a:p>
            <a:r>
              <a:rPr lang="tr-TR" dirty="0" err="1">
                <a:solidFill>
                  <a:schemeClr val="accent3">
                    <a:lumMod val="50000"/>
                  </a:schemeClr>
                </a:solidFill>
              </a:rPr>
              <a:t>Kraniyal</a:t>
            </a:r>
            <a:r>
              <a:rPr lang="tr-TR" dirty="0">
                <a:solidFill>
                  <a:schemeClr val="accent3">
                    <a:lumMod val="50000"/>
                  </a:schemeClr>
                </a:solidFill>
              </a:rPr>
              <a:t> Elektro-</a:t>
            </a:r>
            <a:r>
              <a:rPr lang="tr-TR" dirty="0" err="1">
                <a:solidFill>
                  <a:schemeClr val="accent3">
                    <a:lumMod val="50000"/>
                  </a:schemeClr>
                </a:solidFill>
              </a:rPr>
              <a:t>stimülasyon</a:t>
            </a:r>
            <a:r>
              <a:rPr lang="tr-TR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507600"/>
            <a:ext cx="8229600" cy="4729712"/>
          </a:xfrm>
        </p:spPr>
        <p:txBody>
          <a:bodyPr/>
          <a:lstStyle/>
          <a:p>
            <a:r>
              <a:rPr lang="tr-TR" dirty="0"/>
              <a:t>4 </a:t>
            </a:r>
            <a:r>
              <a:rPr lang="tr-TR" dirty="0" err="1"/>
              <a:t>randomize</a:t>
            </a:r>
            <a:r>
              <a:rPr lang="tr-TR" dirty="0"/>
              <a:t>, çift-kör, </a:t>
            </a:r>
            <a:r>
              <a:rPr lang="tr-TR" dirty="0" err="1"/>
              <a:t>plasebo</a:t>
            </a:r>
            <a:r>
              <a:rPr lang="tr-TR" dirty="0"/>
              <a:t>-kontrollü çalışmada toplam ~250 hasta</a:t>
            </a:r>
          </a:p>
          <a:p>
            <a:r>
              <a:rPr lang="tr-TR" dirty="0"/>
              <a:t>20-60 dakika süre ile</a:t>
            </a:r>
          </a:p>
          <a:p>
            <a:r>
              <a:rPr lang="tr-TR" dirty="0"/>
              <a:t>1 ay süre ile her gün / gün aşırı</a:t>
            </a:r>
          </a:p>
          <a:p>
            <a:r>
              <a:rPr lang="tr-TR" dirty="0"/>
              <a:t>Devamında haftada 2-3 gün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861048"/>
            <a:ext cx="3960440" cy="2855043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/>
          <a:lstStyle/>
          <a:p>
            <a:r>
              <a:rPr lang="tr-TR" dirty="0" err="1">
                <a:solidFill>
                  <a:schemeClr val="accent3">
                    <a:lumMod val="50000"/>
                  </a:schemeClr>
                </a:solidFill>
              </a:rPr>
              <a:t>Kraniyal</a:t>
            </a:r>
            <a:r>
              <a:rPr lang="tr-TR" dirty="0">
                <a:solidFill>
                  <a:schemeClr val="accent3">
                    <a:lumMod val="50000"/>
                  </a:schemeClr>
                </a:solidFill>
              </a:rPr>
              <a:t> Elektro-</a:t>
            </a:r>
            <a:r>
              <a:rPr lang="tr-TR" dirty="0" err="1">
                <a:solidFill>
                  <a:schemeClr val="accent3">
                    <a:lumMod val="50000"/>
                  </a:schemeClr>
                </a:solidFill>
              </a:rPr>
              <a:t>stimülasyon</a:t>
            </a:r>
            <a:r>
              <a:rPr lang="tr-TR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507600"/>
            <a:ext cx="8229600" cy="4729712"/>
          </a:xfrm>
        </p:spPr>
        <p:txBody>
          <a:bodyPr/>
          <a:lstStyle/>
          <a:p>
            <a:pPr>
              <a:buNone/>
            </a:pPr>
            <a:endParaRPr lang="tr-TR" b="1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tr-TR" b="1" dirty="0">
                <a:solidFill>
                  <a:schemeClr val="accent2"/>
                </a:solidFill>
              </a:rPr>
              <a:t>Yan etkileri:</a:t>
            </a:r>
          </a:p>
          <a:p>
            <a:r>
              <a:rPr lang="tr-TR" dirty="0" err="1"/>
              <a:t>Vertigo</a:t>
            </a:r>
            <a:r>
              <a:rPr lang="tr-TR" dirty="0"/>
              <a:t>, </a:t>
            </a:r>
            <a:r>
              <a:rPr lang="tr-TR" dirty="0" err="1"/>
              <a:t>başağrısı</a:t>
            </a:r>
            <a:r>
              <a:rPr lang="tr-TR" dirty="0"/>
              <a:t>, cilt reaksiyonu (&lt;%1)</a:t>
            </a:r>
          </a:p>
          <a:p>
            <a:endParaRPr lang="tr-TR" dirty="0"/>
          </a:p>
          <a:p>
            <a:r>
              <a:rPr lang="tr-TR" dirty="0" err="1"/>
              <a:t>Anksiyete</a:t>
            </a:r>
            <a:r>
              <a:rPr lang="tr-TR" dirty="0"/>
              <a:t> / Depresyon 3 hafta içinde düzelir</a:t>
            </a:r>
          </a:p>
          <a:p>
            <a:r>
              <a:rPr lang="tr-TR" dirty="0" err="1"/>
              <a:t>İnsomni</a:t>
            </a:r>
            <a:r>
              <a:rPr lang="tr-TR" dirty="0"/>
              <a:t> cevabı değişken (1 hafta – 2 ay)</a:t>
            </a:r>
          </a:p>
          <a:p>
            <a:endParaRPr lang="tr-TR" dirty="0"/>
          </a:p>
          <a:p>
            <a:pPr>
              <a:buNone/>
            </a:pPr>
            <a:r>
              <a:rPr lang="tr-TR" sz="2000" dirty="0"/>
              <a:t>	(800-1000 $)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89509"/>
            <a:ext cx="9144000" cy="3599334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831"/>
            <a:ext cx="9144000" cy="6519553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4499429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4968" y="916668"/>
            <a:ext cx="8220383" cy="994172"/>
          </a:xfrm>
        </p:spPr>
        <p:txBody>
          <a:bodyPr/>
          <a:lstStyle/>
          <a:p>
            <a:r>
              <a:rPr lang="tr-T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Bilişsel Davranışçı Terapi (BDT)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4968" y="2282290"/>
            <a:ext cx="4493203" cy="3207683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Çalışmalarda:</a:t>
            </a:r>
          </a:p>
          <a:p>
            <a:pPr lvl="1"/>
            <a:r>
              <a:rPr lang="tr-TR" dirty="0"/>
              <a:t>Farmakolojik tedavi ile BDT etkisi, kısa vadede aynı</a:t>
            </a:r>
          </a:p>
          <a:p>
            <a:pPr lvl="1"/>
            <a:r>
              <a:rPr lang="tr-TR" dirty="0"/>
              <a:t>Uzun vadede ise, BDT daha etkili !</a:t>
            </a:r>
          </a:p>
          <a:p>
            <a:pPr lvl="1"/>
            <a:endParaRPr lang="tr-TR" dirty="0"/>
          </a:p>
          <a:p>
            <a:r>
              <a:rPr lang="tr-TR" dirty="0"/>
              <a:t>Gerçek dünyada:</a:t>
            </a:r>
          </a:p>
          <a:p>
            <a:pPr lvl="1"/>
            <a:r>
              <a:rPr lang="tr-TR" dirty="0"/>
              <a:t>Hekimler arasında yapılabilirliği kısıtlı</a:t>
            </a:r>
          </a:p>
          <a:p>
            <a:pPr lvl="1"/>
            <a:r>
              <a:rPr lang="tr-TR" dirty="0"/>
              <a:t>Hastaların BDT’ye erişimi çok zor</a:t>
            </a:r>
          </a:p>
          <a:p>
            <a:pPr lvl="1"/>
            <a:r>
              <a:rPr lang="tr-TR" dirty="0"/>
              <a:t>Maddi zorluklar mevcut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040" y="3726781"/>
            <a:ext cx="4122039" cy="21452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040" y="1973000"/>
            <a:ext cx="4122039" cy="165593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1263403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224"/>
            <a:ext cx="9144000" cy="6269136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80520" y="2822104"/>
            <a:ext cx="4716016" cy="3937624"/>
          </a:xfrm>
        </p:spPr>
        <p:txBody>
          <a:bodyPr>
            <a:normAutofit lnSpcReduction="10000"/>
          </a:bodyPr>
          <a:lstStyle/>
          <a:p>
            <a:r>
              <a:rPr lang="tr-TR" dirty="0"/>
              <a:t>32 hasta</a:t>
            </a:r>
          </a:p>
          <a:p>
            <a:r>
              <a:rPr lang="tr-TR" dirty="0"/>
              <a:t>10 gün süre ile DLPFC üzerine 1Hz </a:t>
            </a:r>
            <a:r>
              <a:rPr lang="tr-TR" dirty="0" err="1"/>
              <a:t>rTMS</a:t>
            </a:r>
            <a:endParaRPr lang="tr-TR" dirty="0"/>
          </a:p>
          <a:p>
            <a:endParaRPr lang="tr-TR" dirty="0"/>
          </a:p>
          <a:p>
            <a:r>
              <a:rPr lang="tr-TR" dirty="0"/>
              <a:t>BDNF ve GABA düzeylerini arttırarak ve </a:t>
            </a:r>
            <a:r>
              <a:rPr lang="tr-TR" dirty="0" err="1"/>
              <a:t>kortikal</a:t>
            </a:r>
            <a:r>
              <a:rPr lang="tr-TR" dirty="0"/>
              <a:t> </a:t>
            </a:r>
            <a:r>
              <a:rPr lang="tr-TR" dirty="0" err="1"/>
              <a:t>eksitabiliteyi</a:t>
            </a:r>
            <a:r>
              <a:rPr lang="tr-TR" dirty="0"/>
              <a:t> azaltarak </a:t>
            </a:r>
            <a:r>
              <a:rPr lang="tr-TR" dirty="0" err="1"/>
              <a:t>insomniyi</a:t>
            </a:r>
            <a:r>
              <a:rPr lang="tr-TR" dirty="0"/>
              <a:t> giderir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2462" y="620688"/>
            <a:ext cx="5657850" cy="20574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260" y="2822104"/>
            <a:ext cx="4371740" cy="324036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00B0F0"/>
                </a:solidFill>
              </a:rPr>
              <a:t>Besin öğeleri yaklaşımları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/>
              <a:t>Valerian</a:t>
            </a:r>
            <a:endParaRPr lang="tr-TR" dirty="0"/>
          </a:p>
          <a:p>
            <a:pPr lvl="1"/>
            <a:r>
              <a:rPr lang="tr-TR" dirty="0" err="1"/>
              <a:t>GABAerjik</a:t>
            </a:r>
            <a:r>
              <a:rPr lang="tr-TR" dirty="0"/>
              <a:t> etki (?)</a:t>
            </a:r>
          </a:p>
          <a:p>
            <a:r>
              <a:rPr lang="tr-TR" dirty="0"/>
              <a:t>14 RCT ve 1602 hastadan oluşan meta-analizde </a:t>
            </a:r>
            <a:r>
              <a:rPr lang="tr-TR" dirty="0" err="1"/>
              <a:t>plasebodan</a:t>
            </a:r>
            <a:r>
              <a:rPr lang="tr-TR" dirty="0"/>
              <a:t> üstün değil !</a:t>
            </a:r>
          </a:p>
          <a:p>
            <a:endParaRPr lang="tr-TR" dirty="0"/>
          </a:p>
          <a:p>
            <a:r>
              <a:rPr lang="tr-TR" dirty="0"/>
              <a:t>Melatonin</a:t>
            </a:r>
          </a:p>
          <a:p>
            <a:r>
              <a:rPr lang="tr-TR" dirty="0"/>
              <a:t>19 RCT ve 1683 hastadan oluşan meta-analizde </a:t>
            </a:r>
            <a:r>
              <a:rPr lang="tr-TR" dirty="0" err="1"/>
              <a:t>plasebodan</a:t>
            </a:r>
            <a:r>
              <a:rPr lang="tr-TR" dirty="0"/>
              <a:t> hafif derecede daha iyi ?</a:t>
            </a:r>
          </a:p>
          <a:p>
            <a:endParaRPr lang="tr-TR" dirty="0"/>
          </a:p>
          <a:p>
            <a:r>
              <a:rPr lang="tr-TR" dirty="0"/>
              <a:t>Sarı papatya (1-4 mL/gün)</a:t>
            </a:r>
          </a:p>
          <a:p>
            <a:r>
              <a:rPr lang="tr-TR" dirty="0"/>
              <a:t>L-</a:t>
            </a:r>
            <a:r>
              <a:rPr lang="tr-TR" dirty="0" err="1"/>
              <a:t>triptofan</a:t>
            </a:r>
            <a:r>
              <a:rPr lang="tr-TR" dirty="0"/>
              <a:t> (250 mg)</a:t>
            </a:r>
          </a:p>
          <a:p>
            <a:r>
              <a:rPr lang="tr-TR" dirty="0"/>
              <a:t>Lavanta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1196752"/>
            <a:ext cx="8267700" cy="192405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456" y="2924944"/>
            <a:ext cx="1368000" cy="19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8" y="3356992"/>
            <a:ext cx="8886825" cy="237626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44000" cy="191452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026493"/>
            <a:ext cx="6029325" cy="471487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029544"/>
            <a:ext cx="6624736" cy="4752636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1188" y="1988840"/>
            <a:ext cx="6601172" cy="4799476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4344"/>
            <a:ext cx="8106906" cy="21053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Dikdörtgen 5"/>
          <p:cNvSpPr/>
          <p:nvPr/>
        </p:nvSpPr>
        <p:spPr>
          <a:xfrm>
            <a:off x="179512" y="2492896"/>
            <a:ext cx="8811005" cy="3878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14" y="2996952"/>
            <a:ext cx="8230749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036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66F5F-E4DF-5CC5-5E9F-0364ACA86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C8A8C052-6EFA-BF0D-5A49-4849AE144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70892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Kronik </a:t>
            </a:r>
            <a:r>
              <a:rPr lang="tr-TR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İnsomni</a:t>
            </a:r>
            <a:r>
              <a:rPr lang="tr-TR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Tedavisi</a:t>
            </a:r>
            <a:br>
              <a:rPr lang="tr-TR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r-TR" dirty="0"/>
            </a:br>
            <a:br>
              <a:rPr lang="tr-TR" dirty="0"/>
            </a:br>
            <a:r>
              <a:rPr lang="tr-TR" sz="3600" dirty="0" err="1"/>
              <a:t>Prof</a:t>
            </a:r>
            <a:r>
              <a:rPr lang="tr-TR" sz="3600" dirty="0"/>
              <a:t> Dr Gülçin Benbir Şenel</a:t>
            </a:r>
            <a:br>
              <a:rPr lang="tr-TR" sz="3600" dirty="0"/>
            </a:br>
            <a:endParaRPr lang="tr-TR" dirty="0"/>
          </a:p>
        </p:txBody>
      </p:sp>
      <p:sp>
        <p:nvSpPr>
          <p:cNvPr id="3" name="2 Alt Başlık">
            <a:extLst>
              <a:ext uri="{FF2B5EF4-FFF2-40B4-BE49-F238E27FC236}">
                <a16:creationId xmlns:a16="http://schemas.microsoft.com/office/drawing/2014/main" id="{96571BDB-0B62-EEB7-1D26-CF8A7B3E09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İÜC – Cerrahpaşa Tıp Fakültesi</a:t>
            </a:r>
          </a:p>
          <a:p>
            <a:r>
              <a:rPr lang="tr-TR" dirty="0"/>
              <a:t>Nöroloji Anabilim Dalı</a:t>
            </a:r>
          </a:p>
          <a:p>
            <a:r>
              <a:rPr lang="tr-TR" dirty="0"/>
              <a:t>Uyku ve Bozuklukları Birimi</a:t>
            </a:r>
          </a:p>
        </p:txBody>
      </p:sp>
    </p:spTree>
    <p:extLst>
      <p:ext uri="{BB962C8B-B14F-4D97-AF65-F5344CB8AC3E}">
        <p14:creationId xmlns:p14="http://schemas.microsoft.com/office/powerpoint/2010/main" val="2933264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112" y="986741"/>
            <a:ext cx="4358656" cy="162426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111" y="4323397"/>
            <a:ext cx="4358656" cy="153619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092" y="2690110"/>
            <a:ext cx="4356676" cy="155418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50" y="1475644"/>
            <a:ext cx="4356676" cy="388024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252959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950" y="660648"/>
            <a:ext cx="6134100" cy="238125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180928"/>
            <a:ext cx="8839200" cy="320040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6575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Şehir Hayat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Şehir Hayatı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Şehir Hayatı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EB410E7384FD544926ED72B5900EAF6" ma:contentTypeVersion="14" ma:contentTypeDescription="Yeni belge oluşturun." ma:contentTypeScope="" ma:versionID="ee3b467df7de9d1b498d84e13587d71a">
  <xsd:schema xmlns:xsd="http://www.w3.org/2001/XMLSchema" xmlns:xs="http://www.w3.org/2001/XMLSchema" xmlns:p="http://schemas.microsoft.com/office/2006/metadata/properties" xmlns:ns2="b636c289-89ec-4aac-a5a7-fae3efcce21f" xmlns:ns3="12078768-e010-496c-be91-13abd3bf1d00" targetNamespace="http://schemas.microsoft.com/office/2006/metadata/properties" ma:root="true" ma:fieldsID="1445dff4ae24a478bb1b27fd6f0ffa69" ns2:_="" ns3:_="">
    <xsd:import namespace="b636c289-89ec-4aac-a5a7-fae3efcce21f"/>
    <xsd:import namespace="12078768-e010-496c-be91-13abd3bf1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c289-89ec-4aac-a5a7-fae3efcce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f08ca68a-84f9-4e39-b925-9c0f4131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8768-e010-496c-be91-13abd3bf1d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2bcbba-ecaf-438c-8d17-d96268f593a6}" ma:internalName="TaxCatchAll" ma:showField="CatchAllData" ma:web="12078768-e010-496c-be91-13abd3bf1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6c289-89ec-4aac-a5a7-fae3efcce21f">
      <Terms xmlns="http://schemas.microsoft.com/office/infopath/2007/PartnerControls"/>
    </lcf76f155ced4ddcb4097134ff3c332f>
    <TaxCatchAll xmlns="12078768-e010-496c-be91-13abd3bf1d00" xsi:nil="true"/>
  </documentManagement>
</p:properties>
</file>

<file path=customXml/itemProps1.xml><?xml version="1.0" encoding="utf-8"?>
<ds:datastoreItem xmlns:ds="http://schemas.openxmlformats.org/officeDocument/2006/customXml" ds:itemID="{68613AE7-5B89-48C8-BF7E-5387AA25BE64}"/>
</file>

<file path=customXml/itemProps2.xml><?xml version="1.0" encoding="utf-8"?>
<ds:datastoreItem xmlns:ds="http://schemas.openxmlformats.org/officeDocument/2006/customXml" ds:itemID="{BE95FA09-4A9D-4BC5-AF01-96AAD88E6674}"/>
</file>

<file path=customXml/itemProps3.xml><?xml version="1.0" encoding="utf-8"?>
<ds:datastoreItem xmlns:ds="http://schemas.openxmlformats.org/officeDocument/2006/customXml" ds:itemID="{91BAF2CB-9709-4B4E-B567-B9EBC5A60EDF}"/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4739</TotalTime>
  <Words>2952</Words>
  <Application>Microsoft Office PowerPoint</Application>
  <PresentationFormat>Ekran Gösterisi (4:3)</PresentationFormat>
  <Paragraphs>607</Paragraphs>
  <Slides>76</Slides>
  <Notes>12</Notes>
  <HiddenSlides>19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76</vt:i4>
      </vt:variant>
    </vt:vector>
  </HeadingPairs>
  <TitlesOfParts>
    <vt:vector size="81" baseType="lpstr">
      <vt:lpstr>Calibri</vt:lpstr>
      <vt:lpstr>Georgia</vt:lpstr>
      <vt:lpstr>Trebuchet MS</vt:lpstr>
      <vt:lpstr>Wingdings 2</vt:lpstr>
      <vt:lpstr>Şehir Hayatı</vt:lpstr>
      <vt:lpstr>Kronik İnsomni Tedavisi   Prof Dr Gülçin Benbir Şenel </vt:lpstr>
      <vt:lpstr>PowerPoint Sunusu</vt:lpstr>
      <vt:lpstr>PowerPoint Sunusu</vt:lpstr>
      <vt:lpstr>Uyku günlüğü </vt:lpstr>
      <vt:lpstr>PowerPoint Sunusu</vt:lpstr>
      <vt:lpstr>İnsomni Tedavisi</vt:lpstr>
      <vt:lpstr>Bilişsel Davranışçı Terapi (BDT)</vt:lpstr>
      <vt:lpstr>PowerPoint Sunusu</vt:lpstr>
      <vt:lpstr>PowerPoint Sunusu</vt:lpstr>
      <vt:lpstr>PowerPoint Sunusu</vt:lpstr>
      <vt:lpstr>BDT</vt:lpstr>
      <vt:lpstr>PowerPoint Sunusu</vt:lpstr>
      <vt:lpstr>İnsomni Tedavisi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İnsomni Tedavisi</vt:lpstr>
      <vt:lpstr>PowerPoint Sunusu</vt:lpstr>
      <vt:lpstr>Farkındalık-temelli uygulamalar</vt:lpstr>
      <vt:lpstr>PowerPoint Sunusu</vt:lpstr>
      <vt:lpstr>PowerPoint Sunusu</vt:lpstr>
      <vt:lpstr>Zihin – Vücut hareketi uyum çalışmaları</vt:lpstr>
      <vt:lpstr>PowerPoint Sunusu</vt:lpstr>
      <vt:lpstr>PowerPoint Sunusu</vt:lpstr>
      <vt:lpstr>PowerPoint Sunusu</vt:lpstr>
      <vt:lpstr>Akupunktur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Kraniyal Elektro-stimülasyon </vt:lpstr>
      <vt:lpstr>PowerPoint Sunusu</vt:lpstr>
      <vt:lpstr>PowerPoint Sunusu</vt:lpstr>
      <vt:lpstr>Kraniyal Elektro-stimülasyon </vt:lpstr>
      <vt:lpstr>Kraniyal Elektro-stimülasyon </vt:lpstr>
      <vt:lpstr>PowerPoint Sunusu</vt:lpstr>
      <vt:lpstr>PowerPoint Sunusu</vt:lpstr>
      <vt:lpstr>PowerPoint Sunusu</vt:lpstr>
      <vt:lpstr>PowerPoint Sunusu</vt:lpstr>
      <vt:lpstr>PowerPoint Sunusu</vt:lpstr>
      <vt:lpstr>Besin öğeleri yaklaşımları</vt:lpstr>
      <vt:lpstr>PowerPoint Sunusu</vt:lpstr>
      <vt:lpstr>PowerPoint Sunusu</vt:lpstr>
      <vt:lpstr>PowerPoint Sunusu</vt:lpstr>
      <vt:lpstr>Kronik İnsomni Tedavisi   Prof Dr Gülçin Benbir Şenel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GÜLÇİN</dc:creator>
  <cp:lastModifiedBy>Gulcin Benbir Senel</cp:lastModifiedBy>
  <cp:revision>95</cp:revision>
  <dcterms:created xsi:type="dcterms:W3CDTF">2019-03-30T06:29:57Z</dcterms:created>
  <dcterms:modified xsi:type="dcterms:W3CDTF">2025-10-17T05:12:01Z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0x0101008EB410E7384FD544926ED72B5900EAF6</vt:lpwstr>
  </property>
</Properties>
</file>