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56"/>
  </p:notesMasterIdLst>
  <p:handoutMasterIdLst>
    <p:handoutMasterId r:id="rId57"/>
  </p:handoutMasterIdLst>
  <p:sldIdLst>
    <p:sldId id="362" r:id="rId5"/>
    <p:sldId id="708" r:id="rId6"/>
    <p:sldId id="713" r:id="rId7"/>
    <p:sldId id="566" r:id="rId8"/>
    <p:sldId id="567" r:id="rId9"/>
    <p:sldId id="732" r:id="rId10"/>
    <p:sldId id="608" r:id="rId11"/>
    <p:sldId id="576" r:id="rId12"/>
    <p:sldId id="283" r:id="rId13"/>
    <p:sldId id="282" r:id="rId14"/>
    <p:sldId id="597" r:id="rId15"/>
    <p:sldId id="596" r:id="rId16"/>
    <p:sldId id="598" r:id="rId17"/>
    <p:sldId id="601" r:id="rId18"/>
    <p:sldId id="592" r:id="rId19"/>
    <p:sldId id="407" r:id="rId20"/>
    <p:sldId id="602" r:id="rId21"/>
    <p:sldId id="291" r:id="rId22"/>
    <p:sldId id="292" r:id="rId23"/>
    <p:sldId id="735" r:id="rId24"/>
    <p:sldId id="736" r:id="rId25"/>
    <p:sldId id="734" r:id="rId26"/>
    <p:sldId id="406" r:id="rId27"/>
    <p:sldId id="577" r:id="rId28"/>
    <p:sldId id="586" r:id="rId29"/>
    <p:sldId id="309" r:id="rId30"/>
    <p:sldId id="351" r:id="rId31"/>
    <p:sldId id="711" r:id="rId32"/>
    <p:sldId id="606" r:id="rId33"/>
    <p:sldId id="709" r:id="rId34"/>
    <p:sldId id="715" r:id="rId35"/>
    <p:sldId id="717" r:id="rId36"/>
    <p:sldId id="718" r:id="rId37"/>
    <p:sldId id="719" r:id="rId38"/>
    <p:sldId id="720" r:id="rId39"/>
    <p:sldId id="721" r:id="rId40"/>
    <p:sldId id="722" r:id="rId41"/>
    <p:sldId id="724" r:id="rId42"/>
    <p:sldId id="725" r:id="rId43"/>
    <p:sldId id="726" r:id="rId44"/>
    <p:sldId id="727" r:id="rId45"/>
    <p:sldId id="728" r:id="rId46"/>
    <p:sldId id="731" r:id="rId47"/>
    <p:sldId id="730" r:id="rId48"/>
    <p:sldId id="703" r:id="rId49"/>
    <p:sldId id="670" r:id="rId50"/>
    <p:sldId id="669" r:id="rId51"/>
    <p:sldId id="707" r:id="rId52"/>
    <p:sldId id="729" r:id="rId53"/>
    <p:sldId id="733" r:id="rId54"/>
    <p:sldId id="73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DIVIDER" id="{5B44BE1D-02E5-CD43-BBCA-BFEF0F318715}">
          <p14:sldIdLst>
            <p14:sldId id="362"/>
          </p14:sldIdLst>
        </p14:section>
        <p14:section name="CONTENT" id="{A9710323-C0FF-DF48-A211-8F888A5A2A23}">
          <p14:sldIdLst>
            <p14:sldId id="708"/>
            <p14:sldId id="713"/>
            <p14:sldId id="566"/>
            <p14:sldId id="567"/>
            <p14:sldId id="732"/>
            <p14:sldId id="608"/>
            <p14:sldId id="576"/>
            <p14:sldId id="283"/>
            <p14:sldId id="282"/>
            <p14:sldId id="597"/>
            <p14:sldId id="596"/>
            <p14:sldId id="598"/>
            <p14:sldId id="601"/>
            <p14:sldId id="592"/>
            <p14:sldId id="407"/>
            <p14:sldId id="602"/>
            <p14:sldId id="291"/>
            <p14:sldId id="292"/>
            <p14:sldId id="735"/>
            <p14:sldId id="736"/>
            <p14:sldId id="734"/>
            <p14:sldId id="406"/>
            <p14:sldId id="577"/>
            <p14:sldId id="586"/>
            <p14:sldId id="309"/>
            <p14:sldId id="351"/>
            <p14:sldId id="711"/>
            <p14:sldId id="606"/>
            <p14:sldId id="709"/>
            <p14:sldId id="715"/>
            <p14:sldId id="717"/>
            <p14:sldId id="718"/>
            <p14:sldId id="719"/>
            <p14:sldId id="720"/>
            <p14:sldId id="721"/>
            <p14:sldId id="722"/>
            <p14:sldId id="724"/>
            <p14:sldId id="725"/>
            <p14:sldId id="726"/>
            <p14:sldId id="727"/>
            <p14:sldId id="728"/>
            <p14:sldId id="731"/>
            <p14:sldId id="730"/>
            <p14:sldId id="703"/>
            <p14:sldId id="670"/>
            <p14:sldId id="669"/>
            <p14:sldId id="707"/>
            <p14:sldId id="729"/>
            <p14:sldId id="733"/>
            <p14:sldId id="7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77"/>
    <a:srgbClr val="64CCC9"/>
    <a:srgbClr val="59C8E2"/>
    <a:srgbClr val="005EB8"/>
    <a:srgbClr val="005E12"/>
    <a:srgbClr val="6D6E71"/>
    <a:srgbClr val="8BC400"/>
    <a:srgbClr val="48A23F"/>
    <a:srgbClr val="F3D03E"/>
    <a:srgbClr val="ED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F62B0-CA10-4814-A0E0-50070626FEF2}" v="297" dt="2025-10-14T11:52:34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574" autoAdjust="0"/>
  </p:normalViewPr>
  <p:slideViewPr>
    <p:cSldViewPr snapToGrid="0" snapToObjects="1" showGuides="1">
      <p:cViewPr varScale="1">
        <p:scale>
          <a:sx n="82" d="100"/>
          <a:sy n="82" d="100"/>
        </p:scale>
        <p:origin x="418" y="67"/>
      </p:cViewPr>
      <p:guideLst>
        <p:guide orient="horz" pos="104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3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AEF65-5701-41D6-9C35-ABAD972E7CC3}" type="doc">
      <dgm:prSet loTypeId="urn:microsoft.com/office/officeart/2005/8/layout/cycle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D671B851-F3FD-493B-A698-BC919D981510}">
      <dgm:prSet phldrT="[Metin]"/>
      <dgm:spPr>
        <a:xfrm>
          <a:off x="4743003" y="3013"/>
          <a:ext cx="1486792" cy="966415"/>
        </a:xfrm>
        <a:solidFill>
          <a:schemeClr val="tx1"/>
        </a:solidFill>
      </dgm:spPr>
      <dgm:t>
        <a:bodyPr/>
        <a:lstStyle/>
        <a:p>
          <a:pPr>
            <a:buNone/>
          </a:pPr>
          <a:r>
            <a:rPr lang="tr-TR" dirty="0">
              <a:latin typeface="Calibri"/>
              <a:ea typeface="+mn-ea"/>
              <a:cs typeface="+mn-cs"/>
            </a:rPr>
            <a:t>Düşük </a:t>
          </a:r>
        </a:p>
        <a:p>
          <a:pPr>
            <a:buNone/>
          </a:pPr>
          <a:r>
            <a:rPr lang="tr-TR" dirty="0">
              <a:latin typeface="Calibri"/>
              <a:ea typeface="+mn-ea"/>
              <a:cs typeface="+mn-cs"/>
            </a:rPr>
            <a:t>protein ve kalori alımı</a:t>
          </a:r>
        </a:p>
      </dgm:t>
    </dgm:pt>
    <dgm:pt modelId="{443AB7D4-E71E-4684-8E72-8E2F9D026047}" type="parTrans" cxnId="{2FEEA12D-7FC6-454E-BCC5-B7B9CEDA3B08}">
      <dgm:prSet/>
      <dgm:spPr/>
      <dgm:t>
        <a:bodyPr/>
        <a:lstStyle/>
        <a:p>
          <a:endParaRPr lang="tr-TR"/>
        </a:p>
      </dgm:t>
    </dgm:pt>
    <dgm:pt modelId="{B53151F9-78E2-473A-BC18-5CFAE4C76ADF}" type="sibTrans" cxnId="{2FEEA12D-7FC6-454E-BCC5-B7B9CEDA3B08}">
      <dgm:prSet/>
      <dgm:spPr>
        <a:xfrm>
          <a:off x="3557243" y="486220"/>
          <a:ext cx="3858313" cy="3858313"/>
        </a:xfrm>
      </dgm:spPr>
      <dgm:t>
        <a:bodyPr/>
        <a:lstStyle/>
        <a:p>
          <a:endParaRPr lang="tr-TR"/>
        </a:p>
      </dgm:t>
    </dgm:pt>
    <dgm:pt modelId="{07CB03D4-DECD-4413-96A8-06359FC361C2}">
      <dgm:prSet phldrT="[Metin]"/>
      <dgm:spPr>
        <a:xfrm>
          <a:off x="6577740" y="1336027"/>
          <a:ext cx="1486792" cy="966415"/>
        </a:xfrm>
        <a:solidFill>
          <a:schemeClr val="tx1"/>
        </a:solidFill>
      </dgm:spPr>
      <dgm:t>
        <a:bodyPr/>
        <a:lstStyle/>
        <a:p>
          <a:pPr>
            <a:buNone/>
          </a:pPr>
          <a:r>
            <a:rPr lang="tr-TR">
              <a:latin typeface="Calibri"/>
              <a:ea typeface="+mn-ea"/>
              <a:cs typeface="+mn-cs"/>
            </a:rPr>
            <a:t>Anoreksi</a:t>
          </a:r>
          <a:endParaRPr lang="tr-TR" dirty="0">
            <a:latin typeface="Calibri"/>
            <a:ea typeface="+mn-ea"/>
            <a:cs typeface="+mn-cs"/>
          </a:endParaRPr>
        </a:p>
      </dgm:t>
    </dgm:pt>
    <dgm:pt modelId="{5C9CF18D-BD49-4E26-8FEF-9EB786E01233}" type="parTrans" cxnId="{4C07958F-BFB5-46C5-A46E-5F1AB1B0FD86}">
      <dgm:prSet/>
      <dgm:spPr/>
      <dgm:t>
        <a:bodyPr/>
        <a:lstStyle/>
        <a:p>
          <a:endParaRPr lang="tr-TR"/>
        </a:p>
      </dgm:t>
    </dgm:pt>
    <dgm:pt modelId="{718C6F91-69DA-4EA2-A49A-B292EB243B7A}" type="sibTrans" cxnId="{4C07958F-BFB5-46C5-A46E-5F1AB1B0FD86}">
      <dgm:prSet/>
      <dgm:spPr>
        <a:xfrm>
          <a:off x="3557243" y="486220"/>
          <a:ext cx="3858313" cy="3858313"/>
        </a:xfrm>
      </dgm:spPr>
      <dgm:t>
        <a:bodyPr/>
        <a:lstStyle/>
        <a:p>
          <a:endParaRPr lang="tr-TR"/>
        </a:p>
      </dgm:t>
    </dgm:pt>
    <dgm:pt modelId="{B61EAB1B-E81D-471E-BC51-CE4A116B610B}">
      <dgm:prSet phldrT="[Metin]"/>
      <dgm:spPr>
        <a:xfrm>
          <a:off x="5876933" y="3492890"/>
          <a:ext cx="1486792" cy="966415"/>
        </a:xfrm>
        <a:solidFill>
          <a:schemeClr val="tx1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dirty="0">
            <a:latin typeface="Calibri"/>
            <a:ea typeface="+mn-ea"/>
            <a:cs typeface="+mn-cs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>
              <a:latin typeface="Calibri"/>
              <a:ea typeface="+mn-ea"/>
              <a:cs typeface="+mn-cs"/>
            </a:rPr>
            <a:t>Kilo Kaybı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dirty="0">
            <a:latin typeface="Calibri"/>
            <a:ea typeface="+mn-ea"/>
            <a:cs typeface="+mn-cs"/>
          </a:endParaRPr>
        </a:p>
      </dgm:t>
    </dgm:pt>
    <dgm:pt modelId="{D4F3E132-A02C-4B4E-A075-C55945C3E567}" type="parTrans" cxnId="{B5F20536-8927-4EC1-AC8D-E20AAAD7FC44}">
      <dgm:prSet/>
      <dgm:spPr/>
      <dgm:t>
        <a:bodyPr/>
        <a:lstStyle/>
        <a:p>
          <a:endParaRPr lang="tr-TR"/>
        </a:p>
      </dgm:t>
    </dgm:pt>
    <dgm:pt modelId="{1877126C-7305-4B5A-8A51-2826BC1EBCBE}" type="sibTrans" cxnId="{B5F20536-8927-4EC1-AC8D-E20AAAD7FC44}">
      <dgm:prSet/>
      <dgm:spPr>
        <a:xfrm>
          <a:off x="3557243" y="486220"/>
          <a:ext cx="3858313" cy="3858313"/>
        </a:xfrm>
      </dgm:spPr>
      <dgm:t>
        <a:bodyPr/>
        <a:lstStyle/>
        <a:p>
          <a:endParaRPr lang="tr-TR"/>
        </a:p>
      </dgm:t>
    </dgm:pt>
    <dgm:pt modelId="{F4F473AA-D3A9-4A27-AE02-D82E5EF80E39}">
      <dgm:prSet phldrT="[Metin]"/>
      <dgm:spPr>
        <a:xfrm>
          <a:off x="3609073" y="3492890"/>
          <a:ext cx="1486792" cy="966415"/>
        </a:xfrm>
        <a:solidFill>
          <a:schemeClr val="tx1"/>
        </a:solidFill>
      </dgm:spPr>
      <dgm:t>
        <a:bodyPr/>
        <a:lstStyle/>
        <a:p>
          <a:pPr>
            <a:buNone/>
          </a:pPr>
          <a:r>
            <a:rPr lang="tr-TR">
              <a:latin typeface="Calibri"/>
              <a:ea typeface="+mn-ea"/>
              <a:cs typeface="+mn-cs"/>
            </a:rPr>
            <a:t>Disfaji</a:t>
          </a:r>
          <a:endParaRPr lang="tr-TR" dirty="0">
            <a:latin typeface="Calibri"/>
            <a:ea typeface="+mn-ea"/>
            <a:cs typeface="+mn-cs"/>
          </a:endParaRPr>
        </a:p>
      </dgm:t>
    </dgm:pt>
    <dgm:pt modelId="{4806B0EB-F000-4725-9044-D15AE7C3D669}" type="parTrans" cxnId="{F18AE9AC-FB64-43B3-A54B-F24FEAD2AB27}">
      <dgm:prSet/>
      <dgm:spPr/>
      <dgm:t>
        <a:bodyPr/>
        <a:lstStyle/>
        <a:p>
          <a:endParaRPr lang="tr-TR"/>
        </a:p>
      </dgm:t>
    </dgm:pt>
    <dgm:pt modelId="{E87C5375-DD52-4BCC-B146-79CD671EAD5B}" type="sibTrans" cxnId="{F18AE9AC-FB64-43B3-A54B-F24FEAD2AB27}">
      <dgm:prSet/>
      <dgm:spPr>
        <a:xfrm>
          <a:off x="3557243" y="486220"/>
          <a:ext cx="3858313" cy="3858313"/>
        </a:xfrm>
      </dgm:spPr>
      <dgm:t>
        <a:bodyPr/>
        <a:lstStyle/>
        <a:p>
          <a:endParaRPr lang="tr-TR"/>
        </a:p>
      </dgm:t>
    </dgm:pt>
    <dgm:pt modelId="{A6107E8C-C59D-4748-B20C-A650BFC02BC9}">
      <dgm:prSet phldrT="[Metin]"/>
      <dgm:spPr>
        <a:xfrm>
          <a:off x="2908266" y="1336027"/>
          <a:ext cx="1486792" cy="966415"/>
        </a:xfrm>
        <a:solidFill>
          <a:schemeClr val="tx1"/>
        </a:solidFill>
      </dgm:spPr>
      <dgm:t>
        <a:bodyPr/>
        <a:lstStyle/>
        <a:p>
          <a:pPr>
            <a:buNone/>
          </a:pPr>
          <a:r>
            <a:rPr lang="tr-TR">
              <a:latin typeface="Calibri"/>
              <a:ea typeface="+mn-ea"/>
              <a:cs typeface="+mn-cs"/>
            </a:rPr>
            <a:t>Malnütrisyon</a:t>
          </a:r>
          <a:endParaRPr lang="tr-TR" dirty="0">
            <a:latin typeface="Calibri"/>
            <a:ea typeface="+mn-ea"/>
            <a:cs typeface="+mn-cs"/>
          </a:endParaRPr>
        </a:p>
      </dgm:t>
    </dgm:pt>
    <dgm:pt modelId="{DE78D245-0699-4AD9-9CAD-0292ADAADEC3}" type="parTrans" cxnId="{FAA23E98-7F08-48F9-A822-3748009B7955}">
      <dgm:prSet/>
      <dgm:spPr/>
      <dgm:t>
        <a:bodyPr/>
        <a:lstStyle/>
        <a:p>
          <a:endParaRPr lang="tr-TR"/>
        </a:p>
      </dgm:t>
    </dgm:pt>
    <dgm:pt modelId="{74684EB2-61D0-4F89-8418-72E185CC0AE5}" type="sibTrans" cxnId="{FAA23E98-7F08-48F9-A822-3748009B7955}">
      <dgm:prSet/>
      <dgm:spPr>
        <a:xfrm>
          <a:off x="3557243" y="486220"/>
          <a:ext cx="3858313" cy="3858313"/>
        </a:xfrm>
      </dgm:spPr>
      <dgm:t>
        <a:bodyPr/>
        <a:lstStyle/>
        <a:p>
          <a:endParaRPr lang="tr-TR"/>
        </a:p>
      </dgm:t>
    </dgm:pt>
    <dgm:pt modelId="{0E8F05F6-B132-43D7-8AA2-6D36F4F0018C}">
      <dgm:prSet phldrT="[Metin]"/>
      <dgm:spPr>
        <a:xfrm>
          <a:off x="4743003" y="3013"/>
          <a:ext cx="1486792" cy="966415"/>
        </a:xfrm>
        <a:solidFill>
          <a:schemeClr val="tx1"/>
        </a:solidFill>
      </dgm:spPr>
      <dgm:t>
        <a:bodyPr/>
        <a:lstStyle/>
        <a:p>
          <a:pPr>
            <a:buNone/>
          </a:pPr>
          <a:r>
            <a:rPr lang="tr-TR" dirty="0" err="1">
              <a:latin typeface="Calibri"/>
              <a:ea typeface="+mn-ea"/>
              <a:cs typeface="+mn-cs"/>
            </a:rPr>
            <a:t>İmmobilite</a:t>
          </a:r>
          <a:endParaRPr lang="tr-TR" dirty="0">
            <a:latin typeface="Calibri"/>
            <a:ea typeface="+mn-ea"/>
            <a:cs typeface="+mn-cs"/>
          </a:endParaRPr>
        </a:p>
      </dgm:t>
    </dgm:pt>
    <dgm:pt modelId="{C4995F2A-1E92-465E-AF41-645C892A6C76}" type="parTrans" cxnId="{340F7724-76FF-488D-9AB0-571874F5993A}">
      <dgm:prSet/>
      <dgm:spPr/>
      <dgm:t>
        <a:bodyPr/>
        <a:lstStyle/>
        <a:p>
          <a:endParaRPr lang="tr-TR"/>
        </a:p>
      </dgm:t>
    </dgm:pt>
    <dgm:pt modelId="{89A0ECED-870E-4301-8A7A-CD0B909F373A}" type="sibTrans" cxnId="{340F7724-76FF-488D-9AB0-571874F5993A}">
      <dgm:prSet/>
      <dgm:spPr/>
      <dgm:t>
        <a:bodyPr/>
        <a:lstStyle/>
        <a:p>
          <a:endParaRPr lang="tr-TR"/>
        </a:p>
      </dgm:t>
    </dgm:pt>
    <dgm:pt modelId="{16015A05-4A00-4C45-8ACE-D8E0705CFAA1}" type="pres">
      <dgm:prSet presAssocID="{FACAEF65-5701-41D6-9C35-ABAD972E7CC3}" presName="cycle" presStyleCnt="0">
        <dgm:presLayoutVars>
          <dgm:dir/>
          <dgm:resizeHandles val="exact"/>
        </dgm:presLayoutVars>
      </dgm:prSet>
      <dgm:spPr/>
    </dgm:pt>
    <dgm:pt modelId="{18E503B6-994A-4F17-8EEF-203BA2FB8295}" type="pres">
      <dgm:prSet presAssocID="{D671B851-F3FD-493B-A698-BC919D981510}" presName="node" presStyleLbl="node1" presStyleIdx="0" presStyleCnt="6" custScaleX="156698" custRadScaleRad="101155" custRadScaleInc="0">
        <dgm:presLayoutVars>
          <dgm:bulletEnabled val="1"/>
        </dgm:presLayoutVars>
      </dgm:prSet>
      <dgm:spPr/>
    </dgm:pt>
    <dgm:pt modelId="{5403FEEE-7700-4E75-A9EF-BF1F39D564D8}" type="pres">
      <dgm:prSet presAssocID="{D671B851-F3FD-493B-A698-BC919D981510}" presName="spNode" presStyleCnt="0"/>
      <dgm:spPr/>
    </dgm:pt>
    <dgm:pt modelId="{E66CECD5-E26A-4BFA-8E58-60B565CC19B1}" type="pres">
      <dgm:prSet presAssocID="{B53151F9-78E2-473A-BC18-5CFAE4C76ADF}" presName="sibTrans" presStyleLbl="sibTrans1D1" presStyleIdx="0" presStyleCnt="6"/>
      <dgm:spPr/>
    </dgm:pt>
    <dgm:pt modelId="{19DE4868-DFF4-46BA-985F-B77890D3C3D6}" type="pres">
      <dgm:prSet presAssocID="{07CB03D4-DECD-4413-96A8-06359FC361C2}" presName="node" presStyleLbl="node1" presStyleIdx="1" presStyleCnt="6">
        <dgm:presLayoutVars>
          <dgm:bulletEnabled val="1"/>
        </dgm:presLayoutVars>
      </dgm:prSet>
      <dgm:spPr/>
    </dgm:pt>
    <dgm:pt modelId="{8E47FB82-6C9A-4BFB-8193-BB21EE386994}" type="pres">
      <dgm:prSet presAssocID="{07CB03D4-DECD-4413-96A8-06359FC361C2}" presName="spNode" presStyleCnt="0"/>
      <dgm:spPr/>
    </dgm:pt>
    <dgm:pt modelId="{53C18F62-D03B-4E88-9DC1-35E84529CB01}" type="pres">
      <dgm:prSet presAssocID="{718C6F91-69DA-4EA2-A49A-B292EB243B7A}" presName="sibTrans" presStyleLbl="sibTrans1D1" presStyleIdx="1" presStyleCnt="6"/>
      <dgm:spPr/>
    </dgm:pt>
    <dgm:pt modelId="{4E71EE79-33E1-4635-9EFB-AF7E8BECA0BC}" type="pres">
      <dgm:prSet presAssocID="{B61EAB1B-E81D-471E-BC51-CE4A116B610B}" presName="node" presStyleLbl="node1" presStyleIdx="2" presStyleCnt="6">
        <dgm:presLayoutVars>
          <dgm:bulletEnabled val="1"/>
        </dgm:presLayoutVars>
      </dgm:prSet>
      <dgm:spPr/>
    </dgm:pt>
    <dgm:pt modelId="{BEF973FE-6761-44F9-B852-5FF05F1137FD}" type="pres">
      <dgm:prSet presAssocID="{B61EAB1B-E81D-471E-BC51-CE4A116B610B}" presName="spNode" presStyleCnt="0"/>
      <dgm:spPr/>
    </dgm:pt>
    <dgm:pt modelId="{F71F4197-F349-438F-B647-C0515DD913EC}" type="pres">
      <dgm:prSet presAssocID="{1877126C-7305-4B5A-8A51-2826BC1EBCBE}" presName="sibTrans" presStyleLbl="sibTrans1D1" presStyleIdx="2" presStyleCnt="6"/>
      <dgm:spPr/>
    </dgm:pt>
    <dgm:pt modelId="{33042A3B-A26E-424E-B28E-9FAC7121D00F}" type="pres">
      <dgm:prSet presAssocID="{F4F473AA-D3A9-4A27-AE02-D82E5EF80E39}" presName="node" presStyleLbl="node1" presStyleIdx="3" presStyleCnt="6">
        <dgm:presLayoutVars>
          <dgm:bulletEnabled val="1"/>
        </dgm:presLayoutVars>
      </dgm:prSet>
      <dgm:spPr/>
    </dgm:pt>
    <dgm:pt modelId="{F20AC165-0818-4E4D-BC34-E9D2967E05E8}" type="pres">
      <dgm:prSet presAssocID="{F4F473AA-D3A9-4A27-AE02-D82E5EF80E39}" presName="spNode" presStyleCnt="0"/>
      <dgm:spPr/>
    </dgm:pt>
    <dgm:pt modelId="{3DA14C1E-2125-4627-8BB2-5B0F29696EE4}" type="pres">
      <dgm:prSet presAssocID="{E87C5375-DD52-4BCC-B146-79CD671EAD5B}" presName="sibTrans" presStyleLbl="sibTrans1D1" presStyleIdx="3" presStyleCnt="6"/>
      <dgm:spPr/>
    </dgm:pt>
    <dgm:pt modelId="{7DFC5093-D400-4C24-AA81-71A4DC7049CC}" type="pres">
      <dgm:prSet presAssocID="{A6107E8C-C59D-4748-B20C-A650BFC02BC9}" presName="node" presStyleLbl="node1" presStyleIdx="4" presStyleCnt="6">
        <dgm:presLayoutVars>
          <dgm:bulletEnabled val="1"/>
        </dgm:presLayoutVars>
      </dgm:prSet>
      <dgm:spPr/>
    </dgm:pt>
    <dgm:pt modelId="{0EA7F3EA-17D9-4FD5-B18E-0D7858C91C51}" type="pres">
      <dgm:prSet presAssocID="{A6107E8C-C59D-4748-B20C-A650BFC02BC9}" presName="spNode" presStyleCnt="0"/>
      <dgm:spPr/>
    </dgm:pt>
    <dgm:pt modelId="{FF844527-03BE-4A76-B53C-8E34CE43425C}" type="pres">
      <dgm:prSet presAssocID="{74684EB2-61D0-4F89-8418-72E185CC0AE5}" presName="sibTrans" presStyleLbl="sibTrans1D1" presStyleIdx="4" presStyleCnt="6"/>
      <dgm:spPr/>
    </dgm:pt>
    <dgm:pt modelId="{5E85B917-FA7C-4FF6-8BEB-618277D34924}" type="pres">
      <dgm:prSet presAssocID="{0E8F05F6-B132-43D7-8AA2-6D36F4F0018C}" presName="node" presStyleLbl="node1" presStyleIdx="5" presStyleCnt="6" custRadScaleRad="101155" custRadScaleInc="0">
        <dgm:presLayoutVars>
          <dgm:bulletEnabled val="1"/>
        </dgm:presLayoutVars>
      </dgm:prSet>
      <dgm:spPr/>
    </dgm:pt>
    <dgm:pt modelId="{41D86F0F-45D5-4F40-B4BD-13FC156EEEE0}" type="pres">
      <dgm:prSet presAssocID="{0E8F05F6-B132-43D7-8AA2-6D36F4F0018C}" presName="spNode" presStyleCnt="0"/>
      <dgm:spPr/>
    </dgm:pt>
    <dgm:pt modelId="{61C3E7C4-4C4B-4A1C-BC14-8314944908DB}" type="pres">
      <dgm:prSet presAssocID="{89A0ECED-870E-4301-8A7A-CD0B909F373A}" presName="sibTrans" presStyleLbl="sibTrans1D1" presStyleIdx="5" presStyleCnt="6"/>
      <dgm:spPr/>
    </dgm:pt>
  </dgm:ptLst>
  <dgm:cxnLst>
    <dgm:cxn modelId="{C8F29001-FECE-4CD0-9B26-E47E6F567123}" type="presOf" srcId="{E87C5375-DD52-4BCC-B146-79CD671EAD5B}" destId="{3DA14C1E-2125-4627-8BB2-5B0F29696EE4}" srcOrd="0" destOrd="0" presId="urn:microsoft.com/office/officeart/2005/8/layout/cycle5"/>
    <dgm:cxn modelId="{85B9080F-2D7C-4FD4-86CB-5CDEF6E80C8A}" type="presOf" srcId="{F4F473AA-D3A9-4A27-AE02-D82E5EF80E39}" destId="{33042A3B-A26E-424E-B28E-9FAC7121D00F}" srcOrd="0" destOrd="0" presId="urn:microsoft.com/office/officeart/2005/8/layout/cycle5"/>
    <dgm:cxn modelId="{C692071E-E23F-43CA-8B2F-7906709C4AD4}" type="presOf" srcId="{89A0ECED-870E-4301-8A7A-CD0B909F373A}" destId="{61C3E7C4-4C4B-4A1C-BC14-8314944908DB}" srcOrd="0" destOrd="0" presId="urn:microsoft.com/office/officeart/2005/8/layout/cycle5"/>
    <dgm:cxn modelId="{340F7724-76FF-488D-9AB0-571874F5993A}" srcId="{FACAEF65-5701-41D6-9C35-ABAD972E7CC3}" destId="{0E8F05F6-B132-43D7-8AA2-6D36F4F0018C}" srcOrd="5" destOrd="0" parTransId="{C4995F2A-1E92-465E-AF41-645C892A6C76}" sibTransId="{89A0ECED-870E-4301-8A7A-CD0B909F373A}"/>
    <dgm:cxn modelId="{2FEEA12D-7FC6-454E-BCC5-B7B9CEDA3B08}" srcId="{FACAEF65-5701-41D6-9C35-ABAD972E7CC3}" destId="{D671B851-F3FD-493B-A698-BC919D981510}" srcOrd="0" destOrd="0" parTransId="{443AB7D4-E71E-4684-8E72-8E2F9D026047}" sibTransId="{B53151F9-78E2-473A-BC18-5CFAE4C76ADF}"/>
    <dgm:cxn modelId="{D3CABD2F-6015-4F2D-A9CD-DC5FA4B043D3}" type="presOf" srcId="{07CB03D4-DECD-4413-96A8-06359FC361C2}" destId="{19DE4868-DFF4-46BA-985F-B77890D3C3D6}" srcOrd="0" destOrd="0" presId="urn:microsoft.com/office/officeart/2005/8/layout/cycle5"/>
    <dgm:cxn modelId="{B5F20536-8927-4EC1-AC8D-E20AAAD7FC44}" srcId="{FACAEF65-5701-41D6-9C35-ABAD972E7CC3}" destId="{B61EAB1B-E81D-471E-BC51-CE4A116B610B}" srcOrd="2" destOrd="0" parTransId="{D4F3E132-A02C-4B4E-A075-C55945C3E567}" sibTransId="{1877126C-7305-4B5A-8A51-2826BC1EBCBE}"/>
    <dgm:cxn modelId="{AA586680-8E8E-4C2A-9231-32D5EC4B5BAB}" type="presOf" srcId="{74684EB2-61D0-4F89-8418-72E185CC0AE5}" destId="{FF844527-03BE-4A76-B53C-8E34CE43425C}" srcOrd="0" destOrd="0" presId="urn:microsoft.com/office/officeart/2005/8/layout/cycle5"/>
    <dgm:cxn modelId="{B10E6385-49AD-407C-AECC-0BEC88CC7D9E}" type="presOf" srcId="{1877126C-7305-4B5A-8A51-2826BC1EBCBE}" destId="{F71F4197-F349-438F-B647-C0515DD913EC}" srcOrd="0" destOrd="0" presId="urn:microsoft.com/office/officeart/2005/8/layout/cycle5"/>
    <dgm:cxn modelId="{C576F88E-EE30-4166-A50D-021CAD563E0E}" type="presOf" srcId="{0E8F05F6-B132-43D7-8AA2-6D36F4F0018C}" destId="{5E85B917-FA7C-4FF6-8BEB-618277D34924}" srcOrd="0" destOrd="0" presId="urn:microsoft.com/office/officeart/2005/8/layout/cycle5"/>
    <dgm:cxn modelId="{4C07958F-BFB5-46C5-A46E-5F1AB1B0FD86}" srcId="{FACAEF65-5701-41D6-9C35-ABAD972E7CC3}" destId="{07CB03D4-DECD-4413-96A8-06359FC361C2}" srcOrd="1" destOrd="0" parTransId="{5C9CF18D-BD49-4E26-8FEF-9EB786E01233}" sibTransId="{718C6F91-69DA-4EA2-A49A-B292EB243B7A}"/>
    <dgm:cxn modelId="{FAA23E98-7F08-48F9-A822-3748009B7955}" srcId="{FACAEF65-5701-41D6-9C35-ABAD972E7CC3}" destId="{A6107E8C-C59D-4748-B20C-A650BFC02BC9}" srcOrd="4" destOrd="0" parTransId="{DE78D245-0699-4AD9-9CAD-0292ADAADEC3}" sibTransId="{74684EB2-61D0-4F89-8418-72E185CC0AE5}"/>
    <dgm:cxn modelId="{7C2D3BAC-F66A-4CAB-AA70-88209D538121}" type="presOf" srcId="{B53151F9-78E2-473A-BC18-5CFAE4C76ADF}" destId="{E66CECD5-E26A-4BFA-8E58-60B565CC19B1}" srcOrd="0" destOrd="0" presId="urn:microsoft.com/office/officeart/2005/8/layout/cycle5"/>
    <dgm:cxn modelId="{F18AE9AC-FB64-43B3-A54B-F24FEAD2AB27}" srcId="{FACAEF65-5701-41D6-9C35-ABAD972E7CC3}" destId="{F4F473AA-D3A9-4A27-AE02-D82E5EF80E39}" srcOrd="3" destOrd="0" parTransId="{4806B0EB-F000-4725-9044-D15AE7C3D669}" sibTransId="{E87C5375-DD52-4BCC-B146-79CD671EAD5B}"/>
    <dgm:cxn modelId="{913818AF-7A64-49CC-BFD0-92E4CB2D9C39}" type="presOf" srcId="{718C6F91-69DA-4EA2-A49A-B292EB243B7A}" destId="{53C18F62-D03B-4E88-9DC1-35E84529CB01}" srcOrd="0" destOrd="0" presId="urn:microsoft.com/office/officeart/2005/8/layout/cycle5"/>
    <dgm:cxn modelId="{926D8CBF-6B1C-4AEA-AC74-5D789605FCBC}" type="presOf" srcId="{FACAEF65-5701-41D6-9C35-ABAD972E7CC3}" destId="{16015A05-4A00-4C45-8ACE-D8E0705CFAA1}" srcOrd="0" destOrd="0" presId="urn:microsoft.com/office/officeart/2005/8/layout/cycle5"/>
    <dgm:cxn modelId="{F46FEBCA-B12D-4D8E-B9E0-AC135ADBE03C}" type="presOf" srcId="{A6107E8C-C59D-4748-B20C-A650BFC02BC9}" destId="{7DFC5093-D400-4C24-AA81-71A4DC7049CC}" srcOrd="0" destOrd="0" presId="urn:microsoft.com/office/officeart/2005/8/layout/cycle5"/>
    <dgm:cxn modelId="{15F858CF-EDBB-411D-9521-43A84E48D855}" type="presOf" srcId="{D671B851-F3FD-493B-A698-BC919D981510}" destId="{18E503B6-994A-4F17-8EEF-203BA2FB8295}" srcOrd="0" destOrd="0" presId="urn:microsoft.com/office/officeart/2005/8/layout/cycle5"/>
    <dgm:cxn modelId="{434063FF-8087-4B62-A751-F24CA2DF1241}" type="presOf" srcId="{B61EAB1B-E81D-471E-BC51-CE4A116B610B}" destId="{4E71EE79-33E1-4635-9EFB-AF7E8BECA0BC}" srcOrd="0" destOrd="0" presId="urn:microsoft.com/office/officeart/2005/8/layout/cycle5"/>
    <dgm:cxn modelId="{C42DC883-08CA-4CDB-AA03-7133DDF617E7}" type="presParOf" srcId="{16015A05-4A00-4C45-8ACE-D8E0705CFAA1}" destId="{18E503B6-994A-4F17-8EEF-203BA2FB8295}" srcOrd="0" destOrd="0" presId="urn:microsoft.com/office/officeart/2005/8/layout/cycle5"/>
    <dgm:cxn modelId="{F3E135E4-9DE6-453D-B7AE-503130DDE4BD}" type="presParOf" srcId="{16015A05-4A00-4C45-8ACE-D8E0705CFAA1}" destId="{5403FEEE-7700-4E75-A9EF-BF1F39D564D8}" srcOrd="1" destOrd="0" presId="urn:microsoft.com/office/officeart/2005/8/layout/cycle5"/>
    <dgm:cxn modelId="{F891DA31-BD40-46B6-8C9E-09DB3297DC4F}" type="presParOf" srcId="{16015A05-4A00-4C45-8ACE-D8E0705CFAA1}" destId="{E66CECD5-E26A-4BFA-8E58-60B565CC19B1}" srcOrd="2" destOrd="0" presId="urn:microsoft.com/office/officeart/2005/8/layout/cycle5"/>
    <dgm:cxn modelId="{805EFB58-432B-42FA-A804-A0581075B39C}" type="presParOf" srcId="{16015A05-4A00-4C45-8ACE-D8E0705CFAA1}" destId="{19DE4868-DFF4-46BA-985F-B77890D3C3D6}" srcOrd="3" destOrd="0" presId="urn:microsoft.com/office/officeart/2005/8/layout/cycle5"/>
    <dgm:cxn modelId="{43C456B1-4413-42D4-AA29-0C8E0AF89D98}" type="presParOf" srcId="{16015A05-4A00-4C45-8ACE-D8E0705CFAA1}" destId="{8E47FB82-6C9A-4BFB-8193-BB21EE386994}" srcOrd="4" destOrd="0" presId="urn:microsoft.com/office/officeart/2005/8/layout/cycle5"/>
    <dgm:cxn modelId="{ECDAE4C6-FFFA-4C15-9F22-B1F6C2DA57BC}" type="presParOf" srcId="{16015A05-4A00-4C45-8ACE-D8E0705CFAA1}" destId="{53C18F62-D03B-4E88-9DC1-35E84529CB01}" srcOrd="5" destOrd="0" presId="urn:microsoft.com/office/officeart/2005/8/layout/cycle5"/>
    <dgm:cxn modelId="{A37E38E9-12B0-4563-915D-140779667020}" type="presParOf" srcId="{16015A05-4A00-4C45-8ACE-D8E0705CFAA1}" destId="{4E71EE79-33E1-4635-9EFB-AF7E8BECA0BC}" srcOrd="6" destOrd="0" presId="urn:microsoft.com/office/officeart/2005/8/layout/cycle5"/>
    <dgm:cxn modelId="{84E404D6-44DA-408B-B1EE-D21FCD374E3A}" type="presParOf" srcId="{16015A05-4A00-4C45-8ACE-D8E0705CFAA1}" destId="{BEF973FE-6761-44F9-B852-5FF05F1137FD}" srcOrd="7" destOrd="0" presId="urn:microsoft.com/office/officeart/2005/8/layout/cycle5"/>
    <dgm:cxn modelId="{6D0AA178-4058-4A87-A487-B18C609F2520}" type="presParOf" srcId="{16015A05-4A00-4C45-8ACE-D8E0705CFAA1}" destId="{F71F4197-F349-438F-B647-C0515DD913EC}" srcOrd="8" destOrd="0" presId="urn:microsoft.com/office/officeart/2005/8/layout/cycle5"/>
    <dgm:cxn modelId="{201E5F3B-C7A6-4469-8E2A-E27660E58034}" type="presParOf" srcId="{16015A05-4A00-4C45-8ACE-D8E0705CFAA1}" destId="{33042A3B-A26E-424E-B28E-9FAC7121D00F}" srcOrd="9" destOrd="0" presId="urn:microsoft.com/office/officeart/2005/8/layout/cycle5"/>
    <dgm:cxn modelId="{C5AE4287-84F2-4320-A48A-8C4125A3E09C}" type="presParOf" srcId="{16015A05-4A00-4C45-8ACE-D8E0705CFAA1}" destId="{F20AC165-0818-4E4D-BC34-E9D2967E05E8}" srcOrd="10" destOrd="0" presId="urn:microsoft.com/office/officeart/2005/8/layout/cycle5"/>
    <dgm:cxn modelId="{58069905-30FC-4D20-AFC4-1AE732A12B98}" type="presParOf" srcId="{16015A05-4A00-4C45-8ACE-D8E0705CFAA1}" destId="{3DA14C1E-2125-4627-8BB2-5B0F29696EE4}" srcOrd="11" destOrd="0" presId="urn:microsoft.com/office/officeart/2005/8/layout/cycle5"/>
    <dgm:cxn modelId="{0A49F80E-D009-4071-97A4-E26314155DAD}" type="presParOf" srcId="{16015A05-4A00-4C45-8ACE-D8E0705CFAA1}" destId="{7DFC5093-D400-4C24-AA81-71A4DC7049CC}" srcOrd="12" destOrd="0" presId="urn:microsoft.com/office/officeart/2005/8/layout/cycle5"/>
    <dgm:cxn modelId="{2F990C40-5257-45B7-AC58-81DED97EECF6}" type="presParOf" srcId="{16015A05-4A00-4C45-8ACE-D8E0705CFAA1}" destId="{0EA7F3EA-17D9-4FD5-B18E-0D7858C91C51}" srcOrd="13" destOrd="0" presId="urn:microsoft.com/office/officeart/2005/8/layout/cycle5"/>
    <dgm:cxn modelId="{B0495E8A-3809-43FE-A567-4CAB13F4A8A6}" type="presParOf" srcId="{16015A05-4A00-4C45-8ACE-D8E0705CFAA1}" destId="{FF844527-03BE-4A76-B53C-8E34CE43425C}" srcOrd="14" destOrd="0" presId="urn:microsoft.com/office/officeart/2005/8/layout/cycle5"/>
    <dgm:cxn modelId="{D94AE0A1-0359-4BEE-BDE5-437DBC455092}" type="presParOf" srcId="{16015A05-4A00-4C45-8ACE-D8E0705CFAA1}" destId="{5E85B917-FA7C-4FF6-8BEB-618277D34924}" srcOrd="15" destOrd="0" presId="urn:microsoft.com/office/officeart/2005/8/layout/cycle5"/>
    <dgm:cxn modelId="{CF1D83FF-7168-42C0-88A6-D9C0F27C7F45}" type="presParOf" srcId="{16015A05-4A00-4C45-8ACE-D8E0705CFAA1}" destId="{41D86F0F-45D5-4F40-B4BD-13FC156EEEE0}" srcOrd="16" destOrd="0" presId="urn:microsoft.com/office/officeart/2005/8/layout/cycle5"/>
    <dgm:cxn modelId="{4947C86C-5B34-44E8-AE30-532BF78D0EE8}" type="presParOf" srcId="{16015A05-4A00-4C45-8ACE-D8E0705CFAA1}" destId="{61C3E7C4-4C4B-4A1C-BC14-8314944908DB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2E2D22-1F77-4E19-9684-CA03F3EDB2A6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7D8C3685-0BFA-4AE8-AE76-8367E9FC3500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/>
            <a:t>TARA</a:t>
          </a:r>
        </a:p>
      </dgm:t>
    </dgm:pt>
    <dgm:pt modelId="{6B057C4C-DA4B-402B-9F0B-4FB7B5281D1B}" type="parTrans" cxnId="{B36C1009-3A06-4E6F-8009-CED478A084D8}">
      <dgm:prSet/>
      <dgm:spPr/>
      <dgm:t>
        <a:bodyPr/>
        <a:lstStyle/>
        <a:p>
          <a:endParaRPr lang="tr-TR"/>
        </a:p>
      </dgm:t>
    </dgm:pt>
    <dgm:pt modelId="{1147929F-E7D7-4C8F-AD87-E82A60ED111F}" type="sibTrans" cxnId="{B36C1009-3A06-4E6F-8009-CED478A084D8}">
      <dgm:prSet/>
      <dgm:spPr/>
      <dgm:t>
        <a:bodyPr/>
        <a:lstStyle/>
        <a:p>
          <a:endParaRPr lang="tr-TR"/>
        </a:p>
      </dgm:t>
    </dgm:pt>
    <dgm:pt modelId="{3D93A100-6E70-487D-92CF-36B072E1B2B8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/>
            <a:t>TANI</a:t>
          </a:r>
        </a:p>
      </dgm:t>
    </dgm:pt>
    <dgm:pt modelId="{B787E0E4-25B2-4AD0-95C0-B285046692F6}" type="parTrans" cxnId="{70657A33-61D6-4E24-ABB2-BA644D238425}">
      <dgm:prSet/>
      <dgm:spPr/>
      <dgm:t>
        <a:bodyPr/>
        <a:lstStyle/>
        <a:p>
          <a:endParaRPr lang="tr-TR"/>
        </a:p>
      </dgm:t>
    </dgm:pt>
    <dgm:pt modelId="{144F3D18-7D6B-496D-AE83-04B4E19952CA}" type="sibTrans" cxnId="{70657A33-61D6-4E24-ABB2-BA644D238425}">
      <dgm:prSet/>
      <dgm:spPr/>
      <dgm:t>
        <a:bodyPr/>
        <a:lstStyle/>
        <a:p>
          <a:endParaRPr lang="tr-TR"/>
        </a:p>
      </dgm:t>
    </dgm:pt>
    <dgm:pt modelId="{B8F3FCC0-C7FF-42FA-B279-BB9A7DE41EF3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/>
            <a:t>TEDAVİ</a:t>
          </a:r>
        </a:p>
        <a:p>
          <a:r>
            <a:rPr lang="tr-TR" dirty="0"/>
            <a:t>ET!</a:t>
          </a:r>
        </a:p>
      </dgm:t>
    </dgm:pt>
    <dgm:pt modelId="{BFF61B14-77AF-49B3-9F67-2AB33494B9B0}" type="parTrans" cxnId="{F5760996-2582-4E0D-937C-A79F9E4491D5}">
      <dgm:prSet/>
      <dgm:spPr/>
      <dgm:t>
        <a:bodyPr/>
        <a:lstStyle/>
        <a:p>
          <a:endParaRPr lang="tr-TR"/>
        </a:p>
      </dgm:t>
    </dgm:pt>
    <dgm:pt modelId="{1248E54B-5C3B-42D8-A7D2-210210FB2627}" type="sibTrans" cxnId="{F5760996-2582-4E0D-937C-A79F9E4491D5}">
      <dgm:prSet/>
      <dgm:spPr/>
      <dgm:t>
        <a:bodyPr/>
        <a:lstStyle/>
        <a:p>
          <a:endParaRPr lang="tr-TR"/>
        </a:p>
      </dgm:t>
    </dgm:pt>
    <dgm:pt modelId="{A82C4C28-4C61-4E66-8AED-F1B0DA5674E7}" type="pres">
      <dgm:prSet presAssocID="{F12E2D22-1F77-4E19-9684-CA03F3EDB2A6}" presName="CompostProcess" presStyleCnt="0">
        <dgm:presLayoutVars>
          <dgm:dir/>
          <dgm:resizeHandles val="exact"/>
        </dgm:presLayoutVars>
      </dgm:prSet>
      <dgm:spPr/>
    </dgm:pt>
    <dgm:pt modelId="{D5CF6CB3-D917-4649-B09D-7F3FD53C03D7}" type="pres">
      <dgm:prSet presAssocID="{F12E2D22-1F77-4E19-9684-CA03F3EDB2A6}" presName="arrow" presStyleLbl="bgShp" presStyleIdx="0" presStyleCnt="1" custLinFactNeighborX="-2236"/>
      <dgm:spPr/>
    </dgm:pt>
    <dgm:pt modelId="{A9BEC3D2-1E53-4A51-B399-9281EC301E49}" type="pres">
      <dgm:prSet presAssocID="{F12E2D22-1F77-4E19-9684-CA03F3EDB2A6}" presName="linearProcess" presStyleCnt="0"/>
      <dgm:spPr/>
    </dgm:pt>
    <dgm:pt modelId="{7932B9ED-A52E-4D13-91AA-25E8170C4C94}" type="pres">
      <dgm:prSet presAssocID="{7D8C3685-0BFA-4AE8-AE76-8367E9FC3500}" presName="textNode" presStyleLbl="node1" presStyleIdx="0" presStyleCnt="3">
        <dgm:presLayoutVars>
          <dgm:bulletEnabled val="1"/>
        </dgm:presLayoutVars>
      </dgm:prSet>
      <dgm:spPr/>
    </dgm:pt>
    <dgm:pt modelId="{8620A7F4-010B-41A2-A3E9-9AA5E5B80806}" type="pres">
      <dgm:prSet presAssocID="{1147929F-E7D7-4C8F-AD87-E82A60ED111F}" presName="sibTrans" presStyleCnt="0"/>
      <dgm:spPr/>
    </dgm:pt>
    <dgm:pt modelId="{7445614C-66CA-4E2D-B712-2868FB7C2D42}" type="pres">
      <dgm:prSet presAssocID="{3D93A100-6E70-487D-92CF-36B072E1B2B8}" presName="textNode" presStyleLbl="node1" presStyleIdx="1" presStyleCnt="3">
        <dgm:presLayoutVars>
          <dgm:bulletEnabled val="1"/>
        </dgm:presLayoutVars>
      </dgm:prSet>
      <dgm:spPr/>
    </dgm:pt>
    <dgm:pt modelId="{BB265A23-8F22-4287-8547-B317A821FD2E}" type="pres">
      <dgm:prSet presAssocID="{144F3D18-7D6B-496D-AE83-04B4E19952CA}" presName="sibTrans" presStyleCnt="0"/>
      <dgm:spPr/>
    </dgm:pt>
    <dgm:pt modelId="{4C81BD3D-714B-468F-8BC3-42ADC51CE218}" type="pres">
      <dgm:prSet presAssocID="{B8F3FCC0-C7FF-42FA-B279-BB9A7DE41EF3}" presName="textNode" presStyleLbl="node1" presStyleIdx="2" presStyleCnt="3" custScaleX="120971">
        <dgm:presLayoutVars>
          <dgm:bulletEnabled val="1"/>
        </dgm:presLayoutVars>
      </dgm:prSet>
      <dgm:spPr/>
    </dgm:pt>
  </dgm:ptLst>
  <dgm:cxnLst>
    <dgm:cxn modelId="{B36C1009-3A06-4E6F-8009-CED478A084D8}" srcId="{F12E2D22-1F77-4E19-9684-CA03F3EDB2A6}" destId="{7D8C3685-0BFA-4AE8-AE76-8367E9FC3500}" srcOrd="0" destOrd="0" parTransId="{6B057C4C-DA4B-402B-9F0B-4FB7B5281D1B}" sibTransId="{1147929F-E7D7-4C8F-AD87-E82A60ED111F}"/>
    <dgm:cxn modelId="{93A01E15-91CF-451F-BD7D-C0F3A450C207}" type="presOf" srcId="{3D93A100-6E70-487D-92CF-36B072E1B2B8}" destId="{7445614C-66CA-4E2D-B712-2868FB7C2D42}" srcOrd="0" destOrd="0" presId="urn:microsoft.com/office/officeart/2005/8/layout/hProcess9"/>
    <dgm:cxn modelId="{70C0442F-B259-4F2C-AE88-ACEF5E3B5A92}" type="presOf" srcId="{B8F3FCC0-C7FF-42FA-B279-BB9A7DE41EF3}" destId="{4C81BD3D-714B-468F-8BC3-42ADC51CE218}" srcOrd="0" destOrd="0" presId="urn:microsoft.com/office/officeart/2005/8/layout/hProcess9"/>
    <dgm:cxn modelId="{70657A33-61D6-4E24-ABB2-BA644D238425}" srcId="{F12E2D22-1F77-4E19-9684-CA03F3EDB2A6}" destId="{3D93A100-6E70-487D-92CF-36B072E1B2B8}" srcOrd="1" destOrd="0" parTransId="{B787E0E4-25B2-4AD0-95C0-B285046692F6}" sibTransId="{144F3D18-7D6B-496D-AE83-04B4E19952CA}"/>
    <dgm:cxn modelId="{704FCC6C-7533-43CE-8CBF-EF3709BDBA13}" type="presOf" srcId="{F12E2D22-1F77-4E19-9684-CA03F3EDB2A6}" destId="{A82C4C28-4C61-4E66-8AED-F1B0DA5674E7}" srcOrd="0" destOrd="0" presId="urn:microsoft.com/office/officeart/2005/8/layout/hProcess9"/>
    <dgm:cxn modelId="{F5760996-2582-4E0D-937C-A79F9E4491D5}" srcId="{F12E2D22-1F77-4E19-9684-CA03F3EDB2A6}" destId="{B8F3FCC0-C7FF-42FA-B279-BB9A7DE41EF3}" srcOrd="2" destOrd="0" parTransId="{BFF61B14-77AF-49B3-9F67-2AB33494B9B0}" sibTransId="{1248E54B-5C3B-42D8-A7D2-210210FB2627}"/>
    <dgm:cxn modelId="{CD8CD6A6-B292-4AC3-86CD-45AB08E5DC13}" type="presOf" srcId="{7D8C3685-0BFA-4AE8-AE76-8367E9FC3500}" destId="{7932B9ED-A52E-4D13-91AA-25E8170C4C94}" srcOrd="0" destOrd="0" presId="urn:microsoft.com/office/officeart/2005/8/layout/hProcess9"/>
    <dgm:cxn modelId="{3345E532-B1B9-4E0B-9403-825CD60E8F1E}" type="presParOf" srcId="{A82C4C28-4C61-4E66-8AED-F1B0DA5674E7}" destId="{D5CF6CB3-D917-4649-B09D-7F3FD53C03D7}" srcOrd="0" destOrd="0" presId="urn:microsoft.com/office/officeart/2005/8/layout/hProcess9"/>
    <dgm:cxn modelId="{19D666FE-4FF7-4B4A-8B2D-FAAC9B0B5099}" type="presParOf" srcId="{A82C4C28-4C61-4E66-8AED-F1B0DA5674E7}" destId="{A9BEC3D2-1E53-4A51-B399-9281EC301E49}" srcOrd="1" destOrd="0" presId="urn:microsoft.com/office/officeart/2005/8/layout/hProcess9"/>
    <dgm:cxn modelId="{E407C26B-85A5-4853-90DB-56FD151BCCBB}" type="presParOf" srcId="{A9BEC3D2-1E53-4A51-B399-9281EC301E49}" destId="{7932B9ED-A52E-4D13-91AA-25E8170C4C94}" srcOrd="0" destOrd="0" presId="urn:microsoft.com/office/officeart/2005/8/layout/hProcess9"/>
    <dgm:cxn modelId="{BE2FD573-E01A-4D6E-8FB2-D650F87711B4}" type="presParOf" srcId="{A9BEC3D2-1E53-4A51-B399-9281EC301E49}" destId="{8620A7F4-010B-41A2-A3E9-9AA5E5B80806}" srcOrd="1" destOrd="0" presId="urn:microsoft.com/office/officeart/2005/8/layout/hProcess9"/>
    <dgm:cxn modelId="{5D478B3E-99D2-4F28-B615-76B4E24001EF}" type="presParOf" srcId="{A9BEC3D2-1E53-4A51-B399-9281EC301E49}" destId="{7445614C-66CA-4E2D-B712-2868FB7C2D42}" srcOrd="2" destOrd="0" presId="urn:microsoft.com/office/officeart/2005/8/layout/hProcess9"/>
    <dgm:cxn modelId="{C4239F2B-BC91-4CED-B598-3BA8BF56D5EE}" type="presParOf" srcId="{A9BEC3D2-1E53-4A51-B399-9281EC301E49}" destId="{BB265A23-8F22-4287-8547-B317A821FD2E}" srcOrd="3" destOrd="0" presId="urn:microsoft.com/office/officeart/2005/8/layout/hProcess9"/>
    <dgm:cxn modelId="{3C1DB86F-71B1-457B-92B9-F385F623922C}" type="presParOf" srcId="{A9BEC3D2-1E53-4A51-B399-9281EC301E49}" destId="{4C81BD3D-714B-468F-8BC3-42ADC51CE21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503B6-994A-4F17-8EEF-203BA2FB8295}">
      <dsp:nvSpPr>
        <dsp:cNvPr id="0" name=""/>
        <dsp:cNvSpPr/>
      </dsp:nvSpPr>
      <dsp:spPr>
        <a:xfrm>
          <a:off x="4524614" y="0"/>
          <a:ext cx="1774281" cy="73599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 dirty="0">
              <a:latin typeface="Calibri"/>
              <a:ea typeface="+mn-ea"/>
              <a:cs typeface="+mn-cs"/>
            </a:rPr>
            <a:t>Düşük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 dirty="0">
              <a:latin typeface="Calibri"/>
              <a:ea typeface="+mn-ea"/>
              <a:cs typeface="+mn-cs"/>
            </a:rPr>
            <a:t>protein ve kalori alımı</a:t>
          </a:r>
        </a:p>
      </dsp:txBody>
      <dsp:txXfrm>
        <a:off x="4560542" y="35928"/>
        <a:ext cx="1702425" cy="664134"/>
      </dsp:txXfrm>
    </dsp:sp>
    <dsp:sp modelId="{E66CECD5-E26A-4BFA-8E58-60B565CC19B1}">
      <dsp:nvSpPr>
        <dsp:cNvPr id="0" name=""/>
        <dsp:cNvSpPr/>
      </dsp:nvSpPr>
      <dsp:spPr>
        <a:xfrm>
          <a:off x="3673517" y="364576"/>
          <a:ext cx="3466008" cy="3466008"/>
        </a:xfrm>
        <a:custGeom>
          <a:avLst/>
          <a:gdLst/>
          <a:ahLst/>
          <a:cxnLst/>
          <a:rect l="0" t="0" r="0" b="0"/>
          <a:pathLst>
            <a:path>
              <a:moveTo>
                <a:pt x="2695833" y="292079"/>
              </a:moveTo>
              <a:arcTo wR="1733004" hR="1733004" stAng="18225055" swAng="49849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E4868-DFF4-46BA-985F-B77890D3C3D6}">
      <dsp:nvSpPr>
        <dsp:cNvPr id="0" name=""/>
        <dsp:cNvSpPr/>
      </dsp:nvSpPr>
      <dsp:spPr>
        <a:xfrm>
          <a:off x="6346434" y="868260"/>
          <a:ext cx="1132293" cy="73599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alibri"/>
              <a:ea typeface="+mn-ea"/>
              <a:cs typeface="+mn-cs"/>
            </a:rPr>
            <a:t>Anoreksi</a:t>
          </a:r>
          <a:endParaRPr lang="tr-TR" sz="1200" kern="1200" dirty="0">
            <a:latin typeface="Calibri"/>
            <a:ea typeface="+mn-ea"/>
            <a:cs typeface="+mn-cs"/>
          </a:endParaRPr>
        </a:p>
      </dsp:txBody>
      <dsp:txXfrm>
        <a:off x="6382362" y="904188"/>
        <a:ext cx="1060437" cy="664134"/>
      </dsp:txXfrm>
    </dsp:sp>
    <dsp:sp modelId="{53C18F62-D03B-4E88-9DC1-35E84529CB01}">
      <dsp:nvSpPr>
        <dsp:cNvPr id="0" name=""/>
        <dsp:cNvSpPr/>
      </dsp:nvSpPr>
      <dsp:spPr>
        <a:xfrm>
          <a:off x="3678750" y="369754"/>
          <a:ext cx="3466008" cy="3466008"/>
        </a:xfrm>
        <a:custGeom>
          <a:avLst/>
          <a:gdLst/>
          <a:ahLst/>
          <a:cxnLst/>
          <a:rect l="0" t="0" r="0" b="0"/>
          <a:pathLst>
            <a:path>
              <a:moveTo>
                <a:pt x="3439019" y="1428347"/>
              </a:moveTo>
              <a:arcTo wR="1733004" hR="1733004" stAng="20992498" swAng="1215005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1EE79-33E1-4635-9EFB-AF7E8BECA0BC}">
      <dsp:nvSpPr>
        <dsp:cNvPr id="0" name=""/>
        <dsp:cNvSpPr/>
      </dsp:nvSpPr>
      <dsp:spPr>
        <a:xfrm>
          <a:off x="6346434" y="2601265"/>
          <a:ext cx="1132293" cy="73599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1200" kern="1200" dirty="0">
            <a:latin typeface="Calibri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200" kern="1200" dirty="0">
              <a:latin typeface="Calibri"/>
              <a:ea typeface="+mn-ea"/>
              <a:cs typeface="+mn-cs"/>
            </a:rPr>
            <a:t>Kilo Kaybı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1200" kern="1200" dirty="0">
            <a:latin typeface="Calibri"/>
            <a:ea typeface="+mn-ea"/>
            <a:cs typeface="+mn-cs"/>
          </a:endParaRPr>
        </a:p>
      </dsp:txBody>
      <dsp:txXfrm>
        <a:off x="6382362" y="2637193"/>
        <a:ext cx="1060437" cy="664134"/>
      </dsp:txXfrm>
    </dsp:sp>
    <dsp:sp modelId="{F71F4197-F349-438F-B647-C0515DD913EC}">
      <dsp:nvSpPr>
        <dsp:cNvPr id="0" name=""/>
        <dsp:cNvSpPr/>
      </dsp:nvSpPr>
      <dsp:spPr>
        <a:xfrm>
          <a:off x="3678750" y="369754"/>
          <a:ext cx="3466008" cy="3466008"/>
        </a:xfrm>
        <a:custGeom>
          <a:avLst/>
          <a:gdLst/>
          <a:ahLst/>
          <a:cxnLst/>
          <a:rect l="0" t="0" r="0" b="0"/>
          <a:pathLst>
            <a:path>
              <a:moveTo>
                <a:pt x="2835674" y="3069950"/>
              </a:moveTo>
              <a:arcTo wR="1733004" hR="1733004" stAng="3029117" swAng="923267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42A3B-A26E-424E-B28E-9FAC7121D00F}">
      <dsp:nvSpPr>
        <dsp:cNvPr id="0" name=""/>
        <dsp:cNvSpPr/>
      </dsp:nvSpPr>
      <dsp:spPr>
        <a:xfrm>
          <a:off x="4845608" y="3467767"/>
          <a:ext cx="1132293" cy="73599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alibri"/>
              <a:ea typeface="+mn-ea"/>
              <a:cs typeface="+mn-cs"/>
            </a:rPr>
            <a:t>Disfaji</a:t>
          </a:r>
          <a:endParaRPr lang="tr-TR" sz="1200" kern="1200" dirty="0">
            <a:latin typeface="Calibri"/>
            <a:ea typeface="+mn-ea"/>
            <a:cs typeface="+mn-cs"/>
          </a:endParaRPr>
        </a:p>
      </dsp:txBody>
      <dsp:txXfrm>
        <a:off x="4881536" y="3503695"/>
        <a:ext cx="1060437" cy="664134"/>
      </dsp:txXfrm>
    </dsp:sp>
    <dsp:sp modelId="{3DA14C1E-2125-4627-8BB2-5B0F29696EE4}">
      <dsp:nvSpPr>
        <dsp:cNvPr id="0" name=""/>
        <dsp:cNvSpPr/>
      </dsp:nvSpPr>
      <dsp:spPr>
        <a:xfrm>
          <a:off x="3678750" y="369754"/>
          <a:ext cx="3466008" cy="3466008"/>
        </a:xfrm>
        <a:custGeom>
          <a:avLst/>
          <a:gdLst/>
          <a:ahLst/>
          <a:cxnLst/>
          <a:rect l="0" t="0" r="0" b="0"/>
          <a:pathLst>
            <a:path>
              <a:moveTo>
                <a:pt x="1024622" y="3314617"/>
              </a:moveTo>
              <a:arcTo wR="1733004" hR="1733004" stAng="6847616" swAng="923267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FC5093-D400-4C24-AA81-71A4DC7049CC}">
      <dsp:nvSpPr>
        <dsp:cNvPr id="0" name=""/>
        <dsp:cNvSpPr/>
      </dsp:nvSpPr>
      <dsp:spPr>
        <a:xfrm>
          <a:off x="3344782" y="2601265"/>
          <a:ext cx="1132293" cy="73599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alibri"/>
              <a:ea typeface="+mn-ea"/>
              <a:cs typeface="+mn-cs"/>
            </a:rPr>
            <a:t>Malnütrisyon</a:t>
          </a:r>
          <a:endParaRPr lang="tr-TR" sz="1200" kern="1200" dirty="0">
            <a:latin typeface="Calibri"/>
            <a:ea typeface="+mn-ea"/>
            <a:cs typeface="+mn-cs"/>
          </a:endParaRPr>
        </a:p>
      </dsp:txBody>
      <dsp:txXfrm>
        <a:off x="3380710" y="2637193"/>
        <a:ext cx="1060437" cy="664134"/>
      </dsp:txXfrm>
    </dsp:sp>
    <dsp:sp modelId="{FF844527-03BE-4A76-B53C-8E34CE43425C}">
      <dsp:nvSpPr>
        <dsp:cNvPr id="0" name=""/>
        <dsp:cNvSpPr/>
      </dsp:nvSpPr>
      <dsp:spPr>
        <a:xfrm>
          <a:off x="3668009" y="335299"/>
          <a:ext cx="3466008" cy="3466008"/>
        </a:xfrm>
        <a:custGeom>
          <a:avLst/>
          <a:gdLst/>
          <a:ahLst/>
          <a:cxnLst/>
          <a:rect l="0" t="0" r="0" b="0"/>
          <a:pathLst>
            <a:path>
              <a:moveTo>
                <a:pt x="33305" y="2071126"/>
              </a:moveTo>
              <a:arcTo wR="1733004" hR="1733004" stAng="10124939" swAng="1228005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5B917-FA7C-4FF6-8BEB-618277D34924}">
      <dsp:nvSpPr>
        <dsp:cNvPr id="0" name=""/>
        <dsp:cNvSpPr/>
      </dsp:nvSpPr>
      <dsp:spPr>
        <a:xfrm>
          <a:off x="3327447" y="858252"/>
          <a:ext cx="1132293" cy="735990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 dirty="0" err="1">
              <a:latin typeface="Calibri"/>
              <a:ea typeface="+mn-ea"/>
              <a:cs typeface="+mn-cs"/>
            </a:rPr>
            <a:t>İmmobilite</a:t>
          </a:r>
          <a:endParaRPr lang="tr-TR" sz="1200" kern="1200" dirty="0">
            <a:latin typeface="Calibri"/>
            <a:ea typeface="+mn-ea"/>
            <a:cs typeface="+mn-cs"/>
          </a:endParaRPr>
        </a:p>
      </dsp:txBody>
      <dsp:txXfrm>
        <a:off x="3363375" y="894180"/>
        <a:ext cx="1060437" cy="664134"/>
      </dsp:txXfrm>
    </dsp:sp>
    <dsp:sp modelId="{61C3E7C4-4C4B-4A1C-BC14-8314944908DB}">
      <dsp:nvSpPr>
        <dsp:cNvPr id="0" name=""/>
        <dsp:cNvSpPr/>
      </dsp:nvSpPr>
      <dsp:spPr>
        <a:xfrm>
          <a:off x="3612333" y="405328"/>
          <a:ext cx="3466008" cy="3466008"/>
        </a:xfrm>
        <a:custGeom>
          <a:avLst/>
          <a:gdLst/>
          <a:ahLst/>
          <a:cxnLst/>
          <a:rect l="0" t="0" r="0" b="0"/>
          <a:pathLst>
            <a:path>
              <a:moveTo>
                <a:pt x="629103" y="397074"/>
              </a:moveTo>
              <a:arcTo wR="1733004" hR="1733004" stAng="13825951" swAng="509047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F6CB3-D917-4649-B09D-7F3FD53C03D7}">
      <dsp:nvSpPr>
        <dsp:cNvPr id="0" name=""/>
        <dsp:cNvSpPr/>
      </dsp:nvSpPr>
      <dsp:spPr>
        <a:xfrm>
          <a:off x="403551" y="0"/>
          <a:ext cx="6125989" cy="3547363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2B9ED-A52E-4D13-91AA-25E8170C4C94}">
      <dsp:nvSpPr>
        <dsp:cNvPr id="0" name=""/>
        <dsp:cNvSpPr/>
      </dsp:nvSpPr>
      <dsp:spPr>
        <a:xfrm>
          <a:off x="27" y="1064208"/>
          <a:ext cx="2085080" cy="1418945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/>
            <a:t>TARA</a:t>
          </a:r>
        </a:p>
      </dsp:txBody>
      <dsp:txXfrm>
        <a:off x="69294" y="1133475"/>
        <a:ext cx="1946546" cy="1280411"/>
      </dsp:txXfrm>
    </dsp:sp>
    <dsp:sp modelId="{7445614C-66CA-4E2D-B712-2868FB7C2D42}">
      <dsp:nvSpPr>
        <dsp:cNvPr id="0" name=""/>
        <dsp:cNvSpPr/>
      </dsp:nvSpPr>
      <dsp:spPr>
        <a:xfrm>
          <a:off x="2342351" y="1064208"/>
          <a:ext cx="2085080" cy="1418945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/>
            <a:t>TANI</a:t>
          </a:r>
        </a:p>
      </dsp:txBody>
      <dsp:txXfrm>
        <a:off x="2411618" y="1133475"/>
        <a:ext cx="1946546" cy="1280411"/>
      </dsp:txXfrm>
    </dsp:sp>
    <dsp:sp modelId="{4C81BD3D-714B-468F-8BC3-42ADC51CE218}">
      <dsp:nvSpPr>
        <dsp:cNvPr id="0" name=""/>
        <dsp:cNvSpPr/>
      </dsp:nvSpPr>
      <dsp:spPr>
        <a:xfrm>
          <a:off x="4684675" y="1064208"/>
          <a:ext cx="2522342" cy="1418945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/>
            <a:t>TEDAVİ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/>
            <a:t>ET!</a:t>
          </a:r>
        </a:p>
      </dsp:txBody>
      <dsp:txXfrm>
        <a:off x="4753942" y="1133475"/>
        <a:ext cx="2383808" cy="1280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43FB8-AF5A-D747-A7A8-8A34C17A4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7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5169D-49C7-7C40-AC69-8CAB6565746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86932-1AD3-AC47-A31B-B658F7AF3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3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Gözde ŞENGÜL AYÇİÇEK</a:t>
            </a:r>
          </a:p>
        </p:txBody>
      </p:sp>
    </p:spTree>
    <p:extLst>
      <p:ext uri="{BB962C8B-B14F-4D97-AF65-F5344CB8AC3E}">
        <p14:creationId xmlns:p14="http://schemas.microsoft.com/office/powerpoint/2010/main" val="181516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4CA51-638C-1371-8AA2-79A3B85B0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12F72A7-1314-8D17-162F-61853E936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B52AAC3-0A75-277A-8538-347797747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AA4BA0B-3D68-C0B6-DA83-D98EE60FAA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Gözde ŞENGÜL AYÇİÇEK</a:t>
            </a:r>
          </a:p>
        </p:txBody>
      </p:sp>
    </p:spTree>
    <p:extLst>
      <p:ext uri="{BB962C8B-B14F-4D97-AF65-F5344CB8AC3E}">
        <p14:creationId xmlns:p14="http://schemas.microsoft.com/office/powerpoint/2010/main" val="3261051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D5030-3D32-61D1-2815-348AB23F5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8696287-5B83-825B-ECE8-3B717C24B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B0E250A-8263-0CD2-CB78-313BCFF6D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6470AEA-1321-737D-6228-223254046F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Gözde ŞENGÜL AYÇİÇEK</a:t>
            </a:r>
          </a:p>
        </p:txBody>
      </p:sp>
    </p:spTree>
    <p:extLst>
      <p:ext uri="{BB962C8B-B14F-4D97-AF65-F5344CB8AC3E}">
        <p14:creationId xmlns:p14="http://schemas.microsoft.com/office/powerpoint/2010/main" val="107179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A560B-2992-4198-A642-3D1551778AAE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6003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A560B-2992-4198-A642-3D1551778AAE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6322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>
                <a:ea typeface="ＭＳ Ｐゴシック" panose="020B0600070205080204" pitchFamily="34" charset="-128"/>
              </a:rPr>
              <a:t>İnsülin direnci</a:t>
            </a:r>
          </a:p>
          <a:p>
            <a:r>
              <a:rPr lang="tr-TR" altLang="tr-TR" dirty="0">
                <a:ea typeface="ＭＳ Ｐゴシック" panose="020B0600070205080204" pitchFamily="34" charset="-128"/>
              </a:rPr>
              <a:t>Kronik </a:t>
            </a:r>
            <a:r>
              <a:rPr lang="tr-TR" altLang="tr-TR" dirty="0" err="1">
                <a:ea typeface="ＭＳ Ｐゴシック" panose="020B0600070205080204" pitchFamily="34" charset="-128"/>
              </a:rPr>
              <a:t>hiperglisemi</a:t>
            </a:r>
            <a:endParaRPr lang="tr-TR" altLang="tr-TR" dirty="0">
              <a:ea typeface="ＭＳ Ｐゴシック" panose="020B0600070205080204" pitchFamily="34" charset="-128"/>
            </a:endParaRPr>
          </a:p>
          <a:p>
            <a:r>
              <a:rPr lang="tr-TR" altLang="tr-TR" dirty="0" err="1">
                <a:ea typeface="ＭＳ Ｐゴシック" panose="020B0600070205080204" pitchFamily="34" charset="-128"/>
              </a:rPr>
              <a:t>Subklinik</a:t>
            </a:r>
            <a:r>
              <a:rPr lang="tr-TR" altLang="tr-TR" dirty="0">
                <a:ea typeface="ＭＳ Ｐゴシック" panose="020B0600070205080204" pitchFamily="34" charset="-128"/>
              </a:rPr>
              <a:t> </a:t>
            </a:r>
            <a:r>
              <a:rPr lang="tr-TR" altLang="tr-TR" dirty="0" err="1">
                <a:ea typeface="ＭＳ Ｐゴシック" panose="020B0600070205080204" pitchFamily="34" charset="-128"/>
              </a:rPr>
              <a:t>inflamasyon</a:t>
            </a:r>
            <a:r>
              <a:rPr lang="tr-TR" altLang="tr-TR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tr-TR" altLang="tr-TR" dirty="0">
                <a:ea typeface="ＭＳ Ｐゴシック" panose="020B0600070205080204" pitchFamily="34" charset="-128"/>
              </a:rPr>
              <a:t>Mikro ve </a:t>
            </a:r>
            <a:r>
              <a:rPr lang="tr-TR" altLang="tr-TR" dirty="0" err="1">
                <a:ea typeface="ＭＳ Ｐゴシック" panose="020B0600070205080204" pitchFamily="34" charset="-128"/>
              </a:rPr>
              <a:t>makrovasküler</a:t>
            </a:r>
            <a:r>
              <a:rPr lang="tr-TR" altLang="tr-TR" dirty="0">
                <a:ea typeface="ＭＳ Ｐゴシック" panose="020B0600070205080204" pitchFamily="34" charset="-128"/>
              </a:rPr>
              <a:t> komplikasyonlar </a:t>
            </a:r>
          </a:p>
          <a:p>
            <a:r>
              <a:rPr lang="tr-TR" altLang="tr-TR" dirty="0">
                <a:ea typeface="ＭＳ Ｐゴシック" panose="020B0600070205080204" pitchFamily="34" charset="-128"/>
              </a:rPr>
              <a:t>Yanlış diyet uygulamaları</a:t>
            </a:r>
          </a:p>
          <a:p>
            <a:r>
              <a:rPr lang="tr-TR" altLang="tr-TR" dirty="0" err="1">
                <a:ea typeface="ＭＳ Ｐゴシック" panose="020B0600070205080204" pitchFamily="34" charset="-128"/>
              </a:rPr>
              <a:t>İmmobilite</a:t>
            </a:r>
            <a:endParaRPr lang="tr-TR" altLang="tr-TR" dirty="0">
              <a:ea typeface="ＭＳ Ｐゴシック" panose="020B0600070205080204" pitchFamily="34" charset="-128"/>
            </a:endParaRPr>
          </a:p>
          <a:p>
            <a:r>
              <a:rPr lang="tr-TR" altLang="tr-TR" dirty="0">
                <a:ea typeface="ＭＳ Ｐゴシック" panose="020B0600070205080204" pitchFamily="34" charset="-128"/>
              </a:rPr>
              <a:t>D </a:t>
            </a:r>
            <a:r>
              <a:rPr lang="tr-TR" altLang="tr-TR" dirty="0" err="1">
                <a:ea typeface="ＭＳ Ｐゴシック" panose="020B0600070205080204" pitchFamily="34" charset="-128"/>
              </a:rPr>
              <a:t>vit</a:t>
            </a:r>
            <a:r>
              <a:rPr lang="tr-TR" altLang="tr-TR" dirty="0">
                <a:ea typeface="ＭＳ Ｐゴシック" panose="020B0600070205080204" pitchFamily="34" charset="-128"/>
              </a:rPr>
              <a:t> eksikliği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4218E-3335-45FA-9B86-6EF79B1448AB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6461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94FC27EF-00CA-4AE9-87E4-A1D70C1080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C41F929-DECF-4C63-A9A2-AFFB0A0D8B17}" type="slidenum">
              <a:rPr lang="tr-TR" altLang="tr-TR" sz="1200">
                <a:latin typeface="Times New Roman" panose="02020603050405020304" pitchFamily="18" charset="0"/>
              </a:rPr>
              <a:pPr algn="r" eaLnBrk="1" hangingPunct="1"/>
              <a:t>46</a:t>
            </a:fld>
            <a:endParaRPr lang="tr-TR" altLang="tr-TR" sz="1200">
              <a:latin typeface="Times New Roman" panose="02020603050405020304" pitchFamily="18" charset="0"/>
            </a:endParaRPr>
          </a:p>
        </p:txBody>
      </p:sp>
      <p:sp>
        <p:nvSpPr>
          <p:cNvPr id="71683" name="Text Box 2">
            <a:extLst>
              <a:ext uri="{FF2B5EF4-FFF2-40B4-BE49-F238E27FC236}">
                <a16:creationId xmlns:a16="http://schemas.microsoft.com/office/drawing/2014/main" id="{F1A46364-988A-4373-8EFB-3235FFA6FD5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defTabSz="457200" eaLnBrk="1" hangingPunct="1"/>
            <a:r>
              <a:rPr lang="tr-TR" altLang="tr-TR">
                <a:ea typeface="ＭＳ Ｐゴシック" panose="020B0600070205080204" pitchFamily="34" charset="-128"/>
              </a:rPr>
              <a:t>Yaşlı bireylerde vücut kitle indeksinin (VKİ) mortalite üzerine etkisi tartışmalıdır. Bu çalışma, Tromsø Çalışması (1994-1995) veya Kuzey-Trøndelag Sağlık Çalışmasına (1995-1997) katılan 7.604 erkek ve 9.107 kadında, VKİ kategorisine bağlı total ve nedene spesifik mortaliteyi incelemektedir. Ortalama 9,3 yıllık yakipten sonra, en düşük mortalite oranı erkeklerde 25-29,9 VKİ aralığında, kadınlarda ise 25-32,4 VKİ aralığında bulunmuştur. Yaşlı erkek ve kadınlarda 25</a:t>
            </a:r>
            <a:r>
              <a:rPr lang="tr-TR" altLang="en-US">
                <a:ea typeface="ＭＳ Ｐゴシック" panose="020B0600070205080204" pitchFamily="34" charset="-128"/>
              </a:rPr>
              <a:t>’</a:t>
            </a:r>
            <a:r>
              <a:rPr lang="tr-TR" altLang="tr-TR">
                <a:ea typeface="ＭＳ Ｐゴシック" panose="020B0600070205080204" pitchFamily="34" charset="-128"/>
              </a:rPr>
              <a:t>in altında VKİ, artmış mortalite ile ilişkili bulunmuştur. Obez erkek ve kadınlarda artan VKİ ile birlikte mortalitede hafif bir artma görülmüştür.Fazla kilolu bireyler (VKİ 25-29,9) en düşük mortalitenin görüldüğü bireylerdir.</a:t>
            </a:r>
            <a:endParaRPr lang="en-US" altLang="tr-TR">
              <a:ea typeface="ＭＳ Ｐゴシック" panose="020B0600070205080204" pitchFamily="34" charset="-128"/>
            </a:endParaRPr>
          </a:p>
          <a:p>
            <a:pPr defTabSz="457200" eaLnBrk="1" hangingPunct="1"/>
            <a:endParaRPr lang="en-GB" altLang="tr-TR">
              <a:ea typeface="ＭＳ Ｐゴシック" panose="020B0600070205080204" pitchFamily="34" charset="-128"/>
            </a:endParaRPr>
          </a:p>
          <a:p>
            <a:pPr defTabSz="457200" eaLnBrk="1" hangingPunct="1"/>
            <a:r>
              <a:rPr lang="tr-TR" altLang="tr-TR">
                <a:ea typeface="ＭＳ Ｐゴシック" panose="020B0600070205080204" pitchFamily="34" charset="-128"/>
              </a:rPr>
              <a:t>Bu ve buna bezner veriler, yaşlı hastalarda obezite için kategori başlangıç noktaları belirlenmesi ihtiyacını gösterir. Genç yaşlara göre fazla kilolu olmak genellikle koruyucudur ve genç yaşlarda </a:t>
            </a:r>
            <a:r>
              <a:rPr lang="tr-TR" altLang="en-US">
                <a:ea typeface="ＭＳ Ｐゴシック" panose="020B0600070205080204" pitchFamily="34" charset="-128"/>
              </a:rPr>
              <a:t>“</a:t>
            </a:r>
            <a:r>
              <a:rPr lang="tr-TR" altLang="tr-TR">
                <a:ea typeface="ＭＳ Ｐゴシック" panose="020B0600070205080204" pitchFamily="34" charset="-128"/>
              </a:rPr>
              <a:t>normal</a:t>
            </a:r>
            <a:r>
              <a:rPr lang="tr-TR" altLang="en-US">
                <a:ea typeface="ＭＳ Ｐゴシック" panose="020B0600070205080204" pitchFamily="34" charset="-128"/>
              </a:rPr>
              <a:t>”</a:t>
            </a:r>
            <a:r>
              <a:rPr lang="tr-TR" altLang="tr-TR">
                <a:ea typeface="ＭＳ Ｐゴシック" panose="020B0600070205080204" pitchFamily="34" charset="-128"/>
              </a:rPr>
              <a:t> sayılan VKİ en düşük mortalite riskine işaret etmez.</a:t>
            </a:r>
            <a:endParaRPr lang="en-GB" altLang="tr-TR">
              <a:ea typeface="ＭＳ Ｐゴシック" panose="020B0600070205080204" pitchFamily="34" charset="-128"/>
            </a:endParaRPr>
          </a:p>
          <a:p>
            <a:pPr defTabSz="457200" eaLnBrk="1" hangingPunct="1"/>
            <a:endParaRPr lang="en-GB" altLang="tr-TR">
              <a:ea typeface="ＭＳ Ｐゴシック" panose="020B0600070205080204" pitchFamily="34" charset="-128"/>
            </a:endParaRPr>
          </a:p>
          <a:p>
            <a:pPr defTabSz="457200" eaLnBrk="1" hangingPunct="1"/>
            <a:r>
              <a:rPr lang="en-US" altLang="tr-TR">
                <a:ea typeface="ＭＳ Ｐゴシック" panose="020B0600070205080204" pitchFamily="34" charset="-128"/>
              </a:rPr>
              <a:t>Kvamme J-M, Holmen J, Wilsgaard J, et al. Body mass index and mortality in elderly men and women: the Tromsø and HUNT studies. Epidemiol Community Health. doi:10.1136/jech.2010.123232. Reproduced with permission from BMJ Publishing Group Ltd.</a:t>
            </a:r>
          </a:p>
          <a:p>
            <a:pPr defTabSz="457200" eaLnBrk="1" hangingPunct="1"/>
            <a:endParaRPr lang="en-GB" altLang="tr-TR">
              <a:ea typeface="ＭＳ Ｐゴシック" panose="020B0600070205080204" pitchFamily="34" charset="-128"/>
            </a:endParaRPr>
          </a:p>
        </p:txBody>
      </p:sp>
      <p:sp>
        <p:nvSpPr>
          <p:cNvPr id="71684" name="14 Slayt Görüntüsü Yer Tutucusu">
            <a:extLst>
              <a:ext uri="{FF2B5EF4-FFF2-40B4-BE49-F238E27FC236}">
                <a16:creationId xmlns:a16="http://schemas.microsoft.com/office/drawing/2014/main" id="{0148FDDD-1486-4110-8149-06032331B7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ayt Resmi Yer Tutucusu 1">
            <a:extLst>
              <a:ext uri="{FF2B5EF4-FFF2-40B4-BE49-F238E27FC236}">
                <a16:creationId xmlns:a16="http://schemas.microsoft.com/office/drawing/2014/main" id="{7C9EE73B-D50A-48CC-B4FA-5140B98B9A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 Yer Tutucusu 2">
            <a:extLst>
              <a:ext uri="{FF2B5EF4-FFF2-40B4-BE49-F238E27FC236}">
                <a16:creationId xmlns:a16="http://schemas.microsoft.com/office/drawing/2014/main" id="{CE84EAA0-8760-4775-BF4B-C21A8890E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altLang="tr-TR">
                <a:ea typeface="ＭＳ Ｐゴシック" panose="020B0600070205080204" pitchFamily="34" charset="-128"/>
              </a:rPr>
              <a:t>Yaşlı hastlarda ana hedef mutlaka bahsedilmeli.</a:t>
            </a:r>
          </a:p>
        </p:txBody>
      </p:sp>
      <p:sp>
        <p:nvSpPr>
          <p:cNvPr id="70660" name="Slayt Numarası Yer Tutucusu 3">
            <a:extLst>
              <a:ext uri="{FF2B5EF4-FFF2-40B4-BE49-F238E27FC236}">
                <a16:creationId xmlns:a16="http://schemas.microsoft.com/office/drawing/2014/main" id="{6192155E-7C1E-46E4-916B-823DACF73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3235DE-49F0-4D69-978C-472E1FB131B2}" type="slidenum">
              <a:rPr lang="tr-TR" altLang="tr-TR"/>
              <a:pPr/>
              <a:t>47</a:t>
            </a:fld>
            <a:endParaRPr lang="tr-TR" alt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13E1FF-579A-AE4B-A689-4F912832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4753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8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all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18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9D8ECA5-6FF2-844A-959D-03CC0B1CDC9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2649549" y="3829264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DD32792D-F1AD-4641-BDD3-BD63EDA98726}" type="datetime3">
              <a:rPr lang="en-GB" smtClean="0"/>
              <a:t>13 November, 2018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B8A532-28B7-46E1-A795-8285D03D98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39" y="5238751"/>
            <a:ext cx="2528411" cy="1388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This is an agenda slide in Calibri Bold 26PT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  <a:prstGeom prst="rect">
            <a:avLst/>
          </a:prstGeom>
        </p:spPr>
        <p:txBody>
          <a:bodyPr/>
          <a:lstStyle/>
          <a:p>
            <a:fld id="{77C9C538-5EC6-1141-A013-FCB240A13CE8}" type="datetime3">
              <a:rPr lang="en-GB" smtClean="0"/>
              <a:t>17 October,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CB3836-D72C-4B88-AAC2-459136492D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088" y="1752146"/>
            <a:ext cx="10284386" cy="3875767"/>
          </a:xfrm>
        </p:spPr>
        <p:txBody>
          <a:bodyPr numCol="2">
            <a:noAutofit/>
          </a:bodyPr>
          <a:lstStyle>
            <a:lvl1pPr marL="630000" indent="-630000">
              <a:spcBef>
                <a:spcPts val="1200"/>
              </a:spcBef>
              <a:buSzPct val="200000"/>
              <a:buFont typeface="+mj-lt"/>
              <a:buAutoNum type="arabicPeriod"/>
              <a:defRPr/>
            </a:lvl1pPr>
            <a:lvl2pPr marL="0" indent="0">
              <a:spcBef>
                <a:spcPts val="1200"/>
              </a:spcBef>
              <a:buSzPct val="200000"/>
              <a:buFont typeface="+mj-lt"/>
              <a:buNone/>
              <a:defRPr/>
            </a:lvl2pPr>
            <a:lvl3pPr marL="594000" indent="-594000">
              <a:spcBef>
                <a:spcPts val="1200"/>
              </a:spcBef>
              <a:buSzPct val="200000"/>
              <a:buFont typeface="+mj-lt"/>
              <a:buAutoNum type="arabicPeriod"/>
              <a:defRPr/>
            </a:lvl3pPr>
            <a:lvl4pPr marL="594000" indent="-594000">
              <a:spcBef>
                <a:spcPts val="1200"/>
              </a:spcBef>
              <a:buSzPct val="200000"/>
              <a:buFont typeface="+mj-lt"/>
              <a:buAutoNum type="arabicPeriod"/>
              <a:defRPr/>
            </a:lvl4pPr>
            <a:lvl5pPr marL="594000" indent="-594000">
              <a:spcBef>
                <a:spcPts val="1200"/>
              </a:spcBef>
              <a:buSzPct val="200000"/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2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Calibri Bold 26pt Caps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Calibri Regular 18pt Caps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34426-3B95-B04C-8B4F-1A73A2FFE52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AC559-70C5-1542-924B-705FCA3E358D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BEE39-63B8-FD41-B36E-93DE77CB6E4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5E8DBE2-25C0-0246-94EF-FABC11ED39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247" y="1484312"/>
            <a:ext cx="11013327" cy="4465637"/>
          </a:xfrm>
        </p:spPr>
        <p:txBody>
          <a:bodyPr rIns="0" bIns="0" numCol="1" spcCol="180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1"/>
            <a:r>
              <a:rPr lang="en-US" dirty="0"/>
              <a:t>Paragraph Headline 18pt Calibri Bold 1 Column</a:t>
            </a:r>
          </a:p>
          <a:p>
            <a:pPr lvl="0"/>
            <a:r>
              <a:rPr lang="en-US" dirty="0"/>
              <a:t>Body copy Calibri Regular 18pt 3 Columns. 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1"/>
            <a:r>
              <a:rPr lang="en-US" dirty="0"/>
              <a:t>Con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1"/>
            <a:r>
              <a:rPr lang="en-US" dirty="0"/>
              <a:t>Con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331CA8-F87D-B640-B33F-15950A389EC4}"/>
              </a:ext>
            </a:extLst>
          </p:cNvPr>
          <p:cNvSpPr/>
          <p:nvPr userDrawn="1"/>
        </p:nvSpPr>
        <p:spPr>
          <a:xfrm>
            <a:off x="12405362" y="3157374"/>
            <a:ext cx="16218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By using the ‘indent button’ on the home toolbar, you can adjust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 body copy (not titles) weight, size and style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as desired within the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preset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format.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EFF8F-A46B-AD40-949B-2B444A876985}"/>
              </a:ext>
            </a:extLst>
          </p:cNvPr>
          <p:cNvSpPr/>
          <p:nvPr userDrawn="1"/>
        </p:nvSpPr>
        <p:spPr>
          <a:xfrm>
            <a:off x="12199137" y="3157374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5576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Calibri Bold 26pt Caps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Calibri Regular 18pt Caps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34426-3B95-B04C-8B4F-1A73A2FFE52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AC559-70C5-1542-924B-705FCA3E358D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BEE39-63B8-FD41-B36E-93DE77CB6E4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5E8DBE2-25C0-0246-94EF-FABC11ED39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247" y="1484312"/>
            <a:ext cx="11013327" cy="4465637"/>
          </a:xfrm>
        </p:spPr>
        <p:txBody>
          <a:bodyPr rIns="0" bIns="0" numCol="3" spcCol="180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1"/>
            <a:r>
              <a:rPr lang="en-US" dirty="0"/>
              <a:t>Paragraph Headline 18pt Calibri Bold 3 Columns</a:t>
            </a:r>
          </a:p>
          <a:p>
            <a:pPr lvl="0"/>
            <a:r>
              <a:rPr lang="en-US" dirty="0"/>
              <a:t>Body copy Calibri Regular 18pt 3 Columns. 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1"/>
            <a:r>
              <a:rPr lang="en-US" dirty="0"/>
              <a:t>Con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1"/>
            <a:r>
              <a:rPr lang="en-US" dirty="0"/>
              <a:t>Con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331CA8-F87D-B640-B33F-15950A389EC4}"/>
              </a:ext>
            </a:extLst>
          </p:cNvPr>
          <p:cNvSpPr/>
          <p:nvPr userDrawn="1"/>
        </p:nvSpPr>
        <p:spPr>
          <a:xfrm>
            <a:off x="12405362" y="3157374"/>
            <a:ext cx="16218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By using the ‘indent button’ on the home toolbar, you can adjust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 body copy (not titles) weight, size and style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as desired within the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preset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format.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EFF8F-A46B-AD40-949B-2B444A876985}"/>
              </a:ext>
            </a:extLst>
          </p:cNvPr>
          <p:cNvSpPr/>
          <p:nvPr userDrawn="1"/>
        </p:nvSpPr>
        <p:spPr>
          <a:xfrm>
            <a:off x="12199137" y="3157374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21092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Equal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7C899-CCE3-2546-928F-2D12BF6E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BA22-9D7A-4F4A-BD7D-E64E1B815F49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33D31-4D27-734D-B05A-F42A94F9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D74BB-DA8D-514E-9621-0C9E973D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8">
            <a:extLst>
              <a:ext uri="{FF2B5EF4-FFF2-40B4-BE49-F238E27FC236}">
                <a16:creationId xmlns:a16="http://schemas.microsoft.com/office/drawing/2014/main" id="{5B48BBA9-3B96-FC40-8600-6C9502F8BF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1485" y="1484312"/>
            <a:ext cx="4914000" cy="4464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>
              <a:lnSpc>
                <a:spcPct val="95000"/>
              </a:lnSpc>
              <a:buNone/>
              <a:defRPr sz="2200" b="0"/>
            </a:lvl1pPr>
          </a:lstStyle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B1AB20-5DA3-0E4A-A8ED-3315686D39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035" y="1494251"/>
            <a:ext cx="4914000" cy="4456800"/>
          </a:xfrm>
        </p:spPr>
        <p:txBody>
          <a:bodyPr rIns="0" bIns="0" numCol="1" spcCol="18000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1"/>
            <a:r>
              <a:rPr lang="en-US" dirty="0"/>
              <a:t>Paragraph Headline 18pt Calibri Bold</a:t>
            </a:r>
          </a:p>
          <a:p>
            <a:pPr lvl="0"/>
            <a:r>
              <a:rPr lang="en-US" dirty="0"/>
              <a:t>Body copy Calibri Regular 18pt. 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1"/>
            <a:r>
              <a:rPr lang="en-US" dirty="0"/>
              <a:t>Con resto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962C92-D84D-9745-AB2C-AA562A207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Calibri Bold 26pt Caps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A7BA44C-5EF0-8249-9983-08775106880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Calibri Regular 18pt Caps</a:t>
            </a:r>
          </a:p>
        </p:txBody>
      </p:sp>
    </p:spTree>
    <p:extLst>
      <p:ext uri="{BB962C8B-B14F-4D97-AF65-F5344CB8AC3E}">
        <p14:creationId xmlns:p14="http://schemas.microsoft.com/office/powerpoint/2010/main" val="41034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7C899-CCE3-2546-928F-2D12BF6E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BA22-9D7A-4F4A-BD7D-E64E1B815F49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33D31-4D27-734D-B05A-F42A94F9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D74BB-DA8D-514E-9621-0C9E973D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8">
            <a:extLst>
              <a:ext uri="{FF2B5EF4-FFF2-40B4-BE49-F238E27FC236}">
                <a16:creationId xmlns:a16="http://schemas.microsoft.com/office/drawing/2014/main" id="{5B48BBA9-3B96-FC40-8600-6C9502F8BF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89598" y="1484312"/>
            <a:ext cx="3704825" cy="4465637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>
              <a:lnSpc>
                <a:spcPct val="95000"/>
              </a:lnSpc>
              <a:buNone/>
              <a:defRPr sz="2200" b="0"/>
            </a:lvl1pPr>
          </a:lstStyle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B1AB20-5DA3-0E4A-A8ED-3315686D39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036" y="1494251"/>
            <a:ext cx="6147963" cy="4455698"/>
          </a:xfrm>
        </p:spPr>
        <p:txBody>
          <a:bodyPr rIns="0" bIns="0" numCol="1" spcCol="18000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1"/>
            <a:r>
              <a:rPr lang="en-US" dirty="0"/>
              <a:t>Paragraph Headline 18pt Calibri Bold</a:t>
            </a:r>
          </a:p>
          <a:p>
            <a:pPr lvl="0"/>
            <a:r>
              <a:rPr lang="en-US" dirty="0"/>
              <a:t>Body copy Calibri Regular 18pt. 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1"/>
            <a:r>
              <a:rPr lang="en-US" dirty="0"/>
              <a:t>Con resto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962C92-D84D-9745-AB2C-AA562A207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Calibri Bold 26pt Caps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A7BA44C-5EF0-8249-9983-08775106880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Calibri Regular 18pt Caps</a:t>
            </a:r>
          </a:p>
        </p:txBody>
      </p:sp>
    </p:spTree>
    <p:extLst>
      <p:ext uri="{BB962C8B-B14F-4D97-AF65-F5344CB8AC3E}">
        <p14:creationId xmlns:p14="http://schemas.microsoft.com/office/powerpoint/2010/main" val="22001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7C899-CCE3-2546-928F-2D12BF6E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BA22-9D7A-4F4A-BD7D-E64E1B815F49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33D31-4D27-734D-B05A-F42A94F9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D74BB-DA8D-514E-9621-0C9E973D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B1AB20-5DA3-0E4A-A8ED-3315686D39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036" y="1494251"/>
            <a:ext cx="6147963" cy="4455698"/>
          </a:xfrm>
        </p:spPr>
        <p:txBody>
          <a:bodyPr rIns="0" bIns="0" numCol="1" spcCol="18000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1"/>
            <a:r>
              <a:rPr lang="en-US" dirty="0"/>
              <a:t>Paragraph Headline 18pt Calibri Bold</a:t>
            </a:r>
          </a:p>
          <a:p>
            <a:pPr lvl="0"/>
            <a:r>
              <a:rPr lang="en-US" dirty="0"/>
              <a:t>Body copy Calibri Regular 18pt. 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1"/>
            <a:r>
              <a:rPr lang="en-US" dirty="0"/>
              <a:t>Con resto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962C92-D84D-9745-AB2C-AA562A207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Calibri Bold 26pt Caps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A7BA44C-5EF0-8249-9983-08775106880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Calibri Regular 18pt Caps</a:t>
            </a:r>
          </a:p>
        </p:txBody>
      </p:sp>
      <p:sp>
        <p:nvSpPr>
          <p:cNvPr id="11" name="Picture Placeholder 28">
            <a:extLst>
              <a:ext uri="{FF2B5EF4-FFF2-40B4-BE49-F238E27FC236}">
                <a16:creationId xmlns:a16="http://schemas.microsoft.com/office/drawing/2014/main" id="{7047F4A0-47F8-0A46-A5C2-8C57D4454A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89598" y="1484313"/>
            <a:ext cx="3704825" cy="2160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>
              <a:lnSpc>
                <a:spcPct val="95000"/>
              </a:lnSpc>
              <a:buNone/>
              <a:defRPr sz="2200" b="0"/>
            </a:lvl1pPr>
          </a:lstStyle>
          <a:p>
            <a:endParaRPr lang="en-US" dirty="0"/>
          </a:p>
        </p:txBody>
      </p:sp>
      <p:sp>
        <p:nvSpPr>
          <p:cNvPr id="12" name="Picture Placeholder 28">
            <a:extLst>
              <a:ext uri="{FF2B5EF4-FFF2-40B4-BE49-F238E27FC236}">
                <a16:creationId xmlns:a16="http://schemas.microsoft.com/office/drawing/2014/main" id="{F0BFE39D-B6C1-1341-9EEC-D1F0058A52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89598" y="3788229"/>
            <a:ext cx="3704825" cy="2160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>
              <a:lnSpc>
                <a:spcPct val="95000"/>
              </a:lnSpc>
              <a:buNone/>
              <a:defRPr sz="2200" b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7C899-CCE3-2546-928F-2D12BF6E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9303-EAC0-BC44-AB96-34D8A744446B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33D31-4D27-734D-B05A-F42A94F9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D74BB-DA8D-514E-9621-0C9E973D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B1AB20-5DA3-0E4A-A8ED-3315686D39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5936" y="1494251"/>
            <a:ext cx="5344414" cy="4455698"/>
          </a:xfrm>
        </p:spPr>
        <p:txBody>
          <a:bodyPr rIns="0" bIns="0" numCol="1" spcCol="18000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1"/>
            <a:r>
              <a:rPr lang="en-US" dirty="0"/>
              <a:t>Paragraph Headline 18pt Calibri Bold</a:t>
            </a:r>
          </a:p>
          <a:p>
            <a:pPr lvl="0"/>
            <a:r>
              <a:rPr lang="en-US" dirty="0"/>
              <a:t>Body copy Calibri Regular 18pt. 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1"/>
            <a:r>
              <a:rPr lang="en-US" dirty="0"/>
              <a:t>Con resto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962C92-D84D-9745-AB2C-AA562A207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Calibri Bold 26pt Caps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A7BA44C-5EF0-8249-9983-08775106880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Calibri Regular 18pt Caps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C5BFE39E-1567-8E4B-9951-2F9FB375C8B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95325" y="1819657"/>
            <a:ext cx="5403850" cy="41302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99EB170-DCA9-734A-AF53-1B7D4DD25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324" y="1494000"/>
            <a:ext cx="5403851" cy="227113"/>
          </a:xfrm>
        </p:spPr>
        <p:txBody>
          <a:bodyPr wrap="square" rIns="0" bIns="0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800" b="1" i="0" kern="1200" cap="all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20475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ex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7C899-CCE3-2546-928F-2D12BF6E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99B3-50D9-D845-A577-EEE5F1C251D7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33D31-4D27-734D-B05A-F42A94F9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D74BB-DA8D-514E-9621-0C9E973D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B1AB20-5DA3-0E4A-A8ED-3315686D39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5936" y="1494251"/>
            <a:ext cx="5344414" cy="4455698"/>
          </a:xfrm>
        </p:spPr>
        <p:txBody>
          <a:bodyPr rIns="0" bIns="0" numCol="1" spcCol="18000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1"/>
            <a:r>
              <a:rPr lang="en-US" dirty="0"/>
              <a:t>Paragraph Headline 18pt Calibri Bold</a:t>
            </a:r>
          </a:p>
          <a:p>
            <a:pPr lvl="0"/>
            <a:r>
              <a:rPr lang="en-US" dirty="0"/>
              <a:t>Body copy Calibri Regular 18pt. 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1"/>
            <a:r>
              <a:rPr lang="en-US" dirty="0"/>
              <a:t>Con resto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962C92-D84D-9745-AB2C-AA562A207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Calibri Bold 26pt Caps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A7BA44C-5EF0-8249-9983-08775106880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Calibri Regular 18pt Caps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C5BFE39E-1567-8E4B-9951-2F9FB375C8B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95325" y="2307273"/>
            <a:ext cx="5403850" cy="3645471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F03BCCEC-7E19-8949-99E4-ACC4E9817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784194"/>
            <a:ext cx="5403851" cy="350865"/>
          </a:xfrm>
        </p:spPr>
        <p:txBody>
          <a:bodyPr wrap="square" rIns="0" bIns="0">
            <a:spAutoFit/>
          </a:bodyPr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01804B4-4486-4A45-969D-69AF90B1F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324" y="1494000"/>
            <a:ext cx="5403851" cy="227113"/>
          </a:xfrm>
        </p:spPr>
        <p:txBody>
          <a:bodyPr wrap="square" rIns="0" bIns="0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800" b="1" i="0" kern="1200" cap="all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CHART TITLE </a:t>
            </a:r>
          </a:p>
        </p:txBody>
      </p:sp>
    </p:spTree>
    <p:extLst>
      <p:ext uri="{BB962C8B-B14F-4D97-AF65-F5344CB8AC3E}">
        <p14:creationId xmlns:p14="http://schemas.microsoft.com/office/powerpoint/2010/main" val="25790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7413B4-F4C3-884A-8ED9-31CEC9652B0C}"/>
              </a:ext>
            </a:extLst>
          </p:cNvPr>
          <p:cNvSpPr txBox="1"/>
          <p:nvPr userDrawn="1"/>
        </p:nvSpPr>
        <p:spPr>
          <a:xfrm>
            <a:off x="-209176" y="17032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EA30A-8E14-8047-BDA2-C9633FAA8E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4784" y="5201809"/>
            <a:ext cx="981749" cy="1268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333F45-C540-EF44-9615-072D24DF86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661" y="1771135"/>
            <a:ext cx="4076859" cy="22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7413B4-F4C3-884A-8ED9-31CEC9652B0C}"/>
              </a:ext>
            </a:extLst>
          </p:cNvPr>
          <p:cNvSpPr txBox="1"/>
          <p:nvPr userDrawn="1"/>
        </p:nvSpPr>
        <p:spPr>
          <a:xfrm>
            <a:off x="-209176" y="17032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3DA46-0159-D44A-9582-62112BA53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661" y="2312052"/>
            <a:ext cx="4076859" cy="22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9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40F9C19-66F4-804D-8F4B-EE497DD3C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792426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8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all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18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9D8ECA5-6FF2-844A-959D-03CC0B1CDC9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2649549" y="3829264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DD32792D-F1AD-4641-BDD3-BD63EDA98726}" type="datetime3">
              <a:rPr lang="en-GB" smtClean="0"/>
              <a:t>13 November, 2018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60803D-7330-4B03-8469-66E364085E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39" y="5238751"/>
            <a:ext cx="2528411" cy="13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3E3699-22D2-E647-A7D3-C2ACAA802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84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8D9EF8-2527-95B9-F0FF-0BBD2D01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911D642-E13C-D73D-8532-235EB072C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01B0CEE-DC6D-6587-E11A-A116AB82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435C-4D3F-4F6B-9D82-9E103DC07659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DDD3F-4094-8D42-488C-0D58DED3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1F1430-9932-DCFC-B887-D471E192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1238-DE6F-4071-9E7E-8E7A5E622D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884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II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8B32EC8-7183-1E4E-80C3-1F5FA1FF1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34372" y="1254075"/>
            <a:ext cx="6457628" cy="5603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506" y="2609098"/>
            <a:ext cx="3960000" cy="674596"/>
          </a:xfrm>
        </p:spPr>
        <p:txBody>
          <a:bodyPr anchor="b">
            <a:noAutofit/>
          </a:bodyPr>
          <a:lstStyle>
            <a:lvl1pPr algn="l">
              <a:defRPr sz="2800" b="1" i="0" cap="all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cover page </a:t>
            </a:r>
            <a:br>
              <a:rPr lang="en-US" dirty="0"/>
            </a:br>
            <a:r>
              <a:rPr lang="en-US" dirty="0"/>
              <a:t>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19508" y="3649418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19507" y="3320335"/>
            <a:ext cx="3960000" cy="289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9D8ECA5-6FF2-844A-959D-03CC0B1CDC9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19508" y="3829264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DD32792D-F1AD-4641-BDD3-BD63EDA98726}" type="datetime3">
              <a:rPr lang="en-GB" smtClean="0"/>
              <a:t>13 November, 2018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60803D-7330-4B03-8469-66E364085E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1" y="155590"/>
            <a:ext cx="3764509" cy="2067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04DF82-9418-2A45-A161-FEB332B86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881" y="807522"/>
            <a:ext cx="7515119" cy="60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II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C4D6A-1D6C-3A4D-A81F-0D34E62032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394" y="1454781"/>
            <a:ext cx="6643606" cy="5403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506" y="2609098"/>
            <a:ext cx="3960000" cy="674596"/>
          </a:xfrm>
        </p:spPr>
        <p:txBody>
          <a:bodyPr anchor="b">
            <a:noAutofit/>
          </a:bodyPr>
          <a:lstStyle>
            <a:lvl1pPr algn="l">
              <a:defRPr sz="2800" b="1" i="0" cap="all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cover page </a:t>
            </a:r>
            <a:br>
              <a:rPr lang="en-US" dirty="0"/>
            </a:br>
            <a:r>
              <a:rPr lang="en-US" dirty="0"/>
              <a:t>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19508" y="3649418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19507" y="3320335"/>
            <a:ext cx="3960000" cy="289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9D8ECA5-6FF2-844A-959D-03CC0B1CDC9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19508" y="3829264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DD32792D-F1AD-4641-BDD3-BD63EDA98726}" type="datetime3">
              <a:rPr lang="en-GB" smtClean="0"/>
              <a:t>13 November, 2018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60803D-7330-4B03-8469-66E364085E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1" y="155590"/>
            <a:ext cx="3764509" cy="2067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1D787-D43F-D14D-8525-535939DF8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881" y="807522"/>
            <a:ext cx="7515119" cy="60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II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F7C4A0-132C-DA46-A2B7-7901D82EF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928" y="1558316"/>
            <a:ext cx="6969071" cy="5299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506" y="2609098"/>
            <a:ext cx="3960000" cy="674596"/>
          </a:xfrm>
        </p:spPr>
        <p:txBody>
          <a:bodyPr anchor="b">
            <a:noAutofit/>
          </a:bodyPr>
          <a:lstStyle>
            <a:lvl1pPr algn="l">
              <a:defRPr sz="2800" b="1" i="0" cap="all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cover page </a:t>
            </a:r>
            <a:br>
              <a:rPr lang="en-US" dirty="0"/>
            </a:br>
            <a:r>
              <a:rPr lang="en-US" dirty="0"/>
              <a:t>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19508" y="3649418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19507" y="3320335"/>
            <a:ext cx="3960000" cy="289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9D8ECA5-6FF2-844A-959D-03CC0B1CDC9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19508" y="3829264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DD32792D-F1AD-4641-BDD3-BD63EDA98726}" type="datetime3">
              <a:rPr lang="en-GB" smtClean="0"/>
              <a:t>13 November, 2018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60803D-7330-4B03-8469-66E364085E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1" y="155590"/>
            <a:ext cx="3764509" cy="2067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22E0C0-1B0F-814C-8DF9-0B52C8161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881" y="807522"/>
            <a:ext cx="7515119" cy="60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II -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3E17E-B48B-B14F-A703-345E8BD41A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7"/>
          <a:stretch/>
        </p:blipFill>
        <p:spPr>
          <a:xfrm>
            <a:off x="5997844" y="1450896"/>
            <a:ext cx="6194156" cy="5407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506" y="2609098"/>
            <a:ext cx="3960000" cy="674596"/>
          </a:xfrm>
        </p:spPr>
        <p:txBody>
          <a:bodyPr anchor="b">
            <a:noAutofit/>
          </a:bodyPr>
          <a:lstStyle>
            <a:lvl1pPr algn="l">
              <a:defRPr sz="2800" b="1" i="0" cap="all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cover page </a:t>
            </a:r>
            <a:br>
              <a:rPr lang="en-US" dirty="0"/>
            </a:br>
            <a:r>
              <a:rPr lang="en-US" dirty="0"/>
              <a:t>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19508" y="3649418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19507" y="3320335"/>
            <a:ext cx="3960000" cy="289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9D8ECA5-6FF2-844A-959D-03CC0B1CDC9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19508" y="3829264"/>
            <a:ext cx="3600000" cy="140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DD32792D-F1AD-4641-BDD3-BD63EDA98726}" type="datetime3">
              <a:rPr lang="en-GB" smtClean="0"/>
              <a:t>13 November, 2018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60803D-7330-4B03-8469-66E364085E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1" y="155590"/>
            <a:ext cx="3764509" cy="2067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C9524-4A52-DD49-825D-7A415AC63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881" y="807522"/>
            <a:ext cx="7515119" cy="60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923A284-97B1-2442-8908-29314E50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" y="6483096"/>
            <a:ext cx="4039499" cy="184706"/>
          </a:xfrm>
        </p:spPr>
        <p:txBody>
          <a:bodyPr/>
          <a:lstStyle/>
          <a:p>
            <a:fld id="{A1377E28-75C0-084D-AC89-BC2DF097BC10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4B97DB1-DFEB-7845-B530-32CEA8782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2920" y="6355080"/>
            <a:ext cx="4039499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403650F-F11C-9549-AABE-685D093B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923A284-97B1-2442-8908-29314E50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" y="6483096"/>
            <a:ext cx="4039499" cy="184706"/>
          </a:xfrm>
        </p:spPr>
        <p:txBody>
          <a:bodyPr/>
          <a:lstStyle/>
          <a:p>
            <a:fld id="{A1377E28-75C0-084D-AC89-BC2DF097BC10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4B97DB1-DFEB-7845-B530-32CEA8782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2920" y="6355080"/>
            <a:ext cx="4039499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403650F-F11C-9549-AABE-685D093B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923A284-97B1-2442-8908-29314E50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" y="6483096"/>
            <a:ext cx="4039499" cy="184706"/>
          </a:xfrm>
        </p:spPr>
        <p:txBody>
          <a:bodyPr/>
          <a:lstStyle/>
          <a:p>
            <a:fld id="{A1377E28-75C0-084D-AC89-BC2DF097BC10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4B97DB1-DFEB-7845-B530-32CEA8782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2920" y="6355080"/>
            <a:ext cx="4039499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403650F-F11C-9549-AABE-685D093B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FDA7793-64F0-7B42-8671-E3A520B5844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480000">
            <a:off x="-111044" y="-167636"/>
            <a:ext cx="2632095" cy="2081898"/>
          </a:xfrm>
          <a:custGeom>
            <a:avLst/>
            <a:gdLst>
              <a:gd name="connsiteX0" fmla="*/ 340572 w 3652119"/>
              <a:gd name="connsiteY0" fmla="*/ 0 h 2888702"/>
              <a:gd name="connsiteX1" fmla="*/ 3652119 w 3652119"/>
              <a:gd name="connsiteY1" fmla="*/ 465408 h 2888702"/>
              <a:gd name="connsiteX2" fmla="*/ 3311548 w 3652119"/>
              <a:gd name="connsiteY2" fmla="*/ 2888702 h 2888702"/>
              <a:gd name="connsiteX3" fmla="*/ 0 w 3652119"/>
              <a:gd name="connsiteY3" fmla="*/ 2423294 h 288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2119" h="2888702">
                <a:moveTo>
                  <a:pt x="340572" y="0"/>
                </a:moveTo>
                <a:lnTo>
                  <a:pt x="3652119" y="465408"/>
                </a:lnTo>
                <a:lnTo>
                  <a:pt x="3311548" y="2888702"/>
                </a:lnTo>
                <a:lnTo>
                  <a:pt x="0" y="2423294"/>
                </a:lnTo>
                <a:close/>
              </a:path>
            </a:pathLst>
          </a:cu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CCCD8AE-32B5-184A-A2B0-DF3405847108}"/>
              </a:ext>
            </a:extLst>
          </p:cNvPr>
          <p:cNvSpPr/>
          <p:nvPr userDrawn="1"/>
        </p:nvSpPr>
        <p:spPr>
          <a:xfrm>
            <a:off x="0" y="6345957"/>
            <a:ext cx="12193200" cy="510986"/>
          </a:xfrm>
          <a:prstGeom prst="rect">
            <a:avLst/>
          </a:prstGeom>
          <a:gradFill>
            <a:gsLst>
              <a:gs pos="0">
                <a:schemeClr val="bg2"/>
              </a:gs>
              <a:gs pos="50000">
                <a:schemeClr val="tx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7" y="0"/>
            <a:ext cx="10284386" cy="8169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HEADING LEVEL 1 IN Calibri bold 26PT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586943"/>
            <a:ext cx="4039499" cy="18470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89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57D1E3F3-F764-EC49-A275-728865452BDC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" y="6458458"/>
            <a:ext cx="4039499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089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880" y="401779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tx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012138A-3EA0-D344-A371-799B2EE48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792" y="1492780"/>
            <a:ext cx="11008783" cy="44571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One Text 18pt</a:t>
            </a:r>
          </a:p>
          <a:p>
            <a:pPr lvl="1"/>
            <a:r>
              <a:rPr lang="en-US" dirty="0"/>
              <a:t>Level Two Text 18pt</a:t>
            </a:r>
          </a:p>
          <a:p>
            <a:pPr lvl="2"/>
            <a:r>
              <a:rPr lang="en-US" dirty="0"/>
              <a:t>Level Three Text 18pt</a:t>
            </a:r>
          </a:p>
          <a:p>
            <a:pPr lvl="3"/>
            <a:r>
              <a:rPr lang="en-US" dirty="0"/>
              <a:t>Level Four Text 18pt</a:t>
            </a:r>
          </a:p>
          <a:p>
            <a:pPr marL="177800" lvl="4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Char char="•"/>
              <a:tabLst/>
            </a:pPr>
            <a:r>
              <a:rPr lang="en-US" dirty="0"/>
              <a:t>Level Five Text 18pt Italic</a:t>
            </a:r>
          </a:p>
          <a:p>
            <a:pPr marL="177800" lvl="5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/>
            </a:pPr>
            <a:r>
              <a:rPr lang="en-US" dirty="0"/>
              <a:t>Level Six Text 18pt Italic</a:t>
            </a:r>
          </a:p>
          <a:p>
            <a:pPr marL="0" lvl="6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None/>
              <a:tabLst/>
            </a:pPr>
            <a:r>
              <a:rPr lang="en-US" dirty="0"/>
              <a:t>Level Seven Text</a:t>
            </a:r>
          </a:p>
          <a:p>
            <a:pPr marL="0" lvl="7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None/>
              <a:tabLst/>
            </a:pPr>
            <a:r>
              <a:rPr lang="en-US" dirty="0"/>
              <a:t>Level Eight Text</a:t>
            </a:r>
          </a:p>
          <a:p>
            <a:pPr marL="0" lvl="8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None/>
              <a:tabLst/>
            </a:pPr>
            <a:r>
              <a:rPr lang="en-US" dirty="0"/>
              <a:t>Level Nine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9EE63-5945-9744-AAAF-014CAB4A416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225" y="6283219"/>
            <a:ext cx="1152525" cy="6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6" r:id="rId2"/>
    <p:sldLayoutId id="2147483736" r:id="rId3"/>
    <p:sldLayoutId id="2147483740" r:id="rId4"/>
    <p:sldLayoutId id="2147483742" r:id="rId5"/>
    <p:sldLayoutId id="2147483741" r:id="rId6"/>
    <p:sldLayoutId id="2147483662" r:id="rId7"/>
    <p:sldLayoutId id="2147483731" r:id="rId8"/>
    <p:sldLayoutId id="2147483732" r:id="rId9"/>
    <p:sldLayoutId id="2147483734" r:id="rId10"/>
    <p:sldLayoutId id="2147483735" r:id="rId11"/>
    <p:sldLayoutId id="2147483724" r:id="rId12"/>
    <p:sldLayoutId id="2147483739" r:id="rId13"/>
    <p:sldLayoutId id="2147483725" r:id="rId14"/>
    <p:sldLayoutId id="2147483738" r:id="rId15"/>
    <p:sldLayoutId id="2147483728" r:id="rId16"/>
    <p:sldLayoutId id="2147483730" r:id="rId17"/>
    <p:sldLayoutId id="2147483729" r:id="rId18"/>
    <p:sldLayoutId id="2147483733" r:id="rId19"/>
    <p:sldLayoutId id="2147483743" r:id="rId20"/>
    <p:sldLayoutId id="214748374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600" b="1" i="0" kern="1200" cap="all" baseline="0">
          <a:solidFill>
            <a:schemeClr val="tx1"/>
          </a:solidFill>
          <a:latin typeface="Calibri Regular" charset="0"/>
          <a:ea typeface="Calibri Regular" charset="0"/>
          <a:cs typeface="Calibri Regular" charset="0"/>
        </a:defRPr>
      </a:lvl1pPr>
    </p:titleStyle>
    <p:bodyStyle>
      <a:lvl1pPr marL="0" indent="0" algn="l" defTabSz="91442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SzPct val="100000"/>
        <a:buFont typeface="Calibri" charset="0"/>
        <a:buNone/>
        <a:defRPr lang="en-US" sz="1800" b="0" i="0" kern="1200" baseline="0" dirty="0" smtClean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91442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SzPct val="100000"/>
        <a:buFont typeface="Calibri" charset="0"/>
        <a:buNone/>
        <a:defRPr lang="en-US" sz="1800" b="1" i="0" kern="1200" baseline="0" dirty="0" smtClean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0" indent="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SzPct val="100000"/>
        <a:buFont typeface="Calibri" panose="020B0604020202020204" pitchFamily="34" charset="0"/>
        <a:buNone/>
        <a:tabLst/>
        <a:defRPr lang="en-US" sz="1800" b="0" i="0" kern="1200" dirty="0" smtClean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0" indent="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SzPct val="100000"/>
        <a:buFont typeface="Calibri" panose="020B0604020202020204" pitchFamily="34" charset="0"/>
        <a:buNone/>
        <a:tabLst/>
        <a:defRPr lang="en-US" sz="1800" b="1" i="0" kern="1200" dirty="0" smtClean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0" indent="0" algn="l" defTabSz="91442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SzPct val="100000"/>
        <a:buFont typeface="Calibri" charset="0"/>
        <a:buNone/>
        <a:defRPr lang="en-US" sz="1800" b="0" i="0" kern="1200" dirty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342900" indent="-342900" algn="l" defTabSz="91442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SzPct val="100000"/>
        <a:buFont typeface="Calibri" charset="0"/>
        <a:buChar char="–"/>
        <a:defRPr lang="en-US" sz="1800" b="0" i="0" kern="1200" dirty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2971867" indent="-228605" algn="l" defTabSz="914420" rtl="0" eaLnBrk="1" latinLnBrk="0" hangingPunct="1">
        <a:lnSpc>
          <a:spcPct val="95000"/>
        </a:lnSpc>
        <a:spcBef>
          <a:spcPts val="500"/>
        </a:spcBef>
        <a:spcAft>
          <a:spcPts val="600"/>
        </a:spcAft>
        <a:buFont typeface="Calibri" panose="020B0604020202020204" pitchFamily="34" charset="0"/>
        <a:buChar char="•"/>
        <a:defRPr lang="en-US" sz="1800" b="0" i="1" kern="1200" dirty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3429078" indent="-228605" algn="l" defTabSz="914420" rtl="0" eaLnBrk="1" latinLnBrk="0" hangingPunct="1">
        <a:lnSpc>
          <a:spcPct val="95000"/>
        </a:lnSpc>
        <a:spcBef>
          <a:spcPts val="500"/>
        </a:spcBef>
        <a:spcAft>
          <a:spcPts val="600"/>
        </a:spcAft>
        <a:buFont typeface="Calibri" panose="020B0604020202020204" pitchFamily="34" charset="0"/>
        <a:buChar char="•"/>
        <a:defRPr lang="en-US" sz="1800" b="1" i="1" kern="1200" dirty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3886288" indent="-228605" algn="l" defTabSz="914420" rtl="0" eaLnBrk="1" latinLnBrk="0" hangingPunct="1">
        <a:lnSpc>
          <a:spcPct val="95000"/>
        </a:lnSpc>
        <a:spcBef>
          <a:spcPts val="500"/>
        </a:spcBef>
        <a:spcAft>
          <a:spcPts val="600"/>
        </a:spcAft>
        <a:buFont typeface="Calibri" panose="020B0604020202020204" pitchFamily="34" charset="0"/>
        <a:buChar char="•"/>
        <a:defRPr lang="en-US" sz="1800" b="0" i="0" kern="1200" dirty="0" smtClean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438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pos="7378" userDrawn="1">
          <p15:clr>
            <a:srgbClr val="F26B43"/>
          </p15:clr>
        </p15:guide>
        <p15:guide id="7" orient="horz" pos="935" userDrawn="1">
          <p15:clr>
            <a:srgbClr val="F26B43"/>
          </p15:clr>
        </p15:guide>
        <p15:guide id="8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F757-2CC4-4663-943A-699D04E68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549" y="3091702"/>
            <a:ext cx="9040801" cy="674596"/>
          </a:xfrm>
        </p:spPr>
        <p:txBody>
          <a:bodyPr/>
          <a:lstStyle/>
          <a:p>
            <a:r>
              <a:rPr lang="nn-NO" dirty="0"/>
              <a:t>Yara Yönet</a:t>
            </a:r>
            <a:r>
              <a:rPr lang="tr-TR" dirty="0"/>
              <a:t>İ</a:t>
            </a:r>
            <a:r>
              <a:rPr lang="nn-NO" dirty="0"/>
              <a:t>m</a:t>
            </a:r>
            <a:r>
              <a:rPr lang="tr-TR" dirty="0"/>
              <a:t>İ</a:t>
            </a:r>
            <a:r>
              <a:rPr lang="nn-NO" dirty="0"/>
              <a:t>nde Tüple Beslenme: </a:t>
            </a:r>
            <a:br>
              <a:rPr lang="tr-TR" dirty="0"/>
            </a:br>
            <a:r>
              <a:rPr lang="nn-NO" dirty="0"/>
              <a:t>Yüksek Prote</a:t>
            </a:r>
            <a:r>
              <a:rPr lang="tr-TR" dirty="0"/>
              <a:t>İ</a:t>
            </a:r>
            <a:r>
              <a:rPr lang="nn-NO" dirty="0"/>
              <a:t>n</a:t>
            </a:r>
            <a:r>
              <a:rPr lang="tr-TR" dirty="0"/>
              <a:t>İ</a:t>
            </a:r>
            <a:r>
              <a:rPr lang="nn-NO" dirty="0"/>
              <a:t>n Rolü</a:t>
            </a:r>
            <a:br>
              <a:rPr lang="tr-TR" dirty="0"/>
            </a:b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88C87-6E06-498D-9C6A-8931098632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14863" y="4314860"/>
            <a:ext cx="3600000" cy="140395"/>
          </a:xfrm>
        </p:spPr>
        <p:txBody>
          <a:bodyPr/>
          <a:lstStyle/>
          <a:p>
            <a:r>
              <a:rPr lang="tr-TR" dirty="0"/>
              <a:t>Sağlık bilimleri üniversitesi</a:t>
            </a:r>
          </a:p>
          <a:p>
            <a:r>
              <a:rPr lang="tr-TR" dirty="0"/>
              <a:t>etlik şehir hastanesi</a:t>
            </a:r>
          </a:p>
          <a:p>
            <a:r>
              <a:rPr lang="tr-TR" dirty="0"/>
              <a:t>Geriatri kliniği</a:t>
            </a:r>
          </a:p>
          <a:p>
            <a:r>
              <a:rPr lang="tr-TR" dirty="0"/>
              <a:t>Klinik nütrisyon ekibi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CA1D2-29D3-4968-9046-D7076754F94D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2686526" y="3926824"/>
            <a:ext cx="8640000" cy="289632"/>
          </a:xfrm>
        </p:spPr>
        <p:txBody>
          <a:bodyPr/>
          <a:lstStyle/>
          <a:p>
            <a:r>
              <a:rPr lang="tr-TR" dirty="0"/>
              <a:t>Dr. Gözde Şengül ayçiçek</a:t>
            </a:r>
            <a:endParaRPr lang="en-US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8606CC7-ACA5-7AA8-5795-578D93DB4A67}"/>
              </a:ext>
            </a:extLst>
          </p:cNvPr>
          <p:cNvSpPr/>
          <p:nvPr/>
        </p:nvSpPr>
        <p:spPr>
          <a:xfrm>
            <a:off x="9573208" y="5449078"/>
            <a:ext cx="2258008" cy="11663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28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grpSp>
        <p:nvGrpSpPr>
          <p:cNvPr id="4" name="Grup 3"/>
          <p:cNvGrpSpPr/>
          <p:nvPr/>
        </p:nvGrpSpPr>
        <p:grpSpPr>
          <a:xfrm>
            <a:off x="1908728" y="848578"/>
            <a:ext cx="8368738" cy="2153914"/>
            <a:chOff x="323528" y="404664"/>
            <a:chExt cx="7865889" cy="215391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04664"/>
              <a:ext cx="7865889" cy="20396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49" y="2329978"/>
              <a:ext cx="1752600" cy="228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27" y="3289737"/>
            <a:ext cx="8368738" cy="2874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Düz Bağlayıcı 11"/>
          <p:cNvCxnSpPr/>
          <p:nvPr/>
        </p:nvCxnSpPr>
        <p:spPr>
          <a:xfrm>
            <a:off x="2713189" y="5331615"/>
            <a:ext cx="15841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/>
          <p:cNvCxnSpPr/>
          <p:nvPr/>
        </p:nvCxnSpPr>
        <p:spPr>
          <a:xfrm>
            <a:off x="2999657" y="5825161"/>
            <a:ext cx="172819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kdörtgen 2">
            <a:extLst>
              <a:ext uri="{FF2B5EF4-FFF2-40B4-BE49-F238E27FC236}">
                <a16:creationId xmlns:a16="http://schemas.microsoft.com/office/drawing/2014/main" id="{E1D50E0D-C97F-192E-7773-642BB1DE4A75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23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68713-BAEE-4ACB-B7D4-DAE10F034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F23A2C-96B6-1DE9-B92C-AFBFC52E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04" y="878913"/>
            <a:ext cx="9888496" cy="900131"/>
          </a:xfrm>
        </p:spPr>
        <p:txBody>
          <a:bodyPr anchor="t">
            <a:normAutofit/>
          </a:bodyPr>
          <a:lstStyle/>
          <a:p>
            <a:pPr algn="ctr"/>
            <a:r>
              <a:rPr lang="tr-TR" sz="4000" dirty="0" err="1"/>
              <a:t>YARa</a:t>
            </a:r>
            <a:r>
              <a:rPr lang="tr-TR" sz="4000" dirty="0"/>
              <a:t> iyileşmesi </a:t>
            </a:r>
            <a:r>
              <a:rPr lang="tr-TR" sz="4000" dirty="0">
                <a:solidFill>
                  <a:schemeClr val="bg1"/>
                </a:solidFill>
              </a:rPr>
              <a:t>İyileşmesi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D295214-4D73-0D19-9511-2CCD9F1B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86" y="1792789"/>
            <a:ext cx="6424349" cy="451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00E2AF0-7509-4670-5D0F-A9273BA5F2FC}"/>
              </a:ext>
            </a:extLst>
          </p:cNvPr>
          <p:cNvSpPr txBox="1"/>
          <p:nvPr/>
        </p:nvSpPr>
        <p:spPr>
          <a:xfrm>
            <a:off x="7444335" y="2821452"/>
            <a:ext cx="3928965" cy="15696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400" dirty="0" err="1"/>
              <a:t>Fibroblast</a:t>
            </a:r>
            <a:r>
              <a:rPr lang="tr-TR" sz="2400" dirty="0"/>
              <a:t> </a:t>
            </a:r>
            <a:r>
              <a:rPr lang="tr-TR" sz="2400" dirty="0" err="1"/>
              <a:t>proliferasyonu</a:t>
            </a:r>
            <a:endParaRPr lang="tr-TR" sz="2400" dirty="0"/>
          </a:p>
          <a:p>
            <a:r>
              <a:rPr lang="tr-TR" sz="2400" dirty="0" err="1"/>
              <a:t>Kollajen</a:t>
            </a:r>
            <a:r>
              <a:rPr lang="tr-TR" sz="2400" dirty="0"/>
              <a:t> sentezi</a:t>
            </a:r>
          </a:p>
          <a:p>
            <a:r>
              <a:rPr lang="tr-TR" sz="2400" dirty="0"/>
              <a:t>Epitelizasyon</a:t>
            </a:r>
          </a:p>
          <a:p>
            <a:r>
              <a:rPr lang="tr-TR" sz="2400" dirty="0"/>
              <a:t>Anjiyogenez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A87F641E-1C1F-8577-CCEB-2D92B427064F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27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022FD6-8205-46FB-1941-BBD655AD3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0606"/>
            <a:ext cx="1051560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İnflamasyon aşaması uzar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Fibroblast göçü bozulur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/>
              <a:t>Kollajen</a:t>
            </a:r>
            <a:r>
              <a:rPr lang="tr-TR" sz="2800" dirty="0"/>
              <a:t> sentezi ve depolanması bozulur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Granülasyon formasyonu artar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Matriks protein depolanması artar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İmmün disfonksiyon olur</a:t>
            </a:r>
          </a:p>
          <a:p>
            <a:endParaRPr lang="tr-TR" dirty="0"/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918E2978-D832-000B-33AA-CE5A8EFE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8691"/>
            <a:ext cx="10284386" cy="816962"/>
          </a:xfrm>
        </p:spPr>
        <p:txBody>
          <a:bodyPr>
            <a:normAutofit/>
          </a:bodyPr>
          <a:lstStyle/>
          <a:p>
            <a:r>
              <a:rPr lang="tr-TR" sz="3600" dirty="0"/>
              <a:t>Malnütrisyon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4EB5F61F-1046-6288-C82C-0B7F440E0691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833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83087F3A-96CB-5264-8153-E52F8C427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515786"/>
              </p:ext>
            </p:extLst>
          </p:nvPr>
        </p:nvGraphicFramePr>
        <p:xfrm>
          <a:off x="530290" y="2024742"/>
          <a:ext cx="10823510" cy="4205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Başlık 1">
            <a:extLst>
              <a:ext uri="{FF2B5EF4-FFF2-40B4-BE49-F238E27FC236}">
                <a16:creationId xmlns:a16="http://schemas.microsoft.com/office/drawing/2014/main" id="{68093746-3F16-2A8B-0F2C-DDE234C3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Malnütrisyon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D0A976F6-2F4F-9331-52A5-0DCE16FD9BAF}"/>
              </a:ext>
            </a:extLst>
          </p:cNvPr>
          <p:cNvSpPr/>
          <p:nvPr/>
        </p:nvSpPr>
        <p:spPr>
          <a:xfrm>
            <a:off x="3165496" y="2514102"/>
            <a:ext cx="5861008" cy="26645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dirty="0">
              <a:solidFill>
                <a:schemeClr val="tx1"/>
              </a:solidFill>
            </a:endParaRPr>
          </a:p>
          <a:p>
            <a:pPr algn="ctr"/>
            <a:r>
              <a:rPr lang="tr-TR" sz="3200" dirty="0">
                <a:solidFill>
                  <a:schemeClr val="tx1"/>
                </a:solidFill>
              </a:rPr>
              <a:t>Yara Oluşumunda Artış</a:t>
            </a:r>
          </a:p>
          <a:p>
            <a:pPr algn="ctr"/>
            <a:r>
              <a:rPr lang="tr-TR" sz="3200" dirty="0">
                <a:solidFill>
                  <a:schemeClr val="tx1"/>
                </a:solidFill>
              </a:rPr>
              <a:t>Yara İyileşmesinde Gecikme </a:t>
            </a:r>
          </a:p>
          <a:p>
            <a:r>
              <a:rPr lang="tr-TR" dirty="0"/>
              <a:t> 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2B7EA247-E6ED-30B9-35D6-3B2FFA58618E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328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F50593-8D9C-9E75-37A1-17B69314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987"/>
            <a:ext cx="10284386" cy="816962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Basınç Yaralanmalarında Malnütrisyonu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672A1740-BAD3-AC52-A442-895EEB122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663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		   </a:t>
            </a:r>
            <a:r>
              <a:rPr lang="tr-TR" sz="6000" dirty="0"/>
              <a:t>Peki, ne yapalım?</a:t>
            </a:r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A98A09B6-B287-6F21-6D72-AA1FA7F6C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695410"/>
              </p:ext>
            </p:extLst>
          </p:nvPr>
        </p:nvGraphicFramePr>
        <p:xfrm>
          <a:off x="2423651" y="2009998"/>
          <a:ext cx="7207046" cy="354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ikdörtgen 2">
            <a:extLst>
              <a:ext uri="{FF2B5EF4-FFF2-40B4-BE49-F238E27FC236}">
                <a16:creationId xmlns:a16="http://schemas.microsoft.com/office/drawing/2014/main" id="{46654808-4043-0AA2-F292-320B10037022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566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8F6029-DBEA-4207-484D-694776D69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2" y="1967265"/>
            <a:ext cx="3064002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300" kern="1200" dirty="0" err="1">
                <a:latin typeface="+mj-lt"/>
                <a:ea typeface="+mj-ea"/>
                <a:cs typeface="+mj-cs"/>
              </a:rPr>
              <a:t>Basınç</a:t>
            </a:r>
            <a:r>
              <a:rPr lang="en-US" sz="3300" kern="1200" dirty="0">
                <a:latin typeface="+mj-lt"/>
                <a:ea typeface="+mj-ea"/>
                <a:cs typeface="+mj-cs"/>
              </a:rPr>
              <a:t> Yara</a:t>
            </a:r>
            <a:r>
              <a:rPr lang="tr-TR" sz="3300" kern="1200" dirty="0" err="1">
                <a:latin typeface="+mj-lt"/>
                <a:ea typeface="+mj-ea"/>
                <a:cs typeface="+mj-cs"/>
              </a:rPr>
              <a:t>lanma</a:t>
            </a:r>
            <a:r>
              <a:rPr lang="en-US" sz="3300" kern="1200" dirty="0" err="1">
                <a:latin typeface="+mj-lt"/>
                <a:ea typeface="+mj-ea"/>
                <a:cs typeface="+mj-cs"/>
              </a:rPr>
              <a:t>sında</a:t>
            </a:r>
            <a:r>
              <a:rPr lang="en-US" sz="33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latin typeface="+mj-lt"/>
                <a:ea typeface="+mj-ea"/>
                <a:cs typeface="+mj-cs"/>
              </a:rPr>
              <a:t>Malnütr</a:t>
            </a:r>
            <a:r>
              <a:rPr lang="tr-TR" sz="3300" kern="1200" dirty="0">
                <a:latin typeface="+mj-lt"/>
                <a:ea typeface="+mj-ea"/>
                <a:cs typeface="+mj-cs"/>
              </a:rPr>
              <a:t>İ</a:t>
            </a:r>
            <a:r>
              <a:rPr lang="en-US" sz="3300" kern="1200" dirty="0" err="1">
                <a:latin typeface="+mj-lt"/>
                <a:ea typeface="+mj-ea"/>
                <a:cs typeface="+mj-cs"/>
              </a:rPr>
              <a:t>syonu</a:t>
            </a:r>
            <a:r>
              <a:rPr lang="en-US" sz="33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TARA!</a:t>
            </a:r>
          </a:p>
        </p:txBody>
      </p:sp>
      <p:pic>
        <p:nvPicPr>
          <p:cNvPr id="4" name="Picture 1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id="{0338F10C-4A9D-8D00-5703-EC959EE12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427529"/>
            <a:ext cx="6780700" cy="4000613"/>
          </a:xfrm>
          <a:prstGeom prst="rect">
            <a:avLst/>
          </a:prstGeom>
        </p:spPr>
      </p:pic>
      <p:sp>
        <p:nvSpPr>
          <p:cNvPr id="3" name="Yıldız: 5 Nokta 2">
            <a:extLst>
              <a:ext uri="{FF2B5EF4-FFF2-40B4-BE49-F238E27FC236}">
                <a16:creationId xmlns:a16="http://schemas.microsoft.com/office/drawing/2014/main" id="{8F5CDC58-870E-5C7D-83E4-E6E7EA02876E}"/>
              </a:ext>
            </a:extLst>
          </p:cNvPr>
          <p:cNvSpPr/>
          <p:nvPr/>
        </p:nvSpPr>
        <p:spPr>
          <a:xfrm>
            <a:off x="4876800" y="2501463"/>
            <a:ext cx="210207" cy="18130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F7932C5-2F82-AC13-85D5-1FC11847D13C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386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8DF1757-69CC-FFD3-1FC8-E1A344EA3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468" y="353633"/>
            <a:ext cx="6840531" cy="2933954"/>
          </a:xfr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2B31323-63CE-076C-74A3-2AABD4631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058" y="3570414"/>
            <a:ext cx="6263148" cy="1113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97A0C66-B0ED-247A-32CD-7D327140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058" y="4893130"/>
            <a:ext cx="6263148" cy="927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B4962548-4666-C0A3-6B8F-9B043823B8DC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0761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B0271B-9861-F91B-4DC1-FF9D5838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207" y="876382"/>
            <a:ext cx="10284386" cy="816962"/>
          </a:xfrm>
        </p:spPr>
        <p:txBody>
          <a:bodyPr>
            <a:normAutofit fontScale="90000"/>
          </a:bodyPr>
          <a:lstStyle/>
          <a:p>
            <a:r>
              <a:rPr lang="tr-TR" sz="3600" dirty="0"/>
              <a:t>Basınç Yaralanmalarında Malnütrisyonu </a:t>
            </a:r>
            <a:r>
              <a:rPr lang="tr-TR" dirty="0"/>
              <a:t>TEDAVİ ET!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B85E8DFF-E7B3-5282-A451-09C0F636F4BE}"/>
              </a:ext>
            </a:extLst>
          </p:cNvPr>
          <p:cNvSpPr txBox="1">
            <a:spLocks/>
          </p:cNvSpPr>
          <p:nvPr/>
        </p:nvSpPr>
        <p:spPr>
          <a:xfrm>
            <a:off x="0" y="-28203"/>
            <a:ext cx="12192000" cy="17215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>
                <a:solidFill>
                  <a:schemeClr val="bg1"/>
                </a:solidFill>
              </a:rPr>
              <a:t>          İlk Adım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429C0EC0-14A7-3267-0768-E28F47D75366}"/>
              </a:ext>
            </a:extLst>
          </p:cNvPr>
          <p:cNvSpPr txBox="1">
            <a:spLocks/>
          </p:cNvSpPr>
          <p:nvPr/>
        </p:nvSpPr>
        <p:spPr>
          <a:xfrm>
            <a:off x="990600" y="22228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400" dirty="0"/>
          </a:p>
          <a:p>
            <a:r>
              <a:rPr lang="tr-TR" sz="2400" dirty="0"/>
              <a:t>Basınç Yaralanması gelişimine engel olabilecek ve tedavi edebilecek en önemli </a:t>
            </a:r>
            <a:r>
              <a:rPr lang="tr-TR" sz="2400" dirty="0" err="1"/>
              <a:t>nütrisyonel</a:t>
            </a:r>
            <a:r>
              <a:rPr lang="tr-TR" sz="2400" dirty="0"/>
              <a:t> yaklaşım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AD2DE7D-8CAE-4252-A405-A340F8FBFD66}"/>
              </a:ext>
            </a:extLst>
          </p:cNvPr>
          <p:cNvSpPr txBox="1"/>
          <p:nvPr/>
        </p:nvSpPr>
        <p:spPr>
          <a:xfrm>
            <a:off x="4106694" y="3903806"/>
            <a:ext cx="3168352" cy="646331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600" dirty="0"/>
              <a:t>Protein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D7CCE46-F456-40BE-A2CE-20D60096A31B}"/>
              </a:ext>
            </a:extLst>
          </p:cNvPr>
          <p:cNvSpPr txBox="1"/>
          <p:nvPr/>
        </p:nvSpPr>
        <p:spPr>
          <a:xfrm>
            <a:off x="4106694" y="4680733"/>
            <a:ext cx="3168352" cy="646331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600" dirty="0"/>
              <a:t>Kalori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D2B666F4-281F-B7C3-BD9B-047B15031D33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64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726163" y="6064545"/>
            <a:ext cx="99574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100" dirty="0" err="1"/>
              <a:t>Cereda</a:t>
            </a:r>
            <a:r>
              <a:rPr lang="tr-TR" sz="1100" dirty="0"/>
              <a:t> </a:t>
            </a:r>
            <a:r>
              <a:rPr lang="tr-TR" sz="1100" dirty="0" err="1"/>
              <a:t>E.Energy</a:t>
            </a:r>
            <a:r>
              <a:rPr lang="tr-TR" sz="1100" dirty="0"/>
              <a:t> </a:t>
            </a:r>
            <a:r>
              <a:rPr lang="tr-TR" sz="1100" dirty="0" err="1"/>
              <a:t>balance</a:t>
            </a:r>
            <a:r>
              <a:rPr lang="tr-TR" sz="1100" dirty="0"/>
              <a:t> in </a:t>
            </a:r>
            <a:r>
              <a:rPr lang="tr-TR" sz="1100" dirty="0" err="1"/>
              <a:t>patients</a:t>
            </a:r>
            <a:r>
              <a:rPr lang="tr-TR" sz="1100" dirty="0"/>
              <a:t> </a:t>
            </a:r>
            <a:r>
              <a:rPr lang="tr-TR" sz="1100" dirty="0" err="1"/>
              <a:t>with</a:t>
            </a:r>
            <a:r>
              <a:rPr lang="tr-TR" sz="1100" dirty="0"/>
              <a:t> </a:t>
            </a:r>
            <a:r>
              <a:rPr lang="tr-TR" sz="1100" dirty="0" err="1"/>
              <a:t>pressure</a:t>
            </a:r>
            <a:r>
              <a:rPr lang="tr-TR" sz="1100" dirty="0"/>
              <a:t> </a:t>
            </a:r>
            <a:r>
              <a:rPr lang="tr-TR" sz="1100" dirty="0" err="1"/>
              <a:t>ulcers</a:t>
            </a:r>
            <a:r>
              <a:rPr lang="tr-TR" sz="1100" dirty="0"/>
              <a:t>: a </a:t>
            </a:r>
            <a:r>
              <a:rPr lang="tr-TR" sz="1100" dirty="0" err="1"/>
              <a:t>systematic</a:t>
            </a:r>
            <a:r>
              <a:rPr lang="tr-TR" sz="1100" dirty="0"/>
              <a:t> </a:t>
            </a:r>
            <a:r>
              <a:rPr lang="tr-TR" sz="1100" dirty="0" err="1"/>
              <a:t>review</a:t>
            </a:r>
            <a:r>
              <a:rPr lang="tr-TR" sz="1100" dirty="0"/>
              <a:t> </a:t>
            </a:r>
            <a:r>
              <a:rPr lang="tr-TR" sz="1100" dirty="0" err="1"/>
              <a:t>and</a:t>
            </a:r>
            <a:r>
              <a:rPr lang="tr-TR" sz="1100" dirty="0"/>
              <a:t> meta-</a:t>
            </a:r>
            <a:r>
              <a:rPr lang="tr-TR" sz="1100" dirty="0" err="1"/>
              <a:t>analysis</a:t>
            </a:r>
            <a:r>
              <a:rPr lang="tr-TR" sz="1100" dirty="0"/>
              <a:t> of </a:t>
            </a:r>
            <a:r>
              <a:rPr lang="tr-TR" sz="1100" dirty="0" err="1"/>
              <a:t>observational</a:t>
            </a:r>
            <a:r>
              <a:rPr lang="tr-TR" sz="1100" dirty="0"/>
              <a:t> </a:t>
            </a:r>
            <a:r>
              <a:rPr lang="tr-TR" sz="1100" dirty="0" err="1"/>
              <a:t>studies</a:t>
            </a:r>
            <a:r>
              <a:rPr lang="tr-TR" sz="1100" dirty="0"/>
              <a:t>. J Am </a:t>
            </a:r>
            <a:r>
              <a:rPr lang="tr-TR" sz="1100" dirty="0" err="1"/>
              <a:t>Diet</a:t>
            </a:r>
            <a:r>
              <a:rPr lang="tr-TR" sz="1100" dirty="0"/>
              <a:t> </a:t>
            </a:r>
            <a:r>
              <a:rPr lang="tr-TR" sz="1100" dirty="0" err="1"/>
              <a:t>Assoc</a:t>
            </a:r>
            <a:r>
              <a:rPr lang="tr-TR" sz="1100" dirty="0"/>
              <a:t> 2011;111:1868-76.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/>
          <a:stretch/>
        </p:blipFill>
        <p:spPr bwMode="auto">
          <a:xfrm>
            <a:off x="2123439" y="436798"/>
            <a:ext cx="802068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0A459A36-57A0-136F-8729-07F29C0AB409}"/>
              </a:ext>
            </a:extLst>
          </p:cNvPr>
          <p:cNvSpPr/>
          <p:nvPr/>
        </p:nvSpPr>
        <p:spPr>
          <a:xfrm>
            <a:off x="6096000" y="1594751"/>
            <a:ext cx="1005840" cy="357668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B34B9482-82A8-775E-298E-76A728296408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63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980729"/>
            <a:ext cx="7721829" cy="476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745673" y="5972281"/>
            <a:ext cx="9982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000" dirty="0" err="1"/>
              <a:t>Stratton</a:t>
            </a:r>
            <a:r>
              <a:rPr lang="tr-TR" sz="1000" dirty="0"/>
              <a:t> RJ. </a:t>
            </a:r>
            <a:r>
              <a:rPr lang="tr-TR" sz="1000" dirty="0" err="1"/>
              <a:t>Enteral</a:t>
            </a:r>
            <a:r>
              <a:rPr lang="tr-TR" sz="1000" dirty="0"/>
              <a:t> </a:t>
            </a:r>
            <a:r>
              <a:rPr lang="tr-TR" sz="1000" dirty="0" err="1"/>
              <a:t>nutrition</a:t>
            </a:r>
            <a:r>
              <a:rPr lang="tr-TR" sz="1000" dirty="0"/>
              <a:t> </a:t>
            </a:r>
            <a:r>
              <a:rPr lang="tr-TR" sz="1000" dirty="0" err="1"/>
              <a:t>support</a:t>
            </a:r>
            <a:r>
              <a:rPr lang="tr-TR" sz="1000" dirty="0"/>
              <a:t> in </a:t>
            </a:r>
            <a:r>
              <a:rPr lang="tr-TR" sz="1000" dirty="0" err="1"/>
              <a:t>prevention</a:t>
            </a:r>
            <a:r>
              <a:rPr lang="tr-TR" sz="1000" dirty="0"/>
              <a:t> </a:t>
            </a:r>
            <a:r>
              <a:rPr lang="tr-TR" sz="1000" dirty="0" err="1"/>
              <a:t>and</a:t>
            </a:r>
            <a:r>
              <a:rPr lang="tr-TR" sz="1000" dirty="0"/>
              <a:t> </a:t>
            </a:r>
            <a:r>
              <a:rPr lang="tr-TR" sz="1000" dirty="0" err="1"/>
              <a:t>treatment</a:t>
            </a:r>
            <a:r>
              <a:rPr lang="tr-TR" sz="1000" dirty="0"/>
              <a:t> of </a:t>
            </a:r>
            <a:r>
              <a:rPr lang="tr-TR" sz="1000" dirty="0" err="1"/>
              <a:t>pressure</a:t>
            </a:r>
            <a:r>
              <a:rPr lang="tr-TR" sz="1000" dirty="0"/>
              <a:t> </a:t>
            </a:r>
            <a:r>
              <a:rPr lang="tr-TR" sz="1000" dirty="0" err="1"/>
              <a:t>ulcers</a:t>
            </a:r>
            <a:r>
              <a:rPr lang="tr-TR" sz="1000" dirty="0"/>
              <a:t>: A </a:t>
            </a:r>
            <a:r>
              <a:rPr lang="tr-TR" sz="1000" dirty="0" err="1"/>
              <a:t>systematic</a:t>
            </a:r>
            <a:r>
              <a:rPr lang="tr-TR" sz="1000" dirty="0"/>
              <a:t> </a:t>
            </a:r>
            <a:r>
              <a:rPr lang="tr-TR" sz="1000" dirty="0" err="1"/>
              <a:t>review</a:t>
            </a:r>
            <a:r>
              <a:rPr lang="tr-TR" sz="1000" dirty="0"/>
              <a:t> </a:t>
            </a:r>
            <a:r>
              <a:rPr lang="tr-TR" sz="1000" dirty="0" err="1"/>
              <a:t>and</a:t>
            </a:r>
            <a:r>
              <a:rPr lang="tr-TR" sz="1000" dirty="0"/>
              <a:t> meta-</a:t>
            </a:r>
            <a:r>
              <a:rPr lang="tr-TR" sz="1000" dirty="0" err="1"/>
              <a:t>analysis</a:t>
            </a:r>
            <a:r>
              <a:rPr lang="tr-TR" sz="1000" dirty="0"/>
              <a:t>. </a:t>
            </a:r>
            <a:r>
              <a:rPr lang="tr-TR" sz="1000" dirty="0" err="1"/>
              <a:t>Ageing</a:t>
            </a:r>
            <a:r>
              <a:rPr lang="tr-TR" sz="1000" dirty="0"/>
              <a:t> </a:t>
            </a:r>
            <a:r>
              <a:rPr lang="tr-TR" sz="1000" dirty="0" err="1"/>
              <a:t>Research</a:t>
            </a:r>
            <a:r>
              <a:rPr lang="tr-TR" sz="1000" dirty="0"/>
              <a:t> </a:t>
            </a:r>
            <a:r>
              <a:rPr lang="tr-TR" sz="1000" dirty="0" err="1"/>
              <a:t>Rev</a:t>
            </a:r>
            <a:r>
              <a:rPr lang="tr-TR" sz="1000" dirty="0"/>
              <a:t> 2005; 4: 422 – 450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535D5C43-5DA3-A13F-538E-D9B979833BD1}"/>
              </a:ext>
            </a:extLst>
          </p:cNvPr>
          <p:cNvSpPr/>
          <p:nvPr/>
        </p:nvSpPr>
        <p:spPr>
          <a:xfrm>
            <a:off x="2481943" y="4170784"/>
            <a:ext cx="6466114" cy="5784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39AE6220-BF66-0768-921A-FDB2D929C903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1EACD6E-5D95-A164-C309-9645274E127C}"/>
              </a:ext>
            </a:extLst>
          </p:cNvPr>
          <p:cNvSpPr txBox="1"/>
          <p:nvPr/>
        </p:nvSpPr>
        <p:spPr>
          <a:xfrm>
            <a:off x="9881118" y="4254759"/>
            <a:ext cx="1698172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Yüksek Protein </a:t>
            </a:r>
          </a:p>
        </p:txBody>
      </p:sp>
    </p:spTree>
    <p:extLst>
      <p:ext uri="{BB962C8B-B14F-4D97-AF65-F5344CB8AC3E}">
        <p14:creationId xmlns:p14="http://schemas.microsoft.com/office/powerpoint/2010/main" val="20512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32B1B4-4500-37CC-F7B1-A3FE3F5C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8" y="408810"/>
            <a:ext cx="10284386" cy="773762"/>
          </a:xfrm>
        </p:spPr>
        <p:txBody>
          <a:bodyPr/>
          <a:lstStyle/>
          <a:p>
            <a:pPr algn="ctr"/>
            <a:r>
              <a:rPr lang="tr-TR" sz="3600" dirty="0"/>
              <a:t>2 ayrı Hasta- 2 ayrı yara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61C50DE-AC29-A232-1998-1220D50E6F62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36F51F7-00BF-87E2-4AE5-E0EF3B95DB91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64753F-9373-C26F-E8BB-0ECC67380AE1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E837AE75-04BA-FBBE-F13B-514667F766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248" y="1484313"/>
            <a:ext cx="4298780" cy="2173288"/>
          </a:xfrm>
        </p:spPr>
        <p:txBody>
          <a:bodyPr/>
          <a:lstStyle/>
          <a:p>
            <a:r>
              <a:rPr lang="tr-TR" dirty="0"/>
              <a:t>80 y, K</a:t>
            </a:r>
          </a:p>
          <a:p>
            <a:r>
              <a:rPr lang="tr-TR" dirty="0"/>
              <a:t>DM, SVO</a:t>
            </a:r>
          </a:p>
          <a:p>
            <a:r>
              <a:rPr lang="tr-TR" dirty="0" err="1"/>
              <a:t>İmmobil</a:t>
            </a:r>
            <a:endParaRPr lang="tr-TR" dirty="0"/>
          </a:p>
          <a:p>
            <a:r>
              <a:rPr lang="tr-TR" dirty="0"/>
              <a:t>Bilinç kaybı nedeniyle acil başvurusu </a:t>
            </a:r>
          </a:p>
          <a:p>
            <a:r>
              <a:rPr lang="tr-TR" dirty="0"/>
              <a:t>KŞ yüksek--pnömoni--akut hastalık--- YB </a:t>
            </a:r>
          </a:p>
          <a:p>
            <a:r>
              <a:rPr lang="tr-TR" dirty="0"/>
              <a:t>Geriatri devir</a:t>
            </a:r>
          </a:p>
          <a:p>
            <a:endParaRPr lang="tr-TR" dirty="0"/>
          </a:p>
        </p:txBody>
      </p:sp>
      <p:sp>
        <p:nvSpPr>
          <p:cNvPr id="8" name="Metin Yer Tutucusu 6">
            <a:extLst>
              <a:ext uri="{FF2B5EF4-FFF2-40B4-BE49-F238E27FC236}">
                <a16:creationId xmlns:a16="http://schemas.microsoft.com/office/drawing/2014/main" id="{D37259A2-EC0C-0212-E63F-D39A8E397E18}"/>
              </a:ext>
            </a:extLst>
          </p:cNvPr>
          <p:cNvSpPr txBox="1">
            <a:spLocks/>
          </p:cNvSpPr>
          <p:nvPr/>
        </p:nvSpPr>
        <p:spPr>
          <a:xfrm>
            <a:off x="6096000" y="1484313"/>
            <a:ext cx="4633014" cy="2366814"/>
          </a:xfrm>
          <a:prstGeom prst="rect">
            <a:avLst/>
          </a:prstGeom>
        </p:spPr>
        <p:txBody>
          <a:bodyPr vert="horz" lIns="0" tIns="0" rIns="0" bIns="0" numCol="1" spcCol="180000" rtlCol="0">
            <a:noAutofit/>
          </a:bodyPr>
          <a:lstStyle>
            <a:lvl1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1" i="0" kern="120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0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42900" indent="-34290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Char char="–"/>
              <a:defRPr lang="en-US" sz="1800" b="0" i="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2971867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342907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1" i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388628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tr-TR" dirty="0"/>
              <a:t>78 y, K</a:t>
            </a:r>
          </a:p>
          <a:p>
            <a:r>
              <a:rPr lang="tr-TR" dirty="0"/>
              <a:t>DM, Demans</a:t>
            </a:r>
          </a:p>
          <a:p>
            <a:r>
              <a:rPr lang="tr-TR" dirty="0" err="1"/>
              <a:t>Charcot</a:t>
            </a:r>
            <a:r>
              <a:rPr lang="tr-TR" dirty="0"/>
              <a:t> ayağı</a:t>
            </a:r>
          </a:p>
          <a:p>
            <a:r>
              <a:rPr lang="tr-TR" dirty="0" err="1"/>
              <a:t>İmmobil</a:t>
            </a:r>
            <a:endParaRPr lang="tr-TR" dirty="0"/>
          </a:p>
          <a:p>
            <a:r>
              <a:rPr lang="tr-TR" dirty="0"/>
              <a:t>KŞ yüksekliği ve yara nedeniyle </a:t>
            </a:r>
            <a:r>
              <a:rPr lang="tr-TR" dirty="0" err="1"/>
              <a:t>polk</a:t>
            </a:r>
            <a:r>
              <a:rPr lang="tr-TR" dirty="0"/>
              <a:t> başvurusu</a:t>
            </a:r>
          </a:p>
          <a:p>
            <a:r>
              <a:rPr lang="tr-TR" dirty="0"/>
              <a:t>Geriatri yatışı</a:t>
            </a:r>
          </a:p>
          <a:p>
            <a:endParaRPr lang="tr-TR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5E4D6735-901B-840F-BDB4-C2179B4FA2B4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92321EB-3A4D-7D66-C959-A9DECAEA6A60}"/>
              </a:ext>
            </a:extLst>
          </p:cNvPr>
          <p:cNvSpPr txBox="1"/>
          <p:nvPr/>
        </p:nvSpPr>
        <p:spPr>
          <a:xfrm>
            <a:off x="616121" y="2088029"/>
            <a:ext cx="377994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Kr:0,43</a:t>
            </a:r>
          </a:p>
          <a:p>
            <a:r>
              <a:rPr lang="tr-TR" dirty="0" err="1"/>
              <a:t>Na</a:t>
            </a:r>
            <a:r>
              <a:rPr lang="tr-TR" dirty="0"/>
              <a:t>/K:136/3,2</a:t>
            </a:r>
          </a:p>
          <a:p>
            <a:r>
              <a:rPr lang="tr-TR" dirty="0" err="1"/>
              <a:t>Ca</a:t>
            </a:r>
            <a:r>
              <a:rPr lang="tr-TR" dirty="0"/>
              <a:t>/P: 8,2/1,8</a:t>
            </a:r>
          </a:p>
          <a:p>
            <a:r>
              <a:rPr lang="tr-TR" dirty="0"/>
              <a:t>Hb:10,5</a:t>
            </a:r>
          </a:p>
          <a:p>
            <a:r>
              <a:rPr lang="tr-TR" dirty="0"/>
              <a:t>CRP:140</a:t>
            </a:r>
          </a:p>
          <a:p>
            <a:r>
              <a:rPr lang="tr-TR" dirty="0" err="1"/>
              <a:t>T.protein</a:t>
            </a:r>
            <a:r>
              <a:rPr lang="tr-TR" dirty="0"/>
              <a:t>/</a:t>
            </a:r>
            <a:r>
              <a:rPr lang="tr-TR" dirty="0" err="1"/>
              <a:t>Alb</a:t>
            </a:r>
            <a:r>
              <a:rPr lang="tr-TR" dirty="0"/>
              <a:t>: 6,1/2,8</a:t>
            </a:r>
          </a:p>
          <a:p>
            <a:r>
              <a:rPr lang="tr-TR" dirty="0"/>
              <a:t>HbA1c: 9,3</a:t>
            </a:r>
          </a:p>
          <a:p>
            <a:r>
              <a:rPr lang="tr-TR" dirty="0"/>
              <a:t>Doku </a:t>
            </a:r>
            <a:r>
              <a:rPr lang="tr-TR" dirty="0" err="1"/>
              <a:t>kx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K.pneumoniae</a:t>
            </a:r>
            <a:endParaRPr lang="tr-TR" dirty="0"/>
          </a:p>
          <a:p>
            <a:endParaRPr lang="tr-TR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586E612-236C-8F8E-E82D-73A69B273C60}"/>
              </a:ext>
            </a:extLst>
          </p:cNvPr>
          <p:cNvSpPr txBox="1"/>
          <p:nvPr/>
        </p:nvSpPr>
        <p:spPr>
          <a:xfrm>
            <a:off x="6012873" y="2049760"/>
            <a:ext cx="463301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Kr:0,45</a:t>
            </a:r>
          </a:p>
          <a:p>
            <a:r>
              <a:rPr lang="tr-TR" dirty="0" err="1"/>
              <a:t>Na</a:t>
            </a:r>
            <a:r>
              <a:rPr lang="tr-TR" dirty="0"/>
              <a:t>/K:139/3</a:t>
            </a:r>
          </a:p>
          <a:p>
            <a:r>
              <a:rPr lang="tr-TR" dirty="0" err="1"/>
              <a:t>Ca</a:t>
            </a:r>
            <a:r>
              <a:rPr lang="tr-TR" dirty="0"/>
              <a:t>/P: 8,5/2</a:t>
            </a:r>
          </a:p>
          <a:p>
            <a:r>
              <a:rPr lang="tr-TR" dirty="0"/>
              <a:t>Hb:9,7</a:t>
            </a:r>
          </a:p>
          <a:p>
            <a:r>
              <a:rPr lang="tr-TR" dirty="0"/>
              <a:t>CRP:103</a:t>
            </a:r>
          </a:p>
          <a:p>
            <a:r>
              <a:rPr lang="tr-TR" dirty="0" err="1"/>
              <a:t>T.protein</a:t>
            </a:r>
            <a:r>
              <a:rPr lang="tr-TR" dirty="0"/>
              <a:t>/</a:t>
            </a:r>
            <a:r>
              <a:rPr lang="tr-TR" dirty="0" err="1"/>
              <a:t>Alb</a:t>
            </a:r>
            <a:r>
              <a:rPr lang="tr-TR" dirty="0"/>
              <a:t>: 5,9/3</a:t>
            </a:r>
          </a:p>
          <a:p>
            <a:r>
              <a:rPr lang="tr-TR" dirty="0"/>
              <a:t>HbA1c: 9</a:t>
            </a:r>
          </a:p>
          <a:p>
            <a:r>
              <a:rPr lang="tr-TR" dirty="0"/>
              <a:t>Doku </a:t>
            </a:r>
            <a:r>
              <a:rPr lang="tr-TR" dirty="0" err="1"/>
              <a:t>kx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P.aeruginosa</a:t>
            </a:r>
            <a:endParaRPr lang="tr-TR" dirty="0"/>
          </a:p>
        </p:txBody>
      </p:sp>
      <p:pic>
        <p:nvPicPr>
          <p:cNvPr id="14" name="İçerik Yer Tutucusu 4">
            <a:extLst>
              <a:ext uri="{FF2B5EF4-FFF2-40B4-BE49-F238E27FC236}">
                <a16:creationId xmlns:a16="http://schemas.microsoft.com/office/drawing/2014/main" id="{9C25F327-50D3-08F6-EDD9-6206D2749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57"/>
          <a:stretch/>
        </p:blipFill>
        <p:spPr>
          <a:xfrm>
            <a:off x="616121" y="2099485"/>
            <a:ext cx="4298780" cy="3719713"/>
          </a:xfrm>
          <a:prstGeom prst="rect">
            <a:avLst/>
          </a:prstGeom>
        </p:spPr>
      </p:pic>
      <p:pic>
        <p:nvPicPr>
          <p:cNvPr id="15" name="İçerik Yer Tutucusu 3" descr="iç mekan, kişi, şahıs, et, yara bere içeren bir resim&#10;&#10;Açıklama otomatik olarak oluşturuldu">
            <a:extLst>
              <a:ext uri="{FF2B5EF4-FFF2-40B4-BE49-F238E27FC236}">
                <a16:creationId xmlns:a16="http://schemas.microsoft.com/office/drawing/2014/main" id="{E1DD9751-BDF1-B338-D10B-753B41CBF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24653" r="8100" b="28784"/>
          <a:stretch>
            <a:fillRect/>
          </a:stretch>
        </p:blipFill>
        <p:spPr>
          <a:xfrm>
            <a:off x="6012873" y="2099485"/>
            <a:ext cx="4633014" cy="370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94D5974-67AF-3885-2E1E-598D6835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855F-9A6E-444C-B1F6-DDCE67103645}" type="datetime1">
              <a:rPr lang="tr-TR" smtClean="0"/>
              <a:t>17.10.2025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DE3E071-3B82-CC79-F0C7-EC98779F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5D9858-00A5-8E2A-5DC6-89B13AFC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1238-DE6F-4071-9E7E-8E7A5E622DF8}" type="slidenum">
              <a:rPr lang="tr-TR" smtClean="0"/>
              <a:t>20</a:t>
            </a:fld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85AFDB40-7A03-F6A9-E7BF-7AADF1101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91" y="3261830"/>
            <a:ext cx="7595754" cy="2885538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40B6DC24-20CD-F4DE-885F-3E10F1E91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660" y="796657"/>
            <a:ext cx="8618075" cy="2283942"/>
          </a:xfrm>
          <a:prstGeom prst="rect">
            <a:avLst/>
          </a:prstGeom>
        </p:spPr>
      </p:pic>
      <p:sp>
        <p:nvSpPr>
          <p:cNvPr id="19" name="Dikdörtgen 18">
            <a:extLst>
              <a:ext uri="{FF2B5EF4-FFF2-40B4-BE49-F238E27FC236}">
                <a16:creationId xmlns:a16="http://schemas.microsoft.com/office/drawing/2014/main" id="{12F085E6-54F1-76F5-F665-DF4D0F6AF8B0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9178E576-5B0D-04FB-B11F-43BD97709EE7}"/>
              </a:ext>
            </a:extLst>
          </p:cNvPr>
          <p:cNvSpPr/>
          <p:nvPr/>
        </p:nvSpPr>
        <p:spPr>
          <a:xfrm>
            <a:off x="7471064" y="3261831"/>
            <a:ext cx="2161309" cy="2987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4132F661-5982-197F-2815-41720990A9C2}"/>
              </a:ext>
            </a:extLst>
          </p:cNvPr>
          <p:cNvSpPr/>
          <p:nvPr/>
        </p:nvSpPr>
        <p:spPr>
          <a:xfrm>
            <a:off x="7554191" y="5715937"/>
            <a:ext cx="883227" cy="2172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1197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5A2217-A9F1-5B53-5A86-22A7267D3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7B78F3-FBB2-4C81-B48B-F2C3F668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AAFE-0F5D-43CF-8E7C-990FCB2DDF32}" type="datetime1">
              <a:rPr lang="tr-TR" smtClean="0"/>
              <a:t>17.10.2025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694D66-7867-0D28-3E18-79D045A8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8151B60-5E64-90D0-36A1-D5206AE0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1238-DE6F-4071-9E7E-8E7A5E622DF8}" type="slidenum">
              <a:rPr lang="tr-TR" smtClean="0"/>
              <a:t>21</a:t>
            </a:fld>
            <a:endParaRPr lang="tr-TR"/>
          </a:p>
        </p:txBody>
      </p:sp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5483DB0B-AD98-8C23-AF9E-97BBAD6AA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204" y="1722450"/>
            <a:ext cx="8173591" cy="1667108"/>
          </a:xfrm>
          <a:prstGeom prst="rect">
            <a:avLst/>
          </a:prstGeom>
        </p:spPr>
      </p:pic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0FA3DEB-753D-196B-F2A3-181CDAE1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04" y="3656928"/>
            <a:ext cx="8392696" cy="1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5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ED211D-DC99-E405-84A9-22376033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02" y="828719"/>
            <a:ext cx="10284386" cy="773762"/>
          </a:xfrm>
        </p:spPr>
        <p:txBody>
          <a:bodyPr/>
          <a:lstStyle/>
          <a:p>
            <a:pPr algn="ctr"/>
            <a:r>
              <a:rPr lang="tr-TR" sz="4400" dirty="0"/>
              <a:t>PROTEİN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EBEDB59-30E3-AEA3-CAAE-7B15FBB2599E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111AF04-F4CC-08BE-7E8F-93DD36A643B6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8D0CC28-796D-79A6-20AB-0A2B2E5BA690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794AC895-0627-08BF-1648-E239506E0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402" y="2251726"/>
            <a:ext cx="11013327" cy="44656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Pozitif azot dengesinin korunması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Fibroblast proliferasyonu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/>
              <a:t>Kollajen</a:t>
            </a:r>
            <a:r>
              <a:rPr lang="tr-TR" sz="2800" dirty="0"/>
              <a:t> sentezi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Anjiyogenez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İmmün fonksiyon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AABBD63-6FCF-C6BD-7DD6-DF4E336FDFEB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15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AEF3995-3A70-79C5-27AD-DB6E79F99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4382" y="517908"/>
            <a:ext cx="7717205" cy="2911092"/>
          </a:xfr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C8A6E54-58EF-E2D9-CB9C-1C200608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17" y="4009229"/>
            <a:ext cx="7252138" cy="1325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22BD80F-CFE3-0EAF-89DB-7A2ACF0049CE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6129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66AAAC4-1F82-B923-0ECF-89FCF0CAC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87" y="1315778"/>
            <a:ext cx="9060025" cy="21132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0A243277-E90F-E4D9-0D09-6BFE3CCFE99E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C09DD53-2D92-9EEF-AA80-E103F0BF76EE}"/>
              </a:ext>
            </a:extLst>
          </p:cNvPr>
          <p:cNvSpPr txBox="1"/>
          <p:nvPr/>
        </p:nvSpPr>
        <p:spPr>
          <a:xfrm>
            <a:off x="1565986" y="3734801"/>
            <a:ext cx="906002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/>
              <a:t>Bası yarası olan ve gelişme riski olan hastalar mutlaka beslenme yönünden değerlendirilmelidir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/>
              <a:t>Bası yarası olan hastalarda </a:t>
            </a:r>
          </a:p>
          <a:p>
            <a:r>
              <a:rPr lang="tr-TR" sz="2400" b="1" i="1" dirty="0"/>
              <a:t>30-35 kcal/kg/gün enerji ve 1,25-1,5 g/kg/gün hedeflenmelidir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/>
              <a:t>Spesifik </a:t>
            </a:r>
            <a:r>
              <a:rPr lang="tr-TR" sz="2400" dirty="0" err="1"/>
              <a:t>aa</a:t>
            </a:r>
            <a:r>
              <a:rPr lang="tr-TR" sz="2400" dirty="0"/>
              <a:t>, çinko ve vitamin desteği düşünülebilir  </a:t>
            </a:r>
          </a:p>
        </p:txBody>
      </p:sp>
    </p:spTree>
    <p:extLst>
      <p:ext uri="{BB962C8B-B14F-4D97-AF65-F5344CB8AC3E}">
        <p14:creationId xmlns:p14="http://schemas.microsoft.com/office/powerpoint/2010/main" val="1165010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D788A2B-8060-6F94-1333-5C974C67E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700" y="750196"/>
            <a:ext cx="4470400" cy="5742679"/>
          </a:xfr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F81324A-FCAC-24C0-602E-FF6A633B7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53" y="2636838"/>
            <a:ext cx="6544588" cy="92405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9E21E6A-3158-4FFA-7D1A-50F1616F9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053" y="3774946"/>
            <a:ext cx="6544588" cy="90500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514FC7D-682A-FA7E-4E5B-2249D2180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473" y="4894001"/>
            <a:ext cx="6563641" cy="93358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AB5BB973-6D45-A4A8-3AD1-532512B13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053" y="1789369"/>
            <a:ext cx="6582694" cy="628738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8"/>
          <a:srcRect t="1733" b="2617"/>
          <a:stretch/>
        </p:blipFill>
        <p:spPr>
          <a:xfrm>
            <a:off x="396098" y="4190772"/>
            <a:ext cx="4752920" cy="1636809"/>
          </a:xfrm>
          <a:prstGeom prst="rect">
            <a:avLst/>
          </a:prstGeom>
          <a:ln w="38100" cmpd="sng">
            <a:noFill/>
          </a:ln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37" y="1264600"/>
            <a:ext cx="4724400" cy="1475363"/>
          </a:xfrm>
          <a:prstGeom prst="rect">
            <a:avLst/>
          </a:prstGeom>
          <a:ln w="38100" cmpd="sng">
            <a:noFill/>
          </a:ln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346B87E2-CC2C-CC85-0FFD-A0A1ED5DBF5B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B8A7C266-6A3E-83E4-D1ED-25D7DFFD55AD}"/>
              </a:ext>
            </a:extLst>
          </p:cNvPr>
          <p:cNvSpPr/>
          <p:nvPr/>
        </p:nvSpPr>
        <p:spPr>
          <a:xfrm>
            <a:off x="5870864" y="2739963"/>
            <a:ext cx="1485900" cy="2526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39225A9C-4EE6-FB37-024A-D563A071C1D0}"/>
              </a:ext>
            </a:extLst>
          </p:cNvPr>
          <p:cNvSpPr/>
          <p:nvPr/>
        </p:nvSpPr>
        <p:spPr>
          <a:xfrm>
            <a:off x="5870864" y="3852208"/>
            <a:ext cx="1485900" cy="2526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678C363-F5F3-E1E1-1A12-D9BF85783B51}"/>
              </a:ext>
            </a:extLst>
          </p:cNvPr>
          <p:cNvSpPr/>
          <p:nvPr/>
        </p:nvSpPr>
        <p:spPr>
          <a:xfrm>
            <a:off x="6023264" y="4992084"/>
            <a:ext cx="3276600" cy="2526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A7F3B7F4-2174-F453-2B68-04DD65C58F99}"/>
              </a:ext>
            </a:extLst>
          </p:cNvPr>
          <p:cNvSpPr/>
          <p:nvPr/>
        </p:nvSpPr>
        <p:spPr>
          <a:xfrm>
            <a:off x="6023264" y="1909966"/>
            <a:ext cx="1219200" cy="2471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224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D4D5A3-C801-4E8C-964E-3189AB42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00" y="835623"/>
            <a:ext cx="10284386" cy="816962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Öneri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AE983B2-080F-4A5B-8C58-4E49E05971EF}"/>
              </a:ext>
            </a:extLst>
          </p:cNvPr>
          <p:cNvSpPr/>
          <p:nvPr/>
        </p:nvSpPr>
        <p:spPr>
          <a:xfrm>
            <a:off x="1957580" y="2546970"/>
            <a:ext cx="3724737" cy="2952328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/>
          </a:p>
          <a:p>
            <a:pPr algn="ctr"/>
            <a:r>
              <a:rPr lang="tr-TR" sz="2400" dirty="0"/>
              <a:t>ESPEN</a:t>
            </a:r>
          </a:p>
          <a:p>
            <a:pPr algn="ctr"/>
            <a:endParaRPr lang="tr-TR" sz="2400" dirty="0"/>
          </a:p>
          <a:p>
            <a:pPr algn="ctr"/>
            <a:r>
              <a:rPr lang="en-US" sz="2400" dirty="0"/>
              <a:t>30</a:t>
            </a:r>
            <a:r>
              <a:rPr lang="tr-TR" sz="2400" dirty="0"/>
              <a:t>-</a:t>
            </a:r>
            <a:r>
              <a:rPr lang="en-US" sz="2400" dirty="0"/>
              <a:t>35 kcal</a:t>
            </a:r>
            <a:r>
              <a:rPr lang="tr-TR" sz="2400" dirty="0"/>
              <a:t>/kg</a:t>
            </a:r>
          </a:p>
          <a:p>
            <a:pPr algn="ctr"/>
            <a:r>
              <a:rPr lang="en-US" sz="2400" dirty="0"/>
              <a:t>1.2</a:t>
            </a:r>
            <a:r>
              <a:rPr lang="tr-TR" sz="2400" dirty="0"/>
              <a:t>-</a:t>
            </a:r>
            <a:r>
              <a:rPr lang="en-US" sz="2400" dirty="0"/>
              <a:t>2.0 g protein/kg</a:t>
            </a:r>
            <a:endParaRPr lang="tr-TR" sz="2400" dirty="0"/>
          </a:p>
          <a:p>
            <a:pPr algn="ctr"/>
            <a:r>
              <a:rPr lang="en-US" sz="2400" dirty="0"/>
              <a:t> </a:t>
            </a:r>
            <a:endParaRPr lang="tr-TR" sz="2400" dirty="0"/>
          </a:p>
          <a:p>
            <a:pPr algn="ctr"/>
            <a:r>
              <a:rPr lang="tr-TR" sz="1600" i="1" dirty="0"/>
              <a:t>evreye göre 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91D802E-304C-41E4-A00D-2AD4800C6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9685" y="2179590"/>
            <a:ext cx="4083790" cy="3687088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sz="2600" dirty="0"/>
              <a:t>NPUAP/EPUAP</a:t>
            </a:r>
            <a:endParaRPr lang="tr-TR" sz="2600" dirty="0"/>
          </a:p>
          <a:p>
            <a:pPr marL="0" indent="0" algn="ctr">
              <a:buNone/>
            </a:pPr>
            <a:endParaRPr lang="tr-TR" sz="2600" dirty="0"/>
          </a:p>
          <a:p>
            <a:pPr marL="0" indent="0" algn="ctr">
              <a:buNone/>
            </a:pPr>
            <a:r>
              <a:rPr lang="tr-TR" sz="2600" dirty="0"/>
              <a:t>30 </a:t>
            </a:r>
            <a:r>
              <a:rPr lang="tr-TR" sz="2600" dirty="0" err="1"/>
              <a:t>kcal</a:t>
            </a:r>
            <a:r>
              <a:rPr lang="tr-TR" sz="2600" dirty="0"/>
              <a:t>/kg</a:t>
            </a:r>
          </a:p>
          <a:p>
            <a:pPr marL="0" indent="0" algn="ctr">
              <a:buNone/>
            </a:pPr>
            <a:r>
              <a:rPr lang="en-US" sz="2600" dirty="0"/>
              <a:t>1.25</a:t>
            </a:r>
            <a:r>
              <a:rPr lang="tr-TR" sz="2600" dirty="0"/>
              <a:t>-</a:t>
            </a:r>
            <a:r>
              <a:rPr lang="en-US" sz="2600" dirty="0"/>
              <a:t>1.5 g/kg </a:t>
            </a:r>
            <a:r>
              <a:rPr lang="tr-TR" sz="2600" dirty="0"/>
              <a:t>protein </a:t>
            </a:r>
          </a:p>
          <a:p>
            <a:pPr marL="0" indent="0" algn="ctr">
              <a:buNone/>
            </a:pPr>
            <a:r>
              <a:rPr lang="en-US" sz="2600" dirty="0"/>
              <a:t>1.5–2.0 g/kg</a:t>
            </a:r>
            <a:r>
              <a:rPr lang="tr-TR" sz="2600" dirty="0"/>
              <a:t> Evre</a:t>
            </a:r>
            <a:r>
              <a:rPr lang="en-US" sz="2600" dirty="0"/>
              <a:t> III/IV</a:t>
            </a:r>
            <a:endParaRPr lang="tr-TR" sz="2600" dirty="0"/>
          </a:p>
          <a:p>
            <a:pPr marL="0" indent="0" algn="ctr">
              <a:buNone/>
            </a:pPr>
            <a:endParaRPr lang="tr-TR" sz="2600" dirty="0"/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tr-TR" sz="1600" i="1" dirty="0"/>
              <a:t>ülser büyüklüğü ve akıntı ile protein kaybı miktarına göre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9FEC9A87-F02B-00DB-72FD-C781483EFC70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7554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DB956-9976-5E43-97AE-5AF828AB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27CD6-FC4F-A64D-A282-0C9FF6B5E21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5CD38-AE41-0F48-8B1D-DAB3857F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3DF60-7984-ED42-9EFE-8B5A9EAB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6FB1E26-8DAE-0317-600B-FD750EE92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32" y="243507"/>
            <a:ext cx="8424936" cy="605520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85DC5591-87FF-B1EB-55F7-DFFB74AA5DA5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06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A3BF2B7-DCBC-D16A-F6D8-FAED1D1E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BA22-9D7A-4F4A-BD7D-E64E1B815F49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17D1006-3202-4429-FCBC-601F08F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7F5C8DA-9650-722C-115F-BA9CBFBB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556E8C95-6C27-6B83-6933-5E945BF210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0034" y="1494251"/>
            <a:ext cx="10286159" cy="44568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7" name="Başlık 6">
            <a:extLst>
              <a:ext uri="{FF2B5EF4-FFF2-40B4-BE49-F238E27FC236}">
                <a16:creationId xmlns:a16="http://schemas.microsoft.com/office/drawing/2014/main" id="{348624EC-F594-0535-EF28-DEAFF97F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664AFFCC-6020-CFB8-00CD-8A914CD57A1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C068A0BF-CAFD-CCB5-4DB4-8C69997D3E23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712197E-3A7C-4ED0-8A3C-ED6DF8C67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927" y="86351"/>
            <a:ext cx="7540929" cy="2269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up 10">
            <a:extLst>
              <a:ext uri="{FF2B5EF4-FFF2-40B4-BE49-F238E27FC236}">
                <a16:creationId xmlns:a16="http://schemas.microsoft.com/office/drawing/2014/main" id="{DDCF72B4-DE9A-2136-AAA0-997EE31D10C0}"/>
              </a:ext>
            </a:extLst>
          </p:cNvPr>
          <p:cNvGrpSpPr/>
          <p:nvPr/>
        </p:nvGrpSpPr>
        <p:grpSpPr>
          <a:xfrm>
            <a:off x="2579451" y="2001658"/>
            <a:ext cx="7099633" cy="4456800"/>
            <a:chOff x="2228194" y="482981"/>
            <a:chExt cx="7483366" cy="5250275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44F0F6D4-ED18-7C23-A822-20E8C135A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8194" y="1485330"/>
              <a:ext cx="7483366" cy="4247926"/>
            </a:xfrm>
            <a:prstGeom prst="rect">
              <a:avLst/>
            </a:prstGeom>
            <a:ln w="38100" cmpd="sng">
              <a:noFill/>
            </a:ln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F307AA71-362B-BAF6-6641-8DD233C7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5491" y="482981"/>
              <a:ext cx="7351985" cy="1002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7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C1E83F-E531-2BA4-8775-B4B0D187C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319" y="3153103"/>
            <a:ext cx="8202170" cy="302385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tr-TR" sz="2400" dirty="0"/>
              <a:t> Yanık </a:t>
            </a:r>
          </a:p>
          <a:p>
            <a:r>
              <a:rPr lang="tr-TR" sz="2400" dirty="0"/>
              <a:t> Basınç Yaralanmaları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i="1" dirty="0">
                <a:solidFill>
                  <a:srgbClr val="FF0000"/>
                </a:solidFill>
              </a:rPr>
              <a:t>   </a:t>
            </a:r>
            <a:r>
              <a:rPr lang="tr-TR" sz="1900" b="0" i="1" dirty="0">
                <a:solidFill>
                  <a:srgbClr val="FF0000"/>
                </a:solidFill>
              </a:rPr>
              <a:t>oral vitamin B9 , vitamin C, bakır, selenyum, çinko</a:t>
            </a:r>
          </a:p>
          <a:p>
            <a:r>
              <a:rPr lang="tr-TR" sz="2400" dirty="0"/>
              <a:t> Diyabetik Yara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1900" i="1" dirty="0">
                <a:solidFill>
                  <a:srgbClr val="FF0000"/>
                </a:solidFill>
              </a:rPr>
              <a:t>oral vitamin B9 , vitamin D, vitamin E, Mg</a:t>
            </a:r>
          </a:p>
          <a:p>
            <a:r>
              <a:rPr lang="tr-TR" sz="2400" dirty="0"/>
              <a:t> Dijital Ülser</a:t>
            </a:r>
          </a:p>
          <a:p>
            <a:r>
              <a:rPr lang="tr-TR" sz="2400" dirty="0"/>
              <a:t> Cilt insizyon yarası</a:t>
            </a:r>
          </a:p>
          <a:p>
            <a:r>
              <a:rPr lang="tr-TR" sz="2400" dirty="0"/>
              <a:t> Hipertrofik </a:t>
            </a:r>
            <a:r>
              <a:rPr lang="tr-TR" sz="2400" dirty="0" err="1"/>
              <a:t>Skar</a:t>
            </a:r>
            <a:endParaRPr lang="tr-TR" sz="2400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61DAD4C-D694-F3E1-3F49-05244AE3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18" y="461791"/>
            <a:ext cx="8202170" cy="245779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55F806E-F8B6-9347-C83E-01B94ABFAE15}"/>
              </a:ext>
            </a:extLst>
          </p:cNvPr>
          <p:cNvSpPr txBox="1"/>
          <p:nvPr/>
        </p:nvSpPr>
        <p:spPr>
          <a:xfrm>
            <a:off x="1961984" y="248866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i="1" dirty="0" err="1"/>
              <a:t>Plast</a:t>
            </a:r>
            <a:r>
              <a:rPr lang="tr-TR" sz="1000" i="1" dirty="0"/>
              <a:t>. </a:t>
            </a:r>
            <a:r>
              <a:rPr lang="tr-TR" sz="1000" i="1" dirty="0" err="1"/>
              <a:t>Reconstr</a:t>
            </a:r>
            <a:r>
              <a:rPr lang="tr-TR" sz="1000" i="1" dirty="0"/>
              <a:t>. </a:t>
            </a:r>
            <a:r>
              <a:rPr lang="tr-TR" sz="1000" i="1" dirty="0" err="1"/>
              <a:t>Surg</a:t>
            </a:r>
            <a:r>
              <a:rPr lang="tr-TR" sz="1000" i="1" dirty="0"/>
              <a:t>. 148: 226, 2021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91B758E5-7A6E-9601-10CD-5C38BA9A4688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049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96BD02-7DCF-0264-C3A9-836D4693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620345"/>
            <a:ext cx="10284386" cy="773762"/>
          </a:xfrm>
        </p:spPr>
        <p:txBody>
          <a:bodyPr/>
          <a:lstStyle/>
          <a:p>
            <a:pPr algn="ctr"/>
            <a:r>
              <a:rPr lang="tr-TR" sz="3600" dirty="0"/>
              <a:t>2 aynı sorun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41DF21-37E2-2F0E-AAFA-D6959F15225C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E7FE7A7-5455-835D-E4B7-556907B296C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E69B94F-9A64-2A91-620B-AC39FEB7341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D338900A-A6BE-7747-754E-60C1DC07EE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0088" y="1811590"/>
            <a:ext cx="11013327" cy="44656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Kronik hastalık</a:t>
            </a:r>
            <a:r>
              <a:rPr lang="tr-TR" sz="2800" dirty="0">
                <a:sym typeface="Wingdings" panose="05000000000000000000" pitchFamily="2" charset="2"/>
              </a:rPr>
              <a:t> kontrolsüz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>
                <a:sym typeface="Wingdings" panose="05000000000000000000" pitchFamily="2" charset="2"/>
              </a:rPr>
              <a:t>İmmobilizasyon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>
                <a:sym typeface="Wingdings" panose="05000000000000000000" pitchFamily="2" charset="2"/>
              </a:rPr>
              <a:t>Malnütrisyon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>
                <a:sym typeface="Wingdings" panose="05000000000000000000" pitchFamily="2" charset="2"/>
              </a:rPr>
              <a:t>Sarkopeni</a:t>
            </a:r>
            <a:endParaRPr lang="tr-TR" sz="28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>
                <a:sym typeface="Wingdings" panose="05000000000000000000" pitchFamily="2" charset="2"/>
              </a:rPr>
              <a:t>Yara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>
                <a:sym typeface="Wingdings" panose="05000000000000000000" pitchFamily="2" charset="2"/>
              </a:rPr>
              <a:t>Enfeksiyon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>
                <a:sym typeface="Wingdings" panose="05000000000000000000" pitchFamily="2" charset="2"/>
              </a:rPr>
              <a:t>Hastane yatışı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800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27691D3A-15E8-D882-A446-E1A679B5223C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19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E31F5A-DB29-8A4B-4381-B4DA9D5B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494" y="686002"/>
            <a:ext cx="10284386" cy="773762"/>
          </a:xfrm>
        </p:spPr>
        <p:txBody>
          <a:bodyPr/>
          <a:lstStyle/>
          <a:p>
            <a:pPr algn="ctr"/>
            <a:r>
              <a:rPr lang="tr-TR" sz="4400" dirty="0"/>
              <a:t>1. Hasta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61A16A-F75B-B12C-6191-2C60E37DBB01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F4344B1-5F41-6E20-5113-F6E068AEC2B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 dirty="0"/>
              <a:t>presentation title in Calibri Bold</a:t>
            </a:r>
            <a:r>
              <a:rPr lang="tr-TR" dirty="0"/>
              <a:t>v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C699AC-7DED-5CC6-EBED-D56C93A247ED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3B01F4EF-325E-FBCB-97B9-A4F775E3CF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44052" y="2268709"/>
            <a:ext cx="4142339" cy="2344993"/>
          </a:xfrm>
        </p:spPr>
        <p:txBody>
          <a:bodyPr/>
          <a:lstStyle/>
          <a:p>
            <a:r>
              <a:rPr lang="tr-TR" sz="2400" dirty="0"/>
              <a:t>Beslenme Planı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Feeding</a:t>
            </a:r>
            <a:r>
              <a:rPr lang="tr-TR" sz="2400" dirty="0">
                <a:sym typeface="Wingdings" panose="05000000000000000000" pitchFamily="2" charset="2"/>
              </a:rPr>
              <a:t> PEG </a:t>
            </a: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Yüksek proteinli diyabetik ürün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Mikronütrient</a:t>
            </a:r>
            <a:r>
              <a:rPr lang="tr-TR" sz="2400" dirty="0"/>
              <a:t> ve antioksidan </a:t>
            </a:r>
          </a:p>
          <a:p>
            <a:r>
              <a:rPr lang="tr-TR" sz="2400" dirty="0" err="1"/>
              <a:t>Debridman</a:t>
            </a:r>
            <a:r>
              <a:rPr lang="tr-TR" sz="2400" dirty="0"/>
              <a:t> Planı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Cerrahi </a:t>
            </a:r>
            <a:r>
              <a:rPr lang="tr-TR" sz="2400" dirty="0" err="1"/>
              <a:t>debridman</a:t>
            </a: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Uygun yara örtüsü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NBYT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5CB5D90-24A3-2562-CC6E-31DC18D5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828" y="2091359"/>
            <a:ext cx="3619859" cy="3539429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84FF2243-6413-3D79-29A0-166307109B46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549337B-B089-8307-E0F6-BE7696036F3E}"/>
              </a:ext>
            </a:extLst>
          </p:cNvPr>
          <p:cNvSpPr txBox="1"/>
          <p:nvPr/>
        </p:nvSpPr>
        <p:spPr>
          <a:xfrm>
            <a:off x="1315452" y="2240690"/>
            <a:ext cx="4298202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2800" dirty="0"/>
              <a:t>Kr:0,53</a:t>
            </a:r>
          </a:p>
          <a:p>
            <a:r>
              <a:rPr lang="tr-TR" sz="2800" dirty="0" err="1"/>
              <a:t>Na</a:t>
            </a:r>
            <a:r>
              <a:rPr lang="tr-TR" sz="2800" dirty="0"/>
              <a:t>/K:136/3,8</a:t>
            </a:r>
          </a:p>
          <a:p>
            <a:r>
              <a:rPr lang="tr-TR" sz="2800" dirty="0" err="1"/>
              <a:t>Ca</a:t>
            </a:r>
            <a:r>
              <a:rPr lang="tr-TR" sz="2800" dirty="0"/>
              <a:t>/P: 8,5/2,4</a:t>
            </a:r>
          </a:p>
          <a:p>
            <a:r>
              <a:rPr lang="tr-TR" sz="2800" dirty="0"/>
              <a:t>Hb:11</a:t>
            </a:r>
          </a:p>
          <a:p>
            <a:r>
              <a:rPr lang="tr-TR" sz="2800" dirty="0"/>
              <a:t>CRP:80</a:t>
            </a:r>
          </a:p>
          <a:p>
            <a:r>
              <a:rPr lang="tr-TR" sz="2800" dirty="0" err="1"/>
              <a:t>T.protein</a:t>
            </a:r>
            <a:r>
              <a:rPr lang="tr-TR" sz="2800" dirty="0"/>
              <a:t>/</a:t>
            </a:r>
            <a:r>
              <a:rPr lang="tr-TR" sz="2800" dirty="0" err="1"/>
              <a:t>Alb</a:t>
            </a:r>
            <a:r>
              <a:rPr lang="tr-TR" sz="2800" dirty="0"/>
              <a:t>: 6,5/3,2</a:t>
            </a:r>
          </a:p>
          <a:p>
            <a:r>
              <a:rPr lang="tr-TR" sz="2800" dirty="0"/>
              <a:t>Doku </a:t>
            </a:r>
            <a:r>
              <a:rPr lang="tr-TR" sz="2800" dirty="0" err="1"/>
              <a:t>kx</a:t>
            </a:r>
            <a:r>
              <a:rPr lang="tr-TR" sz="2800" dirty="0">
                <a:sym typeface="Wingdings" panose="05000000000000000000" pitchFamily="2" charset="2"/>
              </a:rPr>
              <a:t> üreme yok</a:t>
            </a:r>
          </a:p>
          <a:p>
            <a:r>
              <a:rPr lang="tr-TR" sz="2800" dirty="0">
                <a:sym typeface="Wingdings" panose="05000000000000000000" pitchFamily="2" charset="2"/>
              </a:rPr>
              <a:t>İzlemde daha stabil KŞ</a:t>
            </a:r>
          </a:p>
          <a:p>
            <a:r>
              <a:rPr lang="tr-TR" sz="2800" dirty="0">
                <a:sym typeface="Wingdings" panose="05000000000000000000" pitchFamily="2" charset="2"/>
              </a:rPr>
              <a:t>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772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7C71D64-8FF9-88B3-A199-D59D5E4C967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00088" y="713668"/>
            <a:ext cx="10286160" cy="600921"/>
          </a:xfrm>
        </p:spPr>
        <p:txBody>
          <a:bodyPr/>
          <a:lstStyle/>
          <a:p>
            <a:pPr algn="ctr"/>
            <a:r>
              <a:rPr lang="tr-TR" sz="4400" b="1" dirty="0"/>
              <a:t>2. hasta 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1C0A0B2-C15A-CA25-F184-B5026C03C426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A7B23F1-79D1-6891-3AAA-D5AA9A4A6ED6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FC822BA-12D2-DCDB-E05D-42A67BBAC100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95CB0ADF-86F9-C895-1D7D-31210FFD6F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12328" y="2089117"/>
            <a:ext cx="4329953" cy="3129327"/>
          </a:xfrm>
        </p:spPr>
        <p:txBody>
          <a:bodyPr/>
          <a:lstStyle/>
          <a:p>
            <a:r>
              <a:rPr lang="tr-TR" sz="2400" dirty="0"/>
              <a:t>Beslenme Planı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Feeding</a:t>
            </a:r>
            <a:r>
              <a:rPr lang="tr-TR" sz="2400" dirty="0">
                <a:sym typeface="Wingdings" panose="05000000000000000000" pitchFamily="2" charset="2"/>
              </a:rPr>
              <a:t> </a:t>
            </a: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Yüksek proteinli diyabetik ürün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Mikronütrient</a:t>
            </a:r>
            <a:r>
              <a:rPr lang="tr-TR" sz="2400" dirty="0"/>
              <a:t> ve antioksidan </a:t>
            </a:r>
          </a:p>
          <a:p>
            <a:r>
              <a:rPr lang="tr-TR" sz="2400" dirty="0" err="1"/>
              <a:t>Debridman</a:t>
            </a:r>
            <a:r>
              <a:rPr lang="tr-TR" sz="2400" dirty="0"/>
              <a:t> Planı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Cerrahi </a:t>
            </a:r>
            <a:r>
              <a:rPr lang="tr-TR" sz="2400" dirty="0" err="1"/>
              <a:t>debridman</a:t>
            </a: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Uygun yara örtüsü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NBYT</a:t>
            </a:r>
          </a:p>
          <a:p>
            <a:endParaRPr lang="tr-TR" dirty="0"/>
          </a:p>
        </p:txBody>
      </p:sp>
      <p:pic>
        <p:nvPicPr>
          <p:cNvPr id="8" name="VID-20240530-WA0012 (2)">
            <a:hlinkClick r:id="" action="ppaction://media"/>
            <a:extLst>
              <a:ext uri="{FF2B5EF4-FFF2-40B4-BE49-F238E27FC236}">
                <a16:creationId xmlns:a16="http://schemas.microsoft.com/office/drawing/2014/main" id="{B8901E9D-19B6-8807-57FE-E6B67C58F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6701" y="1495820"/>
            <a:ext cx="2551421" cy="4592336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01D85384-DE7A-0ECA-CD70-299EF50BD207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F3B5468-CDCD-FDB1-C491-79C384F21852}"/>
              </a:ext>
            </a:extLst>
          </p:cNvPr>
          <p:cNvSpPr txBox="1"/>
          <p:nvPr/>
        </p:nvSpPr>
        <p:spPr>
          <a:xfrm>
            <a:off x="1512328" y="2022654"/>
            <a:ext cx="5148119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2800" dirty="0"/>
              <a:t>Kr:0,6</a:t>
            </a:r>
          </a:p>
          <a:p>
            <a:r>
              <a:rPr lang="tr-TR" sz="2800" dirty="0" err="1"/>
              <a:t>Na</a:t>
            </a:r>
            <a:r>
              <a:rPr lang="tr-TR" sz="2800" dirty="0"/>
              <a:t>/K:138/3,6</a:t>
            </a:r>
          </a:p>
          <a:p>
            <a:r>
              <a:rPr lang="tr-TR" sz="2800" dirty="0" err="1"/>
              <a:t>Ca</a:t>
            </a:r>
            <a:r>
              <a:rPr lang="tr-TR" sz="2800" dirty="0"/>
              <a:t>/P: 9,3/3,5</a:t>
            </a:r>
          </a:p>
          <a:p>
            <a:r>
              <a:rPr lang="tr-TR" sz="2800" dirty="0"/>
              <a:t>Hb:12,9</a:t>
            </a:r>
          </a:p>
          <a:p>
            <a:r>
              <a:rPr lang="tr-TR" sz="2800" dirty="0"/>
              <a:t>CRP:72</a:t>
            </a:r>
          </a:p>
          <a:p>
            <a:r>
              <a:rPr lang="tr-TR" sz="2800" dirty="0" err="1"/>
              <a:t>T.protein</a:t>
            </a:r>
            <a:r>
              <a:rPr lang="tr-TR" sz="2800" dirty="0"/>
              <a:t>/</a:t>
            </a:r>
            <a:r>
              <a:rPr lang="tr-TR" sz="2800" dirty="0" err="1"/>
              <a:t>Alb</a:t>
            </a:r>
            <a:r>
              <a:rPr lang="tr-TR" sz="2800" dirty="0"/>
              <a:t>: 6,2/3,7</a:t>
            </a:r>
          </a:p>
          <a:p>
            <a:r>
              <a:rPr lang="tr-TR" sz="2800" dirty="0"/>
              <a:t>Doku </a:t>
            </a:r>
            <a:r>
              <a:rPr lang="tr-TR" sz="2800" dirty="0" err="1"/>
              <a:t>kx</a:t>
            </a:r>
            <a:r>
              <a:rPr lang="tr-TR" sz="2800" dirty="0">
                <a:sym typeface="Wingdings" panose="05000000000000000000" pitchFamily="2" charset="2"/>
              </a:rPr>
              <a:t> üreme yok</a:t>
            </a:r>
          </a:p>
          <a:p>
            <a:r>
              <a:rPr lang="tr-TR" sz="2800" dirty="0">
                <a:sym typeface="Wingdings" panose="05000000000000000000" pitchFamily="2" charset="2"/>
              </a:rPr>
              <a:t>İzlemde insülin ihtiyacında azalma</a:t>
            </a:r>
            <a:r>
              <a:rPr lang="tr-TR" dirty="0">
                <a:sym typeface="Wingdings" panose="05000000000000000000" pitchFamily="2" charset="2"/>
              </a:rPr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08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2C351D2-3F0C-D153-70E3-0AEE783CE1A5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E0BF155-E903-75D0-6A8F-29D6128A8CBC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5754873-28E7-674C-3727-2E7D03F93D9C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" name="İçerik Yer Tutucusu 4">
            <a:extLst>
              <a:ext uri="{FF2B5EF4-FFF2-40B4-BE49-F238E27FC236}">
                <a16:creationId xmlns:a16="http://schemas.microsoft.com/office/drawing/2014/main" id="{7D0D9578-5669-441C-A2AE-011D783D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732017"/>
            <a:ext cx="7115175" cy="2676525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04838FC-F6CC-481C-9614-30A8A2F55BE3}"/>
              </a:ext>
            </a:extLst>
          </p:cNvPr>
          <p:cNvSpPr txBox="1">
            <a:spLocks/>
          </p:cNvSpPr>
          <p:nvPr/>
        </p:nvSpPr>
        <p:spPr>
          <a:xfrm>
            <a:off x="3791745" y="4108505"/>
            <a:ext cx="8424863" cy="2663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tr-TR" altLang="tr-TR" sz="3000" dirty="0" err="1">
                <a:ea typeface="ＭＳ Ｐゴシック" panose="020B0600070205080204" pitchFamily="34" charset="-128"/>
              </a:rPr>
              <a:t>Malnütrisyon</a:t>
            </a:r>
            <a:r>
              <a:rPr lang="tr-TR" altLang="tr-TR" sz="3000" dirty="0">
                <a:ea typeface="ＭＳ Ｐゴシック" panose="020B0600070205080204" pitchFamily="34" charset="-128"/>
              </a:rPr>
              <a:t> riski: </a:t>
            </a:r>
            <a:r>
              <a:rPr lang="tr-TR" altLang="tr-TR" sz="3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%28</a:t>
            </a:r>
          </a:p>
          <a:p>
            <a:pPr>
              <a:lnSpc>
                <a:spcPct val="80000"/>
              </a:lnSpc>
            </a:pPr>
            <a:endParaRPr lang="tr-TR" altLang="tr-TR" sz="3000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tr-TR" altLang="tr-TR" sz="3000" dirty="0">
                <a:ea typeface="ＭＳ Ｐゴシック" panose="020B0600070205080204" pitchFamily="34" charset="-128"/>
              </a:rPr>
              <a:t>Diyabetli hastalarda: </a:t>
            </a:r>
            <a:r>
              <a:rPr lang="tr-TR" altLang="tr-TR" sz="3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%27.6</a:t>
            </a:r>
          </a:p>
          <a:p>
            <a:pPr marL="0" indent="0">
              <a:lnSpc>
                <a:spcPct val="80000"/>
              </a:lnSpc>
              <a:buNone/>
            </a:pPr>
            <a:endParaRPr lang="tr-TR" altLang="tr-TR" sz="28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endParaRPr lang="tr-TR" altLang="tr-TR" sz="28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tr-TR" altLang="tr-TR" sz="14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tr-TR" altLang="tr-TR" sz="14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tr-TR" altLang="tr-TR" sz="14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tr-TR" altLang="tr-TR" sz="1400" dirty="0">
                <a:ea typeface="ＭＳ Ｐゴシック" panose="020B0600070205080204" pitchFamily="34" charset="-128"/>
              </a:rPr>
              <a:t>     </a:t>
            </a:r>
            <a:endParaRPr lang="tr-TR" altLang="tr-TR" sz="1600" dirty="0">
              <a:ea typeface="ＭＳ Ｐゴシック" panose="020B0600070205080204" pitchFamily="34" charset="-128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2656677E-3AC0-2F5E-B12C-F5337E99CE29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84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B60964-8371-B841-DA9B-29DA11504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6D0E934-8226-BBBF-DDF7-F59ECC0289D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D6A066-4767-BCBE-1A89-E8CE332D8BB9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40196E1-2670-CFDD-2B72-F10F78B239B9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8FED685-1611-65BD-AB81-A9C412FE0737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F31F502F-6841-54C3-FB12-183E9A3699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" name="İçerik Yer Tutucusu 4">
            <a:extLst>
              <a:ext uri="{FF2B5EF4-FFF2-40B4-BE49-F238E27FC236}">
                <a16:creationId xmlns:a16="http://schemas.microsoft.com/office/drawing/2014/main" id="{57EEB95A-CB5B-46A2-8FC4-DEDF42BC2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32"/>
          <a:stretch/>
        </p:blipFill>
        <p:spPr>
          <a:xfrm>
            <a:off x="2609850" y="332656"/>
            <a:ext cx="6972300" cy="2952328"/>
          </a:xfrm>
          <a:prstGeom prst="rect">
            <a:avLst/>
          </a:prstGeom>
        </p:spPr>
      </p:pic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2D3EB6B-E8B8-4C19-9C45-FEA5DDB5DCBB}"/>
              </a:ext>
            </a:extLst>
          </p:cNvPr>
          <p:cNvSpPr/>
          <p:nvPr/>
        </p:nvSpPr>
        <p:spPr>
          <a:xfrm>
            <a:off x="2558963" y="3573017"/>
            <a:ext cx="6870526" cy="223224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</a:pPr>
            <a:r>
              <a:rPr lang="tr-TR" altLang="tr-TR" dirty="0"/>
              <a:t>1.Diyabet hastasında EN ile sağlanan enerji alımı benzer klinik duruma sahip diyabet olmayan hastalarla aynı olmalıdır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n-US" altLang="tr-TR" dirty="0"/>
          </a:p>
          <a:p>
            <a:pPr eaLnBrk="1" hangingPunct="1">
              <a:spcBef>
                <a:spcPct val="0"/>
              </a:spcBef>
            </a:pPr>
            <a:r>
              <a:rPr lang="tr-TR" altLang="tr-TR" dirty="0"/>
              <a:t>2.Makronütrient yüzdeleri kişisel metabolik hedefler ve komorbiditeler göz önünde bulundurularak belirlenmelidir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0348410-C5BE-8A6D-52B3-652253F60180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05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6D568E-4382-5A0A-83FD-D0020D7D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019A6E3-D8D3-8B35-6FCB-120F3046669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49EF36-7969-A459-7DA1-616CD7E3AD5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F36034C-9415-27C9-D30B-E078B9898BD6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9FEF303-27C7-2A16-5C5E-6BB97251C759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30DA5740-8543-7465-96FA-184A8814C0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" name="İçerik Yer Tutucusu 4">
            <a:extLst>
              <a:ext uri="{FF2B5EF4-FFF2-40B4-BE49-F238E27FC236}">
                <a16:creationId xmlns:a16="http://schemas.microsoft.com/office/drawing/2014/main" id="{57EEB95A-CB5B-46A2-8FC4-DEDF42BC2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32"/>
          <a:stretch/>
        </p:blipFill>
        <p:spPr>
          <a:xfrm>
            <a:off x="2609850" y="332656"/>
            <a:ext cx="6972300" cy="2952328"/>
          </a:xfrm>
          <a:prstGeom prst="rect">
            <a:avLst/>
          </a:prstGeom>
        </p:spPr>
      </p:pic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2D3EB6B-E8B8-4C19-9C45-FEA5DDB5DCBB}"/>
              </a:ext>
            </a:extLst>
          </p:cNvPr>
          <p:cNvSpPr/>
          <p:nvPr/>
        </p:nvSpPr>
        <p:spPr>
          <a:xfrm>
            <a:off x="2587681" y="3429000"/>
            <a:ext cx="6870526" cy="25202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</a:pPr>
            <a:r>
              <a:rPr lang="tr-TR" altLang="tr-TR" dirty="0"/>
              <a:t>3.Diyabet spesifik oral </a:t>
            </a:r>
            <a:r>
              <a:rPr lang="tr-TR" altLang="tr-TR" dirty="0" err="1"/>
              <a:t>nütrisyon</a:t>
            </a:r>
            <a:r>
              <a:rPr lang="tr-TR" altLang="tr-TR" dirty="0"/>
              <a:t> solüsyonları 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r-TR" altLang="tr-TR" dirty="0"/>
              <a:t>düşük </a:t>
            </a:r>
            <a:r>
              <a:rPr lang="tr-TR" altLang="tr-TR" dirty="0" err="1"/>
              <a:t>glisemik</a:t>
            </a:r>
            <a:r>
              <a:rPr lang="tr-TR" altLang="tr-TR" dirty="0"/>
              <a:t> indeksli karbonhidrat  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r-TR" altLang="tr-TR" dirty="0"/>
              <a:t>orta veya yüksek MUFA 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r-TR" altLang="tr-TR" dirty="0"/>
              <a:t>lif içermelidir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tr-TR" altLang="tr-TR" dirty="0"/>
          </a:p>
          <a:p>
            <a:pPr eaLnBrk="1" hangingPunct="1">
              <a:spcBef>
                <a:spcPct val="0"/>
              </a:spcBef>
            </a:pPr>
            <a:r>
              <a:rPr lang="tr-TR" altLang="tr-TR" dirty="0"/>
              <a:t>4.Kritik hastada </a:t>
            </a:r>
            <a:r>
              <a:rPr lang="tr-TR" altLang="tr-TR" dirty="0" err="1"/>
              <a:t>metabolik</a:t>
            </a:r>
            <a:r>
              <a:rPr lang="tr-TR" altLang="tr-TR" dirty="0"/>
              <a:t> kontrolü iyileştirdiği gibi komplikasyonları da  azaltabilir</a:t>
            </a:r>
            <a:endParaRPr lang="tr-TR" altLang="tr-TR" dirty="0">
              <a:solidFill>
                <a:srgbClr val="002060"/>
              </a:solidFill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F8A01A75-2B3C-1E7F-82FF-1E8AE66F4BC2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429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7D9CCD-E40F-6CEF-3C0E-0B28369B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4D4A781-0935-7E2E-9BAC-69DC0A9E1C3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EE5DB7E-068F-5C2B-4C0D-1FCEE3019651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EA2985-B8CD-0A19-C52B-E87FC5B0D7E9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FD113AA-9629-96F0-C078-996698D9D7BD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CCA64E79-707E-9920-4FE8-7E4DC8A458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2AF0F31-14E9-4D8E-9570-40B52C6765F2}"/>
              </a:ext>
            </a:extLst>
          </p:cNvPr>
          <p:cNvSpPr txBox="1">
            <a:spLocks/>
          </p:cNvSpPr>
          <p:nvPr/>
        </p:nvSpPr>
        <p:spPr>
          <a:xfrm>
            <a:off x="2471791" y="2512013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baseline="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1" i="0" kern="1200" baseline="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0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42900" indent="-34290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Char char="–"/>
              <a:defRPr lang="en-US" sz="1800" b="0" i="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2971867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342907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1" i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388628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tr-TR" sz="2800" dirty="0">
                <a:solidFill>
                  <a:srgbClr val="FF0000"/>
                </a:solidFill>
              </a:rPr>
              <a:t>Kalori ihtiyacı istenilen/ideal vücut ağırlığını sağlamak ve devam ettirmek üzere hesaplanmalı (yaşlıda dikkat!)</a:t>
            </a:r>
          </a:p>
          <a:p>
            <a:pPr>
              <a:lnSpc>
                <a:spcPct val="90000"/>
              </a:lnSpc>
            </a:pPr>
            <a:r>
              <a:rPr lang="tr-TR" altLang="tr-TR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%55-60 CHO </a:t>
            </a:r>
            <a:r>
              <a:rPr lang="tr-TR" altLang="tr-TR" sz="2400" dirty="0">
                <a:ea typeface="ＭＳ Ｐゴシック" panose="020B0600070205080204" pitchFamily="34" charset="-128"/>
              </a:rPr>
              <a:t>(180-220 </a:t>
            </a:r>
            <a:r>
              <a:rPr lang="tr-TR" altLang="tr-TR" sz="2400" dirty="0" err="1">
                <a:ea typeface="ＭＳ Ｐゴシック" panose="020B0600070205080204" pitchFamily="34" charset="-128"/>
              </a:rPr>
              <a:t>gr</a:t>
            </a:r>
            <a:r>
              <a:rPr lang="tr-TR" altLang="tr-TR" sz="2400" dirty="0">
                <a:ea typeface="ＭＳ Ｐゴシック" panose="020B0600070205080204" pitchFamily="34" charset="-128"/>
              </a:rPr>
              <a:t>/gün)</a:t>
            </a:r>
          </a:p>
          <a:p>
            <a:pPr lvl="1">
              <a:lnSpc>
                <a:spcPct val="90000"/>
              </a:lnSpc>
            </a:pPr>
            <a:r>
              <a:rPr lang="tr-TR" altLang="tr-TR" sz="2000" b="0" dirty="0">
                <a:ea typeface="ＭＳ Ｐゴシック" panose="020B0600070205080204" pitchFamily="34" charset="-128"/>
              </a:rPr>
              <a:t>-Düşük Gİ </a:t>
            </a:r>
          </a:p>
          <a:p>
            <a:pPr>
              <a:lnSpc>
                <a:spcPct val="90000"/>
              </a:lnSpc>
            </a:pPr>
            <a:r>
              <a:rPr lang="tr-TR" altLang="tr-TR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~ %30 yağ</a:t>
            </a:r>
          </a:p>
          <a:p>
            <a:pPr lvl="1">
              <a:lnSpc>
                <a:spcPct val="90000"/>
              </a:lnSpc>
            </a:pPr>
            <a:r>
              <a:rPr lang="tr-TR" altLang="tr-TR" sz="2000" b="0" dirty="0">
                <a:ea typeface="ＭＳ Ｐゴシック" panose="020B0600070205080204" pitchFamily="34" charset="-128"/>
              </a:rPr>
              <a:t>-%10 doymuş yağ</a:t>
            </a:r>
          </a:p>
          <a:p>
            <a:pPr lvl="1">
              <a:lnSpc>
                <a:spcPct val="90000"/>
              </a:lnSpc>
            </a:pPr>
            <a:r>
              <a:rPr lang="tr-TR" altLang="tr-TR" sz="2000" b="0" dirty="0">
                <a:ea typeface="ＭＳ Ｐゴシック" panose="020B0600070205080204" pitchFamily="34" charset="-128"/>
              </a:rPr>
              <a:t>-%12 tekli doymamış yağ</a:t>
            </a:r>
          </a:p>
          <a:p>
            <a:pPr lvl="1">
              <a:lnSpc>
                <a:spcPct val="90000"/>
              </a:lnSpc>
            </a:pPr>
            <a:r>
              <a:rPr lang="tr-TR" altLang="tr-TR" sz="2000" b="0" dirty="0">
                <a:ea typeface="ＭＳ Ｐゴシック" panose="020B0600070205080204" pitchFamily="34" charset="-128"/>
              </a:rPr>
              <a:t>-%6 çoklu doymamış yağ (1/3 omega-3 PUFA içeren)</a:t>
            </a:r>
          </a:p>
          <a:p>
            <a:pPr>
              <a:lnSpc>
                <a:spcPct val="90000"/>
              </a:lnSpc>
            </a:pPr>
            <a:endParaRPr lang="tr-TR" altLang="tr-TR" sz="2800" dirty="0">
              <a:ea typeface="ＭＳ Ｐゴシック" panose="020B0600070205080204" pitchFamily="34" charset="-128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C0E045F-6337-4C9D-A7D4-753FF4514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91" y="188641"/>
            <a:ext cx="6762750" cy="2219325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C643F245-6782-298B-E314-30EF2C21D1CE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86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AC53A6-6BBD-8C39-930A-ADCFF097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0262546-9F28-D0FA-9B71-478FE7858E7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0211D43-3E22-8D72-9C83-7BBF76053BCD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F3AD3A0-4A2D-49B6-1178-C774A23E6DCA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F72AEA5-2279-B32F-4162-6C9D00CCB4DC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AF2D5736-050B-7488-CF2D-37255B3311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2AF0F31-14E9-4D8E-9570-40B52C6765F2}"/>
              </a:ext>
            </a:extLst>
          </p:cNvPr>
          <p:cNvSpPr txBox="1">
            <a:spLocks/>
          </p:cNvSpPr>
          <p:nvPr/>
        </p:nvSpPr>
        <p:spPr>
          <a:xfrm>
            <a:off x="2434321" y="1628801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baseline="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1" i="0" kern="1200" baseline="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0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B0604020202020204" pitchFamily="34" charset="0"/>
              <a:buNone/>
              <a:tabLst/>
              <a:defRPr lang="en-US" sz="18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None/>
              <a:defRPr lang="en-US" sz="1800" b="0" i="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42900" indent="-342900" algn="l" defTabSz="91442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charset="0"/>
              <a:buChar char="–"/>
              <a:defRPr lang="en-US" sz="1800" b="0" i="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2971867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342907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1" i="1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3886288" indent="-228605" algn="l" defTabSz="91442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Font typeface="Calibri" panose="020B0604020202020204" pitchFamily="34" charset="0"/>
              <a:buChar char="•"/>
              <a:defRPr lang="en-US" sz="1800" b="0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tr-TR" altLang="tr-TR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tr-TR" altLang="tr-TR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tr-TR" altLang="tr-TR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tr-TR" altLang="tr-TR" sz="2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tr-TR" altLang="tr-TR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~ %15 protein</a:t>
            </a:r>
          </a:p>
          <a:p>
            <a:pPr>
              <a:lnSpc>
                <a:spcPct val="90000"/>
              </a:lnSpc>
            </a:pPr>
            <a:r>
              <a:rPr lang="tr-TR" altLang="tr-TR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-</a:t>
            </a:r>
            <a:r>
              <a:rPr lang="tr-TR" altLang="tr-TR" sz="2400" dirty="0">
                <a:ea typeface="ＭＳ Ｐゴシック" panose="020B0600070205080204" pitchFamily="34" charset="-128"/>
              </a:rPr>
              <a:t>0.8-2.0 </a:t>
            </a:r>
            <a:r>
              <a:rPr lang="tr-TR" altLang="tr-TR" sz="2400" dirty="0" err="1">
                <a:ea typeface="ＭＳ Ｐゴシック" panose="020B0600070205080204" pitchFamily="34" charset="-128"/>
              </a:rPr>
              <a:t>gr</a:t>
            </a:r>
            <a:r>
              <a:rPr lang="tr-TR" altLang="tr-TR" sz="2400" dirty="0">
                <a:ea typeface="ＭＳ Ｐゴシック" panose="020B0600070205080204" pitchFamily="34" charset="-128"/>
              </a:rPr>
              <a:t>/kg/gün protein</a:t>
            </a:r>
          </a:p>
          <a:p>
            <a:pPr>
              <a:lnSpc>
                <a:spcPct val="90000"/>
              </a:lnSpc>
            </a:pPr>
            <a:r>
              <a:rPr lang="tr-TR" altLang="tr-TR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25-30 </a:t>
            </a:r>
            <a:r>
              <a:rPr lang="tr-TR" altLang="tr-TR" sz="24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gr</a:t>
            </a:r>
            <a:r>
              <a:rPr lang="tr-TR" altLang="tr-TR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lif (çözünen ve çözünmeyen lifler)</a:t>
            </a:r>
          </a:p>
          <a:p>
            <a:pPr>
              <a:lnSpc>
                <a:spcPct val="90000"/>
              </a:lnSpc>
            </a:pPr>
            <a:endParaRPr lang="tr-TR" altLang="tr-TR" sz="24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tr-TR" altLang="tr-TR" sz="28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tr-TR" altLang="tr-TR" sz="28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tr-TR" altLang="tr-TR" sz="2800" dirty="0">
              <a:ea typeface="ＭＳ Ｐゴシック" panose="020B0600070205080204" pitchFamily="34" charset="-128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C0E045F-6337-4C9D-A7D4-753FF4514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07976"/>
            <a:ext cx="6762750" cy="2219325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6B471897-618C-B6E5-625E-8DB3F0A89386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0D152BE-A6EF-F1D8-6B5B-BBB2252B0087}"/>
              </a:ext>
            </a:extLst>
          </p:cNvPr>
          <p:cNvSpPr txBox="1"/>
          <p:nvPr/>
        </p:nvSpPr>
        <p:spPr>
          <a:xfrm>
            <a:off x="2434320" y="5004356"/>
            <a:ext cx="274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+ EGZERSİZ</a:t>
            </a:r>
          </a:p>
        </p:txBody>
      </p:sp>
    </p:spTree>
    <p:extLst>
      <p:ext uri="{BB962C8B-B14F-4D97-AF65-F5344CB8AC3E}">
        <p14:creationId xmlns:p14="http://schemas.microsoft.com/office/powerpoint/2010/main" val="39450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0EF8F6-6486-D2F0-78C5-5A011D606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7" y="588922"/>
            <a:ext cx="10284386" cy="773762"/>
          </a:xfrm>
        </p:spPr>
        <p:txBody>
          <a:bodyPr/>
          <a:lstStyle/>
          <a:p>
            <a:pPr algn="ctr"/>
            <a:r>
              <a:rPr lang="tr-TR" sz="3600" dirty="0"/>
              <a:t>Karbonhidrat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921E37C-54E9-BD43-E501-F8490564FE90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B4A9CC0-1352-E36F-275F-4476C68AE2FD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E6135AF-2BD2-CEB9-8BA2-CED273E647BA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F402D5CE-76EB-CF21-CABE-106D12A3B4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52390" y="1990584"/>
            <a:ext cx="11013327" cy="4465637"/>
          </a:xfrm>
        </p:spPr>
        <p:txBody>
          <a:bodyPr/>
          <a:lstStyle/>
          <a:p>
            <a:r>
              <a:rPr lang="tr-TR" altLang="tr-TR" sz="2800" dirty="0">
                <a:ea typeface="ＭＳ Ｐゴシック" panose="020B0600070205080204" pitchFamily="34" charset="-128"/>
              </a:rPr>
              <a:t>Düşük glisemik indeksli!!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altLang="tr-TR" sz="2800" dirty="0">
                <a:ea typeface="ＭＳ Ｐゴシック" panose="020B0600070205080204" pitchFamily="34" charset="-128"/>
              </a:rPr>
              <a:t>  </a:t>
            </a:r>
            <a:r>
              <a:rPr lang="tr-TR" altLang="tr-TR" sz="2800" b="0" dirty="0">
                <a:ea typeface="ＭＳ Ｐゴシック" panose="020B0600070205080204" pitchFamily="34" charset="-128"/>
              </a:rPr>
              <a:t>Nişasta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altLang="tr-TR" sz="2800" b="0" dirty="0">
                <a:ea typeface="ＭＳ Ｐゴシック" panose="020B0600070205080204" pitchFamily="34" charset="-128"/>
              </a:rPr>
              <a:t>  </a:t>
            </a:r>
            <a:r>
              <a:rPr lang="tr-TR" altLang="tr-TR" sz="2800" b="0" dirty="0" err="1">
                <a:ea typeface="ＭＳ Ｐゴシック" panose="020B0600070205080204" pitchFamily="34" charset="-128"/>
              </a:rPr>
              <a:t>Maltodekstrin</a:t>
            </a:r>
            <a:endParaRPr lang="tr-TR" altLang="tr-TR" sz="2800" b="0" dirty="0">
              <a:ea typeface="ＭＳ Ｐゴシック" panose="020B060007020508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altLang="tr-TR" sz="2800" dirty="0">
                <a:ea typeface="ＭＳ Ｐゴシック" panose="020B0600070205080204" pitchFamily="34" charset="-128"/>
              </a:rPr>
              <a:t>  </a:t>
            </a:r>
            <a:r>
              <a:rPr lang="tr-TR" altLang="tr-TR" sz="2800" b="1" dirty="0" err="1">
                <a:ea typeface="ＭＳ Ｐゴシック" panose="020B0600070205080204" pitchFamily="34" charset="-128"/>
              </a:rPr>
              <a:t>İzomaltuloz</a:t>
            </a:r>
            <a:r>
              <a:rPr lang="tr-TR" altLang="tr-TR" sz="2800" b="1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tr-TR" altLang="tr-TR" sz="2800" i="1" dirty="0">
                <a:ea typeface="ＭＳ Ｐゴシック" panose="020B0600070205080204" pitchFamily="34" charset="-128"/>
              </a:rPr>
              <a:t>          Yavaş sindirilir</a:t>
            </a:r>
          </a:p>
          <a:p>
            <a:r>
              <a:rPr lang="tr-TR" altLang="tr-TR" sz="2800" i="1" dirty="0">
                <a:ea typeface="ＭＳ Ｐゴシック" panose="020B0600070205080204" pitchFamily="34" charset="-128"/>
              </a:rPr>
              <a:t>          Gİ düşük </a:t>
            </a:r>
          </a:p>
          <a:p>
            <a:r>
              <a:rPr lang="tr-TR" altLang="tr-TR" sz="2800" i="1" dirty="0">
                <a:ea typeface="ＭＳ Ｐゴシック" panose="020B0600070205080204" pitchFamily="34" charset="-128"/>
              </a:rPr>
              <a:t>          İnsülin salınımını uyarır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tr-TR" altLang="tr-TR" dirty="0">
              <a:ea typeface="ＭＳ Ｐゴシック" panose="020B0600070205080204" pitchFamily="34" charset="-128"/>
            </a:endParaRPr>
          </a:p>
          <a:p>
            <a:endParaRPr lang="tr-TR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A176428-0C13-E210-E016-D440D19DACC4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36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1A26F7E-D929-4128-EED9-376227C192DF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9C5E442-463B-039C-5142-2BCAD46F88D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E2DD8C-AEC4-7A50-2056-06515A9496BB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4F476C4-2520-4DEA-A83F-83A98D6D9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26" y="2644611"/>
            <a:ext cx="4752975" cy="309562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A5FB664-DE34-4745-9F26-D93F0C3B5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428" y="2806536"/>
            <a:ext cx="4486275" cy="2933700"/>
          </a:xfrm>
          <a:prstGeom prst="rect">
            <a:avLst/>
          </a:prstGeom>
        </p:spPr>
      </p:pic>
      <p:sp>
        <p:nvSpPr>
          <p:cNvPr id="10" name="Yıldız: 5 Nokta 9">
            <a:extLst>
              <a:ext uri="{FF2B5EF4-FFF2-40B4-BE49-F238E27FC236}">
                <a16:creationId xmlns:a16="http://schemas.microsoft.com/office/drawing/2014/main" id="{0EF1ED8E-FB58-4F2B-A5AD-29F419696E92}"/>
              </a:ext>
            </a:extLst>
          </p:cNvPr>
          <p:cNvSpPr/>
          <p:nvPr/>
        </p:nvSpPr>
        <p:spPr>
          <a:xfrm>
            <a:off x="1691496" y="3297357"/>
            <a:ext cx="128053" cy="14401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ıldız: 5 Nokta 10">
            <a:extLst>
              <a:ext uri="{FF2B5EF4-FFF2-40B4-BE49-F238E27FC236}">
                <a16:creationId xmlns:a16="http://schemas.microsoft.com/office/drawing/2014/main" id="{20533FE9-F824-4945-9196-C43B46BE6A6C}"/>
              </a:ext>
            </a:extLst>
          </p:cNvPr>
          <p:cNvSpPr/>
          <p:nvPr/>
        </p:nvSpPr>
        <p:spPr>
          <a:xfrm>
            <a:off x="6186655" y="3284132"/>
            <a:ext cx="128053" cy="14401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1140BEDB-E4E6-0F98-C13B-768DD8930D1F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14DBED3-0B88-41FB-BBFE-46472790C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449988"/>
            <a:ext cx="7344816" cy="19614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7C3B570-6E50-4098-8B6E-2B289D03E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523" y="1675453"/>
            <a:ext cx="11239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9A88F6A-A278-5458-C1B0-B132D94BE14D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E3510BF-F1D2-338A-A5A7-D97353E7E4AA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00D190A-E9EA-4361-64D4-1DB8B430122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D5EA971-4B54-4BC7-9457-11DCA695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769" y="3005425"/>
            <a:ext cx="4143375" cy="284797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993519D-DC28-4F37-8E83-BCCDBA8D5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167" y="3928780"/>
            <a:ext cx="4216442" cy="100126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D1C7CE49-D889-4664-AC3C-71A84FD22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772" y="1063528"/>
            <a:ext cx="7304852" cy="156014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BA41245-8AD5-4546-B890-6361131AE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72" y="1734061"/>
            <a:ext cx="990600" cy="219075"/>
          </a:xfrm>
          <a:prstGeom prst="rect">
            <a:avLst/>
          </a:prstGeom>
        </p:spPr>
      </p:pic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A20F7852-89C2-428A-A41A-44DF7D09D56D}"/>
              </a:ext>
            </a:extLst>
          </p:cNvPr>
          <p:cNvCxnSpPr>
            <a:cxnSpLocks/>
          </p:cNvCxnSpPr>
          <p:nvPr/>
        </p:nvCxnSpPr>
        <p:spPr>
          <a:xfrm>
            <a:off x="9070843" y="4151716"/>
            <a:ext cx="151216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DCC69B59-0E81-4C00-9F50-5C243063A1B5}"/>
              </a:ext>
            </a:extLst>
          </p:cNvPr>
          <p:cNvCxnSpPr>
            <a:cxnSpLocks/>
          </p:cNvCxnSpPr>
          <p:nvPr/>
        </p:nvCxnSpPr>
        <p:spPr>
          <a:xfrm>
            <a:off x="7773445" y="4556644"/>
            <a:ext cx="293242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Bağlayıcı 16">
            <a:extLst>
              <a:ext uri="{FF2B5EF4-FFF2-40B4-BE49-F238E27FC236}">
                <a16:creationId xmlns:a16="http://schemas.microsoft.com/office/drawing/2014/main" id="{1F844CE2-C479-4E3E-A9E1-8BC0F71E719C}"/>
              </a:ext>
            </a:extLst>
          </p:cNvPr>
          <p:cNvCxnSpPr>
            <a:cxnSpLocks/>
          </p:cNvCxnSpPr>
          <p:nvPr/>
        </p:nvCxnSpPr>
        <p:spPr>
          <a:xfrm>
            <a:off x="7492482" y="4429413"/>
            <a:ext cx="14275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ikdörtgen 12">
            <a:extLst>
              <a:ext uri="{FF2B5EF4-FFF2-40B4-BE49-F238E27FC236}">
                <a16:creationId xmlns:a16="http://schemas.microsoft.com/office/drawing/2014/main" id="{67E2D9B7-2BC3-9BA8-DF5D-028F5F671743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97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AA47-54FB-89B8-CFE0-C5310678E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D4D12C-AACC-A897-E40B-EE7D8906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1010987"/>
            <a:ext cx="9888496" cy="900131"/>
          </a:xfrm>
        </p:spPr>
        <p:txBody>
          <a:bodyPr anchor="t">
            <a:normAutofit/>
          </a:bodyPr>
          <a:lstStyle/>
          <a:p>
            <a:pPr algn="ctr"/>
            <a:r>
              <a:rPr lang="tr-TR" sz="3600" dirty="0"/>
              <a:t>Basınç Yaralanmaları-Prevalans  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E17CD116-EC02-5AE3-A3A2-5B893D9E7018}"/>
              </a:ext>
            </a:extLst>
          </p:cNvPr>
          <p:cNvSpPr txBox="1">
            <a:spLocks/>
          </p:cNvSpPr>
          <p:nvPr/>
        </p:nvSpPr>
        <p:spPr>
          <a:xfrm>
            <a:off x="7795674" y="3166086"/>
            <a:ext cx="3700153" cy="15393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ElsevierGulliver"/>
                <a:ea typeface="+mn-ea"/>
                <a:cs typeface="+mn-cs"/>
              </a:rPr>
              <a:t>42 araştırma makalesi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ElsevierGulliver"/>
                <a:ea typeface="+mn-ea"/>
                <a:cs typeface="+mn-cs"/>
              </a:rPr>
              <a:t>1,366,848 hasta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ElsevierGulliver"/>
                <a:ea typeface="+mn-ea"/>
                <a:cs typeface="+mn-cs"/>
              </a:rPr>
              <a:t>% 12.8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F7D22D3-525D-4311-49E2-C8604FDD3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45" y="2252454"/>
            <a:ext cx="6424217" cy="2918713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0EFE7C00-54BB-5DDE-A435-342061EE660C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5829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E4468F-BC66-47F8-B84D-CB1308F90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10551"/>
            <a:ext cx="10284386" cy="773762"/>
          </a:xfrm>
        </p:spPr>
        <p:txBody>
          <a:bodyPr/>
          <a:lstStyle/>
          <a:p>
            <a:pPr algn="ctr"/>
            <a:r>
              <a:rPr lang="tr-TR" sz="4400" dirty="0"/>
              <a:t>MUFA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3C4869-B5A3-0266-B725-CD9FD87D12B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300C3DC-72D0-24A8-1E65-D7AFE40E3676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7328784-896D-9628-E4EE-8632B4A994AE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7C4EBE6B-7449-430C-AE6C-EDD11F34B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90675" y="2362959"/>
            <a:ext cx="11014075" cy="44656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sz="2800" dirty="0" err="1">
                <a:ea typeface="ＭＳ Ｐゴシック" panose="020B0600070205080204" pitchFamily="34" charset="-128"/>
              </a:rPr>
              <a:t>Postprandiyal</a:t>
            </a:r>
            <a:r>
              <a:rPr lang="tr-TR" altLang="tr-TR" sz="2800" dirty="0">
                <a:ea typeface="ＭＳ Ｐゴシック" panose="020B0600070205080204" pitchFamily="34" charset="-128"/>
              </a:rPr>
              <a:t> KŞ seviyelerini düzenler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sz="2800" dirty="0">
                <a:ea typeface="ＭＳ Ｐゴシック" panose="020B0600070205080204" pitchFamily="34" charset="-128"/>
              </a:rPr>
              <a:t>İnsülin duyarlılığını arttırır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sz="2800" dirty="0" err="1">
                <a:ea typeface="ＭＳ Ｐゴシック" panose="020B0600070205080204" pitchFamily="34" charset="-128"/>
              </a:rPr>
              <a:t>Lipid</a:t>
            </a:r>
            <a:r>
              <a:rPr lang="tr-TR" altLang="tr-TR" sz="2800" dirty="0">
                <a:ea typeface="ＭＳ Ｐゴシック" panose="020B0600070205080204" pitchFamily="34" charset="-128"/>
              </a:rPr>
              <a:t> profili üzerine olumlu etki gösterir </a:t>
            </a:r>
          </a:p>
          <a:p>
            <a:endParaRPr lang="tr-TR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3D4EDC0-7E2D-A4C7-D386-429FC146801D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446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63060-F8C4-EC23-B372-14EEAE8DA0D9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6686045-8355-6226-0FFC-AC0472F5212D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DCE9E1-35D9-8211-320F-50AED2D81CC9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İçerik Yer Tutucusu 4">
            <a:extLst>
              <a:ext uri="{FF2B5EF4-FFF2-40B4-BE49-F238E27FC236}">
                <a16:creationId xmlns:a16="http://schemas.microsoft.com/office/drawing/2014/main" id="{7F8D8296-9D4F-4EA3-8A6F-0357A04A5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452" y="491304"/>
            <a:ext cx="6753225" cy="273367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6034370-0882-46DA-A6E3-24E116C18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402" y="3414204"/>
            <a:ext cx="6772275" cy="89535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08150694-C3D8-4522-B8BB-9E86B981B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738" y="4502188"/>
            <a:ext cx="6705600" cy="1314450"/>
          </a:xfrm>
          <a:prstGeom prst="rect">
            <a:avLst/>
          </a:prstGeom>
        </p:spPr>
      </p:pic>
      <p:sp>
        <p:nvSpPr>
          <p:cNvPr id="15" name="Dikdörtgen 14">
            <a:extLst>
              <a:ext uri="{FF2B5EF4-FFF2-40B4-BE49-F238E27FC236}">
                <a16:creationId xmlns:a16="http://schemas.microsoft.com/office/drawing/2014/main" id="{96A7691A-EE03-5749-DAC2-EE5FF4C13397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077D4647-C89C-BD63-41F0-D368AB13478F}"/>
              </a:ext>
            </a:extLst>
          </p:cNvPr>
          <p:cNvSpPr/>
          <p:nvPr/>
        </p:nvSpPr>
        <p:spPr>
          <a:xfrm>
            <a:off x="2596212" y="3886200"/>
            <a:ext cx="1425070" cy="4233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A7DD141-1C07-A10B-F645-F3D6DE3EACA0}"/>
              </a:ext>
            </a:extLst>
          </p:cNvPr>
          <p:cNvSpPr/>
          <p:nvPr/>
        </p:nvSpPr>
        <p:spPr>
          <a:xfrm>
            <a:off x="2596212" y="4978397"/>
            <a:ext cx="1726406" cy="4976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07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5FC3A0-5F23-D61D-FA4A-71A17471E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521169"/>
            <a:ext cx="10284386" cy="773762"/>
          </a:xfrm>
        </p:spPr>
        <p:txBody>
          <a:bodyPr/>
          <a:lstStyle/>
          <a:p>
            <a:pPr algn="ctr"/>
            <a:r>
              <a:rPr lang="tr-TR" sz="4400" dirty="0"/>
              <a:t>LİF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4121D4E-592E-AE79-C06C-22DF20BF4591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5ADE815-F928-59CC-8A3A-746C00FBDE8C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D5F5B9-5C62-3D18-E012-F2CB1DF7542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7C4EBE6B-7449-430C-AE6C-EDD11F34B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7876" y="2003533"/>
            <a:ext cx="11014075" cy="4465637"/>
          </a:xfrm>
        </p:spPr>
        <p:txBody>
          <a:bodyPr/>
          <a:lstStyle/>
          <a:p>
            <a:r>
              <a:rPr lang="tr-TR" altLang="tr-TR" sz="2800" dirty="0">
                <a:ea typeface="ＭＳ Ｐゴシック" panose="020B0600070205080204" pitchFamily="34" charset="-128"/>
              </a:rPr>
              <a:t>Özellikle çözünebilen lif </a:t>
            </a:r>
          </a:p>
          <a:p>
            <a:r>
              <a:rPr lang="tr-TR" altLang="tr-TR" sz="2800" dirty="0" err="1">
                <a:ea typeface="ＭＳ Ｐゴシック" panose="020B0600070205080204" pitchFamily="34" charset="-128"/>
              </a:rPr>
              <a:t>Glisemik</a:t>
            </a:r>
            <a:r>
              <a:rPr lang="tr-TR" altLang="tr-TR" sz="2800" dirty="0">
                <a:ea typeface="ＭＳ Ｐゴシック" panose="020B0600070205080204" pitchFamily="34" charset="-128"/>
              </a:rPr>
              <a:t> ve </a:t>
            </a:r>
            <a:r>
              <a:rPr lang="tr-TR" altLang="tr-TR" sz="2800" dirty="0" err="1">
                <a:ea typeface="ＭＳ Ｐゴシック" panose="020B0600070205080204" pitchFamily="34" charset="-128"/>
              </a:rPr>
              <a:t>lipid</a:t>
            </a:r>
            <a:r>
              <a:rPr lang="tr-TR" altLang="tr-TR" sz="2800" dirty="0">
                <a:ea typeface="ＭＳ Ｐゴシック" panose="020B0600070205080204" pitchFamily="34" charset="-128"/>
              </a:rPr>
              <a:t> profilinde iyileşme</a:t>
            </a:r>
          </a:p>
          <a:p>
            <a:r>
              <a:rPr lang="tr-TR" altLang="tr-TR" sz="2800" dirty="0" err="1">
                <a:ea typeface="ＭＳ Ｐゴシック" panose="020B0600070205080204" pitchFamily="34" charset="-128"/>
              </a:rPr>
              <a:t>Kh</a:t>
            </a:r>
            <a:r>
              <a:rPr lang="tr-TR" altLang="tr-TR" sz="2800" dirty="0">
                <a:ea typeface="ＭＳ Ｐゴシック" panose="020B0600070205080204" pitchFamily="34" charset="-128"/>
              </a:rPr>
              <a:t> emiliminde azalma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altLang="tr-TR" sz="2800" i="1" dirty="0" err="1">
                <a:ea typeface="ＭＳ Ｐゴシック" panose="020B0600070205080204" pitchFamily="34" charset="-128"/>
              </a:rPr>
              <a:t>Gastrik</a:t>
            </a:r>
            <a:r>
              <a:rPr lang="tr-TR" altLang="tr-TR" sz="2800" i="1" dirty="0">
                <a:ea typeface="ＭＳ Ｐゴシック" panose="020B0600070205080204" pitchFamily="34" charset="-128"/>
              </a:rPr>
              <a:t> boşalmada gecikme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altLang="tr-TR" sz="2800" i="1" dirty="0" err="1">
                <a:ea typeface="ＭＳ Ｐゴシック" panose="020B0600070205080204" pitchFamily="34" charset="-128"/>
              </a:rPr>
              <a:t>İntestinal</a:t>
            </a:r>
            <a:r>
              <a:rPr lang="tr-TR" altLang="tr-TR" sz="2800" i="1" dirty="0">
                <a:ea typeface="ＭＳ Ｐゴシック" panose="020B0600070205080204" pitchFamily="34" charset="-128"/>
              </a:rPr>
              <a:t> transit zamanında hızlanma  </a:t>
            </a:r>
          </a:p>
          <a:p>
            <a:endParaRPr lang="tr-TR" altLang="tr-TR" dirty="0">
              <a:ea typeface="ＭＳ Ｐゴシック" panose="020B0600070205080204" pitchFamily="34" charset="-128"/>
            </a:endParaRPr>
          </a:p>
          <a:p>
            <a:endParaRPr lang="tr-TR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47AAB2B-AB87-029A-4808-275B94D9CB4C}"/>
              </a:ext>
            </a:extLst>
          </p:cNvPr>
          <p:cNvSpPr txBox="1"/>
          <p:nvPr/>
        </p:nvSpPr>
        <p:spPr>
          <a:xfrm rot="10800000" flipH="1" flipV="1">
            <a:off x="5234473" y="6090610"/>
            <a:ext cx="8512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American Diabetes Association. Standards of medical care in diabetes 2015: summary of revisions. Diabetes Care 2015;38:S4.</a:t>
            </a:r>
            <a:endParaRPr lang="tr-TR" sz="1000" dirty="0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DABD4399-FA5E-41D5-B02C-6F8AB89A209A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21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5E109FB-33CA-F4A2-2FD9-6548BC9CE86E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F1ED516-EB5B-EE55-D093-C2D2015B669A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87EB95-3F51-D4D0-B1B9-126A931F7498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9D13133-FC19-5F7A-9ABB-C3AAE848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331" y="3648723"/>
            <a:ext cx="4305901" cy="274358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FC66C4A-AD04-D090-DAC3-38C9FC9B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2" r="1"/>
          <a:stretch>
            <a:fillRect/>
          </a:stretch>
        </p:blipFill>
        <p:spPr>
          <a:xfrm>
            <a:off x="1884784" y="934022"/>
            <a:ext cx="8488538" cy="2467319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3DE9A8BF-0155-ADA4-9A80-62EA7F59EA6D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75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2DAD7B3-E321-1DD1-E524-070E32023023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C9F459-1ACF-0EEF-1889-0B0303750753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C5EAFA-B14F-171A-408D-B091C4631D68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0CD0A586-95B2-848E-0817-38A6FA93E9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22134" y="3683848"/>
            <a:ext cx="5440294" cy="1994978"/>
          </a:xfrm>
        </p:spPr>
        <p:txBody>
          <a:bodyPr/>
          <a:lstStyle/>
          <a:p>
            <a:r>
              <a:rPr lang="tr-TR" sz="2000" dirty="0"/>
              <a:t>Olumlu etki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i="1" dirty="0"/>
              <a:t>postprandiyal kan şekeri,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i="1" dirty="0"/>
              <a:t>postprandiyal insülin,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i="1" dirty="0"/>
              <a:t>ortalama kan şekeri,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i="1" dirty="0"/>
              <a:t>glisemik değişkenlik,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i="1" dirty="0"/>
              <a:t>HbA1c </a:t>
            </a:r>
          </a:p>
          <a:p>
            <a:r>
              <a:rPr lang="tr-TR" sz="2000" dirty="0"/>
              <a:t>Kısa etkili insülin ihtiyacında azalma </a:t>
            </a:r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B61CC36-7DB6-1906-6E33-DD7120B20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693" y="401779"/>
            <a:ext cx="7520699" cy="3117346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E21E3816-7EF4-946B-77F2-0AF68898C3DE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0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FMK | Free Full-Text | Exercise and Nutrition Strategies for Combating  Sarcopenia and Type 2 Diabetes Mellitus in Older Adults | HTML">
            <a:extLst>
              <a:ext uri="{FF2B5EF4-FFF2-40B4-BE49-F238E27FC236}">
                <a16:creationId xmlns:a16="http://schemas.microsoft.com/office/drawing/2014/main" id="{A2075489-99B0-4CB2-9BD4-180B5C3D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39" y="1700809"/>
            <a:ext cx="7741329" cy="43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aşlık 1">
            <a:extLst>
              <a:ext uri="{FF2B5EF4-FFF2-40B4-BE49-F238E27FC236}">
                <a16:creationId xmlns:a16="http://schemas.microsoft.com/office/drawing/2014/main" id="{AF6C17FC-F6CC-4ADD-969E-C56C9C6472E0}"/>
              </a:ext>
            </a:extLst>
          </p:cNvPr>
          <p:cNvSpPr txBox="1">
            <a:spLocks/>
          </p:cNvSpPr>
          <p:nvPr/>
        </p:nvSpPr>
        <p:spPr>
          <a:xfrm>
            <a:off x="15240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Madalyonun iki yüzü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479920A-AE5F-4E42-904B-0CEA8BB97A9D}"/>
              </a:ext>
            </a:extLst>
          </p:cNvPr>
          <p:cNvSpPr txBox="1"/>
          <p:nvPr/>
        </p:nvSpPr>
        <p:spPr>
          <a:xfrm flipH="1">
            <a:off x="5447928" y="618325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err="1"/>
              <a:t>Argyropoulou</a:t>
            </a:r>
            <a:r>
              <a:rPr lang="tr-TR" sz="1000" dirty="0"/>
              <a:t> D et </a:t>
            </a:r>
            <a:r>
              <a:rPr lang="tr-TR" sz="1000" dirty="0" err="1"/>
              <a:t>al.Exercise</a:t>
            </a:r>
            <a:r>
              <a:rPr lang="tr-TR" sz="1000" dirty="0"/>
              <a:t> </a:t>
            </a:r>
            <a:r>
              <a:rPr lang="tr-TR" sz="1000" dirty="0" err="1"/>
              <a:t>and</a:t>
            </a:r>
            <a:r>
              <a:rPr lang="tr-TR" sz="1000" dirty="0"/>
              <a:t> </a:t>
            </a:r>
            <a:r>
              <a:rPr lang="tr-TR" sz="1000" dirty="0" err="1"/>
              <a:t>Nutrition</a:t>
            </a:r>
            <a:r>
              <a:rPr lang="tr-TR" sz="1000" dirty="0"/>
              <a:t> </a:t>
            </a:r>
            <a:r>
              <a:rPr lang="tr-TR" sz="1000" dirty="0" err="1"/>
              <a:t>Strategies</a:t>
            </a:r>
            <a:r>
              <a:rPr lang="tr-TR" sz="1000" dirty="0"/>
              <a:t> </a:t>
            </a:r>
            <a:r>
              <a:rPr lang="tr-TR" sz="1000" dirty="0" err="1"/>
              <a:t>for</a:t>
            </a:r>
            <a:r>
              <a:rPr lang="tr-TR" sz="1000" dirty="0"/>
              <a:t> </a:t>
            </a:r>
            <a:r>
              <a:rPr lang="tr-TR" sz="1000" dirty="0" err="1"/>
              <a:t>Combating</a:t>
            </a:r>
            <a:r>
              <a:rPr lang="tr-TR" sz="1000" dirty="0"/>
              <a:t> </a:t>
            </a:r>
            <a:r>
              <a:rPr lang="tr-TR" sz="1000" dirty="0" err="1"/>
              <a:t>Sarcopenia</a:t>
            </a:r>
            <a:r>
              <a:rPr lang="tr-TR" sz="1000" dirty="0"/>
              <a:t> </a:t>
            </a:r>
            <a:r>
              <a:rPr lang="tr-TR" sz="1000" dirty="0" err="1"/>
              <a:t>and</a:t>
            </a:r>
            <a:r>
              <a:rPr lang="tr-TR" sz="1000" dirty="0"/>
              <a:t> </a:t>
            </a:r>
          </a:p>
          <a:p>
            <a:r>
              <a:rPr lang="tr-TR" sz="1000" dirty="0" err="1"/>
              <a:t>Type</a:t>
            </a:r>
            <a:r>
              <a:rPr lang="tr-TR" sz="1000" dirty="0"/>
              <a:t> 2 </a:t>
            </a:r>
            <a:r>
              <a:rPr lang="tr-TR" sz="1000" dirty="0" err="1"/>
              <a:t>Diabetes</a:t>
            </a:r>
            <a:r>
              <a:rPr lang="tr-TR" sz="1000" dirty="0"/>
              <a:t> </a:t>
            </a:r>
            <a:r>
              <a:rPr lang="tr-TR" sz="1000" dirty="0" err="1"/>
              <a:t>Mellitus</a:t>
            </a:r>
            <a:r>
              <a:rPr lang="tr-TR" sz="1000" dirty="0"/>
              <a:t> in </a:t>
            </a:r>
            <a:r>
              <a:rPr lang="tr-TR" sz="1000" dirty="0" err="1"/>
              <a:t>Older</a:t>
            </a:r>
            <a:r>
              <a:rPr lang="tr-TR" sz="1000" dirty="0"/>
              <a:t> </a:t>
            </a:r>
            <a:r>
              <a:rPr lang="tr-TR" sz="1000" dirty="0" err="1"/>
              <a:t>Adults</a:t>
            </a:r>
            <a:r>
              <a:rPr lang="tr-TR" sz="1000" dirty="0"/>
              <a:t>. J. </a:t>
            </a:r>
            <a:r>
              <a:rPr lang="tr-TR" sz="1000" dirty="0" err="1"/>
              <a:t>Funct</a:t>
            </a:r>
            <a:r>
              <a:rPr lang="tr-TR" sz="1000" dirty="0"/>
              <a:t>. </a:t>
            </a:r>
            <a:r>
              <a:rPr lang="tr-TR" sz="1000" dirty="0" err="1"/>
              <a:t>Morphol</a:t>
            </a:r>
            <a:r>
              <a:rPr lang="tr-TR" sz="1000" dirty="0"/>
              <a:t>. </a:t>
            </a:r>
            <a:r>
              <a:rPr lang="tr-TR" sz="1000" dirty="0" err="1"/>
              <a:t>Kinesiol</a:t>
            </a:r>
            <a:r>
              <a:rPr lang="tr-TR" sz="1000" dirty="0"/>
              <a:t>. 2022, 7, 48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BC46EA9-5281-4FF0-8399-361805669564}"/>
              </a:ext>
            </a:extLst>
          </p:cNvPr>
          <p:cNvSpPr/>
          <p:nvPr/>
        </p:nvSpPr>
        <p:spPr>
          <a:xfrm>
            <a:off x="8328248" y="620688"/>
            <a:ext cx="1944216" cy="79695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VKI 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yanıltıcı olabilir!!</a:t>
            </a:r>
            <a:r>
              <a:rPr lang="tr-TR" b="1" dirty="0"/>
              <a:t> 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896B3521-A3CA-49F4-A281-7EF94CC3F492}"/>
              </a:ext>
            </a:extLst>
          </p:cNvPr>
          <p:cNvSpPr txBox="1">
            <a:spLocks/>
          </p:cNvSpPr>
          <p:nvPr/>
        </p:nvSpPr>
        <p:spPr>
          <a:xfrm>
            <a:off x="3168933" y="416223"/>
            <a:ext cx="504056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Diyabet ve </a:t>
            </a:r>
            <a:r>
              <a:rPr lang="tr-TR" dirty="0" err="1"/>
              <a:t>Sarkopeni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3114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6B498A-8908-47BF-AD54-629D6D85F481}"/>
              </a:ext>
            </a:extLst>
          </p:cNvPr>
          <p:cNvSpPr/>
          <p:nvPr/>
        </p:nvSpPr>
        <p:spPr>
          <a:xfrm>
            <a:off x="1524000" y="0"/>
            <a:ext cx="9144000" cy="1447800"/>
          </a:xfrm>
          <a:prstGeom prst="rect">
            <a:avLst/>
          </a:prstGeom>
          <a:solidFill>
            <a:srgbClr val="0077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nl-NL">
              <a:solidFill>
                <a:srgbClr val="FFFFFF"/>
              </a:solidFill>
              <a:ea typeface="ＭＳ Ｐゴシック" pitchFamily="-106" charset="-128"/>
            </a:endParaRP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E1CEDC39-9419-4D06-9D56-1EB13B4E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2674939"/>
            <a:ext cx="409416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3">
            <a:extLst>
              <a:ext uri="{FF2B5EF4-FFF2-40B4-BE49-F238E27FC236}">
                <a16:creationId xmlns:a16="http://schemas.microsoft.com/office/drawing/2014/main" id="{CEACB6E9-2F7D-40E6-AE99-218BC4AA8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163" y="166688"/>
            <a:ext cx="845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tr-TR" altLang="tr-TR" sz="3200" b="1">
                <a:solidFill>
                  <a:schemeClr val="bg1"/>
                </a:solidFill>
              </a:rPr>
              <a:t>Yaşlılarda VKİ ile mortalite riski </a:t>
            </a:r>
          </a:p>
          <a:p>
            <a:pPr algn="ctr" eaLnBrk="1" hangingPunct="1"/>
            <a:r>
              <a:rPr lang="tr-TR" altLang="tr-TR" sz="3200" b="1">
                <a:solidFill>
                  <a:schemeClr val="bg1"/>
                </a:solidFill>
              </a:rPr>
              <a:t>arasındaki ilişki</a:t>
            </a:r>
            <a:endParaRPr lang="en-US" altLang="tr-TR" sz="3200" b="1">
              <a:solidFill>
                <a:schemeClr val="bg1"/>
              </a:solidFill>
            </a:endParaRPr>
          </a:p>
        </p:txBody>
      </p:sp>
      <p:sp>
        <p:nvSpPr>
          <p:cNvPr id="59397" name="TextBox 10">
            <a:extLst>
              <a:ext uri="{FF2B5EF4-FFF2-40B4-BE49-F238E27FC236}">
                <a16:creationId xmlns:a16="http://schemas.microsoft.com/office/drawing/2014/main" id="{99E3466E-9549-469E-94FA-FBEDF938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6165850"/>
            <a:ext cx="500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tr-TR" sz="1600"/>
              <a:t>Kvamme J-M, et al</a:t>
            </a:r>
            <a:r>
              <a:rPr lang="en-US" altLang="tr-TR" sz="1600" b="1"/>
              <a:t>. </a:t>
            </a:r>
            <a:r>
              <a:rPr lang="en-US" altLang="tr-TR" sz="1600" i="1"/>
              <a:t>Epid Com Health.</a:t>
            </a:r>
            <a:r>
              <a:rPr lang="en-US" altLang="tr-TR" sz="1600"/>
              <a:t>.2010.</a:t>
            </a:r>
            <a:endParaRPr lang="en-GB" altLang="tr-TR" sz="1600"/>
          </a:p>
        </p:txBody>
      </p:sp>
      <p:pic>
        <p:nvPicPr>
          <p:cNvPr id="59398" name="Picture 9" descr="10_BMI chart">
            <a:extLst>
              <a:ext uri="{FF2B5EF4-FFF2-40B4-BE49-F238E27FC236}">
                <a16:creationId xmlns:a16="http://schemas.microsoft.com/office/drawing/2014/main" id="{42473670-B594-43A9-888C-08E1CC89D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44" y="1992313"/>
            <a:ext cx="780891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195E6864-AE77-4587-A557-4E69A52461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tr-TR" altLang="tr-TR" dirty="0">
                <a:ea typeface="ＭＳ Ｐゴシック" panose="020B0600070205080204" pitchFamily="34" charset="-128"/>
              </a:rPr>
              <a:t>Diyet-Kilo verme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D03B9C31-A5E1-46E0-9DE3-F21DE14D1F3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51584" y="1628801"/>
            <a:ext cx="8229600" cy="4525963"/>
          </a:xfrm>
        </p:spPr>
        <p:txBody>
          <a:bodyPr>
            <a:normAutofit/>
          </a:bodyPr>
          <a:lstStyle/>
          <a:p>
            <a:r>
              <a:rPr lang="tr-TR" altLang="tr-TR" dirty="0">
                <a:ea typeface="ＭＳ Ｐゴシック" panose="020B0600070205080204" pitchFamily="34" charset="-128"/>
              </a:rPr>
              <a:t>1. </a:t>
            </a:r>
            <a:r>
              <a:rPr lang="tr-TR" altLang="tr-TR" dirty="0" err="1">
                <a:ea typeface="ＭＳ Ｐゴシック" panose="020B0600070205080204" pitchFamily="34" charset="-128"/>
              </a:rPr>
              <a:t>Sarkopeni</a:t>
            </a:r>
            <a:r>
              <a:rPr lang="tr-TR" altLang="tr-TR" dirty="0">
                <a:ea typeface="ＭＳ Ｐゴシック" panose="020B0600070205080204" pitchFamily="34" charset="-128"/>
              </a:rPr>
              <a:t> !!!</a:t>
            </a:r>
          </a:p>
          <a:p>
            <a:r>
              <a:rPr lang="tr-TR" altLang="tr-TR" dirty="0">
                <a:ea typeface="ＭＳ Ｐゴシック" panose="020B0600070205080204" pitchFamily="34" charset="-128"/>
              </a:rPr>
              <a:t>2. İleri yaşta zayıf olmak ??</a:t>
            </a:r>
          </a:p>
          <a:p>
            <a:endParaRPr lang="tr-TR" altLang="tr-TR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tr-TR" dirty="0">
                <a:ea typeface="ＭＳ Ｐゴシック" panose="020B0600070205080204" pitchFamily="34" charset="-128"/>
              </a:rPr>
              <a:t>**</a:t>
            </a:r>
            <a:r>
              <a:rPr lang="tr-TR" altLang="tr-TR" dirty="0">
                <a:ea typeface="ＭＳ Ｐゴシック" panose="020B0600070205080204" pitchFamily="34" charset="-128"/>
              </a:rPr>
              <a:t>Önerilen: 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tr-TR" dirty="0">
                <a:ea typeface="ＭＳ Ｐゴシック" panose="020B0600070205080204" pitchFamily="34" charset="-128"/>
              </a:rPr>
              <a:t>     - </a:t>
            </a:r>
            <a:r>
              <a:rPr lang="tr-TR" altLang="tr-TR" dirty="0" err="1">
                <a:ea typeface="ＭＳ Ｐゴシック" panose="020B0600070205080204" pitchFamily="34" charset="-128"/>
              </a:rPr>
              <a:t>Hipokalorik</a:t>
            </a:r>
            <a:r>
              <a:rPr lang="tr-TR" altLang="tr-TR" dirty="0">
                <a:ea typeface="ＭＳ Ｐゴシック" panose="020B0600070205080204" pitchFamily="34" charset="-128"/>
              </a:rPr>
              <a:t> diyet (CHO ve yağ kısıtla) (ılımlı enerji kısıtlaması)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tr-TR" dirty="0">
                <a:ea typeface="ＭＳ Ｐゴシック" panose="020B0600070205080204" pitchFamily="34" charset="-128"/>
              </a:rPr>
              <a:t>     - Yüksek protein içerikli diyet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tr-TR" dirty="0">
                <a:ea typeface="ＭＳ Ｐゴシック" panose="020B0600070205080204" pitchFamily="34" charset="-128"/>
              </a:rPr>
              <a:t>     - Egzersiz 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tr-TR" dirty="0">
                <a:ea typeface="ＭＳ Ｐゴシック" panose="020B0600070205080204" pitchFamily="34" charset="-128"/>
              </a:rPr>
              <a:t>    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8F333EE-24A3-4488-9B0F-4D9631D76C79}"/>
              </a:ext>
            </a:extLst>
          </p:cNvPr>
          <p:cNvSpPr txBox="1"/>
          <p:nvPr/>
        </p:nvSpPr>
        <p:spPr>
          <a:xfrm>
            <a:off x="5447928" y="6193585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err="1"/>
              <a:t>Izzo</a:t>
            </a:r>
            <a:r>
              <a:rPr lang="tr-TR" sz="1000" dirty="0"/>
              <a:t>, A.; </a:t>
            </a:r>
            <a:r>
              <a:rPr lang="tr-TR" sz="1000" dirty="0" err="1"/>
              <a:t>Massimino</a:t>
            </a:r>
            <a:r>
              <a:rPr lang="tr-TR" sz="1000" dirty="0"/>
              <a:t>, E.; </a:t>
            </a:r>
            <a:r>
              <a:rPr lang="tr-TR" sz="1000" dirty="0" err="1"/>
              <a:t>Riccardi</a:t>
            </a:r>
            <a:r>
              <a:rPr lang="tr-TR" sz="1000" dirty="0"/>
              <a:t>, G.; </a:t>
            </a:r>
            <a:r>
              <a:rPr lang="tr-TR" sz="1000" dirty="0" err="1"/>
              <a:t>Della</a:t>
            </a:r>
            <a:r>
              <a:rPr lang="tr-TR" sz="1000" dirty="0"/>
              <a:t> </a:t>
            </a:r>
            <a:r>
              <a:rPr lang="tr-TR" sz="1000" dirty="0" err="1"/>
              <a:t>Pepa</a:t>
            </a:r>
            <a:r>
              <a:rPr lang="tr-TR" sz="1000" dirty="0"/>
              <a:t>, G. A </a:t>
            </a:r>
            <a:r>
              <a:rPr lang="tr-TR" sz="1000" dirty="0" err="1"/>
              <a:t>Narrative</a:t>
            </a:r>
            <a:r>
              <a:rPr lang="tr-TR" sz="1000" dirty="0"/>
              <a:t> </a:t>
            </a:r>
            <a:r>
              <a:rPr lang="tr-TR" sz="1000" dirty="0" err="1"/>
              <a:t>Review</a:t>
            </a:r>
            <a:r>
              <a:rPr lang="tr-TR" sz="1000" dirty="0"/>
              <a:t> on </a:t>
            </a:r>
            <a:r>
              <a:rPr lang="tr-TR" sz="1000" dirty="0" err="1"/>
              <a:t>Sarcopenia</a:t>
            </a:r>
            <a:r>
              <a:rPr lang="tr-TR" sz="1000" dirty="0"/>
              <a:t> in </a:t>
            </a:r>
            <a:r>
              <a:rPr lang="tr-TR" sz="1000" dirty="0" err="1"/>
              <a:t>Type</a:t>
            </a:r>
            <a:r>
              <a:rPr lang="tr-TR" sz="1000" dirty="0"/>
              <a:t> 2 </a:t>
            </a:r>
            <a:r>
              <a:rPr lang="tr-TR" sz="1000" dirty="0" err="1"/>
              <a:t>Diabetes</a:t>
            </a:r>
            <a:r>
              <a:rPr lang="tr-TR" sz="1000" dirty="0"/>
              <a:t> </a:t>
            </a:r>
            <a:r>
              <a:rPr lang="tr-TR" sz="1000" dirty="0" err="1"/>
              <a:t>Mellitus</a:t>
            </a:r>
            <a:r>
              <a:rPr lang="tr-TR" sz="1000" dirty="0"/>
              <a:t>: </a:t>
            </a:r>
            <a:r>
              <a:rPr lang="tr-TR" sz="1000" dirty="0" err="1"/>
              <a:t>Prevalence</a:t>
            </a:r>
            <a:r>
              <a:rPr lang="tr-TR" sz="1000" dirty="0"/>
              <a:t> </a:t>
            </a:r>
            <a:r>
              <a:rPr lang="tr-TR" sz="1000" dirty="0" err="1"/>
              <a:t>and</a:t>
            </a:r>
            <a:r>
              <a:rPr lang="tr-TR" sz="1000" dirty="0"/>
              <a:t> </a:t>
            </a:r>
            <a:r>
              <a:rPr lang="tr-TR" sz="1000" dirty="0" err="1"/>
              <a:t>Associated</a:t>
            </a:r>
            <a:r>
              <a:rPr lang="tr-TR" sz="1000" dirty="0"/>
              <a:t> </a:t>
            </a:r>
            <a:r>
              <a:rPr lang="tr-TR" sz="1000" dirty="0" err="1"/>
              <a:t>Factors</a:t>
            </a:r>
            <a:r>
              <a:rPr lang="tr-TR" sz="1000" dirty="0"/>
              <a:t>. </a:t>
            </a:r>
            <a:r>
              <a:rPr lang="tr-TR" sz="1000" dirty="0" err="1"/>
              <a:t>Nutrients</a:t>
            </a:r>
            <a:r>
              <a:rPr lang="tr-TR" sz="1000" dirty="0"/>
              <a:t> 2021, 13, 183.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E1BE7EE-3CDB-78BC-0000-DE99E941B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BA22-9D7A-4F4A-BD7D-E64E1B815F49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F203BAE-0417-38B4-1A0B-21C7E02C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9710CF6-BC98-AB4F-413E-D3449FE3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6D468F20-5C13-B37A-60A2-453792940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57" y="1397961"/>
            <a:ext cx="10094216" cy="4098809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C6CF6C37-5E0B-D7EB-1648-92485F49C38B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2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7588271-29F9-A8D5-FF1A-23AAA83EF9A5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E8BFAF3-0D34-945C-BE31-DBD3981BE15B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D3087A-5BE3-7CE8-5BE1-4BBE98B09CED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A0576B6E-EA30-7021-C84B-2D9FDCD3A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A419BB1-4904-BB74-8A44-18A1B4B8A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10" y="1954282"/>
            <a:ext cx="5114598" cy="311954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61211B4-2513-D480-5210-127AE454E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270" y="1869230"/>
            <a:ext cx="5377020" cy="3119540"/>
          </a:xfrm>
          <a:prstGeom prst="rect">
            <a:avLst/>
          </a:prstGeom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id="{3114015F-1EBF-70A5-51AE-6132E77AE303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Yıldız: 5 Nokta 1">
            <a:extLst>
              <a:ext uri="{FF2B5EF4-FFF2-40B4-BE49-F238E27FC236}">
                <a16:creationId xmlns:a16="http://schemas.microsoft.com/office/drawing/2014/main" id="{D3A0B490-8354-D69D-C4B7-46D3429C2E8F}"/>
              </a:ext>
            </a:extLst>
          </p:cNvPr>
          <p:cNvSpPr/>
          <p:nvPr/>
        </p:nvSpPr>
        <p:spPr>
          <a:xfrm>
            <a:off x="3647209" y="4207184"/>
            <a:ext cx="290946" cy="24012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Yıldız: 5 Nokta 2">
            <a:extLst>
              <a:ext uri="{FF2B5EF4-FFF2-40B4-BE49-F238E27FC236}">
                <a16:creationId xmlns:a16="http://schemas.microsoft.com/office/drawing/2014/main" id="{C15977BB-58AB-C8EE-B7A6-BD8BFA8C2935}"/>
              </a:ext>
            </a:extLst>
          </p:cNvPr>
          <p:cNvSpPr/>
          <p:nvPr/>
        </p:nvSpPr>
        <p:spPr>
          <a:xfrm>
            <a:off x="8862661" y="4207183"/>
            <a:ext cx="290946" cy="24012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31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E9B2B-32A9-5091-8C35-85AF3C775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F8B499-A293-8716-D9B4-C9B439A3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1107773"/>
            <a:ext cx="9888496" cy="900131"/>
          </a:xfrm>
        </p:spPr>
        <p:txBody>
          <a:bodyPr anchor="t">
            <a:normAutofit/>
          </a:bodyPr>
          <a:lstStyle/>
          <a:p>
            <a:pPr algn="ctr"/>
            <a:r>
              <a:rPr lang="tr-TR" sz="3600" dirty="0"/>
              <a:t>Basınç Yaralanmaları-Prevalans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C87FC8B-09B2-05E8-9C4D-9DC62BC5FCDA}"/>
              </a:ext>
            </a:extLst>
          </p:cNvPr>
          <p:cNvSpPr txBox="1">
            <a:spLocks/>
          </p:cNvSpPr>
          <p:nvPr/>
        </p:nvSpPr>
        <p:spPr>
          <a:xfrm>
            <a:off x="7774968" y="2936241"/>
            <a:ext cx="3820391" cy="16345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30 araştırma makalesi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355,784 hasta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%11.6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B31DF0A-D072-185F-2877-05FB0D24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49" y="2332618"/>
            <a:ext cx="6850974" cy="2583404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FF8750CD-17EA-FCA3-EFF8-17BAFE311293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70968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39F7FF-94F7-1F41-3B57-A043F4EC8A01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C9AE59-068F-1262-37E3-128E2BC62945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929307-B38D-4F39-7D05-23FD8AA830C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277289C0-406D-6B89-3911-51824F484D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" name="İçerik Yer Tutucusu 6" descr="kişi, şahıs, tıbbi, et, tıbbi cihazlar içeren bir resim&#10;&#10;Açıklama otomatik olarak oluşturuldu">
            <a:extLst>
              <a:ext uri="{FF2B5EF4-FFF2-40B4-BE49-F238E27FC236}">
                <a16:creationId xmlns:a16="http://schemas.microsoft.com/office/drawing/2014/main" id="{D98DB0C4-B19C-7AB0-FFBE-6472C3EA6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36" r="8687" b="6489"/>
          <a:stretch/>
        </p:blipFill>
        <p:spPr>
          <a:xfrm>
            <a:off x="1712414" y="1835137"/>
            <a:ext cx="3925425" cy="3604707"/>
          </a:xfrm>
          <a:prstGeom prst="rect">
            <a:avLst/>
          </a:prstGeom>
        </p:spPr>
      </p:pic>
      <p:pic>
        <p:nvPicPr>
          <p:cNvPr id="12" name="Resim 11" descr="kişi, şahıs, et, deri, cilt, yara be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9B8EC9C-C289-E625-FA40-85BDDD2F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702" y="1835137"/>
            <a:ext cx="2790506" cy="3720675"/>
          </a:xfrm>
          <a:prstGeom prst="rect">
            <a:avLst/>
          </a:prstGeom>
        </p:spPr>
      </p:pic>
      <p:pic>
        <p:nvPicPr>
          <p:cNvPr id="10" name="İçerik Yer Tutucusu 4">
            <a:extLst>
              <a:ext uri="{FF2B5EF4-FFF2-40B4-BE49-F238E27FC236}">
                <a16:creationId xmlns:a16="http://schemas.microsoft.com/office/drawing/2014/main" id="{E8839F8F-D43A-CA81-2178-6B70D6A52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097" y="1627503"/>
            <a:ext cx="4612058" cy="417925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20EC0BA-A351-4782-61B4-6F5F8E477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21" b="26812"/>
          <a:stretch/>
        </p:blipFill>
        <p:spPr>
          <a:xfrm>
            <a:off x="6411540" y="1415199"/>
            <a:ext cx="3791607" cy="4465637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298D1C3E-792D-8EAB-A4C7-4944B91D2706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80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EBA2EBC-0F46-7A89-A578-416DB3DBF56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ctr"/>
            <a:r>
              <a:rPr lang="tr-TR" sz="4000" b="1" dirty="0"/>
              <a:t>Eve Götürülecekler 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6EDE776-DAA8-BD12-B961-080EAFE5F162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EDB6F1F-0A0F-9091-8F42-B8966393161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528211-8B40-9304-676F-7732846C52BA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3A634DC9-D35C-AF13-F44B-0566E0A3C0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05737" y="1928578"/>
            <a:ext cx="11013327" cy="4465637"/>
          </a:xfrm>
        </p:spPr>
        <p:txBody>
          <a:bodyPr/>
          <a:lstStyle/>
          <a:p>
            <a:r>
              <a:rPr lang="tr-TR" sz="2400" dirty="0"/>
              <a:t>Basınç Yaralanmaları sıklığı yüksek</a:t>
            </a:r>
          </a:p>
          <a:p>
            <a:r>
              <a:rPr lang="tr-TR" sz="2400" dirty="0"/>
              <a:t>Yara iyileşmesi </a:t>
            </a:r>
            <a:r>
              <a:rPr lang="tr-TR" sz="2400" dirty="0" err="1"/>
              <a:t>hipermetabolik</a:t>
            </a:r>
            <a:r>
              <a:rPr lang="tr-TR" sz="2400" dirty="0"/>
              <a:t> ve katabolik bir süreç</a:t>
            </a:r>
          </a:p>
          <a:p>
            <a:r>
              <a:rPr lang="tr-TR" sz="2400" dirty="0"/>
              <a:t>Mutlaka MN tara!!</a:t>
            </a:r>
          </a:p>
          <a:p>
            <a:r>
              <a:rPr lang="tr-TR" sz="2400" dirty="0"/>
              <a:t>Artmış protein, kalori ve </a:t>
            </a:r>
            <a:r>
              <a:rPr lang="tr-TR" sz="2400" dirty="0" err="1"/>
              <a:t>mikronutrient</a:t>
            </a:r>
            <a:r>
              <a:rPr lang="tr-TR" sz="2400" dirty="0"/>
              <a:t> ihtiyacı var…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i="1" dirty="0"/>
              <a:t>İlk verilmesi gereken protein ve enerji !!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i="1" dirty="0"/>
              <a:t>30-35 kcal/kg/g ve 1.2-2.0 g protein/kg/g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i="1" dirty="0"/>
              <a:t>Eser element ve vitamin desteği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i="1" dirty="0"/>
              <a:t>Mümkünse spesifik </a:t>
            </a:r>
            <a:r>
              <a:rPr lang="tr-TR" sz="2400" i="1" dirty="0" err="1"/>
              <a:t>aa</a:t>
            </a:r>
            <a:endParaRPr lang="tr-TR" sz="24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i="1" dirty="0"/>
              <a:t>Yeterli hidrasyon</a:t>
            </a:r>
          </a:p>
          <a:p>
            <a:endParaRPr lang="tr-TR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273F60E7-D0E1-9E85-DE45-1238026BE0F6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591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687BDB-164C-2553-88DA-6FE975F6FBD9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6EF4CE68-A5A6-554A-93AD-A734CD594336}" type="datetime6">
              <a:rPr lang="en-GB" smtClean="0"/>
              <a:t>October 25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CAAEC3E-5103-5222-4AF8-5E3E7AE5D28D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presentation title in Calibri Bold</a:t>
            </a:r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BB3BEE9-0403-CFEE-754A-E97B13147B4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F9CA09FF-30D2-C763-009F-24478502E3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9166" y="2306012"/>
            <a:ext cx="11013327" cy="4465637"/>
          </a:xfrm>
        </p:spPr>
        <p:txBody>
          <a:bodyPr/>
          <a:lstStyle/>
          <a:p>
            <a:r>
              <a:rPr lang="tr-TR" sz="2800" dirty="0"/>
              <a:t>En sık supin pozisyonda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800" dirty="0" err="1"/>
              <a:t>Sakrumda</a:t>
            </a:r>
            <a:r>
              <a:rPr lang="tr-TR" sz="2800" dirty="0"/>
              <a:t> %60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800" dirty="0" err="1"/>
              <a:t>Tuberositas</a:t>
            </a:r>
            <a:r>
              <a:rPr lang="tr-TR" sz="2800" dirty="0"/>
              <a:t> </a:t>
            </a:r>
            <a:r>
              <a:rPr lang="tr-TR" sz="2800" dirty="0" err="1"/>
              <a:t>ischii</a:t>
            </a:r>
            <a:r>
              <a:rPr lang="tr-TR" sz="2800" dirty="0"/>
              <a:t> </a:t>
            </a:r>
            <a:r>
              <a:rPr lang="tr-TR" sz="2800" i="1" dirty="0"/>
              <a:t>daha çok oturan hastada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800" b="0" dirty="0">
                <a:solidFill>
                  <a:schemeClr val="tx1"/>
                </a:solidFill>
              </a:rPr>
              <a:t>Büyük </a:t>
            </a:r>
            <a:r>
              <a:rPr lang="tr-TR" sz="2800" b="0" dirty="0" err="1">
                <a:solidFill>
                  <a:schemeClr val="tx1"/>
                </a:solidFill>
              </a:rPr>
              <a:t>torakanter</a:t>
            </a:r>
            <a:r>
              <a:rPr lang="tr-TR" sz="2800" b="0" dirty="0">
                <a:solidFill>
                  <a:schemeClr val="tx1"/>
                </a:solidFill>
              </a:rPr>
              <a:t> </a:t>
            </a:r>
            <a:r>
              <a:rPr lang="tr-TR" sz="2800" dirty="0"/>
              <a:t>ve topukta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800" dirty="0"/>
              <a:t>Dirsek, diz ayak bileği, </a:t>
            </a:r>
            <a:r>
              <a:rPr lang="tr-TR" sz="2800" dirty="0" err="1"/>
              <a:t>oksiput</a:t>
            </a:r>
            <a:r>
              <a:rPr lang="tr-TR" sz="2800" dirty="0"/>
              <a:t> </a:t>
            </a:r>
            <a:r>
              <a:rPr lang="tr-TR" sz="2800" i="1" dirty="0"/>
              <a:t>daha nadir </a:t>
            </a:r>
          </a:p>
          <a:p>
            <a:endParaRPr lang="tr-TR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0092A97A-554A-ABCD-490E-0D3DC3C42659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CB566E6D-7B60-B73E-2C2D-59A6EBDD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1107773"/>
            <a:ext cx="9888496" cy="900131"/>
          </a:xfrm>
        </p:spPr>
        <p:txBody>
          <a:bodyPr anchor="t">
            <a:normAutofit/>
          </a:bodyPr>
          <a:lstStyle/>
          <a:p>
            <a:pPr algn="ctr"/>
            <a:r>
              <a:rPr lang="tr-TR" sz="3600" dirty="0"/>
              <a:t>Basınç Yaralanmaları-Prevalans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44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81848C-053B-E03E-D67F-6F4B4060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tx1"/>
          </a:solidFill>
        </p:spPr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         </a:t>
            </a:r>
            <a:r>
              <a:rPr lang="tr-TR" sz="4000" dirty="0">
                <a:solidFill>
                  <a:schemeClr val="bg1"/>
                </a:solidFill>
              </a:rPr>
              <a:t>Neden önemli?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6E12C81-F4ED-A134-9DE5-621378AE9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27" y="2193487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Morbidite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Hasta ve yakınlarında anksiyete/sosyal izolasyon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Yaşam kalitesinde düşme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Hastane yatışlarında uzama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Sağlık harcamalarında artış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Mortalite!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91F67662-F724-53B2-08FF-0A6064CA5E3F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151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63C9B-07FE-F48F-8159-DBF225839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067678-C7CF-3CB2-C9B8-08E5CE97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84926"/>
            <a:ext cx="9888496" cy="900131"/>
          </a:xfrm>
        </p:spPr>
        <p:txBody>
          <a:bodyPr anchor="t">
            <a:normAutofit/>
          </a:bodyPr>
          <a:lstStyle/>
          <a:p>
            <a:pPr algn="ctr"/>
            <a:r>
              <a:rPr lang="tr-TR" sz="3600" dirty="0"/>
              <a:t>Basınç Yaralanmaları-Malnütrisyon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29BF294-1362-A32E-DDD5-4022FFA9B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3724" y="1302290"/>
            <a:ext cx="6691364" cy="2473200"/>
          </a:xfr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CF77D1D-E796-657D-8718-5F6A1DBDC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723" y="3864266"/>
            <a:ext cx="6691363" cy="1943371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88A23E1-D5FF-7F42-B66D-7F6A2C8FD7C0}"/>
              </a:ext>
            </a:extLst>
          </p:cNvPr>
          <p:cNvSpPr/>
          <p:nvPr/>
        </p:nvSpPr>
        <p:spPr>
          <a:xfrm>
            <a:off x="2836914" y="4214358"/>
            <a:ext cx="2365707" cy="94933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AC2D47D-4CF9-EFC9-A9E8-12F190662292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310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2251478" y="3223128"/>
            <a:ext cx="7840747" cy="2926299"/>
            <a:chOff x="755576" y="2492896"/>
            <a:chExt cx="7036749" cy="248083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492896"/>
              <a:ext cx="3571875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96"/>
            <a:stretch/>
          </p:blipFill>
          <p:spPr bwMode="auto">
            <a:xfrm>
              <a:off x="4365745" y="3607535"/>
              <a:ext cx="3381375" cy="1310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650" y="2492896"/>
              <a:ext cx="3495675" cy="1085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80" y="4726076"/>
              <a:ext cx="3400425" cy="24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46" y="708573"/>
            <a:ext cx="8512679" cy="2145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229292D-4887-E071-357E-98348D0C31C2}"/>
              </a:ext>
            </a:extLst>
          </p:cNvPr>
          <p:cNvSpPr/>
          <p:nvPr/>
        </p:nvSpPr>
        <p:spPr>
          <a:xfrm>
            <a:off x="2382905" y="4541892"/>
            <a:ext cx="3788947" cy="29211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651902A-53A5-67E4-928F-7497E5858674}"/>
              </a:ext>
            </a:extLst>
          </p:cNvPr>
          <p:cNvSpPr/>
          <p:nvPr/>
        </p:nvSpPr>
        <p:spPr>
          <a:xfrm>
            <a:off x="6257430" y="4597701"/>
            <a:ext cx="3834796" cy="29270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1C857C68-8C31-AE84-EB14-E9B9213ED3C8}"/>
              </a:ext>
            </a:extLst>
          </p:cNvPr>
          <p:cNvSpPr/>
          <p:nvPr/>
        </p:nvSpPr>
        <p:spPr>
          <a:xfrm>
            <a:off x="0" y="6326155"/>
            <a:ext cx="12192000" cy="53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2231082"/>
      </p:ext>
    </p:extLst>
  </p:cSld>
  <p:clrMapOvr>
    <a:masterClrMapping/>
  </p:clrMapOvr>
</p:sld>
</file>

<file path=ppt/theme/theme1.xml><?xml version="1.0" encoding="utf-8"?>
<a:theme xmlns:a="http://schemas.openxmlformats.org/drawingml/2006/main" name="Danone Nutricia Template">
  <a:themeElements>
    <a:clrScheme name="Custom 16">
      <a:dk1>
        <a:srgbClr val="303083"/>
      </a:dk1>
      <a:lt1>
        <a:srgbClr val="FFFFFF"/>
      </a:lt1>
      <a:dk2>
        <a:srgbClr val="492A80"/>
      </a:dk2>
      <a:lt2>
        <a:srgbClr val="313183"/>
      </a:lt2>
      <a:accent1>
        <a:srgbClr val="AC98C5"/>
      </a:accent1>
      <a:accent2>
        <a:srgbClr val="7D9CD0"/>
      </a:accent2>
      <a:accent3>
        <a:srgbClr val="8E66A4"/>
      </a:accent3>
      <a:accent4>
        <a:srgbClr val="508CCC"/>
      </a:accent4>
      <a:accent5>
        <a:srgbClr val="6D6D6F"/>
      </a:accent5>
      <a:accent6>
        <a:srgbClr val="B8BAB9"/>
      </a:accent6>
      <a:hlink>
        <a:srgbClr val="8F66A3"/>
      </a:hlink>
      <a:folHlink>
        <a:srgbClr val="508ECC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Calibri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Calibri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Calibri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Calibri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Calibri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Calibri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FFB02B99-AD63-4CE6-B050-8CD88881F9DC}"/>
</file>

<file path=customXml/itemProps2.xml><?xml version="1.0" encoding="utf-8"?>
<ds:datastoreItem xmlns:ds="http://schemas.openxmlformats.org/officeDocument/2006/customXml" ds:itemID="{3AA7418B-D361-4EF3-AD39-D8A8D6CBD1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802462-76C0-4DDE-A9C9-FE9909045B3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</TotalTime>
  <Words>1526</Words>
  <Application>Microsoft Office PowerPoint</Application>
  <PresentationFormat>Geniş ekran</PresentationFormat>
  <Paragraphs>369</Paragraphs>
  <Slides>51</Slides>
  <Notes>8</Notes>
  <HiddenSlides>6</HiddenSlides>
  <MMClips>1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60" baseType="lpstr">
      <vt:lpstr>ＭＳ Ｐゴシック</vt:lpstr>
      <vt:lpstr>Aptos</vt:lpstr>
      <vt:lpstr>Arial</vt:lpstr>
      <vt:lpstr>Calibri</vt:lpstr>
      <vt:lpstr>Calibri Regular</vt:lpstr>
      <vt:lpstr>ElsevierGulliver</vt:lpstr>
      <vt:lpstr>Times New Roman</vt:lpstr>
      <vt:lpstr>Wingdings</vt:lpstr>
      <vt:lpstr>Danone Nutricia Template</vt:lpstr>
      <vt:lpstr>Yara Yönetİmİnde Tüple Beslenme:  Yüksek Proteİnİn Rolü </vt:lpstr>
      <vt:lpstr>2 ayrı Hasta- 2 ayrı yara</vt:lpstr>
      <vt:lpstr>2 aynı sorun</vt:lpstr>
      <vt:lpstr>Basınç Yaralanmaları-Prevalans  </vt:lpstr>
      <vt:lpstr>Basınç Yaralanmaları-Prevalans </vt:lpstr>
      <vt:lpstr>Basınç Yaralanmaları-Prevalans </vt:lpstr>
      <vt:lpstr>         Neden önemli?</vt:lpstr>
      <vt:lpstr>Basınç Yaralanmaları-Malnütrisyon</vt:lpstr>
      <vt:lpstr>PowerPoint Sunusu</vt:lpstr>
      <vt:lpstr> </vt:lpstr>
      <vt:lpstr>YARa iyileşmesi İyileşmesi</vt:lpstr>
      <vt:lpstr>Malnütrisyon</vt:lpstr>
      <vt:lpstr>Malnütrisyon</vt:lpstr>
      <vt:lpstr>Basınç Yaralanmalarında Malnütrisyonu</vt:lpstr>
      <vt:lpstr>Basınç Yaralanmasında Malnütrİsyonu TARA!</vt:lpstr>
      <vt:lpstr>PowerPoint Sunusu</vt:lpstr>
      <vt:lpstr>Basınç Yaralanmalarında Malnütrisyonu TEDAVİ ET!</vt:lpstr>
      <vt:lpstr>PowerPoint Sunusu</vt:lpstr>
      <vt:lpstr>PowerPoint Sunusu</vt:lpstr>
      <vt:lpstr>PowerPoint Sunusu</vt:lpstr>
      <vt:lpstr>PowerPoint Sunusu</vt:lpstr>
      <vt:lpstr>PROTEİN</vt:lpstr>
      <vt:lpstr>PowerPoint Sunusu</vt:lpstr>
      <vt:lpstr>PowerPoint Sunusu</vt:lpstr>
      <vt:lpstr>PowerPoint Sunusu</vt:lpstr>
      <vt:lpstr>Öneri</vt:lpstr>
      <vt:lpstr>PowerPoint Sunusu</vt:lpstr>
      <vt:lpstr>PowerPoint Sunusu</vt:lpstr>
      <vt:lpstr>PowerPoint Sunusu</vt:lpstr>
      <vt:lpstr>1. Hasta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Karbonhidrat</vt:lpstr>
      <vt:lpstr>PowerPoint Sunusu</vt:lpstr>
      <vt:lpstr>PowerPoint Sunusu</vt:lpstr>
      <vt:lpstr>MUFA</vt:lpstr>
      <vt:lpstr>PowerPoint Sunusu</vt:lpstr>
      <vt:lpstr>LİF</vt:lpstr>
      <vt:lpstr>PowerPoint Sunusu</vt:lpstr>
      <vt:lpstr>PowerPoint Sunusu</vt:lpstr>
      <vt:lpstr>PowerPoint Sunusu</vt:lpstr>
      <vt:lpstr>PowerPoint Sunusu</vt:lpstr>
      <vt:lpstr>Diyet-Kilo verme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Beverley Anderson</dc:creator>
  <cp:lastModifiedBy>loq4</cp:lastModifiedBy>
  <cp:revision>345</cp:revision>
  <cp:lastPrinted>2017-10-11T16:33:54Z</cp:lastPrinted>
  <dcterms:created xsi:type="dcterms:W3CDTF">2017-09-20T11:27:59Z</dcterms:created>
  <dcterms:modified xsi:type="dcterms:W3CDTF">2025-10-17T11:06:15Z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