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1" r:id="rId3"/>
    <p:sldId id="278" r:id="rId4"/>
    <p:sldId id="288" r:id="rId5"/>
    <p:sldId id="285" r:id="rId6"/>
    <p:sldId id="275" r:id="rId7"/>
    <p:sldId id="279" r:id="rId8"/>
    <p:sldId id="260" r:id="rId9"/>
    <p:sldId id="265" r:id="rId10"/>
    <p:sldId id="267" r:id="rId11"/>
    <p:sldId id="266" r:id="rId12"/>
    <p:sldId id="268" r:id="rId13"/>
    <p:sldId id="269" r:id="rId14"/>
    <p:sldId id="271" r:id="rId15"/>
    <p:sldId id="270" r:id="rId16"/>
    <p:sldId id="272" r:id="rId17"/>
    <p:sldId id="282" r:id="rId18"/>
    <p:sldId id="274" r:id="rId19"/>
    <p:sldId id="28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0"/>
    <p:restoredTop sz="94537"/>
  </p:normalViewPr>
  <p:slideViewPr>
    <p:cSldViewPr snapToGrid="0">
      <p:cViewPr varScale="1">
        <p:scale>
          <a:sx n="107" d="100"/>
          <a:sy n="107" d="100"/>
        </p:scale>
        <p:origin x="11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B3720-0E3C-B044-86E1-10017DA2579F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BEDC5-30A8-CF42-A299-208FE922DB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675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22CEB-3B76-2265-AA5B-AF7544893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C6564EB-94C6-E653-02F8-9B61857AD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0A9421-9343-6144-7239-DE3E9F111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72F860-4AFB-9129-3A36-FA96EB43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A3E139E-1979-65EF-3448-F50E8EA9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70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7BFB2F-7060-C551-0A14-3DBECEC19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11D14C-509A-A224-AA73-11D8019CA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21C186-CD09-33B2-4D8B-E2FF17B0B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8B3C33-9E0E-378F-76FE-51BFF723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847CB78-C975-0DC7-4E47-A49001EA8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070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B39EC90-8F20-1A38-A4A7-8E670B72DD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FE628E8-CD4A-B25F-B85C-C429FC77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3FE0356-622C-52C1-6A3A-04104AC8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62BAAA2-EF01-F880-7607-335B9E408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795ACA9-0BE3-60DA-4E79-DC6E3396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2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505303-C2AA-C030-0351-4AC61A7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27E34-C243-5AEA-DB77-F156C4D60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420A6E-93F1-A239-F6DF-3007476E4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D01C469-F898-0AAF-EB21-9406A07C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6233052-3BE2-89FF-8C83-E63F74DF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2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1CA930-805E-B092-9B3E-C0684AAA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7EBC1B-432A-0937-9DDA-B6C4963BF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A6AF6AE-ECD5-011B-1218-7DBA9CB1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4D4311-15FC-0A2B-98E5-20345B3A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30A999F-958A-B833-DD53-EE8DD035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04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C4092-D922-C0A0-92DE-7C7B8274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EB244C-57AA-9D5D-E782-DC2453E8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941D0D-8067-0E78-634F-6D8B0E1BA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1F4C93-3EAC-F0BA-20E5-A33692B2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4BCCD32-8751-BC60-7F6C-9A810A14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78F86D0-7270-9965-121B-B942DBA0F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129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2F327-34E8-E100-EA4F-27AE2B4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CCE9BC1-AC0D-3C98-38F2-3205F2E5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BCED8F5-AC86-727D-147B-115700C54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709E01D-AE4A-6E0D-C739-348F19C85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E4E12E-BEC9-5467-89A0-FD95B1FD3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7B2810-9E7D-59A4-E839-342D2519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E82C533-E0EF-074E-257B-4DE1BB72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E5F1625-B837-496E-B3B9-F2AC1D508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79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DFEA32B-287D-9FC8-DEDA-A86C45B2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76B21449-467D-89BD-6733-DCF4D319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6AD3315-C9C0-03A7-9159-ED42457CF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3FC7531-8E40-3D6A-CE6C-6122F479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29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CEB6C99-72D7-4A35-1DFE-9D850B7F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2380F60-AA22-003D-CE1A-626FAD3E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36F86DD-4E57-9E5E-0B53-ADCC2033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9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E93451-C544-95D0-F500-92D6FA948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86A60A7-6F64-103A-0749-4028055DE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157ECF7-22CB-0D8B-2AAE-ACFBA05D9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0DCE356-DCED-AD44-AE48-41CD3441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63256C-B7B4-691E-BBE5-72CF4DE6B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F5142-7DB2-2BC6-CC1B-F182893F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13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4E9F68-9853-2C6B-5B3A-0CB423F5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983DC2-3688-A319-4317-B55B8F3DC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9F0E675-F20C-AF94-D892-6AF7DE04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1BF0D5A-D7FF-3619-D992-961CFEA41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B2F90F2-87F8-1766-76B3-D1C9BE7A5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44DD289-26E5-E852-D2D6-AFBB4BB6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915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037A067-993D-1EBD-0ABA-9B08F40A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61BE733-F6D3-9BA3-5DD2-79A800B2C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9ED8A98-9173-43EF-722C-68C4A8545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E5EF13-DB74-FB46-8BDD-6B7CD72601CC}" type="datetimeFigureOut">
              <a:rPr lang="tr-TR" smtClean="0"/>
              <a:t>17.10.2025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8D562F-40FB-EFCE-38B8-AA13C2504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B63FA39-D86C-F574-4C74-820A4D6654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6F712-68EE-564D-A353-AB95F65F72D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713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28C955-C004-F3EC-80C8-2FD9DED37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DCAA578-D3D4-3725-ADA6-634DCD13D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CEF39537-8C7D-E66F-1B02-8988A3B6E0AB}"/>
              </a:ext>
            </a:extLst>
          </p:cNvPr>
          <p:cNvSpPr txBox="1"/>
          <p:nvPr/>
        </p:nvSpPr>
        <p:spPr>
          <a:xfrm>
            <a:off x="1093381" y="1690688"/>
            <a:ext cx="10005237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HASTANEDE YATAN YAŞLI HASTALARDA GLIM (</a:t>
            </a:r>
            <a:r>
              <a:rPr lang="tr-T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tr-T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tr-T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tr-T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Maln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20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trition</a:t>
            </a:r>
            <a:r>
              <a:rPr lang="tr-TR" sz="20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KRİTERLERİNE GÖRE TEŞHİS EDİLEN MALNÜTRİSYON İLE BİR YILLIK ÖLÜM ORANI ARASINDAKİ İLİŞKİ: PROSPEKTİF BİR ÇALIŞMA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020139B2-1CEA-730D-F26A-48C8A0BD858B}"/>
              </a:ext>
            </a:extLst>
          </p:cNvPr>
          <p:cNvSpPr txBox="1"/>
          <p:nvPr/>
        </p:nvSpPr>
        <p:spPr>
          <a:xfrm>
            <a:off x="838200" y="3429000"/>
            <a:ext cx="105156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16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Gizem Geçmez</a:t>
            </a:r>
            <a:r>
              <a:rPr lang="tr-TR" sz="1600" u="sng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Havva Nur Doğan Güven</a:t>
            </a:r>
            <a:r>
              <a:rPr lang="tr-T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Hatice Deniz</a:t>
            </a:r>
            <a:r>
              <a:rPr lang="tr-T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Hale Gülçin Yıldırım</a:t>
            </a:r>
            <a:r>
              <a:rPr lang="tr-T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Mehmet Haluk Yücel</a:t>
            </a:r>
            <a:r>
              <a:rPr lang="tr-T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Betül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Erişmiş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Deniz Yılmaz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Özlem Polat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Mehmet Hurşitoğlu</a:t>
            </a:r>
            <a:r>
              <a:rPr lang="tr-T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Mehmet Yürüyen</a:t>
            </a:r>
            <a:r>
              <a:rPr lang="tr-TR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br>
              <a:rPr lang="tr-T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tr-T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Sağlık Bilimleri Üniversitesi, İstanbul Bakırköy Dr. Sadi Konuk Eğitim ve Araştırma Hastanesi, İç Hastalıkları Ana Bilim Dalı, Geriatri Bilim Dalı</a:t>
            </a:r>
            <a:br>
              <a:rPr lang="tr-T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tr-T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Sağlık Bilimleri Üniversitesi, İstanbul Bakırköy Dr. Sadi Konuk Eğitim ve Araştırma Hastanesi, İç Hastalıkları Ana bilim Dalı, Genel Dahiliye Bilim Dalı</a:t>
            </a:r>
            <a:br>
              <a:rPr lang="tr-T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tr-T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Sağlık Bilimleri Üniversitesi, İstanbul Bakırköy Dr. Sadi Konuk Eğitim ve Araştırma Hastanesi, Aile Hekimliği Ana Bilim Dalı</a:t>
            </a:r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47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8548-BC87-79DA-1A8B-273CD54DE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26D849-B07A-23FF-385B-16DC3BCA6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C7FEA32-9615-33D5-E2A9-748DC834B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3F80406-2301-E553-9515-CCA84A19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93" y="1645443"/>
            <a:ext cx="10800907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Hastaların Klinik ve Nutrisyonel Değerlendirmesi </a:t>
            </a:r>
            <a:endParaRPr kumimoji="0" lang="tr-TR" altLang="tr-TR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Hastaların </a:t>
            </a:r>
            <a:r>
              <a:rPr kumimoji="0" lang="tr-TR" altLang="tr-TR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nutrisyonel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durumları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hastanın servise yatırıldığı </a:t>
            </a:r>
            <a:r>
              <a:rPr kumimoji="0" lang="tr-TR" altLang="tr-TR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ilk 24-48 saat içinde</a:t>
            </a:r>
            <a:r>
              <a:rPr kumimoji="0" lang="tr-TR" altLang="tr-T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çalışma için oluşturulan </a:t>
            </a:r>
            <a:r>
              <a:rPr kumimoji="0" lang="tr-TR" altLang="tr-T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nutrisyon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takımındaki yardımcı araştırmacılar tarafından 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NRS-2002 ve GLIM kriterleri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 kullanılarak değerlendirildi.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Malnutrisyon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saptanan hastalar GLIM kriterlerine göre 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orta ve şiddetli malnütrisyon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olarak iki gruba ayrıldı. </a:t>
            </a:r>
            <a:endParaRPr kumimoji="0" lang="tr-TR" altLang="tr-T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antropometrik ölçümleri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(boy, kilo, üst orta kol çevresi ve baldır çevresi) kayıt edildi. Boy (metre) ve kilo (kilogram) ölçümleri kullanılarak vücut kitle indeksi (VKİ) (kg/m</a:t>
            </a:r>
            <a:r>
              <a:rPr kumimoji="0" lang="tr-TR" altLang="tr-TR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hesaplandı. </a:t>
            </a:r>
            <a:endParaRPr kumimoji="0" lang="tr-TR" altLang="tr-T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</a:t>
            </a:r>
            <a:r>
              <a:rPr kumimoji="0" lang="tr-TR" altLang="tr-TR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yatışı sırasında ortaya çıkan </a:t>
            </a:r>
            <a:r>
              <a:rPr kumimoji="0" lang="tr-TR" altLang="tr-T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enfeksiyon </a:t>
            </a:r>
            <a:r>
              <a:rPr lang="tr-TR" alt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kliniği</a:t>
            </a:r>
            <a:r>
              <a:rPr kumimoji="0" lang="tr-TR" altLang="tr-T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 mortalite durumları kayıt edildi.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altLang="tr-TR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 bir yıllık takip sürecinde mortalite varlığı </a:t>
            </a:r>
            <a:r>
              <a:rPr lang="tr-TR" alt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açısından değerlendirildi.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</a:t>
            </a:r>
            <a:r>
              <a:rPr kumimoji="0" lang="tr-TR" altLang="tr-T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laboratuar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değerleri lökosit, nötrofil/lenfosit oranı, trombosit/lenfosit oranı, albümin, C-reaktif protein, sedimentasyon, varsa </a:t>
            </a:r>
            <a:r>
              <a:rPr kumimoji="0" lang="tr-TR" altLang="tr-T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prokalsitonin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gibi inflamasyon değerleri </a:t>
            </a:r>
            <a:r>
              <a:rPr lang="tr-TR" alt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kaydedildi. </a:t>
            </a:r>
            <a:endParaRPr kumimoji="0" lang="tr-TR" altLang="tr-T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09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ECD37-810A-685E-3C22-52098C4D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89F7919-47C8-9388-FF25-3B6F80B60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23A4FD-AF30-A07F-7DA1-4043031C3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7051E13-1B5A-E315-9909-F9AAF880D50C}"/>
              </a:ext>
            </a:extLst>
          </p:cNvPr>
          <p:cNvSpPr txBox="1"/>
          <p:nvPr/>
        </p:nvSpPr>
        <p:spPr>
          <a:xfrm>
            <a:off x="838200" y="1272455"/>
            <a:ext cx="10304929" cy="3889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Sarkopeni</a:t>
            </a:r>
            <a:r>
              <a:rPr lang="tr-T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Değerlendirmesi*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GLIM kriterleri içerisinde 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fenotopik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kriterler arasında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kas kitlesi ve gereğinde kas gücü / fonksiyonu ölçülmesi önerilmektedir.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 kitlesi ölçümü için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 çok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bioimpedans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analizi, bilgisayarlı tomografi, kemik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dansitometresi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manyetik rezonans veya ultrasonografi) kullanılabilmektedir. Ancak bu ölçüm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metodları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 zaman pratik değildir. 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Çalışmamızda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basit, ucuz ve pratik yapılabilir yardımcı bir antropometrik ölçüm olan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baldır ve üst kol orta hat çevresi ölçümü (cm)</a:t>
            </a:r>
            <a:r>
              <a:rPr lang="tr-TR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ile kas kitlesi değerlendirildi. Baldır çevresi &lt; 31 cm ve üst orta kol çevresi &lt; 21 cm ise kas kitlesi azalmış kabul edildi.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 gücü değerlendirilmesi için </a:t>
            </a:r>
            <a:r>
              <a:rPr lang="tr-TR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hair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</a:t>
            </a:r>
            <a:r>
              <a:rPr lang="tr-TR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(5 kez, sandalyeden desteksiz kalkıp oturma, 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sn) kullanıldı.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b="1" i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tr-TR" sz="1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fonksiyonu için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yürüme hızı testi (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gait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speed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 metre yürüme, </a:t>
            </a:r>
            <a:r>
              <a:rPr lang="tr-TR" sz="1400" b="0" i="0" u="none" strike="noStrike" dirty="0">
                <a:solidFill>
                  <a:srgbClr val="1F1F1F"/>
                </a:solidFill>
                <a:effectLst/>
                <a:latin typeface="Google Sans"/>
              </a:rPr>
              <a:t>≤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0.8 m/sn) kullanıldı. </a:t>
            </a: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D237687-3E6B-8617-DEB7-464BA225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6069119"/>
            <a:ext cx="10515599" cy="365125"/>
          </a:xfrm>
        </p:spPr>
        <p:txBody>
          <a:bodyPr/>
          <a:lstStyle/>
          <a:p>
            <a:pPr algn="l"/>
            <a:r>
              <a:rPr lang="tr-TR" sz="900" dirty="0">
                <a:solidFill>
                  <a:schemeClr val="tx1"/>
                </a:solidFill>
              </a:rPr>
              <a:t>*Cruz-</a:t>
            </a:r>
            <a:r>
              <a:rPr lang="tr-TR" sz="900" dirty="0" err="1">
                <a:solidFill>
                  <a:schemeClr val="tx1"/>
                </a:solidFill>
              </a:rPr>
              <a:t>Jentoft</a:t>
            </a:r>
            <a:r>
              <a:rPr lang="tr-TR" sz="900" dirty="0">
                <a:solidFill>
                  <a:schemeClr val="tx1"/>
                </a:solidFill>
              </a:rPr>
              <a:t> AJ, </a:t>
            </a:r>
            <a:r>
              <a:rPr lang="tr-TR" sz="900" dirty="0" err="1">
                <a:solidFill>
                  <a:schemeClr val="tx1"/>
                </a:solidFill>
              </a:rPr>
              <a:t>Bahat</a:t>
            </a:r>
            <a:r>
              <a:rPr lang="tr-TR" sz="900" dirty="0">
                <a:solidFill>
                  <a:schemeClr val="tx1"/>
                </a:solidFill>
              </a:rPr>
              <a:t> G, Bauer J, </a:t>
            </a:r>
            <a:r>
              <a:rPr lang="tr-TR" sz="900" dirty="0" err="1">
                <a:solidFill>
                  <a:schemeClr val="tx1"/>
                </a:solidFill>
              </a:rPr>
              <a:t>Boirie</a:t>
            </a:r>
            <a:r>
              <a:rPr lang="tr-TR" sz="900" dirty="0">
                <a:solidFill>
                  <a:schemeClr val="tx1"/>
                </a:solidFill>
              </a:rPr>
              <a:t> Y, </a:t>
            </a:r>
            <a:r>
              <a:rPr lang="tr-TR" sz="900" dirty="0" err="1">
                <a:solidFill>
                  <a:schemeClr val="tx1"/>
                </a:solidFill>
              </a:rPr>
              <a:t>Bruyère</a:t>
            </a:r>
            <a:r>
              <a:rPr lang="tr-TR" sz="900" dirty="0">
                <a:solidFill>
                  <a:schemeClr val="tx1"/>
                </a:solidFill>
              </a:rPr>
              <a:t> O, </a:t>
            </a:r>
            <a:r>
              <a:rPr lang="tr-TR" sz="900" dirty="0" err="1">
                <a:solidFill>
                  <a:schemeClr val="tx1"/>
                </a:solidFill>
              </a:rPr>
              <a:t>Cederholm</a:t>
            </a:r>
            <a:r>
              <a:rPr lang="tr-TR" sz="900" dirty="0">
                <a:solidFill>
                  <a:schemeClr val="tx1"/>
                </a:solidFill>
              </a:rPr>
              <a:t> T, Cooper C, </a:t>
            </a:r>
            <a:r>
              <a:rPr lang="tr-TR" sz="900" dirty="0" err="1">
                <a:solidFill>
                  <a:schemeClr val="tx1"/>
                </a:solidFill>
              </a:rPr>
              <a:t>Landi</a:t>
            </a:r>
            <a:r>
              <a:rPr lang="tr-TR" sz="900" dirty="0">
                <a:solidFill>
                  <a:schemeClr val="tx1"/>
                </a:solidFill>
              </a:rPr>
              <a:t> F, </a:t>
            </a:r>
            <a:r>
              <a:rPr lang="tr-TR" sz="900" dirty="0" err="1">
                <a:solidFill>
                  <a:schemeClr val="tx1"/>
                </a:solidFill>
              </a:rPr>
              <a:t>Rolland</a:t>
            </a:r>
            <a:r>
              <a:rPr lang="tr-TR" sz="900" dirty="0">
                <a:solidFill>
                  <a:schemeClr val="tx1"/>
                </a:solidFill>
              </a:rPr>
              <a:t> Y, </a:t>
            </a:r>
            <a:r>
              <a:rPr lang="tr-TR" sz="900" dirty="0" err="1">
                <a:solidFill>
                  <a:schemeClr val="tx1"/>
                </a:solidFill>
              </a:rPr>
              <a:t>Sayer</a:t>
            </a:r>
            <a:r>
              <a:rPr lang="tr-TR" sz="900" dirty="0">
                <a:solidFill>
                  <a:schemeClr val="tx1"/>
                </a:solidFill>
              </a:rPr>
              <a:t> AA, Schneider SM, </a:t>
            </a:r>
            <a:r>
              <a:rPr lang="tr-TR" sz="900" dirty="0" err="1">
                <a:solidFill>
                  <a:schemeClr val="tx1"/>
                </a:solidFill>
              </a:rPr>
              <a:t>Sieber</a:t>
            </a:r>
            <a:r>
              <a:rPr lang="tr-TR" sz="900" dirty="0">
                <a:solidFill>
                  <a:schemeClr val="tx1"/>
                </a:solidFill>
              </a:rPr>
              <a:t> CC, </a:t>
            </a:r>
            <a:r>
              <a:rPr lang="tr-TR" sz="900" dirty="0" err="1">
                <a:solidFill>
                  <a:schemeClr val="tx1"/>
                </a:solidFill>
              </a:rPr>
              <a:t>Topinkova</a:t>
            </a:r>
            <a:r>
              <a:rPr lang="tr-TR" sz="900" dirty="0">
                <a:solidFill>
                  <a:schemeClr val="tx1"/>
                </a:solidFill>
              </a:rPr>
              <a:t> E, </a:t>
            </a:r>
            <a:r>
              <a:rPr lang="tr-TR" sz="900" dirty="0" err="1">
                <a:solidFill>
                  <a:schemeClr val="tx1"/>
                </a:solidFill>
              </a:rPr>
              <a:t>Vandewoude</a:t>
            </a:r>
            <a:r>
              <a:rPr lang="tr-TR" sz="900" dirty="0">
                <a:solidFill>
                  <a:schemeClr val="tx1"/>
                </a:solidFill>
              </a:rPr>
              <a:t> M, </a:t>
            </a:r>
            <a:r>
              <a:rPr lang="tr-TR" sz="900" dirty="0" err="1">
                <a:solidFill>
                  <a:schemeClr val="tx1"/>
                </a:solidFill>
              </a:rPr>
              <a:t>Visser</a:t>
            </a:r>
            <a:r>
              <a:rPr lang="tr-TR" sz="900" dirty="0">
                <a:solidFill>
                  <a:schemeClr val="tx1"/>
                </a:solidFill>
              </a:rPr>
              <a:t> M, </a:t>
            </a:r>
            <a:r>
              <a:rPr lang="tr-TR" sz="900" dirty="0" err="1">
                <a:solidFill>
                  <a:schemeClr val="tx1"/>
                </a:solidFill>
              </a:rPr>
              <a:t>Zamboni</a:t>
            </a:r>
            <a:r>
              <a:rPr lang="tr-TR" sz="900" dirty="0">
                <a:solidFill>
                  <a:schemeClr val="tx1"/>
                </a:solidFill>
              </a:rPr>
              <a:t> M; </a:t>
            </a:r>
            <a:r>
              <a:rPr lang="tr-TR" sz="900" dirty="0" err="1">
                <a:solidFill>
                  <a:schemeClr val="tx1"/>
                </a:solidFill>
              </a:rPr>
              <a:t>Writing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Group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for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the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European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Working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Group</a:t>
            </a:r>
            <a:r>
              <a:rPr lang="tr-TR" sz="900" dirty="0">
                <a:solidFill>
                  <a:schemeClr val="tx1"/>
                </a:solidFill>
              </a:rPr>
              <a:t> on </a:t>
            </a:r>
            <a:r>
              <a:rPr lang="tr-TR" sz="900" dirty="0" err="1">
                <a:solidFill>
                  <a:schemeClr val="tx1"/>
                </a:solidFill>
              </a:rPr>
              <a:t>Sarcopenia</a:t>
            </a:r>
            <a:r>
              <a:rPr lang="tr-TR" sz="900" dirty="0">
                <a:solidFill>
                  <a:schemeClr val="tx1"/>
                </a:solidFill>
              </a:rPr>
              <a:t> in </a:t>
            </a:r>
            <a:r>
              <a:rPr lang="tr-TR" sz="900" dirty="0" err="1">
                <a:solidFill>
                  <a:schemeClr val="tx1"/>
                </a:solidFill>
              </a:rPr>
              <a:t>Older</a:t>
            </a:r>
            <a:r>
              <a:rPr lang="tr-TR" sz="900" dirty="0">
                <a:solidFill>
                  <a:schemeClr val="tx1"/>
                </a:solidFill>
              </a:rPr>
              <a:t> People 2 (EWGSOP2), </a:t>
            </a:r>
            <a:r>
              <a:rPr lang="tr-TR" sz="900" dirty="0" err="1">
                <a:solidFill>
                  <a:schemeClr val="tx1"/>
                </a:solidFill>
              </a:rPr>
              <a:t>and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the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Extended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Group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for</a:t>
            </a:r>
            <a:r>
              <a:rPr lang="tr-TR" sz="900" dirty="0">
                <a:solidFill>
                  <a:schemeClr val="tx1"/>
                </a:solidFill>
              </a:rPr>
              <a:t> EWGSOP2. </a:t>
            </a:r>
            <a:r>
              <a:rPr lang="tr-TR" sz="900" dirty="0" err="1">
                <a:solidFill>
                  <a:schemeClr val="tx1"/>
                </a:solidFill>
              </a:rPr>
              <a:t>Sarcopenia</a:t>
            </a:r>
            <a:r>
              <a:rPr lang="tr-TR" sz="900" dirty="0">
                <a:solidFill>
                  <a:schemeClr val="tx1"/>
                </a:solidFill>
              </a:rPr>
              <a:t>: </a:t>
            </a:r>
            <a:r>
              <a:rPr lang="tr-TR" sz="900" dirty="0" err="1">
                <a:solidFill>
                  <a:schemeClr val="tx1"/>
                </a:solidFill>
              </a:rPr>
              <a:t>revised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European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consensus</a:t>
            </a:r>
            <a:r>
              <a:rPr lang="tr-TR" sz="900" dirty="0">
                <a:solidFill>
                  <a:schemeClr val="tx1"/>
                </a:solidFill>
              </a:rPr>
              <a:t> on </a:t>
            </a:r>
            <a:r>
              <a:rPr lang="tr-TR" sz="900" dirty="0" err="1">
                <a:solidFill>
                  <a:schemeClr val="tx1"/>
                </a:solidFill>
              </a:rPr>
              <a:t>definition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and</a:t>
            </a:r>
            <a:r>
              <a:rPr lang="tr-TR" sz="900" dirty="0">
                <a:solidFill>
                  <a:schemeClr val="tx1"/>
                </a:solidFill>
              </a:rPr>
              <a:t> </a:t>
            </a:r>
            <a:r>
              <a:rPr lang="tr-TR" sz="900" dirty="0" err="1">
                <a:solidFill>
                  <a:schemeClr val="tx1"/>
                </a:solidFill>
              </a:rPr>
              <a:t>diagnosis</a:t>
            </a:r>
            <a:r>
              <a:rPr lang="tr-TR" sz="900" dirty="0">
                <a:solidFill>
                  <a:schemeClr val="tx1"/>
                </a:solidFill>
              </a:rPr>
              <a:t>. Age </a:t>
            </a:r>
            <a:r>
              <a:rPr lang="tr-TR" sz="900" dirty="0" err="1">
                <a:solidFill>
                  <a:schemeClr val="tx1"/>
                </a:solidFill>
              </a:rPr>
              <a:t>Ageing</a:t>
            </a:r>
            <a:r>
              <a:rPr lang="tr-TR" sz="900" dirty="0">
                <a:solidFill>
                  <a:schemeClr val="tx1"/>
                </a:solidFill>
              </a:rPr>
              <a:t>. 2019 Jan 1;48(1):16-31. </a:t>
            </a:r>
            <a:r>
              <a:rPr lang="tr-TR" sz="900" dirty="0" err="1">
                <a:solidFill>
                  <a:schemeClr val="tx1"/>
                </a:solidFill>
              </a:rPr>
              <a:t>doi</a:t>
            </a:r>
            <a:r>
              <a:rPr lang="tr-TR" sz="900" dirty="0">
                <a:solidFill>
                  <a:schemeClr val="tx1"/>
                </a:solidFill>
              </a:rPr>
              <a:t>: 10.1093/</a:t>
            </a:r>
            <a:r>
              <a:rPr lang="tr-TR" sz="900" dirty="0" err="1">
                <a:solidFill>
                  <a:schemeClr val="tx1"/>
                </a:solidFill>
              </a:rPr>
              <a:t>ageing</a:t>
            </a:r>
            <a:r>
              <a:rPr lang="tr-TR" sz="900" dirty="0">
                <a:solidFill>
                  <a:schemeClr val="tx1"/>
                </a:solidFill>
              </a:rPr>
              <a:t>/afy169. </a:t>
            </a:r>
            <a:r>
              <a:rPr lang="tr-TR" sz="900" dirty="0" err="1">
                <a:solidFill>
                  <a:schemeClr val="tx1"/>
                </a:solidFill>
              </a:rPr>
              <a:t>Erratum</a:t>
            </a:r>
            <a:r>
              <a:rPr lang="tr-TR" sz="900" dirty="0">
                <a:solidFill>
                  <a:schemeClr val="tx1"/>
                </a:solidFill>
              </a:rPr>
              <a:t> in: Age </a:t>
            </a:r>
            <a:r>
              <a:rPr lang="tr-TR" sz="900" dirty="0" err="1">
                <a:solidFill>
                  <a:schemeClr val="tx1"/>
                </a:solidFill>
              </a:rPr>
              <a:t>Ageing</a:t>
            </a:r>
            <a:r>
              <a:rPr lang="tr-TR" sz="900" dirty="0">
                <a:solidFill>
                  <a:schemeClr val="tx1"/>
                </a:solidFill>
              </a:rPr>
              <a:t>. 2019 Jul 1;48(4):601. </a:t>
            </a:r>
            <a:r>
              <a:rPr lang="tr-TR" sz="900" dirty="0" err="1">
                <a:solidFill>
                  <a:schemeClr val="tx1"/>
                </a:solidFill>
              </a:rPr>
              <a:t>doi</a:t>
            </a:r>
            <a:r>
              <a:rPr lang="tr-TR" sz="900" dirty="0">
                <a:solidFill>
                  <a:schemeClr val="tx1"/>
                </a:solidFill>
              </a:rPr>
              <a:t>: 10.1093/</a:t>
            </a:r>
            <a:r>
              <a:rPr lang="tr-TR" sz="900" dirty="0" err="1">
                <a:solidFill>
                  <a:schemeClr val="tx1"/>
                </a:solidFill>
              </a:rPr>
              <a:t>ageing</a:t>
            </a:r>
            <a:r>
              <a:rPr lang="tr-TR" sz="900" dirty="0">
                <a:solidFill>
                  <a:schemeClr val="tx1"/>
                </a:solidFill>
              </a:rPr>
              <a:t>/afz046. PMID: 30312372; PMCID: PMC6322506.</a:t>
            </a:r>
          </a:p>
        </p:txBody>
      </p:sp>
    </p:spTree>
    <p:extLst>
      <p:ext uri="{BB962C8B-B14F-4D97-AF65-F5344CB8AC3E}">
        <p14:creationId xmlns:p14="http://schemas.microsoft.com/office/powerpoint/2010/main" val="202615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2399C-75A7-9CCC-A44B-50980B93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936321-A46C-1B3F-916F-E124C4154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023A199C-B2AE-CC2A-5354-CAD36707E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3A51BF6F-BBB1-3EAF-0A06-4AAFCF798B84}"/>
              </a:ext>
            </a:extLst>
          </p:cNvPr>
          <p:cNvSpPr txBox="1"/>
          <p:nvPr/>
        </p:nvSpPr>
        <p:spPr>
          <a:xfrm>
            <a:off x="721242" y="1690688"/>
            <a:ext cx="10515600" cy="18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İstatistiksel Analiz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Gruplar arasında sayısal değişkenlerin karşılaştırması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-T testi, kategorik değişkenlerin karşılaştırılması için ise Ki-Kare (X</a:t>
            </a:r>
            <a:r>
              <a:rPr lang="tr-TR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testi kullanıldı.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Mortalite riskini 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predikte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etmesi açısından </a:t>
            </a:r>
            <a:r>
              <a:rPr lang="tr-TR" sz="14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Cox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Regresyon analizi kullanıldı. </a:t>
            </a:r>
            <a:r>
              <a:rPr lang="tr-TR" sz="1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tr-TR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değeri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 0.05 ise istatistiksel olarak anlamlı kabul edildi. </a:t>
            </a:r>
          </a:p>
        </p:txBody>
      </p:sp>
    </p:spTree>
    <p:extLst>
      <p:ext uri="{BB962C8B-B14F-4D97-AF65-F5344CB8AC3E}">
        <p14:creationId xmlns:p14="http://schemas.microsoft.com/office/powerpoint/2010/main" val="117369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96D8-6FC2-9573-B84A-1CC6E38D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E48F05-D8DB-DA88-D912-11CA71AF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F41E198-33D1-0BC9-F12E-119C52A16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0DCA2582-298D-FAAF-63D0-DCB5F3630C70}"/>
              </a:ext>
            </a:extLst>
          </p:cNvPr>
          <p:cNvSpPr txBox="1"/>
          <p:nvPr/>
        </p:nvSpPr>
        <p:spPr>
          <a:xfrm>
            <a:off x="753348" y="1215251"/>
            <a:ext cx="5755342" cy="5181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Bulgular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n= 200 hasta, %50.5 kadın, %49.5 erkek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rtalama yaş 74.72 ±9.39 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Ortalama ilaç sayısı 5.17±3.02 adet 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rtalama kronik hastalık sayısı 3.07±1.37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Ortalama vücut kitle indeksi 26.17± 5.34 kg/m</a:t>
            </a:r>
            <a:r>
              <a:rPr lang="tr-TR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tr-TR" sz="1400" baseline="30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rtalama baldır çevresi 32.67±5.03 cm ve ortalama üst orta kol çevresi 27.52±4.66 cm saptandı. 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Ortalama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chair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test değeri 17.22±8.98 sn</a:t>
            </a:r>
            <a:endParaRPr lang="tr-TR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rtalama yürüme testi(</a:t>
            </a:r>
            <a:r>
              <a:rPr lang="tr-TR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gait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speed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değeri 10.05±7.69 sn</a:t>
            </a:r>
          </a:p>
          <a:p>
            <a:pPr marL="171450" indent="-1714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ortalama NRS 2002 puanı 2.99 ±1.44 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ED4C22C-9413-4FB3-00F8-4DF85378D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038" y="1469916"/>
            <a:ext cx="3920358" cy="50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11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9FD38-373F-0474-8D79-799620C16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24733E-D86D-A0B5-1645-DF784EAF0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64CE2F68-CDCF-E6B1-5B9C-A2B7032F7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857E421-ED6F-F5B0-77F3-48B9DEBAAF01}"/>
              </a:ext>
            </a:extLst>
          </p:cNvPr>
          <p:cNvSpPr txBox="1"/>
          <p:nvPr/>
        </p:nvSpPr>
        <p:spPr>
          <a:xfrm>
            <a:off x="838200" y="2143487"/>
            <a:ext cx="6182832" cy="179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Hastaların 162 (%81)’sinde NRS-2002 ile malnütrisyon riski ve GLIM kriterleri ile 147 (%73.5) hastada malnütrisyon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varlığı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saptandı.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GLIM ile saptanan malnütrisyonu olan hastalarda malnütrisyon şiddeti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 (%49) hastada orta, 49 (%24.5) hastada şiddetli malnütrisyon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olarak saptandı.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0F02923A-51AF-16D6-9F37-DA891CFB684A}"/>
              </a:ext>
            </a:extLst>
          </p:cNvPr>
          <p:cNvSpPr txBox="1"/>
          <p:nvPr/>
        </p:nvSpPr>
        <p:spPr>
          <a:xfrm>
            <a:off x="728663" y="1427137"/>
            <a:ext cx="6182832" cy="71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Bulgular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9361737-22DD-E1F1-907C-37D0B3009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0157" y="1469916"/>
            <a:ext cx="3920358" cy="50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B4503-0089-E014-44D4-F5B6C0825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D320D02-AF32-69B4-5CD2-A2640C21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5D49EFB-1177-F910-9484-9EEB2351B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BB28F40-DE7E-9659-0F93-0A3CCEC0153B}"/>
              </a:ext>
            </a:extLst>
          </p:cNvPr>
          <p:cNvSpPr txBox="1"/>
          <p:nvPr/>
        </p:nvSpPr>
        <p:spPr>
          <a:xfrm>
            <a:off x="701749" y="2207547"/>
            <a:ext cx="5975497" cy="69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Hastane yatışı ve taburculuk sonrası bir yıllık izlem sürecinde hastaların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102 </a:t>
            </a:r>
            <a:r>
              <a:rPr lang="tr-TR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(%51)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’sinin takibi </a:t>
            </a:r>
            <a:r>
              <a:rPr lang="tr-TR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mortalite</a:t>
            </a:r>
            <a:r>
              <a:rPr lang="tr-TR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ile sonuçlandı. 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2EA04E0-CB61-CD53-61C1-912636FDE9AD}"/>
              </a:ext>
            </a:extLst>
          </p:cNvPr>
          <p:cNvSpPr txBox="1"/>
          <p:nvPr/>
        </p:nvSpPr>
        <p:spPr>
          <a:xfrm>
            <a:off x="598081" y="1339463"/>
            <a:ext cx="6182832" cy="71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Bulgular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05C9125F-2E1E-F923-9111-4A9B80B4B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994" y="1469916"/>
            <a:ext cx="3920358" cy="50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49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3ADE-97B6-6D2B-D2BC-EFB5F8F45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938923-278F-D9EC-71FC-4856F6F0B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08D6FCC-0D22-C7FB-AA7D-F37638A14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sim 3" descr="metin, diyagram, ekran görüntüsü, çizgi içeren bir resim&#10;&#10;Açıklama otomatik olarak oluşturuldu">
            <a:extLst>
              <a:ext uri="{FF2B5EF4-FFF2-40B4-BE49-F238E27FC236}">
                <a16:creationId xmlns:a16="http://schemas.microsoft.com/office/drawing/2014/main" id="{518CEC41-9C62-A5FF-AF2A-5F589955B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52" y="1250088"/>
            <a:ext cx="6631572" cy="5000585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56D1D7E-BA2B-8BA6-C68C-6916B3D045D6}"/>
              </a:ext>
            </a:extLst>
          </p:cNvPr>
          <p:cNvSpPr txBox="1"/>
          <p:nvPr/>
        </p:nvSpPr>
        <p:spPr>
          <a:xfrm>
            <a:off x="393405" y="2575651"/>
            <a:ext cx="4998147" cy="1668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Yapılan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Cox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Regresyon Analizine göre, GLIM kriterlerine göre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orta malnütrisyonu olan hastalarda 1 yıllık mortalite 2.2 kat (HR=2.2 %95 CI:1.28-3.89, p=0.005), şiddetli malnütrisyonu olan hastalarda 2.5 kat (HR=2.5 %95 CI:1.34-4.5, p=0.004) artmış bulunmuştur.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1B1AFAC-5889-42DB-DB0F-05239D40E398}"/>
              </a:ext>
            </a:extLst>
          </p:cNvPr>
          <p:cNvSpPr txBox="1"/>
          <p:nvPr/>
        </p:nvSpPr>
        <p:spPr>
          <a:xfrm>
            <a:off x="-86832" y="1636288"/>
            <a:ext cx="6182832" cy="716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Bulgular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F00E980-A1FE-DB3B-2395-53ED4D8A5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88" y="4933188"/>
            <a:ext cx="4576391" cy="134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43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FD7B5-E6D7-E35F-A05B-CD971B726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3024E3-58D9-CF6E-165C-62513C686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BA058A41-2EE0-7BD0-709A-2F774B76C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6F7A2BE-3D62-C5ED-E029-C9CD3361D149}"/>
              </a:ext>
            </a:extLst>
          </p:cNvPr>
          <p:cNvSpPr txBox="1"/>
          <p:nvPr/>
        </p:nvSpPr>
        <p:spPr>
          <a:xfrm>
            <a:off x="838200" y="1763406"/>
            <a:ext cx="9921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Sonuç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7270319-C90A-7C19-FE92-D6458F08F270}"/>
              </a:ext>
            </a:extLst>
          </p:cNvPr>
          <p:cNvSpPr txBox="1"/>
          <p:nvPr/>
        </p:nvSpPr>
        <p:spPr>
          <a:xfrm>
            <a:off x="471376" y="2574788"/>
            <a:ext cx="11249247" cy="1796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Mevcut literatürle uyumlu olarak* bulgularımız da benzer şekilde GLIM kriterlerine göre belirlenen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malnutrisyonun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mortalite  riskini artırdığını gösterdi.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GLIM kriterlerine göre orta ve şiddetli malnütrisyon varlığı, bir yıllık mortalite riskinin artmasıyla ilişkilendirildi.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Bu sonuçlar, geriatrik hastalarda malnütrisyonun erken tespit edilmesinin ve gerekli yaklaşımların uygulanmasının kritik öneminin altını çizmektedir.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9E0F5CF-B851-EB28-55F7-05B943F8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376" y="5581584"/>
            <a:ext cx="11249247" cy="1145644"/>
          </a:xfrm>
        </p:spPr>
        <p:txBody>
          <a:bodyPr/>
          <a:lstStyle/>
          <a:p>
            <a:pPr algn="l"/>
            <a:r>
              <a:rPr lang="tr-T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*1.Sanz-París A,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Martín-Palmero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Gomez-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Candela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García-Almeida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JM,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Burgos-Pelaez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Sanz-Arque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Espina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Arbones-Mainar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JM;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VIDA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GLIM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8-Year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All-Cause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Elderly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VIDA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JPEN J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Parenter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Enteral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 Nov;44(8):1492-1500.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10.1002/jpen.1781.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6. PMID: 32026501.
2.Sanchez-Rodriguez D,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Locquet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Reginster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JY,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Cavalier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Bruyère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Beaudart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malnourished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GLIM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SarcoPhAge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Cachexia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Sarcopenia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 Oct;11(5):1200-1211.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10.1002/jcsm.12574.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Jul 13. PMID: 32657045; PMCID: PMC7567139.
3.Sobestiansky S,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Åberg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AC,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Cederholm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Sarcopenia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hospitalised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geriatric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diagnoses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ESPEN. 2021 Oct;45:442-448.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10.1016/j.clnesp.2021.07.002. </a:t>
            </a:r>
            <a:r>
              <a:rPr lang="tr-TR" sz="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tr-TR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Jul 16. PMID: 34620352.</a:t>
            </a:r>
          </a:p>
          <a:p>
            <a:pPr algn="l"/>
            <a:r>
              <a:rPr lang="tr-TR" dirty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2145691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D11C9-32C2-C1EF-29D0-EB2DBEB4C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4DEE55-D88A-8A25-DA65-F153DFC9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936A859-8A4E-4CF4-474B-F3C4A60BE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51DBE4C0-3F21-A002-1F36-FC346D15A484}"/>
              </a:ext>
            </a:extLst>
          </p:cNvPr>
          <p:cNvSpPr txBox="1"/>
          <p:nvPr/>
        </p:nvSpPr>
        <p:spPr>
          <a:xfrm>
            <a:off x="606056" y="1690688"/>
            <a:ext cx="10377376" cy="4027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Kısıtlılıklar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Çalışmanın kısıtlılıkları arasında hastanede yatan hastalarda GLIM kriterlerinin bileşenlerinden olan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kas kitlesi, gücü ve fonksiyonunu ölçmenin ve kullanılan parametreleri standardize etme zorluğu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yer almaktadır. 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Kas kitlesi ölçümünde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biyoimpedans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analizi ve/veya diğer radyolojik görüntüleme yöntemleri daha güvenilir yöntemler olarak kullanılabilirse de, pratiklik açısından hastanede yatan hastalarda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sarkopeni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antropometrik ölçümlerle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(baldır çevresi ve üst orta kol çevresi) değerlendirildi.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Kas fonksiyonu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‘yürüme hızı (</a:t>
            </a:r>
            <a:r>
              <a:rPr lang="tr-T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gait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)’ ve ‘</a:t>
            </a:r>
            <a:r>
              <a:rPr lang="tr-T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testleri kullanılarak değerlendirildi; ancak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hastaların klinik durumları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nedeniyle yürüme hızı testini yalnızca 59 (%29,5) hasta,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stand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testini ise yalnızca 36 (%18) hasta tamamlayabilmiştir.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Bu çalışmanın diğer iki sınırlılığı ise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tek merkezde yapılmış olması ve örneklem büyüklüğünün nispeten küçük olmasıdır. 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70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06A81-9BDC-2FD8-8467-DD80F25A5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1674EC9-BF93-8CAB-64ED-2EAB4CD9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3DECA99-EB20-B2CF-BC3D-21AE0E45BB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EF45D8FA-72BE-6ACF-A5A0-B9C70759A2AA}"/>
              </a:ext>
            </a:extLst>
          </p:cNvPr>
          <p:cNvSpPr txBox="1"/>
          <p:nvPr/>
        </p:nvSpPr>
        <p:spPr>
          <a:xfrm>
            <a:off x="9112102" y="5991885"/>
            <a:ext cx="575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latin typeface="Arial" panose="020B0604020202020204" pitchFamily="34" charset="0"/>
                <a:cs typeface="Arial" panose="020B0604020202020204" pitchFamily="34" charset="0"/>
              </a:rPr>
              <a:t>Teşekkür ederim..</a:t>
            </a:r>
          </a:p>
        </p:txBody>
      </p:sp>
      <p:pic>
        <p:nvPicPr>
          <p:cNvPr id="7" name="Resim 6" descr="kişi, şahıs, giyim, dış mekan, insan yüzü içeren bir resim&#10;&#10;Açıklama otomatik olarak oluşturuldu">
            <a:extLst>
              <a:ext uri="{FF2B5EF4-FFF2-40B4-BE49-F238E27FC236}">
                <a16:creationId xmlns:a16="http://schemas.microsoft.com/office/drawing/2014/main" id="{179696AA-C249-C43C-8132-6112A3415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551" y="2055813"/>
            <a:ext cx="4984898" cy="333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DEF14-3763-14C5-5A88-F4FF93703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713DA9B-BBB8-A6D0-9225-56620B9A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D8CC5C2-BCAA-B722-4D86-590DFAB4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F21D657-8469-E313-B4ED-79500A1F504F}"/>
              </a:ext>
            </a:extLst>
          </p:cNvPr>
          <p:cNvSpPr txBox="1"/>
          <p:nvPr/>
        </p:nvSpPr>
        <p:spPr>
          <a:xfrm>
            <a:off x="1816101" y="-45765203"/>
            <a:ext cx="8805825" cy="51591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178917-E24A-55E3-016B-90DF09ED2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315" y="1549898"/>
            <a:ext cx="10849365" cy="309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Giriş </a:t>
            </a:r>
          </a:p>
          <a:p>
            <a:pPr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Malnütrisyon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hastaneye yatan yaşlı hastalarda sık görülen ve olumsuz klinik sonuçlara yol açan önemli bir geriatrik sendromdur.*</a:t>
            </a: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Akut veya kronik hastalıklara bağlı besin alımında azalma, yaşla birlikte ortaya çıkan fizyolojik ve </a:t>
            </a:r>
            <a:r>
              <a:rPr kumimoji="0" lang="tr-TR" altLang="tr-TR" sz="14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değişimler, sosyoekonomik ve psikolojik faktörler </a:t>
            </a:r>
            <a:r>
              <a:rPr kumimoji="0" lang="tr-TR" altLang="tr-T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sebeplerden bazılarıdır.</a:t>
            </a:r>
            <a:endParaRPr kumimoji="0" lang="tr-TR" altLang="tr-T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65 yaş ve üzeri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bireylerde malnütrisyon sıklığı yaklaşık 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%25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olarak saptanmıştır.**</a:t>
            </a: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Hastanede 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yatan hastalarda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malnütrisyon sıklığı </a:t>
            </a:r>
            <a:r>
              <a:rPr kumimoji="0" lang="tr-TR" altLang="tr-TR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%30-50 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arasında değişmektedir.**</a:t>
            </a: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tr-TR" altLang="tr-T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Malnutrisyonun</a:t>
            </a:r>
            <a:r>
              <a:rPr kumimoji="0" lang="tr-TR" altLang="tr-T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hastanede yatan hastalarda mortalite, morbidite oranlarını arttırdığı gösterilmiştir. </a:t>
            </a:r>
            <a:endParaRPr kumimoji="0" lang="tr-TR" altLang="tr-T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EC0D03F-E915-0E06-CFAA-60F3762C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1316" y="5826642"/>
            <a:ext cx="10849365" cy="1014294"/>
          </a:xfrm>
        </p:spPr>
        <p:txBody>
          <a:bodyPr/>
          <a:lstStyle/>
          <a:p>
            <a:pPr algn="l"/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RL,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Shamliyan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Talley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K,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Pacala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geriatric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syndromes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Geriatr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</a:t>
            </a:r>
            <a:r>
              <a:rPr lang="tr-T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2012;60(5):896-904.</a:t>
            </a:r>
          </a:p>
          <a:p>
            <a:pPr algn="l"/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Leij-Halfwerk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Verwijs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MH, van 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Houdt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Borkent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JW, 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Guaitoli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PR, 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Pelgrim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T, et al. Prevalence of protein-energy malnutrition risk in European older adults in community, residential and hospital settings, according to 22 malnutrition screening tools validated for use in adults ≥65 years: A systematic review and meta-analysis. </a:t>
            </a:r>
            <a:r>
              <a:rPr lang="en-US" sz="11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Maturitas</a:t>
            </a:r>
            <a:r>
              <a:rPr lang="en-US" sz="1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2019;126:80-9.</a:t>
            </a:r>
            <a:endParaRPr lang="tr-TR" sz="11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5503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59C07-9F98-9176-F180-1C0B4B29A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3D1085-3901-F48C-0A73-E0E95D84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90404CA-95FB-C8B8-0038-E224010968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BAE525D3-80B4-42E4-1CA1-5EA830D226E4}"/>
              </a:ext>
            </a:extLst>
          </p:cNvPr>
          <p:cNvSpPr txBox="1"/>
          <p:nvPr/>
        </p:nvSpPr>
        <p:spPr>
          <a:xfrm>
            <a:off x="838199" y="1605516"/>
            <a:ext cx="10921409" cy="2626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87B8D51-84E3-9725-73C7-F2A43E4C7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95" y="1700857"/>
            <a:ext cx="10921409" cy="277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r-TR" altLang="tr-T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Giriş</a:t>
            </a:r>
          </a:p>
          <a:p>
            <a:pPr marR="0" lvl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tr-TR" altLang="tr-T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GLIM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kriterleri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iki aşamalı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bir süreci kapsamaktadır.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İlk adım,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malnutrisyon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riskinin varlığını tespit etmek için geçerli tarama testlerinden birinin kullanılmasını,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ikinci adım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ise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malnutrisyonun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tanısının belirlenmesi ve ciddiyetinin değerlendirilmesini içerir.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Çalışmamızda </a:t>
            </a: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NRS-2002 malnütrisyon riskinin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değerlendirilmesi için kullanılmıştır.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tr-TR" altLang="tr-T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8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56D81-5500-997C-52A8-842403BE2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879F5D-307C-C6C5-DE2F-0A67B69A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52AFDD42-3831-01F3-3EE4-47CCA8610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Resim 2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6A1CAEF9-9541-59B9-1B4A-8FD40016B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2595" r="5203" b="17163"/>
          <a:stretch/>
        </p:blipFill>
        <p:spPr bwMode="auto">
          <a:xfrm>
            <a:off x="838200" y="1690688"/>
            <a:ext cx="4778829" cy="42012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6038599-3D2A-60BC-F114-ACF71D54A1CF}"/>
              </a:ext>
            </a:extLst>
          </p:cNvPr>
          <p:cNvSpPr txBox="1"/>
          <p:nvPr/>
        </p:nvSpPr>
        <p:spPr>
          <a:xfrm>
            <a:off x="2823831" y="1266572"/>
            <a:ext cx="6182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tr-TR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tr-T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Initiative</a:t>
            </a:r>
            <a:r>
              <a:rPr lang="tr-T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tr-TR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Maln</a:t>
            </a:r>
            <a:r>
              <a:rPr lang="tr-TR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tr-TR" sz="1800" b="1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trition</a:t>
            </a:r>
            <a:r>
              <a:rPr lang="tr-T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(GLIM) </a:t>
            </a:r>
            <a:endParaRPr lang="tr-T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C0EBCE2-3069-E68A-DDA0-B9CC3E7F4830}"/>
              </a:ext>
            </a:extLst>
          </p:cNvPr>
          <p:cNvSpPr txBox="1"/>
          <p:nvPr/>
        </p:nvSpPr>
        <p:spPr>
          <a:xfrm>
            <a:off x="838200" y="6323598"/>
            <a:ext cx="106024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Jensen GL,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Cederholm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Correia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MITD, et al. GLIM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Consensus Report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JPEN J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Parenter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Enteral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 Jan;43(1):32-40.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10.1002/jpen.1440.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PMID: 30175461.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4C0865C-E8EF-7273-C67A-2A591C1DEE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16" y="1690688"/>
            <a:ext cx="5032905" cy="42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2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A4070-D046-B9A1-647B-A02E22BEE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BB619D-831A-24E5-0488-1375EC924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E37FD4D9-B22F-EEBD-6DA5-C416C72AA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B61869A-71DA-F718-361B-0AEA325A3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84" y="2321386"/>
            <a:ext cx="6205870" cy="2782199"/>
          </a:xfrm>
          <a:prstGeom prst="rect">
            <a:avLst/>
          </a:prstGeom>
        </p:spPr>
      </p:pic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2C1C8EB-1648-E4BE-58BB-8651EDC3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1" y="5975498"/>
            <a:ext cx="11008502" cy="767267"/>
          </a:xfrm>
        </p:spPr>
        <p:txBody>
          <a:bodyPr/>
          <a:lstStyle/>
          <a:p>
            <a:pPr algn="l"/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Jensen GL,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Cederholm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T,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Correia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MITD, et al. GLIM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Malnutrition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Consensus Report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JPEN J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Parenter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Enteral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2019 Jan;43(1):32-40.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10.1002/jpen.1440.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Epub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tr-TR" sz="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</a:t>
            </a:r>
            <a:r>
              <a:rPr lang="tr-TR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PMID: 30175461.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D5E6D12-CD23-35F7-17D9-2B7A24B2A71D}"/>
              </a:ext>
            </a:extLst>
          </p:cNvPr>
          <p:cNvSpPr txBox="1"/>
          <p:nvPr/>
        </p:nvSpPr>
        <p:spPr>
          <a:xfrm>
            <a:off x="838201" y="1951013"/>
            <a:ext cx="4078184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Orta malnütrisyon grubu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için son 6 ayda istemsiz kilo kaybı %5-10 veya 6 aydan uzun bir sürede %10-20 oranında kilo kaybı olan; vücut kitle indeksi &lt;70 yaş için &lt;20 kg/ m</a:t>
            </a:r>
            <a:r>
              <a:rPr lang="tr-T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ve 70 yaş ve üzeri için &lt;22 kg/ m</a:t>
            </a:r>
            <a:r>
              <a:rPr lang="tr-T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ile kas kitlesinde hafif-orta derecede yetersizlik olan bireyler dahil edilmiştir.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Şiddetli malnütrisyon grubu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için, son 6 ay içinde &gt;%10 veya 6 aydan uzun bir süre içinde &gt;%20 istemsiz kilo kaybı olan; vücut kitle indeksi &lt;70 yaş için &lt;18,5 kg/ m</a:t>
            </a:r>
            <a:r>
              <a:rPr lang="tr-T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70 yaş ve üzeri için &lt;20 kg/m</a:t>
            </a:r>
            <a:r>
              <a:rPr lang="tr-TR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ile kas kitlesinde ileri derecede yetersizlik olan bireyler dahil edilmiştir.</a:t>
            </a:r>
          </a:p>
        </p:txBody>
      </p:sp>
    </p:spTree>
    <p:extLst>
      <p:ext uri="{BB962C8B-B14F-4D97-AF65-F5344CB8AC3E}">
        <p14:creationId xmlns:p14="http://schemas.microsoft.com/office/powerpoint/2010/main" val="2026974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255E-1337-D9EC-87E5-D688C3A7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CF9EE8-72C7-57C5-0C25-F1F5E30E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640F3B5-B337-E74C-A38A-2D1BE13C4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Resim 3" descr="metin, yazı tipi, kağıt, yayımlama, neşir, neşriyat içeren bir resim&#10;&#10;Açıklama otomatik olarak oluşturuldu">
            <a:extLst>
              <a:ext uri="{FF2B5EF4-FFF2-40B4-BE49-F238E27FC236}">
                <a16:creationId xmlns:a16="http://schemas.microsoft.com/office/drawing/2014/main" id="{C5151714-FFC0-3159-9BCB-DD0F3E7A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190" y="1344098"/>
            <a:ext cx="3378495" cy="5108694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3FFCD9A3-CAE3-9437-784A-0EFBA141ECFB}"/>
              </a:ext>
            </a:extLst>
          </p:cNvPr>
          <p:cNvSpPr txBox="1"/>
          <p:nvPr/>
        </p:nvSpPr>
        <p:spPr>
          <a:xfrm>
            <a:off x="838200" y="6283515"/>
            <a:ext cx="9874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Kondrup J,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Rasmussen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HH,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Hamberg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Stanga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Z; Ad Hoc ESPEN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Nutritional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(NRS 2002): a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on an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Nutr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. 2003 Jun;22(3):321-36. </a:t>
            </a:r>
            <a:r>
              <a:rPr lang="tr-TR" sz="8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tr-TR" sz="800" dirty="0">
                <a:latin typeface="Arial" panose="020B0604020202020204" pitchFamily="34" charset="0"/>
                <a:cs typeface="Arial" panose="020B0604020202020204" pitchFamily="34" charset="0"/>
              </a:rPr>
              <a:t>: 10.1016/s0261-5614(02)00214-5. PMID: 12765673.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24687CE-448B-845E-171C-057EC862EA2E}"/>
              </a:ext>
            </a:extLst>
          </p:cNvPr>
          <p:cNvSpPr txBox="1"/>
          <p:nvPr/>
        </p:nvSpPr>
        <p:spPr>
          <a:xfrm>
            <a:off x="64679" y="1690688"/>
            <a:ext cx="6182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Nutrisyonel Risk Tarama - 2002 (NRS 2002) </a:t>
            </a:r>
          </a:p>
        </p:txBody>
      </p:sp>
      <p:sp>
        <p:nvSpPr>
          <p:cNvPr id="3" name="Çerçeve 2">
            <a:extLst>
              <a:ext uri="{FF2B5EF4-FFF2-40B4-BE49-F238E27FC236}">
                <a16:creationId xmlns:a16="http://schemas.microsoft.com/office/drawing/2014/main" id="{6503796B-79CD-A724-1DE6-610F72D5838C}"/>
              </a:ext>
            </a:extLst>
          </p:cNvPr>
          <p:cNvSpPr/>
          <p:nvPr/>
        </p:nvSpPr>
        <p:spPr>
          <a:xfrm>
            <a:off x="6207634" y="3750708"/>
            <a:ext cx="3587605" cy="467832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8" name="Resim 7" descr="metin, ekran görüntüsü, yazı tipi, sayı, numara içeren bir resim&#10;&#10;Açıklama otomatik olarak oluşturuldu">
            <a:extLst>
              <a:ext uri="{FF2B5EF4-FFF2-40B4-BE49-F238E27FC236}">
                <a16:creationId xmlns:a16="http://schemas.microsoft.com/office/drawing/2014/main" id="{07E71499-8964-C71C-2359-96A1CBB8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91" y="2537346"/>
            <a:ext cx="4707932" cy="1783307"/>
          </a:xfrm>
          <a:prstGeom prst="rect">
            <a:avLst/>
          </a:prstGeom>
        </p:spPr>
      </p:pic>
      <p:sp>
        <p:nvSpPr>
          <p:cNvPr id="9" name="Çerçeve 8">
            <a:extLst>
              <a:ext uri="{FF2B5EF4-FFF2-40B4-BE49-F238E27FC236}">
                <a16:creationId xmlns:a16="http://schemas.microsoft.com/office/drawing/2014/main" id="{FC624676-4D3B-A956-6118-341E98283E5A}"/>
              </a:ext>
            </a:extLst>
          </p:cNvPr>
          <p:cNvSpPr/>
          <p:nvPr/>
        </p:nvSpPr>
        <p:spPr>
          <a:xfrm>
            <a:off x="980691" y="3750708"/>
            <a:ext cx="4707932" cy="22716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03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131B0-867C-0D2C-6F01-0FCA75DA8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C88293-E309-A2B9-2DB6-747F0E86C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AF881BE3-E7AB-A94C-BF22-4457E10C4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3A01D451-C20A-06D4-8892-90725D61BCFE}"/>
              </a:ext>
            </a:extLst>
          </p:cNvPr>
          <p:cNvSpPr txBox="1"/>
          <p:nvPr/>
        </p:nvSpPr>
        <p:spPr>
          <a:xfrm>
            <a:off x="684914" y="1553753"/>
            <a:ext cx="10822172" cy="180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Amaç </a:t>
            </a:r>
          </a:p>
          <a:p>
            <a:pPr algn="ctr">
              <a:lnSpc>
                <a:spcPct val="150000"/>
              </a:lnSpc>
            </a:pP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Bu çalışmanın amacı, hastanede yatan yaşlı hastalarda malnütrisyon prevalansını GLIM kriterlerini kullanarak araştırmak ve klinik olarak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evrelendirilmiş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malnütrisyon ile bir yıllık mortalite arasındaki ilişkiyi değerlendirmektir.</a:t>
            </a:r>
          </a:p>
        </p:txBody>
      </p:sp>
    </p:spTree>
    <p:extLst>
      <p:ext uri="{BB962C8B-B14F-4D97-AF65-F5344CB8AC3E}">
        <p14:creationId xmlns:p14="http://schemas.microsoft.com/office/powerpoint/2010/main" val="3462673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B4442-94F8-3604-0432-1161681139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928ADD-5220-421C-7234-1805A0FCD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F7137FB8-B441-F3A9-30C4-47FEB9322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FF5FB77C-6B54-D690-A280-AF4E1DE03CF7}"/>
              </a:ext>
            </a:extLst>
          </p:cNvPr>
          <p:cNvSpPr txBox="1"/>
          <p:nvPr/>
        </p:nvSpPr>
        <p:spPr>
          <a:xfrm>
            <a:off x="684028" y="1486933"/>
            <a:ext cx="10823944" cy="2663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1000"/>
              </a:spcAft>
            </a:pPr>
            <a:r>
              <a:rPr lang="tr-T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Gereç-Yöntem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Kesitsel ve prospektif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olarak dizayn edilen bu çalışmaya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Temmuz </a:t>
            </a:r>
            <a:r>
              <a:rPr lang="tr-TR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Aralık 2019 tarihleri arasında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Sağlık Bilimleri Üniversitesi Bakırköy Dr. Sadi Konuk Eğitim ve Araştırma Hastanesi </a:t>
            </a:r>
            <a:r>
              <a:rPr lang="tr-TR" sz="1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İç Hastalıkları Kliniği’nde takip edilen 65 yaş ve üstü hastalar 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dahil edildi.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Bu çalışma, SBÜ Bakırköy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Sadi Konuk Eğitim ve Araştırma Hastanesi etik kurulu tarafından onaylandı (karar numarası: 2019-13-09, karar tarihi: 08.07.2019). Tüm katılımcılardan bilgilendirilmiş onam formu alındı.</a:t>
            </a:r>
            <a:endParaRPr lang="tr-T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4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EE448-0DAF-472D-8D68-D05A2F322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A3E60E-334C-FB71-56E8-674D4546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 descr="metin, ekran görüntüsü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0CFABBA-E4AD-7AB3-8073-18BD99ECC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EC795187-C593-F89F-068D-89C04165A386}"/>
              </a:ext>
            </a:extLst>
          </p:cNvPr>
          <p:cNvSpPr txBox="1"/>
          <p:nvPr/>
        </p:nvSpPr>
        <p:spPr>
          <a:xfrm>
            <a:off x="585345" y="2015002"/>
            <a:ext cx="4805916" cy="2535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Çalışmaya dahil edilme kriterleri: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 yaş ve üzeri hastalar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Temmuz – Aralık 2019 tarihleri arasında İç Hastalıkları Kliniği’ne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edilen hastalar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İlk 24-48 saat içinde 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nutrisyonel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değerlendirmesi yapılan hastalar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Gönüllü olarak çalışmaya katılan hastalar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3E9097B-9C1A-9E9D-8067-DF54B5EA82C0}"/>
              </a:ext>
            </a:extLst>
          </p:cNvPr>
          <p:cNvSpPr txBox="1"/>
          <p:nvPr/>
        </p:nvSpPr>
        <p:spPr>
          <a:xfrm>
            <a:off x="5933687" y="2015002"/>
            <a:ext cx="5715886" cy="3181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tr-T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Çalışmanın dışlama kriterleri: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65 yaş altı hastalar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İlk 24-48 saat içinde değerlendirme dışı kalan hastalar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Morbid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obez hastalar (VKİ &gt; 40 kg/m</a:t>
            </a:r>
            <a:r>
              <a:rPr lang="tr-TR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üzeri olanlar)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Ciddi kalp yetmezliği (evre 3-4) olan hastalar 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Ciddi ödemi olan hastalar (</a:t>
            </a: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pretibial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pozitif ve üstü)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tr-TR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Hipervolemi</a:t>
            </a: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nedeniyle diyalize giren kronik renal yetmezliği olan hastaları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tr-T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Gönüllü olarak çalışmaya katılmayan hastalar</a:t>
            </a:r>
          </a:p>
        </p:txBody>
      </p:sp>
    </p:spTree>
    <p:extLst>
      <p:ext uri="{BB962C8B-B14F-4D97-AF65-F5344CB8AC3E}">
        <p14:creationId xmlns:p14="http://schemas.microsoft.com/office/powerpoint/2010/main" val="18700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8EB410E7384FD544926ED72B5900EAF6" ma:contentTypeVersion="14" ma:contentTypeDescription="Yeni belge oluşturun." ma:contentTypeScope="" ma:versionID="ee3b467df7de9d1b498d84e13587d71a">
  <xsd:schema xmlns:xsd="http://www.w3.org/2001/XMLSchema" xmlns:xs="http://www.w3.org/2001/XMLSchema" xmlns:p="http://schemas.microsoft.com/office/2006/metadata/properties" xmlns:ns2="b636c289-89ec-4aac-a5a7-fae3efcce21f" xmlns:ns3="12078768-e010-496c-be91-13abd3bf1d00" targetNamespace="http://schemas.microsoft.com/office/2006/metadata/properties" ma:root="true" ma:fieldsID="1445dff4ae24a478bb1b27fd6f0ffa69" ns2:_="" ns3:_="">
    <xsd:import namespace="b636c289-89ec-4aac-a5a7-fae3efcce21f"/>
    <xsd:import namespace="12078768-e010-496c-be91-13abd3bf1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c289-89ec-4aac-a5a7-fae3efcce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Resim Etiketleri" ma:readOnly="false" ma:fieldId="{5cf76f15-5ced-4ddc-b409-7134ff3c332f}" ma:taxonomyMulti="true" ma:sspId="f08ca68a-84f9-4e39-b925-9c0f4131ac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78768-e010-496c-be91-13abd3bf1d0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2bcbba-ecaf-438c-8d17-d96268f593a6}" ma:internalName="TaxCatchAll" ma:showField="CatchAllData" ma:web="12078768-e010-496c-be91-13abd3bf1d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36c289-89ec-4aac-a5a7-fae3efcce21f">
      <Terms xmlns="http://schemas.microsoft.com/office/infopath/2007/PartnerControls"/>
    </lcf76f155ced4ddcb4097134ff3c332f>
    <TaxCatchAll xmlns="12078768-e010-496c-be91-13abd3bf1d00" xsi:nil="true"/>
  </documentManagement>
</p:properties>
</file>

<file path=customXml/itemProps1.xml><?xml version="1.0" encoding="utf-8"?>
<ds:datastoreItem xmlns:ds="http://schemas.openxmlformats.org/officeDocument/2006/customXml" ds:itemID="{3C31A343-0CF1-45F2-8B58-CDBB9C42F9F0}"/>
</file>

<file path=customXml/itemProps2.xml><?xml version="1.0" encoding="utf-8"?>
<ds:datastoreItem xmlns:ds="http://schemas.openxmlformats.org/officeDocument/2006/customXml" ds:itemID="{9091EA26-6F1D-48A4-A3DE-6D16D6326BF8}"/>
</file>

<file path=customXml/itemProps3.xml><?xml version="1.0" encoding="utf-8"?>
<ds:datastoreItem xmlns:ds="http://schemas.openxmlformats.org/officeDocument/2006/customXml" ds:itemID="{9C29F4DE-B77F-4FAE-B11D-DB32B0B8C8EC}"/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1924</Words>
  <Application>Microsoft Macintosh PowerPoint</Application>
  <PresentationFormat>Geniş ekran</PresentationFormat>
  <Paragraphs>86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Google Sans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Buse Çalışan</dc:creator>
  <cp:lastModifiedBy>Gizem Gecmez</cp:lastModifiedBy>
  <cp:revision>304</cp:revision>
  <dcterms:created xsi:type="dcterms:W3CDTF">2025-09-25T07:19:01Z</dcterms:created>
  <dcterms:modified xsi:type="dcterms:W3CDTF">2025-10-17T03:59:49Z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0x0101008EB410E7384FD544926ED72B5900EAF6</vt:lpwstr>
  </property>
</Properties>
</file>