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10.xml" ContentType="application/vnd.openxmlformats-officedocument.presentationml.slide+xml"/>
  <Override PartName="/ppt/slides/slide3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7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6" r:id="rId3"/>
    <p:sldId id="331" r:id="rId4"/>
    <p:sldId id="332" r:id="rId5"/>
    <p:sldId id="333" r:id="rId6"/>
    <p:sldId id="336" r:id="rId7"/>
    <p:sldId id="357" r:id="rId8"/>
    <p:sldId id="337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258" r:id="rId27"/>
    <p:sldId id="259" r:id="rId28"/>
    <p:sldId id="266" r:id="rId29"/>
    <p:sldId id="265" r:id="rId30"/>
    <p:sldId id="267" r:id="rId31"/>
    <p:sldId id="269" r:id="rId32"/>
    <p:sldId id="268" r:id="rId33"/>
    <p:sldId id="257" r:id="rId34"/>
    <p:sldId id="270" r:id="rId35"/>
    <p:sldId id="271" r:id="rId36"/>
    <p:sldId id="272" r:id="rId37"/>
    <p:sldId id="273" r:id="rId38"/>
    <p:sldId id="260" r:id="rId39"/>
    <p:sldId id="338" r:id="rId40"/>
    <p:sldId id="296" r:id="rId41"/>
    <p:sldId id="297" r:id="rId42"/>
    <p:sldId id="298" r:id="rId43"/>
    <p:sldId id="299" r:id="rId44"/>
    <p:sldId id="293" r:id="rId45"/>
    <p:sldId id="294" r:id="rId46"/>
    <p:sldId id="295" r:id="rId47"/>
    <p:sldId id="326" r:id="rId48"/>
    <p:sldId id="327" r:id="rId49"/>
    <p:sldId id="328" r:id="rId50"/>
    <p:sldId id="329" r:id="rId51"/>
    <p:sldId id="330" r:id="rId52"/>
    <p:sldId id="274" r:id="rId53"/>
    <p:sldId id="276" r:id="rId54"/>
    <p:sldId id="275" r:id="rId55"/>
    <p:sldId id="261" r:id="rId56"/>
    <p:sldId id="280" r:id="rId57"/>
    <p:sldId id="281" r:id="rId58"/>
    <p:sldId id="282" r:id="rId59"/>
    <p:sldId id="284" r:id="rId60"/>
    <p:sldId id="262" r:id="rId61"/>
    <p:sldId id="277" r:id="rId62"/>
    <p:sldId id="278" r:id="rId63"/>
    <p:sldId id="279" r:id="rId64"/>
    <p:sldId id="283" r:id="rId65"/>
    <p:sldId id="285" r:id="rId66"/>
    <p:sldId id="287" r:id="rId67"/>
    <p:sldId id="288" r:id="rId68"/>
    <p:sldId id="290" r:id="rId69"/>
    <p:sldId id="289" r:id="rId70"/>
    <p:sldId id="291" r:id="rId71"/>
    <p:sldId id="300" r:id="rId72"/>
    <p:sldId id="301" r:id="rId73"/>
    <p:sldId id="302" r:id="rId74"/>
    <p:sldId id="304" r:id="rId75"/>
    <p:sldId id="303" r:id="rId76"/>
    <p:sldId id="305" r:id="rId77"/>
    <p:sldId id="292" r:id="rId78"/>
    <p:sldId id="306" r:id="rId79"/>
    <p:sldId id="307" r:id="rId8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82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86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ustomXml" Target="../customXml/item3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79-68EA-4E1D-9F4C-22BC57C8E930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983F-3535-4EB2-89C6-803B4CA7E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23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79-68EA-4E1D-9F4C-22BC57C8E930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983F-3535-4EB2-89C6-803B4CA7E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94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79-68EA-4E1D-9F4C-22BC57C8E930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983F-3535-4EB2-89C6-803B4CA7E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68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79-68EA-4E1D-9F4C-22BC57C8E930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983F-3535-4EB2-89C6-803B4CA7E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40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79-68EA-4E1D-9F4C-22BC57C8E930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983F-3535-4EB2-89C6-803B4CA7E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02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79-68EA-4E1D-9F4C-22BC57C8E930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983F-3535-4EB2-89C6-803B4CA7E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530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79-68EA-4E1D-9F4C-22BC57C8E930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983F-3535-4EB2-89C6-803B4CA7E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758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79-68EA-4E1D-9F4C-22BC57C8E930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983F-3535-4EB2-89C6-803B4CA7E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26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79-68EA-4E1D-9F4C-22BC57C8E930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983F-3535-4EB2-89C6-803B4CA7E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36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79-68EA-4E1D-9F4C-22BC57C8E930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983F-3535-4EB2-89C6-803B4CA7E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667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179-68EA-4E1D-9F4C-22BC57C8E930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983F-3535-4EB2-89C6-803B4CA7E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588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F2179-68EA-4E1D-9F4C-22BC57C8E930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A983F-3535-4EB2-89C6-803B4CA7E54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924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DM Tedavi ve Komplikasyonların Yönetimindeki Gelişmeler: </a:t>
            </a:r>
            <a:r>
              <a:rPr lang="tr-TR" b="1" dirty="0" err="1">
                <a:solidFill>
                  <a:srgbClr val="FF0000"/>
                </a:solidFill>
              </a:rPr>
              <a:t>Parenteral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Tedaviler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00CC"/>
                </a:solidFill>
              </a:rPr>
              <a:t>Dr. Fatih TUFAN</a:t>
            </a:r>
            <a:endParaRPr lang="tr-TR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</a:rPr>
              <a:t>Hipo</a:t>
            </a:r>
            <a:r>
              <a:rPr lang="tr-TR" sz="4000" b="1" dirty="0" smtClean="0">
                <a:solidFill>
                  <a:srgbClr val="FF0000"/>
                </a:solidFill>
              </a:rPr>
              <a:t>/</a:t>
            </a:r>
            <a:r>
              <a:rPr lang="tr-TR" sz="4000" b="1" dirty="0" err="1" smtClean="0">
                <a:solidFill>
                  <a:srgbClr val="FF0000"/>
                </a:solidFill>
              </a:rPr>
              <a:t>hiperglisemi</a:t>
            </a:r>
            <a:r>
              <a:rPr lang="tr-TR" sz="4000" b="1" dirty="0" smtClean="0">
                <a:solidFill>
                  <a:srgbClr val="FF0000"/>
                </a:solidFill>
              </a:rPr>
              <a:t> ve komplikasyonlar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Hipergliseminin</a:t>
            </a:r>
            <a:r>
              <a:rPr lang="tr-TR" dirty="0" smtClean="0"/>
              <a:t> makro- ve mikro-</a:t>
            </a:r>
            <a:r>
              <a:rPr lang="tr-TR" dirty="0" err="1" smtClean="0"/>
              <a:t>vasküler</a:t>
            </a:r>
            <a:r>
              <a:rPr lang="tr-TR" dirty="0" smtClean="0"/>
              <a:t> komplikasyonları arttırıcı etkisi genellikle yıllar sonra ortaya çıkıyor</a:t>
            </a:r>
          </a:p>
          <a:p>
            <a:r>
              <a:rPr lang="tr-TR" dirty="0" smtClean="0"/>
              <a:t>Hakeza, </a:t>
            </a:r>
            <a:r>
              <a:rPr lang="tr-TR" dirty="0" err="1" smtClean="0"/>
              <a:t>hiperglisemi</a:t>
            </a:r>
            <a:r>
              <a:rPr lang="tr-TR" dirty="0" smtClean="0"/>
              <a:t> kontrolünün komplikasyonlar açısından faydaları genellikle yıllar içinde belirgin hale geliyor</a:t>
            </a:r>
          </a:p>
          <a:p>
            <a:endParaRPr lang="tr-TR" dirty="0" smtClean="0"/>
          </a:p>
          <a:p>
            <a:r>
              <a:rPr lang="tr-TR" dirty="0" smtClean="0"/>
              <a:t>Hipogliseminin komplikasyonları genellikle akut olarak ortaya çıkıyor</a:t>
            </a:r>
          </a:p>
          <a:p>
            <a:pPr lvl="1"/>
            <a:r>
              <a:rPr lang="tr-TR" sz="2800" b="1" dirty="0" smtClean="0"/>
              <a:t>Önce zarar verme!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40173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</a:rPr>
              <a:t>Hipo</a:t>
            </a:r>
            <a:r>
              <a:rPr lang="tr-TR" sz="4000" b="1" dirty="0" smtClean="0">
                <a:solidFill>
                  <a:srgbClr val="FF0000"/>
                </a:solidFill>
              </a:rPr>
              <a:t>/</a:t>
            </a:r>
            <a:r>
              <a:rPr lang="tr-TR" sz="4000" b="1" dirty="0" err="1" smtClean="0">
                <a:solidFill>
                  <a:srgbClr val="FF0000"/>
                </a:solidFill>
              </a:rPr>
              <a:t>hiperglisemi</a:t>
            </a:r>
            <a:r>
              <a:rPr lang="tr-TR" sz="4000" b="1" dirty="0" smtClean="0">
                <a:solidFill>
                  <a:srgbClr val="FF0000"/>
                </a:solidFill>
              </a:rPr>
              <a:t> ve komplikasyonlar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Ağır </a:t>
            </a:r>
            <a:r>
              <a:rPr lang="tr-TR" dirty="0" err="1" smtClean="0"/>
              <a:t>hiperglisemi</a:t>
            </a:r>
            <a:endParaRPr lang="tr-TR" dirty="0" smtClean="0"/>
          </a:p>
          <a:p>
            <a:pPr lvl="1"/>
            <a:r>
              <a:rPr lang="tr-TR" dirty="0" err="1" smtClean="0"/>
              <a:t>Dehidratasyon</a:t>
            </a:r>
            <a:r>
              <a:rPr lang="tr-TR" dirty="0" smtClean="0"/>
              <a:t>-akut böbrek yetersizliği</a:t>
            </a:r>
          </a:p>
          <a:p>
            <a:pPr lvl="1"/>
            <a:r>
              <a:rPr lang="tr-TR" dirty="0" err="1" smtClean="0"/>
              <a:t>Hiperglisemik</a:t>
            </a:r>
            <a:r>
              <a:rPr lang="tr-TR" dirty="0" smtClean="0"/>
              <a:t> krizler</a:t>
            </a:r>
          </a:p>
          <a:p>
            <a:pPr lvl="1"/>
            <a:r>
              <a:rPr lang="tr-TR" dirty="0" smtClean="0"/>
              <a:t>Yara iyileşmesinde gecikme</a:t>
            </a:r>
          </a:p>
          <a:p>
            <a:pPr lvl="1"/>
            <a:r>
              <a:rPr lang="tr-TR" dirty="0" err="1" smtClean="0"/>
              <a:t>Nöropati</a:t>
            </a:r>
            <a:r>
              <a:rPr lang="tr-TR" dirty="0" smtClean="0"/>
              <a:t> belirtilerinde artış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hayat kalitesinde azalma ve </a:t>
            </a:r>
            <a:r>
              <a:rPr lang="tr-TR" dirty="0" err="1" smtClean="0"/>
              <a:t>polifarmasi</a:t>
            </a:r>
            <a:endParaRPr lang="tr-TR" dirty="0" smtClean="0"/>
          </a:p>
          <a:p>
            <a:pPr lvl="1"/>
            <a:r>
              <a:rPr lang="tr-TR" dirty="0" err="1" smtClean="0"/>
              <a:t>İnkontinansta</a:t>
            </a:r>
            <a:r>
              <a:rPr lang="tr-TR" dirty="0" smtClean="0"/>
              <a:t> artış </a:t>
            </a:r>
            <a:r>
              <a:rPr lang="tr-TR" dirty="0" smtClean="0">
                <a:sym typeface="Wingdings" panose="05000000000000000000" pitchFamily="2" charset="2"/>
              </a:rPr>
              <a:t> hayat kalitesinde azalma</a:t>
            </a:r>
            <a:endParaRPr lang="tr-TR" dirty="0" smtClean="0"/>
          </a:p>
          <a:p>
            <a:pPr lvl="1"/>
            <a:endParaRPr lang="tr-TR" dirty="0" smtClean="0"/>
          </a:p>
          <a:p>
            <a:r>
              <a:rPr lang="tr-TR" dirty="0" smtClean="0"/>
              <a:t>Yüksek </a:t>
            </a:r>
            <a:r>
              <a:rPr lang="tr-TR" dirty="0" err="1" smtClean="0"/>
              <a:t>glukoz</a:t>
            </a:r>
            <a:r>
              <a:rPr lang="tr-TR" dirty="0" smtClean="0"/>
              <a:t> seviyelerinin hızlı düşüşü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retinopatide</a:t>
            </a:r>
            <a:r>
              <a:rPr lang="tr-TR" dirty="0" smtClean="0">
                <a:sym typeface="Wingdings" panose="05000000000000000000" pitchFamily="2" charset="2"/>
              </a:rPr>
              <a:t> hızlı ilerleme</a:t>
            </a:r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238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4;p39"/>
          <p:cNvSpPr txBox="1">
            <a:spLocks noGrp="1"/>
          </p:cNvSpPr>
          <p:nvPr>
            <p:ph type="title" idx="4294967295"/>
          </p:nvPr>
        </p:nvSpPr>
        <p:spPr>
          <a:xfrm>
            <a:off x="2070589" y="3903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sz="4400" b="1" dirty="0" err="1" smtClean="0">
                <a:solidFill>
                  <a:srgbClr val="FF0000"/>
                </a:solidFill>
              </a:rPr>
              <a:t>Glukoz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400" b="1" dirty="0" err="1" smtClean="0">
                <a:solidFill>
                  <a:srgbClr val="FF0000"/>
                </a:solidFill>
              </a:rPr>
              <a:t>Variabilitesi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119" y="1533385"/>
            <a:ext cx="8516539" cy="44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FF0000"/>
                </a:solidFill>
              </a:rPr>
              <a:t>Glukoz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err="1">
                <a:solidFill>
                  <a:srgbClr val="FF0000"/>
                </a:solidFill>
              </a:rPr>
              <a:t>Variabilitesi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60 yaş üzeri 59 tip 1 DM hastası</a:t>
            </a:r>
          </a:p>
          <a:p>
            <a:r>
              <a:rPr lang="tr-TR" dirty="0" smtClean="0"/>
              <a:t>Otomatik insülin sistemi kullanıyorlar</a:t>
            </a:r>
          </a:p>
          <a:p>
            <a:r>
              <a:rPr lang="tr-TR" dirty="0" smtClean="0"/>
              <a:t>3 aydan fazla sürekli </a:t>
            </a:r>
            <a:r>
              <a:rPr lang="tr-TR" dirty="0" err="1" smtClean="0"/>
              <a:t>glukoz</a:t>
            </a:r>
            <a:r>
              <a:rPr lang="tr-TR" dirty="0" smtClean="0"/>
              <a:t> takibi</a:t>
            </a:r>
          </a:p>
          <a:p>
            <a:r>
              <a:rPr lang="tr-TR" dirty="0" smtClean="0"/>
              <a:t>%1’den fazla süre </a:t>
            </a:r>
            <a:r>
              <a:rPr lang="tr-TR" dirty="0" err="1" smtClean="0"/>
              <a:t>glukoz</a:t>
            </a:r>
            <a:r>
              <a:rPr lang="tr-TR" dirty="0" smtClean="0"/>
              <a:t> &lt; 70 mg/dl olması ile ilişkili faktörler</a:t>
            </a:r>
          </a:p>
          <a:p>
            <a:pPr lvl="1"/>
            <a:r>
              <a:rPr lang="tr-TR" dirty="0" smtClean="0"/>
              <a:t>Düşük yağsız kütle</a:t>
            </a:r>
          </a:p>
          <a:p>
            <a:pPr lvl="1"/>
            <a:r>
              <a:rPr lang="tr-TR" dirty="0" smtClean="0"/>
              <a:t>Düşük el kavrama gücü</a:t>
            </a:r>
          </a:p>
          <a:p>
            <a:pPr lvl="1"/>
            <a:r>
              <a:rPr lang="tr-TR" dirty="0" smtClean="0"/>
              <a:t>Düşük </a:t>
            </a:r>
            <a:r>
              <a:rPr lang="tr-TR" dirty="0" err="1" smtClean="0"/>
              <a:t>viseral</a:t>
            </a:r>
            <a:r>
              <a:rPr lang="tr-TR" dirty="0" smtClean="0"/>
              <a:t> yağ yüzdesi</a:t>
            </a:r>
          </a:p>
          <a:p>
            <a:pPr lvl="1"/>
            <a:r>
              <a:rPr lang="tr-TR" dirty="0" smtClean="0"/>
              <a:t>Yüksek Hba1c</a:t>
            </a:r>
          </a:p>
          <a:p>
            <a:pPr lvl="1"/>
            <a:r>
              <a:rPr lang="tr-TR" dirty="0" smtClean="0"/>
              <a:t>Yüksek </a:t>
            </a:r>
            <a:r>
              <a:rPr lang="tr-TR" dirty="0" err="1" smtClean="0"/>
              <a:t>glukoz</a:t>
            </a:r>
            <a:r>
              <a:rPr lang="tr-TR" dirty="0" smtClean="0"/>
              <a:t> seviyeleri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391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4;p39"/>
          <p:cNvSpPr txBox="1">
            <a:spLocks noGrp="1"/>
          </p:cNvSpPr>
          <p:nvPr>
            <p:ph type="title" idx="4294967295"/>
          </p:nvPr>
        </p:nvSpPr>
        <p:spPr>
          <a:xfrm>
            <a:off x="2070589" y="3903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sz="4400" b="1" dirty="0" err="1" smtClean="0">
                <a:solidFill>
                  <a:srgbClr val="FF0000"/>
                </a:solidFill>
              </a:rPr>
              <a:t>Glukoz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400" b="1" dirty="0" err="1" smtClean="0">
                <a:solidFill>
                  <a:srgbClr val="FF0000"/>
                </a:solidFill>
              </a:rPr>
              <a:t>Variabilitesi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09" y="1752366"/>
            <a:ext cx="8640381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FF0000"/>
                </a:solidFill>
              </a:rPr>
              <a:t>Glukoz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err="1">
                <a:solidFill>
                  <a:srgbClr val="FF0000"/>
                </a:solidFill>
              </a:rPr>
              <a:t>Variabilitesi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Tip 2 DM olan 1145 hasta</a:t>
            </a:r>
          </a:p>
          <a:p>
            <a:r>
              <a:rPr lang="tr-TR" dirty="0" smtClean="0"/>
              <a:t>10 yıllık takip</a:t>
            </a:r>
          </a:p>
          <a:p>
            <a:r>
              <a:rPr lang="tr-TR" dirty="0" smtClean="0"/>
              <a:t>294’ünde diyabetik </a:t>
            </a:r>
            <a:r>
              <a:rPr lang="tr-TR" dirty="0" err="1" smtClean="0"/>
              <a:t>retinopati</a:t>
            </a:r>
            <a:r>
              <a:rPr lang="tr-TR" dirty="0" smtClean="0"/>
              <a:t> gelişmiş, </a:t>
            </a:r>
            <a:r>
              <a:rPr lang="tr-TR" dirty="0" err="1" smtClean="0"/>
              <a:t>retinopati</a:t>
            </a:r>
            <a:r>
              <a:rPr lang="tr-TR" dirty="0" smtClean="0"/>
              <a:t> gelişenlerde:</a:t>
            </a:r>
          </a:p>
          <a:p>
            <a:pPr lvl="1"/>
            <a:r>
              <a:rPr lang="tr-TR" dirty="0" smtClean="0"/>
              <a:t>Diyabet süresi daha uzun (20 vs. 15 yıl)</a:t>
            </a:r>
          </a:p>
          <a:p>
            <a:pPr lvl="1"/>
            <a:r>
              <a:rPr lang="tr-TR" dirty="0" smtClean="0"/>
              <a:t>İnsülin kullanımı oranı daha yüksek</a:t>
            </a:r>
          </a:p>
          <a:p>
            <a:pPr lvl="1"/>
            <a:r>
              <a:rPr lang="tr-TR" dirty="0" err="1" smtClean="0"/>
              <a:t>Sistolik</a:t>
            </a:r>
            <a:r>
              <a:rPr lang="tr-TR" dirty="0" smtClean="0"/>
              <a:t> kan basıncı daha yüksek</a:t>
            </a:r>
          </a:p>
          <a:p>
            <a:pPr lvl="1"/>
            <a:r>
              <a:rPr lang="tr-TR" dirty="0" smtClean="0"/>
              <a:t>Hba1c daha yüksek (%7,85 vs. %7,54)</a:t>
            </a:r>
          </a:p>
          <a:p>
            <a:pPr lvl="1"/>
            <a:r>
              <a:rPr lang="tr-TR" dirty="0" err="1" smtClean="0"/>
              <a:t>Kreatinin</a:t>
            </a:r>
            <a:r>
              <a:rPr lang="tr-TR" dirty="0" smtClean="0"/>
              <a:t> daha yüksek</a:t>
            </a:r>
          </a:p>
          <a:p>
            <a:pPr lvl="1"/>
            <a:r>
              <a:rPr lang="tr-TR" dirty="0" err="1" smtClean="0"/>
              <a:t>Albuminüri</a:t>
            </a:r>
            <a:r>
              <a:rPr lang="tr-TR" dirty="0" smtClean="0"/>
              <a:t> daha fazla</a:t>
            </a:r>
          </a:p>
          <a:p>
            <a:pPr lvl="1"/>
            <a:r>
              <a:rPr lang="tr-TR" b="1" dirty="0" err="1" smtClean="0"/>
              <a:t>Glukoz</a:t>
            </a:r>
            <a:r>
              <a:rPr lang="tr-TR" b="1" dirty="0" smtClean="0"/>
              <a:t> </a:t>
            </a:r>
            <a:r>
              <a:rPr lang="tr-TR" b="1" dirty="0" err="1" smtClean="0"/>
              <a:t>variabilitesi</a:t>
            </a:r>
            <a:r>
              <a:rPr lang="tr-TR" b="1" dirty="0" smtClean="0"/>
              <a:t> </a:t>
            </a:r>
            <a:r>
              <a:rPr lang="tr-TR" b="1" dirty="0" err="1" smtClean="0"/>
              <a:t>retinopati</a:t>
            </a:r>
            <a:r>
              <a:rPr lang="tr-TR" b="1" dirty="0" smtClean="0"/>
              <a:t> gelişimi ile bağımsız olarak ilişkili</a:t>
            </a:r>
          </a:p>
        </p:txBody>
      </p:sp>
    </p:spTree>
    <p:extLst>
      <p:ext uri="{BB962C8B-B14F-4D97-AF65-F5344CB8AC3E}">
        <p14:creationId xmlns:p14="http://schemas.microsoft.com/office/powerpoint/2010/main" val="31328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4;p39"/>
          <p:cNvSpPr txBox="1">
            <a:spLocks noGrp="1"/>
          </p:cNvSpPr>
          <p:nvPr>
            <p:ph type="title" idx="4294967295"/>
          </p:nvPr>
        </p:nvSpPr>
        <p:spPr>
          <a:xfrm>
            <a:off x="2070589" y="3903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sz="4400" b="1" dirty="0" err="1" smtClean="0">
                <a:solidFill>
                  <a:srgbClr val="FF0000"/>
                </a:solidFill>
              </a:rPr>
              <a:t>Glukoz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400" b="1" dirty="0" err="1" smtClean="0">
                <a:solidFill>
                  <a:srgbClr val="FF0000"/>
                </a:solidFill>
              </a:rPr>
              <a:t>Variabilitesi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152" y="2000050"/>
            <a:ext cx="8573696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FF0000"/>
                </a:solidFill>
              </a:rPr>
              <a:t>Glukoz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err="1">
                <a:solidFill>
                  <a:srgbClr val="FF0000"/>
                </a:solidFill>
              </a:rPr>
              <a:t>Variabilitesi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Sistematik derleme</a:t>
            </a:r>
          </a:p>
          <a:p>
            <a:r>
              <a:rPr lang="tr-TR" dirty="0" smtClean="0"/>
              <a:t>17 çalışma (2014-2024)</a:t>
            </a:r>
          </a:p>
          <a:p>
            <a:r>
              <a:rPr lang="tr-TR" dirty="0" err="1" smtClean="0"/>
              <a:t>Glukoz</a:t>
            </a:r>
            <a:r>
              <a:rPr lang="tr-TR" dirty="0" smtClean="0"/>
              <a:t> </a:t>
            </a:r>
            <a:r>
              <a:rPr lang="tr-TR" dirty="0" err="1" smtClean="0"/>
              <a:t>variabilitesi</a:t>
            </a:r>
            <a:r>
              <a:rPr lang="tr-TR" dirty="0" smtClean="0"/>
              <a:t> ile kas </a:t>
            </a:r>
            <a:r>
              <a:rPr lang="tr-TR" dirty="0" err="1" smtClean="0"/>
              <a:t>disfonksiyonu</a:t>
            </a:r>
            <a:r>
              <a:rPr lang="tr-TR" dirty="0" smtClean="0"/>
              <a:t> arasındaki ilişkiye dair veriler tutarsız</a:t>
            </a:r>
          </a:p>
          <a:p>
            <a:r>
              <a:rPr lang="tr-TR" dirty="0" smtClean="0"/>
              <a:t>Kötü </a:t>
            </a:r>
            <a:r>
              <a:rPr lang="tr-TR" dirty="0" err="1" smtClean="0"/>
              <a:t>glisemik</a:t>
            </a:r>
            <a:r>
              <a:rPr lang="tr-TR" dirty="0" smtClean="0"/>
              <a:t> kontrol </a:t>
            </a:r>
            <a:r>
              <a:rPr lang="tr-TR" dirty="0" err="1" smtClean="0"/>
              <a:t>sarkopenik</a:t>
            </a:r>
            <a:r>
              <a:rPr lang="tr-TR" dirty="0" smtClean="0"/>
              <a:t> </a:t>
            </a:r>
            <a:r>
              <a:rPr lang="tr-TR" dirty="0" err="1" smtClean="0"/>
              <a:t>obezite</a:t>
            </a:r>
            <a:r>
              <a:rPr lang="tr-TR" dirty="0" smtClean="0"/>
              <a:t> için önemli bir risk faktörü</a:t>
            </a:r>
          </a:p>
        </p:txBody>
      </p:sp>
    </p:spTree>
    <p:extLst>
      <p:ext uri="{BB962C8B-B14F-4D97-AF65-F5344CB8AC3E}">
        <p14:creationId xmlns:p14="http://schemas.microsoft.com/office/powerpoint/2010/main" val="1928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4;p39"/>
          <p:cNvSpPr txBox="1">
            <a:spLocks noGrp="1"/>
          </p:cNvSpPr>
          <p:nvPr>
            <p:ph type="title" idx="4294967295"/>
          </p:nvPr>
        </p:nvSpPr>
        <p:spPr>
          <a:xfrm>
            <a:off x="2070589" y="3903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sz="4400" b="1" dirty="0" err="1" smtClean="0">
                <a:solidFill>
                  <a:srgbClr val="FF0000"/>
                </a:solidFill>
              </a:rPr>
              <a:t>Glukoz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400" b="1" dirty="0" err="1" smtClean="0">
                <a:solidFill>
                  <a:srgbClr val="FF0000"/>
                </a:solidFill>
              </a:rPr>
              <a:t>Variabilitesi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83" y="1476102"/>
            <a:ext cx="8659433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FF0000"/>
                </a:solidFill>
              </a:rPr>
              <a:t>Glukoz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err="1">
                <a:solidFill>
                  <a:srgbClr val="FF0000"/>
                </a:solidFill>
              </a:rPr>
              <a:t>Variabilitesi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243"/>
          </a:xfrm>
        </p:spPr>
        <p:txBody>
          <a:bodyPr>
            <a:normAutofit/>
          </a:bodyPr>
          <a:lstStyle/>
          <a:p>
            <a:r>
              <a:rPr lang="tr-TR" dirty="0" smtClean="0"/>
              <a:t>Hastanede yatmakta olan 166 tip 2 DM hastası</a:t>
            </a:r>
          </a:p>
          <a:p>
            <a:pPr lvl="1"/>
            <a:r>
              <a:rPr lang="tr-TR" dirty="0" smtClean="0"/>
              <a:t>Aralıklı </a:t>
            </a:r>
            <a:r>
              <a:rPr lang="tr-TR" dirty="0" err="1" smtClean="0"/>
              <a:t>glukoz</a:t>
            </a:r>
            <a:r>
              <a:rPr lang="tr-TR" dirty="0" smtClean="0"/>
              <a:t> ölçümüne göre insülin </a:t>
            </a:r>
            <a:r>
              <a:rPr lang="tr-TR" dirty="0" err="1" smtClean="0"/>
              <a:t>titrasyonu</a:t>
            </a:r>
            <a:endParaRPr lang="tr-TR" dirty="0" smtClean="0"/>
          </a:p>
          <a:p>
            <a:pPr lvl="1"/>
            <a:r>
              <a:rPr lang="tr-TR" dirty="0" smtClean="0"/>
              <a:t>Sürekli </a:t>
            </a:r>
            <a:r>
              <a:rPr lang="tr-TR" dirty="0" err="1" smtClean="0"/>
              <a:t>glukoz</a:t>
            </a:r>
            <a:r>
              <a:rPr lang="tr-TR" dirty="0" smtClean="0"/>
              <a:t> ölçümüne göre </a:t>
            </a:r>
            <a:r>
              <a:rPr lang="tr-TR" dirty="0" err="1" smtClean="0"/>
              <a:t>insüiln</a:t>
            </a:r>
            <a:r>
              <a:rPr lang="tr-TR" dirty="0" smtClean="0"/>
              <a:t> </a:t>
            </a:r>
            <a:r>
              <a:rPr lang="tr-TR" dirty="0" err="1" smtClean="0"/>
              <a:t>titrasyonu</a:t>
            </a:r>
            <a:endParaRPr lang="tr-TR" dirty="0" smtClean="0"/>
          </a:p>
          <a:p>
            <a:r>
              <a:rPr lang="tr-TR" dirty="0" smtClean="0"/>
              <a:t>Sürekli </a:t>
            </a:r>
            <a:r>
              <a:rPr lang="tr-TR" dirty="0" err="1" smtClean="0"/>
              <a:t>glukoz</a:t>
            </a:r>
            <a:r>
              <a:rPr lang="tr-TR" dirty="0" smtClean="0"/>
              <a:t> ölçümü yapılan grupta</a:t>
            </a:r>
          </a:p>
          <a:p>
            <a:pPr lvl="1"/>
            <a:r>
              <a:rPr lang="tr-TR" dirty="0" smtClean="0"/>
              <a:t>İstenen aralıkta </a:t>
            </a:r>
            <a:r>
              <a:rPr lang="tr-TR" dirty="0" err="1" smtClean="0"/>
              <a:t>glisemi</a:t>
            </a:r>
            <a:r>
              <a:rPr lang="tr-TR" dirty="0" smtClean="0"/>
              <a:t> %15 daha fazla</a:t>
            </a:r>
          </a:p>
          <a:p>
            <a:pPr lvl="1"/>
            <a:r>
              <a:rPr lang="tr-TR" dirty="0" err="1" smtClean="0"/>
              <a:t>Hiperglisemi</a:t>
            </a:r>
            <a:r>
              <a:rPr lang="tr-TR" dirty="0" smtClean="0"/>
              <a:t> (TAR) daha az</a:t>
            </a:r>
          </a:p>
          <a:p>
            <a:pPr lvl="1"/>
            <a:r>
              <a:rPr lang="tr-TR" dirty="0" smtClean="0"/>
              <a:t>Hipoglisemi (TBR) daha az</a:t>
            </a:r>
          </a:p>
          <a:p>
            <a:pPr lvl="1"/>
            <a:r>
              <a:rPr lang="tr-TR" dirty="0" err="1" smtClean="0"/>
              <a:t>Glukoz</a:t>
            </a:r>
            <a:r>
              <a:rPr lang="tr-TR" dirty="0" smtClean="0"/>
              <a:t> </a:t>
            </a:r>
            <a:r>
              <a:rPr lang="tr-TR" dirty="0" err="1" smtClean="0"/>
              <a:t>variabilitesi</a:t>
            </a:r>
            <a:r>
              <a:rPr lang="tr-TR" dirty="0" smtClean="0"/>
              <a:t> daha az</a:t>
            </a:r>
          </a:p>
          <a:p>
            <a:pPr lvl="1"/>
            <a:r>
              <a:rPr lang="tr-TR" dirty="0" smtClean="0"/>
              <a:t>Uzamış </a:t>
            </a:r>
            <a:r>
              <a:rPr lang="tr-TR" dirty="0" err="1" smtClean="0"/>
              <a:t>hipoglisemik</a:t>
            </a:r>
            <a:r>
              <a:rPr lang="tr-TR" dirty="0" smtClean="0"/>
              <a:t> olaylar daha seyrek</a:t>
            </a:r>
          </a:p>
          <a:p>
            <a:pPr lvl="1"/>
            <a:r>
              <a:rPr lang="tr-TR" dirty="0" smtClean="0"/>
              <a:t>İnsülin kullanımı daha az</a:t>
            </a:r>
          </a:p>
          <a:p>
            <a:pPr lvl="1"/>
            <a:r>
              <a:rPr lang="tr-TR" dirty="0" smtClean="0"/>
              <a:t>Hastane içi komplikasyonlar daha az</a:t>
            </a:r>
          </a:p>
        </p:txBody>
      </p:sp>
    </p:spTree>
    <p:extLst>
      <p:ext uri="{BB962C8B-B14F-4D97-AF65-F5344CB8AC3E}">
        <p14:creationId xmlns:p14="http://schemas.microsoft.com/office/powerpoint/2010/main" val="2287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34" y="1432918"/>
            <a:ext cx="3581900" cy="116221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026" y="70034"/>
            <a:ext cx="6826622" cy="323425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1" y="3304286"/>
            <a:ext cx="7645885" cy="173881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8687" y="4749798"/>
            <a:ext cx="6272382" cy="20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4;p39"/>
          <p:cNvSpPr txBox="1">
            <a:spLocks noGrp="1"/>
          </p:cNvSpPr>
          <p:nvPr>
            <p:ph type="title" idx="4294967295"/>
          </p:nvPr>
        </p:nvSpPr>
        <p:spPr>
          <a:xfrm>
            <a:off x="2070589" y="3903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sz="4400" b="1" dirty="0" err="1" smtClean="0">
                <a:solidFill>
                  <a:srgbClr val="FF0000"/>
                </a:solidFill>
              </a:rPr>
              <a:t>Glukoz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400" b="1" dirty="0" err="1" smtClean="0">
                <a:solidFill>
                  <a:srgbClr val="FF0000"/>
                </a:solidFill>
              </a:rPr>
              <a:t>Variabilitesi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73" y="1957182"/>
            <a:ext cx="8449854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FF0000"/>
                </a:solidFill>
              </a:rPr>
              <a:t>Glukoz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err="1">
                <a:solidFill>
                  <a:srgbClr val="FF0000"/>
                </a:solidFill>
              </a:rPr>
              <a:t>Variabilitesi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243"/>
          </a:xfrm>
        </p:spPr>
        <p:txBody>
          <a:bodyPr>
            <a:normAutofit/>
          </a:bodyPr>
          <a:lstStyle/>
          <a:p>
            <a:r>
              <a:rPr lang="tr-TR" dirty="0" smtClean="0"/>
              <a:t>114 tip 1 DM hastası</a:t>
            </a:r>
          </a:p>
          <a:p>
            <a:r>
              <a:rPr lang="tr-TR" dirty="0" smtClean="0"/>
              <a:t>Sürekli </a:t>
            </a:r>
            <a:r>
              <a:rPr lang="tr-TR" dirty="0" err="1" smtClean="0"/>
              <a:t>glukoz</a:t>
            </a:r>
            <a:r>
              <a:rPr lang="tr-TR" dirty="0" smtClean="0"/>
              <a:t> </a:t>
            </a:r>
            <a:r>
              <a:rPr lang="tr-TR" dirty="0" err="1" smtClean="0"/>
              <a:t>monitörizasyonu</a:t>
            </a:r>
            <a:endParaRPr lang="tr-TR" dirty="0" smtClean="0"/>
          </a:p>
          <a:p>
            <a:r>
              <a:rPr lang="tr-TR" dirty="0" smtClean="0"/>
              <a:t>İşlem yapma hızı ve dikkati sürdürme ölçülmüş</a:t>
            </a:r>
          </a:p>
          <a:p>
            <a:r>
              <a:rPr lang="tr-TR" dirty="0" err="1" smtClean="0"/>
              <a:t>Glukoz</a:t>
            </a:r>
            <a:r>
              <a:rPr lang="tr-TR" dirty="0" smtClean="0"/>
              <a:t> </a:t>
            </a:r>
            <a:r>
              <a:rPr lang="tr-TR" dirty="0" err="1" smtClean="0"/>
              <a:t>variabilitesi</a:t>
            </a:r>
            <a:r>
              <a:rPr lang="tr-TR" dirty="0" smtClean="0"/>
              <a:t> ile dikkati sürdürme ve p-</a:t>
            </a:r>
            <a:r>
              <a:rPr lang="tr-TR" dirty="0" err="1" smtClean="0"/>
              <a:t>tau</a:t>
            </a:r>
            <a:r>
              <a:rPr lang="tr-TR" dirty="0" smtClean="0"/>
              <a:t> düzeyleri bağımsız olarak ilişkili</a:t>
            </a:r>
          </a:p>
        </p:txBody>
      </p:sp>
    </p:spTree>
    <p:extLst>
      <p:ext uri="{BB962C8B-B14F-4D97-AF65-F5344CB8AC3E}">
        <p14:creationId xmlns:p14="http://schemas.microsoft.com/office/powerpoint/2010/main" val="15180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4;p39"/>
          <p:cNvSpPr txBox="1">
            <a:spLocks noGrp="1"/>
          </p:cNvSpPr>
          <p:nvPr>
            <p:ph type="title" idx="4294967295"/>
          </p:nvPr>
        </p:nvSpPr>
        <p:spPr>
          <a:xfrm>
            <a:off x="2070589" y="3903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sz="4400" b="1" dirty="0" err="1" smtClean="0">
                <a:solidFill>
                  <a:srgbClr val="FF0000"/>
                </a:solidFill>
              </a:rPr>
              <a:t>Glukoz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400" b="1" dirty="0" err="1" smtClean="0">
                <a:solidFill>
                  <a:srgbClr val="FF0000"/>
                </a:solidFill>
              </a:rPr>
              <a:t>Variabilitesi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652" y="1661866"/>
            <a:ext cx="8392696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FF0000"/>
                </a:solidFill>
              </a:rPr>
              <a:t>Glukoz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err="1">
                <a:solidFill>
                  <a:srgbClr val="FF0000"/>
                </a:solidFill>
              </a:rPr>
              <a:t>Variabilitesi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243"/>
          </a:xfrm>
        </p:spPr>
        <p:txBody>
          <a:bodyPr>
            <a:normAutofit/>
          </a:bodyPr>
          <a:lstStyle/>
          <a:p>
            <a:r>
              <a:rPr lang="tr-TR" dirty="0" smtClean="0"/>
              <a:t>82 tip iyi </a:t>
            </a:r>
            <a:r>
              <a:rPr lang="tr-TR" dirty="0" err="1" smtClean="0"/>
              <a:t>glisemik</a:t>
            </a:r>
            <a:r>
              <a:rPr lang="tr-TR" dirty="0" smtClean="0"/>
              <a:t> kontrollü 2 DM hastası</a:t>
            </a:r>
          </a:p>
          <a:p>
            <a:r>
              <a:rPr lang="tr-TR" dirty="0" smtClean="0"/>
              <a:t>Ortalama yaş ~71</a:t>
            </a:r>
          </a:p>
          <a:p>
            <a:r>
              <a:rPr lang="tr-TR" dirty="0" smtClean="0"/>
              <a:t>1 yıllık takip</a:t>
            </a:r>
          </a:p>
          <a:p>
            <a:r>
              <a:rPr lang="tr-TR" dirty="0" smtClean="0"/>
              <a:t>Hba1c </a:t>
            </a:r>
            <a:r>
              <a:rPr lang="tr-TR" dirty="0" err="1" smtClean="0"/>
              <a:t>variabilitesi</a:t>
            </a:r>
            <a:r>
              <a:rPr lang="tr-TR" dirty="0" smtClean="0"/>
              <a:t> ve günlük </a:t>
            </a:r>
            <a:r>
              <a:rPr lang="tr-TR" dirty="0" err="1" smtClean="0"/>
              <a:t>glukoz</a:t>
            </a:r>
            <a:r>
              <a:rPr lang="tr-TR" dirty="0" smtClean="0"/>
              <a:t> </a:t>
            </a:r>
            <a:r>
              <a:rPr lang="tr-TR" dirty="0" err="1" smtClean="0"/>
              <a:t>variabilitesi</a:t>
            </a:r>
            <a:r>
              <a:rPr lang="tr-TR" dirty="0" smtClean="0"/>
              <a:t> ile büyük ve küçük sinir lif </a:t>
            </a:r>
            <a:r>
              <a:rPr lang="tr-TR" dirty="0" err="1" smtClean="0"/>
              <a:t>disfonksiyonu</a:t>
            </a:r>
            <a:r>
              <a:rPr lang="tr-TR" dirty="0" smtClean="0"/>
              <a:t> ilişkisi incelenmiş</a:t>
            </a:r>
          </a:p>
          <a:p>
            <a:r>
              <a:rPr lang="tr-TR" dirty="0" smtClean="0"/>
              <a:t>Hba1c </a:t>
            </a:r>
            <a:r>
              <a:rPr lang="tr-TR" dirty="0" err="1" smtClean="0"/>
              <a:t>variabilitesi</a:t>
            </a:r>
            <a:r>
              <a:rPr lang="tr-TR" dirty="0" smtClean="0"/>
              <a:t> de günlük </a:t>
            </a:r>
            <a:r>
              <a:rPr lang="tr-TR" dirty="0" err="1" smtClean="0"/>
              <a:t>glukoz</a:t>
            </a:r>
            <a:r>
              <a:rPr lang="tr-TR" dirty="0" smtClean="0"/>
              <a:t> </a:t>
            </a:r>
            <a:r>
              <a:rPr lang="tr-TR" dirty="0" err="1" smtClean="0"/>
              <a:t>variabilitesi</a:t>
            </a:r>
            <a:r>
              <a:rPr lang="tr-TR" dirty="0" smtClean="0"/>
              <a:t> de </a:t>
            </a:r>
            <a:r>
              <a:rPr lang="tr-TR" dirty="0" err="1" smtClean="0"/>
              <a:t>nöropati</a:t>
            </a:r>
            <a:r>
              <a:rPr lang="tr-TR" dirty="0" smtClean="0"/>
              <a:t> gelişimi ile ilişkili bulunmuş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409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4;p39"/>
          <p:cNvSpPr txBox="1">
            <a:spLocks noGrp="1"/>
          </p:cNvSpPr>
          <p:nvPr>
            <p:ph type="title" idx="4294967295"/>
          </p:nvPr>
        </p:nvSpPr>
        <p:spPr>
          <a:xfrm>
            <a:off x="2070589" y="3903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sz="4400" b="1" dirty="0" err="1" smtClean="0">
                <a:solidFill>
                  <a:srgbClr val="FF0000"/>
                </a:solidFill>
              </a:rPr>
              <a:t>Glukoz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400" b="1" dirty="0" err="1" smtClean="0">
                <a:solidFill>
                  <a:srgbClr val="FF0000"/>
                </a:solidFill>
              </a:rPr>
              <a:t>Variabilitesi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25" y="1933366"/>
            <a:ext cx="8773749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FF0000"/>
                </a:solidFill>
              </a:rPr>
              <a:t>Glukoz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err="1">
                <a:solidFill>
                  <a:srgbClr val="FF0000"/>
                </a:solidFill>
              </a:rPr>
              <a:t>Variabilitesi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243"/>
          </a:xfrm>
        </p:spPr>
        <p:txBody>
          <a:bodyPr>
            <a:normAutofit/>
          </a:bodyPr>
          <a:lstStyle/>
          <a:p>
            <a:r>
              <a:rPr lang="tr-TR" dirty="0" smtClean="0"/>
              <a:t>230 tip 2 DM hastası</a:t>
            </a:r>
          </a:p>
          <a:p>
            <a:r>
              <a:rPr lang="tr-TR" dirty="0" smtClean="0"/>
              <a:t>5 yıllık takip</a:t>
            </a:r>
          </a:p>
          <a:p>
            <a:r>
              <a:rPr lang="tr-TR" dirty="0" smtClean="0"/>
              <a:t>Sürekli </a:t>
            </a:r>
            <a:r>
              <a:rPr lang="tr-TR" dirty="0" err="1" smtClean="0"/>
              <a:t>glukoz</a:t>
            </a:r>
            <a:r>
              <a:rPr lang="tr-TR" dirty="0" smtClean="0"/>
              <a:t> </a:t>
            </a:r>
            <a:r>
              <a:rPr lang="tr-TR" dirty="0" err="1" smtClean="0"/>
              <a:t>monitörizasyonu</a:t>
            </a:r>
            <a:r>
              <a:rPr lang="tr-TR" dirty="0" smtClean="0"/>
              <a:t> ile kısa süreli </a:t>
            </a:r>
            <a:r>
              <a:rPr lang="tr-TR" dirty="0" err="1" smtClean="0"/>
              <a:t>glisemik</a:t>
            </a:r>
            <a:r>
              <a:rPr lang="tr-TR" dirty="0" smtClean="0"/>
              <a:t> </a:t>
            </a:r>
            <a:r>
              <a:rPr lang="tr-TR" dirty="0" err="1" smtClean="0"/>
              <a:t>variabilite</a:t>
            </a:r>
            <a:endParaRPr lang="tr-TR" dirty="0" smtClean="0"/>
          </a:p>
          <a:p>
            <a:r>
              <a:rPr lang="tr-TR" dirty="0" err="1" smtClean="0"/>
              <a:t>Vizit-vizit</a:t>
            </a:r>
            <a:r>
              <a:rPr lang="tr-TR" dirty="0" smtClean="0"/>
              <a:t> arası Hba1c değişimi ile uzun süreli </a:t>
            </a:r>
            <a:r>
              <a:rPr lang="tr-TR" dirty="0" err="1" smtClean="0"/>
              <a:t>glisemik</a:t>
            </a:r>
            <a:r>
              <a:rPr lang="tr-TR" dirty="0" smtClean="0"/>
              <a:t> </a:t>
            </a:r>
            <a:r>
              <a:rPr lang="tr-TR" dirty="0" err="1" smtClean="0"/>
              <a:t>variabilite</a:t>
            </a:r>
            <a:endParaRPr lang="tr-TR" dirty="0" smtClean="0"/>
          </a:p>
          <a:p>
            <a:r>
              <a:rPr lang="tr-TR" dirty="0" err="1" smtClean="0"/>
              <a:t>Periferik</a:t>
            </a:r>
            <a:r>
              <a:rPr lang="tr-TR" dirty="0" smtClean="0"/>
              <a:t> sinir fonksiyonları değerlendirilmiş</a:t>
            </a:r>
          </a:p>
          <a:p>
            <a:r>
              <a:rPr lang="tr-TR" b="1" dirty="0" smtClean="0"/>
              <a:t>Kısa süreli </a:t>
            </a:r>
            <a:r>
              <a:rPr lang="tr-TR" b="1" dirty="0" err="1" smtClean="0"/>
              <a:t>glisemik</a:t>
            </a:r>
            <a:r>
              <a:rPr lang="tr-TR" b="1" dirty="0" smtClean="0"/>
              <a:t> </a:t>
            </a:r>
            <a:r>
              <a:rPr lang="tr-TR" b="1" dirty="0" err="1" smtClean="0"/>
              <a:t>variabilite</a:t>
            </a:r>
            <a:r>
              <a:rPr lang="tr-TR" b="1" dirty="0" smtClean="0"/>
              <a:t> </a:t>
            </a:r>
            <a:r>
              <a:rPr lang="tr-TR" b="1" dirty="0"/>
              <a:t>duysal ileti hızı ile </a:t>
            </a:r>
            <a:r>
              <a:rPr lang="tr-TR" b="1" dirty="0" smtClean="0"/>
              <a:t>ilişkili</a:t>
            </a:r>
            <a:r>
              <a:rPr lang="tr-TR" dirty="0" smtClean="0"/>
              <a:t>, </a:t>
            </a:r>
            <a:r>
              <a:rPr lang="tr-TR" dirty="0" err="1" smtClean="0"/>
              <a:t>sural</a:t>
            </a:r>
            <a:r>
              <a:rPr lang="tr-TR" dirty="0" smtClean="0"/>
              <a:t> sinir aksiyon potansiyeli ile ilişkili değil</a:t>
            </a:r>
          </a:p>
          <a:p>
            <a:r>
              <a:rPr lang="tr-TR" b="1" dirty="0" smtClean="0"/>
              <a:t>Uzun süreli </a:t>
            </a:r>
            <a:r>
              <a:rPr lang="tr-TR" b="1" dirty="0" err="1" smtClean="0"/>
              <a:t>glisemik</a:t>
            </a:r>
            <a:r>
              <a:rPr lang="tr-TR" b="1" dirty="0" smtClean="0"/>
              <a:t> </a:t>
            </a:r>
            <a:r>
              <a:rPr lang="tr-TR" b="1" dirty="0" err="1" smtClean="0"/>
              <a:t>variabilite</a:t>
            </a:r>
            <a:r>
              <a:rPr lang="tr-TR" b="1" dirty="0" smtClean="0"/>
              <a:t>, </a:t>
            </a:r>
            <a:r>
              <a:rPr lang="tr-TR" b="1" dirty="0" err="1"/>
              <a:t>sural</a:t>
            </a:r>
            <a:r>
              <a:rPr lang="tr-TR" b="1" dirty="0"/>
              <a:t> sinir aksiyon potansiyeli ile </a:t>
            </a:r>
            <a:r>
              <a:rPr lang="tr-TR" b="1" dirty="0" smtClean="0"/>
              <a:t>ilişkili</a:t>
            </a:r>
          </a:p>
        </p:txBody>
      </p:sp>
    </p:spTree>
    <p:extLst>
      <p:ext uri="{BB962C8B-B14F-4D97-AF65-F5344CB8AC3E}">
        <p14:creationId xmlns:p14="http://schemas.microsoft.com/office/powerpoint/2010/main" val="18062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>
                <a:solidFill>
                  <a:srgbClr val="FF0000"/>
                </a:solidFill>
              </a:rPr>
              <a:t>Parenteral</a:t>
            </a:r>
            <a:r>
              <a:rPr lang="tr-TR" sz="4000" dirty="0" smtClean="0">
                <a:solidFill>
                  <a:srgbClr val="FF0000"/>
                </a:solidFill>
              </a:rPr>
              <a:t> Tedavi </a:t>
            </a:r>
            <a:r>
              <a:rPr lang="tr-TR" sz="4000" dirty="0" smtClean="0">
                <a:solidFill>
                  <a:srgbClr val="FF0000"/>
                </a:solidFill>
              </a:rPr>
              <a:t>Seçenekleri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İnkretin</a:t>
            </a:r>
            <a:r>
              <a:rPr lang="tr-TR" dirty="0" smtClean="0"/>
              <a:t> bazlı tedaviler</a:t>
            </a:r>
          </a:p>
          <a:p>
            <a:r>
              <a:rPr lang="tr-TR" dirty="0"/>
              <a:t>İnsülinler</a:t>
            </a:r>
          </a:p>
          <a:p>
            <a:r>
              <a:rPr lang="tr-TR" dirty="0" smtClean="0"/>
              <a:t>Amilin analogları</a:t>
            </a:r>
          </a:p>
          <a:p>
            <a:r>
              <a:rPr lang="tr-TR" dirty="0" smtClean="0"/>
              <a:t>Deneysel tedaviler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43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4328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FF0000"/>
                </a:solidFill>
              </a:rPr>
              <a:t>İnkretin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smtClean="0">
                <a:solidFill>
                  <a:srgbClr val="FF0000"/>
                </a:solidFill>
              </a:rPr>
              <a:t>Bazlı Tedaviler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23" y="0"/>
            <a:ext cx="6989963" cy="68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</a:rPr>
              <a:t>İnkretinler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Önce </a:t>
            </a:r>
            <a:r>
              <a:rPr lang="tr-TR" dirty="0" err="1"/>
              <a:t>glukoz</a:t>
            </a:r>
            <a:r>
              <a:rPr lang="tr-TR" dirty="0"/>
              <a:t>-bağımlı </a:t>
            </a:r>
            <a:r>
              <a:rPr lang="tr-TR" dirty="0" err="1"/>
              <a:t>insulinotropik</a:t>
            </a:r>
            <a:r>
              <a:rPr lang="tr-TR" dirty="0"/>
              <a:t> </a:t>
            </a:r>
            <a:r>
              <a:rPr lang="tr-TR" dirty="0" err="1"/>
              <a:t>polipeptit</a:t>
            </a:r>
            <a:r>
              <a:rPr lang="tr-TR" dirty="0"/>
              <a:t> </a:t>
            </a:r>
            <a:r>
              <a:rPr lang="tr-TR" dirty="0" smtClean="0"/>
              <a:t>(GIP) keşfedilmiş</a:t>
            </a:r>
          </a:p>
          <a:p>
            <a:pPr lvl="1"/>
            <a:r>
              <a:rPr lang="tr-TR" dirty="0" err="1" smtClean="0"/>
              <a:t>Hiperglisemi</a:t>
            </a:r>
            <a:r>
              <a:rPr lang="tr-TR" dirty="0" smtClean="0"/>
              <a:t> </a:t>
            </a:r>
            <a:r>
              <a:rPr lang="tr-TR" dirty="0"/>
              <a:t>durumunda </a:t>
            </a:r>
            <a:r>
              <a:rPr lang="tr-TR" dirty="0" smtClean="0"/>
              <a:t>insülin salgılanmasını tetikliyor (</a:t>
            </a:r>
            <a:r>
              <a:rPr lang="tr-TR" dirty="0" err="1" smtClean="0"/>
              <a:t>normoglisemi</a:t>
            </a:r>
            <a:r>
              <a:rPr lang="tr-TR" dirty="0" smtClean="0"/>
              <a:t> durumunda ise tetiklemiyor).</a:t>
            </a:r>
          </a:p>
          <a:p>
            <a:pPr lvl="1"/>
            <a:r>
              <a:rPr lang="tr-TR" dirty="0" smtClean="0"/>
              <a:t>Barsak kaynaklı insülin salgılanmasını açıklamada yetersiz</a:t>
            </a:r>
          </a:p>
          <a:p>
            <a:r>
              <a:rPr lang="tr-TR" dirty="0" smtClean="0"/>
              <a:t>Daha sonra </a:t>
            </a:r>
            <a:r>
              <a:rPr lang="tr-TR" dirty="0" smtClean="0"/>
              <a:t>GLP-1 keşfed</a:t>
            </a:r>
            <a:r>
              <a:rPr lang="tr-TR" dirty="0" smtClean="0"/>
              <a:t>ilmiş</a:t>
            </a:r>
            <a:endParaRPr lang="tr-TR" dirty="0" smtClean="0"/>
          </a:p>
          <a:p>
            <a:pPr lvl="1"/>
            <a:r>
              <a:rPr lang="tr-TR" dirty="0" smtClean="0"/>
              <a:t>GLP-1: ılımlı </a:t>
            </a:r>
            <a:r>
              <a:rPr lang="tr-TR" dirty="0" err="1" smtClean="0"/>
              <a:t>insülinotropik</a:t>
            </a:r>
            <a:r>
              <a:rPr lang="tr-TR" dirty="0" smtClean="0"/>
              <a:t> etki</a:t>
            </a:r>
          </a:p>
          <a:p>
            <a:pPr lvl="1"/>
            <a:r>
              <a:rPr lang="tr-TR" dirty="0" smtClean="0"/>
              <a:t>Kesik (</a:t>
            </a:r>
            <a:r>
              <a:rPr lang="tr-TR" dirty="0" err="1" smtClean="0"/>
              <a:t>truncated</a:t>
            </a:r>
            <a:r>
              <a:rPr lang="tr-TR" dirty="0" smtClean="0"/>
              <a:t>) GLP-1: </a:t>
            </a:r>
            <a:r>
              <a:rPr lang="tr-TR" dirty="0" err="1" smtClean="0"/>
              <a:t>insülinotropik</a:t>
            </a:r>
            <a:r>
              <a:rPr lang="tr-TR" dirty="0" smtClean="0"/>
              <a:t> ve </a:t>
            </a:r>
            <a:r>
              <a:rPr lang="tr-TR" dirty="0" err="1" smtClean="0"/>
              <a:t>glukagon</a:t>
            </a:r>
            <a:r>
              <a:rPr lang="tr-TR" dirty="0" smtClean="0"/>
              <a:t> </a:t>
            </a:r>
            <a:r>
              <a:rPr lang="tr-TR" dirty="0" err="1" smtClean="0"/>
              <a:t>sekresyonunu</a:t>
            </a:r>
            <a:r>
              <a:rPr lang="tr-TR" dirty="0" smtClean="0"/>
              <a:t> baskılayıcı etkileri var. Ayrıca doygunluk hissini uyarıyor.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8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Yaşlılarda DM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Yaşlılık dönemine gelen tip 1 DM</a:t>
            </a:r>
          </a:p>
          <a:p>
            <a:r>
              <a:rPr lang="tr-TR" dirty="0"/>
              <a:t>Yaşlılık dönemine gelen </a:t>
            </a:r>
            <a:r>
              <a:rPr lang="tr-TR" dirty="0" smtClean="0"/>
              <a:t>tip 2 DM</a:t>
            </a:r>
            <a:endParaRPr lang="tr-TR" dirty="0" smtClean="0"/>
          </a:p>
          <a:p>
            <a:r>
              <a:rPr lang="tr-TR" dirty="0" smtClean="0"/>
              <a:t>Yaşlılıkta ortaya çıkan tip 2 DM</a:t>
            </a:r>
          </a:p>
        </p:txBody>
      </p:sp>
    </p:spTree>
    <p:extLst>
      <p:ext uri="{BB962C8B-B14F-4D97-AF65-F5344CB8AC3E}">
        <p14:creationId xmlns:p14="http://schemas.microsoft.com/office/powerpoint/2010/main" val="21892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</a:rPr>
              <a:t>Glukagon</a:t>
            </a:r>
            <a:r>
              <a:rPr lang="tr-TR" sz="4000" b="1" dirty="0" smtClean="0">
                <a:solidFill>
                  <a:srgbClr val="FF0000"/>
                </a:solidFill>
              </a:rPr>
              <a:t>-benzeri </a:t>
            </a:r>
            <a:r>
              <a:rPr lang="tr-TR" sz="4000" b="1" dirty="0" err="1" smtClean="0">
                <a:solidFill>
                  <a:srgbClr val="FF0000"/>
                </a:solidFill>
              </a:rPr>
              <a:t>peptit</a:t>
            </a:r>
            <a:r>
              <a:rPr lang="tr-TR" sz="4000" b="1" dirty="0" smtClean="0">
                <a:solidFill>
                  <a:srgbClr val="FF0000"/>
                </a:solidFill>
              </a:rPr>
              <a:t> 1 (GLP-1)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İnce </a:t>
            </a:r>
            <a:r>
              <a:rPr lang="tr-TR" dirty="0" err="1" smtClean="0"/>
              <a:t>barsakta</a:t>
            </a:r>
            <a:r>
              <a:rPr lang="tr-TR" dirty="0" smtClean="0"/>
              <a:t> L hücrelerinde sentezlenir</a:t>
            </a:r>
          </a:p>
          <a:p>
            <a:r>
              <a:rPr lang="tr-TR" dirty="0" smtClean="0"/>
              <a:t>Pankreastan </a:t>
            </a:r>
            <a:r>
              <a:rPr lang="tr-TR" dirty="0" err="1" smtClean="0"/>
              <a:t>glukoza</a:t>
            </a:r>
            <a:r>
              <a:rPr lang="tr-TR" dirty="0" smtClean="0"/>
              <a:t> bağımlı insülin </a:t>
            </a:r>
            <a:r>
              <a:rPr lang="tr-TR" dirty="0" err="1" smtClean="0"/>
              <a:t>sekresyonunu</a:t>
            </a:r>
            <a:r>
              <a:rPr lang="tr-TR" dirty="0" smtClean="0"/>
              <a:t> artırır</a:t>
            </a:r>
          </a:p>
          <a:p>
            <a:r>
              <a:rPr lang="tr-TR" dirty="0" smtClean="0"/>
              <a:t>Mide boşalmasını yavaşlatır</a:t>
            </a:r>
          </a:p>
          <a:p>
            <a:r>
              <a:rPr lang="tr-TR" dirty="0" smtClean="0"/>
              <a:t>Yemek sonrası uygunsuz </a:t>
            </a:r>
            <a:r>
              <a:rPr lang="tr-TR" dirty="0" err="1" smtClean="0"/>
              <a:t>glukagon</a:t>
            </a:r>
            <a:r>
              <a:rPr lang="tr-TR" dirty="0" smtClean="0"/>
              <a:t> salınımını baskılar</a:t>
            </a:r>
          </a:p>
        </p:txBody>
      </p:sp>
    </p:spTree>
    <p:extLst>
      <p:ext uri="{BB962C8B-B14F-4D97-AF65-F5344CB8AC3E}">
        <p14:creationId xmlns:p14="http://schemas.microsoft.com/office/powerpoint/2010/main" val="40594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</a:rPr>
              <a:t>Glukagon</a:t>
            </a:r>
            <a:r>
              <a:rPr lang="tr-TR" sz="4000" b="1" dirty="0" smtClean="0">
                <a:solidFill>
                  <a:srgbClr val="FF0000"/>
                </a:solidFill>
              </a:rPr>
              <a:t>-benzeri </a:t>
            </a:r>
            <a:r>
              <a:rPr lang="tr-TR" sz="4000" b="1" dirty="0" err="1" smtClean="0">
                <a:solidFill>
                  <a:srgbClr val="FF0000"/>
                </a:solidFill>
              </a:rPr>
              <a:t>peptit</a:t>
            </a:r>
            <a:r>
              <a:rPr lang="tr-TR" sz="4000" b="1" dirty="0" smtClean="0">
                <a:solidFill>
                  <a:srgbClr val="FF0000"/>
                </a:solidFill>
              </a:rPr>
              <a:t> 1 (GLP-1)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Diyabetik bireylerde</a:t>
            </a:r>
          </a:p>
          <a:p>
            <a:pPr lvl="1"/>
            <a:r>
              <a:rPr lang="tr-TR" dirty="0"/>
              <a:t>Yemek sonrası GLP-1 </a:t>
            </a:r>
            <a:r>
              <a:rPr lang="tr-TR" dirty="0" err="1"/>
              <a:t>sekresyonu</a:t>
            </a:r>
            <a:r>
              <a:rPr lang="tr-TR" dirty="0"/>
              <a:t> ↓</a:t>
            </a:r>
          </a:p>
          <a:p>
            <a:pPr lvl="1"/>
            <a:r>
              <a:rPr lang="tr-TR" dirty="0" smtClean="0"/>
              <a:t>GLP-1’e insülin cevabı ↓</a:t>
            </a:r>
          </a:p>
          <a:p>
            <a:r>
              <a:rPr lang="tr-TR" dirty="0" smtClean="0"/>
              <a:t>Hayvan modellerinde</a:t>
            </a:r>
          </a:p>
          <a:p>
            <a:pPr lvl="1"/>
            <a:r>
              <a:rPr lang="tr-TR" dirty="0" smtClean="0"/>
              <a:t>GLP-1 pankreas beta hücre </a:t>
            </a:r>
            <a:r>
              <a:rPr lang="tr-TR" dirty="0" err="1" smtClean="0"/>
              <a:t>proliferasyonu</a:t>
            </a:r>
            <a:r>
              <a:rPr lang="tr-TR" dirty="0" smtClean="0"/>
              <a:t> </a:t>
            </a:r>
            <a:r>
              <a:rPr lang="tr-TR" dirty="0"/>
              <a:t>ve kütlesini </a:t>
            </a:r>
            <a:r>
              <a:rPr lang="tr-TR" dirty="0" smtClean="0"/>
              <a:t>↑</a:t>
            </a:r>
          </a:p>
          <a:p>
            <a:pPr lvl="1"/>
            <a:r>
              <a:rPr lang="tr-TR" dirty="0" smtClean="0"/>
              <a:t>İnsanlarda böyle bir etki görülmemiş</a:t>
            </a:r>
          </a:p>
          <a:p>
            <a:r>
              <a:rPr lang="tr-TR" dirty="0" smtClean="0"/>
              <a:t>GLP-1 yarı ömrü 1-2 </a:t>
            </a:r>
            <a:r>
              <a:rPr lang="tr-TR" dirty="0" err="1" smtClean="0"/>
              <a:t>dk</a:t>
            </a:r>
            <a:r>
              <a:rPr lang="tr-TR" dirty="0" smtClean="0"/>
              <a:t> (DPP-4 ile </a:t>
            </a:r>
            <a:r>
              <a:rPr lang="tr-TR" dirty="0" err="1" smtClean="0"/>
              <a:t>degredasyon</a:t>
            </a:r>
            <a:r>
              <a:rPr lang="tr-T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30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GIP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İnce </a:t>
            </a:r>
            <a:r>
              <a:rPr lang="tr-TR" dirty="0" err="1"/>
              <a:t>barsakta</a:t>
            </a:r>
            <a:r>
              <a:rPr lang="tr-TR" dirty="0"/>
              <a:t> </a:t>
            </a:r>
            <a:r>
              <a:rPr lang="tr-TR" dirty="0" smtClean="0"/>
              <a:t>K </a:t>
            </a:r>
            <a:r>
              <a:rPr lang="tr-TR" dirty="0"/>
              <a:t>hücrelerinde </a:t>
            </a:r>
            <a:r>
              <a:rPr lang="tr-TR" dirty="0" smtClean="0"/>
              <a:t>sentezlenir</a:t>
            </a:r>
          </a:p>
          <a:p>
            <a:r>
              <a:rPr lang="tr-TR" dirty="0" smtClean="0"/>
              <a:t>GLP-1 ile </a:t>
            </a:r>
            <a:r>
              <a:rPr lang="tr-TR" dirty="0" err="1" smtClean="0"/>
              <a:t>sinerjistik</a:t>
            </a:r>
            <a:r>
              <a:rPr lang="tr-TR" dirty="0" smtClean="0"/>
              <a:t> olarak pankreastan insülin </a:t>
            </a:r>
            <a:r>
              <a:rPr lang="tr-TR" dirty="0"/>
              <a:t>salgılanmasını </a:t>
            </a:r>
            <a:r>
              <a:rPr lang="tr-TR" dirty="0" smtClean="0"/>
              <a:t>↑</a:t>
            </a:r>
          </a:p>
          <a:p>
            <a:r>
              <a:rPr lang="tr-TR" dirty="0" err="1" smtClean="0"/>
              <a:t>Normoglisemik</a:t>
            </a:r>
            <a:r>
              <a:rPr lang="tr-TR" dirty="0" smtClean="0"/>
              <a:t> ve </a:t>
            </a:r>
            <a:r>
              <a:rPr lang="tr-TR" dirty="0" err="1" smtClean="0"/>
              <a:t>hipoglisemik</a:t>
            </a:r>
            <a:r>
              <a:rPr lang="tr-TR" dirty="0" smtClean="0"/>
              <a:t> durumda </a:t>
            </a:r>
            <a:r>
              <a:rPr lang="tr-TR" dirty="0" err="1" smtClean="0"/>
              <a:t>glukagon</a:t>
            </a:r>
            <a:r>
              <a:rPr lang="tr-TR" dirty="0" smtClean="0"/>
              <a:t> aktivitesini ↑</a:t>
            </a:r>
          </a:p>
        </p:txBody>
      </p:sp>
    </p:spTree>
    <p:extLst>
      <p:ext uri="{BB962C8B-B14F-4D97-AF65-F5344CB8AC3E}">
        <p14:creationId xmlns:p14="http://schemas.microsoft.com/office/powerpoint/2010/main" val="2593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0000"/>
                </a:solidFill>
              </a:rPr>
              <a:t>Glukagon</a:t>
            </a:r>
            <a:r>
              <a:rPr lang="tr-TR" sz="4000" b="1" dirty="0" smtClean="0">
                <a:solidFill>
                  <a:srgbClr val="FF0000"/>
                </a:solidFill>
              </a:rPr>
              <a:t>-benzeri </a:t>
            </a:r>
            <a:r>
              <a:rPr lang="tr-TR" sz="4000" b="1" dirty="0" err="1" smtClean="0">
                <a:solidFill>
                  <a:srgbClr val="FF0000"/>
                </a:solidFill>
              </a:rPr>
              <a:t>peptit</a:t>
            </a:r>
            <a:r>
              <a:rPr lang="tr-TR" sz="4000" b="1" dirty="0" smtClean="0">
                <a:solidFill>
                  <a:srgbClr val="FF0000"/>
                </a:solidFill>
              </a:rPr>
              <a:t> 1 (GLP-1) Bazlı Tedaviler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GLP-1 </a:t>
            </a:r>
            <a:r>
              <a:rPr lang="tr-TR" dirty="0" smtClean="0"/>
              <a:t>reseptör </a:t>
            </a:r>
            <a:r>
              <a:rPr lang="tr-TR" dirty="0" err="1" smtClean="0"/>
              <a:t>agonistleri</a:t>
            </a:r>
            <a:endParaRPr lang="tr-TR" dirty="0" smtClean="0"/>
          </a:p>
          <a:p>
            <a:r>
              <a:rPr lang="tr-TR" dirty="0" smtClean="0"/>
              <a:t>Çift etkili GLP-1 ve </a:t>
            </a:r>
            <a:r>
              <a:rPr lang="tr-TR" dirty="0" err="1" smtClean="0"/>
              <a:t>glukoz</a:t>
            </a:r>
            <a:r>
              <a:rPr lang="tr-TR" dirty="0" smtClean="0"/>
              <a:t>-bağımlı </a:t>
            </a:r>
            <a:r>
              <a:rPr lang="tr-TR" dirty="0" err="1" smtClean="0"/>
              <a:t>insulinotropik</a:t>
            </a:r>
            <a:r>
              <a:rPr lang="tr-TR" dirty="0" smtClean="0"/>
              <a:t> </a:t>
            </a:r>
            <a:r>
              <a:rPr lang="tr-TR" dirty="0" err="1" smtClean="0"/>
              <a:t>polipeptit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smtClean="0"/>
              <a:t>GIP) reseptör </a:t>
            </a:r>
            <a:r>
              <a:rPr lang="tr-TR" dirty="0" err="1" smtClean="0"/>
              <a:t>agonistleri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74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</a:rPr>
              <a:t>Glukagon</a:t>
            </a:r>
            <a:r>
              <a:rPr lang="tr-TR" sz="4000" b="1" dirty="0" smtClean="0">
                <a:solidFill>
                  <a:srgbClr val="FF0000"/>
                </a:solidFill>
              </a:rPr>
              <a:t>-benzeri </a:t>
            </a:r>
            <a:r>
              <a:rPr lang="tr-TR" sz="4000" b="1" dirty="0" err="1" smtClean="0">
                <a:solidFill>
                  <a:srgbClr val="FF0000"/>
                </a:solidFill>
              </a:rPr>
              <a:t>peptit</a:t>
            </a:r>
            <a:r>
              <a:rPr lang="tr-TR" sz="4000" b="1" dirty="0" smtClean="0">
                <a:solidFill>
                  <a:srgbClr val="FF0000"/>
                </a:solidFill>
              </a:rPr>
              <a:t> 1 (GLP-1) Bazlı </a:t>
            </a:r>
            <a:r>
              <a:rPr lang="tr-TR" sz="4000" b="1" dirty="0">
                <a:solidFill>
                  <a:srgbClr val="FF0000"/>
                </a:solidFill>
              </a:rPr>
              <a:t>Tedaviler</a:t>
            </a:r>
            <a:br>
              <a:rPr lang="tr-TR" sz="4000" b="1" dirty="0">
                <a:solidFill>
                  <a:srgbClr val="FF0000"/>
                </a:solidFill>
              </a:rPr>
            </a:br>
            <a:r>
              <a:rPr lang="tr-TR" sz="4000" b="1" dirty="0">
                <a:solidFill>
                  <a:srgbClr val="FF0000"/>
                </a:solidFill>
              </a:rPr>
              <a:t>Tedavi Öncesi Değerlendirme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Anamnez</a:t>
            </a:r>
            <a:endParaRPr lang="tr-TR" dirty="0" smtClean="0"/>
          </a:p>
          <a:p>
            <a:pPr lvl="1"/>
            <a:r>
              <a:rPr lang="tr-TR" dirty="0" smtClean="0"/>
              <a:t>Kişi veya ailesinde </a:t>
            </a:r>
            <a:r>
              <a:rPr lang="tr-TR" dirty="0" err="1" smtClean="0"/>
              <a:t>meduller</a:t>
            </a:r>
            <a:r>
              <a:rPr lang="tr-TR" dirty="0" smtClean="0"/>
              <a:t> </a:t>
            </a:r>
            <a:r>
              <a:rPr lang="tr-TR" dirty="0" err="1" smtClean="0"/>
              <a:t>tiroid</a:t>
            </a:r>
            <a:r>
              <a:rPr lang="tr-TR" dirty="0" smtClean="0"/>
              <a:t> kanseri / MEN 2A /2B</a:t>
            </a:r>
          </a:p>
          <a:p>
            <a:pPr lvl="1"/>
            <a:r>
              <a:rPr lang="tr-TR" dirty="0" err="1" smtClean="0"/>
              <a:t>Pankreatit</a:t>
            </a:r>
            <a:r>
              <a:rPr lang="tr-TR" dirty="0" smtClean="0"/>
              <a:t> öyküsü</a:t>
            </a:r>
          </a:p>
          <a:p>
            <a:pPr lvl="1"/>
            <a:r>
              <a:rPr lang="tr-TR" dirty="0" err="1" smtClean="0"/>
              <a:t>Gastroparezi</a:t>
            </a:r>
            <a:endParaRPr lang="tr-TR" dirty="0" smtClean="0"/>
          </a:p>
          <a:p>
            <a:r>
              <a:rPr lang="tr-TR" dirty="0" smtClean="0"/>
              <a:t>Retina muayenesi</a:t>
            </a:r>
          </a:p>
          <a:p>
            <a:pPr lvl="1"/>
            <a:r>
              <a:rPr lang="tr-TR" dirty="0" smtClean="0"/>
              <a:t>Hızlı </a:t>
            </a:r>
            <a:r>
              <a:rPr lang="tr-TR" dirty="0" err="1" smtClean="0"/>
              <a:t>glisemik</a:t>
            </a:r>
            <a:r>
              <a:rPr lang="tr-TR" dirty="0" smtClean="0"/>
              <a:t> düşüşün </a:t>
            </a:r>
            <a:r>
              <a:rPr lang="tr-TR" dirty="0" err="1" smtClean="0"/>
              <a:t>retinopatide</a:t>
            </a:r>
            <a:r>
              <a:rPr lang="tr-TR" dirty="0" smtClean="0"/>
              <a:t> ilerleme ile ilişkili olduğu saptanmış</a:t>
            </a:r>
          </a:p>
          <a:p>
            <a:r>
              <a:rPr lang="tr-TR" dirty="0" err="1" smtClean="0"/>
              <a:t>Renal</a:t>
            </a:r>
            <a:r>
              <a:rPr lang="tr-TR" dirty="0" smtClean="0"/>
              <a:t> fonksiyonlar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09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</a:rPr>
              <a:t>Glukagon</a:t>
            </a:r>
            <a:r>
              <a:rPr lang="tr-TR" sz="4000" b="1" dirty="0" smtClean="0">
                <a:solidFill>
                  <a:srgbClr val="FF0000"/>
                </a:solidFill>
              </a:rPr>
              <a:t>-benzeri </a:t>
            </a:r>
            <a:r>
              <a:rPr lang="tr-TR" sz="4000" b="1" dirty="0" err="1" smtClean="0">
                <a:solidFill>
                  <a:srgbClr val="FF0000"/>
                </a:solidFill>
              </a:rPr>
              <a:t>peptit</a:t>
            </a:r>
            <a:r>
              <a:rPr lang="tr-TR" sz="4000" b="1" dirty="0" smtClean="0">
                <a:solidFill>
                  <a:srgbClr val="FF0000"/>
                </a:solidFill>
              </a:rPr>
              <a:t> 1 (GLP-1) Bazlı </a:t>
            </a:r>
            <a:r>
              <a:rPr lang="tr-TR" sz="4000" b="1" dirty="0">
                <a:solidFill>
                  <a:srgbClr val="FF0000"/>
                </a:solidFill>
              </a:rPr>
              <a:t>Tedaviler</a:t>
            </a:r>
            <a:br>
              <a:rPr lang="tr-TR" sz="4000" b="1" dirty="0">
                <a:solidFill>
                  <a:srgbClr val="FF0000"/>
                </a:solidFill>
              </a:rPr>
            </a:br>
            <a:r>
              <a:rPr lang="tr-TR" sz="4000" b="1" dirty="0">
                <a:solidFill>
                  <a:srgbClr val="FF0000"/>
                </a:solidFill>
              </a:rPr>
              <a:t>Tedavi Öncesi Değerlendirme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Kontrendikasyonlar</a:t>
            </a:r>
            <a:endParaRPr lang="tr-TR" dirty="0" smtClean="0"/>
          </a:p>
          <a:p>
            <a:pPr lvl="1"/>
            <a:r>
              <a:rPr lang="tr-TR" dirty="0" err="1" smtClean="0"/>
              <a:t>Pankreatit</a:t>
            </a:r>
            <a:r>
              <a:rPr lang="tr-TR" dirty="0" smtClean="0"/>
              <a:t> hikayesi</a:t>
            </a:r>
          </a:p>
          <a:p>
            <a:pPr lvl="1"/>
            <a:r>
              <a:rPr lang="tr-TR" dirty="0" smtClean="0"/>
              <a:t>Tip 1 diyabet</a:t>
            </a:r>
          </a:p>
          <a:p>
            <a:pPr lvl="1"/>
            <a:r>
              <a:rPr lang="tr-TR" dirty="0" smtClean="0"/>
              <a:t>Kişi/ailesinde </a:t>
            </a:r>
            <a:r>
              <a:rPr lang="tr-TR" dirty="0" err="1" smtClean="0"/>
              <a:t>meduller</a:t>
            </a:r>
            <a:r>
              <a:rPr lang="tr-TR" dirty="0" smtClean="0"/>
              <a:t> </a:t>
            </a:r>
            <a:r>
              <a:rPr lang="tr-TR" dirty="0" err="1" smtClean="0"/>
              <a:t>tiroid</a:t>
            </a:r>
            <a:r>
              <a:rPr lang="tr-TR" dirty="0" smtClean="0"/>
              <a:t> kanseri (veya MEN 2A/2B)</a:t>
            </a:r>
          </a:p>
          <a:p>
            <a:endParaRPr lang="tr-TR" dirty="0" smtClean="0"/>
          </a:p>
          <a:p>
            <a:r>
              <a:rPr lang="tr-TR" dirty="0" smtClean="0"/>
              <a:t>GFR &lt; 30 ml/</a:t>
            </a:r>
            <a:r>
              <a:rPr lang="tr-TR" dirty="0" err="1" smtClean="0"/>
              <a:t>dk</a:t>
            </a:r>
            <a:r>
              <a:rPr lang="tr-TR" dirty="0" smtClean="0"/>
              <a:t> durumunda genellikle bu tedaviler tercih edilmiyor</a:t>
            </a:r>
          </a:p>
          <a:p>
            <a:pPr lvl="1"/>
            <a:r>
              <a:rPr lang="tr-TR" dirty="0" err="1" smtClean="0"/>
              <a:t>Liraglutid</a:t>
            </a:r>
            <a:r>
              <a:rPr lang="tr-TR" dirty="0" smtClean="0"/>
              <a:t>,</a:t>
            </a:r>
            <a:r>
              <a:rPr lang="tr-TR" dirty="0"/>
              <a:t> </a:t>
            </a:r>
            <a:r>
              <a:rPr lang="tr-TR" dirty="0" err="1" smtClean="0"/>
              <a:t>dulaglutid</a:t>
            </a:r>
            <a:r>
              <a:rPr lang="tr-TR" dirty="0" smtClean="0"/>
              <a:t>, </a:t>
            </a:r>
            <a:r>
              <a:rPr lang="tr-TR" dirty="0" err="1" smtClean="0"/>
              <a:t>tirzepatid</a:t>
            </a:r>
            <a:r>
              <a:rPr lang="tr-TR" dirty="0" smtClean="0"/>
              <a:t> ve </a:t>
            </a:r>
            <a:r>
              <a:rPr lang="tr-TR" dirty="0" err="1" smtClean="0"/>
              <a:t>subkutan</a:t>
            </a:r>
            <a:r>
              <a:rPr lang="tr-TR" dirty="0"/>
              <a:t> </a:t>
            </a:r>
            <a:r>
              <a:rPr lang="tr-TR" dirty="0" err="1" smtClean="0"/>
              <a:t>semaglutid</a:t>
            </a:r>
            <a:r>
              <a:rPr lang="tr-TR" dirty="0" smtClean="0"/>
              <a:t> düşük GFR durumunda diğerlerine göre nispeten daha güvenli</a:t>
            </a:r>
            <a:endParaRPr lang="tr-TR" dirty="0"/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149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</a:rPr>
              <a:t>Glukagon</a:t>
            </a:r>
            <a:r>
              <a:rPr lang="tr-TR" sz="4000" b="1" dirty="0" smtClean="0">
                <a:solidFill>
                  <a:srgbClr val="FF0000"/>
                </a:solidFill>
              </a:rPr>
              <a:t>-benzeri </a:t>
            </a:r>
            <a:r>
              <a:rPr lang="tr-TR" sz="4000" b="1" dirty="0" err="1" smtClean="0">
                <a:solidFill>
                  <a:srgbClr val="FF0000"/>
                </a:solidFill>
              </a:rPr>
              <a:t>peptit</a:t>
            </a:r>
            <a:r>
              <a:rPr lang="tr-TR" sz="4000" b="1" dirty="0" smtClean="0">
                <a:solidFill>
                  <a:srgbClr val="FF0000"/>
                </a:solidFill>
              </a:rPr>
              <a:t> 1 (GLP-1) Bazlı Tedaviler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Exenatide</a:t>
            </a:r>
            <a:r>
              <a:rPr lang="tr-TR" dirty="0" smtClean="0"/>
              <a:t> (</a:t>
            </a:r>
            <a:r>
              <a:rPr lang="tr-TR" dirty="0" err="1" smtClean="0"/>
              <a:t>Byetta</a:t>
            </a:r>
            <a:r>
              <a:rPr lang="tr-TR" dirty="0" smtClean="0"/>
              <a:t>) </a:t>
            </a:r>
            <a:r>
              <a:rPr lang="tr-TR" sz="2000" dirty="0" smtClean="0"/>
              <a:t>(</a:t>
            </a:r>
            <a:r>
              <a:rPr lang="tr-TR" sz="2000" dirty="0" err="1" smtClean="0"/>
              <a:t>Gila</a:t>
            </a:r>
            <a:r>
              <a:rPr lang="tr-TR" sz="2000" dirty="0" smtClean="0"/>
              <a:t> canavarı </a:t>
            </a:r>
            <a:r>
              <a:rPr lang="tr-TR" sz="2000" dirty="0" err="1" smtClean="0"/>
              <a:t>tükrüğünden</a:t>
            </a:r>
            <a:r>
              <a:rPr lang="tr-TR" sz="2000" dirty="0" smtClean="0"/>
              <a:t>) (günlük/haftalık)</a:t>
            </a:r>
          </a:p>
          <a:p>
            <a:r>
              <a:rPr lang="tr-TR" dirty="0" err="1" smtClean="0"/>
              <a:t>Liraglutide</a:t>
            </a:r>
            <a:r>
              <a:rPr lang="tr-TR" dirty="0" smtClean="0"/>
              <a:t> (</a:t>
            </a:r>
            <a:r>
              <a:rPr lang="tr-TR" dirty="0" err="1" smtClean="0"/>
              <a:t>Saxenda</a:t>
            </a:r>
            <a:r>
              <a:rPr lang="tr-TR" dirty="0" smtClean="0"/>
              <a:t>) </a:t>
            </a:r>
            <a:r>
              <a:rPr lang="tr-TR" sz="2000" dirty="0" smtClean="0"/>
              <a:t>(</a:t>
            </a:r>
            <a:r>
              <a:rPr lang="tr-TR" sz="2000" dirty="0" err="1" smtClean="0"/>
              <a:t>rekombinant</a:t>
            </a:r>
            <a:r>
              <a:rPr lang="tr-TR" sz="2000" dirty="0" smtClean="0"/>
              <a:t> DNA, albümine güçlü bağlanır) (günlük)</a:t>
            </a:r>
          </a:p>
          <a:p>
            <a:r>
              <a:rPr lang="tr-TR" dirty="0" err="1" smtClean="0"/>
              <a:t>Dulaglutide</a:t>
            </a:r>
            <a:r>
              <a:rPr lang="tr-TR" dirty="0" smtClean="0"/>
              <a:t> (</a:t>
            </a:r>
            <a:r>
              <a:rPr lang="tr-TR" dirty="0" err="1" smtClean="0"/>
              <a:t>Trulicity</a:t>
            </a:r>
            <a:r>
              <a:rPr lang="tr-TR" dirty="0" smtClean="0"/>
              <a:t>) </a:t>
            </a:r>
            <a:r>
              <a:rPr lang="tr-TR" sz="2000" dirty="0"/>
              <a:t>(</a:t>
            </a:r>
            <a:r>
              <a:rPr lang="tr-TR" sz="2000" dirty="0" err="1"/>
              <a:t>rekombinant</a:t>
            </a:r>
            <a:r>
              <a:rPr lang="tr-TR" sz="2000" dirty="0"/>
              <a:t> DNA</a:t>
            </a:r>
            <a:r>
              <a:rPr lang="tr-TR" sz="2000" dirty="0" smtClean="0"/>
              <a:t>, </a:t>
            </a:r>
            <a:r>
              <a:rPr lang="tr-TR" sz="2000" dirty="0" err="1" smtClean="0"/>
              <a:t>renal</a:t>
            </a:r>
            <a:r>
              <a:rPr lang="tr-TR" sz="2000" dirty="0" smtClean="0"/>
              <a:t> atılımı yavaş) (haftalık)</a:t>
            </a:r>
          </a:p>
          <a:p>
            <a:r>
              <a:rPr lang="tr-TR" dirty="0" err="1" smtClean="0"/>
              <a:t>Subkutan</a:t>
            </a:r>
            <a:r>
              <a:rPr lang="tr-TR" dirty="0"/>
              <a:t> </a:t>
            </a:r>
            <a:r>
              <a:rPr lang="tr-TR" dirty="0" err="1" smtClean="0"/>
              <a:t>Semaglutide</a:t>
            </a:r>
            <a:r>
              <a:rPr lang="tr-TR" dirty="0" smtClean="0"/>
              <a:t> (</a:t>
            </a:r>
            <a:r>
              <a:rPr lang="tr-TR" dirty="0" err="1" smtClean="0"/>
              <a:t>Ozempic</a:t>
            </a:r>
            <a:r>
              <a:rPr lang="tr-TR" dirty="0" smtClean="0"/>
              <a:t>) </a:t>
            </a:r>
            <a:r>
              <a:rPr lang="tr-TR" sz="2000" dirty="0"/>
              <a:t>(</a:t>
            </a:r>
            <a:r>
              <a:rPr lang="tr-TR" sz="2000" dirty="0" err="1"/>
              <a:t>rekombinant</a:t>
            </a:r>
            <a:r>
              <a:rPr lang="tr-TR" sz="2000" dirty="0"/>
              <a:t> DNA, </a:t>
            </a:r>
            <a:r>
              <a:rPr lang="tr-TR" sz="2000" dirty="0" smtClean="0"/>
              <a:t>DPP-4’e dirençli ve albümine </a:t>
            </a:r>
            <a:r>
              <a:rPr lang="tr-TR" sz="2000" dirty="0" smtClean="0"/>
              <a:t>bağlanma oranı yüksek) </a:t>
            </a:r>
            <a:r>
              <a:rPr lang="tr-TR" sz="2000" dirty="0" smtClean="0"/>
              <a:t>(haftalık)</a:t>
            </a:r>
            <a:endParaRPr lang="tr-TR" sz="2400" dirty="0"/>
          </a:p>
          <a:p>
            <a:r>
              <a:rPr lang="tr-TR" dirty="0" smtClean="0"/>
              <a:t>Oral </a:t>
            </a:r>
            <a:r>
              <a:rPr lang="tr-TR" dirty="0" err="1" smtClean="0"/>
              <a:t>Semaglutide</a:t>
            </a:r>
            <a:r>
              <a:rPr lang="tr-TR" dirty="0" smtClean="0"/>
              <a:t> (</a:t>
            </a:r>
            <a:r>
              <a:rPr lang="tr-TR" dirty="0" err="1" smtClean="0"/>
              <a:t>Rybelsus</a:t>
            </a:r>
            <a:r>
              <a:rPr lang="tr-TR" dirty="0" smtClean="0"/>
              <a:t>) </a:t>
            </a:r>
            <a:r>
              <a:rPr lang="tr-TR" sz="2000" dirty="0" smtClean="0"/>
              <a:t>(günlük)</a:t>
            </a:r>
          </a:p>
        </p:txBody>
      </p:sp>
    </p:spTree>
    <p:extLst>
      <p:ext uri="{BB962C8B-B14F-4D97-AF65-F5344CB8AC3E}">
        <p14:creationId xmlns:p14="http://schemas.microsoft.com/office/powerpoint/2010/main" val="4486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Çift etkili GLP-1 ve </a:t>
            </a:r>
            <a:r>
              <a:rPr lang="tr-TR" sz="4000" b="1" dirty="0" smtClean="0">
                <a:solidFill>
                  <a:srgbClr val="FF0000"/>
                </a:solidFill>
              </a:rPr>
              <a:t>GIP </a:t>
            </a:r>
            <a:r>
              <a:rPr lang="tr-TR" sz="4000" b="1" dirty="0">
                <a:solidFill>
                  <a:srgbClr val="FF0000"/>
                </a:solidFill>
              </a:rPr>
              <a:t>reseptör </a:t>
            </a:r>
            <a:r>
              <a:rPr lang="tr-TR" sz="4000" b="1" dirty="0" err="1" smtClean="0">
                <a:solidFill>
                  <a:srgbClr val="FF0000"/>
                </a:solidFill>
              </a:rPr>
              <a:t>agonisti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Tirzepatid</a:t>
            </a:r>
            <a:r>
              <a:rPr lang="tr-TR" dirty="0" smtClean="0"/>
              <a:t> (</a:t>
            </a:r>
            <a:r>
              <a:rPr lang="tr-TR" dirty="0" err="1" smtClean="0"/>
              <a:t>Mounjaro</a:t>
            </a:r>
            <a:r>
              <a:rPr lang="tr-TR" dirty="0" smtClean="0"/>
              <a:t>) </a:t>
            </a:r>
            <a:r>
              <a:rPr lang="tr-TR" sz="2000" dirty="0" smtClean="0"/>
              <a:t>(kimyasal sentez ürünü, hem GLP-1 hem GIP yapısal özelliklerini taşır, GIP yapısı baz alınarak tasarlanmış) (haftalık)</a:t>
            </a:r>
          </a:p>
        </p:txBody>
      </p:sp>
    </p:spTree>
    <p:extLst>
      <p:ext uri="{BB962C8B-B14F-4D97-AF65-F5344CB8AC3E}">
        <p14:creationId xmlns:p14="http://schemas.microsoft.com/office/powerpoint/2010/main" val="23442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4328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rgbClr val="FF0000"/>
                </a:solidFill>
              </a:rPr>
              <a:t>İnsülinler</a:t>
            </a:r>
          </a:p>
        </p:txBody>
      </p:sp>
    </p:spTree>
    <p:extLst>
      <p:ext uri="{BB962C8B-B14F-4D97-AF65-F5344CB8AC3E}">
        <p14:creationId xmlns:p14="http://schemas.microsoft.com/office/powerpoint/2010/main" val="31030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</a:rPr>
              <a:t>İnsünler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İnsülin tedavisi uygulamak için hasta veya bakıcısının sağlıklı olması gereken fonksiyonları</a:t>
            </a:r>
          </a:p>
          <a:p>
            <a:pPr lvl="1"/>
            <a:r>
              <a:rPr lang="tr-TR" dirty="0" smtClean="0"/>
              <a:t>Görsel</a:t>
            </a:r>
          </a:p>
          <a:p>
            <a:pPr lvl="1"/>
            <a:r>
              <a:rPr lang="tr-TR" dirty="0" smtClean="0"/>
              <a:t>Motor</a:t>
            </a:r>
          </a:p>
          <a:p>
            <a:pPr lvl="1"/>
            <a:r>
              <a:rPr lang="tr-TR" dirty="0" smtClean="0"/>
              <a:t>Kognitif</a:t>
            </a:r>
          </a:p>
          <a:p>
            <a:endParaRPr lang="tr-TR" dirty="0" smtClean="0"/>
          </a:p>
          <a:p>
            <a:r>
              <a:rPr lang="tr-TR" dirty="0" smtClean="0"/>
              <a:t>Şeker ölçümü, insülin uygulama, hipoglisemiyi tanıma ve </a:t>
            </a:r>
            <a:r>
              <a:rPr lang="tr-TR" dirty="0" smtClean="0"/>
              <a:t>ona </a:t>
            </a:r>
            <a:r>
              <a:rPr lang="tr-TR" dirty="0" smtClean="0"/>
              <a:t>müdahale etme açısından b</a:t>
            </a:r>
            <a:r>
              <a:rPr lang="tr-TR" dirty="0" smtClean="0"/>
              <a:t>ilgili ve yetkin olmalı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877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Yaşlılarda DM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Fonksiyonel olarak bağımsız hastalar</a:t>
            </a:r>
          </a:p>
          <a:p>
            <a:r>
              <a:rPr lang="tr-TR" dirty="0" smtClean="0"/>
              <a:t>Kırılgan, </a:t>
            </a:r>
            <a:r>
              <a:rPr lang="tr-TR" dirty="0" err="1" smtClean="0"/>
              <a:t>komorbiditeleri</a:t>
            </a:r>
            <a:r>
              <a:rPr lang="tr-TR" dirty="0" smtClean="0"/>
              <a:t> bulunan hastalar</a:t>
            </a:r>
          </a:p>
          <a:p>
            <a:r>
              <a:rPr lang="tr-TR" dirty="0" smtClean="0"/>
              <a:t>Kritik ve hayatın son dönemlerindeki hastalar</a:t>
            </a:r>
          </a:p>
          <a:p>
            <a:endParaRPr lang="tr-TR" dirty="0"/>
          </a:p>
          <a:p>
            <a:r>
              <a:rPr lang="tr-TR" dirty="0" err="1" smtClean="0"/>
              <a:t>Mikrovasküler</a:t>
            </a:r>
            <a:r>
              <a:rPr lang="tr-TR" dirty="0" smtClean="0"/>
              <a:t> komplikasyonlar</a:t>
            </a:r>
          </a:p>
          <a:p>
            <a:r>
              <a:rPr lang="tr-TR" dirty="0" err="1" smtClean="0"/>
              <a:t>Makrovasküler</a:t>
            </a:r>
            <a:r>
              <a:rPr lang="tr-TR" dirty="0" smtClean="0"/>
              <a:t> komplikasyonlar</a:t>
            </a:r>
          </a:p>
        </p:txBody>
      </p:sp>
    </p:spTree>
    <p:extLst>
      <p:ext uri="{BB962C8B-B14F-4D97-AF65-F5344CB8AC3E}">
        <p14:creationId xmlns:p14="http://schemas.microsoft.com/office/powerpoint/2010/main" val="1368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</a:rPr>
              <a:t>İnsünler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Bazal insülin: açlık şekerinin kontrolü ve </a:t>
            </a:r>
            <a:r>
              <a:rPr lang="tr-TR" dirty="0" err="1" smtClean="0"/>
              <a:t>hepatik</a:t>
            </a:r>
            <a:r>
              <a:rPr lang="tr-TR" dirty="0" smtClean="0"/>
              <a:t> </a:t>
            </a:r>
            <a:r>
              <a:rPr lang="tr-TR" dirty="0" err="1" smtClean="0"/>
              <a:t>glukoz</a:t>
            </a:r>
            <a:r>
              <a:rPr lang="tr-TR" dirty="0" smtClean="0"/>
              <a:t> üretiminin ↓</a:t>
            </a:r>
          </a:p>
          <a:p>
            <a:r>
              <a:rPr lang="tr-TR" dirty="0" smtClean="0"/>
              <a:t>Yemek öncesi insülin: kısa veya çok kısa etkili, </a:t>
            </a:r>
            <a:r>
              <a:rPr lang="tr-TR" dirty="0" err="1" smtClean="0"/>
              <a:t>postprandiyal</a:t>
            </a:r>
            <a:r>
              <a:rPr lang="tr-TR" dirty="0" smtClean="0"/>
              <a:t> </a:t>
            </a:r>
            <a:r>
              <a:rPr lang="tr-TR" dirty="0" err="1" smtClean="0"/>
              <a:t>glukoz</a:t>
            </a:r>
            <a:r>
              <a:rPr lang="tr-TR" dirty="0" smtClean="0"/>
              <a:t> </a:t>
            </a:r>
            <a:r>
              <a:rPr lang="tr-TR" dirty="0"/>
              <a:t>↓</a:t>
            </a:r>
            <a:endParaRPr lang="tr-TR" dirty="0" smtClean="0"/>
          </a:p>
          <a:p>
            <a:r>
              <a:rPr lang="tr-TR" dirty="0" smtClean="0"/>
              <a:t>Karışım </a:t>
            </a:r>
            <a:r>
              <a:rPr lang="tr-TR" dirty="0" smtClean="0"/>
              <a:t>insülin</a:t>
            </a:r>
          </a:p>
          <a:p>
            <a:pPr lvl="1"/>
            <a:r>
              <a:rPr lang="tr-TR" dirty="0" smtClean="0"/>
              <a:t>Çok kısa etkili/NPH</a:t>
            </a:r>
          </a:p>
          <a:p>
            <a:pPr lvl="1"/>
            <a:r>
              <a:rPr lang="tr-TR" dirty="0" smtClean="0"/>
              <a:t>Çok kısa etkili/uzun etkili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167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</a:rPr>
              <a:t>İnsün</a:t>
            </a:r>
            <a:r>
              <a:rPr lang="tr-TR" sz="4000" b="1" dirty="0">
                <a:solidFill>
                  <a:srgbClr val="FF0000"/>
                </a:solidFill>
              </a:rPr>
              <a:t> Tedavisi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Başlangıçta insülin tedavisi</a:t>
            </a:r>
          </a:p>
          <a:p>
            <a:pPr lvl="1"/>
            <a:r>
              <a:rPr lang="tr-TR" dirty="0" smtClean="0"/>
              <a:t>Tip 1 diyabet (istemsiz kilo kaybı, </a:t>
            </a:r>
            <a:r>
              <a:rPr lang="tr-TR" dirty="0" err="1" smtClean="0"/>
              <a:t>ketoasidoz</a:t>
            </a:r>
            <a:r>
              <a:rPr lang="tr-TR" dirty="0" smtClean="0"/>
              <a:t>, normal veya düşük vücut ağırlığı)</a:t>
            </a:r>
          </a:p>
          <a:p>
            <a:pPr lvl="1"/>
            <a:r>
              <a:rPr lang="tr-TR" dirty="0" smtClean="0"/>
              <a:t>Ağır </a:t>
            </a:r>
            <a:r>
              <a:rPr lang="tr-TR" dirty="0" err="1" smtClean="0"/>
              <a:t>hiperglisemi</a:t>
            </a:r>
            <a:r>
              <a:rPr lang="tr-TR" dirty="0" smtClean="0"/>
              <a:t> (AKŞ&gt;250, TKŞ&gt;300, HbA1c&gt;%9, </a:t>
            </a:r>
            <a:r>
              <a:rPr lang="tr-TR" dirty="0" err="1" smtClean="0"/>
              <a:t>ketonüri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Pankreas yetersizliği (</a:t>
            </a:r>
            <a:r>
              <a:rPr lang="tr-TR" dirty="0" err="1" smtClean="0"/>
              <a:t>kistik</a:t>
            </a:r>
            <a:r>
              <a:rPr lang="tr-TR" dirty="0" smtClean="0"/>
              <a:t> </a:t>
            </a:r>
            <a:r>
              <a:rPr lang="tr-TR" dirty="0" err="1" smtClean="0"/>
              <a:t>fibroz</a:t>
            </a:r>
            <a:r>
              <a:rPr lang="tr-TR" dirty="0" smtClean="0"/>
              <a:t>, kronik </a:t>
            </a:r>
            <a:r>
              <a:rPr lang="tr-TR" dirty="0" err="1" smtClean="0"/>
              <a:t>pankreatit</a:t>
            </a:r>
            <a:r>
              <a:rPr lang="tr-TR" dirty="0" smtClean="0"/>
              <a:t>, </a:t>
            </a:r>
            <a:r>
              <a:rPr lang="tr-TR" dirty="0" err="1" smtClean="0"/>
              <a:t>pankreatektomi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smtClean="0"/>
              <a:t>Oral tedaviye insülin eklenmesi/insülin tedavisine geçilmesi</a:t>
            </a:r>
          </a:p>
          <a:p>
            <a:pPr lvl="1"/>
            <a:r>
              <a:rPr lang="tr-TR" dirty="0" smtClean="0"/>
              <a:t>Mevcut tedavi ve hayat tarzı değişikliklerine rağmen </a:t>
            </a:r>
            <a:r>
              <a:rPr lang="tr-TR" dirty="0" err="1" smtClean="0"/>
              <a:t>persistan</a:t>
            </a:r>
            <a:r>
              <a:rPr lang="tr-TR" dirty="0" smtClean="0"/>
              <a:t> </a:t>
            </a:r>
            <a:r>
              <a:rPr lang="tr-TR" dirty="0" err="1" smtClean="0"/>
              <a:t>hiperglisemi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273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</a:rPr>
              <a:t>İnsün</a:t>
            </a:r>
            <a:r>
              <a:rPr lang="tr-TR" sz="4000" b="1" dirty="0" smtClean="0">
                <a:solidFill>
                  <a:srgbClr val="FF0000"/>
                </a:solidFill>
              </a:rPr>
              <a:t> Tedavisi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Başlangıçta yalnız bazal insülin</a:t>
            </a:r>
          </a:p>
          <a:p>
            <a:pPr lvl="1"/>
            <a:r>
              <a:rPr lang="tr-TR" dirty="0" smtClean="0"/>
              <a:t>Açlık ve gece </a:t>
            </a:r>
            <a:r>
              <a:rPr lang="tr-TR" dirty="0" err="1" smtClean="0"/>
              <a:t>hiperglisemisi</a:t>
            </a:r>
            <a:r>
              <a:rPr lang="tr-TR" dirty="0" smtClean="0"/>
              <a:t> üzerine faydalı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prandiyal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err="1" smtClean="0">
                <a:sym typeface="Wingdings" panose="05000000000000000000" pitchFamily="2" charset="2"/>
              </a:rPr>
              <a:t>endojen</a:t>
            </a:r>
            <a:r>
              <a:rPr lang="tr-TR" dirty="0" smtClean="0">
                <a:sym typeface="Wingdings" panose="05000000000000000000" pitchFamily="2" charset="2"/>
              </a:rPr>
              <a:t> insülin üretimini kolaylaştırır (</a:t>
            </a:r>
            <a:r>
              <a:rPr lang="tr-TR" dirty="0" err="1" smtClean="0">
                <a:sym typeface="Wingdings" panose="05000000000000000000" pitchFamily="2" charset="2"/>
              </a:rPr>
              <a:t>prandiyal</a:t>
            </a:r>
            <a:r>
              <a:rPr lang="tr-TR" dirty="0" smtClean="0">
                <a:sym typeface="Wingdings" panose="05000000000000000000" pitchFamily="2" charset="2"/>
              </a:rPr>
              <a:t> insülinler </a:t>
            </a:r>
            <a:r>
              <a:rPr lang="tr-TR" dirty="0" err="1" smtClean="0">
                <a:sym typeface="Wingdings" panose="05000000000000000000" pitchFamily="2" charset="2"/>
              </a:rPr>
              <a:t>endojen</a:t>
            </a:r>
            <a:r>
              <a:rPr lang="tr-TR" dirty="0" smtClean="0">
                <a:sym typeface="Wingdings" panose="05000000000000000000" pitchFamily="2" charset="2"/>
              </a:rPr>
              <a:t> insülini baskılar)</a:t>
            </a:r>
          </a:p>
          <a:p>
            <a:pPr lvl="1"/>
            <a:r>
              <a:rPr lang="tr-TR" dirty="0" err="1" smtClean="0">
                <a:sym typeface="Wingdings" panose="05000000000000000000" pitchFamily="2" charset="2"/>
              </a:rPr>
              <a:t>Prandiyal</a:t>
            </a:r>
            <a:r>
              <a:rPr lang="tr-TR" dirty="0" smtClean="0">
                <a:sym typeface="Wingdings" panose="05000000000000000000" pitchFamily="2" charset="2"/>
              </a:rPr>
              <a:t> insüline göre</a:t>
            </a:r>
          </a:p>
          <a:p>
            <a:pPr lvl="2"/>
            <a:r>
              <a:rPr lang="tr-TR" sz="2400" dirty="0" smtClean="0">
                <a:sym typeface="Wingdings" panose="05000000000000000000" pitchFamily="2" charset="2"/>
              </a:rPr>
              <a:t>Uygulama daha kolay</a:t>
            </a:r>
          </a:p>
          <a:p>
            <a:pPr lvl="2"/>
            <a:r>
              <a:rPr lang="tr-TR" sz="2400" dirty="0" smtClean="0">
                <a:sym typeface="Wingdings" panose="05000000000000000000" pitchFamily="2" charset="2"/>
              </a:rPr>
              <a:t>Uyum daha yüksek</a:t>
            </a:r>
          </a:p>
          <a:p>
            <a:pPr lvl="2"/>
            <a:r>
              <a:rPr lang="tr-TR" sz="2400" dirty="0" smtClean="0"/>
              <a:t>Hipoglisemi daha seyrek</a:t>
            </a:r>
          </a:p>
          <a:p>
            <a:pPr lvl="2"/>
            <a:r>
              <a:rPr lang="tr-TR" sz="2400" dirty="0" smtClean="0"/>
              <a:t>Hasta </a:t>
            </a:r>
            <a:r>
              <a:rPr lang="tr-TR" sz="2400" dirty="0" smtClean="0"/>
              <a:t>memnuniyeti daha </a:t>
            </a:r>
            <a:r>
              <a:rPr lang="tr-TR" sz="2400" dirty="0" smtClean="0"/>
              <a:t>yüksek</a:t>
            </a:r>
          </a:p>
        </p:txBody>
      </p:sp>
    </p:spTree>
    <p:extLst>
      <p:ext uri="{BB962C8B-B14F-4D97-AF65-F5344CB8AC3E}">
        <p14:creationId xmlns:p14="http://schemas.microsoft.com/office/powerpoint/2010/main" val="32655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Bazal İnsülin Tedavisi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Glargine</a:t>
            </a:r>
            <a:r>
              <a:rPr lang="tr-TR" dirty="0" smtClean="0"/>
              <a:t>, </a:t>
            </a:r>
            <a:r>
              <a:rPr lang="tr-TR" dirty="0" err="1" smtClean="0"/>
              <a:t>Detemir</a:t>
            </a:r>
            <a:r>
              <a:rPr lang="tr-TR" dirty="0" smtClean="0"/>
              <a:t>, </a:t>
            </a:r>
            <a:r>
              <a:rPr lang="tr-TR" dirty="0" err="1" smtClean="0"/>
              <a:t>Degludec</a:t>
            </a:r>
            <a:r>
              <a:rPr lang="tr-TR" dirty="0" smtClean="0"/>
              <a:t>, NPH </a:t>
            </a:r>
            <a:r>
              <a:rPr lang="tr-TR" dirty="0" smtClean="0"/>
              <a:t>insülin</a:t>
            </a:r>
            <a:endParaRPr lang="tr-TR" dirty="0" smtClean="0"/>
          </a:p>
          <a:p>
            <a:pPr lvl="1"/>
            <a:r>
              <a:rPr lang="tr-TR" dirty="0" smtClean="0"/>
              <a:t>NPH insülinde diğerlerine göre </a:t>
            </a:r>
            <a:r>
              <a:rPr lang="tr-TR" dirty="0" err="1" smtClean="0"/>
              <a:t>nokturnal</a:t>
            </a:r>
            <a:r>
              <a:rPr lang="tr-TR" dirty="0" smtClean="0"/>
              <a:t> hipoglisemi biraz daha sık olabilir?</a:t>
            </a:r>
          </a:p>
          <a:p>
            <a:pPr lvl="1"/>
            <a:r>
              <a:rPr lang="tr-TR" dirty="0" smtClean="0"/>
              <a:t>NPH insülin gece dozu veya sabah akşam olarak, diğerlerinde sabah veya akşam tek doz olarak</a:t>
            </a:r>
          </a:p>
          <a:p>
            <a:pPr lvl="1"/>
            <a:r>
              <a:rPr lang="tr-TR" dirty="0" err="1" smtClean="0"/>
              <a:t>Degludec</a:t>
            </a:r>
            <a:r>
              <a:rPr lang="tr-TR" dirty="0" smtClean="0"/>
              <a:t> ile </a:t>
            </a:r>
            <a:r>
              <a:rPr lang="tr-TR" dirty="0" err="1" smtClean="0"/>
              <a:t>glargine</a:t>
            </a:r>
            <a:r>
              <a:rPr lang="tr-TR" dirty="0" smtClean="0"/>
              <a:t> insüline göre daha az hipoglisemi?</a:t>
            </a:r>
          </a:p>
          <a:p>
            <a:pPr lvl="1"/>
            <a:r>
              <a:rPr lang="tr-TR" dirty="0" smtClean="0"/>
              <a:t>Başlangıç dozu </a:t>
            </a:r>
            <a:r>
              <a:rPr lang="tr-TR" dirty="0" smtClean="0"/>
              <a:t>0,1-0,3 </a:t>
            </a:r>
            <a:r>
              <a:rPr lang="tr-TR" dirty="0" smtClean="0"/>
              <a:t>IU/kg olabilir (20 üniteye kadar</a:t>
            </a:r>
            <a:r>
              <a:rPr lang="tr-TR" dirty="0" smtClean="0"/>
              <a:t>)</a:t>
            </a:r>
          </a:p>
          <a:p>
            <a:pPr lvl="2"/>
            <a:r>
              <a:rPr lang="tr-TR" dirty="0" smtClean="0"/>
              <a:t>10 ünite gibi düşük dozlarla da başlanabilir</a:t>
            </a:r>
            <a:endParaRPr lang="tr-TR" dirty="0" smtClean="0"/>
          </a:p>
          <a:p>
            <a:pPr lvl="1"/>
            <a:r>
              <a:rPr lang="tr-TR" dirty="0" smtClean="0"/>
              <a:t>Yüksek doz uzun etkili insülin ihtiyacı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bölünmüş dozlarda uygulanabilir</a:t>
            </a:r>
            <a:endParaRPr lang="tr-TR" dirty="0" smtClean="0"/>
          </a:p>
          <a:p>
            <a:pPr lvl="1"/>
            <a:r>
              <a:rPr lang="tr-TR" dirty="0" smtClean="0"/>
              <a:t>İlaç değişimi yapılırsa geçiş döneminde doz azaltılması ve daha sonra titre edilmesi tavsiye ediliyor</a:t>
            </a:r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401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Uzun Etkili İnsülinler</a:t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4000" b="1" dirty="0" err="1" smtClean="0">
                <a:solidFill>
                  <a:srgbClr val="FF0000"/>
                </a:solidFill>
              </a:rPr>
              <a:t>Efsitora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1795591"/>
            <a:ext cx="81438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Uzun Etkili İnsülinler</a:t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4000" b="1" dirty="0" err="1" smtClean="0">
                <a:solidFill>
                  <a:srgbClr val="FF0000"/>
                </a:solidFill>
              </a:rPr>
              <a:t>Efsitora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Haftada bir </a:t>
            </a:r>
            <a:r>
              <a:rPr lang="tr-TR" dirty="0" err="1" smtClean="0"/>
              <a:t>subkutan</a:t>
            </a:r>
            <a:r>
              <a:rPr lang="tr-TR" dirty="0" smtClean="0"/>
              <a:t> uygulanan bazal insülin</a:t>
            </a:r>
          </a:p>
          <a:p>
            <a:r>
              <a:rPr lang="tr-TR" dirty="0" smtClean="0"/>
              <a:t>52 haftalık faz 3 açık etiketli çalışma</a:t>
            </a:r>
          </a:p>
          <a:p>
            <a:r>
              <a:rPr lang="tr-TR" dirty="0" smtClean="0"/>
              <a:t>795 erişkin, tip 2 DM, daha önce hiç insülin kullanmamış bireyler</a:t>
            </a:r>
          </a:p>
          <a:p>
            <a:r>
              <a:rPr lang="tr-TR" dirty="0" err="1" smtClean="0"/>
              <a:t>Efsitora</a:t>
            </a:r>
            <a:r>
              <a:rPr lang="tr-TR" dirty="0" smtClean="0"/>
              <a:t> 100 IU olarak başlanmış, AKŞ 80-130 arası olacak şekilde 4 haftada bir doz ayarlaması yapılarak 150, 250 ve 400 U dozlarından biriyle devam ettirilmiş.</a:t>
            </a:r>
          </a:p>
          <a:p>
            <a:r>
              <a:rPr lang="tr-TR" dirty="0" smtClean="0"/>
              <a:t>Kontrol: insülin </a:t>
            </a:r>
            <a:r>
              <a:rPr lang="tr-TR" dirty="0" err="1" smtClean="0"/>
              <a:t>glarjin</a:t>
            </a:r>
            <a:r>
              <a:rPr lang="tr-TR" dirty="0" smtClean="0"/>
              <a:t>, günde 1 doz, haftalık doz ayarlamaları</a:t>
            </a:r>
          </a:p>
          <a:p>
            <a:r>
              <a:rPr lang="tr-TR" dirty="0" err="1" smtClean="0"/>
              <a:t>Primer</a:t>
            </a:r>
            <a:r>
              <a:rPr lang="tr-TR" dirty="0" smtClean="0"/>
              <a:t> sonlanım noktası 52. hafta sonundaki Hba1c değişimi</a:t>
            </a:r>
          </a:p>
          <a:p>
            <a:r>
              <a:rPr lang="tr-TR" dirty="0" err="1" smtClean="0"/>
              <a:t>Non-inferiority</a:t>
            </a:r>
            <a:r>
              <a:rPr lang="tr-TR" dirty="0" smtClean="0"/>
              <a:t> çalışması</a:t>
            </a:r>
          </a:p>
        </p:txBody>
      </p:sp>
    </p:spTree>
    <p:extLst>
      <p:ext uri="{BB962C8B-B14F-4D97-AF65-F5344CB8AC3E}">
        <p14:creationId xmlns:p14="http://schemas.microsoft.com/office/powerpoint/2010/main" val="15207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Uzun Etkili İnsülinler</a:t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4000" b="1" dirty="0" err="1" smtClean="0">
                <a:solidFill>
                  <a:srgbClr val="FF0000"/>
                </a:solidFill>
              </a:rPr>
              <a:t>Efsitora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</a:t>
            </a:r>
            <a:r>
              <a:rPr lang="en-US" dirty="0" err="1" smtClean="0"/>
              <a:t>fsitora</a:t>
            </a:r>
            <a:r>
              <a:rPr lang="en-US" dirty="0" smtClean="0"/>
              <a:t> </a:t>
            </a:r>
            <a:r>
              <a:rPr lang="tr-TR" dirty="0" smtClean="0"/>
              <a:t>grubunda Hba1c %</a:t>
            </a:r>
            <a:r>
              <a:rPr lang="en-US" dirty="0" smtClean="0"/>
              <a:t>8</a:t>
            </a:r>
            <a:r>
              <a:rPr lang="tr-TR" dirty="0" smtClean="0"/>
              <a:t>,</a:t>
            </a:r>
            <a:r>
              <a:rPr lang="en-US" dirty="0" smtClean="0"/>
              <a:t>2</a:t>
            </a:r>
            <a:r>
              <a:rPr lang="tr-TR" dirty="0" smtClean="0"/>
              <a:t>’den</a:t>
            </a:r>
            <a:r>
              <a:rPr lang="en-US" dirty="0" smtClean="0"/>
              <a:t> </a:t>
            </a:r>
            <a:r>
              <a:rPr lang="tr-TR" dirty="0" smtClean="0"/>
              <a:t>%</a:t>
            </a:r>
            <a:r>
              <a:rPr lang="en-US" dirty="0" smtClean="0"/>
              <a:t>7</a:t>
            </a:r>
            <a:r>
              <a:rPr lang="tr-TR" dirty="0" smtClean="0"/>
              <a:t>,</a:t>
            </a:r>
            <a:r>
              <a:rPr lang="en-US" dirty="0" smtClean="0"/>
              <a:t>05</a:t>
            </a:r>
            <a:r>
              <a:rPr lang="tr-TR" dirty="0" smtClean="0"/>
              <a:t>’e inmiş</a:t>
            </a:r>
          </a:p>
          <a:p>
            <a:r>
              <a:rPr lang="tr-TR" dirty="0" err="1" smtClean="0"/>
              <a:t>Glarjin</a:t>
            </a:r>
            <a:r>
              <a:rPr lang="tr-TR" dirty="0" smtClean="0"/>
              <a:t> grubunda Hba1c</a:t>
            </a:r>
            <a:r>
              <a:rPr lang="en-US" dirty="0" smtClean="0"/>
              <a:t> </a:t>
            </a:r>
            <a:r>
              <a:rPr lang="tr-TR" dirty="0" smtClean="0"/>
              <a:t>%</a:t>
            </a:r>
            <a:r>
              <a:rPr lang="en-US" dirty="0" smtClean="0"/>
              <a:t>8</a:t>
            </a:r>
            <a:r>
              <a:rPr lang="tr-TR" dirty="0" smtClean="0"/>
              <a:t>,</a:t>
            </a:r>
            <a:r>
              <a:rPr lang="en-US" dirty="0" smtClean="0"/>
              <a:t>28</a:t>
            </a:r>
            <a:r>
              <a:rPr lang="tr-TR" dirty="0" smtClean="0"/>
              <a:t>’den</a:t>
            </a:r>
            <a:r>
              <a:rPr lang="en-US" dirty="0" smtClean="0"/>
              <a:t> </a:t>
            </a:r>
            <a:r>
              <a:rPr lang="tr-TR" dirty="0" smtClean="0"/>
              <a:t>%</a:t>
            </a:r>
            <a:r>
              <a:rPr lang="en-US" dirty="0" smtClean="0"/>
              <a:t>7</a:t>
            </a:r>
            <a:r>
              <a:rPr lang="tr-TR" dirty="0" smtClean="0"/>
              <a:t>,</a:t>
            </a:r>
            <a:r>
              <a:rPr lang="en-US" dirty="0" smtClean="0"/>
              <a:t>08</a:t>
            </a:r>
            <a:r>
              <a:rPr lang="tr-TR" dirty="0" smtClean="0"/>
              <a:t>’e inmiş</a:t>
            </a:r>
          </a:p>
          <a:p>
            <a:r>
              <a:rPr lang="tr-TR" dirty="0" smtClean="0"/>
              <a:t>Klinik olarak önemli veya ağır hipoglisemi </a:t>
            </a:r>
            <a:r>
              <a:rPr lang="tr-TR" dirty="0" err="1" smtClean="0"/>
              <a:t>efsitora</a:t>
            </a:r>
            <a:r>
              <a:rPr lang="tr-TR" dirty="0" smtClean="0"/>
              <a:t> grubunda daha seyrek (yıllık kullanımda 0,5’e karşın 0,88 olay)</a:t>
            </a:r>
          </a:p>
          <a:p>
            <a:r>
              <a:rPr lang="tr-TR" dirty="0" smtClean="0"/>
              <a:t>Haftalık insülin dozu </a:t>
            </a:r>
            <a:r>
              <a:rPr lang="tr-TR" dirty="0" err="1" smtClean="0"/>
              <a:t>efsitora</a:t>
            </a:r>
            <a:r>
              <a:rPr lang="tr-TR" dirty="0" smtClean="0"/>
              <a:t>: 289,1 U </a:t>
            </a:r>
            <a:r>
              <a:rPr lang="tr-TR" dirty="0" err="1" smtClean="0"/>
              <a:t>glarjin</a:t>
            </a:r>
            <a:r>
              <a:rPr lang="tr-TR" dirty="0" smtClean="0"/>
              <a:t>: 332,8 U</a:t>
            </a:r>
          </a:p>
          <a:p>
            <a:r>
              <a:rPr lang="tr-TR" dirty="0" err="1" smtClean="0"/>
              <a:t>Median</a:t>
            </a:r>
            <a:r>
              <a:rPr lang="tr-TR" dirty="0" smtClean="0"/>
              <a:t> doz değişim ihtiyacı</a:t>
            </a:r>
          </a:p>
          <a:p>
            <a:pPr lvl="1"/>
            <a:r>
              <a:rPr lang="tr-TR" dirty="0" err="1" smtClean="0"/>
              <a:t>Efsitora</a:t>
            </a:r>
            <a:r>
              <a:rPr lang="tr-TR" dirty="0" smtClean="0"/>
              <a:t>: 2 defa</a:t>
            </a:r>
          </a:p>
          <a:p>
            <a:pPr lvl="1"/>
            <a:r>
              <a:rPr lang="tr-TR" dirty="0" err="1" smtClean="0"/>
              <a:t>Glarjin</a:t>
            </a:r>
            <a:r>
              <a:rPr lang="tr-TR" dirty="0" smtClean="0"/>
              <a:t>: 8 defa</a:t>
            </a:r>
          </a:p>
        </p:txBody>
      </p:sp>
    </p:spTree>
    <p:extLst>
      <p:ext uri="{BB962C8B-B14F-4D97-AF65-F5344CB8AC3E}">
        <p14:creationId xmlns:p14="http://schemas.microsoft.com/office/powerpoint/2010/main" val="30198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Akıllı İnsülin Kalemleri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4856"/>
            <a:ext cx="6504972" cy="432314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004" y="1475624"/>
            <a:ext cx="5382376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Diyabet Tedavisinde Yeni Teknolojiler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Akıllı insülin kalemleri, sürekli </a:t>
            </a:r>
            <a:r>
              <a:rPr lang="tr-TR" dirty="0" err="1" smtClean="0"/>
              <a:t>glukoz</a:t>
            </a:r>
            <a:r>
              <a:rPr lang="tr-TR" dirty="0" smtClean="0"/>
              <a:t> </a:t>
            </a:r>
            <a:r>
              <a:rPr lang="tr-TR" dirty="0" err="1" smtClean="0"/>
              <a:t>monitörizasyonu</a:t>
            </a:r>
            <a:r>
              <a:rPr lang="tr-TR" dirty="0" smtClean="0"/>
              <a:t>, </a:t>
            </a:r>
            <a:r>
              <a:rPr lang="tr-TR" dirty="0" err="1" smtClean="0"/>
              <a:t>hibrit</a:t>
            </a:r>
            <a:r>
              <a:rPr lang="tr-TR" dirty="0" smtClean="0"/>
              <a:t> kapalı-devre insülin pompaları</a:t>
            </a:r>
          </a:p>
          <a:p>
            <a:pPr lvl="1"/>
            <a:r>
              <a:rPr lang="tr-TR" dirty="0" smtClean="0"/>
              <a:t>Daha iyi </a:t>
            </a:r>
            <a:r>
              <a:rPr lang="tr-TR" dirty="0" err="1" smtClean="0"/>
              <a:t>glisemik</a:t>
            </a:r>
            <a:r>
              <a:rPr lang="tr-TR" dirty="0" smtClean="0"/>
              <a:t> kontrol</a:t>
            </a:r>
          </a:p>
          <a:p>
            <a:pPr lvl="1"/>
            <a:r>
              <a:rPr lang="tr-TR" dirty="0" smtClean="0"/>
              <a:t>Hipoglisemi riskinde azalma</a:t>
            </a:r>
          </a:p>
          <a:p>
            <a:pPr lvl="1"/>
            <a:r>
              <a:rPr lang="tr-TR" dirty="0" smtClean="0"/>
              <a:t>Kırılgan veya kognitif </a:t>
            </a:r>
            <a:r>
              <a:rPr lang="tr-TR" dirty="0" err="1" smtClean="0"/>
              <a:t>disfonksiyonu</a:t>
            </a:r>
            <a:r>
              <a:rPr lang="tr-TR" dirty="0" smtClean="0"/>
              <a:t> olan yaşlılar genellikle bu çalışmalara alınmamış</a:t>
            </a:r>
          </a:p>
          <a:p>
            <a:r>
              <a:rPr lang="tr-TR" dirty="0" smtClean="0"/>
              <a:t>Yaşlılarda (genellikle nispeten sağlıklı)</a:t>
            </a:r>
          </a:p>
          <a:p>
            <a:pPr lvl="1"/>
            <a:r>
              <a:rPr lang="tr-TR" dirty="0" err="1" smtClean="0"/>
              <a:t>Normoglisemi</a:t>
            </a:r>
            <a:r>
              <a:rPr lang="tr-TR" dirty="0" smtClean="0"/>
              <a:t> oranı daha yüksek</a:t>
            </a:r>
          </a:p>
          <a:p>
            <a:pPr lvl="1"/>
            <a:r>
              <a:rPr lang="tr-TR" dirty="0" smtClean="0"/>
              <a:t>Ağır hipoglisemi sıklığı daha az</a:t>
            </a:r>
          </a:p>
          <a:p>
            <a:pPr lvl="1"/>
            <a:r>
              <a:rPr lang="tr-TR" dirty="0" smtClean="0"/>
              <a:t>Memnuniyet daha yüksek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996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Diyabet Tedavisinde Yeni Teknolojiler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Sensör</a:t>
            </a:r>
            <a:r>
              <a:rPr lang="tr-TR" dirty="0" smtClean="0"/>
              <a:t> </a:t>
            </a:r>
            <a:r>
              <a:rPr lang="tr-TR" dirty="0" err="1" smtClean="0"/>
              <a:t>augmentasyonlu</a:t>
            </a:r>
            <a:r>
              <a:rPr lang="tr-TR" dirty="0" smtClean="0"/>
              <a:t> insülin pompası (SAP)</a:t>
            </a:r>
          </a:p>
          <a:p>
            <a:pPr lvl="1"/>
            <a:r>
              <a:rPr lang="tr-TR" dirty="0" smtClean="0"/>
              <a:t>CGM: </a:t>
            </a:r>
            <a:r>
              <a:rPr lang="tr-TR" dirty="0" err="1" smtClean="0"/>
              <a:t>glukoz</a:t>
            </a:r>
            <a:r>
              <a:rPr lang="tr-TR" dirty="0" smtClean="0"/>
              <a:t> ölçümü ile dozun </a:t>
            </a:r>
            <a:r>
              <a:rPr lang="tr-TR" dirty="0" err="1" smtClean="0"/>
              <a:t>manual</a:t>
            </a:r>
            <a:r>
              <a:rPr lang="tr-TR" dirty="0" smtClean="0"/>
              <a:t> olarak ayarlandığı </a:t>
            </a:r>
            <a:r>
              <a:rPr lang="tr-TR" dirty="0" err="1" smtClean="0"/>
              <a:t>subkutan</a:t>
            </a:r>
            <a:r>
              <a:rPr lang="tr-TR" dirty="0" smtClean="0"/>
              <a:t> insülin </a:t>
            </a:r>
            <a:r>
              <a:rPr lang="tr-TR" dirty="0" err="1" smtClean="0"/>
              <a:t>infuzyonu</a:t>
            </a:r>
            <a:endParaRPr lang="tr-TR" dirty="0" smtClean="0"/>
          </a:p>
          <a:p>
            <a:r>
              <a:rPr lang="tr-TR" dirty="0" err="1" smtClean="0"/>
              <a:t>Prediktif</a:t>
            </a:r>
            <a:r>
              <a:rPr lang="tr-TR" dirty="0" smtClean="0"/>
              <a:t> düşük </a:t>
            </a:r>
            <a:r>
              <a:rPr lang="tr-TR" dirty="0" err="1" smtClean="0"/>
              <a:t>glukoz</a:t>
            </a:r>
            <a:r>
              <a:rPr lang="tr-TR" dirty="0" smtClean="0"/>
              <a:t> askıya alma sistemi</a:t>
            </a:r>
          </a:p>
          <a:p>
            <a:pPr lvl="1"/>
            <a:r>
              <a:rPr lang="tr-TR" dirty="0" smtClean="0"/>
              <a:t>CGM: </a:t>
            </a:r>
            <a:r>
              <a:rPr lang="tr-TR" dirty="0" err="1" smtClean="0"/>
              <a:t>glukoz</a:t>
            </a:r>
            <a:r>
              <a:rPr lang="tr-TR" dirty="0" smtClean="0"/>
              <a:t> ölçümü düşük seviyelere doğru indiğinde bazal insülin uygulamasını askıya alıyor</a:t>
            </a:r>
          </a:p>
          <a:p>
            <a:r>
              <a:rPr lang="tr-TR" dirty="0" err="1" smtClean="0"/>
              <a:t>Hibrit</a:t>
            </a:r>
            <a:r>
              <a:rPr lang="tr-TR" dirty="0" smtClean="0"/>
              <a:t> kapalı-devre insülin pompa sistemi</a:t>
            </a:r>
          </a:p>
          <a:p>
            <a:pPr lvl="1"/>
            <a:r>
              <a:rPr lang="tr-TR" dirty="0" err="1" smtClean="0"/>
              <a:t>Glukoz</a:t>
            </a:r>
            <a:r>
              <a:rPr lang="tr-TR" dirty="0" smtClean="0"/>
              <a:t> belirli yüksek veya düşük seviyeleri aştığında insülin dozlarını otomatik olarak düzenliyor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277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Yaşlılarda DM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78706" y="1978025"/>
            <a:ext cx="5203785" cy="4351338"/>
          </a:xfrm>
        </p:spPr>
        <p:txBody>
          <a:bodyPr/>
          <a:lstStyle/>
          <a:p>
            <a:r>
              <a:rPr lang="tr-TR" dirty="0" smtClean="0"/>
              <a:t>Fonksiyonel kısıtlılık</a:t>
            </a:r>
          </a:p>
          <a:p>
            <a:r>
              <a:rPr lang="tr-TR" dirty="0" err="1" smtClean="0"/>
              <a:t>Sarkopeni</a:t>
            </a:r>
            <a:endParaRPr lang="tr-TR" dirty="0" smtClean="0"/>
          </a:p>
          <a:p>
            <a:r>
              <a:rPr lang="tr-TR" dirty="0" smtClean="0"/>
              <a:t>Kırılganlık</a:t>
            </a:r>
          </a:p>
          <a:p>
            <a:r>
              <a:rPr lang="tr-TR" dirty="0" err="1" smtClean="0"/>
              <a:t>Komorbiditeler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mtClean="0"/>
              <a:t>Kognitif bozukluk</a:t>
            </a:r>
          </a:p>
          <a:p>
            <a:r>
              <a:rPr lang="tr-TR" smtClean="0"/>
              <a:t>Depresyon</a:t>
            </a:r>
          </a:p>
          <a:p>
            <a:r>
              <a:rPr lang="tr-TR" smtClean="0"/>
              <a:t>Üriner inkontinans</a:t>
            </a:r>
          </a:p>
          <a:p>
            <a:r>
              <a:rPr lang="tr-TR" smtClean="0"/>
              <a:t>Düşmeler</a:t>
            </a:r>
          </a:p>
          <a:p>
            <a:r>
              <a:rPr lang="tr-TR" smtClean="0"/>
              <a:t>Ağrılar</a:t>
            </a:r>
          </a:p>
          <a:p>
            <a:r>
              <a:rPr lang="tr-TR" smtClean="0"/>
              <a:t>Polifarmasi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722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Diyabet Tedavisinde Yeni Teknolojiler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Birçok çalışmada bu üç sistem arasında karşılaştırmalar yapılmış</a:t>
            </a:r>
          </a:p>
          <a:p>
            <a:r>
              <a:rPr lang="tr-TR" dirty="0" smtClean="0"/>
              <a:t>Yaşlı tip 1 DM hastalarında </a:t>
            </a:r>
            <a:r>
              <a:rPr lang="tr-TR" dirty="0" err="1" smtClean="0"/>
              <a:t>randomize</a:t>
            </a:r>
            <a:r>
              <a:rPr lang="tr-TR" dirty="0" smtClean="0"/>
              <a:t> </a:t>
            </a:r>
            <a:r>
              <a:rPr lang="tr-TR" dirty="0" err="1" smtClean="0"/>
              <a:t>crossover</a:t>
            </a:r>
            <a:r>
              <a:rPr lang="tr-TR" dirty="0" smtClean="0"/>
              <a:t> çalışma</a:t>
            </a:r>
          </a:p>
          <a:p>
            <a:r>
              <a:rPr lang="tr-TR" dirty="0" smtClean="0"/>
              <a:t>Ortalama yaşı 71 olan 82 hasta</a:t>
            </a:r>
          </a:p>
          <a:p>
            <a:r>
              <a:rPr lang="tr-TR" dirty="0" smtClean="0"/>
              <a:t>Katılımcılar her sistemi ardışık olarak 12şer hafta kullanmış</a:t>
            </a:r>
          </a:p>
          <a:p>
            <a:r>
              <a:rPr lang="tr-TR" dirty="0" err="1" smtClean="0"/>
              <a:t>Hibrit</a:t>
            </a:r>
            <a:r>
              <a:rPr lang="tr-TR" dirty="0" smtClean="0"/>
              <a:t> ve </a:t>
            </a:r>
            <a:r>
              <a:rPr lang="tr-TR" dirty="0" err="1" smtClean="0"/>
              <a:t>prediktif</a:t>
            </a:r>
            <a:r>
              <a:rPr lang="tr-TR" dirty="0" smtClean="0"/>
              <a:t> askıya alma sistemlerinde hipoglisemi SAP grubundan daha seyrek</a:t>
            </a:r>
          </a:p>
          <a:p>
            <a:r>
              <a:rPr lang="tr-TR" dirty="0" smtClean="0"/>
              <a:t>İstenen seviyede </a:t>
            </a:r>
            <a:r>
              <a:rPr lang="tr-TR" dirty="0" err="1" smtClean="0"/>
              <a:t>glisemi</a:t>
            </a:r>
            <a:r>
              <a:rPr lang="tr-TR" dirty="0" smtClean="0"/>
              <a:t> (TIR) </a:t>
            </a:r>
            <a:r>
              <a:rPr lang="tr-TR" dirty="0" err="1" smtClean="0"/>
              <a:t>hibrit</a:t>
            </a:r>
            <a:r>
              <a:rPr lang="tr-TR" dirty="0" smtClean="0"/>
              <a:t> grupta daha yüksek</a:t>
            </a:r>
          </a:p>
        </p:txBody>
      </p:sp>
    </p:spTree>
    <p:extLst>
      <p:ext uri="{BB962C8B-B14F-4D97-AF65-F5344CB8AC3E}">
        <p14:creationId xmlns:p14="http://schemas.microsoft.com/office/powerpoint/2010/main" val="34794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Diyabet Tedavisinde Yeni Teknolojiler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Sorunlar</a:t>
            </a:r>
          </a:p>
          <a:p>
            <a:pPr lvl="1"/>
            <a:r>
              <a:rPr lang="tr-TR" dirty="0" smtClean="0"/>
              <a:t>Yüksek maliyet</a:t>
            </a:r>
          </a:p>
          <a:p>
            <a:pPr lvl="1"/>
            <a:r>
              <a:rPr lang="tr-TR" dirty="0" smtClean="0"/>
              <a:t>Eğitim ve yeterli kognitif kapasite ihtiyacı</a:t>
            </a:r>
          </a:p>
          <a:p>
            <a:pPr lvl="1"/>
            <a:r>
              <a:rPr lang="tr-TR" dirty="0" smtClean="0"/>
              <a:t>Görme veya işitme sorunları kullanımı zorlaştırabilir</a:t>
            </a:r>
          </a:p>
          <a:p>
            <a:pPr lvl="1"/>
            <a:r>
              <a:rPr lang="tr-TR" dirty="0" smtClean="0"/>
              <a:t>El becerisi gerekli olabiliyor</a:t>
            </a:r>
            <a:endParaRPr lang="tr-TR" dirty="0"/>
          </a:p>
          <a:p>
            <a:pPr lvl="1"/>
            <a:r>
              <a:rPr lang="tr-TR" dirty="0" smtClean="0"/>
              <a:t>Alarm yorgunluğu</a:t>
            </a:r>
          </a:p>
          <a:p>
            <a:pPr lvl="1"/>
            <a:r>
              <a:rPr lang="tr-TR" dirty="0" smtClean="0"/>
              <a:t>Fazla veri sunumu kaynaklı </a:t>
            </a:r>
            <a:r>
              <a:rPr lang="tr-TR" dirty="0" err="1" smtClean="0"/>
              <a:t>anksiyete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712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</a:rPr>
              <a:t>İnhaler</a:t>
            </a:r>
            <a:r>
              <a:rPr lang="tr-TR" sz="4000" b="1" dirty="0" smtClean="0">
                <a:solidFill>
                  <a:srgbClr val="FF0000"/>
                </a:solidFill>
              </a:rPr>
              <a:t> İnsülin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2006-2007 </a:t>
            </a:r>
            <a:r>
              <a:rPr lang="tr-TR" dirty="0" err="1" smtClean="0"/>
              <a:t>Exubera</a:t>
            </a:r>
            <a:r>
              <a:rPr lang="tr-TR" dirty="0" smtClean="0"/>
              <a:t>: başarısız sonuçlar</a:t>
            </a:r>
          </a:p>
          <a:p>
            <a:r>
              <a:rPr lang="tr-TR" dirty="0" smtClean="0"/>
              <a:t>2014 FDA </a:t>
            </a:r>
            <a:r>
              <a:rPr lang="tr-TR" dirty="0" err="1" smtClean="0"/>
              <a:t>Afrezza’yı</a:t>
            </a:r>
            <a:r>
              <a:rPr lang="tr-TR" dirty="0" smtClean="0"/>
              <a:t> onaylamış (</a:t>
            </a:r>
            <a:r>
              <a:rPr lang="tr-TR" dirty="0" err="1" smtClean="0"/>
              <a:t>rekombinant</a:t>
            </a:r>
            <a:r>
              <a:rPr lang="tr-TR" dirty="0" smtClean="0"/>
              <a:t> </a:t>
            </a:r>
            <a:r>
              <a:rPr lang="tr-TR" dirty="0" err="1" smtClean="0"/>
              <a:t>regüler</a:t>
            </a:r>
            <a:r>
              <a:rPr lang="tr-TR" dirty="0" smtClean="0"/>
              <a:t> insan insülini)</a:t>
            </a:r>
          </a:p>
          <a:p>
            <a:pPr lvl="1"/>
            <a:r>
              <a:rPr lang="tr-TR" dirty="0" err="1" smtClean="0"/>
              <a:t>İnhalasyon</a:t>
            </a:r>
            <a:r>
              <a:rPr lang="tr-TR" dirty="0" smtClean="0"/>
              <a:t> sonrası pik insülin seviyesi 10-15. </a:t>
            </a:r>
            <a:r>
              <a:rPr lang="tr-TR" dirty="0" err="1" smtClean="0"/>
              <a:t>dk</a:t>
            </a:r>
            <a:r>
              <a:rPr lang="tr-TR" dirty="0" smtClean="0"/>
              <a:t> (</a:t>
            </a:r>
            <a:r>
              <a:rPr lang="tr-TR" dirty="0" err="1" smtClean="0"/>
              <a:t>subkutan</a:t>
            </a:r>
            <a:r>
              <a:rPr lang="tr-TR" dirty="0" smtClean="0"/>
              <a:t> </a:t>
            </a:r>
            <a:r>
              <a:rPr lang="tr-TR" dirty="0" err="1" smtClean="0"/>
              <a:t>regüler</a:t>
            </a:r>
            <a:r>
              <a:rPr lang="tr-TR" dirty="0" smtClean="0"/>
              <a:t> insülinden daha hızlı)</a:t>
            </a:r>
          </a:p>
          <a:p>
            <a:pPr lvl="1"/>
            <a:r>
              <a:rPr lang="tr-TR" dirty="0" smtClean="0"/>
              <a:t>Bazal seviyeye iniş doz-bağımlı: 4 ünite: 60 </a:t>
            </a:r>
            <a:r>
              <a:rPr lang="tr-TR" dirty="0" err="1" smtClean="0"/>
              <a:t>dk</a:t>
            </a:r>
            <a:r>
              <a:rPr lang="tr-TR" dirty="0" smtClean="0"/>
              <a:t>, 48 ünite: 240 </a:t>
            </a:r>
            <a:r>
              <a:rPr lang="tr-TR" dirty="0" err="1" smtClean="0"/>
              <a:t>dk</a:t>
            </a:r>
            <a:endParaRPr lang="tr-TR" dirty="0" smtClean="0"/>
          </a:p>
          <a:p>
            <a:pPr lvl="1"/>
            <a:r>
              <a:rPr lang="tr-TR" dirty="0" smtClean="0"/>
              <a:t>Maksimum </a:t>
            </a:r>
            <a:r>
              <a:rPr lang="tr-TR" dirty="0" err="1" smtClean="0"/>
              <a:t>metabolik</a:t>
            </a:r>
            <a:r>
              <a:rPr lang="tr-TR" dirty="0" smtClean="0"/>
              <a:t> cevap: 4 ünite: 120 </a:t>
            </a:r>
            <a:r>
              <a:rPr lang="tr-TR" dirty="0" err="1" smtClean="0"/>
              <a:t>dk</a:t>
            </a:r>
            <a:r>
              <a:rPr lang="tr-TR" dirty="0" smtClean="0"/>
              <a:t>, 48 ünite 360 </a:t>
            </a:r>
            <a:r>
              <a:rPr lang="tr-TR" dirty="0" err="1" smtClean="0"/>
              <a:t>dk</a:t>
            </a:r>
            <a:endParaRPr lang="tr-TR" dirty="0" smtClean="0"/>
          </a:p>
          <a:p>
            <a:pPr lvl="1"/>
            <a:r>
              <a:rPr lang="tr-TR" dirty="0" smtClean="0"/>
              <a:t>Doz-cevap ilişkisi lineer değil: doz artışı ölçüsünde </a:t>
            </a:r>
            <a:r>
              <a:rPr lang="tr-TR" dirty="0" err="1" smtClean="0"/>
              <a:t>glukoz</a:t>
            </a:r>
            <a:r>
              <a:rPr lang="tr-TR" dirty="0" smtClean="0"/>
              <a:t> düşürücü etki X</a:t>
            </a:r>
          </a:p>
        </p:txBody>
      </p:sp>
    </p:spTree>
    <p:extLst>
      <p:ext uri="{BB962C8B-B14F-4D97-AF65-F5344CB8AC3E}">
        <p14:creationId xmlns:p14="http://schemas.microsoft.com/office/powerpoint/2010/main" val="36460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</a:rPr>
              <a:t>İnhaler</a:t>
            </a:r>
            <a:r>
              <a:rPr lang="tr-TR" sz="4000" b="1" dirty="0" smtClean="0">
                <a:solidFill>
                  <a:srgbClr val="FF0000"/>
                </a:solidFill>
              </a:rPr>
              <a:t> İnsülin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Kontrendikasyonlar</a:t>
            </a:r>
            <a:endParaRPr lang="tr-TR" dirty="0" smtClean="0"/>
          </a:p>
          <a:p>
            <a:pPr lvl="1"/>
            <a:r>
              <a:rPr lang="tr-TR" dirty="0" smtClean="0"/>
              <a:t>Sigara içenler</a:t>
            </a:r>
          </a:p>
          <a:p>
            <a:pPr lvl="1"/>
            <a:r>
              <a:rPr lang="tr-TR" dirty="0" smtClean="0"/>
              <a:t>Akciğer kanseri</a:t>
            </a:r>
          </a:p>
          <a:p>
            <a:pPr lvl="1"/>
            <a:r>
              <a:rPr lang="tr-TR" dirty="0" smtClean="0"/>
              <a:t>Astım veya kronik </a:t>
            </a:r>
            <a:r>
              <a:rPr lang="tr-TR" dirty="0" err="1" smtClean="0"/>
              <a:t>obstrüksif</a:t>
            </a:r>
            <a:r>
              <a:rPr lang="tr-TR" dirty="0" smtClean="0"/>
              <a:t> akciğer hastalığı</a:t>
            </a:r>
          </a:p>
          <a:p>
            <a:pPr lvl="1"/>
            <a:endParaRPr lang="tr-TR" dirty="0"/>
          </a:p>
          <a:p>
            <a:r>
              <a:rPr lang="tr-TR" dirty="0" smtClean="0"/>
              <a:t>FEV</a:t>
            </a:r>
            <a:r>
              <a:rPr lang="tr-TR" baseline="-25000" dirty="0" smtClean="0"/>
              <a:t>1</a:t>
            </a:r>
            <a:r>
              <a:rPr lang="tr-TR" dirty="0" smtClean="0"/>
              <a:t>&lt;%70 olanlarda tavsiye edilmez</a:t>
            </a:r>
          </a:p>
        </p:txBody>
      </p:sp>
    </p:spTree>
    <p:extLst>
      <p:ext uri="{BB962C8B-B14F-4D97-AF65-F5344CB8AC3E}">
        <p14:creationId xmlns:p14="http://schemas.microsoft.com/office/powerpoint/2010/main" val="15705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 smtClean="0">
                <a:solidFill>
                  <a:srgbClr val="FF0000"/>
                </a:solidFill>
              </a:rPr>
              <a:t>İnhaler</a:t>
            </a:r>
            <a:r>
              <a:rPr lang="tr-TR" sz="4000" b="1" dirty="0" smtClean="0">
                <a:solidFill>
                  <a:srgbClr val="FF0000"/>
                </a:solidFill>
              </a:rPr>
              <a:t> İnsülin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Subkutan</a:t>
            </a:r>
            <a:r>
              <a:rPr lang="tr-TR" dirty="0" smtClean="0"/>
              <a:t> </a:t>
            </a:r>
            <a:r>
              <a:rPr lang="tr-TR" dirty="0"/>
              <a:t>insüline göre</a:t>
            </a:r>
            <a:endParaRPr lang="tr-TR" dirty="0" smtClean="0"/>
          </a:p>
          <a:p>
            <a:pPr lvl="1"/>
            <a:r>
              <a:rPr lang="tr-TR" dirty="0" smtClean="0"/>
              <a:t>Hipoglisemi ve kilo alımı daha seyrek</a:t>
            </a:r>
          </a:p>
          <a:p>
            <a:pPr lvl="1"/>
            <a:r>
              <a:rPr lang="tr-TR" dirty="0" smtClean="0"/>
              <a:t>Daha pahalı</a:t>
            </a:r>
          </a:p>
          <a:p>
            <a:pPr lvl="1"/>
            <a:r>
              <a:rPr lang="tr-TR" dirty="0" smtClean="0"/>
              <a:t>İnsülin antikoru gelişme riski daha yüksek</a:t>
            </a:r>
          </a:p>
          <a:p>
            <a:endParaRPr lang="tr-TR" dirty="0" smtClean="0"/>
          </a:p>
          <a:p>
            <a:r>
              <a:rPr lang="tr-TR" dirty="0" smtClean="0"/>
              <a:t>Akciğer </a:t>
            </a:r>
            <a:r>
              <a:rPr lang="tr-TR" dirty="0" err="1"/>
              <a:t>toksisitesi</a:t>
            </a:r>
            <a:r>
              <a:rPr lang="tr-TR" dirty="0"/>
              <a:t> açısından düzenli takip gerekiyor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Oldukça nadir görülen </a:t>
            </a:r>
            <a:r>
              <a:rPr lang="tr-TR" dirty="0" err="1" smtClean="0"/>
              <a:t>subkutan</a:t>
            </a:r>
            <a:r>
              <a:rPr lang="tr-TR" dirty="0" smtClean="0"/>
              <a:t> insüline direnç sendromlu bir vaka </a:t>
            </a:r>
            <a:r>
              <a:rPr lang="tr-TR" dirty="0" err="1" smtClean="0"/>
              <a:t>inhaler</a:t>
            </a:r>
            <a:r>
              <a:rPr lang="tr-TR" dirty="0" smtClean="0"/>
              <a:t> insülin ile başarılı bir şekilde tedavi edilmiş*</a:t>
            </a:r>
          </a:p>
          <a:p>
            <a:endParaRPr lang="tr-TR" dirty="0" smtClean="0"/>
          </a:p>
          <a:p>
            <a:r>
              <a:rPr lang="nl-NL" sz="2000" dirty="0"/>
              <a:t>van Alfen-van der Velden </a:t>
            </a:r>
            <a:r>
              <a:rPr lang="nl-NL" sz="2000" dirty="0" smtClean="0"/>
              <a:t>AA</a:t>
            </a:r>
            <a:r>
              <a:rPr lang="tr-TR" sz="2000" dirty="0" smtClean="0"/>
              <a:t> ve ark.</a:t>
            </a:r>
            <a:r>
              <a:rPr lang="nl-NL" sz="2000" dirty="0" smtClean="0"/>
              <a:t> Pediatr </a:t>
            </a:r>
            <a:r>
              <a:rPr lang="nl-NL" sz="2000" dirty="0"/>
              <a:t>Diabetes. 2010</a:t>
            </a:r>
          </a:p>
          <a:p>
            <a:endParaRPr lang="nl-NL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135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4328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>
                <a:solidFill>
                  <a:srgbClr val="FF0000"/>
                </a:solidFill>
              </a:rPr>
              <a:t>Amilin </a:t>
            </a:r>
            <a:r>
              <a:rPr lang="tr-TR" sz="6000" b="1" dirty="0" smtClean="0">
                <a:solidFill>
                  <a:srgbClr val="FF0000"/>
                </a:solidFill>
              </a:rPr>
              <a:t>Analogları</a:t>
            </a:r>
            <a:endParaRPr lang="tr-T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Amilin Analogları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Amilin</a:t>
            </a:r>
          </a:p>
          <a:p>
            <a:pPr lvl="1"/>
            <a:r>
              <a:rPr lang="tr-TR" dirty="0" smtClean="0"/>
              <a:t>İnsülin gibi beta hücrelerince üretiliyor</a:t>
            </a:r>
          </a:p>
          <a:p>
            <a:pPr lvl="1"/>
            <a:r>
              <a:rPr lang="tr-TR" dirty="0" smtClean="0"/>
              <a:t>İnsülin ile birlikte salgılanıyor</a:t>
            </a:r>
          </a:p>
          <a:p>
            <a:pPr lvl="1"/>
            <a:r>
              <a:rPr lang="tr-TR" dirty="0" smtClean="0"/>
              <a:t>Düzey artışı ve azalması insülin ile senkron</a:t>
            </a:r>
          </a:p>
          <a:p>
            <a:pPr lvl="1"/>
            <a:r>
              <a:rPr lang="tr-TR" dirty="0" smtClean="0"/>
              <a:t>Tip 1 </a:t>
            </a:r>
            <a:r>
              <a:rPr lang="tr-TR" dirty="0" err="1" smtClean="0"/>
              <a:t>DM’de</a:t>
            </a:r>
            <a:r>
              <a:rPr lang="tr-TR" dirty="0" smtClean="0"/>
              <a:t> seviyeleri azalıyor, tip 2 </a:t>
            </a:r>
            <a:r>
              <a:rPr lang="tr-TR" dirty="0" err="1" smtClean="0"/>
              <a:t>DM’de</a:t>
            </a:r>
            <a:r>
              <a:rPr lang="tr-TR" dirty="0" smtClean="0"/>
              <a:t> kısmen azalıyor</a:t>
            </a:r>
          </a:p>
          <a:p>
            <a:pPr lvl="1"/>
            <a:r>
              <a:rPr lang="tr-TR" dirty="0" smtClean="0"/>
              <a:t>Etkileri: mide boşalmasında yavaşlama, </a:t>
            </a:r>
            <a:r>
              <a:rPr lang="tr-TR" dirty="0" err="1" smtClean="0"/>
              <a:t>postprandiyal</a:t>
            </a:r>
            <a:r>
              <a:rPr lang="tr-TR" dirty="0" smtClean="0"/>
              <a:t> </a:t>
            </a:r>
            <a:r>
              <a:rPr lang="tr-TR" dirty="0" err="1" smtClean="0"/>
              <a:t>glukagon</a:t>
            </a:r>
            <a:r>
              <a:rPr lang="tr-TR" dirty="0" smtClean="0"/>
              <a:t> regülasyonu, gıda alımının azalması</a:t>
            </a:r>
          </a:p>
        </p:txBody>
      </p:sp>
    </p:spTree>
    <p:extLst>
      <p:ext uri="{BB962C8B-B14F-4D97-AF65-F5344CB8AC3E}">
        <p14:creationId xmlns:p14="http://schemas.microsoft.com/office/powerpoint/2010/main" val="1175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Amilin Analogları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Pramlintid</a:t>
            </a:r>
            <a:r>
              <a:rPr lang="tr-TR" dirty="0" err="1"/>
              <a:t>e</a:t>
            </a:r>
            <a:endParaRPr lang="tr-TR" dirty="0" smtClean="0"/>
          </a:p>
          <a:p>
            <a:pPr lvl="1"/>
            <a:r>
              <a:rPr lang="tr-TR" dirty="0" smtClean="0"/>
              <a:t>Kimyasal </a:t>
            </a:r>
            <a:r>
              <a:rPr lang="tr-TR" dirty="0" err="1" smtClean="0"/>
              <a:t>peptit</a:t>
            </a:r>
            <a:r>
              <a:rPr lang="tr-TR" dirty="0" smtClean="0"/>
              <a:t> sentezi yoluyla üretiliyor</a:t>
            </a:r>
          </a:p>
          <a:p>
            <a:pPr lvl="1"/>
            <a:r>
              <a:rPr lang="tr-TR" dirty="0" err="1" smtClean="0"/>
              <a:t>Subkutan</a:t>
            </a:r>
            <a:r>
              <a:rPr lang="tr-TR" dirty="0" smtClean="0"/>
              <a:t> olarak yemekten hemen önce uygulanır</a:t>
            </a:r>
          </a:p>
          <a:p>
            <a:pPr lvl="1"/>
            <a:r>
              <a:rPr lang="tr-TR" dirty="0" smtClean="0"/>
              <a:t>Kilo alımına neden olmaksızın kan şekerini düşürüyor</a:t>
            </a:r>
          </a:p>
          <a:p>
            <a:pPr lvl="1"/>
            <a:r>
              <a:rPr lang="tr-TR" dirty="0" err="1" smtClean="0"/>
              <a:t>Postprandiyal</a:t>
            </a:r>
            <a:r>
              <a:rPr lang="tr-TR" dirty="0" smtClean="0"/>
              <a:t> </a:t>
            </a:r>
            <a:r>
              <a:rPr lang="tr-TR" dirty="0" err="1" smtClean="0"/>
              <a:t>glukoz</a:t>
            </a:r>
            <a:r>
              <a:rPr lang="tr-TR" dirty="0" smtClean="0"/>
              <a:t> kontrolünde kullanılıyor</a:t>
            </a:r>
          </a:p>
          <a:p>
            <a:pPr lvl="1"/>
            <a:r>
              <a:rPr lang="tr-TR" dirty="0" smtClean="0"/>
              <a:t>Etkileri </a:t>
            </a:r>
            <a:r>
              <a:rPr lang="tr-TR" dirty="0" err="1" smtClean="0"/>
              <a:t>glukoz</a:t>
            </a:r>
            <a:r>
              <a:rPr lang="tr-TR" dirty="0" smtClean="0"/>
              <a:t> bağımlı: </a:t>
            </a:r>
            <a:r>
              <a:rPr lang="tr-TR" dirty="0" err="1" smtClean="0"/>
              <a:t>glukoz</a:t>
            </a:r>
            <a:r>
              <a:rPr lang="tr-TR" dirty="0" smtClean="0"/>
              <a:t> seviyesi düşünce amilinin etkileri görülmüyor</a:t>
            </a:r>
          </a:p>
          <a:p>
            <a:pPr lvl="1"/>
            <a:r>
              <a:rPr lang="tr-TR" dirty="0" smtClean="0"/>
              <a:t>Tek başına uygulandığında hipoglisemi yapmıyor</a:t>
            </a:r>
          </a:p>
          <a:p>
            <a:pPr lvl="1"/>
            <a:r>
              <a:rPr lang="tr-TR" dirty="0" smtClean="0"/>
              <a:t>Hipogliseminin düzelmesine engel olmuyor</a:t>
            </a:r>
          </a:p>
          <a:p>
            <a:pPr lvl="1"/>
            <a:r>
              <a:rPr lang="tr-TR" dirty="0" smtClean="0"/>
              <a:t>İnsülinle birlikte kullanılırsa hipoglisemi riskini artırabiliyor</a:t>
            </a:r>
          </a:p>
        </p:txBody>
      </p:sp>
    </p:spTree>
    <p:extLst>
      <p:ext uri="{BB962C8B-B14F-4D97-AF65-F5344CB8AC3E}">
        <p14:creationId xmlns:p14="http://schemas.microsoft.com/office/powerpoint/2010/main" val="18220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Amilin Analogları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Pramlintide</a:t>
            </a:r>
            <a:endParaRPr lang="tr-TR" dirty="0" smtClean="0"/>
          </a:p>
          <a:p>
            <a:pPr lvl="1"/>
            <a:r>
              <a:rPr lang="tr-TR" dirty="0" smtClean="0"/>
              <a:t>Hba1c düşüşüne katkısı ılımlı (&lt;%1)</a:t>
            </a:r>
          </a:p>
          <a:p>
            <a:pPr lvl="1"/>
            <a:r>
              <a:rPr lang="tr-TR" dirty="0" smtClean="0"/>
              <a:t>Hafif kilo kaybı etkisi</a:t>
            </a:r>
          </a:p>
          <a:p>
            <a:pPr lvl="1"/>
            <a:r>
              <a:rPr lang="tr-TR" dirty="0" smtClean="0"/>
              <a:t>Tip 1 ve tip 2 </a:t>
            </a:r>
            <a:r>
              <a:rPr lang="tr-TR" dirty="0" err="1" smtClean="0"/>
              <a:t>DM’de</a:t>
            </a:r>
            <a:r>
              <a:rPr lang="tr-TR" dirty="0" smtClean="0"/>
              <a:t> benzer sonuçlar</a:t>
            </a:r>
          </a:p>
          <a:p>
            <a:pPr lvl="1"/>
            <a:r>
              <a:rPr lang="tr-TR" dirty="0" err="1" smtClean="0"/>
              <a:t>Obezite</a:t>
            </a:r>
            <a:r>
              <a:rPr lang="tr-TR" dirty="0" smtClean="0"/>
              <a:t> durumunda etkinliği daha ↑</a:t>
            </a:r>
          </a:p>
          <a:p>
            <a:pPr lvl="1"/>
            <a:r>
              <a:rPr lang="tr-TR" dirty="0" err="1" smtClean="0"/>
              <a:t>pH</a:t>
            </a:r>
            <a:r>
              <a:rPr lang="tr-TR" dirty="0" smtClean="0"/>
              <a:t>&gt;5,5 olduğunda çöküyor: insülinden farklı bölgeye ayrı bir </a:t>
            </a:r>
            <a:r>
              <a:rPr lang="tr-TR" dirty="0" err="1" smtClean="0"/>
              <a:t>injeksiyon</a:t>
            </a:r>
            <a:r>
              <a:rPr lang="tr-TR" dirty="0" smtClean="0"/>
              <a:t> olarak uygulamak gerekiyor</a:t>
            </a:r>
          </a:p>
        </p:txBody>
      </p:sp>
    </p:spTree>
    <p:extLst>
      <p:ext uri="{BB962C8B-B14F-4D97-AF65-F5344CB8AC3E}">
        <p14:creationId xmlns:p14="http://schemas.microsoft.com/office/powerpoint/2010/main" val="17339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Amilin Analogları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Cagrilintide</a:t>
            </a:r>
            <a:endParaRPr lang="tr-TR" dirty="0" smtClean="0"/>
          </a:p>
          <a:p>
            <a:pPr lvl="1"/>
            <a:r>
              <a:rPr lang="tr-TR" dirty="0"/>
              <a:t>Kimyasal </a:t>
            </a:r>
            <a:r>
              <a:rPr lang="tr-TR" dirty="0" err="1"/>
              <a:t>peptit</a:t>
            </a:r>
            <a:r>
              <a:rPr lang="tr-TR" dirty="0"/>
              <a:t> sentezi yoluyla üretiliyor</a:t>
            </a:r>
          </a:p>
          <a:p>
            <a:pPr lvl="1"/>
            <a:r>
              <a:rPr lang="tr-TR" dirty="0" smtClean="0"/>
              <a:t>Üç amilin ve bir </a:t>
            </a:r>
            <a:r>
              <a:rPr lang="tr-TR" dirty="0" err="1" smtClean="0"/>
              <a:t>kalsitonin</a:t>
            </a:r>
            <a:r>
              <a:rPr lang="tr-TR" dirty="0" smtClean="0"/>
              <a:t> reseptörüne bağlanan uzun etkili bir ajan</a:t>
            </a:r>
          </a:p>
          <a:p>
            <a:pPr lvl="1"/>
            <a:r>
              <a:rPr lang="tr-TR" dirty="0" smtClean="0"/>
              <a:t>Haftada bir </a:t>
            </a:r>
            <a:r>
              <a:rPr lang="tr-TR" dirty="0" err="1" smtClean="0"/>
              <a:t>subkutan</a:t>
            </a:r>
            <a:r>
              <a:rPr lang="tr-TR" dirty="0" smtClean="0"/>
              <a:t> uygulanıyor</a:t>
            </a:r>
          </a:p>
          <a:p>
            <a:pPr lvl="1"/>
            <a:r>
              <a:rPr lang="tr-TR" dirty="0" err="1" smtClean="0"/>
              <a:t>Obez</a:t>
            </a:r>
            <a:r>
              <a:rPr lang="tr-TR" dirty="0" smtClean="0"/>
              <a:t> bireylerde 68 haftalık tedavide %11,5 kilo kaybı görülmüş</a:t>
            </a:r>
          </a:p>
        </p:txBody>
      </p:sp>
    </p:spTree>
    <p:extLst>
      <p:ext uri="{BB962C8B-B14F-4D97-AF65-F5344CB8AC3E}">
        <p14:creationId xmlns:p14="http://schemas.microsoft.com/office/powerpoint/2010/main" val="6222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23" y="94784"/>
            <a:ext cx="11669754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4328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rgbClr val="FF0000"/>
                </a:solidFill>
              </a:rPr>
              <a:t>Deneysel </a:t>
            </a:r>
            <a:r>
              <a:rPr lang="tr-TR" sz="4800" b="1" dirty="0" smtClean="0">
                <a:solidFill>
                  <a:srgbClr val="FF0000"/>
                </a:solidFill>
              </a:rPr>
              <a:t>Tedaviler</a:t>
            </a:r>
            <a:endParaRPr lang="tr-T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4" y="2084173"/>
            <a:ext cx="7219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752" y="94736"/>
            <a:ext cx="71437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1151" y="538128"/>
            <a:ext cx="10515600" cy="250987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Oral İnsülin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449859" y="2777865"/>
            <a:ext cx="78341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Faz II çalışmalarda başarılı sonuçlar</a:t>
            </a:r>
            <a:br>
              <a:rPr lang="tr-TR" sz="2800" dirty="0"/>
            </a:br>
            <a:r>
              <a:rPr lang="tr-TR" sz="2800" dirty="0"/>
              <a:t>Faz III çalışmalar genellikle sonlandırılmış</a:t>
            </a:r>
            <a:br>
              <a:rPr lang="tr-TR" sz="2800" dirty="0"/>
            </a:br>
            <a:r>
              <a:rPr lang="tr-TR" sz="2800" dirty="0"/>
              <a:t>Devam etmekte olan birçok çalışma mevcut</a:t>
            </a:r>
          </a:p>
        </p:txBody>
      </p:sp>
    </p:spTree>
    <p:extLst>
      <p:ext uri="{BB962C8B-B14F-4D97-AF65-F5344CB8AC3E}">
        <p14:creationId xmlns:p14="http://schemas.microsoft.com/office/powerpoint/2010/main" val="26717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Amilin ve GLP-1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CagriSama</a:t>
            </a:r>
            <a:endParaRPr lang="tr-TR" dirty="0" smtClean="0"/>
          </a:p>
          <a:p>
            <a:pPr lvl="1"/>
            <a:r>
              <a:rPr lang="tr-TR" dirty="0" err="1" smtClean="0"/>
              <a:t>Cagrilintide+Semaglutid</a:t>
            </a:r>
            <a:endParaRPr lang="tr-TR" dirty="0" smtClean="0"/>
          </a:p>
          <a:p>
            <a:pPr lvl="1"/>
            <a:r>
              <a:rPr lang="tr-TR" dirty="0" smtClean="0"/>
              <a:t>REDEFINE </a:t>
            </a:r>
            <a:r>
              <a:rPr lang="tr-TR" dirty="0"/>
              <a:t>1 (NEJM, Haziran 2025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DM olmayan, VKİ≥30 veya ≥27 + </a:t>
            </a:r>
            <a:r>
              <a:rPr lang="tr-TR" dirty="0" err="1" smtClean="0"/>
              <a:t>obezite</a:t>
            </a:r>
            <a:r>
              <a:rPr lang="tr-TR" dirty="0" smtClean="0"/>
              <a:t> nedenli en az bir komplikasyon</a:t>
            </a:r>
          </a:p>
          <a:p>
            <a:pPr lvl="1"/>
            <a:r>
              <a:rPr lang="tr-TR" dirty="0" smtClean="0"/>
              <a:t>68 haftalık tedavi ile birlikte hayat tarzı değişiklikleri</a:t>
            </a:r>
          </a:p>
          <a:p>
            <a:pPr lvl="1"/>
            <a:r>
              <a:rPr lang="tr-TR" dirty="0" smtClean="0"/>
              <a:t>Her iki ilaç haftada bir 2,4 mg olarak kullanılmış</a:t>
            </a:r>
          </a:p>
          <a:p>
            <a:pPr lvl="1"/>
            <a:r>
              <a:rPr lang="tr-TR" dirty="0" smtClean="0"/>
              <a:t>3417 katılımcı, 2108 </a:t>
            </a:r>
            <a:r>
              <a:rPr lang="tr-TR" dirty="0" err="1" smtClean="0"/>
              <a:t>CagriSama</a:t>
            </a:r>
            <a:r>
              <a:rPr lang="tr-TR" dirty="0"/>
              <a:t>, 302 </a:t>
            </a:r>
            <a:r>
              <a:rPr lang="tr-TR" dirty="0" err="1"/>
              <a:t>Semag</a:t>
            </a:r>
            <a:r>
              <a:rPr lang="tr-TR" dirty="0"/>
              <a:t>., 302 </a:t>
            </a:r>
            <a:r>
              <a:rPr lang="tr-TR" dirty="0" err="1" smtClean="0"/>
              <a:t>Cag</a:t>
            </a:r>
            <a:r>
              <a:rPr lang="tr-TR" dirty="0" smtClean="0"/>
              <a:t>., 705 </a:t>
            </a:r>
            <a:r>
              <a:rPr lang="tr-TR" dirty="0" err="1" smtClean="0"/>
              <a:t>plasebo</a:t>
            </a:r>
            <a:endParaRPr lang="tr-TR" dirty="0" smtClean="0"/>
          </a:p>
          <a:p>
            <a:pPr lvl="1"/>
            <a:r>
              <a:rPr lang="tr-TR" dirty="0" smtClean="0"/>
              <a:t>Kilo kaybı: </a:t>
            </a:r>
            <a:r>
              <a:rPr lang="tr-TR" dirty="0" err="1" smtClean="0"/>
              <a:t>CagriSama</a:t>
            </a:r>
            <a:r>
              <a:rPr lang="tr-TR" dirty="0" smtClean="0"/>
              <a:t> %20,4, </a:t>
            </a:r>
            <a:r>
              <a:rPr lang="tr-TR" dirty="0" err="1" smtClean="0"/>
              <a:t>Semag</a:t>
            </a:r>
            <a:r>
              <a:rPr lang="tr-TR" dirty="0" smtClean="0"/>
              <a:t>. %14,9, </a:t>
            </a:r>
            <a:r>
              <a:rPr lang="tr-TR" dirty="0" err="1" smtClean="0"/>
              <a:t>Cag</a:t>
            </a:r>
            <a:r>
              <a:rPr lang="tr-TR" dirty="0" smtClean="0"/>
              <a:t> %11,5, </a:t>
            </a:r>
            <a:r>
              <a:rPr lang="tr-TR" dirty="0" err="1" smtClean="0"/>
              <a:t>plasebo</a:t>
            </a:r>
            <a:r>
              <a:rPr lang="tr-TR" dirty="0" smtClean="0"/>
              <a:t> %3</a:t>
            </a:r>
          </a:p>
        </p:txBody>
      </p:sp>
    </p:spTree>
    <p:extLst>
      <p:ext uri="{BB962C8B-B14F-4D97-AF65-F5344CB8AC3E}">
        <p14:creationId xmlns:p14="http://schemas.microsoft.com/office/powerpoint/2010/main" val="39972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Amilin ve GLP-1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CagriSama</a:t>
            </a:r>
            <a:endParaRPr lang="tr-TR" dirty="0" smtClean="0"/>
          </a:p>
          <a:p>
            <a:pPr lvl="1"/>
            <a:r>
              <a:rPr lang="tr-TR" dirty="0" err="1" smtClean="0"/>
              <a:t>Cagrilintide+Semaglutid</a:t>
            </a:r>
            <a:endParaRPr lang="tr-TR" dirty="0" smtClean="0"/>
          </a:p>
          <a:p>
            <a:pPr lvl="1"/>
            <a:r>
              <a:rPr lang="tr-TR" dirty="0" smtClean="0"/>
              <a:t>REDEFINE 2 </a:t>
            </a:r>
            <a:r>
              <a:rPr lang="tr-TR" dirty="0"/>
              <a:t>(NEJM, Haziran 2025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Tip 2 DM, VKİ≥27, Hba1c %7-10 arası bireyler</a:t>
            </a:r>
          </a:p>
          <a:p>
            <a:pPr lvl="1"/>
            <a:r>
              <a:rPr lang="tr-TR" dirty="0" smtClean="0"/>
              <a:t>68 haftalık tedavi ile birlikte hayat tarzı değişiklikleri</a:t>
            </a:r>
          </a:p>
          <a:p>
            <a:pPr lvl="1"/>
            <a:r>
              <a:rPr lang="tr-TR" dirty="0" smtClean="0"/>
              <a:t>904 </a:t>
            </a:r>
            <a:r>
              <a:rPr lang="tr-TR" dirty="0" err="1" smtClean="0"/>
              <a:t>CagriSama</a:t>
            </a:r>
            <a:r>
              <a:rPr lang="tr-TR" dirty="0"/>
              <a:t>, 302 </a:t>
            </a:r>
            <a:r>
              <a:rPr lang="tr-TR" dirty="0" err="1" smtClean="0"/>
              <a:t>plasebo</a:t>
            </a:r>
            <a:endParaRPr lang="tr-TR" dirty="0" smtClean="0"/>
          </a:p>
          <a:p>
            <a:pPr lvl="1"/>
            <a:r>
              <a:rPr lang="tr-TR" dirty="0" smtClean="0"/>
              <a:t>Kilo kaybı: </a:t>
            </a:r>
            <a:r>
              <a:rPr lang="tr-TR" dirty="0" err="1" smtClean="0"/>
              <a:t>CagriSama</a:t>
            </a:r>
            <a:r>
              <a:rPr lang="tr-TR" dirty="0" smtClean="0"/>
              <a:t> %13,7, </a:t>
            </a:r>
            <a:r>
              <a:rPr lang="tr-TR" dirty="0" err="1" smtClean="0"/>
              <a:t>plasebo</a:t>
            </a:r>
            <a:r>
              <a:rPr lang="tr-TR" dirty="0" smtClean="0"/>
              <a:t> %3,4</a:t>
            </a:r>
          </a:p>
          <a:p>
            <a:pPr lvl="1"/>
            <a:r>
              <a:rPr lang="tr-TR" dirty="0" smtClean="0"/>
              <a:t>Hba1c düşüşü </a:t>
            </a:r>
            <a:r>
              <a:rPr lang="tr-TR" dirty="0" err="1" smtClean="0"/>
              <a:t>CagriSama</a:t>
            </a:r>
            <a:r>
              <a:rPr lang="tr-TR" dirty="0" smtClean="0"/>
              <a:t> grubunda %2,1 (Hba1c&lt;%6,5 olma oranı %73,5)</a:t>
            </a:r>
          </a:p>
        </p:txBody>
      </p:sp>
    </p:spTree>
    <p:extLst>
      <p:ext uri="{BB962C8B-B14F-4D97-AF65-F5344CB8AC3E}">
        <p14:creationId xmlns:p14="http://schemas.microsoft.com/office/powerpoint/2010/main" val="24548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Amilin ve GLP-1</a:t>
            </a:r>
            <a:endParaRPr lang="tr-TR" sz="4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905000"/>
            <a:ext cx="115252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Amilin ve GLP-1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Amikretin</a:t>
            </a:r>
            <a:endParaRPr lang="tr-TR" dirty="0" smtClean="0"/>
          </a:p>
          <a:p>
            <a:pPr lvl="1"/>
            <a:r>
              <a:rPr lang="tr-TR" dirty="0" err="1" smtClean="0"/>
              <a:t>Unimoleküler</a:t>
            </a:r>
            <a:r>
              <a:rPr lang="tr-TR" dirty="0" smtClean="0"/>
              <a:t> amilin ve GLP-1 reseptör </a:t>
            </a:r>
            <a:r>
              <a:rPr lang="tr-TR" dirty="0" err="1" smtClean="0"/>
              <a:t>agonisti</a:t>
            </a:r>
            <a:endParaRPr lang="tr-TR" dirty="0" smtClean="0"/>
          </a:p>
          <a:p>
            <a:pPr lvl="1"/>
            <a:r>
              <a:rPr lang="tr-TR" dirty="0" smtClean="0"/>
              <a:t>Faz </a:t>
            </a:r>
            <a:r>
              <a:rPr lang="tr-TR" dirty="0" err="1" smtClean="0"/>
              <a:t>Ib</a:t>
            </a:r>
            <a:r>
              <a:rPr lang="tr-TR" dirty="0" smtClean="0"/>
              <a:t>/2a çalışma</a:t>
            </a:r>
          </a:p>
          <a:p>
            <a:pPr lvl="1"/>
            <a:r>
              <a:rPr lang="tr-TR" dirty="0" smtClean="0"/>
              <a:t>18-55 yaş arası VKİ 27-39,9 kg/m</a:t>
            </a:r>
            <a:r>
              <a:rPr lang="tr-TR" baseline="30000" dirty="0" smtClean="0"/>
              <a:t>2</a:t>
            </a:r>
            <a:r>
              <a:rPr lang="tr-TR" dirty="0" smtClean="0"/>
              <a:t> arası 125 katılımcı</a:t>
            </a:r>
          </a:p>
          <a:p>
            <a:pPr lvl="1"/>
            <a:r>
              <a:rPr lang="tr-TR" dirty="0" smtClean="0"/>
              <a:t>101 </a:t>
            </a:r>
            <a:r>
              <a:rPr lang="tr-TR" dirty="0" err="1" smtClean="0"/>
              <a:t>amikretin</a:t>
            </a:r>
            <a:r>
              <a:rPr lang="tr-TR" dirty="0" smtClean="0"/>
              <a:t> 24 </a:t>
            </a:r>
            <a:r>
              <a:rPr lang="tr-TR" dirty="0" err="1" smtClean="0"/>
              <a:t>plasebo</a:t>
            </a:r>
            <a:r>
              <a:rPr lang="tr-TR" dirty="0" smtClean="0"/>
              <a:t> (haftada bir uygulanıyor)</a:t>
            </a:r>
          </a:p>
          <a:p>
            <a:pPr lvl="1"/>
            <a:r>
              <a:rPr lang="tr-TR" dirty="0" smtClean="0"/>
              <a:t>0,3-60 mg arası dozlar çalışmanın çeşitli fazlarında kullanılmış</a:t>
            </a:r>
          </a:p>
          <a:p>
            <a:pPr lvl="1"/>
            <a:r>
              <a:rPr lang="tr-TR" dirty="0" smtClean="0"/>
              <a:t>36 haftalık doz yükseltme (0,3</a:t>
            </a:r>
            <a:r>
              <a:rPr lang="tr-TR" dirty="0" smtClean="0">
                <a:sym typeface="Wingdings" panose="05000000000000000000" pitchFamily="2" charset="2"/>
              </a:rPr>
              <a:t>60 mg): -%24,3 vs. -%1,1</a:t>
            </a:r>
          </a:p>
          <a:p>
            <a:pPr lvl="1"/>
            <a:r>
              <a:rPr lang="tr-TR" dirty="0" smtClean="0"/>
              <a:t>36 hafta 20 mg idame: -%22 vs. %1,9</a:t>
            </a:r>
          </a:p>
          <a:p>
            <a:pPr lvl="1"/>
            <a:r>
              <a:rPr lang="tr-TR" dirty="0" smtClean="0"/>
              <a:t>28 hafta 5 mg idame: -%16,2 vs. %2,3</a:t>
            </a:r>
          </a:p>
          <a:p>
            <a:pPr lvl="1"/>
            <a:r>
              <a:rPr lang="tr-TR" dirty="0" smtClean="0"/>
              <a:t>20 hafta 1,25 mg idame: -%9,7 vs. %2</a:t>
            </a:r>
          </a:p>
          <a:p>
            <a:pPr lvl="1"/>
            <a:r>
              <a:rPr lang="tr-TR" dirty="0" smtClean="0"/>
              <a:t>GİS yan etkileri bu gruptaki ilaçlarda olduğu gibi sıkça görülmüş</a:t>
            </a:r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0738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GLP-1, GIP ve </a:t>
            </a:r>
            <a:r>
              <a:rPr lang="tr-TR" sz="4000" b="1" dirty="0" err="1" smtClean="0">
                <a:solidFill>
                  <a:srgbClr val="FF0000"/>
                </a:solidFill>
              </a:rPr>
              <a:t>Glukagon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1633537"/>
            <a:ext cx="77914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GLP-1, GIP ve </a:t>
            </a:r>
            <a:r>
              <a:rPr lang="tr-TR" sz="4000" b="1" dirty="0" err="1">
                <a:solidFill>
                  <a:srgbClr val="FF0000"/>
                </a:solidFill>
              </a:rPr>
              <a:t>Glukagon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Retatrutide</a:t>
            </a:r>
            <a:endParaRPr lang="tr-TR" dirty="0" smtClean="0"/>
          </a:p>
          <a:p>
            <a:pPr lvl="1"/>
            <a:r>
              <a:rPr lang="tr-TR" dirty="0" smtClean="0"/>
              <a:t>GLP-1, GIP ve </a:t>
            </a:r>
            <a:r>
              <a:rPr lang="tr-TR" dirty="0" err="1" smtClean="0"/>
              <a:t>glukagon</a:t>
            </a:r>
            <a:r>
              <a:rPr lang="tr-TR" dirty="0" smtClean="0"/>
              <a:t> reseptör </a:t>
            </a:r>
            <a:r>
              <a:rPr lang="tr-TR" dirty="0" err="1" smtClean="0"/>
              <a:t>agonisti</a:t>
            </a:r>
            <a:endParaRPr lang="tr-TR" dirty="0" smtClean="0"/>
          </a:p>
          <a:p>
            <a:pPr lvl="1"/>
            <a:r>
              <a:rPr lang="tr-TR" dirty="0" smtClean="0"/>
              <a:t>Faz 2 çalışma</a:t>
            </a:r>
          </a:p>
          <a:p>
            <a:pPr lvl="1"/>
            <a:r>
              <a:rPr lang="tr-TR" dirty="0" smtClean="0"/>
              <a:t>VKİ ≥27 olan 338 katılımcı</a:t>
            </a:r>
          </a:p>
          <a:p>
            <a:pPr lvl="1"/>
            <a:r>
              <a:rPr lang="tr-TR" dirty="0" smtClean="0"/>
              <a:t>1-12 mg haftada bir</a:t>
            </a:r>
          </a:p>
          <a:p>
            <a:pPr lvl="1"/>
            <a:r>
              <a:rPr lang="tr-TR" dirty="0" smtClean="0"/>
              <a:t>48 haftalık tedavi</a:t>
            </a:r>
            <a:endParaRPr lang="tr-TR" dirty="0" smtClean="0">
              <a:sym typeface="Wingdings" panose="05000000000000000000" pitchFamily="2" charset="2"/>
            </a:endParaRPr>
          </a:p>
          <a:p>
            <a:pPr lvl="1"/>
            <a:r>
              <a:rPr lang="tr-TR" dirty="0" smtClean="0"/>
              <a:t>Kilo kaybı %7,2-%24,2 arasında dozla ilişkili</a:t>
            </a:r>
          </a:p>
          <a:p>
            <a:pPr lvl="1"/>
            <a:r>
              <a:rPr lang="tr-TR" dirty="0" err="1" smtClean="0"/>
              <a:t>Plasebo</a:t>
            </a:r>
            <a:r>
              <a:rPr lang="tr-TR" dirty="0" smtClean="0"/>
              <a:t> grubu %2,1 kilo kaybı</a:t>
            </a:r>
          </a:p>
        </p:txBody>
      </p:sp>
    </p:spTree>
    <p:extLst>
      <p:ext uri="{BB962C8B-B14F-4D97-AF65-F5344CB8AC3E}">
        <p14:creationId xmlns:p14="http://schemas.microsoft.com/office/powerpoint/2010/main" val="1317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20546" y="2927683"/>
            <a:ext cx="10112415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39725">
              <a:buClr>
                <a:srgbClr val="000000"/>
              </a:buClr>
              <a:buSzPts val="1260"/>
              <a:buFont typeface="Arial"/>
              <a:buChar char="•"/>
            </a:pPr>
            <a:r>
              <a:rPr lang="tr-T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Almanya’da yapılmış bir çalışma, ≥70 yaş, toplumda yaşayan </a:t>
            </a:r>
            <a:r>
              <a:rPr lang="tr-T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demanslılar</a:t>
            </a:r>
            <a:r>
              <a:rPr lang="tr-T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(n=511</a:t>
            </a:r>
            <a:r>
              <a:rPr lang="tr-TR" sz="28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) (2016)</a:t>
            </a:r>
            <a:endParaRPr lang="tr-TR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1363" lvl="1" indent="-282575">
              <a:spcBef>
                <a:spcPts val="1988"/>
              </a:spcBef>
              <a:buClr>
                <a:srgbClr val="000000"/>
              </a:buClr>
              <a:buSzPts val="1800"/>
              <a:buFont typeface="Arial"/>
              <a:buChar char="–"/>
            </a:pPr>
            <a:r>
              <a:rPr lang="tr-TR" sz="2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251’i (%51) yalnız </a:t>
            </a:r>
            <a:r>
              <a:rPr lang="tr-TR" sz="2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yaşıyor</a:t>
            </a:r>
            <a:endParaRPr lang="tr-TR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0076" y="4632351"/>
            <a:ext cx="11165712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39725">
              <a:buClr>
                <a:srgbClr val="000000"/>
              </a:buClr>
              <a:buSzPts val="1260"/>
              <a:buFont typeface="Arial"/>
              <a:buChar char="•"/>
            </a:pPr>
            <a:r>
              <a:rPr lang="tr-T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İsveç’te </a:t>
            </a:r>
            <a:r>
              <a:rPr lang="tr-T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demanslı</a:t>
            </a:r>
            <a:r>
              <a:rPr lang="tr-T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hastaların kayıtlı olduğu </a:t>
            </a:r>
            <a:r>
              <a:rPr lang="tr-T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veritabanı</a:t>
            </a:r>
            <a:r>
              <a:rPr lang="tr-T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tr-TR" sz="28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incelenmiş (2017)</a:t>
            </a:r>
            <a:endParaRPr lang="tr-TR" sz="28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341313" indent="-339725">
              <a:buClr>
                <a:srgbClr val="000000"/>
              </a:buClr>
              <a:buSzPts val="1260"/>
              <a:buFont typeface="Arial"/>
              <a:buChar char="•"/>
            </a:pPr>
            <a:r>
              <a:rPr lang="tr-T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26binden fazla </a:t>
            </a:r>
            <a:r>
              <a:rPr lang="tr-T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demanslı</a:t>
            </a:r>
            <a:endParaRPr lang="tr-TR" sz="28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741363" lvl="1" indent="-282575">
              <a:spcBef>
                <a:spcPts val="1988"/>
              </a:spcBef>
              <a:buClr>
                <a:srgbClr val="000000"/>
              </a:buClr>
              <a:buSzPts val="1800"/>
              <a:buFont typeface="Arial"/>
              <a:buChar char="–"/>
            </a:pPr>
            <a:r>
              <a:rPr lang="tr-TR" sz="2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12 bine yakını (%46) yalnız yaşıyor</a:t>
            </a:r>
            <a:endParaRPr lang="tr-TR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20546" y="338158"/>
            <a:ext cx="11269884" cy="2587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39725">
              <a:buClr>
                <a:srgbClr val="000000"/>
              </a:buClr>
              <a:buSzPts val="1260"/>
              <a:buFont typeface="Arial"/>
              <a:buChar char="•"/>
            </a:pPr>
            <a:r>
              <a:rPr lang="tr-T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İsveç’te 3 yıllık </a:t>
            </a:r>
            <a:r>
              <a:rPr lang="tr-T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prospektif</a:t>
            </a:r>
            <a:r>
              <a:rPr lang="tr-T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bir </a:t>
            </a:r>
            <a:r>
              <a:rPr lang="tr-TR" sz="28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çalışma, 1021 </a:t>
            </a:r>
            <a:r>
              <a:rPr lang="tr-T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hafif-orta evre </a:t>
            </a:r>
            <a:r>
              <a:rPr lang="tr-TR" sz="2800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demans</a:t>
            </a:r>
            <a:r>
              <a:rPr lang="tr-TR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tr-TR" sz="28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hastası (2014)</a:t>
            </a:r>
            <a:endParaRPr lang="tr-TR" sz="2400" dirty="0" smtClea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341313" indent="-339725">
              <a:buClr>
                <a:srgbClr val="000000"/>
              </a:buClr>
              <a:buSzPts val="1260"/>
              <a:buFont typeface="Arial"/>
              <a:buChar char="•"/>
            </a:pPr>
            <a:r>
              <a:rPr lang="tr-TR" sz="2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Başlangıçta %35’i yalnız </a:t>
            </a:r>
            <a:r>
              <a:rPr lang="tr-TR" sz="2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yaşıyor. Takipte %34’ü bakımevine yerleştirilmiş</a:t>
            </a:r>
            <a:endParaRPr lang="tr-TR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3" indent="-339725">
              <a:spcBef>
                <a:spcPts val="2063"/>
              </a:spcBef>
              <a:buClr>
                <a:srgbClr val="000000"/>
              </a:buClr>
              <a:buSzPts val="1260"/>
              <a:buFont typeface="Arial"/>
              <a:buChar char="•"/>
            </a:pPr>
            <a:r>
              <a:rPr lang="tr-TR" sz="2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Yalnız yaşayan kısım, ailesiyle yaşayanlara göre</a:t>
            </a:r>
            <a:endParaRPr lang="tr-TR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1363" lvl="1" indent="-282575">
              <a:spcBef>
                <a:spcPts val="1988"/>
              </a:spcBef>
              <a:buClr>
                <a:srgbClr val="000000"/>
              </a:buClr>
              <a:buSzPts val="1800"/>
              <a:buFont typeface="Arial"/>
              <a:buChar char="–"/>
            </a:pPr>
            <a:r>
              <a:rPr lang="tr-TR" sz="2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Daha </a:t>
            </a:r>
            <a:r>
              <a:rPr lang="tr-TR" sz="2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yaşlı, Temel </a:t>
            </a:r>
            <a:r>
              <a:rPr lang="tr-TR" sz="2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günlük yaşam aktivitelerinde </a:t>
            </a:r>
            <a:r>
              <a:rPr lang="tr-TR" sz="2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daha bağımlı</a:t>
            </a:r>
            <a:endParaRPr lang="tr-TR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9614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GLP-1/GDF15 füzyon proteini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582180"/>
            <a:ext cx="10744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GLP-1/GDF15 füzyon proteini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Growth</a:t>
            </a:r>
            <a:r>
              <a:rPr lang="tr-TR" dirty="0" smtClean="0"/>
              <a:t> </a:t>
            </a:r>
            <a:r>
              <a:rPr lang="tr-TR" dirty="0" err="1"/>
              <a:t>differentiation</a:t>
            </a:r>
            <a:r>
              <a:rPr lang="tr-TR" dirty="0"/>
              <a:t> </a:t>
            </a:r>
            <a:r>
              <a:rPr lang="tr-TR" dirty="0" err="1"/>
              <a:t>factor</a:t>
            </a:r>
            <a:r>
              <a:rPr lang="tr-TR" dirty="0"/>
              <a:t> 15 </a:t>
            </a:r>
            <a:r>
              <a:rPr lang="tr-TR" dirty="0" smtClean="0"/>
              <a:t>(GDF15)</a:t>
            </a:r>
          </a:p>
          <a:p>
            <a:pPr lvl="1"/>
            <a:r>
              <a:rPr lang="tr-TR" dirty="0" smtClean="0"/>
              <a:t>T</a:t>
            </a:r>
            <a:r>
              <a:rPr lang="en-US" dirty="0" err="1" smtClean="0"/>
              <a:t>ransforming</a:t>
            </a:r>
            <a:r>
              <a:rPr lang="en-US" dirty="0" smtClean="0"/>
              <a:t> </a:t>
            </a:r>
            <a:r>
              <a:rPr lang="en-US" dirty="0"/>
              <a:t>growth factor-β (</a:t>
            </a:r>
            <a:r>
              <a:rPr lang="en-US" dirty="0" smtClean="0"/>
              <a:t>TGF-β)</a:t>
            </a:r>
            <a:r>
              <a:rPr lang="tr-TR" dirty="0"/>
              <a:t> </a:t>
            </a:r>
            <a:r>
              <a:rPr lang="tr-TR" dirty="0" smtClean="0"/>
              <a:t>ailesinin bir üyesi</a:t>
            </a:r>
          </a:p>
          <a:p>
            <a:pPr lvl="1"/>
            <a:r>
              <a:rPr lang="tr-TR" dirty="0" smtClean="0"/>
              <a:t>Hücresel stres cevabı, enerji </a:t>
            </a:r>
            <a:r>
              <a:rPr lang="tr-TR" dirty="0" err="1" smtClean="0"/>
              <a:t>homeostazı</a:t>
            </a:r>
            <a:r>
              <a:rPr lang="tr-TR" dirty="0" smtClean="0"/>
              <a:t> ve </a:t>
            </a:r>
            <a:r>
              <a:rPr lang="tr-TR" dirty="0" err="1" smtClean="0"/>
              <a:t>inflamasyon</a:t>
            </a:r>
            <a:r>
              <a:rPr lang="tr-TR" dirty="0" smtClean="0"/>
              <a:t> ile alakalı</a:t>
            </a:r>
          </a:p>
          <a:p>
            <a:pPr lvl="1"/>
            <a:r>
              <a:rPr lang="tr-TR" dirty="0" smtClean="0"/>
              <a:t>Anti-</a:t>
            </a:r>
            <a:r>
              <a:rPr lang="tr-TR" dirty="0" err="1" smtClean="0"/>
              <a:t>obezite</a:t>
            </a:r>
            <a:r>
              <a:rPr lang="tr-TR" dirty="0" smtClean="0"/>
              <a:t> etkisi iştahı baskılama üzerinden</a:t>
            </a:r>
          </a:p>
          <a:p>
            <a:r>
              <a:rPr lang="tr-TR" dirty="0"/>
              <a:t>GLP-1/GDF15 füzyon </a:t>
            </a:r>
            <a:r>
              <a:rPr lang="tr-TR" dirty="0" smtClean="0"/>
              <a:t>proteini</a:t>
            </a:r>
          </a:p>
          <a:p>
            <a:pPr lvl="1"/>
            <a:r>
              <a:rPr lang="tr-TR" dirty="0" smtClean="0"/>
              <a:t>Farelerde ve maymunlarda kilo, besin alımı, insülin ve </a:t>
            </a:r>
            <a:r>
              <a:rPr lang="tr-TR" dirty="0" err="1" smtClean="0"/>
              <a:t>glukoz</a:t>
            </a:r>
            <a:r>
              <a:rPr lang="tr-TR" dirty="0" smtClean="0"/>
              <a:t> seviyelerini düşürmüş</a:t>
            </a:r>
          </a:p>
          <a:p>
            <a:pPr lvl="1"/>
            <a:r>
              <a:rPr lang="tr-TR" dirty="0" err="1" smtClean="0"/>
              <a:t>Gastrointestinal</a:t>
            </a:r>
            <a:r>
              <a:rPr lang="tr-TR" dirty="0" smtClean="0"/>
              <a:t> </a:t>
            </a:r>
            <a:r>
              <a:rPr lang="tr-TR" dirty="0" err="1" smtClean="0"/>
              <a:t>advers</a:t>
            </a:r>
            <a:r>
              <a:rPr lang="tr-TR" dirty="0" smtClean="0"/>
              <a:t> etkiler seyrek görülmüş</a:t>
            </a:r>
          </a:p>
        </p:txBody>
      </p:sp>
    </p:spTree>
    <p:extLst>
      <p:ext uri="{BB962C8B-B14F-4D97-AF65-F5344CB8AC3E}">
        <p14:creationId xmlns:p14="http://schemas.microsoft.com/office/powerpoint/2010/main" val="24439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Adacık Hücre Nakli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1571625"/>
            <a:ext cx="78009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Adacık Hücre Nakli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42 yaşında </a:t>
            </a:r>
            <a:r>
              <a:rPr lang="tr-TR" dirty="0" smtClean="0"/>
              <a:t>erkek, 37 yıldır tip 1 DM</a:t>
            </a:r>
          </a:p>
          <a:p>
            <a:r>
              <a:rPr lang="tr-TR" dirty="0" smtClean="0"/>
              <a:t>HbA1c %10,9</a:t>
            </a:r>
          </a:p>
          <a:p>
            <a:r>
              <a:rPr lang="tr-TR" dirty="0" smtClean="0"/>
              <a:t>C-</a:t>
            </a:r>
            <a:r>
              <a:rPr lang="tr-TR" dirty="0" err="1" smtClean="0"/>
              <a:t>peptid</a:t>
            </a:r>
            <a:r>
              <a:rPr lang="tr-TR" dirty="0" smtClean="0"/>
              <a:t> ölçülemiyor</a:t>
            </a:r>
          </a:p>
          <a:p>
            <a:r>
              <a:rPr lang="tr-TR" dirty="0" smtClean="0"/>
              <a:t>GAD ve adacık hücre antikorları mevcut</a:t>
            </a:r>
          </a:p>
          <a:p>
            <a:r>
              <a:rPr lang="tr-TR" dirty="0" smtClean="0"/>
              <a:t>Günlük 32 ünite insülin kullanıyor</a:t>
            </a:r>
          </a:p>
          <a:p>
            <a:r>
              <a:rPr lang="tr-TR" dirty="0" smtClean="0"/>
              <a:t>Kan grubu uyumu olan 60 yaş erkek </a:t>
            </a:r>
            <a:r>
              <a:rPr lang="tr-TR" dirty="0" err="1" smtClean="0"/>
              <a:t>donör</a:t>
            </a:r>
            <a:r>
              <a:rPr lang="tr-TR" dirty="0" smtClean="0"/>
              <a:t>, HbA1c %6 (</a:t>
            </a:r>
            <a:r>
              <a:rPr lang="tr-TR" dirty="0" err="1" smtClean="0"/>
              <a:t>Upplasa</a:t>
            </a:r>
            <a:r>
              <a:rPr lang="tr-TR" dirty="0" smtClean="0"/>
              <a:t> </a:t>
            </a:r>
            <a:r>
              <a:rPr lang="tr-TR" dirty="0" err="1" smtClean="0"/>
              <a:t>Üni</a:t>
            </a:r>
            <a:r>
              <a:rPr lang="tr-TR" dirty="0" smtClean="0"/>
              <a:t>.)</a:t>
            </a:r>
          </a:p>
          <a:p>
            <a:r>
              <a:rPr lang="tr-TR" dirty="0" err="1" smtClean="0"/>
              <a:t>Donör</a:t>
            </a:r>
            <a:r>
              <a:rPr lang="tr-TR" dirty="0" smtClean="0"/>
              <a:t> adacık hücreleri gen düzenlemesi: Oslo </a:t>
            </a:r>
            <a:r>
              <a:rPr lang="tr-TR" dirty="0" err="1" smtClean="0"/>
              <a:t>Üni</a:t>
            </a:r>
            <a:r>
              <a:rPr lang="tr-TR" dirty="0" smtClean="0"/>
              <a:t>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0885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895" y="0"/>
            <a:ext cx="5641305" cy="68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Adacık Hücre Nakli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B2M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tr-TR" dirty="0" smtClean="0"/>
              <a:t>sınıf </a:t>
            </a:r>
            <a:r>
              <a:rPr lang="en-US" dirty="0" smtClean="0"/>
              <a:t>I HLA</a:t>
            </a:r>
            <a:r>
              <a:rPr lang="tr-TR" dirty="0" smtClean="0"/>
              <a:t>’</a:t>
            </a:r>
            <a:r>
              <a:rPr lang="tr-TR" dirty="0" err="1" smtClean="0"/>
              <a:t>nın</a:t>
            </a:r>
            <a:r>
              <a:rPr lang="tr-TR" dirty="0" smtClean="0"/>
              <a:t> kodlayıcı kısmı</a:t>
            </a:r>
            <a:r>
              <a:rPr lang="en-US" dirty="0" smtClean="0"/>
              <a:t>) </a:t>
            </a:r>
            <a:r>
              <a:rPr lang="tr-TR" dirty="0" smtClean="0"/>
              <a:t>ve</a:t>
            </a:r>
            <a:r>
              <a:rPr lang="en-US" dirty="0"/>
              <a:t> </a:t>
            </a:r>
            <a:r>
              <a:rPr lang="en-US" i="1" dirty="0"/>
              <a:t>CIITA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tr-TR" dirty="0" smtClean="0"/>
              <a:t>sınıf </a:t>
            </a:r>
            <a:r>
              <a:rPr lang="en-US" dirty="0" smtClean="0"/>
              <a:t>II </a:t>
            </a:r>
            <a:r>
              <a:rPr lang="en-US" dirty="0"/>
              <a:t>HLA </a:t>
            </a:r>
            <a:r>
              <a:rPr lang="en-US" dirty="0" smtClean="0"/>
              <a:t>trans</a:t>
            </a:r>
            <a:r>
              <a:rPr lang="tr-TR" dirty="0" err="1" smtClean="0"/>
              <a:t>kripsiyonunun</a:t>
            </a:r>
            <a:r>
              <a:rPr lang="tr-TR" dirty="0" smtClean="0"/>
              <a:t> ana regülatörlerinden birini kodluyor) genetik olarak </a:t>
            </a:r>
            <a:r>
              <a:rPr lang="tr-TR" dirty="0" err="1" smtClean="0"/>
              <a:t>inaktive</a:t>
            </a:r>
            <a:r>
              <a:rPr lang="tr-TR" dirty="0" smtClean="0"/>
              <a:t> edilmiş</a:t>
            </a:r>
          </a:p>
          <a:p>
            <a:pPr lvl="1"/>
            <a:r>
              <a:rPr lang="tr-TR" dirty="0" smtClean="0"/>
              <a:t>C</a:t>
            </a:r>
            <a:r>
              <a:rPr lang="en-US" dirty="0" smtClean="0"/>
              <a:t>lustered </a:t>
            </a:r>
            <a:r>
              <a:rPr lang="en-US" dirty="0"/>
              <a:t>regularly interspaced short palindromic repeats (CRISPR)–CRISPR-associated protein 12b (Cas12b) </a:t>
            </a:r>
            <a:r>
              <a:rPr lang="tr-TR" dirty="0" smtClean="0"/>
              <a:t>düzenlemesi ve </a:t>
            </a:r>
            <a:r>
              <a:rPr lang="en-US" dirty="0" err="1" smtClean="0"/>
              <a:t>lentivir</a:t>
            </a:r>
            <a:r>
              <a:rPr lang="tr-TR" dirty="0" smtClean="0"/>
              <a:t>us</a:t>
            </a:r>
            <a:r>
              <a:rPr lang="en-US" dirty="0" smtClean="0"/>
              <a:t> </a:t>
            </a:r>
            <a:r>
              <a:rPr lang="en-US" dirty="0" err="1" smtClean="0"/>
              <a:t>transd</a:t>
            </a:r>
            <a:r>
              <a:rPr lang="tr-TR" dirty="0" err="1" smtClean="0"/>
              <a:t>üksiyonu</a:t>
            </a:r>
            <a:endParaRPr lang="tr-TR" dirty="0" smtClean="0"/>
          </a:p>
          <a:p>
            <a:pPr lvl="1"/>
            <a:r>
              <a:rPr lang="tr-TR" dirty="0" smtClean="0"/>
              <a:t>HLA antijenleri gizleniyor</a:t>
            </a:r>
          </a:p>
          <a:p>
            <a:r>
              <a:rPr lang="tr-TR" dirty="0" smtClean="0"/>
              <a:t>Sol kol </a:t>
            </a:r>
            <a:r>
              <a:rPr lang="tr-TR" dirty="0" err="1" smtClean="0"/>
              <a:t>brakiyoradiyalis</a:t>
            </a:r>
            <a:r>
              <a:rPr lang="tr-TR" dirty="0" smtClean="0"/>
              <a:t> kası içine </a:t>
            </a:r>
            <a:r>
              <a:rPr lang="tr-TR" dirty="0" err="1" smtClean="0"/>
              <a:t>injeksiyon</a:t>
            </a:r>
            <a:endParaRPr lang="tr-TR" dirty="0" smtClean="0"/>
          </a:p>
          <a:p>
            <a:pPr lvl="1"/>
            <a:r>
              <a:rPr lang="tr-TR" dirty="0" smtClean="0"/>
              <a:t>17 şırınga ile toplam 79,6 milyon hücre</a:t>
            </a:r>
          </a:p>
          <a:p>
            <a:r>
              <a:rPr lang="tr-TR" dirty="0" err="1" smtClean="0"/>
              <a:t>İmmunosupresif</a:t>
            </a:r>
            <a:r>
              <a:rPr lang="tr-TR" dirty="0" smtClean="0"/>
              <a:t> tedavi uygulanmamış</a:t>
            </a:r>
          </a:p>
          <a:p>
            <a:r>
              <a:rPr lang="tr-TR" dirty="0" smtClean="0"/>
              <a:t>12 haftalık takipte nakledilen hücrelere karşı </a:t>
            </a:r>
            <a:r>
              <a:rPr lang="tr-TR" dirty="0" err="1" smtClean="0"/>
              <a:t>immunite</a:t>
            </a:r>
            <a:r>
              <a:rPr lang="tr-TR" dirty="0" smtClean="0"/>
              <a:t> gelişmemiş</a:t>
            </a:r>
          </a:p>
          <a:p>
            <a:r>
              <a:rPr lang="tr-TR" dirty="0" err="1" smtClean="0"/>
              <a:t>Glukoza</a:t>
            </a:r>
            <a:r>
              <a:rPr lang="tr-TR" dirty="0" smtClean="0"/>
              <a:t> cevaplı stabil insülin </a:t>
            </a:r>
            <a:r>
              <a:rPr lang="tr-TR" dirty="0" err="1" smtClean="0"/>
              <a:t>sekresyonu</a:t>
            </a:r>
            <a:r>
              <a:rPr lang="tr-TR" dirty="0" smtClean="0"/>
              <a:t> görülmüş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965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1219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Adacık Hücre Nakli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Yasal düzenlemeler nedeniyle hastanın insülinden bağımsız hâle gelebileceği doz uygulanmamış</a:t>
            </a:r>
          </a:p>
          <a:p>
            <a:pPr lvl="1"/>
            <a:r>
              <a:rPr lang="tr-TR" dirty="0" smtClean="0"/>
              <a:t>Uygulanan doz 79,6 milyon hücre: ihtiyacın %7,1’i</a:t>
            </a:r>
          </a:p>
          <a:p>
            <a:pPr lvl="1"/>
            <a:r>
              <a:rPr lang="tr-TR" dirty="0" smtClean="0"/>
              <a:t>Muhtemel etkin doz: 18 milyon hücre/kg</a:t>
            </a:r>
          </a:p>
          <a:p>
            <a:r>
              <a:rPr lang="tr-TR" dirty="0" smtClean="0"/>
              <a:t>Kas içi uygun bir ortam</a:t>
            </a:r>
          </a:p>
          <a:p>
            <a:pPr lvl="1"/>
            <a:r>
              <a:rPr lang="tr-TR" dirty="0" err="1" smtClean="0"/>
              <a:t>Vaskülarizasyonda</a:t>
            </a:r>
            <a:r>
              <a:rPr lang="tr-TR" dirty="0" smtClean="0"/>
              <a:t> sorun olmamış, kütle azalmamış (MRG-PET)</a:t>
            </a:r>
          </a:p>
          <a:p>
            <a:pPr lvl="1"/>
            <a:r>
              <a:rPr lang="tr-TR" dirty="0" smtClean="0"/>
              <a:t>Maymunlarda yapılan çalışmada 6 aylık takipte nakledilen doku kütlesi azalmamış, endokrin fonksiyonlar zayıflamamış</a:t>
            </a:r>
          </a:p>
        </p:txBody>
      </p:sp>
    </p:spTree>
    <p:extLst>
      <p:ext uri="{BB962C8B-B14F-4D97-AF65-F5344CB8AC3E}">
        <p14:creationId xmlns:p14="http://schemas.microsoft.com/office/powerpoint/2010/main" val="31990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932" y="0"/>
            <a:ext cx="5938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Teşekkürler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Yaşlılarda Hipoglisemi Riski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Düzensiz öğünler</a:t>
            </a:r>
          </a:p>
          <a:p>
            <a:r>
              <a:rPr lang="tr-TR" dirty="0" smtClean="0"/>
              <a:t>İnsülin tedavisi</a:t>
            </a:r>
          </a:p>
          <a:p>
            <a:r>
              <a:rPr lang="tr-TR" dirty="0" smtClean="0"/>
              <a:t>Böbrek yetersizliği</a:t>
            </a:r>
          </a:p>
          <a:p>
            <a:r>
              <a:rPr lang="tr-TR" dirty="0" smtClean="0"/>
              <a:t>Kognitif fonksiyon bozuklukları</a:t>
            </a:r>
          </a:p>
        </p:txBody>
      </p:sp>
    </p:spTree>
    <p:extLst>
      <p:ext uri="{BB962C8B-B14F-4D97-AF65-F5344CB8AC3E}">
        <p14:creationId xmlns:p14="http://schemas.microsoft.com/office/powerpoint/2010/main" val="16414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4;p39"/>
          <p:cNvSpPr txBox="1">
            <a:spLocks noGrp="1"/>
          </p:cNvSpPr>
          <p:nvPr>
            <p:ph type="title" idx="4294967295"/>
          </p:nvPr>
        </p:nvSpPr>
        <p:spPr>
          <a:xfrm>
            <a:off x="2070589" y="3903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 sz="4400" b="1" dirty="0">
                <a:solidFill>
                  <a:srgbClr val="FF0000"/>
                </a:solidFill>
              </a:rPr>
              <a:t>Hipoglisemiye Duyarlılık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5" name="Google Shape;345;p39"/>
          <p:cNvSpPr txBox="1"/>
          <p:nvPr/>
        </p:nvSpPr>
        <p:spPr>
          <a:xfrm>
            <a:off x="1626244" y="1452362"/>
            <a:ext cx="9045614" cy="518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tr-TR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Hipoglisemik</a:t>
            </a:r>
            <a:r>
              <a:rPr lang="tr-TR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klemp</a:t>
            </a:r>
            <a:r>
              <a:rPr lang="tr-TR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çalışmalarında</a:t>
            </a:r>
            <a:endParaRPr dirty="0" smtClean="0"/>
          </a:p>
          <a:p>
            <a:pPr marL="1200150" marR="0" lvl="1" indent="-457200" algn="l" rtl="0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tr-TR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Yaşlılarda ise hipoglisemi farkındalığı daha geç, hipoglisemiye bağlı kognitif </a:t>
            </a:r>
            <a:r>
              <a:rPr lang="tr-TR" sz="24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disfonksiyon</a:t>
            </a:r>
            <a:r>
              <a:rPr lang="tr-TR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daha erken ve şiddetli</a:t>
            </a:r>
            <a:endParaRPr dirty="0" smtClean="0"/>
          </a:p>
          <a:p>
            <a:pPr marL="1200150" marR="0" lvl="1" indent="-457200" algn="l" rtl="0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tr-TR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Hipoglisemi </a:t>
            </a:r>
            <a:r>
              <a:rPr lang="tr-TR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farkındalığı (</a:t>
            </a:r>
            <a:r>
              <a:rPr lang="tr-TR" sz="24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adrenerjik</a:t>
            </a:r>
            <a:r>
              <a:rPr lang="tr-TR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belirtiler) </a:t>
            </a:r>
            <a:r>
              <a:rPr lang="tr-T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ile </a:t>
            </a:r>
            <a:r>
              <a:rPr lang="tr-TR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kognitif </a:t>
            </a:r>
            <a:r>
              <a:rPr lang="tr-TR" sz="24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disfonksiyon</a:t>
            </a:r>
            <a:r>
              <a:rPr lang="tr-TR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başlaması </a:t>
            </a:r>
            <a:r>
              <a:rPr lang="tr-T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arasındaki 10-20 mg/</a:t>
            </a:r>
            <a:r>
              <a:rPr lang="tr-TR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dl’lik</a:t>
            </a:r>
            <a:r>
              <a:rPr lang="tr-T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plazma </a:t>
            </a:r>
            <a:r>
              <a:rPr lang="tr-TR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glukoz</a:t>
            </a:r>
            <a:r>
              <a:rPr lang="tr-T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farkı ortadan kalkmakta</a:t>
            </a:r>
            <a:endParaRPr dirty="0"/>
          </a:p>
          <a:p>
            <a:pPr marL="457200" marR="0" lvl="0" indent="-330200" algn="l" rtl="0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38"/>
              </a:spcBef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Matyka K. Diabetes Care 1997, Bremer JP. Diabetes Care </a:t>
            </a: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2009</a:t>
            </a:r>
            <a:endParaRPr lang="pt-BR"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346;p39"/>
          <p:cNvPicPr preferRelativeResize="0"/>
          <p:nvPr/>
        </p:nvPicPr>
        <p:blipFill rotWithShape="1">
          <a:blip r:embed="rId2">
            <a:alphaModFix/>
          </a:blip>
          <a:srcRect t="14452"/>
          <a:stretch/>
        </p:blipFill>
        <p:spPr>
          <a:xfrm>
            <a:off x="8777115" y="3796605"/>
            <a:ext cx="1872762" cy="239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9196" y="4140775"/>
            <a:ext cx="2998178" cy="1705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6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BC5433A0-1075-47CB-8A80-C70BE9A031C2}"/>
</file>

<file path=customXml/itemProps2.xml><?xml version="1.0" encoding="utf-8"?>
<ds:datastoreItem xmlns:ds="http://schemas.openxmlformats.org/officeDocument/2006/customXml" ds:itemID="{2B088BA4-8A83-401D-BFD2-9AE7503882BB}"/>
</file>

<file path=customXml/itemProps3.xml><?xml version="1.0" encoding="utf-8"?>
<ds:datastoreItem xmlns:ds="http://schemas.openxmlformats.org/officeDocument/2006/customXml" ds:itemID="{B0075F87-1ABE-4D2F-99A3-FB08AA635FB1}"/>
</file>

<file path=docProps/app.xml><?xml version="1.0" encoding="utf-8"?>
<Properties xmlns="http://schemas.openxmlformats.org/officeDocument/2006/extended-properties" xmlns:vt="http://schemas.openxmlformats.org/officeDocument/2006/docPropsVTypes">
  <TotalTime>3459</TotalTime>
  <Words>2340</Words>
  <Application>Microsoft Office PowerPoint</Application>
  <PresentationFormat>Geniş ekran</PresentationFormat>
  <Paragraphs>407</Paragraphs>
  <Slides>79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79</vt:i4>
      </vt:variant>
    </vt:vector>
  </HeadingPairs>
  <TitlesOfParts>
    <vt:vector size="84" baseType="lpstr">
      <vt:lpstr>Arial</vt:lpstr>
      <vt:lpstr>Calibri</vt:lpstr>
      <vt:lpstr>Calibri Light</vt:lpstr>
      <vt:lpstr>Wingdings</vt:lpstr>
      <vt:lpstr>Office Teması</vt:lpstr>
      <vt:lpstr>DM Tedavi ve Komplikasyonların Yönetimindeki Gelişmeler: Parenteral Tedaviler</vt:lpstr>
      <vt:lpstr>PowerPoint Sunusu</vt:lpstr>
      <vt:lpstr>Yaşlılarda DM</vt:lpstr>
      <vt:lpstr>Yaşlılarda DM</vt:lpstr>
      <vt:lpstr>Yaşlılarda DM</vt:lpstr>
      <vt:lpstr>PowerPoint Sunusu</vt:lpstr>
      <vt:lpstr>PowerPoint Sunusu</vt:lpstr>
      <vt:lpstr>Yaşlılarda Hipoglisemi Riski</vt:lpstr>
      <vt:lpstr>Hipoglisemiye Duyarlılık</vt:lpstr>
      <vt:lpstr>Hipo/hiperglisemi ve komplikasyonlar</vt:lpstr>
      <vt:lpstr>Hipo/hiperglisemi ve komplikasyonlar</vt:lpstr>
      <vt:lpstr>Glukoz Variabilitesi</vt:lpstr>
      <vt:lpstr>Glukoz Variabilitesi</vt:lpstr>
      <vt:lpstr>Glukoz Variabilitesi</vt:lpstr>
      <vt:lpstr>Glukoz Variabilitesi</vt:lpstr>
      <vt:lpstr>Glukoz Variabilitesi</vt:lpstr>
      <vt:lpstr>Glukoz Variabilitesi</vt:lpstr>
      <vt:lpstr>Glukoz Variabilitesi</vt:lpstr>
      <vt:lpstr>Glukoz Variabilitesi</vt:lpstr>
      <vt:lpstr>Glukoz Variabilitesi</vt:lpstr>
      <vt:lpstr>Glukoz Variabilitesi</vt:lpstr>
      <vt:lpstr>Glukoz Variabilitesi</vt:lpstr>
      <vt:lpstr>Glukoz Variabilitesi</vt:lpstr>
      <vt:lpstr>Glukoz Variabilitesi</vt:lpstr>
      <vt:lpstr>Glukoz Variabilitesi</vt:lpstr>
      <vt:lpstr>Parenteral Tedavi Seçenekleri</vt:lpstr>
      <vt:lpstr>İnkretin Bazlı Tedaviler</vt:lpstr>
      <vt:lpstr>PowerPoint Sunusu</vt:lpstr>
      <vt:lpstr>İnkretinler</vt:lpstr>
      <vt:lpstr>Glukagon-benzeri peptit 1 (GLP-1)</vt:lpstr>
      <vt:lpstr>Glukagon-benzeri peptit 1 (GLP-1)</vt:lpstr>
      <vt:lpstr>GIP</vt:lpstr>
      <vt:lpstr>Glukagon-benzeri peptit 1 (GLP-1) Bazlı Tedaviler</vt:lpstr>
      <vt:lpstr>Glukagon-benzeri peptit 1 (GLP-1) Bazlı Tedaviler Tedavi Öncesi Değerlendirme</vt:lpstr>
      <vt:lpstr>Glukagon-benzeri peptit 1 (GLP-1) Bazlı Tedaviler Tedavi Öncesi Değerlendirme</vt:lpstr>
      <vt:lpstr>Glukagon-benzeri peptit 1 (GLP-1) Bazlı Tedaviler</vt:lpstr>
      <vt:lpstr>Çift etkili GLP-1 ve GIP reseptör agonisti</vt:lpstr>
      <vt:lpstr>İnsülinler</vt:lpstr>
      <vt:lpstr>İnsünler</vt:lpstr>
      <vt:lpstr>İnsünler</vt:lpstr>
      <vt:lpstr>İnsün Tedavisi</vt:lpstr>
      <vt:lpstr>İnsün Tedavisi</vt:lpstr>
      <vt:lpstr>Bazal İnsülin Tedavisi</vt:lpstr>
      <vt:lpstr>Uzun Etkili İnsülinler Efsitora</vt:lpstr>
      <vt:lpstr>Uzun Etkili İnsülinler Efsitora</vt:lpstr>
      <vt:lpstr>Uzun Etkili İnsülinler Efsitora</vt:lpstr>
      <vt:lpstr>Akıllı İnsülin Kalemleri</vt:lpstr>
      <vt:lpstr>Diyabet Tedavisinde Yeni Teknolojiler</vt:lpstr>
      <vt:lpstr>Diyabet Tedavisinde Yeni Teknolojiler</vt:lpstr>
      <vt:lpstr>Diyabet Tedavisinde Yeni Teknolojiler</vt:lpstr>
      <vt:lpstr>Diyabet Tedavisinde Yeni Teknolojiler</vt:lpstr>
      <vt:lpstr>İnhaler İnsülin</vt:lpstr>
      <vt:lpstr>İnhaler İnsülin</vt:lpstr>
      <vt:lpstr>İnhaler İnsülin</vt:lpstr>
      <vt:lpstr>Amilin Analogları</vt:lpstr>
      <vt:lpstr>Amilin Analogları</vt:lpstr>
      <vt:lpstr>Amilin Analogları</vt:lpstr>
      <vt:lpstr>Amilin Analogları</vt:lpstr>
      <vt:lpstr>Amilin Analogları</vt:lpstr>
      <vt:lpstr>Deneysel Tedaviler</vt:lpstr>
      <vt:lpstr>PowerPoint Sunusu</vt:lpstr>
      <vt:lpstr>PowerPoint Sunusu</vt:lpstr>
      <vt:lpstr>Oral İnsülin</vt:lpstr>
      <vt:lpstr>Amilin ve GLP-1</vt:lpstr>
      <vt:lpstr>Amilin ve GLP-1</vt:lpstr>
      <vt:lpstr>Amilin ve GLP-1</vt:lpstr>
      <vt:lpstr>Amilin ve GLP-1</vt:lpstr>
      <vt:lpstr>GLP-1, GIP ve Glukagon</vt:lpstr>
      <vt:lpstr>GLP-1, GIP ve Glukagon</vt:lpstr>
      <vt:lpstr>GLP-1/GDF15 füzyon proteini</vt:lpstr>
      <vt:lpstr>GLP-1/GDF15 füzyon proteini</vt:lpstr>
      <vt:lpstr>Adacık Hücre Nakli</vt:lpstr>
      <vt:lpstr>Adacık Hücre Nakli</vt:lpstr>
      <vt:lpstr>PowerPoint Sunusu</vt:lpstr>
      <vt:lpstr>Adacık Hücre Nakli</vt:lpstr>
      <vt:lpstr>PowerPoint Sunusu</vt:lpstr>
      <vt:lpstr>Adacık Hücre Nakli</vt:lpstr>
      <vt:lpstr>PowerPoint Sunusu</vt:lpstr>
      <vt:lpstr>Teşekkürler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 Tedavisinde Parenteral Tedaviler</dc:title>
  <dc:creator>Fatih TUFAN</dc:creator>
  <cp:lastModifiedBy>fatih tufan</cp:lastModifiedBy>
  <cp:revision>75</cp:revision>
  <dcterms:created xsi:type="dcterms:W3CDTF">2025-09-26T14:34:12Z</dcterms:created>
  <dcterms:modified xsi:type="dcterms:W3CDTF">2025-10-18T10:48:11Z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