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svg" ContentType="image/svg+xml"/>
  <Default Extension="tiff" ContentType="image/tiff"/>
  <Default Extension="xml" ContentType="application/xml"/>
  <Override PartName="/ppt/presentation.xml" ContentType="application/vnd.openxmlformats-officedocument.presentationml.presentation.main+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Masters/slideMaster1.xml" ContentType="application/vnd.openxmlformats-officedocument.presentationml.slideMaster+xml"/>
  <Override PartName="/ppt/notesSlides/notesSlide15.xml" ContentType="application/vnd.openxmlformats-officedocument.presentationml.notesSlide+xml"/>
  <Override PartName="/ppt/notesSlides/notesSlide19.xml" ContentType="application/vnd.openxmlformats-officedocument.presentationml.notesSlide+xml"/>
  <Override PartName="/ppt/notesSlides/notesSlide18.xml" ContentType="application/vnd.openxmlformats-officedocument.presentationml.notesSlide+xml"/>
  <Override PartName="/ppt/notesSlides/notesSlide9.xml" ContentType="application/vnd.openxmlformats-officedocument.presentationml.notesSlide+xml"/>
  <Override PartName="/ppt/notesSlides/notesSlide17.xml" ContentType="application/vnd.openxmlformats-officedocument.presentationml.notesSlide+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notesSlides/notesSlide4.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5.xml" ContentType="application/vnd.openxmlformats-officedocument.presentationml.notesSlide+xml"/>
  <Override PartName="/ppt/notesSlides/notesSlide12.xml" ContentType="application/vnd.openxmlformats-officedocument.presentationml.notesSlide+xml"/>
  <Override PartName="/ppt/notesSlides/notesSlide1.xml" ContentType="application/vnd.openxmlformats-officedocument.presentationml.notesSlide+xml"/>
  <Override PartName="/ppt/notesSlides/notesSlide8.xml" ContentType="application/vnd.openxmlformats-officedocument.presentationml.notesSlide+xml"/>
  <Override PartName="/ppt/notesSlides/notesSlide6.xml" ContentType="application/vnd.openxmlformats-officedocument.presentationml.notesSlide+xml"/>
  <Override PartName="/ppt/notesSlides/notesSlide2.xml" ContentType="application/vnd.openxmlformats-officedocument.presentationml.notesSlide+xml"/>
  <Override PartName="/ppt/notesSlides/notesSlide10.xml" ContentType="application/vnd.openxmlformats-officedocument.presentationml.notesSlide+xml"/>
  <Override PartName="/ppt/notesSlides/notesSlide7.xml" ContentType="application/vnd.openxmlformats-officedocument.presentationml.notesSlide+xml"/>
  <Override PartName="/ppt/notesSlides/notesSlide3.xml" ContentType="application/vnd.openxmlformats-officedocument.presentationml.notesSlide+xml"/>
  <Override PartName="/ppt/notesSlides/notesSlide16.xml" ContentType="application/vnd.openxmlformats-officedocument.presentationml.notesSlide+xml"/>
  <Override PartName="/ppt/notesSlides/notesSlide11.xml" ContentType="application/vnd.openxmlformats-officedocument.presentationml.notesSlide+xml"/>
  <Override PartName="/ppt/notesMasters/notesMaster1.xml" ContentType="application/vnd.openxmlformats-officedocument.presentationml.notesMaster+xml"/>
  <Override PartName="/ppt/theme/theme1.xml" ContentType="application/vnd.openxmlformats-officedocument.theme+xml"/>
  <Override PartName="/ppt/theme/theme2.xml" ContentType="application/vnd.openxmlformats-officedocument.theme+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core.xml" ContentType="application/vnd.openxmlformats-package.core-properties+xml"/>
  <Override PartName="/docProps/app.xml" ContentType="application/vnd.openxmlformats-officedocument.extended-propertie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844" r:id="rId1"/>
  </p:sldMasterIdLst>
  <p:notesMasterIdLst>
    <p:notesMasterId r:id="rId61"/>
  </p:notesMasterIdLst>
  <p:sldIdLst>
    <p:sldId id="328" r:id="rId2"/>
    <p:sldId id="449" r:id="rId3"/>
    <p:sldId id="451" r:id="rId4"/>
    <p:sldId id="450" r:id="rId5"/>
    <p:sldId id="452" r:id="rId6"/>
    <p:sldId id="343" r:id="rId7"/>
    <p:sldId id="453" r:id="rId8"/>
    <p:sldId id="346" r:id="rId9"/>
    <p:sldId id="458" r:id="rId10"/>
    <p:sldId id="459" r:id="rId11"/>
    <p:sldId id="347" r:id="rId12"/>
    <p:sldId id="455" r:id="rId13"/>
    <p:sldId id="457" r:id="rId14"/>
    <p:sldId id="454" r:id="rId15"/>
    <p:sldId id="460" r:id="rId16"/>
    <p:sldId id="445" r:id="rId17"/>
    <p:sldId id="349" r:id="rId18"/>
    <p:sldId id="350" r:id="rId19"/>
    <p:sldId id="440" r:id="rId20"/>
    <p:sldId id="444" r:id="rId21"/>
    <p:sldId id="259" r:id="rId22"/>
    <p:sldId id="260" r:id="rId23"/>
    <p:sldId id="267" r:id="rId24"/>
    <p:sldId id="318" r:id="rId25"/>
    <p:sldId id="461" r:id="rId26"/>
    <p:sldId id="462" r:id="rId27"/>
    <p:sldId id="463" r:id="rId28"/>
    <p:sldId id="464" r:id="rId29"/>
    <p:sldId id="256" r:id="rId30"/>
    <p:sldId id="465" r:id="rId31"/>
    <p:sldId id="466" r:id="rId32"/>
    <p:sldId id="467" r:id="rId33"/>
    <p:sldId id="468" r:id="rId34"/>
    <p:sldId id="469" r:id="rId35"/>
    <p:sldId id="470" r:id="rId36"/>
    <p:sldId id="471" r:id="rId37"/>
    <p:sldId id="446" r:id="rId38"/>
    <p:sldId id="447" r:id="rId39"/>
    <p:sldId id="472" r:id="rId40"/>
    <p:sldId id="476" r:id="rId41"/>
    <p:sldId id="473" r:id="rId42"/>
    <p:sldId id="474" r:id="rId43"/>
    <p:sldId id="475" r:id="rId44"/>
    <p:sldId id="477" r:id="rId45"/>
    <p:sldId id="478" r:id="rId46"/>
    <p:sldId id="320" r:id="rId47"/>
    <p:sldId id="341" r:id="rId48"/>
    <p:sldId id="321" r:id="rId49"/>
    <p:sldId id="324" r:id="rId50"/>
    <p:sldId id="481" r:id="rId51"/>
    <p:sldId id="258" r:id="rId52"/>
    <p:sldId id="269" r:id="rId53"/>
    <p:sldId id="270" r:id="rId54"/>
    <p:sldId id="482" r:id="rId55"/>
    <p:sldId id="301" r:id="rId56"/>
    <p:sldId id="302" r:id="rId57"/>
    <p:sldId id="479" r:id="rId58"/>
    <p:sldId id="340" r:id="rId59"/>
    <p:sldId id="480" r:id="rId6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9500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3763"/>
    <p:restoredTop sz="80130"/>
  </p:normalViewPr>
  <p:slideViewPr>
    <p:cSldViewPr snapToGrid="0" snapToObjects="1">
      <p:cViewPr varScale="1">
        <p:scale>
          <a:sx n="66" d="100"/>
          <a:sy n="66" d="100"/>
        </p:scale>
        <p:origin x="1387"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viewProps" Target="viewProps.xml"/><Relationship Id="rId68" Type="http://schemas.openxmlformats.org/officeDocument/2006/relationships/customXml" Target="../customXml/item3.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customXml" Target="../customXml/item1.xml"/><Relationship Id="rId5" Type="http://schemas.openxmlformats.org/officeDocument/2006/relationships/slide" Target="slides/slide4.xml"/><Relationship Id="rId61" Type="http://schemas.openxmlformats.org/officeDocument/2006/relationships/notesMaster" Target="notesMasters/notesMaster1.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customXml" Target="../customXml/item2.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tr-TR"/>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C6EF4F5-9BFF-8943-B362-24A764FB471C}" type="datetimeFigureOut">
              <a:rPr lang="tr-TR" smtClean="0"/>
              <a:t>17.10.2025</a:t>
            </a:fld>
            <a:endParaRPr lang="tr-TR"/>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tr-TR"/>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tr-T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tr-TR"/>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BFA02EB-FB8E-6A4D-9FBE-D827237ADFA1}" type="slidenum">
              <a:rPr lang="tr-TR" smtClean="0"/>
              <a:t>‹#›</a:t>
            </a:fld>
            <a:endParaRPr lang="tr-TR"/>
          </a:p>
        </p:txBody>
      </p:sp>
    </p:spTree>
    <p:extLst>
      <p:ext uri="{BB962C8B-B14F-4D97-AF65-F5344CB8AC3E}">
        <p14:creationId xmlns:p14="http://schemas.microsoft.com/office/powerpoint/2010/main" val="312758345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en.wikipedia.org/wiki/Contiguity" TargetMode="External"/><Relationship Id="rId2" Type="http://schemas.openxmlformats.org/officeDocument/2006/relationships/slide" Target="../slides/slide6.xml"/><Relationship Id="rId1" Type="http://schemas.openxmlformats.org/officeDocument/2006/relationships/notesMaster" Target="../notesMasters/notesMaster1.xml"/><Relationship Id="rId4" Type="http://schemas.openxmlformats.org/officeDocument/2006/relationships/hyperlink" Target="https://en.wikipedia.org/wiki/Neuron_doctrine" TargetMode="Externa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s://onlinelibrary.wiley.com/doi/10.1002/ca.23447#ca23447-fig-0003" TargetMode="External"/><Relationship Id="rId2" Type="http://schemas.openxmlformats.org/officeDocument/2006/relationships/slide" Target="../slides/slide26.xml"/><Relationship Id="rId1" Type="http://schemas.openxmlformats.org/officeDocument/2006/relationships/notesMaster" Target="../notesMasters/notesMaster1.xml"/><Relationship Id="rId5" Type="http://schemas.openxmlformats.org/officeDocument/2006/relationships/hyperlink" Target="https://onlinelibrary.wiley.com/doi/10.1002/ca.23447#ca23447-fig-0004" TargetMode="External"/><Relationship Id="rId4" Type="http://schemas.openxmlformats.org/officeDocument/2006/relationships/hyperlink" Target="https://onlinelibrary.wiley.com/doi/10.1002/ca.23447#ca23447-bib-0002" TargetMode="Externa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s://onlinelibrary.wiley.com/doi/10.1002/ca.23447#ca23447-bib-0023" TargetMode="External"/><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i="1" kern="1200" baseline="0" dirty="0">
                <a:solidFill>
                  <a:schemeClr val="tx1"/>
                </a:solidFill>
                <a:latin typeface="+mn-lt"/>
                <a:ea typeface="+mn-ea"/>
                <a:cs typeface="+mn-cs"/>
                <a:hlinkClick r:id="rId3"/>
              </a:rPr>
              <a:t>"</a:t>
            </a:r>
            <a:r>
              <a:rPr lang="en-US" sz="1200" i="1" kern="1200" baseline="0" dirty="0">
                <a:solidFill>
                  <a:schemeClr val="tx1"/>
                </a:solidFill>
                <a:latin typeface="+mn-lt"/>
                <a:ea typeface="+mn-ea"/>
                <a:cs typeface="+mn-cs"/>
                <a:hlinkClick r:id="rId4"/>
              </a:rPr>
              <a:t>neuron doctrine", now widely considered the foundation of modern neuroscience</a:t>
            </a:r>
            <a:endParaRPr lang="en-US" dirty="0"/>
          </a:p>
        </p:txBody>
      </p:sp>
      <p:sp>
        <p:nvSpPr>
          <p:cNvPr id="4" name="Slide Number Placeholder 3"/>
          <p:cNvSpPr>
            <a:spLocks noGrp="1"/>
          </p:cNvSpPr>
          <p:nvPr>
            <p:ph type="sldNum" sz="quarter" idx="10"/>
          </p:nvPr>
        </p:nvSpPr>
        <p:spPr/>
        <p:txBody>
          <a:bodyPr/>
          <a:lstStyle/>
          <a:p>
            <a:fld id="{11EFEA3F-3BE6-0842-9501-8C97F90D9441}" type="slidenum">
              <a:rPr lang="en-US" smtClean="0"/>
              <a:pPr/>
              <a:t>6</a:t>
            </a:fld>
            <a:endParaRPr lang="en-US"/>
          </a:p>
        </p:txBody>
      </p:sp>
    </p:spTree>
    <p:extLst>
      <p:ext uri="{BB962C8B-B14F-4D97-AF65-F5344CB8AC3E}">
        <p14:creationId xmlns:p14="http://schemas.microsoft.com/office/powerpoint/2010/main" val="326945857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ABFA02EB-FB8E-6A4D-9FBE-D827237ADFA1}" type="slidenum">
              <a:rPr lang="tr-TR" smtClean="0"/>
              <a:t>7</a:t>
            </a:fld>
            <a:endParaRPr lang="tr-TR"/>
          </a:p>
        </p:txBody>
      </p:sp>
    </p:spTree>
    <p:extLst>
      <p:ext uri="{BB962C8B-B14F-4D97-AF65-F5344CB8AC3E}">
        <p14:creationId xmlns:p14="http://schemas.microsoft.com/office/powerpoint/2010/main" val="218197460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Plastisiteden ilk bahseden. Yıl 1890</a:t>
            </a:r>
          </a:p>
        </p:txBody>
      </p:sp>
      <p:sp>
        <p:nvSpPr>
          <p:cNvPr id="4" name="Slide Number Placeholder 3"/>
          <p:cNvSpPr>
            <a:spLocks noGrp="1"/>
          </p:cNvSpPr>
          <p:nvPr>
            <p:ph type="sldNum" sz="quarter" idx="5"/>
          </p:nvPr>
        </p:nvSpPr>
        <p:spPr/>
        <p:txBody>
          <a:bodyPr/>
          <a:lstStyle/>
          <a:p>
            <a:fld id="{ABFA02EB-FB8E-6A4D-9FBE-D827237ADFA1}" type="slidenum">
              <a:rPr lang="tr-TR" smtClean="0"/>
              <a:t>9</a:t>
            </a:fld>
            <a:endParaRPr lang="tr-TR"/>
          </a:p>
        </p:txBody>
      </p:sp>
    </p:spTree>
    <p:extLst>
      <p:ext uri="{BB962C8B-B14F-4D97-AF65-F5344CB8AC3E}">
        <p14:creationId xmlns:p14="http://schemas.microsoft.com/office/powerpoint/2010/main" val="9472916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Polonyalı bir nörofizyolog. Pavlovun çalışmalarını geliştirdi. Her algı, öğrenme ve hareket, plastisiteye uğrayan nöronal toplulukların dinamik işbirliğinin ürünüdür.</a:t>
            </a:r>
          </a:p>
          <a:p>
            <a:r>
              <a:rPr lang="en-US"/>
              <a:t>Konorski’ye göre beynin işlevleri sabit anatomik merkezlere bağlı değildir.</a:t>
            </a:r>
          </a:p>
          <a:p>
            <a:r>
              <a:rPr lang="en-US"/>
              <a:t>Her davranış, farklı beyin bölgelerinin </a:t>
            </a:r>
            <a:r>
              <a:rPr lang="en-US" b="1"/>
              <a:t>geçici işbirliğiyle oluşan işlevsel bir sistem</a:t>
            </a:r>
            <a:r>
              <a:rPr lang="en-US"/>
              <a:t> tarafından yürütülür.</a:t>
            </a:r>
          </a:p>
          <a:p>
            <a:pPr>
              <a:buFont typeface="Arial" panose="020B0604020202020204" pitchFamily="34" charset="0"/>
              <a:buChar char="•"/>
            </a:pPr>
            <a:r>
              <a:rPr lang="en-US"/>
              <a:t>Bu sistem, amaca göre yeniden organize olur.</a:t>
            </a:r>
          </a:p>
          <a:p>
            <a:r>
              <a:rPr lang="en-US"/>
              <a:t>Konorski, limbik sistemi </a:t>
            </a:r>
            <a:r>
              <a:rPr lang="en-US" b="1"/>
              <a:t>motivasyonel ve duygusal süreçlerin nörofizyolojik temeli</a:t>
            </a:r>
            <a:r>
              <a:rPr lang="en-US"/>
              <a:t> olarak görür.</a:t>
            </a:r>
          </a:p>
          <a:p>
            <a:pPr>
              <a:buFont typeface="Arial" panose="020B0604020202020204" pitchFamily="34" charset="0"/>
              <a:buChar char="•"/>
            </a:pPr>
            <a:r>
              <a:rPr lang="en-US"/>
              <a:t>Ödül ve ceza mekanizmalarının öğrenme üzerindeki etkisini vurgular.</a:t>
            </a:r>
          </a:p>
          <a:p>
            <a:pPr>
              <a:buFont typeface="Arial" panose="020B0604020202020204" pitchFamily="34" charset="0"/>
              <a:buChar char="•"/>
            </a:pPr>
            <a:r>
              <a:rPr lang="en-US"/>
              <a:t>Duygusal durumların </a:t>
            </a:r>
            <a:r>
              <a:rPr lang="en-US" b="1"/>
              <a:t>kortikal plastisiteyi şekillendirdiğini</a:t>
            </a:r>
            <a:r>
              <a:rPr lang="en-US"/>
              <a:t> öne sürer.</a:t>
            </a:r>
            <a:br>
              <a:rPr lang="en-US"/>
            </a:br>
            <a:r>
              <a:rPr lang="en-US"/>
              <a:t>➡️ Bu, günümüzün </a:t>
            </a:r>
            <a:r>
              <a:rPr lang="en-US" b="1"/>
              <a:t>ödül sistemi</a:t>
            </a:r>
            <a:r>
              <a:rPr lang="en-US"/>
              <a:t> ve </a:t>
            </a:r>
            <a:r>
              <a:rPr lang="en-US" b="1"/>
              <a:t>dopaminerjik plastisite</a:t>
            </a:r>
            <a:r>
              <a:rPr lang="en-US"/>
              <a:t> anlayışlarıyla tamamen uyumludur.</a:t>
            </a:r>
          </a:p>
          <a:p>
            <a:pPr>
              <a:buFont typeface="Arial" panose="020B0604020202020204" pitchFamily="34" charset="0"/>
              <a:buChar char="•"/>
            </a:pPr>
            <a:endParaRPr lang="en-US"/>
          </a:p>
          <a:p>
            <a:endParaRPr lang="en-US"/>
          </a:p>
        </p:txBody>
      </p:sp>
      <p:sp>
        <p:nvSpPr>
          <p:cNvPr id="4" name="Slide Number Placeholder 3"/>
          <p:cNvSpPr>
            <a:spLocks noGrp="1"/>
          </p:cNvSpPr>
          <p:nvPr>
            <p:ph type="sldNum" sz="quarter" idx="5"/>
          </p:nvPr>
        </p:nvSpPr>
        <p:spPr/>
        <p:txBody>
          <a:bodyPr/>
          <a:lstStyle/>
          <a:p>
            <a:fld id="{ABFA02EB-FB8E-6A4D-9FBE-D827237ADFA1}" type="slidenum">
              <a:rPr lang="tr-TR" smtClean="0"/>
              <a:t>11</a:t>
            </a:fld>
            <a:endParaRPr lang="tr-TR"/>
          </a:p>
        </p:txBody>
      </p:sp>
    </p:spTree>
    <p:extLst>
      <p:ext uri="{BB962C8B-B14F-4D97-AF65-F5344CB8AC3E}">
        <p14:creationId xmlns:p14="http://schemas.microsoft.com/office/powerpoint/2010/main" val="380753960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 name="PlaceHolder 1"/>
          <p:cNvSpPr>
            <a:spLocks noGrp="1" noRot="1" noChangeAspect="1"/>
          </p:cNvSpPr>
          <p:nvPr>
            <p:ph type="sldImg"/>
          </p:nvPr>
        </p:nvSpPr>
        <p:spPr>
          <a:xfrm>
            <a:off x="823913" y="1006475"/>
            <a:ext cx="6124575" cy="3446463"/>
          </a:xfrm>
          <a:prstGeom prst="rect">
            <a:avLst/>
          </a:prstGeom>
        </p:spPr>
      </p:sp>
      <p:sp>
        <p:nvSpPr>
          <p:cNvPr id="48" name="PlaceHolder 2"/>
          <p:cNvSpPr>
            <a:spLocks noGrp="1"/>
          </p:cNvSpPr>
          <p:nvPr>
            <p:ph type="body"/>
          </p:nvPr>
        </p:nvSpPr>
        <p:spPr>
          <a:xfrm>
            <a:off x="1185120" y="4787640"/>
            <a:ext cx="5407560" cy="8216640"/>
          </a:xfrm>
          <a:prstGeom prst="rect">
            <a:avLst/>
          </a:prstGeom>
        </p:spPr>
        <p:txBody>
          <a:bodyPr lIns="0" tIns="0" rIns="0" bIns="0"/>
          <a:lstStyle/>
          <a:p>
            <a:r>
              <a:rPr lang="en-US" sz="2000" b="0" strike="noStrike" spc="-1">
                <a:latin typeface="Arial"/>
              </a:rPr>
              <a:t>Konorski's hypothesis and conditioning protocol. Hypothesis of synaptic plasticity as formulated by Konorski is based on the notion that pre‐existing connections between neurons (a.i), if activated repeatedly (a.ii), change (i.e., increase) their strength (a.iii). In described experiments, dogs were placed into the experimental chamber (b.i) and trained to, upon presentation of conditioned stimulus (here STS) (b.ii), raise their right paw (b.iii). After the operant response, dogs were rewarded with food, and salivary responses were measured (b.iv)</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1">
                <a:solidFill>
                  <a:srgbClr val="2B2B2B"/>
                </a:solidFill>
                <a:effectLst/>
                <a:latin typeface="Roboto" panose="020F0502020204030204" pitchFamily="34" charset="0"/>
              </a:rPr>
              <a:t>Synaptic plasticity can change either the amount of neurotransmitter released (1) or the number of postsynaptic receptors available (2), resulting in changes in synaptic strength.</a:t>
            </a:r>
            <a:endParaRPr lang="en-US"/>
          </a:p>
        </p:txBody>
      </p:sp>
      <p:sp>
        <p:nvSpPr>
          <p:cNvPr id="4" name="Slide Number Placeholder 3"/>
          <p:cNvSpPr>
            <a:spLocks noGrp="1"/>
          </p:cNvSpPr>
          <p:nvPr>
            <p:ph type="sldNum" sz="quarter" idx="5"/>
          </p:nvPr>
        </p:nvSpPr>
        <p:spPr/>
        <p:txBody>
          <a:bodyPr/>
          <a:lstStyle/>
          <a:p>
            <a:fld id="{ABFA02EB-FB8E-6A4D-9FBE-D827237ADFA1}" type="slidenum">
              <a:rPr lang="tr-TR" smtClean="0"/>
              <a:t>15</a:t>
            </a:fld>
            <a:endParaRPr lang="tr-TR"/>
          </a:p>
        </p:txBody>
      </p:sp>
    </p:spTree>
    <p:extLst>
      <p:ext uri="{BB962C8B-B14F-4D97-AF65-F5344CB8AC3E}">
        <p14:creationId xmlns:p14="http://schemas.microsoft.com/office/powerpoint/2010/main" val="407723545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tr-TR" sz="1200" kern="1200" dirty="0" err="1">
                <a:solidFill>
                  <a:schemeClr val="tx1"/>
                </a:solidFill>
                <a:effectLst/>
                <a:latin typeface="+mn-lt"/>
                <a:ea typeface="+mn-ea"/>
                <a:cs typeface="+mn-cs"/>
              </a:rPr>
              <a:t>Figure</a:t>
            </a:r>
            <a:r>
              <a:rPr lang="tr-TR" sz="1200" kern="1200" dirty="0">
                <a:solidFill>
                  <a:schemeClr val="tx1"/>
                </a:solidFill>
                <a:effectLst/>
                <a:latin typeface="+mn-lt"/>
                <a:ea typeface="+mn-ea"/>
                <a:cs typeface="+mn-cs"/>
              </a:rPr>
              <a:t> 1. </a:t>
            </a:r>
            <a:r>
              <a:rPr lang="tr-TR" sz="1200" kern="1200" dirty="0" err="1">
                <a:solidFill>
                  <a:schemeClr val="tx1"/>
                </a:solidFill>
                <a:effectLst/>
                <a:latin typeface="+mn-lt"/>
                <a:ea typeface="+mn-ea"/>
                <a:cs typeface="+mn-cs"/>
              </a:rPr>
              <a:t>Different</a:t>
            </a:r>
            <a:r>
              <a:rPr lang="tr-TR" sz="1200" kern="1200" dirty="0">
                <a:solidFill>
                  <a:schemeClr val="tx1"/>
                </a:solidFill>
                <a:effectLst/>
                <a:latin typeface="+mn-lt"/>
                <a:ea typeface="+mn-ea"/>
                <a:cs typeface="+mn-cs"/>
              </a:rPr>
              <a:t> </a:t>
            </a:r>
            <a:r>
              <a:rPr lang="tr-TR" sz="1200" kern="1200" dirty="0" err="1">
                <a:solidFill>
                  <a:schemeClr val="tx1"/>
                </a:solidFill>
                <a:effectLst/>
                <a:latin typeface="+mn-lt"/>
                <a:ea typeface="+mn-ea"/>
                <a:cs typeface="+mn-cs"/>
              </a:rPr>
              <a:t>forms</a:t>
            </a:r>
            <a:r>
              <a:rPr lang="tr-TR" sz="1200" kern="1200" dirty="0">
                <a:solidFill>
                  <a:schemeClr val="tx1"/>
                </a:solidFill>
                <a:effectLst/>
                <a:latin typeface="+mn-lt"/>
                <a:ea typeface="+mn-ea"/>
                <a:cs typeface="+mn-cs"/>
              </a:rPr>
              <a:t> of </a:t>
            </a:r>
            <a:r>
              <a:rPr lang="tr-TR" sz="1200" kern="1200" dirty="0" err="1">
                <a:solidFill>
                  <a:schemeClr val="tx1"/>
                </a:solidFill>
                <a:effectLst/>
                <a:latin typeface="+mn-lt"/>
                <a:ea typeface="+mn-ea"/>
                <a:cs typeface="+mn-cs"/>
              </a:rPr>
              <a:t>synaptic</a:t>
            </a:r>
            <a:r>
              <a:rPr lang="tr-TR" sz="1200" kern="1200" dirty="0">
                <a:solidFill>
                  <a:schemeClr val="tx1"/>
                </a:solidFill>
                <a:effectLst/>
                <a:latin typeface="+mn-lt"/>
                <a:ea typeface="+mn-ea"/>
                <a:cs typeface="+mn-cs"/>
              </a:rPr>
              <a:t> </a:t>
            </a:r>
            <a:r>
              <a:rPr lang="tr-TR" sz="1200" kern="1200" dirty="0" err="1">
                <a:solidFill>
                  <a:schemeClr val="tx1"/>
                </a:solidFill>
                <a:effectLst/>
                <a:latin typeface="+mn-lt"/>
                <a:ea typeface="+mn-ea"/>
                <a:cs typeface="+mn-cs"/>
              </a:rPr>
              <a:t>plasticity</a:t>
            </a:r>
            <a:r>
              <a:rPr lang="tr-TR" sz="1200" kern="1200" dirty="0">
                <a:solidFill>
                  <a:schemeClr val="tx1"/>
                </a:solidFill>
                <a:effectLst/>
                <a:latin typeface="+mn-lt"/>
                <a:ea typeface="+mn-ea"/>
                <a:cs typeface="+mn-cs"/>
              </a:rPr>
              <a:t> </a:t>
            </a:r>
            <a:r>
              <a:rPr lang="tr-TR" sz="1200" kern="1200" dirty="0" err="1">
                <a:solidFill>
                  <a:schemeClr val="tx1"/>
                </a:solidFill>
                <a:effectLst/>
                <a:latin typeface="+mn-lt"/>
                <a:ea typeface="+mn-ea"/>
                <a:cs typeface="+mn-cs"/>
              </a:rPr>
              <a:t>cooperate</a:t>
            </a:r>
            <a:r>
              <a:rPr lang="tr-TR" sz="1200" kern="1200" dirty="0">
                <a:solidFill>
                  <a:schemeClr val="tx1"/>
                </a:solidFill>
                <a:effectLst/>
                <a:latin typeface="+mn-lt"/>
                <a:ea typeface="+mn-ea"/>
                <a:cs typeface="+mn-cs"/>
              </a:rPr>
              <a:t> </a:t>
            </a:r>
            <a:r>
              <a:rPr lang="tr-TR" sz="1200" kern="1200" dirty="0" err="1">
                <a:solidFill>
                  <a:schemeClr val="tx1"/>
                </a:solidFill>
                <a:effectLst/>
                <a:latin typeface="+mn-lt"/>
                <a:ea typeface="+mn-ea"/>
                <a:cs typeface="+mn-cs"/>
              </a:rPr>
              <a:t>to</a:t>
            </a:r>
            <a:r>
              <a:rPr lang="tr-TR" sz="1200" kern="1200" dirty="0">
                <a:solidFill>
                  <a:schemeClr val="tx1"/>
                </a:solidFill>
                <a:effectLst/>
                <a:latin typeface="+mn-lt"/>
                <a:ea typeface="+mn-ea"/>
                <a:cs typeface="+mn-cs"/>
              </a:rPr>
              <a:t> </a:t>
            </a:r>
            <a:r>
              <a:rPr lang="tr-TR" sz="1200" kern="1200" dirty="0" err="1">
                <a:solidFill>
                  <a:schemeClr val="tx1"/>
                </a:solidFill>
                <a:effectLst/>
                <a:latin typeface="+mn-lt"/>
                <a:ea typeface="+mn-ea"/>
                <a:cs typeface="+mn-cs"/>
              </a:rPr>
              <a:t>regulate</a:t>
            </a:r>
            <a:r>
              <a:rPr lang="tr-TR" sz="1200" kern="1200" dirty="0">
                <a:solidFill>
                  <a:schemeClr val="tx1"/>
                </a:solidFill>
                <a:effectLst/>
                <a:latin typeface="+mn-lt"/>
                <a:ea typeface="+mn-ea"/>
                <a:cs typeface="+mn-cs"/>
              </a:rPr>
              <a:t> </a:t>
            </a:r>
            <a:r>
              <a:rPr lang="tr-TR" sz="1200" kern="1200" dirty="0" err="1">
                <a:solidFill>
                  <a:schemeClr val="tx1"/>
                </a:solidFill>
                <a:effectLst/>
                <a:latin typeface="+mn-lt"/>
                <a:ea typeface="+mn-ea"/>
                <a:cs typeface="+mn-cs"/>
              </a:rPr>
              <a:t>neuronal</a:t>
            </a:r>
            <a:r>
              <a:rPr lang="tr-TR" sz="1200" kern="1200" dirty="0">
                <a:solidFill>
                  <a:schemeClr val="tx1"/>
                </a:solidFill>
                <a:effectLst/>
                <a:latin typeface="+mn-lt"/>
                <a:ea typeface="+mn-ea"/>
                <a:cs typeface="+mn-cs"/>
              </a:rPr>
              <a:t> </a:t>
            </a:r>
            <a:r>
              <a:rPr lang="tr-TR" sz="1200" kern="1200" dirty="0" err="1">
                <a:solidFill>
                  <a:schemeClr val="tx1"/>
                </a:solidFill>
                <a:effectLst/>
                <a:latin typeface="+mn-lt"/>
                <a:ea typeface="+mn-ea"/>
                <a:cs typeface="+mn-cs"/>
              </a:rPr>
              <a:t>activity</a:t>
            </a:r>
            <a:r>
              <a:rPr lang="tr-TR" sz="1200" kern="1200" dirty="0">
                <a:solidFill>
                  <a:schemeClr val="tx1"/>
                </a:solidFill>
                <a:effectLst/>
                <a:latin typeface="+mn-lt"/>
                <a:ea typeface="+mn-ea"/>
                <a:cs typeface="+mn-cs"/>
              </a:rPr>
              <a:t>. (A) LTP is</a:t>
            </a:r>
          </a:p>
          <a:p>
            <a:r>
              <a:rPr lang="tr-TR" sz="1200" kern="1200" dirty="0" err="1">
                <a:solidFill>
                  <a:schemeClr val="tx1"/>
                </a:solidFill>
                <a:effectLst/>
                <a:latin typeface="+mn-lt"/>
                <a:ea typeface="+mn-ea"/>
                <a:cs typeface="+mn-cs"/>
              </a:rPr>
              <a:t>input</a:t>
            </a:r>
            <a:r>
              <a:rPr lang="tr-TR" sz="1200" kern="1200" dirty="0">
                <a:solidFill>
                  <a:schemeClr val="tx1"/>
                </a:solidFill>
                <a:effectLst/>
                <a:latin typeface="+mn-lt"/>
                <a:ea typeface="+mn-ea"/>
                <a:cs typeface="+mn-cs"/>
              </a:rPr>
              <a:t> </a:t>
            </a:r>
            <a:r>
              <a:rPr lang="tr-TR" sz="1200" kern="1200" dirty="0" err="1">
                <a:solidFill>
                  <a:schemeClr val="tx1"/>
                </a:solidFill>
                <a:effectLst/>
                <a:latin typeface="+mn-lt"/>
                <a:ea typeface="+mn-ea"/>
                <a:cs typeface="+mn-cs"/>
              </a:rPr>
              <a:t>specific</a:t>
            </a:r>
            <a:r>
              <a:rPr lang="tr-TR" sz="1200" kern="1200" dirty="0">
                <a:solidFill>
                  <a:schemeClr val="tx1"/>
                </a:solidFill>
                <a:effectLst/>
                <a:latin typeface="+mn-lt"/>
                <a:ea typeface="+mn-ea"/>
                <a:cs typeface="+mn-cs"/>
              </a:rPr>
              <a:t> as it </a:t>
            </a:r>
            <a:r>
              <a:rPr lang="tr-TR" sz="1200" kern="1200" dirty="0" err="1">
                <a:solidFill>
                  <a:schemeClr val="tx1"/>
                </a:solidFill>
                <a:effectLst/>
                <a:latin typeface="+mn-lt"/>
                <a:ea typeface="+mn-ea"/>
                <a:cs typeface="+mn-cs"/>
              </a:rPr>
              <a:t>involves</a:t>
            </a:r>
            <a:r>
              <a:rPr lang="tr-TR" sz="1200" kern="1200" dirty="0">
                <a:solidFill>
                  <a:schemeClr val="tx1"/>
                </a:solidFill>
                <a:effectLst/>
                <a:latin typeface="+mn-lt"/>
                <a:ea typeface="+mn-ea"/>
                <a:cs typeface="+mn-cs"/>
              </a:rPr>
              <a:t> </a:t>
            </a:r>
            <a:r>
              <a:rPr lang="tr-TR" sz="1200" kern="1200" dirty="0" err="1">
                <a:solidFill>
                  <a:schemeClr val="tx1"/>
                </a:solidFill>
                <a:effectLst/>
                <a:latin typeface="+mn-lt"/>
                <a:ea typeface="+mn-ea"/>
                <a:cs typeface="+mn-cs"/>
              </a:rPr>
              <a:t>only</a:t>
            </a:r>
            <a:r>
              <a:rPr lang="tr-TR" sz="1200" kern="1200" dirty="0">
                <a:solidFill>
                  <a:schemeClr val="tx1"/>
                </a:solidFill>
                <a:effectLst/>
                <a:latin typeface="+mn-lt"/>
                <a:ea typeface="+mn-ea"/>
                <a:cs typeface="+mn-cs"/>
              </a:rPr>
              <a:t> </a:t>
            </a:r>
            <a:r>
              <a:rPr lang="tr-TR" sz="1200" kern="1200" dirty="0" err="1">
                <a:solidFill>
                  <a:schemeClr val="tx1"/>
                </a:solidFill>
                <a:effectLst/>
                <a:latin typeface="+mn-lt"/>
                <a:ea typeface="+mn-ea"/>
                <a:cs typeface="+mn-cs"/>
              </a:rPr>
              <a:t>active</a:t>
            </a:r>
            <a:r>
              <a:rPr lang="tr-TR" sz="1200" kern="1200" dirty="0">
                <a:solidFill>
                  <a:schemeClr val="tx1"/>
                </a:solidFill>
                <a:effectLst/>
                <a:latin typeface="+mn-lt"/>
                <a:ea typeface="+mn-ea"/>
                <a:cs typeface="+mn-cs"/>
              </a:rPr>
              <a:t> </a:t>
            </a:r>
            <a:r>
              <a:rPr lang="tr-TR" sz="1200" kern="1200" dirty="0" err="1">
                <a:solidFill>
                  <a:schemeClr val="tx1"/>
                </a:solidFill>
                <a:effectLst/>
                <a:latin typeface="+mn-lt"/>
                <a:ea typeface="+mn-ea"/>
                <a:cs typeface="+mn-cs"/>
              </a:rPr>
              <a:t>synapses</a:t>
            </a:r>
            <a:r>
              <a:rPr lang="tr-TR" sz="1200" kern="1200" dirty="0">
                <a:solidFill>
                  <a:schemeClr val="tx1"/>
                </a:solidFill>
                <a:effectLst/>
                <a:latin typeface="+mn-lt"/>
                <a:ea typeface="+mn-ea"/>
                <a:cs typeface="+mn-cs"/>
              </a:rPr>
              <a:t>. </a:t>
            </a:r>
            <a:r>
              <a:rPr lang="tr-TR" sz="1200" kern="1200" dirty="0" err="1">
                <a:solidFill>
                  <a:schemeClr val="tx1"/>
                </a:solidFill>
                <a:effectLst/>
                <a:latin typeface="+mn-lt"/>
                <a:ea typeface="+mn-ea"/>
                <a:cs typeface="+mn-cs"/>
              </a:rPr>
              <a:t>This</a:t>
            </a:r>
            <a:r>
              <a:rPr lang="tr-TR" sz="1200" kern="1200" dirty="0">
                <a:solidFill>
                  <a:schemeClr val="tx1"/>
                </a:solidFill>
                <a:effectLst/>
                <a:latin typeface="+mn-lt"/>
                <a:ea typeface="+mn-ea"/>
                <a:cs typeface="+mn-cs"/>
              </a:rPr>
              <a:t> form of NMDA-</a:t>
            </a:r>
            <a:r>
              <a:rPr lang="tr-TR" sz="1200" kern="1200" dirty="0" err="1">
                <a:solidFill>
                  <a:schemeClr val="tx1"/>
                </a:solidFill>
                <a:effectLst/>
                <a:latin typeface="+mn-lt"/>
                <a:ea typeface="+mn-ea"/>
                <a:cs typeface="+mn-cs"/>
              </a:rPr>
              <a:t>mediated</a:t>
            </a:r>
            <a:r>
              <a:rPr lang="tr-TR" sz="1200" kern="1200" dirty="0">
                <a:solidFill>
                  <a:schemeClr val="tx1"/>
                </a:solidFill>
                <a:effectLst/>
                <a:latin typeface="+mn-lt"/>
                <a:ea typeface="+mn-ea"/>
                <a:cs typeface="+mn-cs"/>
              </a:rPr>
              <a:t> </a:t>
            </a:r>
            <a:r>
              <a:rPr lang="tr-TR" sz="1200" kern="1200" dirty="0" err="1">
                <a:solidFill>
                  <a:schemeClr val="tx1"/>
                </a:solidFill>
                <a:effectLst/>
                <a:latin typeface="+mn-lt"/>
                <a:ea typeface="+mn-ea"/>
                <a:cs typeface="+mn-cs"/>
              </a:rPr>
              <a:t>plasticity</a:t>
            </a:r>
            <a:r>
              <a:rPr lang="tr-TR" sz="1200" kern="1200" dirty="0">
                <a:solidFill>
                  <a:schemeClr val="tx1"/>
                </a:solidFill>
                <a:effectLst/>
                <a:latin typeface="+mn-lt"/>
                <a:ea typeface="+mn-ea"/>
                <a:cs typeface="+mn-cs"/>
              </a:rPr>
              <a:t> </a:t>
            </a:r>
            <a:r>
              <a:rPr lang="tr-TR" sz="1200" kern="1200" dirty="0" err="1">
                <a:solidFill>
                  <a:schemeClr val="tx1"/>
                </a:solidFill>
                <a:effectLst/>
                <a:latin typeface="+mn-lt"/>
                <a:ea typeface="+mn-ea"/>
                <a:cs typeface="+mn-cs"/>
              </a:rPr>
              <a:t>implies</a:t>
            </a:r>
            <a:endParaRPr lang="tr-TR" sz="1200" kern="1200" dirty="0">
              <a:solidFill>
                <a:schemeClr val="tx1"/>
              </a:solidFill>
              <a:effectLst/>
              <a:latin typeface="+mn-lt"/>
              <a:ea typeface="+mn-ea"/>
              <a:cs typeface="+mn-cs"/>
            </a:endParaRPr>
          </a:p>
          <a:p>
            <a:r>
              <a:rPr lang="tr-TR" sz="1200" kern="1200" dirty="0" err="1">
                <a:solidFill>
                  <a:schemeClr val="tx1"/>
                </a:solidFill>
                <a:effectLst/>
                <a:latin typeface="+mn-lt"/>
                <a:ea typeface="+mn-ea"/>
                <a:cs typeface="+mn-cs"/>
              </a:rPr>
              <a:t>calcium</a:t>
            </a:r>
            <a:r>
              <a:rPr lang="tr-TR" sz="1200" kern="1200" dirty="0">
                <a:solidFill>
                  <a:schemeClr val="tx1"/>
                </a:solidFill>
                <a:effectLst/>
                <a:latin typeface="+mn-lt"/>
                <a:ea typeface="+mn-ea"/>
                <a:cs typeface="+mn-cs"/>
              </a:rPr>
              <a:t> </a:t>
            </a:r>
            <a:r>
              <a:rPr lang="tr-TR" sz="1200" kern="1200" dirty="0" err="1">
                <a:solidFill>
                  <a:schemeClr val="tx1"/>
                </a:solidFill>
                <a:effectLst/>
                <a:latin typeface="+mn-lt"/>
                <a:ea typeface="+mn-ea"/>
                <a:cs typeface="+mn-cs"/>
              </a:rPr>
              <a:t>entrance</a:t>
            </a:r>
            <a:r>
              <a:rPr lang="tr-TR" sz="1200" kern="1200" dirty="0">
                <a:solidFill>
                  <a:schemeClr val="tx1"/>
                </a:solidFill>
                <a:effectLst/>
                <a:latin typeface="+mn-lt"/>
                <a:ea typeface="+mn-ea"/>
                <a:cs typeface="+mn-cs"/>
              </a:rPr>
              <a:t> in </a:t>
            </a:r>
            <a:r>
              <a:rPr lang="tr-TR" sz="1200" kern="1200" dirty="0" err="1">
                <a:solidFill>
                  <a:schemeClr val="tx1"/>
                </a:solidFill>
                <a:effectLst/>
                <a:latin typeface="+mn-lt"/>
                <a:ea typeface="+mn-ea"/>
                <a:cs typeface="+mn-cs"/>
              </a:rPr>
              <a:t>the</a:t>
            </a:r>
            <a:r>
              <a:rPr lang="tr-TR" sz="1200" kern="1200" dirty="0">
                <a:solidFill>
                  <a:schemeClr val="tx1"/>
                </a:solidFill>
                <a:effectLst/>
                <a:latin typeface="+mn-lt"/>
                <a:ea typeface="+mn-ea"/>
                <a:cs typeface="+mn-cs"/>
              </a:rPr>
              <a:t> post-</a:t>
            </a:r>
            <a:r>
              <a:rPr lang="tr-TR" sz="1200" kern="1200" dirty="0" err="1">
                <a:solidFill>
                  <a:schemeClr val="tx1"/>
                </a:solidFill>
                <a:effectLst/>
                <a:latin typeface="+mn-lt"/>
                <a:ea typeface="+mn-ea"/>
                <a:cs typeface="+mn-cs"/>
              </a:rPr>
              <a:t>synaptic</a:t>
            </a:r>
            <a:r>
              <a:rPr lang="tr-TR" sz="1200" kern="1200" dirty="0">
                <a:solidFill>
                  <a:schemeClr val="tx1"/>
                </a:solidFill>
                <a:effectLst/>
                <a:latin typeface="+mn-lt"/>
                <a:ea typeface="+mn-ea"/>
                <a:cs typeface="+mn-cs"/>
              </a:rPr>
              <a:t> terminal, </a:t>
            </a:r>
            <a:r>
              <a:rPr lang="tr-TR" sz="1200" kern="1200" dirty="0" err="1">
                <a:solidFill>
                  <a:schemeClr val="tx1"/>
                </a:solidFill>
                <a:effectLst/>
                <a:latin typeface="+mn-lt"/>
                <a:ea typeface="+mn-ea"/>
                <a:cs typeface="+mn-cs"/>
              </a:rPr>
              <a:t>which</a:t>
            </a:r>
            <a:r>
              <a:rPr lang="tr-TR" sz="1200" kern="1200" dirty="0">
                <a:solidFill>
                  <a:schemeClr val="tx1"/>
                </a:solidFill>
                <a:effectLst/>
                <a:latin typeface="+mn-lt"/>
                <a:ea typeface="+mn-ea"/>
                <a:cs typeface="+mn-cs"/>
              </a:rPr>
              <a:t> in </a:t>
            </a:r>
            <a:r>
              <a:rPr lang="tr-TR" sz="1200" kern="1200" dirty="0" err="1">
                <a:solidFill>
                  <a:schemeClr val="tx1"/>
                </a:solidFill>
                <a:effectLst/>
                <a:latin typeface="+mn-lt"/>
                <a:ea typeface="+mn-ea"/>
                <a:cs typeface="+mn-cs"/>
              </a:rPr>
              <a:t>turn</a:t>
            </a:r>
            <a:r>
              <a:rPr lang="tr-TR" sz="1200" kern="1200" dirty="0">
                <a:solidFill>
                  <a:schemeClr val="tx1"/>
                </a:solidFill>
                <a:effectLst/>
                <a:latin typeface="+mn-lt"/>
                <a:ea typeface="+mn-ea"/>
                <a:cs typeface="+mn-cs"/>
              </a:rPr>
              <a:t> </a:t>
            </a:r>
            <a:r>
              <a:rPr lang="tr-TR" sz="1200" kern="1200" dirty="0" err="1">
                <a:solidFill>
                  <a:schemeClr val="tx1"/>
                </a:solidFill>
                <a:effectLst/>
                <a:latin typeface="+mn-lt"/>
                <a:ea typeface="+mn-ea"/>
                <a:cs typeface="+mn-cs"/>
              </a:rPr>
              <a:t>induces</a:t>
            </a:r>
            <a:r>
              <a:rPr lang="tr-TR" sz="1200" kern="1200" dirty="0">
                <a:solidFill>
                  <a:schemeClr val="tx1"/>
                </a:solidFill>
                <a:effectLst/>
                <a:latin typeface="+mn-lt"/>
                <a:ea typeface="+mn-ea"/>
                <a:cs typeface="+mn-cs"/>
              </a:rPr>
              <a:t> </a:t>
            </a:r>
            <a:r>
              <a:rPr lang="tr-TR" sz="1200" kern="1200" dirty="0" err="1">
                <a:solidFill>
                  <a:schemeClr val="tx1"/>
                </a:solidFill>
                <a:effectLst/>
                <a:latin typeface="+mn-lt"/>
                <a:ea typeface="+mn-ea"/>
                <a:cs typeface="+mn-cs"/>
              </a:rPr>
              <a:t>amplified</a:t>
            </a:r>
            <a:r>
              <a:rPr lang="tr-TR" sz="1200" kern="1200" dirty="0">
                <a:solidFill>
                  <a:schemeClr val="tx1"/>
                </a:solidFill>
                <a:effectLst/>
                <a:latin typeface="+mn-lt"/>
                <a:ea typeface="+mn-ea"/>
                <a:cs typeface="+mn-cs"/>
              </a:rPr>
              <a:t> </a:t>
            </a:r>
            <a:r>
              <a:rPr lang="tr-TR" sz="1200" kern="1200" dirty="0" err="1">
                <a:solidFill>
                  <a:schemeClr val="tx1"/>
                </a:solidFill>
                <a:effectLst/>
                <a:latin typeface="+mn-lt"/>
                <a:ea typeface="+mn-ea"/>
                <a:cs typeface="+mn-cs"/>
              </a:rPr>
              <a:t>expression</a:t>
            </a:r>
            <a:r>
              <a:rPr lang="tr-TR" sz="1200" kern="1200" dirty="0">
                <a:solidFill>
                  <a:schemeClr val="tx1"/>
                </a:solidFill>
                <a:effectLst/>
                <a:latin typeface="+mn-lt"/>
                <a:ea typeface="+mn-ea"/>
                <a:cs typeface="+mn-cs"/>
              </a:rPr>
              <a:t> of AMPA</a:t>
            </a:r>
          </a:p>
          <a:p>
            <a:r>
              <a:rPr lang="tr-TR" sz="1200" kern="1200" dirty="0" err="1">
                <a:solidFill>
                  <a:schemeClr val="tx1"/>
                </a:solidFill>
                <a:effectLst/>
                <a:latin typeface="+mn-lt"/>
                <a:ea typeface="+mn-ea"/>
                <a:cs typeface="+mn-cs"/>
              </a:rPr>
              <a:t>receptors</a:t>
            </a:r>
            <a:r>
              <a:rPr lang="tr-TR" sz="1200" kern="1200" dirty="0">
                <a:solidFill>
                  <a:schemeClr val="tx1"/>
                </a:solidFill>
                <a:effectLst/>
                <a:latin typeface="+mn-lt"/>
                <a:ea typeface="+mn-ea"/>
                <a:cs typeface="+mn-cs"/>
              </a:rPr>
              <a:t> </a:t>
            </a:r>
            <a:r>
              <a:rPr lang="tr-TR" sz="1200" kern="1200" dirty="0" err="1">
                <a:solidFill>
                  <a:schemeClr val="tx1"/>
                </a:solidFill>
                <a:effectLst/>
                <a:latin typeface="+mn-lt"/>
                <a:ea typeface="+mn-ea"/>
                <a:cs typeface="+mn-cs"/>
              </a:rPr>
              <a:t>and</a:t>
            </a:r>
            <a:r>
              <a:rPr lang="tr-TR" sz="1200" kern="1200" dirty="0">
                <a:solidFill>
                  <a:schemeClr val="tx1"/>
                </a:solidFill>
                <a:effectLst/>
                <a:latin typeface="+mn-lt"/>
                <a:ea typeface="+mn-ea"/>
                <a:cs typeface="+mn-cs"/>
              </a:rPr>
              <a:t> </a:t>
            </a:r>
            <a:r>
              <a:rPr lang="tr-TR" sz="1200" kern="1200" dirty="0" err="1">
                <a:solidFill>
                  <a:schemeClr val="tx1"/>
                </a:solidFill>
                <a:effectLst/>
                <a:latin typeface="+mn-lt"/>
                <a:ea typeface="+mn-ea"/>
                <a:cs typeface="+mn-cs"/>
              </a:rPr>
              <a:t>increase</a:t>
            </a:r>
            <a:r>
              <a:rPr lang="tr-TR" sz="1200" kern="1200" dirty="0">
                <a:solidFill>
                  <a:schemeClr val="tx1"/>
                </a:solidFill>
                <a:effectLst/>
                <a:latin typeface="+mn-lt"/>
                <a:ea typeface="+mn-ea"/>
                <a:cs typeface="+mn-cs"/>
              </a:rPr>
              <a:t> of </a:t>
            </a:r>
            <a:r>
              <a:rPr lang="tr-TR" sz="1200" kern="1200" dirty="0" err="1">
                <a:solidFill>
                  <a:schemeClr val="tx1"/>
                </a:solidFill>
                <a:effectLst/>
                <a:latin typeface="+mn-lt"/>
                <a:ea typeface="+mn-ea"/>
                <a:cs typeface="+mn-cs"/>
              </a:rPr>
              <a:t>synaptic</a:t>
            </a:r>
            <a:r>
              <a:rPr lang="tr-TR" sz="1200" kern="1200" dirty="0">
                <a:solidFill>
                  <a:schemeClr val="tx1"/>
                </a:solidFill>
                <a:effectLst/>
                <a:latin typeface="+mn-lt"/>
                <a:ea typeface="+mn-ea"/>
                <a:cs typeface="+mn-cs"/>
              </a:rPr>
              <a:t> </a:t>
            </a:r>
            <a:r>
              <a:rPr lang="tr-TR" sz="1200" kern="1200" dirty="0" err="1">
                <a:solidFill>
                  <a:schemeClr val="tx1"/>
                </a:solidFill>
                <a:effectLst/>
                <a:latin typeface="+mn-lt"/>
                <a:ea typeface="+mn-ea"/>
                <a:cs typeface="+mn-cs"/>
              </a:rPr>
              <a:t>excitability</a:t>
            </a:r>
            <a:r>
              <a:rPr lang="tr-TR" sz="1200" kern="1200" dirty="0">
                <a:solidFill>
                  <a:schemeClr val="tx1"/>
                </a:solidFill>
                <a:effectLst/>
                <a:latin typeface="+mn-lt"/>
                <a:ea typeface="+mn-ea"/>
                <a:cs typeface="+mn-cs"/>
              </a:rPr>
              <a:t>, </a:t>
            </a:r>
            <a:r>
              <a:rPr lang="tr-TR" sz="1200" kern="1200" dirty="0" err="1">
                <a:solidFill>
                  <a:schemeClr val="tx1"/>
                </a:solidFill>
                <a:effectLst/>
                <a:latin typeface="+mn-lt"/>
                <a:ea typeface="+mn-ea"/>
                <a:cs typeface="+mn-cs"/>
              </a:rPr>
              <a:t>favoring</a:t>
            </a:r>
            <a:r>
              <a:rPr lang="tr-TR" sz="1200" kern="1200" dirty="0">
                <a:solidFill>
                  <a:schemeClr val="tx1"/>
                </a:solidFill>
                <a:effectLst/>
                <a:latin typeface="+mn-lt"/>
                <a:ea typeface="+mn-ea"/>
                <a:cs typeface="+mn-cs"/>
              </a:rPr>
              <a:t> </a:t>
            </a:r>
            <a:r>
              <a:rPr lang="tr-TR" sz="1200" kern="1200" dirty="0" err="1">
                <a:solidFill>
                  <a:schemeClr val="tx1"/>
                </a:solidFill>
                <a:effectLst/>
                <a:latin typeface="+mn-lt"/>
                <a:ea typeface="+mn-ea"/>
                <a:cs typeface="+mn-cs"/>
              </a:rPr>
              <a:t>further</a:t>
            </a:r>
            <a:r>
              <a:rPr lang="tr-TR" sz="1200" kern="1200" dirty="0">
                <a:solidFill>
                  <a:schemeClr val="tx1"/>
                </a:solidFill>
                <a:effectLst/>
                <a:latin typeface="+mn-lt"/>
                <a:ea typeface="+mn-ea"/>
                <a:cs typeface="+mn-cs"/>
              </a:rPr>
              <a:t> LTP </a:t>
            </a:r>
            <a:r>
              <a:rPr lang="tr-TR" sz="1200" kern="1200" dirty="0" err="1">
                <a:solidFill>
                  <a:schemeClr val="tx1"/>
                </a:solidFill>
                <a:effectLst/>
                <a:latin typeface="+mn-lt"/>
                <a:ea typeface="+mn-ea"/>
                <a:cs typeface="+mn-cs"/>
              </a:rPr>
              <a:t>expression</a:t>
            </a:r>
            <a:r>
              <a:rPr lang="tr-TR" sz="1200" kern="1200" dirty="0">
                <a:solidFill>
                  <a:schemeClr val="tx1"/>
                </a:solidFill>
                <a:effectLst/>
                <a:latin typeface="+mn-lt"/>
                <a:ea typeface="+mn-ea"/>
                <a:cs typeface="+mn-cs"/>
              </a:rPr>
              <a:t>. LTP is an </a:t>
            </a:r>
            <a:r>
              <a:rPr lang="tr-TR" sz="1200" kern="1200" dirty="0" err="1">
                <a:solidFill>
                  <a:schemeClr val="tx1"/>
                </a:solidFill>
                <a:effectLst/>
                <a:latin typeface="+mn-lt"/>
                <a:ea typeface="+mn-ea"/>
                <a:cs typeface="+mn-cs"/>
              </a:rPr>
              <a:t>antihomeostatic</a:t>
            </a:r>
            <a:endParaRPr lang="tr-TR" sz="1200" kern="1200" dirty="0">
              <a:solidFill>
                <a:schemeClr val="tx1"/>
              </a:solidFill>
              <a:effectLst/>
              <a:latin typeface="+mn-lt"/>
              <a:ea typeface="+mn-ea"/>
              <a:cs typeface="+mn-cs"/>
            </a:endParaRPr>
          </a:p>
          <a:p>
            <a:r>
              <a:rPr lang="tr-TR" sz="1200" kern="1200" dirty="0">
                <a:solidFill>
                  <a:schemeClr val="tx1"/>
                </a:solidFill>
                <a:effectLst/>
                <a:latin typeface="+mn-lt"/>
                <a:ea typeface="+mn-ea"/>
                <a:cs typeface="+mn-cs"/>
              </a:rPr>
              <a:t>form of </a:t>
            </a:r>
            <a:r>
              <a:rPr lang="tr-TR" sz="1200" kern="1200" dirty="0" err="1">
                <a:solidFill>
                  <a:schemeClr val="tx1"/>
                </a:solidFill>
                <a:effectLst/>
                <a:latin typeface="+mn-lt"/>
                <a:ea typeface="+mn-ea"/>
                <a:cs typeface="+mn-cs"/>
              </a:rPr>
              <a:t>plasticity</a:t>
            </a:r>
            <a:r>
              <a:rPr lang="tr-TR" sz="1200" kern="1200" dirty="0">
                <a:solidFill>
                  <a:schemeClr val="tx1"/>
                </a:solidFill>
                <a:effectLst/>
                <a:latin typeface="+mn-lt"/>
                <a:ea typeface="+mn-ea"/>
                <a:cs typeface="+mn-cs"/>
              </a:rPr>
              <a:t> </a:t>
            </a:r>
            <a:r>
              <a:rPr lang="tr-TR" sz="1200" kern="1200" dirty="0" err="1">
                <a:solidFill>
                  <a:schemeClr val="tx1"/>
                </a:solidFill>
                <a:effectLst/>
                <a:latin typeface="+mn-lt"/>
                <a:ea typeface="+mn-ea"/>
                <a:cs typeface="+mn-cs"/>
              </a:rPr>
              <a:t>and</a:t>
            </a:r>
            <a:r>
              <a:rPr lang="tr-TR" sz="1200" kern="1200" dirty="0">
                <a:solidFill>
                  <a:schemeClr val="tx1"/>
                </a:solidFill>
                <a:effectLst/>
                <a:latin typeface="+mn-lt"/>
                <a:ea typeface="+mn-ea"/>
                <a:cs typeface="+mn-cs"/>
              </a:rPr>
              <a:t> </a:t>
            </a:r>
            <a:r>
              <a:rPr lang="tr-TR" sz="1200" kern="1200" dirty="0" err="1">
                <a:solidFill>
                  <a:schemeClr val="tx1"/>
                </a:solidFill>
                <a:effectLst/>
                <a:latin typeface="+mn-lt"/>
                <a:ea typeface="+mn-ea"/>
                <a:cs typeface="+mn-cs"/>
              </a:rPr>
              <a:t>could</a:t>
            </a:r>
            <a:r>
              <a:rPr lang="tr-TR" sz="1200" kern="1200" dirty="0">
                <a:solidFill>
                  <a:schemeClr val="tx1"/>
                </a:solidFill>
                <a:effectLst/>
                <a:latin typeface="+mn-lt"/>
                <a:ea typeface="+mn-ea"/>
                <a:cs typeface="+mn-cs"/>
              </a:rPr>
              <a:t> </a:t>
            </a:r>
            <a:r>
              <a:rPr lang="tr-TR" sz="1200" kern="1200" dirty="0" err="1">
                <a:solidFill>
                  <a:schemeClr val="tx1"/>
                </a:solidFill>
                <a:effectLst/>
                <a:latin typeface="+mn-lt"/>
                <a:ea typeface="+mn-ea"/>
                <a:cs typeface="+mn-cs"/>
              </a:rPr>
              <a:t>promote</a:t>
            </a:r>
            <a:r>
              <a:rPr lang="tr-TR" sz="1200" kern="1200" dirty="0">
                <a:solidFill>
                  <a:schemeClr val="tx1"/>
                </a:solidFill>
                <a:effectLst/>
                <a:latin typeface="+mn-lt"/>
                <a:ea typeface="+mn-ea"/>
                <a:cs typeface="+mn-cs"/>
              </a:rPr>
              <a:t> </a:t>
            </a:r>
            <a:r>
              <a:rPr lang="tr-TR" sz="1200" kern="1200" dirty="0" err="1">
                <a:solidFill>
                  <a:schemeClr val="tx1"/>
                </a:solidFill>
                <a:effectLst/>
                <a:latin typeface="+mn-lt"/>
                <a:ea typeface="+mn-ea"/>
                <a:cs typeface="+mn-cs"/>
              </a:rPr>
              <a:t>uncontrolled</a:t>
            </a:r>
            <a:r>
              <a:rPr lang="tr-TR" sz="1200" kern="1200" dirty="0">
                <a:solidFill>
                  <a:schemeClr val="tx1"/>
                </a:solidFill>
                <a:effectLst/>
                <a:latin typeface="+mn-lt"/>
                <a:ea typeface="+mn-ea"/>
                <a:cs typeface="+mn-cs"/>
              </a:rPr>
              <a:t> </a:t>
            </a:r>
            <a:r>
              <a:rPr lang="tr-TR" sz="1200" kern="1200" dirty="0" err="1">
                <a:solidFill>
                  <a:schemeClr val="tx1"/>
                </a:solidFill>
                <a:effectLst/>
                <a:latin typeface="+mn-lt"/>
                <a:ea typeface="+mn-ea"/>
                <a:cs typeface="+mn-cs"/>
              </a:rPr>
              <a:t>enhancement</a:t>
            </a:r>
            <a:r>
              <a:rPr lang="tr-TR" sz="1200" kern="1200" dirty="0">
                <a:solidFill>
                  <a:schemeClr val="tx1"/>
                </a:solidFill>
                <a:effectLst/>
                <a:latin typeface="+mn-lt"/>
                <a:ea typeface="+mn-ea"/>
                <a:cs typeface="+mn-cs"/>
              </a:rPr>
              <a:t> of </a:t>
            </a:r>
            <a:r>
              <a:rPr lang="tr-TR" sz="1200" kern="1200" dirty="0" err="1">
                <a:solidFill>
                  <a:schemeClr val="tx1"/>
                </a:solidFill>
                <a:effectLst/>
                <a:latin typeface="+mn-lt"/>
                <a:ea typeface="+mn-ea"/>
                <a:cs typeface="+mn-cs"/>
              </a:rPr>
              <a:t>synaptic</a:t>
            </a:r>
            <a:r>
              <a:rPr lang="tr-TR" sz="1200" kern="1200" dirty="0">
                <a:solidFill>
                  <a:schemeClr val="tx1"/>
                </a:solidFill>
                <a:effectLst/>
                <a:latin typeface="+mn-lt"/>
                <a:ea typeface="+mn-ea"/>
                <a:cs typeface="+mn-cs"/>
              </a:rPr>
              <a:t> </a:t>
            </a:r>
            <a:r>
              <a:rPr lang="tr-TR" sz="1200" kern="1200" dirty="0" err="1">
                <a:solidFill>
                  <a:schemeClr val="tx1"/>
                </a:solidFill>
                <a:effectLst/>
                <a:latin typeface="+mn-lt"/>
                <a:ea typeface="+mn-ea"/>
                <a:cs typeface="+mn-cs"/>
              </a:rPr>
              <a:t>activity</a:t>
            </a:r>
            <a:r>
              <a:rPr lang="tr-TR" sz="1200" kern="1200" dirty="0">
                <a:solidFill>
                  <a:schemeClr val="tx1"/>
                </a:solidFill>
                <a:effectLst/>
                <a:latin typeface="+mn-lt"/>
                <a:ea typeface="+mn-ea"/>
                <a:cs typeface="+mn-cs"/>
              </a:rPr>
              <a:t>,</a:t>
            </a:r>
          </a:p>
          <a:p>
            <a:r>
              <a:rPr lang="tr-TR" sz="1200" kern="1200" dirty="0" err="1">
                <a:solidFill>
                  <a:schemeClr val="tx1"/>
                </a:solidFill>
                <a:effectLst/>
                <a:latin typeface="+mn-lt"/>
                <a:ea typeface="+mn-ea"/>
                <a:cs typeface="+mn-cs"/>
              </a:rPr>
              <a:t>leading</a:t>
            </a:r>
            <a:r>
              <a:rPr lang="tr-TR" sz="1200" kern="1200" dirty="0">
                <a:solidFill>
                  <a:schemeClr val="tx1"/>
                </a:solidFill>
                <a:effectLst/>
                <a:latin typeface="+mn-lt"/>
                <a:ea typeface="+mn-ea"/>
                <a:cs typeface="+mn-cs"/>
              </a:rPr>
              <a:t> </a:t>
            </a:r>
            <a:r>
              <a:rPr lang="tr-TR" sz="1200" kern="1200" dirty="0" err="1">
                <a:solidFill>
                  <a:schemeClr val="tx1"/>
                </a:solidFill>
                <a:effectLst/>
                <a:latin typeface="+mn-lt"/>
                <a:ea typeface="+mn-ea"/>
                <a:cs typeface="+mn-cs"/>
              </a:rPr>
              <a:t>to</a:t>
            </a:r>
            <a:r>
              <a:rPr lang="tr-TR" sz="1200" kern="1200" dirty="0">
                <a:solidFill>
                  <a:schemeClr val="tx1"/>
                </a:solidFill>
                <a:effectLst/>
                <a:latin typeface="+mn-lt"/>
                <a:ea typeface="+mn-ea"/>
                <a:cs typeface="+mn-cs"/>
              </a:rPr>
              <a:t> </a:t>
            </a:r>
            <a:r>
              <a:rPr lang="tr-TR" sz="1200" kern="1200" dirty="0" err="1">
                <a:solidFill>
                  <a:schemeClr val="tx1"/>
                </a:solidFill>
                <a:effectLst/>
                <a:latin typeface="+mn-lt"/>
                <a:ea typeface="+mn-ea"/>
                <a:cs typeface="+mn-cs"/>
              </a:rPr>
              <a:t>neuronal</a:t>
            </a:r>
            <a:r>
              <a:rPr lang="tr-TR" sz="1200" kern="1200" dirty="0">
                <a:solidFill>
                  <a:schemeClr val="tx1"/>
                </a:solidFill>
                <a:effectLst/>
                <a:latin typeface="+mn-lt"/>
                <a:ea typeface="+mn-ea"/>
                <a:cs typeface="+mn-cs"/>
              </a:rPr>
              <a:t> </a:t>
            </a:r>
            <a:r>
              <a:rPr lang="tr-TR" sz="1200" kern="1200" dirty="0" err="1">
                <a:solidFill>
                  <a:schemeClr val="tx1"/>
                </a:solidFill>
                <a:effectLst/>
                <a:latin typeface="+mn-lt"/>
                <a:ea typeface="+mn-ea"/>
                <a:cs typeface="+mn-cs"/>
              </a:rPr>
              <a:t>hyperexcitability</a:t>
            </a:r>
            <a:r>
              <a:rPr lang="tr-TR" sz="1200" kern="1200" dirty="0">
                <a:solidFill>
                  <a:schemeClr val="tx1"/>
                </a:solidFill>
                <a:effectLst/>
                <a:latin typeface="+mn-lt"/>
                <a:ea typeface="+mn-ea"/>
                <a:cs typeface="+mn-cs"/>
              </a:rPr>
              <a:t> </a:t>
            </a:r>
            <a:r>
              <a:rPr lang="tr-TR" sz="1200" kern="1200" dirty="0" err="1">
                <a:solidFill>
                  <a:schemeClr val="tx1"/>
                </a:solidFill>
                <a:effectLst/>
                <a:latin typeface="+mn-lt"/>
                <a:ea typeface="+mn-ea"/>
                <a:cs typeface="+mn-cs"/>
              </a:rPr>
              <a:t>and</a:t>
            </a:r>
            <a:r>
              <a:rPr lang="tr-TR" sz="1200" kern="1200" dirty="0">
                <a:solidFill>
                  <a:schemeClr val="tx1"/>
                </a:solidFill>
                <a:effectLst/>
                <a:latin typeface="+mn-lt"/>
                <a:ea typeface="+mn-ea"/>
                <a:cs typeface="+mn-cs"/>
              </a:rPr>
              <a:t> network </a:t>
            </a:r>
            <a:r>
              <a:rPr lang="tr-TR" sz="1200" kern="1200" dirty="0" err="1">
                <a:solidFill>
                  <a:schemeClr val="tx1"/>
                </a:solidFill>
                <a:effectLst/>
                <a:latin typeface="+mn-lt"/>
                <a:ea typeface="+mn-ea"/>
                <a:cs typeface="+mn-cs"/>
              </a:rPr>
              <a:t>instability</a:t>
            </a:r>
            <a:r>
              <a:rPr lang="tr-TR" sz="1200" kern="1200" dirty="0">
                <a:solidFill>
                  <a:schemeClr val="tx1"/>
                </a:solidFill>
                <a:effectLst/>
                <a:latin typeface="+mn-lt"/>
                <a:ea typeface="+mn-ea"/>
                <a:cs typeface="+mn-cs"/>
              </a:rPr>
              <a:t> </a:t>
            </a:r>
            <a:r>
              <a:rPr lang="tr-TR" sz="1200" kern="1200" dirty="0" err="1">
                <a:solidFill>
                  <a:schemeClr val="tx1"/>
                </a:solidFill>
                <a:effectLst/>
                <a:latin typeface="+mn-lt"/>
                <a:ea typeface="+mn-ea"/>
                <a:cs typeface="+mn-cs"/>
              </a:rPr>
              <a:t>during</a:t>
            </a:r>
            <a:r>
              <a:rPr lang="tr-TR" sz="1200" kern="1200" dirty="0">
                <a:solidFill>
                  <a:schemeClr val="tx1"/>
                </a:solidFill>
                <a:effectLst/>
                <a:latin typeface="+mn-lt"/>
                <a:ea typeface="+mn-ea"/>
                <a:cs typeface="+mn-cs"/>
              </a:rPr>
              <a:t> </a:t>
            </a:r>
            <a:r>
              <a:rPr lang="tr-TR" sz="1200" kern="1200" dirty="0" err="1">
                <a:solidFill>
                  <a:schemeClr val="tx1"/>
                </a:solidFill>
                <a:effectLst/>
                <a:latin typeface="+mn-lt"/>
                <a:ea typeface="+mn-ea"/>
                <a:cs typeface="+mn-cs"/>
              </a:rPr>
              <a:t>brain</a:t>
            </a:r>
            <a:r>
              <a:rPr lang="tr-TR" sz="1200" kern="1200" dirty="0">
                <a:solidFill>
                  <a:schemeClr val="tx1"/>
                </a:solidFill>
                <a:effectLst/>
                <a:latin typeface="+mn-lt"/>
                <a:ea typeface="+mn-ea"/>
                <a:cs typeface="+mn-cs"/>
              </a:rPr>
              <a:t> </a:t>
            </a:r>
            <a:r>
              <a:rPr lang="tr-TR" sz="1200" kern="1200" dirty="0" err="1">
                <a:solidFill>
                  <a:schemeClr val="tx1"/>
                </a:solidFill>
                <a:effectLst/>
                <a:latin typeface="+mn-lt"/>
                <a:ea typeface="+mn-ea"/>
                <a:cs typeface="+mn-cs"/>
              </a:rPr>
              <a:t>networks</a:t>
            </a:r>
            <a:r>
              <a:rPr lang="tr-TR" sz="1200" kern="1200" dirty="0">
                <a:solidFill>
                  <a:schemeClr val="tx1"/>
                </a:solidFill>
                <a:effectLst/>
                <a:latin typeface="+mn-lt"/>
                <a:ea typeface="+mn-ea"/>
                <a:cs typeface="+mn-cs"/>
              </a:rPr>
              <a:t> </a:t>
            </a:r>
            <a:r>
              <a:rPr lang="tr-TR" sz="1200" kern="1200" dirty="0" err="1">
                <a:solidFill>
                  <a:schemeClr val="tx1"/>
                </a:solidFill>
                <a:effectLst/>
                <a:latin typeface="+mn-lt"/>
                <a:ea typeface="+mn-ea"/>
                <a:cs typeface="+mn-cs"/>
              </a:rPr>
              <a:t>development</a:t>
            </a:r>
            <a:r>
              <a:rPr lang="tr-TR" sz="1200" kern="1200" dirty="0">
                <a:solidFill>
                  <a:schemeClr val="tx1"/>
                </a:solidFill>
                <a:effectLst/>
                <a:latin typeface="+mn-lt"/>
                <a:ea typeface="+mn-ea"/>
                <a:cs typeface="+mn-cs"/>
              </a:rPr>
              <a:t>.</a:t>
            </a:r>
          </a:p>
          <a:p>
            <a:r>
              <a:rPr lang="tr-TR" sz="1200" kern="1200" dirty="0">
                <a:solidFill>
                  <a:schemeClr val="tx1"/>
                </a:solidFill>
                <a:effectLst/>
                <a:latin typeface="+mn-lt"/>
                <a:ea typeface="+mn-ea"/>
                <a:cs typeface="+mn-cs"/>
              </a:rPr>
              <a:t>(B) </a:t>
            </a:r>
            <a:r>
              <a:rPr lang="tr-TR" sz="1200" kern="1200" dirty="0" err="1">
                <a:solidFill>
                  <a:schemeClr val="tx1"/>
                </a:solidFill>
                <a:effectLst/>
                <a:latin typeface="+mn-lt"/>
                <a:ea typeface="+mn-ea"/>
                <a:cs typeface="+mn-cs"/>
              </a:rPr>
              <a:t>Synaptic</a:t>
            </a:r>
            <a:r>
              <a:rPr lang="tr-TR" sz="1200" kern="1200" dirty="0">
                <a:solidFill>
                  <a:schemeClr val="tx1"/>
                </a:solidFill>
                <a:effectLst/>
                <a:latin typeface="+mn-lt"/>
                <a:ea typeface="+mn-ea"/>
                <a:cs typeface="+mn-cs"/>
              </a:rPr>
              <a:t> </a:t>
            </a:r>
            <a:r>
              <a:rPr lang="tr-TR" sz="1200" kern="1200" dirty="0" err="1">
                <a:solidFill>
                  <a:schemeClr val="tx1"/>
                </a:solidFill>
                <a:effectLst/>
                <a:latin typeface="+mn-lt"/>
                <a:ea typeface="+mn-ea"/>
                <a:cs typeface="+mn-cs"/>
              </a:rPr>
              <a:t>scaling</a:t>
            </a:r>
            <a:r>
              <a:rPr lang="tr-TR" sz="1200" kern="1200" dirty="0">
                <a:solidFill>
                  <a:schemeClr val="tx1"/>
                </a:solidFill>
                <a:effectLst/>
                <a:latin typeface="+mn-lt"/>
                <a:ea typeface="+mn-ea"/>
                <a:cs typeface="+mn-cs"/>
              </a:rPr>
              <a:t> is a </a:t>
            </a:r>
            <a:r>
              <a:rPr lang="tr-TR" sz="1200" kern="1200" dirty="0" err="1">
                <a:solidFill>
                  <a:schemeClr val="tx1"/>
                </a:solidFill>
                <a:effectLst/>
                <a:latin typeface="+mn-lt"/>
                <a:ea typeface="+mn-ea"/>
                <a:cs typeface="+mn-cs"/>
              </a:rPr>
              <a:t>homeostatic</a:t>
            </a:r>
            <a:r>
              <a:rPr lang="tr-TR" sz="1200" kern="1200" dirty="0">
                <a:solidFill>
                  <a:schemeClr val="tx1"/>
                </a:solidFill>
                <a:effectLst/>
                <a:latin typeface="+mn-lt"/>
                <a:ea typeface="+mn-ea"/>
                <a:cs typeface="+mn-cs"/>
              </a:rPr>
              <a:t> form of </a:t>
            </a:r>
            <a:r>
              <a:rPr lang="tr-TR" sz="1200" kern="1200" dirty="0" err="1">
                <a:solidFill>
                  <a:schemeClr val="tx1"/>
                </a:solidFill>
                <a:effectLst/>
                <a:latin typeface="+mn-lt"/>
                <a:ea typeface="+mn-ea"/>
                <a:cs typeface="+mn-cs"/>
              </a:rPr>
              <a:t>plasticity</a:t>
            </a:r>
            <a:r>
              <a:rPr lang="tr-TR" sz="1200" kern="1200" dirty="0">
                <a:solidFill>
                  <a:schemeClr val="tx1"/>
                </a:solidFill>
                <a:effectLst/>
                <a:latin typeface="+mn-lt"/>
                <a:ea typeface="+mn-ea"/>
                <a:cs typeface="+mn-cs"/>
              </a:rPr>
              <a:t> </a:t>
            </a:r>
            <a:r>
              <a:rPr lang="tr-TR" sz="1200" kern="1200" dirty="0" err="1">
                <a:solidFill>
                  <a:schemeClr val="tx1"/>
                </a:solidFill>
                <a:effectLst/>
                <a:latin typeface="+mn-lt"/>
                <a:ea typeface="+mn-ea"/>
                <a:cs typeface="+mn-cs"/>
              </a:rPr>
              <a:t>independent</a:t>
            </a:r>
            <a:r>
              <a:rPr lang="tr-TR" sz="1200" kern="1200" dirty="0">
                <a:solidFill>
                  <a:schemeClr val="tx1"/>
                </a:solidFill>
                <a:effectLst/>
                <a:latin typeface="+mn-lt"/>
                <a:ea typeface="+mn-ea"/>
                <a:cs typeface="+mn-cs"/>
              </a:rPr>
              <a:t> of NMDA </a:t>
            </a:r>
            <a:r>
              <a:rPr lang="tr-TR" sz="1200" kern="1200" dirty="0" err="1">
                <a:solidFill>
                  <a:schemeClr val="tx1"/>
                </a:solidFill>
                <a:effectLst/>
                <a:latin typeface="+mn-lt"/>
                <a:ea typeface="+mn-ea"/>
                <a:cs typeface="+mn-cs"/>
              </a:rPr>
              <a:t>receptors</a:t>
            </a:r>
            <a:r>
              <a:rPr lang="tr-TR" sz="1200" kern="1200" dirty="0">
                <a:solidFill>
                  <a:schemeClr val="tx1"/>
                </a:solidFill>
                <a:effectLst/>
                <a:latin typeface="+mn-lt"/>
                <a:ea typeface="+mn-ea"/>
                <a:cs typeface="+mn-cs"/>
              </a:rPr>
              <a:t> </a:t>
            </a:r>
            <a:r>
              <a:rPr lang="tr-TR" sz="1200" kern="1200" dirty="0" err="1">
                <a:solidFill>
                  <a:schemeClr val="tx1"/>
                </a:solidFill>
                <a:effectLst/>
                <a:latin typeface="+mn-lt"/>
                <a:ea typeface="+mn-ea"/>
                <a:cs typeface="+mn-cs"/>
              </a:rPr>
              <a:t>activation</a:t>
            </a:r>
            <a:r>
              <a:rPr lang="tr-TR" sz="1200" kern="1200" dirty="0">
                <a:solidFill>
                  <a:schemeClr val="tx1"/>
                </a:solidFill>
                <a:effectLst/>
                <a:latin typeface="+mn-lt"/>
                <a:ea typeface="+mn-ea"/>
                <a:cs typeface="+mn-cs"/>
              </a:rPr>
              <a:t>,</a:t>
            </a:r>
          </a:p>
          <a:p>
            <a:r>
              <a:rPr lang="tr-TR" sz="1200" kern="1200" dirty="0" err="1">
                <a:solidFill>
                  <a:schemeClr val="tx1"/>
                </a:solidFill>
                <a:effectLst/>
                <a:latin typeface="+mn-lt"/>
                <a:ea typeface="+mn-ea"/>
                <a:cs typeface="+mn-cs"/>
              </a:rPr>
              <a:t>involves</a:t>
            </a:r>
            <a:r>
              <a:rPr lang="tr-TR" sz="1200" kern="1200" dirty="0">
                <a:solidFill>
                  <a:schemeClr val="tx1"/>
                </a:solidFill>
                <a:effectLst/>
                <a:latin typeface="+mn-lt"/>
                <a:ea typeface="+mn-ea"/>
                <a:cs typeface="+mn-cs"/>
              </a:rPr>
              <a:t> </a:t>
            </a:r>
            <a:r>
              <a:rPr lang="tr-TR" sz="1200" kern="1200" dirty="0" err="1">
                <a:solidFill>
                  <a:schemeClr val="tx1"/>
                </a:solidFill>
                <a:effectLst/>
                <a:latin typeface="+mn-lt"/>
                <a:ea typeface="+mn-ea"/>
                <a:cs typeface="+mn-cs"/>
              </a:rPr>
              <a:t>all</a:t>
            </a:r>
            <a:r>
              <a:rPr lang="tr-TR" sz="1200" kern="1200" dirty="0">
                <a:solidFill>
                  <a:schemeClr val="tx1"/>
                </a:solidFill>
                <a:effectLst/>
                <a:latin typeface="+mn-lt"/>
                <a:ea typeface="+mn-ea"/>
                <a:cs typeface="+mn-cs"/>
              </a:rPr>
              <a:t> </a:t>
            </a:r>
            <a:r>
              <a:rPr lang="tr-TR" sz="1200" kern="1200" dirty="0" err="1">
                <a:solidFill>
                  <a:schemeClr val="tx1"/>
                </a:solidFill>
                <a:effectLst/>
                <a:latin typeface="+mn-lt"/>
                <a:ea typeface="+mn-ea"/>
                <a:cs typeface="+mn-cs"/>
              </a:rPr>
              <a:t>synapses</a:t>
            </a:r>
            <a:r>
              <a:rPr lang="tr-TR" sz="1200" kern="1200" dirty="0">
                <a:solidFill>
                  <a:schemeClr val="tx1"/>
                </a:solidFill>
                <a:effectLst/>
                <a:latin typeface="+mn-lt"/>
                <a:ea typeface="+mn-ea"/>
                <a:cs typeface="+mn-cs"/>
              </a:rPr>
              <a:t> </a:t>
            </a:r>
            <a:r>
              <a:rPr lang="tr-TR" sz="1200" kern="1200" dirty="0" err="1">
                <a:solidFill>
                  <a:schemeClr val="tx1"/>
                </a:solidFill>
                <a:effectLst/>
                <a:latin typeface="+mn-lt"/>
                <a:ea typeface="+mn-ea"/>
                <a:cs typeface="+mn-cs"/>
              </a:rPr>
              <a:t>and</a:t>
            </a:r>
            <a:r>
              <a:rPr lang="tr-TR" sz="1200" kern="1200" dirty="0">
                <a:solidFill>
                  <a:schemeClr val="tx1"/>
                </a:solidFill>
                <a:effectLst/>
                <a:latin typeface="+mn-lt"/>
                <a:ea typeface="+mn-ea"/>
                <a:cs typeface="+mn-cs"/>
              </a:rPr>
              <a:t> is </a:t>
            </a:r>
            <a:r>
              <a:rPr lang="tr-TR" sz="1200" kern="1200" dirty="0" err="1">
                <a:solidFill>
                  <a:schemeClr val="tx1"/>
                </a:solidFill>
                <a:effectLst/>
                <a:latin typeface="+mn-lt"/>
                <a:ea typeface="+mn-ea"/>
                <a:cs typeface="+mn-cs"/>
              </a:rPr>
              <a:t>mediated</a:t>
            </a:r>
            <a:r>
              <a:rPr lang="tr-TR" sz="1200" kern="1200" dirty="0">
                <a:solidFill>
                  <a:schemeClr val="tx1"/>
                </a:solidFill>
                <a:effectLst/>
                <a:latin typeface="+mn-lt"/>
                <a:ea typeface="+mn-ea"/>
                <a:cs typeface="+mn-cs"/>
              </a:rPr>
              <a:t> </a:t>
            </a:r>
            <a:r>
              <a:rPr lang="tr-TR" sz="1200" kern="1200" dirty="0" err="1">
                <a:solidFill>
                  <a:schemeClr val="tx1"/>
                </a:solidFill>
                <a:effectLst/>
                <a:latin typeface="+mn-lt"/>
                <a:ea typeface="+mn-ea"/>
                <a:cs typeface="+mn-cs"/>
              </a:rPr>
              <a:t>by</a:t>
            </a:r>
            <a:r>
              <a:rPr lang="tr-TR" sz="1200" kern="1200" dirty="0">
                <a:solidFill>
                  <a:schemeClr val="tx1"/>
                </a:solidFill>
                <a:effectLst/>
                <a:latin typeface="+mn-lt"/>
                <a:ea typeface="+mn-ea"/>
                <a:cs typeface="+mn-cs"/>
              </a:rPr>
              <a:t> </a:t>
            </a:r>
            <a:r>
              <a:rPr lang="tr-TR" sz="1200" kern="1200" dirty="0" err="1">
                <a:solidFill>
                  <a:schemeClr val="tx1"/>
                </a:solidFill>
                <a:effectLst/>
                <a:latin typeface="+mn-lt"/>
                <a:ea typeface="+mn-ea"/>
                <a:cs typeface="+mn-cs"/>
              </a:rPr>
              <a:t>increased</a:t>
            </a:r>
            <a:r>
              <a:rPr lang="tr-TR" sz="1200" kern="1200" dirty="0">
                <a:solidFill>
                  <a:schemeClr val="tx1"/>
                </a:solidFill>
                <a:effectLst/>
                <a:latin typeface="+mn-lt"/>
                <a:ea typeface="+mn-ea"/>
                <a:cs typeface="+mn-cs"/>
              </a:rPr>
              <a:t> (</a:t>
            </a:r>
            <a:r>
              <a:rPr lang="tr-TR" sz="1200" kern="1200" dirty="0" err="1">
                <a:solidFill>
                  <a:schemeClr val="tx1"/>
                </a:solidFill>
                <a:effectLst/>
                <a:latin typeface="+mn-lt"/>
                <a:ea typeface="+mn-ea"/>
                <a:cs typeface="+mn-cs"/>
              </a:rPr>
              <a:t>upscaling</a:t>
            </a:r>
            <a:r>
              <a:rPr lang="tr-TR" sz="1200" kern="1200" dirty="0">
                <a:solidFill>
                  <a:schemeClr val="tx1"/>
                </a:solidFill>
                <a:effectLst/>
                <a:latin typeface="+mn-lt"/>
                <a:ea typeface="+mn-ea"/>
                <a:cs typeface="+mn-cs"/>
              </a:rPr>
              <a:t>) </a:t>
            </a:r>
            <a:r>
              <a:rPr lang="tr-TR" sz="1200" kern="1200" dirty="0" err="1">
                <a:solidFill>
                  <a:schemeClr val="tx1"/>
                </a:solidFill>
                <a:effectLst/>
                <a:latin typeface="+mn-lt"/>
                <a:ea typeface="+mn-ea"/>
                <a:cs typeface="+mn-cs"/>
              </a:rPr>
              <a:t>or</a:t>
            </a:r>
            <a:r>
              <a:rPr lang="tr-TR" sz="1200" kern="1200" dirty="0">
                <a:solidFill>
                  <a:schemeClr val="tx1"/>
                </a:solidFill>
                <a:effectLst/>
                <a:latin typeface="+mn-lt"/>
                <a:ea typeface="+mn-ea"/>
                <a:cs typeface="+mn-cs"/>
              </a:rPr>
              <a:t> </a:t>
            </a:r>
            <a:r>
              <a:rPr lang="tr-TR" sz="1200" kern="1200" dirty="0" err="1">
                <a:solidFill>
                  <a:schemeClr val="tx1"/>
                </a:solidFill>
                <a:effectLst/>
                <a:latin typeface="+mn-lt"/>
                <a:ea typeface="+mn-ea"/>
                <a:cs typeface="+mn-cs"/>
              </a:rPr>
              <a:t>decreased</a:t>
            </a:r>
            <a:r>
              <a:rPr lang="tr-TR" sz="1200" kern="1200" dirty="0">
                <a:solidFill>
                  <a:schemeClr val="tx1"/>
                </a:solidFill>
                <a:effectLst/>
                <a:latin typeface="+mn-lt"/>
                <a:ea typeface="+mn-ea"/>
                <a:cs typeface="+mn-cs"/>
              </a:rPr>
              <a:t> (</a:t>
            </a:r>
            <a:r>
              <a:rPr lang="tr-TR" sz="1200" kern="1200" dirty="0" err="1">
                <a:solidFill>
                  <a:schemeClr val="tx1"/>
                </a:solidFill>
                <a:effectLst/>
                <a:latin typeface="+mn-lt"/>
                <a:ea typeface="+mn-ea"/>
                <a:cs typeface="+mn-cs"/>
              </a:rPr>
              <a:t>downscaling</a:t>
            </a:r>
            <a:r>
              <a:rPr lang="tr-TR" sz="1200" kern="1200" dirty="0">
                <a:solidFill>
                  <a:schemeClr val="tx1"/>
                </a:solidFill>
                <a:effectLst/>
                <a:latin typeface="+mn-lt"/>
                <a:ea typeface="+mn-ea"/>
                <a:cs typeface="+mn-cs"/>
              </a:rPr>
              <a:t>) </a:t>
            </a:r>
            <a:r>
              <a:rPr lang="tr-TR" sz="1200" kern="1200" dirty="0" err="1">
                <a:solidFill>
                  <a:schemeClr val="tx1"/>
                </a:solidFill>
                <a:effectLst/>
                <a:latin typeface="+mn-lt"/>
                <a:ea typeface="+mn-ea"/>
                <a:cs typeface="+mn-cs"/>
              </a:rPr>
              <a:t>expression</a:t>
            </a:r>
            <a:endParaRPr lang="tr-TR" sz="1200" kern="1200" dirty="0">
              <a:solidFill>
                <a:schemeClr val="tx1"/>
              </a:solidFill>
              <a:effectLst/>
              <a:latin typeface="+mn-lt"/>
              <a:ea typeface="+mn-ea"/>
              <a:cs typeface="+mn-cs"/>
            </a:endParaRPr>
          </a:p>
          <a:p>
            <a:r>
              <a:rPr lang="tr-TR" sz="1200" kern="1200" dirty="0">
                <a:solidFill>
                  <a:schemeClr val="tx1"/>
                </a:solidFill>
                <a:effectLst/>
                <a:latin typeface="+mn-lt"/>
                <a:ea typeface="+mn-ea"/>
                <a:cs typeface="+mn-cs"/>
              </a:rPr>
              <a:t>of AMPA </a:t>
            </a:r>
            <a:r>
              <a:rPr lang="tr-TR" sz="1200" kern="1200" dirty="0" err="1">
                <a:solidFill>
                  <a:schemeClr val="tx1"/>
                </a:solidFill>
                <a:effectLst/>
                <a:latin typeface="+mn-lt"/>
                <a:ea typeface="+mn-ea"/>
                <a:cs typeface="+mn-cs"/>
              </a:rPr>
              <a:t>receptors</a:t>
            </a:r>
            <a:r>
              <a:rPr lang="tr-TR" sz="1200" kern="1200" dirty="0">
                <a:solidFill>
                  <a:schemeClr val="tx1"/>
                </a:solidFill>
                <a:effectLst/>
                <a:latin typeface="+mn-lt"/>
                <a:ea typeface="+mn-ea"/>
                <a:cs typeface="+mn-cs"/>
              </a:rPr>
              <a:t>. A </a:t>
            </a:r>
            <a:r>
              <a:rPr lang="tr-TR" sz="1200" kern="1200" dirty="0" err="1">
                <a:solidFill>
                  <a:schemeClr val="tx1"/>
                </a:solidFill>
                <a:effectLst/>
                <a:latin typeface="+mn-lt"/>
                <a:ea typeface="+mn-ea"/>
                <a:cs typeface="+mn-cs"/>
              </a:rPr>
              <a:t>balance</a:t>
            </a:r>
            <a:r>
              <a:rPr lang="tr-TR" sz="1200" kern="1200" dirty="0">
                <a:solidFill>
                  <a:schemeClr val="tx1"/>
                </a:solidFill>
                <a:effectLst/>
                <a:latin typeface="+mn-lt"/>
                <a:ea typeface="+mn-ea"/>
                <a:cs typeface="+mn-cs"/>
              </a:rPr>
              <a:t> </a:t>
            </a:r>
            <a:r>
              <a:rPr lang="tr-TR" sz="1200" kern="1200" dirty="0" err="1">
                <a:solidFill>
                  <a:schemeClr val="tx1"/>
                </a:solidFill>
                <a:effectLst/>
                <a:latin typeface="+mn-lt"/>
                <a:ea typeface="+mn-ea"/>
                <a:cs typeface="+mn-cs"/>
              </a:rPr>
              <a:t>between</a:t>
            </a:r>
            <a:r>
              <a:rPr lang="tr-TR" sz="1200" kern="1200" dirty="0">
                <a:solidFill>
                  <a:schemeClr val="tx1"/>
                </a:solidFill>
                <a:effectLst/>
                <a:latin typeface="+mn-lt"/>
                <a:ea typeface="+mn-ea"/>
                <a:cs typeface="+mn-cs"/>
              </a:rPr>
              <a:t> anti-</a:t>
            </a:r>
            <a:r>
              <a:rPr lang="tr-TR" sz="1200" kern="1200" dirty="0" err="1">
                <a:solidFill>
                  <a:schemeClr val="tx1"/>
                </a:solidFill>
                <a:effectLst/>
                <a:latin typeface="+mn-lt"/>
                <a:ea typeface="+mn-ea"/>
                <a:cs typeface="+mn-cs"/>
              </a:rPr>
              <a:t>homeostatic</a:t>
            </a:r>
            <a:r>
              <a:rPr lang="tr-TR" sz="1200" kern="1200" dirty="0">
                <a:solidFill>
                  <a:schemeClr val="tx1"/>
                </a:solidFill>
                <a:effectLst/>
                <a:latin typeface="+mn-lt"/>
                <a:ea typeface="+mn-ea"/>
                <a:cs typeface="+mn-cs"/>
              </a:rPr>
              <a:t> </a:t>
            </a:r>
            <a:r>
              <a:rPr lang="tr-TR" sz="1200" kern="1200" dirty="0" err="1">
                <a:solidFill>
                  <a:schemeClr val="tx1"/>
                </a:solidFill>
                <a:effectLst/>
                <a:latin typeface="+mn-lt"/>
                <a:ea typeface="+mn-ea"/>
                <a:cs typeface="+mn-cs"/>
              </a:rPr>
              <a:t>and</a:t>
            </a:r>
            <a:r>
              <a:rPr lang="tr-TR" sz="1200" kern="1200" dirty="0">
                <a:solidFill>
                  <a:schemeClr val="tx1"/>
                </a:solidFill>
                <a:effectLst/>
                <a:latin typeface="+mn-lt"/>
                <a:ea typeface="+mn-ea"/>
                <a:cs typeface="+mn-cs"/>
              </a:rPr>
              <a:t> </a:t>
            </a:r>
            <a:r>
              <a:rPr lang="tr-TR" sz="1200" kern="1200" dirty="0" err="1">
                <a:solidFill>
                  <a:schemeClr val="tx1"/>
                </a:solidFill>
                <a:effectLst/>
                <a:latin typeface="+mn-lt"/>
                <a:ea typeface="+mn-ea"/>
                <a:cs typeface="+mn-cs"/>
              </a:rPr>
              <a:t>homeostatic</a:t>
            </a:r>
            <a:r>
              <a:rPr lang="tr-TR" sz="1200" kern="1200" dirty="0">
                <a:solidFill>
                  <a:schemeClr val="tx1"/>
                </a:solidFill>
                <a:effectLst/>
                <a:latin typeface="+mn-lt"/>
                <a:ea typeface="+mn-ea"/>
                <a:cs typeface="+mn-cs"/>
              </a:rPr>
              <a:t> </a:t>
            </a:r>
            <a:r>
              <a:rPr lang="tr-TR" sz="1200" kern="1200" dirty="0" err="1">
                <a:solidFill>
                  <a:schemeClr val="tx1"/>
                </a:solidFill>
                <a:effectLst/>
                <a:latin typeface="+mn-lt"/>
                <a:ea typeface="+mn-ea"/>
                <a:cs typeface="+mn-cs"/>
              </a:rPr>
              <a:t>plasticity</a:t>
            </a:r>
            <a:r>
              <a:rPr lang="tr-TR" sz="1200" kern="1200" dirty="0">
                <a:solidFill>
                  <a:schemeClr val="tx1"/>
                </a:solidFill>
                <a:effectLst/>
                <a:latin typeface="+mn-lt"/>
                <a:ea typeface="+mn-ea"/>
                <a:cs typeface="+mn-cs"/>
              </a:rPr>
              <a:t> </a:t>
            </a:r>
            <a:r>
              <a:rPr lang="tr-TR" sz="1200" kern="1200" dirty="0" err="1">
                <a:solidFill>
                  <a:schemeClr val="tx1"/>
                </a:solidFill>
                <a:effectLst/>
                <a:latin typeface="+mn-lt"/>
                <a:ea typeface="+mn-ea"/>
                <a:cs typeface="+mn-cs"/>
              </a:rPr>
              <a:t>could</a:t>
            </a:r>
            <a:r>
              <a:rPr lang="tr-TR" sz="1200" kern="1200" dirty="0">
                <a:solidFill>
                  <a:schemeClr val="tx1"/>
                </a:solidFill>
                <a:effectLst/>
                <a:latin typeface="+mn-lt"/>
                <a:ea typeface="+mn-ea"/>
                <a:cs typeface="+mn-cs"/>
              </a:rPr>
              <a:t> </a:t>
            </a:r>
            <a:r>
              <a:rPr lang="tr-TR" sz="1200" kern="1200" dirty="0" err="1">
                <a:solidFill>
                  <a:schemeClr val="tx1"/>
                </a:solidFill>
                <a:effectLst/>
                <a:latin typeface="+mn-lt"/>
                <a:ea typeface="+mn-ea"/>
                <a:cs typeface="+mn-cs"/>
              </a:rPr>
              <a:t>promote</a:t>
            </a:r>
            <a:endParaRPr lang="tr-TR" sz="1200" kern="1200" dirty="0">
              <a:solidFill>
                <a:schemeClr val="tx1"/>
              </a:solidFill>
              <a:effectLst/>
              <a:latin typeface="+mn-lt"/>
              <a:ea typeface="+mn-ea"/>
              <a:cs typeface="+mn-cs"/>
            </a:endParaRPr>
          </a:p>
          <a:p>
            <a:r>
              <a:rPr lang="tr-TR" sz="1200" kern="1200" dirty="0">
                <a:solidFill>
                  <a:schemeClr val="tx1"/>
                </a:solidFill>
                <a:effectLst/>
                <a:latin typeface="+mn-lt"/>
                <a:ea typeface="+mn-ea"/>
                <a:cs typeface="+mn-cs"/>
              </a:rPr>
              <a:t>optimal network </a:t>
            </a:r>
            <a:r>
              <a:rPr lang="tr-TR" sz="1200" kern="1200" dirty="0" err="1">
                <a:solidFill>
                  <a:schemeClr val="tx1"/>
                </a:solidFill>
                <a:effectLst/>
                <a:latin typeface="+mn-lt"/>
                <a:ea typeface="+mn-ea"/>
                <a:cs typeface="+mn-cs"/>
              </a:rPr>
              <a:t>organization</a:t>
            </a:r>
            <a:r>
              <a:rPr lang="tr-TR" sz="1200" kern="1200" dirty="0">
                <a:solidFill>
                  <a:schemeClr val="tx1"/>
                </a:solidFill>
                <a:effectLst/>
                <a:latin typeface="+mn-lt"/>
                <a:ea typeface="+mn-ea"/>
                <a:cs typeface="+mn-cs"/>
              </a:rPr>
              <a:t> </a:t>
            </a:r>
            <a:r>
              <a:rPr lang="tr-TR" sz="1200" kern="1200" dirty="0" err="1">
                <a:solidFill>
                  <a:schemeClr val="tx1"/>
                </a:solidFill>
                <a:effectLst/>
                <a:latin typeface="+mn-lt"/>
                <a:ea typeface="+mn-ea"/>
                <a:cs typeface="+mn-cs"/>
              </a:rPr>
              <a:t>associated</a:t>
            </a:r>
            <a:r>
              <a:rPr lang="tr-TR" sz="1200" kern="1200" dirty="0">
                <a:solidFill>
                  <a:schemeClr val="tx1"/>
                </a:solidFill>
                <a:effectLst/>
                <a:latin typeface="+mn-lt"/>
                <a:ea typeface="+mn-ea"/>
                <a:cs typeface="+mn-cs"/>
              </a:rPr>
              <a:t> </a:t>
            </a:r>
            <a:r>
              <a:rPr lang="tr-TR" sz="1200" kern="1200" dirty="0" err="1">
                <a:solidFill>
                  <a:schemeClr val="tx1"/>
                </a:solidFill>
                <a:effectLst/>
                <a:latin typeface="+mn-lt"/>
                <a:ea typeface="+mn-ea"/>
                <a:cs typeface="+mn-cs"/>
              </a:rPr>
              <a:t>to</a:t>
            </a:r>
            <a:r>
              <a:rPr lang="tr-TR" sz="1200" kern="1200" dirty="0">
                <a:solidFill>
                  <a:schemeClr val="tx1"/>
                </a:solidFill>
                <a:effectLst/>
                <a:latin typeface="+mn-lt"/>
                <a:ea typeface="+mn-ea"/>
                <a:cs typeface="+mn-cs"/>
              </a:rPr>
              <a:t> </a:t>
            </a:r>
            <a:r>
              <a:rPr lang="tr-TR" sz="1200" kern="1200" dirty="0" err="1">
                <a:solidFill>
                  <a:schemeClr val="tx1"/>
                </a:solidFill>
                <a:effectLst/>
                <a:latin typeface="+mn-lt"/>
                <a:ea typeface="+mn-ea"/>
                <a:cs typeface="+mn-cs"/>
              </a:rPr>
              <a:t>efficient</a:t>
            </a:r>
            <a:r>
              <a:rPr lang="tr-TR" sz="1200" kern="1200" dirty="0">
                <a:solidFill>
                  <a:schemeClr val="tx1"/>
                </a:solidFill>
                <a:effectLst/>
                <a:latin typeface="+mn-lt"/>
                <a:ea typeface="+mn-ea"/>
                <a:cs typeface="+mn-cs"/>
              </a:rPr>
              <a:t> </a:t>
            </a:r>
            <a:r>
              <a:rPr lang="tr-TR" sz="1200" kern="1200" dirty="0" err="1">
                <a:solidFill>
                  <a:schemeClr val="tx1"/>
                </a:solidFill>
                <a:effectLst/>
                <a:latin typeface="+mn-lt"/>
                <a:ea typeface="+mn-ea"/>
                <a:cs typeface="+mn-cs"/>
              </a:rPr>
              <a:t>information</a:t>
            </a:r>
            <a:r>
              <a:rPr lang="tr-TR" sz="1200" kern="1200" dirty="0">
                <a:solidFill>
                  <a:schemeClr val="tx1"/>
                </a:solidFill>
                <a:effectLst/>
                <a:latin typeface="+mn-lt"/>
                <a:ea typeface="+mn-ea"/>
                <a:cs typeface="+mn-cs"/>
              </a:rPr>
              <a:t> </a:t>
            </a:r>
            <a:r>
              <a:rPr lang="tr-TR" sz="1200" kern="1200" dirty="0" err="1">
                <a:solidFill>
                  <a:schemeClr val="tx1"/>
                </a:solidFill>
                <a:effectLst/>
                <a:latin typeface="+mn-lt"/>
                <a:ea typeface="+mn-ea"/>
                <a:cs typeface="+mn-cs"/>
              </a:rPr>
              <a:t>processing</a:t>
            </a:r>
            <a:r>
              <a:rPr lang="tr-TR" sz="1200" kern="1200" dirty="0">
                <a:solidFill>
                  <a:schemeClr val="tx1"/>
                </a:solidFill>
                <a:effectLst/>
                <a:latin typeface="+mn-lt"/>
                <a:ea typeface="+mn-ea"/>
                <a:cs typeface="+mn-cs"/>
              </a:rPr>
              <a:t>, </a:t>
            </a:r>
            <a:r>
              <a:rPr lang="tr-TR" sz="1200" kern="1200" dirty="0" err="1">
                <a:solidFill>
                  <a:schemeClr val="tx1"/>
                </a:solidFill>
                <a:effectLst/>
                <a:latin typeface="+mn-lt"/>
                <a:ea typeface="+mn-ea"/>
                <a:cs typeface="+mn-cs"/>
              </a:rPr>
              <a:t>with</a:t>
            </a:r>
            <a:r>
              <a:rPr lang="tr-TR" sz="1200" kern="1200" dirty="0">
                <a:solidFill>
                  <a:schemeClr val="tx1"/>
                </a:solidFill>
                <a:effectLst/>
                <a:latin typeface="+mn-lt"/>
                <a:ea typeface="+mn-ea"/>
                <a:cs typeface="+mn-cs"/>
              </a:rPr>
              <a:t> </a:t>
            </a:r>
            <a:r>
              <a:rPr lang="tr-TR" sz="1200" kern="1200" dirty="0" err="1">
                <a:solidFill>
                  <a:schemeClr val="tx1"/>
                </a:solidFill>
                <a:effectLst/>
                <a:latin typeface="+mn-lt"/>
                <a:ea typeface="+mn-ea"/>
                <a:cs typeface="+mn-cs"/>
              </a:rPr>
              <a:t>coexistence</a:t>
            </a:r>
            <a:r>
              <a:rPr lang="tr-TR" sz="1200" kern="1200" dirty="0">
                <a:solidFill>
                  <a:schemeClr val="tx1"/>
                </a:solidFill>
                <a:effectLst/>
                <a:latin typeface="+mn-lt"/>
                <a:ea typeface="+mn-ea"/>
                <a:cs typeface="+mn-cs"/>
              </a:rPr>
              <a:t> of</a:t>
            </a:r>
          </a:p>
          <a:p>
            <a:r>
              <a:rPr lang="tr-TR" sz="1200" kern="1200" dirty="0" err="1">
                <a:solidFill>
                  <a:schemeClr val="tx1"/>
                </a:solidFill>
                <a:effectLst/>
                <a:latin typeface="+mn-lt"/>
                <a:ea typeface="+mn-ea"/>
                <a:cs typeface="+mn-cs"/>
              </a:rPr>
              <a:t>potentiated</a:t>
            </a:r>
            <a:r>
              <a:rPr lang="tr-TR" sz="1200" kern="1200" dirty="0">
                <a:solidFill>
                  <a:schemeClr val="tx1"/>
                </a:solidFill>
                <a:effectLst/>
                <a:latin typeface="+mn-lt"/>
                <a:ea typeface="+mn-ea"/>
                <a:cs typeface="+mn-cs"/>
              </a:rPr>
              <a:t> </a:t>
            </a:r>
            <a:r>
              <a:rPr lang="tr-TR" sz="1200" kern="1200" dirty="0" err="1">
                <a:solidFill>
                  <a:schemeClr val="tx1"/>
                </a:solidFill>
                <a:effectLst/>
                <a:latin typeface="+mn-lt"/>
                <a:ea typeface="+mn-ea"/>
                <a:cs typeface="+mn-cs"/>
              </a:rPr>
              <a:t>and</a:t>
            </a:r>
            <a:r>
              <a:rPr lang="tr-TR" sz="1200" kern="1200" dirty="0">
                <a:solidFill>
                  <a:schemeClr val="tx1"/>
                </a:solidFill>
                <a:effectLst/>
                <a:latin typeface="+mn-lt"/>
                <a:ea typeface="+mn-ea"/>
                <a:cs typeface="+mn-cs"/>
              </a:rPr>
              <a:t> </a:t>
            </a:r>
            <a:r>
              <a:rPr lang="tr-TR" sz="1200" kern="1200" dirty="0" err="1">
                <a:solidFill>
                  <a:schemeClr val="tx1"/>
                </a:solidFill>
                <a:effectLst/>
                <a:latin typeface="+mn-lt"/>
                <a:ea typeface="+mn-ea"/>
                <a:cs typeface="+mn-cs"/>
              </a:rPr>
              <a:t>silent</a:t>
            </a:r>
            <a:r>
              <a:rPr lang="tr-TR" sz="1200" kern="1200" dirty="0">
                <a:solidFill>
                  <a:schemeClr val="tx1"/>
                </a:solidFill>
                <a:effectLst/>
                <a:latin typeface="+mn-lt"/>
                <a:ea typeface="+mn-ea"/>
                <a:cs typeface="+mn-cs"/>
              </a:rPr>
              <a:t> </a:t>
            </a:r>
            <a:r>
              <a:rPr lang="tr-TR" sz="1200" kern="1200" dirty="0" err="1">
                <a:solidFill>
                  <a:schemeClr val="tx1"/>
                </a:solidFill>
                <a:effectLst/>
                <a:latin typeface="+mn-lt"/>
                <a:ea typeface="+mn-ea"/>
                <a:cs typeface="+mn-cs"/>
              </a:rPr>
              <a:t>synapses</a:t>
            </a:r>
            <a:r>
              <a:rPr lang="tr-TR" sz="1200" kern="1200" dirty="0">
                <a:solidFill>
                  <a:schemeClr val="tx1"/>
                </a:solidFill>
                <a:effectLst/>
                <a:latin typeface="+mn-lt"/>
                <a:ea typeface="+mn-ea"/>
                <a:cs typeface="+mn-cs"/>
              </a:rPr>
              <a:t> (</a:t>
            </a:r>
            <a:r>
              <a:rPr lang="tr-TR" sz="1200" kern="1200" dirty="0" err="1">
                <a:solidFill>
                  <a:schemeClr val="tx1"/>
                </a:solidFill>
                <a:effectLst/>
                <a:latin typeface="+mn-lt"/>
                <a:ea typeface="+mn-ea"/>
                <a:cs typeface="+mn-cs"/>
              </a:rPr>
              <a:t>grey</a:t>
            </a:r>
            <a:r>
              <a:rPr lang="tr-TR" sz="1200" kern="1200" dirty="0">
                <a:solidFill>
                  <a:schemeClr val="tx1"/>
                </a:solidFill>
                <a:effectLst/>
                <a:latin typeface="+mn-lt"/>
                <a:ea typeface="+mn-ea"/>
                <a:cs typeface="+mn-cs"/>
              </a:rPr>
              <a:t> </a:t>
            </a:r>
            <a:r>
              <a:rPr lang="tr-TR" sz="1200" kern="1200" dirty="0" err="1">
                <a:solidFill>
                  <a:schemeClr val="tx1"/>
                </a:solidFill>
                <a:effectLst/>
                <a:latin typeface="+mn-lt"/>
                <a:ea typeface="+mn-ea"/>
                <a:cs typeface="+mn-cs"/>
              </a:rPr>
              <a:t>spines</a:t>
            </a:r>
            <a:r>
              <a:rPr lang="tr-TR" sz="1200" kern="1200" dirty="0">
                <a:solidFill>
                  <a:schemeClr val="tx1"/>
                </a:solidFill>
                <a:effectLst/>
                <a:latin typeface="+mn-lt"/>
                <a:ea typeface="+mn-ea"/>
                <a:cs typeface="+mn-cs"/>
              </a:rPr>
              <a:t>), </a:t>
            </a:r>
            <a:r>
              <a:rPr lang="tr-TR" sz="1200" kern="1200" dirty="0" err="1">
                <a:solidFill>
                  <a:schemeClr val="tx1"/>
                </a:solidFill>
                <a:effectLst/>
                <a:latin typeface="+mn-lt"/>
                <a:ea typeface="+mn-ea"/>
                <a:cs typeface="+mn-cs"/>
              </a:rPr>
              <a:t>allowing</a:t>
            </a:r>
            <a:r>
              <a:rPr lang="tr-TR" sz="1200" kern="1200" dirty="0">
                <a:solidFill>
                  <a:schemeClr val="tx1"/>
                </a:solidFill>
                <a:effectLst/>
                <a:latin typeface="+mn-lt"/>
                <a:ea typeface="+mn-ea"/>
                <a:cs typeface="+mn-cs"/>
              </a:rPr>
              <a:t> </a:t>
            </a:r>
            <a:r>
              <a:rPr lang="tr-TR" sz="1200" kern="1200" dirty="0" err="1">
                <a:solidFill>
                  <a:schemeClr val="tx1"/>
                </a:solidFill>
                <a:effectLst/>
                <a:latin typeface="+mn-lt"/>
                <a:ea typeface="+mn-ea"/>
                <a:cs typeface="+mn-cs"/>
              </a:rPr>
              <a:t>specific</a:t>
            </a:r>
            <a:r>
              <a:rPr lang="tr-TR" sz="1200" kern="1200" dirty="0">
                <a:solidFill>
                  <a:schemeClr val="tx1"/>
                </a:solidFill>
                <a:effectLst/>
                <a:latin typeface="+mn-lt"/>
                <a:ea typeface="+mn-ea"/>
                <a:cs typeface="+mn-cs"/>
              </a:rPr>
              <a:t> </a:t>
            </a:r>
            <a:r>
              <a:rPr lang="tr-TR" sz="1200" kern="1200" dirty="0" err="1">
                <a:solidFill>
                  <a:schemeClr val="tx1"/>
                </a:solidFill>
                <a:effectLst/>
                <a:latin typeface="+mn-lt"/>
                <a:ea typeface="+mn-ea"/>
                <a:cs typeface="+mn-cs"/>
              </a:rPr>
              <a:t>and</a:t>
            </a:r>
            <a:r>
              <a:rPr lang="tr-TR" sz="1200" kern="1200" dirty="0">
                <a:solidFill>
                  <a:schemeClr val="tx1"/>
                </a:solidFill>
                <a:effectLst/>
                <a:latin typeface="+mn-lt"/>
                <a:ea typeface="+mn-ea"/>
                <a:cs typeface="+mn-cs"/>
              </a:rPr>
              <a:t> </a:t>
            </a:r>
            <a:r>
              <a:rPr lang="tr-TR" sz="1200" kern="1200" dirty="0" err="1">
                <a:solidFill>
                  <a:schemeClr val="tx1"/>
                </a:solidFill>
                <a:effectLst/>
                <a:latin typeface="+mn-lt"/>
                <a:ea typeface="+mn-ea"/>
                <a:cs typeface="+mn-cs"/>
              </a:rPr>
              <a:t>segregated</a:t>
            </a:r>
            <a:r>
              <a:rPr lang="tr-TR" sz="1200" kern="1200" dirty="0">
                <a:solidFill>
                  <a:schemeClr val="tx1"/>
                </a:solidFill>
                <a:effectLst/>
                <a:latin typeface="+mn-lt"/>
                <a:ea typeface="+mn-ea"/>
                <a:cs typeface="+mn-cs"/>
              </a:rPr>
              <a:t> </a:t>
            </a:r>
            <a:r>
              <a:rPr lang="tr-TR" sz="1200" kern="1200" dirty="0" err="1">
                <a:solidFill>
                  <a:schemeClr val="tx1"/>
                </a:solidFill>
                <a:effectLst/>
                <a:latin typeface="+mn-lt"/>
                <a:ea typeface="+mn-ea"/>
                <a:cs typeface="+mn-cs"/>
              </a:rPr>
              <a:t>information</a:t>
            </a:r>
            <a:endParaRPr lang="tr-TR" sz="1200" kern="1200" dirty="0">
              <a:solidFill>
                <a:schemeClr val="tx1"/>
              </a:solidFill>
              <a:effectLst/>
              <a:latin typeface="+mn-lt"/>
              <a:ea typeface="+mn-ea"/>
              <a:cs typeface="+mn-cs"/>
            </a:endParaRPr>
          </a:p>
          <a:p>
            <a:r>
              <a:rPr lang="tr-TR" sz="1200" kern="1200" dirty="0" err="1">
                <a:solidFill>
                  <a:schemeClr val="tx1"/>
                </a:solidFill>
                <a:effectLst/>
                <a:latin typeface="+mn-lt"/>
                <a:ea typeface="+mn-ea"/>
                <a:cs typeface="+mn-cs"/>
              </a:rPr>
              <a:t>processing</a:t>
            </a:r>
            <a:r>
              <a:rPr lang="tr-TR" sz="1200" kern="1200" dirty="0">
                <a:solidFill>
                  <a:schemeClr val="tx1"/>
                </a:solidFill>
                <a:effectLst/>
                <a:latin typeface="+mn-lt"/>
                <a:ea typeface="+mn-ea"/>
                <a:cs typeface="+mn-cs"/>
              </a:rPr>
              <a:t>, </a:t>
            </a:r>
            <a:r>
              <a:rPr lang="tr-TR" sz="1200" kern="1200" dirty="0" err="1">
                <a:solidFill>
                  <a:schemeClr val="tx1"/>
                </a:solidFill>
                <a:effectLst/>
                <a:latin typeface="+mn-lt"/>
                <a:ea typeface="+mn-ea"/>
                <a:cs typeface="+mn-cs"/>
              </a:rPr>
              <a:t>preventing</a:t>
            </a:r>
            <a:r>
              <a:rPr lang="tr-TR" sz="1200" kern="1200" dirty="0">
                <a:solidFill>
                  <a:schemeClr val="tx1"/>
                </a:solidFill>
                <a:effectLst/>
                <a:latin typeface="+mn-lt"/>
                <a:ea typeface="+mn-ea"/>
                <a:cs typeface="+mn-cs"/>
              </a:rPr>
              <a:t> </a:t>
            </a:r>
            <a:r>
              <a:rPr lang="tr-TR" sz="1200" kern="1200" dirty="0" err="1">
                <a:solidFill>
                  <a:schemeClr val="tx1"/>
                </a:solidFill>
                <a:effectLst/>
                <a:latin typeface="+mn-lt"/>
                <a:ea typeface="+mn-ea"/>
                <a:cs typeface="+mn-cs"/>
              </a:rPr>
              <a:t>excessive</a:t>
            </a:r>
            <a:r>
              <a:rPr lang="tr-TR" sz="1200" kern="1200" dirty="0">
                <a:solidFill>
                  <a:schemeClr val="tx1"/>
                </a:solidFill>
                <a:effectLst/>
                <a:latin typeface="+mn-lt"/>
                <a:ea typeface="+mn-ea"/>
                <a:cs typeface="+mn-cs"/>
              </a:rPr>
              <a:t> </a:t>
            </a:r>
            <a:r>
              <a:rPr lang="tr-TR" sz="1200" kern="1200" dirty="0" err="1">
                <a:solidFill>
                  <a:schemeClr val="tx1"/>
                </a:solidFill>
                <a:effectLst/>
                <a:latin typeface="+mn-lt"/>
                <a:ea typeface="+mn-ea"/>
                <a:cs typeface="+mn-cs"/>
              </a:rPr>
              <a:t>increase</a:t>
            </a:r>
            <a:r>
              <a:rPr lang="tr-TR" sz="1200" kern="1200" dirty="0">
                <a:solidFill>
                  <a:schemeClr val="tx1"/>
                </a:solidFill>
                <a:effectLst/>
                <a:latin typeface="+mn-lt"/>
                <a:ea typeface="+mn-ea"/>
                <a:cs typeface="+mn-cs"/>
              </a:rPr>
              <a:t> of </a:t>
            </a:r>
            <a:r>
              <a:rPr lang="tr-TR" sz="1200" kern="1200" dirty="0" err="1">
                <a:solidFill>
                  <a:schemeClr val="tx1"/>
                </a:solidFill>
                <a:effectLst/>
                <a:latin typeface="+mn-lt"/>
                <a:ea typeface="+mn-ea"/>
                <a:cs typeface="+mn-cs"/>
              </a:rPr>
              <a:t>overall</a:t>
            </a:r>
            <a:r>
              <a:rPr lang="tr-TR" sz="1200" kern="1200" dirty="0">
                <a:solidFill>
                  <a:schemeClr val="tx1"/>
                </a:solidFill>
                <a:effectLst/>
                <a:latin typeface="+mn-lt"/>
                <a:ea typeface="+mn-ea"/>
                <a:cs typeface="+mn-cs"/>
              </a:rPr>
              <a:t> </a:t>
            </a:r>
            <a:r>
              <a:rPr lang="tr-TR" sz="1200" kern="1200" dirty="0" err="1">
                <a:solidFill>
                  <a:schemeClr val="tx1"/>
                </a:solidFill>
                <a:effectLst/>
                <a:latin typeface="+mn-lt"/>
                <a:ea typeface="+mn-ea"/>
                <a:cs typeface="+mn-cs"/>
              </a:rPr>
              <a:t>excitability</a:t>
            </a:r>
            <a:r>
              <a:rPr lang="tr-TR" sz="1200" kern="1200" dirty="0">
                <a:solidFill>
                  <a:schemeClr val="tx1"/>
                </a:solidFill>
                <a:effectLst/>
                <a:latin typeface="+mn-lt"/>
                <a:ea typeface="+mn-ea"/>
                <a:cs typeface="+mn-cs"/>
              </a:rPr>
              <a:t>. (C) Brain </a:t>
            </a:r>
            <a:r>
              <a:rPr lang="tr-TR" sz="1200" kern="1200" dirty="0" err="1">
                <a:solidFill>
                  <a:schemeClr val="tx1"/>
                </a:solidFill>
                <a:effectLst/>
                <a:latin typeface="+mn-lt"/>
                <a:ea typeface="+mn-ea"/>
                <a:cs typeface="+mn-cs"/>
              </a:rPr>
              <a:t>damage</a:t>
            </a:r>
            <a:r>
              <a:rPr lang="tr-TR" sz="1200" kern="1200" dirty="0">
                <a:solidFill>
                  <a:schemeClr val="tx1"/>
                </a:solidFill>
                <a:effectLst/>
                <a:latin typeface="+mn-lt"/>
                <a:ea typeface="+mn-ea"/>
                <a:cs typeface="+mn-cs"/>
              </a:rPr>
              <a:t> </a:t>
            </a:r>
            <a:r>
              <a:rPr lang="tr-TR" sz="1200" kern="1200" dirty="0" err="1">
                <a:solidFill>
                  <a:schemeClr val="tx1"/>
                </a:solidFill>
                <a:effectLst/>
                <a:latin typeface="+mn-lt"/>
                <a:ea typeface="+mn-ea"/>
                <a:cs typeface="+mn-cs"/>
              </a:rPr>
              <a:t>induces</a:t>
            </a:r>
            <a:r>
              <a:rPr lang="tr-TR" sz="1200" kern="1200" dirty="0">
                <a:solidFill>
                  <a:schemeClr val="tx1"/>
                </a:solidFill>
                <a:effectLst/>
                <a:latin typeface="+mn-lt"/>
                <a:ea typeface="+mn-ea"/>
                <a:cs typeface="+mn-cs"/>
              </a:rPr>
              <a:t> </a:t>
            </a:r>
            <a:r>
              <a:rPr lang="tr-TR" sz="1200" kern="1200" dirty="0" err="1">
                <a:solidFill>
                  <a:schemeClr val="tx1"/>
                </a:solidFill>
                <a:effectLst/>
                <a:latin typeface="+mn-lt"/>
                <a:ea typeface="+mn-ea"/>
                <a:cs typeface="+mn-cs"/>
              </a:rPr>
              <a:t>acute</a:t>
            </a:r>
            <a:endParaRPr lang="tr-TR" sz="1200" kern="1200" dirty="0">
              <a:solidFill>
                <a:schemeClr val="tx1"/>
              </a:solidFill>
              <a:effectLst/>
              <a:latin typeface="+mn-lt"/>
              <a:ea typeface="+mn-ea"/>
              <a:cs typeface="+mn-cs"/>
            </a:endParaRPr>
          </a:p>
          <a:p>
            <a:r>
              <a:rPr lang="tr-TR" sz="1200" kern="1200" dirty="0" err="1">
                <a:solidFill>
                  <a:schemeClr val="tx1"/>
                </a:solidFill>
                <a:effectLst/>
                <a:latin typeface="+mn-lt"/>
                <a:ea typeface="+mn-ea"/>
                <a:cs typeface="+mn-cs"/>
              </a:rPr>
              <a:t>disconnection</a:t>
            </a:r>
            <a:r>
              <a:rPr lang="tr-TR" sz="1200" kern="1200" dirty="0">
                <a:solidFill>
                  <a:schemeClr val="tx1"/>
                </a:solidFill>
                <a:effectLst/>
                <a:latin typeface="+mn-lt"/>
                <a:ea typeface="+mn-ea"/>
                <a:cs typeface="+mn-cs"/>
              </a:rPr>
              <a:t> </a:t>
            </a:r>
            <a:r>
              <a:rPr lang="tr-TR" sz="1200" kern="1200" dirty="0" err="1">
                <a:solidFill>
                  <a:schemeClr val="tx1"/>
                </a:solidFill>
                <a:effectLst/>
                <a:latin typeface="+mn-lt"/>
                <a:ea typeface="+mn-ea"/>
                <a:cs typeface="+mn-cs"/>
              </a:rPr>
              <a:t>depriving</a:t>
            </a:r>
            <a:r>
              <a:rPr lang="tr-TR" sz="1200" kern="1200" dirty="0">
                <a:solidFill>
                  <a:schemeClr val="tx1"/>
                </a:solidFill>
                <a:effectLst/>
                <a:latin typeface="+mn-lt"/>
                <a:ea typeface="+mn-ea"/>
                <a:cs typeface="+mn-cs"/>
              </a:rPr>
              <a:t> </a:t>
            </a:r>
            <a:r>
              <a:rPr lang="tr-TR" sz="1200" kern="1200" dirty="0" err="1">
                <a:solidFill>
                  <a:schemeClr val="tx1"/>
                </a:solidFill>
                <a:effectLst/>
                <a:latin typeface="+mn-lt"/>
                <a:ea typeface="+mn-ea"/>
                <a:cs typeface="+mn-cs"/>
              </a:rPr>
              <a:t>neurons</a:t>
            </a:r>
            <a:r>
              <a:rPr lang="tr-TR" sz="1200" kern="1200" dirty="0">
                <a:solidFill>
                  <a:schemeClr val="tx1"/>
                </a:solidFill>
                <a:effectLst/>
                <a:latin typeface="+mn-lt"/>
                <a:ea typeface="+mn-ea"/>
                <a:cs typeface="+mn-cs"/>
              </a:rPr>
              <a:t> of </a:t>
            </a:r>
            <a:r>
              <a:rPr lang="tr-TR" sz="1200" kern="1200" dirty="0" err="1">
                <a:solidFill>
                  <a:schemeClr val="tx1"/>
                </a:solidFill>
                <a:effectLst/>
                <a:latin typeface="+mn-lt"/>
                <a:ea typeface="+mn-ea"/>
                <a:cs typeface="+mn-cs"/>
              </a:rPr>
              <a:t>their</a:t>
            </a:r>
            <a:r>
              <a:rPr lang="tr-TR" sz="1200" kern="1200" dirty="0">
                <a:solidFill>
                  <a:schemeClr val="tx1"/>
                </a:solidFill>
                <a:effectLst/>
                <a:latin typeface="+mn-lt"/>
                <a:ea typeface="+mn-ea"/>
                <a:cs typeface="+mn-cs"/>
              </a:rPr>
              <a:t> </a:t>
            </a:r>
            <a:r>
              <a:rPr lang="tr-TR" sz="1200" kern="1200" dirty="0" err="1">
                <a:solidFill>
                  <a:schemeClr val="tx1"/>
                </a:solidFill>
                <a:effectLst/>
                <a:latin typeface="+mn-lt"/>
                <a:ea typeface="+mn-ea"/>
                <a:cs typeface="+mn-cs"/>
              </a:rPr>
              <a:t>synaptic</a:t>
            </a:r>
            <a:r>
              <a:rPr lang="tr-TR" sz="1200" kern="1200" dirty="0">
                <a:solidFill>
                  <a:schemeClr val="tx1"/>
                </a:solidFill>
                <a:effectLst/>
                <a:latin typeface="+mn-lt"/>
                <a:ea typeface="+mn-ea"/>
                <a:cs typeface="+mn-cs"/>
              </a:rPr>
              <a:t> </a:t>
            </a:r>
            <a:r>
              <a:rPr lang="tr-TR" sz="1200" kern="1200" dirty="0" err="1">
                <a:solidFill>
                  <a:schemeClr val="tx1"/>
                </a:solidFill>
                <a:effectLst/>
                <a:latin typeface="+mn-lt"/>
                <a:ea typeface="+mn-ea"/>
                <a:cs typeface="+mn-cs"/>
              </a:rPr>
              <a:t>inputs</a:t>
            </a:r>
            <a:r>
              <a:rPr lang="tr-TR" sz="1200" kern="1200" dirty="0">
                <a:solidFill>
                  <a:schemeClr val="tx1"/>
                </a:solidFill>
                <a:effectLst/>
                <a:latin typeface="+mn-lt"/>
                <a:ea typeface="+mn-ea"/>
                <a:cs typeface="+mn-cs"/>
              </a:rPr>
              <a:t>. </a:t>
            </a:r>
            <a:r>
              <a:rPr lang="tr-TR" sz="1200" kern="1200" dirty="0" err="1">
                <a:solidFill>
                  <a:schemeClr val="tx1"/>
                </a:solidFill>
                <a:effectLst/>
                <a:latin typeface="+mn-lt"/>
                <a:ea typeface="+mn-ea"/>
                <a:cs typeface="+mn-cs"/>
              </a:rPr>
              <a:t>Synaptic</a:t>
            </a:r>
            <a:r>
              <a:rPr lang="tr-TR" sz="1200" kern="1200" dirty="0">
                <a:solidFill>
                  <a:schemeClr val="tx1"/>
                </a:solidFill>
                <a:effectLst/>
                <a:latin typeface="+mn-lt"/>
                <a:ea typeface="+mn-ea"/>
                <a:cs typeface="+mn-cs"/>
              </a:rPr>
              <a:t> </a:t>
            </a:r>
            <a:r>
              <a:rPr lang="tr-TR" sz="1200" kern="1200" dirty="0" err="1">
                <a:solidFill>
                  <a:schemeClr val="tx1"/>
                </a:solidFill>
                <a:effectLst/>
                <a:latin typeface="+mn-lt"/>
                <a:ea typeface="+mn-ea"/>
                <a:cs typeface="+mn-cs"/>
              </a:rPr>
              <a:t>scaling</a:t>
            </a:r>
            <a:r>
              <a:rPr lang="tr-TR" sz="1200" kern="1200" dirty="0">
                <a:solidFill>
                  <a:schemeClr val="tx1"/>
                </a:solidFill>
                <a:effectLst/>
                <a:latin typeface="+mn-lt"/>
                <a:ea typeface="+mn-ea"/>
                <a:cs typeface="+mn-cs"/>
              </a:rPr>
              <a:t> </a:t>
            </a:r>
            <a:r>
              <a:rPr lang="tr-TR" sz="1200" kern="1200" dirty="0" err="1">
                <a:solidFill>
                  <a:schemeClr val="tx1"/>
                </a:solidFill>
                <a:effectLst/>
                <a:latin typeface="+mn-lt"/>
                <a:ea typeface="+mn-ea"/>
                <a:cs typeface="+mn-cs"/>
              </a:rPr>
              <a:t>and</a:t>
            </a:r>
            <a:r>
              <a:rPr lang="tr-TR" sz="1200" kern="1200" dirty="0">
                <a:solidFill>
                  <a:schemeClr val="tx1"/>
                </a:solidFill>
                <a:effectLst/>
                <a:latin typeface="+mn-lt"/>
                <a:ea typeface="+mn-ea"/>
                <a:cs typeface="+mn-cs"/>
              </a:rPr>
              <a:t> LTP </a:t>
            </a:r>
            <a:r>
              <a:rPr lang="tr-TR" sz="1200" kern="1200" dirty="0" err="1">
                <a:solidFill>
                  <a:schemeClr val="tx1"/>
                </a:solidFill>
                <a:effectLst/>
                <a:latin typeface="+mn-lt"/>
                <a:ea typeface="+mn-ea"/>
                <a:cs typeface="+mn-cs"/>
              </a:rPr>
              <a:t>may</a:t>
            </a:r>
            <a:r>
              <a:rPr lang="tr-TR" sz="1200" kern="1200" dirty="0">
                <a:solidFill>
                  <a:schemeClr val="tx1"/>
                </a:solidFill>
                <a:effectLst/>
                <a:latin typeface="+mn-lt"/>
                <a:ea typeface="+mn-ea"/>
                <a:cs typeface="+mn-cs"/>
              </a:rPr>
              <a:t> </a:t>
            </a:r>
            <a:r>
              <a:rPr lang="tr-TR" sz="1200" kern="1200" dirty="0" err="1">
                <a:solidFill>
                  <a:schemeClr val="tx1"/>
                </a:solidFill>
                <a:effectLst/>
                <a:latin typeface="+mn-lt"/>
                <a:ea typeface="+mn-ea"/>
                <a:cs typeface="+mn-cs"/>
              </a:rPr>
              <a:t>cooperate</a:t>
            </a:r>
            <a:r>
              <a:rPr lang="tr-TR" sz="1200" kern="1200" dirty="0">
                <a:solidFill>
                  <a:schemeClr val="tx1"/>
                </a:solidFill>
                <a:effectLst/>
                <a:latin typeface="+mn-lt"/>
                <a:ea typeface="+mn-ea"/>
                <a:cs typeface="+mn-cs"/>
              </a:rPr>
              <a:t> </a:t>
            </a:r>
            <a:r>
              <a:rPr lang="tr-TR" sz="1200" kern="1200" dirty="0" err="1">
                <a:solidFill>
                  <a:schemeClr val="tx1"/>
                </a:solidFill>
                <a:effectLst/>
                <a:latin typeface="+mn-lt"/>
                <a:ea typeface="+mn-ea"/>
                <a:cs typeface="+mn-cs"/>
              </a:rPr>
              <a:t>to</a:t>
            </a:r>
            <a:endParaRPr lang="tr-TR" sz="1200" kern="1200" dirty="0">
              <a:solidFill>
                <a:schemeClr val="tx1"/>
              </a:solidFill>
              <a:effectLst/>
              <a:latin typeface="+mn-lt"/>
              <a:ea typeface="+mn-ea"/>
              <a:cs typeface="+mn-cs"/>
            </a:endParaRPr>
          </a:p>
          <a:p>
            <a:r>
              <a:rPr lang="tr-TR" sz="1200" kern="1200" dirty="0">
                <a:solidFill>
                  <a:schemeClr val="tx1"/>
                </a:solidFill>
                <a:effectLst/>
                <a:latin typeface="+mn-lt"/>
                <a:ea typeface="+mn-ea"/>
                <a:cs typeface="+mn-cs"/>
              </a:rPr>
              <a:t>restore </a:t>
            </a:r>
            <a:r>
              <a:rPr lang="tr-TR" sz="1200" kern="1200" dirty="0" err="1">
                <a:solidFill>
                  <a:schemeClr val="tx1"/>
                </a:solidFill>
                <a:effectLst/>
                <a:latin typeface="+mn-lt"/>
                <a:ea typeface="+mn-ea"/>
                <a:cs typeface="+mn-cs"/>
              </a:rPr>
              <a:t>neuronal</a:t>
            </a:r>
            <a:r>
              <a:rPr lang="tr-TR" sz="1200" kern="1200" dirty="0">
                <a:solidFill>
                  <a:schemeClr val="tx1"/>
                </a:solidFill>
                <a:effectLst/>
                <a:latin typeface="+mn-lt"/>
                <a:ea typeface="+mn-ea"/>
                <a:cs typeface="+mn-cs"/>
              </a:rPr>
              <a:t> </a:t>
            </a:r>
            <a:r>
              <a:rPr lang="tr-TR" sz="1200" kern="1200" dirty="0" err="1">
                <a:solidFill>
                  <a:schemeClr val="tx1"/>
                </a:solidFill>
                <a:effectLst/>
                <a:latin typeface="+mn-lt"/>
                <a:ea typeface="+mn-ea"/>
                <a:cs typeface="+mn-cs"/>
              </a:rPr>
              <a:t>excitability</a:t>
            </a:r>
            <a:r>
              <a:rPr lang="tr-TR" sz="1200" kern="1200" dirty="0">
                <a:solidFill>
                  <a:schemeClr val="tx1"/>
                </a:solidFill>
                <a:effectLst/>
                <a:latin typeface="+mn-lt"/>
                <a:ea typeface="+mn-ea"/>
                <a:cs typeface="+mn-cs"/>
              </a:rPr>
              <a:t>, </a:t>
            </a:r>
            <a:r>
              <a:rPr lang="tr-TR" sz="1200" kern="1200" dirty="0" err="1">
                <a:solidFill>
                  <a:schemeClr val="tx1"/>
                </a:solidFill>
                <a:effectLst/>
                <a:latin typeface="+mn-lt"/>
                <a:ea typeface="+mn-ea"/>
                <a:cs typeface="+mn-cs"/>
              </a:rPr>
              <a:t>promoting</a:t>
            </a:r>
            <a:r>
              <a:rPr lang="tr-TR" sz="1200" kern="1200" dirty="0">
                <a:solidFill>
                  <a:schemeClr val="tx1"/>
                </a:solidFill>
                <a:effectLst/>
                <a:latin typeface="+mn-lt"/>
                <a:ea typeface="+mn-ea"/>
                <a:cs typeface="+mn-cs"/>
              </a:rPr>
              <a:t> </a:t>
            </a:r>
            <a:r>
              <a:rPr lang="tr-TR" sz="1200" kern="1200" dirty="0" err="1">
                <a:solidFill>
                  <a:schemeClr val="tx1"/>
                </a:solidFill>
                <a:effectLst/>
                <a:latin typeface="+mn-lt"/>
                <a:ea typeface="+mn-ea"/>
                <a:cs typeface="+mn-cs"/>
              </a:rPr>
              <a:t>initial</a:t>
            </a:r>
            <a:r>
              <a:rPr lang="tr-TR" sz="1200" kern="1200" dirty="0">
                <a:solidFill>
                  <a:schemeClr val="tx1"/>
                </a:solidFill>
                <a:effectLst/>
                <a:latin typeface="+mn-lt"/>
                <a:ea typeface="+mn-ea"/>
                <a:cs typeface="+mn-cs"/>
              </a:rPr>
              <a:t> </a:t>
            </a:r>
            <a:r>
              <a:rPr lang="tr-TR" sz="1200" kern="1200" dirty="0" err="1">
                <a:solidFill>
                  <a:schemeClr val="tx1"/>
                </a:solidFill>
                <a:effectLst/>
                <a:latin typeface="+mn-lt"/>
                <a:ea typeface="+mn-ea"/>
                <a:cs typeface="+mn-cs"/>
              </a:rPr>
              <a:t>hyperexcitability</a:t>
            </a:r>
            <a:r>
              <a:rPr lang="tr-TR" sz="1200" kern="1200" dirty="0">
                <a:solidFill>
                  <a:schemeClr val="tx1"/>
                </a:solidFill>
                <a:effectLst/>
                <a:latin typeface="+mn-lt"/>
                <a:ea typeface="+mn-ea"/>
                <a:cs typeface="+mn-cs"/>
              </a:rPr>
              <a:t> (</a:t>
            </a:r>
            <a:r>
              <a:rPr lang="tr-TR" sz="1200" kern="1200" dirty="0" err="1">
                <a:solidFill>
                  <a:schemeClr val="tx1"/>
                </a:solidFill>
                <a:effectLst/>
                <a:latin typeface="+mn-lt"/>
                <a:ea typeface="+mn-ea"/>
                <a:cs typeface="+mn-cs"/>
              </a:rPr>
              <a:t>induced</a:t>
            </a:r>
            <a:r>
              <a:rPr lang="tr-TR" sz="1200" kern="1200" dirty="0">
                <a:solidFill>
                  <a:schemeClr val="tx1"/>
                </a:solidFill>
                <a:effectLst/>
                <a:latin typeface="+mn-lt"/>
                <a:ea typeface="+mn-ea"/>
                <a:cs typeface="+mn-cs"/>
              </a:rPr>
              <a:t> </a:t>
            </a:r>
            <a:r>
              <a:rPr lang="tr-TR" sz="1200" kern="1200" dirty="0" err="1">
                <a:solidFill>
                  <a:schemeClr val="tx1"/>
                </a:solidFill>
                <a:effectLst/>
                <a:latin typeface="+mn-lt"/>
                <a:ea typeface="+mn-ea"/>
                <a:cs typeface="+mn-cs"/>
              </a:rPr>
              <a:t>by</a:t>
            </a:r>
            <a:r>
              <a:rPr lang="tr-TR" sz="1200" kern="1200" dirty="0">
                <a:solidFill>
                  <a:schemeClr val="tx1"/>
                </a:solidFill>
                <a:effectLst/>
                <a:latin typeface="+mn-lt"/>
                <a:ea typeface="+mn-ea"/>
                <a:cs typeface="+mn-cs"/>
              </a:rPr>
              <a:t> </a:t>
            </a:r>
            <a:r>
              <a:rPr lang="tr-TR" sz="1200" kern="1200" dirty="0" err="1">
                <a:solidFill>
                  <a:schemeClr val="tx1"/>
                </a:solidFill>
                <a:effectLst/>
                <a:latin typeface="+mn-lt"/>
                <a:ea typeface="+mn-ea"/>
                <a:cs typeface="+mn-cs"/>
              </a:rPr>
              <a:t>compensatory</a:t>
            </a:r>
            <a:endParaRPr lang="tr-TR" sz="1200" kern="1200" dirty="0">
              <a:solidFill>
                <a:schemeClr val="tx1"/>
              </a:solidFill>
              <a:effectLst/>
              <a:latin typeface="+mn-lt"/>
              <a:ea typeface="+mn-ea"/>
              <a:cs typeface="+mn-cs"/>
            </a:endParaRPr>
          </a:p>
          <a:p>
            <a:r>
              <a:rPr lang="tr-TR" sz="1200" kern="1200" dirty="0" err="1">
                <a:solidFill>
                  <a:schemeClr val="tx1"/>
                </a:solidFill>
                <a:effectLst/>
                <a:latin typeface="+mn-lt"/>
                <a:ea typeface="+mn-ea"/>
                <a:cs typeface="+mn-cs"/>
              </a:rPr>
              <a:t>upscaling</a:t>
            </a:r>
            <a:r>
              <a:rPr lang="tr-TR" sz="1200" kern="1200" dirty="0">
                <a:solidFill>
                  <a:schemeClr val="tx1"/>
                </a:solidFill>
                <a:effectLst/>
                <a:latin typeface="+mn-lt"/>
                <a:ea typeface="+mn-ea"/>
                <a:cs typeface="+mn-cs"/>
              </a:rPr>
              <a:t>) </a:t>
            </a:r>
            <a:r>
              <a:rPr lang="tr-TR" sz="1200" kern="1200" dirty="0" err="1">
                <a:solidFill>
                  <a:schemeClr val="tx1"/>
                </a:solidFill>
                <a:effectLst/>
                <a:latin typeface="+mn-lt"/>
                <a:ea typeface="+mn-ea"/>
                <a:cs typeface="+mn-cs"/>
              </a:rPr>
              <a:t>and</a:t>
            </a:r>
            <a:r>
              <a:rPr lang="tr-TR" sz="1200" kern="1200" dirty="0">
                <a:solidFill>
                  <a:schemeClr val="tx1"/>
                </a:solidFill>
                <a:effectLst/>
                <a:latin typeface="+mn-lt"/>
                <a:ea typeface="+mn-ea"/>
                <a:cs typeface="+mn-cs"/>
              </a:rPr>
              <a:t> </a:t>
            </a:r>
            <a:r>
              <a:rPr lang="tr-TR" sz="1200" kern="1200" dirty="0" err="1">
                <a:solidFill>
                  <a:schemeClr val="tx1"/>
                </a:solidFill>
                <a:effectLst/>
                <a:latin typeface="+mn-lt"/>
                <a:ea typeface="+mn-ea"/>
                <a:cs typeface="+mn-cs"/>
              </a:rPr>
              <a:t>favoring</a:t>
            </a:r>
            <a:r>
              <a:rPr lang="tr-TR" sz="1200" kern="1200" dirty="0">
                <a:solidFill>
                  <a:schemeClr val="tx1"/>
                </a:solidFill>
                <a:effectLst/>
                <a:latin typeface="+mn-lt"/>
                <a:ea typeface="+mn-ea"/>
                <a:cs typeface="+mn-cs"/>
              </a:rPr>
              <a:t> </a:t>
            </a:r>
            <a:r>
              <a:rPr lang="tr-TR" sz="1200" kern="1200" dirty="0" err="1">
                <a:solidFill>
                  <a:schemeClr val="tx1"/>
                </a:solidFill>
                <a:effectLst/>
                <a:latin typeface="+mn-lt"/>
                <a:ea typeface="+mn-ea"/>
                <a:cs typeface="+mn-cs"/>
              </a:rPr>
              <a:t>chronic</a:t>
            </a:r>
            <a:r>
              <a:rPr lang="tr-TR" sz="1200" kern="1200" dirty="0">
                <a:solidFill>
                  <a:schemeClr val="tx1"/>
                </a:solidFill>
                <a:effectLst/>
                <a:latin typeface="+mn-lt"/>
                <a:ea typeface="+mn-ea"/>
                <a:cs typeface="+mn-cs"/>
              </a:rPr>
              <a:t> </a:t>
            </a:r>
            <a:r>
              <a:rPr lang="tr-TR" sz="1200" kern="1200" dirty="0" err="1">
                <a:solidFill>
                  <a:schemeClr val="tx1"/>
                </a:solidFill>
                <a:effectLst/>
                <a:latin typeface="+mn-lt"/>
                <a:ea typeface="+mn-ea"/>
                <a:cs typeface="+mn-cs"/>
              </a:rPr>
              <a:t>reorganization</a:t>
            </a:r>
            <a:r>
              <a:rPr lang="tr-TR" sz="1200" kern="1200" dirty="0">
                <a:solidFill>
                  <a:schemeClr val="tx1"/>
                </a:solidFill>
                <a:effectLst/>
                <a:latin typeface="+mn-lt"/>
                <a:ea typeface="+mn-ea"/>
                <a:cs typeface="+mn-cs"/>
              </a:rPr>
              <a:t> </a:t>
            </a:r>
            <a:r>
              <a:rPr lang="tr-TR" sz="1200" kern="1200" dirty="0" err="1">
                <a:solidFill>
                  <a:schemeClr val="tx1"/>
                </a:solidFill>
                <a:effectLst/>
                <a:latin typeface="+mn-lt"/>
                <a:ea typeface="+mn-ea"/>
                <a:cs typeface="+mn-cs"/>
              </a:rPr>
              <a:t>properly</a:t>
            </a:r>
            <a:r>
              <a:rPr lang="tr-TR" sz="1200" kern="1200" dirty="0">
                <a:solidFill>
                  <a:schemeClr val="tx1"/>
                </a:solidFill>
                <a:effectLst/>
                <a:latin typeface="+mn-lt"/>
                <a:ea typeface="+mn-ea"/>
                <a:cs typeface="+mn-cs"/>
              </a:rPr>
              <a:t> </a:t>
            </a:r>
            <a:r>
              <a:rPr lang="tr-TR" sz="1200" kern="1200" dirty="0" err="1">
                <a:solidFill>
                  <a:schemeClr val="tx1"/>
                </a:solidFill>
                <a:effectLst/>
                <a:latin typeface="+mn-lt"/>
                <a:ea typeface="+mn-ea"/>
                <a:cs typeface="+mn-cs"/>
              </a:rPr>
              <a:t>balancing</a:t>
            </a:r>
            <a:r>
              <a:rPr lang="tr-TR" sz="1200" kern="1200" dirty="0">
                <a:solidFill>
                  <a:schemeClr val="tx1"/>
                </a:solidFill>
                <a:effectLst/>
                <a:latin typeface="+mn-lt"/>
                <a:ea typeface="+mn-ea"/>
                <a:cs typeface="+mn-cs"/>
              </a:rPr>
              <a:t> </a:t>
            </a:r>
            <a:r>
              <a:rPr lang="tr-TR" sz="1200" kern="1200" dirty="0" err="1">
                <a:solidFill>
                  <a:schemeClr val="tx1"/>
                </a:solidFill>
                <a:effectLst/>
                <a:latin typeface="+mn-lt"/>
                <a:ea typeface="+mn-ea"/>
                <a:cs typeface="+mn-cs"/>
              </a:rPr>
              <a:t>homeostatic</a:t>
            </a:r>
            <a:r>
              <a:rPr lang="tr-TR" sz="1200" kern="1200" dirty="0">
                <a:solidFill>
                  <a:schemeClr val="tx1"/>
                </a:solidFill>
                <a:effectLst/>
                <a:latin typeface="+mn-lt"/>
                <a:ea typeface="+mn-ea"/>
                <a:cs typeface="+mn-cs"/>
              </a:rPr>
              <a:t> </a:t>
            </a:r>
            <a:r>
              <a:rPr lang="tr-TR" sz="1200" kern="1200" dirty="0" err="1">
                <a:solidFill>
                  <a:schemeClr val="tx1"/>
                </a:solidFill>
                <a:effectLst/>
                <a:latin typeface="+mn-lt"/>
                <a:ea typeface="+mn-ea"/>
                <a:cs typeface="+mn-cs"/>
              </a:rPr>
              <a:t>and</a:t>
            </a:r>
            <a:r>
              <a:rPr lang="tr-TR" sz="1200" kern="1200" dirty="0">
                <a:solidFill>
                  <a:schemeClr val="tx1"/>
                </a:solidFill>
                <a:effectLst/>
                <a:latin typeface="+mn-lt"/>
                <a:ea typeface="+mn-ea"/>
                <a:cs typeface="+mn-cs"/>
              </a:rPr>
              <a:t> anti-</a:t>
            </a:r>
            <a:r>
              <a:rPr lang="tr-TR" sz="1200" kern="1200" dirty="0" err="1">
                <a:solidFill>
                  <a:schemeClr val="tx1"/>
                </a:solidFill>
                <a:effectLst/>
                <a:latin typeface="+mn-lt"/>
                <a:ea typeface="+mn-ea"/>
                <a:cs typeface="+mn-cs"/>
              </a:rPr>
              <a:t>homeostatic</a:t>
            </a:r>
            <a:endParaRPr lang="tr-TR" sz="1200" kern="1200" dirty="0">
              <a:solidFill>
                <a:schemeClr val="tx1"/>
              </a:solidFill>
              <a:effectLst/>
              <a:latin typeface="+mn-lt"/>
              <a:ea typeface="+mn-ea"/>
              <a:cs typeface="+mn-cs"/>
            </a:endParaRPr>
          </a:p>
          <a:p>
            <a:r>
              <a:rPr lang="tr-TR" sz="1200" kern="1200" dirty="0" err="1">
                <a:solidFill>
                  <a:schemeClr val="tx1"/>
                </a:solidFill>
                <a:effectLst/>
                <a:latin typeface="+mn-lt"/>
                <a:ea typeface="+mn-ea"/>
                <a:cs typeface="+mn-cs"/>
              </a:rPr>
              <a:t>Abbreviations</a:t>
            </a:r>
            <a:r>
              <a:rPr lang="tr-TR" sz="1200" kern="1200" dirty="0">
                <a:solidFill>
                  <a:schemeClr val="tx1"/>
                </a:solidFill>
                <a:effectLst/>
                <a:latin typeface="+mn-lt"/>
                <a:ea typeface="+mn-ea"/>
                <a:cs typeface="+mn-cs"/>
              </a:rPr>
              <a:t>: </a:t>
            </a:r>
            <a:r>
              <a:rPr lang="tr-TR" sz="1200" kern="1200" dirty="0" err="1">
                <a:solidFill>
                  <a:schemeClr val="tx1"/>
                </a:solidFill>
                <a:effectLst/>
                <a:latin typeface="+mn-lt"/>
                <a:ea typeface="+mn-ea"/>
                <a:cs typeface="+mn-cs"/>
              </a:rPr>
              <a:t>long-term</a:t>
            </a:r>
            <a:r>
              <a:rPr lang="tr-TR" sz="1200" kern="1200" dirty="0">
                <a:solidFill>
                  <a:schemeClr val="tx1"/>
                </a:solidFill>
                <a:effectLst/>
                <a:latin typeface="+mn-lt"/>
                <a:ea typeface="+mn-ea"/>
                <a:cs typeface="+mn-cs"/>
              </a:rPr>
              <a:t> </a:t>
            </a:r>
            <a:r>
              <a:rPr lang="tr-TR" sz="1200" kern="1200" dirty="0" err="1">
                <a:solidFill>
                  <a:schemeClr val="tx1"/>
                </a:solidFill>
                <a:effectLst/>
                <a:latin typeface="+mn-lt"/>
                <a:ea typeface="+mn-ea"/>
                <a:cs typeface="+mn-cs"/>
              </a:rPr>
              <a:t>potentiation</a:t>
            </a:r>
            <a:r>
              <a:rPr lang="tr-TR" sz="1200" kern="1200" dirty="0">
                <a:solidFill>
                  <a:schemeClr val="tx1"/>
                </a:solidFill>
                <a:effectLst/>
                <a:latin typeface="+mn-lt"/>
                <a:ea typeface="+mn-ea"/>
                <a:cs typeface="+mn-cs"/>
              </a:rPr>
              <a:t> (LTP);</a:t>
            </a:r>
          </a:p>
          <a:p>
            <a:r>
              <a:rPr lang="tr-TR" sz="1200" kern="1200" dirty="0">
                <a:solidFill>
                  <a:schemeClr val="tx1"/>
                </a:solidFill>
                <a:effectLst/>
                <a:latin typeface="+mn-lt"/>
                <a:ea typeface="+mn-ea"/>
                <a:cs typeface="+mn-cs"/>
              </a:rPr>
              <a:t>N-</a:t>
            </a:r>
            <a:r>
              <a:rPr lang="tr-TR" sz="1200" kern="1200" dirty="0" err="1">
                <a:solidFill>
                  <a:schemeClr val="tx1"/>
                </a:solidFill>
                <a:effectLst/>
                <a:latin typeface="+mn-lt"/>
                <a:ea typeface="+mn-ea"/>
                <a:cs typeface="+mn-cs"/>
              </a:rPr>
              <a:t>methyl</a:t>
            </a:r>
            <a:r>
              <a:rPr lang="tr-TR" sz="1200" kern="1200" dirty="0">
                <a:solidFill>
                  <a:schemeClr val="tx1"/>
                </a:solidFill>
                <a:effectLst/>
                <a:latin typeface="+mn-lt"/>
                <a:ea typeface="+mn-ea"/>
                <a:cs typeface="+mn-cs"/>
              </a:rPr>
              <a:t>-d-</a:t>
            </a:r>
            <a:r>
              <a:rPr lang="tr-TR" sz="1200" kern="1200" dirty="0" err="1">
                <a:solidFill>
                  <a:schemeClr val="tx1"/>
                </a:solidFill>
                <a:effectLst/>
                <a:latin typeface="+mn-lt"/>
                <a:ea typeface="+mn-ea"/>
                <a:cs typeface="+mn-cs"/>
              </a:rPr>
              <a:t>aspartate</a:t>
            </a:r>
            <a:r>
              <a:rPr lang="tr-TR" sz="1200" kern="1200" dirty="0">
                <a:solidFill>
                  <a:schemeClr val="tx1"/>
                </a:solidFill>
                <a:effectLst/>
                <a:latin typeface="+mn-lt"/>
                <a:ea typeface="+mn-ea"/>
                <a:cs typeface="+mn-cs"/>
              </a:rPr>
              <a:t> (NMDA); -amino-3-hydroxy-5-methyl-4-isoxazolepropionic </a:t>
            </a:r>
            <a:r>
              <a:rPr lang="tr-TR" sz="1200" kern="1200" dirty="0" err="1">
                <a:solidFill>
                  <a:schemeClr val="tx1"/>
                </a:solidFill>
                <a:effectLst/>
                <a:latin typeface="+mn-lt"/>
                <a:ea typeface="+mn-ea"/>
                <a:cs typeface="+mn-cs"/>
              </a:rPr>
              <a:t>acid</a:t>
            </a:r>
            <a:r>
              <a:rPr lang="tr-TR" sz="1200" kern="1200" dirty="0">
                <a:solidFill>
                  <a:schemeClr val="tx1"/>
                </a:solidFill>
                <a:effectLst/>
                <a:latin typeface="+mn-lt"/>
                <a:ea typeface="+mn-ea"/>
                <a:cs typeface="+mn-cs"/>
              </a:rPr>
              <a:t> (AMPA).</a:t>
            </a:r>
          </a:p>
          <a:p>
            <a:endParaRPr lang="tr-TR" dirty="0"/>
          </a:p>
        </p:txBody>
      </p:sp>
      <p:sp>
        <p:nvSpPr>
          <p:cNvPr id="4" name="Slide Number Placeholder 3"/>
          <p:cNvSpPr>
            <a:spLocks noGrp="1"/>
          </p:cNvSpPr>
          <p:nvPr>
            <p:ph type="sldNum" sz="quarter" idx="5"/>
          </p:nvPr>
        </p:nvSpPr>
        <p:spPr/>
        <p:txBody>
          <a:bodyPr/>
          <a:lstStyle/>
          <a:p>
            <a:fld id="{ABFA02EB-FB8E-6A4D-9FBE-D827237ADFA1}" type="slidenum">
              <a:rPr lang="tr-TR" smtClean="0"/>
              <a:t>16</a:t>
            </a:fld>
            <a:endParaRPr lang="tr-TR"/>
          </a:p>
        </p:txBody>
      </p:sp>
    </p:spTree>
    <p:extLst>
      <p:ext uri="{BB962C8B-B14F-4D97-AF65-F5344CB8AC3E}">
        <p14:creationId xmlns:p14="http://schemas.microsoft.com/office/powerpoint/2010/main" val="367430324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tr-TR" sz="1200" b="0" i="0" u="none" strike="noStrike" kern="1200" dirty="0" err="1">
                <a:solidFill>
                  <a:schemeClr val="tx1"/>
                </a:solidFill>
                <a:effectLst/>
                <a:latin typeface="+mn-lt"/>
                <a:ea typeface="+mn-ea"/>
                <a:cs typeface="+mn-cs"/>
              </a:rPr>
              <a:t>Navigate</a:t>
            </a:r>
            <a:r>
              <a:rPr lang="tr-TR" sz="1200" b="0" i="0" u="none" strike="noStrike" kern="1200" dirty="0">
                <a:solidFill>
                  <a:schemeClr val="tx1"/>
                </a:solidFill>
                <a:effectLst/>
                <a:latin typeface="+mn-lt"/>
                <a:ea typeface="+mn-ea"/>
                <a:cs typeface="+mn-cs"/>
              </a:rPr>
              <a:t> </a:t>
            </a:r>
            <a:r>
              <a:rPr lang="tr-TR" sz="1200" b="0" i="0" u="none" strike="noStrike" kern="1200" dirty="0" err="1">
                <a:solidFill>
                  <a:schemeClr val="tx1"/>
                </a:solidFill>
                <a:effectLst/>
                <a:latin typeface="+mn-lt"/>
                <a:ea typeface="+mn-ea"/>
                <a:cs typeface="+mn-cs"/>
              </a:rPr>
              <a:t>the</a:t>
            </a:r>
            <a:r>
              <a:rPr lang="tr-TR" sz="1200" b="0" i="0" u="none" strike="noStrike" kern="1200" dirty="0">
                <a:solidFill>
                  <a:schemeClr val="tx1"/>
                </a:solidFill>
                <a:effectLst/>
                <a:latin typeface="+mn-lt"/>
                <a:ea typeface="+mn-ea"/>
                <a:cs typeface="+mn-cs"/>
              </a:rPr>
              <a:t> </a:t>
            </a:r>
            <a:r>
              <a:rPr lang="tr-TR" sz="1200" b="0" i="0" u="none" strike="noStrike" kern="1200" dirty="0" err="1">
                <a:solidFill>
                  <a:schemeClr val="tx1"/>
                </a:solidFill>
                <a:effectLst/>
                <a:latin typeface="+mn-lt"/>
                <a:ea typeface="+mn-ea"/>
                <a:cs typeface="+mn-cs"/>
              </a:rPr>
              <a:t>brain</a:t>
            </a:r>
            <a:r>
              <a:rPr lang="tr-TR" sz="1200" b="0" i="0" u="none" strike="noStrike" kern="1200" dirty="0">
                <a:solidFill>
                  <a:schemeClr val="tx1"/>
                </a:solidFill>
                <a:effectLst/>
                <a:latin typeface="+mn-lt"/>
                <a:ea typeface="+mn-ea"/>
                <a:cs typeface="+mn-cs"/>
              </a:rPr>
              <a:t> in a </a:t>
            </a:r>
            <a:r>
              <a:rPr lang="tr-TR" sz="1200" b="0" i="0" u="none" strike="noStrike" kern="1200" dirty="0" err="1">
                <a:solidFill>
                  <a:schemeClr val="tx1"/>
                </a:solidFill>
                <a:effectLst/>
                <a:latin typeface="+mn-lt"/>
                <a:ea typeface="+mn-ea"/>
                <a:cs typeface="+mn-cs"/>
              </a:rPr>
              <a:t>way</a:t>
            </a:r>
            <a:r>
              <a:rPr lang="tr-TR" sz="1200" b="0" i="0" u="none" strike="noStrike" kern="1200" dirty="0">
                <a:solidFill>
                  <a:schemeClr val="tx1"/>
                </a:solidFill>
                <a:effectLst/>
                <a:latin typeface="+mn-lt"/>
                <a:ea typeface="+mn-ea"/>
                <a:cs typeface="+mn-cs"/>
              </a:rPr>
              <a:t> </a:t>
            </a:r>
            <a:r>
              <a:rPr lang="tr-TR" sz="1200" b="0" i="0" u="none" strike="noStrike" kern="1200" dirty="0" err="1">
                <a:solidFill>
                  <a:schemeClr val="tx1"/>
                </a:solidFill>
                <a:effectLst/>
                <a:latin typeface="+mn-lt"/>
                <a:ea typeface="+mn-ea"/>
                <a:cs typeface="+mn-cs"/>
              </a:rPr>
              <a:t>that</a:t>
            </a:r>
            <a:r>
              <a:rPr lang="tr-TR" sz="1200" b="0" i="0" u="none" strike="noStrike" kern="1200" dirty="0">
                <a:solidFill>
                  <a:schemeClr val="tx1"/>
                </a:solidFill>
                <a:effectLst/>
                <a:latin typeface="+mn-lt"/>
                <a:ea typeface="+mn-ea"/>
                <a:cs typeface="+mn-cs"/>
              </a:rPr>
              <a:t> </a:t>
            </a:r>
            <a:r>
              <a:rPr lang="tr-TR" sz="1200" b="0" i="0" u="none" strike="noStrike" kern="1200" dirty="0" err="1">
                <a:solidFill>
                  <a:schemeClr val="tx1"/>
                </a:solidFill>
                <a:effectLst/>
                <a:latin typeface="+mn-lt"/>
                <a:ea typeface="+mn-ea"/>
                <a:cs typeface="+mn-cs"/>
              </a:rPr>
              <a:t>was</a:t>
            </a:r>
            <a:r>
              <a:rPr lang="tr-TR" sz="1200" b="0" i="0" u="none" strike="noStrike" kern="1200" dirty="0">
                <a:solidFill>
                  <a:schemeClr val="tx1"/>
                </a:solidFill>
                <a:effectLst/>
                <a:latin typeface="+mn-lt"/>
                <a:ea typeface="+mn-ea"/>
                <a:cs typeface="+mn-cs"/>
              </a:rPr>
              <a:t> </a:t>
            </a:r>
            <a:r>
              <a:rPr lang="tr-TR" sz="1200" b="0" i="0" u="none" strike="noStrike" kern="1200" dirty="0" err="1">
                <a:solidFill>
                  <a:schemeClr val="tx1"/>
                </a:solidFill>
                <a:effectLst/>
                <a:latin typeface="+mn-lt"/>
                <a:ea typeface="+mn-ea"/>
                <a:cs typeface="+mn-cs"/>
              </a:rPr>
              <a:t>never</a:t>
            </a:r>
            <a:r>
              <a:rPr lang="tr-TR" sz="1200" b="0" i="0" u="none" strike="noStrike" kern="1200" dirty="0">
                <a:solidFill>
                  <a:schemeClr val="tx1"/>
                </a:solidFill>
                <a:effectLst/>
                <a:latin typeface="+mn-lt"/>
                <a:ea typeface="+mn-ea"/>
                <a:cs typeface="+mn-cs"/>
              </a:rPr>
              <a:t> </a:t>
            </a:r>
            <a:r>
              <a:rPr lang="tr-TR" sz="1200" b="0" i="0" u="none" strike="noStrike" kern="1200" dirty="0" err="1">
                <a:solidFill>
                  <a:schemeClr val="tx1"/>
                </a:solidFill>
                <a:effectLst/>
                <a:latin typeface="+mn-lt"/>
                <a:ea typeface="+mn-ea"/>
                <a:cs typeface="+mn-cs"/>
              </a:rPr>
              <a:t>before</a:t>
            </a:r>
            <a:r>
              <a:rPr lang="tr-TR" sz="1200" b="0" i="0" u="none" strike="noStrike" kern="1200" dirty="0">
                <a:solidFill>
                  <a:schemeClr val="tx1"/>
                </a:solidFill>
                <a:effectLst/>
                <a:latin typeface="+mn-lt"/>
                <a:ea typeface="+mn-ea"/>
                <a:cs typeface="+mn-cs"/>
              </a:rPr>
              <a:t> </a:t>
            </a:r>
            <a:r>
              <a:rPr lang="tr-TR" sz="1200" b="0" i="0" u="none" strike="noStrike" kern="1200" dirty="0" err="1">
                <a:solidFill>
                  <a:schemeClr val="tx1"/>
                </a:solidFill>
                <a:effectLst/>
                <a:latin typeface="+mn-lt"/>
                <a:ea typeface="+mn-ea"/>
                <a:cs typeface="+mn-cs"/>
              </a:rPr>
              <a:t>possible</a:t>
            </a:r>
            <a:r>
              <a:rPr lang="tr-TR" sz="1200" b="0" i="0" u="none" strike="noStrike" kern="1200" dirty="0">
                <a:solidFill>
                  <a:schemeClr val="tx1"/>
                </a:solidFill>
                <a:effectLst/>
                <a:latin typeface="+mn-lt"/>
                <a:ea typeface="+mn-ea"/>
                <a:cs typeface="+mn-cs"/>
              </a:rPr>
              <a:t>; </a:t>
            </a:r>
            <a:r>
              <a:rPr lang="tr-TR" sz="1200" b="0" i="0" u="none" strike="noStrike" kern="1200" dirty="0" err="1">
                <a:solidFill>
                  <a:schemeClr val="tx1"/>
                </a:solidFill>
                <a:effectLst/>
                <a:latin typeface="+mn-lt"/>
                <a:ea typeface="+mn-ea"/>
                <a:cs typeface="+mn-cs"/>
              </a:rPr>
              <a:t>fly</a:t>
            </a:r>
            <a:r>
              <a:rPr lang="tr-TR" sz="1200" b="0" i="0" u="none" strike="noStrike" kern="1200" dirty="0">
                <a:solidFill>
                  <a:schemeClr val="tx1"/>
                </a:solidFill>
                <a:effectLst/>
                <a:latin typeface="+mn-lt"/>
                <a:ea typeface="+mn-ea"/>
                <a:cs typeface="+mn-cs"/>
              </a:rPr>
              <a:t> </a:t>
            </a:r>
            <a:r>
              <a:rPr lang="tr-TR" sz="1200" b="0" i="0" u="none" strike="noStrike" kern="1200" dirty="0" err="1">
                <a:solidFill>
                  <a:schemeClr val="tx1"/>
                </a:solidFill>
                <a:effectLst/>
                <a:latin typeface="+mn-lt"/>
                <a:ea typeface="+mn-ea"/>
                <a:cs typeface="+mn-cs"/>
              </a:rPr>
              <a:t>through</a:t>
            </a:r>
            <a:r>
              <a:rPr lang="tr-TR" sz="1200" b="0" i="0" u="none" strike="noStrike" kern="1200" dirty="0">
                <a:solidFill>
                  <a:schemeClr val="tx1"/>
                </a:solidFill>
                <a:effectLst/>
                <a:latin typeface="+mn-lt"/>
                <a:ea typeface="+mn-ea"/>
                <a:cs typeface="+mn-cs"/>
              </a:rPr>
              <a:t> </a:t>
            </a:r>
            <a:r>
              <a:rPr lang="tr-TR" sz="1200" b="0" i="0" u="none" strike="noStrike" kern="1200" dirty="0" err="1">
                <a:solidFill>
                  <a:schemeClr val="tx1"/>
                </a:solidFill>
                <a:effectLst/>
                <a:latin typeface="+mn-lt"/>
                <a:ea typeface="+mn-ea"/>
                <a:cs typeface="+mn-cs"/>
              </a:rPr>
              <a:t>major</a:t>
            </a:r>
            <a:r>
              <a:rPr lang="tr-TR" sz="1200" b="0" i="0" u="none" strike="noStrike" kern="1200" dirty="0">
                <a:solidFill>
                  <a:schemeClr val="tx1"/>
                </a:solidFill>
                <a:effectLst/>
                <a:latin typeface="+mn-lt"/>
                <a:ea typeface="+mn-ea"/>
                <a:cs typeface="+mn-cs"/>
              </a:rPr>
              <a:t> </a:t>
            </a:r>
            <a:r>
              <a:rPr lang="tr-TR" sz="1200" b="0" i="0" u="none" strike="noStrike" kern="1200" dirty="0" err="1">
                <a:solidFill>
                  <a:schemeClr val="tx1"/>
                </a:solidFill>
                <a:effectLst/>
                <a:latin typeface="+mn-lt"/>
                <a:ea typeface="+mn-ea"/>
                <a:cs typeface="+mn-cs"/>
              </a:rPr>
              <a:t>brain</a:t>
            </a:r>
            <a:r>
              <a:rPr lang="tr-TR" sz="1200" b="0" i="0" u="none" strike="noStrike" kern="1200" dirty="0">
                <a:solidFill>
                  <a:schemeClr val="tx1"/>
                </a:solidFill>
                <a:effectLst/>
                <a:latin typeface="+mn-lt"/>
                <a:ea typeface="+mn-ea"/>
                <a:cs typeface="+mn-cs"/>
              </a:rPr>
              <a:t> </a:t>
            </a:r>
            <a:r>
              <a:rPr lang="tr-TR" sz="1200" b="0" i="0" u="none" strike="noStrike" kern="1200" dirty="0" err="1">
                <a:solidFill>
                  <a:schemeClr val="tx1"/>
                </a:solidFill>
                <a:effectLst/>
                <a:latin typeface="+mn-lt"/>
                <a:ea typeface="+mn-ea"/>
                <a:cs typeface="+mn-cs"/>
              </a:rPr>
              <a:t>pathways</a:t>
            </a:r>
            <a:r>
              <a:rPr lang="tr-TR" sz="1200" b="0" i="0" u="none" strike="noStrike" kern="1200" dirty="0">
                <a:solidFill>
                  <a:schemeClr val="tx1"/>
                </a:solidFill>
                <a:effectLst/>
                <a:latin typeface="+mn-lt"/>
                <a:ea typeface="+mn-ea"/>
                <a:cs typeface="+mn-cs"/>
              </a:rPr>
              <a:t>, </a:t>
            </a:r>
            <a:r>
              <a:rPr lang="tr-TR" sz="1200" b="0" i="0" u="none" strike="noStrike" kern="1200" dirty="0" err="1">
                <a:solidFill>
                  <a:schemeClr val="tx1"/>
                </a:solidFill>
                <a:effectLst/>
                <a:latin typeface="+mn-lt"/>
                <a:ea typeface="+mn-ea"/>
                <a:cs typeface="+mn-cs"/>
              </a:rPr>
              <a:t>compare</a:t>
            </a:r>
            <a:r>
              <a:rPr lang="tr-TR" sz="1200" b="0" i="0" u="none" strike="noStrike" kern="1200" dirty="0">
                <a:solidFill>
                  <a:schemeClr val="tx1"/>
                </a:solidFill>
                <a:effectLst/>
                <a:latin typeface="+mn-lt"/>
                <a:ea typeface="+mn-ea"/>
                <a:cs typeface="+mn-cs"/>
              </a:rPr>
              <a:t> </a:t>
            </a:r>
            <a:r>
              <a:rPr lang="tr-TR" sz="1200" b="0" i="0" u="none" strike="noStrike" kern="1200" dirty="0" err="1">
                <a:solidFill>
                  <a:schemeClr val="tx1"/>
                </a:solidFill>
                <a:effectLst/>
                <a:latin typeface="+mn-lt"/>
                <a:ea typeface="+mn-ea"/>
                <a:cs typeface="+mn-cs"/>
              </a:rPr>
              <a:t>essential</a:t>
            </a:r>
            <a:r>
              <a:rPr lang="tr-TR" sz="1200" b="0" i="0" u="none" strike="noStrike" kern="1200" dirty="0">
                <a:solidFill>
                  <a:schemeClr val="tx1"/>
                </a:solidFill>
                <a:effectLst/>
                <a:latin typeface="+mn-lt"/>
                <a:ea typeface="+mn-ea"/>
                <a:cs typeface="+mn-cs"/>
              </a:rPr>
              <a:t> </a:t>
            </a:r>
            <a:r>
              <a:rPr lang="tr-TR" sz="1200" b="0" i="0" u="none" strike="noStrike" kern="1200" dirty="0" err="1">
                <a:solidFill>
                  <a:schemeClr val="tx1"/>
                </a:solidFill>
                <a:effectLst/>
                <a:latin typeface="+mn-lt"/>
                <a:ea typeface="+mn-ea"/>
                <a:cs typeface="+mn-cs"/>
              </a:rPr>
              <a:t>circuits</a:t>
            </a:r>
            <a:r>
              <a:rPr lang="tr-TR" sz="1200" b="0" i="0" u="none" strike="noStrike" kern="1200" dirty="0">
                <a:solidFill>
                  <a:schemeClr val="tx1"/>
                </a:solidFill>
                <a:effectLst/>
                <a:latin typeface="+mn-lt"/>
                <a:ea typeface="+mn-ea"/>
                <a:cs typeface="+mn-cs"/>
              </a:rPr>
              <a:t>, </a:t>
            </a:r>
            <a:r>
              <a:rPr lang="tr-TR" sz="1200" b="0" i="0" u="none" strike="noStrike" kern="1200" dirty="0" err="1">
                <a:solidFill>
                  <a:schemeClr val="tx1"/>
                </a:solidFill>
                <a:effectLst/>
                <a:latin typeface="+mn-lt"/>
                <a:ea typeface="+mn-ea"/>
                <a:cs typeface="+mn-cs"/>
              </a:rPr>
              <a:t>zoom</a:t>
            </a:r>
            <a:r>
              <a:rPr lang="tr-TR" sz="1200" b="0" i="0" u="none" strike="noStrike" kern="1200" dirty="0">
                <a:solidFill>
                  <a:schemeClr val="tx1"/>
                </a:solidFill>
                <a:effectLst/>
                <a:latin typeface="+mn-lt"/>
                <a:ea typeface="+mn-ea"/>
                <a:cs typeface="+mn-cs"/>
              </a:rPr>
              <a:t> </a:t>
            </a:r>
            <a:r>
              <a:rPr lang="tr-TR" sz="1200" b="0" i="0" u="none" strike="noStrike" kern="1200" dirty="0" err="1">
                <a:solidFill>
                  <a:schemeClr val="tx1"/>
                </a:solidFill>
                <a:effectLst/>
                <a:latin typeface="+mn-lt"/>
                <a:ea typeface="+mn-ea"/>
                <a:cs typeface="+mn-cs"/>
              </a:rPr>
              <a:t>into</a:t>
            </a:r>
            <a:r>
              <a:rPr lang="tr-TR" sz="1200" b="0" i="0" u="none" strike="noStrike" kern="1200" dirty="0">
                <a:solidFill>
                  <a:schemeClr val="tx1"/>
                </a:solidFill>
                <a:effectLst/>
                <a:latin typeface="+mn-lt"/>
                <a:ea typeface="+mn-ea"/>
                <a:cs typeface="+mn-cs"/>
              </a:rPr>
              <a:t> a </a:t>
            </a:r>
            <a:r>
              <a:rPr lang="tr-TR" sz="1200" b="0" i="0" u="none" strike="noStrike" kern="1200" dirty="0" err="1">
                <a:solidFill>
                  <a:schemeClr val="tx1"/>
                </a:solidFill>
                <a:effectLst/>
                <a:latin typeface="+mn-lt"/>
                <a:ea typeface="+mn-ea"/>
                <a:cs typeface="+mn-cs"/>
              </a:rPr>
              <a:t>region</a:t>
            </a:r>
            <a:r>
              <a:rPr lang="tr-TR" sz="1200" b="0" i="0" u="none" strike="noStrike" kern="1200" dirty="0">
                <a:solidFill>
                  <a:schemeClr val="tx1"/>
                </a:solidFill>
                <a:effectLst/>
                <a:latin typeface="+mn-lt"/>
                <a:ea typeface="+mn-ea"/>
                <a:cs typeface="+mn-cs"/>
              </a:rPr>
              <a:t> </a:t>
            </a:r>
            <a:r>
              <a:rPr lang="tr-TR" sz="1200" b="0" i="0" u="none" strike="noStrike" kern="1200" dirty="0" err="1">
                <a:solidFill>
                  <a:schemeClr val="tx1"/>
                </a:solidFill>
                <a:effectLst/>
                <a:latin typeface="+mn-lt"/>
                <a:ea typeface="+mn-ea"/>
                <a:cs typeface="+mn-cs"/>
              </a:rPr>
              <a:t>to</a:t>
            </a:r>
            <a:r>
              <a:rPr lang="tr-TR" sz="1200" b="0" i="0" u="none" strike="noStrike" kern="1200" dirty="0">
                <a:solidFill>
                  <a:schemeClr val="tx1"/>
                </a:solidFill>
                <a:effectLst/>
                <a:latin typeface="+mn-lt"/>
                <a:ea typeface="+mn-ea"/>
                <a:cs typeface="+mn-cs"/>
              </a:rPr>
              <a:t> </a:t>
            </a:r>
            <a:r>
              <a:rPr lang="tr-TR" sz="1200" b="0" i="0" u="none" strike="noStrike" kern="1200" dirty="0" err="1">
                <a:solidFill>
                  <a:schemeClr val="tx1"/>
                </a:solidFill>
                <a:effectLst/>
                <a:latin typeface="+mn-lt"/>
                <a:ea typeface="+mn-ea"/>
                <a:cs typeface="+mn-cs"/>
              </a:rPr>
              <a:t>explore</a:t>
            </a:r>
            <a:r>
              <a:rPr lang="tr-TR" sz="1200" b="0" i="0" u="none" strike="noStrike" kern="1200" dirty="0">
                <a:solidFill>
                  <a:schemeClr val="tx1"/>
                </a:solidFill>
                <a:effectLst/>
                <a:latin typeface="+mn-lt"/>
                <a:ea typeface="+mn-ea"/>
                <a:cs typeface="+mn-cs"/>
              </a:rPr>
              <a:t> </a:t>
            </a:r>
            <a:r>
              <a:rPr lang="tr-TR" sz="1200" b="0" i="0" u="none" strike="noStrike" kern="1200" dirty="0" err="1">
                <a:solidFill>
                  <a:schemeClr val="tx1"/>
                </a:solidFill>
                <a:effectLst/>
                <a:latin typeface="+mn-lt"/>
                <a:ea typeface="+mn-ea"/>
                <a:cs typeface="+mn-cs"/>
              </a:rPr>
              <a:t>the</a:t>
            </a:r>
            <a:r>
              <a:rPr lang="tr-TR" sz="1200" b="0" i="0" u="none" strike="noStrike" kern="1200" dirty="0">
                <a:solidFill>
                  <a:schemeClr val="tx1"/>
                </a:solidFill>
                <a:effectLst/>
                <a:latin typeface="+mn-lt"/>
                <a:ea typeface="+mn-ea"/>
                <a:cs typeface="+mn-cs"/>
              </a:rPr>
              <a:t> </a:t>
            </a:r>
            <a:r>
              <a:rPr lang="tr-TR" sz="1200" b="0" i="0" u="none" strike="noStrike" kern="1200" dirty="0" err="1">
                <a:solidFill>
                  <a:schemeClr val="tx1"/>
                </a:solidFill>
                <a:effectLst/>
                <a:latin typeface="+mn-lt"/>
                <a:ea typeface="+mn-ea"/>
                <a:cs typeface="+mn-cs"/>
              </a:rPr>
              <a:t>cells</a:t>
            </a:r>
            <a:r>
              <a:rPr lang="tr-TR" sz="1200" b="0" i="0" u="none" strike="noStrike" kern="1200" dirty="0">
                <a:solidFill>
                  <a:schemeClr val="tx1"/>
                </a:solidFill>
                <a:effectLst/>
                <a:latin typeface="+mn-lt"/>
                <a:ea typeface="+mn-ea"/>
                <a:cs typeface="+mn-cs"/>
              </a:rPr>
              <a:t> </a:t>
            </a:r>
            <a:r>
              <a:rPr lang="tr-TR" sz="1200" b="0" i="0" u="none" strike="noStrike" kern="1200" dirty="0" err="1">
                <a:solidFill>
                  <a:schemeClr val="tx1"/>
                </a:solidFill>
                <a:effectLst/>
                <a:latin typeface="+mn-lt"/>
                <a:ea typeface="+mn-ea"/>
                <a:cs typeface="+mn-cs"/>
              </a:rPr>
              <a:t>that</a:t>
            </a:r>
            <a:r>
              <a:rPr lang="tr-TR" sz="1200" b="0" i="0" u="none" strike="noStrike" kern="1200" dirty="0">
                <a:solidFill>
                  <a:schemeClr val="tx1"/>
                </a:solidFill>
                <a:effectLst/>
                <a:latin typeface="+mn-lt"/>
                <a:ea typeface="+mn-ea"/>
                <a:cs typeface="+mn-cs"/>
              </a:rPr>
              <a:t> </a:t>
            </a:r>
            <a:r>
              <a:rPr lang="tr-TR" sz="1200" b="0" i="0" u="none" strike="noStrike" kern="1200" dirty="0" err="1">
                <a:solidFill>
                  <a:schemeClr val="tx1"/>
                </a:solidFill>
                <a:effectLst/>
                <a:latin typeface="+mn-lt"/>
                <a:ea typeface="+mn-ea"/>
                <a:cs typeface="+mn-cs"/>
              </a:rPr>
              <a:t>comprise</a:t>
            </a:r>
            <a:r>
              <a:rPr lang="tr-TR" sz="1200" b="0" i="0" u="none" strike="noStrike" kern="1200" dirty="0">
                <a:solidFill>
                  <a:schemeClr val="tx1"/>
                </a:solidFill>
                <a:effectLst/>
                <a:latin typeface="+mn-lt"/>
                <a:ea typeface="+mn-ea"/>
                <a:cs typeface="+mn-cs"/>
              </a:rPr>
              <a:t> it, </a:t>
            </a:r>
            <a:r>
              <a:rPr lang="tr-TR" sz="1200" b="0" i="0" u="none" strike="noStrike" kern="1200" dirty="0" err="1">
                <a:solidFill>
                  <a:schemeClr val="tx1"/>
                </a:solidFill>
                <a:effectLst/>
                <a:latin typeface="+mn-lt"/>
                <a:ea typeface="+mn-ea"/>
                <a:cs typeface="+mn-cs"/>
              </a:rPr>
              <a:t>and</a:t>
            </a:r>
            <a:r>
              <a:rPr lang="tr-TR" sz="1200" b="0" i="0" u="none" strike="noStrike" kern="1200" dirty="0">
                <a:solidFill>
                  <a:schemeClr val="tx1"/>
                </a:solidFill>
                <a:effectLst/>
                <a:latin typeface="+mn-lt"/>
                <a:ea typeface="+mn-ea"/>
                <a:cs typeface="+mn-cs"/>
              </a:rPr>
              <a:t> </a:t>
            </a:r>
            <a:r>
              <a:rPr lang="tr-TR" sz="1200" b="0" i="0" u="none" strike="noStrike" kern="1200" dirty="0" err="1">
                <a:solidFill>
                  <a:schemeClr val="tx1"/>
                </a:solidFill>
                <a:effectLst/>
                <a:latin typeface="+mn-lt"/>
                <a:ea typeface="+mn-ea"/>
                <a:cs typeface="+mn-cs"/>
              </a:rPr>
              <a:t>the</a:t>
            </a:r>
            <a:r>
              <a:rPr lang="tr-TR" sz="1200" b="0" i="0" u="none" strike="noStrike" kern="1200" dirty="0">
                <a:solidFill>
                  <a:schemeClr val="tx1"/>
                </a:solidFill>
                <a:effectLst/>
                <a:latin typeface="+mn-lt"/>
                <a:ea typeface="+mn-ea"/>
                <a:cs typeface="+mn-cs"/>
              </a:rPr>
              <a:t> </a:t>
            </a:r>
            <a:r>
              <a:rPr lang="tr-TR" sz="1200" b="0" i="0" u="none" strike="noStrike" kern="1200" dirty="0" err="1">
                <a:solidFill>
                  <a:schemeClr val="tx1"/>
                </a:solidFill>
                <a:effectLst/>
                <a:latin typeface="+mn-lt"/>
                <a:ea typeface="+mn-ea"/>
                <a:cs typeface="+mn-cs"/>
              </a:rPr>
              <a:t>functions</a:t>
            </a:r>
            <a:r>
              <a:rPr lang="tr-TR" sz="1200" b="0" i="0" u="none" strike="noStrike" kern="1200" dirty="0">
                <a:solidFill>
                  <a:schemeClr val="tx1"/>
                </a:solidFill>
                <a:effectLst/>
                <a:latin typeface="+mn-lt"/>
                <a:ea typeface="+mn-ea"/>
                <a:cs typeface="+mn-cs"/>
              </a:rPr>
              <a:t> </a:t>
            </a:r>
            <a:r>
              <a:rPr lang="tr-TR" sz="1200" b="0" i="0" u="none" strike="noStrike" kern="1200" dirty="0" err="1">
                <a:solidFill>
                  <a:schemeClr val="tx1"/>
                </a:solidFill>
                <a:effectLst/>
                <a:latin typeface="+mn-lt"/>
                <a:ea typeface="+mn-ea"/>
                <a:cs typeface="+mn-cs"/>
              </a:rPr>
              <a:t>that</a:t>
            </a:r>
            <a:r>
              <a:rPr lang="tr-TR" sz="1200" b="0" i="0" u="none" strike="noStrike" kern="1200" dirty="0">
                <a:solidFill>
                  <a:schemeClr val="tx1"/>
                </a:solidFill>
                <a:effectLst/>
                <a:latin typeface="+mn-lt"/>
                <a:ea typeface="+mn-ea"/>
                <a:cs typeface="+mn-cs"/>
              </a:rPr>
              <a:t> </a:t>
            </a:r>
            <a:r>
              <a:rPr lang="tr-TR" sz="1200" b="0" i="0" u="none" strike="noStrike" kern="1200" dirty="0" err="1">
                <a:solidFill>
                  <a:schemeClr val="tx1"/>
                </a:solidFill>
                <a:effectLst/>
                <a:latin typeface="+mn-lt"/>
                <a:ea typeface="+mn-ea"/>
                <a:cs typeface="+mn-cs"/>
              </a:rPr>
              <a:t>depend</a:t>
            </a:r>
            <a:r>
              <a:rPr lang="tr-TR" sz="1200" b="0" i="0" u="none" strike="noStrike" kern="1200" dirty="0">
                <a:solidFill>
                  <a:schemeClr val="tx1"/>
                </a:solidFill>
                <a:effectLst/>
                <a:latin typeface="+mn-lt"/>
                <a:ea typeface="+mn-ea"/>
                <a:cs typeface="+mn-cs"/>
              </a:rPr>
              <a:t> on it.</a:t>
            </a:r>
          </a:p>
          <a:p>
            <a:r>
              <a:rPr lang="tr-TR" sz="1200" b="0" i="0" u="none" strike="noStrike" kern="1200" dirty="0" err="1">
                <a:solidFill>
                  <a:schemeClr val="tx1"/>
                </a:solidFill>
                <a:effectLst/>
                <a:latin typeface="+mn-lt"/>
                <a:ea typeface="+mn-ea"/>
                <a:cs typeface="+mn-cs"/>
              </a:rPr>
              <a:t>The</a:t>
            </a:r>
            <a:r>
              <a:rPr lang="tr-TR" sz="1200" b="0" i="0" u="none" strike="noStrike" kern="1200" dirty="0">
                <a:solidFill>
                  <a:schemeClr val="tx1"/>
                </a:solidFill>
                <a:effectLst/>
                <a:latin typeface="+mn-lt"/>
                <a:ea typeface="+mn-ea"/>
                <a:cs typeface="+mn-cs"/>
              </a:rPr>
              <a:t> Human </a:t>
            </a:r>
            <a:r>
              <a:rPr lang="tr-TR" sz="1200" b="0" i="0" u="none" strike="noStrike" kern="1200" dirty="0" err="1">
                <a:solidFill>
                  <a:schemeClr val="tx1"/>
                </a:solidFill>
                <a:effectLst/>
                <a:latin typeface="+mn-lt"/>
                <a:ea typeface="+mn-ea"/>
                <a:cs typeface="+mn-cs"/>
              </a:rPr>
              <a:t>Connectome</a:t>
            </a:r>
            <a:r>
              <a:rPr lang="tr-TR" sz="1200" b="0" i="0" u="none" strike="noStrike" kern="1200" dirty="0">
                <a:solidFill>
                  <a:schemeClr val="tx1"/>
                </a:solidFill>
                <a:effectLst/>
                <a:latin typeface="+mn-lt"/>
                <a:ea typeface="+mn-ea"/>
                <a:cs typeface="+mn-cs"/>
              </a:rPr>
              <a:t> Project </a:t>
            </a:r>
            <a:r>
              <a:rPr lang="tr-TR" sz="1200" b="0" i="0" u="none" strike="noStrike" kern="1200" dirty="0" err="1">
                <a:solidFill>
                  <a:schemeClr val="tx1"/>
                </a:solidFill>
                <a:effectLst/>
                <a:latin typeface="+mn-lt"/>
                <a:ea typeface="+mn-ea"/>
                <a:cs typeface="+mn-cs"/>
              </a:rPr>
              <a:t>aims</a:t>
            </a:r>
            <a:r>
              <a:rPr lang="tr-TR" sz="1200" b="0" i="0" u="none" strike="noStrike" kern="1200" dirty="0">
                <a:solidFill>
                  <a:schemeClr val="tx1"/>
                </a:solidFill>
                <a:effectLst/>
                <a:latin typeface="+mn-lt"/>
                <a:ea typeface="+mn-ea"/>
                <a:cs typeface="+mn-cs"/>
              </a:rPr>
              <a:t> </a:t>
            </a:r>
            <a:r>
              <a:rPr lang="tr-TR" sz="1200" b="0" i="0" u="none" strike="noStrike" kern="1200" dirty="0" err="1">
                <a:solidFill>
                  <a:schemeClr val="tx1"/>
                </a:solidFill>
                <a:effectLst/>
                <a:latin typeface="+mn-lt"/>
                <a:ea typeface="+mn-ea"/>
                <a:cs typeface="+mn-cs"/>
              </a:rPr>
              <a:t>to</a:t>
            </a:r>
            <a:r>
              <a:rPr lang="tr-TR" sz="1200" b="0" i="0" u="none" strike="noStrike" kern="1200" dirty="0">
                <a:solidFill>
                  <a:schemeClr val="tx1"/>
                </a:solidFill>
                <a:effectLst/>
                <a:latin typeface="+mn-lt"/>
                <a:ea typeface="+mn-ea"/>
                <a:cs typeface="+mn-cs"/>
              </a:rPr>
              <a:t> </a:t>
            </a:r>
            <a:r>
              <a:rPr lang="tr-TR" sz="1200" b="0" i="0" u="none" strike="noStrike" kern="1200" dirty="0" err="1">
                <a:solidFill>
                  <a:schemeClr val="tx1"/>
                </a:solidFill>
                <a:effectLst/>
                <a:latin typeface="+mn-lt"/>
                <a:ea typeface="+mn-ea"/>
                <a:cs typeface="+mn-cs"/>
              </a:rPr>
              <a:t>provide</a:t>
            </a:r>
            <a:r>
              <a:rPr lang="tr-TR" sz="1200" b="0" i="0" u="none" strike="noStrike" kern="1200" dirty="0">
                <a:solidFill>
                  <a:schemeClr val="tx1"/>
                </a:solidFill>
                <a:effectLst/>
                <a:latin typeface="+mn-lt"/>
                <a:ea typeface="+mn-ea"/>
                <a:cs typeface="+mn-cs"/>
              </a:rPr>
              <a:t> an </a:t>
            </a:r>
            <a:r>
              <a:rPr lang="tr-TR" sz="1200" b="0" i="0" u="none" strike="noStrike" kern="1200" dirty="0" err="1">
                <a:solidFill>
                  <a:schemeClr val="tx1"/>
                </a:solidFill>
                <a:effectLst/>
                <a:latin typeface="+mn-lt"/>
                <a:ea typeface="+mn-ea"/>
                <a:cs typeface="+mn-cs"/>
              </a:rPr>
              <a:t>unparalleled</a:t>
            </a:r>
            <a:r>
              <a:rPr lang="tr-TR" sz="1200" b="0" i="0" u="none" strike="noStrike" kern="1200" dirty="0">
                <a:solidFill>
                  <a:schemeClr val="tx1"/>
                </a:solidFill>
                <a:effectLst/>
                <a:latin typeface="+mn-lt"/>
                <a:ea typeface="+mn-ea"/>
                <a:cs typeface="+mn-cs"/>
              </a:rPr>
              <a:t> </a:t>
            </a:r>
            <a:r>
              <a:rPr lang="tr-TR" sz="1200" b="0" i="0" u="none" strike="noStrike" kern="1200" dirty="0" err="1">
                <a:solidFill>
                  <a:schemeClr val="tx1"/>
                </a:solidFill>
                <a:effectLst/>
                <a:latin typeface="+mn-lt"/>
                <a:ea typeface="+mn-ea"/>
                <a:cs typeface="+mn-cs"/>
              </a:rPr>
              <a:t>compilation</a:t>
            </a:r>
            <a:r>
              <a:rPr lang="tr-TR" sz="1200" b="0" i="0" u="none" strike="noStrike" kern="1200" dirty="0">
                <a:solidFill>
                  <a:schemeClr val="tx1"/>
                </a:solidFill>
                <a:effectLst/>
                <a:latin typeface="+mn-lt"/>
                <a:ea typeface="+mn-ea"/>
                <a:cs typeface="+mn-cs"/>
              </a:rPr>
              <a:t> of </a:t>
            </a:r>
            <a:r>
              <a:rPr lang="tr-TR" sz="1200" b="0" i="0" u="none" strike="noStrike" kern="1200" dirty="0" err="1">
                <a:solidFill>
                  <a:schemeClr val="tx1"/>
                </a:solidFill>
                <a:effectLst/>
                <a:latin typeface="+mn-lt"/>
                <a:ea typeface="+mn-ea"/>
                <a:cs typeface="+mn-cs"/>
              </a:rPr>
              <a:t>neural</a:t>
            </a:r>
            <a:r>
              <a:rPr lang="tr-TR" sz="1200" b="0" i="0" u="none" strike="noStrike" kern="1200" dirty="0">
                <a:solidFill>
                  <a:schemeClr val="tx1"/>
                </a:solidFill>
                <a:effectLst/>
                <a:latin typeface="+mn-lt"/>
                <a:ea typeface="+mn-ea"/>
                <a:cs typeface="+mn-cs"/>
              </a:rPr>
              <a:t> data, an </a:t>
            </a:r>
            <a:r>
              <a:rPr lang="tr-TR" sz="1200" b="0" i="0" u="none" strike="noStrike" kern="1200" dirty="0" err="1">
                <a:solidFill>
                  <a:schemeClr val="tx1"/>
                </a:solidFill>
                <a:effectLst/>
                <a:latin typeface="+mn-lt"/>
                <a:ea typeface="+mn-ea"/>
                <a:cs typeface="+mn-cs"/>
              </a:rPr>
              <a:t>interface</a:t>
            </a:r>
            <a:r>
              <a:rPr lang="tr-TR" sz="1200" b="0" i="0" u="none" strike="noStrike" kern="1200" dirty="0">
                <a:solidFill>
                  <a:schemeClr val="tx1"/>
                </a:solidFill>
                <a:effectLst/>
                <a:latin typeface="+mn-lt"/>
                <a:ea typeface="+mn-ea"/>
                <a:cs typeface="+mn-cs"/>
              </a:rPr>
              <a:t> </a:t>
            </a:r>
            <a:r>
              <a:rPr lang="tr-TR" sz="1200" b="0" i="0" u="none" strike="noStrike" kern="1200" dirty="0" err="1">
                <a:solidFill>
                  <a:schemeClr val="tx1"/>
                </a:solidFill>
                <a:effectLst/>
                <a:latin typeface="+mn-lt"/>
                <a:ea typeface="+mn-ea"/>
                <a:cs typeface="+mn-cs"/>
              </a:rPr>
              <a:t>to</a:t>
            </a:r>
            <a:r>
              <a:rPr lang="tr-TR" sz="1200" b="0" i="0" u="none" strike="noStrike" kern="1200" dirty="0">
                <a:solidFill>
                  <a:schemeClr val="tx1"/>
                </a:solidFill>
                <a:effectLst/>
                <a:latin typeface="+mn-lt"/>
                <a:ea typeface="+mn-ea"/>
                <a:cs typeface="+mn-cs"/>
              </a:rPr>
              <a:t> </a:t>
            </a:r>
            <a:r>
              <a:rPr lang="tr-TR" sz="1200" b="0" i="0" u="none" strike="noStrike" kern="1200" dirty="0" err="1">
                <a:solidFill>
                  <a:schemeClr val="tx1"/>
                </a:solidFill>
                <a:effectLst/>
                <a:latin typeface="+mn-lt"/>
                <a:ea typeface="+mn-ea"/>
                <a:cs typeface="+mn-cs"/>
              </a:rPr>
              <a:t>graphically</a:t>
            </a:r>
            <a:r>
              <a:rPr lang="tr-TR" sz="1200" b="0" i="0" u="none" strike="noStrike" kern="1200" dirty="0">
                <a:solidFill>
                  <a:schemeClr val="tx1"/>
                </a:solidFill>
                <a:effectLst/>
                <a:latin typeface="+mn-lt"/>
                <a:ea typeface="+mn-ea"/>
                <a:cs typeface="+mn-cs"/>
              </a:rPr>
              <a:t> </a:t>
            </a:r>
            <a:r>
              <a:rPr lang="tr-TR" sz="1200" b="0" i="0" u="none" strike="noStrike" kern="1200" dirty="0" err="1">
                <a:solidFill>
                  <a:schemeClr val="tx1"/>
                </a:solidFill>
                <a:effectLst/>
                <a:latin typeface="+mn-lt"/>
                <a:ea typeface="+mn-ea"/>
                <a:cs typeface="+mn-cs"/>
              </a:rPr>
              <a:t>navigate</a:t>
            </a:r>
            <a:r>
              <a:rPr lang="tr-TR" sz="1200" b="0" i="0" u="none" strike="noStrike" kern="1200" dirty="0">
                <a:solidFill>
                  <a:schemeClr val="tx1"/>
                </a:solidFill>
                <a:effectLst/>
                <a:latin typeface="+mn-lt"/>
                <a:ea typeface="+mn-ea"/>
                <a:cs typeface="+mn-cs"/>
              </a:rPr>
              <a:t> </a:t>
            </a:r>
            <a:r>
              <a:rPr lang="tr-TR" sz="1200" b="0" i="0" u="none" strike="noStrike" kern="1200" dirty="0" err="1">
                <a:solidFill>
                  <a:schemeClr val="tx1"/>
                </a:solidFill>
                <a:effectLst/>
                <a:latin typeface="+mn-lt"/>
                <a:ea typeface="+mn-ea"/>
                <a:cs typeface="+mn-cs"/>
              </a:rPr>
              <a:t>this</a:t>
            </a:r>
            <a:r>
              <a:rPr lang="tr-TR" sz="1200" b="0" i="0" u="none" strike="noStrike" kern="1200" dirty="0">
                <a:solidFill>
                  <a:schemeClr val="tx1"/>
                </a:solidFill>
                <a:effectLst/>
                <a:latin typeface="+mn-lt"/>
                <a:ea typeface="+mn-ea"/>
                <a:cs typeface="+mn-cs"/>
              </a:rPr>
              <a:t> data </a:t>
            </a:r>
            <a:r>
              <a:rPr lang="tr-TR" sz="1200" b="0" i="0" u="none" strike="noStrike" kern="1200" dirty="0" err="1">
                <a:solidFill>
                  <a:schemeClr val="tx1"/>
                </a:solidFill>
                <a:effectLst/>
                <a:latin typeface="+mn-lt"/>
                <a:ea typeface="+mn-ea"/>
                <a:cs typeface="+mn-cs"/>
              </a:rPr>
              <a:t>and</a:t>
            </a:r>
            <a:r>
              <a:rPr lang="tr-TR" sz="1200" b="0" i="0" u="none" strike="noStrike" kern="1200" dirty="0">
                <a:solidFill>
                  <a:schemeClr val="tx1"/>
                </a:solidFill>
                <a:effectLst/>
                <a:latin typeface="+mn-lt"/>
                <a:ea typeface="+mn-ea"/>
                <a:cs typeface="+mn-cs"/>
              </a:rPr>
              <a:t> </a:t>
            </a:r>
            <a:r>
              <a:rPr lang="tr-TR" sz="1200" b="0" i="0" u="none" strike="noStrike" kern="1200" dirty="0" err="1">
                <a:solidFill>
                  <a:schemeClr val="tx1"/>
                </a:solidFill>
                <a:effectLst/>
                <a:latin typeface="+mn-lt"/>
                <a:ea typeface="+mn-ea"/>
                <a:cs typeface="+mn-cs"/>
              </a:rPr>
              <a:t>the</a:t>
            </a:r>
            <a:r>
              <a:rPr lang="tr-TR" sz="1200" b="0" i="0" u="none" strike="noStrike" kern="1200" dirty="0">
                <a:solidFill>
                  <a:schemeClr val="tx1"/>
                </a:solidFill>
                <a:effectLst/>
                <a:latin typeface="+mn-lt"/>
                <a:ea typeface="+mn-ea"/>
                <a:cs typeface="+mn-cs"/>
              </a:rPr>
              <a:t> </a:t>
            </a:r>
            <a:r>
              <a:rPr lang="tr-TR" sz="1200" b="0" i="0" u="none" strike="noStrike" kern="1200" dirty="0" err="1">
                <a:solidFill>
                  <a:schemeClr val="tx1"/>
                </a:solidFill>
                <a:effectLst/>
                <a:latin typeface="+mn-lt"/>
                <a:ea typeface="+mn-ea"/>
                <a:cs typeface="+mn-cs"/>
              </a:rPr>
              <a:t>opportunity</a:t>
            </a:r>
            <a:r>
              <a:rPr lang="tr-TR" sz="1200" b="0" i="0" u="none" strike="noStrike" kern="1200" dirty="0">
                <a:solidFill>
                  <a:schemeClr val="tx1"/>
                </a:solidFill>
                <a:effectLst/>
                <a:latin typeface="+mn-lt"/>
                <a:ea typeface="+mn-ea"/>
                <a:cs typeface="+mn-cs"/>
              </a:rPr>
              <a:t> </a:t>
            </a:r>
            <a:r>
              <a:rPr lang="tr-TR" sz="1200" b="0" i="0" u="none" strike="noStrike" kern="1200" dirty="0" err="1">
                <a:solidFill>
                  <a:schemeClr val="tx1"/>
                </a:solidFill>
                <a:effectLst/>
                <a:latin typeface="+mn-lt"/>
                <a:ea typeface="+mn-ea"/>
                <a:cs typeface="+mn-cs"/>
              </a:rPr>
              <a:t>to</a:t>
            </a:r>
            <a:r>
              <a:rPr lang="tr-TR" sz="1200" b="0" i="0" u="none" strike="noStrike" kern="1200" dirty="0">
                <a:solidFill>
                  <a:schemeClr val="tx1"/>
                </a:solidFill>
                <a:effectLst/>
                <a:latin typeface="+mn-lt"/>
                <a:ea typeface="+mn-ea"/>
                <a:cs typeface="+mn-cs"/>
              </a:rPr>
              <a:t> </a:t>
            </a:r>
            <a:r>
              <a:rPr lang="tr-TR" sz="1200" b="0" i="0" u="none" strike="noStrike" kern="1200" dirty="0" err="1">
                <a:solidFill>
                  <a:schemeClr val="tx1"/>
                </a:solidFill>
                <a:effectLst/>
                <a:latin typeface="+mn-lt"/>
                <a:ea typeface="+mn-ea"/>
                <a:cs typeface="+mn-cs"/>
              </a:rPr>
              <a:t>achieve</a:t>
            </a:r>
            <a:r>
              <a:rPr lang="tr-TR" sz="1200" b="0" i="0" u="none" strike="noStrike" kern="1200" dirty="0">
                <a:solidFill>
                  <a:schemeClr val="tx1"/>
                </a:solidFill>
                <a:effectLst/>
                <a:latin typeface="+mn-lt"/>
                <a:ea typeface="+mn-ea"/>
                <a:cs typeface="+mn-cs"/>
              </a:rPr>
              <a:t> </a:t>
            </a:r>
            <a:r>
              <a:rPr lang="tr-TR" sz="1200" b="0" i="0" u="none" strike="noStrike" kern="1200" dirty="0" err="1">
                <a:solidFill>
                  <a:schemeClr val="tx1"/>
                </a:solidFill>
                <a:effectLst/>
                <a:latin typeface="+mn-lt"/>
                <a:ea typeface="+mn-ea"/>
                <a:cs typeface="+mn-cs"/>
              </a:rPr>
              <a:t>never</a:t>
            </a:r>
            <a:r>
              <a:rPr lang="tr-TR" sz="1200" b="0" i="0" u="none" strike="noStrike" kern="1200" dirty="0">
                <a:solidFill>
                  <a:schemeClr val="tx1"/>
                </a:solidFill>
                <a:effectLst/>
                <a:latin typeface="+mn-lt"/>
                <a:ea typeface="+mn-ea"/>
                <a:cs typeface="+mn-cs"/>
              </a:rPr>
              <a:t> </a:t>
            </a:r>
            <a:r>
              <a:rPr lang="tr-TR" sz="1200" b="0" i="0" u="none" strike="noStrike" kern="1200" dirty="0" err="1">
                <a:solidFill>
                  <a:schemeClr val="tx1"/>
                </a:solidFill>
                <a:effectLst/>
                <a:latin typeface="+mn-lt"/>
                <a:ea typeface="+mn-ea"/>
                <a:cs typeface="+mn-cs"/>
              </a:rPr>
              <a:t>before</a:t>
            </a:r>
            <a:r>
              <a:rPr lang="tr-TR" sz="1200" b="0" i="0" u="none" strike="noStrike" kern="1200" dirty="0">
                <a:solidFill>
                  <a:schemeClr val="tx1"/>
                </a:solidFill>
                <a:effectLst/>
                <a:latin typeface="+mn-lt"/>
                <a:ea typeface="+mn-ea"/>
                <a:cs typeface="+mn-cs"/>
              </a:rPr>
              <a:t> </a:t>
            </a:r>
            <a:r>
              <a:rPr lang="tr-TR" sz="1200" b="0" i="0" u="none" strike="noStrike" kern="1200" dirty="0" err="1">
                <a:solidFill>
                  <a:schemeClr val="tx1"/>
                </a:solidFill>
                <a:effectLst/>
                <a:latin typeface="+mn-lt"/>
                <a:ea typeface="+mn-ea"/>
                <a:cs typeface="+mn-cs"/>
              </a:rPr>
              <a:t>realized</a:t>
            </a:r>
            <a:r>
              <a:rPr lang="tr-TR" sz="1200" b="0" i="0" u="none" strike="noStrike" kern="1200" dirty="0">
                <a:solidFill>
                  <a:schemeClr val="tx1"/>
                </a:solidFill>
                <a:effectLst/>
                <a:latin typeface="+mn-lt"/>
                <a:ea typeface="+mn-ea"/>
                <a:cs typeface="+mn-cs"/>
              </a:rPr>
              <a:t> </a:t>
            </a:r>
            <a:r>
              <a:rPr lang="tr-TR" sz="1200" b="0" i="0" u="none" strike="noStrike" kern="1200" dirty="0" err="1">
                <a:solidFill>
                  <a:schemeClr val="tx1"/>
                </a:solidFill>
                <a:effectLst/>
                <a:latin typeface="+mn-lt"/>
                <a:ea typeface="+mn-ea"/>
                <a:cs typeface="+mn-cs"/>
              </a:rPr>
              <a:t>conclusions</a:t>
            </a:r>
            <a:r>
              <a:rPr lang="tr-TR" sz="1200" b="0" i="0" u="none" strike="noStrike" kern="1200" dirty="0">
                <a:solidFill>
                  <a:schemeClr val="tx1"/>
                </a:solidFill>
                <a:effectLst/>
                <a:latin typeface="+mn-lt"/>
                <a:ea typeface="+mn-ea"/>
                <a:cs typeface="+mn-cs"/>
              </a:rPr>
              <a:t> </a:t>
            </a:r>
            <a:r>
              <a:rPr lang="tr-TR" sz="1200" b="0" i="0" u="none" strike="noStrike" kern="1200" dirty="0" err="1">
                <a:solidFill>
                  <a:schemeClr val="tx1"/>
                </a:solidFill>
                <a:effectLst/>
                <a:latin typeface="+mn-lt"/>
                <a:ea typeface="+mn-ea"/>
                <a:cs typeface="+mn-cs"/>
              </a:rPr>
              <a:t>about</a:t>
            </a:r>
            <a:r>
              <a:rPr lang="tr-TR" sz="1200" b="0" i="0" u="none" strike="noStrike" kern="1200" dirty="0">
                <a:solidFill>
                  <a:schemeClr val="tx1"/>
                </a:solidFill>
                <a:effectLst/>
                <a:latin typeface="+mn-lt"/>
                <a:ea typeface="+mn-ea"/>
                <a:cs typeface="+mn-cs"/>
              </a:rPr>
              <a:t> </a:t>
            </a:r>
            <a:r>
              <a:rPr lang="tr-TR" sz="1200" b="0" i="0" u="none" strike="noStrike" kern="1200" dirty="0" err="1">
                <a:solidFill>
                  <a:schemeClr val="tx1"/>
                </a:solidFill>
                <a:effectLst/>
                <a:latin typeface="+mn-lt"/>
                <a:ea typeface="+mn-ea"/>
                <a:cs typeface="+mn-cs"/>
              </a:rPr>
              <a:t>the</a:t>
            </a:r>
            <a:r>
              <a:rPr lang="tr-TR" sz="1200" b="0" i="0" u="none" strike="noStrike" kern="1200" dirty="0">
                <a:solidFill>
                  <a:schemeClr val="tx1"/>
                </a:solidFill>
                <a:effectLst/>
                <a:latin typeface="+mn-lt"/>
                <a:ea typeface="+mn-ea"/>
                <a:cs typeface="+mn-cs"/>
              </a:rPr>
              <a:t> </a:t>
            </a:r>
            <a:r>
              <a:rPr lang="tr-TR" sz="1200" b="0" i="0" u="none" strike="noStrike" kern="1200" dirty="0" err="1">
                <a:solidFill>
                  <a:schemeClr val="tx1"/>
                </a:solidFill>
                <a:effectLst/>
                <a:latin typeface="+mn-lt"/>
                <a:ea typeface="+mn-ea"/>
                <a:cs typeface="+mn-cs"/>
              </a:rPr>
              <a:t>living</a:t>
            </a:r>
            <a:r>
              <a:rPr lang="tr-TR" sz="1200" b="0" i="0" u="none" strike="noStrike" kern="1200" dirty="0">
                <a:solidFill>
                  <a:schemeClr val="tx1"/>
                </a:solidFill>
                <a:effectLst/>
                <a:latin typeface="+mn-lt"/>
                <a:ea typeface="+mn-ea"/>
                <a:cs typeface="+mn-cs"/>
              </a:rPr>
              <a:t> </a:t>
            </a:r>
            <a:r>
              <a:rPr lang="tr-TR" sz="1200" b="0" i="0" u="none" strike="noStrike" kern="1200" dirty="0" err="1">
                <a:solidFill>
                  <a:schemeClr val="tx1"/>
                </a:solidFill>
                <a:effectLst/>
                <a:latin typeface="+mn-lt"/>
                <a:ea typeface="+mn-ea"/>
                <a:cs typeface="+mn-cs"/>
              </a:rPr>
              <a:t>human</a:t>
            </a:r>
            <a:r>
              <a:rPr lang="tr-TR" sz="1200" b="0" i="0" u="none" strike="noStrike" kern="1200" dirty="0">
                <a:solidFill>
                  <a:schemeClr val="tx1"/>
                </a:solidFill>
                <a:effectLst/>
                <a:latin typeface="+mn-lt"/>
                <a:ea typeface="+mn-ea"/>
                <a:cs typeface="+mn-cs"/>
              </a:rPr>
              <a:t> </a:t>
            </a:r>
            <a:r>
              <a:rPr lang="tr-TR" sz="1200" b="0" i="0" u="none" strike="noStrike" kern="1200" dirty="0" err="1">
                <a:solidFill>
                  <a:schemeClr val="tx1"/>
                </a:solidFill>
                <a:effectLst/>
                <a:latin typeface="+mn-lt"/>
                <a:ea typeface="+mn-ea"/>
                <a:cs typeface="+mn-cs"/>
              </a:rPr>
              <a:t>brain</a:t>
            </a:r>
            <a:r>
              <a:rPr lang="tr-TR" sz="1200" b="0" i="0" u="none" strike="noStrike" kern="1200" dirty="0">
                <a:solidFill>
                  <a:schemeClr val="tx1"/>
                </a:solidFill>
                <a:effectLst/>
                <a:latin typeface="+mn-lt"/>
                <a:ea typeface="+mn-ea"/>
                <a:cs typeface="+mn-cs"/>
              </a:rPr>
              <a:t>.</a:t>
            </a:r>
          </a:p>
          <a:p>
            <a:endParaRPr lang="tr-TR" dirty="0"/>
          </a:p>
        </p:txBody>
      </p:sp>
      <p:sp>
        <p:nvSpPr>
          <p:cNvPr id="4" name="Slide Number Placeholder 3"/>
          <p:cNvSpPr>
            <a:spLocks noGrp="1"/>
          </p:cNvSpPr>
          <p:nvPr>
            <p:ph type="sldNum" sz="quarter" idx="5"/>
          </p:nvPr>
        </p:nvSpPr>
        <p:spPr/>
        <p:txBody>
          <a:bodyPr/>
          <a:lstStyle/>
          <a:p>
            <a:fld id="{ABFA02EB-FB8E-6A4D-9FBE-D827237ADFA1}" type="slidenum">
              <a:rPr lang="tr-TR" smtClean="0"/>
              <a:t>19</a:t>
            </a:fld>
            <a:endParaRPr lang="tr-TR"/>
          </a:p>
        </p:txBody>
      </p:sp>
    </p:spTree>
    <p:extLst>
      <p:ext uri="{BB962C8B-B14F-4D97-AF65-F5344CB8AC3E}">
        <p14:creationId xmlns:p14="http://schemas.microsoft.com/office/powerpoint/2010/main" val="357482852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tr-TR" sz="1200" b="0" i="0" u="none" strike="noStrike" kern="1200" dirty="0" err="1">
                <a:solidFill>
                  <a:schemeClr val="tx1"/>
                </a:solidFill>
                <a:effectLst/>
                <a:latin typeface="+mn-lt"/>
                <a:ea typeface="+mn-ea"/>
                <a:cs typeface="+mn-cs"/>
              </a:rPr>
              <a:t>Figure</a:t>
            </a:r>
            <a:r>
              <a:rPr lang="tr-TR" sz="1200" b="0" i="0" u="none" strike="noStrike" kern="1200" dirty="0">
                <a:solidFill>
                  <a:schemeClr val="tx1"/>
                </a:solidFill>
                <a:effectLst/>
                <a:latin typeface="+mn-lt"/>
                <a:ea typeface="+mn-ea"/>
                <a:cs typeface="+mn-cs"/>
              </a:rPr>
              <a:t> 1. </a:t>
            </a:r>
            <a:r>
              <a:rPr lang="tr-TR" sz="1200" b="0" i="0" u="none" strike="noStrike" kern="1200" dirty="0" err="1">
                <a:solidFill>
                  <a:schemeClr val="tx1"/>
                </a:solidFill>
                <a:effectLst/>
                <a:latin typeface="+mn-lt"/>
                <a:ea typeface="+mn-ea"/>
                <a:cs typeface="+mn-cs"/>
              </a:rPr>
              <a:t>Examples</a:t>
            </a:r>
            <a:r>
              <a:rPr lang="tr-TR" sz="1200" b="0" i="0" u="none" strike="noStrike" kern="1200" dirty="0">
                <a:solidFill>
                  <a:schemeClr val="tx1"/>
                </a:solidFill>
                <a:effectLst/>
                <a:latin typeface="+mn-lt"/>
                <a:ea typeface="+mn-ea"/>
                <a:cs typeface="+mn-cs"/>
              </a:rPr>
              <a:t> of </a:t>
            </a:r>
            <a:r>
              <a:rPr lang="tr-TR" sz="1200" b="0" i="0" u="none" strike="noStrike" kern="1200" dirty="0" err="1">
                <a:solidFill>
                  <a:schemeClr val="tx1"/>
                </a:solidFill>
                <a:effectLst/>
                <a:latin typeface="+mn-lt"/>
                <a:ea typeface="+mn-ea"/>
                <a:cs typeface="+mn-cs"/>
              </a:rPr>
              <a:t>functional</a:t>
            </a:r>
            <a:r>
              <a:rPr lang="tr-TR" sz="1200" b="0" i="0" u="none" strike="noStrike" kern="1200" dirty="0">
                <a:solidFill>
                  <a:schemeClr val="tx1"/>
                </a:solidFill>
                <a:effectLst/>
                <a:latin typeface="+mn-lt"/>
                <a:ea typeface="+mn-ea"/>
                <a:cs typeface="+mn-cs"/>
              </a:rPr>
              <a:t> </a:t>
            </a:r>
            <a:r>
              <a:rPr lang="tr-TR" sz="1200" b="0" i="0" u="none" strike="noStrike" kern="1200" dirty="0" err="1">
                <a:solidFill>
                  <a:schemeClr val="tx1"/>
                </a:solidFill>
                <a:effectLst/>
                <a:latin typeface="+mn-lt"/>
                <a:ea typeface="+mn-ea"/>
                <a:cs typeface="+mn-cs"/>
              </a:rPr>
              <a:t>and</a:t>
            </a:r>
            <a:r>
              <a:rPr lang="tr-TR" sz="1200" b="0" i="0" u="none" strike="noStrike" kern="1200" dirty="0">
                <a:solidFill>
                  <a:schemeClr val="tx1"/>
                </a:solidFill>
                <a:effectLst/>
                <a:latin typeface="+mn-lt"/>
                <a:ea typeface="+mn-ea"/>
                <a:cs typeface="+mn-cs"/>
              </a:rPr>
              <a:t> </a:t>
            </a:r>
            <a:r>
              <a:rPr lang="tr-TR" sz="1200" b="0" i="0" u="none" strike="noStrike" kern="1200" dirty="0" err="1">
                <a:solidFill>
                  <a:schemeClr val="tx1"/>
                </a:solidFill>
                <a:effectLst/>
                <a:latin typeface="+mn-lt"/>
                <a:ea typeface="+mn-ea"/>
                <a:cs typeface="+mn-cs"/>
              </a:rPr>
              <a:t>structural</a:t>
            </a:r>
            <a:r>
              <a:rPr lang="tr-TR" sz="1200" b="0" i="0" u="none" strike="noStrike" kern="1200" dirty="0">
                <a:solidFill>
                  <a:schemeClr val="tx1"/>
                </a:solidFill>
                <a:effectLst/>
                <a:latin typeface="+mn-lt"/>
                <a:ea typeface="+mn-ea"/>
                <a:cs typeface="+mn-cs"/>
              </a:rPr>
              <a:t> </a:t>
            </a:r>
            <a:r>
              <a:rPr lang="tr-TR" sz="1200" b="0" i="0" u="none" strike="noStrike" kern="1200" dirty="0" err="1">
                <a:solidFill>
                  <a:schemeClr val="tx1"/>
                </a:solidFill>
                <a:effectLst/>
                <a:latin typeface="+mn-lt"/>
                <a:ea typeface="+mn-ea"/>
                <a:cs typeface="+mn-cs"/>
              </a:rPr>
              <a:t>connectivity</a:t>
            </a:r>
            <a:r>
              <a:rPr lang="tr-TR" sz="1200" b="0" i="0" u="none" strike="noStrike" kern="1200" dirty="0">
                <a:solidFill>
                  <a:schemeClr val="tx1"/>
                </a:solidFill>
                <a:effectLst/>
                <a:latin typeface="+mn-lt"/>
                <a:ea typeface="+mn-ea"/>
                <a:cs typeface="+mn-cs"/>
              </a:rPr>
              <a:t>. (a) </a:t>
            </a:r>
            <a:r>
              <a:rPr lang="tr-TR" sz="1200" b="0" i="0" u="none" strike="noStrike" kern="1200" dirty="0" err="1">
                <a:solidFill>
                  <a:schemeClr val="tx1"/>
                </a:solidFill>
                <a:effectLst/>
                <a:latin typeface="+mn-lt"/>
                <a:ea typeface="+mn-ea"/>
                <a:cs typeface="+mn-cs"/>
              </a:rPr>
              <a:t>Functional</a:t>
            </a:r>
            <a:r>
              <a:rPr lang="tr-TR" sz="1200" b="0" i="0" u="none" strike="noStrike" kern="1200" dirty="0">
                <a:solidFill>
                  <a:schemeClr val="tx1"/>
                </a:solidFill>
                <a:effectLst/>
                <a:latin typeface="+mn-lt"/>
                <a:ea typeface="+mn-ea"/>
                <a:cs typeface="+mn-cs"/>
              </a:rPr>
              <a:t> </a:t>
            </a:r>
            <a:r>
              <a:rPr lang="tr-TR" sz="1200" b="0" i="0" u="none" strike="noStrike" kern="1200" dirty="0" err="1">
                <a:solidFill>
                  <a:schemeClr val="tx1"/>
                </a:solidFill>
                <a:effectLst/>
                <a:latin typeface="+mn-lt"/>
                <a:ea typeface="+mn-ea"/>
                <a:cs typeface="+mn-cs"/>
              </a:rPr>
              <a:t>connectivity</a:t>
            </a:r>
            <a:r>
              <a:rPr lang="tr-TR" sz="1200" b="0" i="0" u="none" strike="noStrike" kern="1200" dirty="0">
                <a:solidFill>
                  <a:schemeClr val="tx1"/>
                </a:solidFill>
                <a:effectLst/>
                <a:latin typeface="+mn-lt"/>
                <a:ea typeface="+mn-ea"/>
                <a:cs typeface="+mn-cs"/>
              </a:rPr>
              <a:t>. </a:t>
            </a:r>
            <a:r>
              <a:rPr lang="tr-TR" sz="1200" b="0" i="0" u="none" strike="noStrike" kern="1200" dirty="0" err="1">
                <a:solidFill>
                  <a:schemeClr val="tx1"/>
                </a:solidFill>
                <a:effectLst/>
                <a:latin typeface="+mn-lt"/>
                <a:ea typeface="+mn-ea"/>
                <a:cs typeface="+mn-cs"/>
              </a:rPr>
              <a:t>Functional</a:t>
            </a:r>
            <a:r>
              <a:rPr lang="tr-TR" sz="1200" b="0" i="0" u="none" strike="noStrike" kern="1200" dirty="0">
                <a:solidFill>
                  <a:schemeClr val="tx1"/>
                </a:solidFill>
                <a:effectLst/>
                <a:latin typeface="+mn-lt"/>
                <a:ea typeface="+mn-ea"/>
                <a:cs typeface="+mn-cs"/>
              </a:rPr>
              <a:t> </a:t>
            </a:r>
            <a:r>
              <a:rPr lang="tr-TR" sz="1200" b="0" i="0" u="none" strike="noStrike" kern="1200" dirty="0" err="1">
                <a:solidFill>
                  <a:schemeClr val="tx1"/>
                </a:solidFill>
                <a:effectLst/>
                <a:latin typeface="+mn-lt"/>
                <a:ea typeface="+mn-ea"/>
                <a:cs typeface="+mn-cs"/>
              </a:rPr>
              <a:t>connectivity</a:t>
            </a:r>
            <a:r>
              <a:rPr lang="tr-TR" sz="1200" b="0" i="0" u="none" strike="noStrike" kern="1200" dirty="0">
                <a:solidFill>
                  <a:schemeClr val="tx1"/>
                </a:solidFill>
                <a:effectLst/>
                <a:latin typeface="+mn-lt"/>
                <a:ea typeface="+mn-ea"/>
                <a:cs typeface="+mn-cs"/>
              </a:rPr>
              <a:t> </a:t>
            </a:r>
            <a:r>
              <a:rPr lang="tr-TR" sz="1200" b="0" i="0" u="none" strike="noStrike" kern="1200" dirty="0" err="1">
                <a:solidFill>
                  <a:schemeClr val="tx1"/>
                </a:solidFill>
                <a:effectLst/>
                <a:latin typeface="+mn-lt"/>
                <a:ea typeface="+mn-ea"/>
                <a:cs typeface="+mn-cs"/>
              </a:rPr>
              <a:t>measures</a:t>
            </a:r>
            <a:r>
              <a:rPr lang="tr-TR" sz="1200" b="0" i="0" u="none" strike="noStrike" kern="1200" dirty="0">
                <a:solidFill>
                  <a:schemeClr val="tx1"/>
                </a:solidFill>
                <a:effectLst/>
                <a:latin typeface="+mn-lt"/>
                <a:ea typeface="+mn-ea"/>
                <a:cs typeface="+mn-cs"/>
              </a:rPr>
              <a:t> </a:t>
            </a:r>
            <a:r>
              <a:rPr lang="tr-TR" sz="1200" b="0" i="0" u="none" strike="noStrike" kern="1200" dirty="0" err="1">
                <a:solidFill>
                  <a:schemeClr val="tx1"/>
                </a:solidFill>
                <a:effectLst/>
                <a:latin typeface="+mn-lt"/>
                <a:ea typeface="+mn-ea"/>
                <a:cs typeface="+mn-cs"/>
              </a:rPr>
              <a:t>the</a:t>
            </a:r>
            <a:r>
              <a:rPr lang="tr-TR" sz="1200" b="0" i="0" u="none" strike="noStrike" kern="1200" dirty="0">
                <a:solidFill>
                  <a:schemeClr val="tx1"/>
                </a:solidFill>
                <a:effectLst/>
                <a:latin typeface="+mn-lt"/>
                <a:ea typeface="+mn-ea"/>
                <a:cs typeface="+mn-cs"/>
              </a:rPr>
              <a:t> </a:t>
            </a:r>
            <a:r>
              <a:rPr lang="tr-TR" sz="1200" b="0" i="0" u="none" strike="noStrike" kern="1200" dirty="0" err="1">
                <a:solidFill>
                  <a:schemeClr val="tx1"/>
                </a:solidFill>
                <a:effectLst/>
                <a:latin typeface="+mn-lt"/>
                <a:ea typeface="+mn-ea"/>
                <a:cs typeface="+mn-cs"/>
              </a:rPr>
              <a:t>synchrony</a:t>
            </a:r>
            <a:r>
              <a:rPr lang="tr-TR" sz="1200" b="0" i="0" u="none" strike="noStrike" kern="1200" dirty="0">
                <a:solidFill>
                  <a:schemeClr val="tx1"/>
                </a:solidFill>
                <a:effectLst/>
                <a:latin typeface="+mn-lt"/>
                <a:ea typeface="+mn-ea"/>
                <a:cs typeface="+mn-cs"/>
              </a:rPr>
              <a:t> </a:t>
            </a:r>
            <a:r>
              <a:rPr lang="tr-TR" sz="1200" b="0" i="0" u="none" strike="noStrike" kern="1200" dirty="0" err="1">
                <a:solidFill>
                  <a:schemeClr val="tx1"/>
                </a:solidFill>
                <a:effectLst/>
                <a:latin typeface="+mn-lt"/>
                <a:ea typeface="+mn-ea"/>
                <a:cs typeface="+mn-cs"/>
              </a:rPr>
              <a:t>or</a:t>
            </a:r>
            <a:r>
              <a:rPr lang="tr-TR" sz="1200" b="0" i="0" u="none" strike="noStrike" kern="1200" dirty="0">
                <a:solidFill>
                  <a:schemeClr val="tx1"/>
                </a:solidFill>
                <a:effectLst/>
                <a:latin typeface="+mn-lt"/>
                <a:ea typeface="+mn-ea"/>
                <a:cs typeface="+mn-cs"/>
              </a:rPr>
              <a:t> </a:t>
            </a:r>
            <a:r>
              <a:rPr lang="tr-TR" sz="1200" b="0" i="0" u="none" strike="noStrike" kern="1200" dirty="0" err="1">
                <a:solidFill>
                  <a:schemeClr val="tx1"/>
                </a:solidFill>
                <a:effectLst/>
                <a:latin typeface="+mn-lt"/>
                <a:ea typeface="+mn-ea"/>
                <a:cs typeface="+mn-cs"/>
              </a:rPr>
              <a:t>correlation</a:t>
            </a:r>
            <a:r>
              <a:rPr lang="tr-TR" sz="1200" b="0" i="0" u="none" strike="noStrike" kern="1200" dirty="0">
                <a:solidFill>
                  <a:schemeClr val="tx1"/>
                </a:solidFill>
                <a:effectLst/>
                <a:latin typeface="+mn-lt"/>
                <a:ea typeface="+mn-ea"/>
                <a:cs typeface="+mn-cs"/>
              </a:rPr>
              <a:t> of </a:t>
            </a:r>
            <a:r>
              <a:rPr lang="tr-TR" sz="1200" b="0" i="0" u="none" strike="noStrike" kern="1200" dirty="0" err="1">
                <a:solidFill>
                  <a:schemeClr val="tx1"/>
                </a:solidFill>
                <a:effectLst/>
                <a:latin typeface="+mn-lt"/>
                <a:ea typeface="+mn-ea"/>
                <a:cs typeface="+mn-cs"/>
              </a:rPr>
              <a:t>brain</a:t>
            </a:r>
            <a:r>
              <a:rPr lang="tr-TR" sz="1200" b="0" i="0" u="none" strike="noStrike" kern="1200" dirty="0">
                <a:solidFill>
                  <a:schemeClr val="tx1"/>
                </a:solidFill>
                <a:effectLst/>
                <a:latin typeface="+mn-lt"/>
                <a:ea typeface="+mn-ea"/>
                <a:cs typeface="+mn-cs"/>
              </a:rPr>
              <a:t> </a:t>
            </a:r>
            <a:r>
              <a:rPr lang="tr-TR" sz="1200" b="0" i="0" u="none" strike="noStrike" kern="1200" dirty="0" err="1">
                <a:solidFill>
                  <a:schemeClr val="tx1"/>
                </a:solidFill>
                <a:effectLst/>
                <a:latin typeface="+mn-lt"/>
                <a:ea typeface="+mn-ea"/>
                <a:cs typeface="+mn-cs"/>
              </a:rPr>
              <a:t>activity</a:t>
            </a:r>
            <a:r>
              <a:rPr lang="tr-TR" sz="1200" b="0" i="0" u="none" strike="noStrike" kern="1200" dirty="0">
                <a:solidFill>
                  <a:schemeClr val="tx1"/>
                </a:solidFill>
                <a:effectLst/>
                <a:latin typeface="+mn-lt"/>
                <a:ea typeface="+mn-ea"/>
                <a:cs typeface="+mn-cs"/>
              </a:rPr>
              <a:t> </a:t>
            </a:r>
            <a:r>
              <a:rPr lang="tr-TR" sz="1200" b="0" i="0" u="none" strike="noStrike" kern="1200" dirty="0" err="1">
                <a:solidFill>
                  <a:schemeClr val="tx1"/>
                </a:solidFill>
                <a:effectLst/>
                <a:latin typeface="+mn-lt"/>
                <a:ea typeface="+mn-ea"/>
                <a:cs typeface="+mn-cs"/>
              </a:rPr>
              <a:t>between</a:t>
            </a:r>
            <a:r>
              <a:rPr lang="tr-TR" sz="1200" b="0" i="0" u="none" strike="noStrike" kern="1200" dirty="0">
                <a:solidFill>
                  <a:schemeClr val="tx1"/>
                </a:solidFill>
                <a:effectLst/>
                <a:latin typeface="+mn-lt"/>
                <a:ea typeface="+mn-ea"/>
                <a:cs typeface="+mn-cs"/>
              </a:rPr>
              <a:t> </a:t>
            </a:r>
            <a:r>
              <a:rPr lang="tr-TR" sz="1200" b="0" i="0" u="none" strike="noStrike" kern="1200" dirty="0" err="1">
                <a:solidFill>
                  <a:schemeClr val="tx1"/>
                </a:solidFill>
                <a:effectLst/>
                <a:latin typeface="+mn-lt"/>
                <a:ea typeface="+mn-ea"/>
                <a:cs typeface="+mn-cs"/>
              </a:rPr>
              <a:t>two</a:t>
            </a:r>
            <a:r>
              <a:rPr lang="tr-TR" sz="1200" b="0" i="0" u="none" strike="noStrike" kern="1200" dirty="0">
                <a:solidFill>
                  <a:schemeClr val="tx1"/>
                </a:solidFill>
                <a:effectLst/>
                <a:latin typeface="+mn-lt"/>
                <a:ea typeface="+mn-ea"/>
                <a:cs typeface="+mn-cs"/>
              </a:rPr>
              <a:t> </a:t>
            </a:r>
            <a:r>
              <a:rPr lang="tr-TR" sz="1200" b="0" i="0" u="none" strike="noStrike" kern="1200" dirty="0" err="1">
                <a:solidFill>
                  <a:schemeClr val="tx1"/>
                </a:solidFill>
                <a:effectLst/>
                <a:latin typeface="+mn-lt"/>
                <a:ea typeface="+mn-ea"/>
                <a:cs typeface="+mn-cs"/>
              </a:rPr>
              <a:t>or</a:t>
            </a:r>
            <a:r>
              <a:rPr lang="tr-TR" sz="1200" b="0" i="0" u="none" strike="noStrike" kern="1200" dirty="0">
                <a:solidFill>
                  <a:schemeClr val="tx1"/>
                </a:solidFill>
                <a:effectLst/>
                <a:latin typeface="+mn-lt"/>
                <a:ea typeface="+mn-ea"/>
                <a:cs typeface="+mn-cs"/>
              </a:rPr>
              <a:t> </a:t>
            </a:r>
            <a:r>
              <a:rPr lang="tr-TR" sz="1200" b="0" i="0" u="none" strike="noStrike" kern="1200" dirty="0" err="1">
                <a:solidFill>
                  <a:schemeClr val="tx1"/>
                </a:solidFill>
                <a:effectLst/>
                <a:latin typeface="+mn-lt"/>
                <a:ea typeface="+mn-ea"/>
                <a:cs typeface="+mn-cs"/>
              </a:rPr>
              <a:t>more</a:t>
            </a:r>
            <a:r>
              <a:rPr lang="tr-TR" sz="1200" b="0" i="0" u="none" strike="noStrike" kern="1200" dirty="0">
                <a:solidFill>
                  <a:schemeClr val="tx1"/>
                </a:solidFill>
                <a:effectLst/>
                <a:latin typeface="+mn-lt"/>
                <a:ea typeface="+mn-ea"/>
                <a:cs typeface="+mn-cs"/>
              </a:rPr>
              <a:t> </a:t>
            </a:r>
            <a:r>
              <a:rPr lang="tr-TR" sz="1200" b="0" i="0" u="none" strike="noStrike" kern="1200" dirty="0" err="1">
                <a:solidFill>
                  <a:schemeClr val="tx1"/>
                </a:solidFill>
                <a:effectLst/>
                <a:latin typeface="+mn-lt"/>
                <a:ea typeface="+mn-ea"/>
                <a:cs typeface="+mn-cs"/>
              </a:rPr>
              <a:t>regions</a:t>
            </a:r>
            <a:r>
              <a:rPr lang="tr-TR" sz="1200" b="0" i="0" u="none" strike="noStrike" kern="1200" dirty="0">
                <a:solidFill>
                  <a:schemeClr val="tx1"/>
                </a:solidFill>
                <a:effectLst/>
                <a:latin typeface="+mn-lt"/>
                <a:ea typeface="+mn-ea"/>
                <a:cs typeface="+mn-cs"/>
              </a:rPr>
              <a:t> of </a:t>
            </a:r>
            <a:r>
              <a:rPr lang="tr-TR" sz="1200" b="0" i="0" u="none" strike="noStrike" kern="1200" dirty="0" err="1">
                <a:solidFill>
                  <a:schemeClr val="tx1"/>
                </a:solidFill>
                <a:effectLst/>
                <a:latin typeface="+mn-lt"/>
                <a:ea typeface="+mn-ea"/>
                <a:cs typeface="+mn-cs"/>
              </a:rPr>
              <a:t>the</a:t>
            </a:r>
            <a:r>
              <a:rPr lang="tr-TR" sz="1200" b="0" i="0" u="none" strike="noStrike" kern="1200" dirty="0">
                <a:solidFill>
                  <a:schemeClr val="tx1"/>
                </a:solidFill>
                <a:effectLst/>
                <a:latin typeface="+mn-lt"/>
                <a:ea typeface="+mn-ea"/>
                <a:cs typeface="+mn-cs"/>
              </a:rPr>
              <a:t> </a:t>
            </a:r>
            <a:r>
              <a:rPr lang="tr-TR" sz="1200" b="0" i="0" u="none" strike="noStrike" kern="1200" dirty="0" err="1">
                <a:solidFill>
                  <a:schemeClr val="tx1"/>
                </a:solidFill>
                <a:effectLst/>
                <a:latin typeface="+mn-lt"/>
                <a:ea typeface="+mn-ea"/>
                <a:cs typeface="+mn-cs"/>
              </a:rPr>
              <a:t>brain</a:t>
            </a:r>
            <a:r>
              <a:rPr lang="tr-TR" sz="1200" b="0" i="0" u="none" strike="noStrike" kern="1200" dirty="0">
                <a:solidFill>
                  <a:schemeClr val="tx1"/>
                </a:solidFill>
                <a:effectLst/>
                <a:latin typeface="+mn-lt"/>
                <a:ea typeface="+mn-ea"/>
                <a:cs typeface="+mn-cs"/>
              </a:rPr>
              <a:t>. </a:t>
            </a:r>
            <a:r>
              <a:rPr lang="tr-TR" sz="1200" b="0" i="0" u="none" strike="noStrike" kern="1200" dirty="0" err="1">
                <a:solidFill>
                  <a:schemeClr val="tx1"/>
                </a:solidFill>
                <a:effectLst/>
                <a:latin typeface="+mn-lt"/>
                <a:ea typeface="+mn-ea"/>
                <a:cs typeface="+mn-cs"/>
              </a:rPr>
              <a:t>Common</a:t>
            </a:r>
            <a:r>
              <a:rPr lang="tr-TR" sz="1200" b="0" i="0" u="none" strike="noStrike" kern="1200" dirty="0">
                <a:solidFill>
                  <a:schemeClr val="tx1"/>
                </a:solidFill>
                <a:effectLst/>
                <a:latin typeface="+mn-lt"/>
                <a:ea typeface="+mn-ea"/>
                <a:cs typeface="+mn-cs"/>
              </a:rPr>
              <a:t> </a:t>
            </a:r>
            <a:r>
              <a:rPr lang="tr-TR" sz="1200" b="0" i="0" u="none" strike="noStrike" kern="1200" dirty="0" err="1">
                <a:solidFill>
                  <a:schemeClr val="tx1"/>
                </a:solidFill>
                <a:effectLst/>
                <a:latin typeface="+mn-lt"/>
                <a:ea typeface="+mn-ea"/>
                <a:cs typeface="+mn-cs"/>
              </a:rPr>
              <a:t>methods</a:t>
            </a:r>
            <a:r>
              <a:rPr lang="tr-TR" sz="1200" b="0" i="0" u="none" strike="noStrike" kern="1200" dirty="0">
                <a:solidFill>
                  <a:schemeClr val="tx1"/>
                </a:solidFill>
                <a:effectLst/>
                <a:latin typeface="+mn-lt"/>
                <a:ea typeface="+mn-ea"/>
                <a:cs typeface="+mn-cs"/>
              </a:rPr>
              <a:t> </a:t>
            </a:r>
            <a:r>
              <a:rPr lang="tr-TR" sz="1200" b="0" i="0" u="none" strike="noStrike" kern="1200" dirty="0" err="1">
                <a:solidFill>
                  <a:schemeClr val="tx1"/>
                </a:solidFill>
                <a:effectLst/>
                <a:latin typeface="+mn-lt"/>
                <a:ea typeface="+mn-ea"/>
                <a:cs typeface="+mn-cs"/>
              </a:rPr>
              <a:t>include</a:t>
            </a:r>
            <a:r>
              <a:rPr lang="tr-TR" sz="1200" b="0" i="0" u="none" strike="noStrike" kern="1200" dirty="0">
                <a:solidFill>
                  <a:schemeClr val="tx1"/>
                </a:solidFill>
                <a:effectLst/>
                <a:latin typeface="+mn-lt"/>
                <a:ea typeface="+mn-ea"/>
                <a:cs typeface="+mn-cs"/>
              </a:rPr>
              <a:t> </a:t>
            </a:r>
            <a:r>
              <a:rPr lang="tr-TR" sz="1200" b="0" i="0" u="none" strike="noStrike" kern="1200" dirty="0" err="1">
                <a:solidFill>
                  <a:schemeClr val="tx1"/>
                </a:solidFill>
                <a:effectLst/>
                <a:latin typeface="+mn-lt"/>
                <a:ea typeface="+mn-ea"/>
                <a:cs typeface="+mn-cs"/>
              </a:rPr>
              <a:t>seed</a:t>
            </a:r>
            <a:r>
              <a:rPr lang="tr-TR" sz="1200" b="0" i="0" u="none" strike="noStrike" kern="1200" dirty="0">
                <a:solidFill>
                  <a:schemeClr val="tx1"/>
                </a:solidFill>
                <a:effectLst/>
                <a:latin typeface="+mn-lt"/>
                <a:ea typeface="+mn-ea"/>
                <a:cs typeface="+mn-cs"/>
              </a:rPr>
              <a:t> </a:t>
            </a:r>
            <a:r>
              <a:rPr lang="tr-TR" sz="1200" b="0" i="0" u="none" strike="noStrike" kern="1200" dirty="0" err="1">
                <a:solidFill>
                  <a:schemeClr val="tx1"/>
                </a:solidFill>
                <a:effectLst/>
                <a:latin typeface="+mn-lt"/>
                <a:ea typeface="+mn-ea"/>
                <a:cs typeface="+mn-cs"/>
              </a:rPr>
              <a:t>connectivity</a:t>
            </a:r>
            <a:r>
              <a:rPr lang="tr-TR" sz="1200" b="0" i="0" u="none" strike="noStrike" kern="1200" dirty="0">
                <a:solidFill>
                  <a:schemeClr val="tx1"/>
                </a:solidFill>
                <a:effectLst/>
                <a:latin typeface="+mn-lt"/>
                <a:ea typeface="+mn-ea"/>
                <a:cs typeface="+mn-cs"/>
              </a:rPr>
              <a:t>, </a:t>
            </a:r>
            <a:r>
              <a:rPr lang="tr-TR" sz="1200" b="0" i="0" u="none" strike="noStrike" kern="1200" dirty="0" err="1">
                <a:solidFill>
                  <a:schemeClr val="tx1"/>
                </a:solidFill>
                <a:effectLst/>
                <a:latin typeface="+mn-lt"/>
                <a:ea typeface="+mn-ea"/>
                <a:cs typeface="+mn-cs"/>
              </a:rPr>
              <a:t>independent</a:t>
            </a:r>
            <a:r>
              <a:rPr lang="tr-TR" sz="1200" b="0" i="0" u="none" strike="noStrike" kern="1200" dirty="0">
                <a:solidFill>
                  <a:schemeClr val="tx1"/>
                </a:solidFill>
                <a:effectLst/>
                <a:latin typeface="+mn-lt"/>
                <a:ea typeface="+mn-ea"/>
                <a:cs typeface="+mn-cs"/>
              </a:rPr>
              <a:t> </a:t>
            </a:r>
            <a:r>
              <a:rPr lang="tr-TR" sz="1200" b="0" i="0" u="none" strike="noStrike" kern="1200" dirty="0" err="1">
                <a:solidFill>
                  <a:schemeClr val="tx1"/>
                </a:solidFill>
                <a:effectLst/>
                <a:latin typeface="+mn-lt"/>
                <a:ea typeface="+mn-ea"/>
                <a:cs typeface="+mn-cs"/>
              </a:rPr>
              <a:t>components</a:t>
            </a:r>
            <a:r>
              <a:rPr lang="tr-TR" sz="1200" b="0" i="0" u="none" strike="noStrike" kern="1200" dirty="0">
                <a:solidFill>
                  <a:schemeClr val="tx1"/>
                </a:solidFill>
                <a:effectLst/>
                <a:latin typeface="+mn-lt"/>
                <a:ea typeface="+mn-ea"/>
                <a:cs typeface="+mn-cs"/>
              </a:rPr>
              <a:t> </a:t>
            </a:r>
            <a:r>
              <a:rPr lang="tr-TR" sz="1200" b="0" i="0" u="none" strike="noStrike" kern="1200" dirty="0" err="1">
                <a:solidFill>
                  <a:schemeClr val="tx1"/>
                </a:solidFill>
                <a:effectLst/>
                <a:latin typeface="+mn-lt"/>
                <a:ea typeface="+mn-ea"/>
                <a:cs typeface="+mn-cs"/>
              </a:rPr>
              <a:t>analysis</a:t>
            </a:r>
            <a:r>
              <a:rPr lang="tr-TR" sz="1200" b="0" i="0" u="none" strike="noStrike" kern="1200" dirty="0">
                <a:solidFill>
                  <a:schemeClr val="tx1"/>
                </a:solidFill>
                <a:effectLst/>
                <a:latin typeface="+mn-lt"/>
                <a:ea typeface="+mn-ea"/>
                <a:cs typeface="+mn-cs"/>
              </a:rPr>
              <a:t>, </a:t>
            </a:r>
            <a:r>
              <a:rPr lang="tr-TR" sz="1200" b="0" i="0" u="none" strike="noStrike" kern="1200" dirty="0" err="1">
                <a:solidFill>
                  <a:schemeClr val="tx1"/>
                </a:solidFill>
                <a:effectLst/>
                <a:latin typeface="+mn-lt"/>
                <a:ea typeface="+mn-ea"/>
                <a:cs typeface="+mn-cs"/>
              </a:rPr>
              <a:t>and</a:t>
            </a:r>
            <a:r>
              <a:rPr lang="tr-TR" sz="1200" b="0" i="0" u="none" strike="noStrike" kern="1200" dirty="0">
                <a:solidFill>
                  <a:schemeClr val="tx1"/>
                </a:solidFill>
                <a:effectLst/>
                <a:latin typeface="+mn-lt"/>
                <a:ea typeface="+mn-ea"/>
                <a:cs typeface="+mn-cs"/>
              </a:rPr>
              <a:t> </a:t>
            </a:r>
            <a:r>
              <a:rPr lang="tr-TR" sz="1200" b="0" i="0" u="none" strike="noStrike" kern="1200" dirty="0" err="1">
                <a:solidFill>
                  <a:schemeClr val="tx1"/>
                </a:solidFill>
                <a:effectLst/>
                <a:latin typeface="+mn-lt"/>
                <a:ea typeface="+mn-ea"/>
                <a:cs typeface="+mn-cs"/>
              </a:rPr>
              <a:t>voxel-wise</a:t>
            </a:r>
            <a:r>
              <a:rPr lang="tr-TR" sz="1200" b="0" i="0" u="none" strike="noStrike" kern="1200" dirty="0">
                <a:solidFill>
                  <a:schemeClr val="tx1"/>
                </a:solidFill>
                <a:effectLst/>
                <a:latin typeface="+mn-lt"/>
                <a:ea typeface="+mn-ea"/>
                <a:cs typeface="+mn-cs"/>
              </a:rPr>
              <a:t> </a:t>
            </a:r>
            <a:r>
              <a:rPr lang="tr-TR" sz="1200" b="0" i="0" u="none" strike="noStrike" kern="1200" dirty="0" err="1">
                <a:solidFill>
                  <a:schemeClr val="tx1"/>
                </a:solidFill>
                <a:effectLst/>
                <a:latin typeface="+mn-lt"/>
                <a:ea typeface="+mn-ea"/>
                <a:cs typeface="+mn-cs"/>
              </a:rPr>
              <a:t>connectivity</a:t>
            </a:r>
            <a:r>
              <a:rPr lang="tr-TR" sz="1200" b="0" i="0" u="none" strike="noStrike" kern="1200" dirty="0">
                <a:solidFill>
                  <a:schemeClr val="tx1"/>
                </a:solidFill>
                <a:effectLst/>
                <a:latin typeface="+mn-lt"/>
                <a:ea typeface="+mn-ea"/>
                <a:cs typeface="+mn-cs"/>
              </a:rPr>
              <a:t>. </a:t>
            </a:r>
            <a:r>
              <a:rPr lang="tr-TR" sz="1200" b="0" i="0" u="none" strike="noStrike" kern="1200" dirty="0" err="1">
                <a:solidFill>
                  <a:schemeClr val="tx1"/>
                </a:solidFill>
                <a:effectLst/>
                <a:latin typeface="+mn-lt"/>
                <a:ea typeface="+mn-ea"/>
                <a:cs typeface="+mn-cs"/>
              </a:rPr>
              <a:t>Seed-based</a:t>
            </a:r>
            <a:r>
              <a:rPr lang="tr-TR" sz="1200" b="0" i="0" u="none" strike="noStrike" kern="1200" dirty="0">
                <a:solidFill>
                  <a:schemeClr val="tx1"/>
                </a:solidFill>
                <a:effectLst/>
                <a:latin typeface="+mn-lt"/>
                <a:ea typeface="+mn-ea"/>
                <a:cs typeface="+mn-cs"/>
              </a:rPr>
              <a:t> </a:t>
            </a:r>
            <a:r>
              <a:rPr lang="tr-TR" sz="1200" b="0" i="0" u="none" strike="noStrike" kern="1200" dirty="0" err="1">
                <a:solidFill>
                  <a:schemeClr val="tx1"/>
                </a:solidFill>
                <a:effectLst/>
                <a:latin typeface="+mn-lt"/>
                <a:ea typeface="+mn-ea"/>
                <a:cs typeface="+mn-cs"/>
              </a:rPr>
              <a:t>connectivity</a:t>
            </a:r>
            <a:r>
              <a:rPr lang="tr-TR" sz="1200" b="0" i="0" u="none" strike="noStrike" kern="1200" dirty="0">
                <a:solidFill>
                  <a:schemeClr val="tx1"/>
                </a:solidFill>
                <a:effectLst/>
                <a:latin typeface="+mn-lt"/>
                <a:ea typeface="+mn-ea"/>
                <a:cs typeface="+mn-cs"/>
              </a:rPr>
              <a:t> </a:t>
            </a:r>
            <a:r>
              <a:rPr lang="tr-TR" sz="1200" b="0" i="0" u="none" strike="noStrike" kern="1200" dirty="0" err="1">
                <a:solidFill>
                  <a:schemeClr val="tx1"/>
                </a:solidFill>
                <a:effectLst/>
                <a:latin typeface="+mn-lt"/>
                <a:ea typeface="+mn-ea"/>
                <a:cs typeface="+mn-cs"/>
              </a:rPr>
              <a:t>measures</a:t>
            </a:r>
            <a:r>
              <a:rPr lang="tr-TR" sz="1200" b="0" i="0" u="none" strike="noStrike" kern="1200" dirty="0">
                <a:solidFill>
                  <a:schemeClr val="tx1"/>
                </a:solidFill>
                <a:effectLst/>
                <a:latin typeface="+mn-lt"/>
                <a:ea typeface="+mn-ea"/>
                <a:cs typeface="+mn-cs"/>
              </a:rPr>
              <a:t> </a:t>
            </a:r>
            <a:r>
              <a:rPr lang="tr-TR" sz="1200" b="0" i="0" u="none" strike="noStrike" kern="1200" dirty="0" err="1">
                <a:solidFill>
                  <a:schemeClr val="tx1"/>
                </a:solidFill>
                <a:effectLst/>
                <a:latin typeface="+mn-lt"/>
                <a:ea typeface="+mn-ea"/>
                <a:cs typeface="+mn-cs"/>
              </a:rPr>
              <a:t>functional</a:t>
            </a:r>
            <a:r>
              <a:rPr lang="tr-TR" sz="1200" b="0" i="0" u="none" strike="noStrike" kern="1200" dirty="0">
                <a:solidFill>
                  <a:schemeClr val="tx1"/>
                </a:solidFill>
                <a:effectLst/>
                <a:latin typeface="+mn-lt"/>
                <a:ea typeface="+mn-ea"/>
                <a:cs typeface="+mn-cs"/>
              </a:rPr>
              <a:t> </a:t>
            </a:r>
            <a:r>
              <a:rPr lang="tr-TR" sz="1200" b="0" i="0" u="none" strike="noStrike" kern="1200" dirty="0" err="1">
                <a:solidFill>
                  <a:schemeClr val="tx1"/>
                </a:solidFill>
                <a:effectLst/>
                <a:latin typeface="+mn-lt"/>
                <a:ea typeface="+mn-ea"/>
                <a:cs typeface="+mn-cs"/>
              </a:rPr>
              <a:t>connectivity</a:t>
            </a:r>
            <a:r>
              <a:rPr lang="tr-TR" sz="1200" b="0" i="0" u="none" strike="noStrike" kern="1200" dirty="0">
                <a:solidFill>
                  <a:schemeClr val="tx1"/>
                </a:solidFill>
                <a:effectLst/>
                <a:latin typeface="+mn-lt"/>
                <a:ea typeface="+mn-ea"/>
                <a:cs typeface="+mn-cs"/>
              </a:rPr>
              <a:t> </a:t>
            </a:r>
            <a:r>
              <a:rPr lang="tr-TR" sz="1200" b="0" i="0" u="none" strike="noStrike" kern="1200" dirty="0" err="1">
                <a:solidFill>
                  <a:schemeClr val="tx1"/>
                </a:solidFill>
                <a:effectLst/>
                <a:latin typeface="+mn-lt"/>
                <a:ea typeface="+mn-ea"/>
                <a:cs typeface="+mn-cs"/>
              </a:rPr>
              <a:t>from</a:t>
            </a:r>
            <a:r>
              <a:rPr lang="tr-TR" sz="1200" b="0" i="0" u="none" strike="noStrike" kern="1200" dirty="0">
                <a:solidFill>
                  <a:schemeClr val="tx1"/>
                </a:solidFill>
                <a:effectLst/>
                <a:latin typeface="+mn-lt"/>
                <a:ea typeface="+mn-ea"/>
                <a:cs typeface="+mn-cs"/>
              </a:rPr>
              <a:t> a </a:t>
            </a:r>
            <a:r>
              <a:rPr lang="tr-TR" sz="1200" b="0" i="0" u="none" strike="noStrike" kern="1200" dirty="0" err="1">
                <a:solidFill>
                  <a:schemeClr val="tx1"/>
                </a:solidFill>
                <a:effectLst/>
                <a:latin typeface="+mn-lt"/>
                <a:ea typeface="+mn-ea"/>
                <a:cs typeface="+mn-cs"/>
              </a:rPr>
              <a:t>predefined</a:t>
            </a:r>
            <a:r>
              <a:rPr lang="tr-TR" sz="1200" b="0" i="0" u="none" strike="noStrike" kern="1200" dirty="0">
                <a:solidFill>
                  <a:schemeClr val="tx1"/>
                </a:solidFill>
                <a:effectLst/>
                <a:latin typeface="+mn-lt"/>
                <a:ea typeface="+mn-ea"/>
                <a:cs typeface="+mn-cs"/>
              </a:rPr>
              <a:t> </a:t>
            </a:r>
            <a:r>
              <a:rPr lang="tr-TR" sz="1200" b="0" i="0" u="none" strike="noStrike" kern="1200" dirty="0" err="1">
                <a:solidFill>
                  <a:schemeClr val="tx1"/>
                </a:solidFill>
                <a:effectLst/>
                <a:latin typeface="+mn-lt"/>
                <a:ea typeface="+mn-ea"/>
                <a:cs typeface="+mn-cs"/>
              </a:rPr>
              <a:t>region</a:t>
            </a:r>
            <a:r>
              <a:rPr lang="tr-TR" sz="1200" b="0" i="0" u="none" strike="noStrike" kern="1200" dirty="0">
                <a:solidFill>
                  <a:schemeClr val="tx1"/>
                </a:solidFill>
                <a:effectLst/>
                <a:latin typeface="+mn-lt"/>
                <a:ea typeface="+mn-ea"/>
                <a:cs typeface="+mn-cs"/>
              </a:rPr>
              <a:t> of </a:t>
            </a:r>
            <a:r>
              <a:rPr lang="tr-TR" sz="1200" b="0" i="0" u="none" strike="noStrike" kern="1200" dirty="0" err="1">
                <a:solidFill>
                  <a:schemeClr val="tx1"/>
                </a:solidFill>
                <a:effectLst/>
                <a:latin typeface="+mn-lt"/>
                <a:ea typeface="+mn-ea"/>
                <a:cs typeface="+mn-cs"/>
              </a:rPr>
              <a:t>interest</a:t>
            </a:r>
            <a:r>
              <a:rPr lang="tr-TR" sz="1200" b="0" i="0" u="none" strike="noStrike" kern="1200" dirty="0">
                <a:solidFill>
                  <a:schemeClr val="tx1"/>
                </a:solidFill>
                <a:effectLst/>
                <a:latin typeface="+mn-lt"/>
                <a:ea typeface="+mn-ea"/>
                <a:cs typeface="+mn-cs"/>
              </a:rPr>
              <a:t> (ROI, </a:t>
            </a:r>
            <a:r>
              <a:rPr lang="tr-TR" sz="1200" b="0" i="0" u="none" strike="noStrike" kern="1200" dirty="0" err="1">
                <a:solidFill>
                  <a:schemeClr val="tx1"/>
                </a:solidFill>
                <a:effectLst/>
                <a:latin typeface="+mn-lt"/>
                <a:ea typeface="+mn-ea"/>
                <a:cs typeface="+mn-cs"/>
              </a:rPr>
              <a:t>or</a:t>
            </a:r>
            <a:r>
              <a:rPr lang="tr-TR" sz="1200" b="0" i="0" u="none" strike="noStrike" kern="1200" dirty="0">
                <a:solidFill>
                  <a:schemeClr val="tx1"/>
                </a:solidFill>
                <a:effectLst/>
                <a:latin typeface="+mn-lt"/>
                <a:ea typeface="+mn-ea"/>
                <a:cs typeface="+mn-cs"/>
              </a:rPr>
              <a:t> </a:t>
            </a:r>
            <a:r>
              <a:rPr lang="tr-TR" sz="1200" b="0" i="0" u="none" strike="noStrike" kern="1200" dirty="0" err="1">
                <a:solidFill>
                  <a:schemeClr val="tx1"/>
                </a:solidFill>
                <a:effectLst/>
                <a:latin typeface="+mn-lt"/>
                <a:ea typeface="+mn-ea"/>
                <a:cs typeface="+mn-cs"/>
              </a:rPr>
              <a:t>seed</a:t>
            </a:r>
            <a:r>
              <a:rPr lang="tr-TR" sz="1200" b="0" i="0" u="none" strike="noStrike" kern="1200" dirty="0">
                <a:solidFill>
                  <a:schemeClr val="tx1"/>
                </a:solidFill>
                <a:effectLst/>
                <a:latin typeface="+mn-lt"/>
                <a:ea typeface="+mn-ea"/>
                <a:cs typeface="+mn-cs"/>
              </a:rPr>
              <a:t>, </a:t>
            </a:r>
            <a:r>
              <a:rPr lang="tr-TR" sz="1200" b="0" i="0" u="none" strike="noStrike" kern="1200" dirty="0" err="1">
                <a:solidFill>
                  <a:schemeClr val="tx1"/>
                </a:solidFill>
                <a:effectLst/>
                <a:latin typeface="+mn-lt"/>
                <a:ea typeface="+mn-ea"/>
                <a:cs typeface="+mn-cs"/>
              </a:rPr>
              <a:t>shown</a:t>
            </a:r>
            <a:r>
              <a:rPr lang="tr-TR" sz="1200" b="0" i="0" u="none" strike="noStrike" kern="1200" dirty="0">
                <a:solidFill>
                  <a:schemeClr val="tx1"/>
                </a:solidFill>
                <a:effectLst/>
                <a:latin typeface="+mn-lt"/>
                <a:ea typeface="+mn-ea"/>
                <a:cs typeface="+mn-cs"/>
              </a:rPr>
              <a:t> in </a:t>
            </a:r>
            <a:r>
              <a:rPr lang="tr-TR" sz="1200" b="0" i="0" u="none" strike="noStrike" kern="1200" dirty="0" err="1">
                <a:solidFill>
                  <a:schemeClr val="tx1"/>
                </a:solidFill>
                <a:effectLst/>
                <a:latin typeface="+mn-lt"/>
                <a:ea typeface="+mn-ea"/>
                <a:cs typeface="+mn-cs"/>
              </a:rPr>
              <a:t>green</a:t>
            </a:r>
            <a:r>
              <a:rPr lang="tr-TR" sz="1200" b="0" i="0" u="none" strike="noStrike" kern="1200" dirty="0">
                <a:solidFill>
                  <a:schemeClr val="tx1"/>
                </a:solidFill>
                <a:effectLst/>
                <a:latin typeface="+mn-lt"/>
                <a:ea typeface="+mn-ea"/>
                <a:cs typeface="+mn-cs"/>
              </a:rPr>
              <a:t>) </a:t>
            </a:r>
            <a:r>
              <a:rPr lang="tr-TR" sz="1200" b="0" i="0" u="none" strike="noStrike" kern="1200" dirty="0" err="1">
                <a:solidFill>
                  <a:schemeClr val="tx1"/>
                </a:solidFill>
                <a:effectLst/>
                <a:latin typeface="+mn-lt"/>
                <a:ea typeface="+mn-ea"/>
                <a:cs typeface="+mn-cs"/>
              </a:rPr>
              <a:t>and</a:t>
            </a:r>
            <a:r>
              <a:rPr lang="tr-TR" sz="1200" b="0" i="0" u="none" strike="noStrike" kern="1200" dirty="0">
                <a:solidFill>
                  <a:schemeClr val="tx1"/>
                </a:solidFill>
                <a:effectLst/>
                <a:latin typeface="+mn-lt"/>
                <a:ea typeface="+mn-ea"/>
                <a:cs typeface="+mn-cs"/>
              </a:rPr>
              <a:t> </a:t>
            </a:r>
            <a:r>
              <a:rPr lang="tr-TR" sz="1200" b="0" i="0" u="none" strike="noStrike" kern="1200" dirty="0" err="1">
                <a:solidFill>
                  <a:schemeClr val="tx1"/>
                </a:solidFill>
                <a:effectLst/>
                <a:latin typeface="+mn-lt"/>
                <a:ea typeface="+mn-ea"/>
                <a:cs typeface="+mn-cs"/>
              </a:rPr>
              <a:t>the</a:t>
            </a:r>
            <a:r>
              <a:rPr lang="tr-TR" sz="1200" b="0" i="0" u="none" strike="noStrike" kern="1200" dirty="0">
                <a:solidFill>
                  <a:schemeClr val="tx1"/>
                </a:solidFill>
                <a:effectLst/>
                <a:latin typeface="+mn-lt"/>
                <a:ea typeface="+mn-ea"/>
                <a:cs typeface="+mn-cs"/>
              </a:rPr>
              <a:t> rest of </a:t>
            </a:r>
            <a:r>
              <a:rPr lang="tr-TR" sz="1200" b="0" i="0" u="none" strike="noStrike" kern="1200" dirty="0" err="1">
                <a:solidFill>
                  <a:schemeClr val="tx1"/>
                </a:solidFill>
                <a:effectLst/>
                <a:latin typeface="+mn-lt"/>
                <a:ea typeface="+mn-ea"/>
                <a:cs typeface="+mn-cs"/>
              </a:rPr>
              <a:t>the</a:t>
            </a:r>
            <a:r>
              <a:rPr lang="tr-TR" sz="1200" b="0" i="0" u="none" strike="noStrike" kern="1200" dirty="0">
                <a:solidFill>
                  <a:schemeClr val="tx1"/>
                </a:solidFill>
                <a:effectLst/>
                <a:latin typeface="+mn-lt"/>
                <a:ea typeface="+mn-ea"/>
                <a:cs typeface="+mn-cs"/>
              </a:rPr>
              <a:t> </a:t>
            </a:r>
            <a:r>
              <a:rPr lang="tr-TR" sz="1200" b="0" i="0" u="none" strike="noStrike" kern="1200" dirty="0" err="1">
                <a:solidFill>
                  <a:schemeClr val="tx1"/>
                </a:solidFill>
                <a:effectLst/>
                <a:latin typeface="+mn-lt"/>
                <a:ea typeface="+mn-ea"/>
                <a:cs typeface="+mn-cs"/>
              </a:rPr>
              <a:t>gray</a:t>
            </a:r>
            <a:r>
              <a:rPr lang="tr-TR" sz="1200" b="0" i="0" u="none" strike="noStrike" kern="1200" dirty="0">
                <a:solidFill>
                  <a:schemeClr val="tx1"/>
                </a:solidFill>
                <a:effectLst/>
                <a:latin typeface="+mn-lt"/>
                <a:ea typeface="+mn-ea"/>
                <a:cs typeface="+mn-cs"/>
              </a:rPr>
              <a:t> </a:t>
            </a:r>
            <a:r>
              <a:rPr lang="tr-TR" sz="1200" b="0" i="0" u="none" strike="noStrike" kern="1200" dirty="0" err="1">
                <a:solidFill>
                  <a:schemeClr val="tx1"/>
                </a:solidFill>
                <a:effectLst/>
                <a:latin typeface="+mn-lt"/>
                <a:ea typeface="+mn-ea"/>
                <a:cs typeface="+mn-cs"/>
              </a:rPr>
              <a:t>matter</a:t>
            </a:r>
            <a:r>
              <a:rPr lang="tr-TR" sz="1200" b="0" i="0" u="none" strike="noStrike" kern="1200" dirty="0">
                <a:solidFill>
                  <a:schemeClr val="tx1"/>
                </a:solidFill>
                <a:effectLst/>
                <a:latin typeface="+mn-lt"/>
                <a:ea typeface="+mn-ea"/>
                <a:cs typeface="+mn-cs"/>
              </a:rPr>
              <a:t>. </a:t>
            </a:r>
            <a:r>
              <a:rPr lang="tr-TR" sz="1200" b="0" i="0" u="none" strike="noStrike" kern="1200" dirty="0" err="1">
                <a:solidFill>
                  <a:schemeClr val="tx1"/>
                </a:solidFill>
                <a:effectLst/>
                <a:latin typeface="+mn-lt"/>
                <a:ea typeface="+mn-ea"/>
                <a:cs typeface="+mn-cs"/>
              </a:rPr>
              <a:t>Regions</a:t>
            </a:r>
            <a:r>
              <a:rPr lang="tr-TR" sz="1200" b="0" i="0" u="none" strike="noStrike" kern="1200" dirty="0">
                <a:solidFill>
                  <a:schemeClr val="tx1"/>
                </a:solidFill>
                <a:effectLst/>
                <a:latin typeface="+mn-lt"/>
                <a:ea typeface="+mn-ea"/>
                <a:cs typeface="+mn-cs"/>
              </a:rPr>
              <a:t> of </a:t>
            </a:r>
            <a:r>
              <a:rPr lang="tr-TR" sz="1200" b="0" i="0" u="none" strike="noStrike" kern="1200" dirty="0" err="1">
                <a:solidFill>
                  <a:schemeClr val="tx1"/>
                </a:solidFill>
                <a:effectLst/>
                <a:latin typeface="+mn-lt"/>
                <a:ea typeface="+mn-ea"/>
                <a:cs typeface="+mn-cs"/>
              </a:rPr>
              <a:t>positive</a:t>
            </a:r>
            <a:r>
              <a:rPr lang="tr-TR" sz="1200" b="0" i="0" u="none" strike="noStrike" kern="1200" dirty="0">
                <a:solidFill>
                  <a:schemeClr val="tx1"/>
                </a:solidFill>
                <a:effectLst/>
                <a:latin typeface="+mn-lt"/>
                <a:ea typeface="+mn-ea"/>
                <a:cs typeface="+mn-cs"/>
              </a:rPr>
              <a:t> </a:t>
            </a:r>
            <a:r>
              <a:rPr lang="tr-TR" sz="1200" b="0" i="0" u="none" strike="noStrike" kern="1200" dirty="0" err="1">
                <a:solidFill>
                  <a:schemeClr val="tx1"/>
                </a:solidFill>
                <a:effectLst/>
                <a:latin typeface="+mn-lt"/>
                <a:ea typeface="+mn-ea"/>
                <a:cs typeface="+mn-cs"/>
              </a:rPr>
              <a:t>or</a:t>
            </a:r>
            <a:r>
              <a:rPr lang="tr-TR" sz="1200" b="0" i="0" u="none" strike="noStrike" kern="1200" dirty="0">
                <a:solidFill>
                  <a:schemeClr val="tx1"/>
                </a:solidFill>
                <a:effectLst/>
                <a:latin typeface="+mn-lt"/>
                <a:ea typeface="+mn-ea"/>
                <a:cs typeface="+mn-cs"/>
              </a:rPr>
              <a:t> </a:t>
            </a:r>
            <a:r>
              <a:rPr lang="tr-TR" sz="1200" b="0" i="0" u="none" strike="noStrike" kern="1200" dirty="0" err="1">
                <a:solidFill>
                  <a:schemeClr val="tx1"/>
                </a:solidFill>
                <a:effectLst/>
                <a:latin typeface="+mn-lt"/>
                <a:ea typeface="+mn-ea"/>
                <a:cs typeface="+mn-cs"/>
              </a:rPr>
              <a:t>negative</a:t>
            </a:r>
            <a:r>
              <a:rPr lang="tr-TR" sz="1200" b="0" i="0" u="none" strike="noStrike" kern="1200" dirty="0">
                <a:solidFill>
                  <a:schemeClr val="tx1"/>
                </a:solidFill>
                <a:effectLst/>
                <a:latin typeface="+mn-lt"/>
                <a:ea typeface="+mn-ea"/>
                <a:cs typeface="+mn-cs"/>
              </a:rPr>
              <a:t> </a:t>
            </a:r>
            <a:r>
              <a:rPr lang="tr-TR" sz="1200" b="0" i="0" u="none" strike="noStrike" kern="1200" dirty="0" err="1">
                <a:solidFill>
                  <a:schemeClr val="tx1"/>
                </a:solidFill>
                <a:effectLst/>
                <a:latin typeface="+mn-lt"/>
                <a:ea typeface="+mn-ea"/>
                <a:cs typeface="+mn-cs"/>
              </a:rPr>
              <a:t>functional</a:t>
            </a:r>
            <a:r>
              <a:rPr lang="tr-TR" sz="1200" b="0" i="0" u="none" strike="noStrike" kern="1200" dirty="0">
                <a:solidFill>
                  <a:schemeClr val="tx1"/>
                </a:solidFill>
                <a:effectLst/>
                <a:latin typeface="+mn-lt"/>
                <a:ea typeface="+mn-ea"/>
                <a:cs typeface="+mn-cs"/>
              </a:rPr>
              <a:t> </a:t>
            </a:r>
            <a:r>
              <a:rPr lang="tr-TR" sz="1200" b="0" i="0" u="none" strike="noStrike" kern="1200" dirty="0" err="1">
                <a:solidFill>
                  <a:schemeClr val="tx1"/>
                </a:solidFill>
                <a:effectLst/>
                <a:latin typeface="+mn-lt"/>
                <a:ea typeface="+mn-ea"/>
                <a:cs typeface="+mn-cs"/>
              </a:rPr>
              <a:t>connectivity</a:t>
            </a:r>
            <a:r>
              <a:rPr lang="tr-TR" sz="1200" b="0" i="0" u="none" strike="noStrike" kern="1200" dirty="0">
                <a:solidFill>
                  <a:schemeClr val="tx1"/>
                </a:solidFill>
                <a:effectLst/>
                <a:latin typeface="+mn-lt"/>
                <a:ea typeface="+mn-ea"/>
                <a:cs typeface="+mn-cs"/>
              </a:rPr>
              <a:t> </a:t>
            </a:r>
            <a:r>
              <a:rPr lang="tr-TR" sz="1200" b="0" i="0" u="none" strike="noStrike" kern="1200" dirty="0" err="1">
                <a:solidFill>
                  <a:schemeClr val="tx1"/>
                </a:solidFill>
                <a:effectLst/>
                <a:latin typeface="+mn-lt"/>
                <a:ea typeface="+mn-ea"/>
                <a:cs typeface="+mn-cs"/>
              </a:rPr>
              <a:t>are</a:t>
            </a:r>
            <a:r>
              <a:rPr lang="tr-TR" sz="1200" b="0" i="0" u="none" strike="noStrike" kern="1200" dirty="0">
                <a:solidFill>
                  <a:schemeClr val="tx1"/>
                </a:solidFill>
                <a:effectLst/>
                <a:latin typeface="+mn-lt"/>
                <a:ea typeface="+mn-ea"/>
                <a:cs typeface="+mn-cs"/>
              </a:rPr>
              <a:t> </a:t>
            </a:r>
            <a:r>
              <a:rPr lang="tr-TR" sz="1200" b="0" i="0" u="none" strike="noStrike" kern="1200" dirty="0" err="1">
                <a:solidFill>
                  <a:schemeClr val="tx1"/>
                </a:solidFill>
                <a:effectLst/>
                <a:latin typeface="+mn-lt"/>
                <a:ea typeface="+mn-ea"/>
                <a:cs typeface="+mn-cs"/>
              </a:rPr>
              <a:t>shown</a:t>
            </a:r>
            <a:r>
              <a:rPr lang="tr-TR" sz="1200" b="0" i="0" u="none" strike="noStrike" kern="1200" dirty="0">
                <a:solidFill>
                  <a:schemeClr val="tx1"/>
                </a:solidFill>
                <a:effectLst/>
                <a:latin typeface="+mn-lt"/>
                <a:ea typeface="+mn-ea"/>
                <a:cs typeface="+mn-cs"/>
              </a:rPr>
              <a:t> as </a:t>
            </a:r>
            <a:r>
              <a:rPr lang="tr-TR" sz="1200" b="0" i="0" u="none" strike="noStrike" kern="1200" dirty="0" err="1">
                <a:solidFill>
                  <a:schemeClr val="tx1"/>
                </a:solidFill>
                <a:effectLst/>
                <a:latin typeface="+mn-lt"/>
                <a:ea typeface="+mn-ea"/>
                <a:cs typeface="+mn-cs"/>
              </a:rPr>
              <a:t>red</a:t>
            </a:r>
            <a:r>
              <a:rPr lang="tr-TR" sz="1200" b="0" i="0" u="none" strike="noStrike" kern="1200" dirty="0">
                <a:solidFill>
                  <a:schemeClr val="tx1"/>
                </a:solidFill>
                <a:effectLst/>
                <a:latin typeface="+mn-lt"/>
                <a:ea typeface="+mn-ea"/>
                <a:cs typeface="+mn-cs"/>
              </a:rPr>
              <a:t> </a:t>
            </a:r>
            <a:r>
              <a:rPr lang="tr-TR" sz="1200" b="0" i="0" u="none" strike="noStrike" kern="1200" dirty="0" err="1">
                <a:solidFill>
                  <a:schemeClr val="tx1"/>
                </a:solidFill>
                <a:effectLst/>
                <a:latin typeface="+mn-lt"/>
                <a:ea typeface="+mn-ea"/>
                <a:cs typeface="+mn-cs"/>
              </a:rPr>
              <a:t>and</a:t>
            </a:r>
            <a:r>
              <a:rPr lang="tr-TR" sz="1200" b="0" i="0" u="none" strike="noStrike" kern="1200" dirty="0">
                <a:solidFill>
                  <a:schemeClr val="tx1"/>
                </a:solidFill>
                <a:effectLst/>
                <a:latin typeface="+mn-lt"/>
                <a:ea typeface="+mn-ea"/>
                <a:cs typeface="+mn-cs"/>
              </a:rPr>
              <a:t> </a:t>
            </a:r>
            <a:r>
              <a:rPr lang="tr-TR" sz="1200" b="0" i="0" u="none" strike="noStrike" kern="1200" dirty="0" err="1">
                <a:solidFill>
                  <a:schemeClr val="tx1"/>
                </a:solidFill>
                <a:effectLst/>
                <a:latin typeface="+mn-lt"/>
                <a:ea typeface="+mn-ea"/>
                <a:cs typeface="+mn-cs"/>
              </a:rPr>
              <a:t>blue</a:t>
            </a:r>
            <a:r>
              <a:rPr lang="tr-TR" sz="1200" b="0" i="0" u="none" strike="noStrike" kern="1200" dirty="0">
                <a:solidFill>
                  <a:schemeClr val="tx1"/>
                </a:solidFill>
                <a:effectLst/>
                <a:latin typeface="+mn-lt"/>
                <a:ea typeface="+mn-ea"/>
                <a:cs typeface="+mn-cs"/>
              </a:rPr>
              <a:t> </a:t>
            </a:r>
            <a:r>
              <a:rPr lang="tr-TR" sz="1200" b="0" i="0" u="none" strike="noStrike" kern="1200" dirty="0" err="1">
                <a:solidFill>
                  <a:schemeClr val="tx1"/>
                </a:solidFill>
                <a:effectLst/>
                <a:latin typeface="+mn-lt"/>
                <a:ea typeface="+mn-ea"/>
                <a:cs typeface="+mn-cs"/>
              </a:rPr>
              <a:t>regions</a:t>
            </a:r>
            <a:r>
              <a:rPr lang="tr-TR" sz="1200" b="0" i="0" u="none" strike="noStrike" kern="1200" dirty="0">
                <a:solidFill>
                  <a:schemeClr val="tx1"/>
                </a:solidFill>
                <a:effectLst/>
                <a:latin typeface="+mn-lt"/>
                <a:ea typeface="+mn-ea"/>
                <a:cs typeface="+mn-cs"/>
              </a:rPr>
              <a:t>. </a:t>
            </a:r>
            <a:r>
              <a:rPr lang="tr-TR" sz="1200" b="0" i="0" u="none" strike="noStrike" kern="1200" dirty="0" err="1">
                <a:solidFill>
                  <a:schemeClr val="tx1"/>
                </a:solidFill>
                <a:effectLst/>
                <a:latin typeface="+mn-lt"/>
                <a:ea typeface="+mn-ea"/>
                <a:cs typeface="+mn-cs"/>
              </a:rPr>
              <a:t>Independent</a:t>
            </a:r>
            <a:r>
              <a:rPr lang="tr-TR" sz="1200" b="0" i="0" u="none" strike="noStrike" kern="1200" dirty="0">
                <a:solidFill>
                  <a:schemeClr val="tx1"/>
                </a:solidFill>
                <a:effectLst/>
                <a:latin typeface="+mn-lt"/>
                <a:ea typeface="+mn-ea"/>
                <a:cs typeface="+mn-cs"/>
              </a:rPr>
              <a:t> </a:t>
            </a:r>
            <a:r>
              <a:rPr lang="tr-TR" sz="1200" b="0" i="0" u="none" strike="noStrike" kern="1200" dirty="0" err="1">
                <a:solidFill>
                  <a:schemeClr val="tx1"/>
                </a:solidFill>
                <a:effectLst/>
                <a:latin typeface="+mn-lt"/>
                <a:ea typeface="+mn-ea"/>
                <a:cs typeface="+mn-cs"/>
              </a:rPr>
              <a:t>components</a:t>
            </a:r>
            <a:r>
              <a:rPr lang="tr-TR" sz="1200" b="0" i="0" u="none" strike="noStrike" kern="1200" dirty="0">
                <a:solidFill>
                  <a:schemeClr val="tx1"/>
                </a:solidFill>
                <a:effectLst/>
                <a:latin typeface="+mn-lt"/>
                <a:ea typeface="+mn-ea"/>
                <a:cs typeface="+mn-cs"/>
              </a:rPr>
              <a:t> </a:t>
            </a:r>
            <a:r>
              <a:rPr lang="tr-TR" sz="1200" b="0" i="0" u="none" strike="noStrike" kern="1200" dirty="0" err="1">
                <a:solidFill>
                  <a:schemeClr val="tx1"/>
                </a:solidFill>
                <a:effectLst/>
                <a:latin typeface="+mn-lt"/>
                <a:ea typeface="+mn-ea"/>
                <a:cs typeface="+mn-cs"/>
              </a:rPr>
              <a:t>analysis</a:t>
            </a:r>
            <a:r>
              <a:rPr lang="tr-TR" sz="1200" b="0" i="0" u="none" strike="noStrike" kern="1200" dirty="0">
                <a:solidFill>
                  <a:schemeClr val="tx1"/>
                </a:solidFill>
                <a:effectLst/>
                <a:latin typeface="+mn-lt"/>
                <a:ea typeface="+mn-ea"/>
                <a:cs typeface="+mn-cs"/>
              </a:rPr>
              <a:t> is </a:t>
            </a:r>
            <a:r>
              <a:rPr lang="tr-TR" sz="1200" b="0" i="0" u="none" strike="noStrike" kern="1200" dirty="0" err="1">
                <a:solidFill>
                  <a:schemeClr val="tx1"/>
                </a:solidFill>
                <a:effectLst/>
                <a:latin typeface="+mn-lt"/>
                <a:ea typeface="+mn-ea"/>
                <a:cs typeface="+mn-cs"/>
              </a:rPr>
              <a:t>mathematical</a:t>
            </a:r>
            <a:r>
              <a:rPr lang="tr-TR" sz="1200" b="0" i="0" u="none" strike="noStrike" kern="1200" dirty="0">
                <a:solidFill>
                  <a:schemeClr val="tx1"/>
                </a:solidFill>
                <a:effectLst/>
                <a:latin typeface="+mn-lt"/>
                <a:ea typeface="+mn-ea"/>
                <a:cs typeface="+mn-cs"/>
              </a:rPr>
              <a:t> </a:t>
            </a:r>
            <a:r>
              <a:rPr lang="tr-TR" sz="1200" b="0" i="0" u="none" strike="noStrike" kern="1200" dirty="0" err="1">
                <a:solidFill>
                  <a:schemeClr val="tx1"/>
                </a:solidFill>
                <a:effectLst/>
                <a:latin typeface="+mn-lt"/>
                <a:ea typeface="+mn-ea"/>
                <a:cs typeface="+mn-cs"/>
              </a:rPr>
              <a:t>modeling</a:t>
            </a:r>
            <a:r>
              <a:rPr lang="tr-TR" sz="1200" b="0" i="0" u="none" strike="noStrike" kern="1200" dirty="0">
                <a:solidFill>
                  <a:schemeClr val="tx1"/>
                </a:solidFill>
                <a:effectLst/>
                <a:latin typeface="+mn-lt"/>
                <a:ea typeface="+mn-ea"/>
                <a:cs typeface="+mn-cs"/>
              </a:rPr>
              <a:t> </a:t>
            </a:r>
            <a:r>
              <a:rPr lang="tr-TR" sz="1200" b="0" i="0" u="none" strike="noStrike" kern="1200" dirty="0" err="1">
                <a:solidFill>
                  <a:schemeClr val="tx1"/>
                </a:solidFill>
                <a:effectLst/>
                <a:latin typeface="+mn-lt"/>
                <a:ea typeface="+mn-ea"/>
                <a:cs typeface="+mn-cs"/>
              </a:rPr>
              <a:t>technique</a:t>
            </a:r>
            <a:r>
              <a:rPr lang="tr-TR" sz="1200" b="0" i="0" u="none" strike="noStrike" kern="1200" dirty="0">
                <a:solidFill>
                  <a:schemeClr val="tx1"/>
                </a:solidFill>
                <a:effectLst/>
                <a:latin typeface="+mn-lt"/>
                <a:ea typeface="+mn-ea"/>
                <a:cs typeface="+mn-cs"/>
              </a:rPr>
              <a:t> </a:t>
            </a:r>
            <a:r>
              <a:rPr lang="tr-TR" sz="1200" b="0" i="0" u="none" strike="noStrike" kern="1200" dirty="0" err="1">
                <a:solidFill>
                  <a:schemeClr val="tx1"/>
                </a:solidFill>
                <a:effectLst/>
                <a:latin typeface="+mn-lt"/>
                <a:ea typeface="+mn-ea"/>
                <a:cs typeface="+mn-cs"/>
              </a:rPr>
              <a:t>that</a:t>
            </a:r>
            <a:r>
              <a:rPr lang="tr-TR" sz="1200" b="0" i="0" u="none" strike="noStrike" kern="1200" dirty="0">
                <a:solidFill>
                  <a:schemeClr val="tx1"/>
                </a:solidFill>
                <a:effectLst/>
                <a:latin typeface="+mn-lt"/>
                <a:ea typeface="+mn-ea"/>
                <a:cs typeface="+mn-cs"/>
              </a:rPr>
              <a:t> </a:t>
            </a:r>
            <a:r>
              <a:rPr lang="tr-TR" sz="1200" b="0" i="0" u="none" strike="noStrike" kern="1200" dirty="0" err="1">
                <a:solidFill>
                  <a:schemeClr val="tx1"/>
                </a:solidFill>
                <a:effectLst/>
                <a:latin typeface="+mn-lt"/>
                <a:ea typeface="+mn-ea"/>
                <a:cs typeface="+mn-cs"/>
              </a:rPr>
              <a:t>parcellates</a:t>
            </a:r>
            <a:r>
              <a:rPr lang="tr-TR" sz="1200" b="0" i="0" u="none" strike="noStrike" kern="1200" dirty="0">
                <a:solidFill>
                  <a:schemeClr val="tx1"/>
                </a:solidFill>
                <a:effectLst/>
                <a:latin typeface="+mn-lt"/>
                <a:ea typeface="+mn-ea"/>
                <a:cs typeface="+mn-cs"/>
              </a:rPr>
              <a:t> </a:t>
            </a:r>
            <a:r>
              <a:rPr lang="tr-TR" sz="1200" b="0" i="0" u="none" strike="noStrike" kern="1200" dirty="0" err="1">
                <a:solidFill>
                  <a:schemeClr val="tx1"/>
                </a:solidFill>
                <a:effectLst/>
                <a:latin typeface="+mn-lt"/>
                <a:ea typeface="+mn-ea"/>
                <a:cs typeface="+mn-cs"/>
              </a:rPr>
              <a:t>the</a:t>
            </a:r>
            <a:r>
              <a:rPr lang="tr-TR" sz="1200" b="0" i="0" u="none" strike="noStrike" kern="1200" dirty="0">
                <a:solidFill>
                  <a:schemeClr val="tx1"/>
                </a:solidFill>
                <a:effectLst/>
                <a:latin typeface="+mn-lt"/>
                <a:ea typeface="+mn-ea"/>
                <a:cs typeface="+mn-cs"/>
              </a:rPr>
              <a:t> </a:t>
            </a:r>
            <a:r>
              <a:rPr lang="tr-TR" sz="1200" b="0" i="0" u="none" strike="noStrike" kern="1200" dirty="0" err="1">
                <a:solidFill>
                  <a:schemeClr val="tx1"/>
                </a:solidFill>
                <a:effectLst/>
                <a:latin typeface="+mn-lt"/>
                <a:ea typeface="+mn-ea"/>
                <a:cs typeface="+mn-cs"/>
              </a:rPr>
              <a:t>brain</a:t>
            </a:r>
            <a:r>
              <a:rPr lang="tr-TR" sz="1200" b="0" i="0" u="none" strike="noStrike" kern="1200" dirty="0">
                <a:solidFill>
                  <a:schemeClr val="tx1"/>
                </a:solidFill>
                <a:effectLst/>
                <a:latin typeface="+mn-lt"/>
                <a:ea typeface="+mn-ea"/>
                <a:cs typeface="+mn-cs"/>
              </a:rPr>
              <a:t> </a:t>
            </a:r>
            <a:r>
              <a:rPr lang="tr-TR" sz="1200" b="0" i="0" u="none" strike="noStrike" kern="1200" dirty="0" err="1">
                <a:solidFill>
                  <a:schemeClr val="tx1"/>
                </a:solidFill>
                <a:effectLst/>
                <a:latin typeface="+mn-lt"/>
                <a:ea typeface="+mn-ea"/>
                <a:cs typeface="+mn-cs"/>
              </a:rPr>
              <a:t>into</a:t>
            </a:r>
            <a:r>
              <a:rPr lang="tr-TR" sz="1200" b="0" i="0" u="none" strike="noStrike" kern="1200" dirty="0">
                <a:solidFill>
                  <a:schemeClr val="tx1"/>
                </a:solidFill>
                <a:effectLst/>
                <a:latin typeface="+mn-lt"/>
                <a:ea typeface="+mn-ea"/>
                <a:cs typeface="+mn-cs"/>
              </a:rPr>
              <a:t> </a:t>
            </a:r>
            <a:r>
              <a:rPr lang="tr-TR" sz="1200" b="0" i="0" u="none" strike="noStrike" kern="1200" dirty="0" err="1">
                <a:solidFill>
                  <a:schemeClr val="tx1"/>
                </a:solidFill>
                <a:effectLst/>
                <a:latin typeface="+mn-lt"/>
                <a:ea typeface="+mn-ea"/>
                <a:cs typeface="+mn-cs"/>
              </a:rPr>
              <a:t>independent</a:t>
            </a:r>
            <a:r>
              <a:rPr lang="tr-TR" sz="1200" b="0" i="0" u="none" strike="noStrike" kern="1200" dirty="0">
                <a:solidFill>
                  <a:schemeClr val="tx1"/>
                </a:solidFill>
                <a:effectLst/>
                <a:latin typeface="+mn-lt"/>
                <a:ea typeface="+mn-ea"/>
                <a:cs typeface="+mn-cs"/>
              </a:rPr>
              <a:t> </a:t>
            </a:r>
            <a:r>
              <a:rPr lang="tr-TR" sz="1200" b="0" i="0" u="none" strike="noStrike" kern="1200" dirty="0" err="1">
                <a:solidFill>
                  <a:schemeClr val="tx1"/>
                </a:solidFill>
                <a:effectLst/>
                <a:latin typeface="+mn-lt"/>
                <a:ea typeface="+mn-ea"/>
                <a:cs typeface="+mn-cs"/>
              </a:rPr>
              <a:t>spatial</a:t>
            </a:r>
            <a:r>
              <a:rPr lang="tr-TR" sz="1200" b="0" i="0" u="none" strike="noStrike" kern="1200" dirty="0">
                <a:solidFill>
                  <a:schemeClr val="tx1"/>
                </a:solidFill>
                <a:effectLst/>
                <a:latin typeface="+mn-lt"/>
                <a:ea typeface="+mn-ea"/>
                <a:cs typeface="+mn-cs"/>
              </a:rPr>
              <a:t> </a:t>
            </a:r>
            <a:r>
              <a:rPr lang="tr-TR" sz="1200" b="0" i="0" u="none" strike="noStrike" kern="1200" dirty="0" err="1">
                <a:solidFill>
                  <a:schemeClr val="tx1"/>
                </a:solidFill>
                <a:effectLst/>
                <a:latin typeface="+mn-lt"/>
                <a:ea typeface="+mn-ea"/>
                <a:cs typeface="+mn-cs"/>
              </a:rPr>
              <a:t>components</a:t>
            </a:r>
            <a:r>
              <a:rPr lang="tr-TR" sz="1200" b="0" i="0" u="none" strike="noStrike" kern="1200" dirty="0">
                <a:solidFill>
                  <a:schemeClr val="tx1"/>
                </a:solidFill>
                <a:effectLst/>
                <a:latin typeface="+mn-lt"/>
                <a:ea typeface="+mn-ea"/>
                <a:cs typeface="+mn-cs"/>
              </a:rPr>
              <a:t> </a:t>
            </a:r>
            <a:r>
              <a:rPr lang="tr-TR" sz="1200" b="0" i="0" u="none" strike="noStrike" kern="1200" dirty="0" err="1">
                <a:solidFill>
                  <a:schemeClr val="tx1"/>
                </a:solidFill>
                <a:effectLst/>
                <a:latin typeface="+mn-lt"/>
                <a:ea typeface="+mn-ea"/>
                <a:cs typeface="+mn-cs"/>
              </a:rPr>
              <a:t>or</a:t>
            </a:r>
            <a:r>
              <a:rPr lang="tr-TR" sz="1200" b="0" i="0" u="none" strike="noStrike" kern="1200" dirty="0">
                <a:solidFill>
                  <a:schemeClr val="tx1"/>
                </a:solidFill>
                <a:effectLst/>
                <a:latin typeface="+mn-lt"/>
                <a:ea typeface="+mn-ea"/>
                <a:cs typeface="+mn-cs"/>
              </a:rPr>
              <a:t> </a:t>
            </a:r>
            <a:r>
              <a:rPr lang="tr-TR" sz="1200" b="0" i="0" u="none" strike="noStrike" kern="1200" dirty="0" err="1">
                <a:solidFill>
                  <a:schemeClr val="tx1"/>
                </a:solidFill>
                <a:effectLst/>
                <a:latin typeface="+mn-lt"/>
                <a:ea typeface="+mn-ea"/>
                <a:cs typeface="+mn-cs"/>
              </a:rPr>
              <a:t>networks</a:t>
            </a:r>
            <a:r>
              <a:rPr lang="tr-TR" sz="1200" b="0" i="0" u="none" strike="noStrike" kern="1200" dirty="0">
                <a:solidFill>
                  <a:schemeClr val="tx1"/>
                </a:solidFill>
                <a:effectLst/>
                <a:latin typeface="+mn-lt"/>
                <a:ea typeface="+mn-ea"/>
                <a:cs typeface="+mn-cs"/>
              </a:rPr>
              <a:t>. </a:t>
            </a:r>
            <a:r>
              <a:rPr lang="tr-TR" sz="1200" b="0" i="0" u="none" strike="noStrike" kern="1200" dirty="0" err="1">
                <a:solidFill>
                  <a:schemeClr val="tx1"/>
                </a:solidFill>
                <a:effectLst/>
                <a:latin typeface="+mn-lt"/>
                <a:ea typeface="+mn-ea"/>
                <a:cs typeface="+mn-cs"/>
              </a:rPr>
              <a:t>Example</a:t>
            </a:r>
            <a:r>
              <a:rPr lang="tr-TR" sz="1200" b="0" i="0" u="none" strike="noStrike" kern="1200" dirty="0">
                <a:solidFill>
                  <a:schemeClr val="tx1"/>
                </a:solidFill>
                <a:effectLst/>
                <a:latin typeface="+mn-lt"/>
                <a:ea typeface="+mn-ea"/>
                <a:cs typeface="+mn-cs"/>
              </a:rPr>
              <a:t> </a:t>
            </a:r>
            <a:r>
              <a:rPr lang="tr-TR" sz="1200" b="0" i="0" u="none" strike="noStrike" kern="1200" dirty="0" err="1">
                <a:solidFill>
                  <a:schemeClr val="tx1"/>
                </a:solidFill>
                <a:effectLst/>
                <a:latin typeface="+mn-lt"/>
                <a:ea typeface="+mn-ea"/>
                <a:cs typeface="+mn-cs"/>
              </a:rPr>
              <a:t>components</a:t>
            </a:r>
            <a:r>
              <a:rPr lang="tr-TR" sz="1200" b="0" i="0" u="none" strike="noStrike" kern="1200" dirty="0">
                <a:solidFill>
                  <a:schemeClr val="tx1"/>
                </a:solidFill>
                <a:effectLst/>
                <a:latin typeface="+mn-lt"/>
                <a:ea typeface="+mn-ea"/>
                <a:cs typeface="+mn-cs"/>
              </a:rPr>
              <a:t> </a:t>
            </a:r>
            <a:r>
              <a:rPr lang="tr-TR" sz="1200" b="0" i="0" u="none" strike="noStrike" kern="1200" dirty="0" err="1">
                <a:solidFill>
                  <a:schemeClr val="tx1"/>
                </a:solidFill>
                <a:effectLst/>
                <a:latin typeface="+mn-lt"/>
                <a:ea typeface="+mn-ea"/>
                <a:cs typeface="+mn-cs"/>
              </a:rPr>
              <a:t>shown</a:t>
            </a:r>
            <a:r>
              <a:rPr lang="tr-TR" sz="1200" b="0" i="0" u="none" strike="noStrike" kern="1200" dirty="0">
                <a:solidFill>
                  <a:schemeClr val="tx1"/>
                </a:solidFill>
                <a:effectLst/>
                <a:latin typeface="+mn-lt"/>
                <a:ea typeface="+mn-ea"/>
                <a:cs typeface="+mn-cs"/>
              </a:rPr>
              <a:t> </a:t>
            </a:r>
            <a:r>
              <a:rPr lang="tr-TR" sz="1200" b="0" i="0" u="none" strike="noStrike" kern="1200" dirty="0" err="1">
                <a:solidFill>
                  <a:schemeClr val="tx1"/>
                </a:solidFill>
                <a:effectLst/>
                <a:latin typeface="+mn-lt"/>
                <a:ea typeface="+mn-ea"/>
                <a:cs typeface="+mn-cs"/>
              </a:rPr>
              <a:t>are</a:t>
            </a:r>
            <a:r>
              <a:rPr lang="tr-TR" sz="1200" b="0" i="0" u="none" strike="noStrike" kern="1200" dirty="0">
                <a:solidFill>
                  <a:schemeClr val="tx1"/>
                </a:solidFill>
                <a:effectLst/>
                <a:latin typeface="+mn-lt"/>
                <a:ea typeface="+mn-ea"/>
                <a:cs typeface="+mn-cs"/>
              </a:rPr>
              <a:t> </a:t>
            </a:r>
            <a:r>
              <a:rPr lang="tr-TR" sz="1200" b="0" i="0" u="none" strike="noStrike" kern="1200" dirty="0" err="1">
                <a:solidFill>
                  <a:schemeClr val="tx1"/>
                </a:solidFill>
                <a:effectLst/>
                <a:latin typeface="+mn-lt"/>
                <a:ea typeface="+mn-ea"/>
                <a:cs typeface="+mn-cs"/>
              </a:rPr>
              <a:t>the</a:t>
            </a:r>
            <a:r>
              <a:rPr lang="tr-TR" sz="1200" b="0" i="0" u="none" strike="noStrike" kern="1200" dirty="0">
                <a:solidFill>
                  <a:schemeClr val="tx1"/>
                </a:solidFill>
                <a:effectLst/>
                <a:latin typeface="+mn-lt"/>
                <a:ea typeface="+mn-ea"/>
                <a:cs typeface="+mn-cs"/>
              </a:rPr>
              <a:t> motor network </a:t>
            </a:r>
            <a:r>
              <a:rPr lang="tr-TR" sz="1200" b="0" i="0" u="none" strike="noStrike" kern="1200" dirty="0" err="1">
                <a:solidFill>
                  <a:schemeClr val="tx1"/>
                </a:solidFill>
                <a:effectLst/>
                <a:latin typeface="+mn-lt"/>
                <a:ea typeface="+mn-ea"/>
                <a:cs typeface="+mn-cs"/>
              </a:rPr>
              <a:t>and</a:t>
            </a:r>
            <a:r>
              <a:rPr lang="tr-TR" sz="1200" b="0" i="0" u="none" strike="noStrike" kern="1200" dirty="0">
                <a:solidFill>
                  <a:schemeClr val="tx1"/>
                </a:solidFill>
                <a:effectLst/>
                <a:latin typeface="+mn-lt"/>
                <a:ea typeface="+mn-ea"/>
                <a:cs typeface="+mn-cs"/>
              </a:rPr>
              <a:t> </a:t>
            </a:r>
            <a:r>
              <a:rPr lang="tr-TR" sz="1200" b="0" i="0" u="none" strike="noStrike" kern="1200" dirty="0" err="1">
                <a:solidFill>
                  <a:schemeClr val="tx1"/>
                </a:solidFill>
                <a:effectLst/>
                <a:latin typeface="+mn-lt"/>
                <a:ea typeface="+mn-ea"/>
                <a:cs typeface="+mn-cs"/>
              </a:rPr>
              <a:t>the</a:t>
            </a:r>
            <a:r>
              <a:rPr lang="tr-TR" sz="1200" b="0" i="0" u="none" strike="noStrike" kern="1200" dirty="0">
                <a:solidFill>
                  <a:schemeClr val="tx1"/>
                </a:solidFill>
                <a:effectLst/>
                <a:latin typeface="+mn-lt"/>
                <a:ea typeface="+mn-ea"/>
                <a:cs typeface="+mn-cs"/>
              </a:rPr>
              <a:t> </a:t>
            </a:r>
            <a:r>
              <a:rPr lang="tr-TR" sz="1200" b="0" i="0" u="none" strike="noStrike" kern="1200" dirty="0" err="1">
                <a:solidFill>
                  <a:schemeClr val="tx1"/>
                </a:solidFill>
                <a:effectLst/>
                <a:latin typeface="+mn-lt"/>
                <a:ea typeface="+mn-ea"/>
                <a:cs typeface="+mn-cs"/>
              </a:rPr>
              <a:t>defualt</a:t>
            </a:r>
            <a:r>
              <a:rPr lang="tr-TR" sz="1200" b="0" i="0" u="none" strike="noStrike" kern="1200" dirty="0">
                <a:solidFill>
                  <a:schemeClr val="tx1"/>
                </a:solidFill>
                <a:effectLst/>
                <a:latin typeface="+mn-lt"/>
                <a:ea typeface="+mn-ea"/>
                <a:cs typeface="+mn-cs"/>
              </a:rPr>
              <a:t> </a:t>
            </a:r>
            <a:r>
              <a:rPr lang="tr-TR" sz="1200" b="0" i="0" u="none" strike="noStrike" kern="1200" dirty="0" err="1">
                <a:solidFill>
                  <a:schemeClr val="tx1"/>
                </a:solidFill>
                <a:effectLst/>
                <a:latin typeface="+mn-lt"/>
                <a:ea typeface="+mn-ea"/>
                <a:cs typeface="+mn-cs"/>
              </a:rPr>
              <a:t>mode</a:t>
            </a:r>
            <a:r>
              <a:rPr lang="tr-TR" sz="1200" b="0" i="0" u="none" strike="noStrike" kern="1200" dirty="0">
                <a:solidFill>
                  <a:schemeClr val="tx1"/>
                </a:solidFill>
                <a:effectLst/>
                <a:latin typeface="+mn-lt"/>
                <a:ea typeface="+mn-ea"/>
                <a:cs typeface="+mn-cs"/>
              </a:rPr>
              <a:t> network. </a:t>
            </a:r>
            <a:r>
              <a:rPr lang="tr-TR" sz="1200" b="0" i="0" u="none" strike="noStrike" kern="1200" dirty="0" err="1">
                <a:solidFill>
                  <a:schemeClr val="tx1"/>
                </a:solidFill>
                <a:effectLst/>
                <a:latin typeface="+mn-lt"/>
                <a:ea typeface="+mn-ea"/>
                <a:cs typeface="+mn-cs"/>
              </a:rPr>
              <a:t>Voxel-wise</a:t>
            </a:r>
            <a:r>
              <a:rPr lang="tr-TR" sz="1200" b="0" i="0" u="none" strike="noStrike" kern="1200" dirty="0">
                <a:solidFill>
                  <a:schemeClr val="tx1"/>
                </a:solidFill>
                <a:effectLst/>
                <a:latin typeface="+mn-lt"/>
                <a:ea typeface="+mn-ea"/>
                <a:cs typeface="+mn-cs"/>
              </a:rPr>
              <a:t> </a:t>
            </a:r>
            <a:r>
              <a:rPr lang="tr-TR" sz="1200" b="0" i="0" u="none" strike="noStrike" kern="1200" dirty="0" err="1">
                <a:solidFill>
                  <a:schemeClr val="tx1"/>
                </a:solidFill>
                <a:effectLst/>
                <a:latin typeface="+mn-lt"/>
                <a:ea typeface="+mn-ea"/>
                <a:cs typeface="+mn-cs"/>
              </a:rPr>
              <a:t>connectivity</a:t>
            </a:r>
            <a:r>
              <a:rPr lang="tr-TR" sz="1200" b="0" i="0" u="none" strike="noStrike" kern="1200" dirty="0">
                <a:solidFill>
                  <a:schemeClr val="tx1"/>
                </a:solidFill>
                <a:effectLst/>
                <a:latin typeface="+mn-lt"/>
                <a:ea typeface="+mn-ea"/>
                <a:cs typeface="+mn-cs"/>
              </a:rPr>
              <a:t> </a:t>
            </a:r>
            <a:r>
              <a:rPr lang="tr-TR" sz="1200" b="0" i="0" u="none" strike="noStrike" kern="1200" dirty="0" err="1">
                <a:solidFill>
                  <a:schemeClr val="tx1"/>
                </a:solidFill>
                <a:effectLst/>
                <a:latin typeface="+mn-lt"/>
                <a:ea typeface="+mn-ea"/>
                <a:cs typeface="+mn-cs"/>
              </a:rPr>
              <a:t>methods</a:t>
            </a:r>
            <a:r>
              <a:rPr lang="tr-TR" sz="1200" b="0" i="0" u="none" strike="noStrike" kern="1200" dirty="0">
                <a:solidFill>
                  <a:schemeClr val="tx1"/>
                </a:solidFill>
                <a:effectLst/>
                <a:latin typeface="+mn-lt"/>
                <a:ea typeface="+mn-ea"/>
                <a:cs typeface="+mn-cs"/>
              </a:rPr>
              <a:t> </a:t>
            </a:r>
            <a:r>
              <a:rPr lang="tr-TR" sz="1200" b="0" i="0" u="none" strike="noStrike" kern="1200" dirty="0" err="1">
                <a:solidFill>
                  <a:schemeClr val="tx1"/>
                </a:solidFill>
                <a:effectLst/>
                <a:latin typeface="+mn-lt"/>
                <a:ea typeface="+mn-ea"/>
                <a:cs typeface="+mn-cs"/>
              </a:rPr>
              <a:t>involve</a:t>
            </a:r>
            <a:r>
              <a:rPr lang="tr-TR" sz="1200" b="0" i="0" u="none" strike="noStrike" kern="1200" dirty="0">
                <a:solidFill>
                  <a:schemeClr val="tx1"/>
                </a:solidFill>
                <a:effectLst/>
                <a:latin typeface="+mn-lt"/>
                <a:ea typeface="+mn-ea"/>
                <a:cs typeface="+mn-cs"/>
              </a:rPr>
              <a:t> </a:t>
            </a:r>
            <a:r>
              <a:rPr lang="tr-TR" sz="1200" b="0" i="0" u="none" strike="noStrike" kern="1200" dirty="0" err="1">
                <a:solidFill>
                  <a:schemeClr val="tx1"/>
                </a:solidFill>
                <a:effectLst/>
                <a:latin typeface="+mn-lt"/>
                <a:ea typeface="+mn-ea"/>
                <a:cs typeface="+mn-cs"/>
              </a:rPr>
              <a:t>correlating</a:t>
            </a:r>
            <a:r>
              <a:rPr lang="tr-TR" sz="1200" b="0" i="0" u="none" strike="noStrike" kern="1200" dirty="0">
                <a:solidFill>
                  <a:schemeClr val="tx1"/>
                </a:solidFill>
                <a:effectLst/>
                <a:latin typeface="+mn-lt"/>
                <a:ea typeface="+mn-ea"/>
                <a:cs typeface="+mn-cs"/>
              </a:rPr>
              <a:t> </a:t>
            </a:r>
            <a:r>
              <a:rPr lang="tr-TR" sz="1200" b="0" i="0" u="none" strike="noStrike" kern="1200" dirty="0" err="1">
                <a:solidFill>
                  <a:schemeClr val="tx1"/>
                </a:solidFill>
                <a:effectLst/>
                <a:latin typeface="+mn-lt"/>
                <a:ea typeface="+mn-ea"/>
                <a:cs typeface="+mn-cs"/>
              </a:rPr>
              <a:t>the</a:t>
            </a:r>
            <a:r>
              <a:rPr lang="tr-TR" sz="1200" b="0" i="0" u="none" strike="noStrike" kern="1200" dirty="0">
                <a:solidFill>
                  <a:schemeClr val="tx1"/>
                </a:solidFill>
                <a:effectLst/>
                <a:latin typeface="+mn-lt"/>
                <a:ea typeface="+mn-ea"/>
                <a:cs typeface="+mn-cs"/>
              </a:rPr>
              <a:t> time </a:t>
            </a:r>
            <a:r>
              <a:rPr lang="tr-TR" sz="1200" b="0" i="0" u="none" strike="noStrike" kern="1200" dirty="0" err="1">
                <a:solidFill>
                  <a:schemeClr val="tx1"/>
                </a:solidFill>
                <a:effectLst/>
                <a:latin typeface="+mn-lt"/>
                <a:ea typeface="+mn-ea"/>
                <a:cs typeface="+mn-cs"/>
              </a:rPr>
              <a:t>course</a:t>
            </a:r>
            <a:r>
              <a:rPr lang="tr-TR" sz="1200" b="0" i="0" u="none" strike="noStrike" kern="1200" dirty="0">
                <a:solidFill>
                  <a:schemeClr val="tx1"/>
                </a:solidFill>
                <a:effectLst/>
                <a:latin typeface="+mn-lt"/>
                <a:ea typeface="+mn-ea"/>
                <a:cs typeface="+mn-cs"/>
              </a:rPr>
              <a:t> of </a:t>
            </a:r>
            <a:r>
              <a:rPr lang="tr-TR" sz="1200" b="0" i="0" u="none" strike="noStrike" kern="1200" dirty="0" err="1">
                <a:solidFill>
                  <a:schemeClr val="tx1"/>
                </a:solidFill>
                <a:effectLst/>
                <a:latin typeface="+mn-lt"/>
                <a:ea typeface="+mn-ea"/>
                <a:cs typeface="+mn-cs"/>
              </a:rPr>
              <a:t>every</a:t>
            </a:r>
            <a:r>
              <a:rPr lang="tr-TR" sz="1200" b="0" i="0" u="none" strike="noStrike" kern="1200" dirty="0">
                <a:solidFill>
                  <a:schemeClr val="tx1"/>
                </a:solidFill>
                <a:effectLst/>
                <a:latin typeface="+mn-lt"/>
                <a:ea typeface="+mn-ea"/>
                <a:cs typeface="+mn-cs"/>
              </a:rPr>
              <a:t> </a:t>
            </a:r>
            <a:r>
              <a:rPr lang="tr-TR" sz="1200" b="0" i="0" u="none" strike="noStrike" kern="1200" dirty="0" err="1">
                <a:solidFill>
                  <a:schemeClr val="tx1"/>
                </a:solidFill>
                <a:effectLst/>
                <a:latin typeface="+mn-lt"/>
                <a:ea typeface="+mn-ea"/>
                <a:cs typeface="+mn-cs"/>
              </a:rPr>
              <a:t>voxel</a:t>
            </a:r>
            <a:r>
              <a:rPr lang="tr-TR" sz="1200" b="0" i="0" u="none" strike="noStrike" kern="1200" dirty="0">
                <a:solidFill>
                  <a:schemeClr val="tx1"/>
                </a:solidFill>
                <a:effectLst/>
                <a:latin typeface="+mn-lt"/>
                <a:ea typeface="+mn-ea"/>
                <a:cs typeface="+mn-cs"/>
              </a:rPr>
              <a:t> in </a:t>
            </a:r>
            <a:r>
              <a:rPr lang="tr-TR" sz="1200" b="0" i="0" u="none" strike="noStrike" kern="1200" dirty="0" err="1">
                <a:solidFill>
                  <a:schemeClr val="tx1"/>
                </a:solidFill>
                <a:effectLst/>
                <a:latin typeface="+mn-lt"/>
                <a:ea typeface="+mn-ea"/>
                <a:cs typeface="+mn-cs"/>
              </a:rPr>
              <a:t>the</a:t>
            </a:r>
            <a:r>
              <a:rPr lang="tr-TR" sz="1200" b="0" i="0" u="none" strike="noStrike" kern="1200" dirty="0">
                <a:solidFill>
                  <a:schemeClr val="tx1"/>
                </a:solidFill>
                <a:effectLst/>
                <a:latin typeface="+mn-lt"/>
                <a:ea typeface="+mn-ea"/>
                <a:cs typeface="+mn-cs"/>
              </a:rPr>
              <a:t> </a:t>
            </a:r>
            <a:r>
              <a:rPr lang="tr-TR" sz="1200" b="0" i="0" u="none" strike="noStrike" kern="1200" dirty="0" err="1">
                <a:solidFill>
                  <a:schemeClr val="tx1"/>
                </a:solidFill>
                <a:effectLst/>
                <a:latin typeface="+mn-lt"/>
                <a:ea typeface="+mn-ea"/>
                <a:cs typeface="+mn-cs"/>
              </a:rPr>
              <a:t>gray</a:t>
            </a:r>
            <a:r>
              <a:rPr lang="tr-TR" sz="1200" b="0" i="0" u="none" strike="noStrike" kern="1200" dirty="0">
                <a:solidFill>
                  <a:schemeClr val="tx1"/>
                </a:solidFill>
                <a:effectLst/>
                <a:latin typeface="+mn-lt"/>
                <a:ea typeface="+mn-ea"/>
                <a:cs typeface="+mn-cs"/>
              </a:rPr>
              <a:t> </a:t>
            </a:r>
            <a:r>
              <a:rPr lang="tr-TR" sz="1200" b="0" i="0" u="none" strike="noStrike" kern="1200" dirty="0" err="1">
                <a:solidFill>
                  <a:schemeClr val="tx1"/>
                </a:solidFill>
                <a:effectLst/>
                <a:latin typeface="+mn-lt"/>
                <a:ea typeface="+mn-ea"/>
                <a:cs typeface="+mn-cs"/>
              </a:rPr>
              <a:t>matter</a:t>
            </a:r>
            <a:r>
              <a:rPr lang="tr-TR" sz="1200" b="0" i="0" u="none" strike="noStrike" kern="1200" dirty="0">
                <a:solidFill>
                  <a:schemeClr val="tx1"/>
                </a:solidFill>
                <a:effectLst/>
                <a:latin typeface="+mn-lt"/>
                <a:ea typeface="+mn-ea"/>
                <a:cs typeface="+mn-cs"/>
              </a:rPr>
              <a:t> </a:t>
            </a:r>
            <a:r>
              <a:rPr lang="tr-TR" sz="1200" b="0" i="0" u="none" strike="noStrike" kern="1200" dirty="0" err="1">
                <a:solidFill>
                  <a:schemeClr val="tx1"/>
                </a:solidFill>
                <a:effectLst/>
                <a:latin typeface="+mn-lt"/>
                <a:ea typeface="+mn-ea"/>
                <a:cs typeface="+mn-cs"/>
              </a:rPr>
              <a:t>with</a:t>
            </a:r>
            <a:r>
              <a:rPr lang="tr-TR" sz="1200" b="0" i="0" u="none" strike="noStrike" kern="1200" dirty="0">
                <a:solidFill>
                  <a:schemeClr val="tx1"/>
                </a:solidFill>
                <a:effectLst/>
                <a:latin typeface="+mn-lt"/>
                <a:ea typeface="+mn-ea"/>
                <a:cs typeface="+mn-cs"/>
              </a:rPr>
              <a:t> </a:t>
            </a:r>
            <a:r>
              <a:rPr lang="tr-TR" sz="1200" b="0" i="0" u="none" strike="noStrike" kern="1200" dirty="0" err="1">
                <a:solidFill>
                  <a:schemeClr val="tx1"/>
                </a:solidFill>
                <a:effectLst/>
                <a:latin typeface="+mn-lt"/>
                <a:ea typeface="+mn-ea"/>
                <a:cs typeface="+mn-cs"/>
              </a:rPr>
              <a:t>the</a:t>
            </a:r>
            <a:r>
              <a:rPr lang="tr-TR" sz="1200" b="0" i="0" u="none" strike="noStrike" kern="1200" dirty="0">
                <a:solidFill>
                  <a:schemeClr val="tx1"/>
                </a:solidFill>
                <a:effectLst/>
                <a:latin typeface="+mn-lt"/>
                <a:ea typeface="+mn-ea"/>
                <a:cs typeface="+mn-cs"/>
              </a:rPr>
              <a:t> time </a:t>
            </a:r>
            <a:r>
              <a:rPr lang="tr-TR" sz="1200" b="0" i="0" u="none" strike="noStrike" kern="1200" dirty="0" err="1">
                <a:solidFill>
                  <a:schemeClr val="tx1"/>
                </a:solidFill>
                <a:effectLst/>
                <a:latin typeface="+mn-lt"/>
                <a:ea typeface="+mn-ea"/>
                <a:cs typeface="+mn-cs"/>
              </a:rPr>
              <a:t>course</a:t>
            </a:r>
            <a:r>
              <a:rPr lang="tr-TR" sz="1200" b="0" i="0" u="none" strike="noStrike" kern="1200" dirty="0">
                <a:solidFill>
                  <a:schemeClr val="tx1"/>
                </a:solidFill>
                <a:effectLst/>
                <a:latin typeface="+mn-lt"/>
                <a:ea typeface="+mn-ea"/>
                <a:cs typeface="+mn-cs"/>
              </a:rPr>
              <a:t> of </a:t>
            </a:r>
            <a:r>
              <a:rPr lang="tr-TR" sz="1200" b="0" i="0" u="none" strike="noStrike" kern="1200" dirty="0" err="1">
                <a:solidFill>
                  <a:schemeClr val="tx1"/>
                </a:solidFill>
                <a:effectLst/>
                <a:latin typeface="+mn-lt"/>
                <a:ea typeface="+mn-ea"/>
                <a:cs typeface="+mn-cs"/>
              </a:rPr>
              <a:t>every</a:t>
            </a:r>
            <a:r>
              <a:rPr lang="tr-TR" sz="1200" b="0" i="0" u="none" strike="noStrike" kern="1200" dirty="0">
                <a:solidFill>
                  <a:schemeClr val="tx1"/>
                </a:solidFill>
                <a:effectLst/>
                <a:latin typeface="+mn-lt"/>
                <a:ea typeface="+mn-ea"/>
                <a:cs typeface="+mn-cs"/>
              </a:rPr>
              <a:t> </a:t>
            </a:r>
            <a:r>
              <a:rPr lang="tr-TR" sz="1200" b="0" i="0" u="none" strike="noStrike" kern="1200" dirty="0" err="1">
                <a:solidFill>
                  <a:schemeClr val="tx1"/>
                </a:solidFill>
                <a:effectLst/>
                <a:latin typeface="+mn-lt"/>
                <a:ea typeface="+mn-ea"/>
                <a:cs typeface="+mn-cs"/>
              </a:rPr>
              <a:t>other</a:t>
            </a:r>
            <a:r>
              <a:rPr lang="tr-TR" sz="1200" b="0" i="0" u="none" strike="noStrike" kern="1200" dirty="0">
                <a:solidFill>
                  <a:schemeClr val="tx1"/>
                </a:solidFill>
                <a:effectLst/>
                <a:latin typeface="+mn-lt"/>
                <a:ea typeface="+mn-ea"/>
                <a:cs typeface="+mn-cs"/>
              </a:rPr>
              <a:t> </a:t>
            </a:r>
            <a:r>
              <a:rPr lang="tr-TR" sz="1200" b="0" i="0" u="none" strike="noStrike" kern="1200" dirty="0" err="1">
                <a:solidFill>
                  <a:schemeClr val="tx1"/>
                </a:solidFill>
                <a:effectLst/>
                <a:latin typeface="+mn-lt"/>
                <a:ea typeface="+mn-ea"/>
                <a:cs typeface="+mn-cs"/>
              </a:rPr>
              <a:t>voxel</a:t>
            </a:r>
            <a:r>
              <a:rPr lang="tr-TR" sz="1200" b="0" i="0" u="none" strike="noStrike" kern="1200" dirty="0">
                <a:solidFill>
                  <a:schemeClr val="tx1"/>
                </a:solidFill>
                <a:effectLst/>
                <a:latin typeface="+mn-lt"/>
                <a:ea typeface="+mn-ea"/>
                <a:cs typeface="+mn-cs"/>
              </a:rPr>
              <a:t> in </a:t>
            </a:r>
            <a:r>
              <a:rPr lang="tr-TR" sz="1200" b="0" i="0" u="none" strike="noStrike" kern="1200" dirty="0" err="1">
                <a:solidFill>
                  <a:schemeClr val="tx1"/>
                </a:solidFill>
                <a:effectLst/>
                <a:latin typeface="+mn-lt"/>
                <a:ea typeface="+mn-ea"/>
                <a:cs typeface="+mn-cs"/>
              </a:rPr>
              <a:t>the</a:t>
            </a:r>
            <a:r>
              <a:rPr lang="tr-TR" sz="1200" b="0" i="0" u="none" strike="noStrike" kern="1200" dirty="0">
                <a:solidFill>
                  <a:schemeClr val="tx1"/>
                </a:solidFill>
                <a:effectLst/>
                <a:latin typeface="+mn-lt"/>
                <a:ea typeface="+mn-ea"/>
                <a:cs typeface="+mn-cs"/>
              </a:rPr>
              <a:t> </a:t>
            </a:r>
            <a:r>
              <a:rPr lang="tr-TR" sz="1200" b="0" i="0" u="none" strike="noStrike" kern="1200" dirty="0" err="1">
                <a:solidFill>
                  <a:schemeClr val="tx1"/>
                </a:solidFill>
                <a:effectLst/>
                <a:latin typeface="+mn-lt"/>
                <a:ea typeface="+mn-ea"/>
                <a:cs typeface="+mn-cs"/>
              </a:rPr>
              <a:t>gray</a:t>
            </a:r>
            <a:r>
              <a:rPr lang="tr-TR" sz="1200" b="0" i="0" u="none" strike="noStrike" kern="1200" dirty="0">
                <a:solidFill>
                  <a:schemeClr val="tx1"/>
                </a:solidFill>
                <a:effectLst/>
                <a:latin typeface="+mn-lt"/>
                <a:ea typeface="+mn-ea"/>
                <a:cs typeface="+mn-cs"/>
              </a:rPr>
              <a:t> </a:t>
            </a:r>
            <a:r>
              <a:rPr lang="tr-TR" sz="1200" b="0" i="0" u="none" strike="noStrike" kern="1200" dirty="0" err="1">
                <a:solidFill>
                  <a:schemeClr val="tx1"/>
                </a:solidFill>
                <a:effectLst/>
                <a:latin typeface="+mn-lt"/>
                <a:ea typeface="+mn-ea"/>
                <a:cs typeface="+mn-cs"/>
              </a:rPr>
              <a:t>matter</a:t>
            </a:r>
            <a:r>
              <a:rPr lang="tr-TR" sz="1200" b="0" i="0" u="none" strike="noStrike" kern="1200" dirty="0">
                <a:solidFill>
                  <a:schemeClr val="tx1"/>
                </a:solidFill>
                <a:effectLst/>
                <a:latin typeface="+mn-lt"/>
                <a:ea typeface="+mn-ea"/>
                <a:cs typeface="+mn-cs"/>
              </a:rPr>
              <a:t>. Connectivity </a:t>
            </a:r>
            <a:r>
              <a:rPr lang="tr-TR" sz="1200" b="0" i="0" u="none" strike="noStrike" kern="1200" dirty="0" err="1">
                <a:solidFill>
                  <a:schemeClr val="tx1"/>
                </a:solidFill>
                <a:effectLst/>
                <a:latin typeface="+mn-lt"/>
                <a:ea typeface="+mn-ea"/>
                <a:cs typeface="+mn-cs"/>
              </a:rPr>
              <a:t>for</a:t>
            </a:r>
            <a:r>
              <a:rPr lang="tr-TR" sz="1200" b="0" i="0" u="none" strike="noStrike" kern="1200" dirty="0">
                <a:solidFill>
                  <a:schemeClr val="tx1"/>
                </a:solidFill>
                <a:effectLst/>
                <a:latin typeface="+mn-lt"/>
                <a:ea typeface="+mn-ea"/>
                <a:cs typeface="+mn-cs"/>
              </a:rPr>
              <a:t> </a:t>
            </a:r>
            <a:r>
              <a:rPr lang="tr-TR" sz="1200" b="0" i="0" u="none" strike="noStrike" kern="1200" dirty="0" err="1">
                <a:solidFill>
                  <a:schemeClr val="tx1"/>
                </a:solidFill>
                <a:effectLst/>
                <a:latin typeface="+mn-lt"/>
                <a:ea typeface="+mn-ea"/>
                <a:cs typeface="+mn-cs"/>
              </a:rPr>
              <a:t>each</a:t>
            </a:r>
            <a:r>
              <a:rPr lang="tr-TR" sz="1200" b="0" i="0" u="none" strike="noStrike" kern="1200" dirty="0">
                <a:solidFill>
                  <a:schemeClr val="tx1"/>
                </a:solidFill>
                <a:effectLst/>
                <a:latin typeface="+mn-lt"/>
                <a:ea typeface="+mn-ea"/>
                <a:cs typeface="+mn-cs"/>
              </a:rPr>
              <a:t> </a:t>
            </a:r>
            <a:r>
              <a:rPr lang="tr-TR" sz="1200" b="0" i="0" u="none" strike="noStrike" kern="1200" dirty="0" err="1">
                <a:solidFill>
                  <a:schemeClr val="tx1"/>
                </a:solidFill>
                <a:effectLst/>
                <a:latin typeface="+mn-lt"/>
                <a:ea typeface="+mn-ea"/>
                <a:cs typeface="+mn-cs"/>
              </a:rPr>
              <a:t>voxel</a:t>
            </a:r>
            <a:r>
              <a:rPr lang="tr-TR" sz="1200" b="0" i="0" u="none" strike="noStrike" kern="1200" dirty="0">
                <a:solidFill>
                  <a:schemeClr val="tx1"/>
                </a:solidFill>
                <a:effectLst/>
                <a:latin typeface="+mn-lt"/>
                <a:ea typeface="+mn-ea"/>
                <a:cs typeface="+mn-cs"/>
              </a:rPr>
              <a:t> </a:t>
            </a:r>
            <a:r>
              <a:rPr lang="tr-TR" sz="1200" b="0" i="0" u="none" strike="noStrike" kern="1200" dirty="0" err="1">
                <a:solidFill>
                  <a:schemeClr val="tx1"/>
                </a:solidFill>
                <a:effectLst/>
                <a:latin typeface="+mn-lt"/>
                <a:ea typeface="+mn-ea"/>
                <a:cs typeface="+mn-cs"/>
              </a:rPr>
              <a:t>are</a:t>
            </a:r>
            <a:r>
              <a:rPr lang="tr-TR" sz="1200" b="0" i="0" u="none" strike="noStrike" kern="1200" dirty="0">
                <a:solidFill>
                  <a:schemeClr val="tx1"/>
                </a:solidFill>
                <a:effectLst/>
                <a:latin typeface="+mn-lt"/>
                <a:ea typeface="+mn-ea"/>
                <a:cs typeface="+mn-cs"/>
              </a:rPr>
              <a:t> </a:t>
            </a:r>
            <a:r>
              <a:rPr lang="tr-TR" sz="1200" b="0" i="0" u="none" strike="noStrike" kern="1200" dirty="0" err="1">
                <a:solidFill>
                  <a:schemeClr val="tx1"/>
                </a:solidFill>
                <a:effectLst/>
                <a:latin typeface="+mn-lt"/>
                <a:ea typeface="+mn-ea"/>
                <a:cs typeface="+mn-cs"/>
              </a:rPr>
              <a:t>often</a:t>
            </a:r>
            <a:r>
              <a:rPr lang="tr-TR" sz="1200" b="0" i="0" u="none" strike="noStrike" kern="1200" dirty="0">
                <a:solidFill>
                  <a:schemeClr val="tx1"/>
                </a:solidFill>
                <a:effectLst/>
                <a:latin typeface="+mn-lt"/>
                <a:ea typeface="+mn-ea"/>
                <a:cs typeface="+mn-cs"/>
              </a:rPr>
              <a:t> </a:t>
            </a:r>
            <a:r>
              <a:rPr lang="tr-TR" sz="1200" b="0" i="0" u="none" strike="noStrike" kern="1200" dirty="0" err="1">
                <a:solidFill>
                  <a:schemeClr val="tx1"/>
                </a:solidFill>
                <a:effectLst/>
                <a:latin typeface="+mn-lt"/>
                <a:ea typeface="+mn-ea"/>
                <a:cs typeface="+mn-cs"/>
              </a:rPr>
              <a:t>summarized</a:t>
            </a:r>
            <a:r>
              <a:rPr lang="tr-TR" sz="1200" b="0" i="0" u="none" strike="noStrike" kern="1200" dirty="0">
                <a:solidFill>
                  <a:schemeClr val="tx1"/>
                </a:solidFill>
                <a:effectLst/>
                <a:latin typeface="+mn-lt"/>
                <a:ea typeface="+mn-ea"/>
                <a:cs typeface="+mn-cs"/>
              </a:rPr>
              <a:t> </a:t>
            </a:r>
            <a:r>
              <a:rPr lang="tr-TR" sz="1200" b="0" i="0" u="none" strike="noStrike" kern="1200" dirty="0" err="1">
                <a:solidFill>
                  <a:schemeClr val="tx1"/>
                </a:solidFill>
                <a:effectLst/>
                <a:latin typeface="+mn-lt"/>
                <a:ea typeface="+mn-ea"/>
                <a:cs typeface="+mn-cs"/>
              </a:rPr>
              <a:t>to</a:t>
            </a:r>
            <a:r>
              <a:rPr lang="tr-TR" sz="1200" b="0" i="0" u="none" strike="noStrike" kern="1200" dirty="0">
                <a:solidFill>
                  <a:schemeClr val="tx1"/>
                </a:solidFill>
                <a:effectLst/>
                <a:latin typeface="+mn-lt"/>
                <a:ea typeface="+mn-ea"/>
                <a:cs typeface="+mn-cs"/>
              </a:rPr>
              <a:t> a </a:t>
            </a:r>
            <a:r>
              <a:rPr lang="tr-TR" sz="1200" b="0" i="0" u="none" strike="noStrike" kern="1200" dirty="0" err="1">
                <a:solidFill>
                  <a:schemeClr val="tx1"/>
                </a:solidFill>
                <a:effectLst/>
                <a:latin typeface="+mn-lt"/>
                <a:ea typeface="+mn-ea"/>
                <a:cs typeface="+mn-cs"/>
              </a:rPr>
              <a:t>single</a:t>
            </a:r>
            <a:r>
              <a:rPr lang="tr-TR" sz="1200" b="0" i="0" u="none" strike="noStrike" kern="1200" dirty="0">
                <a:solidFill>
                  <a:schemeClr val="tx1"/>
                </a:solidFill>
                <a:effectLst/>
                <a:latin typeface="+mn-lt"/>
                <a:ea typeface="+mn-ea"/>
                <a:cs typeface="+mn-cs"/>
              </a:rPr>
              <a:t> </a:t>
            </a:r>
            <a:r>
              <a:rPr lang="tr-TR" sz="1200" b="0" i="0" u="none" strike="noStrike" kern="1200" dirty="0" err="1">
                <a:solidFill>
                  <a:schemeClr val="tx1"/>
                </a:solidFill>
                <a:effectLst/>
                <a:latin typeface="+mn-lt"/>
                <a:ea typeface="+mn-ea"/>
                <a:cs typeface="+mn-cs"/>
              </a:rPr>
              <a:t>number</a:t>
            </a:r>
            <a:r>
              <a:rPr lang="tr-TR" sz="1200" b="0" i="0" u="none" strike="noStrike" kern="1200" dirty="0">
                <a:solidFill>
                  <a:schemeClr val="tx1"/>
                </a:solidFill>
                <a:effectLst/>
                <a:latin typeface="+mn-lt"/>
                <a:ea typeface="+mn-ea"/>
                <a:cs typeface="+mn-cs"/>
              </a:rPr>
              <a:t> </a:t>
            </a:r>
            <a:r>
              <a:rPr lang="tr-TR" sz="1200" b="0" i="0" u="none" strike="noStrike" kern="1200" dirty="0" err="1">
                <a:solidFill>
                  <a:schemeClr val="tx1"/>
                </a:solidFill>
                <a:effectLst/>
                <a:latin typeface="+mn-lt"/>
                <a:ea typeface="+mn-ea"/>
                <a:cs typeface="+mn-cs"/>
              </a:rPr>
              <a:t>using</a:t>
            </a:r>
            <a:r>
              <a:rPr lang="tr-TR" sz="1200" b="0" i="0" u="none" strike="noStrike" kern="1200" dirty="0">
                <a:solidFill>
                  <a:schemeClr val="tx1"/>
                </a:solidFill>
                <a:effectLst/>
                <a:latin typeface="+mn-lt"/>
                <a:ea typeface="+mn-ea"/>
                <a:cs typeface="+mn-cs"/>
              </a:rPr>
              <a:t> network </a:t>
            </a:r>
            <a:r>
              <a:rPr lang="tr-TR" sz="1200" b="0" i="0" u="none" strike="noStrike" kern="1200" dirty="0" err="1">
                <a:solidFill>
                  <a:schemeClr val="tx1"/>
                </a:solidFill>
                <a:effectLst/>
                <a:latin typeface="+mn-lt"/>
                <a:ea typeface="+mn-ea"/>
                <a:cs typeface="+mn-cs"/>
              </a:rPr>
              <a:t>theory</a:t>
            </a:r>
            <a:r>
              <a:rPr lang="tr-TR" sz="1200" b="0" i="0" u="none" strike="noStrike" kern="1200" dirty="0">
                <a:solidFill>
                  <a:schemeClr val="tx1"/>
                </a:solidFill>
                <a:effectLst/>
                <a:latin typeface="+mn-lt"/>
                <a:ea typeface="+mn-ea"/>
                <a:cs typeface="+mn-cs"/>
              </a:rPr>
              <a:t> </a:t>
            </a:r>
            <a:r>
              <a:rPr lang="tr-TR" sz="1200" b="0" i="0" u="none" strike="noStrike" kern="1200" dirty="0" err="1">
                <a:solidFill>
                  <a:schemeClr val="tx1"/>
                </a:solidFill>
                <a:effectLst/>
                <a:latin typeface="+mn-lt"/>
                <a:ea typeface="+mn-ea"/>
                <a:cs typeface="+mn-cs"/>
              </a:rPr>
              <a:t>to</a:t>
            </a:r>
            <a:r>
              <a:rPr lang="tr-TR" sz="1200" b="0" i="0" u="none" strike="noStrike" kern="1200" dirty="0">
                <a:solidFill>
                  <a:schemeClr val="tx1"/>
                </a:solidFill>
                <a:effectLst/>
                <a:latin typeface="+mn-lt"/>
                <a:ea typeface="+mn-ea"/>
                <a:cs typeface="+mn-cs"/>
              </a:rPr>
              <a:t> </a:t>
            </a:r>
            <a:r>
              <a:rPr lang="tr-TR" sz="1200" b="0" i="0" u="none" strike="noStrike" kern="1200" dirty="0" err="1">
                <a:solidFill>
                  <a:schemeClr val="tx1"/>
                </a:solidFill>
                <a:effectLst/>
                <a:latin typeface="+mn-lt"/>
                <a:ea typeface="+mn-ea"/>
                <a:cs typeface="+mn-cs"/>
              </a:rPr>
              <a:t>highlight</a:t>
            </a:r>
            <a:r>
              <a:rPr lang="tr-TR" sz="1200" b="0" i="0" u="none" strike="noStrike" kern="1200" dirty="0">
                <a:solidFill>
                  <a:schemeClr val="tx1"/>
                </a:solidFill>
                <a:effectLst/>
                <a:latin typeface="+mn-lt"/>
                <a:ea typeface="+mn-ea"/>
                <a:cs typeface="+mn-cs"/>
              </a:rPr>
              <a:t> </a:t>
            </a:r>
            <a:r>
              <a:rPr lang="tr-TR" sz="1200" b="0" i="0" u="none" strike="noStrike" kern="1200" dirty="0" err="1">
                <a:solidFill>
                  <a:schemeClr val="tx1"/>
                </a:solidFill>
                <a:effectLst/>
                <a:latin typeface="+mn-lt"/>
                <a:ea typeface="+mn-ea"/>
                <a:cs typeface="+mn-cs"/>
              </a:rPr>
              <a:t>so-called</a:t>
            </a:r>
            <a:r>
              <a:rPr lang="tr-TR" sz="1200" b="0" i="0" u="none" strike="noStrike" kern="1200" dirty="0">
                <a:solidFill>
                  <a:schemeClr val="tx1"/>
                </a:solidFill>
                <a:effectLst/>
                <a:latin typeface="+mn-lt"/>
                <a:ea typeface="+mn-ea"/>
                <a:cs typeface="+mn-cs"/>
              </a:rPr>
              <a:t> </a:t>
            </a:r>
            <a:r>
              <a:rPr lang="tr-TR" sz="1200" b="0" i="0" u="none" strike="noStrike" kern="1200" dirty="0" err="1">
                <a:solidFill>
                  <a:schemeClr val="tx1"/>
                </a:solidFill>
                <a:effectLst/>
                <a:latin typeface="+mn-lt"/>
                <a:ea typeface="+mn-ea"/>
                <a:cs typeface="+mn-cs"/>
              </a:rPr>
              <a:t>hub</a:t>
            </a:r>
            <a:r>
              <a:rPr lang="tr-TR" sz="1200" b="0" i="0" u="none" strike="noStrike" kern="1200" dirty="0">
                <a:solidFill>
                  <a:schemeClr val="tx1"/>
                </a:solidFill>
                <a:effectLst/>
                <a:latin typeface="+mn-lt"/>
                <a:ea typeface="+mn-ea"/>
                <a:cs typeface="+mn-cs"/>
              </a:rPr>
              <a:t> </a:t>
            </a:r>
            <a:r>
              <a:rPr lang="tr-TR" sz="1200" b="0" i="0" u="none" strike="noStrike" kern="1200" dirty="0" err="1">
                <a:solidFill>
                  <a:schemeClr val="tx1"/>
                </a:solidFill>
                <a:effectLst/>
                <a:latin typeface="+mn-lt"/>
                <a:ea typeface="+mn-ea"/>
                <a:cs typeface="+mn-cs"/>
              </a:rPr>
              <a:t>regions</a:t>
            </a:r>
            <a:r>
              <a:rPr lang="tr-TR" sz="1200" b="0" i="0" u="none" strike="noStrike" kern="1200" dirty="0">
                <a:solidFill>
                  <a:schemeClr val="tx1"/>
                </a:solidFill>
                <a:effectLst/>
                <a:latin typeface="+mn-lt"/>
                <a:ea typeface="+mn-ea"/>
                <a:cs typeface="+mn-cs"/>
              </a:rPr>
              <a:t> in </a:t>
            </a:r>
            <a:r>
              <a:rPr lang="tr-TR" sz="1200" b="0" i="0" u="none" strike="noStrike" kern="1200" dirty="0" err="1">
                <a:solidFill>
                  <a:schemeClr val="tx1"/>
                </a:solidFill>
                <a:effectLst/>
                <a:latin typeface="+mn-lt"/>
                <a:ea typeface="+mn-ea"/>
                <a:cs typeface="+mn-cs"/>
              </a:rPr>
              <a:t>the</a:t>
            </a:r>
            <a:r>
              <a:rPr lang="tr-TR" sz="1200" b="0" i="0" u="none" strike="noStrike" kern="1200" dirty="0">
                <a:solidFill>
                  <a:schemeClr val="tx1"/>
                </a:solidFill>
                <a:effectLst/>
                <a:latin typeface="+mn-lt"/>
                <a:ea typeface="+mn-ea"/>
                <a:cs typeface="+mn-cs"/>
              </a:rPr>
              <a:t> </a:t>
            </a:r>
            <a:r>
              <a:rPr lang="tr-TR" sz="1200" b="0" i="0" u="none" strike="noStrike" kern="1200" dirty="0" err="1">
                <a:solidFill>
                  <a:schemeClr val="tx1"/>
                </a:solidFill>
                <a:effectLst/>
                <a:latin typeface="+mn-lt"/>
                <a:ea typeface="+mn-ea"/>
                <a:cs typeface="+mn-cs"/>
              </a:rPr>
              <a:t>brain</a:t>
            </a:r>
            <a:r>
              <a:rPr lang="tr-TR" sz="1200" b="0" i="0" u="none" strike="noStrike" kern="1200" dirty="0">
                <a:solidFill>
                  <a:schemeClr val="tx1"/>
                </a:solidFill>
                <a:effectLst/>
                <a:latin typeface="+mn-lt"/>
                <a:ea typeface="+mn-ea"/>
                <a:cs typeface="+mn-cs"/>
              </a:rPr>
              <a:t>. (b) </a:t>
            </a:r>
            <a:r>
              <a:rPr lang="tr-TR" sz="1200" b="0" i="0" u="none" strike="noStrike" kern="1200" dirty="0" err="1">
                <a:solidFill>
                  <a:schemeClr val="tx1"/>
                </a:solidFill>
                <a:effectLst/>
                <a:latin typeface="+mn-lt"/>
                <a:ea typeface="+mn-ea"/>
                <a:cs typeface="+mn-cs"/>
              </a:rPr>
              <a:t>Structural</a:t>
            </a:r>
            <a:r>
              <a:rPr lang="tr-TR" sz="1200" b="0" i="0" u="none" strike="noStrike" kern="1200" dirty="0">
                <a:solidFill>
                  <a:schemeClr val="tx1"/>
                </a:solidFill>
                <a:effectLst/>
                <a:latin typeface="+mn-lt"/>
                <a:ea typeface="+mn-ea"/>
                <a:cs typeface="+mn-cs"/>
              </a:rPr>
              <a:t> </a:t>
            </a:r>
            <a:r>
              <a:rPr lang="tr-TR" sz="1200" b="0" i="0" u="none" strike="noStrike" kern="1200" dirty="0" err="1">
                <a:solidFill>
                  <a:schemeClr val="tx1"/>
                </a:solidFill>
                <a:effectLst/>
                <a:latin typeface="+mn-lt"/>
                <a:ea typeface="+mn-ea"/>
                <a:cs typeface="+mn-cs"/>
              </a:rPr>
              <a:t>connectivity</a:t>
            </a:r>
            <a:r>
              <a:rPr lang="tr-TR" sz="1200" b="0" i="0" u="none" strike="noStrike" kern="1200" dirty="0">
                <a:solidFill>
                  <a:schemeClr val="tx1"/>
                </a:solidFill>
                <a:effectLst/>
                <a:latin typeface="+mn-lt"/>
                <a:ea typeface="+mn-ea"/>
                <a:cs typeface="+mn-cs"/>
              </a:rPr>
              <a:t>. </a:t>
            </a:r>
            <a:r>
              <a:rPr lang="tr-TR" sz="1200" b="0" i="0" u="none" strike="noStrike" kern="1200" dirty="0" err="1">
                <a:solidFill>
                  <a:schemeClr val="tx1"/>
                </a:solidFill>
                <a:effectLst/>
                <a:latin typeface="+mn-lt"/>
                <a:ea typeface="+mn-ea"/>
                <a:cs typeface="+mn-cs"/>
              </a:rPr>
              <a:t>Structural</a:t>
            </a:r>
            <a:r>
              <a:rPr lang="tr-TR" sz="1200" b="0" i="0" u="none" strike="noStrike" kern="1200" dirty="0">
                <a:solidFill>
                  <a:schemeClr val="tx1"/>
                </a:solidFill>
                <a:effectLst/>
                <a:latin typeface="+mn-lt"/>
                <a:ea typeface="+mn-ea"/>
                <a:cs typeface="+mn-cs"/>
              </a:rPr>
              <a:t> </a:t>
            </a:r>
            <a:r>
              <a:rPr lang="tr-TR" sz="1200" b="0" i="0" u="none" strike="noStrike" kern="1200" dirty="0" err="1">
                <a:solidFill>
                  <a:schemeClr val="tx1"/>
                </a:solidFill>
                <a:effectLst/>
                <a:latin typeface="+mn-lt"/>
                <a:ea typeface="+mn-ea"/>
                <a:cs typeface="+mn-cs"/>
              </a:rPr>
              <a:t>connectivity</a:t>
            </a:r>
            <a:r>
              <a:rPr lang="tr-TR" sz="1200" b="0" i="0" u="none" strike="noStrike" kern="1200" dirty="0">
                <a:solidFill>
                  <a:schemeClr val="tx1"/>
                </a:solidFill>
                <a:effectLst/>
                <a:latin typeface="+mn-lt"/>
                <a:ea typeface="+mn-ea"/>
                <a:cs typeface="+mn-cs"/>
              </a:rPr>
              <a:t> </a:t>
            </a:r>
            <a:r>
              <a:rPr lang="tr-TR" sz="1200" b="0" i="0" u="none" strike="noStrike" kern="1200" dirty="0" err="1">
                <a:solidFill>
                  <a:schemeClr val="tx1"/>
                </a:solidFill>
                <a:effectLst/>
                <a:latin typeface="+mn-lt"/>
                <a:ea typeface="+mn-ea"/>
                <a:cs typeface="+mn-cs"/>
              </a:rPr>
              <a:t>measures</a:t>
            </a:r>
            <a:r>
              <a:rPr lang="tr-TR" sz="1200" b="0" i="0" u="none" strike="noStrike" kern="1200" dirty="0">
                <a:solidFill>
                  <a:schemeClr val="tx1"/>
                </a:solidFill>
                <a:effectLst/>
                <a:latin typeface="+mn-lt"/>
                <a:ea typeface="+mn-ea"/>
                <a:cs typeface="+mn-cs"/>
              </a:rPr>
              <a:t> </a:t>
            </a:r>
            <a:r>
              <a:rPr lang="tr-TR" sz="1200" b="0" i="0" u="none" strike="noStrike" kern="1200" dirty="0" err="1">
                <a:solidFill>
                  <a:schemeClr val="tx1"/>
                </a:solidFill>
                <a:effectLst/>
                <a:latin typeface="+mn-lt"/>
                <a:ea typeface="+mn-ea"/>
                <a:cs typeface="+mn-cs"/>
              </a:rPr>
              <a:t>anatomical</a:t>
            </a:r>
            <a:r>
              <a:rPr lang="tr-TR" sz="1200" b="0" i="0" u="none" strike="noStrike" kern="1200" dirty="0">
                <a:solidFill>
                  <a:schemeClr val="tx1"/>
                </a:solidFill>
                <a:effectLst/>
                <a:latin typeface="+mn-lt"/>
                <a:ea typeface="+mn-ea"/>
                <a:cs typeface="+mn-cs"/>
              </a:rPr>
              <a:t> </a:t>
            </a:r>
            <a:r>
              <a:rPr lang="tr-TR" sz="1200" b="0" i="0" u="none" strike="noStrike" kern="1200" dirty="0" err="1">
                <a:solidFill>
                  <a:schemeClr val="tx1"/>
                </a:solidFill>
                <a:effectLst/>
                <a:latin typeface="+mn-lt"/>
                <a:ea typeface="+mn-ea"/>
                <a:cs typeface="+mn-cs"/>
              </a:rPr>
              <a:t>white</a:t>
            </a:r>
            <a:r>
              <a:rPr lang="tr-TR" sz="1200" b="0" i="0" u="none" strike="noStrike" kern="1200" dirty="0">
                <a:solidFill>
                  <a:schemeClr val="tx1"/>
                </a:solidFill>
                <a:effectLst/>
                <a:latin typeface="+mn-lt"/>
                <a:ea typeface="+mn-ea"/>
                <a:cs typeface="+mn-cs"/>
              </a:rPr>
              <a:t> </a:t>
            </a:r>
            <a:r>
              <a:rPr lang="tr-TR" sz="1200" b="0" i="0" u="none" strike="noStrike" kern="1200" dirty="0" err="1">
                <a:solidFill>
                  <a:schemeClr val="tx1"/>
                </a:solidFill>
                <a:effectLst/>
                <a:latin typeface="+mn-lt"/>
                <a:ea typeface="+mn-ea"/>
                <a:cs typeface="+mn-cs"/>
              </a:rPr>
              <a:t>matter</a:t>
            </a:r>
            <a:r>
              <a:rPr lang="tr-TR" sz="1200" b="0" i="0" u="none" strike="noStrike" kern="1200" dirty="0">
                <a:solidFill>
                  <a:schemeClr val="tx1"/>
                </a:solidFill>
                <a:effectLst/>
                <a:latin typeface="+mn-lt"/>
                <a:ea typeface="+mn-ea"/>
                <a:cs typeface="+mn-cs"/>
              </a:rPr>
              <a:t> </a:t>
            </a:r>
            <a:r>
              <a:rPr lang="tr-TR" sz="1200" b="0" i="0" u="none" strike="noStrike" kern="1200" dirty="0" err="1">
                <a:solidFill>
                  <a:schemeClr val="tx1"/>
                </a:solidFill>
                <a:effectLst/>
                <a:latin typeface="+mn-lt"/>
                <a:ea typeface="+mn-ea"/>
                <a:cs typeface="+mn-cs"/>
              </a:rPr>
              <a:t>connections</a:t>
            </a:r>
            <a:r>
              <a:rPr lang="tr-TR" sz="1200" b="0" i="0" u="none" strike="noStrike" kern="1200" dirty="0">
                <a:solidFill>
                  <a:schemeClr val="tx1"/>
                </a:solidFill>
                <a:effectLst/>
                <a:latin typeface="+mn-lt"/>
                <a:ea typeface="+mn-ea"/>
                <a:cs typeface="+mn-cs"/>
              </a:rPr>
              <a:t> </a:t>
            </a:r>
            <a:r>
              <a:rPr lang="tr-TR" sz="1200" b="0" i="0" u="none" strike="noStrike" kern="1200" dirty="0" err="1">
                <a:solidFill>
                  <a:schemeClr val="tx1"/>
                </a:solidFill>
                <a:effectLst/>
                <a:latin typeface="+mn-lt"/>
                <a:ea typeface="+mn-ea"/>
                <a:cs typeface="+mn-cs"/>
              </a:rPr>
              <a:t>linking</a:t>
            </a:r>
            <a:r>
              <a:rPr lang="tr-TR" sz="1200" b="0" i="0" u="none" strike="noStrike" kern="1200" dirty="0">
                <a:solidFill>
                  <a:schemeClr val="tx1"/>
                </a:solidFill>
                <a:effectLst/>
                <a:latin typeface="+mn-lt"/>
                <a:ea typeface="+mn-ea"/>
                <a:cs typeface="+mn-cs"/>
              </a:rPr>
              <a:t> </a:t>
            </a:r>
            <a:r>
              <a:rPr lang="tr-TR" sz="1200" b="0" i="0" u="none" strike="noStrike" kern="1200" dirty="0" err="1">
                <a:solidFill>
                  <a:schemeClr val="tx1"/>
                </a:solidFill>
                <a:effectLst/>
                <a:latin typeface="+mn-lt"/>
                <a:ea typeface="+mn-ea"/>
                <a:cs typeface="+mn-cs"/>
              </a:rPr>
              <a:t>different</a:t>
            </a:r>
            <a:r>
              <a:rPr lang="tr-TR" sz="1200" b="0" i="0" u="none" strike="noStrike" kern="1200" dirty="0">
                <a:solidFill>
                  <a:schemeClr val="tx1"/>
                </a:solidFill>
                <a:effectLst/>
                <a:latin typeface="+mn-lt"/>
                <a:ea typeface="+mn-ea"/>
                <a:cs typeface="+mn-cs"/>
              </a:rPr>
              <a:t> </a:t>
            </a:r>
            <a:r>
              <a:rPr lang="tr-TR" sz="1200" b="0" i="0" u="none" strike="noStrike" kern="1200" dirty="0" err="1">
                <a:solidFill>
                  <a:schemeClr val="tx1"/>
                </a:solidFill>
                <a:effectLst/>
                <a:latin typeface="+mn-lt"/>
                <a:ea typeface="+mn-ea"/>
                <a:cs typeface="+mn-cs"/>
              </a:rPr>
              <a:t>cortical</a:t>
            </a:r>
            <a:r>
              <a:rPr lang="tr-TR" sz="1200" b="0" i="0" u="none" strike="noStrike" kern="1200" dirty="0">
                <a:solidFill>
                  <a:schemeClr val="tx1"/>
                </a:solidFill>
                <a:effectLst/>
                <a:latin typeface="+mn-lt"/>
                <a:ea typeface="+mn-ea"/>
                <a:cs typeface="+mn-cs"/>
              </a:rPr>
              <a:t> </a:t>
            </a:r>
            <a:r>
              <a:rPr lang="tr-TR" sz="1200" b="0" i="0" u="none" strike="noStrike" kern="1200" dirty="0" err="1">
                <a:solidFill>
                  <a:schemeClr val="tx1"/>
                </a:solidFill>
                <a:effectLst/>
                <a:latin typeface="+mn-lt"/>
                <a:ea typeface="+mn-ea"/>
                <a:cs typeface="+mn-cs"/>
              </a:rPr>
              <a:t>and</a:t>
            </a:r>
            <a:r>
              <a:rPr lang="tr-TR" sz="1200" b="0" i="0" u="none" strike="noStrike" kern="1200" dirty="0">
                <a:solidFill>
                  <a:schemeClr val="tx1"/>
                </a:solidFill>
                <a:effectLst/>
                <a:latin typeface="+mn-lt"/>
                <a:ea typeface="+mn-ea"/>
                <a:cs typeface="+mn-cs"/>
              </a:rPr>
              <a:t> </a:t>
            </a:r>
            <a:r>
              <a:rPr lang="tr-TR" sz="1200" b="0" i="0" u="none" strike="noStrike" kern="1200" dirty="0" err="1">
                <a:solidFill>
                  <a:schemeClr val="tx1"/>
                </a:solidFill>
                <a:effectLst/>
                <a:latin typeface="+mn-lt"/>
                <a:ea typeface="+mn-ea"/>
                <a:cs typeface="+mn-cs"/>
              </a:rPr>
              <a:t>sub</a:t>
            </a:r>
            <a:r>
              <a:rPr lang="tr-TR" sz="1200" b="0" i="0" u="none" strike="noStrike" kern="1200" dirty="0">
                <a:solidFill>
                  <a:schemeClr val="tx1"/>
                </a:solidFill>
                <a:effectLst/>
                <a:latin typeface="+mn-lt"/>
                <a:ea typeface="+mn-ea"/>
                <a:cs typeface="+mn-cs"/>
              </a:rPr>
              <a:t> </a:t>
            </a:r>
            <a:r>
              <a:rPr lang="tr-TR" sz="1200" b="0" i="0" u="none" strike="noStrike" kern="1200" dirty="0" err="1">
                <a:solidFill>
                  <a:schemeClr val="tx1"/>
                </a:solidFill>
                <a:effectLst/>
                <a:latin typeface="+mn-lt"/>
                <a:ea typeface="+mn-ea"/>
                <a:cs typeface="+mn-cs"/>
              </a:rPr>
              <a:t>cortical</a:t>
            </a:r>
            <a:r>
              <a:rPr lang="tr-TR" sz="1200" b="0" i="0" u="none" strike="noStrike" kern="1200" dirty="0">
                <a:solidFill>
                  <a:schemeClr val="tx1"/>
                </a:solidFill>
                <a:effectLst/>
                <a:latin typeface="+mn-lt"/>
                <a:ea typeface="+mn-ea"/>
                <a:cs typeface="+mn-cs"/>
              </a:rPr>
              <a:t> </a:t>
            </a:r>
            <a:r>
              <a:rPr lang="tr-TR" sz="1200" b="0" i="0" u="none" strike="noStrike" kern="1200" dirty="0" err="1">
                <a:solidFill>
                  <a:schemeClr val="tx1"/>
                </a:solidFill>
                <a:effectLst/>
                <a:latin typeface="+mn-lt"/>
                <a:ea typeface="+mn-ea"/>
                <a:cs typeface="+mn-cs"/>
              </a:rPr>
              <a:t>regions</a:t>
            </a:r>
            <a:r>
              <a:rPr lang="tr-TR" sz="1200" b="0" i="0" u="none" strike="noStrike" kern="1200" dirty="0">
                <a:solidFill>
                  <a:schemeClr val="tx1"/>
                </a:solidFill>
                <a:effectLst/>
                <a:latin typeface="+mn-lt"/>
                <a:ea typeface="+mn-ea"/>
                <a:cs typeface="+mn-cs"/>
              </a:rPr>
              <a:t>. </a:t>
            </a:r>
            <a:r>
              <a:rPr lang="tr-TR" sz="1200" b="0" i="0" u="none" strike="noStrike" kern="1200" dirty="0" err="1">
                <a:solidFill>
                  <a:schemeClr val="tx1"/>
                </a:solidFill>
                <a:effectLst/>
                <a:latin typeface="+mn-lt"/>
                <a:ea typeface="+mn-ea"/>
                <a:cs typeface="+mn-cs"/>
              </a:rPr>
              <a:t>Common</a:t>
            </a:r>
            <a:r>
              <a:rPr lang="tr-TR" sz="1200" b="0" i="0" u="none" strike="noStrike" kern="1200" dirty="0">
                <a:solidFill>
                  <a:schemeClr val="tx1"/>
                </a:solidFill>
                <a:effectLst/>
                <a:latin typeface="+mn-lt"/>
                <a:ea typeface="+mn-ea"/>
                <a:cs typeface="+mn-cs"/>
              </a:rPr>
              <a:t> </a:t>
            </a:r>
            <a:r>
              <a:rPr lang="tr-TR" sz="1200" b="0" i="0" u="none" strike="noStrike" kern="1200" dirty="0" err="1">
                <a:solidFill>
                  <a:schemeClr val="tx1"/>
                </a:solidFill>
                <a:effectLst/>
                <a:latin typeface="+mn-lt"/>
                <a:ea typeface="+mn-ea"/>
                <a:cs typeface="+mn-cs"/>
              </a:rPr>
              <a:t>methods</a:t>
            </a:r>
            <a:r>
              <a:rPr lang="tr-TR" sz="1200" b="0" i="0" u="none" strike="noStrike" kern="1200" dirty="0">
                <a:solidFill>
                  <a:schemeClr val="tx1"/>
                </a:solidFill>
                <a:effectLst/>
                <a:latin typeface="+mn-lt"/>
                <a:ea typeface="+mn-ea"/>
                <a:cs typeface="+mn-cs"/>
              </a:rPr>
              <a:t> </a:t>
            </a:r>
            <a:r>
              <a:rPr lang="tr-TR" sz="1200" b="0" i="0" u="none" strike="noStrike" kern="1200" dirty="0" err="1">
                <a:solidFill>
                  <a:schemeClr val="tx1"/>
                </a:solidFill>
                <a:effectLst/>
                <a:latin typeface="+mn-lt"/>
                <a:ea typeface="+mn-ea"/>
                <a:cs typeface="+mn-cs"/>
              </a:rPr>
              <a:t>include</a:t>
            </a:r>
            <a:r>
              <a:rPr lang="tr-TR" sz="1200" b="0" i="0" u="none" strike="noStrike" kern="1200" dirty="0">
                <a:solidFill>
                  <a:schemeClr val="tx1"/>
                </a:solidFill>
                <a:effectLst/>
                <a:latin typeface="+mn-lt"/>
                <a:ea typeface="+mn-ea"/>
                <a:cs typeface="+mn-cs"/>
              </a:rPr>
              <a:t> ROI </a:t>
            </a:r>
            <a:r>
              <a:rPr lang="tr-TR" sz="1200" b="0" i="0" u="none" strike="noStrike" kern="1200" dirty="0" err="1">
                <a:solidFill>
                  <a:schemeClr val="tx1"/>
                </a:solidFill>
                <a:effectLst/>
                <a:latin typeface="+mn-lt"/>
                <a:ea typeface="+mn-ea"/>
                <a:cs typeface="+mn-cs"/>
              </a:rPr>
              <a:t>quantification</a:t>
            </a:r>
            <a:r>
              <a:rPr lang="tr-TR" sz="1200" b="0" i="0" u="none" strike="noStrike" kern="1200" dirty="0">
                <a:solidFill>
                  <a:schemeClr val="tx1"/>
                </a:solidFill>
                <a:effectLst/>
                <a:latin typeface="+mn-lt"/>
                <a:ea typeface="+mn-ea"/>
                <a:cs typeface="+mn-cs"/>
              </a:rPr>
              <a:t>, </a:t>
            </a:r>
            <a:r>
              <a:rPr lang="tr-TR" sz="1200" b="0" i="0" u="none" strike="noStrike" kern="1200" dirty="0" err="1">
                <a:solidFill>
                  <a:schemeClr val="tx1"/>
                </a:solidFill>
                <a:effectLst/>
                <a:latin typeface="+mn-lt"/>
                <a:ea typeface="+mn-ea"/>
                <a:cs typeface="+mn-cs"/>
              </a:rPr>
              <a:t>tract-based</a:t>
            </a:r>
            <a:r>
              <a:rPr lang="tr-TR" sz="1200" b="0" i="0" u="none" strike="noStrike" kern="1200" dirty="0">
                <a:solidFill>
                  <a:schemeClr val="tx1"/>
                </a:solidFill>
                <a:effectLst/>
                <a:latin typeface="+mn-lt"/>
                <a:ea typeface="+mn-ea"/>
                <a:cs typeface="+mn-cs"/>
              </a:rPr>
              <a:t> </a:t>
            </a:r>
            <a:r>
              <a:rPr lang="tr-TR" sz="1200" b="0" i="0" u="none" strike="noStrike" kern="1200" dirty="0" err="1">
                <a:solidFill>
                  <a:schemeClr val="tx1"/>
                </a:solidFill>
                <a:effectLst/>
                <a:latin typeface="+mn-lt"/>
                <a:ea typeface="+mn-ea"/>
                <a:cs typeface="+mn-cs"/>
              </a:rPr>
              <a:t>and</a:t>
            </a:r>
            <a:r>
              <a:rPr lang="tr-TR" sz="1200" b="0" i="0" u="none" strike="noStrike" kern="1200" dirty="0">
                <a:solidFill>
                  <a:schemeClr val="tx1"/>
                </a:solidFill>
                <a:effectLst/>
                <a:latin typeface="+mn-lt"/>
                <a:ea typeface="+mn-ea"/>
                <a:cs typeface="+mn-cs"/>
              </a:rPr>
              <a:t> </a:t>
            </a:r>
            <a:r>
              <a:rPr lang="tr-TR" sz="1200" b="0" i="0" u="none" strike="noStrike" kern="1200" dirty="0" err="1">
                <a:solidFill>
                  <a:schemeClr val="tx1"/>
                </a:solidFill>
                <a:effectLst/>
                <a:latin typeface="+mn-lt"/>
                <a:ea typeface="+mn-ea"/>
                <a:cs typeface="+mn-cs"/>
              </a:rPr>
              <a:t>tractography</a:t>
            </a:r>
            <a:r>
              <a:rPr lang="tr-TR" sz="1200" b="0" i="0" u="none" strike="noStrike" kern="1200" dirty="0">
                <a:solidFill>
                  <a:schemeClr val="tx1"/>
                </a:solidFill>
                <a:effectLst/>
                <a:latin typeface="+mn-lt"/>
                <a:ea typeface="+mn-ea"/>
                <a:cs typeface="+mn-cs"/>
              </a:rPr>
              <a:t>, </a:t>
            </a:r>
            <a:r>
              <a:rPr lang="tr-TR" sz="1200" b="0" i="0" u="none" strike="noStrike" kern="1200" dirty="0" err="1">
                <a:solidFill>
                  <a:schemeClr val="tx1"/>
                </a:solidFill>
                <a:effectLst/>
                <a:latin typeface="+mn-lt"/>
                <a:ea typeface="+mn-ea"/>
                <a:cs typeface="+mn-cs"/>
              </a:rPr>
              <a:t>and</a:t>
            </a:r>
            <a:r>
              <a:rPr lang="tr-TR" sz="1200" b="0" i="0" u="none" strike="noStrike" kern="1200" dirty="0">
                <a:solidFill>
                  <a:schemeClr val="tx1"/>
                </a:solidFill>
                <a:effectLst/>
                <a:latin typeface="+mn-lt"/>
                <a:ea typeface="+mn-ea"/>
                <a:cs typeface="+mn-cs"/>
              </a:rPr>
              <a:t> </a:t>
            </a:r>
            <a:r>
              <a:rPr lang="tr-TR" sz="1200" b="0" i="0" u="none" strike="noStrike" kern="1200" dirty="0" err="1">
                <a:solidFill>
                  <a:schemeClr val="tx1"/>
                </a:solidFill>
                <a:effectLst/>
                <a:latin typeface="+mn-lt"/>
                <a:ea typeface="+mn-ea"/>
                <a:cs typeface="+mn-cs"/>
              </a:rPr>
              <a:t>voxel-based</a:t>
            </a:r>
            <a:r>
              <a:rPr lang="tr-TR" sz="1200" b="0" i="0" u="none" strike="noStrike" kern="1200" dirty="0">
                <a:solidFill>
                  <a:schemeClr val="tx1"/>
                </a:solidFill>
                <a:effectLst/>
                <a:latin typeface="+mn-lt"/>
                <a:ea typeface="+mn-ea"/>
                <a:cs typeface="+mn-cs"/>
              </a:rPr>
              <a:t> </a:t>
            </a:r>
            <a:r>
              <a:rPr lang="tr-TR" sz="1200" b="0" i="0" u="none" strike="noStrike" kern="1200" dirty="0" err="1">
                <a:solidFill>
                  <a:schemeClr val="tx1"/>
                </a:solidFill>
                <a:effectLst/>
                <a:latin typeface="+mn-lt"/>
                <a:ea typeface="+mn-ea"/>
                <a:cs typeface="+mn-cs"/>
              </a:rPr>
              <a:t>morphometry</a:t>
            </a:r>
            <a:r>
              <a:rPr lang="tr-TR" sz="1200" b="0" i="0" u="none" strike="noStrike" kern="1200" dirty="0">
                <a:solidFill>
                  <a:schemeClr val="tx1"/>
                </a:solidFill>
                <a:effectLst/>
                <a:latin typeface="+mn-lt"/>
                <a:ea typeface="+mn-ea"/>
                <a:cs typeface="+mn-cs"/>
              </a:rPr>
              <a:t>. </a:t>
            </a:r>
            <a:r>
              <a:rPr lang="tr-TR" sz="1200" b="0" i="0" u="none" strike="noStrike" kern="1200" dirty="0" err="1">
                <a:solidFill>
                  <a:schemeClr val="tx1"/>
                </a:solidFill>
                <a:effectLst/>
                <a:latin typeface="+mn-lt"/>
                <a:ea typeface="+mn-ea"/>
                <a:cs typeface="+mn-cs"/>
              </a:rPr>
              <a:t>For</a:t>
            </a:r>
            <a:r>
              <a:rPr lang="tr-TR" sz="1200" b="0" i="0" u="none" strike="noStrike" kern="1200" dirty="0">
                <a:solidFill>
                  <a:schemeClr val="tx1"/>
                </a:solidFill>
                <a:effectLst/>
                <a:latin typeface="+mn-lt"/>
                <a:ea typeface="+mn-ea"/>
                <a:cs typeface="+mn-cs"/>
              </a:rPr>
              <a:t> ROI </a:t>
            </a:r>
            <a:r>
              <a:rPr lang="tr-TR" sz="1200" b="0" i="0" u="none" strike="noStrike" kern="1200" dirty="0" err="1">
                <a:solidFill>
                  <a:schemeClr val="tx1"/>
                </a:solidFill>
                <a:effectLst/>
                <a:latin typeface="+mn-lt"/>
                <a:ea typeface="+mn-ea"/>
                <a:cs typeface="+mn-cs"/>
              </a:rPr>
              <a:t>quantification</a:t>
            </a:r>
            <a:r>
              <a:rPr lang="tr-TR" sz="1200" b="0" i="0" u="none" strike="noStrike" kern="1200" dirty="0">
                <a:solidFill>
                  <a:schemeClr val="tx1"/>
                </a:solidFill>
                <a:effectLst/>
                <a:latin typeface="+mn-lt"/>
                <a:ea typeface="+mn-ea"/>
                <a:cs typeface="+mn-cs"/>
              </a:rPr>
              <a:t>, </a:t>
            </a:r>
            <a:r>
              <a:rPr lang="tr-TR" sz="1200" b="0" i="0" u="none" strike="noStrike" kern="1200" dirty="0" err="1">
                <a:solidFill>
                  <a:schemeClr val="tx1"/>
                </a:solidFill>
                <a:effectLst/>
                <a:latin typeface="+mn-lt"/>
                <a:ea typeface="+mn-ea"/>
                <a:cs typeface="+mn-cs"/>
              </a:rPr>
              <a:t>average</a:t>
            </a:r>
            <a:r>
              <a:rPr lang="tr-TR" sz="1200" b="0" i="0" u="none" strike="noStrike" kern="1200" dirty="0">
                <a:solidFill>
                  <a:schemeClr val="tx1"/>
                </a:solidFill>
                <a:effectLst/>
                <a:latin typeface="+mn-lt"/>
                <a:ea typeface="+mn-ea"/>
                <a:cs typeface="+mn-cs"/>
              </a:rPr>
              <a:t> FA </a:t>
            </a:r>
            <a:r>
              <a:rPr lang="tr-TR" sz="1200" b="0" i="0" u="none" strike="noStrike" kern="1200" dirty="0" err="1">
                <a:solidFill>
                  <a:schemeClr val="tx1"/>
                </a:solidFill>
                <a:effectLst/>
                <a:latin typeface="+mn-lt"/>
                <a:ea typeface="+mn-ea"/>
                <a:cs typeface="+mn-cs"/>
              </a:rPr>
              <a:t>across</a:t>
            </a:r>
            <a:r>
              <a:rPr lang="tr-TR" sz="1200" b="0" i="0" u="none" strike="noStrike" kern="1200" dirty="0">
                <a:solidFill>
                  <a:schemeClr val="tx1"/>
                </a:solidFill>
                <a:effectLst/>
                <a:latin typeface="+mn-lt"/>
                <a:ea typeface="+mn-ea"/>
                <a:cs typeface="+mn-cs"/>
              </a:rPr>
              <a:t> </a:t>
            </a:r>
            <a:r>
              <a:rPr lang="tr-TR" sz="1200" b="0" i="0" u="none" strike="noStrike" kern="1200" dirty="0" err="1">
                <a:solidFill>
                  <a:schemeClr val="tx1"/>
                </a:solidFill>
                <a:effectLst/>
                <a:latin typeface="+mn-lt"/>
                <a:ea typeface="+mn-ea"/>
                <a:cs typeface="+mn-cs"/>
              </a:rPr>
              <a:t>all</a:t>
            </a:r>
            <a:r>
              <a:rPr lang="tr-TR" sz="1200" b="0" i="0" u="none" strike="noStrike" kern="1200" dirty="0">
                <a:solidFill>
                  <a:schemeClr val="tx1"/>
                </a:solidFill>
                <a:effectLst/>
                <a:latin typeface="+mn-lt"/>
                <a:ea typeface="+mn-ea"/>
                <a:cs typeface="+mn-cs"/>
              </a:rPr>
              <a:t> </a:t>
            </a:r>
            <a:r>
              <a:rPr lang="tr-TR" sz="1200" b="0" i="0" u="none" strike="noStrike" kern="1200" dirty="0" err="1">
                <a:solidFill>
                  <a:schemeClr val="tx1"/>
                </a:solidFill>
                <a:effectLst/>
                <a:latin typeface="+mn-lt"/>
                <a:ea typeface="+mn-ea"/>
                <a:cs typeface="+mn-cs"/>
              </a:rPr>
              <a:t>voxels</a:t>
            </a:r>
            <a:r>
              <a:rPr lang="tr-TR" sz="1200" b="0" i="0" u="none" strike="noStrike" kern="1200" dirty="0">
                <a:solidFill>
                  <a:schemeClr val="tx1"/>
                </a:solidFill>
                <a:effectLst/>
                <a:latin typeface="+mn-lt"/>
                <a:ea typeface="+mn-ea"/>
                <a:cs typeface="+mn-cs"/>
              </a:rPr>
              <a:t> in a </a:t>
            </a:r>
            <a:r>
              <a:rPr lang="tr-TR" sz="1200" b="0" i="0" u="none" strike="noStrike" kern="1200" dirty="0" err="1">
                <a:solidFill>
                  <a:schemeClr val="tx1"/>
                </a:solidFill>
                <a:effectLst/>
                <a:latin typeface="+mn-lt"/>
                <a:ea typeface="+mn-ea"/>
                <a:cs typeface="+mn-cs"/>
              </a:rPr>
              <a:t>priori</a:t>
            </a:r>
            <a:r>
              <a:rPr lang="tr-TR" sz="1200" b="0" i="0" u="none" strike="noStrike" kern="1200" dirty="0">
                <a:solidFill>
                  <a:schemeClr val="tx1"/>
                </a:solidFill>
                <a:effectLst/>
                <a:latin typeface="+mn-lt"/>
                <a:ea typeface="+mn-ea"/>
                <a:cs typeface="+mn-cs"/>
              </a:rPr>
              <a:t> </a:t>
            </a:r>
            <a:r>
              <a:rPr lang="tr-TR" sz="1200" b="0" i="0" u="none" strike="noStrike" kern="1200" dirty="0" err="1">
                <a:solidFill>
                  <a:schemeClr val="tx1"/>
                </a:solidFill>
                <a:effectLst/>
                <a:latin typeface="+mn-lt"/>
                <a:ea typeface="+mn-ea"/>
                <a:cs typeface="+mn-cs"/>
              </a:rPr>
              <a:t>ROIs</a:t>
            </a:r>
            <a:r>
              <a:rPr lang="tr-TR" sz="1200" b="0" i="0" u="none" strike="noStrike" kern="1200" dirty="0">
                <a:solidFill>
                  <a:schemeClr val="tx1"/>
                </a:solidFill>
                <a:effectLst/>
                <a:latin typeface="+mn-lt"/>
                <a:ea typeface="+mn-ea"/>
                <a:cs typeface="+mn-cs"/>
              </a:rPr>
              <a:t> (</a:t>
            </a:r>
            <a:r>
              <a:rPr lang="tr-TR" sz="1200" b="0" i="0" u="none" strike="noStrike" kern="1200" dirty="0" err="1">
                <a:solidFill>
                  <a:schemeClr val="tx1"/>
                </a:solidFill>
                <a:effectLst/>
                <a:latin typeface="+mn-lt"/>
                <a:ea typeface="+mn-ea"/>
                <a:cs typeface="+mn-cs"/>
              </a:rPr>
              <a:t>shown</a:t>
            </a:r>
            <a:r>
              <a:rPr lang="tr-TR" sz="1200" b="0" i="0" u="none" strike="noStrike" kern="1200" dirty="0">
                <a:solidFill>
                  <a:schemeClr val="tx1"/>
                </a:solidFill>
                <a:effectLst/>
                <a:latin typeface="+mn-lt"/>
                <a:ea typeface="+mn-ea"/>
                <a:cs typeface="+mn-cs"/>
              </a:rPr>
              <a:t> in </a:t>
            </a:r>
            <a:r>
              <a:rPr lang="tr-TR" sz="1200" b="0" i="0" u="none" strike="noStrike" kern="1200" dirty="0" err="1">
                <a:solidFill>
                  <a:schemeClr val="tx1"/>
                </a:solidFill>
                <a:effectLst/>
                <a:latin typeface="+mn-lt"/>
                <a:ea typeface="+mn-ea"/>
                <a:cs typeface="+mn-cs"/>
              </a:rPr>
              <a:t>white</a:t>
            </a:r>
            <a:r>
              <a:rPr lang="tr-TR" sz="1200" b="0" i="0" u="none" strike="noStrike" kern="1200" dirty="0">
                <a:solidFill>
                  <a:schemeClr val="tx1"/>
                </a:solidFill>
                <a:effectLst/>
                <a:latin typeface="+mn-lt"/>
                <a:ea typeface="+mn-ea"/>
                <a:cs typeface="+mn-cs"/>
              </a:rPr>
              <a:t> </a:t>
            </a:r>
            <a:r>
              <a:rPr lang="tr-TR" sz="1200" b="0" i="0" u="none" strike="noStrike" kern="1200" dirty="0" err="1">
                <a:solidFill>
                  <a:schemeClr val="tx1"/>
                </a:solidFill>
                <a:effectLst/>
                <a:latin typeface="+mn-lt"/>
                <a:ea typeface="+mn-ea"/>
                <a:cs typeface="+mn-cs"/>
              </a:rPr>
              <a:t>outline</a:t>
            </a:r>
            <a:r>
              <a:rPr lang="tr-TR" sz="1200" b="0" i="0" u="none" strike="noStrike" kern="1200" dirty="0">
                <a:solidFill>
                  <a:schemeClr val="tx1"/>
                </a:solidFill>
                <a:effectLst/>
                <a:latin typeface="+mn-lt"/>
                <a:ea typeface="+mn-ea"/>
                <a:cs typeface="+mn-cs"/>
              </a:rPr>
              <a:t> </a:t>
            </a:r>
            <a:r>
              <a:rPr lang="tr-TR" sz="1200" b="0" i="0" u="none" strike="noStrike" kern="1200" dirty="0" err="1">
                <a:solidFill>
                  <a:schemeClr val="tx1"/>
                </a:solidFill>
                <a:effectLst/>
                <a:latin typeface="+mn-lt"/>
                <a:ea typeface="+mn-ea"/>
                <a:cs typeface="+mn-cs"/>
              </a:rPr>
              <a:t>and</a:t>
            </a:r>
            <a:r>
              <a:rPr lang="tr-TR" sz="1200" b="0" i="0" u="none" strike="noStrike" kern="1200" dirty="0">
                <a:solidFill>
                  <a:schemeClr val="tx1"/>
                </a:solidFill>
                <a:effectLst/>
                <a:latin typeface="+mn-lt"/>
                <a:ea typeface="+mn-ea"/>
                <a:cs typeface="+mn-cs"/>
              </a:rPr>
              <a:t> </a:t>
            </a:r>
            <a:r>
              <a:rPr lang="tr-TR" sz="1200" b="0" i="0" u="none" strike="noStrike" kern="1200" dirty="0" err="1">
                <a:solidFill>
                  <a:schemeClr val="tx1"/>
                </a:solidFill>
                <a:effectLst/>
                <a:latin typeface="+mn-lt"/>
                <a:ea typeface="+mn-ea"/>
                <a:cs typeface="+mn-cs"/>
              </a:rPr>
              <a:t>overlay</a:t>
            </a:r>
            <a:r>
              <a:rPr lang="tr-TR" sz="1200" b="0" i="0" u="none" strike="noStrike" kern="1200" dirty="0">
                <a:solidFill>
                  <a:schemeClr val="tx1"/>
                </a:solidFill>
                <a:effectLst/>
                <a:latin typeface="+mn-lt"/>
                <a:ea typeface="+mn-ea"/>
                <a:cs typeface="+mn-cs"/>
              </a:rPr>
              <a:t>) is </a:t>
            </a:r>
            <a:r>
              <a:rPr lang="tr-TR" sz="1200" b="0" i="0" u="none" strike="noStrike" kern="1200" dirty="0" err="1">
                <a:solidFill>
                  <a:schemeClr val="tx1"/>
                </a:solidFill>
                <a:effectLst/>
                <a:latin typeface="+mn-lt"/>
                <a:ea typeface="+mn-ea"/>
                <a:cs typeface="+mn-cs"/>
              </a:rPr>
              <a:t>compared</a:t>
            </a:r>
            <a:r>
              <a:rPr lang="tr-TR" sz="1200" b="0" i="0" u="none" strike="noStrike" kern="1200" dirty="0">
                <a:solidFill>
                  <a:schemeClr val="tx1"/>
                </a:solidFill>
                <a:effectLst/>
                <a:latin typeface="+mn-lt"/>
                <a:ea typeface="+mn-ea"/>
                <a:cs typeface="+mn-cs"/>
              </a:rPr>
              <a:t> </a:t>
            </a:r>
            <a:r>
              <a:rPr lang="tr-TR" sz="1200" b="0" i="0" u="none" strike="noStrike" kern="1200" dirty="0" err="1">
                <a:solidFill>
                  <a:schemeClr val="tx1"/>
                </a:solidFill>
                <a:effectLst/>
                <a:latin typeface="+mn-lt"/>
                <a:ea typeface="+mn-ea"/>
                <a:cs typeface="+mn-cs"/>
              </a:rPr>
              <a:t>across</a:t>
            </a:r>
            <a:r>
              <a:rPr lang="tr-TR" sz="1200" b="0" i="0" u="none" strike="noStrike" kern="1200" dirty="0">
                <a:solidFill>
                  <a:schemeClr val="tx1"/>
                </a:solidFill>
                <a:effectLst/>
                <a:latin typeface="+mn-lt"/>
                <a:ea typeface="+mn-ea"/>
                <a:cs typeface="+mn-cs"/>
              </a:rPr>
              <a:t> </a:t>
            </a:r>
            <a:r>
              <a:rPr lang="tr-TR" sz="1200" b="0" i="0" u="none" strike="noStrike" kern="1200" dirty="0" err="1">
                <a:solidFill>
                  <a:schemeClr val="tx1"/>
                </a:solidFill>
                <a:effectLst/>
                <a:latin typeface="+mn-lt"/>
                <a:ea typeface="+mn-ea"/>
                <a:cs typeface="+mn-cs"/>
              </a:rPr>
              <a:t>study</a:t>
            </a:r>
            <a:r>
              <a:rPr lang="tr-TR" sz="1200" b="0" i="0" u="none" strike="noStrike" kern="1200" dirty="0">
                <a:solidFill>
                  <a:schemeClr val="tx1"/>
                </a:solidFill>
                <a:effectLst/>
                <a:latin typeface="+mn-lt"/>
                <a:ea typeface="+mn-ea"/>
                <a:cs typeface="+mn-cs"/>
              </a:rPr>
              <a:t> </a:t>
            </a:r>
            <a:r>
              <a:rPr lang="tr-TR" sz="1200" b="0" i="0" u="none" strike="noStrike" kern="1200" dirty="0" err="1">
                <a:solidFill>
                  <a:schemeClr val="tx1"/>
                </a:solidFill>
                <a:effectLst/>
                <a:latin typeface="+mn-lt"/>
                <a:ea typeface="+mn-ea"/>
                <a:cs typeface="+mn-cs"/>
              </a:rPr>
              <a:t>groups</a:t>
            </a:r>
            <a:r>
              <a:rPr lang="tr-TR" sz="1200" b="0" i="0" u="none" strike="noStrike" kern="1200" dirty="0">
                <a:solidFill>
                  <a:schemeClr val="tx1"/>
                </a:solidFill>
                <a:effectLst/>
                <a:latin typeface="+mn-lt"/>
                <a:ea typeface="+mn-ea"/>
                <a:cs typeface="+mn-cs"/>
              </a:rPr>
              <a:t>. </a:t>
            </a:r>
            <a:r>
              <a:rPr lang="tr-TR" sz="1200" b="0" i="0" u="none" strike="noStrike" kern="1200" dirty="0" err="1">
                <a:solidFill>
                  <a:schemeClr val="tx1"/>
                </a:solidFill>
                <a:effectLst/>
                <a:latin typeface="+mn-lt"/>
                <a:ea typeface="+mn-ea"/>
                <a:cs typeface="+mn-cs"/>
              </a:rPr>
              <a:t>Tractography</a:t>
            </a:r>
            <a:r>
              <a:rPr lang="tr-TR" sz="1200" b="0" i="0" u="none" strike="noStrike" kern="1200" dirty="0">
                <a:solidFill>
                  <a:schemeClr val="tx1"/>
                </a:solidFill>
                <a:effectLst/>
                <a:latin typeface="+mn-lt"/>
                <a:ea typeface="+mn-ea"/>
                <a:cs typeface="+mn-cs"/>
              </a:rPr>
              <a:t> is </a:t>
            </a:r>
            <a:r>
              <a:rPr lang="tr-TR" sz="1200" b="0" i="0" u="none" strike="noStrike" kern="1200" dirty="0" err="1">
                <a:solidFill>
                  <a:schemeClr val="tx1"/>
                </a:solidFill>
                <a:effectLst/>
                <a:latin typeface="+mn-lt"/>
                <a:ea typeface="+mn-ea"/>
                <a:cs typeface="+mn-cs"/>
              </a:rPr>
              <a:t>modeling</a:t>
            </a:r>
            <a:r>
              <a:rPr lang="tr-TR" sz="1200" b="0" i="0" u="none" strike="noStrike" kern="1200" dirty="0">
                <a:solidFill>
                  <a:schemeClr val="tx1"/>
                </a:solidFill>
                <a:effectLst/>
                <a:latin typeface="+mn-lt"/>
                <a:ea typeface="+mn-ea"/>
                <a:cs typeface="+mn-cs"/>
              </a:rPr>
              <a:t> </a:t>
            </a:r>
            <a:r>
              <a:rPr lang="tr-TR" sz="1200" b="0" i="0" u="none" strike="noStrike" kern="1200" dirty="0" err="1">
                <a:solidFill>
                  <a:schemeClr val="tx1"/>
                </a:solidFill>
                <a:effectLst/>
                <a:latin typeface="+mn-lt"/>
                <a:ea typeface="+mn-ea"/>
                <a:cs typeface="+mn-cs"/>
              </a:rPr>
              <a:t>technique</a:t>
            </a:r>
            <a:r>
              <a:rPr lang="tr-TR" sz="1200" b="0" i="0" u="none" strike="noStrike" kern="1200" dirty="0">
                <a:solidFill>
                  <a:schemeClr val="tx1"/>
                </a:solidFill>
                <a:effectLst/>
                <a:latin typeface="+mn-lt"/>
                <a:ea typeface="+mn-ea"/>
                <a:cs typeface="+mn-cs"/>
              </a:rPr>
              <a:t> </a:t>
            </a:r>
            <a:r>
              <a:rPr lang="tr-TR" sz="1200" b="0" i="0" u="none" strike="noStrike" kern="1200" dirty="0" err="1">
                <a:solidFill>
                  <a:schemeClr val="tx1"/>
                </a:solidFill>
                <a:effectLst/>
                <a:latin typeface="+mn-lt"/>
                <a:ea typeface="+mn-ea"/>
                <a:cs typeface="+mn-cs"/>
              </a:rPr>
              <a:t>used</a:t>
            </a:r>
            <a:r>
              <a:rPr lang="tr-TR" sz="1200" b="0" i="0" u="none" strike="noStrike" kern="1200" dirty="0">
                <a:solidFill>
                  <a:schemeClr val="tx1"/>
                </a:solidFill>
                <a:effectLst/>
                <a:latin typeface="+mn-lt"/>
                <a:ea typeface="+mn-ea"/>
                <a:cs typeface="+mn-cs"/>
              </a:rPr>
              <a:t> </a:t>
            </a:r>
            <a:r>
              <a:rPr lang="tr-TR" sz="1200" b="0" i="0" u="none" strike="noStrike" kern="1200" dirty="0" err="1">
                <a:solidFill>
                  <a:schemeClr val="tx1"/>
                </a:solidFill>
                <a:effectLst/>
                <a:latin typeface="+mn-lt"/>
                <a:ea typeface="+mn-ea"/>
                <a:cs typeface="+mn-cs"/>
              </a:rPr>
              <a:t>to</a:t>
            </a:r>
            <a:r>
              <a:rPr lang="tr-TR" sz="1200" b="0" i="0" u="none" strike="noStrike" kern="1200" dirty="0">
                <a:solidFill>
                  <a:schemeClr val="tx1"/>
                </a:solidFill>
                <a:effectLst/>
                <a:latin typeface="+mn-lt"/>
                <a:ea typeface="+mn-ea"/>
                <a:cs typeface="+mn-cs"/>
              </a:rPr>
              <a:t> </a:t>
            </a:r>
            <a:r>
              <a:rPr lang="tr-TR" sz="1200" b="0" i="0" u="none" strike="noStrike" kern="1200" dirty="0" err="1">
                <a:solidFill>
                  <a:schemeClr val="tx1"/>
                </a:solidFill>
                <a:effectLst/>
                <a:latin typeface="+mn-lt"/>
                <a:ea typeface="+mn-ea"/>
                <a:cs typeface="+mn-cs"/>
              </a:rPr>
              <a:t>identifying</a:t>
            </a:r>
            <a:r>
              <a:rPr lang="tr-TR" sz="1200" b="0" i="0" u="none" strike="noStrike" kern="1200" dirty="0">
                <a:solidFill>
                  <a:schemeClr val="tx1"/>
                </a:solidFill>
                <a:effectLst/>
                <a:latin typeface="+mn-lt"/>
                <a:ea typeface="+mn-ea"/>
                <a:cs typeface="+mn-cs"/>
              </a:rPr>
              <a:t> </a:t>
            </a:r>
            <a:r>
              <a:rPr lang="tr-TR" sz="1200" b="0" i="0" u="none" strike="noStrike" kern="1200" dirty="0" err="1">
                <a:solidFill>
                  <a:schemeClr val="tx1"/>
                </a:solidFill>
                <a:effectLst/>
                <a:latin typeface="+mn-lt"/>
                <a:ea typeface="+mn-ea"/>
                <a:cs typeface="+mn-cs"/>
              </a:rPr>
              <a:t>white</a:t>
            </a:r>
            <a:r>
              <a:rPr lang="tr-TR" sz="1200" b="0" i="0" u="none" strike="noStrike" kern="1200" dirty="0">
                <a:solidFill>
                  <a:schemeClr val="tx1"/>
                </a:solidFill>
                <a:effectLst/>
                <a:latin typeface="+mn-lt"/>
                <a:ea typeface="+mn-ea"/>
                <a:cs typeface="+mn-cs"/>
              </a:rPr>
              <a:t> </a:t>
            </a:r>
            <a:r>
              <a:rPr lang="tr-TR" sz="1200" b="0" i="0" u="none" strike="noStrike" kern="1200" dirty="0" err="1">
                <a:solidFill>
                  <a:schemeClr val="tx1"/>
                </a:solidFill>
                <a:effectLst/>
                <a:latin typeface="+mn-lt"/>
                <a:ea typeface="+mn-ea"/>
                <a:cs typeface="+mn-cs"/>
              </a:rPr>
              <a:t>matter</a:t>
            </a:r>
            <a:r>
              <a:rPr lang="tr-TR" sz="1200" b="0" i="0" u="none" strike="noStrike" kern="1200" dirty="0">
                <a:solidFill>
                  <a:schemeClr val="tx1"/>
                </a:solidFill>
                <a:effectLst/>
                <a:latin typeface="+mn-lt"/>
                <a:ea typeface="+mn-ea"/>
                <a:cs typeface="+mn-cs"/>
              </a:rPr>
              <a:t> </a:t>
            </a:r>
            <a:r>
              <a:rPr lang="tr-TR" sz="1200" b="0" i="0" u="none" strike="noStrike" kern="1200" dirty="0" err="1">
                <a:solidFill>
                  <a:schemeClr val="tx1"/>
                </a:solidFill>
                <a:effectLst/>
                <a:latin typeface="+mn-lt"/>
                <a:ea typeface="+mn-ea"/>
                <a:cs typeface="+mn-cs"/>
              </a:rPr>
              <a:t>tracts</a:t>
            </a:r>
            <a:r>
              <a:rPr lang="tr-TR" sz="1200" b="0" i="0" u="none" strike="noStrike" kern="1200" dirty="0">
                <a:solidFill>
                  <a:schemeClr val="tx1"/>
                </a:solidFill>
                <a:effectLst/>
                <a:latin typeface="+mn-lt"/>
                <a:ea typeface="+mn-ea"/>
                <a:cs typeface="+mn-cs"/>
              </a:rPr>
              <a:t> </a:t>
            </a:r>
            <a:r>
              <a:rPr lang="tr-TR" sz="1200" b="0" i="0" u="none" strike="noStrike" kern="1200" dirty="0" err="1">
                <a:solidFill>
                  <a:schemeClr val="tx1"/>
                </a:solidFill>
                <a:effectLst/>
                <a:latin typeface="+mn-lt"/>
                <a:ea typeface="+mn-ea"/>
                <a:cs typeface="+mn-cs"/>
              </a:rPr>
              <a:t>used</a:t>
            </a:r>
            <a:r>
              <a:rPr lang="tr-TR" sz="1200" b="0" i="0" u="none" strike="noStrike" kern="1200" dirty="0">
                <a:solidFill>
                  <a:schemeClr val="tx1"/>
                </a:solidFill>
                <a:effectLst/>
                <a:latin typeface="+mn-lt"/>
                <a:ea typeface="+mn-ea"/>
                <a:cs typeface="+mn-cs"/>
              </a:rPr>
              <a:t> in </a:t>
            </a:r>
            <a:r>
              <a:rPr lang="tr-TR" sz="1200" b="0" i="0" u="none" strike="noStrike" kern="1200" dirty="0" err="1">
                <a:solidFill>
                  <a:schemeClr val="tx1"/>
                </a:solidFill>
                <a:effectLst/>
                <a:latin typeface="+mn-lt"/>
                <a:ea typeface="+mn-ea"/>
                <a:cs typeface="+mn-cs"/>
              </a:rPr>
              <a:t>further</a:t>
            </a:r>
            <a:r>
              <a:rPr lang="tr-TR" sz="1200" b="0" i="0" u="none" strike="noStrike" kern="1200" dirty="0">
                <a:solidFill>
                  <a:schemeClr val="tx1"/>
                </a:solidFill>
                <a:effectLst/>
                <a:latin typeface="+mn-lt"/>
                <a:ea typeface="+mn-ea"/>
                <a:cs typeface="+mn-cs"/>
              </a:rPr>
              <a:t> </a:t>
            </a:r>
            <a:r>
              <a:rPr lang="tr-TR" sz="1200" b="0" i="0" u="none" strike="noStrike" kern="1200" dirty="0" err="1">
                <a:solidFill>
                  <a:schemeClr val="tx1"/>
                </a:solidFill>
                <a:effectLst/>
                <a:latin typeface="+mn-lt"/>
                <a:ea typeface="+mn-ea"/>
                <a:cs typeface="+mn-cs"/>
              </a:rPr>
              <a:t>analyses</a:t>
            </a:r>
            <a:r>
              <a:rPr lang="tr-TR" sz="1200" b="0" i="0" u="none" strike="noStrike" kern="1200" dirty="0">
                <a:solidFill>
                  <a:schemeClr val="tx1"/>
                </a:solidFill>
                <a:effectLst/>
                <a:latin typeface="+mn-lt"/>
                <a:ea typeface="+mn-ea"/>
                <a:cs typeface="+mn-cs"/>
              </a:rPr>
              <a:t>. </a:t>
            </a:r>
            <a:r>
              <a:rPr lang="tr-TR" sz="1200" b="0" i="0" u="none" strike="noStrike" kern="1200" dirty="0" err="1">
                <a:solidFill>
                  <a:schemeClr val="tx1"/>
                </a:solidFill>
                <a:effectLst/>
                <a:latin typeface="+mn-lt"/>
                <a:ea typeface="+mn-ea"/>
                <a:cs typeface="+mn-cs"/>
              </a:rPr>
              <a:t>In</a:t>
            </a:r>
            <a:r>
              <a:rPr lang="tr-TR" sz="1200" b="0" i="0" u="none" strike="noStrike" kern="1200" dirty="0">
                <a:solidFill>
                  <a:schemeClr val="tx1"/>
                </a:solidFill>
                <a:effectLst/>
                <a:latin typeface="+mn-lt"/>
                <a:ea typeface="+mn-ea"/>
                <a:cs typeface="+mn-cs"/>
              </a:rPr>
              <a:t> VBM </a:t>
            </a:r>
            <a:r>
              <a:rPr lang="tr-TR" sz="1200" b="0" i="0" u="none" strike="noStrike" kern="1200" dirty="0" err="1">
                <a:solidFill>
                  <a:schemeClr val="tx1"/>
                </a:solidFill>
                <a:effectLst/>
                <a:latin typeface="+mn-lt"/>
                <a:ea typeface="+mn-ea"/>
                <a:cs typeface="+mn-cs"/>
              </a:rPr>
              <a:t>analysis</a:t>
            </a:r>
            <a:r>
              <a:rPr lang="tr-TR" sz="1200" b="0" i="0" u="none" strike="noStrike" kern="1200" dirty="0">
                <a:solidFill>
                  <a:schemeClr val="tx1"/>
                </a:solidFill>
                <a:effectLst/>
                <a:latin typeface="+mn-lt"/>
                <a:ea typeface="+mn-ea"/>
                <a:cs typeface="+mn-cs"/>
              </a:rPr>
              <a:t>, FA data </a:t>
            </a:r>
            <a:r>
              <a:rPr lang="tr-TR" sz="1200" b="0" i="0" u="none" strike="noStrike" kern="1200" dirty="0" err="1">
                <a:solidFill>
                  <a:schemeClr val="tx1"/>
                </a:solidFill>
                <a:effectLst/>
                <a:latin typeface="+mn-lt"/>
                <a:ea typeface="+mn-ea"/>
                <a:cs typeface="+mn-cs"/>
              </a:rPr>
              <a:t>from</a:t>
            </a:r>
            <a:r>
              <a:rPr lang="tr-TR" sz="1200" b="0" i="0" u="none" strike="noStrike" kern="1200" dirty="0">
                <a:solidFill>
                  <a:schemeClr val="tx1"/>
                </a:solidFill>
                <a:effectLst/>
                <a:latin typeface="+mn-lt"/>
                <a:ea typeface="+mn-ea"/>
                <a:cs typeface="+mn-cs"/>
              </a:rPr>
              <a:t> </a:t>
            </a:r>
            <a:r>
              <a:rPr lang="tr-TR" sz="1200" b="0" i="0" u="none" strike="noStrike" kern="1200" dirty="0" err="1">
                <a:solidFill>
                  <a:schemeClr val="tx1"/>
                </a:solidFill>
                <a:effectLst/>
                <a:latin typeface="+mn-lt"/>
                <a:ea typeface="+mn-ea"/>
                <a:cs typeface="+mn-cs"/>
              </a:rPr>
              <a:t>all</a:t>
            </a:r>
            <a:r>
              <a:rPr lang="tr-TR" sz="1200" b="0" i="0" u="none" strike="noStrike" kern="1200" dirty="0">
                <a:solidFill>
                  <a:schemeClr val="tx1"/>
                </a:solidFill>
                <a:effectLst/>
                <a:latin typeface="+mn-lt"/>
                <a:ea typeface="+mn-ea"/>
                <a:cs typeface="+mn-cs"/>
              </a:rPr>
              <a:t> </a:t>
            </a:r>
            <a:r>
              <a:rPr lang="tr-TR" sz="1200" b="0" i="0" u="none" strike="noStrike" kern="1200" dirty="0" err="1">
                <a:solidFill>
                  <a:schemeClr val="tx1"/>
                </a:solidFill>
                <a:effectLst/>
                <a:latin typeface="+mn-lt"/>
                <a:ea typeface="+mn-ea"/>
                <a:cs typeface="+mn-cs"/>
              </a:rPr>
              <a:t>subjects</a:t>
            </a:r>
            <a:r>
              <a:rPr lang="tr-TR" sz="1200" b="0" i="0" u="none" strike="noStrike" kern="1200" dirty="0">
                <a:solidFill>
                  <a:schemeClr val="tx1"/>
                </a:solidFill>
                <a:effectLst/>
                <a:latin typeface="+mn-lt"/>
                <a:ea typeface="+mn-ea"/>
                <a:cs typeface="+mn-cs"/>
              </a:rPr>
              <a:t> is </a:t>
            </a:r>
            <a:r>
              <a:rPr lang="tr-TR" sz="1200" b="0" i="0" u="none" strike="noStrike" kern="1200" dirty="0" err="1">
                <a:solidFill>
                  <a:schemeClr val="tx1"/>
                </a:solidFill>
                <a:effectLst/>
                <a:latin typeface="+mn-lt"/>
                <a:ea typeface="+mn-ea"/>
                <a:cs typeface="+mn-cs"/>
              </a:rPr>
              <a:t>transformed</a:t>
            </a:r>
            <a:r>
              <a:rPr lang="tr-TR" sz="1200" b="0" i="0" u="none" strike="noStrike" kern="1200" dirty="0">
                <a:solidFill>
                  <a:schemeClr val="tx1"/>
                </a:solidFill>
                <a:effectLst/>
                <a:latin typeface="+mn-lt"/>
                <a:ea typeface="+mn-ea"/>
                <a:cs typeface="+mn-cs"/>
              </a:rPr>
              <a:t> </a:t>
            </a:r>
            <a:r>
              <a:rPr lang="tr-TR" sz="1200" b="0" i="0" u="none" strike="noStrike" kern="1200" dirty="0" err="1">
                <a:solidFill>
                  <a:schemeClr val="tx1"/>
                </a:solidFill>
                <a:effectLst/>
                <a:latin typeface="+mn-lt"/>
                <a:ea typeface="+mn-ea"/>
                <a:cs typeface="+mn-cs"/>
              </a:rPr>
              <a:t>into</a:t>
            </a:r>
            <a:r>
              <a:rPr lang="tr-TR" sz="1200" b="0" i="0" u="none" strike="noStrike" kern="1200" dirty="0">
                <a:solidFill>
                  <a:schemeClr val="tx1"/>
                </a:solidFill>
                <a:effectLst/>
                <a:latin typeface="+mn-lt"/>
                <a:ea typeface="+mn-ea"/>
                <a:cs typeface="+mn-cs"/>
              </a:rPr>
              <a:t> a </a:t>
            </a:r>
            <a:r>
              <a:rPr lang="tr-TR" sz="1200" b="0" i="0" u="none" strike="noStrike" kern="1200" dirty="0" err="1">
                <a:solidFill>
                  <a:schemeClr val="tx1"/>
                </a:solidFill>
                <a:effectLst/>
                <a:latin typeface="+mn-lt"/>
                <a:ea typeface="+mn-ea"/>
                <a:cs typeface="+mn-cs"/>
              </a:rPr>
              <a:t>common</a:t>
            </a:r>
            <a:r>
              <a:rPr lang="tr-TR" sz="1200" b="0" i="0" u="none" strike="noStrike" kern="1200" dirty="0">
                <a:solidFill>
                  <a:schemeClr val="tx1"/>
                </a:solidFill>
                <a:effectLst/>
                <a:latin typeface="+mn-lt"/>
                <a:ea typeface="+mn-ea"/>
                <a:cs typeface="+mn-cs"/>
              </a:rPr>
              <a:t> </a:t>
            </a:r>
            <a:r>
              <a:rPr lang="tr-TR" sz="1200" b="0" i="0" u="none" strike="noStrike" kern="1200" dirty="0" err="1">
                <a:solidFill>
                  <a:schemeClr val="tx1"/>
                </a:solidFill>
                <a:effectLst/>
                <a:latin typeface="+mn-lt"/>
                <a:ea typeface="+mn-ea"/>
                <a:cs typeface="+mn-cs"/>
              </a:rPr>
              <a:t>space</a:t>
            </a:r>
            <a:r>
              <a:rPr lang="tr-TR" sz="1200" b="0" i="0" u="none" strike="noStrike" kern="1200" dirty="0">
                <a:solidFill>
                  <a:schemeClr val="tx1"/>
                </a:solidFill>
                <a:effectLst/>
                <a:latin typeface="+mn-lt"/>
                <a:ea typeface="+mn-ea"/>
                <a:cs typeface="+mn-cs"/>
              </a:rPr>
              <a:t> </a:t>
            </a:r>
            <a:r>
              <a:rPr lang="tr-TR" sz="1200" b="0" i="0" u="none" strike="noStrike" kern="1200" dirty="0" err="1">
                <a:solidFill>
                  <a:schemeClr val="tx1"/>
                </a:solidFill>
                <a:effectLst/>
                <a:latin typeface="+mn-lt"/>
                <a:ea typeface="+mn-ea"/>
                <a:cs typeface="+mn-cs"/>
              </a:rPr>
              <a:t>and</a:t>
            </a:r>
            <a:r>
              <a:rPr lang="tr-TR" sz="1200" b="0" i="0" u="none" strike="noStrike" kern="1200" dirty="0">
                <a:solidFill>
                  <a:schemeClr val="tx1"/>
                </a:solidFill>
                <a:effectLst/>
                <a:latin typeface="+mn-lt"/>
                <a:ea typeface="+mn-ea"/>
                <a:cs typeface="+mn-cs"/>
              </a:rPr>
              <a:t> </a:t>
            </a:r>
            <a:r>
              <a:rPr lang="tr-TR" sz="1200" b="0" i="0" u="none" strike="noStrike" kern="1200" dirty="0" err="1">
                <a:solidFill>
                  <a:schemeClr val="tx1"/>
                </a:solidFill>
                <a:effectLst/>
                <a:latin typeface="+mn-lt"/>
                <a:ea typeface="+mn-ea"/>
                <a:cs typeface="+mn-cs"/>
              </a:rPr>
              <a:t>comparison</a:t>
            </a:r>
            <a:r>
              <a:rPr lang="tr-TR" sz="1200" b="0" i="0" u="none" strike="noStrike" kern="1200" dirty="0">
                <a:solidFill>
                  <a:schemeClr val="tx1"/>
                </a:solidFill>
                <a:effectLst/>
                <a:latin typeface="+mn-lt"/>
                <a:ea typeface="+mn-ea"/>
                <a:cs typeface="+mn-cs"/>
              </a:rPr>
              <a:t> </a:t>
            </a:r>
            <a:r>
              <a:rPr lang="tr-TR" sz="1200" b="0" i="0" u="none" strike="noStrike" kern="1200" dirty="0" err="1">
                <a:solidFill>
                  <a:schemeClr val="tx1"/>
                </a:solidFill>
                <a:effectLst/>
                <a:latin typeface="+mn-lt"/>
                <a:ea typeface="+mn-ea"/>
                <a:cs typeface="+mn-cs"/>
              </a:rPr>
              <a:t>across</a:t>
            </a:r>
            <a:r>
              <a:rPr lang="tr-TR" sz="1200" b="0" i="0" u="none" strike="noStrike" kern="1200" dirty="0">
                <a:solidFill>
                  <a:schemeClr val="tx1"/>
                </a:solidFill>
                <a:effectLst/>
                <a:latin typeface="+mn-lt"/>
                <a:ea typeface="+mn-ea"/>
                <a:cs typeface="+mn-cs"/>
              </a:rPr>
              <a:t> </a:t>
            </a:r>
            <a:r>
              <a:rPr lang="tr-TR" sz="1200" b="0" i="0" u="none" strike="noStrike" kern="1200" dirty="0" err="1">
                <a:solidFill>
                  <a:schemeClr val="tx1"/>
                </a:solidFill>
                <a:effectLst/>
                <a:latin typeface="+mn-lt"/>
                <a:ea typeface="+mn-ea"/>
                <a:cs typeface="+mn-cs"/>
              </a:rPr>
              <a:t>each</a:t>
            </a:r>
            <a:r>
              <a:rPr lang="tr-TR" sz="1200" b="0" i="0" u="none" strike="noStrike" kern="1200" dirty="0">
                <a:solidFill>
                  <a:schemeClr val="tx1"/>
                </a:solidFill>
                <a:effectLst/>
                <a:latin typeface="+mn-lt"/>
                <a:ea typeface="+mn-ea"/>
                <a:cs typeface="+mn-cs"/>
              </a:rPr>
              <a:t> </a:t>
            </a:r>
            <a:r>
              <a:rPr lang="tr-TR" sz="1200" b="0" i="0" u="none" strike="noStrike" kern="1200" dirty="0" err="1">
                <a:solidFill>
                  <a:schemeClr val="tx1"/>
                </a:solidFill>
                <a:effectLst/>
                <a:latin typeface="+mn-lt"/>
                <a:ea typeface="+mn-ea"/>
                <a:cs typeface="+mn-cs"/>
              </a:rPr>
              <a:t>voxel</a:t>
            </a:r>
            <a:r>
              <a:rPr lang="tr-TR" sz="1200" b="0" i="0" u="none" strike="noStrike" kern="1200" dirty="0">
                <a:solidFill>
                  <a:schemeClr val="tx1"/>
                </a:solidFill>
                <a:effectLst/>
                <a:latin typeface="+mn-lt"/>
                <a:ea typeface="+mn-ea"/>
                <a:cs typeface="+mn-cs"/>
              </a:rPr>
              <a:t> of </a:t>
            </a:r>
            <a:r>
              <a:rPr lang="tr-TR" sz="1200" b="0" i="0" u="none" strike="noStrike" kern="1200" dirty="0" err="1">
                <a:solidFill>
                  <a:schemeClr val="tx1"/>
                </a:solidFill>
                <a:effectLst/>
                <a:latin typeface="+mn-lt"/>
                <a:ea typeface="+mn-ea"/>
                <a:cs typeface="+mn-cs"/>
              </a:rPr>
              <a:t>the</a:t>
            </a:r>
            <a:r>
              <a:rPr lang="tr-TR" sz="1200" b="0" i="0" u="none" strike="noStrike" kern="1200" dirty="0">
                <a:solidFill>
                  <a:schemeClr val="tx1"/>
                </a:solidFill>
                <a:effectLst/>
                <a:latin typeface="+mn-lt"/>
                <a:ea typeface="+mn-ea"/>
                <a:cs typeface="+mn-cs"/>
              </a:rPr>
              <a:t> </a:t>
            </a:r>
            <a:r>
              <a:rPr lang="tr-TR" sz="1200" b="0" i="0" u="none" strike="noStrike" kern="1200" dirty="0" err="1">
                <a:solidFill>
                  <a:schemeClr val="tx1"/>
                </a:solidFill>
                <a:effectLst/>
                <a:latin typeface="+mn-lt"/>
                <a:ea typeface="+mn-ea"/>
                <a:cs typeface="+mn-cs"/>
              </a:rPr>
              <a:t>white</a:t>
            </a:r>
            <a:r>
              <a:rPr lang="tr-TR" sz="1200" b="0" i="0" u="none" strike="noStrike" kern="1200" dirty="0">
                <a:solidFill>
                  <a:schemeClr val="tx1"/>
                </a:solidFill>
                <a:effectLst/>
                <a:latin typeface="+mn-lt"/>
                <a:ea typeface="+mn-ea"/>
                <a:cs typeface="+mn-cs"/>
              </a:rPr>
              <a:t> </a:t>
            </a:r>
            <a:r>
              <a:rPr lang="tr-TR" sz="1200" b="0" i="0" u="none" strike="noStrike" kern="1200" dirty="0" err="1">
                <a:solidFill>
                  <a:schemeClr val="tx1"/>
                </a:solidFill>
                <a:effectLst/>
                <a:latin typeface="+mn-lt"/>
                <a:ea typeface="+mn-ea"/>
                <a:cs typeface="+mn-cs"/>
              </a:rPr>
              <a:t>matter</a:t>
            </a:r>
            <a:r>
              <a:rPr lang="tr-TR" sz="1200" b="0" i="0" u="none" strike="noStrike" kern="1200" dirty="0">
                <a:solidFill>
                  <a:schemeClr val="tx1"/>
                </a:solidFill>
                <a:effectLst/>
                <a:latin typeface="+mn-lt"/>
                <a:ea typeface="+mn-ea"/>
                <a:cs typeface="+mn-cs"/>
              </a:rPr>
              <a:t> is </a:t>
            </a:r>
            <a:r>
              <a:rPr lang="tr-TR" sz="1200" b="0" i="0" u="none" strike="noStrike" kern="1200" dirty="0" err="1">
                <a:solidFill>
                  <a:schemeClr val="tx1"/>
                </a:solidFill>
                <a:effectLst/>
                <a:latin typeface="+mn-lt"/>
                <a:ea typeface="+mn-ea"/>
                <a:cs typeface="+mn-cs"/>
              </a:rPr>
              <a:t>performed</a:t>
            </a:r>
            <a:r>
              <a:rPr lang="tr-TR" sz="1200" b="0" i="0" u="none" strike="noStrike" kern="1200" dirty="0">
                <a:solidFill>
                  <a:schemeClr val="tx1"/>
                </a:solidFill>
                <a:effectLst/>
                <a:latin typeface="+mn-lt"/>
                <a:ea typeface="+mn-ea"/>
                <a:cs typeface="+mn-cs"/>
              </a:rPr>
              <a:t>. (</a:t>
            </a:r>
            <a:r>
              <a:rPr lang="tr-TR" sz="1200" b="0" i="0" u="none" strike="noStrike" kern="1200" dirty="0" err="1">
                <a:solidFill>
                  <a:schemeClr val="tx1"/>
                </a:solidFill>
                <a:effectLst/>
                <a:latin typeface="+mn-lt"/>
                <a:ea typeface="+mn-ea"/>
                <a:cs typeface="+mn-cs"/>
              </a:rPr>
              <a:t>Figure</a:t>
            </a:r>
            <a:r>
              <a:rPr lang="tr-TR" sz="1200" b="0" i="0" u="none" strike="noStrike" kern="1200" dirty="0">
                <a:solidFill>
                  <a:schemeClr val="tx1"/>
                </a:solidFill>
                <a:effectLst/>
                <a:latin typeface="+mn-lt"/>
                <a:ea typeface="+mn-ea"/>
                <a:cs typeface="+mn-cs"/>
              </a:rPr>
              <a:t> </a:t>
            </a:r>
            <a:r>
              <a:rPr lang="tr-TR" sz="1200" b="0" i="0" u="none" strike="noStrike" kern="1200" dirty="0" err="1">
                <a:solidFill>
                  <a:schemeClr val="tx1"/>
                </a:solidFill>
                <a:effectLst/>
                <a:latin typeface="+mn-lt"/>
                <a:ea typeface="+mn-ea"/>
                <a:cs typeface="+mn-cs"/>
              </a:rPr>
              <a:t>modified</a:t>
            </a:r>
            <a:r>
              <a:rPr lang="tr-TR" sz="1200" b="0" i="0" u="none" strike="noStrike" kern="1200" dirty="0">
                <a:solidFill>
                  <a:schemeClr val="tx1"/>
                </a:solidFill>
                <a:effectLst/>
                <a:latin typeface="+mn-lt"/>
                <a:ea typeface="+mn-ea"/>
                <a:cs typeface="+mn-cs"/>
              </a:rPr>
              <a:t> </a:t>
            </a:r>
            <a:r>
              <a:rPr lang="tr-TR" sz="1200" b="0" i="0" u="none" strike="noStrike" kern="1200" dirty="0" err="1">
                <a:solidFill>
                  <a:schemeClr val="tx1"/>
                </a:solidFill>
                <a:effectLst/>
                <a:latin typeface="+mn-lt"/>
                <a:ea typeface="+mn-ea"/>
                <a:cs typeface="+mn-cs"/>
              </a:rPr>
              <a:t>with</a:t>
            </a:r>
            <a:r>
              <a:rPr lang="tr-TR" sz="1200" b="0" i="0" u="none" strike="noStrike" kern="1200" dirty="0">
                <a:solidFill>
                  <a:schemeClr val="tx1"/>
                </a:solidFill>
                <a:effectLst/>
                <a:latin typeface="+mn-lt"/>
                <a:ea typeface="+mn-ea"/>
                <a:cs typeface="+mn-cs"/>
              </a:rPr>
              <a:t> </a:t>
            </a:r>
            <a:r>
              <a:rPr lang="tr-TR" sz="1200" b="0" i="0" u="none" strike="noStrike" kern="1200" dirty="0" err="1">
                <a:solidFill>
                  <a:schemeClr val="tx1"/>
                </a:solidFill>
                <a:effectLst/>
                <a:latin typeface="+mn-lt"/>
                <a:ea typeface="+mn-ea"/>
                <a:cs typeface="+mn-cs"/>
              </a:rPr>
              <a:t>permission</a:t>
            </a:r>
            <a:r>
              <a:rPr lang="tr-TR" sz="1200" b="0" i="0" u="none" strike="noStrike" kern="1200" dirty="0">
                <a:solidFill>
                  <a:schemeClr val="tx1"/>
                </a:solidFill>
                <a:effectLst/>
                <a:latin typeface="+mn-lt"/>
                <a:ea typeface="+mn-ea"/>
                <a:cs typeface="+mn-cs"/>
              </a:rPr>
              <a:t>, John </a:t>
            </a:r>
            <a:r>
              <a:rPr lang="tr-TR" sz="1200" b="0" i="0" u="none" strike="noStrike" kern="1200" dirty="0" err="1">
                <a:solidFill>
                  <a:schemeClr val="tx1"/>
                </a:solidFill>
                <a:effectLst/>
                <a:latin typeface="+mn-lt"/>
                <a:ea typeface="+mn-ea"/>
                <a:cs typeface="+mn-cs"/>
              </a:rPr>
              <a:t>Wiley</a:t>
            </a:r>
            <a:r>
              <a:rPr lang="tr-TR" sz="1200" b="0" i="0" u="none" strike="noStrike" kern="1200" dirty="0">
                <a:solidFill>
                  <a:schemeClr val="tx1"/>
                </a:solidFill>
                <a:effectLst/>
                <a:latin typeface="+mn-lt"/>
                <a:ea typeface="+mn-ea"/>
                <a:cs typeface="+mn-cs"/>
              </a:rPr>
              <a:t> &amp; </a:t>
            </a:r>
            <a:r>
              <a:rPr lang="tr-TR" sz="1200" b="0" i="0" u="none" strike="noStrike" kern="1200" dirty="0" err="1">
                <a:solidFill>
                  <a:schemeClr val="tx1"/>
                </a:solidFill>
                <a:effectLst/>
                <a:latin typeface="+mn-lt"/>
                <a:ea typeface="+mn-ea"/>
                <a:cs typeface="+mn-cs"/>
              </a:rPr>
              <a:t>Sons</a:t>
            </a:r>
            <a:r>
              <a:rPr lang="tr-TR" sz="1200" b="0" i="0" u="none" strike="noStrike" kern="1200" dirty="0">
                <a:solidFill>
                  <a:schemeClr val="tx1"/>
                </a:solidFill>
                <a:effectLst/>
                <a:latin typeface="+mn-lt"/>
                <a:ea typeface="+mn-ea"/>
                <a:cs typeface="+mn-cs"/>
              </a:rPr>
              <a:t>, </a:t>
            </a:r>
            <a:r>
              <a:rPr lang="tr-TR" sz="1200" b="0" i="0" u="none" strike="noStrike" kern="1200" dirty="0" err="1">
                <a:solidFill>
                  <a:schemeClr val="tx1"/>
                </a:solidFill>
                <a:effectLst/>
                <a:latin typeface="+mn-lt"/>
                <a:ea typeface="+mn-ea"/>
                <a:cs typeface="+mn-cs"/>
              </a:rPr>
              <a:t>Hoboken</a:t>
            </a:r>
            <a:r>
              <a:rPr lang="tr-TR" sz="1200" b="0" i="0" u="none" strike="noStrike" kern="1200" dirty="0">
                <a:solidFill>
                  <a:schemeClr val="tx1"/>
                </a:solidFill>
                <a:effectLst/>
                <a:latin typeface="+mn-lt"/>
                <a:ea typeface="+mn-ea"/>
                <a:cs typeface="+mn-cs"/>
              </a:rPr>
              <a:t>, NJ) </a:t>
            </a:r>
            <a:endParaRPr lang="tr-TR" dirty="0"/>
          </a:p>
        </p:txBody>
      </p:sp>
      <p:sp>
        <p:nvSpPr>
          <p:cNvPr id="4" name="Slide Number Placeholder 3"/>
          <p:cNvSpPr>
            <a:spLocks noGrp="1"/>
          </p:cNvSpPr>
          <p:nvPr>
            <p:ph type="sldNum" sz="quarter" idx="5"/>
          </p:nvPr>
        </p:nvSpPr>
        <p:spPr/>
        <p:txBody>
          <a:bodyPr/>
          <a:lstStyle/>
          <a:p>
            <a:fld id="{ABFA02EB-FB8E-6A4D-9FBE-D827237ADFA1}" type="slidenum">
              <a:rPr lang="tr-TR" smtClean="0"/>
              <a:t>20</a:t>
            </a:fld>
            <a:endParaRPr lang="tr-TR"/>
          </a:p>
        </p:txBody>
      </p:sp>
    </p:spTree>
    <p:extLst>
      <p:ext uri="{BB962C8B-B14F-4D97-AF65-F5344CB8AC3E}">
        <p14:creationId xmlns:p14="http://schemas.microsoft.com/office/powerpoint/2010/main" val="361870446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tr-TR" sz="1200" kern="1200" dirty="0">
                <a:solidFill>
                  <a:schemeClr val="tx1"/>
                </a:solidFill>
                <a:effectLst/>
                <a:latin typeface="+mn-lt"/>
                <a:ea typeface="+mn-ea"/>
                <a:cs typeface="+mn-cs"/>
              </a:rPr>
              <a:t>On </a:t>
            </a:r>
            <a:r>
              <a:rPr lang="tr-TR" sz="1200" kern="1200" dirty="0" err="1">
                <a:solidFill>
                  <a:schemeClr val="tx1"/>
                </a:solidFill>
                <a:effectLst/>
                <a:latin typeface="+mn-lt"/>
                <a:ea typeface="+mn-ea"/>
                <a:cs typeface="+mn-cs"/>
              </a:rPr>
              <a:t>the</a:t>
            </a:r>
            <a:r>
              <a:rPr lang="tr-TR" sz="1200" kern="1200" dirty="0">
                <a:solidFill>
                  <a:schemeClr val="tx1"/>
                </a:solidFill>
                <a:effectLst/>
                <a:latin typeface="+mn-lt"/>
                <a:ea typeface="+mn-ea"/>
                <a:cs typeface="+mn-cs"/>
              </a:rPr>
              <a:t> </a:t>
            </a:r>
            <a:r>
              <a:rPr lang="tr-TR" sz="1200" kern="1200" dirty="0" err="1">
                <a:solidFill>
                  <a:schemeClr val="tx1"/>
                </a:solidFill>
                <a:effectLst/>
                <a:latin typeface="+mn-lt"/>
                <a:ea typeface="+mn-ea"/>
                <a:cs typeface="+mn-cs"/>
              </a:rPr>
              <a:t>basis</a:t>
            </a:r>
            <a:r>
              <a:rPr lang="tr-TR" sz="1200" kern="1200" dirty="0">
                <a:solidFill>
                  <a:schemeClr val="tx1"/>
                </a:solidFill>
                <a:effectLst/>
                <a:latin typeface="+mn-lt"/>
                <a:ea typeface="+mn-ea"/>
                <a:cs typeface="+mn-cs"/>
              </a:rPr>
              <a:t> of </a:t>
            </a:r>
            <a:r>
              <a:rPr lang="tr-TR" sz="1200" kern="1200" dirty="0" err="1">
                <a:solidFill>
                  <a:schemeClr val="tx1"/>
                </a:solidFill>
                <a:effectLst/>
                <a:latin typeface="+mn-lt"/>
                <a:ea typeface="+mn-ea"/>
                <a:cs typeface="+mn-cs"/>
              </a:rPr>
              <a:t>novel</a:t>
            </a:r>
            <a:r>
              <a:rPr lang="tr-TR" sz="1200" kern="1200" dirty="0">
                <a:solidFill>
                  <a:schemeClr val="tx1"/>
                </a:solidFill>
                <a:effectLst/>
                <a:latin typeface="+mn-lt"/>
                <a:ea typeface="+mn-ea"/>
                <a:cs typeface="+mn-cs"/>
              </a:rPr>
              <a:t> </a:t>
            </a:r>
            <a:r>
              <a:rPr lang="tr-TR" sz="1200" kern="1200" dirty="0" err="1">
                <a:solidFill>
                  <a:schemeClr val="tx1"/>
                </a:solidFill>
                <a:effectLst/>
                <a:latin typeface="+mn-lt"/>
                <a:ea typeface="+mn-ea"/>
                <a:cs typeface="+mn-cs"/>
              </a:rPr>
              <a:t>and</a:t>
            </a:r>
            <a:r>
              <a:rPr lang="tr-TR" sz="1200" kern="1200" dirty="0">
                <a:solidFill>
                  <a:schemeClr val="tx1"/>
                </a:solidFill>
                <a:effectLst/>
                <a:latin typeface="+mn-lt"/>
                <a:ea typeface="+mn-ea"/>
                <a:cs typeface="+mn-cs"/>
              </a:rPr>
              <a:t> </a:t>
            </a:r>
            <a:r>
              <a:rPr lang="tr-TR" sz="1200" kern="1200" dirty="0" err="1">
                <a:solidFill>
                  <a:schemeClr val="tx1"/>
                </a:solidFill>
                <a:effectLst/>
                <a:latin typeface="+mn-lt"/>
                <a:ea typeface="+mn-ea"/>
                <a:cs typeface="+mn-cs"/>
              </a:rPr>
              <a:t>extant</a:t>
            </a:r>
            <a:r>
              <a:rPr lang="tr-TR" sz="1200" kern="1200" dirty="0">
                <a:solidFill>
                  <a:schemeClr val="tx1"/>
                </a:solidFill>
                <a:effectLst/>
                <a:latin typeface="+mn-lt"/>
                <a:ea typeface="+mn-ea"/>
                <a:cs typeface="+mn-cs"/>
              </a:rPr>
              <a:t> data, </a:t>
            </a:r>
            <a:r>
              <a:rPr lang="tr-TR" sz="1200" kern="1200" dirty="0" err="1">
                <a:solidFill>
                  <a:schemeClr val="tx1"/>
                </a:solidFill>
                <a:effectLst/>
                <a:latin typeface="+mn-lt"/>
                <a:ea typeface="+mn-ea"/>
                <a:cs typeface="+mn-cs"/>
              </a:rPr>
              <a:t>we</a:t>
            </a:r>
            <a:r>
              <a:rPr lang="tr-TR" sz="1200" kern="1200" dirty="0">
                <a:solidFill>
                  <a:schemeClr val="tx1"/>
                </a:solidFill>
                <a:effectLst/>
                <a:latin typeface="+mn-lt"/>
                <a:ea typeface="+mn-ea"/>
                <a:cs typeface="+mn-cs"/>
              </a:rPr>
              <a:t> </a:t>
            </a:r>
            <a:r>
              <a:rPr lang="tr-TR" sz="1200" kern="1200" dirty="0" err="1">
                <a:solidFill>
                  <a:schemeClr val="tx1"/>
                </a:solidFill>
                <a:effectLst/>
                <a:latin typeface="+mn-lt"/>
                <a:ea typeface="+mn-ea"/>
                <a:cs typeface="+mn-cs"/>
              </a:rPr>
              <a:t>instead</a:t>
            </a:r>
            <a:r>
              <a:rPr lang="tr-TR" sz="1200" kern="1200" dirty="0">
                <a:solidFill>
                  <a:schemeClr val="tx1"/>
                </a:solidFill>
                <a:effectLst/>
                <a:latin typeface="+mn-lt"/>
                <a:ea typeface="+mn-ea"/>
                <a:cs typeface="+mn-cs"/>
              </a:rPr>
              <a:t> </a:t>
            </a:r>
            <a:r>
              <a:rPr lang="tr-TR" sz="1200" kern="1200" dirty="0" err="1">
                <a:solidFill>
                  <a:schemeClr val="tx1"/>
                </a:solidFill>
                <a:effectLst/>
                <a:latin typeface="+mn-lt"/>
                <a:ea typeface="+mn-ea"/>
                <a:cs typeface="+mn-cs"/>
              </a:rPr>
              <a:t>propose</a:t>
            </a:r>
            <a:r>
              <a:rPr lang="tr-TR" sz="1200" kern="1200" dirty="0">
                <a:solidFill>
                  <a:schemeClr val="tx1"/>
                </a:solidFill>
                <a:effectLst/>
                <a:latin typeface="+mn-lt"/>
                <a:ea typeface="+mn-ea"/>
                <a:cs typeface="+mn-cs"/>
              </a:rPr>
              <a:t> a </a:t>
            </a:r>
            <a:r>
              <a:rPr lang="tr-TR" sz="1200" kern="1200" dirty="0" err="1">
                <a:solidFill>
                  <a:schemeClr val="tx1"/>
                </a:solidFill>
                <a:effectLst/>
                <a:latin typeface="+mn-lt"/>
                <a:ea typeface="+mn-ea"/>
                <a:cs typeface="+mn-cs"/>
              </a:rPr>
              <a:t>dual-systems</a:t>
            </a:r>
            <a:r>
              <a:rPr lang="tr-TR" sz="1200" kern="1200" dirty="0">
                <a:solidFill>
                  <a:schemeClr val="tx1"/>
                </a:solidFill>
                <a:effectLst/>
                <a:latin typeface="+mn-lt"/>
                <a:ea typeface="+mn-ea"/>
                <a:cs typeface="+mn-cs"/>
              </a:rPr>
              <a:t>, </a:t>
            </a:r>
            <a:r>
              <a:rPr lang="tr-TR" sz="1200" kern="1200" dirty="0" err="1">
                <a:solidFill>
                  <a:schemeClr val="tx1"/>
                </a:solidFill>
                <a:effectLst/>
                <a:latin typeface="+mn-lt"/>
                <a:ea typeface="+mn-ea"/>
                <a:cs typeface="+mn-cs"/>
              </a:rPr>
              <a:t>integrate</a:t>
            </a:r>
            <a:r>
              <a:rPr lang="tr-TR" sz="1200" kern="1200" dirty="0">
                <a:solidFill>
                  <a:schemeClr val="tx1"/>
                </a:solidFill>
                <a:effectLst/>
                <a:latin typeface="+mn-lt"/>
                <a:ea typeface="+mn-ea"/>
                <a:cs typeface="+mn-cs"/>
              </a:rPr>
              <a:t>–</a:t>
            </a:r>
            <a:r>
              <a:rPr lang="tr-TR" sz="1200" kern="1200" dirty="0" err="1">
                <a:solidFill>
                  <a:schemeClr val="tx1"/>
                </a:solidFill>
                <a:effectLst/>
                <a:latin typeface="+mn-lt"/>
                <a:ea typeface="+mn-ea"/>
                <a:cs typeface="+mn-cs"/>
              </a:rPr>
              <a:t>isolate</a:t>
            </a:r>
            <a:r>
              <a:rPr lang="tr-TR" sz="1200" kern="1200" dirty="0">
                <a:solidFill>
                  <a:schemeClr val="tx1"/>
                </a:solidFill>
                <a:effectLst/>
                <a:latin typeface="+mn-lt"/>
                <a:ea typeface="+mn-ea"/>
                <a:cs typeface="+mn-cs"/>
              </a:rPr>
              <a:t> model of </a:t>
            </a:r>
            <a:r>
              <a:rPr lang="tr-TR" sz="1200" kern="1200" dirty="0" err="1">
                <a:solidFill>
                  <a:schemeClr val="tx1"/>
                </a:solidFill>
                <a:effectLst/>
                <a:latin typeface="+mn-lt"/>
                <a:ea typeface="+mn-ea"/>
                <a:cs typeface="+mn-cs"/>
              </a:rPr>
              <a:t>behavioural</a:t>
            </a:r>
            <a:r>
              <a:rPr lang="tr-TR" sz="1200" kern="1200" dirty="0">
                <a:solidFill>
                  <a:schemeClr val="tx1"/>
                </a:solidFill>
                <a:effectLst/>
                <a:latin typeface="+mn-lt"/>
                <a:ea typeface="+mn-ea"/>
                <a:cs typeface="+mn-cs"/>
              </a:rPr>
              <a:t> </a:t>
            </a:r>
            <a:r>
              <a:rPr lang="tr-TR" sz="1200" kern="1200" dirty="0" err="1">
                <a:solidFill>
                  <a:schemeClr val="tx1"/>
                </a:solidFill>
                <a:effectLst/>
                <a:latin typeface="+mn-lt"/>
                <a:ea typeface="+mn-ea"/>
                <a:cs typeface="+mn-cs"/>
              </a:rPr>
              <a:t>control</a:t>
            </a:r>
            <a:r>
              <a:rPr lang="tr-TR" sz="1200" kern="1200" dirty="0">
                <a:solidFill>
                  <a:schemeClr val="tx1"/>
                </a:solidFill>
                <a:effectLst/>
                <a:latin typeface="+mn-lt"/>
                <a:ea typeface="+mn-ea"/>
                <a:cs typeface="+mn-cs"/>
              </a:rPr>
              <a:t>, in </a:t>
            </a:r>
            <a:r>
              <a:rPr lang="tr-TR" sz="1200" kern="1200" dirty="0" err="1">
                <a:solidFill>
                  <a:schemeClr val="tx1"/>
                </a:solidFill>
                <a:effectLst/>
                <a:latin typeface="+mn-lt"/>
                <a:ea typeface="+mn-ea"/>
                <a:cs typeface="+mn-cs"/>
              </a:rPr>
              <a:t>which</a:t>
            </a:r>
            <a:r>
              <a:rPr lang="tr-TR" sz="1200" kern="1200" dirty="0">
                <a:solidFill>
                  <a:schemeClr val="tx1"/>
                </a:solidFill>
                <a:effectLst/>
                <a:latin typeface="+mn-lt"/>
                <a:ea typeface="+mn-ea"/>
                <a:cs typeface="+mn-cs"/>
              </a:rPr>
              <a:t> </a:t>
            </a:r>
            <a:r>
              <a:rPr lang="tr-TR" sz="1200" kern="1200" dirty="0" err="1">
                <a:solidFill>
                  <a:schemeClr val="tx1"/>
                </a:solidFill>
                <a:effectLst/>
                <a:latin typeface="+mn-lt"/>
                <a:ea typeface="+mn-ea"/>
                <a:cs typeface="+mn-cs"/>
              </a:rPr>
              <a:t>effector</a:t>
            </a:r>
            <a:r>
              <a:rPr lang="tr-TR" sz="1200" kern="1200" dirty="0">
                <a:solidFill>
                  <a:schemeClr val="tx1"/>
                </a:solidFill>
                <a:effectLst/>
                <a:latin typeface="+mn-lt"/>
                <a:ea typeface="+mn-ea"/>
                <a:cs typeface="+mn-cs"/>
              </a:rPr>
              <a:t> </a:t>
            </a:r>
            <a:r>
              <a:rPr lang="tr-TR" sz="1200" kern="1200" dirty="0" err="1">
                <a:solidFill>
                  <a:schemeClr val="tx1"/>
                </a:solidFill>
                <a:effectLst/>
                <a:latin typeface="+mn-lt"/>
                <a:ea typeface="+mn-ea"/>
                <a:cs typeface="+mn-cs"/>
              </a:rPr>
              <a:t>isolating</a:t>
            </a:r>
            <a:r>
              <a:rPr lang="tr-TR" sz="1200" kern="1200" dirty="0">
                <a:solidFill>
                  <a:schemeClr val="tx1"/>
                </a:solidFill>
                <a:effectLst/>
                <a:latin typeface="+mn-lt"/>
                <a:ea typeface="+mn-ea"/>
                <a:cs typeface="+mn-cs"/>
              </a:rPr>
              <a:t> </a:t>
            </a:r>
            <a:r>
              <a:rPr lang="tr-TR" sz="1200" kern="1200" dirty="0" err="1">
                <a:solidFill>
                  <a:schemeClr val="tx1"/>
                </a:solidFill>
                <a:effectLst/>
                <a:latin typeface="+mn-lt"/>
                <a:ea typeface="+mn-ea"/>
                <a:cs typeface="+mn-cs"/>
              </a:rPr>
              <a:t>and</a:t>
            </a:r>
            <a:r>
              <a:rPr lang="tr-TR" sz="1200" kern="1200" dirty="0">
                <a:solidFill>
                  <a:schemeClr val="tx1"/>
                </a:solidFill>
                <a:effectLst/>
                <a:latin typeface="+mn-lt"/>
                <a:ea typeface="+mn-ea"/>
                <a:cs typeface="+mn-cs"/>
              </a:rPr>
              <a:t> </a:t>
            </a:r>
            <a:r>
              <a:rPr lang="tr-TR" sz="1200" kern="1200" dirty="0" err="1">
                <a:solidFill>
                  <a:schemeClr val="tx1"/>
                </a:solidFill>
                <a:effectLst/>
                <a:latin typeface="+mn-lt"/>
                <a:ea typeface="+mn-ea"/>
                <a:cs typeface="+mn-cs"/>
              </a:rPr>
              <a:t>whole-organism</a:t>
            </a:r>
            <a:r>
              <a:rPr lang="tr-TR" sz="1200" kern="1200" dirty="0">
                <a:solidFill>
                  <a:schemeClr val="tx1"/>
                </a:solidFill>
                <a:effectLst/>
                <a:latin typeface="+mn-lt"/>
                <a:ea typeface="+mn-ea"/>
                <a:cs typeface="+mn-cs"/>
              </a:rPr>
              <a:t> </a:t>
            </a:r>
            <a:r>
              <a:rPr lang="tr-TR" sz="1200" kern="1200" dirty="0" err="1">
                <a:solidFill>
                  <a:schemeClr val="tx1"/>
                </a:solidFill>
                <a:effectLst/>
                <a:latin typeface="+mn-lt"/>
                <a:ea typeface="+mn-ea"/>
                <a:cs typeface="+mn-cs"/>
              </a:rPr>
              <a:t>action</a:t>
            </a:r>
            <a:r>
              <a:rPr lang="tr-TR" sz="1200" kern="1200" dirty="0">
                <a:solidFill>
                  <a:schemeClr val="tx1"/>
                </a:solidFill>
                <a:effectLst/>
                <a:latin typeface="+mn-lt"/>
                <a:ea typeface="+mn-ea"/>
                <a:cs typeface="+mn-cs"/>
              </a:rPr>
              <a:t> </a:t>
            </a:r>
            <a:r>
              <a:rPr lang="tr-TR" sz="1200" kern="1200" dirty="0" err="1">
                <a:solidFill>
                  <a:schemeClr val="tx1"/>
                </a:solidFill>
                <a:effectLst/>
                <a:latin typeface="+mn-lt"/>
                <a:ea typeface="+mn-ea"/>
                <a:cs typeface="+mn-cs"/>
              </a:rPr>
              <a:t>implementation</a:t>
            </a:r>
            <a:r>
              <a:rPr lang="tr-TR" sz="1200" kern="1200" dirty="0">
                <a:solidFill>
                  <a:schemeClr val="tx1"/>
                </a:solidFill>
                <a:effectLst/>
                <a:latin typeface="+mn-lt"/>
                <a:ea typeface="+mn-ea"/>
                <a:cs typeface="+mn-cs"/>
              </a:rPr>
              <a:t> </a:t>
            </a:r>
            <a:r>
              <a:rPr lang="tr-TR" sz="1200" kern="1200" dirty="0" err="1">
                <a:solidFill>
                  <a:schemeClr val="tx1"/>
                </a:solidFill>
                <a:effectLst/>
                <a:latin typeface="+mn-lt"/>
                <a:ea typeface="+mn-ea"/>
                <a:cs typeface="+mn-cs"/>
              </a:rPr>
              <a:t>regions</a:t>
            </a:r>
            <a:r>
              <a:rPr lang="tr-TR" sz="1200" kern="1200" dirty="0">
                <a:solidFill>
                  <a:schemeClr val="tx1"/>
                </a:solidFill>
                <a:effectLst/>
                <a:latin typeface="+mn-lt"/>
                <a:ea typeface="+mn-ea"/>
                <a:cs typeface="+mn-cs"/>
              </a:rPr>
              <a:t> </a:t>
            </a:r>
            <a:r>
              <a:rPr lang="tr-TR" sz="1200" kern="1200" dirty="0" err="1">
                <a:solidFill>
                  <a:schemeClr val="tx1"/>
                </a:solidFill>
                <a:effectLst/>
                <a:latin typeface="+mn-lt"/>
                <a:ea typeface="+mn-ea"/>
                <a:cs typeface="+mn-cs"/>
              </a:rPr>
              <a:t>alternate</a:t>
            </a:r>
            <a:endParaRPr lang="tr-TR" sz="1200" kern="1200" dirty="0">
              <a:solidFill>
                <a:schemeClr val="tx1"/>
              </a:solidFill>
              <a:effectLst/>
              <a:latin typeface="+mn-lt"/>
              <a:ea typeface="+mn-ea"/>
              <a:cs typeface="+mn-cs"/>
            </a:endParaRPr>
          </a:p>
          <a:p>
            <a:r>
              <a:rPr lang="tr-TR" sz="1200" kern="1200" dirty="0" err="1">
                <a:solidFill>
                  <a:schemeClr val="tx1"/>
                </a:solidFill>
                <a:effectLst/>
                <a:latin typeface="+mn-lt"/>
                <a:ea typeface="+mn-ea"/>
                <a:cs typeface="+mn-cs"/>
              </a:rPr>
              <a:t>Fig</a:t>
            </a:r>
            <a:r>
              <a:rPr lang="tr-TR" sz="1200" kern="1200" dirty="0">
                <a:solidFill>
                  <a:schemeClr val="tx1"/>
                </a:solidFill>
                <a:effectLst/>
                <a:latin typeface="+mn-lt"/>
                <a:ea typeface="+mn-ea"/>
                <a:cs typeface="+mn-cs"/>
              </a:rPr>
              <a:t>. 4 | </a:t>
            </a:r>
            <a:r>
              <a:rPr lang="tr-TR" sz="1200" kern="1200" dirty="0" err="1">
                <a:solidFill>
                  <a:schemeClr val="tx1"/>
                </a:solidFill>
                <a:effectLst/>
                <a:latin typeface="+mn-lt"/>
                <a:ea typeface="+mn-ea"/>
                <a:cs typeface="+mn-cs"/>
              </a:rPr>
              <a:t>The</a:t>
            </a:r>
            <a:r>
              <a:rPr lang="tr-TR" sz="1200" kern="1200" dirty="0">
                <a:solidFill>
                  <a:schemeClr val="tx1"/>
                </a:solidFill>
                <a:effectLst/>
                <a:latin typeface="+mn-lt"/>
                <a:ea typeface="+mn-ea"/>
                <a:cs typeface="+mn-cs"/>
              </a:rPr>
              <a:t> </a:t>
            </a:r>
            <a:r>
              <a:rPr lang="tr-TR" sz="1200" kern="1200" dirty="0" err="1">
                <a:solidFill>
                  <a:schemeClr val="tx1"/>
                </a:solidFill>
                <a:effectLst/>
                <a:latin typeface="+mn-lt"/>
                <a:ea typeface="+mn-ea"/>
                <a:cs typeface="+mn-cs"/>
              </a:rPr>
              <a:t>interrupted</a:t>
            </a:r>
            <a:r>
              <a:rPr lang="tr-TR" sz="1200" kern="1200" dirty="0">
                <a:solidFill>
                  <a:schemeClr val="tx1"/>
                </a:solidFill>
                <a:effectLst/>
                <a:latin typeface="+mn-lt"/>
                <a:ea typeface="+mn-ea"/>
                <a:cs typeface="+mn-cs"/>
              </a:rPr>
              <a:t> </a:t>
            </a:r>
            <a:r>
              <a:rPr lang="tr-TR" sz="1200" kern="1200" dirty="0" err="1">
                <a:solidFill>
                  <a:schemeClr val="tx1"/>
                </a:solidFill>
                <a:effectLst/>
                <a:latin typeface="+mn-lt"/>
                <a:ea typeface="+mn-ea"/>
                <a:cs typeface="+mn-cs"/>
              </a:rPr>
              <a:t>homunculus</a:t>
            </a:r>
            <a:r>
              <a:rPr lang="tr-TR" sz="1200" kern="1200" dirty="0">
                <a:solidFill>
                  <a:schemeClr val="tx1"/>
                </a:solidFill>
                <a:effectLst/>
                <a:latin typeface="+mn-lt"/>
                <a:ea typeface="+mn-ea"/>
                <a:cs typeface="+mn-cs"/>
              </a:rPr>
              <a:t>, an </a:t>
            </a:r>
            <a:r>
              <a:rPr lang="tr-TR" sz="1200" kern="1200" dirty="0" err="1">
                <a:solidFill>
                  <a:schemeClr val="tx1"/>
                </a:solidFill>
                <a:effectLst/>
                <a:latin typeface="+mn-lt"/>
                <a:ea typeface="+mn-ea"/>
                <a:cs typeface="+mn-cs"/>
              </a:rPr>
              <a:t>integrate</a:t>
            </a:r>
            <a:r>
              <a:rPr lang="tr-TR" sz="1200" kern="1200" dirty="0">
                <a:solidFill>
                  <a:schemeClr val="tx1"/>
                </a:solidFill>
                <a:effectLst/>
                <a:latin typeface="+mn-lt"/>
                <a:ea typeface="+mn-ea"/>
                <a:cs typeface="+mn-cs"/>
              </a:rPr>
              <a:t>–</a:t>
            </a:r>
            <a:r>
              <a:rPr lang="tr-TR" sz="1200" kern="1200" dirty="0" err="1">
                <a:solidFill>
                  <a:schemeClr val="tx1"/>
                </a:solidFill>
                <a:effectLst/>
                <a:latin typeface="+mn-lt"/>
                <a:ea typeface="+mn-ea"/>
                <a:cs typeface="+mn-cs"/>
              </a:rPr>
              <a:t>isolate</a:t>
            </a:r>
            <a:r>
              <a:rPr lang="tr-TR" sz="1200" kern="1200" dirty="0">
                <a:solidFill>
                  <a:schemeClr val="tx1"/>
                </a:solidFill>
                <a:effectLst/>
                <a:latin typeface="+mn-lt"/>
                <a:ea typeface="+mn-ea"/>
                <a:cs typeface="+mn-cs"/>
              </a:rPr>
              <a:t> model of </a:t>
            </a:r>
            <a:r>
              <a:rPr lang="tr-TR" sz="1200" kern="1200" dirty="0" err="1">
                <a:solidFill>
                  <a:schemeClr val="tx1"/>
                </a:solidFill>
                <a:effectLst/>
                <a:latin typeface="+mn-lt"/>
                <a:ea typeface="+mn-ea"/>
                <a:cs typeface="+mn-cs"/>
              </a:rPr>
              <a:t>action</a:t>
            </a:r>
            <a:r>
              <a:rPr lang="tr-TR" sz="1200" kern="1200" dirty="0">
                <a:solidFill>
                  <a:schemeClr val="tx1"/>
                </a:solidFill>
                <a:effectLst/>
                <a:latin typeface="+mn-lt"/>
                <a:ea typeface="+mn-ea"/>
                <a:cs typeface="+mn-cs"/>
              </a:rPr>
              <a:t> </a:t>
            </a:r>
            <a:r>
              <a:rPr lang="tr-TR" sz="1200" kern="1200" dirty="0" err="1">
                <a:solidFill>
                  <a:schemeClr val="tx1"/>
                </a:solidFill>
                <a:effectLst/>
                <a:latin typeface="+mn-lt"/>
                <a:ea typeface="+mn-ea"/>
                <a:cs typeface="+mn-cs"/>
              </a:rPr>
              <a:t>and</a:t>
            </a:r>
            <a:r>
              <a:rPr lang="tr-TR" sz="1200" kern="1200" dirty="0">
                <a:solidFill>
                  <a:schemeClr val="tx1"/>
                </a:solidFill>
                <a:effectLst/>
                <a:latin typeface="+mn-lt"/>
                <a:ea typeface="+mn-ea"/>
                <a:cs typeface="+mn-cs"/>
              </a:rPr>
              <a:t> motor </a:t>
            </a:r>
            <a:r>
              <a:rPr lang="tr-TR" sz="1200" kern="1200" dirty="0" err="1">
                <a:solidFill>
                  <a:schemeClr val="tx1"/>
                </a:solidFill>
                <a:effectLst/>
                <a:latin typeface="+mn-lt"/>
                <a:ea typeface="+mn-ea"/>
                <a:cs typeface="+mn-cs"/>
              </a:rPr>
              <a:t>control</a:t>
            </a:r>
            <a:r>
              <a:rPr lang="tr-TR" sz="1200" kern="1200" dirty="0">
                <a:solidFill>
                  <a:schemeClr val="tx1"/>
                </a:solidFill>
                <a:effectLst/>
                <a:latin typeface="+mn-lt"/>
                <a:ea typeface="+mn-ea"/>
                <a:cs typeface="+mn-cs"/>
              </a:rPr>
              <a:t>. a, </a:t>
            </a:r>
            <a:r>
              <a:rPr lang="tr-TR" sz="1200" kern="1200" dirty="0" err="1">
                <a:solidFill>
                  <a:schemeClr val="tx1"/>
                </a:solidFill>
                <a:effectLst/>
                <a:latin typeface="+mn-lt"/>
                <a:ea typeface="+mn-ea"/>
                <a:cs typeface="+mn-cs"/>
              </a:rPr>
              <a:t>Penfield’s</a:t>
            </a:r>
            <a:r>
              <a:rPr lang="tr-TR" sz="1200" kern="1200" dirty="0">
                <a:solidFill>
                  <a:schemeClr val="tx1"/>
                </a:solidFill>
                <a:effectLst/>
                <a:latin typeface="+mn-lt"/>
                <a:ea typeface="+mn-ea"/>
                <a:cs typeface="+mn-cs"/>
              </a:rPr>
              <a:t> </a:t>
            </a:r>
            <a:r>
              <a:rPr lang="tr-TR" sz="1200" kern="1200" dirty="0" err="1">
                <a:solidFill>
                  <a:schemeClr val="tx1"/>
                </a:solidFill>
                <a:effectLst/>
                <a:latin typeface="+mn-lt"/>
                <a:ea typeface="+mn-ea"/>
                <a:cs typeface="+mn-cs"/>
              </a:rPr>
              <a:t>classical</a:t>
            </a:r>
            <a:r>
              <a:rPr lang="tr-TR" sz="1200" kern="1200" dirty="0">
                <a:solidFill>
                  <a:schemeClr val="tx1"/>
                </a:solidFill>
                <a:effectLst/>
                <a:latin typeface="+mn-lt"/>
                <a:ea typeface="+mn-ea"/>
                <a:cs typeface="+mn-cs"/>
              </a:rPr>
              <a:t> </a:t>
            </a:r>
            <a:r>
              <a:rPr lang="tr-TR" sz="1200" kern="1200" dirty="0" err="1">
                <a:solidFill>
                  <a:schemeClr val="tx1"/>
                </a:solidFill>
                <a:effectLst/>
                <a:latin typeface="+mn-lt"/>
                <a:ea typeface="+mn-ea"/>
                <a:cs typeface="+mn-cs"/>
              </a:rPr>
              <a:t>homunculus</a:t>
            </a:r>
            <a:r>
              <a:rPr lang="tr-TR" sz="1200" kern="1200" dirty="0">
                <a:solidFill>
                  <a:schemeClr val="tx1"/>
                </a:solidFill>
                <a:effectLst/>
                <a:latin typeface="+mn-lt"/>
                <a:ea typeface="+mn-ea"/>
                <a:cs typeface="+mn-cs"/>
              </a:rPr>
              <a:t> (</a:t>
            </a:r>
            <a:r>
              <a:rPr lang="tr-TR" sz="1200" kern="1200" dirty="0" err="1">
                <a:solidFill>
                  <a:schemeClr val="tx1"/>
                </a:solidFill>
                <a:effectLst/>
                <a:latin typeface="+mn-lt"/>
                <a:ea typeface="+mn-ea"/>
                <a:cs typeface="+mn-cs"/>
              </a:rPr>
              <a:t>adapted</a:t>
            </a:r>
            <a:r>
              <a:rPr lang="tr-TR" sz="1200" kern="1200" dirty="0">
                <a:solidFill>
                  <a:schemeClr val="tx1"/>
                </a:solidFill>
                <a:effectLst/>
                <a:latin typeface="+mn-lt"/>
                <a:ea typeface="+mn-ea"/>
                <a:cs typeface="+mn-cs"/>
              </a:rPr>
              <a:t> </a:t>
            </a:r>
            <a:r>
              <a:rPr lang="tr-TR" sz="1200" kern="1200" dirty="0" err="1">
                <a:solidFill>
                  <a:schemeClr val="tx1"/>
                </a:solidFill>
                <a:effectLst/>
                <a:latin typeface="+mn-lt"/>
                <a:ea typeface="+mn-ea"/>
                <a:cs typeface="+mn-cs"/>
              </a:rPr>
              <a:t>from</a:t>
            </a:r>
            <a:r>
              <a:rPr lang="tr-TR" sz="1200" kern="1200" dirty="0">
                <a:solidFill>
                  <a:schemeClr val="tx1"/>
                </a:solidFill>
                <a:effectLst/>
                <a:latin typeface="+mn-lt"/>
                <a:ea typeface="+mn-ea"/>
                <a:cs typeface="+mn-cs"/>
              </a:rPr>
              <a:t> </a:t>
            </a:r>
            <a:r>
              <a:rPr lang="tr-TR" sz="1200" kern="1200" dirty="0" err="1">
                <a:solidFill>
                  <a:schemeClr val="tx1"/>
                </a:solidFill>
                <a:effectLst/>
                <a:latin typeface="+mn-lt"/>
                <a:ea typeface="+mn-ea"/>
                <a:cs typeface="+mn-cs"/>
              </a:rPr>
              <a:t>ref</a:t>
            </a:r>
            <a:r>
              <a:rPr lang="tr-TR" sz="1200" kern="1200" dirty="0">
                <a:solidFill>
                  <a:schemeClr val="tx1"/>
                </a:solidFill>
                <a:effectLst/>
                <a:latin typeface="+mn-lt"/>
                <a:ea typeface="+mn-ea"/>
                <a:cs typeface="+mn-cs"/>
              </a:rPr>
              <a:t>. 2),</a:t>
            </a:r>
            <a:r>
              <a:rPr lang="tr-TR" sz="1200" kern="1200" dirty="0" err="1">
                <a:solidFill>
                  <a:schemeClr val="tx1"/>
                </a:solidFill>
                <a:effectLst/>
                <a:latin typeface="+mn-lt"/>
                <a:ea typeface="+mn-ea"/>
                <a:cs typeface="+mn-cs"/>
              </a:rPr>
              <a:t>depicting</a:t>
            </a:r>
            <a:r>
              <a:rPr lang="tr-TR" sz="1200" kern="1200" dirty="0">
                <a:solidFill>
                  <a:schemeClr val="tx1"/>
                </a:solidFill>
                <a:effectLst/>
                <a:latin typeface="+mn-lt"/>
                <a:ea typeface="+mn-ea"/>
                <a:cs typeface="+mn-cs"/>
              </a:rPr>
              <a:t> a </a:t>
            </a:r>
            <a:r>
              <a:rPr lang="tr-TR" sz="1200" kern="1200" dirty="0" err="1">
                <a:solidFill>
                  <a:schemeClr val="tx1"/>
                </a:solidFill>
                <a:effectLst/>
                <a:latin typeface="+mn-lt"/>
                <a:ea typeface="+mn-ea"/>
                <a:cs typeface="+mn-cs"/>
              </a:rPr>
              <a:t>continuous</a:t>
            </a:r>
            <a:r>
              <a:rPr lang="tr-TR" sz="1200" kern="1200" dirty="0">
                <a:solidFill>
                  <a:schemeClr val="tx1"/>
                </a:solidFill>
                <a:effectLst/>
                <a:latin typeface="+mn-lt"/>
                <a:ea typeface="+mn-ea"/>
                <a:cs typeface="+mn-cs"/>
              </a:rPr>
              <a:t> </a:t>
            </a:r>
            <a:r>
              <a:rPr lang="tr-TR" sz="1200" kern="1200" dirty="0" err="1">
                <a:solidFill>
                  <a:schemeClr val="tx1"/>
                </a:solidFill>
                <a:effectLst/>
                <a:latin typeface="+mn-lt"/>
                <a:ea typeface="+mn-ea"/>
                <a:cs typeface="+mn-cs"/>
              </a:rPr>
              <a:t>map</a:t>
            </a:r>
            <a:r>
              <a:rPr lang="tr-TR" sz="1200" kern="1200" dirty="0">
                <a:solidFill>
                  <a:schemeClr val="tx1"/>
                </a:solidFill>
                <a:effectLst/>
                <a:latin typeface="+mn-lt"/>
                <a:ea typeface="+mn-ea"/>
                <a:cs typeface="+mn-cs"/>
              </a:rPr>
              <a:t> of </a:t>
            </a:r>
            <a:r>
              <a:rPr lang="tr-TR" sz="1200" kern="1200" dirty="0" err="1">
                <a:solidFill>
                  <a:schemeClr val="tx1"/>
                </a:solidFill>
                <a:effectLst/>
                <a:latin typeface="+mn-lt"/>
                <a:ea typeface="+mn-ea"/>
                <a:cs typeface="+mn-cs"/>
              </a:rPr>
              <a:t>the</a:t>
            </a:r>
            <a:r>
              <a:rPr lang="tr-TR" sz="1200" kern="1200" dirty="0">
                <a:solidFill>
                  <a:schemeClr val="tx1"/>
                </a:solidFill>
                <a:effectLst/>
                <a:latin typeface="+mn-lt"/>
                <a:ea typeface="+mn-ea"/>
                <a:cs typeface="+mn-cs"/>
              </a:rPr>
              <a:t> body in </a:t>
            </a:r>
            <a:r>
              <a:rPr lang="tr-TR" sz="1200" kern="1200" dirty="0" err="1">
                <a:solidFill>
                  <a:schemeClr val="tx1"/>
                </a:solidFill>
                <a:effectLst/>
                <a:latin typeface="+mn-lt"/>
                <a:ea typeface="+mn-ea"/>
                <a:cs typeface="+mn-cs"/>
              </a:rPr>
              <a:t>primary</a:t>
            </a:r>
            <a:r>
              <a:rPr lang="tr-TR" sz="1200" kern="1200" dirty="0">
                <a:solidFill>
                  <a:schemeClr val="tx1"/>
                </a:solidFill>
                <a:effectLst/>
                <a:latin typeface="+mn-lt"/>
                <a:ea typeface="+mn-ea"/>
                <a:cs typeface="+mn-cs"/>
              </a:rPr>
              <a:t> motor </a:t>
            </a:r>
            <a:r>
              <a:rPr lang="tr-TR" sz="1200" kern="1200" dirty="0" err="1">
                <a:solidFill>
                  <a:schemeClr val="tx1"/>
                </a:solidFill>
                <a:effectLst/>
                <a:latin typeface="+mn-lt"/>
                <a:ea typeface="+mn-ea"/>
                <a:cs typeface="+mn-cs"/>
              </a:rPr>
              <a:t>cortex</a:t>
            </a:r>
            <a:r>
              <a:rPr lang="tr-TR" sz="1200" kern="1200" dirty="0">
                <a:solidFill>
                  <a:schemeClr val="tx1"/>
                </a:solidFill>
                <a:effectLst/>
                <a:latin typeface="+mn-lt"/>
                <a:ea typeface="+mn-ea"/>
                <a:cs typeface="+mn-cs"/>
              </a:rPr>
              <a:t>. b, </a:t>
            </a:r>
            <a:r>
              <a:rPr lang="tr-TR" sz="1200" kern="1200" dirty="0" err="1">
                <a:solidFill>
                  <a:schemeClr val="tx1"/>
                </a:solidFill>
                <a:effectLst/>
                <a:latin typeface="+mn-lt"/>
                <a:ea typeface="+mn-ea"/>
                <a:cs typeface="+mn-cs"/>
              </a:rPr>
              <a:t>In</a:t>
            </a:r>
            <a:r>
              <a:rPr lang="tr-TR" sz="1200" kern="1200" dirty="0">
                <a:solidFill>
                  <a:schemeClr val="tx1"/>
                </a:solidFill>
                <a:effectLst/>
                <a:latin typeface="+mn-lt"/>
                <a:ea typeface="+mn-ea"/>
                <a:cs typeface="+mn-cs"/>
              </a:rPr>
              <a:t> </a:t>
            </a:r>
            <a:r>
              <a:rPr lang="tr-TR" sz="1200" kern="1200" dirty="0" err="1">
                <a:solidFill>
                  <a:schemeClr val="tx1"/>
                </a:solidFill>
                <a:effectLst/>
                <a:latin typeface="+mn-lt"/>
                <a:ea typeface="+mn-ea"/>
                <a:cs typeface="+mn-cs"/>
              </a:rPr>
              <a:t>the</a:t>
            </a:r>
            <a:r>
              <a:rPr lang="tr-TR" sz="1200" kern="1200" dirty="0">
                <a:solidFill>
                  <a:schemeClr val="tx1"/>
                </a:solidFill>
                <a:effectLst/>
                <a:latin typeface="+mn-lt"/>
                <a:ea typeface="+mn-ea"/>
                <a:cs typeface="+mn-cs"/>
              </a:rPr>
              <a:t> </a:t>
            </a:r>
            <a:r>
              <a:rPr lang="tr-TR" sz="1200" kern="1200" dirty="0" err="1">
                <a:solidFill>
                  <a:schemeClr val="tx1"/>
                </a:solidFill>
                <a:effectLst/>
                <a:latin typeface="+mn-lt"/>
                <a:ea typeface="+mn-ea"/>
                <a:cs typeface="+mn-cs"/>
              </a:rPr>
              <a:t>integrate</a:t>
            </a:r>
            <a:r>
              <a:rPr lang="tr-TR" sz="1200" kern="1200" dirty="0">
                <a:solidFill>
                  <a:schemeClr val="tx1"/>
                </a:solidFill>
                <a:effectLst/>
                <a:latin typeface="+mn-lt"/>
                <a:ea typeface="+mn-ea"/>
                <a:cs typeface="+mn-cs"/>
              </a:rPr>
              <a:t>–</a:t>
            </a:r>
            <a:r>
              <a:rPr lang="tr-TR" sz="1200" kern="1200" dirty="0" err="1">
                <a:solidFill>
                  <a:schemeClr val="tx1"/>
                </a:solidFill>
                <a:effectLst/>
                <a:latin typeface="+mn-lt"/>
                <a:ea typeface="+mn-ea"/>
                <a:cs typeface="+mn-cs"/>
              </a:rPr>
              <a:t>isolate</a:t>
            </a:r>
            <a:r>
              <a:rPr lang="tr-TR" sz="1200" kern="1200" dirty="0">
                <a:solidFill>
                  <a:schemeClr val="tx1"/>
                </a:solidFill>
                <a:effectLst/>
                <a:latin typeface="+mn-lt"/>
                <a:ea typeface="+mn-ea"/>
                <a:cs typeface="+mn-cs"/>
              </a:rPr>
              <a:t> model of M1 </a:t>
            </a:r>
            <a:r>
              <a:rPr lang="tr-TR" sz="1200" kern="1200" dirty="0" err="1">
                <a:solidFill>
                  <a:schemeClr val="tx1"/>
                </a:solidFill>
                <a:effectLst/>
                <a:latin typeface="+mn-lt"/>
                <a:ea typeface="+mn-ea"/>
                <a:cs typeface="+mn-cs"/>
              </a:rPr>
              <a:t>organization</a:t>
            </a:r>
            <a:r>
              <a:rPr lang="tr-TR" sz="1200" kern="1200" dirty="0">
                <a:solidFill>
                  <a:schemeClr val="tx1"/>
                </a:solidFill>
                <a:effectLst/>
                <a:latin typeface="+mn-lt"/>
                <a:ea typeface="+mn-ea"/>
                <a:cs typeface="+mn-cs"/>
              </a:rPr>
              <a:t>, </a:t>
            </a:r>
            <a:r>
              <a:rPr lang="tr-TR" sz="1200" kern="1200" dirty="0" err="1">
                <a:solidFill>
                  <a:schemeClr val="tx1"/>
                </a:solidFill>
                <a:effectLst/>
                <a:latin typeface="+mn-lt"/>
                <a:ea typeface="+mn-ea"/>
                <a:cs typeface="+mn-cs"/>
              </a:rPr>
              <a:t>effector-specific</a:t>
            </a:r>
            <a:r>
              <a:rPr lang="tr-TR" sz="1200" kern="1200" dirty="0">
                <a:solidFill>
                  <a:schemeClr val="tx1"/>
                </a:solidFill>
                <a:effectLst/>
                <a:latin typeface="+mn-lt"/>
                <a:ea typeface="+mn-ea"/>
                <a:cs typeface="+mn-cs"/>
              </a:rPr>
              <a:t>—</a:t>
            </a:r>
            <a:r>
              <a:rPr lang="tr-TR" sz="1200" kern="1200" dirty="0" err="1">
                <a:solidFill>
                  <a:schemeClr val="tx1"/>
                </a:solidFill>
                <a:effectLst/>
                <a:latin typeface="+mn-lt"/>
                <a:ea typeface="+mn-ea"/>
                <a:cs typeface="+mn-cs"/>
              </a:rPr>
              <a:t>foot</a:t>
            </a:r>
            <a:r>
              <a:rPr lang="tr-TR" sz="1200" kern="1200" dirty="0">
                <a:solidFill>
                  <a:schemeClr val="tx1"/>
                </a:solidFill>
                <a:effectLst/>
                <a:latin typeface="+mn-lt"/>
                <a:ea typeface="+mn-ea"/>
                <a:cs typeface="+mn-cs"/>
              </a:rPr>
              <a:t> (</a:t>
            </a:r>
            <a:r>
              <a:rPr lang="tr-TR" sz="1200" kern="1200" dirty="0" err="1">
                <a:solidFill>
                  <a:schemeClr val="tx1"/>
                </a:solidFill>
                <a:effectLst/>
                <a:latin typeface="+mn-lt"/>
                <a:ea typeface="+mn-ea"/>
                <a:cs typeface="+mn-cs"/>
              </a:rPr>
              <a:t>green</a:t>
            </a:r>
            <a:r>
              <a:rPr lang="tr-TR" sz="1200" kern="1200" dirty="0">
                <a:solidFill>
                  <a:schemeClr val="tx1"/>
                </a:solidFill>
                <a:effectLst/>
                <a:latin typeface="+mn-lt"/>
                <a:ea typeface="+mn-ea"/>
                <a:cs typeface="+mn-cs"/>
              </a:rPr>
              <a:t>), </a:t>
            </a:r>
            <a:r>
              <a:rPr lang="tr-TR" sz="1200" kern="1200" dirty="0" err="1">
                <a:solidFill>
                  <a:schemeClr val="tx1"/>
                </a:solidFill>
                <a:effectLst/>
                <a:latin typeface="+mn-lt"/>
                <a:ea typeface="+mn-ea"/>
                <a:cs typeface="+mn-cs"/>
              </a:rPr>
              <a:t>hand</a:t>
            </a:r>
            <a:r>
              <a:rPr lang="tr-TR" sz="1200" kern="1200" dirty="0">
                <a:solidFill>
                  <a:schemeClr val="tx1"/>
                </a:solidFill>
                <a:effectLst/>
                <a:latin typeface="+mn-lt"/>
                <a:ea typeface="+mn-ea"/>
                <a:cs typeface="+mn-cs"/>
              </a:rPr>
              <a:t> (</a:t>
            </a:r>
            <a:r>
              <a:rPr lang="tr-TR" sz="1200" kern="1200" dirty="0" err="1">
                <a:solidFill>
                  <a:schemeClr val="tx1"/>
                </a:solidFill>
                <a:effectLst/>
                <a:latin typeface="+mn-lt"/>
                <a:ea typeface="+mn-ea"/>
                <a:cs typeface="+mn-cs"/>
              </a:rPr>
              <a:t>cyan</a:t>
            </a:r>
            <a:r>
              <a:rPr lang="tr-TR" sz="1200" kern="1200" dirty="0">
                <a:solidFill>
                  <a:schemeClr val="tx1"/>
                </a:solidFill>
                <a:effectLst/>
                <a:latin typeface="+mn-lt"/>
                <a:ea typeface="+mn-ea"/>
                <a:cs typeface="+mn-cs"/>
              </a:rPr>
              <a:t>) </a:t>
            </a:r>
            <a:r>
              <a:rPr lang="tr-TR" sz="1200" kern="1200" dirty="0" err="1">
                <a:solidFill>
                  <a:schemeClr val="tx1"/>
                </a:solidFill>
                <a:effectLst/>
                <a:latin typeface="+mn-lt"/>
                <a:ea typeface="+mn-ea"/>
                <a:cs typeface="+mn-cs"/>
              </a:rPr>
              <a:t>and</a:t>
            </a:r>
            <a:r>
              <a:rPr lang="tr-TR" sz="1200" kern="1200" dirty="0">
                <a:solidFill>
                  <a:schemeClr val="tx1"/>
                </a:solidFill>
                <a:effectLst/>
                <a:latin typeface="+mn-lt"/>
                <a:ea typeface="+mn-ea"/>
                <a:cs typeface="+mn-cs"/>
              </a:rPr>
              <a:t> </a:t>
            </a:r>
            <a:r>
              <a:rPr lang="tr-TR" sz="1200" kern="1200" dirty="0" err="1">
                <a:solidFill>
                  <a:schemeClr val="tx1"/>
                </a:solidFill>
                <a:effectLst/>
                <a:latin typeface="+mn-lt"/>
                <a:ea typeface="+mn-ea"/>
                <a:cs typeface="+mn-cs"/>
              </a:rPr>
              <a:t>mouth</a:t>
            </a:r>
            <a:r>
              <a:rPr lang="tr-TR" sz="1200" kern="1200" dirty="0">
                <a:solidFill>
                  <a:schemeClr val="tx1"/>
                </a:solidFill>
                <a:effectLst/>
                <a:latin typeface="+mn-lt"/>
                <a:ea typeface="+mn-ea"/>
                <a:cs typeface="+mn-cs"/>
              </a:rPr>
              <a:t> (</a:t>
            </a:r>
            <a:r>
              <a:rPr lang="tr-TR" sz="1200" kern="1200" dirty="0" err="1">
                <a:solidFill>
                  <a:schemeClr val="tx1"/>
                </a:solidFill>
                <a:effectLst/>
                <a:latin typeface="+mn-lt"/>
                <a:ea typeface="+mn-ea"/>
                <a:cs typeface="+mn-cs"/>
              </a:rPr>
              <a:t>orange</a:t>
            </a:r>
            <a:r>
              <a:rPr lang="tr-TR" sz="1200" kern="1200" dirty="0">
                <a:solidFill>
                  <a:schemeClr val="tx1"/>
                </a:solidFill>
                <a:effectLst/>
                <a:latin typeface="+mn-lt"/>
                <a:ea typeface="+mn-ea"/>
                <a:cs typeface="+mn-cs"/>
              </a:rPr>
              <a:t>)—</a:t>
            </a:r>
            <a:r>
              <a:rPr lang="tr-TR" sz="1200" kern="1200" dirty="0" err="1">
                <a:solidFill>
                  <a:schemeClr val="tx1"/>
                </a:solidFill>
                <a:effectLst/>
                <a:latin typeface="+mn-lt"/>
                <a:ea typeface="+mn-ea"/>
                <a:cs typeface="+mn-cs"/>
              </a:rPr>
              <a:t>functional</a:t>
            </a:r>
            <a:r>
              <a:rPr lang="tr-TR" sz="1200" kern="1200" dirty="0">
                <a:solidFill>
                  <a:schemeClr val="tx1"/>
                </a:solidFill>
                <a:effectLst/>
                <a:latin typeface="+mn-lt"/>
                <a:ea typeface="+mn-ea"/>
                <a:cs typeface="+mn-cs"/>
              </a:rPr>
              <a:t> </a:t>
            </a:r>
            <a:r>
              <a:rPr lang="tr-TR" sz="1200" kern="1200" dirty="0" err="1">
                <a:solidFill>
                  <a:schemeClr val="tx1"/>
                </a:solidFill>
                <a:effectLst/>
                <a:latin typeface="+mn-lt"/>
                <a:ea typeface="+mn-ea"/>
                <a:cs typeface="+mn-cs"/>
              </a:rPr>
              <a:t>zones</a:t>
            </a:r>
            <a:r>
              <a:rPr lang="tr-TR" sz="1200" kern="1200" dirty="0">
                <a:solidFill>
                  <a:schemeClr val="tx1"/>
                </a:solidFill>
                <a:effectLst/>
                <a:latin typeface="+mn-lt"/>
                <a:ea typeface="+mn-ea"/>
                <a:cs typeface="+mn-cs"/>
              </a:rPr>
              <a:t> </a:t>
            </a:r>
            <a:r>
              <a:rPr lang="tr-TR" sz="1200" kern="1200" dirty="0" err="1">
                <a:solidFill>
                  <a:schemeClr val="tx1"/>
                </a:solidFill>
                <a:effectLst/>
                <a:latin typeface="+mn-lt"/>
                <a:ea typeface="+mn-ea"/>
                <a:cs typeface="+mn-cs"/>
              </a:rPr>
              <a:t>are</a:t>
            </a:r>
            <a:r>
              <a:rPr lang="tr-TR" sz="1200" kern="1200" dirty="0">
                <a:solidFill>
                  <a:schemeClr val="tx1"/>
                </a:solidFill>
                <a:effectLst/>
                <a:latin typeface="+mn-lt"/>
                <a:ea typeface="+mn-ea"/>
                <a:cs typeface="+mn-cs"/>
              </a:rPr>
              <a:t> </a:t>
            </a:r>
            <a:r>
              <a:rPr lang="tr-TR" sz="1200" kern="1200" dirty="0" err="1">
                <a:solidFill>
                  <a:schemeClr val="tx1"/>
                </a:solidFill>
                <a:effectLst/>
                <a:latin typeface="+mn-lt"/>
                <a:ea typeface="+mn-ea"/>
                <a:cs typeface="+mn-cs"/>
              </a:rPr>
              <a:t>represented</a:t>
            </a:r>
            <a:r>
              <a:rPr lang="tr-TR" sz="1200" kern="1200" dirty="0">
                <a:solidFill>
                  <a:schemeClr val="tx1"/>
                </a:solidFill>
                <a:effectLst/>
                <a:latin typeface="+mn-lt"/>
                <a:ea typeface="+mn-ea"/>
                <a:cs typeface="+mn-cs"/>
              </a:rPr>
              <a:t> </a:t>
            </a:r>
            <a:r>
              <a:rPr lang="tr-TR" sz="1200" kern="1200" dirty="0" err="1">
                <a:solidFill>
                  <a:schemeClr val="tx1"/>
                </a:solidFill>
                <a:effectLst/>
                <a:latin typeface="+mn-lt"/>
                <a:ea typeface="+mn-ea"/>
                <a:cs typeface="+mn-cs"/>
              </a:rPr>
              <a:t>by</a:t>
            </a:r>
            <a:r>
              <a:rPr lang="tr-TR" sz="1200" kern="1200" dirty="0">
                <a:solidFill>
                  <a:schemeClr val="tx1"/>
                </a:solidFill>
                <a:effectLst/>
                <a:latin typeface="+mn-lt"/>
                <a:ea typeface="+mn-ea"/>
                <a:cs typeface="+mn-cs"/>
              </a:rPr>
              <a:t> </a:t>
            </a:r>
            <a:r>
              <a:rPr lang="tr-TR" sz="1200" kern="1200" dirty="0" err="1">
                <a:solidFill>
                  <a:schemeClr val="tx1"/>
                </a:solidFill>
                <a:effectLst/>
                <a:latin typeface="+mn-lt"/>
                <a:ea typeface="+mn-ea"/>
                <a:cs typeface="+mn-cs"/>
              </a:rPr>
              <a:t>concentric</a:t>
            </a:r>
            <a:r>
              <a:rPr lang="tr-TR" sz="1200" kern="1200" dirty="0">
                <a:solidFill>
                  <a:schemeClr val="tx1"/>
                </a:solidFill>
                <a:effectLst/>
                <a:latin typeface="+mn-lt"/>
                <a:ea typeface="+mn-ea"/>
                <a:cs typeface="+mn-cs"/>
              </a:rPr>
              <a:t> </a:t>
            </a:r>
            <a:r>
              <a:rPr lang="tr-TR" sz="1200" kern="1200" dirty="0" err="1">
                <a:solidFill>
                  <a:schemeClr val="tx1"/>
                </a:solidFill>
                <a:effectLst/>
                <a:latin typeface="+mn-lt"/>
                <a:ea typeface="+mn-ea"/>
                <a:cs typeface="+mn-cs"/>
              </a:rPr>
              <a:t>rings</a:t>
            </a:r>
            <a:r>
              <a:rPr lang="tr-TR" sz="1200" kern="1200" dirty="0">
                <a:solidFill>
                  <a:schemeClr val="tx1"/>
                </a:solidFill>
                <a:effectLst/>
                <a:latin typeface="+mn-lt"/>
                <a:ea typeface="+mn-ea"/>
                <a:cs typeface="+mn-cs"/>
              </a:rPr>
              <a:t> </a:t>
            </a:r>
            <a:r>
              <a:rPr lang="tr-TR" sz="1200" kern="1200" dirty="0" err="1">
                <a:solidFill>
                  <a:schemeClr val="tx1"/>
                </a:solidFill>
                <a:effectLst/>
                <a:latin typeface="+mn-lt"/>
                <a:ea typeface="+mn-ea"/>
                <a:cs typeface="+mn-cs"/>
              </a:rPr>
              <a:t>with</a:t>
            </a:r>
            <a:r>
              <a:rPr lang="tr-TR" sz="1200" kern="1200" dirty="0">
                <a:solidFill>
                  <a:schemeClr val="tx1"/>
                </a:solidFill>
                <a:effectLst/>
                <a:latin typeface="+mn-lt"/>
                <a:ea typeface="+mn-ea"/>
                <a:cs typeface="+mn-cs"/>
              </a:rPr>
              <a:t> </a:t>
            </a:r>
            <a:r>
              <a:rPr lang="tr-TR" sz="1200" kern="1200" dirty="0" err="1">
                <a:solidFill>
                  <a:schemeClr val="tx1"/>
                </a:solidFill>
                <a:effectLst/>
                <a:latin typeface="+mn-lt"/>
                <a:ea typeface="+mn-ea"/>
                <a:cs typeface="+mn-cs"/>
              </a:rPr>
              <a:t>proximal</a:t>
            </a:r>
            <a:r>
              <a:rPr lang="tr-TR" sz="1200" kern="1200" dirty="0">
                <a:solidFill>
                  <a:schemeClr val="tx1"/>
                </a:solidFill>
                <a:effectLst/>
                <a:latin typeface="+mn-lt"/>
                <a:ea typeface="+mn-ea"/>
                <a:cs typeface="+mn-cs"/>
              </a:rPr>
              <a:t> body </a:t>
            </a:r>
            <a:r>
              <a:rPr lang="tr-TR" sz="1200" kern="1200" dirty="0" err="1">
                <a:solidFill>
                  <a:schemeClr val="tx1"/>
                </a:solidFill>
                <a:effectLst/>
                <a:latin typeface="+mn-lt"/>
                <a:ea typeface="+mn-ea"/>
                <a:cs typeface="+mn-cs"/>
              </a:rPr>
              <a:t>parts</a:t>
            </a:r>
            <a:r>
              <a:rPr lang="tr-TR" sz="1200" kern="1200" dirty="0">
                <a:solidFill>
                  <a:schemeClr val="tx1"/>
                </a:solidFill>
                <a:effectLst/>
                <a:latin typeface="+mn-lt"/>
                <a:ea typeface="+mn-ea"/>
                <a:cs typeface="+mn-cs"/>
              </a:rPr>
              <a:t> </a:t>
            </a:r>
            <a:r>
              <a:rPr lang="tr-TR" sz="1200" kern="1200" dirty="0" err="1">
                <a:solidFill>
                  <a:schemeClr val="tx1"/>
                </a:solidFill>
                <a:effectLst/>
                <a:latin typeface="+mn-lt"/>
                <a:ea typeface="+mn-ea"/>
                <a:cs typeface="+mn-cs"/>
              </a:rPr>
              <a:t>surrounding</a:t>
            </a:r>
            <a:r>
              <a:rPr lang="tr-TR" sz="1200" kern="1200" dirty="0">
                <a:solidFill>
                  <a:schemeClr val="tx1"/>
                </a:solidFill>
                <a:effectLst/>
                <a:latin typeface="+mn-lt"/>
                <a:ea typeface="+mn-ea"/>
                <a:cs typeface="+mn-cs"/>
              </a:rPr>
              <a:t> </a:t>
            </a:r>
            <a:r>
              <a:rPr lang="tr-TR" sz="1200" kern="1200" dirty="0" err="1">
                <a:solidFill>
                  <a:schemeClr val="tx1"/>
                </a:solidFill>
                <a:effectLst/>
                <a:latin typeface="+mn-lt"/>
                <a:ea typeface="+mn-ea"/>
                <a:cs typeface="+mn-cs"/>
              </a:rPr>
              <a:t>the</a:t>
            </a:r>
            <a:r>
              <a:rPr lang="tr-TR" sz="1200" kern="1200" dirty="0">
                <a:solidFill>
                  <a:schemeClr val="tx1"/>
                </a:solidFill>
                <a:effectLst/>
                <a:latin typeface="+mn-lt"/>
                <a:ea typeface="+mn-ea"/>
                <a:cs typeface="+mn-cs"/>
              </a:rPr>
              <a:t> </a:t>
            </a:r>
            <a:r>
              <a:rPr lang="tr-TR" sz="1200" kern="1200" dirty="0" err="1">
                <a:solidFill>
                  <a:schemeClr val="tx1"/>
                </a:solidFill>
                <a:effectLst/>
                <a:latin typeface="+mn-lt"/>
                <a:ea typeface="+mn-ea"/>
                <a:cs typeface="+mn-cs"/>
              </a:rPr>
              <a:t>relatively</a:t>
            </a:r>
            <a:r>
              <a:rPr lang="tr-TR" sz="1200" kern="1200" dirty="0">
                <a:solidFill>
                  <a:schemeClr val="tx1"/>
                </a:solidFill>
                <a:effectLst/>
                <a:latin typeface="+mn-lt"/>
                <a:ea typeface="+mn-ea"/>
                <a:cs typeface="+mn-cs"/>
              </a:rPr>
              <a:t> </a:t>
            </a:r>
            <a:r>
              <a:rPr lang="tr-TR" sz="1200" kern="1200" dirty="0" err="1">
                <a:solidFill>
                  <a:schemeClr val="tx1"/>
                </a:solidFill>
                <a:effectLst/>
                <a:latin typeface="+mn-lt"/>
                <a:ea typeface="+mn-ea"/>
                <a:cs typeface="+mn-cs"/>
              </a:rPr>
              <a:t>more</a:t>
            </a:r>
            <a:r>
              <a:rPr lang="tr-TR" sz="1200" kern="1200" dirty="0">
                <a:solidFill>
                  <a:schemeClr val="tx1"/>
                </a:solidFill>
                <a:effectLst/>
                <a:latin typeface="+mn-lt"/>
                <a:ea typeface="+mn-ea"/>
                <a:cs typeface="+mn-cs"/>
              </a:rPr>
              <a:t> </a:t>
            </a:r>
            <a:r>
              <a:rPr lang="tr-TR" sz="1200" kern="1200" dirty="0" err="1">
                <a:solidFill>
                  <a:schemeClr val="tx1"/>
                </a:solidFill>
                <a:effectLst/>
                <a:latin typeface="+mn-lt"/>
                <a:ea typeface="+mn-ea"/>
                <a:cs typeface="+mn-cs"/>
              </a:rPr>
              <a:t>isolatable</a:t>
            </a:r>
            <a:r>
              <a:rPr lang="tr-TR" sz="1200" kern="1200" dirty="0">
                <a:solidFill>
                  <a:schemeClr val="tx1"/>
                </a:solidFill>
                <a:effectLst/>
                <a:latin typeface="+mn-lt"/>
                <a:ea typeface="+mn-ea"/>
                <a:cs typeface="+mn-cs"/>
              </a:rPr>
              <a:t> </a:t>
            </a:r>
            <a:r>
              <a:rPr lang="tr-TR" sz="1200" kern="1200" dirty="0" err="1">
                <a:solidFill>
                  <a:schemeClr val="tx1"/>
                </a:solidFill>
                <a:effectLst/>
                <a:latin typeface="+mn-lt"/>
                <a:ea typeface="+mn-ea"/>
                <a:cs typeface="+mn-cs"/>
              </a:rPr>
              <a:t>distal</a:t>
            </a:r>
            <a:r>
              <a:rPr lang="tr-TR" sz="1200" kern="1200" dirty="0">
                <a:solidFill>
                  <a:schemeClr val="tx1"/>
                </a:solidFill>
                <a:effectLst/>
                <a:latin typeface="+mn-lt"/>
                <a:ea typeface="+mn-ea"/>
                <a:cs typeface="+mn-cs"/>
              </a:rPr>
              <a:t> </a:t>
            </a:r>
            <a:r>
              <a:rPr lang="tr-TR" sz="1200" kern="1200" dirty="0" err="1">
                <a:solidFill>
                  <a:schemeClr val="tx1"/>
                </a:solidFill>
                <a:effectLst/>
                <a:latin typeface="+mn-lt"/>
                <a:ea typeface="+mn-ea"/>
                <a:cs typeface="+mn-cs"/>
              </a:rPr>
              <a:t>ones</a:t>
            </a:r>
            <a:r>
              <a:rPr lang="tr-TR" sz="1200" kern="1200" dirty="0">
                <a:solidFill>
                  <a:schemeClr val="tx1"/>
                </a:solidFill>
                <a:effectLst/>
                <a:latin typeface="+mn-lt"/>
                <a:ea typeface="+mn-ea"/>
                <a:cs typeface="+mn-cs"/>
              </a:rPr>
              <a:t> (</a:t>
            </a:r>
            <a:r>
              <a:rPr lang="tr-TR" sz="1200" kern="1200" dirty="0" err="1">
                <a:solidFill>
                  <a:schemeClr val="tx1"/>
                </a:solidFill>
                <a:effectLst/>
                <a:latin typeface="+mn-lt"/>
                <a:ea typeface="+mn-ea"/>
                <a:cs typeface="+mn-cs"/>
              </a:rPr>
              <a:t>toes</a:t>
            </a:r>
            <a:r>
              <a:rPr lang="tr-TR" sz="1200" kern="1200" dirty="0">
                <a:solidFill>
                  <a:schemeClr val="tx1"/>
                </a:solidFill>
                <a:effectLst/>
                <a:latin typeface="+mn-lt"/>
                <a:ea typeface="+mn-ea"/>
                <a:cs typeface="+mn-cs"/>
              </a:rPr>
              <a:t>, </a:t>
            </a:r>
            <a:r>
              <a:rPr lang="tr-TR" sz="1200" kern="1200" dirty="0" err="1">
                <a:solidFill>
                  <a:schemeClr val="tx1"/>
                </a:solidFill>
                <a:effectLst/>
                <a:latin typeface="+mn-lt"/>
                <a:ea typeface="+mn-ea"/>
                <a:cs typeface="+mn-cs"/>
              </a:rPr>
              <a:t>fingers</a:t>
            </a:r>
            <a:r>
              <a:rPr lang="tr-TR" sz="1200" kern="1200" dirty="0">
                <a:solidFill>
                  <a:schemeClr val="tx1"/>
                </a:solidFill>
                <a:effectLst/>
                <a:latin typeface="+mn-lt"/>
                <a:ea typeface="+mn-ea"/>
                <a:cs typeface="+mn-cs"/>
              </a:rPr>
              <a:t> </a:t>
            </a:r>
            <a:r>
              <a:rPr lang="tr-TR" sz="1200" kern="1200" dirty="0" err="1">
                <a:solidFill>
                  <a:schemeClr val="tx1"/>
                </a:solidFill>
                <a:effectLst/>
                <a:latin typeface="+mn-lt"/>
                <a:ea typeface="+mn-ea"/>
                <a:cs typeface="+mn-cs"/>
              </a:rPr>
              <a:t>and</a:t>
            </a:r>
            <a:r>
              <a:rPr lang="tr-TR" sz="1200" kern="1200" dirty="0">
                <a:solidFill>
                  <a:schemeClr val="tx1"/>
                </a:solidFill>
                <a:effectLst/>
                <a:latin typeface="+mn-lt"/>
                <a:ea typeface="+mn-ea"/>
                <a:cs typeface="+mn-cs"/>
              </a:rPr>
              <a:t> </a:t>
            </a:r>
            <a:r>
              <a:rPr lang="tr-TR" sz="1200" kern="1200" dirty="0" err="1">
                <a:solidFill>
                  <a:schemeClr val="tx1"/>
                </a:solidFill>
                <a:effectLst/>
                <a:latin typeface="+mn-lt"/>
                <a:ea typeface="+mn-ea"/>
                <a:cs typeface="+mn-cs"/>
              </a:rPr>
              <a:t>tongue</a:t>
            </a:r>
            <a:r>
              <a:rPr lang="tr-TR" sz="1200" kern="1200" dirty="0">
                <a:solidFill>
                  <a:schemeClr val="tx1"/>
                </a:solidFill>
                <a:effectLst/>
                <a:latin typeface="+mn-lt"/>
                <a:ea typeface="+mn-ea"/>
                <a:cs typeface="+mn-cs"/>
              </a:rPr>
              <a:t>). Inter-</a:t>
            </a:r>
            <a:r>
              <a:rPr lang="tr-TR" sz="1200" kern="1200" dirty="0" err="1">
                <a:solidFill>
                  <a:schemeClr val="tx1"/>
                </a:solidFill>
                <a:effectLst/>
                <a:latin typeface="+mn-lt"/>
                <a:ea typeface="+mn-ea"/>
                <a:cs typeface="+mn-cs"/>
              </a:rPr>
              <a:t>effector</a:t>
            </a:r>
            <a:r>
              <a:rPr lang="tr-TR" sz="1200" kern="1200" dirty="0">
                <a:solidFill>
                  <a:schemeClr val="tx1"/>
                </a:solidFill>
                <a:effectLst/>
                <a:latin typeface="+mn-lt"/>
                <a:ea typeface="+mn-ea"/>
                <a:cs typeface="+mn-cs"/>
              </a:rPr>
              <a:t> </a:t>
            </a:r>
            <a:r>
              <a:rPr lang="tr-TR" sz="1200" kern="1200" dirty="0" err="1">
                <a:solidFill>
                  <a:schemeClr val="tx1"/>
                </a:solidFill>
                <a:effectLst/>
                <a:latin typeface="+mn-lt"/>
                <a:ea typeface="+mn-ea"/>
                <a:cs typeface="+mn-cs"/>
              </a:rPr>
              <a:t>regions</a:t>
            </a:r>
            <a:r>
              <a:rPr lang="tr-TR" sz="1200" kern="1200" dirty="0">
                <a:solidFill>
                  <a:schemeClr val="tx1"/>
                </a:solidFill>
                <a:effectLst/>
                <a:latin typeface="+mn-lt"/>
                <a:ea typeface="+mn-ea"/>
                <a:cs typeface="+mn-cs"/>
              </a:rPr>
              <a:t> (</a:t>
            </a:r>
            <a:r>
              <a:rPr lang="tr-TR" sz="1200" kern="1200" dirty="0" err="1">
                <a:solidFill>
                  <a:schemeClr val="tx1"/>
                </a:solidFill>
                <a:effectLst/>
                <a:latin typeface="+mn-lt"/>
                <a:ea typeface="+mn-ea"/>
                <a:cs typeface="+mn-cs"/>
              </a:rPr>
              <a:t>maroon</a:t>
            </a:r>
            <a:r>
              <a:rPr lang="tr-TR" sz="1200" kern="1200" dirty="0">
                <a:solidFill>
                  <a:schemeClr val="tx1"/>
                </a:solidFill>
                <a:effectLst/>
                <a:latin typeface="+mn-lt"/>
                <a:ea typeface="+mn-ea"/>
                <a:cs typeface="+mn-cs"/>
              </a:rPr>
              <a:t>) sit at </a:t>
            </a:r>
            <a:r>
              <a:rPr lang="tr-TR" sz="1200" kern="1200" dirty="0" err="1">
                <a:solidFill>
                  <a:schemeClr val="tx1"/>
                </a:solidFill>
                <a:effectLst/>
                <a:latin typeface="+mn-lt"/>
                <a:ea typeface="+mn-ea"/>
                <a:cs typeface="+mn-cs"/>
              </a:rPr>
              <a:t>the</a:t>
            </a:r>
            <a:r>
              <a:rPr lang="tr-TR" sz="1200" kern="1200" dirty="0">
                <a:solidFill>
                  <a:schemeClr val="tx1"/>
                </a:solidFill>
                <a:effectLst/>
                <a:latin typeface="+mn-lt"/>
                <a:ea typeface="+mn-ea"/>
                <a:cs typeface="+mn-cs"/>
              </a:rPr>
              <a:t> </a:t>
            </a:r>
            <a:r>
              <a:rPr lang="tr-TR" sz="1200" kern="1200" dirty="0" err="1">
                <a:solidFill>
                  <a:schemeClr val="tx1"/>
                </a:solidFill>
                <a:effectLst/>
                <a:latin typeface="+mn-lt"/>
                <a:ea typeface="+mn-ea"/>
                <a:cs typeface="+mn-cs"/>
              </a:rPr>
              <a:t>intersecting</a:t>
            </a:r>
            <a:r>
              <a:rPr lang="tr-TR" sz="1200" kern="1200" dirty="0">
                <a:solidFill>
                  <a:schemeClr val="tx1"/>
                </a:solidFill>
                <a:effectLst/>
                <a:latin typeface="+mn-lt"/>
                <a:ea typeface="+mn-ea"/>
                <a:cs typeface="+mn-cs"/>
              </a:rPr>
              <a:t> </a:t>
            </a:r>
            <a:r>
              <a:rPr lang="tr-TR" sz="1200" kern="1200" dirty="0" err="1">
                <a:solidFill>
                  <a:schemeClr val="tx1"/>
                </a:solidFill>
                <a:effectLst/>
                <a:latin typeface="+mn-lt"/>
                <a:ea typeface="+mn-ea"/>
                <a:cs typeface="+mn-cs"/>
              </a:rPr>
              <a:t>points</a:t>
            </a:r>
            <a:r>
              <a:rPr lang="tr-TR" sz="1200" kern="1200" dirty="0">
                <a:solidFill>
                  <a:schemeClr val="tx1"/>
                </a:solidFill>
                <a:effectLst/>
                <a:latin typeface="+mn-lt"/>
                <a:ea typeface="+mn-ea"/>
                <a:cs typeface="+mn-cs"/>
              </a:rPr>
              <a:t> of </a:t>
            </a:r>
            <a:r>
              <a:rPr lang="tr-TR" sz="1200" kern="1200" dirty="0" err="1">
                <a:solidFill>
                  <a:schemeClr val="tx1"/>
                </a:solidFill>
                <a:effectLst/>
                <a:latin typeface="+mn-lt"/>
                <a:ea typeface="+mn-ea"/>
                <a:cs typeface="+mn-cs"/>
              </a:rPr>
              <a:t>these</a:t>
            </a:r>
            <a:r>
              <a:rPr lang="tr-TR" sz="1200" kern="1200" dirty="0">
                <a:solidFill>
                  <a:schemeClr val="tx1"/>
                </a:solidFill>
                <a:effectLst/>
                <a:latin typeface="+mn-lt"/>
                <a:ea typeface="+mn-ea"/>
                <a:cs typeface="+mn-cs"/>
              </a:rPr>
              <a:t> </a:t>
            </a:r>
            <a:r>
              <a:rPr lang="tr-TR" sz="1200" kern="1200" dirty="0" err="1">
                <a:solidFill>
                  <a:schemeClr val="tx1"/>
                </a:solidFill>
                <a:effectLst/>
                <a:latin typeface="+mn-lt"/>
                <a:ea typeface="+mn-ea"/>
                <a:cs typeface="+mn-cs"/>
              </a:rPr>
              <a:t>fields</a:t>
            </a:r>
            <a:r>
              <a:rPr lang="tr-TR" sz="1200" kern="1200" dirty="0">
                <a:solidFill>
                  <a:schemeClr val="tx1"/>
                </a:solidFill>
                <a:effectLst/>
                <a:latin typeface="+mn-lt"/>
                <a:ea typeface="+mn-ea"/>
                <a:cs typeface="+mn-cs"/>
              </a:rPr>
              <a:t>, </a:t>
            </a:r>
            <a:r>
              <a:rPr lang="tr-TR" sz="1200" kern="1200" dirty="0" err="1">
                <a:solidFill>
                  <a:schemeClr val="tx1"/>
                </a:solidFill>
                <a:effectLst/>
                <a:latin typeface="+mn-lt"/>
                <a:ea typeface="+mn-ea"/>
                <a:cs typeface="+mn-cs"/>
              </a:rPr>
              <a:t>forming</a:t>
            </a:r>
            <a:r>
              <a:rPr lang="tr-TR" sz="1200" kern="1200" dirty="0">
                <a:solidFill>
                  <a:schemeClr val="tx1"/>
                </a:solidFill>
                <a:effectLst/>
                <a:latin typeface="+mn-lt"/>
                <a:ea typeface="+mn-ea"/>
                <a:cs typeface="+mn-cs"/>
              </a:rPr>
              <a:t> </a:t>
            </a:r>
            <a:r>
              <a:rPr lang="tr-TR" sz="1200" kern="1200" dirty="0" err="1">
                <a:solidFill>
                  <a:schemeClr val="tx1"/>
                </a:solidFill>
                <a:effectLst/>
                <a:latin typeface="+mn-lt"/>
                <a:ea typeface="+mn-ea"/>
                <a:cs typeface="+mn-cs"/>
              </a:rPr>
              <a:t>part</a:t>
            </a:r>
            <a:r>
              <a:rPr lang="tr-TR" sz="1200" kern="1200" dirty="0">
                <a:solidFill>
                  <a:schemeClr val="tx1"/>
                </a:solidFill>
                <a:effectLst/>
                <a:latin typeface="+mn-lt"/>
                <a:ea typeface="+mn-ea"/>
                <a:cs typeface="+mn-cs"/>
              </a:rPr>
              <a:t> of a </a:t>
            </a:r>
            <a:r>
              <a:rPr lang="tr-TR" sz="1200" kern="1200" dirty="0" err="1">
                <a:solidFill>
                  <a:schemeClr val="tx1"/>
                </a:solidFill>
                <a:effectLst/>
                <a:latin typeface="+mn-lt"/>
                <a:ea typeface="+mn-ea"/>
                <a:cs typeface="+mn-cs"/>
              </a:rPr>
              <a:t>somato-cognitive</a:t>
            </a:r>
            <a:r>
              <a:rPr lang="tr-TR" sz="1200" kern="1200" dirty="0">
                <a:solidFill>
                  <a:schemeClr val="tx1"/>
                </a:solidFill>
                <a:effectLst/>
                <a:latin typeface="+mn-lt"/>
                <a:ea typeface="+mn-ea"/>
                <a:cs typeface="+mn-cs"/>
              </a:rPr>
              <a:t> </a:t>
            </a:r>
            <a:r>
              <a:rPr lang="tr-TR" sz="1200" kern="1200" dirty="0" err="1">
                <a:solidFill>
                  <a:schemeClr val="tx1"/>
                </a:solidFill>
                <a:effectLst/>
                <a:latin typeface="+mn-lt"/>
                <a:ea typeface="+mn-ea"/>
                <a:cs typeface="+mn-cs"/>
              </a:rPr>
              <a:t>action</a:t>
            </a:r>
            <a:r>
              <a:rPr lang="tr-TR" sz="1200" kern="1200" dirty="0">
                <a:solidFill>
                  <a:schemeClr val="tx1"/>
                </a:solidFill>
                <a:effectLst/>
                <a:latin typeface="+mn-lt"/>
                <a:ea typeface="+mn-ea"/>
                <a:cs typeface="+mn-cs"/>
              </a:rPr>
              <a:t> network </a:t>
            </a:r>
            <a:r>
              <a:rPr lang="tr-TR" sz="1200" kern="1200" dirty="0" err="1">
                <a:solidFill>
                  <a:schemeClr val="tx1"/>
                </a:solidFill>
                <a:effectLst/>
                <a:latin typeface="+mn-lt"/>
                <a:ea typeface="+mn-ea"/>
                <a:cs typeface="+mn-cs"/>
              </a:rPr>
              <a:t>for</a:t>
            </a:r>
            <a:r>
              <a:rPr lang="tr-TR" sz="1200" kern="1200" dirty="0">
                <a:solidFill>
                  <a:schemeClr val="tx1"/>
                </a:solidFill>
                <a:effectLst/>
                <a:latin typeface="+mn-lt"/>
                <a:ea typeface="+mn-ea"/>
                <a:cs typeface="+mn-cs"/>
              </a:rPr>
              <a:t> </a:t>
            </a:r>
            <a:r>
              <a:rPr lang="tr-TR" sz="1200" kern="1200" dirty="0" err="1">
                <a:solidFill>
                  <a:schemeClr val="tx1"/>
                </a:solidFill>
                <a:effectLst/>
                <a:latin typeface="+mn-lt"/>
                <a:ea typeface="+mn-ea"/>
                <a:cs typeface="+mn-cs"/>
              </a:rPr>
              <a:t>integrative</a:t>
            </a:r>
            <a:r>
              <a:rPr lang="tr-TR" sz="1200" kern="1200" dirty="0">
                <a:solidFill>
                  <a:schemeClr val="tx1"/>
                </a:solidFill>
                <a:effectLst/>
                <a:latin typeface="+mn-lt"/>
                <a:ea typeface="+mn-ea"/>
                <a:cs typeface="+mn-cs"/>
              </a:rPr>
              <a:t>, </a:t>
            </a:r>
            <a:r>
              <a:rPr lang="tr-TR" sz="1200" kern="1200" dirty="0" err="1">
                <a:solidFill>
                  <a:schemeClr val="tx1"/>
                </a:solidFill>
                <a:effectLst/>
                <a:latin typeface="+mn-lt"/>
                <a:ea typeface="+mn-ea"/>
                <a:cs typeface="+mn-cs"/>
              </a:rPr>
              <a:t>allostatic</a:t>
            </a:r>
            <a:r>
              <a:rPr lang="tr-TR" sz="1200" kern="1200" dirty="0">
                <a:solidFill>
                  <a:schemeClr val="tx1"/>
                </a:solidFill>
                <a:effectLst/>
                <a:latin typeface="+mn-lt"/>
                <a:ea typeface="+mn-ea"/>
                <a:cs typeface="+mn-cs"/>
              </a:rPr>
              <a:t> </a:t>
            </a:r>
            <a:r>
              <a:rPr lang="tr-TR" sz="1200" kern="1200" dirty="0" err="1">
                <a:solidFill>
                  <a:schemeClr val="tx1"/>
                </a:solidFill>
                <a:effectLst/>
                <a:latin typeface="+mn-lt"/>
                <a:ea typeface="+mn-ea"/>
                <a:cs typeface="+mn-cs"/>
              </a:rPr>
              <a:t>whole</a:t>
            </a:r>
            <a:r>
              <a:rPr lang="tr-TR" sz="1200" kern="1200" dirty="0">
                <a:solidFill>
                  <a:schemeClr val="tx1"/>
                </a:solidFill>
                <a:effectLst/>
                <a:latin typeface="+mn-lt"/>
                <a:ea typeface="+mn-ea"/>
                <a:cs typeface="+mn-cs"/>
              </a:rPr>
              <a:t>-body </a:t>
            </a:r>
            <a:r>
              <a:rPr lang="tr-TR" sz="1200" kern="1200" dirty="0" err="1">
                <a:solidFill>
                  <a:schemeClr val="tx1"/>
                </a:solidFill>
                <a:effectLst/>
                <a:latin typeface="+mn-lt"/>
                <a:ea typeface="+mn-ea"/>
                <a:cs typeface="+mn-cs"/>
              </a:rPr>
              <a:t>control</a:t>
            </a:r>
            <a:r>
              <a:rPr lang="tr-TR" sz="1200" kern="1200" dirty="0">
                <a:solidFill>
                  <a:schemeClr val="tx1"/>
                </a:solidFill>
                <a:effectLst/>
                <a:latin typeface="+mn-lt"/>
                <a:ea typeface="+mn-ea"/>
                <a:cs typeface="+mn-cs"/>
              </a:rPr>
              <a:t>. As </a:t>
            </a:r>
            <a:r>
              <a:rPr lang="tr-TR" sz="1200" kern="1200" dirty="0" err="1">
                <a:solidFill>
                  <a:schemeClr val="tx1"/>
                </a:solidFill>
                <a:effectLst/>
                <a:latin typeface="+mn-lt"/>
                <a:ea typeface="+mn-ea"/>
                <a:cs typeface="+mn-cs"/>
              </a:rPr>
              <a:t>with</a:t>
            </a:r>
            <a:r>
              <a:rPr lang="tr-TR" sz="1200" kern="1200" dirty="0">
                <a:solidFill>
                  <a:schemeClr val="tx1"/>
                </a:solidFill>
                <a:effectLst/>
                <a:latin typeface="+mn-lt"/>
                <a:ea typeface="+mn-ea"/>
                <a:cs typeface="+mn-cs"/>
              </a:rPr>
              <a:t> </a:t>
            </a:r>
            <a:r>
              <a:rPr lang="tr-TR" sz="1200" kern="1200" dirty="0" err="1">
                <a:solidFill>
                  <a:schemeClr val="tx1"/>
                </a:solidFill>
                <a:effectLst/>
                <a:latin typeface="+mn-lt"/>
                <a:ea typeface="+mn-ea"/>
                <a:cs typeface="+mn-cs"/>
              </a:rPr>
              <a:t>Penfield’s</a:t>
            </a:r>
            <a:r>
              <a:rPr lang="tr-TR" sz="1200" kern="1200" dirty="0">
                <a:solidFill>
                  <a:schemeClr val="tx1"/>
                </a:solidFill>
                <a:effectLst/>
                <a:latin typeface="+mn-lt"/>
                <a:ea typeface="+mn-ea"/>
                <a:cs typeface="+mn-cs"/>
              </a:rPr>
              <a:t> </a:t>
            </a:r>
            <a:r>
              <a:rPr lang="tr-TR" sz="1200" kern="1200" dirty="0" err="1">
                <a:solidFill>
                  <a:schemeClr val="tx1"/>
                </a:solidFill>
                <a:effectLst/>
                <a:latin typeface="+mn-lt"/>
                <a:ea typeface="+mn-ea"/>
                <a:cs typeface="+mn-cs"/>
              </a:rPr>
              <a:t>original</a:t>
            </a:r>
            <a:r>
              <a:rPr lang="tr-TR" sz="1200" kern="1200" dirty="0">
                <a:solidFill>
                  <a:schemeClr val="tx1"/>
                </a:solidFill>
                <a:effectLst/>
                <a:latin typeface="+mn-lt"/>
                <a:ea typeface="+mn-ea"/>
                <a:cs typeface="+mn-cs"/>
              </a:rPr>
              <a:t> </a:t>
            </a:r>
            <a:r>
              <a:rPr lang="tr-TR" sz="1200" kern="1200" dirty="0" err="1">
                <a:solidFill>
                  <a:schemeClr val="tx1"/>
                </a:solidFill>
                <a:effectLst/>
                <a:latin typeface="+mn-lt"/>
                <a:ea typeface="+mn-ea"/>
                <a:cs typeface="+mn-cs"/>
              </a:rPr>
              <a:t>drawing</a:t>
            </a:r>
            <a:r>
              <a:rPr lang="tr-TR" sz="1200" kern="1200" dirty="0">
                <a:solidFill>
                  <a:schemeClr val="tx1"/>
                </a:solidFill>
                <a:effectLst/>
                <a:latin typeface="+mn-lt"/>
                <a:ea typeface="+mn-ea"/>
                <a:cs typeface="+mn-cs"/>
              </a:rPr>
              <a:t>, </a:t>
            </a:r>
            <a:r>
              <a:rPr lang="tr-TR" sz="1200" kern="1200" dirty="0" err="1">
                <a:solidFill>
                  <a:schemeClr val="tx1"/>
                </a:solidFill>
                <a:effectLst/>
                <a:latin typeface="+mn-lt"/>
                <a:ea typeface="+mn-ea"/>
                <a:cs typeface="+mn-cs"/>
              </a:rPr>
              <a:t>this</a:t>
            </a:r>
            <a:r>
              <a:rPr lang="tr-TR" sz="1200" kern="1200" dirty="0">
                <a:solidFill>
                  <a:schemeClr val="tx1"/>
                </a:solidFill>
                <a:effectLst/>
                <a:latin typeface="+mn-lt"/>
                <a:ea typeface="+mn-ea"/>
                <a:cs typeface="+mn-cs"/>
              </a:rPr>
              <a:t> </a:t>
            </a:r>
            <a:r>
              <a:rPr lang="tr-TR" sz="1200" kern="1200" dirty="0" err="1">
                <a:solidFill>
                  <a:schemeClr val="tx1"/>
                </a:solidFill>
                <a:effectLst/>
                <a:latin typeface="+mn-lt"/>
                <a:ea typeface="+mn-ea"/>
                <a:cs typeface="+mn-cs"/>
              </a:rPr>
              <a:t>diagram</a:t>
            </a:r>
            <a:r>
              <a:rPr lang="tr-TR" sz="1200" kern="1200" dirty="0">
                <a:solidFill>
                  <a:schemeClr val="tx1"/>
                </a:solidFill>
                <a:effectLst/>
                <a:latin typeface="+mn-lt"/>
                <a:ea typeface="+mn-ea"/>
                <a:cs typeface="+mn-cs"/>
              </a:rPr>
              <a:t> is </a:t>
            </a:r>
            <a:r>
              <a:rPr lang="tr-TR" sz="1200" kern="1200" dirty="0" err="1">
                <a:solidFill>
                  <a:schemeClr val="tx1"/>
                </a:solidFill>
                <a:effectLst/>
                <a:latin typeface="+mn-lt"/>
                <a:ea typeface="+mn-ea"/>
                <a:cs typeface="+mn-cs"/>
              </a:rPr>
              <a:t>intended</a:t>
            </a:r>
            <a:r>
              <a:rPr lang="tr-TR" sz="1200" kern="1200" dirty="0">
                <a:solidFill>
                  <a:schemeClr val="tx1"/>
                </a:solidFill>
                <a:effectLst/>
                <a:latin typeface="+mn-lt"/>
                <a:ea typeface="+mn-ea"/>
                <a:cs typeface="+mn-cs"/>
              </a:rPr>
              <a:t> </a:t>
            </a:r>
            <a:r>
              <a:rPr lang="tr-TR" sz="1200" kern="1200" dirty="0" err="1">
                <a:solidFill>
                  <a:schemeClr val="tx1"/>
                </a:solidFill>
                <a:effectLst/>
                <a:latin typeface="+mn-lt"/>
                <a:ea typeface="+mn-ea"/>
                <a:cs typeface="+mn-cs"/>
              </a:rPr>
              <a:t>to</a:t>
            </a:r>
            <a:r>
              <a:rPr lang="tr-TR" sz="1200" kern="1200" dirty="0">
                <a:solidFill>
                  <a:schemeClr val="tx1"/>
                </a:solidFill>
                <a:effectLst/>
                <a:latin typeface="+mn-lt"/>
                <a:ea typeface="+mn-ea"/>
                <a:cs typeface="+mn-cs"/>
              </a:rPr>
              <a:t> </a:t>
            </a:r>
            <a:r>
              <a:rPr lang="tr-TR" sz="1200" kern="1200" dirty="0" err="1">
                <a:solidFill>
                  <a:schemeClr val="tx1"/>
                </a:solidFill>
                <a:effectLst/>
                <a:latin typeface="+mn-lt"/>
                <a:ea typeface="+mn-ea"/>
                <a:cs typeface="+mn-cs"/>
              </a:rPr>
              <a:t>illustrate</a:t>
            </a:r>
            <a:r>
              <a:rPr lang="tr-TR" sz="1200" kern="1200" dirty="0">
                <a:solidFill>
                  <a:schemeClr val="tx1"/>
                </a:solidFill>
                <a:effectLst/>
                <a:latin typeface="+mn-lt"/>
                <a:ea typeface="+mn-ea"/>
                <a:cs typeface="+mn-cs"/>
              </a:rPr>
              <a:t> </a:t>
            </a:r>
            <a:r>
              <a:rPr lang="tr-TR" sz="1200" kern="1200" dirty="0" err="1">
                <a:solidFill>
                  <a:schemeClr val="tx1"/>
                </a:solidFill>
                <a:effectLst/>
                <a:latin typeface="+mn-lt"/>
                <a:ea typeface="+mn-ea"/>
                <a:cs typeface="+mn-cs"/>
              </a:rPr>
              <a:t>organizational</a:t>
            </a:r>
            <a:r>
              <a:rPr lang="tr-TR" sz="1200" kern="1200" dirty="0">
                <a:solidFill>
                  <a:schemeClr val="tx1"/>
                </a:solidFill>
                <a:effectLst/>
                <a:latin typeface="+mn-lt"/>
                <a:ea typeface="+mn-ea"/>
                <a:cs typeface="+mn-cs"/>
              </a:rPr>
              <a:t> </a:t>
            </a:r>
            <a:r>
              <a:rPr lang="tr-TR" sz="1200" kern="1200" dirty="0" err="1">
                <a:solidFill>
                  <a:schemeClr val="tx1"/>
                </a:solidFill>
                <a:effectLst/>
                <a:latin typeface="+mn-lt"/>
                <a:ea typeface="+mn-ea"/>
                <a:cs typeface="+mn-cs"/>
              </a:rPr>
              <a:t>principles</a:t>
            </a:r>
            <a:r>
              <a:rPr lang="tr-TR" sz="1200" kern="1200" dirty="0">
                <a:solidFill>
                  <a:schemeClr val="tx1"/>
                </a:solidFill>
                <a:effectLst/>
                <a:latin typeface="+mn-lt"/>
                <a:ea typeface="+mn-ea"/>
                <a:cs typeface="+mn-cs"/>
              </a:rPr>
              <a:t>, </a:t>
            </a:r>
            <a:r>
              <a:rPr lang="tr-TR" sz="1200" kern="1200" dirty="0" err="1">
                <a:solidFill>
                  <a:schemeClr val="tx1"/>
                </a:solidFill>
                <a:effectLst/>
                <a:latin typeface="+mn-lt"/>
                <a:ea typeface="+mn-ea"/>
                <a:cs typeface="+mn-cs"/>
              </a:rPr>
              <a:t>and</a:t>
            </a:r>
            <a:r>
              <a:rPr lang="tr-TR" sz="1200" kern="1200" dirty="0">
                <a:solidFill>
                  <a:schemeClr val="tx1"/>
                </a:solidFill>
                <a:effectLst/>
                <a:latin typeface="+mn-lt"/>
                <a:ea typeface="+mn-ea"/>
                <a:cs typeface="+mn-cs"/>
              </a:rPr>
              <a:t> </a:t>
            </a:r>
            <a:r>
              <a:rPr lang="tr-TR" sz="1200" kern="1200" dirty="0" err="1">
                <a:solidFill>
                  <a:schemeClr val="tx1"/>
                </a:solidFill>
                <a:effectLst/>
                <a:latin typeface="+mn-lt"/>
                <a:ea typeface="+mn-ea"/>
                <a:cs typeface="+mn-cs"/>
              </a:rPr>
              <a:t>must</a:t>
            </a:r>
            <a:r>
              <a:rPr lang="tr-TR" sz="1200" kern="1200" dirty="0">
                <a:solidFill>
                  <a:schemeClr val="tx1"/>
                </a:solidFill>
                <a:effectLst/>
                <a:latin typeface="+mn-lt"/>
                <a:ea typeface="+mn-ea"/>
                <a:cs typeface="+mn-cs"/>
              </a:rPr>
              <a:t> not be </a:t>
            </a:r>
            <a:r>
              <a:rPr lang="tr-TR" sz="1200" kern="1200" dirty="0" err="1">
                <a:solidFill>
                  <a:schemeClr val="tx1"/>
                </a:solidFill>
                <a:effectLst/>
                <a:latin typeface="+mn-lt"/>
                <a:ea typeface="+mn-ea"/>
                <a:cs typeface="+mn-cs"/>
              </a:rPr>
              <a:t>over-interpreted</a:t>
            </a:r>
            <a:r>
              <a:rPr lang="tr-TR" sz="1200" kern="1200" dirty="0">
                <a:solidFill>
                  <a:schemeClr val="tx1"/>
                </a:solidFill>
                <a:effectLst/>
                <a:latin typeface="+mn-lt"/>
                <a:ea typeface="+mn-ea"/>
                <a:cs typeface="+mn-cs"/>
              </a:rPr>
              <a:t> as a </a:t>
            </a:r>
            <a:r>
              <a:rPr lang="tr-TR" sz="1200" kern="1200" dirty="0" err="1">
                <a:solidFill>
                  <a:schemeClr val="tx1"/>
                </a:solidFill>
                <a:effectLst/>
                <a:latin typeface="+mn-lt"/>
                <a:ea typeface="+mn-ea"/>
                <a:cs typeface="+mn-cs"/>
              </a:rPr>
              <a:t>precise</a:t>
            </a:r>
            <a:r>
              <a:rPr lang="tr-TR" sz="1200" kern="1200" dirty="0">
                <a:solidFill>
                  <a:schemeClr val="tx1"/>
                </a:solidFill>
                <a:effectLst/>
                <a:latin typeface="+mn-lt"/>
                <a:ea typeface="+mn-ea"/>
                <a:cs typeface="+mn-cs"/>
              </a:rPr>
              <a:t> </a:t>
            </a:r>
            <a:r>
              <a:rPr lang="tr-TR" sz="1200" kern="1200" dirty="0" err="1">
                <a:solidFill>
                  <a:schemeClr val="tx1"/>
                </a:solidFill>
                <a:effectLst/>
                <a:latin typeface="+mn-lt"/>
                <a:ea typeface="+mn-ea"/>
                <a:cs typeface="+mn-cs"/>
              </a:rPr>
              <a:t>map</a:t>
            </a:r>
            <a:r>
              <a:rPr lang="tr-TR" sz="1200" kern="1200" dirty="0">
                <a:solidFill>
                  <a:schemeClr val="tx1"/>
                </a:solidFill>
                <a:effectLst/>
                <a:latin typeface="+mn-lt"/>
                <a:ea typeface="+mn-ea"/>
                <a:cs typeface="+mn-cs"/>
              </a:rPr>
              <a:t>.</a:t>
            </a:r>
          </a:p>
          <a:p>
            <a:endParaRPr lang="tr-TR" dirty="0"/>
          </a:p>
        </p:txBody>
      </p:sp>
      <p:sp>
        <p:nvSpPr>
          <p:cNvPr id="4" name="Slide Number Placeholder 3"/>
          <p:cNvSpPr>
            <a:spLocks noGrp="1"/>
          </p:cNvSpPr>
          <p:nvPr>
            <p:ph type="sldNum" sz="quarter" idx="5"/>
          </p:nvPr>
        </p:nvSpPr>
        <p:spPr/>
        <p:txBody>
          <a:bodyPr/>
          <a:lstStyle/>
          <a:p>
            <a:fld id="{ABFA02EB-FB8E-6A4D-9FBE-D827237ADFA1}" type="slidenum">
              <a:rPr lang="tr-TR" smtClean="0"/>
              <a:t>22</a:t>
            </a:fld>
            <a:endParaRPr lang="tr-TR"/>
          </a:p>
        </p:txBody>
      </p:sp>
    </p:spTree>
    <p:extLst>
      <p:ext uri="{BB962C8B-B14F-4D97-AF65-F5344CB8AC3E}">
        <p14:creationId xmlns:p14="http://schemas.microsoft.com/office/powerpoint/2010/main" val="229065266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a:solidFill>
                  <a:srgbClr val="000000"/>
                </a:solidFill>
                <a:effectLst/>
                <a:latin typeface="Open Sans" panose="020F0502020204030204" pitchFamily="34" charset="0"/>
              </a:rPr>
              <a:t>Ramón y Cajal's “fixed” and “immutable” adult brain model was widely accepted for many decades, but today—thanks to the efforts of a handful of scientists—it is generally believed that the central nervous system in adults is far from fixed. Work on this front continues as neuroscientists build on the findings of their predecessors. The fixed brain model was first undermined by the observations that axons in the brain and spinal cord can partially regrow after traumatic disruption. In 1962, Josef Altman (Fig. </a:t>
            </a:r>
            <a:r>
              <a:rPr lang="en-US" b="1" i="0">
                <a:solidFill>
                  <a:srgbClr val="0056B3"/>
                </a:solidFill>
                <a:effectLst/>
                <a:latin typeface="Open Sans" panose="020B0606030504020204" pitchFamily="34" charset="0"/>
                <a:hlinkClick r:id="rId3"/>
              </a:rPr>
              <a:t>3</a:t>
            </a:r>
            <a:r>
              <a:rPr lang="en-US" b="0" i="0">
                <a:solidFill>
                  <a:srgbClr val="000000"/>
                </a:solidFill>
                <a:effectLst/>
                <a:latin typeface="Open Sans" panose="020B0606030504020204" pitchFamily="34" charset="0"/>
              </a:rPr>
              <a:t>) at the Psychophysiological Laboratory of the Massachusetts Institute of Technology (MIT) published a landmark paper in Science entitled “</a:t>
            </a:r>
            <a:r>
              <a:rPr lang="en-US" b="0" i="1">
                <a:solidFill>
                  <a:srgbClr val="000000"/>
                </a:solidFill>
                <a:effectLst/>
                <a:latin typeface="Open Sans" panose="020B0606030504020204" pitchFamily="34" charset="0"/>
              </a:rPr>
              <a:t>Are New Neurons Formed in the Brains of Adult Mammals</a:t>
            </a:r>
            <a:r>
              <a:rPr lang="en-US" b="0" i="0">
                <a:solidFill>
                  <a:srgbClr val="000000"/>
                </a:solidFill>
                <a:effectLst/>
                <a:latin typeface="Open Sans" panose="020B0606030504020204" pitchFamily="34" charset="0"/>
              </a:rPr>
              <a:t>?” (Altman, </a:t>
            </a:r>
            <a:r>
              <a:rPr lang="en-US" b="1" i="0">
                <a:solidFill>
                  <a:srgbClr val="0056B3"/>
                </a:solidFill>
                <a:effectLst/>
                <a:latin typeface="Open Sans" panose="020B0606030504020204" pitchFamily="34" charset="0"/>
                <a:hlinkClick r:id="rId4"/>
              </a:rPr>
              <a:t>1962</a:t>
            </a:r>
            <a:r>
              <a:rPr lang="en-US" b="0" i="0">
                <a:solidFill>
                  <a:srgbClr val="000000"/>
                </a:solidFill>
                <a:effectLst/>
                <a:latin typeface="Open Sans" panose="020B0606030504020204" pitchFamily="34" charset="0"/>
              </a:rPr>
              <a:t>). In this short paper, Altman argued that the absence of division in existing neurons does not rule out the occurrence of neurogenesis in the adult mammalian brain; a pool of nondifferentiated precursor cells could be a source of new neurons (Altman, </a:t>
            </a:r>
            <a:r>
              <a:rPr lang="en-US" b="1" i="0">
                <a:solidFill>
                  <a:srgbClr val="0056B3"/>
                </a:solidFill>
                <a:effectLst/>
                <a:latin typeface="Open Sans" panose="020B0606030504020204" pitchFamily="34" charset="0"/>
                <a:hlinkClick r:id="rId4"/>
              </a:rPr>
              <a:t>1962</a:t>
            </a:r>
            <a:r>
              <a:rPr lang="en-US" b="0" i="0">
                <a:solidFill>
                  <a:srgbClr val="000000"/>
                </a:solidFill>
                <a:effectLst/>
                <a:latin typeface="Open Sans" panose="020B0606030504020204" pitchFamily="34" charset="0"/>
              </a:rPr>
              <a:t>). In his initial experiment, Altman traumatized the lateral geniculate body in adult rats with a needle and injected tritiated thymidine, a cell proliferation marker, into the lesions. Although his primary purpose was to examine the kinetics of glial cell proliferation following trauma to the brain, his surprising autoradiographic results expanded the scope of his studies. The autoradiograms, obtained from rats sacrificed 1 day to several months after the injury, showed labeling of some neurons and neuroblasts in the thalamus and cortex in addition to neuroglial proliferation (Fig. </a:t>
            </a:r>
            <a:r>
              <a:rPr lang="en-US" b="1" i="0">
                <a:solidFill>
                  <a:srgbClr val="0056B3"/>
                </a:solidFill>
                <a:effectLst/>
                <a:latin typeface="Open Sans" panose="020B0606030504020204" pitchFamily="34" charset="0"/>
                <a:hlinkClick r:id="rId5"/>
              </a:rPr>
              <a:t>4</a:t>
            </a:r>
            <a:r>
              <a:rPr lang="en-US" b="0" i="0">
                <a:solidFill>
                  <a:srgbClr val="000000"/>
                </a:solidFill>
                <a:effectLst/>
                <a:latin typeface="Open Sans" panose="020B0606030504020204" pitchFamily="34" charset="0"/>
              </a:rPr>
              <a:t>). This labeling, outside the lesioned areas, indicated that neurogenesis could be normal in the postnatal brain (Altman, </a:t>
            </a:r>
            <a:r>
              <a:rPr lang="en-US" b="1" i="0">
                <a:solidFill>
                  <a:srgbClr val="0056B3"/>
                </a:solidFill>
                <a:effectLst/>
                <a:latin typeface="Open Sans" panose="020B0606030504020204" pitchFamily="34" charset="0"/>
                <a:hlinkClick r:id="rId4"/>
              </a:rPr>
              <a:t>1962</a:t>
            </a:r>
            <a:r>
              <a:rPr lang="en-US" b="0" i="0">
                <a:solidFill>
                  <a:srgbClr val="000000"/>
                </a:solidFill>
                <a:effectLst/>
                <a:latin typeface="Open Sans" panose="020B0606030504020204" pitchFamily="34" charset="0"/>
              </a:rPr>
              <a:t>). </a:t>
            </a:r>
            <a:endParaRPr lang="en-US"/>
          </a:p>
        </p:txBody>
      </p:sp>
      <p:sp>
        <p:nvSpPr>
          <p:cNvPr id="4" name="Slide Number Placeholder 3"/>
          <p:cNvSpPr>
            <a:spLocks noGrp="1"/>
          </p:cNvSpPr>
          <p:nvPr>
            <p:ph type="sldNum" sz="quarter" idx="5"/>
          </p:nvPr>
        </p:nvSpPr>
        <p:spPr/>
        <p:txBody>
          <a:bodyPr/>
          <a:lstStyle/>
          <a:p>
            <a:fld id="{ABFA02EB-FB8E-6A4D-9FBE-D827237ADFA1}" type="slidenum">
              <a:rPr lang="tr-TR" smtClean="0"/>
              <a:t>26</a:t>
            </a:fld>
            <a:endParaRPr lang="tr-TR"/>
          </a:p>
        </p:txBody>
      </p:sp>
    </p:spTree>
    <p:extLst>
      <p:ext uri="{BB962C8B-B14F-4D97-AF65-F5344CB8AC3E}">
        <p14:creationId xmlns:p14="http://schemas.microsoft.com/office/powerpoint/2010/main" val="96041078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a:solidFill>
                  <a:srgbClr val="1C1D1E"/>
                </a:solidFill>
                <a:effectLst/>
                <a:latin typeface="Open Sans" panose="020B0606030504020204" pitchFamily="34" charset="0"/>
              </a:rPr>
              <a:t>Visual cortex of adult rats exposed to an environment enriched by introducing rodent toys, balls, and wheels and so on into the cage (from Kaplan, </a:t>
            </a:r>
            <a:r>
              <a:rPr lang="en-US" b="1" i="0" u="none" strike="noStrike">
                <a:solidFill>
                  <a:srgbClr val="0056B3"/>
                </a:solidFill>
                <a:effectLst/>
                <a:latin typeface="Open Sans" panose="020B0606030504020204" pitchFamily="34" charset="0"/>
                <a:hlinkClick r:id="rId3"/>
              </a:rPr>
              <a:t>2001</a:t>
            </a:r>
            <a:r>
              <a:rPr lang="en-US" b="0" i="0">
                <a:solidFill>
                  <a:srgbClr val="1C1D1E"/>
                </a:solidFill>
                <a:effectLst/>
                <a:latin typeface="Open Sans" panose="020B0606030504020204" pitchFamily="34" charset="0"/>
              </a:rPr>
              <a:t>). The newly-formed cells are labeled so there are small silver grains over their nuclei. These cells are arranged horizontally, and display an evenly dispersed nuclear chromatin, abundant Nissl substance and apparent dendrites, typical of stellate granule neurons in layer IV of the visual cortex. From these finding, Kaplan concluded that complex environments could stimulate neurogenesis in the adult rat visual cortex. However, this evidence was deemed inconclusive for adult neurogenesis in 1974 and therefore never accepted for publication. Source: Kaplan MS. 2001. Environment complexity stimulates visual cortex neurogenesis: death of a dogma and a research career. Trends Neurosci 24: 617–620. Copyright (2001).</a:t>
            </a:r>
          </a:p>
          <a:p>
            <a:r>
              <a:rPr lang="en-US"/>
              <a:t>Deneylerde, oyuncaklarla zenginleştirilmiş ortamlarda yaşayan farelerin hipokampusunda %15’e varan yeni hücre artışı gözlemlendi.</a:t>
            </a:r>
          </a:p>
          <a:p>
            <a:r>
              <a:rPr lang="en-US"/>
              <a:t>Bu bulgu, çevresel uyarım ve öğrenmenin yetişkin beyinde nöron üretimini artırabildiğini gösterdi.</a:t>
            </a:r>
          </a:p>
          <a:p>
            <a:endParaRPr lang="en-US"/>
          </a:p>
        </p:txBody>
      </p:sp>
      <p:sp>
        <p:nvSpPr>
          <p:cNvPr id="4" name="Slide Number Placeholder 3"/>
          <p:cNvSpPr>
            <a:spLocks noGrp="1"/>
          </p:cNvSpPr>
          <p:nvPr>
            <p:ph type="sldNum" sz="quarter" idx="5"/>
          </p:nvPr>
        </p:nvSpPr>
        <p:spPr/>
        <p:txBody>
          <a:bodyPr/>
          <a:lstStyle/>
          <a:p>
            <a:fld id="{ABFA02EB-FB8E-6A4D-9FBE-D827237ADFA1}" type="slidenum">
              <a:rPr lang="tr-TR" smtClean="0"/>
              <a:t>27</a:t>
            </a:fld>
            <a:endParaRPr lang="tr-TR"/>
          </a:p>
        </p:txBody>
      </p:sp>
    </p:spTree>
    <p:extLst>
      <p:ext uri="{BB962C8B-B14F-4D97-AF65-F5344CB8AC3E}">
        <p14:creationId xmlns:p14="http://schemas.microsoft.com/office/powerpoint/2010/main" val="69330219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“Yetişkin maymun beyninde nörogenez (Gould ve ark., 1999’dan). BrdU immünboyaması, BrdU enjeksiyonlarından 2 hafta sonra dentat girusun hilus ile granül hücre tabakası (gcl) arasındaki bölgede (A) ve kemirgenlerdeki rostral migratuar yol (B) ile karşılık gelen bölgede işaretlenmiş hücreleri (oklarla) göstermektedir.</a:t>
            </a:r>
            <a:br>
              <a:rPr lang="en-US"/>
            </a:br>
            <a:r>
              <a:rPr lang="en-US"/>
              <a:t>(C) Konfokal lazer tarama mikroskopisi görüntüsü, enjeksiyondan kısa süre sonra dentat girusun subgranüler bölgesinde mavi nükleer boyayla (oklarla) işaretlenmiş BrdU-pozitif hücre kümelerini göstermektedir.</a:t>
            </a:r>
            <a:br>
              <a:rPr lang="en-US"/>
            </a:br>
            <a:r>
              <a:rPr lang="en-US"/>
              <a:t>(D) Konfokal lazer tarama mikroskopisi, enjeksiyonlardan 2 hafta sonra nöronlara özgü enolaz (yeşil sitoplazmik boyama) eksprese eden, olgun nöron belirteci taşıyan BrdU-pozitif hücreleri (ok) göstermektedir.</a:t>
            </a:r>
            <a:br>
              <a:rPr lang="en-US"/>
            </a:br>
            <a:r>
              <a:rPr lang="en-US"/>
              <a:t>(E) Konfokal lazer tarama mikroskopisi, enjeksiyonlardan 2 hafta sonra granül hücre tabakasında (gcl) nöronal çekirdek belirteci eksprese eden BrdU-pozitif hücreleri göstermektedir (oklar, çift işaretli hücreleri belirtir).</a:t>
            </a:r>
            <a:br>
              <a:rPr lang="en-US"/>
            </a:br>
            <a:r>
              <a:rPr lang="en-US"/>
              <a:t>(F) Konfokal lazer tarama mikroskobu görüntüsü, enjeksiyonlardan 2 hafta sonra granül hücre morfolojisine sahip, TOAD-64 ile boyanmış hücreleri (oklarla) göstermektedir. Granül hücreler DNA boyasıyla işaretlenmiştir. TOAD-64 (Turned-On-After-Division 64-kDa proteini), olgunlaşmamış nöronların belirtecidir ve mitoz sonrası nöronlar tarafından erken farklılaşma aşamasında eksprese edilir.</a:t>
            </a:r>
          </a:p>
        </p:txBody>
      </p:sp>
      <p:sp>
        <p:nvSpPr>
          <p:cNvPr id="4" name="Slide Number Placeholder 3"/>
          <p:cNvSpPr>
            <a:spLocks noGrp="1"/>
          </p:cNvSpPr>
          <p:nvPr>
            <p:ph type="sldNum" sz="quarter" idx="5"/>
          </p:nvPr>
        </p:nvSpPr>
        <p:spPr/>
        <p:txBody>
          <a:bodyPr/>
          <a:lstStyle/>
          <a:p>
            <a:fld id="{ABFA02EB-FB8E-6A4D-9FBE-D827237ADFA1}" type="slidenum">
              <a:rPr lang="tr-TR" smtClean="0"/>
              <a:t>28</a:t>
            </a:fld>
            <a:endParaRPr lang="tr-TR"/>
          </a:p>
        </p:txBody>
      </p:sp>
    </p:spTree>
    <p:extLst>
      <p:ext uri="{BB962C8B-B14F-4D97-AF65-F5344CB8AC3E}">
        <p14:creationId xmlns:p14="http://schemas.microsoft.com/office/powerpoint/2010/main" val="274692781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 name="PlaceHolder 1"/>
          <p:cNvSpPr>
            <a:spLocks noGrp="1" noRot="1" noChangeAspect="1"/>
          </p:cNvSpPr>
          <p:nvPr>
            <p:ph type="sldImg"/>
          </p:nvPr>
        </p:nvSpPr>
        <p:spPr>
          <a:xfrm>
            <a:off x="823913" y="1006475"/>
            <a:ext cx="6124575" cy="3446463"/>
          </a:xfrm>
          <a:prstGeom prst="rect">
            <a:avLst/>
          </a:prstGeom>
        </p:spPr>
      </p:sp>
      <p:sp>
        <p:nvSpPr>
          <p:cNvPr id="48" name="PlaceHolder 2"/>
          <p:cNvSpPr>
            <a:spLocks noGrp="1"/>
          </p:cNvSpPr>
          <p:nvPr>
            <p:ph type="body"/>
          </p:nvPr>
        </p:nvSpPr>
        <p:spPr>
          <a:xfrm>
            <a:off x="1185120" y="4787640"/>
            <a:ext cx="5407560" cy="11899800"/>
          </a:xfrm>
          <a:prstGeom prst="rect">
            <a:avLst/>
          </a:prstGeom>
        </p:spPr>
        <p:txBody>
          <a:bodyPr lIns="0" tIns="0" rIns="0" bIns="0"/>
          <a:lstStyle/>
          <a:p>
            <a:r>
              <a:rPr lang="en-US" sz="3200"/>
              <a:t>“İnsan hipokampal nörogenezi (Eriksson ve ark.’dan). Örnekler, tümör hücre proliferasyonunu değerlendirmek amacıyla yaşamları sırasında intravenöz BrdU uygulanan laringofarengeal skuamöz kanser hastalarının ölüm sonrası otopsilerinden elde edilmiştir.</a:t>
            </a:r>
            <a:br>
              <a:rPr lang="en-US" sz="3200"/>
            </a:br>
            <a:r>
              <a:rPr lang="en-US" sz="3200"/>
              <a:t>(A) Nöronal belirteç nöronal çekirdek (NeuN) immünboyaması (kırmızı).</a:t>
            </a:r>
            <a:br>
              <a:rPr lang="en-US" sz="3200"/>
            </a:br>
            <a:r>
              <a:rPr lang="en-US" sz="3200"/>
              <a:t>(B) Dentat girusun granül hücreleri (A’daki üst küçük karede gösterilen bölge).</a:t>
            </a:r>
            <a:br>
              <a:rPr lang="en-US" sz="3200"/>
            </a:br>
            <a:r>
              <a:rPr lang="en-US" sz="3200"/>
              <a:t>(C) Hilus nöronları (A’daki alt küçük karede gösterilen bölge). Büyük dendritlerin proksimal kısımlarında kırmızı (NeuN) boyanmanın varlığına dikkat ediniz.</a:t>
            </a:r>
            <a:br>
              <a:rPr lang="en-US" sz="3200"/>
            </a:br>
            <a:r>
              <a:rPr lang="en-US" sz="3200"/>
              <a:t>(D, E) Çift immünohistokimyasal boyama, NeuN-immünreaktif bir hücre içinde BrdU-immünreaktif bir çekirdeği (koyu mavi) göstermektedir; bu, hücrenin yeni oluşmuş bir nöron olduğunu gösterir.</a:t>
            </a:r>
            <a:br>
              <a:rPr lang="en-US" sz="3200"/>
            </a:br>
            <a:r>
              <a:rPr lang="en-US" sz="3200"/>
              <a:t>(F, G) Sıçan dentat girusunda BrdU ve NeuN için çift immünboyama. Sıçan hipokampusundaki çift işaretli hücrelerin görünümünün insan hipokampusundaki çift işaretli hücreye benzerliğine dikkat ediniz.”Hücre bölünmesini saptamak için </a:t>
            </a:r>
            <a:r>
              <a:rPr lang="en-US" sz="3200" b="1"/>
              <a:t>BrdU (bromodeoksiüridin)</a:t>
            </a:r>
            <a:r>
              <a:rPr lang="en-US" sz="3200"/>
              <a:t> adlı kimyasalı kullanarak DNA sentezini izledi.</a:t>
            </a:r>
          </a:p>
          <a:p>
            <a:pPr>
              <a:buFont typeface="Arial" panose="020B0604020202020204" pitchFamily="34" charset="0"/>
              <a:buChar char="•"/>
            </a:pPr>
            <a:r>
              <a:rPr lang="en-US" sz="3200"/>
              <a:t>Çift etiketleme yöntemi (BrdU + NeuN) ve </a:t>
            </a:r>
            <a:r>
              <a:rPr lang="en-US" sz="3200" b="1"/>
              <a:t>konfokal mikroskopi</a:t>
            </a:r>
            <a:r>
              <a:rPr lang="en-US" sz="3200"/>
              <a:t> sayesinde hücrelerin gerçekten nöronlara dönüştüğünü üç boyutlu olarak gösterdi.</a:t>
            </a:r>
          </a:p>
          <a:p>
            <a:pPr>
              <a:buFont typeface="Arial" panose="020B0604020202020204" pitchFamily="34" charset="0"/>
              <a:buChar char="•"/>
            </a:pPr>
            <a:r>
              <a:rPr lang="en-US" sz="3200"/>
              <a:t>Çalışmalar, özellikle </a:t>
            </a:r>
            <a:r>
              <a:rPr lang="en-US" sz="3200" b="1"/>
              <a:t>hipokampusta (dentat girus)</a:t>
            </a:r>
            <a:r>
              <a:rPr lang="en-US" sz="3200"/>
              <a:t> ve </a:t>
            </a:r>
            <a:r>
              <a:rPr lang="en-US" sz="3200" b="1"/>
              <a:t>olfaktör bulbda</a:t>
            </a:r>
            <a:r>
              <a:rPr lang="en-US" sz="3200"/>
              <a:t> düzenli nörogenezis olduğunu kanıtladı.</a:t>
            </a:r>
          </a:p>
          <a:p>
            <a:r>
              <a:rPr lang="en-US" sz="4400"/>
              <a:t>Alzheimer ve Parkinson gibi hastalıklarda nörogenezis oranı düşüyor.</a:t>
            </a:r>
          </a:p>
          <a:p>
            <a:r>
              <a:rPr lang="en-US" sz="4400"/>
              <a:t>Gage, nörogenezisin azalmasının hastalığın doğrudan sonucu mu yoksa hastalığın yarattığı davranışsal değişikliklerin (hareketsizlik, stres) sonucu mu olduğunu araştırıyor.</a:t>
            </a:r>
          </a:p>
          <a:p>
            <a:r>
              <a:rPr lang="en-US" sz="4400" b="1"/>
              <a:t>Antidepresanlar</a:t>
            </a:r>
            <a:r>
              <a:rPr lang="en-US" sz="4400"/>
              <a:t> (örneğin Prozac) hücre bölünmesini artırabiliyor, ancak bu hücrelerin nöronlaşması 4–6 hafta sürüyor. Bu, antidepresanların etki gecikmesini açıklayabilir.</a:t>
            </a:r>
          </a:p>
          <a:p>
            <a:pPr>
              <a:buFont typeface="Arial" panose="020B0604020202020204" pitchFamily="34" charset="0"/>
              <a:buChar char="•"/>
            </a:pPr>
            <a:endParaRPr lang="en-US" sz="3200"/>
          </a:p>
          <a:p>
            <a:endParaRPr lang="en-US" sz="2000" b="0" strike="noStrike" spc="-1">
              <a:latin typeface="Arial"/>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 | Presinaptik nöronlardan </a:t>
            </a:r>
            <a:r>
              <a:rPr lang="en-US" b="1"/>
              <a:t>aktiviteye bağlı glutamat salınımı</a:t>
            </a:r>
            <a:r>
              <a:rPr lang="en-US"/>
              <a:t>, postsinaptik nöron üzerindeki </a:t>
            </a:r>
            <a:r>
              <a:rPr lang="en-US" b="1"/>
              <a:t>AMPA (</a:t>
            </a:r>
            <a:r>
              <a:rPr lang="el-GR" b="1"/>
              <a:t>α-</a:t>
            </a:r>
            <a:r>
              <a:rPr lang="en-US" b="1"/>
              <a:t>amino-3-hidroksi-5-metil-4-izoksazol propiyonik asit)</a:t>
            </a:r>
            <a:r>
              <a:rPr lang="en-US"/>
              <a:t> reseptörlerinin (AMPAR’ların) etkinleşmesine ve postsinaptik nöronun </a:t>
            </a:r>
            <a:r>
              <a:rPr lang="en-US" b="1"/>
              <a:t>depolarizasyonuna</a:t>
            </a:r>
            <a:r>
              <a:rPr lang="en-US"/>
              <a:t> yol açar. Depolarizasyon, sinaps düzeyinde lokal olarak ve/veya </a:t>
            </a:r>
            <a:r>
              <a:rPr lang="en-US" b="1"/>
              <a:t>geri yayılan aksiyon potansiyelleri (BPAP)</a:t>
            </a:r>
            <a:r>
              <a:rPr lang="en-US"/>
              <a:t> aracılığıyla meydana gelir.</a:t>
            </a:r>
          </a:p>
          <a:p>
            <a:r>
              <a:rPr lang="en-US"/>
              <a:t>b | Postsinaptik nöronun depolarizasyonu, </a:t>
            </a:r>
            <a:r>
              <a:rPr lang="en-US" b="1"/>
              <a:t>NMDA (N-metil-D-aspartat)</a:t>
            </a:r>
            <a:r>
              <a:rPr lang="en-US"/>
              <a:t> reseptörlerinin (NMDAR’ların) </a:t>
            </a:r>
            <a:r>
              <a:rPr lang="en-US" b="1"/>
              <a:t>Mg²⁺ tarafından oluşturulan inhibisyonunu kaldırır</a:t>
            </a:r>
            <a:r>
              <a:rPr lang="en-US"/>
              <a:t> ve reseptör aracılığıyla </a:t>
            </a:r>
            <a:r>
              <a:rPr lang="en-US" b="1"/>
              <a:t>Ca²⁺ iyonlarının hücre içine girmesine</a:t>
            </a:r>
            <a:r>
              <a:rPr lang="en-US"/>
              <a:t> izin verir. Depolarizasyon aynı zamanda </a:t>
            </a:r>
            <a:r>
              <a:rPr lang="en-US" b="1"/>
              <a:t>voltaj kapılı kalsiyum kanallarını</a:t>
            </a:r>
            <a:r>
              <a:rPr lang="en-US"/>
              <a:t> da aktive eder; bunlar sinaptik kalsiyumun bir diğer kaynağıdır.</a:t>
            </a:r>
          </a:p>
          <a:p>
            <a:r>
              <a:rPr lang="en-US"/>
              <a:t>c | Sinapsa giren </a:t>
            </a:r>
            <a:r>
              <a:rPr lang="en-US" b="1"/>
              <a:t>kalsiyum</a:t>
            </a:r>
            <a:r>
              <a:rPr lang="en-US"/>
              <a:t>, bir dizi </a:t>
            </a:r>
            <a:r>
              <a:rPr lang="en-US" b="1"/>
              <a:t>kinazı aktive eder</a:t>
            </a:r>
            <a:r>
              <a:rPr lang="en-US"/>
              <a:t>; bu kinazlar hedef proteinlerinin (substratlarının) etkinliğini değiştirir. Bu substratlar sinapstaki lokal değişikliklere katkıda bulunur — örneğin </a:t>
            </a:r>
            <a:r>
              <a:rPr lang="en-US" b="1"/>
              <a:t>iskelet proteinlerinin düzenlenmesiyle morfolojik değişiklikler</a:t>
            </a:r>
            <a:r>
              <a:rPr lang="en-US"/>
              <a:t> veya </a:t>
            </a:r>
            <a:r>
              <a:rPr lang="en-US" b="1"/>
              <a:t>transkripsiyon faktörlerini (TF) düzenleyerek çekirdekte RNA transkripsiyonunun başlatılması</a:t>
            </a:r>
            <a:r>
              <a:rPr lang="en-US"/>
              <a:t> gibi.</a:t>
            </a:r>
          </a:p>
          <a:p>
            <a:r>
              <a:rPr lang="en-US"/>
              <a:t>d | Transkribe edilen </a:t>
            </a:r>
            <a:r>
              <a:rPr lang="en-US" b="1"/>
              <a:t>mRNA</a:t>
            </a:r>
            <a:r>
              <a:rPr lang="en-US"/>
              <a:t>, </a:t>
            </a:r>
            <a:r>
              <a:rPr lang="en-US" b="1"/>
              <a:t>proteinlere çevrilir</a:t>
            </a:r>
            <a:r>
              <a:rPr lang="en-US"/>
              <a:t>; bu proteinler aktive olmuş sinapslar tarafından tutulur ve </a:t>
            </a:r>
            <a:r>
              <a:rPr lang="en-US" b="1"/>
              <a:t>sinaptik değişikliklerin kalıcı hâle gelmesine</a:t>
            </a:r>
            <a:r>
              <a:rPr lang="en-US"/>
              <a:t> katkı sağlar.</a:t>
            </a:r>
          </a:p>
          <a:p>
            <a:endParaRPr lang="en-US"/>
          </a:p>
        </p:txBody>
      </p:sp>
      <p:sp>
        <p:nvSpPr>
          <p:cNvPr id="4" name="Slide Number Placeholder 3"/>
          <p:cNvSpPr>
            <a:spLocks noGrp="1"/>
          </p:cNvSpPr>
          <p:nvPr>
            <p:ph type="sldNum" sz="quarter" idx="5"/>
          </p:nvPr>
        </p:nvSpPr>
        <p:spPr/>
        <p:txBody>
          <a:bodyPr/>
          <a:lstStyle/>
          <a:p>
            <a:fld id="{ABFA02EB-FB8E-6A4D-9FBE-D827237ADFA1}" type="slidenum">
              <a:rPr lang="tr-TR" smtClean="0"/>
              <a:t>32</a:t>
            </a:fld>
            <a:endParaRPr lang="tr-TR"/>
          </a:p>
        </p:txBody>
      </p:sp>
    </p:spTree>
    <p:extLst>
      <p:ext uri="{BB962C8B-B14F-4D97-AF65-F5344CB8AC3E}">
        <p14:creationId xmlns:p14="http://schemas.microsoft.com/office/powerpoint/2010/main" val="344773544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Eğitilmiş bir farenin beyninde bir labirentin hafıza izini (“engram”) bulma konusundaki ünlü ama başarısız arayışı, onu </a:t>
            </a:r>
            <a:r>
              <a:rPr lang="en-US" b="1"/>
              <a:t>“kitle hareketi (mass action)”</a:t>
            </a:r>
            <a:r>
              <a:rPr lang="en-US"/>
              <a:t> ilkesini ortaya atmaya yöneltti. Bu ilkeye göre öğrenme, beynin belirli bir bölgesinde depolanmak yerine, tüm bölgelerine dağılmıştır; dolayısıyla hasarın yol açtığı bozulma derecesi, etkilenen beyin dokusunun miktarıyla orantılıdır.</a:t>
            </a:r>
          </a:p>
          <a:p>
            <a:r>
              <a:rPr lang="en-US"/>
              <a:t>Buna tamamlayıcı olarak ortaya koyduğu </a:t>
            </a:r>
            <a:r>
              <a:rPr lang="en-US" b="1"/>
              <a:t>“eşpotansiyellik (equipotentiality)”</a:t>
            </a:r>
            <a:r>
              <a:rPr lang="en-US"/>
              <a:t> ilkesi ise, beynin bir bölgesi hasar gördüğünde, diğer bölgelerin bu hasarlı alanın işlevini üstlenebileceğini belirtir. Ama yanlış deneyi seçmiş, farelerle labirent deneyi yaygın alanların kullanıldığı kompleks bir görev, bu nedenle kompanse etmişler.</a:t>
            </a:r>
          </a:p>
          <a:p>
            <a:r>
              <a:rPr lang="en-US"/>
              <a:t>Günümüzde bu görüşler fazla uç bulunmakla birlikte, </a:t>
            </a:r>
            <a:r>
              <a:rPr lang="en-US" b="1"/>
              <a:t>hafızanın tek bir beyin noktasında lokalize olmadığı</a:t>
            </a:r>
            <a:r>
              <a:rPr lang="en-US"/>
              <a:t> ilkesi artık genel olarak kabul görmektedir.</a:t>
            </a:r>
          </a:p>
          <a:p>
            <a:endParaRPr lang="en-US"/>
          </a:p>
        </p:txBody>
      </p:sp>
      <p:sp>
        <p:nvSpPr>
          <p:cNvPr id="4" name="Slide Number Placeholder 3"/>
          <p:cNvSpPr>
            <a:spLocks noGrp="1"/>
          </p:cNvSpPr>
          <p:nvPr>
            <p:ph type="sldNum" sz="quarter" idx="5"/>
          </p:nvPr>
        </p:nvSpPr>
        <p:spPr/>
        <p:txBody>
          <a:bodyPr/>
          <a:lstStyle/>
          <a:p>
            <a:fld id="{ABFA02EB-FB8E-6A4D-9FBE-D827237ADFA1}" type="slidenum">
              <a:rPr lang="tr-TR" smtClean="0"/>
              <a:t>34</a:t>
            </a:fld>
            <a:endParaRPr lang="tr-TR"/>
          </a:p>
        </p:txBody>
      </p:sp>
    </p:spTree>
    <p:extLst>
      <p:ext uri="{BB962C8B-B14F-4D97-AF65-F5344CB8AC3E}">
        <p14:creationId xmlns:p14="http://schemas.microsoft.com/office/powerpoint/2010/main" val="268852937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tr-TR" sz="1200" kern="1200" dirty="0" err="1">
                <a:solidFill>
                  <a:schemeClr val="tx1"/>
                </a:solidFill>
                <a:effectLst/>
                <a:latin typeface="+mn-lt"/>
                <a:ea typeface="+mn-ea"/>
                <a:cs typeface="+mn-cs"/>
              </a:rPr>
              <a:t>Figure</a:t>
            </a:r>
            <a:r>
              <a:rPr lang="tr-TR" sz="1200" kern="1200" dirty="0">
                <a:solidFill>
                  <a:schemeClr val="tx1"/>
                </a:solidFill>
                <a:effectLst/>
                <a:latin typeface="+mn-lt"/>
                <a:ea typeface="+mn-ea"/>
                <a:cs typeface="+mn-cs"/>
              </a:rPr>
              <a:t> 2. </a:t>
            </a:r>
            <a:r>
              <a:rPr lang="tr-TR" sz="1200" kern="1200" dirty="0" err="1">
                <a:solidFill>
                  <a:schemeClr val="tx1"/>
                </a:solidFill>
                <a:effectLst/>
                <a:latin typeface="+mn-lt"/>
                <a:ea typeface="+mn-ea"/>
                <a:cs typeface="+mn-cs"/>
              </a:rPr>
              <a:t>Synaptic</a:t>
            </a:r>
            <a:r>
              <a:rPr lang="tr-TR" sz="1200" kern="1200" dirty="0">
                <a:solidFill>
                  <a:schemeClr val="tx1"/>
                </a:solidFill>
                <a:effectLst/>
                <a:latin typeface="+mn-lt"/>
                <a:ea typeface="+mn-ea"/>
                <a:cs typeface="+mn-cs"/>
              </a:rPr>
              <a:t> </a:t>
            </a:r>
            <a:r>
              <a:rPr lang="tr-TR" sz="1200" kern="1200" dirty="0" err="1">
                <a:solidFill>
                  <a:schemeClr val="tx1"/>
                </a:solidFill>
                <a:effectLst/>
                <a:latin typeface="+mn-lt"/>
                <a:ea typeface="+mn-ea"/>
                <a:cs typeface="+mn-cs"/>
              </a:rPr>
              <a:t>plasticity</a:t>
            </a:r>
            <a:r>
              <a:rPr lang="tr-TR" sz="1200" kern="1200" dirty="0">
                <a:solidFill>
                  <a:schemeClr val="tx1"/>
                </a:solidFill>
                <a:effectLst/>
                <a:latin typeface="+mn-lt"/>
                <a:ea typeface="+mn-ea"/>
                <a:cs typeface="+mn-cs"/>
              </a:rPr>
              <a:t> </a:t>
            </a:r>
            <a:r>
              <a:rPr lang="tr-TR" sz="1200" kern="1200" dirty="0" err="1">
                <a:solidFill>
                  <a:schemeClr val="tx1"/>
                </a:solidFill>
                <a:effectLst/>
                <a:latin typeface="+mn-lt"/>
                <a:ea typeface="+mn-ea"/>
                <a:cs typeface="+mn-cs"/>
              </a:rPr>
              <a:t>promotes</a:t>
            </a:r>
            <a:r>
              <a:rPr lang="tr-TR" sz="1200" kern="1200" dirty="0">
                <a:solidFill>
                  <a:schemeClr val="tx1"/>
                </a:solidFill>
                <a:effectLst/>
                <a:latin typeface="+mn-lt"/>
                <a:ea typeface="+mn-ea"/>
                <a:cs typeface="+mn-cs"/>
              </a:rPr>
              <a:t> </a:t>
            </a:r>
            <a:r>
              <a:rPr lang="tr-TR" sz="1200" kern="1200" dirty="0" err="1">
                <a:solidFill>
                  <a:schemeClr val="tx1"/>
                </a:solidFill>
                <a:effectLst/>
                <a:latin typeface="+mn-lt"/>
                <a:ea typeface="+mn-ea"/>
                <a:cs typeface="+mn-cs"/>
              </a:rPr>
              <a:t>recovery</a:t>
            </a:r>
            <a:r>
              <a:rPr lang="tr-TR" sz="1200" kern="1200" dirty="0">
                <a:solidFill>
                  <a:schemeClr val="tx1"/>
                </a:solidFill>
                <a:effectLst/>
                <a:latin typeface="+mn-lt"/>
                <a:ea typeface="+mn-ea"/>
                <a:cs typeface="+mn-cs"/>
              </a:rPr>
              <a:t> </a:t>
            </a:r>
            <a:r>
              <a:rPr lang="tr-TR" sz="1200" kern="1200" dirty="0" err="1">
                <a:solidFill>
                  <a:schemeClr val="tx1"/>
                </a:solidFill>
                <a:effectLst/>
                <a:latin typeface="+mn-lt"/>
                <a:ea typeface="+mn-ea"/>
                <a:cs typeface="+mn-cs"/>
              </a:rPr>
              <a:t>after</a:t>
            </a:r>
            <a:r>
              <a:rPr lang="tr-TR" sz="1200" kern="1200" dirty="0">
                <a:solidFill>
                  <a:schemeClr val="tx1"/>
                </a:solidFill>
                <a:effectLst/>
                <a:latin typeface="+mn-lt"/>
                <a:ea typeface="+mn-ea"/>
                <a:cs typeface="+mn-cs"/>
              </a:rPr>
              <a:t> </a:t>
            </a:r>
            <a:r>
              <a:rPr lang="tr-TR" sz="1200" kern="1200" dirty="0" err="1">
                <a:solidFill>
                  <a:schemeClr val="tx1"/>
                </a:solidFill>
                <a:effectLst/>
                <a:latin typeface="+mn-lt"/>
                <a:ea typeface="+mn-ea"/>
                <a:cs typeface="+mn-cs"/>
              </a:rPr>
              <a:t>neural</a:t>
            </a:r>
            <a:r>
              <a:rPr lang="tr-TR" sz="1200" kern="1200" dirty="0">
                <a:solidFill>
                  <a:schemeClr val="tx1"/>
                </a:solidFill>
                <a:effectLst/>
                <a:latin typeface="+mn-lt"/>
                <a:ea typeface="+mn-ea"/>
                <a:cs typeface="+mn-cs"/>
              </a:rPr>
              <a:t> </a:t>
            </a:r>
            <a:r>
              <a:rPr lang="tr-TR" sz="1200" kern="1200" dirty="0" err="1">
                <a:solidFill>
                  <a:schemeClr val="tx1"/>
                </a:solidFill>
                <a:effectLst/>
                <a:latin typeface="+mn-lt"/>
                <a:ea typeface="+mn-ea"/>
                <a:cs typeface="+mn-cs"/>
              </a:rPr>
              <a:t>damage</a:t>
            </a:r>
            <a:r>
              <a:rPr lang="tr-TR" sz="1200" kern="1200" dirty="0">
                <a:solidFill>
                  <a:schemeClr val="tx1"/>
                </a:solidFill>
                <a:effectLst/>
                <a:latin typeface="+mn-lt"/>
                <a:ea typeface="+mn-ea"/>
                <a:cs typeface="+mn-cs"/>
              </a:rPr>
              <a:t>. </a:t>
            </a:r>
            <a:r>
              <a:rPr lang="tr-TR" sz="1200" kern="1200" dirty="0" err="1">
                <a:solidFill>
                  <a:schemeClr val="tx1"/>
                </a:solidFill>
                <a:effectLst/>
                <a:latin typeface="+mn-lt"/>
                <a:ea typeface="+mn-ea"/>
                <a:cs typeface="+mn-cs"/>
              </a:rPr>
              <a:t>Healthy</a:t>
            </a:r>
            <a:r>
              <a:rPr lang="tr-TR" sz="1200" kern="1200" dirty="0">
                <a:solidFill>
                  <a:schemeClr val="tx1"/>
                </a:solidFill>
                <a:effectLst/>
                <a:latin typeface="+mn-lt"/>
                <a:ea typeface="+mn-ea"/>
                <a:cs typeface="+mn-cs"/>
              </a:rPr>
              <a:t> </a:t>
            </a:r>
            <a:r>
              <a:rPr lang="tr-TR" sz="1200" kern="1200" dirty="0" err="1">
                <a:solidFill>
                  <a:schemeClr val="tx1"/>
                </a:solidFill>
                <a:effectLst/>
                <a:latin typeface="+mn-lt"/>
                <a:ea typeface="+mn-ea"/>
                <a:cs typeface="+mn-cs"/>
              </a:rPr>
              <a:t>condition</a:t>
            </a:r>
            <a:r>
              <a:rPr lang="tr-TR" sz="1200" kern="1200" dirty="0">
                <a:solidFill>
                  <a:schemeClr val="tx1"/>
                </a:solidFill>
                <a:effectLst/>
                <a:latin typeface="+mn-lt"/>
                <a:ea typeface="+mn-ea"/>
                <a:cs typeface="+mn-cs"/>
              </a:rPr>
              <a:t>: a </a:t>
            </a:r>
            <a:r>
              <a:rPr lang="tr-TR" sz="1200" kern="1200" dirty="0" err="1">
                <a:solidFill>
                  <a:schemeClr val="tx1"/>
                </a:solidFill>
                <a:effectLst/>
                <a:latin typeface="+mn-lt"/>
                <a:ea typeface="+mn-ea"/>
                <a:cs typeface="+mn-cs"/>
              </a:rPr>
              <a:t>schematic</a:t>
            </a:r>
            <a:endParaRPr lang="tr-TR" sz="1200" kern="1200" dirty="0">
              <a:solidFill>
                <a:schemeClr val="tx1"/>
              </a:solidFill>
              <a:effectLst/>
              <a:latin typeface="+mn-lt"/>
              <a:ea typeface="+mn-ea"/>
              <a:cs typeface="+mn-cs"/>
            </a:endParaRPr>
          </a:p>
          <a:p>
            <a:r>
              <a:rPr lang="tr-TR" sz="1200" kern="1200" dirty="0">
                <a:solidFill>
                  <a:schemeClr val="tx1"/>
                </a:solidFill>
                <a:effectLst/>
                <a:latin typeface="+mn-lt"/>
                <a:ea typeface="+mn-ea"/>
                <a:cs typeface="+mn-cs"/>
              </a:rPr>
              <a:t>model </a:t>
            </a:r>
            <a:r>
              <a:rPr lang="tr-TR" sz="1200" kern="1200" dirty="0" err="1">
                <a:solidFill>
                  <a:schemeClr val="tx1"/>
                </a:solidFill>
                <a:effectLst/>
                <a:latin typeface="+mn-lt"/>
                <a:ea typeface="+mn-ea"/>
                <a:cs typeface="+mn-cs"/>
              </a:rPr>
              <a:t>representing</a:t>
            </a:r>
            <a:r>
              <a:rPr lang="tr-TR" sz="1200" kern="1200" dirty="0">
                <a:solidFill>
                  <a:schemeClr val="tx1"/>
                </a:solidFill>
                <a:effectLst/>
                <a:latin typeface="+mn-lt"/>
                <a:ea typeface="+mn-ea"/>
                <a:cs typeface="+mn-cs"/>
              </a:rPr>
              <a:t> </a:t>
            </a:r>
            <a:r>
              <a:rPr lang="tr-TR" sz="1200" kern="1200" dirty="0" err="1">
                <a:solidFill>
                  <a:schemeClr val="tx1"/>
                </a:solidFill>
                <a:effectLst/>
                <a:latin typeface="+mn-lt"/>
                <a:ea typeface="+mn-ea"/>
                <a:cs typeface="+mn-cs"/>
              </a:rPr>
              <a:t>neuronal</a:t>
            </a:r>
            <a:r>
              <a:rPr lang="tr-TR" sz="1200" kern="1200" dirty="0">
                <a:solidFill>
                  <a:schemeClr val="tx1"/>
                </a:solidFill>
                <a:effectLst/>
                <a:latin typeface="+mn-lt"/>
                <a:ea typeface="+mn-ea"/>
                <a:cs typeface="+mn-cs"/>
              </a:rPr>
              <a:t> </a:t>
            </a:r>
            <a:r>
              <a:rPr lang="tr-TR" sz="1200" kern="1200" dirty="0" err="1">
                <a:solidFill>
                  <a:schemeClr val="tx1"/>
                </a:solidFill>
                <a:effectLst/>
                <a:latin typeface="+mn-lt"/>
                <a:ea typeface="+mn-ea"/>
                <a:cs typeface="+mn-cs"/>
              </a:rPr>
              <a:t>excitatory</a:t>
            </a:r>
            <a:r>
              <a:rPr lang="tr-TR" sz="1200" kern="1200" dirty="0">
                <a:solidFill>
                  <a:schemeClr val="tx1"/>
                </a:solidFill>
                <a:effectLst/>
                <a:latin typeface="+mn-lt"/>
                <a:ea typeface="+mn-ea"/>
                <a:cs typeface="+mn-cs"/>
              </a:rPr>
              <a:t> </a:t>
            </a:r>
            <a:r>
              <a:rPr lang="tr-TR" sz="1200" kern="1200" dirty="0" err="1">
                <a:solidFill>
                  <a:schemeClr val="tx1"/>
                </a:solidFill>
                <a:effectLst/>
                <a:latin typeface="+mn-lt"/>
                <a:ea typeface="+mn-ea"/>
                <a:cs typeface="+mn-cs"/>
              </a:rPr>
              <a:t>connections</a:t>
            </a:r>
            <a:r>
              <a:rPr lang="tr-TR" sz="1200" kern="1200" dirty="0">
                <a:solidFill>
                  <a:schemeClr val="tx1"/>
                </a:solidFill>
                <a:effectLst/>
                <a:latin typeface="+mn-lt"/>
                <a:ea typeface="+mn-ea"/>
                <a:cs typeface="+mn-cs"/>
              </a:rPr>
              <a:t>. </a:t>
            </a:r>
            <a:r>
              <a:rPr lang="tr-TR" sz="1200" kern="1200" dirty="0" err="1">
                <a:solidFill>
                  <a:schemeClr val="tx1"/>
                </a:solidFill>
                <a:effectLst/>
                <a:latin typeface="+mn-lt"/>
                <a:ea typeface="+mn-ea"/>
                <a:cs typeface="+mn-cs"/>
              </a:rPr>
              <a:t>Neuron</a:t>
            </a:r>
            <a:r>
              <a:rPr lang="tr-TR" sz="1200" kern="1200" dirty="0">
                <a:solidFill>
                  <a:schemeClr val="tx1"/>
                </a:solidFill>
                <a:effectLst/>
                <a:latin typeface="+mn-lt"/>
                <a:ea typeface="+mn-ea"/>
                <a:cs typeface="+mn-cs"/>
              </a:rPr>
              <a:t> C </a:t>
            </a:r>
            <a:r>
              <a:rPr lang="tr-TR" sz="1200" kern="1200" dirty="0" err="1">
                <a:solidFill>
                  <a:schemeClr val="tx1"/>
                </a:solidFill>
                <a:effectLst/>
                <a:latin typeface="+mn-lt"/>
                <a:ea typeface="+mn-ea"/>
                <a:cs typeface="+mn-cs"/>
              </a:rPr>
              <a:t>and</a:t>
            </a:r>
            <a:r>
              <a:rPr lang="tr-TR" sz="1200" kern="1200" dirty="0">
                <a:solidFill>
                  <a:schemeClr val="tx1"/>
                </a:solidFill>
                <a:effectLst/>
                <a:latin typeface="+mn-lt"/>
                <a:ea typeface="+mn-ea"/>
                <a:cs typeface="+mn-cs"/>
              </a:rPr>
              <a:t> D </a:t>
            </a:r>
            <a:r>
              <a:rPr lang="tr-TR" sz="1200" kern="1200" dirty="0" err="1">
                <a:solidFill>
                  <a:schemeClr val="tx1"/>
                </a:solidFill>
                <a:effectLst/>
                <a:latin typeface="+mn-lt"/>
                <a:ea typeface="+mn-ea"/>
                <a:cs typeface="+mn-cs"/>
              </a:rPr>
              <a:t>receive</a:t>
            </a:r>
            <a:r>
              <a:rPr lang="tr-TR" sz="1200" kern="1200" dirty="0">
                <a:solidFill>
                  <a:schemeClr val="tx1"/>
                </a:solidFill>
                <a:effectLst/>
                <a:latin typeface="+mn-lt"/>
                <a:ea typeface="+mn-ea"/>
                <a:cs typeface="+mn-cs"/>
              </a:rPr>
              <a:t> </a:t>
            </a:r>
            <a:r>
              <a:rPr lang="tr-TR" sz="1200" kern="1200" dirty="0" err="1">
                <a:solidFill>
                  <a:schemeClr val="tx1"/>
                </a:solidFill>
                <a:effectLst/>
                <a:latin typeface="+mn-lt"/>
                <a:ea typeface="+mn-ea"/>
                <a:cs typeface="+mn-cs"/>
              </a:rPr>
              <a:t>synaptic</a:t>
            </a:r>
            <a:r>
              <a:rPr lang="tr-TR" sz="1200" kern="1200" dirty="0">
                <a:solidFill>
                  <a:schemeClr val="tx1"/>
                </a:solidFill>
                <a:effectLst/>
                <a:latin typeface="+mn-lt"/>
                <a:ea typeface="+mn-ea"/>
                <a:cs typeface="+mn-cs"/>
              </a:rPr>
              <a:t> </a:t>
            </a:r>
            <a:r>
              <a:rPr lang="tr-TR" sz="1200" kern="1200" dirty="0" err="1">
                <a:solidFill>
                  <a:schemeClr val="tx1"/>
                </a:solidFill>
                <a:effectLst/>
                <a:latin typeface="+mn-lt"/>
                <a:ea typeface="+mn-ea"/>
                <a:cs typeface="+mn-cs"/>
              </a:rPr>
              <a:t>excitatory</a:t>
            </a:r>
            <a:endParaRPr lang="tr-TR" sz="1200" kern="1200" dirty="0">
              <a:solidFill>
                <a:schemeClr val="tx1"/>
              </a:solidFill>
              <a:effectLst/>
              <a:latin typeface="+mn-lt"/>
              <a:ea typeface="+mn-ea"/>
              <a:cs typeface="+mn-cs"/>
            </a:endParaRPr>
          </a:p>
          <a:p>
            <a:r>
              <a:rPr lang="tr-TR" sz="1200" kern="1200" dirty="0" err="1">
                <a:solidFill>
                  <a:schemeClr val="tx1"/>
                </a:solidFill>
                <a:effectLst/>
                <a:latin typeface="+mn-lt"/>
                <a:ea typeface="+mn-ea"/>
                <a:cs typeface="+mn-cs"/>
              </a:rPr>
              <a:t>inputs</a:t>
            </a:r>
            <a:r>
              <a:rPr lang="tr-TR" sz="1200" kern="1200" dirty="0">
                <a:solidFill>
                  <a:schemeClr val="tx1"/>
                </a:solidFill>
                <a:effectLst/>
                <a:latin typeface="+mn-lt"/>
                <a:ea typeface="+mn-ea"/>
                <a:cs typeface="+mn-cs"/>
              </a:rPr>
              <a:t> </a:t>
            </a:r>
            <a:r>
              <a:rPr lang="tr-TR" sz="1200" kern="1200" dirty="0" err="1">
                <a:solidFill>
                  <a:schemeClr val="tx1"/>
                </a:solidFill>
                <a:effectLst/>
                <a:latin typeface="+mn-lt"/>
                <a:ea typeface="+mn-ea"/>
                <a:cs typeface="+mn-cs"/>
              </a:rPr>
              <a:t>from</a:t>
            </a:r>
            <a:r>
              <a:rPr lang="tr-TR" sz="1200" kern="1200" dirty="0">
                <a:solidFill>
                  <a:schemeClr val="tx1"/>
                </a:solidFill>
                <a:effectLst/>
                <a:latin typeface="+mn-lt"/>
                <a:ea typeface="+mn-ea"/>
                <a:cs typeface="+mn-cs"/>
              </a:rPr>
              <a:t> </a:t>
            </a:r>
            <a:r>
              <a:rPr lang="tr-TR" sz="1200" kern="1200" dirty="0" err="1">
                <a:solidFill>
                  <a:schemeClr val="tx1"/>
                </a:solidFill>
                <a:effectLst/>
                <a:latin typeface="+mn-lt"/>
                <a:ea typeface="+mn-ea"/>
                <a:cs typeface="+mn-cs"/>
              </a:rPr>
              <a:t>neurons</a:t>
            </a:r>
            <a:r>
              <a:rPr lang="tr-TR" sz="1200" kern="1200" dirty="0">
                <a:solidFill>
                  <a:schemeClr val="tx1"/>
                </a:solidFill>
                <a:effectLst/>
                <a:latin typeface="+mn-lt"/>
                <a:ea typeface="+mn-ea"/>
                <a:cs typeface="+mn-cs"/>
              </a:rPr>
              <a:t> A </a:t>
            </a:r>
            <a:r>
              <a:rPr lang="tr-TR" sz="1200" kern="1200" dirty="0" err="1">
                <a:solidFill>
                  <a:schemeClr val="tx1"/>
                </a:solidFill>
                <a:effectLst/>
                <a:latin typeface="+mn-lt"/>
                <a:ea typeface="+mn-ea"/>
                <a:cs typeface="+mn-cs"/>
              </a:rPr>
              <a:t>and</a:t>
            </a:r>
            <a:r>
              <a:rPr lang="tr-TR" sz="1200" kern="1200" dirty="0">
                <a:solidFill>
                  <a:schemeClr val="tx1"/>
                </a:solidFill>
                <a:effectLst/>
                <a:latin typeface="+mn-lt"/>
                <a:ea typeface="+mn-ea"/>
                <a:cs typeface="+mn-cs"/>
              </a:rPr>
              <a:t> B </a:t>
            </a:r>
            <a:r>
              <a:rPr lang="tr-TR" sz="1200" kern="1200" dirty="0" err="1">
                <a:solidFill>
                  <a:schemeClr val="tx1"/>
                </a:solidFill>
                <a:effectLst/>
                <a:latin typeface="+mn-lt"/>
                <a:ea typeface="+mn-ea"/>
                <a:cs typeface="+mn-cs"/>
              </a:rPr>
              <a:t>respectively</a:t>
            </a:r>
            <a:r>
              <a:rPr lang="tr-TR" sz="1200" kern="1200" dirty="0">
                <a:solidFill>
                  <a:schemeClr val="tx1"/>
                </a:solidFill>
                <a:effectLst/>
                <a:latin typeface="+mn-lt"/>
                <a:ea typeface="+mn-ea"/>
                <a:cs typeface="+mn-cs"/>
              </a:rPr>
              <a:t>. </a:t>
            </a:r>
            <a:r>
              <a:rPr lang="tr-TR" sz="1200" kern="1200" dirty="0" err="1">
                <a:solidFill>
                  <a:schemeClr val="tx1"/>
                </a:solidFill>
                <a:effectLst/>
                <a:latin typeface="+mn-lt"/>
                <a:ea typeface="+mn-ea"/>
                <a:cs typeface="+mn-cs"/>
              </a:rPr>
              <a:t>Acute</a:t>
            </a:r>
            <a:r>
              <a:rPr lang="tr-TR" sz="1200" kern="1200" dirty="0">
                <a:solidFill>
                  <a:schemeClr val="tx1"/>
                </a:solidFill>
                <a:effectLst/>
                <a:latin typeface="+mn-lt"/>
                <a:ea typeface="+mn-ea"/>
                <a:cs typeface="+mn-cs"/>
              </a:rPr>
              <a:t> </a:t>
            </a:r>
            <a:r>
              <a:rPr lang="tr-TR" sz="1200" kern="1200" dirty="0" err="1">
                <a:solidFill>
                  <a:schemeClr val="tx1"/>
                </a:solidFill>
                <a:effectLst/>
                <a:latin typeface="+mn-lt"/>
                <a:ea typeface="+mn-ea"/>
                <a:cs typeface="+mn-cs"/>
              </a:rPr>
              <a:t>damage</a:t>
            </a:r>
            <a:r>
              <a:rPr lang="tr-TR" sz="1200" kern="1200" dirty="0">
                <a:solidFill>
                  <a:schemeClr val="tx1"/>
                </a:solidFill>
                <a:effectLst/>
                <a:latin typeface="+mn-lt"/>
                <a:ea typeface="+mn-ea"/>
                <a:cs typeface="+mn-cs"/>
              </a:rPr>
              <a:t>: </a:t>
            </a:r>
            <a:r>
              <a:rPr lang="tr-TR" sz="1200" kern="1200" dirty="0" err="1">
                <a:solidFill>
                  <a:schemeClr val="tx1"/>
                </a:solidFill>
                <a:effectLst/>
                <a:latin typeface="+mn-lt"/>
                <a:ea typeface="+mn-ea"/>
                <a:cs typeface="+mn-cs"/>
              </a:rPr>
              <a:t>damage</a:t>
            </a:r>
            <a:r>
              <a:rPr lang="tr-TR" sz="1200" kern="1200" dirty="0">
                <a:solidFill>
                  <a:schemeClr val="tx1"/>
                </a:solidFill>
                <a:effectLst/>
                <a:latin typeface="+mn-lt"/>
                <a:ea typeface="+mn-ea"/>
                <a:cs typeface="+mn-cs"/>
              </a:rPr>
              <a:t> </a:t>
            </a:r>
            <a:r>
              <a:rPr lang="tr-TR" sz="1200" kern="1200" dirty="0" err="1">
                <a:solidFill>
                  <a:schemeClr val="tx1"/>
                </a:solidFill>
                <a:effectLst/>
                <a:latin typeface="+mn-lt"/>
                <a:ea typeface="+mn-ea"/>
                <a:cs typeface="+mn-cs"/>
              </a:rPr>
              <a:t>to</a:t>
            </a:r>
            <a:r>
              <a:rPr lang="tr-TR" sz="1200" kern="1200" dirty="0">
                <a:solidFill>
                  <a:schemeClr val="tx1"/>
                </a:solidFill>
                <a:effectLst/>
                <a:latin typeface="+mn-lt"/>
                <a:ea typeface="+mn-ea"/>
                <a:cs typeface="+mn-cs"/>
              </a:rPr>
              <a:t> </a:t>
            </a:r>
            <a:r>
              <a:rPr lang="tr-TR" sz="1200" kern="1200" dirty="0" err="1">
                <a:solidFill>
                  <a:schemeClr val="tx1"/>
                </a:solidFill>
                <a:effectLst/>
                <a:latin typeface="+mn-lt"/>
                <a:ea typeface="+mn-ea"/>
                <a:cs typeface="+mn-cs"/>
              </a:rPr>
              <a:t>neuron</a:t>
            </a:r>
            <a:r>
              <a:rPr lang="tr-TR" sz="1200" kern="1200" dirty="0">
                <a:solidFill>
                  <a:schemeClr val="tx1"/>
                </a:solidFill>
                <a:effectLst/>
                <a:latin typeface="+mn-lt"/>
                <a:ea typeface="+mn-ea"/>
                <a:cs typeface="+mn-cs"/>
              </a:rPr>
              <a:t> B </a:t>
            </a:r>
            <a:r>
              <a:rPr lang="tr-TR" sz="1200" kern="1200" dirty="0" err="1">
                <a:solidFill>
                  <a:schemeClr val="tx1"/>
                </a:solidFill>
                <a:effectLst/>
                <a:latin typeface="+mn-lt"/>
                <a:ea typeface="+mn-ea"/>
                <a:cs typeface="+mn-cs"/>
              </a:rPr>
              <a:t>deprives</a:t>
            </a:r>
            <a:r>
              <a:rPr lang="tr-TR" sz="1200" kern="1200" dirty="0">
                <a:solidFill>
                  <a:schemeClr val="tx1"/>
                </a:solidFill>
                <a:effectLst/>
                <a:latin typeface="+mn-lt"/>
                <a:ea typeface="+mn-ea"/>
                <a:cs typeface="+mn-cs"/>
              </a:rPr>
              <a:t> </a:t>
            </a:r>
            <a:r>
              <a:rPr lang="tr-TR" sz="1200" kern="1200" dirty="0" err="1">
                <a:solidFill>
                  <a:schemeClr val="tx1"/>
                </a:solidFill>
                <a:effectLst/>
                <a:latin typeface="+mn-lt"/>
                <a:ea typeface="+mn-ea"/>
                <a:cs typeface="+mn-cs"/>
              </a:rPr>
              <a:t>neuron</a:t>
            </a:r>
            <a:r>
              <a:rPr lang="tr-TR" sz="1200" kern="1200" dirty="0">
                <a:solidFill>
                  <a:schemeClr val="tx1"/>
                </a:solidFill>
                <a:effectLst/>
                <a:latin typeface="+mn-lt"/>
                <a:ea typeface="+mn-ea"/>
                <a:cs typeface="+mn-cs"/>
              </a:rPr>
              <a:t> D of</a:t>
            </a:r>
          </a:p>
          <a:p>
            <a:r>
              <a:rPr lang="tr-TR" sz="1200" kern="1200" dirty="0" err="1">
                <a:solidFill>
                  <a:schemeClr val="tx1"/>
                </a:solidFill>
                <a:effectLst/>
                <a:latin typeface="+mn-lt"/>
                <a:ea typeface="+mn-ea"/>
                <a:cs typeface="+mn-cs"/>
              </a:rPr>
              <a:t>excitatory</a:t>
            </a:r>
            <a:r>
              <a:rPr lang="tr-TR" sz="1200" kern="1200" dirty="0">
                <a:solidFill>
                  <a:schemeClr val="tx1"/>
                </a:solidFill>
                <a:effectLst/>
                <a:latin typeface="+mn-lt"/>
                <a:ea typeface="+mn-ea"/>
                <a:cs typeface="+mn-cs"/>
              </a:rPr>
              <a:t> </a:t>
            </a:r>
            <a:r>
              <a:rPr lang="tr-TR" sz="1200" kern="1200" dirty="0" err="1">
                <a:solidFill>
                  <a:schemeClr val="tx1"/>
                </a:solidFill>
                <a:effectLst/>
                <a:latin typeface="+mn-lt"/>
                <a:ea typeface="+mn-ea"/>
                <a:cs typeface="+mn-cs"/>
              </a:rPr>
              <a:t>synaptic</a:t>
            </a:r>
            <a:r>
              <a:rPr lang="tr-TR" sz="1200" kern="1200" dirty="0">
                <a:solidFill>
                  <a:schemeClr val="tx1"/>
                </a:solidFill>
                <a:effectLst/>
                <a:latin typeface="+mn-lt"/>
                <a:ea typeface="+mn-ea"/>
                <a:cs typeface="+mn-cs"/>
              </a:rPr>
              <a:t> </a:t>
            </a:r>
            <a:r>
              <a:rPr lang="tr-TR" sz="1200" kern="1200" dirty="0" err="1">
                <a:solidFill>
                  <a:schemeClr val="tx1"/>
                </a:solidFill>
                <a:effectLst/>
                <a:latin typeface="+mn-lt"/>
                <a:ea typeface="+mn-ea"/>
                <a:cs typeface="+mn-cs"/>
              </a:rPr>
              <a:t>input</a:t>
            </a:r>
            <a:r>
              <a:rPr lang="tr-TR" sz="1200" kern="1200" dirty="0">
                <a:solidFill>
                  <a:schemeClr val="tx1"/>
                </a:solidFill>
                <a:effectLst/>
                <a:latin typeface="+mn-lt"/>
                <a:ea typeface="+mn-ea"/>
                <a:cs typeface="+mn-cs"/>
              </a:rPr>
              <a:t> </a:t>
            </a:r>
            <a:r>
              <a:rPr lang="tr-TR" sz="1200" kern="1200" dirty="0" err="1">
                <a:solidFill>
                  <a:schemeClr val="tx1"/>
                </a:solidFill>
                <a:effectLst/>
                <a:latin typeface="+mn-lt"/>
                <a:ea typeface="+mn-ea"/>
                <a:cs typeface="+mn-cs"/>
              </a:rPr>
              <a:t>leading</a:t>
            </a:r>
            <a:r>
              <a:rPr lang="tr-TR" sz="1200" kern="1200" dirty="0">
                <a:solidFill>
                  <a:schemeClr val="tx1"/>
                </a:solidFill>
                <a:effectLst/>
                <a:latin typeface="+mn-lt"/>
                <a:ea typeface="+mn-ea"/>
                <a:cs typeface="+mn-cs"/>
              </a:rPr>
              <a:t> </a:t>
            </a:r>
            <a:r>
              <a:rPr lang="tr-TR" sz="1200" kern="1200" dirty="0" err="1">
                <a:solidFill>
                  <a:schemeClr val="tx1"/>
                </a:solidFill>
                <a:effectLst/>
                <a:latin typeface="+mn-lt"/>
                <a:ea typeface="+mn-ea"/>
                <a:cs typeface="+mn-cs"/>
              </a:rPr>
              <a:t>to</a:t>
            </a:r>
            <a:r>
              <a:rPr lang="tr-TR" sz="1200" kern="1200" dirty="0">
                <a:solidFill>
                  <a:schemeClr val="tx1"/>
                </a:solidFill>
                <a:effectLst/>
                <a:latin typeface="+mn-lt"/>
                <a:ea typeface="+mn-ea"/>
                <a:cs typeface="+mn-cs"/>
              </a:rPr>
              <a:t> </a:t>
            </a:r>
            <a:r>
              <a:rPr lang="tr-TR" sz="1200" kern="1200" dirty="0" err="1">
                <a:solidFill>
                  <a:schemeClr val="tx1"/>
                </a:solidFill>
                <a:effectLst/>
                <a:latin typeface="+mn-lt"/>
                <a:ea typeface="+mn-ea"/>
                <a:cs typeface="+mn-cs"/>
              </a:rPr>
              <a:t>disconnection</a:t>
            </a:r>
            <a:r>
              <a:rPr lang="tr-TR" sz="1200" kern="1200" dirty="0">
                <a:solidFill>
                  <a:schemeClr val="tx1"/>
                </a:solidFill>
                <a:effectLst/>
                <a:latin typeface="+mn-lt"/>
                <a:ea typeface="+mn-ea"/>
                <a:cs typeface="+mn-cs"/>
              </a:rPr>
              <a:t> </a:t>
            </a:r>
            <a:r>
              <a:rPr lang="tr-TR" sz="1200" kern="1200" dirty="0" err="1">
                <a:solidFill>
                  <a:schemeClr val="tx1"/>
                </a:solidFill>
                <a:effectLst/>
                <a:latin typeface="+mn-lt"/>
                <a:ea typeface="+mn-ea"/>
                <a:cs typeface="+mn-cs"/>
              </a:rPr>
              <a:t>and</a:t>
            </a:r>
            <a:r>
              <a:rPr lang="tr-TR" sz="1200" kern="1200" dirty="0">
                <a:solidFill>
                  <a:schemeClr val="tx1"/>
                </a:solidFill>
                <a:effectLst/>
                <a:latin typeface="+mn-lt"/>
                <a:ea typeface="+mn-ea"/>
                <a:cs typeface="+mn-cs"/>
              </a:rPr>
              <a:t> </a:t>
            </a:r>
            <a:r>
              <a:rPr lang="tr-TR" sz="1200" kern="1200" dirty="0" err="1">
                <a:solidFill>
                  <a:schemeClr val="tx1"/>
                </a:solidFill>
                <a:effectLst/>
                <a:latin typeface="+mn-lt"/>
                <a:ea typeface="+mn-ea"/>
                <a:cs typeface="+mn-cs"/>
              </a:rPr>
              <a:t>symptoms</a:t>
            </a:r>
            <a:r>
              <a:rPr lang="tr-TR" sz="1200" kern="1200" dirty="0">
                <a:solidFill>
                  <a:schemeClr val="tx1"/>
                </a:solidFill>
                <a:effectLst/>
                <a:latin typeface="+mn-lt"/>
                <a:ea typeface="+mn-ea"/>
                <a:cs typeface="+mn-cs"/>
              </a:rPr>
              <a:t> </a:t>
            </a:r>
            <a:r>
              <a:rPr lang="tr-TR" sz="1200" kern="1200" dirty="0" err="1">
                <a:solidFill>
                  <a:schemeClr val="tx1"/>
                </a:solidFill>
                <a:effectLst/>
                <a:latin typeface="+mn-lt"/>
                <a:ea typeface="+mn-ea"/>
                <a:cs typeface="+mn-cs"/>
              </a:rPr>
              <a:t>appearance</a:t>
            </a:r>
            <a:r>
              <a:rPr lang="tr-TR" sz="1200" kern="1200" dirty="0">
                <a:solidFill>
                  <a:schemeClr val="tx1"/>
                </a:solidFill>
                <a:effectLst/>
                <a:latin typeface="+mn-lt"/>
                <a:ea typeface="+mn-ea"/>
                <a:cs typeface="+mn-cs"/>
              </a:rPr>
              <a:t>. </a:t>
            </a:r>
            <a:r>
              <a:rPr lang="tr-TR" sz="1200" kern="1200" dirty="0" err="1">
                <a:solidFill>
                  <a:schemeClr val="tx1"/>
                </a:solidFill>
                <a:effectLst/>
                <a:latin typeface="+mn-lt"/>
                <a:ea typeface="+mn-ea"/>
                <a:cs typeface="+mn-cs"/>
              </a:rPr>
              <a:t>Recovery</a:t>
            </a:r>
            <a:r>
              <a:rPr lang="tr-TR" sz="1200" kern="1200" dirty="0">
                <a:solidFill>
                  <a:schemeClr val="tx1"/>
                </a:solidFill>
                <a:effectLst/>
                <a:latin typeface="+mn-lt"/>
                <a:ea typeface="+mn-ea"/>
                <a:cs typeface="+mn-cs"/>
              </a:rPr>
              <a:t> of </a:t>
            </a:r>
            <a:r>
              <a:rPr lang="tr-TR" sz="1200" kern="1200" dirty="0" err="1">
                <a:solidFill>
                  <a:schemeClr val="tx1"/>
                </a:solidFill>
                <a:effectLst/>
                <a:latin typeface="+mn-lt"/>
                <a:ea typeface="+mn-ea"/>
                <a:cs typeface="+mn-cs"/>
              </a:rPr>
              <a:t>function</a:t>
            </a:r>
            <a:r>
              <a:rPr lang="tr-TR" sz="1200" kern="1200" dirty="0">
                <a:solidFill>
                  <a:schemeClr val="tx1"/>
                </a:solidFill>
                <a:effectLst/>
                <a:latin typeface="+mn-lt"/>
                <a:ea typeface="+mn-ea"/>
                <a:cs typeface="+mn-cs"/>
              </a:rPr>
              <a:t>:</a:t>
            </a:r>
          </a:p>
          <a:p>
            <a:r>
              <a:rPr lang="tr-TR" sz="1200" kern="1200" dirty="0" err="1">
                <a:solidFill>
                  <a:schemeClr val="tx1"/>
                </a:solidFill>
                <a:effectLst/>
                <a:latin typeface="+mn-lt"/>
                <a:ea typeface="+mn-ea"/>
                <a:cs typeface="+mn-cs"/>
              </a:rPr>
              <a:t>clinical</a:t>
            </a:r>
            <a:r>
              <a:rPr lang="tr-TR" sz="1200" kern="1200" dirty="0">
                <a:solidFill>
                  <a:schemeClr val="tx1"/>
                </a:solidFill>
                <a:effectLst/>
                <a:latin typeface="+mn-lt"/>
                <a:ea typeface="+mn-ea"/>
                <a:cs typeface="+mn-cs"/>
              </a:rPr>
              <a:t> </a:t>
            </a:r>
            <a:r>
              <a:rPr lang="tr-TR" sz="1200" kern="1200" dirty="0" err="1">
                <a:solidFill>
                  <a:schemeClr val="tx1"/>
                </a:solidFill>
                <a:effectLst/>
                <a:latin typeface="+mn-lt"/>
                <a:ea typeface="+mn-ea"/>
                <a:cs typeface="+mn-cs"/>
              </a:rPr>
              <a:t>recovery</a:t>
            </a:r>
            <a:r>
              <a:rPr lang="tr-TR" sz="1200" kern="1200" dirty="0">
                <a:solidFill>
                  <a:schemeClr val="tx1"/>
                </a:solidFill>
                <a:effectLst/>
                <a:latin typeface="+mn-lt"/>
                <a:ea typeface="+mn-ea"/>
                <a:cs typeface="+mn-cs"/>
              </a:rPr>
              <a:t> is </a:t>
            </a:r>
            <a:r>
              <a:rPr lang="tr-TR" sz="1200" kern="1200" dirty="0" err="1">
                <a:solidFill>
                  <a:schemeClr val="tx1"/>
                </a:solidFill>
                <a:effectLst/>
                <a:latin typeface="+mn-lt"/>
                <a:ea typeface="+mn-ea"/>
                <a:cs typeface="+mn-cs"/>
              </a:rPr>
              <a:t>associated</a:t>
            </a:r>
            <a:r>
              <a:rPr lang="tr-TR" sz="1200" kern="1200" dirty="0">
                <a:solidFill>
                  <a:schemeClr val="tx1"/>
                </a:solidFill>
                <a:effectLst/>
                <a:latin typeface="+mn-lt"/>
                <a:ea typeface="+mn-ea"/>
                <a:cs typeface="+mn-cs"/>
              </a:rPr>
              <a:t> </a:t>
            </a:r>
            <a:r>
              <a:rPr lang="tr-TR" sz="1200" kern="1200" dirty="0" err="1">
                <a:solidFill>
                  <a:schemeClr val="tx1"/>
                </a:solidFill>
                <a:effectLst/>
                <a:latin typeface="+mn-lt"/>
                <a:ea typeface="+mn-ea"/>
                <a:cs typeface="+mn-cs"/>
              </a:rPr>
              <a:t>to</a:t>
            </a:r>
            <a:r>
              <a:rPr lang="tr-TR" sz="1200" kern="1200" dirty="0">
                <a:solidFill>
                  <a:schemeClr val="tx1"/>
                </a:solidFill>
                <a:effectLst/>
                <a:latin typeface="+mn-lt"/>
                <a:ea typeface="+mn-ea"/>
                <a:cs typeface="+mn-cs"/>
              </a:rPr>
              <a:t> </a:t>
            </a:r>
            <a:r>
              <a:rPr lang="tr-TR" sz="1200" kern="1200" dirty="0" err="1">
                <a:solidFill>
                  <a:schemeClr val="tx1"/>
                </a:solidFill>
                <a:effectLst/>
                <a:latin typeface="+mn-lt"/>
                <a:ea typeface="+mn-ea"/>
                <a:cs typeface="+mn-cs"/>
              </a:rPr>
              <a:t>increased</a:t>
            </a:r>
            <a:r>
              <a:rPr lang="tr-TR" sz="1200" kern="1200" dirty="0">
                <a:solidFill>
                  <a:schemeClr val="tx1"/>
                </a:solidFill>
                <a:effectLst/>
                <a:latin typeface="+mn-lt"/>
                <a:ea typeface="+mn-ea"/>
                <a:cs typeface="+mn-cs"/>
              </a:rPr>
              <a:t> </a:t>
            </a:r>
            <a:r>
              <a:rPr lang="tr-TR" sz="1200" kern="1200" dirty="0" err="1">
                <a:solidFill>
                  <a:schemeClr val="tx1"/>
                </a:solidFill>
                <a:effectLst/>
                <a:latin typeface="+mn-lt"/>
                <a:ea typeface="+mn-ea"/>
                <a:cs typeface="+mn-cs"/>
              </a:rPr>
              <a:t>excitability</a:t>
            </a:r>
            <a:r>
              <a:rPr lang="tr-TR" sz="1200" kern="1200" dirty="0">
                <a:solidFill>
                  <a:schemeClr val="tx1"/>
                </a:solidFill>
                <a:effectLst/>
                <a:latin typeface="+mn-lt"/>
                <a:ea typeface="+mn-ea"/>
                <a:cs typeface="+mn-cs"/>
              </a:rPr>
              <a:t> of </a:t>
            </a:r>
            <a:r>
              <a:rPr lang="tr-TR" sz="1200" kern="1200" dirty="0" err="1">
                <a:solidFill>
                  <a:schemeClr val="tx1"/>
                </a:solidFill>
                <a:effectLst/>
                <a:latin typeface="+mn-lt"/>
                <a:ea typeface="+mn-ea"/>
                <a:cs typeface="+mn-cs"/>
              </a:rPr>
              <a:t>the</a:t>
            </a:r>
            <a:r>
              <a:rPr lang="tr-TR" sz="1200" kern="1200" dirty="0">
                <a:solidFill>
                  <a:schemeClr val="tx1"/>
                </a:solidFill>
                <a:effectLst/>
                <a:latin typeface="+mn-lt"/>
                <a:ea typeface="+mn-ea"/>
                <a:cs typeface="+mn-cs"/>
              </a:rPr>
              <a:t> </a:t>
            </a:r>
            <a:r>
              <a:rPr lang="tr-TR" sz="1200" kern="1200" dirty="0" err="1">
                <a:solidFill>
                  <a:schemeClr val="tx1"/>
                </a:solidFill>
                <a:effectLst/>
                <a:latin typeface="+mn-lt"/>
                <a:ea typeface="+mn-ea"/>
                <a:cs typeface="+mn-cs"/>
              </a:rPr>
              <a:t>surviving</a:t>
            </a:r>
            <a:r>
              <a:rPr lang="tr-TR" sz="1200" kern="1200" dirty="0">
                <a:solidFill>
                  <a:schemeClr val="tx1"/>
                </a:solidFill>
                <a:effectLst/>
                <a:latin typeface="+mn-lt"/>
                <a:ea typeface="+mn-ea"/>
                <a:cs typeface="+mn-cs"/>
              </a:rPr>
              <a:t> A </a:t>
            </a:r>
            <a:r>
              <a:rPr lang="tr-TR" sz="1200" kern="1200" dirty="0" err="1">
                <a:solidFill>
                  <a:schemeClr val="tx1"/>
                </a:solidFill>
                <a:effectLst/>
                <a:latin typeface="+mn-lt"/>
                <a:ea typeface="+mn-ea"/>
                <a:cs typeface="+mn-cs"/>
              </a:rPr>
              <a:t>neuron</a:t>
            </a:r>
            <a:r>
              <a:rPr lang="tr-TR" sz="1200" kern="1200" dirty="0">
                <a:solidFill>
                  <a:schemeClr val="tx1"/>
                </a:solidFill>
                <a:effectLst/>
                <a:latin typeface="+mn-lt"/>
                <a:ea typeface="+mn-ea"/>
                <a:cs typeface="+mn-cs"/>
              </a:rPr>
              <a:t> </a:t>
            </a:r>
            <a:r>
              <a:rPr lang="tr-TR" sz="1200" kern="1200" dirty="0" err="1">
                <a:solidFill>
                  <a:schemeClr val="tx1"/>
                </a:solidFill>
                <a:effectLst/>
                <a:latin typeface="+mn-lt"/>
                <a:ea typeface="+mn-ea"/>
                <a:cs typeface="+mn-cs"/>
              </a:rPr>
              <a:t>that</a:t>
            </a:r>
            <a:r>
              <a:rPr lang="tr-TR" sz="1200" kern="1200" dirty="0">
                <a:solidFill>
                  <a:schemeClr val="tx1"/>
                </a:solidFill>
                <a:effectLst/>
                <a:latin typeface="+mn-lt"/>
                <a:ea typeface="+mn-ea"/>
                <a:cs typeface="+mn-cs"/>
              </a:rPr>
              <a:t> </a:t>
            </a:r>
            <a:r>
              <a:rPr lang="tr-TR" sz="1200" kern="1200" dirty="0" err="1">
                <a:solidFill>
                  <a:schemeClr val="tx1"/>
                </a:solidFill>
                <a:effectLst/>
                <a:latin typeface="+mn-lt"/>
                <a:ea typeface="+mn-ea"/>
                <a:cs typeface="+mn-cs"/>
              </a:rPr>
              <a:t>unmasks</a:t>
            </a:r>
            <a:r>
              <a:rPr lang="tr-TR" sz="1200" kern="1200" dirty="0">
                <a:solidFill>
                  <a:schemeClr val="tx1"/>
                </a:solidFill>
                <a:effectLst/>
                <a:latin typeface="+mn-lt"/>
                <a:ea typeface="+mn-ea"/>
                <a:cs typeface="+mn-cs"/>
              </a:rPr>
              <a:t> </a:t>
            </a:r>
            <a:r>
              <a:rPr lang="tr-TR" sz="1200" kern="1200" dirty="0" err="1">
                <a:solidFill>
                  <a:schemeClr val="tx1"/>
                </a:solidFill>
                <a:effectLst/>
                <a:latin typeface="+mn-lt"/>
                <a:ea typeface="+mn-ea"/>
                <a:cs typeface="+mn-cs"/>
              </a:rPr>
              <a:t>latent</a:t>
            </a:r>
            <a:endParaRPr lang="tr-TR" sz="1200" kern="1200" dirty="0">
              <a:solidFill>
                <a:schemeClr val="tx1"/>
              </a:solidFill>
              <a:effectLst/>
              <a:latin typeface="+mn-lt"/>
              <a:ea typeface="+mn-ea"/>
              <a:cs typeface="+mn-cs"/>
            </a:endParaRPr>
          </a:p>
          <a:p>
            <a:r>
              <a:rPr lang="tr-TR" sz="1200" kern="1200" dirty="0" err="1">
                <a:solidFill>
                  <a:schemeClr val="tx1"/>
                </a:solidFill>
                <a:effectLst/>
                <a:latin typeface="+mn-lt"/>
                <a:ea typeface="+mn-ea"/>
                <a:cs typeface="+mn-cs"/>
              </a:rPr>
              <a:t>synaptic</a:t>
            </a:r>
            <a:r>
              <a:rPr lang="tr-TR" sz="1200" kern="1200" dirty="0">
                <a:solidFill>
                  <a:schemeClr val="tx1"/>
                </a:solidFill>
                <a:effectLst/>
                <a:latin typeface="+mn-lt"/>
                <a:ea typeface="+mn-ea"/>
                <a:cs typeface="+mn-cs"/>
              </a:rPr>
              <a:t> </a:t>
            </a:r>
            <a:r>
              <a:rPr lang="tr-TR" sz="1200" kern="1200" dirty="0" err="1">
                <a:solidFill>
                  <a:schemeClr val="tx1"/>
                </a:solidFill>
                <a:effectLst/>
                <a:latin typeface="+mn-lt"/>
                <a:ea typeface="+mn-ea"/>
                <a:cs typeface="+mn-cs"/>
              </a:rPr>
              <a:t>connections</a:t>
            </a:r>
            <a:r>
              <a:rPr lang="tr-TR" sz="1200" kern="1200" dirty="0">
                <a:solidFill>
                  <a:schemeClr val="tx1"/>
                </a:solidFill>
                <a:effectLst/>
                <a:latin typeface="+mn-lt"/>
                <a:ea typeface="+mn-ea"/>
                <a:cs typeface="+mn-cs"/>
              </a:rPr>
              <a:t> </a:t>
            </a:r>
            <a:r>
              <a:rPr lang="tr-TR" sz="1200" kern="1200" dirty="0" err="1">
                <a:solidFill>
                  <a:schemeClr val="tx1"/>
                </a:solidFill>
                <a:effectLst/>
                <a:latin typeface="+mn-lt"/>
                <a:ea typeface="+mn-ea"/>
                <a:cs typeface="+mn-cs"/>
              </a:rPr>
              <a:t>through</a:t>
            </a:r>
            <a:r>
              <a:rPr lang="tr-TR" sz="1200" kern="1200" dirty="0">
                <a:solidFill>
                  <a:schemeClr val="tx1"/>
                </a:solidFill>
                <a:effectLst/>
                <a:latin typeface="+mn-lt"/>
                <a:ea typeface="+mn-ea"/>
                <a:cs typeface="+mn-cs"/>
              </a:rPr>
              <a:t> LTP </a:t>
            </a:r>
            <a:r>
              <a:rPr lang="tr-TR" sz="1200" kern="1200" dirty="0" err="1">
                <a:solidFill>
                  <a:schemeClr val="tx1"/>
                </a:solidFill>
                <a:effectLst/>
                <a:latin typeface="+mn-lt"/>
                <a:ea typeface="+mn-ea"/>
                <a:cs typeface="+mn-cs"/>
              </a:rPr>
              <a:t>and</a:t>
            </a:r>
            <a:r>
              <a:rPr lang="tr-TR" sz="1200" kern="1200" dirty="0">
                <a:solidFill>
                  <a:schemeClr val="tx1"/>
                </a:solidFill>
                <a:effectLst/>
                <a:latin typeface="+mn-lt"/>
                <a:ea typeface="+mn-ea"/>
                <a:cs typeface="+mn-cs"/>
              </a:rPr>
              <a:t> </a:t>
            </a:r>
            <a:r>
              <a:rPr lang="tr-TR" sz="1200" kern="1200" dirty="0" err="1">
                <a:solidFill>
                  <a:schemeClr val="tx1"/>
                </a:solidFill>
                <a:effectLst/>
                <a:latin typeface="+mn-lt"/>
                <a:ea typeface="+mn-ea"/>
                <a:cs typeface="+mn-cs"/>
              </a:rPr>
              <a:t>restores</a:t>
            </a:r>
            <a:r>
              <a:rPr lang="tr-TR" sz="1200" kern="1200" dirty="0">
                <a:solidFill>
                  <a:schemeClr val="tx1"/>
                </a:solidFill>
                <a:effectLst/>
                <a:latin typeface="+mn-lt"/>
                <a:ea typeface="+mn-ea"/>
                <a:cs typeface="+mn-cs"/>
              </a:rPr>
              <a:t> </a:t>
            </a:r>
            <a:r>
              <a:rPr lang="tr-TR" sz="1200" kern="1200" dirty="0" err="1">
                <a:solidFill>
                  <a:schemeClr val="tx1"/>
                </a:solidFill>
                <a:effectLst/>
                <a:latin typeface="+mn-lt"/>
                <a:ea typeface="+mn-ea"/>
                <a:cs typeface="+mn-cs"/>
              </a:rPr>
              <a:t>synaptic</a:t>
            </a:r>
            <a:r>
              <a:rPr lang="tr-TR" sz="1200" kern="1200" dirty="0">
                <a:solidFill>
                  <a:schemeClr val="tx1"/>
                </a:solidFill>
                <a:effectLst/>
                <a:latin typeface="+mn-lt"/>
                <a:ea typeface="+mn-ea"/>
                <a:cs typeface="+mn-cs"/>
              </a:rPr>
              <a:t> </a:t>
            </a:r>
            <a:r>
              <a:rPr lang="tr-TR" sz="1200" kern="1200" dirty="0" err="1">
                <a:solidFill>
                  <a:schemeClr val="tx1"/>
                </a:solidFill>
                <a:effectLst/>
                <a:latin typeface="+mn-lt"/>
                <a:ea typeface="+mn-ea"/>
                <a:cs typeface="+mn-cs"/>
              </a:rPr>
              <a:t>activity</a:t>
            </a:r>
            <a:r>
              <a:rPr lang="tr-TR" sz="1200" kern="1200" dirty="0">
                <a:solidFill>
                  <a:schemeClr val="tx1"/>
                </a:solidFill>
                <a:effectLst/>
                <a:latin typeface="+mn-lt"/>
                <a:ea typeface="+mn-ea"/>
                <a:cs typeface="+mn-cs"/>
              </a:rPr>
              <a:t> of </a:t>
            </a:r>
            <a:r>
              <a:rPr lang="tr-TR" sz="1200" kern="1200" dirty="0" err="1">
                <a:solidFill>
                  <a:schemeClr val="tx1"/>
                </a:solidFill>
                <a:effectLst/>
                <a:latin typeface="+mn-lt"/>
                <a:ea typeface="+mn-ea"/>
                <a:cs typeface="+mn-cs"/>
              </a:rPr>
              <a:t>neuron</a:t>
            </a:r>
            <a:r>
              <a:rPr lang="tr-TR" sz="1200" kern="1200" dirty="0">
                <a:solidFill>
                  <a:schemeClr val="tx1"/>
                </a:solidFill>
                <a:effectLst/>
                <a:latin typeface="+mn-lt"/>
                <a:ea typeface="+mn-ea"/>
                <a:cs typeface="+mn-cs"/>
              </a:rPr>
              <a:t> D.</a:t>
            </a:r>
          </a:p>
          <a:p>
            <a:endParaRPr lang="tr-TR" dirty="0"/>
          </a:p>
        </p:txBody>
      </p:sp>
      <p:sp>
        <p:nvSpPr>
          <p:cNvPr id="4" name="Slide Number Placeholder 3"/>
          <p:cNvSpPr>
            <a:spLocks noGrp="1"/>
          </p:cNvSpPr>
          <p:nvPr>
            <p:ph type="sldNum" sz="quarter" idx="5"/>
          </p:nvPr>
        </p:nvSpPr>
        <p:spPr/>
        <p:txBody>
          <a:bodyPr/>
          <a:lstStyle/>
          <a:p>
            <a:fld id="{ABFA02EB-FB8E-6A4D-9FBE-D827237ADFA1}" type="slidenum">
              <a:rPr lang="tr-TR" smtClean="0"/>
              <a:t>37</a:t>
            </a:fld>
            <a:endParaRPr lang="tr-TR"/>
          </a:p>
        </p:txBody>
      </p:sp>
    </p:spTree>
    <p:extLst>
      <p:ext uri="{BB962C8B-B14F-4D97-AF65-F5344CB8AC3E}">
        <p14:creationId xmlns:p14="http://schemas.microsoft.com/office/powerpoint/2010/main" val="154976515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Fantom uzuv ağrısı olan amputede, ağrısız ampute bireyde ve sağlıklı kontrolde </a:t>
            </a:r>
            <a:r>
              <a:rPr lang="en-US" b="1"/>
              <a:t>dudak büzme görevi</a:t>
            </a:r>
            <a:r>
              <a:rPr lang="en-US"/>
              <a:t> sırasında elde edilen </a:t>
            </a:r>
            <a:r>
              <a:rPr lang="en-US" b="1"/>
              <a:t>fonksiyonel MRI</a:t>
            </a:r>
            <a:r>
              <a:rPr lang="en-US"/>
              <a:t> verileri.</a:t>
            </a:r>
            <a:br>
              <a:rPr lang="en-US"/>
            </a:br>
            <a:r>
              <a:rPr lang="en-US"/>
              <a:t>Birincil somatosensoriyel ve motor kortekslerdeki aktivasyon, ağrısız ampute bireylerde değişmemiştir ve sağlıklı kontrollerle benzerdir.</a:t>
            </a:r>
            <a:br>
              <a:rPr lang="en-US"/>
            </a:br>
            <a:r>
              <a:rPr lang="en-US"/>
              <a:t>Buna karşılık, </a:t>
            </a:r>
            <a:r>
              <a:rPr lang="en-US" b="1"/>
              <a:t>fantom uzuv ağrısı yaşayan amputelerde</a:t>
            </a:r>
            <a:r>
              <a:rPr lang="en-US"/>
              <a:t>, </a:t>
            </a:r>
            <a:r>
              <a:rPr lang="en-US" b="1"/>
              <a:t>ağız bölgesinin kortikal temsili</a:t>
            </a:r>
            <a:r>
              <a:rPr lang="en-US"/>
              <a:t>, </a:t>
            </a:r>
            <a:r>
              <a:rPr lang="en-US" b="1"/>
              <a:t>el ve kolun temsil edildiği kortikal bölgeye doğru genişlemektedir.</a:t>
            </a:r>
            <a:endParaRPr lang="tr-TR" dirty="0"/>
          </a:p>
        </p:txBody>
      </p:sp>
      <p:sp>
        <p:nvSpPr>
          <p:cNvPr id="4" name="Slide Number Placeholder 3"/>
          <p:cNvSpPr>
            <a:spLocks noGrp="1"/>
          </p:cNvSpPr>
          <p:nvPr>
            <p:ph type="sldNum" sz="quarter" idx="5"/>
          </p:nvPr>
        </p:nvSpPr>
        <p:spPr/>
        <p:txBody>
          <a:bodyPr/>
          <a:lstStyle/>
          <a:p>
            <a:fld id="{ABFA02EB-FB8E-6A4D-9FBE-D827237ADFA1}" type="slidenum">
              <a:rPr lang="tr-TR" smtClean="0"/>
              <a:t>38</a:t>
            </a:fld>
            <a:endParaRPr lang="tr-TR"/>
          </a:p>
        </p:txBody>
      </p:sp>
    </p:spTree>
    <p:extLst>
      <p:ext uri="{BB962C8B-B14F-4D97-AF65-F5344CB8AC3E}">
        <p14:creationId xmlns:p14="http://schemas.microsoft.com/office/powerpoint/2010/main" val="172454017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tr-TR" dirty="0"/>
              <a:t>Yeterince uzun yaşanırsa herkes Alzheimer olur yanlış mı?</a:t>
            </a:r>
          </a:p>
          <a:p>
            <a:r>
              <a:rPr lang="tr-TR" dirty="0" err="1"/>
              <a:t>Netflix</a:t>
            </a:r>
            <a:r>
              <a:rPr lang="tr-TR" dirty="0"/>
              <a:t> belgeselleri</a:t>
            </a:r>
          </a:p>
          <a:p>
            <a:r>
              <a:rPr lang="tr-TR" dirty="0"/>
              <a:t>Son 5 yılda bu insanların araştırılması</a:t>
            </a:r>
          </a:p>
        </p:txBody>
      </p:sp>
      <p:sp>
        <p:nvSpPr>
          <p:cNvPr id="4" name="Slide Number Placeholder 3"/>
          <p:cNvSpPr>
            <a:spLocks noGrp="1"/>
          </p:cNvSpPr>
          <p:nvPr>
            <p:ph type="sldNum" sz="quarter" idx="5"/>
          </p:nvPr>
        </p:nvSpPr>
        <p:spPr/>
        <p:txBody>
          <a:bodyPr/>
          <a:lstStyle/>
          <a:p>
            <a:fld id="{AC8F5295-AB94-B14E-9404-D2F37703004A}" type="slidenum">
              <a:rPr lang="tr-TR" smtClean="0"/>
              <a:t>46</a:t>
            </a:fld>
            <a:endParaRPr lang="tr-TR"/>
          </a:p>
        </p:txBody>
      </p:sp>
    </p:spTree>
    <p:extLst>
      <p:ext uri="{BB962C8B-B14F-4D97-AF65-F5344CB8AC3E}">
        <p14:creationId xmlns:p14="http://schemas.microsoft.com/office/powerpoint/2010/main" val="418154606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smtClean="0"/>
              <a:pPr/>
              <a:t>10/17/2025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7213462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smtClean="0"/>
              <a:pPr/>
              <a:t>10/17/2025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8659291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10/17/2025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3637895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B61BEF0D-F0BB-DE4B-95CE-6DB70DBA9567}" type="datetimeFigureOut">
              <a:rPr lang="en-US" smtClean="0"/>
              <a:pPr/>
              <a:t>10/17/2025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7455715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B61BEF0D-F0BB-DE4B-95CE-6DB70DBA9567}" type="datetimeFigureOut">
              <a:rPr lang="en-US" smtClean="0"/>
              <a:pPr/>
              <a:t>10/17/2025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0229214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smtClean="0"/>
              <a:pPr/>
              <a:t>10/17/2025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2052503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10/17/2025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6794741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10/17/2025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8929118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10/17/2025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8902904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smtClean="0"/>
              <a:pPr/>
              <a:t>10/17/2025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3901018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smtClean="0"/>
              <a:pPr/>
              <a:t>10/17/2025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44974177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
  <p:cSld name="1_Title Slide">
    <p:spTree>
      <p:nvGrpSpPr>
        <p:cNvPr id="1" name=""/>
        <p:cNvGrpSpPr/>
        <p:nvPr/>
      </p:nvGrpSpPr>
      <p:grpSpPr>
        <a:xfrm>
          <a:off x="0" y="0"/>
          <a:ext cx="0" cy="0"/>
          <a:chOff x="0" y="0"/>
          <a:chExt cx="0" cy="0"/>
        </a:xfrm>
      </p:grpSpPr>
      <p:sp>
        <p:nvSpPr>
          <p:cNvPr id="2" name="PlaceHolder 1"/>
          <p:cNvSpPr>
            <a:spLocks noGrp="1"/>
          </p:cNvSpPr>
          <p:nvPr>
            <p:ph type="title"/>
          </p:nvPr>
        </p:nvSpPr>
        <p:spPr>
          <a:xfrm>
            <a:off x="609600" y="273600"/>
            <a:ext cx="10972320" cy="1144800"/>
          </a:xfrm>
          <a:prstGeom prst="rect">
            <a:avLst/>
          </a:prstGeom>
        </p:spPr>
        <p:txBody>
          <a:bodyPr lIns="0" tIns="0" rIns="0" bIns="0" anchor="ctr"/>
          <a:lstStyle/>
          <a:p>
            <a:pPr algn="ctr"/>
            <a:endParaRPr lang="en-US" sz="4400" b="0" strike="noStrike" spc="-1">
              <a:latin typeface="Arial"/>
            </a:endParaRPr>
          </a:p>
        </p:txBody>
      </p:sp>
      <p:sp>
        <p:nvSpPr>
          <p:cNvPr id="3" name="PlaceHolder 2"/>
          <p:cNvSpPr>
            <a:spLocks noGrp="1"/>
          </p:cNvSpPr>
          <p:nvPr>
            <p:ph type="subTitle"/>
          </p:nvPr>
        </p:nvSpPr>
        <p:spPr>
          <a:xfrm>
            <a:off x="609600" y="1604520"/>
            <a:ext cx="10972320" cy="3977280"/>
          </a:xfrm>
          <a:prstGeom prst="rect">
            <a:avLst/>
          </a:prstGeom>
        </p:spPr>
        <p:txBody>
          <a:bodyPr lIns="0" tIns="0" rIns="0" bIns="0" anchor="ctr"/>
          <a:lstStyle/>
          <a:p>
            <a:pPr algn="ctr"/>
            <a:endParaRPr lang="en-US" sz="3200" b="0" strike="noStrike" spc="-1">
              <a:latin typeface="Arial"/>
            </a:endParaRPr>
          </a:p>
        </p:txBody>
      </p:sp>
    </p:spTree>
    <p:extLst>
      <p:ext uri="{BB962C8B-B14F-4D97-AF65-F5344CB8AC3E}">
        <p14:creationId xmlns:p14="http://schemas.microsoft.com/office/powerpoint/2010/main" val="18161240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61BEF0D-F0BB-DE4B-95CE-6DB70DBA9567}" type="datetimeFigureOut">
              <a:rPr lang="en-US" smtClean="0"/>
              <a:pPr/>
              <a:t>10/17/2025</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248935404"/>
      </p:ext>
    </p:extLst>
  </p:cSld>
  <p:clrMap bg1="lt1" tx1="dk1" bg2="lt2" tx2="dk2" accent1="accent1" accent2="accent2" accent3="accent3" accent4="accent4" accent5="accent5" accent6="accent6" hlink="hlink" folHlink="folHlink"/>
  <p:sldLayoutIdLst>
    <p:sldLayoutId id="2147483845" r:id="rId1"/>
    <p:sldLayoutId id="2147483846" r:id="rId2"/>
    <p:sldLayoutId id="2147483847" r:id="rId3"/>
    <p:sldLayoutId id="2147483848" r:id="rId4"/>
    <p:sldLayoutId id="2147483849" r:id="rId5"/>
    <p:sldLayoutId id="2147483850" r:id="rId6"/>
    <p:sldLayoutId id="2147483851" r:id="rId7"/>
    <p:sldLayoutId id="2147483852" r:id="rId8"/>
    <p:sldLayoutId id="2147483853" r:id="rId9"/>
    <p:sldLayoutId id="2147483854" r:id="rId10"/>
    <p:sldLayoutId id="2147483855" r:id="rId11"/>
    <p:sldLayoutId id="2147483856"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image" Target="../media/image3.jpg"/><Relationship Id="rId1" Type="http://schemas.openxmlformats.org/officeDocument/2006/relationships/slideLayout" Target="../slideLayouts/slideLayout2.xml"/><Relationship Id="rId4" Type="http://schemas.openxmlformats.org/officeDocument/2006/relationships/image" Target="../media/image5.jp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7.xml"/><Relationship Id="rId5" Type="http://schemas.openxmlformats.org/officeDocument/2006/relationships/image" Target="../media/image7.png"/><Relationship Id="rId4" Type="http://schemas.openxmlformats.org/officeDocument/2006/relationships/hyperlink" Target="http://en.wikipedia.org/wiki/Santiago_Ram%C3%B3n_y_Cajal"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9.png"/></Relationships>
</file>

<file path=ppt/slides/_rels/slide9.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11.jpg"/></Relationships>
</file>

<file path=ppt/slides/_rels/slide10.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image" Target="../media/image12.jp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image" Target="../media/image15.tiff"/></Relationships>
</file>

<file path=ppt/slides/_rels/slide12.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openxmlformats.org/officeDocument/2006/relationships/image" Target="../media/image20.png"/></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21.png"/></Relationships>
</file>

<file path=ppt/slides/_rels/slide18.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2.xml"/><Relationship Id="rId4" Type="http://schemas.openxmlformats.org/officeDocument/2006/relationships/image" Target="../media/image24.png"/></Relationships>
</file>

<file path=ppt/slides/_rels/slide19.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8.xml"/><Relationship Id="rId1" Type="http://schemas.openxmlformats.org/officeDocument/2006/relationships/slideLayout" Target="../slideLayouts/slideLayout7.xml"/><Relationship Id="rId4" Type="http://schemas.openxmlformats.org/officeDocument/2006/relationships/image" Target="../media/image26.png"/></Relationships>
</file>

<file path=ppt/slides/_rels/slide20.xml.rels><?xml version="1.0" encoding="UTF-8" standalone="yes"?>
<Relationships xmlns="http://schemas.openxmlformats.org/package/2006/relationships"><Relationship Id="rId3" Type="http://schemas.openxmlformats.org/officeDocument/2006/relationships/image" Target="../media/image27.tiff"/><Relationship Id="rId2" Type="http://schemas.openxmlformats.org/officeDocument/2006/relationships/notesSlide" Target="../notesSlides/notesSlide9.xml"/><Relationship Id="rId1" Type="http://schemas.openxmlformats.org/officeDocument/2006/relationships/slideLayout" Target="../slideLayouts/slideLayout7.xml"/><Relationship Id="rId4" Type="http://schemas.openxmlformats.org/officeDocument/2006/relationships/image" Target="../media/image28.tiff"/></Relationships>
</file>

<file path=ppt/slides/_rels/slide21.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tiff"/><Relationship Id="rId1" Type="http://schemas.openxmlformats.org/officeDocument/2006/relationships/slideLayout" Target="../slideLayouts/slideLayout7.xml"/><Relationship Id="rId4" Type="http://schemas.openxmlformats.org/officeDocument/2006/relationships/image" Target="../media/image33.png"/></Relationships>
</file>

<file path=ppt/slides/_rels/slide25.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34.jp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35.jpg"/></Relationships>
</file>

<file path=ppt/slides/_rels/slide27.xml.rels><?xml version="1.0" encoding="UTF-8" standalone="yes"?>
<Relationships xmlns="http://schemas.openxmlformats.org/package/2006/relationships"><Relationship Id="rId3" Type="http://schemas.openxmlformats.org/officeDocument/2006/relationships/image" Target="../media/image36.jp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37.jpeg"/></Relationships>
</file>

<file path=ppt/slides/_rels/slide28.xml.rels><?xml version="1.0" encoding="UTF-8" standalone="yes"?>
<Relationships xmlns="http://schemas.openxmlformats.org/package/2006/relationships"><Relationship Id="rId3" Type="http://schemas.openxmlformats.org/officeDocument/2006/relationships/image" Target="../media/image38.jp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39.jpg"/></Relationships>
</file>

<file path=ppt/slides/_rels/slide29.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notesSlide" Target="../notesSlides/notesSlide14.xml"/><Relationship Id="rId1" Type="http://schemas.openxmlformats.org/officeDocument/2006/relationships/slideLayout" Target="../slideLayouts/slideLayout12.xml"/><Relationship Id="rId5" Type="http://schemas.openxmlformats.org/officeDocument/2006/relationships/image" Target="../media/image42.jpg"/><Relationship Id="rId4" Type="http://schemas.openxmlformats.org/officeDocument/2006/relationships/image" Target="../media/image41.png"/></Relationships>
</file>

<file path=ppt/slides/_rels/slide30.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44.jpg"/><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image" Target="../media/image47.jpg"/><Relationship Id="rId5" Type="http://schemas.openxmlformats.org/officeDocument/2006/relationships/image" Target="../media/image46.svg"/><Relationship Id="rId4" Type="http://schemas.openxmlformats.org/officeDocument/2006/relationships/image" Target="../media/image45.png"/></Relationships>
</file>

<file path=ppt/slides/_rels/slide35.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17.xml"/><Relationship Id="rId1" Type="http://schemas.openxmlformats.org/officeDocument/2006/relationships/slideLayout" Target="../slideLayouts/slideLayout6.xml"/></Relationships>
</file>

<file path=ppt/slides/_rels/slide38.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18.xml"/><Relationship Id="rId1" Type="http://schemas.openxmlformats.org/officeDocument/2006/relationships/slideLayout" Target="../slideLayouts/slideLayout6.xml"/><Relationship Id="rId4" Type="http://schemas.openxmlformats.org/officeDocument/2006/relationships/image" Target="../media/image51.png"/></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52.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19.xml"/><Relationship Id="rId1" Type="http://schemas.openxmlformats.org/officeDocument/2006/relationships/slideLayout" Target="../slideLayouts/slideLayout2.xml"/><Relationship Id="rId4" Type="http://schemas.openxmlformats.org/officeDocument/2006/relationships/image" Target="../media/image54.png"/></Relationships>
</file>

<file path=ppt/slides/_rels/slide47.xml.rels><?xml version="1.0" encoding="UTF-8" standalone="yes"?>
<Relationships xmlns="http://schemas.openxmlformats.org/package/2006/relationships"><Relationship Id="rId3" Type="http://schemas.openxmlformats.org/officeDocument/2006/relationships/image" Target="../media/image56.jpg"/><Relationship Id="rId2" Type="http://schemas.openxmlformats.org/officeDocument/2006/relationships/image" Target="../media/image55.jpg"/><Relationship Id="rId1" Type="http://schemas.openxmlformats.org/officeDocument/2006/relationships/slideLayout" Target="../slideLayouts/slideLayout2.xml"/><Relationship Id="rId4" Type="http://schemas.openxmlformats.org/officeDocument/2006/relationships/image" Target="../media/image57.jpg"/></Relationships>
</file>

<file path=ppt/slides/_rels/slide48.xml.rels><?xml version="1.0" encoding="UTF-8" standalone="yes"?>
<Relationships xmlns="http://schemas.openxmlformats.org/package/2006/relationships"><Relationship Id="rId2" Type="http://schemas.openxmlformats.org/officeDocument/2006/relationships/image" Target="../media/image58.jp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3.mp4"/><Relationship Id="rId1" Type="http://schemas.microsoft.com/office/2007/relationships/media" Target="../media/media3.mp4"/><Relationship Id="rId5" Type="http://schemas.openxmlformats.org/officeDocument/2006/relationships/image" Target="../media/image60.jpg"/><Relationship Id="rId4" Type="http://schemas.openxmlformats.org/officeDocument/2006/relationships/image" Target="../media/image59.png"/></Relationships>
</file>

<file path=ppt/slides/_rels/slide5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4.mp4"/><Relationship Id="rId1" Type="http://schemas.microsoft.com/office/2007/relationships/media" Target="../media/media4.mp4"/><Relationship Id="rId4" Type="http://schemas.openxmlformats.org/officeDocument/2006/relationships/image" Target="../media/image61.png"/></Relationships>
</file>

<file path=ppt/slides/_rels/slide52.xml.rels><?xml version="1.0" encoding="UTF-8" standalone="yes"?>
<Relationships xmlns="http://schemas.openxmlformats.org/package/2006/relationships"><Relationship Id="rId2" Type="http://schemas.openxmlformats.org/officeDocument/2006/relationships/image" Target="../media/image62.jpg"/><Relationship Id="rId1" Type="http://schemas.openxmlformats.org/officeDocument/2006/relationships/slideLayout" Target="../slideLayouts/slideLayout8.xml"/></Relationships>
</file>

<file path=ppt/slides/_rels/slide53.xml.rels><?xml version="1.0" encoding="UTF-8" standalone="yes"?>
<Relationships xmlns="http://schemas.openxmlformats.org/package/2006/relationships"><Relationship Id="rId2" Type="http://schemas.openxmlformats.org/officeDocument/2006/relationships/image" Target="../media/image63.jpg"/><Relationship Id="rId1" Type="http://schemas.openxmlformats.org/officeDocument/2006/relationships/slideLayout" Target="../slideLayouts/slideLayout8.xml"/></Relationships>
</file>

<file path=ppt/slides/_rels/slide54.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image" Target="../media/image64.png"/><Relationship Id="rId1" Type="http://schemas.openxmlformats.org/officeDocument/2006/relationships/slideLayout" Target="../slideLayouts/slideLayout2.xml"/><Relationship Id="rId4" Type="http://schemas.openxmlformats.org/officeDocument/2006/relationships/image" Target="../media/image66.png"/></Relationships>
</file>

<file path=ppt/slides/_rels/slide55.xml.rels><?xml version="1.0" encoding="UTF-8" standalone="yes"?>
<Relationships xmlns="http://schemas.openxmlformats.org/package/2006/relationships"><Relationship Id="rId3" Type="http://schemas.openxmlformats.org/officeDocument/2006/relationships/image" Target="../media/image68.png"/><Relationship Id="rId2" Type="http://schemas.openxmlformats.org/officeDocument/2006/relationships/image" Target="../media/image67.png"/><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3" Type="http://schemas.openxmlformats.org/officeDocument/2006/relationships/image" Target="../media/image70.png"/><Relationship Id="rId2" Type="http://schemas.openxmlformats.org/officeDocument/2006/relationships/image" Target="../media/image69.png"/><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8" Type="http://schemas.openxmlformats.org/officeDocument/2006/relationships/image" Target="../media/image77.jpg"/><Relationship Id="rId3" Type="http://schemas.openxmlformats.org/officeDocument/2006/relationships/image" Target="../media/image72.jpg"/><Relationship Id="rId7" Type="http://schemas.openxmlformats.org/officeDocument/2006/relationships/image" Target="../media/image76.jpg"/><Relationship Id="rId2" Type="http://schemas.openxmlformats.org/officeDocument/2006/relationships/image" Target="../media/image71.jpg"/><Relationship Id="rId1" Type="http://schemas.openxmlformats.org/officeDocument/2006/relationships/slideLayout" Target="../slideLayouts/slideLayout2.xml"/><Relationship Id="rId6" Type="http://schemas.openxmlformats.org/officeDocument/2006/relationships/image" Target="../media/image75.jpg"/><Relationship Id="rId5" Type="http://schemas.openxmlformats.org/officeDocument/2006/relationships/image" Target="../media/image74.jpg"/><Relationship Id="rId4" Type="http://schemas.openxmlformats.org/officeDocument/2006/relationships/image" Target="../media/image73.jpg"/></Relationships>
</file>

<file path=ppt/slides/_rels/slide58.xml.rels><?xml version="1.0" encoding="UTF-8" standalone="yes"?>
<Relationships xmlns="http://schemas.openxmlformats.org/package/2006/relationships"><Relationship Id="rId2" Type="http://schemas.openxmlformats.org/officeDocument/2006/relationships/image" Target="../media/image78.jpeg"/><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2" Type="http://schemas.openxmlformats.org/officeDocument/2006/relationships/image" Target="../media/image79.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9D9906-817A-2646-AFD9-AB7E5862DFED}"/>
              </a:ext>
            </a:extLst>
          </p:cNvPr>
          <p:cNvSpPr>
            <a:spLocks noGrp="1"/>
          </p:cNvSpPr>
          <p:nvPr>
            <p:ph type="ctrTitle"/>
          </p:nvPr>
        </p:nvSpPr>
        <p:spPr>
          <a:xfrm>
            <a:off x="2032694" y="1555375"/>
            <a:ext cx="8361229" cy="2098226"/>
          </a:xfrm>
        </p:spPr>
        <p:txBody>
          <a:bodyPr/>
          <a:lstStyle/>
          <a:p>
            <a:r>
              <a:rPr lang="tr-TR" sz="5400" b="1" dirty="0" err="1">
                <a:solidFill>
                  <a:srgbClr val="C00000"/>
                </a:solidFill>
              </a:rPr>
              <a:t>Nöroplastisite</a:t>
            </a:r>
            <a:endParaRPr lang="tr-TR" sz="5400" b="1" dirty="0">
              <a:solidFill>
                <a:srgbClr val="C00000"/>
              </a:solidFill>
            </a:endParaRPr>
          </a:p>
        </p:txBody>
      </p:sp>
      <p:sp>
        <p:nvSpPr>
          <p:cNvPr id="3" name="Subtitle 2">
            <a:extLst>
              <a:ext uri="{FF2B5EF4-FFF2-40B4-BE49-F238E27FC236}">
                <a16:creationId xmlns:a16="http://schemas.microsoft.com/office/drawing/2014/main" id="{4B384F8F-110C-9A40-BAED-E79DA7136ADA}"/>
              </a:ext>
            </a:extLst>
          </p:cNvPr>
          <p:cNvSpPr>
            <a:spLocks noGrp="1"/>
          </p:cNvSpPr>
          <p:nvPr>
            <p:ph type="subTitle" idx="1"/>
          </p:nvPr>
        </p:nvSpPr>
        <p:spPr>
          <a:xfrm>
            <a:off x="4003747" y="4748557"/>
            <a:ext cx="7287054" cy="1425618"/>
          </a:xfrm>
        </p:spPr>
        <p:txBody>
          <a:bodyPr>
            <a:normAutofit/>
          </a:bodyPr>
          <a:lstStyle/>
          <a:p>
            <a:pPr algn="r"/>
            <a:r>
              <a:rPr lang="tr-TR" dirty="0"/>
              <a:t>Ezgi YETİM ARSAVA</a:t>
            </a:r>
          </a:p>
          <a:p>
            <a:pPr algn="r"/>
            <a:r>
              <a:rPr lang="tr-TR" dirty="0"/>
              <a:t>Hacettepe ÜTF Nöroloji Anabilim Dalı</a:t>
            </a:r>
          </a:p>
        </p:txBody>
      </p:sp>
      <p:pic>
        <p:nvPicPr>
          <p:cNvPr id="5" name="Picture 4">
            <a:extLst>
              <a:ext uri="{FF2B5EF4-FFF2-40B4-BE49-F238E27FC236}">
                <a16:creationId xmlns:a16="http://schemas.microsoft.com/office/drawing/2014/main" id="{FAB84F9B-4409-3D57-4F33-8939088CBEAF}"/>
              </a:ext>
            </a:extLst>
          </p:cNvPr>
          <p:cNvPicPr>
            <a:picLocks noChangeAspect="1"/>
          </p:cNvPicPr>
          <p:nvPr/>
        </p:nvPicPr>
        <p:blipFill rotWithShape="1">
          <a:blip r:embed="rId2"/>
          <a:srcRect l="-1" t="24305" r="1489" b="27253"/>
          <a:stretch/>
        </p:blipFill>
        <p:spPr>
          <a:xfrm>
            <a:off x="2267660" y="4182"/>
            <a:ext cx="7656680" cy="2445137"/>
          </a:xfrm>
          <a:prstGeom prst="rect">
            <a:avLst/>
          </a:prstGeom>
        </p:spPr>
      </p:pic>
      <p:pic>
        <p:nvPicPr>
          <p:cNvPr id="7" name="Picture 6">
            <a:extLst>
              <a:ext uri="{FF2B5EF4-FFF2-40B4-BE49-F238E27FC236}">
                <a16:creationId xmlns:a16="http://schemas.microsoft.com/office/drawing/2014/main" id="{E73EC383-E205-183A-6567-0AE2C07DDF81}"/>
              </a:ext>
            </a:extLst>
          </p:cNvPr>
          <p:cNvPicPr>
            <a:picLocks noChangeAspect="1"/>
          </p:cNvPicPr>
          <p:nvPr/>
        </p:nvPicPr>
        <p:blipFill>
          <a:blip r:embed="rId3"/>
          <a:stretch>
            <a:fillRect/>
          </a:stretch>
        </p:blipFill>
        <p:spPr>
          <a:xfrm>
            <a:off x="577275" y="464750"/>
            <a:ext cx="1028700" cy="1524000"/>
          </a:xfrm>
          <a:prstGeom prst="rect">
            <a:avLst/>
          </a:prstGeom>
        </p:spPr>
      </p:pic>
    </p:spTree>
    <p:extLst>
      <p:ext uri="{BB962C8B-B14F-4D97-AF65-F5344CB8AC3E}">
        <p14:creationId xmlns:p14="http://schemas.microsoft.com/office/powerpoint/2010/main" val="236845246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52BF3C-D6BF-3EE6-0FDB-E5F8FF9677E2}"/>
              </a:ext>
            </a:extLst>
          </p:cNvPr>
          <p:cNvSpPr>
            <a:spLocks noGrp="1"/>
          </p:cNvSpPr>
          <p:nvPr>
            <p:ph type="title"/>
          </p:nvPr>
        </p:nvSpPr>
        <p:spPr/>
        <p:txBody>
          <a:bodyPr/>
          <a:lstStyle/>
          <a:p>
            <a:pPr algn="ctr"/>
            <a:r>
              <a:rPr lang="en-US">
                <a:solidFill>
                  <a:srgbClr val="C00000"/>
                </a:solidFill>
              </a:rPr>
              <a:t>Beynin iki büyük yorumu</a:t>
            </a:r>
          </a:p>
        </p:txBody>
      </p:sp>
      <p:sp>
        <p:nvSpPr>
          <p:cNvPr id="3" name="Text Placeholder 2">
            <a:extLst>
              <a:ext uri="{FF2B5EF4-FFF2-40B4-BE49-F238E27FC236}">
                <a16:creationId xmlns:a16="http://schemas.microsoft.com/office/drawing/2014/main" id="{2C13F8FE-7097-F213-B196-F6CA3655B65E}"/>
              </a:ext>
            </a:extLst>
          </p:cNvPr>
          <p:cNvSpPr>
            <a:spLocks noGrp="1"/>
          </p:cNvSpPr>
          <p:nvPr>
            <p:ph type="body" idx="1"/>
          </p:nvPr>
        </p:nvSpPr>
        <p:spPr/>
        <p:txBody>
          <a:bodyPr/>
          <a:lstStyle/>
          <a:p>
            <a:pPr algn="ctr"/>
            <a:r>
              <a:rPr lang="en-US" u="sng"/>
              <a:t>Camillo Golgi</a:t>
            </a:r>
          </a:p>
        </p:txBody>
      </p:sp>
      <p:sp>
        <p:nvSpPr>
          <p:cNvPr id="4" name="Content Placeholder 3">
            <a:extLst>
              <a:ext uri="{FF2B5EF4-FFF2-40B4-BE49-F238E27FC236}">
                <a16:creationId xmlns:a16="http://schemas.microsoft.com/office/drawing/2014/main" id="{C42BFF90-74E7-8092-F785-4AD99DE8B38E}"/>
              </a:ext>
            </a:extLst>
          </p:cNvPr>
          <p:cNvSpPr>
            <a:spLocks noGrp="1"/>
          </p:cNvSpPr>
          <p:nvPr>
            <p:ph sz="half" idx="2"/>
          </p:nvPr>
        </p:nvSpPr>
        <p:spPr/>
        <p:txBody>
          <a:bodyPr>
            <a:normAutofit/>
          </a:bodyPr>
          <a:lstStyle/>
          <a:p>
            <a:pPr marL="0" indent="0" algn="ctr">
              <a:buNone/>
            </a:pPr>
            <a:r>
              <a:rPr lang="en-US"/>
              <a:t>Beynin kesintisiz bir ağdan oluştuğunu savundu.</a:t>
            </a:r>
          </a:p>
          <a:p>
            <a:pPr>
              <a:buFont typeface="Arial" panose="020B0604020202020204" pitchFamily="34" charset="0"/>
              <a:buChar char="•"/>
            </a:pPr>
            <a:endParaRPr lang="en-US"/>
          </a:p>
          <a:p>
            <a:pPr>
              <a:buFont typeface="Arial" panose="020B0604020202020204" pitchFamily="34" charset="0"/>
              <a:buChar char="•"/>
            </a:pPr>
            <a:endParaRPr lang="en-US"/>
          </a:p>
          <a:p>
            <a:pPr marL="0" indent="0" algn="ctr">
              <a:buNone/>
            </a:pPr>
            <a:r>
              <a:rPr lang="en-US">
                <a:solidFill>
                  <a:srgbClr val="FF0000"/>
                </a:solidFill>
              </a:rPr>
              <a:t>Retiküler Teori</a:t>
            </a:r>
          </a:p>
        </p:txBody>
      </p:sp>
      <p:sp>
        <p:nvSpPr>
          <p:cNvPr id="5" name="Text Placeholder 4">
            <a:extLst>
              <a:ext uri="{FF2B5EF4-FFF2-40B4-BE49-F238E27FC236}">
                <a16:creationId xmlns:a16="http://schemas.microsoft.com/office/drawing/2014/main" id="{17A0010C-656A-7CF8-67AA-DDFD46FE9C72}"/>
              </a:ext>
            </a:extLst>
          </p:cNvPr>
          <p:cNvSpPr>
            <a:spLocks noGrp="1"/>
          </p:cNvSpPr>
          <p:nvPr>
            <p:ph type="body" sz="quarter" idx="3"/>
          </p:nvPr>
        </p:nvSpPr>
        <p:spPr/>
        <p:txBody>
          <a:bodyPr/>
          <a:lstStyle/>
          <a:p>
            <a:pPr algn="ctr"/>
            <a:r>
              <a:rPr lang="en-US" u="sng"/>
              <a:t>Santiago Ramon Cajal</a:t>
            </a:r>
          </a:p>
        </p:txBody>
      </p:sp>
      <p:sp>
        <p:nvSpPr>
          <p:cNvPr id="6" name="Content Placeholder 5">
            <a:extLst>
              <a:ext uri="{FF2B5EF4-FFF2-40B4-BE49-F238E27FC236}">
                <a16:creationId xmlns:a16="http://schemas.microsoft.com/office/drawing/2014/main" id="{02D7CDA5-F219-F3BC-D471-5C317F64D2C4}"/>
              </a:ext>
            </a:extLst>
          </p:cNvPr>
          <p:cNvSpPr>
            <a:spLocks noGrp="1"/>
          </p:cNvSpPr>
          <p:nvPr>
            <p:ph sz="quarter" idx="4"/>
          </p:nvPr>
        </p:nvSpPr>
        <p:spPr/>
        <p:txBody>
          <a:bodyPr>
            <a:normAutofit/>
          </a:bodyPr>
          <a:lstStyle/>
          <a:p>
            <a:pPr marL="0" indent="0" algn="ctr">
              <a:spcAft>
                <a:spcPts val="1200"/>
              </a:spcAft>
              <a:buNone/>
            </a:pPr>
            <a:r>
              <a:rPr lang="en-US"/>
              <a:t>Sinir sisteminin birbirinden bağımsız nöronlardan oluştuğunu kanıtladı.</a:t>
            </a:r>
          </a:p>
          <a:p>
            <a:endParaRPr lang="en-US"/>
          </a:p>
          <a:p>
            <a:pPr marL="0" indent="0" algn="ctr">
              <a:spcAft>
                <a:spcPts val="600"/>
              </a:spcAft>
              <a:buNone/>
            </a:pPr>
            <a:r>
              <a:rPr lang="en-US">
                <a:solidFill>
                  <a:srgbClr val="FF0000"/>
                </a:solidFill>
              </a:rPr>
              <a:t>Nöron Doktrini</a:t>
            </a:r>
          </a:p>
          <a:p>
            <a:endParaRPr lang="en-US"/>
          </a:p>
        </p:txBody>
      </p:sp>
    </p:spTree>
    <p:extLst>
      <p:ext uri="{BB962C8B-B14F-4D97-AF65-F5344CB8AC3E}">
        <p14:creationId xmlns:p14="http://schemas.microsoft.com/office/powerpoint/2010/main" val="41153784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7893ED-40FD-55A2-FCA3-583531F2C7BE}"/>
              </a:ext>
            </a:extLst>
          </p:cNvPr>
          <p:cNvSpPr>
            <a:spLocks noGrp="1"/>
          </p:cNvSpPr>
          <p:nvPr>
            <p:ph type="title"/>
          </p:nvPr>
        </p:nvSpPr>
        <p:spPr/>
        <p:txBody>
          <a:bodyPr/>
          <a:lstStyle/>
          <a:p>
            <a:r>
              <a:rPr lang="en-US" b="1">
                <a:solidFill>
                  <a:srgbClr val="C00000"/>
                </a:solidFill>
              </a:rPr>
              <a:t>Golgi’nin Görüşü - Retiküler Teori</a:t>
            </a:r>
            <a:endParaRPr lang="en-US">
              <a:solidFill>
                <a:srgbClr val="C00000"/>
              </a:solidFill>
            </a:endParaRPr>
          </a:p>
        </p:txBody>
      </p:sp>
      <p:sp>
        <p:nvSpPr>
          <p:cNvPr id="3" name="Content Placeholder 2">
            <a:extLst>
              <a:ext uri="{FF2B5EF4-FFF2-40B4-BE49-F238E27FC236}">
                <a16:creationId xmlns:a16="http://schemas.microsoft.com/office/drawing/2014/main" id="{6E3169EC-1499-A878-8135-BA0D5A9F7467}"/>
              </a:ext>
            </a:extLst>
          </p:cNvPr>
          <p:cNvSpPr>
            <a:spLocks noGrp="1"/>
          </p:cNvSpPr>
          <p:nvPr>
            <p:ph idx="1"/>
          </p:nvPr>
        </p:nvSpPr>
        <p:spPr>
          <a:xfrm>
            <a:off x="838200" y="1868489"/>
            <a:ext cx="10515600" cy="4351338"/>
          </a:xfrm>
        </p:spPr>
        <p:txBody>
          <a:bodyPr/>
          <a:lstStyle/>
          <a:p>
            <a:r>
              <a:rPr lang="en-US" b="1"/>
              <a:t>Temel Fikir:</a:t>
            </a:r>
            <a:r>
              <a:rPr lang="en-US"/>
              <a:t> Beyin tek bir sürekli ağdır, hücre sınırları yoktur.</a:t>
            </a:r>
          </a:p>
          <a:p>
            <a:endParaRPr lang="en-US"/>
          </a:p>
          <a:p>
            <a:pPr lvl="1">
              <a:spcAft>
                <a:spcPts val="1200"/>
              </a:spcAft>
            </a:pPr>
            <a:r>
              <a:rPr lang="en-US"/>
              <a:t>Golgi, geliştirdiği </a:t>
            </a:r>
            <a:r>
              <a:rPr lang="en-US" b="1"/>
              <a:t>"black reaction"</a:t>
            </a:r>
            <a:r>
              <a:rPr lang="en-US"/>
              <a:t> yöntemiyle sinir hücrelerini boyadı.</a:t>
            </a:r>
          </a:p>
          <a:p>
            <a:pPr lvl="1">
              <a:spcAft>
                <a:spcPts val="1200"/>
              </a:spcAft>
            </a:pPr>
            <a:r>
              <a:rPr lang="en-US"/>
              <a:t>Bilgi iletimi, hücreler arası geçiş gerektirmeyen sürekli bir elektriksel akış olarak düşünülüyordu.</a:t>
            </a:r>
          </a:p>
          <a:p>
            <a:pPr lvl="1">
              <a:spcAft>
                <a:spcPts val="1200"/>
              </a:spcAft>
            </a:pPr>
            <a:r>
              <a:rPr lang="en-US"/>
              <a:t>Golgi’ye göre beyin, bir </a:t>
            </a:r>
            <a:r>
              <a:rPr lang="en-US" b="1"/>
              <a:t>sincytium</a:t>
            </a:r>
            <a:r>
              <a:rPr lang="en-US"/>
              <a:t> (tek büyük hücre ağı) gibiydi.</a:t>
            </a:r>
          </a:p>
          <a:p>
            <a:endParaRPr lang="en-US"/>
          </a:p>
        </p:txBody>
      </p:sp>
    </p:spTree>
    <p:extLst>
      <p:ext uri="{BB962C8B-B14F-4D97-AF65-F5344CB8AC3E}">
        <p14:creationId xmlns:p14="http://schemas.microsoft.com/office/powerpoint/2010/main" val="18202038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6F16E3-D8A4-C3A4-EF5E-AC0DEFCF6547}"/>
              </a:ext>
            </a:extLst>
          </p:cNvPr>
          <p:cNvSpPr>
            <a:spLocks noGrp="1"/>
          </p:cNvSpPr>
          <p:nvPr>
            <p:ph type="title"/>
          </p:nvPr>
        </p:nvSpPr>
        <p:spPr/>
        <p:txBody>
          <a:bodyPr/>
          <a:lstStyle/>
          <a:p>
            <a:endParaRPr lang="en-US"/>
          </a:p>
        </p:txBody>
      </p:sp>
      <p:pic>
        <p:nvPicPr>
          <p:cNvPr id="7" name="Picture 6">
            <a:extLst>
              <a:ext uri="{FF2B5EF4-FFF2-40B4-BE49-F238E27FC236}">
                <a16:creationId xmlns:a16="http://schemas.microsoft.com/office/drawing/2014/main" id="{B11670C4-8BD7-4FE3-6DED-CF957FF7006D}"/>
              </a:ext>
            </a:extLst>
          </p:cNvPr>
          <p:cNvPicPr>
            <a:picLocks noChangeAspect="1"/>
          </p:cNvPicPr>
          <p:nvPr/>
        </p:nvPicPr>
        <p:blipFill>
          <a:blip r:embed="rId2"/>
          <a:stretch>
            <a:fillRect/>
          </a:stretch>
        </p:blipFill>
        <p:spPr>
          <a:xfrm>
            <a:off x="421962" y="365125"/>
            <a:ext cx="2946400" cy="4445000"/>
          </a:xfrm>
          <a:prstGeom prst="rect">
            <a:avLst/>
          </a:prstGeom>
        </p:spPr>
      </p:pic>
      <p:pic>
        <p:nvPicPr>
          <p:cNvPr id="9" name="Picture 8">
            <a:extLst>
              <a:ext uri="{FF2B5EF4-FFF2-40B4-BE49-F238E27FC236}">
                <a16:creationId xmlns:a16="http://schemas.microsoft.com/office/drawing/2014/main" id="{6E20C55C-2E65-A93E-21DB-BF3CBEE60DD1}"/>
              </a:ext>
            </a:extLst>
          </p:cNvPr>
          <p:cNvPicPr>
            <a:picLocks noChangeAspect="1"/>
          </p:cNvPicPr>
          <p:nvPr/>
        </p:nvPicPr>
        <p:blipFill>
          <a:blip r:embed="rId3"/>
          <a:stretch>
            <a:fillRect/>
          </a:stretch>
        </p:blipFill>
        <p:spPr>
          <a:xfrm>
            <a:off x="3488555" y="365125"/>
            <a:ext cx="3872526" cy="2763838"/>
          </a:xfrm>
          <a:prstGeom prst="rect">
            <a:avLst/>
          </a:prstGeom>
        </p:spPr>
      </p:pic>
      <p:pic>
        <p:nvPicPr>
          <p:cNvPr id="15" name="Content Placeholder 14">
            <a:extLst>
              <a:ext uri="{FF2B5EF4-FFF2-40B4-BE49-F238E27FC236}">
                <a16:creationId xmlns:a16="http://schemas.microsoft.com/office/drawing/2014/main" id="{7EBE3A26-4E18-2748-0376-2B42A118A835}"/>
              </a:ext>
            </a:extLst>
          </p:cNvPr>
          <p:cNvPicPr>
            <a:picLocks noGrp="1" noChangeAspect="1"/>
          </p:cNvPicPr>
          <p:nvPr>
            <p:ph idx="1"/>
          </p:nvPr>
        </p:nvPicPr>
        <p:blipFill>
          <a:blip r:embed="rId4"/>
          <a:stretch>
            <a:fillRect/>
          </a:stretch>
        </p:blipFill>
        <p:spPr>
          <a:xfrm>
            <a:off x="5555328" y="2151090"/>
            <a:ext cx="6536623" cy="3825847"/>
          </a:xfrm>
        </p:spPr>
      </p:pic>
      <p:sp>
        <p:nvSpPr>
          <p:cNvPr id="16" name="TextBox 15">
            <a:extLst>
              <a:ext uri="{FF2B5EF4-FFF2-40B4-BE49-F238E27FC236}">
                <a16:creationId xmlns:a16="http://schemas.microsoft.com/office/drawing/2014/main" id="{A19BD680-CDCC-F1BD-8DD6-0633E5827C20}"/>
              </a:ext>
            </a:extLst>
          </p:cNvPr>
          <p:cNvSpPr txBox="1"/>
          <p:nvPr/>
        </p:nvSpPr>
        <p:spPr>
          <a:xfrm>
            <a:off x="3713082" y="3544372"/>
            <a:ext cx="1497526" cy="369332"/>
          </a:xfrm>
          <a:prstGeom prst="rect">
            <a:avLst/>
          </a:prstGeom>
          <a:noFill/>
        </p:spPr>
        <p:txBody>
          <a:bodyPr wrap="none" rtlCol="0">
            <a:spAutoFit/>
          </a:bodyPr>
          <a:lstStyle/>
          <a:p>
            <a:r>
              <a:rPr lang="en-US" b="1"/>
              <a:t>Camillo Golgi </a:t>
            </a:r>
          </a:p>
        </p:txBody>
      </p:sp>
    </p:spTree>
    <p:extLst>
      <p:ext uri="{BB962C8B-B14F-4D97-AF65-F5344CB8AC3E}">
        <p14:creationId xmlns:p14="http://schemas.microsoft.com/office/powerpoint/2010/main" val="84683434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BC873B-ACD1-3170-C26B-40425352662D}"/>
              </a:ext>
            </a:extLst>
          </p:cNvPr>
          <p:cNvSpPr>
            <a:spLocks noGrp="1"/>
          </p:cNvSpPr>
          <p:nvPr>
            <p:ph type="title"/>
          </p:nvPr>
        </p:nvSpPr>
        <p:spPr/>
        <p:txBody>
          <a:bodyPr/>
          <a:lstStyle/>
          <a:p>
            <a:r>
              <a:rPr lang="en-US" b="1">
                <a:solidFill>
                  <a:srgbClr val="C00000"/>
                </a:solidFill>
              </a:rPr>
              <a:t>Cajal’ın Görüşü - Nöron Doktrini</a:t>
            </a:r>
            <a:endParaRPr lang="en-US">
              <a:solidFill>
                <a:srgbClr val="C00000"/>
              </a:solidFill>
            </a:endParaRPr>
          </a:p>
        </p:txBody>
      </p:sp>
      <p:sp>
        <p:nvSpPr>
          <p:cNvPr id="3" name="Content Placeholder 2">
            <a:extLst>
              <a:ext uri="{FF2B5EF4-FFF2-40B4-BE49-F238E27FC236}">
                <a16:creationId xmlns:a16="http://schemas.microsoft.com/office/drawing/2014/main" id="{62954192-EB4E-5189-F166-5F512457A488}"/>
              </a:ext>
            </a:extLst>
          </p:cNvPr>
          <p:cNvSpPr>
            <a:spLocks noGrp="1"/>
          </p:cNvSpPr>
          <p:nvPr>
            <p:ph idx="1"/>
          </p:nvPr>
        </p:nvSpPr>
        <p:spPr/>
        <p:txBody>
          <a:bodyPr>
            <a:normAutofit/>
          </a:bodyPr>
          <a:lstStyle/>
          <a:p>
            <a:r>
              <a:rPr lang="en-US" b="1"/>
              <a:t>Temel Fikir:</a:t>
            </a:r>
            <a:r>
              <a:rPr lang="en-US"/>
              <a:t> Sinir sistemi, bağımsız ama bağlantılı hücrelerden oluşur.</a:t>
            </a:r>
          </a:p>
          <a:p>
            <a:endParaRPr lang="en-US"/>
          </a:p>
          <a:p>
            <a:pPr lvl="1">
              <a:spcAft>
                <a:spcPts val="1200"/>
              </a:spcAft>
            </a:pPr>
            <a:r>
              <a:rPr lang="en-US"/>
              <a:t>Cajal, Golgi’nin yöntemini geliştirerek daha net kesitler elde etti.</a:t>
            </a:r>
          </a:p>
          <a:p>
            <a:pPr lvl="1">
              <a:spcAft>
                <a:spcPts val="1200"/>
              </a:spcAft>
            </a:pPr>
            <a:r>
              <a:rPr lang="en-US"/>
              <a:t>Her nöron bağımsız bir morfolojik birim</a:t>
            </a:r>
          </a:p>
          <a:p>
            <a:pPr lvl="1">
              <a:spcAft>
                <a:spcPts val="1200"/>
              </a:spcAft>
            </a:pPr>
            <a:r>
              <a:rPr lang="en-US"/>
              <a:t>Hücreler doğrudan kaynaşmaz; aralarında temas</a:t>
            </a:r>
            <a:r>
              <a:rPr lang="en-US" b="1"/>
              <a:t> </a:t>
            </a:r>
            <a:r>
              <a:rPr lang="en-US"/>
              <a:t>vardır ama süreklilik yoktur.</a:t>
            </a:r>
          </a:p>
          <a:p>
            <a:pPr lvl="1">
              <a:spcAft>
                <a:spcPts val="1200"/>
              </a:spcAft>
            </a:pPr>
            <a:r>
              <a:rPr lang="en-US"/>
              <a:t>Bu temas noktaları daha sonra </a:t>
            </a:r>
            <a:r>
              <a:rPr lang="en-US">
                <a:solidFill>
                  <a:srgbClr val="FF0000"/>
                </a:solidFill>
              </a:rPr>
              <a:t>“</a:t>
            </a:r>
            <a:r>
              <a:rPr lang="en-US" b="1">
                <a:solidFill>
                  <a:srgbClr val="FF0000"/>
                </a:solidFill>
              </a:rPr>
              <a:t>sinaps</a:t>
            </a:r>
            <a:r>
              <a:rPr lang="en-US">
                <a:solidFill>
                  <a:srgbClr val="FF0000"/>
                </a:solidFill>
              </a:rPr>
              <a:t>” </a:t>
            </a:r>
            <a:r>
              <a:rPr lang="en-US"/>
              <a:t>olarak tanımlandı (Sherrington, 1897).</a:t>
            </a:r>
          </a:p>
        </p:txBody>
      </p:sp>
    </p:spTree>
    <p:extLst>
      <p:ext uri="{BB962C8B-B14F-4D97-AF65-F5344CB8AC3E}">
        <p14:creationId xmlns:p14="http://schemas.microsoft.com/office/powerpoint/2010/main" val="32465614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5538229" y="130628"/>
            <a:ext cx="5611128" cy="6566214"/>
          </a:xfrm>
          <a:prstGeom prst="rect">
            <a:avLst/>
          </a:prstGeom>
        </p:spPr>
      </p:pic>
      <p:sp>
        <p:nvSpPr>
          <p:cNvPr id="3" name="TextBox 2"/>
          <p:cNvSpPr txBox="1"/>
          <p:nvPr/>
        </p:nvSpPr>
        <p:spPr>
          <a:xfrm>
            <a:off x="1306003" y="5797944"/>
            <a:ext cx="3900107" cy="430887"/>
          </a:xfrm>
          <a:prstGeom prst="rect">
            <a:avLst/>
          </a:prstGeom>
          <a:noFill/>
        </p:spPr>
        <p:txBody>
          <a:bodyPr wrap="none" rtlCol="0">
            <a:spAutoFit/>
          </a:bodyPr>
          <a:lstStyle/>
          <a:p>
            <a:r>
              <a:rPr lang="en-US" sz="2200" b="1" i="1" dirty="0">
                <a:solidFill>
                  <a:srgbClr val="002060"/>
                </a:solidFill>
                <a:hlinkClick r:id="rId4">
                  <a:extLst>
                    <a:ext uri="{A12FA001-AC4F-418D-AE19-62706E023703}">
                      <ahyp:hlinkClr xmlns:ahyp="http://schemas.microsoft.com/office/drawing/2018/hyperlinkcolor" val="tx"/>
                    </a:ext>
                  </a:extLst>
                </a:hlinkClick>
              </a:rPr>
              <a:t>Santiago Ramón y Cajal (1899)</a:t>
            </a:r>
            <a:endParaRPr lang="en-US" sz="2200" b="1" i="1" dirty="0">
              <a:solidFill>
                <a:srgbClr val="002060"/>
              </a:solidFill>
            </a:endParaRPr>
          </a:p>
        </p:txBody>
      </p:sp>
      <p:pic>
        <p:nvPicPr>
          <p:cNvPr id="5" name="Picture 4"/>
          <p:cNvPicPr>
            <a:picLocks noChangeAspect="1"/>
          </p:cNvPicPr>
          <p:nvPr/>
        </p:nvPicPr>
        <p:blipFill>
          <a:blip r:embed="rId5"/>
          <a:stretch>
            <a:fillRect/>
          </a:stretch>
        </p:blipFill>
        <p:spPr>
          <a:xfrm>
            <a:off x="1183735" y="62682"/>
            <a:ext cx="4022375" cy="5672580"/>
          </a:xfrm>
          <a:prstGeom prst="rect">
            <a:avLst/>
          </a:prstGeom>
        </p:spPr>
      </p:pic>
      <p:sp>
        <p:nvSpPr>
          <p:cNvPr id="6" name="TextBox 5"/>
          <p:cNvSpPr txBox="1"/>
          <p:nvPr/>
        </p:nvSpPr>
        <p:spPr>
          <a:xfrm>
            <a:off x="3380266" y="6354195"/>
            <a:ext cx="2157963" cy="461665"/>
          </a:xfrm>
          <a:prstGeom prst="rect">
            <a:avLst/>
          </a:prstGeom>
          <a:noFill/>
        </p:spPr>
        <p:txBody>
          <a:bodyPr wrap="none" rtlCol="0">
            <a:spAutoFit/>
          </a:bodyPr>
          <a:lstStyle/>
          <a:p>
            <a:r>
              <a:rPr lang="en-US" sz="2400" b="1" dirty="0" err="1">
                <a:latin typeface="Harrington"/>
                <a:cs typeface="Harrington"/>
              </a:rPr>
              <a:t>Nöron</a:t>
            </a:r>
            <a:r>
              <a:rPr lang="en-US" sz="2400" b="1" dirty="0">
                <a:latin typeface="Harrington"/>
                <a:cs typeface="Harrington"/>
              </a:rPr>
              <a:t> </a:t>
            </a:r>
            <a:r>
              <a:rPr lang="en-US" sz="2400" b="1" dirty="0" err="1">
                <a:latin typeface="Harrington"/>
                <a:cs typeface="Harrington"/>
              </a:rPr>
              <a:t>doktrini</a:t>
            </a:r>
            <a:endParaRPr lang="en-US" sz="2400" b="1" dirty="0">
              <a:latin typeface="Harrington"/>
              <a:cs typeface="Harrington"/>
            </a:endParaRPr>
          </a:p>
        </p:txBody>
      </p:sp>
    </p:spTree>
    <p:extLst>
      <p:ext uri="{BB962C8B-B14F-4D97-AF65-F5344CB8AC3E}">
        <p14:creationId xmlns:p14="http://schemas.microsoft.com/office/powerpoint/2010/main" val="413439153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5CB40BD5-10FA-50F5-8897-C030C8070461}"/>
              </a:ext>
            </a:extLst>
          </p:cNvPr>
          <p:cNvPicPr>
            <a:picLocks noChangeAspect="1"/>
          </p:cNvPicPr>
          <p:nvPr/>
        </p:nvPicPr>
        <p:blipFill rotWithShape="1">
          <a:blip r:embed="rId3"/>
          <a:srcRect l="1637" r="1349"/>
          <a:stretch/>
        </p:blipFill>
        <p:spPr>
          <a:xfrm>
            <a:off x="1828803" y="0"/>
            <a:ext cx="8875986" cy="6861942"/>
          </a:xfrm>
          <a:prstGeom prst="rect">
            <a:avLst/>
          </a:prstGeom>
        </p:spPr>
      </p:pic>
    </p:spTree>
    <p:extLst>
      <p:ext uri="{BB962C8B-B14F-4D97-AF65-F5344CB8AC3E}">
        <p14:creationId xmlns:p14="http://schemas.microsoft.com/office/powerpoint/2010/main" val="313334933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BBC-Synapse between two neurons [360p]">
            <a:hlinkClick r:id="" action="ppaction://media"/>
            <a:extLst>
              <a:ext uri="{FF2B5EF4-FFF2-40B4-BE49-F238E27FC236}">
                <a16:creationId xmlns:a16="http://schemas.microsoft.com/office/drawing/2014/main" id="{E4B1E142-D05D-D943-A1A0-F4CAD91D71C0}"/>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195942" y="105860"/>
            <a:ext cx="11841242" cy="6660699"/>
          </a:xfrm>
          <a:prstGeom prst="rect">
            <a:avLst/>
          </a:prstGeom>
        </p:spPr>
      </p:pic>
    </p:spTree>
    <p:extLst>
      <p:ext uri="{BB962C8B-B14F-4D97-AF65-F5344CB8AC3E}">
        <p14:creationId xmlns:p14="http://schemas.microsoft.com/office/powerpoint/2010/main" val="24701334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5053"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100000" mute="1">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405C0856-7C2A-9873-9F51-703CADFBDB40}"/>
              </a:ext>
            </a:extLst>
          </p:cNvPr>
          <p:cNvPicPr>
            <a:picLocks noChangeAspect="1"/>
          </p:cNvPicPr>
          <p:nvPr/>
        </p:nvPicPr>
        <p:blipFill>
          <a:blip r:embed="rId3"/>
          <a:stretch>
            <a:fillRect/>
          </a:stretch>
        </p:blipFill>
        <p:spPr>
          <a:xfrm>
            <a:off x="562961" y="512379"/>
            <a:ext cx="3053200" cy="3823138"/>
          </a:xfrm>
          <a:prstGeom prst="rect">
            <a:avLst/>
          </a:prstGeom>
        </p:spPr>
      </p:pic>
      <p:sp>
        <p:nvSpPr>
          <p:cNvPr id="5" name="TextBox 4">
            <a:extLst>
              <a:ext uri="{FF2B5EF4-FFF2-40B4-BE49-F238E27FC236}">
                <a16:creationId xmlns:a16="http://schemas.microsoft.com/office/drawing/2014/main" id="{6BBB6D00-EDE9-C3F5-7A67-E317DD1BCB63}"/>
              </a:ext>
            </a:extLst>
          </p:cNvPr>
          <p:cNvSpPr txBox="1"/>
          <p:nvPr/>
        </p:nvSpPr>
        <p:spPr>
          <a:xfrm>
            <a:off x="562961" y="4537105"/>
            <a:ext cx="3053200" cy="1200329"/>
          </a:xfrm>
          <a:prstGeom prst="rect">
            <a:avLst/>
          </a:prstGeom>
          <a:solidFill>
            <a:srgbClr val="950000"/>
          </a:solidFill>
        </p:spPr>
        <p:txBody>
          <a:bodyPr wrap="square" anchor="ctr">
            <a:spAutoFit/>
          </a:bodyPr>
          <a:lstStyle/>
          <a:p>
            <a:pPr algn="ctr"/>
            <a:r>
              <a:rPr lang="en-US" b="1" i="0">
                <a:solidFill>
                  <a:schemeClr val="bg1"/>
                </a:solidFill>
                <a:effectLst/>
              </a:rPr>
              <a:t>William James</a:t>
            </a:r>
          </a:p>
          <a:p>
            <a:pPr algn="ctr"/>
            <a:r>
              <a:rPr lang="en-US" b="0" i="0">
                <a:solidFill>
                  <a:schemeClr val="bg1"/>
                </a:solidFill>
                <a:effectLst/>
              </a:rPr>
              <a:t>(1842-1910)</a:t>
            </a:r>
          </a:p>
          <a:p>
            <a:pPr algn="ctr"/>
            <a:r>
              <a:rPr lang="en-US" b="0" i="0">
                <a:solidFill>
                  <a:srgbClr val="FFFFFF"/>
                </a:solidFill>
                <a:effectLst/>
                <a:latin typeface="Inter"/>
              </a:rPr>
              <a:t>Harvard Psikoloji Departmanı Kurucusu</a:t>
            </a:r>
          </a:p>
        </p:txBody>
      </p:sp>
      <p:sp>
        <p:nvSpPr>
          <p:cNvPr id="7" name="TextBox 6">
            <a:extLst>
              <a:ext uri="{FF2B5EF4-FFF2-40B4-BE49-F238E27FC236}">
                <a16:creationId xmlns:a16="http://schemas.microsoft.com/office/drawing/2014/main" id="{CCFC819A-1450-81D5-899A-8810AFC4E517}"/>
              </a:ext>
            </a:extLst>
          </p:cNvPr>
          <p:cNvSpPr txBox="1"/>
          <p:nvPr/>
        </p:nvSpPr>
        <p:spPr>
          <a:xfrm>
            <a:off x="8308428" y="788275"/>
            <a:ext cx="3547241" cy="923330"/>
          </a:xfrm>
          <a:prstGeom prst="rect">
            <a:avLst/>
          </a:prstGeom>
          <a:noFill/>
        </p:spPr>
        <p:txBody>
          <a:bodyPr wrap="square" rtlCol="0">
            <a:spAutoFit/>
          </a:bodyPr>
          <a:lstStyle/>
          <a:p>
            <a:r>
              <a:rPr lang="en-US" i="1"/>
              <a:t>“Organic matter, especially nervous tissue, seems endowed with a very extraordinary degree of plasticity”</a:t>
            </a:r>
          </a:p>
        </p:txBody>
      </p:sp>
      <p:sp>
        <p:nvSpPr>
          <p:cNvPr id="9" name="TextBox 8">
            <a:extLst>
              <a:ext uri="{FF2B5EF4-FFF2-40B4-BE49-F238E27FC236}">
                <a16:creationId xmlns:a16="http://schemas.microsoft.com/office/drawing/2014/main" id="{E0F5E525-33CD-D306-CB3E-AC4178957C76}"/>
              </a:ext>
            </a:extLst>
          </p:cNvPr>
          <p:cNvSpPr txBox="1"/>
          <p:nvPr/>
        </p:nvSpPr>
        <p:spPr>
          <a:xfrm>
            <a:off x="8308428" y="2423948"/>
            <a:ext cx="3547241" cy="1200329"/>
          </a:xfrm>
          <a:prstGeom prst="rect">
            <a:avLst/>
          </a:prstGeom>
          <a:noFill/>
        </p:spPr>
        <p:txBody>
          <a:bodyPr wrap="square">
            <a:spAutoFit/>
          </a:bodyPr>
          <a:lstStyle/>
          <a:p>
            <a:r>
              <a:rPr lang="en-US"/>
              <a:t>“Organik madde, özellikle sinir dokusu, olağanüstü derecede yüksek bir plastisite düzeyiyle donatılmış gibi görünmektedir.”</a:t>
            </a:r>
          </a:p>
        </p:txBody>
      </p:sp>
      <p:pic>
        <p:nvPicPr>
          <p:cNvPr id="11" name="Picture 10">
            <a:extLst>
              <a:ext uri="{FF2B5EF4-FFF2-40B4-BE49-F238E27FC236}">
                <a16:creationId xmlns:a16="http://schemas.microsoft.com/office/drawing/2014/main" id="{15BC60AB-15E9-700F-725C-EC55054650CE}"/>
              </a:ext>
            </a:extLst>
          </p:cNvPr>
          <p:cNvPicPr>
            <a:picLocks noChangeAspect="1"/>
          </p:cNvPicPr>
          <p:nvPr/>
        </p:nvPicPr>
        <p:blipFill>
          <a:blip r:embed="rId4"/>
          <a:stretch>
            <a:fillRect/>
          </a:stretch>
        </p:blipFill>
        <p:spPr>
          <a:xfrm>
            <a:off x="3883573" y="256189"/>
            <a:ext cx="3875189" cy="6345621"/>
          </a:xfrm>
          <a:prstGeom prst="rect">
            <a:avLst/>
          </a:prstGeom>
        </p:spPr>
      </p:pic>
    </p:spTree>
    <p:extLst>
      <p:ext uri="{BB962C8B-B14F-4D97-AF65-F5344CB8AC3E}">
        <p14:creationId xmlns:p14="http://schemas.microsoft.com/office/powerpoint/2010/main" val="309110577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48C7EF4-F7EF-496C-FFD7-3C71BBB31AED}"/>
              </a:ext>
            </a:extLst>
          </p:cNvPr>
          <p:cNvSpPr txBox="1"/>
          <p:nvPr/>
        </p:nvSpPr>
        <p:spPr>
          <a:xfrm>
            <a:off x="3523593" y="2803698"/>
            <a:ext cx="4832130" cy="369332"/>
          </a:xfrm>
          <a:prstGeom prst="rect">
            <a:avLst/>
          </a:prstGeom>
          <a:noFill/>
        </p:spPr>
        <p:txBody>
          <a:bodyPr wrap="square">
            <a:spAutoFit/>
          </a:bodyPr>
          <a:lstStyle/>
          <a:p>
            <a:r>
              <a:rPr lang="en-US" b="0" i="0">
                <a:solidFill>
                  <a:srgbClr val="202122"/>
                </a:solidFill>
                <a:effectLst/>
              </a:rPr>
              <a:t>"</a:t>
            </a:r>
            <a:r>
              <a:rPr lang="en-US" b="1" i="0">
                <a:solidFill>
                  <a:srgbClr val="202122"/>
                </a:solidFill>
                <a:effectLst/>
              </a:rPr>
              <a:t>Neurons that fire together, wire together</a:t>
            </a:r>
            <a:r>
              <a:rPr lang="en-US" b="0" i="0">
                <a:solidFill>
                  <a:srgbClr val="202122"/>
                </a:solidFill>
                <a:effectLst/>
              </a:rPr>
              <a:t>."</a:t>
            </a:r>
            <a:endParaRPr lang="en-US"/>
          </a:p>
        </p:txBody>
      </p:sp>
      <p:pic>
        <p:nvPicPr>
          <p:cNvPr id="5" name="Picture 4">
            <a:extLst>
              <a:ext uri="{FF2B5EF4-FFF2-40B4-BE49-F238E27FC236}">
                <a16:creationId xmlns:a16="http://schemas.microsoft.com/office/drawing/2014/main" id="{9E2F6B7F-45EF-5591-175D-17368BA5C60B}"/>
              </a:ext>
            </a:extLst>
          </p:cNvPr>
          <p:cNvPicPr>
            <a:picLocks noChangeAspect="1"/>
          </p:cNvPicPr>
          <p:nvPr/>
        </p:nvPicPr>
        <p:blipFill>
          <a:blip r:embed="rId2"/>
          <a:stretch>
            <a:fillRect/>
          </a:stretch>
        </p:blipFill>
        <p:spPr>
          <a:xfrm>
            <a:off x="510628" y="670473"/>
            <a:ext cx="2540000" cy="3365500"/>
          </a:xfrm>
          <a:prstGeom prst="rect">
            <a:avLst/>
          </a:prstGeom>
        </p:spPr>
      </p:pic>
      <p:sp>
        <p:nvSpPr>
          <p:cNvPr id="6" name="TextBox 5">
            <a:extLst>
              <a:ext uri="{FF2B5EF4-FFF2-40B4-BE49-F238E27FC236}">
                <a16:creationId xmlns:a16="http://schemas.microsoft.com/office/drawing/2014/main" id="{F393C90B-6FA9-CE04-1650-8DA4E81D8D91}"/>
              </a:ext>
            </a:extLst>
          </p:cNvPr>
          <p:cNvSpPr txBox="1"/>
          <p:nvPr/>
        </p:nvSpPr>
        <p:spPr>
          <a:xfrm>
            <a:off x="474020" y="4062460"/>
            <a:ext cx="2613216" cy="646331"/>
          </a:xfrm>
          <a:prstGeom prst="rect">
            <a:avLst/>
          </a:prstGeom>
          <a:noFill/>
        </p:spPr>
        <p:txBody>
          <a:bodyPr wrap="none" rtlCol="0">
            <a:spAutoFit/>
          </a:bodyPr>
          <a:lstStyle/>
          <a:p>
            <a:r>
              <a:rPr lang="en-US"/>
              <a:t>Donald Hebb (1904-1985)</a:t>
            </a:r>
          </a:p>
          <a:p>
            <a:r>
              <a:rPr lang="en-US"/>
              <a:t>Kanadalı Psikolog</a:t>
            </a:r>
          </a:p>
        </p:txBody>
      </p:sp>
      <p:sp>
        <p:nvSpPr>
          <p:cNvPr id="7" name="TextBox 6">
            <a:extLst>
              <a:ext uri="{FF2B5EF4-FFF2-40B4-BE49-F238E27FC236}">
                <a16:creationId xmlns:a16="http://schemas.microsoft.com/office/drawing/2014/main" id="{71E7F9F0-C280-D230-DE06-7E74DA168752}"/>
              </a:ext>
            </a:extLst>
          </p:cNvPr>
          <p:cNvSpPr txBox="1"/>
          <p:nvPr/>
        </p:nvSpPr>
        <p:spPr>
          <a:xfrm>
            <a:off x="3523593" y="670473"/>
            <a:ext cx="4119076" cy="461665"/>
          </a:xfrm>
          <a:prstGeom prst="rect">
            <a:avLst/>
          </a:prstGeom>
          <a:noFill/>
        </p:spPr>
        <p:txBody>
          <a:bodyPr wrap="none" rtlCol="0">
            <a:spAutoFit/>
          </a:bodyPr>
          <a:lstStyle/>
          <a:p>
            <a:r>
              <a:rPr lang="en-US" sz="2400">
                <a:solidFill>
                  <a:srgbClr val="C00000"/>
                </a:solidFill>
              </a:rPr>
              <a:t>Hebb Teorisi – Hebb Öğrenmesi</a:t>
            </a:r>
          </a:p>
        </p:txBody>
      </p:sp>
      <p:sp>
        <p:nvSpPr>
          <p:cNvPr id="9" name="TextBox 8">
            <a:extLst>
              <a:ext uri="{FF2B5EF4-FFF2-40B4-BE49-F238E27FC236}">
                <a16:creationId xmlns:a16="http://schemas.microsoft.com/office/drawing/2014/main" id="{B475DFC6-EDE3-D5F1-9F43-D9A08DED2A85}"/>
              </a:ext>
            </a:extLst>
          </p:cNvPr>
          <p:cNvSpPr txBox="1"/>
          <p:nvPr/>
        </p:nvSpPr>
        <p:spPr>
          <a:xfrm>
            <a:off x="3523594" y="4334426"/>
            <a:ext cx="7953703" cy="1477328"/>
          </a:xfrm>
          <a:prstGeom prst="rect">
            <a:avLst/>
          </a:prstGeom>
          <a:noFill/>
        </p:spPr>
        <p:txBody>
          <a:bodyPr wrap="square">
            <a:spAutoFit/>
          </a:bodyPr>
          <a:lstStyle/>
          <a:p>
            <a:r>
              <a:rPr lang="en-US"/>
              <a:t>“… Eğer A hücresinin bir aksonu, B hücresini uyaracak kadar yakınsa ve B’nin ateşlenmesine tekrar tekrar ya da sürekli olarak katılıyorsa, o zaman bir büyüme süreci ya da metabolik bir değişim, her iki hücreden birinde veya her ikisinde de meydana gelir; bunun sonucu olarak A hücresinin, B hücresini ateşleme etkinliği artar.”</a:t>
            </a:r>
          </a:p>
        </p:txBody>
      </p:sp>
      <p:pic>
        <p:nvPicPr>
          <p:cNvPr id="11" name="Picture 10">
            <a:extLst>
              <a:ext uri="{FF2B5EF4-FFF2-40B4-BE49-F238E27FC236}">
                <a16:creationId xmlns:a16="http://schemas.microsoft.com/office/drawing/2014/main" id="{42A85780-C7B0-D476-A81D-15EEECB28EBF}"/>
              </a:ext>
            </a:extLst>
          </p:cNvPr>
          <p:cNvPicPr>
            <a:picLocks noChangeAspect="1"/>
          </p:cNvPicPr>
          <p:nvPr/>
        </p:nvPicPr>
        <p:blipFill>
          <a:blip r:embed="rId3"/>
          <a:stretch>
            <a:fillRect/>
          </a:stretch>
        </p:blipFill>
        <p:spPr>
          <a:xfrm>
            <a:off x="8828689" y="340273"/>
            <a:ext cx="2438400" cy="3695700"/>
          </a:xfrm>
          <a:prstGeom prst="rect">
            <a:avLst/>
          </a:prstGeom>
        </p:spPr>
      </p:pic>
      <p:sp>
        <p:nvSpPr>
          <p:cNvPr id="12" name="TextBox 11">
            <a:extLst>
              <a:ext uri="{FF2B5EF4-FFF2-40B4-BE49-F238E27FC236}">
                <a16:creationId xmlns:a16="http://schemas.microsoft.com/office/drawing/2014/main" id="{E01BDAC5-7F73-5BB5-CDE1-FCD719FF95F9}"/>
              </a:ext>
            </a:extLst>
          </p:cNvPr>
          <p:cNvSpPr txBox="1"/>
          <p:nvPr/>
        </p:nvSpPr>
        <p:spPr>
          <a:xfrm>
            <a:off x="8029351" y="3631202"/>
            <a:ext cx="652743" cy="369332"/>
          </a:xfrm>
          <a:prstGeom prst="rect">
            <a:avLst/>
          </a:prstGeom>
          <a:noFill/>
        </p:spPr>
        <p:txBody>
          <a:bodyPr wrap="none" rtlCol="0">
            <a:spAutoFit/>
          </a:bodyPr>
          <a:lstStyle/>
          <a:p>
            <a:r>
              <a:rPr lang="en-US" b="1"/>
              <a:t>1949</a:t>
            </a:r>
          </a:p>
        </p:txBody>
      </p:sp>
    </p:spTree>
    <p:extLst>
      <p:ext uri="{BB962C8B-B14F-4D97-AF65-F5344CB8AC3E}">
        <p14:creationId xmlns:p14="http://schemas.microsoft.com/office/powerpoint/2010/main" val="343069910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70E0AA6E-1F0C-104A-AA4A-80963D7C2F36}"/>
              </a:ext>
            </a:extLst>
          </p:cNvPr>
          <p:cNvPicPr>
            <a:picLocks noChangeAspect="1"/>
          </p:cNvPicPr>
          <p:nvPr/>
        </p:nvPicPr>
        <p:blipFill>
          <a:blip r:embed="rId3"/>
          <a:stretch>
            <a:fillRect/>
          </a:stretch>
        </p:blipFill>
        <p:spPr>
          <a:xfrm>
            <a:off x="1010938" y="0"/>
            <a:ext cx="4735975" cy="6858000"/>
          </a:xfrm>
          <a:prstGeom prst="rect">
            <a:avLst/>
          </a:prstGeom>
        </p:spPr>
      </p:pic>
      <p:pic>
        <p:nvPicPr>
          <p:cNvPr id="3" name="Picture 2">
            <a:extLst>
              <a:ext uri="{FF2B5EF4-FFF2-40B4-BE49-F238E27FC236}">
                <a16:creationId xmlns:a16="http://schemas.microsoft.com/office/drawing/2014/main" id="{6DC0EF34-2B44-DC48-8427-2F2BC3FFE39E}"/>
              </a:ext>
            </a:extLst>
          </p:cNvPr>
          <p:cNvPicPr>
            <a:picLocks noChangeAspect="1"/>
          </p:cNvPicPr>
          <p:nvPr/>
        </p:nvPicPr>
        <p:blipFill>
          <a:blip r:embed="rId4"/>
          <a:stretch>
            <a:fillRect/>
          </a:stretch>
        </p:blipFill>
        <p:spPr>
          <a:xfrm>
            <a:off x="6179028" y="0"/>
            <a:ext cx="4954584" cy="6858000"/>
          </a:xfrm>
          <a:prstGeom prst="rect">
            <a:avLst/>
          </a:prstGeom>
        </p:spPr>
      </p:pic>
      <p:sp>
        <p:nvSpPr>
          <p:cNvPr id="4" name="TextBox 3">
            <a:extLst>
              <a:ext uri="{FF2B5EF4-FFF2-40B4-BE49-F238E27FC236}">
                <a16:creationId xmlns:a16="http://schemas.microsoft.com/office/drawing/2014/main" id="{D4A3AFF6-5E6C-DD09-947F-BE8EE95372D3}"/>
              </a:ext>
            </a:extLst>
          </p:cNvPr>
          <p:cNvSpPr txBox="1"/>
          <p:nvPr/>
        </p:nvSpPr>
        <p:spPr>
          <a:xfrm>
            <a:off x="160307" y="504496"/>
            <a:ext cx="837031" cy="461665"/>
          </a:xfrm>
          <a:prstGeom prst="rect">
            <a:avLst/>
          </a:prstGeom>
        </p:spPr>
        <p:style>
          <a:lnRef idx="1">
            <a:schemeClr val="accent1"/>
          </a:lnRef>
          <a:fillRef idx="2">
            <a:schemeClr val="accent1"/>
          </a:fillRef>
          <a:effectRef idx="1">
            <a:schemeClr val="accent1"/>
          </a:effectRef>
          <a:fontRef idx="minor">
            <a:schemeClr val="dk1"/>
          </a:fontRef>
        </p:style>
        <p:txBody>
          <a:bodyPr wrap="square" rtlCol="0">
            <a:spAutoFit/>
          </a:bodyPr>
          <a:lstStyle/>
          <a:p>
            <a:r>
              <a:rPr lang="en-US" sz="2400"/>
              <a:t>1948</a:t>
            </a:r>
          </a:p>
        </p:txBody>
      </p:sp>
    </p:spTree>
    <p:extLst>
      <p:ext uri="{BB962C8B-B14F-4D97-AF65-F5344CB8AC3E}">
        <p14:creationId xmlns:p14="http://schemas.microsoft.com/office/powerpoint/2010/main" val="333126965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 name="TextShape 1"/>
          <p:cNvSpPr txBox="1"/>
          <p:nvPr/>
        </p:nvSpPr>
        <p:spPr>
          <a:xfrm>
            <a:off x="2233262" y="672002"/>
            <a:ext cx="7200000" cy="451800"/>
          </a:xfrm>
          <a:prstGeom prst="rect">
            <a:avLst/>
          </a:prstGeom>
          <a:noFill/>
          <a:ln>
            <a:noFill/>
          </a:ln>
        </p:spPr>
        <p:txBody>
          <a:bodyPr lIns="90000" tIns="46800" rIns="90000" bIns="46800"/>
          <a:lstStyle/>
          <a:p>
            <a:pPr algn="ctr"/>
            <a:r>
              <a:rPr lang="en-US" sz="2400" spc="-1">
                <a:solidFill>
                  <a:srgbClr val="C00000"/>
                </a:solidFill>
                <a:latin typeface="+mj-lt"/>
              </a:rPr>
              <a:t>Jerzy Konorski’nin sinaptik plastisite teorisi</a:t>
            </a:r>
          </a:p>
        </p:txBody>
      </p:sp>
      <p:sp>
        <p:nvSpPr>
          <p:cNvPr id="45" name="TextShape 2"/>
          <p:cNvSpPr txBox="1"/>
          <p:nvPr/>
        </p:nvSpPr>
        <p:spPr>
          <a:xfrm>
            <a:off x="1884000" y="5940000"/>
            <a:ext cx="8640000" cy="451800"/>
          </a:xfrm>
          <a:prstGeom prst="rect">
            <a:avLst/>
          </a:prstGeom>
          <a:noFill/>
          <a:ln>
            <a:noFill/>
          </a:ln>
        </p:spPr>
        <p:txBody>
          <a:bodyPr lIns="90000" tIns="45000" rIns="90000" bIns="45000"/>
          <a:lstStyle/>
          <a:p>
            <a:r>
              <a:rPr lang="en-US" sz="1000" b="1" spc="-1">
                <a:solidFill>
                  <a:srgbClr val="0054A6"/>
                </a:solidFill>
                <a:latin typeface="Arial"/>
              </a:rPr>
              <a:t>Eur J of Neuroscience, Volume: 51, Issue: 9, Pages: 1857-1866, First published: 01 August 2019 </a:t>
            </a:r>
            <a:endParaRPr lang="en-US" sz="1000" spc="-1">
              <a:solidFill>
                <a:srgbClr val="000000"/>
              </a:solidFill>
              <a:latin typeface="Arial"/>
            </a:endParaRPr>
          </a:p>
        </p:txBody>
      </p:sp>
      <p:pic>
        <p:nvPicPr>
          <p:cNvPr id="46" name="Main graphic"/>
          <p:cNvPicPr/>
          <p:nvPr/>
        </p:nvPicPr>
        <p:blipFill>
          <a:blip r:embed="rId3"/>
          <a:stretch/>
        </p:blipFill>
        <p:spPr>
          <a:xfrm>
            <a:off x="1884000" y="1643524"/>
            <a:ext cx="7898524" cy="3257032"/>
          </a:xfrm>
          <a:prstGeom prst="rect">
            <a:avLst/>
          </a:prstGeom>
          <a:ln>
            <a:noFill/>
          </a:ln>
        </p:spPr>
      </p:pic>
    </p:spTree>
  </p:cSld>
  <p:clrMapOvr>
    <a:masterClrMapping/>
  </p:clrMapOvr>
  <p:transition>
    <p:wipe dir="r"/>
  </p:transition>
  <p:timing>
    <p:tnLst>
      <p:par>
        <p:cTn id="1" dur="indefinite" restart="never" nodeType="tmRoot">
          <p:childTnLst>
            <p:seq>
              <p:cTn id="2" dur="indefinite" nodeType="mainSeq"/>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E9FE7A-6E2F-1CD5-E031-A545DADC20F6}"/>
              </a:ext>
            </a:extLst>
          </p:cNvPr>
          <p:cNvSpPr>
            <a:spLocks noGrp="1"/>
          </p:cNvSpPr>
          <p:nvPr>
            <p:ph type="title"/>
          </p:nvPr>
        </p:nvSpPr>
        <p:spPr/>
        <p:txBody>
          <a:bodyPr/>
          <a:lstStyle/>
          <a:p>
            <a:r>
              <a:rPr lang="en-US" b="1">
                <a:solidFill>
                  <a:srgbClr val="C00000"/>
                </a:solidFill>
              </a:rPr>
              <a:t>Nöroplastisite=Beyin Plastisitesi</a:t>
            </a:r>
          </a:p>
        </p:txBody>
      </p:sp>
      <p:sp>
        <p:nvSpPr>
          <p:cNvPr id="3" name="Content Placeholder 2">
            <a:extLst>
              <a:ext uri="{FF2B5EF4-FFF2-40B4-BE49-F238E27FC236}">
                <a16:creationId xmlns:a16="http://schemas.microsoft.com/office/drawing/2014/main" id="{DEC7A4A2-4AB0-BA90-6404-EFEB5DB14AFD}"/>
              </a:ext>
            </a:extLst>
          </p:cNvPr>
          <p:cNvSpPr>
            <a:spLocks noGrp="1"/>
          </p:cNvSpPr>
          <p:nvPr>
            <p:ph idx="1"/>
          </p:nvPr>
        </p:nvSpPr>
        <p:spPr/>
        <p:txBody>
          <a:bodyPr>
            <a:normAutofit/>
          </a:bodyPr>
          <a:lstStyle/>
          <a:p>
            <a:pPr>
              <a:lnSpc>
                <a:spcPct val="150000"/>
              </a:lnSpc>
            </a:pPr>
            <a:r>
              <a:rPr lang="en-US"/>
              <a:t>Sinir sisteminin, içsel ya da dışsal uyaranlara yanıt olarak yapısını, işlevlerini veya bağlantılarını yeniden düzenleyerek etkinliğini değiştirme yeteneği.</a:t>
            </a:r>
          </a:p>
          <a:p>
            <a:pPr>
              <a:lnSpc>
                <a:spcPct val="150000"/>
              </a:lnSpc>
            </a:pPr>
            <a:endParaRPr lang="en-US"/>
          </a:p>
          <a:p>
            <a:pPr marL="0" indent="0">
              <a:lnSpc>
                <a:spcPct val="150000"/>
              </a:lnSpc>
              <a:buNone/>
            </a:pPr>
            <a:endParaRPr lang="en-US"/>
          </a:p>
          <a:p>
            <a:pPr marL="0" indent="0">
              <a:lnSpc>
                <a:spcPct val="150000"/>
              </a:lnSpc>
              <a:buNone/>
            </a:pPr>
            <a:r>
              <a:rPr lang="en-US" sz="1700" b="0" i="0">
                <a:solidFill>
                  <a:srgbClr val="303030"/>
                </a:solidFill>
                <a:effectLst/>
                <a:latin typeface="Times New Roman" panose="02020603050405020304" pitchFamily="18" charset="0"/>
              </a:rPr>
              <a:t>Mateos-Aparicio P, Rodríguez-Moreno A. The Impact of Studying Brain Plasticity. Front Cell Neurosci. 2019</a:t>
            </a:r>
            <a:endParaRPr lang="en-US" sz="1700"/>
          </a:p>
        </p:txBody>
      </p:sp>
    </p:spTree>
    <p:extLst>
      <p:ext uri="{BB962C8B-B14F-4D97-AF65-F5344CB8AC3E}">
        <p14:creationId xmlns:p14="http://schemas.microsoft.com/office/powerpoint/2010/main" val="365404931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FA883702-C03E-6303-A1A0-F97391365C4D}"/>
              </a:ext>
            </a:extLst>
          </p:cNvPr>
          <p:cNvPicPr>
            <a:picLocks noChangeAspect="1"/>
          </p:cNvPicPr>
          <p:nvPr/>
        </p:nvPicPr>
        <p:blipFill rotWithShape="1">
          <a:blip r:embed="rId2"/>
          <a:srcRect l="7151" t="22801" r="36460" b="21914"/>
          <a:stretch/>
        </p:blipFill>
        <p:spPr>
          <a:xfrm>
            <a:off x="1045377" y="213316"/>
            <a:ext cx="10101246" cy="6431368"/>
          </a:xfrm>
          <a:prstGeom prst="rect">
            <a:avLst/>
          </a:prstGeom>
        </p:spPr>
      </p:pic>
      <p:sp>
        <p:nvSpPr>
          <p:cNvPr id="4" name="Oval 3">
            <a:extLst>
              <a:ext uri="{FF2B5EF4-FFF2-40B4-BE49-F238E27FC236}">
                <a16:creationId xmlns:a16="http://schemas.microsoft.com/office/drawing/2014/main" id="{39A7ECF1-A4E3-59C7-52B2-B1A22A167B8F}"/>
              </a:ext>
            </a:extLst>
          </p:cNvPr>
          <p:cNvSpPr/>
          <p:nvPr/>
        </p:nvSpPr>
        <p:spPr>
          <a:xfrm>
            <a:off x="8308434" y="3279228"/>
            <a:ext cx="2506717" cy="1497724"/>
          </a:xfrm>
          <a:prstGeom prst="ellipse">
            <a:avLst/>
          </a:prstGeom>
          <a:noFill/>
          <a:ln w="28575">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423955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02B9A801-63BD-533E-7767-A98D29ADED86}"/>
              </a:ext>
            </a:extLst>
          </p:cNvPr>
          <p:cNvPicPr>
            <a:picLocks noChangeAspect="1"/>
          </p:cNvPicPr>
          <p:nvPr/>
        </p:nvPicPr>
        <p:blipFill>
          <a:blip r:embed="rId3"/>
          <a:stretch>
            <a:fillRect/>
          </a:stretch>
        </p:blipFill>
        <p:spPr>
          <a:xfrm>
            <a:off x="2308054" y="795194"/>
            <a:ext cx="7575892" cy="5267612"/>
          </a:xfrm>
          <a:prstGeom prst="rect">
            <a:avLst/>
          </a:prstGeom>
        </p:spPr>
      </p:pic>
      <p:sp>
        <p:nvSpPr>
          <p:cNvPr id="5" name="TextBox 4">
            <a:extLst>
              <a:ext uri="{FF2B5EF4-FFF2-40B4-BE49-F238E27FC236}">
                <a16:creationId xmlns:a16="http://schemas.microsoft.com/office/drawing/2014/main" id="{0AD2F765-B3E0-A55E-4D38-38CB4663B3FA}"/>
              </a:ext>
            </a:extLst>
          </p:cNvPr>
          <p:cNvSpPr txBox="1"/>
          <p:nvPr/>
        </p:nvSpPr>
        <p:spPr>
          <a:xfrm>
            <a:off x="9146628" y="6211669"/>
            <a:ext cx="3045372" cy="646331"/>
          </a:xfrm>
          <a:prstGeom prst="rect">
            <a:avLst/>
          </a:prstGeom>
          <a:noFill/>
        </p:spPr>
        <p:txBody>
          <a:bodyPr wrap="square">
            <a:spAutoFit/>
          </a:bodyPr>
          <a:lstStyle/>
          <a:p>
            <a:r>
              <a:rPr lang="en-US" i="1">
                <a:effectLst/>
              </a:rPr>
              <a:t>(Image: Alan Woodruff / QBI)</a:t>
            </a:r>
            <a:br>
              <a:rPr lang="en-US"/>
            </a:br>
            <a:endParaRPr lang="en-US"/>
          </a:p>
        </p:txBody>
      </p:sp>
    </p:spTree>
    <p:extLst>
      <p:ext uri="{BB962C8B-B14F-4D97-AF65-F5344CB8AC3E}">
        <p14:creationId xmlns:p14="http://schemas.microsoft.com/office/powerpoint/2010/main" val="257951762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677C3A20-2FED-3C43-8BA9-4BB2548D82EF}"/>
              </a:ext>
            </a:extLst>
          </p:cNvPr>
          <p:cNvPicPr>
            <a:picLocks noChangeAspect="1"/>
          </p:cNvPicPr>
          <p:nvPr/>
        </p:nvPicPr>
        <p:blipFill rotWithShape="1">
          <a:blip r:embed="rId3"/>
          <a:srcRect b="19429"/>
          <a:stretch/>
        </p:blipFill>
        <p:spPr>
          <a:xfrm>
            <a:off x="277649" y="0"/>
            <a:ext cx="9058602" cy="6936377"/>
          </a:xfrm>
          <a:prstGeom prst="rect">
            <a:avLst/>
          </a:prstGeom>
        </p:spPr>
      </p:pic>
      <p:pic>
        <p:nvPicPr>
          <p:cNvPr id="3" name="Picture 2">
            <a:extLst>
              <a:ext uri="{FF2B5EF4-FFF2-40B4-BE49-F238E27FC236}">
                <a16:creationId xmlns:a16="http://schemas.microsoft.com/office/drawing/2014/main" id="{A9F84814-8266-DD45-8672-D087812B8673}"/>
              </a:ext>
            </a:extLst>
          </p:cNvPr>
          <p:cNvPicPr>
            <a:picLocks noChangeAspect="1"/>
          </p:cNvPicPr>
          <p:nvPr/>
        </p:nvPicPr>
        <p:blipFill>
          <a:blip r:embed="rId4"/>
          <a:stretch>
            <a:fillRect/>
          </a:stretch>
        </p:blipFill>
        <p:spPr>
          <a:xfrm>
            <a:off x="9431201" y="2502807"/>
            <a:ext cx="2578100" cy="1460500"/>
          </a:xfrm>
          <a:prstGeom prst="rect">
            <a:avLst/>
          </a:prstGeom>
        </p:spPr>
      </p:pic>
      <p:sp>
        <p:nvSpPr>
          <p:cNvPr id="4" name="TextBox 3">
            <a:extLst>
              <a:ext uri="{FF2B5EF4-FFF2-40B4-BE49-F238E27FC236}">
                <a16:creationId xmlns:a16="http://schemas.microsoft.com/office/drawing/2014/main" id="{87B21ED7-E10B-F642-A756-29F43EC13E2A}"/>
              </a:ext>
            </a:extLst>
          </p:cNvPr>
          <p:cNvSpPr txBox="1"/>
          <p:nvPr/>
        </p:nvSpPr>
        <p:spPr>
          <a:xfrm>
            <a:off x="9535885" y="6488668"/>
            <a:ext cx="1505925" cy="307777"/>
          </a:xfrm>
          <a:prstGeom prst="rect">
            <a:avLst/>
          </a:prstGeom>
          <a:noFill/>
        </p:spPr>
        <p:txBody>
          <a:bodyPr wrap="none" rtlCol="0">
            <a:spAutoFit/>
          </a:bodyPr>
          <a:lstStyle/>
          <a:p>
            <a:r>
              <a:rPr lang="tr-TR" sz="1400" dirty="0" err="1"/>
              <a:t>Bassi</a:t>
            </a:r>
            <a:r>
              <a:rPr lang="tr-TR" sz="1400" dirty="0"/>
              <a:t>, IJMS 2019</a:t>
            </a:r>
          </a:p>
        </p:txBody>
      </p:sp>
    </p:spTree>
    <p:extLst>
      <p:ext uri="{BB962C8B-B14F-4D97-AF65-F5344CB8AC3E}">
        <p14:creationId xmlns:p14="http://schemas.microsoft.com/office/powerpoint/2010/main" val="314821827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sinaptik plastisite">
            <a:hlinkClick r:id="" action="ppaction://media"/>
            <a:extLst>
              <a:ext uri="{FF2B5EF4-FFF2-40B4-BE49-F238E27FC236}">
                <a16:creationId xmlns:a16="http://schemas.microsoft.com/office/drawing/2014/main" id="{F08B2904-960D-3E4B-A164-5441A584ACDE}"/>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779463" y="287338"/>
            <a:ext cx="11099800" cy="6243637"/>
          </a:xfrm>
        </p:spPr>
      </p:pic>
    </p:spTree>
    <p:extLst>
      <p:ext uri="{BB962C8B-B14F-4D97-AF65-F5344CB8AC3E}">
        <p14:creationId xmlns:p14="http://schemas.microsoft.com/office/powerpoint/2010/main" val="34055103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584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17336" y="369650"/>
            <a:ext cx="9601200" cy="935038"/>
          </a:xfrm>
        </p:spPr>
        <p:txBody>
          <a:bodyPr>
            <a:normAutofit/>
          </a:bodyPr>
          <a:lstStyle/>
          <a:p>
            <a:r>
              <a:rPr lang="en-US" dirty="0" err="1">
                <a:solidFill>
                  <a:srgbClr val="002060"/>
                </a:solidFill>
              </a:rPr>
              <a:t>Rakamlarla</a:t>
            </a:r>
            <a:r>
              <a:rPr lang="en-US" dirty="0">
                <a:solidFill>
                  <a:srgbClr val="002060"/>
                </a:solidFill>
              </a:rPr>
              <a:t> </a:t>
            </a:r>
            <a:r>
              <a:rPr lang="en-US" dirty="0" err="1">
                <a:solidFill>
                  <a:srgbClr val="002060"/>
                </a:solidFill>
              </a:rPr>
              <a:t>beynin</a:t>
            </a:r>
            <a:r>
              <a:rPr lang="en-US" dirty="0">
                <a:solidFill>
                  <a:srgbClr val="002060"/>
                </a:solidFill>
              </a:rPr>
              <a:t> </a:t>
            </a:r>
            <a:r>
              <a:rPr lang="en-US" dirty="0" err="1">
                <a:solidFill>
                  <a:srgbClr val="002060"/>
                </a:solidFill>
              </a:rPr>
              <a:t>bağlantısallığı</a:t>
            </a:r>
            <a:endParaRPr lang="en-US" dirty="0">
              <a:solidFill>
                <a:srgbClr val="002060"/>
              </a:solidFill>
            </a:endParaRPr>
          </a:p>
        </p:txBody>
      </p:sp>
      <p:sp>
        <p:nvSpPr>
          <p:cNvPr id="3" name="Content Placeholder 2"/>
          <p:cNvSpPr>
            <a:spLocks noGrp="1"/>
          </p:cNvSpPr>
          <p:nvPr>
            <p:ph idx="1"/>
          </p:nvPr>
        </p:nvSpPr>
        <p:spPr>
          <a:xfrm>
            <a:off x="1981200" y="1493838"/>
            <a:ext cx="8229600" cy="4525963"/>
          </a:xfrm>
        </p:spPr>
        <p:txBody>
          <a:bodyPr>
            <a:normAutofit/>
          </a:bodyPr>
          <a:lstStyle/>
          <a:p>
            <a:pPr>
              <a:buNone/>
            </a:pPr>
            <a:r>
              <a:rPr lang="en-US" sz="2200" dirty="0">
                <a:solidFill>
                  <a:srgbClr val="002060"/>
                </a:solidFill>
              </a:rPr>
              <a:t>   200 </a:t>
            </a:r>
            <a:r>
              <a:rPr lang="en-US" sz="2200" dirty="0" err="1">
                <a:solidFill>
                  <a:srgbClr val="002060"/>
                </a:solidFill>
              </a:rPr>
              <a:t>milyar</a:t>
            </a:r>
            <a:r>
              <a:rPr lang="en-US" sz="2200" dirty="0">
                <a:solidFill>
                  <a:srgbClr val="002060"/>
                </a:solidFill>
              </a:rPr>
              <a:t> </a:t>
            </a:r>
            <a:r>
              <a:rPr lang="en-US" sz="2200" dirty="0" err="1">
                <a:solidFill>
                  <a:srgbClr val="002060"/>
                </a:solidFill>
              </a:rPr>
              <a:t>nöron</a:t>
            </a:r>
            <a:r>
              <a:rPr lang="en-US" sz="2200" dirty="0">
                <a:solidFill>
                  <a:srgbClr val="002060"/>
                </a:solidFill>
              </a:rPr>
              <a:t>/</a:t>
            </a:r>
            <a:r>
              <a:rPr lang="en-US" sz="2200" dirty="0" err="1">
                <a:solidFill>
                  <a:srgbClr val="002060"/>
                </a:solidFill>
              </a:rPr>
              <a:t>beyin</a:t>
            </a:r>
            <a:endParaRPr lang="en-US" sz="2200" dirty="0">
              <a:solidFill>
                <a:srgbClr val="002060"/>
              </a:solidFill>
            </a:endParaRPr>
          </a:p>
          <a:p>
            <a:pPr>
              <a:buNone/>
            </a:pPr>
            <a:r>
              <a:rPr lang="en-US" sz="2200" dirty="0">
                <a:solidFill>
                  <a:srgbClr val="002060"/>
                </a:solidFill>
              </a:rPr>
              <a:t>x 50,000 </a:t>
            </a:r>
            <a:r>
              <a:rPr lang="en-US" sz="2200" dirty="0" err="1">
                <a:solidFill>
                  <a:srgbClr val="002060"/>
                </a:solidFill>
              </a:rPr>
              <a:t>bağlantı</a:t>
            </a:r>
            <a:r>
              <a:rPr lang="en-US" sz="2200" dirty="0">
                <a:solidFill>
                  <a:srgbClr val="002060"/>
                </a:solidFill>
              </a:rPr>
              <a:t>/</a:t>
            </a:r>
            <a:r>
              <a:rPr lang="en-US" sz="2200" dirty="0" err="1">
                <a:solidFill>
                  <a:srgbClr val="002060"/>
                </a:solidFill>
              </a:rPr>
              <a:t>nöron</a:t>
            </a:r>
            <a:endParaRPr lang="en-US" sz="2200" dirty="0">
              <a:solidFill>
                <a:srgbClr val="002060"/>
              </a:solidFill>
            </a:endParaRPr>
          </a:p>
          <a:p>
            <a:pPr>
              <a:lnSpc>
                <a:spcPct val="150000"/>
              </a:lnSpc>
              <a:buNone/>
            </a:pPr>
            <a:r>
              <a:rPr lang="en-US" sz="2200" dirty="0">
                <a:solidFill>
                  <a:srgbClr val="002060"/>
                </a:solidFill>
              </a:rPr>
              <a:t>= 10 </a:t>
            </a:r>
            <a:r>
              <a:rPr lang="en-US" sz="2200" dirty="0" err="1">
                <a:solidFill>
                  <a:srgbClr val="002060"/>
                </a:solidFill>
              </a:rPr>
              <a:t>katrilyon</a:t>
            </a:r>
            <a:r>
              <a:rPr lang="en-US" sz="2200" dirty="0">
                <a:solidFill>
                  <a:srgbClr val="002060"/>
                </a:solidFill>
              </a:rPr>
              <a:t> </a:t>
            </a:r>
            <a:r>
              <a:rPr lang="en-US" sz="2200" dirty="0" err="1">
                <a:solidFill>
                  <a:srgbClr val="002060"/>
                </a:solidFill>
              </a:rPr>
              <a:t>bağlantı</a:t>
            </a:r>
            <a:r>
              <a:rPr lang="en-US" sz="2200" dirty="0">
                <a:solidFill>
                  <a:srgbClr val="002060"/>
                </a:solidFill>
              </a:rPr>
              <a:t>/</a:t>
            </a:r>
            <a:r>
              <a:rPr lang="en-US" sz="2200" dirty="0" err="1">
                <a:solidFill>
                  <a:srgbClr val="002060"/>
                </a:solidFill>
              </a:rPr>
              <a:t>beyin</a:t>
            </a:r>
            <a:r>
              <a:rPr lang="en-US" sz="2200" dirty="0">
                <a:solidFill>
                  <a:srgbClr val="002060"/>
                </a:solidFill>
              </a:rPr>
              <a:t>!</a:t>
            </a:r>
          </a:p>
        </p:txBody>
      </p:sp>
      <p:pic>
        <p:nvPicPr>
          <p:cNvPr id="2050" name="Picture 2"/>
          <p:cNvPicPr>
            <a:picLocks noChangeAspect="1" noChangeArrowheads="1"/>
          </p:cNvPicPr>
          <p:nvPr/>
        </p:nvPicPr>
        <p:blipFill>
          <a:blip r:embed="rId2" cstate="print"/>
          <a:srcRect/>
          <a:stretch>
            <a:fillRect/>
          </a:stretch>
        </p:blipFill>
        <p:spPr bwMode="auto">
          <a:xfrm>
            <a:off x="4876800" y="3886200"/>
            <a:ext cx="2305050" cy="2381250"/>
          </a:xfrm>
          <a:prstGeom prst="rect">
            <a:avLst/>
          </a:prstGeom>
          <a:noFill/>
          <a:ln w="9525">
            <a:noFill/>
            <a:miter lim="800000"/>
            <a:headEnd/>
            <a:tailEnd/>
          </a:ln>
        </p:spPr>
      </p:pic>
      <p:pic>
        <p:nvPicPr>
          <p:cNvPr id="2051" name="Picture 3"/>
          <p:cNvPicPr>
            <a:picLocks noChangeAspect="1" noChangeArrowheads="1"/>
          </p:cNvPicPr>
          <p:nvPr/>
        </p:nvPicPr>
        <p:blipFill>
          <a:blip r:embed="rId3" cstate="print"/>
          <a:srcRect/>
          <a:stretch>
            <a:fillRect/>
          </a:stretch>
        </p:blipFill>
        <p:spPr bwMode="auto">
          <a:xfrm>
            <a:off x="7848600" y="3733800"/>
            <a:ext cx="2590800" cy="2590800"/>
          </a:xfrm>
          <a:prstGeom prst="rect">
            <a:avLst/>
          </a:prstGeom>
          <a:noFill/>
          <a:ln w="9525">
            <a:noFill/>
            <a:miter lim="800000"/>
            <a:headEnd/>
            <a:tailEnd/>
          </a:ln>
        </p:spPr>
      </p:pic>
      <p:grpSp>
        <p:nvGrpSpPr>
          <p:cNvPr id="4" name="Group 12"/>
          <p:cNvGrpSpPr/>
          <p:nvPr/>
        </p:nvGrpSpPr>
        <p:grpSpPr>
          <a:xfrm>
            <a:off x="5562601" y="5772090"/>
            <a:ext cx="755335" cy="400110"/>
            <a:chOff x="6629400" y="3429000"/>
            <a:chExt cx="755335" cy="400110"/>
          </a:xfrm>
        </p:grpSpPr>
        <p:sp>
          <p:nvSpPr>
            <p:cNvPr id="12" name="TextBox 11"/>
            <p:cNvSpPr txBox="1"/>
            <p:nvPr/>
          </p:nvSpPr>
          <p:spPr>
            <a:xfrm>
              <a:off x="6629400" y="3429000"/>
              <a:ext cx="755335" cy="400110"/>
            </a:xfrm>
            <a:prstGeom prst="rect">
              <a:avLst/>
            </a:prstGeom>
            <a:noFill/>
          </p:spPr>
          <p:txBody>
            <a:bodyPr wrap="none" rtlCol="0">
              <a:spAutoFit/>
            </a:bodyPr>
            <a:lstStyle/>
            <a:p>
              <a:r>
                <a:rPr lang="en-US" sz="2000" dirty="0"/>
                <a:t>1 </a:t>
              </a:r>
              <a:r>
                <a:rPr lang="en-US" sz="2000" dirty="0">
                  <a:latin typeface="Symbol" pitchFamily="18" charset="2"/>
                </a:rPr>
                <a:t>m</a:t>
              </a:r>
              <a:r>
                <a:rPr lang="en-US" sz="2000" dirty="0"/>
                <a:t>m</a:t>
              </a:r>
            </a:p>
          </p:txBody>
        </p:sp>
        <p:cxnSp>
          <p:nvCxnSpPr>
            <p:cNvPr id="8" name="Straight Connector 7"/>
            <p:cNvCxnSpPr/>
            <p:nvPr/>
          </p:nvCxnSpPr>
          <p:spPr>
            <a:xfrm>
              <a:off x="6858000" y="3810000"/>
              <a:ext cx="304800" cy="0"/>
            </a:xfrm>
            <a:prstGeom prst="line">
              <a:avLst/>
            </a:prstGeom>
            <a:ln w="38100">
              <a:solidFill>
                <a:schemeClr val="tx1"/>
              </a:solidFill>
            </a:ln>
          </p:spPr>
          <p:style>
            <a:lnRef idx="3">
              <a:schemeClr val="dk1"/>
            </a:lnRef>
            <a:fillRef idx="0">
              <a:schemeClr val="dk1"/>
            </a:fillRef>
            <a:effectRef idx="2">
              <a:schemeClr val="dk1"/>
            </a:effectRef>
            <a:fontRef idx="minor">
              <a:schemeClr val="tx1"/>
            </a:fontRef>
          </p:style>
        </p:cxnSp>
      </p:grpSp>
      <p:grpSp>
        <p:nvGrpSpPr>
          <p:cNvPr id="5" name="Group 13"/>
          <p:cNvGrpSpPr/>
          <p:nvPr/>
        </p:nvGrpSpPr>
        <p:grpSpPr>
          <a:xfrm>
            <a:off x="7908280" y="5791200"/>
            <a:ext cx="889731" cy="400110"/>
            <a:chOff x="6742722" y="3200400"/>
            <a:chExt cx="889731" cy="400110"/>
          </a:xfrm>
        </p:grpSpPr>
        <p:sp>
          <p:nvSpPr>
            <p:cNvPr id="15" name="TextBox 14"/>
            <p:cNvSpPr txBox="1"/>
            <p:nvPr/>
          </p:nvSpPr>
          <p:spPr>
            <a:xfrm>
              <a:off x="6742722" y="3200400"/>
              <a:ext cx="889731" cy="400110"/>
            </a:xfrm>
            <a:prstGeom prst="rect">
              <a:avLst/>
            </a:prstGeom>
            <a:noFill/>
          </p:spPr>
          <p:txBody>
            <a:bodyPr wrap="none" rtlCol="0">
              <a:spAutoFit/>
            </a:bodyPr>
            <a:lstStyle/>
            <a:p>
              <a:r>
                <a:rPr lang="en-US" sz="2000" dirty="0">
                  <a:effectLst>
                    <a:outerShdw blurRad="38100" dist="38100" dir="2700000" algn="tl">
                      <a:srgbClr val="000000">
                        <a:alpha val="43137"/>
                      </a:srgbClr>
                    </a:outerShdw>
                  </a:effectLst>
                </a:rPr>
                <a:t>10 nm</a:t>
              </a:r>
            </a:p>
          </p:txBody>
        </p:sp>
        <p:cxnSp>
          <p:nvCxnSpPr>
            <p:cNvPr id="16" name="Straight Connector 15"/>
            <p:cNvCxnSpPr/>
            <p:nvPr/>
          </p:nvCxnSpPr>
          <p:spPr>
            <a:xfrm>
              <a:off x="6971322" y="3581400"/>
              <a:ext cx="304800" cy="0"/>
            </a:xfrm>
            <a:prstGeom prst="line">
              <a:avLst/>
            </a:prstGeom>
            <a:ln w="38100">
              <a:solidFill>
                <a:schemeClr val="tx1"/>
              </a:solidFill>
            </a:ln>
          </p:spPr>
          <p:style>
            <a:lnRef idx="3">
              <a:schemeClr val="dk1"/>
            </a:lnRef>
            <a:fillRef idx="0">
              <a:schemeClr val="dk1"/>
            </a:fillRef>
            <a:effectRef idx="2">
              <a:schemeClr val="dk1"/>
            </a:effectRef>
            <a:fontRef idx="minor">
              <a:schemeClr val="tx1"/>
            </a:fontRef>
          </p:style>
        </p:cxnSp>
      </p:grpSp>
      <p:cxnSp>
        <p:nvCxnSpPr>
          <p:cNvPr id="18" name="Straight Connector 17"/>
          <p:cNvCxnSpPr/>
          <p:nvPr/>
        </p:nvCxnSpPr>
        <p:spPr>
          <a:xfrm>
            <a:off x="1596868" y="2391172"/>
            <a:ext cx="4343400" cy="0"/>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pic>
        <p:nvPicPr>
          <p:cNvPr id="2056" name="Picture 8"/>
          <p:cNvPicPr>
            <a:picLocks noChangeAspect="1" noChangeArrowheads="1"/>
          </p:cNvPicPr>
          <p:nvPr/>
        </p:nvPicPr>
        <p:blipFill>
          <a:blip r:embed="rId4" cstate="print"/>
          <a:srcRect/>
          <a:stretch>
            <a:fillRect/>
          </a:stretch>
        </p:blipFill>
        <p:spPr bwMode="auto">
          <a:xfrm rot="5400000">
            <a:off x="1518624" y="4043976"/>
            <a:ext cx="2982552" cy="2209800"/>
          </a:xfrm>
          <a:prstGeom prst="rect">
            <a:avLst/>
          </a:prstGeom>
          <a:noFill/>
          <a:ln w="9525">
            <a:noFill/>
            <a:miter lim="800000"/>
            <a:headEnd/>
            <a:tailEnd/>
          </a:ln>
        </p:spPr>
      </p:pic>
      <p:grpSp>
        <p:nvGrpSpPr>
          <p:cNvPr id="6" name="Group 22"/>
          <p:cNvGrpSpPr/>
          <p:nvPr/>
        </p:nvGrpSpPr>
        <p:grpSpPr>
          <a:xfrm>
            <a:off x="1905001" y="6172200"/>
            <a:ext cx="1021049" cy="400110"/>
            <a:chOff x="6629400" y="3429000"/>
            <a:chExt cx="1021049" cy="400110"/>
          </a:xfrm>
        </p:grpSpPr>
        <p:sp>
          <p:nvSpPr>
            <p:cNvPr id="24" name="TextBox 23"/>
            <p:cNvSpPr txBox="1"/>
            <p:nvPr/>
          </p:nvSpPr>
          <p:spPr>
            <a:xfrm>
              <a:off x="6629400" y="3429000"/>
              <a:ext cx="1021049" cy="400110"/>
            </a:xfrm>
            <a:prstGeom prst="rect">
              <a:avLst/>
            </a:prstGeom>
            <a:noFill/>
          </p:spPr>
          <p:txBody>
            <a:bodyPr wrap="none" rtlCol="0">
              <a:spAutoFit/>
            </a:bodyPr>
            <a:lstStyle/>
            <a:p>
              <a:r>
                <a:rPr lang="en-US" sz="2000" dirty="0">
                  <a:effectLst>
                    <a:outerShdw blurRad="38100" dist="38100" dir="2700000" algn="tl">
                      <a:srgbClr val="000000">
                        <a:alpha val="43137"/>
                      </a:srgbClr>
                    </a:outerShdw>
                  </a:effectLst>
                </a:rPr>
                <a:t>0.1 mm</a:t>
              </a:r>
            </a:p>
          </p:txBody>
        </p:sp>
        <p:cxnSp>
          <p:nvCxnSpPr>
            <p:cNvPr id="25" name="Straight Connector 24"/>
            <p:cNvCxnSpPr/>
            <p:nvPr/>
          </p:nvCxnSpPr>
          <p:spPr>
            <a:xfrm>
              <a:off x="6858000" y="3810000"/>
              <a:ext cx="304800" cy="0"/>
            </a:xfrm>
            <a:prstGeom prst="line">
              <a:avLst/>
            </a:prstGeom>
            <a:ln w="38100">
              <a:solidFill>
                <a:schemeClr val="tx1"/>
              </a:solidFill>
            </a:ln>
          </p:spPr>
          <p:style>
            <a:lnRef idx="3">
              <a:schemeClr val="dk1"/>
            </a:lnRef>
            <a:fillRef idx="0">
              <a:schemeClr val="dk1"/>
            </a:fillRef>
            <a:effectRef idx="2">
              <a:schemeClr val="dk1"/>
            </a:effectRef>
            <a:fontRef idx="minor">
              <a:schemeClr val="tx1"/>
            </a:fontRef>
          </p:style>
        </p:cxnSp>
      </p:grpSp>
      <p:grpSp>
        <p:nvGrpSpPr>
          <p:cNvPr id="7" name="Group 28"/>
          <p:cNvGrpSpPr/>
          <p:nvPr/>
        </p:nvGrpSpPr>
        <p:grpSpPr>
          <a:xfrm>
            <a:off x="4114800" y="4876800"/>
            <a:ext cx="737446" cy="400110"/>
            <a:chOff x="2590800" y="4876800"/>
            <a:chExt cx="737446" cy="400110"/>
          </a:xfrm>
        </p:grpSpPr>
        <p:cxnSp>
          <p:nvCxnSpPr>
            <p:cNvPr id="27" name="Straight Arrow Connector 26"/>
            <p:cNvCxnSpPr/>
            <p:nvPr/>
          </p:nvCxnSpPr>
          <p:spPr>
            <a:xfrm>
              <a:off x="2667000" y="5257800"/>
              <a:ext cx="609600" cy="1588"/>
            </a:xfrm>
            <a:prstGeom prst="straightConnector1">
              <a:avLst/>
            </a:prstGeom>
            <a:ln w="25400">
              <a:tailEnd type="triangle" w="lg" len="lg"/>
            </a:ln>
          </p:spPr>
          <p:style>
            <a:lnRef idx="1">
              <a:schemeClr val="accent1"/>
            </a:lnRef>
            <a:fillRef idx="0">
              <a:schemeClr val="accent1"/>
            </a:fillRef>
            <a:effectRef idx="0">
              <a:schemeClr val="accent1"/>
            </a:effectRef>
            <a:fontRef idx="minor">
              <a:schemeClr val="tx1"/>
            </a:fontRef>
          </p:style>
        </p:cxnSp>
        <p:sp>
          <p:nvSpPr>
            <p:cNvPr id="28" name="TextBox 27"/>
            <p:cNvSpPr txBox="1"/>
            <p:nvPr/>
          </p:nvSpPr>
          <p:spPr>
            <a:xfrm>
              <a:off x="2590800" y="4876800"/>
              <a:ext cx="737446" cy="400110"/>
            </a:xfrm>
            <a:prstGeom prst="rect">
              <a:avLst/>
            </a:prstGeom>
            <a:noFill/>
          </p:spPr>
          <p:txBody>
            <a:bodyPr wrap="none" rtlCol="0">
              <a:spAutoFit/>
            </a:bodyPr>
            <a:lstStyle/>
            <a:p>
              <a:r>
                <a:rPr lang="en-US" sz="2000" dirty="0"/>
                <a:t>x100</a:t>
              </a:r>
            </a:p>
          </p:txBody>
        </p:sp>
      </p:grpSp>
      <p:grpSp>
        <p:nvGrpSpPr>
          <p:cNvPr id="9" name="Group 29"/>
          <p:cNvGrpSpPr/>
          <p:nvPr/>
        </p:nvGrpSpPr>
        <p:grpSpPr>
          <a:xfrm>
            <a:off x="7162800" y="4800600"/>
            <a:ext cx="737446" cy="400110"/>
            <a:chOff x="2590800" y="4876800"/>
            <a:chExt cx="737446" cy="400110"/>
          </a:xfrm>
        </p:grpSpPr>
        <p:cxnSp>
          <p:nvCxnSpPr>
            <p:cNvPr id="31" name="Straight Arrow Connector 30"/>
            <p:cNvCxnSpPr/>
            <p:nvPr/>
          </p:nvCxnSpPr>
          <p:spPr>
            <a:xfrm>
              <a:off x="2667000" y="5257800"/>
              <a:ext cx="609600" cy="1588"/>
            </a:xfrm>
            <a:prstGeom prst="straightConnector1">
              <a:avLst/>
            </a:prstGeom>
            <a:ln w="25400">
              <a:tailEnd type="triangle" w="lg" len="lg"/>
            </a:ln>
          </p:spPr>
          <p:style>
            <a:lnRef idx="1">
              <a:schemeClr val="accent1"/>
            </a:lnRef>
            <a:fillRef idx="0">
              <a:schemeClr val="accent1"/>
            </a:fillRef>
            <a:effectRef idx="0">
              <a:schemeClr val="accent1"/>
            </a:effectRef>
            <a:fontRef idx="minor">
              <a:schemeClr val="tx1"/>
            </a:fontRef>
          </p:style>
        </p:cxnSp>
        <p:sp>
          <p:nvSpPr>
            <p:cNvPr id="32" name="TextBox 31"/>
            <p:cNvSpPr txBox="1"/>
            <p:nvPr/>
          </p:nvSpPr>
          <p:spPr>
            <a:xfrm>
              <a:off x="2590800" y="4876800"/>
              <a:ext cx="737446" cy="400110"/>
            </a:xfrm>
            <a:prstGeom prst="rect">
              <a:avLst/>
            </a:prstGeom>
            <a:noFill/>
          </p:spPr>
          <p:txBody>
            <a:bodyPr wrap="none" rtlCol="0">
              <a:spAutoFit/>
            </a:bodyPr>
            <a:lstStyle/>
            <a:p>
              <a:r>
                <a:rPr lang="en-US" sz="2000" dirty="0"/>
                <a:t>x100</a:t>
              </a:r>
            </a:p>
          </p:txBody>
        </p:sp>
      </p:grpSp>
      <p:sp>
        <p:nvSpPr>
          <p:cNvPr id="23" name="Text Box 12">
            <a:extLst>
              <a:ext uri="{FF2B5EF4-FFF2-40B4-BE49-F238E27FC236}">
                <a16:creationId xmlns:a16="http://schemas.microsoft.com/office/drawing/2014/main" id="{24626783-6CC6-F84A-ADE3-705CD9CD15C7}"/>
              </a:ext>
            </a:extLst>
          </p:cNvPr>
          <p:cNvSpPr txBox="1">
            <a:spLocks noChangeArrowheads="1"/>
          </p:cNvSpPr>
          <p:nvPr/>
        </p:nvSpPr>
        <p:spPr bwMode="auto">
          <a:xfrm>
            <a:off x="6891130" y="1620838"/>
            <a:ext cx="3224420" cy="861774"/>
          </a:xfrm>
          <a:prstGeom prst="rect">
            <a:avLst/>
          </a:prstGeom>
          <a:solidFill>
            <a:schemeClr val="bg1"/>
          </a:solidFill>
          <a:ln w="9525">
            <a:solidFill>
              <a:srgbClr val="000099"/>
            </a:solidFill>
            <a:miter lim="800000"/>
            <a:headEnd/>
            <a:tailEnd/>
          </a:ln>
        </p:spPr>
        <p:txBody>
          <a:bodyPr wrap="square">
            <a:spAutoFit/>
          </a:bodyPr>
          <a:lstStyle>
            <a:lvl1pPr eaLnBrk="0" hangingPunct="0">
              <a:defRPr sz="2400">
                <a:solidFill>
                  <a:schemeClr val="tx1"/>
                </a:solidFill>
                <a:latin typeface="Comic Sans MS" panose="030F0902030302020204" pitchFamily="66" charset="0"/>
                <a:ea typeface="ＭＳ Ｐゴシック" panose="020B0600070205080204" pitchFamily="34" charset="-128"/>
              </a:defRPr>
            </a:lvl1pPr>
            <a:lvl2pPr marL="37931725" indent="-37474525" eaLnBrk="0" hangingPunct="0">
              <a:defRPr sz="2400">
                <a:solidFill>
                  <a:schemeClr val="tx1"/>
                </a:solidFill>
                <a:latin typeface="Comic Sans MS" panose="030F0902030302020204" pitchFamily="66" charset="0"/>
                <a:ea typeface="ＭＳ Ｐゴシック" panose="020B0600070205080204" pitchFamily="34" charset="-128"/>
              </a:defRPr>
            </a:lvl2pPr>
            <a:lvl3pPr eaLnBrk="0" hangingPunct="0">
              <a:defRPr sz="2400">
                <a:solidFill>
                  <a:schemeClr val="tx1"/>
                </a:solidFill>
                <a:latin typeface="Comic Sans MS" panose="030F0902030302020204" pitchFamily="66" charset="0"/>
                <a:ea typeface="ＭＳ Ｐゴシック" panose="020B0600070205080204" pitchFamily="34" charset="-128"/>
              </a:defRPr>
            </a:lvl3pPr>
            <a:lvl4pPr eaLnBrk="0" hangingPunct="0">
              <a:defRPr sz="2400">
                <a:solidFill>
                  <a:schemeClr val="tx1"/>
                </a:solidFill>
                <a:latin typeface="Comic Sans MS" panose="030F0902030302020204" pitchFamily="66" charset="0"/>
                <a:ea typeface="ＭＳ Ｐゴシック" panose="020B0600070205080204" pitchFamily="34" charset="-128"/>
              </a:defRPr>
            </a:lvl4pPr>
            <a:lvl5pPr eaLnBrk="0" hangingPunct="0">
              <a:defRPr sz="2400">
                <a:solidFill>
                  <a:schemeClr val="tx1"/>
                </a:solidFill>
                <a:latin typeface="Comic Sans MS" panose="030F0902030302020204" pitchFamily="66"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Comic Sans MS" panose="030F0902030302020204" pitchFamily="66"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Comic Sans MS" panose="030F0902030302020204" pitchFamily="66"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Comic Sans MS" panose="030F0902030302020204" pitchFamily="66"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Comic Sans MS" panose="030F0902030302020204" pitchFamily="66" charset="0"/>
                <a:ea typeface="ＭＳ Ｐゴシック" panose="020B0600070205080204" pitchFamily="34" charset="-128"/>
              </a:defRPr>
            </a:lvl9pPr>
          </a:lstStyle>
          <a:p>
            <a:pPr eaLnBrk="1" hangingPunct="1">
              <a:spcBef>
                <a:spcPct val="50000"/>
              </a:spcBef>
            </a:pPr>
            <a:r>
              <a:rPr lang="tr-TR" altLang="tr-TR" sz="1800" dirty="0">
                <a:latin typeface="Arial" panose="020B0604020202020204" pitchFamily="34" charset="0"/>
              </a:rPr>
              <a:t>  </a:t>
            </a:r>
            <a:r>
              <a:rPr lang="tr-TR" altLang="tr-TR" sz="2000" b="1" dirty="0">
                <a:latin typeface="Arial" panose="020B0604020202020204" pitchFamily="34" charset="0"/>
              </a:rPr>
              <a:t>1 katrilyon</a:t>
            </a:r>
          </a:p>
          <a:p>
            <a:pPr eaLnBrk="1" hangingPunct="1">
              <a:spcBef>
                <a:spcPct val="50000"/>
              </a:spcBef>
            </a:pPr>
            <a:r>
              <a:rPr lang="tr-TR" altLang="tr-TR" sz="2000" b="1" dirty="0">
                <a:latin typeface="Arial" panose="020B0604020202020204" pitchFamily="34" charset="0"/>
              </a:rPr>
              <a:t>= 1 000 000 000 000 000</a:t>
            </a:r>
          </a:p>
        </p:txBody>
      </p:sp>
    </p:spTree>
    <p:extLst>
      <p:ext uri="{BB962C8B-B14F-4D97-AF65-F5344CB8AC3E}">
        <p14:creationId xmlns:p14="http://schemas.microsoft.com/office/powerpoint/2010/main" val="20449743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childTnLst>
                                </p:cTn>
                              </p:par>
                            </p:childTnLst>
                          </p:cTn>
                        </p:par>
                        <p:par>
                          <p:cTn id="13" fill="hold">
                            <p:stCondLst>
                              <p:cond delay="1000"/>
                            </p:stCondLst>
                            <p:childTnLst>
                              <p:par>
                                <p:cTn id="14" presetID="10" presetClass="entr" presetSubtype="0" fill="hold" nodeType="afterEffect">
                                  <p:stCondLst>
                                    <p:cond delay="0"/>
                                  </p:stCondLst>
                                  <p:childTnLst>
                                    <p:set>
                                      <p:cBhvr>
                                        <p:cTn id="15" dur="1" fill="hold">
                                          <p:stCondLst>
                                            <p:cond delay="0"/>
                                          </p:stCondLst>
                                        </p:cTn>
                                        <p:tgtEl>
                                          <p:spTgt spid="18"/>
                                        </p:tgtEl>
                                        <p:attrNameLst>
                                          <p:attrName>style.visibility</p:attrName>
                                        </p:attrNameLst>
                                      </p:cBhvr>
                                      <p:to>
                                        <p:strVal val="visible"/>
                                      </p:to>
                                    </p:set>
                                    <p:animEffect transition="in" filter="fade">
                                      <p:cBhvr>
                                        <p:cTn id="16" dur="1000"/>
                                        <p:tgtEl>
                                          <p:spTgt spid="18"/>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 presetClass="entr" presetSubtype="0" fill="hold" grpId="0" nodeType="clickEffect">
                                  <p:stCondLst>
                                    <p:cond delay="0"/>
                                  </p:stCondLst>
                                  <p:childTnLst>
                                    <p:set>
                                      <p:cBhvr>
                                        <p:cTn id="25" dur="1" fill="hold">
                                          <p:stCondLst>
                                            <p:cond delay="0"/>
                                          </p:stCondLst>
                                        </p:cTn>
                                        <p:tgtEl>
                                          <p:spTgt spid="2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AEB52665-5201-CD43-8AA6-17DD4DAB7A32}"/>
              </a:ext>
            </a:extLst>
          </p:cNvPr>
          <p:cNvPicPr>
            <a:picLocks noChangeAspect="1"/>
          </p:cNvPicPr>
          <p:nvPr/>
        </p:nvPicPr>
        <p:blipFill>
          <a:blip r:embed="rId3"/>
          <a:stretch>
            <a:fillRect/>
          </a:stretch>
        </p:blipFill>
        <p:spPr>
          <a:xfrm>
            <a:off x="2073003" y="81692"/>
            <a:ext cx="7763328" cy="1289907"/>
          </a:xfrm>
          <a:prstGeom prst="rect">
            <a:avLst/>
          </a:prstGeom>
        </p:spPr>
      </p:pic>
      <p:pic>
        <p:nvPicPr>
          <p:cNvPr id="3" name="Picture 2">
            <a:extLst>
              <a:ext uri="{FF2B5EF4-FFF2-40B4-BE49-F238E27FC236}">
                <a16:creationId xmlns:a16="http://schemas.microsoft.com/office/drawing/2014/main" id="{C19F112A-78AC-0F46-9820-0DDB92623876}"/>
              </a:ext>
            </a:extLst>
          </p:cNvPr>
          <p:cNvPicPr>
            <a:picLocks noChangeAspect="1"/>
          </p:cNvPicPr>
          <p:nvPr/>
        </p:nvPicPr>
        <p:blipFill rotWithShape="1">
          <a:blip r:embed="rId4"/>
          <a:srcRect l="5725" t="8000" r="37663"/>
          <a:stretch/>
        </p:blipFill>
        <p:spPr>
          <a:xfrm>
            <a:off x="1367191" y="1384663"/>
            <a:ext cx="5529997" cy="5473337"/>
          </a:xfrm>
          <a:prstGeom prst="rect">
            <a:avLst/>
          </a:prstGeom>
        </p:spPr>
      </p:pic>
      <p:sp>
        <p:nvSpPr>
          <p:cNvPr id="4" name="TextBox 3">
            <a:extLst>
              <a:ext uri="{FF2B5EF4-FFF2-40B4-BE49-F238E27FC236}">
                <a16:creationId xmlns:a16="http://schemas.microsoft.com/office/drawing/2014/main" id="{BF25CFE1-10D9-7E42-9D7B-C5DE2E7F4C50}"/>
              </a:ext>
            </a:extLst>
          </p:cNvPr>
          <p:cNvSpPr txBox="1"/>
          <p:nvPr/>
        </p:nvSpPr>
        <p:spPr>
          <a:xfrm>
            <a:off x="7184572" y="3069771"/>
            <a:ext cx="4663440" cy="830997"/>
          </a:xfrm>
          <a:prstGeom prst="rect">
            <a:avLst/>
          </a:prstGeom>
          <a:noFill/>
        </p:spPr>
        <p:txBody>
          <a:bodyPr wrap="square" rtlCol="0">
            <a:spAutoFit/>
          </a:bodyPr>
          <a:lstStyle/>
          <a:p>
            <a:r>
              <a:rPr lang="tr-TR" sz="2400" dirty="0"/>
              <a:t>DTI (difüzyon </a:t>
            </a:r>
            <a:r>
              <a:rPr lang="tr-TR" sz="2400" dirty="0" err="1"/>
              <a:t>tensör</a:t>
            </a:r>
            <a:r>
              <a:rPr lang="tr-TR" sz="2400" dirty="0"/>
              <a:t> görüntüleme) yapısal </a:t>
            </a:r>
            <a:r>
              <a:rPr lang="tr-TR" sz="2400" dirty="0" err="1"/>
              <a:t>bağlantısallık</a:t>
            </a:r>
            <a:endParaRPr lang="tr-TR" sz="2400" dirty="0"/>
          </a:p>
        </p:txBody>
      </p:sp>
    </p:spTree>
    <p:extLst>
      <p:ext uri="{BB962C8B-B14F-4D97-AF65-F5344CB8AC3E}">
        <p14:creationId xmlns:p14="http://schemas.microsoft.com/office/powerpoint/2010/main" val="232821750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A6B88ABA-5255-D948-B941-13B68BD28EE6}"/>
              </a:ext>
            </a:extLst>
          </p:cNvPr>
          <p:cNvPicPr>
            <a:picLocks noChangeAspect="1"/>
          </p:cNvPicPr>
          <p:nvPr/>
        </p:nvPicPr>
        <p:blipFill>
          <a:blip r:embed="rId3"/>
          <a:stretch>
            <a:fillRect/>
          </a:stretch>
        </p:blipFill>
        <p:spPr>
          <a:xfrm>
            <a:off x="406764" y="1334043"/>
            <a:ext cx="6272626" cy="3838847"/>
          </a:xfrm>
          <a:prstGeom prst="rect">
            <a:avLst/>
          </a:prstGeom>
        </p:spPr>
      </p:pic>
      <p:pic>
        <p:nvPicPr>
          <p:cNvPr id="3" name="Picture 2">
            <a:extLst>
              <a:ext uri="{FF2B5EF4-FFF2-40B4-BE49-F238E27FC236}">
                <a16:creationId xmlns:a16="http://schemas.microsoft.com/office/drawing/2014/main" id="{59B0CC27-5DBC-C247-92CD-8AC2C01FF98A}"/>
              </a:ext>
            </a:extLst>
          </p:cNvPr>
          <p:cNvPicPr>
            <a:picLocks noChangeAspect="1"/>
          </p:cNvPicPr>
          <p:nvPr/>
        </p:nvPicPr>
        <p:blipFill>
          <a:blip r:embed="rId4"/>
          <a:stretch>
            <a:fillRect/>
          </a:stretch>
        </p:blipFill>
        <p:spPr>
          <a:xfrm>
            <a:off x="6819136" y="668650"/>
            <a:ext cx="4957393" cy="5640709"/>
          </a:xfrm>
          <a:prstGeom prst="rect">
            <a:avLst/>
          </a:prstGeom>
        </p:spPr>
      </p:pic>
      <p:sp>
        <p:nvSpPr>
          <p:cNvPr id="4" name="TextBox 3">
            <a:extLst>
              <a:ext uri="{FF2B5EF4-FFF2-40B4-BE49-F238E27FC236}">
                <a16:creationId xmlns:a16="http://schemas.microsoft.com/office/drawing/2014/main" id="{E05974B6-CFC8-D247-9CD4-EFC5831CBC30}"/>
              </a:ext>
            </a:extLst>
          </p:cNvPr>
          <p:cNvSpPr txBox="1"/>
          <p:nvPr/>
        </p:nvSpPr>
        <p:spPr>
          <a:xfrm>
            <a:off x="1724297" y="668650"/>
            <a:ext cx="4320991" cy="461665"/>
          </a:xfrm>
          <a:prstGeom prst="rect">
            <a:avLst/>
          </a:prstGeom>
          <a:noFill/>
        </p:spPr>
        <p:txBody>
          <a:bodyPr wrap="none" rtlCol="0">
            <a:spAutoFit/>
          </a:bodyPr>
          <a:lstStyle/>
          <a:p>
            <a:r>
              <a:rPr lang="tr-TR" sz="2400" dirty="0" err="1"/>
              <a:t>fMRG</a:t>
            </a:r>
            <a:r>
              <a:rPr lang="tr-TR" sz="2400" dirty="0"/>
              <a:t>: fonksiyonel </a:t>
            </a:r>
            <a:r>
              <a:rPr lang="tr-TR" sz="2400" dirty="0" err="1"/>
              <a:t>bağlantısallık</a:t>
            </a:r>
            <a:endParaRPr lang="tr-TR" sz="2400" dirty="0"/>
          </a:p>
        </p:txBody>
      </p:sp>
      <p:sp>
        <p:nvSpPr>
          <p:cNvPr id="5" name="TextBox 4">
            <a:extLst>
              <a:ext uri="{FF2B5EF4-FFF2-40B4-BE49-F238E27FC236}">
                <a16:creationId xmlns:a16="http://schemas.microsoft.com/office/drawing/2014/main" id="{665297B0-DCF7-604F-96C5-E578FAF7758C}"/>
              </a:ext>
            </a:extLst>
          </p:cNvPr>
          <p:cNvSpPr txBox="1"/>
          <p:nvPr/>
        </p:nvSpPr>
        <p:spPr>
          <a:xfrm>
            <a:off x="9994310" y="6309359"/>
            <a:ext cx="1782219" cy="369332"/>
          </a:xfrm>
          <a:prstGeom prst="rect">
            <a:avLst/>
          </a:prstGeom>
          <a:noFill/>
        </p:spPr>
        <p:txBody>
          <a:bodyPr wrap="none" rtlCol="0">
            <a:spAutoFit/>
          </a:bodyPr>
          <a:lstStyle/>
          <a:p>
            <a:r>
              <a:rPr lang="tr-TR" dirty="0" err="1"/>
              <a:t>Scheinost</a:t>
            </a:r>
            <a:r>
              <a:rPr lang="tr-TR" dirty="0"/>
              <a:t>, 2016</a:t>
            </a:r>
          </a:p>
        </p:txBody>
      </p:sp>
    </p:spTree>
    <p:extLst>
      <p:ext uri="{BB962C8B-B14F-4D97-AF65-F5344CB8AC3E}">
        <p14:creationId xmlns:p14="http://schemas.microsoft.com/office/powerpoint/2010/main" val="193590262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35C0C62A-2A65-5C43-BCCB-46A6DAC3B527}"/>
              </a:ext>
            </a:extLst>
          </p:cNvPr>
          <p:cNvPicPr>
            <a:picLocks noChangeAspect="1"/>
          </p:cNvPicPr>
          <p:nvPr/>
        </p:nvPicPr>
        <p:blipFill>
          <a:blip r:embed="rId2"/>
          <a:stretch>
            <a:fillRect/>
          </a:stretch>
        </p:blipFill>
        <p:spPr>
          <a:xfrm>
            <a:off x="861392" y="622851"/>
            <a:ext cx="10483141" cy="5470349"/>
          </a:xfrm>
          <a:prstGeom prst="rect">
            <a:avLst/>
          </a:prstGeom>
        </p:spPr>
      </p:pic>
    </p:spTree>
    <p:extLst>
      <p:ext uri="{BB962C8B-B14F-4D97-AF65-F5344CB8AC3E}">
        <p14:creationId xmlns:p14="http://schemas.microsoft.com/office/powerpoint/2010/main" val="203259816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8AE1F78B-5B5A-A940-9C0C-90366503849B}"/>
              </a:ext>
            </a:extLst>
          </p:cNvPr>
          <p:cNvPicPr>
            <a:picLocks noChangeAspect="1"/>
          </p:cNvPicPr>
          <p:nvPr/>
        </p:nvPicPr>
        <p:blipFill>
          <a:blip r:embed="rId3"/>
          <a:stretch>
            <a:fillRect/>
          </a:stretch>
        </p:blipFill>
        <p:spPr>
          <a:xfrm>
            <a:off x="1307694" y="200804"/>
            <a:ext cx="9877141" cy="6352396"/>
          </a:xfrm>
          <a:prstGeom prst="rect">
            <a:avLst/>
          </a:prstGeom>
        </p:spPr>
      </p:pic>
    </p:spTree>
    <p:extLst>
      <p:ext uri="{BB962C8B-B14F-4D97-AF65-F5344CB8AC3E}">
        <p14:creationId xmlns:p14="http://schemas.microsoft.com/office/powerpoint/2010/main" val="96341604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08D040-3AE9-9546-A18B-6A6F27078F32}"/>
              </a:ext>
            </a:extLst>
          </p:cNvPr>
          <p:cNvSpPr>
            <a:spLocks noGrp="1"/>
          </p:cNvSpPr>
          <p:nvPr>
            <p:ph type="title"/>
          </p:nvPr>
        </p:nvSpPr>
        <p:spPr>
          <a:xfrm>
            <a:off x="1232832" y="508127"/>
            <a:ext cx="9558269" cy="967409"/>
          </a:xfrm>
        </p:spPr>
        <p:txBody>
          <a:bodyPr/>
          <a:lstStyle/>
          <a:p>
            <a:r>
              <a:rPr lang="tr-TR" dirty="0">
                <a:solidFill>
                  <a:srgbClr val="C00000"/>
                </a:solidFill>
              </a:rPr>
              <a:t>Motor </a:t>
            </a:r>
            <a:r>
              <a:rPr lang="tr-TR" dirty="0" err="1">
                <a:solidFill>
                  <a:srgbClr val="C00000"/>
                </a:solidFill>
              </a:rPr>
              <a:t>homunkulus</a:t>
            </a:r>
            <a:endParaRPr lang="tr-TR" dirty="0">
              <a:solidFill>
                <a:srgbClr val="C00000"/>
              </a:solidFill>
            </a:endParaRPr>
          </a:p>
        </p:txBody>
      </p:sp>
      <p:sp>
        <p:nvSpPr>
          <p:cNvPr id="3" name="Content Placeholder 2">
            <a:extLst>
              <a:ext uri="{FF2B5EF4-FFF2-40B4-BE49-F238E27FC236}">
                <a16:creationId xmlns:a16="http://schemas.microsoft.com/office/drawing/2014/main" id="{42D7511B-5625-8740-9B0A-DF2D0E0FD156}"/>
              </a:ext>
            </a:extLst>
          </p:cNvPr>
          <p:cNvSpPr>
            <a:spLocks noGrp="1"/>
          </p:cNvSpPr>
          <p:nvPr>
            <p:ph idx="1"/>
          </p:nvPr>
        </p:nvSpPr>
        <p:spPr>
          <a:xfrm>
            <a:off x="1096618" y="1606732"/>
            <a:ext cx="10406269" cy="4937760"/>
          </a:xfrm>
        </p:spPr>
        <p:txBody>
          <a:bodyPr>
            <a:normAutofit/>
          </a:bodyPr>
          <a:lstStyle/>
          <a:p>
            <a:pPr>
              <a:lnSpc>
                <a:spcPct val="150000"/>
              </a:lnSpc>
            </a:pPr>
            <a:r>
              <a:rPr lang="tr-TR" sz="2400" dirty="0"/>
              <a:t>1930 </a:t>
            </a:r>
            <a:r>
              <a:rPr lang="tr-TR" sz="2400" dirty="0" err="1"/>
              <a:t>Penfield</a:t>
            </a:r>
            <a:r>
              <a:rPr lang="tr-TR" sz="2400" dirty="0"/>
              <a:t> ve arkadaşları direk </a:t>
            </a:r>
            <a:r>
              <a:rPr lang="tr-TR" sz="2400" dirty="0" err="1"/>
              <a:t>kortikal</a:t>
            </a:r>
            <a:r>
              <a:rPr lang="tr-TR" sz="2400" dirty="0"/>
              <a:t> uyarım ile M1’in haritasını çıkararak klasik olarak bilinen, kafadan ayak parmağına uzanan ve süreklilik gösteren motor </a:t>
            </a:r>
            <a:r>
              <a:rPr lang="tr-TR" sz="2400" dirty="0" err="1"/>
              <a:t>homunkulusu</a:t>
            </a:r>
            <a:r>
              <a:rPr lang="tr-TR" sz="2400" dirty="0"/>
              <a:t> tanımlamış</a:t>
            </a:r>
          </a:p>
          <a:p>
            <a:pPr>
              <a:lnSpc>
                <a:spcPct val="150000"/>
              </a:lnSpc>
            </a:pPr>
            <a:r>
              <a:rPr lang="tr-TR" sz="2400" i="1" dirty="0"/>
              <a:t>Yapısal </a:t>
            </a:r>
            <a:r>
              <a:rPr lang="tr-TR" sz="2400" i="1" dirty="0" err="1"/>
              <a:t>bağlantısallık</a:t>
            </a:r>
            <a:r>
              <a:rPr lang="tr-TR" sz="2400" i="1" dirty="0"/>
              <a:t> çalışmaları </a:t>
            </a:r>
            <a:r>
              <a:rPr lang="tr-TR" sz="2400" dirty="0"/>
              <a:t>sonucunda M1:</a:t>
            </a:r>
          </a:p>
          <a:p>
            <a:pPr lvl="1">
              <a:lnSpc>
                <a:spcPct val="150000"/>
              </a:lnSpc>
            </a:pPr>
            <a:r>
              <a:rPr lang="tr-TR" sz="2400" dirty="0" err="1"/>
              <a:t>Anterior</a:t>
            </a:r>
            <a:r>
              <a:rPr lang="tr-TR" sz="2400" dirty="0"/>
              <a:t> (eski M1): «kaba motor», </a:t>
            </a:r>
            <a:r>
              <a:rPr lang="tr-TR" sz="2400" dirty="0" err="1"/>
              <a:t>spinal</a:t>
            </a:r>
            <a:r>
              <a:rPr lang="tr-TR" sz="2400" dirty="0"/>
              <a:t> motor nöronlara az sayıda direk uzantı </a:t>
            </a:r>
          </a:p>
          <a:p>
            <a:pPr lvl="1">
              <a:lnSpc>
                <a:spcPct val="150000"/>
              </a:lnSpc>
            </a:pPr>
            <a:r>
              <a:rPr lang="tr-TR" sz="2400" dirty="0" err="1"/>
              <a:t>Posterior</a:t>
            </a:r>
            <a:r>
              <a:rPr lang="tr-TR" sz="2400" dirty="0"/>
              <a:t> M1 (yeni M1): «ince motor», çok sayıda direk motor nöron uzantısı</a:t>
            </a:r>
          </a:p>
          <a:p>
            <a:pPr>
              <a:lnSpc>
                <a:spcPct val="150000"/>
              </a:lnSpc>
            </a:pPr>
            <a:r>
              <a:rPr lang="tr-TR" sz="2400" dirty="0" err="1"/>
              <a:t>Konsantrik</a:t>
            </a:r>
            <a:r>
              <a:rPr lang="tr-TR" sz="2400" dirty="0"/>
              <a:t> fonksiyonel bölgeler- parmaklar merkezde, omuz dışta olacak şekilde</a:t>
            </a:r>
          </a:p>
        </p:txBody>
      </p:sp>
    </p:spTree>
    <p:extLst>
      <p:ext uri="{BB962C8B-B14F-4D97-AF65-F5344CB8AC3E}">
        <p14:creationId xmlns:p14="http://schemas.microsoft.com/office/powerpoint/2010/main" val="128535878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BDF2FF76-889C-DA45-8300-9EE13F286D81}"/>
              </a:ext>
            </a:extLst>
          </p:cNvPr>
          <p:cNvPicPr>
            <a:picLocks noChangeAspect="1"/>
          </p:cNvPicPr>
          <p:nvPr/>
        </p:nvPicPr>
        <p:blipFill>
          <a:blip r:embed="rId2"/>
          <a:stretch>
            <a:fillRect/>
          </a:stretch>
        </p:blipFill>
        <p:spPr>
          <a:xfrm>
            <a:off x="6758184" y="1732724"/>
            <a:ext cx="5125276" cy="5125276"/>
          </a:xfrm>
          <a:prstGeom prst="rect">
            <a:avLst/>
          </a:prstGeom>
        </p:spPr>
      </p:pic>
      <p:pic>
        <p:nvPicPr>
          <p:cNvPr id="6" name="Picture 5">
            <a:extLst>
              <a:ext uri="{FF2B5EF4-FFF2-40B4-BE49-F238E27FC236}">
                <a16:creationId xmlns:a16="http://schemas.microsoft.com/office/drawing/2014/main" id="{68591DDF-5493-784D-BBBE-B776AB073DE9}"/>
              </a:ext>
            </a:extLst>
          </p:cNvPr>
          <p:cNvPicPr>
            <a:picLocks noChangeAspect="1"/>
          </p:cNvPicPr>
          <p:nvPr/>
        </p:nvPicPr>
        <p:blipFill rotWithShape="1">
          <a:blip r:embed="rId3"/>
          <a:srcRect b="43166"/>
          <a:stretch/>
        </p:blipFill>
        <p:spPr>
          <a:xfrm>
            <a:off x="6630291" y="141181"/>
            <a:ext cx="5381063" cy="1419262"/>
          </a:xfrm>
          <a:prstGeom prst="rect">
            <a:avLst/>
          </a:prstGeom>
        </p:spPr>
      </p:pic>
      <p:pic>
        <p:nvPicPr>
          <p:cNvPr id="8" name="Picture 7">
            <a:extLst>
              <a:ext uri="{FF2B5EF4-FFF2-40B4-BE49-F238E27FC236}">
                <a16:creationId xmlns:a16="http://schemas.microsoft.com/office/drawing/2014/main" id="{3C4D9E81-8717-D947-8D4B-A433FAC08E65}"/>
              </a:ext>
            </a:extLst>
          </p:cNvPr>
          <p:cNvPicPr>
            <a:picLocks noChangeAspect="1"/>
          </p:cNvPicPr>
          <p:nvPr/>
        </p:nvPicPr>
        <p:blipFill>
          <a:blip r:embed="rId4"/>
          <a:stretch>
            <a:fillRect/>
          </a:stretch>
        </p:blipFill>
        <p:spPr>
          <a:xfrm>
            <a:off x="1947013" y="1358282"/>
            <a:ext cx="3813104" cy="3821596"/>
          </a:xfrm>
          <a:prstGeom prst="rect">
            <a:avLst/>
          </a:prstGeom>
        </p:spPr>
      </p:pic>
      <p:sp>
        <p:nvSpPr>
          <p:cNvPr id="9" name="TextBox 8">
            <a:extLst>
              <a:ext uri="{FF2B5EF4-FFF2-40B4-BE49-F238E27FC236}">
                <a16:creationId xmlns:a16="http://schemas.microsoft.com/office/drawing/2014/main" id="{200B149A-722C-F341-A527-597C3ADC6E5E}"/>
              </a:ext>
            </a:extLst>
          </p:cNvPr>
          <p:cNvSpPr txBox="1"/>
          <p:nvPr/>
        </p:nvSpPr>
        <p:spPr>
          <a:xfrm>
            <a:off x="2873960" y="736263"/>
            <a:ext cx="1771639" cy="430887"/>
          </a:xfrm>
          <a:prstGeom prst="rect">
            <a:avLst/>
          </a:prstGeom>
          <a:noFill/>
        </p:spPr>
        <p:txBody>
          <a:bodyPr wrap="none" rtlCol="0">
            <a:spAutoFit/>
          </a:bodyPr>
          <a:lstStyle/>
          <a:p>
            <a:r>
              <a:rPr lang="tr-TR" sz="2200" i="1" dirty="0" err="1"/>
              <a:t>Hermunculus</a:t>
            </a:r>
            <a:endParaRPr lang="tr-TR" sz="2200" i="1" dirty="0"/>
          </a:p>
        </p:txBody>
      </p:sp>
      <p:sp>
        <p:nvSpPr>
          <p:cNvPr id="2" name="TextBox 1">
            <a:extLst>
              <a:ext uri="{FF2B5EF4-FFF2-40B4-BE49-F238E27FC236}">
                <a16:creationId xmlns:a16="http://schemas.microsoft.com/office/drawing/2014/main" id="{C4C02766-3D2E-7149-A902-C4958C1C3E24}"/>
              </a:ext>
            </a:extLst>
          </p:cNvPr>
          <p:cNvSpPr txBox="1"/>
          <p:nvPr/>
        </p:nvSpPr>
        <p:spPr>
          <a:xfrm>
            <a:off x="1347517" y="5760719"/>
            <a:ext cx="5282774" cy="830997"/>
          </a:xfrm>
          <a:prstGeom prst="rect">
            <a:avLst/>
          </a:prstGeom>
          <a:noFill/>
        </p:spPr>
        <p:txBody>
          <a:bodyPr wrap="square" rtlCol="0">
            <a:spAutoFit/>
          </a:bodyPr>
          <a:lstStyle/>
          <a:p>
            <a:r>
              <a:rPr lang="tr-TR" sz="2400" dirty="0"/>
              <a:t>“</a:t>
            </a:r>
            <a:r>
              <a:rPr lang="tr-TR" sz="2400" i="1" dirty="0" err="1"/>
              <a:t>The</a:t>
            </a:r>
            <a:r>
              <a:rPr lang="tr-TR" sz="2400" i="1" dirty="0"/>
              <a:t> </a:t>
            </a:r>
            <a:r>
              <a:rPr lang="tr-TR" sz="2400" i="1" dirty="0" err="1"/>
              <a:t>little</a:t>
            </a:r>
            <a:r>
              <a:rPr lang="tr-TR" sz="2400" i="1" dirty="0"/>
              <a:t> </a:t>
            </a:r>
            <a:r>
              <a:rPr lang="tr-TR" sz="2400" i="1" dirty="0" err="1"/>
              <a:t>old</a:t>
            </a:r>
            <a:r>
              <a:rPr lang="tr-TR" sz="2400" i="1" dirty="0"/>
              <a:t> </a:t>
            </a:r>
            <a:r>
              <a:rPr lang="tr-TR" sz="2400" i="1" dirty="0" err="1"/>
              <a:t>synecdoche</a:t>
            </a:r>
            <a:r>
              <a:rPr lang="tr-TR" sz="2400" i="1" dirty="0"/>
              <a:t> </a:t>
            </a:r>
            <a:r>
              <a:rPr lang="tr-TR" sz="2400" i="1" dirty="0" err="1"/>
              <a:t>that</a:t>
            </a:r>
            <a:r>
              <a:rPr lang="tr-TR" sz="2400" i="1" dirty="0"/>
              <a:t> </a:t>
            </a:r>
            <a:r>
              <a:rPr lang="tr-TR" sz="2400" i="1" dirty="0" err="1"/>
              <a:t>works</a:t>
            </a:r>
            <a:r>
              <a:rPr lang="tr-TR" sz="2400" i="1" dirty="0"/>
              <a:t>.</a:t>
            </a:r>
            <a:r>
              <a:rPr lang="tr-TR" sz="2400" dirty="0"/>
              <a:t>”</a:t>
            </a:r>
          </a:p>
          <a:p>
            <a:r>
              <a:rPr lang="tr-TR" sz="2400" dirty="0"/>
              <a:t>					                  </a:t>
            </a:r>
            <a:r>
              <a:rPr lang="tr-TR" sz="2400" dirty="0" err="1"/>
              <a:t>Gowers</a:t>
            </a:r>
            <a:endParaRPr lang="tr-TR" sz="2400" dirty="0"/>
          </a:p>
        </p:txBody>
      </p:sp>
    </p:spTree>
    <p:extLst>
      <p:ext uri="{BB962C8B-B14F-4D97-AF65-F5344CB8AC3E}">
        <p14:creationId xmlns:p14="http://schemas.microsoft.com/office/powerpoint/2010/main" val="223092511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08313AD5-C8EC-8D11-5A9C-6CE9DFE77A80}"/>
              </a:ext>
            </a:extLst>
          </p:cNvPr>
          <p:cNvPicPr>
            <a:picLocks noChangeAspect="1"/>
          </p:cNvPicPr>
          <p:nvPr/>
        </p:nvPicPr>
        <p:blipFill rotWithShape="1">
          <a:blip r:embed="rId2"/>
          <a:srcRect l="7151" t="22801" r="36460" b="21914"/>
          <a:stretch/>
        </p:blipFill>
        <p:spPr>
          <a:xfrm>
            <a:off x="1045377" y="213316"/>
            <a:ext cx="10101246" cy="6431368"/>
          </a:xfrm>
          <a:prstGeom prst="rect">
            <a:avLst/>
          </a:prstGeom>
        </p:spPr>
      </p:pic>
      <p:sp>
        <p:nvSpPr>
          <p:cNvPr id="5" name="Oval 4">
            <a:extLst>
              <a:ext uri="{FF2B5EF4-FFF2-40B4-BE49-F238E27FC236}">
                <a16:creationId xmlns:a16="http://schemas.microsoft.com/office/drawing/2014/main" id="{0B5455ED-D012-CFBE-926A-559AFAD691E8}"/>
              </a:ext>
            </a:extLst>
          </p:cNvPr>
          <p:cNvSpPr/>
          <p:nvPr/>
        </p:nvSpPr>
        <p:spPr>
          <a:xfrm>
            <a:off x="4572000" y="3263462"/>
            <a:ext cx="2506717" cy="1497724"/>
          </a:xfrm>
          <a:prstGeom prst="ellipse">
            <a:avLst/>
          </a:prstGeom>
          <a:noFill/>
          <a:ln w="28575">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3386073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E9BB11-7176-5FED-5FBD-A44750E4D03F}"/>
              </a:ext>
            </a:extLst>
          </p:cNvPr>
          <p:cNvSpPr>
            <a:spLocks noGrp="1"/>
          </p:cNvSpPr>
          <p:nvPr>
            <p:ph type="title"/>
          </p:nvPr>
        </p:nvSpPr>
        <p:spPr/>
        <p:txBody>
          <a:bodyPr/>
          <a:lstStyle/>
          <a:p>
            <a:r>
              <a:rPr lang="en-US">
                <a:solidFill>
                  <a:srgbClr val="C00000"/>
                </a:solidFill>
              </a:rPr>
              <a:t>Nörogenezis?</a:t>
            </a:r>
          </a:p>
        </p:txBody>
      </p:sp>
      <p:pic>
        <p:nvPicPr>
          <p:cNvPr id="5" name="Content Placeholder 4">
            <a:extLst>
              <a:ext uri="{FF2B5EF4-FFF2-40B4-BE49-F238E27FC236}">
                <a16:creationId xmlns:a16="http://schemas.microsoft.com/office/drawing/2014/main" id="{09387844-0B86-948F-0D06-36D5CD057118}"/>
              </a:ext>
            </a:extLst>
          </p:cNvPr>
          <p:cNvPicPr>
            <a:picLocks noGrp="1" noChangeAspect="1"/>
          </p:cNvPicPr>
          <p:nvPr>
            <p:ph idx="1"/>
          </p:nvPr>
        </p:nvPicPr>
        <p:blipFill>
          <a:blip r:embed="rId3"/>
          <a:stretch>
            <a:fillRect/>
          </a:stretch>
        </p:blipFill>
        <p:spPr>
          <a:xfrm>
            <a:off x="8281749" y="283363"/>
            <a:ext cx="2384303" cy="2814650"/>
          </a:xfrm>
        </p:spPr>
      </p:pic>
      <p:pic>
        <p:nvPicPr>
          <p:cNvPr id="7" name="Picture 6">
            <a:extLst>
              <a:ext uri="{FF2B5EF4-FFF2-40B4-BE49-F238E27FC236}">
                <a16:creationId xmlns:a16="http://schemas.microsoft.com/office/drawing/2014/main" id="{E51C85B7-0093-6DDA-6CCA-210FE7FF9E8F}"/>
              </a:ext>
            </a:extLst>
          </p:cNvPr>
          <p:cNvPicPr>
            <a:picLocks noChangeAspect="1"/>
          </p:cNvPicPr>
          <p:nvPr/>
        </p:nvPicPr>
        <p:blipFill>
          <a:blip r:embed="rId4"/>
          <a:stretch>
            <a:fillRect/>
          </a:stretch>
        </p:blipFill>
        <p:spPr>
          <a:xfrm>
            <a:off x="838200" y="1730102"/>
            <a:ext cx="5420309" cy="4414081"/>
          </a:xfrm>
          <a:prstGeom prst="rect">
            <a:avLst/>
          </a:prstGeom>
        </p:spPr>
      </p:pic>
      <p:sp>
        <p:nvSpPr>
          <p:cNvPr id="9" name="TextBox 8">
            <a:extLst>
              <a:ext uri="{FF2B5EF4-FFF2-40B4-BE49-F238E27FC236}">
                <a16:creationId xmlns:a16="http://schemas.microsoft.com/office/drawing/2014/main" id="{B16D5A17-F5E1-5C10-1ACF-63886929DB03}"/>
              </a:ext>
            </a:extLst>
          </p:cNvPr>
          <p:cNvSpPr txBox="1"/>
          <p:nvPr/>
        </p:nvSpPr>
        <p:spPr>
          <a:xfrm>
            <a:off x="7951214" y="3252722"/>
            <a:ext cx="3045372" cy="923330"/>
          </a:xfrm>
          <a:prstGeom prst="rect">
            <a:avLst/>
          </a:prstGeom>
          <a:noFill/>
        </p:spPr>
        <p:txBody>
          <a:bodyPr wrap="square">
            <a:spAutoFit/>
          </a:bodyPr>
          <a:lstStyle/>
          <a:p>
            <a:pPr algn="ctr"/>
            <a:r>
              <a:rPr lang="en-US" b="0" i="0">
                <a:solidFill>
                  <a:srgbClr val="1C1D1E"/>
                </a:solidFill>
                <a:effectLst/>
                <a:latin typeface="Open Sans" panose="020B0606030504020204" pitchFamily="34" charset="0"/>
              </a:rPr>
              <a:t> Josef Altman (1925–2016)</a:t>
            </a:r>
          </a:p>
          <a:p>
            <a:pPr algn="ctr"/>
            <a:r>
              <a:rPr lang="en-US" b="0" i="0">
                <a:solidFill>
                  <a:srgbClr val="000000"/>
                </a:solidFill>
                <a:effectLst/>
                <a:latin typeface="Open Sans" panose="020B0606030504020204" pitchFamily="34" charset="0"/>
              </a:rPr>
              <a:t>Psychophysiological Laboratory, MIT</a:t>
            </a:r>
            <a:endParaRPr lang="en-US"/>
          </a:p>
        </p:txBody>
      </p:sp>
      <p:sp>
        <p:nvSpPr>
          <p:cNvPr id="11" name="TextBox 10">
            <a:extLst>
              <a:ext uri="{FF2B5EF4-FFF2-40B4-BE49-F238E27FC236}">
                <a16:creationId xmlns:a16="http://schemas.microsoft.com/office/drawing/2014/main" id="{629BAEB7-0668-089C-E85C-31C56D233100}"/>
              </a:ext>
            </a:extLst>
          </p:cNvPr>
          <p:cNvSpPr txBox="1"/>
          <p:nvPr/>
        </p:nvSpPr>
        <p:spPr>
          <a:xfrm>
            <a:off x="6461235" y="4576463"/>
            <a:ext cx="5730765" cy="646331"/>
          </a:xfrm>
          <a:prstGeom prst="rect">
            <a:avLst/>
          </a:prstGeom>
          <a:noFill/>
        </p:spPr>
        <p:txBody>
          <a:bodyPr wrap="square">
            <a:spAutoFit/>
          </a:bodyPr>
          <a:lstStyle/>
          <a:p>
            <a:r>
              <a:rPr lang="en-US" b="0" i="0">
                <a:solidFill>
                  <a:srgbClr val="1C1D1E"/>
                </a:solidFill>
                <a:effectLst/>
                <a:latin typeface="Open Sans" panose="020B0606030504020204" pitchFamily="34" charset="0"/>
              </a:rPr>
              <a:t>Altman J. 1962. Are new neurons formed in the brains of adult mammals? </a:t>
            </a:r>
            <a:r>
              <a:rPr lang="en-US" b="0" i="1">
                <a:solidFill>
                  <a:srgbClr val="1C1D1E"/>
                </a:solidFill>
                <a:effectLst/>
                <a:latin typeface="Open Sans" panose="020B0606030504020204" pitchFamily="34" charset="0"/>
              </a:rPr>
              <a:t>Science</a:t>
            </a:r>
            <a:endParaRPr lang="en-US"/>
          </a:p>
        </p:txBody>
      </p:sp>
    </p:spTree>
    <p:extLst>
      <p:ext uri="{BB962C8B-B14F-4D97-AF65-F5344CB8AC3E}">
        <p14:creationId xmlns:p14="http://schemas.microsoft.com/office/powerpoint/2010/main" val="183216997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C6FD98-1A2C-5B50-B470-AF1D935D1E94}"/>
              </a:ext>
            </a:extLst>
          </p:cNvPr>
          <p:cNvSpPr>
            <a:spLocks noGrp="1"/>
          </p:cNvSpPr>
          <p:nvPr>
            <p:ph type="title"/>
          </p:nvPr>
        </p:nvSpPr>
        <p:spPr/>
        <p:txBody>
          <a:bodyPr/>
          <a:lstStyle/>
          <a:p>
            <a:r>
              <a:rPr lang="en-US">
                <a:solidFill>
                  <a:srgbClr val="C00000"/>
                </a:solidFill>
              </a:rPr>
              <a:t>Nörogenezis?</a:t>
            </a:r>
          </a:p>
        </p:txBody>
      </p:sp>
      <p:pic>
        <p:nvPicPr>
          <p:cNvPr id="5" name="Content Placeholder 4">
            <a:extLst>
              <a:ext uri="{FF2B5EF4-FFF2-40B4-BE49-F238E27FC236}">
                <a16:creationId xmlns:a16="http://schemas.microsoft.com/office/drawing/2014/main" id="{777CF05B-8E3B-F02A-5720-F9C0277C2546}"/>
              </a:ext>
            </a:extLst>
          </p:cNvPr>
          <p:cNvPicPr>
            <a:picLocks noGrp="1" noChangeAspect="1"/>
          </p:cNvPicPr>
          <p:nvPr>
            <p:ph idx="1"/>
          </p:nvPr>
        </p:nvPicPr>
        <p:blipFill>
          <a:blip r:embed="rId3"/>
          <a:stretch>
            <a:fillRect/>
          </a:stretch>
        </p:blipFill>
        <p:spPr>
          <a:xfrm>
            <a:off x="997566" y="1521036"/>
            <a:ext cx="3653262" cy="4971839"/>
          </a:xfrm>
        </p:spPr>
      </p:pic>
      <p:pic>
        <p:nvPicPr>
          <p:cNvPr id="7" name="Picture 6">
            <a:extLst>
              <a:ext uri="{FF2B5EF4-FFF2-40B4-BE49-F238E27FC236}">
                <a16:creationId xmlns:a16="http://schemas.microsoft.com/office/drawing/2014/main" id="{3C09F360-BDD2-9133-9F6C-4D505B2D06EB}"/>
              </a:ext>
            </a:extLst>
          </p:cNvPr>
          <p:cNvPicPr>
            <a:picLocks noChangeAspect="1"/>
          </p:cNvPicPr>
          <p:nvPr/>
        </p:nvPicPr>
        <p:blipFill>
          <a:blip r:embed="rId4"/>
          <a:stretch>
            <a:fillRect/>
          </a:stretch>
        </p:blipFill>
        <p:spPr>
          <a:xfrm>
            <a:off x="8868979" y="365125"/>
            <a:ext cx="2624083" cy="2624083"/>
          </a:xfrm>
          <a:prstGeom prst="rect">
            <a:avLst/>
          </a:prstGeom>
        </p:spPr>
      </p:pic>
      <p:sp>
        <p:nvSpPr>
          <p:cNvPr id="8" name="TextBox 7">
            <a:extLst>
              <a:ext uri="{FF2B5EF4-FFF2-40B4-BE49-F238E27FC236}">
                <a16:creationId xmlns:a16="http://schemas.microsoft.com/office/drawing/2014/main" id="{0335C125-749D-02FA-9DBE-C5D9AEFB0BF0}"/>
              </a:ext>
            </a:extLst>
          </p:cNvPr>
          <p:cNvSpPr txBox="1"/>
          <p:nvPr/>
        </p:nvSpPr>
        <p:spPr>
          <a:xfrm>
            <a:off x="9037437" y="3059668"/>
            <a:ext cx="2287165" cy="369332"/>
          </a:xfrm>
          <a:prstGeom prst="rect">
            <a:avLst/>
          </a:prstGeom>
          <a:noFill/>
        </p:spPr>
        <p:txBody>
          <a:bodyPr wrap="none" rtlCol="0">
            <a:spAutoFit/>
          </a:bodyPr>
          <a:lstStyle/>
          <a:p>
            <a:r>
              <a:rPr lang="en-US"/>
              <a:t>Micheal S. Kaplan, MD</a:t>
            </a:r>
          </a:p>
        </p:txBody>
      </p:sp>
      <p:sp>
        <p:nvSpPr>
          <p:cNvPr id="10" name="TextBox 9">
            <a:extLst>
              <a:ext uri="{FF2B5EF4-FFF2-40B4-BE49-F238E27FC236}">
                <a16:creationId xmlns:a16="http://schemas.microsoft.com/office/drawing/2014/main" id="{6712763A-80BC-9E4C-E9BC-9CECE9A7901F}"/>
              </a:ext>
            </a:extLst>
          </p:cNvPr>
          <p:cNvSpPr txBox="1"/>
          <p:nvPr/>
        </p:nvSpPr>
        <p:spPr>
          <a:xfrm>
            <a:off x="5439104" y="3965900"/>
            <a:ext cx="6306206" cy="923330"/>
          </a:xfrm>
          <a:prstGeom prst="rect">
            <a:avLst/>
          </a:prstGeom>
          <a:noFill/>
        </p:spPr>
        <p:txBody>
          <a:bodyPr wrap="square">
            <a:spAutoFit/>
          </a:bodyPr>
          <a:lstStyle/>
          <a:p>
            <a:r>
              <a:rPr lang="en-US" b="0" i="0">
                <a:solidFill>
                  <a:srgbClr val="1C1D1E"/>
                </a:solidFill>
                <a:effectLst/>
                <a:latin typeface="Open Sans" panose="020B0606030504020204" pitchFamily="34" charset="0"/>
              </a:rPr>
              <a:t>Environment complexity stimulates visual cortex neurogenesis: death of a dogma and a research career. </a:t>
            </a:r>
          </a:p>
          <a:p>
            <a:r>
              <a:rPr lang="en-US" b="0" i="1">
                <a:solidFill>
                  <a:srgbClr val="1C1D1E"/>
                </a:solidFill>
                <a:effectLst/>
                <a:latin typeface="Open Sans" panose="020B0606030504020204" pitchFamily="34" charset="0"/>
              </a:rPr>
              <a:t>Trends Neurosci</a:t>
            </a:r>
            <a:r>
              <a:rPr lang="en-US">
                <a:solidFill>
                  <a:srgbClr val="1C1D1E"/>
                </a:solidFill>
                <a:latin typeface="Open Sans" panose="020B0606030504020204" pitchFamily="34" charset="0"/>
              </a:rPr>
              <a:t>, 2001</a:t>
            </a:r>
            <a:endParaRPr lang="en-US"/>
          </a:p>
        </p:txBody>
      </p:sp>
    </p:spTree>
    <p:extLst>
      <p:ext uri="{BB962C8B-B14F-4D97-AF65-F5344CB8AC3E}">
        <p14:creationId xmlns:p14="http://schemas.microsoft.com/office/powerpoint/2010/main" val="372715828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ED92D2-F843-4760-6E1C-0B0459141901}"/>
              </a:ext>
            </a:extLst>
          </p:cNvPr>
          <p:cNvSpPr>
            <a:spLocks noGrp="1"/>
          </p:cNvSpPr>
          <p:nvPr>
            <p:ph type="title"/>
          </p:nvPr>
        </p:nvSpPr>
        <p:spPr/>
        <p:txBody>
          <a:bodyPr/>
          <a:lstStyle/>
          <a:p>
            <a:endParaRPr lang="en-US"/>
          </a:p>
        </p:txBody>
      </p:sp>
      <p:pic>
        <p:nvPicPr>
          <p:cNvPr id="7" name="Content Placeholder 6">
            <a:extLst>
              <a:ext uri="{FF2B5EF4-FFF2-40B4-BE49-F238E27FC236}">
                <a16:creationId xmlns:a16="http://schemas.microsoft.com/office/drawing/2014/main" id="{5AFA5885-4FC0-2DC7-1AF4-5518C5468B78}"/>
              </a:ext>
            </a:extLst>
          </p:cNvPr>
          <p:cNvPicPr>
            <a:picLocks noGrp="1" noChangeAspect="1"/>
          </p:cNvPicPr>
          <p:nvPr>
            <p:ph idx="1"/>
          </p:nvPr>
        </p:nvPicPr>
        <p:blipFill>
          <a:blip r:embed="rId3"/>
          <a:stretch>
            <a:fillRect/>
          </a:stretch>
        </p:blipFill>
        <p:spPr>
          <a:xfrm>
            <a:off x="712074" y="396657"/>
            <a:ext cx="6257033" cy="5811838"/>
          </a:xfrm>
        </p:spPr>
      </p:pic>
      <p:sp>
        <p:nvSpPr>
          <p:cNvPr id="5" name="TextBox 4">
            <a:extLst>
              <a:ext uri="{FF2B5EF4-FFF2-40B4-BE49-F238E27FC236}">
                <a16:creationId xmlns:a16="http://schemas.microsoft.com/office/drawing/2014/main" id="{4F80BAAD-EB7F-3904-F929-74AAF5C0C8AC}"/>
              </a:ext>
            </a:extLst>
          </p:cNvPr>
          <p:cNvSpPr txBox="1"/>
          <p:nvPr/>
        </p:nvSpPr>
        <p:spPr>
          <a:xfrm>
            <a:off x="7110998" y="3706062"/>
            <a:ext cx="4965388" cy="1754326"/>
          </a:xfrm>
          <a:prstGeom prst="rect">
            <a:avLst/>
          </a:prstGeom>
          <a:noFill/>
        </p:spPr>
        <p:txBody>
          <a:bodyPr wrap="square">
            <a:spAutoFit/>
          </a:bodyPr>
          <a:lstStyle/>
          <a:p>
            <a:pPr algn="just"/>
            <a:r>
              <a:rPr lang="en-US">
                <a:solidFill>
                  <a:srgbClr val="1C1D1E"/>
                </a:solidFill>
                <a:latin typeface="Open Sans" panose="020B0606030504020204" pitchFamily="34" charset="0"/>
              </a:rPr>
              <a:t>El</a:t>
            </a:r>
            <a:r>
              <a:rPr lang="en-US" b="0" i="0">
                <a:solidFill>
                  <a:srgbClr val="1C1D1E"/>
                </a:solidFill>
                <a:effectLst/>
                <a:latin typeface="Open Sans" panose="020B0606030504020204" pitchFamily="34" charset="0"/>
              </a:rPr>
              <a:t>izabeth Gould</a:t>
            </a:r>
          </a:p>
          <a:p>
            <a:pPr algn="just"/>
            <a:endParaRPr lang="en-US" b="0" i="0">
              <a:solidFill>
                <a:srgbClr val="1C1D1E"/>
              </a:solidFill>
              <a:effectLst/>
              <a:latin typeface="Open Sans" panose="020B0606030504020204" pitchFamily="34" charset="0"/>
            </a:endParaRPr>
          </a:p>
          <a:p>
            <a:pPr algn="just"/>
            <a:r>
              <a:rPr lang="en-US" b="0" i="0">
                <a:solidFill>
                  <a:srgbClr val="1C1D1E"/>
                </a:solidFill>
                <a:effectLst/>
                <a:latin typeface="Open Sans" panose="020B0606030504020204" pitchFamily="34" charset="0"/>
              </a:rPr>
              <a:t>Neurogenesis in the neocortex of adult primates. </a:t>
            </a:r>
          </a:p>
          <a:p>
            <a:pPr algn="just"/>
            <a:endParaRPr lang="en-US" b="0" i="0">
              <a:solidFill>
                <a:srgbClr val="1C1D1E"/>
              </a:solidFill>
              <a:effectLst/>
              <a:latin typeface="Open Sans" panose="020B0606030504020204" pitchFamily="34" charset="0"/>
            </a:endParaRPr>
          </a:p>
          <a:p>
            <a:pPr algn="just"/>
            <a:r>
              <a:rPr lang="en-US" b="0" i="1">
                <a:solidFill>
                  <a:srgbClr val="1C1D1E"/>
                </a:solidFill>
                <a:effectLst/>
                <a:latin typeface="Open Sans" panose="020B0606030504020204" pitchFamily="34" charset="0"/>
              </a:rPr>
              <a:t>Science, 1999</a:t>
            </a:r>
            <a:endParaRPr lang="en-US"/>
          </a:p>
        </p:txBody>
      </p:sp>
      <p:pic>
        <p:nvPicPr>
          <p:cNvPr id="9" name="Picture 8">
            <a:extLst>
              <a:ext uri="{FF2B5EF4-FFF2-40B4-BE49-F238E27FC236}">
                <a16:creationId xmlns:a16="http://schemas.microsoft.com/office/drawing/2014/main" id="{B4D4EF61-6D5B-70C6-85FA-5DC074263463}"/>
              </a:ext>
            </a:extLst>
          </p:cNvPr>
          <p:cNvPicPr>
            <a:picLocks noChangeAspect="1"/>
          </p:cNvPicPr>
          <p:nvPr/>
        </p:nvPicPr>
        <p:blipFill>
          <a:blip r:embed="rId4"/>
          <a:stretch>
            <a:fillRect/>
          </a:stretch>
        </p:blipFill>
        <p:spPr>
          <a:xfrm>
            <a:off x="9308432" y="365125"/>
            <a:ext cx="2171494" cy="2895325"/>
          </a:xfrm>
          <a:prstGeom prst="rect">
            <a:avLst/>
          </a:prstGeom>
        </p:spPr>
      </p:pic>
    </p:spTree>
    <p:extLst>
      <p:ext uri="{BB962C8B-B14F-4D97-AF65-F5344CB8AC3E}">
        <p14:creationId xmlns:p14="http://schemas.microsoft.com/office/powerpoint/2010/main" val="320946087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6" name="Main graphic"/>
          <p:cNvPicPr/>
          <p:nvPr/>
        </p:nvPicPr>
        <p:blipFill>
          <a:blip r:embed="rId3"/>
          <a:stretch/>
        </p:blipFill>
        <p:spPr>
          <a:xfrm>
            <a:off x="409904" y="2759324"/>
            <a:ext cx="8198069" cy="4004080"/>
          </a:xfrm>
          <a:prstGeom prst="rect">
            <a:avLst/>
          </a:prstGeom>
          <a:ln>
            <a:noFill/>
          </a:ln>
        </p:spPr>
      </p:pic>
      <p:pic>
        <p:nvPicPr>
          <p:cNvPr id="4" name="Picture 3">
            <a:extLst>
              <a:ext uri="{FF2B5EF4-FFF2-40B4-BE49-F238E27FC236}">
                <a16:creationId xmlns:a16="http://schemas.microsoft.com/office/drawing/2014/main" id="{9292E56C-6F86-718B-7CC0-5086D1B992B7}"/>
              </a:ext>
            </a:extLst>
          </p:cNvPr>
          <p:cNvPicPr>
            <a:picLocks noChangeAspect="1"/>
          </p:cNvPicPr>
          <p:nvPr/>
        </p:nvPicPr>
        <p:blipFill>
          <a:blip r:embed="rId4"/>
          <a:stretch>
            <a:fillRect/>
          </a:stretch>
        </p:blipFill>
        <p:spPr>
          <a:xfrm>
            <a:off x="899948" y="29002"/>
            <a:ext cx="7217980" cy="2730322"/>
          </a:xfrm>
          <a:prstGeom prst="rect">
            <a:avLst/>
          </a:prstGeom>
        </p:spPr>
      </p:pic>
      <p:pic>
        <p:nvPicPr>
          <p:cNvPr id="6" name="Picture 5">
            <a:extLst>
              <a:ext uri="{FF2B5EF4-FFF2-40B4-BE49-F238E27FC236}">
                <a16:creationId xmlns:a16="http://schemas.microsoft.com/office/drawing/2014/main" id="{52920F06-CB4E-6C7A-75DA-D7742D8F7D3B}"/>
              </a:ext>
            </a:extLst>
          </p:cNvPr>
          <p:cNvPicPr>
            <a:picLocks noChangeAspect="1"/>
          </p:cNvPicPr>
          <p:nvPr/>
        </p:nvPicPr>
        <p:blipFill>
          <a:blip r:embed="rId5"/>
          <a:stretch>
            <a:fillRect/>
          </a:stretch>
        </p:blipFill>
        <p:spPr>
          <a:xfrm>
            <a:off x="9578208" y="377509"/>
            <a:ext cx="1485900" cy="2222500"/>
          </a:xfrm>
          <a:prstGeom prst="rect">
            <a:avLst/>
          </a:prstGeom>
        </p:spPr>
      </p:pic>
      <p:sp>
        <p:nvSpPr>
          <p:cNvPr id="7" name="TextBox 6">
            <a:extLst>
              <a:ext uri="{FF2B5EF4-FFF2-40B4-BE49-F238E27FC236}">
                <a16:creationId xmlns:a16="http://schemas.microsoft.com/office/drawing/2014/main" id="{B38FA69D-E4E1-7673-781E-E387A08B82A3}"/>
              </a:ext>
            </a:extLst>
          </p:cNvPr>
          <p:cNvSpPr txBox="1"/>
          <p:nvPr/>
        </p:nvSpPr>
        <p:spPr>
          <a:xfrm>
            <a:off x="9578208" y="2669254"/>
            <a:ext cx="1391599" cy="369332"/>
          </a:xfrm>
          <a:prstGeom prst="rect">
            <a:avLst/>
          </a:prstGeom>
          <a:noFill/>
        </p:spPr>
        <p:txBody>
          <a:bodyPr wrap="none" rtlCol="0">
            <a:spAutoFit/>
          </a:bodyPr>
          <a:lstStyle/>
          <a:p>
            <a:r>
              <a:rPr lang="en-US"/>
              <a:t>Fred H. Gage</a:t>
            </a:r>
          </a:p>
        </p:txBody>
      </p:sp>
    </p:spTree>
  </p:cSld>
  <p:clrMapOvr>
    <a:masterClrMapping/>
  </p:clrMapOvr>
  <p:transition>
    <p:wipe dir="r"/>
  </p:transition>
  <p:timing>
    <p:tnLst>
      <p:par>
        <p:cTn id="1" dur="indefinite" restart="never" nodeType="tmRoot">
          <p:childTnLst>
            <p:seq>
              <p:cTn id="2" dur="indefinite" nodeType="mainSeq"/>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08313AD5-C8EC-8D11-5A9C-6CE9DFE77A80}"/>
              </a:ext>
            </a:extLst>
          </p:cNvPr>
          <p:cNvPicPr>
            <a:picLocks noChangeAspect="1"/>
          </p:cNvPicPr>
          <p:nvPr/>
        </p:nvPicPr>
        <p:blipFill rotWithShape="1">
          <a:blip r:embed="rId2"/>
          <a:srcRect l="7151" t="22801" r="36460" b="21914"/>
          <a:stretch/>
        </p:blipFill>
        <p:spPr>
          <a:xfrm>
            <a:off x="1045377" y="213316"/>
            <a:ext cx="10101246" cy="6431368"/>
          </a:xfrm>
          <a:prstGeom prst="rect">
            <a:avLst/>
          </a:prstGeom>
        </p:spPr>
      </p:pic>
      <p:sp>
        <p:nvSpPr>
          <p:cNvPr id="5" name="Oval 4">
            <a:extLst>
              <a:ext uri="{FF2B5EF4-FFF2-40B4-BE49-F238E27FC236}">
                <a16:creationId xmlns:a16="http://schemas.microsoft.com/office/drawing/2014/main" id="{0B5455ED-D012-CFBE-926A-559AFAD691E8}"/>
              </a:ext>
            </a:extLst>
          </p:cNvPr>
          <p:cNvSpPr/>
          <p:nvPr/>
        </p:nvSpPr>
        <p:spPr>
          <a:xfrm>
            <a:off x="6542690" y="3279228"/>
            <a:ext cx="2506717" cy="1497724"/>
          </a:xfrm>
          <a:prstGeom prst="ellipse">
            <a:avLst/>
          </a:prstGeom>
          <a:noFill/>
          <a:ln w="28575">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1431642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48DA9E-709C-3794-0A70-4687B38437A6}"/>
              </a:ext>
            </a:extLst>
          </p:cNvPr>
          <p:cNvSpPr>
            <a:spLocks noGrp="1"/>
          </p:cNvSpPr>
          <p:nvPr>
            <p:ph type="title"/>
          </p:nvPr>
        </p:nvSpPr>
        <p:spPr/>
        <p:txBody>
          <a:bodyPr/>
          <a:lstStyle/>
          <a:p>
            <a:r>
              <a:rPr lang="en-US" b="0" i="0">
                <a:solidFill>
                  <a:srgbClr val="C00000"/>
                </a:solidFill>
                <a:effectLst/>
                <a:latin typeface="+mn-lt"/>
              </a:rPr>
              <a:t>Dendritogenezis</a:t>
            </a:r>
            <a:endParaRPr lang="en-US">
              <a:solidFill>
                <a:srgbClr val="C00000"/>
              </a:solidFill>
              <a:latin typeface="+mn-lt"/>
            </a:endParaRPr>
          </a:p>
        </p:txBody>
      </p:sp>
      <p:sp>
        <p:nvSpPr>
          <p:cNvPr id="3" name="Content Placeholder 2">
            <a:extLst>
              <a:ext uri="{FF2B5EF4-FFF2-40B4-BE49-F238E27FC236}">
                <a16:creationId xmlns:a16="http://schemas.microsoft.com/office/drawing/2014/main" id="{E81E82BD-9BD4-C1D6-CA61-552C404FDCFD}"/>
              </a:ext>
            </a:extLst>
          </p:cNvPr>
          <p:cNvSpPr>
            <a:spLocks noGrp="1"/>
          </p:cNvSpPr>
          <p:nvPr>
            <p:ph idx="1"/>
          </p:nvPr>
        </p:nvSpPr>
        <p:spPr/>
        <p:txBody>
          <a:bodyPr/>
          <a:lstStyle/>
          <a:p>
            <a:pPr algn="l"/>
            <a:r>
              <a:rPr lang="en-US">
                <a:solidFill>
                  <a:srgbClr val="18181B"/>
                </a:solidFill>
              </a:rPr>
              <a:t>H</a:t>
            </a:r>
            <a:r>
              <a:rPr lang="en-US" b="0" i="0">
                <a:solidFill>
                  <a:srgbClr val="18181B"/>
                </a:solidFill>
                <a:effectLst/>
              </a:rPr>
              <a:t>em gelişimsel dönemde hem de yetişkinlikte</a:t>
            </a:r>
          </a:p>
          <a:p>
            <a:pPr algn="l"/>
            <a:r>
              <a:rPr lang="en-US">
                <a:solidFill>
                  <a:srgbClr val="18181B"/>
                </a:solidFill>
              </a:rPr>
              <a:t>Ç</a:t>
            </a:r>
            <a:r>
              <a:rPr lang="en-US" b="0" i="0">
                <a:solidFill>
                  <a:srgbClr val="18181B"/>
                </a:solidFill>
                <a:effectLst/>
              </a:rPr>
              <a:t>evresel uyarılar, öğrenme ve deneyimlere yanıt olarak</a:t>
            </a:r>
          </a:p>
          <a:p>
            <a:pPr algn="l"/>
            <a:endParaRPr lang="en-US" b="0" i="0">
              <a:solidFill>
                <a:srgbClr val="18181B"/>
              </a:solidFill>
              <a:effectLst/>
            </a:endParaRPr>
          </a:p>
          <a:p>
            <a:pPr algn="l"/>
            <a:r>
              <a:rPr lang="en-US">
                <a:solidFill>
                  <a:srgbClr val="18181B"/>
                </a:solidFill>
              </a:rPr>
              <a:t>İ</a:t>
            </a:r>
            <a:r>
              <a:rPr lang="en-US" b="0" i="0">
                <a:solidFill>
                  <a:srgbClr val="18181B"/>
                </a:solidFill>
                <a:effectLst/>
              </a:rPr>
              <a:t>ki ana mekanizma:</a:t>
            </a:r>
          </a:p>
          <a:p>
            <a:pPr lvl="1"/>
            <a:r>
              <a:rPr lang="en-US" b="0" i="0" u="sng">
                <a:solidFill>
                  <a:srgbClr val="18181B"/>
                </a:solidFill>
                <a:effectLst/>
              </a:rPr>
              <a:t>Aktivite-bağımlı mekanizmalar: </a:t>
            </a:r>
            <a:r>
              <a:rPr lang="en-US" b="0" i="0">
                <a:solidFill>
                  <a:srgbClr val="18181B"/>
                </a:solidFill>
                <a:effectLst/>
              </a:rPr>
              <a:t>Sinaptik aktivite ve nöronal uyarılma, kalsiyum sinyalleri ve çeşitli hücre içi yolaklar aracılığıyla dendritlerin büyümesini ve yeniden şekillenmesi.</a:t>
            </a:r>
          </a:p>
          <a:p>
            <a:pPr lvl="1"/>
            <a:r>
              <a:rPr lang="en-US" b="0" i="0" u="sng">
                <a:solidFill>
                  <a:srgbClr val="18181B"/>
                </a:solidFill>
                <a:effectLst/>
              </a:rPr>
              <a:t>Aktivite-bağımsız mekanizmalar: </a:t>
            </a:r>
            <a:r>
              <a:rPr lang="en-US" b="0" i="0">
                <a:solidFill>
                  <a:srgbClr val="18181B"/>
                </a:solidFill>
                <a:effectLst/>
              </a:rPr>
              <a:t>Gelişimsel sinyaller ve genetik programlar, dendritlerin temel yapısını ve dallanmasını belirler.</a:t>
            </a:r>
          </a:p>
          <a:p>
            <a:endParaRPr lang="en-US"/>
          </a:p>
        </p:txBody>
      </p:sp>
    </p:spTree>
    <p:extLst>
      <p:ext uri="{BB962C8B-B14F-4D97-AF65-F5344CB8AC3E}">
        <p14:creationId xmlns:p14="http://schemas.microsoft.com/office/powerpoint/2010/main" val="199723669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321C6A-6519-3DAA-E399-02FD53CDBBD9}"/>
              </a:ext>
            </a:extLst>
          </p:cNvPr>
          <p:cNvSpPr>
            <a:spLocks noGrp="1"/>
          </p:cNvSpPr>
          <p:nvPr>
            <p:ph type="title"/>
          </p:nvPr>
        </p:nvSpPr>
        <p:spPr/>
        <p:txBody>
          <a:bodyPr/>
          <a:lstStyle/>
          <a:p>
            <a:r>
              <a:rPr lang="en-US" b="0" i="0">
                <a:solidFill>
                  <a:srgbClr val="C00000"/>
                </a:solidFill>
                <a:effectLst/>
              </a:rPr>
              <a:t>Aktivite-bağımlı mekanizma</a:t>
            </a:r>
            <a:endParaRPr lang="en-US">
              <a:solidFill>
                <a:srgbClr val="C00000"/>
              </a:solidFill>
            </a:endParaRPr>
          </a:p>
        </p:txBody>
      </p:sp>
      <p:pic>
        <p:nvPicPr>
          <p:cNvPr id="5" name="Content Placeholder 4">
            <a:extLst>
              <a:ext uri="{FF2B5EF4-FFF2-40B4-BE49-F238E27FC236}">
                <a16:creationId xmlns:a16="http://schemas.microsoft.com/office/drawing/2014/main" id="{D083B766-F135-3ADE-01A0-480FE60AAEB6}"/>
              </a:ext>
            </a:extLst>
          </p:cNvPr>
          <p:cNvPicPr>
            <a:picLocks noGrp="1" noChangeAspect="1"/>
          </p:cNvPicPr>
          <p:nvPr>
            <p:ph idx="1"/>
          </p:nvPr>
        </p:nvPicPr>
        <p:blipFill rotWithShape="1">
          <a:blip r:embed="rId3"/>
          <a:srcRect l="15962" t="22899" r="12275" b="11160"/>
          <a:stretch/>
        </p:blipFill>
        <p:spPr>
          <a:xfrm>
            <a:off x="2427891" y="1813034"/>
            <a:ext cx="7886742" cy="4706189"/>
          </a:xfrm>
        </p:spPr>
      </p:pic>
    </p:spTree>
    <p:extLst>
      <p:ext uri="{BB962C8B-B14F-4D97-AF65-F5344CB8AC3E}">
        <p14:creationId xmlns:p14="http://schemas.microsoft.com/office/powerpoint/2010/main" val="140930540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08313AD5-C8EC-8D11-5A9C-6CE9DFE77A80}"/>
              </a:ext>
            </a:extLst>
          </p:cNvPr>
          <p:cNvPicPr>
            <a:picLocks noChangeAspect="1"/>
          </p:cNvPicPr>
          <p:nvPr/>
        </p:nvPicPr>
        <p:blipFill rotWithShape="1">
          <a:blip r:embed="rId2"/>
          <a:srcRect l="7151" t="22801" r="36460" b="21914"/>
          <a:stretch/>
        </p:blipFill>
        <p:spPr>
          <a:xfrm>
            <a:off x="1045377" y="213316"/>
            <a:ext cx="10101246" cy="6431368"/>
          </a:xfrm>
          <a:prstGeom prst="rect">
            <a:avLst/>
          </a:prstGeom>
        </p:spPr>
      </p:pic>
      <p:sp>
        <p:nvSpPr>
          <p:cNvPr id="5" name="Oval 4">
            <a:extLst>
              <a:ext uri="{FF2B5EF4-FFF2-40B4-BE49-F238E27FC236}">
                <a16:creationId xmlns:a16="http://schemas.microsoft.com/office/drawing/2014/main" id="{0B5455ED-D012-CFBE-926A-559AFAD691E8}"/>
              </a:ext>
            </a:extLst>
          </p:cNvPr>
          <p:cNvSpPr/>
          <p:nvPr/>
        </p:nvSpPr>
        <p:spPr>
          <a:xfrm>
            <a:off x="2049511" y="5281454"/>
            <a:ext cx="2506717" cy="1497724"/>
          </a:xfrm>
          <a:prstGeom prst="ellipse">
            <a:avLst/>
          </a:prstGeom>
          <a:noFill/>
          <a:ln w="28575">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9499355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4A025D-4346-BFFF-E62D-501F117AB936}"/>
              </a:ext>
            </a:extLst>
          </p:cNvPr>
          <p:cNvSpPr>
            <a:spLocks noGrp="1"/>
          </p:cNvSpPr>
          <p:nvPr>
            <p:ph type="title"/>
          </p:nvPr>
        </p:nvSpPr>
        <p:spPr/>
        <p:txBody>
          <a:bodyPr/>
          <a:lstStyle/>
          <a:p>
            <a:r>
              <a:rPr lang="en-US">
                <a:solidFill>
                  <a:srgbClr val="C00000"/>
                </a:solidFill>
              </a:rPr>
              <a:t>Eşpotansiyellik:</a:t>
            </a:r>
          </a:p>
        </p:txBody>
      </p:sp>
      <p:sp>
        <p:nvSpPr>
          <p:cNvPr id="3" name="Content Placeholder 2">
            <a:extLst>
              <a:ext uri="{FF2B5EF4-FFF2-40B4-BE49-F238E27FC236}">
                <a16:creationId xmlns:a16="http://schemas.microsoft.com/office/drawing/2014/main" id="{3279CD78-DC65-F710-86F0-5652545D1CB2}"/>
              </a:ext>
            </a:extLst>
          </p:cNvPr>
          <p:cNvSpPr>
            <a:spLocks noGrp="1"/>
          </p:cNvSpPr>
          <p:nvPr>
            <p:ph idx="1"/>
          </p:nvPr>
        </p:nvSpPr>
        <p:spPr>
          <a:xfrm>
            <a:off x="701566" y="1825625"/>
            <a:ext cx="8395138" cy="4351338"/>
          </a:xfrm>
        </p:spPr>
        <p:txBody>
          <a:bodyPr/>
          <a:lstStyle/>
          <a:p>
            <a:pPr marL="0" indent="0">
              <a:buNone/>
            </a:pPr>
            <a:r>
              <a:rPr lang="en-US"/>
              <a:t>      “Tüm kortikal alanların, öğrenme için birbirlerinin yerini alma potansiyelleri vardır.”</a:t>
            </a:r>
          </a:p>
          <a:p>
            <a:pPr marL="0" indent="0">
              <a:buNone/>
            </a:pPr>
            <a:r>
              <a:rPr lang="en-US" sz="4800">
                <a:solidFill>
                  <a:srgbClr val="FF0000"/>
                </a:solidFill>
              </a:rPr>
              <a:t>X</a:t>
            </a:r>
            <a:r>
              <a:rPr lang="en-US">
                <a:solidFill>
                  <a:schemeClr val="accent1">
                    <a:lumMod val="75000"/>
                  </a:schemeClr>
                </a:solidFill>
              </a:rPr>
              <a:t> “Lokalizasyon değil, etkilenen alanın büyüklüğü daha önemlidir.”</a:t>
            </a:r>
          </a:p>
        </p:txBody>
      </p:sp>
      <p:pic>
        <p:nvPicPr>
          <p:cNvPr id="5" name="Picture 4">
            <a:extLst>
              <a:ext uri="{FF2B5EF4-FFF2-40B4-BE49-F238E27FC236}">
                <a16:creationId xmlns:a16="http://schemas.microsoft.com/office/drawing/2014/main" id="{4B33466F-C8CF-554B-5940-357E0AB33E7F}"/>
              </a:ext>
            </a:extLst>
          </p:cNvPr>
          <p:cNvPicPr>
            <a:picLocks noChangeAspect="1"/>
          </p:cNvPicPr>
          <p:nvPr/>
        </p:nvPicPr>
        <p:blipFill>
          <a:blip r:embed="rId3"/>
          <a:stretch>
            <a:fillRect/>
          </a:stretch>
        </p:blipFill>
        <p:spPr>
          <a:xfrm>
            <a:off x="9233338" y="365125"/>
            <a:ext cx="2623382" cy="3279228"/>
          </a:xfrm>
          <a:prstGeom prst="rect">
            <a:avLst/>
          </a:prstGeom>
        </p:spPr>
      </p:pic>
      <p:pic>
        <p:nvPicPr>
          <p:cNvPr id="7" name="Graphic 6" descr="Checkmark">
            <a:extLst>
              <a:ext uri="{FF2B5EF4-FFF2-40B4-BE49-F238E27FC236}">
                <a16:creationId xmlns:a16="http://schemas.microsoft.com/office/drawing/2014/main" id="{3DFB5291-C740-ECEC-D41E-CE74987E01B2}"/>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701565" y="1786867"/>
            <a:ext cx="587102" cy="587102"/>
          </a:xfrm>
          <a:prstGeom prst="rect">
            <a:avLst/>
          </a:prstGeom>
        </p:spPr>
      </p:pic>
      <p:pic>
        <p:nvPicPr>
          <p:cNvPr id="9" name="Picture 8">
            <a:extLst>
              <a:ext uri="{FF2B5EF4-FFF2-40B4-BE49-F238E27FC236}">
                <a16:creationId xmlns:a16="http://schemas.microsoft.com/office/drawing/2014/main" id="{F1FCD52A-0603-CF7F-7F17-D4D6771AF0F9}"/>
              </a:ext>
            </a:extLst>
          </p:cNvPr>
          <p:cNvPicPr>
            <a:picLocks noChangeAspect="1"/>
          </p:cNvPicPr>
          <p:nvPr/>
        </p:nvPicPr>
        <p:blipFill rotWithShape="1">
          <a:blip r:embed="rId6"/>
          <a:srcRect l="18121" r="26250" b="50913"/>
          <a:stretch/>
        </p:blipFill>
        <p:spPr>
          <a:xfrm>
            <a:off x="3802063" y="3644353"/>
            <a:ext cx="4587874" cy="3036331"/>
          </a:xfrm>
          <a:prstGeom prst="rect">
            <a:avLst/>
          </a:prstGeom>
        </p:spPr>
      </p:pic>
    </p:spTree>
    <p:extLst>
      <p:ext uri="{BB962C8B-B14F-4D97-AF65-F5344CB8AC3E}">
        <p14:creationId xmlns:p14="http://schemas.microsoft.com/office/powerpoint/2010/main" val="43566288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E37B2C-FE8D-041C-F140-16D1E400C964}"/>
              </a:ext>
            </a:extLst>
          </p:cNvPr>
          <p:cNvSpPr>
            <a:spLocks noGrp="1"/>
          </p:cNvSpPr>
          <p:nvPr>
            <p:ph type="title"/>
          </p:nvPr>
        </p:nvSpPr>
        <p:spPr/>
        <p:txBody>
          <a:bodyPr/>
          <a:lstStyle/>
          <a:p>
            <a:r>
              <a:rPr lang="en-US" b="1">
                <a:solidFill>
                  <a:srgbClr val="C00000"/>
                </a:solidFill>
              </a:rPr>
              <a:t>Vicariation (Yerine Geçme)</a:t>
            </a:r>
            <a:endParaRPr lang="en-US">
              <a:solidFill>
                <a:srgbClr val="C00000"/>
              </a:solidFill>
            </a:endParaRPr>
          </a:p>
        </p:txBody>
      </p:sp>
      <p:sp>
        <p:nvSpPr>
          <p:cNvPr id="3" name="Content Placeholder 2">
            <a:extLst>
              <a:ext uri="{FF2B5EF4-FFF2-40B4-BE49-F238E27FC236}">
                <a16:creationId xmlns:a16="http://schemas.microsoft.com/office/drawing/2014/main" id="{57E6B92A-6B19-D3DE-71B3-9209DBDF6CDE}"/>
              </a:ext>
            </a:extLst>
          </p:cNvPr>
          <p:cNvSpPr>
            <a:spLocks noGrp="1"/>
          </p:cNvSpPr>
          <p:nvPr>
            <p:ph idx="1"/>
          </p:nvPr>
        </p:nvSpPr>
        <p:spPr>
          <a:xfrm>
            <a:off x="838200" y="1825625"/>
            <a:ext cx="6666186" cy="4351338"/>
          </a:xfrm>
        </p:spPr>
        <p:txBody>
          <a:bodyPr>
            <a:normAutofit/>
          </a:bodyPr>
          <a:lstStyle/>
          <a:p>
            <a:pPr>
              <a:buFont typeface="Arial" panose="020B0604020202020204" pitchFamily="34" charset="0"/>
              <a:buChar char="•"/>
            </a:pPr>
            <a:r>
              <a:rPr lang="en-US"/>
              <a:t>Beynin, normalde o işe ait olmayan bir bölgesini kullanarak kaybedilen fonksiyonu üstlenebilmesidir.</a:t>
            </a:r>
          </a:p>
          <a:p>
            <a:pPr>
              <a:buFont typeface="Arial" panose="020B0604020202020204" pitchFamily="34" charset="0"/>
              <a:buChar char="•"/>
            </a:pPr>
            <a:r>
              <a:rPr lang="en-US"/>
              <a:t>Broca, bazı sol hemisfer lezyonlu hastalarda konuşmanın kısmen korunmasını bu şekilde açıkladı.</a:t>
            </a:r>
          </a:p>
          <a:p>
            <a:pPr>
              <a:buFont typeface="Arial" panose="020B0604020202020204" pitchFamily="34" charset="0"/>
              <a:buChar char="•"/>
            </a:pPr>
            <a:r>
              <a:rPr lang="en-US"/>
              <a:t>Modern nörogörüntüleme (fMRI) çalışmaları, bu iki kavramın (eşpotensiyalite + vikaryasyon) genellikle birlikte rol oynadığını gösterdi.</a:t>
            </a:r>
          </a:p>
          <a:p>
            <a:endParaRPr lang="en-US"/>
          </a:p>
        </p:txBody>
      </p:sp>
      <p:pic>
        <p:nvPicPr>
          <p:cNvPr id="5" name="Picture 4">
            <a:extLst>
              <a:ext uri="{FF2B5EF4-FFF2-40B4-BE49-F238E27FC236}">
                <a16:creationId xmlns:a16="http://schemas.microsoft.com/office/drawing/2014/main" id="{AA6BF4B8-8C65-08EA-A469-E9115D005DAC}"/>
              </a:ext>
            </a:extLst>
          </p:cNvPr>
          <p:cNvPicPr>
            <a:picLocks noChangeAspect="1"/>
          </p:cNvPicPr>
          <p:nvPr/>
        </p:nvPicPr>
        <p:blipFill rotWithShape="1">
          <a:blip r:embed="rId2"/>
          <a:srcRect l="23175" t="33497" r="50253" b="27224"/>
          <a:stretch/>
        </p:blipFill>
        <p:spPr>
          <a:xfrm>
            <a:off x="7504386" y="1502157"/>
            <a:ext cx="4351283" cy="4177245"/>
          </a:xfrm>
          <a:prstGeom prst="rect">
            <a:avLst/>
          </a:prstGeom>
        </p:spPr>
      </p:pic>
    </p:spTree>
    <p:extLst>
      <p:ext uri="{BB962C8B-B14F-4D97-AF65-F5344CB8AC3E}">
        <p14:creationId xmlns:p14="http://schemas.microsoft.com/office/powerpoint/2010/main" val="71697997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329BE4-3614-AFFA-0AFE-87FBE1339EBF}"/>
              </a:ext>
            </a:extLst>
          </p:cNvPr>
          <p:cNvSpPr>
            <a:spLocks noGrp="1"/>
          </p:cNvSpPr>
          <p:nvPr>
            <p:ph type="title"/>
          </p:nvPr>
        </p:nvSpPr>
        <p:spPr/>
        <p:txBody>
          <a:bodyPr/>
          <a:lstStyle/>
          <a:p>
            <a:r>
              <a:rPr lang="en-US" b="1">
                <a:solidFill>
                  <a:srgbClr val="C00000"/>
                </a:solidFill>
              </a:rPr>
              <a:t>Diaschisis (Bağlantısal Sönümlenme)</a:t>
            </a:r>
            <a:endParaRPr lang="en-US">
              <a:solidFill>
                <a:srgbClr val="C00000"/>
              </a:solidFill>
            </a:endParaRPr>
          </a:p>
        </p:txBody>
      </p:sp>
      <p:sp>
        <p:nvSpPr>
          <p:cNvPr id="3" name="Content Placeholder 2">
            <a:extLst>
              <a:ext uri="{FF2B5EF4-FFF2-40B4-BE49-F238E27FC236}">
                <a16:creationId xmlns:a16="http://schemas.microsoft.com/office/drawing/2014/main" id="{51FCEDC4-BE47-014F-0D13-B4A5DC45488B}"/>
              </a:ext>
            </a:extLst>
          </p:cNvPr>
          <p:cNvSpPr>
            <a:spLocks noGrp="1"/>
          </p:cNvSpPr>
          <p:nvPr>
            <p:ph idx="1"/>
          </p:nvPr>
        </p:nvSpPr>
        <p:spPr/>
        <p:txBody>
          <a:bodyPr>
            <a:normAutofit/>
          </a:bodyPr>
          <a:lstStyle/>
          <a:p>
            <a:pPr>
              <a:buFont typeface="Arial" panose="020B0604020202020204" pitchFamily="34" charset="0"/>
              <a:buChar char="•"/>
            </a:pPr>
            <a:r>
              <a:rPr lang="en-US"/>
              <a:t>Bir beyin bölgesindeki hasarın, bağlantılı başka bir bölgede fonksiyon kaybına neden olmasıdır (von Monakow, 1914).</a:t>
            </a:r>
          </a:p>
          <a:p>
            <a:r>
              <a:rPr lang="en-US" b="1"/>
              <a:t>Klasik örnek</a:t>
            </a:r>
          </a:p>
          <a:p>
            <a:pPr>
              <a:buFont typeface="Arial" panose="020B0604020202020204" pitchFamily="34" charset="0"/>
              <a:buChar char="•"/>
            </a:pPr>
            <a:r>
              <a:rPr lang="en-US"/>
              <a:t>Orta serebral arter (MCA) enfarktında ipsilateral talamusun hipoperfüzyonu.</a:t>
            </a:r>
          </a:p>
          <a:p>
            <a:pPr marL="742950" lvl="1" indent="-285750">
              <a:buFont typeface="Arial" panose="020B0604020202020204" pitchFamily="34" charset="0"/>
              <a:buChar char="•"/>
            </a:pPr>
            <a:r>
              <a:rPr lang="en-US"/>
              <a:t>Talamus PCA’dan beslendiği hâlde, MCA infarktından sonra yaklaşık %20 hastada talamik hipoperfüzyon görülür.</a:t>
            </a:r>
          </a:p>
          <a:p>
            <a:pPr marL="742950" lvl="1" indent="-285750">
              <a:buFont typeface="Arial" panose="020B0604020202020204" pitchFamily="34" charset="0"/>
              <a:buChar char="•"/>
            </a:pPr>
            <a:r>
              <a:rPr lang="en-US"/>
              <a:t>Muhtemelen GABAerjik disinhibisyon ve retrograd dejenerasyon sonucu olur.</a:t>
            </a:r>
          </a:p>
          <a:p>
            <a:endParaRPr lang="en-US"/>
          </a:p>
        </p:txBody>
      </p:sp>
    </p:spTree>
    <p:extLst>
      <p:ext uri="{BB962C8B-B14F-4D97-AF65-F5344CB8AC3E}">
        <p14:creationId xmlns:p14="http://schemas.microsoft.com/office/powerpoint/2010/main" val="24374068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7A9789A0-5886-EE4C-9A41-D2168522A600}"/>
              </a:ext>
            </a:extLst>
          </p:cNvPr>
          <p:cNvPicPr>
            <a:picLocks noChangeAspect="1"/>
          </p:cNvPicPr>
          <p:nvPr/>
        </p:nvPicPr>
        <p:blipFill>
          <a:blip r:embed="rId3"/>
          <a:stretch>
            <a:fillRect/>
          </a:stretch>
        </p:blipFill>
        <p:spPr>
          <a:xfrm>
            <a:off x="1111398" y="1339449"/>
            <a:ext cx="9969204" cy="5001442"/>
          </a:xfrm>
          <a:prstGeom prst="rect">
            <a:avLst/>
          </a:prstGeom>
        </p:spPr>
      </p:pic>
      <p:sp>
        <p:nvSpPr>
          <p:cNvPr id="3" name="TextBox 2">
            <a:extLst>
              <a:ext uri="{FF2B5EF4-FFF2-40B4-BE49-F238E27FC236}">
                <a16:creationId xmlns:a16="http://schemas.microsoft.com/office/drawing/2014/main" id="{6CE63735-7A2B-364A-8554-6633929103A1}"/>
              </a:ext>
            </a:extLst>
          </p:cNvPr>
          <p:cNvSpPr txBox="1"/>
          <p:nvPr/>
        </p:nvSpPr>
        <p:spPr>
          <a:xfrm>
            <a:off x="9535885" y="6488668"/>
            <a:ext cx="1505925" cy="307777"/>
          </a:xfrm>
          <a:prstGeom prst="rect">
            <a:avLst/>
          </a:prstGeom>
          <a:noFill/>
        </p:spPr>
        <p:txBody>
          <a:bodyPr wrap="none" rtlCol="0">
            <a:spAutoFit/>
          </a:bodyPr>
          <a:lstStyle/>
          <a:p>
            <a:r>
              <a:rPr lang="tr-TR" sz="1400" dirty="0" err="1"/>
              <a:t>Bassi</a:t>
            </a:r>
            <a:r>
              <a:rPr lang="tr-TR" sz="1400" dirty="0"/>
              <a:t>, IJMS 2019</a:t>
            </a:r>
          </a:p>
        </p:txBody>
      </p:sp>
      <p:sp>
        <p:nvSpPr>
          <p:cNvPr id="4" name="Title 3">
            <a:extLst>
              <a:ext uri="{FF2B5EF4-FFF2-40B4-BE49-F238E27FC236}">
                <a16:creationId xmlns:a16="http://schemas.microsoft.com/office/drawing/2014/main" id="{E7D1DA27-C5C9-5F40-B486-60B77DF4A319}"/>
              </a:ext>
            </a:extLst>
          </p:cNvPr>
          <p:cNvSpPr>
            <a:spLocks noGrp="1"/>
          </p:cNvSpPr>
          <p:nvPr>
            <p:ph type="title"/>
          </p:nvPr>
        </p:nvSpPr>
        <p:spPr>
          <a:xfrm>
            <a:off x="1295400" y="385660"/>
            <a:ext cx="9601200" cy="1485900"/>
          </a:xfrm>
        </p:spPr>
        <p:txBody>
          <a:bodyPr/>
          <a:lstStyle/>
          <a:p>
            <a:r>
              <a:rPr lang="tr-TR" dirty="0">
                <a:solidFill>
                  <a:srgbClr val="C00000"/>
                </a:solidFill>
              </a:rPr>
              <a:t>Beyin onarımında </a:t>
            </a:r>
            <a:r>
              <a:rPr lang="tr-TR" dirty="0" err="1">
                <a:solidFill>
                  <a:srgbClr val="C00000"/>
                </a:solidFill>
              </a:rPr>
              <a:t>plastisite</a:t>
            </a:r>
            <a:endParaRPr lang="tr-TR" dirty="0">
              <a:solidFill>
                <a:srgbClr val="C00000"/>
              </a:solidFill>
            </a:endParaRPr>
          </a:p>
        </p:txBody>
      </p:sp>
    </p:spTree>
    <p:extLst>
      <p:ext uri="{BB962C8B-B14F-4D97-AF65-F5344CB8AC3E}">
        <p14:creationId xmlns:p14="http://schemas.microsoft.com/office/powerpoint/2010/main" val="87272835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1CD7F0-0A92-7D41-8F60-17000898D810}"/>
              </a:ext>
            </a:extLst>
          </p:cNvPr>
          <p:cNvSpPr>
            <a:spLocks noGrp="1"/>
          </p:cNvSpPr>
          <p:nvPr>
            <p:ph type="title"/>
          </p:nvPr>
        </p:nvSpPr>
        <p:spPr>
          <a:xfrm>
            <a:off x="640080" y="346166"/>
            <a:ext cx="9601200" cy="842554"/>
          </a:xfrm>
        </p:spPr>
        <p:txBody>
          <a:bodyPr/>
          <a:lstStyle/>
          <a:p>
            <a:r>
              <a:rPr lang="tr-TR" dirty="0" err="1">
                <a:solidFill>
                  <a:srgbClr val="C00000"/>
                </a:solidFill>
              </a:rPr>
              <a:t>Maladaptif</a:t>
            </a:r>
            <a:r>
              <a:rPr lang="tr-TR" dirty="0">
                <a:solidFill>
                  <a:srgbClr val="C00000"/>
                </a:solidFill>
              </a:rPr>
              <a:t> </a:t>
            </a:r>
            <a:r>
              <a:rPr lang="tr-TR" dirty="0" err="1">
                <a:solidFill>
                  <a:srgbClr val="C00000"/>
                </a:solidFill>
              </a:rPr>
              <a:t>plastisite</a:t>
            </a:r>
            <a:endParaRPr lang="tr-TR" dirty="0">
              <a:solidFill>
                <a:srgbClr val="C00000"/>
              </a:solidFill>
            </a:endParaRPr>
          </a:p>
        </p:txBody>
      </p:sp>
      <p:pic>
        <p:nvPicPr>
          <p:cNvPr id="4" name="Picture 3">
            <a:extLst>
              <a:ext uri="{FF2B5EF4-FFF2-40B4-BE49-F238E27FC236}">
                <a16:creationId xmlns:a16="http://schemas.microsoft.com/office/drawing/2014/main" id="{EE8C7BF2-A34C-2149-8252-7D457E267FDE}"/>
              </a:ext>
            </a:extLst>
          </p:cNvPr>
          <p:cNvPicPr>
            <a:picLocks noChangeAspect="1"/>
          </p:cNvPicPr>
          <p:nvPr/>
        </p:nvPicPr>
        <p:blipFill>
          <a:blip r:embed="rId3"/>
          <a:stretch>
            <a:fillRect/>
          </a:stretch>
        </p:blipFill>
        <p:spPr>
          <a:xfrm>
            <a:off x="783770" y="1188720"/>
            <a:ext cx="8825457" cy="4208779"/>
          </a:xfrm>
          <a:prstGeom prst="rect">
            <a:avLst/>
          </a:prstGeom>
        </p:spPr>
      </p:pic>
      <p:pic>
        <p:nvPicPr>
          <p:cNvPr id="5" name="Picture 4">
            <a:extLst>
              <a:ext uri="{FF2B5EF4-FFF2-40B4-BE49-F238E27FC236}">
                <a16:creationId xmlns:a16="http://schemas.microsoft.com/office/drawing/2014/main" id="{CDFEB7C1-A8C6-CD46-8921-0DB636B0BBF6}"/>
              </a:ext>
            </a:extLst>
          </p:cNvPr>
          <p:cNvPicPr>
            <a:picLocks noChangeAspect="1"/>
          </p:cNvPicPr>
          <p:nvPr/>
        </p:nvPicPr>
        <p:blipFill>
          <a:blip r:embed="rId4"/>
          <a:stretch>
            <a:fillRect/>
          </a:stretch>
        </p:blipFill>
        <p:spPr>
          <a:xfrm>
            <a:off x="3543300" y="2913562"/>
            <a:ext cx="8648700" cy="3695700"/>
          </a:xfrm>
          <a:prstGeom prst="rect">
            <a:avLst/>
          </a:prstGeom>
        </p:spPr>
      </p:pic>
      <p:sp>
        <p:nvSpPr>
          <p:cNvPr id="6" name="TextBox 5">
            <a:extLst>
              <a:ext uri="{FF2B5EF4-FFF2-40B4-BE49-F238E27FC236}">
                <a16:creationId xmlns:a16="http://schemas.microsoft.com/office/drawing/2014/main" id="{95E129D5-3F01-BE48-AB88-38027B8C7395}"/>
              </a:ext>
            </a:extLst>
          </p:cNvPr>
          <p:cNvSpPr txBox="1"/>
          <p:nvPr/>
        </p:nvSpPr>
        <p:spPr>
          <a:xfrm>
            <a:off x="640080" y="6424596"/>
            <a:ext cx="2805255" cy="369332"/>
          </a:xfrm>
          <a:prstGeom prst="rect">
            <a:avLst/>
          </a:prstGeom>
          <a:noFill/>
        </p:spPr>
        <p:txBody>
          <a:bodyPr wrap="none" rtlCol="0">
            <a:spAutoFit/>
          </a:bodyPr>
          <a:lstStyle/>
          <a:p>
            <a:r>
              <a:rPr lang="tr-TR" dirty="0"/>
              <a:t>Flor, </a:t>
            </a:r>
            <a:r>
              <a:rPr lang="tr-TR" dirty="0" err="1"/>
              <a:t>NetRevNeurosci</a:t>
            </a:r>
            <a:r>
              <a:rPr lang="tr-TR" dirty="0"/>
              <a:t> 2006</a:t>
            </a:r>
          </a:p>
        </p:txBody>
      </p:sp>
    </p:spTree>
    <p:extLst>
      <p:ext uri="{BB962C8B-B14F-4D97-AF65-F5344CB8AC3E}">
        <p14:creationId xmlns:p14="http://schemas.microsoft.com/office/powerpoint/2010/main" val="5218010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62EE89-4ACA-DDF6-DA84-603EF9C99300}"/>
              </a:ext>
            </a:extLst>
          </p:cNvPr>
          <p:cNvSpPr>
            <a:spLocks noGrp="1"/>
          </p:cNvSpPr>
          <p:nvPr>
            <p:ph type="title"/>
          </p:nvPr>
        </p:nvSpPr>
        <p:spPr/>
        <p:txBody>
          <a:bodyPr/>
          <a:lstStyle/>
          <a:p>
            <a:r>
              <a:rPr lang="en-US">
                <a:solidFill>
                  <a:srgbClr val="C00000"/>
                </a:solidFill>
              </a:rPr>
              <a:t>Yaşlanan Beyinde Nöroplastisite</a:t>
            </a:r>
          </a:p>
        </p:txBody>
      </p:sp>
      <p:sp>
        <p:nvSpPr>
          <p:cNvPr id="4" name="TextBox 3">
            <a:extLst>
              <a:ext uri="{FF2B5EF4-FFF2-40B4-BE49-F238E27FC236}">
                <a16:creationId xmlns:a16="http://schemas.microsoft.com/office/drawing/2014/main" id="{54AA3D2C-6F04-1600-92CE-A5836F88AA6F}"/>
              </a:ext>
            </a:extLst>
          </p:cNvPr>
          <p:cNvSpPr txBox="1"/>
          <p:nvPr/>
        </p:nvSpPr>
        <p:spPr>
          <a:xfrm>
            <a:off x="838200" y="1804077"/>
            <a:ext cx="10515600" cy="4524315"/>
          </a:xfrm>
          <a:prstGeom prst="rect">
            <a:avLst/>
          </a:prstGeom>
          <a:noFill/>
        </p:spPr>
        <p:txBody>
          <a:bodyPr wrap="square">
            <a:spAutoFit/>
          </a:bodyPr>
          <a:lstStyle/>
          <a:p>
            <a:endParaRPr lang="en-US" sz="2400" b="0" i="0">
              <a:effectLst/>
            </a:endParaRPr>
          </a:p>
          <a:p>
            <a:r>
              <a:rPr lang="en-US" sz="2400" b="0" i="0">
                <a:effectLst/>
              </a:rPr>
              <a:t>“Normal yaşlanma süreciyle ilişkili bilişsel gerileme, tarihsel olarak inanıldığı gibi yaygın nöron kaybından değil, büyük ölçüde sinir sisteminin plastisite mekanizmalarındaki bölgeye özgü değişikliklerden kaynaklanmaktadır. ”</a:t>
            </a:r>
          </a:p>
          <a:p>
            <a:endParaRPr lang="en-US" sz="2400"/>
          </a:p>
          <a:p>
            <a:endParaRPr lang="en-US" sz="2400"/>
          </a:p>
          <a:p>
            <a:endParaRPr lang="en-US" sz="2400"/>
          </a:p>
          <a:p>
            <a:endParaRPr lang="en-US" sz="2400"/>
          </a:p>
          <a:p>
            <a:endParaRPr lang="en-US" sz="2400"/>
          </a:p>
          <a:p>
            <a:endParaRPr lang="en-US" sz="2400"/>
          </a:p>
          <a:p>
            <a:endParaRPr lang="en-US" sz="2400"/>
          </a:p>
          <a:p>
            <a:pPr algn="r"/>
            <a:r>
              <a:rPr lang="en-US" sz="2000" b="0" i="0">
                <a:effectLst/>
              </a:rPr>
              <a:t>Burke ve Barnes, Nature Reviews, 2006</a:t>
            </a:r>
            <a:endParaRPr lang="en-US" sz="2000"/>
          </a:p>
        </p:txBody>
      </p:sp>
    </p:spTree>
    <p:extLst>
      <p:ext uri="{BB962C8B-B14F-4D97-AF65-F5344CB8AC3E}">
        <p14:creationId xmlns:p14="http://schemas.microsoft.com/office/powerpoint/2010/main" val="240938756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204953-A5A7-43C8-7D5A-EF67FD929AC0}"/>
              </a:ext>
            </a:extLst>
          </p:cNvPr>
          <p:cNvSpPr>
            <a:spLocks noGrp="1"/>
          </p:cNvSpPr>
          <p:nvPr>
            <p:ph type="title"/>
          </p:nvPr>
        </p:nvSpPr>
        <p:spPr/>
        <p:txBody>
          <a:bodyPr/>
          <a:lstStyle/>
          <a:p>
            <a:r>
              <a:rPr lang="en-US">
                <a:solidFill>
                  <a:srgbClr val="C00000"/>
                </a:solidFill>
              </a:rPr>
              <a:t>Yaşlanan Beyinde Nöroplastisite</a:t>
            </a:r>
            <a:endParaRPr lang="en-US"/>
          </a:p>
        </p:txBody>
      </p:sp>
      <p:sp>
        <p:nvSpPr>
          <p:cNvPr id="4" name="TextBox 3">
            <a:extLst>
              <a:ext uri="{FF2B5EF4-FFF2-40B4-BE49-F238E27FC236}">
                <a16:creationId xmlns:a16="http://schemas.microsoft.com/office/drawing/2014/main" id="{08F2327D-4C93-A9F2-EC20-B10EB2D76A82}"/>
              </a:ext>
            </a:extLst>
          </p:cNvPr>
          <p:cNvSpPr txBox="1"/>
          <p:nvPr/>
        </p:nvSpPr>
        <p:spPr>
          <a:xfrm>
            <a:off x="838200" y="1690688"/>
            <a:ext cx="10515600" cy="4524315"/>
          </a:xfrm>
          <a:prstGeom prst="rect">
            <a:avLst/>
          </a:prstGeom>
          <a:noFill/>
        </p:spPr>
        <p:txBody>
          <a:bodyPr wrap="square">
            <a:spAutoFit/>
          </a:bodyPr>
          <a:lstStyle/>
          <a:p>
            <a:r>
              <a:rPr lang="en-US" sz="2400">
                <a:solidFill>
                  <a:srgbClr val="FF0000"/>
                </a:solidFill>
              </a:rPr>
              <a:t>Hipokampus: </a:t>
            </a:r>
          </a:p>
          <a:p>
            <a:endParaRPr lang="en-US" sz="2400">
              <a:solidFill>
                <a:srgbClr val="FF0000"/>
              </a:solidFill>
            </a:endParaRPr>
          </a:p>
          <a:p>
            <a:pPr marL="342900" indent="-342900">
              <a:buFont typeface="Arial" panose="020B0604020202020204" pitchFamily="34" charset="0"/>
              <a:buChar char="•"/>
            </a:pPr>
            <a:r>
              <a:rPr lang="en-US" sz="2400"/>
              <a:t>N</a:t>
            </a:r>
            <a:r>
              <a:rPr lang="en-US" sz="2400" b="0" i="0">
                <a:effectLst/>
              </a:rPr>
              <a:t>ormal yaşlı bireylerde bazı bölgelerde (örn. parahipokampal girusun II. katmanı) dendritik dallanmanın ve uzunluğun korunuyor, hatta artıyor. </a:t>
            </a:r>
          </a:p>
          <a:p>
            <a:endParaRPr lang="en-US" sz="2400" b="0" i="0">
              <a:effectLst/>
            </a:endParaRPr>
          </a:p>
          <a:p>
            <a:pPr marL="342900" indent="-342900">
              <a:buFont typeface="Arial" panose="020B0604020202020204" pitchFamily="34" charset="0"/>
              <a:buChar char="•"/>
            </a:pPr>
            <a:r>
              <a:rPr lang="en-US" sz="2400" b="0" i="0">
                <a:effectLst/>
              </a:rPr>
              <a:t>İnsan hipokampusunun CA1, CA3 ve subikulum gibi diğer alt bölgelerinde ise yaşla birlikte değişiklik yok.</a:t>
            </a:r>
          </a:p>
          <a:p>
            <a:pPr marL="342900" indent="-342900">
              <a:buFont typeface="Arial" panose="020B0604020202020204" pitchFamily="34" charset="0"/>
              <a:buChar char="•"/>
            </a:pPr>
            <a:endParaRPr lang="en-US" sz="2400"/>
          </a:p>
          <a:p>
            <a:pPr marL="342900" indent="-342900">
              <a:buFont typeface="Arial" panose="020B0604020202020204" pitchFamily="34" charset="0"/>
              <a:buChar char="•"/>
            </a:pPr>
            <a:r>
              <a:rPr lang="en-US" sz="2400"/>
              <a:t>Yaşlı hipokampal nöronlarda L-tipi Ca²⁺ kanallarının yoğunluğunda bir artış görülür. Bu durum, Ca²⁺ homeostazisinde bozulmalara ve yaşlanma sırasında ortaya çıkan plastisite eksikliklerine katkıda bulunur.</a:t>
            </a:r>
          </a:p>
          <a:p>
            <a:pPr marL="342900" indent="-342900">
              <a:buFont typeface="Arial" panose="020B0604020202020204" pitchFamily="34" charset="0"/>
              <a:buChar char="•"/>
            </a:pPr>
            <a:endParaRPr lang="en-US" sz="2400"/>
          </a:p>
        </p:txBody>
      </p:sp>
    </p:spTree>
    <p:extLst>
      <p:ext uri="{BB962C8B-B14F-4D97-AF65-F5344CB8AC3E}">
        <p14:creationId xmlns:p14="http://schemas.microsoft.com/office/powerpoint/2010/main" val="331537765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FDC13C-2937-8091-A8DA-A89B3A055112}"/>
              </a:ext>
            </a:extLst>
          </p:cNvPr>
          <p:cNvSpPr>
            <a:spLocks noGrp="1"/>
          </p:cNvSpPr>
          <p:nvPr>
            <p:ph type="title"/>
          </p:nvPr>
        </p:nvSpPr>
        <p:spPr/>
        <p:txBody>
          <a:bodyPr/>
          <a:lstStyle/>
          <a:p>
            <a:r>
              <a:rPr lang="en-US">
                <a:solidFill>
                  <a:srgbClr val="C00000"/>
                </a:solidFill>
              </a:rPr>
              <a:t>Yaşlanan Beyinde Nöroplastisite</a:t>
            </a:r>
            <a:endParaRPr lang="en-US"/>
          </a:p>
        </p:txBody>
      </p:sp>
      <p:sp>
        <p:nvSpPr>
          <p:cNvPr id="3" name="Content Placeholder 2">
            <a:extLst>
              <a:ext uri="{FF2B5EF4-FFF2-40B4-BE49-F238E27FC236}">
                <a16:creationId xmlns:a16="http://schemas.microsoft.com/office/drawing/2014/main" id="{7A664E31-B715-CA59-A733-874FBFE2385B}"/>
              </a:ext>
            </a:extLst>
          </p:cNvPr>
          <p:cNvSpPr>
            <a:spLocks noGrp="1"/>
          </p:cNvSpPr>
          <p:nvPr>
            <p:ph idx="1"/>
          </p:nvPr>
        </p:nvSpPr>
        <p:spPr/>
        <p:txBody>
          <a:bodyPr>
            <a:normAutofit/>
          </a:bodyPr>
          <a:lstStyle/>
          <a:p>
            <a:r>
              <a:rPr lang="en-US" sz="2400">
                <a:solidFill>
                  <a:srgbClr val="FF0000"/>
                </a:solidFill>
              </a:rPr>
              <a:t>Prefrontal korteks:</a:t>
            </a:r>
            <a:r>
              <a:rPr lang="en-US" sz="2400"/>
              <a:t> </a:t>
            </a:r>
          </a:p>
          <a:p>
            <a:endParaRPr lang="en-US" sz="2400"/>
          </a:p>
          <a:p>
            <a:pPr>
              <a:spcAft>
                <a:spcPts val="1200"/>
              </a:spcAft>
            </a:pPr>
            <a:r>
              <a:rPr lang="en-US" sz="2400"/>
              <a:t>Çalışma belleği görevindeki bozulmuş performansla önemli ölçüde ilişkili olan yaklaşık %30'luk bir nöron kaybı.</a:t>
            </a:r>
          </a:p>
          <a:p>
            <a:pPr>
              <a:spcAft>
                <a:spcPts val="1200"/>
              </a:spcAft>
            </a:pPr>
            <a:r>
              <a:rPr lang="en-US" sz="2400"/>
              <a:t>Y</a:t>
            </a:r>
            <a:r>
              <a:rPr lang="en-US" sz="2400">
                <a:effectLst/>
              </a:rPr>
              <a:t>aşlanmanın etkilerine hipokampal nöronlardan daha savunmasız</a:t>
            </a:r>
          </a:p>
          <a:p>
            <a:pPr>
              <a:spcAft>
                <a:spcPts val="1200"/>
              </a:spcAft>
            </a:pPr>
            <a:r>
              <a:rPr lang="en-US" sz="2400">
                <a:effectLst/>
              </a:rPr>
              <a:t>Sıçanlarda ve insanlarda PFC'deki piramidal nöronların dendritik dallanmasında yaşla birlikte azalma</a:t>
            </a:r>
          </a:p>
          <a:p>
            <a:r>
              <a:rPr lang="en-US" sz="2400"/>
              <a:t>Gen ifadesi ve protein sentezinde bozulma</a:t>
            </a:r>
            <a:endParaRPr lang="en-US" sz="2400">
              <a:effectLst/>
            </a:endParaRPr>
          </a:p>
          <a:p>
            <a:endParaRPr lang="en-US" sz="2400"/>
          </a:p>
        </p:txBody>
      </p:sp>
    </p:spTree>
    <p:extLst>
      <p:ext uri="{BB962C8B-B14F-4D97-AF65-F5344CB8AC3E}">
        <p14:creationId xmlns:p14="http://schemas.microsoft.com/office/powerpoint/2010/main" val="85419556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D56ADB-E59C-B7B2-02F7-1B436401A088}"/>
              </a:ext>
            </a:extLst>
          </p:cNvPr>
          <p:cNvSpPr>
            <a:spLocks noGrp="1"/>
          </p:cNvSpPr>
          <p:nvPr>
            <p:ph type="title"/>
          </p:nvPr>
        </p:nvSpPr>
        <p:spPr/>
        <p:txBody>
          <a:bodyPr/>
          <a:lstStyle/>
          <a:p>
            <a:r>
              <a:rPr lang="en-US">
                <a:solidFill>
                  <a:srgbClr val="C00000"/>
                </a:solidFill>
              </a:rPr>
              <a:t>Yaşlanan Beyinde Nöroplastisite</a:t>
            </a:r>
            <a:endParaRPr lang="en-US"/>
          </a:p>
        </p:txBody>
      </p:sp>
      <p:sp>
        <p:nvSpPr>
          <p:cNvPr id="3" name="Content Placeholder 2">
            <a:extLst>
              <a:ext uri="{FF2B5EF4-FFF2-40B4-BE49-F238E27FC236}">
                <a16:creationId xmlns:a16="http://schemas.microsoft.com/office/drawing/2014/main" id="{10217C55-23F2-5E4B-AB79-59A286F51030}"/>
              </a:ext>
            </a:extLst>
          </p:cNvPr>
          <p:cNvSpPr>
            <a:spLocks noGrp="1"/>
          </p:cNvSpPr>
          <p:nvPr>
            <p:ph idx="1"/>
          </p:nvPr>
        </p:nvSpPr>
        <p:spPr/>
        <p:txBody>
          <a:bodyPr/>
          <a:lstStyle/>
          <a:p>
            <a:pPr>
              <a:lnSpc>
                <a:spcPct val="100000"/>
              </a:lnSpc>
            </a:pPr>
            <a:r>
              <a:rPr lang="en-US" b="0" i="0">
                <a:effectLst/>
              </a:rPr>
              <a:t>Hipokampus ve prefrontal korteks yaş ile ilişkili değişikliklere karşı diğer bölgelerden daha hassas.</a:t>
            </a:r>
          </a:p>
          <a:p>
            <a:pPr>
              <a:lnSpc>
                <a:spcPct val="100000"/>
              </a:lnSpc>
            </a:pPr>
            <a:endParaRPr lang="en-US" b="0" i="0">
              <a:effectLst/>
            </a:endParaRPr>
          </a:p>
          <a:p>
            <a:pPr>
              <a:lnSpc>
                <a:spcPct val="150000"/>
              </a:lnSpc>
            </a:pPr>
            <a:r>
              <a:rPr lang="en-US" b="0" i="0">
                <a:effectLst/>
              </a:rPr>
              <a:t>PFC morfolojik olarak daha savunmasız</a:t>
            </a:r>
          </a:p>
          <a:p>
            <a:pPr>
              <a:lnSpc>
                <a:spcPct val="150000"/>
              </a:lnSpc>
            </a:pPr>
            <a:endParaRPr lang="en-US" b="0" i="0">
              <a:effectLst/>
            </a:endParaRPr>
          </a:p>
          <a:p>
            <a:pPr>
              <a:lnSpc>
                <a:spcPct val="150000"/>
              </a:lnSpc>
            </a:pPr>
            <a:r>
              <a:rPr lang="en-US"/>
              <a:t>H</a:t>
            </a:r>
            <a:r>
              <a:rPr lang="en-US" b="0" i="0">
                <a:effectLst/>
              </a:rPr>
              <a:t>ipokampusta ise plastisitede bozulma daha ön planda</a:t>
            </a:r>
            <a:endParaRPr lang="en-US"/>
          </a:p>
        </p:txBody>
      </p:sp>
    </p:spTree>
    <p:extLst>
      <p:ext uri="{BB962C8B-B14F-4D97-AF65-F5344CB8AC3E}">
        <p14:creationId xmlns:p14="http://schemas.microsoft.com/office/powerpoint/2010/main" val="230592008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CDBD21-F9C8-90D8-8552-40F8A195969B}"/>
              </a:ext>
            </a:extLst>
          </p:cNvPr>
          <p:cNvSpPr>
            <a:spLocks noGrp="1"/>
          </p:cNvSpPr>
          <p:nvPr>
            <p:ph type="title"/>
          </p:nvPr>
        </p:nvSpPr>
        <p:spPr>
          <a:xfrm>
            <a:off x="838200" y="15949"/>
            <a:ext cx="10515600" cy="1325563"/>
          </a:xfrm>
        </p:spPr>
        <p:txBody>
          <a:bodyPr/>
          <a:lstStyle/>
          <a:p>
            <a:r>
              <a:rPr lang="en-US">
                <a:solidFill>
                  <a:srgbClr val="C00000"/>
                </a:solidFill>
              </a:rPr>
              <a:t>Nöroplastisiteyi Artırmak Mümkün mü?</a:t>
            </a:r>
          </a:p>
        </p:txBody>
      </p:sp>
      <p:pic>
        <p:nvPicPr>
          <p:cNvPr id="5" name="Content Placeholder 4">
            <a:extLst>
              <a:ext uri="{FF2B5EF4-FFF2-40B4-BE49-F238E27FC236}">
                <a16:creationId xmlns:a16="http://schemas.microsoft.com/office/drawing/2014/main" id="{B5B799E3-EA5B-AE04-6E9F-DE91ADAE611B}"/>
              </a:ext>
            </a:extLst>
          </p:cNvPr>
          <p:cNvPicPr>
            <a:picLocks noGrp="1" noChangeAspect="1"/>
          </p:cNvPicPr>
          <p:nvPr>
            <p:ph idx="1"/>
          </p:nvPr>
        </p:nvPicPr>
        <p:blipFill>
          <a:blip r:embed="rId2"/>
          <a:stretch>
            <a:fillRect/>
          </a:stretch>
        </p:blipFill>
        <p:spPr>
          <a:xfrm>
            <a:off x="2680138" y="1341512"/>
            <a:ext cx="6668814" cy="5192713"/>
          </a:xfrm>
          <a:prstGeom prst="rect">
            <a:avLst/>
          </a:prstGeom>
        </p:spPr>
      </p:pic>
      <p:sp>
        <p:nvSpPr>
          <p:cNvPr id="7" name="TextBox 6">
            <a:extLst>
              <a:ext uri="{FF2B5EF4-FFF2-40B4-BE49-F238E27FC236}">
                <a16:creationId xmlns:a16="http://schemas.microsoft.com/office/drawing/2014/main" id="{0C59E7E4-053C-92B7-B67A-6AA56B7B24F6}"/>
              </a:ext>
            </a:extLst>
          </p:cNvPr>
          <p:cNvSpPr txBox="1"/>
          <p:nvPr/>
        </p:nvSpPr>
        <p:spPr>
          <a:xfrm>
            <a:off x="8113987" y="6364948"/>
            <a:ext cx="4078013" cy="338554"/>
          </a:xfrm>
          <a:prstGeom prst="rect">
            <a:avLst/>
          </a:prstGeom>
          <a:noFill/>
        </p:spPr>
        <p:txBody>
          <a:bodyPr wrap="square">
            <a:spAutoFit/>
          </a:bodyPr>
          <a:lstStyle/>
          <a:p>
            <a:pPr algn="r"/>
            <a:r>
              <a:rPr lang="en-US" sz="1600" b="0" i="0">
                <a:solidFill>
                  <a:srgbClr val="18181B"/>
                </a:solidFill>
                <a:effectLst/>
              </a:rPr>
              <a:t>Pickersgill et al., </a:t>
            </a:r>
            <a:r>
              <a:rPr lang="en-US" sz="1600" b="0" i="1">
                <a:solidFill>
                  <a:srgbClr val="18181B"/>
                </a:solidFill>
                <a:effectLst/>
              </a:rPr>
              <a:t>Frontiers in Psychology</a:t>
            </a:r>
            <a:r>
              <a:rPr lang="en-US" sz="1600" b="0" i="0">
                <a:solidFill>
                  <a:srgbClr val="18181B"/>
                </a:solidFill>
                <a:effectLst/>
              </a:rPr>
              <a:t>, 2022</a:t>
            </a:r>
            <a:endParaRPr lang="en-US" sz="1600"/>
          </a:p>
        </p:txBody>
      </p:sp>
    </p:spTree>
    <p:extLst>
      <p:ext uri="{BB962C8B-B14F-4D97-AF65-F5344CB8AC3E}">
        <p14:creationId xmlns:p14="http://schemas.microsoft.com/office/powerpoint/2010/main" val="251385399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AFDE47-AD04-36DA-B346-64FEC2ECAE20}"/>
              </a:ext>
            </a:extLst>
          </p:cNvPr>
          <p:cNvSpPr>
            <a:spLocks noGrp="1"/>
          </p:cNvSpPr>
          <p:nvPr>
            <p:ph type="title"/>
          </p:nvPr>
        </p:nvSpPr>
        <p:spPr/>
        <p:txBody>
          <a:bodyPr/>
          <a:lstStyle/>
          <a:p>
            <a:r>
              <a:rPr lang="en-US">
                <a:solidFill>
                  <a:srgbClr val="C00000"/>
                </a:solidFill>
              </a:rPr>
              <a:t>Ne yapılabilir?</a:t>
            </a:r>
          </a:p>
        </p:txBody>
      </p:sp>
      <p:sp>
        <p:nvSpPr>
          <p:cNvPr id="3" name="Content Placeholder 2">
            <a:extLst>
              <a:ext uri="{FF2B5EF4-FFF2-40B4-BE49-F238E27FC236}">
                <a16:creationId xmlns:a16="http://schemas.microsoft.com/office/drawing/2014/main" id="{2FB29DCC-CB14-1864-8EEC-CC5C87314D30}"/>
              </a:ext>
            </a:extLst>
          </p:cNvPr>
          <p:cNvSpPr>
            <a:spLocks noGrp="1"/>
          </p:cNvSpPr>
          <p:nvPr>
            <p:ph idx="1"/>
          </p:nvPr>
        </p:nvSpPr>
        <p:spPr/>
        <p:txBody>
          <a:bodyPr>
            <a:normAutofit/>
          </a:bodyPr>
          <a:lstStyle/>
          <a:p>
            <a:pPr>
              <a:spcAft>
                <a:spcPts val="1200"/>
              </a:spcAft>
            </a:pPr>
            <a:r>
              <a:rPr lang="en-US"/>
              <a:t>Yeni bir dil, müzik aleti veya beceri (Dans)</a:t>
            </a:r>
          </a:p>
          <a:p>
            <a:pPr>
              <a:spcAft>
                <a:spcPts val="1200"/>
              </a:spcAft>
            </a:pPr>
            <a:r>
              <a:rPr lang="en-US"/>
              <a:t>Bulmacaların, oyunların veya okuma materyallerinin zorluk düzeyini artırarak bilişsel rezervinizi sürekli geliştirin.</a:t>
            </a:r>
          </a:p>
          <a:p>
            <a:pPr>
              <a:spcAft>
                <a:spcPts val="1200"/>
              </a:spcAft>
            </a:pPr>
            <a:r>
              <a:rPr lang="en-US"/>
              <a:t>Zihinsel egzersizleri çeşitlendirin.</a:t>
            </a:r>
          </a:p>
          <a:p>
            <a:pPr>
              <a:spcAft>
                <a:spcPts val="1200"/>
              </a:spcAft>
            </a:pPr>
            <a:r>
              <a:rPr lang="en-US"/>
              <a:t>Konserler, müzeler veya tiyatrolara gitmek</a:t>
            </a:r>
          </a:p>
          <a:p>
            <a:pPr>
              <a:spcAft>
                <a:spcPts val="1200"/>
              </a:spcAft>
            </a:pPr>
            <a:r>
              <a:rPr lang="en-US"/>
              <a:t>Seyahat edin ve keşfedin</a:t>
            </a:r>
          </a:p>
        </p:txBody>
      </p:sp>
    </p:spTree>
    <p:extLst>
      <p:ext uri="{BB962C8B-B14F-4D97-AF65-F5344CB8AC3E}">
        <p14:creationId xmlns:p14="http://schemas.microsoft.com/office/powerpoint/2010/main" val="128944206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A65CF2-49C3-7C0E-CC6F-706E5297CB59}"/>
              </a:ext>
            </a:extLst>
          </p:cNvPr>
          <p:cNvSpPr>
            <a:spLocks noGrp="1"/>
          </p:cNvSpPr>
          <p:nvPr>
            <p:ph type="title"/>
          </p:nvPr>
        </p:nvSpPr>
        <p:spPr>
          <a:xfrm>
            <a:off x="838200" y="93334"/>
            <a:ext cx="10515600" cy="1325563"/>
          </a:xfrm>
        </p:spPr>
        <p:txBody>
          <a:bodyPr/>
          <a:lstStyle/>
          <a:p>
            <a:r>
              <a:rPr lang="en-US">
                <a:solidFill>
                  <a:srgbClr val="C00000"/>
                </a:solidFill>
              </a:rPr>
              <a:t>Uyku</a:t>
            </a:r>
          </a:p>
        </p:txBody>
      </p:sp>
      <p:sp>
        <p:nvSpPr>
          <p:cNvPr id="3" name="Content Placeholder 2">
            <a:extLst>
              <a:ext uri="{FF2B5EF4-FFF2-40B4-BE49-F238E27FC236}">
                <a16:creationId xmlns:a16="http://schemas.microsoft.com/office/drawing/2014/main" id="{32FECE09-3A49-C514-97DC-8D7C098DD014}"/>
              </a:ext>
            </a:extLst>
          </p:cNvPr>
          <p:cNvSpPr>
            <a:spLocks noGrp="1"/>
          </p:cNvSpPr>
          <p:nvPr>
            <p:ph idx="1"/>
          </p:nvPr>
        </p:nvSpPr>
        <p:spPr>
          <a:xfrm>
            <a:off x="838200" y="1418897"/>
            <a:ext cx="10515600" cy="4758066"/>
          </a:xfrm>
        </p:spPr>
        <p:txBody>
          <a:bodyPr>
            <a:normAutofit fontScale="85000" lnSpcReduction="20000"/>
          </a:bodyPr>
          <a:lstStyle/>
          <a:p>
            <a:pPr>
              <a:spcAft>
                <a:spcPts val="600"/>
              </a:spcAft>
            </a:pPr>
            <a:r>
              <a:rPr lang="en-US"/>
              <a:t>Aynı saatte uyanıp aynı saatte yatın.</a:t>
            </a:r>
          </a:p>
          <a:p>
            <a:pPr>
              <a:spcAft>
                <a:spcPts val="600"/>
              </a:spcAft>
            </a:pPr>
            <a:r>
              <a:rPr lang="en-US"/>
              <a:t>Günün erken saatlerinde doğal ışığa maruz kalmak, uyku döngüsünü düzenlemeye yardımcı olur.</a:t>
            </a:r>
          </a:p>
          <a:p>
            <a:pPr>
              <a:spcAft>
                <a:spcPts val="600"/>
              </a:spcAft>
            </a:pPr>
            <a:r>
              <a:rPr lang="en-US"/>
              <a:t>Fiziksel aktivite uyku kalitesini artırır, ancak yatma saatine çok yakın yoğun egzersizlerden kaçının.</a:t>
            </a:r>
          </a:p>
          <a:p>
            <a:pPr>
              <a:spcAft>
                <a:spcPts val="600"/>
              </a:spcAft>
            </a:pPr>
            <a:r>
              <a:rPr lang="en-US"/>
              <a:t>Akşam yemeğini hafif tutun ve yatmadan önce kafein, alkol, baharatlı yiyecekler ve nikotin tüketmeyin.</a:t>
            </a:r>
          </a:p>
          <a:p>
            <a:pPr>
              <a:spcAft>
                <a:spcPts val="600"/>
              </a:spcAft>
            </a:pPr>
            <a:r>
              <a:rPr lang="en-US"/>
              <a:t>Mavi ışık maruziyetini azaltmak için elektronik cihazları yatmadan en az bir saat önce kapatın.</a:t>
            </a:r>
          </a:p>
          <a:p>
            <a:pPr>
              <a:spcAft>
                <a:spcPts val="600"/>
              </a:spcAft>
            </a:pPr>
            <a:r>
              <a:rPr lang="en-US"/>
              <a:t>Yatak odanızı serin, karanlık, sessiz ve rahat olacak şekilde düzenleyin.</a:t>
            </a:r>
          </a:p>
          <a:p>
            <a:pPr>
              <a:spcAft>
                <a:spcPts val="600"/>
              </a:spcAft>
            </a:pPr>
            <a:r>
              <a:rPr lang="en-US"/>
              <a:t>Bir uyku rutini oluşturun.</a:t>
            </a:r>
            <a:br>
              <a:rPr lang="en-US"/>
            </a:br>
            <a:r>
              <a:rPr lang="en-US"/>
              <a:t>Okuma, esneme, meditasyon veya derin nefes alma gibi</a:t>
            </a:r>
          </a:p>
        </p:txBody>
      </p:sp>
    </p:spTree>
    <p:extLst>
      <p:ext uri="{BB962C8B-B14F-4D97-AF65-F5344CB8AC3E}">
        <p14:creationId xmlns:p14="http://schemas.microsoft.com/office/powerpoint/2010/main" val="816234435"/>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F06ADA-BACD-1884-EAE2-F0F8510DF6E7}"/>
              </a:ext>
            </a:extLst>
          </p:cNvPr>
          <p:cNvSpPr>
            <a:spLocks noGrp="1"/>
          </p:cNvSpPr>
          <p:nvPr>
            <p:ph type="title"/>
          </p:nvPr>
        </p:nvSpPr>
        <p:spPr>
          <a:xfrm>
            <a:off x="1371600" y="685800"/>
            <a:ext cx="9601200" cy="795759"/>
          </a:xfrm>
        </p:spPr>
        <p:txBody>
          <a:bodyPr/>
          <a:lstStyle/>
          <a:p>
            <a:r>
              <a:rPr lang="tr-TR" noProof="1">
                <a:solidFill>
                  <a:srgbClr val="FF0000"/>
                </a:solidFill>
              </a:rPr>
              <a:t>Superagers</a:t>
            </a:r>
          </a:p>
        </p:txBody>
      </p:sp>
      <p:sp>
        <p:nvSpPr>
          <p:cNvPr id="3" name="Content Placeholder 2">
            <a:extLst>
              <a:ext uri="{FF2B5EF4-FFF2-40B4-BE49-F238E27FC236}">
                <a16:creationId xmlns:a16="http://schemas.microsoft.com/office/drawing/2014/main" id="{EC218645-2C3F-238B-83AC-7280F0D36A5F}"/>
              </a:ext>
            </a:extLst>
          </p:cNvPr>
          <p:cNvSpPr>
            <a:spLocks noGrp="1"/>
          </p:cNvSpPr>
          <p:nvPr>
            <p:ph idx="1"/>
          </p:nvPr>
        </p:nvSpPr>
        <p:spPr>
          <a:xfrm>
            <a:off x="1371600" y="1972921"/>
            <a:ext cx="5520562" cy="4385841"/>
          </a:xfrm>
        </p:spPr>
        <p:txBody>
          <a:bodyPr/>
          <a:lstStyle/>
          <a:p>
            <a:r>
              <a:rPr lang="tr-TR" dirty="0"/>
              <a:t>80 yaş ve üstü</a:t>
            </a:r>
          </a:p>
          <a:p>
            <a:r>
              <a:rPr lang="en-US" noProof="1"/>
              <a:t>Epizodik</a:t>
            </a:r>
            <a:r>
              <a:rPr lang="tr-TR" dirty="0"/>
              <a:t> bellek testleri 20-30 yaş daha gençlerin ortalaması veya üstünde</a:t>
            </a:r>
          </a:p>
          <a:p>
            <a:r>
              <a:rPr lang="tr-TR" dirty="0"/>
              <a:t>Diğer kognitif testleri yaşları için ortalama veya üstünde</a:t>
            </a:r>
          </a:p>
          <a:p>
            <a:endParaRPr lang="tr-TR" dirty="0"/>
          </a:p>
        </p:txBody>
      </p:sp>
      <p:pic>
        <p:nvPicPr>
          <p:cNvPr id="4" name="Picture 3">
            <a:extLst>
              <a:ext uri="{FF2B5EF4-FFF2-40B4-BE49-F238E27FC236}">
                <a16:creationId xmlns:a16="http://schemas.microsoft.com/office/drawing/2014/main" id="{467EEB0F-6E62-E3C5-22C7-F55A068ED4CC}"/>
              </a:ext>
            </a:extLst>
          </p:cNvPr>
          <p:cNvPicPr>
            <a:picLocks noChangeAspect="1"/>
          </p:cNvPicPr>
          <p:nvPr/>
        </p:nvPicPr>
        <p:blipFill>
          <a:blip r:embed="rId3"/>
          <a:stretch>
            <a:fillRect/>
          </a:stretch>
        </p:blipFill>
        <p:spPr>
          <a:xfrm>
            <a:off x="6892162" y="194438"/>
            <a:ext cx="4889500" cy="2273300"/>
          </a:xfrm>
          <a:prstGeom prst="rect">
            <a:avLst/>
          </a:prstGeom>
        </p:spPr>
      </p:pic>
      <p:pic>
        <p:nvPicPr>
          <p:cNvPr id="5" name="Picture 4">
            <a:extLst>
              <a:ext uri="{FF2B5EF4-FFF2-40B4-BE49-F238E27FC236}">
                <a16:creationId xmlns:a16="http://schemas.microsoft.com/office/drawing/2014/main" id="{E2929987-9CB9-D00E-89F9-1FC1A92D9D58}"/>
              </a:ext>
            </a:extLst>
          </p:cNvPr>
          <p:cNvPicPr>
            <a:picLocks noChangeAspect="1"/>
          </p:cNvPicPr>
          <p:nvPr/>
        </p:nvPicPr>
        <p:blipFill>
          <a:blip r:embed="rId4"/>
          <a:stretch>
            <a:fillRect/>
          </a:stretch>
        </p:blipFill>
        <p:spPr>
          <a:xfrm>
            <a:off x="7266812" y="2802763"/>
            <a:ext cx="4140200" cy="3175000"/>
          </a:xfrm>
          <a:prstGeom prst="rect">
            <a:avLst/>
          </a:prstGeom>
        </p:spPr>
      </p:pic>
    </p:spTree>
    <p:extLst>
      <p:ext uri="{BB962C8B-B14F-4D97-AF65-F5344CB8AC3E}">
        <p14:creationId xmlns:p14="http://schemas.microsoft.com/office/powerpoint/2010/main" val="4055094336"/>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B39037-37DD-0A2A-B903-A34922C78A06}"/>
              </a:ext>
            </a:extLst>
          </p:cNvPr>
          <p:cNvSpPr>
            <a:spLocks noGrp="1"/>
          </p:cNvSpPr>
          <p:nvPr>
            <p:ph type="title"/>
          </p:nvPr>
        </p:nvSpPr>
        <p:spPr/>
        <p:txBody>
          <a:bodyPr/>
          <a:lstStyle/>
          <a:p>
            <a:endParaRPr lang="tr-TR"/>
          </a:p>
        </p:txBody>
      </p:sp>
      <p:pic>
        <p:nvPicPr>
          <p:cNvPr id="4" name="Picture 3">
            <a:extLst>
              <a:ext uri="{FF2B5EF4-FFF2-40B4-BE49-F238E27FC236}">
                <a16:creationId xmlns:a16="http://schemas.microsoft.com/office/drawing/2014/main" id="{0351833C-B7D8-6617-D404-7B757C22D42F}"/>
              </a:ext>
            </a:extLst>
          </p:cNvPr>
          <p:cNvPicPr>
            <a:picLocks noChangeAspect="1"/>
          </p:cNvPicPr>
          <p:nvPr/>
        </p:nvPicPr>
        <p:blipFill>
          <a:blip r:embed="rId2"/>
          <a:stretch>
            <a:fillRect/>
          </a:stretch>
        </p:blipFill>
        <p:spPr>
          <a:xfrm>
            <a:off x="3646714" y="0"/>
            <a:ext cx="4898571" cy="6858000"/>
          </a:xfrm>
          <a:prstGeom prst="rect">
            <a:avLst/>
          </a:prstGeom>
        </p:spPr>
      </p:pic>
      <p:pic>
        <p:nvPicPr>
          <p:cNvPr id="6" name="Content Placeholder 5">
            <a:extLst>
              <a:ext uri="{FF2B5EF4-FFF2-40B4-BE49-F238E27FC236}">
                <a16:creationId xmlns:a16="http://schemas.microsoft.com/office/drawing/2014/main" id="{CDFB69E2-B5CA-B50E-CBC7-059B32D3D235}"/>
              </a:ext>
            </a:extLst>
          </p:cNvPr>
          <p:cNvPicPr>
            <a:picLocks noGrp="1" noChangeAspect="1"/>
          </p:cNvPicPr>
          <p:nvPr>
            <p:ph idx="1"/>
          </p:nvPr>
        </p:nvPicPr>
        <p:blipFill>
          <a:blip r:embed="rId3"/>
          <a:stretch>
            <a:fillRect/>
          </a:stretch>
        </p:blipFill>
        <p:spPr>
          <a:xfrm>
            <a:off x="1058635" y="933450"/>
            <a:ext cx="7486650" cy="4991100"/>
          </a:xfrm>
        </p:spPr>
      </p:pic>
      <p:pic>
        <p:nvPicPr>
          <p:cNvPr id="8" name="Picture 7">
            <a:extLst>
              <a:ext uri="{FF2B5EF4-FFF2-40B4-BE49-F238E27FC236}">
                <a16:creationId xmlns:a16="http://schemas.microsoft.com/office/drawing/2014/main" id="{325BE2F5-0AC8-730A-0212-C1EF2DCE41B6}"/>
              </a:ext>
            </a:extLst>
          </p:cNvPr>
          <p:cNvPicPr>
            <a:picLocks noChangeAspect="1"/>
          </p:cNvPicPr>
          <p:nvPr/>
        </p:nvPicPr>
        <p:blipFill>
          <a:blip r:embed="rId4"/>
          <a:stretch>
            <a:fillRect/>
          </a:stretch>
        </p:blipFill>
        <p:spPr>
          <a:xfrm>
            <a:off x="4343400" y="1365250"/>
            <a:ext cx="7620000" cy="4864100"/>
          </a:xfrm>
          <a:prstGeom prst="rect">
            <a:avLst/>
          </a:prstGeom>
        </p:spPr>
      </p:pic>
    </p:spTree>
    <p:extLst>
      <p:ext uri="{BB962C8B-B14F-4D97-AF65-F5344CB8AC3E}">
        <p14:creationId xmlns:p14="http://schemas.microsoft.com/office/powerpoint/2010/main" val="10739389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dissolve">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dissolve">
                                      <p:cBhvr>
                                        <p:cTn id="12"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8227DB-DD78-379A-52FF-39B03CFBAFA0}"/>
              </a:ext>
            </a:extLst>
          </p:cNvPr>
          <p:cNvSpPr>
            <a:spLocks noGrp="1"/>
          </p:cNvSpPr>
          <p:nvPr>
            <p:ph type="title"/>
          </p:nvPr>
        </p:nvSpPr>
        <p:spPr>
          <a:xfrm>
            <a:off x="1295400" y="114214"/>
            <a:ext cx="9601200" cy="1485900"/>
          </a:xfrm>
        </p:spPr>
        <p:txBody>
          <a:bodyPr>
            <a:normAutofit/>
          </a:bodyPr>
          <a:lstStyle/>
          <a:p>
            <a:pPr algn="ctr"/>
            <a:r>
              <a:rPr lang="tr-TR" sz="3600" dirty="0" err="1">
                <a:solidFill>
                  <a:srgbClr val="FF0000"/>
                </a:solidFill>
              </a:rPr>
              <a:t>Resistance</a:t>
            </a:r>
            <a:r>
              <a:rPr lang="tr-TR" sz="3600" dirty="0">
                <a:solidFill>
                  <a:srgbClr val="FF0000"/>
                </a:solidFill>
              </a:rPr>
              <a:t> &amp; </a:t>
            </a:r>
            <a:r>
              <a:rPr lang="tr-TR" sz="3600" dirty="0" err="1">
                <a:solidFill>
                  <a:srgbClr val="FF0000"/>
                </a:solidFill>
              </a:rPr>
              <a:t>Resilience</a:t>
            </a:r>
            <a:br>
              <a:rPr lang="tr-TR" sz="3600" dirty="0">
                <a:solidFill>
                  <a:srgbClr val="FF0000"/>
                </a:solidFill>
              </a:rPr>
            </a:br>
            <a:r>
              <a:rPr lang="tr-TR" sz="3600" dirty="0">
                <a:solidFill>
                  <a:srgbClr val="FF0000"/>
                </a:solidFill>
              </a:rPr>
              <a:t>(Dayanırlık &amp; Direnim)</a:t>
            </a:r>
          </a:p>
        </p:txBody>
      </p:sp>
      <p:pic>
        <p:nvPicPr>
          <p:cNvPr id="9" name="Content Placeholder 8">
            <a:extLst>
              <a:ext uri="{FF2B5EF4-FFF2-40B4-BE49-F238E27FC236}">
                <a16:creationId xmlns:a16="http://schemas.microsoft.com/office/drawing/2014/main" id="{E1030044-56FA-424D-939A-E1A6E757E4AD}"/>
              </a:ext>
            </a:extLst>
          </p:cNvPr>
          <p:cNvPicPr>
            <a:picLocks noGrp="1" noChangeAspect="1"/>
          </p:cNvPicPr>
          <p:nvPr>
            <p:ph idx="1"/>
          </p:nvPr>
        </p:nvPicPr>
        <p:blipFill>
          <a:blip r:embed="rId2"/>
          <a:stretch>
            <a:fillRect/>
          </a:stretch>
        </p:blipFill>
        <p:spPr>
          <a:xfrm>
            <a:off x="3156912" y="1431351"/>
            <a:ext cx="6002854" cy="5025191"/>
          </a:xfrm>
        </p:spPr>
      </p:pic>
      <p:sp>
        <p:nvSpPr>
          <p:cNvPr id="11" name="TextBox 10">
            <a:extLst>
              <a:ext uri="{FF2B5EF4-FFF2-40B4-BE49-F238E27FC236}">
                <a16:creationId xmlns:a16="http://schemas.microsoft.com/office/drawing/2014/main" id="{96205D9B-E89F-8EB0-881D-C1DA63389879}"/>
              </a:ext>
            </a:extLst>
          </p:cNvPr>
          <p:cNvSpPr txBox="1"/>
          <p:nvPr/>
        </p:nvSpPr>
        <p:spPr>
          <a:xfrm>
            <a:off x="8056688" y="6443329"/>
            <a:ext cx="3798271" cy="307777"/>
          </a:xfrm>
          <a:prstGeom prst="rect">
            <a:avLst/>
          </a:prstGeom>
          <a:noFill/>
        </p:spPr>
        <p:txBody>
          <a:bodyPr wrap="square">
            <a:spAutoFit/>
          </a:bodyPr>
          <a:lstStyle/>
          <a:p>
            <a:pPr algn="l"/>
            <a:r>
              <a:rPr lang="en-US" sz="1400" b="0" i="0" dirty="0">
                <a:solidFill>
                  <a:srgbClr val="222222"/>
                </a:solidFill>
                <a:effectLst/>
                <a:latin typeface="Helvetica" pitchFamily="2" charset="0"/>
              </a:rPr>
              <a:t>Diana I. </a:t>
            </a:r>
            <a:r>
              <a:rPr lang="en-US" sz="1400" b="0" i="0" dirty="0" err="1">
                <a:solidFill>
                  <a:srgbClr val="222222"/>
                </a:solidFill>
                <a:effectLst/>
                <a:latin typeface="Helvetica" pitchFamily="2" charset="0"/>
              </a:rPr>
              <a:t>Bocancea</a:t>
            </a:r>
            <a:r>
              <a:rPr lang="en-US" sz="1400" dirty="0">
                <a:solidFill>
                  <a:srgbClr val="222222"/>
                </a:solidFill>
                <a:latin typeface="Helvetica" pitchFamily="2" charset="0"/>
              </a:rPr>
              <a:t> et </a:t>
            </a:r>
            <a:r>
              <a:rPr lang="en-US" sz="1400" dirty="0" err="1">
                <a:solidFill>
                  <a:srgbClr val="222222"/>
                </a:solidFill>
                <a:latin typeface="Helvetica" pitchFamily="2" charset="0"/>
              </a:rPr>
              <a:t>al.,</a:t>
            </a:r>
            <a:r>
              <a:rPr lang="en-US" sz="1400" b="0" i="0" dirty="0" err="1">
                <a:solidFill>
                  <a:srgbClr val="222222"/>
                </a:solidFill>
                <a:effectLst/>
                <a:latin typeface="Helvetica" pitchFamily="2" charset="0"/>
              </a:rPr>
              <a:t>Neurology</a:t>
            </a:r>
            <a:r>
              <a:rPr lang="en-US" sz="1400" b="0" i="0" dirty="0">
                <a:solidFill>
                  <a:srgbClr val="222222"/>
                </a:solidFill>
                <a:effectLst/>
                <a:latin typeface="Helvetica" pitchFamily="2" charset="0"/>
              </a:rPr>
              <a:t>, Sep 2021</a:t>
            </a:r>
          </a:p>
        </p:txBody>
      </p:sp>
    </p:spTree>
    <p:extLst>
      <p:ext uri="{BB962C8B-B14F-4D97-AF65-F5344CB8AC3E}">
        <p14:creationId xmlns:p14="http://schemas.microsoft.com/office/powerpoint/2010/main" val="995682207"/>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A970B1F4-3065-2EB1-F00A-8E7307B8233E}"/>
              </a:ext>
            </a:extLst>
          </p:cNvPr>
          <p:cNvSpPr>
            <a:spLocks noGrp="1"/>
          </p:cNvSpPr>
          <p:nvPr>
            <p:ph type="body" idx="1"/>
          </p:nvPr>
        </p:nvSpPr>
        <p:spPr/>
        <p:txBody>
          <a:bodyPr>
            <a:normAutofit/>
          </a:bodyPr>
          <a:lstStyle/>
          <a:p>
            <a:pPr algn="ctr"/>
            <a:r>
              <a:rPr lang="tr-TR" sz="3200" dirty="0" err="1">
                <a:solidFill>
                  <a:srgbClr val="C00000"/>
                </a:solidFill>
              </a:rPr>
              <a:t>Resistance</a:t>
            </a:r>
            <a:endParaRPr lang="tr-TR" sz="3200" dirty="0">
              <a:solidFill>
                <a:srgbClr val="C00000"/>
              </a:solidFill>
            </a:endParaRPr>
          </a:p>
        </p:txBody>
      </p:sp>
      <p:sp>
        <p:nvSpPr>
          <p:cNvPr id="4" name="Content Placeholder 3">
            <a:extLst>
              <a:ext uri="{FF2B5EF4-FFF2-40B4-BE49-F238E27FC236}">
                <a16:creationId xmlns:a16="http://schemas.microsoft.com/office/drawing/2014/main" id="{9D657E63-FE3E-2C89-05AD-B848071B1E79}"/>
              </a:ext>
            </a:extLst>
          </p:cNvPr>
          <p:cNvSpPr>
            <a:spLocks noGrp="1"/>
          </p:cNvSpPr>
          <p:nvPr>
            <p:ph sz="half" idx="2"/>
          </p:nvPr>
        </p:nvSpPr>
        <p:spPr/>
        <p:txBody>
          <a:bodyPr/>
          <a:lstStyle/>
          <a:p>
            <a:r>
              <a:rPr lang="tr-TR" dirty="0"/>
              <a:t>Yaşa bağlı bellek kaybının olmaması ve bellek ilişkili alanların da korunmuş olması</a:t>
            </a:r>
          </a:p>
        </p:txBody>
      </p:sp>
      <p:sp>
        <p:nvSpPr>
          <p:cNvPr id="5" name="Text Placeholder 4">
            <a:extLst>
              <a:ext uri="{FF2B5EF4-FFF2-40B4-BE49-F238E27FC236}">
                <a16:creationId xmlns:a16="http://schemas.microsoft.com/office/drawing/2014/main" id="{3E2BB78D-5157-EEEF-997D-0CF9A2BE9D37}"/>
              </a:ext>
            </a:extLst>
          </p:cNvPr>
          <p:cNvSpPr>
            <a:spLocks noGrp="1"/>
          </p:cNvSpPr>
          <p:nvPr>
            <p:ph type="body" sz="quarter" idx="3"/>
          </p:nvPr>
        </p:nvSpPr>
        <p:spPr/>
        <p:txBody>
          <a:bodyPr>
            <a:normAutofit/>
          </a:bodyPr>
          <a:lstStyle/>
          <a:p>
            <a:pPr algn="ctr"/>
            <a:r>
              <a:rPr lang="tr-TR" sz="3200" dirty="0" err="1">
                <a:solidFill>
                  <a:srgbClr val="C00000"/>
                </a:solidFill>
              </a:rPr>
              <a:t>Resilience</a:t>
            </a:r>
            <a:endParaRPr lang="tr-TR" sz="3200" dirty="0">
              <a:solidFill>
                <a:srgbClr val="C00000"/>
              </a:solidFill>
            </a:endParaRPr>
          </a:p>
        </p:txBody>
      </p:sp>
      <p:sp>
        <p:nvSpPr>
          <p:cNvPr id="6" name="Content Placeholder 5">
            <a:extLst>
              <a:ext uri="{FF2B5EF4-FFF2-40B4-BE49-F238E27FC236}">
                <a16:creationId xmlns:a16="http://schemas.microsoft.com/office/drawing/2014/main" id="{8397A022-B7FA-CBD5-BDA9-D14F5BA70132}"/>
              </a:ext>
            </a:extLst>
          </p:cNvPr>
          <p:cNvSpPr>
            <a:spLocks noGrp="1"/>
          </p:cNvSpPr>
          <p:nvPr>
            <p:ph sz="quarter" idx="4"/>
          </p:nvPr>
        </p:nvSpPr>
        <p:spPr/>
        <p:txBody>
          <a:bodyPr/>
          <a:lstStyle/>
          <a:p>
            <a:r>
              <a:rPr lang="tr-TR" dirty="0"/>
              <a:t>Yaşlanma etkileriyle baş edebilme</a:t>
            </a:r>
          </a:p>
          <a:p>
            <a:r>
              <a:rPr lang="tr-TR" dirty="0"/>
              <a:t>Beyin yapısal özellikleri normal yaşlananlarla benzer</a:t>
            </a:r>
          </a:p>
        </p:txBody>
      </p:sp>
    </p:spTree>
    <p:extLst>
      <p:ext uri="{BB962C8B-B14F-4D97-AF65-F5344CB8AC3E}">
        <p14:creationId xmlns:p14="http://schemas.microsoft.com/office/powerpoint/2010/main" val="2208774831"/>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what is a telomere short">
            <a:hlinkClick r:id="" action="ppaction://media"/>
          </p:cNvPr>
          <p:cNvPicPr>
            <a:picLocks noGrp="1" noChangeAspect="1"/>
          </p:cNvPicPr>
          <p:nvPr>
            <p:ph idx="1"/>
            <a:videoFile r:link="rId2"/>
            <p:extLst>
              <p:ext uri="{DAA4B4D4-6D71-4841-9C94-3DE7FCFB9230}">
                <p14:media xmlns:p14="http://schemas.microsoft.com/office/powerpoint/2010/main" r:embed="rId1">
                  <p14:bmkLst>
                    <p14:bmk name="Bookmark 1" time="47651.5711"/>
                    <p14:bmk name="Bookmark 2" time="70442.2966"/>
                  </p14:bmkLst>
                </p14:media>
              </p:ext>
            </p:extLst>
          </p:nvPr>
        </p:nvPicPr>
        <p:blipFill>
          <a:blip r:embed="rId4"/>
          <a:stretch>
            <a:fillRect/>
          </a:stretch>
        </p:blipFill>
        <p:spPr>
          <a:xfrm>
            <a:off x="3412653" y="322482"/>
            <a:ext cx="8284047" cy="6213036"/>
          </a:xfrm>
        </p:spPr>
      </p:pic>
      <p:sp>
        <p:nvSpPr>
          <p:cNvPr id="3" name="TextBox 2">
            <a:extLst>
              <a:ext uri="{FF2B5EF4-FFF2-40B4-BE49-F238E27FC236}">
                <a16:creationId xmlns:a16="http://schemas.microsoft.com/office/drawing/2014/main" id="{80F74958-0D8C-8B9C-7CD3-8A5141DDFEB7}"/>
              </a:ext>
            </a:extLst>
          </p:cNvPr>
          <p:cNvSpPr txBox="1"/>
          <p:nvPr/>
        </p:nvSpPr>
        <p:spPr>
          <a:xfrm>
            <a:off x="364993" y="658574"/>
            <a:ext cx="2721194" cy="1015663"/>
          </a:xfrm>
          <a:prstGeom prst="rect">
            <a:avLst/>
          </a:prstGeom>
          <a:noFill/>
        </p:spPr>
        <p:txBody>
          <a:bodyPr wrap="none" rtlCol="0">
            <a:spAutoFit/>
          </a:bodyPr>
          <a:lstStyle/>
          <a:p>
            <a:r>
              <a:rPr lang="en-US" sz="6000">
                <a:solidFill>
                  <a:srgbClr val="C00000"/>
                </a:solidFill>
              </a:rPr>
              <a:t>Telomer</a:t>
            </a:r>
          </a:p>
        </p:txBody>
      </p:sp>
      <p:pic>
        <p:nvPicPr>
          <p:cNvPr id="5" name="İçerik Yer Tutucusu 3">
            <a:extLst>
              <a:ext uri="{FF2B5EF4-FFF2-40B4-BE49-F238E27FC236}">
                <a16:creationId xmlns:a16="http://schemas.microsoft.com/office/drawing/2014/main" id="{D9ECAB88-D5B2-F4F7-49ED-C41C355BBF81}"/>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23436" y="1848303"/>
            <a:ext cx="3009621" cy="1956254"/>
          </a:xfrm>
          <a:prstGeom prst="rect">
            <a:avLst/>
          </a:prstGeom>
        </p:spPr>
      </p:pic>
    </p:spTree>
    <p:extLst>
      <p:ext uri="{BB962C8B-B14F-4D97-AF65-F5344CB8AC3E}">
        <p14:creationId xmlns:p14="http://schemas.microsoft.com/office/powerpoint/2010/main" val="37928633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785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Unvan 1"/>
          <p:cNvSpPr>
            <a:spLocks noGrp="1"/>
          </p:cNvSpPr>
          <p:nvPr>
            <p:ph type="title"/>
          </p:nvPr>
        </p:nvSpPr>
        <p:spPr/>
        <p:txBody>
          <a:bodyPr/>
          <a:lstStyle/>
          <a:p>
            <a:endParaRPr lang="tr-TR"/>
          </a:p>
        </p:txBody>
      </p:sp>
      <p:pic>
        <p:nvPicPr>
          <p:cNvPr id="4" name="Telomere Replication Science video">
            <a:hlinkClick r:id="" action="ppaction://media"/>
          </p:cNvPr>
          <p:cNvPicPr>
            <a:picLocks noGrp="1" noChangeAspect="1"/>
          </p:cNvPicPr>
          <p:nvPr>
            <p:ph idx="1"/>
            <a:videoFile r:link="rId2"/>
            <p:extLst>
              <p:ext uri="{DAA4B4D4-6D71-4841-9C94-3DE7FCFB9230}">
                <p14:media xmlns:p14="http://schemas.microsoft.com/office/powerpoint/2010/main" r:embed="rId1">
                  <p14:bmkLst>
                    <p14:bmk name="Bookmark 1" time="6076.5533"/>
                    <p14:bmk name="Bookmark 3" time="20991"/>
                    <p14:bmk name="Bookmark 2" time="48805.4882"/>
                    <p14:bmk name="Bookmark 4" time="76047.3107"/>
                  </p14:bmkLst>
                </p14:media>
              </p:ext>
            </p:extLst>
          </p:nvPr>
        </p:nvPicPr>
        <p:blipFill>
          <a:blip r:embed="rId4"/>
          <a:stretch>
            <a:fillRect/>
          </a:stretch>
        </p:blipFill>
        <p:spPr>
          <a:xfrm>
            <a:off x="2167036" y="293640"/>
            <a:ext cx="8017488" cy="6012567"/>
          </a:xfrm>
        </p:spPr>
      </p:pic>
    </p:spTree>
    <p:extLst>
      <p:ext uri="{BB962C8B-B14F-4D97-AF65-F5344CB8AC3E}">
        <p14:creationId xmlns:p14="http://schemas.microsoft.com/office/powerpoint/2010/main" val="8853133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2550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Unvan 1"/>
          <p:cNvSpPr>
            <a:spLocks noGrp="1"/>
          </p:cNvSpPr>
          <p:nvPr>
            <p:ph type="title"/>
          </p:nvPr>
        </p:nvSpPr>
        <p:spPr>
          <a:xfrm>
            <a:off x="1186632" y="804046"/>
            <a:ext cx="3932237" cy="1600200"/>
          </a:xfrm>
        </p:spPr>
        <p:txBody>
          <a:bodyPr/>
          <a:lstStyle/>
          <a:p>
            <a:r>
              <a:rPr lang="tr-TR" dirty="0">
                <a:solidFill>
                  <a:srgbClr val="C00000"/>
                </a:solidFill>
              </a:rPr>
              <a:t>Dr. Elizabeth </a:t>
            </a:r>
            <a:r>
              <a:rPr lang="tr-TR" dirty="0" err="1">
                <a:solidFill>
                  <a:srgbClr val="C00000"/>
                </a:solidFill>
              </a:rPr>
              <a:t>Blackburn</a:t>
            </a:r>
            <a:br>
              <a:rPr lang="tr-TR" dirty="0">
                <a:solidFill>
                  <a:srgbClr val="C00000"/>
                </a:solidFill>
              </a:rPr>
            </a:br>
            <a:endParaRPr lang="tr-TR" dirty="0">
              <a:solidFill>
                <a:srgbClr val="C00000"/>
              </a:solidFill>
            </a:endParaRPr>
          </a:p>
        </p:txBody>
      </p:sp>
      <p:pic>
        <p:nvPicPr>
          <p:cNvPr id="5" name="İçerik Yer Tutucusu 4"/>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643564" y="1179994"/>
            <a:ext cx="5045457" cy="3639936"/>
          </a:xfrm>
        </p:spPr>
      </p:pic>
      <p:sp>
        <p:nvSpPr>
          <p:cNvPr id="4" name="Metin Yer Tutucusu 3"/>
          <p:cNvSpPr>
            <a:spLocks noGrp="1"/>
          </p:cNvSpPr>
          <p:nvPr>
            <p:ph type="body" sz="half" idx="2"/>
          </p:nvPr>
        </p:nvSpPr>
        <p:spPr>
          <a:xfrm>
            <a:off x="1186632" y="2404246"/>
            <a:ext cx="3932237" cy="3811588"/>
          </a:xfrm>
        </p:spPr>
        <p:txBody>
          <a:bodyPr>
            <a:normAutofit/>
          </a:bodyPr>
          <a:lstStyle/>
          <a:p>
            <a:r>
              <a:rPr lang="tr-TR" sz="2400" dirty="0"/>
              <a:t>2009 Nobel Fizyoloji veya Tıp Ödülü</a:t>
            </a:r>
          </a:p>
          <a:p>
            <a:r>
              <a:rPr lang="en-US" sz="2400" dirty="0"/>
              <a:t>Telomerase Discovery: The Excitement of Putting Together Pieces of the Puzzle</a:t>
            </a:r>
          </a:p>
          <a:p>
            <a:endParaRPr lang="tr-TR" sz="2400" dirty="0"/>
          </a:p>
        </p:txBody>
      </p:sp>
    </p:spTree>
    <p:extLst>
      <p:ext uri="{BB962C8B-B14F-4D97-AF65-F5344CB8AC3E}">
        <p14:creationId xmlns:p14="http://schemas.microsoft.com/office/powerpoint/2010/main" val="2799726477"/>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Unvan 1"/>
          <p:cNvSpPr>
            <a:spLocks noGrp="1"/>
          </p:cNvSpPr>
          <p:nvPr>
            <p:ph type="title"/>
          </p:nvPr>
        </p:nvSpPr>
        <p:spPr>
          <a:xfrm>
            <a:off x="725213" y="2554014"/>
            <a:ext cx="4528215" cy="1371600"/>
          </a:xfrm>
        </p:spPr>
        <p:txBody>
          <a:bodyPr>
            <a:normAutofit fontScale="90000"/>
          </a:bodyPr>
          <a:lstStyle/>
          <a:p>
            <a:r>
              <a:rPr lang="en-US" dirty="0"/>
              <a:t>A Swarm of Bee Goddesses Tending a Telomere</a:t>
            </a:r>
            <a:br>
              <a:rPr lang="en-US" dirty="0"/>
            </a:br>
            <a:r>
              <a:rPr lang="en-US" dirty="0"/>
              <a:t>painting by Julie </a:t>
            </a:r>
            <a:r>
              <a:rPr lang="en-US" dirty="0" err="1"/>
              <a:t>Newdoll</a:t>
            </a:r>
            <a:endParaRPr lang="tr-TR" dirty="0"/>
          </a:p>
        </p:txBody>
      </p:sp>
      <p:pic>
        <p:nvPicPr>
          <p:cNvPr id="5" name="İçerik Yer Tutucusu 4"/>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596267" y="403301"/>
            <a:ext cx="4908355" cy="6051397"/>
          </a:xfrm>
        </p:spPr>
      </p:pic>
    </p:spTree>
    <p:extLst>
      <p:ext uri="{BB962C8B-B14F-4D97-AF65-F5344CB8AC3E}">
        <p14:creationId xmlns:p14="http://schemas.microsoft.com/office/powerpoint/2010/main" val="3905686946"/>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416B82-1164-3B51-759E-13F90D20245B}"/>
              </a:ext>
            </a:extLst>
          </p:cNvPr>
          <p:cNvSpPr>
            <a:spLocks noGrp="1"/>
          </p:cNvSpPr>
          <p:nvPr>
            <p:ph type="title"/>
          </p:nvPr>
        </p:nvSpPr>
        <p:spPr/>
        <p:txBody>
          <a:bodyPr/>
          <a:lstStyle/>
          <a:p>
            <a:endParaRPr lang="en-US"/>
          </a:p>
        </p:txBody>
      </p:sp>
      <p:pic>
        <p:nvPicPr>
          <p:cNvPr id="5" name="Content Placeholder 4">
            <a:extLst>
              <a:ext uri="{FF2B5EF4-FFF2-40B4-BE49-F238E27FC236}">
                <a16:creationId xmlns:a16="http://schemas.microsoft.com/office/drawing/2014/main" id="{2E381DBC-7B61-38D3-1DD0-5519CDC7CF65}"/>
              </a:ext>
            </a:extLst>
          </p:cNvPr>
          <p:cNvPicPr>
            <a:picLocks noGrp="1" noChangeAspect="1"/>
          </p:cNvPicPr>
          <p:nvPr>
            <p:ph idx="1"/>
          </p:nvPr>
        </p:nvPicPr>
        <p:blipFill>
          <a:blip r:embed="rId2"/>
          <a:stretch>
            <a:fillRect/>
          </a:stretch>
        </p:blipFill>
        <p:spPr>
          <a:xfrm>
            <a:off x="1215265" y="2346726"/>
            <a:ext cx="5516611" cy="4351338"/>
          </a:xfrm>
          <a:prstGeom prst="rect">
            <a:avLst/>
          </a:prstGeom>
        </p:spPr>
      </p:pic>
      <p:pic>
        <p:nvPicPr>
          <p:cNvPr id="4" name="Picture 3">
            <a:extLst>
              <a:ext uri="{FF2B5EF4-FFF2-40B4-BE49-F238E27FC236}">
                <a16:creationId xmlns:a16="http://schemas.microsoft.com/office/drawing/2014/main" id="{65890112-2ADF-8AAF-C668-9619D80442B0}"/>
              </a:ext>
            </a:extLst>
          </p:cNvPr>
          <p:cNvPicPr>
            <a:picLocks noChangeAspect="1"/>
          </p:cNvPicPr>
          <p:nvPr/>
        </p:nvPicPr>
        <p:blipFill>
          <a:blip r:embed="rId3"/>
          <a:stretch>
            <a:fillRect/>
          </a:stretch>
        </p:blipFill>
        <p:spPr>
          <a:xfrm>
            <a:off x="601717" y="159936"/>
            <a:ext cx="6130159" cy="2316673"/>
          </a:xfrm>
          <a:prstGeom prst="rect">
            <a:avLst/>
          </a:prstGeom>
        </p:spPr>
      </p:pic>
      <p:pic>
        <p:nvPicPr>
          <p:cNvPr id="6" name="Picture 5">
            <a:extLst>
              <a:ext uri="{FF2B5EF4-FFF2-40B4-BE49-F238E27FC236}">
                <a16:creationId xmlns:a16="http://schemas.microsoft.com/office/drawing/2014/main" id="{4464DCF2-548A-4515-D663-05DED0BFA932}"/>
              </a:ext>
            </a:extLst>
          </p:cNvPr>
          <p:cNvPicPr>
            <a:picLocks noChangeAspect="1"/>
          </p:cNvPicPr>
          <p:nvPr/>
        </p:nvPicPr>
        <p:blipFill>
          <a:blip r:embed="rId4"/>
          <a:stretch>
            <a:fillRect/>
          </a:stretch>
        </p:blipFill>
        <p:spPr>
          <a:xfrm>
            <a:off x="7345424" y="1469341"/>
            <a:ext cx="4761733" cy="4552562"/>
          </a:xfrm>
          <a:prstGeom prst="rect">
            <a:avLst/>
          </a:prstGeom>
        </p:spPr>
      </p:pic>
    </p:spTree>
    <p:extLst>
      <p:ext uri="{BB962C8B-B14F-4D97-AF65-F5344CB8AC3E}">
        <p14:creationId xmlns:p14="http://schemas.microsoft.com/office/powerpoint/2010/main" val="3926550213"/>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DE8D0E-E33F-DFC9-886F-18DD061A54AF}"/>
              </a:ext>
            </a:extLst>
          </p:cNvPr>
          <p:cNvSpPr>
            <a:spLocks noGrp="1"/>
          </p:cNvSpPr>
          <p:nvPr>
            <p:ph type="title"/>
          </p:nvPr>
        </p:nvSpPr>
        <p:spPr>
          <a:xfrm>
            <a:off x="470067" y="293874"/>
            <a:ext cx="10515600" cy="1325563"/>
          </a:xfrm>
        </p:spPr>
        <p:txBody>
          <a:bodyPr>
            <a:noAutofit/>
          </a:bodyPr>
          <a:lstStyle/>
          <a:p>
            <a:r>
              <a:rPr lang="en-US" sz="3200">
                <a:solidFill>
                  <a:schemeClr val="accent5">
                    <a:lumMod val="50000"/>
                  </a:schemeClr>
                </a:solidFill>
              </a:rPr>
              <a:t>Leukocyte Telomere Length and Cross-Sectional and Longitudinal Variations in Gray Matter Volume and Cortical Thickness</a:t>
            </a:r>
          </a:p>
        </p:txBody>
      </p:sp>
      <p:graphicFrame>
        <p:nvGraphicFramePr>
          <p:cNvPr id="4" name="Content Placeholder 3">
            <a:extLst>
              <a:ext uri="{FF2B5EF4-FFF2-40B4-BE49-F238E27FC236}">
                <a16:creationId xmlns:a16="http://schemas.microsoft.com/office/drawing/2014/main" id="{EA6CA016-069A-FBC8-F638-CBC947A14AA5}"/>
              </a:ext>
            </a:extLst>
          </p:cNvPr>
          <p:cNvGraphicFramePr>
            <a:graphicFrameLocks noGrp="1"/>
          </p:cNvGraphicFramePr>
          <p:nvPr>
            <p:ph idx="1"/>
          </p:nvPr>
        </p:nvGraphicFramePr>
        <p:xfrm>
          <a:off x="5943288" y="3988208"/>
          <a:ext cx="5975645" cy="1783715"/>
        </p:xfrm>
        <a:graphic>
          <a:graphicData uri="http://schemas.openxmlformats.org/drawingml/2006/table">
            <a:tbl>
              <a:tblPr firstRow="1" firstCol="1" bandRow="1">
                <a:tableStyleId>{5C22544A-7EE6-4342-B048-85BDC9FD1C3A}</a:tableStyleId>
              </a:tblPr>
              <a:tblGrid>
                <a:gridCol w="1739068">
                  <a:extLst>
                    <a:ext uri="{9D8B030D-6E8A-4147-A177-3AD203B41FA5}">
                      <a16:colId xmlns:a16="http://schemas.microsoft.com/office/drawing/2014/main" val="1053507256"/>
                    </a:ext>
                  </a:extLst>
                </a:gridCol>
                <a:gridCol w="1063078">
                  <a:extLst>
                    <a:ext uri="{9D8B030D-6E8A-4147-A177-3AD203B41FA5}">
                      <a16:colId xmlns:a16="http://schemas.microsoft.com/office/drawing/2014/main" val="1990636162"/>
                    </a:ext>
                  </a:extLst>
                </a:gridCol>
                <a:gridCol w="1159378">
                  <a:extLst>
                    <a:ext uri="{9D8B030D-6E8A-4147-A177-3AD203B41FA5}">
                      <a16:colId xmlns:a16="http://schemas.microsoft.com/office/drawing/2014/main" val="3427604378"/>
                    </a:ext>
                  </a:extLst>
                </a:gridCol>
                <a:gridCol w="772919">
                  <a:extLst>
                    <a:ext uri="{9D8B030D-6E8A-4147-A177-3AD203B41FA5}">
                      <a16:colId xmlns:a16="http://schemas.microsoft.com/office/drawing/2014/main" val="677683833"/>
                    </a:ext>
                  </a:extLst>
                </a:gridCol>
                <a:gridCol w="675989">
                  <a:extLst>
                    <a:ext uri="{9D8B030D-6E8A-4147-A177-3AD203B41FA5}">
                      <a16:colId xmlns:a16="http://schemas.microsoft.com/office/drawing/2014/main" val="3859851981"/>
                    </a:ext>
                  </a:extLst>
                </a:gridCol>
                <a:gridCol w="565213">
                  <a:extLst>
                    <a:ext uri="{9D8B030D-6E8A-4147-A177-3AD203B41FA5}">
                      <a16:colId xmlns:a16="http://schemas.microsoft.com/office/drawing/2014/main" val="685535039"/>
                    </a:ext>
                  </a:extLst>
                </a:gridCol>
              </a:tblGrid>
              <a:tr h="252095">
                <a:tc>
                  <a:txBody>
                    <a:bodyPr/>
                    <a:lstStyle/>
                    <a:p>
                      <a:pPr>
                        <a:lnSpc>
                          <a:spcPct val="150000"/>
                        </a:lnSpc>
                      </a:pPr>
                      <a:r>
                        <a:rPr lang="en-US" sz="1100">
                          <a:effectLst/>
                        </a:rPr>
                        <a:t> </a:t>
                      </a:r>
                      <a:endParaRPr lang="en-TR" sz="12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nchor="ctr"/>
                </a:tc>
                <a:tc>
                  <a:txBody>
                    <a:bodyPr/>
                    <a:lstStyle/>
                    <a:p>
                      <a:pPr algn="ctr">
                        <a:lnSpc>
                          <a:spcPct val="150000"/>
                        </a:lnSpc>
                      </a:pPr>
                      <a:r>
                        <a:rPr lang="en-US" sz="1100">
                          <a:effectLst/>
                        </a:rPr>
                        <a:t>β</a:t>
                      </a:r>
                      <a:r>
                        <a:rPr lang="en-US" sz="1100" baseline="30000">
                          <a:effectLst/>
                        </a:rPr>
                        <a:t>1</a:t>
                      </a:r>
                      <a:endParaRPr lang="en-TR" sz="12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nchor="b"/>
                </a:tc>
                <a:tc>
                  <a:txBody>
                    <a:bodyPr/>
                    <a:lstStyle/>
                    <a:p>
                      <a:pPr algn="ctr">
                        <a:lnSpc>
                          <a:spcPct val="150000"/>
                        </a:lnSpc>
                      </a:pPr>
                      <a:r>
                        <a:rPr lang="en-US" sz="1100">
                          <a:effectLst/>
                        </a:rPr>
                        <a:t>Std.error</a:t>
                      </a:r>
                      <a:endParaRPr lang="en-TR" sz="12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nchor="b"/>
                </a:tc>
                <a:tc>
                  <a:txBody>
                    <a:bodyPr/>
                    <a:lstStyle/>
                    <a:p>
                      <a:pPr algn="ctr">
                        <a:lnSpc>
                          <a:spcPct val="150000"/>
                        </a:lnSpc>
                      </a:pPr>
                      <a:r>
                        <a:rPr lang="en-US" sz="1100">
                          <a:effectLst/>
                        </a:rPr>
                        <a:t>t value</a:t>
                      </a:r>
                      <a:endParaRPr lang="en-TR" sz="12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nchor="b"/>
                </a:tc>
                <a:tc>
                  <a:txBody>
                    <a:bodyPr/>
                    <a:lstStyle/>
                    <a:p>
                      <a:pPr algn="ctr">
                        <a:lnSpc>
                          <a:spcPct val="150000"/>
                        </a:lnSpc>
                      </a:pPr>
                      <a:r>
                        <a:rPr lang="en-US" sz="1100">
                          <a:effectLst/>
                        </a:rPr>
                        <a:t>p-value</a:t>
                      </a:r>
                      <a:endParaRPr lang="en-TR" sz="12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nchor="b"/>
                </a:tc>
                <a:tc>
                  <a:txBody>
                    <a:bodyPr/>
                    <a:lstStyle/>
                    <a:p>
                      <a:pPr algn="ctr">
                        <a:lnSpc>
                          <a:spcPct val="150000"/>
                        </a:lnSpc>
                      </a:pPr>
                      <a:r>
                        <a:rPr lang="en-US" sz="1100">
                          <a:effectLst/>
                        </a:rPr>
                        <a:t>β</a:t>
                      </a:r>
                      <a:r>
                        <a:rPr lang="en-US" sz="1100" baseline="30000">
                          <a:effectLst/>
                        </a:rPr>
                        <a:t>2</a:t>
                      </a:r>
                      <a:endParaRPr lang="en-TR" sz="12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nchor="b"/>
                </a:tc>
                <a:extLst>
                  <a:ext uri="{0D108BD9-81ED-4DB2-BD59-A6C34878D82A}">
                    <a16:rowId xmlns:a16="http://schemas.microsoft.com/office/drawing/2014/main" val="3779183253"/>
                  </a:ext>
                </a:extLst>
              </a:tr>
              <a:tr h="261620">
                <a:tc>
                  <a:txBody>
                    <a:bodyPr/>
                    <a:lstStyle/>
                    <a:p>
                      <a:pPr>
                        <a:lnSpc>
                          <a:spcPct val="150000"/>
                        </a:lnSpc>
                      </a:pPr>
                      <a:r>
                        <a:rPr lang="en-US" sz="1100">
                          <a:effectLst/>
                        </a:rPr>
                        <a:t>(Intercept)</a:t>
                      </a:r>
                      <a:endParaRPr lang="en-TR" sz="12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nchor="b"/>
                </a:tc>
                <a:tc>
                  <a:txBody>
                    <a:bodyPr/>
                    <a:lstStyle/>
                    <a:p>
                      <a:pPr algn="ctr">
                        <a:lnSpc>
                          <a:spcPct val="150000"/>
                        </a:lnSpc>
                      </a:pPr>
                      <a:r>
                        <a:rPr lang="en-US" sz="1100">
                          <a:effectLst/>
                        </a:rPr>
                        <a:t>-5490,8</a:t>
                      </a:r>
                      <a:endParaRPr lang="en-TR" sz="12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nchor="ctr"/>
                </a:tc>
                <a:tc>
                  <a:txBody>
                    <a:bodyPr/>
                    <a:lstStyle/>
                    <a:p>
                      <a:pPr algn="ctr">
                        <a:lnSpc>
                          <a:spcPct val="150000"/>
                        </a:lnSpc>
                      </a:pPr>
                      <a:r>
                        <a:rPr lang="en-US" sz="1100">
                          <a:effectLst/>
                        </a:rPr>
                        <a:t>5473,0</a:t>
                      </a:r>
                      <a:endParaRPr lang="en-TR" sz="12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nchor="ctr"/>
                </a:tc>
                <a:tc>
                  <a:txBody>
                    <a:bodyPr/>
                    <a:lstStyle/>
                    <a:p>
                      <a:pPr algn="ctr">
                        <a:lnSpc>
                          <a:spcPct val="150000"/>
                        </a:lnSpc>
                      </a:pPr>
                      <a:r>
                        <a:rPr lang="en-US" sz="1100">
                          <a:effectLst/>
                        </a:rPr>
                        <a:t>-1,00</a:t>
                      </a:r>
                      <a:endParaRPr lang="en-TR" sz="12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nchor="ctr"/>
                </a:tc>
                <a:tc>
                  <a:txBody>
                    <a:bodyPr/>
                    <a:lstStyle/>
                    <a:p>
                      <a:pPr algn="ctr">
                        <a:lnSpc>
                          <a:spcPct val="150000"/>
                        </a:lnSpc>
                      </a:pPr>
                      <a:r>
                        <a:rPr lang="en-US" sz="1100">
                          <a:effectLst/>
                        </a:rPr>
                        <a:t> 0.322</a:t>
                      </a:r>
                      <a:endParaRPr lang="en-TR" sz="12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nchor="ctr"/>
                </a:tc>
                <a:tc>
                  <a:txBody>
                    <a:bodyPr/>
                    <a:lstStyle/>
                    <a:p>
                      <a:pPr algn="ctr">
                        <a:lnSpc>
                          <a:spcPct val="150000"/>
                        </a:lnSpc>
                      </a:pPr>
                      <a:r>
                        <a:rPr lang="en-US" sz="1100">
                          <a:effectLst/>
                        </a:rPr>
                        <a:t> </a:t>
                      </a:r>
                      <a:endParaRPr lang="en-TR" sz="12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nchor="ctr"/>
                </a:tc>
                <a:extLst>
                  <a:ext uri="{0D108BD9-81ED-4DB2-BD59-A6C34878D82A}">
                    <a16:rowId xmlns:a16="http://schemas.microsoft.com/office/drawing/2014/main" val="984397112"/>
                  </a:ext>
                </a:extLst>
              </a:tr>
              <a:tr h="252095">
                <a:tc>
                  <a:txBody>
                    <a:bodyPr/>
                    <a:lstStyle/>
                    <a:p>
                      <a:pPr>
                        <a:lnSpc>
                          <a:spcPct val="150000"/>
                        </a:lnSpc>
                      </a:pPr>
                      <a:r>
                        <a:rPr lang="en-US" sz="1100">
                          <a:effectLst/>
                        </a:rPr>
                        <a:t>TL</a:t>
                      </a:r>
                      <a:endParaRPr lang="en-TR" sz="12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nchor="b"/>
                </a:tc>
                <a:tc>
                  <a:txBody>
                    <a:bodyPr/>
                    <a:lstStyle/>
                    <a:p>
                      <a:pPr algn="ctr">
                        <a:lnSpc>
                          <a:spcPct val="150000"/>
                        </a:lnSpc>
                      </a:pPr>
                      <a:r>
                        <a:rPr lang="en-US" sz="1100">
                          <a:effectLst/>
                        </a:rPr>
                        <a:t>-2133,5</a:t>
                      </a:r>
                      <a:endParaRPr lang="en-TR" sz="12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nchor="ctr"/>
                </a:tc>
                <a:tc>
                  <a:txBody>
                    <a:bodyPr/>
                    <a:lstStyle/>
                    <a:p>
                      <a:pPr algn="ctr">
                        <a:lnSpc>
                          <a:spcPct val="150000"/>
                        </a:lnSpc>
                      </a:pPr>
                      <a:r>
                        <a:rPr lang="en-US" sz="1100">
                          <a:effectLst/>
                        </a:rPr>
                        <a:t>952,6</a:t>
                      </a:r>
                      <a:endParaRPr lang="en-TR" sz="12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nchor="ctr"/>
                </a:tc>
                <a:tc>
                  <a:txBody>
                    <a:bodyPr/>
                    <a:lstStyle/>
                    <a:p>
                      <a:pPr algn="ctr">
                        <a:lnSpc>
                          <a:spcPct val="150000"/>
                        </a:lnSpc>
                      </a:pPr>
                      <a:r>
                        <a:rPr lang="en-US" sz="1100">
                          <a:effectLst/>
                        </a:rPr>
                        <a:t>-2,24</a:t>
                      </a:r>
                      <a:endParaRPr lang="en-TR" sz="12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nchor="ctr"/>
                </a:tc>
                <a:tc>
                  <a:txBody>
                    <a:bodyPr/>
                    <a:lstStyle/>
                    <a:p>
                      <a:pPr algn="ctr">
                        <a:lnSpc>
                          <a:spcPct val="150000"/>
                        </a:lnSpc>
                      </a:pPr>
                      <a:r>
                        <a:rPr lang="en-US" sz="1100">
                          <a:effectLst/>
                        </a:rPr>
                        <a:t>0.031</a:t>
                      </a:r>
                      <a:endParaRPr lang="en-TR" sz="12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nchor="ctr"/>
                </a:tc>
                <a:tc>
                  <a:txBody>
                    <a:bodyPr/>
                    <a:lstStyle/>
                    <a:p>
                      <a:pPr algn="ctr">
                        <a:lnSpc>
                          <a:spcPct val="150000"/>
                        </a:lnSpc>
                      </a:pPr>
                      <a:r>
                        <a:rPr lang="en-US" sz="1100">
                          <a:effectLst/>
                        </a:rPr>
                        <a:t>-0,31</a:t>
                      </a:r>
                      <a:endParaRPr lang="en-TR" sz="12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nchor="ctr"/>
                </a:tc>
                <a:extLst>
                  <a:ext uri="{0D108BD9-81ED-4DB2-BD59-A6C34878D82A}">
                    <a16:rowId xmlns:a16="http://schemas.microsoft.com/office/drawing/2014/main" val="1977252049"/>
                  </a:ext>
                </a:extLst>
              </a:tr>
              <a:tr h="252095">
                <a:tc>
                  <a:txBody>
                    <a:bodyPr/>
                    <a:lstStyle/>
                    <a:p>
                      <a:pPr>
                        <a:lnSpc>
                          <a:spcPct val="150000"/>
                        </a:lnSpc>
                      </a:pPr>
                      <a:r>
                        <a:rPr lang="en-US" sz="1100">
                          <a:effectLst/>
                        </a:rPr>
                        <a:t>Age</a:t>
                      </a:r>
                      <a:endParaRPr lang="en-TR" sz="12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nchor="ctr"/>
                </a:tc>
                <a:tc>
                  <a:txBody>
                    <a:bodyPr/>
                    <a:lstStyle/>
                    <a:p>
                      <a:pPr algn="ctr">
                        <a:lnSpc>
                          <a:spcPct val="150000"/>
                        </a:lnSpc>
                      </a:pPr>
                      <a:r>
                        <a:rPr lang="en-US" sz="1100">
                          <a:effectLst/>
                        </a:rPr>
                        <a:t>98,6</a:t>
                      </a:r>
                      <a:endParaRPr lang="en-TR" sz="12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nchor="ctr"/>
                </a:tc>
                <a:tc>
                  <a:txBody>
                    <a:bodyPr/>
                    <a:lstStyle/>
                    <a:p>
                      <a:pPr algn="ctr">
                        <a:lnSpc>
                          <a:spcPct val="150000"/>
                        </a:lnSpc>
                      </a:pPr>
                      <a:r>
                        <a:rPr lang="en-US" sz="1100">
                          <a:effectLst/>
                        </a:rPr>
                        <a:t>41,2</a:t>
                      </a:r>
                      <a:endParaRPr lang="en-TR" sz="12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nchor="ctr"/>
                </a:tc>
                <a:tc>
                  <a:txBody>
                    <a:bodyPr/>
                    <a:lstStyle/>
                    <a:p>
                      <a:pPr algn="ctr">
                        <a:lnSpc>
                          <a:spcPct val="150000"/>
                        </a:lnSpc>
                      </a:pPr>
                      <a:r>
                        <a:rPr lang="en-US" sz="1100">
                          <a:effectLst/>
                        </a:rPr>
                        <a:t>2,39</a:t>
                      </a:r>
                      <a:endParaRPr lang="en-TR" sz="12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nchor="ctr"/>
                </a:tc>
                <a:tc>
                  <a:txBody>
                    <a:bodyPr/>
                    <a:lstStyle/>
                    <a:p>
                      <a:pPr algn="ctr">
                        <a:lnSpc>
                          <a:spcPct val="150000"/>
                        </a:lnSpc>
                      </a:pPr>
                      <a:r>
                        <a:rPr lang="en-US" sz="1100">
                          <a:effectLst/>
                        </a:rPr>
                        <a:t>0.021</a:t>
                      </a:r>
                      <a:endParaRPr lang="en-TR" sz="12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nchor="ctr"/>
                </a:tc>
                <a:tc>
                  <a:txBody>
                    <a:bodyPr/>
                    <a:lstStyle/>
                    <a:p>
                      <a:pPr algn="ctr">
                        <a:lnSpc>
                          <a:spcPct val="150000"/>
                        </a:lnSpc>
                      </a:pPr>
                      <a:r>
                        <a:rPr lang="en-US" sz="1100">
                          <a:effectLst/>
                        </a:rPr>
                        <a:t>0,33</a:t>
                      </a:r>
                      <a:endParaRPr lang="en-TR" sz="12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nchor="ctr"/>
                </a:tc>
                <a:extLst>
                  <a:ext uri="{0D108BD9-81ED-4DB2-BD59-A6C34878D82A}">
                    <a16:rowId xmlns:a16="http://schemas.microsoft.com/office/drawing/2014/main" val="4090147502"/>
                  </a:ext>
                </a:extLst>
              </a:tr>
              <a:tr h="261620">
                <a:tc>
                  <a:txBody>
                    <a:bodyPr/>
                    <a:lstStyle/>
                    <a:p>
                      <a:pPr>
                        <a:lnSpc>
                          <a:spcPct val="150000"/>
                        </a:lnSpc>
                      </a:pPr>
                      <a:r>
                        <a:rPr lang="en-US" sz="1100">
                          <a:effectLst/>
                        </a:rPr>
                        <a:t>Female gender</a:t>
                      </a:r>
                      <a:endParaRPr lang="en-TR" sz="12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nchor="ctr"/>
                </a:tc>
                <a:tc>
                  <a:txBody>
                    <a:bodyPr/>
                    <a:lstStyle/>
                    <a:p>
                      <a:pPr algn="ctr">
                        <a:lnSpc>
                          <a:spcPct val="150000"/>
                        </a:lnSpc>
                      </a:pPr>
                      <a:r>
                        <a:rPr lang="en-US" sz="1100">
                          <a:effectLst/>
                        </a:rPr>
                        <a:t>162,2</a:t>
                      </a:r>
                      <a:endParaRPr lang="en-TR" sz="12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nchor="ctr"/>
                </a:tc>
                <a:tc>
                  <a:txBody>
                    <a:bodyPr/>
                    <a:lstStyle/>
                    <a:p>
                      <a:pPr algn="ctr">
                        <a:lnSpc>
                          <a:spcPct val="150000"/>
                        </a:lnSpc>
                      </a:pPr>
                      <a:r>
                        <a:rPr lang="en-US" sz="1100">
                          <a:effectLst/>
                        </a:rPr>
                        <a:t>618,5</a:t>
                      </a:r>
                      <a:endParaRPr lang="en-TR" sz="12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nchor="ctr"/>
                </a:tc>
                <a:tc>
                  <a:txBody>
                    <a:bodyPr/>
                    <a:lstStyle/>
                    <a:p>
                      <a:pPr algn="ctr">
                        <a:lnSpc>
                          <a:spcPct val="150000"/>
                        </a:lnSpc>
                      </a:pPr>
                      <a:r>
                        <a:rPr lang="en-US" sz="1100">
                          <a:effectLst/>
                        </a:rPr>
                        <a:t>0,26</a:t>
                      </a:r>
                      <a:endParaRPr lang="en-TR" sz="12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nchor="ctr"/>
                </a:tc>
                <a:tc>
                  <a:txBody>
                    <a:bodyPr/>
                    <a:lstStyle/>
                    <a:p>
                      <a:pPr algn="ctr">
                        <a:lnSpc>
                          <a:spcPct val="150000"/>
                        </a:lnSpc>
                      </a:pPr>
                      <a:r>
                        <a:rPr lang="en-US" sz="1100">
                          <a:effectLst/>
                        </a:rPr>
                        <a:t> 0.795</a:t>
                      </a:r>
                      <a:endParaRPr lang="en-TR" sz="12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nchor="ctr"/>
                </a:tc>
                <a:tc>
                  <a:txBody>
                    <a:bodyPr/>
                    <a:lstStyle/>
                    <a:p>
                      <a:pPr algn="ctr">
                        <a:lnSpc>
                          <a:spcPct val="150000"/>
                        </a:lnSpc>
                      </a:pPr>
                      <a:r>
                        <a:rPr lang="en-US" sz="1100">
                          <a:effectLst/>
                        </a:rPr>
                        <a:t>0,04</a:t>
                      </a:r>
                      <a:endParaRPr lang="en-TR" sz="12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nchor="ctr"/>
                </a:tc>
                <a:extLst>
                  <a:ext uri="{0D108BD9-81ED-4DB2-BD59-A6C34878D82A}">
                    <a16:rowId xmlns:a16="http://schemas.microsoft.com/office/drawing/2014/main" val="619402486"/>
                  </a:ext>
                </a:extLst>
              </a:tr>
              <a:tr h="252095">
                <a:tc>
                  <a:txBody>
                    <a:bodyPr/>
                    <a:lstStyle/>
                    <a:p>
                      <a:pPr>
                        <a:lnSpc>
                          <a:spcPct val="150000"/>
                        </a:lnSpc>
                      </a:pPr>
                      <a:r>
                        <a:rPr lang="en-US" sz="1100">
                          <a:effectLst/>
                        </a:rPr>
                        <a:t>Baseline total GMV</a:t>
                      </a:r>
                      <a:endParaRPr lang="en-TR" sz="12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nchor="b"/>
                </a:tc>
                <a:tc>
                  <a:txBody>
                    <a:bodyPr/>
                    <a:lstStyle/>
                    <a:p>
                      <a:pPr algn="ctr">
                        <a:lnSpc>
                          <a:spcPct val="150000"/>
                        </a:lnSpc>
                      </a:pPr>
                      <a:r>
                        <a:rPr lang="en-US" sz="1100">
                          <a:effectLst/>
                        </a:rPr>
                        <a:t>0,02</a:t>
                      </a:r>
                      <a:endParaRPr lang="en-TR" sz="12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nchor="ctr"/>
                </a:tc>
                <a:tc>
                  <a:txBody>
                    <a:bodyPr/>
                    <a:lstStyle/>
                    <a:p>
                      <a:pPr algn="ctr">
                        <a:lnSpc>
                          <a:spcPct val="150000"/>
                        </a:lnSpc>
                      </a:pPr>
                      <a:r>
                        <a:rPr lang="en-US" sz="1100">
                          <a:effectLst/>
                        </a:rPr>
                        <a:t>0,01</a:t>
                      </a:r>
                      <a:endParaRPr lang="en-TR" sz="12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nchor="ctr"/>
                </a:tc>
                <a:tc>
                  <a:txBody>
                    <a:bodyPr/>
                    <a:lstStyle/>
                    <a:p>
                      <a:pPr algn="ctr">
                        <a:lnSpc>
                          <a:spcPct val="150000"/>
                        </a:lnSpc>
                      </a:pPr>
                      <a:r>
                        <a:rPr lang="en-US" sz="1100">
                          <a:effectLst/>
                        </a:rPr>
                        <a:t>3,40</a:t>
                      </a:r>
                      <a:endParaRPr lang="en-TR" sz="12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nchor="ctr"/>
                </a:tc>
                <a:tc>
                  <a:txBody>
                    <a:bodyPr/>
                    <a:lstStyle/>
                    <a:p>
                      <a:pPr algn="ctr">
                        <a:lnSpc>
                          <a:spcPct val="150000"/>
                        </a:lnSpc>
                      </a:pPr>
                      <a:r>
                        <a:rPr lang="en-US" sz="1100">
                          <a:effectLst/>
                        </a:rPr>
                        <a:t>0.002</a:t>
                      </a:r>
                      <a:endParaRPr lang="en-TR" sz="12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nchor="ctr"/>
                </a:tc>
                <a:tc>
                  <a:txBody>
                    <a:bodyPr/>
                    <a:lstStyle/>
                    <a:p>
                      <a:pPr algn="ctr">
                        <a:lnSpc>
                          <a:spcPct val="150000"/>
                        </a:lnSpc>
                      </a:pPr>
                      <a:r>
                        <a:rPr lang="en-US" sz="1100">
                          <a:effectLst/>
                        </a:rPr>
                        <a:t>0,52</a:t>
                      </a:r>
                      <a:endParaRPr lang="en-TR" sz="12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nchor="ctr"/>
                </a:tc>
                <a:extLst>
                  <a:ext uri="{0D108BD9-81ED-4DB2-BD59-A6C34878D82A}">
                    <a16:rowId xmlns:a16="http://schemas.microsoft.com/office/drawing/2014/main" val="2682295504"/>
                  </a:ext>
                </a:extLst>
              </a:tr>
              <a:tr h="252095">
                <a:tc>
                  <a:txBody>
                    <a:bodyPr/>
                    <a:lstStyle/>
                    <a:p>
                      <a:pPr>
                        <a:lnSpc>
                          <a:spcPct val="150000"/>
                        </a:lnSpc>
                      </a:pPr>
                      <a:r>
                        <a:rPr lang="en-US" sz="1100">
                          <a:effectLst/>
                        </a:rPr>
                        <a:t>Interval between visits</a:t>
                      </a:r>
                      <a:endParaRPr lang="en-TR" sz="12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nchor="b"/>
                </a:tc>
                <a:tc>
                  <a:txBody>
                    <a:bodyPr/>
                    <a:lstStyle/>
                    <a:p>
                      <a:pPr algn="ctr">
                        <a:lnSpc>
                          <a:spcPct val="150000"/>
                        </a:lnSpc>
                      </a:pPr>
                      <a:r>
                        <a:rPr lang="en-US" sz="1100">
                          <a:effectLst/>
                        </a:rPr>
                        <a:t>-79,7</a:t>
                      </a:r>
                      <a:endParaRPr lang="en-TR" sz="12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nchor="ctr"/>
                </a:tc>
                <a:tc>
                  <a:txBody>
                    <a:bodyPr/>
                    <a:lstStyle/>
                    <a:p>
                      <a:pPr algn="ctr">
                        <a:lnSpc>
                          <a:spcPct val="150000"/>
                        </a:lnSpc>
                      </a:pPr>
                      <a:r>
                        <a:rPr lang="en-US" sz="1100">
                          <a:effectLst/>
                        </a:rPr>
                        <a:t>51,4</a:t>
                      </a:r>
                      <a:endParaRPr lang="en-TR" sz="12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nchor="ctr"/>
                </a:tc>
                <a:tc>
                  <a:txBody>
                    <a:bodyPr/>
                    <a:lstStyle/>
                    <a:p>
                      <a:pPr algn="ctr">
                        <a:lnSpc>
                          <a:spcPct val="150000"/>
                        </a:lnSpc>
                      </a:pPr>
                      <a:r>
                        <a:rPr lang="en-US" sz="1100">
                          <a:effectLst/>
                        </a:rPr>
                        <a:t>-1,55</a:t>
                      </a:r>
                      <a:endParaRPr lang="en-TR" sz="12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nchor="ctr"/>
                </a:tc>
                <a:tc>
                  <a:txBody>
                    <a:bodyPr/>
                    <a:lstStyle/>
                    <a:p>
                      <a:pPr algn="ctr">
                        <a:lnSpc>
                          <a:spcPct val="150000"/>
                        </a:lnSpc>
                      </a:pPr>
                      <a:r>
                        <a:rPr lang="en-US" sz="1100">
                          <a:effectLst/>
                        </a:rPr>
                        <a:t> 0.129</a:t>
                      </a:r>
                      <a:endParaRPr lang="en-TR" sz="12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nchor="ctr"/>
                </a:tc>
                <a:tc>
                  <a:txBody>
                    <a:bodyPr/>
                    <a:lstStyle/>
                    <a:p>
                      <a:pPr algn="ctr">
                        <a:lnSpc>
                          <a:spcPct val="150000"/>
                        </a:lnSpc>
                      </a:pPr>
                      <a:r>
                        <a:rPr lang="en-US" sz="1100">
                          <a:effectLst/>
                        </a:rPr>
                        <a:t>-0,22</a:t>
                      </a:r>
                      <a:endParaRPr lang="en-TR" sz="12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nchor="ctr"/>
                </a:tc>
                <a:extLst>
                  <a:ext uri="{0D108BD9-81ED-4DB2-BD59-A6C34878D82A}">
                    <a16:rowId xmlns:a16="http://schemas.microsoft.com/office/drawing/2014/main" val="2451232641"/>
                  </a:ext>
                </a:extLst>
              </a:tr>
            </a:tbl>
          </a:graphicData>
        </a:graphic>
      </p:graphicFrame>
      <p:sp>
        <p:nvSpPr>
          <p:cNvPr id="5" name="Rectangle 1">
            <a:extLst>
              <a:ext uri="{FF2B5EF4-FFF2-40B4-BE49-F238E27FC236}">
                <a16:creationId xmlns:a16="http://schemas.microsoft.com/office/drawing/2014/main" id="{FBC5688B-A580-3764-425E-E963817551FA}"/>
              </a:ext>
            </a:extLst>
          </p:cNvPr>
          <p:cNvSpPr>
            <a:spLocks noChangeArrowheads="1"/>
          </p:cNvSpPr>
          <p:nvPr/>
        </p:nvSpPr>
        <p:spPr bwMode="auto">
          <a:xfrm>
            <a:off x="5882121" y="3474643"/>
            <a:ext cx="5975644" cy="4616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63480" tIns="45720" rIns="6348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TR" sz="1200" b="1" i="0" u="none" strike="noStrike" cap="none" normalizeH="0" baseline="0">
                <a:ln>
                  <a:noFill/>
                </a:ln>
                <a:solidFill>
                  <a:schemeClr val="tx1"/>
                </a:solidFill>
                <a:effectLst/>
                <a:latin typeface="Arial" panose="020B0604020202020204" pitchFamily="34" charset="0"/>
                <a:ea typeface="Times New Roman" panose="02020603050405020304" pitchFamily="18" charset="0"/>
              </a:rPr>
              <a:t>Multivariate regression model with annual GMV decline introduced as the dependent variable model</a:t>
            </a:r>
            <a:endParaRPr kumimoji="0" lang="en-US" altLang="en-TR" sz="1100" b="1" i="0" u="none" strike="noStrike" cap="none" normalizeH="0" baseline="0">
              <a:ln>
                <a:noFill/>
              </a:ln>
              <a:solidFill>
                <a:schemeClr val="tx1"/>
              </a:solidFill>
              <a:effectLst/>
              <a:latin typeface="Arial" panose="020B0604020202020204" pitchFamily="34" charset="0"/>
            </a:endParaRPr>
          </a:p>
        </p:txBody>
      </p:sp>
      <p:sp>
        <p:nvSpPr>
          <p:cNvPr id="7" name="TextBox 6">
            <a:extLst>
              <a:ext uri="{FF2B5EF4-FFF2-40B4-BE49-F238E27FC236}">
                <a16:creationId xmlns:a16="http://schemas.microsoft.com/office/drawing/2014/main" id="{6FE226AB-CCCF-446C-68FE-5C36C1FDC118}"/>
              </a:ext>
            </a:extLst>
          </p:cNvPr>
          <p:cNvSpPr txBox="1"/>
          <p:nvPr/>
        </p:nvSpPr>
        <p:spPr>
          <a:xfrm>
            <a:off x="5882121" y="5788572"/>
            <a:ext cx="6097978" cy="738664"/>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TR" sz="1050" b="0" i="1"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Calibri" panose="020F0502020204030204" pitchFamily="34" charset="0"/>
              </a:rPr>
              <a:t>Residual standard error: 1667 on 40 degrees of freedom; multiple R-squared:  0.3545; adjusted R-squared:  0.2738; F-statistic: 4.393 on 5 and 40 DF; p-value: 0.002787; β</a:t>
            </a:r>
            <a:r>
              <a:rPr kumimoji="0" lang="en-US" altLang="en-TR" sz="1050" b="0" i="1" u="none" strike="noStrike" cap="none" normalizeH="0" baseline="30000">
                <a:ln>
                  <a:noFill/>
                </a:ln>
                <a:solidFill>
                  <a:srgbClr val="000000"/>
                </a:solidFill>
                <a:effectLst/>
                <a:latin typeface="Arial" panose="020B0604020202020204" pitchFamily="34" charset="0"/>
                <a:ea typeface="Times New Roman" panose="02020603050405020304" pitchFamily="18" charset="0"/>
                <a:cs typeface="Calibri" panose="020F0502020204030204" pitchFamily="34" charset="0"/>
              </a:rPr>
              <a:t>1</a:t>
            </a:r>
            <a:r>
              <a:rPr kumimoji="0" lang="en-US" altLang="en-TR" sz="1050" b="0" i="1"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Calibri" panose="020F0502020204030204" pitchFamily="34" charset="0"/>
              </a:rPr>
              <a:t>: Unstandardized regression coefficient; β</a:t>
            </a:r>
            <a:r>
              <a:rPr kumimoji="0" lang="en-US" altLang="en-TR" sz="1050" b="0" i="1" u="none" strike="noStrike" cap="none" normalizeH="0" baseline="30000">
                <a:ln>
                  <a:noFill/>
                </a:ln>
                <a:solidFill>
                  <a:srgbClr val="000000"/>
                </a:solidFill>
                <a:effectLst/>
                <a:latin typeface="Arial" panose="020B0604020202020204" pitchFamily="34" charset="0"/>
                <a:ea typeface="Times New Roman" panose="02020603050405020304" pitchFamily="18" charset="0"/>
                <a:cs typeface="Calibri" panose="020F0502020204030204" pitchFamily="34" charset="0"/>
              </a:rPr>
              <a:t>2</a:t>
            </a:r>
            <a:r>
              <a:rPr kumimoji="0" lang="en-US" altLang="en-TR" sz="1050" b="0" i="1"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Calibri" panose="020F0502020204030204" pitchFamily="34" charset="0"/>
              </a:rPr>
              <a:t>: Standardized regression coefficient; VIF=Variance inflation factor. Telomere length was introduced into the model after log normalization.</a:t>
            </a:r>
            <a:endParaRPr kumimoji="0" lang="en-US" altLang="en-TR" sz="1400" b="0" i="0" u="none" strike="noStrike" cap="none" normalizeH="0" baseline="0">
              <a:ln>
                <a:noFill/>
              </a:ln>
              <a:solidFill>
                <a:schemeClr val="tx1"/>
              </a:solidFill>
              <a:effectLst/>
              <a:latin typeface="Arial" panose="020B0604020202020204" pitchFamily="34" charset="0"/>
            </a:endParaRPr>
          </a:p>
        </p:txBody>
      </p:sp>
      <p:pic>
        <p:nvPicPr>
          <p:cNvPr id="9" name="Picture 8">
            <a:extLst>
              <a:ext uri="{FF2B5EF4-FFF2-40B4-BE49-F238E27FC236}">
                <a16:creationId xmlns:a16="http://schemas.microsoft.com/office/drawing/2014/main" id="{400C2953-D7B7-4B8A-338B-513E14B8153C}"/>
              </a:ext>
            </a:extLst>
          </p:cNvPr>
          <p:cNvPicPr>
            <a:picLocks noChangeAspect="1"/>
          </p:cNvPicPr>
          <p:nvPr/>
        </p:nvPicPr>
        <p:blipFill>
          <a:blip r:embed="rId2"/>
          <a:stretch>
            <a:fillRect/>
          </a:stretch>
        </p:blipFill>
        <p:spPr>
          <a:xfrm>
            <a:off x="463589" y="1690688"/>
            <a:ext cx="4969183" cy="4470142"/>
          </a:xfrm>
          <a:prstGeom prst="rect">
            <a:avLst/>
          </a:prstGeom>
        </p:spPr>
      </p:pic>
      <p:pic>
        <p:nvPicPr>
          <p:cNvPr id="13" name="Picture 12">
            <a:extLst>
              <a:ext uri="{FF2B5EF4-FFF2-40B4-BE49-F238E27FC236}">
                <a16:creationId xmlns:a16="http://schemas.microsoft.com/office/drawing/2014/main" id="{BCBA5A70-3EB7-FEAD-27C4-401BDDFBED98}"/>
              </a:ext>
            </a:extLst>
          </p:cNvPr>
          <p:cNvPicPr>
            <a:picLocks noChangeAspect="1"/>
          </p:cNvPicPr>
          <p:nvPr/>
        </p:nvPicPr>
        <p:blipFill rotWithShape="1">
          <a:blip r:embed="rId3"/>
          <a:srcRect l="4068" t="14017" r="7272" b="21916"/>
          <a:stretch/>
        </p:blipFill>
        <p:spPr>
          <a:xfrm>
            <a:off x="5997904" y="1120697"/>
            <a:ext cx="5866412" cy="2383972"/>
          </a:xfrm>
          <a:prstGeom prst="rect">
            <a:avLst/>
          </a:prstGeom>
        </p:spPr>
      </p:pic>
      <p:sp>
        <p:nvSpPr>
          <p:cNvPr id="14" name="TextBox 13">
            <a:extLst>
              <a:ext uri="{FF2B5EF4-FFF2-40B4-BE49-F238E27FC236}">
                <a16:creationId xmlns:a16="http://schemas.microsoft.com/office/drawing/2014/main" id="{C3F12869-878D-2F26-A147-A79D0C6AEFFF}"/>
              </a:ext>
            </a:extLst>
          </p:cNvPr>
          <p:cNvSpPr txBox="1"/>
          <p:nvPr/>
        </p:nvSpPr>
        <p:spPr>
          <a:xfrm>
            <a:off x="11079677" y="6479736"/>
            <a:ext cx="947375" cy="369332"/>
          </a:xfrm>
          <a:prstGeom prst="rect">
            <a:avLst/>
          </a:prstGeom>
          <a:noFill/>
        </p:spPr>
        <p:txBody>
          <a:bodyPr wrap="none" rtlCol="0">
            <a:spAutoFit/>
          </a:bodyPr>
          <a:lstStyle/>
          <a:p>
            <a:r>
              <a:rPr lang="en-US" i="1"/>
              <a:t>Preprint</a:t>
            </a:r>
          </a:p>
        </p:txBody>
      </p:sp>
    </p:spTree>
    <p:extLst>
      <p:ext uri="{BB962C8B-B14F-4D97-AF65-F5344CB8AC3E}">
        <p14:creationId xmlns:p14="http://schemas.microsoft.com/office/powerpoint/2010/main" val="3437446610"/>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DE8D0E-E33F-DFC9-886F-18DD061A54AF}"/>
              </a:ext>
            </a:extLst>
          </p:cNvPr>
          <p:cNvSpPr>
            <a:spLocks noGrp="1"/>
          </p:cNvSpPr>
          <p:nvPr>
            <p:ph type="title"/>
          </p:nvPr>
        </p:nvSpPr>
        <p:spPr>
          <a:xfrm>
            <a:off x="470067" y="293874"/>
            <a:ext cx="10515600" cy="1325563"/>
          </a:xfrm>
        </p:spPr>
        <p:txBody>
          <a:bodyPr>
            <a:noAutofit/>
          </a:bodyPr>
          <a:lstStyle/>
          <a:p>
            <a:r>
              <a:rPr lang="en-US" sz="3200">
                <a:solidFill>
                  <a:schemeClr val="accent5">
                    <a:lumMod val="50000"/>
                  </a:schemeClr>
                </a:solidFill>
              </a:rPr>
              <a:t>Leukocyte Telomere Length and Cross-Sectional and Longitudinal Variations in Gray Matter Volume and Cortical Thickness</a:t>
            </a:r>
          </a:p>
        </p:txBody>
      </p:sp>
      <p:sp>
        <p:nvSpPr>
          <p:cNvPr id="14" name="TextBox 13">
            <a:extLst>
              <a:ext uri="{FF2B5EF4-FFF2-40B4-BE49-F238E27FC236}">
                <a16:creationId xmlns:a16="http://schemas.microsoft.com/office/drawing/2014/main" id="{C3F12869-878D-2F26-A147-A79D0C6AEFFF}"/>
              </a:ext>
            </a:extLst>
          </p:cNvPr>
          <p:cNvSpPr txBox="1"/>
          <p:nvPr/>
        </p:nvSpPr>
        <p:spPr>
          <a:xfrm>
            <a:off x="11079677" y="6479736"/>
            <a:ext cx="947375" cy="369332"/>
          </a:xfrm>
          <a:prstGeom prst="rect">
            <a:avLst/>
          </a:prstGeom>
          <a:noFill/>
        </p:spPr>
        <p:txBody>
          <a:bodyPr wrap="none" rtlCol="0">
            <a:spAutoFit/>
          </a:bodyPr>
          <a:lstStyle/>
          <a:p>
            <a:r>
              <a:rPr lang="en-US" i="1"/>
              <a:t>Preprint</a:t>
            </a:r>
          </a:p>
        </p:txBody>
      </p:sp>
      <p:pic>
        <p:nvPicPr>
          <p:cNvPr id="10" name="Picture 9">
            <a:extLst>
              <a:ext uri="{FF2B5EF4-FFF2-40B4-BE49-F238E27FC236}">
                <a16:creationId xmlns:a16="http://schemas.microsoft.com/office/drawing/2014/main" id="{99CA8580-7190-B821-DD1F-C8F51E90505F}"/>
              </a:ext>
            </a:extLst>
          </p:cNvPr>
          <p:cNvPicPr>
            <a:picLocks noChangeAspect="1"/>
          </p:cNvPicPr>
          <p:nvPr/>
        </p:nvPicPr>
        <p:blipFill>
          <a:blip r:embed="rId2"/>
          <a:stretch>
            <a:fillRect/>
          </a:stretch>
        </p:blipFill>
        <p:spPr>
          <a:xfrm>
            <a:off x="642504" y="1809007"/>
            <a:ext cx="4618265" cy="3547807"/>
          </a:xfrm>
          <a:prstGeom prst="rect">
            <a:avLst/>
          </a:prstGeom>
        </p:spPr>
      </p:pic>
      <p:pic>
        <p:nvPicPr>
          <p:cNvPr id="12" name="Picture 11">
            <a:extLst>
              <a:ext uri="{FF2B5EF4-FFF2-40B4-BE49-F238E27FC236}">
                <a16:creationId xmlns:a16="http://schemas.microsoft.com/office/drawing/2014/main" id="{D5F46457-5C12-EAEB-5CF9-ED0846ECD1F0}"/>
              </a:ext>
            </a:extLst>
          </p:cNvPr>
          <p:cNvPicPr>
            <a:picLocks noChangeAspect="1"/>
          </p:cNvPicPr>
          <p:nvPr/>
        </p:nvPicPr>
        <p:blipFill>
          <a:blip r:embed="rId3"/>
          <a:stretch>
            <a:fillRect/>
          </a:stretch>
        </p:blipFill>
        <p:spPr>
          <a:xfrm>
            <a:off x="5487636" y="1963660"/>
            <a:ext cx="6328311" cy="3562294"/>
          </a:xfrm>
          <a:prstGeom prst="rect">
            <a:avLst/>
          </a:prstGeom>
        </p:spPr>
      </p:pic>
    </p:spTree>
    <p:extLst>
      <p:ext uri="{BB962C8B-B14F-4D97-AF65-F5344CB8AC3E}">
        <p14:creationId xmlns:p14="http://schemas.microsoft.com/office/powerpoint/2010/main" val="1482853250"/>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62CD928D-9B14-F062-881B-E71F0869C251}"/>
              </a:ext>
            </a:extLst>
          </p:cNvPr>
          <p:cNvPicPr>
            <a:picLocks noChangeAspect="1"/>
          </p:cNvPicPr>
          <p:nvPr/>
        </p:nvPicPr>
        <p:blipFill>
          <a:blip r:embed="rId2"/>
          <a:stretch>
            <a:fillRect/>
          </a:stretch>
        </p:blipFill>
        <p:spPr>
          <a:xfrm>
            <a:off x="387772" y="315036"/>
            <a:ext cx="2460758" cy="3943522"/>
          </a:xfrm>
          <a:prstGeom prst="rect">
            <a:avLst/>
          </a:prstGeom>
        </p:spPr>
      </p:pic>
      <p:pic>
        <p:nvPicPr>
          <p:cNvPr id="9" name="Picture 8">
            <a:extLst>
              <a:ext uri="{FF2B5EF4-FFF2-40B4-BE49-F238E27FC236}">
                <a16:creationId xmlns:a16="http://schemas.microsoft.com/office/drawing/2014/main" id="{0A7F4AB4-80E9-AA97-8803-115D9603101A}"/>
              </a:ext>
            </a:extLst>
          </p:cNvPr>
          <p:cNvPicPr>
            <a:picLocks noChangeAspect="1"/>
          </p:cNvPicPr>
          <p:nvPr/>
        </p:nvPicPr>
        <p:blipFill>
          <a:blip r:embed="rId3"/>
          <a:stretch>
            <a:fillRect/>
          </a:stretch>
        </p:blipFill>
        <p:spPr>
          <a:xfrm>
            <a:off x="5150179" y="3199618"/>
            <a:ext cx="2171322" cy="3474115"/>
          </a:xfrm>
          <a:prstGeom prst="rect">
            <a:avLst/>
          </a:prstGeom>
        </p:spPr>
      </p:pic>
      <p:pic>
        <p:nvPicPr>
          <p:cNvPr id="11" name="Picture 10">
            <a:extLst>
              <a:ext uri="{FF2B5EF4-FFF2-40B4-BE49-F238E27FC236}">
                <a16:creationId xmlns:a16="http://schemas.microsoft.com/office/drawing/2014/main" id="{960B9D09-0383-054B-2386-26F914B844E4}"/>
              </a:ext>
            </a:extLst>
          </p:cNvPr>
          <p:cNvPicPr>
            <a:picLocks noChangeAspect="1"/>
          </p:cNvPicPr>
          <p:nvPr/>
        </p:nvPicPr>
        <p:blipFill>
          <a:blip r:embed="rId4"/>
          <a:stretch>
            <a:fillRect/>
          </a:stretch>
        </p:blipFill>
        <p:spPr>
          <a:xfrm>
            <a:off x="7165648" y="141662"/>
            <a:ext cx="2232109" cy="3350628"/>
          </a:xfrm>
          <a:prstGeom prst="rect">
            <a:avLst/>
          </a:prstGeom>
        </p:spPr>
      </p:pic>
      <p:pic>
        <p:nvPicPr>
          <p:cNvPr id="13" name="Picture 12">
            <a:extLst>
              <a:ext uri="{FF2B5EF4-FFF2-40B4-BE49-F238E27FC236}">
                <a16:creationId xmlns:a16="http://schemas.microsoft.com/office/drawing/2014/main" id="{5B3DD9E4-3366-3CE2-89AA-9E308854D866}"/>
              </a:ext>
            </a:extLst>
          </p:cNvPr>
          <p:cNvPicPr>
            <a:picLocks noChangeAspect="1"/>
          </p:cNvPicPr>
          <p:nvPr/>
        </p:nvPicPr>
        <p:blipFill>
          <a:blip r:embed="rId5"/>
          <a:stretch>
            <a:fillRect/>
          </a:stretch>
        </p:blipFill>
        <p:spPr>
          <a:xfrm>
            <a:off x="3863844" y="315036"/>
            <a:ext cx="2286489" cy="3658382"/>
          </a:xfrm>
          <a:prstGeom prst="rect">
            <a:avLst/>
          </a:prstGeom>
        </p:spPr>
      </p:pic>
      <p:pic>
        <p:nvPicPr>
          <p:cNvPr id="15" name="Picture 14">
            <a:extLst>
              <a:ext uri="{FF2B5EF4-FFF2-40B4-BE49-F238E27FC236}">
                <a16:creationId xmlns:a16="http://schemas.microsoft.com/office/drawing/2014/main" id="{736634E7-05C0-F36F-8125-53FE92AC7AA5}"/>
              </a:ext>
            </a:extLst>
          </p:cNvPr>
          <p:cNvPicPr>
            <a:picLocks noChangeAspect="1"/>
          </p:cNvPicPr>
          <p:nvPr/>
        </p:nvPicPr>
        <p:blipFill>
          <a:blip r:embed="rId6"/>
          <a:stretch>
            <a:fillRect/>
          </a:stretch>
        </p:blipFill>
        <p:spPr>
          <a:xfrm>
            <a:off x="9336439" y="3447175"/>
            <a:ext cx="2078680" cy="3324115"/>
          </a:xfrm>
          <a:prstGeom prst="rect">
            <a:avLst/>
          </a:prstGeom>
        </p:spPr>
      </p:pic>
      <p:pic>
        <p:nvPicPr>
          <p:cNvPr id="17" name="Picture 16">
            <a:extLst>
              <a:ext uri="{FF2B5EF4-FFF2-40B4-BE49-F238E27FC236}">
                <a16:creationId xmlns:a16="http://schemas.microsoft.com/office/drawing/2014/main" id="{8AFB2ECA-70AB-29C8-7345-B3FBA83AE34C}"/>
              </a:ext>
            </a:extLst>
          </p:cNvPr>
          <p:cNvPicPr>
            <a:picLocks noChangeAspect="1"/>
          </p:cNvPicPr>
          <p:nvPr/>
        </p:nvPicPr>
        <p:blipFill>
          <a:blip r:embed="rId7"/>
          <a:stretch>
            <a:fillRect/>
          </a:stretch>
        </p:blipFill>
        <p:spPr>
          <a:xfrm>
            <a:off x="10180089" y="614911"/>
            <a:ext cx="1878564" cy="2814089"/>
          </a:xfrm>
          <a:prstGeom prst="rect">
            <a:avLst/>
          </a:prstGeom>
        </p:spPr>
      </p:pic>
      <p:pic>
        <p:nvPicPr>
          <p:cNvPr id="5" name="Content Placeholder 4">
            <a:extLst>
              <a:ext uri="{FF2B5EF4-FFF2-40B4-BE49-F238E27FC236}">
                <a16:creationId xmlns:a16="http://schemas.microsoft.com/office/drawing/2014/main" id="{B47AA9D3-B9EB-149E-DFA4-7B9C33E87D9A}"/>
              </a:ext>
            </a:extLst>
          </p:cNvPr>
          <p:cNvPicPr>
            <a:picLocks noGrp="1" noChangeAspect="1"/>
          </p:cNvPicPr>
          <p:nvPr>
            <p:ph idx="1"/>
          </p:nvPr>
        </p:nvPicPr>
        <p:blipFill>
          <a:blip r:embed="rId8"/>
          <a:stretch>
            <a:fillRect/>
          </a:stretch>
        </p:blipFill>
        <p:spPr>
          <a:xfrm>
            <a:off x="1879903" y="3199618"/>
            <a:ext cx="2286489" cy="3658382"/>
          </a:xfrm>
        </p:spPr>
      </p:pic>
    </p:spTree>
    <p:extLst>
      <p:ext uri="{BB962C8B-B14F-4D97-AF65-F5344CB8AC3E}">
        <p14:creationId xmlns:p14="http://schemas.microsoft.com/office/powerpoint/2010/main" val="1191936240"/>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0C0B86B4-D276-B8F1-D47E-D88BD3CF62B4}"/>
              </a:ext>
            </a:extLst>
          </p:cNvPr>
          <p:cNvPicPr>
            <a:picLocks noGrp="1" noChangeAspect="1"/>
          </p:cNvPicPr>
          <p:nvPr>
            <p:ph idx="1"/>
          </p:nvPr>
        </p:nvPicPr>
        <p:blipFill>
          <a:blip r:embed="rId2"/>
          <a:stretch>
            <a:fillRect/>
          </a:stretch>
        </p:blipFill>
        <p:spPr>
          <a:xfrm>
            <a:off x="3067050" y="400050"/>
            <a:ext cx="6057900" cy="6057900"/>
          </a:xfrm>
        </p:spPr>
      </p:pic>
      <p:sp>
        <p:nvSpPr>
          <p:cNvPr id="2" name="TextBox 1">
            <a:extLst>
              <a:ext uri="{FF2B5EF4-FFF2-40B4-BE49-F238E27FC236}">
                <a16:creationId xmlns:a16="http://schemas.microsoft.com/office/drawing/2014/main" id="{62678577-1402-EE7C-1CB7-B4AD2738323B}"/>
              </a:ext>
            </a:extLst>
          </p:cNvPr>
          <p:cNvSpPr txBox="1"/>
          <p:nvPr/>
        </p:nvSpPr>
        <p:spPr>
          <a:xfrm>
            <a:off x="9333186" y="5265683"/>
            <a:ext cx="2561920" cy="707886"/>
          </a:xfrm>
          <a:prstGeom prst="rect">
            <a:avLst/>
          </a:prstGeom>
          <a:noFill/>
        </p:spPr>
        <p:txBody>
          <a:bodyPr wrap="none" rtlCol="0">
            <a:spAutoFit/>
          </a:bodyPr>
          <a:lstStyle/>
          <a:p>
            <a:r>
              <a:rPr lang="en-US" sz="4000">
                <a:solidFill>
                  <a:srgbClr val="C00000"/>
                </a:solidFill>
                <a:latin typeface="AkayaKanadaka" panose="02010502080401010103" pitchFamily="2" charset="77"/>
                <a:cs typeface="AkayaKanadaka" panose="02010502080401010103" pitchFamily="2" charset="77"/>
              </a:rPr>
              <a:t>Teşekkürler</a:t>
            </a:r>
          </a:p>
        </p:txBody>
      </p:sp>
    </p:spTree>
    <p:extLst>
      <p:ext uri="{BB962C8B-B14F-4D97-AF65-F5344CB8AC3E}">
        <p14:creationId xmlns:p14="http://schemas.microsoft.com/office/powerpoint/2010/main" val="4029431242"/>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66F360C8-CAC9-D38F-1060-A1F9C353C451}"/>
              </a:ext>
            </a:extLst>
          </p:cNvPr>
          <p:cNvPicPr>
            <a:picLocks noGrp="1" noChangeAspect="1"/>
          </p:cNvPicPr>
          <p:nvPr>
            <p:ph idx="1"/>
          </p:nvPr>
        </p:nvPicPr>
        <p:blipFill>
          <a:blip r:embed="rId2"/>
          <a:stretch>
            <a:fillRect/>
          </a:stretch>
        </p:blipFill>
        <p:spPr>
          <a:xfrm>
            <a:off x="2781560" y="114560"/>
            <a:ext cx="6628879" cy="6628879"/>
          </a:xfrm>
        </p:spPr>
      </p:pic>
    </p:spTree>
    <p:extLst>
      <p:ext uri="{BB962C8B-B14F-4D97-AF65-F5344CB8AC3E}">
        <p14:creationId xmlns:p14="http://schemas.microsoft.com/office/powerpoint/2010/main" val="3827085651"/>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Belge" ma:contentTypeID="0x0101008EB410E7384FD544926ED72B5900EAF6" ma:contentTypeVersion="14" ma:contentTypeDescription="Yeni belge oluşturun." ma:contentTypeScope="" ma:versionID="ee3b467df7de9d1b498d84e13587d71a">
  <xsd:schema xmlns:xsd="http://www.w3.org/2001/XMLSchema" xmlns:xs="http://www.w3.org/2001/XMLSchema" xmlns:p="http://schemas.microsoft.com/office/2006/metadata/properties" xmlns:ns2="b636c289-89ec-4aac-a5a7-fae3efcce21f" xmlns:ns3="12078768-e010-496c-be91-13abd3bf1d00" targetNamespace="http://schemas.microsoft.com/office/2006/metadata/properties" ma:root="true" ma:fieldsID="1445dff4ae24a478bb1b27fd6f0ffa69" ns2:_="" ns3:_="">
    <xsd:import namespace="b636c289-89ec-4aac-a5a7-fae3efcce21f"/>
    <xsd:import namespace="12078768-e010-496c-be91-13abd3bf1d00"/>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lcf76f155ced4ddcb4097134ff3c332f" minOccurs="0"/>
                <xsd:element ref="ns3:TaxCatchAll" minOccurs="0"/>
                <xsd:element ref="ns2:MediaServiceDateTaken" minOccurs="0"/>
                <xsd:element ref="ns2:MediaServiceOCR" minOccurs="0"/>
                <xsd:element ref="ns2:MediaServiceGenerationTime" minOccurs="0"/>
                <xsd:element ref="ns2:MediaServiceEventHashCode" minOccurs="0"/>
                <xsd:element ref="ns2:MediaLengthInSeconds" minOccurs="0"/>
                <xsd:element ref="ns2:MediaServiceLocation"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636c289-89ec-4aac-a5a7-fae3efcce21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lcf76f155ced4ddcb4097134ff3c332f" ma:index="13" nillable="true" ma:taxonomy="true" ma:internalName="lcf76f155ced4ddcb4097134ff3c332f" ma:taxonomyFieldName="MediaServiceImageTags" ma:displayName="Resim Etiketleri" ma:readOnly="false" ma:fieldId="{5cf76f15-5ced-4ddc-b409-7134ff3c332f}" ma:taxonomyMulti="true" ma:sspId="f08ca68a-84f9-4e39-b925-9c0f4131acbf" ma:termSetId="09814cd3-568e-fe90-9814-8d621ff8fb84" ma:anchorId="fba54fb3-c3e1-fe81-a776-ca4b69148c4d" ma:open="true" ma:isKeyword="false">
      <xsd:complexType>
        <xsd:sequence>
          <xsd:element ref="pc:Terms" minOccurs="0" maxOccurs="1"/>
        </xsd:sequence>
      </xsd:complexType>
    </xsd:element>
    <xsd:element name="MediaServiceDateTaken" ma:index="15" nillable="true" ma:displayName="MediaServiceDateTaken" ma:hidden="true" ma:indexed="true" ma:internalName="MediaServiceDateTaken"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LengthInSeconds" ma:index="19" nillable="true" ma:displayName="MediaLengthInSeconds" ma:hidden="true" ma:internalName="MediaLengthInSeconds" ma:readOnly="true">
      <xsd:simpleType>
        <xsd:restriction base="dms:Unknown"/>
      </xsd:simpleType>
    </xsd:element>
    <xsd:element name="MediaServiceLocation" ma:index="20" nillable="true" ma:displayName="Location" ma:indexed="true" ma:internalName="MediaServiceLocation" ma:readOnly="true">
      <xsd:simpleType>
        <xsd:restriction base="dms:Text"/>
      </xsd:simpleType>
    </xsd:element>
    <xsd:element name="MediaServiceBillingMetadata" ma:index="21"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2078768-e010-496c-be91-13abd3bf1d00" elementFormDefault="qualified">
    <xsd:import namespace="http://schemas.microsoft.com/office/2006/documentManagement/types"/>
    <xsd:import namespace="http://schemas.microsoft.com/office/infopath/2007/PartnerControls"/>
    <xsd:element name="TaxCatchAll" ma:index="14" nillable="true" ma:displayName="Taxonomy Catch All Column" ma:hidden="true" ma:list="{da2bcbba-ecaf-438c-8d17-d96268f593a6}" ma:internalName="TaxCatchAll" ma:showField="CatchAllData" ma:web="12078768-e010-496c-be91-13abd3bf1d00">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İçerik Türü"/>
        <xsd:element ref="dc:title" minOccurs="0" maxOccurs="1" ma:index="4" ma:displayName="Başlı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lcf76f155ced4ddcb4097134ff3c332f xmlns="b636c289-89ec-4aac-a5a7-fae3efcce21f">
      <Terms xmlns="http://schemas.microsoft.com/office/infopath/2007/PartnerControls"/>
    </lcf76f155ced4ddcb4097134ff3c332f>
    <TaxCatchAll xmlns="12078768-e010-496c-be91-13abd3bf1d00" xsi:nil="true"/>
  </documentManagement>
</p:properties>
</file>

<file path=customXml/itemProps1.xml><?xml version="1.0" encoding="utf-8"?>
<ds:datastoreItem xmlns:ds="http://schemas.openxmlformats.org/officeDocument/2006/customXml" ds:itemID="{CE460A31-9342-44C8-8420-37BBEB9C4DF6}"/>
</file>

<file path=customXml/itemProps2.xml><?xml version="1.0" encoding="utf-8"?>
<ds:datastoreItem xmlns:ds="http://schemas.openxmlformats.org/officeDocument/2006/customXml" ds:itemID="{F8DA8298-502D-4203-A9A0-BA33EFE7E913}"/>
</file>

<file path=customXml/itemProps3.xml><?xml version="1.0" encoding="utf-8"?>
<ds:datastoreItem xmlns:ds="http://schemas.openxmlformats.org/officeDocument/2006/customXml" ds:itemID="{A042A605-834D-40EA-8C69-548A3F18695B}"/>
</file>

<file path=docProps/app.xml><?xml version="1.0" encoding="utf-8"?>
<Properties xmlns="http://schemas.openxmlformats.org/officeDocument/2006/extended-properties" xmlns:vt="http://schemas.openxmlformats.org/officeDocument/2006/docPropsVTypes">
  <Template>Office 2013 - 2022 Theme</Template>
  <TotalTime>19668</TotalTime>
  <Words>3928</Words>
  <Application>Microsoft Office PowerPoint</Application>
  <PresentationFormat>Geniş ekran</PresentationFormat>
  <Paragraphs>303</Paragraphs>
  <Slides>59</Slides>
  <Notes>19</Notes>
  <HiddenSlides>0</HiddenSlides>
  <MMClips>4</MMClips>
  <ScaleCrop>false</ScaleCrop>
  <HeadingPairs>
    <vt:vector size="6" baseType="variant">
      <vt:variant>
        <vt:lpstr>Kullanılan Yazı Tipleri</vt:lpstr>
      </vt:variant>
      <vt:variant>
        <vt:i4>11</vt:i4>
      </vt:variant>
      <vt:variant>
        <vt:lpstr>Tema</vt:lpstr>
      </vt:variant>
      <vt:variant>
        <vt:i4>1</vt:i4>
      </vt:variant>
      <vt:variant>
        <vt:lpstr>Slayt Başlıkları</vt:lpstr>
      </vt:variant>
      <vt:variant>
        <vt:i4>59</vt:i4>
      </vt:variant>
    </vt:vector>
  </HeadingPairs>
  <TitlesOfParts>
    <vt:vector size="71" baseType="lpstr">
      <vt:lpstr>AkayaKanadaka</vt:lpstr>
      <vt:lpstr>Arial</vt:lpstr>
      <vt:lpstr>Calibri</vt:lpstr>
      <vt:lpstr>Calibri Light</vt:lpstr>
      <vt:lpstr>Harrington</vt:lpstr>
      <vt:lpstr>Helvetica</vt:lpstr>
      <vt:lpstr>Inter</vt:lpstr>
      <vt:lpstr>Open Sans</vt:lpstr>
      <vt:lpstr>Roboto</vt:lpstr>
      <vt:lpstr>Symbol</vt:lpstr>
      <vt:lpstr>Times New Roman</vt:lpstr>
      <vt:lpstr>Office Theme</vt:lpstr>
      <vt:lpstr>Nöroplastisite</vt:lpstr>
      <vt:lpstr>Beynin iki büyük yorumu</vt:lpstr>
      <vt:lpstr>Golgi’nin Görüşü - Retiküler Teori</vt:lpstr>
      <vt:lpstr>PowerPoint Sunusu</vt:lpstr>
      <vt:lpstr>Cajal’ın Görüşü - Nöron Doktrini</vt:lpstr>
      <vt:lpstr>PowerPoint Sunusu</vt:lpstr>
      <vt:lpstr>PowerPoint Sunusu</vt:lpstr>
      <vt:lpstr>PowerPoint Sunusu</vt:lpstr>
      <vt:lpstr>PowerPoint Sunusu</vt:lpstr>
      <vt:lpstr>PowerPoint Sunusu</vt:lpstr>
      <vt:lpstr>PowerPoint Sunusu</vt:lpstr>
      <vt:lpstr>PowerPoint Sunusu</vt:lpstr>
      <vt:lpstr>Nöroplastisite=Beyin Plastisitesi</vt:lpstr>
      <vt:lpstr>PowerPoint Sunusu</vt:lpstr>
      <vt:lpstr>PowerPoint Sunusu</vt:lpstr>
      <vt:lpstr>PowerPoint Sunusu</vt:lpstr>
      <vt:lpstr>PowerPoint Sunusu</vt:lpstr>
      <vt:lpstr>Rakamlarla beynin bağlantısallığı</vt:lpstr>
      <vt:lpstr>PowerPoint Sunusu</vt:lpstr>
      <vt:lpstr>PowerPoint Sunusu</vt:lpstr>
      <vt:lpstr>PowerPoint Sunusu</vt:lpstr>
      <vt:lpstr>PowerPoint Sunusu</vt:lpstr>
      <vt:lpstr>Motor homunkulus</vt:lpstr>
      <vt:lpstr>PowerPoint Sunusu</vt:lpstr>
      <vt:lpstr>PowerPoint Sunusu</vt:lpstr>
      <vt:lpstr>Nörogenezis?</vt:lpstr>
      <vt:lpstr>Nörogenezis?</vt:lpstr>
      <vt:lpstr>PowerPoint Sunusu</vt:lpstr>
      <vt:lpstr>PowerPoint Sunusu</vt:lpstr>
      <vt:lpstr>PowerPoint Sunusu</vt:lpstr>
      <vt:lpstr>Dendritogenezis</vt:lpstr>
      <vt:lpstr>Aktivite-bağımlı mekanizma</vt:lpstr>
      <vt:lpstr>PowerPoint Sunusu</vt:lpstr>
      <vt:lpstr>Eşpotansiyellik:</vt:lpstr>
      <vt:lpstr>Vicariation (Yerine Geçme)</vt:lpstr>
      <vt:lpstr>Diaschisis (Bağlantısal Sönümlenme)</vt:lpstr>
      <vt:lpstr>Beyin onarımında plastisite</vt:lpstr>
      <vt:lpstr>Maladaptif plastisite</vt:lpstr>
      <vt:lpstr>Yaşlanan Beyinde Nöroplastisite</vt:lpstr>
      <vt:lpstr>Yaşlanan Beyinde Nöroplastisite</vt:lpstr>
      <vt:lpstr>Yaşlanan Beyinde Nöroplastisite</vt:lpstr>
      <vt:lpstr>Yaşlanan Beyinde Nöroplastisite</vt:lpstr>
      <vt:lpstr>Nöroplastisiteyi Artırmak Mümkün mü?</vt:lpstr>
      <vt:lpstr>Ne yapılabilir?</vt:lpstr>
      <vt:lpstr>Uyku</vt:lpstr>
      <vt:lpstr>Superagers</vt:lpstr>
      <vt:lpstr>PowerPoint Sunusu</vt:lpstr>
      <vt:lpstr>Resistance &amp; Resilience (Dayanırlık &amp; Direnim)</vt:lpstr>
      <vt:lpstr>PowerPoint Sunusu</vt:lpstr>
      <vt:lpstr>PowerPoint Sunusu</vt:lpstr>
      <vt:lpstr>PowerPoint Sunusu</vt:lpstr>
      <vt:lpstr>Dr. Elizabeth Blackburn </vt:lpstr>
      <vt:lpstr>A Swarm of Bee Goddesses Tending a Telomere painting by Julie Newdoll</vt:lpstr>
      <vt:lpstr>PowerPoint Sunusu</vt:lpstr>
      <vt:lpstr>Leukocyte Telomere Length and Cross-Sectional and Longitudinal Variations in Gray Matter Volume and Cortical Thickness</vt:lpstr>
      <vt:lpstr>Leukocyte Telomere Length and Cross-Sectional and Longitudinal Variations in Gray Matter Volume and Cortical Thickness</vt:lpstr>
      <vt:lpstr>PowerPoint Sunusu</vt:lpstr>
      <vt:lpstr>PowerPoint Sunusu</vt:lpstr>
      <vt:lpstr>PowerPoint Sunusu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Office User</dc:creator>
  <cp:lastModifiedBy>loq5</cp:lastModifiedBy>
  <cp:revision>213</cp:revision>
  <dcterms:created xsi:type="dcterms:W3CDTF">2023-04-19T20:50:22Z</dcterms:created>
  <dcterms:modified xsi:type="dcterms:W3CDTF">2025-10-17T12:21:44Z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0x0101008EB410E7384FD544926ED72B5900EAF6</vt:lpwstr>
  </property>
</Properties>
</file>