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87" r:id="rId4"/>
    <p:sldId id="261" r:id="rId5"/>
    <p:sldId id="262" r:id="rId6"/>
    <p:sldId id="288" r:id="rId7"/>
    <p:sldId id="283" r:id="rId8"/>
    <p:sldId id="289" r:id="rId9"/>
    <p:sldId id="297" r:id="rId10"/>
    <p:sldId id="291" r:id="rId11"/>
    <p:sldId id="270" r:id="rId12"/>
    <p:sldId id="269" r:id="rId13"/>
    <p:sldId id="292" r:id="rId14"/>
    <p:sldId id="279" r:id="rId15"/>
    <p:sldId id="302" r:id="rId16"/>
    <p:sldId id="299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/>
    <p:restoredTop sz="84643" autoAdjust="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2FEF-D94B-4DA5-ACCD-8E9C98EB672D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6437-22AA-4C66-95E9-5E6DB90E0E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18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46437-22AA-4C66-95E9-5E6DB90E0E1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4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3" y="365125"/>
            <a:ext cx="10661555" cy="1325563"/>
          </a:xfrm>
        </p:spPr>
        <p:txBody>
          <a:bodyPr/>
          <a:lstStyle/>
          <a:p>
            <a:endParaRPr lang="tr-T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1223" cy="6858000"/>
          </a:xfrm>
        </p:spPr>
      </p:pic>
      <p:sp>
        <p:nvSpPr>
          <p:cNvPr id="3" name="Dikdörtgen 2"/>
          <p:cNvSpPr/>
          <p:nvPr/>
        </p:nvSpPr>
        <p:spPr>
          <a:xfrm>
            <a:off x="1335025" y="2301163"/>
            <a:ext cx="988466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400" b="1" dirty="0">
                <a:latin typeface="Calibri" panose="020F0502020204030204" pitchFamily="34" charset="0"/>
                <a:cs typeface="Calibri" panose="020F0502020204030204" pitchFamily="34" charset="0"/>
              </a:rPr>
              <a:t>Yaşlı Bireylerde </a:t>
            </a:r>
            <a:r>
              <a:rPr lang="tr-T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Dinapenik</a:t>
            </a:r>
            <a:r>
              <a:rPr lang="tr-T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Abdominal</a:t>
            </a:r>
            <a:r>
              <a:rPr lang="tr-T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Obezite</a:t>
            </a:r>
            <a:r>
              <a:rPr lang="tr-T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ile </a:t>
            </a:r>
            <a:r>
              <a:rPr lang="tr-T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Geriatrik</a:t>
            </a:r>
            <a:r>
              <a:rPr lang="tr-T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Sendromlar ve </a:t>
            </a:r>
            <a:r>
              <a:rPr lang="tr-T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Mortalite</a:t>
            </a:r>
            <a:r>
              <a:rPr lang="tr-T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Arasındaki İlişki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029968" y="4572000"/>
            <a:ext cx="732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Dr. Ezgi Akandere Barlas                           </a:t>
            </a:r>
          </a:p>
          <a:p>
            <a:pPr algn="ctr"/>
            <a:r>
              <a:rPr lang="tr-TR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Erciyes Üniversitesi Geriatri Bilim Dalı</a:t>
            </a: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9556C-F5DC-B72E-98C0-36587704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EEA917-504E-F8B3-2CBE-FEC79098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983844E-F3E5-9BD4-845C-3505A92BC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5412831E-BE85-75D8-5ADF-0A80900DF43E}"/>
              </a:ext>
            </a:extLst>
          </p:cNvPr>
          <p:cNvSpPr/>
          <p:nvPr/>
        </p:nvSpPr>
        <p:spPr>
          <a:xfrm>
            <a:off x="1289304" y="1282424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8C64E31-0C36-5019-672D-506D577A6468}"/>
              </a:ext>
            </a:extLst>
          </p:cNvPr>
          <p:cNvSpPr/>
          <p:nvPr/>
        </p:nvSpPr>
        <p:spPr>
          <a:xfrm>
            <a:off x="749808" y="1990310"/>
            <a:ext cx="10341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Katılımcı Özellikleri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Toplam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1.237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katılımcı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Medyan yaş: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2800" i="1" dirty="0">
                <a:latin typeface="Calibri" panose="020F0502020204030204" pitchFamily="34" charset="0"/>
                <a:cs typeface="Calibri" panose="020F0502020204030204" pitchFamily="34" charset="0"/>
              </a:rPr>
              <a:t>IQR: 66–76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Kadın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%70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525"/>
            <a:ext cx="12192000" cy="6858000"/>
          </a:xfr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44367"/>
              </p:ext>
            </p:extLst>
          </p:nvPr>
        </p:nvGraphicFramePr>
        <p:xfrm>
          <a:off x="2" y="58366"/>
          <a:ext cx="12191998" cy="6799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9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3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Değişkenler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 1237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n=183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Obezite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 621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Dinapeni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(D)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n=116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Dinapenik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Obezite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(DAO)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n=317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tr-TR" sz="11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tr-TR" sz="11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tr-TR" sz="11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Yaş,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(IQR)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(66- 76)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(66-75)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(65-74)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(70-81)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(68-79)</a:t>
                      </a:r>
                      <a:r>
                        <a:rPr lang="tr-TR" sz="1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Cinsiyet, n (%)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 (70)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 (30)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(29)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(71)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(81.8)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(18.2)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(34.5)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(65.5)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(83.6)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(16.4)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BMI (kg/m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(IQR)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 (26.18-34.7)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 (23.24-27.7)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31.75 (28.72-35.95)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24.05 (22-27.04)</a:t>
                      </a:r>
                      <a:r>
                        <a:rPr lang="tr-TR" sz="1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31.84 (27,8-35.9)</a:t>
                      </a:r>
                      <a:r>
                        <a:rPr lang="tr-TR" sz="1100" b="1" baseline="30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HGS (kg), 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(IQR)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(15-28)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(25-34,3)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 (20-30)</a:t>
                      </a:r>
                      <a:r>
                        <a:rPr lang="tr-TR" sz="11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(12.4-21)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(11-15)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 (cm),  </a:t>
                      </a: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(IQR)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(95-113)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90.5 (5-97)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(102-115)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(82-95)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(100-115)</a:t>
                      </a:r>
                      <a:r>
                        <a:rPr lang="tr-TR" sz="1100" b="1" baseline="30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Düşme ,  n (%)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(35.8)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(25.7)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(31.4)</a:t>
                      </a:r>
                      <a:r>
                        <a:rPr lang="tr-TR" sz="11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a,b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(40.5)</a:t>
                      </a:r>
                      <a:r>
                        <a:rPr lang="tr-TR" sz="11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b,c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(48.6)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Bilişsel bozukluk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n (%)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(21.7)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(17.5)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(16.1)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(39.7)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(28.4)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Depresyon,  n (%)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(41.1)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(30.1)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(40.1)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(39.7)</a:t>
                      </a:r>
                      <a:r>
                        <a:rPr lang="tr-TR" sz="11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a,b,c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(49.8)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Polifarmasi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n (%)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(35.1)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(30.1)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(33.5)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(27.6)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(43.8)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Malnutrisyon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n(%)</a:t>
                      </a: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623(52.04)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89(50.8)</a:t>
                      </a:r>
                      <a:r>
                        <a:rPr lang="tr-TR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267(44.6)</a:t>
                      </a:r>
                      <a:r>
                        <a:rPr lang="tr-TR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kern="1200" baseline="300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a,c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90(79.6)</a:t>
                      </a:r>
                      <a:r>
                        <a:rPr lang="tr-TR" sz="11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177(56.9)</a:t>
                      </a:r>
                      <a:r>
                        <a:rPr lang="tr-TR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Inkontinans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n (%)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(33.7)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(22.4)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(29.1)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b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(39.7)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b, c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(47)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Mortalite</a:t>
                      </a: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n (%)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(14)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(15.3)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(10)</a:t>
                      </a:r>
                      <a:r>
                        <a:rPr lang="tr-TR" sz="1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(31.9)</a:t>
                      </a:r>
                      <a:r>
                        <a:rPr lang="tr-TR" sz="11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(14.5)</a:t>
                      </a:r>
                      <a:r>
                        <a:rPr lang="tr-TR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0.001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872" marR="30872" marT="681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4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106311" y="1404707"/>
            <a:ext cx="7755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0" y="1350866"/>
            <a:ext cx="10658722" cy="5283397"/>
          </a:xfrm>
        </p:spPr>
      </p:pic>
    </p:spTree>
    <p:extLst>
      <p:ext uri="{BB962C8B-B14F-4D97-AF65-F5344CB8AC3E}">
        <p14:creationId xmlns:p14="http://schemas.microsoft.com/office/powerpoint/2010/main" val="312190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9D2D7-2411-9AE2-48FE-CA04BBE0C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016A62-28D2-6383-ADB1-D5FD0D50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63081CE-37AE-3FFF-54DE-E4E6923A4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9CC0688-458D-662F-337F-6EDB454C4891}"/>
              </a:ext>
            </a:extLst>
          </p:cNvPr>
          <p:cNvSpPr/>
          <p:nvPr/>
        </p:nvSpPr>
        <p:spPr>
          <a:xfrm>
            <a:off x="1289304" y="1282424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992E7C5-6ED0-9393-E07E-541850600B8B}"/>
              </a:ext>
            </a:extLst>
          </p:cNvPr>
          <p:cNvSpPr/>
          <p:nvPr/>
        </p:nvSpPr>
        <p:spPr>
          <a:xfrm>
            <a:off x="749808" y="1990310"/>
            <a:ext cx="10341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Mortalite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Takipte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173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ölüm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(%14.0)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En yüksek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mortalite oranı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inapeni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grubunda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%31.9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grubunda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%14.5 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1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149469"/>
            <a:ext cx="12121662" cy="6620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83681"/>
              </p:ext>
            </p:extLst>
          </p:nvPr>
        </p:nvGraphicFramePr>
        <p:xfrm>
          <a:off x="116734" y="1181748"/>
          <a:ext cx="11858016" cy="5471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Değişkenler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Univariate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tr-TR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(95%CI)</a:t>
                      </a:r>
                      <a:endParaRPr lang="tr-TR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tr-TR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1.099(1.078-1.119)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4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Cinsiyet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tr-T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Kadın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Erkek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tr-TR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2,688(1.995-3.622)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0.953(0.929-0.978)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 çevresi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0.986(0.975-0.997)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Düşme öyküsü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1.650(1.221-2.228)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Bilişsel bozukluk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2.108(1.541-2.884)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Depresif semptom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1.379(1.022-1.860)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Polifarmasi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1.612(1.194-2.176)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Malnutrisyon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2.115(1.517-2.949)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İnkontinans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1.244(0.903-1.712)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447472" y="535420"/>
            <a:ext cx="1057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Dynapenic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Abdominal Obesity and Mortality Risk: Cox Proportional Hazards Regression Analysis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7028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398584" y="1457863"/>
            <a:ext cx="11394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Dynapenic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Abdominal Obesity and Mortality Risk: Cox Proportional Hazards Regression Analysis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131277" y="5292969"/>
            <a:ext cx="9135208" cy="79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Yaş, cinsiyet, BMI, bel çevresi, düşme öyküsü, bilişsel bozukluk, depresif semptom, </a:t>
            </a:r>
            <a:r>
              <a:rPr lang="tr-T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polifarmasi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malnutrisyon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düzeltilmiş modelde de bu ilişki devam etti (HR≈1.73, p=0.043)</a:t>
            </a: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75871"/>
              </p:ext>
            </p:extLst>
          </p:nvPr>
        </p:nvGraphicFramePr>
        <p:xfrm>
          <a:off x="1380067" y="2519680"/>
          <a:ext cx="8229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Crude OR (95% CI)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Adjusted OR (95% CI)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(Refer</a:t>
                      </a:r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obezite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(AO)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solidFill>
                            <a:srgbClr val="FF0000"/>
                          </a:solidFill>
                          <a:latin typeface="Calibri"/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0.601 (0.384–0.939)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solidFill>
                            <a:srgbClr val="FF0000"/>
                          </a:solidFill>
                          <a:latin typeface="Calibri"/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1,230(0.657-2.305)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napeni</a:t>
                      </a:r>
                      <a:r>
                        <a:rPr lang="tr-TR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solidFill>
                            <a:srgbClr val="FF0000"/>
                          </a:solidFill>
                          <a:latin typeface="Calibri"/>
                        </a:defRPr>
                      </a:pPr>
                      <a:r>
                        <a: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2.809 (1.717–4.594)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1.739(1.018-2.972)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napeni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Abdominal </a:t>
                      </a:r>
                      <a:r>
                        <a:rPr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</a:t>
                      </a:r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zite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1.224 (0.764–1.959)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0">
                          <a:latin typeface="Calibri"/>
                        </a:defRPr>
                      </a:pPr>
                      <a:r>
                        <a: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1.539(0.824-2.875)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E2A2-3349-9961-D470-0AF1E1DD0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C69C09-7FBA-2C4B-7054-53081839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A4541FB-55DB-359E-A5E2-A162D36C4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06AED5F9-1673-0108-27F5-92B864B580C6}"/>
              </a:ext>
            </a:extLst>
          </p:cNvPr>
          <p:cNvSpPr/>
          <p:nvPr/>
        </p:nvSpPr>
        <p:spPr>
          <a:xfrm>
            <a:off x="1289304" y="1282424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Tartışma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119F6CC-7A35-EF1A-5D1C-5C2C026FDD4C}"/>
              </a:ext>
            </a:extLst>
          </p:cNvPr>
          <p:cNvSpPr/>
          <p:nvPr/>
        </p:nvSpPr>
        <p:spPr>
          <a:xfrm>
            <a:off x="749808" y="1990310"/>
            <a:ext cx="10341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DAO grubunda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Düşme, depresif semptom,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polifarması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ve üriner inkontinans en yüksek düzeyde görülmüştür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Ancak uzun dönem mortaliteyi öngören en güçlü belirleyici,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yalnızca kas kuvvet kaybı (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olmuştur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 bulgular, kas kuvveti kaybının yaşlı bireylerde sağkalım üzerinde merkezi bir rol oynadığını göstermektedir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Abdominal obezite ise sendrom yükü ve fonksiyonel bağımlılıkla ilişkili olsa da mortaliteyi bağımsız olarak öngörmemiştir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tr-TR" sz="2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3983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99104-9E1C-AA5F-6E09-7CAE5D99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4907CA-CC78-5CF4-86C4-055C4914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7FFD406-B23B-D20B-1E6D-54651E62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158C3EA7-66B4-E509-A23B-8FB67EABF174}"/>
              </a:ext>
            </a:extLst>
          </p:cNvPr>
          <p:cNvSpPr/>
          <p:nvPr/>
        </p:nvSpPr>
        <p:spPr>
          <a:xfrm>
            <a:off x="1289304" y="1282424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C03869F-EF87-6DD3-73E6-59D616D5F420}"/>
              </a:ext>
            </a:extLst>
          </p:cNvPr>
          <p:cNvSpPr/>
          <p:nvPr/>
        </p:nvSpPr>
        <p:spPr>
          <a:xfrm>
            <a:off x="749808" y="1990310"/>
            <a:ext cx="10341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Yaşlı bireylerde hem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el kavrama kuvveti ölçümünün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hem de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bel çevresi değerlendirmesinin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rutin geriatri muayenesine entegre edilmesi, riskli bireylerin erken dönemde saptanması ve müdahale edilmesi açısından büyük önem taşımaktadır</a:t>
            </a:r>
          </a:p>
          <a:p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Kas kuvvetini korumaya yönelik  müdahaleler, yaşlılarda  </a:t>
            </a: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mortalite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riskini azaltabilirken;  abdominal obezite ile mücadele de yaşlı hastalarda </a:t>
            </a: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sendrom yükünü 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belirgin şekilde azaltabilir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248AC-39E2-5F0A-3BFF-77F28148F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D06797-65EA-1569-F8F9-74BEA72D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5D56960-206B-EE5E-A95D-364441F89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D6C0B06-2F80-4B40-C13D-509583205D0F}"/>
              </a:ext>
            </a:extLst>
          </p:cNvPr>
          <p:cNvSpPr/>
          <p:nvPr/>
        </p:nvSpPr>
        <p:spPr>
          <a:xfrm>
            <a:off x="1289304" y="1282424"/>
            <a:ext cx="888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AF0ADC3-A6CB-54EE-DE74-2829349AAEF0}"/>
              </a:ext>
            </a:extLst>
          </p:cNvPr>
          <p:cNvSpPr/>
          <p:nvPr/>
        </p:nvSpPr>
        <p:spPr>
          <a:xfrm>
            <a:off x="466344" y="1690688"/>
            <a:ext cx="85130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44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algn="ctr"/>
            <a:endParaRPr lang="tr-T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4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Teşekkürler</a:t>
            </a:r>
          </a:p>
        </p:txBody>
      </p:sp>
      <p:pic>
        <p:nvPicPr>
          <p:cNvPr id="6" name="Resim 5" descr="Eğlenen yaşlı kadın">
            <a:extLst>
              <a:ext uri="{FF2B5EF4-FFF2-40B4-BE49-F238E27FC236}">
                <a16:creationId xmlns:a16="http://schemas.microsoft.com/office/drawing/2014/main" id="{1F48018E-F250-178F-0D32-B58707B1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76" y="1516952"/>
            <a:ext cx="3600032" cy="24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1600200" y="1335024"/>
            <a:ext cx="845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41832" y="2139696"/>
            <a:ext cx="10411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Kas kuvveti azalması (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dinapeni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) ve abdominal obezite, yaşlı bireylerde bağımsız olarak morbidite ve mortalite riskini artıran iki önemli durumdur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Bu iki fenomenin birlikte görüldüğü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dinapenik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abdominal obezite (DAO)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Fonksiyonel kısıtlılık, düşme, depresyon ve hastaneye yatış gibi olumsuz sonuçlarla ilişkilendirilmiş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Geriatrik sendromlar ve uzun dönem mortalite üzerindeki etkisi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henüz tam olarak açıklığa kavuşturulamamıştır</a:t>
            </a:r>
          </a:p>
        </p:txBody>
      </p:sp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FD3EB-39FC-1985-68C2-B747C1160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85FF43-AF7E-9A21-647A-8F7A4542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94B04DF-26F9-3C16-98BD-EDF9E7067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D5D2955-63EE-D6F8-6BF2-E08FE252220C}"/>
              </a:ext>
            </a:extLst>
          </p:cNvPr>
          <p:cNvSpPr/>
          <p:nvPr/>
        </p:nvSpPr>
        <p:spPr>
          <a:xfrm>
            <a:off x="1600200" y="1335024"/>
            <a:ext cx="845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5C17CEE-B203-D23A-F68B-999372E4A0A3}"/>
              </a:ext>
            </a:extLst>
          </p:cNvPr>
          <p:cNvSpPr/>
          <p:nvPr/>
        </p:nvSpPr>
        <p:spPr>
          <a:xfrm>
            <a:off x="941832" y="2139696"/>
            <a:ext cx="10411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Yaşla birlikte kas kuvvetinde azalma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Abdominal obezite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Karın bölgesinde yağlanma, metabolik ve kardiyovasküler riskleri artırır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DAO (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Dinapenik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Abdominal Obezite)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Kas kuvvet kaybı + abdominal obezite birlikteliği, yaşlılar için yüksek riskli bir fenotip</a:t>
            </a:r>
          </a:p>
        </p:txBody>
      </p:sp>
    </p:spTree>
    <p:extLst>
      <p:ext uri="{BB962C8B-B14F-4D97-AF65-F5344CB8AC3E}">
        <p14:creationId xmlns:p14="http://schemas.microsoft.com/office/powerpoint/2010/main" val="22347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1673352" y="1527048"/>
            <a:ext cx="704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38200" y="2234934"/>
            <a:ext cx="9896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Kas kuvveti kaybı ile abdominal obezitenin birlikte bulunduğu fenotipin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Geriatrik sendromlar olan düşme, kognitif bozukluk, depresif semptomlar,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polifarmasi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ve üriner inkontinans ile ilişkisini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Ayrıca uzun dönem mortalite üzerindeki etkisini değerlendirmektir</a:t>
            </a:r>
          </a:p>
        </p:txBody>
      </p:sp>
    </p:spTree>
    <p:extLst>
      <p:ext uri="{BB962C8B-B14F-4D97-AF65-F5344CB8AC3E}">
        <p14:creationId xmlns:p14="http://schemas.microsoft.com/office/powerpoint/2010/main" val="239636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86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59536" y="1371600"/>
            <a:ext cx="9985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59536" y="2343972"/>
            <a:ext cx="10250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Çalışmamız retrospektif, gözlemsel kohort çalışmadır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Ocak 2018 – Aralık 2024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arasında üçüncü basamak bir üniversite hastanesi Geriatri polikliniğine başvuran ≥60 yaş bireyler çalışmaya dahil edildi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Tüm hastalara kapsamlı geriatrik değerlendirme uygulandı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Demografik ve klinik veriler, antropometrik ölçümler ve ilaç kullanımı kaydedildi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Analiz: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Lojistik regresyon, Kaplan-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Meier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Cox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regresyon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9636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5954D-33AE-CDF7-72AB-6F55E30D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D4DE68-03BB-7518-1A67-3F10FDCC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92EABED-AB6C-18E1-7229-96BD04E79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A7AB94D-41D3-078C-FF77-A240C5B08B4C}"/>
              </a:ext>
            </a:extLst>
          </p:cNvPr>
          <p:cNvSpPr/>
          <p:nvPr/>
        </p:nvSpPr>
        <p:spPr>
          <a:xfrm>
            <a:off x="859536" y="1371600"/>
            <a:ext cx="9985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9649BD1-4E12-22D8-DD46-96383951901D}"/>
              </a:ext>
            </a:extLst>
          </p:cNvPr>
          <p:cNvSpPr/>
          <p:nvPr/>
        </p:nvSpPr>
        <p:spPr>
          <a:xfrm>
            <a:off x="594360" y="2055813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kavrama 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kuvveti</a:t>
            </a:r>
            <a:r>
              <a:rPr lang="tr-T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&lt;27kg (erkek), &lt;16kg (kadın) (EWGSOP2)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Abdominal obezite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tr-T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 çevresi &gt;102 cm (erkek), &gt;88 cm (kadın) (WHO)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Her iki özelliği taşıyanlar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grubunu oluşturmuştur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Katılımcılar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abdominal obezite (AO)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(D)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dinapenik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abdominal obezite (DAO)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olmak üzere dört gruba ayrılmıştır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929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1028676" y="1522545"/>
            <a:ext cx="914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Dışlama Kriterleri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15568" y="2331720"/>
            <a:ext cx="9252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Aktif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malignite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İleri evre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demans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Akut organ yetmezliği,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Akut enfeksiyon,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Kas hastalığı olanlar,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Hareket hastalıkları bozukluğu,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Dinamometre kavrama güçlüğü çeken elde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deformitesi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olan hastalar (RA gibi)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Eksik verisi olanlar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0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E7376-4E6C-06EF-0753-8E605DB7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C449A5-6146-DD60-0E2A-598717EE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DF95051-3820-8761-DF5B-F8F0A6FA5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DB6C602A-4904-CDE0-CF23-E1310AA35596}"/>
              </a:ext>
            </a:extLst>
          </p:cNvPr>
          <p:cNvSpPr/>
          <p:nvPr/>
        </p:nvSpPr>
        <p:spPr>
          <a:xfrm>
            <a:off x="1028676" y="1522545"/>
            <a:ext cx="914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Geriatrik Sendromlar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4A9269A-B3F4-82BC-8CEB-C7B2D9C64AEB}"/>
              </a:ext>
            </a:extLst>
          </p:cNvPr>
          <p:cNvSpPr/>
          <p:nvPr/>
        </p:nvSpPr>
        <p:spPr>
          <a:xfrm>
            <a:off x="1028676" y="2340864"/>
            <a:ext cx="100629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Düşme: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Son 12 ay içinde ≥1 düşme öyküsü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Kognitif bozukluk: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Mini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Durum Testi (MMSE) &lt; 24 veya mevcut klinik tanı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Depresif semptomlar: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Geriatrik Depresyon Ölçeği (GDS) &gt; 14 veya klinik tanı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Polifarmasi: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Düzenli kullanılan ≥5 reçeteli ilaç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r-TR" alt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Malnutrisyon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US" sz="2800" dirty="0"/>
              <a:t>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Mini Nutritional Assessment Short-Form (MNA-SF)</a:t>
            </a:r>
            <a:r>
              <a:rPr lang="tr-TR" altLang="tr-TR" sz="2800">
                <a:latin typeface="Calibri" panose="020F0502020204030204" pitchFamily="34" charset="0"/>
                <a:cs typeface="Calibri" panose="020F0502020204030204" pitchFamily="34" charset="0"/>
              </a:rPr>
              <a:t>&lt;12</a:t>
            </a: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tr-TR" alt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Üriner inkontinans: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İstemsiz idrar kaçırma (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Urge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 mix)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3072-FC91-0BD3-10C9-A0F1B6DB8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2197A2-4C85-E9C1-8010-C3A982B0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DEB4A43-EFCC-DD1E-8CF6-A0F21094B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B231F503-B962-C346-EEF3-1672014B7142}"/>
              </a:ext>
            </a:extLst>
          </p:cNvPr>
          <p:cNvSpPr/>
          <p:nvPr/>
        </p:nvSpPr>
        <p:spPr>
          <a:xfrm>
            <a:off x="1028676" y="1522545"/>
            <a:ext cx="914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Mortalite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717D4DA-4958-4FB6-A0A1-CCF401A36EC5}"/>
              </a:ext>
            </a:extLst>
          </p:cNvPr>
          <p:cNvSpPr/>
          <p:nvPr/>
        </p:nvSpPr>
        <p:spPr>
          <a:xfrm>
            <a:off x="1028676" y="2340864"/>
            <a:ext cx="100629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 Sağlık Müdürlüğü , Halk Sağlığı Hizmetlerinden izin talebi ile elde edildi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8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86DDD0A1-3437-43B0-8533-D9D1E808F42A}"/>
</file>

<file path=customXml/itemProps2.xml><?xml version="1.0" encoding="utf-8"?>
<ds:datastoreItem xmlns:ds="http://schemas.openxmlformats.org/officeDocument/2006/customXml" ds:itemID="{B695FC29-40AD-45A2-B610-179C2DDFE215}"/>
</file>

<file path=customXml/itemProps3.xml><?xml version="1.0" encoding="utf-8"?>
<ds:datastoreItem xmlns:ds="http://schemas.openxmlformats.org/officeDocument/2006/customXml" ds:itemID="{D6DE2FB6-C203-4C86-8084-A7C6FD0ADC6E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1228</Words>
  <Application>Microsoft Office PowerPoint</Application>
  <PresentationFormat>Geniş ekran</PresentationFormat>
  <Paragraphs>270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Courier New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loq4</cp:lastModifiedBy>
  <cp:revision>96</cp:revision>
  <dcterms:created xsi:type="dcterms:W3CDTF">2025-09-25T07:19:01Z</dcterms:created>
  <dcterms:modified xsi:type="dcterms:W3CDTF">2025-10-16T09:05:18Z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