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69"/>
  </p:normalViewPr>
  <p:slideViewPr>
    <p:cSldViewPr snapToGrid="0">
      <p:cViewPr varScale="1">
        <p:scale>
          <a:sx n="89" d="100"/>
          <a:sy n="89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22CEB-3B76-2265-AA5B-AF754489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6564EB-94C6-E653-02F8-9B61857A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0A9421-9343-6144-7239-DE3E9F1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2F860-4AFB-9129-3A36-FA96EB4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3E139E-1979-65EF-3448-F50E8EA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BFB2F-7060-C551-0A14-3DBECEC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1D14C-509A-A224-AA73-11D8019C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21C186-CD09-33B2-4D8B-E2FF17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8B3C33-9E0E-378F-76FE-51BFF72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47CB78-C975-0DC7-4E47-A49001E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B39EC90-8F20-1A38-A4A7-8E670B72D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E628E8-CD4A-B25F-B85C-C429FC77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FE0356-622C-52C1-6A3A-04104AC8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2BAAA2-EF01-F880-7607-335B9E4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5ACA9-0BE3-60DA-4E79-DC6E339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05303-C2AA-C030-0351-4AC61A7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27E34-C243-5AEA-DB77-F156C4D6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420A6E-93F1-A239-F6DF-3007476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1C469-F898-0AAF-EB21-9406A07C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233052-3BE2-89FF-8C83-E63F74D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CA930-805E-B092-9B3E-C0684AA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7EBC1B-432A-0937-9DDA-B6C4963B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6AF6AE-ECD5-011B-1218-7DBA9CB1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D4311-15FC-0A2B-98E5-20345B3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0A999F-958A-B833-DD53-EE8DD03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C4092-D922-C0A0-92DE-7C7B8274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B244C-57AA-9D5D-E782-DC2453E8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941D0D-8067-0E78-634F-6D8B0E1B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1F4C93-3EAC-F0BA-20E5-A33692B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BCCD32-8751-BC60-7F6C-9A810A14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8F86D0-7270-9965-121B-B942DBA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2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2F327-34E8-E100-EA4F-27AE2B4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CE9BC1-AC0D-3C98-38F2-3205F2E5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CED8F5-AC86-727D-147B-115700C5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09E01D-AE4A-6E0D-C739-348F19C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E4E12E-BEC9-5467-89A0-FD95B1FD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7B2810-9E7D-59A4-E839-342D251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E82C533-E0EF-074E-257B-4DE1BB7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E5F1625-B837-496E-B3B9-F2AC1D50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7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EA32B-287D-9FC8-DEDA-A86C45B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B21449-467D-89BD-6733-DCF4D31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AD3315-C9C0-03A7-9159-ED42457C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FC7531-8E40-3D6A-CE6C-6122F47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2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EB6C99-72D7-4A35-1DFE-9D850B7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380F60-AA22-003D-CE1A-626FAD3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6F86DD-4E57-9E5E-0B53-ADCC203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9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93451-C544-95D0-F500-92D6FA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A60A7-6F64-103A-0749-4028055D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57ECF7-22CB-0D8B-2AAE-ACFBA05D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DCE356-DCED-AD44-AE48-41CD344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63256C-B7B4-691E-BBE5-72CF4DE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F5142-7DB2-2BC6-CC1B-F182893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E9F68-9853-2C6B-5B3A-0CB423F5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983DC2-3688-A319-4317-B55B8F3DC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F0E675-F20C-AF94-D892-6AF7DE0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BF0D5A-D7FF-3619-D992-961CFEA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2F90F2-87F8-1766-76B3-D1C9BE7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4DD289-26E5-E852-D2D6-AFBB4BB6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37A067-993D-1EBD-0ABA-9B08F40A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1BE733-F6D3-9BA3-5DD2-79A800B2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ED8A98-9173-43EF-722C-68C4A85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5EF13-DB74-FB46-8BDD-6B7CD72601CC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D562F-40FB-EFCE-38B8-AA13C250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63FA39-D86C-F574-4C74-820A4D66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C9AD597-5784-4B63-8C41-6C88C0A5CF27}"/>
              </a:ext>
            </a:extLst>
          </p:cNvPr>
          <p:cNvSpPr txBox="1"/>
          <p:nvPr/>
        </p:nvSpPr>
        <p:spPr>
          <a:xfrm>
            <a:off x="1992701" y="2898801"/>
            <a:ext cx="83417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800" b="1" dirty="0" err="1"/>
              <a:t>Pandemi</a:t>
            </a:r>
            <a:r>
              <a:rPr lang="tr-TR" sz="2800" b="1" dirty="0"/>
              <a:t>, Yaşlı Yetişkinlerin Sağlık Kuruluşlarına Yaptıkları Ziyaretleri Nasıl Etkiledi?</a:t>
            </a:r>
          </a:p>
          <a:p>
            <a:pPr algn="ctr"/>
            <a:r>
              <a:rPr lang="tr-TR" sz="2800" dirty="0"/>
              <a:t>Uzm. Dr. Eyüp Sami Akbaş</a:t>
            </a:r>
          </a:p>
          <a:p>
            <a:pPr algn="ctr"/>
            <a:r>
              <a:rPr lang="tr-TR" sz="2800" dirty="0"/>
              <a:t>Gaziantep Üniversitesi Geriatri B.D</a:t>
            </a:r>
          </a:p>
        </p:txBody>
      </p:sp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5DFB2FD-F09A-43A4-81AE-834D8CC722D1}"/>
              </a:ext>
            </a:extLst>
          </p:cNvPr>
          <p:cNvSpPr txBox="1"/>
          <p:nvPr/>
        </p:nvSpPr>
        <p:spPr>
          <a:xfrm>
            <a:off x="914401" y="1690689"/>
            <a:ext cx="993763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Tartışma</a:t>
            </a:r>
          </a:p>
          <a:p>
            <a:endParaRPr lang="tr-TR" dirty="0"/>
          </a:p>
          <a:p>
            <a:r>
              <a:rPr lang="tr-TR" sz="2000" dirty="0"/>
              <a:t>Erkek hastaların COVID-19 sonrası dönemde üçüncü basamak sağlık hizmeti talebinin arttığı görülmektedir; bu durum, daha ciddi seyreden COVID-19 komplikasyonları ile ilişkili olabilir. </a:t>
            </a:r>
          </a:p>
          <a:p>
            <a:endParaRPr lang="tr-TR" sz="2000" dirty="0"/>
          </a:p>
          <a:p>
            <a:r>
              <a:rPr lang="tr-TR" sz="2000" dirty="0" err="1"/>
              <a:t>Emboli</a:t>
            </a:r>
            <a:r>
              <a:rPr lang="tr-TR" sz="2000" dirty="0"/>
              <a:t>, COVID-19’un </a:t>
            </a:r>
            <a:r>
              <a:rPr lang="tr-TR" sz="2000" dirty="0" err="1"/>
              <a:t>trombotik</a:t>
            </a:r>
            <a:r>
              <a:rPr lang="tr-TR" sz="2000" dirty="0"/>
              <a:t> etkileriyle ilgili önceki çalışmalarla uyumlu şekilde erkeklerde üçüncü basamak sağlık kuruluşlarına başvuruda önemli bir belirleyici olarak öne çıkmaktadır. </a:t>
            </a:r>
          </a:p>
          <a:p>
            <a:endParaRPr lang="tr-TR" sz="2000" dirty="0"/>
          </a:p>
          <a:p>
            <a:r>
              <a:rPr lang="tr-TR" sz="2000" dirty="0" err="1"/>
              <a:t>Steroid</a:t>
            </a:r>
            <a:r>
              <a:rPr lang="tr-TR" sz="2000" dirty="0"/>
              <a:t> kullanımına bağlı bağışıklık baskılanması ve yaşlı erkeklerde </a:t>
            </a:r>
            <a:r>
              <a:rPr lang="tr-TR" sz="2000" dirty="0" err="1"/>
              <a:t>polifarmasinin</a:t>
            </a:r>
            <a:r>
              <a:rPr lang="tr-TR" sz="2000" dirty="0"/>
              <a:t> getirdiği riskler, ileri düzey sağlık hizmeti ihtiyacını artırmış olabilir. </a:t>
            </a:r>
          </a:p>
          <a:p>
            <a:endParaRPr lang="tr-TR" sz="2000" dirty="0"/>
          </a:p>
          <a:p>
            <a:r>
              <a:rPr lang="tr-TR" sz="2000" dirty="0"/>
              <a:t>Bu bulgular, yaşlı popülasyonda uygun ilaç yönetimi ve risk azaltma stratejilerinin önemini vurgulamaktadır.</a:t>
            </a:r>
          </a:p>
        </p:txBody>
      </p:sp>
    </p:spTree>
    <p:extLst>
      <p:ext uri="{BB962C8B-B14F-4D97-AF65-F5344CB8AC3E}">
        <p14:creationId xmlns:p14="http://schemas.microsoft.com/office/powerpoint/2010/main" val="85781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F86F857-B70E-4080-9AEB-F1DD806C12D0}"/>
              </a:ext>
            </a:extLst>
          </p:cNvPr>
          <p:cNvSpPr txBox="1"/>
          <p:nvPr/>
        </p:nvSpPr>
        <p:spPr>
          <a:xfrm>
            <a:off x="1035170" y="2067804"/>
            <a:ext cx="1043796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/>
              <a:t>Sonuç</a:t>
            </a:r>
          </a:p>
          <a:p>
            <a:endParaRPr lang="tr-TR" dirty="0"/>
          </a:p>
          <a:p>
            <a:r>
              <a:rPr lang="tr-TR" sz="2400" dirty="0"/>
              <a:t>COVID-19 tanısını takiben altı ay içinde yaşlı erkek bireyler, üçüncü basamak sağlık kuruluşlarına daha sık başvurmuştur. </a:t>
            </a:r>
          </a:p>
          <a:p>
            <a:endParaRPr lang="tr-TR" sz="2400" dirty="0"/>
          </a:p>
          <a:p>
            <a:r>
              <a:rPr lang="tr-TR" sz="2400" dirty="0" err="1"/>
              <a:t>Emboli</a:t>
            </a:r>
            <a:r>
              <a:rPr lang="tr-TR" sz="2400" dirty="0"/>
              <a:t>, </a:t>
            </a:r>
            <a:r>
              <a:rPr lang="tr-TR" sz="2400" dirty="0" err="1"/>
              <a:t>polifarmasi</a:t>
            </a:r>
            <a:r>
              <a:rPr lang="tr-TR" sz="2400" dirty="0"/>
              <a:t>, sistemik </a:t>
            </a:r>
            <a:r>
              <a:rPr lang="tr-TR" sz="2400" dirty="0" err="1"/>
              <a:t>steroid</a:t>
            </a:r>
            <a:r>
              <a:rPr lang="tr-TR" sz="2400" dirty="0"/>
              <a:t> kullanımı ve daha önceki birinci basamak sağlık başvuruları, bu artışın başlıca belirleyicileri olmuştur.</a:t>
            </a:r>
          </a:p>
          <a:p>
            <a:endParaRPr lang="tr-TR" sz="2400" dirty="0"/>
          </a:p>
          <a:p>
            <a:r>
              <a:rPr lang="tr-TR" sz="2400" dirty="0" err="1"/>
              <a:t>Pandemi</a:t>
            </a:r>
            <a:r>
              <a:rPr lang="tr-TR" sz="2400" dirty="0"/>
              <a:t> dönemlerinde yaşlı bireylerde önlenebilir komplikasyonları azaltmak ve sağlık sistemi üzerindeki yükü hafifletmek amacıyla hedefe yönelik stratejilere ihtiyaç vardır.</a:t>
            </a:r>
          </a:p>
        </p:txBody>
      </p:sp>
    </p:spTree>
    <p:extLst>
      <p:ext uri="{BB962C8B-B14F-4D97-AF65-F5344CB8AC3E}">
        <p14:creationId xmlns:p14="http://schemas.microsoft.com/office/powerpoint/2010/main" val="124643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0A75420-1648-4816-AB94-C204F711C604}"/>
              </a:ext>
            </a:extLst>
          </p:cNvPr>
          <p:cNvSpPr txBox="1"/>
          <p:nvPr/>
        </p:nvSpPr>
        <p:spPr>
          <a:xfrm>
            <a:off x="923027" y="2621802"/>
            <a:ext cx="100670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Amaç</a:t>
            </a:r>
          </a:p>
          <a:p>
            <a:endParaRPr lang="tr-TR" sz="2800" dirty="0"/>
          </a:p>
          <a:p>
            <a:r>
              <a:rPr lang="tr-TR" sz="2800" dirty="0"/>
              <a:t>COVID-19 tanısı öncesi ve sonrası yaşlı bireylerin sağlık kuruluşlarına başvuru sıklığındaki değişimi incelemek ve üçüncü basamak sağlık hizmeti kullanımını artıran klinik faktörleri belirlemek.</a:t>
            </a:r>
          </a:p>
        </p:txBody>
      </p:sp>
    </p:spTree>
    <p:extLst>
      <p:ext uri="{BB962C8B-B14F-4D97-AF65-F5344CB8AC3E}">
        <p14:creationId xmlns:p14="http://schemas.microsoft.com/office/powerpoint/2010/main" val="32909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17BDCFC-1C78-4271-96E3-15114E28A322}"/>
              </a:ext>
            </a:extLst>
          </p:cNvPr>
          <p:cNvSpPr txBox="1"/>
          <p:nvPr/>
        </p:nvSpPr>
        <p:spPr>
          <a:xfrm>
            <a:off x="1069675" y="2067804"/>
            <a:ext cx="101705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/>
              <a:t>Gereç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Yöntem</a:t>
            </a:r>
            <a:endParaRPr lang="en-US" sz="2800" b="1" dirty="0"/>
          </a:p>
          <a:p>
            <a:endParaRPr lang="tr-TR" sz="2800" dirty="0"/>
          </a:p>
          <a:p>
            <a:r>
              <a:rPr lang="en-US" sz="2800" dirty="0"/>
              <a:t>Bu </a:t>
            </a:r>
            <a:r>
              <a:rPr lang="en-US" sz="2800" dirty="0" err="1"/>
              <a:t>retrospektif</a:t>
            </a:r>
            <a:r>
              <a:rPr lang="en-US" sz="2800" dirty="0"/>
              <a:t> </a:t>
            </a:r>
            <a:r>
              <a:rPr lang="en-US" sz="2800" dirty="0" err="1"/>
              <a:t>çalışmaya</a:t>
            </a:r>
            <a:r>
              <a:rPr lang="en-US" sz="2800" dirty="0"/>
              <a:t>, Mart 2020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Aralık</a:t>
            </a:r>
            <a:r>
              <a:rPr lang="en-US" sz="2800" dirty="0"/>
              <a:t> 2022 </a:t>
            </a:r>
            <a:r>
              <a:rPr lang="en-US" sz="2800" dirty="0" err="1"/>
              <a:t>tarihleri</a:t>
            </a:r>
            <a:r>
              <a:rPr lang="en-US" sz="2800" dirty="0"/>
              <a:t> </a:t>
            </a:r>
            <a:r>
              <a:rPr lang="en-US" sz="2800" dirty="0" err="1"/>
              <a:t>arasında</a:t>
            </a:r>
            <a:r>
              <a:rPr lang="en-US" sz="2800" dirty="0"/>
              <a:t> COVID-19 </a:t>
            </a:r>
            <a:r>
              <a:rPr lang="en-US" sz="2800" dirty="0" err="1"/>
              <a:t>tanısı</a:t>
            </a:r>
            <a:r>
              <a:rPr lang="en-US" sz="2800" dirty="0"/>
              <a:t> </a:t>
            </a:r>
            <a:r>
              <a:rPr lang="en-US" sz="2800" dirty="0" err="1"/>
              <a:t>almış</a:t>
            </a:r>
            <a:r>
              <a:rPr lang="en-US" sz="2800" dirty="0"/>
              <a:t> 60 </a:t>
            </a:r>
            <a:r>
              <a:rPr lang="en-US" sz="2800" dirty="0" err="1"/>
              <a:t>yaş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üzeri</a:t>
            </a:r>
            <a:r>
              <a:rPr lang="en-US" sz="2800" dirty="0"/>
              <a:t> 696 </a:t>
            </a:r>
            <a:r>
              <a:rPr lang="en-US" sz="2800" dirty="0" err="1"/>
              <a:t>hastadan</a:t>
            </a:r>
            <a:r>
              <a:rPr lang="en-US" sz="2800" dirty="0"/>
              <a:t>, </a:t>
            </a:r>
            <a:r>
              <a:rPr lang="en-US" sz="2800" dirty="0" err="1"/>
              <a:t>eksik</a:t>
            </a:r>
            <a:r>
              <a:rPr lang="en-US" sz="2800" dirty="0"/>
              <a:t> </a:t>
            </a:r>
            <a:r>
              <a:rPr lang="en-US" sz="2800" dirty="0" err="1"/>
              <a:t>veriler</a:t>
            </a:r>
            <a:r>
              <a:rPr lang="en-US" sz="2800" dirty="0"/>
              <a:t> </a:t>
            </a:r>
            <a:r>
              <a:rPr lang="en-US" sz="2800" dirty="0" err="1"/>
              <a:t>nedeniyle</a:t>
            </a:r>
            <a:r>
              <a:rPr lang="en-US" sz="2800" dirty="0"/>
              <a:t> </a:t>
            </a:r>
            <a:r>
              <a:rPr lang="en-US" sz="2800" dirty="0" err="1"/>
              <a:t>dışlanan</a:t>
            </a:r>
            <a:r>
              <a:rPr lang="en-US" sz="2800" dirty="0"/>
              <a:t> 305 hasta </a:t>
            </a:r>
            <a:r>
              <a:rPr lang="en-US" sz="2800" dirty="0" err="1"/>
              <a:t>sonrası</a:t>
            </a:r>
            <a:r>
              <a:rPr lang="en-US" sz="2800" dirty="0"/>
              <a:t> </a:t>
            </a:r>
            <a:r>
              <a:rPr lang="en-US" sz="2800" dirty="0" err="1"/>
              <a:t>kalan</a:t>
            </a:r>
            <a:r>
              <a:rPr lang="en-US" sz="2800" dirty="0"/>
              <a:t> 391 hasta </a:t>
            </a:r>
            <a:r>
              <a:rPr lang="en-US" sz="2800" dirty="0" err="1"/>
              <a:t>dahil</a:t>
            </a:r>
            <a:r>
              <a:rPr lang="en-US" sz="2800" dirty="0"/>
              <a:t> </a:t>
            </a:r>
            <a:r>
              <a:rPr lang="en-US" sz="2800" dirty="0" err="1"/>
              <a:t>edilmiştir</a:t>
            </a:r>
            <a:r>
              <a:rPr lang="en-US" sz="2800" dirty="0"/>
              <a:t> .</a:t>
            </a:r>
            <a:endParaRPr lang="tr-TR" sz="2800" dirty="0"/>
          </a:p>
          <a:p>
            <a:endParaRPr lang="tr-TR" sz="2800" dirty="0"/>
          </a:p>
          <a:p>
            <a:r>
              <a:rPr lang="en-US" sz="2800" dirty="0"/>
              <a:t> </a:t>
            </a:r>
            <a:r>
              <a:rPr lang="en-US" sz="2800" dirty="0" err="1"/>
              <a:t>Eşlik</a:t>
            </a:r>
            <a:r>
              <a:rPr lang="en-US" sz="2800" dirty="0"/>
              <a:t> </a:t>
            </a:r>
            <a:r>
              <a:rPr lang="en-US" sz="2800" dirty="0" err="1"/>
              <a:t>eden</a:t>
            </a:r>
            <a:r>
              <a:rPr lang="en-US" sz="2800" dirty="0"/>
              <a:t> </a:t>
            </a:r>
            <a:r>
              <a:rPr lang="en-US" sz="2800" dirty="0" err="1"/>
              <a:t>hastalıklar</a:t>
            </a:r>
            <a:r>
              <a:rPr lang="en-US" sz="2800" dirty="0"/>
              <a:t>, </a:t>
            </a:r>
            <a:r>
              <a:rPr lang="en-US" sz="2800" dirty="0" err="1"/>
              <a:t>ilaç</a:t>
            </a:r>
            <a:r>
              <a:rPr lang="en-US" sz="2800" dirty="0"/>
              <a:t> </a:t>
            </a:r>
            <a:r>
              <a:rPr lang="en-US" sz="2800" dirty="0" err="1"/>
              <a:t>kullanımı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birinci</a:t>
            </a:r>
            <a:r>
              <a:rPr lang="en-US" sz="2800" dirty="0"/>
              <a:t>, </a:t>
            </a:r>
            <a:r>
              <a:rPr lang="en-US" sz="2800" dirty="0" err="1"/>
              <a:t>ikinci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üçüncü</a:t>
            </a:r>
            <a:r>
              <a:rPr lang="en-US" sz="2800" dirty="0"/>
              <a:t> </a:t>
            </a:r>
            <a:r>
              <a:rPr lang="en-US" sz="2800" dirty="0" err="1"/>
              <a:t>basamak</a:t>
            </a:r>
            <a:r>
              <a:rPr lang="en-US" sz="2800" dirty="0"/>
              <a:t> </a:t>
            </a:r>
            <a:r>
              <a:rPr lang="en-US" sz="2800" dirty="0" err="1"/>
              <a:t>sağlık</a:t>
            </a:r>
            <a:r>
              <a:rPr lang="en-US" sz="2800" dirty="0"/>
              <a:t> </a:t>
            </a:r>
            <a:r>
              <a:rPr lang="en-US" sz="2800" dirty="0" err="1"/>
              <a:t>kuruluşlarına</a:t>
            </a:r>
            <a:r>
              <a:rPr lang="en-US" sz="2800" dirty="0"/>
              <a:t> </a:t>
            </a:r>
            <a:r>
              <a:rPr lang="en-US" sz="2800" dirty="0" err="1"/>
              <a:t>başvuru</a:t>
            </a:r>
            <a:r>
              <a:rPr lang="en-US" sz="2800" dirty="0"/>
              <a:t> </a:t>
            </a:r>
            <a:r>
              <a:rPr lang="en-US" sz="2800" dirty="0" err="1"/>
              <a:t>sıklığına</a:t>
            </a:r>
            <a:r>
              <a:rPr lang="en-US" sz="2800" dirty="0"/>
              <a:t> </a:t>
            </a:r>
            <a:r>
              <a:rPr lang="en-US" sz="2800" dirty="0" err="1"/>
              <a:t>ilişkin</a:t>
            </a:r>
            <a:r>
              <a:rPr lang="en-US" sz="2800" dirty="0"/>
              <a:t> </a:t>
            </a:r>
            <a:r>
              <a:rPr lang="en-US" sz="2800" dirty="0" err="1"/>
              <a:t>veriler</a:t>
            </a:r>
            <a:r>
              <a:rPr lang="en-US" sz="2800" dirty="0"/>
              <a:t> </a:t>
            </a:r>
            <a:r>
              <a:rPr lang="en-US" sz="2800" dirty="0" err="1"/>
              <a:t>ulusal</a:t>
            </a:r>
            <a:r>
              <a:rPr lang="en-US" sz="2800" dirty="0"/>
              <a:t> </a:t>
            </a:r>
            <a:r>
              <a:rPr lang="en-US" sz="2800" dirty="0" err="1"/>
              <a:t>sağlık</a:t>
            </a:r>
            <a:r>
              <a:rPr lang="en-US" sz="2800" dirty="0"/>
              <a:t> </a:t>
            </a:r>
            <a:r>
              <a:rPr lang="en-US" sz="2800" dirty="0" err="1"/>
              <a:t>kayıt</a:t>
            </a:r>
            <a:r>
              <a:rPr lang="en-US" sz="2800" dirty="0"/>
              <a:t> </a:t>
            </a:r>
            <a:r>
              <a:rPr lang="en-US" sz="2800" dirty="0" err="1"/>
              <a:t>sisteminden</a:t>
            </a:r>
            <a:r>
              <a:rPr lang="en-US" sz="2800" dirty="0"/>
              <a:t> </a:t>
            </a:r>
            <a:r>
              <a:rPr lang="en-US" sz="2800" dirty="0" err="1"/>
              <a:t>elde</a:t>
            </a:r>
            <a:r>
              <a:rPr lang="en-US" sz="2800" dirty="0"/>
              <a:t> </a:t>
            </a:r>
            <a:r>
              <a:rPr lang="en-US" sz="2800" dirty="0" err="1"/>
              <a:t>edilmiştir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31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063986A-0196-4EAB-BF53-7F6CE138C429}"/>
              </a:ext>
            </a:extLst>
          </p:cNvPr>
          <p:cNvSpPr txBox="1"/>
          <p:nvPr/>
        </p:nvSpPr>
        <p:spPr>
          <a:xfrm>
            <a:off x="914400" y="2206304"/>
            <a:ext cx="104394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/>
              <a:t>Aynı anda beş veya daha fazla ilaç kullanımı "</a:t>
            </a:r>
            <a:r>
              <a:rPr lang="tr-TR" sz="2800" dirty="0" err="1"/>
              <a:t>polifarmasi</a:t>
            </a:r>
            <a:r>
              <a:rPr lang="tr-TR" sz="2800" dirty="0"/>
              <a:t>" olarak tanımlanmıştır. Uygunsuz ilaç kullanımı, TIME (</a:t>
            </a:r>
            <a:r>
              <a:rPr lang="en-US" sz="2800" dirty="0"/>
              <a:t>Turkish Inappropriate Medication Use in the Elderly</a:t>
            </a:r>
            <a:r>
              <a:rPr lang="tr-TR" sz="2800" dirty="0"/>
              <a:t>) ile değerlendirilmiştir. </a:t>
            </a:r>
          </a:p>
          <a:p>
            <a:endParaRPr lang="tr-TR" sz="2800" dirty="0"/>
          </a:p>
          <a:p>
            <a:r>
              <a:rPr lang="tr-TR" sz="2800" dirty="0"/>
              <a:t>COVID-19 tanısından önceki ve sonraki altı aylık dönemler ayrı ayrı analiz edilmiştir.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883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06B497A-FCC7-4426-911B-C5417262A5BE}"/>
              </a:ext>
            </a:extLst>
          </p:cNvPr>
          <p:cNvSpPr txBox="1"/>
          <p:nvPr/>
        </p:nvSpPr>
        <p:spPr>
          <a:xfrm>
            <a:off x="1061049" y="1929305"/>
            <a:ext cx="100066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/>
              <a:t>Katılımcıların medyan yaşı 72 olup, %50,9’u erkekti. Kadınların medyan yaşı 72, erkeklerin ise 71 idi ve bu fark istatistiksel olarak anlamlıydı (p = 0,029).</a:t>
            </a:r>
          </a:p>
          <a:p>
            <a:endParaRPr lang="tr-TR" sz="2800" dirty="0"/>
          </a:p>
          <a:p>
            <a:endParaRPr lang="tr-TR" sz="2800" dirty="0"/>
          </a:p>
          <a:p>
            <a:r>
              <a:rPr lang="tr-TR" sz="2800" dirty="0"/>
              <a:t>Hipertansiyon, diyabet, osteoporoz ve idrar kaçırma kadınlarda; </a:t>
            </a:r>
            <a:r>
              <a:rPr lang="tr-TR" sz="2800" dirty="0" err="1"/>
              <a:t>benign</a:t>
            </a:r>
            <a:r>
              <a:rPr lang="tr-TR" sz="2800" dirty="0"/>
              <a:t> prostat </a:t>
            </a:r>
            <a:r>
              <a:rPr lang="tr-TR" sz="2800" dirty="0" err="1"/>
              <a:t>hiperplazisi</a:t>
            </a:r>
            <a:r>
              <a:rPr lang="tr-TR" sz="2800" dirty="0"/>
              <a:t> ve hematolojik hastalıklar ise erkeklerde anlamlı düzeyde daha sık görülmüştür (p &lt; 0,05) .</a:t>
            </a:r>
          </a:p>
        </p:txBody>
      </p:sp>
    </p:spTree>
    <p:extLst>
      <p:ext uri="{BB962C8B-B14F-4D97-AF65-F5344CB8AC3E}">
        <p14:creationId xmlns:p14="http://schemas.microsoft.com/office/powerpoint/2010/main" val="365122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EDC25AD-C6F0-43AA-866D-B3685C712C3F}"/>
              </a:ext>
            </a:extLst>
          </p:cNvPr>
          <p:cNvSpPr txBox="1"/>
          <p:nvPr/>
        </p:nvSpPr>
        <p:spPr>
          <a:xfrm>
            <a:off x="1121434" y="2344803"/>
            <a:ext cx="1014466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/>
              <a:t>COVID-19 tanısı sonrasında erkeklerin üçüncü basamak sağlık kuruluşlarına başvuru oranı anlamlı derecede yüksek bulunmuştur (p = 0,007). </a:t>
            </a:r>
          </a:p>
          <a:p>
            <a:endParaRPr lang="tr-TR" sz="2800" dirty="0"/>
          </a:p>
          <a:p>
            <a:r>
              <a:rPr lang="tr-TR" sz="2800" dirty="0"/>
              <a:t>Öte yandan, COVID-19 öncesinde kadınların toplam sağlık başvuruları ve birinci basamak sağlık hizmetlerine başvuruları daha fazlaydı (sırasıyla p = 0,011 ve p = 0,000).</a:t>
            </a:r>
          </a:p>
        </p:txBody>
      </p:sp>
    </p:spTree>
    <p:extLst>
      <p:ext uri="{BB962C8B-B14F-4D97-AF65-F5344CB8AC3E}">
        <p14:creationId xmlns:p14="http://schemas.microsoft.com/office/powerpoint/2010/main" val="129981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2270174-39A1-4FA2-A371-DEBAE869A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105" y="0"/>
            <a:ext cx="7661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1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C59DA58-ED14-4748-A185-000F6F0A3D4F}"/>
              </a:ext>
            </a:extLst>
          </p:cNvPr>
          <p:cNvSpPr txBox="1"/>
          <p:nvPr/>
        </p:nvSpPr>
        <p:spPr>
          <a:xfrm>
            <a:off x="1104181" y="2067804"/>
            <a:ext cx="97651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/>
              <a:t>Çok değişkenli lojistik regresyon analizine göre, COVID-19 sonrası gelişen </a:t>
            </a:r>
            <a:r>
              <a:rPr lang="tr-TR" sz="2400" dirty="0" err="1"/>
              <a:t>emboli</a:t>
            </a:r>
            <a:r>
              <a:rPr lang="tr-TR" sz="2400" dirty="0"/>
              <a:t> (p = 0,011, OR = 20,57) ve </a:t>
            </a:r>
            <a:r>
              <a:rPr lang="tr-TR" sz="2400" dirty="0" err="1"/>
              <a:t>polifarmasi</a:t>
            </a:r>
            <a:r>
              <a:rPr lang="tr-TR" sz="2400" dirty="0"/>
              <a:t> (p = 0,002, OR = 3,85), erkeklerde üçüncü basamak sağlık kuruluşlarına başvurularla bağımsız olarak ilişkili bulunmuştur. </a:t>
            </a:r>
          </a:p>
          <a:p>
            <a:endParaRPr lang="tr-TR" sz="2400" dirty="0"/>
          </a:p>
          <a:p>
            <a:r>
              <a:rPr lang="tr-TR" sz="2400" dirty="0"/>
              <a:t>Ayrıca, COVID-19 öncesinde sistemik </a:t>
            </a:r>
            <a:r>
              <a:rPr lang="tr-TR" sz="2400" dirty="0" err="1"/>
              <a:t>steroid</a:t>
            </a:r>
            <a:r>
              <a:rPr lang="tr-TR" sz="2400" dirty="0"/>
              <a:t> kullanımı (p = 0,026, OR = 2,71) ve önceki birinci basamak sağlık başvuruları (p = 0,034, OR = 1,11) da üçüncü basamak sağlık hizmeti kullanımının anlamlı belirleyicileri olarak saptanmıştır.</a:t>
            </a:r>
          </a:p>
        </p:txBody>
      </p:sp>
    </p:spTree>
    <p:extLst>
      <p:ext uri="{BB962C8B-B14F-4D97-AF65-F5344CB8AC3E}">
        <p14:creationId xmlns:p14="http://schemas.microsoft.com/office/powerpoint/2010/main" val="121653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9F7FDED-BC38-41E2-88AC-17B6CE5E5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270" y="0"/>
            <a:ext cx="9603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0594CDDB-C6BC-4EB1-BBA9-EE07C8EE3379}"/>
</file>

<file path=customXml/itemProps2.xml><?xml version="1.0" encoding="utf-8"?>
<ds:datastoreItem xmlns:ds="http://schemas.openxmlformats.org/officeDocument/2006/customXml" ds:itemID="{277A0D94-4CCC-44D0-8B28-AB9ECEB02AE1}"/>
</file>

<file path=customXml/itemProps3.xml><?xml version="1.0" encoding="utf-8"?>
<ds:datastoreItem xmlns:ds="http://schemas.openxmlformats.org/officeDocument/2006/customXml" ds:itemID="{22CFBFA1-0CD4-4AC5-9F08-C57D793EEC5D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490</Words>
  <Application>Microsoft Office PowerPoint</Application>
  <PresentationFormat>Geniş ekran</PresentationFormat>
  <Paragraphs>40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Buse Çalışan</dc:creator>
  <cp:lastModifiedBy>LENOVO</cp:lastModifiedBy>
  <cp:revision>6</cp:revision>
  <dcterms:created xsi:type="dcterms:W3CDTF">2025-09-25T07:19:01Z</dcterms:created>
  <dcterms:modified xsi:type="dcterms:W3CDTF">2025-10-14T22:11:04Z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