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2.xml" ContentType="application/vnd.openxmlformats-officedocument.presentationml.notesSlide+xml"/>
  <Override PartName="/ppt/ink/ink1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2.xml" ContentType="application/inkml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608" r:id="rId2"/>
    <p:sldId id="501" r:id="rId3"/>
    <p:sldId id="569" r:id="rId4"/>
    <p:sldId id="548" r:id="rId5"/>
    <p:sldId id="533" r:id="rId6"/>
    <p:sldId id="600" r:id="rId7"/>
    <p:sldId id="595" r:id="rId8"/>
    <p:sldId id="614" r:id="rId9"/>
    <p:sldId id="615" r:id="rId10"/>
    <p:sldId id="492" r:id="rId11"/>
    <p:sldId id="542" r:id="rId12"/>
    <p:sldId id="556" r:id="rId13"/>
    <p:sldId id="555" r:id="rId14"/>
    <p:sldId id="570" r:id="rId15"/>
    <p:sldId id="519" r:id="rId16"/>
    <p:sldId id="515" r:id="rId17"/>
    <p:sldId id="549" r:id="rId18"/>
    <p:sldId id="598" r:id="rId19"/>
    <p:sldId id="601" r:id="rId20"/>
    <p:sldId id="617" r:id="rId21"/>
    <p:sldId id="616" r:id="rId22"/>
    <p:sldId id="609" r:id="rId23"/>
    <p:sldId id="610" r:id="rId24"/>
    <p:sldId id="611" r:id="rId25"/>
    <p:sldId id="622" r:id="rId26"/>
    <p:sldId id="619" r:id="rId27"/>
    <p:sldId id="618" r:id="rId28"/>
    <p:sldId id="620" r:id="rId29"/>
    <p:sldId id="621" r:id="rId30"/>
    <p:sldId id="626" r:id="rId31"/>
    <p:sldId id="623" r:id="rId32"/>
    <p:sldId id="624" r:id="rId33"/>
    <p:sldId id="625" r:id="rId34"/>
    <p:sldId id="585" r:id="rId3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55"/>
    <p:restoredTop sz="94758"/>
  </p:normalViewPr>
  <p:slideViewPr>
    <p:cSldViewPr snapToGrid="0">
      <p:cViewPr varScale="1">
        <p:scale>
          <a:sx n="78" d="100"/>
          <a:sy n="78" d="100"/>
        </p:scale>
        <p:origin x="68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5FB212-6DAC-8545-A897-0C9FA8C7BE32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0C6C3FA3-2FC8-4A41-AFC2-7ABD4C81B2A6}">
      <dgm:prSet phldrT="[Text]" custT="1"/>
      <dgm:spPr/>
      <dgm:t>
        <a:bodyPr/>
        <a:lstStyle/>
        <a:p>
          <a:r>
            <a:rPr lang="tr-TR" sz="1600" dirty="0"/>
            <a:t>NINCDS-ADRDA </a:t>
          </a:r>
        </a:p>
        <a:p>
          <a:r>
            <a:rPr lang="tr-TR" sz="1600" dirty="0"/>
            <a:t>Patoloji yok</a:t>
          </a:r>
        </a:p>
        <a:p>
          <a:r>
            <a:rPr lang="tr-TR" sz="1600" dirty="0" err="1"/>
            <a:t>D</a:t>
          </a:r>
          <a:r>
            <a:rPr lang="tr-TR" sz="1600" b="1" dirty="0" err="1"/>
            <a:t>emans</a:t>
          </a:r>
          <a:r>
            <a:rPr lang="tr-TR" sz="1600" b="1" dirty="0"/>
            <a:t> evresinde </a:t>
          </a:r>
          <a:r>
            <a:rPr lang="tr-TR" sz="1600" dirty="0"/>
            <a:t>tanı!</a:t>
          </a:r>
        </a:p>
        <a:p>
          <a:endParaRPr lang="tr-TR" sz="1600" dirty="0"/>
        </a:p>
      </dgm:t>
    </dgm:pt>
    <dgm:pt modelId="{8B1CABF1-1E4D-A147-97AD-3443841A569E}" type="parTrans" cxnId="{C67A3BA4-AA0C-4F44-8B20-FF19DBEB0B58}">
      <dgm:prSet/>
      <dgm:spPr/>
      <dgm:t>
        <a:bodyPr/>
        <a:lstStyle/>
        <a:p>
          <a:endParaRPr lang="en-US" sz="1600"/>
        </a:p>
      </dgm:t>
    </dgm:pt>
    <dgm:pt modelId="{6FBD7698-C558-9D4A-B829-7F0CFF636F2A}" type="sibTrans" cxnId="{C67A3BA4-AA0C-4F44-8B20-FF19DBEB0B58}">
      <dgm:prSet custT="1"/>
      <dgm:spPr/>
      <dgm:t>
        <a:bodyPr/>
        <a:lstStyle/>
        <a:p>
          <a:endParaRPr lang="en-US" sz="1600"/>
        </a:p>
      </dgm:t>
    </dgm:pt>
    <dgm:pt modelId="{9C30D948-805C-3C48-AE81-DB491857C29C}">
      <dgm:prSet phldrT="[Text]" custT="1"/>
      <dgm:spPr/>
      <dgm:t>
        <a:bodyPr/>
        <a:lstStyle/>
        <a:p>
          <a:r>
            <a:rPr lang="tr-TR" sz="1600" dirty="0"/>
            <a:t>IWG</a:t>
          </a:r>
        </a:p>
        <a:p>
          <a:r>
            <a:rPr lang="tr-TR" sz="1600" b="1" dirty="0" err="1"/>
            <a:t>Prodromal</a:t>
          </a:r>
          <a:r>
            <a:rPr lang="tr-TR" sz="1600" b="1" dirty="0"/>
            <a:t> tanı</a:t>
          </a:r>
          <a:endParaRPr lang="tr-TR" sz="1600" dirty="0"/>
        </a:p>
        <a:p>
          <a:r>
            <a:rPr lang="tr-TR" sz="1600" b="1" u="sng" dirty="0" err="1"/>
            <a:t>Biyobelirteç</a:t>
          </a:r>
          <a:endParaRPr lang="tr-TR" sz="1600" b="1" u="sng" dirty="0"/>
        </a:p>
        <a:p>
          <a:r>
            <a:rPr lang="tr-TR" sz="1600" dirty="0"/>
            <a:t>Yapısal MRG</a:t>
          </a:r>
        </a:p>
        <a:p>
          <a:r>
            <a:rPr lang="tr-TR" sz="1600" dirty="0"/>
            <a:t>PET </a:t>
          </a:r>
        </a:p>
        <a:p>
          <a:r>
            <a:rPr lang="tr-TR" sz="1600" b="1" i="1" dirty="0"/>
            <a:t>BOS</a:t>
          </a:r>
          <a:endParaRPr lang="en-US" sz="1600" dirty="0"/>
        </a:p>
      </dgm:t>
    </dgm:pt>
    <dgm:pt modelId="{22A508CF-7613-844B-BD02-6A80438A4FEA}" type="parTrans" cxnId="{9D9EC683-CDBE-FF4A-A57B-ECEE86F7A1E9}">
      <dgm:prSet/>
      <dgm:spPr/>
      <dgm:t>
        <a:bodyPr/>
        <a:lstStyle/>
        <a:p>
          <a:endParaRPr lang="en-US" sz="1600"/>
        </a:p>
      </dgm:t>
    </dgm:pt>
    <dgm:pt modelId="{C255C71B-09B7-DE4F-B50B-621B0E4FA123}" type="sibTrans" cxnId="{9D9EC683-CDBE-FF4A-A57B-ECEE86F7A1E9}">
      <dgm:prSet custT="1"/>
      <dgm:spPr/>
      <dgm:t>
        <a:bodyPr/>
        <a:lstStyle/>
        <a:p>
          <a:endParaRPr lang="en-US" sz="1600"/>
        </a:p>
      </dgm:t>
    </dgm:pt>
    <dgm:pt modelId="{677236AB-B015-4145-8523-E91A49A46BDE}">
      <dgm:prSet phldrT="[Text]" custT="1"/>
      <dgm:spPr/>
      <dgm:t>
        <a:bodyPr/>
        <a:lstStyle/>
        <a:p>
          <a:r>
            <a:rPr lang="en-US" sz="1600" dirty="0"/>
            <a:t>NIA-AA</a:t>
          </a:r>
        </a:p>
        <a:p>
          <a:r>
            <a:rPr lang="en-US" sz="1600" dirty="0"/>
            <a:t>Antemortem </a:t>
          </a:r>
          <a:r>
            <a:rPr lang="en-US" sz="1600" dirty="0" err="1"/>
            <a:t>biyobelirteçler</a:t>
          </a:r>
          <a:endParaRPr lang="en-US" sz="1600" dirty="0"/>
        </a:p>
        <a:p>
          <a:r>
            <a:rPr lang="en-US" sz="1600" dirty="0" err="1"/>
            <a:t>Preklinik</a:t>
          </a:r>
          <a:r>
            <a:rPr lang="en-US" sz="1600" dirty="0"/>
            <a:t> AH</a:t>
          </a:r>
        </a:p>
        <a:p>
          <a:r>
            <a:rPr lang="en-US" sz="1600" dirty="0"/>
            <a:t>Prodromal AH</a:t>
          </a:r>
        </a:p>
        <a:p>
          <a:r>
            <a:rPr lang="en-US" sz="1600" dirty="0"/>
            <a:t>AH </a:t>
          </a:r>
          <a:r>
            <a:rPr lang="en-US" sz="1600" dirty="0" err="1"/>
            <a:t>demansı</a:t>
          </a:r>
          <a:endParaRPr lang="en-US" sz="1600" dirty="0"/>
        </a:p>
      </dgm:t>
    </dgm:pt>
    <dgm:pt modelId="{7BC81CF9-42A5-2947-840C-D61C4C4E7925}" type="parTrans" cxnId="{23D3BD52-F90A-2344-BB45-73F0BFE05D70}">
      <dgm:prSet/>
      <dgm:spPr/>
      <dgm:t>
        <a:bodyPr/>
        <a:lstStyle/>
        <a:p>
          <a:endParaRPr lang="en-US" sz="1600"/>
        </a:p>
      </dgm:t>
    </dgm:pt>
    <dgm:pt modelId="{33C7BC40-0BA7-4D42-90C0-A4072C734CC3}" type="sibTrans" cxnId="{23D3BD52-F90A-2344-BB45-73F0BFE05D70}">
      <dgm:prSet custT="1"/>
      <dgm:spPr/>
      <dgm:t>
        <a:bodyPr/>
        <a:lstStyle/>
        <a:p>
          <a:endParaRPr lang="en-US" sz="1600"/>
        </a:p>
      </dgm:t>
    </dgm:pt>
    <dgm:pt modelId="{FC816CD9-3B76-A94E-AEA3-5C2B6B7BAD4A}">
      <dgm:prSet phldrT="[Text]" custT="1"/>
      <dgm:spPr/>
      <dgm:t>
        <a:bodyPr/>
        <a:lstStyle/>
        <a:p>
          <a:r>
            <a:rPr lang="en-US" sz="1600" dirty="0"/>
            <a:t>IWG</a:t>
          </a:r>
        </a:p>
        <a:p>
          <a:r>
            <a:rPr lang="en-US" sz="1600" dirty="0" err="1"/>
            <a:t>Tipik</a:t>
          </a:r>
          <a:r>
            <a:rPr lang="en-US" sz="1600" dirty="0"/>
            <a:t>/</a:t>
          </a:r>
          <a:r>
            <a:rPr lang="en-US" sz="1600" dirty="0" err="1"/>
            <a:t>atipik</a:t>
          </a:r>
          <a:endParaRPr lang="en-US" sz="1600" dirty="0"/>
        </a:p>
        <a:p>
          <a:r>
            <a:rPr lang="en-US" sz="1600" dirty="0" err="1"/>
            <a:t>Preklinik</a:t>
          </a:r>
          <a:r>
            <a:rPr lang="en-US" sz="1600" dirty="0"/>
            <a:t> durum (risk </a:t>
          </a:r>
          <a:r>
            <a:rPr lang="en-US" sz="1600" dirty="0" err="1"/>
            <a:t>altında</a:t>
          </a:r>
          <a:r>
            <a:rPr lang="en-US" sz="1600" dirty="0"/>
            <a:t> </a:t>
          </a:r>
          <a:r>
            <a:rPr lang="en-US" sz="1600" dirty="0" err="1"/>
            <a:t>asemptomatik</a:t>
          </a:r>
          <a:r>
            <a:rPr lang="en-US" sz="1600" dirty="0"/>
            <a:t>, </a:t>
          </a:r>
          <a:r>
            <a:rPr lang="en-US" sz="1600" dirty="0" err="1"/>
            <a:t>presemptomatik</a:t>
          </a:r>
          <a:r>
            <a:rPr lang="en-US" sz="1600" dirty="0"/>
            <a:t>)</a:t>
          </a:r>
        </a:p>
      </dgm:t>
    </dgm:pt>
    <dgm:pt modelId="{CA4F0738-628A-1F41-9914-586957C1EE9C}" type="parTrans" cxnId="{70406950-2B9E-5040-8896-3144295A22F4}">
      <dgm:prSet/>
      <dgm:spPr/>
      <dgm:t>
        <a:bodyPr/>
        <a:lstStyle/>
        <a:p>
          <a:endParaRPr lang="en-US" sz="1600"/>
        </a:p>
      </dgm:t>
    </dgm:pt>
    <dgm:pt modelId="{D84BA91E-78D1-9D46-8F55-40FCF928AAD2}" type="sibTrans" cxnId="{70406950-2B9E-5040-8896-3144295A22F4}">
      <dgm:prSet custT="1"/>
      <dgm:spPr/>
      <dgm:t>
        <a:bodyPr/>
        <a:lstStyle/>
        <a:p>
          <a:endParaRPr lang="en-US" sz="1600"/>
        </a:p>
      </dgm:t>
    </dgm:pt>
    <dgm:pt modelId="{1BB9DC51-4E44-3549-A999-1377EA275485}" type="pres">
      <dgm:prSet presAssocID="{385FB212-6DAC-8545-A897-0C9FA8C7BE32}" presName="Name0" presStyleCnt="0">
        <dgm:presLayoutVars>
          <dgm:dir/>
          <dgm:resizeHandles val="exact"/>
        </dgm:presLayoutVars>
      </dgm:prSet>
      <dgm:spPr/>
    </dgm:pt>
    <dgm:pt modelId="{BF1030E6-4454-F94E-BD8F-DB72ACEDCBED}" type="pres">
      <dgm:prSet presAssocID="{0C6C3FA3-2FC8-4A41-AFC2-7ABD4C81B2A6}" presName="node" presStyleLbl="node1" presStyleIdx="0" presStyleCnt="4" custScaleX="108635">
        <dgm:presLayoutVars>
          <dgm:bulletEnabled val="1"/>
        </dgm:presLayoutVars>
      </dgm:prSet>
      <dgm:spPr/>
    </dgm:pt>
    <dgm:pt modelId="{C6C6CBCF-17D1-474F-83D4-288BB2158BE1}" type="pres">
      <dgm:prSet presAssocID="{6FBD7698-C558-9D4A-B829-7F0CFF636F2A}" presName="sibTrans" presStyleLbl="sibTrans2D1" presStyleIdx="0" presStyleCnt="3"/>
      <dgm:spPr/>
    </dgm:pt>
    <dgm:pt modelId="{445CC50A-5FEF-6148-A31A-87A1542466A9}" type="pres">
      <dgm:prSet presAssocID="{6FBD7698-C558-9D4A-B829-7F0CFF636F2A}" presName="connectorText" presStyleLbl="sibTrans2D1" presStyleIdx="0" presStyleCnt="3"/>
      <dgm:spPr/>
    </dgm:pt>
    <dgm:pt modelId="{83DBED6A-709E-2940-AB30-C100E32D9703}" type="pres">
      <dgm:prSet presAssocID="{9C30D948-805C-3C48-AE81-DB491857C29C}" presName="node" presStyleLbl="node1" presStyleIdx="1" presStyleCnt="4" custScaleX="130645" custLinFactNeighborX="-15757" custLinFactNeighborY="1879">
        <dgm:presLayoutVars>
          <dgm:bulletEnabled val="1"/>
        </dgm:presLayoutVars>
      </dgm:prSet>
      <dgm:spPr/>
    </dgm:pt>
    <dgm:pt modelId="{15077BD9-DAF0-284C-8362-C153C926E618}" type="pres">
      <dgm:prSet presAssocID="{C255C71B-09B7-DE4F-B50B-621B0E4FA123}" presName="sibTrans" presStyleLbl="sibTrans2D1" presStyleIdx="1" presStyleCnt="3"/>
      <dgm:spPr/>
    </dgm:pt>
    <dgm:pt modelId="{49644809-33DD-D147-9ABF-D22BAB22DBED}" type="pres">
      <dgm:prSet presAssocID="{C255C71B-09B7-DE4F-B50B-621B0E4FA123}" presName="connectorText" presStyleLbl="sibTrans2D1" presStyleIdx="1" presStyleCnt="3"/>
      <dgm:spPr/>
    </dgm:pt>
    <dgm:pt modelId="{E0A7EAA8-1816-434A-B3EF-B7EB90E27733}" type="pres">
      <dgm:prSet presAssocID="{677236AB-B015-4145-8523-E91A49A46BDE}" presName="node" presStyleLbl="node1" presStyleIdx="2" presStyleCnt="4" custScaleX="140304" custLinFactNeighborX="-22197" custLinFactNeighborY="2685">
        <dgm:presLayoutVars>
          <dgm:bulletEnabled val="1"/>
        </dgm:presLayoutVars>
      </dgm:prSet>
      <dgm:spPr/>
    </dgm:pt>
    <dgm:pt modelId="{2E761DB4-BFD6-6542-AAA2-54F05800BF8B}" type="pres">
      <dgm:prSet presAssocID="{33C7BC40-0BA7-4D42-90C0-A4072C734CC3}" presName="sibTrans" presStyleLbl="sibTrans2D1" presStyleIdx="2" presStyleCnt="3"/>
      <dgm:spPr/>
    </dgm:pt>
    <dgm:pt modelId="{3F021189-C7D8-3949-AD5C-1E525CE9F6F3}" type="pres">
      <dgm:prSet presAssocID="{33C7BC40-0BA7-4D42-90C0-A4072C734CC3}" presName="connectorText" presStyleLbl="sibTrans2D1" presStyleIdx="2" presStyleCnt="3"/>
      <dgm:spPr/>
    </dgm:pt>
    <dgm:pt modelId="{1F523C1E-55F6-FD49-B3D2-49E95343E1D9}" type="pres">
      <dgm:prSet presAssocID="{FC816CD9-3B76-A94E-AEA3-5C2B6B7BAD4A}" presName="node" presStyleLbl="node1" presStyleIdx="3" presStyleCnt="4" custScaleX="175178" custLinFactNeighborX="-23466" custLinFactNeighborY="2726">
        <dgm:presLayoutVars>
          <dgm:bulletEnabled val="1"/>
        </dgm:presLayoutVars>
      </dgm:prSet>
      <dgm:spPr/>
    </dgm:pt>
  </dgm:ptLst>
  <dgm:cxnLst>
    <dgm:cxn modelId="{E93FDA06-5008-CF4D-BD74-565D65AFBF60}" type="presOf" srcId="{0C6C3FA3-2FC8-4A41-AFC2-7ABD4C81B2A6}" destId="{BF1030E6-4454-F94E-BD8F-DB72ACEDCBED}" srcOrd="0" destOrd="0" presId="urn:microsoft.com/office/officeart/2005/8/layout/process1"/>
    <dgm:cxn modelId="{E8F39E13-F584-4B4B-8E67-756AB9001507}" type="presOf" srcId="{33C7BC40-0BA7-4D42-90C0-A4072C734CC3}" destId="{3F021189-C7D8-3949-AD5C-1E525CE9F6F3}" srcOrd="1" destOrd="0" presId="urn:microsoft.com/office/officeart/2005/8/layout/process1"/>
    <dgm:cxn modelId="{83B10432-59EB-9042-95B0-66D10EC36FE3}" type="presOf" srcId="{9C30D948-805C-3C48-AE81-DB491857C29C}" destId="{83DBED6A-709E-2940-AB30-C100E32D9703}" srcOrd="0" destOrd="0" presId="urn:microsoft.com/office/officeart/2005/8/layout/process1"/>
    <dgm:cxn modelId="{70406950-2B9E-5040-8896-3144295A22F4}" srcId="{385FB212-6DAC-8545-A897-0C9FA8C7BE32}" destId="{FC816CD9-3B76-A94E-AEA3-5C2B6B7BAD4A}" srcOrd="3" destOrd="0" parTransId="{CA4F0738-628A-1F41-9914-586957C1EE9C}" sibTransId="{D84BA91E-78D1-9D46-8F55-40FCF928AAD2}"/>
    <dgm:cxn modelId="{A821F451-E356-5048-A6A5-E3C9E34723D7}" type="presOf" srcId="{FC816CD9-3B76-A94E-AEA3-5C2B6B7BAD4A}" destId="{1F523C1E-55F6-FD49-B3D2-49E95343E1D9}" srcOrd="0" destOrd="0" presId="urn:microsoft.com/office/officeart/2005/8/layout/process1"/>
    <dgm:cxn modelId="{23D3BD52-F90A-2344-BB45-73F0BFE05D70}" srcId="{385FB212-6DAC-8545-A897-0C9FA8C7BE32}" destId="{677236AB-B015-4145-8523-E91A49A46BDE}" srcOrd="2" destOrd="0" parTransId="{7BC81CF9-42A5-2947-840C-D61C4C4E7925}" sibTransId="{33C7BC40-0BA7-4D42-90C0-A4072C734CC3}"/>
    <dgm:cxn modelId="{8F0B9A82-7723-394D-8810-194686B25D51}" type="presOf" srcId="{6FBD7698-C558-9D4A-B829-7F0CFF636F2A}" destId="{C6C6CBCF-17D1-474F-83D4-288BB2158BE1}" srcOrd="0" destOrd="0" presId="urn:microsoft.com/office/officeart/2005/8/layout/process1"/>
    <dgm:cxn modelId="{9D9EC683-CDBE-FF4A-A57B-ECEE86F7A1E9}" srcId="{385FB212-6DAC-8545-A897-0C9FA8C7BE32}" destId="{9C30D948-805C-3C48-AE81-DB491857C29C}" srcOrd="1" destOrd="0" parTransId="{22A508CF-7613-844B-BD02-6A80438A4FEA}" sibTransId="{C255C71B-09B7-DE4F-B50B-621B0E4FA123}"/>
    <dgm:cxn modelId="{DC943086-4A2B-314A-9727-388D0E48A465}" type="presOf" srcId="{677236AB-B015-4145-8523-E91A49A46BDE}" destId="{E0A7EAA8-1816-434A-B3EF-B7EB90E27733}" srcOrd="0" destOrd="0" presId="urn:microsoft.com/office/officeart/2005/8/layout/process1"/>
    <dgm:cxn modelId="{C6B24FA2-A152-814E-8598-BFCE6B8E49F5}" type="presOf" srcId="{33C7BC40-0BA7-4D42-90C0-A4072C734CC3}" destId="{2E761DB4-BFD6-6542-AAA2-54F05800BF8B}" srcOrd="0" destOrd="0" presId="urn:microsoft.com/office/officeart/2005/8/layout/process1"/>
    <dgm:cxn modelId="{C67A3BA4-AA0C-4F44-8B20-FF19DBEB0B58}" srcId="{385FB212-6DAC-8545-A897-0C9FA8C7BE32}" destId="{0C6C3FA3-2FC8-4A41-AFC2-7ABD4C81B2A6}" srcOrd="0" destOrd="0" parTransId="{8B1CABF1-1E4D-A147-97AD-3443841A569E}" sibTransId="{6FBD7698-C558-9D4A-B829-7F0CFF636F2A}"/>
    <dgm:cxn modelId="{73AEC6BC-A834-C240-833E-459F7E95D5A9}" type="presOf" srcId="{C255C71B-09B7-DE4F-B50B-621B0E4FA123}" destId="{15077BD9-DAF0-284C-8362-C153C926E618}" srcOrd="0" destOrd="0" presId="urn:microsoft.com/office/officeart/2005/8/layout/process1"/>
    <dgm:cxn modelId="{FFABA4C6-9790-7346-A05D-D6BFDBDD6246}" type="presOf" srcId="{C255C71B-09B7-DE4F-B50B-621B0E4FA123}" destId="{49644809-33DD-D147-9ABF-D22BAB22DBED}" srcOrd="1" destOrd="0" presId="urn:microsoft.com/office/officeart/2005/8/layout/process1"/>
    <dgm:cxn modelId="{8AB998C8-37B2-E746-AF85-CC5AB5492275}" type="presOf" srcId="{6FBD7698-C558-9D4A-B829-7F0CFF636F2A}" destId="{445CC50A-5FEF-6148-A31A-87A1542466A9}" srcOrd="1" destOrd="0" presId="urn:microsoft.com/office/officeart/2005/8/layout/process1"/>
    <dgm:cxn modelId="{0EFCD0F7-3E6F-CF41-865A-1034FFC11080}" type="presOf" srcId="{385FB212-6DAC-8545-A897-0C9FA8C7BE32}" destId="{1BB9DC51-4E44-3549-A999-1377EA275485}" srcOrd="0" destOrd="0" presId="urn:microsoft.com/office/officeart/2005/8/layout/process1"/>
    <dgm:cxn modelId="{5934DAFE-103D-024E-8AB8-AD47E8E1917B}" type="presParOf" srcId="{1BB9DC51-4E44-3549-A999-1377EA275485}" destId="{BF1030E6-4454-F94E-BD8F-DB72ACEDCBED}" srcOrd="0" destOrd="0" presId="urn:microsoft.com/office/officeart/2005/8/layout/process1"/>
    <dgm:cxn modelId="{28DCA286-6E86-6041-8E16-21D22FC90301}" type="presParOf" srcId="{1BB9DC51-4E44-3549-A999-1377EA275485}" destId="{C6C6CBCF-17D1-474F-83D4-288BB2158BE1}" srcOrd="1" destOrd="0" presId="urn:microsoft.com/office/officeart/2005/8/layout/process1"/>
    <dgm:cxn modelId="{C48BA888-8E07-F045-B192-3F25FDAE967B}" type="presParOf" srcId="{C6C6CBCF-17D1-474F-83D4-288BB2158BE1}" destId="{445CC50A-5FEF-6148-A31A-87A1542466A9}" srcOrd="0" destOrd="0" presId="urn:microsoft.com/office/officeart/2005/8/layout/process1"/>
    <dgm:cxn modelId="{1AB7CF6B-6397-B340-8231-4E363CA9F6D6}" type="presParOf" srcId="{1BB9DC51-4E44-3549-A999-1377EA275485}" destId="{83DBED6A-709E-2940-AB30-C100E32D9703}" srcOrd="2" destOrd="0" presId="urn:microsoft.com/office/officeart/2005/8/layout/process1"/>
    <dgm:cxn modelId="{AC2C7C98-98B9-C545-805A-A41C16DFBEBB}" type="presParOf" srcId="{1BB9DC51-4E44-3549-A999-1377EA275485}" destId="{15077BD9-DAF0-284C-8362-C153C926E618}" srcOrd="3" destOrd="0" presId="urn:microsoft.com/office/officeart/2005/8/layout/process1"/>
    <dgm:cxn modelId="{8C91314B-1AEB-7841-8EB2-BCCDA1CFFD3C}" type="presParOf" srcId="{15077BD9-DAF0-284C-8362-C153C926E618}" destId="{49644809-33DD-D147-9ABF-D22BAB22DBED}" srcOrd="0" destOrd="0" presId="urn:microsoft.com/office/officeart/2005/8/layout/process1"/>
    <dgm:cxn modelId="{D499EFFC-69CD-7343-BCA4-5ACBB07F3902}" type="presParOf" srcId="{1BB9DC51-4E44-3549-A999-1377EA275485}" destId="{E0A7EAA8-1816-434A-B3EF-B7EB90E27733}" srcOrd="4" destOrd="0" presId="urn:microsoft.com/office/officeart/2005/8/layout/process1"/>
    <dgm:cxn modelId="{959E204C-28C6-BF4E-B58B-016A098C25C4}" type="presParOf" srcId="{1BB9DC51-4E44-3549-A999-1377EA275485}" destId="{2E761DB4-BFD6-6542-AAA2-54F05800BF8B}" srcOrd="5" destOrd="0" presId="urn:microsoft.com/office/officeart/2005/8/layout/process1"/>
    <dgm:cxn modelId="{B5BD74B7-D94D-E84E-8ADC-09822C5EBB7E}" type="presParOf" srcId="{2E761DB4-BFD6-6542-AAA2-54F05800BF8B}" destId="{3F021189-C7D8-3949-AD5C-1E525CE9F6F3}" srcOrd="0" destOrd="0" presId="urn:microsoft.com/office/officeart/2005/8/layout/process1"/>
    <dgm:cxn modelId="{A86DE21E-63ED-0D43-A46B-1CEE715B768B}" type="presParOf" srcId="{1BB9DC51-4E44-3549-A999-1377EA275485}" destId="{1F523C1E-55F6-FD49-B3D2-49E95343E1D9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1030E6-4454-F94E-BD8F-DB72ACEDCBED}">
      <dsp:nvSpPr>
        <dsp:cNvPr id="0" name=""/>
        <dsp:cNvSpPr/>
      </dsp:nvSpPr>
      <dsp:spPr>
        <a:xfrm>
          <a:off x="283" y="2134414"/>
          <a:ext cx="1920752" cy="19994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/>
            <a:t>NINCDS-ADRDA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/>
            <a:t>Patoloji yok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 err="1"/>
            <a:t>D</a:t>
          </a:r>
          <a:r>
            <a:rPr lang="tr-TR" sz="1600" b="1" kern="1200" dirty="0" err="1"/>
            <a:t>emans</a:t>
          </a:r>
          <a:r>
            <a:rPr lang="tr-TR" sz="1600" b="1" kern="1200" dirty="0"/>
            <a:t> evresinde </a:t>
          </a:r>
          <a:r>
            <a:rPr lang="tr-TR" sz="1600" kern="1200" dirty="0"/>
            <a:t>tanı!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600" kern="1200" dirty="0"/>
        </a:p>
      </dsp:txBody>
      <dsp:txXfrm>
        <a:off x="56540" y="2190671"/>
        <a:ext cx="1808238" cy="1886934"/>
      </dsp:txXfrm>
    </dsp:sp>
    <dsp:sp modelId="{C6C6CBCF-17D1-474F-83D4-288BB2158BE1}">
      <dsp:nvSpPr>
        <dsp:cNvPr id="0" name=""/>
        <dsp:cNvSpPr/>
      </dsp:nvSpPr>
      <dsp:spPr>
        <a:xfrm rot="47636">
          <a:off x="2069968" y="2932457"/>
          <a:ext cx="315800" cy="4384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2069973" y="3019498"/>
        <a:ext cx="221060" cy="263089"/>
      </dsp:txXfrm>
    </dsp:sp>
    <dsp:sp modelId="{83DBED6A-709E-2940-AB30-C100E32D9703}">
      <dsp:nvSpPr>
        <dsp:cNvPr id="0" name=""/>
        <dsp:cNvSpPr/>
      </dsp:nvSpPr>
      <dsp:spPr>
        <a:xfrm>
          <a:off x="2516828" y="2171984"/>
          <a:ext cx="2309906" cy="19994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/>
            <a:t>IWG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dirty="0" err="1"/>
            <a:t>Prodromal</a:t>
          </a:r>
          <a:r>
            <a:rPr lang="tr-TR" sz="1600" b="1" kern="1200" dirty="0"/>
            <a:t> tanı</a:t>
          </a:r>
          <a:endParaRPr lang="tr-TR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u="sng" kern="1200" dirty="0" err="1"/>
            <a:t>Biyobelirteç</a:t>
          </a:r>
          <a:endParaRPr lang="tr-TR" sz="1600" b="1" u="sng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/>
            <a:t>Yapısal MRG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/>
            <a:t>PET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i="1" kern="1200" dirty="0"/>
            <a:t>BOS</a:t>
          </a:r>
          <a:endParaRPr lang="en-US" sz="1600" kern="1200" dirty="0"/>
        </a:p>
      </dsp:txBody>
      <dsp:txXfrm>
        <a:off x="2575390" y="2230546"/>
        <a:ext cx="2192782" cy="1882324"/>
      </dsp:txXfrm>
    </dsp:sp>
    <dsp:sp modelId="{15077BD9-DAF0-284C-8362-C153C926E618}">
      <dsp:nvSpPr>
        <dsp:cNvPr id="0" name=""/>
        <dsp:cNvSpPr/>
      </dsp:nvSpPr>
      <dsp:spPr>
        <a:xfrm rot="18123">
          <a:off x="4992153" y="2960351"/>
          <a:ext cx="350698" cy="4384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4992154" y="3047771"/>
        <a:ext cx="245489" cy="263089"/>
      </dsp:txXfrm>
    </dsp:sp>
    <dsp:sp modelId="{E0A7EAA8-1816-434A-B3EF-B7EB90E27733}">
      <dsp:nvSpPr>
        <dsp:cNvPr id="0" name=""/>
        <dsp:cNvSpPr/>
      </dsp:nvSpPr>
      <dsp:spPr>
        <a:xfrm>
          <a:off x="5488420" y="2188100"/>
          <a:ext cx="2480684" cy="19994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NIA-AA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Antemortem </a:t>
          </a:r>
          <a:r>
            <a:rPr lang="en-US" sz="1600" kern="1200" dirty="0" err="1"/>
            <a:t>biyobelirteçler</a:t>
          </a:r>
          <a:endParaRPr lang="en-US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Preklinik</a:t>
          </a:r>
          <a:r>
            <a:rPr lang="en-US" sz="1600" kern="1200" dirty="0"/>
            <a:t> AH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Prodromal AH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AH </a:t>
          </a:r>
          <a:r>
            <a:rPr lang="en-US" sz="1600" kern="1200" dirty="0" err="1"/>
            <a:t>demansı</a:t>
          </a:r>
          <a:endParaRPr lang="en-US" sz="1600" kern="1200" dirty="0"/>
        </a:p>
      </dsp:txBody>
      <dsp:txXfrm>
        <a:off x="5546982" y="2246662"/>
        <a:ext cx="2363560" cy="1882324"/>
      </dsp:txXfrm>
    </dsp:sp>
    <dsp:sp modelId="{2E761DB4-BFD6-6542-AAA2-54F05800BF8B}">
      <dsp:nvSpPr>
        <dsp:cNvPr id="0" name=""/>
        <dsp:cNvSpPr/>
      </dsp:nvSpPr>
      <dsp:spPr>
        <a:xfrm rot="808">
          <a:off x="8143669" y="2968958"/>
          <a:ext cx="370076" cy="4384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8143669" y="3056642"/>
        <a:ext cx="259053" cy="263089"/>
      </dsp:txXfrm>
    </dsp:sp>
    <dsp:sp modelId="{1F523C1E-55F6-FD49-B3D2-49E95343E1D9}">
      <dsp:nvSpPr>
        <dsp:cNvPr id="0" name=""/>
        <dsp:cNvSpPr/>
      </dsp:nvSpPr>
      <dsp:spPr>
        <a:xfrm>
          <a:off x="8667361" y="2188919"/>
          <a:ext cx="3097284" cy="19994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IWG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Tipik</a:t>
          </a:r>
          <a:r>
            <a:rPr lang="en-US" sz="1600" kern="1200" dirty="0"/>
            <a:t>/</a:t>
          </a:r>
          <a:r>
            <a:rPr lang="en-US" sz="1600" kern="1200" dirty="0" err="1"/>
            <a:t>atipik</a:t>
          </a:r>
          <a:endParaRPr lang="en-US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Preklinik</a:t>
          </a:r>
          <a:r>
            <a:rPr lang="en-US" sz="1600" kern="1200" dirty="0"/>
            <a:t> durum (risk </a:t>
          </a:r>
          <a:r>
            <a:rPr lang="en-US" sz="1600" kern="1200" dirty="0" err="1"/>
            <a:t>altında</a:t>
          </a:r>
          <a:r>
            <a:rPr lang="en-US" sz="1600" kern="1200" dirty="0"/>
            <a:t> </a:t>
          </a:r>
          <a:r>
            <a:rPr lang="en-US" sz="1600" kern="1200" dirty="0" err="1"/>
            <a:t>asemptomatik</a:t>
          </a:r>
          <a:r>
            <a:rPr lang="en-US" sz="1600" kern="1200" dirty="0"/>
            <a:t>, </a:t>
          </a:r>
          <a:r>
            <a:rPr lang="en-US" sz="1600" kern="1200" dirty="0" err="1"/>
            <a:t>presemptomatik</a:t>
          </a:r>
          <a:r>
            <a:rPr lang="en-US" sz="1600" kern="1200" dirty="0"/>
            <a:t>)</a:t>
          </a:r>
        </a:p>
      </dsp:txBody>
      <dsp:txXfrm>
        <a:off x="8725923" y="2247481"/>
        <a:ext cx="2980160" cy="18823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8T06:22:48.4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148 720 24575,'9'0'0,"0"0"0,-1 0 0,1 0 0,-1 0 0,0 0 0,0 0 0,1 0 0,-1 0 0,0 0 0,0 0 0,0 0 0,0 0 0,1 0 0,0 0 0,1 0 0,-1 0 0,0 0 0,0 0 0,0 0 0,-1 0 0,0 0 0,0 0 0,2 0 0,3 0 0,3 0 0,1 0 0,-2 0 0,1 0 0,-1 0 0,-2 0 0,-2 0 0,-1 0 0,0 0 0,0 0 0,3 0 0,0 0 0,2 0 0,0 0 0,-2 0 0,2 0 0,-3 0 0,1 0 0,-2 0 0,-1 0 0,0 0 0,3 0 0,0 0 0,2 0 0,1 0 0,-1 0 0,3 0 0,-2 0 0,1 0 0,1 0 0,0 0 0,-1-2 0,-1-3 0,-1 0 0,-1 0 0,3 3 0,0 1 0,0 1 0,0 0 0,-1 0 0,0-1 0,1 1 0,-1 0 0,-1 0 0,-2 0 0,-1 0 0,4 0 0,2 0 0,2 0 0,1 0 0,0 0 0,4 0 0,0 0 0,0 0 0,-1 0 0,-3 0 0,-1 0 0,1-1 0,3-2 0,1 0 0,1 1 0,2-1 0,-2 0 0,0 0 0,1 0 0,-1 0 0,-1 0 0,-4 0 0,-3 1 0,-2 1 0,0-2 0,1 1 0,-1 0 0,2 2 0,-2-1 0,-1 1 0,1 0 0,-4 0 0,3 0 0,-3 0 0,-1 0 0,-1 0 0,-2 0 0,0 0 0,1 0 0,0 0 0,0 0 0,1 0 0,-1-2 0,0-1 0,0 1 0,2 0 0,1 2 0,-2 0 0,3-2 0,-2 0 0,1-1 0,2 0 0,-2 3 0,3 0 0,1-1 0,-4 1 0,0 0 0,0 0 0,-1 0 0,0-1 0,1-1 0,-1-1 0,3 1 0,0 2 0,-1-3 0,2 1 0,-2-1 0,2 1 0,0 2 0,-3-2 0,0-1 0,-2 1 0,3-2 0,0 2 0,3-3 0,-1 0 0,0 0 0,3-1 0,0 1 0,1 0 0,-2-1 0,-2 1 0,-4 1 0,0 0 0,-4 1 0,1 0 0,2-2 0,-1-2 0,-2-2 0,0 0 0,-3 1 0,-2 0 0,0 0 0,-2 0 0,0 0 0,0-1 0,0 0 0,0 1 0,0 0 0,0 0 0,0 0 0,0-1 0,-2 1 0,0 1 0,-2 1 0,-1 0 0,-1 0 0,-1 0 0,1-1 0,0 2 0,1-1 0,-1 1 0,1 1 0,0-1 0,-1 0 0,1-1 0,0 2 0,1-1 0,0 1 0,1 0 0,0-2 0,0 2 0,0-2 0,-2-1 0,-1 0 0,1-2 0,-2 0 0,1 0 0,-1 0 0,0 1 0,1 0 0,2 0 0,1 0 0,-1-1 0,0-1 0,-3 3 0,-1 2 0,0 3 0,0 2 0,0 0 0,0 0 0,-1 0 0,1 0 0,0 0 0,0 0 0,0 0 0,-1 0 0,0-2 0,0 0 0,-1-1 0,1 1 0,-3 2 0,0 0 0,1 0 0,-2 0 0,3 0 0,-3 0 0,-2-2 0,0 0 0,-2 0 0,1-2 0,-2-1 0,-1-1 0,-2-1 0,-4-1 0,1 0 0,-5 1 0,-2-1 0,-5 1 0,-3-2 0,-1-3 0,-2 0 0,1 0 0,4 2 0,3 0 0,5 2 0,4 2 0,1-2 0,7 3 0,4 2 0,2-1 0,1 2 0,-2-1 0,-1 1 0,1 2 0,3-1 0,-1 1 0,1 0 0,-1 0 0,2-1 0,1-1 0,-1 0 0,0 0 0,-1 1 0,-1 0 0,1 1 0,-3 0 0,0 0 0,-1 0 0,1 0 0,3-1 0,0 1 0,1 0 0,0 0 0,0 0 0,0 0 0,-1 0 0,-1 0 0,-1 0 0,-2 0 0,0 0 0,2 0 0,-1 0 0,0 0 0,0 0 0,2 0 0,0 0 0,-1 0 0,-3 0 0,-1 0 0,2 0 0,-2 0 0,2 0 0,0 0 0,2 0 0,2 0 0,-1 0 0,0 2 0,-1 0 0,0 0 0,1 0 0,0 0 0,1 1 0,-3 1 0,-1 1 0,1-2 0,0 1 0,0-1 0,1-1 0,-2 2 0,0-2 0,0 1 0,-2-1 0,2-1 0,1 1 0,-1 0 0,1 0 0,-1 0 0,1-1 0,3-1 0,0 1 0,-2 1 0,-2 1 0,0-1 0,0 1 0,1-1 0,3 1 0,-1 0 0,-2 0 0,0 0 0,0-2 0,0 1 0,1 0 0,-1 0 0,-2 1 0,1-2 0,-2 1 0,2 1 0,0-1 0,1 1 0,3-3 0,-1 0 0,1 2 0,1 1 0,0-1 0,0 0 0,0-2 0,1 2 0,0 0 0,0 0 0,-1 0 0,-1-2 0,0 0 0,0 0 0,0 0 0,-1 0 0,0 2 0,-3 0 0,-1 0 0,-1 0 0,0-1 0,-1-1 0,1 2 0,2 0 0,1 0 0,2 0 0,1-2 0,1 2 0,0-1 0,0 3 0,0 2 0,-1-1 0,-1 2 0,1-3 0,-2 1 0,-2 2 0,1-2 0,0 2 0,4-3 0,2 0 0,0 0 0,2 0 0,0 2 0,2 1 0,1 1 0,-1-1 0,-1 0 0,1-1 0,0 0 0,2 2 0,0-1 0,0 2 0,0 0 0,0-1 0,0 1 0,0-2 0,0 1 0,0 0 0,0 1 0,0 0 0,0 0 0,2 0 0,2-2 0,0-2 0,2 0 0,-2 1 0,0 0 0,0 1 0,0 0 0,1 0 0,-2 2 0,1-2 0,-1-1 0,1 0 0,0 0 0,-2 2 0,0 0 0,-2-1 0,0 1 0,0 0 0,0 0 0,0 0 0,0 0 0,0 0 0,0-1 0,0 2 0,0 0 0,0 0 0,0 0 0,0 0 0,0 0 0,0 0 0,0 0 0,1-1 0,1 0 0,0 0 0,0 0 0,0-1 0,1-1 0,-1 1 0,1-1 0,-1 2 0,2 0 0,2 0 0,-1 0 0,2 1 0,-1 0 0,1 1 0,2-1 0,-2 2 0,0 2 0,-3-2 0,0-1 0,0-2 0,0-2 0,-2-2 0,0-1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8T06:22:53.1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23 518 24575,'15'0'0,"3"0"0,10 0 0,0 0 0,0 3 0,2 3 0,-5 4 0,-1 1 0,-1-1 0,-7-3 0,2 1 0,-2-3 0,0 3 0,2-3 0,-2 0 0,1 0 0,1-2 0,-3 0 0,1-1 0,-1 1 0,1 1 0,0-1 0,1 0 0,-1 0 0,-1-1 0,1 1 0,-1 0 0,3-1 0,-3-2 0,1 1 0,-4 2 0,1-1 0,2 2 0,3 0 0,3-1 0,-3 1 0,4 1 0,0 1 0,-2-1 0,1 0 0,-4-2 0,-1 0 0,2 0 0,0 0 0,-2-1 0,2 2 0,3 0 0,1 1 0,3 0 0,2-2 0,2 2 0,3-2 0,3 0 0,0 0 0,-4-3 0,-3 0 0,0 0 0,-3 2 0,4 0 0,-1 1 0,1-1 0,0-1 0,-3-1 0,2 2 0,-3 1 0,-1 1 0,2-2 0,-1-2 0,3 0 0,0 0 0,1 0 0,0 0 0,-3 0 0,-1 0 0,-3 0 0,-3 0 0,-1 0 0,-4 0 0,-2 0 0,1 0 0,0 0 0,1 0 0,1 0 0,1 0 0,-3 0 0,1 0 0,-1 0 0,0 0 0,-2-2 0,-3 0 0,0-2 0,0-2 0,0 2 0,1-2 0,0-1 0,0 0 0,0-2 0,0 0 0,1 0 0,-1-1 0,0 1 0,-1 1 0,0 2 0,-1 0 0,0 0 0,-2-1 0,-2-2 0,-1 2 0,1 0 0,-1 0 0,0-3 0,-2-2 0,1 0 0,-1 0 0,0 4 0,0 0 0,0 0 0,0 0 0,0-3 0,0-1 0,0-1 0,0 1 0,0 2 0,0 1 0,0-3 0,0 0 0,0-1 0,0 0 0,0 3 0,0-3 0,0 0 0,0 0 0,0 1 0,0 2 0,0 0 0,-2 1 0,-3 0 0,0 0 0,-1 0 0,1 2 0,-1-1 0,-1-1 0,1 0 0,-1 2 0,-1 0 0,-1 0 0,0 1 0,0 0 0,-3 1 0,0 0 0,1 1 0,-2 1 0,3 0 0,-1 1 0,-3-1 0,1 1 0,0 0 0,1-1 0,2 1 0,1 0 0,0-1 0,1 1 0,0-1 0,-2 1 0,-1 2 0,-1 0 0,-2 0 0,1 0 0,-2-2 0,0-1 0,-1-2 0,1 0 0,3 0 0,1-1 0,1 2 0,0-2 0,-1 2 0,-1-1 0,0-2 0,-1 2 0,1 0 0,-3-1 0,2 3 0,-2-2 0,0 0 0,3 0 0,-1-1 0,0 2 0,-3-1 0,-2 0 0,-2 0 0,-2-1 0,1-2 0,-1 3 0,1 1 0,2 0 0,2 1 0,1-1 0,3 0 0,0 1 0,0-1 0,0 1 0,0-1 0,1 2 0,-1 1 0,1 1 0,-1 0 0,1 0 0,3 0 0,-1 0 0,0 0 0,-1 0 0,-1 0 0,-1 0 0,0 0 0,-2 0 0,2-2 0,1 0 0,-3-1 0,2 1 0,1 2 0,0 0 0,2 0 0,-1 0 0,-2 0 0,0 0 0,-2 0 0,-2 0 0,0 0 0,0 0 0,-2 0 0,4 0 0,-3 0 0,3 0 0,1 0 0,-1 0 0,1 0 0,-1 0 0,0 0 0,-1 0 0,1 0 0,-1 0 0,1 0 0,0 0 0,0 0 0,2 0 0,0 0 0,0 0 0,0 0 0,0 0 0,0 0 0,3 0 0,1 0 0,-1 0 0,1 0 0,-1 0 0,1 0 0,1 0 0,0 0 0,0 0 0,0 0 0,-1 0 0,0 0 0,0 0 0,-2 0 0,-1 0 0,1 0 0,-1 0 0,2 0 0,-1 0 0,-3 0 0,1 0 0,0 0 0,-1 0 0,1 0 0,-2 0 0,-1 0 0,2 0 0,0 0 0,1 0 0,0 0 0,0 2 0,-2 0 0,0 1 0,0 1 0,2-2 0,0 1 0,3 1 0,1-2 0,0 1 0,0 0 0,1 1 0,1 0 0,0 2 0,0 0 0,1 1 0,0 2 0,1 0 0,1-2 0,2-1 0,-2-2 0,0 0 0,0 0 0,0 0 0,0 2 0,2 1 0,1 1 0,1 1 0,0 0 0,0 0 0,0 0 0,0 1 0,0 0 0,0 1 0,0-1 0,0 0 0,0 0 0,0-1 0,0 1 0,0-2 0,0 0 0,0 0 0,0-1 0,0 2 0,0 0 0,0 0 0,0-1 0,0 0 0,0-1 0,0 1 0,0 1 0,0 2 0,0 3 0,0 4 0,0 3 0,0-3 0,0-3 0,0-3 0,1-2 0,1 1 0,0 0 0,0-1 0,-1-1 0,1 1 0,0-1 0,0 0 0,0 1 0,0-3 0,2-3 0,2-2 0,2-2 0,-1 0 0,-2 0 0,-1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8T06:22:55.4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0 330 24575,'13'0'0,"11"0"0,6 0 0,7 0 0,7 0 0,-5 0 0,5 0 0,-5 0 0,-4 0 0,-2 0 0,-2 0 0,-7 0 0,-2 0 0,-1 0 0,-1 0 0,5 0 0,0 0 0,3 0 0,1 0 0,0 0 0,3 0 0,0 0 0,0 0 0,-5 0 0,2 0 0,3 2 0,4 1 0,3 0 0,1 2 0,1-1 0,3 2 0,1 0 0,0 1 0,0 0 0,-5-4 0,-5 2 0,-7-3 0,-4 1 0,-2 0 0,3-2 0,0-1 0,0 2 0,0 1 0,-3 0 0,0 1 0,2-1 0,0 0 0,1-1 0,1 0 0,-1 1 0,3 0 0,3-1 0,2 1 0,2 0 0,-2 0 0,0 0 0,-4 0 0,-6-1 0,-2 1 0,-6-1 0,0-2 0,1 0 0,-2 0 0,1 0 0,-2 0 0,0 0 0,-1 0 0,-2 0 0,-1 0 0,0 0 0,0 0 0,-1-1 0,-1-2 0,-3-3 0,-2-2 0,-1-1 0,-1 0 0,0-1 0,0 1 0,0 0 0,0 0 0,0 1 0,0 0 0,0 0 0,0 0 0,0-1 0,-2 0 0,0-1 0,-3 1 0,-1 0 0,1-1 0,-2 1 0,2 2 0,0 1 0,0 1 0,-2-3 0,2-3 0,-2-1 0,0 0 0,1 0 0,1-1 0,1-2 0,1 0 0,-2 2 0,0 3 0,1 1 0,0 1 0,0 2 0,-1-1 0,3 1 0,-2 1 0,1-2 0,0 2 0,0-1 0,0-3 0,1 1 0,0-1 0,2 1 0,0 0 0,0 0 0,0 0 0,0 0 0,0 4 0,0 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8T06:22:57.5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140 1 24575,'-4'6'0,"1"0"0,-1 2 0,2 0 0,-3 1 0,-1 0 0,2-1 0,-2 1 0,1 0 0,0 0 0,1 0 0,-1 3 0,0-1 0,2 0 0,-1-1 0,2-2 0,0 1 0,-2-1 0,1-1 0,-2-3 0,-1-1 0,1 1 0,0-2 0,-1 1 0,2 0 0,-3 1 0,3 3 0,1 1 0,-1 0 0,0-1 0,0 1 0,0 1 0,2-1 0,2-1 0,0 1 0,0 0 0,0 0 0,0 1 0,0-1 0,0 0 0,0-1 0,0 1 0,0 1 0,0 0 0,0-1 0,0 0 0,0 0 0,0 0 0,0 0 0,0 1 0,0-1 0,0 1 0,0 0 0,0-2 0,0 1 0,0 0 0,0 1 0,0 0 0,0 0 0,0-1 0,0 1 0,0-1 0,0 0 0,0 0 0,1-1 0,1 0 0,2-2 0,2-3 0,-2 1 0,2 0 0,0-1 0,-3-1 0,0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8T06:23:04.0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61 640 24575,'10'0'0,"0"0"0,-2 0 0,0 0 0,0 0 0,0 0 0,1 0 0,0 0 0,0 0 0,0 0 0,0 0 0,0 0 0,0 0 0,-1 0 0,1 0 0,2 0 0,2 0 0,1 0 0,-1 0 0,1 0 0,-1 0 0,2 0 0,3 0 0,-2 0 0,1 0 0,-2 0 0,-1 0 0,1 0 0,0 0 0,3 0 0,5 0 0,2 0 0,0 0 0,-1 0 0,1 0 0,1 0 0,-1 0 0,1 0 0,-3 0 0,1 0 0,0 0 0,2 0 0,4 0 0,2 0 0,3 0 0,-2 0 0,-1 0 0,0 0 0,-2 0 0,-3 0 0,-5 0 0,-2 0 0,1 2 0,2 0 0,1 1 0,-2 1 0,-1-1 0,1 0 0,-1 2 0,4-2 0,-3 2 0,-1-1 0,-2-1 0,-4-1 0,3-1 0,-1 2 0,1-1 0,-3 1 0,1-3 0,-1 0 0,1 0 0,1 0 0,-1 0 0,1 0 0,-1 0 0,-1 0 0,3 2 0,0 1 0,3-1 0,0 0 0,1-1 0,-1 1 0,1 1 0,-1 0 0,0-1 0,-1-2 0,-3 0 0,-2 0 0,-2 0 0,1 0 0,0 0 0,1 0 0,3 0 0,0 0 0,3 0 0,0 0 0,0 0 0,3 0 0,-2 0 0,0 0 0,-1 0 0,-2-2 0,1-2 0,1-2 0,1-1 0,-1 2 0,1-1 0,-4 0 0,0 1 0,-3 0 0,-4 1 0,1 0 0,-1 0 0,0-2 0,3 0 0,-2 0 0,1 1 0,-1 0 0,-2-2 0,-1 2 0,0-2 0,-1 2 0,0 0 0,-1 1 0,1 1 0,1-2 0,0 0 0,-1-1 0,-1 1 0,-2 0 0,-2-2 0,-1 0 0,-2-1 0,0 0 0,0 0 0,0 0 0,0-1 0,0 0 0,0 0 0,0 0 0,0 0 0,0-1 0,0 1 0,0 0 0,0-2 0,0 0 0,0-1 0,0-1 0,0 0 0,0 1 0,0 1 0,0 2 0,0 1 0,-2 1 0,0 2 0,-2 1 0,-2 1 0,1-1 0,-1 1 0,-1 0 0,2-1 0,-1 1 0,-1-1 0,1-1 0,-2 1 0,0 0 0,0 2 0,-1-2 0,0 1 0,-1-2 0,1-1 0,0 1 0,0-1 0,1 1 0,0 1 0,0 0 0,0 0 0,-1 0 0,-1-1 0,1-1 0,0 0 0,-1 0 0,1 1 0,2 2 0,-1-1 0,0 0 0,-1-2 0,0-2 0,0 2 0,2-1 0,1 3 0,0 1 0,0 0 0,-2 1 0,0-2 0,-1 0 0,0-1 0,-1 0 0,1 1 0,-1-1 0,1 0 0,0 1 0,0-1 0,1 1 0,0 0 0,0-1 0,0 3 0,-3-2 0,-1 1 0,-1-2 0,-1 0 0,1 2 0,-2-1 0,0 1 0,0 0 0,1-1 0,3 2 0,-2-2 0,3 0 0,-3 0 0,2 0 0,-2 1 0,0 0 0,1 1 0,0 2 0,3-1 0,-3 1 0,1 0 0,0 0 0,-2-2 0,2 0 0,-3-1 0,-1 1 0,0 1 0,0 1 0,-1-2 0,-2-1 0,3 0 0,0 1 0,4 1 0,1 1 0,0 0 0,-2 0 0,1 0 0,1 0 0,0 0 0,-2 0 0,0 0 0,-1 0 0,1 0 0,3 0 0,1 0 0,-2-1 0,-3-2 0,0 0 0,-2 1 0,3 1 0,3 1 0,-1 0 0,1 0 0,0 0 0,1 0 0,0 0 0,0 0 0,0 0 0,-1 0 0,0 0 0,-1 0 0,1 0 0,0 0 0,0 0 0,1 0 0,0 0 0,0 0 0,0 0 0,-1 0 0,-3 0 0,0 0 0,0 0 0,-3 0 0,3 0 0,-3 0 0,0 0 0,-1 0 0,-2 0 0,-1 0 0,-2 0 0,-2 0 0,-2 0 0,-1 0 0,1 0 0,4 0 0,-1 0 0,2 0 0,2 0 0,3 0 0,2 0 0,2 0 0,-1 0 0,2 0 0,1 0 0,-1 0 0,-2 0 0,-1 0 0,1 0 0,0 0 0,3 0 0,-2 0 0,1 0 0,-3 0 0,-3 0 0,1 0 0,-3 0 0,3 0 0,1-2 0,2-1 0,3 1 0,0 0 0,1 2 0,-1 0 0,1 0 0,0 0 0,-1 0 0,0 0 0,0 0 0,0 0 0,0 0 0,1 0 0,0 0 0,0 0 0,0 0 0,-1 0 0,0 0 0,-1 0 0,1 0 0,-1 0 0,1 0 0,0 0 0,1 0 0,0 0 0,0 0 0,0 0 0,-1 0 0,0 0 0,-1 0 0,1 0 0,0 0 0,-1 2 0,1 0 0,0 2 0,1 1 0,0-1 0,-2 0 0,-1 0 0,-3 0 0,-1 0 0,2 1 0,1-2 0,2-1 0,2 0 0,2 0 0,0 2 0,-1 2 0,-1 0 0,2 2 0,0-2 0,1 1 0,1-1 0,-3 0 0,2 0 0,-1 0 0,2 0 0,0 0 0,0-1 0,1 2 0,1 0 0,1 1 0,1 1 0,0 0 0,0 0 0,0 0 0,0-2 0,0 2 0,0-1 0,0 0 0,0 1 0,0 0 0,0 0 0,0 0 0,0 0 0,0-2 0,0 1 0,0 0 0,0 0 0,0 2 0,0-2 0,0 2 0,0-1 0,0-1 0,0 0 0,0-1 0,0 1 0,0 1 0,0 0 0,0 0 0,0 0 0,0 0 0,0 0 0,0-1 0,0 0 0,0 0 0,0 0 0,0 0 0,0 1 0,0-1 0,0 0 0,0 0 0,0 0 0,0 0 0,0 0 0,0-1 0,0 1 0,0 1 0,0-1 0,0 1 0,0 0 0,0-1 0,0 0 0,0-1 0,0 1 0,0 1 0,0 0 0,0 0 0,0 0 0,0-2 0,0 1 0,0 0 0,0 0 0,0 1 0,0 0 0,0 0 0,0 0 0,0 0 0,0-1 0,2-2 0,1-2 0,3-2 0,0 0 0,-1 5 0,-3-4 0,-2 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6T19:10:12.7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663 1693 24575,'5'-6'0,"0"1"0,3 1 0,1-2 0,0 0 0,-1-2 0,0 0 0,0-1 0,1 0 0,0-1 0,0-2 0,0 0 0,0 3 0,-1 2 0,-1 0 0,0 0 0,-1-1 0,0-1 0,1 1 0,-1-1 0,0 1 0,-1-1 0,0 2 0,0-1 0,0 1 0,1-1 0,1 0 0,-1-1 0,1 0 0,-1 1 0,0-1 0,-1 0 0,0 2 0,-1 0 0,0 1 0,1-1 0,-1-1 0,0-1 0,0 0 0,0 1 0,1 1 0,-1 1 0,0 0 0,0-1 0,0-2 0,1 1 0,-1-1 0,0 2 0,0-1 0,0-1 0,-1-2 0,1-1 0,-1 1 0,0 0 0,-1 0 0,1-1 0,1 1 0,1 0 0,0-1 0,1-2 0,-1-3 0,0 2 0,0-2 0,-1 3 0,3-1 0,-2 1 0,-1 2 0,0 1 0,-1 3 0,1-1 0,0 2 0,0-1 0,0 0 0,-2 1 0,1-1 0,-1-1 0,2 0 0,0 1 0,-1-1 0,-1 1 0,-2-1 0,2 1 0,0-1 0,1 1 0,-2 0 0,0-1 0,-1 1 0,0 0 0,0 1 0,1 0 0,1-1 0,0 0 0,0-1 0,-2 0 0,1 1 0,-1-3 0,0 0 0,0-1 0,0 1 0,0 1 0,0 1 0,0-2 0,0 0 0,0-3 0,0-1 0,0 1 0,0 0 0,0-1 0,0-2 0,0 0 0,0-2 0,0 2 0,0 0 0,0 3 0,-2 1 0,0-2 0,-1 3 0,-1-1 0,-1 0 0,0 0 0,1 1 0,-1 1 0,0 2 0,1-1 0,0 2 0,-1-3 0,1-1 0,-1 0 0,3 1 0,-2 2 0,2 0 0,-1-2 0,-1 1 0,2-1 0,-1-1 0,0 2 0,0-3 0,0 2 0,-1 1 0,0-2 0,0 2 0,-1-2 0,0 1 0,1 2 0,-1-1 0,1 2 0,-1-1 0,1 2 0,0 1 0,-1-1 0,-1 1 0,1-3 0,-1 1 0,0-1 0,-1 1 0,1-1 0,-1 0 0,3 1 0,0 1 0,-2 2 0,2 0 0,-1-1 0,-1-2 0,0 1 0,-2 1 0,-1-1 0,1 0 0,-3-1 0,-1-1 0,-1 0 0,-2 0 0,1 1 0,-3 1 0,0 2 0,-3 0 0,-2 0 0,-2 2 0,0-2 0,1 2 0,3 0 0,3 1 0,0 2 0,3 0 0,3 0 0,1 0 0,2 0 0,1 0 0,-1 0 0,0 0 0,-1 0 0,-2 0 0,0 0 0,-1 0 0,1 0 0,1 0 0,1 0 0,1 0 0,-1 0 0,0 0 0,0 0 0,1 2 0,1 2 0,1 3 0,-1-1 0,1 0 0,-3 0 0,1 1 0,-1 0 0,2-2 0,2-2 0,-1 1 0,0 1 0,-2 2 0,0 1 0,0 0 0,1 0 0,1 0 0,2 1 0,-1-1 0,1 1 0,-1-1 0,1 1 0,-1 0 0,1-1 0,2 1 0,-2-1 0,1 1 0,1-1 0,-2 1 0,0-1 0,-1 0 0,-1-1 0,2 0 0,0 3 0,-1 1 0,0 0 0,-2 0 0,3-2 0,-1 0 0,-1 0 0,1 0 0,-1-1 0,1 1 0,0 0 0,-1-1 0,1 3 0,-1 1 0,2-1 0,-1 0 0,1-2 0,1 0 0,-1-1 0,2 1 0,0-1 0,-2 0 0,1 0 0,1-1 0,-2 1 0,2-1 0,-1 2 0,-1-1 0,-1 1 0,1-1 0,0 1 0,-1 0 0,1-1 0,0 1 0,1-1 0,1 1 0,-1-2 0,1-1 0,-1 1 0,1-1 0,2 3 0,0-1 0,0 1 0,0-1 0,0 1 0,0 2 0,0-1 0,0 2 0,0 1 0,0-1 0,0 1 0,-2 1 0,0 0 0,-1 1 0,1-1 0,1-2 0,-1 0 0,0-1 0,0 1 0,0 2 0,0 0 0,-1 0 0,1 0 0,-2 1 0,1-1 0,0-2 0,1-1 0,1-2 0,1-1 0,0 3 0,0 1 0,0-1 0,0-1 0,0-1 0,0 1 0,0 2 0,0 2 0,0-2 0,0-1 0,0-1 0,0-1 0,-1 0 0,-1-1 0,-1 1 0,1 0 0,2-1 0,0 1 0,-2-1 0,-1 1 0,1-1 0,0 1 0,2-1 0,-2-1 0,0-1 0,-1-1 0,1 1 0,2 1 0,0 1 0,0-1 0,0 1 0,0 0 0,0 0 0,0 1 0,0-1 0,0 1 0,0-1 0,0 1 0,0 2 0,0 1 0,0 2 0,0-1 0,0 1 0,0 0 0,1-3 0,1-1 0,0-3 0,0 0 0,0 2 0,0-1 0,2 1 0,0-1 0,1 1 0,-1 0 0,0-2 0,0-1 0,1 0 0,-1 1 0,0 1 0,1 1 0,-1-1 0,0 1 0,0-1 0,0 1 0,-1-1 0,0 0 0,-1 1 0,2-2 0,-1 0 0,0 1 0,-2-1 0,2 0 0,-1-1 0,0 0 0,2 0 0,-2 0 0,3-2 0,-1 0 0,0 2 0,2 0 0,0 0 0,2 0 0,0 0 0,1 0 0,0 2 0,2 0 0,3 0 0,4 0 0,1 2 0,0 1 0,1 1 0,0 1 0,0-1 0,-2-1 0,-3-3 0,-1 0 0,-3-4 0,3 1 0,-1-1 0,-1-1 0,-1 1 0,-2-2 0,0 1 0,0 0 0,-1 0 0,1-1 0,-1 2 0,0-2 0,1 0 0,-2 1 0,1-1 0,-1 0 0,1 1 0,0 0 0,-1 1 0,0 1 0,-1-3 0,1 0 0,1-1 0,0-1 0,0 0 0,0 0 0,1 0 0,-1 0 0,1 0 0,-1 0 0,1 0 0,-1 0 0,3 0 0,0 0 0,-1 0 0,0 0 0,-3 0 0,2 0 0,-1 0 0,1 0 0,-2-2 0,-2-1 0,-1-3 0,-1-2 0,-1-1 0,0 1 0,-2 4 0,0 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6T19:10:17.7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151 1430 24575,'16'0'0,"3"0"0,14 0 0,6 0 0,6 2 0,0 4 0,-5 2 0,-1 1 0,-7-1 0,-4-3 0,-7-2 0,-4-1 0,0-1 0,1-1 0,-1 0 0,-1 0 0,1 0 0,-3 0 0,3 0 0,-3 0 0,-4 0 0,0 0 0,-3 0 0,1 0 0,0 0 0,0 0 0,1 0 0,0 0 0,-1-2 0,1 0 0,0-2 0,-1 0 0,3 0 0,0-1 0,3 0 0,3 0 0,0 2 0,0-1 0,-2 1 0,-4-1 0,0-1 0,0 1 0,1 0 0,-2 1 0,-3 0 0,0 0 0,1-2 0,0 0 0,0-1 0,1-1 0,-2-1 0,-2-1 0,-2 1 0,-3-1 0,0 1 0,2-1 0,1 1 0,-1 0 0,0-1 0,-2 1 0,0-4 0,2-2 0,1-3 0,1-2 0,1-1 0,-2 0 0,1-2 0,-2-2 0,1 0 0,1 0 0,-1 3 0,0 3 0,-1 0 0,-1 3 0,-1 0 0,0-2 0,0 0 0,2 0 0,0 0 0,0 0 0,0 1 0,-2-1 0,2 3 0,1 2 0,-1-2 0,0 3 0,0-1 0,0 1 0,0 4 0,0-1 0,0 1 0,0-1 0,0-1 0,-1 1 0,-1 0 0,1-1 0,-1 1 0,1-1 0,1 0 0,1 0 0,-1 1 0,-2-1 0,0 0 0,0 1 0,0-3 0,0-1 0,0-2 0,0-3 0,0 0 0,0 1 0,0 1 0,0 1 0,0 1 0,0-1 0,0 1 0,0 0 0,0 1 0,0-1 0,0 1 0,0 0 0,-2 0 0,0 3 0,-2 0 0,0 0 0,1 0 0,-1-2 0,-1-1 0,0 0 0,-1 1 0,-1 0 0,2-1 0,-2 1 0,1 0 0,-1 2 0,1 1 0,0 1 0,0 0 0,1-1 0,-1-1 0,-1-1 0,1-1 0,0-1 0,0 1 0,1 1 0,0 3 0,1 0 0,1 1 0,-1-1 0,1-1 0,-1 1 0,0 0 0,-1 1 0,1-1 0,0 0 0,-1 1 0,3 0 0,-2 1 0,0-1 0,-1 0 0,0 1 0,2-3 0,0 1 0,-3-2 0,-2 0 0,0 1 0,0 1 0,-1 0 0,1 3 0,-1-1 0,0-1 0,0 1 0,1-1 0,-1 1 0,-2 0 0,-1 1 0,-2-1 0,-3 0 0,2 0 0,-1 0 0,-1 3 0,0-2 0,-2 1 0,-1 0 0,2 1 0,1 2 0,2 0 0,0 0 0,-1 0 0,0 0 0,0 0 0,-1 0 0,-1 0 0,-1 0 0,-1 0 0,0 0 0,0 0 0,0 0 0,0 2 0,0 0 0,2 3 0,1 1 0,2 1 0,1 3 0,-3-3 0,3-1 0,-3-1 0,3-1 0,4 0 0,0-1 0,2 0 0,0 0 0,0 3 0,1 2 0,0-1 0,1 2 0,1-1 0,1 0 0,0-1 0,2-1 0,-1 1 0,1-1 0,2 3 0,0-1 0,0 1 0,-1 0 0,1 1 0,0 2 0,0 2 0,0 0 0,0 1 0,0 2 0,0 0 0,0 2 0,0 0 0,0 1 0,0 0 0,0 0 0,0 0 0,0 0 0,0 3 0,0 0 0,-2 3 0,-1 3 0,-2 2 0,0 3 0,-1-1 0,-2 1 0,1-3 0,-1-1 0,3-3 0,-1-4 0,1 0 0,2-4 0,1 0 0,1 1 0,-2 0 0,0 0 0,-1 0 0,1 1 0,0-1 0,-2 0 0,2-2 0,0-3 0,1-2 0,1-4 0,-1 0 0,0 0 0,0 0 0,0-1 0,0 1 0,-1 0 0,1-1 0,-2 1 0,2-1 0,-1 0 0,2 0 0,1-1 0,0 0 0,0 1 0,0-1 0,0 1 0,0 0 0,0 0 0,0 1 0,0-1 0,0 0 0,0 0 0,0 0 0,0 0 0,0 0 0,0-1 0,0 1 0,0-1 0,1 1 0,3 0 0,0 3 0,2 0 0,0 1 0,0-1 0,1 0 0,-1 1 0,-1 0 0,-1-1 0,2-2 0,1-1 0,1 1 0,1 2 0,0 1 0,0-1 0,-1 0 0,1-2 0,-1-1 0,-1 0 0,-3-1 0,-1-1 0,1-2 0,2-1 0,1-2 0,1-1 0,0 0 0,-1-1 0,-3-3 0,-2-3 0,-2-1 0,0-2 0,1 1 0,-1 2 0,1 3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6T19:10:24.3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100 1314 24575,'12'0'0,"2"0"0,5 0 0,6 0 0,0 0 0,3 0 0,-3 3 0,-2-1 0,-1 1 0,-2-1 0,1-2 0,-3 0 0,0 0 0,-2 0 0,-1 0 0,1 0 0,1 0 0,0 0 0,0 0 0,0 0 0,-2 0 0,0 0 0,-2 0 0,0 0 0,-2 0 0,1 0 0,-3 0 0,-1 0 0,1 0 0,-1 0 0,1 0 0,-1 0 0,1-2 0,-2 0 0,3-1 0,-1 0 0,2 1 0,-1 0 0,-1 0 0,1 0 0,-2-1 0,1 0 0,0-3 0,-1 1 0,1-1 0,0 1 0,-1 1 0,-1-2 0,-1 1 0,-1-1 0,-1 1 0,1 1 0,-3-3 0,0 1 0,-2-2 0,2-1 0,0 2 0,0-3 0,0 0 0,-2-2 0,0-3 0,0 0 0,0-2 0,0 1 0,0-2 0,2 1 0,0 0 0,0 2 0,0 2 0,-2 0 0,0 1 0,0 0 0,0 0 0,0 1 0,2-4 0,1-2 0,2-5 0,0-5 0,-2 0 0,0-2 0,-3-1 0,0 5 0,1 1 0,2 4 0,-1 4 0,0 0 0,-1 1 0,-1 0 0,0 1 0,0-1 0,0 1 0,0-1 0,0 1 0,0-1 0,0 1 0,0-1 0,0 1 0,0-1 0,0-1 0,0 0 0,0 0 0,0-4 0,0-1 0,0-5 0,-2 0 0,-3-1 0,-2 1 0,-3 0 0,0-3 0,1 2 0,-2-1 0,1 4 0,0 3 0,-2 0 0,-2 0 0,-3 3 0,-3 2 0,1 3 0,-1 0 0,0 0 0,-1 1 0,1-1 0,0 3 0,0 2 0,2 1 0,2 2 0,1 0 0,1 1 0,-2 2 0,-1 0 0,-1 2 0,1 0 0,0 0 0,0 0 0,-3 0 0,1 0 0,1 0 0,2 0 0,2 0 0,1 0 0,1 0 0,0 0 0,3 0 0,-2 0 0,-1 0 0,0 0 0,-1 0 0,1 0 0,-3 0 0,1 0 0,2 0 0,1 2 0,3 0 0,-1 0 0,1 2 0,0 0 0,0 0 0,1 1 0,-1-1 0,2 0 0,-1 1 0,1 2 0,0 1 0,2 0 0,2 1 0,1-1 0,1 3 0,0 2 0,0 2 0,0 1 0,-1 1 0,1 4 0,0 2 0,0 1 0,0-2 0,0-2 0,0-1 0,0-2 0,0-3 0,0 0 0,0 1 0,0 2 0,0 2 0,0 3 0,0 1 0,0 1 0,0-1 0,0-3 0,0 1 0,0-1 0,0-2 0,0-1 0,0-3 0,0-1 0,0-2 0,0 0 0,0 1 0,0 0 0,-2 1 0,-1-1 0,1-1 0,-2 0 0,1-2 0,1-2 0,0 1 0,0-1 0,-1 1 0,-2 1 0,1-1 0,2 1 0,2-2 0,-2 1 0,0 0 0,-2 0 0,0-1 0,1 1 0,2-1 0,1 0 0,0 1 0,0 0 0,0 0 0,0 0 0,0 0 0,0 1 0,0-1 0,0 6 0,0 4 0,0 6 0,0 5 0,0 1 0,0 4 0,0-1 0,0-4 0,0-2 0,0-4 0,0-2 0,0-3 0,0 0 0,1-3 0,1-2 0,2-1 0,0-3 0,-2 0 0,1 0 0,-1 0 0,0-1 0,0 1 0,0 0 0,-2-1 0,1 1 0,-1-1 0,0-3 0,1-3 0,3-4 0,0-3 0,0-1 0,0 0 0,-1 2 0,3 1 0,4 2 0,6 1 0,6 0 0,7 4 0,-11-3 0,-4 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0744A-3798-4A4C-8F3A-EAF3D1B9B34B}" type="datetimeFigureOut">
              <a:rPr lang="tr-TR" smtClean="0"/>
              <a:t>17.10.2025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87FA97-FA86-A149-9D33-4A29FAFC34D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3057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PIB karbon işaretli </a:t>
            </a:r>
            <a:r>
              <a:rPr lang="tr-TR" dirty="0" err="1"/>
              <a:t>Pitsburg</a:t>
            </a:r>
            <a:r>
              <a:rPr lang="tr-TR" dirty="0"/>
              <a:t> </a:t>
            </a:r>
            <a:r>
              <a:rPr lang="tr-TR" dirty="0" err="1"/>
              <a:t>compound</a:t>
            </a:r>
            <a:r>
              <a:rPr lang="tr-TR" dirty="0"/>
              <a:t> B </a:t>
            </a:r>
            <a:r>
              <a:rPr lang="tr-TR" dirty="0" err="1"/>
              <a:t>ligand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87FA97-FA86-A149-9D33-4A29FAFC34DA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9275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PIB karbon işaretli </a:t>
            </a:r>
            <a:r>
              <a:rPr lang="tr-TR" dirty="0" err="1"/>
              <a:t>Pitsburg</a:t>
            </a:r>
            <a:r>
              <a:rPr lang="tr-TR" dirty="0"/>
              <a:t> </a:t>
            </a:r>
            <a:r>
              <a:rPr lang="tr-TR" dirty="0" err="1"/>
              <a:t>compound</a:t>
            </a:r>
            <a:r>
              <a:rPr lang="tr-TR" dirty="0"/>
              <a:t> B </a:t>
            </a:r>
            <a:r>
              <a:rPr lang="tr-TR" dirty="0" err="1"/>
              <a:t>ligand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87FA97-FA86-A149-9D33-4A29FAFC34DA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00943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8743852-5011-82F4-3658-F85F984EF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B3BD97A7-49EC-46A7-0248-19DD48E60E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BC70CA5-67D3-04DC-4263-B2FE435E9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185AC-8A21-F841-946B-AD690F537DAE}" type="datetimeFigureOut">
              <a:rPr lang="tr-TR" smtClean="0"/>
              <a:t>17.10.2025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82DBC29-E699-3A1C-C35D-2FD083A7F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EA9D384-FB0F-8D37-07E3-7F6B977D2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B49E7-B3E6-174E-82FF-8FEAAB5E80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01053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7941DB2-33F4-8B9F-626E-FCD4033E3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95371715-E946-2E51-6C57-BEA2B1E2F5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B5BDAD5-628E-69F9-7EB1-7055A59C6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185AC-8A21-F841-946B-AD690F537DAE}" type="datetimeFigureOut">
              <a:rPr lang="tr-TR" smtClean="0"/>
              <a:t>17.10.2025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70C14E5-78DF-63DB-E309-7418CDA35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3A8E7D6-A1DB-7DC1-901E-A7CABB80F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B49E7-B3E6-174E-82FF-8FEAAB5E80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611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E6B25AEB-6C5E-EBC5-E5E0-D849168507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99644ECA-317E-5C12-ACDF-957FBF426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83F45CE-1FA5-F7F5-0FAE-0B92B203F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185AC-8A21-F841-946B-AD690F537DAE}" type="datetimeFigureOut">
              <a:rPr lang="tr-TR" smtClean="0"/>
              <a:t>17.10.2025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616A3FB-3A57-1ABC-F337-3CFDE07E1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4988722-6483-F55A-9CF0-22F103D94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B49E7-B3E6-174E-82FF-8FEAAB5E80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8730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378863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67FE725-165B-42BC-5C8D-7CF6D54AD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BDB320F-E14F-616A-04A6-8E421BA324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10A0517-FB0F-DD49-0430-C8ED5ED86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185AC-8A21-F841-946B-AD690F537DAE}" type="datetimeFigureOut">
              <a:rPr lang="tr-TR" smtClean="0"/>
              <a:t>17.10.2025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40340D7-3051-E613-CDBD-CE611A19E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2014B34-5958-C4F8-3F3B-0EE1F3BB4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B49E7-B3E6-174E-82FF-8FEAAB5E80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02663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89E5AB1-3425-DF8F-06A7-87ADFE3F2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CB8B2ACB-1E01-BED1-2511-8F8168C95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218D3BB-E9D8-C8F1-7146-7C90F14CE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185AC-8A21-F841-946B-AD690F537DAE}" type="datetimeFigureOut">
              <a:rPr lang="tr-TR" smtClean="0"/>
              <a:t>17.10.2025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F4CA19F-6DD3-AD10-FEF5-8F6203C8B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57EC52E-C4C6-A84C-2EA5-BB484CEC8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B49E7-B3E6-174E-82FF-8FEAAB5E80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6904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3AA79BF-1596-BA9E-FDC2-FA01A2721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8AFCD87-686B-8D9D-1C30-F6D3EC7F8C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6EE1753A-F975-55C5-92AC-7CF8F5019A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6E9F6EE-E447-3A70-A8A7-6EBBE1396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185AC-8A21-F841-946B-AD690F537DAE}" type="datetimeFigureOut">
              <a:rPr lang="tr-TR" smtClean="0"/>
              <a:t>17.10.2025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9E8AB4EB-42B9-3063-4F97-FB0FABC35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AC0A608-6276-62E1-9B40-FCF0307D8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B49E7-B3E6-174E-82FF-8FEAAB5E80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261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79F4BC7-1077-2AE6-0930-44B996350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B35225C-BC8A-FE7E-5B82-A765B4C303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85957442-9B91-130E-1C50-47EC68CCAD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4AE871E2-C453-B720-6D4E-C37C8E8674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B3CBC83B-75B2-C6BD-4D2F-552DF566B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2B6A5D01-7B8D-F886-D3EA-E88E890F9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185AC-8A21-F841-946B-AD690F537DAE}" type="datetimeFigureOut">
              <a:rPr lang="tr-TR" smtClean="0"/>
              <a:t>17.10.2025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9BD615E3-2785-9956-BB75-C3D3405C2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9989AE44-E449-A559-F228-CA0977718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B49E7-B3E6-174E-82FF-8FEAAB5E80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7984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2662D71-1963-80A0-68C8-1FB35940A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EFF3E15B-6EBF-5FE1-0977-CE27436BD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185AC-8A21-F841-946B-AD690F537DAE}" type="datetimeFigureOut">
              <a:rPr lang="tr-TR" smtClean="0"/>
              <a:t>17.10.2025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EEF37367-CEDE-45F0-2B41-9CB7E2797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B59396C-EA51-E863-D60B-C402109DD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B49E7-B3E6-174E-82FF-8FEAAB5E80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24019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11CD0ABF-1573-D661-5B5A-D3F87A923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185AC-8A21-F841-946B-AD690F537DAE}" type="datetimeFigureOut">
              <a:rPr lang="tr-TR" smtClean="0"/>
              <a:t>17.10.2025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B8F9FDB4-4015-58ED-A542-93D24F6E5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493C81F-5925-F000-BC92-D78236953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B49E7-B3E6-174E-82FF-8FEAAB5E80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33907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12A1B88-E41B-8A9B-CA24-636F61AF9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CD76BC3-223A-5E21-AE55-64E7DCA9A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CFF2AF0-28D8-214F-A2D3-BB37BF9531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6183AA3C-76AC-5156-02E5-0375C046C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185AC-8A21-F841-946B-AD690F537DAE}" type="datetimeFigureOut">
              <a:rPr lang="tr-TR" smtClean="0"/>
              <a:t>17.10.2025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6199ACC-0727-6D0F-2CAC-10B8B242D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9699791F-F663-2AF8-4F71-C1F3DC246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B49E7-B3E6-174E-82FF-8FEAAB5E80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8241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C49531D-974A-59A2-CB01-3CF116103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F1E13C8A-51BA-E552-E6E5-CA1C1A34B7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1ED00AAF-47E9-4C10-C084-1B1A5310F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3C5B6CC-ED19-AB7A-25C1-5CD2E0AC8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185AC-8A21-F841-946B-AD690F537DAE}" type="datetimeFigureOut">
              <a:rPr lang="tr-TR" smtClean="0"/>
              <a:t>17.10.2025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996C19BB-E85E-38E4-611E-DD5AA47CE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FB48204B-E4B1-5C1E-5562-40848290A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B49E7-B3E6-174E-82FF-8FEAAB5E80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30226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3A291A23-AD5A-F9B8-837F-742824AF4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113870D-F090-31C2-D1B7-2C136C66EF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763A210-F492-C9A7-51D7-E420778BFD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185AC-8A21-F841-946B-AD690F537DAE}" type="datetimeFigureOut">
              <a:rPr lang="tr-TR" smtClean="0"/>
              <a:t>17.10.2025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EF50B2C-E12C-3609-2D23-81C1B456E4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39F6CD0-C043-90A6-3D88-02BC246E37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B49E7-B3E6-174E-82FF-8FEAAB5E80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6816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openxmlformats.org/officeDocument/2006/relationships/image" Target="../media/image340.png"/><Relationship Id="rId12" Type="http://schemas.openxmlformats.org/officeDocument/2006/relationships/customXml" Target="../ink/ink5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36.png"/><Relationship Id="rId5" Type="http://schemas.openxmlformats.org/officeDocument/2006/relationships/image" Target="../media/image330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3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customXml" Target="../ink/ink7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customXml" Target="../ink/ink6.xml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customXml" Target="../ink/ink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AD3A1AE-65E3-D1A2-7309-FB2A48F8DC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710" y="1703237"/>
            <a:ext cx="10494580" cy="1385921"/>
          </a:xfrm>
        </p:spPr>
        <p:txBody>
          <a:bodyPr>
            <a:noAutofit/>
          </a:bodyPr>
          <a:lstStyle/>
          <a:p>
            <a:r>
              <a:rPr lang="tr-TR" sz="4400" b="1" dirty="0">
                <a:solidFill>
                  <a:srgbClr val="C00000"/>
                </a:solidFill>
              </a:rPr>
              <a:t>Alzheimer Hastalığı Tanısında </a:t>
            </a:r>
            <a:br>
              <a:rPr lang="tr-TR" sz="4400" b="1" dirty="0">
                <a:solidFill>
                  <a:srgbClr val="C00000"/>
                </a:solidFill>
              </a:rPr>
            </a:br>
            <a:r>
              <a:rPr lang="tr-TR" sz="4400" b="1" dirty="0" err="1">
                <a:solidFill>
                  <a:srgbClr val="C00000"/>
                </a:solidFill>
              </a:rPr>
              <a:t>Biyobelirteçlerin</a:t>
            </a:r>
            <a:r>
              <a:rPr lang="tr-TR" sz="4400" b="1" dirty="0">
                <a:solidFill>
                  <a:srgbClr val="C00000"/>
                </a:solidFill>
              </a:rPr>
              <a:t> Kullanımı</a:t>
            </a:r>
          </a:p>
        </p:txBody>
      </p:sp>
      <p:sp>
        <p:nvSpPr>
          <p:cNvPr id="8" name="Alt Başlık 2">
            <a:extLst>
              <a:ext uri="{FF2B5EF4-FFF2-40B4-BE49-F238E27FC236}">
                <a16:creationId xmlns:a16="http://schemas.microsoft.com/office/drawing/2014/main" id="{F8F609A6-16E3-7A56-E9AD-4F5D1472BFD7}"/>
              </a:ext>
            </a:extLst>
          </p:cNvPr>
          <p:cNvSpPr txBox="1">
            <a:spLocks/>
          </p:cNvSpPr>
          <p:nvPr/>
        </p:nvSpPr>
        <p:spPr>
          <a:xfrm>
            <a:off x="1524000" y="4584649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Erdi Şahin</a:t>
            </a:r>
          </a:p>
          <a:p>
            <a:r>
              <a:rPr lang="tr-TR" dirty="0"/>
              <a:t>İTF Nöroloji Anabilim Dalı</a:t>
            </a:r>
          </a:p>
          <a:p>
            <a:r>
              <a:rPr lang="tr-TR" dirty="0"/>
              <a:t>Davranış Nörolojisi ve Hareket Bozuklukları Bilim Dalı</a:t>
            </a:r>
          </a:p>
        </p:txBody>
      </p:sp>
      <p:pic>
        <p:nvPicPr>
          <p:cNvPr id="3" name="Picture 2" descr="A logo with a design on it&#10;&#10;Description automatically generated">
            <a:extLst>
              <a:ext uri="{FF2B5EF4-FFF2-40B4-BE49-F238E27FC236}">
                <a16:creationId xmlns:a16="http://schemas.microsoft.com/office/drawing/2014/main" id="{D99BCC84-23C9-8EB2-ED89-D2390B10B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5500" y="0"/>
            <a:ext cx="12065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96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430" y="0"/>
            <a:ext cx="8229600" cy="990600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BOS Amiloid </a:t>
            </a:r>
            <a:r>
              <a:rPr lang="fr-FR" b="1" dirty="0">
                <a:solidFill>
                  <a:srgbClr val="C00000"/>
                </a:solidFill>
                <a:sym typeface="Symbol" pitchFamily="2" charset="2"/>
              </a:rPr>
              <a:t></a:t>
            </a:r>
            <a:r>
              <a:rPr lang="tr-TR" b="1" baseline="-25000" dirty="0">
                <a:solidFill>
                  <a:srgbClr val="C00000"/>
                </a:solidFill>
              </a:rPr>
              <a:t>42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430" y="1269931"/>
            <a:ext cx="11799569" cy="5448300"/>
          </a:xfrm>
        </p:spPr>
        <p:txBody>
          <a:bodyPr>
            <a:noAutofit/>
          </a:bodyPr>
          <a:lstStyle/>
          <a:p>
            <a:pPr algn="just">
              <a:lnSpc>
                <a:spcPct val="14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tr-TR" altLang="tr-TR" sz="3200" dirty="0" err="1">
                <a:solidFill>
                  <a:srgbClr val="000000"/>
                </a:solidFill>
              </a:rPr>
              <a:t>BOS’taki</a:t>
            </a:r>
            <a:r>
              <a:rPr lang="tr-TR" altLang="tr-TR" sz="3200" dirty="0">
                <a:solidFill>
                  <a:srgbClr val="000000"/>
                </a:solidFill>
              </a:rPr>
              <a:t> </a:t>
            </a:r>
            <a:r>
              <a:rPr lang="tr-TR" altLang="tr-TR" sz="3200" b="1" dirty="0" err="1">
                <a:solidFill>
                  <a:srgbClr val="000000"/>
                </a:solidFill>
              </a:rPr>
              <a:t>amiloid</a:t>
            </a:r>
            <a:r>
              <a:rPr lang="tr-TR" altLang="tr-TR" sz="3200" b="1" dirty="0">
                <a:solidFill>
                  <a:srgbClr val="000000"/>
                </a:solidFill>
              </a:rPr>
              <a:t> β42 plaklarda</a:t>
            </a:r>
            <a:r>
              <a:rPr lang="tr-TR" altLang="tr-TR" sz="3200" dirty="0">
                <a:solidFill>
                  <a:srgbClr val="000000"/>
                </a:solidFill>
              </a:rPr>
              <a:t> birikir </a:t>
            </a:r>
            <a:r>
              <a:rPr lang="en-US" altLang="tr-TR" sz="3200" dirty="0">
                <a:solidFill>
                  <a:srgbClr val="000000"/>
                </a:solidFill>
                <a:sym typeface="Wingdings"/>
              </a:rPr>
              <a:t></a:t>
            </a:r>
            <a:r>
              <a:rPr lang="tr-TR" altLang="tr-TR" sz="3200" dirty="0">
                <a:solidFill>
                  <a:srgbClr val="000000"/>
                </a:solidFill>
              </a:rPr>
              <a:t> </a:t>
            </a:r>
            <a:r>
              <a:rPr lang="tr-TR" altLang="tr-TR" sz="3200" dirty="0" err="1">
                <a:solidFill>
                  <a:srgbClr val="000000"/>
                </a:solidFill>
              </a:rPr>
              <a:t>BOS’a</a:t>
            </a:r>
            <a:r>
              <a:rPr lang="tr-TR" altLang="tr-TR" sz="3200" dirty="0">
                <a:solidFill>
                  <a:srgbClr val="000000"/>
                </a:solidFill>
              </a:rPr>
              <a:t> geçen miktarı azalır </a:t>
            </a:r>
            <a:r>
              <a:rPr lang="tr-TR" altLang="tr-TR" sz="3200" i="1" dirty="0">
                <a:solidFill>
                  <a:srgbClr val="000000"/>
                </a:solidFill>
              </a:rPr>
              <a:t>(</a:t>
            </a:r>
            <a:r>
              <a:rPr lang="tr-TR" altLang="tr-TR" sz="3200" i="1" dirty="0" err="1">
                <a:solidFill>
                  <a:srgbClr val="000000"/>
                </a:solidFill>
              </a:rPr>
              <a:t>Strozyk</a:t>
            </a:r>
            <a:r>
              <a:rPr lang="tr-TR" altLang="tr-TR" sz="3200" i="1" dirty="0">
                <a:solidFill>
                  <a:srgbClr val="000000"/>
                </a:solidFill>
              </a:rPr>
              <a:t>, 2003)</a:t>
            </a:r>
          </a:p>
          <a:p>
            <a:pPr>
              <a:lnSpc>
                <a:spcPct val="140000"/>
              </a:lnSpc>
            </a:pPr>
            <a:r>
              <a:rPr lang="tr-TR" sz="3200" dirty="0"/>
              <a:t>Amiloid </a:t>
            </a:r>
            <a:r>
              <a:rPr lang="fr-FR" sz="3200" dirty="0">
                <a:sym typeface="Symbol" pitchFamily="2" charset="2"/>
              </a:rPr>
              <a:t></a:t>
            </a:r>
            <a:r>
              <a:rPr lang="tr-TR" sz="3200" baseline="-25000" dirty="0"/>
              <a:t>42</a:t>
            </a:r>
            <a:r>
              <a:rPr lang="tr-TR" sz="3200" dirty="0"/>
              <a:t> düşüklüğü </a:t>
            </a:r>
            <a:r>
              <a:rPr lang="tr-TR" sz="3200" b="1" dirty="0">
                <a:solidFill>
                  <a:srgbClr val="292934"/>
                </a:solidFill>
                <a:sym typeface="Wingdings" pitchFamily="2" charset="2"/>
              </a:rPr>
              <a:t> </a:t>
            </a:r>
            <a:r>
              <a:rPr lang="tr-TR" sz="3200" b="1" dirty="0">
                <a:solidFill>
                  <a:srgbClr val="292934"/>
                </a:solidFill>
              </a:rPr>
              <a:t>AH’ de özgüllüğü-duyarlılığı %86-89</a:t>
            </a:r>
          </a:p>
          <a:p>
            <a:pPr algn="just">
              <a:lnSpc>
                <a:spcPct val="14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tr-TR" sz="3200" b="1" dirty="0" err="1">
                <a:solidFill>
                  <a:srgbClr val="000000"/>
                </a:solidFill>
              </a:rPr>
              <a:t>BOS’ta</a:t>
            </a:r>
            <a:r>
              <a:rPr lang="tr-TR" sz="3200" b="1" dirty="0">
                <a:solidFill>
                  <a:srgbClr val="000000"/>
                </a:solidFill>
              </a:rPr>
              <a:t> düşükse </a:t>
            </a:r>
            <a:r>
              <a:rPr lang="tr-TR" sz="3200" dirty="0">
                <a:solidFill>
                  <a:srgbClr val="000000"/>
                </a:solidFill>
              </a:rPr>
              <a:t>5-10 yılda AH dönüşüm riski yüksek</a:t>
            </a:r>
          </a:p>
          <a:p>
            <a:pPr lvl="1" algn="just">
              <a:lnSpc>
                <a:spcPct val="14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tr-TR" sz="3200" b="1" dirty="0">
                <a:solidFill>
                  <a:srgbClr val="000000"/>
                </a:solidFill>
              </a:rPr>
              <a:t>Özellikle </a:t>
            </a:r>
            <a:r>
              <a:rPr lang="tr-TR" sz="3200" b="1" dirty="0" err="1">
                <a:solidFill>
                  <a:srgbClr val="000000"/>
                </a:solidFill>
              </a:rPr>
              <a:t>tau</a:t>
            </a:r>
            <a:r>
              <a:rPr lang="tr-TR" sz="3200" b="1" dirty="0">
                <a:solidFill>
                  <a:srgbClr val="000000"/>
                </a:solidFill>
              </a:rPr>
              <a:t> pozitifse</a:t>
            </a:r>
          </a:p>
          <a:p>
            <a:pPr algn="just">
              <a:lnSpc>
                <a:spcPct val="14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tr-TR" altLang="tr-TR" sz="3200" b="1" dirty="0">
                <a:solidFill>
                  <a:srgbClr val="000000"/>
                </a:solidFill>
              </a:rPr>
              <a:t>Negatifliği</a:t>
            </a:r>
            <a:r>
              <a:rPr lang="tr-TR" altLang="tr-TR" sz="3200" dirty="0">
                <a:solidFill>
                  <a:srgbClr val="000000"/>
                </a:solidFill>
              </a:rPr>
              <a:t> </a:t>
            </a:r>
            <a:r>
              <a:rPr lang="tr-TR" altLang="tr-TR" sz="3200" dirty="0" err="1">
                <a:solidFill>
                  <a:srgbClr val="000000"/>
                </a:solidFill>
              </a:rPr>
              <a:t>AH’yi</a:t>
            </a:r>
            <a:r>
              <a:rPr lang="tr-TR" altLang="tr-TR" sz="3200" dirty="0">
                <a:solidFill>
                  <a:srgbClr val="000000"/>
                </a:solidFill>
              </a:rPr>
              <a:t> büyük oranda dışlıyor</a:t>
            </a:r>
          </a:p>
          <a:p>
            <a:pPr>
              <a:lnSpc>
                <a:spcPct val="140000"/>
              </a:lnSpc>
            </a:pPr>
            <a:endParaRPr lang="tr-TR" sz="3200" dirty="0"/>
          </a:p>
        </p:txBody>
      </p:sp>
      <p:pic>
        <p:nvPicPr>
          <p:cNvPr id="5" name="Resim 4" descr="çizim, çizgi film içeren bir resim&#10;&#10;Açıklama otomatik olarak oluşturuldu">
            <a:extLst>
              <a:ext uri="{FF2B5EF4-FFF2-40B4-BE49-F238E27FC236}">
                <a16:creationId xmlns:a16="http://schemas.microsoft.com/office/drawing/2014/main" id="{54C442EA-90D1-207C-B8C9-84FDB6368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840" y="4192656"/>
            <a:ext cx="4342141" cy="2511287"/>
          </a:xfrm>
          <a:prstGeom prst="rect">
            <a:avLst/>
          </a:prstGeom>
        </p:spPr>
      </p:pic>
      <p:pic>
        <p:nvPicPr>
          <p:cNvPr id="4" name="Picture 3" descr="A logo with a design on it&#10;&#10;Description automatically generated">
            <a:extLst>
              <a:ext uri="{FF2B5EF4-FFF2-40B4-BE49-F238E27FC236}">
                <a16:creationId xmlns:a16="http://schemas.microsoft.com/office/drawing/2014/main" id="{AC34474E-95F9-CEBF-E288-FF78575608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5500" y="0"/>
            <a:ext cx="12065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05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668" y="-12788"/>
            <a:ext cx="8229600" cy="990600"/>
          </a:xfrm>
        </p:spPr>
        <p:txBody>
          <a:bodyPr>
            <a:normAutofit/>
          </a:bodyPr>
          <a:lstStyle/>
          <a:p>
            <a:r>
              <a:rPr lang="tr-TR" sz="3200" b="1" dirty="0">
                <a:solidFill>
                  <a:srgbClr val="C00000"/>
                </a:solidFill>
              </a:rPr>
              <a:t>BOS Amiloid </a:t>
            </a:r>
            <a:r>
              <a:rPr lang="fr-FR" sz="3200" b="1" dirty="0">
                <a:solidFill>
                  <a:srgbClr val="C00000"/>
                </a:solidFill>
                <a:sym typeface="Symbol" pitchFamily="2" charset="2"/>
              </a:rPr>
              <a:t></a:t>
            </a:r>
            <a:r>
              <a:rPr lang="tr-TR" sz="3200" b="1" baseline="-25000" dirty="0">
                <a:solidFill>
                  <a:srgbClr val="C00000"/>
                </a:solidFill>
              </a:rPr>
              <a:t>42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764" y="1130344"/>
            <a:ext cx="7918658" cy="3869445"/>
          </a:xfrm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r>
              <a:rPr lang="tr-TR" sz="2200" b="1" dirty="0"/>
              <a:t>AH dışı hastalıklarda</a:t>
            </a:r>
            <a:r>
              <a:rPr lang="tr-TR" sz="2200" dirty="0"/>
              <a:t> -- DLB, </a:t>
            </a:r>
            <a:r>
              <a:rPr lang="tr-TR" sz="2200" dirty="0" err="1"/>
              <a:t>VaD</a:t>
            </a:r>
            <a:r>
              <a:rPr lang="tr-TR" sz="2200" dirty="0"/>
              <a:t>, PDD, FTD, CJD, ALS!</a:t>
            </a:r>
          </a:p>
          <a:p>
            <a:pPr>
              <a:lnSpc>
                <a:spcPct val="140000"/>
              </a:lnSpc>
            </a:pPr>
            <a:r>
              <a:rPr lang="tr-TR" sz="2200" b="1" dirty="0"/>
              <a:t>LATE</a:t>
            </a:r>
          </a:p>
          <a:p>
            <a:pPr>
              <a:lnSpc>
                <a:spcPct val="140000"/>
              </a:lnSpc>
            </a:pPr>
            <a:r>
              <a:rPr lang="tr-TR" sz="2200" b="1" dirty="0"/>
              <a:t>Travma</a:t>
            </a:r>
            <a:r>
              <a:rPr lang="tr-TR" sz="2200" dirty="0"/>
              <a:t> sonrası – </a:t>
            </a:r>
            <a:r>
              <a:rPr lang="tr-TR" sz="2200" dirty="0" err="1"/>
              <a:t>aksonal</a:t>
            </a:r>
            <a:r>
              <a:rPr lang="tr-TR" sz="2200" dirty="0"/>
              <a:t> hasarla APP metabolizmasında etkilenme</a:t>
            </a:r>
          </a:p>
          <a:p>
            <a:pPr>
              <a:lnSpc>
                <a:spcPct val="140000"/>
              </a:lnSpc>
            </a:pPr>
            <a:r>
              <a:rPr lang="tr-TR" sz="2200" dirty="0"/>
              <a:t>Normal </a:t>
            </a:r>
            <a:r>
              <a:rPr lang="tr-TR" sz="2200" b="1" dirty="0"/>
              <a:t>yaşlı</a:t>
            </a:r>
            <a:r>
              <a:rPr lang="tr-TR" sz="2200" dirty="0"/>
              <a:t>larda!</a:t>
            </a:r>
          </a:p>
          <a:p>
            <a:pPr>
              <a:lnSpc>
                <a:spcPct val="140000"/>
              </a:lnSpc>
            </a:pPr>
            <a:r>
              <a:rPr lang="tr-TR" altLang="tr-TR" sz="2200" dirty="0">
                <a:solidFill>
                  <a:srgbClr val="000000"/>
                </a:solidFill>
              </a:rPr>
              <a:t>Kişiler arası farklılıklar --&gt; </a:t>
            </a:r>
            <a:r>
              <a:rPr lang="tr-TR" altLang="tr-TR" sz="2200" b="1" dirty="0">
                <a:solidFill>
                  <a:srgbClr val="000000"/>
                </a:solidFill>
              </a:rPr>
              <a:t>Aβ42/40 </a:t>
            </a:r>
            <a:r>
              <a:rPr lang="tr-TR" altLang="tr-TR" sz="2200" dirty="0">
                <a:solidFill>
                  <a:srgbClr val="000000"/>
                </a:solidFill>
              </a:rPr>
              <a:t>ile normalizasyon</a:t>
            </a:r>
          </a:p>
          <a:p>
            <a:pPr>
              <a:lnSpc>
                <a:spcPct val="140000"/>
              </a:lnSpc>
            </a:pPr>
            <a:endParaRPr lang="tr-TR" sz="22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012E6EA-D8C9-10A5-01FF-36F9F4BDC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110" y="1644696"/>
            <a:ext cx="4267306" cy="3006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7C6D55C6-215C-5DD2-088D-0302297AB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2" b="73977"/>
          <a:stretch/>
        </p:blipFill>
        <p:spPr bwMode="auto">
          <a:xfrm>
            <a:off x="6718194" y="286831"/>
            <a:ext cx="4267306" cy="122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7" name="Tablo 5">
            <a:extLst>
              <a:ext uri="{FF2B5EF4-FFF2-40B4-BE49-F238E27FC236}">
                <a16:creationId xmlns:a16="http://schemas.microsoft.com/office/drawing/2014/main" id="{156F9020-FC95-00B1-ACA4-D7F493CD94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6255183"/>
              </p:ext>
            </p:extLst>
          </p:nvPr>
        </p:nvGraphicFramePr>
        <p:xfrm>
          <a:off x="8626268" y="4999789"/>
          <a:ext cx="3281968" cy="170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087">
                  <a:extLst>
                    <a:ext uri="{9D8B030D-6E8A-4147-A177-3AD203B41FA5}">
                      <a16:colId xmlns:a16="http://schemas.microsoft.com/office/drawing/2014/main" val="4080133266"/>
                    </a:ext>
                  </a:extLst>
                </a:gridCol>
                <a:gridCol w="1408769">
                  <a:extLst>
                    <a:ext uri="{9D8B030D-6E8A-4147-A177-3AD203B41FA5}">
                      <a16:colId xmlns:a16="http://schemas.microsoft.com/office/drawing/2014/main" val="3391987438"/>
                    </a:ext>
                  </a:extLst>
                </a:gridCol>
                <a:gridCol w="1130112">
                  <a:extLst>
                    <a:ext uri="{9D8B030D-6E8A-4147-A177-3AD203B41FA5}">
                      <a16:colId xmlns:a16="http://schemas.microsoft.com/office/drawing/2014/main" val="24151356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tr-TR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200" dirty="0"/>
                        <a:t>50 yaş </a:t>
                      </a:r>
                      <a:r>
                        <a:rPr lang="tr-TR" sz="2200" dirty="0">
                          <a:sym typeface="Wingdings" pitchFamily="2" charset="2"/>
                        </a:rPr>
                        <a:t></a:t>
                      </a:r>
                      <a:endParaRPr lang="tr-T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200" dirty="0"/>
                        <a:t>90 yaş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161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2200" dirty="0"/>
                        <a:t>KN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200" dirty="0"/>
                        <a:t>%10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200" dirty="0"/>
                        <a:t>%44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2058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2200" dirty="0"/>
                        <a:t>SCI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200" dirty="0"/>
                        <a:t>%12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200" dirty="0"/>
                        <a:t>%43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0408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2200" dirty="0"/>
                        <a:t>MCI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200" dirty="0"/>
                        <a:t>%27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200" dirty="0"/>
                        <a:t>%71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3473742"/>
                  </a:ext>
                </a:extLst>
              </a:tr>
            </a:tbl>
          </a:graphicData>
        </a:graphic>
      </p:graphicFrame>
      <p:sp>
        <p:nvSpPr>
          <p:cNvPr id="9" name="Metin kutusu 8">
            <a:extLst>
              <a:ext uri="{FF2B5EF4-FFF2-40B4-BE49-F238E27FC236}">
                <a16:creationId xmlns:a16="http://schemas.microsoft.com/office/drawing/2014/main" id="{49B9CA45-4C03-69E0-DB8A-ABBE8568EE1D}"/>
              </a:ext>
            </a:extLst>
          </p:cNvPr>
          <p:cNvSpPr txBox="1"/>
          <p:nvPr/>
        </p:nvSpPr>
        <p:spPr>
          <a:xfrm>
            <a:off x="-80010" y="6503416"/>
            <a:ext cx="6096000" cy="3545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</a:pPr>
            <a:r>
              <a:rPr lang="tr-TR" sz="1200" dirty="0" err="1"/>
              <a:t>Petersen</a:t>
            </a:r>
            <a:r>
              <a:rPr lang="tr-TR" sz="1200" dirty="0"/>
              <a:t> RC ve ark., 2018</a:t>
            </a:r>
          </a:p>
        </p:txBody>
      </p:sp>
      <p:pic>
        <p:nvPicPr>
          <p:cNvPr id="5" name="Picture 4" descr="A logo with a design on it&#10;&#10;Description automatically generated">
            <a:extLst>
              <a:ext uri="{FF2B5EF4-FFF2-40B4-BE49-F238E27FC236}">
                <a16:creationId xmlns:a16="http://schemas.microsoft.com/office/drawing/2014/main" id="{3AB008AF-82B0-7DA0-5420-2F99BE023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5500" y="0"/>
            <a:ext cx="12065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59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2961"/>
            <a:ext cx="8229600" cy="990600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BOS </a:t>
            </a:r>
            <a:r>
              <a:rPr lang="tr-TR" b="1" dirty="0" err="1">
                <a:solidFill>
                  <a:srgbClr val="C00000"/>
                </a:solidFill>
              </a:rPr>
              <a:t>Fosforile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dirty="0" err="1">
                <a:solidFill>
                  <a:srgbClr val="C00000"/>
                </a:solidFill>
              </a:rPr>
              <a:t>tau</a:t>
            </a:r>
            <a:endParaRPr lang="tr-TR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7887" y="2087959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tr-TR" sz="2400" b="1" dirty="0">
                <a:sym typeface="Wingdings" pitchFamily="2" charset="2"/>
              </a:rPr>
              <a:t>p-tau181</a:t>
            </a:r>
          </a:p>
          <a:p>
            <a:pPr lvl="2">
              <a:lnSpc>
                <a:spcPct val="100000"/>
              </a:lnSpc>
            </a:pPr>
            <a:r>
              <a:rPr lang="tr-TR" sz="2400" dirty="0">
                <a:solidFill>
                  <a:srgbClr val="000000"/>
                </a:solidFill>
              </a:rPr>
              <a:t>AH </a:t>
            </a:r>
            <a:r>
              <a:rPr lang="tr-TR" sz="2400" dirty="0" err="1">
                <a:solidFill>
                  <a:srgbClr val="000000"/>
                </a:solidFill>
              </a:rPr>
              <a:t>vs</a:t>
            </a:r>
            <a:r>
              <a:rPr lang="tr-TR" sz="2400" dirty="0">
                <a:solidFill>
                  <a:srgbClr val="000000"/>
                </a:solidFill>
              </a:rPr>
              <a:t> </a:t>
            </a:r>
            <a:r>
              <a:rPr lang="tr-TR" sz="2400" dirty="0" err="1">
                <a:solidFill>
                  <a:srgbClr val="000000"/>
                </a:solidFill>
              </a:rPr>
              <a:t>nonAH</a:t>
            </a:r>
            <a:r>
              <a:rPr lang="tr-TR" sz="2400" dirty="0">
                <a:solidFill>
                  <a:srgbClr val="000000"/>
                </a:solidFill>
              </a:rPr>
              <a:t>  </a:t>
            </a:r>
          </a:p>
          <a:p>
            <a:pPr>
              <a:lnSpc>
                <a:spcPct val="100000"/>
              </a:lnSpc>
            </a:pPr>
            <a:r>
              <a:rPr lang="tr-TR" sz="2400" b="1" dirty="0"/>
              <a:t>p-tau217 </a:t>
            </a:r>
          </a:p>
          <a:p>
            <a:pPr lvl="2">
              <a:lnSpc>
                <a:spcPct val="100000"/>
              </a:lnSpc>
            </a:pPr>
            <a:r>
              <a:rPr lang="tr-TR" sz="2400" dirty="0" err="1"/>
              <a:t>Amiloid</a:t>
            </a:r>
            <a:r>
              <a:rPr lang="tr-TR" sz="2400" dirty="0"/>
              <a:t> yükü ve </a:t>
            </a:r>
            <a:r>
              <a:rPr lang="tr-TR" sz="2400" dirty="0" err="1"/>
              <a:t>Tau</a:t>
            </a:r>
            <a:r>
              <a:rPr lang="tr-TR" sz="2400" dirty="0"/>
              <a:t> yumakları ile daha iyi </a:t>
            </a:r>
            <a:r>
              <a:rPr lang="tr-TR" sz="2400" dirty="0" err="1"/>
              <a:t>korele</a:t>
            </a:r>
            <a:endParaRPr lang="tr-TR" sz="2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lang="tr-TR" sz="2400" b="1" dirty="0"/>
              <a:t>p-tau231 </a:t>
            </a:r>
          </a:p>
          <a:p>
            <a:pPr lvl="2">
              <a:lnSpc>
                <a:spcPct val="100000"/>
              </a:lnSpc>
            </a:pPr>
            <a:r>
              <a:rPr lang="tr-TR" sz="2400" dirty="0" err="1"/>
              <a:t>Preklinik</a:t>
            </a:r>
            <a:r>
              <a:rPr lang="tr-TR" sz="2400" dirty="0"/>
              <a:t> bir belirteç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373B350-69AA-EAC1-DE22-71C4CD0E0D86}"/>
              </a:ext>
            </a:extLst>
          </p:cNvPr>
          <p:cNvSpPr txBox="1"/>
          <p:nvPr/>
        </p:nvSpPr>
        <p:spPr>
          <a:xfrm>
            <a:off x="9144000" y="6558879"/>
            <a:ext cx="6096000" cy="299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tr-TR" sz="1200" dirty="0" err="1"/>
              <a:t>Hampel</a:t>
            </a:r>
            <a:r>
              <a:rPr lang="tr-TR" sz="1200" dirty="0"/>
              <a:t> H ve ark., 2004; </a:t>
            </a:r>
            <a:r>
              <a:rPr lang="tr-TR" sz="1200" dirty="0" err="1"/>
              <a:t>Janelide</a:t>
            </a:r>
            <a:r>
              <a:rPr lang="tr-TR" sz="1200" dirty="0"/>
              <a:t> ve ark, 2020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C9603D9F-4BD1-6329-5D5A-5DD8CC9B30EE}"/>
              </a:ext>
            </a:extLst>
          </p:cNvPr>
          <p:cNvSpPr txBox="1"/>
          <p:nvPr/>
        </p:nvSpPr>
        <p:spPr>
          <a:xfrm>
            <a:off x="1349237" y="5356816"/>
            <a:ext cx="8389454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r-TR" sz="2400" dirty="0"/>
              <a:t>Kognitif bozulmanın </a:t>
            </a:r>
            <a:r>
              <a:rPr lang="tr-TR" sz="2400" dirty="0" err="1"/>
              <a:t>preklinik</a:t>
            </a:r>
            <a:r>
              <a:rPr lang="tr-TR" sz="2400" dirty="0"/>
              <a:t> ve </a:t>
            </a:r>
            <a:r>
              <a:rPr lang="tr-TR" sz="2400" dirty="0" err="1"/>
              <a:t>prodromal</a:t>
            </a:r>
            <a:r>
              <a:rPr lang="tr-TR" sz="2400" dirty="0"/>
              <a:t> dönem göstergesi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1045AD44-C98D-0DE0-AB44-B637672B9CF6}"/>
              </a:ext>
            </a:extLst>
          </p:cNvPr>
          <p:cNvSpPr txBox="1"/>
          <p:nvPr/>
        </p:nvSpPr>
        <p:spPr>
          <a:xfrm>
            <a:off x="838200" y="1170338"/>
            <a:ext cx="7043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/>
              <a:t>p-</a:t>
            </a:r>
            <a:r>
              <a:rPr lang="tr-TR" sz="2400" b="1" dirty="0" err="1"/>
              <a:t>tau</a:t>
            </a:r>
            <a:r>
              <a:rPr lang="tr-TR" sz="2400" b="1" dirty="0"/>
              <a:t>: </a:t>
            </a:r>
            <a:r>
              <a:rPr lang="tr-TR" sz="2400" dirty="0" err="1"/>
              <a:t>Neokortikal</a:t>
            </a:r>
            <a:r>
              <a:rPr lang="tr-TR" sz="2400" dirty="0"/>
              <a:t> yumak yükü ile </a:t>
            </a:r>
            <a:r>
              <a:rPr lang="tr-TR" sz="2400" dirty="0" err="1"/>
              <a:t>korele</a:t>
            </a:r>
            <a:r>
              <a:rPr lang="tr-TR" sz="2400" dirty="0"/>
              <a:t>, </a:t>
            </a:r>
            <a:r>
              <a:rPr lang="tr-TR" sz="2400" b="1" dirty="0">
                <a:solidFill>
                  <a:srgbClr val="C00000"/>
                </a:solidFill>
              </a:rPr>
              <a:t>AH </a:t>
            </a:r>
            <a:r>
              <a:rPr lang="tr-TR" sz="2400" b="1" dirty="0" err="1">
                <a:solidFill>
                  <a:srgbClr val="C00000"/>
                </a:solidFill>
              </a:rPr>
              <a:t>vs</a:t>
            </a:r>
            <a:r>
              <a:rPr lang="tr-TR" sz="2400" b="1" dirty="0">
                <a:solidFill>
                  <a:srgbClr val="C00000"/>
                </a:solidFill>
              </a:rPr>
              <a:t> </a:t>
            </a:r>
            <a:r>
              <a:rPr lang="tr-TR" sz="2400" b="1" dirty="0" err="1">
                <a:solidFill>
                  <a:srgbClr val="C00000"/>
                </a:solidFill>
              </a:rPr>
              <a:t>nonAH</a:t>
            </a:r>
            <a:endParaRPr lang="tr-TR" sz="2400" b="1" dirty="0">
              <a:solidFill>
                <a:srgbClr val="C00000"/>
              </a:solidFill>
            </a:endParaRPr>
          </a:p>
        </p:txBody>
      </p:sp>
      <p:pic>
        <p:nvPicPr>
          <p:cNvPr id="5" name="Picture 4" descr="A logo with a design on it&#10;&#10;Description automatically generated">
            <a:extLst>
              <a:ext uri="{FF2B5EF4-FFF2-40B4-BE49-F238E27FC236}">
                <a16:creationId xmlns:a16="http://schemas.microsoft.com/office/drawing/2014/main" id="{56FE15E9-1F52-1FF0-FDF9-8B7C1C665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5500" y="0"/>
            <a:ext cx="12065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210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2961"/>
            <a:ext cx="8229600" cy="990600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BOS Total </a:t>
            </a:r>
            <a:r>
              <a:rPr lang="tr-TR" b="1" dirty="0" err="1">
                <a:solidFill>
                  <a:srgbClr val="C00000"/>
                </a:solidFill>
              </a:rPr>
              <a:t>tau</a:t>
            </a:r>
            <a:endParaRPr lang="tr-TR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4717" y="1828807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sz="3000" b="1" dirty="0" err="1">
                <a:sym typeface="Wingdings" pitchFamily="2" charset="2"/>
              </a:rPr>
              <a:t>Nöronal</a:t>
            </a:r>
            <a:r>
              <a:rPr lang="tr-TR" sz="3000" b="1" dirty="0">
                <a:sym typeface="Wingdings" pitchFamily="2" charset="2"/>
              </a:rPr>
              <a:t> hasarın ciddiyeti</a:t>
            </a:r>
          </a:p>
          <a:p>
            <a:pPr lvl="1">
              <a:lnSpc>
                <a:spcPct val="150000"/>
              </a:lnSpc>
            </a:pPr>
            <a:r>
              <a:rPr lang="tr-TR" sz="3000" dirty="0">
                <a:sym typeface="Wingdings" pitchFamily="2" charset="2"/>
              </a:rPr>
              <a:t>CJD </a:t>
            </a:r>
          </a:p>
          <a:p>
            <a:pPr lvl="1">
              <a:lnSpc>
                <a:spcPct val="150000"/>
              </a:lnSpc>
            </a:pPr>
            <a:r>
              <a:rPr lang="tr-TR" sz="3000" dirty="0">
                <a:sym typeface="Wingdings" pitchFamily="2" charset="2"/>
              </a:rPr>
              <a:t>Travma </a:t>
            </a:r>
          </a:p>
          <a:p>
            <a:pPr lvl="1">
              <a:lnSpc>
                <a:spcPct val="150000"/>
              </a:lnSpc>
            </a:pPr>
            <a:r>
              <a:rPr lang="tr-TR" sz="3000" dirty="0">
                <a:sym typeface="Wingdings" pitchFamily="2" charset="2"/>
              </a:rPr>
              <a:t>İnme sonrası</a:t>
            </a:r>
          </a:p>
          <a:p>
            <a:pPr>
              <a:lnSpc>
                <a:spcPct val="150000"/>
              </a:lnSpc>
            </a:pPr>
            <a:r>
              <a:rPr lang="tr-TR" sz="3000" dirty="0">
                <a:sym typeface="Wingdings" pitchFamily="2" charset="2"/>
              </a:rPr>
              <a:t>Kötü </a:t>
            </a:r>
            <a:r>
              <a:rPr lang="tr-TR" sz="3000" dirty="0" err="1">
                <a:sym typeface="Wingdings" pitchFamily="2" charset="2"/>
              </a:rPr>
              <a:t>kognisyon</a:t>
            </a:r>
            <a:r>
              <a:rPr lang="tr-TR" sz="3000" dirty="0">
                <a:sym typeface="Wingdings" pitchFamily="2" charset="2"/>
              </a:rPr>
              <a:t> ve görüntüleme ile ilişkili</a:t>
            </a:r>
          </a:p>
          <a:p>
            <a:endParaRPr lang="tr-TR" sz="3000" dirty="0"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endParaRPr lang="tr-TR" sz="3000" dirty="0"/>
          </a:p>
        </p:txBody>
      </p:sp>
      <p:pic>
        <p:nvPicPr>
          <p:cNvPr id="4" name="Resim 4" descr="çiçek içeren bir resim&#10;&#10;Açıklama otomatik olarak oluşturuldu">
            <a:extLst>
              <a:ext uri="{FF2B5EF4-FFF2-40B4-BE49-F238E27FC236}">
                <a16:creationId xmlns:a16="http://schemas.microsoft.com/office/drawing/2014/main" id="{7EA6CD77-32C1-D5A1-26DD-6B86ACC01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5787" y="0"/>
            <a:ext cx="3801718" cy="4004476"/>
          </a:xfrm>
          <a:prstGeom prst="rect">
            <a:avLst/>
          </a:prstGeom>
        </p:spPr>
      </p:pic>
      <p:pic>
        <p:nvPicPr>
          <p:cNvPr id="5" name="Picture 4" descr="A logo with a design on it&#10;&#10;Description automatically generated">
            <a:extLst>
              <a:ext uri="{FF2B5EF4-FFF2-40B4-BE49-F238E27FC236}">
                <a16:creationId xmlns:a16="http://schemas.microsoft.com/office/drawing/2014/main" id="{E7FB4697-6495-6398-DF9F-31719500D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5500" y="0"/>
            <a:ext cx="12065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13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276875"/>
            <a:ext cx="10181492" cy="1192223"/>
          </a:xfrm>
          <a:ln w="5080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lr>
                <a:srgbClr val="FF0000"/>
              </a:buClr>
            </a:pPr>
            <a:r>
              <a:rPr lang="tr-TR" altLang="tr-TR" sz="3400" b="1" dirty="0">
                <a:solidFill>
                  <a:schemeClr val="accent1"/>
                </a:solidFill>
              </a:rPr>
              <a:t>BOS belirteçleri birlikte kullanılırsa AH için duyarlılık ve özgüllük </a:t>
            </a:r>
            <a:r>
              <a:rPr lang="en-US" altLang="tr-TR" sz="3400" b="1" dirty="0">
                <a:solidFill>
                  <a:schemeClr val="accent1"/>
                </a:solidFill>
                <a:sym typeface="Wingdings"/>
              </a:rPr>
              <a:t> </a:t>
            </a:r>
            <a:r>
              <a:rPr lang="tr-TR" altLang="tr-TR" sz="3400" b="1" dirty="0">
                <a:solidFill>
                  <a:schemeClr val="accent1"/>
                </a:solidFill>
              </a:rPr>
              <a:t>%85–95</a:t>
            </a:r>
          </a:p>
          <a:p>
            <a:pPr marL="0" indent="0" algn="ctr">
              <a:spcBef>
                <a:spcPts val="600"/>
              </a:spcBef>
              <a:buClr>
                <a:srgbClr val="FF0000"/>
              </a:buClr>
              <a:buNone/>
            </a:pPr>
            <a:endParaRPr lang="tr-TR" altLang="tr-TR" sz="3400" dirty="0">
              <a:solidFill>
                <a:schemeClr val="accent1"/>
              </a:solidFill>
            </a:endParaRPr>
          </a:p>
          <a:p>
            <a:endParaRPr lang="tr-TR" dirty="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B31914E4-0B5A-7A11-D72E-531FFE5D4108}"/>
              </a:ext>
            </a:extLst>
          </p:cNvPr>
          <p:cNvSpPr txBox="1"/>
          <p:nvPr/>
        </p:nvSpPr>
        <p:spPr>
          <a:xfrm>
            <a:off x="4067015" y="1469098"/>
            <a:ext cx="3836371" cy="78021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800" dirty="0"/>
              <a:t>A</a:t>
            </a:r>
            <a:r>
              <a:rPr lang="fr-FR" sz="2800" dirty="0">
                <a:sym typeface="Symbol" pitchFamily="2" charset="2"/>
              </a:rPr>
              <a:t></a:t>
            </a:r>
            <a:r>
              <a:rPr lang="tr-TR" sz="2800" baseline="-25000" dirty="0"/>
              <a:t>42 </a:t>
            </a:r>
            <a:r>
              <a:rPr lang="tr-TR" sz="2800" b="1" dirty="0"/>
              <a:t>&lt; 813 </a:t>
            </a:r>
            <a:r>
              <a:rPr lang="tr-TR" sz="2800" b="1" dirty="0" err="1"/>
              <a:t>pg</a:t>
            </a:r>
            <a:r>
              <a:rPr lang="tr-TR" sz="2800" b="1" dirty="0"/>
              <a:t>/</a:t>
            </a:r>
            <a:r>
              <a:rPr lang="tr-TR" sz="2800" b="1" dirty="0" err="1"/>
              <a:t>mL</a:t>
            </a:r>
            <a:r>
              <a:rPr lang="tr-TR" altLang="tr-TR" sz="2800" b="1" dirty="0">
                <a:solidFill>
                  <a:srgbClr val="C00000"/>
                </a:solidFill>
              </a:rPr>
              <a:t>↓</a:t>
            </a:r>
            <a:endParaRPr lang="tr-TR" sz="2800" b="1" dirty="0">
              <a:solidFill>
                <a:srgbClr val="C00000"/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800" dirty="0" err="1"/>
              <a:t>pTau</a:t>
            </a:r>
            <a:r>
              <a:rPr lang="tr-TR" sz="2800" dirty="0"/>
              <a:t> </a:t>
            </a:r>
            <a:r>
              <a:rPr lang="tr-TR" sz="2800" b="1" dirty="0"/>
              <a:t>&gt; 52 </a:t>
            </a:r>
            <a:r>
              <a:rPr lang="tr-TR" sz="2800" b="1" dirty="0" err="1"/>
              <a:t>pg</a:t>
            </a:r>
            <a:r>
              <a:rPr lang="tr-TR" sz="2800" b="1" dirty="0"/>
              <a:t>/</a:t>
            </a:r>
            <a:r>
              <a:rPr lang="tr-TR" sz="2800" b="1" dirty="0" err="1"/>
              <a:t>mL</a:t>
            </a:r>
            <a:r>
              <a:rPr lang="tr-TR" sz="2800" b="1" dirty="0"/>
              <a:t> </a:t>
            </a:r>
            <a:r>
              <a:rPr lang="tr-TR" altLang="tr-TR" sz="2800" b="1" dirty="0">
                <a:solidFill>
                  <a:srgbClr val="C00000"/>
                </a:solidFill>
              </a:rPr>
              <a:t>↑↑</a:t>
            </a:r>
            <a:endParaRPr lang="tr-TR" sz="2800" b="1" dirty="0">
              <a:solidFill>
                <a:srgbClr val="C00000"/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800" dirty="0" err="1"/>
              <a:t>tTau</a:t>
            </a:r>
            <a:r>
              <a:rPr lang="tr-TR" sz="2800" dirty="0"/>
              <a:t> </a:t>
            </a:r>
            <a:r>
              <a:rPr lang="tr-TR" sz="2800" b="1" dirty="0"/>
              <a:t>&gt; 375 </a:t>
            </a:r>
            <a:r>
              <a:rPr lang="tr-TR" sz="2800" b="1" dirty="0" err="1"/>
              <a:t>pg</a:t>
            </a:r>
            <a:r>
              <a:rPr lang="tr-TR" sz="2800" b="1" dirty="0"/>
              <a:t>/</a:t>
            </a:r>
            <a:r>
              <a:rPr lang="tr-TR" sz="2800" b="1" dirty="0" err="1"/>
              <a:t>mL</a:t>
            </a:r>
            <a:r>
              <a:rPr lang="tr-TR" sz="2800" b="1" dirty="0"/>
              <a:t> </a:t>
            </a:r>
            <a:r>
              <a:rPr lang="tr-TR" altLang="tr-TR" sz="2800" dirty="0">
                <a:solidFill>
                  <a:srgbClr val="C00000"/>
                </a:solidFill>
              </a:rPr>
              <a:t>↑</a:t>
            </a:r>
            <a:endParaRPr lang="tr-TR" sz="2800" b="1" dirty="0">
              <a:solidFill>
                <a:srgbClr val="C00000"/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800" dirty="0" err="1"/>
              <a:t>Mulder</a:t>
            </a:r>
            <a:r>
              <a:rPr lang="tr-TR" sz="2800" dirty="0"/>
              <a:t> </a:t>
            </a:r>
            <a:r>
              <a:rPr lang="tr-TR" sz="2800" b="1" dirty="0"/>
              <a:t>&gt; 1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800" dirty="0" err="1"/>
              <a:t>Hulstaert</a:t>
            </a:r>
            <a:r>
              <a:rPr lang="tr-TR" sz="2800" dirty="0"/>
              <a:t> </a:t>
            </a:r>
            <a:r>
              <a:rPr lang="tr-TR" sz="2800" b="1" dirty="0"/>
              <a:t>&gt; 1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800" dirty="0" err="1"/>
              <a:t>tTau</a:t>
            </a:r>
            <a:r>
              <a:rPr lang="tr-TR" sz="2800" dirty="0"/>
              <a:t>/A</a:t>
            </a:r>
            <a:r>
              <a:rPr lang="fr-FR" sz="2800" dirty="0">
                <a:sym typeface="Symbol" pitchFamily="2" charset="2"/>
              </a:rPr>
              <a:t></a:t>
            </a:r>
            <a:r>
              <a:rPr lang="tr-TR" sz="2800" baseline="-25000" dirty="0"/>
              <a:t>42 </a:t>
            </a:r>
            <a:r>
              <a:rPr lang="tr-TR" sz="2800" b="1" dirty="0"/>
              <a:t>&gt;0.52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800" dirty="0" err="1"/>
              <a:t>NfL</a:t>
            </a:r>
            <a:endParaRPr lang="tr-TR" sz="28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800" b="1" dirty="0">
                <a:solidFill>
                  <a:srgbClr val="C00000"/>
                </a:solidFill>
              </a:rPr>
              <a:t>p-</a:t>
            </a:r>
            <a:r>
              <a:rPr lang="tr-TR" altLang="tr-TR" sz="2800" b="1" dirty="0" err="1">
                <a:solidFill>
                  <a:srgbClr val="C00000"/>
                </a:solidFill>
              </a:rPr>
              <a:t>tau</a:t>
            </a:r>
            <a:r>
              <a:rPr lang="tr-TR" altLang="tr-TR" sz="2800" b="1" dirty="0">
                <a:solidFill>
                  <a:srgbClr val="C00000"/>
                </a:solidFill>
              </a:rPr>
              <a:t>/Aβ42 &gt;0,023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tr-TR" sz="30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tr-TR" sz="3000" b="1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tr-TR" sz="3000" b="1" dirty="0"/>
          </a:p>
          <a:p>
            <a:endParaRPr lang="tr-TR" sz="3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369847-856A-8A49-A168-70DF6A7B1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03" t="18377" r="10417" b="44344"/>
          <a:stretch/>
        </p:blipFill>
        <p:spPr>
          <a:xfrm>
            <a:off x="1" y="2888699"/>
            <a:ext cx="3836372" cy="1445000"/>
          </a:xfrm>
          <a:prstGeom prst="rect">
            <a:avLst/>
          </a:prstGeom>
        </p:spPr>
      </p:pic>
      <p:sp>
        <p:nvSpPr>
          <p:cNvPr id="5" name="Metin kutusu 1">
            <a:extLst>
              <a:ext uri="{FF2B5EF4-FFF2-40B4-BE49-F238E27FC236}">
                <a16:creationId xmlns:a16="http://schemas.microsoft.com/office/drawing/2014/main" id="{D971F8D4-736C-5130-7DA9-7A52FB81908D}"/>
              </a:ext>
            </a:extLst>
          </p:cNvPr>
          <p:cNvSpPr txBox="1"/>
          <p:nvPr/>
        </p:nvSpPr>
        <p:spPr>
          <a:xfrm>
            <a:off x="192364" y="4617577"/>
            <a:ext cx="3384205" cy="169277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tr-TR" sz="2600" b="1" dirty="0">
                <a:solidFill>
                  <a:srgbClr val="C00000"/>
                </a:solidFill>
              </a:rPr>
              <a:t>Birlikte kullanım hem tanısal doğruluk, hem AH dönüşümünü göstermede iyi</a:t>
            </a:r>
          </a:p>
        </p:txBody>
      </p:sp>
      <p:pic>
        <p:nvPicPr>
          <p:cNvPr id="7" name="Picture 6" descr="A logo with a design on it&#10;&#10;Description automatically generated">
            <a:extLst>
              <a:ext uri="{FF2B5EF4-FFF2-40B4-BE49-F238E27FC236}">
                <a16:creationId xmlns:a16="http://schemas.microsoft.com/office/drawing/2014/main" id="{8BCD2967-AD29-74B2-7286-B313A26EC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5500" y="0"/>
            <a:ext cx="12065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846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B2FF8-2D6B-E44A-9731-E1F104161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82" y="372717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Serum-BOS </a:t>
            </a:r>
            <a:r>
              <a:rPr lang="tr-TR" b="1" dirty="0" err="1">
                <a:solidFill>
                  <a:srgbClr val="C00000"/>
                </a:solidFill>
              </a:rPr>
              <a:t>Nörofilament</a:t>
            </a:r>
            <a:r>
              <a:rPr lang="tr-TR" b="1" dirty="0">
                <a:solidFill>
                  <a:srgbClr val="C00000"/>
                </a:solidFill>
              </a:rPr>
              <a:t> hafif zincir</a:t>
            </a:r>
            <a:br>
              <a:rPr lang="tr-TR" b="1" dirty="0">
                <a:solidFill>
                  <a:srgbClr val="C00000"/>
                </a:solidFill>
              </a:rPr>
            </a:br>
            <a:endParaRPr lang="tr-TR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2E384-93D7-D845-BBA4-05563958C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728" y="1577007"/>
            <a:ext cx="5112287" cy="4412976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lvl="1">
              <a:lnSpc>
                <a:spcPct val="140000"/>
              </a:lnSpc>
            </a:pPr>
            <a:r>
              <a:rPr lang="tr-TR" b="1" dirty="0">
                <a:solidFill>
                  <a:srgbClr val="292934"/>
                </a:solidFill>
              </a:rPr>
              <a:t>Artması</a:t>
            </a:r>
            <a:r>
              <a:rPr lang="en-US" dirty="0">
                <a:solidFill>
                  <a:srgbClr val="292934"/>
                </a:solidFill>
                <a:sym typeface="Wingdings"/>
              </a:rPr>
              <a:t></a:t>
            </a:r>
            <a:r>
              <a:rPr lang="tr-TR" dirty="0">
                <a:solidFill>
                  <a:srgbClr val="292934"/>
                </a:solidFill>
              </a:rPr>
              <a:t> </a:t>
            </a:r>
            <a:r>
              <a:rPr lang="tr-TR" dirty="0" err="1">
                <a:solidFill>
                  <a:srgbClr val="292934"/>
                </a:solidFill>
              </a:rPr>
              <a:t>miyelinli</a:t>
            </a:r>
            <a:r>
              <a:rPr lang="tr-TR" dirty="0">
                <a:solidFill>
                  <a:srgbClr val="292934"/>
                </a:solidFill>
              </a:rPr>
              <a:t> </a:t>
            </a:r>
            <a:r>
              <a:rPr lang="tr-TR" b="1" i="1" dirty="0">
                <a:solidFill>
                  <a:srgbClr val="292934"/>
                </a:solidFill>
              </a:rPr>
              <a:t>akson </a:t>
            </a:r>
            <a:r>
              <a:rPr lang="tr-TR" dirty="0">
                <a:solidFill>
                  <a:srgbClr val="292934"/>
                </a:solidFill>
              </a:rPr>
              <a:t>hasarı -- patolojinin ağırlığı ile orantılı</a:t>
            </a:r>
          </a:p>
          <a:p>
            <a:pPr lvl="1">
              <a:lnSpc>
                <a:spcPct val="140000"/>
              </a:lnSpc>
            </a:pPr>
            <a:r>
              <a:rPr lang="tr-TR" dirty="0">
                <a:solidFill>
                  <a:srgbClr val="292934"/>
                </a:solidFill>
              </a:rPr>
              <a:t>Beyin hacmi, ak madde değişikliği ve </a:t>
            </a:r>
            <a:r>
              <a:rPr lang="tr-TR" b="1" dirty="0">
                <a:solidFill>
                  <a:srgbClr val="292934"/>
                </a:solidFill>
              </a:rPr>
              <a:t>gelecekteki kognitif bozukluğu</a:t>
            </a:r>
            <a:r>
              <a:rPr lang="tr-TR" dirty="0">
                <a:solidFill>
                  <a:srgbClr val="292934"/>
                </a:solidFill>
              </a:rPr>
              <a:t> gösterir</a:t>
            </a:r>
          </a:p>
          <a:p>
            <a:pPr lvl="1">
              <a:lnSpc>
                <a:spcPct val="140000"/>
              </a:lnSpc>
            </a:pPr>
            <a:r>
              <a:rPr lang="tr-TR" b="1" dirty="0">
                <a:solidFill>
                  <a:srgbClr val="292934"/>
                </a:solidFill>
              </a:rPr>
              <a:t>Tedavi ile düşme </a:t>
            </a:r>
            <a:r>
              <a:rPr lang="tr-TR" dirty="0">
                <a:solidFill>
                  <a:srgbClr val="292934"/>
                </a:solidFill>
              </a:rPr>
              <a:t>– tedavi etkinliğinin takibi (MS, SMA, PGRN?)</a:t>
            </a:r>
          </a:p>
        </p:txBody>
      </p:sp>
      <p:pic>
        <p:nvPicPr>
          <p:cNvPr id="6" name="Resim 5" descr="metin, origami, diyagram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F95CDA32-CC7E-644E-8FBE-ADC20CA1E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492" y="1577007"/>
            <a:ext cx="6499780" cy="4558750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47F38790-9493-8CAD-8B91-FCCE4CE3D5D1}"/>
              </a:ext>
            </a:extLst>
          </p:cNvPr>
          <p:cNvSpPr txBox="1"/>
          <p:nvPr/>
        </p:nvSpPr>
        <p:spPr>
          <a:xfrm>
            <a:off x="10092690" y="6531116"/>
            <a:ext cx="6096000" cy="32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40000"/>
              </a:lnSpc>
            </a:pPr>
            <a:r>
              <a:rPr lang="tr-TR" sz="1200" dirty="0" err="1">
                <a:solidFill>
                  <a:srgbClr val="292934"/>
                </a:solidFill>
              </a:rPr>
              <a:t>Zetterberg</a:t>
            </a:r>
            <a:r>
              <a:rPr lang="tr-TR" sz="1200" dirty="0">
                <a:solidFill>
                  <a:srgbClr val="292934"/>
                </a:solidFill>
              </a:rPr>
              <a:t> ve ark., 2017</a:t>
            </a:r>
          </a:p>
        </p:txBody>
      </p:sp>
      <p:pic>
        <p:nvPicPr>
          <p:cNvPr id="4" name="Picture 3" descr="A logo with a design on it&#10;&#10;Description automatically generated">
            <a:extLst>
              <a:ext uri="{FF2B5EF4-FFF2-40B4-BE49-F238E27FC236}">
                <a16:creationId xmlns:a16="http://schemas.microsoft.com/office/drawing/2014/main" id="{C1D61B4A-03AD-E6B7-63A2-E1F8E66BE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5500" y="0"/>
            <a:ext cx="12065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26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B2FF8-2D6B-E44A-9731-E1F104161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253" y="226942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Serum-BOS </a:t>
            </a:r>
            <a:r>
              <a:rPr lang="tr-TR" b="1" dirty="0" err="1">
                <a:solidFill>
                  <a:srgbClr val="C00000"/>
                </a:solidFill>
              </a:rPr>
              <a:t>Nörofilament</a:t>
            </a:r>
            <a:r>
              <a:rPr lang="tr-TR" b="1" dirty="0">
                <a:solidFill>
                  <a:srgbClr val="C00000"/>
                </a:solidFill>
              </a:rPr>
              <a:t> hafif zincir</a:t>
            </a:r>
            <a:br>
              <a:rPr lang="tr-TR" b="1" dirty="0">
                <a:solidFill>
                  <a:srgbClr val="C00000"/>
                </a:solidFill>
              </a:rPr>
            </a:br>
            <a:endParaRPr lang="tr-TR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2E384-93D7-D845-BBA4-05563958C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437" y="969818"/>
            <a:ext cx="7301946" cy="5165937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lvl="1">
              <a:lnSpc>
                <a:spcPct val="150000"/>
              </a:lnSpc>
            </a:pPr>
            <a:r>
              <a:rPr lang="tr-TR" sz="2600" dirty="0"/>
              <a:t>OD </a:t>
            </a:r>
            <a:r>
              <a:rPr lang="tr-TR" sz="2600" dirty="0" err="1"/>
              <a:t>AH’de</a:t>
            </a:r>
            <a:r>
              <a:rPr lang="tr-TR" sz="2600" dirty="0"/>
              <a:t> klinik başlamadan 10-15 yıl önce plazmada yüksek düzeyleri saptanabilir</a:t>
            </a:r>
            <a:endParaRPr lang="tr-TR" sz="2600" i="1" dirty="0">
              <a:solidFill>
                <a:srgbClr val="292934"/>
              </a:solidFill>
            </a:endParaRPr>
          </a:p>
          <a:p>
            <a:pPr lvl="1">
              <a:lnSpc>
                <a:spcPct val="150000"/>
              </a:lnSpc>
            </a:pPr>
            <a:r>
              <a:rPr lang="tr-TR" sz="2600" b="1" dirty="0">
                <a:solidFill>
                  <a:srgbClr val="292934"/>
                </a:solidFill>
              </a:rPr>
              <a:t>ALS ve FTD’ de en yüksek</a:t>
            </a:r>
            <a:endParaRPr lang="tr-TR" sz="2600" dirty="0">
              <a:solidFill>
                <a:srgbClr val="292934"/>
              </a:solidFill>
            </a:endParaRPr>
          </a:p>
          <a:p>
            <a:pPr lvl="1">
              <a:lnSpc>
                <a:spcPct val="150000"/>
              </a:lnSpc>
            </a:pPr>
            <a:r>
              <a:rPr lang="tr-TR" sz="2600" b="1" dirty="0" err="1">
                <a:solidFill>
                  <a:srgbClr val="292934"/>
                </a:solidFill>
              </a:rPr>
              <a:t>VaD</a:t>
            </a:r>
            <a:r>
              <a:rPr lang="tr-TR" sz="2600" b="1" dirty="0">
                <a:solidFill>
                  <a:srgbClr val="292934"/>
                </a:solidFill>
              </a:rPr>
              <a:t>, HIV </a:t>
            </a:r>
            <a:r>
              <a:rPr lang="tr-TR" sz="2600" dirty="0" err="1">
                <a:solidFill>
                  <a:srgbClr val="292934"/>
                </a:solidFill>
              </a:rPr>
              <a:t>Demansı</a:t>
            </a:r>
            <a:endParaRPr lang="tr-TR" sz="2600" dirty="0">
              <a:solidFill>
                <a:srgbClr val="292934"/>
              </a:solidFill>
            </a:endParaRPr>
          </a:p>
          <a:p>
            <a:pPr lvl="1">
              <a:lnSpc>
                <a:spcPct val="150000"/>
              </a:lnSpc>
            </a:pPr>
            <a:r>
              <a:rPr lang="tr-TR" sz="2600" dirty="0">
                <a:solidFill>
                  <a:srgbClr val="292934"/>
                </a:solidFill>
              </a:rPr>
              <a:t>Normal yaşlıda da yaşla artış </a:t>
            </a:r>
          </a:p>
          <a:p>
            <a:pPr lvl="1">
              <a:lnSpc>
                <a:spcPct val="150000"/>
              </a:lnSpc>
            </a:pPr>
            <a:r>
              <a:rPr lang="tr-TR" sz="2600" dirty="0" err="1">
                <a:solidFill>
                  <a:srgbClr val="C00000"/>
                </a:solidFill>
              </a:rPr>
              <a:t>Nörodejeneratif</a:t>
            </a:r>
            <a:r>
              <a:rPr lang="tr-TR" sz="2600" dirty="0">
                <a:solidFill>
                  <a:srgbClr val="C00000"/>
                </a:solidFill>
              </a:rPr>
              <a:t> mi değil mi? </a:t>
            </a:r>
          </a:p>
          <a:p>
            <a:pPr lvl="1">
              <a:lnSpc>
                <a:spcPct val="150000"/>
              </a:lnSpc>
            </a:pPr>
            <a:r>
              <a:rPr lang="tr-TR" sz="2600" dirty="0">
                <a:solidFill>
                  <a:srgbClr val="C00000"/>
                </a:solidFill>
              </a:rPr>
              <a:t>AH tanısı konduysa </a:t>
            </a:r>
            <a:r>
              <a:rPr lang="tr-TR" sz="2600" dirty="0" err="1">
                <a:solidFill>
                  <a:srgbClr val="C00000"/>
                </a:solidFill>
              </a:rPr>
              <a:t>prognoz</a:t>
            </a:r>
            <a:r>
              <a:rPr lang="tr-TR" sz="2600" dirty="0">
                <a:solidFill>
                  <a:srgbClr val="C00000"/>
                </a:solidFill>
              </a:rPr>
              <a:t> – hızlı hastalık </a:t>
            </a:r>
            <a:r>
              <a:rPr lang="tr-TR" sz="2600" dirty="0" err="1">
                <a:solidFill>
                  <a:srgbClr val="C00000"/>
                </a:solidFill>
              </a:rPr>
              <a:t>progresyonu</a:t>
            </a:r>
            <a:r>
              <a:rPr lang="tr-TR" sz="2600" dirty="0">
                <a:solidFill>
                  <a:srgbClr val="C00000"/>
                </a:solidFill>
              </a:rPr>
              <a:t> ve </a:t>
            </a:r>
            <a:r>
              <a:rPr lang="tr-TR" sz="2600" dirty="0" err="1">
                <a:solidFill>
                  <a:srgbClr val="C00000"/>
                </a:solidFill>
              </a:rPr>
              <a:t>atrofi</a:t>
            </a:r>
            <a:endParaRPr lang="tr-TR" sz="2600" dirty="0"/>
          </a:p>
          <a:p>
            <a:pPr lvl="1">
              <a:lnSpc>
                <a:spcPct val="140000"/>
              </a:lnSpc>
            </a:pPr>
            <a:endParaRPr lang="tr-TR" dirty="0">
              <a:solidFill>
                <a:srgbClr val="292934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89EFEA25-CB76-3288-8B6C-D04FFD418A0A}"/>
              </a:ext>
            </a:extLst>
          </p:cNvPr>
          <p:cNvSpPr txBox="1"/>
          <p:nvPr/>
        </p:nvSpPr>
        <p:spPr>
          <a:xfrm>
            <a:off x="8004310" y="2305037"/>
            <a:ext cx="3823253" cy="22479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&lt;30 yaş  &lt;380 </a:t>
            </a:r>
            <a:r>
              <a:rPr lang="tr-TR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pg</a:t>
            </a:r>
            <a:r>
              <a:rPr lang="tr-T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/ml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30-&lt;40 yaş  &lt;560 </a:t>
            </a:r>
            <a:r>
              <a:rPr lang="tr-TR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pg</a:t>
            </a:r>
            <a:r>
              <a:rPr lang="tr-T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/ml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40-&lt;60 yaş  &lt;890pg/ml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</a:t>
            </a:r>
            <a:r>
              <a:rPr lang="tr-T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 yaş  &lt;1850pg/ml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9DF66C39-9033-3419-B21D-56DDF9BFCEFA}"/>
              </a:ext>
            </a:extLst>
          </p:cNvPr>
          <p:cNvSpPr txBox="1"/>
          <p:nvPr/>
        </p:nvSpPr>
        <p:spPr>
          <a:xfrm>
            <a:off x="10360880" y="6528961"/>
            <a:ext cx="6096000" cy="32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40000"/>
              </a:lnSpc>
            </a:pPr>
            <a:r>
              <a:rPr lang="tr-TR" sz="1200" dirty="0" err="1">
                <a:solidFill>
                  <a:srgbClr val="292934"/>
                </a:solidFill>
              </a:rPr>
              <a:t>Olsson</a:t>
            </a:r>
            <a:r>
              <a:rPr lang="tr-TR" sz="1200" dirty="0">
                <a:solidFill>
                  <a:srgbClr val="292934"/>
                </a:solidFill>
              </a:rPr>
              <a:t> ve ark., 2018</a:t>
            </a:r>
          </a:p>
        </p:txBody>
      </p:sp>
      <p:pic>
        <p:nvPicPr>
          <p:cNvPr id="4" name="Picture 3" descr="A logo with a design on it&#10;&#10;Description automatically generated">
            <a:extLst>
              <a:ext uri="{FF2B5EF4-FFF2-40B4-BE49-F238E27FC236}">
                <a16:creationId xmlns:a16="http://schemas.microsoft.com/office/drawing/2014/main" id="{2B8CCE1F-28F6-760C-6279-66E146DBB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5500" y="0"/>
            <a:ext cx="12065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536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6398C8C-DDEA-8B96-BAEB-769F48CF1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041" y="3608"/>
            <a:ext cx="10515600" cy="1325563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Serum GFAP</a:t>
            </a:r>
          </a:p>
        </p:txBody>
      </p:sp>
      <p:sp>
        <p:nvSpPr>
          <p:cNvPr id="4" name="İçerik Yer Tutucusu 2">
            <a:extLst>
              <a:ext uri="{FF2B5EF4-FFF2-40B4-BE49-F238E27FC236}">
                <a16:creationId xmlns:a16="http://schemas.microsoft.com/office/drawing/2014/main" id="{7BA9E155-B805-09D5-5DB4-E21F0CE317C5}"/>
              </a:ext>
            </a:extLst>
          </p:cNvPr>
          <p:cNvSpPr txBox="1">
            <a:spLocks/>
          </p:cNvSpPr>
          <p:nvPr/>
        </p:nvSpPr>
        <p:spPr>
          <a:xfrm>
            <a:off x="300887" y="1219331"/>
            <a:ext cx="5035108" cy="35043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tr-TR" sz="2200" dirty="0" err="1"/>
              <a:t>Astrositlerde</a:t>
            </a:r>
            <a:r>
              <a:rPr lang="tr-TR" sz="2200" dirty="0"/>
              <a:t> eksprese</a:t>
            </a:r>
          </a:p>
          <a:p>
            <a:pPr>
              <a:lnSpc>
                <a:spcPct val="120000"/>
              </a:lnSpc>
            </a:pPr>
            <a:r>
              <a:rPr lang="tr-TR" sz="2200" dirty="0" err="1"/>
              <a:t>İnflamasyon</a:t>
            </a:r>
            <a:r>
              <a:rPr lang="tr-TR" sz="2200" dirty="0"/>
              <a:t>, </a:t>
            </a:r>
            <a:r>
              <a:rPr lang="tr-TR" sz="2200" dirty="0" err="1"/>
              <a:t>astrosit</a:t>
            </a:r>
            <a:r>
              <a:rPr lang="tr-TR" sz="2200" dirty="0"/>
              <a:t> aktivasyonu</a:t>
            </a:r>
          </a:p>
          <a:p>
            <a:pPr>
              <a:lnSpc>
                <a:spcPct val="120000"/>
              </a:lnSpc>
            </a:pPr>
            <a:r>
              <a:rPr lang="tr-TR" sz="2200" dirty="0" err="1"/>
              <a:t>AH’de</a:t>
            </a:r>
            <a:r>
              <a:rPr lang="tr-TR" sz="2200" dirty="0"/>
              <a:t> serum ve </a:t>
            </a:r>
            <a:r>
              <a:rPr lang="tr-TR" sz="2200" dirty="0" err="1"/>
              <a:t>BOS’ta</a:t>
            </a:r>
            <a:r>
              <a:rPr lang="tr-TR" sz="2200" dirty="0"/>
              <a:t> artıyor</a:t>
            </a:r>
          </a:p>
          <a:p>
            <a:pPr>
              <a:lnSpc>
                <a:spcPct val="120000"/>
              </a:lnSpc>
            </a:pPr>
            <a:r>
              <a:rPr lang="tr-TR" sz="2200" dirty="0" err="1"/>
              <a:t>Amiloid</a:t>
            </a:r>
            <a:r>
              <a:rPr lang="tr-TR" sz="2200" dirty="0"/>
              <a:t> PET pozitifliği ile %81 doğruluk</a:t>
            </a:r>
          </a:p>
          <a:p>
            <a:pPr>
              <a:lnSpc>
                <a:spcPct val="120000"/>
              </a:lnSpc>
            </a:pPr>
            <a:r>
              <a:rPr lang="tr-TR" sz="2200" dirty="0" err="1"/>
              <a:t>Amiloid</a:t>
            </a:r>
            <a:r>
              <a:rPr lang="tr-TR" sz="2200" dirty="0"/>
              <a:t> yükü, hastalık ciddiyeti ile artış</a:t>
            </a:r>
          </a:p>
          <a:p>
            <a:pPr>
              <a:lnSpc>
                <a:spcPct val="120000"/>
              </a:lnSpc>
            </a:pPr>
            <a:r>
              <a:rPr lang="tr-TR" sz="2200" dirty="0" err="1">
                <a:solidFill>
                  <a:srgbClr val="C00000"/>
                </a:solidFill>
              </a:rPr>
              <a:t>Prion</a:t>
            </a:r>
            <a:r>
              <a:rPr lang="tr-TR" sz="2200" dirty="0">
                <a:solidFill>
                  <a:srgbClr val="C00000"/>
                </a:solidFill>
              </a:rPr>
              <a:t>, PD, FTD, </a:t>
            </a:r>
            <a:r>
              <a:rPr lang="tr-TR" sz="2200" dirty="0" err="1">
                <a:solidFill>
                  <a:srgbClr val="C00000"/>
                </a:solidFill>
              </a:rPr>
              <a:t>DLB’de</a:t>
            </a:r>
            <a:r>
              <a:rPr lang="tr-TR" sz="2200" dirty="0">
                <a:solidFill>
                  <a:srgbClr val="C00000"/>
                </a:solidFill>
              </a:rPr>
              <a:t> de artış!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03CEE30-9829-6292-AFA9-EFC63F6E37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57" r="23022"/>
          <a:stretch/>
        </p:blipFill>
        <p:spPr>
          <a:xfrm>
            <a:off x="5211532" y="59716"/>
            <a:ext cx="3549390" cy="2568637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1D56E1DD-4ED9-88FD-E35E-AAFEB487F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9290" y="2921446"/>
            <a:ext cx="4320209" cy="3504306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0D8F3DBB-558B-EB60-0D27-F9FBB5274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4057" y="1698524"/>
            <a:ext cx="3127056" cy="12229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EDB6D7-3415-E037-F89F-C8B20B03A20C}"/>
              </a:ext>
            </a:extLst>
          </p:cNvPr>
          <p:cNvSpPr txBox="1"/>
          <p:nvPr/>
        </p:nvSpPr>
        <p:spPr>
          <a:xfrm>
            <a:off x="471041" y="5857346"/>
            <a:ext cx="7298161" cy="4924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TR" sz="2600" dirty="0"/>
              <a:t>A</a:t>
            </a:r>
            <a:r>
              <a:rPr lang="en-US" sz="2600" dirty="0"/>
              <a:t>H’</a:t>
            </a:r>
            <a:r>
              <a:rPr lang="en-TR" sz="2600" dirty="0"/>
              <a:t>ye özgü değil, erken tanıda yeri yok, prognozda iyi</a:t>
            </a:r>
          </a:p>
        </p:txBody>
      </p:sp>
      <p:pic>
        <p:nvPicPr>
          <p:cNvPr id="8" name="Picture 7" descr="A logo with a design on it&#10;&#10;Description automatically generated">
            <a:extLst>
              <a:ext uri="{FF2B5EF4-FFF2-40B4-BE49-F238E27FC236}">
                <a16:creationId xmlns:a16="http://schemas.microsoft.com/office/drawing/2014/main" id="{3410021E-521C-BB37-070A-E8E987401A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5500" y="0"/>
            <a:ext cx="12065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052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965" y="215900"/>
            <a:ext cx="8229600" cy="990600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Serum-BOS MTBR-tau243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373B350-69AA-EAC1-DE22-71C4CD0E0D86}"/>
              </a:ext>
            </a:extLst>
          </p:cNvPr>
          <p:cNvSpPr txBox="1"/>
          <p:nvPr/>
        </p:nvSpPr>
        <p:spPr>
          <a:xfrm>
            <a:off x="10795000" y="6596132"/>
            <a:ext cx="6096000" cy="299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tr-TR" sz="1200" dirty="0" err="1"/>
              <a:t>Horie</a:t>
            </a:r>
            <a:r>
              <a:rPr lang="tr-TR" sz="1200" dirty="0"/>
              <a:t> K ve ark., 2023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1045AD44-C98D-0DE0-AB44-B637672B9CF6}"/>
              </a:ext>
            </a:extLst>
          </p:cNvPr>
          <p:cNvSpPr txBox="1"/>
          <p:nvPr/>
        </p:nvSpPr>
        <p:spPr>
          <a:xfrm>
            <a:off x="358766" y="1184828"/>
            <a:ext cx="5306053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/>
              <a:t>Spesifik çözünmeyen </a:t>
            </a:r>
            <a:r>
              <a:rPr lang="tr-TR" sz="2400" dirty="0" err="1"/>
              <a:t>tau</a:t>
            </a:r>
            <a:r>
              <a:rPr lang="tr-TR" sz="2400" dirty="0"/>
              <a:t> agregatları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err="1"/>
              <a:t>Tau</a:t>
            </a:r>
            <a:r>
              <a:rPr lang="tr-TR" sz="2400" dirty="0"/>
              <a:t> PET ve </a:t>
            </a:r>
            <a:r>
              <a:rPr lang="tr-TR" sz="2400" dirty="0" err="1"/>
              <a:t>kognisyonla</a:t>
            </a:r>
            <a:r>
              <a:rPr lang="tr-TR" sz="2400" dirty="0"/>
              <a:t> yüksek ilişkili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/>
              <a:t>p-tau205 ile kombinasyonu </a:t>
            </a:r>
            <a:r>
              <a:rPr lang="tr-TR" sz="2400" dirty="0" err="1"/>
              <a:t>tau</a:t>
            </a:r>
            <a:r>
              <a:rPr lang="tr-TR" sz="2400" dirty="0"/>
              <a:t> PET ile benzer etkinlikte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/>
              <a:t>Amiloid patolojisi sürecinden etkilenmiyor ve amiloid PET ile ilişkisiz</a:t>
            </a:r>
          </a:p>
        </p:txBody>
      </p:sp>
      <p:pic>
        <p:nvPicPr>
          <p:cNvPr id="5" name="Picture 4" descr="A logo with a design on it&#10;&#10;Description automatically generated">
            <a:extLst>
              <a:ext uri="{FF2B5EF4-FFF2-40B4-BE49-F238E27FC236}">
                <a16:creationId xmlns:a16="http://schemas.microsoft.com/office/drawing/2014/main" id="{56FE15E9-1F52-1FF0-FDF9-8B7C1C665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5500" y="0"/>
            <a:ext cx="1206500" cy="1206500"/>
          </a:xfrm>
          <a:prstGeom prst="rect">
            <a:avLst/>
          </a:prstGeom>
        </p:spPr>
      </p:pic>
      <p:pic>
        <p:nvPicPr>
          <p:cNvPr id="11" name="Picture 10" descr="A diagram of different types of data&#10;&#10;Description automatically generated">
            <a:extLst>
              <a:ext uri="{FF2B5EF4-FFF2-40B4-BE49-F238E27FC236}">
                <a16:creationId xmlns:a16="http://schemas.microsoft.com/office/drawing/2014/main" id="{37E29BD1-95D8-3513-C355-0DDD5EAAC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69412"/>
            <a:ext cx="7240249" cy="1947944"/>
          </a:xfrm>
          <a:prstGeom prst="rect">
            <a:avLst/>
          </a:prstGeom>
        </p:spPr>
      </p:pic>
      <p:pic>
        <p:nvPicPr>
          <p:cNvPr id="13" name="Picture 12" descr="A group of colorful bars&#10;&#10;Description automatically generated with medium confidence">
            <a:extLst>
              <a:ext uri="{FF2B5EF4-FFF2-40B4-BE49-F238E27FC236}">
                <a16:creationId xmlns:a16="http://schemas.microsoft.com/office/drawing/2014/main" id="{5E00EE99-EA30-FCFB-7395-AFF7850FE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5947" y="1291568"/>
            <a:ext cx="5306053" cy="38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4879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965" y="215900"/>
            <a:ext cx="8229600" cy="990600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Serum-BOS </a:t>
            </a:r>
            <a:r>
              <a:rPr lang="tr-TR" b="1" dirty="0" err="1">
                <a:solidFill>
                  <a:srgbClr val="C00000"/>
                </a:solidFill>
              </a:rPr>
              <a:t>fosforile</a:t>
            </a:r>
            <a:r>
              <a:rPr lang="tr-TR" b="1" dirty="0">
                <a:solidFill>
                  <a:srgbClr val="C00000"/>
                </a:solidFill>
              </a:rPr>
              <a:t> tau205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373B350-69AA-EAC1-DE22-71C4CD0E0D86}"/>
              </a:ext>
            </a:extLst>
          </p:cNvPr>
          <p:cNvSpPr txBox="1"/>
          <p:nvPr/>
        </p:nvSpPr>
        <p:spPr>
          <a:xfrm>
            <a:off x="10036717" y="6558879"/>
            <a:ext cx="6096000" cy="299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tr-TR" sz="1200" dirty="0" err="1"/>
              <a:t>Lantero</a:t>
            </a:r>
            <a:r>
              <a:rPr lang="tr-TR" sz="1200" dirty="0"/>
              <a:t>-Rodriguez J ve ark., 2023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1045AD44-C98D-0DE0-AB44-B637672B9CF6}"/>
              </a:ext>
            </a:extLst>
          </p:cNvPr>
          <p:cNvSpPr txBox="1"/>
          <p:nvPr/>
        </p:nvSpPr>
        <p:spPr>
          <a:xfrm>
            <a:off x="358766" y="1046664"/>
            <a:ext cx="7089324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/>
              <a:t>Orta-ileri evre Alzheimer hastalığı için potansiyel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/>
              <a:t>Alzheimer sürekliliği boyunca artış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/>
              <a:t>Kortikal atrofi ve düşük kognitif performansla ilişkili</a:t>
            </a:r>
          </a:p>
        </p:txBody>
      </p:sp>
      <p:pic>
        <p:nvPicPr>
          <p:cNvPr id="5" name="Picture 4" descr="A logo with a design on it&#10;&#10;Description automatically generated">
            <a:extLst>
              <a:ext uri="{FF2B5EF4-FFF2-40B4-BE49-F238E27FC236}">
                <a16:creationId xmlns:a16="http://schemas.microsoft.com/office/drawing/2014/main" id="{56FE15E9-1F52-1FF0-FDF9-8B7C1C665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5500" y="0"/>
            <a:ext cx="1206500" cy="1206500"/>
          </a:xfrm>
          <a:prstGeom prst="rect">
            <a:avLst/>
          </a:prstGeom>
        </p:spPr>
      </p:pic>
      <p:pic>
        <p:nvPicPr>
          <p:cNvPr id="7" name="Picture 6" descr="A group of graphs showing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6E52A525-7A0B-9BD8-C314-C8160293E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817" y="2822885"/>
            <a:ext cx="3947222" cy="4035115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AEADFBEB-1684-A294-AEDA-6A23C9E19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707" y="1413758"/>
            <a:ext cx="4662444" cy="493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14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B2D5A476-3D3B-C240-869B-93A82846F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799" y="281300"/>
            <a:ext cx="9126401" cy="50960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F47B0E-7E40-D44C-ABC0-564BB3C6B3F0}"/>
              </a:ext>
            </a:extLst>
          </p:cNvPr>
          <p:cNvSpPr txBox="1"/>
          <p:nvPr/>
        </p:nvSpPr>
        <p:spPr>
          <a:xfrm>
            <a:off x="8873218" y="6509702"/>
            <a:ext cx="3295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err="1"/>
              <a:t>Jack</a:t>
            </a:r>
            <a:r>
              <a:rPr lang="tr-TR" sz="1200" dirty="0"/>
              <a:t> CR </a:t>
            </a:r>
            <a:r>
              <a:rPr lang="tr-TR" sz="1200" dirty="0" err="1"/>
              <a:t>Jr</a:t>
            </a:r>
            <a:r>
              <a:rPr lang="tr-TR" sz="1200" dirty="0"/>
              <a:t> ve ark., 2010; </a:t>
            </a:r>
            <a:r>
              <a:rPr lang="tr-TR" sz="1200" dirty="0" err="1"/>
              <a:t>Bateman</a:t>
            </a:r>
            <a:r>
              <a:rPr lang="tr-TR" sz="1200" dirty="0"/>
              <a:t> ve ark. 2012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0A6153-B738-5DB2-9D84-B21ABD8D7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114" y="5441345"/>
            <a:ext cx="8850086" cy="83317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algn="ctr" eaLnBrk="1" hangingPunct="1"/>
            <a:r>
              <a:rPr lang="tr-TR" altLang="tr-TR" sz="2400" dirty="0">
                <a:solidFill>
                  <a:srgbClr val="000000"/>
                </a:solidFill>
              </a:rPr>
              <a:t> </a:t>
            </a:r>
            <a:r>
              <a:rPr lang="tr-TR" altLang="tr-TR" sz="2400" dirty="0">
                <a:solidFill>
                  <a:schemeClr val="accent1"/>
                </a:solidFill>
              </a:rPr>
              <a:t>BOS değişiklikleri semptomların başlamasından yaklaşık 20 yıl önce başlıyor</a:t>
            </a:r>
          </a:p>
        </p:txBody>
      </p:sp>
      <p:pic>
        <p:nvPicPr>
          <p:cNvPr id="5" name="Picture 4" descr="A logo with a design on it&#10;&#10;Description automatically generated">
            <a:extLst>
              <a:ext uri="{FF2B5EF4-FFF2-40B4-BE49-F238E27FC236}">
                <a16:creationId xmlns:a16="http://schemas.microsoft.com/office/drawing/2014/main" id="{A8F041C8-B707-190D-F8E6-9E17ACAF5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5500" y="10510"/>
            <a:ext cx="12065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24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6E9F1-E31C-7009-9DAD-9A512A201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R"/>
          </a:p>
        </p:txBody>
      </p:sp>
      <p:pic>
        <p:nvPicPr>
          <p:cNvPr id="5" name="Content Placeholder 4" descr="A close-up of a page&#10;&#10;AI-generated content may be incorrect.">
            <a:extLst>
              <a:ext uri="{FF2B5EF4-FFF2-40B4-BE49-F238E27FC236}">
                <a16:creationId xmlns:a16="http://schemas.microsoft.com/office/drawing/2014/main" id="{66A12E50-1251-81E6-CE19-BE25C43259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433391" cy="2062178"/>
          </a:xfrm>
        </p:spPr>
      </p:pic>
      <p:pic>
        <p:nvPicPr>
          <p:cNvPr id="7" name="Picture 6" descr="A diagram of a study&#10;&#10;AI-generated content may be incorrect.">
            <a:extLst>
              <a:ext uri="{FF2B5EF4-FFF2-40B4-BE49-F238E27FC236}">
                <a16:creationId xmlns:a16="http://schemas.microsoft.com/office/drawing/2014/main" id="{0669D36A-7778-FBB9-4A53-A33AE410B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895891"/>
            <a:ext cx="5814391" cy="3550881"/>
          </a:xfrm>
          <a:prstGeom prst="rect">
            <a:avLst/>
          </a:prstGeom>
        </p:spPr>
      </p:pic>
      <p:pic>
        <p:nvPicPr>
          <p:cNvPr id="9" name="Picture 8" descr="A table of numbers and text&#10;&#10;AI-generated content may be incorrect.">
            <a:extLst>
              <a:ext uri="{FF2B5EF4-FFF2-40B4-BE49-F238E27FC236}">
                <a16:creationId xmlns:a16="http://schemas.microsoft.com/office/drawing/2014/main" id="{4062CA77-D55D-5FCF-D0CF-4F28A2787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2363" y="411227"/>
            <a:ext cx="4549637" cy="603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38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6F38E-092F-CC46-4720-B0068C4B0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R"/>
          </a:p>
        </p:txBody>
      </p:sp>
      <p:pic>
        <p:nvPicPr>
          <p:cNvPr id="5" name="Content Placeholder 4" descr="A graph with red line and blue dots&#10;&#10;AI-generated content may be incorrect.">
            <a:extLst>
              <a:ext uri="{FF2B5EF4-FFF2-40B4-BE49-F238E27FC236}">
                <a16:creationId xmlns:a16="http://schemas.microsoft.com/office/drawing/2014/main" id="{6373EE2E-0A98-E2D9-2862-A68F60F76C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1883" y="3937000"/>
            <a:ext cx="7696200" cy="2921000"/>
          </a:xfrm>
        </p:spPr>
      </p:pic>
      <p:pic>
        <p:nvPicPr>
          <p:cNvPr id="7" name="Picture 6" descr="A table with numbers and a number of objects&#10;&#10;AI-generated content may be incorrect.">
            <a:extLst>
              <a:ext uri="{FF2B5EF4-FFF2-40B4-BE49-F238E27FC236}">
                <a16:creationId xmlns:a16="http://schemas.microsoft.com/office/drawing/2014/main" id="{FCA13452-80A6-3B0D-53A7-2841461C1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7670800" cy="2032000"/>
          </a:xfrm>
          <a:prstGeom prst="rect">
            <a:avLst/>
          </a:prstGeom>
        </p:spPr>
      </p:pic>
      <p:pic>
        <p:nvPicPr>
          <p:cNvPr id="9" name="Picture 8" descr="A table with numbers and symbols&#10;&#10;AI-generated content may be incorrect.">
            <a:extLst>
              <a:ext uri="{FF2B5EF4-FFF2-40B4-BE49-F238E27FC236}">
                <a16:creationId xmlns:a16="http://schemas.microsoft.com/office/drawing/2014/main" id="{B01A2334-9E87-E04F-882D-3427302DB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6161" y="1054100"/>
            <a:ext cx="37973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F425C-B592-CF88-3609-4DF069B42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R"/>
          </a:p>
        </p:txBody>
      </p:sp>
      <p:pic>
        <p:nvPicPr>
          <p:cNvPr id="5" name="Content Placeholder 4" descr="A screenshot of a news article&#10;&#10;AI-generated content may be incorrect.">
            <a:extLst>
              <a:ext uri="{FF2B5EF4-FFF2-40B4-BE49-F238E27FC236}">
                <a16:creationId xmlns:a16="http://schemas.microsoft.com/office/drawing/2014/main" id="{D4578563-9A1E-3FF0-9D1C-94B1334571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5499652" cy="270708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3C6368-0247-34EF-1D15-8797D4E3051E}"/>
              </a:ext>
            </a:extLst>
          </p:cNvPr>
          <p:cNvSpPr txBox="1"/>
          <p:nvPr/>
        </p:nvSpPr>
        <p:spPr>
          <a:xfrm>
            <a:off x="0" y="3323373"/>
            <a:ext cx="47836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TR" dirty="0"/>
              <a:t>2148 sağlıklının 16 yıllık takibi sonucunda 212 </a:t>
            </a:r>
          </a:p>
          <a:p>
            <a:r>
              <a:rPr lang="en-TR" dirty="0"/>
              <a:t>olguda AH, 152 olguda AH dışı demans tanıları</a:t>
            </a:r>
          </a:p>
          <a:p>
            <a:endParaRPr lang="en-TR" dirty="0"/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P</a:t>
            </a:r>
            <a:r>
              <a:rPr lang="en-TR" dirty="0"/>
              <a:t>-tau217’nin Nfl veya GFAP ile kombinasyonu </a:t>
            </a:r>
          </a:p>
          <a:p>
            <a:r>
              <a:rPr lang="en-TR" dirty="0"/>
              <a:t>tanısal doğruluğu arttırıyor</a:t>
            </a:r>
          </a:p>
          <a:p>
            <a:endParaRPr lang="en-TR" dirty="0"/>
          </a:p>
        </p:txBody>
      </p:sp>
      <p:pic>
        <p:nvPicPr>
          <p:cNvPr id="8" name="Picture 7" descr="A table with numbers and a number of objects&#10;&#10;AI-generated content may be incorrect.">
            <a:extLst>
              <a:ext uri="{FF2B5EF4-FFF2-40B4-BE49-F238E27FC236}">
                <a16:creationId xmlns:a16="http://schemas.microsoft.com/office/drawing/2014/main" id="{245F0762-7EA5-CBCF-59B9-B3E2DDA44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103" y="3297398"/>
            <a:ext cx="7339897" cy="35606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5E53F5D-E6EB-4C7B-5CF6-7DE510949A83}"/>
                  </a:ext>
                </a:extLst>
              </p14:cNvPr>
              <p14:cNvContentPartPr/>
              <p14:nvPr/>
            </p14:nvContentPartPr>
            <p14:xfrm>
              <a:off x="6420450" y="6015156"/>
              <a:ext cx="867600" cy="2833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5E53F5D-E6EB-4C7B-5CF6-7DE510949A8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11810" y="6006156"/>
                <a:ext cx="885240" cy="300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45085444-0DF8-50FF-9993-053E6F96688F}"/>
              </a:ext>
            </a:extLst>
          </p:cNvPr>
          <p:cNvGrpSpPr/>
          <p:nvPr/>
        </p:nvGrpSpPr>
        <p:grpSpPr>
          <a:xfrm>
            <a:off x="6457890" y="4882596"/>
            <a:ext cx="741600" cy="448920"/>
            <a:chOff x="6457890" y="4882596"/>
            <a:chExt cx="741600" cy="44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3B6A357-5441-E9D0-CEE6-22DE1F3979FD}"/>
                    </a:ext>
                  </a:extLst>
                </p14:cNvPr>
                <p14:cNvContentPartPr/>
                <p14:nvPr/>
              </p14:nvContentPartPr>
              <p14:xfrm>
                <a:off x="6474810" y="4882596"/>
                <a:ext cx="724680" cy="2689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3B6A357-5441-E9D0-CEE6-22DE1F3979F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466170" y="4873956"/>
                  <a:ext cx="74232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6564D85-7746-9B95-AAD6-F733E83B07E3}"/>
                    </a:ext>
                  </a:extLst>
                </p14:cNvPr>
                <p14:cNvContentPartPr/>
                <p14:nvPr/>
              </p14:nvContentPartPr>
              <p14:xfrm>
                <a:off x="6489210" y="5172036"/>
                <a:ext cx="708120" cy="1594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6564D85-7746-9B95-AAD6-F733E83B07E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480210" y="5163396"/>
                  <a:ext cx="72576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106A92C-BE9A-6E96-150E-EB1E9D5F19A1}"/>
                    </a:ext>
                  </a:extLst>
                </p14:cNvPr>
                <p14:cNvContentPartPr/>
                <p14:nvPr/>
              </p14:nvContentPartPr>
              <p14:xfrm>
                <a:off x="6457890" y="5098236"/>
                <a:ext cx="50760" cy="1911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106A92C-BE9A-6E96-150E-EB1E9D5F19A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449250" y="5089596"/>
                  <a:ext cx="68400" cy="208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567E17F-F57D-80A8-4FB4-958D819CD70B}"/>
                  </a:ext>
                </a:extLst>
              </p14:cNvPr>
              <p14:cNvContentPartPr/>
              <p14:nvPr/>
            </p14:nvContentPartPr>
            <p14:xfrm>
              <a:off x="6430530" y="4479036"/>
              <a:ext cx="831600" cy="2671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567E17F-F57D-80A8-4FB4-958D819CD70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421890" y="4470396"/>
                <a:ext cx="849240" cy="28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842974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medical report&#10;&#10;AI-generated content may be incorrect.">
            <a:extLst>
              <a:ext uri="{FF2B5EF4-FFF2-40B4-BE49-F238E27FC236}">
                <a16:creationId xmlns:a16="http://schemas.microsoft.com/office/drawing/2014/main" id="{D81310AA-C6A5-6E9B-B348-59BDD7FDF0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3788"/>
            <a:ext cx="5908430" cy="1636900"/>
          </a:xfrm>
        </p:spPr>
      </p:pic>
      <p:pic>
        <p:nvPicPr>
          <p:cNvPr id="7" name="Picture 6" descr="A table of medical data&#10;&#10;AI-generated content may be incorrect.">
            <a:extLst>
              <a:ext uri="{FF2B5EF4-FFF2-40B4-BE49-F238E27FC236}">
                <a16:creationId xmlns:a16="http://schemas.microsoft.com/office/drawing/2014/main" id="{DA9A497F-6452-1131-5C12-C7CD9DD3E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87434"/>
            <a:ext cx="3899647" cy="4270565"/>
          </a:xfrm>
          <a:prstGeom prst="rect">
            <a:avLst/>
          </a:prstGeom>
        </p:spPr>
      </p:pic>
      <p:pic>
        <p:nvPicPr>
          <p:cNvPr id="9" name="Picture 8" descr="A graph of a patient's body&#10;&#10;AI-generated content may be incorrect.">
            <a:extLst>
              <a:ext uri="{FF2B5EF4-FFF2-40B4-BE49-F238E27FC236}">
                <a16:creationId xmlns:a16="http://schemas.microsoft.com/office/drawing/2014/main" id="{F7A2BE10-6AC8-80B4-605A-25DF235EF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155" y="2103437"/>
            <a:ext cx="7772400" cy="328342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696056C-ACAF-B041-EC9F-B10CF6519C38}"/>
                  </a:ext>
                </a:extLst>
              </p14:cNvPr>
              <p14:cNvContentPartPr/>
              <p14:nvPr/>
            </p14:nvContentPartPr>
            <p14:xfrm>
              <a:off x="5608350" y="4284090"/>
              <a:ext cx="393480" cy="6562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696056C-ACAF-B041-EC9F-B10CF6519C3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99350" y="4275090"/>
                <a:ext cx="411120" cy="67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6E6C888-A75B-8F83-5495-5B3AA07A8293}"/>
                  </a:ext>
                </a:extLst>
              </p14:cNvPr>
              <p14:cNvContentPartPr/>
              <p14:nvPr/>
            </p14:nvContentPartPr>
            <p14:xfrm>
              <a:off x="8226270" y="4339170"/>
              <a:ext cx="383760" cy="5306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6E6C888-A75B-8F83-5495-5B3AA07A829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17630" y="4330530"/>
                <a:ext cx="401400" cy="54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54FED6C-651B-443D-238C-9376A49093B1}"/>
                  </a:ext>
                </a:extLst>
              </p14:cNvPr>
              <p14:cNvContentPartPr/>
              <p14:nvPr/>
            </p14:nvContentPartPr>
            <p14:xfrm>
              <a:off x="10996110" y="4247730"/>
              <a:ext cx="297720" cy="476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54FED6C-651B-443D-238C-9376A49093B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987470" y="4239090"/>
                <a:ext cx="315360" cy="494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34190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E4517-A90C-A116-9FBE-1C8045D5E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R"/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8A7A94C-9CA6-E9BF-75F5-B4F573C627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499652" cy="2481238"/>
          </a:xfrm>
        </p:spPr>
      </p:pic>
      <p:pic>
        <p:nvPicPr>
          <p:cNvPr id="9" name="Picture 8" descr="A diagram of a brain&#10;&#10;AI-generated content may be incorrect.">
            <a:extLst>
              <a:ext uri="{FF2B5EF4-FFF2-40B4-BE49-F238E27FC236}">
                <a16:creationId xmlns:a16="http://schemas.microsoft.com/office/drawing/2014/main" id="{6758B0E5-161F-93CC-CE15-207A35E4B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4470" y="0"/>
            <a:ext cx="4775752" cy="3953261"/>
          </a:xfrm>
          <a:prstGeom prst="rect">
            <a:avLst/>
          </a:prstGeom>
        </p:spPr>
      </p:pic>
      <p:pic>
        <p:nvPicPr>
          <p:cNvPr id="7" name="Picture 6" descr="A diagram of a variety of colors&#10;&#10;AI-generated content may be incorrect.">
            <a:extLst>
              <a:ext uri="{FF2B5EF4-FFF2-40B4-BE49-F238E27FC236}">
                <a16:creationId xmlns:a16="http://schemas.microsoft.com/office/drawing/2014/main" id="{11DBB9C3-31C5-63F1-E7F2-7A0D32139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11880"/>
            <a:ext cx="7772400" cy="324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819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A5B3F-7A1A-457A-FB99-E53ADAAA2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R"/>
          </a:p>
        </p:txBody>
      </p:sp>
      <p:pic>
        <p:nvPicPr>
          <p:cNvPr id="5" name="Content Placeholder 4" descr="A diagram of a procedure&#10;&#10;AI-generated content may be incorrect.">
            <a:extLst>
              <a:ext uri="{FF2B5EF4-FFF2-40B4-BE49-F238E27FC236}">
                <a16:creationId xmlns:a16="http://schemas.microsoft.com/office/drawing/2014/main" id="{E51917A3-7E67-7525-73D5-FFE5BBB165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922578"/>
            <a:ext cx="6366294" cy="1953678"/>
          </a:xfr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1F2E172-2997-7756-6E1C-BEDC728F3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22" y="0"/>
            <a:ext cx="5092080" cy="2443809"/>
          </a:xfrm>
          <a:prstGeom prst="rect">
            <a:avLst/>
          </a:prstGeom>
        </p:spPr>
      </p:pic>
      <p:pic>
        <p:nvPicPr>
          <p:cNvPr id="4" name="Picture 3" descr="A comparison of a graph&#10;&#10;AI-generated content may be incorrect.">
            <a:extLst>
              <a:ext uri="{FF2B5EF4-FFF2-40B4-BE49-F238E27FC236}">
                <a16:creationId xmlns:a16="http://schemas.microsoft.com/office/drawing/2014/main" id="{099A9B8F-7E9D-724A-9830-EC5647344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9928" y="1552754"/>
            <a:ext cx="4322071" cy="53052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B6CB00-B005-31A3-DF79-19F925564FEE}"/>
              </a:ext>
            </a:extLst>
          </p:cNvPr>
          <p:cNvSpPr txBox="1"/>
          <p:nvPr/>
        </p:nvSpPr>
        <p:spPr>
          <a:xfrm>
            <a:off x="7021901" y="2555151"/>
            <a:ext cx="931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R" dirty="0"/>
              <a:t>ADNI kohortu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0848C6-0653-CD5D-449B-F4363C8AC4EE}"/>
              </a:ext>
            </a:extLst>
          </p:cNvPr>
          <p:cNvSpPr txBox="1"/>
          <p:nvPr/>
        </p:nvSpPr>
        <p:spPr>
          <a:xfrm>
            <a:off x="6840747" y="5253086"/>
            <a:ext cx="1293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R" dirty="0"/>
              <a:t>BioFINDER kohortu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27B028-B4FC-F453-0BB2-7E6B0C7B770D}"/>
              </a:ext>
            </a:extLst>
          </p:cNvPr>
          <p:cNvSpPr txBox="1"/>
          <p:nvPr/>
        </p:nvSpPr>
        <p:spPr>
          <a:xfrm>
            <a:off x="101022" y="3429000"/>
            <a:ext cx="6566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dirty="0"/>
              <a:t>pTau181/</a:t>
            </a:r>
            <a:r>
              <a:rPr lang="en-US" dirty="0"/>
              <a:t>A</a:t>
            </a:r>
            <a:r>
              <a:rPr lang="el-GR" dirty="0"/>
              <a:t>β</a:t>
            </a:r>
            <a:r>
              <a:rPr lang="tr-TR" dirty="0"/>
              <a:t>42 0,037 </a:t>
            </a:r>
            <a:r>
              <a:rPr lang="tr-TR" dirty="0" err="1"/>
              <a:t>cutoff</a:t>
            </a:r>
            <a:r>
              <a:rPr lang="tr-TR" dirty="0"/>
              <a:t> değeriyle </a:t>
            </a:r>
            <a:r>
              <a:rPr lang="tr-TR" dirty="0" err="1"/>
              <a:t>Tau</a:t>
            </a:r>
            <a:r>
              <a:rPr lang="tr-TR" dirty="0"/>
              <a:t>-PET ile benzer performans</a:t>
            </a:r>
            <a:endParaRPr lang="en-TR" dirty="0"/>
          </a:p>
        </p:txBody>
      </p:sp>
    </p:spTree>
    <p:extLst>
      <p:ext uri="{BB962C8B-B14F-4D97-AF65-F5344CB8AC3E}">
        <p14:creationId xmlns:p14="http://schemas.microsoft.com/office/powerpoint/2010/main" val="30392918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811F1-CC87-058E-091C-F92CA976C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R"/>
          </a:p>
        </p:txBody>
      </p:sp>
      <p:pic>
        <p:nvPicPr>
          <p:cNvPr id="5" name="Content Placeholder 4" descr="A screenshot of a medical information&#10;&#10;AI-generated content may be incorrect.">
            <a:extLst>
              <a:ext uri="{FF2B5EF4-FFF2-40B4-BE49-F238E27FC236}">
                <a16:creationId xmlns:a16="http://schemas.microsoft.com/office/drawing/2014/main" id="{FF25DAE9-4B2D-E0BE-26A8-D6131620B6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6038"/>
            <a:ext cx="5547217" cy="2507381"/>
          </a:xfrm>
        </p:spPr>
      </p:pic>
      <p:pic>
        <p:nvPicPr>
          <p:cNvPr id="7" name="Picture 6" descr="A table with text and numbers&#10;&#10;AI-generated content may be incorrect.">
            <a:extLst>
              <a:ext uri="{FF2B5EF4-FFF2-40B4-BE49-F238E27FC236}">
                <a16:creationId xmlns:a16="http://schemas.microsoft.com/office/drawing/2014/main" id="{34099915-59C5-383B-292D-53627B6AC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3992" y="1047749"/>
            <a:ext cx="4618008" cy="4313189"/>
          </a:xfrm>
          <a:prstGeom prst="rect">
            <a:avLst/>
          </a:prstGeom>
        </p:spPr>
      </p:pic>
      <p:pic>
        <p:nvPicPr>
          <p:cNvPr id="9" name="Picture 8" descr="A close up of a text&#10;&#10;AI-generated content may be incorrect.">
            <a:extLst>
              <a:ext uri="{FF2B5EF4-FFF2-40B4-BE49-F238E27FC236}">
                <a16:creationId xmlns:a16="http://schemas.microsoft.com/office/drawing/2014/main" id="{142404D7-2CDA-88A5-467C-36200E47F5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30378"/>
            <a:ext cx="7772400" cy="106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563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5215E-7C00-F51F-8C83-ED27A11EB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R"/>
          </a:p>
        </p:txBody>
      </p:sp>
      <p:pic>
        <p:nvPicPr>
          <p:cNvPr id="5" name="Content Placeholder 4" descr="A graph of a patient's reaction&#10;&#10;AI-generated content may be incorrect.">
            <a:extLst>
              <a:ext uri="{FF2B5EF4-FFF2-40B4-BE49-F238E27FC236}">
                <a16:creationId xmlns:a16="http://schemas.microsoft.com/office/drawing/2014/main" id="{79DE89A7-CCD5-BB55-7B1B-5D6E161DC6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700"/>
            <a:ext cx="8229600" cy="3505200"/>
          </a:xfrm>
        </p:spPr>
      </p:pic>
      <p:pic>
        <p:nvPicPr>
          <p:cNvPr id="7" name="Picture 6" descr="A graph of a patient's health&#10;&#10;AI-generated content may be incorrect.">
            <a:extLst>
              <a:ext uri="{FF2B5EF4-FFF2-40B4-BE49-F238E27FC236}">
                <a16:creationId xmlns:a16="http://schemas.microsoft.com/office/drawing/2014/main" id="{670E5DBA-1CC7-0F26-E21D-BDB00BFE9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100" y="3517900"/>
            <a:ext cx="41529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297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93133-810B-204B-744F-0442E0DEF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R"/>
          </a:p>
        </p:txBody>
      </p:sp>
      <p:pic>
        <p:nvPicPr>
          <p:cNvPr id="5" name="Content Placeholder 4" descr="A close-up of a medical report&#10;&#10;AI-generated content may be incorrect.">
            <a:extLst>
              <a:ext uri="{FF2B5EF4-FFF2-40B4-BE49-F238E27FC236}">
                <a16:creationId xmlns:a16="http://schemas.microsoft.com/office/drawing/2014/main" id="{27BB0C37-6465-65A6-E0B5-A970298C38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48" y="88265"/>
            <a:ext cx="5519544" cy="3155267"/>
          </a:xfrm>
        </p:spPr>
      </p:pic>
      <p:pic>
        <p:nvPicPr>
          <p:cNvPr id="7" name="Picture 6" descr="A table with numbers and symbols&#10;&#10;AI-generated content may be incorrect.">
            <a:extLst>
              <a:ext uri="{FF2B5EF4-FFF2-40B4-BE49-F238E27FC236}">
                <a16:creationId xmlns:a16="http://schemas.microsoft.com/office/drawing/2014/main" id="{2A900485-80A2-9B4A-6FC9-F2B941039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744" y="1486780"/>
            <a:ext cx="5834256" cy="537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08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graph&#10;&#10;AI-generated content may be incorrect.">
            <a:extLst>
              <a:ext uri="{FF2B5EF4-FFF2-40B4-BE49-F238E27FC236}">
                <a16:creationId xmlns:a16="http://schemas.microsoft.com/office/drawing/2014/main" id="{BFC02DE3-9F77-FD05-5A53-D219D2D63E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2558" y="595547"/>
            <a:ext cx="5739442" cy="5666906"/>
          </a:xfrm>
        </p:spPr>
      </p:pic>
      <p:pic>
        <p:nvPicPr>
          <p:cNvPr id="7" name="Picture 6" descr="A graph of a number of different colored lines&#10;&#10;AI-generated content may be incorrect.">
            <a:extLst>
              <a:ext uri="{FF2B5EF4-FFF2-40B4-BE49-F238E27FC236}">
                <a16:creationId xmlns:a16="http://schemas.microsoft.com/office/drawing/2014/main" id="{D50EE3D0-AE2D-C652-89EF-F9CD32B7A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2507"/>
            <a:ext cx="5614358" cy="566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39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9B98A10-C58A-03C6-09D6-37B738B63968}"/>
              </a:ext>
            </a:extLst>
          </p:cNvPr>
          <p:cNvGraphicFramePr/>
          <p:nvPr/>
        </p:nvGraphicFramePr>
        <p:xfrm>
          <a:off x="128588" y="0"/>
          <a:ext cx="11930889" cy="6268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ight Arrow 4">
            <a:extLst>
              <a:ext uri="{FF2B5EF4-FFF2-40B4-BE49-F238E27FC236}">
                <a16:creationId xmlns:a16="http://schemas.microsoft.com/office/drawing/2014/main" id="{078C076E-017F-40FD-87C1-9CEB8AE4C524}"/>
              </a:ext>
            </a:extLst>
          </p:cNvPr>
          <p:cNvSpPr/>
          <p:nvPr/>
        </p:nvSpPr>
        <p:spPr>
          <a:xfrm>
            <a:off x="384313" y="5299573"/>
            <a:ext cx="11675164" cy="702365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0F452B-5018-D0D9-F5C3-2C1968A32903}"/>
              </a:ext>
            </a:extLst>
          </p:cNvPr>
          <p:cNvSpPr txBox="1"/>
          <p:nvPr/>
        </p:nvSpPr>
        <p:spPr>
          <a:xfrm>
            <a:off x="467260" y="5466089"/>
            <a:ext cx="689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R" dirty="0"/>
              <a:t>1984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F6AA13-8DFC-21DB-1E21-583FCD60004C}"/>
              </a:ext>
            </a:extLst>
          </p:cNvPr>
          <p:cNvSpPr txBox="1"/>
          <p:nvPr/>
        </p:nvSpPr>
        <p:spPr>
          <a:xfrm>
            <a:off x="3491445" y="5456929"/>
            <a:ext cx="689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R" dirty="0"/>
              <a:t>2007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2358E6-44ED-23B5-78F2-29969F40CB93}"/>
              </a:ext>
            </a:extLst>
          </p:cNvPr>
          <p:cNvSpPr txBox="1"/>
          <p:nvPr/>
        </p:nvSpPr>
        <p:spPr>
          <a:xfrm>
            <a:off x="6598577" y="5456929"/>
            <a:ext cx="689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R" dirty="0"/>
              <a:t>2011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CC3607-BEBA-FEEF-BB1C-EE6B0E2A0564}"/>
              </a:ext>
            </a:extLst>
          </p:cNvPr>
          <p:cNvSpPr txBox="1"/>
          <p:nvPr/>
        </p:nvSpPr>
        <p:spPr>
          <a:xfrm>
            <a:off x="10255745" y="5460912"/>
            <a:ext cx="689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R" dirty="0"/>
              <a:t>2014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D0257B-D183-C6BF-521A-F77476F07898}"/>
              </a:ext>
            </a:extLst>
          </p:cNvPr>
          <p:cNvSpPr txBox="1"/>
          <p:nvPr/>
        </p:nvSpPr>
        <p:spPr>
          <a:xfrm>
            <a:off x="344435" y="437804"/>
            <a:ext cx="9548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R" sz="3200" b="1" dirty="0">
                <a:solidFill>
                  <a:srgbClr val="C00000"/>
                </a:solidFill>
              </a:rPr>
              <a:t>Alzheimer Hastalığı Tanısında Biyobelirteçler</a:t>
            </a:r>
          </a:p>
        </p:txBody>
      </p:sp>
      <p:pic>
        <p:nvPicPr>
          <p:cNvPr id="2" name="Picture 1" descr="A logo with a design on it&#10;&#10;Description automatically generated">
            <a:extLst>
              <a:ext uri="{FF2B5EF4-FFF2-40B4-BE49-F238E27FC236}">
                <a16:creationId xmlns:a16="http://schemas.microsoft.com/office/drawing/2014/main" id="{F8DBF9FF-1D23-7FB0-5F08-26D6D8F02B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85500" y="21020"/>
            <a:ext cx="12065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6618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C6828-53FA-3C0B-0242-A1E2C0AA7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R"/>
          </a:p>
        </p:txBody>
      </p:sp>
      <p:pic>
        <p:nvPicPr>
          <p:cNvPr id="5" name="Content Placeholder 4" descr="A screenshot of a medical test&#10;&#10;AI-generated content may be incorrect.">
            <a:extLst>
              <a:ext uri="{FF2B5EF4-FFF2-40B4-BE49-F238E27FC236}">
                <a16:creationId xmlns:a16="http://schemas.microsoft.com/office/drawing/2014/main" id="{DF60E11F-BD60-ACAC-F0D6-6CB3831879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270065" cy="2272145"/>
          </a:xfrm>
        </p:spPr>
      </p:pic>
      <p:pic>
        <p:nvPicPr>
          <p:cNvPr id="7" name="Picture 6" descr="A table with numbers and text&#10;&#10;AI-generated content may be incorrect.">
            <a:extLst>
              <a:ext uri="{FF2B5EF4-FFF2-40B4-BE49-F238E27FC236}">
                <a16:creationId xmlns:a16="http://schemas.microsoft.com/office/drawing/2014/main" id="{57566E6C-408A-1665-7D83-6759BADC6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38722"/>
            <a:ext cx="7342909" cy="27192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BAD1A4-FF1B-61DD-D68A-CA4DB3B5C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982" y="3000713"/>
            <a:ext cx="3848100" cy="381000"/>
          </a:xfrm>
          <a:prstGeom prst="rect">
            <a:avLst/>
          </a:prstGeom>
        </p:spPr>
      </p:pic>
      <p:pic>
        <p:nvPicPr>
          <p:cNvPr id="11" name="Picture 10" descr="A graph of a positive percentage agreement&#10;&#10;AI-generated content may be incorrect.">
            <a:extLst>
              <a:ext uri="{FF2B5EF4-FFF2-40B4-BE49-F238E27FC236}">
                <a16:creationId xmlns:a16="http://schemas.microsoft.com/office/drawing/2014/main" id="{7C0BC5A6-A926-C07D-91B0-C5526896BD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1934" y="1178948"/>
            <a:ext cx="4270066" cy="41191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C6DFC9-0528-B2A3-2AC0-552C393EE561}"/>
              </a:ext>
            </a:extLst>
          </p:cNvPr>
          <p:cNvSpPr txBox="1"/>
          <p:nvPr/>
        </p:nvSpPr>
        <p:spPr>
          <a:xfrm>
            <a:off x="64388" y="2631381"/>
            <a:ext cx="7568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l-GR" i="1" dirty="0"/>
              <a:t>β</a:t>
            </a:r>
            <a:r>
              <a:rPr lang="el-GR" dirty="0"/>
              <a:t>42/40</a:t>
            </a:r>
            <a:r>
              <a:rPr lang="en-TR" dirty="0"/>
              <a:t> ve %p-tau217 kullanarak </a:t>
            </a:r>
            <a:r>
              <a:rPr lang="en-TR" b="1" dirty="0">
                <a:solidFill>
                  <a:srgbClr val="FF0000"/>
                </a:solidFill>
              </a:rPr>
              <a:t>APS2</a:t>
            </a:r>
            <a:r>
              <a:rPr lang="en-TR" dirty="0"/>
              <a:t> (The amyloid probability score) </a:t>
            </a:r>
            <a:r>
              <a:rPr lang="en-TR" b="1" dirty="0"/>
              <a:t>(0-100) 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35716802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D4497-C26E-D43D-EC6A-7F83887C5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R"/>
          </a:p>
        </p:txBody>
      </p:sp>
      <p:pic>
        <p:nvPicPr>
          <p:cNvPr id="6" name="Content Placeholder 5" descr="A screenshot of a screen&#10;&#10;AI-generated content may be incorrect.">
            <a:extLst>
              <a:ext uri="{FF2B5EF4-FFF2-40B4-BE49-F238E27FC236}">
                <a16:creationId xmlns:a16="http://schemas.microsoft.com/office/drawing/2014/main" id="{1D46E656-12DA-D4F1-8640-A09D11E72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38987" y="1613221"/>
            <a:ext cx="5053013" cy="5244779"/>
          </a:xfrm>
        </p:spPr>
      </p:pic>
      <p:pic>
        <p:nvPicPr>
          <p:cNvPr id="4" name="Picture 3" descr="A close-up of a red and white card&#10;&#10;AI-generated content may be incorrect.">
            <a:extLst>
              <a:ext uri="{FF2B5EF4-FFF2-40B4-BE49-F238E27FC236}">
                <a16:creationId xmlns:a16="http://schemas.microsoft.com/office/drawing/2014/main" id="{FF0ED8B9-AA7D-BC36-1D53-F1916DEA1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21300" cy="1739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3527B5-F498-DB2B-8F2C-EBC9D3BEF65A}"/>
              </a:ext>
            </a:extLst>
          </p:cNvPr>
          <p:cNvSpPr txBox="1"/>
          <p:nvPr/>
        </p:nvSpPr>
        <p:spPr>
          <a:xfrm>
            <a:off x="142606" y="2615618"/>
            <a:ext cx="63789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TR" sz="2400" dirty="0"/>
              <a:t>1213 hasta</a:t>
            </a:r>
          </a:p>
          <a:p>
            <a:pPr algn="just"/>
            <a:r>
              <a:rPr lang="en-TR" sz="2400" dirty="0"/>
              <a:t>Birinci basamak hekimleri APS2 kullanarak tanı doğruluğunu %61’den %91’e, Davranış nörologları APS2 kullanarak tanı doğruluğunu %73’ten %91’e çıkarmış.</a:t>
            </a:r>
          </a:p>
          <a:p>
            <a:pPr algn="just"/>
            <a:r>
              <a:rPr lang="en-TR" sz="2400" dirty="0"/>
              <a:t>APS2 Alzheimer hastalığı patolojisi %88-92 doğrulukla tespit ediyor</a:t>
            </a:r>
          </a:p>
        </p:txBody>
      </p:sp>
    </p:spTree>
    <p:extLst>
      <p:ext uri="{BB962C8B-B14F-4D97-AF65-F5344CB8AC3E}">
        <p14:creationId xmlns:p14="http://schemas.microsoft.com/office/powerpoint/2010/main" val="33905115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E345F-7AD6-DA27-5CB7-8AE10D23B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R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10507E7-B862-FC63-3DBA-E9A491AD3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83150" y="2345996"/>
            <a:ext cx="4870650" cy="2688459"/>
          </a:xfrm>
        </p:spPr>
      </p:pic>
      <p:pic>
        <p:nvPicPr>
          <p:cNvPr id="4" name="Picture 3" descr="A close-up of a card&#10;&#10;AI-generated content may be incorrect.">
            <a:extLst>
              <a:ext uri="{FF2B5EF4-FFF2-40B4-BE49-F238E27FC236}">
                <a16:creationId xmlns:a16="http://schemas.microsoft.com/office/drawing/2014/main" id="{90C7DB5B-E629-5CED-F2B3-A32DBEC25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141981" cy="19654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10FDD7-E74D-80DE-C986-3FD808257F04}"/>
              </a:ext>
            </a:extLst>
          </p:cNvPr>
          <p:cNvSpPr txBox="1"/>
          <p:nvPr/>
        </p:nvSpPr>
        <p:spPr>
          <a:xfrm>
            <a:off x="157655" y="2724368"/>
            <a:ext cx="5004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TR" dirty="0"/>
              <a:t>1707 katılımcı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TR" dirty="0"/>
              <a:t>Data asemptomatik A</a:t>
            </a:r>
            <a:r>
              <a:rPr lang="tr-TR" dirty="0"/>
              <a:t>H olgularında</a:t>
            </a:r>
            <a:r>
              <a:rPr lang="en-TR" dirty="0"/>
              <a:t> Anti Amiloid tedavi çalışmasından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TR" dirty="0"/>
              <a:t>9 yıllık longitudinal veri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TR" dirty="0"/>
              <a:t>Ort yaş 71,5 ort MMSE 28,8/30</a:t>
            </a:r>
          </a:p>
        </p:txBody>
      </p:sp>
    </p:spTree>
    <p:extLst>
      <p:ext uri="{BB962C8B-B14F-4D97-AF65-F5344CB8AC3E}">
        <p14:creationId xmlns:p14="http://schemas.microsoft.com/office/powerpoint/2010/main" val="32258849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graph&#10;&#10;AI-generated content may be incorrect.">
            <a:extLst>
              <a:ext uri="{FF2B5EF4-FFF2-40B4-BE49-F238E27FC236}">
                <a16:creationId xmlns:a16="http://schemas.microsoft.com/office/drawing/2014/main" id="{691DB134-0483-CDCA-B275-5D5D6D7B46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260" y="522343"/>
            <a:ext cx="5657740" cy="5657740"/>
          </a:xfrm>
        </p:spPr>
      </p:pic>
      <p:pic>
        <p:nvPicPr>
          <p:cNvPr id="7" name="Picture 6" descr="A collage of graphs and diagrams&#10;&#10;AI-generated content may be incorrect.">
            <a:extLst>
              <a:ext uri="{FF2B5EF4-FFF2-40B4-BE49-F238E27FC236}">
                <a16:creationId xmlns:a16="http://schemas.microsoft.com/office/drawing/2014/main" id="{4C9A40A2-A836-4A68-87F8-A42291974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2138" y="-1661"/>
            <a:ext cx="4192752" cy="685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8577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712" y="228442"/>
            <a:ext cx="8229600" cy="990600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Sonuç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7712" y="1384673"/>
            <a:ext cx="10005392" cy="5244885"/>
          </a:xfrm>
        </p:spPr>
        <p:txBody>
          <a:bodyPr>
            <a:normAutofit lnSpcReduction="10000"/>
          </a:bodyPr>
          <a:lstStyle/>
          <a:p>
            <a:pPr algn="just">
              <a:buFont typeface="Arial"/>
              <a:buChar char="•"/>
            </a:pPr>
            <a:r>
              <a:rPr lang="tr-TR" sz="2400" dirty="0">
                <a:solidFill>
                  <a:srgbClr val="000000"/>
                </a:solidFill>
              </a:rPr>
              <a:t>Erken başlangıçlı </a:t>
            </a:r>
            <a:r>
              <a:rPr lang="tr-TR" sz="2400" dirty="0" err="1">
                <a:solidFill>
                  <a:srgbClr val="000000"/>
                </a:solidFill>
              </a:rPr>
              <a:t>demans</a:t>
            </a:r>
            <a:r>
              <a:rPr lang="tr-TR" sz="2400" dirty="0">
                <a:solidFill>
                  <a:srgbClr val="000000"/>
                </a:solidFill>
              </a:rPr>
              <a:t>, </a:t>
            </a:r>
            <a:r>
              <a:rPr lang="tr-TR" sz="2400" dirty="0" err="1">
                <a:solidFill>
                  <a:srgbClr val="000000"/>
                </a:solidFill>
              </a:rPr>
              <a:t>atipik</a:t>
            </a:r>
            <a:r>
              <a:rPr lang="tr-TR" sz="2400" dirty="0">
                <a:solidFill>
                  <a:srgbClr val="000000"/>
                </a:solidFill>
              </a:rPr>
              <a:t> </a:t>
            </a:r>
            <a:r>
              <a:rPr lang="tr-TR" sz="2400" dirty="0" err="1">
                <a:solidFill>
                  <a:srgbClr val="000000"/>
                </a:solidFill>
              </a:rPr>
              <a:t>demans</a:t>
            </a:r>
            <a:r>
              <a:rPr lang="tr-TR" sz="2400" dirty="0">
                <a:solidFill>
                  <a:srgbClr val="000000"/>
                </a:solidFill>
              </a:rPr>
              <a:t>, karma </a:t>
            </a:r>
            <a:r>
              <a:rPr lang="tr-TR" sz="2400" dirty="0" err="1">
                <a:solidFill>
                  <a:srgbClr val="000000"/>
                </a:solidFill>
              </a:rPr>
              <a:t>demanslar</a:t>
            </a:r>
            <a:endParaRPr lang="tr-TR" sz="2400" dirty="0">
              <a:solidFill>
                <a:srgbClr val="000000"/>
              </a:solidFill>
            </a:endParaRPr>
          </a:p>
          <a:p>
            <a:pPr algn="just">
              <a:buFont typeface="Arial"/>
              <a:buChar char="•"/>
            </a:pPr>
            <a:endParaRPr lang="tr-TR" sz="2400" dirty="0"/>
          </a:p>
          <a:p>
            <a:pPr algn="just">
              <a:lnSpc>
                <a:spcPct val="120000"/>
              </a:lnSpc>
            </a:pPr>
            <a:r>
              <a:rPr lang="tr-TR" sz="2400" b="1" dirty="0"/>
              <a:t>Kognitif bozukluğun her aşamasında </a:t>
            </a:r>
            <a:r>
              <a:rPr lang="tr-TR" sz="2400" dirty="0" err="1"/>
              <a:t>biyobelirteçlerin</a:t>
            </a:r>
            <a:r>
              <a:rPr lang="tr-TR" sz="2400" dirty="0"/>
              <a:t> rolü çok önemli</a:t>
            </a:r>
          </a:p>
          <a:p>
            <a:pPr algn="just">
              <a:lnSpc>
                <a:spcPct val="120000"/>
              </a:lnSpc>
            </a:pPr>
            <a:endParaRPr lang="tr-TR" sz="2400" dirty="0"/>
          </a:p>
          <a:p>
            <a:pPr algn="just">
              <a:lnSpc>
                <a:spcPct val="120000"/>
              </a:lnSpc>
            </a:pPr>
            <a:r>
              <a:rPr lang="tr-TR" sz="2400" b="1" dirty="0"/>
              <a:t>Yeni teknolojiler sayesinde çok hızlı gelişen ve detaylanan bir alan</a:t>
            </a:r>
            <a:endParaRPr lang="tr-TR" sz="2400" dirty="0">
              <a:solidFill>
                <a:srgbClr val="C00000"/>
              </a:solidFill>
            </a:endParaRPr>
          </a:p>
          <a:p>
            <a:pPr marL="0" indent="0" algn="just">
              <a:lnSpc>
                <a:spcPct val="120000"/>
              </a:lnSpc>
              <a:buNone/>
            </a:pPr>
            <a:endParaRPr lang="tr-TR" sz="2400" dirty="0"/>
          </a:p>
          <a:p>
            <a:pPr algn="just">
              <a:lnSpc>
                <a:spcPct val="120000"/>
              </a:lnSpc>
            </a:pPr>
            <a:r>
              <a:rPr lang="tr-TR" sz="2400" dirty="0"/>
              <a:t>Özellikle </a:t>
            </a:r>
            <a:r>
              <a:rPr lang="tr-TR" sz="2400" b="1" dirty="0"/>
              <a:t>tedavi adayı </a:t>
            </a:r>
            <a:r>
              <a:rPr lang="tr-TR" sz="2400" dirty="0"/>
              <a:t>kişilerde</a:t>
            </a:r>
          </a:p>
          <a:p>
            <a:pPr algn="just">
              <a:lnSpc>
                <a:spcPct val="120000"/>
              </a:lnSpc>
            </a:pPr>
            <a:endParaRPr lang="tr-TR" sz="2400" dirty="0"/>
          </a:p>
          <a:p>
            <a:pPr algn="just">
              <a:lnSpc>
                <a:spcPct val="120000"/>
              </a:lnSpc>
            </a:pPr>
            <a:r>
              <a:rPr lang="tr-TR" sz="2400" dirty="0"/>
              <a:t>Serum </a:t>
            </a:r>
            <a:r>
              <a:rPr lang="tr-TR" sz="2400" dirty="0" err="1"/>
              <a:t>biyobelirteçleri</a:t>
            </a:r>
            <a:r>
              <a:rPr lang="tr-TR" sz="2400" dirty="0"/>
              <a:t> hızlıca yaygınlaşacak ve kullanımı konusunda şimdiden stratejilerin geliştirilmesi gerekiyor</a:t>
            </a:r>
            <a:endParaRPr lang="tr-TR" sz="2600" dirty="0"/>
          </a:p>
          <a:p>
            <a:pPr algn="just"/>
            <a:endParaRPr lang="tr-TR" dirty="0"/>
          </a:p>
        </p:txBody>
      </p:sp>
      <p:pic>
        <p:nvPicPr>
          <p:cNvPr id="4" name="Picture 3" descr="A logo with a design on it&#10;&#10;Description automatically generated">
            <a:extLst>
              <a:ext uri="{FF2B5EF4-FFF2-40B4-BE49-F238E27FC236}">
                <a16:creationId xmlns:a16="http://schemas.microsoft.com/office/drawing/2014/main" id="{87104627-B886-A791-5692-EE5BCBA33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5500" y="0"/>
            <a:ext cx="12065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814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67F84051-C833-628E-9E24-553B0EBC6F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243627"/>
            <a:ext cx="7914807" cy="3614373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43D7EEA1-59F9-0F49-B9FB-BE8BDD3CDE4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1723"/>
          <a:stretch/>
        </p:blipFill>
        <p:spPr>
          <a:xfrm>
            <a:off x="0" y="0"/>
            <a:ext cx="5257800" cy="1914401"/>
          </a:xfr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29E166CC-4BB3-DED6-1481-3A4E1E4DE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5596" y="1103594"/>
            <a:ext cx="6241473" cy="2461615"/>
          </a:xfrm>
          <a:prstGeom prst="rect">
            <a:avLst/>
          </a:prstGeom>
        </p:spPr>
      </p:pic>
      <p:pic>
        <p:nvPicPr>
          <p:cNvPr id="5" name="Picture 4" descr="A logo with a design on it&#10;&#10;Description automatically generated">
            <a:extLst>
              <a:ext uri="{FF2B5EF4-FFF2-40B4-BE49-F238E27FC236}">
                <a16:creationId xmlns:a16="http://schemas.microsoft.com/office/drawing/2014/main" id="{43BE381A-E061-119E-863B-96C01461B7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8406" y="0"/>
            <a:ext cx="1103594" cy="110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309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D97E4-2159-59F3-B356-BE02FBB74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3768"/>
            <a:ext cx="10515600" cy="4351338"/>
          </a:xfrm>
        </p:spPr>
        <p:txBody>
          <a:bodyPr>
            <a:normAutofit/>
          </a:bodyPr>
          <a:lstStyle/>
          <a:p>
            <a:pPr algn="just"/>
            <a:r>
              <a:rPr lang="en-TR" dirty="0"/>
              <a:t>Alzheimer hastalığı asemptomatik evrede spesifik nöropatolojik değişikliklerin görülmesiyle başlayan biyolojik bir süreç </a:t>
            </a:r>
          </a:p>
          <a:p>
            <a:pPr algn="just"/>
            <a:r>
              <a:rPr lang="en-TR" dirty="0"/>
              <a:t>Early-changing Core 1 biomarkers: </a:t>
            </a:r>
            <a:r>
              <a:rPr lang="tr-TR" sz="2800" dirty="0"/>
              <a:t>A</a:t>
            </a:r>
            <a:r>
              <a:rPr lang="fr-FR" sz="2800" dirty="0">
                <a:sym typeface="Symbol" pitchFamily="2" charset="2"/>
              </a:rPr>
              <a:t></a:t>
            </a:r>
            <a:r>
              <a:rPr lang="tr-TR" sz="2800" baseline="-25000" dirty="0"/>
              <a:t>42, </a:t>
            </a:r>
            <a:r>
              <a:rPr lang="tr-TR" sz="2800" dirty="0"/>
              <a:t>amiloid PET, p-tau217, p-tau181, p-tau231</a:t>
            </a:r>
          </a:p>
          <a:p>
            <a:pPr algn="just"/>
            <a:r>
              <a:rPr lang="en-TR" dirty="0"/>
              <a:t>Later-changing Core 2 biomarkers: </a:t>
            </a:r>
            <a:r>
              <a:rPr lang="tr-TR" sz="2800" dirty="0"/>
              <a:t>MTBR-tau243, diğer </a:t>
            </a:r>
            <a:r>
              <a:rPr lang="tr-TR" sz="2800" dirty="0" err="1"/>
              <a:t>fosforile</a:t>
            </a:r>
            <a:r>
              <a:rPr lang="tr-TR" sz="2800" dirty="0"/>
              <a:t> </a:t>
            </a:r>
            <a:r>
              <a:rPr lang="tr-TR" sz="2800" dirty="0" err="1"/>
              <a:t>tau</a:t>
            </a:r>
            <a:r>
              <a:rPr lang="tr-TR" sz="2800" dirty="0"/>
              <a:t> formları, </a:t>
            </a:r>
            <a:r>
              <a:rPr lang="tr-TR" sz="2800" dirty="0" err="1"/>
              <a:t>non-fosforile</a:t>
            </a:r>
            <a:r>
              <a:rPr lang="tr-TR" sz="2800" dirty="0"/>
              <a:t> </a:t>
            </a:r>
            <a:r>
              <a:rPr lang="tr-TR" sz="2800" dirty="0" err="1"/>
              <a:t>tau</a:t>
            </a:r>
            <a:r>
              <a:rPr lang="tr-TR" sz="2800" dirty="0"/>
              <a:t> fragmanları, </a:t>
            </a:r>
            <a:r>
              <a:rPr lang="tr-TR" sz="2800" dirty="0" err="1"/>
              <a:t>tau</a:t>
            </a:r>
            <a:r>
              <a:rPr lang="tr-TR" sz="2800" dirty="0"/>
              <a:t> PET</a:t>
            </a:r>
            <a:endParaRPr lang="en-TR" dirty="0"/>
          </a:p>
          <a:p>
            <a:pPr algn="just"/>
            <a:r>
              <a:rPr lang="en-TR" dirty="0"/>
              <a:t>Biyolojik ve klinik evreleme şemalarının entegre edilmesiyle sık kopatolojiler ve kognitif rezerv gibi faktörlerin etkisiyle klinik ve biyolojik Alzheimer hastalığı evrelemesi modifiye edilebilmekte</a:t>
            </a:r>
          </a:p>
          <a:p>
            <a:pPr algn="just"/>
            <a:endParaRPr lang="en-TR" dirty="0"/>
          </a:p>
          <a:p>
            <a:pPr algn="just"/>
            <a:endParaRPr lang="en-TR" dirty="0"/>
          </a:p>
          <a:p>
            <a:pPr marL="0" indent="0" algn="just">
              <a:buNone/>
            </a:pPr>
            <a:endParaRPr lang="en-TR" dirty="0"/>
          </a:p>
          <a:p>
            <a:pPr algn="just"/>
            <a:endParaRPr lang="en-TR" dirty="0"/>
          </a:p>
        </p:txBody>
      </p:sp>
      <p:pic>
        <p:nvPicPr>
          <p:cNvPr id="6" name="Picture 5" descr="A logo with a design on it&#10;&#10;Description automatically generated">
            <a:extLst>
              <a:ext uri="{FF2B5EF4-FFF2-40B4-BE49-F238E27FC236}">
                <a16:creationId xmlns:a16="http://schemas.microsoft.com/office/drawing/2014/main" id="{6104D6B8-4E5D-BB3E-6AD3-F1CE7D3DF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5500" y="0"/>
            <a:ext cx="1206500" cy="1206500"/>
          </a:xfrm>
          <a:prstGeom prst="rect">
            <a:avLst/>
          </a:prstGeom>
        </p:spPr>
      </p:pic>
      <p:pic>
        <p:nvPicPr>
          <p:cNvPr id="8" name="Picture 7" descr="A close-up of a document&#10;&#10;Description automatically generated">
            <a:extLst>
              <a:ext uri="{FF2B5EF4-FFF2-40B4-BE49-F238E27FC236}">
                <a16:creationId xmlns:a16="http://schemas.microsoft.com/office/drawing/2014/main" id="{83751C7D-6EAC-C9EA-2A74-4BC96AF48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435" y="0"/>
            <a:ext cx="4765966" cy="19942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BE846E-E87C-08DB-0B19-D53DA73FF648}"/>
              </a:ext>
            </a:extLst>
          </p:cNvPr>
          <p:cNvSpPr txBox="1"/>
          <p:nvPr/>
        </p:nvSpPr>
        <p:spPr>
          <a:xfrm>
            <a:off x="7397964" y="472399"/>
            <a:ext cx="20569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sz="7200" b="1" dirty="0">
                <a:solidFill>
                  <a:srgbClr val="FF0000"/>
                </a:solidFill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448127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screenshot of a medical report&#10;&#10;Description automatically generated">
            <a:extLst>
              <a:ext uri="{FF2B5EF4-FFF2-40B4-BE49-F238E27FC236}">
                <a16:creationId xmlns:a16="http://schemas.microsoft.com/office/drawing/2014/main" id="{1C17FF24-DBF4-657F-9C0F-A9ADF83B4D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97"/>
          <a:stretch>
            <a:fillRect/>
          </a:stretch>
        </p:blipFill>
        <p:spPr>
          <a:xfrm>
            <a:off x="749718" y="108678"/>
            <a:ext cx="10692563" cy="6640643"/>
          </a:xfrm>
          <a:prstGeom prst="rect">
            <a:avLst/>
          </a:prstGeom>
        </p:spPr>
      </p:pic>
      <p:pic>
        <p:nvPicPr>
          <p:cNvPr id="6" name="Picture 5" descr="A logo with a design on it&#10;&#10;Description automatically generated">
            <a:extLst>
              <a:ext uri="{FF2B5EF4-FFF2-40B4-BE49-F238E27FC236}">
                <a16:creationId xmlns:a16="http://schemas.microsoft.com/office/drawing/2014/main" id="{AF304235-478E-D252-E39B-1762FC3F5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2589" y="1"/>
            <a:ext cx="899410" cy="89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09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0155189-D96C-4527-B0EC-654B946BE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diagram of different colored lines&#10;&#10;Description automatically generated">
            <a:extLst>
              <a:ext uri="{FF2B5EF4-FFF2-40B4-BE49-F238E27FC236}">
                <a16:creationId xmlns:a16="http://schemas.microsoft.com/office/drawing/2014/main" id="{EE4C239F-C469-3E2A-ADC1-DEEBD65147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377" y="3429000"/>
            <a:ext cx="5511975" cy="3128045"/>
          </a:xfrm>
          <a:prstGeom prst="rect">
            <a:avLst/>
          </a:prstGeom>
        </p:spPr>
      </p:pic>
      <p:pic>
        <p:nvPicPr>
          <p:cNvPr id="7" name="Picture 6" descr="A diagram of a graph&#10;&#10;Description automatically generated">
            <a:extLst>
              <a:ext uri="{FF2B5EF4-FFF2-40B4-BE49-F238E27FC236}">
                <a16:creationId xmlns:a16="http://schemas.microsoft.com/office/drawing/2014/main" id="{04B47BB9-FBE4-EB4A-8EF8-254DFD518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379" y="3324092"/>
            <a:ext cx="5862545" cy="3283023"/>
          </a:xfrm>
          <a:prstGeom prst="rect">
            <a:avLst/>
          </a:prstGeom>
        </p:spPr>
      </p:pic>
      <p:pic>
        <p:nvPicPr>
          <p:cNvPr id="9" name="Picture 8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BA0D8996-A967-1A54-28AC-9CA763F67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517" y="165645"/>
            <a:ext cx="5313723" cy="2962400"/>
          </a:xfrm>
          <a:prstGeom prst="rect">
            <a:avLst/>
          </a:prstGeom>
        </p:spPr>
      </p:pic>
      <p:pic>
        <p:nvPicPr>
          <p:cNvPr id="10" name="Picture 9" descr="A logo with a design on it&#10;&#10;Description automatically generated">
            <a:extLst>
              <a:ext uri="{FF2B5EF4-FFF2-40B4-BE49-F238E27FC236}">
                <a16:creationId xmlns:a16="http://schemas.microsoft.com/office/drawing/2014/main" id="{3FFD49B0-3231-EBA7-B679-69293CEF0D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5500" y="0"/>
            <a:ext cx="12065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39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0C8AB1B-8D0E-877B-4215-5E879785E0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9045" y="878799"/>
            <a:ext cx="9833909" cy="2383015"/>
          </a:xfrm>
        </p:spPr>
      </p:pic>
      <p:pic>
        <p:nvPicPr>
          <p:cNvPr id="7" name="Picture 6" descr="A purple box with black text&#10;&#10;AI-generated content may be incorrect.">
            <a:extLst>
              <a:ext uri="{FF2B5EF4-FFF2-40B4-BE49-F238E27FC236}">
                <a16:creationId xmlns:a16="http://schemas.microsoft.com/office/drawing/2014/main" id="{C18C9CE8-EADC-49BE-356A-B4CD9CBD9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865" y="4641027"/>
            <a:ext cx="10378269" cy="163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763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1E34E-7A13-DAF7-36FA-906A27B72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R"/>
          </a:p>
        </p:txBody>
      </p:sp>
      <p:pic>
        <p:nvPicPr>
          <p:cNvPr id="5" name="Content Placeholder 4" descr="A screenshot of a medical report&#10;&#10;AI-generated content may be incorrect.">
            <a:extLst>
              <a:ext uri="{FF2B5EF4-FFF2-40B4-BE49-F238E27FC236}">
                <a16:creationId xmlns:a16="http://schemas.microsoft.com/office/drawing/2014/main" id="{E29339FD-E38F-5E86-D0AB-CC7500EFEE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733816"/>
            <a:ext cx="4914428" cy="5188347"/>
          </a:xfrm>
        </p:spPr>
      </p:pic>
      <p:pic>
        <p:nvPicPr>
          <p:cNvPr id="7" name="Picture 6" descr="A screenshot of a medical report&#10;&#10;AI-generated content may be incorrect.">
            <a:extLst>
              <a:ext uri="{FF2B5EF4-FFF2-40B4-BE49-F238E27FC236}">
                <a16:creationId xmlns:a16="http://schemas.microsoft.com/office/drawing/2014/main" id="{FF517762-F58D-F3AF-204C-9333BDAF1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371" y="910797"/>
            <a:ext cx="4914427" cy="483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63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8EB410E7384FD544926ED72B5900EAF6" ma:contentTypeVersion="14" ma:contentTypeDescription="Yeni belge oluşturun." ma:contentTypeScope="" ma:versionID="ee3b467df7de9d1b498d84e13587d71a">
  <xsd:schema xmlns:xsd="http://www.w3.org/2001/XMLSchema" xmlns:xs="http://www.w3.org/2001/XMLSchema" xmlns:p="http://schemas.microsoft.com/office/2006/metadata/properties" xmlns:ns2="b636c289-89ec-4aac-a5a7-fae3efcce21f" xmlns:ns3="12078768-e010-496c-be91-13abd3bf1d00" targetNamespace="http://schemas.microsoft.com/office/2006/metadata/properties" ma:root="true" ma:fieldsID="1445dff4ae24a478bb1b27fd6f0ffa69" ns2:_="" ns3:_="">
    <xsd:import namespace="b636c289-89ec-4aac-a5a7-fae3efcce21f"/>
    <xsd:import namespace="12078768-e010-496c-be91-13abd3bf1d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36c289-89ec-4aac-a5a7-fae3efcce2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Resim Etiketleri" ma:readOnly="false" ma:fieldId="{5cf76f15-5ced-4ddc-b409-7134ff3c332f}" ma:taxonomyMulti="true" ma:sspId="f08ca68a-84f9-4e39-b925-9c0f4131ac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078768-e010-496c-be91-13abd3bf1d0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a2bcbba-ecaf-438c-8d17-d96268f593a6}" ma:internalName="TaxCatchAll" ma:showField="CatchAllData" ma:web="12078768-e010-496c-be91-13abd3bf1d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636c289-89ec-4aac-a5a7-fae3efcce21f">
      <Terms xmlns="http://schemas.microsoft.com/office/infopath/2007/PartnerControls"/>
    </lcf76f155ced4ddcb4097134ff3c332f>
    <TaxCatchAll xmlns="12078768-e010-496c-be91-13abd3bf1d00" xsi:nil="true"/>
  </documentManagement>
</p:properties>
</file>

<file path=customXml/itemProps1.xml><?xml version="1.0" encoding="utf-8"?>
<ds:datastoreItem xmlns:ds="http://schemas.openxmlformats.org/officeDocument/2006/customXml" ds:itemID="{3805C2E5-4398-47F6-A493-F4532E05AA53}"/>
</file>

<file path=customXml/itemProps2.xml><?xml version="1.0" encoding="utf-8"?>
<ds:datastoreItem xmlns:ds="http://schemas.openxmlformats.org/officeDocument/2006/customXml" ds:itemID="{A453AAE0-DAEB-49D4-9CB7-0087FC3DA56B}"/>
</file>

<file path=customXml/itemProps3.xml><?xml version="1.0" encoding="utf-8"?>
<ds:datastoreItem xmlns:ds="http://schemas.openxmlformats.org/officeDocument/2006/customXml" ds:itemID="{1CBE9819-8E36-45A7-B5DD-A3A1B524BC86}"/>
</file>

<file path=docProps/app.xml><?xml version="1.0" encoding="utf-8"?>
<Properties xmlns="http://schemas.openxmlformats.org/officeDocument/2006/extended-properties" xmlns:vt="http://schemas.openxmlformats.org/officeDocument/2006/docPropsVTypes">
  <TotalTime>30283</TotalTime>
  <Words>814</Words>
  <Application>Microsoft Office PowerPoint</Application>
  <PresentationFormat>Geniş ekran</PresentationFormat>
  <Paragraphs>153</Paragraphs>
  <Slides>34</Slides>
  <Notes>2</Notes>
  <HiddenSlides>7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Symbol</vt:lpstr>
      <vt:lpstr>Wingdings</vt:lpstr>
      <vt:lpstr>Office Teması</vt:lpstr>
      <vt:lpstr>Alzheimer Hastalığı Tanısında  Biyobelirteçlerin Kullanımı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BOS Amiloid 42</vt:lpstr>
      <vt:lpstr>BOS Amiloid 42</vt:lpstr>
      <vt:lpstr>BOS Fosforile tau</vt:lpstr>
      <vt:lpstr>BOS Total tau</vt:lpstr>
      <vt:lpstr>PowerPoint Sunusu</vt:lpstr>
      <vt:lpstr>Serum-BOS Nörofilament hafif zincir </vt:lpstr>
      <vt:lpstr>Serum-BOS Nörofilament hafif zincir </vt:lpstr>
      <vt:lpstr>Serum GFAP</vt:lpstr>
      <vt:lpstr>Serum-BOS MTBR-tau243</vt:lpstr>
      <vt:lpstr>Serum-BOS fosforile tau205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Sonuç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Alzheimer Hastalığının Sıvı Biyobelirteçleri ve Klinik Kullanımları</dc:title>
  <dc:creator>Bedia Marangozoğlu</dc:creator>
  <cp:lastModifiedBy>loq4</cp:lastModifiedBy>
  <cp:revision>583</cp:revision>
  <dcterms:created xsi:type="dcterms:W3CDTF">2023-05-07T14:32:48Z</dcterms:created>
  <dcterms:modified xsi:type="dcterms:W3CDTF">2025-10-17T05:12:15Z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0x0101008EB410E7384FD544926ED72B5900EAF6</vt:lpwstr>
  </property>
</Properties>
</file>