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260" r:id="rId3"/>
    <p:sldId id="263" r:id="rId4"/>
    <p:sldId id="265" r:id="rId5"/>
    <p:sldId id="266" r:id="rId6"/>
    <p:sldId id="269" r:id="rId7"/>
    <p:sldId id="270" r:id="rId8"/>
    <p:sldId id="282" r:id="rId9"/>
    <p:sldId id="274" r:id="rId10"/>
    <p:sldId id="276" r:id="rId11"/>
    <p:sldId id="283" r:id="rId12"/>
    <p:sldId id="284" r:id="rId13"/>
    <p:sldId id="285"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15"/>
    <p:restoredTop sz="94708"/>
  </p:normalViewPr>
  <p:slideViewPr>
    <p:cSldViewPr snapToGrid="0">
      <p:cViewPr varScale="1">
        <p:scale>
          <a:sx n="103" d="100"/>
          <a:sy n="103" d="100"/>
        </p:scale>
        <p:origin x="32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9FAC2-2526-6642-BE8F-30F7899538A7}" type="datetimeFigureOut">
              <a:rPr lang="tr-TR" smtClean="0"/>
              <a:t>18.10.2025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435446-E849-DF47-AE45-EC401C18AA3C}" type="slidenum">
              <a:rPr lang="tr-TR" smtClean="0"/>
              <a:t>‹#›</a:t>
            </a:fld>
            <a:endParaRPr lang="tr-TR"/>
          </a:p>
        </p:txBody>
      </p:sp>
    </p:spTree>
    <p:extLst>
      <p:ext uri="{BB962C8B-B14F-4D97-AF65-F5344CB8AC3E}">
        <p14:creationId xmlns:p14="http://schemas.microsoft.com/office/powerpoint/2010/main" val="2142043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E0435446-E849-DF47-AE45-EC401C18AA3C}" type="slidenum">
              <a:rPr lang="tr-TR" smtClean="0"/>
              <a:t>12</a:t>
            </a:fld>
            <a:endParaRPr lang="tr-TR"/>
          </a:p>
        </p:txBody>
      </p:sp>
    </p:spTree>
    <p:extLst>
      <p:ext uri="{BB962C8B-B14F-4D97-AF65-F5344CB8AC3E}">
        <p14:creationId xmlns:p14="http://schemas.microsoft.com/office/powerpoint/2010/main" val="1235257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F22CEB-3B76-2265-AA5B-AF754489350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C6564EB-94C6-E653-02F8-9B61857AD9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10A9421-9343-6144-7239-DE3E9F11172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472F860-4AFB-9129-3A36-FA96EB4302F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3E139E-1979-65EF-3448-F50E8EA9DB6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531708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7BFB2F-7060-C551-0A14-3DBECEC1959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011D14C-509A-A224-AA73-11D8019CAC44}"/>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321C186-CD09-33B2-4D8B-E2FF17B0B4CB}"/>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78B3C33-9E0E-378F-76FE-51BFF723F1F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847CB78-C975-0DC7-4E47-A49001EA8063}"/>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52070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B39EC90-8F20-1A38-A4A7-8E670B72DD6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FE628E8-CD4A-B25F-B85C-C429FC77810A}"/>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3FE0356-622C-52C1-6A3A-04104AC88BE6}"/>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A62BAAA2-EF01-F880-7607-335B9E408A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95ACA9-0BE3-60DA-4E79-DC6E3396F41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76422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505303-C2AA-C030-0351-4AC61A7816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ED27E34-C243-5AEA-DB77-F156C4D607B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E420A6E-93F1-A239-F6DF-3007476E44B0}"/>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9D01C469-F898-0AAF-EB21-9406A07C8F8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6233052-3BE2-89FF-8C83-E63F74DFDA44}"/>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1022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1CA930-805E-B092-9B3E-C0684AAAE7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E7EBC1B-432A-0937-9DDA-B6C4963BF5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A6AF6AE-ECD5-011B-1218-7DBA9CB19D3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1D4D4311-15FC-0A2B-98E5-20345B3AEE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30A999F-958A-B833-DD53-EE8DD035B9E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810439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8C4092-D922-C0A0-92DE-7C7B82745AB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1EB244C-57AA-9D5D-E782-DC2453E85FC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1941D0D-8067-0E78-634F-6D8B0E1BAB4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1F4C93-3EAC-F0BA-20E5-A33692B2EDAA}"/>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34BCCD32-8751-BC60-7F6C-9A810A141FA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8F86D0-7270-9965-121B-B942DBA0F5B7}"/>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4291294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12F327-34E8-E100-EA4F-27AE2B49C32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CCE9BC1-AC0D-3C98-38F2-3205F2E551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8BCED8F5-AC86-727D-147B-115700C54569}"/>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709E01D-AE4A-6E0D-C739-348F19C85D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CE4E12E-BEC9-5467-89A0-FD95B1FD306A}"/>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F7B2810-9E7D-59A4-E839-342D251922A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8" name="Alt Bilgi Yer Tutucusu 7">
            <a:extLst>
              <a:ext uri="{FF2B5EF4-FFF2-40B4-BE49-F238E27FC236}">
                <a16:creationId xmlns:a16="http://schemas.microsoft.com/office/drawing/2014/main" id="{DE82C533-E0EF-074E-257B-4DE1BB724A20}"/>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FE5F1625-B837-496E-B3B9-F2AC1D50834D}"/>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755796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FEA32B-287D-9FC8-DEDA-A86C45B252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6B21449-467D-89BD-6733-DCF4D3196991}"/>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4" name="Alt Bilgi Yer Tutucusu 3">
            <a:extLst>
              <a:ext uri="{FF2B5EF4-FFF2-40B4-BE49-F238E27FC236}">
                <a16:creationId xmlns:a16="http://schemas.microsoft.com/office/drawing/2014/main" id="{16AD3315-C9C0-03A7-9159-ED42457CF5B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3FC7531-8E40-3D6A-CE6C-6122F479CF09}"/>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94529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CEB6C99-72D7-4A35-1DFE-9D850B7F5008}"/>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3" name="Alt Bilgi Yer Tutucusu 2">
            <a:extLst>
              <a:ext uri="{FF2B5EF4-FFF2-40B4-BE49-F238E27FC236}">
                <a16:creationId xmlns:a16="http://schemas.microsoft.com/office/drawing/2014/main" id="{02380F60-AA22-003D-CE1A-626FAD3ED3E8}"/>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36F86DD-4E57-9E5E-0B53-ADCC2033468E}"/>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307298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E93451-C544-95D0-F500-92D6FA948A0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B86A60A7-6F64-103A-0749-4028055DE4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157ECF7-22CB-0D8B-2AAE-ACFBA05D90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0DCE356-DCED-AD44-AE48-41CD344161DF}"/>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1563256C-B7B4-691E-BBE5-72CF4DE6BB5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0F5142-7DB2-2BC6-CC1B-F182893F6311}"/>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2378131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4E9F68-9853-2C6B-5B3A-0CB423F565D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8983DC2-3688-A319-4317-B55B8F3DCB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9F0E675-F20C-AF94-D892-6AF7DE0493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1BF0D5A-D7FF-3619-D992-961CFEA41456}"/>
              </a:ext>
            </a:extLst>
          </p:cNvPr>
          <p:cNvSpPr>
            <a:spLocks noGrp="1"/>
          </p:cNvSpPr>
          <p:nvPr>
            <p:ph type="dt" sz="half" idx="10"/>
          </p:nvPr>
        </p:nvSpPr>
        <p:spPr/>
        <p:txBody>
          <a:bodyPr/>
          <a:lstStyle/>
          <a:p>
            <a:fld id="{3BE5EF13-DB74-FB46-8BDD-6B7CD72601CC}" type="datetimeFigureOut">
              <a:rPr lang="tr-TR" smtClean="0"/>
              <a:t>18.10.2025</a:t>
            </a:fld>
            <a:endParaRPr lang="tr-TR"/>
          </a:p>
        </p:txBody>
      </p:sp>
      <p:sp>
        <p:nvSpPr>
          <p:cNvPr id="6" name="Alt Bilgi Yer Tutucusu 5">
            <a:extLst>
              <a:ext uri="{FF2B5EF4-FFF2-40B4-BE49-F238E27FC236}">
                <a16:creationId xmlns:a16="http://schemas.microsoft.com/office/drawing/2014/main" id="{FB2F90F2-87F8-1766-76B3-D1C9BE7A5D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44DD289-26E5-E852-D2D6-AFBB4BB67FD0}"/>
              </a:ext>
            </a:extLst>
          </p:cNvPr>
          <p:cNvSpPr>
            <a:spLocks noGrp="1"/>
          </p:cNvSpPr>
          <p:nvPr>
            <p:ph type="sldNum" sz="quarter" idx="12"/>
          </p:nvPr>
        </p:nvSpPr>
        <p:spPr/>
        <p:txBody>
          <a:bodyPr/>
          <a:lstStyle/>
          <a:p>
            <a:fld id="{3616F712-68EE-564D-A353-AB95F65F72D8}" type="slidenum">
              <a:rPr lang="tr-TR" smtClean="0"/>
              <a:t>‹#›</a:t>
            </a:fld>
            <a:endParaRPr lang="tr-TR"/>
          </a:p>
        </p:txBody>
      </p:sp>
    </p:spTree>
    <p:extLst>
      <p:ext uri="{BB962C8B-B14F-4D97-AF65-F5344CB8AC3E}">
        <p14:creationId xmlns:p14="http://schemas.microsoft.com/office/powerpoint/2010/main" val="1899159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037A067-993D-1EBD-0ABA-9B08F40A38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61BE733-F6D3-9BA3-5DD2-79A800B2C6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9ED8A98-9173-43EF-722C-68C4A8545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BE5EF13-DB74-FB46-8BDD-6B7CD72601CC}" type="datetimeFigureOut">
              <a:rPr lang="tr-TR" smtClean="0"/>
              <a:t>18.10.2025</a:t>
            </a:fld>
            <a:endParaRPr lang="tr-TR"/>
          </a:p>
        </p:txBody>
      </p:sp>
      <p:sp>
        <p:nvSpPr>
          <p:cNvPr id="5" name="Alt Bilgi Yer Tutucusu 4">
            <a:extLst>
              <a:ext uri="{FF2B5EF4-FFF2-40B4-BE49-F238E27FC236}">
                <a16:creationId xmlns:a16="http://schemas.microsoft.com/office/drawing/2014/main" id="{2C8D562F-40FB-EFCE-38B8-AA13C25047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CB63FA39-D86C-F574-4C74-820A4D665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616F712-68EE-564D-A353-AB95F65F72D8}" type="slidenum">
              <a:rPr lang="tr-TR" smtClean="0"/>
              <a:t>‹#›</a:t>
            </a:fld>
            <a:endParaRPr lang="tr-TR"/>
          </a:p>
        </p:txBody>
      </p:sp>
    </p:spTree>
    <p:extLst>
      <p:ext uri="{BB962C8B-B14F-4D97-AF65-F5344CB8AC3E}">
        <p14:creationId xmlns:p14="http://schemas.microsoft.com/office/powerpoint/2010/main" val="419713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28C955-C004-F3EC-80C8-2FD9DED37E71}"/>
              </a:ext>
            </a:extLst>
          </p:cNvPr>
          <p:cNvSpPr>
            <a:spLocks noGrp="1"/>
          </p:cNvSpPr>
          <p:nvPr>
            <p:ph type="title"/>
          </p:nvPr>
        </p:nvSpPr>
        <p:spPr/>
        <p:txBody>
          <a:bodyPr/>
          <a:lstStyle/>
          <a:p>
            <a:endParaRPr lang="tr-TR" noProof="1"/>
          </a:p>
        </p:txBody>
      </p:sp>
      <p:pic>
        <p:nvPicPr>
          <p:cNvPr id="5" name="İçerik Yer Tutucusu 4" descr="metin, ekran görüntüsü içeren bir resim&#10;&#10;Yapay zeka tarafından oluşturulmuş içerik yanlış olabilir.">
            <a:extLst>
              <a:ext uri="{FF2B5EF4-FFF2-40B4-BE49-F238E27FC236}">
                <a16:creationId xmlns:a16="http://schemas.microsoft.com/office/drawing/2014/main" id="{DDCAA578-D3D4-3725-ADA6-634DCD13D929}"/>
              </a:ext>
            </a:extLst>
          </p:cNvPr>
          <p:cNvPicPr>
            <a:picLocks noGrp="1" noChangeAspect="1"/>
          </p:cNvPicPr>
          <p:nvPr>
            <p:ph idx="1"/>
          </p:nvPr>
        </p:nvPicPr>
        <p:blipFill>
          <a:blip r:embed="rId2"/>
          <a:stretch>
            <a:fillRect/>
          </a:stretch>
        </p:blipFill>
        <p:spPr>
          <a:xfrm>
            <a:off x="0" y="0"/>
            <a:ext cx="12192000" cy="6858000"/>
          </a:xfrm>
        </p:spPr>
      </p:pic>
      <p:sp>
        <p:nvSpPr>
          <p:cNvPr id="6" name="Rectangle 2">
            <a:extLst>
              <a:ext uri="{FF2B5EF4-FFF2-40B4-BE49-F238E27FC236}">
                <a16:creationId xmlns:a16="http://schemas.microsoft.com/office/drawing/2014/main" id="{4A06E780-9EE7-5F01-1254-44A2694B7E09}"/>
              </a:ext>
            </a:extLst>
          </p:cNvPr>
          <p:cNvSpPr>
            <a:spLocks noChangeArrowheads="1"/>
          </p:cNvSpPr>
          <p:nvPr/>
        </p:nvSpPr>
        <p:spPr bwMode="auto">
          <a:xfrm>
            <a:off x="1834853" y="3098964"/>
            <a:ext cx="8805553" cy="2062103"/>
          </a:xfrm>
          <a:prstGeom prst="rect">
            <a:avLst/>
          </a:prstGeom>
          <a:solidFill>
            <a:schemeClr val="accent2">
              <a:alpha val="22748"/>
            </a:schemeClr>
          </a:solidFill>
          <a:ln>
            <a:noFill/>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tr-TR" sz="3200" b="1" i="0" u="none" strike="noStrike" cap="none" normalizeH="0" baseline="0" noProof="1">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Yaşlı Bireylerde Atrial Fibrilasyon ile Geriatrik Sendromlar Arasındaki İlişki: Kapsamlı Geriatrik Değerlendirme Tabanlı Kesitsel Bir Çalışma</a:t>
            </a:r>
            <a:endParaRPr kumimoji="0" lang="tr-TR" sz="3200" b="1" i="0" u="none" strike="noStrike" cap="none" normalizeH="0" baseline="0" noProof="1">
              <a:ln>
                <a:noFill/>
              </a:ln>
              <a:solidFill>
                <a:schemeClr val="tx1"/>
              </a:solidFill>
              <a:effectLst/>
              <a:latin typeface="Arial" panose="020B0604020202020204" pitchFamily="34" charset="0"/>
            </a:endParaRPr>
          </a:p>
        </p:txBody>
      </p:sp>
      <p:pic>
        <p:nvPicPr>
          <p:cNvPr id="7" name="Picture 7">
            <a:extLst>
              <a:ext uri="{FF2B5EF4-FFF2-40B4-BE49-F238E27FC236}">
                <a16:creationId xmlns:a16="http://schemas.microsoft.com/office/drawing/2014/main" id="{1B0F4F2A-4DE9-6B97-1EDB-C3FA2C11EE96}"/>
              </a:ext>
            </a:extLst>
          </p:cNvPr>
          <p:cNvPicPr/>
          <p:nvPr/>
        </p:nvPicPr>
        <p:blipFill>
          <a:blip r:embed="rId3" cstate="print"/>
          <a:stretch/>
        </p:blipFill>
        <p:spPr>
          <a:xfrm>
            <a:off x="4437741" y="1401740"/>
            <a:ext cx="3599775" cy="1408670"/>
          </a:xfrm>
          <a:prstGeom prst="rect">
            <a:avLst/>
          </a:prstGeom>
          <a:ln>
            <a:noFill/>
          </a:ln>
        </p:spPr>
      </p:pic>
      <p:pic>
        <p:nvPicPr>
          <p:cNvPr id="8" name="Picture 5">
            <a:extLst>
              <a:ext uri="{FF2B5EF4-FFF2-40B4-BE49-F238E27FC236}">
                <a16:creationId xmlns:a16="http://schemas.microsoft.com/office/drawing/2014/main" id="{90A4E367-0304-8352-0393-D36CA29B8B78}"/>
              </a:ext>
            </a:extLst>
          </p:cNvPr>
          <p:cNvPicPr/>
          <p:nvPr/>
        </p:nvPicPr>
        <p:blipFill>
          <a:blip r:embed="rId4" cstate="print"/>
          <a:stretch/>
        </p:blipFill>
        <p:spPr>
          <a:xfrm>
            <a:off x="1105997" y="1401740"/>
            <a:ext cx="1251642" cy="1292030"/>
          </a:xfrm>
          <a:prstGeom prst="rect">
            <a:avLst/>
          </a:prstGeom>
          <a:ln>
            <a:noFill/>
          </a:ln>
        </p:spPr>
      </p:pic>
      <p:pic>
        <p:nvPicPr>
          <p:cNvPr id="9" name="Picture 3">
            <a:extLst>
              <a:ext uri="{FF2B5EF4-FFF2-40B4-BE49-F238E27FC236}">
                <a16:creationId xmlns:a16="http://schemas.microsoft.com/office/drawing/2014/main" id="{9BAC1681-8210-60D5-BCA6-10A48BE0C957}"/>
              </a:ext>
            </a:extLst>
          </p:cNvPr>
          <p:cNvPicPr/>
          <p:nvPr/>
        </p:nvPicPr>
        <p:blipFill>
          <a:blip r:embed="rId5" cstate="print"/>
          <a:stretch/>
        </p:blipFill>
        <p:spPr>
          <a:xfrm>
            <a:off x="9767925" y="1449867"/>
            <a:ext cx="1318078" cy="1292030"/>
          </a:xfrm>
          <a:prstGeom prst="rect">
            <a:avLst/>
          </a:prstGeom>
          <a:ln>
            <a:noFill/>
          </a:ln>
        </p:spPr>
      </p:pic>
      <p:sp>
        <p:nvSpPr>
          <p:cNvPr id="4" name="Metin kutusu 3">
            <a:extLst>
              <a:ext uri="{FF2B5EF4-FFF2-40B4-BE49-F238E27FC236}">
                <a16:creationId xmlns:a16="http://schemas.microsoft.com/office/drawing/2014/main" id="{C7B7CA35-0BCD-0223-9234-0E8FA9F61977}"/>
              </a:ext>
            </a:extLst>
          </p:cNvPr>
          <p:cNvSpPr txBox="1"/>
          <p:nvPr/>
        </p:nvSpPr>
        <p:spPr>
          <a:xfrm>
            <a:off x="1834853" y="5352438"/>
            <a:ext cx="8805553" cy="923330"/>
          </a:xfrm>
          <a:prstGeom prst="rect">
            <a:avLst/>
          </a:prstGeom>
          <a:noFill/>
        </p:spPr>
        <p:txBody>
          <a:bodyPr wrap="square">
            <a:spAutoFit/>
          </a:bodyPr>
          <a:lstStyle/>
          <a:p>
            <a:r>
              <a:rPr lang="tr-TR" sz="1400" noProof="1"/>
              <a:t>Huzeyfe Arıcı, Serdar Özkök, Neslihan Hazel Önür, Denizer Sezer, Tuğba Erdoğan, Emine Aşçı Civelek, Özge Can Ceylan, Ezgi Pınar, Zeynep Fetullahoğlu, </a:t>
            </a:r>
            <a:r>
              <a:rPr lang="tr-TR" sz="1400" u="sng" noProof="1"/>
              <a:t>Şirin Zelal Sahin Tırnova</a:t>
            </a:r>
            <a:r>
              <a:rPr lang="tr-TR" sz="1400" noProof="1"/>
              <a:t>, Şebnem Sıdıka Güven, Deniz Seyithanoğlu, Mehmet Akif Karan, Gülistan Bahat</a:t>
            </a:r>
          </a:p>
          <a:p>
            <a:r>
              <a:rPr lang="tr-TR" sz="1200" noProof="1"/>
              <a:t>İstanbul Üniversitesi İstanbul Tıp Fakültesi İç Hastalıkları Anabilim Dalı, Geriatri Bilim Dalı</a:t>
            </a:r>
          </a:p>
        </p:txBody>
      </p:sp>
    </p:spTree>
    <p:extLst>
      <p:ext uri="{BB962C8B-B14F-4D97-AF65-F5344CB8AC3E}">
        <p14:creationId xmlns:p14="http://schemas.microsoft.com/office/powerpoint/2010/main" val="103747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6A6BF90-958C-25AB-49A6-625E24D49DA0}"/>
            </a:ext>
          </a:extLst>
        </p:cNvPr>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568A7D6E-D722-91EF-13D0-D82BB33E1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0" name="Rectangle 22">
            <a:extLst>
              <a:ext uri="{FF2B5EF4-FFF2-40B4-BE49-F238E27FC236}">
                <a16:creationId xmlns:a16="http://schemas.microsoft.com/office/drawing/2014/main" id="{DBBFB6A8-1397-62AF-471F-7323FDA99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1" name="Rectangle 24">
            <a:extLst>
              <a:ext uri="{FF2B5EF4-FFF2-40B4-BE49-F238E27FC236}">
                <a16:creationId xmlns:a16="http://schemas.microsoft.com/office/drawing/2014/main" id="{D7BC1FE2-4C89-936F-C5E3-E6E4BCC58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7" name="Rectangle 26">
            <a:extLst>
              <a:ext uri="{FF2B5EF4-FFF2-40B4-BE49-F238E27FC236}">
                <a16:creationId xmlns:a16="http://schemas.microsoft.com/office/drawing/2014/main" id="{CDEDA035-F99E-8960-9D2F-EFE219E6C7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9" name="Rectangle 28">
            <a:extLst>
              <a:ext uri="{FF2B5EF4-FFF2-40B4-BE49-F238E27FC236}">
                <a16:creationId xmlns:a16="http://schemas.microsoft.com/office/drawing/2014/main" id="{7F040414-2FB5-202B-4A93-4887E3DF70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A3BF26A9-6C93-6D85-D41E-FCC24BC14B53}"/>
              </a:ext>
            </a:extLst>
          </p:cNvPr>
          <p:cNvSpPr>
            <a:spLocks noGrp="1"/>
          </p:cNvSpPr>
          <p:nvPr>
            <p:ph type="title"/>
          </p:nvPr>
        </p:nvSpPr>
        <p:spPr>
          <a:xfrm>
            <a:off x="1371599" y="294538"/>
            <a:ext cx="9895951" cy="1033669"/>
          </a:xfrm>
        </p:spPr>
        <p:txBody>
          <a:bodyPr>
            <a:normAutofit/>
          </a:bodyPr>
          <a:lstStyle/>
          <a:p>
            <a:r>
              <a:rPr lang="tr-TR" sz="4000" noProof="1">
                <a:solidFill>
                  <a:srgbClr val="FFFFFF"/>
                </a:solidFill>
              </a:rPr>
              <a:t>Sonuçlar</a:t>
            </a:r>
          </a:p>
        </p:txBody>
      </p:sp>
      <p:graphicFrame>
        <p:nvGraphicFramePr>
          <p:cNvPr id="5" name="İçerik Yer Tutucusu 4">
            <a:extLst>
              <a:ext uri="{FF2B5EF4-FFF2-40B4-BE49-F238E27FC236}">
                <a16:creationId xmlns:a16="http://schemas.microsoft.com/office/drawing/2014/main" id="{65328B22-EAB5-3A4C-AC79-840DE77B33AC}"/>
              </a:ext>
            </a:extLst>
          </p:cNvPr>
          <p:cNvGraphicFramePr>
            <a:graphicFrameLocks noGrp="1"/>
          </p:cNvGraphicFramePr>
          <p:nvPr>
            <p:ph idx="1"/>
            <p:extLst>
              <p:ext uri="{D42A27DB-BD31-4B8C-83A1-F6EECF244321}">
                <p14:modId xmlns:p14="http://schemas.microsoft.com/office/powerpoint/2010/main" val="3908742445"/>
              </p:ext>
            </p:extLst>
          </p:nvPr>
        </p:nvGraphicFramePr>
        <p:xfrm>
          <a:off x="1190171" y="2298370"/>
          <a:ext cx="8970941" cy="2608973"/>
        </p:xfrm>
        <a:graphic>
          <a:graphicData uri="http://schemas.openxmlformats.org/drawingml/2006/table">
            <a:tbl>
              <a:tblPr firstRow="1" firstCol="1" bandRow="1"/>
              <a:tblGrid>
                <a:gridCol w="3504634">
                  <a:extLst>
                    <a:ext uri="{9D8B030D-6E8A-4147-A177-3AD203B41FA5}">
                      <a16:colId xmlns:a16="http://schemas.microsoft.com/office/drawing/2014/main" val="435368993"/>
                    </a:ext>
                  </a:extLst>
                </a:gridCol>
                <a:gridCol w="1167937">
                  <a:extLst>
                    <a:ext uri="{9D8B030D-6E8A-4147-A177-3AD203B41FA5}">
                      <a16:colId xmlns:a16="http://schemas.microsoft.com/office/drawing/2014/main" val="3377173816"/>
                    </a:ext>
                  </a:extLst>
                </a:gridCol>
                <a:gridCol w="1308056">
                  <a:extLst>
                    <a:ext uri="{9D8B030D-6E8A-4147-A177-3AD203B41FA5}">
                      <a16:colId xmlns:a16="http://schemas.microsoft.com/office/drawing/2014/main" val="1640855903"/>
                    </a:ext>
                  </a:extLst>
                </a:gridCol>
                <a:gridCol w="1495157">
                  <a:extLst>
                    <a:ext uri="{9D8B030D-6E8A-4147-A177-3AD203B41FA5}">
                      <a16:colId xmlns:a16="http://schemas.microsoft.com/office/drawing/2014/main" val="1180613425"/>
                    </a:ext>
                  </a:extLst>
                </a:gridCol>
                <a:gridCol w="1495157">
                  <a:extLst>
                    <a:ext uri="{9D8B030D-6E8A-4147-A177-3AD203B41FA5}">
                      <a16:colId xmlns:a16="http://schemas.microsoft.com/office/drawing/2014/main" val="3469532623"/>
                    </a:ext>
                  </a:extLst>
                </a:gridCol>
              </a:tblGrid>
              <a:tr h="521945">
                <a:tc gridSpan="5">
                  <a:txBody>
                    <a:bodyPr/>
                    <a:lstStyle/>
                    <a:p>
                      <a:pPr algn="ctr">
                        <a:lnSpc>
                          <a:spcPct val="115000"/>
                        </a:lnSpc>
                        <a:spcAft>
                          <a:spcPts val="1000"/>
                        </a:spcAft>
                        <a:buNone/>
                      </a:pPr>
                      <a:r>
                        <a:rPr lang="tr-TR" sz="1600" b="1" noProof="1">
                          <a:solidFill>
                            <a:srgbClr val="000000"/>
                          </a:solidFill>
                          <a:effectLst/>
                          <a:latin typeface="+mn-lt"/>
                          <a:ea typeface="Times New Roman" panose="02020603050405020304" pitchFamily="18" charset="0"/>
                          <a:cs typeface="Times New Roman" panose="02020603050405020304" pitchFamily="18" charset="0"/>
                        </a:rPr>
                        <a:t>AF ile bağımsız ilişkili faktörlere yönelik çok değişkenli lojistik regresyon analizleri</a:t>
                      </a:r>
                      <a:endParaRPr lang="tr-TR" sz="1600" noProof="1">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23405171"/>
                  </a:ext>
                </a:extLst>
              </a:tr>
              <a:tr h="521757">
                <a:tc>
                  <a:txBody>
                    <a:bodyPr/>
                    <a:lstStyle/>
                    <a:p>
                      <a:pP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Değişken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p-değeri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Odds Oranı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%95 CI Alt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%95 CI Üst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00045420"/>
                  </a:ext>
                </a:extLst>
              </a:tr>
              <a:tr h="521757">
                <a:tc>
                  <a:txBody>
                    <a:bodyPr/>
                    <a:lstStyle/>
                    <a:p>
                      <a:pP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Kırılganlık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0.001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2.029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1.337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3.08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5657295"/>
                  </a:ext>
                </a:extLst>
              </a:tr>
              <a:tr h="521757">
                <a:tc>
                  <a:txBody>
                    <a:bodyPr/>
                    <a:lstStyle/>
                    <a:p>
                      <a:pP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Polifarmasi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&lt;0.001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2.961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1.789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2467270"/>
                  </a:ext>
                </a:extLst>
              </a:tr>
              <a:tr h="521757">
                <a:tc>
                  <a:txBody>
                    <a:bodyPr/>
                    <a:lstStyle/>
                    <a:p>
                      <a:pP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Yaş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0.007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1.041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1.011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400" b="1" noProof="1">
                          <a:solidFill>
                            <a:srgbClr val="000000"/>
                          </a:solidFill>
                          <a:effectLst/>
                          <a:latin typeface="+mn-lt"/>
                          <a:ea typeface="Times New Roman" panose="02020603050405020304" pitchFamily="18" charset="0"/>
                          <a:cs typeface="Times New Roman" panose="02020603050405020304" pitchFamily="18" charset="0"/>
                        </a:rPr>
                        <a:t>1.072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68946244"/>
                  </a:ext>
                </a:extLst>
              </a:tr>
            </a:tbl>
          </a:graphicData>
        </a:graphic>
      </p:graphicFrame>
      <p:sp>
        <p:nvSpPr>
          <p:cNvPr id="7" name="Dikdörtgen 6">
            <a:extLst>
              <a:ext uri="{FF2B5EF4-FFF2-40B4-BE49-F238E27FC236}">
                <a16:creationId xmlns:a16="http://schemas.microsoft.com/office/drawing/2014/main" id="{82AEF324-FA53-972A-F01E-AC2D34F26309}"/>
              </a:ext>
            </a:extLst>
          </p:cNvPr>
          <p:cNvSpPr/>
          <p:nvPr/>
        </p:nvSpPr>
        <p:spPr>
          <a:xfrm>
            <a:off x="1190171" y="5086350"/>
            <a:ext cx="8970941" cy="10572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tr-TR" noProof="1"/>
              <a:t>Multivariate regresyon analizine katılan değişkenler: dizabilite, kırılganlık, polifarmasi, kabızlık, cinsiyet, yaş, DM, HT </a:t>
            </a:r>
          </a:p>
        </p:txBody>
      </p:sp>
    </p:spTree>
    <p:extLst>
      <p:ext uri="{BB962C8B-B14F-4D97-AF65-F5344CB8AC3E}">
        <p14:creationId xmlns:p14="http://schemas.microsoft.com/office/powerpoint/2010/main" val="3519014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DB349-AAD3-21FF-CAD2-196D15D79157}"/>
              </a:ext>
            </a:extLst>
          </p:cNvPr>
          <p:cNvSpPr>
            <a:spLocks noGrp="1"/>
          </p:cNvSpPr>
          <p:nvPr>
            <p:ph type="title"/>
          </p:nvPr>
        </p:nvSpPr>
        <p:spPr/>
        <p:txBody>
          <a:bodyPr/>
          <a:lstStyle/>
          <a:p>
            <a:r>
              <a:rPr lang="tr-TR" dirty="0"/>
              <a:t>Tartışma ve Sonuç</a:t>
            </a:r>
          </a:p>
        </p:txBody>
      </p:sp>
      <p:sp>
        <p:nvSpPr>
          <p:cNvPr id="3" name="İçerik Yer Tutucusu 2">
            <a:extLst>
              <a:ext uri="{FF2B5EF4-FFF2-40B4-BE49-F238E27FC236}">
                <a16:creationId xmlns:a16="http://schemas.microsoft.com/office/drawing/2014/main" id="{92CEF1EE-F139-1921-F634-FD040DF40276}"/>
              </a:ext>
            </a:extLst>
          </p:cNvPr>
          <p:cNvSpPr>
            <a:spLocks noGrp="1"/>
          </p:cNvSpPr>
          <p:nvPr>
            <p:ph idx="1"/>
          </p:nvPr>
        </p:nvSpPr>
        <p:spPr/>
        <p:txBody>
          <a:bodyPr>
            <a:normAutofit lnSpcReduction="10000"/>
          </a:bodyPr>
          <a:lstStyle/>
          <a:p>
            <a:r>
              <a:rPr lang="tr-TR" b="1" noProof="1"/>
              <a:t>Çalışmamızda yaş, kırılganlık ve polifarmasi, AF ile bağımsız olarak ilişkili bulundu. </a:t>
            </a:r>
          </a:p>
          <a:p>
            <a:r>
              <a:rPr lang="tr-TR" noProof="1"/>
              <a:t>Sonuçlarımız, AF’nin yalnızca kardiyak bir aritmi değil, aynı zamanda </a:t>
            </a:r>
            <a:r>
              <a:rPr lang="tr-TR" b="1" noProof="1"/>
              <a:t>yaşlı bireylerde kırılganlığın bir belirteci </a:t>
            </a:r>
            <a:r>
              <a:rPr lang="tr-TR" noProof="1"/>
              <a:t>olabileceğini düşündürmektedir</a:t>
            </a:r>
          </a:p>
          <a:p>
            <a:r>
              <a:rPr lang="tr-TR" noProof="1"/>
              <a:t>Bu bulgular, yaşlı popülasyonda AF tedavisinin yalnızca ritim ve hız kontrolüyle sınırlı kalmaması gerektiğini; </a:t>
            </a:r>
            <a:r>
              <a:rPr lang="tr-TR" b="1" noProof="1"/>
              <a:t>hastaların kapsamlı geriatrik değerlendirme sonuçlarının</a:t>
            </a:r>
            <a:r>
              <a:rPr lang="tr-TR" noProof="1"/>
              <a:t> da dikkate alınmasının önemini vurgulamaktadır.</a:t>
            </a:r>
          </a:p>
          <a:p>
            <a:r>
              <a:rPr lang="tr-TR" noProof="1"/>
              <a:t>Polifarmasinin AF ile ilişkisi</a:t>
            </a:r>
            <a:r>
              <a:rPr lang="tr-TR" b="1" noProof="1"/>
              <a:t>, ilaç yan etkileri ve tedaviye uyum </a:t>
            </a:r>
            <a:r>
              <a:rPr lang="tr-TR" noProof="1"/>
              <a:t>gibi faktörlerin göz ardı edilmemesi gerektiğini düşündürmektedir.</a:t>
            </a:r>
          </a:p>
          <a:p>
            <a:endParaRPr lang="tr-TR" dirty="0"/>
          </a:p>
        </p:txBody>
      </p:sp>
    </p:spTree>
    <p:extLst>
      <p:ext uri="{BB962C8B-B14F-4D97-AF65-F5344CB8AC3E}">
        <p14:creationId xmlns:p14="http://schemas.microsoft.com/office/powerpoint/2010/main" val="4060163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7D1AEC-6FCD-037E-59CE-EA029E4F366F}"/>
              </a:ext>
            </a:extLst>
          </p:cNvPr>
          <p:cNvSpPr>
            <a:spLocks noGrp="1"/>
          </p:cNvSpPr>
          <p:nvPr>
            <p:ph type="title"/>
          </p:nvPr>
        </p:nvSpPr>
        <p:spPr/>
        <p:txBody>
          <a:bodyPr/>
          <a:lstStyle/>
          <a:p>
            <a:r>
              <a:rPr lang="tr-TR" dirty="0"/>
              <a:t>Tartışma ve Sonuç</a:t>
            </a:r>
          </a:p>
        </p:txBody>
      </p:sp>
      <p:sp>
        <p:nvSpPr>
          <p:cNvPr id="3" name="İçerik Yer Tutucusu 2">
            <a:extLst>
              <a:ext uri="{FF2B5EF4-FFF2-40B4-BE49-F238E27FC236}">
                <a16:creationId xmlns:a16="http://schemas.microsoft.com/office/drawing/2014/main" id="{098F88A0-1A7F-EC04-B1CC-8EFE8820DE94}"/>
              </a:ext>
            </a:extLst>
          </p:cNvPr>
          <p:cNvSpPr>
            <a:spLocks noGrp="1"/>
          </p:cNvSpPr>
          <p:nvPr>
            <p:ph idx="1"/>
          </p:nvPr>
        </p:nvSpPr>
        <p:spPr/>
        <p:txBody>
          <a:bodyPr/>
          <a:lstStyle/>
          <a:p>
            <a:r>
              <a:rPr lang="tr-TR" dirty="0"/>
              <a:t>Sonuç olarak, AF yönetiminde </a:t>
            </a:r>
            <a:r>
              <a:rPr lang="tr-TR" b="1" dirty="0"/>
              <a:t>kapsamlı geriatrik değerlendirmenin entegrasyonu</a:t>
            </a:r>
            <a:r>
              <a:rPr lang="tr-TR" dirty="0"/>
              <a:t>, kişiselleştirilmiş tedavi yaklaşımlarının geliştirilmesine ve klinik sonuçlarının iyileştirilmesine katkı sağlayabilir.</a:t>
            </a:r>
          </a:p>
          <a:p>
            <a:r>
              <a:rPr lang="tr-TR" dirty="0"/>
              <a:t>Gelecekte prospektif ve çok merkezli çalışmalarla bu ilişkilerin </a:t>
            </a:r>
            <a:r>
              <a:rPr lang="tr-TR" b="1" dirty="0"/>
              <a:t>nedenselliğinin aydınlatılması</a:t>
            </a:r>
            <a:r>
              <a:rPr lang="tr-TR" dirty="0"/>
              <a:t>, klinik rehberlerin yaşlı popülasyona uyarlanmasında </a:t>
            </a:r>
            <a:r>
              <a:rPr lang="tr-TR"/>
              <a:t>yardımcı olabilir.</a:t>
            </a:r>
            <a:endParaRPr lang="tr-TR" dirty="0"/>
          </a:p>
          <a:p>
            <a:endParaRPr lang="tr-TR" dirty="0"/>
          </a:p>
          <a:p>
            <a:endParaRPr lang="tr-TR" dirty="0"/>
          </a:p>
        </p:txBody>
      </p:sp>
    </p:spTree>
    <p:extLst>
      <p:ext uri="{BB962C8B-B14F-4D97-AF65-F5344CB8AC3E}">
        <p14:creationId xmlns:p14="http://schemas.microsoft.com/office/powerpoint/2010/main" val="82389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2E4189-C7B5-EBBB-AB69-1F4CEBE5EAF8}"/>
              </a:ext>
            </a:extLst>
          </p:cNvPr>
          <p:cNvSpPr>
            <a:spLocks noGrp="1"/>
          </p:cNvSpPr>
          <p:nvPr>
            <p:ph type="title"/>
          </p:nvPr>
        </p:nvSpPr>
        <p:spPr/>
        <p:txBody>
          <a:bodyPr/>
          <a:lstStyle/>
          <a:p>
            <a:r>
              <a:rPr lang="tr-TR" dirty="0"/>
              <a:t>Teşekkürler.</a:t>
            </a:r>
          </a:p>
        </p:txBody>
      </p:sp>
      <p:sp>
        <p:nvSpPr>
          <p:cNvPr id="3" name="İçerik Yer Tutucusu 2">
            <a:extLst>
              <a:ext uri="{FF2B5EF4-FFF2-40B4-BE49-F238E27FC236}">
                <a16:creationId xmlns:a16="http://schemas.microsoft.com/office/drawing/2014/main" id="{5F965C93-D8AA-B550-3D93-8072D7FBA9E7}"/>
              </a:ext>
            </a:extLst>
          </p:cNvPr>
          <p:cNvSpPr>
            <a:spLocks noGrp="1"/>
          </p:cNvSpPr>
          <p:nvPr>
            <p:ph idx="1"/>
          </p:nvPr>
        </p:nvSpPr>
        <p:spPr/>
        <p:txBody>
          <a:bodyPr/>
          <a:lstStyle/>
          <a:p>
            <a:endParaRPr lang="tr-TR"/>
          </a:p>
        </p:txBody>
      </p:sp>
    </p:spTree>
    <p:extLst>
      <p:ext uri="{BB962C8B-B14F-4D97-AF65-F5344CB8AC3E}">
        <p14:creationId xmlns:p14="http://schemas.microsoft.com/office/powerpoint/2010/main" val="3002675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grpSp>
        <p:nvGrpSpPr>
          <p:cNvPr id="17" name="Group 16">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8" name="Rectangle 17">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19" name="Rectangle 18">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0" name="Rectangle 19">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grpSp>
      <p:sp>
        <p:nvSpPr>
          <p:cNvPr id="22" name="Rectangle 21">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CD00DAC6-707C-C2F1-1B35-57051F06AA31}"/>
              </a:ext>
            </a:extLst>
          </p:cNvPr>
          <p:cNvSpPr>
            <a:spLocks noGrp="1"/>
          </p:cNvSpPr>
          <p:nvPr>
            <p:ph type="title"/>
          </p:nvPr>
        </p:nvSpPr>
        <p:spPr>
          <a:xfrm>
            <a:off x="1043631" y="809898"/>
            <a:ext cx="9942716" cy="923899"/>
          </a:xfrm>
        </p:spPr>
        <p:txBody>
          <a:bodyPr anchor="ctr">
            <a:normAutofit/>
          </a:bodyPr>
          <a:lstStyle/>
          <a:p>
            <a:r>
              <a:rPr lang="tr-TR" sz="3200" b="1" noProof="1"/>
              <a:t>Giriş ve Amaç</a:t>
            </a:r>
          </a:p>
        </p:txBody>
      </p:sp>
      <p:sp>
        <p:nvSpPr>
          <p:cNvPr id="3" name="İçerik Yer Tutucusu 2">
            <a:extLst>
              <a:ext uri="{FF2B5EF4-FFF2-40B4-BE49-F238E27FC236}">
                <a16:creationId xmlns:a16="http://schemas.microsoft.com/office/drawing/2014/main" id="{AF38723D-DBF5-780D-A022-D2FB77703C6F}"/>
              </a:ext>
            </a:extLst>
          </p:cNvPr>
          <p:cNvSpPr>
            <a:spLocks noGrp="1"/>
          </p:cNvSpPr>
          <p:nvPr>
            <p:ph idx="1"/>
          </p:nvPr>
        </p:nvSpPr>
        <p:spPr>
          <a:xfrm>
            <a:off x="1045028" y="2704014"/>
            <a:ext cx="9941319" cy="3521028"/>
          </a:xfrm>
        </p:spPr>
        <p:txBody>
          <a:bodyPr anchor="ctr">
            <a:normAutofit/>
          </a:bodyPr>
          <a:lstStyle/>
          <a:p>
            <a:r>
              <a:rPr lang="tr-TR" sz="3000" noProof="1"/>
              <a:t>Atrial fibrilasyon(AF) en yaygın kardiyak aritmidir ve yaşlılarda artmış mortalite ve morbidite ile ilişkilidir.</a:t>
            </a:r>
          </a:p>
          <a:p>
            <a:r>
              <a:rPr lang="tr-TR" sz="3000" noProof="1"/>
              <a:t>Prevalansı yaşla birlikte artar.</a:t>
            </a:r>
          </a:p>
          <a:p>
            <a:r>
              <a:rPr lang="tr-TR" sz="3000" noProof="1"/>
              <a:t> 60–70 yaş arası bireylerin yaklaşık %4,2’sini ve 80 yaş ve üzerindekilerin %17’sini etkiler.</a:t>
            </a:r>
          </a:p>
        </p:txBody>
      </p:sp>
      <p:cxnSp>
        <p:nvCxnSpPr>
          <p:cNvPr id="24" name="Straight Connector 23">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780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310C905-7A86-B24E-031B-EDF43E738C00}"/>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61249A8-1D27-B083-9081-233BB27AD7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grpSp>
        <p:nvGrpSpPr>
          <p:cNvPr id="17" name="Group 16">
            <a:extLst>
              <a:ext uri="{FF2B5EF4-FFF2-40B4-BE49-F238E27FC236}">
                <a16:creationId xmlns:a16="http://schemas.microsoft.com/office/drawing/2014/main" id="{4BDA119A-D589-B383-AF9E-A6FF982F580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8" name="Rectangle 17">
              <a:extLst>
                <a:ext uri="{FF2B5EF4-FFF2-40B4-BE49-F238E27FC236}">
                  <a16:creationId xmlns:a16="http://schemas.microsoft.com/office/drawing/2014/main" id="{98455BE7-34B0-5C1A-C40E-C657D8A143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19" name="Rectangle 18">
              <a:extLst>
                <a:ext uri="{FF2B5EF4-FFF2-40B4-BE49-F238E27FC236}">
                  <a16:creationId xmlns:a16="http://schemas.microsoft.com/office/drawing/2014/main" id="{051835DD-57DE-D55B-3388-7F5CE427B0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0" name="Rectangle 19">
              <a:extLst>
                <a:ext uri="{FF2B5EF4-FFF2-40B4-BE49-F238E27FC236}">
                  <a16:creationId xmlns:a16="http://schemas.microsoft.com/office/drawing/2014/main" id="{9428F317-214B-6CC5-1CE0-217A55782E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grpSp>
      <p:sp>
        <p:nvSpPr>
          <p:cNvPr id="22" name="Rectangle 21">
            <a:extLst>
              <a:ext uri="{FF2B5EF4-FFF2-40B4-BE49-F238E27FC236}">
                <a16:creationId xmlns:a16="http://schemas.microsoft.com/office/drawing/2014/main" id="{513A1479-8A02-FEC6-4389-6AB967AB7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129D6538-ABBB-84AF-E89A-F3312961D655}"/>
              </a:ext>
            </a:extLst>
          </p:cNvPr>
          <p:cNvSpPr>
            <a:spLocks noGrp="1"/>
          </p:cNvSpPr>
          <p:nvPr>
            <p:ph type="title"/>
          </p:nvPr>
        </p:nvSpPr>
        <p:spPr>
          <a:xfrm>
            <a:off x="1043631" y="809898"/>
            <a:ext cx="9942716" cy="923899"/>
          </a:xfrm>
        </p:spPr>
        <p:txBody>
          <a:bodyPr anchor="ctr">
            <a:normAutofit/>
          </a:bodyPr>
          <a:lstStyle/>
          <a:p>
            <a:r>
              <a:rPr lang="tr-TR" sz="3200" b="1" noProof="1"/>
              <a:t>Giriş ve Amaç</a:t>
            </a:r>
          </a:p>
        </p:txBody>
      </p:sp>
      <p:sp>
        <p:nvSpPr>
          <p:cNvPr id="3" name="İçerik Yer Tutucusu 2">
            <a:extLst>
              <a:ext uri="{FF2B5EF4-FFF2-40B4-BE49-F238E27FC236}">
                <a16:creationId xmlns:a16="http://schemas.microsoft.com/office/drawing/2014/main" id="{D6D0D4E8-84CB-B27C-E472-32566F22F773}"/>
              </a:ext>
            </a:extLst>
          </p:cNvPr>
          <p:cNvSpPr>
            <a:spLocks noGrp="1"/>
          </p:cNvSpPr>
          <p:nvPr>
            <p:ph idx="1"/>
          </p:nvPr>
        </p:nvSpPr>
        <p:spPr>
          <a:xfrm>
            <a:off x="1045028" y="2606043"/>
            <a:ext cx="9941319" cy="3781297"/>
          </a:xfrm>
        </p:spPr>
        <p:txBody>
          <a:bodyPr anchor="t">
            <a:normAutofit/>
          </a:bodyPr>
          <a:lstStyle/>
          <a:p>
            <a:endParaRPr lang="tr-TR" sz="2600" noProof="1"/>
          </a:p>
          <a:p>
            <a:r>
              <a:rPr lang="tr-TR" sz="2600" noProof="1"/>
              <a:t>Yaşlı bireylerde atriyal fibrilasyonun yönetimi, multimorbidite, polifarmasi ve çeşitli geriatrik sendromların sık görülmesi sebebiyle zor olabilmektedir.</a:t>
            </a:r>
          </a:p>
          <a:p>
            <a:r>
              <a:rPr lang="tr-TR" sz="2600" noProof="1"/>
              <a:t>Bu çalışmada amacımız, Türkiye’de yaşayan yaşlı yetişkinler arasında AF prevalansını ve AF ile ilişkili geriatrik sendromları belirlemek ve bu sayede yaşlı bireylerde daha kapsamlı bir AF yönetimi yapabilmek için yol gösterici verileri toplamaktır.</a:t>
            </a:r>
            <a:endParaRPr lang="tr-TR" sz="1100" noProof="1"/>
          </a:p>
          <a:p>
            <a:endParaRPr lang="tr-TR" sz="1100" noProof="1"/>
          </a:p>
        </p:txBody>
      </p:sp>
      <p:cxnSp>
        <p:nvCxnSpPr>
          <p:cNvPr id="24" name="Straight Connector 23">
            <a:extLst>
              <a:ext uri="{FF2B5EF4-FFF2-40B4-BE49-F238E27FC236}">
                <a16:creationId xmlns:a16="http://schemas.microsoft.com/office/drawing/2014/main" id="{3C7E62CF-A872-4EDE-4C57-5D005F82BDE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3286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7" name="Rectangle 96">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B7B8733A-AADB-E4A6-78DC-5749D6CEB6C9}"/>
              </a:ext>
            </a:extLst>
          </p:cNvPr>
          <p:cNvSpPr>
            <a:spLocks noGrp="1"/>
          </p:cNvSpPr>
          <p:nvPr>
            <p:ph type="title"/>
          </p:nvPr>
        </p:nvSpPr>
        <p:spPr>
          <a:xfrm>
            <a:off x="808638" y="386930"/>
            <a:ext cx="9236700" cy="1188950"/>
          </a:xfrm>
        </p:spPr>
        <p:txBody>
          <a:bodyPr anchor="b">
            <a:normAutofit/>
          </a:bodyPr>
          <a:lstStyle/>
          <a:p>
            <a:r>
              <a:rPr lang="tr-TR" sz="5400" b="1" noProof="1"/>
              <a:t>Materyal ve Metot</a:t>
            </a:r>
          </a:p>
        </p:txBody>
      </p:sp>
      <p:grpSp>
        <p:nvGrpSpPr>
          <p:cNvPr id="99" name="Group 98">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00" name="Rectangle 99">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101" name="Rectangle 100">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grpSp>
      <p:sp>
        <p:nvSpPr>
          <p:cNvPr id="103" name="Rectangle 10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 name="İçerik Yer Tutucusu 2">
            <a:extLst>
              <a:ext uri="{FF2B5EF4-FFF2-40B4-BE49-F238E27FC236}">
                <a16:creationId xmlns:a16="http://schemas.microsoft.com/office/drawing/2014/main" id="{88E9F06E-47E5-2A3C-83CB-55B71CF9C427}"/>
              </a:ext>
            </a:extLst>
          </p:cNvPr>
          <p:cNvSpPr>
            <a:spLocks noGrp="1"/>
          </p:cNvSpPr>
          <p:nvPr>
            <p:ph idx="1"/>
          </p:nvPr>
        </p:nvSpPr>
        <p:spPr>
          <a:xfrm>
            <a:off x="793660" y="2203079"/>
            <a:ext cx="10143668" cy="3831961"/>
          </a:xfrm>
        </p:spPr>
        <p:txBody>
          <a:bodyPr anchor="t">
            <a:normAutofit/>
          </a:bodyPr>
          <a:lstStyle/>
          <a:p>
            <a:r>
              <a:rPr lang="tr-TR" sz="2400" noProof="1"/>
              <a:t>Çalışma popülasyonu; Ocak 2012 ile Aralık 2024 arasında İstanbul Tıp Fakültesi Geriatri Bilim Dalı polikliniğine başvuran, kapsamlı geriatrik değerlendirme yapılan, 65 yaş ve üzeri yaşlı yetişkinler.</a:t>
            </a:r>
          </a:p>
          <a:p>
            <a:r>
              <a:rPr lang="tr-TR" sz="2400" noProof="1"/>
              <a:t>Dışlama kriterleri:</a:t>
            </a:r>
          </a:p>
          <a:p>
            <a:pPr lvl="1"/>
            <a:r>
              <a:rPr lang="tr-TR" sz="1800" noProof="1"/>
              <a:t>65 yaş altında olmak</a:t>
            </a:r>
          </a:p>
          <a:p>
            <a:pPr lvl="1"/>
            <a:r>
              <a:rPr lang="tr-TR" sz="1800" noProof="1"/>
              <a:t>İletişimi bozabilecek herhangi bir durumun varlığı (ör. ileri derecede işitme kaybı, ağır depresyon veya psikoza sahip olmak)</a:t>
            </a:r>
          </a:p>
          <a:p>
            <a:pPr lvl="1"/>
            <a:r>
              <a:rPr lang="tr-TR" sz="1800" noProof="1"/>
              <a:t>BIA ölçümünü engelleyecek şiddetli ödem, metal implantlar veya kalp pili bulunması</a:t>
            </a:r>
          </a:p>
          <a:p>
            <a:pPr lvl="1"/>
            <a:r>
              <a:rPr lang="tr-TR" sz="1800" noProof="1"/>
              <a:t>El kavrama gücü ölçümünü engelleyebilecek osteoartrit, periferik arter hastalığı veya inme gibi durumların varlığı</a:t>
            </a:r>
          </a:p>
        </p:txBody>
      </p:sp>
    </p:spTree>
    <p:extLst>
      <p:ext uri="{BB962C8B-B14F-4D97-AF65-F5344CB8AC3E}">
        <p14:creationId xmlns:p14="http://schemas.microsoft.com/office/powerpoint/2010/main" val="2246070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6D62659-1941-E8D6-2AFC-D0AAA1B04819}"/>
              </a:ext>
            </a:extLst>
          </p:cNvPr>
          <p:cNvSpPr>
            <a:spLocks noGrp="1"/>
          </p:cNvSpPr>
          <p:nvPr>
            <p:ph type="title"/>
          </p:nvPr>
        </p:nvSpPr>
        <p:spPr>
          <a:xfrm>
            <a:off x="808638" y="386930"/>
            <a:ext cx="9236700" cy="1188950"/>
          </a:xfrm>
        </p:spPr>
        <p:txBody>
          <a:bodyPr anchor="b">
            <a:normAutofit/>
          </a:bodyPr>
          <a:lstStyle/>
          <a:p>
            <a:r>
              <a:rPr lang="en-US" sz="5400" b="1" dirty="0" err="1"/>
              <a:t>Materyal</a:t>
            </a:r>
            <a:r>
              <a:rPr lang="en-US" sz="5400" b="1" dirty="0"/>
              <a:t> </a:t>
            </a:r>
            <a:r>
              <a:rPr lang="en-US" sz="5400" b="1" dirty="0" err="1"/>
              <a:t>ve</a:t>
            </a:r>
            <a:r>
              <a:rPr lang="en-US" sz="5400" b="1" dirty="0"/>
              <a:t> </a:t>
            </a:r>
            <a:r>
              <a:rPr lang="en-US" sz="5400" b="1" dirty="0" err="1"/>
              <a:t>Metot</a:t>
            </a:r>
            <a:endParaRPr lang="en-US" sz="5400" b="1" dirty="0"/>
          </a:p>
        </p:txBody>
      </p:sp>
      <p:grpSp>
        <p:nvGrpSpPr>
          <p:cNvPr id="19" name="Group 18">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0" name="Rectangle 19">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F510B738-796C-3F46-BE90-92A807428A56}"/>
              </a:ext>
            </a:extLst>
          </p:cNvPr>
          <p:cNvSpPr>
            <a:spLocks noGrp="1"/>
          </p:cNvSpPr>
          <p:nvPr>
            <p:ph idx="1"/>
          </p:nvPr>
        </p:nvSpPr>
        <p:spPr>
          <a:xfrm>
            <a:off x="642551" y="2203079"/>
            <a:ext cx="10309755" cy="4147845"/>
          </a:xfrm>
        </p:spPr>
        <p:txBody>
          <a:bodyPr numCol="1" anchor="t">
            <a:normAutofit lnSpcReduction="10000"/>
          </a:bodyPr>
          <a:lstStyle/>
          <a:p>
            <a:pPr marL="0" indent="0">
              <a:buNone/>
            </a:pPr>
            <a:r>
              <a:rPr lang="en-US" b="1" dirty="0" err="1"/>
              <a:t>Hastaların</a:t>
            </a:r>
            <a:r>
              <a:rPr lang="en-US" b="1" dirty="0"/>
              <a:t> </a:t>
            </a:r>
            <a:r>
              <a:rPr lang="en-US" b="1" dirty="0" err="1"/>
              <a:t>retrospektif</a:t>
            </a:r>
            <a:r>
              <a:rPr lang="en-US" b="1" dirty="0"/>
              <a:t> </a:t>
            </a:r>
            <a:r>
              <a:rPr lang="en-US" b="1" dirty="0" err="1"/>
              <a:t>olarak</a:t>
            </a:r>
            <a:r>
              <a:rPr lang="en-US" b="1" dirty="0"/>
              <a:t> </a:t>
            </a:r>
            <a:r>
              <a:rPr lang="en-US" b="1" dirty="0" err="1"/>
              <a:t>demografik</a:t>
            </a:r>
            <a:r>
              <a:rPr lang="en-US" b="1" dirty="0"/>
              <a:t> </a:t>
            </a:r>
            <a:r>
              <a:rPr lang="en-US" b="1" dirty="0" err="1"/>
              <a:t>verileri</a:t>
            </a:r>
            <a:r>
              <a:rPr lang="en-US" b="1" dirty="0"/>
              <a:t> </a:t>
            </a:r>
            <a:r>
              <a:rPr lang="en-US" b="1" dirty="0" err="1"/>
              <a:t>ve</a:t>
            </a:r>
            <a:r>
              <a:rPr lang="en-US" b="1" dirty="0"/>
              <a:t> </a:t>
            </a:r>
            <a:r>
              <a:rPr lang="en-US" b="1" dirty="0" err="1"/>
              <a:t>geriatrik</a:t>
            </a:r>
            <a:r>
              <a:rPr lang="en-US" b="1" dirty="0"/>
              <a:t> </a:t>
            </a:r>
            <a:r>
              <a:rPr lang="en-US" b="1" dirty="0" err="1"/>
              <a:t>değerlendirme</a:t>
            </a:r>
            <a:r>
              <a:rPr lang="en-US" b="1" dirty="0"/>
              <a:t> </a:t>
            </a:r>
            <a:r>
              <a:rPr lang="en-US" b="1" dirty="0" err="1"/>
              <a:t>sonuçları</a:t>
            </a:r>
            <a:r>
              <a:rPr lang="en-US" b="1" dirty="0"/>
              <a:t> </a:t>
            </a:r>
            <a:r>
              <a:rPr lang="en-US" b="1" dirty="0" err="1"/>
              <a:t>tarandı</a:t>
            </a:r>
            <a:r>
              <a:rPr lang="en-US" b="1" dirty="0"/>
              <a:t>. </a:t>
            </a:r>
          </a:p>
          <a:p>
            <a:r>
              <a:rPr lang="en-US" sz="2000" dirty="0" err="1"/>
              <a:t>Günlük</a:t>
            </a:r>
            <a:r>
              <a:rPr lang="en-US" sz="2000" dirty="0"/>
              <a:t> </a:t>
            </a:r>
            <a:r>
              <a:rPr lang="en-US" sz="2000" dirty="0" err="1"/>
              <a:t>ve</a:t>
            </a:r>
            <a:r>
              <a:rPr lang="en-US" sz="2000" dirty="0"/>
              <a:t> </a:t>
            </a:r>
            <a:r>
              <a:rPr lang="en-US" sz="2000" dirty="0" err="1"/>
              <a:t>enstrümental</a:t>
            </a:r>
            <a:r>
              <a:rPr lang="en-US" sz="2000" dirty="0"/>
              <a:t> </a:t>
            </a:r>
            <a:r>
              <a:rPr lang="en-US" sz="2000" dirty="0" err="1"/>
              <a:t>günlük</a:t>
            </a:r>
            <a:r>
              <a:rPr lang="en-US" sz="2000" dirty="0"/>
              <a:t> </a:t>
            </a:r>
            <a:r>
              <a:rPr lang="en-US" sz="2000" dirty="0" err="1"/>
              <a:t>yaşam</a:t>
            </a:r>
            <a:r>
              <a:rPr lang="en-US" sz="2000" dirty="0"/>
              <a:t> </a:t>
            </a:r>
            <a:r>
              <a:rPr lang="en-US" sz="2000" dirty="0" err="1"/>
              <a:t>aktiviteleri</a:t>
            </a:r>
            <a:r>
              <a:rPr lang="en-US" sz="2000" dirty="0"/>
              <a:t> </a:t>
            </a:r>
          </a:p>
          <a:p>
            <a:r>
              <a:rPr lang="en-US" sz="2000" dirty="0" err="1"/>
              <a:t>Kırılganlık</a:t>
            </a:r>
            <a:r>
              <a:rPr lang="en-US" sz="2000" dirty="0"/>
              <a:t>: FRAIL </a:t>
            </a:r>
            <a:r>
              <a:rPr lang="en-US" sz="2000" dirty="0" err="1"/>
              <a:t>ölçeği</a:t>
            </a:r>
            <a:r>
              <a:rPr lang="en-US" sz="2000" dirty="0"/>
              <a:t> (≥3 </a:t>
            </a:r>
            <a:r>
              <a:rPr lang="en-US" sz="2000" dirty="0" err="1"/>
              <a:t>puan</a:t>
            </a:r>
            <a:r>
              <a:rPr lang="en-US" sz="2000" dirty="0"/>
              <a:t> </a:t>
            </a:r>
            <a:r>
              <a:rPr lang="en-US" sz="2000" dirty="0" err="1"/>
              <a:t>kırılgan</a:t>
            </a:r>
            <a:r>
              <a:rPr lang="en-US" sz="2000" dirty="0"/>
              <a:t>)</a:t>
            </a:r>
          </a:p>
          <a:p>
            <a:r>
              <a:rPr lang="en-US" sz="2000" dirty="0" err="1"/>
              <a:t>Polifarmasi</a:t>
            </a:r>
            <a:endParaRPr lang="en-US" sz="2000" dirty="0"/>
          </a:p>
          <a:p>
            <a:r>
              <a:rPr lang="en-US" sz="2000" dirty="0" err="1"/>
              <a:t>Bilişsel</a:t>
            </a:r>
            <a:r>
              <a:rPr lang="en-US" sz="2000" dirty="0"/>
              <a:t> durum (MMSE, ≤24 </a:t>
            </a:r>
            <a:r>
              <a:rPr lang="en-US" sz="2000" dirty="0" err="1"/>
              <a:t>puan</a:t>
            </a:r>
            <a:r>
              <a:rPr lang="en-US" sz="2000" dirty="0"/>
              <a:t> </a:t>
            </a:r>
            <a:r>
              <a:rPr lang="en-US" sz="2000" dirty="0" err="1"/>
              <a:t>bilişsel</a:t>
            </a:r>
            <a:r>
              <a:rPr lang="en-US" sz="2000" dirty="0"/>
              <a:t> </a:t>
            </a:r>
            <a:r>
              <a:rPr lang="en-US" sz="2000" dirty="0" err="1"/>
              <a:t>bozukluk</a:t>
            </a:r>
            <a:r>
              <a:rPr lang="en-US" sz="2000" dirty="0"/>
              <a:t>)</a:t>
            </a:r>
          </a:p>
          <a:p>
            <a:r>
              <a:rPr lang="en-US" sz="2000" dirty="0" err="1"/>
              <a:t>Depresyon</a:t>
            </a:r>
            <a:r>
              <a:rPr lang="en-US" sz="2000" dirty="0"/>
              <a:t> (GDS-30, ≥14 </a:t>
            </a:r>
            <a:r>
              <a:rPr lang="en-US" sz="2000" dirty="0" err="1"/>
              <a:t>puan</a:t>
            </a:r>
            <a:r>
              <a:rPr lang="en-US" sz="2000" dirty="0"/>
              <a:t> normal)</a:t>
            </a:r>
          </a:p>
          <a:p>
            <a:r>
              <a:rPr lang="en-US" sz="2000" dirty="0" err="1"/>
              <a:t>Sarkopeni</a:t>
            </a:r>
            <a:r>
              <a:rPr lang="en-US" sz="2000" dirty="0"/>
              <a:t> [</a:t>
            </a:r>
            <a:r>
              <a:rPr lang="en-US" sz="2000" dirty="0" err="1"/>
              <a:t>Düşük</a:t>
            </a:r>
            <a:r>
              <a:rPr lang="en-US" sz="2000" dirty="0"/>
              <a:t> kas </a:t>
            </a:r>
            <a:r>
              <a:rPr lang="en-US" sz="2000" dirty="0" err="1"/>
              <a:t>kütle</a:t>
            </a:r>
            <a:r>
              <a:rPr lang="en-US" sz="2000" dirty="0"/>
              <a:t> </a:t>
            </a:r>
            <a:r>
              <a:rPr lang="en-US" sz="2000" dirty="0" err="1"/>
              <a:t>indexi</a:t>
            </a:r>
            <a:r>
              <a:rPr lang="en-US" sz="2000" dirty="0"/>
              <a:t> (SMMI) </a:t>
            </a:r>
            <a:r>
              <a:rPr lang="en-US" sz="2000" dirty="0" err="1"/>
              <a:t>ile</a:t>
            </a:r>
            <a:r>
              <a:rPr lang="en-US" sz="2000" dirty="0"/>
              <a:t> </a:t>
            </a:r>
            <a:r>
              <a:rPr lang="en-US" sz="2000" dirty="0" err="1"/>
              <a:t>beraber</a:t>
            </a:r>
            <a:r>
              <a:rPr lang="en-US" sz="2000" dirty="0"/>
              <a:t> </a:t>
            </a:r>
            <a:r>
              <a:rPr lang="en-US" sz="2000" dirty="0" err="1"/>
              <a:t>düşük</a:t>
            </a:r>
            <a:r>
              <a:rPr lang="en-US" sz="2000" dirty="0"/>
              <a:t> </a:t>
            </a:r>
            <a:r>
              <a:rPr lang="en-US" sz="2000" dirty="0" err="1"/>
              <a:t>el</a:t>
            </a:r>
            <a:r>
              <a:rPr lang="en-US" sz="2000" dirty="0"/>
              <a:t> </a:t>
            </a:r>
            <a:r>
              <a:rPr lang="en-US" sz="2000" dirty="0" err="1"/>
              <a:t>kavrama</a:t>
            </a:r>
            <a:r>
              <a:rPr lang="en-US" sz="2000" dirty="0"/>
              <a:t> </a:t>
            </a:r>
            <a:r>
              <a:rPr lang="en-US" sz="2000" dirty="0" err="1"/>
              <a:t>gücünün</a:t>
            </a:r>
            <a:r>
              <a:rPr lang="en-US" sz="2000" dirty="0"/>
              <a:t> (HGS) </a:t>
            </a:r>
            <a:r>
              <a:rPr lang="en-US" sz="2000" dirty="0" err="1"/>
              <a:t>birlikte</a:t>
            </a:r>
            <a:r>
              <a:rPr lang="en-US" sz="2000" dirty="0"/>
              <a:t> </a:t>
            </a:r>
            <a:r>
              <a:rPr lang="en-US" sz="2000" dirty="0" err="1"/>
              <a:t>bulunması</a:t>
            </a:r>
            <a:r>
              <a:rPr lang="en-US" sz="2000" dirty="0"/>
              <a:t>]</a:t>
            </a:r>
          </a:p>
          <a:p>
            <a:r>
              <a:rPr lang="en-US" sz="2000" dirty="0" err="1"/>
              <a:t>Üriner</a:t>
            </a:r>
            <a:r>
              <a:rPr lang="en-US" sz="2000" dirty="0"/>
              <a:t>/</a:t>
            </a:r>
            <a:r>
              <a:rPr lang="en-US" sz="2000" dirty="0" err="1"/>
              <a:t>fekal</a:t>
            </a:r>
            <a:r>
              <a:rPr lang="en-US" sz="2000" dirty="0"/>
              <a:t> </a:t>
            </a:r>
            <a:r>
              <a:rPr lang="en-US" sz="2000" dirty="0" err="1"/>
              <a:t>inkontinans</a:t>
            </a:r>
            <a:endParaRPr lang="en-US" sz="2000" dirty="0"/>
          </a:p>
          <a:p>
            <a:r>
              <a:rPr lang="en-US" sz="2000" dirty="0" err="1"/>
              <a:t>Kabızlık</a:t>
            </a:r>
            <a:endParaRPr lang="en-US" sz="2000" dirty="0"/>
          </a:p>
        </p:txBody>
      </p:sp>
    </p:spTree>
    <p:extLst>
      <p:ext uri="{BB962C8B-B14F-4D97-AF65-F5344CB8AC3E}">
        <p14:creationId xmlns:p14="http://schemas.microsoft.com/office/powerpoint/2010/main" val="4187458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843B8A-0BF2-1C18-BF13-9DF5F6F141AB}"/>
            </a:ext>
          </a:extLst>
        </p:cNvPr>
        <p:cNvGrpSpPr/>
        <p:nvPr/>
      </p:nvGrpSpPr>
      <p:grpSpPr>
        <a:xfrm>
          <a:off x="0" y="0"/>
          <a:ext cx="0" cy="0"/>
          <a:chOff x="0" y="0"/>
          <a:chExt cx="0" cy="0"/>
        </a:xfrm>
      </p:grpSpPr>
      <p:sp useBgFill="1">
        <p:nvSpPr>
          <p:cNvPr id="60" name="Rectangle 52">
            <a:extLst>
              <a:ext uri="{FF2B5EF4-FFF2-40B4-BE49-F238E27FC236}">
                <a16:creationId xmlns:a16="http://schemas.microsoft.com/office/drawing/2014/main" id="{CDCEE5FF-B4D9-3DFF-8C78-6BF41CA15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D8732C2-7BB0-DDE3-CC91-BE95B2F4E6C1}"/>
              </a:ext>
            </a:extLst>
          </p:cNvPr>
          <p:cNvSpPr>
            <a:spLocks noGrp="1"/>
          </p:cNvSpPr>
          <p:nvPr>
            <p:ph type="title"/>
          </p:nvPr>
        </p:nvSpPr>
        <p:spPr>
          <a:xfrm>
            <a:off x="808638" y="386930"/>
            <a:ext cx="9236700" cy="1188950"/>
          </a:xfrm>
        </p:spPr>
        <p:txBody>
          <a:bodyPr anchor="b">
            <a:normAutofit/>
          </a:bodyPr>
          <a:lstStyle/>
          <a:p>
            <a:r>
              <a:rPr lang="en-US" sz="5400" b="1" dirty="0" err="1"/>
              <a:t>Materyal</a:t>
            </a:r>
            <a:r>
              <a:rPr lang="en-US" sz="5400" b="1" dirty="0"/>
              <a:t> </a:t>
            </a:r>
            <a:r>
              <a:rPr lang="en-US" sz="5400" b="1" dirty="0" err="1"/>
              <a:t>ve</a:t>
            </a:r>
            <a:r>
              <a:rPr lang="en-US" sz="5400" b="1" dirty="0"/>
              <a:t> </a:t>
            </a:r>
            <a:r>
              <a:rPr lang="en-US" sz="5400" b="1" dirty="0" err="1"/>
              <a:t>Metot</a:t>
            </a:r>
            <a:endParaRPr lang="en-US" sz="5400" b="1" dirty="0"/>
          </a:p>
        </p:txBody>
      </p:sp>
      <p:grpSp>
        <p:nvGrpSpPr>
          <p:cNvPr id="61" name="Group 54">
            <a:extLst>
              <a:ext uri="{FF2B5EF4-FFF2-40B4-BE49-F238E27FC236}">
                <a16:creationId xmlns:a16="http://schemas.microsoft.com/office/drawing/2014/main" id="{8A549C83-ACFE-5E8E-EE36-634370FC93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56" name="Rectangle 55">
              <a:extLst>
                <a:ext uri="{FF2B5EF4-FFF2-40B4-BE49-F238E27FC236}">
                  <a16:creationId xmlns:a16="http://schemas.microsoft.com/office/drawing/2014/main" id="{99253242-1525-139E-B6E7-19368074B5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56">
              <a:extLst>
                <a:ext uri="{FF2B5EF4-FFF2-40B4-BE49-F238E27FC236}">
                  <a16:creationId xmlns:a16="http://schemas.microsoft.com/office/drawing/2014/main" id="{75DA4D44-26A6-B073-944A-829231178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9" name="Rectangle 58">
            <a:extLst>
              <a:ext uri="{FF2B5EF4-FFF2-40B4-BE49-F238E27FC236}">
                <a16:creationId xmlns:a16="http://schemas.microsoft.com/office/drawing/2014/main" id="{49CD0F61-9376-C629-2B12-D667A7224C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çerik Yer Tutucusu 2">
            <a:extLst>
              <a:ext uri="{FF2B5EF4-FFF2-40B4-BE49-F238E27FC236}">
                <a16:creationId xmlns:a16="http://schemas.microsoft.com/office/drawing/2014/main" id="{6C4D7068-CC5F-14B6-AD62-609FDEEBFE27}"/>
              </a:ext>
            </a:extLst>
          </p:cNvPr>
          <p:cNvSpPr>
            <a:spLocks noGrp="1"/>
          </p:cNvSpPr>
          <p:nvPr>
            <p:ph idx="1"/>
          </p:nvPr>
        </p:nvSpPr>
        <p:spPr>
          <a:xfrm>
            <a:off x="496919" y="2203079"/>
            <a:ext cx="10886443" cy="4147845"/>
          </a:xfrm>
        </p:spPr>
        <p:txBody>
          <a:bodyPr anchor="t">
            <a:normAutofit/>
          </a:bodyPr>
          <a:lstStyle/>
          <a:p>
            <a:r>
              <a:rPr lang="en-US" sz="2400" b="1" dirty="0" err="1"/>
              <a:t>İstatistiksel</a:t>
            </a:r>
            <a:r>
              <a:rPr lang="en-US" sz="2400" b="1" dirty="0"/>
              <a:t> Analiz</a:t>
            </a:r>
          </a:p>
          <a:p>
            <a:r>
              <a:rPr lang="en-US" sz="1800" dirty="0" err="1"/>
              <a:t>Çalışma</a:t>
            </a:r>
            <a:r>
              <a:rPr lang="en-US" sz="1800" dirty="0"/>
              <a:t> </a:t>
            </a:r>
            <a:r>
              <a:rPr lang="en-US" sz="1800" dirty="0" err="1"/>
              <a:t>popülasyonunun</a:t>
            </a:r>
            <a:r>
              <a:rPr lang="en-US" sz="1800" dirty="0"/>
              <a:t> </a:t>
            </a:r>
            <a:r>
              <a:rPr lang="en-US" sz="1800" dirty="0" err="1"/>
              <a:t>özetlenmesinde</a:t>
            </a:r>
            <a:r>
              <a:rPr lang="en-US" sz="1800" dirty="0"/>
              <a:t> </a:t>
            </a:r>
            <a:r>
              <a:rPr lang="en-US" sz="1800" dirty="0" err="1"/>
              <a:t>tanımlayıcı</a:t>
            </a:r>
            <a:r>
              <a:rPr lang="en-US" sz="1800" dirty="0"/>
              <a:t> </a:t>
            </a:r>
            <a:r>
              <a:rPr lang="en-US" sz="1800" dirty="0" err="1"/>
              <a:t>istatistikler</a:t>
            </a:r>
            <a:r>
              <a:rPr lang="en-US" sz="1800" dirty="0"/>
              <a:t> </a:t>
            </a:r>
            <a:r>
              <a:rPr lang="en-US" sz="1800" dirty="0" err="1"/>
              <a:t>kullanıldı</a:t>
            </a:r>
            <a:r>
              <a:rPr lang="en-US" sz="1800" dirty="0"/>
              <a:t>. </a:t>
            </a:r>
          </a:p>
          <a:p>
            <a:r>
              <a:rPr lang="en-US" sz="1800" dirty="0" err="1"/>
              <a:t>Sürekli</a:t>
            </a:r>
            <a:r>
              <a:rPr lang="en-US" sz="1800" dirty="0"/>
              <a:t> </a:t>
            </a:r>
            <a:r>
              <a:rPr lang="en-US" sz="1800" dirty="0" err="1"/>
              <a:t>değişkenler</a:t>
            </a:r>
            <a:r>
              <a:rPr lang="en-US" sz="1800" dirty="0"/>
              <a:t> </a:t>
            </a:r>
            <a:r>
              <a:rPr lang="en-US" sz="1800" dirty="0" err="1"/>
              <a:t>ortalama</a:t>
            </a:r>
            <a:r>
              <a:rPr lang="en-US" sz="1800" dirty="0"/>
              <a:t>, </a:t>
            </a:r>
            <a:r>
              <a:rPr lang="en-US" sz="1800" dirty="0" err="1"/>
              <a:t>medyan</a:t>
            </a:r>
            <a:r>
              <a:rPr lang="en-US" sz="1800" dirty="0"/>
              <a:t>, </a:t>
            </a:r>
            <a:r>
              <a:rPr lang="en-US" sz="1800" dirty="0" err="1"/>
              <a:t>standart</a:t>
            </a:r>
            <a:r>
              <a:rPr lang="en-US" sz="1800" dirty="0"/>
              <a:t> </a:t>
            </a:r>
            <a:r>
              <a:rPr lang="en-US" sz="1800" dirty="0" err="1"/>
              <a:t>sapma</a:t>
            </a:r>
            <a:r>
              <a:rPr lang="en-US" sz="1800" dirty="0"/>
              <a:t> </a:t>
            </a:r>
            <a:r>
              <a:rPr lang="en-US" sz="1800" dirty="0" err="1"/>
              <a:t>ve</a:t>
            </a:r>
            <a:r>
              <a:rPr lang="en-US" sz="1800" dirty="0"/>
              <a:t> </a:t>
            </a:r>
            <a:r>
              <a:rPr lang="en-US" sz="1800" dirty="0" err="1"/>
              <a:t>aralıklarla</a:t>
            </a:r>
            <a:r>
              <a:rPr lang="en-US" sz="1800" dirty="0"/>
              <a:t>; </a:t>
            </a:r>
            <a:r>
              <a:rPr lang="en-US" sz="1800" dirty="0" err="1"/>
              <a:t>kategorik</a:t>
            </a:r>
            <a:r>
              <a:rPr lang="en-US" sz="1800" dirty="0"/>
              <a:t> </a:t>
            </a:r>
            <a:r>
              <a:rPr lang="en-US" sz="1800" dirty="0" err="1"/>
              <a:t>değişkenler</a:t>
            </a:r>
            <a:r>
              <a:rPr lang="en-US" sz="1800" dirty="0"/>
              <a:t> </a:t>
            </a:r>
            <a:r>
              <a:rPr lang="en-US" sz="1800" dirty="0" err="1"/>
              <a:t>ise</a:t>
            </a:r>
            <a:r>
              <a:rPr lang="en-US" sz="1800" dirty="0"/>
              <a:t> </a:t>
            </a:r>
            <a:r>
              <a:rPr lang="en-US" sz="1800" dirty="0" err="1"/>
              <a:t>sayı</a:t>
            </a:r>
            <a:r>
              <a:rPr lang="en-US" sz="1800" dirty="0"/>
              <a:t> </a:t>
            </a:r>
            <a:r>
              <a:rPr lang="en-US" sz="1800" dirty="0" err="1"/>
              <a:t>ve</a:t>
            </a:r>
            <a:r>
              <a:rPr lang="en-US" sz="1800" dirty="0"/>
              <a:t> </a:t>
            </a:r>
            <a:r>
              <a:rPr lang="en-US" sz="1800" dirty="0" err="1"/>
              <a:t>yüzde</a:t>
            </a:r>
            <a:r>
              <a:rPr lang="en-US" sz="1800" dirty="0"/>
              <a:t> </a:t>
            </a:r>
            <a:r>
              <a:rPr lang="en-US" sz="1800" dirty="0" err="1"/>
              <a:t>olarak</a:t>
            </a:r>
            <a:r>
              <a:rPr lang="en-US" sz="1800" dirty="0"/>
              <a:t> </a:t>
            </a:r>
            <a:r>
              <a:rPr lang="en-US" sz="1800" dirty="0" err="1"/>
              <a:t>verildi</a:t>
            </a:r>
            <a:r>
              <a:rPr lang="en-US" sz="1800" dirty="0"/>
              <a:t>.</a:t>
            </a:r>
          </a:p>
          <a:p>
            <a:r>
              <a:rPr lang="en-US" sz="1800" dirty="0" err="1"/>
              <a:t>Atriyal</a:t>
            </a:r>
            <a:r>
              <a:rPr lang="en-US" sz="1800" dirty="0"/>
              <a:t> </a:t>
            </a:r>
            <a:r>
              <a:rPr lang="en-US" sz="1800" dirty="0" err="1"/>
              <a:t>fibrilasyonu</a:t>
            </a:r>
            <a:r>
              <a:rPr lang="en-US" sz="1800" dirty="0"/>
              <a:t> </a:t>
            </a:r>
            <a:r>
              <a:rPr lang="en-US" sz="1800" dirty="0" err="1"/>
              <a:t>olan</a:t>
            </a:r>
            <a:r>
              <a:rPr lang="en-US" sz="1800" dirty="0"/>
              <a:t> </a:t>
            </a:r>
            <a:r>
              <a:rPr lang="en-US" sz="1800" dirty="0" err="1"/>
              <a:t>ve</a:t>
            </a:r>
            <a:r>
              <a:rPr lang="en-US" sz="1800" dirty="0"/>
              <a:t> </a:t>
            </a:r>
            <a:r>
              <a:rPr lang="en-US" sz="1800" dirty="0" err="1"/>
              <a:t>olmayan</a:t>
            </a:r>
            <a:r>
              <a:rPr lang="en-US" sz="1800" dirty="0"/>
              <a:t> </a:t>
            </a:r>
            <a:r>
              <a:rPr lang="en-US" sz="1800" dirty="0" err="1"/>
              <a:t>hastalar</a:t>
            </a:r>
            <a:r>
              <a:rPr lang="en-US" sz="1800" dirty="0"/>
              <a:t> </a:t>
            </a:r>
            <a:r>
              <a:rPr lang="en-US" sz="1800" dirty="0" err="1"/>
              <a:t>arasındaki</a:t>
            </a:r>
            <a:r>
              <a:rPr lang="en-US" sz="1800" dirty="0"/>
              <a:t> </a:t>
            </a:r>
            <a:r>
              <a:rPr lang="en-US" sz="1800" dirty="0" err="1"/>
              <a:t>grup</a:t>
            </a:r>
            <a:r>
              <a:rPr lang="en-US" sz="1800" dirty="0"/>
              <a:t> </a:t>
            </a:r>
            <a:r>
              <a:rPr lang="en-US" sz="1800" dirty="0" err="1"/>
              <a:t>karşılaştırmalarında</a:t>
            </a:r>
            <a:r>
              <a:rPr lang="en-US" sz="1800" dirty="0"/>
              <a:t>, </a:t>
            </a:r>
            <a:r>
              <a:rPr lang="en-US" sz="1800" dirty="0" err="1"/>
              <a:t>atriyal</a:t>
            </a:r>
            <a:r>
              <a:rPr lang="en-US" sz="1800" dirty="0"/>
              <a:t> </a:t>
            </a:r>
            <a:r>
              <a:rPr lang="en-US" sz="1800" dirty="0" err="1"/>
              <a:t>fibrilasyon</a:t>
            </a:r>
            <a:r>
              <a:rPr lang="en-US" sz="1800" dirty="0"/>
              <a:t> </a:t>
            </a:r>
            <a:r>
              <a:rPr lang="en-US" sz="1800" dirty="0" err="1"/>
              <a:t>ile</a:t>
            </a:r>
            <a:r>
              <a:rPr lang="en-US" sz="1800" dirty="0"/>
              <a:t> her </a:t>
            </a:r>
            <a:r>
              <a:rPr lang="en-US" sz="1800" dirty="0" err="1"/>
              <a:t>bir</a:t>
            </a:r>
            <a:r>
              <a:rPr lang="en-US" sz="1800" dirty="0"/>
              <a:t> </a:t>
            </a:r>
            <a:r>
              <a:rPr lang="en-US" sz="1800" dirty="0" err="1"/>
              <a:t>geriatrik</a:t>
            </a:r>
            <a:r>
              <a:rPr lang="en-US" sz="1800" dirty="0"/>
              <a:t> </a:t>
            </a:r>
            <a:r>
              <a:rPr lang="en-US" sz="1800" dirty="0" err="1"/>
              <a:t>sendrom</a:t>
            </a:r>
            <a:r>
              <a:rPr lang="en-US" sz="1800" dirty="0"/>
              <a:t> </a:t>
            </a:r>
            <a:r>
              <a:rPr lang="en-US" sz="1800" dirty="0" err="1"/>
              <a:t>arasındaki</a:t>
            </a:r>
            <a:r>
              <a:rPr lang="en-US" sz="1800" dirty="0"/>
              <a:t> </a:t>
            </a:r>
            <a:r>
              <a:rPr lang="en-US" sz="1800" dirty="0" err="1"/>
              <a:t>istatistiksel</a:t>
            </a:r>
            <a:r>
              <a:rPr lang="en-US" sz="1800" dirty="0"/>
              <a:t> </a:t>
            </a:r>
            <a:r>
              <a:rPr lang="en-US" sz="1800" dirty="0" err="1"/>
              <a:t>olarak</a:t>
            </a:r>
            <a:r>
              <a:rPr lang="en-US" sz="1800" dirty="0"/>
              <a:t> </a:t>
            </a:r>
            <a:r>
              <a:rPr lang="en-US" sz="1800" dirty="0" err="1"/>
              <a:t>anlamlı</a:t>
            </a:r>
            <a:r>
              <a:rPr lang="en-US" sz="1800" dirty="0"/>
              <a:t> </a:t>
            </a:r>
            <a:r>
              <a:rPr lang="en-US" sz="1800" dirty="0" err="1"/>
              <a:t>ilişkilerin</a:t>
            </a:r>
            <a:r>
              <a:rPr lang="en-US" sz="1800" dirty="0"/>
              <a:t> </a:t>
            </a:r>
            <a:r>
              <a:rPr lang="en-US" sz="1800" dirty="0" err="1"/>
              <a:t>varlığını</a:t>
            </a:r>
            <a:r>
              <a:rPr lang="en-US" sz="1800" dirty="0"/>
              <a:t> </a:t>
            </a:r>
            <a:r>
              <a:rPr lang="en-US" sz="1800" dirty="0" err="1"/>
              <a:t>belirlemek</a:t>
            </a:r>
            <a:r>
              <a:rPr lang="en-US" sz="1800" dirty="0"/>
              <a:t> </a:t>
            </a:r>
            <a:r>
              <a:rPr lang="en-US" sz="1800" dirty="0" err="1"/>
              <a:t>için</a:t>
            </a:r>
            <a:r>
              <a:rPr lang="en-US" sz="1800" dirty="0"/>
              <a:t> </a:t>
            </a:r>
            <a:r>
              <a:rPr lang="en-US" sz="1800" dirty="0" err="1"/>
              <a:t>kategorik</a:t>
            </a:r>
            <a:r>
              <a:rPr lang="en-US" sz="1800" dirty="0"/>
              <a:t> </a:t>
            </a:r>
            <a:r>
              <a:rPr lang="en-US" sz="1800" dirty="0" err="1"/>
              <a:t>değişkenler</a:t>
            </a:r>
            <a:r>
              <a:rPr lang="en-US" sz="1800" dirty="0"/>
              <a:t> </a:t>
            </a:r>
            <a:r>
              <a:rPr lang="en-US" sz="1800" dirty="0" err="1"/>
              <a:t>üzerinde</a:t>
            </a:r>
            <a:r>
              <a:rPr lang="en-US" sz="1800" dirty="0"/>
              <a:t> Pearson ki-</a:t>
            </a:r>
            <a:r>
              <a:rPr lang="en-US" sz="1800" dirty="0" err="1"/>
              <a:t>kare</a:t>
            </a:r>
            <a:r>
              <a:rPr lang="en-US" sz="1800" dirty="0"/>
              <a:t> (</a:t>
            </a:r>
            <a:r>
              <a:rPr lang="el-GR" sz="1800" dirty="0"/>
              <a:t>χ²) </a:t>
            </a:r>
            <a:r>
              <a:rPr lang="en-US" sz="1800" dirty="0" err="1"/>
              <a:t>testi</a:t>
            </a:r>
            <a:r>
              <a:rPr lang="en-US" sz="1800" dirty="0"/>
              <a:t> </a:t>
            </a:r>
            <a:r>
              <a:rPr lang="en-US" sz="1800" dirty="0" err="1"/>
              <a:t>kullanıldı</a:t>
            </a:r>
            <a:r>
              <a:rPr lang="en-US" sz="1800" dirty="0"/>
              <a:t>. </a:t>
            </a:r>
          </a:p>
          <a:p>
            <a:r>
              <a:rPr lang="en-US" sz="1800" b="1" dirty="0" err="1"/>
              <a:t>Univaryans</a:t>
            </a:r>
            <a:r>
              <a:rPr lang="en-US" sz="1800" b="1" dirty="0"/>
              <a:t> </a:t>
            </a:r>
            <a:r>
              <a:rPr lang="en-US" sz="1800" b="1" dirty="0" err="1"/>
              <a:t>analizde</a:t>
            </a:r>
            <a:r>
              <a:rPr lang="en-US" sz="1800" b="1" dirty="0"/>
              <a:t> </a:t>
            </a:r>
            <a:r>
              <a:rPr lang="en-US" sz="1800" b="1" dirty="0" err="1"/>
              <a:t>anlamlı</a:t>
            </a:r>
            <a:r>
              <a:rPr lang="en-US" sz="1800" b="1" dirty="0"/>
              <a:t> </a:t>
            </a:r>
            <a:r>
              <a:rPr lang="en-US" sz="1800" b="1" dirty="0" err="1"/>
              <a:t>bulunan</a:t>
            </a:r>
            <a:r>
              <a:rPr lang="en-US" sz="1800" b="1" dirty="0"/>
              <a:t> </a:t>
            </a:r>
            <a:r>
              <a:rPr lang="en-US" sz="1800" b="1" dirty="0" err="1"/>
              <a:t>değişkenler</a:t>
            </a:r>
            <a:r>
              <a:rPr lang="en-US" sz="1800" b="1" dirty="0"/>
              <a:t>, </a:t>
            </a:r>
            <a:r>
              <a:rPr lang="en-US" sz="1800" dirty="0" err="1"/>
              <a:t>atriyal</a:t>
            </a:r>
            <a:r>
              <a:rPr lang="en-US" sz="1800" dirty="0"/>
              <a:t> </a:t>
            </a:r>
            <a:r>
              <a:rPr lang="en-US" sz="1800" dirty="0" err="1"/>
              <a:t>fibrilasyonun</a:t>
            </a:r>
            <a:r>
              <a:rPr lang="en-US" sz="1800" dirty="0"/>
              <a:t> </a:t>
            </a:r>
            <a:r>
              <a:rPr lang="en-US" sz="1800" dirty="0" err="1"/>
              <a:t>bağımsız</a:t>
            </a:r>
            <a:r>
              <a:rPr lang="en-US" sz="1800" dirty="0"/>
              <a:t> </a:t>
            </a:r>
            <a:r>
              <a:rPr lang="en-US" sz="1800" dirty="0" err="1"/>
              <a:t>belirleyicilerini</a:t>
            </a:r>
            <a:r>
              <a:rPr lang="en-US" sz="1800" dirty="0"/>
              <a:t> </a:t>
            </a:r>
            <a:r>
              <a:rPr lang="en-US" sz="1800" dirty="0" err="1"/>
              <a:t>saptamak</a:t>
            </a:r>
            <a:r>
              <a:rPr lang="en-US" sz="1800" dirty="0"/>
              <a:t> </a:t>
            </a:r>
            <a:r>
              <a:rPr lang="en-US" sz="1800" dirty="0" err="1"/>
              <a:t>üzere</a:t>
            </a:r>
            <a:r>
              <a:rPr lang="en-US" sz="1800" dirty="0"/>
              <a:t> </a:t>
            </a:r>
            <a:r>
              <a:rPr lang="en-US" sz="1800" dirty="0" err="1"/>
              <a:t>ikili</a:t>
            </a:r>
            <a:r>
              <a:rPr lang="en-US" sz="1800" b="1" dirty="0"/>
              <a:t> </a:t>
            </a:r>
            <a:r>
              <a:rPr lang="en-US" sz="1800" b="1" dirty="0" err="1"/>
              <a:t>lojistik</a:t>
            </a:r>
            <a:r>
              <a:rPr lang="en-US" sz="1800" b="1" dirty="0"/>
              <a:t> </a:t>
            </a:r>
            <a:r>
              <a:rPr lang="en-US" sz="1800" b="1" dirty="0" err="1"/>
              <a:t>regresyon</a:t>
            </a:r>
            <a:r>
              <a:rPr lang="en-US" sz="1800" b="1" dirty="0"/>
              <a:t> </a:t>
            </a:r>
            <a:r>
              <a:rPr lang="en-US" sz="1800" b="1" dirty="0" err="1"/>
              <a:t>modeline</a:t>
            </a:r>
            <a:r>
              <a:rPr lang="en-US" sz="1800" b="1" dirty="0"/>
              <a:t> </a:t>
            </a:r>
            <a:r>
              <a:rPr lang="en-US" sz="1800" b="1" dirty="0" err="1"/>
              <a:t>dahil</a:t>
            </a:r>
            <a:r>
              <a:rPr lang="en-US" sz="1800" b="1" dirty="0"/>
              <a:t> </a:t>
            </a:r>
            <a:r>
              <a:rPr lang="en-US" sz="1800" b="1" dirty="0" err="1"/>
              <a:t>edildi</a:t>
            </a:r>
            <a:endParaRPr lang="en-US" sz="1800" b="1" dirty="0"/>
          </a:p>
          <a:p>
            <a:r>
              <a:rPr lang="en-US" sz="1800" dirty="0" err="1"/>
              <a:t>Aynı</a:t>
            </a:r>
            <a:r>
              <a:rPr lang="en-US" sz="1800" dirty="0"/>
              <a:t> </a:t>
            </a:r>
            <a:r>
              <a:rPr lang="en-US" sz="1800" dirty="0" err="1"/>
              <a:t>modele</a:t>
            </a:r>
            <a:r>
              <a:rPr lang="en-US" sz="1800" dirty="0"/>
              <a:t> </a:t>
            </a:r>
            <a:r>
              <a:rPr lang="en-US" sz="1800" dirty="0" err="1"/>
              <a:t>alınmadan</a:t>
            </a:r>
            <a:r>
              <a:rPr lang="en-US" sz="1800" dirty="0"/>
              <a:t> </a:t>
            </a:r>
            <a:r>
              <a:rPr lang="en-US" sz="1800" dirty="0" err="1"/>
              <a:t>önce</a:t>
            </a:r>
            <a:r>
              <a:rPr lang="en-US" sz="1800" dirty="0"/>
              <a:t> </a:t>
            </a:r>
            <a:r>
              <a:rPr lang="en-US" sz="1800" dirty="0" err="1"/>
              <a:t>potansiyel</a:t>
            </a:r>
            <a:r>
              <a:rPr lang="en-US" sz="1800" dirty="0"/>
              <a:t> </a:t>
            </a:r>
            <a:r>
              <a:rPr lang="en-US" sz="1800" dirty="0" err="1"/>
              <a:t>karıştırıcılar</a:t>
            </a:r>
            <a:r>
              <a:rPr lang="en-US" sz="1800" dirty="0"/>
              <a:t> </a:t>
            </a:r>
            <a:r>
              <a:rPr lang="en-US" sz="1800" dirty="0" err="1"/>
              <a:t>arasında</a:t>
            </a:r>
            <a:r>
              <a:rPr lang="en-US" sz="1800" dirty="0"/>
              <a:t> </a:t>
            </a:r>
            <a:r>
              <a:rPr lang="en-US" sz="1800" dirty="0" err="1"/>
              <a:t>çoklu</a:t>
            </a:r>
            <a:r>
              <a:rPr lang="en-US" sz="1800" dirty="0"/>
              <a:t> </a:t>
            </a:r>
            <a:r>
              <a:rPr lang="en-US" sz="1800" dirty="0" err="1"/>
              <a:t>doğrusal</a:t>
            </a:r>
            <a:r>
              <a:rPr lang="en-US" sz="1800" dirty="0"/>
              <a:t> </a:t>
            </a:r>
            <a:r>
              <a:rPr lang="en-US" sz="1800" dirty="0" err="1"/>
              <a:t>bağlantı</a:t>
            </a:r>
            <a:r>
              <a:rPr lang="en-US" sz="1800" dirty="0"/>
              <a:t> </a:t>
            </a:r>
            <a:r>
              <a:rPr lang="en-US" sz="1800" b="1" dirty="0"/>
              <a:t>(</a:t>
            </a:r>
            <a:r>
              <a:rPr lang="en-US" sz="1800" b="1" dirty="0" err="1"/>
              <a:t>multikolinearite</a:t>
            </a:r>
            <a:r>
              <a:rPr lang="en-US" sz="1800" b="1" dirty="0"/>
              <a:t>) </a:t>
            </a:r>
            <a:r>
              <a:rPr lang="en-US" sz="1800" dirty="0" err="1"/>
              <a:t>kontrol</a:t>
            </a:r>
            <a:r>
              <a:rPr lang="en-US" sz="1800" dirty="0"/>
              <a:t> </a:t>
            </a:r>
            <a:r>
              <a:rPr lang="en-US" sz="1800" dirty="0" err="1"/>
              <a:t>edildi</a:t>
            </a:r>
            <a:r>
              <a:rPr lang="en-US" sz="1800" dirty="0"/>
              <a:t>. </a:t>
            </a:r>
            <a:r>
              <a:rPr lang="en-US" sz="1800" dirty="0" err="1"/>
              <a:t>Olasılık</a:t>
            </a:r>
            <a:r>
              <a:rPr lang="en-US" sz="1800" dirty="0"/>
              <a:t> </a:t>
            </a:r>
            <a:r>
              <a:rPr lang="en-US" sz="1800" dirty="0" err="1"/>
              <a:t>oranları</a:t>
            </a:r>
            <a:r>
              <a:rPr lang="en-US" sz="1800" dirty="0"/>
              <a:t> (OR) %95 </a:t>
            </a:r>
            <a:r>
              <a:rPr lang="en-US" sz="1800" dirty="0" err="1"/>
              <a:t>güven</a:t>
            </a:r>
            <a:r>
              <a:rPr lang="en-US" sz="1800" dirty="0"/>
              <a:t> </a:t>
            </a:r>
            <a:r>
              <a:rPr lang="en-US" sz="1800" dirty="0" err="1"/>
              <a:t>aralıkları</a:t>
            </a:r>
            <a:r>
              <a:rPr lang="en-US" sz="1800" dirty="0"/>
              <a:t> (GA) </a:t>
            </a:r>
            <a:r>
              <a:rPr lang="en-US" sz="1800" dirty="0" err="1"/>
              <a:t>ile</a:t>
            </a:r>
            <a:r>
              <a:rPr lang="en-US" sz="1800" dirty="0"/>
              <a:t> </a:t>
            </a:r>
            <a:r>
              <a:rPr lang="en-US" sz="1800" dirty="0" err="1"/>
              <a:t>hesaplandı</a:t>
            </a:r>
            <a:r>
              <a:rPr lang="en-US" sz="1800" dirty="0"/>
              <a:t>.</a:t>
            </a:r>
          </a:p>
          <a:p>
            <a:r>
              <a:rPr lang="en-US" sz="1800" dirty="0" err="1"/>
              <a:t>Tüm</a:t>
            </a:r>
            <a:r>
              <a:rPr lang="en-US" sz="1800" dirty="0"/>
              <a:t> </a:t>
            </a:r>
            <a:r>
              <a:rPr lang="en-US" sz="1800" dirty="0" err="1"/>
              <a:t>analizler</a:t>
            </a:r>
            <a:r>
              <a:rPr lang="en-US" sz="1800" dirty="0"/>
              <a:t> </a:t>
            </a:r>
            <a:r>
              <a:rPr lang="en-US" sz="1800" dirty="0" err="1"/>
              <a:t>için</a:t>
            </a:r>
            <a:r>
              <a:rPr lang="en-US" sz="1800" dirty="0"/>
              <a:t> p&lt;0,05 </a:t>
            </a:r>
            <a:r>
              <a:rPr lang="en-US" sz="1800" dirty="0" err="1"/>
              <a:t>istatistiksel</a:t>
            </a:r>
            <a:r>
              <a:rPr lang="en-US" sz="1800" dirty="0"/>
              <a:t> </a:t>
            </a:r>
            <a:r>
              <a:rPr lang="en-US" sz="1800" dirty="0" err="1"/>
              <a:t>olarak</a:t>
            </a:r>
            <a:r>
              <a:rPr lang="en-US" sz="1800" dirty="0"/>
              <a:t> </a:t>
            </a:r>
            <a:r>
              <a:rPr lang="en-US" sz="1800" dirty="0" err="1"/>
              <a:t>anlamlı</a:t>
            </a:r>
            <a:r>
              <a:rPr lang="en-US" sz="1800" dirty="0"/>
              <a:t> </a:t>
            </a:r>
            <a:r>
              <a:rPr lang="en-US" sz="1800" dirty="0" err="1"/>
              <a:t>kabul</a:t>
            </a:r>
            <a:r>
              <a:rPr lang="en-US" sz="1800" dirty="0"/>
              <a:t> </a:t>
            </a:r>
            <a:r>
              <a:rPr lang="en-US" sz="1800" dirty="0" err="1"/>
              <a:t>edildi</a:t>
            </a:r>
            <a:r>
              <a:rPr lang="en-US" sz="1800" dirty="0"/>
              <a:t>.</a:t>
            </a:r>
          </a:p>
        </p:txBody>
      </p:sp>
    </p:spTree>
    <p:extLst>
      <p:ext uri="{BB962C8B-B14F-4D97-AF65-F5344CB8AC3E}">
        <p14:creationId xmlns:p14="http://schemas.microsoft.com/office/powerpoint/2010/main" val="3812050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0"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1"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1091183A-8079-470D-765A-3AC8E911949F}"/>
              </a:ext>
            </a:extLst>
          </p:cNvPr>
          <p:cNvSpPr>
            <a:spLocks noGrp="1"/>
          </p:cNvSpPr>
          <p:nvPr>
            <p:ph type="title"/>
          </p:nvPr>
        </p:nvSpPr>
        <p:spPr>
          <a:xfrm>
            <a:off x="1371599" y="294538"/>
            <a:ext cx="9895951" cy="1033669"/>
          </a:xfrm>
        </p:spPr>
        <p:txBody>
          <a:bodyPr>
            <a:normAutofit/>
          </a:bodyPr>
          <a:lstStyle/>
          <a:p>
            <a:r>
              <a:rPr lang="tr-TR" sz="4000" noProof="1">
                <a:solidFill>
                  <a:srgbClr val="FFFFFF"/>
                </a:solidFill>
              </a:rPr>
              <a:t>Sonuçlar</a:t>
            </a:r>
          </a:p>
        </p:txBody>
      </p:sp>
      <p:sp>
        <p:nvSpPr>
          <p:cNvPr id="3" name="İçerik Yer Tutucusu 2">
            <a:extLst>
              <a:ext uri="{FF2B5EF4-FFF2-40B4-BE49-F238E27FC236}">
                <a16:creationId xmlns:a16="http://schemas.microsoft.com/office/drawing/2014/main" id="{8ADDA280-DCEA-4590-C4CA-C7EDCF5C3842}"/>
              </a:ext>
            </a:extLst>
          </p:cNvPr>
          <p:cNvSpPr>
            <a:spLocks noGrp="1"/>
          </p:cNvSpPr>
          <p:nvPr>
            <p:ph idx="1"/>
          </p:nvPr>
        </p:nvSpPr>
        <p:spPr>
          <a:xfrm>
            <a:off x="459351" y="1885279"/>
            <a:ext cx="11299262" cy="4444084"/>
          </a:xfrm>
        </p:spPr>
        <p:txBody>
          <a:bodyPr anchor="ctr">
            <a:normAutofit/>
          </a:bodyPr>
          <a:lstStyle/>
          <a:p>
            <a:r>
              <a:rPr lang="tr-TR" sz="2400" noProof="1"/>
              <a:t>Toplam 2.320 hastadan eksik veya tamamlanmamış verileri olan hastalar dışlandıktan sonra, son analize </a:t>
            </a:r>
            <a:r>
              <a:rPr lang="tr-TR" sz="2400" b="1" noProof="1"/>
              <a:t>1.251 hasta </a:t>
            </a:r>
            <a:r>
              <a:rPr lang="tr-TR" sz="2400" noProof="1"/>
              <a:t>dahil edildi.</a:t>
            </a:r>
          </a:p>
          <a:p>
            <a:r>
              <a:rPr lang="tr-TR" sz="2400" noProof="1"/>
              <a:t>Bunların 857’si </a:t>
            </a:r>
            <a:r>
              <a:rPr lang="tr-TR" sz="2400" b="1" noProof="1"/>
              <a:t>(%68,5) kadın </a:t>
            </a:r>
            <a:r>
              <a:rPr lang="tr-TR" sz="2400" noProof="1"/>
              <a:t>ve 394’ü (%31,5) erkekti.</a:t>
            </a:r>
          </a:p>
          <a:p>
            <a:r>
              <a:rPr lang="tr-TR" sz="2400" noProof="1"/>
              <a:t>AF genel prevalansı %11,5 (n = 145) idi.</a:t>
            </a:r>
          </a:p>
          <a:p>
            <a:r>
              <a:rPr lang="tr-TR" sz="2400" noProof="1"/>
              <a:t>Hastalar AF tanılı olan (n=145) ve AF tanılı olmayan (n=1106) olarak iki ayrı gruba ayrıldı. </a:t>
            </a:r>
          </a:p>
        </p:txBody>
      </p:sp>
    </p:spTree>
    <p:extLst>
      <p:ext uri="{BB962C8B-B14F-4D97-AF65-F5344CB8AC3E}">
        <p14:creationId xmlns:p14="http://schemas.microsoft.com/office/powerpoint/2010/main" val="467862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55B80A38-6506-4B66-92B5-0B4416B80449}"/>
              </a:ext>
            </a:extLst>
          </p:cNvPr>
          <p:cNvPicPr>
            <a:picLocks noGrp="1" noChangeAspect="1"/>
          </p:cNvPicPr>
          <p:nvPr>
            <p:ph idx="1"/>
          </p:nvPr>
        </p:nvPicPr>
        <p:blipFill>
          <a:blip r:embed="rId2"/>
          <a:stretch>
            <a:fillRect/>
          </a:stretch>
        </p:blipFill>
        <p:spPr>
          <a:xfrm>
            <a:off x="2419981" y="130429"/>
            <a:ext cx="7352038" cy="6597142"/>
          </a:xfrm>
          <a:prstGeom prst="rect">
            <a:avLst/>
          </a:prstGeom>
        </p:spPr>
      </p:pic>
      <p:sp>
        <p:nvSpPr>
          <p:cNvPr id="7" name="Dikdörtgen 6">
            <a:extLst>
              <a:ext uri="{FF2B5EF4-FFF2-40B4-BE49-F238E27FC236}">
                <a16:creationId xmlns:a16="http://schemas.microsoft.com/office/drawing/2014/main" id="{34CB5C73-3666-AB44-C5C1-C381D3F5622C}"/>
              </a:ext>
            </a:extLst>
          </p:cNvPr>
          <p:cNvSpPr/>
          <p:nvPr/>
        </p:nvSpPr>
        <p:spPr>
          <a:xfrm>
            <a:off x="4257677" y="5421176"/>
            <a:ext cx="5300662" cy="208099"/>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Dikdörtgen 7">
            <a:extLst>
              <a:ext uri="{FF2B5EF4-FFF2-40B4-BE49-F238E27FC236}">
                <a16:creationId xmlns:a16="http://schemas.microsoft.com/office/drawing/2014/main" id="{F31798F5-4CAE-35D5-8C7D-4CEBE8D3DC24}"/>
              </a:ext>
            </a:extLst>
          </p:cNvPr>
          <p:cNvSpPr/>
          <p:nvPr/>
        </p:nvSpPr>
        <p:spPr>
          <a:xfrm>
            <a:off x="3924301" y="1515925"/>
            <a:ext cx="5419723" cy="31287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Dikdörtgen 8">
            <a:extLst>
              <a:ext uri="{FF2B5EF4-FFF2-40B4-BE49-F238E27FC236}">
                <a16:creationId xmlns:a16="http://schemas.microsoft.com/office/drawing/2014/main" id="{50EC6396-8C58-A131-DF1A-8DDBBE212CF2}"/>
              </a:ext>
            </a:extLst>
          </p:cNvPr>
          <p:cNvSpPr/>
          <p:nvPr/>
        </p:nvSpPr>
        <p:spPr>
          <a:xfrm>
            <a:off x="3933826" y="2036496"/>
            <a:ext cx="5419723" cy="31287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Dikdörtgen 9">
            <a:extLst>
              <a:ext uri="{FF2B5EF4-FFF2-40B4-BE49-F238E27FC236}">
                <a16:creationId xmlns:a16="http://schemas.microsoft.com/office/drawing/2014/main" id="{0B8634BB-DC1E-6727-3B09-C8FA2806D562}"/>
              </a:ext>
            </a:extLst>
          </p:cNvPr>
          <p:cNvSpPr/>
          <p:nvPr/>
        </p:nvSpPr>
        <p:spPr>
          <a:xfrm>
            <a:off x="2690813" y="3942563"/>
            <a:ext cx="6496050" cy="31287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Dikdörtgen 10">
            <a:extLst>
              <a:ext uri="{FF2B5EF4-FFF2-40B4-BE49-F238E27FC236}">
                <a16:creationId xmlns:a16="http://schemas.microsoft.com/office/drawing/2014/main" id="{A81B0C00-676B-187A-5B5F-00EE56294CCF}"/>
              </a:ext>
            </a:extLst>
          </p:cNvPr>
          <p:cNvSpPr/>
          <p:nvPr/>
        </p:nvSpPr>
        <p:spPr>
          <a:xfrm>
            <a:off x="2847974" y="3515109"/>
            <a:ext cx="6496050" cy="31287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11800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A89C025-30BF-2EC3-1BBF-87AD350749F7}"/>
            </a:ext>
          </a:extLst>
        </p:cNvPr>
        <p:cNvGrpSpPr/>
        <p:nvPr/>
      </p:nvGrpSpPr>
      <p:grpSpPr>
        <a:xfrm>
          <a:off x="0" y="0"/>
          <a:ext cx="0" cy="0"/>
          <a:chOff x="0" y="0"/>
          <a:chExt cx="0" cy="0"/>
        </a:xfrm>
      </p:grpSpPr>
      <p:sp useBgFill="1">
        <p:nvSpPr>
          <p:cNvPr id="28" name="Rectangle 20">
            <a:extLst>
              <a:ext uri="{FF2B5EF4-FFF2-40B4-BE49-F238E27FC236}">
                <a16:creationId xmlns:a16="http://schemas.microsoft.com/office/drawing/2014/main" id="{C3C34302-A143-D924-5EDA-1897DB1E27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0" name="Rectangle 22">
            <a:extLst>
              <a:ext uri="{FF2B5EF4-FFF2-40B4-BE49-F238E27FC236}">
                <a16:creationId xmlns:a16="http://schemas.microsoft.com/office/drawing/2014/main" id="{90C149A2-9E1B-20F4-46B9-885CE31841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31" name="Rectangle 24">
            <a:extLst>
              <a:ext uri="{FF2B5EF4-FFF2-40B4-BE49-F238E27FC236}">
                <a16:creationId xmlns:a16="http://schemas.microsoft.com/office/drawing/2014/main" id="{842390F1-0CAC-A566-CEE4-655B1FF048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7" name="Rectangle 26">
            <a:extLst>
              <a:ext uri="{FF2B5EF4-FFF2-40B4-BE49-F238E27FC236}">
                <a16:creationId xmlns:a16="http://schemas.microsoft.com/office/drawing/2014/main" id="{69DECBC6-F905-6086-ABF5-1F859071E2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9" name="Rectangle 28">
            <a:extLst>
              <a:ext uri="{FF2B5EF4-FFF2-40B4-BE49-F238E27FC236}">
                <a16:creationId xmlns:a16="http://schemas.microsoft.com/office/drawing/2014/main" id="{3EFE26AF-E79F-CF76-AF58-3D60ACA96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2" name="Başlık 1">
            <a:extLst>
              <a:ext uri="{FF2B5EF4-FFF2-40B4-BE49-F238E27FC236}">
                <a16:creationId xmlns:a16="http://schemas.microsoft.com/office/drawing/2014/main" id="{3567B06D-5464-2D37-D38A-2261EA88003F}"/>
              </a:ext>
            </a:extLst>
          </p:cNvPr>
          <p:cNvSpPr>
            <a:spLocks noGrp="1"/>
          </p:cNvSpPr>
          <p:nvPr>
            <p:ph type="title"/>
          </p:nvPr>
        </p:nvSpPr>
        <p:spPr>
          <a:xfrm>
            <a:off x="1371599" y="294538"/>
            <a:ext cx="9895951" cy="1033669"/>
          </a:xfrm>
        </p:spPr>
        <p:txBody>
          <a:bodyPr>
            <a:normAutofit/>
          </a:bodyPr>
          <a:lstStyle/>
          <a:p>
            <a:r>
              <a:rPr lang="tr-TR" sz="4000" noProof="1">
                <a:solidFill>
                  <a:srgbClr val="FFFFFF"/>
                </a:solidFill>
              </a:rPr>
              <a:t>Sonuçlar</a:t>
            </a:r>
          </a:p>
        </p:txBody>
      </p:sp>
      <p:graphicFrame>
        <p:nvGraphicFramePr>
          <p:cNvPr id="5" name="İçerik Yer Tutucusu 4">
            <a:extLst>
              <a:ext uri="{FF2B5EF4-FFF2-40B4-BE49-F238E27FC236}">
                <a16:creationId xmlns:a16="http://schemas.microsoft.com/office/drawing/2014/main" id="{48B888FD-DFCC-6A48-96EA-C34430DEE4C0}"/>
              </a:ext>
            </a:extLst>
          </p:cNvPr>
          <p:cNvGraphicFramePr>
            <a:graphicFrameLocks noGrp="1"/>
          </p:cNvGraphicFramePr>
          <p:nvPr>
            <p:ph idx="1"/>
            <p:extLst>
              <p:ext uri="{D42A27DB-BD31-4B8C-83A1-F6EECF244321}">
                <p14:modId xmlns:p14="http://schemas.microsoft.com/office/powerpoint/2010/main" val="3002705005"/>
              </p:ext>
            </p:extLst>
          </p:nvPr>
        </p:nvGraphicFramePr>
        <p:xfrm>
          <a:off x="1037769" y="1637033"/>
          <a:ext cx="8892043" cy="4940721"/>
        </p:xfrm>
        <a:graphic>
          <a:graphicData uri="http://schemas.openxmlformats.org/drawingml/2006/table">
            <a:tbl>
              <a:tblPr firstRow="1" firstCol="1" bandRow="1"/>
              <a:tblGrid>
                <a:gridCol w="3334206">
                  <a:extLst>
                    <a:ext uri="{9D8B030D-6E8A-4147-A177-3AD203B41FA5}">
                      <a16:colId xmlns:a16="http://schemas.microsoft.com/office/drawing/2014/main" val="3985288299"/>
                    </a:ext>
                  </a:extLst>
                </a:gridCol>
                <a:gridCol w="2271713">
                  <a:extLst>
                    <a:ext uri="{9D8B030D-6E8A-4147-A177-3AD203B41FA5}">
                      <a16:colId xmlns:a16="http://schemas.microsoft.com/office/drawing/2014/main" val="2737063534"/>
                    </a:ext>
                  </a:extLst>
                </a:gridCol>
                <a:gridCol w="2133415">
                  <a:extLst>
                    <a:ext uri="{9D8B030D-6E8A-4147-A177-3AD203B41FA5}">
                      <a16:colId xmlns:a16="http://schemas.microsoft.com/office/drawing/2014/main" val="3181965365"/>
                    </a:ext>
                  </a:extLst>
                </a:gridCol>
                <a:gridCol w="1152709">
                  <a:extLst>
                    <a:ext uri="{9D8B030D-6E8A-4147-A177-3AD203B41FA5}">
                      <a16:colId xmlns:a16="http://schemas.microsoft.com/office/drawing/2014/main" val="1252454412"/>
                    </a:ext>
                  </a:extLst>
                </a:gridCol>
              </a:tblGrid>
              <a:tr h="380181">
                <a:tc gridSpan="4">
                  <a:txBody>
                    <a:bodyPr/>
                    <a:lstStyle/>
                    <a:p>
                      <a:pPr algn="ctr">
                        <a:lnSpc>
                          <a:spcPct val="115000"/>
                        </a:lnSpc>
                        <a:spcAft>
                          <a:spcPts val="1000"/>
                        </a:spcAft>
                        <a:buNone/>
                      </a:pPr>
                      <a:r>
                        <a:rPr lang="tr-TR" sz="1800" b="1" noProof="1">
                          <a:solidFill>
                            <a:srgbClr val="000000"/>
                          </a:solidFill>
                          <a:effectLst/>
                          <a:latin typeface="+mn-lt"/>
                          <a:ea typeface="Times New Roman" panose="02020603050405020304" pitchFamily="18" charset="0"/>
                          <a:cs typeface="Times New Roman" panose="02020603050405020304" pitchFamily="18" charset="0"/>
                        </a:rPr>
                        <a:t>AF ile ilişkili faktörlere yönelik tek değişkenli lojistik regresyon analizleri</a:t>
                      </a:r>
                      <a:endParaRPr lang="tr-TR" sz="1800" noProof="1">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68728180"/>
                  </a:ext>
                </a:extLst>
              </a:tr>
              <a:tr h="380045">
                <a:tc>
                  <a:txBody>
                    <a:bodyPr/>
                    <a:lstStyle/>
                    <a:p>
                      <a:pPr>
                        <a:lnSpc>
                          <a:spcPct val="115000"/>
                        </a:lnSpc>
                        <a:spcAft>
                          <a:spcPts val="1000"/>
                        </a:spcAft>
                        <a:buNone/>
                      </a:pPr>
                      <a:r>
                        <a:rPr lang="tr-TR" sz="1600" b="1" noProof="1">
                          <a:solidFill>
                            <a:srgbClr val="000000"/>
                          </a:solidFill>
                          <a:effectLst/>
                          <a:latin typeface="+mn-lt"/>
                          <a:ea typeface="Times New Roman" panose="02020603050405020304" pitchFamily="18" charset="0"/>
                          <a:cs typeface="Times New Roman" panose="02020603050405020304" pitchFamily="18" charset="0"/>
                        </a:rPr>
                        <a:t>Geriatrik Sendrom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600" b="1" noProof="1">
                          <a:solidFill>
                            <a:srgbClr val="000000"/>
                          </a:solidFill>
                          <a:effectLst/>
                          <a:latin typeface="+mn-lt"/>
                          <a:ea typeface="Times New Roman" panose="02020603050405020304" pitchFamily="18" charset="0"/>
                          <a:cs typeface="Times New Roman" panose="02020603050405020304" pitchFamily="18" charset="0"/>
                        </a:rPr>
                        <a:t>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600" b="1" noProof="1">
                          <a:solidFill>
                            <a:srgbClr val="000000"/>
                          </a:solidFill>
                          <a:effectLst/>
                          <a:latin typeface="+mn-lt"/>
                          <a:ea typeface="Times New Roman" panose="02020603050405020304" pitchFamily="18" charset="0"/>
                          <a:cs typeface="Times New Roman" panose="02020603050405020304" pitchFamily="18" charset="0"/>
                        </a:rPr>
                        <a:t>%95 CI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600" b="1" noProof="1">
                          <a:solidFill>
                            <a:srgbClr val="000000"/>
                          </a:solidFill>
                          <a:effectLst/>
                          <a:latin typeface="+mn-lt"/>
                          <a:ea typeface="Times New Roman" panose="02020603050405020304" pitchFamily="18" charset="0"/>
                          <a:cs typeface="Times New Roman" panose="02020603050405020304" pitchFamily="18" charset="0"/>
                        </a:rPr>
                        <a:t>p-değeri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57860018"/>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Kırılganlık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2.76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1.91–3.98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&lt;0.001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99776380"/>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ADL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1.14–2.34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0.007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1220397"/>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IADL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1.97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1.39–2.80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&lt;0.001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2683338"/>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Polifarmasi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3.48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2.17–5.57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&lt;0.001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1003778"/>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Kabızlık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1.45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1.02–2.08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42217321"/>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Depresyon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1.44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0.94–2.18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6264904"/>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Bilişsel bozukluk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0.83–2.06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0.242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47554649"/>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Malnütrisyon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0.07–1.22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0619674"/>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Üriner inkontinans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1.38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0.98–1.95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0.068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1301062"/>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Fekal inkontinans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1.63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0.85–3.11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0.136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6182777"/>
                  </a:ext>
                </a:extLst>
              </a:tr>
              <a:tr h="380045">
                <a:tc>
                  <a:txBody>
                    <a:bodyPr/>
                    <a:lstStyle/>
                    <a:p>
                      <a:pPr>
                        <a:lnSpc>
                          <a:spcPct val="115000"/>
                        </a:lnSpc>
                        <a:spcAft>
                          <a:spcPts val="1000"/>
                        </a:spcAft>
                        <a:buNone/>
                      </a:pPr>
                      <a:r>
                        <a:rPr lang="tr-TR" sz="1600" b="0" noProof="1">
                          <a:solidFill>
                            <a:srgbClr val="000000"/>
                          </a:solidFill>
                          <a:effectLst/>
                          <a:latin typeface="+mn-lt"/>
                          <a:ea typeface="Times New Roman" panose="02020603050405020304" pitchFamily="18" charset="0"/>
                          <a:cs typeface="Times New Roman" panose="02020603050405020304" pitchFamily="18" charset="0"/>
                        </a:rPr>
                        <a:t>Sarkopeni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0.92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0.64–1.32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lnSpc>
                          <a:spcPct val="115000"/>
                        </a:lnSpc>
                        <a:spcAft>
                          <a:spcPts val="1000"/>
                        </a:spcAft>
                        <a:buNone/>
                      </a:pPr>
                      <a:r>
                        <a:rPr lang="tr-TR" sz="1200" b="0" noProof="1">
                          <a:solidFill>
                            <a:srgbClr val="000000"/>
                          </a:solidFill>
                          <a:effectLst/>
                          <a:latin typeface="+mn-lt"/>
                          <a:ea typeface="Times New Roman" panose="02020603050405020304" pitchFamily="18" charset="0"/>
                          <a:cs typeface="Times New Roman" panose="02020603050405020304" pitchFamily="18" charset="0"/>
                        </a:rPr>
                        <a:t>0.931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5258899"/>
                  </a:ext>
                </a:extLst>
              </a:tr>
            </a:tbl>
          </a:graphicData>
        </a:graphic>
      </p:graphicFrame>
      <p:sp>
        <p:nvSpPr>
          <p:cNvPr id="3" name="Dikdörtgen 2">
            <a:extLst>
              <a:ext uri="{FF2B5EF4-FFF2-40B4-BE49-F238E27FC236}">
                <a16:creationId xmlns:a16="http://schemas.microsoft.com/office/drawing/2014/main" id="{6A221D0E-C81E-155E-63C8-A5178966C361}"/>
              </a:ext>
            </a:extLst>
          </p:cNvPr>
          <p:cNvSpPr/>
          <p:nvPr/>
        </p:nvSpPr>
        <p:spPr>
          <a:xfrm>
            <a:off x="871538" y="2414588"/>
            <a:ext cx="9215437" cy="32861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4" name="Dikdörtgen 3">
            <a:extLst>
              <a:ext uri="{FF2B5EF4-FFF2-40B4-BE49-F238E27FC236}">
                <a16:creationId xmlns:a16="http://schemas.microsoft.com/office/drawing/2014/main" id="{CA37E9F1-6B23-E025-C28A-B2F505CBF6D4}"/>
              </a:ext>
            </a:extLst>
          </p:cNvPr>
          <p:cNvSpPr/>
          <p:nvPr/>
        </p:nvSpPr>
        <p:spPr>
          <a:xfrm>
            <a:off x="714375" y="3544001"/>
            <a:ext cx="9215437" cy="32861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6" name="Dikdörtgen 5">
            <a:extLst>
              <a:ext uri="{FF2B5EF4-FFF2-40B4-BE49-F238E27FC236}">
                <a16:creationId xmlns:a16="http://schemas.microsoft.com/office/drawing/2014/main" id="{E78FF35E-4F65-DEE2-6D8D-6E37CF838CDB}"/>
              </a:ext>
            </a:extLst>
          </p:cNvPr>
          <p:cNvSpPr/>
          <p:nvPr/>
        </p:nvSpPr>
        <p:spPr>
          <a:xfrm>
            <a:off x="714375" y="3892413"/>
            <a:ext cx="9215437" cy="32861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7" name="Dikdörtgen 6">
            <a:extLst>
              <a:ext uri="{FF2B5EF4-FFF2-40B4-BE49-F238E27FC236}">
                <a16:creationId xmlns:a16="http://schemas.microsoft.com/office/drawing/2014/main" id="{F6F2AC68-9F75-C1A3-E664-625F7926E450}"/>
              </a:ext>
            </a:extLst>
          </p:cNvPr>
          <p:cNvSpPr/>
          <p:nvPr/>
        </p:nvSpPr>
        <p:spPr>
          <a:xfrm>
            <a:off x="866773" y="3161914"/>
            <a:ext cx="9215437" cy="32861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noProof="1"/>
          </a:p>
        </p:txBody>
      </p:sp>
      <p:sp>
        <p:nvSpPr>
          <p:cNvPr id="8" name="Dikdörtgen 7">
            <a:extLst>
              <a:ext uri="{FF2B5EF4-FFF2-40B4-BE49-F238E27FC236}">
                <a16:creationId xmlns:a16="http://schemas.microsoft.com/office/drawing/2014/main" id="{492447CB-5D36-D2B8-66E6-A7A76087B098}"/>
              </a:ext>
            </a:extLst>
          </p:cNvPr>
          <p:cNvSpPr/>
          <p:nvPr/>
        </p:nvSpPr>
        <p:spPr>
          <a:xfrm>
            <a:off x="714375" y="2812434"/>
            <a:ext cx="9215437" cy="32861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noProof="1"/>
          </a:p>
        </p:txBody>
      </p:sp>
    </p:spTree>
    <p:extLst>
      <p:ext uri="{BB962C8B-B14F-4D97-AF65-F5344CB8AC3E}">
        <p14:creationId xmlns:p14="http://schemas.microsoft.com/office/powerpoint/2010/main" val="250251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P spid="8"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FF8389B1-0C20-465C-A2EC-9E9D8570D228}"/>
</file>

<file path=customXml/itemProps2.xml><?xml version="1.0" encoding="utf-8"?>
<ds:datastoreItem xmlns:ds="http://schemas.openxmlformats.org/officeDocument/2006/customXml" ds:itemID="{81ED5E1F-04BD-4AC5-B5E7-77B831C822CF}"/>
</file>

<file path=customXml/itemProps3.xml><?xml version="1.0" encoding="utf-8"?>
<ds:datastoreItem xmlns:ds="http://schemas.openxmlformats.org/officeDocument/2006/customXml" ds:itemID="{8588FBB5-E0D9-4101-BCDE-05DB3D9B1109}"/>
</file>

<file path=docProps/app.xml><?xml version="1.0" encoding="utf-8"?>
<Properties xmlns="http://schemas.openxmlformats.org/officeDocument/2006/extended-properties" xmlns:vt="http://schemas.openxmlformats.org/officeDocument/2006/docPropsVTypes">
  <TotalTime>626</TotalTime>
  <Words>797</Words>
  <Application>Microsoft Macintosh PowerPoint</Application>
  <PresentationFormat>Geniş ekran</PresentationFormat>
  <Paragraphs>124</Paragraphs>
  <Slides>13</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Aptos</vt:lpstr>
      <vt:lpstr>Aptos Display</vt:lpstr>
      <vt:lpstr>Arial</vt:lpstr>
      <vt:lpstr>Office Teması</vt:lpstr>
      <vt:lpstr>PowerPoint Sunusu</vt:lpstr>
      <vt:lpstr>Giriş ve Amaç</vt:lpstr>
      <vt:lpstr>Giriş ve Amaç</vt:lpstr>
      <vt:lpstr>Materyal ve Metot</vt:lpstr>
      <vt:lpstr>Materyal ve Metot</vt:lpstr>
      <vt:lpstr>Materyal ve Metot</vt:lpstr>
      <vt:lpstr>Sonuçlar</vt:lpstr>
      <vt:lpstr>PowerPoint Sunusu</vt:lpstr>
      <vt:lpstr>Sonuçlar</vt:lpstr>
      <vt:lpstr>Sonuçlar</vt:lpstr>
      <vt:lpstr>Tartışma ve Sonuç</vt:lpstr>
      <vt:lpstr>Tartışma ve Sonuç</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Buse Çalışan</dc:creator>
  <cp:lastModifiedBy>şirin zelal şahin</cp:lastModifiedBy>
  <cp:revision>27</cp:revision>
  <dcterms:created xsi:type="dcterms:W3CDTF">2025-09-25T07:19:01Z</dcterms:created>
  <dcterms:modified xsi:type="dcterms:W3CDTF">2025-10-17T21:13:20Z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