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6" r:id="rId3"/>
    <p:sldId id="265" r:id="rId4"/>
    <p:sldId id="260" r:id="rId5"/>
    <p:sldId id="267" r:id="rId6"/>
    <p:sldId id="268" r:id="rId7"/>
    <p:sldId id="263" r:id="rId8"/>
    <p:sldId id="264" r:id="rId9"/>
    <p:sldId id="26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9"/>
  </p:normalViewPr>
  <p:slideViewPr>
    <p:cSldViewPr snapToGrid="0">
      <p:cViewPr varScale="1">
        <p:scale>
          <a:sx n="93" d="100"/>
          <a:sy n="93" d="100"/>
        </p:scale>
        <p:origin x="21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8C955-C004-F3EC-80C8-2FD9DED3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DCAA578-D3D4-3725-ADA6-634DCD13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3A3AF309-9EC8-598B-1618-695C3146C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36" y="1387047"/>
            <a:ext cx="1735641" cy="1337532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30CDB99F-FDEF-AD57-0BCD-70A25E094D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8159" y="1400921"/>
            <a:ext cx="1735641" cy="1337532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38880541-0F4B-114F-2DFE-00E12A58BB76}"/>
              </a:ext>
            </a:extLst>
          </p:cNvPr>
          <p:cNvSpPr txBox="1"/>
          <p:nvPr/>
        </p:nvSpPr>
        <p:spPr>
          <a:xfrm>
            <a:off x="2123767" y="2638722"/>
            <a:ext cx="775765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133"/>
              </a:spcBef>
            </a:pP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Frailty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Gelişimini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Öngören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Klinik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ve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Fonksiyonel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Belirleyiciler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:</a:t>
            </a:r>
            <a:r>
              <a:rPr lang="tr-TR" sz="3200" b="1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>
                <a:solidFill>
                  <a:srgbClr val="111111"/>
                </a:solidFill>
                <a:latin typeface="Segoe UI" panose="020B0502040204020203" pitchFamily="34" charset="0"/>
              </a:rPr>
              <a:t>OYH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ve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TUG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Testlerinin</a:t>
            </a:r>
            <a:r>
              <a:rPr lang="en-US" sz="3200" b="1" dirty="0">
                <a:solidFill>
                  <a:srgbClr val="111111"/>
                </a:solidFill>
                <a:latin typeface="Segoe UI" panose="020B0502040204020203" pitchFamily="34" charset="0"/>
              </a:rPr>
              <a:t> </a:t>
            </a:r>
            <a:r>
              <a:rPr lang="en-US" sz="3200" b="1" dirty="0" err="1">
                <a:solidFill>
                  <a:srgbClr val="111111"/>
                </a:solidFill>
                <a:latin typeface="Segoe UI" panose="020B0502040204020203" pitchFamily="34" charset="0"/>
              </a:rPr>
              <a:t>Karşılaştırılması</a:t>
            </a:r>
            <a:endParaRPr lang="en-US" sz="3200" dirty="0">
              <a:solidFill>
                <a:srgbClr val="111111"/>
              </a:solidFill>
              <a:latin typeface="Segoe UI" panose="020B0502040204020203" pitchFamily="34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F4BBEEAA-3A38-1015-F099-B76A4B858788}"/>
              </a:ext>
            </a:extLst>
          </p:cNvPr>
          <p:cNvSpPr txBox="1"/>
          <p:nvPr/>
        </p:nvSpPr>
        <p:spPr>
          <a:xfrm>
            <a:off x="604436" y="5123751"/>
            <a:ext cx="1086776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b="1" u="sng" dirty="0"/>
              <a:t>Emine </a:t>
            </a:r>
            <a:r>
              <a:rPr lang="tr-TR" sz="1800" b="1" u="sng" dirty="0" err="1"/>
              <a:t>Asci</a:t>
            </a:r>
            <a:r>
              <a:rPr lang="tr-TR" sz="1800" b="1" u="sng" dirty="0"/>
              <a:t> Civelek* </a:t>
            </a:r>
            <a:r>
              <a:rPr lang="tr-TR" sz="1800" dirty="0"/>
              <a:t>Zelal Şahin </a:t>
            </a:r>
            <a:r>
              <a:rPr lang="tr-TR" sz="1800" dirty="0" err="1"/>
              <a:t>Tırnova</a:t>
            </a:r>
            <a:r>
              <a:rPr lang="tr-TR" sz="1800" dirty="0"/>
              <a:t>* Özge Can Ceylan * Ezgi </a:t>
            </a:r>
            <a:r>
              <a:rPr lang="tr-TR" sz="1800" dirty="0" err="1"/>
              <a:t>Pinar</a:t>
            </a:r>
            <a:r>
              <a:rPr lang="tr-TR" sz="1800" dirty="0"/>
              <a:t>*  Tuğba Erdoğan* Mehmet Akif Karan* </a:t>
            </a:r>
            <a:r>
              <a:rPr lang="tr-TR" sz="1800" dirty="0" err="1"/>
              <a:t>Gulistan</a:t>
            </a:r>
            <a:r>
              <a:rPr lang="tr-TR" sz="1800" dirty="0"/>
              <a:t> </a:t>
            </a:r>
            <a:r>
              <a:rPr lang="tr-TR" sz="1800" dirty="0" err="1"/>
              <a:t>Bahat</a:t>
            </a:r>
            <a:r>
              <a:rPr lang="tr-TR" sz="1800" dirty="0"/>
              <a:t>*</a:t>
            </a:r>
          </a:p>
          <a:p>
            <a:r>
              <a:rPr lang="tr-TR" sz="1800" dirty="0"/>
              <a:t>*</a:t>
            </a:r>
            <a:r>
              <a:rPr lang="en-US" sz="1800" dirty="0"/>
              <a:t>Istanbul University Istanbul </a:t>
            </a:r>
            <a:r>
              <a:rPr lang="tr-TR" sz="1800" dirty="0" err="1"/>
              <a:t>Medical</a:t>
            </a:r>
            <a:r>
              <a:rPr lang="tr-TR" sz="1800" dirty="0"/>
              <a:t> School,</a:t>
            </a:r>
            <a:r>
              <a:rPr lang="en-US" sz="1800" dirty="0"/>
              <a:t> Department of Internal </a:t>
            </a:r>
            <a:r>
              <a:rPr lang="tr-TR" sz="1800" dirty="0"/>
              <a:t>M</a:t>
            </a:r>
            <a:r>
              <a:rPr lang="en-US" sz="1800" dirty="0" err="1"/>
              <a:t>edicine</a:t>
            </a:r>
            <a:r>
              <a:rPr lang="tr-TR" sz="1800" dirty="0"/>
              <a:t>,</a:t>
            </a:r>
            <a:r>
              <a:rPr lang="en-US" sz="1800" dirty="0"/>
              <a:t> Division of Geriatrics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03747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Giriş ve Amaç 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AF32DE21-BAA6-1211-5D05-B9FC2E536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568" y="2172929"/>
            <a:ext cx="10168128" cy="40040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 lnSpcReduction="10000"/>
          </a:bodyPr>
          <a:lstStyle/>
          <a:p>
            <a:pPr lvl="2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0" lang="en-US" altLang="tr-TR" sz="1700" b="0" i="0" u="none" strike="noStrike" cap="none" normalizeH="0" baseline="0" dirty="0">
              <a:ln>
                <a:noFill/>
              </a:ln>
              <a:effectLst/>
            </a:endParaRPr>
          </a:p>
          <a:p>
            <a:pPr marL="742950"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Frailty,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birçok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fizyolojik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sistemde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zamanla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biriken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işlev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kayıpları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ile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karakterize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bir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geriatrik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sendrom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</a:p>
          <a:p>
            <a:pPr marL="742950"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marL="742950"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Fonksiyonel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kayıp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,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düşme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,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hastaneye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yatış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ve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mortalite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ile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ilişkilidir</a:t>
            </a: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  Erken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dönemde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belirlenmesi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ve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yüksek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riskli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bireylerin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taranması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klinik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açıdan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önemlidir</a:t>
            </a: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 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Fiziksel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performans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testleri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(TUG,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olağan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yürüme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hızı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) frailty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öngörüsünde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sık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kullanılan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pratik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araçlardır</a:t>
            </a: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lvl="1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Ancak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bu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testlerin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lang="tr-TR" altLang="tr-TR" dirty="0"/>
              <a:t>takipte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frailty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gelişimini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predikte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etme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gücü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hakkında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uzun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dönem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veri</a:t>
            </a:r>
            <a:r>
              <a:rPr kumimoji="0" lang="en-US" altLang="tr-TR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b="0" i="0" u="none" strike="noStrike" cap="none" normalizeH="0" baseline="0" dirty="0" err="1">
                <a:ln>
                  <a:noFill/>
                </a:ln>
                <a:effectLst/>
              </a:rPr>
              <a:t>sınırlıdır</a:t>
            </a:r>
            <a:endParaRPr kumimoji="0" lang="en-US" altLang="tr-TR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tr-TR" sz="1700" b="0" i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918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kern="1200">
                <a:latin typeface="+mj-lt"/>
                <a:ea typeface="+mj-ea"/>
                <a:cs typeface="+mj-cs"/>
              </a:rPr>
              <a:t>Giriş ve Amaç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FFE470D-B2C8-9681-1B0A-A9CB179C4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>
            <a:normAutofit/>
          </a:bodyPr>
          <a:lstStyle/>
          <a:p>
            <a:pPr marL="0" marR="0" lvl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Toplumda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yaşayan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yaşlı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bireylerde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frailty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gelişimini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öngören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klinik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ve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fonksiyonel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faktörleri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belirlemek</a:t>
            </a:r>
            <a:endParaRPr kumimoji="0" lang="tr-TR" altLang="tr-TR" sz="220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tr-TR" sz="220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TUG (Time Up and Go)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ve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OYH (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Olağan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Yürüme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Hızı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)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testlerinin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frailty </a:t>
            </a:r>
            <a:r>
              <a:rPr kumimoji="0" lang="en-US" altLang="tr-TR" sz="2200" i="0" u="none" strike="noStrike" cap="none" normalizeH="0" baseline="0" dirty="0" err="1">
                <a:ln>
                  <a:noFill/>
                </a:ln>
                <a:effectLst/>
              </a:rPr>
              <a:t>gelişimini</a:t>
            </a:r>
            <a:r>
              <a:rPr kumimoji="0" lang="en-US" altLang="tr-TR" sz="220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lang="tr-TR" altLang="tr-TR" sz="2200" dirty="0"/>
              <a:t>öngörücü </a:t>
            </a:r>
            <a:r>
              <a:rPr lang="tr-TR" altLang="tr-TR" sz="2200" dirty="0" err="1"/>
              <a:t>üücünü</a:t>
            </a:r>
            <a:r>
              <a:rPr lang="tr-TR" altLang="tr-TR" sz="2200" dirty="0"/>
              <a:t> belirlemek</a:t>
            </a:r>
            <a:endParaRPr kumimoji="0" lang="en-US" altLang="tr-TR" sz="2200" i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7765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Metod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7BCEE8FF-76D3-0628-36EE-180A3972F21A}"/>
              </a:ext>
            </a:extLst>
          </p:cNvPr>
          <p:cNvSpPr txBox="1"/>
          <p:nvPr/>
        </p:nvSpPr>
        <p:spPr>
          <a:xfrm>
            <a:off x="1115568" y="2276856"/>
            <a:ext cx="10168128" cy="3900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effectLst/>
              </a:rPr>
              <a:t>Üniversite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hastanemiz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geriatri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polikliniğinde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takipli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Takiplerinde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kapsamlı</a:t>
            </a:r>
            <a:r>
              <a:rPr lang="en-US" dirty="0"/>
              <a:t> </a:t>
            </a:r>
            <a:r>
              <a:rPr lang="en-US" dirty="0" err="1"/>
              <a:t>geriatrik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hastaların</a:t>
            </a:r>
            <a:r>
              <a:rPr lang="en-US" dirty="0"/>
              <a:t> </a:t>
            </a:r>
            <a:r>
              <a:rPr lang="en-US" dirty="0" err="1"/>
              <a:t>verileri</a:t>
            </a:r>
            <a:r>
              <a:rPr lang="en-US" dirty="0"/>
              <a:t> </a:t>
            </a:r>
            <a:r>
              <a:rPr lang="en-US" dirty="0" err="1"/>
              <a:t>retrospektif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tarandı</a:t>
            </a:r>
            <a:r>
              <a:rPr lang="en-US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effectLst/>
              </a:rPr>
              <a:t>Başlangıçta</a:t>
            </a:r>
            <a:r>
              <a:rPr lang="en-US" dirty="0">
                <a:effectLst/>
              </a:rPr>
              <a:t> robust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prefrail </a:t>
            </a:r>
            <a:r>
              <a:rPr lang="en-US" dirty="0" err="1">
                <a:effectLst/>
              </a:rPr>
              <a:t>olan</a:t>
            </a:r>
            <a:r>
              <a:rPr lang="en-US" dirty="0">
                <a:effectLst/>
              </a:rPr>
              <a:t> 211 hasta </a:t>
            </a:r>
            <a:r>
              <a:rPr lang="en-US" dirty="0" err="1">
                <a:effectLst/>
              </a:rPr>
              <a:t>çalışmaya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dahil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edildi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ortalama</a:t>
            </a:r>
            <a:r>
              <a:rPr lang="en-US" dirty="0">
                <a:effectLst/>
              </a:rPr>
              <a:t> 34 </a:t>
            </a:r>
            <a:r>
              <a:rPr lang="en-US" dirty="0" err="1">
                <a:effectLst/>
              </a:rPr>
              <a:t>aylık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takip</a:t>
            </a:r>
            <a:r>
              <a:rPr lang="tr-TR" dirty="0"/>
              <a:t>te</a:t>
            </a:r>
            <a:r>
              <a:rPr lang="en-US" dirty="0">
                <a:effectLst/>
              </a:rPr>
              <a:t> frailty </a:t>
            </a:r>
            <a:r>
              <a:rPr lang="en-US" dirty="0" err="1">
                <a:effectLst/>
              </a:rPr>
              <a:t>gelişimi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değerlendirildi</a:t>
            </a:r>
            <a:endParaRPr lang="en-US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Hastaların</a:t>
            </a:r>
            <a:r>
              <a:rPr lang="en-US" dirty="0"/>
              <a:t> </a:t>
            </a:r>
            <a:r>
              <a:rPr lang="en-US" dirty="0" err="1"/>
              <a:t>başlangıçtaki</a:t>
            </a:r>
            <a:r>
              <a:rPr lang="en-US" dirty="0"/>
              <a:t> </a:t>
            </a:r>
            <a:r>
              <a:rPr lang="en-US" dirty="0" err="1"/>
              <a:t>demografik</a:t>
            </a:r>
            <a:r>
              <a:rPr lang="en-US" dirty="0"/>
              <a:t> </a:t>
            </a:r>
            <a:r>
              <a:rPr lang="en-US" dirty="0" err="1"/>
              <a:t>verileri</a:t>
            </a:r>
            <a:r>
              <a:rPr lang="en-US" dirty="0"/>
              <a:t>, </a:t>
            </a:r>
            <a:r>
              <a:rPr lang="en-US" dirty="0" err="1"/>
              <a:t>antropometrik</a:t>
            </a:r>
            <a:r>
              <a:rPr lang="en-US" dirty="0"/>
              <a:t> </a:t>
            </a:r>
            <a:r>
              <a:rPr lang="en-US" dirty="0" err="1"/>
              <a:t>ölçümleri</a:t>
            </a:r>
            <a:r>
              <a:rPr lang="en-US" dirty="0"/>
              <a:t>, </a:t>
            </a:r>
            <a:r>
              <a:rPr lang="en-US" dirty="0" err="1"/>
              <a:t>nütrisyon</a:t>
            </a:r>
            <a:r>
              <a:rPr lang="en-US" dirty="0"/>
              <a:t> </a:t>
            </a:r>
            <a:r>
              <a:rPr lang="en-US" dirty="0" err="1"/>
              <a:t>durumları</a:t>
            </a:r>
            <a:r>
              <a:rPr lang="en-US" dirty="0"/>
              <a:t>, kas </a:t>
            </a:r>
            <a:r>
              <a:rPr lang="en-US" dirty="0" err="1"/>
              <a:t>gücü</a:t>
            </a:r>
            <a:r>
              <a:rPr lang="en-US" dirty="0"/>
              <a:t>, GYA, </a:t>
            </a:r>
            <a:r>
              <a:rPr lang="en-US" dirty="0" err="1"/>
              <a:t>eGYA</a:t>
            </a:r>
            <a:r>
              <a:rPr lang="en-US" dirty="0"/>
              <a:t>, 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ağrı</a:t>
            </a:r>
            <a:r>
              <a:rPr lang="en-US" dirty="0"/>
              <a:t> </a:t>
            </a:r>
            <a:r>
              <a:rPr lang="en-US" dirty="0" err="1"/>
              <a:t>varlığı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performans</a:t>
            </a:r>
            <a:r>
              <a:rPr lang="en-US" dirty="0"/>
              <a:t> </a:t>
            </a:r>
            <a:r>
              <a:rPr lang="en-US" dirty="0" err="1"/>
              <a:t>parametreleri</a:t>
            </a:r>
            <a:r>
              <a:rPr lang="en-US" dirty="0"/>
              <a:t> </a:t>
            </a:r>
            <a:r>
              <a:rPr lang="en-US" dirty="0" err="1"/>
              <a:t>kaydedildi</a:t>
            </a:r>
            <a:r>
              <a:rPr lang="en-US" dirty="0"/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</a:t>
            </a:r>
            <a:r>
              <a:rPr lang="en-US" dirty="0">
                <a:effectLst/>
              </a:rPr>
              <a:t>railty </a:t>
            </a:r>
            <a:r>
              <a:rPr lang="en-US" dirty="0" err="1">
                <a:effectLst/>
              </a:rPr>
              <a:t>gelişenler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gelişmeyenler</a:t>
            </a:r>
            <a:r>
              <a:rPr lang="en-US" dirty="0" err="1"/>
              <a:t>in</a:t>
            </a:r>
            <a:r>
              <a:rPr lang="en-US" dirty="0"/>
              <a:t> </a:t>
            </a:r>
            <a:r>
              <a:rPr lang="en-US" dirty="0" err="1"/>
              <a:t>parametreleri</a:t>
            </a:r>
            <a:r>
              <a:rPr lang="en-US" dirty="0"/>
              <a:t> </a:t>
            </a:r>
            <a:r>
              <a:rPr lang="en-US" dirty="0" err="1">
                <a:effectLst/>
              </a:rPr>
              <a:t>karşılaştırıldı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6178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Metod</a:t>
            </a:r>
          </a:p>
        </p:txBody>
      </p:sp>
      <p:sp>
        <p:nvSpPr>
          <p:cNvPr id="3" name="İçerik Yer Tutucusu 5">
            <a:extLst>
              <a:ext uri="{FF2B5EF4-FFF2-40B4-BE49-F238E27FC236}">
                <a16:creationId xmlns:a16="http://schemas.microsoft.com/office/drawing/2014/main" id="{414A88CE-F192-0A3B-EEC5-DC0D53D9B3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84671"/>
            <a:ext cx="5181600" cy="4692292"/>
          </a:xfrm>
        </p:spPr>
        <p:txBody>
          <a:bodyPr>
            <a:normAutofit fontScale="25000" lnSpcReduction="20000"/>
          </a:bodyPr>
          <a:lstStyle/>
          <a:p>
            <a:r>
              <a:rPr lang="tr-TR" sz="7200" dirty="0" err="1"/>
              <a:t>Probable</a:t>
            </a:r>
            <a:r>
              <a:rPr lang="tr-TR" sz="7200" dirty="0"/>
              <a:t> </a:t>
            </a:r>
            <a:r>
              <a:rPr lang="tr-TR" sz="7200" dirty="0" err="1"/>
              <a:t>Sarkopeni</a:t>
            </a:r>
            <a:endParaRPr lang="tr-TR" sz="7200" dirty="0"/>
          </a:p>
          <a:p>
            <a:pPr lvl="1"/>
            <a:r>
              <a:rPr lang="tr-TR" sz="7200" dirty="0"/>
              <a:t>El kavrama gücü (</a:t>
            </a:r>
            <a:r>
              <a:rPr lang="tr-TR" sz="7200" dirty="0" err="1"/>
              <a:t>Hand</a:t>
            </a:r>
            <a:r>
              <a:rPr lang="tr-TR" sz="7200" dirty="0"/>
              <a:t> Grip </a:t>
            </a:r>
            <a:r>
              <a:rPr lang="tr-TR" sz="7200" dirty="0" err="1"/>
              <a:t>Strength</a:t>
            </a:r>
            <a:r>
              <a:rPr lang="tr-TR" sz="7200" dirty="0"/>
              <a:t> - HGS) ile belirlendi*</a:t>
            </a:r>
          </a:p>
          <a:p>
            <a:pPr marL="1200150" lvl="2" indent="-285750"/>
            <a:r>
              <a:rPr lang="tr-TR" sz="7200" dirty="0"/>
              <a:t>Erkek: &lt; 27 kg</a:t>
            </a:r>
          </a:p>
          <a:p>
            <a:pPr marL="1200150" lvl="2" indent="-285750"/>
            <a:r>
              <a:rPr lang="tr-TR" sz="7200" dirty="0"/>
              <a:t>Kadın: &lt; 16 kg</a:t>
            </a:r>
          </a:p>
          <a:p>
            <a:pPr marL="1200150" lvl="2" indent="-285750"/>
            <a:endParaRPr lang="tr-TR" sz="7200" dirty="0"/>
          </a:p>
          <a:p>
            <a:r>
              <a:rPr lang="tr-TR" sz="7200" dirty="0"/>
              <a:t>Kırılganlık</a:t>
            </a:r>
          </a:p>
          <a:p>
            <a:pPr lvl="1"/>
            <a:r>
              <a:rPr lang="tr-TR" sz="7200" dirty="0"/>
              <a:t>FRAIL skalası ile değerlendirildi</a:t>
            </a:r>
          </a:p>
          <a:p>
            <a:pPr marL="1200150" lvl="2" indent="-285750"/>
            <a:r>
              <a:rPr lang="tr-TR" sz="7200" dirty="0"/>
              <a:t>≥ 3 puan → </a:t>
            </a:r>
            <a:r>
              <a:rPr lang="tr-TR" sz="7200" i="1" dirty="0" err="1"/>
              <a:t>Frailty</a:t>
            </a:r>
            <a:r>
              <a:rPr lang="tr-TR" sz="7200" i="1" dirty="0"/>
              <a:t> (+)</a:t>
            </a:r>
            <a:endParaRPr lang="tr-TR" sz="7200" dirty="0"/>
          </a:p>
          <a:p>
            <a:r>
              <a:rPr lang="tr-TR" sz="7200" dirty="0"/>
              <a:t>Malnütrisyon</a:t>
            </a:r>
          </a:p>
          <a:p>
            <a:endParaRPr lang="tr-TR" sz="7200" dirty="0"/>
          </a:p>
          <a:p>
            <a:pPr lvl="1"/>
            <a:r>
              <a:rPr lang="tr-TR" sz="7200" dirty="0"/>
              <a:t>Mini </a:t>
            </a:r>
            <a:r>
              <a:rPr lang="tr-TR" sz="7200" dirty="0" err="1"/>
              <a:t>Nutrisyonel</a:t>
            </a:r>
            <a:r>
              <a:rPr lang="tr-TR" sz="7200" dirty="0"/>
              <a:t> Değerlendirme – Kısa Form (MNA-SF)</a:t>
            </a:r>
          </a:p>
          <a:p>
            <a:pPr marL="1200150" lvl="2" indent="-285750"/>
            <a:r>
              <a:rPr lang="tr-TR" sz="7200" dirty="0"/>
              <a:t>≤ 11 puan → </a:t>
            </a:r>
            <a:r>
              <a:rPr lang="tr-TR" sz="7200" i="1" dirty="0"/>
              <a:t>Yetersiz beslenme (+)</a:t>
            </a:r>
          </a:p>
          <a:p>
            <a:pPr marL="1200150" lvl="2" indent="-285750"/>
            <a:endParaRPr lang="tr-TR" sz="6800" dirty="0"/>
          </a:p>
          <a:p>
            <a:pPr lvl="2" algn="just">
              <a:spcBef>
                <a:spcPts val="1000"/>
              </a:spcBef>
              <a:spcAft>
                <a:spcPts val="1000"/>
              </a:spcAft>
            </a:pPr>
            <a:endParaRPr lang="tr-TR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2" algn="just">
              <a:spcBef>
                <a:spcPts val="1000"/>
              </a:spcBef>
              <a:spcAft>
                <a:spcPts val="1000"/>
              </a:spcAft>
            </a:pPr>
            <a:endParaRPr lang="tr-TR" sz="28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914400" lvl="2" indent="0" algn="just">
              <a:spcBef>
                <a:spcPts val="1000"/>
              </a:spcBef>
              <a:spcAft>
                <a:spcPts val="1000"/>
              </a:spcAft>
              <a:buNone/>
            </a:pP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F06D11BE-182B-B1D9-D03B-F28E3B4C7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06014"/>
            <a:ext cx="5181600" cy="4593969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Günlük Yaşam Aktiviteleri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Temel günlük yaşam aktiviteleri:</a:t>
            </a:r>
          </a:p>
          <a:p>
            <a:pPr marL="1200150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KATZ Skorlaması (0–6)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Enstrümantal günlük yaşam aktiviteleri:</a:t>
            </a:r>
          </a:p>
          <a:p>
            <a:pPr marL="1200150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LAWTON-BRODY Skorlaması (0–8</a:t>
            </a:r>
          </a:p>
          <a:p>
            <a:pPr marL="1200150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tr-TR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Fiziksel Performans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tr-TR" sz="1800" dirty="0">
                <a:solidFill>
                  <a:prstClr val="black"/>
                </a:solidFill>
              </a:rPr>
              <a:t>                        </a:t>
            </a:r>
            <a:r>
              <a:rPr kumimoji="0" lang="tr-TR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TUG (Time </a:t>
            </a:r>
            <a:r>
              <a:rPr kumimoji="0" lang="tr-TR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Up</a:t>
            </a:r>
            <a:r>
              <a:rPr kumimoji="0" lang="tr-TR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an </a:t>
            </a:r>
            <a:r>
              <a:rPr kumimoji="0" lang="tr-TR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Go</a:t>
            </a:r>
            <a:r>
              <a:rPr kumimoji="0" lang="tr-TR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Ti)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OYH (Olağan Yürüme Hızı)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&lt;=0.8 m/sn</a:t>
            </a:r>
          </a:p>
          <a:p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7BCEE8FF-76D3-0628-36EE-180A3972F21A}"/>
              </a:ext>
            </a:extLst>
          </p:cNvPr>
          <p:cNvSpPr txBox="1"/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dirty="0"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effectLst/>
              </a:rPr>
              <a:t>.</a:t>
            </a:r>
            <a:endParaRPr lang="en-US" dirty="0"/>
          </a:p>
        </p:txBody>
      </p:sp>
      <p:sp>
        <p:nvSpPr>
          <p:cNvPr id="7" name="Metin kutusu 1">
            <a:extLst>
              <a:ext uri="{FF2B5EF4-FFF2-40B4-BE49-F238E27FC236}">
                <a16:creationId xmlns:a16="http://schemas.microsoft.com/office/drawing/2014/main" id="{FB37C378-637F-2DF1-73F7-348ECD1A9434}"/>
              </a:ext>
            </a:extLst>
          </p:cNvPr>
          <p:cNvSpPr txBox="1"/>
          <p:nvPr/>
        </p:nvSpPr>
        <p:spPr>
          <a:xfrm>
            <a:off x="6094475" y="6308208"/>
            <a:ext cx="5831635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Cruz-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Jentoft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al.  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Sarcopenia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Older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People 2 . Age </a:t>
            </a:r>
            <a:r>
              <a:rPr lang="tr-TR" sz="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Ageing</a:t>
            </a:r>
            <a:r>
              <a:rPr lang="tr-TR" sz="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2019; 48(4):601–6</a:t>
            </a:r>
            <a:r>
              <a:rPr lang="tr-TR" sz="800" dirty="0">
                <a:effectLst/>
                <a:latin typeface="AdvOT46dcae81"/>
              </a:rPr>
              <a:t>18. 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844117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z="2800" dirty="0"/>
              <a:t>İstatistiksel Yöntem 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7BCEE8FF-76D3-0628-36EE-180A3972F21A}"/>
              </a:ext>
            </a:extLst>
          </p:cNvPr>
          <p:cNvSpPr txBox="1"/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dirty="0"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effectLst/>
              </a:rPr>
              <a:t>.</a:t>
            </a:r>
            <a:endParaRPr lang="en-US" dirty="0"/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id="{303DFC6E-1F35-1B33-BE4D-5233387D1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10515600" cy="4710628"/>
          </a:xfrm>
        </p:spPr>
        <p:txBody>
          <a:bodyPr>
            <a:normAutofit fontScale="70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Veri Dağılımı:</a:t>
            </a:r>
            <a:b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Kolmogorov–</a:t>
            </a:r>
            <a:r>
              <a:rPr kumimoji="0" lang="tr-TR" altLang="tr-TR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Smirnov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testi ile değerlendirildi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Tanımlayıcı İstatistikler: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Normal dağılan veriler: Ortalama ± 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Normal dağılmayan veriler: Medyan (</a:t>
            </a:r>
            <a:r>
              <a:rPr kumimoji="0" lang="tr-TR" altLang="tr-TR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min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–</a:t>
            </a:r>
            <a:r>
              <a:rPr kumimoji="0" lang="tr-TR" altLang="tr-TR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maks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Kategorik veriler: % (yüzde)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Tek Değişkenli Analizler: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Ki-kare testi (kategorik değişkenler)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Mann–Whitney U (normal dağılmayan)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Bağımsız örneklemler t-testi (normal dağılan)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Korelasyon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tr-TR" altLang="tr-TR" sz="2600" dirty="0"/>
              <a:t>              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tr-TR" altLang="tr-TR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spearman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analizi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ROC analizi </a:t>
            </a:r>
            <a:r>
              <a:rPr kumimoji="0" lang="tr-TR" altLang="tr-TR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frailty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gelişimini öngören  </a:t>
            </a:r>
            <a:r>
              <a:rPr lang="tr-TR" altLang="tr-TR" sz="2600" dirty="0"/>
              <a:t>TUG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kesme değeri belirlendi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        </a:t>
            </a:r>
            <a:endParaRPr kumimoji="0" lang="tr-TR" altLang="tr-TR" sz="2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Frailty</a:t>
            </a:r>
            <a:r>
              <a:rPr kumimoji="0" lang="tr-TR" altLang="tr-TR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gelişimi ile İlişkili değişkenler lojistik regresyon modeline dahil edildi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87028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442" y="365126"/>
            <a:ext cx="10299357" cy="697555"/>
          </a:xfrm>
        </p:spPr>
        <p:txBody>
          <a:bodyPr>
            <a:normAutofit fontScale="90000"/>
          </a:bodyPr>
          <a:lstStyle/>
          <a:p>
            <a:r>
              <a:rPr lang="tr-TR" dirty="0"/>
              <a:t>Sonuçlar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5CFCC92F-EA43-65CD-B620-1833CCC68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4013" y="445063"/>
            <a:ext cx="7177548" cy="5653860"/>
          </a:xfrm>
          <a:prstGeom prst="rect">
            <a:avLst/>
          </a:prstGeom>
          <a:effectLst>
            <a:softEdge rad="0"/>
          </a:effectLst>
        </p:spPr>
      </p:pic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354D619-D0C9-D68A-EC2D-687F7C4C0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611" y="979615"/>
            <a:ext cx="4190402" cy="48987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74 ± 6.1 yaş, %71.1 kadın</a:t>
            </a:r>
          </a:p>
          <a:p>
            <a:pPr marL="0" indent="0">
              <a:buNone/>
            </a:pPr>
            <a:r>
              <a:rPr lang="tr-TR" b="1" dirty="0"/>
              <a:t>Ortalama takip süresi:</a:t>
            </a:r>
            <a:r>
              <a:rPr lang="tr-TR" dirty="0"/>
              <a:t> 34 ay</a:t>
            </a:r>
          </a:p>
          <a:p>
            <a:pPr marL="0" indent="0">
              <a:buNone/>
            </a:pPr>
            <a:r>
              <a:rPr lang="tr-TR" dirty="0"/>
              <a:t> %15.2 (n≈32) </a:t>
            </a:r>
            <a:r>
              <a:rPr lang="tr-TR" dirty="0" err="1"/>
              <a:t>frailty</a:t>
            </a:r>
            <a:r>
              <a:rPr lang="tr-TR" dirty="0"/>
              <a:t> gelişmiş 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dirty="0" err="1"/>
              <a:t>Frailty</a:t>
            </a:r>
            <a:r>
              <a:rPr lang="tr-TR" dirty="0"/>
              <a:t> gelişenler:</a:t>
            </a:r>
          </a:p>
          <a:p>
            <a:r>
              <a:rPr lang="tr-TR" dirty="0"/>
              <a:t>TUG uzun, OYH daha düşük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Malnütre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İADL bağımlı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Kronik ağrı daha sık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TUG </a:t>
            </a:r>
            <a:r>
              <a:rPr lang="tr-TR" sz="2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cut-off</a:t>
            </a:r>
            <a:r>
              <a:rPr lang="tr-TR" sz="2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≥9.3 saniye (AUC = 0.648, </a:t>
            </a:r>
            <a:r>
              <a:rPr lang="tr-TR" sz="2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Sensitivite</a:t>
            </a:r>
            <a:r>
              <a:rPr lang="tr-TR" sz="2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= 68.8%, Spesifite = 60.5%)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OYH </a:t>
            </a:r>
            <a:r>
              <a:rPr lang="tr-TR" dirty="0" err="1"/>
              <a:t>cut-off</a:t>
            </a:r>
            <a:r>
              <a:rPr lang="tr-TR" dirty="0"/>
              <a:t>  ≤0.97 m/s (AUC 0.736 (</a:t>
            </a:r>
            <a:r>
              <a:rPr lang="tr-TR" dirty="0" err="1"/>
              <a:t>Sensitivite</a:t>
            </a:r>
            <a:r>
              <a:rPr lang="tr-TR" dirty="0"/>
              <a:t> = 90.6%, Spesifite = 54.0%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4221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607011" cy="1117686"/>
          </a:xfrm>
        </p:spPr>
        <p:txBody>
          <a:bodyPr>
            <a:normAutofit/>
          </a:bodyPr>
          <a:lstStyle/>
          <a:p>
            <a:r>
              <a:rPr lang="tr-TR" sz="4000" dirty="0"/>
              <a:t>Sonuçlar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6F47E873-5C10-BBD5-0BB0-A9567DEB3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340" y="404394"/>
            <a:ext cx="7241060" cy="5752993"/>
          </a:xfrm>
          <a:prstGeom prst="rect">
            <a:avLst/>
          </a:prstGeom>
        </p:spPr>
      </p:pic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4381FCE-CA1C-18FD-52C2-56B466961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843" y="6301947"/>
            <a:ext cx="11343503" cy="492674"/>
          </a:xfrm>
        </p:spPr>
        <p:txBody>
          <a:bodyPr/>
          <a:lstStyle/>
          <a:p>
            <a:r>
              <a:rPr lang="tr-TR" sz="2000" dirty="0"/>
              <a:t>OYH ve TUG arasında yüksek korelasyon (r = –0.81) nedeniyle ayrı modeller analiz edildi</a:t>
            </a:r>
          </a:p>
        </p:txBody>
      </p:sp>
    </p:spTree>
    <p:extLst>
      <p:ext uri="{BB962C8B-B14F-4D97-AF65-F5344CB8AC3E}">
        <p14:creationId xmlns:p14="http://schemas.microsoft.com/office/powerpoint/2010/main" val="31315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Tartışma</a:t>
            </a:r>
          </a:p>
        </p:txBody>
      </p:sp>
      <p:sp>
        <p:nvSpPr>
          <p:cNvPr id="34" name="Rectangle 2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33BAE733-43B9-1A54-DC4F-EFC9FCC484DC}"/>
              </a:ext>
            </a:extLst>
          </p:cNvPr>
          <p:cNvSpPr txBox="1"/>
          <p:nvPr/>
        </p:nvSpPr>
        <p:spPr>
          <a:xfrm>
            <a:off x="626850" y="2018806"/>
            <a:ext cx="10656846" cy="41581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Frailty, </a:t>
            </a:r>
            <a:r>
              <a:rPr lang="en-US" sz="2000" dirty="0" err="1"/>
              <a:t>engelliliğin</a:t>
            </a:r>
            <a:r>
              <a:rPr lang="en-US" sz="2000" dirty="0"/>
              <a:t> </a:t>
            </a:r>
            <a:r>
              <a:rPr lang="en-US" sz="2000" dirty="0" err="1"/>
              <a:t>ön</a:t>
            </a:r>
            <a:r>
              <a:rPr lang="en-US" sz="2000" dirty="0"/>
              <a:t> </a:t>
            </a:r>
            <a:r>
              <a:rPr lang="en-US" sz="2000" dirty="0" err="1"/>
              <a:t>evresi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kabul</a:t>
            </a:r>
            <a:r>
              <a:rPr lang="en-US" sz="2000" dirty="0"/>
              <a:t> </a:t>
            </a:r>
            <a:r>
              <a:rPr lang="en-US" sz="2000" dirty="0" err="1"/>
              <a:t>edilmekte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geri</a:t>
            </a:r>
            <a:r>
              <a:rPr lang="en-US" sz="2000" dirty="0"/>
              <a:t> </a:t>
            </a:r>
            <a:r>
              <a:rPr lang="en-US" sz="2000" dirty="0" err="1"/>
              <a:t>döndürülebilir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durum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değerlendirilmektedir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Frailty </a:t>
            </a:r>
            <a:r>
              <a:rPr lang="en-US" sz="2000" dirty="0" err="1"/>
              <a:t>durumun</a:t>
            </a:r>
            <a:r>
              <a:rPr lang="tr-TR" sz="2000" dirty="0"/>
              <a:t>a</a:t>
            </a:r>
            <a:r>
              <a:rPr lang="en-US" sz="2000" dirty="0"/>
              <a:t> </a:t>
            </a:r>
            <a:r>
              <a:rPr lang="en-US" sz="2000" dirty="0" err="1"/>
              <a:t>ilerlemeyi</a:t>
            </a:r>
            <a:r>
              <a:rPr lang="en-US" sz="2000" dirty="0"/>
              <a:t> </a:t>
            </a:r>
            <a:r>
              <a:rPr lang="en-US" sz="2000" dirty="0" err="1"/>
              <a:t>öngörebilmek</a:t>
            </a:r>
            <a:r>
              <a:rPr lang="en-US" sz="2000" dirty="0"/>
              <a:t>, </a:t>
            </a:r>
            <a:r>
              <a:rPr lang="en-US" sz="2000" dirty="0" err="1"/>
              <a:t>yüksek</a:t>
            </a:r>
            <a:r>
              <a:rPr lang="en-US" sz="2000" dirty="0"/>
              <a:t> </a:t>
            </a:r>
            <a:r>
              <a:rPr lang="en-US" sz="2000" dirty="0" err="1"/>
              <a:t>riskli</a:t>
            </a:r>
            <a:r>
              <a:rPr lang="en-US" sz="2000" dirty="0"/>
              <a:t> </a:t>
            </a:r>
            <a:r>
              <a:rPr lang="en-US" sz="2000" dirty="0" err="1"/>
              <a:t>bireyler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erken</a:t>
            </a:r>
            <a:r>
              <a:rPr lang="en-US" sz="2000" dirty="0"/>
              <a:t> </a:t>
            </a:r>
            <a:r>
              <a:rPr lang="en-US" sz="2000" dirty="0" err="1"/>
              <a:t>müdahale</a:t>
            </a:r>
            <a:r>
              <a:rPr lang="en-US" sz="2000" dirty="0"/>
              <a:t> </a:t>
            </a:r>
            <a:r>
              <a:rPr lang="en-US" sz="2000" dirty="0" err="1"/>
              <a:t>olasılığını</a:t>
            </a:r>
            <a:r>
              <a:rPr lang="en-US" sz="2000" dirty="0"/>
              <a:t> </a:t>
            </a:r>
            <a:r>
              <a:rPr lang="en-US" sz="2000" dirty="0" err="1"/>
              <a:t>artırdığı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klinik</a:t>
            </a:r>
            <a:r>
              <a:rPr lang="en-US" sz="2000" dirty="0"/>
              <a:t> </a:t>
            </a:r>
            <a:r>
              <a:rPr lang="en-US" sz="2000" dirty="0" err="1"/>
              <a:t>açıdan</a:t>
            </a:r>
            <a:r>
              <a:rPr lang="en-US" sz="2000" dirty="0"/>
              <a:t> </a:t>
            </a:r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önem</a:t>
            </a:r>
            <a:r>
              <a:rPr lang="en-US" sz="2000" dirty="0"/>
              <a:t> </a:t>
            </a:r>
            <a:r>
              <a:rPr lang="en-US" sz="2000" dirty="0" err="1"/>
              <a:t>taşımaktadır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TUG </a:t>
            </a:r>
            <a:r>
              <a:rPr lang="en-US" sz="2000" dirty="0" err="1">
                <a:effectLst/>
              </a:rPr>
              <a:t>ve</a:t>
            </a:r>
            <a:r>
              <a:rPr lang="en-US" sz="2000" dirty="0">
                <a:effectLst/>
              </a:rPr>
              <a:t> </a:t>
            </a:r>
            <a:r>
              <a:rPr lang="tr-TR" sz="2000" dirty="0"/>
              <a:t>OYH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gibi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basit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uygulanabilir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fiziksel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performans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testleri</a:t>
            </a:r>
            <a:r>
              <a:rPr lang="en-US" sz="2000" dirty="0">
                <a:effectLst/>
              </a:rPr>
              <a:t> frailty </a:t>
            </a:r>
            <a:r>
              <a:rPr lang="en-US" sz="2000" dirty="0" err="1">
                <a:effectLst/>
              </a:rPr>
              <a:t>gelişimini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öngörmede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etkili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araçlar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olarak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kullanılabilir</a:t>
            </a:r>
            <a:r>
              <a:rPr lang="en-US" sz="2000" dirty="0">
                <a:effectLst/>
              </a:rPr>
              <a:t> </a:t>
            </a:r>
            <a:endParaRPr lang="tr-TR" sz="200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sz="200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dirty="0"/>
              <a:t>Çalışmamızsa TUG testinin </a:t>
            </a:r>
            <a:r>
              <a:rPr lang="tr-TR" sz="2000" dirty="0" err="1"/>
              <a:t>frailty</a:t>
            </a:r>
            <a:r>
              <a:rPr lang="tr-TR" sz="2000" dirty="0"/>
              <a:t> gelişimini ayırt edebilme gücü orta düzeyde, OYH ‘</a:t>
            </a:r>
            <a:r>
              <a:rPr lang="tr-TR" sz="2000" dirty="0" err="1"/>
              <a:t>ın</a:t>
            </a:r>
            <a:r>
              <a:rPr lang="tr-TR" sz="2000" dirty="0"/>
              <a:t> ise iyi düzeyde </a:t>
            </a:r>
            <a:endParaRPr lang="en-US" sz="200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effectLst/>
              </a:rPr>
              <a:t>Ayrıca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kronik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ağrı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gibi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modifiye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edilebilir</a:t>
            </a:r>
            <a:r>
              <a:rPr lang="en-US" sz="2000" dirty="0">
                <a:effectLst/>
              </a:rPr>
              <a:t> risk </a:t>
            </a:r>
            <a:r>
              <a:rPr lang="en-US" sz="2000" dirty="0" err="1">
                <a:effectLst/>
              </a:rPr>
              <a:t>faktörlerinin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değerlendirilmesi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frailty’nin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önlenmesi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ve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yönetilmesine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yönelik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stratejiler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açısından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klinik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önem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taşımaktadır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04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C2B39650-387E-440C-B735-7AD0758BAA62}"/>
</file>

<file path=customXml/itemProps2.xml><?xml version="1.0" encoding="utf-8"?>
<ds:datastoreItem xmlns:ds="http://schemas.openxmlformats.org/officeDocument/2006/customXml" ds:itemID="{D192F377-1EB3-473E-9814-AB5CA2161A19}"/>
</file>

<file path=customXml/itemProps3.xml><?xml version="1.0" encoding="utf-8"?>
<ds:datastoreItem xmlns:ds="http://schemas.openxmlformats.org/officeDocument/2006/customXml" ds:itemID="{E68EA7FC-07A8-45BB-ADC5-CBBE49E6AE67}"/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638</Words>
  <Application>Microsoft Office PowerPoint</Application>
  <PresentationFormat>Geniş ekran</PresentationFormat>
  <Paragraphs>107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AdvOT46dcae81</vt:lpstr>
      <vt:lpstr>Aptos</vt:lpstr>
      <vt:lpstr>Aptos Display</vt:lpstr>
      <vt:lpstr>Arial</vt:lpstr>
      <vt:lpstr>Calibri</vt:lpstr>
      <vt:lpstr>Segoe UI</vt:lpstr>
      <vt:lpstr>Times New Roman</vt:lpstr>
      <vt:lpstr>Wingdings</vt:lpstr>
      <vt:lpstr>Office Teması</vt:lpstr>
      <vt:lpstr>PowerPoint Sunusu</vt:lpstr>
      <vt:lpstr>Giriş ve Amaç </vt:lpstr>
      <vt:lpstr>Giriş ve Amaç</vt:lpstr>
      <vt:lpstr>Metod</vt:lpstr>
      <vt:lpstr>Metod</vt:lpstr>
      <vt:lpstr>İstatistiksel Yöntem </vt:lpstr>
      <vt:lpstr>Sonuçlar</vt:lpstr>
      <vt:lpstr>Sonuçlar</vt:lpstr>
      <vt:lpstr>Tartışma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Buse Çalışan</dc:creator>
  <cp:lastModifiedBy>emine aşcı civelek</cp:lastModifiedBy>
  <cp:revision>17</cp:revision>
  <dcterms:created xsi:type="dcterms:W3CDTF">2025-09-25T07:19:01Z</dcterms:created>
  <dcterms:modified xsi:type="dcterms:W3CDTF">2025-10-17T04:26:27Z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