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2" r:id="rId2"/>
    <p:sldId id="257" r:id="rId3"/>
    <p:sldId id="310" r:id="rId4"/>
    <p:sldId id="311" r:id="rId5"/>
    <p:sldId id="266" r:id="rId6"/>
    <p:sldId id="308" r:id="rId7"/>
    <p:sldId id="309" r:id="rId8"/>
    <p:sldId id="259" r:id="rId9"/>
    <p:sldId id="261" r:id="rId10"/>
    <p:sldId id="262" r:id="rId11"/>
    <p:sldId id="263" r:id="rId12"/>
    <p:sldId id="264" r:id="rId13"/>
    <p:sldId id="26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44466-ABA0-4CF9-9A97-D7C293FD1FC2}" type="datetimeFigureOut">
              <a:rPr lang="tr-TR" smtClean="0"/>
              <a:t>17.10.2025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204F4-17E7-4427-98FD-DA26ABF25D72}" type="slidenum">
              <a:rPr lang="tr-TR" smtClean="0"/>
              <a:t>‹#›</a:t>
            </a:fld>
            <a:endParaRPr lang="tr-TR"/>
          </a:p>
        </p:txBody>
      </p:sp>
    </p:spTree>
    <p:extLst>
      <p:ext uri="{BB962C8B-B14F-4D97-AF65-F5344CB8AC3E}">
        <p14:creationId xmlns:p14="http://schemas.microsoft.com/office/powerpoint/2010/main" val="380396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9F9A7A-B303-4315-2954-74C5D9763EC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9D31506-2C07-77B7-3D7F-DEDDB1658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2A669FB-5E1D-9E34-44E4-B92ACF23330E}"/>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0DE00CD6-F09F-EE3F-245D-D4951D5ACE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FBE0E8-880E-1666-9AB1-5449DE826BFD}"/>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218555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8F13A4-AE70-0E4D-6882-5EFACD0D25D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6AEEA98-7810-6A96-2035-6E90B664F6F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E19127-D9F0-EC64-BA81-308A82E0CC0F}"/>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06882E14-D8AB-609D-8CD2-6B06D47705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0126D9-9C24-AF67-9E81-92CD858610ED}"/>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422552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51CEC81-7390-EFEC-C09F-4FEF197D0F5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86FB19D-1BDF-36A1-828F-8D71D827C48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3C9490-9324-C3A9-4ADF-D4B77AC3F9E6}"/>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EAB7F6FF-9578-6EAA-82FA-99B346E03C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60288C-642E-5BB4-8F76-70BA9D2D8AE7}"/>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37511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F33E78-E0CA-4F25-C210-E2821D45C0D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50283A4-2DEB-CFA2-859A-EDEACEB550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D0EA4B-7702-49B4-C7E2-41C7BC345FD9}"/>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EC7A445F-8B49-D8EE-2A55-FE78027259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364C1F-D0D1-4747-6FA7-50296F4BA21C}"/>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178830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FA444D-1449-065A-84C6-8536C4FA28C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929DEA7-03F0-E3B5-3CFE-6F9124926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9BFC91A-170E-F823-7C39-82A69082C9DB}"/>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479ED1FD-9E7E-6F5B-DC4A-8692B49B56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12C1BA-39A6-A703-F957-4C4FA035A073}"/>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336580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0776DF-F58E-2457-B559-4730A0F533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7F9DC7-6215-223A-CAB9-000368CF404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A88DC0C-A8FE-CDAC-60A3-02CDC95FF2D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421DB1F-ABF8-DB90-123F-9FA857BA5341}"/>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6" name="Alt Bilgi Yer Tutucusu 5">
            <a:extLst>
              <a:ext uri="{FF2B5EF4-FFF2-40B4-BE49-F238E27FC236}">
                <a16:creationId xmlns:a16="http://schemas.microsoft.com/office/drawing/2014/main" id="{5237A5BA-CF0E-DA94-A88F-72837647948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13C9D6-2734-7092-179D-3B536EF3710C}"/>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341225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2CCD4-5180-1D90-7B95-06DA1884948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B3880B6-6507-9C20-BB08-929D45D1F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2373592-BA90-D6EB-985F-17770943800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4ABD819-2E79-1CB3-71C6-97DC17396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9D56B79-1C52-612E-C65A-377CDC30367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9FFB907-5C0A-4536-7057-3675D8F7B440}"/>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8" name="Alt Bilgi Yer Tutucusu 7">
            <a:extLst>
              <a:ext uri="{FF2B5EF4-FFF2-40B4-BE49-F238E27FC236}">
                <a16:creationId xmlns:a16="http://schemas.microsoft.com/office/drawing/2014/main" id="{C5365EC2-2032-405D-6487-F9485DBE727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3DE07A-D730-33AC-2CCC-65952857929A}"/>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14276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3BCB8C-3C59-1CE5-4D90-B091B45D7A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FF13E84-DCE5-662A-D0C6-C867E71FE6F8}"/>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4" name="Alt Bilgi Yer Tutucusu 3">
            <a:extLst>
              <a:ext uri="{FF2B5EF4-FFF2-40B4-BE49-F238E27FC236}">
                <a16:creationId xmlns:a16="http://schemas.microsoft.com/office/drawing/2014/main" id="{185CF91E-31FB-9E09-DDB9-6D37778A5F3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AE2D2C4-3E07-F13E-60A7-728ABDDD8BB0}"/>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212619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4899044-0B1F-3E0B-6FCB-7913FEE093C6}"/>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3" name="Alt Bilgi Yer Tutucusu 2">
            <a:extLst>
              <a:ext uri="{FF2B5EF4-FFF2-40B4-BE49-F238E27FC236}">
                <a16:creationId xmlns:a16="http://schemas.microsoft.com/office/drawing/2014/main" id="{C617F080-2B2F-183F-2AED-89AF1D4A0BC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52213EB-107E-F5D9-119A-65AD7865C723}"/>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20505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836E40-DF94-EAF2-7611-80DCFA18A90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EB8C122-AB17-4D7F-F0D9-029E2B1F0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C2B1E13-F08F-F398-B5E4-5C70C0BAB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AE7FA4E-A2A7-2F6B-DC8C-363A0D3E53F2}"/>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6" name="Alt Bilgi Yer Tutucusu 5">
            <a:extLst>
              <a:ext uri="{FF2B5EF4-FFF2-40B4-BE49-F238E27FC236}">
                <a16:creationId xmlns:a16="http://schemas.microsoft.com/office/drawing/2014/main" id="{CD329703-14F4-0EF8-03DD-5F1D2813DB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1767CB-EA7D-37A6-5502-F763E6A98302}"/>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242618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C6057-F22D-5270-EEB8-5703E1DB8E8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C50150-EA44-1651-05B6-29E392298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6C83095-3D79-AF78-4957-CFEC6C639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B49ECA6-B5BA-D5E0-E0E3-E1B5DE1DBDAA}"/>
              </a:ext>
            </a:extLst>
          </p:cNvPr>
          <p:cNvSpPr>
            <a:spLocks noGrp="1"/>
          </p:cNvSpPr>
          <p:nvPr>
            <p:ph type="dt" sz="half" idx="10"/>
          </p:nvPr>
        </p:nvSpPr>
        <p:spPr/>
        <p:txBody>
          <a:bodyPr/>
          <a:lstStyle/>
          <a:p>
            <a:fld id="{32AD7C5E-A48F-474B-9CEE-156875D147A3}" type="datetimeFigureOut">
              <a:rPr lang="tr-TR" smtClean="0"/>
              <a:t>17.10.2025</a:t>
            </a:fld>
            <a:endParaRPr lang="tr-TR"/>
          </a:p>
        </p:txBody>
      </p:sp>
      <p:sp>
        <p:nvSpPr>
          <p:cNvPr id="6" name="Alt Bilgi Yer Tutucusu 5">
            <a:extLst>
              <a:ext uri="{FF2B5EF4-FFF2-40B4-BE49-F238E27FC236}">
                <a16:creationId xmlns:a16="http://schemas.microsoft.com/office/drawing/2014/main" id="{D70F040F-A1A0-5BBA-B134-4AE941B573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9744A5F-3D64-0891-1D10-FA047F34E3C0}"/>
              </a:ext>
            </a:extLst>
          </p:cNvPr>
          <p:cNvSpPr>
            <a:spLocks noGrp="1"/>
          </p:cNvSpPr>
          <p:nvPr>
            <p:ph type="sldNum" sz="quarter" idx="12"/>
          </p:nvPr>
        </p:nvSpPr>
        <p:spPr/>
        <p:txBody>
          <a:bodyPr/>
          <a:lstStyle/>
          <a:p>
            <a:fld id="{9DF28D02-E58A-4113-89C0-35F9B903CE13}" type="slidenum">
              <a:rPr lang="tr-TR" smtClean="0"/>
              <a:t>‹#›</a:t>
            </a:fld>
            <a:endParaRPr lang="tr-TR"/>
          </a:p>
        </p:txBody>
      </p:sp>
    </p:spTree>
    <p:extLst>
      <p:ext uri="{BB962C8B-B14F-4D97-AF65-F5344CB8AC3E}">
        <p14:creationId xmlns:p14="http://schemas.microsoft.com/office/powerpoint/2010/main" val="360824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56B5517-FE86-1386-6B0D-2BA7196B6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E9E70DB-6E5D-3ABA-92C1-DE354A58D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5D7B76-5719-D4A3-4C72-EBCA11649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D7C5E-A48F-474B-9CEE-156875D147A3}" type="datetimeFigureOut">
              <a:rPr lang="tr-TR" smtClean="0"/>
              <a:t>17.10.2025</a:t>
            </a:fld>
            <a:endParaRPr lang="tr-TR"/>
          </a:p>
        </p:txBody>
      </p:sp>
      <p:sp>
        <p:nvSpPr>
          <p:cNvPr id="5" name="Alt Bilgi Yer Tutucusu 4">
            <a:extLst>
              <a:ext uri="{FF2B5EF4-FFF2-40B4-BE49-F238E27FC236}">
                <a16:creationId xmlns:a16="http://schemas.microsoft.com/office/drawing/2014/main" id="{6BA853D3-4C15-C97E-E14E-8D16C1626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215B49C-7FCD-6ABC-BA1E-05E7614B4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28D02-E58A-4113-89C0-35F9B903CE13}" type="slidenum">
              <a:rPr lang="tr-TR" smtClean="0"/>
              <a:t>‹#›</a:t>
            </a:fld>
            <a:endParaRPr lang="tr-TR"/>
          </a:p>
        </p:txBody>
      </p:sp>
    </p:spTree>
    <p:extLst>
      <p:ext uri="{BB962C8B-B14F-4D97-AF65-F5344CB8AC3E}">
        <p14:creationId xmlns:p14="http://schemas.microsoft.com/office/powerpoint/2010/main" val="259363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8C955-C004-F3EC-80C8-2FD9DED37E71}"/>
              </a:ext>
            </a:extLst>
          </p:cNvPr>
          <p:cNvSpPr>
            <a:spLocks noGrp="1"/>
          </p:cNvSpPr>
          <p:nvPr>
            <p:ph type="title"/>
          </p:nvPr>
        </p:nvSpPr>
        <p:spPr/>
        <p:txBody>
          <a:bodyPr/>
          <a:lstStyle/>
          <a:p>
            <a:endParaRPr lang="tr-TR"/>
          </a:p>
        </p:txBody>
      </p:sp>
      <p:pic>
        <p:nvPicPr>
          <p:cNvPr id="5" name="İçerik Yer Tutucusu 4" descr="metin, ekran görüntüsü içeren bir resim&#10;&#10;Yapay zeka tarafından oluşturulmuş içerik yanlış olabilir.">
            <a:extLst>
              <a:ext uri="{FF2B5EF4-FFF2-40B4-BE49-F238E27FC236}">
                <a16:creationId xmlns:a16="http://schemas.microsoft.com/office/drawing/2014/main" id="{DDCAA578-D3D4-3725-ADA6-634DCD13D929}"/>
              </a:ext>
            </a:extLst>
          </p:cNvPr>
          <p:cNvPicPr>
            <a:picLocks noGrp="1" noChangeAspect="1"/>
          </p:cNvPicPr>
          <p:nvPr>
            <p:ph idx="1"/>
          </p:nvPr>
        </p:nvPicPr>
        <p:blipFill>
          <a:blip r:embed="rId2"/>
          <a:stretch>
            <a:fillRect/>
          </a:stretch>
        </p:blipFill>
        <p:spPr>
          <a:xfrm>
            <a:off x="0" y="0"/>
            <a:ext cx="12192000" cy="6858000"/>
          </a:xfrm>
        </p:spPr>
      </p:pic>
      <p:pic>
        <p:nvPicPr>
          <p:cNvPr id="3" name="Resim 2">
            <a:extLst>
              <a:ext uri="{FF2B5EF4-FFF2-40B4-BE49-F238E27FC236}">
                <a16:creationId xmlns:a16="http://schemas.microsoft.com/office/drawing/2014/main" id="{3A3AF309-9EC8-598B-1618-695C3146C400}"/>
              </a:ext>
            </a:extLst>
          </p:cNvPr>
          <p:cNvPicPr>
            <a:picLocks noChangeAspect="1"/>
          </p:cNvPicPr>
          <p:nvPr/>
        </p:nvPicPr>
        <p:blipFill>
          <a:blip r:embed="rId3"/>
          <a:stretch>
            <a:fillRect/>
          </a:stretch>
        </p:blipFill>
        <p:spPr>
          <a:xfrm>
            <a:off x="604436" y="1387047"/>
            <a:ext cx="1735641" cy="1337532"/>
          </a:xfrm>
          <a:prstGeom prst="rect">
            <a:avLst/>
          </a:prstGeom>
        </p:spPr>
      </p:pic>
      <p:pic>
        <p:nvPicPr>
          <p:cNvPr id="4" name="Resim 3">
            <a:extLst>
              <a:ext uri="{FF2B5EF4-FFF2-40B4-BE49-F238E27FC236}">
                <a16:creationId xmlns:a16="http://schemas.microsoft.com/office/drawing/2014/main" id="{30CDB99F-FDEF-AD57-0BCD-70A25E094D1F}"/>
              </a:ext>
            </a:extLst>
          </p:cNvPr>
          <p:cNvPicPr>
            <a:picLocks noChangeAspect="1"/>
          </p:cNvPicPr>
          <p:nvPr/>
        </p:nvPicPr>
        <p:blipFill>
          <a:blip r:embed="rId4"/>
          <a:stretch>
            <a:fillRect/>
          </a:stretch>
        </p:blipFill>
        <p:spPr>
          <a:xfrm>
            <a:off x="9618159" y="1400921"/>
            <a:ext cx="1735641" cy="1337532"/>
          </a:xfrm>
          <a:prstGeom prst="rect">
            <a:avLst/>
          </a:prstGeom>
        </p:spPr>
      </p:pic>
      <p:sp>
        <p:nvSpPr>
          <p:cNvPr id="7" name="Metin kutusu 6">
            <a:extLst>
              <a:ext uri="{FF2B5EF4-FFF2-40B4-BE49-F238E27FC236}">
                <a16:creationId xmlns:a16="http://schemas.microsoft.com/office/drawing/2014/main" id="{38880541-0F4B-114F-2DFE-00E12A58BB76}"/>
              </a:ext>
            </a:extLst>
          </p:cNvPr>
          <p:cNvSpPr txBox="1"/>
          <p:nvPr/>
        </p:nvSpPr>
        <p:spPr>
          <a:xfrm>
            <a:off x="1744826" y="2849027"/>
            <a:ext cx="9087930" cy="1323439"/>
          </a:xfrm>
          <a:prstGeom prst="rect">
            <a:avLst/>
          </a:prstGeom>
          <a:noFill/>
        </p:spPr>
        <p:txBody>
          <a:bodyPr wrap="square">
            <a:spAutoFit/>
          </a:bodyPr>
          <a:lstStyle/>
          <a:p>
            <a:pPr>
              <a:spcBef>
                <a:spcPts val="1133"/>
              </a:spcBef>
            </a:pPr>
            <a:r>
              <a:rPr lang="tr-TR" sz="4000" b="1" dirty="0">
                <a:effectLst/>
                <a:latin typeface="Times New Roman" panose="02020603050405020304" pitchFamily="18" charset="0"/>
                <a:ea typeface="Times New Roman" panose="02020603050405020304" pitchFamily="18" charset="0"/>
              </a:rPr>
              <a:t>Yaşlı Bireylerde </a:t>
            </a:r>
            <a:r>
              <a:rPr lang="tr-TR" sz="4000" b="1" dirty="0" err="1">
                <a:effectLst/>
                <a:latin typeface="Times New Roman" panose="02020603050405020304" pitchFamily="18" charset="0"/>
                <a:ea typeface="Times New Roman" panose="02020603050405020304" pitchFamily="18" charset="0"/>
              </a:rPr>
              <a:t>Probable</a:t>
            </a:r>
            <a:r>
              <a:rPr lang="tr-TR" sz="4000" b="1" dirty="0">
                <a:effectLst/>
                <a:latin typeface="Times New Roman" panose="02020603050405020304" pitchFamily="18" charset="0"/>
                <a:ea typeface="Times New Roman" panose="02020603050405020304" pitchFamily="18" charset="0"/>
              </a:rPr>
              <a:t> </a:t>
            </a:r>
            <a:r>
              <a:rPr lang="tr-TR" sz="4000" b="1" dirty="0" err="1">
                <a:effectLst/>
                <a:latin typeface="Times New Roman" panose="02020603050405020304" pitchFamily="18" charset="0"/>
                <a:ea typeface="Times New Roman" panose="02020603050405020304" pitchFamily="18" charset="0"/>
              </a:rPr>
              <a:t>Sarkopeninin</a:t>
            </a:r>
            <a:r>
              <a:rPr lang="tr-TR" sz="4000" b="1" dirty="0">
                <a:effectLst/>
                <a:latin typeface="Times New Roman" panose="02020603050405020304" pitchFamily="18" charset="0"/>
                <a:ea typeface="Times New Roman" panose="02020603050405020304" pitchFamily="18" charset="0"/>
              </a:rPr>
              <a:t> Öngörülmesinde </a:t>
            </a:r>
            <a:r>
              <a:rPr lang="tr-TR" sz="4000" b="1" dirty="0" err="1">
                <a:effectLst/>
                <a:latin typeface="Times New Roman" panose="02020603050405020304" pitchFamily="18" charset="0"/>
                <a:ea typeface="Times New Roman" panose="02020603050405020304" pitchFamily="18" charset="0"/>
              </a:rPr>
              <a:t>GNRI'nin</a:t>
            </a:r>
            <a:r>
              <a:rPr lang="tr-TR" sz="4000" b="1" dirty="0">
                <a:effectLst/>
                <a:latin typeface="Times New Roman" panose="02020603050405020304" pitchFamily="18" charset="0"/>
                <a:ea typeface="Times New Roman" panose="02020603050405020304" pitchFamily="18" charset="0"/>
              </a:rPr>
              <a:t> Rolü</a:t>
            </a:r>
            <a:endParaRPr lang="en-US" sz="4000" dirty="0">
              <a:solidFill>
                <a:srgbClr val="111111"/>
              </a:solidFill>
              <a:latin typeface="Segoe UI" panose="020B0502040204020203" pitchFamily="34" charset="0"/>
            </a:endParaRPr>
          </a:p>
        </p:txBody>
      </p:sp>
      <p:sp>
        <p:nvSpPr>
          <p:cNvPr id="9" name="Metin kutusu 8">
            <a:extLst>
              <a:ext uri="{FF2B5EF4-FFF2-40B4-BE49-F238E27FC236}">
                <a16:creationId xmlns:a16="http://schemas.microsoft.com/office/drawing/2014/main" id="{F4BBEEAA-3A38-1015-F099-B76A4B858788}"/>
              </a:ext>
            </a:extLst>
          </p:cNvPr>
          <p:cNvSpPr txBox="1"/>
          <p:nvPr/>
        </p:nvSpPr>
        <p:spPr>
          <a:xfrm>
            <a:off x="604436" y="5123751"/>
            <a:ext cx="10867761" cy="646331"/>
          </a:xfrm>
          <a:prstGeom prst="rect">
            <a:avLst/>
          </a:prstGeom>
          <a:noFill/>
        </p:spPr>
        <p:txBody>
          <a:bodyPr wrap="square">
            <a:spAutoFit/>
          </a:bodyPr>
          <a:lstStyle/>
          <a:p>
            <a:r>
              <a:rPr lang="tr-TR" sz="1800" b="1" u="sng" dirty="0">
                <a:effectLst/>
                <a:latin typeface="Times New Roman" panose="02020603050405020304" pitchFamily="18" charset="0"/>
                <a:ea typeface="Times New Roman" panose="02020603050405020304" pitchFamily="18" charset="0"/>
              </a:rPr>
              <a:t>EMİNE AŞCI </a:t>
            </a:r>
            <a:r>
              <a:rPr lang="tr-TR" sz="1800" b="1" u="sng" dirty="0">
                <a:latin typeface="Times New Roman" panose="02020603050405020304" pitchFamily="18" charset="0"/>
                <a:ea typeface="Times New Roman" panose="02020603050405020304" pitchFamily="18" charset="0"/>
              </a:rPr>
              <a:t>C</a:t>
            </a:r>
            <a:r>
              <a:rPr lang="tr-TR" sz="1800" b="1" u="sng" dirty="0">
                <a:effectLst/>
                <a:latin typeface="Times New Roman" panose="02020603050405020304" pitchFamily="18" charset="0"/>
                <a:ea typeface="Times New Roman" panose="02020603050405020304" pitchFamily="18" charset="0"/>
              </a:rPr>
              <a:t>İVELEK</a:t>
            </a:r>
            <a:r>
              <a:rPr lang="tr-TR" sz="1800" b="1"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Zeynep </a:t>
            </a:r>
            <a:r>
              <a:rPr lang="tr-TR" sz="1800" dirty="0" err="1">
                <a:latin typeface="Times New Roman" panose="02020603050405020304" pitchFamily="18" charset="0"/>
                <a:ea typeface="Times New Roman" panose="02020603050405020304" pitchFamily="18" charset="0"/>
              </a:rPr>
              <a:t>F</a:t>
            </a:r>
            <a:r>
              <a:rPr lang="tr-TR" sz="1800" dirty="0" err="1">
                <a:effectLst/>
                <a:latin typeface="Times New Roman" panose="02020603050405020304" pitchFamily="18" charset="0"/>
                <a:ea typeface="Times New Roman" panose="02020603050405020304" pitchFamily="18" charset="0"/>
              </a:rPr>
              <a:t>etullahoğlu</a:t>
            </a:r>
            <a:r>
              <a:rPr lang="tr-TR" sz="1800" dirty="0">
                <a:effectLst/>
                <a:latin typeface="Times New Roman" panose="02020603050405020304" pitchFamily="18" charset="0"/>
                <a:ea typeface="Times New Roman" panose="02020603050405020304" pitchFamily="18" charset="0"/>
              </a:rPr>
              <a:t> Durmuş, Abdullah I M </a:t>
            </a:r>
            <a:r>
              <a:rPr lang="tr-TR" sz="1800" dirty="0" err="1">
                <a:effectLst/>
                <a:latin typeface="Times New Roman" panose="02020603050405020304" pitchFamily="18" charset="0"/>
                <a:ea typeface="Times New Roman" panose="02020603050405020304" pitchFamily="18" charset="0"/>
              </a:rPr>
              <a:t>Haj</a:t>
            </a:r>
            <a:r>
              <a:rPr lang="tr-TR" sz="1800" dirty="0">
                <a:effectLst/>
                <a:latin typeface="Times New Roman" panose="02020603050405020304" pitchFamily="18" charset="0"/>
                <a:ea typeface="Times New Roman" panose="02020603050405020304" pitchFamily="18" charset="0"/>
              </a:rPr>
              <a:t> Mohammad, Tuğba Erdoğan, Serdar Özkök, Gülistan </a:t>
            </a:r>
            <a:r>
              <a:rPr lang="tr-TR" sz="1800" dirty="0" err="1">
                <a:effectLst/>
                <a:latin typeface="Times New Roman" panose="02020603050405020304" pitchFamily="18" charset="0"/>
                <a:ea typeface="Times New Roman" panose="02020603050405020304" pitchFamily="18" charset="0"/>
              </a:rPr>
              <a:t>Bahat</a:t>
            </a:r>
            <a:r>
              <a:rPr lang="tr-TR" sz="1800" dirty="0">
                <a:effectLst/>
                <a:latin typeface="Times New Roman" panose="02020603050405020304" pitchFamily="18" charset="0"/>
                <a:ea typeface="Times New Roman" panose="02020603050405020304" pitchFamily="18" charset="0"/>
              </a:rPr>
              <a:t>, Mehmet </a:t>
            </a:r>
            <a:r>
              <a:rPr lang="tr-TR" sz="1800">
                <a:effectLst/>
                <a:latin typeface="Times New Roman" panose="02020603050405020304" pitchFamily="18" charset="0"/>
                <a:ea typeface="Times New Roman" panose="02020603050405020304" pitchFamily="18" charset="0"/>
              </a:rPr>
              <a:t>Akif Karan</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7068702-CBC7-3C9C-18F4-D47A4EF50B33}"/>
              </a:ext>
            </a:extLst>
          </p:cNvPr>
          <p:cNvSpPr>
            <a:spLocks noGrp="1"/>
          </p:cNvSpPr>
          <p:nvPr>
            <p:ph type="title"/>
          </p:nvPr>
        </p:nvSpPr>
        <p:spPr>
          <a:xfrm>
            <a:off x="638882" y="639193"/>
            <a:ext cx="3571810" cy="3573516"/>
          </a:xfrm>
        </p:spPr>
        <p:txBody>
          <a:bodyPr vert="horz" lIns="91440" tIns="45720" rIns="91440" bIns="45720" rtlCol="0" anchor="b">
            <a:normAutofit/>
          </a:bodyPr>
          <a:lstStyle/>
          <a:p>
            <a:pPr marL="342900" indent="-342900"/>
            <a:r>
              <a:rPr lang="en-US" sz="2100" kern="1200" dirty="0" err="1">
                <a:solidFill>
                  <a:schemeClr val="tx1"/>
                </a:solidFill>
                <a:effectLst/>
                <a:latin typeface="+mj-lt"/>
                <a:ea typeface="+mj-ea"/>
                <a:cs typeface="+mj-cs"/>
              </a:rPr>
              <a:t>Düşük</a:t>
            </a:r>
            <a:r>
              <a:rPr lang="en-US" sz="2100" kern="1200" dirty="0">
                <a:solidFill>
                  <a:schemeClr val="tx1"/>
                </a:solidFill>
                <a:effectLst/>
                <a:latin typeface="+mj-lt"/>
                <a:ea typeface="+mj-ea"/>
                <a:cs typeface="+mj-cs"/>
              </a:rPr>
              <a:t> GNRI </a:t>
            </a:r>
            <a:r>
              <a:rPr lang="en-US" sz="2100" kern="1200" dirty="0" err="1">
                <a:solidFill>
                  <a:schemeClr val="tx1"/>
                </a:solidFill>
                <a:effectLst/>
                <a:latin typeface="+mj-lt"/>
                <a:ea typeface="+mj-ea"/>
                <a:cs typeface="+mj-cs"/>
              </a:rPr>
              <a:t>grubu</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yüksek</a:t>
            </a:r>
            <a:r>
              <a:rPr lang="en-US" sz="2100" kern="1200" dirty="0">
                <a:solidFill>
                  <a:schemeClr val="tx1"/>
                </a:solidFill>
                <a:effectLst/>
                <a:latin typeface="+mj-lt"/>
                <a:ea typeface="+mj-ea"/>
                <a:cs typeface="+mj-cs"/>
              </a:rPr>
              <a:t> GNRI </a:t>
            </a:r>
            <a:r>
              <a:rPr lang="en-US" sz="2100" kern="1200" dirty="0" err="1">
                <a:solidFill>
                  <a:schemeClr val="tx1"/>
                </a:solidFill>
                <a:effectLst/>
                <a:latin typeface="+mj-lt"/>
                <a:ea typeface="+mj-ea"/>
                <a:cs typeface="+mj-cs"/>
              </a:rPr>
              <a:t>grubuna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göre</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anlamlı</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olarak</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yaşlı</a:t>
            </a:r>
            <a:r>
              <a:rPr lang="en-US" sz="2100" kern="1200" dirty="0">
                <a:solidFill>
                  <a:schemeClr val="tx1"/>
                </a:solidFill>
                <a:effectLst/>
                <a:latin typeface="+mj-lt"/>
                <a:ea typeface="+mj-ea"/>
                <a:cs typeface="+mj-cs"/>
              </a:rPr>
              <a:t>  </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sarkopenik</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    </a:t>
            </a:r>
            <a:r>
              <a:rPr lang="en-US" sz="2100" kern="1200" dirty="0">
                <a:solidFill>
                  <a:schemeClr val="tx1"/>
                </a:solidFill>
                <a:effectLst/>
                <a:latin typeface="+mj-lt"/>
                <a:ea typeface="+mj-ea"/>
                <a:cs typeface="+mj-cs"/>
              </a:rPr>
              <a:t>frail </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malnütrisyona</a:t>
            </a:r>
            <a:r>
              <a:rPr lang="en-US" sz="2100" kern="1200" dirty="0">
                <a:solidFill>
                  <a:schemeClr val="tx1"/>
                </a:solidFill>
                <a:effectLst/>
                <a:latin typeface="+mj-lt"/>
                <a:ea typeface="+mj-ea"/>
                <a:cs typeface="+mj-cs"/>
              </a:rPr>
              <a:t> </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eGYA’da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bağımlı</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Düşük</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fiziksel</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performansa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sahip</a:t>
            </a:r>
            <a:br>
              <a:rPr lang="en-US" sz="2100" kern="1200" dirty="0">
                <a:solidFill>
                  <a:schemeClr val="tx1"/>
                </a:solidFill>
                <a:effectLst/>
                <a:latin typeface="+mj-lt"/>
                <a:ea typeface="+mj-ea"/>
                <a:cs typeface="+mj-cs"/>
              </a:rPr>
            </a:b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Daha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fazla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desteğe</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ihtiyaç</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duymakta</a:t>
            </a:r>
            <a:r>
              <a:rPr lang="en-US" sz="2100" kern="1200" dirty="0">
                <a:solidFill>
                  <a:schemeClr val="tx1"/>
                </a:solidFill>
                <a:effectLst/>
                <a:latin typeface="+mj-lt"/>
                <a:ea typeface="+mj-ea"/>
                <a:cs typeface="+mj-cs"/>
              </a:rPr>
              <a:t> </a:t>
            </a:r>
            <a:r>
              <a:rPr lang="en-US" sz="2100" kern="1200" dirty="0" err="1">
                <a:solidFill>
                  <a:schemeClr val="tx1"/>
                </a:solidFill>
                <a:effectLst/>
                <a:latin typeface="+mj-lt"/>
                <a:ea typeface="+mj-ea"/>
                <a:cs typeface="+mj-cs"/>
              </a:rPr>
              <a:t>idi</a:t>
            </a:r>
            <a:endParaRPr lang="en-US" sz="2100" kern="1200" dirty="0">
              <a:solidFill>
                <a:schemeClr val="tx1"/>
              </a:solidFill>
              <a:latin typeface="+mj-lt"/>
              <a:ea typeface="+mj-ea"/>
              <a:cs typeface="+mj-cs"/>
            </a:endParaRPr>
          </a:p>
        </p:txBody>
      </p:sp>
      <p:sp>
        <p:nvSpPr>
          <p:cNvPr id="3" name="Başlık 1">
            <a:extLst>
              <a:ext uri="{FF2B5EF4-FFF2-40B4-BE49-F238E27FC236}">
                <a16:creationId xmlns:a16="http://schemas.microsoft.com/office/drawing/2014/main" id="{BAB63C1F-FDB2-D06E-8EAD-4D437A03433B}"/>
              </a:ext>
            </a:extLst>
          </p:cNvPr>
          <p:cNvSpPr txBox="1">
            <a:spLocks/>
          </p:cNvSpPr>
          <p:nvPr/>
        </p:nvSpPr>
        <p:spPr>
          <a:xfrm>
            <a:off x="638882" y="4631161"/>
            <a:ext cx="3571810" cy="155932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600" b="1" kern="1200" dirty="0" err="1">
                <a:solidFill>
                  <a:schemeClr val="tx1"/>
                </a:solidFill>
                <a:latin typeface="Times New Roman" panose="02020603050405020304" pitchFamily="18" charset="0"/>
                <a:ea typeface="+mn-ea"/>
                <a:cs typeface="Times New Roman" panose="02020603050405020304" pitchFamily="18" charset="0"/>
              </a:rPr>
              <a:t>Sonuçlar</a:t>
            </a:r>
            <a:r>
              <a:rPr lang="en-US" sz="3600" b="1" kern="1200" dirty="0">
                <a:solidFill>
                  <a:schemeClr val="tx1"/>
                </a:solidFill>
                <a:latin typeface="Times New Roman" panose="02020603050405020304" pitchFamily="18" charset="0"/>
                <a:ea typeface="+mn-ea"/>
                <a:cs typeface="Times New Roman" panose="02020603050405020304" pitchFamily="18" charset="0"/>
              </a:rPr>
              <a:t>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F299AA3D-7DB1-F5B5-262A-64B852F6BCDF}"/>
              </a:ext>
            </a:extLst>
          </p:cNvPr>
          <p:cNvPicPr>
            <a:picLocks noGrp="1" noChangeAspect="1"/>
          </p:cNvPicPr>
          <p:nvPr>
            <p:ph idx="1"/>
          </p:nvPr>
        </p:nvPicPr>
        <p:blipFill>
          <a:blip r:embed="rId2"/>
          <a:stretch>
            <a:fillRect/>
          </a:stretch>
        </p:blipFill>
        <p:spPr>
          <a:xfrm>
            <a:off x="4662617" y="640080"/>
            <a:ext cx="6301946" cy="5800632"/>
          </a:xfrm>
          <a:prstGeom prst="rect">
            <a:avLst/>
          </a:prstGeom>
        </p:spPr>
      </p:pic>
    </p:spTree>
    <p:extLst>
      <p:ext uri="{BB962C8B-B14F-4D97-AF65-F5344CB8AC3E}">
        <p14:creationId xmlns:p14="http://schemas.microsoft.com/office/powerpoint/2010/main" val="40090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13B247-8301-9289-A1F3-41DC281F3FFC}"/>
              </a:ext>
            </a:extLst>
          </p:cNvPr>
          <p:cNvSpPr>
            <a:spLocks noGrp="1"/>
          </p:cNvSpPr>
          <p:nvPr>
            <p:ph idx="1"/>
          </p:nvPr>
        </p:nvSpPr>
        <p:spPr>
          <a:xfrm>
            <a:off x="7900086" y="428367"/>
            <a:ext cx="3453714" cy="5748595"/>
          </a:xfrm>
        </p:spPr>
        <p:txBody>
          <a:bodyPr>
            <a:normAutofit/>
          </a:bodyPr>
          <a:lstStyle/>
          <a:p>
            <a:endParaRPr lang="tr-TR" dirty="0"/>
          </a:p>
        </p:txBody>
      </p:sp>
      <p:pic>
        <p:nvPicPr>
          <p:cNvPr id="5" name="Resim 4">
            <a:extLst>
              <a:ext uri="{FF2B5EF4-FFF2-40B4-BE49-F238E27FC236}">
                <a16:creationId xmlns:a16="http://schemas.microsoft.com/office/drawing/2014/main" id="{EEE61CD7-23DE-2970-A43F-A68E3DBD5A73}"/>
              </a:ext>
            </a:extLst>
          </p:cNvPr>
          <p:cNvPicPr>
            <a:picLocks noChangeAspect="1"/>
          </p:cNvPicPr>
          <p:nvPr/>
        </p:nvPicPr>
        <p:blipFill>
          <a:blip r:embed="rId2"/>
          <a:stretch>
            <a:fillRect/>
          </a:stretch>
        </p:blipFill>
        <p:spPr>
          <a:xfrm>
            <a:off x="3096140" y="681038"/>
            <a:ext cx="5505450" cy="5133975"/>
          </a:xfrm>
          <a:prstGeom prst="rect">
            <a:avLst/>
          </a:prstGeom>
        </p:spPr>
      </p:pic>
    </p:spTree>
    <p:extLst>
      <p:ext uri="{BB962C8B-B14F-4D97-AF65-F5344CB8AC3E}">
        <p14:creationId xmlns:p14="http://schemas.microsoft.com/office/powerpoint/2010/main" val="68308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2EFDEB5-CCF6-1C75-217D-607C737D77B4}"/>
              </a:ext>
            </a:extLst>
          </p:cNvPr>
          <p:cNvSpPr>
            <a:spLocks noGrp="1"/>
          </p:cNvSpPr>
          <p:nvPr>
            <p:ph idx="1"/>
          </p:nvPr>
        </p:nvSpPr>
        <p:spPr>
          <a:xfrm>
            <a:off x="645066" y="2031101"/>
            <a:ext cx="4282984" cy="3511943"/>
          </a:xfrm>
        </p:spPr>
        <p:txBody>
          <a:bodyPr anchor="ctr">
            <a:normAutofit/>
          </a:bodyPr>
          <a:lstStyle/>
          <a:p>
            <a:r>
              <a:rPr lang="tr-TR" sz="1800">
                <a:effectLst/>
                <a:ea typeface="Calibri" panose="020F0502020204030204" pitchFamily="34" charset="0"/>
              </a:rPr>
              <a:t>Çok değişkenli logistik regresyon analizinde düşük GNRI skoruna sahip olmak yaş, cinsiyet, BMI, frailty, malnutriyon, düşük fiziksel performans, eGYA’da bağımlılık, polifarmasi, kognitif bozukluktan bağımsız olarak yaşlı bireylerde probable sarkopeni ile ilişkili saptandı</a:t>
            </a:r>
            <a:endParaRPr lang="tr-TR" sz="18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29F2DB03-1197-E022-1225-2B329CF1623E}"/>
              </a:ext>
            </a:extLst>
          </p:cNvPr>
          <p:cNvPicPr>
            <a:picLocks noChangeAspect="1"/>
          </p:cNvPicPr>
          <p:nvPr/>
        </p:nvPicPr>
        <p:blipFill>
          <a:blip r:embed="rId2"/>
          <a:stretch>
            <a:fillRect/>
          </a:stretch>
        </p:blipFill>
        <p:spPr>
          <a:xfrm>
            <a:off x="5987738" y="1982946"/>
            <a:ext cx="5628018" cy="2659237"/>
          </a:xfrm>
          <a:prstGeom prst="rect">
            <a:avLst/>
          </a:prstGeom>
        </p:spPr>
      </p:pic>
    </p:spTree>
    <p:extLst>
      <p:ext uri="{BB962C8B-B14F-4D97-AF65-F5344CB8AC3E}">
        <p14:creationId xmlns:p14="http://schemas.microsoft.com/office/powerpoint/2010/main" val="2481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0801D54-6FAB-E4EA-9E38-91FC2363C101}"/>
              </a:ext>
            </a:extLst>
          </p:cNvPr>
          <p:cNvSpPr>
            <a:spLocks noGrp="1"/>
          </p:cNvSpPr>
          <p:nvPr>
            <p:ph type="title"/>
          </p:nvPr>
        </p:nvSpPr>
        <p:spPr>
          <a:xfrm>
            <a:off x="1043631" y="809898"/>
            <a:ext cx="9942716" cy="1554480"/>
          </a:xfrm>
        </p:spPr>
        <p:txBody>
          <a:bodyPr anchor="ctr">
            <a:normAutofit/>
          </a:bodyPr>
          <a:lstStyle/>
          <a:p>
            <a:r>
              <a:rPr lang="tr-TR" sz="4800"/>
              <a:t>Tartışma</a:t>
            </a:r>
          </a:p>
        </p:txBody>
      </p:sp>
      <p:sp>
        <p:nvSpPr>
          <p:cNvPr id="3" name="İçerik Yer Tutucusu 2">
            <a:extLst>
              <a:ext uri="{FF2B5EF4-FFF2-40B4-BE49-F238E27FC236}">
                <a16:creationId xmlns:a16="http://schemas.microsoft.com/office/drawing/2014/main" id="{A7210479-9850-7504-3184-101A8408751E}"/>
              </a:ext>
            </a:extLst>
          </p:cNvPr>
          <p:cNvSpPr>
            <a:spLocks noGrp="1"/>
          </p:cNvSpPr>
          <p:nvPr>
            <p:ph idx="1"/>
          </p:nvPr>
        </p:nvSpPr>
        <p:spPr>
          <a:xfrm>
            <a:off x="1045028" y="3017522"/>
            <a:ext cx="9941319" cy="3124658"/>
          </a:xfrm>
        </p:spPr>
        <p:txBody>
          <a:bodyPr anchor="ctr">
            <a:normAutofit/>
          </a:bodyPr>
          <a:lstStyle/>
          <a:p>
            <a:r>
              <a:rPr lang="tr-TR" sz="2400" dirty="0">
                <a:effectLst/>
                <a:latin typeface="Times New Roman" panose="02020603050405020304" pitchFamily="18" charset="0"/>
                <a:ea typeface="Calibri" panose="020F0502020204030204" pitchFamily="34" charset="0"/>
              </a:rPr>
              <a:t>Bu çalışma, GNRI ile </a:t>
            </a:r>
            <a:r>
              <a:rPr lang="tr-TR" sz="2400" dirty="0" err="1">
                <a:effectLst/>
                <a:latin typeface="Times New Roman" panose="02020603050405020304" pitchFamily="18" charset="0"/>
                <a:ea typeface="Calibri" panose="020F0502020204030204" pitchFamily="34" charset="0"/>
              </a:rPr>
              <a:t>probable</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sarkopeni</a:t>
            </a:r>
            <a:r>
              <a:rPr lang="tr-TR" sz="2400" dirty="0">
                <a:effectLst/>
                <a:latin typeface="Times New Roman" panose="02020603050405020304" pitchFamily="18" charset="0"/>
                <a:ea typeface="Calibri" panose="020F0502020204030204" pitchFamily="34" charset="0"/>
              </a:rPr>
              <a:t> arasındaki anlamlı ilişkiyi ortaya koymakta ve </a:t>
            </a:r>
            <a:r>
              <a:rPr lang="tr-TR" sz="2400" dirty="0" err="1">
                <a:effectLst/>
                <a:latin typeface="Times New Roman" panose="02020603050405020304" pitchFamily="18" charset="0"/>
                <a:ea typeface="Calibri" panose="020F0502020204030204" pitchFamily="34" charset="0"/>
              </a:rPr>
              <a:t>GNRI'nin</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sarkopeniyi</a:t>
            </a:r>
            <a:r>
              <a:rPr lang="tr-TR" sz="2400" dirty="0">
                <a:effectLst/>
                <a:latin typeface="Times New Roman" panose="02020603050405020304" pitchFamily="18" charset="0"/>
                <a:ea typeface="Calibri" panose="020F0502020204030204" pitchFamily="34" charset="0"/>
              </a:rPr>
              <a:t> öngörmek için ayaktan takip edilen yaşlı hastalarda potansiyel bir araç olarak kullanılabileceğini göstermektedir</a:t>
            </a:r>
          </a:p>
          <a:p>
            <a:r>
              <a:rPr lang="tr-TR" sz="2400" dirty="0"/>
              <a:t>Ancak duyarlılık düzeyinin düşüklüğü göz önüne alınarak, </a:t>
            </a:r>
            <a:r>
              <a:rPr lang="tr-TR" sz="2400" dirty="0" err="1"/>
              <a:t>GNRI'nin</a:t>
            </a:r>
            <a:r>
              <a:rPr lang="tr-TR" sz="2400" dirty="0"/>
              <a:t> diğer geriatrik değerlendirme yöntemleriyle birlikte kullanılması önerilmektedir.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5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21B35F8-50B5-8386-A517-739CE93A2C28}"/>
              </a:ext>
            </a:extLst>
          </p:cNvPr>
          <p:cNvSpPr>
            <a:spLocks noGrp="1"/>
          </p:cNvSpPr>
          <p:nvPr>
            <p:ph type="title"/>
          </p:nvPr>
        </p:nvSpPr>
        <p:spPr>
          <a:xfrm>
            <a:off x="838200" y="365125"/>
            <a:ext cx="10515600" cy="1325563"/>
          </a:xfrm>
        </p:spPr>
        <p:txBody>
          <a:bodyPr>
            <a:normAutofit/>
          </a:bodyPr>
          <a:lstStyle/>
          <a:p>
            <a:r>
              <a:rPr lang="tr-TR" sz="5400" dirty="0">
                <a:latin typeface="Times New Roman" panose="02020603050405020304" pitchFamily="18" charset="0"/>
                <a:cs typeface="Times New Roman" panose="02020603050405020304" pitchFamily="18" charset="0"/>
              </a:rPr>
              <a:t>Giriş ve Amaç</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B72EDBA-32CD-9021-ACDD-27707558F4AC}"/>
              </a:ext>
            </a:extLst>
          </p:cNvPr>
          <p:cNvSpPr>
            <a:spLocks noGrp="1"/>
          </p:cNvSpPr>
          <p:nvPr>
            <p:ph idx="1"/>
          </p:nvPr>
        </p:nvSpPr>
        <p:spPr>
          <a:xfrm>
            <a:off x="838200" y="1929384"/>
            <a:ext cx="10515600" cy="425196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1" i="0" u="none" strike="noStrike" cap="none" normalizeH="0" baseline="0" dirty="0" err="1">
                <a:ln>
                  <a:noFill/>
                </a:ln>
                <a:solidFill>
                  <a:schemeClr val="tx1"/>
                </a:solidFill>
                <a:effectLst/>
                <a:latin typeface="Arial" panose="020B0604020202020204" pitchFamily="34" charset="0"/>
              </a:rPr>
              <a:t>Sarkopeni</a:t>
            </a:r>
            <a:r>
              <a:rPr kumimoji="0" lang="tr-TR" altLang="tr-TR" sz="2400" b="0" i="0" u="none" strike="noStrike" cap="none" normalizeH="0" baseline="0" dirty="0">
                <a:ln>
                  <a:noFill/>
                </a:ln>
                <a:solidFill>
                  <a:schemeClr val="tx1"/>
                </a:solidFill>
                <a:effectLst/>
                <a:latin typeface="Arial" panose="020B0604020202020204" pitchFamily="34" charset="0"/>
              </a:rPr>
              <a:t>, yaşlı erişkinlerde yaşam kalitesini azaltan, fonksiyonel kapasiteyi sınırlayan ve olumsuz sağlık sonuçlarıyla doğrudan ilişkili önemli bir </a:t>
            </a:r>
            <a:r>
              <a:rPr kumimoji="0" lang="tr-TR" altLang="tr-TR" sz="2400" b="1" i="0" u="none" strike="noStrike" cap="none" normalizeH="0" baseline="0" dirty="0">
                <a:ln>
                  <a:noFill/>
                </a:ln>
                <a:solidFill>
                  <a:schemeClr val="tx1"/>
                </a:solidFill>
                <a:effectLst/>
                <a:latin typeface="Arial" panose="020B0604020202020204" pitchFamily="34" charset="0"/>
              </a:rPr>
              <a:t>geriatrik sendromudur</a:t>
            </a:r>
            <a:r>
              <a:rPr kumimoji="0" lang="tr-TR" altLang="tr-TR"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0" i="0" u="none" strike="noStrike" cap="none" normalizeH="0" baseline="0" dirty="0">
                <a:ln>
                  <a:noFill/>
                </a:ln>
                <a:solidFill>
                  <a:schemeClr val="tx1"/>
                </a:solidFill>
                <a:effectLst/>
                <a:latin typeface="Arial" panose="020B0604020202020204" pitchFamily="34" charset="0"/>
              </a:rPr>
              <a:t>Tanısı için  </a:t>
            </a:r>
            <a:r>
              <a:rPr kumimoji="0" lang="tr-TR" altLang="tr-TR" sz="2400" b="1" i="0" u="none" strike="noStrike" cap="none" normalizeH="0" baseline="0" dirty="0">
                <a:ln>
                  <a:noFill/>
                </a:ln>
                <a:solidFill>
                  <a:schemeClr val="tx1"/>
                </a:solidFill>
                <a:effectLst/>
                <a:latin typeface="Arial" panose="020B0604020202020204" pitchFamily="34" charset="0"/>
              </a:rPr>
              <a:t>kas kuvveti</a:t>
            </a:r>
            <a:r>
              <a:rPr kumimoji="0" lang="tr-TR" altLang="tr-TR" sz="2400" b="0" i="0" u="none" strike="noStrike" cap="none" normalizeH="0" baseline="0" dirty="0">
                <a:ln>
                  <a:noFill/>
                </a:ln>
                <a:solidFill>
                  <a:schemeClr val="tx1"/>
                </a:solidFill>
                <a:effectLst/>
                <a:latin typeface="Arial" panose="020B0604020202020204" pitchFamily="34" charset="0"/>
              </a:rPr>
              <a:t> ve </a:t>
            </a:r>
            <a:r>
              <a:rPr kumimoji="0" lang="tr-TR" altLang="tr-TR" sz="2400" b="1" i="0" u="none" strike="noStrike" cap="none" normalizeH="0" baseline="0" dirty="0">
                <a:ln>
                  <a:noFill/>
                </a:ln>
                <a:solidFill>
                  <a:schemeClr val="tx1"/>
                </a:solidFill>
                <a:effectLst/>
                <a:latin typeface="Arial" panose="020B0604020202020204" pitchFamily="34" charset="0"/>
              </a:rPr>
              <a:t>kas kütlesi</a:t>
            </a:r>
            <a:r>
              <a:rPr kumimoji="0" lang="tr-TR" altLang="tr-TR" sz="2400" b="0" i="0" u="none" strike="noStrike" cap="none" normalizeH="0" baseline="0" dirty="0">
                <a:ln>
                  <a:noFill/>
                </a:ln>
                <a:solidFill>
                  <a:schemeClr val="tx1"/>
                </a:solidFill>
                <a:effectLst/>
                <a:latin typeface="Arial" panose="020B0604020202020204" pitchFamily="34" charset="0"/>
              </a:rPr>
              <a:t> ölçümü gerekir, ancak bu testler her klinikte kolaylıkla uygulanamayabilir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1" i="0" u="none" strike="noStrike" cap="none" normalizeH="0" baseline="0" dirty="0">
                <a:ln>
                  <a:noFill/>
                </a:ln>
                <a:solidFill>
                  <a:schemeClr val="tx1"/>
                </a:solidFill>
                <a:effectLst/>
                <a:latin typeface="Arial" panose="020B0604020202020204" pitchFamily="34" charset="0"/>
              </a:rPr>
              <a:t>Malnütrisyon</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sarkopeni</a:t>
            </a:r>
            <a:r>
              <a:rPr kumimoji="0" lang="tr-TR" altLang="tr-TR" sz="2400" b="0" i="0" u="none" strike="noStrike" cap="none" normalizeH="0" baseline="0" dirty="0">
                <a:ln>
                  <a:noFill/>
                </a:ln>
                <a:solidFill>
                  <a:schemeClr val="tx1"/>
                </a:solidFill>
                <a:effectLst/>
                <a:latin typeface="Arial" panose="020B0604020202020204" pitchFamily="34" charset="0"/>
              </a:rPr>
              <a:t> gelişiminde önemli bir rol oynar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0" i="0" u="none" strike="noStrike" cap="none" normalizeH="0" baseline="0" dirty="0">
                <a:ln>
                  <a:noFill/>
                </a:ln>
                <a:solidFill>
                  <a:schemeClr val="tx1"/>
                </a:solidFill>
                <a:effectLst/>
                <a:latin typeface="Arial" panose="020B0604020202020204" pitchFamily="34" charset="0"/>
              </a:rPr>
              <a:t>Bu nedenle, </a:t>
            </a:r>
            <a:r>
              <a:rPr kumimoji="0" lang="tr-TR" altLang="tr-TR" sz="2400" b="1" i="0" u="none" strike="noStrike" cap="none" normalizeH="0" baseline="0" dirty="0">
                <a:ln>
                  <a:noFill/>
                </a:ln>
                <a:solidFill>
                  <a:schemeClr val="tx1"/>
                </a:solidFill>
                <a:effectLst/>
                <a:latin typeface="Arial" panose="020B0604020202020204" pitchFamily="34" charset="0"/>
              </a:rPr>
              <a:t>beslenme durumu değerlendirmeleri</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sarkopeni</a:t>
            </a:r>
            <a:r>
              <a:rPr kumimoji="0" lang="tr-TR" altLang="tr-TR" sz="2400" b="0" i="0" u="none" strike="noStrike" cap="none" normalizeH="0" baseline="0" dirty="0">
                <a:ln>
                  <a:noFill/>
                </a:ln>
                <a:solidFill>
                  <a:schemeClr val="tx1"/>
                </a:solidFill>
                <a:effectLst/>
                <a:latin typeface="Arial" panose="020B0604020202020204" pitchFamily="34" charset="0"/>
              </a:rPr>
              <a:t> taramasında alternatif bir yaklaşım sunabilir</a:t>
            </a:r>
          </a:p>
          <a:p>
            <a:endParaRPr lang="tr-TR" sz="2200" dirty="0"/>
          </a:p>
        </p:txBody>
      </p:sp>
    </p:spTree>
    <p:extLst>
      <p:ext uri="{BB962C8B-B14F-4D97-AF65-F5344CB8AC3E}">
        <p14:creationId xmlns:p14="http://schemas.microsoft.com/office/powerpoint/2010/main" val="167986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21B35F8-50B5-8386-A517-739CE93A2C28}"/>
              </a:ext>
            </a:extLst>
          </p:cNvPr>
          <p:cNvSpPr>
            <a:spLocks noGrp="1"/>
          </p:cNvSpPr>
          <p:nvPr>
            <p:ph type="title"/>
          </p:nvPr>
        </p:nvSpPr>
        <p:spPr>
          <a:xfrm>
            <a:off x="838200" y="365125"/>
            <a:ext cx="10515600" cy="1325563"/>
          </a:xfrm>
        </p:spPr>
        <p:txBody>
          <a:bodyPr>
            <a:normAutofit/>
          </a:bodyPr>
          <a:lstStyle/>
          <a:p>
            <a:r>
              <a:rPr lang="tr-TR" sz="5400" dirty="0"/>
              <a:t>GNRI nedir?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0C13B940-3F4A-7B08-FF2E-A3241D4BF654}"/>
              </a:ext>
            </a:extLst>
          </p:cNvPr>
          <p:cNvSpPr txBox="1"/>
          <p:nvPr/>
        </p:nvSpPr>
        <p:spPr>
          <a:xfrm>
            <a:off x="6817099" y="6211894"/>
            <a:ext cx="4238079" cy="307777"/>
          </a:xfrm>
          <a:prstGeom prst="rect">
            <a:avLst/>
          </a:prstGeom>
          <a:solidFill>
            <a:schemeClr val="accent2">
              <a:lumMod val="20000"/>
              <a:lumOff val="80000"/>
            </a:schemeClr>
          </a:solidFill>
        </p:spPr>
        <p:txBody>
          <a:bodyPr wrap="square" rtlCol="0">
            <a:spAutoFit/>
          </a:bodyPr>
          <a:lstStyle/>
          <a:p>
            <a:r>
              <a:rPr lang="tr-TR" sz="1400" b="0" i="0" u="none" strike="noStrike" baseline="0" dirty="0" err="1">
                <a:solidFill>
                  <a:srgbClr val="000000"/>
                </a:solidFill>
                <a:latin typeface="Times New Roman PSMT"/>
              </a:rPr>
              <a:t>Bouillanne</a:t>
            </a:r>
            <a:r>
              <a:rPr lang="tr-TR" sz="1400" b="0" i="0" u="none" strike="noStrike" baseline="0" dirty="0">
                <a:solidFill>
                  <a:srgbClr val="000000"/>
                </a:solidFill>
                <a:latin typeface="Times New Roman PSMT"/>
              </a:rPr>
              <a:t> at al.</a:t>
            </a:r>
            <a:r>
              <a:rPr lang="de-DE" sz="1400" b="0" i="1" u="none" strike="noStrike" baseline="0" dirty="0">
                <a:solidFill>
                  <a:srgbClr val="000000"/>
                </a:solidFill>
                <a:latin typeface="Times New Roman PS"/>
              </a:rPr>
              <a:t> Am J </a:t>
            </a:r>
            <a:r>
              <a:rPr lang="de-DE" sz="1400" b="0" i="1" u="none" strike="noStrike" baseline="0" dirty="0" err="1">
                <a:solidFill>
                  <a:srgbClr val="000000"/>
                </a:solidFill>
                <a:latin typeface="Times New Roman PS"/>
              </a:rPr>
              <a:t>Clin</a:t>
            </a:r>
            <a:r>
              <a:rPr lang="de-DE" sz="1400" b="0" i="1" u="none" strike="noStrike" baseline="0" dirty="0">
                <a:solidFill>
                  <a:srgbClr val="000000"/>
                </a:solidFill>
                <a:latin typeface="Times New Roman PS"/>
              </a:rPr>
              <a:t> </a:t>
            </a:r>
            <a:r>
              <a:rPr lang="de-DE" sz="1400" b="0" i="1" u="none" strike="noStrike" baseline="0" dirty="0" err="1">
                <a:solidFill>
                  <a:srgbClr val="000000"/>
                </a:solidFill>
                <a:latin typeface="Times New Roman PS"/>
              </a:rPr>
              <a:t>Nutr</a:t>
            </a:r>
            <a:r>
              <a:rPr lang="de-DE" sz="1400" b="0" i="0" u="none" strike="noStrike" baseline="0" dirty="0">
                <a:solidFill>
                  <a:srgbClr val="000000"/>
                </a:solidFill>
                <a:latin typeface="Times New Roman PSMT"/>
              </a:rPr>
              <a:t>. </a:t>
            </a:r>
            <a:r>
              <a:rPr lang="de-DE" sz="1400" b="0" i="0" u="none" strike="noStrike" baseline="0" dirty="0">
                <a:solidFill>
                  <a:srgbClr val="00007E"/>
                </a:solidFill>
                <a:latin typeface="Times New Roman PSMT"/>
              </a:rPr>
              <a:t>2005</a:t>
            </a:r>
            <a:r>
              <a:rPr lang="de-DE" sz="1400" b="0" i="0" u="none" strike="noStrike" baseline="0" dirty="0">
                <a:solidFill>
                  <a:srgbClr val="000000"/>
                </a:solidFill>
                <a:latin typeface="Times New Roman PSMT"/>
              </a:rPr>
              <a:t>;82(4):777–783. </a:t>
            </a:r>
            <a:endParaRPr lang="tr-TR" sz="1400" dirty="0"/>
          </a:p>
        </p:txBody>
      </p:sp>
      <p:sp>
        <p:nvSpPr>
          <p:cNvPr id="7" name="Metin kutusu 6">
            <a:extLst>
              <a:ext uri="{FF2B5EF4-FFF2-40B4-BE49-F238E27FC236}">
                <a16:creationId xmlns:a16="http://schemas.microsoft.com/office/drawing/2014/main" id="{CB45661B-BE01-C7A1-0321-04A699270997}"/>
              </a:ext>
            </a:extLst>
          </p:cNvPr>
          <p:cNvSpPr txBox="1"/>
          <p:nvPr/>
        </p:nvSpPr>
        <p:spPr>
          <a:xfrm>
            <a:off x="749643" y="1677374"/>
            <a:ext cx="10412627" cy="452431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dirty="0" err="1">
                <a:ln>
                  <a:noFill/>
                </a:ln>
                <a:solidFill>
                  <a:schemeClr val="tx1"/>
                </a:solidFill>
                <a:effectLst/>
                <a:latin typeface="Arial" panose="020B0604020202020204" pitchFamily="34" charset="0"/>
              </a:rPr>
              <a:t>Geriatric</a:t>
            </a:r>
            <a:r>
              <a:rPr kumimoji="0" lang="tr-TR" altLang="tr-TR" sz="1800" b="1" i="0" u="none" strike="noStrike" cap="none" normalizeH="0" baseline="0" dirty="0">
                <a:ln>
                  <a:noFill/>
                </a:ln>
                <a:solidFill>
                  <a:schemeClr val="tx1"/>
                </a:solidFill>
                <a:effectLst/>
                <a:latin typeface="Arial" panose="020B0604020202020204" pitchFamily="34" charset="0"/>
              </a:rPr>
              <a:t> </a:t>
            </a:r>
            <a:r>
              <a:rPr kumimoji="0" lang="tr-TR" altLang="tr-TR" sz="1800" b="1" i="0" u="none" strike="noStrike" cap="none" normalizeH="0" baseline="0" dirty="0" err="1">
                <a:ln>
                  <a:noFill/>
                </a:ln>
                <a:solidFill>
                  <a:schemeClr val="tx1"/>
                </a:solidFill>
                <a:effectLst/>
                <a:latin typeface="Arial" panose="020B0604020202020204" pitchFamily="34" charset="0"/>
              </a:rPr>
              <a:t>Nutritional</a:t>
            </a:r>
            <a:r>
              <a:rPr kumimoji="0" lang="tr-TR" altLang="tr-TR" sz="1800" b="1" i="0" u="none" strike="noStrike" cap="none" normalizeH="0" baseline="0" dirty="0">
                <a:ln>
                  <a:noFill/>
                </a:ln>
                <a:solidFill>
                  <a:schemeClr val="tx1"/>
                </a:solidFill>
                <a:effectLst/>
                <a:latin typeface="Arial" panose="020B0604020202020204" pitchFamily="34" charset="0"/>
              </a:rPr>
              <a:t> Risk Index (GNRI)</a:t>
            </a:r>
            <a:r>
              <a:rPr kumimoji="0" lang="tr-TR" altLang="tr-TR" sz="1800" b="0" i="0" u="none" strike="noStrike" cap="none" normalizeH="0" baseline="0" dirty="0">
                <a:ln>
                  <a:noFill/>
                </a:ln>
                <a:solidFill>
                  <a:schemeClr val="tx1"/>
                </a:solidFill>
                <a:effectLst/>
                <a:latin typeface="Arial" panose="020B0604020202020204" pitchFamily="34" charset="0"/>
              </a:rPr>
              <a:t>: Yaşlı bireylerin </a:t>
            </a:r>
            <a:r>
              <a:rPr kumimoji="0" lang="tr-TR" altLang="tr-TR" sz="1800" b="1" i="0" u="none" strike="noStrike" cap="none" normalizeH="0" baseline="0" dirty="0">
                <a:ln>
                  <a:noFill/>
                </a:ln>
                <a:solidFill>
                  <a:schemeClr val="tx1"/>
                </a:solidFill>
                <a:effectLst/>
                <a:latin typeface="Arial" panose="020B0604020202020204" pitchFamily="34" charset="0"/>
              </a:rPr>
              <a:t>beslenme durumunu objektif ve pratik şekilde</a:t>
            </a:r>
            <a:r>
              <a:rPr kumimoji="0" lang="tr-TR" altLang="tr-TR" sz="1800" b="0" i="0" u="none" strike="noStrike" cap="none" normalizeH="0" baseline="0" dirty="0">
                <a:ln>
                  <a:noFill/>
                </a:ln>
                <a:solidFill>
                  <a:schemeClr val="tx1"/>
                </a:solidFill>
                <a:effectLst/>
                <a:latin typeface="Arial" panose="020B0604020202020204" pitchFamily="34" charset="0"/>
              </a:rPr>
              <a:t> değerlendirmek için geliştirilmiştir</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GNRI şu formülle hesaplanır:</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tr-TR" altLang="tr-TR" sz="1800" b="0" i="0" u="none" strike="noStrike" cap="none" normalizeH="0" baseline="0" dirty="0">
                <a:ln>
                  <a:noFill/>
                </a:ln>
                <a:solidFill>
                  <a:schemeClr val="tx1"/>
                </a:solidFill>
                <a:effectLst/>
                <a:latin typeface="Arial" panose="020B0604020202020204" pitchFamily="34" charset="0"/>
              </a:rPr>
            </a:b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1" i="0" u="none" strike="noStrike" cap="none" normalizeH="0" baseline="0" dirty="0">
                <a:ln>
                  <a:noFill/>
                </a:ln>
                <a:solidFill>
                  <a:schemeClr val="tx1"/>
                </a:solidFill>
                <a:effectLst/>
                <a:latin typeface="Arial" panose="020B0604020202020204" pitchFamily="34" charset="0"/>
              </a:rPr>
              <a:t>GNRI = (1.489 × Albümin [g/L]) + (41.7 × (kilo / ideal kilo))</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Yalnızca </a:t>
            </a:r>
            <a:r>
              <a:rPr kumimoji="0" lang="tr-TR" altLang="tr-TR" sz="1800" b="1" i="0" u="none" strike="noStrike" cap="none" normalizeH="0" baseline="0" dirty="0">
                <a:ln>
                  <a:noFill/>
                </a:ln>
                <a:solidFill>
                  <a:schemeClr val="tx1"/>
                </a:solidFill>
                <a:effectLst/>
                <a:latin typeface="Arial" panose="020B0604020202020204" pitchFamily="34" charset="0"/>
              </a:rPr>
              <a:t>boy, kilo ve serum albümin düzeyi</a:t>
            </a:r>
            <a:r>
              <a:rPr kumimoji="0" lang="tr-TR" altLang="tr-TR" sz="1800" b="0" i="0" u="none" strike="noStrike" cap="none" normalizeH="0" baseline="0" dirty="0">
                <a:ln>
                  <a:noFill/>
                </a:ln>
                <a:solidFill>
                  <a:schemeClr val="tx1"/>
                </a:solidFill>
                <a:effectLst/>
                <a:latin typeface="Arial" panose="020B0604020202020204" pitchFamily="34" charset="0"/>
              </a:rPr>
              <a:t> ile hesaplanabildiğinden, klinikte hızlı ve yaygın olarak uygulanabilir.</a:t>
            </a:r>
          </a:p>
        </p:txBody>
      </p:sp>
      <p:sp>
        <p:nvSpPr>
          <p:cNvPr id="9" name="Rectangle 1">
            <a:extLst>
              <a:ext uri="{FF2B5EF4-FFF2-40B4-BE49-F238E27FC236}">
                <a16:creationId xmlns:a16="http://schemas.microsoft.com/office/drawing/2014/main" id="{D22212A9-1490-6B2B-E746-75DFB38D6E68}"/>
              </a:ext>
            </a:extLst>
          </p:cNvPr>
          <p:cNvSpPr>
            <a:spLocks noChangeArrowheads="1"/>
          </p:cNvSpPr>
          <p:nvPr/>
        </p:nvSpPr>
        <p:spPr bwMode="auto">
          <a:xfrm>
            <a:off x="7649366" y="2608858"/>
            <a:ext cx="3855309" cy="2062103"/>
          </a:xfrm>
          <a:prstGeom prst="rect">
            <a:avLst/>
          </a:prstGeom>
          <a:noFill/>
          <a:ln w="1905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i="0" u="none" strike="noStrike" cap="none" normalizeH="0" baseline="0" dirty="0">
                <a:ln>
                  <a:noFill/>
                </a:ln>
                <a:solidFill>
                  <a:schemeClr val="tx1"/>
                </a:solidFill>
                <a:effectLst/>
                <a:latin typeface="Arial" panose="020B0604020202020204" pitchFamily="34" charset="0"/>
              </a:rPr>
              <a:t>🟩 </a:t>
            </a:r>
            <a:r>
              <a:rPr kumimoji="0" lang="tr-TR" altLang="tr-TR" sz="1600" i="0" u="none" strike="noStrike" cap="none" normalizeH="0" baseline="0" dirty="0">
                <a:ln>
                  <a:noFill/>
                </a:ln>
                <a:solidFill>
                  <a:schemeClr val="tx1"/>
                </a:solidFill>
                <a:effectLst/>
              </a:rPr>
              <a:t>İdeal Vücut Ağırlığı – </a:t>
            </a:r>
            <a:r>
              <a:rPr kumimoji="0" lang="tr-TR" altLang="tr-TR" sz="1600" i="0" u="none" strike="noStrike" cap="none" normalizeH="0" baseline="0" dirty="0" err="1">
                <a:ln>
                  <a:noFill/>
                </a:ln>
                <a:solidFill>
                  <a:schemeClr val="tx1"/>
                </a:solidFill>
                <a:effectLst/>
              </a:rPr>
              <a:t>Lorentz</a:t>
            </a:r>
            <a:r>
              <a:rPr kumimoji="0" lang="tr-TR" altLang="tr-TR" sz="1600" i="0" u="none" strike="noStrike" cap="none" normalizeH="0" baseline="0" dirty="0">
                <a:ln>
                  <a:noFill/>
                </a:ln>
                <a:solidFill>
                  <a:schemeClr val="tx1"/>
                </a:solidFill>
                <a:effectLst/>
              </a:rPr>
              <a:t> Formülü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i="0" u="none" strike="noStrike" cap="none" normalizeH="0" baseline="0" dirty="0">
                <a:ln>
                  <a:noFill/>
                </a:ln>
                <a:solidFill>
                  <a:schemeClr val="tx1"/>
                </a:solidFill>
                <a:effectLst/>
              </a:rPr>
              <a:t>🔹 Kadınlar için:</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i="0" u="none" strike="noStrike" cap="none" normalizeH="0" baseline="0" dirty="0">
                <a:ln>
                  <a:noFill/>
                </a:ln>
                <a:solidFill>
                  <a:schemeClr val="tx1"/>
                </a:solidFill>
                <a:effectLst/>
              </a:rPr>
              <a:t>İdeal Kilo (kg) = Boy (cm) – 100 – [(Boy – 150) / 2]</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i="0" u="none" strike="noStrike" cap="none" normalizeH="0" baseline="0" dirty="0">
                <a:ln>
                  <a:noFill/>
                </a:ln>
                <a:solidFill>
                  <a:schemeClr val="tx1"/>
                </a:solidFill>
                <a:effectLst/>
              </a:rPr>
              <a:t>🔹 Erkekler için:</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i="0" u="none" strike="noStrike" cap="none" normalizeH="0" baseline="0" dirty="0">
                <a:ln>
                  <a:noFill/>
                </a:ln>
                <a:solidFill>
                  <a:schemeClr val="tx1"/>
                </a:solidFill>
                <a:effectLst/>
              </a:rPr>
              <a:t>İdeal Kilo (kg) = Boy (cm) – 100 – [(Boy – 150) / 4]</a:t>
            </a:r>
          </a:p>
        </p:txBody>
      </p:sp>
      <p:pic>
        <p:nvPicPr>
          <p:cNvPr id="12" name="Resim 11">
            <a:extLst>
              <a:ext uri="{FF2B5EF4-FFF2-40B4-BE49-F238E27FC236}">
                <a16:creationId xmlns:a16="http://schemas.microsoft.com/office/drawing/2014/main" id="{16C4B394-3772-36AD-F1C0-9F5C11843874}"/>
              </a:ext>
            </a:extLst>
          </p:cNvPr>
          <p:cNvPicPr>
            <a:picLocks noChangeAspect="1"/>
          </p:cNvPicPr>
          <p:nvPr/>
        </p:nvPicPr>
        <p:blipFill>
          <a:blip r:embed="rId2"/>
          <a:stretch>
            <a:fillRect/>
          </a:stretch>
        </p:blipFill>
        <p:spPr>
          <a:xfrm>
            <a:off x="1746423" y="3765782"/>
            <a:ext cx="4813944" cy="1662953"/>
          </a:xfrm>
          <a:prstGeom prst="rect">
            <a:avLst/>
          </a:prstGeom>
        </p:spPr>
      </p:pic>
    </p:spTree>
    <p:extLst>
      <p:ext uri="{BB962C8B-B14F-4D97-AF65-F5344CB8AC3E}">
        <p14:creationId xmlns:p14="http://schemas.microsoft.com/office/powerpoint/2010/main" val="337382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21B35F8-50B5-8386-A517-739CE93A2C28}"/>
              </a:ext>
            </a:extLst>
          </p:cNvPr>
          <p:cNvSpPr>
            <a:spLocks noGrp="1"/>
          </p:cNvSpPr>
          <p:nvPr>
            <p:ph type="title"/>
          </p:nvPr>
        </p:nvSpPr>
        <p:spPr>
          <a:xfrm>
            <a:off x="838200" y="365125"/>
            <a:ext cx="10515600" cy="1325563"/>
          </a:xfrm>
        </p:spPr>
        <p:txBody>
          <a:bodyPr>
            <a:normAutofit/>
          </a:bodyPr>
          <a:lstStyle/>
          <a:p>
            <a:r>
              <a:rPr lang="tr-TR" sz="5400" dirty="0"/>
              <a:t>Amaç</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B72EDBA-32CD-9021-ACDD-27707558F4AC}"/>
              </a:ext>
            </a:extLst>
          </p:cNvPr>
          <p:cNvSpPr>
            <a:spLocks noGrp="1"/>
          </p:cNvSpPr>
          <p:nvPr>
            <p:ph idx="1"/>
          </p:nvPr>
        </p:nvSpPr>
        <p:spPr>
          <a:xfrm>
            <a:off x="838200" y="1929384"/>
            <a:ext cx="10515600" cy="425196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a:ln>
                  <a:noFill/>
                </a:ln>
                <a:solidFill>
                  <a:schemeClr val="tx1"/>
                </a:solidFill>
                <a:effectLst/>
                <a:latin typeface="Arial" panose="020B0604020202020204" pitchFamily="34" charset="0"/>
              </a:rPr>
              <a:t>Bu çalışmanın amacı:</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1" i="0" u="none" strike="noStrike" cap="none" normalizeH="0" baseline="0" dirty="0">
                <a:ln>
                  <a:noFill/>
                </a:ln>
                <a:solidFill>
                  <a:schemeClr val="tx1"/>
                </a:solidFill>
                <a:effectLst/>
                <a:latin typeface="Arial" panose="020B0604020202020204" pitchFamily="34" charset="0"/>
              </a:rPr>
              <a:t>Ayaktan izlenen yaşlı erişkinlerde</a:t>
            </a:r>
            <a:r>
              <a:rPr kumimoji="0" lang="tr-TR" altLang="tr-TR" sz="2400" b="0" i="0" u="none" strike="noStrike" cap="none" normalizeH="0" baseline="0" dirty="0">
                <a:ln>
                  <a:noFill/>
                </a:ln>
                <a:solidFill>
                  <a:schemeClr val="tx1"/>
                </a:solidFill>
                <a:effectLst/>
                <a:latin typeface="Arial" panose="020B0604020202020204" pitchFamily="34" charset="0"/>
              </a:rPr>
              <a:t>, GNRI ile </a:t>
            </a:r>
            <a:r>
              <a:rPr kumimoji="0" lang="tr-TR" altLang="tr-TR" sz="2400" b="0" i="0" u="none" strike="noStrike" cap="none" normalizeH="0" baseline="0" dirty="0" err="1">
                <a:ln>
                  <a:noFill/>
                </a:ln>
                <a:solidFill>
                  <a:schemeClr val="tx1"/>
                </a:solidFill>
                <a:effectLst/>
                <a:latin typeface="Arial" panose="020B0604020202020204" pitchFamily="34" charset="0"/>
              </a:rPr>
              <a:t>probable</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sarkopeni</a:t>
            </a:r>
            <a:r>
              <a:rPr kumimoji="0" lang="tr-TR" altLang="tr-TR" sz="2400" b="0" i="0" u="none" strike="noStrike" cap="none" normalizeH="0" baseline="0" dirty="0">
                <a:ln>
                  <a:noFill/>
                </a:ln>
                <a:solidFill>
                  <a:schemeClr val="tx1"/>
                </a:solidFill>
                <a:effectLst/>
                <a:latin typeface="Arial" panose="020B0604020202020204" pitchFamily="34" charset="0"/>
              </a:rPr>
              <a:t> arasındaki ilişkiyi değerlendirmek</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400" b="0" i="0" u="none" strike="noStrike" cap="none" normalizeH="0" baseline="0" dirty="0" err="1">
                <a:ln>
                  <a:noFill/>
                </a:ln>
                <a:solidFill>
                  <a:schemeClr val="tx1"/>
                </a:solidFill>
                <a:effectLst/>
                <a:latin typeface="Arial" panose="020B0604020202020204" pitchFamily="34" charset="0"/>
              </a:rPr>
              <a:t>GNRI’nin</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probable</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0" i="0" u="none" strike="noStrike" cap="none" normalizeH="0" baseline="0" dirty="0" err="1">
                <a:ln>
                  <a:noFill/>
                </a:ln>
                <a:solidFill>
                  <a:schemeClr val="tx1"/>
                </a:solidFill>
                <a:effectLst/>
                <a:latin typeface="Arial" panose="020B0604020202020204" pitchFamily="34" charset="0"/>
              </a:rPr>
              <a:t>sarkopeniyi</a:t>
            </a:r>
            <a:r>
              <a:rPr kumimoji="0" lang="tr-TR" altLang="tr-TR" sz="2400" b="0" i="0" u="none" strike="noStrike" cap="none" normalizeH="0" baseline="0" dirty="0">
                <a:ln>
                  <a:noFill/>
                </a:ln>
                <a:solidFill>
                  <a:schemeClr val="tx1"/>
                </a:solidFill>
                <a:effectLst/>
                <a:latin typeface="Arial" panose="020B0604020202020204" pitchFamily="34" charset="0"/>
              </a:rPr>
              <a:t> </a:t>
            </a:r>
            <a:r>
              <a:rPr kumimoji="0" lang="tr-TR" altLang="tr-TR" sz="2400" b="1" i="0" u="none" strike="noStrike" cap="none" normalizeH="0" baseline="0" dirty="0">
                <a:ln>
                  <a:noFill/>
                </a:ln>
                <a:solidFill>
                  <a:schemeClr val="tx1"/>
                </a:solidFill>
                <a:effectLst/>
                <a:latin typeface="Arial" panose="020B0604020202020204" pitchFamily="34" charset="0"/>
              </a:rPr>
              <a:t>öngörme gücünü belirlemektir</a:t>
            </a:r>
            <a:endParaRPr kumimoji="0" lang="tr-TR" altLang="tr-TR" sz="2400" b="0" i="0" u="none" strike="noStrike" cap="none" normalizeH="0" baseline="0" dirty="0">
              <a:ln>
                <a:noFill/>
              </a:ln>
              <a:solidFill>
                <a:schemeClr val="tx1"/>
              </a:solidFill>
              <a:effectLst/>
              <a:latin typeface="Arial" panose="020B0604020202020204" pitchFamily="34" charset="0"/>
            </a:endParaRPr>
          </a:p>
          <a:p>
            <a:endParaRPr lang="tr-TR" sz="2200" dirty="0"/>
          </a:p>
        </p:txBody>
      </p:sp>
    </p:spTree>
    <p:extLst>
      <p:ext uri="{BB962C8B-B14F-4D97-AF65-F5344CB8AC3E}">
        <p14:creationId xmlns:p14="http://schemas.microsoft.com/office/powerpoint/2010/main" val="387802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625BD90-1666-309D-5169-D5FB581A1CC1}"/>
              </a:ext>
            </a:extLst>
          </p:cNvPr>
          <p:cNvSpPr>
            <a:spLocks noGrp="1"/>
          </p:cNvSpPr>
          <p:nvPr>
            <p:ph type="title"/>
          </p:nvPr>
        </p:nvSpPr>
        <p:spPr>
          <a:xfrm>
            <a:off x="836676" y="132747"/>
            <a:ext cx="10515600" cy="1325563"/>
          </a:xfrm>
        </p:spPr>
        <p:txBody>
          <a:bodyPr>
            <a:normAutofit/>
          </a:bodyPr>
          <a:lstStyle/>
          <a:p>
            <a:r>
              <a:rPr lang="tr-TR" sz="5400" b="1">
                <a:effectLst/>
                <a:latin typeface="Times New Roman" panose="02020603050405020304" pitchFamily="18" charset="0"/>
                <a:ea typeface="Calibri" panose="020F0502020204030204" pitchFamily="34" charset="0"/>
                <a:cs typeface="Arial" panose="020B0604020202020204" pitchFamily="34" charset="0"/>
              </a:rPr>
              <a:t>Metod</a:t>
            </a:r>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DC983D-3722-C74F-5D83-3827F71F5FBA}"/>
              </a:ext>
            </a:extLst>
          </p:cNvPr>
          <p:cNvSpPr>
            <a:spLocks noGrp="1"/>
          </p:cNvSpPr>
          <p:nvPr>
            <p:ph idx="1"/>
          </p:nvPr>
        </p:nvSpPr>
        <p:spPr>
          <a:xfrm>
            <a:off x="836676" y="2372448"/>
            <a:ext cx="5719119" cy="3808764"/>
          </a:xfrm>
        </p:spPr>
        <p:txBody>
          <a:bodyPr>
            <a:normAutofit fontScale="92500" lnSpcReduction="20000"/>
          </a:bodyPr>
          <a:lstStyle/>
          <a:p>
            <a:r>
              <a:rPr lang="tr-TR" sz="2200" dirty="0">
                <a:effectLst/>
                <a:ea typeface="Calibri" panose="020F0502020204030204" pitchFamily="34" charset="0"/>
                <a:cs typeface="Arial" panose="020B0604020202020204" pitchFamily="34" charset="0"/>
              </a:rPr>
              <a:t>Mart 2018- Ekim 2023 tarihleri arasında </a:t>
            </a:r>
          </a:p>
          <a:p>
            <a:r>
              <a:rPr lang="tr-TR" sz="2200" dirty="0">
                <a:ea typeface="Calibri" panose="020F0502020204030204" pitchFamily="34" charset="0"/>
                <a:cs typeface="Arial" panose="020B0604020202020204" pitchFamily="34" charset="0"/>
              </a:rPr>
              <a:t>Ü</a:t>
            </a:r>
            <a:r>
              <a:rPr lang="tr-TR" sz="2200" dirty="0">
                <a:effectLst/>
                <a:ea typeface="Calibri" panose="020F0502020204030204" pitchFamily="34" charset="0"/>
                <a:cs typeface="Arial" panose="020B0604020202020204" pitchFamily="34" charset="0"/>
              </a:rPr>
              <a:t>niversite hastanemizin geriatri polikliniğine başvuran</a:t>
            </a:r>
          </a:p>
          <a:p>
            <a:r>
              <a:rPr lang="tr-TR" sz="2200" dirty="0">
                <a:ea typeface="Calibri" panose="020F0502020204030204" pitchFamily="34" charset="0"/>
                <a:cs typeface="Arial" panose="020B0604020202020204" pitchFamily="34" charset="0"/>
              </a:rPr>
              <a:t>60 yaş üstü</a:t>
            </a:r>
            <a:r>
              <a:rPr lang="tr-TR" sz="2200" dirty="0">
                <a:effectLst/>
                <a:ea typeface="Calibri" panose="020F0502020204030204" pitchFamily="34" charset="0"/>
                <a:cs typeface="Arial" panose="020B0604020202020204" pitchFamily="34" charset="0"/>
              </a:rPr>
              <a:t> </a:t>
            </a:r>
          </a:p>
          <a:p>
            <a:r>
              <a:rPr lang="tr-TR" sz="2200" dirty="0">
                <a:effectLst/>
                <a:ea typeface="Calibri" panose="020F0502020204030204" pitchFamily="34" charset="0"/>
                <a:cs typeface="Arial" panose="020B0604020202020204" pitchFamily="34" charset="0"/>
              </a:rPr>
              <a:t> </a:t>
            </a:r>
            <a:r>
              <a:rPr lang="tr-TR" sz="2200" dirty="0">
                <a:ea typeface="Calibri" panose="020F0502020204030204" pitchFamily="34" charset="0"/>
                <a:cs typeface="Arial" panose="020B0604020202020204" pitchFamily="34" charset="0"/>
              </a:rPr>
              <a:t>K</a:t>
            </a:r>
            <a:r>
              <a:rPr lang="tr-TR" sz="2200" dirty="0">
                <a:effectLst/>
                <a:ea typeface="Calibri" panose="020F0502020204030204" pitchFamily="34" charset="0"/>
                <a:cs typeface="Arial" panose="020B0604020202020204" pitchFamily="34" charset="0"/>
              </a:rPr>
              <a:t>apsamlı geriatrik değerlendirmeleri yapılmış</a:t>
            </a:r>
          </a:p>
          <a:p>
            <a:r>
              <a:rPr lang="tr-TR" sz="2200" dirty="0">
                <a:effectLst/>
                <a:ea typeface="Calibri" panose="020F0502020204030204" pitchFamily="34" charset="0"/>
                <a:cs typeface="Arial" panose="020B0604020202020204" pitchFamily="34" charset="0"/>
              </a:rPr>
              <a:t> 380 hastanın verileri retrospektif olarak analiz </a:t>
            </a:r>
          </a:p>
          <a:p>
            <a:pPr marL="0" indent="0">
              <a:buNone/>
            </a:pPr>
            <a:r>
              <a:rPr lang="tr-TR" sz="2200" dirty="0">
                <a:ea typeface="Calibri" panose="020F0502020204030204" pitchFamily="34" charset="0"/>
                <a:cs typeface="Arial" panose="020B0604020202020204" pitchFamily="34" charset="0"/>
              </a:rPr>
              <a:t>e</a:t>
            </a:r>
            <a:r>
              <a:rPr lang="tr-TR" sz="2200" dirty="0">
                <a:effectLst/>
                <a:ea typeface="Calibri" panose="020F0502020204030204" pitchFamily="34" charset="0"/>
                <a:cs typeface="Arial" panose="020B0604020202020204" pitchFamily="34" charset="0"/>
              </a:rPr>
              <a:t>dildi</a:t>
            </a:r>
          </a:p>
          <a:p>
            <a:r>
              <a:rPr lang="tr-TR" sz="2200" dirty="0">
                <a:effectLst/>
                <a:ea typeface="Calibri" panose="020F0502020204030204" pitchFamily="34" charset="0"/>
                <a:cs typeface="Arial" panose="020B0604020202020204" pitchFamily="34" charset="0"/>
              </a:rPr>
              <a:t>Demografik verileri, antropometrik ölçümleri ve</a:t>
            </a:r>
          </a:p>
          <a:p>
            <a:pPr marL="0" indent="0">
              <a:buNone/>
            </a:pPr>
            <a:r>
              <a:rPr lang="tr-TR" sz="2200" dirty="0">
                <a:effectLst/>
                <a:ea typeface="Calibri" panose="020F0502020204030204" pitchFamily="34" charset="0"/>
                <a:cs typeface="Arial" panose="020B0604020202020204" pitchFamily="34" charset="0"/>
              </a:rPr>
              <a:t> laboratuvar değerleri kaydedildi</a:t>
            </a:r>
          </a:p>
          <a:p>
            <a:endParaRPr lang="tr-TR" sz="2200" dirty="0">
              <a:effectLst/>
              <a:ea typeface="Calibri" panose="020F0502020204030204" pitchFamily="34" charset="0"/>
              <a:cs typeface="Arial" panose="020B0604020202020204" pitchFamily="34" charset="0"/>
            </a:endParaRPr>
          </a:p>
          <a:p>
            <a:r>
              <a:rPr lang="da-DK" sz="2200" dirty="0">
                <a:effectLst/>
                <a:ea typeface="Calibri" panose="020F0502020204030204" pitchFamily="34" charset="0"/>
                <a:cs typeface="Arial" panose="020B0604020202020204" pitchFamily="34" charset="0"/>
              </a:rPr>
              <a:t>GNRI </a:t>
            </a:r>
            <a:r>
              <a:rPr lang="tr-TR" sz="2200" dirty="0">
                <a:effectLst/>
                <a:ea typeface="Calibri" panose="020F0502020204030204" pitchFamily="34" charset="0"/>
                <a:cs typeface="Arial" panose="020B0604020202020204" pitchFamily="34" charset="0"/>
              </a:rPr>
              <a:t>skorları hesaplandı </a:t>
            </a:r>
          </a:p>
          <a:p>
            <a:pPr marL="0" indent="0">
              <a:buNone/>
            </a:pPr>
            <a:endParaRPr lang="tr-TR" sz="2200" dirty="0">
              <a:effectLst/>
              <a:ea typeface="Calibri" panose="020F0502020204030204" pitchFamily="34" charset="0"/>
              <a:cs typeface="Arial" panose="020B0604020202020204" pitchFamily="34" charset="0"/>
            </a:endParaRPr>
          </a:p>
          <a:p>
            <a:endParaRPr lang="tr-TR" sz="2200" dirty="0">
              <a:latin typeface="Times New Roman" panose="02020603050405020304" pitchFamily="18" charset="0"/>
              <a:ea typeface="Calibri" panose="020F0502020204030204" pitchFamily="34" charset="0"/>
              <a:cs typeface="Arial" panose="020B0604020202020204" pitchFamily="34" charset="0"/>
            </a:endParaRPr>
          </a:p>
          <a:p>
            <a:endParaRPr lang="tr-TR" sz="2200" dirty="0">
              <a:effectLst/>
              <a:latin typeface="Times New Roman" panose="02020603050405020304" pitchFamily="18" charset="0"/>
              <a:ea typeface="Calibri" panose="020F0502020204030204" pitchFamily="34" charset="0"/>
              <a:cs typeface="Arial" panose="020B0604020202020204" pitchFamily="34" charset="0"/>
            </a:endParaRPr>
          </a:p>
          <a:p>
            <a:endParaRPr lang="tr-TR" sz="2200" dirty="0">
              <a:latin typeface="Times New Roman" panose="02020603050405020304" pitchFamily="18" charset="0"/>
              <a:ea typeface="Calibri" panose="020F0502020204030204" pitchFamily="34" charset="0"/>
              <a:cs typeface="Arial" panose="020B0604020202020204" pitchFamily="34" charset="0"/>
            </a:endParaRPr>
          </a:p>
          <a:p>
            <a:endParaRPr lang="tr-TR" sz="2200" dirty="0">
              <a:effectLst/>
              <a:latin typeface="Times New Roman" panose="02020603050405020304" pitchFamily="18" charset="0"/>
              <a:ea typeface="Calibri" panose="020F0502020204030204" pitchFamily="34" charset="0"/>
              <a:cs typeface="Arial" panose="020B0604020202020204" pitchFamily="34" charset="0"/>
            </a:endParaRPr>
          </a:p>
          <a:p>
            <a:endParaRPr lang="tr-TR" sz="2200" dirty="0"/>
          </a:p>
        </p:txBody>
      </p:sp>
      <p:pic>
        <p:nvPicPr>
          <p:cNvPr id="6" name="Resim 5">
            <a:extLst>
              <a:ext uri="{FF2B5EF4-FFF2-40B4-BE49-F238E27FC236}">
                <a16:creationId xmlns:a16="http://schemas.microsoft.com/office/drawing/2014/main" id="{BC52C264-F0BF-FEEB-0D8A-4460A8F270F8}"/>
              </a:ext>
            </a:extLst>
          </p:cNvPr>
          <p:cNvPicPr>
            <a:picLocks noChangeAspect="1"/>
          </p:cNvPicPr>
          <p:nvPr/>
        </p:nvPicPr>
        <p:blipFill>
          <a:blip r:embed="rId2"/>
          <a:stretch>
            <a:fillRect/>
          </a:stretch>
        </p:blipFill>
        <p:spPr>
          <a:xfrm>
            <a:off x="6555795" y="1881852"/>
            <a:ext cx="5534302" cy="4600503"/>
          </a:xfrm>
          <a:prstGeom prst="rect">
            <a:avLst/>
          </a:prstGeom>
        </p:spPr>
      </p:pic>
    </p:spTree>
    <p:extLst>
      <p:ext uri="{BB962C8B-B14F-4D97-AF65-F5344CB8AC3E}">
        <p14:creationId xmlns:p14="http://schemas.microsoft.com/office/powerpoint/2010/main" val="53482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625BD90-1666-309D-5169-D5FB581A1CC1}"/>
              </a:ext>
            </a:extLst>
          </p:cNvPr>
          <p:cNvSpPr>
            <a:spLocks noGrp="1"/>
          </p:cNvSpPr>
          <p:nvPr>
            <p:ph type="title"/>
          </p:nvPr>
        </p:nvSpPr>
        <p:spPr>
          <a:xfrm>
            <a:off x="836676" y="132747"/>
            <a:ext cx="10515600" cy="1325563"/>
          </a:xfrm>
        </p:spPr>
        <p:txBody>
          <a:bodyPr>
            <a:normAutofit/>
          </a:bodyPr>
          <a:lstStyle/>
          <a:p>
            <a:r>
              <a:rPr lang="tr-TR" sz="5400" b="1" dirty="0" err="1">
                <a:effectLst/>
                <a:latin typeface="Times New Roman" panose="02020603050405020304" pitchFamily="18" charset="0"/>
                <a:ea typeface="Calibri" panose="020F0502020204030204" pitchFamily="34" charset="0"/>
                <a:cs typeface="Arial" panose="020B0604020202020204" pitchFamily="34" charset="0"/>
              </a:rPr>
              <a:t>Metod</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çerik Yer Tutucusu 5">
            <a:extLst>
              <a:ext uri="{FF2B5EF4-FFF2-40B4-BE49-F238E27FC236}">
                <a16:creationId xmlns:a16="http://schemas.microsoft.com/office/drawing/2014/main" id="{7EB5C31E-DCB5-1892-B449-AA3A8C6081E7}"/>
              </a:ext>
            </a:extLst>
          </p:cNvPr>
          <p:cNvSpPr>
            <a:spLocks noGrp="1"/>
          </p:cNvSpPr>
          <p:nvPr>
            <p:ph idx="1"/>
          </p:nvPr>
        </p:nvSpPr>
        <p:spPr>
          <a:xfrm>
            <a:off x="838200" y="1825625"/>
            <a:ext cx="5257800" cy="4899628"/>
          </a:xfrm>
        </p:spPr>
        <p:txBody>
          <a:bodyPr>
            <a:normAutofit fontScale="25000" lnSpcReduction="20000"/>
          </a:bodyPr>
          <a:lstStyle/>
          <a:p>
            <a:r>
              <a:rPr lang="tr-TR" sz="7200" b="1" dirty="0" err="1"/>
              <a:t>Probable</a:t>
            </a:r>
            <a:r>
              <a:rPr lang="tr-TR" sz="7200" b="1" dirty="0"/>
              <a:t> </a:t>
            </a:r>
            <a:r>
              <a:rPr lang="tr-TR" sz="7200" b="1" dirty="0" err="1"/>
              <a:t>Sarkopeni</a:t>
            </a:r>
            <a:endParaRPr lang="tr-TR" sz="7200" b="1" dirty="0"/>
          </a:p>
          <a:p>
            <a:pPr marL="0" indent="0">
              <a:buNone/>
            </a:pPr>
            <a:r>
              <a:rPr lang="tr-TR" sz="7200" b="1" dirty="0"/>
              <a:t>   </a:t>
            </a:r>
            <a:r>
              <a:rPr lang="tr-TR" sz="7200" dirty="0"/>
              <a:t>El kavrama gücü (</a:t>
            </a:r>
            <a:r>
              <a:rPr lang="tr-TR" sz="7200" dirty="0" err="1"/>
              <a:t>Hand</a:t>
            </a:r>
            <a:r>
              <a:rPr lang="tr-TR" sz="7200" dirty="0"/>
              <a:t> Grip </a:t>
            </a:r>
            <a:r>
              <a:rPr lang="tr-TR" sz="7200" dirty="0" err="1"/>
              <a:t>Strength</a:t>
            </a:r>
            <a:r>
              <a:rPr lang="tr-TR" sz="7200" dirty="0"/>
              <a:t> - HGS) ile belirlendi*</a:t>
            </a:r>
          </a:p>
          <a:p>
            <a:pPr marL="742950" lvl="1" indent="-285750">
              <a:buFont typeface="Arial" panose="020B0604020202020204" pitchFamily="34" charset="0"/>
              <a:buChar char="•"/>
            </a:pPr>
            <a:r>
              <a:rPr lang="tr-TR" sz="7200" dirty="0"/>
              <a:t>Erkek: &lt; 27 kg</a:t>
            </a:r>
          </a:p>
          <a:p>
            <a:pPr marL="742950" lvl="1" indent="-285750">
              <a:buFont typeface="Arial" panose="020B0604020202020204" pitchFamily="34" charset="0"/>
              <a:buChar char="•"/>
            </a:pPr>
            <a:r>
              <a:rPr lang="tr-TR" sz="7200" dirty="0"/>
              <a:t>Kadın: &lt; 16 kg</a:t>
            </a:r>
          </a:p>
          <a:p>
            <a:r>
              <a:rPr lang="tr-TR" sz="7200" b="1" dirty="0"/>
              <a:t>Kırılganlık</a:t>
            </a:r>
          </a:p>
          <a:p>
            <a:pPr marL="0" indent="0">
              <a:buNone/>
            </a:pPr>
            <a:r>
              <a:rPr lang="tr-TR" sz="7200" dirty="0"/>
              <a:t>   FRAIL skalası ile değerlendirildi</a:t>
            </a:r>
          </a:p>
          <a:p>
            <a:pPr marL="742950" lvl="1" indent="-285750">
              <a:buFont typeface="Arial" panose="020B0604020202020204" pitchFamily="34" charset="0"/>
              <a:buChar char="•"/>
            </a:pPr>
            <a:r>
              <a:rPr lang="tr-TR" sz="7200" dirty="0"/>
              <a:t>≥ 3 puan → </a:t>
            </a:r>
            <a:r>
              <a:rPr lang="tr-TR" sz="7200" i="1" dirty="0" err="1"/>
              <a:t>Frailty</a:t>
            </a:r>
            <a:r>
              <a:rPr lang="tr-TR" sz="7200" i="1" dirty="0"/>
              <a:t> (+)</a:t>
            </a:r>
            <a:endParaRPr lang="tr-TR" sz="7200" dirty="0"/>
          </a:p>
          <a:p>
            <a:r>
              <a:rPr lang="tr-TR" sz="7200" b="1" dirty="0"/>
              <a:t>Malnütrisyon</a:t>
            </a:r>
          </a:p>
          <a:p>
            <a:pPr marL="0" indent="0">
              <a:buNone/>
            </a:pPr>
            <a:r>
              <a:rPr lang="tr-TR" sz="7200" b="1" dirty="0"/>
              <a:t>    </a:t>
            </a:r>
            <a:r>
              <a:rPr lang="tr-TR" sz="7200" dirty="0"/>
              <a:t>Mini </a:t>
            </a:r>
            <a:r>
              <a:rPr lang="tr-TR" sz="7200" dirty="0" err="1"/>
              <a:t>Nutrisyonel</a:t>
            </a:r>
            <a:r>
              <a:rPr lang="tr-TR" sz="7200" dirty="0"/>
              <a:t> Değerlendirme – Kısa Form (MNA-SF)</a:t>
            </a:r>
          </a:p>
          <a:p>
            <a:pPr marL="742950" lvl="1" indent="-285750">
              <a:buFont typeface="Arial" panose="020B0604020202020204" pitchFamily="34" charset="0"/>
              <a:buChar char="•"/>
            </a:pPr>
            <a:r>
              <a:rPr lang="tr-TR" sz="7200" dirty="0"/>
              <a:t>≤ 11 puan → </a:t>
            </a:r>
            <a:r>
              <a:rPr lang="tr-TR" sz="7200" i="1" dirty="0"/>
              <a:t>Yetersiz beslenme (+)</a:t>
            </a:r>
            <a:endParaRPr lang="tr-TR" sz="7200" dirty="0"/>
          </a:p>
          <a:p>
            <a:r>
              <a:rPr lang="tr-TR" sz="7200" b="1" dirty="0"/>
              <a:t>Günlük Yaşam Aktiviteleri</a:t>
            </a:r>
          </a:p>
          <a:p>
            <a:pPr marL="0" indent="0">
              <a:buNone/>
            </a:pPr>
            <a:r>
              <a:rPr lang="tr-TR" sz="7200" dirty="0"/>
              <a:t>   Temel günlük yaşam aktiviteleri:</a:t>
            </a:r>
          </a:p>
          <a:p>
            <a:pPr marL="742950" lvl="1" indent="-285750">
              <a:buFont typeface="Arial" panose="020B0604020202020204" pitchFamily="34" charset="0"/>
              <a:buChar char="•"/>
            </a:pPr>
            <a:r>
              <a:rPr lang="tr-TR" sz="7200" dirty="0"/>
              <a:t>KATZ Skorlaması (0–6)</a:t>
            </a:r>
          </a:p>
          <a:p>
            <a:pPr marL="0" indent="0">
              <a:buNone/>
            </a:pPr>
            <a:r>
              <a:rPr lang="tr-TR" sz="7200" dirty="0"/>
              <a:t>   Enstrümantal günlük yaşam aktiviteleri:</a:t>
            </a:r>
          </a:p>
          <a:p>
            <a:pPr marL="742950" lvl="1" indent="-285750">
              <a:buFont typeface="Arial" panose="020B0604020202020204" pitchFamily="34" charset="0"/>
              <a:buChar char="•"/>
            </a:pPr>
            <a:r>
              <a:rPr lang="tr-TR" sz="7200" dirty="0"/>
              <a:t>LAWTON-BRODY Skorlaması (0–8</a:t>
            </a:r>
          </a:p>
          <a:p>
            <a:pPr lvl="2" algn="just">
              <a:spcBef>
                <a:spcPts val="1000"/>
              </a:spcBef>
              <a:spcAft>
                <a:spcPts val="1000"/>
              </a:spcAft>
            </a:pPr>
            <a:endParaRPr lang="tr-TR" sz="2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lvl="2" algn="just">
              <a:spcBef>
                <a:spcPts val="1000"/>
              </a:spcBef>
              <a:spcAft>
                <a:spcPts val="1000"/>
              </a:spcAft>
            </a:pPr>
            <a:endParaRPr lang="tr-TR"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914400" lvl="2" indent="0" algn="just">
              <a:spcBef>
                <a:spcPts val="1000"/>
              </a:spcBef>
              <a:spcAft>
                <a:spcPts val="1000"/>
              </a:spcAft>
              <a:buNone/>
            </a:pPr>
            <a:r>
              <a:rPr lang="tr-TR"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a:p>
            <a:endParaRPr lang="tr-TR" dirty="0"/>
          </a:p>
        </p:txBody>
      </p:sp>
      <p:sp>
        <p:nvSpPr>
          <p:cNvPr id="12" name="İçerik Yer Tutucusu 8">
            <a:extLst>
              <a:ext uri="{FF2B5EF4-FFF2-40B4-BE49-F238E27FC236}">
                <a16:creationId xmlns:a16="http://schemas.microsoft.com/office/drawing/2014/main" id="{F11D883D-9A85-DA2D-AE36-340AC7CF99F0}"/>
              </a:ext>
            </a:extLst>
          </p:cNvPr>
          <p:cNvSpPr txBox="1">
            <a:spLocks/>
          </p:cNvSpPr>
          <p:nvPr/>
        </p:nvSpPr>
        <p:spPr>
          <a:xfrm>
            <a:off x="6094476" y="1914724"/>
            <a:ext cx="5181600" cy="492209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7200" b="1" dirty="0"/>
              <a:t>Polifarmasi</a:t>
            </a:r>
          </a:p>
          <a:p>
            <a:pPr marL="0" indent="0">
              <a:buNone/>
            </a:pPr>
            <a:r>
              <a:rPr lang="tr-TR" sz="7200" dirty="0"/>
              <a:t> ≥ 5 ilaç kullanımı</a:t>
            </a:r>
          </a:p>
          <a:p>
            <a:r>
              <a:rPr lang="tr-TR" sz="7200" b="1" dirty="0"/>
              <a:t>Depresyon</a:t>
            </a:r>
          </a:p>
          <a:p>
            <a:pPr marL="0" indent="0" algn="ctr">
              <a:buNone/>
            </a:pPr>
            <a:r>
              <a:rPr lang="tr-TR" sz="7200" dirty="0"/>
              <a:t>GDS (Geriatrik Depresyon Skalası)</a:t>
            </a:r>
          </a:p>
          <a:p>
            <a:pPr marL="742950" lvl="1" indent="-285750" algn="ctr"/>
            <a:r>
              <a:rPr lang="tr-TR" sz="7200" dirty="0"/>
              <a:t>≥ 14 → </a:t>
            </a:r>
            <a:r>
              <a:rPr lang="tr-TR" sz="7200" i="1" dirty="0"/>
              <a:t>Depresyon (+)</a:t>
            </a:r>
            <a:endParaRPr lang="tr-TR" sz="7200" dirty="0"/>
          </a:p>
          <a:p>
            <a:r>
              <a:rPr lang="tr-TR" sz="7200" b="1" dirty="0"/>
              <a:t>Kognitif Bozukluk</a:t>
            </a:r>
          </a:p>
          <a:p>
            <a:pPr marL="0" indent="0" algn="ctr">
              <a:buNone/>
            </a:pPr>
            <a:r>
              <a:rPr lang="tr-TR" sz="7200" dirty="0"/>
              <a:t>  MMSE (Mini </a:t>
            </a:r>
            <a:r>
              <a:rPr lang="tr-TR" sz="7200" dirty="0" err="1"/>
              <a:t>Mental</a:t>
            </a:r>
            <a:r>
              <a:rPr lang="tr-TR" sz="7200" dirty="0"/>
              <a:t> Durum Değerlendirme Ölçeği)</a:t>
            </a:r>
          </a:p>
          <a:p>
            <a:pPr marL="742950" lvl="1" indent="-285750" algn="ctr"/>
            <a:r>
              <a:rPr lang="tr-TR" sz="7200" dirty="0"/>
              <a:t>&lt; 24 → </a:t>
            </a:r>
            <a:r>
              <a:rPr lang="tr-TR" sz="7200" i="1" dirty="0"/>
              <a:t>Kognitif bozukluk (+)</a:t>
            </a:r>
          </a:p>
          <a:p>
            <a:pPr marL="285750" indent="-285750" algn="just"/>
            <a:r>
              <a:rPr lang="tr-TR" sz="7600" b="1" i="1" dirty="0"/>
              <a:t>Fiziksel Performans</a:t>
            </a:r>
            <a:endParaRPr lang="tr-TR" sz="7600" b="1" dirty="0"/>
          </a:p>
          <a:p>
            <a:pPr marL="0" indent="0" algn="ctr">
              <a:buNone/>
            </a:pPr>
            <a:r>
              <a:rPr lang="tr-TR" sz="7200" dirty="0"/>
              <a:t>Düşük TUG (Time </a:t>
            </a:r>
            <a:r>
              <a:rPr lang="tr-TR" sz="7200" dirty="0" err="1"/>
              <a:t>Up</a:t>
            </a:r>
            <a:r>
              <a:rPr lang="tr-TR" sz="7200" dirty="0"/>
              <a:t> an </a:t>
            </a:r>
            <a:r>
              <a:rPr lang="tr-TR" sz="7200" dirty="0" err="1"/>
              <a:t>Go</a:t>
            </a:r>
            <a:r>
              <a:rPr lang="tr-TR" sz="7200" dirty="0"/>
              <a:t> Time)</a:t>
            </a:r>
          </a:p>
          <a:p>
            <a:pPr algn="ctr"/>
            <a:r>
              <a:rPr lang="tr-TR" sz="7200" dirty="0"/>
              <a:t>&gt;20 sn</a:t>
            </a:r>
          </a:p>
          <a:p>
            <a:pPr marL="0" indent="0" algn="ctr">
              <a:buNone/>
            </a:pPr>
            <a:r>
              <a:rPr lang="tr-TR" sz="7200" dirty="0"/>
              <a:t>Düşük OYH (Olağan Yürüme Hızı)</a:t>
            </a:r>
          </a:p>
          <a:p>
            <a:pPr algn="ctr"/>
            <a:r>
              <a:rPr lang="tr-TR" sz="7200" dirty="0"/>
              <a:t>&lt;=0.8 m/sn</a:t>
            </a:r>
          </a:p>
          <a:p>
            <a:endParaRPr lang="tr-TR" dirty="0"/>
          </a:p>
          <a:p>
            <a:endParaRPr lang="tr-TR" dirty="0"/>
          </a:p>
        </p:txBody>
      </p:sp>
      <p:sp>
        <p:nvSpPr>
          <p:cNvPr id="13" name="Metin kutusu 1">
            <a:extLst>
              <a:ext uri="{FF2B5EF4-FFF2-40B4-BE49-F238E27FC236}">
                <a16:creationId xmlns:a16="http://schemas.microsoft.com/office/drawing/2014/main" id="{A4CC6FBC-764B-F63F-A274-38E6AD261135}"/>
              </a:ext>
            </a:extLst>
          </p:cNvPr>
          <p:cNvSpPr txBox="1"/>
          <p:nvPr/>
        </p:nvSpPr>
        <p:spPr>
          <a:xfrm>
            <a:off x="6094475" y="6308208"/>
            <a:ext cx="5831635" cy="215444"/>
          </a:xfrm>
          <a:prstGeom prst="rect">
            <a:avLst/>
          </a:prstGeom>
          <a:solidFill>
            <a:schemeClr val="accent2">
              <a:lumMod val="60000"/>
              <a:lumOff val="4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tr-TR" sz="800" dirty="0">
                <a:effectLst/>
                <a:latin typeface="Times New Roman" panose="02020603050405020304" pitchFamily="18" charset="0"/>
                <a:cs typeface="Times New Roman" panose="02020603050405020304" pitchFamily="18" charset="0"/>
              </a:rPr>
              <a:t>Cruz-</a:t>
            </a:r>
            <a:r>
              <a:rPr lang="tr-TR" sz="800" dirty="0" err="1">
                <a:effectLst/>
                <a:latin typeface="Times New Roman" panose="02020603050405020304" pitchFamily="18" charset="0"/>
                <a:cs typeface="Times New Roman" panose="02020603050405020304" pitchFamily="18" charset="0"/>
              </a:rPr>
              <a:t>Jentoft</a:t>
            </a:r>
            <a:r>
              <a:rPr lang="tr-TR" sz="800" dirty="0">
                <a:effectLst/>
                <a:latin typeface="Times New Roman" panose="02020603050405020304" pitchFamily="18" charset="0"/>
                <a:cs typeface="Times New Roman" panose="02020603050405020304" pitchFamily="18" charset="0"/>
              </a:rPr>
              <a:t> et al.  </a:t>
            </a:r>
            <a:r>
              <a:rPr lang="tr-TR" sz="800" dirty="0" err="1">
                <a:effectLst/>
                <a:latin typeface="Times New Roman" panose="02020603050405020304" pitchFamily="18" charset="0"/>
                <a:cs typeface="Times New Roman" panose="02020603050405020304" pitchFamily="18" charset="0"/>
              </a:rPr>
              <a:t>European</a:t>
            </a:r>
            <a:r>
              <a:rPr lang="tr-TR" sz="800" dirty="0">
                <a:effectLst/>
                <a:latin typeface="Times New Roman" panose="02020603050405020304" pitchFamily="18" charset="0"/>
                <a:cs typeface="Times New Roman" panose="02020603050405020304" pitchFamily="18" charset="0"/>
              </a:rPr>
              <a:t> </a:t>
            </a:r>
            <a:r>
              <a:rPr lang="tr-TR" sz="800" dirty="0" err="1">
                <a:effectLst/>
                <a:latin typeface="Times New Roman" panose="02020603050405020304" pitchFamily="18" charset="0"/>
                <a:cs typeface="Times New Roman" panose="02020603050405020304" pitchFamily="18" charset="0"/>
              </a:rPr>
              <a:t>Working</a:t>
            </a:r>
            <a:r>
              <a:rPr lang="tr-TR" sz="800" dirty="0">
                <a:effectLst/>
                <a:latin typeface="Times New Roman" panose="02020603050405020304" pitchFamily="18" charset="0"/>
                <a:cs typeface="Times New Roman" panose="02020603050405020304" pitchFamily="18" charset="0"/>
              </a:rPr>
              <a:t> </a:t>
            </a:r>
            <a:r>
              <a:rPr lang="tr-TR" sz="800" dirty="0" err="1">
                <a:effectLst/>
                <a:latin typeface="Times New Roman" panose="02020603050405020304" pitchFamily="18" charset="0"/>
                <a:cs typeface="Times New Roman" panose="02020603050405020304" pitchFamily="18" charset="0"/>
              </a:rPr>
              <a:t>Group</a:t>
            </a:r>
            <a:r>
              <a:rPr lang="tr-TR" sz="800" dirty="0">
                <a:effectLst/>
                <a:latin typeface="Times New Roman" panose="02020603050405020304" pitchFamily="18" charset="0"/>
                <a:cs typeface="Times New Roman" panose="02020603050405020304" pitchFamily="18" charset="0"/>
              </a:rPr>
              <a:t> on </a:t>
            </a:r>
            <a:r>
              <a:rPr lang="tr-TR" sz="800" dirty="0" err="1">
                <a:effectLst/>
                <a:latin typeface="Times New Roman" panose="02020603050405020304" pitchFamily="18" charset="0"/>
                <a:cs typeface="Times New Roman" panose="02020603050405020304" pitchFamily="18" charset="0"/>
              </a:rPr>
              <a:t>Sarcopenia</a:t>
            </a:r>
            <a:r>
              <a:rPr lang="tr-TR" sz="800" dirty="0">
                <a:effectLst/>
                <a:latin typeface="Times New Roman" panose="02020603050405020304" pitchFamily="18" charset="0"/>
                <a:cs typeface="Times New Roman" panose="02020603050405020304" pitchFamily="18" charset="0"/>
              </a:rPr>
              <a:t> in </a:t>
            </a:r>
            <a:r>
              <a:rPr lang="tr-TR" sz="800" dirty="0" err="1">
                <a:effectLst/>
                <a:latin typeface="Times New Roman" panose="02020603050405020304" pitchFamily="18" charset="0"/>
                <a:cs typeface="Times New Roman" panose="02020603050405020304" pitchFamily="18" charset="0"/>
              </a:rPr>
              <a:t>Older</a:t>
            </a:r>
            <a:r>
              <a:rPr lang="tr-TR" sz="800" dirty="0">
                <a:effectLst/>
                <a:latin typeface="Times New Roman" panose="02020603050405020304" pitchFamily="18" charset="0"/>
                <a:cs typeface="Times New Roman" panose="02020603050405020304" pitchFamily="18" charset="0"/>
              </a:rPr>
              <a:t> People 2 . Age </a:t>
            </a:r>
            <a:r>
              <a:rPr lang="tr-TR" sz="800" dirty="0" err="1">
                <a:effectLst/>
                <a:latin typeface="Times New Roman" panose="02020603050405020304" pitchFamily="18" charset="0"/>
                <a:cs typeface="Times New Roman" panose="02020603050405020304" pitchFamily="18" charset="0"/>
              </a:rPr>
              <a:t>Ageing</a:t>
            </a:r>
            <a:r>
              <a:rPr lang="tr-TR" sz="800" dirty="0">
                <a:effectLst/>
                <a:latin typeface="Times New Roman" panose="02020603050405020304" pitchFamily="18" charset="0"/>
                <a:cs typeface="Times New Roman" panose="02020603050405020304" pitchFamily="18" charset="0"/>
              </a:rPr>
              <a:t>. 2019; 48(4):601–6</a:t>
            </a:r>
            <a:r>
              <a:rPr lang="tr-TR" sz="800" dirty="0">
                <a:effectLst/>
                <a:latin typeface="AdvOT46dcae81"/>
              </a:rPr>
              <a:t>18. </a:t>
            </a:r>
            <a:endParaRPr lang="tr-TR" sz="800" dirty="0"/>
          </a:p>
        </p:txBody>
      </p:sp>
    </p:spTree>
    <p:extLst>
      <p:ext uri="{BB962C8B-B14F-4D97-AF65-F5344CB8AC3E}">
        <p14:creationId xmlns:p14="http://schemas.microsoft.com/office/powerpoint/2010/main" val="253134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625BD90-1666-309D-5169-D5FB581A1CC1}"/>
              </a:ext>
            </a:extLst>
          </p:cNvPr>
          <p:cNvSpPr>
            <a:spLocks noGrp="1"/>
          </p:cNvSpPr>
          <p:nvPr>
            <p:ph type="title"/>
          </p:nvPr>
        </p:nvSpPr>
        <p:spPr>
          <a:xfrm>
            <a:off x="838200" y="365125"/>
            <a:ext cx="10515600" cy="1325563"/>
          </a:xfrm>
        </p:spPr>
        <p:txBody>
          <a:bodyPr>
            <a:normAutofit/>
          </a:bodyPr>
          <a:lstStyle/>
          <a:p>
            <a:r>
              <a:rPr lang="tr-TR" sz="3200" b="1" dirty="0">
                <a:latin typeface="Times New Roman" panose="02020603050405020304" pitchFamily="18" charset="0"/>
                <a:cs typeface="Arial" panose="020B0604020202020204" pitchFamily="34" charset="0"/>
              </a:rPr>
              <a:t>İstatistiksel yöntem</a:t>
            </a:r>
            <a:endParaRPr lang="tr-TR" sz="3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DC983D-3722-C74F-5D83-3827F71F5FBA}"/>
              </a:ext>
            </a:extLst>
          </p:cNvPr>
          <p:cNvSpPr>
            <a:spLocks noGrp="1"/>
          </p:cNvSpPr>
          <p:nvPr>
            <p:ph idx="1"/>
          </p:nvPr>
        </p:nvSpPr>
        <p:spPr>
          <a:xfrm>
            <a:off x="838200" y="1771135"/>
            <a:ext cx="10515600" cy="4998555"/>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1" i="0" u="none" strike="noStrike" cap="none" normalizeH="0" baseline="0" dirty="0">
                <a:ln>
                  <a:noFill/>
                </a:ln>
                <a:solidFill>
                  <a:schemeClr val="tx1"/>
                </a:solidFill>
                <a:effectLst/>
              </a:rPr>
              <a:t>Veri Dağılımı:</a:t>
            </a:r>
            <a:br>
              <a:rPr kumimoji="0" lang="tr-TR" altLang="tr-TR" sz="2600" b="0" i="0" u="none" strike="noStrike" cap="none" normalizeH="0" baseline="0" dirty="0">
                <a:ln>
                  <a:noFill/>
                </a:ln>
                <a:solidFill>
                  <a:schemeClr val="tx1"/>
                </a:solidFill>
                <a:effectLst/>
              </a:rPr>
            </a:br>
            <a:r>
              <a:rPr kumimoji="0" lang="tr-TR" altLang="tr-TR" sz="2600" b="0" i="0" u="none" strike="noStrike" cap="none" normalizeH="0" baseline="0" dirty="0">
                <a:ln>
                  <a:noFill/>
                </a:ln>
                <a:solidFill>
                  <a:schemeClr val="tx1"/>
                </a:solidFill>
                <a:effectLst/>
              </a:rPr>
              <a:t>              Kolmogorov–</a:t>
            </a:r>
            <a:r>
              <a:rPr kumimoji="0" lang="tr-TR" altLang="tr-TR" sz="2600" b="0" i="0" u="none" strike="noStrike" cap="none" normalizeH="0" baseline="0" dirty="0" err="1">
                <a:ln>
                  <a:noFill/>
                </a:ln>
                <a:solidFill>
                  <a:schemeClr val="tx1"/>
                </a:solidFill>
                <a:effectLst/>
              </a:rPr>
              <a:t>Smirnov</a:t>
            </a:r>
            <a:r>
              <a:rPr kumimoji="0" lang="tr-TR" altLang="tr-TR" sz="2600" b="0" i="0" u="none" strike="noStrike" cap="none" normalizeH="0" baseline="0" dirty="0">
                <a:ln>
                  <a:noFill/>
                </a:ln>
                <a:solidFill>
                  <a:schemeClr val="tx1"/>
                </a:solidFill>
                <a:effectLst/>
              </a:rPr>
              <a:t> testi ile değerlendirildi.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1" i="0" u="none" strike="noStrike" cap="none" normalizeH="0" baseline="0" dirty="0">
                <a:ln>
                  <a:noFill/>
                </a:ln>
                <a:solidFill>
                  <a:schemeClr val="tx1"/>
                </a:solidFill>
                <a:effectLst/>
              </a:rPr>
              <a:t>Tanımlayıcı İstatistikler:</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0" i="0" u="none" strike="noStrike" cap="none" normalizeH="0" baseline="0" dirty="0">
                <a:ln>
                  <a:noFill/>
                </a:ln>
                <a:solidFill>
                  <a:schemeClr val="tx1"/>
                </a:solidFill>
                <a:effectLst/>
              </a:rPr>
              <a:t>              Normal dağılan veriler: </a:t>
            </a:r>
            <a:r>
              <a:rPr kumimoji="0" lang="tr-TR" altLang="tr-TR" sz="2600" b="1" i="0" u="none" strike="noStrike" cap="none" normalizeH="0" baseline="0" dirty="0">
                <a:ln>
                  <a:noFill/>
                </a:ln>
                <a:solidFill>
                  <a:schemeClr val="tx1"/>
                </a:solidFill>
                <a:effectLst/>
              </a:rPr>
              <a:t>Ortalama ± SD</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0" i="0" u="none" strike="noStrike" cap="none" normalizeH="0" baseline="0" dirty="0">
                <a:ln>
                  <a:noFill/>
                </a:ln>
                <a:solidFill>
                  <a:schemeClr val="tx1"/>
                </a:solidFill>
                <a:effectLst/>
              </a:rPr>
              <a:t>              Normal dağılmayan veriler: </a:t>
            </a:r>
            <a:r>
              <a:rPr kumimoji="0" lang="tr-TR" altLang="tr-TR" sz="2600" b="1" i="0" u="none" strike="noStrike" cap="none" normalizeH="0" baseline="0" dirty="0">
                <a:ln>
                  <a:noFill/>
                </a:ln>
                <a:solidFill>
                  <a:schemeClr val="tx1"/>
                </a:solidFill>
                <a:effectLst/>
              </a:rPr>
              <a:t>Medyan (</a:t>
            </a:r>
            <a:r>
              <a:rPr kumimoji="0" lang="tr-TR" altLang="tr-TR" sz="2600" b="1" i="0" u="none" strike="noStrike" cap="none" normalizeH="0" baseline="0" dirty="0" err="1">
                <a:ln>
                  <a:noFill/>
                </a:ln>
                <a:solidFill>
                  <a:schemeClr val="tx1"/>
                </a:solidFill>
                <a:effectLst/>
              </a:rPr>
              <a:t>min</a:t>
            </a:r>
            <a:r>
              <a:rPr kumimoji="0" lang="tr-TR" altLang="tr-TR" sz="2600" b="1" i="0" u="none" strike="noStrike" cap="none" normalizeH="0" baseline="0" dirty="0">
                <a:ln>
                  <a:noFill/>
                </a:ln>
                <a:solidFill>
                  <a:schemeClr val="tx1"/>
                </a:solidFill>
                <a:effectLst/>
              </a:rPr>
              <a:t>–</a:t>
            </a:r>
            <a:r>
              <a:rPr kumimoji="0" lang="tr-TR" altLang="tr-TR" sz="2600" b="1" i="0" u="none" strike="noStrike" cap="none" normalizeH="0" baseline="0" dirty="0" err="1">
                <a:ln>
                  <a:noFill/>
                </a:ln>
                <a:solidFill>
                  <a:schemeClr val="tx1"/>
                </a:solidFill>
                <a:effectLst/>
              </a:rPr>
              <a:t>maks</a:t>
            </a:r>
            <a:r>
              <a:rPr kumimoji="0" lang="tr-TR" altLang="tr-TR" sz="2600" b="1" i="0" u="none" strike="noStrike" cap="none" normalizeH="0" baseline="0" dirty="0">
                <a:ln>
                  <a:noFill/>
                </a:ln>
                <a:solidFill>
                  <a:schemeClr val="tx1"/>
                </a:solidFill>
                <a:effectLst/>
              </a:rPr>
              <a:t>)</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0" i="0" u="none" strike="noStrike" cap="none" normalizeH="0" baseline="0" dirty="0">
                <a:ln>
                  <a:noFill/>
                </a:ln>
                <a:solidFill>
                  <a:schemeClr val="tx1"/>
                </a:solidFill>
                <a:effectLst/>
              </a:rPr>
              <a:t>              Kategorik veriler: </a:t>
            </a:r>
            <a:r>
              <a:rPr kumimoji="0" lang="tr-TR" altLang="tr-TR" sz="2600" b="1" i="0" u="none" strike="noStrike" cap="none" normalizeH="0" baseline="0" dirty="0">
                <a:ln>
                  <a:noFill/>
                </a:ln>
                <a:solidFill>
                  <a:schemeClr val="tx1"/>
                </a:solidFill>
                <a:effectLst/>
              </a:rPr>
              <a:t>% (yüzde)</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1" i="0" u="none" strike="noStrike" cap="none" normalizeH="0" baseline="0" dirty="0">
                <a:ln>
                  <a:noFill/>
                </a:ln>
                <a:solidFill>
                  <a:schemeClr val="tx1"/>
                </a:solidFill>
                <a:effectLst/>
              </a:rPr>
              <a:t>Tek Değişkenli Analizler:</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1" i="0" u="none" strike="noStrike" cap="none" normalizeH="0" baseline="0" dirty="0">
                <a:ln>
                  <a:noFill/>
                </a:ln>
                <a:solidFill>
                  <a:schemeClr val="tx1"/>
                </a:solidFill>
                <a:effectLst/>
              </a:rPr>
              <a:t>              Ki-kare testi</a:t>
            </a:r>
            <a:r>
              <a:rPr kumimoji="0" lang="tr-TR" altLang="tr-TR" sz="2600" b="0" i="0" u="none" strike="noStrike" cap="none" normalizeH="0" baseline="0" dirty="0">
                <a:ln>
                  <a:noFill/>
                </a:ln>
                <a:solidFill>
                  <a:schemeClr val="tx1"/>
                </a:solidFill>
                <a:effectLst/>
              </a:rPr>
              <a:t> (kategorik değişkenler)</a:t>
            </a: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1" i="0" u="none" strike="noStrike" cap="none" normalizeH="0" baseline="0" dirty="0">
                <a:ln>
                  <a:noFill/>
                </a:ln>
                <a:solidFill>
                  <a:schemeClr val="tx1"/>
                </a:solidFill>
                <a:effectLst/>
              </a:rPr>
              <a:t>              Mann–Whitney U</a:t>
            </a:r>
            <a:r>
              <a:rPr kumimoji="0" lang="tr-TR" altLang="tr-TR" sz="2600" b="0" i="0" u="none" strike="noStrike" cap="none" normalizeH="0" baseline="0" dirty="0">
                <a:ln>
                  <a:noFill/>
                </a:ln>
                <a:solidFill>
                  <a:schemeClr val="tx1"/>
                </a:solidFill>
                <a:effectLst/>
              </a:rPr>
              <a:t> (normal dağılmayan)</a:t>
            </a: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1" i="0" u="none" strike="noStrike" cap="none" normalizeH="0" baseline="0" dirty="0">
                <a:ln>
                  <a:noFill/>
                </a:ln>
                <a:solidFill>
                  <a:schemeClr val="tx1"/>
                </a:solidFill>
                <a:effectLst/>
              </a:rPr>
              <a:t>              Bağımsız örneklemler t-testi</a:t>
            </a:r>
            <a:r>
              <a:rPr kumimoji="0" lang="tr-TR" altLang="tr-TR" sz="2600" b="0" i="0" u="none" strike="noStrike" cap="none" normalizeH="0" baseline="0" dirty="0">
                <a:ln>
                  <a:noFill/>
                </a:ln>
                <a:solidFill>
                  <a:schemeClr val="tx1"/>
                </a:solidFill>
                <a:effectLst/>
              </a:rPr>
              <a:t> (normal dağılan)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1" i="0" u="none" strike="noStrike" cap="none" normalizeH="0" baseline="0" dirty="0">
                <a:ln>
                  <a:noFill/>
                </a:ln>
                <a:solidFill>
                  <a:schemeClr val="tx1"/>
                </a:solidFill>
                <a:effectLst/>
              </a:rPr>
              <a:t>GNRI ile </a:t>
            </a:r>
            <a:r>
              <a:rPr kumimoji="0" lang="tr-TR" altLang="tr-TR" sz="2600" b="1" i="0" u="none" strike="noStrike" cap="none" normalizeH="0" baseline="0" dirty="0" err="1">
                <a:ln>
                  <a:noFill/>
                </a:ln>
                <a:solidFill>
                  <a:schemeClr val="tx1"/>
                </a:solidFill>
                <a:effectLst/>
              </a:rPr>
              <a:t>Sarkopeni</a:t>
            </a:r>
            <a:r>
              <a:rPr kumimoji="0" lang="tr-TR" altLang="tr-TR" sz="2600" b="1" i="0" u="none" strike="noStrike" cap="none" normalizeH="0" baseline="0" dirty="0">
                <a:ln>
                  <a:noFill/>
                </a:ln>
                <a:solidFill>
                  <a:schemeClr val="tx1"/>
                </a:solidFill>
                <a:effectLst/>
              </a:rPr>
              <a:t> İlişkisi değerlendirildi</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0" i="0" u="none" strike="noStrike" cap="none" normalizeH="0" baseline="0" dirty="0">
                <a:ln>
                  <a:noFill/>
                </a:ln>
                <a:solidFill>
                  <a:schemeClr val="tx1"/>
                </a:solidFill>
                <a:effectLst/>
              </a:rPr>
              <a:t>              ROC analizi ile </a:t>
            </a:r>
            <a:r>
              <a:rPr kumimoji="0" lang="tr-TR" altLang="tr-TR" sz="2600" b="1" i="0" u="none" strike="noStrike" cap="none" normalizeH="0" baseline="0" dirty="0">
                <a:ln>
                  <a:noFill/>
                </a:ln>
                <a:solidFill>
                  <a:schemeClr val="tx1"/>
                </a:solidFill>
                <a:effectLst/>
              </a:rPr>
              <a:t>en iyi GNRI kesme değeri</a:t>
            </a:r>
            <a:r>
              <a:rPr kumimoji="0" lang="tr-TR" altLang="tr-TR" sz="2600" b="0" i="0" u="none" strike="noStrike" cap="none" normalizeH="0" baseline="0" dirty="0">
                <a:ln>
                  <a:noFill/>
                </a:ln>
                <a:solidFill>
                  <a:schemeClr val="tx1"/>
                </a:solidFill>
                <a:effectLst/>
              </a:rPr>
              <a:t> belirlendi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0" i="0" u="none" strike="noStrike" cap="none" normalizeH="0" baseline="0" dirty="0">
                <a:ln>
                  <a:noFill/>
                </a:ln>
                <a:solidFill>
                  <a:schemeClr val="tx1"/>
                </a:solidFill>
                <a:effectLst/>
              </a:rPr>
              <a:t>Hastalar: </a:t>
            </a:r>
            <a:r>
              <a:rPr kumimoji="0" lang="tr-TR" altLang="tr-TR" sz="2600" b="1" i="0" u="none" strike="noStrike" cap="none" normalizeH="0" baseline="0" dirty="0">
                <a:ln>
                  <a:noFill/>
                </a:ln>
                <a:solidFill>
                  <a:schemeClr val="tx1"/>
                </a:solidFill>
                <a:effectLst/>
              </a:rPr>
              <a:t>Düşük GNRI</a:t>
            </a:r>
            <a:r>
              <a:rPr kumimoji="0" lang="tr-TR" altLang="tr-TR" sz="2600" b="0" i="0" u="none" strike="noStrike" cap="none" normalizeH="0" baseline="0" dirty="0">
                <a:ln>
                  <a:noFill/>
                </a:ln>
                <a:solidFill>
                  <a:schemeClr val="tx1"/>
                </a:solidFill>
                <a:effectLst/>
              </a:rPr>
              <a:t> vs. </a:t>
            </a:r>
            <a:r>
              <a:rPr kumimoji="0" lang="tr-TR" altLang="tr-TR" sz="2600" b="1" i="0" u="none" strike="noStrike" cap="none" normalizeH="0" baseline="0" dirty="0">
                <a:ln>
                  <a:noFill/>
                </a:ln>
                <a:solidFill>
                  <a:schemeClr val="tx1"/>
                </a:solidFill>
                <a:effectLst/>
              </a:rPr>
              <a:t>Yüksek GNRI</a:t>
            </a:r>
            <a:r>
              <a:rPr kumimoji="0" lang="tr-TR" altLang="tr-TR" sz="2600" b="0" i="0" u="none" strike="noStrike" cap="none" normalizeH="0" baseline="0" dirty="0">
                <a:ln>
                  <a:noFill/>
                </a:ln>
                <a:solidFill>
                  <a:schemeClr val="tx1"/>
                </a:solidFill>
                <a:effectLst/>
              </a:rPr>
              <a:t> gruplarına ayrıldı</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600" b="1" i="0" u="none" strike="noStrike" cap="none" normalizeH="0" baseline="0" dirty="0">
                <a:ln>
                  <a:noFill/>
                </a:ln>
                <a:solidFill>
                  <a:schemeClr val="tx1"/>
                </a:solidFill>
                <a:effectLst/>
              </a:rPr>
              <a:t>Çok Değişkenli Analiz:</a:t>
            </a:r>
            <a:endParaRPr kumimoji="0" lang="tr-TR" altLang="tr-TR"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tr-TR" altLang="tr-TR" sz="2600" b="0" i="0" u="none" strike="noStrike" cap="none" normalizeH="0" baseline="0" dirty="0">
                <a:ln>
                  <a:noFill/>
                </a:ln>
                <a:solidFill>
                  <a:schemeClr val="tx1"/>
                </a:solidFill>
                <a:effectLst/>
              </a:rPr>
              <a:t>              İlişkili değişkenler </a:t>
            </a:r>
            <a:r>
              <a:rPr kumimoji="0" lang="tr-TR" altLang="tr-TR" sz="2600" b="1" i="0" u="none" strike="noStrike" cap="none" normalizeH="0" baseline="0" dirty="0">
                <a:ln>
                  <a:noFill/>
                </a:ln>
                <a:solidFill>
                  <a:schemeClr val="tx1"/>
                </a:solidFill>
                <a:effectLst/>
              </a:rPr>
              <a:t>lojistik regresyon</a:t>
            </a:r>
            <a:r>
              <a:rPr kumimoji="0" lang="tr-TR" altLang="tr-TR" sz="2600" b="0" i="0" u="none" strike="noStrike" cap="none" normalizeH="0" baseline="0" dirty="0">
                <a:ln>
                  <a:noFill/>
                </a:ln>
                <a:solidFill>
                  <a:schemeClr val="tx1"/>
                </a:solidFill>
                <a:effectLst/>
              </a:rPr>
              <a:t> modeline dahil edildi</a:t>
            </a:r>
          </a:p>
          <a:p>
            <a:endParaRPr lang="tr-TR" sz="2200" dirty="0"/>
          </a:p>
        </p:txBody>
      </p:sp>
    </p:spTree>
    <p:extLst>
      <p:ext uri="{BB962C8B-B14F-4D97-AF65-F5344CB8AC3E}">
        <p14:creationId xmlns:p14="http://schemas.microsoft.com/office/powerpoint/2010/main" val="172896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EA2B38-4441-B260-B6A4-A158AFA07D79}"/>
              </a:ext>
            </a:extLst>
          </p:cNvPr>
          <p:cNvSpPr>
            <a:spLocks noGrp="1"/>
          </p:cNvSpPr>
          <p:nvPr>
            <p:ph type="title"/>
          </p:nvPr>
        </p:nvSpPr>
        <p:spPr>
          <a:xfrm>
            <a:off x="761999" y="1143486"/>
            <a:ext cx="6173816" cy="1384890"/>
          </a:xfrm>
        </p:spPr>
        <p:txBody>
          <a:bodyPr vert="horz" lIns="91440" tIns="45720" rIns="91440" bIns="45720" rtlCol="0" anchor="t">
            <a:normAutofit/>
          </a:bodyPr>
          <a:lstStyle/>
          <a:p>
            <a:r>
              <a:rPr lang="en-US" sz="3200" b="1" dirty="0" err="1">
                <a:latin typeface="Times New Roman" panose="02020603050405020304" pitchFamily="18" charset="0"/>
                <a:cs typeface="Times New Roman" panose="02020603050405020304" pitchFamily="18" charset="0"/>
              </a:rPr>
              <a:t>Sonuçlar</a:t>
            </a:r>
            <a:endParaRPr lang="en-US" sz="3200" b="1" dirty="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126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İçerik Yer Tutucusu 6">
            <a:extLst>
              <a:ext uri="{FF2B5EF4-FFF2-40B4-BE49-F238E27FC236}">
                <a16:creationId xmlns:a16="http://schemas.microsoft.com/office/drawing/2014/main" id="{034AC28E-05A3-09CA-BAF0-8BB744FC5787}"/>
              </a:ext>
            </a:extLst>
          </p:cNvPr>
          <p:cNvPicPr>
            <a:picLocks noGrp="1" noChangeAspect="1"/>
          </p:cNvPicPr>
          <p:nvPr>
            <p:ph sz="half" idx="2"/>
          </p:nvPr>
        </p:nvPicPr>
        <p:blipFill>
          <a:blip r:embed="rId2"/>
          <a:srcRect l="13681" r="17034" b="2"/>
          <a:stretch/>
        </p:blipFill>
        <p:spPr>
          <a:xfrm>
            <a:off x="851263" y="2883070"/>
            <a:ext cx="3054073" cy="3118588"/>
          </a:xfrm>
          <a:prstGeom prst="rect">
            <a:avLst/>
          </a:prstGeom>
        </p:spPr>
      </p:pic>
      <p:pic>
        <p:nvPicPr>
          <p:cNvPr id="9" name="Resim 8">
            <a:extLst>
              <a:ext uri="{FF2B5EF4-FFF2-40B4-BE49-F238E27FC236}">
                <a16:creationId xmlns:a16="http://schemas.microsoft.com/office/drawing/2014/main" id="{304977AA-2C23-8D63-877D-4E86A93FAF3D}"/>
              </a:ext>
            </a:extLst>
          </p:cNvPr>
          <p:cNvPicPr>
            <a:picLocks noChangeAspect="1"/>
          </p:cNvPicPr>
          <p:nvPr/>
        </p:nvPicPr>
        <p:blipFill>
          <a:blip r:embed="rId3"/>
          <a:stretch>
            <a:fillRect/>
          </a:stretch>
        </p:blipFill>
        <p:spPr>
          <a:xfrm>
            <a:off x="4212492" y="2883069"/>
            <a:ext cx="3171881" cy="1911057"/>
          </a:xfrm>
          <a:prstGeom prst="rect">
            <a:avLst/>
          </a:prstGeom>
        </p:spPr>
      </p:pic>
      <p:sp>
        <p:nvSpPr>
          <p:cNvPr id="3" name="İçerik Yer Tutucusu 2">
            <a:extLst>
              <a:ext uri="{FF2B5EF4-FFF2-40B4-BE49-F238E27FC236}">
                <a16:creationId xmlns:a16="http://schemas.microsoft.com/office/drawing/2014/main" id="{CE6F8AB1-7043-7D4A-C3F6-404F96E77AEF}"/>
              </a:ext>
            </a:extLst>
          </p:cNvPr>
          <p:cNvSpPr>
            <a:spLocks noGrp="1"/>
          </p:cNvSpPr>
          <p:nvPr>
            <p:ph sz="half" idx="1"/>
          </p:nvPr>
        </p:nvSpPr>
        <p:spPr>
          <a:xfrm>
            <a:off x="8028194" y="838200"/>
            <a:ext cx="3295851" cy="5347059"/>
          </a:xfrm>
        </p:spPr>
        <p:txBody>
          <a:bodyPr vert="horz" lIns="91440" tIns="45720" rIns="91440" bIns="45720" rtlCol="0">
            <a:normAutofit/>
          </a:bodyPr>
          <a:lstStyle/>
          <a:p>
            <a:r>
              <a:rPr lang="en-US" sz="1900" dirty="0" err="1">
                <a:effectLst/>
              </a:rPr>
              <a:t>Katılımcıların</a:t>
            </a:r>
            <a:r>
              <a:rPr lang="en-US" sz="1900" dirty="0">
                <a:effectLst/>
              </a:rPr>
              <a:t> %67,9’u(n:258) </a:t>
            </a:r>
            <a:r>
              <a:rPr lang="en-US" sz="1900" dirty="0" err="1">
                <a:effectLst/>
              </a:rPr>
              <a:t>kadın</a:t>
            </a:r>
            <a:endParaRPr lang="en-US" sz="1900" dirty="0">
              <a:effectLst/>
            </a:endParaRPr>
          </a:p>
          <a:p>
            <a:r>
              <a:rPr lang="en-US" sz="1900" dirty="0">
                <a:effectLst/>
              </a:rPr>
              <a:t> </a:t>
            </a:r>
            <a:r>
              <a:rPr lang="en-US" sz="1900" dirty="0" err="1"/>
              <a:t>O</a:t>
            </a:r>
            <a:r>
              <a:rPr lang="en-US" sz="1900" dirty="0" err="1">
                <a:effectLst/>
              </a:rPr>
              <a:t>rtalama</a:t>
            </a:r>
            <a:r>
              <a:rPr lang="en-US" sz="1900" dirty="0">
                <a:effectLst/>
              </a:rPr>
              <a:t> </a:t>
            </a:r>
            <a:r>
              <a:rPr lang="en-US" sz="1900" dirty="0" err="1">
                <a:effectLst/>
              </a:rPr>
              <a:t>yaş</a:t>
            </a:r>
            <a:r>
              <a:rPr lang="en-US" sz="1900" dirty="0">
                <a:effectLst/>
              </a:rPr>
              <a:t> 74 (60–96; SD: 6,8)</a:t>
            </a:r>
          </a:p>
          <a:p>
            <a:r>
              <a:rPr lang="en-US" sz="1900" dirty="0">
                <a:effectLst/>
              </a:rPr>
              <a:t>%17,9'unda (68) probable </a:t>
            </a:r>
            <a:r>
              <a:rPr lang="en-US" sz="1900" dirty="0" err="1">
                <a:effectLst/>
              </a:rPr>
              <a:t>sarkopeni</a:t>
            </a:r>
            <a:r>
              <a:rPr lang="en-US" sz="1900" dirty="0">
                <a:effectLst/>
              </a:rPr>
              <a:t> </a:t>
            </a:r>
            <a:r>
              <a:rPr lang="en-US" sz="1900" dirty="0" err="1">
                <a:effectLst/>
              </a:rPr>
              <a:t>mevcut</a:t>
            </a:r>
            <a:r>
              <a:rPr lang="en-US" sz="1900" dirty="0">
                <a:effectLst/>
              </a:rPr>
              <a:t>,</a:t>
            </a:r>
          </a:p>
          <a:p>
            <a:r>
              <a:rPr lang="en-US" sz="1900" dirty="0"/>
              <a:t>Probable </a:t>
            </a:r>
            <a:r>
              <a:rPr lang="en-US" sz="1900" dirty="0" err="1"/>
              <a:t>sarkopenisi</a:t>
            </a:r>
            <a:r>
              <a:rPr lang="en-US" sz="1900" dirty="0"/>
              <a:t> </a:t>
            </a:r>
            <a:r>
              <a:rPr lang="en-US" sz="1900" dirty="0" err="1"/>
              <a:t>olanlar</a:t>
            </a:r>
            <a:r>
              <a:rPr lang="en-US" sz="1900" dirty="0"/>
              <a:t> </a:t>
            </a:r>
          </a:p>
          <a:p>
            <a:pPr lvl="1"/>
            <a:r>
              <a:rPr lang="en-US" sz="1900" dirty="0" err="1"/>
              <a:t>yaşlı</a:t>
            </a:r>
            <a:r>
              <a:rPr lang="en-US" sz="1900" dirty="0"/>
              <a:t> </a:t>
            </a:r>
          </a:p>
          <a:p>
            <a:pPr lvl="1"/>
            <a:r>
              <a:rPr lang="en-US" sz="1900" dirty="0" err="1"/>
              <a:t>Kadın</a:t>
            </a:r>
            <a:r>
              <a:rPr lang="en-US" sz="1900" dirty="0"/>
              <a:t> </a:t>
            </a:r>
            <a:r>
              <a:rPr lang="en-US" sz="1900" dirty="0" err="1"/>
              <a:t>cinsiyete</a:t>
            </a:r>
            <a:r>
              <a:rPr lang="en-US" sz="1900" dirty="0"/>
              <a:t> </a:t>
            </a:r>
            <a:r>
              <a:rPr lang="en-US" sz="1900" dirty="0" err="1"/>
              <a:t>sahip</a:t>
            </a:r>
            <a:r>
              <a:rPr lang="en-US" sz="1900" dirty="0"/>
              <a:t> </a:t>
            </a:r>
          </a:p>
          <a:p>
            <a:pPr lvl="1"/>
            <a:r>
              <a:rPr lang="en-US" sz="1900" dirty="0" err="1"/>
              <a:t>Düşük</a:t>
            </a:r>
            <a:r>
              <a:rPr lang="en-US" sz="1900" dirty="0"/>
              <a:t> </a:t>
            </a:r>
            <a:r>
              <a:rPr lang="en-US" sz="1900" dirty="0" err="1"/>
              <a:t>fiziksel</a:t>
            </a:r>
            <a:r>
              <a:rPr lang="en-US" sz="1900" dirty="0"/>
              <a:t> </a:t>
            </a:r>
            <a:r>
              <a:rPr lang="en-US" sz="1900" dirty="0" err="1"/>
              <a:t>performans</a:t>
            </a:r>
            <a:endParaRPr lang="en-US" sz="1900" dirty="0"/>
          </a:p>
          <a:p>
            <a:pPr lvl="1"/>
            <a:r>
              <a:rPr lang="en-US" sz="1900" dirty="0"/>
              <a:t>Frail</a:t>
            </a:r>
          </a:p>
          <a:p>
            <a:pPr lvl="1"/>
            <a:r>
              <a:rPr lang="en-US" sz="1900" dirty="0" err="1"/>
              <a:t>Malnutre</a:t>
            </a:r>
            <a:endParaRPr lang="en-US" sz="1900" dirty="0"/>
          </a:p>
          <a:p>
            <a:pPr lvl="1"/>
            <a:r>
              <a:rPr lang="en-US" sz="1900" dirty="0" err="1"/>
              <a:t>Polifarmasi</a:t>
            </a:r>
            <a:endParaRPr lang="en-US" sz="1900" dirty="0"/>
          </a:p>
          <a:p>
            <a:pPr lvl="1"/>
            <a:r>
              <a:rPr lang="en-US" sz="1900" dirty="0" err="1"/>
              <a:t>Kognitif</a:t>
            </a:r>
            <a:r>
              <a:rPr lang="en-US" sz="1900" dirty="0"/>
              <a:t> </a:t>
            </a:r>
            <a:r>
              <a:rPr lang="en-US" sz="1900" dirty="0" err="1"/>
              <a:t>bozukluk</a:t>
            </a:r>
            <a:endParaRPr lang="en-US" sz="1900" dirty="0"/>
          </a:p>
          <a:p>
            <a:pPr lvl="1"/>
            <a:r>
              <a:rPr lang="en-US" sz="1900" dirty="0" err="1"/>
              <a:t>Düşük</a:t>
            </a:r>
            <a:r>
              <a:rPr lang="en-US" sz="1900" dirty="0"/>
              <a:t> BMI</a:t>
            </a:r>
          </a:p>
        </p:txBody>
      </p:sp>
    </p:spTree>
    <p:extLst>
      <p:ext uri="{BB962C8B-B14F-4D97-AF65-F5344CB8AC3E}">
        <p14:creationId xmlns:p14="http://schemas.microsoft.com/office/powerpoint/2010/main" val="128118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17BE9E4-810D-E18B-6306-99ADA4E19E1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err="1">
                <a:latin typeface="Times New Roman" panose="02020603050405020304" pitchFamily="18" charset="0"/>
                <a:cs typeface="Times New Roman" panose="02020603050405020304" pitchFamily="18" charset="0"/>
              </a:rPr>
              <a:t>Sonuçlar</a:t>
            </a:r>
            <a:r>
              <a:rPr lang="en-US" sz="5400" dirty="0"/>
              <a:t>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319B66DA-2983-65E3-72F0-C8B07B2533E8}"/>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err="1">
                <a:effectLst/>
              </a:rPr>
              <a:t>GNRI’nin</a:t>
            </a:r>
            <a:r>
              <a:rPr lang="en-US" sz="2200" dirty="0">
                <a:effectLst/>
              </a:rPr>
              <a:t> optimum </a:t>
            </a:r>
            <a:r>
              <a:rPr lang="en-US" sz="2200" dirty="0" err="1">
                <a:effectLst/>
              </a:rPr>
              <a:t>kesme</a:t>
            </a:r>
            <a:r>
              <a:rPr lang="en-US" sz="2200" dirty="0">
                <a:effectLst/>
              </a:rPr>
              <a:t> </a:t>
            </a:r>
            <a:r>
              <a:rPr lang="en-US" sz="2200" dirty="0" err="1">
                <a:effectLst/>
              </a:rPr>
              <a:t>değeri</a:t>
            </a:r>
            <a:r>
              <a:rPr lang="en-US" sz="2200" dirty="0">
                <a:effectLst/>
              </a:rPr>
              <a:t> 102,45  (AUC: 0,653; </a:t>
            </a:r>
            <a:r>
              <a:rPr lang="tr-TR" sz="2200" dirty="0" err="1"/>
              <a:t>sensitivite</a:t>
            </a:r>
            <a:r>
              <a:rPr lang="en-US" sz="2200" dirty="0">
                <a:effectLst/>
              </a:rPr>
              <a:t> </a:t>
            </a:r>
            <a:r>
              <a:rPr lang="tr-TR" sz="2200" dirty="0">
                <a:effectLst/>
              </a:rPr>
              <a:t>%</a:t>
            </a:r>
            <a:r>
              <a:rPr lang="en-US" sz="2200" dirty="0">
                <a:effectLst/>
              </a:rPr>
              <a:t>35; </a:t>
            </a:r>
            <a:r>
              <a:rPr lang="tr-TR" sz="2200" dirty="0"/>
              <a:t>spesifite</a:t>
            </a:r>
            <a:r>
              <a:rPr lang="en-US" sz="2200" dirty="0">
                <a:effectLst/>
              </a:rPr>
              <a:t>: </a:t>
            </a:r>
            <a:r>
              <a:rPr lang="tr-TR" sz="2200" dirty="0">
                <a:effectLst/>
              </a:rPr>
              <a:t>%89</a:t>
            </a:r>
            <a:r>
              <a:rPr lang="en-US" sz="2200" dirty="0">
                <a:effectLst/>
              </a:rPr>
              <a:t>)</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effectLst/>
            </a:endParaRPr>
          </a:p>
          <a:p>
            <a:pPr indent="-228600">
              <a:lnSpc>
                <a:spcPct val="90000"/>
              </a:lnSpc>
              <a:spcAft>
                <a:spcPts val="600"/>
              </a:spcAft>
              <a:buFont typeface="Arial" panose="020B0604020202020204" pitchFamily="34" charset="0"/>
              <a:buChar char="•"/>
            </a:pPr>
            <a:r>
              <a:rPr lang="en-US" sz="2200" dirty="0">
                <a:effectLst/>
              </a:rPr>
              <a:t> Bu </a:t>
            </a:r>
            <a:r>
              <a:rPr lang="en-US" sz="2200" dirty="0" err="1">
                <a:effectLst/>
              </a:rPr>
              <a:t>kesme</a:t>
            </a:r>
            <a:r>
              <a:rPr lang="en-US" sz="2200" dirty="0">
                <a:effectLst/>
              </a:rPr>
              <a:t> </a:t>
            </a:r>
            <a:r>
              <a:rPr lang="en-US" sz="2200" dirty="0" err="1">
                <a:effectLst/>
              </a:rPr>
              <a:t>değere</a:t>
            </a:r>
            <a:r>
              <a:rPr lang="en-US" sz="2200" dirty="0">
                <a:effectLst/>
              </a:rPr>
              <a:t> </a:t>
            </a:r>
            <a:r>
              <a:rPr lang="en-US" sz="2200" dirty="0" err="1">
                <a:effectLst/>
              </a:rPr>
              <a:t>göre</a:t>
            </a:r>
            <a:r>
              <a:rPr lang="en-US" sz="2200" dirty="0">
                <a:effectLst/>
              </a:rPr>
              <a:t> </a:t>
            </a:r>
            <a:r>
              <a:rPr lang="en-US" sz="2200" dirty="0" err="1">
                <a:effectLst/>
              </a:rPr>
              <a:t>katılımcıların</a:t>
            </a:r>
            <a:r>
              <a:rPr lang="en-US" sz="2200" dirty="0">
                <a:effectLst/>
              </a:rPr>
              <a:t>   %14.7 (56)’</a:t>
            </a:r>
            <a:r>
              <a:rPr lang="en-US" sz="2200" dirty="0" err="1">
                <a:effectLst/>
              </a:rPr>
              <a:t>sinin</a:t>
            </a:r>
            <a:r>
              <a:rPr lang="en-US" sz="2200" dirty="0">
                <a:effectLst/>
              </a:rPr>
              <a:t> GNRI </a:t>
            </a:r>
            <a:r>
              <a:rPr lang="en-US" sz="2200" dirty="0" err="1">
                <a:effectLst/>
              </a:rPr>
              <a:t>skoru</a:t>
            </a:r>
            <a:r>
              <a:rPr lang="en-US" sz="2200" dirty="0">
                <a:effectLst/>
              </a:rPr>
              <a:t> </a:t>
            </a:r>
            <a:r>
              <a:rPr lang="en-US" sz="2200" dirty="0" err="1">
                <a:effectLst/>
              </a:rPr>
              <a:t>düşüktü</a:t>
            </a:r>
            <a:endParaRPr lang="en-US" sz="2200" dirty="0"/>
          </a:p>
        </p:txBody>
      </p:sp>
      <p:pic>
        <p:nvPicPr>
          <p:cNvPr id="4" name="İçerik Yer Tutucusu 3">
            <a:extLst>
              <a:ext uri="{FF2B5EF4-FFF2-40B4-BE49-F238E27FC236}">
                <a16:creationId xmlns:a16="http://schemas.microsoft.com/office/drawing/2014/main" id="{148542A6-6FC7-2241-B575-46F025A783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415" r="9088" b="-2"/>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22577614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92A03E5E-EC78-427E-BCE0-C9E9E34E457A}"/>
</file>

<file path=customXml/itemProps2.xml><?xml version="1.0" encoding="utf-8"?>
<ds:datastoreItem xmlns:ds="http://schemas.openxmlformats.org/officeDocument/2006/customXml" ds:itemID="{91E71F9D-7EF6-4785-A27C-073297EC47E8}"/>
</file>

<file path=customXml/itemProps3.xml><?xml version="1.0" encoding="utf-8"?>
<ds:datastoreItem xmlns:ds="http://schemas.openxmlformats.org/officeDocument/2006/customXml" ds:itemID="{9D39E8D7-3BEB-4358-A62C-4F1A2D082471}"/>
</file>

<file path=docProps/app.xml><?xml version="1.0" encoding="utf-8"?>
<Properties xmlns="http://schemas.openxmlformats.org/officeDocument/2006/extended-properties" xmlns:vt="http://schemas.openxmlformats.org/officeDocument/2006/docPropsVTypes">
  <TotalTime>870</TotalTime>
  <Words>780</Words>
  <Application>Microsoft Office PowerPoint</Application>
  <PresentationFormat>Geniş ekran</PresentationFormat>
  <Paragraphs>126</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AdvOT46dcae81</vt:lpstr>
      <vt:lpstr>Arial</vt:lpstr>
      <vt:lpstr>Calibri</vt:lpstr>
      <vt:lpstr>Calibri Light</vt:lpstr>
      <vt:lpstr>Segoe UI</vt:lpstr>
      <vt:lpstr>Times New Roman</vt:lpstr>
      <vt:lpstr>Times New Roman PS</vt:lpstr>
      <vt:lpstr>Times New Roman PSMT</vt:lpstr>
      <vt:lpstr>Office Teması</vt:lpstr>
      <vt:lpstr>PowerPoint Sunusu</vt:lpstr>
      <vt:lpstr>Giriş ve Amaç</vt:lpstr>
      <vt:lpstr>GNRI nedir?</vt:lpstr>
      <vt:lpstr>Amaç</vt:lpstr>
      <vt:lpstr>Metod</vt:lpstr>
      <vt:lpstr>Metod</vt:lpstr>
      <vt:lpstr>İstatistiksel yöntem</vt:lpstr>
      <vt:lpstr>Sonuçlar</vt:lpstr>
      <vt:lpstr>Sonuçlar </vt:lpstr>
      <vt:lpstr>Düşük GNRI grubu yüksek GNRI grubuna göre anlamlı olarak     yaşlı       sarkopenik     frail      malnütrisyona      eGYA’da bağımlı     Düşük fiziksel performansa sahip     Daha fazla desteğe ihtiyaç duymakta idi</vt:lpstr>
      <vt:lpstr>PowerPoint Sunusu</vt:lpstr>
      <vt:lpstr>PowerPoint Sunusu</vt:lpstr>
      <vt:lpstr>Tartışma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Yaşlı Bireylerde Probable Sarkopeninin Öngörülmesinde GNRI'nin Rolü</dc:title>
  <dc:creator>emine aşcı civelek</dc:creator>
  <cp:lastModifiedBy>emine aşcı civelek</cp:lastModifiedBy>
  <cp:revision>41</cp:revision>
  <dcterms:created xsi:type="dcterms:W3CDTF">2025-04-15T09:42:21Z</dcterms:created>
  <dcterms:modified xsi:type="dcterms:W3CDTF">2025-10-17T16:39:51Z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