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1" r:id="rId5"/>
    <p:sldId id="262" r:id="rId6"/>
    <p:sldId id="341" r:id="rId7"/>
    <p:sldId id="433" r:id="rId8"/>
    <p:sldId id="400" r:id="rId9"/>
    <p:sldId id="263" r:id="rId10"/>
    <p:sldId id="401" r:id="rId11"/>
    <p:sldId id="403" r:id="rId12"/>
    <p:sldId id="312" r:id="rId13"/>
    <p:sldId id="264" r:id="rId14"/>
    <p:sldId id="435" r:id="rId15"/>
    <p:sldId id="314" r:id="rId16"/>
    <p:sldId id="290" r:id="rId17"/>
    <p:sldId id="299" r:id="rId18"/>
    <p:sldId id="405" r:id="rId19"/>
    <p:sldId id="291" r:id="rId20"/>
    <p:sldId id="294" r:id="rId21"/>
    <p:sldId id="304" r:id="rId22"/>
    <p:sldId id="308" r:id="rId23"/>
    <p:sldId id="305" r:id="rId24"/>
    <p:sldId id="297" r:id="rId25"/>
    <p:sldId id="298" r:id="rId26"/>
    <p:sldId id="436" r:id="rId27"/>
    <p:sldId id="301" r:id="rId28"/>
    <p:sldId id="292" r:id="rId29"/>
    <p:sldId id="286" r:id="rId30"/>
    <p:sldId id="336" r:id="rId31"/>
    <p:sldId id="335" r:id="rId32"/>
    <p:sldId id="313" r:id="rId33"/>
    <p:sldId id="295" r:id="rId34"/>
    <p:sldId id="296" r:id="rId35"/>
    <p:sldId id="302" r:id="rId36"/>
    <p:sldId id="303" r:id="rId37"/>
    <p:sldId id="310" r:id="rId38"/>
    <p:sldId id="43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51"/>
    <p:restoredTop sz="96327"/>
  </p:normalViewPr>
  <p:slideViewPr>
    <p:cSldViewPr snapToGrid="0">
      <p:cViewPr varScale="1">
        <p:scale>
          <a:sx n="145" d="100"/>
          <a:sy n="145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05194-707E-4144-A5E5-714803C1EFFE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9F481-9E4E-7046-B0DE-A2F35923B99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144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9FCC4-6BA4-4553-B6A4-6FD493441296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155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9FCC4-6BA4-4553-B6A4-6FD493441296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31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Multimorbid</a:t>
            </a:r>
            <a:r>
              <a:rPr lang="tr-TR" dirty="0"/>
              <a:t>, yani birden fazla kronik hastalığı olan bir kişi düşünün. Ama </a:t>
            </a:r>
            <a:r>
              <a:rPr lang="tr-TR" dirty="0" err="1"/>
              <a:t>KOAH’ı</a:t>
            </a:r>
            <a:r>
              <a:rPr lang="tr-TR" dirty="0"/>
              <a:t> yok. (Mavi alan). Bu kişinin mortalite yaşı 80-84 civarı.</a:t>
            </a:r>
          </a:p>
          <a:p>
            <a:r>
              <a:rPr lang="tr-TR" dirty="0"/>
              <a:t>Ancak, </a:t>
            </a:r>
            <a:r>
              <a:rPr lang="tr-TR" dirty="0" err="1"/>
              <a:t>multimorbid</a:t>
            </a:r>
            <a:r>
              <a:rPr lang="tr-TR" dirty="0"/>
              <a:t> durumdan birisi KOAH ise, ölüm yaşı 75-79 aralığına düşüyor.</a:t>
            </a:r>
          </a:p>
          <a:p>
            <a:r>
              <a:rPr lang="tr-TR" dirty="0"/>
              <a:t>Yani aslında </a:t>
            </a:r>
            <a:r>
              <a:rPr lang="tr-TR" dirty="0" err="1"/>
              <a:t>Multimorbiditede</a:t>
            </a:r>
            <a:r>
              <a:rPr lang="tr-TR" dirty="0"/>
              <a:t> mortalitenin çok önemli bir nedeni </a:t>
            </a:r>
            <a:r>
              <a:rPr lang="tr-TR" dirty="0" err="1"/>
              <a:t>KOAH’ın</a:t>
            </a:r>
            <a:r>
              <a:rPr lang="tr-TR" dirty="0"/>
              <a:t> kendisidir.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A71B6-F967-FA4A-BD82-0405595EA5DE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09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IKS tipleri sık çalışılmamış. </a:t>
            </a:r>
          </a:p>
          <a:p>
            <a:r>
              <a:rPr lang="tr-TR" dirty="0" err="1"/>
              <a:t>İKS’nin</a:t>
            </a:r>
            <a:r>
              <a:rPr lang="tr-TR" dirty="0"/>
              <a:t> süresi uzadıkça, dozu arttıkça risk artıyor. </a:t>
            </a:r>
          </a:p>
          <a:p>
            <a:r>
              <a:rPr lang="tr-TR" dirty="0"/>
              <a:t>Çocuklarda astımda IKS çalışması kemik gelişim bozukluğu ile ilişkiyi göstermiş.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A71B6-F967-FA4A-BD82-0405595EA5DE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4E17E9-0D4D-8141-513A-3D0056BAC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167" y="1033983"/>
            <a:ext cx="6068070" cy="3255264"/>
          </a:xfrm>
        </p:spPr>
        <p:txBody>
          <a:bodyPr>
            <a:normAutofit/>
          </a:bodyPr>
          <a:lstStyle/>
          <a:p>
            <a:r>
              <a:rPr lang="tr-TR" dirty="0"/>
              <a:t>Yaşlıda KOAH Yönetimi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FC9CD12-893E-C337-8F75-1CF4E415B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10" y="4499685"/>
            <a:ext cx="6037903" cy="914400"/>
          </a:xfrm>
        </p:spPr>
        <p:txBody>
          <a:bodyPr>
            <a:noAutofit/>
          </a:bodyPr>
          <a:lstStyle/>
          <a:p>
            <a:r>
              <a:rPr lang="tr-T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Prof.Dr</a:t>
            </a: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Elif Şen </a:t>
            </a:r>
          </a:p>
          <a:p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Ankara Üniversitesi Tıp Fakültesi </a:t>
            </a:r>
          </a:p>
          <a:p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Göğüs Hastalıkları Anabilim Dalı</a:t>
            </a:r>
          </a:p>
        </p:txBody>
      </p:sp>
      <p:pic>
        <p:nvPicPr>
          <p:cNvPr id="4" name="Picture 3" descr="renklilik, vektörel grafik, açık mavi, mavi içeren bir resim&#10;&#10;Açıklama otomatik olarak oluşturuldu">
            <a:extLst>
              <a:ext uri="{FF2B5EF4-FFF2-40B4-BE49-F238E27FC236}">
                <a16:creationId xmlns:a16="http://schemas.microsoft.com/office/drawing/2014/main" id="{9235CCD4-93A2-0B41-71A6-C8F20EE8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96"/>
          <a:stretch>
            <a:fillRect/>
          </a:stretch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pic>
        <p:nvPicPr>
          <p:cNvPr id="5" name="Picture 3" descr="tıp fak logo.jpg">
            <a:extLst>
              <a:ext uri="{FF2B5EF4-FFF2-40B4-BE49-F238E27FC236}">
                <a16:creationId xmlns:a16="http://schemas.microsoft.com/office/drawing/2014/main" id="{0785B072-883A-BA8D-F1BE-37EF53BC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7021" cy="13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8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7A4F5D-E72A-4C41-A313-1B2D5BB2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5" name="Picture 1" descr="page126image676278832">
            <a:extLst>
              <a:ext uri="{FF2B5EF4-FFF2-40B4-BE49-F238E27FC236}">
                <a16:creationId xmlns:a16="http://schemas.microsoft.com/office/drawing/2014/main" id="{15DF941B-48DB-D944-85E2-D4C1A145B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3221"/>
            <a:ext cx="804780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6EB9D76-5DA3-AA4A-8D04-1E41E71B05B7}"/>
              </a:ext>
            </a:extLst>
          </p:cNvPr>
          <p:cNvSpPr txBox="1"/>
          <p:nvPr/>
        </p:nvSpPr>
        <p:spPr>
          <a:xfrm>
            <a:off x="2271031" y="620688"/>
            <a:ext cx="7488832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Başlangıç Farmakolojik Tedavi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E56FBB1-9B58-E849-970B-C076B0C15753}"/>
              </a:ext>
            </a:extLst>
          </p:cNvPr>
          <p:cNvSpPr txBox="1"/>
          <p:nvPr/>
        </p:nvSpPr>
        <p:spPr>
          <a:xfrm>
            <a:off x="4273116" y="1690689"/>
            <a:ext cx="88678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GRUP E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533792D-A1CF-AB4D-9E85-A9CF18BDF5C8}"/>
              </a:ext>
            </a:extLst>
          </p:cNvPr>
          <p:cNvSpPr txBox="1"/>
          <p:nvPr/>
        </p:nvSpPr>
        <p:spPr>
          <a:xfrm>
            <a:off x="4273116" y="3177631"/>
            <a:ext cx="9076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GRUP A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50BFC75-B41F-534D-8991-572A8352AC8C}"/>
              </a:ext>
            </a:extLst>
          </p:cNvPr>
          <p:cNvSpPr txBox="1"/>
          <p:nvPr/>
        </p:nvSpPr>
        <p:spPr>
          <a:xfrm>
            <a:off x="7156233" y="3177631"/>
            <a:ext cx="89960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GRUP B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01DF1A5-D596-8A44-B550-D754F1299312}"/>
              </a:ext>
            </a:extLst>
          </p:cNvPr>
          <p:cNvSpPr txBox="1"/>
          <p:nvPr/>
        </p:nvSpPr>
        <p:spPr>
          <a:xfrm>
            <a:off x="2271032" y="5517233"/>
            <a:ext cx="73029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* Tek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inhaler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multipl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tedavi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uygun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etkili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F9E2F537-32F5-B947-A1EE-459786FC514C}"/>
              </a:ext>
            </a:extLst>
          </p:cNvPr>
          <p:cNvSpPr/>
          <p:nvPr/>
        </p:nvSpPr>
        <p:spPr>
          <a:xfrm>
            <a:off x="2352357" y="1734614"/>
            <a:ext cx="1625947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 ≥ 2 orta alevlenme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veya 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 1 </a:t>
            </a:r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hospitalizasyon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gereken alevlenme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6E13D85-749D-FD47-A262-04DE8CAB3CAC}"/>
              </a:ext>
            </a:extLst>
          </p:cNvPr>
          <p:cNvSpPr/>
          <p:nvPr/>
        </p:nvSpPr>
        <p:spPr>
          <a:xfrm>
            <a:off x="2352357" y="3362298"/>
            <a:ext cx="1625947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0-1 orta alevlenme</a:t>
            </a:r>
          </a:p>
          <a:p>
            <a:pPr algn="ctr"/>
            <a:endParaRPr lang="tr-TR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hospitalizasyon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gerekmeyen)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92A0D45-EF53-F24E-9422-39C26716AC58}"/>
              </a:ext>
            </a:extLst>
          </p:cNvPr>
          <p:cNvSpPr txBox="1"/>
          <p:nvPr/>
        </p:nvSpPr>
        <p:spPr>
          <a:xfrm>
            <a:off x="10200456" y="5209037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 2025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BC68ECB3-A824-424F-B1A6-F605ADD8D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7" t="31307" r="22143" b="23304"/>
          <a:stretch/>
        </p:blipFill>
        <p:spPr>
          <a:xfrm>
            <a:off x="0" y="5639710"/>
            <a:ext cx="1342664" cy="1225967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E1586CDB-1F35-9440-B278-C23ECE2A5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AFCD1AC-538D-AA4C-A1C1-B18D5090B539}"/>
              </a:ext>
            </a:extLst>
          </p:cNvPr>
          <p:cNvSpPr txBox="1"/>
          <p:nvPr/>
        </p:nvSpPr>
        <p:spPr>
          <a:xfrm>
            <a:off x="4937760" y="2425112"/>
            <a:ext cx="421207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LABA+LAMA+IKS </a:t>
            </a:r>
            <a:r>
              <a:rPr lang="tr-TR" sz="2400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tr-T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(kan </a:t>
            </a:r>
            <a:r>
              <a:rPr lang="tr-T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Eoz</a:t>
            </a:r>
            <a:r>
              <a:rPr lang="tr-T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300/</a:t>
            </a:r>
            <a:r>
              <a:rPr lang="tr-T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tr-T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ise)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388686A-9308-5546-9F6C-D8FF625D70EE}"/>
              </a:ext>
            </a:extLst>
          </p:cNvPr>
          <p:cNvSpPr txBox="1"/>
          <p:nvPr/>
        </p:nvSpPr>
        <p:spPr>
          <a:xfrm>
            <a:off x="4273116" y="3632618"/>
            <a:ext cx="25027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tr-T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Bronkodilatör</a:t>
            </a:r>
            <a:r>
              <a:rPr 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160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>
            <a:extLst>
              <a:ext uri="{FF2B5EF4-FFF2-40B4-BE49-F238E27FC236}">
                <a16:creationId xmlns:a16="http://schemas.microsoft.com/office/drawing/2014/main" id="{192A0D45-EF53-F24E-9422-39C26716AC58}"/>
              </a:ext>
            </a:extLst>
          </p:cNvPr>
          <p:cNvSpPr txBox="1"/>
          <p:nvPr/>
        </p:nvSpPr>
        <p:spPr>
          <a:xfrm>
            <a:off x="10460797" y="520047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 2025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BC68ECB3-A824-424F-B1A6-F605ADD8D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31307" r="22143" b="23304"/>
          <a:stretch/>
        </p:blipFill>
        <p:spPr>
          <a:xfrm>
            <a:off x="0" y="5639710"/>
            <a:ext cx="1342664" cy="1225967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E1586CDB-1F35-9440-B278-C23ECE2A5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pic>
        <p:nvPicPr>
          <p:cNvPr id="19" name="Picture 10" descr="This slide shows Figure 3.9 from the GOLD 2025 report. It gives suggested follow-up pharmacological treatment for patients with dyspnea and for those with exacerbations.">
            <a:extLst>
              <a:ext uri="{FF2B5EF4-FFF2-40B4-BE49-F238E27FC236}">
                <a16:creationId xmlns:a16="http://schemas.microsoft.com/office/drawing/2014/main" id="{4F1A54D4-159D-E24E-861B-59472D4B2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0" t="10118" r="4177" b="34679"/>
          <a:stretch/>
        </p:blipFill>
        <p:spPr bwMode="auto">
          <a:xfrm>
            <a:off x="1601874" y="1"/>
            <a:ext cx="8988251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7 5-Nokta Yıldız">
            <a:extLst>
              <a:ext uri="{FF2B5EF4-FFF2-40B4-BE49-F238E27FC236}">
                <a16:creationId xmlns:a16="http://schemas.microsoft.com/office/drawing/2014/main" id="{1905424E-9B0E-3A4F-ABCC-CF30D3E4FD0A}"/>
              </a:ext>
            </a:extLst>
          </p:cNvPr>
          <p:cNvSpPr/>
          <p:nvPr/>
        </p:nvSpPr>
        <p:spPr>
          <a:xfrm>
            <a:off x="9974597" y="4494283"/>
            <a:ext cx="495283" cy="369332"/>
          </a:xfrm>
          <a:prstGeom prst="star5">
            <a:avLst>
              <a:gd name="adj" fmla="val 16474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3279BDD-BDEE-2542-B510-FB0EF786E03D}"/>
              </a:ext>
            </a:extLst>
          </p:cNvPr>
          <p:cNvSpPr txBox="1"/>
          <p:nvPr/>
        </p:nvSpPr>
        <p:spPr>
          <a:xfrm>
            <a:off x="1941680" y="603359"/>
            <a:ext cx="8284886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Takipte Farmakolojik Tedavi                                                  </a:t>
            </a: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1878F02A-1D02-584E-971A-74462E91F54A}"/>
              </a:ext>
            </a:extLst>
          </p:cNvPr>
          <p:cNvSpPr/>
          <p:nvPr/>
        </p:nvSpPr>
        <p:spPr>
          <a:xfrm>
            <a:off x="2367910" y="3429000"/>
            <a:ext cx="2664296" cy="147040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srgbClr val="002060"/>
                </a:solidFill>
                <a:latin typeface="Arial"/>
              </a:rPr>
              <a:t>İnhaler cihazını veya molekülü değiştirmeyi düşün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tr-TR" sz="1200" dirty="0" err="1">
                <a:solidFill>
                  <a:srgbClr val="002060"/>
                </a:solidFill>
                <a:latin typeface="Arial"/>
              </a:rPr>
              <a:t>Non</a:t>
            </a:r>
            <a:r>
              <a:rPr lang="tr-TR" sz="1200" dirty="0">
                <a:solidFill>
                  <a:srgbClr val="002060"/>
                </a:solidFill>
                <a:latin typeface="Arial"/>
              </a:rPr>
              <a:t>-farmakolojik tedavileri uygula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tr-TR" sz="1200" dirty="0" err="1">
                <a:solidFill>
                  <a:srgbClr val="002060"/>
                </a:solidFill>
                <a:latin typeface="Arial"/>
              </a:rPr>
              <a:t>Ensifentrin</a:t>
            </a:r>
            <a:r>
              <a:rPr lang="tr-TR" sz="1200" dirty="0">
                <a:solidFill>
                  <a:srgbClr val="002060"/>
                </a:solidFill>
                <a:latin typeface="Arial"/>
              </a:rPr>
              <a:t> eklemeyi düşün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tr-TR" sz="1200" dirty="0" err="1">
                <a:solidFill>
                  <a:srgbClr val="002060"/>
                </a:solidFill>
                <a:latin typeface="Arial"/>
              </a:rPr>
              <a:t>Dispnenin</a:t>
            </a:r>
            <a:r>
              <a:rPr lang="tr-TR" sz="1200" dirty="0">
                <a:solidFill>
                  <a:srgbClr val="002060"/>
                </a:solidFill>
                <a:latin typeface="Arial"/>
              </a:rPr>
              <a:t> diğer nedenlerini araştır (ve tedavi et) </a:t>
            </a:r>
          </a:p>
        </p:txBody>
      </p:sp>
      <p:sp>
        <p:nvSpPr>
          <p:cNvPr id="23" name="7 5-Nokta Yıldız">
            <a:extLst>
              <a:ext uri="{FF2B5EF4-FFF2-40B4-BE49-F238E27FC236}">
                <a16:creationId xmlns:a16="http://schemas.microsoft.com/office/drawing/2014/main" id="{F6513C3D-1BFD-9443-882E-30F0CE55A68B}"/>
              </a:ext>
            </a:extLst>
          </p:cNvPr>
          <p:cNvSpPr/>
          <p:nvPr/>
        </p:nvSpPr>
        <p:spPr>
          <a:xfrm>
            <a:off x="1828800" y="4164203"/>
            <a:ext cx="418865" cy="307776"/>
          </a:xfrm>
          <a:prstGeom prst="star5">
            <a:avLst>
              <a:gd name="adj" fmla="val 16474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421D61A-7D98-7743-9085-EB02E94AED87}"/>
              </a:ext>
            </a:extLst>
          </p:cNvPr>
          <p:cNvSpPr txBox="1"/>
          <p:nvPr/>
        </p:nvSpPr>
        <p:spPr>
          <a:xfrm>
            <a:off x="3295139" y="1538722"/>
            <a:ext cx="8098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DİSPNE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1778D61-21B9-D045-B8D2-44CB07DE74AD}"/>
              </a:ext>
            </a:extLst>
          </p:cNvPr>
          <p:cNvSpPr txBox="1"/>
          <p:nvPr/>
        </p:nvSpPr>
        <p:spPr>
          <a:xfrm>
            <a:off x="6738351" y="1545271"/>
            <a:ext cx="15183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ALEVLENMELER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8F7A30E0-A93D-794F-B181-C36EEF8AB176}"/>
              </a:ext>
            </a:extLst>
          </p:cNvPr>
          <p:cNvSpPr txBox="1"/>
          <p:nvPr/>
        </p:nvSpPr>
        <p:spPr>
          <a:xfrm>
            <a:off x="1943740" y="5158840"/>
            <a:ext cx="57642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Tek</a:t>
            </a:r>
            <a:r>
              <a:rPr lang="tr-T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inhaler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multipl</a:t>
            </a:r>
            <a:r>
              <a:rPr lang="tr-T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tedavi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uygun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etkili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2765AC1-C40F-5E4D-87D0-73F7BCF56212}"/>
              </a:ext>
            </a:extLst>
          </p:cNvPr>
          <p:cNvSpPr txBox="1"/>
          <p:nvPr/>
        </p:nvSpPr>
        <p:spPr>
          <a:xfrm>
            <a:off x="2094672" y="5385138"/>
            <a:ext cx="7674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Pnömoni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 veya diğer yan etkiler varsa IKS kesilmesi</a:t>
            </a:r>
            <a:r>
              <a:rPr lang="tr-TR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düşünülebilir</a:t>
            </a:r>
            <a:r>
              <a:rPr lang="tr-TR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. Kan </a:t>
            </a:r>
            <a:r>
              <a:rPr lang="tr-T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Eoz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300 h/</a:t>
            </a:r>
            <a:r>
              <a:rPr lang="tr-T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uL</a:t>
            </a: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 olan IKS kesilen vakada alevlenme olasılığı daha yüksek. </a:t>
            </a:r>
          </a:p>
          <a:p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Alevlenmeler, yıllık alevlenme sayısını ifade eder.</a:t>
            </a:r>
            <a:endParaRPr lang="tr-T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0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5801" y="122729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YAŞLILARDA </a:t>
            </a:r>
            <a:r>
              <a:rPr lang="tr-TR" sz="3600" dirty="0" err="1"/>
              <a:t>inhaler</a:t>
            </a:r>
            <a:r>
              <a:rPr lang="tr-TR" sz="3600" dirty="0"/>
              <a:t> TEDAVİLER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1274694"/>
            <a:ext cx="10396883" cy="409989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İleri yaşlı KOAH hastalarında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ilaç tedavisi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temel olarak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YOLLA UYGULANAN ilaçlara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dayanır ve her biri kendine özgü özellikleri, avantajları ve dezavantajları olan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birçok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cihaz tipi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geliştirilmiştir.</a:t>
            </a:r>
          </a:p>
          <a:p>
            <a:pPr>
              <a:lnSpc>
                <a:spcPct val="17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Yaşlı KOAH hastalarında sık görülen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fiziksel ve bilişsel kısıtlılıklar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cihazların doğru ve etkin kullanımını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zorlaştıran önemli sorunlar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oluşturur.</a:t>
            </a:r>
          </a:p>
          <a:p>
            <a:pPr>
              <a:lnSpc>
                <a:spcPct val="170000"/>
              </a:lnSpc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Gerçek yaşam uygulamalarında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yaşlı KOAH hastaları için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cihaz seçimi yapılırken şu faktörler dikkate alınmalıdır:</a:t>
            </a:r>
          </a:p>
          <a:p>
            <a:pPr>
              <a:lnSpc>
                <a:spcPct val="170000"/>
              </a:lnSpc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İnhaler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ilaçların ve cihazların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erişilebilirliği ve maliyeti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lnSpc>
                <a:spcPct val="17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Birden fazla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inhaler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kullanılması durumunda cihazlar arasında uyumun sağlanması,</a:t>
            </a:r>
          </a:p>
          <a:p>
            <a:pPr>
              <a:lnSpc>
                <a:spcPct val="17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Hastanın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seçilen cihazı doğru şekilde kullanabilme yeteneği.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Bu faktörler, tedavi etkinliğini belirleyen temel unsurlardır ve bireyselleştirilmiş cihaz seçimi bu nedenle büyük önem taşır.</a:t>
            </a:r>
          </a:p>
          <a:p>
            <a:pPr>
              <a:lnSpc>
                <a:spcPct val="170000"/>
              </a:lnSpc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784508" y="5101654"/>
            <a:ext cx="4601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latin typeface="FnyxhxAdvPTimes"/>
              </a:rPr>
              <a:t>Lavorini</a:t>
            </a:r>
            <a:r>
              <a:rPr lang="tr-TR" dirty="0">
                <a:latin typeface="FnyxhxAdvPTimes"/>
              </a:rPr>
              <a:t> F et al. </a:t>
            </a:r>
            <a:r>
              <a:rPr lang="tr-TR" dirty="0" err="1">
                <a:latin typeface="FnyxhxAdvPTimes"/>
              </a:rPr>
              <a:t>Drugs</a:t>
            </a:r>
            <a:r>
              <a:rPr lang="tr-TR" dirty="0">
                <a:latin typeface="FnyxhxAdvPTimes"/>
              </a:rPr>
              <a:t> </a:t>
            </a:r>
            <a:r>
              <a:rPr lang="tr-TR" dirty="0" err="1">
                <a:latin typeface="FnyxhxAdvPTimes"/>
              </a:rPr>
              <a:t>Aging</a:t>
            </a:r>
            <a:r>
              <a:rPr lang="tr-TR" dirty="0">
                <a:latin typeface="FnyxhxAdvPTimes"/>
              </a:rPr>
              <a:t> (2016) 33:461–473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99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716028-C925-423E-C30A-42A073A9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000" dirty="0"/>
              <a:t>YAŞLILARDA </a:t>
            </a:r>
            <a:r>
              <a:rPr lang="tr-TR" sz="4000" dirty="0" err="1"/>
              <a:t>İnhaler</a:t>
            </a:r>
            <a:r>
              <a:rPr lang="tr-TR" sz="4000" dirty="0"/>
              <a:t> Cihaz Uyumu</a:t>
            </a:r>
            <a:br>
              <a:rPr lang="tr-TR" sz="4000" dirty="0"/>
            </a:b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B90DB7-3BD1-03A3-DEE7-E3257A878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48" y="1709047"/>
            <a:ext cx="10396883" cy="331118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Yaşlılarda el-göz koordinasyonu ve </a:t>
            </a:r>
            <a:r>
              <a:rPr lang="tr-TR" dirty="0" err="1"/>
              <a:t>inspiratuvar</a:t>
            </a:r>
            <a:r>
              <a:rPr lang="tr-TR" dirty="0"/>
              <a:t> akımın azalması nedeniyle cihaz seçimi kritiktir.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Basınçlı </a:t>
            </a:r>
            <a:r>
              <a:rPr lang="tr-TR" dirty="0" err="1"/>
              <a:t>aerosol</a:t>
            </a:r>
            <a:r>
              <a:rPr lang="tr-TR" dirty="0"/>
              <a:t> (</a:t>
            </a:r>
            <a:r>
              <a:rPr lang="tr-TR" dirty="0" err="1"/>
              <a:t>pressurızed</a:t>
            </a:r>
            <a:r>
              <a:rPr lang="tr-TR" dirty="0"/>
              <a:t> MDI) yerine </a:t>
            </a:r>
            <a:r>
              <a:rPr lang="tr-TR" dirty="0" err="1"/>
              <a:t>spacer</a:t>
            </a:r>
            <a:r>
              <a:rPr lang="tr-TR" dirty="0"/>
              <a:t> ile kullanım önerilebilir.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Kuru toz </a:t>
            </a:r>
            <a:r>
              <a:rPr lang="tr-TR" dirty="0" err="1"/>
              <a:t>inhalerler</a:t>
            </a:r>
            <a:r>
              <a:rPr lang="tr-TR" dirty="0"/>
              <a:t> (DPI) için yeterli </a:t>
            </a:r>
            <a:r>
              <a:rPr lang="tr-TR" dirty="0" err="1"/>
              <a:t>inspiratuvar</a:t>
            </a:r>
            <a:r>
              <a:rPr lang="tr-TR" dirty="0"/>
              <a:t> akımın ölçülmesi gerekir.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Eğitim, yazılı ve görsel materyallerle pekiştirilmeli, düzenli olarak </a:t>
            </a:r>
            <a:r>
              <a:rPr lang="tr-TR" dirty="0" err="1"/>
              <a:t>inhaler</a:t>
            </a:r>
            <a:r>
              <a:rPr lang="tr-TR" dirty="0"/>
              <a:t> tekniği kontrol edilmelidir.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Uygun cihaz seçimi ve tekrarlayan </a:t>
            </a:r>
            <a:r>
              <a:rPr lang="tr-TR" dirty="0" err="1"/>
              <a:t>inhaler</a:t>
            </a:r>
            <a:r>
              <a:rPr lang="tr-TR" dirty="0"/>
              <a:t> cihaz kullanım eğitimi tedavi başarısının anahtarıdır.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3F5E40B-520C-8619-2A2F-6D28A5983620}"/>
              </a:ext>
            </a:extLst>
          </p:cNvPr>
          <p:cNvSpPr txBox="1"/>
          <p:nvPr/>
        </p:nvSpPr>
        <p:spPr>
          <a:xfrm>
            <a:off x="7799733" y="5148953"/>
            <a:ext cx="3560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latin typeface="URWPalladioL-Ital"/>
              </a:rPr>
              <a:t>Joshi</a:t>
            </a:r>
            <a:r>
              <a:rPr lang="tr-TR" dirty="0">
                <a:latin typeface="URWPalladioL-Ital"/>
              </a:rPr>
              <a:t> P. </a:t>
            </a:r>
            <a:r>
              <a:rPr lang="tr-TR" dirty="0" err="1">
                <a:latin typeface="URWPalladioL-Ital"/>
              </a:rPr>
              <a:t>Geriatrics</a:t>
            </a:r>
            <a:r>
              <a:rPr lang="tr-TR" dirty="0">
                <a:latin typeface="URWPalladioL-Ital"/>
              </a:rPr>
              <a:t> </a:t>
            </a:r>
            <a:r>
              <a:rPr lang="tr-TR" b="1" dirty="0">
                <a:latin typeface="URWPalladioL-Bold"/>
              </a:rPr>
              <a:t>2024</a:t>
            </a:r>
            <a:r>
              <a:rPr lang="tr-TR" dirty="0">
                <a:latin typeface="URWPalladioL-Roma"/>
              </a:rPr>
              <a:t>, </a:t>
            </a:r>
            <a:r>
              <a:rPr lang="tr-TR" dirty="0">
                <a:latin typeface="URWPalladioL-Ital"/>
              </a:rPr>
              <a:t>9</a:t>
            </a:r>
            <a:r>
              <a:rPr lang="tr-TR" dirty="0">
                <a:latin typeface="URWPalladioL-Roma"/>
              </a:rPr>
              <a:t>, 34.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820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656E542-24F2-B6EC-80D1-91589FC7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9800" cy="27305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16E693-6A4E-CDEB-B572-68A0724A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102" y="232358"/>
            <a:ext cx="3213984" cy="249814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9E1177B-92B3-10E7-8CB0-B58E013FD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976" y="256900"/>
            <a:ext cx="3213613" cy="303896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B892C34-BC23-4787-771C-3BF30AF82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68" y="3251917"/>
            <a:ext cx="3492500" cy="28702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1C7EBA6-4ABA-E30C-F9FC-939B3AED2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692" y="2730500"/>
            <a:ext cx="2794000" cy="258978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05B307B-0F4E-BB20-F9D6-0A511D0CB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334" y="3562141"/>
            <a:ext cx="3213612" cy="276650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DF7A163-71A5-04AA-6F19-EA5E6B0F3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6" y="2870201"/>
            <a:ext cx="3391087" cy="32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4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198"/>
            <a:ext cx="10820398" cy="55516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043530" y="58816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Stenmanns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C et al. </a:t>
            </a:r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Zeitschrift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fur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Gerontologie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und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MyriadPro-SemiCn"/>
              </a:rPr>
              <a:t>Geriatrie</a:t>
            </a:r>
            <a:r>
              <a:rPr lang="tr-TR" sz="1200" dirty="0">
                <a:solidFill>
                  <a:schemeClr val="bg1"/>
                </a:solidFill>
                <a:latin typeface="MyriadPro-SemiCn"/>
              </a:rPr>
              <a:t> 2 ・ 2025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1F5438-C96B-3FD2-E357-974F7210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Alevlenmelerin Özellikleri ve Yönetimi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BB7D96-7A55-D582-9AE8-F796432F1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Yaşlı KOAH hastalarında alevlenmeler daha ağır seyreder ve hastaneye yatış gereksinimi yüksektir.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Semptom farkındalığı azaldığından tanı sıklıkla gecikir.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Alevlenmeler, </a:t>
            </a:r>
            <a:r>
              <a:rPr lang="tr-TR" dirty="0" err="1"/>
              <a:t>mortalite</a:t>
            </a:r>
            <a:r>
              <a:rPr lang="tr-TR" dirty="0"/>
              <a:t> ve fonksiyonel kaybın en önemli belirleyicisidir.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Hızlı müdahale planı, evde tedavi ve erken antibiyotik kullanımı komplikasyonları azaltabilir.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Alevlenme sonrası rehabilitasyon </a:t>
            </a:r>
            <a:r>
              <a:rPr lang="tr-TR" dirty="0" err="1"/>
              <a:t>mortaliteyi</a:t>
            </a:r>
            <a:r>
              <a:rPr lang="tr-TR" dirty="0"/>
              <a:t> azaltır ve fonksiyonel düzelmeyi hızlandırır.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Telemonitorizasyon</a:t>
            </a:r>
            <a:r>
              <a:rPr lang="tr-TR" dirty="0"/>
              <a:t> erken tanı ve yönetim için yararlı bir araçtır.</a:t>
            </a:r>
          </a:p>
          <a:p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D5CB41F-D53D-39A3-42B5-38225C447346}"/>
              </a:ext>
            </a:extLst>
          </p:cNvPr>
          <p:cNvSpPr/>
          <p:nvPr/>
        </p:nvSpPr>
        <p:spPr>
          <a:xfrm>
            <a:off x="7850503" y="5253501"/>
            <a:ext cx="3579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0" i="0" u="none" strike="noStrike" baseline="0" dirty="0" err="1">
                <a:latin typeface="AdvPSA334"/>
              </a:rPr>
              <a:t>Cortopassi</a:t>
            </a:r>
            <a:r>
              <a:rPr lang="tr-TR" sz="1200" b="0" i="0" u="none" strike="noStrike" baseline="0" dirty="0">
                <a:latin typeface="AdvPSA334"/>
              </a:rPr>
              <a:t> F et al. </a:t>
            </a:r>
            <a:r>
              <a:rPr lang="sv-SE" sz="1200" b="0" i="0" u="none" strike="noStrike" baseline="0" dirty="0">
                <a:latin typeface="AdvPSA334"/>
              </a:rPr>
              <a:t>Clin Geriatr Med 33 (2017) 539–552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59023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BE0DCE-2948-4C53-6DDE-A3EE4FA5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/>
              <a:t>Alevlenme Risk Faktörleri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1481EE-B1B2-133A-0BB5-173200563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Yüksek yaş, düşük FEV1, sık enfeksiyon ve eşlik eden kardiyak hastalıklar risk faktörleridir.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Kırılganlık, alevlenme sıklığını ve hastanede kalış süresini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İKS kullanımı </a:t>
            </a:r>
            <a:r>
              <a:rPr lang="tr-TR" dirty="0" err="1"/>
              <a:t>pnömoni</a:t>
            </a:r>
            <a:r>
              <a:rPr lang="tr-TR" dirty="0"/>
              <a:t> riskini artırabilir; dikkatli izlenmelidir.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Sigara, hava kirliliği ve mevsimsel değişiklikler tetikleyicidir.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Aşılar (</a:t>
            </a:r>
            <a:r>
              <a:rPr lang="tr-TR" dirty="0" err="1"/>
              <a:t>influenza</a:t>
            </a:r>
            <a:r>
              <a:rPr lang="tr-TR" dirty="0"/>
              <a:t>, </a:t>
            </a:r>
            <a:r>
              <a:rPr lang="tr-TR" dirty="0" err="1"/>
              <a:t>pnömokok</a:t>
            </a:r>
            <a:r>
              <a:rPr lang="tr-TR" dirty="0"/>
              <a:t>, RSV) koruyucu önlemler arasında yer alır.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Telemonitorizasyon</a:t>
            </a:r>
            <a:r>
              <a:rPr lang="tr-TR" dirty="0"/>
              <a:t> sistemleri erken belirti saptamada etkilidir.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279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59CC21-C5E7-1941-BF97-AF4CB031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FA79538F-E92D-D74B-B08B-CB40D6A72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0" y="5639710"/>
            <a:ext cx="1342664" cy="1225967"/>
          </a:xfrm>
          <a:prstGeom prst="rect">
            <a:avLst/>
          </a:prstGeom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5F3B5C32-7949-5043-BBD7-35332E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pic>
        <p:nvPicPr>
          <p:cNvPr id="7" name="Picture 10" descr="A list of evidence based statements about vaccination recommendations for people with COPD are given, including evidence levels.">
            <a:extLst>
              <a:ext uri="{FF2B5EF4-FFF2-40B4-BE49-F238E27FC236}">
                <a16:creationId xmlns:a16="http://schemas.microsoft.com/office/drawing/2014/main" id="{4AC9602F-AF7D-5640-87DA-42374AF67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" t="12734" r="3984" b="45851"/>
          <a:stretch/>
        </p:blipFill>
        <p:spPr bwMode="auto">
          <a:xfrm>
            <a:off x="1367399" y="281225"/>
            <a:ext cx="9813016" cy="5997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1837A1E3-B59A-724D-8712-284A9D556257}"/>
              </a:ext>
            </a:extLst>
          </p:cNvPr>
          <p:cNvSpPr txBox="1"/>
          <p:nvPr/>
        </p:nvSpPr>
        <p:spPr>
          <a:xfrm>
            <a:off x="1626479" y="735518"/>
            <a:ext cx="929485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Stabil KOAH için Aşılama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467FC43-5C39-114F-BB95-9D5EDCB436BD}"/>
              </a:ext>
            </a:extLst>
          </p:cNvPr>
          <p:cNvSpPr txBox="1"/>
          <p:nvPr/>
        </p:nvSpPr>
        <p:spPr>
          <a:xfrm>
            <a:off x="1708784" y="1700372"/>
            <a:ext cx="9130245" cy="42600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KOAH hastası ilgili yerel rehberlerin doğrultusunda tavsiye edilen tüm aşıları olmalıdır:</a:t>
            </a:r>
          </a:p>
          <a:p>
            <a:pPr>
              <a:lnSpc>
                <a:spcPct val="150000"/>
              </a:lnSpc>
            </a:pP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 Yıllık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İnfluenza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aşısı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 COVID (SARS-CoV-2) aşısı için DSÖ ve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CDC’nin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güncel tavsiyelerine göre yapılmalı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 Ya tek doz 21-valan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Konjuge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Pnömokok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aşısı (PCV21), ya da tek doz PCV20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CDC’nin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önerdiği gibi önerilmektedir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B).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Pnömokok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aşısının KOAH hastalarında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alevlenmeri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ve Toplum Kökenli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Pnömoni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sıklığını azalttığı gösterilmiştir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B).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Respiratuar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Sinsityal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Virüs aşısı; ≥60 yaş bireyler ve/veya kronik kalp veya akciğer hastalığı olanlara CDC tarafından önerilmektedir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A).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Tdap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dTPa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CDC’nin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önerdiği gibi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adolesan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dönemde aşı olmayan KOAH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hastalları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için boğmaca (kronik öksürük) karşı koruyucudur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B).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Zoster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aşısı; </a:t>
            </a:r>
            <a:r>
              <a:rPr lang="tr-T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CDC’nin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önerdiği gibi &gt;50 yaş KOAH hastaları için zona hastalığına karşı koruduğu için önerilmektedir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(Kanıt B).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7 5-Nokta Yıldız">
            <a:extLst>
              <a:ext uri="{FF2B5EF4-FFF2-40B4-BE49-F238E27FC236}">
                <a16:creationId xmlns:a16="http://schemas.microsoft.com/office/drawing/2014/main" id="{2D1E549B-C2F6-9448-9864-340EE493C317}"/>
              </a:ext>
            </a:extLst>
          </p:cNvPr>
          <p:cNvSpPr/>
          <p:nvPr/>
        </p:nvSpPr>
        <p:spPr>
          <a:xfrm>
            <a:off x="775382" y="3021496"/>
            <a:ext cx="495283" cy="459037"/>
          </a:xfrm>
          <a:prstGeom prst="star5">
            <a:avLst>
              <a:gd name="adj" fmla="val 16474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A2291C9-3421-32C9-B97D-A1668498FAB7}"/>
              </a:ext>
            </a:extLst>
          </p:cNvPr>
          <p:cNvSpPr txBox="1"/>
          <p:nvPr/>
        </p:nvSpPr>
        <p:spPr>
          <a:xfrm>
            <a:off x="382228" y="4997761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 2025</a:t>
            </a:r>
          </a:p>
        </p:txBody>
      </p:sp>
    </p:spTree>
    <p:extLst>
      <p:ext uri="{BB962C8B-B14F-4D97-AF65-F5344CB8AC3E}">
        <p14:creationId xmlns:p14="http://schemas.microsoft.com/office/powerpoint/2010/main" val="232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A1DDC4-1CAE-F836-D1D2-618FD227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449157"/>
            <a:ext cx="10396882" cy="1151965"/>
          </a:xfrm>
        </p:spPr>
        <p:txBody>
          <a:bodyPr>
            <a:normAutofit/>
          </a:bodyPr>
          <a:lstStyle/>
          <a:p>
            <a:r>
              <a:rPr lang="tr-TR" sz="3600" dirty="0"/>
              <a:t>kırılganlık ve Fonksiyonel Kapasite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5B5EC8-0E9F-E1D8-51C7-2A4099E3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09047"/>
            <a:ext cx="10396883" cy="331118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kırılganlık, </a:t>
            </a:r>
            <a:r>
              <a:rPr lang="tr-TR" dirty="0" err="1"/>
              <a:t>KOAH’ta</a:t>
            </a:r>
            <a:r>
              <a:rPr lang="tr-TR" dirty="0"/>
              <a:t> hastalığın şiddetinden bağımsız olarak </a:t>
            </a:r>
            <a:r>
              <a:rPr lang="tr-TR" dirty="0" err="1"/>
              <a:t>mortaliteyi</a:t>
            </a:r>
            <a:r>
              <a:rPr lang="tr-TR" dirty="0"/>
              <a:t> artırır.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Kas gücü azaldıkça yürüme mesafesi, denge ve egzersiz kapasitesi düşer.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Frailty</a:t>
            </a:r>
            <a:r>
              <a:rPr lang="tr-TR" dirty="0"/>
              <a:t> </a:t>
            </a:r>
            <a:r>
              <a:rPr lang="tr-TR" dirty="0" err="1"/>
              <a:t>skorlaması</a:t>
            </a:r>
            <a:r>
              <a:rPr lang="tr-TR" dirty="0"/>
              <a:t> (</a:t>
            </a:r>
            <a:r>
              <a:rPr lang="tr-TR" dirty="0" err="1"/>
              <a:t>Fried</a:t>
            </a:r>
            <a:r>
              <a:rPr lang="tr-TR" dirty="0"/>
              <a:t>, CFS, </a:t>
            </a:r>
            <a:r>
              <a:rPr lang="tr-TR" dirty="0" err="1"/>
              <a:t>eFI</a:t>
            </a:r>
            <a:r>
              <a:rPr lang="tr-TR" dirty="0"/>
              <a:t>) klinik karar süreçlerinde kullanılmalıdır.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Rehabilitasyon ve direnç egzersizleri kırılganlığın geri dönüşünü sağlayabilir.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Nütrisyonel</a:t>
            </a:r>
            <a:r>
              <a:rPr lang="tr-TR" dirty="0"/>
              <a:t> destek, egzersiz ve </a:t>
            </a:r>
            <a:r>
              <a:rPr lang="tr-TR" dirty="0" err="1"/>
              <a:t>inflamasyon</a:t>
            </a:r>
            <a:r>
              <a:rPr lang="tr-TR" dirty="0"/>
              <a:t> kontrolü birlikte ele alınmalıdır.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Erken fark edilmesi, alevlenme sonrası iyileşmeyi kolaylaştırır.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E9AEC48-1EA3-828A-0FBC-B7F1A4F05C75}"/>
              </a:ext>
            </a:extLst>
          </p:cNvPr>
          <p:cNvSpPr txBox="1"/>
          <p:nvPr/>
        </p:nvSpPr>
        <p:spPr>
          <a:xfrm>
            <a:off x="8080513" y="5236085"/>
            <a:ext cx="2753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Naval E et al. COPD.2021;18:525-532</a:t>
            </a:r>
          </a:p>
        </p:txBody>
      </p:sp>
    </p:spTree>
    <p:extLst>
      <p:ext uri="{BB962C8B-B14F-4D97-AF65-F5344CB8AC3E}">
        <p14:creationId xmlns:p14="http://schemas.microsoft.com/office/powerpoint/2010/main" val="28582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117590-E1BE-7F6E-D8DB-0C2877309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717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Sunum Planı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6D2EBC-E72E-1112-7E9E-B5D88CD4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384" y="516239"/>
            <a:ext cx="7333584" cy="5120640"/>
          </a:xfrm>
        </p:spPr>
        <p:txBody>
          <a:bodyPr>
            <a:normAutofit/>
          </a:bodyPr>
          <a:lstStyle/>
          <a:p>
            <a:pPr>
              <a:defRPr sz="2000">
                <a:latin typeface="Calibri"/>
              </a:defRPr>
            </a:pPr>
            <a:r>
              <a:rPr lang="tr-TR" dirty="0"/>
              <a:t>Giriş ve epidemiyoloji: yaşlanan toplum ve </a:t>
            </a:r>
            <a:r>
              <a:rPr lang="tr-TR" dirty="0" err="1"/>
              <a:t>KOAH’ın</a:t>
            </a:r>
            <a:r>
              <a:rPr lang="tr-TR" dirty="0"/>
              <a:t> artan yükü.</a:t>
            </a:r>
          </a:p>
          <a:p>
            <a:pPr>
              <a:defRPr sz="2000">
                <a:latin typeface="Calibri"/>
              </a:defRPr>
            </a:pPr>
            <a:r>
              <a:rPr lang="tr-TR" dirty="0"/>
              <a:t>Tanı ve değerlendirme</a:t>
            </a:r>
          </a:p>
          <a:p>
            <a:pPr>
              <a:defRPr sz="2000">
                <a:latin typeface="Calibri"/>
              </a:defRPr>
            </a:pPr>
            <a:r>
              <a:rPr lang="tr-TR" dirty="0"/>
              <a:t>Tedavi yaklaşımı</a:t>
            </a:r>
          </a:p>
          <a:p>
            <a:pPr>
              <a:defRPr sz="2000">
                <a:latin typeface="Calibri"/>
              </a:defRPr>
            </a:pPr>
            <a:r>
              <a:rPr lang="tr-TR" dirty="0"/>
              <a:t>Alevlenmeler</a:t>
            </a:r>
          </a:p>
          <a:p>
            <a:pPr>
              <a:defRPr sz="2000">
                <a:latin typeface="Calibri"/>
              </a:defRPr>
            </a:pPr>
            <a:r>
              <a:rPr lang="tr-TR" dirty="0"/>
              <a:t>Kırılganlık, </a:t>
            </a:r>
            <a:r>
              <a:rPr lang="tr-TR" dirty="0" err="1"/>
              <a:t>sarkopeni</a:t>
            </a:r>
            <a:endParaRPr lang="tr-TR" dirty="0"/>
          </a:p>
          <a:p>
            <a:pPr>
              <a:defRPr sz="2000">
                <a:latin typeface="Calibri"/>
              </a:defRPr>
            </a:pPr>
            <a:r>
              <a:rPr lang="tr-TR" dirty="0" err="1"/>
              <a:t>Pulmoner</a:t>
            </a:r>
            <a:r>
              <a:rPr lang="tr-TR" dirty="0"/>
              <a:t> rehabilitasyon</a:t>
            </a:r>
          </a:p>
          <a:p>
            <a:pPr>
              <a:defRPr sz="2000">
                <a:latin typeface="Calibri"/>
              </a:defRPr>
            </a:pPr>
            <a:r>
              <a:rPr lang="tr-TR" dirty="0" err="1"/>
              <a:t>Multimorbidite</a:t>
            </a:r>
            <a:r>
              <a:rPr lang="tr-TR" dirty="0"/>
              <a:t>, Osteoporoz, kognitif durum, </a:t>
            </a:r>
            <a:r>
              <a:rPr lang="tr-TR" dirty="0" err="1"/>
              <a:t>Psikososyal</a:t>
            </a:r>
            <a:r>
              <a:rPr lang="tr-TR" dirty="0"/>
              <a:t> etkilenme</a:t>
            </a:r>
          </a:p>
          <a:p>
            <a:pPr>
              <a:defRPr sz="2000">
                <a:latin typeface="Calibri"/>
              </a:defRPr>
            </a:pPr>
            <a:r>
              <a:rPr lang="tr-TR" dirty="0"/>
              <a:t>Evde bakım desteği, palyatif bakım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721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A4C43D-DCCA-E611-E6E6-ED465269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18419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tr-TR" sz="3600" dirty="0" err="1"/>
              <a:t>Sarkopeni</a:t>
            </a:r>
            <a:r>
              <a:rPr lang="tr-TR" sz="3600" dirty="0"/>
              <a:t> ve Egzersiz Kapasitesi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2CBB8F-6641-9AD0-F46C-E95D63B2C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70384"/>
            <a:ext cx="10396883" cy="3804202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Sarkopeni</a:t>
            </a:r>
            <a:r>
              <a:rPr lang="tr-TR" dirty="0"/>
              <a:t>, </a:t>
            </a:r>
            <a:r>
              <a:rPr lang="tr-TR" dirty="0" err="1"/>
              <a:t>KOAH’ın</a:t>
            </a:r>
            <a:r>
              <a:rPr lang="tr-TR" dirty="0"/>
              <a:t> sistemik etkilerinden biridir ve özellikle yaşlı hastalarda yaygındır.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Kas kaybı hem egzersiz toleransını hem de solunum kas fonksiyonlarını sınırlar.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6-Dakika Yürüme Testi (6-MWT) fonksiyonel kapasitenin pratik bir göstergesidir.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El kavrama gücü, </a:t>
            </a:r>
            <a:r>
              <a:rPr lang="tr-TR" dirty="0" err="1"/>
              <a:t>mortalite</a:t>
            </a:r>
            <a:r>
              <a:rPr lang="tr-TR" dirty="0"/>
              <a:t> ve yaşam kalitesiyle </a:t>
            </a:r>
            <a:r>
              <a:rPr lang="tr-TR" dirty="0" err="1"/>
              <a:t>koreledir</a:t>
            </a:r>
            <a:r>
              <a:rPr lang="tr-TR" dirty="0"/>
              <a:t>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Beslenme desteği, protein takviyesi ve direnç egzersizleri </a:t>
            </a:r>
            <a:r>
              <a:rPr lang="tr-TR" dirty="0" err="1"/>
              <a:t>sarkopeniyi</a:t>
            </a:r>
            <a:r>
              <a:rPr lang="tr-TR" dirty="0"/>
              <a:t> geri çevirebilir.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Rehabilitasyon programları bu bileşenleri entegre etmelidir.</a:t>
            </a:r>
          </a:p>
          <a:p>
            <a:pPr>
              <a:lnSpc>
                <a:spcPct val="16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5964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555E29-5ED6-22F1-41FA-DD80B50E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3" y="331450"/>
            <a:ext cx="10396882" cy="1151965"/>
          </a:xfrm>
        </p:spPr>
        <p:txBody>
          <a:bodyPr>
            <a:normAutofit/>
          </a:bodyPr>
          <a:lstStyle/>
          <a:p>
            <a:r>
              <a:rPr lang="tr-TR" sz="3600" dirty="0" err="1"/>
              <a:t>Pulmoner</a:t>
            </a:r>
            <a:r>
              <a:rPr lang="tr-TR" sz="3600" dirty="0"/>
              <a:t> Rehabilitasyonun Temel İlkeleri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921F4E-DA76-4C2D-6CDD-25CBAF64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3" y="1773405"/>
            <a:ext cx="10585726" cy="3311189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 err="1"/>
              <a:t>Pulmoner</a:t>
            </a:r>
            <a:r>
              <a:rPr lang="tr-TR" sz="1800" dirty="0"/>
              <a:t> rehabilitasyon (PR), </a:t>
            </a:r>
            <a:r>
              <a:rPr lang="tr-TR" sz="1800" dirty="0" err="1"/>
              <a:t>KOAH’lı</a:t>
            </a:r>
            <a:r>
              <a:rPr lang="tr-TR" sz="1800" dirty="0"/>
              <a:t> yaşlı bireylerde fiziksel, psikolojik ve sosyal iyilik halini artırmayı hedefler.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Programlar egzersiz eğitimi, solunum kası güçlendirme, beslenme ve </a:t>
            </a:r>
            <a:r>
              <a:rPr lang="tr-TR" sz="1800" dirty="0" err="1"/>
              <a:t>psikososyal</a:t>
            </a:r>
            <a:r>
              <a:rPr lang="tr-TR" sz="1800" dirty="0"/>
              <a:t> destek bileşenlerinden oluşur.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Egzersiz </a:t>
            </a:r>
            <a:r>
              <a:rPr lang="tr-TR" sz="1800" dirty="0" err="1"/>
              <a:t>komponenti</a:t>
            </a:r>
            <a:r>
              <a:rPr lang="tr-TR" sz="1800" dirty="0"/>
              <a:t> genellikle 8–12 haftalık, haftada 2–3 seans olarak uygulanır.</a:t>
            </a:r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9174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489206-A025-955A-58B6-C1DFE9D1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Multidisipliner</a:t>
            </a:r>
            <a:r>
              <a:rPr lang="tr-TR" dirty="0"/>
              <a:t> Yaklaşım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7A6762-A758-7167-83F0-CBB9FB5C2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b="1" dirty="0" err="1"/>
              <a:t>Pulmoner</a:t>
            </a:r>
            <a:r>
              <a:rPr lang="tr-TR" b="1" dirty="0"/>
              <a:t> rehabilitasyon ekibi; göğüs hastalıkları uzmanı, fizyoterapist, hemşire, diyetisyen ve psikologdan oluşur.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Ekip çalışması hasta motivasyonunu artırır ve bireysel hedeflerin belirlenmesini kolaylaştırır.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Ev temelli programlar, hastane programlarına benzer etkinlik göstermektedir.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Beslenme desteği, </a:t>
            </a:r>
            <a:r>
              <a:rPr lang="tr-TR" dirty="0" err="1"/>
              <a:t>malnütrisyon</a:t>
            </a:r>
            <a:r>
              <a:rPr lang="tr-TR" dirty="0"/>
              <a:t> ve kas kaybının önlenmesinde kritik rol oynar.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Psikososyal</a:t>
            </a:r>
            <a:r>
              <a:rPr lang="tr-TR" dirty="0"/>
              <a:t> destek depresyon ve </a:t>
            </a:r>
            <a:r>
              <a:rPr lang="tr-TR" dirty="0" err="1"/>
              <a:t>anksiyeteyi</a:t>
            </a:r>
            <a:r>
              <a:rPr lang="tr-TR" dirty="0"/>
              <a:t> azaltır.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Eğitim oturumları hastaların </a:t>
            </a:r>
            <a:r>
              <a:rPr lang="tr-TR" dirty="0" err="1"/>
              <a:t>inhaler</a:t>
            </a:r>
            <a:r>
              <a:rPr lang="tr-TR" dirty="0"/>
              <a:t> tekniklerini ve ilaç uyumunu güçlendirir.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71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E94C24-D6B5-67BC-019B-FF5FA808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err="1"/>
              <a:t>PR’nin</a:t>
            </a:r>
            <a:r>
              <a:rPr lang="tr-TR" sz="2800" dirty="0"/>
              <a:t> Egzersiz Kapasitesi ve Solunum Fonksiyonlarına etkileri </a:t>
            </a:r>
            <a:br>
              <a:rPr lang="tr-TR" sz="2800" dirty="0"/>
            </a:b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3B227F-F428-87C7-22FC-CBAC44320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PR sonrasında 6-dakika yürüme testi (6-MWT) mesafesi ortalama %20 artar.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Maksimum oksijen tüketimi (VO2 </a:t>
            </a:r>
            <a:r>
              <a:rPr lang="tr-TR" dirty="0" err="1"/>
              <a:t>max</a:t>
            </a:r>
            <a:r>
              <a:rPr lang="tr-TR" dirty="0"/>
              <a:t>) ve kas gücü anlamlı düzeyde yükselir.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Solunum kası eğitimi ile </a:t>
            </a:r>
            <a:r>
              <a:rPr lang="tr-TR" dirty="0" err="1"/>
              <a:t>dispne</a:t>
            </a:r>
            <a:r>
              <a:rPr lang="tr-TR" dirty="0"/>
              <a:t> skorlarında iyileşme sağlanır.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Rehabilitasyon sonrası FEV1’de minimal ancak anlamlı artışlar bildirilmiştir.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Kas kuvveti artışı, fonksiyonel bağımsızlığın korunmasına yardımcı olur.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Egzersiz </a:t>
            </a:r>
            <a:r>
              <a:rPr lang="tr-TR" dirty="0" err="1"/>
              <a:t>komponentinde</a:t>
            </a:r>
            <a:r>
              <a:rPr lang="tr-TR" dirty="0"/>
              <a:t> direnç egzersizleri ve aerobik egzersiz kombinasyonu önerilmektedir.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674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306999-56A8-3560-E9C5-C961DE9C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Beslenme Durumu ve Enerji Desteği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C06925-6D5C-0269-FE4C-5D926685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87" y="1709047"/>
            <a:ext cx="10396883" cy="3311189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 err="1"/>
              <a:t>Malnütrisyon</a:t>
            </a:r>
            <a:r>
              <a:rPr lang="tr-TR" dirty="0"/>
              <a:t>, yaşlı KOAH hastalarının %30’unda görülür ve </a:t>
            </a:r>
            <a:r>
              <a:rPr lang="tr-TR" dirty="0" err="1"/>
              <a:t>mortaliteyi</a:t>
            </a:r>
            <a:r>
              <a:rPr lang="tr-TR" dirty="0"/>
              <a:t>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BMI &lt;21 kg/m² olan hastalarda yaşam süresi kısalır.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Yüksek proteinli, antioksidan içerikli beslenme önerilir.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Omega-3 ve D vitamini desteği kas gücünü destekleyebilir.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 err="1"/>
              <a:t>Nütrisyonel</a:t>
            </a:r>
            <a:r>
              <a:rPr lang="tr-TR" dirty="0"/>
              <a:t> destek, rehabilitasyonun ayrılmaz bir parçasıdır.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000">
                <a:latin typeface="Calibri"/>
              </a:defRPr>
            </a:pPr>
            <a:r>
              <a:rPr lang="tr-TR" dirty="0"/>
              <a:t>Diyetisyen desteği ile bireyselleştirilmiş plan yapılmalıdır.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0311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B5B08C-F642-E0D5-3544-55CD8790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3" y="45720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Yaşam Kalitesi ve Fonksiyonel Bağımsızlık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132AD9-6BC9-D1DA-63E5-C4CDFC1C4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9047"/>
            <a:ext cx="10396883" cy="3311189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Yaşlı KOAH hastalarında yaşam kalitesi, </a:t>
            </a:r>
            <a:r>
              <a:rPr lang="tr-TR" b="1" dirty="0" err="1"/>
              <a:t>dispne</a:t>
            </a:r>
            <a:r>
              <a:rPr lang="tr-TR" b="1" dirty="0"/>
              <a:t>, </a:t>
            </a:r>
            <a:r>
              <a:rPr lang="tr-TR" b="1" dirty="0" err="1"/>
              <a:t>mobilite</a:t>
            </a:r>
            <a:r>
              <a:rPr lang="tr-TR" b="1" dirty="0"/>
              <a:t> ve sosyal etkileşimle </a:t>
            </a:r>
            <a:r>
              <a:rPr lang="tr-TR" dirty="0"/>
              <a:t>ilişkilidir.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b="1" dirty="0"/>
              <a:t>kırılganlık, </a:t>
            </a:r>
            <a:r>
              <a:rPr lang="tr-TR" b="1" dirty="0" err="1"/>
              <a:t>sarkopeni</a:t>
            </a:r>
            <a:r>
              <a:rPr lang="tr-TR" b="1" dirty="0"/>
              <a:t> ve depresyon </a:t>
            </a:r>
            <a:r>
              <a:rPr lang="tr-TR" dirty="0"/>
              <a:t>yaşam kalitesi düşüşünün ana belirleyicileridir.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Fonksiyonel bağımsızlık, </a:t>
            </a:r>
            <a:r>
              <a:rPr lang="tr-TR" dirty="0" err="1"/>
              <a:t>mortaliteye</a:t>
            </a:r>
            <a:r>
              <a:rPr lang="tr-TR" dirty="0"/>
              <a:t> karşı koruyucu etkidedir.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Hedef, medikal </a:t>
            </a:r>
            <a:r>
              <a:rPr lang="tr-TR" dirty="0" err="1"/>
              <a:t>stabilitenin</a:t>
            </a:r>
            <a:r>
              <a:rPr lang="tr-TR" dirty="0"/>
              <a:t> ötesinde </a:t>
            </a:r>
            <a:r>
              <a:rPr lang="tr-TR" b="1" dirty="0"/>
              <a:t>aktif ve bağımsız yaşamdır</a:t>
            </a:r>
            <a:r>
              <a:rPr lang="tr-TR" dirty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Yaşam kalitesi ölçümleri </a:t>
            </a:r>
            <a:r>
              <a:rPr lang="tr-TR" b="1" dirty="0"/>
              <a:t>klinik izlemin bir parçası </a:t>
            </a:r>
            <a:r>
              <a:rPr lang="tr-TR" dirty="0"/>
              <a:t>olmalıdır.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85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A3FF70-1D3A-61AF-7088-B6C2C5C9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4358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tr-TR" sz="2800" dirty="0" err="1"/>
              <a:t>KOAH’ta</a:t>
            </a:r>
            <a:r>
              <a:rPr lang="tr-TR" sz="2800" dirty="0"/>
              <a:t> uzun süreli oksijen tedavi </a:t>
            </a:r>
            <a:br>
              <a:rPr lang="tr-TR" sz="2800" dirty="0"/>
            </a:br>
            <a:r>
              <a:rPr lang="tr-TR" sz="2800" dirty="0"/>
              <a:t>ve </a:t>
            </a:r>
            <a:br>
              <a:rPr lang="tr-TR" sz="2800" dirty="0"/>
            </a:br>
            <a:r>
              <a:rPr lang="tr-TR" sz="2800" dirty="0"/>
              <a:t>NIV </a:t>
            </a:r>
            <a:r>
              <a:rPr lang="tr-TR" sz="2800" dirty="0" err="1"/>
              <a:t>endikasyonları</a:t>
            </a:r>
            <a:r>
              <a:rPr lang="tr-TR" sz="28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A97995-4FE8-E9FE-5CF6-923E01482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2E892D2-5DB8-194F-CDFE-2656BA91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80" y="1709530"/>
            <a:ext cx="10210639" cy="366505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3C5C6EF-AD5C-C6C6-797F-E257C85E354A}"/>
              </a:ext>
            </a:extLst>
          </p:cNvPr>
          <p:cNvSpPr txBox="1"/>
          <p:nvPr/>
        </p:nvSpPr>
        <p:spPr>
          <a:xfrm>
            <a:off x="990680" y="1691946"/>
            <a:ext cx="10092002" cy="594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019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0AFBAD-66E1-4B50-239A-02981767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952921" cy="1151965"/>
          </a:xfrm>
        </p:spPr>
        <p:txBody>
          <a:bodyPr>
            <a:noAutofit/>
          </a:bodyPr>
          <a:lstStyle/>
          <a:p>
            <a:r>
              <a:rPr lang="tr-TR" sz="3600" dirty="0"/>
              <a:t>Uzun Süreli Oksijen Tedavisi ve </a:t>
            </a:r>
            <a:r>
              <a:rPr lang="tr-TR" sz="3600" dirty="0" err="1"/>
              <a:t>Noninvaziv</a:t>
            </a:r>
            <a:r>
              <a:rPr lang="tr-TR" sz="3600" dirty="0"/>
              <a:t> </a:t>
            </a:r>
            <a:r>
              <a:rPr lang="tr-TR" sz="3600" dirty="0" err="1"/>
              <a:t>Ventilasyon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83F637-590E-9B24-7546-D0587AB45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Uzun süreli oksijen tedavisi (LTOT), P</a:t>
            </a:r>
            <a:r>
              <a:rPr lang="tr-TR" baseline="-25000" dirty="0"/>
              <a:t>a</a:t>
            </a:r>
            <a:r>
              <a:rPr lang="tr-TR" dirty="0"/>
              <a:t>O2 &lt;55 </a:t>
            </a:r>
            <a:r>
              <a:rPr lang="tr-TR" dirty="0" err="1"/>
              <a:t>mmHg</a:t>
            </a:r>
            <a:r>
              <a:rPr lang="tr-TR" dirty="0"/>
              <a:t> olan hastalarda </a:t>
            </a:r>
            <a:r>
              <a:rPr lang="tr-TR" dirty="0" err="1"/>
              <a:t>mortaliteyi</a:t>
            </a:r>
            <a:r>
              <a:rPr lang="tr-TR" dirty="0"/>
              <a:t> azaltır.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Tedavi günde en az 15 saat uygulanmalıdır.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Noninvaziv</a:t>
            </a:r>
            <a:r>
              <a:rPr lang="tr-TR" dirty="0"/>
              <a:t> </a:t>
            </a:r>
            <a:r>
              <a:rPr lang="tr-TR" dirty="0" err="1"/>
              <a:t>ventilasyon</a:t>
            </a:r>
            <a:r>
              <a:rPr lang="tr-TR" dirty="0"/>
              <a:t> (NIV), </a:t>
            </a:r>
            <a:r>
              <a:rPr lang="tr-TR" dirty="0" err="1"/>
              <a:t>hiperkapnik</a:t>
            </a:r>
            <a:r>
              <a:rPr lang="tr-TR" dirty="0"/>
              <a:t> solunum yetmezliğinde yaşam süresini uzatır.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Evde NIV kullanımı uygun hasta seçimiyle yaşam kalitesini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Oksijen tedavisinde yangın güvenliği ve cihaz bakımı konularında eğitim verilmelidir.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Oksijenin aşırı verilmesi </a:t>
            </a:r>
            <a:r>
              <a:rPr lang="tr-TR" dirty="0" err="1"/>
              <a:t>hiperkapni</a:t>
            </a:r>
            <a:r>
              <a:rPr lang="tr-TR" dirty="0"/>
              <a:t> riskini artırabilir; </a:t>
            </a:r>
            <a:r>
              <a:rPr lang="tr-TR" dirty="0" err="1"/>
              <a:t>titrasyon</a:t>
            </a:r>
            <a:r>
              <a:rPr lang="tr-TR" dirty="0"/>
              <a:t> yapılmalıdır.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6113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C72322-37B4-2993-D4D6-1DA8F3A8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40216"/>
            <a:ext cx="5864086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err="1"/>
              <a:t>Multimorbidite</a:t>
            </a:r>
            <a:r>
              <a:rPr lang="tr-TR" sz="3600" dirty="0"/>
              <a:t> ve Tedavi Karmaşıklığı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53C3BB-432C-52A6-8081-3FA2D0EF9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43899"/>
            <a:ext cx="6331225" cy="367633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Yaşlı KOAH hastalarının %80’inden fazlasında en az iki ek hastalık vardır.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Kardiyovasküler</a:t>
            </a:r>
            <a:r>
              <a:rPr lang="tr-TR" dirty="0"/>
              <a:t> hastalıklar, diyabet ve osteoporoz en sık eşlik eden durumlardır.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Polifarmasi</a:t>
            </a:r>
            <a:r>
              <a:rPr lang="tr-TR" dirty="0"/>
              <a:t>, ilaç etkileşimleri ve yan etkiler açısından dikkatle izlenmelidir.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İlaç azaltma yaklaşımları bazı hastalarda fayda sağlar.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Multimorbidite</a:t>
            </a:r>
            <a:r>
              <a:rPr lang="tr-TR" dirty="0"/>
              <a:t> yönetimi </a:t>
            </a:r>
            <a:r>
              <a:rPr lang="tr-TR" dirty="0" err="1"/>
              <a:t>multidisipliner</a:t>
            </a:r>
            <a:r>
              <a:rPr lang="tr-TR" dirty="0"/>
              <a:t> ekip çalışması gerektirir.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FF2FA77-52D1-DC66-3F23-BBA010C6A973}"/>
              </a:ext>
            </a:extLst>
          </p:cNvPr>
          <p:cNvSpPr txBox="1"/>
          <p:nvPr/>
        </p:nvSpPr>
        <p:spPr>
          <a:xfrm>
            <a:off x="1697108" y="5237102"/>
            <a:ext cx="5021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Fabbri</a:t>
            </a:r>
            <a:r>
              <a:rPr lang="tr-T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tr-T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 al. </a:t>
            </a:r>
            <a:r>
              <a:rPr lang="tr-TR" sz="12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lang="tr-TR" sz="1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Respir</a:t>
            </a:r>
            <a:r>
              <a:rPr lang="tr-TR" sz="1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tr-TR" sz="1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2023; 11: 1020–34 </a:t>
            </a:r>
            <a:endParaRPr lang="tr-T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FDE5AFF-E00C-785F-1FB2-5DD136F3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348" y="220126"/>
            <a:ext cx="4051851" cy="52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55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multimedya yazılımı, yazıl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1CE96AC-F4B4-1A48-01FD-898E8BE5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20" y="127058"/>
            <a:ext cx="7772400" cy="601598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214B145-5CCA-8B28-97C5-4F55FBDA1080}"/>
              </a:ext>
            </a:extLst>
          </p:cNvPr>
          <p:cNvSpPr txBox="1"/>
          <p:nvPr/>
        </p:nvSpPr>
        <p:spPr>
          <a:xfrm>
            <a:off x="8320144" y="5136775"/>
            <a:ext cx="342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i="1" dirty="0" err="1">
                <a:effectLst/>
                <a:latin typeface="Helvetica" pitchFamily="2" charset="0"/>
              </a:rPr>
              <a:t>Divo</a:t>
            </a:r>
            <a:r>
              <a:rPr lang="tr-TR" sz="1400" i="1" dirty="0">
                <a:effectLst/>
                <a:latin typeface="Helvetica" pitchFamily="2" charset="0"/>
              </a:rPr>
              <a:t>, </a:t>
            </a:r>
            <a:r>
              <a:rPr lang="tr-TR" sz="1400" i="1" dirty="0" err="1">
                <a:effectLst/>
                <a:latin typeface="Helvetica" pitchFamily="2" charset="0"/>
              </a:rPr>
              <a:t>Clin</a:t>
            </a:r>
            <a:r>
              <a:rPr lang="tr-TR" sz="1400" i="1" dirty="0">
                <a:effectLst/>
                <a:latin typeface="Helvetica" pitchFamily="2" charset="0"/>
              </a:rPr>
              <a:t> </a:t>
            </a:r>
            <a:r>
              <a:rPr lang="tr-TR" sz="1400" i="1" dirty="0" err="1">
                <a:effectLst/>
                <a:latin typeface="Helvetica" pitchFamily="2" charset="0"/>
              </a:rPr>
              <a:t>Chest</a:t>
            </a:r>
            <a:r>
              <a:rPr lang="tr-TR" sz="1400" i="1" dirty="0">
                <a:effectLst/>
                <a:latin typeface="Helvetica" pitchFamily="2" charset="0"/>
              </a:rPr>
              <a:t> </a:t>
            </a:r>
            <a:r>
              <a:rPr lang="tr-TR" sz="1400" i="1" dirty="0" err="1">
                <a:effectLst/>
                <a:latin typeface="Helvetica" pitchFamily="2" charset="0"/>
              </a:rPr>
              <a:t>Med</a:t>
            </a:r>
            <a:r>
              <a:rPr lang="tr-TR" sz="1400" i="1" dirty="0">
                <a:effectLst/>
                <a:latin typeface="Helvetica" pitchFamily="2" charset="0"/>
              </a:rPr>
              <a:t> 41 (2020) 405–419</a:t>
            </a:r>
            <a:endParaRPr lang="tr-TR" sz="1400" dirty="0">
              <a:effectLst/>
              <a:latin typeface="Helvetica" pitchFamily="2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90AE7FC-09C2-92B5-DB40-DC6E549B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691-8043-D445-8C8E-B72A92B95124}" type="slidenum">
              <a:rPr lang="tr-TR" smtClean="0"/>
              <a:t>29</a:t>
            </a:fld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A3A0B8C-7463-0008-7D4D-69C502F4E3BF}"/>
              </a:ext>
            </a:extLst>
          </p:cNvPr>
          <p:cNvSpPr txBox="1"/>
          <p:nvPr/>
        </p:nvSpPr>
        <p:spPr>
          <a:xfrm>
            <a:off x="8338456" y="1512838"/>
            <a:ext cx="3624943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Multimorbid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yani birden fazla kronik hastalığı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olan,KOAH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olmayan (Mavi alan).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Mortalite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yaşı 80-84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Multimorbid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durumdan birisi KOAH ise, ölüm yaşı 75-79 aralığına düşüyor.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EE0B36C-B9CE-BAD2-922A-4B2A5134C517}"/>
              </a:ext>
            </a:extLst>
          </p:cNvPr>
          <p:cNvSpPr txBox="1"/>
          <p:nvPr/>
        </p:nvSpPr>
        <p:spPr>
          <a:xfrm>
            <a:off x="1208314" y="315686"/>
            <a:ext cx="1262743" cy="44631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4861849-5007-A552-2748-AABC6973CB19}"/>
              </a:ext>
            </a:extLst>
          </p:cNvPr>
          <p:cNvSpPr txBox="1"/>
          <p:nvPr/>
        </p:nvSpPr>
        <p:spPr>
          <a:xfrm>
            <a:off x="1349829" y="3102429"/>
            <a:ext cx="1251857" cy="48985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001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6C378F-54F8-1B94-F253-F0CBC2B9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700"/>
              <a:t>Epidemiyoloji: yaşlanan toplum ve KOAH’ın artan yükü</a:t>
            </a:r>
            <a:br>
              <a:rPr lang="tr-TR" sz="3700"/>
            </a:br>
            <a:br>
              <a:rPr lang="tr-TR" sz="3700"/>
            </a:br>
            <a:endParaRPr lang="tr-TR" sz="37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D1B463-F9D3-A159-01FE-6ECB165D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3062"/>
            <a:ext cx="10396883" cy="42415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65 yaş ve üzeri nüfus oranının artışı, KOAH hasta sayısında belirgin yükselişe yol açmaktadır.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Yaşam boyu KOAH riski erkeklerde yaklaşık %30, kadınlarda yaklaşık %25’tir.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Evre II ve üzeri KOAH </a:t>
            </a:r>
            <a:r>
              <a:rPr lang="tr-TR" dirty="0" err="1"/>
              <a:t>prevalansı</a:t>
            </a:r>
            <a:r>
              <a:rPr lang="tr-TR" dirty="0"/>
              <a:t> toplumda ≈%10 düzeyindedir ve acil başvurularda astımdan daha sık görülür.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2030 itibarıyla </a:t>
            </a:r>
            <a:r>
              <a:rPr lang="tr-TR" dirty="0" err="1"/>
              <a:t>KOAH’ın</a:t>
            </a:r>
            <a:r>
              <a:rPr lang="tr-TR" dirty="0"/>
              <a:t> küresel ölçekte üçüncü ölüm nedeni olması beklenmektedir.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Demografik yaşlanmayla birlikte </a:t>
            </a:r>
            <a:r>
              <a:rPr lang="tr-TR" dirty="0" err="1"/>
              <a:t>KOAH’ın</a:t>
            </a:r>
            <a:r>
              <a:rPr lang="tr-TR" dirty="0"/>
              <a:t> artan </a:t>
            </a:r>
            <a:r>
              <a:rPr lang="tr-TR" dirty="0" err="1"/>
              <a:t>prevalansı</a:t>
            </a:r>
            <a:r>
              <a:rPr lang="tr-TR" dirty="0"/>
              <a:t> hizmet planlamasında aşılama, rehabilitasyon ve evde bakım yatırımlarını zorunlu kılar.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  <a:defRPr sz="2000">
                <a:latin typeface="Calibri"/>
              </a:defRPr>
            </a:pPr>
            <a:r>
              <a:rPr lang="tr-TR" dirty="0"/>
              <a:t>Klinik izlemin yoğunlaştırılması ve kırılgan gruplara odaklanmanın da önemini vurgulamak gerekir.</a:t>
            </a:r>
          </a:p>
          <a:p>
            <a:pPr>
              <a:lnSpc>
                <a:spcPct val="220000"/>
              </a:lnSpc>
              <a:buFont typeface="Wingdings" pitchFamily="2" charset="2"/>
              <a:buChar char="ü"/>
            </a:pPr>
            <a:endParaRPr lang="tr-TR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EE410B7-C0EE-ADF6-A73F-34F859894510}"/>
              </a:ext>
            </a:extLst>
          </p:cNvPr>
          <p:cNvSpPr txBox="1"/>
          <p:nvPr/>
        </p:nvSpPr>
        <p:spPr>
          <a:xfrm>
            <a:off x="8363403" y="5292439"/>
            <a:ext cx="32812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900" i="1">
                <a:solidFill>
                  <a:srgbClr val="646464"/>
                </a:solidFill>
                <a:latin typeface="Calibri"/>
              </a:defRPr>
            </a:pPr>
            <a:r>
              <a:rPr sz="1400" dirty="0"/>
              <a:t>Stieglitz &amp; </a:t>
            </a:r>
            <a:r>
              <a:rPr sz="1400" dirty="0" err="1"/>
              <a:t>Frohnhofen</a:t>
            </a:r>
            <a:r>
              <a:rPr sz="1400" dirty="0"/>
              <a:t>, </a:t>
            </a:r>
            <a:r>
              <a:rPr sz="1400" dirty="0" err="1"/>
              <a:t>Pneumologie</a:t>
            </a:r>
            <a:r>
              <a:rPr sz="1400" dirty="0"/>
              <a:t> 2025.</a:t>
            </a:r>
          </a:p>
        </p:txBody>
      </p:sp>
    </p:spTree>
    <p:extLst>
      <p:ext uri="{BB962C8B-B14F-4D97-AF65-F5344CB8AC3E}">
        <p14:creationId xmlns:p14="http://schemas.microsoft.com/office/powerpoint/2010/main" val="374826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F29CB6-AD7A-F267-23D7-60281FC2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5176" cy="1448104"/>
          </a:xfrm>
          <a:solidFill>
            <a:srgbClr val="00B0F0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</a:t>
            </a:r>
            <a:r>
              <a:rPr lang="en-US" sz="4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OSTEOPOROZ</a:t>
            </a:r>
          </a:p>
        </p:txBody>
      </p:sp>
      <p:pic>
        <p:nvPicPr>
          <p:cNvPr id="4" name="Resim 3" descr="metin, ekran görüntüsü, daire, kompakt dis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E280A5-E7E6-95C5-3ABC-B136EB34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053743"/>
            <a:ext cx="5536001" cy="4691760"/>
          </a:xfrm>
          <a:prstGeom prst="rect">
            <a:avLst/>
          </a:prstGeom>
        </p:spPr>
      </p:pic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42852443-6424-F5D4-1874-D2C9208BA9E2}"/>
              </a:ext>
            </a:extLst>
          </p:cNvPr>
          <p:cNvSpPr txBox="1">
            <a:spLocks/>
          </p:cNvSpPr>
          <p:nvPr/>
        </p:nvSpPr>
        <p:spPr>
          <a:xfrm>
            <a:off x="733507" y="1830537"/>
            <a:ext cx="4449774" cy="31381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KOAH’ta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osteoporoz sıklığı %10-70, 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Osteopeni sıklığı %30-60</a:t>
            </a:r>
          </a:p>
        </p:txBody>
      </p:sp>
    </p:spTree>
    <p:extLst>
      <p:ext uri="{BB962C8B-B14F-4D97-AF65-F5344CB8AC3E}">
        <p14:creationId xmlns:p14="http://schemas.microsoft.com/office/powerpoint/2010/main" val="3987652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rapeutics Initiative | [145] Minimizing inhaled corticosteroids for COPD">
            <a:extLst>
              <a:ext uri="{FF2B5EF4-FFF2-40B4-BE49-F238E27FC236}">
                <a16:creationId xmlns:a16="http://schemas.microsoft.com/office/drawing/2014/main" id="{403CC882-1585-DBCA-B82F-C482111F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287" y="2418769"/>
            <a:ext cx="2818073" cy="377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İçerik Yer Tutucusu 4" descr="metin, diyagram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9E498D2-012F-C830-08D2-FC03C0C9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92" b="4292"/>
          <a:stretch/>
        </p:blipFill>
        <p:spPr>
          <a:xfrm>
            <a:off x="8003655" y="528420"/>
            <a:ext cx="3403551" cy="2691353"/>
          </a:xfrm>
          <a:prstGeom prst="rect">
            <a:avLst/>
          </a:prstGeom>
        </p:spPr>
      </p:pic>
      <p:pic>
        <p:nvPicPr>
          <p:cNvPr id="4" name="Resim 3" descr="metin, ekran görüntüsü, diyagram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83E1BB-F007-E837-B116-4F145AC8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261" y="3811694"/>
            <a:ext cx="4134493" cy="2284306"/>
          </a:xfrm>
          <a:prstGeom prst="rect">
            <a:avLst/>
          </a:prstGeom>
        </p:spPr>
      </p:pic>
      <p:sp>
        <p:nvSpPr>
          <p:cNvPr id="7" name="Metin Yer Tutucusu 9">
            <a:extLst>
              <a:ext uri="{FF2B5EF4-FFF2-40B4-BE49-F238E27FC236}">
                <a16:creationId xmlns:a16="http://schemas.microsoft.com/office/drawing/2014/main" id="{F5957DA3-674D-B57E-994F-F126F877BBC9}"/>
              </a:ext>
            </a:extLst>
          </p:cNvPr>
          <p:cNvSpPr txBox="1">
            <a:spLocks/>
          </p:cNvSpPr>
          <p:nvPr/>
        </p:nvSpPr>
        <p:spPr>
          <a:xfrm>
            <a:off x="784794" y="520127"/>
            <a:ext cx="6580102" cy="2239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Steroid iatrojenik ve sekonder osteoporozun en sık nedeni</a:t>
            </a:r>
          </a:p>
          <a:p>
            <a:pPr marL="285750" indent="-285750">
              <a:buFontTx/>
              <a:buChar char="-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Oral steroid daha riskli</a:t>
            </a:r>
          </a:p>
          <a:p>
            <a:pPr marL="285750" indent="-285750">
              <a:buFontTx/>
              <a:buChar char="-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İKS’nin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riski önemli! (%20 artış)</a:t>
            </a:r>
          </a:p>
          <a:p>
            <a:pPr marL="285750" indent="-285750">
              <a:buFontTx/>
              <a:buChar char="-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Beklametazon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eşdeğeri doz 700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mcg’ı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geçtiğinde kırık riski 1,68 kat fazla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599F34-220E-AAD2-5317-9D8200F1B785}"/>
              </a:ext>
            </a:extLst>
          </p:cNvPr>
          <p:cNvSpPr txBox="1"/>
          <p:nvPr/>
        </p:nvSpPr>
        <p:spPr>
          <a:xfrm>
            <a:off x="4893530" y="4279885"/>
            <a:ext cx="2209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/>
              <a:t>DOI: 10.1056/NEJMcp1012926</a:t>
            </a:r>
          </a:p>
        </p:txBody>
      </p:sp>
      <p:pic>
        <p:nvPicPr>
          <p:cNvPr id="12" name="Resim 11" descr="çizgi film, kırpıntı çizim, çiz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FD12424-2ED6-CBAD-085C-D8872CE04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360" y="4722997"/>
            <a:ext cx="2938340" cy="14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97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5EDE88-801A-76D7-3520-F97B37E1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66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Yaşlı </a:t>
            </a:r>
            <a:r>
              <a:rPr lang="tr-TR" sz="3600" dirty="0" err="1"/>
              <a:t>koah</a:t>
            </a:r>
            <a:r>
              <a:rPr lang="tr-TR" sz="3600" dirty="0"/>
              <a:t> hastalarında bilişsel bozukluk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5176B6-EEE2-C925-D8C4-79150BAF5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0626"/>
            <a:ext cx="10396883" cy="40039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Güncel araştırmalar,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stabil KOAH hastalarında bilişsel bozukluk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prevalansının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yaklaşık %56,7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olduğunu ve bu oranın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KOAH olmayan bireylerde görülen orandan dört kat daha yüksek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olduğunu göstermektedir.</a:t>
            </a:r>
          </a:p>
          <a:p>
            <a:pPr>
              <a:lnSpc>
                <a:spcPct val="160000"/>
              </a:lnSpc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Nörogörüntüleme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çalışmaları,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KOAH hastalarında bazı beyin bölgelerinde belirgin hacim azalması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olduğunu göstermiştir. 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Bu bölgeler arasında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sağ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inferior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temporal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girus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, sol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orbital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girus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, sağ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parahipokampal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girus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, sağ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temporal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lob,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bilateral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kaudat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çekirdek,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bilateral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motor korteks, sol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süperior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marginal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girus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ve sol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insular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gri madde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yer almaktadır.</a:t>
            </a:r>
          </a:p>
          <a:p>
            <a:pPr>
              <a:lnSpc>
                <a:spcPct val="16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Bu beyin bölgelerindeki yapısal hasarların,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KOAH hastalarında görülen bilişsel bozukluklarla yakından ilişkili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olduğu bildirilmektedir.</a:t>
            </a:r>
          </a:p>
          <a:p>
            <a:pPr>
              <a:lnSpc>
                <a:spcPct val="160000"/>
              </a:lnSpc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CB9A4F7C-9D1F-C3C1-4CE8-7511A51AFB2C}"/>
              </a:ext>
            </a:extLst>
          </p:cNvPr>
          <p:cNvSpPr/>
          <p:nvPr/>
        </p:nvSpPr>
        <p:spPr>
          <a:xfrm>
            <a:off x="6970643" y="4994059"/>
            <a:ext cx="58414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Cleutjens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FA, </a:t>
            </a:r>
            <a:r>
              <a:rPr lang="tr-T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Janssen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DJ, </a:t>
            </a:r>
            <a:r>
              <a:rPr lang="tr-T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Ponds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RW, </a:t>
            </a:r>
            <a:r>
              <a:rPr lang="tr-T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Dijkstra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JB, </a:t>
            </a:r>
            <a:r>
              <a:rPr lang="tr-TR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Wouters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EF.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Biomed Res Int. </a:t>
            </a:r>
            <a:r>
              <a:rPr lang="en-US" sz="1100" dirty="0">
                <a:solidFill>
                  <a:srgbClr val="0000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;2014</a:t>
            </a:r>
            <a:r>
              <a:rPr lang="tr-T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(2014):697825.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Wang</a:t>
            </a:r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 T et al. </a:t>
            </a:r>
            <a:r>
              <a:rPr lang="tr-T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Aging</a:t>
            </a:r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 2020:15 557–566</a:t>
            </a:r>
          </a:p>
        </p:txBody>
      </p:sp>
    </p:spTree>
    <p:extLst>
      <p:ext uri="{BB962C8B-B14F-4D97-AF65-F5344CB8AC3E}">
        <p14:creationId xmlns:p14="http://schemas.microsoft.com/office/powerpoint/2010/main" val="3018117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6EFDA0-E710-BF53-F83D-6B552F10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E42DBE-E766-22E9-BC30-B66BEDD1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9530"/>
            <a:ext cx="10396883" cy="366505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Hipoksemi</a:t>
            </a:r>
            <a:r>
              <a:rPr lang="tr-TR" dirty="0"/>
              <a:t> ve </a:t>
            </a:r>
            <a:r>
              <a:rPr lang="tr-TR" dirty="0" err="1"/>
              <a:t>hiperkapni</a:t>
            </a:r>
            <a:r>
              <a:rPr lang="tr-TR" dirty="0"/>
              <a:t>, bilişsel işlevlerde bozulmaya katkıda bulunur.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ilaç uyumu ve </a:t>
            </a:r>
            <a:r>
              <a:rPr lang="tr-TR" dirty="0" err="1"/>
              <a:t>inhaler</a:t>
            </a:r>
            <a:r>
              <a:rPr lang="tr-TR" dirty="0"/>
              <a:t> tekniğini  etkiler.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Kognitif tarama testleri (Mini-</a:t>
            </a:r>
            <a:r>
              <a:rPr lang="tr-TR" dirty="0" err="1"/>
              <a:t>Cog</a:t>
            </a:r>
            <a:r>
              <a:rPr lang="tr-TR" dirty="0"/>
              <a:t>, </a:t>
            </a:r>
            <a:r>
              <a:rPr lang="tr-TR" dirty="0" err="1"/>
              <a:t>MoCA</a:t>
            </a:r>
            <a:r>
              <a:rPr lang="tr-TR" dirty="0"/>
              <a:t>) Yaşlı hastalarda KOAH izlemlerine dahil edilmelidir.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Kognitif etkilenme, yaşam kalitesi skorlarında bağımsız bir düşüş faktörüdür.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Bakım veren desteği ve hatırlatma sistemleri uyumu artırabilir.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İleri evrelerde nörolojik eş tanılar da dikkate alınmalıdır.</a:t>
            </a:r>
          </a:p>
          <a:p>
            <a:pPr>
              <a:lnSpc>
                <a:spcPct val="16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179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B6DE44-6FFF-4517-7665-DE7EA4F4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/>
              <a:t>Psikososyal</a:t>
            </a:r>
            <a:r>
              <a:rPr lang="tr-TR" sz="3600" dirty="0"/>
              <a:t> Faktörler ve Depresyon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9B3EAE-7127-BE68-0FB3-B52C0A9D1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5"/>
            <a:ext cx="10396883" cy="3311189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Depresyon ve </a:t>
            </a:r>
            <a:r>
              <a:rPr lang="tr-TR" dirty="0" err="1"/>
              <a:t>anksiyete</a:t>
            </a:r>
            <a:r>
              <a:rPr lang="tr-TR" dirty="0"/>
              <a:t>, yaşlı KOAH hastalarında </a:t>
            </a:r>
            <a:r>
              <a:rPr lang="tr-TR" b="1" dirty="0"/>
              <a:t>%40’a</a:t>
            </a:r>
            <a:r>
              <a:rPr lang="tr-TR" dirty="0"/>
              <a:t> varan oranlarda görülür.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S</a:t>
            </a:r>
            <a:r>
              <a:rPr lang="tr-TR" b="1" dirty="0"/>
              <a:t>osyal izolasyon, fiziksel </a:t>
            </a:r>
            <a:r>
              <a:rPr lang="tr-TR" b="1" dirty="0" err="1"/>
              <a:t>inaktivite</a:t>
            </a:r>
            <a:r>
              <a:rPr lang="tr-TR" b="1" dirty="0"/>
              <a:t> ve </a:t>
            </a:r>
            <a:r>
              <a:rPr lang="tr-TR" b="1" dirty="0" err="1"/>
              <a:t>dispne</a:t>
            </a:r>
            <a:r>
              <a:rPr lang="tr-TR" b="1" dirty="0"/>
              <a:t> </a:t>
            </a:r>
            <a:r>
              <a:rPr lang="tr-TR" dirty="0"/>
              <a:t>psikolojik yükü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HADS (</a:t>
            </a:r>
            <a:r>
              <a:rPr lang="tr-TR" dirty="0" err="1"/>
              <a:t>HospItal</a:t>
            </a:r>
            <a:r>
              <a:rPr lang="tr-TR" dirty="0"/>
              <a:t> </a:t>
            </a:r>
            <a:r>
              <a:rPr lang="tr-TR" dirty="0" err="1"/>
              <a:t>AnxIety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DepressIon</a:t>
            </a:r>
            <a:r>
              <a:rPr lang="tr-TR" dirty="0"/>
              <a:t> </a:t>
            </a:r>
            <a:r>
              <a:rPr lang="tr-TR" dirty="0" err="1"/>
              <a:t>Scale</a:t>
            </a:r>
            <a:r>
              <a:rPr lang="tr-TR" dirty="0"/>
              <a:t>) değerlendirmeleri düzenli yapılmalıdır.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Tedaviye </a:t>
            </a:r>
            <a:r>
              <a:rPr lang="tr-TR" dirty="0" err="1"/>
              <a:t>psikososyal</a:t>
            </a:r>
            <a:r>
              <a:rPr lang="tr-TR" dirty="0"/>
              <a:t> destek ve grup rehabilitasyonu dahil edilmelidir.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Mindfulness</a:t>
            </a:r>
            <a:r>
              <a:rPr lang="tr-TR" dirty="0"/>
              <a:t>, nefes kontrolü ve gevşeme egzersizleri yaşam kalitesini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Aile ve sosyal destek, tedavi başarısında kritik rol oynar.</a:t>
            </a:r>
          </a:p>
        </p:txBody>
      </p:sp>
    </p:spTree>
    <p:extLst>
      <p:ext uri="{BB962C8B-B14F-4D97-AF65-F5344CB8AC3E}">
        <p14:creationId xmlns:p14="http://schemas.microsoft.com/office/powerpoint/2010/main" val="3005879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1D2FEF-4291-ECFA-2843-DD4998D1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Evde Bakım ve Uzun Dönem Takip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6F2B05-2DEA-CCA5-C7C0-3CE9B49C8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5"/>
            <a:ext cx="10396883" cy="33111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Evde bakım programları, hastaneye yatış oranlarını ve maliyeti azaltır.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 err="1"/>
              <a:t>Multidisipliner</a:t>
            </a:r>
            <a:r>
              <a:rPr lang="tr-TR" sz="1800" dirty="0"/>
              <a:t> ekip yaklaşımı (hekim, hemşire, fizyoterapist, diyetisyen) önemlidir.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Tele-sağlık uygulamaları ile uzaktan izlem mümkündür.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Hasta ve bakım veren eğitimi tedavi sürekliliğini sağlar.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Sosyal destek, depresyon ve yalnızlıkla mücadelede koruyucudur.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sz="1800" dirty="0"/>
              <a:t>Evde fizyoterapi ve egzersiz programları </a:t>
            </a:r>
            <a:r>
              <a:rPr lang="tr-TR" sz="1800" dirty="0" err="1"/>
              <a:t>dispne</a:t>
            </a:r>
            <a:r>
              <a:rPr lang="tr-TR" sz="1800" dirty="0"/>
              <a:t> kontrolüne katkı sağlar.</a:t>
            </a:r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278791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A68037-19CA-7EEF-F103-5929A49E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Palyatif Yaklaşım ve Yaşam Sonu Planlaması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4487AC-BFAA-E9B9-4F7B-7C5936A09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İleri evre </a:t>
            </a:r>
            <a:r>
              <a:rPr lang="tr-TR" dirty="0" err="1"/>
              <a:t>KOAH’ta</a:t>
            </a:r>
            <a:r>
              <a:rPr lang="tr-TR" dirty="0"/>
              <a:t> palyatif bakım, yaşam kalitesini artırır ve gereksiz yatışları azaltır.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Dispne</a:t>
            </a:r>
            <a:r>
              <a:rPr lang="tr-TR" dirty="0"/>
              <a:t> kontrolü için düşük doz </a:t>
            </a:r>
            <a:r>
              <a:rPr lang="tr-TR" dirty="0" err="1"/>
              <a:t>opioidler</a:t>
            </a:r>
            <a:r>
              <a:rPr lang="tr-TR" dirty="0"/>
              <a:t> dikkatle kullanılabilir.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İleri bakım planlaması erken dönemde hasta ve ailesiyle tartışılmalıdır.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Psikososyal</a:t>
            </a:r>
            <a:r>
              <a:rPr lang="tr-TR" dirty="0"/>
              <a:t> destek ve dini/etik danışmanlık önemli bileşenlerdir.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Hastanın özerkliği korunmalı, karar süreci </a:t>
            </a:r>
            <a:r>
              <a:rPr lang="tr-TR" dirty="0" err="1"/>
              <a:t>multidisipliner</a:t>
            </a:r>
            <a:r>
              <a:rPr lang="tr-TR" dirty="0"/>
              <a:t> yürütülmelidir.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Bakım verenler için destek ve yas sonrası danışmanlık sağlanmalıdır.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234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E8E45B-337F-B3FF-7897-88EADB6C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Genel Değerlendirme ve Mesajlar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43F7D3-EE74-18A6-89FC-2144549B3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9047"/>
            <a:ext cx="10396883" cy="331118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Yaşlılarda KOAH yönetiminde </a:t>
            </a:r>
            <a:r>
              <a:rPr lang="tr-TR" dirty="0" err="1"/>
              <a:t>kılıganlık</a:t>
            </a:r>
            <a:r>
              <a:rPr lang="tr-TR" dirty="0"/>
              <a:t>, kognitif durum, günlük yaşam kapasitesi ve </a:t>
            </a:r>
            <a:r>
              <a:rPr lang="tr-TR" dirty="0" err="1"/>
              <a:t>komorbiditeler</a:t>
            </a:r>
            <a:r>
              <a:rPr lang="tr-TR" dirty="0"/>
              <a:t> mutlaka değerlendirilmelidir.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İnhaler</a:t>
            </a:r>
            <a:r>
              <a:rPr lang="tr-TR" dirty="0"/>
              <a:t> tedavi seçimi, bilişsel ve fiziksel becerilere göre kişiselleştirilmelidir.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Alevlenme önleme stratejileri, aşılamalar ve erken müdahale önem taşır.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Rehabilitasyon ve beslenme desteği tedavi başarısını belirgin şekilde artırır.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/>
              <a:t>Evde bakım ve palyatif yaklaşımlar yaşam kalitesini destekler.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>
                <a:latin typeface="Calibri"/>
              </a:defRPr>
            </a:pPr>
            <a:r>
              <a:rPr lang="tr-TR" dirty="0" err="1"/>
              <a:t>Multidisipliner</a:t>
            </a:r>
            <a:r>
              <a:rPr lang="tr-TR" dirty="0"/>
              <a:t> yaklaşım, </a:t>
            </a:r>
            <a:r>
              <a:rPr lang="tr-TR" dirty="0" err="1"/>
              <a:t>mortaliteyi</a:t>
            </a:r>
            <a:r>
              <a:rPr lang="tr-TR" dirty="0"/>
              <a:t> ve </a:t>
            </a:r>
            <a:r>
              <a:rPr lang="tr-TR" dirty="0" err="1"/>
              <a:t>morbiditeyi</a:t>
            </a:r>
            <a:r>
              <a:rPr lang="tr-TR" dirty="0"/>
              <a:t> azaltmanın anahtarıdır.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52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2AAA5A-E163-98A0-3327-4A97552A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7F1AB9-BFBC-76FE-E33D-85FC7693F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i="1" dirty="0">
                <a:latin typeface="Calibri" panose="020F0502020204030204" pitchFamily="34" charset="0"/>
                <a:cs typeface="Calibri" panose="020F0502020204030204" pitchFamily="34" charset="0"/>
              </a:rPr>
              <a:t>Teşekkürler </a:t>
            </a:r>
          </a:p>
        </p:txBody>
      </p:sp>
    </p:spTree>
    <p:extLst>
      <p:ext uri="{BB962C8B-B14F-4D97-AF65-F5344CB8AC3E}">
        <p14:creationId xmlns:p14="http://schemas.microsoft.com/office/powerpoint/2010/main" val="326653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5EFBC4-019A-FAF8-91DB-238DE55B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8" y="266023"/>
            <a:ext cx="10396882" cy="1151965"/>
          </a:xfrm>
        </p:spPr>
        <p:txBody>
          <a:bodyPr>
            <a:normAutofit/>
          </a:bodyPr>
          <a:lstStyle/>
          <a:p>
            <a:r>
              <a:rPr lang="tr-TR" sz="3200" dirty="0"/>
              <a:t>Yaşlılarda KOAH Tanısında Güçlükler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8EE6FA-BF42-591B-C0B0-FEBB79F38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202635"/>
            <a:ext cx="10667633" cy="4532244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Yaşlı nüfusta KOAH sıklığı artmasına rağmen hastalık sıklıkla tanı almamaktadır (</a:t>
            </a:r>
            <a:r>
              <a:rPr lang="tr-TR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underdiagnosed</a:t>
            </a: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).Bunun başlıca nedeni, KOAH semptomlarının yaşlanmaya bağlı diğer kronik hastalıklarla karışabilmesi ve özgül olmamasıdır.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Nefes darlığı, yorgunluk, azalmış fiziksel kapasite gibi belirtiler sıklıkla “yaşlılık” olarak yorumlanır.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Solunum fonksiyon testlerinin (</a:t>
            </a:r>
            <a:r>
              <a:rPr lang="tr-TR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spirometri</a:t>
            </a: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yaşlı hastalarda yeterince kullanılmaması da tanı gecikmesine katkıda bulunur.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Kognitif bozukluklar, işitme veya görme sorunları, sağlık hizmetine erişimde kısıtlılık da tanısal değerlendirmeyi zorlaştırabilir.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tr-TR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nedenle, yaşlı bireylerde KOAH tanısında aktif tarama, klinik farkındalık ve düzenli solunum fonksiyon ölçümleri kritik öneme sahiptir.</a:t>
            </a:r>
          </a:p>
          <a:p>
            <a:pPr>
              <a:lnSpc>
                <a:spcPct val="150000"/>
              </a:lnSpc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DC47FA8-6AA5-05DB-BC48-92818A975BE3}"/>
              </a:ext>
            </a:extLst>
          </p:cNvPr>
          <p:cNvSpPr/>
          <p:nvPr/>
        </p:nvSpPr>
        <p:spPr>
          <a:xfrm>
            <a:off x="7850503" y="5253501"/>
            <a:ext cx="3579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0" i="0" u="none" strike="noStrike" baseline="0" dirty="0" err="1">
                <a:latin typeface="AdvPSA334"/>
              </a:rPr>
              <a:t>Cortopassi</a:t>
            </a:r>
            <a:r>
              <a:rPr lang="tr-TR" sz="1200" b="0" i="0" u="none" strike="noStrike" baseline="0" dirty="0">
                <a:latin typeface="AdvPSA334"/>
              </a:rPr>
              <a:t> F et al. </a:t>
            </a:r>
            <a:r>
              <a:rPr lang="sv-SE" sz="1200" b="0" i="0" u="none" strike="noStrike" baseline="0" dirty="0">
                <a:latin typeface="AdvPSA334"/>
              </a:rPr>
              <a:t>Clin Geriatr Med 33 (2017) 539–552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6786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44716F-3325-711A-91D3-903D1BBF9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7" y="357809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tr-TR" sz="3600" dirty="0"/>
              <a:t>Tanı ve Ölçme: </a:t>
            </a:r>
            <a:r>
              <a:rPr lang="tr-TR" sz="3600" dirty="0" err="1"/>
              <a:t>Spirometri</a:t>
            </a:r>
            <a:r>
              <a:rPr lang="tr-TR" sz="3600" dirty="0"/>
              <a:t> ve Alternatifleri</a:t>
            </a:r>
            <a:br>
              <a:rPr lang="tr-TR" sz="3600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070E2A-FA2E-B51E-BBE8-FE92C5520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864108"/>
            <a:ext cx="10796842" cy="499997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/>
              <a:t>Yaşlı bir hastada kronik ilerleyici </a:t>
            </a:r>
            <a:r>
              <a:rPr lang="tr-TR" sz="1600" b="1" dirty="0" err="1"/>
              <a:t>dispne</a:t>
            </a:r>
            <a:r>
              <a:rPr lang="tr-TR" sz="1600" b="1" dirty="0"/>
              <a:t>, öksürük veya balgam çıkarma</a:t>
            </a:r>
            <a:r>
              <a:rPr lang="tr-TR" sz="1600" dirty="0"/>
              <a:t> gibi yakınmalar varsa, mutlaka </a:t>
            </a:r>
            <a:r>
              <a:rPr lang="tr-TR" sz="1600" b="1" dirty="0" err="1"/>
              <a:t>spirometri</a:t>
            </a:r>
            <a:r>
              <a:rPr lang="tr-TR" sz="1600" b="1" dirty="0"/>
              <a:t> ile değerlendirme</a:t>
            </a:r>
            <a:r>
              <a:rPr lang="tr-TR" sz="1600" dirty="0"/>
              <a:t> yapılmalıdır.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 err="1"/>
              <a:t>Spirometri</a:t>
            </a:r>
            <a:r>
              <a:rPr lang="tr-TR" sz="1600" dirty="0"/>
              <a:t> yaşlı hastada da temel tanısal testtir; ancak FVC manevrası %20’ye varan oranda yapılamayabilir.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/>
              <a:t>Bu durumda FEV1/FEV6 oranı pratik ve güvenilir bir alternatif sunar.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 err="1"/>
              <a:t>İmpuls</a:t>
            </a:r>
            <a:r>
              <a:rPr lang="tr-TR" sz="1600" dirty="0"/>
              <a:t> </a:t>
            </a:r>
            <a:r>
              <a:rPr lang="tr-TR" sz="1600" dirty="0" err="1"/>
              <a:t>osillometri</a:t>
            </a:r>
            <a:r>
              <a:rPr lang="tr-TR" sz="1600" dirty="0"/>
              <a:t> (IOS) manevra gerektirmemesi nedeniyle </a:t>
            </a:r>
            <a:r>
              <a:rPr lang="tr-TR" sz="1600" dirty="0" err="1"/>
              <a:t>geriatrik</a:t>
            </a:r>
            <a:r>
              <a:rPr lang="tr-TR" sz="1600" dirty="0"/>
              <a:t> popülasyonda uygulanabilirdir.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/>
              <a:t>Sabit FEV1/FVC&lt;0,70 eşiği yaşla aşırı tanıya yol açabileceği için z‑skor yaklaşımı değerlendirilebilir.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/>
              <a:t>Performans değerlendirmesinde 1‑dakika yürüme ve 1‑dakika otur‑kalk testleri pratik ve duyarlıdır.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sz="2000">
                <a:latin typeface="Calibri"/>
              </a:defRPr>
            </a:pPr>
            <a:r>
              <a:rPr lang="tr-TR" sz="1600" dirty="0"/>
              <a:t>El kavrama gücü, DPI uygunluğu ve solunum kas gücü hakkında hızlı bir öngörü verir.</a:t>
            </a:r>
          </a:p>
          <a:p>
            <a:pPr>
              <a:lnSpc>
                <a:spcPct val="150000"/>
              </a:lnSpc>
            </a:pPr>
            <a:endParaRPr lang="tr-TR" sz="1600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E7D732F-333A-CBD9-3A0C-DFA203A09481}"/>
              </a:ext>
            </a:extLst>
          </p:cNvPr>
          <p:cNvSpPr txBox="1"/>
          <p:nvPr/>
        </p:nvSpPr>
        <p:spPr>
          <a:xfrm>
            <a:off x="8117073" y="5257569"/>
            <a:ext cx="32812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900" i="1">
                <a:solidFill>
                  <a:srgbClr val="646464"/>
                </a:solidFill>
                <a:latin typeface="Calibri"/>
              </a:defRPr>
            </a:pPr>
            <a:r>
              <a:rPr sz="1400" dirty="0"/>
              <a:t>Stieglitz &amp; </a:t>
            </a:r>
            <a:r>
              <a:rPr sz="1400" dirty="0" err="1"/>
              <a:t>Frohnhofen</a:t>
            </a:r>
            <a:r>
              <a:rPr sz="1400" dirty="0"/>
              <a:t>, </a:t>
            </a:r>
            <a:r>
              <a:rPr sz="1400" dirty="0" err="1"/>
              <a:t>Pneumologie</a:t>
            </a:r>
            <a:r>
              <a:rPr sz="1400" dirty="0"/>
              <a:t> 2025.</a:t>
            </a:r>
          </a:p>
        </p:txBody>
      </p:sp>
    </p:spTree>
    <p:extLst>
      <p:ext uri="{BB962C8B-B14F-4D97-AF65-F5344CB8AC3E}">
        <p14:creationId xmlns:p14="http://schemas.microsoft.com/office/powerpoint/2010/main" val="24634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D4C493-9A4A-C725-742B-C72CAB138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2788EC-1015-C0C5-D86A-3A22F41D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46949" y="0"/>
            <a:ext cx="1745050" cy="1652322"/>
            <a:chOff x="10446950" y="0"/>
            <a:chExt cx="1745050" cy="16523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F2E147-5FCF-998D-80AF-896D12916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44"/>
            <a:stretch/>
          </p:blipFill>
          <p:spPr>
            <a:xfrm>
              <a:off x="10446950" y="0"/>
              <a:ext cx="1745050" cy="16523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D3FD3A-0FA5-A496-74E4-860A5C2C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4283" t="6435" r="14881" b="86426"/>
            <a:stretch/>
          </p:blipFill>
          <p:spPr>
            <a:xfrm>
              <a:off x="10669183" y="346588"/>
              <a:ext cx="1300583" cy="576743"/>
            </a:xfrm>
            <a:prstGeom prst="rect">
              <a:avLst/>
            </a:prstGeom>
          </p:spPr>
        </p:pic>
      </p:grpSp>
      <p:pic>
        <p:nvPicPr>
          <p:cNvPr id="11" name="Picture 10" descr="This slide shows Figure 2.6 from the GOLD 2025 report. This Figure is a flowchart with an algorithm for measuring pre and post bronchodilator spirometry. Firstly, pre-bronchodilator FEV1/FVC is measured - if it is greater than or equal to 0.7 then the patient does not have COPD. If it is less than 0.7 then post-bronchodilator FEV1/FVC should be measured. If it is also less than 0.7 COPD is confirmed. ">
            <a:extLst>
              <a:ext uri="{FF2B5EF4-FFF2-40B4-BE49-F238E27FC236}">
                <a16:creationId xmlns:a16="http://schemas.microsoft.com/office/drawing/2014/main" id="{1B725C2A-7525-5D4C-856A-7831D4332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6" t="11959" r="3410" b="12520"/>
          <a:stretch/>
        </p:blipFill>
        <p:spPr bwMode="auto">
          <a:xfrm>
            <a:off x="2900362" y="65722"/>
            <a:ext cx="6391275" cy="6726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Yıldız: 5 Nokta 6">
            <a:extLst>
              <a:ext uri="{FF2B5EF4-FFF2-40B4-BE49-F238E27FC236}">
                <a16:creationId xmlns:a16="http://schemas.microsoft.com/office/drawing/2014/main" id="{C85A0034-02B6-7FDE-C634-C81909FF39D4}"/>
              </a:ext>
            </a:extLst>
          </p:cNvPr>
          <p:cNvSpPr/>
          <p:nvPr/>
        </p:nvSpPr>
        <p:spPr>
          <a:xfrm>
            <a:off x="904240" y="436880"/>
            <a:ext cx="1188720" cy="12623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03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B57E3A8E-4E38-E544-B278-0C56664B59DE}"/>
              </a:ext>
            </a:extLst>
          </p:cNvPr>
          <p:cNvSpPr txBox="1"/>
          <p:nvPr/>
        </p:nvSpPr>
        <p:spPr>
          <a:xfrm>
            <a:off x="4256380" y="1303865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Tanı</a:t>
            </a:r>
            <a:endParaRPr lang="tr-TR" sz="14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28853A2-00ED-C045-B317-3F79B23A6713}"/>
              </a:ext>
            </a:extLst>
          </p:cNvPr>
          <p:cNvSpPr txBox="1"/>
          <p:nvPr/>
        </p:nvSpPr>
        <p:spPr>
          <a:xfrm>
            <a:off x="7392144" y="1916833"/>
            <a:ext cx="2431182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Başlangıç Değerlendirme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68DE9E0-5D27-1E47-B53F-8C836023C81B}"/>
              </a:ext>
            </a:extLst>
          </p:cNvPr>
          <p:cNvSpPr txBox="1"/>
          <p:nvPr/>
        </p:nvSpPr>
        <p:spPr>
          <a:xfrm>
            <a:off x="7680176" y="3789041"/>
            <a:ext cx="1728192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İlk Yönetim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71FF034-66F6-4D40-AE8B-CCBDA0A7BF3F}"/>
              </a:ext>
            </a:extLst>
          </p:cNvPr>
          <p:cNvSpPr txBox="1"/>
          <p:nvPr/>
        </p:nvSpPr>
        <p:spPr>
          <a:xfrm>
            <a:off x="5303912" y="2564905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Düzenle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D5BC6A-32A3-2340-8E0B-15F885D73E92}"/>
              </a:ext>
            </a:extLst>
          </p:cNvPr>
          <p:cNvSpPr txBox="1"/>
          <p:nvPr/>
        </p:nvSpPr>
        <p:spPr>
          <a:xfrm>
            <a:off x="2600196" y="2852632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 err="1"/>
              <a:t>Gözder</a:t>
            </a:r>
            <a:r>
              <a:rPr lang="tr-TR" sz="1200" dirty="0"/>
              <a:t> GEÇİR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FAE69A5-C356-E64A-9B5A-3FA9BF8CDB4A}"/>
              </a:ext>
            </a:extLst>
          </p:cNvPr>
          <p:cNvSpPr txBox="1"/>
          <p:nvPr/>
        </p:nvSpPr>
        <p:spPr>
          <a:xfrm>
            <a:off x="10195559" y="510685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 2025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56D04FCE-6B8D-8B49-B702-6BEDD3548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0" y="5639710"/>
            <a:ext cx="1342664" cy="1225967"/>
          </a:xfrm>
          <a:prstGeom prst="rect">
            <a:avLst/>
          </a:prstGeom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F426BE1-58F2-FB42-9496-08F04C16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pic>
        <p:nvPicPr>
          <p:cNvPr id="16" name="Picture 7" descr="This flowchart give information about the management of COPD including Diagnosis, Initial Assessment, Initial Management and how to Review a patient.">
            <a:extLst>
              <a:ext uri="{FF2B5EF4-FFF2-40B4-BE49-F238E27FC236}">
                <a16:creationId xmlns:a16="http://schemas.microsoft.com/office/drawing/2014/main" id="{3289CB84-BFF9-854B-AB77-AD0A6B2B1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0" t="12110" r="4515" b="27707"/>
          <a:stretch/>
        </p:blipFill>
        <p:spPr>
          <a:xfrm>
            <a:off x="1783080" y="0"/>
            <a:ext cx="8412480" cy="636050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F5F70D04-915A-A54F-A8B0-54058A14C26C}"/>
              </a:ext>
            </a:extLst>
          </p:cNvPr>
          <p:cNvSpPr txBox="1"/>
          <p:nvPr/>
        </p:nvSpPr>
        <p:spPr>
          <a:xfrm>
            <a:off x="1996440" y="382439"/>
            <a:ext cx="7826886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KOAH Yönetimi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BC45EED-8D48-F249-ABAF-1588B19FFDE0}"/>
              </a:ext>
            </a:extLst>
          </p:cNvPr>
          <p:cNvSpPr txBox="1"/>
          <p:nvPr/>
        </p:nvSpPr>
        <p:spPr>
          <a:xfrm>
            <a:off x="4623254" y="1174865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Tanı</a:t>
            </a:r>
            <a:endParaRPr lang="tr-TR" sz="1400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268F861-5823-654E-BA16-0615BDB32683}"/>
              </a:ext>
            </a:extLst>
          </p:cNvPr>
          <p:cNvSpPr txBox="1"/>
          <p:nvPr/>
        </p:nvSpPr>
        <p:spPr>
          <a:xfrm>
            <a:off x="7328681" y="1682836"/>
            <a:ext cx="2431182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Başlangıç Değerlendirme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7B7AA6EA-FE94-DB45-B6A1-3DC0E4ACAF7F}"/>
              </a:ext>
            </a:extLst>
          </p:cNvPr>
          <p:cNvSpPr txBox="1"/>
          <p:nvPr/>
        </p:nvSpPr>
        <p:spPr>
          <a:xfrm>
            <a:off x="5267908" y="2373909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/>
              <a:t>Düzenle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59267DE-CF3B-B742-B63F-94E586E5E17D}"/>
              </a:ext>
            </a:extLst>
          </p:cNvPr>
          <p:cNvSpPr txBox="1"/>
          <p:nvPr/>
        </p:nvSpPr>
        <p:spPr>
          <a:xfrm>
            <a:off x="2341116" y="2621420"/>
            <a:ext cx="1656184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dirty="0" err="1"/>
              <a:t>Gözder</a:t>
            </a:r>
            <a:r>
              <a:rPr lang="tr-TR" sz="1200" dirty="0"/>
              <a:t> Geçir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DCD5435-1322-4C47-AC86-A3B732A1E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87" y="1046508"/>
            <a:ext cx="8088465" cy="51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673DA6E-6601-984F-ABE6-B238904277F0}"/>
              </a:ext>
            </a:extLst>
          </p:cNvPr>
          <p:cNvSpPr txBox="1"/>
          <p:nvPr/>
        </p:nvSpPr>
        <p:spPr>
          <a:xfrm>
            <a:off x="7392143" y="3465443"/>
            <a:ext cx="236771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400" b="1" dirty="0"/>
              <a:t>                </a:t>
            </a:r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İlk Yönetim.          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1CAD249-B2D5-3542-AC8D-2903FFCB59E3}"/>
              </a:ext>
            </a:extLst>
          </p:cNvPr>
          <p:cNvSpPr txBox="1"/>
          <p:nvPr/>
        </p:nvSpPr>
        <p:spPr>
          <a:xfrm>
            <a:off x="9334357" y="2097045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GOLD</a:t>
            </a:r>
          </a:p>
          <a:p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ABE</a:t>
            </a:r>
          </a:p>
        </p:txBody>
      </p:sp>
      <p:sp>
        <p:nvSpPr>
          <p:cNvPr id="4" name="Sağ Küme Ayracı 3">
            <a:extLst>
              <a:ext uri="{FF2B5EF4-FFF2-40B4-BE49-F238E27FC236}">
                <a16:creationId xmlns:a16="http://schemas.microsoft.com/office/drawing/2014/main" id="{69DFC31A-1EF3-A04E-8D32-DD8219EEFE6B}"/>
              </a:ext>
            </a:extLst>
          </p:cNvPr>
          <p:cNvSpPr/>
          <p:nvPr/>
        </p:nvSpPr>
        <p:spPr>
          <a:xfrm>
            <a:off x="9248073" y="2148379"/>
            <a:ext cx="320589" cy="402666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3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E941A37-60E8-3749-A48E-951071BB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3" t="13162" r="4356" b="27217"/>
          <a:stretch/>
        </p:blipFill>
        <p:spPr>
          <a:xfrm>
            <a:off x="1262270" y="221341"/>
            <a:ext cx="9327856" cy="663665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407A23C-11DC-5E49-A63C-4C38DC4EE913}"/>
              </a:ext>
            </a:extLst>
          </p:cNvPr>
          <p:cNvSpPr txBox="1"/>
          <p:nvPr/>
        </p:nvSpPr>
        <p:spPr>
          <a:xfrm>
            <a:off x="1601874" y="410048"/>
            <a:ext cx="8665248" cy="6232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100" dirty="0">
                <a:solidFill>
                  <a:schemeClr val="bg1"/>
                </a:solidFill>
              </a:rPr>
              <a:t>GOLD ABE DEĞERLENDİRMESİ                                                                                                            </a:t>
            </a:r>
          </a:p>
          <a:p>
            <a:endParaRPr lang="tr-TR" sz="1350" dirty="0">
              <a:solidFill>
                <a:schemeClr val="bg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F136343-57CB-6A40-90EF-450767607127}"/>
              </a:ext>
            </a:extLst>
          </p:cNvPr>
          <p:cNvSpPr txBox="1"/>
          <p:nvPr/>
        </p:nvSpPr>
        <p:spPr>
          <a:xfrm>
            <a:off x="1829615" y="1567053"/>
            <a:ext cx="1629201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350" dirty="0" err="1"/>
              <a:t>Spirometrik</a:t>
            </a:r>
            <a:r>
              <a:rPr lang="tr-TR" sz="1350" dirty="0"/>
              <a:t> olarak </a:t>
            </a:r>
          </a:p>
          <a:p>
            <a:r>
              <a:rPr lang="tr-TR" sz="1350" dirty="0"/>
              <a:t>onaylanmış tanı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7F765BE-560E-DA41-94F1-242251F41C17}"/>
              </a:ext>
            </a:extLst>
          </p:cNvPr>
          <p:cNvSpPr txBox="1"/>
          <p:nvPr/>
        </p:nvSpPr>
        <p:spPr>
          <a:xfrm>
            <a:off x="4471432" y="1533534"/>
            <a:ext cx="1604690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350" dirty="0"/>
              <a:t>Hava akımı </a:t>
            </a:r>
          </a:p>
          <a:p>
            <a:r>
              <a:rPr lang="tr-TR" sz="1350" dirty="0"/>
              <a:t>obstrüksiyonunu </a:t>
            </a:r>
          </a:p>
          <a:p>
            <a:r>
              <a:rPr lang="tr-TR" sz="1350" dirty="0"/>
              <a:t>değerlendir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F7EC60F-2EF7-8146-B0DF-47C95B7DC7C9}"/>
              </a:ext>
            </a:extLst>
          </p:cNvPr>
          <p:cNvSpPr txBox="1"/>
          <p:nvPr/>
        </p:nvSpPr>
        <p:spPr>
          <a:xfrm>
            <a:off x="8478078" y="1533534"/>
            <a:ext cx="1489922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350" dirty="0"/>
              <a:t>Semptomları /</a:t>
            </a:r>
          </a:p>
          <a:p>
            <a:r>
              <a:rPr lang="tr-TR" sz="1350" dirty="0"/>
              <a:t>Alevlenme riskini</a:t>
            </a:r>
          </a:p>
          <a:p>
            <a:r>
              <a:rPr lang="tr-TR" sz="1350" dirty="0"/>
              <a:t>değerlendir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B607E30-3DD9-3B40-979A-892683DE2B61}"/>
              </a:ext>
            </a:extLst>
          </p:cNvPr>
          <p:cNvSpPr txBox="1"/>
          <p:nvPr/>
        </p:nvSpPr>
        <p:spPr>
          <a:xfrm>
            <a:off x="1802881" y="4123470"/>
            <a:ext cx="1682667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350" dirty="0"/>
              <a:t>Post-</a:t>
            </a:r>
            <a:r>
              <a:rPr lang="tr-TR" sz="1350" dirty="0" err="1"/>
              <a:t>bronkodilatör</a:t>
            </a:r>
            <a:r>
              <a:rPr lang="tr-TR" sz="1350" dirty="0"/>
              <a:t> </a:t>
            </a:r>
          </a:p>
          <a:p>
            <a:r>
              <a:rPr lang="tr-TR" sz="1350" dirty="0"/>
              <a:t>FEV1/FVC&lt;0.7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2EE70FD-7605-2B4E-9B9A-E648330B68B8}"/>
              </a:ext>
            </a:extLst>
          </p:cNvPr>
          <p:cNvSpPr txBox="1"/>
          <p:nvPr/>
        </p:nvSpPr>
        <p:spPr>
          <a:xfrm>
            <a:off x="4388438" y="3346699"/>
            <a:ext cx="77777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1600" dirty="0"/>
              <a:t>DERECE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8EEE43-515A-F442-89F8-772AE82B89C4}"/>
              </a:ext>
            </a:extLst>
          </p:cNvPr>
          <p:cNvSpPr txBox="1"/>
          <p:nvPr/>
        </p:nvSpPr>
        <p:spPr>
          <a:xfrm>
            <a:off x="5280639" y="3346072"/>
            <a:ext cx="80823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1600" dirty="0"/>
              <a:t>FEV1(%)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39EC7CE-8F3E-EF4E-B621-284E81BCE9A6}"/>
              </a:ext>
            </a:extLst>
          </p:cNvPr>
          <p:cNvSpPr txBox="1"/>
          <p:nvPr/>
        </p:nvSpPr>
        <p:spPr>
          <a:xfrm>
            <a:off x="6624193" y="3205517"/>
            <a:ext cx="118817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1050" dirty="0"/>
              <a:t>ALEVLENME      </a:t>
            </a:r>
          </a:p>
          <a:p>
            <a:r>
              <a:rPr lang="tr-TR" sz="1050" dirty="0"/>
              <a:t>    ÖYKÜSÜ 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1030B79-5E8D-8945-AC45-6DFC9953A1AF}"/>
              </a:ext>
            </a:extLst>
          </p:cNvPr>
          <p:cNvSpPr txBox="1"/>
          <p:nvPr/>
        </p:nvSpPr>
        <p:spPr>
          <a:xfrm>
            <a:off x="8626561" y="6252693"/>
            <a:ext cx="119295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350" dirty="0"/>
              <a:t>SEMPTOMLAR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72EEC52-203D-A542-B781-37509196B833}"/>
              </a:ext>
            </a:extLst>
          </p:cNvPr>
          <p:cNvSpPr txBox="1"/>
          <p:nvPr/>
        </p:nvSpPr>
        <p:spPr>
          <a:xfrm>
            <a:off x="6476745" y="3621015"/>
            <a:ext cx="1419058" cy="93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accent1">
                    <a:lumMod val="50000"/>
                  </a:schemeClr>
                </a:solidFill>
              </a:rPr>
              <a:t> </a:t>
            </a:r>
            <a:r>
              <a:rPr lang="tr-TR" sz="11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 2 orta alevlenme veya </a:t>
            </a:r>
          </a:p>
          <a:p>
            <a:pPr algn="ctr"/>
            <a:r>
              <a:rPr lang="tr-TR" sz="11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 1 </a:t>
            </a:r>
            <a:r>
              <a:rPr lang="tr-TR" sz="11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hospitalizasyon</a:t>
            </a:r>
            <a:r>
              <a:rPr lang="tr-TR" sz="11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gereken </a:t>
            </a:r>
          </a:p>
          <a:p>
            <a:pPr algn="ctr"/>
            <a:r>
              <a:rPr lang="tr-TR" sz="11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alevlenme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1518815-3169-4446-B323-8ECBDDA53C5A}"/>
              </a:ext>
            </a:extLst>
          </p:cNvPr>
          <p:cNvSpPr txBox="1"/>
          <p:nvPr/>
        </p:nvSpPr>
        <p:spPr>
          <a:xfrm>
            <a:off x="6476745" y="4587637"/>
            <a:ext cx="1380578" cy="10387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accent1">
                    <a:lumMod val="50000"/>
                  </a:schemeClr>
                </a:solidFill>
              </a:rPr>
              <a:t> </a:t>
            </a:r>
            <a:r>
              <a:rPr lang="tr-TR" sz="10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veya 1 orta alevlenme  </a:t>
            </a:r>
          </a:p>
          <a:p>
            <a:pPr algn="ctr"/>
            <a:r>
              <a:rPr lang="tr-TR" sz="10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05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hospitalizasyon</a:t>
            </a:r>
            <a:r>
              <a:rPr lang="tr-TR" sz="10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gereken </a:t>
            </a:r>
          </a:p>
          <a:p>
            <a:pPr algn="ctr"/>
            <a:r>
              <a:rPr lang="tr-TR" sz="10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Alevlenme yok)</a:t>
            </a:r>
          </a:p>
          <a:p>
            <a:pPr algn="ctr"/>
            <a:endParaRPr lang="tr-TR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5F138B9-2525-0946-B423-FD09A46FCBBB}"/>
              </a:ext>
            </a:extLst>
          </p:cNvPr>
          <p:cNvSpPr txBox="1"/>
          <p:nvPr/>
        </p:nvSpPr>
        <p:spPr>
          <a:xfrm>
            <a:off x="3118236" y="598832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GOLD 2025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97A6A2C5-21C3-0348-B418-AA3E56EF1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6656" y="50471"/>
            <a:ext cx="6137187" cy="365125"/>
          </a:xfrm>
        </p:spPr>
        <p:txBody>
          <a:bodyPr/>
          <a:lstStyle/>
          <a:p>
            <a:r>
              <a:rPr lang="en-US" sz="1000" dirty="0"/>
              <a:t>© 2024, 2025 Global Initiative for Chronic Obstructive Lung Disease</a:t>
            </a:r>
            <a:endParaRPr lang="en-AU" sz="1000" dirty="0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117E3F44-1737-A04F-B61B-FA78E8B08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31307" r="22143" b="23304"/>
          <a:stretch/>
        </p:blipFill>
        <p:spPr>
          <a:xfrm>
            <a:off x="0" y="5639710"/>
            <a:ext cx="1342664" cy="12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0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9E7517-7CAF-C409-EBBB-E099D856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9149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tr-TR" sz="4000" dirty="0"/>
              <a:t>Yaşlılarda KOAH Tedavi İlkeleri</a:t>
            </a:r>
            <a:br>
              <a:rPr lang="tr-TR" sz="4000" dirty="0"/>
            </a:b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5B4F6A-D4B8-02AC-E3EF-1891C6530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82757"/>
            <a:ext cx="10396883" cy="419182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defRPr sz="2000">
                <a:latin typeface="Calibri"/>
              </a:defRPr>
            </a:pPr>
            <a:r>
              <a:rPr lang="tr-TR" dirty="0"/>
              <a:t>Yaşlı KOAH hastalarının tedavisindeki temel hedef, </a:t>
            </a:r>
            <a:r>
              <a:rPr lang="tr-TR" b="1" dirty="0"/>
              <a:t>akciğer fonksiyonundaki bozulmanın ilerlemesini önlemek</a:t>
            </a:r>
            <a:r>
              <a:rPr lang="tr-TR" dirty="0"/>
              <a:t>, hastalığa bağlı komplikasyonları azaltmak ve </a:t>
            </a:r>
            <a:r>
              <a:rPr lang="tr-TR" b="1" dirty="0"/>
              <a:t>semptomları iyileştirmektir.</a:t>
            </a:r>
            <a:endParaRPr lang="tr-TR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Farmakolojik tedavi genç hastalardaki ilkelerle benzer ancak doz </a:t>
            </a:r>
            <a:r>
              <a:rPr lang="tr-TR" dirty="0" err="1"/>
              <a:t>titrasyonu</a:t>
            </a:r>
            <a:r>
              <a:rPr lang="tr-TR" dirty="0"/>
              <a:t> ve yan etki takibi daha dikkatli olmalıdır.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Uzun etkili </a:t>
            </a:r>
            <a:r>
              <a:rPr lang="tr-TR" dirty="0" err="1"/>
              <a:t>bronkodilatörler</a:t>
            </a:r>
            <a:r>
              <a:rPr lang="tr-TR" dirty="0"/>
              <a:t> (LABA, LAMA) temel tedavidir; </a:t>
            </a:r>
            <a:r>
              <a:rPr lang="tr-TR" dirty="0" err="1"/>
              <a:t>inhaler</a:t>
            </a:r>
            <a:r>
              <a:rPr lang="tr-TR" dirty="0"/>
              <a:t> kombinasyonları bireye göre seçilmelidir.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 err="1"/>
              <a:t>İnhaler</a:t>
            </a:r>
            <a:r>
              <a:rPr lang="tr-TR" dirty="0"/>
              <a:t> </a:t>
            </a:r>
            <a:r>
              <a:rPr lang="tr-TR" dirty="0" err="1"/>
              <a:t>kortikosteroidlerin</a:t>
            </a:r>
            <a:r>
              <a:rPr lang="tr-TR" dirty="0"/>
              <a:t> kullanımı </a:t>
            </a:r>
            <a:r>
              <a:rPr lang="tr-TR" dirty="0" err="1"/>
              <a:t>pnömoni</a:t>
            </a:r>
            <a:r>
              <a:rPr lang="tr-TR" dirty="0"/>
              <a:t> riski nedeniyle dikkatli değerlendirilmelidir.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Sistemik </a:t>
            </a:r>
            <a:r>
              <a:rPr lang="tr-TR" dirty="0" err="1"/>
              <a:t>steroidler</a:t>
            </a:r>
            <a:r>
              <a:rPr lang="tr-TR" dirty="0"/>
              <a:t> yalnızca alevlenme döneminde kısa süreli verilmelidir.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dirty="0"/>
              <a:t>Tedavinin başarısında </a:t>
            </a:r>
            <a:r>
              <a:rPr lang="tr-TR" dirty="0" err="1"/>
              <a:t>inhaler</a:t>
            </a:r>
            <a:r>
              <a:rPr lang="tr-TR" dirty="0"/>
              <a:t> cihazın doğru kullanımı ve uyuma önemlidir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r>
              <a:rPr lang="tr-TR" b="1" dirty="0" err="1"/>
              <a:t>inhaler</a:t>
            </a:r>
            <a:r>
              <a:rPr lang="tr-TR" b="1" dirty="0"/>
              <a:t> ilaç tedavileri </a:t>
            </a:r>
            <a:r>
              <a:rPr lang="tr-TR" dirty="0"/>
              <a:t>ve</a:t>
            </a:r>
            <a:r>
              <a:rPr lang="tr-TR" b="1" dirty="0"/>
              <a:t> </a:t>
            </a:r>
            <a:r>
              <a:rPr lang="tr-TR" b="1" dirty="0" err="1"/>
              <a:t>Pulmoner</a:t>
            </a:r>
            <a:r>
              <a:rPr lang="tr-TR" b="1" dirty="0"/>
              <a:t> rehabilitasyon</a:t>
            </a:r>
            <a:r>
              <a:rPr lang="tr-TR" dirty="0"/>
              <a:t>, yaşlı KOAH hastalarında bireyselleştirilmiş tedavi yaklaşımlarında </a:t>
            </a:r>
            <a:r>
              <a:rPr lang="tr-TR" b="1" dirty="0"/>
              <a:t>özel bir öneme</a:t>
            </a:r>
            <a:r>
              <a:rPr lang="tr-TR" dirty="0"/>
              <a:t> sahiptir.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Calibri"/>
              </a:defRPr>
            </a:pPr>
            <a:endParaRPr lang="tr-TR" dirty="0"/>
          </a:p>
          <a:p>
            <a:pPr>
              <a:lnSpc>
                <a:spcPct val="150000"/>
              </a:lnSpc>
            </a:pPr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80C5E21-C1C5-F937-EDE5-F29C5C22292B}"/>
              </a:ext>
            </a:extLst>
          </p:cNvPr>
          <p:cNvSpPr/>
          <p:nvPr/>
        </p:nvSpPr>
        <p:spPr>
          <a:xfrm>
            <a:off x="7850503" y="5253501"/>
            <a:ext cx="3579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0" i="0" u="none" strike="noStrike" baseline="0" dirty="0" err="1">
                <a:latin typeface="AdvPSA334"/>
              </a:rPr>
              <a:t>Cortopassi</a:t>
            </a:r>
            <a:r>
              <a:rPr lang="tr-TR" sz="1200" b="0" i="0" u="none" strike="noStrike" baseline="0" dirty="0">
                <a:latin typeface="AdvPSA334"/>
              </a:rPr>
              <a:t> F et al. </a:t>
            </a:r>
            <a:r>
              <a:rPr lang="sv-SE" sz="1200" b="0" i="0" u="none" strike="noStrike" baseline="0" dirty="0">
                <a:latin typeface="AdvPSA334"/>
              </a:rPr>
              <a:t>Clin Geriatr Med 33 (2017) 539–552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9097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 Olay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15FE232F-97B3-47B8-A153-CF4166FAE222}"/>
</file>

<file path=customXml/itemProps2.xml><?xml version="1.0" encoding="utf-8"?>
<ds:datastoreItem xmlns:ds="http://schemas.openxmlformats.org/officeDocument/2006/customXml" ds:itemID="{8EA3034F-3684-4FD2-8F8B-50A0AE4AF769}"/>
</file>

<file path=customXml/itemProps3.xml><?xml version="1.0" encoding="utf-8"?>
<ds:datastoreItem xmlns:ds="http://schemas.openxmlformats.org/officeDocument/2006/customXml" ds:itemID="{F9DD4BE4-DB64-439C-8E55-61495138CA25}"/>
</file>

<file path=docProps/app.xml><?xml version="1.0" encoding="utf-8"?>
<Properties xmlns="http://schemas.openxmlformats.org/officeDocument/2006/extended-properties" xmlns:vt="http://schemas.openxmlformats.org/officeDocument/2006/docPropsVTypes">
  <Template>Ana Olay</Template>
  <TotalTime>370</TotalTime>
  <Words>2616</Words>
  <Application>Microsoft Macintosh PowerPoint</Application>
  <PresentationFormat>Geniş ekran</PresentationFormat>
  <Paragraphs>284</Paragraphs>
  <Slides>38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50" baseType="lpstr">
      <vt:lpstr>AdvPSA334</vt:lpstr>
      <vt:lpstr>Arial</vt:lpstr>
      <vt:lpstr>Calibri</vt:lpstr>
      <vt:lpstr>FnyxhxAdvPTimes</vt:lpstr>
      <vt:lpstr>Helvetica</vt:lpstr>
      <vt:lpstr>Impact</vt:lpstr>
      <vt:lpstr>MyriadPro-SemiCn</vt:lpstr>
      <vt:lpstr>URWPalladioL-Bold</vt:lpstr>
      <vt:lpstr>URWPalladioL-Ital</vt:lpstr>
      <vt:lpstr>URWPalladioL-Roma</vt:lpstr>
      <vt:lpstr>Wingdings</vt:lpstr>
      <vt:lpstr>Ana Olay</vt:lpstr>
      <vt:lpstr>Yaşlıda KOAH Yönetimi</vt:lpstr>
      <vt:lpstr>Sunum Planı </vt:lpstr>
      <vt:lpstr>Epidemiyoloji: yaşlanan toplum ve KOAH’ın artan yükü  </vt:lpstr>
      <vt:lpstr>Yaşlılarda KOAH Tanısında Güçlükler </vt:lpstr>
      <vt:lpstr>Tanı ve Ölçme: Spirometri ve Alternatifleri </vt:lpstr>
      <vt:lpstr>PowerPoint Sunusu</vt:lpstr>
      <vt:lpstr>PowerPoint Sunusu</vt:lpstr>
      <vt:lpstr>PowerPoint Sunusu</vt:lpstr>
      <vt:lpstr>Yaşlılarda KOAH Tedavi İlkeleri </vt:lpstr>
      <vt:lpstr>PowerPoint Sunusu</vt:lpstr>
      <vt:lpstr>PowerPoint Sunusu</vt:lpstr>
      <vt:lpstr>YAŞLILARDA inhaler TEDAVİLER</vt:lpstr>
      <vt:lpstr>YAŞLILARDA İnhaler Cihaz Uyumu </vt:lpstr>
      <vt:lpstr>PowerPoint Sunusu</vt:lpstr>
      <vt:lpstr>PowerPoint Sunusu</vt:lpstr>
      <vt:lpstr>Alevlenmelerin Özellikleri ve Yönetimi </vt:lpstr>
      <vt:lpstr>Alevlenme Risk Faktörleri </vt:lpstr>
      <vt:lpstr>PowerPoint Sunusu</vt:lpstr>
      <vt:lpstr>kırılganlık ve Fonksiyonel Kapasite </vt:lpstr>
      <vt:lpstr>Sarkopeni ve Egzersiz Kapasitesi </vt:lpstr>
      <vt:lpstr>Pulmoner Rehabilitasyonun Temel İlkeleri </vt:lpstr>
      <vt:lpstr>Multidisipliner Yaklaşım </vt:lpstr>
      <vt:lpstr>PR’nin Egzersiz Kapasitesi ve Solunum Fonksiyonlarına etkileri  </vt:lpstr>
      <vt:lpstr>Beslenme Durumu ve Enerji Desteği </vt:lpstr>
      <vt:lpstr>Yaşam Kalitesi ve Fonksiyonel Bağımsızlık </vt:lpstr>
      <vt:lpstr>KOAH’ta uzun süreli oksijen tedavi  ve  NIV endikasyonları </vt:lpstr>
      <vt:lpstr>Uzun Süreli Oksijen Tedavisi ve Noninvaziv Ventilasyon </vt:lpstr>
      <vt:lpstr>Multimorbidite ve Tedavi Karmaşıklığı </vt:lpstr>
      <vt:lpstr>PowerPoint Sunusu</vt:lpstr>
      <vt:lpstr>                   OSTEOPOROZ</vt:lpstr>
      <vt:lpstr>PowerPoint Sunusu</vt:lpstr>
      <vt:lpstr>Yaşlı koah hastalarında bilişsel bozukluk</vt:lpstr>
      <vt:lpstr> </vt:lpstr>
      <vt:lpstr>Psikososyal Faktörler ve Depresyon </vt:lpstr>
      <vt:lpstr>Evde Bakım ve Uzun Dönem Takip </vt:lpstr>
      <vt:lpstr>Palyatif Yaklaşım ve Yaşam Sonu Planlaması </vt:lpstr>
      <vt:lpstr>Genel Değerlendirme ve Mesajlar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Yaşlıda KOAH Yönetimi</dc:title>
  <dc:creator>Elif.Sen</dc:creator>
  <cp:lastModifiedBy>Elif.Sen</cp:lastModifiedBy>
  <cp:revision>12</cp:revision>
  <dcterms:created xsi:type="dcterms:W3CDTF">2025-10-15T11:11:48Z</dcterms:created>
  <dcterms:modified xsi:type="dcterms:W3CDTF">2025-10-15T17:22:14Z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