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1" r:id="rId3"/>
    <p:sldId id="262" r:id="rId4"/>
    <p:sldId id="273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94669"/>
  </p:normalViewPr>
  <p:slideViewPr>
    <p:cSldViewPr snapToGrid="0">
      <p:cViewPr>
        <p:scale>
          <a:sx n="90" d="100"/>
          <a:sy n="90" d="100"/>
        </p:scale>
        <p:origin x="-307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37F22CEB-3B76-2265-AA5B-AF7544893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5C6564EB-94C6-E653-02F8-9B61857AD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D10A9421-9343-6144-7239-DE3E9F111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A472F860-4AFB-9129-3A36-FA96EB43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9A3E139E-1979-65EF-3448-F50E8EA9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70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B7BFB2F-7060-C551-0A14-3DBECEC1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011D14C-509A-A224-AA73-11D8019CA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7321C186-CD09-33B2-4D8B-E2FF17B0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A78B3C33-9E0E-378F-76FE-51BFF723F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6847CB78-C975-0DC7-4E47-A49001EA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70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BB39EC90-8F20-1A38-A4A7-8E670B72D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CFE628E8-CD4A-B25F-B85C-C429FC778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03FE0356-622C-52C1-6A3A-04104AC8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A62BAAA2-EF01-F880-7607-335B9E40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5795ACA9-0BE3-60DA-4E79-DC6E3396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22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36505303-C2AA-C030-0351-4AC61A78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6ED27E34-C243-5AEA-DB77-F156C4D60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FE420A6E-93F1-A239-F6DF-3007476E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D01C469-F898-0AAF-EB21-9406A07C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86233052-3BE2-89FF-8C83-E63F74DFD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2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61CA930-805E-B092-9B3E-C0684AAAE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CE7EBC1B-432A-0937-9DDA-B6C4963BF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A6AF6AE-ECD5-011B-1218-7DBA9CB1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D4D4311-15FC-0A2B-98E5-20345B3A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B30A999F-958A-B833-DD53-EE8DD035B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3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508C4092-D922-C0A0-92DE-7C7B82745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1EB244C-57AA-9D5D-E782-DC2453E85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21941D0D-8067-0E78-634F-6D8B0E1BA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E1F4C93-3EAC-F0BA-20E5-A33692B2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34BCCD32-8751-BC60-7F6C-9A810A14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078F86D0-7270-9965-121B-B942DBA0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29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0212F327-34E8-E100-EA4F-27AE2B49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9CCE9BC1-AC0D-3C98-38F2-3205F2E55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BCED8F5-AC86-727D-147B-115700C54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7709E01D-AE4A-6E0D-C739-348F19C85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ACE4E12E-BEC9-5467-89A0-FD95B1FD3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BF7B2810-9E7D-59A4-E839-342D2519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E82C533-E0EF-074E-257B-4DE1BB72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FE5F1625-B837-496E-B3B9-F2AC1D50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79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5DFEA32B-287D-9FC8-DEDA-A86C45B2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76B21449-467D-89BD-6733-DCF4D319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16AD3315-C9C0-03A7-9159-ED42457C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C3FC7531-8E40-3D6A-CE6C-6122F479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29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6CEB6C99-72D7-4A35-1DFE-9D850B7F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02380F60-AA22-003D-CE1A-626FAD3E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36F86DD-4E57-9E5E-0B53-ADCC2033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98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40E93451-C544-95D0-F500-92D6FA94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86A60A7-6F64-103A-0749-4028055DE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3157ECF7-22CB-0D8B-2AAE-ACFBA05D9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70DCE356-DCED-AD44-AE48-41CD3441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1563256C-B7B4-691E-BBE5-72CF4DE6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E80F5142-7DB2-2BC6-CC1B-F182893F6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13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C24E9F68-9853-2C6B-5B3A-0CB423F5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A8983DC2-3688-A319-4317-B55B8F3DCB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F9F0E675-F20C-AF94-D892-6AF7DE04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F1BF0D5A-D7FF-3619-D992-961CFEA41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FB2F90F2-87F8-1766-76B3-D1C9BE7A5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744DD289-26E5-E852-D2D6-AFBB4BB6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15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9037A067-993D-1EBD-0ABA-9B08F40A3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361BE733-F6D3-9BA3-5DD2-79A800B2C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9ED8A98-9173-43EF-722C-68C4A8545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E5EF13-DB74-FB46-8BDD-6B7CD72601CC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2C8D562F-40FB-EFCE-38B8-AA13C2504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B63FA39-D86C-F574-4C74-820A4D665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13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4C28C955-C004-F3EC-80C8-2FD9DED37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DDCAA578-D3D4-3725-ADA6-634DCD13D9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Dikdörtgen 2"/>
          <p:cNvSpPr/>
          <p:nvPr/>
        </p:nvSpPr>
        <p:spPr>
          <a:xfrm>
            <a:off x="3217984" y="1556238"/>
            <a:ext cx="5926015" cy="4206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tr-TR" sz="2800" b="1" kern="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GERİATRİK HASTALARDA ÖDEMİN AYIRICI TANISI: LENFÖDEM</a:t>
            </a:r>
            <a:endParaRPr lang="tr-TR" sz="28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endParaRPr lang="tr-TR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endParaRPr lang="tr-TR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tr-TR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Uzm. Dr. Ela GÜVEN AVCI</a:t>
            </a:r>
          </a:p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tr-TR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Uzm. Dr. </a:t>
            </a:r>
            <a:r>
              <a:rPr lang="tr-TR" b="1" kern="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Muammer AVCI</a:t>
            </a:r>
            <a:endParaRPr lang="tr-TR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endParaRPr lang="tr-TR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endParaRPr lang="tr-TR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tr-TR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SDÜ TIP FAKÜLTESİ İÇ HASTALIKLARI ABD </a:t>
            </a:r>
            <a:r>
              <a:rPr lang="tr-TR" b="1" kern="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GERİATRİ</a:t>
            </a:r>
          </a:p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tr-TR" b="1" kern="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ISPARTA ŞEHİR HASTANESİ NEFROLJİ </a:t>
            </a:r>
            <a:endParaRPr lang="tr-TR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6900" y="2470787"/>
            <a:ext cx="2124075" cy="215265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925" y="2444410"/>
            <a:ext cx="2426418" cy="196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71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703385" y="1443841"/>
            <a:ext cx="1037492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Ödemi devam eden hastaya ertesi gün tekrar HD ve UF yapıldı.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İlk yarım saatte bir önceki güne benzer şikayet ve semptomlar olması nedeniyle diyaliz sonlandırıldı.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Muayene, görüntüleme ve UF sonrası belirgin kötüleşme olması sonucunda hastada sıvı yüklenmesinin olmadığı anlaşıldı.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Hastanın bacaklardaki lokalize ödeminin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lenfödem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olabileceği 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düşünüldü. (Diğer tüm nedenler ekarte edildi.)</a:t>
            </a:r>
          </a:p>
        </p:txBody>
      </p:sp>
    </p:spTree>
    <p:extLst>
      <p:ext uri="{BB962C8B-B14F-4D97-AF65-F5344CB8AC3E}">
        <p14:creationId xmlns:p14="http://schemas.microsoft.com/office/powerpoint/2010/main" val="380288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063869" y="1659285"/>
            <a:ext cx="9513277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İleri yaş hastalarda 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bilateral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gode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bırakan ödem varlığında hiçbir sebep bulunamayabilir.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İdiyopatik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lenf ödem akla gelmelidir.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Lenf ödem tanısı klinik ve diğer sebeplerin ekarte edilmesi ile konulur[1, 2]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1.	Thorne, C.H., </a:t>
            </a:r>
            <a:r>
              <a:rPr lang="en-US" sz="1100" i="1" dirty="0" err="1">
                <a:latin typeface="Calibri" panose="020F0502020204030204" pitchFamily="34" charset="0"/>
                <a:cs typeface="Calibri" panose="020F0502020204030204" pitchFamily="34" charset="0"/>
              </a:rPr>
              <a:t>Grabb</a:t>
            </a:r>
            <a:r>
              <a:rPr lang="en-US" sz="1100" i="1" dirty="0">
                <a:latin typeface="Calibri" panose="020F0502020204030204" pitchFamily="34" charset="0"/>
                <a:cs typeface="Calibri" panose="020F0502020204030204" pitchFamily="34" charset="0"/>
              </a:rPr>
              <a:t> and Smith's plastic surgery</a:t>
            </a:r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. 2013: Lippincott Williams &amp; Wilkins.</a:t>
            </a:r>
            <a:endParaRPr lang="tr-TR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2.	</a:t>
            </a:r>
            <a:r>
              <a:rPr lang="en-US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Tahan</a:t>
            </a:r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, G., et al., </a:t>
            </a:r>
            <a:r>
              <a:rPr lang="en-US" sz="1100" i="1" dirty="0">
                <a:latin typeface="Calibri" panose="020F0502020204030204" pitchFamily="34" charset="0"/>
                <a:cs typeface="Calibri" panose="020F0502020204030204" pitchFamily="34" charset="0"/>
              </a:rPr>
              <a:t>The role of occupational upper extremity use in breast cancer related upper extremity lymphedema.</a:t>
            </a:r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Journal of Cancer Survivorship, 2010. </a:t>
            </a:r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: p. 15-19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729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369277" y="1143000"/>
            <a:ext cx="11561885" cy="441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LENFÖDEM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İlerleyici 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bir hastalıktır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Kr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şişlik,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atrofik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deri değişiklikleri ve tekrarlayan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extremite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enfeksiyonlar ile başvururlar.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MR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lenfanjiografinin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gelişmesi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lenfödem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tanısını çok kolaylaştırmıştır [3].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Lenfosintigrafi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doppler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usg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, BT tanı için diğer yardımcı tetkiklerdir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Lenf ödem tedavisi sunumumuzun ötesinde bir tartışma konusu olmakla beraber öncelikle konservatif yaklaşımlar uygulanır.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Yanıt alınamayan durumlarda cerrahi yöntemler ile sonuç alınabilmektedir.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3.	</a:t>
            </a:r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Neligan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, P.C., T.A. Kung, and J.H. Maki, </a:t>
            </a: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MR lymphangiography in the treatment of lymphedema.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Journal of surgical oncology, 2017.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115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(1): p. 18-22.</a:t>
            </a:r>
            <a:endParaRPr lang="tr-TR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612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106706" y="2474259"/>
            <a:ext cx="70372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TEŞEKKÜR EDERİM…</a:t>
            </a:r>
            <a:endParaRPr lang="tr-TR" sz="6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619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907931" y="1512277"/>
            <a:ext cx="90384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İleri 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yaş hastalarda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hipervolemiye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neden olacak  bir çok sebep olmasına rağmen  tetkik edildiğinde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etyoloji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bulunamayabilir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Diüretiğe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ve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ultrafiltrasyona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(UF) yanıt vermeyen durumlarda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idiyopatik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lenfödemin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akla gelmesi için bildirmek istedik.</a:t>
            </a:r>
          </a:p>
        </p:txBody>
      </p:sp>
    </p:spTree>
    <p:extLst>
      <p:ext uri="{BB962C8B-B14F-4D97-AF65-F5344CB8AC3E}">
        <p14:creationId xmlns:p14="http://schemas.microsoft.com/office/powerpoint/2010/main" val="3899693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378069" y="1720840"/>
            <a:ext cx="1097573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OLGU</a:t>
            </a:r>
          </a:p>
          <a:p>
            <a:endParaRPr 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72 Y/E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Şikayet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: Her iki ayak ve bacaklarda şişlik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ÖG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: Tip 2 DM, evre 4 KBH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FM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: Boyun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venöz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dolgunluğu yok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Her iki AC sesleri doğal ,kalp sesleri ritmik, ek ses üfürüm yok.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Batın 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rahat defans,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rebaund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yok, barsak sesleri olağandı.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Her iki alt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extremitede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ve ayak sırtında 3+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gode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bırakan ödem. </a:t>
            </a:r>
            <a:endParaRPr 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Kan basıncı: 135/80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mmhg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Ağırlığı 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92 kg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 (UF öncesi ve sonrası)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93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26" name="Picture 2" descr="C:\Users\lenovo\OneDrive\Masaüstü\Lenf ödem foto\IMG-20240928-WA002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217" y="1405467"/>
            <a:ext cx="3803650" cy="5071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lenovo\OneDrive\Masaüstü\Lenf ödem foto\IMG-20240928-WA00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351" y="1405467"/>
            <a:ext cx="3771900" cy="5029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4222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725615" y="1556238"/>
            <a:ext cx="641838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LAB. SONUÇLARI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Hb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 12.2 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g/dl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Kreatinin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 3.6 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mg/dl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 131meq/l   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K:4.6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mEq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/l 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Alb:3.5 mg/dl  Plazma protein:6.8 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mg/dl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Spot idrarda 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protein/</a:t>
            </a:r>
            <a:r>
              <a:rPr 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kreatinin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 2.8 g/</a:t>
            </a:r>
            <a:r>
              <a:rPr 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kreatinin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086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557867" y="1859340"/>
            <a:ext cx="758613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GÖRÜNTÜLEME</a:t>
            </a:r>
          </a:p>
          <a:p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 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AC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grafi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Parankim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alanlarında ve plevrada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efüzyon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yok.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EKO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Ef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: %60 kapak yapıları normal hafif sol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venrikül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hipertrofisi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Abdomen </a:t>
            </a:r>
            <a:r>
              <a:rPr lang="tr-T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Usg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: KC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parankimi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homojen, batında serbest sıvı yok.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Alt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extremite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venöz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doppler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usg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Venöz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yetmezlik bulguları yok.</a:t>
            </a:r>
          </a:p>
        </p:txBody>
      </p:sp>
    </p:spTree>
    <p:extLst>
      <p:ext uri="{BB962C8B-B14F-4D97-AF65-F5344CB8AC3E}">
        <p14:creationId xmlns:p14="http://schemas.microsoft.com/office/powerpoint/2010/main" val="3101740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857500" y="1758462"/>
            <a:ext cx="62865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KULLANDIĞI İLAÇLAR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Bazal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bolus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insülin,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Valsartan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hidroklorotiyazid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160/12,5 1x1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Furosemid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40 mg 1x1 ,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Asetilsalisilik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asit 100 mg 1x1,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Atorvastatin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10mg 1x1</a:t>
            </a:r>
          </a:p>
        </p:txBody>
      </p:sp>
    </p:spTree>
    <p:extLst>
      <p:ext uri="{BB962C8B-B14F-4D97-AF65-F5344CB8AC3E}">
        <p14:creationId xmlns:p14="http://schemas.microsoft.com/office/powerpoint/2010/main" val="630406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380392" y="1825626"/>
            <a:ext cx="101375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24 saatte gidecek şekilde 160 mg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furosemid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infüzyonu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eklendi.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4 gün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diüretik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infüzyonu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verildi.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Aldığı, çıkardığından geride kalmasına rağmen  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her iki alt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extremitede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bilateral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 3+ 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gode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bırakan ödemi devam etmekteydi. </a:t>
            </a:r>
          </a:p>
          <a:p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4 gün sonunda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Kr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3.6 mg/dl 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6.2 mg/dl 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‘ye yükseldi. </a:t>
            </a:r>
          </a:p>
        </p:txBody>
      </p:sp>
    </p:spTree>
    <p:extLst>
      <p:ext uri="{BB962C8B-B14F-4D97-AF65-F5344CB8AC3E}">
        <p14:creationId xmlns:p14="http://schemas.microsoft.com/office/powerpoint/2010/main" val="1922172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xmlns="" id="{8EC7C5EA-F67D-1674-F461-95074F720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740877" y="1690689"/>
            <a:ext cx="74031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Kalp yetmezliği + evre 5 KBH düşünülerek HD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kateteri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takıldı. 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HD ve UF başlandıktan sonraki 30. dakikada kan basıncı 140/80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mmhg’dan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80/60 </a:t>
            </a:r>
            <a:r>
              <a:rPr 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mmhg’ya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düştü.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Nabız 110/atıma yükseldi.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Soğuk terleme, gözlerde kararma oldu.</a:t>
            </a:r>
          </a:p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Kan şekeri 106 mg/dl ve spo2: %88 idi.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HD ve UF sonlandırılıp 500 cc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bolus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SF ve O2 sonrası kan basıcı 125/70 </a:t>
            </a:r>
            <a:r>
              <a:rPr 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mmhg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, Spo2:%96 ya yükseldi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827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9A6E7A72-9294-46F0-AEEE-09BA43A34204}"/>
</file>

<file path=customXml/itemProps2.xml><?xml version="1.0" encoding="utf-8"?>
<ds:datastoreItem xmlns:ds="http://schemas.openxmlformats.org/officeDocument/2006/customXml" ds:itemID="{90A910FE-2F7A-4DEE-B6DE-7289B9207399}"/>
</file>

<file path=customXml/itemProps3.xml><?xml version="1.0" encoding="utf-8"?>
<ds:datastoreItem xmlns:ds="http://schemas.openxmlformats.org/officeDocument/2006/customXml" ds:itemID="{90A264E6-75EC-48BA-9F59-50579AEA38C5}"/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530</Words>
  <Application>Microsoft Office PowerPoint</Application>
  <PresentationFormat>Özel</PresentationFormat>
  <Paragraphs>110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Buse Çalışan</dc:creator>
  <cp:lastModifiedBy>Windows User</cp:lastModifiedBy>
  <cp:revision>5</cp:revision>
  <dcterms:created xsi:type="dcterms:W3CDTF">2025-09-25T07:19:01Z</dcterms:created>
  <dcterms:modified xsi:type="dcterms:W3CDTF">2025-10-07T19:28:29Z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