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91" r:id="rId12"/>
    <p:sldId id="268" r:id="rId13"/>
    <p:sldId id="287" r:id="rId14"/>
    <p:sldId id="289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69"/>
  </p:normalViewPr>
  <p:slideViewPr>
    <p:cSldViewPr snapToGrid="0">
      <p:cViewPr varScale="1">
        <p:scale>
          <a:sx n="109" d="100"/>
          <a:sy n="109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22CEB-3B76-2265-AA5B-AF754489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6564EB-94C6-E653-02F8-9B61857A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0A9421-9343-6144-7239-DE3E9F1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2F860-4AFB-9129-3A36-FA96EB4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3E139E-1979-65EF-3448-F50E8EA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BFB2F-7060-C551-0A14-3DBECEC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1D14C-509A-A224-AA73-11D8019C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21C186-CD09-33B2-4D8B-E2FF17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8B3C33-9E0E-378F-76FE-51BFF72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47CB78-C975-0DC7-4E47-A49001E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B39EC90-8F20-1A38-A4A7-8E670B72D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E628E8-CD4A-B25F-B85C-C429FC77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FE0356-622C-52C1-6A3A-04104AC8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2BAAA2-EF01-F880-7607-335B9E4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5ACA9-0BE3-60DA-4E79-DC6E339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05303-C2AA-C030-0351-4AC61A7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27E34-C243-5AEA-DB77-F156C4D6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420A6E-93F1-A239-F6DF-3007476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1C469-F898-0AAF-EB21-9406A07C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233052-3BE2-89FF-8C83-E63F74D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CA930-805E-B092-9B3E-C0684AA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7EBC1B-432A-0937-9DDA-B6C4963B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6AF6AE-ECD5-011B-1218-7DBA9CB1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D4311-15FC-0A2B-98E5-20345B3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0A999F-958A-B833-DD53-EE8DD03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C4092-D922-C0A0-92DE-7C7B8274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B244C-57AA-9D5D-E782-DC2453E8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941D0D-8067-0E78-634F-6D8B0E1B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1F4C93-3EAC-F0BA-20E5-A33692B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BCCD32-8751-BC60-7F6C-9A810A14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8F86D0-7270-9965-121B-B942DBA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2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2F327-34E8-E100-EA4F-27AE2B4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CE9BC1-AC0D-3C98-38F2-3205F2E5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CED8F5-AC86-727D-147B-115700C5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09E01D-AE4A-6E0D-C739-348F19C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E4E12E-BEC9-5467-89A0-FD95B1FD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7B2810-9E7D-59A4-E839-342D251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E82C533-E0EF-074E-257B-4DE1BB7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E5F1625-B837-496E-B3B9-F2AC1D50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7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EA32B-287D-9FC8-DEDA-A86C45B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B21449-467D-89BD-6733-DCF4D31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AD3315-C9C0-03A7-9159-ED42457C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FC7531-8E40-3D6A-CE6C-6122F47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2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EB6C99-72D7-4A35-1DFE-9D850B7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380F60-AA22-003D-CE1A-626FAD3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6F86DD-4E57-9E5E-0B53-ADCC203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9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93451-C544-95D0-F500-92D6FA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A60A7-6F64-103A-0749-4028055D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57ECF7-22CB-0D8B-2AAE-ACFBA05D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DCE356-DCED-AD44-AE48-41CD344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63256C-B7B4-691E-BBE5-72CF4DE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F5142-7DB2-2BC6-CC1B-F182893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E9F68-9853-2C6B-5B3A-0CB423F5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983DC2-3688-A319-4317-B55B8F3DC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F0E675-F20C-AF94-D892-6AF7DE0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BF0D5A-D7FF-3619-D992-961CFEA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2F90F2-87F8-1766-76B3-D1C9BE7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4DD289-26E5-E852-D2D6-AFBB4BB6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37A067-993D-1EBD-0ABA-9B08F40A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1BE733-F6D3-9BA3-5DD2-79A800B2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ED8A98-9173-43EF-722C-68C4A85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5EF13-DB74-FB46-8BDD-6B7CD72601CC}" type="datetimeFigureOut">
              <a:rPr lang="tr-TR" smtClean="0"/>
              <a:t>6.10.2025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D562F-40FB-EFCE-38B8-AA13C250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63FA39-D86C-F574-4C74-820A4D66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2296257" y="1690688"/>
            <a:ext cx="7599485" cy="5003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TEKRARLAYAN DÜŞME İLE GENEL HASTA: NORMAL BASINÇLI </a:t>
            </a:r>
            <a:r>
              <a:rPr lang="tr-TR" sz="28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HİDROSEFALİ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endParaRPr lang="tr-TR" b="1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endParaRPr lang="tr-TR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Uzm. Dr. Ela GÜVEN AVCI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Uzm. </a:t>
            </a:r>
            <a:r>
              <a:rPr lang="tr-TR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Dr. Hasret DEMİREL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Uzm. </a:t>
            </a:r>
            <a:r>
              <a:rPr lang="tr-TR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Dr. E. Melda AKDAĞ KAVAL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Doç. Dr. Z. Dilek ERZENGİN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endParaRPr lang="tr-TR" b="1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endParaRPr lang="tr-TR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SDÜ TIP FAKÜLTESİ İÇ HASTALIKLARI ABD GERİATRİ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03" y="3207916"/>
            <a:ext cx="2426677" cy="19694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189" y="3207916"/>
            <a:ext cx="2426418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503485" y="1450731"/>
            <a:ext cx="87571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FİZİK MUAYENE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Bilinç: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Oryante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koopere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sertliği yok, gözler her yöne hareketli doğal, kas gücü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defisiti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yok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üst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ekstremitede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belirgin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rijidite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mevcut. 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Bilateral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ekstremitelerde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spastisite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gelişmeye başlamış.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Serebellar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kısmi becerikli, yürüme tek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destekle 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MMT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25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puan (1 oryantasyon,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hatırlama,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lisan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kayıp)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Vücudunda düşmeye bağlı yer yer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ekimozlar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mevcut.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Diğer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muayeneleri olağan.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826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97877" y="1494692"/>
            <a:ext cx="107559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Hemogram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KCFT, BFT, Elektrolitler: N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B12: 239 </a:t>
            </a:r>
            <a:r>
              <a:rPr lang="tr-T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 (↓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OH D: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µ/L (↓)</a:t>
            </a:r>
            <a:endParaRPr lang="tr-T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TFT: N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628900" y="165264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EEG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Kranial</a:t>
            </a:r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Yaş grubuyla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uyumlu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atrofiye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sekonder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serebral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sulkal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yapılarda,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fissürler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sisternalarda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belirginleşme,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ventriküler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sistemde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volümsel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artış,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serebellar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folialarda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belirginleşme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Perisupraventriküler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düzeyde beyaz cevher alanlarında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fazekas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tip 1 tip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 2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uyumlu olabilecek 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nonspesifik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kronik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iskemik-gliotik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odaklara ait sinyal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değişiklikleri.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Lateral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ventrikül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ventrikül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hornları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normalden geniş komşu beyin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parankiminde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bası bulgusu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frontalde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daha belirgin olmak üzere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bilateral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oksipital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horn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komşuluklarında trans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ependimal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BOS geçişi ile uyumlu olabilecek sıvayıcı tarzda sinyal değişiklikleri ve buna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sekonder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reaksiyonel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gelişmiş olan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gliozise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ait olabilecek sinyal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değişiklikleri.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Lateral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ventrikül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 indeksi 0.5 'in üzerinde olup radyolojik bulgular normal basınçlı hidrosefali lehine yorumlanmıştır.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896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2296257" y="1690688"/>
            <a:ext cx="7599485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64" y="1318121"/>
            <a:ext cx="5817459" cy="515067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587" y="1244153"/>
            <a:ext cx="5580067" cy="52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808" y="1288669"/>
            <a:ext cx="7105600" cy="53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077308" y="1899138"/>
            <a:ext cx="60666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 ön tanıda belirtilen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parkinsonizm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değerlendirilmesine yönelik yapılan incelemede;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iffüzyon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ağırlıklı serilerde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mezensefelon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 yarısında daha belirgin olmak üzere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substantia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nigra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düzeyinde fizyolojik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swallow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bulgusu saptanmamıştır.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Mezensefelon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 iki yarısında kalınlık azalmış,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akuaduktus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sylvii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düzeyindeki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konveksite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kaybolmuş (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sagittal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T1A serilerin değerlendirilmesinde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midbrain-pons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oranı belirgin olarak azalmış ayrıca beyin sapı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süperiorunda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penguin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bulgusu izlenmiş olup tüm radyolojik bulgular birlikte değerlendirildiğinde ilk planda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nörodejeneratif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patoloji lehine yorumlanmıştır.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435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015762" y="1336431"/>
            <a:ext cx="6128238" cy="4970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NÖROLOJİ - NRŞ KONSULTASYONU: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b="1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Tanı: </a:t>
            </a:r>
            <a:r>
              <a:rPr lang="tr-TR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Parkinsonizm</a:t>
            </a:r>
            <a:r>
              <a:rPr lang="tr-TR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tr-TR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arkinsonizme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yönelik tedavisi düzenlendi.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NRŞ: LP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uygulandı. Hastanın açılış BOS basıncı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yüksekti. Yaklaşık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cc BOS boşaltıldı.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sonrası hastanın yürümesinde belirgin iyileşme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gözlendi. VP </a:t>
            </a: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şant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op. yapıldı.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Şikayetlerde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belirgin iyileşme gözlendi. </a:t>
            </a:r>
          </a:p>
        </p:txBody>
      </p:sp>
    </p:spTree>
    <p:extLst>
      <p:ext uri="{BB962C8B-B14F-4D97-AF65-F5344CB8AC3E}">
        <p14:creationId xmlns:p14="http://schemas.microsoft.com/office/powerpoint/2010/main" val="2570635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047999" y="1166843"/>
            <a:ext cx="63509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TARTIŞMA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Düşme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vakaları yaşla birlikte artar (1).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süreli bakım ortamındaki bireylerin yaklaşık %50'si her yıl düşmektedir (13, 14).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Önceki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yılda düşme öyküsü olanların yaklaşık %60'ı daha sonra tekrar düşecektir (15).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Nüfusun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yaşlanmaya devam etmesiyle d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üşmeyle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ilgili hastane yatışlarının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artması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muhtemeldir.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51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919046" y="1318846"/>
            <a:ext cx="6224954" cy="517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Yaşlılarda Düşme Riskinin Artması; </a:t>
            </a:r>
            <a:endParaRPr lang="tr-T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ekstremite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güçsüzlüğü,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Yaş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adın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cinsiyet,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ilişsel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bozukluk,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enge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sorunları,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Psikotropik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ilaç kullanımı,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rtrit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nme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geçmişi,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rtostatik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hipotansiyon,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ertigo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Anemi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Kronik hastalıklarla ilişkilidir.</a:t>
            </a:r>
            <a:endParaRPr lang="tr-T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4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778369" y="1450732"/>
            <a:ext cx="636563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 Hastalığı birkaç mekanizma yoluyla düşme riskini artırır (23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ekstremite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kaslarının katılığı,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areketin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başlatılmasındaki yavaşlık nedeniyle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salınım yörüngesinin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düzeltilememesi,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Hipotansif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ilaç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etkileri,</a:t>
            </a:r>
          </a:p>
          <a:p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Bilişsel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bozukluk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gibi…</a:t>
            </a:r>
          </a:p>
          <a:p>
            <a:endParaRPr lang="tr-T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Diyabetli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yaşlı hastalarda düşme oranları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diyabetsiz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bireylere kıyasla daha yüksektir (24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tr-T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Kronik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hastalıkların sayısının artmasıyla birlikte düşme riski de artmaktadır (25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Wood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Bilclough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J,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Bowron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A, Walker R. Incidence and prediction of falls in Parkinson's disease: a prospective multidisciplinary study. Journal of Neurology, Neurosurgery &amp; Psychiatry. 2002;72(6):721-5.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24.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Schwartz AV,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Hillier TA,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Sellmeyer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DE, Resnick HE, Gregg E,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Ensrud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KE, et al. Older women with diabetes have a higher risk of falls: a prospective study. Diabetes care. 2002;25(10):1749-54.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25. </a:t>
            </a:r>
            <a:r>
              <a:rPr lang="tr-TR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Lawlor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DA,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Patel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R,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Ebrahim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S.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Association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falls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drug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sectional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Bmj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. 2003;327(7417):712-7.</a:t>
            </a:r>
          </a:p>
        </p:txBody>
      </p:sp>
    </p:spTree>
    <p:extLst>
      <p:ext uri="{BB962C8B-B14F-4D97-AF65-F5344CB8AC3E}">
        <p14:creationId xmlns:p14="http://schemas.microsoft.com/office/powerpoint/2010/main" val="223980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7E728-ADEC-C8D1-8635-FA0BE3455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F954A6-540C-8CD0-31C1-86EB6B2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EC7C5EA-F67D-1674-F461-95074F72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2277208" y="1279561"/>
            <a:ext cx="6866792" cy="516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ÖZET</a:t>
            </a:r>
            <a:endParaRPr lang="tr-T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Düşme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yaşlılarda sıklıkla meydana gelen önemli bir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morbidite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mortalite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nedenidir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Çoğunlukla birden fazla nedene bağlıdır.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Ciddi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yaralanma olmadıkça veya hekim tarafından özellikle sorulmadıkça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düşme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şikayeti iletilmez.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basınçlı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hidrosefali (NBH);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emans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üriner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inkontinans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yürüme bozukluğu </a:t>
            </a: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triadı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ile bilinen BOS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dolaşımında bozukluk sonucu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ventriküler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sistemde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dilatasyon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normal BOS basıncı ile karakterize bir sendromdur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661746" y="1415562"/>
            <a:ext cx="80625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Belirli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ilaç türlerine ek olarak, herhangi bir türdeki ilaçların daha fazla sayıda olması ve ilaç dozunda yakın zamanda yapılan değişiklikler, düşme riskinin artmasıyla ilişkilidir (26-28).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İlaçlara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yetersiz uyumun da düşmeler için bir risk faktörü olduğu gösterilmiştir (29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üşük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serum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25-OH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 konsantrasyonları (&lt;10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[25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nmol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/L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]) olan &gt;65 yaş bireylerde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kas gücü ve kas kütlesi kaybı riski daha yüksektir (30).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mL'nin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altındaki serum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25-OH D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konsantrasyonları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daha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zayıf fiziksel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performansla ilişkilidir (31).</a:t>
            </a:r>
          </a:p>
          <a:p>
            <a:endParaRPr lang="tr-TR" dirty="0"/>
          </a:p>
          <a:p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26.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Buchner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DM, Larson EB. Falls and fractures in patients with Alzheimer-type dementia.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Jama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. 1987;257(11):1492-5.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27.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Cumming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RG, Miller JP, Kelsey JL, Davis P,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Arfken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CL,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Birge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SJ, et al. Medications and multiple falls in elderly people: the St Louis OASIS study. Age and ageing. 1991;20(6):455-61.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28.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Woolcott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JC, Richardson KJ,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Wiens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MO, Patel B, Marin J, Khan KM, et al. Meta-analysis of the impact of 9 medication classes on falls in elderly persons. Archives of internal medicine. 2009;169(21):1952-60.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AutoNum type="arabicPeriod" startAt="29"/>
            </a:pPr>
            <a:r>
              <a:rPr lang="tr-TR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Berry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SD,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Quach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L, Procter-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Gray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E,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Kiel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DP,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W,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Samelson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EJ, et al.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adherence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medications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associated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falls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Gerontology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Series A: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Biomedical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. 2010;65(5):553-8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30.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Visser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M,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Deeg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DJ, Lips P. Low vitamin D and high parathyroid hormone levels as determinants of loss of muscle strength and muscle mass (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sarcopenia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): the Longitudinal Aging Study Amsterdam. The Journal of Clinical Endocrinology &amp; Metabolism. 2003;88(12):5766-72.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31.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Wicherts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IS, Van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Schoor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NM,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Boeke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AJP,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Visser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Deeg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DJ, Smit J, et al. Vitamin D status predicts physical performance and its decline in older persons. The Journal of Clinical Endocrinology &amp; Metabolism. 2007;92(6):2058-65.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AutoNum type="arabicPeriod" startAt="29"/>
            </a:pP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91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73923" y="1397978"/>
            <a:ext cx="81504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Hastamızda düşmeye neden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olabilecek; 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Parkinson, </a:t>
            </a: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vitamini eksikliği,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B12 eksikliği,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Diyabet,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ullanmakta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olduğu ilaçları bırakması gibi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faktörü mevcuttu.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Yürüme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değerlendirmesi sonrası istenilen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kranial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görüntülemede ek bir risk faktörü olarak da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saptanmıştı.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Tedavi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 fayda görülebilecek bir hastalık olması açısından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önemliydi.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3859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661747" y="1380391"/>
            <a:ext cx="8088922" cy="411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 Kliniği 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Yürüyüş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zorluğu,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Bilişsel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bozukluk ve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İdrar tutamama.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Hastaların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üç temel özelliğin hepsine sahip olması gerekmez, ancak yürüyüş baskın sorun olmalıdır.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Yürüyüş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zorluğu, </a:t>
            </a: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NBH'deki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belirgin klinik özelliktir (33).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Şantlamaya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çok yanıt veren klinik özellik olduğuna inanılmaktadır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Fisher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CM.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Communicating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hydrocephalus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Lancet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. 1978;311(8054):37</a:t>
            </a:r>
            <a:endParaRPr lang="tr-TR" sz="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01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740877" y="1602267"/>
            <a:ext cx="90121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NBH'nin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tipik yürüyüş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bozukluğu:</a:t>
            </a: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Manyetik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 "yapışkan ayaklı" yürüyüş,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Yürüyüş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apraksisi veya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Frontal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ataksi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olarak tanımlanır.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NBH'li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hastalar yavaş hareket eder ve genellikle geniş tabanlı küçük adımlar atarlar.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Dönmekte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zorluk çekerler (örneğin, 180 veya 360 derece dönmek için birkaç adım atarlar) ve dönerken düşmeye karşı savunmasızdırlar (34, 35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tr-T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34.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Stolze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H,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Kuhtz-Buschbeck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JP,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Drücke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H,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Jöhnk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K,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Illert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Deuschl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G. Comparative analysis of the gait disorder of normal pressure hydrocephalus and Parkinson's disease. Journal of Neurology, Neurosurgery &amp; Psychiatry. 2001;70(3):289-97.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35.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Sudarsky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L, Simon S. Gait disorder in late-life hydrocephalus. Archives of neurology. 1987;44(3):263-7.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3755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404446" y="2274837"/>
            <a:ext cx="975946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 yürüyüşü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NBH'ye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benzeyebilir ancak dar bir taban ve görsel ve işitsel ipuçlarına yanıt verme ile ayırt edilir (34).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 hastalığının; </a:t>
            </a: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Asimetrik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istirahat tremoru,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radimimi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kol hareketlerinde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bradikinezi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gibi diğer özellikleri de mevcut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olabilir.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özellikler genellikle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NBH'li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hastalarda yoktur.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yüz ve kollardan daha çok bacakları etkiler.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 hastalığın birlikte olduğu hastalarda yürüyüşe bakarak değerlendirmek zor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olacaktır.</a:t>
            </a:r>
          </a:p>
          <a:p>
            <a:endParaRPr lang="tr-T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34.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Stolze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H,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Kuhtz-Buschbeck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JP,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Drücke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H,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Jöhnk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K,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Illert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Deuschl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G. Comparative analysis of the gait disorder of normal pressure hydrocephalus and Parkinson's disease. Journal of Neurology, Neurosurgery &amp; Psychiatry. 2001;70(3):289-97.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5995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1011115" y="2026950"/>
            <a:ext cx="8132885" cy="353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tanısı,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Bilişsel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bozukluğu ve/veya idrar tutamama ile birlikte veya bunlar olmaksızın yürüyüş bozukluğu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olan,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Nörogörüntülemede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ventrikül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seviyesinde obstrüksiyon kanıtı olmaksızın, yaygın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sulkal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genişleme olmaksızın veya bununla orantısız bir şekilde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ventrikülomegali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gösteren bir hastada şüphelenilir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 ve BT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ventriküler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sulkal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boyutu değerlendirebilse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de, olası 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NBH'li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hastaların değerlendirilmesinde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üstündür.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1217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2699238" y="1406769"/>
            <a:ext cx="74207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Cerrahiye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yanıt verme olasılığını ölçmek için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önerilir. (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30 - 50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BOS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çıkarılır)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Hastanın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yürüyüş fonksiyonu, işlemden önce ve işlemden sonraki 30 ila 60 dakika içinde belgelendirilir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BOS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çıkarılmadan önce ve sonra ölçülen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parametreler:</a:t>
            </a: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Yürüyüş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hızı,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dım uzunluğu,</a:t>
            </a: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180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veya 360 derece dönmek için atılan adım sayısı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ölçümleri.</a:t>
            </a: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Fayda görüldüyse 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NBH'nin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tedavisi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ventriküler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şant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yerleştirilmesidir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Sonrasında nörolojik problem olursa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subdural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hematomu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dışlamak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kateter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pozisyonunu kontrol etmek için beyin BT taraması yapılmalıdır. 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(Karın 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usg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ile </a:t>
            </a:r>
            <a:r>
              <a:rPr 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şant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ucunda tıkanıklık tespit edebilir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96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838199" y="2493744"/>
            <a:ext cx="9598269" cy="297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Sonuç olarak; </a:t>
            </a:r>
            <a:endParaRPr lang="tr-TR" b="1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Yaşla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birlikte önemli bir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mortalite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morbidite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nedeni olan düşme hakkında hasta ve yakınları her muayenede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sorgulanmalıdır.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konuda bilgilendirilmelidir.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üşmeye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neden olabilecek nedenler konusunda ayrıntılı değerlendirilmeli ve nedene yönelik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yaklaşımlarda bulunulmalıdır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2437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Dikdörtgen 2"/>
          <p:cNvSpPr/>
          <p:nvPr/>
        </p:nvSpPr>
        <p:spPr>
          <a:xfrm>
            <a:off x="3048000" y="2828836"/>
            <a:ext cx="7360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i="1" dirty="0" smtClean="0">
                <a:latin typeface="Algerian" panose="04020705040A02060702" pitchFamily="82" charset="0"/>
                <a:cs typeface="Calibri" panose="020F0502020204030204" pitchFamily="34" charset="0"/>
              </a:rPr>
              <a:t>TEŞEKKÜR EDERİM…</a:t>
            </a:r>
            <a:endParaRPr lang="tr-TR" sz="5400" i="1" dirty="0">
              <a:latin typeface="Algerian" panose="04020705040A02060702" pitchFamily="8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9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048000" y="1650244"/>
            <a:ext cx="6096000" cy="465178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NBH, Alzheimer gibi diğer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demans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nedenleri ile karşılaştırıldığında yaşlılarda daha nadir görülür.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Şant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tedavisinin uygun olup olmayacağına karar vermede en sık kullanılan yöntem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lomber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ponksiyon (LP) yapılarak, BOS basıncını azaltmak ve hastanın kliniğinde düzelme olup olmadığını gözlemektir.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Diyabet,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hiperlipidemi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hipertansiyon ve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parkinsonla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takipli düşme şikayetiyle gelen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geriatrik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bir hastanın normal basınçlı hidrosefali tanısı alıp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şant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operasyonu sonrası şikayetlerinde belirgin iyileşme gözlenmesi üzerine özellikle yaşlılarda düşmeye dikkat çekmek istedik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Anahtar sözcükler: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 basınçlı hidrosefali, Yaşlıda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düşme, </a:t>
            </a: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Parkinsonizm</a:t>
            </a:r>
            <a:endParaRPr lang="tr-T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927838" y="1477109"/>
            <a:ext cx="6216162" cy="433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GİRİŞ</a:t>
            </a:r>
            <a:endParaRPr lang="tr-TR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Yaşlılarda düşmeler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sıklıkla meydana gelir ve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bağımsızlığı tehdit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eden önemli bir faktördür.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Düşme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anında herhangi bir yaralanma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olmaması,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Hastanın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düştüğünü hekime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söylememesi,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Hekimin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hastaya düşme geçmişi hakkında sorular sormaması veya genellikle </a:t>
            </a:r>
            <a:r>
              <a:rPr lang="tr-TR" b="1" i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düşmenin yaşlanma sürecinin kaçınılmaz bir parçası olduğuna inanılması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gibi nedenlerle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genellikle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 ilgi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görmezler.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Genelde düşmeden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kaynaklanan yaralanmaların tedavisi, düşmenin nedeninin araştırılmasını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içermez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sz="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sz="800" kern="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Kiel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DP, MD, MPH.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Falls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older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persons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: Risk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Connor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R,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editor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UpToDate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Wolters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Kluwer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; 2024.</a:t>
            </a:r>
            <a:endParaRPr lang="tr-TR" sz="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3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048000" y="2197381"/>
            <a:ext cx="6096000" cy="23720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Düşmeler yaşlı bireylerde önemli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morbidite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mortaliteye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nedenidir.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ölümcül hem de ölümcül olmayan yaralanmaların önde gelen nedenidir.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Klinisyenlerin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rutin olarak düşmeler hakkında bilgi almaları, düşme riskini değerlendirmeleri ve değiştirilebilir altta yatan risk faktörlerini 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değerlendirmeleri gerekir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97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048000" y="1701540"/>
            <a:ext cx="6096000" cy="472475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NBH, BOS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dolaşımında bozukluk sonucu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ventriküler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sistemde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dilatasyon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normal BOS basıncı ile karakterize, kliniğinde klasik bir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demans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yürüyüş bozukluğu ve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üriner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inkontinans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ile seyreden bir sendromdur (2).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belirtilere herhangi bir motor veya duyu bozukluğu eşlik etmez.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Kısa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sendeleyerek adım atarlar, sıklıkla düşerler ve yürüme sırasında sık sık durmak zorunda kalırlar.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 sendrom,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ventriküloperitoneal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(VP)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şant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yerleştirilmesiyle potansiyel olarak geri döndürülebilir olduğundan, doğru bir şekilde tanımak ve teşhis etmek önemlidir (3).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2.	Mori E, Ishikawa M, Kato T,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Kazui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H, Miyake H,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Miyajima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M, et al. Guidelines for management of idiopathic normal pressure hydrocephalus.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Neurologia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medico-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chirurgica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. 2012;52(11):775-809.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3.	Graff-Radford NR,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MBBCh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, FRCP. Normal pressure hydrocephalus. In: Connor R, editor.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UpToDate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: Wolters Kluwer; </a:t>
            </a:r>
            <a:r>
              <a:rPr lang="en-US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tr-TR" dirty="0"/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62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655277" y="1371601"/>
            <a:ext cx="7499838" cy="388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Sekonder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NBH (belirlenmiş bir etiyoloji ile ilişkili vakalar) tüm yaş gruplarında görülebilir.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İdiyopatik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NBH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prevalansı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ise yaşla birlikte artar ve en sık 60 yaş üstü yetişkinlerde görülür (9, 10).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Nüfusa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dayalı bir çalışmada, </a:t>
            </a:r>
            <a:r>
              <a:rPr lang="tr-TR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prevalans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 ila 79 yaş arasındaki kişilerde %0,2'den 80 yaş üstü kişilerde %6'ya yükselmiştir (11). </a:t>
            </a: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Erkeklerde </a:t>
            </a:r>
            <a:r>
              <a:rPr lang="tr-T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kadınlarda eşit derecede yaygındır (12</a:t>
            </a:r>
            <a:r>
              <a:rPr lang="tr-TR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9.	Black P,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Ojemann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R,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Tzouras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A. CSF shunts for dementia, incontinence, and gait disturbance. Clinical neurosurgery. 1985;32:632-51.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10.	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Petersen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RC,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Mokri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B,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Laws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ER.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Surgical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idiopathic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hydrocephalus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elderly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Neurology</a:t>
            </a:r>
            <a:r>
              <a:rPr lang="tr-TR" sz="800" dirty="0">
                <a:latin typeface="Calibri" panose="020F0502020204030204" pitchFamily="34" charset="0"/>
                <a:cs typeface="Calibri" panose="020F0502020204030204" pitchFamily="34" charset="0"/>
              </a:rPr>
              <a:t>. 1985;35(3):</a:t>
            </a:r>
            <a:r>
              <a:rPr lang="tr-TR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307</a:t>
            </a:r>
            <a:endParaRPr lang="tr-TR" sz="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11.	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Jaraj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D,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Rabiei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K, Marlow T, Jensen C, Skoog I,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Wikkelsø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C. Prevalence of idiopathic normal-pressure hydrocephalus. Neurology. 2014;82(16):1449-54.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12.	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Marmarou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A, Young HF,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Aygok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GA,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Sawauchi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S, Tsuji O, Yamamoto T, et al. Diagnosis and management of idiopathic normal-pressure hydrocephalus: a prospective study in 151 patients. Journal of neurosurgery. 2005;102(6):987-97.</a:t>
            </a:r>
            <a:endParaRPr lang="tr-T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endParaRPr lang="tr-T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97877" y="1494692"/>
            <a:ext cx="10755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NBH’de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radyolojik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incelemeler,</a:t>
            </a: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dinamiğine yönelik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araştırmalar,</a:t>
            </a:r>
          </a:p>
          <a:p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Nöropsikolojik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araştırmalar ve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etabolik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incelemeler başlıca tanı yöntemleridir.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Şant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tedavisinin uygun olup olmayacağına karar vermede en sık kullanılan yöntem ise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lomber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ponksiyon (LP) yapılarak, BOS basıncını azaltmak ve hastanın kliniğinde düzelme olup olmadığını gözlemektir.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104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047999" y="1354015"/>
            <a:ext cx="714228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OLGU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 Y/K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ÖG: Tip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DM, HT, HL, Parkinson.</a:t>
            </a: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Şikayeti: Kendi seviyesinden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düşme nedeniyle acil servise başvurmuş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Acil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serviste akut bir patoloji saptanmayarak taburcu edilmiş.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Tedavi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düzenlenmesi, genel </a:t>
            </a:r>
            <a:r>
              <a:rPr lang="tr-T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geriatrik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değerlendirme açısından geriatri servis yatışı yapıldı.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2-3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yıldır Parkinson ilaçlarını kullanmadığı, 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yıldır unutkanlık şikayetlerinin arttığı, 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yku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düzensizliği, gündüz uyku hali ve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halisunasyonlarının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olduğu,</a:t>
            </a: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aydır haftada bir düşme öyküsünün olduğu, </a:t>
            </a:r>
            <a:endParaRPr lang="tr-T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 idrar </a:t>
            </a:r>
            <a:r>
              <a:rPr lang="tr-T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inkontinansının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olduğu öğrenildi. 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01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76CB85E4-3610-4B16-8F94-74178CC3C883}"/>
</file>

<file path=customXml/itemProps2.xml><?xml version="1.0" encoding="utf-8"?>
<ds:datastoreItem xmlns:ds="http://schemas.openxmlformats.org/officeDocument/2006/customXml" ds:itemID="{354FD795-1B71-4483-B39B-F33E941EBD7E}"/>
</file>

<file path=customXml/itemProps3.xml><?xml version="1.0" encoding="utf-8"?>
<ds:datastoreItem xmlns:ds="http://schemas.openxmlformats.org/officeDocument/2006/customXml" ds:itemID="{15E41F0A-59A5-4B99-91BB-449140A7792C}"/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2350</Words>
  <Application>Microsoft Office PowerPoint</Application>
  <PresentationFormat>Geniş ekran</PresentationFormat>
  <Paragraphs>242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5" baseType="lpstr">
      <vt:lpstr>Algerian</vt:lpstr>
      <vt:lpstr>Aptos</vt:lpstr>
      <vt:lpstr>Aptos Display</vt:lpstr>
      <vt:lpstr>Arial</vt:lpstr>
      <vt:lpstr>Calibri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Buse Çalışan</dc:creator>
  <cp:lastModifiedBy>Windows Kullanıcısı</cp:lastModifiedBy>
  <cp:revision>21</cp:revision>
  <dcterms:created xsi:type="dcterms:W3CDTF">2025-09-25T07:19:01Z</dcterms:created>
  <dcterms:modified xsi:type="dcterms:W3CDTF">2025-10-06T08:37:00Z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