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3" r:id="rId4"/>
    <p:sldId id="260" r:id="rId5"/>
    <p:sldId id="262" r:id="rId6"/>
    <p:sldId id="263" r:id="rId7"/>
    <p:sldId id="265" r:id="rId8"/>
    <p:sldId id="266" r:id="rId9"/>
    <p:sldId id="267" r:id="rId10"/>
    <p:sldId id="271" r:id="rId11"/>
    <p:sldId id="272" r:id="rId12"/>
    <p:sldId id="264" r:id="rId13"/>
    <p:sldId id="269" r:id="rId14"/>
    <p:sldId id="274" r:id="rId15"/>
    <p:sldId id="270" r:id="rId16"/>
    <p:sldId id="26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69"/>
  </p:normalViewPr>
  <p:slideViewPr>
    <p:cSldViewPr snapToGrid="0">
      <p:cViewPr varScale="1">
        <p:scale>
          <a:sx n="74" d="100"/>
          <a:sy n="74" d="100"/>
        </p:scale>
        <p:origin x="77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22CEB-3B76-2265-AA5B-AF754489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6564EB-94C6-E653-02F8-9B61857A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0A9421-9343-6144-7239-DE3E9F1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2F860-4AFB-9129-3A36-FA96EB4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3E139E-1979-65EF-3448-F50E8EA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BFB2F-7060-C551-0A14-3DBECEC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1D14C-509A-A224-AA73-11D8019C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21C186-CD09-33B2-4D8B-E2FF17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8B3C33-9E0E-378F-76FE-51BFF72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47CB78-C975-0DC7-4E47-A49001E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B39EC90-8F20-1A38-A4A7-8E670B72D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E628E8-CD4A-B25F-B85C-C429FC77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FE0356-622C-52C1-6A3A-04104AC8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2BAAA2-EF01-F880-7607-335B9E4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5ACA9-0BE3-60DA-4E79-DC6E339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05303-C2AA-C030-0351-4AC61A7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27E34-C243-5AEA-DB77-F156C4D6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420A6E-93F1-A239-F6DF-3007476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1C469-F898-0AAF-EB21-9406A07C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233052-3BE2-89FF-8C83-E63F74D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CA930-805E-B092-9B3E-C0684AA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7EBC1B-432A-0937-9DDA-B6C4963B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6AF6AE-ECD5-011B-1218-7DBA9CB1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D4311-15FC-0A2B-98E5-20345B3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0A999F-958A-B833-DD53-EE8DD03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C4092-D922-C0A0-92DE-7C7B8274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B244C-57AA-9D5D-E782-DC2453E8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941D0D-8067-0E78-634F-6D8B0E1B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1F4C93-3EAC-F0BA-20E5-A33692B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BCCD32-8751-BC60-7F6C-9A810A14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8F86D0-7270-9965-121B-B942DBA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2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2F327-34E8-E100-EA4F-27AE2B4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CE9BC1-AC0D-3C98-38F2-3205F2E5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CED8F5-AC86-727D-147B-115700C5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09E01D-AE4A-6E0D-C739-348F19C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E4E12E-BEC9-5467-89A0-FD95B1FD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7B2810-9E7D-59A4-E839-342D251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E82C533-E0EF-074E-257B-4DE1BB7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E5F1625-B837-496E-B3B9-F2AC1D50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7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EA32B-287D-9FC8-DEDA-A86C45B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B21449-467D-89BD-6733-DCF4D31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AD3315-C9C0-03A7-9159-ED42457C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FC7531-8E40-3D6A-CE6C-6122F47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2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EB6C99-72D7-4A35-1DFE-9D850B7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380F60-AA22-003D-CE1A-626FAD3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6F86DD-4E57-9E5E-0B53-ADCC203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9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93451-C544-95D0-F500-92D6FA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A60A7-6F64-103A-0749-4028055D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57ECF7-22CB-0D8B-2AAE-ACFBA05D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DCE356-DCED-AD44-AE48-41CD344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63256C-B7B4-691E-BBE5-72CF4DE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F5142-7DB2-2BC6-CC1B-F182893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E9F68-9853-2C6B-5B3A-0CB423F5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983DC2-3688-A319-4317-B55B8F3DC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F0E675-F20C-AF94-D892-6AF7DE0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BF0D5A-D7FF-3619-D992-961CFEA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2F90F2-87F8-1766-76B3-D1C9BE7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4DD289-26E5-E852-D2D6-AFBB4BB6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37A067-993D-1EBD-0ABA-9B08F40A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1BE733-F6D3-9BA3-5DD2-79A800B2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ED8A98-9173-43EF-722C-68C4A85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D562F-40FB-EFCE-38B8-AA13C250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63FA39-D86C-F574-4C74-820A4D66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1025236" y="2253673"/>
            <a:ext cx="10328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YAŞLI HASTALARDA TRİGLİSERİD-GLUKOZ İNDEKSİNİN MALNÜTRİSYON VE DİĞER GERİATRİK SENDROMLARLA İLİŞKİSİ</a:t>
            </a:r>
            <a:endParaRPr lang="tr-TR" sz="28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683000" y="4060237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Ebru </a:t>
            </a:r>
            <a:r>
              <a:rPr lang="tr-TR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Caran</a:t>
            </a:r>
            <a:r>
              <a:rPr lang="tr-TR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Karabacak</a:t>
            </a: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Büşra Gökçe</a:t>
            </a: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Pelin Ünsal</a:t>
            </a: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Ekin Oktay Oğuz</a:t>
            </a: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Meltem Koca</a:t>
            </a: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Süheyla Çöteli</a:t>
            </a: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Fatma Kaplan Efe</a:t>
            </a: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Eda Çeker</a:t>
            </a: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Yelda Kocaman</a:t>
            </a: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Gözde Şengül Ayçiçek</a:t>
            </a: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Etlik </a:t>
            </a:r>
            <a:r>
              <a:rPr lang="tr-TR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Şehir </a:t>
            </a:r>
            <a:r>
              <a:rPr lang="tr-TR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Hastanesi,Geriatri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Yıldırım Beyazıt </a:t>
            </a:r>
            <a:r>
              <a:rPr lang="tr-TR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Üniversitesi, Geriatri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60437"/>
            <a:ext cx="2645641" cy="26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1370734"/>
            <a:ext cx="9134475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20000"/>
                <a:lumOff val="80000"/>
                <a:alpha val="65000"/>
              </a:schemeClr>
            </a:outerShdw>
            <a:softEdge rad="25400"/>
          </a:effectLst>
        </p:spPr>
      </p:pic>
      <p:sp>
        <p:nvSpPr>
          <p:cNvPr id="6" name="Metin kutusu 5"/>
          <p:cNvSpPr txBox="1"/>
          <p:nvPr/>
        </p:nvSpPr>
        <p:spPr>
          <a:xfrm>
            <a:off x="1528762" y="5572376"/>
            <a:ext cx="1074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5602409 katılımcıyı içeren on gözlemsel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indeksi, bilişsel işlev bozukluğu ve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riskinde artışla ilişkili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62" y="1395412"/>
            <a:ext cx="8296275" cy="3509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lumMod val="40000"/>
                <a:lumOff val="60000"/>
                <a:alpha val="70000"/>
              </a:schemeClr>
            </a:outerShdw>
          </a:effectLst>
        </p:spPr>
      </p:pic>
      <p:sp>
        <p:nvSpPr>
          <p:cNvPr id="4" name="Metin kutusu 3"/>
          <p:cNvSpPr txBox="1"/>
          <p:nvPr/>
        </p:nvSpPr>
        <p:spPr>
          <a:xfrm>
            <a:off x="1810327" y="5237018"/>
            <a:ext cx="945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1866 hasta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indeksi kırılganlık riskiyle ilişkili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055813"/>
            <a:ext cx="8801100" cy="33718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Metin kutusu 3"/>
          <p:cNvSpPr txBox="1"/>
          <p:nvPr/>
        </p:nvSpPr>
        <p:spPr>
          <a:xfrm>
            <a:off x="1695450" y="5663046"/>
            <a:ext cx="1014152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2042 hasta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Bilişsel bozukluk ve yüksek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indeksi depresyonla ilişkili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761509" y="1381991"/>
            <a:ext cx="420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3777673" y="1406071"/>
            <a:ext cx="382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344" y="2024640"/>
            <a:ext cx="7203065" cy="2981138"/>
          </a:xfrm>
          <a:prstGeom prst="rect">
            <a:avLst/>
          </a:prstGeom>
          <a:ln>
            <a:gradFill>
              <a:gsLst>
                <a:gs pos="34000">
                  <a:srgbClr val="B7E0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6600000" scaled="0"/>
            </a:gradFill>
          </a:ln>
        </p:spPr>
      </p:pic>
      <p:sp>
        <p:nvSpPr>
          <p:cNvPr id="6" name="Metin kutusu 5"/>
          <p:cNvSpPr txBox="1"/>
          <p:nvPr/>
        </p:nvSpPr>
        <p:spPr>
          <a:xfrm>
            <a:off x="1174173" y="5285557"/>
            <a:ext cx="1041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indeksi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-VKİ indeksi, diyabet hastası olmayan orta yaşlı ve ileri yaştaki kadınlarda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sarkopeniye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karşı koruma sağlamıştır.</a:t>
            </a:r>
          </a:p>
        </p:txBody>
      </p:sp>
    </p:spTree>
    <p:extLst>
      <p:ext uri="{BB962C8B-B14F-4D97-AF65-F5344CB8AC3E}">
        <p14:creationId xmlns:p14="http://schemas.microsoft.com/office/powerpoint/2010/main" val="19286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1882920" y="2411966"/>
            <a:ext cx="87930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KISITLIKLAR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Retrospektif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Tek merkezli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Örneklem sayısı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Diyabet?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düşürücü tedaviler?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3" y="2216583"/>
            <a:ext cx="4429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563419" y="1551709"/>
            <a:ext cx="81649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indeksi yaşlılarda artmış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malnütrisyonla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riskiyle ilişkili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indeksi, yaşlı popülasyonda beslenme durumu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metabolik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riskin değerlendirilmesinde potansiyel bir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biyobelirteç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olabilir.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Nedensellik ve klinik sonuçlar açısından bu bulguların doğrulanması için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prospektif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çalışmalara ihtiyaç vardır.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458" y="3783445"/>
            <a:ext cx="31432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505" y="1219200"/>
            <a:ext cx="6588990" cy="517626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0327" y="1502280"/>
            <a:ext cx="2530331" cy="46101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" y="1502280"/>
            <a:ext cx="2530330" cy="46101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165186" y="6395460"/>
            <a:ext cx="622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ETLİK ŞEHİR HASTANESİ, GERİATRİ AİLESİ</a:t>
            </a:r>
            <a:endParaRPr lang="tr-TR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/>
          <p:cNvSpPr txBox="1"/>
          <p:nvPr/>
        </p:nvSpPr>
        <p:spPr>
          <a:xfrm>
            <a:off x="942109" y="1810327"/>
            <a:ext cx="8146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TRİGLİSERİD-GLUKOZ (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 İNDEKSİ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İnsülin direnci ve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disfonksiyonun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güvenilir bir göstergesidir*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trigliserid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(mg/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×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glukoz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(mg/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/ 2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Pratik, ucuz, kolay ölçülebilir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28073" y="6188364"/>
            <a:ext cx="109358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Guerrero-Romero</a:t>
            </a:r>
            <a:r>
              <a:rPr lang="tr-TR" sz="1050" dirty="0">
                <a:latin typeface="Arial" panose="020B0604020202020204" pitchFamily="34" charset="0"/>
                <a:cs typeface="Arial" panose="020B0604020202020204" pitchFamily="34" charset="0"/>
              </a:rPr>
              <a:t>, F., et al.,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triglycerides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euglycemic-hyperinsulinemic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clamp</a:t>
            </a:r>
            <a:r>
              <a:rPr lang="tr-TR" sz="105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05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tr-TR" sz="105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tr-TR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0" dirty="0" err="1">
                <a:latin typeface="Arial" panose="020B0604020202020204" pitchFamily="34" charset="0"/>
                <a:cs typeface="Arial" panose="020B0604020202020204" pitchFamily="34" charset="0"/>
              </a:rPr>
              <a:t>Endocrinol</a:t>
            </a:r>
            <a:r>
              <a:rPr lang="tr-TR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0" dirty="0" err="1">
                <a:latin typeface="Arial" panose="020B0604020202020204" pitchFamily="34" charset="0"/>
                <a:cs typeface="Arial" panose="020B0604020202020204" pitchFamily="34" charset="0"/>
              </a:rPr>
              <a:t>Metab</a:t>
            </a:r>
            <a:r>
              <a:rPr lang="tr-TR" sz="1050" dirty="0">
                <a:latin typeface="Arial" panose="020B0604020202020204" pitchFamily="34" charset="0"/>
                <a:cs typeface="Arial" panose="020B0604020202020204" pitchFamily="34" charset="0"/>
              </a:rPr>
              <a:t>, 2010. </a:t>
            </a:r>
            <a:r>
              <a:rPr lang="tr-TR" sz="1050" b="1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tr-TR" sz="1050" dirty="0">
                <a:latin typeface="Arial" panose="020B0604020202020204" pitchFamily="34" charset="0"/>
                <a:cs typeface="Arial" panose="020B0604020202020204" pitchFamily="34" charset="0"/>
              </a:rPr>
              <a:t>(7): p. 3347-51.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850" y="1973194"/>
            <a:ext cx="22669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1293091" y="1690688"/>
            <a:ext cx="8044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Kardiyovasküler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Risk Göstergesi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sendrom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Tip 2 DM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-alkolik yağlı karaciğer hastalığı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Aterosklerotik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kalp hastalığı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Serobrovasküler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olay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28" y="3260348"/>
            <a:ext cx="4899602" cy="30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19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-720436" y="2235371"/>
            <a:ext cx="734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YAŞLILARDA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29672" y="3304847"/>
            <a:ext cx="234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bozukluklar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544290" y="3149386"/>
            <a:ext cx="309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Beslenme durumu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Kas gücü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Fonksiyonel işlevsellik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ağ Ok 6"/>
          <p:cNvSpPr/>
          <p:nvPr/>
        </p:nvSpPr>
        <p:spPr>
          <a:xfrm>
            <a:off x="2743199" y="3409057"/>
            <a:ext cx="1246909" cy="408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508000" y="6026642"/>
            <a:ext cx="9513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, J., et al.,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triglyceride-glucose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sarcopenia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: data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 NHANES 2011-2018.</a:t>
            </a:r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dirty="0" err="1"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, 2024. </a:t>
            </a:r>
            <a:r>
              <a:rPr lang="tr-TR" sz="10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(1): p. 219.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290" y="1578444"/>
            <a:ext cx="4041053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5211618" y="1893732"/>
            <a:ext cx="614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38909" y="2466109"/>
            <a:ext cx="1080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Yaşlı hastalarda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indeksinin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malnütrisyon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riski ve diğer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geriatrik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sendromlarla ilişkisini değerlendirmek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82" y="4312902"/>
            <a:ext cx="3826164" cy="19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692727" y="1690688"/>
            <a:ext cx="7804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GEREÇ ve YÖNTEM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Yatan hastalar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Demografik özellikler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Kapsamlı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geriatrik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değerlendirme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Laboratuvar verileri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Retrospektif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185 hasta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6" y="2109741"/>
            <a:ext cx="2986664" cy="36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Metin kutusu 6"/>
          <p:cNvSpPr txBox="1"/>
          <p:nvPr/>
        </p:nvSpPr>
        <p:spPr>
          <a:xfrm>
            <a:off x="1062182" y="1921164"/>
            <a:ext cx="9892145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trigliserid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(mg/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 ×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glukoz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(mg/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 / 2]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93619" y="2942882"/>
            <a:ext cx="203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Q1 (n=46)</a:t>
            </a: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&lt;8.33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422073" y="2955570"/>
            <a:ext cx="203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Q2 (n=46)</a:t>
            </a: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8.33-8,70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973618" y="2967399"/>
            <a:ext cx="203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Q3 (n=47)</a:t>
            </a: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8.70-9.19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8525164" y="2967398"/>
            <a:ext cx="203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Q4 (n=46)</a:t>
            </a: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&gt; 9.19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62182" y="4100945"/>
            <a:ext cx="2558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indeksi</a:t>
            </a:r>
          </a:p>
          <a:p>
            <a:pPr>
              <a:lnSpc>
                <a:spcPct val="200000"/>
              </a:lnSpc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Malnütrisyon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Cinsiyet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027053" y="4636307"/>
            <a:ext cx="375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Sperman korelasyon analizi</a:t>
            </a:r>
          </a:p>
          <a:p>
            <a:pPr>
              <a:lnSpc>
                <a:spcPct val="200000"/>
              </a:lnSpc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Multinominal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lojistik regresyon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Çentikli Sağ Ok 17"/>
          <p:cNvSpPr/>
          <p:nvPr/>
        </p:nvSpPr>
        <p:spPr>
          <a:xfrm>
            <a:off x="2595419" y="4667274"/>
            <a:ext cx="1228435" cy="655128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9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3011055" y="1224466"/>
            <a:ext cx="693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36677"/>
              </p:ext>
            </p:extLst>
          </p:nvPr>
        </p:nvGraphicFramePr>
        <p:xfrm>
          <a:off x="838200" y="1620705"/>
          <a:ext cx="6682566" cy="4991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515">
                  <a:extLst>
                    <a:ext uri="{9D8B030D-6E8A-4147-A177-3AD203B41FA5}">
                      <a16:colId xmlns:a16="http://schemas.microsoft.com/office/drawing/2014/main" val="1093689479"/>
                    </a:ext>
                  </a:extLst>
                </a:gridCol>
                <a:gridCol w="1113515">
                  <a:extLst>
                    <a:ext uri="{9D8B030D-6E8A-4147-A177-3AD203B41FA5}">
                      <a16:colId xmlns:a16="http://schemas.microsoft.com/office/drawing/2014/main" val="1516412451"/>
                    </a:ext>
                  </a:extLst>
                </a:gridCol>
                <a:gridCol w="1113515">
                  <a:extLst>
                    <a:ext uri="{9D8B030D-6E8A-4147-A177-3AD203B41FA5}">
                      <a16:colId xmlns:a16="http://schemas.microsoft.com/office/drawing/2014/main" val="1547604577"/>
                    </a:ext>
                  </a:extLst>
                </a:gridCol>
                <a:gridCol w="1113515">
                  <a:extLst>
                    <a:ext uri="{9D8B030D-6E8A-4147-A177-3AD203B41FA5}">
                      <a16:colId xmlns:a16="http://schemas.microsoft.com/office/drawing/2014/main" val="1680911138"/>
                    </a:ext>
                  </a:extLst>
                </a:gridCol>
                <a:gridCol w="1114253">
                  <a:extLst>
                    <a:ext uri="{9D8B030D-6E8A-4147-A177-3AD203B41FA5}">
                      <a16:colId xmlns:a16="http://schemas.microsoft.com/office/drawing/2014/main" val="837147159"/>
                    </a:ext>
                  </a:extLst>
                </a:gridCol>
                <a:gridCol w="1114253">
                  <a:extLst>
                    <a:ext uri="{9D8B030D-6E8A-4147-A177-3AD203B41FA5}">
                      <a16:colId xmlns:a16="http://schemas.microsoft.com/office/drawing/2014/main" val="2662206437"/>
                    </a:ext>
                  </a:extLst>
                </a:gridCol>
              </a:tblGrid>
              <a:tr h="527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TyG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Quartile 1 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(&lt;8.33)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(n=46)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Quartile 2</a:t>
                      </a:r>
                      <a:endParaRPr lang="tr-TR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(8.33-8.70)</a:t>
                      </a:r>
                      <a:endParaRPr lang="tr-TR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Quartile 3</a:t>
                      </a:r>
                      <a:endParaRPr lang="tr-TR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(8.70-9.19)</a:t>
                      </a:r>
                      <a:endParaRPr lang="tr-TR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(n=47)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Quartile 4</a:t>
                      </a:r>
                      <a:endParaRPr lang="tr-TR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(&gt;9.19) </a:t>
                      </a:r>
                      <a:endParaRPr lang="tr-TR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p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5861965"/>
                  </a:ext>
                </a:extLst>
              </a:tr>
              <a:tr h="326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Yaş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81.87 ± 6.99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81.52  ± 8.14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80.57  ± 6.97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79.61  ± 8.68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0.498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022110"/>
                  </a:ext>
                </a:extLst>
              </a:tr>
              <a:tr h="326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Cinsiyet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(Kadın)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(43.5%)</a:t>
                      </a:r>
                      <a:r>
                        <a:rPr lang="en-US" sz="11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(50%)</a:t>
                      </a:r>
                      <a:r>
                        <a:rPr lang="en-US" sz="11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(70.2%)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36(78.3%)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tr-T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133505"/>
                  </a:ext>
                </a:extLst>
              </a:tr>
              <a:tr h="161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GYA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(0-6)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(0-6)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(0-6)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(0-6)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0.508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033220"/>
                  </a:ext>
                </a:extLst>
              </a:tr>
              <a:tr h="161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EGYA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(0-8)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(0-6)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(0-8)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(0-7)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0.305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092298"/>
                  </a:ext>
                </a:extLst>
              </a:tr>
              <a:tr h="161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CFS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(3-8)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(3-8)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(3-8)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(2-8)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0.413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9886118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MNA-SF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 (1-12)</a:t>
                      </a:r>
                      <a:r>
                        <a:rPr lang="en-US" sz="11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(0-14)</a:t>
                      </a:r>
                      <a:r>
                        <a:rPr lang="en-US" sz="11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(0-12)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(2-12)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  <a:endParaRPr lang="tr-T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946403"/>
                  </a:ext>
                </a:extLst>
              </a:tr>
              <a:tr h="161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GDS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(0-12)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(0-15)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(0-14)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(0-15)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0.867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518835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MMT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(13-30)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(8-29)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(9-29)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(10-29)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0.984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609920"/>
                  </a:ext>
                </a:extLst>
              </a:tr>
              <a:tr h="161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EAT-10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(0-32)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(0-40)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(0-27)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(0-25)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0.766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493869"/>
                  </a:ext>
                </a:extLst>
              </a:tr>
              <a:tr h="161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SARC-F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(0-10)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(1-10)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(0-10)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(0-10)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0.336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079427"/>
                  </a:ext>
                </a:extLst>
              </a:tr>
              <a:tr h="326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Handgrip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13.64  ± 7.17</a:t>
                      </a:r>
                      <a:r>
                        <a:rPr lang="en-US" sz="11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9.32  ± 7.60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  ± 7.68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9.53  ± 5.71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  <a:endParaRPr lang="tr-T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697239"/>
                  </a:ext>
                </a:extLst>
              </a:tr>
              <a:tr h="326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(12-86)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(9-49)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24.35 (10-82)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 (11-90)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0.740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63139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İlaç sayısı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(0-13)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(0-15)</a:t>
                      </a:r>
                      <a:r>
                        <a:rPr lang="en-US" sz="11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(1-13)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(1-13)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  <a:endParaRPr lang="tr-T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005434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Düşme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(48.9%)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(62.2%)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(46.8%)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(67.4%)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0.129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4246498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İnsomnia 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(75.6%)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(62.2%)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(69.6%)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(69.6%)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0.596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268896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Demans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(30.4%)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(23.9%)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(21.3%)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(21.7%)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0.719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706594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Depresyon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(39.1%)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(37%)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(36.2%)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(30.4%)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0.843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17896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Osteoporoz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(39.1%)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(37%)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(34%)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(30.4%)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0.835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436811"/>
                  </a:ext>
                </a:extLst>
              </a:tr>
              <a:tr h="326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Basınç yaralanması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(32.6%)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(28.3%)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(27.7%)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(26.1%)</a:t>
                      </a:r>
                      <a:endParaRPr lang="tr-T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0.913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9354491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7738890" y="5874328"/>
            <a:ext cx="377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significant differences to Q2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differences to Q4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387926" y="1690688"/>
            <a:ext cx="111944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Malnütrisyon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riski Q4’te Q1’e göre daha düşük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(OR=3.63, %95 GA: 1.47–8.96; p=0.005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Kadın cinsiyetle yüksek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indeksi arasında ters ilişki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(Q3 OR=0.344, p=0.015; Q4 OR=0.253, p=0.004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geriatrik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sendromlar benzer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F0668297-6AF7-41AE-863F-1E2538588E30}"/>
</file>

<file path=customXml/itemProps2.xml><?xml version="1.0" encoding="utf-8"?>
<ds:datastoreItem xmlns:ds="http://schemas.openxmlformats.org/officeDocument/2006/customXml" ds:itemID="{8199F585-65CE-49E8-A80E-3E62877D9EA7}"/>
</file>

<file path=customXml/itemProps3.xml><?xml version="1.0" encoding="utf-8"?>
<ds:datastoreItem xmlns:ds="http://schemas.openxmlformats.org/officeDocument/2006/customXml" ds:itemID="{2D45C061-6301-49DF-B12E-D2C93BDA013B}"/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812</Words>
  <Application>Microsoft Office PowerPoint</Application>
  <PresentationFormat>Geniş ekran</PresentationFormat>
  <Paragraphs>199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Book Antiqua</vt:lpstr>
      <vt:lpstr>Calibri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Buse Çalışan</dc:creator>
  <cp:lastModifiedBy>ebru</cp:lastModifiedBy>
  <cp:revision>36</cp:revision>
  <dcterms:created xsi:type="dcterms:W3CDTF">2025-09-25T07:19:01Z</dcterms:created>
  <dcterms:modified xsi:type="dcterms:W3CDTF">2025-10-16T21:56:56Z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