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3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12.xml" ContentType="application/vnd.openxmlformats-officedocument.presentationml.slideLayout+xml"/>
  <Override PartName="/ppt/notesSlides/notesSlide2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95" r:id="rId1"/>
  </p:sldMasterIdLst>
  <p:notesMasterIdLst>
    <p:notesMasterId r:id="rId54"/>
  </p:notesMasterIdLst>
  <p:sldIdLst>
    <p:sldId id="1757" r:id="rId2"/>
    <p:sldId id="1893" r:id="rId3"/>
    <p:sldId id="1894" r:id="rId4"/>
    <p:sldId id="2098" r:id="rId5"/>
    <p:sldId id="1968" r:id="rId6"/>
    <p:sldId id="1898" r:id="rId7"/>
    <p:sldId id="1972" r:id="rId8"/>
    <p:sldId id="1584" r:id="rId9"/>
    <p:sldId id="1978" r:id="rId10"/>
    <p:sldId id="1958" r:id="rId11"/>
    <p:sldId id="1959" r:id="rId12"/>
    <p:sldId id="1960" r:id="rId13"/>
    <p:sldId id="1976" r:id="rId14"/>
    <p:sldId id="1974" r:id="rId15"/>
    <p:sldId id="1977" r:id="rId16"/>
    <p:sldId id="1966" r:id="rId17"/>
    <p:sldId id="2090" r:id="rId18"/>
    <p:sldId id="1982" r:id="rId19"/>
    <p:sldId id="1983" r:id="rId20"/>
    <p:sldId id="2053" r:id="rId21"/>
    <p:sldId id="2054" r:id="rId22"/>
    <p:sldId id="2058" r:id="rId23"/>
    <p:sldId id="1984" r:id="rId24"/>
    <p:sldId id="1986" r:id="rId25"/>
    <p:sldId id="1987" r:id="rId26"/>
    <p:sldId id="1988" r:id="rId27"/>
    <p:sldId id="1989" r:id="rId28"/>
    <p:sldId id="1990" r:id="rId29"/>
    <p:sldId id="1991" r:id="rId30"/>
    <p:sldId id="1992" r:id="rId31"/>
    <p:sldId id="1993" r:id="rId32"/>
    <p:sldId id="1994" r:id="rId33"/>
    <p:sldId id="1995" r:id="rId34"/>
    <p:sldId id="2000" r:id="rId35"/>
    <p:sldId id="2001" r:id="rId36"/>
    <p:sldId id="2002" r:id="rId37"/>
    <p:sldId id="2059" r:id="rId38"/>
    <p:sldId id="2073" r:id="rId39"/>
    <p:sldId id="2074" r:id="rId40"/>
    <p:sldId id="2075" r:id="rId41"/>
    <p:sldId id="2076" r:id="rId42"/>
    <p:sldId id="2077" r:id="rId43"/>
    <p:sldId id="2078" r:id="rId44"/>
    <p:sldId id="2079" r:id="rId45"/>
    <p:sldId id="2080" r:id="rId46"/>
    <p:sldId id="2081" r:id="rId47"/>
    <p:sldId id="2082" r:id="rId48"/>
    <p:sldId id="2083" r:id="rId49"/>
    <p:sldId id="2085" r:id="rId50"/>
    <p:sldId id="2087" r:id="rId51"/>
    <p:sldId id="2088" r:id="rId52"/>
    <p:sldId id="2097" r:id="rId53"/>
  </p:sldIdLst>
  <p:sldSz cx="9144000" cy="6858000" type="screen4x3"/>
  <p:notesSz cx="6858000" cy="9144000"/>
  <p:defaultTextStyle>
    <a:defPPr>
      <a:defRPr lang="en-A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74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CC0000"/>
    <a:srgbClr val="008000"/>
    <a:srgbClr val="FF9933"/>
    <a:srgbClr val="FFCC66"/>
    <a:srgbClr val="FFCC00"/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Orta Stil 2 - Vurgu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265" autoAdjust="0"/>
    <p:restoredTop sz="99822" autoAdjust="0"/>
  </p:normalViewPr>
  <p:slideViewPr>
    <p:cSldViewPr>
      <p:cViewPr varScale="1">
        <p:scale>
          <a:sx n="82" d="100"/>
          <a:sy n="82" d="100"/>
        </p:scale>
        <p:origin x="893" y="72"/>
      </p:cViewPr>
      <p:guideLst>
        <p:guide orient="horz" pos="2160"/>
        <p:guide pos="3744"/>
      </p:guideLst>
    </p:cSldViewPr>
  </p:slideViewPr>
  <p:outlineViewPr>
    <p:cViewPr>
      <p:scale>
        <a:sx n="33" d="100"/>
        <a:sy n="33" d="100"/>
      </p:scale>
      <p:origin x="0" y="7539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customXml" Target="../customXml/item3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customXml" Target="../customXml/item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1925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788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25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tr-TR" noProof="0"/>
              <a:t>Asıl metin stillerini düzenlemek için tıklatın</a:t>
            </a:r>
          </a:p>
          <a:p>
            <a:pPr lvl="1"/>
            <a:r>
              <a:rPr lang="tr-TR" noProof="0"/>
              <a:t>İkinci düzey</a:t>
            </a:r>
          </a:p>
          <a:p>
            <a:pPr lvl="2"/>
            <a:r>
              <a:rPr lang="tr-TR" noProof="0"/>
              <a:t>Üçüncü düzey</a:t>
            </a:r>
          </a:p>
          <a:p>
            <a:pPr lvl="3"/>
            <a:r>
              <a:rPr lang="tr-TR" noProof="0"/>
              <a:t>Dördüncü düzey</a:t>
            </a:r>
          </a:p>
          <a:p>
            <a:pPr lvl="4"/>
            <a:r>
              <a:rPr lang="tr-TR" noProof="0"/>
              <a:t>Beşinci düzey</a:t>
            </a:r>
          </a:p>
        </p:txBody>
      </p:sp>
      <p:sp>
        <p:nvSpPr>
          <p:cNvPr id="1925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1925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8931BF2-B52A-47DD-AB43-370FF530654B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2445677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ayt Görüntüsü Yer Tutucus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9" name="Not Yer Tutucusu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tr-TR" altLang="tr-TR"/>
          </a:p>
        </p:txBody>
      </p:sp>
      <p:sp>
        <p:nvSpPr>
          <p:cNvPr id="4100" name="Slayt Numarası Yer Tutucus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F32A1D7-7310-4A41-93A3-51F5B4C56305}" type="slidenum">
              <a:rPr lang="tr-TR" altLang="tr-TR" smtClean="0"/>
              <a:pPr>
                <a:spcBef>
                  <a:spcPct val="0"/>
                </a:spcBef>
              </a:pPr>
              <a:t>1</a:t>
            </a:fld>
            <a:endParaRPr lang="tr-TR" altLang="tr-TR"/>
          </a:p>
        </p:txBody>
      </p:sp>
    </p:spTree>
    <p:extLst>
      <p:ext uri="{BB962C8B-B14F-4D97-AF65-F5344CB8AC3E}">
        <p14:creationId xmlns:p14="http://schemas.microsoft.com/office/powerpoint/2010/main" val="776977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ayt Görüntüsü Yer Tutucus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 Yer Tutucusu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tr-TR" altLang="tr-TR"/>
          </a:p>
        </p:txBody>
      </p:sp>
      <p:sp>
        <p:nvSpPr>
          <p:cNvPr id="10244" name="Slayt Numarası Yer Tutucus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FFF10A3E-4BBB-4E34-80E2-44A9D0B4BB5A}" type="slidenum">
              <a:rPr lang="tr-TR" altLang="tr-TR" sz="1200" smtClean="0"/>
              <a:pPr/>
              <a:t>3</a:t>
            </a:fld>
            <a:endParaRPr lang="tr-TR" altLang="tr-TR" sz="1200"/>
          </a:p>
        </p:txBody>
      </p:sp>
    </p:spTree>
    <p:extLst>
      <p:ext uri="{BB962C8B-B14F-4D97-AF65-F5344CB8AC3E}">
        <p14:creationId xmlns:p14="http://schemas.microsoft.com/office/powerpoint/2010/main" val="1577389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tr-TR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fld id="{98B43A3C-602B-42DB-9E0D-6DAA2918DFE8}" type="slidenum">
              <a:rPr lang="tr-TR" altLang="tr-TR" smtClean="0">
                <a:latin typeface="Times New Roman" panose="02020603050405020304" pitchFamily="18" charset="0"/>
              </a:rPr>
              <a:pPr/>
              <a:t>13</a:t>
            </a:fld>
            <a:endParaRPr lang="tr-TR" altLang="tr-TR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7548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tr-TR"/>
              <a:t>Asıl alt başlık stilini düzenlemek için tıklatın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8AF83-468E-46CF-9D24-472472050533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988575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37795-0C4F-426E-AC06-92FA5E05BE70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962361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D0B7F-0EDE-436B-94C9-8476D5DC29E2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812377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7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03703-0349-48B1-AB55-8527CA600E8C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036512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Metin Yer Tutucus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6" name="İçerik Yer Tutucus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7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8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9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BBB43-7377-4EA1-BB9B-4E07D1B1CEB5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820198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4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5E7A6-A3BB-4197-9F29-82AD542D13B1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443761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3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4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5FB9D-ACB2-4D42-A99A-33D99680E379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311756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5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7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0C6DA-32AA-4136-9DCF-04ECB64ACE60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491428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Resim Yer Tutucusu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tr-TR" noProof="0"/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5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7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DF173-0C12-4F95-906F-2049640D0F08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886333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,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D8200-1410-4EA7-8C09-1ED80FDC8805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785754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ey Başlık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51FA8-42E9-4768-8623-BEB40B606446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7524730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Başlık ve Tab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Başlık"/>
          <p:cNvSpPr>
            <a:spLocks noGrp="1"/>
          </p:cNvSpPr>
          <p:nvPr>
            <p:ph type="title"/>
          </p:nvPr>
        </p:nvSpPr>
        <p:spPr>
          <a:xfrm>
            <a:off x="685800" y="768350"/>
            <a:ext cx="7772400" cy="1143000"/>
          </a:xfrm>
        </p:spPr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2 Tablo Yer Tutucusu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 rtlCol="0">
            <a:normAutofit/>
          </a:bodyPr>
          <a:lstStyle/>
          <a:p>
            <a:pPr lvl="0"/>
            <a:endParaRPr lang="tr-TR" noProof="0"/>
          </a:p>
        </p:txBody>
      </p:sp>
      <p:sp>
        <p:nvSpPr>
          <p:cNvPr id="4" name="3 Veri Yer Tutucusu"/>
          <p:cNvSpPr>
            <a:spLocks noGrp="1"/>
          </p:cNvSpPr>
          <p:nvPr>
            <p:ph type="dt" sz="half" idx="10"/>
          </p:nvPr>
        </p:nvSpPr>
        <p:spPr>
          <a:xfrm>
            <a:off x="665163" y="6367463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4 Altbilgi Yer Tutucusu"/>
          <p:cNvSpPr>
            <a:spLocks noGrp="1"/>
          </p:cNvSpPr>
          <p:nvPr>
            <p:ph type="ftr" sz="quarter" idx="11"/>
          </p:nvPr>
        </p:nvSpPr>
        <p:spPr>
          <a:xfrm>
            <a:off x="3103563" y="636746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5 Slayt Numarası Yer Tutucusu"/>
          <p:cNvSpPr>
            <a:spLocks noGrp="1"/>
          </p:cNvSpPr>
          <p:nvPr>
            <p:ph type="sldNum" sz="quarter" idx="12"/>
          </p:nvPr>
        </p:nvSpPr>
        <p:spPr>
          <a:xfrm>
            <a:off x="6532563" y="6367463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318BEC-BEEE-4ACD-80F2-792313930941}" type="slidenum">
              <a:rPr lang="tr-TR" altLang="tr-TR"/>
              <a:pPr>
                <a:defRPr/>
              </a:pPr>
              <a:t>‹#›</a:t>
            </a:fld>
            <a:endParaRPr lang="tr-TR" altLang="tr-TR"/>
          </a:p>
        </p:txBody>
      </p:sp>
    </p:spTree>
    <p:extLst>
      <p:ext uri="{BB962C8B-B14F-4D97-AF65-F5344CB8AC3E}">
        <p14:creationId xmlns:p14="http://schemas.microsoft.com/office/powerpoint/2010/main" val="360162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Başlık Yer Tutucusu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tr-TR" altLang="tr-TR"/>
              <a:t>Asıl başlık stili için tıklatın</a:t>
            </a:r>
          </a:p>
        </p:txBody>
      </p:sp>
      <p:sp>
        <p:nvSpPr>
          <p:cNvPr id="1027" name="Metin Yer Tutucusu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tr-TR" altLang="tr-TR"/>
              <a:t>Asıl metin stillerini düzenlemek için tıklatın</a:t>
            </a:r>
          </a:p>
          <a:p>
            <a:pPr lvl="1"/>
            <a:r>
              <a:rPr lang="tr-TR" altLang="tr-TR"/>
              <a:t>İkinci düzey</a:t>
            </a:r>
          </a:p>
          <a:p>
            <a:pPr lvl="2"/>
            <a:r>
              <a:rPr lang="tr-TR" altLang="tr-TR"/>
              <a:t>Üçüncü düzey</a:t>
            </a:r>
          </a:p>
          <a:p>
            <a:pPr lvl="3"/>
            <a:r>
              <a:rPr lang="tr-TR" altLang="tr-TR"/>
              <a:t>Dördüncü düzey</a:t>
            </a:r>
          </a:p>
          <a:p>
            <a:pPr lvl="4"/>
            <a:r>
              <a:rPr lang="tr-TR" alt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CF4584E-943D-4843-A04F-573FDAB5D7B4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  <p:sldLayoutId id="214748390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r-T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2.mp4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65113" y="1484313"/>
            <a:ext cx="8534400" cy="2393950"/>
          </a:xfrm>
        </p:spPr>
        <p:txBody>
          <a:bodyPr/>
          <a:lstStyle/>
          <a:p>
            <a:pPr eaLnBrk="1" hangingPunct="1"/>
            <a:r>
              <a:rPr lang="tr-TR" altLang="tr-TR" sz="2800" b="1" dirty="0">
                <a:solidFill>
                  <a:srgbClr val="C00000"/>
                </a:solidFill>
                <a:latin typeface="Comic Sans MS" panose="030F0702030302020204" pitchFamily="66" charset="0"/>
              </a:rPr>
              <a:t>HUZURSUZ BACAKLAR SENDROMU </a:t>
            </a:r>
            <a:br>
              <a:rPr lang="tr-TR" altLang="tr-TR" sz="2800" b="1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tr-TR" altLang="tr-TR" sz="2800" b="1" dirty="0">
                <a:solidFill>
                  <a:srgbClr val="C00000"/>
                </a:solidFill>
                <a:latin typeface="Comic Sans MS" panose="030F0702030302020204" pitchFamily="66" charset="0"/>
              </a:rPr>
              <a:t>(</a:t>
            </a:r>
            <a:r>
              <a:rPr lang="tr-TR" altLang="tr-TR" sz="2800" b="1" i="1" dirty="0">
                <a:solidFill>
                  <a:srgbClr val="C00000"/>
                </a:solidFill>
                <a:latin typeface="Comic Sans MS" panose="030F0702030302020204" pitchFamily="66" charset="0"/>
              </a:rPr>
              <a:t>WILLIS-EKBOM HASTALIĞI)</a:t>
            </a:r>
            <a:br>
              <a:rPr lang="tr-TR" altLang="tr-TR" sz="2800" b="1" i="1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br>
              <a:rPr lang="tr-TR" altLang="tr-TR" sz="2800" b="1" i="1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tr-TR" altLang="tr-TR" sz="2800" b="1" i="1" dirty="0">
                <a:solidFill>
                  <a:srgbClr val="C00000"/>
                </a:solidFill>
                <a:latin typeface="Comic Sans MS" panose="030F0702030302020204" pitchFamily="66" charset="0"/>
              </a:rPr>
              <a:t>TEDAVİ YAKLAŞIMLARI</a:t>
            </a:r>
            <a:br>
              <a:rPr lang="tr-TR" altLang="tr-TR" sz="2800" b="1" i="1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tr-TR" altLang="tr-TR" sz="4800" b="1" dirty="0">
                <a:solidFill>
                  <a:srgbClr val="C00000"/>
                </a:solidFill>
                <a:latin typeface="Comic Sans MS" panose="030F0702030302020204" pitchFamily="66" charset="0"/>
              </a:rPr>
              <a:t>		</a:t>
            </a:r>
            <a:endParaRPr lang="en-AU" altLang="tr-TR" sz="4800" b="1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43608" y="4077072"/>
            <a:ext cx="6400800" cy="1143000"/>
          </a:xfrm>
        </p:spPr>
        <p:txBody>
          <a:bodyPr/>
          <a:lstStyle/>
          <a:p>
            <a:pPr eaLnBrk="1" hangingPunct="1"/>
            <a:r>
              <a:rPr lang="tr-TR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Prof. </a:t>
            </a:r>
            <a:r>
              <a:rPr lang="en-AU" altLang="tr-TR" sz="1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Dr.</a:t>
            </a:r>
            <a:r>
              <a:rPr lang="en-AU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Derya </a:t>
            </a:r>
            <a:r>
              <a:rPr lang="tr-TR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KARADENİZ</a:t>
            </a:r>
          </a:p>
          <a:p>
            <a:pPr eaLnBrk="1" hangingPunct="1"/>
            <a:r>
              <a:rPr lang="tr-TR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İstanbul Üniversitesi – Cerrahpaşa</a:t>
            </a:r>
          </a:p>
          <a:p>
            <a:pPr eaLnBrk="1" hangingPunct="1"/>
            <a:r>
              <a:rPr lang="en-AU" altLang="tr-TR" sz="1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Cerrahpaşa</a:t>
            </a:r>
            <a:r>
              <a:rPr lang="en-AU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Tıp </a:t>
            </a:r>
            <a:r>
              <a:rPr lang="en-AU" altLang="tr-TR" sz="1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Fakültesi</a:t>
            </a:r>
            <a:endParaRPr lang="en-AU" altLang="tr-TR" sz="14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eaLnBrk="1" hangingPunct="1"/>
            <a:r>
              <a:rPr lang="en-AU" altLang="tr-TR" sz="1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Nöroloji</a:t>
            </a:r>
            <a:r>
              <a:rPr lang="en-AU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A</a:t>
            </a:r>
            <a:r>
              <a:rPr lang="tr-TR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nabilim Dalı</a:t>
            </a:r>
          </a:p>
          <a:p>
            <a:pPr eaLnBrk="1" hangingPunct="1"/>
            <a:r>
              <a:rPr lang="tr-TR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Klinik Nörofizyoloji Bilim Dalı</a:t>
            </a:r>
            <a:endParaRPr lang="en-AU" altLang="tr-TR" sz="14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eaLnBrk="1" hangingPunct="1"/>
            <a:r>
              <a:rPr lang="en-AU" altLang="tr-TR" sz="1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Uyku</a:t>
            </a:r>
            <a:r>
              <a:rPr lang="tr-TR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AU" altLang="tr-TR" sz="1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Bozuklukları</a:t>
            </a:r>
            <a:r>
              <a:rPr lang="en-AU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tr-TR" altLang="tr-TR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Birimi</a:t>
            </a:r>
            <a:endParaRPr lang="en-AU" altLang="tr-TR" sz="14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600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131763" y="174625"/>
          <a:ext cx="4875212" cy="4032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 Eşlem Resmi" r:id="rId2" imgW="6200000" imgH="3086531" progId="Paint.Picture">
                  <p:embed/>
                </p:oleObj>
              </mc:Choice>
              <mc:Fallback>
                <p:oleObj name="Bit Eşlem Resmi" r:id="rId2" imgW="6200000" imgH="3086531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1763" y="174625"/>
                        <a:ext cx="4875212" cy="4032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975" y="1773238"/>
            <a:ext cx="3741738" cy="4868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2374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-120452"/>
            <a:ext cx="8642350" cy="1403350"/>
          </a:xfrm>
        </p:spPr>
        <p:txBody>
          <a:bodyPr/>
          <a:lstStyle/>
          <a:p>
            <a:pPr algn="l"/>
            <a:r>
              <a:rPr lang="tr-TR" altLang="tr-TR" sz="2000" b="1" i="1" dirty="0">
                <a:solidFill>
                  <a:srgbClr val="C00000"/>
                </a:solidFill>
                <a:latin typeface="Comic Sans MS" panose="030F0702030302020204" pitchFamily="66" charset="0"/>
              </a:rPr>
              <a:t>Huzursuz Bacaklar Sendromu / </a:t>
            </a:r>
            <a:br>
              <a:rPr lang="tr-TR" altLang="tr-TR" sz="2000" b="1" i="1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tr-TR" altLang="tr-TR" sz="2000" b="1" i="1" dirty="0">
                <a:solidFill>
                  <a:srgbClr val="C00000"/>
                </a:solidFill>
                <a:latin typeface="Comic Sans MS" panose="030F0702030302020204" pitchFamily="66" charset="0"/>
              </a:rPr>
              <a:t>Willis-Ekbom Hastalığı - </a:t>
            </a:r>
            <a:r>
              <a:rPr lang="tr-TR" sz="2000" dirty="0">
                <a:solidFill>
                  <a:srgbClr val="C00000"/>
                </a:solidFill>
                <a:latin typeface="Comic Sans MS" panose="030F0702030302020204" pitchFamily="66" charset="0"/>
              </a:rPr>
              <a:t>Tanı Kriterleri</a:t>
            </a:r>
            <a:endParaRPr lang="en-US" altLang="tr-TR" sz="1600" i="1" dirty="0">
              <a:solidFill>
                <a:srgbClr val="C0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  <p:sp>
        <p:nvSpPr>
          <p:cNvPr id="921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179388" y="1412875"/>
            <a:ext cx="3168650" cy="492442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tr-TR" altLang="tr-TR" sz="1600" u="sng" dirty="0">
                <a:latin typeface="Comic Sans MS" panose="030F0702030302020204" pitchFamily="66" charset="0"/>
              </a:rPr>
              <a:t>Bacakları hareket ettirme dürtüsüne</a:t>
            </a:r>
            <a:r>
              <a:rPr lang="tr-TR" altLang="tr-TR" sz="1600" dirty="0">
                <a:latin typeface="Comic Sans MS" panose="030F0702030302020204" pitchFamily="66" charset="0"/>
              </a:rPr>
              <a:t>, genellikle </a:t>
            </a:r>
            <a:r>
              <a:rPr lang="tr-TR" altLang="tr-TR" sz="1600" i="1" dirty="0">
                <a:latin typeface="Comic Sans MS" panose="030F0702030302020204" pitchFamily="66" charset="0"/>
              </a:rPr>
              <a:t>rahatsız edici veya hoş olmayan bir duyum eşlik eder veya bu dürtünün onun sonucu olduğu düşünülür.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altLang="tr-TR" sz="1600" i="1" u="sng" dirty="0">
                <a:solidFill>
                  <a:srgbClr val="00B050"/>
                </a:solidFill>
                <a:latin typeface="Comic Sans MS" panose="030F0702030302020204" pitchFamily="66" charset="0"/>
              </a:rPr>
              <a:t>Bu semptomlar:</a:t>
            </a:r>
            <a:endParaRPr lang="tr-TR" altLang="tr-TR" sz="1600" u="sng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tr-TR" sz="1600" dirty="0">
                <a:latin typeface="Comic Sans MS" panose="030F0702030302020204" pitchFamily="66" charset="0"/>
              </a:rPr>
              <a:t>1. </a:t>
            </a:r>
            <a:r>
              <a:rPr lang="tr-TR" altLang="tr-TR" sz="1600" i="1" dirty="0">
                <a:latin typeface="Comic Sans MS" panose="030F0702030302020204" pitchFamily="66" charset="0"/>
              </a:rPr>
              <a:t>Uzanma ve oturma gibi </a:t>
            </a:r>
            <a:r>
              <a:rPr lang="tr-TR" altLang="tr-TR" sz="1600" i="1" u="sng" dirty="0">
                <a:solidFill>
                  <a:srgbClr val="7030A0"/>
                </a:solidFill>
                <a:latin typeface="Comic Sans MS" panose="030F0702030302020204" pitchFamily="66" charset="0"/>
              </a:rPr>
              <a:t>istirahat</a:t>
            </a:r>
            <a:r>
              <a:rPr lang="tr-TR" altLang="tr-TR" sz="1600" i="1" u="sng" dirty="0">
                <a:latin typeface="Comic Sans MS" panose="030F0702030302020204" pitchFamily="66" charset="0"/>
              </a:rPr>
              <a:t> </a:t>
            </a:r>
            <a:r>
              <a:rPr lang="tr-TR" altLang="tr-TR" sz="1600" i="1" u="sng" dirty="0">
                <a:solidFill>
                  <a:srgbClr val="7030A0"/>
                </a:solidFill>
                <a:latin typeface="Comic Sans MS" panose="030F0702030302020204" pitchFamily="66" charset="0"/>
              </a:rPr>
              <a:t>ve hareketsizlik </a:t>
            </a:r>
            <a:r>
              <a:rPr lang="tr-TR" altLang="tr-TR" sz="1600" i="1" dirty="0">
                <a:latin typeface="Comic Sans MS" panose="030F0702030302020204" pitchFamily="66" charset="0"/>
              </a:rPr>
              <a:t>durumlarında başlar veya artar.</a:t>
            </a:r>
            <a:endParaRPr lang="tr-TR" altLang="tr-TR" sz="1600" dirty="0">
              <a:latin typeface="Comic Sans MS" panose="030F0702030302020204" pitchFamily="66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tr-TR" sz="1600" dirty="0">
                <a:latin typeface="Comic Sans MS" panose="030F0702030302020204" pitchFamily="66" charset="0"/>
              </a:rPr>
              <a:t>2. </a:t>
            </a:r>
            <a:r>
              <a:rPr lang="tr-TR" altLang="tr-TR" sz="1600" i="1" dirty="0">
                <a:latin typeface="Comic Sans MS" panose="030F0702030302020204" pitchFamily="66" charset="0"/>
              </a:rPr>
              <a:t>Yürüme, bacakları germe gibi </a:t>
            </a:r>
            <a:r>
              <a:rPr lang="tr-TR" altLang="tr-TR" sz="1600" i="1" u="sng" dirty="0">
                <a:solidFill>
                  <a:srgbClr val="7030A0"/>
                </a:solidFill>
                <a:latin typeface="Comic Sans MS" panose="030F0702030302020204" pitchFamily="66" charset="0"/>
              </a:rPr>
              <a:t>hareketler sırasında</a:t>
            </a:r>
            <a:r>
              <a:rPr lang="tr-TR" altLang="tr-TR" sz="1600" i="1" dirty="0">
                <a:latin typeface="Comic Sans MS" panose="030F0702030302020204" pitchFamily="66" charset="0"/>
              </a:rPr>
              <a:t>, aktivite devam ettiği süre boyunca, </a:t>
            </a:r>
            <a:r>
              <a:rPr lang="tr-TR" altLang="tr-TR" sz="1600" i="1" u="sng" dirty="0">
                <a:solidFill>
                  <a:srgbClr val="7030A0"/>
                </a:solidFill>
                <a:latin typeface="Comic Sans MS" panose="030F0702030302020204" pitchFamily="66" charset="0"/>
              </a:rPr>
              <a:t>kısmi veya tam olarak geçer.</a:t>
            </a:r>
            <a:endParaRPr lang="en-US" altLang="tr-TR" sz="1600" u="sng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tr-TR" sz="1600" dirty="0">
                <a:latin typeface="Comic Sans MS" panose="030F0702030302020204" pitchFamily="66" charset="0"/>
              </a:rPr>
              <a:t>3.</a:t>
            </a:r>
            <a:r>
              <a:rPr lang="tr-TR" altLang="tr-TR" sz="1600" dirty="0">
                <a:latin typeface="Comic Sans MS" panose="030F0702030302020204" pitchFamily="66" charset="0"/>
              </a:rPr>
              <a:t> </a:t>
            </a:r>
            <a:r>
              <a:rPr lang="tr-TR" altLang="tr-TR" sz="1600" u="sng" dirty="0">
                <a:solidFill>
                  <a:srgbClr val="7030A0"/>
                </a:solidFill>
                <a:latin typeface="Comic Sans MS" panose="030F0702030302020204" pitchFamily="66" charset="0"/>
              </a:rPr>
              <a:t>A</a:t>
            </a:r>
            <a:r>
              <a:rPr lang="tr-TR" altLang="tr-TR" sz="1600" i="1" u="sng" dirty="0">
                <a:solidFill>
                  <a:srgbClr val="7030A0"/>
                </a:solidFill>
                <a:latin typeface="Comic Sans MS" panose="030F0702030302020204" pitchFamily="66" charset="0"/>
              </a:rPr>
              <a:t>kşam veya gece saatlerinde </a:t>
            </a:r>
            <a:r>
              <a:rPr lang="tr-TR" altLang="tr-TR" sz="1600" i="1" dirty="0">
                <a:latin typeface="Comic Sans MS" panose="030F0702030302020204" pitchFamily="66" charset="0"/>
              </a:rPr>
              <a:t>ortaya çıkar veya bu zamanlarda gündüze göre belirgin olarak daha şiddetlidir</a:t>
            </a:r>
          </a:p>
        </p:txBody>
      </p:sp>
      <p:pic>
        <p:nvPicPr>
          <p:cNvPr id="2" name="RLS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944938" y="1048196"/>
            <a:ext cx="4876800" cy="2826891"/>
          </a:xfrm>
          <a:prstGeom prst="rect">
            <a:avLst/>
          </a:prstGeom>
        </p:spPr>
      </p:pic>
      <p:pic>
        <p:nvPicPr>
          <p:cNvPr id="4" name="RLS 7 Uyandıran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930231" y="4005064"/>
            <a:ext cx="4876800" cy="268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7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229600" cy="1143000"/>
          </a:xfrm>
        </p:spPr>
        <p:txBody>
          <a:bodyPr/>
          <a:lstStyle/>
          <a:p>
            <a:r>
              <a:rPr lang="tr-TR" altLang="tr-TR" sz="4000" b="1" dirty="0">
                <a:solidFill>
                  <a:srgbClr val="C00000"/>
                </a:solidFill>
                <a:latin typeface="Comic Sans MS" panose="030F0702030302020204" pitchFamily="66" charset="0"/>
              </a:rPr>
              <a:t>Destekleyici Özellikler</a:t>
            </a:r>
            <a:endParaRPr lang="tr-TR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37790"/>
            <a:ext cx="3816424" cy="4525963"/>
          </a:xfrm>
        </p:spPr>
        <p:txBody>
          <a:bodyPr/>
          <a:lstStyle/>
          <a:p>
            <a:pPr marL="274320" indent="-274320" eaLnBrk="1" fontAlgn="auto" hangingPunct="1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800" dirty="0">
                <a:solidFill>
                  <a:srgbClr val="000099"/>
                </a:solidFill>
                <a:latin typeface="Comic Sans MS" pitchFamily="66" charset="0"/>
              </a:rPr>
              <a:t>1- Aile hikayesi</a:t>
            </a:r>
            <a:r>
              <a:rPr lang="tr-TR" sz="1800" dirty="0">
                <a:solidFill>
                  <a:srgbClr val="FFFF66"/>
                </a:solidFill>
                <a:latin typeface="Comic Sans MS" pitchFamily="66" charset="0"/>
              </a:rPr>
              <a:t> </a:t>
            </a:r>
            <a:r>
              <a:rPr lang="tr-TR" sz="1800" dirty="0">
                <a:latin typeface="Comic Sans MS" pitchFamily="66" charset="0"/>
              </a:rPr>
              <a:t>;</a:t>
            </a:r>
            <a:r>
              <a:rPr lang="tr-TR" sz="1800" dirty="0">
                <a:solidFill>
                  <a:srgbClr val="FFFF66"/>
                </a:solidFill>
                <a:latin typeface="Comic Sans MS" pitchFamily="66" charset="0"/>
              </a:rPr>
              <a:t> </a:t>
            </a:r>
            <a:r>
              <a:rPr lang="tr-TR" sz="1800" dirty="0">
                <a:latin typeface="Comic Sans MS" pitchFamily="66" charset="0"/>
              </a:rPr>
              <a:t>hastaların &gt; %50’si</a:t>
            </a:r>
            <a:endParaRPr lang="tr-TR" sz="1800" dirty="0">
              <a:solidFill>
                <a:srgbClr val="FFFF66"/>
              </a:solidFill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defRPr/>
            </a:pPr>
            <a:r>
              <a:rPr lang="tr-TR" sz="1800" dirty="0">
                <a:latin typeface="Comic Sans MS" pitchFamily="66" charset="0"/>
              </a:rPr>
              <a:t>Birinci derece akrabada HBS riski; </a:t>
            </a:r>
          </a:p>
          <a:p>
            <a:pPr marL="274320" indent="-274320" eaLnBrk="1" fontAlgn="auto" hangingPunct="1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tr-TR" sz="1800" dirty="0">
                <a:latin typeface="Comic Sans MS" pitchFamily="66" charset="0"/>
              </a:rPr>
              <a:t>		- erken başlangıçlı HBS olanlarda  6,7 kat </a:t>
            </a:r>
            <a:r>
              <a:rPr lang="tr-TR" sz="1800" dirty="0">
                <a:latin typeface="Comic Sans MS" pitchFamily="66" charset="0"/>
                <a:sym typeface="Symbol"/>
              </a:rPr>
              <a:t></a:t>
            </a:r>
            <a:endParaRPr lang="tr-TR" sz="1800" dirty="0">
              <a:latin typeface="Comic Sans MS" pitchFamily="66" charset="0"/>
            </a:endParaRPr>
          </a:p>
          <a:p>
            <a:pPr marL="274320" indent="-274320" eaLnBrk="1" fontAlgn="auto" hangingPunct="1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None/>
              <a:defRPr/>
            </a:pPr>
            <a:r>
              <a:rPr lang="tr-TR" sz="1800" dirty="0">
                <a:latin typeface="Comic Sans MS" pitchFamily="66" charset="0"/>
              </a:rPr>
              <a:t>		- geç başlangıçlı HBS olanlarda 2,9 kat </a:t>
            </a:r>
            <a:r>
              <a:rPr lang="tr-TR" sz="1800" dirty="0">
                <a:latin typeface="Comic Sans MS" pitchFamily="66" charset="0"/>
                <a:sym typeface="Symbol"/>
              </a:rPr>
              <a:t>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tr-TR" sz="1800" dirty="0">
                <a:solidFill>
                  <a:srgbClr val="000099"/>
                </a:solidFill>
                <a:latin typeface="Comic Sans MS" panose="030F0702030302020204" pitchFamily="66" charset="0"/>
              </a:rPr>
              <a:t>2- Dopaminerjik tedaviye yanıt;</a:t>
            </a:r>
            <a:endParaRPr lang="tr-TR" sz="1800" dirty="0">
              <a:solidFill>
                <a:schemeClr val="accent4"/>
              </a:solidFill>
              <a:latin typeface="Comic Sans MS" panose="030F0702030302020204" pitchFamily="66" charset="0"/>
            </a:endParaRPr>
          </a:p>
          <a:p>
            <a:pPr marL="285750" indent="-28575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defRPr/>
            </a:pPr>
            <a:r>
              <a:rPr lang="tr-TR" sz="1800" b="1" dirty="0">
                <a:latin typeface="Comic Sans MS" panose="030F0702030302020204" pitchFamily="66" charset="0"/>
              </a:rPr>
              <a:t>Hassasiyet;</a:t>
            </a:r>
            <a:r>
              <a:rPr lang="tr-TR" sz="1800" dirty="0">
                <a:latin typeface="Comic Sans MS" panose="030F0702030302020204" pitchFamily="66" charset="0"/>
              </a:rPr>
              <a:t> %88 (Rahatsızlık veren duyum) /  %80 (Hareket ettirme isteği)</a:t>
            </a:r>
          </a:p>
          <a:p>
            <a:pPr marL="285750" indent="-28575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defRPr/>
            </a:pPr>
            <a:r>
              <a:rPr lang="tr-TR" sz="1800" b="1" dirty="0">
                <a:latin typeface="Comic Sans MS" panose="030F0702030302020204" pitchFamily="66" charset="0"/>
              </a:rPr>
              <a:t>Özgüllük;</a:t>
            </a:r>
            <a:r>
              <a:rPr lang="tr-TR" sz="1800" dirty="0">
                <a:latin typeface="Comic Sans MS" panose="030F0702030302020204" pitchFamily="66" charset="0"/>
              </a:rPr>
              <a:t> %100% (Rahatsızlık veren duyum + Hareket ettirme isteği)</a:t>
            </a:r>
          </a:p>
          <a:p>
            <a:pPr marL="285750" indent="-28575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spcBef>
                <a:spcPts val="575"/>
              </a:spcBef>
              <a:buClrTx/>
              <a:buSzTx/>
              <a:buFont typeface="Wingdings" panose="05000000000000000000" pitchFamily="2" charset="2"/>
              <a:buNone/>
            </a:pPr>
            <a:r>
              <a:rPr lang="tr-TR" altLang="tr-TR" sz="1800" dirty="0">
                <a:solidFill>
                  <a:srgbClr val="000099"/>
                </a:solidFill>
                <a:latin typeface="Comic Sans MS" panose="030F0702030302020204" pitchFamily="66" charset="0"/>
              </a:rPr>
              <a:t>3- Uyanıklıkta veya uykuda periyodik hareketler</a:t>
            </a:r>
            <a:endParaRPr lang="tr-TR" altLang="tr-TR" sz="1800" dirty="0">
              <a:solidFill>
                <a:schemeClr val="accent2"/>
              </a:solidFill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spcBef>
                <a:spcPts val="575"/>
              </a:spcBef>
            </a:pPr>
            <a:r>
              <a:rPr lang="tr-TR" altLang="tr-TR" sz="1800" dirty="0">
                <a:latin typeface="Comic Sans MS" panose="030F0702030302020204" pitchFamily="66" charset="0"/>
              </a:rPr>
              <a:t>HBS hastalarının %80’i  &gt; 5 UPHI</a:t>
            </a:r>
          </a:p>
          <a:p>
            <a:pPr marL="0" indent="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tr-TR" dirty="0"/>
          </a:p>
        </p:txBody>
      </p:sp>
      <p:pic>
        <p:nvPicPr>
          <p:cNvPr id="4" name="Nevzat Ozbak UPH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67944" y="1124744"/>
            <a:ext cx="4896544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21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7" descr="Rectangle: Click to edit Master text styles&#10;Second level&#10;Third level&#10;Fourth level&#10;Fifth level"/>
          <p:cNvSpPr>
            <a:spLocks noGrp="1" noChangeArrowheads="1"/>
          </p:cNvSpPr>
          <p:nvPr>
            <p:ph sz="quarter" idx="1"/>
          </p:nvPr>
        </p:nvSpPr>
        <p:spPr>
          <a:xfrm>
            <a:off x="166488" y="404664"/>
            <a:ext cx="4608513" cy="5167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sz="1800" dirty="0">
                <a:solidFill>
                  <a:srgbClr val="C00000"/>
                </a:solidFill>
                <a:latin typeface="Comic Sans MS" panose="030F0702030302020204" pitchFamily="66" charset="0"/>
              </a:rPr>
              <a:t>Yardımcı tetkikler; </a:t>
            </a:r>
            <a:r>
              <a:rPr lang="tr-TR" altLang="tr-TR" sz="1800" dirty="0">
                <a:solidFill>
                  <a:srgbClr val="CC0000"/>
                </a:solidFill>
                <a:latin typeface="Comic Sans MS" panose="030F0702030302020204" pitchFamily="66" charset="0"/>
              </a:rPr>
              <a:t>ÖHT; Önerilmiş Hareketsizlik Testi</a:t>
            </a:r>
            <a:br>
              <a:rPr lang="tr-TR" altLang="tr-TR" sz="1800" dirty="0">
                <a:solidFill>
                  <a:srgbClr val="CC0000"/>
                </a:solidFill>
                <a:latin typeface="Comic Sans MS" panose="030F0702030302020204" pitchFamily="66" charset="0"/>
              </a:rPr>
            </a:br>
            <a:r>
              <a:rPr lang="tr-TR" altLang="tr-TR" sz="1800" dirty="0">
                <a:solidFill>
                  <a:srgbClr val="CC0000"/>
                </a:solidFill>
                <a:latin typeface="Comic Sans MS" panose="030F0702030302020204" pitchFamily="66" charset="0"/>
              </a:rPr>
              <a:t> (SIT; Suggested Immobilisation Test)</a:t>
            </a:r>
            <a:endParaRPr lang="tr-TR" altLang="tr-TR" sz="1800" dirty="0"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Polisomnografi öncesinde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		1 saat süre ile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		45 derece yatar durumda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		Bacaklar gergin, 180 derece,	istemli/zorunlu hareketsizlik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		Periyodik bacak hareketleri </a:t>
            </a:r>
            <a:r>
              <a:rPr lang="tr-TR" altLang="tr-TR" sz="1800" u="sng" dirty="0">
                <a:latin typeface="Comic Sans MS" panose="030F0702030302020204" pitchFamily="66" charset="0"/>
              </a:rPr>
              <a:t>&gt;</a:t>
            </a:r>
            <a:r>
              <a:rPr lang="tr-TR" altLang="tr-TR" sz="1800" dirty="0">
                <a:latin typeface="Comic Sans MS" panose="030F0702030302020204" pitchFamily="66" charset="0"/>
              </a:rPr>
              <a:t> 	40  (hareket süre kriteri; </a:t>
            </a:r>
            <a:r>
              <a:rPr lang="tr-TR" altLang="tr-TR" sz="1800" b="1" u="sng" dirty="0">
                <a:latin typeface="Comic Sans MS" panose="030F0702030302020204" pitchFamily="66" charset="0"/>
              </a:rPr>
              <a:t>0,5- 15 saniye</a:t>
            </a:r>
            <a:r>
              <a:rPr lang="tr-TR" altLang="tr-TR" sz="1800" dirty="0">
                <a:latin typeface="Comic Sans MS" panose="030F0702030302020204" pitchFamily="66" charset="0"/>
              </a:rPr>
              <a:t>) 	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tr-TR" altLang="tr-TR" sz="1800" dirty="0">
                <a:solidFill>
                  <a:srgbClr val="990000"/>
                </a:solidFill>
                <a:latin typeface="Comic Sans MS" panose="030F0702030302020204" pitchFamily="66" charset="0"/>
              </a:rPr>
              <a:t>Duyusal Şiddet Skalası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1800" dirty="0">
                <a:solidFill>
                  <a:srgbClr val="003399"/>
                </a:solidFill>
                <a:latin typeface="Comic Sans MS" panose="030F0702030302020204" pitchFamily="66" charset="0"/>
              </a:rPr>
              <a:t>	</a:t>
            </a:r>
            <a:r>
              <a:rPr lang="tr-TR" altLang="tr-TR" sz="1800" dirty="0">
                <a:latin typeface="Comic Sans MS" panose="030F0702030302020204" pitchFamily="66" charset="0"/>
              </a:rPr>
              <a:t>0-10 skalası – duyusal şiddet derecesi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	5 dakikalık aralıklarla sorgulanır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tr-TR" altLang="tr-TR" sz="2400" dirty="0"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</a:pPr>
            <a:endParaRPr lang="en-US" altLang="tr-TR" sz="2000" dirty="0">
              <a:latin typeface="Comic Sans MS" panose="030F0702030302020204" pitchFamily="66" charset="0"/>
            </a:endParaRP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26557"/>
            <a:ext cx="3311525" cy="1690837"/>
          </a:xfrm>
          <a:prstGeom prst="rect">
            <a:avLst/>
          </a:prstGeom>
          <a:noFill/>
          <a:ln w="9525">
            <a:solidFill>
              <a:schemeClr val="accent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31" y="4726556"/>
            <a:ext cx="3959225" cy="2032621"/>
          </a:xfrm>
          <a:prstGeom prst="rect">
            <a:avLst/>
          </a:prstGeom>
          <a:noFill/>
          <a:ln w="9525">
            <a:solidFill>
              <a:schemeClr val="accent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sit hast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48064" y="260648"/>
            <a:ext cx="3672408" cy="3873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5746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>
                <a:solidFill>
                  <a:srgbClr val="C00000"/>
                </a:solidFill>
                <a:latin typeface="Comic Sans MS" panose="030F0702030302020204" pitchFamily="66" charset="0"/>
              </a:rPr>
              <a:t>Sınıflama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/>
          <a:lstStyle/>
          <a:p>
            <a:r>
              <a:rPr lang="tr-TR" sz="1600" b="1" dirty="0">
                <a:solidFill>
                  <a:srgbClr val="002060"/>
                </a:solidFill>
                <a:latin typeface="Comic Sans MS" panose="030F0702030302020204" pitchFamily="66" charset="0"/>
              </a:rPr>
              <a:t>Klinik gidişata göre sınıflama; </a:t>
            </a:r>
          </a:p>
          <a:p>
            <a:pPr marL="0" indent="0">
              <a:buNone/>
            </a:pPr>
            <a:r>
              <a:rPr lang="tr-TR" sz="1600" dirty="0">
                <a:latin typeface="Comic Sans MS" panose="030F0702030302020204" pitchFamily="66" charset="0"/>
              </a:rPr>
              <a:t>	Kronik – persistan ( </a:t>
            </a:r>
            <a:r>
              <a:rPr lang="tr-TR" sz="1050" dirty="0">
                <a:latin typeface="Comic Sans MS" panose="030F0702030302020204" pitchFamily="66" charset="0"/>
              </a:rPr>
              <a:t>son 1 yılda; </a:t>
            </a:r>
            <a:r>
              <a:rPr lang="tr-TR" sz="1600" dirty="0">
                <a:latin typeface="Comic Sans MS" panose="030F0702030302020204" pitchFamily="66" charset="0"/>
              </a:rPr>
              <a:t>haftada en az 2 gün)</a:t>
            </a:r>
          </a:p>
          <a:p>
            <a:pPr marL="0" indent="0">
              <a:buNone/>
            </a:pPr>
            <a:r>
              <a:rPr lang="tr-TR" sz="1600" dirty="0">
                <a:latin typeface="Comic Sans MS" panose="030F0702030302020204" pitchFamily="66" charset="0"/>
              </a:rPr>
              <a:t>	İntermittan ( </a:t>
            </a:r>
            <a:r>
              <a:rPr lang="tr-TR" sz="1050" dirty="0">
                <a:latin typeface="Comic Sans MS" panose="030F0702030302020204" pitchFamily="66" charset="0"/>
              </a:rPr>
              <a:t>son 1 yılda; </a:t>
            </a:r>
            <a:r>
              <a:rPr lang="tr-TR" sz="1600" dirty="0">
                <a:latin typeface="Comic Sans MS" panose="030F0702030302020204" pitchFamily="66" charset="0"/>
              </a:rPr>
              <a:t>haftada  2 günden az )</a:t>
            </a:r>
          </a:p>
          <a:p>
            <a:pPr marL="0" indent="0">
              <a:buNone/>
            </a:pPr>
            <a:r>
              <a:rPr lang="tr-TR" sz="1600" dirty="0">
                <a:latin typeface="Comic Sans MS" panose="030F0702030302020204" pitchFamily="66" charset="0"/>
              </a:rPr>
              <a:t>	Dalgalanan form (parsiyel veya tam remisyonlarla giden seyir)</a:t>
            </a:r>
          </a:p>
          <a:p>
            <a:pPr marL="0" indent="0">
              <a:buNone/>
            </a:pPr>
            <a:endParaRPr lang="tr-TR" sz="1600" dirty="0">
              <a:latin typeface="Comic Sans MS" panose="030F0702030302020204" pitchFamily="66" charset="0"/>
            </a:endParaRPr>
          </a:p>
          <a:p>
            <a:r>
              <a:rPr lang="tr-TR" sz="1600" b="1" u="sng" dirty="0">
                <a:solidFill>
                  <a:srgbClr val="002060"/>
                </a:solidFill>
                <a:latin typeface="Comic Sans MS" panose="030F0702030302020204" pitchFamily="66" charset="0"/>
              </a:rPr>
              <a:t>Primer form </a:t>
            </a:r>
            <a:r>
              <a:rPr lang="tr-TR" sz="1600" b="1" dirty="0">
                <a:solidFill>
                  <a:srgbClr val="002060"/>
                </a:solidFill>
                <a:latin typeface="Comic Sans MS" panose="030F0702030302020204" pitchFamily="66" charset="0"/>
              </a:rPr>
              <a:t>; </a:t>
            </a:r>
            <a:r>
              <a:rPr lang="tr-TR" sz="1600" dirty="0">
                <a:latin typeface="Comic Sans MS" panose="030F0702030302020204" pitchFamily="66" charset="0"/>
              </a:rPr>
              <a:t>sporadik veya familyal</a:t>
            </a:r>
          </a:p>
          <a:p>
            <a:pPr marL="0" indent="0">
              <a:buNone/>
            </a:pPr>
            <a:r>
              <a:rPr lang="tr-TR" sz="1600" dirty="0">
                <a:latin typeface="Comic Sans MS" panose="030F0702030302020204" pitchFamily="66" charset="0"/>
              </a:rPr>
              <a:t>% 40-60 hastada aile hikayesi var</a:t>
            </a:r>
          </a:p>
          <a:p>
            <a:pPr marL="0" indent="0">
              <a:buNone/>
            </a:pPr>
            <a:endParaRPr lang="tr-TR" sz="1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tr-TR" sz="1100" b="1" u="sng" dirty="0">
                <a:solidFill>
                  <a:srgbClr val="0070C0"/>
                </a:solidFill>
                <a:latin typeface="Comic Sans MS" panose="030F0702030302020204" pitchFamily="66" charset="0"/>
              </a:rPr>
              <a:t>HBS için risk genleri:</a:t>
            </a:r>
            <a:r>
              <a:rPr lang="tr-TR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(GWA çalışmaları)</a:t>
            </a:r>
          </a:p>
          <a:p>
            <a:pPr marL="0" indent="0">
              <a:buNone/>
            </a:pPr>
            <a:r>
              <a:rPr lang="en-US" sz="11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Meis</a:t>
            </a:r>
            <a:r>
              <a:rPr lang="en-US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US" sz="11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homeobox</a:t>
            </a:r>
            <a:r>
              <a:rPr lang="en-US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 1 (MEIS1), BTB domain-containing 9 (BTBD9), mitogen-activated protein kinase </a:t>
            </a:r>
            <a:r>
              <a:rPr lang="en-US" sz="11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kinase</a:t>
            </a:r>
            <a:r>
              <a:rPr lang="en-US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 5 (MAP2K5)</a:t>
            </a:r>
            <a:r>
              <a:rPr lang="tr-TR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, </a:t>
            </a:r>
            <a:r>
              <a:rPr lang="en-US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ladybird </a:t>
            </a:r>
            <a:r>
              <a:rPr lang="en-US" sz="11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homeobox</a:t>
            </a:r>
            <a:r>
              <a:rPr lang="en-US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US" sz="11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corepressor</a:t>
            </a:r>
            <a:r>
              <a:rPr lang="en-US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 1 (LBXCOR1), </a:t>
            </a:r>
            <a:r>
              <a:rPr lang="tr-TR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ve</a:t>
            </a:r>
            <a:r>
              <a:rPr lang="en-US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 protein tyrosine phosphatase receptor type D (PTPRD) gen</a:t>
            </a:r>
            <a:r>
              <a:rPr lang="tr-TR" sz="1100" dirty="0">
                <a:solidFill>
                  <a:srgbClr val="0070C0"/>
                </a:solidFill>
                <a:latin typeface="Comic Sans MS" panose="030F0702030302020204" pitchFamily="66" charset="0"/>
              </a:rPr>
              <a:t>leri</a:t>
            </a:r>
          </a:p>
          <a:p>
            <a:endParaRPr lang="tr-TR" sz="1400" b="1" u="sng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r>
              <a:rPr lang="tr-TR" sz="1600" b="1" u="sng" dirty="0">
                <a:solidFill>
                  <a:srgbClr val="002060"/>
                </a:solidFill>
                <a:latin typeface="Comic Sans MS" panose="030F0702030302020204" pitchFamily="66" charset="0"/>
              </a:rPr>
              <a:t>Sekonder form;</a:t>
            </a:r>
            <a:r>
              <a:rPr lang="tr-TR" sz="1600" b="1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endParaRPr lang="tr-TR" sz="1600" dirty="0">
              <a:latin typeface="Comic Sans MS" panose="030F0702030302020204" pitchFamily="66" charset="0"/>
            </a:endParaRPr>
          </a:p>
          <a:p>
            <a:pPr>
              <a:buFontTx/>
              <a:buChar char="-"/>
            </a:pPr>
            <a:r>
              <a:rPr lang="tr-TR" sz="1600" dirty="0">
                <a:latin typeface="Comic Sans MS" panose="030F0702030302020204" pitchFamily="66" charset="0"/>
              </a:rPr>
              <a:t>Gebelik</a:t>
            </a:r>
          </a:p>
          <a:p>
            <a:pPr>
              <a:buFontTx/>
              <a:buChar char="-"/>
            </a:pPr>
            <a:r>
              <a:rPr lang="tr-TR" sz="1600" dirty="0">
                <a:latin typeface="Comic Sans MS" panose="030F0702030302020204" pitchFamily="66" charset="0"/>
              </a:rPr>
              <a:t>Demir eksikliği anemisi</a:t>
            </a:r>
          </a:p>
          <a:p>
            <a:pPr>
              <a:buFontTx/>
              <a:buChar char="-"/>
            </a:pPr>
            <a:r>
              <a:rPr lang="tr-TR" sz="1600" dirty="0">
                <a:latin typeface="Comic Sans MS" panose="030F0702030302020204" pitchFamily="66" charset="0"/>
              </a:rPr>
              <a:t>Renal yetmezlik</a:t>
            </a:r>
          </a:p>
        </p:txBody>
      </p:sp>
      <p:sp>
        <p:nvSpPr>
          <p:cNvPr id="4" name="Rectangle 3"/>
          <p:cNvSpPr/>
          <p:nvPr/>
        </p:nvSpPr>
        <p:spPr>
          <a:xfrm>
            <a:off x="323528" y="3429000"/>
            <a:ext cx="8147248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171943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22" name="Rectangle 1026"/>
          <p:cNvSpPr>
            <a:spLocks noGrp="1" noRot="1" noChangeArrowheads="1"/>
          </p:cNvSpPr>
          <p:nvPr>
            <p:ph type="title"/>
          </p:nvPr>
        </p:nvSpPr>
        <p:spPr>
          <a:xfrm>
            <a:off x="107504" y="116632"/>
            <a:ext cx="89154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tr-TR" sz="3600" b="1" dirty="0">
                <a:solidFill>
                  <a:srgbClr val="C00000"/>
                </a:solidFill>
                <a:latin typeface="Comic Sans MS" pitchFamily="66" charset="0"/>
              </a:rPr>
              <a:t>Ayırıcı Tanı</a:t>
            </a:r>
            <a:br>
              <a:rPr lang="tr-TR" sz="3600" b="1" dirty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tr-TR" sz="3600" b="1" dirty="0">
                <a:solidFill>
                  <a:srgbClr val="C00000"/>
                </a:solidFill>
                <a:latin typeface="Comic Sans MS" pitchFamily="66" charset="0"/>
              </a:rPr>
              <a:t>Taklitler</a:t>
            </a:r>
            <a:endParaRPr lang="en-US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26627" name="Rectangle 1027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7488832" cy="48974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b="1" dirty="0">
                <a:latin typeface="Comic Sans MS" pitchFamily="66" charset="0"/>
              </a:rPr>
              <a:t>Periferik nöropati - Nöropatik ağrı spektrumunda HBS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>
                <a:latin typeface="Comic Sans MS" pitchFamily="66" charset="0"/>
              </a:rPr>
              <a:t>Artritik, musküler veya vasküler hastalıklar (</a:t>
            </a:r>
            <a:r>
              <a:rPr lang="tr-TR" sz="2000" dirty="0">
                <a:latin typeface="Comic Sans MS" panose="030F0702030302020204" pitchFamily="66" charset="0"/>
              </a:rPr>
              <a:t>varis, bacak ödemi, arteriyal yetmezlik)</a:t>
            </a:r>
            <a:endParaRPr lang="tr-TR" altLang="tr-TR" sz="2000" dirty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>
                <a:latin typeface="Comic Sans MS" pitchFamily="66" charset="0"/>
              </a:rPr>
              <a:t>Miyalji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>
                <a:latin typeface="Comic Sans MS" pitchFamily="66" charset="0"/>
              </a:rPr>
              <a:t>Kramplar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 err="1">
                <a:latin typeface="Comic Sans MS" pitchFamily="66" charset="0"/>
              </a:rPr>
              <a:t>Akatizi</a:t>
            </a:r>
            <a:endParaRPr lang="tr-TR" altLang="tr-TR" sz="2000" dirty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 err="1">
                <a:latin typeface="Comic Sans MS" pitchFamily="66" charset="0"/>
              </a:rPr>
              <a:t>Pozisyonel</a:t>
            </a:r>
            <a:r>
              <a:rPr lang="tr-TR" altLang="tr-TR" sz="2000" dirty="0">
                <a:latin typeface="Comic Sans MS" pitchFamily="66" charset="0"/>
              </a:rPr>
              <a:t> rahatsızlık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>
                <a:latin typeface="Comic Sans MS" pitchFamily="66" charset="0"/>
              </a:rPr>
              <a:t>Ağrılı bacaklar ve hareket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tr-TR" altLang="tr-TR" sz="2000" dirty="0">
                <a:latin typeface="Comic Sans MS" pitchFamily="66" charset="0"/>
              </a:rPr>
              <a:t> eden parmaklar sendromu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>
                <a:latin typeface="Comic Sans MS" pitchFamily="66" charset="0"/>
              </a:rPr>
              <a:t>Bacak sallama</a:t>
            </a:r>
            <a:r>
              <a:rPr lang="tr-TR" altLang="tr-TR" sz="2000" dirty="0">
                <a:latin typeface="Comic Sans MS" pitchFamily="66" charset="0"/>
                <a:cs typeface="Times New Roman" pitchFamily="18" charset="0"/>
              </a:rPr>
              <a:t> </a:t>
            </a:r>
            <a:r>
              <a:rPr lang="tr-TR" altLang="tr-TR" sz="1800" dirty="0">
                <a:latin typeface="Comic Sans MS" pitchFamily="66" charset="0"/>
              </a:rPr>
              <a:t>(</a:t>
            </a:r>
            <a:r>
              <a:rPr lang="tr-TR" altLang="tr-TR" sz="1800" dirty="0" err="1">
                <a:latin typeface="Comic Sans MS" pitchFamily="66" charset="0"/>
              </a:rPr>
              <a:t>Leg</a:t>
            </a:r>
            <a:r>
              <a:rPr lang="tr-TR" altLang="tr-TR" sz="1800" dirty="0">
                <a:latin typeface="Comic Sans MS" pitchFamily="66" charset="0"/>
              </a:rPr>
              <a:t> </a:t>
            </a:r>
            <a:r>
              <a:rPr lang="tr-TR" altLang="tr-TR" sz="1800" dirty="0" err="1">
                <a:latin typeface="Comic Sans MS" pitchFamily="66" charset="0"/>
              </a:rPr>
              <a:t>shaking</a:t>
            </a:r>
            <a:r>
              <a:rPr lang="tr-TR" altLang="tr-TR" sz="1800" dirty="0">
                <a:latin typeface="Comic Sans MS" pitchFamily="66" charset="0"/>
              </a:rPr>
              <a:t>)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 err="1">
                <a:latin typeface="Comic Sans MS" pitchFamily="66" charset="0"/>
              </a:rPr>
              <a:t>Hipnagojik</a:t>
            </a:r>
            <a:r>
              <a:rPr lang="tr-TR" altLang="tr-TR" sz="2000" dirty="0">
                <a:latin typeface="Comic Sans MS" pitchFamily="66" charset="0"/>
              </a:rPr>
              <a:t> ayak tremoru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tr-TR" altLang="tr-TR" sz="2000" dirty="0" err="1">
                <a:latin typeface="Comic Sans MS" pitchFamily="66" charset="0"/>
              </a:rPr>
              <a:t>Anksiyete</a:t>
            </a:r>
            <a:r>
              <a:rPr lang="tr-TR" altLang="tr-TR" sz="2000" dirty="0">
                <a:latin typeface="Comic Sans MS" pitchFamily="66" charset="0"/>
              </a:rPr>
              <a:t> bozuklukları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tr-TR" altLang="tr-TR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8943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/>
          <p:cNvSpPr>
            <a:spLocks noGrp="1"/>
          </p:cNvSpPr>
          <p:nvPr>
            <p:ph idx="1"/>
          </p:nvPr>
        </p:nvSpPr>
        <p:spPr>
          <a:xfrm>
            <a:off x="179388" y="115888"/>
            <a:ext cx="8785225" cy="6408737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HBS / WEH – Tanı kriterlerini gözden geçir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Tanı Kriterlerini karşılıyor			Tanı Kriterlerini tam karşılamıyor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Sekonder HBS	Primer HBS	  Destekleyici		Destekleyici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		  kriterler +		 kriterler -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Anemi	               Hastalık şiddeti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Gebelik                  ve sıklığı		1. derece		Taklitçiler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400" dirty="0"/>
              <a:t>(Ferritin &lt; 75)			</a:t>
            </a:r>
            <a:r>
              <a:rPr lang="tr-TR" sz="2000" dirty="0"/>
              <a:t>akraba +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Demir replasmanı      </a:t>
            </a:r>
            <a:r>
              <a:rPr lang="tr-TR" sz="2000" b="1" dirty="0">
                <a:solidFill>
                  <a:srgbClr val="C00000"/>
                </a:solidFill>
              </a:rPr>
              <a:t>TEDAVİ	</a:t>
            </a:r>
            <a:r>
              <a:rPr lang="tr-TR" sz="2000" dirty="0"/>
              <a:t>PLMW/PLMS		Pozisyonel rahatsızlık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		ÖHT /PSG		Akatizi						yapılmalı		Kramp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					PNP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		</a:t>
            </a:r>
            <a:r>
              <a:rPr lang="tr-TR" sz="1600" dirty="0"/>
              <a:t> </a:t>
            </a:r>
            <a:r>
              <a:rPr lang="tr-TR" sz="2000" dirty="0"/>
              <a:t>Dopaminerjik </a:t>
            </a:r>
            <a:r>
              <a:rPr lang="tr-TR" sz="1600" dirty="0"/>
              <a:t>		</a:t>
            </a:r>
            <a:r>
              <a:rPr lang="tr-TR" sz="2000" dirty="0"/>
              <a:t>Periferik damar hast.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		 tedaviye yanıt 		Artrit….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…					 </a:t>
            </a:r>
            <a:r>
              <a:rPr lang="tr-TR" sz="1400" u="sng" dirty="0"/>
              <a:t>(Test-terapötik)</a:t>
            </a:r>
          </a:p>
        </p:txBody>
      </p:sp>
      <p:sp>
        <p:nvSpPr>
          <p:cNvPr id="4" name="Rectangle 3"/>
          <p:cNvSpPr/>
          <p:nvPr/>
        </p:nvSpPr>
        <p:spPr>
          <a:xfrm>
            <a:off x="2051050" y="115888"/>
            <a:ext cx="4465638" cy="3603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8" name="Rectangle 7"/>
          <p:cNvSpPr/>
          <p:nvPr/>
        </p:nvSpPr>
        <p:spPr>
          <a:xfrm>
            <a:off x="250825" y="836613"/>
            <a:ext cx="2665413" cy="3603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9" name="Rectangle 8"/>
          <p:cNvSpPr/>
          <p:nvPr/>
        </p:nvSpPr>
        <p:spPr>
          <a:xfrm>
            <a:off x="4787900" y="836613"/>
            <a:ext cx="3600450" cy="3603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0" name="Rectangle 9"/>
          <p:cNvSpPr/>
          <p:nvPr/>
        </p:nvSpPr>
        <p:spPr>
          <a:xfrm>
            <a:off x="250825" y="1628775"/>
            <a:ext cx="1512888" cy="287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1" name="Rectangle 10"/>
          <p:cNvSpPr/>
          <p:nvPr/>
        </p:nvSpPr>
        <p:spPr>
          <a:xfrm>
            <a:off x="2051050" y="1557338"/>
            <a:ext cx="1296988" cy="358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2" name="Rectangle 11"/>
          <p:cNvSpPr/>
          <p:nvPr/>
        </p:nvSpPr>
        <p:spPr>
          <a:xfrm>
            <a:off x="179388" y="2349500"/>
            <a:ext cx="1152525" cy="10080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3" name="Rectangle 12"/>
          <p:cNvSpPr/>
          <p:nvPr/>
        </p:nvSpPr>
        <p:spPr>
          <a:xfrm>
            <a:off x="250825" y="3716338"/>
            <a:ext cx="1944688" cy="3603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2038350" y="1196975"/>
            <a:ext cx="517525" cy="3238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792163" y="1233488"/>
            <a:ext cx="539750" cy="3635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own Arrow 21"/>
          <p:cNvSpPr/>
          <p:nvPr/>
        </p:nvSpPr>
        <p:spPr>
          <a:xfrm>
            <a:off x="684213" y="1989138"/>
            <a:ext cx="215900" cy="287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23" name="Down Arrow 22"/>
          <p:cNvSpPr/>
          <p:nvPr/>
        </p:nvSpPr>
        <p:spPr>
          <a:xfrm>
            <a:off x="696913" y="3384550"/>
            <a:ext cx="252412" cy="287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24" name="Rectangle 23"/>
          <p:cNvSpPr/>
          <p:nvPr/>
        </p:nvSpPr>
        <p:spPr>
          <a:xfrm>
            <a:off x="1908175" y="2349500"/>
            <a:ext cx="1727200" cy="7191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25" name="Rectangle 24"/>
          <p:cNvSpPr/>
          <p:nvPr/>
        </p:nvSpPr>
        <p:spPr>
          <a:xfrm>
            <a:off x="2268538" y="3573463"/>
            <a:ext cx="1150937" cy="5762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27" name="Straight Arrow Connector 26"/>
          <p:cNvCxnSpPr/>
          <p:nvPr/>
        </p:nvCxnSpPr>
        <p:spPr>
          <a:xfrm flipH="1">
            <a:off x="2268538" y="476250"/>
            <a:ext cx="863600" cy="288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4787900" y="512763"/>
            <a:ext cx="1093788" cy="2873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3924300" y="1520825"/>
            <a:ext cx="1411288" cy="8286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5046663" y="1219200"/>
            <a:ext cx="576262" cy="2174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/>
          <p:cNvSpPr/>
          <p:nvPr/>
        </p:nvSpPr>
        <p:spPr>
          <a:xfrm>
            <a:off x="6588125" y="1520825"/>
            <a:ext cx="1439863" cy="8286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36" name="Straight Arrow Connector 35"/>
          <p:cNvCxnSpPr/>
          <p:nvPr/>
        </p:nvCxnSpPr>
        <p:spPr>
          <a:xfrm>
            <a:off x="6875463" y="1219200"/>
            <a:ext cx="555625" cy="2968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37"/>
          <p:cNvSpPr/>
          <p:nvPr/>
        </p:nvSpPr>
        <p:spPr>
          <a:xfrm>
            <a:off x="3851275" y="2708275"/>
            <a:ext cx="1484313" cy="8207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9" name="Rectangle 38"/>
          <p:cNvSpPr/>
          <p:nvPr/>
        </p:nvSpPr>
        <p:spPr>
          <a:xfrm>
            <a:off x="3851275" y="3716338"/>
            <a:ext cx="1484313" cy="10509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0" name="Down Arrow 39"/>
          <p:cNvSpPr/>
          <p:nvPr/>
        </p:nvSpPr>
        <p:spPr>
          <a:xfrm>
            <a:off x="4500563" y="2349500"/>
            <a:ext cx="215900" cy="3587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1" name="Down Arrow 40"/>
          <p:cNvSpPr/>
          <p:nvPr/>
        </p:nvSpPr>
        <p:spPr>
          <a:xfrm>
            <a:off x="4529138" y="3525838"/>
            <a:ext cx="258762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2" name="Rectangle 41"/>
          <p:cNvSpPr/>
          <p:nvPr/>
        </p:nvSpPr>
        <p:spPr>
          <a:xfrm>
            <a:off x="3851275" y="5221288"/>
            <a:ext cx="1657350" cy="10795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3" name="Down Arrow 42"/>
          <p:cNvSpPr/>
          <p:nvPr/>
        </p:nvSpPr>
        <p:spPr>
          <a:xfrm>
            <a:off x="4549775" y="4813300"/>
            <a:ext cx="215900" cy="3603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4" name="Bent-Up Arrow 43"/>
          <p:cNvSpPr/>
          <p:nvPr/>
        </p:nvSpPr>
        <p:spPr>
          <a:xfrm flipH="1">
            <a:off x="2484438" y="4292600"/>
            <a:ext cx="1150937" cy="1439863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5" name="Rectangle 44"/>
          <p:cNvSpPr/>
          <p:nvPr/>
        </p:nvSpPr>
        <p:spPr>
          <a:xfrm>
            <a:off x="6588125" y="2708275"/>
            <a:ext cx="1439863" cy="4333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6" name="Rectangle 45"/>
          <p:cNvSpPr/>
          <p:nvPr/>
        </p:nvSpPr>
        <p:spPr>
          <a:xfrm>
            <a:off x="6588125" y="3741738"/>
            <a:ext cx="2305050" cy="2424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7" name="Down Arrow 46"/>
          <p:cNvSpPr/>
          <p:nvPr/>
        </p:nvSpPr>
        <p:spPr>
          <a:xfrm>
            <a:off x="7192963" y="2349500"/>
            <a:ext cx="238125" cy="3587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8" name="Down Arrow 47"/>
          <p:cNvSpPr/>
          <p:nvPr/>
        </p:nvSpPr>
        <p:spPr>
          <a:xfrm>
            <a:off x="7175500" y="3184525"/>
            <a:ext cx="331788" cy="5302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49" name="Down Arrow 48"/>
          <p:cNvSpPr/>
          <p:nvPr/>
        </p:nvSpPr>
        <p:spPr>
          <a:xfrm>
            <a:off x="2627313" y="1935163"/>
            <a:ext cx="246062" cy="414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50" name="Down Arrow 49"/>
          <p:cNvSpPr/>
          <p:nvPr/>
        </p:nvSpPr>
        <p:spPr>
          <a:xfrm>
            <a:off x="2566988" y="3065463"/>
            <a:ext cx="738187" cy="508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588248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tr-TR" altLang="tr-TR" b="1" dirty="0">
                <a:solidFill>
                  <a:srgbClr val="C00000"/>
                </a:solidFill>
                <a:latin typeface="Comic Sans MS" panose="030F0702030302020204" pitchFamily="66" charset="0"/>
              </a:rPr>
              <a:t>Patofizyoloji</a:t>
            </a:r>
            <a:endParaRPr lang="tr-TR" altLang="tr-TR" dirty="0"/>
          </a:p>
        </p:txBody>
      </p:sp>
      <p:sp>
        <p:nvSpPr>
          <p:cNvPr id="13315" name="İçerik Yer Tutucusu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tr-TR" altLang="tr-TR" sz="2400" dirty="0">
                <a:latin typeface="Comic Sans MS" panose="030F0702030302020204" pitchFamily="66" charset="0"/>
              </a:rPr>
              <a:t>1. Demir metabolizmasında bozukluk - Dopaminerjik disfonksiyon </a:t>
            </a:r>
          </a:p>
          <a:p>
            <a:pPr marL="0" indent="0">
              <a:buNone/>
            </a:pPr>
            <a:endParaRPr lang="tr-TR" altLang="tr-TR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tr-TR" altLang="tr-TR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tr-TR" altLang="tr-TR" sz="2400" dirty="0">
                <a:latin typeface="Comic Sans MS" panose="030F0702030302020204" pitchFamily="66" charset="0"/>
              </a:rPr>
              <a:t>2. Genetik özellik</a:t>
            </a:r>
          </a:p>
          <a:p>
            <a:pPr marL="0" indent="0">
              <a:buNone/>
            </a:pPr>
            <a:r>
              <a:rPr lang="tr-TR" sz="800" dirty="0">
                <a:latin typeface="Comic Sans MS" panose="030F0702030302020204" pitchFamily="66" charset="0"/>
              </a:rPr>
              <a:t>-</a:t>
            </a:r>
            <a:r>
              <a:rPr lang="tr-TR" sz="800" b="1" u="sng" dirty="0">
                <a:latin typeface="Comic Sans MS" panose="030F0702030302020204" pitchFamily="66" charset="0"/>
              </a:rPr>
              <a:t>Linkage;</a:t>
            </a:r>
            <a:r>
              <a:rPr lang="tr-TR" sz="800" dirty="0">
                <a:latin typeface="Comic Sans MS" panose="030F0702030302020204" pitchFamily="66" charset="0"/>
              </a:rPr>
              <a:t> 7 gen lokusu</a:t>
            </a:r>
          </a:p>
          <a:p>
            <a:pPr marL="0" indent="0">
              <a:buNone/>
            </a:pPr>
            <a:r>
              <a:rPr lang="tr-TR" sz="800" dirty="0">
                <a:latin typeface="Comic Sans MS" panose="030F0702030302020204" pitchFamily="66" charset="0"/>
              </a:rPr>
              <a:t> (HBS1, HBS2, HBS3, </a:t>
            </a:r>
          </a:p>
          <a:p>
            <a:pPr marL="0" indent="0">
              <a:buNone/>
            </a:pPr>
            <a:r>
              <a:rPr lang="tr-TR" sz="800" dirty="0">
                <a:latin typeface="Comic Sans MS" panose="030F0702030302020204" pitchFamily="66" charset="0"/>
              </a:rPr>
              <a:t>HBS4, HBS5, HBS6 </a:t>
            </a:r>
          </a:p>
          <a:p>
            <a:pPr marL="0" indent="0">
              <a:buNone/>
            </a:pPr>
            <a:r>
              <a:rPr lang="tr-TR" sz="800" dirty="0">
                <a:latin typeface="Comic Sans MS" panose="030F0702030302020204" pitchFamily="66" charset="0"/>
              </a:rPr>
              <a:t>ve HBS7) </a:t>
            </a:r>
          </a:p>
          <a:p>
            <a:pPr marL="0" indent="0">
              <a:buNone/>
            </a:pPr>
            <a:r>
              <a:rPr lang="tr-TR" sz="1050" b="1" dirty="0">
                <a:latin typeface="Comic Sans MS" panose="030F0702030302020204" pitchFamily="66" charset="0"/>
              </a:rPr>
              <a:t>-</a:t>
            </a:r>
            <a:r>
              <a:rPr lang="tr-TR" sz="900" b="1" u="sng" dirty="0">
                <a:latin typeface="Comic Sans MS" panose="030F0702030302020204" pitchFamily="66" charset="0"/>
              </a:rPr>
              <a:t>Geniş genom ilişkilendirme</a:t>
            </a:r>
            <a:endParaRPr lang="tr-TR" sz="1050" b="1" u="sng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tr-TR" sz="900" dirty="0">
                <a:latin typeface="Comic Sans MS" panose="030F0702030302020204" pitchFamily="66" charset="0"/>
              </a:rPr>
              <a:t>BTBD9, MEIS1, PTPRD, </a:t>
            </a:r>
          </a:p>
          <a:p>
            <a:pPr marL="0" indent="0">
              <a:buNone/>
            </a:pPr>
            <a:r>
              <a:rPr lang="tr-TR" sz="900" dirty="0">
                <a:latin typeface="Comic Sans MS" panose="030F0702030302020204" pitchFamily="66" charset="0"/>
              </a:rPr>
              <a:t>MAP2K5, SKOR1 ve TOX3 genleri</a:t>
            </a:r>
          </a:p>
          <a:p>
            <a:pPr marL="0" indent="0">
              <a:buNone/>
            </a:pPr>
            <a:endParaRPr lang="tr-TR" sz="9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tr-TR" sz="9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tr-TR" sz="9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tr-TR" altLang="tr-TR" sz="105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tr-TR" altLang="tr-TR" sz="2400" dirty="0">
                <a:latin typeface="Comic Sans MS" panose="030F0702030302020204" pitchFamily="66" charset="0"/>
              </a:rPr>
              <a:t>3. Sirkadiyen özellik</a:t>
            </a:r>
          </a:p>
        </p:txBody>
      </p:sp>
      <p:pic>
        <p:nvPicPr>
          <p:cNvPr id="5" name="İçerik Yer Tutucusu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77098"/>
            <a:ext cx="5400600" cy="4093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al 6"/>
          <p:cNvSpPr/>
          <p:nvPr/>
        </p:nvSpPr>
        <p:spPr>
          <a:xfrm>
            <a:off x="5201035" y="2783341"/>
            <a:ext cx="2049463" cy="576263"/>
          </a:xfrm>
          <a:prstGeom prst="ellipse">
            <a:avLst/>
          </a:prstGeom>
          <a:noFill/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2" name="Rectangle 1"/>
          <p:cNvSpPr/>
          <p:nvPr/>
        </p:nvSpPr>
        <p:spPr>
          <a:xfrm>
            <a:off x="5245553" y="2856030"/>
            <a:ext cx="344124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tr-TR" sz="1100" dirty="0"/>
              <a:t>Dipiridamol/Adenozin 1agonist</a:t>
            </a:r>
          </a:p>
          <a:p>
            <a:pPr>
              <a:defRPr/>
            </a:pPr>
            <a:r>
              <a:rPr lang="tr-TR" sz="1100" dirty="0"/>
              <a:t>Peramparel/AMPA antogonist</a:t>
            </a:r>
          </a:p>
        </p:txBody>
      </p:sp>
      <p:sp>
        <p:nvSpPr>
          <p:cNvPr id="3" name="Up Arrow 2"/>
          <p:cNvSpPr/>
          <p:nvPr/>
        </p:nvSpPr>
        <p:spPr>
          <a:xfrm>
            <a:off x="1403648" y="2277098"/>
            <a:ext cx="360040" cy="6477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4" name="Down Arrow 3"/>
          <p:cNvSpPr/>
          <p:nvPr/>
        </p:nvSpPr>
        <p:spPr>
          <a:xfrm>
            <a:off x="1458170" y="4725144"/>
            <a:ext cx="360040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6" name="TextBox 5"/>
          <p:cNvSpPr txBox="1"/>
          <p:nvPr/>
        </p:nvSpPr>
        <p:spPr>
          <a:xfrm>
            <a:off x="7672122" y="2781184"/>
            <a:ext cx="147187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1200" dirty="0"/>
              <a:t>Glutamat salınımını </a:t>
            </a:r>
            <a:r>
              <a:rPr lang="tr-TR" sz="12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tr-TR" sz="1200" dirty="0"/>
          </a:p>
        </p:txBody>
      </p:sp>
      <p:sp>
        <p:nvSpPr>
          <p:cNvPr id="9" name="Oval 8"/>
          <p:cNvSpPr/>
          <p:nvPr/>
        </p:nvSpPr>
        <p:spPr>
          <a:xfrm>
            <a:off x="7699907" y="2764120"/>
            <a:ext cx="1403648" cy="298257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10" name="TextBox 9"/>
          <p:cNvSpPr txBox="1"/>
          <p:nvPr/>
        </p:nvSpPr>
        <p:spPr>
          <a:xfrm>
            <a:off x="3707904" y="5637049"/>
            <a:ext cx="2018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r>
              <a:rPr lang="en-US" sz="1200" dirty="0" err="1"/>
              <a:t>endo</a:t>
            </a:r>
            <a:r>
              <a:rPr lang="tr-TR" sz="1200" dirty="0"/>
              <a:t>jen</a:t>
            </a:r>
            <a:r>
              <a:rPr lang="en-US" sz="1200" dirty="0"/>
              <a:t> opioid</a:t>
            </a:r>
            <a:r>
              <a:rPr lang="tr-TR" sz="1200" dirty="0"/>
              <a:t>;</a:t>
            </a:r>
            <a:r>
              <a:rPr lang="en-US" sz="1200" dirty="0"/>
              <a:t> b-endorphin</a:t>
            </a:r>
            <a:endParaRPr lang="tr-TR" sz="1200" dirty="0"/>
          </a:p>
        </p:txBody>
      </p:sp>
      <p:sp>
        <p:nvSpPr>
          <p:cNvPr id="13" name="Oval 12"/>
          <p:cNvSpPr/>
          <p:nvPr/>
        </p:nvSpPr>
        <p:spPr>
          <a:xfrm>
            <a:off x="3707904" y="5589240"/>
            <a:ext cx="2018757" cy="427050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88705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tr-TR" dirty="0">
                <a:solidFill>
                  <a:srgbClr val="C00000"/>
                </a:solidFill>
                <a:latin typeface="Comic Sans MS" panose="030F0702030302020204" pitchFamily="66" charset="0"/>
              </a:rPr>
              <a:t>Tedavi başlamadan önce……</a:t>
            </a:r>
            <a:endParaRPr lang="tr-TR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38026"/>
            <a:ext cx="8229600" cy="4525963"/>
          </a:xfrm>
        </p:spPr>
        <p:txBody>
          <a:bodyPr/>
          <a:lstStyle/>
          <a:p>
            <a:r>
              <a:rPr lang="tr-TR" sz="1600" dirty="0">
                <a:latin typeface="Comic Sans MS" panose="030F0702030302020204" pitchFamily="66" charset="0"/>
              </a:rPr>
              <a:t>Uyku hijyeninin düzenlenmesi</a:t>
            </a:r>
          </a:p>
          <a:p>
            <a:r>
              <a:rPr lang="tr-TR" sz="1600" dirty="0">
                <a:latin typeface="Comic Sans MS" panose="030F0702030302020204" pitchFamily="66" charset="0"/>
              </a:rPr>
              <a:t>Kafein, alkol, nikotin kısıtlaması</a:t>
            </a:r>
          </a:p>
          <a:p>
            <a:r>
              <a:rPr lang="tr-TR" sz="1600" dirty="0">
                <a:latin typeface="Comic Sans MS" panose="030F0702030302020204" pitchFamily="66" charset="0"/>
              </a:rPr>
              <a:t>Eşlik eden diğer uyku bozukluklarının varlığı </a:t>
            </a:r>
          </a:p>
          <a:p>
            <a:r>
              <a:rPr lang="tr-TR" sz="1600" dirty="0">
                <a:latin typeface="Comic Sans MS" panose="030F0702030302020204" pitchFamily="66" charset="0"/>
              </a:rPr>
              <a:t>Komorbid insomnin tedavisi (CBT-I)</a:t>
            </a:r>
          </a:p>
          <a:p>
            <a:r>
              <a:rPr lang="tr-TR" sz="1600" dirty="0">
                <a:latin typeface="Comic Sans MS" panose="030F0702030302020204" pitchFamily="66" charset="0"/>
              </a:rPr>
              <a:t>Eşlik eden, nörolojik, dahili ve </a:t>
            </a:r>
          </a:p>
          <a:p>
            <a:pPr marL="0" indent="0">
              <a:buNone/>
            </a:pPr>
            <a:r>
              <a:rPr lang="tr-TR" sz="1600" dirty="0">
                <a:latin typeface="Comic Sans MS" panose="030F0702030302020204" pitchFamily="66" charset="0"/>
              </a:rPr>
              <a:t>psikiyatrik hastalıkların varlığı </a:t>
            </a:r>
          </a:p>
          <a:p>
            <a:r>
              <a:rPr lang="tr-TR" sz="1600" dirty="0">
                <a:latin typeface="Comic Sans MS" panose="030F0702030302020204" pitchFamily="66" charset="0"/>
              </a:rPr>
              <a:t>Tetikleyici ilaçların düzenlenmesi</a:t>
            </a:r>
          </a:p>
          <a:p>
            <a:pPr marL="0" indent="0">
              <a:buNone/>
            </a:pPr>
            <a:endParaRPr lang="tr-TR" sz="1600" dirty="0">
              <a:latin typeface="Comic Sans MS" panose="030F0702030302020204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327576" y="1756557"/>
            <a:ext cx="381642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tr-TR" b="1" dirty="0">
                <a:solidFill>
                  <a:schemeClr val="tx2"/>
                </a:solidFill>
                <a:latin typeface="Comic Sans MS" panose="030F0702030302020204" pitchFamily="66" charset="0"/>
              </a:rPr>
              <a:t>İntermittan HBS ?</a:t>
            </a:r>
          </a:p>
          <a:p>
            <a:pPr algn="ctr">
              <a:defRPr/>
            </a:pPr>
            <a:r>
              <a:rPr lang="tr-TR" b="1" dirty="0">
                <a:solidFill>
                  <a:schemeClr val="tx2"/>
                </a:solidFill>
                <a:latin typeface="Comic Sans MS" panose="030F0702030302020204" pitchFamily="66" charset="0"/>
              </a:rPr>
              <a:t>Kronik süregen HBS ?</a:t>
            </a:r>
          </a:p>
          <a:p>
            <a:pPr algn="ctr">
              <a:defRPr/>
            </a:pPr>
            <a:r>
              <a:rPr lang="tr-TR" b="1" dirty="0">
                <a:solidFill>
                  <a:schemeClr val="tx2"/>
                </a:solidFill>
                <a:latin typeface="Comic Sans MS" panose="030F0702030302020204" pitchFamily="66" charset="0"/>
              </a:rPr>
              <a:t>Refraktör HBS ?</a:t>
            </a:r>
            <a:endParaRPr lang="tr-TR" sz="2400" b="1" dirty="0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499992" y="3793016"/>
            <a:ext cx="4186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tr-TR" dirty="0">
                <a:latin typeface="Comic Sans MS" panose="030F0702030302020204" pitchFamily="66" charset="0"/>
              </a:rPr>
              <a:t>Hastaların % 45-76’sında, tedaviye uzun süreli cevap (&gt;8 yıl)  ortadan kalkıyor.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675471" y="1438203"/>
            <a:ext cx="3117032" cy="145875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90" y="3501007"/>
            <a:ext cx="3433037" cy="297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587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>
                <a:solidFill>
                  <a:srgbClr val="C00000"/>
                </a:solidFill>
                <a:latin typeface="Comic Sans MS" panose="030F0702030302020204" pitchFamily="66" charset="0"/>
              </a:rPr>
              <a:t>Demir durumu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9799" y="1196752"/>
            <a:ext cx="8229600" cy="4525963"/>
          </a:xfrm>
        </p:spPr>
        <p:txBody>
          <a:bodyPr/>
          <a:lstStyle/>
          <a:p>
            <a:r>
              <a:rPr lang="tr-TR" sz="1600" dirty="0">
                <a:latin typeface="Comic Sans MS" panose="030F0702030302020204" pitchFamily="66" charset="0"/>
              </a:rPr>
              <a:t>Tam kan sayımı</a:t>
            </a:r>
          </a:p>
          <a:p>
            <a:r>
              <a:rPr lang="tr-TR" sz="1600" dirty="0">
                <a:latin typeface="Comic Sans MS" panose="030F0702030302020204" pitchFamily="66" charset="0"/>
              </a:rPr>
              <a:t>Hemoglobin, Htc</a:t>
            </a:r>
          </a:p>
          <a:p>
            <a:r>
              <a:rPr lang="tr-TR" sz="1600" b="1" u="sng" dirty="0">
                <a:latin typeface="Comic Sans MS" panose="030F0702030302020204" pitchFamily="66" charset="0"/>
              </a:rPr>
              <a:t>Ferritin</a:t>
            </a:r>
          </a:p>
          <a:p>
            <a:r>
              <a:rPr lang="tr-TR" sz="1600" b="1" u="sng" dirty="0">
                <a:latin typeface="Comic Sans MS" panose="030F0702030302020204" pitchFamily="66" charset="0"/>
              </a:rPr>
              <a:t>Demir</a:t>
            </a:r>
          </a:p>
          <a:p>
            <a:r>
              <a:rPr lang="tr-TR" sz="1600" b="1" u="sng" dirty="0">
                <a:latin typeface="Comic Sans MS" panose="030F0702030302020204" pitchFamily="66" charset="0"/>
              </a:rPr>
              <a:t>Total demir bağlama kapasitesi</a:t>
            </a:r>
          </a:p>
          <a:p>
            <a:r>
              <a:rPr lang="tr-TR" sz="1600" b="1" u="sng" dirty="0">
                <a:latin typeface="Comic Sans MS" panose="030F0702030302020204" pitchFamily="66" charset="0"/>
              </a:rPr>
              <a:t>Transferin saturasyonu </a:t>
            </a:r>
            <a:r>
              <a:rPr lang="tr-TR" sz="1600" dirty="0">
                <a:latin typeface="Comic Sans MS" panose="030F0702030302020204" pitchFamily="66" charset="0"/>
              </a:rPr>
              <a:t>(</a:t>
            </a:r>
            <a:r>
              <a:rPr lang="tr-TR" sz="1600" b="1" u="sng" dirty="0">
                <a:solidFill>
                  <a:schemeClr val="tx2"/>
                </a:solidFill>
                <a:latin typeface="Comic Sans MS" panose="030F0702030302020204" pitchFamily="66" charset="0"/>
              </a:rPr>
              <a:t>(Demir/TDBK X 100)</a:t>
            </a:r>
            <a:endParaRPr lang="tr-TR" sz="1600" dirty="0">
              <a:latin typeface="Comic Sans MS" panose="030F0702030302020204" pitchFamily="66" charset="0"/>
            </a:endParaRPr>
          </a:p>
          <a:p>
            <a:endParaRPr lang="tr-TR" sz="1600" dirty="0">
              <a:latin typeface="Comic Sans MS" panose="030F0702030302020204" pitchFamily="66" charset="0"/>
            </a:endParaRPr>
          </a:p>
          <a:p>
            <a:r>
              <a:rPr lang="tr-TR" sz="1600" dirty="0">
                <a:latin typeface="Comic Sans MS" panose="030F0702030302020204" pitchFamily="66" charset="0"/>
              </a:rPr>
              <a:t>B12, E, C, ve  D vitamin kontrolü (kanıt yok)</a:t>
            </a:r>
          </a:p>
          <a:p>
            <a:r>
              <a:rPr lang="tr-TR" sz="1600" dirty="0">
                <a:latin typeface="Comic Sans MS" panose="030F0702030302020204" pitchFamily="66" charset="0"/>
              </a:rPr>
              <a:t>Mg, Folik asit (kanıt yok) </a:t>
            </a:r>
          </a:p>
          <a:p>
            <a:pPr marL="0" indent="0">
              <a:buNone/>
            </a:pPr>
            <a:endParaRPr lang="tr-TR" sz="16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tr-TR" sz="1600" dirty="0">
                <a:latin typeface="Comic Sans MS" panose="030F0702030302020204" pitchFamily="66" charset="0"/>
              </a:rPr>
              <a:t>*İnflamasyona bağlı yalancı ferritin yüksekliğini değerlendirmek amacıyla CRP ve sedimentasyon istenmeli !</a:t>
            </a:r>
          </a:p>
          <a:p>
            <a:pPr marL="0" indent="0">
              <a:buNone/>
            </a:pPr>
            <a:endParaRPr lang="tr-TR" sz="16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tr-TR" sz="1600" dirty="0">
                <a:latin typeface="Comic Sans MS" panose="030F0702030302020204" pitchFamily="66" charset="0"/>
              </a:rPr>
              <a:t>*İnflamatuar durumlarda ferritin seviyesi yüksek çıkacağından, transferrin saturasyonunun </a:t>
            </a:r>
            <a:r>
              <a:rPr lang="tr-TR" sz="1600" u="sng" dirty="0">
                <a:latin typeface="Comic Sans MS" panose="030F0702030302020204" pitchFamily="66" charset="0"/>
              </a:rPr>
              <a:t>&lt;</a:t>
            </a:r>
            <a:r>
              <a:rPr lang="tr-TR" sz="1600" dirty="0">
                <a:latin typeface="Comic Sans MS" panose="030F0702030302020204" pitchFamily="66" charset="0"/>
              </a:rPr>
              <a:t> % 20 olması, demir eksikliğini daha doğru gösteren bir parametredir.</a:t>
            </a:r>
          </a:p>
          <a:p>
            <a:pPr marL="0" indent="0">
              <a:buNone/>
            </a:pPr>
            <a:endParaRPr lang="tr-TR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211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>
                <a:solidFill>
                  <a:srgbClr val="C00000"/>
                </a:solidFill>
                <a:latin typeface="Comic Sans MS" panose="030F0702030302020204" pitchFamily="66" charset="0"/>
              </a:rPr>
              <a:t>Demir tedavisi ilkeleri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167" y="1556792"/>
            <a:ext cx="8229600" cy="4525963"/>
          </a:xfrm>
        </p:spPr>
        <p:txBody>
          <a:bodyPr/>
          <a:lstStyle/>
          <a:p>
            <a:r>
              <a:rPr lang="tr-TR" sz="2400" b="1" dirty="0">
                <a:latin typeface="Comic Sans MS" panose="030F0702030302020204" pitchFamily="66" charset="0"/>
              </a:rPr>
              <a:t>S</a:t>
            </a:r>
            <a:r>
              <a:rPr lang="en-US" sz="2400" b="1" dirty="0" err="1">
                <a:latin typeface="Comic Sans MS" panose="030F0702030302020204" pitchFamily="66" charset="0"/>
              </a:rPr>
              <a:t>erum</a:t>
            </a:r>
            <a:r>
              <a:rPr lang="en-US" sz="2400" b="1" dirty="0">
                <a:latin typeface="Comic Sans MS" panose="030F0702030302020204" pitchFamily="66" charset="0"/>
              </a:rPr>
              <a:t> ferritin </a:t>
            </a:r>
            <a:r>
              <a:rPr lang="en-US" sz="2400" b="1" u="sng" dirty="0">
                <a:latin typeface="Comic Sans MS" panose="030F0702030302020204" pitchFamily="66" charset="0"/>
              </a:rPr>
              <a:t>&lt;</a:t>
            </a:r>
            <a:r>
              <a:rPr lang="en-US" sz="2400" b="1" dirty="0">
                <a:latin typeface="Comic Sans MS" panose="030F0702030302020204" pitchFamily="66" charset="0"/>
              </a:rPr>
              <a:t> </a:t>
            </a:r>
            <a:r>
              <a:rPr lang="tr-TR" sz="2400" b="1" dirty="0">
                <a:latin typeface="Comic Sans MS" panose="030F0702030302020204" pitchFamily="66" charset="0"/>
              </a:rPr>
              <a:t>75</a:t>
            </a:r>
            <a:r>
              <a:rPr lang="en-US" sz="2400" b="1" dirty="0">
                <a:latin typeface="Comic Sans MS" panose="030F0702030302020204" pitchFamily="66" charset="0"/>
              </a:rPr>
              <a:t> </a:t>
            </a:r>
            <a:r>
              <a:rPr lang="tr-TR" sz="2400" b="1" dirty="0">
                <a:latin typeface="Comic Sans MS" panose="030F0702030302020204" pitchFamily="66" charset="0"/>
              </a:rPr>
              <a:t>ng/mL </a:t>
            </a:r>
          </a:p>
          <a:p>
            <a:pPr marL="0" indent="0">
              <a:buNone/>
            </a:pPr>
            <a:r>
              <a:rPr lang="tr-TR" sz="2400" b="1" dirty="0">
                <a:latin typeface="Comic Sans MS" panose="030F0702030302020204" pitchFamily="66" charset="0"/>
              </a:rPr>
              <a:t>		veya</a:t>
            </a:r>
          </a:p>
          <a:p>
            <a:r>
              <a:rPr lang="tr-TR" sz="2400" b="1" dirty="0">
                <a:latin typeface="Comic Sans MS" panose="030F0702030302020204" pitchFamily="66" charset="0"/>
              </a:rPr>
              <a:t>T</a:t>
            </a:r>
            <a:r>
              <a:rPr lang="en-US" sz="2400" b="1" dirty="0" err="1">
                <a:latin typeface="Comic Sans MS" panose="030F0702030302020204" pitchFamily="66" charset="0"/>
              </a:rPr>
              <a:t>ransferrin</a:t>
            </a:r>
            <a:r>
              <a:rPr lang="en-US" sz="2400" b="1" dirty="0">
                <a:latin typeface="Comic Sans MS" panose="030F0702030302020204" pitchFamily="66" charset="0"/>
              </a:rPr>
              <a:t> saturation &lt; % </a:t>
            </a:r>
            <a:r>
              <a:rPr lang="tr-TR" sz="2400" b="1" dirty="0">
                <a:latin typeface="Comic Sans MS" panose="030F0702030302020204" pitchFamily="66" charset="0"/>
              </a:rPr>
              <a:t>20</a:t>
            </a:r>
          </a:p>
          <a:p>
            <a:pPr marL="0" indent="0">
              <a:buNone/>
            </a:pPr>
            <a:r>
              <a:rPr lang="tr-TR" sz="2400" b="1" dirty="0">
                <a:latin typeface="Comic Sans MS" panose="030F0702030302020204" pitchFamily="66" charset="0"/>
              </a:rPr>
              <a:t>			</a:t>
            </a:r>
          </a:p>
          <a:p>
            <a:pPr marL="0" indent="0">
              <a:buNone/>
            </a:pPr>
            <a:r>
              <a:rPr lang="tr-TR" sz="2400" b="1" dirty="0">
                <a:latin typeface="Comic Sans MS" panose="030F0702030302020204" pitchFamily="66" charset="0"/>
              </a:rPr>
              <a:t>			ise demir tedavisi başlanmalıdır. </a:t>
            </a:r>
          </a:p>
          <a:p>
            <a:pPr marL="0" indent="0">
              <a:buNone/>
            </a:pPr>
            <a:endParaRPr lang="tr-TR" sz="2000" dirty="0">
              <a:latin typeface="Comic Sans MS" panose="030F0702030302020204" pitchFamily="66" charset="0"/>
            </a:endParaRPr>
          </a:p>
          <a:p>
            <a:r>
              <a:rPr lang="tr-TR" sz="1800" dirty="0">
                <a:latin typeface="Comic Sans MS" panose="030F0702030302020204" pitchFamily="66" charset="0"/>
              </a:rPr>
              <a:t>S</a:t>
            </a:r>
            <a:r>
              <a:rPr lang="en-US" sz="1800" dirty="0" err="1">
                <a:latin typeface="Comic Sans MS" panose="030F0702030302020204" pitchFamily="66" charset="0"/>
              </a:rPr>
              <a:t>erum</a:t>
            </a:r>
            <a:r>
              <a:rPr lang="en-US" sz="1800" dirty="0">
                <a:latin typeface="Comic Sans MS" panose="030F0702030302020204" pitchFamily="66" charset="0"/>
              </a:rPr>
              <a:t> ferritin  &gt; 100 </a:t>
            </a:r>
            <a:r>
              <a:rPr lang="tr-TR" sz="1800" dirty="0">
                <a:latin typeface="Comic Sans MS" panose="030F0702030302020204" pitchFamily="66" charset="0"/>
              </a:rPr>
              <a:t>ng/mL olsa dahi, düşük beyin demiri nedeniyle, seçilmiş hastalarda, demir ana tedaviye eklenebilir !</a:t>
            </a:r>
          </a:p>
          <a:p>
            <a:pPr marL="0" indent="0">
              <a:buNone/>
            </a:pPr>
            <a:endParaRPr lang="tr-TR" sz="18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tr-TR" sz="1600" b="1" dirty="0">
                <a:solidFill>
                  <a:srgbClr val="000099"/>
                </a:solidFill>
                <a:latin typeface="Comic Sans MS" panose="030F0702030302020204" pitchFamily="66" charset="0"/>
              </a:rPr>
              <a:t>	</a:t>
            </a:r>
            <a:endParaRPr lang="en-US" sz="1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02609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Başlık 1"/>
          <p:cNvSpPr>
            <a:spLocks noGrp="1"/>
          </p:cNvSpPr>
          <p:nvPr>
            <p:ph type="title"/>
          </p:nvPr>
        </p:nvSpPr>
        <p:spPr>
          <a:xfrm>
            <a:off x="458181" y="463550"/>
            <a:ext cx="8229600" cy="777875"/>
          </a:xfrm>
        </p:spPr>
        <p:txBody>
          <a:bodyPr/>
          <a:lstStyle/>
          <a:p>
            <a: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  <a:t>Demir Tedavisi (Oral)</a:t>
            </a:r>
          </a:p>
        </p:txBody>
      </p:sp>
      <p:sp>
        <p:nvSpPr>
          <p:cNvPr id="3" name="İçerik Yer Tutucusu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431800" y="1241425"/>
            <a:ext cx="8712200" cy="56165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tr-TR" sz="2000" b="1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sz="2000" dirty="0">
                <a:solidFill>
                  <a:schemeClr val="tx2"/>
                </a:solidFill>
                <a:latin typeface="Comic Sans MS" panose="030F0702030302020204" pitchFamily="66" charset="0"/>
              </a:rPr>
              <a:t>Demir sülfat </a:t>
            </a:r>
            <a:r>
              <a:rPr lang="tr-TR" sz="2000" dirty="0">
                <a:latin typeface="Comic Sans MS" panose="030F0702030302020204" pitchFamily="66" charset="0"/>
              </a:rPr>
              <a:t>( Ferrosanol duodonal</a:t>
            </a:r>
            <a:r>
              <a:rPr lang="tr-TR" sz="2000" dirty="0">
                <a:latin typeface="Comic Sans MS" panose="030F0702030302020204" pitchFamily="66" charset="0"/>
                <a:cs typeface="Arial" panose="020B0604020202020204" pitchFamily="34" charset="0"/>
              </a:rPr>
              <a:t> ®,</a:t>
            </a:r>
            <a:r>
              <a:rPr lang="tr-TR" sz="2000" dirty="0">
                <a:latin typeface="Comic Sans MS" panose="030F0702030302020204" pitchFamily="66" charset="0"/>
              </a:rPr>
              <a:t> Oroferon</a:t>
            </a:r>
            <a:r>
              <a:rPr lang="tr-TR" sz="2000" dirty="0">
                <a:latin typeface="Comic Sans MS" panose="030F0702030302020204" pitchFamily="66" charset="0"/>
                <a:cs typeface="Arial" panose="020B0604020202020204" pitchFamily="34" charset="0"/>
              </a:rPr>
              <a:t> ®</a:t>
            </a:r>
            <a:r>
              <a:rPr lang="tr-TR" sz="2000" dirty="0">
                <a:latin typeface="Comic Sans MS" panose="030F0702030302020204" pitchFamily="66" charset="0"/>
              </a:rPr>
              <a:t>, Tardyferon</a:t>
            </a:r>
            <a:r>
              <a:rPr lang="tr-TR" sz="2000" dirty="0">
                <a:latin typeface="Comic Sans MS" panose="030F0702030302020204" pitchFamily="66" charset="0"/>
                <a:cs typeface="Arial" panose="020B0604020202020204" pitchFamily="34" charset="0"/>
              </a:rPr>
              <a:t> ®,</a:t>
            </a:r>
            <a:r>
              <a:rPr lang="tr-TR" sz="2000" dirty="0">
                <a:latin typeface="Comic Sans MS" panose="030F0702030302020204" pitchFamily="66" charset="0"/>
              </a:rPr>
              <a:t> Gynoferon</a:t>
            </a:r>
            <a:r>
              <a:rPr lang="tr-TR" sz="2000" dirty="0">
                <a:latin typeface="Comic Sans MS" panose="030F0702030302020204" pitchFamily="66" charset="0"/>
                <a:cs typeface="Arial" panose="020B0604020202020204" pitchFamily="34" charset="0"/>
              </a:rPr>
              <a:t> ®</a:t>
            </a:r>
            <a:r>
              <a:rPr lang="tr-TR" sz="2000" dirty="0">
                <a:latin typeface="Comic Sans MS" panose="030F0702030302020204" pitchFamily="66" charset="0"/>
              </a:rPr>
              <a:t>)</a:t>
            </a:r>
          </a:p>
          <a:p>
            <a:pPr>
              <a:defRPr/>
            </a:pPr>
            <a:r>
              <a:rPr lang="tr-TR" sz="2000" dirty="0">
                <a:solidFill>
                  <a:schemeClr val="tx2"/>
                </a:solidFill>
                <a:latin typeface="Comic Sans MS" panose="030F0702030302020204" pitchFamily="66" charset="0"/>
              </a:rPr>
              <a:t>Demir fumarat </a:t>
            </a:r>
            <a:r>
              <a:rPr lang="tr-TR" sz="2000" dirty="0">
                <a:latin typeface="Comic Sans MS" panose="030F0702030302020204" pitchFamily="66" charset="0"/>
              </a:rPr>
              <a:t>(Feramat</a:t>
            </a:r>
            <a:r>
              <a:rPr lang="tr-TR" sz="2000" dirty="0">
                <a:latin typeface="Comic Sans MS" panose="030F0702030302020204" pitchFamily="66" charset="0"/>
                <a:cs typeface="Arial" panose="020B0604020202020204" pitchFamily="34" charset="0"/>
              </a:rPr>
              <a:t> ®</a:t>
            </a:r>
            <a:r>
              <a:rPr lang="tr-TR" sz="2000" dirty="0">
                <a:latin typeface="Comic Sans MS" panose="030F0702030302020204" pitchFamily="66" charset="0"/>
              </a:rPr>
              <a:t>)</a:t>
            </a:r>
          </a:p>
          <a:p>
            <a:pPr>
              <a:defRPr/>
            </a:pPr>
            <a:r>
              <a:rPr lang="tr-TR" sz="2000" dirty="0">
                <a:solidFill>
                  <a:schemeClr val="tx2"/>
                </a:solidFill>
                <a:latin typeface="Comic Sans MS" panose="030F0702030302020204" pitchFamily="66" charset="0"/>
              </a:rPr>
              <a:t>Demir glükonat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1100" dirty="0">
                <a:latin typeface="Comic Sans MS" panose="030F0702030302020204" pitchFamily="66" charset="0"/>
              </a:rPr>
              <a:t>		</a:t>
            </a:r>
            <a:r>
              <a:rPr lang="tr-TR" sz="1800" u="sng" dirty="0">
                <a:latin typeface="Comic Sans MS" panose="030F0702030302020204" pitchFamily="66" charset="0"/>
              </a:rPr>
              <a:t>( 100 mg elementer demir + 100/200 mg C vit. /gün 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1600" u="sng" dirty="0">
              <a:latin typeface="Comic Sans MS" panose="030F0702030302020204" pitchFamily="66" charset="0"/>
            </a:endParaRPr>
          </a:p>
          <a:p>
            <a:pPr>
              <a:defRPr/>
            </a:pPr>
            <a:endParaRPr lang="tr-TR" sz="1400" dirty="0">
              <a:solidFill>
                <a:schemeClr val="tx2"/>
              </a:solidFill>
              <a:latin typeface="Comic Sans MS" panose="030F0702030302020204" pitchFamily="66" charset="0"/>
            </a:endParaRPr>
          </a:p>
          <a:p>
            <a:pPr>
              <a:buFont typeface="Arial" charset="0"/>
              <a:buChar char="•"/>
              <a:defRPr/>
            </a:pPr>
            <a:r>
              <a:rPr lang="tr-TR" sz="2000" dirty="0">
                <a:latin typeface="Comic Sans MS" panose="030F0702030302020204" pitchFamily="66" charset="0"/>
              </a:rPr>
              <a:t>Gece</a:t>
            </a:r>
          </a:p>
          <a:p>
            <a:pPr>
              <a:buFont typeface="Arial" charset="0"/>
              <a:buChar char="•"/>
              <a:defRPr/>
            </a:pPr>
            <a:r>
              <a:rPr lang="tr-TR" sz="2000" dirty="0">
                <a:latin typeface="Comic Sans MS" panose="030F0702030302020204" pitchFamily="66" charset="0"/>
              </a:rPr>
              <a:t>İzlem  3 ay ara ile yapılmalıdır.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2000" dirty="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2000" dirty="0">
              <a:latin typeface="Comic Sans MS" panose="030F0702030302020204" pitchFamily="66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tr-TR" sz="2400" dirty="0">
                <a:latin typeface="Comic Sans MS" panose="030F0702030302020204" pitchFamily="66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15128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  <a:t>Demir Tedavisi ( IV )</a:t>
            </a:r>
            <a:endParaRPr lang="tr-TR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349" y="1445546"/>
            <a:ext cx="8435975" cy="4525962"/>
          </a:xfrm>
        </p:spPr>
        <p:txBody>
          <a:bodyPr/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tr-TR" sz="1800" b="1" dirty="0">
                <a:solidFill>
                  <a:srgbClr val="000099"/>
                </a:solidFill>
                <a:latin typeface="Comic Sans MS" panose="030F0702030302020204" pitchFamily="66" charset="0"/>
              </a:rPr>
              <a:t>Aşağıdakilerden birinin cevabı evet ise, IV demir verilmelidir: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tr-TR" sz="2000" dirty="0">
              <a:latin typeface="Comic Sans MS" panose="030F0702030302020204" pitchFamily="66" charset="0"/>
            </a:endParaRPr>
          </a:p>
          <a:p>
            <a:pPr marL="514350" indent="-514350">
              <a:spcBef>
                <a:spcPct val="0"/>
              </a:spcBef>
              <a:buFont typeface="Arial" panose="020B0604020202020204" pitchFamily="34" charset="0"/>
              <a:buAutoNum type="arabicPeriod"/>
              <a:defRPr/>
            </a:pPr>
            <a:r>
              <a:rPr lang="tr-TR" sz="1800" dirty="0">
                <a:latin typeface="Comic Sans MS" panose="030F0702030302020204" pitchFamily="66" charset="0"/>
              </a:rPr>
              <a:t>Demir emilimini etkileyen durumlar ( GİS hastalıkları, bariatrik cerrahi, kronik inflamatuar barsak hast. - Çölyak, iritabl barsak hast.…)</a:t>
            </a:r>
          </a:p>
          <a:p>
            <a:pPr marL="514350" indent="-514350">
              <a:spcBef>
                <a:spcPct val="0"/>
              </a:spcBef>
              <a:buFont typeface="Arial" panose="020B0604020202020204" pitchFamily="34" charset="0"/>
              <a:buAutoNum type="arabicPeriod"/>
              <a:defRPr/>
            </a:pPr>
            <a:r>
              <a:rPr lang="tr-TR" sz="1800" dirty="0">
                <a:latin typeface="Comic Sans MS" panose="030F0702030302020204" pitchFamily="66" charset="0"/>
              </a:rPr>
              <a:t>Oral demir tolere edilemiyor ise,</a:t>
            </a:r>
          </a:p>
          <a:p>
            <a:pPr marL="514350" indent="-514350">
              <a:spcBef>
                <a:spcPct val="0"/>
              </a:spcBef>
              <a:buFont typeface="Arial" panose="020B0604020202020204" pitchFamily="34" charset="0"/>
              <a:buAutoNum type="arabicPeriod"/>
              <a:defRPr/>
            </a:pPr>
            <a:r>
              <a:rPr lang="tr-TR" sz="1800" dirty="0">
                <a:latin typeface="Comic Sans MS" panose="030F0702030302020204" pitchFamily="66" charset="0"/>
              </a:rPr>
              <a:t>3 ay oral demir tedavisi ile semptomlar ve demir değerleri düzelmiyor ise,</a:t>
            </a:r>
          </a:p>
          <a:p>
            <a:pPr marL="514350" indent="-514350">
              <a:spcBef>
                <a:spcPct val="0"/>
              </a:spcBef>
              <a:buFont typeface="Arial" panose="020B0604020202020204" pitchFamily="34" charset="0"/>
              <a:buAutoNum type="arabicPeriod"/>
              <a:defRPr/>
            </a:pPr>
            <a:r>
              <a:rPr lang="tr-TR" sz="1800" dirty="0">
                <a:latin typeface="Comic Sans MS" panose="030F0702030302020204" pitchFamily="66" charset="0"/>
              </a:rPr>
              <a:t>Hızlı yanıt isteniyor ise,</a:t>
            </a:r>
          </a:p>
          <a:p>
            <a:pPr marL="514350" indent="-514350">
              <a:spcBef>
                <a:spcPct val="0"/>
              </a:spcBef>
              <a:buFont typeface="Arial" panose="020B0604020202020204" pitchFamily="34" charset="0"/>
              <a:buAutoNum type="arabicPeriod"/>
              <a:defRPr/>
            </a:pPr>
            <a:r>
              <a:rPr lang="tr-TR" sz="1800" dirty="0">
                <a:latin typeface="Comic Sans MS" panose="030F0702030302020204" pitchFamily="66" charset="0"/>
              </a:rPr>
              <a:t>Gerekli olan hastalarda, ferritin seviyesi  &gt; </a:t>
            </a:r>
            <a:r>
              <a:rPr lang="en-US" sz="1800" dirty="0">
                <a:latin typeface="Comic Sans MS" panose="030F0702030302020204" pitchFamily="66" charset="0"/>
              </a:rPr>
              <a:t>7</a:t>
            </a:r>
            <a:r>
              <a:rPr lang="tr-TR" sz="1800" dirty="0">
                <a:latin typeface="Comic Sans MS" panose="030F0702030302020204" pitchFamily="66" charset="0"/>
              </a:rPr>
              <a:t>5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tr-TR" sz="1800" dirty="0">
                <a:latin typeface="Comic Sans MS" panose="030F0702030302020204" pitchFamily="66" charset="0"/>
              </a:rPr>
              <a:t>ng/dL düzeyinde ise (oral demir emilimi minimal olacağından)</a:t>
            </a:r>
          </a:p>
          <a:p>
            <a:pPr marL="514350" indent="-514350">
              <a:spcBef>
                <a:spcPct val="0"/>
              </a:spcBef>
              <a:buFont typeface="Arial" panose="020B0604020202020204" pitchFamily="34" charset="0"/>
              <a:buAutoNum type="arabicPeriod"/>
              <a:defRPr/>
            </a:pPr>
            <a:r>
              <a:rPr lang="tr-TR" sz="1800" dirty="0">
                <a:latin typeface="Comic Sans MS" panose="030F0702030302020204" pitchFamily="66" charset="0"/>
              </a:rPr>
              <a:t>Kronik böbrek hastalığı durumunda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tr-TR" sz="1800" dirty="0">
                <a:latin typeface="Comic Sans MS" panose="030F0702030302020204" pitchFamily="66" charset="0"/>
              </a:rPr>
              <a:t>	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tr-TR" sz="1800" dirty="0">
                <a:latin typeface="Comic Sans MS" panose="030F0702030302020204" pitchFamily="66" charset="0"/>
              </a:rPr>
              <a:t>		IV demir tedavisi başlanır.</a:t>
            </a:r>
          </a:p>
          <a:p>
            <a:pPr marL="0" indent="0">
              <a:buNone/>
            </a:pPr>
            <a:endParaRPr lang="tr-TR" sz="1000" b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1200" b="1" dirty="0" err="1">
                <a:latin typeface="Comic Sans MS" panose="030F0702030302020204" pitchFamily="66" charset="0"/>
              </a:rPr>
              <a:t>Ferri</a:t>
            </a:r>
            <a:r>
              <a:rPr lang="tr-TR" sz="1200" b="1" dirty="0">
                <a:latin typeface="Comic Sans MS" panose="030F0702030302020204" pitchFamily="66" charset="0"/>
              </a:rPr>
              <a:t>k</a:t>
            </a:r>
            <a:r>
              <a:rPr lang="en-US" sz="1200" b="1" dirty="0">
                <a:latin typeface="Comic Sans MS" panose="030F0702030302020204" pitchFamily="66" charset="0"/>
              </a:rPr>
              <a:t> </a:t>
            </a:r>
            <a:r>
              <a:rPr lang="tr-TR" sz="1200" b="1" dirty="0">
                <a:latin typeface="Comic Sans MS" panose="030F0702030302020204" pitchFamily="66" charset="0"/>
              </a:rPr>
              <a:t>k</a:t>
            </a:r>
            <a:r>
              <a:rPr lang="en-US" sz="1200" b="1" dirty="0" err="1">
                <a:latin typeface="Comic Sans MS" panose="030F0702030302020204" pitchFamily="66" charset="0"/>
              </a:rPr>
              <a:t>arbo</a:t>
            </a:r>
            <a:r>
              <a:rPr lang="tr-TR" sz="1200" b="1" dirty="0">
                <a:latin typeface="Comic Sans MS" panose="030F0702030302020204" pitchFamily="66" charset="0"/>
              </a:rPr>
              <a:t>ksi</a:t>
            </a:r>
            <a:r>
              <a:rPr lang="en-US" sz="1200" b="1" dirty="0" err="1">
                <a:latin typeface="Comic Sans MS" panose="030F0702030302020204" pitchFamily="66" charset="0"/>
              </a:rPr>
              <a:t>malto</a:t>
            </a:r>
            <a:r>
              <a:rPr lang="tr-TR" sz="1200" b="1" dirty="0">
                <a:latin typeface="Comic Sans MS" panose="030F0702030302020204" pitchFamily="66" charset="0"/>
              </a:rPr>
              <a:t>z</a:t>
            </a:r>
            <a:r>
              <a:rPr lang="en-US" sz="1200" b="1" dirty="0">
                <a:latin typeface="Comic Sans MS" panose="030F0702030302020204" pitchFamily="66" charset="0"/>
              </a:rPr>
              <a:t> (FCM)</a:t>
            </a:r>
            <a:r>
              <a:rPr lang="tr-TR" sz="1200" b="1" dirty="0">
                <a:latin typeface="Comic Sans MS" panose="030F0702030302020204" pitchFamily="66" charset="0"/>
              </a:rPr>
              <a:t>; en etkili ve güvenli preparat</a:t>
            </a:r>
          </a:p>
          <a:p>
            <a:r>
              <a:rPr lang="tr-TR" sz="1200" dirty="0">
                <a:latin typeface="Comic Sans MS" panose="030F0702030302020204" pitchFamily="66" charset="0"/>
              </a:rPr>
              <a:t>1000 mg tek doz veya bölünmüş, 1 hafta ara ile  2 kez 500 mg </a:t>
            </a:r>
          </a:p>
          <a:p>
            <a:r>
              <a:rPr lang="tr-TR" sz="1200" dirty="0">
                <a:latin typeface="Comic Sans MS" panose="030F0702030302020204" pitchFamily="66" charset="0"/>
              </a:rPr>
              <a:t>Demir </a:t>
            </a:r>
            <a:r>
              <a:rPr lang="en-US" sz="1200" dirty="0">
                <a:latin typeface="Comic Sans MS" panose="030F0702030302020204" pitchFamily="66" charset="0"/>
              </a:rPr>
              <a:t> s</a:t>
            </a:r>
            <a:r>
              <a:rPr lang="tr-TR" sz="1200" dirty="0">
                <a:latin typeface="Comic Sans MS" panose="030F0702030302020204" pitchFamily="66" charset="0"/>
              </a:rPr>
              <a:t>ükroz’da</a:t>
            </a:r>
            <a:r>
              <a:rPr lang="en-US" sz="1200" dirty="0">
                <a:latin typeface="Comic Sans MS" panose="030F0702030302020204" pitchFamily="66" charset="0"/>
              </a:rPr>
              <a:t> </a:t>
            </a:r>
            <a:r>
              <a:rPr lang="tr-TR" sz="1200" dirty="0">
                <a:latin typeface="Comic Sans MS" panose="030F0702030302020204" pitchFamily="66" charset="0"/>
              </a:rPr>
              <a:t>da etkili sonuçlar bildirilmiştir. 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tr-TR" sz="4000" dirty="0"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defRPr/>
            </a:pPr>
            <a:endParaRPr lang="tr-TR" sz="2800" dirty="0"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defRPr/>
            </a:pPr>
            <a:endParaRPr lang="tr-TR" sz="2800" dirty="0"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endParaRPr lang="tr-TR" sz="2800" dirty="0">
              <a:latin typeface="Comic Sans MS" panose="030F0702030302020204" pitchFamily="66" charset="0"/>
            </a:endParaRPr>
          </a:p>
          <a:p>
            <a:pPr>
              <a:defRPr/>
            </a:pPr>
            <a:endParaRPr lang="tr-TR" dirty="0"/>
          </a:p>
        </p:txBody>
      </p:sp>
      <p:sp>
        <p:nvSpPr>
          <p:cNvPr id="2" name="Down Arrow 1"/>
          <p:cNvSpPr/>
          <p:nvPr/>
        </p:nvSpPr>
        <p:spPr>
          <a:xfrm>
            <a:off x="3347864" y="4653136"/>
            <a:ext cx="288925" cy="3667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4502082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altLang="tr-TR">
                <a:solidFill>
                  <a:srgbClr val="C00000"/>
                </a:solidFill>
                <a:latin typeface="Comic Sans MS" panose="030F0702030302020204" pitchFamily="66" charset="0"/>
              </a:rPr>
              <a:t>Demir Tedavisi (IV)</a:t>
            </a:r>
            <a:endParaRPr lang="tr-TR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435975" cy="4525962"/>
          </a:xfrm>
        </p:spPr>
        <p:txBody>
          <a:bodyPr/>
          <a:lstStyle/>
          <a:p>
            <a:pPr>
              <a:defRPr/>
            </a:pPr>
            <a:r>
              <a:rPr lang="tr-TR" sz="1600" dirty="0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Demir karboksimaltoz </a:t>
            </a:r>
            <a:r>
              <a:rPr lang="tr-TR" sz="1600" dirty="0">
                <a:latin typeface="Comic Sans MS" panose="030F0702030302020204" pitchFamily="66" charset="0"/>
                <a:cs typeface="Arial" panose="020B0604020202020204" pitchFamily="34" charset="0"/>
              </a:rPr>
              <a:t>(Ferinject ®, İnjectafer ®</a:t>
            </a:r>
            <a:r>
              <a:rPr lang="tr-TR" altLang="tr-TR" sz="1600" dirty="0">
                <a:latin typeface="Comic Sans MS" panose="030F0702030302020204" pitchFamily="66" charset="0"/>
              </a:rPr>
              <a:t>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altLang="tr-TR" sz="1600" dirty="0">
                <a:latin typeface="Comic Sans MS" panose="030F0702030302020204" pitchFamily="66" charset="0"/>
              </a:rPr>
              <a:t>-    </a:t>
            </a:r>
            <a:r>
              <a:rPr lang="tr-TR" sz="1600" dirty="0">
                <a:latin typeface="Comic Sans MS" panose="030F0702030302020204" pitchFamily="66" charset="0"/>
                <a:cs typeface="Arial" panose="020B0604020202020204" pitchFamily="34" charset="0"/>
              </a:rPr>
              <a:t>5ml ampul = 500 mg elementer demir  </a:t>
            </a:r>
            <a:endParaRPr lang="tr-TR" altLang="tr-TR" sz="2800" dirty="0">
              <a:latin typeface="Comic Sans MS" panose="030F0702030302020204" pitchFamily="66" charset="0"/>
            </a:endParaRPr>
          </a:p>
          <a:p>
            <a:pPr>
              <a:buFontTx/>
              <a:buChar char="-"/>
              <a:defRPr/>
            </a:pPr>
            <a:r>
              <a:rPr lang="en-US" sz="1600" dirty="0">
                <a:latin typeface="Comic Sans MS" panose="030F0702030302020204" pitchFamily="66" charset="0"/>
              </a:rPr>
              <a:t>1000 mg </a:t>
            </a:r>
            <a:r>
              <a:rPr lang="tr-TR" sz="1600" dirty="0">
                <a:latin typeface="Comic Sans MS" panose="030F0702030302020204" pitchFamily="66" charset="0"/>
              </a:rPr>
              <a:t> tek doz veya 5 gün ara ile </a:t>
            </a:r>
            <a:r>
              <a:rPr lang="en-US" sz="1600" dirty="0">
                <a:latin typeface="Comic Sans MS" panose="030F0702030302020204" pitchFamily="66" charset="0"/>
              </a:rPr>
              <a:t> 2 do</a:t>
            </a:r>
            <a:r>
              <a:rPr lang="tr-TR" sz="1600" dirty="0">
                <a:latin typeface="Comic Sans MS" panose="030F0702030302020204" pitchFamily="66" charset="0"/>
              </a:rPr>
              <a:t>z</a:t>
            </a:r>
            <a:r>
              <a:rPr lang="en-US" sz="1600" dirty="0">
                <a:latin typeface="Comic Sans MS" panose="030F0702030302020204" pitchFamily="66" charset="0"/>
              </a:rPr>
              <a:t> 500 mg </a:t>
            </a:r>
            <a:r>
              <a:rPr lang="tr-TR" sz="1600" dirty="0">
                <a:latin typeface="Comic Sans MS" panose="030F0702030302020204" pitchFamily="66" charset="0"/>
              </a:rPr>
              <a:t>/ </a:t>
            </a:r>
            <a:r>
              <a:rPr lang="tr-TR" sz="1600" dirty="0">
                <a:latin typeface="Comic Sans MS" panose="030F0702030302020204" pitchFamily="66" charset="0"/>
                <a:cs typeface="Arial" panose="020B0604020202020204" pitchFamily="34" charset="0"/>
              </a:rPr>
              <a:t>100 cc 0,09 NaCl içinde 15 dk / yavaş enjeksiyon / </a:t>
            </a:r>
            <a:r>
              <a:rPr lang="tr-TR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maksimum </a:t>
            </a:r>
            <a:r>
              <a:rPr lang="tr-TR" sz="1600" b="1" dirty="0">
                <a:latin typeface="Comic Sans MS" panose="030F0702030302020204" pitchFamily="66" charset="0"/>
              </a:rPr>
              <a:t>yanıt 4-6 hafta</a:t>
            </a:r>
            <a:r>
              <a:rPr lang="en-US" sz="1600" b="1" dirty="0">
                <a:latin typeface="Comic Sans MS" panose="030F0702030302020204" pitchFamily="66" charset="0"/>
              </a:rPr>
              <a:t>.</a:t>
            </a:r>
            <a:endParaRPr lang="tr-TR" sz="1600" b="1" dirty="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1600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altLang="tr-TR" sz="1600" dirty="0">
                <a:solidFill>
                  <a:schemeClr val="tx2"/>
                </a:solidFill>
                <a:latin typeface="Comic Sans MS" panose="030F0702030302020204" pitchFamily="66" charset="0"/>
              </a:rPr>
              <a:t>Demir</a:t>
            </a:r>
            <a:r>
              <a:rPr lang="en-US" altLang="tr-TR" sz="1600" dirty="0">
                <a:solidFill>
                  <a:schemeClr val="tx2"/>
                </a:solidFill>
                <a:latin typeface="Comic Sans MS" panose="030F0702030302020204" pitchFamily="66" charset="0"/>
              </a:rPr>
              <a:t> s</a:t>
            </a:r>
            <a:r>
              <a:rPr lang="tr-TR" altLang="tr-TR" sz="1600" dirty="0">
                <a:solidFill>
                  <a:schemeClr val="tx2"/>
                </a:solidFill>
                <a:latin typeface="Comic Sans MS" panose="030F0702030302020204" pitchFamily="66" charset="0"/>
              </a:rPr>
              <a:t>ük</a:t>
            </a:r>
            <a:r>
              <a:rPr lang="en-US" altLang="tr-TR" sz="1600" dirty="0" err="1">
                <a:solidFill>
                  <a:schemeClr val="tx2"/>
                </a:solidFill>
                <a:latin typeface="Comic Sans MS" panose="030F0702030302020204" pitchFamily="66" charset="0"/>
              </a:rPr>
              <a:t>ro</a:t>
            </a:r>
            <a:r>
              <a:rPr lang="tr-TR" altLang="tr-TR" sz="1600" dirty="0">
                <a:solidFill>
                  <a:schemeClr val="tx2"/>
                </a:solidFill>
                <a:latin typeface="Comic Sans MS" panose="030F0702030302020204" pitchFamily="66" charset="0"/>
              </a:rPr>
              <a:t>z </a:t>
            </a:r>
            <a:r>
              <a:rPr lang="tr-TR" altLang="tr-TR" sz="1600" dirty="0">
                <a:latin typeface="Comic Sans MS" panose="030F0702030302020204" pitchFamily="66" charset="0"/>
              </a:rPr>
              <a:t>(Venofer ®,Demrose ®,İnferose ®,Venirose ® 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1600" dirty="0">
                <a:latin typeface="Comic Sans MS" panose="030F0702030302020204" pitchFamily="66" charset="0"/>
                <a:cs typeface="Arial" panose="020B0604020202020204" pitchFamily="34" charset="0"/>
              </a:rPr>
              <a:t>- 5ml ampul = 100 mg elementer demir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1600" dirty="0">
                <a:latin typeface="Comic Sans MS" panose="030F0702030302020204" pitchFamily="66" charset="0"/>
                <a:cs typeface="Arial" panose="020B0604020202020204" pitchFamily="34" charset="0"/>
              </a:rPr>
              <a:t>Yavaş enjeksiyon / 100 cc 0,09 NaCl içinde 15 dk / 5 doz/ 2 hafta</a:t>
            </a:r>
            <a:r>
              <a:rPr lang="tr-TR" altLang="tr-TR" sz="1600" dirty="0">
                <a:latin typeface="Comic Sans MS" panose="030F0702030302020204" pitchFamily="66" charset="0"/>
              </a:rPr>
              <a:t>		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altLang="tr-TR" sz="1600" u="sng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altLang="tr-TR" sz="1600" u="sng" dirty="0">
                <a:solidFill>
                  <a:srgbClr val="002060"/>
                </a:solidFill>
                <a:latin typeface="Comic Sans MS" panose="030F0702030302020204" pitchFamily="66" charset="0"/>
              </a:rPr>
              <a:t>Demir</a:t>
            </a:r>
            <a:r>
              <a:rPr lang="en-US" altLang="tr-TR" sz="1600" u="sng" dirty="0">
                <a:solidFill>
                  <a:srgbClr val="002060"/>
                </a:solidFill>
                <a:latin typeface="Comic Sans MS" panose="030F0702030302020204" pitchFamily="66" charset="0"/>
              </a:rPr>
              <a:t> dextran </a:t>
            </a:r>
            <a:r>
              <a:rPr lang="tr-TR" altLang="tr-TR" sz="1600" u="sng" dirty="0">
                <a:solidFill>
                  <a:srgbClr val="002060"/>
                </a:solidFill>
                <a:latin typeface="Comic Sans MS" panose="030F0702030302020204" pitchFamily="66" charset="0"/>
              </a:rPr>
              <a:t> ile anaflaksi riski !! </a:t>
            </a:r>
            <a:r>
              <a:rPr lang="tr-TR" altLang="tr-TR" sz="1600" dirty="0">
                <a:solidFill>
                  <a:srgbClr val="002060"/>
                </a:solidFill>
                <a:latin typeface="Comic Sans MS" panose="030F0702030302020204" pitchFamily="66" charset="0"/>
              </a:rPr>
              <a:t>% 0,6- 0,7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altLang="tr-TR" sz="1600" dirty="0">
                <a:latin typeface="Comic Sans MS" panose="030F0702030302020204" pitchFamily="66" charset="0"/>
              </a:rPr>
              <a:t>		</a:t>
            </a:r>
            <a:endParaRPr lang="tr-TR" sz="1600" dirty="0"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defRPr/>
            </a:pPr>
            <a:r>
              <a:rPr lang="tr-TR" sz="1600" dirty="0">
                <a:latin typeface="Comic Sans MS" panose="030F0702030302020204" pitchFamily="66" charset="0"/>
              </a:rPr>
              <a:t>IV demir tedavisinde izlem ve doz tekrarı 3 ay ara ile yapılmalıdır.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endParaRPr lang="tr-TR" sz="1600" dirty="0"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defRPr/>
            </a:pPr>
            <a:r>
              <a:rPr lang="tr-TR" sz="1600" dirty="0">
                <a:latin typeface="Comic Sans MS" panose="030F0702030302020204" pitchFamily="66" charset="0"/>
              </a:rPr>
              <a:t>YE: Osteopeni dikkat !!!!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tr-TR" sz="1600" dirty="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altLang="tr-TR" sz="1200" b="1" dirty="0">
                <a:solidFill>
                  <a:srgbClr val="002060"/>
                </a:solidFill>
                <a:latin typeface="Comic Sans MS" panose="030F0702030302020204" pitchFamily="66" charset="0"/>
              </a:rPr>
              <a:t>Randomize çift kör çalışma </a:t>
            </a:r>
            <a:r>
              <a:rPr lang="en-US" altLang="tr-TR" sz="1200" b="1" dirty="0">
                <a:solidFill>
                  <a:srgbClr val="002060"/>
                </a:solidFill>
                <a:latin typeface="Comic Sans MS" panose="030F0702030302020204" pitchFamily="66" charset="0"/>
              </a:rPr>
              <a:t>(class I) </a:t>
            </a:r>
            <a:r>
              <a:rPr lang="tr-TR" altLang="tr-TR" sz="1200" b="1" u="sng" dirty="0">
                <a:solidFill>
                  <a:srgbClr val="002060"/>
                </a:solidFill>
                <a:latin typeface="Comic Sans MS" panose="030F0702030302020204" pitchFamily="66" charset="0"/>
              </a:rPr>
              <a:t>; IV </a:t>
            </a:r>
            <a:r>
              <a:rPr lang="en-US" altLang="tr-TR" sz="1200" b="1" u="sng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r>
              <a:rPr lang="tr-TR" altLang="tr-TR" sz="1200" b="1" u="sng" dirty="0">
                <a:solidFill>
                  <a:srgbClr val="002060"/>
                </a:solidFill>
                <a:latin typeface="Comic Sans MS" panose="030F0702030302020204" pitchFamily="66" charset="0"/>
              </a:rPr>
              <a:t>demir k</a:t>
            </a:r>
            <a:r>
              <a:rPr lang="en-US" altLang="tr-TR" sz="1200" b="1" u="sng" dirty="0" err="1">
                <a:solidFill>
                  <a:srgbClr val="002060"/>
                </a:solidFill>
                <a:latin typeface="Comic Sans MS" panose="030F0702030302020204" pitchFamily="66" charset="0"/>
              </a:rPr>
              <a:t>arbo</a:t>
            </a:r>
            <a:r>
              <a:rPr lang="tr-TR" altLang="tr-TR" sz="1200" b="1" u="sng" dirty="0">
                <a:solidFill>
                  <a:srgbClr val="002060"/>
                </a:solidFill>
                <a:latin typeface="Comic Sans MS" panose="030F0702030302020204" pitchFamily="66" charset="0"/>
              </a:rPr>
              <a:t>ksimaltoz, 1000 mg/gün/ 5 gün/ refraktör </a:t>
            </a:r>
            <a:r>
              <a:rPr lang="tr-TR" altLang="tr-TR" sz="1200" b="1" dirty="0">
                <a:solidFill>
                  <a:srgbClr val="002060"/>
                </a:solidFill>
                <a:latin typeface="Comic Sans MS" panose="030F0702030302020204" pitchFamily="66" charset="0"/>
              </a:rPr>
              <a:t>vakalarda dahi anlamlı düzelme bildirilmiştir.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2800" dirty="0"/>
          </a:p>
        </p:txBody>
      </p:sp>
    </p:spTree>
    <p:extLst>
      <p:ext uri="{BB962C8B-B14F-4D97-AF65-F5344CB8AC3E}">
        <p14:creationId xmlns:p14="http://schemas.microsoft.com/office/powerpoint/2010/main" val="1241043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/>
          <p:cNvSpPr>
            <a:spLocks noGrp="1"/>
          </p:cNvSpPr>
          <p:nvPr>
            <p:ph idx="1"/>
          </p:nvPr>
        </p:nvSpPr>
        <p:spPr>
          <a:xfrm>
            <a:off x="323850" y="188913"/>
            <a:ext cx="8362950" cy="6008687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tr-TR"/>
              <a:t>			</a:t>
            </a:r>
            <a:r>
              <a:rPr lang="tr-TR" sz="2000">
                <a:latin typeface="Comic Sans MS" panose="030F0702030302020204" pitchFamily="66" charset="0"/>
              </a:rPr>
              <a:t>Primer HBS tanısı + (süregen )</a:t>
            </a:r>
            <a:endParaRPr lang="tr-TR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/>
              <a:t>			</a:t>
            </a:r>
            <a:r>
              <a:rPr lang="tr-TR" sz="1800">
                <a:latin typeface="Comic Sans MS" panose="030F0702030302020204" pitchFamily="66" charset="0"/>
              </a:rPr>
              <a:t>Ferritin ve demir durumu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	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		     Süregen HBS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80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 DA 					 Alfa 2 delta ligand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80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tr-TR" sz="180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İstenilen yanıt yok ise 				İstenilen yanıt yok ise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farklı grup ilaca geç 				farklı grup ilaca geç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80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tr-TR" sz="180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		İstenilen yanıt yok ise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		kombinasyon tedavisine geç 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80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        Yanıt yok ise klonazepam veya opiod ekle veya tek başına ver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	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800">
                <a:latin typeface="Comic Sans MS" panose="030F0702030302020204" pitchFamily="66" charset="0"/>
              </a:rPr>
              <a:t>		Yanıt yok ise tedavi komplikasyonlarını değerlendir.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800">
              <a:latin typeface="Comic Sans MS" panose="030F0702030302020204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059113" y="260350"/>
            <a:ext cx="3744912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Rectangle 5"/>
          <p:cNvSpPr/>
          <p:nvPr/>
        </p:nvSpPr>
        <p:spPr>
          <a:xfrm>
            <a:off x="3059113" y="836613"/>
            <a:ext cx="2881312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7" name="Rectangle 6"/>
          <p:cNvSpPr/>
          <p:nvPr/>
        </p:nvSpPr>
        <p:spPr>
          <a:xfrm>
            <a:off x="3276600" y="1628775"/>
            <a:ext cx="2087563" cy="3603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8" name="Rectangle 7"/>
          <p:cNvSpPr/>
          <p:nvPr/>
        </p:nvSpPr>
        <p:spPr>
          <a:xfrm>
            <a:off x="468313" y="2276475"/>
            <a:ext cx="2374900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9" name="Rectangle 8"/>
          <p:cNvSpPr/>
          <p:nvPr/>
        </p:nvSpPr>
        <p:spPr>
          <a:xfrm>
            <a:off x="5795963" y="2205038"/>
            <a:ext cx="2376487" cy="50323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0" name="Rectangle 9"/>
          <p:cNvSpPr/>
          <p:nvPr/>
        </p:nvSpPr>
        <p:spPr>
          <a:xfrm>
            <a:off x="395288" y="3213100"/>
            <a:ext cx="2447925" cy="7921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1" name="Rectangle 10"/>
          <p:cNvSpPr/>
          <p:nvPr/>
        </p:nvSpPr>
        <p:spPr>
          <a:xfrm>
            <a:off x="5795963" y="3213100"/>
            <a:ext cx="2520950" cy="7921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2" name="Rectangle 11"/>
          <p:cNvSpPr/>
          <p:nvPr/>
        </p:nvSpPr>
        <p:spPr>
          <a:xfrm>
            <a:off x="3132138" y="4581525"/>
            <a:ext cx="3024187" cy="7921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3" name="Rectangle 12"/>
          <p:cNvSpPr/>
          <p:nvPr/>
        </p:nvSpPr>
        <p:spPr>
          <a:xfrm>
            <a:off x="1798638" y="5572125"/>
            <a:ext cx="6948487" cy="3698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4" name="Rectangle 13"/>
          <p:cNvSpPr/>
          <p:nvPr/>
        </p:nvSpPr>
        <p:spPr>
          <a:xfrm>
            <a:off x="2195513" y="6237288"/>
            <a:ext cx="5545137" cy="5048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5" name="Down Arrow 14"/>
          <p:cNvSpPr/>
          <p:nvPr/>
        </p:nvSpPr>
        <p:spPr>
          <a:xfrm>
            <a:off x="4284663" y="692150"/>
            <a:ext cx="484187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6" name="Down Arrow 15"/>
          <p:cNvSpPr/>
          <p:nvPr/>
        </p:nvSpPr>
        <p:spPr>
          <a:xfrm>
            <a:off x="4257675" y="1296988"/>
            <a:ext cx="484188" cy="331787"/>
          </a:xfrm>
          <a:prstGeom prst="downArrow">
            <a:avLst>
              <a:gd name="adj1" fmla="val 5385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4741863" y="2041525"/>
            <a:ext cx="982662" cy="523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>
            <a:off x="2987675" y="2041525"/>
            <a:ext cx="911225" cy="6032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Down Arrow 24"/>
          <p:cNvSpPr/>
          <p:nvPr/>
        </p:nvSpPr>
        <p:spPr>
          <a:xfrm>
            <a:off x="1403350" y="2708275"/>
            <a:ext cx="360363" cy="5048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26" name="Down Arrow 25"/>
          <p:cNvSpPr/>
          <p:nvPr/>
        </p:nvSpPr>
        <p:spPr>
          <a:xfrm>
            <a:off x="6875463" y="2708275"/>
            <a:ext cx="360362" cy="5048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27" name="Straight Arrow Connector 26"/>
          <p:cNvCxnSpPr/>
          <p:nvPr/>
        </p:nvCxnSpPr>
        <p:spPr>
          <a:xfrm>
            <a:off x="1798638" y="4057650"/>
            <a:ext cx="1189037" cy="7826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6299200" y="4057650"/>
            <a:ext cx="1152525" cy="7842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Down Arrow 30"/>
          <p:cNvSpPr/>
          <p:nvPr/>
        </p:nvSpPr>
        <p:spPr>
          <a:xfrm>
            <a:off x="4427538" y="5411788"/>
            <a:ext cx="341312" cy="177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2" name="Down Arrow 31"/>
          <p:cNvSpPr/>
          <p:nvPr/>
        </p:nvSpPr>
        <p:spPr>
          <a:xfrm>
            <a:off x="4473575" y="6005513"/>
            <a:ext cx="341313" cy="2301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1490859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Başlık 1"/>
          <p:cNvSpPr>
            <a:spLocks noGrp="1"/>
          </p:cNvSpPr>
          <p:nvPr>
            <p:ph type="title"/>
          </p:nvPr>
        </p:nvSpPr>
        <p:spPr>
          <a:xfrm>
            <a:off x="483384" y="260648"/>
            <a:ext cx="7772400" cy="1143000"/>
          </a:xfrm>
        </p:spPr>
        <p:txBody>
          <a:bodyPr/>
          <a:lstStyle/>
          <a:p>
            <a:r>
              <a:rPr 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  <a:t>Kronik süregen HBS</a:t>
            </a:r>
            <a:endParaRPr lang="tr-TR" altLang="tr-TR" sz="4000" dirty="0"/>
          </a:p>
        </p:txBody>
      </p:sp>
      <p:sp>
        <p:nvSpPr>
          <p:cNvPr id="3" name="İçerik Yer Tutucusu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483384" y="1700808"/>
            <a:ext cx="8229600" cy="551656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el-GR" sz="2000" dirty="0">
                <a:solidFill>
                  <a:schemeClr val="dk1"/>
                </a:solidFill>
                <a:latin typeface="Comic Sans MS" pitchFamily="66" charset="0"/>
              </a:rPr>
              <a:t>Α</a:t>
            </a:r>
            <a:r>
              <a:rPr lang="tr-TR" sz="2000" dirty="0" err="1">
                <a:solidFill>
                  <a:schemeClr val="dk1"/>
                </a:solidFill>
                <a:latin typeface="Comic Sans MS" pitchFamily="66" charset="0"/>
              </a:rPr>
              <a:t>lfa</a:t>
            </a:r>
            <a:r>
              <a:rPr lang="tr-TR" sz="2000" dirty="0">
                <a:solidFill>
                  <a:schemeClr val="dk1"/>
                </a:solidFill>
                <a:latin typeface="Comic Sans MS" pitchFamily="66" charset="0"/>
              </a:rPr>
              <a:t> </a:t>
            </a:r>
            <a:r>
              <a:rPr lang="el-GR" sz="2000" dirty="0">
                <a:solidFill>
                  <a:schemeClr val="dk1"/>
                </a:solidFill>
                <a:latin typeface="Comic Sans MS" pitchFamily="66" charset="0"/>
              </a:rPr>
              <a:t>2δ</a:t>
            </a:r>
            <a:r>
              <a:rPr lang="tr-TR" sz="2000" dirty="0">
                <a:solidFill>
                  <a:schemeClr val="dk1"/>
                </a:solidFill>
                <a:latin typeface="Comic Sans MS" pitchFamily="66" charset="0"/>
              </a:rPr>
              <a:t> Ligandlar / </a:t>
            </a:r>
            <a:r>
              <a:rPr lang="tr-TR" sz="2000" dirty="0">
                <a:latin typeface="Comic Sans MS" panose="030F0702030302020204" pitchFamily="66" charset="0"/>
              </a:rPr>
              <a:t>DA agonistleri </a:t>
            </a:r>
            <a:endParaRPr lang="tr-TR" sz="2000" dirty="0">
              <a:solidFill>
                <a:schemeClr val="dk1"/>
              </a:solidFill>
              <a:latin typeface="Comic Sans MS" pitchFamily="66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2000" dirty="0">
                <a:solidFill>
                  <a:schemeClr val="dk1"/>
                </a:solidFill>
                <a:latin typeface="Comic Sans MS" pitchFamily="66" charset="0"/>
              </a:rPr>
              <a:t>		</a:t>
            </a:r>
            <a:r>
              <a:rPr lang="tr-TR" sz="2000" u="sng" dirty="0">
                <a:solidFill>
                  <a:schemeClr val="tx2"/>
                </a:solidFill>
                <a:latin typeface="Comic Sans MS" pitchFamily="66" charset="0"/>
              </a:rPr>
              <a:t>1. seçenek tedavi 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2000" dirty="0">
              <a:solidFill>
                <a:schemeClr val="dk1"/>
              </a:solidFill>
              <a:latin typeface="Comic Sans MS" pitchFamily="66" charset="0"/>
            </a:endParaRPr>
          </a:p>
          <a:p>
            <a:pPr marL="457200" indent="-457200">
              <a:buFont typeface="Arial" charset="0"/>
              <a:buAutoNum type="arabicPeriod" startAt="2"/>
              <a:defRPr/>
            </a:pPr>
            <a:r>
              <a:rPr lang="tr-TR" sz="2000" dirty="0">
                <a:solidFill>
                  <a:schemeClr val="dk1"/>
                </a:solidFill>
                <a:latin typeface="Comic Sans MS" pitchFamily="66" charset="0"/>
              </a:rPr>
              <a:t>Hastanın özelliklerine göre ilaç sınıfına karar verilir (semptomatoloji, komorbiditeler, yaş…)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2000" dirty="0">
              <a:solidFill>
                <a:schemeClr val="dk1"/>
              </a:solidFill>
              <a:latin typeface="Comic Sans MS" pitchFamily="66" charset="0"/>
            </a:endParaRPr>
          </a:p>
          <a:p>
            <a:pPr marL="457200" indent="-457200">
              <a:buFont typeface="Arial" charset="0"/>
              <a:buAutoNum type="arabicPeriod" startAt="3"/>
              <a:defRPr/>
            </a:pPr>
            <a:r>
              <a:rPr lang="tr-TR" sz="2000" dirty="0">
                <a:solidFill>
                  <a:schemeClr val="dk1"/>
                </a:solidFill>
                <a:latin typeface="Comic Sans MS" pitchFamily="66" charset="0"/>
              </a:rPr>
              <a:t>Semptom başlama zamanına göre pozoloji belirlenir.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2000" dirty="0">
              <a:solidFill>
                <a:schemeClr val="dk1"/>
              </a:solidFill>
              <a:latin typeface="Comic Sans MS" pitchFamily="66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tr-TR" sz="2000" dirty="0">
                <a:solidFill>
                  <a:schemeClr val="dk1"/>
                </a:solidFill>
                <a:latin typeface="Comic Sans MS" pitchFamily="66" charset="0"/>
              </a:rPr>
              <a:t>4.  Gündüz semptomların varlığında uzun etkili ilaçlar / bölünmüş dozlarda kısa etkili ilaçlar ile başlanır </a:t>
            </a:r>
            <a:r>
              <a:rPr lang="tr-TR" sz="2000" dirty="0">
                <a:solidFill>
                  <a:srgbClr val="7030A0"/>
                </a:solidFill>
                <a:latin typeface="Comic Sans MS" pitchFamily="66" charset="0"/>
              </a:rPr>
              <a:t>(tolerans ve </a:t>
            </a:r>
            <a:r>
              <a:rPr lang="tr-TR" sz="2000" dirty="0" err="1">
                <a:solidFill>
                  <a:srgbClr val="7030A0"/>
                </a:solidFill>
                <a:latin typeface="Comic Sans MS" pitchFamily="66" charset="0"/>
              </a:rPr>
              <a:t>augmentation’a</a:t>
            </a:r>
            <a:r>
              <a:rPr lang="tr-TR" sz="2000" dirty="0">
                <a:solidFill>
                  <a:srgbClr val="7030A0"/>
                </a:solidFill>
                <a:latin typeface="Comic Sans MS" pitchFamily="66" charset="0"/>
              </a:rPr>
              <a:t> her zaman dikkat!)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tr-TR" sz="2800" dirty="0">
              <a:solidFill>
                <a:schemeClr val="dk1"/>
              </a:solidFill>
              <a:latin typeface="Comic Sans MS" pitchFamily="66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endParaRPr lang="tr-TR" sz="2800" dirty="0">
              <a:latin typeface="Comic Sans MS" pitchFamily="66" charset="0"/>
            </a:endParaRPr>
          </a:p>
          <a:p>
            <a:pPr>
              <a:buFont typeface="Arial" charset="0"/>
              <a:buChar char="•"/>
              <a:defRPr/>
            </a:pPr>
            <a:endParaRPr lang="tr-TR" sz="2800" dirty="0"/>
          </a:p>
        </p:txBody>
      </p:sp>
    </p:spTree>
    <p:extLst>
      <p:ext uri="{BB962C8B-B14F-4D97-AF65-F5344CB8AC3E}">
        <p14:creationId xmlns:p14="http://schemas.microsoft.com/office/powerpoint/2010/main" val="15209746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Kronik süregen HBS / </a:t>
            </a:r>
            <a:r>
              <a:rPr lang="el-G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Α</a:t>
            </a:r>
            <a:r>
              <a:rPr 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lfa </a:t>
            </a:r>
            <a:r>
              <a:rPr lang="el-G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2δ</a:t>
            </a:r>
            <a:r>
              <a:rPr 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 Ligandlar</a:t>
            </a:r>
            <a:endParaRPr lang="tr-TR" sz="3200" dirty="0"/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556792"/>
            <a:ext cx="7715250" cy="3419475"/>
          </a:xfrm>
        </p:spPr>
      </p:pic>
      <p:graphicFrame>
        <p:nvGraphicFramePr>
          <p:cNvPr id="5" name="Object 3"/>
          <p:cNvGraphicFramePr>
            <a:graphicFrameLocks noChangeAspect="1"/>
          </p:cNvGraphicFramePr>
          <p:nvPr/>
        </p:nvGraphicFramePr>
        <p:xfrm>
          <a:off x="5103812" y="5229200"/>
          <a:ext cx="3582988" cy="1225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0" imgH="0" progId="PBrush">
                  <p:embed/>
                </p:oleObj>
              </mc:Choice>
              <mc:Fallback>
                <p:oleObj name="Bitmap Image" r:id="rId3" imgW="0" imgH="0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3812" y="5229200"/>
                        <a:ext cx="3582988" cy="1225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164208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79296" cy="1143000"/>
          </a:xfrm>
        </p:spPr>
        <p:txBody>
          <a:bodyPr/>
          <a:lstStyle/>
          <a:p>
            <a:pPr algn="l"/>
            <a:r>
              <a:rPr 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Kronik süregen HBS / </a:t>
            </a:r>
            <a:r>
              <a:rPr lang="el-G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Α</a:t>
            </a:r>
            <a:r>
              <a:rPr 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lfa </a:t>
            </a:r>
            <a:r>
              <a:rPr lang="el-G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2δ</a:t>
            </a:r>
            <a:r>
              <a:rPr 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 Ligandlar</a:t>
            </a:r>
            <a:endParaRPr lang="tr-TR" sz="3200" dirty="0"/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356088" y="1320889"/>
            <a:ext cx="8104343" cy="4525963"/>
          </a:xfrm>
        </p:spPr>
        <p:txBody>
          <a:bodyPr/>
          <a:lstStyle/>
          <a:p>
            <a:pPr>
              <a:defRPr/>
            </a:pPr>
            <a:r>
              <a:rPr lang="tr-TR" altLang="tr-TR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HBS’den bağımsız komorbid insomni</a:t>
            </a:r>
          </a:p>
          <a:p>
            <a:pPr>
              <a:defRPr/>
            </a:pPr>
            <a:r>
              <a:rPr lang="tr-TR" altLang="tr-TR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Komorbid anksiyete</a:t>
            </a:r>
          </a:p>
          <a:p>
            <a:pPr>
              <a:defRPr/>
            </a:pPr>
            <a:r>
              <a:rPr lang="tr-TR" altLang="tr-TR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Komorbid ağrı </a:t>
            </a:r>
          </a:p>
          <a:p>
            <a:pPr>
              <a:defRPr/>
            </a:pPr>
            <a:r>
              <a:rPr lang="tr-TR" altLang="tr-TR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PNP eşlik ediyorsa</a:t>
            </a:r>
          </a:p>
          <a:p>
            <a:pPr>
              <a:defRPr/>
            </a:pPr>
            <a:r>
              <a:rPr lang="tr-TR" altLang="tr-TR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Duyusal semptomları ön planda olan hastalarda </a:t>
            </a:r>
          </a:p>
          <a:p>
            <a:pPr>
              <a:defRPr/>
            </a:pPr>
            <a:r>
              <a:rPr lang="tr-TR" altLang="tr-TR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DDS hikayesi olanlarda</a:t>
            </a:r>
          </a:p>
          <a:p>
            <a:pPr marL="0" indent="0">
              <a:buNone/>
              <a:defRPr/>
            </a:pPr>
            <a:r>
              <a:rPr lang="tr-TR" altLang="tr-TR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		</a:t>
            </a:r>
            <a:r>
              <a:rPr lang="tr-TR" altLang="tr-TR" sz="2000" u="sng" dirty="0">
                <a:solidFill>
                  <a:srgbClr val="000000"/>
                </a:solidFill>
                <a:latin typeface="Comic Sans MS" panose="030F0702030302020204" pitchFamily="66" charset="0"/>
              </a:rPr>
              <a:t> 1. seçenek</a:t>
            </a:r>
          </a:p>
          <a:p>
            <a:pPr marL="0" indent="0">
              <a:buNone/>
              <a:defRPr/>
            </a:pPr>
            <a:endParaRPr lang="tr-TR" altLang="tr-TR" sz="2000" dirty="0">
              <a:solidFill>
                <a:srgbClr val="000000"/>
              </a:solidFill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altLang="tr-TR" sz="1600" b="1" u="sng" dirty="0">
                <a:solidFill>
                  <a:schemeClr val="tx2"/>
                </a:solidFill>
                <a:latin typeface="Comic Sans MS" panose="030F0702030302020204" pitchFamily="66" charset="0"/>
              </a:rPr>
              <a:t>Kontrendikasyonları</a:t>
            </a:r>
          </a:p>
          <a:p>
            <a:pPr>
              <a:buFontTx/>
              <a:buChar char="-"/>
              <a:defRPr/>
            </a:pPr>
            <a:r>
              <a:rPr lang="tr-TR" altLang="tr-TR" sz="1600" dirty="0">
                <a:solidFill>
                  <a:srgbClr val="000000"/>
                </a:solidFill>
                <a:latin typeface="Comic Sans MS" panose="030F0702030302020204" pitchFamily="66" charset="0"/>
              </a:rPr>
              <a:t>Obezite</a:t>
            </a:r>
          </a:p>
          <a:p>
            <a:pPr>
              <a:buFontTx/>
              <a:buChar char="-"/>
              <a:defRPr/>
            </a:pPr>
            <a:r>
              <a:rPr lang="tr-TR" altLang="tr-TR" sz="1600" dirty="0">
                <a:solidFill>
                  <a:srgbClr val="000000"/>
                </a:solidFill>
                <a:latin typeface="Comic Sans MS" panose="030F0702030302020204" pitchFamily="66" charset="0"/>
              </a:rPr>
              <a:t>Depresyon öyküsü veya geçmişi</a:t>
            </a:r>
          </a:p>
          <a:p>
            <a:pPr>
              <a:buFontTx/>
              <a:buChar char="-"/>
              <a:defRPr/>
            </a:pPr>
            <a:r>
              <a:rPr lang="tr-TR" altLang="tr-TR" sz="1600" dirty="0">
                <a:solidFill>
                  <a:srgbClr val="000000"/>
                </a:solidFill>
                <a:latin typeface="Comic Sans MS" panose="030F0702030302020204" pitchFamily="66" charset="0"/>
              </a:rPr>
              <a:t>Denge ve yürüyüş bozukluğu</a:t>
            </a:r>
          </a:p>
          <a:p>
            <a:pPr>
              <a:buFontTx/>
              <a:buChar char="-"/>
              <a:defRPr/>
            </a:pPr>
            <a:r>
              <a:rPr lang="tr-TR" altLang="tr-TR" sz="1600" dirty="0">
                <a:solidFill>
                  <a:srgbClr val="000000"/>
                </a:solidFill>
                <a:latin typeface="Comic Sans MS" panose="030F0702030302020204" pitchFamily="66" charset="0"/>
              </a:rPr>
              <a:t>Solunum yetmezliği</a:t>
            </a:r>
          </a:p>
          <a:p>
            <a:pPr>
              <a:buFontTx/>
              <a:buChar char="-"/>
              <a:defRPr/>
            </a:pPr>
            <a:r>
              <a:rPr lang="tr-TR" altLang="tr-TR" sz="1600" dirty="0">
                <a:solidFill>
                  <a:srgbClr val="000000"/>
                </a:solidFill>
                <a:latin typeface="Comic Sans MS" panose="030F0702030302020204" pitchFamily="66" charset="0"/>
              </a:rPr>
              <a:t>Madde kullanım hikayesi</a:t>
            </a:r>
          </a:p>
          <a:p>
            <a:pPr>
              <a:defRPr/>
            </a:pPr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2053933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>
                <a:solidFill>
                  <a:srgbClr val="C00000"/>
                </a:solidFill>
                <a:latin typeface="Comic Sans MS" panose="030F0702030302020204" pitchFamily="66" charset="0"/>
              </a:rPr>
              <a:t>Kronik süregen HBS / DA</a:t>
            </a:r>
            <a:endParaRPr lang="tr-TR" dirty="0"/>
          </a:p>
        </p:txBody>
      </p:sp>
      <p:pic>
        <p:nvPicPr>
          <p:cNvPr id="9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8229600" cy="2305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924944"/>
            <a:ext cx="1403648" cy="756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İçerik Yer Tutucusu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68" y="3789040"/>
            <a:ext cx="7915275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85011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>
                <a:solidFill>
                  <a:srgbClr val="C00000"/>
                </a:solidFill>
                <a:latin typeface="Comic Sans MS" panose="030F0702030302020204" pitchFamily="66" charset="0"/>
              </a:rPr>
              <a:t>DA agonistleri</a:t>
            </a:r>
            <a:endParaRPr lang="tr-TR"/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611560" y="1844824"/>
            <a:ext cx="8229600" cy="4525963"/>
          </a:xfrm>
        </p:spPr>
        <p:txBody>
          <a:bodyPr/>
          <a:lstStyle/>
          <a:p>
            <a:r>
              <a:rPr lang="tr-TR" altLang="tr-TR" sz="2800" dirty="0">
                <a:solidFill>
                  <a:srgbClr val="000000"/>
                </a:solidFill>
                <a:latin typeface="Comic Sans MS" panose="030F0702030302020204" pitchFamily="66" charset="0"/>
              </a:rPr>
              <a:t>Şiddetli HBS</a:t>
            </a:r>
          </a:p>
          <a:p>
            <a:r>
              <a:rPr lang="tr-TR" altLang="tr-TR" sz="2800" dirty="0">
                <a:solidFill>
                  <a:srgbClr val="000000"/>
                </a:solidFill>
                <a:latin typeface="Comic Sans MS" panose="030F0702030302020204" pitchFamily="66" charset="0"/>
              </a:rPr>
              <a:t>Obezite</a:t>
            </a:r>
          </a:p>
          <a:p>
            <a:r>
              <a:rPr lang="tr-TR" altLang="tr-TR" sz="2800" dirty="0">
                <a:solidFill>
                  <a:srgbClr val="000000"/>
                </a:solidFill>
                <a:latin typeface="Comic Sans MS" panose="030F0702030302020204" pitchFamily="66" charset="0"/>
              </a:rPr>
              <a:t>Komorbid depresyon </a:t>
            </a:r>
          </a:p>
          <a:p>
            <a:r>
              <a:rPr lang="tr-TR" altLang="tr-TR" sz="2800" dirty="0">
                <a:solidFill>
                  <a:srgbClr val="000000"/>
                </a:solidFill>
                <a:latin typeface="Comic Sans MS" panose="030F0702030302020204" pitchFamily="66" charset="0"/>
              </a:rPr>
              <a:t>Düşme riski </a:t>
            </a:r>
          </a:p>
          <a:p>
            <a:r>
              <a:rPr lang="tr-TR" altLang="tr-TR" sz="2800" dirty="0">
                <a:solidFill>
                  <a:srgbClr val="000000"/>
                </a:solidFill>
                <a:latin typeface="Comic Sans MS" panose="030F0702030302020204" pitchFamily="66" charset="0"/>
              </a:rPr>
              <a:t>Kognitif bozukluğu olanlarda</a:t>
            </a:r>
          </a:p>
          <a:p>
            <a:pPr marL="0" indent="0">
              <a:buNone/>
            </a:pPr>
            <a:r>
              <a:rPr lang="tr-TR" altLang="tr-TR" sz="2800" dirty="0">
                <a:solidFill>
                  <a:srgbClr val="000000"/>
                </a:solidFill>
                <a:latin typeface="Comic Sans MS" panose="030F0702030302020204" pitchFamily="66" charset="0"/>
              </a:rPr>
              <a:t>		</a:t>
            </a:r>
            <a:r>
              <a:rPr lang="tr-TR" altLang="tr-TR" sz="2800" u="sng" dirty="0">
                <a:solidFill>
                  <a:srgbClr val="000000"/>
                </a:solidFill>
                <a:latin typeface="Comic Sans MS" panose="030F0702030302020204" pitchFamily="66" charset="0"/>
              </a:rPr>
              <a:t>1. seçenek</a:t>
            </a:r>
          </a:p>
          <a:p>
            <a:pPr marL="0" indent="0">
              <a:buNone/>
            </a:pPr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1275782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1700808"/>
            <a:ext cx="8075240" cy="49685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294" y="188640"/>
            <a:ext cx="8170649" cy="12961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596336" y="404664"/>
            <a:ext cx="620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dirty="0"/>
              <a:t>2025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2924944"/>
            <a:ext cx="1584176" cy="648072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1473220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altLang="tr-TR" dirty="0">
                <a:solidFill>
                  <a:srgbClr val="CC0000"/>
                </a:solidFill>
                <a:latin typeface="Comic Sans MS" panose="030F0702030302020204" pitchFamily="66" charset="0"/>
              </a:rPr>
              <a:t>Geriatrik Populasyon</a:t>
            </a:r>
          </a:p>
        </p:txBody>
      </p:sp>
      <p:pic>
        <p:nvPicPr>
          <p:cNvPr id="22531" name="İçerik Yer Tutucus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85825" y="1600200"/>
            <a:ext cx="7372350" cy="4525963"/>
          </a:xfrm>
        </p:spPr>
      </p:pic>
      <p:sp>
        <p:nvSpPr>
          <p:cNvPr id="5" name="Dikdörtgen 4"/>
          <p:cNvSpPr/>
          <p:nvPr/>
        </p:nvSpPr>
        <p:spPr>
          <a:xfrm>
            <a:off x="2195513" y="2349500"/>
            <a:ext cx="1152525" cy="36718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311076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sz="3600" dirty="0">
                <a:solidFill>
                  <a:srgbClr val="C00000"/>
                </a:solidFill>
                <a:latin typeface="Comic Sans MS" panose="030F0702030302020204" pitchFamily="66" charset="0"/>
              </a:rPr>
              <a:t>İntermittan HBS</a:t>
            </a:r>
            <a:br>
              <a:rPr lang="tr-TR" sz="3600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tr-TR" sz="3600" dirty="0">
                <a:solidFill>
                  <a:srgbClr val="C00000"/>
                </a:solidFill>
                <a:latin typeface="Comic Sans MS" panose="030F0702030302020204" pitchFamily="66" charset="0"/>
              </a:rPr>
              <a:t>( </a:t>
            </a:r>
            <a:r>
              <a:rPr lang="tr-TR" sz="3600" u="sng" dirty="0">
                <a:solidFill>
                  <a:srgbClr val="C00000"/>
                </a:solidFill>
                <a:latin typeface="Comic Sans MS" panose="030F0702030302020204" pitchFamily="66" charset="0"/>
              </a:rPr>
              <a:t>&lt;</a:t>
            </a:r>
            <a:r>
              <a:rPr lang="tr-TR" sz="3600" dirty="0">
                <a:solidFill>
                  <a:srgbClr val="C00000"/>
                </a:solidFill>
                <a:latin typeface="Comic Sans MS" panose="030F0702030302020204" pitchFamily="66" charset="0"/>
              </a:rPr>
              <a:t> 2/hafta)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tr-TR" sz="1800" dirty="0">
                <a:latin typeface="Comic Sans MS" panose="030F0702030302020204" pitchFamily="66" charset="0"/>
              </a:rPr>
              <a:t>Farmakolojik olmayan yöntemler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sz="1800" dirty="0">
                <a:latin typeface="Comic Sans MS" panose="030F0702030302020204" pitchFamily="66" charset="0"/>
              </a:rPr>
              <a:t>Sadece semptomların varlığında;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>
              <a:buFontTx/>
              <a:buChar char="-"/>
              <a:defRPr/>
            </a:pPr>
            <a:r>
              <a:rPr lang="tr-TR" sz="1800" dirty="0">
                <a:latin typeface="Comic Sans MS" panose="030F0702030302020204" pitchFamily="66" charset="0"/>
              </a:rPr>
              <a:t>Karbidopa / levodopa  25 mg/100 mg veya kontrollü salınımlı 25 mg/100 mg formu (Maksimum 3 / hafta )</a:t>
            </a:r>
          </a:p>
          <a:p>
            <a:pPr>
              <a:buFontTx/>
              <a:buChar char="-"/>
              <a:defRPr/>
            </a:pPr>
            <a:r>
              <a:rPr lang="tr-TR" sz="1800" dirty="0">
                <a:latin typeface="Comic Sans MS" panose="030F0702030302020204" pitchFamily="66" charset="0"/>
              </a:rPr>
              <a:t>Klonazepam</a:t>
            </a:r>
          </a:p>
          <a:p>
            <a:pPr>
              <a:buFontTx/>
              <a:buChar char="-"/>
              <a:defRPr/>
            </a:pPr>
            <a:r>
              <a:rPr lang="tr-TR" sz="1800" dirty="0">
                <a:latin typeface="Comic Sans MS" panose="030F0702030302020204" pitchFamily="66" charset="0"/>
              </a:rPr>
              <a:t>Opioidler ( kodein, tramadol)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293096"/>
            <a:ext cx="7791450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85742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>
                <a:solidFill>
                  <a:srgbClr val="C00000"/>
                </a:solidFill>
                <a:latin typeface="Comic Sans MS" panose="030F0702030302020204" pitchFamily="66" charset="0"/>
              </a:rPr>
              <a:t>Klonazepam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25962"/>
          </a:xfrm>
        </p:spPr>
        <p:txBody>
          <a:bodyPr/>
          <a:lstStyle/>
          <a:p>
            <a:pPr>
              <a:defRPr/>
            </a:pPr>
            <a:r>
              <a:rPr lang="tr-TR" sz="1800" dirty="0">
                <a:latin typeface="Comic Sans MS" panose="030F0702030302020204" pitchFamily="66" charset="0"/>
              </a:rPr>
              <a:t>İntermittan HBS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sz="1800" dirty="0">
                <a:latin typeface="Comic Sans MS" panose="030F0702030302020204" pitchFamily="66" charset="0"/>
              </a:rPr>
              <a:t>İnsomni belirgin olan hastalarda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sz="1800" dirty="0">
                <a:latin typeface="Comic Sans MS" panose="030F0702030302020204" pitchFamily="66" charset="0"/>
              </a:rPr>
              <a:t>Uyanıklık ve uykuda periyodik ekstremite hareketleri olan hastalarda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sz="1800" dirty="0">
                <a:latin typeface="Comic Sans MS" panose="030F0702030302020204" pitchFamily="66" charset="0"/>
              </a:rPr>
              <a:t>Gece sık uyanma tarifleyen hastalarda </a:t>
            </a:r>
          </a:p>
          <a:p>
            <a:pPr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sz="1800" dirty="0">
                <a:latin typeface="Comic Sans MS" panose="030F0702030302020204" pitchFamily="66" charset="0"/>
              </a:rPr>
              <a:t>Dopaminerjik tedavi komplikasyonu gelişen hastalarda</a:t>
            </a:r>
          </a:p>
          <a:p>
            <a:pPr marL="0" indent="0">
              <a:buNone/>
              <a:defRPr/>
            </a:pPr>
            <a:endParaRPr lang="tr-TR" sz="1800" dirty="0">
              <a:latin typeface="Comic Sans MS" panose="030F0702030302020204" pitchFamily="66" charset="0"/>
            </a:endParaRPr>
          </a:p>
          <a:p>
            <a:pPr marL="0" indent="0">
              <a:buNone/>
              <a:defRPr/>
            </a:pPr>
            <a:r>
              <a:rPr lang="tr-TR" sz="1800" dirty="0">
                <a:latin typeface="Comic Sans MS" panose="030F0702030302020204" pitchFamily="66" charset="0"/>
              </a:rPr>
              <a:t>			0,25 mg / gece -------- titrasyon</a:t>
            </a:r>
          </a:p>
        </p:txBody>
      </p:sp>
    </p:spTree>
    <p:extLst>
      <p:ext uri="{BB962C8B-B14F-4D97-AF65-F5344CB8AC3E}">
        <p14:creationId xmlns:p14="http://schemas.microsoft.com/office/powerpoint/2010/main" val="32063529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>
                <a:solidFill>
                  <a:srgbClr val="C00000"/>
                </a:solidFill>
                <a:latin typeface="Comic Sans MS" panose="030F0702030302020204" pitchFamily="66" charset="0"/>
              </a:rPr>
              <a:t>Refraktör HBS</a:t>
            </a:r>
            <a:endParaRPr lang="tr-TR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742" y="1446827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tr-TR" sz="2000" dirty="0">
                <a:latin typeface="Comic Sans MS" panose="030F0702030302020204" pitchFamily="66" charset="0"/>
              </a:rPr>
              <a:t>1.  Demir değerlerini kontrol et.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2000" dirty="0">
                <a:latin typeface="Comic Sans MS" panose="030F0702030302020204" pitchFamily="66" charset="0"/>
              </a:rPr>
              <a:t>2. Semptomları arttıran faktörleri belirle ve düzelt.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1200" dirty="0">
                <a:solidFill>
                  <a:schemeClr val="tx2"/>
                </a:solidFill>
                <a:latin typeface="Comic Sans MS" panose="030F0702030302020204" pitchFamily="66" charset="0"/>
              </a:rPr>
              <a:t> (Yaşam stili değişikliği, antidepresan , antipsikotik, antihistaminik ilaç başlanımı, anemi, alkol kullanımı, psikojenik faktörler, mevsim değişikliği)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2000" dirty="0">
                <a:latin typeface="Comic Sans MS" panose="030F0702030302020204" pitchFamily="66" charset="0"/>
              </a:rPr>
              <a:t>3. Kombinasyon tedavisine geç </a:t>
            </a:r>
            <a:r>
              <a:rPr lang="tr-TR" sz="1600" dirty="0">
                <a:latin typeface="Comic Sans MS" panose="030F0702030302020204" pitchFamily="66" charset="0"/>
              </a:rPr>
              <a:t>(Alfa 2 delta ligand, DA agonist, opioid, benzodiazepin)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2000" dirty="0">
                <a:latin typeface="Comic Sans MS" panose="030F0702030302020204" pitchFamily="66" charset="0"/>
              </a:rPr>
              <a:t>4. Opioid monoterapisi yap</a:t>
            </a:r>
          </a:p>
          <a:p>
            <a:pPr>
              <a:defRPr/>
            </a:pPr>
            <a:endParaRPr lang="tr-TR" sz="28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42" y="3959331"/>
            <a:ext cx="822960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17104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>
                <a:solidFill>
                  <a:srgbClr val="C00000"/>
                </a:solidFill>
                <a:latin typeface="Comic Sans MS" panose="030F0702030302020204" pitchFamily="66" charset="0"/>
              </a:rPr>
              <a:t>Opioidler</a:t>
            </a:r>
          </a:p>
        </p:txBody>
      </p:sp>
      <p:pic>
        <p:nvPicPr>
          <p:cNvPr id="30723" name="Picture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1196753"/>
            <a:ext cx="7416824" cy="2880320"/>
          </a:xfrm>
          <a:noFill/>
        </p:spPr>
      </p:pic>
      <p:sp>
        <p:nvSpPr>
          <p:cNvPr id="30724" name="TextBox 4"/>
          <p:cNvSpPr txBox="1">
            <a:spLocks noChangeArrowheads="1"/>
          </p:cNvSpPr>
          <p:nvPr/>
        </p:nvSpPr>
        <p:spPr bwMode="auto">
          <a:xfrm>
            <a:off x="251520" y="4221088"/>
            <a:ext cx="6192838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tr-TR" sz="1600" dirty="0">
                <a:solidFill>
                  <a:srgbClr val="C00000"/>
                </a:solidFill>
                <a:latin typeface="Comic Sans MS" panose="030F0702030302020204" pitchFamily="66" charset="0"/>
              </a:rPr>
              <a:t>Tramadol: </a:t>
            </a:r>
            <a:r>
              <a:rPr lang="tr-TR" sz="1600" dirty="0">
                <a:latin typeface="Comic Sans MS" panose="030F0702030302020204" pitchFamily="66" charset="0"/>
              </a:rPr>
              <a:t>Kontramal ® 50 mg kapsül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600" dirty="0">
                <a:latin typeface="Comic Sans MS" panose="030F0702030302020204" pitchFamily="66" charset="0"/>
              </a:rPr>
              <a:t>Kontramal ® retard 100 mg tab.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600" dirty="0">
                <a:solidFill>
                  <a:srgbClr val="C00000"/>
                </a:solidFill>
                <a:latin typeface="Comic Sans MS" panose="030F0702030302020204" pitchFamily="66" charset="0"/>
              </a:rPr>
              <a:t>Kodein: </a:t>
            </a:r>
            <a:r>
              <a:rPr lang="tr-TR" sz="1600" dirty="0">
                <a:latin typeface="Comic Sans MS" panose="030F0702030302020204" pitchFamily="66" charset="0"/>
              </a:rPr>
              <a:t>Fenokodin ® 10/20 mg</a:t>
            </a:r>
            <a:endParaRPr lang="tr-TR" sz="1600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tr-TR" sz="1600" dirty="0">
                <a:solidFill>
                  <a:srgbClr val="C00000"/>
                </a:solidFill>
                <a:latin typeface="Comic Sans MS" panose="030F0702030302020204" pitchFamily="66" charset="0"/>
              </a:rPr>
              <a:t>Morfin: </a:t>
            </a:r>
            <a:r>
              <a:rPr lang="tr-TR" sz="1600" dirty="0">
                <a:latin typeface="Comic Sans MS" panose="030F0702030302020204" pitchFamily="66" charset="0"/>
              </a:rPr>
              <a:t>M-Eslon ® 10/30/60/100 mg, </a:t>
            </a:r>
            <a:endParaRPr lang="tr-TR" sz="1600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tr-TR" sz="1600" dirty="0">
                <a:solidFill>
                  <a:srgbClr val="C00000"/>
                </a:solidFill>
                <a:latin typeface="Comic Sans MS" panose="030F0702030302020204" pitchFamily="66" charset="0"/>
              </a:rPr>
              <a:t>Oksikodon:  </a:t>
            </a:r>
            <a:r>
              <a:rPr lang="tr-TR" sz="1600" dirty="0">
                <a:latin typeface="Comic Sans MS" panose="030F0702030302020204" pitchFamily="66" charset="0"/>
              </a:rPr>
              <a:t>Oxopan® 10 mg kapsül</a:t>
            </a:r>
            <a:endParaRPr lang="tr-TR" sz="1600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tr-TR" sz="1600" dirty="0">
                <a:solidFill>
                  <a:srgbClr val="C00000"/>
                </a:solidFill>
                <a:latin typeface="Comic Sans MS" panose="030F0702030302020204" pitchFamily="66" charset="0"/>
              </a:rPr>
              <a:t>Buprenorfin/naloksan:</a:t>
            </a:r>
            <a:r>
              <a:rPr lang="tr-TR" sz="1600" dirty="0">
                <a:latin typeface="Comic Sans MS" panose="030F0702030302020204" pitchFamily="66" charset="0"/>
              </a:rPr>
              <a:t>Suboxone ® 2/8 mg dilaltı</a:t>
            </a:r>
            <a:endParaRPr lang="tr-TR" sz="1600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tr-TR" sz="1600" dirty="0">
              <a:latin typeface="Garamond" panose="02020404030301010803" pitchFamily="18" charset="0"/>
            </a:endParaRPr>
          </a:p>
        </p:txBody>
      </p:sp>
      <p:sp>
        <p:nvSpPr>
          <p:cNvPr id="30725" name="TextBox 1"/>
          <p:cNvSpPr txBox="1">
            <a:spLocks noChangeArrowheads="1"/>
          </p:cNvSpPr>
          <p:nvPr/>
        </p:nvSpPr>
        <p:spPr bwMode="auto">
          <a:xfrm>
            <a:off x="5364088" y="4298032"/>
            <a:ext cx="3597275" cy="1661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tr-TR" altLang="tr-TR" sz="1400" dirty="0">
                <a:latin typeface="Comic Sans MS" panose="030F0702030302020204" pitchFamily="66" charset="0"/>
              </a:rPr>
              <a:t>YE: sedasyon, solunum depr., konstipasyon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altLang="tr-TR" sz="1400" dirty="0">
                <a:solidFill>
                  <a:srgbClr val="00B050"/>
                </a:solidFill>
                <a:latin typeface="Comic Sans MS" panose="030F0702030302020204" pitchFamily="66" charset="0"/>
              </a:rPr>
              <a:t>Methadon; </a:t>
            </a:r>
            <a:r>
              <a:rPr lang="tr-TR" altLang="tr-TR" sz="1400" dirty="0">
                <a:latin typeface="Comic Sans MS" panose="030F0702030302020204" pitchFamily="66" charset="0"/>
              </a:rPr>
              <a:t>QT intervalinde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altLang="tr-TR" sz="1400" dirty="0">
                <a:latin typeface="Comic Sans MS" panose="030F0702030302020204" pitchFamily="66" charset="0"/>
              </a:rPr>
              <a:t> uzama, testesteron da azalma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altLang="tr-TR" sz="1400" u="sng" dirty="0">
                <a:solidFill>
                  <a:srgbClr val="008000"/>
                </a:solidFill>
                <a:latin typeface="Comic Sans MS" panose="030F0702030302020204" pitchFamily="66" charset="0"/>
              </a:rPr>
              <a:t>Tramadol;</a:t>
            </a:r>
            <a:r>
              <a:rPr lang="tr-TR" altLang="tr-TR" sz="1400" u="sng" dirty="0">
                <a:latin typeface="Comic Sans MS" panose="030F0702030302020204" pitchFamily="66" charset="0"/>
              </a:rPr>
              <a:t> antidepresanlarla alınırsa nöbet tetikleyebilir</a:t>
            </a:r>
          </a:p>
          <a:p>
            <a:pPr>
              <a:spcBef>
                <a:spcPct val="0"/>
              </a:spcBef>
              <a:buFontTx/>
              <a:buNone/>
            </a:pPr>
            <a:endParaRPr lang="tr-TR" sz="18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891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1"/>
          <p:cNvGraphicFramePr>
            <a:graphicFrameLocks noGrp="1"/>
          </p:cNvGraphicFramePr>
          <p:nvPr>
            <p:ph idx="1"/>
          </p:nvPr>
        </p:nvGraphicFramePr>
        <p:xfrm>
          <a:off x="179389" y="122306"/>
          <a:ext cx="8641083" cy="6115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3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03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5138">
                <a:tc>
                  <a:txBody>
                    <a:bodyPr/>
                    <a:lstStyle/>
                    <a:p>
                      <a:endParaRPr lang="tr-TR" sz="1600" dirty="0"/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Başlangıç dozları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Maksimum</a:t>
                      </a:r>
                      <a:r>
                        <a:rPr lang="tr-TR" sz="1600" baseline="0" dirty="0"/>
                        <a:t> doz</a:t>
                      </a:r>
                      <a:endParaRPr lang="tr-TR" sz="1600" dirty="0"/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L-Dopa/Karbidopa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50/12,5 mg 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200 / 50 mg 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Dopamin agonistleri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 dirty="0"/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/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Pramipeksol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0,125 mg 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0,750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Ropinirol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0,25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4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Rotigotin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1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3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Alfa 2 delta ligandlar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 dirty="0"/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/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Gabapentin 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100-300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2400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Gabapentin enakapril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600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1200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Pregabalin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50-75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300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Opioidler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/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 dirty="0"/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Hidrokodon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5-10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20-30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Methadon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5-10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20-40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Benzodiyazepinler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/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 dirty="0"/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Klonazepam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0,25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2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Morfin türevleri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 dirty="0"/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endParaRPr lang="tr-TR" sz="1600" dirty="0"/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Tramadol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50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200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27148">
                <a:tc>
                  <a:txBody>
                    <a:bodyPr/>
                    <a:lstStyle/>
                    <a:p>
                      <a:r>
                        <a:rPr lang="tr-TR" sz="1600" dirty="0"/>
                        <a:t>Kodein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15-30 mg/gün</a:t>
                      </a:r>
                    </a:p>
                  </a:txBody>
                  <a:tcPr marL="91437" marR="91437" marT="45723" marB="45723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120 mg/gün</a:t>
                      </a:r>
                    </a:p>
                  </a:txBody>
                  <a:tcPr marL="91437" marR="91437" marT="45723" marB="45723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9181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sz="4000">
                <a:solidFill>
                  <a:srgbClr val="C00000"/>
                </a:solidFill>
                <a:latin typeface="Comic Sans MS" panose="030F0702030302020204" pitchFamily="66" charset="0"/>
              </a:rPr>
              <a:t>Farmakolojik olmayan tedaviler</a:t>
            </a:r>
            <a:endParaRPr lang="tr-TR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425575"/>
            <a:ext cx="8229600" cy="4525963"/>
          </a:xfrm>
        </p:spPr>
        <p:txBody>
          <a:bodyPr/>
          <a:lstStyle/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Peroneal sinir stimulasyonu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Pnömatik kompresyon cihazları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İnfrared ışık uyarımı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Vibrasyon yastıkları / eksternal sensoriel stimülasyon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Egzersiz tedavi ( Aerobik ve direnç)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Ağırlıklı battaniye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Akupuntur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Yoga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Repetetif kranyal manyetik stimulasyon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Transkranyal direkt akım stimulasyonu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Transkutanöz spinal direkt akım stimülasyonu </a:t>
            </a:r>
          </a:p>
          <a:p>
            <a:pPr marL="0" indent="0">
              <a:buNone/>
              <a:defRPr/>
            </a:pPr>
            <a:endParaRPr lang="tr-TR" sz="2000" dirty="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2000" i="1" dirty="0">
                <a:solidFill>
                  <a:schemeClr val="tx2"/>
                </a:solidFill>
                <a:latin typeface="Comic Sans MS" panose="030F0702030302020204" pitchFamily="66" charset="0"/>
              </a:rPr>
              <a:t>		Sonuçlar çelişkili…………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dirty="0"/>
          </a:p>
          <a:p>
            <a:pPr>
              <a:defRPr/>
            </a:pPr>
            <a:endParaRPr lang="tr-TR" dirty="0"/>
          </a:p>
          <a:p>
            <a:pPr>
              <a:defRPr/>
            </a:pPr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13313361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Resim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15888"/>
            <a:ext cx="7800975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395" name="İçerik Yer Tutucusu 10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2276475"/>
            <a:ext cx="8250238" cy="4375150"/>
          </a:xfrm>
        </p:spPr>
      </p:pic>
      <p:sp>
        <p:nvSpPr>
          <p:cNvPr id="6" name="Rectangle 5"/>
          <p:cNvSpPr/>
          <p:nvPr/>
        </p:nvSpPr>
        <p:spPr>
          <a:xfrm>
            <a:off x="684213" y="2781300"/>
            <a:ext cx="1584325" cy="287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7" name="Rectangle 6"/>
          <p:cNvSpPr/>
          <p:nvPr/>
        </p:nvSpPr>
        <p:spPr>
          <a:xfrm>
            <a:off x="684213" y="3644900"/>
            <a:ext cx="2519362" cy="2159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4008520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>
                <a:solidFill>
                  <a:srgbClr val="C00000"/>
                </a:solidFill>
                <a:latin typeface="Comic Sans MS" panose="030F0702030302020204" pitchFamily="66" charset="0"/>
              </a:rPr>
              <a:t>STN- DBS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sz="2000" dirty="0">
                <a:latin typeface="Comic Sans MS" panose="030F0702030302020204" pitchFamily="66" charset="0"/>
              </a:rPr>
              <a:t>3 çalışma / hasta sayıları 6-6-22</a:t>
            </a:r>
          </a:p>
          <a:p>
            <a:r>
              <a:rPr lang="tr-TR" sz="2000" dirty="0">
                <a:latin typeface="Comic Sans MS" panose="030F0702030302020204" pitchFamily="66" charset="0"/>
              </a:rPr>
              <a:t>HBS skorlarında anlamlı düzelme</a:t>
            </a:r>
          </a:p>
          <a:p>
            <a:r>
              <a:rPr lang="tr-TR" sz="2000" dirty="0">
                <a:latin typeface="Comic Sans MS" panose="030F0702030302020204" pitchFamily="66" charset="0"/>
              </a:rPr>
              <a:t>1/ 3 hastada HBS da tam düzelme</a:t>
            </a:r>
          </a:p>
          <a:p>
            <a:endParaRPr lang="tr-TR" sz="2000" dirty="0">
              <a:latin typeface="Comic Sans MS" panose="030F0702030302020204" pitchFamily="66" charset="0"/>
            </a:endParaRPr>
          </a:p>
          <a:p>
            <a:r>
              <a:rPr lang="tr-TR" sz="2000" dirty="0">
                <a:latin typeface="Comic Sans MS" panose="030F0702030302020204" pitchFamily="66" charset="0"/>
              </a:rPr>
              <a:t>2 çalışmada, HBS ortaya çıkması (11 /195  ve </a:t>
            </a:r>
            <a:r>
              <a:rPr lang="en-US" sz="2000" dirty="0">
                <a:latin typeface="Comic Sans MS" panose="030F0702030302020204" pitchFamily="66" charset="0"/>
              </a:rPr>
              <a:t>6 </a:t>
            </a:r>
            <a:r>
              <a:rPr lang="tr-TR" sz="2000" dirty="0">
                <a:latin typeface="Comic Sans MS" panose="030F0702030302020204" pitchFamily="66" charset="0"/>
              </a:rPr>
              <a:t>/</a:t>
            </a:r>
            <a:r>
              <a:rPr lang="en-US" sz="2000" dirty="0">
                <a:latin typeface="Comic Sans MS" panose="030F0702030302020204" pitchFamily="66" charset="0"/>
              </a:rPr>
              <a:t>31 </a:t>
            </a:r>
            <a:r>
              <a:rPr lang="tr-TR" sz="2000" dirty="0">
                <a:latin typeface="Comic Sans MS" panose="030F0702030302020204" pitchFamily="66" charset="0"/>
              </a:rPr>
              <a:t>hasta )</a:t>
            </a:r>
          </a:p>
          <a:p>
            <a:endParaRPr lang="tr-TR" sz="2000" dirty="0">
              <a:latin typeface="Comic Sans MS" panose="030F0702030302020204" pitchFamily="66" charset="0"/>
            </a:endParaRPr>
          </a:p>
          <a:p>
            <a:r>
              <a:rPr lang="tr-TR" sz="2000" dirty="0">
                <a:latin typeface="Comic Sans MS" panose="030F0702030302020204" pitchFamily="66" charset="0"/>
              </a:rPr>
              <a:t>Mekanizma ???</a:t>
            </a:r>
          </a:p>
        </p:txBody>
      </p:sp>
    </p:spTree>
    <p:extLst>
      <p:ext uri="{BB962C8B-B14F-4D97-AF65-F5344CB8AC3E}">
        <p14:creationId xmlns:p14="http://schemas.microsoft.com/office/powerpoint/2010/main" val="937031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17475"/>
            <a:ext cx="8891588" cy="188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2781300"/>
            <a:ext cx="8229600" cy="4525963"/>
          </a:xfrm>
        </p:spPr>
        <p:txBody>
          <a:bodyPr/>
          <a:lstStyle/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Bilateral DBS – GPi  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1 refrakter idiyopatik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2000" dirty="0">
                <a:latin typeface="Comic Sans MS" panose="030F0702030302020204" pitchFamily="66" charset="0"/>
              </a:rPr>
              <a:t> HBS hastası / 3 yıl izlem</a:t>
            </a:r>
          </a:p>
          <a:p>
            <a:pPr>
              <a:defRPr/>
            </a:pPr>
            <a:r>
              <a:rPr lang="tr-TR" sz="2000" dirty="0">
                <a:latin typeface="Comic Sans MS" panose="030F0702030302020204" pitchFamily="66" charset="0"/>
              </a:rPr>
              <a:t>65 yaş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tr-TR" sz="2000" dirty="0"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tr-TR" sz="1400" dirty="0">
                <a:latin typeface="Comic Sans MS" panose="030F0702030302020204" pitchFamily="66" charset="0"/>
              </a:rPr>
              <a:t>Kronik lumbosakral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tr-TR" sz="1400" dirty="0">
                <a:latin typeface="Comic Sans MS" panose="030F0702030302020204" pitchFamily="66" charset="0"/>
              </a:rPr>
              <a:t>radikülopati +</a:t>
            </a:r>
          </a:p>
          <a:p>
            <a:pPr>
              <a:defRPr/>
            </a:pPr>
            <a:endParaRPr lang="tr-TR" dirty="0"/>
          </a:p>
        </p:txBody>
      </p:sp>
      <p:pic>
        <p:nvPicPr>
          <p:cNvPr id="6144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2349501"/>
            <a:ext cx="4235450" cy="3167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00154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Unvan 1"/>
          <p:cNvSpPr>
            <a:spLocks noGrp="1"/>
          </p:cNvSpPr>
          <p:nvPr>
            <p:ph type="title"/>
          </p:nvPr>
        </p:nvSpPr>
        <p:spPr>
          <a:xfrm>
            <a:off x="755650" y="1773238"/>
            <a:ext cx="7772400" cy="1143000"/>
          </a:xfrm>
        </p:spPr>
        <p:txBody>
          <a:bodyPr/>
          <a:lstStyle/>
          <a:p>
            <a:r>
              <a:rPr lang="tr-TR" altLang="tr-TR" sz="4000">
                <a:solidFill>
                  <a:srgbClr val="C00000"/>
                </a:solidFill>
                <a:latin typeface="Comic Sans MS" panose="030F0702030302020204" pitchFamily="66" charset="0"/>
              </a:rPr>
              <a:t>ÖZEL POPULASYONLARDA TEDAVİ</a:t>
            </a:r>
          </a:p>
        </p:txBody>
      </p:sp>
    </p:spTree>
    <p:extLst>
      <p:ext uri="{BB962C8B-B14F-4D97-AF65-F5344CB8AC3E}">
        <p14:creationId xmlns:p14="http://schemas.microsoft.com/office/powerpoint/2010/main" val="28213412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Unvan 1"/>
          <p:cNvSpPr>
            <a:spLocks noGrp="1"/>
          </p:cNvSpPr>
          <p:nvPr>
            <p:ph type="title"/>
          </p:nvPr>
        </p:nvSpPr>
        <p:spPr>
          <a:xfrm>
            <a:off x="322263" y="-123825"/>
            <a:ext cx="8375650" cy="1465263"/>
          </a:xfrm>
        </p:spPr>
        <p:txBody>
          <a:bodyPr/>
          <a:lstStyle/>
          <a:p>
            <a:r>
              <a:rPr lang="tr-TR" altLang="tr-TR" sz="3600">
                <a:solidFill>
                  <a:srgbClr val="C00000"/>
                </a:solidFill>
                <a:latin typeface="Comic Sans MS" panose="030F0702030302020204" pitchFamily="66" charset="0"/>
              </a:rPr>
              <a:t>Gebelik ve Laktasyon</a:t>
            </a:r>
            <a:endParaRPr lang="tr-TR" altLang="tr-TR" sz="7200">
              <a:solidFill>
                <a:srgbClr val="C00000"/>
              </a:solidFill>
            </a:endParaRPr>
          </a:p>
        </p:txBody>
      </p:sp>
      <p:pic>
        <p:nvPicPr>
          <p:cNvPr id="55299" name="İçerik Yer Tutucusu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5038" y="836613"/>
            <a:ext cx="5634037" cy="5545137"/>
          </a:xfrm>
        </p:spPr>
      </p:pic>
      <p:sp>
        <p:nvSpPr>
          <p:cNvPr id="51204" name="Dikdörtgen 1"/>
          <p:cNvSpPr>
            <a:spLocks noChangeArrowheads="1"/>
          </p:cNvSpPr>
          <p:nvPr/>
        </p:nvSpPr>
        <p:spPr bwMode="auto">
          <a:xfrm>
            <a:off x="468313" y="6308725"/>
            <a:ext cx="8604250" cy="41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tr-TR" sz="1000" dirty="0">
                <a:latin typeface="Comic Sans MS" panose="030F0702030302020204" pitchFamily="66" charset="0"/>
              </a:rPr>
              <a:t>Consensus clinical practice guidelines for the diagnosis and treatment</a:t>
            </a:r>
            <a:r>
              <a:rPr lang="tr-TR" altLang="tr-TR" sz="1000" dirty="0">
                <a:latin typeface="Comic Sans MS" panose="030F0702030302020204" pitchFamily="66" charset="0"/>
              </a:rPr>
              <a:t> </a:t>
            </a:r>
            <a:r>
              <a:rPr lang="en-US" altLang="tr-TR" sz="1000" dirty="0">
                <a:latin typeface="Comic Sans MS" panose="030F0702030302020204" pitchFamily="66" charset="0"/>
              </a:rPr>
              <a:t>of restless legs syndrome/Willis-</a:t>
            </a:r>
            <a:r>
              <a:rPr lang="en-US" altLang="tr-TR" sz="1000" dirty="0" err="1">
                <a:latin typeface="Comic Sans MS" panose="030F0702030302020204" pitchFamily="66" charset="0"/>
              </a:rPr>
              <a:t>Ekbom</a:t>
            </a:r>
            <a:r>
              <a:rPr lang="en-US" altLang="tr-TR" sz="1000" dirty="0">
                <a:latin typeface="Comic Sans MS" panose="030F0702030302020204" pitchFamily="66" charset="0"/>
              </a:rPr>
              <a:t> disease during pregnancy and</a:t>
            </a:r>
            <a:r>
              <a:rPr lang="tr-TR" altLang="tr-TR" sz="1000" dirty="0">
                <a:latin typeface="Comic Sans MS" panose="030F0702030302020204" pitchFamily="66" charset="0"/>
              </a:rPr>
              <a:t> lactation </a:t>
            </a:r>
            <a:r>
              <a:rPr lang="en-US" altLang="tr-TR" sz="1000" dirty="0">
                <a:latin typeface="Comic Sans MS" panose="030F0702030302020204" pitchFamily="66" charset="0"/>
              </a:rPr>
              <a:t>RLS/WED during pregnancy and lactation e general comments and guidelines</a:t>
            </a:r>
            <a:r>
              <a:rPr lang="tr-TR" altLang="tr-TR" sz="1000" dirty="0"/>
              <a:t>.</a:t>
            </a:r>
            <a:r>
              <a:rPr lang="tr-TR" altLang="tr-TR" sz="1000" dirty="0">
                <a:latin typeface="Comic Sans MS" panose="030F0702030302020204" pitchFamily="66" charset="0"/>
              </a:rPr>
              <a:t> </a:t>
            </a:r>
            <a:r>
              <a:rPr lang="en-US" altLang="tr-TR" sz="1000" dirty="0">
                <a:latin typeface="Comic Sans MS" panose="030F0702030302020204" pitchFamily="66" charset="0"/>
              </a:rPr>
              <a:t>Sleep Medicine Reviews (2015) </a:t>
            </a:r>
            <a:endParaRPr lang="tr-TR" altLang="tr-TR" sz="1000" dirty="0">
              <a:latin typeface="Comic Sans MS" panose="030F0702030302020204" pitchFamily="66" charset="0"/>
            </a:endParaRPr>
          </a:p>
        </p:txBody>
      </p:sp>
      <p:sp>
        <p:nvSpPr>
          <p:cNvPr id="2" name="Dikdörtgen 1"/>
          <p:cNvSpPr/>
          <p:nvPr/>
        </p:nvSpPr>
        <p:spPr>
          <a:xfrm>
            <a:off x="3708400" y="4702175"/>
            <a:ext cx="3384550" cy="598488"/>
          </a:xfrm>
          <a:prstGeom prst="rect">
            <a:avLst/>
          </a:prstGeom>
          <a:noFill/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Dikdörtgen 5"/>
          <p:cNvSpPr/>
          <p:nvPr/>
        </p:nvSpPr>
        <p:spPr>
          <a:xfrm>
            <a:off x="3708400" y="5445125"/>
            <a:ext cx="3384550" cy="647700"/>
          </a:xfrm>
          <a:prstGeom prst="rect">
            <a:avLst/>
          </a:prstGeom>
          <a:noFill/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55303" name="TextBox 2"/>
          <p:cNvSpPr txBox="1">
            <a:spLocks noChangeArrowheads="1"/>
          </p:cNvSpPr>
          <p:nvPr/>
        </p:nvSpPr>
        <p:spPr bwMode="auto">
          <a:xfrm>
            <a:off x="393700" y="1052513"/>
            <a:ext cx="1895071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solidFill>
                  <a:srgbClr val="C00000"/>
                </a:solidFill>
                <a:latin typeface="Comic Sans MS" panose="030F0702030302020204" pitchFamily="66" charset="0"/>
              </a:rPr>
              <a:t>Gebelik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u="sng" dirty="0">
                <a:latin typeface="Comic Sans MS" panose="030F0702030302020204" pitchFamily="66" charset="0"/>
              </a:rPr>
              <a:t>Düşük dozlarda: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latin typeface="Comic Sans MS" panose="030F0702030302020204" pitchFamily="66" charset="0"/>
              </a:rPr>
              <a:t>L-Dopa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latin typeface="Comic Sans MS" panose="030F0702030302020204" pitchFamily="66" charset="0"/>
              </a:rPr>
              <a:t>Klonazepam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latin typeface="Comic Sans MS" panose="030F0702030302020204" pitchFamily="66" charset="0"/>
              </a:rPr>
              <a:t>Oksikodon</a:t>
            </a:r>
          </a:p>
        </p:txBody>
      </p:sp>
      <p:sp>
        <p:nvSpPr>
          <p:cNvPr id="55304" name="TextBox 3"/>
          <p:cNvSpPr txBox="1">
            <a:spLocks noChangeArrowheads="1"/>
          </p:cNvSpPr>
          <p:nvPr/>
        </p:nvSpPr>
        <p:spPr bwMode="auto">
          <a:xfrm>
            <a:off x="493713" y="3141663"/>
            <a:ext cx="1684337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solidFill>
                  <a:srgbClr val="C00000"/>
                </a:solidFill>
                <a:latin typeface="Comic Sans MS" panose="030F0702030302020204" pitchFamily="66" charset="0"/>
              </a:rPr>
              <a:t>Laktasyon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u="sng" dirty="0">
                <a:latin typeface="Comic Sans MS" panose="030F0702030302020204" pitchFamily="66" charset="0"/>
              </a:rPr>
              <a:t>Düşük dozlarda: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latin typeface="Comic Sans MS" panose="030F0702030302020204" pitchFamily="66" charset="0"/>
              </a:rPr>
              <a:t>Gabapentin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latin typeface="Comic Sans MS" panose="030F0702030302020204" pitchFamily="66" charset="0"/>
              </a:rPr>
              <a:t>Klonazepam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tr-TR" sz="1800" dirty="0">
                <a:latin typeface="Comic Sans MS" panose="030F0702030302020204" pitchFamily="66" charset="0"/>
              </a:rPr>
              <a:t>Tramadol</a:t>
            </a:r>
          </a:p>
        </p:txBody>
      </p:sp>
    </p:spTree>
    <p:extLst>
      <p:ext uri="{BB962C8B-B14F-4D97-AF65-F5344CB8AC3E}">
        <p14:creationId xmlns:p14="http://schemas.microsoft.com/office/powerpoint/2010/main" val="5793931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Unvan 1"/>
          <p:cNvSpPr>
            <a:spLocks noGrp="1"/>
          </p:cNvSpPr>
          <p:nvPr>
            <p:ph type="title"/>
          </p:nvPr>
        </p:nvSpPr>
        <p:spPr>
          <a:xfrm>
            <a:off x="457200" y="130175"/>
            <a:ext cx="8229600" cy="1143000"/>
          </a:xfrm>
        </p:spPr>
        <p:txBody>
          <a:bodyPr/>
          <a:lstStyle/>
          <a:p>
            <a:r>
              <a:rPr lang="tr-TR" altLang="tr-TR">
                <a:solidFill>
                  <a:srgbClr val="C00000"/>
                </a:solidFill>
                <a:latin typeface="Comic Sans MS" panose="030F0702030302020204" pitchFamily="66" charset="0"/>
              </a:rPr>
              <a:t>Kronik Böbrek Yetmezliği</a:t>
            </a:r>
          </a:p>
        </p:txBody>
      </p:sp>
      <p:pic>
        <p:nvPicPr>
          <p:cNvPr id="56323" name="İçerik Yer Tutucus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196975"/>
            <a:ext cx="8002587" cy="5184775"/>
          </a:xfrm>
        </p:spPr>
      </p:pic>
      <p:sp>
        <p:nvSpPr>
          <p:cNvPr id="56324" name="Dikdörtgen 1"/>
          <p:cNvSpPr>
            <a:spLocks noChangeArrowheads="1"/>
          </p:cNvSpPr>
          <p:nvPr/>
        </p:nvSpPr>
        <p:spPr bwMode="auto">
          <a:xfrm>
            <a:off x="5694363" y="6381750"/>
            <a:ext cx="3011487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tr-TR" altLang="tr-TR" sz="1100">
                <a:latin typeface="Comic Sans MS" panose="030F0702030302020204" pitchFamily="66" charset="0"/>
              </a:rPr>
              <a:t>Naoko Tachibana,</a:t>
            </a:r>
            <a:r>
              <a:rPr lang="en-US" altLang="tr-TR" sz="1100">
                <a:latin typeface="Comic Sans MS" panose="030F0702030302020204" pitchFamily="66" charset="0"/>
              </a:rPr>
              <a:t> Sleep Med Clin 10 (2015)</a:t>
            </a:r>
            <a:endParaRPr lang="tr-TR" altLang="tr-TR" sz="1100">
              <a:latin typeface="Comic Sans MS" panose="030F0702030302020204" pitchFamily="66" charset="0"/>
            </a:endParaRPr>
          </a:p>
        </p:txBody>
      </p:sp>
      <p:sp>
        <p:nvSpPr>
          <p:cNvPr id="56325" name="Metin kutusu 1"/>
          <p:cNvSpPr txBox="1">
            <a:spLocks noChangeArrowheads="1"/>
          </p:cNvSpPr>
          <p:nvPr/>
        </p:nvSpPr>
        <p:spPr bwMode="auto">
          <a:xfrm>
            <a:off x="755650" y="2492375"/>
            <a:ext cx="647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tr-TR" altLang="tr-TR" sz="1800">
              <a:latin typeface="Garamond" panose="02020404030301010803" pitchFamily="18" charset="0"/>
            </a:endParaRPr>
          </a:p>
        </p:txBody>
      </p:sp>
      <p:sp>
        <p:nvSpPr>
          <p:cNvPr id="3" name="Dikdörtgen 2"/>
          <p:cNvSpPr/>
          <p:nvPr/>
        </p:nvSpPr>
        <p:spPr>
          <a:xfrm>
            <a:off x="792163" y="2574925"/>
            <a:ext cx="900112" cy="1447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7" name="Dikdörtgen 6"/>
          <p:cNvSpPr/>
          <p:nvPr/>
        </p:nvSpPr>
        <p:spPr>
          <a:xfrm>
            <a:off x="2771775" y="2636838"/>
            <a:ext cx="1152525" cy="15128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0" name="Dikdörtgen 9"/>
          <p:cNvSpPr/>
          <p:nvPr/>
        </p:nvSpPr>
        <p:spPr>
          <a:xfrm>
            <a:off x="4037013" y="2581275"/>
            <a:ext cx="1182687" cy="15684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3189269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İçerik Yer Tutucus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8150" y="188913"/>
            <a:ext cx="8001000" cy="3990975"/>
          </a:xfrm>
        </p:spPr>
      </p:pic>
      <p:pic>
        <p:nvPicPr>
          <p:cNvPr id="57347" name="Resim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4186238"/>
            <a:ext cx="3633788" cy="242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48" name="Dikdörtgen 5"/>
          <p:cNvSpPr>
            <a:spLocks noChangeArrowheads="1"/>
          </p:cNvSpPr>
          <p:nvPr/>
        </p:nvSpPr>
        <p:spPr bwMode="auto">
          <a:xfrm>
            <a:off x="436563" y="5397500"/>
            <a:ext cx="457200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tr-TR" sz="800">
                <a:latin typeface="AdvOT863180fb"/>
              </a:rPr>
              <a:t>Exercise during the hemodialysis session could be used as an alternative to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tr-TR" sz="800">
                <a:latin typeface="AdvOT863180fb"/>
              </a:rPr>
              <a:t>the pharmacological treatment in patients with uremic restless legs syndrome</a:t>
            </a:r>
            <a:endParaRPr lang="tr-TR" altLang="tr-TR" sz="1800">
              <a:latin typeface="Garamond" panose="02020404030301010803" pitchFamily="18" charset="0"/>
            </a:endParaRPr>
          </a:p>
        </p:txBody>
      </p:sp>
      <p:sp>
        <p:nvSpPr>
          <p:cNvPr id="57349" name="Dikdörtgen 1"/>
          <p:cNvSpPr>
            <a:spLocks noChangeArrowheads="1"/>
          </p:cNvSpPr>
          <p:nvPr/>
        </p:nvSpPr>
        <p:spPr bwMode="auto">
          <a:xfrm>
            <a:off x="542132" y="6165304"/>
            <a:ext cx="4572000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tr-TR" altLang="tr-TR" sz="1050" dirty="0">
                <a:latin typeface="Comic Sans MS" panose="030F0702030302020204" pitchFamily="66" charset="0"/>
              </a:rPr>
              <a:t>Giorgos K. Sakkas ve ark., </a:t>
            </a:r>
            <a:r>
              <a:rPr lang="en-US" altLang="tr-TR" sz="1050" dirty="0">
                <a:latin typeface="Comic Sans MS" panose="030F0702030302020204" pitchFamily="66" charset="0"/>
              </a:rPr>
              <a:t>Sleep Medicine Reviews</a:t>
            </a:r>
            <a:r>
              <a:rPr lang="tr-TR" altLang="tr-TR" sz="1050" dirty="0">
                <a:latin typeface="Comic Sans MS" panose="030F0702030302020204" pitchFamily="66" charset="0"/>
              </a:rPr>
              <a:t>, </a:t>
            </a:r>
            <a:r>
              <a:rPr lang="en-US" altLang="tr-TR" sz="1050" dirty="0">
                <a:latin typeface="Comic Sans MS" panose="030F0702030302020204" pitchFamily="66" charset="0"/>
              </a:rPr>
              <a:t>2015</a:t>
            </a:r>
            <a:endParaRPr lang="tr-TR" altLang="tr-TR" sz="105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8990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294" y="188640"/>
            <a:ext cx="8170649" cy="12961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596336" y="404664"/>
            <a:ext cx="620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dirty="0"/>
              <a:t>2025</a:t>
            </a:r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2125070"/>
            <a:ext cx="8229600" cy="432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1096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>
          <a:xfrm>
            <a:off x="323528" y="2492896"/>
            <a:ext cx="8229600" cy="1143000"/>
          </a:xfrm>
        </p:spPr>
        <p:txBody>
          <a:bodyPr/>
          <a:lstStyle/>
          <a:p>
            <a: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  <a:t>Dopaminerjik Tedavi Komplikasyonları </a:t>
            </a:r>
            <a:b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  <a:t>ve </a:t>
            </a:r>
            <a:b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  <a:t>Tedavi Yaklaşımları</a:t>
            </a:r>
            <a:endParaRPr lang="tr-TR" sz="4000" dirty="0"/>
          </a:p>
        </p:txBody>
      </p:sp>
    </p:spTree>
    <p:extLst>
      <p:ext uri="{BB962C8B-B14F-4D97-AF65-F5344CB8AC3E}">
        <p14:creationId xmlns:p14="http://schemas.microsoft.com/office/powerpoint/2010/main" val="24168956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1 Başlık"/>
          <p:cNvSpPr>
            <a:spLocks noGrp="1"/>
          </p:cNvSpPr>
          <p:nvPr>
            <p:ph type="title"/>
          </p:nvPr>
        </p:nvSpPr>
        <p:spPr>
          <a:xfrm>
            <a:off x="234838" y="332656"/>
            <a:ext cx="8893175" cy="1143000"/>
          </a:xfrm>
        </p:spPr>
        <p:txBody>
          <a:bodyPr/>
          <a:lstStyle/>
          <a:p>
            <a:pPr eaLnBrk="1" hangingPunct="1"/>
            <a:r>
              <a:rPr lang="tr-TR" altLang="tr-TR" sz="3600" b="1" dirty="0">
                <a:solidFill>
                  <a:srgbClr val="C00000"/>
                </a:solidFill>
                <a:latin typeface="Comic Sans MS" panose="030F0702030302020204" pitchFamily="66" charset="0"/>
              </a:rPr>
              <a:t>Dopaminerjik Tedavi Komplikasyonları </a:t>
            </a:r>
          </a:p>
        </p:txBody>
      </p:sp>
      <p:sp>
        <p:nvSpPr>
          <p:cNvPr id="36867" name="2 İçerik Yer Tutucusu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555624" y="1988840"/>
            <a:ext cx="8229600" cy="45259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1- Tolerans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tr-TR" altLang="tr-TR" sz="2000" dirty="0">
              <a:latin typeface="Comic Sans MS" panose="030F0702030302020204" pitchFamily="66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2- Dopamin disregülasyon sendromu / İmpuls kontrol bozukluğu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tr-TR" altLang="tr-TR" sz="2000" dirty="0">
              <a:latin typeface="Comic Sans MS" panose="030F0702030302020204" pitchFamily="66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3- ‘’Rebound’’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tr-TR" altLang="tr-TR" sz="2000" dirty="0">
              <a:latin typeface="Comic Sans MS" panose="030F0702030302020204" pitchFamily="66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4- ‘’Augmentation’’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tr-TR" altLang="tr-TR" sz="2000" dirty="0">
              <a:solidFill>
                <a:srgbClr val="000099"/>
              </a:solidFill>
              <a:latin typeface="Comic Sans MS" panose="030F0702030302020204" pitchFamily="66" charset="0"/>
            </a:endParaRPr>
          </a:p>
          <a:p>
            <a:pPr eaLnBrk="1" hangingPunct="1">
              <a:buNone/>
            </a:pPr>
            <a:r>
              <a:rPr lang="tr-TR" altLang="tr-TR" sz="2000" dirty="0">
                <a:solidFill>
                  <a:srgbClr val="000099"/>
                </a:solidFill>
                <a:latin typeface="Comic Sans MS" panose="030F0702030302020204" pitchFamily="66" charset="0"/>
              </a:rPr>
              <a:t>		HBS doğal seyrinden ( progresyon / alevlenme) ayırt etmeli!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tr-TR" altLang="tr-TR" sz="2000" dirty="0">
                <a:solidFill>
                  <a:srgbClr val="000099"/>
                </a:solidFill>
                <a:latin typeface="Comic Sans MS" panose="030F0702030302020204" pitchFamily="66" charset="0"/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9492258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1 Başlık"/>
          <p:cNvSpPr>
            <a:spLocks noGrp="1"/>
          </p:cNvSpPr>
          <p:nvPr>
            <p:ph type="title"/>
          </p:nvPr>
        </p:nvSpPr>
        <p:spPr>
          <a:xfrm>
            <a:off x="179512" y="476672"/>
            <a:ext cx="8589962" cy="1143000"/>
          </a:xfrm>
        </p:spPr>
        <p:txBody>
          <a:bodyPr/>
          <a:lstStyle/>
          <a:p>
            <a:r>
              <a:rPr lang="tr-TR" alt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1-Etkinliğin ortadan kalkması / Tolerans </a:t>
            </a:r>
            <a:br>
              <a:rPr lang="tr-TR" altLang="tr-TR" sz="4000" dirty="0">
                <a:latin typeface="Comic Sans MS" panose="030F0702030302020204" pitchFamily="66" charset="0"/>
              </a:rPr>
            </a:br>
            <a:endParaRPr lang="tr-TR" altLang="tr-TR" sz="4000" dirty="0">
              <a:latin typeface="Comic Sans MS" panose="030F0702030302020204" pitchFamily="66" charset="0"/>
            </a:endParaRPr>
          </a:p>
        </p:txBody>
      </p:sp>
      <p:sp>
        <p:nvSpPr>
          <p:cNvPr id="26627" name="2 İçerik Yer Tutucusu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tr-TR" sz="2000" b="1" dirty="0">
                <a:latin typeface="Comic Sans MS" pitchFamily="66" charset="0"/>
              </a:rPr>
              <a:t>Kullanılan doza cevabın ortadan kalkması / Etkinliğin yokolması</a:t>
            </a:r>
          </a:p>
          <a:p>
            <a:pPr marL="0" indent="0">
              <a:buNone/>
              <a:defRPr/>
            </a:pPr>
            <a:endParaRPr lang="tr-TR" sz="2000" b="1" dirty="0">
              <a:latin typeface="Comic Sans MS" pitchFamily="66" charset="0"/>
            </a:endParaRPr>
          </a:p>
          <a:p>
            <a:pPr>
              <a:defRPr/>
            </a:pPr>
            <a:r>
              <a:rPr lang="tr-TR" sz="2000" dirty="0">
                <a:latin typeface="Comic Sans MS" pitchFamily="66" charset="0"/>
              </a:rPr>
              <a:t>L Dopa ve kısa etkili DA ile </a:t>
            </a:r>
            <a:r>
              <a:rPr lang="tr-TR" sz="2000" u="sng" dirty="0">
                <a:latin typeface="Comic Sans MS" pitchFamily="66" charset="0"/>
              </a:rPr>
              <a:t>uzun süreli </a:t>
            </a:r>
            <a:r>
              <a:rPr lang="tr-TR" sz="2000" dirty="0">
                <a:latin typeface="Comic Sans MS" pitchFamily="66" charset="0"/>
              </a:rPr>
              <a:t>tedavinin komplikasyonudur.</a:t>
            </a:r>
          </a:p>
          <a:p>
            <a:pPr marL="0" indent="0">
              <a:buNone/>
              <a:defRPr/>
            </a:pPr>
            <a:endParaRPr lang="tr-TR" sz="2000" b="1" dirty="0">
              <a:latin typeface="Comic Sans MS" pitchFamily="66" charset="0"/>
            </a:endParaRPr>
          </a:p>
          <a:p>
            <a:pPr>
              <a:buFont typeface="Arial" charset="0"/>
              <a:buChar char="•"/>
              <a:defRPr/>
            </a:pPr>
            <a:r>
              <a:rPr lang="tr-TR" sz="2000" dirty="0">
                <a:latin typeface="Comic Sans MS" pitchFamily="66" charset="0"/>
              </a:rPr>
              <a:t>Hastalığın  doğal </a:t>
            </a:r>
            <a:r>
              <a:rPr lang="tr-TR" sz="2000" dirty="0" err="1">
                <a:latin typeface="Comic Sans MS" pitchFamily="66" charset="0"/>
              </a:rPr>
              <a:t>progresyonundan</a:t>
            </a:r>
            <a:r>
              <a:rPr lang="tr-TR" sz="2000" dirty="0">
                <a:latin typeface="Comic Sans MS" pitchFamily="66" charset="0"/>
              </a:rPr>
              <a:t> ayırt edilmeli ! </a:t>
            </a:r>
          </a:p>
          <a:p>
            <a:pPr marL="0" indent="0">
              <a:buNone/>
              <a:defRPr/>
            </a:pPr>
            <a:endParaRPr lang="tr-TR" sz="2000" dirty="0">
              <a:latin typeface="Comic Sans MS" pitchFamily="66" charset="0"/>
            </a:endParaRPr>
          </a:p>
          <a:p>
            <a:pPr>
              <a:buFont typeface="Arial" charset="0"/>
              <a:buChar char="•"/>
              <a:defRPr/>
            </a:pPr>
            <a:r>
              <a:rPr lang="tr-TR" sz="2000" dirty="0">
                <a:latin typeface="Comic Sans MS" pitchFamily="66" charset="0"/>
              </a:rPr>
              <a:t>Hastalığın alevlenmesinden ayırt edilmeli ! </a:t>
            </a:r>
          </a:p>
          <a:p>
            <a:pPr>
              <a:buFont typeface="Arial" charset="0"/>
              <a:buNone/>
              <a:defRPr/>
            </a:pPr>
            <a:r>
              <a:rPr lang="tr-TR" sz="2000" dirty="0">
                <a:latin typeface="Comic Sans MS" pitchFamily="66" charset="0"/>
              </a:rPr>
              <a:t>	</a:t>
            </a:r>
            <a:r>
              <a:rPr lang="tr-TR" sz="1800" dirty="0">
                <a:latin typeface="Comic Sans MS" pitchFamily="66" charset="0"/>
              </a:rPr>
              <a:t>(Yaşam stili değişikliği, </a:t>
            </a:r>
            <a:r>
              <a:rPr lang="tr-TR" sz="1800" dirty="0" err="1">
                <a:latin typeface="Comic Sans MS" pitchFamily="66" charset="0"/>
              </a:rPr>
              <a:t>antidepresan</a:t>
            </a:r>
            <a:r>
              <a:rPr lang="tr-TR" sz="1800" dirty="0">
                <a:latin typeface="Comic Sans MS" pitchFamily="66" charset="0"/>
              </a:rPr>
              <a:t> , </a:t>
            </a:r>
            <a:r>
              <a:rPr lang="tr-TR" sz="1800" dirty="0" err="1">
                <a:latin typeface="Comic Sans MS" pitchFamily="66" charset="0"/>
              </a:rPr>
              <a:t>antipsikotik</a:t>
            </a:r>
            <a:r>
              <a:rPr lang="tr-TR" sz="1800" dirty="0">
                <a:latin typeface="Comic Sans MS" pitchFamily="66" charset="0"/>
              </a:rPr>
              <a:t>, </a:t>
            </a:r>
            <a:r>
              <a:rPr lang="tr-TR" sz="1800" dirty="0" err="1">
                <a:latin typeface="Comic Sans MS" pitchFamily="66" charset="0"/>
              </a:rPr>
              <a:t>antihistaminik</a:t>
            </a:r>
            <a:r>
              <a:rPr lang="tr-TR" sz="1800" dirty="0">
                <a:latin typeface="Comic Sans MS" pitchFamily="66" charset="0"/>
              </a:rPr>
              <a:t> ilaç </a:t>
            </a:r>
            <a:r>
              <a:rPr lang="tr-TR" sz="1800" dirty="0" err="1">
                <a:latin typeface="Comic Sans MS" pitchFamily="66" charset="0"/>
              </a:rPr>
              <a:t>başlanımı</a:t>
            </a:r>
            <a:r>
              <a:rPr lang="tr-TR" sz="1800" dirty="0">
                <a:latin typeface="Comic Sans MS" pitchFamily="66" charset="0"/>
              </a:rPr>
              <a:t>, anemi, alkol kullanımı, </a:t>
            </a:r>
            <a:r>
              <a:rPr lang="tr-TR" sz="1800" dirty="0" err="1">
                <a:latin typeface="Comic Sans MS" pitchFamily="66" charset="0"/>
              </a:rPr>
              <a:t>psikojenik</a:t>
            </a:r>
            <a:r>
              <a:rPr lang="tr-TR" sz="1800" dirty="0">
                <a:latin typeface="Comic Sans MS" pitchFamily="66" charset="0"/>
              </a:rPr>
              <a:t> faktörler, mevsim değişikliği)</a:t>
            </a:r>
            <a:endParaRPr lang="tr-TR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91327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1 Başlık"/>
          <p:cNvSpPr>
            <a:spLocks noGrp="1"/>
          </p:cNvSpPr>
          <p:nvPr>
            <p:ph type="title"/>
          </p:nvPr>
        </p:nvSpPr>
        <p:spPr>
          <a:xfrm>
            <a:off x="464823" y="374440"/>
            <a:ext cx="8362950" cy="1143000"/>
          </a:xfrm>
        </p:spPr>
        <p:txBody>
          <a:bodyPr/>
          <a:lstStyle/>
          <a:p>
            <a:r>
              <a:rPr lang="tr-TR" alt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1- Etkinliğin ortadan kalkması / Tolerans</a:t>
            </a:r>
            <a:endParaRPr lang="tr-TR" altLang="tr-TR" sz="3200" dirty="0">
              <a:latin typeface="Comic Sans MS" panose="030F0702030302020204" pitchFamily="66" charset="0"/>
            </a:endParaRPr>
          </a:p>
        </p:txBody>
      </p:sp>
      <p:sp>
        <p:nvSpPr>
          <p:cNvPr id="27651" name="2 İçerik Yer Tutucusu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25963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tr-TR" sz="2000" dirty="0">
                <a:latin typeface="Comic Sans MS" pitchFamily="66" charset="0"/>
              </a:rPr>
              <a:t>Serum ferritin kontrolu; ‹ 100 </a:t>
            </a:r>
            <a:r>
              <a:rPr lang="el-GR" sz="2000" dirty="0">
                <a:latin typeface="Comic Sans MS" pitchFamily="66" charset="0"/>
              </a:rPr>
              <a:t>μ</a:t>
            </a:r>
            <a:r>
              <a:rPr lang="tr-TR" sz="2000" dirty="0">
                <a:latin typeface="Comic Sans MS" pitchFamily="66" charset="0"/>
              </a:rPr>
              <a:t>g/</a:t>
            </a:r>
            <a:r>
              <a:rPr lang="tr-TR" sz="2000" dirty="0" err="1">
                <a:latin typeface="Comic Sans MS" pitchFamily="66" charset="0"/>
              </a:rPr>
              <a:t>mL</a:t>
            </a:r>
            <a:r>
              <a:rPr lang="tr-TR" sz="2000" dirty="0">
                <a:latin typeface="Comic Sans MS" pitchFamily="66" charset="0"/>
              </a:rPr>
              <a:t> ise oral demir </a:t>
            </a:r>
            <a:r>
              <a:rPr lang="tr-TR" sz="2000" dirty="0" err="1">
                <a:latin typeface="Comic Sans MS" pitchFamily="66" charset="0"/>
              </a:rPr>
              <a:t>replasmanı</a:t>
            </a:r>
            <a:endParaRPr lang="tr-TR" sz="2000" dirty="0">
              <a:latin typeface="Comic Sans MS" pitchFamily="66" charset="0"/>
            </a:endParaRPr>
          </a:p>
          <a:p>
            <a:pPr>
              <a:buFont typeface="Arial" charset="0"/>
              <a:buNone/>
              <a:defRPr/>
            </a:pPr>
            <a:r>
              <a:rPr lang="tr-TR" sz="2000" dirty="0">
                <a:latin typeface="Comic Sans MS" pitchFamily="66" charset="0"/>
              </a:rPr>
              <a:t>					+ </a:t>
            </a:r>
          </a:p>
          <a:p>
            <a:pPr marL="0" indent="0">
              <a:buFont typeface="Arial" charset="0"/>
              <a:buNone/>
              <a:defRPr/>
            </a:pPr>
            <a:r>
              <a:rPr lang="tr-TR" sz="2000" dirty="0">
                <a:latin typeface="Comic Sans MS" pitchFamily="66" charset="0"/>
              </a:rPr>
              <a:t> 	Mevcut tedavinin en fazla kabul edilen doza kadar yükseltilmesi</a:t>
            </a:r>
          </a:p>
          <a:p>
            <a:pPr marL="0" indent="0">
              <a:buFont typeface="Arial" charset="0"/>
              <a:buNone/>
              <a:defRPr/>
            </a:pPr>
            <a:endParaRPr lang="tr-TR" sz="2000" dirty="0">
              <a:latin typeface="Comic Sans MS" pitchFamily="66" charset="0"/>
            </a:endParaRPr>
          </a:p>
          <a:p>
            <a:pPr>
              <a:buFont typeface="Arial" charset="0"/>
              <a:buNone/>
              <a:defRPr/>
            </a:pPr>
            <a:r>
              <a:rPr lang="tr-TR" sz="2000" dirty="0">
                <a:latin typeface="Comic Sans MS" pitchFamily="66" charset="0"/>
              </a:rPr>
              <a:t>		Doz arttırmadan farklı sınıf ilaç ilavesi ve titrasyon yapılması</a:t>
            </a:r>
          </a:p>
          <a:p>
            <a:pPr>
              <a:buFont typeface="Arial" charset="0"/>
              <a:buNone/>
              <a:defRPr/>
            </a:pPr>
            <a:endParaRPr lang="tr-TR" sz="2000" dirty="0">
              <a:latin typeface="Comic Sans MS" pitchFamily="66" charset="0"/>
            </a:endParaRPr>
          </a:p>
          <a:p>
            <a:pPr>
              <a:buFont typeface="Arial" charset="0"/>
              <a:buNone/>
              <a:defRPr/>
            </a:pPr>
            <a:r>
              <a:rPr lang="tr-TR" sz="2000" dirty="0">
                <a:latin typeface="Comic Sans MS" pitchFamily="66" charset="0"/>
              </a:rPr>
              <a:t>		Farklı sınıf ilaca geçilmesi  </a:t>
            </a:r>
          </a:p>
          <a:p>
            <a:pPr marL="0" indent="0">
              <a:buNone/>
              <a:defRPr/>
            </a:pPr>
            <a:endParaRPr lang="tr-TR" dirty="0">
              <a:latin typeface="Comic Sans MS" pitchFamily="66" charset="0"/>
            </a:endParaRPr>
          </a:p>
        </p:txBody>
      </p:sp>
      <p:sp>
        <p:nvSpPr>
          <p:cNvPr id="2" name="Sağ Ok 1"/>
          <p:cNvSpPr/>
          <p:nvPr/>
        </p:nvSpPr>
        <p:spPr>
          <a:xfrm>
            <a:off x="735631" y="2523216"/>
            <a:ext cx="488950" cy="2762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5" name="Sağ Ok 4"/>
          <p:cNvSpPr/>
          <p:nvPr/>
        </p:nvSpPr>
        <p:spPr>
          <a:xfrm>
            <a:off x="763589" y="3548495"/>
            <a:ext cx="488950" cy="2778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Sağ Ok 5"/>
          <p:cNvSpPr/>
          <p:nvPr/>
        </p:nvSpPr>
        <p:spPr>
          <a:xfrm>
            <a:off x="763589" y="4617322"/>
            <a:ext cx="488950" cy="2889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3039413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1 Başlık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  <a:t>2- İmpuls Kontrol Bozukluğu </a:t>
            </a:r>
            <a:b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</a:br>
            <a: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  <a:t>(Dopamin Disregülasyon Sendromu)</a:t>
            </a:r>
          </a:p>
        </p:txBody>
      </p:sp>
      <p:sp>
        <p:nvSpPr>
          <p:cNvPr id="38915" name="2 İçerik Yer Tutucusu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HBS; % 6-17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tr-TR" altLang="tr-TR" sz="2000" dirty="0">
                <a:latin typeface="Comic Sans MS" panose="030F0702030302020204" pitchFamily="66" charset="0"/>
              </a:rPr>
              <a:t>patolojik kumar oynama % 7,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tr-TR" altLang="tr-TR" sz="2000" dirty="0">
                <a:latin typeface="Comic Sans MS" panose="030F0702030302020204" pitchFamily="66" charset="0"/>
              </a:rPr>
              <a:t>hiperseksüelite % 5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tr-TR" altLang="tr-TR" sz="2000" dirty="0">
                <a:solidFill>
                  <a:srgbClr val="000099"/>
                </a:solidFill>
                <a:latin typeface="Comic Sans MS" panose="030F0702030302020204" pitchFamily="66" charset="0"/>
              </a:rPr>
              <a:t>kompulsif yeme % 23</a:t>
            </a:r>
            <a:endParaRPr lang="tr-TR" altLang="tr-TR" sz="1200" dirty="0">
              <a:solidFill>
                <a:srgbClr val="000099"/>
              </a:solidFill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tr-TR" altLang="tr-TR" sz="2000" dirty="0">
                <a:latin typeface="Comic Sans MS" panose="030F0702030302020204" pitchFamily="66" charset="0"/>
              </a:rPr>
              <a:t>Ort. doz; </a:t>
            </a:r>
            <a:r>
              <a:rPr lang="en-US" altLang="tr-TR" sz="2000" dirty="0">
                <a:latin typeface="Comic Sans MS" panose="030F0702030302020204" pitchFamily="66" charset="0"/>
              </a:rPr>
              <a:t> </a:t>
            </a:r>
            <a:r>
              <a:rPr lang="tr-TR" altLang="tr-TR" sz="2000" dirty="0">
                <a:latin typeface="Comic Sans MS" panose="030F0702030302020204" pitchFamily="66" charset="0"/>
              </a:rPr>
              <a:t>		</a:t>
            </a:r>
            <a:r>
              <a:rPr lang="en-US" altLang="tr-TR" sz="20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pramipe</a:t>
            </a:r>
            <a:r>
              <a:rPr lang="tr-TR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ks</a:t>
            </a:r>
            <a:r>
              <a:rPr lang="en-US" altLang="tr-TR" sz="20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ol</a:t>
            </a:r>
            <a:r>
              <a:rPr lang="en-US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 1.25 mg</a:t>
            </a:r>
            <a:r>
              <a:rPr lang="tr-TR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 (</a:t>
            </a:r>
            <a:r>
              <a:rPr lang="en-US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 0.5–2 mg</a:t>
            </a:r>
            <a:r>
              <a:rPr lang="tr-TR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)</a:t>
            </a:r>
            <a:r>
              <a:rPr lang="en-US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r>
              <a:rPr lang="tr-TR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				</a:t>
            </a:r>
            <a:r>
              <a:rPr lang="en-US" altLang="tr-TR" sz="20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ropinirol</a:t>
            </a:r>
            <a:r>
              <a:rPr lang="en-US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 3.6 mg</a:t>
            </a:r>
            <a:r>
              <a:rPr lang="tr-TR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 (</a:t>
            </a:r>
            <a:r>
              <a:rPr lang="en-US" altLang="tr-TR" sz="2000" dirty="0">
                <a:solidFill>
                  <a:srgbClr val="002060"/>
                </a:solidFill>
                <a:latin typeface="Comic Sans MS" panose="030F0702030302020204" pitchFamily="66" charset="0"/>
              </a:rPr>
              <a:t> 0.5–6 mg).</a:t>
            </a:r>
            <a:endParaRPr lang="tr-TR" altLang="tr-TR" sz="2000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endParaRPr lang="tr-TR" altLang="tr-TR" sz="2000" dirty="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tr-TR" altLang="tr-TR" sz="2000" dirty="0">
                <a:latin typeface="Comic Sans MS" panose="030F0702030302020204" pitchFamily="66" charset="0"/>
              </a:rPr>
              <a:t>Semptom başlama zamanı; </a:t>
            </a:r>
            <a:r>
              <a:rPr lang="en-US" altLang="tr-TR" sz="2000" dirty="0">
                <a:latin typeface="Comic Sans MS" panose="030F0702030302020204" pitchFamily="66" charset="0"/>
              </a:rPr>
              <a:t>9.5</a:t>
            </a:r>
            <a:r>
              <a:rPr lang="tr-TR" altLang="tr-TR" sz="2000" dirty="0">
                <a:latin typeface="Comic Sans MS" panose="030F0702030302020204" pitchFamily="66" charset="0"/>
              </a:rPr>
              <a:t> ay</a:t>
            </a:r>
            <a:r>
              <a:rPr lang="en-US" altLang="tr-TR" sz="2000" dirty="0">
                <a:latin typeface="Comic Sans MS" panose="030F0702030302020204" pitchFamily="66" charset="0"/>
              </a:rPr>
              <a:t> ( 0.5–104</a:t>
            </a:r>
            <a:r>
              <a:rPr lang="tr-TR" altLang="tr-TR" sz="2000" dirty="0">
                <a:latin typeface="Comic Sans MS" panose="030F0702030302020204" pitchFamily="66" charset="0"/>
              </a:rPr>
              <a:t> ay)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tr-TR" altLang="tr-TR" sz="2000" dirty="0">
                <a:latin typeface="Comic Sans MS" panose="030F0702030302020204" pitchFamily="66" charset="0"/>
              </a:rPr>
              <a:t>Kadın &gt; Erkek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tr-TR" altLang="tr-TR" sz="2000" dirty="0">
                <a:latin typeface="Comic Sans MS" panose="030F0702030302020204" pitchFamily="66" charset="0"/>
              </a:rPr>
              <a:t>Yüksek doz DA ile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			</a:t>
            </a:r>
            <a:r>
              <a:rPr lang="tr-TR" altLang="tr-TR" sz="2000" b="1" dirty="0">
                <a:latin typeface="Comic Sans MS" panose="030F0702030302020204" pitchFamily="66" charset="0"/>
              </a:rPr>
              <a:t>		</a:t>
            </a:r>
            <a:r>
              <a:rPr lang="tr-TR" altLang="tr-TR" sz="2400" b="1" dirty="0">
                <a:latin typeface="Comic Sans MS" panose="030F0702030302020204" pitchFamily="66" charset="0"/>
              </a:rPr>
              <a:t>	</a:t>
            </a:r>
            <a:endParaRPr lang="tr-TR" altLang="tr-TR" sz="1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3147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Başlık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/>
          <a:lstStyle/>
          <a:p>
            <a: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  <a:t>2- İmpuls Kontrol Bozukluğu </a:t>
            </a:r>
            <a:b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</a:br>
            <a: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  <a:t>(Dopamin Disregülasyon Sendromu)</a:t>
            </a:r>
            <a:endParaRPr lang="tr-TR" altLang="tr-TR" sz="3200" dirty="0"/>
          </a:p>
        </p:txBody>
      </p:sp>
      <p:sp>
        <p:nvSpPr>
          <p:cNvPr id="3" name="İçerik Yer Tutucusu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460648" y="2204864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tr-TR" sz="2000" dirty="0">
                <a:latin typeface="Comic Sans MS" panose="030F0702030302020204" pitchFamily="66" charset="0"/>
              </a:rPr>
              <a:t>Her kontrolde sorgulanmalı !</a:t>
            </a:r>
          </a:p>
          <a:p>
            <a:pPr marL="0" indent="0">
              <a:buFont typeface="Arial" charset="0"/>
              <a:buNone/>
              <a:defRPr/>
            </a:pPr>
            <a:endParaRPr lang="tr-TR" sz="2000" dirty="0">
              <a:latin typeface="Comic Sans MS" panose="030F0702030302020204" pitchFamily="66" charset="0"/>
            </a:endParaRPr>
          </a:p>
          <a:p>
            <a:pPr>
              <a:buFont typeface="Arial" charset="0"/>
              <a:buChar char="•"/>
              <a:defRPr/>
            </a:pPr>
            <a:r>
              <a:rPr lang="tr-TR" sz="2000" dirty="0">
                <a:latin typeface="Comic Sans MS" panose="030F0702030302020204" pitchFamily="66" charset="0"/>
              </a:rPr>
              <a:t>Semptomların ortadan kalktığı doza dönülmesi</a:t>
            </a:r>
          </a:p>
          <a:p>
            <a:pPr>
              <a:buFont typeface="Arial" charset="0"/>
              <a:buChar char="•"/>
              <a:defRPr/>
            </a:pPr>
            <a:r>
              <a:rPr lang="tr-TR" altLang="tr-TR" sz="2000" b="1" u="sng" dirty="0" err="1">
                <a:latin typeface="Comic Sans MS" pitchFamily="66" charset="0"/>
              </a:rPr>
              <a:t>Dopaminerjik</a:t>
            </a:r>
            <a:r>
              <a:rPr lang="tr-TR" altLang="tr-TR" sz="2000" b="1" u="sng" dirty="0">
                <a:latin typeface="Comic Sans MS" pitchFamily="66" charset="0"/>
              </a:rPr>
              <a:t> olmayan tedaviyi geçilmesi</a:t>
            </a:r>
          </a:p>
          <a:p>
            <a:pPr>
              <a:buFont typeface="Arial" charset="0"/>
              <a:buChar char="•"/>
              <a:defRPr/>
            </a:pPr>
            <a:endParaRPr lang="tr-TR" sz="2000" dirty="0">
              <a:latin typeface="Comic Sans MS" panose="030F0702030302020204" pitchFamily="66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tr-TR" altLang="tr-TR" sz="2000" b="1" dirty="0">
                <a:latin typeface="Comic Sans MS" panose="030F0702030302020204" pitchFamily="66" charset="0"/>
              </a:rPr>
              <a:t>	(Çekilme semptomlarına dikkat)</a:t>
            </a:r>
            <a:endParaRPr lang="tr-TR" altLang="tr-TR" sz="1600" b="1" dirty="0">
              <a:latin typeface="Comic Sans MS" pitchFamily="66" charset="0"/>
            </a:endParaRPr>
          </a:p>
          <a:p>
            <a:pPr marL="0" indent="0">
              <a:buFont typeface="Arial" charset="0"/>
              <a:buNone/>
              <a:defRPr/>
            </a:pPr>
            <a:endParaRPr lang="tr-TR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104135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1 Başlık"/>
          <p:cNvSpPr>
            <a:spLocks noGrp="1"/>
          </p:cNvSpPr>
          <p:nvPr>
            <p:ph type="title"/>
          </p:nvPr>
        </p:nvSpPr>
        <p:spPr>
          <a:xfrm>
            <a:off x="476250" y="314325"/>
            <a:ext cx="8229600" cy="1143000"/>
          </a:xfrm>
        </p:spPr>
        <p:txBody>
          <a:bodyPr/>
          <a:lstStyle/>
          <a:p>
            <a:r>
              <a:rPr lang="tr-TR" altLang="tr-TR">
                <a:solidFill>
                  <a:srgbClr val="CC0000"/>
                </a:solidFill>
                <a:latin typeface="Comic Sans MS" panose="030F0702030302020204" pitchFamily="66" charset="0"/>
              </a:rPr>
              <a:t>3- ‘’Rebound’’</a:t>
            </a:r>
          </a:p>
        </p:txBody>
      </p:sp>
      <p:sp>
        <p:nvSpPr>
          <p:cNvPr id="59395" name="2 İçerik Yer Tutucusu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539552" y="1457325"/>
            <a:ext cx="8229600" cy="452596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tr-TR" sz="2000" b="1" dirty="0">
                <a:latin typeface="Comic Sans MS" pitchFamily="66" charset="0"/>
              </a:rPr>
              <a:t>Kullanılan dozun, etki süresinin kısalması</a:t>
            </a:r>
          </a:p>
          <a:p>
            <a:pPr marL="0" indent="0" eaLnBrk="1" hangingPunct="1">
              <a:buNone/>
              <a:defRPr/>
            </a:pPr>
            <a:endParaRPr lang="tr-TR" sz="2000" b="1" dirty="0">
              <a:latin typeface="Comic Sans MS" pitchFamily="66" charset="0"/>
            </a:endParaRPr>
          </a:p>
          <a:p>
            <a:pPr eaLnBrk="1" hangingPunct="1">
              <a:defRPr/>
            </a:pPr>
            <a:r>
              <a:rPr lang="tr-TR" sz="2000" i="1" dirty="0">
                <a:latin typeface="Comic Sans MS" pitchFamily="66" charset="0"/>
              </a:rPr>
              <a:t>L- Dopa ve kısa etkili DA kullanımda ortaya çıkan, </a:t>
            </a:r>
            <a:r>
              <a:rPr lang="tr-TR" sz="2000" dirty="0">
                <a:latin typeface="Comic Sans MS" pitchFamily="66" charset="0"/>
              </a:rPr>
              <a:t>semptomların sabah erken saatlerde ortaya çıkması hali</a:t>
            </a:r>
          </a:p>
          <a:p>
            <a:pPr eaLnBrk="1" hangingPunct="1">
              <a:defRPr/>
            </a:pPr>
            <a:endParaRPr lang="tr-TR" sz="2000" b="1" dirty="0">
              <a:latin typeface="Comic Sans MS" pitchFamily="66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tr-TR" sz="2000" dirty="0">
                <a:latin typeface="Comic Sans MS" pitchFamily="66" charset="0"/>
              </a:rPr>
              <a:t>% 35</a:t>
            </a:r>
            <a:endParaRPr lang="en-US" sz="2000" dirty="0">
              <a:latin typeface="Comic Sans MS" pitchFamily="66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tr-TR" sz="2000" dirty="0">
              <a:latin typeface="Comic Sans MS" pitchFamily="66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tr-TR" sz="2000" dirty="0">
                <a:latin typeface="Comic Sans MS" pitchFamily="66" charset="0"/>
              </a:rPr>
              <a:t>	</a:t>
            </a:r>
            <a:r>
              <a:rPr lang="tr-TR" sz="2000" i="1" dirty="0">
                <a:solidFill>
                  <a:srgbClr val="000099"/>
                </a:solidFill>
                <a:latin typeface="Comic Sans MS" pitchFamily="66" charset="0"/>
              </a:rPr>
              <a:t>İlacın yarılanma ömrü veya doz tekrarına bağlı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tr-TR" sz="2400" i="1" dirty="0">
              <a:solidFill>
                <a:srgbClr val="000099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71572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1 Başlık"/>
          <p:cNvSpPr>
            <a:spLocks noGrp="1"/>
          </p:cNvSpPr>
          <p:nvPr>
            <p:ph type="title"/>
          </p:nvPr>
        </p:nvSpPr>
        <p:spPr>
          <a:xfrm>
            <a:off x="463383" y="548680"/>
            <a:ext cx="8229600" cy="1143000"/>
          </a:xfrm>
        </p:spPr>
        <p:txBody>
          <a:bodyPr/>
          <a:lstStyle/>
          <a:p>
            <a:r>
              <a:rPr lang="tr-TR" altLang="tr-TR" sz="4000" dirty="0">
                <a:solidFill>
                  <a:srgbClr val="CC0000"/>
                </a:solidFill>
                <a:latin typeface="Comic Sans MS" panose="030F0702030302020204" pitchFamily="66" charset="0"/>
              </a:rPr>
              <a:t>3- ‘’Rebound’’</a:t>
            </a:r>
          </a:p>
        </p:txBody>
      </p:sp>
      <p:sp>
        <p:nvSpPr>
          <p:cNvPr id="59395" name="2 İçerik Yer Tutucusu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463383" y="2060848"/>
            <a:ext cx="8229600" cy="45259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endParaRPr lang="tr-TR" sz="2800" dirty="0">
              <a:latin typeface="Comic Sans MS" pitchFamily="66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tr-TR" sz="2400" dirty="0">
                <a:latin typeface="Comic Sans MS" pitchFamily="66" charset="0"/>
              </a:rPr>
              <a:t>Uzun Etkili DA’ne geçilir.</a:t>
            </a:r>
          </a:p>
          <a:p>
            <a:pPr eaLnBrk="1" hangingPunct="1">
              <a:buFont typeface="Arial" charset="0"/>
              <a:buChar char="•"/>
              <a:defRPr/>
            </a:pPr>
            <a:endParaRPr lang="tr-TR" sz="2400" dirty="0">
              <a:latin typeface="Comic Sans MS" pitchFamily="66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tr-TR" sz="2400" dirty="0">
                <a:latin typeface="Comic Sans MS" pitchFamily="66" charset="0"/>
              </a:rPr>
              <a:t>Farklı sınıf ilaca geçilir.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tr-TR" sz="2400" dirty="0">
              <a:latin typeface="Comic Sans MS" pitchFamily="66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tr-TR" sz="2400" dirty="0">
                <a:latin typeface="Comic Sans MS" pitchFamily="66" charset="0"/>
              </a:rPr>
              <a:t>Kombinasyon tedavisi düşünülebilir.	</a:t>
            </a:r>
          </a:p>
        </p:txBody>
      </p:sp>
    </p:spTree>
    <p:extLst>
      <p:ext uri="{BB962C8B-B14F-4D97-AF65-F5344CB8AC3E}">
        <p14:creationId xmlns:p14="http://schemas.microsoft.com/office/powerpoint/2010/main" val="18644811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tr-TR" altLang="tr-TR" dirty="0">
                <a:solidFill>
                  <a:srgbClr val="CC0000"/>
                </a:solidFill>
                <a:latin typeface="Comic Sans MS" panose="030F0702030302020204" pitchFamily="66" charset="0"/>
              </a:rPr>
              <a:t>4- ‘’Augmentation’’</a:t>
            </a:r>
            <a:endParaRPr lang="en-US" altLang="tr-TR" dirty="0">
              <a:solidFill>
                <a:srgbClr val="CC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09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sz="half" idx="1"/>
          </p:nvPr>
        </p:nvSpPr>
        <p:spPr>
          <a:xfrm>
            <a:off x="498475" y="1432791"/>
            <a:ext cx="814705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tr-TR" altLang="tr-TR" sz="1800" dirty="0">
                <a:latin typeface="Comic Sans MS" panose="030F0702030302020204" pitchFamily="66" charset="0"/>
              </a:rPr>
              <a:t>Semptomların daha erken saatlere kayması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tr-TR" altLang="tr-TR" sz="1800" dirty="0">
                <a:latin typeface="Comic Sans MS" panose="030F0702030302020204" pitchFamily="66" charset="0"/>
              </a:rPr>
              <a:t>Semptom latansının kısalması 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tr-TR" altLang="tr-TR" sz="1800" dirty="0">
                <a:latin typeface="Comic Sans MS" panose="030F0702030302020204" pitchFamily="66" charset="0"/>
              </a:rPr>
              <a:t>Semptomların daha şiddetli olması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tr-TR" altLang="tr-TR" sz="1800" dirty="0">
                <a:latin typeface="Comic Sans MS" panose="030F0702030302020204" pitchFamily="66" charset="0"/>
              </a:rPr>
              <a:t>Semptomların ilaca yanıt süresinin uzaması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ü"/>
            </a:pPr>
            <a:r>
              <a:rPr lang="tr-TR" altLang="tr-TR" sz="1800" dirty="0">
                <a:latin typeface="Comic Sans MS" panose="030F0702030302020204" pitchFamily="66" charset="0"/>
              </a:rPr>
              <a:t>Semptomların kol, gövde veya karına da yayılması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tr-TR" altLang="tr-TR" sz="1600" dirty="0"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tr-TR" altLang="tr-TR" sz="1800" dirty="0">
                <a:solidFill>
                  <a:srgbClr val="002060"/>
                </a:solidFill>
                <a:latin typeface="Comic Sans MS" panose="030F0702030302020204" pitchFamily="66" charset="0"/>
              </a:rPr>
              <a:t>Uzun süreli dopaminerjik tedavinin komplikasyonudur 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tr-TR" altLang="tr-TR" sz="1800" dirty="0">
                <a:solidFill>
                  <a:srgbClr val="002060"/>
                </a:solidFill>
                <a:latin typeface="Comic Sans MS" panose="030F0702030302020204" pitchFamily="66" charset="0"/>
              </a:rPr>
              <a:t>(Tramadol ile de bildirilmiştir).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tr-TR" altLang="tr-TR" sz="1800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r>
              <a:rPr lang="tr-TR" altLang="tr-TR" sz="1800" dirty="0">
                <a:latin typeface="Comic Sans MS" panose="030F0702030302020204" pitchFamily="66" charset="0"/>
              </a:rPr>
              <a:t>Tüm dopaminerjik ilaçlar altında; en az 6 aylık tedavi sonrası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			% </a:t>
            </a:r>
            <a:r>
              <a:rPr lang="en-US" altLang="tr-TR" sz="1800" dirty="0">
                <a:latin typeface="Comic Sans MS" panose="030F0702030302020204" pitchFamily="66" charset="0"/>
              </a:rPr>
              <a:t>20</a:t>
            </a:r>
            <a:r>
              <a:rPr lang="tr-TR" altLang="tr-TR" sz="1800" dirty="0">
                <a:latin typeface="Comic Sans MS" panose="030F0702030302020204" pitchFamily="66" charset="0"/>
              </a:rPr>
              <a:t> risk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altLang="tr-TR" sz="1800" dirty="0">
                <a:latin typeface="Comic Sans MS" panose="030F0702030302020204" pitchFamily="66" charset="0"/>
              </a:rPr>
              <a:t>			Yılda % 8 risk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altLang="tr-TR" sz="2400" dirty="0">
                <a:latin typeface="Comic Sans MS" panose="030F0702030302020204" pitchFamily="66" charset="0"/>
              </a:rPr>
              <a:t>			 		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tr-TR" altLang="tr-TR" sz="2400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tr-TR" altLang="tr-TR" sz="2400" i="1" dirty="0">
              <a:solidFill>
                <a:srgbClr val="000099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56968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552" y="404664"/>
            <a:ext cx="7772400" cy="1143000"/>
          </a:xfrm>
        </p:spPr>
        <p:txBody>
          <a:bodyPr/>
          <a:lstStyle/>
          <a:p>
            <a:pPr eaLnBrk="1" hangingPunct="1"/>
            <a:r>
              <a:rPr lang="tr-TR" altLang="tr-TR" dirty="0">
                <a:solidFill>
                  <a:srgbClr val="CC0000"/>
                </a:solidFill>
                <a:latin typeface="Comic Sans MS" panose="030F0702030302020204" pitchFamily="66" charset="0"/>
              </a:rPr>
              <a:t>4-‘’Augmentation’’</a:t>
            </a:r>
            <a:endParaRPr lang="en-US" altLang="tr-TR" dirty="0">
              <a:solidFill>
                <a:srgbClr val="CC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403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683568" y="1988840"/>
            <a:ext cx="8229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tr-TR" altLang="tr-TR" sz="2800" dirty="0">
                <a:solidFill>
                  <a:schemeClr val="tx2"/>
                </a:solidFill>
                <a:latin typeface="Comic Sans MS" panose="030F0702030302020204" pitchFamily="66" charset="0"/>
              </a:rPr>
              <a:t>Risk faktörleri;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tr-TR" altLang="tr-TR" sz="2800" dirty="0">
              <a:latin typeface="Comic Sans MS" panose="030F0702030302020204" pitchFamily="66" charset="0"/>
            </a:endParaRP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tr-TR" altLang="tr-TR" sz="2000" dirty="0">
                <a:latin typeface="Comic Sans MS" panose="030F0702030302020204" pitchFamily="66" charset="0"/>
              </a:rPr>
              <a:t>Hastalığın şiddetli olması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tr-TR" altLang="tr-TR" sz="2000" dirty="0">
                <a:latin typeface="Comic Sans MS" panose="030F0702030302020204" pitchFamily="66" charset="0"/>
              </a:rPr>
              <a:t>Yüksek doz tedavi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tr-TR" altLang="tr-TR" sz="2000" dirty="0">
                <a:latin typeface="Comic Sans MS" panose="030F0702030302020204" pitchFamily="66" charset="0"/>
              </a:rPr>
              <a:t>Tedavi süresinin uzunluğu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tr-TR" altLang="tr-TR" sz="2000" dirty="0">
                <a:latin typeface="Comic Sans MS" panose="030F0702030302020204" pitchFamily="66" charset="0"/>
              </a:rPr>
              <a:t>Düşük serum ferritin düzeyi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tr-TR" altLang="tr-TR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2394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026"/>
          <p:cNvSpPr>
            <a:spLocks noGrp="1" noRot="1" noChangeArrowheads="1"/>
          </p:cNvSpPr>
          <p:nvPr>
            <p:ph type="title"/>
          </p:nvPr>
        </p:nvSpPr>
        <p:spPr>
          <a:xfrm>
            <a:off x="262533" y="260648"/>
            <a:ext cx="8125891" cy="864394"/>
          </a:xfrm>
        </p:spPr>
        <p:txBody>
          <a:bodyPr/>
          <a:lstStyle/>
          <a:p>
            <a:pPr eaLnBrk="1" hangingPunct="1"/>
            <a: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  <a:t>4-</a:t>
            </a:r>
            <a:r>
              <a:rPr lang="tr-TR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 </a:t>
            </a:r>
            <a: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  <a:t>‘’Augmentation’’</a:t>
            </a:r>
            <a:b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</a:br>
            <a:r>
              <a:rPr lang="tr-TR" altLang="tr-TR" sz="3200" dirty="0">
                <a:solidFill>
                  <a:srgbClr val="CC0000"/>
                </a:solidFill>
                <a:latin typeface="Comic Sans MS" panose="030F0702030302020204" pitchFamily="66" charset="0"/>
              </a:rPr>
              <a:t>Tanı Kriterleri</a:t>
            </a:r>
            <a:endParaRPr lang="en-US" altLang="tr-TR" sz="3200" dirty="0">
              <a:solidFill>
                <a:srgbClr val="CC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04451" name="Rectangle 1027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262533" y="1196752"/>
            <a:ext cx="8711952" cy="4525963"/>
          </a:xfrm>
        </p:spPr>
        <p:txBody>
          <a:bodyPr rtlCol="0">
            <a:noAutofit/>
          </a:bodyPr>
          <a:lstStyle/>
          <a:p>
            <a:pPr marL="457200" indent="-457200"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AutoNum type="alphaUcPeriod"/>
              <a:defRPr/>
            </a:pPr>
            <a:r>
              <a:rPr lang="tr-TR" sz="1400" dirty="0">
                <a:latin typeface="Comic Sans MS" pitchFamily="66" charset="0"/>
              </a:rPr>
              <a:t>Aşağıdakilerin tümü: </a:t>
            </a:r>
          </a:p>
          <a:p>
            <a:pPr marL="457200" indent="-457200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tr-TR" sz="1400" dirty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1- Semptom artışının en az 1 hafta ve minimum 5 gün süreli olması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2- Semptom artışının medikal durum, yaşam şekli değişikliği veya hastalığın progresyonu ile açıklanamaması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3. Önceden tedaviye (+) yanıt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tr-TR" sz="1400" dirty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	+ B veya C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tr-TR" sz="1400" dirty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B. Semptomlarda doz artışı ile kötüleşme, doz </a:t>
            </a:r>
            <a:r>
              <a:rPr lang="tr-TR" sz="1400" dirty="0" err="1">
                <a:latin typeface="Comic Sans MS" pitchFamily="66" charset="0"/>
              </a:rPr>
              <a:t>azaltımı</a:t>
            </a:r>
            <a:r>
              <a:rPr lang="tr-TR" sz="1400" dirty="0">
                <a:latin typeface="Comic Sans MS" pitchFamily="66" charset="0"/>
              </a:rPr>
              <a:t> ile düzelme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	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C.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1- Semptomların en az 4 saat önce ortaya çıkması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	veya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2- Semptomların en az 2-4 saat önce ortaya çıkması ile birlikte, aşağıdakilerin biri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a- semptom latansının kısalması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b- diğer vücut bölgelerine yayılması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c-tedaviye yanıt süresinin kısalması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d- semptomları daha şidettli olması ( veya uykuda periyodik hareketlerin artması)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tr-TR" sz="1400" dirty="0">
                <a:latin typeface="Comic Sans MS" pitchFamily="66" charset="0"/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9066609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1 Başlık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32712" cy="1143000"/>
          </a:xfrm>
        </p:spPr>
        <p:txBody>
          <a:bodyPr/>
          <a:lstStyle/>
          <a:p>
            <a:pPr algn="l"/>
            <a:r>
              <a:rPr lang="tr-TR" altLang="tr-TR" sz="4000" dirty="0">
                <a:solidFill>
                  <a:srgbClr val="CC0000"/>
                </a:solidFill>
                <a:latin typeface="Comic Sans MS" panose="030F0702030302020204" pitchFamily="66" charset="0"/>
              </a:rPr>
              <a:t>4 - ‘’Augmentation’’</a:t>
            </a:r>
            <a:r>
              <a:rPr lang="tr-TR" altLang="tr-TR" sz="4000" dirty="0">
                <a:latin typeface="Comic Sans MS" panose="030F0702030302020204" pitchFamily="66" charset="0"/>
              </a:rPr>
              <a:t>  </a:t>
            </a:r>
            <a:r>
              <a:rPr lang="tr-TR" altLang="tr-TR" sz="4000" dirty="0">
                <a:solidFill>
                  <a:srgbClr val="C00000"/>
                </a:solidFill>
                <a:latin typeface="Comic Sans MS" panose="030F0702030302020204" pitchFamily="66" charset="0"/>
              </a:rPr>
              <a:t>/</a:t>
            </a:r>
            <a:r>
              <a:rPr lang="tr-TR" altLang="tr-TR" sz="4000" dirty="0">
                <a:latin typeface="Comic Sans MS" panose="030F0702030302020204" pitchFamily="66" charset="0"/>
              </a:rPr>
              <a:t> </a:t>
            </a:r>
            <a:r>
              <a:rPr lang="tr-TR" altLang="tr-TR" sz="4000" dirty="0">
                <a:solidFill>
                  <a:srgbClr val="CC0000"/>
                </a:solidFill>
                <a:latin typeface="Comic Sans MS" panose="030F0702030302020204" pitchFamily="66" charset="0"/>
              </a:rPr>
              <a:t>Korunma</a:t>
            </a:r>
            <a:endParaRPr lang="tr-TR" altLang="tr-TR" sz="4000" dirty="0">
              <a:latin typeface="Comic Sans MS" panose="030F0702030302020204" pitchFamily="66" charset="0"/>
            </a:endParaRPr>
          </a:p>
        </p:txBody>
      </p:sp>
      <p:sp>
        <p:nvSpPr>
          <p:cNvPr id="54275" name="2 İçerik Yer Tutucusu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450738" y="1988840"/>
            <a:ext cx="8677275" cy="4524375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1- </a:t>
            </a:r>
            <a:r>
              <a:rPr lang="tr-TR" altLang="tr-TR" sz="2000" u="sng" dirty="0">
                <a:latin typeface="Comic Sans MS" panose="030F0702030302020204" pitchFamily="66" charset="0"/>
              </a:rPr>
              <a:t>Mimimum dozda kal !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 </a:t>
            </a:r>
            <a:r>
              <a:rPr lang="tr-TR" altLang="tr-TR" sz="1800" dirty="0">
                <a:latin typeface="Comic Sans MS" panose="030F0702030302020204" pitchFamily="66" charset="0"/>
              </a:rPr>
              <a:t>Maksimum dozlar; 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altLang="tr-TR" sz="1800" dirty="0">
                <a:solidFill>
                  <a:srgbClr val="000099"/>
                </a:solidFill>
                <a:latin typeface="Comic Sans MS" panose="030F0702030302020204" pitchFamily="66" charset="0"/>
              </a:rPr>
              <a:t>R</a:t>
            </a:r>
            <a:r>
              <a:rPr lang="en-US" altLang="tr-TR" sz="1800" dirty="0" err="1">
                <a:solidFill>
                  <a:srgbClr val="000099"/>
                </a:solidFill>
                <a:latin typeface="Comic Sans MS" panose="030F0702030302020204" pitchFamily="66" charset="0"/>
              </a:rPr>
              <a:t>opinirole</a:t>
            </a:r>
            <a:r>
              <a:rPr lang="tr-TR" altLang="tr-TR" sz="1800" dirty="0">
                <a:solidFill>
                  <a:srgbClr val="000099"/>
                </a:solidFill>
                <a:latin typeface="Comic Sans MS" panose="030F0702030302020204" pitchFamily="66" charset="0"/>
              </a:rPr>
              <a:t>; </a:t>
            </a:r>
            <a:r>
              <a:rPr lang="en-US" altLang="tr-TR" sz="1800" dirty="0">
                <a:latin typeface="Comic Sans MS" panose="030F0702030302020204" pitchFamily="66" charset="0"/>
              </a:rPr>
              <a:t>4 mg</a:t>
            </a:r>
            <a:r>
              <a:rPr lang="tr-TR" altLang="tr-TR" sz="1800" dirty="0">
                <a:latin typeface="Comic Sans MS" panose="030F0702030302020204" pitchFamily="66" charset="0"/>
              </a:rPr>
              <a:t>- 2 mg’da kalmayı tercih et!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altLang="tr-TR" sz="1800" dirty="0">
                <a:solidFill>
                  <a:srgbClr val="000099"/>
                </a:solidFill>
                <a:latin typeface="Comic Sans MS" panose="030F0702030302020204" pitchFamily="66" charset="0"/>
              </a:rPr>
              <a:t>Pramipeksol; </a:t>
            </a:r>
            <a:r>
              <a:rPr lang="en-US" altLang="tr-TR" sz="1800" dirty="0">
                <a:latin typeface="Comic Sans MS" panose="030F0702030302020204" pitchFamily="66" charset="0"/>
              </a:rPr>
              <a:t>0</a:t>
            </a:r>
            <a:r>
              <a:rPr lang="tr-TR" altLang="tr-TR" sz="1800" dirty="0">
                <a:latin typeface="Comic Sans MS" panose="030F0702030302020204" pitchFamily="66" charset="0"/>
              </a:rPr>
              <a:t>,</a:t>
            </a:r>
            <a:r>
              <a:rPr lang="en-US" altLang="tr-TR" sz="1800" dirty="0">
                <a:latin typeface="Comic Sans MS" panose="030F0702030302020204" pitchFamily="66" charset="0"/>
              </a:rPr>
              <a:t>7</a:t>
            </a:r>
            <a:r>
              <a:rPr lang="tr-TR" altLang="tr-TR" sz="1800" dirty="0">
                <a:latin typeface="Comic Sans MS" panose="030F0702030302020204" pitchFamily="66" charset="0"/>
              </a:rPr>
              <a:t>5 mg – 0,50mg’da kalmayı tercih et!</a:t>
            </a:r>
            <a:endParaRPr lang="en-US" altLang="tr-TR" sz="1800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tr-TR" altLang="tr-TR" sz="1800" dirty="0">
                <a:solidFill>
                  <a:srgbClr val="000099"/>
                </a:solidFill>
                <a:latin typeface="Comic Sans MS" panose="030F0702030302020204" pitchFamily="66" charset="0"/>
              </a:rPr>
              <a:t>L- Dopa; </a:t>
            </a:r>
            <a:r>
              <a:rPr lang="tr-TR" altLang="tr-TR" sz="1800" dirty="0">
                <a:latin typeface="Comic Sans MS" panose="030F0702030302020204" pitchFamily="66" charset="0"/>
              </a:rPr>
              <a:t>200 mg’ı aşma!  - 3 /hafta sıklığını aşma!</a:t>
            </a:r>
          </a:p>
          <a:p>
            <a:pPr>
              <a:buFont typeface="Arial" panose="020B0604020202020204" pitchFamily="34" charset="0"/>
              <a:buNone/>
            </a:pPr>
            <a:endParaRPr lang="tr-TR" altLang="tr-TR" sz="1800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2- </a:t>
            </a:r>
            <a:r>
              <a:rPr lang="tr-TR" altLang="tr-TR" sz="2000" u="sng" dirty="0">
                <a:latin typeface="Comic Sans MS" panose="030F0702030302020204" pitchFamily="66" charset="0"/>
              </a:rPr>
              <a:t>Serum Ferritin değerlerini kontrol et ! </a:t>
            </a:r>
            <a:r>
              <a:rPr lang="tr-TR" altLang="tr-TR" sz="2000" dirty="0">
                <a:latin typeface="Comic Sans MS" panose="030F0702030302020204" pitchFamily="66" charset="0"/>
              </a:rPr>
              <a:t>( &gt;  100 </a:t>
            </a:r>
            <a:r>
              <a:rPr lang="el-GR" altLang="tr-TR" sz="2000" dirty="0">
                <a:latin typeface="Comic Sans MS" panose="030F0702030302020204" pitchFamily="66" charset="0"/>
              </a:rPr>
              <a:t>μ</a:t>
            </a:r>
            <a:r>
              <a:rPr lang="tr-TR" altLang="tr-TR" sz="2000" dirty="0">
                <a:latin typeface="Comic Sans MS" panose="030F0702030302020204" pitchFamily="66" charset="0"/>
              </a:rPr>
              <a:t>g/mL )</a:t>
            </a:r>
          </a:p>
          <a:p>
            <a:pPr>
              <a:buFont typeface="Arial" panose="020B0604020202020204" pitchFamily="34" charset="0"/>
              <a:buNone/>
            </a:pPr>
            <a:endParaRPr lang="tr-TR" altLang="tr-TR" sz="2000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tr-TR" altLang="tr-TR" sz="2000" dirty="0">
                <a:latin typeface="Comic Sans MS" panose="030F0702030302020204" pitchFamily="66" charset="0"/>
              </a:rPr>
              <a:t>3- </a:t>
            </a:r>
            <a:r>
              <a:rPr lang="tr-TR" altLang="tr-TR" sz="2000" u="sng" dirty="0">
                <a:latin typeface="Comic Sans MS" panose="030F0702030302020204" pitchFamily="66" charset="0"/>
              </a:rPr>
              <a:t>Yaşam stili değişikliklerini sorgula ve kontrol et! </a:t>
            </a:r>
            <a:r>
              <a:rPr lang="tr-TR" altLang="tr-TR" sz="2000" dirty="0">
                <a:latin typeface="Comic Sans MS" panose="030F0702030302020204" pitchFamily="66" charset="0"/>
              </a:rPr>
              <a:t>(antidepresan , antipsikotik, antihistaminik ilaç,  kafein, alkol kullanımı)</a:t>
            </a:r>
          </a:p>
          <a:p>
            <a:pPr marL="0" indent="0">
              <a:buNone/>
            </a:pPr>
            <a:endParaRPr lang="tr-TR" altLang="tr-TR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6442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Content Placeholder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59372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tr-TR" dirty="0"/>
              <a:t>		Hafif ‘’ Augmentation’’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600" dirty="0"/>
              <a:t>		- Zamansal kayma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600" dirty="0"/>
              <a:t>		- Dopaminerjik doz </a:t>
            </a:r>
            <a:r>
              <a:rPr lang="tr-TR" sz="1600" u="sng" dirty="0"/>
              <a:t>&lt;</a:t>
            </a:r>
            <a:r>
              <a:rPr lang="tr-TR" sz="1600" dirty="0"/>
              <a:t> maks. doz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600" dirty="0"/>
              <a:t>		- Semptomlar hafif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600" dirty="0"/>
              <a:t>		- Maksimum doz aşılmamış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600" dirty="0"/>
              <a:t>    Aynı DA 						       </a:t>
            </a:r>
            <a:r>
              <a:rPr lang="tr-TR" sz="1600" b="1" dirty="0">
                <a:solidFill>
                  <a:srgbClr val="C00000"/>
                </a:solidFill>
              </a:rPr>
              <a:t>    Tedavi değişikliği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600" dirty="0"/>
              <a:t>						</a:t>
            </a:r>
            <a:r>
              <a:rPr lang="tr-TR" altLang="tr-TR" sz="1600" dirty="0">
                <a:latin typeface="Comic Sans MS" panose="030F0702030302020204" pitchFamily="66" charset="0"/>
              </a:rPr>
              <a:t>Alfa 2 delta ligand</a:t>
            </a:r>
            <a:endParaRPr lang="tr-TR" sz="1600" dirty="0"/>
          </a:p>
          <a:p>
            <a:pPr marL="0" indent="0">
              <a:buFont typeface="Arial" panose="020B0604020202020204" pitchFamily="34" charset="0"/>
              <a:buNone/>
            </a:pPr>
            <a:endParaRPr lang="tr-TR" altLang="tr-TR" sz="1600" dirty="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 altLang="tr-TR" sz="1600" dirty="0">
                <a:latin typeface="Comic Sans MS" panose="030F0702030302020204" pitchFamily="66" charset="0"/>
              </a:rPr>
              <a:t>İki doza böl,					Rotigotin	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altLang="tr-TR" sz="1600" dirty="0">
                <a:latin typeface="Comic Sans MS" panose="030F0702030302020204" pitchFamily="66" charset="0"/>
              </a:rPr>
              <a:t>ilk dozu daha erken saate çek,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altLang="tr-TR" sz="1600" u="sng" dirty="0">
                <a:latin typeface="Comic Sans MS" panose="030F0702030302020204" pitchFamily="66" charset="0"/>
              </a:rPr>
              <a:t>ilk doz &gt; son doz</a:t>
            </a:r>
            <a:r>
              <a:rPr lang="tr-TR" altLang="tr-TR" sz="1600" dirty="0">
                <a:latin typeface="Comic Sans MS" panose="030F0702030302020204" pitchFamily="66" charset="0"/>
              </a:rPr>
              <a:t>					Uzun etkili DA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altLang="tr-TR" sz="1600" dirty="0">
                <a:latin typeface="Comic Sans MS" panose="030F0702030302020204" pitchFamily="66" charset="0"/>
              </a:rPr>
              <a:t>						(eşdeğer doz)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altLang="tr-TR" sz="1600" dirty="0">
                <a:latin typeface="Comic Sans MS" panose="030F0702030302020204" pitchFamily="66" charset="0"/>
              </a:rPr>
              <a:t>					</a:t>
            </a:r>
            <a:endParaRPr lang="tr-TR" altLang="tr-TR" sz="1600" u="sng" dirty="0">
              <a:latin typeface="Comic Sans MS" panose="030F0702030302020204" pitchFamily="66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 altLang="tr-TR" sz="1600" dirty="0">
                <a:latin typeface="Comic Sans MS" panose="030F0702030302020204" pitchFamily="66" charset="0"/>
              </a:rPr>
              <a:t>İşe yaramaz ise												İşe yaramaz ise ‘’şiddetli 						‘’Augmentation’’ olarak değerlendir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1600" dirty="0"/>
          </a:p>
          <a:p>
            <a:pPr marL="0" indent="0">
              <a:buFont typeface="Arial" panose="020B0604020202020204" pitchFamily="34" charset="0"/>
              <a:buNone/>
            </a:pPr>
            <a:endParaRPr lang="tr-TR" dirty="0"/>
          </a:p>
        </p:txBody>
      </p:sp>
      <p:sp>
        <p:nvSpPr>
          <p:cNvPr id="4" name="Rectangle 3"/>
          <p:cNvSpPr/>
          <p:nvPr/>
        </p:nvSpPr>
        <p:spPr>
          <a:xfrm>
            <a:off x="2268538" y="188913"/>
            <a:ext cx="4032250" cy="5762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5" name="Rectangle 4"/>
          <p:cNvSpPr/>
          <p:nvPr/>
        </p:nvSpPr>
        <p:spPr>
          <a:xfrm>
            <a:off x="2268538" y="1268413"/>
            <a:ext cx="3743325" cy="12969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Rectangle 5"/>
          <p:cNvSpPr/>
          <p:nvPr/>
        </p:nvSpPr>
        <p:spPr>
          <a:xfrm>
            <a:off x="539750" y="2674938"/>
            <a:ext cx="1152525" cy="5762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7" name="Rectangle 6"/>
          <p:cNvSpPr/>
          <p:nvPr/>
        </p:nvSpPr>
        <p:spPr>
          <a:xfrm>
            <a:off x="6443663" y="2674938"/>
            <a:ext cx="1657350" cy="5048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8" name="Rectangle 7"/>
          <p:cNvSpPr/>
          <p:nvPr/>
        </p:nvSpPr>
        <p:spPr>
          <a:xfrm>
            <a:off x="395288" y="3860800"/>
            <a:ext cx="3024187" cy="10810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9" name="Down Arrow 8"/>
          <p:cNvSpPr/>
          <p:nvPr/>
        </p:nvSpPr>
        <p:spPr>
          <a:xfrm>
            <a:off x="971550" y="3303588"/>
            <a:ext cx="287338" cy="5048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0" name="Rectangle 9"/>
          <p:cNvSpPr/>
          <p:nvPr/>
        </p:nvSpPr>
        <p:spPr>
          <a:xfrm>
            <a:off x="468313" y="5300663"/>
            <a:ext cx="1800225" cy="5048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26" name="Straight Arrow Connector 25"/>
          <p:cNvCxnSpPr/>
          <p:nvPr/>
        </p:nvCxnSpPr>
        <p:spPr>
          <a:xfrm flipV="1">
            <a:off x="2808288" y="2924175"/>
            <a:ext cx="3492500" cy="2693988"/>
          </a:xfrm>
          <a:prstGeom prst="straightConnector1">
            <a:avLst/>
          </a:prstGeom>
          <a:ln w="41275">
            <a:solidFill>
              <a:srgbClr val="CC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6011863" y="3303588"/>
            <a:ext cx="2089150" cy="4127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0" name="Rectangle 29"/>
          <p:cNvSpPr/>
          <p:nvPr/>
        </p:nvSpPr>
        <p:spPr>
          <a:xfrm>
            <a:off x="5940425" y="3933825"/>
            <a:ext cx="2160588" cy="358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1" name="Rectangle 30"/>
          <p:cNvSpPr/>
          <p:nvPr/>
        </p:nvSpPr>
        <p:spPr>
          <a:xfrm>
            <a:off x="5940425" y="4508500"/>
            <a:ext cx="2160588" cy="5762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2" name="Rectangle 31"/>
          <p:cNvSpPr/>
          <p:nvPr/>
        </p:nvSpPr>
        <p:spPr>
          <a:xfrm>
            <a:off x="5003800" y="5661025"/>
            <a:ext cx="3683000" cy="5048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3" name="Down Arrow 32"/>
          <p:cNvSpPr/>
          <p:nvPr/>
        </p:nvSpPr>
        <p:spPr>
          <a:xfrm>
            <a:off x="982663" y="4994275"/>
            <a:ext cx="287337" cy="3063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4" name="Down Arrow 33"/>
          <p:cNvSpPr/>
          <p:nvPr/>
        </p:nvSpPr>
        <p:spPr>
          <a:xfrm>
            <a:off x="7164388" y="3179763"/>
            <a:ext cx="484187" cy="177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5" name="Down Arrow 34"/>
          <p:cNvSpPr/>
          <p:nvPr/>
        </p:nvSpPr>
        <p:spPr>
          <a:xfrm>
            <a:off x="7242175" y="3713163"/>
            <a:ext cx="298450" cy="3603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6" name="Down Arrow 35"/>
          <p:cNvSpPr/>
          <p:nvPr/>
        </p:nvSpPr>
        <p:spPr>
          <a:xfrm>
            <a:off x="7281863" y="4221163"/>
            <a:ext cx="288925" cy="3603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37" name="Down Arrow 36"/>
          <p:cNvSpPr/>
          <p:nvPr/>
        </p:nvSpPr>
        <p:spPr>
          <a:xfrm>
            <a:off x="7308850" y="5092700"/>
            <a:ext cx="261938" cy="5254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pic>
        <p:nvPicPr>
          <p:cNvPr id="55316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115888"/>
            <a:ext cx="2400300" cy="220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21236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Content Placeholder 2"/>
          <p:cNvSpPr>
            <a:spLocks noGrp="1"/>
          </p:cNvSpPr>
          <p:nvPr>
            <p:ph idx="1"/>
          </p:nvPr>
        </p:nvSpPr>
        <p:spPr>
          <a:xfrm>
            <a:off x="395288" y="107950"/>
            <a:ext cx="8569325" cy="60086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tr-TR" dirty="0"/>
              <a:t>		Şiddetli  ‘’ Augmentation’’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Çapraz titrasyon		Tedavi değişikliği		10 gün ‘wash out’ yöntemi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Alfa 2 delta ligand	   Rotigotin		       10 gün bekle,	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başlanır ve					       değerlendir, dopaminerjik tedavi	</a:t>
            </a:r>
            <a:r>
              <a:rPr lang="tr-TR" sz="2400" b="1" dirty="0"/>
              <a:t>  VEYA</a:t>
            </a:r>
            <a:r>
              <a:rPr lang="tr-TR" sz="2000" dirty="0"/>
              <a:t>			      </a:t>
            </a:r>
            <a:r>
              <a:rPr lang="tr-TR" sz="2000" b="1" u="sng" dirty="0"/>
              <a:t>Alfa 2 delta ligand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tedricen azaltılıp	                				veya	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kesilir.			 Uzun etkili DA 			</a:t>
            </a:r>
            <a:r>
              <a:rPr lang="tr-TR" sz="2000" b="1" u="sng" dirty="0"/>
              <a:t>Opioid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		     			 başla.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	İşe yaramaz ise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- Uzun etkili  opioid’e geç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( Oksikodon, Methadon)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2000" dirty="0"/>
              <a:t>		- Ferritin </a:t>
            </a:r>
            <a:r>
              <a:rPr lang="tr-TR" sz="2000" u="sng" dirty="0"/>
              <a:t>&lt;</a:t>
            </a:r>
            <a:r>
              <a:rPr lang="tr-TR" sz="2000" dirty="0"/>
              <a:t> 75 ise  IV demir tedavisi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tr-TR" sz="2000" dirty="0"/>
          </a:p>
        </p:txBody>
      </p:sp>
      <p:sp>
        <p:nvSpPr>
          <p:cNvPr id="4" name="Rectangle 3"/>
          <p:cNvSpPr/>
          <p:nvPr/>
        </p:nvSpPr>
        <p:spPr>
          <a:xfrm>
            <a:off x="2268538" y="188913"/>
            <a:ext cx="4606925" cy="50323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5" name="Rectangle 4"/>
          <p:cNvSpPr/>
          <p:nvPr/>
        </p:nvSpPr>
        <p:spPr>
          <a:xfrm>
            <a:off x="395288" y="1268413"/>
            <a:ext cx="2016125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6" name="Rectangle 5"/>
          <p:cNvSpPr/>
          <p:nvPr/>
        </p:nvSpPr>
        <p:spPr>
          <a:xfrm>
            <a:off x="3132138" y="1196975"/>
            <a:ext cx="2160587" cy="5032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7" name="Rectangle 6"/>
          <p:cNvSpPr/>
          <p:nvPr/>
        </p:nvSpPr>
        <p:spPr>
          <a:xfrm>
            <a:off x="5940425" y="1125538"/>
            <a:ext cx="2879725" cy="5746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8" name="Rectangle 7"/>
          <p:cNvSpPr/>
          <p:nvPr/>
        </p:nvSpPr>
        <p:spPr>
          <a:xfrm>
            <a:off x="3203575" y="2205038"/>
            <a:ext cx="1512888" cy="50323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9" name="Rectangle 8"/>
          <p:cNvSpPr/>
          <p:nvPr/>
        </p:nvSpPr>
        <p:spPr>
          <a:xfrm>
            <a:off x="3203575" y="3716338"/>
            <a:ext cx="1873250" cy="5762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0" name="Rectangle 9"/>
          <p:cNvSpPr/>
          <p:nvPr/>
        </p:nvSpPr>
        <p:spPr>
          <a:xfrm>
            <a:off x="395288" y="2205038"/>
            <a:ext cx="2305050" cy="22320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1" name="Down Arrow 10"/>
          <p:cNvSpPr/>
          <p:nvPr/>
        </p:nvSpPr>
        <p:spPr>
          <a:xfrm>
            <a:off x="1116013" y="1724025"/>
            <a:ext cx="431800" cy="5032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3" name="Down Arrow 12"/>
          <p:cNvSpPr/>
          <p:nvPr/>
        </p:nvSpPr>
        <p:spPr>
          <a:xfrm>
            <a:off x="3959225" y="1724025"/>
            <a:ext cx="396875" cy="5032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4" name="Rectangle 13"/>
          <p:cNvSpPr/>
          <p:nvPr/>
        </p:nvSpPr>
        <p:spPr>
          <a:xfrm>
            <a:off x="6084888" y="2205038"/>
            <a:ext cx="2374900" cy="23764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5" name="Down Arrow 14"/>
          <p:cNvSpPr/>
          <p:nvPr/>
        </p:nvSpPr>
        <p:spPr>
          <a:xfrm>
            <a:off x="7127875" y="1728788"/>
            <a:ext cx="396875" cy="5048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16" name="Rectangle 15"/>
          <p:cNvSpPr/>
          <p:nvPr/>
        </p:nvSpPr>
        <p:spPr>
          <a:xfrm>
            <a:off x="3059113" y="4868863"/>
            <a:ext cx="2017712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1692275" y="4508500"/>
            <a:ext cx="1223963" cy="5762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>
            <a:off x="5184775" y="4581525"/>
            <a:ext cx="1474788" cy="6175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Down Arrow 23"/>
          <p:cNvSpPr/>
          <p:nvPr/>
        </p:nvSpPr>
        <p:spPr>
          <a:xfrm>
            <a:off x="4037013" y="4437063"/>
            <a:ext cx="142875" cy="3603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25" name="Rectangle 24"/>
          <p:cNvSpPr/>
          <p:nvPr/>
        </p:nvSpPr>
        <p:spPr>
          <a:xfrm>
            <a:off x="2195513" y="5589588"/>
            <a:ext cx="3744912" cy="11525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  <p:sp>
        <p:nvSpPr>
          <p:cNvPr id="26" name="Down Arrow 25"/>
          <p:cNvSpPr/>
          <p:nvPr/>
        </p:nvSpPr>
        <p:spPr>
          <a:xfrm>
            <a:off x="3959225" y="5300663"/>
            <a:ext cx="396875" cy="2889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4734088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539750" y="0"/>
            <a:ext cx="8229600" cy="1143000"/>
          </a:xfrm>
        </p:spPr>
        <p:txBody>
          <a:bodyPr/>
          <a:lstStyle/>
          <a:p>
            <a:r>
              <a:rPr lang="tr-TR" altLang="tr-TR" sz="3200" b="1">
                <a:solidFill>
                  <a:srgbClr val="C00000"/>
                </a:solidFill>
                <a:latin typeface="Comic Sans MS" panose="030F0702030302020204" pitchFamily="66" charset="0"/>
              </a:rPr>
              <a:t>Dopaminerjik Tedavi Komplikasyonları </a:t>
            </a:r>
            <a:endParaRPr lang="tr-TR" sz="320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1246190"/>
              </p:ext>
            </p:extLst>
          </p:nvPr>
        </p:nvGraphicFramePr>
        <p:xfrm>
          <a:off x="250825" y="981075"/>
          <a:ext cx="8713787" cy="5407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28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3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8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266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522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378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47758">
                <a:tc>
                  <a:txBody>
                    <a:bodyPr/>
                    <a:lstStyle/>
                    <a:p>
                      <a:endParaRPr lang="tr-TR" sz="18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‘’Augmentation’’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Rebound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Tolerans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Progresyon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Tetikleyici</a:t>
                      </a:r>
                    </a:p>
                    <a:p>
                      <a:r>
                        <a:rPr lang="tr-TR" sz="1600" dirty="0"/>
                        <a:t> faktörler</a:t>
                      </a:r>
                    </a:p>
                    <a:p>
                      <a:r>
                        <a:rPr lang="tr-TR" sz="1600" dirty="0"/>
                        <a:t>(Alevlenme)</a:t>
                      </a:r>
                    </a:p>
                  </a:txBody>
                  <a:tcPr marL="91449" marR="91449" marT="45697" marB="4569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14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008000"/>
                          </a:solidFill>
                        </a:rPr>
                        <a:t>Tedavi öncesine göre daha şiddetli</a:t>
                      </a:r>
                      <a:r>
                        <a:rPr lang="tr-TR" sz="1600" baseline="0" dirty="0">
                          <a:solidFill>
                            <a:srgbClr val="008000"/>
                          </a:solidFill>
                        </a:rPr>
                        <a:t> semptomlar</a:t>
                      </a:r>
                      <a:endParaRPr lang="tr-TR" sz="1600" dirty="0">
                        <a:solidFill>
                          <a:srgbClr val="008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tr-TR" sz="1600" dirty="0"/>
                    </a:p>
                    <a:p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r>
                        <a:rPr lang="tr-TR" sz="1600" dirty="0"/>
                        <a:t>Hayır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Hayır</a:t>
                      </a:r>
                    </a:p>
                    <a:p>
                      <a:endParaRPr lang="tr-TR" sz="16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tr-TR" sz="1600" dirty="0"/>
                    </a:p>
                    <a:p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tr-TR" sz="1600" dirty="0"/>
                    </a:p>
                    <a:p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8081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008000"/>
                          </a:solidFill>
                        </a:rPr>
                        <a:t>Daha erken başlangıç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tr-T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Hayır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Hayır</a:t>
                      </a:r>
                    </a:p>
                    <a:p>
                      <a:endParaRPr lang="tr-TR" sz="16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  <a:p>
                      <a:endParaRPr lang="tr-TR" sz="16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4529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008000"/>
                          </a:solidFill>
                        </a:rPr>
                        <a:t>Diğer vücut bölgelerine</a:t>
                      </a:r>
                      <a:r>
                        <a:rPr lang="tr-TR" sz="1600" baseline="0" dirty="0">
                          <a:solidFill>
                            <a:srgbClr val="008000"/>
                          </a:solidFill>
                        </a:rPr>
                        <a:t> yayılım</a:t>
                      </a:r>
                      <a:endParaRPr lang="tr-TR" sz="1600" dirty="0">
                        <a:solidFill>
                          <a:srgbClr val="008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chemeClr val="tx1"/>
                          </a:solidFill>
                        </a:rPr>
                        <a:t>Hayır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Hayır</a:t>
                      </a:r>
                    </a:p>
                    <a:p>
                      <a:endParaRPr lang="tr-TR" sz="16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  <a:p>
                      <a:endParaRPr lang="tr-TR" sz="16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7836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008000"/>
                          </a:solidFill>
                        </a:rPr>
                        <a:t>Sabaha karşı semptomlar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tr-TR" sz="24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Evet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tr-TR" sz="16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+mn-lt"/>
                        </a:rPr>
                        <a:t>Evet / veya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tr-TR" sz="16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+mn-lt"/>
                        </a:rPr>
                        <a:t>semptom zamanı</a:t>
                      </a:r>
                      <a:r>
                        <a:rPr kumimoji="0" lang="tr-TR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+mn-lt"/>
                        </a:rPr>
                        <a:t> değişmez 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  <a:p>
                      <a:endParaRPr lang="tr-TR" sz="16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</a:txBody>
                  <a:tcPr marL="91449" marR="91449" marT="45697" marB="4569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074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008000"/>
                          </a:solidFill>
                        </a:rPr>
                        <a:t>Doz arttırımı</a:t>
                      </a:r>
                      <a:r>
                        <a:rPr lang="tr-TR" sz="1600" baseline="0" dirty="0">
                          <a:solidFill>
                            <a:srgbClr val="008000"/>
                          </a:solidFill>
                        </a:rPr>
                        <a:t> ile kötüleşme</a:t>
                      </a:r>
                      <a:endParaRPr lang="tr-TR" sz="1600" dirty="0">
                        <a:solidFill>
                          <a:srgbClr val="008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  <a:p>
                      <a:r>
                        <a:rPr lang="tr-TR" sz="1600" dirty="0"/>
                        <a:t>(Hemen değil !)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  <a:p>
                      <a:endParaRPr lang="tr-TR" sz="1600" dirty="0">
                        <a:solidFill>
                          <a:srgbClr val="C00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  <a:p>
                      <a:endParaRPr lang="tr-TR" sz="1600" dirty="0">
                        <a:solidFill>
                          <a:srgbClr val="C00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  <a:p>
                      <a:endParaRPr lang="tr-TR" sz="1600" dirty="0">
                        <a:solidFill>
                          <a:srgbClr val="C00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</a:txBody>
                  <a:tcPr marL="91449" marR="91449" marT="45697" marB="4569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2476">
                <a:tc>
                  <a:txBody>
                    <a:bodyPr/>
                    <a:lstStyle/>
                    <a:p>
                      <a:r>
                        <a:rPr lang="tr-TR" sz="1600" dirty="0">
                          <a:solidFill>
                            <a:srgbClr val="008000"/>
                          </a:solidFill>
                        </a:rPr>
                        <a:t>Doz azaltımı ile iyileşme</a:t>
                      </a: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/>
                        <a:t>Evet</a:t>
                      </a:r>
                    </a:p>
                    <a:p>
                      <a:r>
                        <a:rPr lang="tr-TR" sz="1600" dirty="0"/>
                        <a:t>(Herzaman</a:t>
                      </a:r>
                      <a:r>
                        <a:rPr lang="tr-TR" sz="1600" baseline="0" dirty="0"/>
                        <a:t> değil !)</a:t>
                      </a:r>
                      <a:endParaRPr lang="tr-TR" sz="1600" dirty="0"/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  <a:p>
                      <a:endParaRPr lang="tr-TR" sz="1600" dirty="0">
                        <a:solidFill>
                          <a:srgbClr val="C00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  <a:p>
                      <a:endParaRPr lang="tr-TR" sz="1600" dirty="0">
                        <a:solidFill>
                          <a:srgbClr val="C00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  <a:p>
                      <a:endParaRPr lang="tr-TR" sz="1600" dirty="0">
                        <a:solidFill>
                          <a:srgbClr val="C00000"/>
                        </a:solidFill>
                      </a:endParaRPr>
                    </a:p>
                  </a:txBody>
                  <a:tcPr marL="91449" marR="91449" marT="45697" marB="4569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600" dirty="0">
                          <a:solidFill>
                            <a:srgbClr val="C00000"/>
                          </a:solidFill>
                        </a:rPr>
                        <a:t>Hayır</a:t>
                      </a:r>
                    </a:p>
                  </a:txBody>
                  <a:tcPr marL="91449" marR="91449" marT="45697" marB="4569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3110598"/>
      </p:ext>
    </p:extLst>
  </p:cSld>
  <p:clrMapOvr>
    <a:masterClrMapping/>
  </p:clrMapOvr>
</p:sld>
</file>

<file path=ppt/theme/theme1.xml><?xml version="1.0" encoding="utf-8"?>
<a:theme xmlns:a="http://schemas.openxmlformats.org/drawingml/2006/main" name="Ofis Teması">
  <a:themeElements>
    <a:clrScheme name="Ofis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i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i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is Teması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i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i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Belge" ma:contentTypeID="0x0101008EB410E7384FD544926ED72B5900EAF6" ma:contentTypeVersion="14" ma:contentTypeDescription="Yeni belge oluşturun." ma:contentTypeScope="" ma:versionID="ee3b467df7de9d1b498d84e13587d71a">
  <xsd:schema xmlns:xsd="http://www.w3.org/2001/XMLSchema" xmlns:xs="http://www.w3.org/2001/XMLSchema" xmlns:p="http://schemas.microsoft.com/office/2006/metadata/properties" xmlns:ns2="b636c289-89ec-4aac-a5a7-fae3efcce21f" xmlns:ns3="12078768-e010-496c-be91-13abd3bf1d00" targetNamespace="http://schemas.microsoft.com/office/2006/metadata/properties" ma:root="true" ma:fieldsID="1445dff4ae24a478bb1b27fd6f0ffa69" ns2:_="" ns3:_="">
    <xsd:import namespace="b636c289-89ec-4aac-a5a7-fae3efcce21f"/>
    <xsd:import namespace="12078768-e010-496c-be91-13abd3bf1d0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36c289-89ec-4aac-a5a7-fae3efcce2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Resim Etiketleri" ma:readOnly="false" ma:fieldId="{5cf76f15-5ced-4ddc-b409-7134ff3c332f}" ma:taxonomyMulti="true" ma:sspId="f08ca68a-84f9-4e39-b925-9c0f4131ac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78768-e010-496c-be91-13abd3bf1d0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a2bcbba-ecaf-438c-8d17-d96268f593a6}" ma:internalName="TaxCatchAll" ma:showField="CatchAllData" ma:web="12078768-e010-496c-be91-13abd3bf1d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İçerik Türü"/>
        <xsd:element ref="dc:title" minOccurs="0" maxOccurs="1" ma:index="4" ma:displayName="Başlı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636c289-89ec-4aac-a5a7-fae3efcce21f">
      <Terms xmlns="http://schemas.microsoft.com/office/infopath/2007/PartnerControls"/>
    </lcf76f155ced4ddcb4097134ff3c332f>
    <TaxCatchAll xmlns="12078768-e010-496c-be91-13abd3bf1d00" xsi:nil="true"/>
  </documentManagement>
</p:properties>
</file>

<file path=customXml/itemProps1.xml><?xml version="1.0" encoding="utf-8"?>
<ds:datastoreItem xmlns:ds="http://schemas.openxmlformats.org/officeDocument/2006/customXml" ds:itemID="{1F090BB5-C4BF-4DC4-AA86-83B6E0A45A61}"/>
</file>

<file path=customXml/itemProps2.xml><?xml version="1.0" encoding="utf-8"?>
<ds:datastoreItem xmlns:ds="http://schemas.openxmlformats.org/officeDocument/2006/customXml" ds:itemID="{2E8B8D69-6A4F-4999-A018-925CDB5079C7}"/>
</file>

<file path=customXml/itemProps3.xml><?xml version="1.0" encoding="utf-8"?>
<ds:datastoreItem xmlns:ds="http://schemas.openxmlformats.org/officeDocument/2006/customXml" ds:itemID="{74CD3A7F-2EAE-431C-9AC2-534CDF805BE7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6924</TotalTime>
  <Words>2974</Words>
  <Application>Microsoft Office PowerPoint</Application>
  <PresentationFormat>Ekran Gösterisi (4:3)</PresentationFormat>
  <Paragraphs>565</Paragraphs>
  <Slides>52</Slides>
  <Notes>3</Notes>
  <HiddenSlides>0</HiddenSlides>
  <MMClips>4</MMClips>
  <ScaleCrop>false</ScaleCrop>
  <HeadingPairs>
    <vt:vector size="8" baseType="variant">
      <vt:variant>
        <vt:lpstr>Kullanılan Yazı Tipleri</vt:lpstr>
      </vt:variant>
      <vt:variant>
        <vt:i4>8</vt:i4>
      </vt:variant>
      <vt:variant>
        <vt:lpstr>Tema</vt:lpstr>
      </vt:variant>
      <vt:variant>
        <vt:i4>1</vt:i4>
      </vt:variant>
      <vt:variant>
        <vt:lpstr>Eklenmiş OLE Hizmet Programları</vt:lpstr>
      </vt:variant>
      <vt:variant>
        <vt:i4>2</vt:i4>
      </vt:variant>
      <vt:variant>
        <vt:lpstr>Slayt Başlıkları</vt:lpstr>
      </vt:variant>
      <vt:variant>
        <vt:i4>52</vt:i4>
      </vt:variant>
    </vt:vector>
  </HeadingPairs>
  <TitlesOfParts>
    <vt:vector size="63" baseType="lpstr">
      <vt:lpstr>AdvOT863180fb</vt:lpstr>
      <vt:lpstr>Arial</vt:lpstr>
      <vt:lpstr>Calibri</vt:lpstr>
      <vt:lpstr>Comic Sans MS</vt:lpstr>
      <vt:lpstr>Garamond</vt:lpstr>
      <vt:lpstr>Times New Roman</vt:lpstr>
      <vt:lpstr>Wingdings</vt:lpstr>
      <vt:lpstr>Wingdings 2</vt:lpstr>
      <vt:lpstr>Ofis Teması</vt:lpstr>
      <vt:lpstr>Bit Eşlem Resmi</vt:lpstr>
      <vt:lpstr>Bitmap Image</vt:lpstr>
      <vt:lpstr>HUZURSUZ BACAKLAR SENDROMU  (WILLIS-EKBOM HASTALIĞI)  TEDAVİ YAKLAŞIMLARI   </vt:lpstr>
      <vt:lpstr>PowerPoint Sunusu</vt:lpstr>
      <vt:lpstr>Huzursuz Bacaklar Sendromu /  Willis-Ekbom Hastalığı - Tanı Kriterleri</vt:lpstr>
      <vt:lpstr>Destekleyici Özellikler</vt:lpstr>
      <vt:lpstr>PowerPoint Sunusu</vt:lpstr>
      <vt:lpstr>Sınıflama</vt:lpstr>
      <vt:lpstr>Ayırıcı Tanı Taklitler</vt:lpstr>
      <vt:lpstr>PowerPoint Sunusu</vt:lpstr>
      <vt:lpstr>Patofizyoloji</vt:lpstr>
      <vt:lpstr>Tedavi başlamadan önce……</vt:lpstr>
      <vt:lpstr>Demir durumu</vt:lpstr>
      <vt:lpstr>Demir tedavisi ilkeleri</vt:lpstr>
      <vt:lpstr>Demir Tedavisi (Oral)</vt:lpstr>
      <vt:lpstr>Demir Tedavisi ( IV )</vt:lpstr>
      <vt:lpstr>Demir Tedavisi (IV)</vt:lpstr>
      <vt:lpstr>PowerPoint Sunusu</vt:lpstr>
      <vt:lpstr>Kronik süregen HBS</vt:lpstr>
      <vt:lpstr>Kronik süregen HBS / Αlfa 2δ Ligandlar</vt:lpstr>
      <vt:lpstr>Kronik süregen HBS / Αlfa 2δ Ligandlar</vt:lpstr>
      <vt:lpstr>Kronik süregen HBS / DA</vt:lpstr>
      <vt:lpstr>DA agonistleri</vt:lpstr>
      <vt:lpstr>PowerPoint Sunusu</vt:lpstr>
      <vt:lpstr>Geriatrik Populasyon</vt:lpstr>
      <vt:lpstr>İntermittan HBS ( &lt; 2/hafta)</vt:lpstr>
      <vt:lpstr>Klonazepam</vt:lpstr>
      <vt:lpstr>Refraktör HBS</vt:lpstr>
      <vt:lpstr>Opioidler</vt:lpstr>
      <vt:lpstr>PowerPoint Sunusu</vt:lpstr>
      <vt:lpstr>Farmakolojik olmayan tedaviler</vt:lpstr>
      <vt:lpstr>PowerPoint Sunusu</vt:lpstr>
      <vt:lpstr>STN- DBS </vt:lpstr>
      <vt:lpstr>PowerPoint Sunusu</vt:lpstr>
      <vt:lpstr>ÖZEL POPULASYONLARDA TEDAVİ</vt:lpstr>
      <vt:lpstr>Gebelik ve Laktasyon</vt:lpstr>
      <vt:lpstr>Kronik Böbrek Yetmezliği</vt:lpstr>
      <vt:lpstr>PowerPoint Sunusu</vt:lpstr>
      <vt:lpstr>PowerPoint Sunusu</vt:lpstr>
      <vt:lpstr>Dopaminerjik Tedavi Komplikasyonları  ve  Tedavi Yaklaşımları</vt:lpstr>
      <vt:lpstr>Dopaminerjik Tedavi Komplikasyonları </vt:lpstr>
      <vt:lpstr>1-Etkinliğin ortadan kalkması / Tolerans  </vt:lpstr>
      <vt:lpstr>1- Etkinliğin ortadan kalkması / Tolerans</vt:lpstr>
      <vt:lpstr>2- İmpuls Kontrol Bozukluğu  (Dopamin Disregülasyon Sendromu)</vt:lpstr>
      <vt:lpstr>2- İmpuls Kontrol Bozukluğu  (Dopamin Disregülasyon Sendromu)</vt:lpstr>
      <vt:lpstr>3- ‘’Rebound’’</vt:lpstr>
      <vt:lpstr>3- ‘’Rebound’’</vt:lpstr>
      <vt:lpstr>4- ‘’Augmentation’’</vt:lpstr>
      <vt:lpstr>4-‘’Augmentation’’</vt:lpstr>
      <vt:lpstr>4- ‘’Augmentation’’ Tanı Kriterleri</vt:lpstr>
      <vt:lpstr>4 - ‘’Augmentation’’  / Korunma</vt:lpstr>
      <vt:lpstr>PowerPoint Sunusu</vt:lpstr>
      <vt:lpstr>PowerPoint Sunusu</vt:lpstr>
      <vt:lpstr>Dopaminerjik Tedavi Komplikasyonları </vt:lpstr>
    </vt:vector>
  </TitlesOfParts>
  <Company>x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HUZURSUZ BACAK SENDROMU-UYKUDA PERİYODİK HAREKET BOZUKLUĞUNDA PATOGENEZ</dc:title>
  <dc:creator>xx</dc:creator>
  <cp:lastModifiedBy>loq4</cp:lastModifiedBy>
  <cp:revision>1137</cp:revision>
  <dcterms:created xsi:type="dcterms:W3CDTF">2002-09-21T21:36:34Z</dcterms:created>
  <dcterms:modified xsi:type="dcterms:W3CDTF">2025-10-17T06:44:48Z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0x0101008EB410E7384FD544926ED72B5900EAF6</vt:lpwstr>
  </property>
</Properties>
</file>