
<file path=[Content_Types].xml><?xml version="1.0" encoding="utf-8"?>
<Types xmlns="http://schemas.openxmlformats.org/package/2006/content-types">
  <Default Extension="bmp" ContentType="image/bmp"/>
  <Default Extension="gif" ContentType="image/gif"/>
  <Default Extension="jpeg" ContentType="image/jpg"/>
  <Default Extension="mov" ContentType="application/movie"/>
  <Default Extension="pdf" ContentType="application/pdf"/>
  <Default Extension="png" ContentType="image/png"/>
  <Default Extension="rels" ContentType="application/vnd.openxmlformats-package.relationships+xml"/>
  <Default Extension="tif" ContentType="image/tif"/>
  <Default Extension="vml" ContentType="application/vnd.openxmlformats-officedocument.vmlDrawing"/>
  <Default Extension="xlsx" ContentType="application/vnd.openxmlformats-officedocument.spreadsheetml.sheet"/>
  <Default Extension="xml" ContentType="application/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tableStyles.xml" ContentType="application/vnd.openxmlformats-officedocument.presentationml.tableStyles+xml"/>
  <Override PartName="/ppt/media/image1.jpeg" ContentType="image/jpeg"/>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officeDocument" Target="ppt/presentation.xml"/><Relationship Id="rId2" Type="http://schemas.openxmlformats.org/officeDocument/2006/relationships/extended-properties" Target="docProps/app.xml"/><Relationship Id="rId1"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b="def" i="def"/>
      <a:tcStyle>
        <a:tcBdr/>
        <a:fill>
          <a:solidFill>
            <a:srgbClr val="E8EBF5"/>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b="def" i="def"/>
      <a:tcStyle>
        <a:tcBdr/>
        <a:fill>
          <a:solidFill>
            <a:srgbClr val="F0F0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b="def" i="def"/>
      <a:tcStyle>
        <a:tcBdr/>
        <a:fill>
          <a:solidFill>
            <a:srgbClr val="EBF1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3" Type="http://schemas.openxmlformats.org/officeDocument/2006/relationships/commentAuthors" Target="commentAuthors.xml"/><Relationship Id="rId21" Type="http://schemas.openxmlformats.org/officeDocument/2006/relationships/slide" Target="slides/slide14.xml"/><Relationship Id="rId7" Type="http://schemas.openxmlformats.org/officeDocument/2006/relationships/notesMaster" Target="notesMasters/notesMaster1.xml"/><Relationship Id="rId12" Type="http://schemas.openxmlformats.org/officeDocument/2006/relationships/slide" Target="slides/slide5.xml"/><Relationship Id="rId17" Type="http://schemas.openxmlformats.org/officeDocument/2006/relationships/slide" Target="slides/slide10.xml"/><Relationship Id="rId2" Type="http://schemas.openxmlformats.org/officeDocument/2006/relationships/viewProps" Target="viewProps.xml"/><Relationship Id="rId16" Type="http://schemas.openxmlformats.org/officeDocument/2006/relationships/slide" Target="slides/slide9.xml"/><Relationship Id="rId20" Type="http://schemas.openxmlformats.org/officeDocument/2006/relationships/slide" Target="slides/slide13.xml"/><Relationship Id="rId1" Type="http://schemas.openxmlformats.org/officeDocument/2006/relationships/presProps" Target="presProps.xml"/><Relationship Id="rId6" Type="http://schemas.openxmlformats.org/officeDocument/2006/relationships/theme" Target="theme/theme1.xml"/><Relationship Id="rId11" Type="http://schemas.openxmlformats.org/officeDocument/2006/relationships/slide" Target="slides/slide4.xml"/><Relationship Id="rId24" Type="http://schemas.openxmlformats.org/officeDocument/2006/relationships/customXml" Target="../customXml/item3.xml"/><Relationship Id="rId5" Type="http://schemas.openxmlformats.org/officeDocument/2006/relationships/slideMaster" Target="slideMasters/slideMaster1.xml"/><Relationship Id="rId15" Type="http://schemas.openxmlformats.org/officeDocument/2006/relationships/slide" Target="slides/slide8.xml"/><Relationship Id="rId23" Type="http://schemas.openxmlformats.org/officeDocument/2006/relationships/customXml" Target="../customXml/item2.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tableStyles" Target="tableStyles.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customXml" Target="../customXml/item1.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92" name="Shape 192"/>
          <p:cNvSpPr/>
          <p:nvPr>
            <p:ph type="sldImg"/>
          </p:nvPr>
        </p:nvSpPr>
        <p:spPr>
          <a:xfrm>
            <a:off x="1143000" y="685800"/>
            <a:ext cx="4572000" cy="3429000"/>
          </a:xfrm>
          <a:prstGeom prst="rect">
            <a:avLst/>
          </a:prstGeom>
        </p:spPr>
        <p:txBody>
          <a:bodyPr/>
          <a:lstStyle/>
          <a:p>
            <a:pPr/>
          </a:p>
        </p:txBody>
      </p:sp>
      <p:sp>
        <p:nvSpPr>
          <p:cNvPr id="193" name="Shape 193"/>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Başlık Slaydı">
    <p:spTree>
      <p:nvGrpSpPr>
        <p:cNvPr id="1" name=""/>
        <p:cNvGrpSpPr/>
        <p:nvPr/>
      </p:nvGrpSpPr>
      <p:grpSpPr>
        <a:xfrm>
          <a:off x="0" y="0"/>
          <a:ext cx="0" cy="0"/>
          <a:chOff x="0" y="0"/>
          <a:chExt cx="0" cy="0"/>
        </a:xfrm>
      </p:grpSpPr>
      <p:sp>
        <p:nvSpPr>
          <p:cNvPr id="11" name="Başlık Metni"/>
          <p:cNvSpPr txBox="1"/>
          <p:nvPr>
            <p:ph type="title"/>
          </p:nvPr>
        </p:nvSpPr>
        <p:spPr>
          <a:xfrm>
            <a:off x="1524000" y="1122362"/>
            <a:ext cx="9144000" cy="2387601"/>
          </a:xfrm>
          <a:prstGeom prst="rect">
            <a:avLst/>
          </a:prstGeom>
        </p:spPr>
        <p:txBody>
          <a:bodyPr anchor="b"/>
          <a:lstStyle>
            <a:lvl1pPr algn="ctr">
              <a:defRPr sz="6000"/>
            </a:lvl1pPr>
          </a:lstStyle>
          <a:p>
            <a:pPr/>
            <a:r>
              <a:t>Başlık Metni</a:t>
            </a:r>
          </a:p>
        </p:txBody>
      </p:sp>
      <p:sp>
        <p:nvSpPr>
          <p:cNvPr id="12" name="Gövde Düzeyi Bir…"/>
          <p:cNvSpPr txBox="1"/>
          <p:nvPr>
            <p:ph type="body" sz="quarter" idx="1"/>
          </p:nvPr>
        </p:nvSpPr>
        <p:spPr>
          <a:xfrm>
            <a:off x="1524000" y="3602037"/>
            <a:ext cx="9144000" cy="1655763"/>
          </a:xfrm>
          <a:prstGeom prst="rect">
            <a:avLst/>
          </a:prstGeom>
        </p:spPr>
        <p:txBody>
          <a:bodyPr/>
          <a:lstStyle>
            <a:lvl1pPr marL="0" indent="0" algn="ctr">
              <a:buSzTx/>
              <a:buFontTx/>
              <a:buNone/>
              <a:defRPr sz="2400"/>
            </a:lvl1pPr>
            <a:lvl2pPr marL="0" indent="457200" algn="ctr">
              <a:buSzTx/>
              <a:buFontTx/>
              <a:buNone/>
              <a:defRPr sz="2400"/>
            </a:lvl2pPr>
            <a:lvl3pPr marL="0" indent="914400" algn="ctr">
              <a:buSzTx/>
              <a:buFontTx/>
              <a:buNone/>
              <a:defRPr sz="2400"/>
            </a:lvl3pPr>
            <a:lvl4pPr marL="0" indent="1371600" algn="ctr">
              <a:buSzTx/>
              <a:buFontTx/>
              <a:buNone/>
              <a:defRPr sz="2400"/>
            </a:lvl4pPr>
            <a:lvl5pPr marL="0" indent="1828800" algn="ctr">
              <a:buSzTx/>
              <a:buFontTx/>
              <a:buNone/>
              <a:defRPr sz="2400"/>
            </a:lvl5pPr>
          </a:lstStyle>
          <a:p>
            <a:pPr/>
            <a:r>
              <a:t>Gövde Düzeyi Bir</a:t>
            </a:r>
          </a:p>
          <a:p>
            <a:pPr lvl="1"/>
            <a:r>
              <a:t>Gövde Düzeyi İki</a:t>
            </a:r>
          </a:p>
          <a:p>
            <a:pPr lvl="2"/>
            <a:r>
              <a:t>Gövde Düzeyi Üç</a:t>
            </a:r>
          </a:p>
          <a:p>
            <a:pPr lvl="3"/>
            <a:r>
              <a:t>Gövde Düzeyi Dört</a:t>
            </a:r>
          </a:p>
          <a:p>
            <a:pPr lvl="4"/>
            <a:r>
              <a:t>Gövde Düzeyi Beş</a:t>
            </a:r>
          </a:p>
        </p:txBody>
      </p:sp>
      <p:sp>
        <p:nvSpPr>
          <p:cNvPr id="13" name="Slayt Numarası"/>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2 Content">
    <p:spTree>
      <p:nvGrpSpPr>
        <p:cNvPr id="1" name=""/>
        <p:cNvGrpSpPr/>
        <p:nvPr/>
      </p:nvGrpSpPr>
      <p:grpSpPr>
        <a:xfrm>
          <a:off x="0" y="0"/>
          <a:ext cx="0" cy="0"/>
          <a:chOff x="0" y="0"/>
          <a:chExt cx="0" cy="0"/>
        </a:xfrm>
      </p:grpSpPr>
      <p:sp>
        <p:nvSpPr>
          <p:cNvPr id="92" name="Başlık Metni"/>
          <p:cNvSpPr txBox="1"/>
          <p:nvPr>
            <p:ph type="title"/>
          </p:nvPr>
        </p:nvSpPr>
        <p:spPr>
          <a:xfrm>
            <a:off x="609600" y="273599"/>
            <a:ext cx="10972321" cy="1144801"/>
          </a:xfrm>
          <a:prstGeom prst="rect">
            <a:avLst/>
          </a:prstGeom>
        </p:spPr>
        <p:txBody>
          <a:bodyPr lIns="0" tIns="0" rIns="0" bIns="0"/>
          <a:lstStyle/>
          <a:p>
            <a:pPr/>
            <a:r>
              <a:t>Başlık Metni</a:t>
            </a:r>
          </a:p>
        </p:txBody>
      </p:sp>
      <p:sp>
        <p:nvSpPr>
          <p:cNvPr id="93" name="Gövde Düzeyi Bir…"/>
          <p:cNvSpPr txBox="1"/>
          <p:nvPr>
            <p:ph type="body" sz="half" idx="1"/>
          </p:nvPr>
        </p:nvSpPr>
        <p:spPr>
          <a:xfrm>
            <a:off x="609600" y="1604519"/>
            <a:ext cx="5354400" cy="3977282"/>
          </a:xfrm>
          <a:prstGeom prst="rect">
            <a:avLst/>
          </a:prstGeom>
        </p:spPr>
        <p:txBody>
          <a:bodyPr lIns="0" tIns="0" rIns="0" bIns="0"/>
          <a:lstStyle/>
          <a:p>
            <a:pPr/>
            <a:r>
              <a:t>Gövde Düzeyi Bir</a:t>
            </a:r>
          </a:p>
          <a:p>
            <a:pPr lvl="1"/>
            <a:r>
              <a:t>Gövde Düzeyi İki</a:t>
            </a:r>
          </a:p>
          <a:p>
            <a:pPr lvl="2"/>
            <a:r>
              <a:t>Gövde Düzeyi Üç</a:t>
            </a:r>
          </a:p>
          <a:p>
            <a:pPr lvl="3"/>
            <a:r>
              <a:t>Gövde Düzeyi Dört</a:t>
            </a:r>
          </a:p>
          <a:p>
            <a:pPr lvl="4"/>
            <a:r>
              <a:t>Gövde Düzeyi Beş</a:t>
            </a:r>
          </a:p>
        </p:txBody>
      </p:sp>
      <p:sp>
        <p:nvSpPr>
          <p:cNvPr id="94" name="PlaceHolder 3"/>
          <p:cNvSpPr/>
          <p:nvPr>
            <p:ph type="body" sz="half" idx="21"/>
          </p:nvPr>
        </p:nvSpPr>
        <p:spPr>
          <a:xfrm>
            <a:off x="6232319" y="1604519"/>
            <a:ext cx="5354401" cy="3977281"/>
          </a:xfrm>
          <a:prstGeom prst="rect">
            <a:avLst/>
          </a:prstGeom>
        </p:spPr>
        <p:txBody>
          <a:bodyPr lIns="0" tIns="0" rIns="0" bIns="0"/>
          <a:lstStyle/>
          <a:p>
            <a:pPr/>
          </a:p>
        </p:txBody>
      </p:sp>
      <p:sp>
        <p:nvSpPr>
          <p:cNvPr id="95" name="Slayt Numarası"/>
          <p:cNvSpPr txBox="1"/>
          <p:nvPr>
            <p:ph type="sldNum" sz="quarter" idx="2"/>
          </p:nvPr>
        </p:nvSpPr>
        <p:spPr>
          <a:xfrm>
            <a:off x="5892800" y="6172200"/>
            <a:ext cx="2844800" cy="36830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aşlık Slaydı">
    <p:spTree>
      <p:nvGrpSpPr>
        <p:cNvPr id="1" name=""/>
        <p:cNvGrpSpPr/>
        <p:nvPr/>
      </p:nvGrpSpPr>
      <p:grpSpPr>
        <a:xfrm>
          <a:off x="0" y="0"/>
          <a:ext cx="0" cy="0"/>
          <a:chOff x="0" y="0"/>
          <a:chExt cx="0" cy="0"/>
        </a:xfrm>
      </p:grpSpPr>
      <p:sp>
        <p:nvSpPr>
          <p:cNvPr id="102" name="Başlık Metni"/>
          <p:cNvSpPr txBox="1"/>
          <p:nvPr>
            <p:ph type="title"/>
          </p:nvPr>
        </p:nvSpPr>
        <p:spPr>
          <a:xfrm>
            <a:off x="1524000" y="1122362"/>
            <a:ext cx="9144000" cy="2387601"/>
          </a:xfrm>
          <a:prstGeom prst="rect">
            <a:avLst/>
          </a:prstGeom>
        </p:spPr>
        <p:txBody>
          <a:bodyPr anchor="b"/>
          <a:lstStyle>
            <a:lvl1pPr algn="ctr">
              <a:defRPr sz="6000">
                <a:latin typeface="Aptos Display"/>
                <a:ea typeface="Aptos Display"/>
                <a:cs typeface="Aptos Display"/>
                <a:sym typeface="Aptos Display"/>
              </a:defRPr>
            </a:lvl1pPr>
          </a:lstStyle>
          <a:p>
            <a:pPr/>
            <a:r>
              <a:t>Başlık Metni</a:t>
            </a:r>
          </a:p>
        </p:txBody>
      </p:sp>
      <p:sp>
        <p:nvSpPr>
          <p:cNvPr id="103" name="Gövde Düzeyi Bir…"/>
          <p:cNvSpPr txBox="1"/>
          <p:nvPr>
            <p:ph type="body" sz="quarter" idx="1"/>
          </p:nvPr>
        </p:nvSpPr>
        <p:spPr>
          <a:xfrm>
            <a:off x="1524000" y="3602037"/>
            <a:ext cx="9144000" cy="1655763"/>
          </a:xfrm>
          <a:prstGeom prst="rect">
            <a:avLst/>
          </a:prstGeom>
        </p:spPr>
        <p:txBody>
          <a:bodyPr/>
          <a:lstStyle>
            <a:lvl1pPr marL="0" indent="0" algn="ctr">
              <a:buSzTx/>
              <a:buFontTx/>
              <a:buNone/>
              <a:defRPr sz="2400">
                <a:latin typeface="Aptos"/>
                <a:ea typeface="Aptos"/>
                <a:cs typeface="Aptos"/>
                <a:sym typeface="Aptos"/>
              </a:defRPr>
            </a:lvl1pPr>
            <a:lvl2pPr marL="0" indent="457200" algn="ctr">
              <a:buSzTx/>
              <a:buFontTx/>
              <a:buNone/>
              <a:defRPr sz="2400">
                <a:latin typeface="Aptos"/>
                <a:ea typeface="Aptos"/>
                <a:cs typeface="Aptos"/>
                <a:sym typeface="Aptos"/>
              </a:defRPr>
            </a:lvl2pPr>
            <a:lvl3pPr marL="0" indent="914400" algn="ctr">
              <a:buSzTx/>
              <a:buFontTx/>
              <a:buNone/>
              <a:defRPr sz="2400">
                <a:latin typeface="Aptos"/>
                <a:ea typeface="Aptos"/>
                <a:cs typeface="Aptos"/>
                <a:sym typeface="Aptos"/>
              </a:defRPr>
            </a:lvl3pPr>
            <a:lvl4pPr marL="0" indent="1371600" algn="ctr">
              <a:buSzTx/>
              <a:buFontTx/>
              <a:buNone/>
              <a:defRPr sz="2400">
                <a:latin typeface="Aptos"/>
                <a:ea typeface="Aptos"/>
                <a:cs typeface="Aptos"/>
                <a:sym typeface="Aptos"/>
              </a:defRPr>
            </a:lvl4pPr>
            <a:lvl5pPr marL="0" indent="1828800" algn="ctr">
              <a:buSzTx/>
              <a:buFontTx/>
              <a:buNone/>
              <a:defRPr sz="2400">
                <a:latin typeface="Aptos"/>
                <a:ea typeface="Aptos"/>
                <a:cs typeface="Aptos"/>
                <a:sym typeface="Aptos"/>
              </a:defRPr>
            </a:lvl5pPr>
          </a:lstStyle>
          <a:p>
            <a:pPr/>
            <a:r>
              <a:t>Gövde Düzeyi Bir</a:t>
            </a:r>
          </a:p>
          <a:p>
            <a:pPr lvl="1"/>
            <a:r>
              <a:t>Gövde Düzeyi İki</a:t>
            </a:r>
          </a:p>
          <a:p>
            <a:pPr lvl="2"/>
            <a:r>
              <a:t>Gövde Düzeyi Üç</a:t>
            </a:r>
          </a:p>
          <a:p>
            <a:pPr lvl="3"/>
            <a:r>
              <a:t>Gövde Düzeyi Dört</a:t>
            </a:r>
          </a:p>
          <a:p>
            <a:pPr lvl="4"/>
            <a:r>
              <a:t>Gövde Düzeyi Beş</a:t>
            </a:r>
          </a:p>
        </p:txBody>
      </p:sp>
      <p:sp>
        <p:nvSpPr>
          <p:cNvPr id="104" name="Slayt Numarası"/>
          <p:cNvSpPr txBox="1"/>
          <p:nvPr>
            <p:ph type="sldNum" sz="quarter" idx="2"/>
          </p:nvPr>
        </p:nvSpPr>
        <p:spPr>
          <a:xfrm>
            <a:off x="11080144" y="6404292"/>
            <a:ext cx="273657" cy="269241"/>
          </a:xfrm>
          <a:prstGeom prst="rect">
            <a:avLst/>
          </a:prstGeom>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aşlık ve İçerik">
    <p:spTree>
      <p:nvGrpSpPr>
        <p:cNvPr id="1" name=""/>
        <p:cNvGrpSpPr/>
        <p:nvPr/>
      </p:nvGrpSpPr>
      <p:grpSpPr>
        <a:xfrm>
          <a:off x="0" y="0"/>
          <a:ext cx="0" cy="0"/>
          <a:chOff x="0" y="0"/>
          <a:chExt cx="0" cy="0"/>
        </a:xfrm>
      </p:grpSpPr>
      <p:sp>
        <p:nvSpPr>
          <p:cNvPr id="111" name="Başlık Metni"/>
          <p:cNvSpPr txBox="1"/>
          <p:nvPr>
            <p:ph type="title"/>
          </p:nvPr>
        </p:nvSpPr>
        <p:spPr>
          <a:prstGeom prst="rect">
            <a:avLst/>
          </a:prstGeom>
        </p:spPr>
        <p:txBody>
          <a:bodyPr/>
          <a:lstStyle>
            <a:lvl1pPr>
              <a:defRPr>
                <a:latin typeface="Aptos Display"/>
                <a:ea typeface="Aptos Display"/>
                <a:cs typeface="Aptos Display"/>
                <a:sym typeface="Aptos Display"/>
              </a:defRPr>
            </a:lvl1pPr>
          </a:lstStyle>
          <a:p>
            <a:pPr/>
            <a:r>
              <a:t>Başlık Metni</a:t>
            </a:r>
          </a:p>
        </p:txBody>
      </p:sp>
      <p:sp>
        <p:nvSpPr>
          <p:cNvPr id="112" name="Gövde Düzeyi Bir…"/>
          <p:cNvSpPr txBox="1"/>
          <p:nvPr>
            <p:ph type="body" idx="1"/>
          </p:nvPr>
        </p:nvSpPr>
        <p:spPr>
          <a:prstGeom prst="rect">
            <a:avLst/>
          </a:prstGeom>
        </p:spPr>
        <p:txBody>
          <a:bodyPr/>
          <a:lstStyle>
            <a:lvl1pPr>
              <a:defRPr>
                <a:latin typeface="Aptos"/>
                <a:ea typeface="Aptos"/>
                <a:cs typeface="Aptos"/>
                <a:sym typeface="Aptos"/>
              </a:defRPr>
            </a:lvl1pPr>
            <a:lvl2pPr>
              <a:defRPr>
                <a:latin typeface="Aptos"/>
                <a:ea typeface="Aptos"/>
                <a:cs typeface="Aptos"/>
                <a:sym typeface="Aptos"/>
              </a:defRPr>
            </a:lvl2pPr>
            <a:lvl3pPr>
              <a:defRPr>
                <a:latin typeface="Aptos"/>
                <a:ea typeface="Aptos"/>
                <a:cs typeface="Aptos"/>
                <a:sym typeface="Aptos"/>
              </a:defRPr>
            </a:lvl3pPr>
            <a:lvl4pPr>
              <a:defRPr>
                <a:latin typeface="Aptos"/>
                <a:ea typeface="Aptos"/>
                <a:cs typeface="Aptos"/>
                <a:sym typeface="Aptos"/>
              </a:defRPr>
            </a:lvl4pPr>
            <a:lvl5pPr>
              <a:defRPr>
                <a:latin typeface="Aptos"/>
                <a:ea typeface="Aptos"/>
                <a:cs typeface="Aptos"/>
                <a:sym typeface="Aptos"/>
              </a:defRPr>
            </a:lvl5pPr>
          </a:lstStyle>
          <a:p>
            <a:pPr/>
            <a:r>
              <a:t>Gövde Düzeyi Bir</a:t>
            </a:r>
          </a:p>
          <a:p>
            <a:pPr lvl="1"/>
            <a:r>
              <a:t>Gövde Düzeyi İki</a:t>
            </a:r>
          </a:p>
          <a:p>
            <a:pPr lvl="2"/>
            <a:r>
              <a:t>Gövde Düzeyi Üç</a:t>
            </a:r>
          </a:p>
          <a:p>
            <a:pPr lvl="3"/>
            <a:r>
              <a:t>Gövde Düzeyi Dört</a:t>
            </a:r>
          </a:p>
          <a:p>
            <a:pPr lvl="4"/>
            <a:r>
              <a:t>Gövde Düzeyi Beş</a:t>
            </a:r>
          </a:p>
        </p:txBody>
      </p:sp>
      <p:sp>
        <p:nvSpPr>
          <p:cNvPr id="113" name="Slayt Numarası"/>
          <p:cNvSpPr txBox="1"/>
          <p:nvPr>
            <p:ph type="sldNum" sz="quarter" idx="2"/>
          </p:nvPr>
        </p:nvSpPr>
        <p:spPr>
          <a:xfrm>
            <a:off x="11080144" y="6404292"/>
            <a:ext cx="273657" cy="269241"/>
          </a:xfrm>
          <a:prstGeom prst="rect">
            <a:avLst/>
          </a:prstGeom>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ölüm Üst Bilgisi">
    <p:spTree>
      <p:nvGrpSpPr>
        <p:cNvPr id="1" name=""/>
        <p:cNvGrpSpPr/>
        <p:nvPr/>
      </p:nvGrpSpPr>
      <p:grpSpPr>
        <a:xfrm>
          <a:off x="0" y="0"/>
          <a:ext cx="0" cy="0"/>
          <a:chOff x="0" y="0"/>
          <a:chExt cx="0" cy="0"/>
        </a:xfrm>
      </p:grpSpPr>
      <p:sp>
        <p:nvSpPr>
          <p:cNvPr id="120" name="Başlık Metni"/>
          <p:cNvSpPr txBox="1"/>
          <p:nvPr>
            <p:ph type="title"/>
          </p:nvPr>
        </p:nvSpPr>
        <p:spPr>
          <a:xfrm>
            <a:off x="831850" y="1709738"/>
            <a:ext cx="10515600" cy="2852737"/>
          </a:xfrm>
          <a:prstGeom prst="rect">
            <a:avLst/>
          </a:prstGeom>
        </p:spPr>
        <p:txBody>
          <a:bodyPr anchor="b"/>
          <a:lstStyle>
            <a:lvl1pPr>
              <a:defRPr sz="6000">
                <a:latin typeface="Aptos Display"/>
                <a:ea typeface="Aptos Display"/>
                <a:cs typeface="Aptos Display"/>
                <a:sym typeface="Aptos Display"/>
              </a:defRPr>
            </a:lvl1pPr>
          </a:lstStyle>
          <a:p>
            <a:pPr/>
            <a:r>
              <a:t>Başlık Metni</a:t>
            </a:r>
          </a:p>
        </p:txBody>
      </p:sp>
      <p:sp>
        <p:nvSpPr>
          <p:cNvPr id="121" name="Gövde Düzeyi Bir…"/>
          <p:cNvSpPr txBox="1"/>
          <p:nvPr>
            <p:ph type="body" sz="quarter" idx="1"/>
          </p:nvPr>
        </p:nvSpPr>
        <p:spPr>
          <a:xfrm>
            <a:off x="831850" y="4589462"/>
            <a:ext cx="10515600" cy="1500188"/>
          </a:xfrm>
          <a:prstGeom prst="rect">
            <a:avLst/>
          </a:prstGeom>
        </p:spPr>
        <p:txBody>
          <a:bodyPr/>
          <a:lstStyle>
            <a:lvl1pPr marL="0" indent="0">
              <a:buSzTx/>
              <a:buFontTx/>
              <a:buNone/>
              <a:defRPr sz="2400">
                <a:solidFill>
                  <a:srgbClr val="757575"/>
                </a:solidFill>
                <a:latin typeface="Aptos"/>
                <a:ea typeface="Aptos"/>
                <a:cs typeface="Aptos"/>
                <a:sym typeface="Aptos"/>
              </a:defRPr>
            </a:lvl1pPr>
            <a:lvl2pPr marL="0" indent="457200">
              <a:buSzTx/>
              <a:buFontTx/>
              <a:buNone/>
              <a:defRPr sz="2400">
                <a:solidFill>
                  <a:srgbClr val="757575"/>
                </a:solidFill>
                <a:latin typeface="Aptos"/>
                <a:ea typeface="Aptos"/>
                <a:cs typeface="Aptos"/>
                <a:sym typeface="Aptos"/>
              </a:defRPr>
            </a:lvl2pPr>
            <a:lvl3pPr marL="0" indent="914400">
              <a:buSzTx/>
              <a:buFontTx/>
              <a:buNone/>
              <a:defRPr sz="2400">
                <a:solidFill>
                  <a:srgbClr val="757575"/>
                </a:solidFill>
                <a:latin typeface="Aptos"/>
                <a:ea typeface="Aptos"/>
                <a:cs typeface="Aptos"/>
                <a:sym typeface="Aptos"/>
              </a:defRPr>
            </a:lvl3pPr>
            <a:lvl4pPr marL="0" indent="1371600">
              <a:buSzTx/>
              <a:buFontTx/>
              <a:buNone/>
              <a:defRPr sz="2400">
                <a:solidFill>
                  <a:srgbClr val="757575"/>
                </a:solidFill>
                <a:latin typeface="Aptos"/>
                <a:ea typeface="Aptos"/>
                <a:cs typeface="Aptos"/>
                <a:sym typeface="Aptos"/>
              </a:defRPr>
            </a:lvl4pPr>
            <a:lvl5pPr marL="0" indent="1828800">
              <a:buSzTx/>
              <a:buFontTx/>
              <a:buNone/>
              <a:defRPr sz="2400">
                <a:solidFill>
                  <a:srgbClr val="757575"/>
                </a:solidFill>
                <a:latin typeface="Aptos"/>
                <a:ea typeface="Aptos"/>
                <a:cs typeface="Aptos"/>
                <a:sym typeface="Aptos"/>
              </a:defRPr>
            </a:lvl5pPr>
          </a:lstStyle>
          <a:p>
            <a:pPr/>
            <a:r>
              <a:t>Gövde Düzeyi Bir</a:t>
            </a:r>
          </a:p>
          <a:p>
            <a:pPr lvl="1"/>
            <a:r>
              <a:t>Gövde Düzeyi İki</a:t>
            </a:r>
          </a:p>
          <a:p>
            <a:pPr lvl="2"/>
            <a:r>
              <a:t>Gövde Düzeyi Üç</a:t>
            </a:r>
          </a:p>
          <a:p>
            <a:pPr lvl="3"/>
            <a:r>
              <a:t>Gövde Düzeyi Dört</a:t>
            </a:r>
          </a:p>
          <a:p>
            <a:pPr lvl="4"/>
            <a:r>
              <a:t>Gövde Düzeyi Beş</a:t>
            </a:r>
          </a:p>
        </p:txBody>
      </p:sp>
      <p:sp>
        <p:nvSpPr>
          <p:cNvPr id="122" name="Slayt Numarası"/>
          <p:cNvSpPr txBox="1"/>
          <p:nvPr>
            <p:ph type="sldNum" sz="quarter" idx="2"/>
          </p:nvPr>
        </p:nvSpPr>
        <p:spPr>
          <a:xfrm>
            <a:off x="11080144" y="6404292"/>
            <a:ext cx="273657" cy="269241"/>
          </a:xfrm>
          <a:prstGeom prst="rect">
            <a:avLst/>
          </a:prstGeom>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İki İçerik">
    <p:spTree>
      <p:nvGrpSpPr>
        <p:cNvPr id="1" name=""/>
        <p:cNvGrpSpPr/>
        <p:nvPr/>
      </p:nvGrpSpPr>
      <p:grpSpPr>
        <a:xfrm>
          <a:off x="0" y="0"/>
          <a:ext cx="0" cy="0"/>
          <a:chOff x="0" y="0"/>
          <a:chExt cx="0" cy="0"/>
        </a:xfrm>
      </p:grpSpPr>
      <p:sp>
        <p:nvSpPr>
          <p:cNvPr id="129" name="Başlık Metni"/>
          <p:cNvSpPr txBox="1"/>
          <p:nvPr>
            <p:ph type="title"/>
          </p:nvPr>
        </p:nvSpPr>
        <p:spPr>
          <a:prstGeom prst="rect">
            <a:avLst/>
          </a:prstGeom>
        </p:spPr>
        <p:txBody>
          <a:bodyPr/>
          <a:lstStyle>
            <a:lvl1pPr>
              <a:defRPr>
                <a:latin typeface="Aptos Display"/>
                <a:ea typeface="Aptos Display"/>
                <a:cs typeface="Aptos Display"/>
                <a:sym typeface="Aptos Display"/>
              </a:defRPr>
            </a:lvl1pPr>
          </a:lstStyle>
          <a:p>
            <a:pPr/>
            <a:r>
              <a:t>Başlık Metni</a:t>
            </a:r>
          </a:p>
        </p:txBody>
      </p:sp>
      <p:sp>
        <p:nvSpPr>
          <p:cNvPr id="130" name="Gövde Düzeyi Bir…"/>
          <p:cNvSpPr txBox="1"/>
          <p:nvPr>
            <p:ph type="body" sz="half" idx="1"/>
          </p:nvPr>
        </p:nvSpPr>
        <p:spPr>
          <a:xfrm>
            <a:off x="838200" y="1825625"/>
            <a:ext cx="5181600" cy="4351338"/>
          </a:xfrm>
          <a:prstGeom prst="rect">
            <a:avLst/>
          </a:prstGeom>
        </p:spPr>
        <p:txBody>
          <a:bodyPr/>
          <a:lstStyle>
            <a:lvl1pPr>
              <a:defRPr>
                <a:latin typeface="Aptos"/>
                <a:ea typeface="Aptos"/>
                <a:cs typeface="Aptos"/>
                <a:sym typeface="Aptos"/>
              </a:defRPr>
            </a:lvl1pPr>
            <a:lvl2pPr>
              <a:defRPr>
                <a:latin typeface="Aptos"/>
                <a:ea typeface="Aptos"/>
                <a:cs typeface="Aptos"/>
                <a:sym typeface="Aptos"/>
              </a:defRPr>
            </a:lvl2pPr>
            <a:lvl3pPr>
              <a:defRPr>
                <a:latin typeface="Aptos"/>
                <a:ea typeface="Aptos"/>
                <a:cs typeface="Aptos"/>
                <a:sym typeface="Aptos"/>
              </a:defRPr>
            </a:lvl3pPr>
            <a:lvl4pPr>
              <a:defRPr>
                <a:latin typeface="Aptos"/>
                <a:ea typeface="Aptos"/>
                <a:cs typeface="Aptos"/>
                <a:sym typeface="Aptos"/>
              </a:defRPr>
            </a:lvl4pPr>
            <a:lvl5pPr>
              <a:defRPr>
                <a:latin typeface="Aptos"/>
                <a:ea typeface="Aptos"/>
                <a:cs typeface="Aptos"/>
                <a:sym typeface="Aptos"/>
              </a:defRPr>
            </a:lvl5pPr>
          </a:lstStyle>
          <a:p>
            <a:pPr/>
            <a:r>
              <a:t>Gövde Düzeyi Bir</a:t>
            </a:r>
          </a:p>
          <a:p>
            <a:pPr lvl="1"/>
            <a:r>
              <a:t>Gövde Düzeyi İki</a:t>
            </a:r>
          </a:p>
          <a:p>
            <a:pPr lvl="2"/>
            <a:r>
              <a:t>Gövde Düzeyi Üç</a:t>
            </a:r>
          </a:p>
          <a:p>
            <a:pPr lvl="3"/>
            <a:r>
              <a:t>Gövde Düzeyi Dört</a:t>
            </a:r>
          </a:p>
          <a:p>
            <a:pPr lvl="4"/>
            <a:r>
              <a:t>Gövde Düzeyi Beş</a:t>
            </a:r>
          </a:p>
        </p:txBody>
      </p:sp>
      <p:sp>
        <p:nvSpPr>
          <p:cNvPr id="131" name="Slayt Numarası"/>
          <p:cNvSpPr txBox="1"/>
          <p:nvPr>
            <p:ph type="sldNum" sz="quarter" idx="2"/>
          </p:nvPr>
        </p:nvSpPr>
        <p:spPr>
          <a:xfrm>
            <a:off x="11080144" y="6404292"/>
            <a:ext cx="273657" cy="269241"/>
          </a:xfrm>
          <a:prstGeom prst="rect">
            <a:avLst/>
          </a:prstGeom>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Karşılaştırma">
    <p:spTree>
      <p:nvGrpSpPr>
        <p:cNvPr id="1" name=""/>
        <p:cNvGrpSpPr/>
        <p:nvPr/>
      </p:nvGrpSpPr>
      <p:grpSpPr>
        <a:xfrm>
          <a:off x="0" y="0"/>
          <a:ext cx="0" cy="0"/>
          <a:chOff x="0" y="0"/>
          <a:chExt cx="0" cy="0"/>
        </a:xfrm>
      </p:grpSpPr>
      <p:sp>
        <p:nvSpPr>
          <p:cNvPr id="138" name="Başlık Metni"/>
          <p:cNvSpPr txBox="1"/>
          <p:nvPr>
            <p:ph type="title"/>
          </p:nvPr>
        </p:nvSpPr>
        <p:spPr>
          <a:xfrm>
            <a:off x="839787" y="365125"/>
            <a:ext cx="10515601" cy="1325563"/>
          </a:xfrm>
          <a:prstGeom prst="rect">
            <a:avLst/>
          </a:prstGeom>
        </p:spPr>
        <p:txBody>
          <a:bodyPr/>
          <a:lstStyle>
            <a:lvl1pPr>
              <a:defRPr>
                <a:latin typeface="Aptos Display"/>
                <a:ea typeface="Aptos Display"/>
                <a:cs typeface="Aptos Display"/>
                <a:sym typeface="Aptos Display"/>
              </a:defRPr>
            </a:lvl1pPr>
          </a:lstStyle>
          <a:p>
            <a:pPr/>
            <a:r>
              <a:t>Başlık Metni</a:t>
            </a:r>
          </a:p>
        </p:txBody>
      </p:sp>
      <p:sp>
        <p:nvSpPr>
          <p:cNvPr id="139" name="Gövde Düzeyi Bir…"/>
          <p:cNvSpPr txBox="1"/>
          <p:nvPr>
            <p:ph type="body" sz="quarter" idx="1"/>
          </p:nvPr>
        </p:nvSpPr>
        <p:spPr>
          <a:xfrm>
            <a:off x="839787" y="1681163"/>
            <a:ext cx="5157789" cy="823913"/>
          </a:xfrm>
          <a:prstGeom prst="rect">
            <a:avLst/>
          </a:prstGeom>
        </p:spPr>
        <p:txBody>
          <a:bodyPr anchor="b"/>
          <a:lstStyle>
            <a:lvl1pPr marL="0" indent="0">
              <a:buSzTx/>
              <a:buFontTx/>
              <a:buNone/>
              <a:defRPr b="1" sz="2400">
                <a:latin typeface="Aptos"/>
                <a:ea typeface="Aptos"/>
                <a:cs typeface="Aptos"/>
                <a:sym typeface="Aptos"/>
              </a:defRPr>
            </a:lvl1pPr>
            <a:lvl2pPr marL="0" indent="457200">
              <a:buSzTx/>
              <a:buFontTx/>
              <a:buNone/>
              <a:defRPr b="1" sz="2400">
                <a:latin typeface="Aptos"/>
                <a:ea typeface="Aptos"/>
                <a:cs typeface="Aptos"/>
                <a:sym typeface="Aptos"/>
              </a:defRPr>
            </a:lvl2pPr>
            <a:lvl3pPr marL="0" indent="914400">
              <a:buSzTx/>
              <a:buFontTx/>
              <a:buNone/>
              <a:defRPr b="1" sz="2400">
                <a:latin typeface="Aptos"/>
                <a:ea typeface="Aptos"/>
                <a:cs typeface="Aptos"/>
                <a:sym typeface="Aptos"/>
              </a:defRPr>
            </a:lvl3pPr>
            <a:lvl4pPr marL="0" indent="1371600">
              <a:buSzTx/>
              <a:buFontTx/>
              <a:buNone/>
              <a:defRPr b="1" sz="2400">
                <a:latin typeface="Aptos"/>
                <a:ea typeface="Aptos"/>
                <a:cs typeface="Aptos"/>
                <a:sym typeface="Aptos"/>
              </a:defRPr>
            </a:lvl4pPr>
            <a:lvl5pPr marL="0" indent="1828800">
              <a:buSzTx/>
              <a:buFontTx/>
              <a:buNone/>
              <a:defRPr b="1" sz="2400">
                <a:latin typeface="Aptos"/>
                <a:ea typeface="Aptos"/>
                <a:cs typeface="Aptos"/>
                <a:sym typeface="Aptos"/>
              </a:defRPr>
            </a:lvl5pPr>
          </a:lstStyle>
          <a:p>
            <a:pPr/>
            <a:r>
              <a:t>Gövde Düzeyi Bir</a:t>
            </a:r>
          </a:p>
          <a:p>
            <a:pPr lvl="1"/>
            <a:r>
              <a:t>Gövde Düzeyi İki</a:t>
            </a:r>
          </a:p>
          <a:p>
            <a:pPr lvl="2"/>
            <a:r>
              <a:t>Gövde Düzeyi Üç</a:t>
            </a:r>
          </a:p>
          <a:p>
            <a:pPr lvl="3"/>
            <a:r>
              <a:t>Gövde Düzeyi Dört</a:t>
            </a:r>
          </a:p>
          <a:p>
            <a:pPr lvl="4"/>
            <a:r>
              <a:t>Gövde Düzeyi Beş</a:t>
            </a:r>
          </a:p>
        </p:txBody>
      </p:sp>
      <p:sp>
        <p:nvSpPr>
          <p:cNvPr id="140" name="Metin Yer Tutucusu 4"/>
          <p:cNvSpPr/>
          <p:nvPr>
            <p:ph type="body" sz="quarter" idx="21"/>
          </p:nvPr>
        </p:nvSpPr>
        <p:spPr>
          <a:xfrm>
            <a:off x="6172200" y="1681163"/>
            <a:ext cx="5183188" cy="823913"/>
          </a:xfrm>
          <a:prstGeom prst="rect">
            <a:avLst/>
          </a:prstGeom>
        </p:spPr>
        <p:txBody>
          <a:bodyPr anchor="b"/>
          <a:lstStyle/>
          <a:p>
            <a:pPr marL="0" indent="0">
              <a:buSzTx/>
              <a:buFontTx/>
              <a:buNone/>
              <a:defRPr b="1" sz="2400">
                <a:latin typeface="Aptos"/>
                <a:ea typeface="Aptos"/>
                <a:cs typeface="Aptos"/>
                <a:sym typeface="Aptos"/>
              </a:defRPr>
            </a:pPr>
          </a:p>
        </p:txBody>
      </p:sp>
      <p:sp>
        <p:nvSpPr>
          <p:cNvPr id="141" name="Slayt Numarası"/>
          <p:cNvSpPr txBox="1"/>
          <p:nvPr>
            <p:ph type="sldNum" sz="quarter" idx="2"/>
          </p:nvPr>
        </p:nvSpPr>
        <p:spPr>
          <a:xfrm>
            <a:off x="11080144" y="6404292"/>
            <a:ext cx="273657" cy="269241"/>
          </a:xfrm>
          <a:prstGeom prst="rect">
            <a:avLst/>
          </a:prstGeom>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Yalnızca Başlık">
    <p:spTree>
      <p:nvGrpSpPr>
        <p:cNvPr id="1" name=""/>
        <p:cNvGrpSpPr/>
        <p:nvPr/>
      </p:nvGrpSpPr>
      <p:grpSpPr>
        <a:xfrm>
          <a:off x="0" y="0"/>
          <a:ext cx="0" cy="0"/>
          <a:chOff x="0" y="0"/>
          <a:chExt cx="0" cy="0"/>
        </a:xfrm>
      </p:grpSpPr>
      <p:sp>
        <p:nvSpPr>
          <p:cNvPr id="148" name="Başlık Metni"/>
          <p:cNvSpPr txBox="1"/>
          <p:nvPr>
            <p:ph type="title"/>
          </p:nvPr>
        </p:nvSpPr>
        <p:spPr>
          <a:prstGeom prst="rect">
            <a:avLst/>
          </a:prstGeom>
        </p:spPr>
        <p:txBody>
          <a:bodyPr/>
          <a:lstStyle>
            <a:lvl1pPr>
              <a:defRPr>
                <a:latin typeface="Aptos Display"/>
                <a:ea typeface="Aptos Display"/>
                <a:cs typeface="Aptos Display"/>
                <a:sym typeface="Aptos Display"/>
              </a:defRPr>
            </a:lvl1pPr>
          </a:lstStyle>
          <a:p>
            <a:pPr/>
            <a:r>
              <a:t>Başlık Metni</a:t>
            </a:r>
          </a:p>
        </p:txBody>
      </p:sp>
      <p:sp>
        <p:nvSpPr>
          <p:cNvPr id="149" name="Slayt Numarası"/>
          <p:cNvSpPr txBox="1"/>
          <p:nvPr>
            <p:ph type="sldNum" sz="quarter" idx="2"/>
          </p:nvPr>
        </p:nvSpPr>
        <p:spPr>
          <a:xfrm>
            <a:off x="11080144" y="6404292"/>
            <a:ext cx="273657" cy="269241"/>
          </a:xfrm>
          <a:prstGeom prst="rect">
            <a:avLst/>
          </a:prstGeom>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oş">
    <p:spTree>
      <p:nvGrpSpPr>
        <p:cNvPr id="1" name=""/>
        <p:cNvGrpSpPr/>
        <p:nvPr/>
      </p:nvGrpSpPr>
      <p:grpSpPr>
        <a:xfrm>
          <a:off x="0" y="0"/>
          <a:ext cx="0" cy="0"/>
          <a:chOff x="0" y="0"/>
          <a:chExt cx="0" cy="0"/>
        </a:xfrm>
      </p:grpSpPr>
      <p:sp>
        <p:nvSpPr>
          <p:cNvPr id="156" name="Slayt Numarası"/>
          <p:cNvSpPr txBox="1"/>
          <p:nvPr>
            <p:ph type="sldNum" sz="quarter" idx="2"/>
          </p:nvPr>
        </p:nvSpPr>
        <p:spPr>
          <a:xfrm>
            <a:off x="11080144" y="6404292"/>
            <a:ext cx="273657" cy="269241"/>
          </a:xfrm>
          <a:prstGeom prst="rect">
            <a:avLst/>
          </a:prstGeom>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aşlıklı İçerik">
    <p:spTree>
      <p:nvGrpSpPr>
        <p:cNvPr id="1" name=""/>
        <p:cNvGrpSpPr/>
        <p:nvPr/>
      </p:nvGrpSpPr>
      <p:grpSpPr>
        <a:xfrm>
          <a:off x="0" y="0"/>
          <a:ext cx="0" cy="0"/>
          <a:chOff x="0" y="0"/>
          <a:chExt cx="0" cy="0"/>
        </a:xfrm>
      </p:grpSpPr>
      <p:sp>
        <p:nvSpPr>
          <p:cNvPr id="163" name="Başlık Metni"/>
          <p:cNvSpPr txBox="1"/>
          <p:nvPr>
            <p:ph type="title"/>
          </p:nvPr>
        </p:nvSpPr>
        <p:spPr>
          <a:xfrm>
            <a:off x="839787" y="457200"/>
            <a:ext cx="3932239" cy="1600200"/>
          </a:xfrm>
          <a:prstGeom prst="rect">
            <a:avLst/>
          </a:prstGeom>
        </p:spPr>
        <p:txBody>
          <a:bodyPr anchor="b"/>
          <a:lstStyle>
            <a:lvl1pPr>
              <a:defRPr sz="3200">
                <a:latin typeface="Aptos Display"/>
                <a:ea typeface="Aptos Display"/>
                <a:cs typeface="Aptos Display"/>
                <a:sym typeface="Aptos Display"/>
              </a:defRPr>
            </a:lvl1pPr>
          </a:lstStyle>
          <a:p>
            <a:pPr/>
            <a:r>
              <a:t>Başlık Metni</a:t>
            </a:r>
          </a:p>
        </p:txBody>
      </p:sp>
      <p:sp>
        <p:nvSpPr>
          <p:cNvPr id="164" name="Gövde Düzeyi Bir…"/>
          <p:cNvSpPr txBox="1"/>
          <p:nvPr>
            <p:ph type="body" sz="half" idx="1"/>
          </p:nvPr>
        </p:nvSpPr>
        <p:spPr>
          <a:xfrm>
            <a:off x="5183187" y="987425"/>
            <a:ext cx="6172201" cy="4873625"/>
          </a:xfrm>
          <a:prstGeom prst="rect">
            <a:avLst/>
          </a:prstGeom>
        </p:spPr>
        <p:txBody>
          <a:bodyPr/>
          <a:lstStyle>
            <a:lvl1pPr>
              <a:defRPr sz="3200">
                <a:latin typeface="Aptos"/>
                <a:ea typeface="Aptos"/>
                <a:cs typeface="Aptos"/>
                <a:sym typeface="Aptos"/>
              </a:defRPr>
            </a:lvl1pPr>
            <a:lvl2pPr marL="718457" indent="-261257">
              <a:defRPr sz="3200">
                <a:latin typeface="Aptos"/>
                <a:ea typeface="Aptos"/>
                <a:cs typeface="Aptos"/>
                <a:sym typeface="Aptos"/>
              </a:defRPr>
            </a:lvl2pPr>
            <a:lvl3pPr marL="1219200" indent="-304800">
              <a:defRPr sz="3200">
                <a:latin typeface="Aptos"/>
                <a:ea typeface="Aptos"/>
                <a:cs typeface="Aptos"/>
                <a:sym typeface="Aptos"/>
              </a:defRPr>
            </a:lvl3pPr>
            <a:lvl4pPr marL="1737360" indent="-365760">
              <a:defRPr sz="3200">
                <a:latin typeface="Aptos"/>
                <a:ea typeface="Aptos"/>
                <a:cs typeface="Aptos"/>
                <a:sym typeface="Aptos"/>
              </a:defRPr>
            </a:lvl4pPr>
            <a:lvl5pPr marL="2194560" indent="-365760">
              <a:defRPr sz="3200">
                <a:latin typeface="Aptos"/>
                <a:ea typeface="Aptos"/>
                <a:cs typeface="Aptos"/>
                <a:sym typeface="Aptos"/>
              </a:defRPr>
            </a:lvl5pPr>
          </a:lstStyle>
          <a:p>
            <a:pPr/>
            <a:r>
              <a:t>Gövde Düzeyi Bir</a:t>
            </a:r>
          </a:p>
          <a:p>
            <a:pPr lvl="1"/>
            <a:r>
              <a:t>Gövde Düzeyi İki</a:t>
            </a:r>
          </a:p>
          <a:p>
            <a:pPr lvl="2"/>
            <a:r>
              <a:t>Gövde Düzeyi Üç</a:t>
            </a:r>
          </a:p>
          <a:p>
            <a:pPr lvl="3"/>
            <a:r>
              <a:t>Gövde Düzeyi Dört</a:t>
            </a:r>
          </a:p>
          <a:p>
            <a:pPr lvl="4"/>
            <a:r>
              <a:t>Gövde Düzeyi Beş</a:t>
            </a:r>
          </a:p>
        </p:txBody>
      </p:sp>
      <p:sp>
        <p:nvSpPr>
          <p:cNvPr id="165" name="Metin Yer Tutucusu 3"/>
          <p:cNvSpPr/>
          <p:nvPr>
            <p:ph type="body" sz="quarter" idx="21"/>
          </p:nvPr>
        </p:nvSpPr>
        <p:spPr>
          <a:xfrm>
            <a:off x="839787" y="2057400"/>
            <a:ext cx="3932238" cy="3811588"/>
          </a:xfrm>
          <a:prstGeom prst="rect">
            <a:avLst/>
          </a:prstGeom>
        </p:spPr>
        <p:txBody>
          <a:bodyPr/>
          <a:lstStyle/>
          <a:p>
            <a:pPr marL="0" indent="0">
              <a:buSzTx/>
              <a:buFontTx/>
              <a:buNone/>
              <a:defRPr sz="1600">
                <a:latin typeface="Aptos"/>
                <a:ea typeface="Aptos"/>
                <a:cs typeface="Aptos"/>
                <a:sym typeface="Aptos"/>
              </a:defRPr>
            </a:pPr>
          </a:p>
        </p:txBody>
      </p:sp>
      <p:sp>
        <p:nvSpPr>
          <p:cNvPr id="166" name="Slayt Numarası"/>
          <p:cNvSpPr txBox="1"/>
          <p:nvPr>
            <p:ph type="sldNum" sz="quarter" idx="2"/>
          </p:nvPr>
        </p:nvSpPr>
        <p:spPr>
          <a:xfrm>
            <a:off x="11080144" y="6404292"/>
            <a:ext cx="273657" cy="269241"/>
          </a:xfrm>
          <a:prstGeom prst="rect">
            <a:avLst/>
          </a:prstGeom>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aşlıklı Resim">
    <p:spTree>
      <p:nvGrpSpPr>
        <p:cNvPr id="1" name=""/>
        <p:cNvGrpSpPr/>
        <p:nvPr/>
      </p:nvGrpSpPr>
      <p:grpSpPr>
        <a:xfrm>
          <a:off x="0" y="0"/>
          <a:ext cx="0" cy="0"/>
          <a:chOff x="0" y="0"/>
          <a:chExt cx="0" cy="0"/>
        </a:xfrm>
      </p:grpSpPr>
      <p:sp>
        <p:nvSpPr>
          <p:cNvPr id="173" name="Başlık Metni"/>
          <p:cNvSpPr txBox="1"/>
          <p:nvPr>
            <p:ph type="title"/>
          </p:nvPr>
        </p:nvSpPr>
        <p:spPr>
          <a:xfrm>
            <a:off x="839787" y="457200"/>
            <a:ext cx="3932239" cy="1600200"/>
          </a:xfrm>
          <a:prstGeom prst="rect">
            <a:avLst/>
          </a:prstGeom>
        </p:spPr>
        <p:txBody>
          <a:bodyPr anchor="b"/>
          <a:lstStyle>
            <a:lvl1pPr>
              <a:defRPr sz="3200">
                <a:latin typeface="Aptos Display"/>
                <a:ea typeface="Aptos Display"/>
                <a:cs typeface="Aptos Display"/>
                <a:sym typeface="Aptos Display"/>
              </a:defRPr>
            </a:lvl1pPr>
          </a:lstStyle>
          <a:p>
            <a:pPr/>
            <a:r>
              <a:t>Başlık Metni</a:t>
            </a:r>
          </a:p>
        </p:txBody>
      </p:sp>
      <p:sp>
        <p:nvSpPr>
          <p:cNvPr id="174" name="Resim Yer Tutucusu 2"/>
          <p:cNvSpPr/>
          <p:nvPr>
            <p:ph type="pic" sz="half" idx="21"/>
          </p:nvPr>
        </p:nvSpPr>
        <p:spPr>
          <a:xfrm>
            <a:off x="5183187" y="987425"/>
            <a:ext cx="6172201" cy="4873625"/>
          </a:xfrm>
          <a:prstGeom prst="rect">
            <a:avLst/>
          </a:prstGeom>
        </p:spPr>
        <p:txBody>
          <a:bodyPr lIns="91439" rIns="91439">
            <a:noAutofit/>
          </a:bodyPr>
          <a:lstStyle/>
          <a:p>
            <a:pPr/>
          </a:p>
        </p:txBody>
      </p:sp>
      <p:sp>
        <p:nvSpPr>
          <p:cNvPr id="175" name="Gövde Düzeyi Bir…"/>
          <p:cNvSpPr txBox="1"/>
          <p:nvPr>
            <p:ph type="body" sz="quarter" idx="1"/>
          </p:nvPr>
        </p:nvSpPr>
        <p:spPr>
          <a:xfrm>
            <a:off x="839787" y="2057400"/>
            <a:ext cx="3932239" cy="3811588"/>
          </a:xfrm>
          <a:prstGeom prst="rect">
            <a:avLst/>
          </a:prstGeom>
        </p:spPr>
        <p:txBody>
          <a:bodyPr/>
          <a:lstStyle>
            <a:lvl1pPr marL="0" indent="0">
              <a:buSzTx/>
              <a:buFontTx/>
              <a:buNone/>
              <a:defRPr sz="1600">
                <a:latin typeface="Aptos"/>
                <a:ea typeface="Aptos"/>
                <a:cs typeface="Aptos"/>
                <a:sym typeface="Aptos"/>
              </a:defRPr>
            </a:lvl1pPr>
            <a:lvl2pPr marL="0" indent="457200">
              <a:buSzTx/>
              <a:buFontTx/>
              <a:buNone/>
              <a:defRPr sz="1600">
                <a:latin typeface="Aptos"/>
                <a:ea typeface="Aptos"/>
                <a:cs typeface="Aptos"/>
                <a:sym typeface="Aptos"/>
              </a:defRPr>
            </a:lvl2pPr>
            <a:lvl3pPr marL="0" indent="914400">
              <a:buSzTx/>
              <a:buFontTx/>
              <a:buNone/>
              <a:defRPr sz="1600">
                <a:latin typeface="Aptos"/>
                <a:ea typeface="Aptos"/>
                <a:cs typeface="Aptos"/>
                <a:sym typeface="Aptos"/>
              </a:defRPr>
            </a:lvl3pPr>
            <a:lvl4pPr marL="0" indent="1371600">
              <a:buSzTx/>
              <a:buFontTx/>
              <a:buNone/>
              <a:defRPr sz="1600">
                <a:latin typeface="Aptos"/>
                <a:ea typeface="Aptos"/>
                <a:cs typeface="Aptos"/>
                <a:sym typeface="Aptos"/>
              </a:defRPr>
            </a:lvl4pPr>
            <a:lvl5pPr marL="0" indent="1828800">
              <a:buSzTx/>
              <a:buFontTx/>
              <a:buNone/>
              <a:defRPr sz="1600">
                <a:latin typeface="Aptos"/>
                <a:ea typeface="Aptos"/>
                <a:cs typeface="Aptos"/>
                <a:sym typeface="Aptos"/>
              </a:defRPr>
            </a:lvl5pPr>
          </a:lstStyle>
          <a:p>
            <a:pPr/>
            <a:r>
              <a:t>Gövde Düzeyi Bir</a:t>
            </a:r>
          </a:p>
          <a:p>
            <a:pPr lvl="1"/>
            <a:r>
              <a:t>Gövde Düzeyi İki</a:t>
            </a:r>
          </a:p>
          <a:p>
            <a:pPr lvl="2"/>
            <a:r>
              <a:t>Gövde Düzeyi Üç</a:t>
            </a:r>
          </a:p>
          <a:p>
            <a:pPr lvl="3"/>
            <a:r>
              <a:t>Gövde Düzeyi Dört</a:t>
            </a:r>
          </a:p>
          <a:p>
            <a:pPr lvl="4"/>
            <a:r>
              <a:t>Gövde Düzeyi Beş</a:t>
            </a:r>
          </a:p>
        </p:txBody>
      </p:sp>
      <p:sp>
        <p:nvSpPr>
          <p:cNvPr id="176" name="Slayt Numarası"/>
          <p:cNvSpPr txBox="1"/>
          <p:nvPr>
            <p:ph type="sldNum" sz="quarter" idx="2"/>
          </p:nvPr>
        </p:nvSpPr>
        <p:spPr>
          <a:xfrm>
            <a:off x="11080144" y="6404292"/>
            <a:ext cx="273657" cy="269241"/>
          </a:xfrm>
          <a:prstGeom prst="rect">
            <a:avLst/>
          </a:prstGeom>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aşlık ve İçerik">
    <p:spTree>
      <p:nvGrpSpPr>
        <p:cNvPr id="1" name=""/>
        <p:cNvGrpSpPr/>
        <p:nvPr/>
      </p:nvGrpSpPr>
      <p:grpSpPr>
        <a:xfrm>
          <a:off x="0" y="0"/>
          <a:ext cx="0" cy="0"/>
          <a:chOff x="0" y="0"/>
          <a:chExt cx="0" cy="0"/>
        </a:xfrm>
      </p:grpSpPr>
      <p:sp>
        <p:nvSpPr>
          <p:cNvPr id="20" name="Başlık Metni"/>
          <p:cNvSpPr txBox="1"/>
          <p:nvPr>
            <p:ph type="title"/>
          </p:nvPr>
        </p:nvSpPr>
        <p:spPr>
          <a:prstGeom prst="rect">
            <a:avLst/>
          </a:prstGeom>
        </p:spPr>
        <p:txBody>
          <a:bodyPr/>
          <a:lstStyle/>
          <a:p>
            <a:pPr/>
            <a:r>
              <a:t>Başlık Metni</a:t>
            </a:r>
          </a:p>
        </p:txBody>
      </p:sp>
      <p:sp>
        <p:nvSpPr>
          <p:cNvPr id="21" name="Gövde Düzeyi Bir…"/>
          <p:cNvSpPr txBox="1"/>
          <p:nvPr>
            <p:ph type="body" idx="1"/>
          </p:nvPr>
        </p:nvSpPr>
        <p:spPr>
          <a:prstGeom prst="rect">
            <a:avLst/>
          </a:prstGeom>
        </p:spPr>
        <p:txBody>
          <a:bodyPr/>
          <a:lstStyle/>
          <a:p>
            <a:pPr/>
            <a:r>
              <a:t>Gövde Düzeyi Bir</a:t>
            </a:r>
          </a:p>
          <a:p>
            <a:pPr lvl="1"/>
            <a:r>
              <a:t>Gövde Düzeyi İki</a:t>
            </a:r>
          </a:p>
          <a:p>
            <a:pPr lvl="2"/>
            <a:r>
              <a:t>Gövde Düzeyi Üç</a:t>
            </a:r>
          </a:p>
          <a:p>
            <a:pPr lvl="3"/>
            <a:r>
              <a:t>Gövde Düzeyi Dört</a:t>
            </a:r>
          </a:p>
          <a:p>
            <a:pPr lvl="4"/>
            <a:r>
              <a:t>Gövde Düzeyi Beş</a:t>
            </a:r>
          </a:p>
        </p:txBody>
      </p:sp>
      <p:sp>
        <p:nvSpPr>
          <p:cNvPr id="22" name="Slayt Numarası"/>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2 Content">
    <p:spTree>
      <p:nvGrpSpPr>
        <p:cNvPr id="1" name=""/>
        <p:cNvGrpSpPr/>
        <p:nvPr/>
      </p:nvGrpSpPr>
      <p:grpSpPr>
        <a:xfrm>
          <a:off x="0" y="0"/>
          <a:ext cx="0" cy="0"/>
          <a:chOff x="0" y="0"/>
          <a:chExt cx="0" cy="0"/>
        </a:xfrm>
      </p:grpSpPr>
      <p:sp>
        <p:nvSpPr>
          <p:cNvPr id="183" name="Başlık Metni"/>
          <p:cNvSpPr txBox="1"/>
          <p:nvPr>
            <p:ph type="title"/>
          </p:nvPr>
        </p:nvSpPr>
        <p:spPr>
          <a:xfrm>
            <a:off x="609600" y="273599"/>
            <a:ext cx="10972321" cy="1144801"/>
          </a:xfrm>
          <a:prstGeom prst="rect">
            <a:avLst/>
          </a:prstGeom>
        </p:spPr>
        <p:txBody>
          <a:bodyPr lIns="0" tIns="0" rIns="0" bIns="0"/>
          <a:lstStyle>
            <a:lvl1pPr>
              <a:defRPr>
                <a:latin typeface="Aptos Display"/>
                <a:ea typeface="Aptos Display"/>
                <a:cs typeface="Aptos Display"/>
                <a:sym typeface="Aptos Display"/>
              </a:defRPr>
            </a:lvl1pPr>
          </a:lstStyle>
          <a:p>
            <a:pPr/>
            <a:r>
              <a:t>Başlık Metni</a:t>
            </a:r>
          </a:p>
        </p:txBody>
      </p:sp>
      <p:sp>
        <p:nvSpPr>
          <p:cNvPr id="184" name="Gövde Düzeyi Bir…"/>
          <p:cNvSpPr txBox="1"/>
          <p:nvPr>
            <p:ph type="body" sz="half" idx="1"/>
          </p:nvPr>
        </p:nvSpPr>
        <p:spPr>
          <a:xfrm>
            <a:off x="609600" y="1604519"/>
            <a:ext cx="5354400" cy="3977282"/>
          </a:xfrm>
          <a:prstGeom prst="rect">
            <a:avLst/>
          </a:prstGeom>
        </p:spPr>
        <p:txBody>
          <a:bodyPr lIns="0" tIns="0" rIns="0" bIns="0"/>
          <a:lstStyle>
            <a:lvl1pPr>
              <a:defRPr>
                <a:latin typeface="Aptos"/>
                <a:ea typeface="Aptos"/>
                <a:cs typeface="Aptos"/>
                <a:sym typeface="Aptos"/>
              </a:defRPr>
            </a:lvl1pPr>
            <a:lvl2pPr>
              <a:defRPr>
                <a:latin typeface="Aptos"/>
                <a:ea typeface="Aptos"/>
                <a:cs typeface="Aptos"/>
                <a:sym typeface="Aptos"/>
              </a:defRPr>
            </a:lvl2pPr>
            <a:lvl3pPr>
              <a:defRPr>
                <a:latin typeface="Aptos"/>
                <a:ea typeface="Aptos"/>
                <a:cs typeface="Aptos"/>
                <a:sym typeface="Aptos"/>
              </a:defRPr>
            </a:lvl3pPr>
            <a:lvl4pPr>
              <a:defRPr>
                <a:latin typeface="Aptos"/>
                <a:ea typeface="Aptos"/>
                <a:cs typeface="Aptos"/>
                <a:sym typeface="Aptos"/>
              </a:defRPr>
            </a:lvl4pPr>
            <a:lvl5pPr>
              <a:defRPr>
                <a:latin typeface="Aptos"/>
                <a:ea typeface="Aptos"/>
                <a:cs typeface="Aptos"/>
                <a:sym typeface="Aptos"/>
              </a:defRPr>
            </a:lvl5pPr>
          </a:lstStyle>
          <a:p>
            <a:pPr/>
            <a:r>
              <a:t>Gövde Düzeyi Bir</a:t>
            </a:r>
          </a:p>
          <a:p>
            <a:pPr lvl="1"/>
            <a:r>
              <a:t>Gövde Düzeyi İki</a:t>
            </a:r>
          </a:p>
          <a:p>
            <a:pPr lvl="2"/>
            <a:r>
              <a:t>Gövde Düzeyi Üç</a:t>
            </a:r>
          </a:p>
          <a:p>
            <a:pPr lvl="3"/>
            <a:r>
              <a:t>Gövde Düzeyi Dört</a:t>
            </a:r>
          </a:p>
          <a:p>
            <a:pPr lvl="4"/>
            <a:r>
              <a:t>Gövde Düzeyi Beş</a:t>
            </a:r>
          </a:p>
        </p:txBody>
      </p:sp>
      <p:sp>
        <p:nvSpPr>
          <p:cNvPr id="185" name="PlaceHolder 3"/>
          <p:cNvSpPr/>
          <p:nvPr>
            <p:ph type="body" sz="half" idx="21"/>
          </p:nvPr>
        </p:nvSpPr>
        <p:spPr>
          <a:xfrm>
            <a:off x="6232319" y="1604519"/>
            <a:ext cx="5354401" cy="3977281"/>
          </a:xfrm>
          <a:prstGeom prst="rect">
            <a:avLst/>
          </a:prstGeom>
        </p:spPr>
        <p:txBody>
          <a:bodyPr lIns="0" tIns="0" rIns="0" bIns="0"/>
          <a:lstStyle/>
          <a:p>
            <a:pPr>
              <a:defRPr>
                <a:latin typeface="Aptos"/>
                <a:ea typeface="Aptos"/>
                <a:cs typeface="Aptos"/>
                <a:sym typeface="Aptos"/>
              </a:defRPr>
            </a:pPr>
          </a:p>
        </p:txBody>
      </p:sp>
      <p:sp>
        <p:nvSpPr>
          <p:cNvPr id="186" name="Slayt Numarası"/>
          <p:cNvSpPr txBox="1"/>
          <p:nvPr>
            <p:ph type="sldNum" sz="quarter" idx="2"/>
          </p:nvPr>
        </p:nvSpPr>
        <p:spPr>
          <a:xfrm>
            <a:off x="5892800" y="6172200"/>
            <a:ext cx="2844800" cy="36830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ölüm Üst Bilgisi">
    <p:spTree>
      <p:nvGrpSpPr>
        <p:cNvPr id="1" name=""/>
        <p:cNvGrpSpPr/>
        <p:nvPr/>
      </p:nvGrpSpPr>
      <p:grpSpPr>
        <a:xfrm>
          <a:off x="0" y="0"/>
          <a:ext cx="0" cy="0"/>
          <a:chOff x="0" y="0"/>
          <a:chExt cx="0" cy="0"/>
        </a:xfrm>
      </p:grpSpPr>
      <p:sp>
        <p:nvSpPr>
          <p:cNvPr id="29" name="Başlık Metni"/>
          <p:cNvSpPr txBox="1"/>
          <p:nvPr>
            <p:ph type="title"/>
          </p:nvPr>
        </p:nvSpPr>
        <p:spPr>
          <a:xfrm>
            <a:off x="831850" y="1709738"/>
            <a:ext cx="10515600" cy="2852737"/>
          </a:xfrm>
          <a:prstGeom prst="rect">
            <a:avLst/>
          </a:prstGeom>
        </p:spPr>
        <p:txBody>
          <a:bodyPr anchor="b"/>
          <a:lstStyle>
            <a:lvl1pPr>
              <a:defRPr sz="6000"/>
            </a:lvl1pPr>
          </a:lstStyle>
          <a:p>
            <a:pPr/>
            <a:r>
              <a:t>Başlık Metni</a:t>
            </a:r>
          </a:p>
        </p:txBody>
      </p:sp>
      <p:sp>
        <p:nvSpPr>
          <p:cNvPr id="30" name="Gövde Düzeyi Bir…"/>
          <p:cNvSpPr txBox="1"/>
          <p:nvPr>
            <p:ph type="body" sz="quarter" idx="1"/>
          </p:nvPr>
        </p:nvSpPr>
        <p:spPr>
          <a:xfrm>
            <a:off x="831850" y="4589462"/>
            <a:ext cx="10515600" cy="1500188"/>
          </a:xfrm>
          <a:prstGeom prst="rect">
            <a:avLst/>
          </a:prstGeom>
        </p:spPr>
        <p:txBody>
          <a:bodyPr/>
          <a:lstStyle>
            <a:lvl1pPr marL="0" indent="0">
              <a:buSzTx/>
              <a:buFontTx/>
              <a:buNone/>
              <a:defRPr sz="2400">
                <a:solidFill>
                  <a:srgbClr val="888888"/>
                </a:solidFill>
              </a:defRPr>
            </a:lvl1pPr>
            <a:lvl2pPr marL="0" indent="457200">
              <a:buSzTx/>
              <a:buFontTx/>
              <a:buNone/>
              <a:defRPr sz="2400">
                <a:solidFill>
                  <a:srgbClr val="888888"/>
                </a:solidFill>
              </a:defRPr>
            </a:lvl2pPr>
            <a:lvl3pPr marL="0" indent="914400">
              <a:buSzTx/>
              <a:buFontTx/>
              <a:buNone/>
              <a:defRPr sz="2400">
                <a:solidFill>
                  <a:srgbClr val="888888"/>
                </a:solidFill>
              </a:defRPr>
            </a:lvl3pPr>
            <a:lvl4pPr marL="0" indent="1371600">
              <a:buSzTx/>
              <a:buFontTx/>
              <a:buNone/>
              <a:defRPr sz="2400">
                <a:solidFill>
                  <a:srgbClr val="888888"/>
                </a:solidFill>
              </a:defRPr>
            </a:lvl4pPr>
            <a:lvl5pPr marL="0" indent="1828800">
              <a:buSzTx/>
              <a:buFontTx/>
              <a:buNone/>
              <a:defRPr sz="2400">
                <a:solidFill>
                  <a:srgbClr val="888888"/>
                </a:solidFill>
              </a:defRPr>
            </a:lvl5pPr>
          </a:lstStyle>
          <a:p>
            <a:pPr/>
            <a:r>
              <a:t>Gövde Düzeyi Bir</a:t>
            </a:r>
          </a:p>
          <a:p>
            <a:pPr lvl="1"/>
            <a:r>
              <a:t>Gövde Düzeyi İki</a:t>
            </a:r>
          </a:p>
          <a:p>
            <a:pPr lvl="2"/>
            <a:r>
              <a:t>Gövde Düzeyi Üç</a:t>
            </a:r>
          </a:p>
          <a:p>
            <a:pPr lvl="3"/>
            <a:r>
              <a:t>Gövde Düzeyi Dört</a:t>
            </a:r>
          </a:p>
          <a:p>
            <a:pPr lvl="4"/>
            <a:r>
              <a:t>Gövde Düzeyi Beş</a:t>
            </a:r>
          </a:p>
        </p:txBody>
      </p:sp>
      <p:sp>
        <p:nvSpPr>
          <p:cNvPr id="31" name="Slayt Numarası"/>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İki İçerik">
    <p:spTree>
      <p:nvGrpSpPr>
        <p:cNvPr id="1" name=""/>
        <p:cNvGrpSpPr/>
        <p:nvPr/>
      </p:nvGrpSpPr>
      <p:grpSpPr>
        <a:xfrm>
          <a:off x="0" y="0"/>
          <a:ext cx="0" cy="0"/>
          <a:chOff x="0" y="0"/>
          <a:chExt cx="0" cy="0"/>
        </a:xfrm>
      </p:grpSpPr>
      <p:sp>
        <p:nvSpPr>
          <p:cNvPr id="38" name="Başlık Metni"/>
          <p:cNvSpPr txBox="1"/>
          <p:nvPr>
            <p:ph type="title"/>
          </p:nvPr>
        </p:nvSpPr>
        <p:spPr>
          <a:prstGeom prst="rect">
            <a:avLst/>
          </a:prstGeom>
        </p:spPr>
        <p:txBody>
          <a:bodyPr/>
          <a:lstStyle/>
          <a:p>
            <a:pPr/>
            <a:r>
              <a:t>Başlık Metni</a:t>
            </a:r>
          </a:p>
        </p:txBody>
      </p:sp>
      <p:sp>
        <p:nvSpPr>
          <p:cNvPr id="39" name="Gövde Düzeyi Bir…"/>
          <p:cNvSpPr txBox="1"/>
          <p:nvPr>
            <p:ph type="body" sz="half" idx="1"/>
          </p:nvPr>
        </p:nvSpPr>
        <p:spPr>
          <a:xfrm>
            <a:off x="838200" y="1825625"/>
            <a:ext cx="5181600" cy="4351338"/>
          </a:xfrm>
          <a:prstGeom prst="rect">
            <a:avLst/>
          </a:prstGeom>
        </p:spPr>
        <p:txBody>
          <a:bodyPr/>
          <a:lstStyle/>
          <a:p>
            <a:pPr/>
            <a:r>
              <a:t>Gövde Düzeyi Bir</a:t>
            </a:r>
          </a:p>
          <a:p>
            <a:pPr lvl="1"/>
            <a:r>
              <a:t>Gövde Düzeyi İki</a:t>
            </a:r>
          </a:p>
          <a:p>
            <a:pPr lvl="2"/>
            <a:r>
              <a:t>Gövde Düzeyi Üç</a:t>
            </a:r>
          </a:p>
          <a:p>
            <a:pPr lvl="3"/>
            <a:r>
              <a:t>Gövde Düzeyi Dört</a:t>
            </a:r>
          </a:p>
          <a:p>
            <a:pPr lvl="4"/>
            <a:r>
              <a:t>Gövde Düzeyi Beş</a:t>
            </a:r>
          </a:p>
        </p:txBody>
      </p:sp>
      <p:sp>
        <p:nvSpPr>
          <p:cNvPr id="40" name="Slayt Numarası"/>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Karşılaştırma">
    <p:spTree>
      <p:nvGrpSpPr>
        <p:cNvPr id="1" name=""/>
        <p:cNvGrpSpPr/>
        <p:nvPr/>
      </p:nvGrpSpPr>
      <p:grpSpPr>
        <a:xfrm>
          <a:off x="0" y="0"/>
          <a:ext cx="0" cy="0"/>
          <a:chOff x="0" y="0"/>
          <a:chExt cx="0" cy="0"/>
        </a:xfrm>
      </p:grpSpPr>
      <p:sp>
        <p:nvSpPr>
          <p:cNvPr id="47" name="Başlık Metni"/>
          <p:cNvSpPr txBox="1"/>
          <p:nvPr>
            <p:ph type="title"/>
          </p:nvPr>
        </p:nvSpPr>
        <p:spPr>
          <a:xfrm>
            <a:off x="839787" y="365125"/>
            <a:ext cx="10515601" cy="1325563"/>
          </a:xfrm>
          <a:prstGeom prst="rect">
            <a:avLst/>
          </a:prstGeom>
        </p:spPr>
        <p:txBody>
          <a:bodyPr/>
          <a:lstStyle/>
          <a:p>
            <a:pPr/>
            <a:r>
              <a:t>Başlık Metni</a:t>
            </a:r>
          </a:p>
        </p:txBody>
      </p:sp>
      <p:sp>
        <p:nvSpPr>
          <p:cNvPr id="48" name="Gövde Düzeyi Bir…"/>
          <p:cNvSpPr txBox="1"/>
          <p:nvPr>
            <p:ph type="body" sz="quarter" idx="1"/>
          </p:nvPr>
        </p:nvSpPr>
        <p:spPr>
          <a:xfrm>
            <a:off x="839787" y="1681163"/>
            <a:ext cx="5157789" cy="823913"/>
          </a:xfrm>
          <a:prstGeom prst="rect">
            <a:avLst/>
          </a:prstGeom>
        </p:spPr>
        <p:txBody>
          <a:bodyPr anchor="b"/>
          <a:lstStyle>
            <a:lvl1pPr marL="0" indent="0">
              <a:buSzTx/>
              <a:buFontTx/>
              <a:buNone/>
              <a:defRPr b="1" sz="2400"/>
            </a:lvl1pPr>
            <a:lvl2pPr marL="0" indent="457200">
              <a:buSzTx/>
              <a:buFontTx/>
              <a:buNone/>
              <a:defRPr b="1" sz="2400"/>
            </a:lvl2pPr>
            <a:lvl3pPr marL="0" indent="914400">
              <a:buSzTx/>
              <a:buFontTx/>
              <a:buNone/>
              <a:defRPr b="1" sz="2400"/>
            </a:lvl3pPr>
            <a:lvl4pPr marL="0" indent="1371600">
              <a:buSzTx/>
              <a:buFontTx/>
              <a:buNone/>
              <a:defRPr b="1" sz="2400"/>
            </a:lvl4pPr>
            <a:lvl5pPr marL="0" indent="1828800">
              <a:buSzTx/>
              <a:buFontTx/>
              <a:buNone/>
              <a:defRPr b="1" sz="2400"/>
            </a:lvl5pPr>
          </a:lstStyle>
          <a:p>
            <a:pPr/>
            <a:r>
              <a:t>Gövde Düzeyi Bir</a:t>
            </a:r>
          </a:p>
          <a:p>
            <a:pPr lvl="1"/>
            <a:r>
              <a:t>Gövde Düzeyi İki</a:t>
            </a:r>
          </a:p>
          <a:p>
            <a:pPr lvl="2"/>
            <a:r>
              <a:t>Gövde Düzeyi Üç</a:t>
            </a:r>
          </a:p>
          <a:p>
            <a:pPr lvl="3"/>
            <a:r>
              <a:t>Gövde Düzeyi Dört</a:t>
            </a:r>
          </a:p>
          <a:p>
            <a:pPr lvl="4"/>
            <a:r>
              <a:t>Gövde Düzeyi Beş</a:t>
            </a:r>
          </a:p>
        </p:txBody>
      </p:sp>
      <p:sp>
        <p:nvSpPr>
          <p:cNvPr id="49" name="Metin Yer Tutucusu 4"/>
          <p:cNvSpPr/>
          <p:nvPr>
            <p:ph type="body" sz="quarter" idx="21"/>
          </p:nvPr>
        </p:nvSpPr>
        <p:spPr>
          <a:xfrm>
            <a:off x="6172200" y="1681163"/>
            <a:ext cx="5183188" cy="823913"/>
          </a:xfrm>
          <a:prstGeom prst="rect">
            <a:avLst/>
          </a:prstGeom>
        </p:spPr>
        <p:txBody>
          <a:bodyPr anchor="b"/>
          <a:lstStyle/>
          <a:p>
            <a:pPr marL="0" indent="0">
              <a:buSzTx/>
              <a:buFontTx/>
              <a:buNone/>
              <a:defRPr b="1" sz="2400"/>
            </a:pPr>
          </a:p>
        </p:txBody>
      </p:sp>
      <p:sp>
        <p:nvSpPr>
          <p:cNvPr id="50" name="Slayt Numarası"/>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Yalnızca Başlık">
    <p:spTree>
      <p:nvGrpSpPr>
        <p:cNvPr id="1" name=""/>
        <p:cNvGrpSpPr/>
        <p:nvPr/>
      </p:nvGrpSpPr>
      <p:grpSpPr>
        <a:xfrm>
          <a:off x="0" y="0"/>
          <a:ext cx="0" cy="0"/>
          <a:chOff x="0" y="0"/>
          <a:chExt cx="0" cy="0"/>
        </a:xfrm>
      </p:grpSpPr>
      <p:sp>
        <p:nvSpPr>
          <p:cNvPr id="57" name="Başlık Metni"/>
          <p:cNvSpPr txBox="1"/>
          <p:nvPr>
            <p:ph type="title"/>
          </p:nvPr>
        </p:nvSpPr>
        <p:spPr>
          <a:prstGeom prst="rect">
            <a:avLst/>
          </a:prstGeom>
        </p:spPr>
        <p:txBody>
          <a:bodyPr/>
          <a:lstStyle/>
          <a:p>
            <a:pPr/>
            <a:r>
              <a:t>Başlık Metni</a:t>
            </a:r>
          </a:p>
        </p:txBody>
      </p:sp>
      <p:sp>
        <p:nvSpPr>
          <p:cNvPr id="58" name="Slayt Numarası"/>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oş">
    <p:spTree>
      <p:nvGrpSpPr>
        <p:cNvPr id="1" name=""/>
        <p:cNvGrpSpPr/>
        <p:nvPr/>
      </p:nvGrpSpPr>
      <p:grpSpPr>
        <a:xfrm>
          <a:off x="0" y="0"/>
          <a:ext cx="0" cy="0"/>
          <a:chOff x="0" y="0"/>
          <a:chExt cx="0" cy="0"/>
        </a:xfrm>
      </p:grpSpPr>
      <p:sp>
        <p:nvSpPr>
          <p:cNvPr id="65" name="Slayt Numarası"/>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aşlıklı İçerik">
    <p:spTree>
      <p:nvGrpSpPr>
        <p:cNvPr id="1" name=""/>
        <p:cNvGrpSpPr/>
        <p:nvPr/>
      </p:nvGrpSpPr>
      <p:grpSpPr>
        <a:xfrm>
          <a:off x="0" y="0"/>
          <a:ext cx="0" cy="0"/>
          <a:chOff x="0" y="0"/>
          <a:chExt cx="0" cy="0"/>
        </a:xfrm>
      </p:grpSpPr>
      <p:sp>
        <p:nvSpPr>
          <p:cNvPr id="72" name="Başlık Metni"/>
          <p:cNvSpPr txBox="1"/>
          <p:nvPr>
            <p:ph type="title"/>
          </p:nvPr>
        </p:nvSpPr>
        <p:spPr>
          <a:xfrm>
            <a:off x="839787" y="457200"/>
            <a:ext cx="3932239" cy="1600200"/>
          </a:xfrm>
          <a:prstGeom prst="rect">
            <a:avLst/>
          </a:prstGeom>
        </p:spPr>
        <p:txBody>
          <a:bodyPr anchor="b"/>
          <a:lstStyle>
            <a:lvl1pPr>
              <a:defRPr sz="3200"/>
            </a:lvl1pPr>
          </a:lstStyle>
          <a:p>
            <a:pPr/>
            <a:r>
              <a:t>Başlık Metni</a:t>
            </a:r>
          </a:p>
        </p:txBody>
      </p:sp>
      <p:sp>
        <p:nvSpPr>
          <p:cNvPr id="73" name="Gövde Düzeyi Bir…"/>
          <p:cNvSpPr txBox="1"/>
          <p:nvPr>
            <p:ph type="body" sz="half" idx="1"/>
          </p:nvPr>
        </p:nvSpPr>
        <p:spPr>
          <a:xfrm>
            <a:off x="5183187" y="987425"/>
            <a:ext cx="6172201"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pPr/>
            <a:r>
              <a:t>Gövde Düzeyi Bir</a:t>
            </a:r>
          </a:p>
          <a:p>
            <a:pPr lvl="1"/>
            <a:r>
              <a:t>Gövde Düzeyi İki</a:t>
            </a:r>
          </a:p>
          <a:p>
            <a:pPr lvl="2"/>
            <a:r>
              <a:t>Gövde Düzeyi Üç</a:t>
            </a:r>
          </a:p>
          <a:p>
            <a:pPr lvl="3"/>
            <a:r>
              <a:t>Gövde Düzeyi Dört</a:t>
            </a:r>
          </a:p>
          <a:p>
            <a:pPr lvl="4"/>
            <a:r>
              <a:t>Gövde Düzeyi Beş</a:t>
            </a:r>
          </a:p>
        </p:txBody>
      </p:sp>
      <p:sp>
        <p:nvSpPr>
          <p:cNvPr id="74" name="Metin Yer Tutucusu 3"/>
          <p:cNvSpPr/>
          <p:nvPr>
            <p:ph type="body" sz="quarter" idx="21"/>
          </p:nvPr>
        </p:nvSpPr>
        <p:spPr>
          <a:xfrm>
            <a:off x="839787" y="2057400"/>
            <a:ext cx="3932238" cy="3811588"/>
          </a:xfrm>
          <a:prstGeom prst="rect">
            <a:avLst/>
          </a:prstGeom>
        </p:spPr>
        <p:txBody>
          <a:bodyPr/>
          <a:lstStyle/>
          <a:p>
            <a:pPr marL="0" indent="0">
              <a:buSzTx/>
              <a:buFontTx/>
              <a:buNone/>
              <a:defRPr sz="1600"/>
            </a:pPr>
          </a:p>
        </p:txBody>
      </p:sp>
      <p:sp>
        <p:nvSpPr>
          <p:cNvPr id="75" name="Slayt Numarası"/>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aşlıklı Resim">
    <p:spTree>
      <p:nvGrpSpPr>
        <p:cNvPr id="1" name=""/>
        <p:cNvGrpSpPr/>
        <p:nvPr/>
      </p:nvGrpSpPr>
      <p:grpSpPr>
        <a:xfrm>
          <a:off x="0" y="0"/>
          <a:ext cx="0" cy="0"/>
          <a:chOff x="0" y="0"/>
          <a:chExt cx="0" cy="0"/>
        </a:xfrm>
      </p:grpSpPr>
      <p:sp>
        <p:nvSpPr>
          <p:cNvPr id="82" name="Başlık Metni"/>
          <p:cNvSpPr txBox="1"/>
          <p:nvPr>
            <p:ph type="title"/>
          </p:nvPr>
        </p:nvSpPr>
        <p:spPr>
          <a:xfrm>
            <a:off x="839787" y="457200"/>
            <a:ext cx="3932239" cy="1600200"/>
          </a:xfrm>
          <a:prstGeom prst="rect">
            <a:avLst/>
          </a:prstGeom>
        </p:spPr>
        <p:txBody>
          <a:bodyPr anchor="b"/>
          <a:lstStyle>
            <a:lvl1pPr>
              <a:defRPr sz="3200"/>
            </a:lvl1pPr>
          </a:lstStyle>
          <a:p>
            <a:pPr/>
            <a:r>
              <a:t>Başlık Metni</a:t>
            </a:r>
          </a:p>
        </p:txBody>
      </p:sp>
      <p:sp>
        <p:nvSpPr>
          <p:cNvPr id="83" name="Resim Yer Tutucusu 2"/>
          <p:cNvSpPr/>
          <p:nvPr>
            <p:ph type="pic" sz="half" idx="21"/>
          </p:nvPr>
        </p:nvSpPr>
        <p:spPr>
          <a:xfrm>
            <a:off x="5183187" y="987425"/>
            <a:ext cx="6172201" cy="4873625"/>
          </a:xfrm>
          <a:prstGeom prst="rect">
            <a:avLst/>
          </a:prstGeom>
        </p:spPr>
        <p:txBody>
          <a:bodyPr lIns="91439" rIns="91439">
            <a:noAutofit/>
          </a:bodyPr>
          <a:lstStyle/>
          <a:p>
            <a:pPr/>
          </a:p>
        </p:txBody>
      </p:sp>
      <p:sp>
        <p:nvSpPr>
          <p:cNvPr id="84" name="Gövde Düzeyi Bir…"/>
          <p:cNvSpPr txBox="1"/>
          <p:nvPr>
            <p:ph type="body" sz="quarter" idx="1"/>
          </p:nvPr>
        </p:nvSpPr>
        <p:spPr>
          <a:xfrm>
            <a:off x="839787" y="2057400"/>
            <a:ext cx="3932239" cy="3811588"/>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pPr/>
            <a:r>
              <a:t>Gövde Düzeyi Bir</a:t>
            </a:r>
          </a:p>
          <a:p>
            <a:pPr lvl="1"/>
            <a:r>
              <a:t>Gövde Düzeyi İki</a:t>
            </a:r>
          </a:p>
          <a:p>
            <a:pPr lvl="2"/>
            <a:r>
              <a:t>Gövde Düzeyi Üç</a:t>
            </a:r>
          </a:p>
          <a:p>
            <a:pPr lvl="3"/>
            <a:r>
              <a:t>Gövde Düzeyi Dört</a:t>
            </a:r>
          </a:p>
          <a:p>
            <a:pPr lvl="4"/>
            <a:r>
              <a:t>Gövde Düzeyi Beş</a:t>
            </a:r>
          </a:p>
        </p:txBody>
      </p:sp>
      <p:sp>
        <p:nvSpPr>
          <p:cNvPr id="85" name="Slayt Numarası"/>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 Id="rId17" Type="http://schemas.openxmlformats.org/officeDocument/2006/relationships/slideLayout" Target="../slideLayouts/slideLayout16.xml"/><Relationship Id="rId18" Type="http://schemas.openxmlformats.org/officeDocument/2006/relationships/slideLayout" Target="../slideLayouts/slideLayout17.xml"/><Relationship Id="rId19" Type="http://schemas.openxmlformats.org/officeDocument/2006/relationships/slideLayout" Target="../slideLayouts/slideLayout18.xml"/><Relationship Id="rId20" Type="http://schemas.openxmlformats.org/officeDocument/2006/relationships/slideLayout" Target="../slideLayouts/slideLayout19.xml"/><Relationship Id="rId21"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Başlık Metni"/>
          <p:cNvSpPr txBox="1"/>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Başlık Metni</a:t>
            </a:r>
          </a:p>
        </p:txBody>
      </p:sp>
      <p:sp>
        <p:nvSpPr>
          <p:cNvPr id="3" name="Gövde Düzeyi Bir…"/>
          <p:cNvSpPr txBox="1"/>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Gövde Düzeyi Bir</a:t>
            </a:r>
          </a:p>
          <a:p>
            <a:pPr lvl="1"/>
            <a:r>
              <a:t>Gövde Düzeyi İki</a:t>
            </a:r>
          </a:p>
          <a:p>
            <a:pPr lvl="2"/>
            <a:r>
              <a:t>Gövde Düzeyi Üç</a:t>
            </a:r>
          </a:p>
          <a:p>
            <a:pPr lvl="3"/>
            <a:r>
              <a:t>Gövde Düzeyi Dört</a:t>
            </a:r>
          </a:p>
          <a:p>
            <a:pPr lvl="4"/>
            <a:r>
              <a:t>Gövde Düzeyi Beş</a:t>
            </a:r>
          </a:p>
        </p:txBody>
      </p:sp>
      <p:sp>
        <p:nvSpPr>
          <p:cNvPr id="4" name="Slayt Numarası"/>
          <p:cNvSpPr txBox="1"/>
          <p:nvPr>
            <p:ph type="sldNum" sz="quarter" idx="2"/>
          </p:nvPr>
        </p:nvSpPr>
        <p:spPr>
          <a:xfrm>
            <a:off x="11095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Lst>
  <p:transition xmlns:p14="http://schemas.microsoft.com/office/powerpoint/2010/main" spd="med" advClick="1"/>
  <p:txStyles>
    <p:titleStyle>
      <a:lvl1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jpeg"/></Relationships>

</file>

<file path=ppt/slides/_rels/slide10.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11.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image" Target="../media/image3.png"/></Relationships>

</file>

<file path=ppt/slides/_rels/slide12.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 Id="rId3" Type="http://schemas.openxmlformats.org/officeDocument/2006/relationships/image" Target="../media/image5.png"/></Relationships>

</file>

<file path=ppt/slides/_rels/slide13.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5" name="Başlık 1"/>
          <p:cNvSpPr txBox="1"/>
          <p:nvPr>
            <p:ph type="title"/>
          </p:nvPr>
        </p:nvSpPr>
        <p:spPr>
          <a:prstGeom prst="rect">
            <a:avLst/>
          </a:prstGeom>
        </p:spPr>
        <p:txBody>
          <a:bodyPr/>
          <a:lstStyle/>
          <a:p>
            <a:pPr/>
          </a:p>
        </p:txBody>
      </p:sp>
      <p:pic>
        <p:nvPicPr>
          <p:cNvPr id="196" name="İçerik Yer Tutucusu 4" descr="İçerik Yer Tutucusu 4"/>
          <p:cNvPicPr>
            <a:picLocks noChangeAspect="1"/>
          </p:cNvPicPr>
          <p:nvPr/>
        </p:nvPicPr>
        <p:blipFill>
          <a:blip r:embed="rId2">
            <a:extLst/>
          </a:blip>
          <a:stretch>
            <a:fillRect/>
          </a:stretch>
        </p:blipFill>
        <p:spPr>
          <a:xfrm>
            <a:off x="0" y="0"/>
            <a:ext cx="12192000" cy="6858000"/>
          </a:xfrm>
          <a:prstGeom prst="rect">
            <a:avLst/>
          </a:prstGeom>
          <a:ln w="12700">
            <a:miter lim="400000"/>
          </a:ln>
        </p:spPr>
      </p:pic>
      <p:grpSp>
        <p:nvGrpSpPr>
          <p:cNvPr id="199" name="Dikdörtgen: Köşeleri Yuvarlatılmış 3"/>
          <p:cNvGrpSpPr/>
          <p:nvPr/>
        </p:nvGrpSpPr>
        <p:grpSpPr>
          <a:xfrm>
            <a:off x="1842580" y="2090346"/>
            <a:ext cx="8715738" cy="1830326"/>
            <a:chOff x="0" y="0"/>
            <a:chExt cx="8715736" cy="1830324"/>
          </a:xfrm>
        </p:grpSpPr>
        <p:sp>
          <p:nvSpPr>
            <p:cNvPr id="197" name="Yuvarlatılmış Dikdörtgen"/>
            <p:cNvSpPr/>
            <p:nvPr/>
          </p:nvSpPr>
          <p:spPr>
            <a:xfrm>
              <a:off x="0" y="0"/>
              <a:ext cx="8715737" cy="1830325"/>
            </a:xfrm>
            <a:prstGeom prst="roundRect">
              <a:avLst>
                <a:gd name="adj" fmla="val 16667"/>
              </a:avLst>
            </a:prstGeom>
            <a:solidFill>
              <a:srgbClr val="2F5597"/>
            </a:solidFill>
            <a:ln w="25400" cap="flat">
              <a:solidFill>
                <a:srgbClr val="32538F"/>
              </a:solidFill>
              <a:prstDash val="solid"/>
              <a:round/>
            </a:ln>
            <a:effectLst/>
          </p:spPr>
          <p:txBody>
            <a:bodyPr wrap="square" lIns="45719" tIns="45719" rIns="45719" bIns="45719" numCol="1" anchor="ctr">
              <a:noAutofit/>
            </a:bodyPr>
            <a:lstStyle/>
            <a:p>
              <a:pPr algn="ctr">
                <a:defRPr b="1" sz="2800">
                  <a:solidFill>
                    <a:srgbClr val="FFFFFF"/>
                  </a:solidFill>
                  <a:latin typeface="Courier New"/>
                  <a:ea typeface="Courier New"/>
                  <a:cs typeface="Courier New"/>
                  <a:sym typeface="Courier New"/>
                </a:defRPr>
              </a:pPr>
            </a:p>
          </p:txBody>
        </p:sp>
        <p:sp>
          <p:nvSpPr>
            <p:cNvPr id="198" name="Obez Yaşlı Bireylerde Hangi Adipozite Belirteci Kas Kuvveti ile Bağımsız İlişkili?"/>
            <p:cNvSpPr txBox="1"/>
            <p:nvPr/>
          </p:nvSpPr>
          <p:spPr>
            <a:xfrm>
              <a:off x="147768" y="468858"/>
              <a:ext cx="8420201" cy="89260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800">
                  <a:solidFill>
                    <a:srgbClr val="FFFFFF"/>
                  </a:solidFill>
                  <a:latin typeface="Arial"/>
                  <a:ea typeface="Arial"/>
                  <a:cs typeface="Arial"/>
                  <a:sym typeface="Arial"/>
                </a:defRPr>
              </a:lvl1pPr>
            </a:lstStyle>
            <a:p>
              <a:pPr/>
              <a:r>
                <a:t>Obez Yaşlı Bireylerde Hangi Adipozite Belirteci Kas Kuvveti ile Bağımsız İlişkili?</a:t>
              </a:r>
            </a:p>
          </p:txBody>
        </p:sp>
      </p:grpSp>
      <p:sp>
        <p:nvSpPr>
          <p:cNvPr id="200" name="Şebnem Sıdıka Güven, Serdar Özkök, Cihan Kılıç, Deniz Seyithanoğlu, Denizler Sezer, Hümeyra Özalp, Tuğba Erdoğan, Gülistan Bahat, Mehmet Akif Karan…"/>
          <p:cNvSpPr txBox="1"/>
          <p:nvPr>
            <p:ph type="body" idx="1"/>
          </p:nvPr>
        </p:nvSpPr>
        <p:spPr>
          <a:xfrm>
            <a:off x="838200" y="1983035"/>
            <a:ext cx="10515600" cy="4351339"/>
          </a:xfrm>
          <a:prstGeom prst="rect">
            <a:avLst/>
          </a:prstGeom>
        </p:spPr>
        <p:txBody>
          <a:bodyPr/>
          <a:lstStyle/>
          <a:p>
            <a:pPr marL="221742" indent="-221742" defTabSz="886968">
              <a:spcBef>
                <a:spcPts val="900"/>
              </a:spcBef>
              <a:defRPr sz="2716">
                <a:latin typeface="+mj-lt"/>
                <a:ea typeface="+mj-ea"/>
                <a:cs typeface="+mj-cs"/>
                <a:sym typeface="Calibri"/>
              </a:defRPr>
            </a:pPr>
          </a:p>
          <a:p>
            <a:pPr marL="221742" indent="-221742" defTabSz="886968">
              <a:spcBef>
                <a:spcPts val="900"/>
              </a:spcBef>
              <a:defRPr sz="2716">
                <a:latin typeface="+mj-lt"/>
                <a:ea typeface="+mj-ea"/>
                <a:cs typeface="+mj-cs"/>
                <a:sym typeface="Calibri"/>
              </a:defRPr>
            </a:pPr>
          </a:p>
          <a:p>
            <a:pPr marL="221742" indent="-221742" defTabSz="886968">
              <a:spcBef>
                <a:spcPts val="900"/>
              </a:spcBef>
              <a:defRPr sz="2716">
                <a:latin typeface="+mj-lt"/>
                <a:ea typeface="+mj-ea"/>
                <a:cs typeface="+mj-cs"/>
                <a:sym typeface="Calibri"/>
              </a:defRPr>
            </a:pPr>
          </a:p>
          <a:p>
            <a:pPr marL="221742" indent="-221742" defTabSz="886968">
              <a:spcBef>
                <a:spcPts val="900"/>
              </a:spcBef>
              <a:defRPr sz="2716">
                <a:latin typeface="+mj-lt"/>
                <a:ea typeface="+mj-ea"/>
                <a:cs typeface="+mj-cs"/>
                <a:sym typeface="Calibri"/>
              </a:defRPr>
            </a:pPr>
          </a:p>
          <a:p>
            <a:pPr marL="0" indent="0" defTabSz="886968">
              <a:spcBef>
                <a:spcPts val="900"/>
              </a:spcBef>
              <a:buSzTx/>
              <a:buNone/>
              <a:defRPr sz="2716" u="sng">
                <a:latin typeface="+mj-lt"/>
                <a:ea typeface="+mj-ea"/>
                <a:cs typeface="+mj-cs"/>
                <a:sym typeface="Calibri"/>
              </a:defRPr>
            </a:pPr>
          </a:p>
          <a:p>
            <a:pPr marL="0" indent="0" algn="ctr" defTabSz="886968">
              <a:lnSpc>
                <a:spcPct val="100000"/>
              </a:lnSpc>
              <a:spcBef>
                <a:spcPts val="600"/>
              </a:spcBef>
              <a:buSzTx/>
              <a:buNone/>
              <a:defRPr b="1" spc="-97" sz="1940" u="sng">
                <a:solidFill>
                  <a:srgbClr val="808080"/>
                </a:solidFill>
                <a:latin typeface="+mj-lt"/>
                <a:ea typeface="+mj-ea"/>
                <a:cs typeface="+mj-cs"/>
                <a:sym typeface="Calibri"/>
              </a:defRPr>
            </a:pPr>
            <a:r>
              <a:rPr sz="1455" u="none">
                <a:solidFill>
                  <a:srgbClr val="242424"/>
                </a:solidFill>
                <a:latin typeface="Aptos"/>
                <a:ea typeface="Aptos"/>
                <a:cs typeface="Aptos"/>
                <a:sym typeface="Aptos"/>
              </a:rPr>
              <a:t> </a:t>
            </a:r>
            <a:r>
              <a:rPr b="0" sz="1455" u="none">
                <a:solidFill>
                  <a:srgbClr val="242424"/>
                </a:solidFill>
                <a:latin typeface="Aptos"/>
                <a:ea typeface="Aptos"/>
                <a:cs typeface="Aptos"/>
                <a:sym typeface="Aptos"/>
              </a:rPr>
              <a:t>Şebnem Sıdıka Güven, Serdar Özkök, Cihan Kılıç, Deniz Seyithanoğlu, </a:t>
            </a:r>
            <a:r>
              <a:rPr sz="1455">
                <a:solidFill>
                  <a:srgbClr val="242424"/>
                </a:solidFill>
                <a:latin typeface="Aptos"/>
                <a:ea typeface="Aptos"/>
                <a:cs typeface="Aptos"/>
                <a:sym typeface="Aptos"/>
              </a:rPr>
              <a:t>Denizler Sezer,</a:t>
            </a:r>
            <a:r>
              <a:rPr b="0" sz="1455" u="none">
                <a:solidFill>
                  <a:srgbClr val="242424"/>
                </a:solidFill>
                <a:latin typeface="Aptos"/>
                <a:ea typeface="Aptos"/>
                <a:cs typeface="Aptos"/>
                <a:sym typeface="Aptos"/>
              </a:rPr>
              <a:t> Hümeyra Özalp, Tuğba Erdoğan, Gülistan Bahat, Mehmet Akif Karan</a:t>
            </a:r>
            <a:endParaRPr b="0" spc="0" sz="1455">
              <a:solidFill>
                <a:srgbClr val="242424"/>
              </a:solidFill>
              <a:latin typeface="Aptos"/>
              <a:ea typeface="Aptos"/>
              <a:cs typeface="Aptos"/>
              <a:sym typeface="Aptos"/>
            </a:endParaRPr>
          </a:p>
          <a:p>
            <a:pPr marL="0" indent="0" algn="ctr" defTabSz="886968">
              <a:lnSpc>
                <a:spcPct val="100000"/>
              </a:lnSpc>
              <a:spcBef>
                <a:spcPts val="600"/>
              </a:spcBef>
              <a:buSzTx/>
              <a:buNone/>
              <a:defRPr b="1" spc="0" sz="1455">
                <a:solidFill>
                  <a:srgbClr val="242424"/>
                </a:solidFill>
              </a:defRPr>
            </a:pPr>
          </a:p>
          <a:p>
            <a:pPr marL="0" indent="0" algn="ctr" defTabSz="886968">
              <a:lnSpc>
                <a:spcPct val="100000"/>
              </a:lnSpc>
              <a:spcBef>
                <a:spcPts val="600"/>
              </a:spcBef>
              <a:buSzTx/>
              <a:buNone/>
              <a:defRPr b="1" spc="-97" sz="1552">
                <a:solidFill>
                  <a:srgbClr val="808080"/>
                </a:solidFill>
                <a:latin typeface="+mj-lt"/>
                <a:ea typeface="+mj-ea"/>
                <a:cs typeface="+mj-cs"/>
                <a:sym typeface="Calibri"/>
              </a:defRPr>
            </a:pPr>
            <a:r>
              <a:t>İstanbul Üniversitesi İstanbul Tıp Fakültesi</a:t>
            </a:r>
          </a:p>
          <a:p>
            <a:pPr marL="0" indent="0" algn="ctr" defTabSz="886968">
              <a:lnSpc>
                <a:spcPct val="100000"/>
              </a:lnSpc>
              <a:spcBef>
                <a:spcPts val="600"/>
              </a:spcBef>
              <a:buSzTx/>
              <a:buNone/>
              <a:defRPr b="1" spc="-97" sz="1552">
                <a:solidFill>
                  <a:srgbClr val="808080"/>
                </a:solidFill>
                <a:latin typeface="+mj-lt"/>
                <a:ea typeface="+mj-ea"/>
                <a:cs typeface="+mj-cs"/>
                <a:sym typeface="Calibri"/>
              </a:defRPr>
            </a:pPr>
            <a:r>
              <a:t>Geriatri BD</a:t>
            </a:r>
            <a:endParaRPr spc="0">
              <a:latin typeface="Arial"/>
              <a:ea typeface="Arial"/>
              <a:cs typeface="Arial"/>
              <a:sym typeface="Arial"/>
            </a:endParaRPr>
          </a:p>
          <a:p>
            <a:pPr marL="0" indent="0" algn="ctr" defTabSz="886968">
              <a:lnSpc>
                <a:spcPct val="100000"/>
              </a:lnSpc>
              <a:spcBef>
                <a:spcPts val="600"/>
              </a:spcBef>
              <a:buSzTx/>
              <a:buNone/>
              <a:defRPr b="1" spc="-97" sz="1552">
                <a:solidFill>
                  <a:srgbClr val="808080"/>
                </a:solidFill>
                <a:latin typeface="+mj-lt"/>
                <a:ea typeface="+mj-ea"/>
                <a:cs typeface="+mj-cs"/>
                <a:sym typeface="Calibri"/>
              </a:defRPr>
            </a:pPr>
            <a:r>
              <a:rPr spc="0">
                <a:latin typeface="Arial"/>
                <a:ea typeface="Arial"/>
                <a:cs typeface="Arial"/>
                <a:sym typeface="Arial"/>
              </a:rPr>
              <a:t>16</a:t>
            </a:r>
            <a:r>
              <a:t>/10/2025</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grpSp>
        <p:nvGrpSpPr>
          <p:cNvPr id="275" name="CustomShape 1"/>
          <p:cNvGrpSpPr/>
          <p:nvPr/>
        </p:nvGrpSpPr>
        <p:grpSpPr>
          <a:xfrm>
            <a:off x="779720" y="560863"/>
            <a:ext cx="10632559" cy="934199"/>
            <a:chOff x="0" y="0"/>
            <a:chExt cx="10632557" cy="934198"/>
          </a:xfrm>
        </p:grpSpPr>
        <p:sp>
          <p:nvSpPr>
            <p:cNvPr id="273" name="Dikdörtgen"/>
            <p:cNvSpPr/>
            <p:nvPr/>
          </p:nvSpPr>
          <p:spPr>
            <a:xfrm>
              <a:off x="-1" y="0"/>
              <a:ext cx="10632559" cy="934199"/>
            </a:xfrm>
            <a:prstGeom prst="rect">
              <a:avLst/>
            </a:prstGeom>
            <a:solidFill>
              <a:srgbClr val="0070C0"/>
            </a:solidFill>
            <a:ln w="12700" cap="flat">
              <a:noFill/>
              <a:miter lim="400000"/>
            </a:ln>
            <a:effectLst/>
          </p:spPr>
          <p:txBody>
            <a:bodyPr wrap="square" lIns="45719" tIns="45719" rIns="45719" bIns="45719" numCol="1" anchor="ctr">
              <a:noAutofit/>
            </a:bodyPr>
            <a:lstStyle/>
            <a:p>
              <a:pPr>
                <a:lnSpc>
                  <a:spcPct val="90000"/>
                </a:lnSpc>
              </a:pPr>
            </a:p>
          </p:txBody>
        </p:sp>
        <p:sp>
          <p:nvSpPr>
            <p:cNvPr id="274" name="Bulgular"/>
            <p:cNvSpPr txBox="1"/>
            <p:nvPr/>
          </p:nvSpPr>
          <p:spPr>
            <a:xfrm>
              <a:off x="44999" y="214347"/>
              <a:ext cx="10542559" cy="50550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999" tIns="44999" rIns="44999" bIns="44999" numCol="1" anchor="ctr">
              <a:spAutoFit/>
            </a:bodyPr>
            <a:lstStyle>
              <a:lvl1pPr>
                <a:lnSpc>
                  <a:spcPct val="90000"/>
                </a:lnSpc>
                <a:defRPr b="1" spc="-1" sz="3300">
                  <a:solidFill>
                    <a:srgbClr val="FFFFFF"/>
                  </a:solidFill>
                </a:defRPr>
              </a:lvl1pPr>
            </a:lstStyle>
            <a:p>
              <a:pPr/>
              <a:r>
                <a:t>Bulgular</a:t>
              </a:r>
            </a:p>
          </p:txBody>
        </p:sp>
      </p:grpSp>
      <p:sp>
        <p:nvSpPr>
          <p:cNvPr id="276" name="Metin kutusu 1"/>
          <p:cNvSpPr txBox="1"/>
          <p:nvPr/>
        </p:nvSpPr>
        <p:spPr>
          <a:xfrm>
            <a:off x="2665009" y="1912275"/>
            <a:ext cx="6859532" cy="333089"/>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r>
              <a:t>Tablo 1. Çalışma popülasyonunun demografik ve karakteristik özellikleri</a:t>
            </a:r>
          </a:p>
        </p:txBody>
      </p:sp>
      <p:pic>
        <p:nvPicPr>
          <p:cNvPr id="277" name="Resim 2" descr="Resim 2"/>
          <p:cNvPicPr>
            <a:picLocks noChangeAspect="1"/>
          </p:cNvPicPr>
          <p:nvPr/>
        </p:nvPicPr>
        <p:blipFill>
          <a:blip r:embed="rId2">
            <a:extLst/>
          </a:blip>
          <a:srcRect l="0" t="7828" r="0" b="126"/>
          <a:stretch>
            <a:fillRect/>
          </a:stretch>
        </p:blipFill>
        <p:spPr>
          <a:xfrm>
            <a:off x="3286621" y="2416999"/>
            <a:ext cx="5110455" cy="4171411"/>
          </a:xfrm>
          <a:prstGeom prst="rect">
            <a:avLst/>
          </a:prstGeom>
          <a:ln w="12700">
            <a:miter lim="400000"/>
          </a:ln>
        </p:spPr>
      </p:pic>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grpSp>
        <p:nvGrpSpPr>
          <p:cNvPr id="281" name="CustomShape 1"/>
          <p:cNvGrpSpPr/>
          <p:nvPr/>
        </p:nvGrpSpPr>
        <p:grpSpPr>
          <a:xfrm>
            <a:off x="779720" y="560863"/>
            <a:ext cx="10632559" cy="934199"/>
            <a:chOff x="0" y="0"/>
            <a:chExt cx="10632557" cy="934198"/>
          </a:xfrm>
        </p:grpSpPr>
        <p:sp>
          <p:nvSpPr>
            <p:cNvPr id="279" name="Dikdörtgen"/>
            <p:cNvSpPr/>
            <p:nvPr/>
          </p:nvSpPr>
          <p:spPr>
            <a:xfrm>
              <a:off x="-1" y="0"/>
              <a:ext cx="10632559" cy="934199"/>
            </a:xfrm>
            <a:prstGeom prst="rect">
              <a:avLst/>
            </a:prstGeom>
            <a:solidFill>
              <a:srgbClr val="0070C0"/>
            </a:solidFill>
            <a:ln w="12700" cap="flat">
              <a:noFill/>
              <a:miter lim="400000"/>
            </a:ln>
            <a:effectLst/>
          </p:spPr>
          <p:txBody>
            <a:bodyPr wrap="square" lIns="45719" tIns="45719" rIns="45719" bIns="45719" numCol="1" anchor="ctr">
              <a:noAutofit/>
            </a:bodyPr>
            <a:lstStyle/>
            <a:p>
              <a:pPr>
                <a:lnSpc>
                  <a:spcPct val="90000"/>
                </a:lnSpc>
              </a:pPr>
            </a:p>
          </p:txBody>
        </p:sp>
        <p:sp>
          <p:nvSpPr>
            <p:cNvPr id="280" name="Bulgular"/>
            <p:cNvSpPr txBox="1"/>
            <p:nvPr/>
          </p:nvSpPr>
          <p:spPr>
            <a:xfrm>
              <a:off x="44999" y="214347"/>
              <a:ext cx="10542559" cy="50550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999" tIns="44999" rIns="44999" bIns="44999" numCol="1" anchor="ctr">
              <a:spAutoFit/>
            </a:bodyPr>
            <a:lstStyle>
              <a:lvl1pPr>
                <a:lnSpc>
                  <a:spcPct val="90000"/>
                </a:lnSpc>
                <a:defRPr b="1" spc="-1" sz="3300">
                  <a:solidFill>
                    <a:srgbClr val="FFFFFF"/>
                  </a:solidFill>
                </a:defRPr>
              </a:lvl1pPr>
            </a:lstStyle>
            <a:p>
              <a:pPr/>
              <a:r>
                <a:t>Bulgular</a:t>
              </a:r>
            </a:p>
          </p:txBody>
        </p:sp>
      </p:grpSp>
      <p:pic>
        <p:nvPicPr>
          <p:cNvPr id="282" name="Resim 3" descr="Resim 3"/>
          <p:cNvPicPr>
            <a:picLocks noChangeAspect="1"/>
          </p:cNvPicPr>
          <p:nvPr/>
        </p:nvPicPr>
        <p:blipFill>
          <a:blip r:embed="rId2">
            <a:extLst/>
          </a:blip>
          <a:stretch>
            <a:fillRect/>
          </a:stretch>
        </p:blipFill>
        <p:spPr>
          <a:xfrm>
            <a:off x="5875599" y="2035306"/>
            <a:ext cx="6611282" cy="3612412"/>
          </a:xfrm>
          <a:prstGeom prst="rect">
            <a:avLst/>
          </a:prstGeom>
          <a:ln w="12700">
            <a:miter lim="400000"/>
          </a:ln>
        </p:spPr>
      </p:pic>
      <p:pic>
        <p:nvPicPr>
          <p:cNvPr id="283" name="Resim 4" descr="Resim 4"/>
          <p:cNvPicPr>
            <a:picLocks noChangeAspect="1"/>
          </p:cNvPicPr>
          <p:nvPr/>
        </p:nvPicPr>
        <p:blipFill>
          <a:blip r:embed="rId3">
            <a:extLst/>
          </a:blip>
          <a:srcRect l="0" t="0" r="0" b="2159"/>
          <a:stretch>
            <a:fillRect/>
          </a:stretch>
        </p:blipFill>
        <p:spPr>
          <a:xfrm>
            <a:off x="100111" y="2025919"/>
            <a:ext cx="6302402" cy="3627370"/>
          </a:xfrm>
          <a:prstGeom prst="rect">
            <a:avLst/>
          </a:prstGeom>
          <a:ln w="12700">
            <a:miter lim="400000"/>
          </a:ln>
        </p:spPr>
      </p:pic>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grpSp>
        <p:nvGrpSpPr>
          <p:cNvPr id="287" name="CustomShape 1"/>
          <p:cNvGrpSpPr/>
          <p:nvPr/>
        </p:nvGrpSpPr>
        <p:grpSpPr>
          <a:xfrm>
            <a:off x="784512" y="244561"/>
            <a:ext cx="10632559" cy="934199"/>
            <a:chOff x="0" y="0"/>
            <a:chExt cx="10632557" cy="934198"/>
          </a:xfrm>
        </p:grpSpPr>
        <p:sp>
          <p:nvSpPr>
            <p:cNvPr id="285" name="Dikdörtgen"/>
            <p:cNvSpPr/>
            <p:nvPr/>
          </p:nvSpPr>
          <p:spPr>
            <a:xfrm>
              <a:off x="-1" y="0"/>
              <a:ext cx="10632559" cy="934199"/>
            </a:xfrm>
            <a:prstGeom prst="rect">
              <a:avLst/>
            </a:prstGeom>
            <a:solidFill>
              <a:srgbClr val="0070C0"/>
            </a:solidFill>
            <a:ln w="12700" cap="flat">
              <a:noFill/>
              <a:miter lim="400000"/>
            </a:ln>
            <a:effectLst/>
          </p:spPr>
          <p:txBody>
            <a:bodyPr wrap="square" lIns="45719" tIns="45719" rIns="45719" bIns="45719" numCol="1" anchor="ctr">
              <a:noAutofit/>
            </a:bodyPr>
            <a:lstStyle/>
            <a:p>
              <a:pPr>
                <a:lnSpc>
                  <a:spcPct val="90000"/>
                </a:lnSpc>
              </a:pPr>
            </a:p>
          </p:txBody>
        </p:sp>
        <p:sp>
          <p:nvSpPr>
            <p:cNvPr id="286" name="Bulgular"/>
            <p:cNvSpPr txBox="1"/>
            <p:nvPr/>
          </p:nvSpPr>
          <p:spPr>
            <a:xfrm>
              <a:off x="44999" y="214347"/>
              <a:ext cx="10542559" cy="50550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999" tIns="44999" rIns="44999" bIns="44999" numCol="1" anchor="ctr">
              <a:spAutoFit/>
            </a:bodyPr>
            <a:lstStyle>
              <a:lvl1pPr>
                <a:lnSpc>
                  <a:spcPct val="90000"/>
                </a:lnSpc>
                <a:defRPr b="1" spc="-1" sz="3300">
                  <a:solidFill>
                    <a:srgbClr val="FFFFFF"/>
                  </a:solidFill>
                </a:defRPr>
              </a:lvl1pPr>
            </a:lstStyle>
            <a:p>
              <a:pPr/>
              <a:r>
                <a:t>Bulgular</a:t>
              </a:r>
            </a:p>
          </p:txBody>
        </p:sp>
      </p:grpSp>
      <p:pic>
        <p:nvPicPr>
          <p:cNvPr id="288" name="Resim 1" descr="Resim 1"/>
          <p:cNvPicPr>
            <a:picLocks noChangeAspect="1"/>
          </p:cNvPicPr>
          <p:nvPr/>
        </p:nvPicPr>
        <p:blipFill>
          <a:blip r:embed="rId2">
            <a:extLst/>
          </a:blip>
          <a:stretch>
            <a:fillRect/>
          </a:stretch>
        </p:blipFill>
        <p:spPr>
          <a:xfrm>
            <a:off x="75136" y="1180753"/>
            <a:ext cx="5943171" cy="4174101"/>
          </a:xfrm>
          <a:prstGeom prst="rect">
            <a:avLst/>
          </a:prstGeom>
          <a:ln w="12700">
            <a:miter lim="400000"/>
          </a:ln>
        </p:spPr>
      </p:pic>
      <p:pic>
        <p:nvPicPr>
          <p:cNvPr id="289" name="Resim 2" descr="Resim 2"/>
          <p:cNvPicPr>
            <a:picLocks noChangeAspect="1"/>
          </p:cNvPicPr>
          <p:nvPr/>
        </p:nvPicPr>
        <p:blipFill>
          <a:blip r:embed="rId3">
            <a:extLst/>
          </a:blip>
          <a:stretch>
            <a:fillRect/>
          </a:stretch>
        </p:blipFill>
        <p:spPr>
          <a:xfrm>
            <a:off x="5753813" y="1293370"/>
            <a:ext cx="6436611" cy="4063238"/>
          </a:xfrm>
          <a:prstGeom prst="rect">
            <a:avLst/>
          </a:prstGeom>
          <a:ln w="12700">
            <a:miter lim="400000"/>
          </a:ln>
        </p:spPr>
      </p:pic>
      <p:sp>
        <p:nvSpPr>
          <p:cNvPr id="290" name="Metin kutusu 5"/>
          <p:cNvSpPr txBox="1"/>
          <p:nvPr/>
        </p:nvSpPr>
        <p:spPr>
          <a:xfrm>
            <a:off x="44761" y="6056702"/>
            <a:ext cx="12107269" cy="49202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sz="1400">
                <a:latin typeface="Arial"/>
                <a:ea typeface="Arial"/>
                <a:cs typeface="Arial"/>
                <a:sym typeface="Arial"/>
              </a:defRPr>
            </a:lvl1pPr>
          </a:lstStyle>
          <a:p>
            <a:pPr/>
            <a:r>
              <a:t>Adipozite belirteçlerinden yalnızca kiloya göre​ düzeltilmiş BÇ ve yağ yüzdesi kas kuvveti ile bağımsız ilişkili bulundu (DBÇ ve yağ yüzdesi​ için β ve p deperleri sırasıyla -1.15; 0.02 ve -0.71;&lt;0.001)​</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grpSp>
        <p:nvGrpSpPr>
          <p:cNvPr id="294" name="CustomShape 1"/>
          <p:cNvGrpSpPr/>
          <p:nvPr/>
        </p:nvGrpSpPr>
        <p:grpSpPr>
          <a:xfrm>
            <a:off x="779720" y="560863"/>
            <a:ext cx="10632559" cy="934199"/>
            <a:chOff x="0" y="0"/>
            <a:chExt cx="10632557" cy="934198"/>
          </a:xfrm>
        </p:grpSpPr>
        <p:sp>
          <p:nvSpPr>
            <p:cNvPr id="292" name="Dikdörtgen"/>
            <p:cNvSpPr/>
            <p:nvPr/>
          </p:nvSpPr>
          <p:spPr>
            <a:xfrm>
              <a:off x="-1" y="0"/>
              <a:ext cx="10632559" cy="934199"/>
            </a:xfrm>
            <a:prstGeom prst="rect">
              <a:avLst/>
            </a:prstGeom>
            <a:solidFill>
              <a:srgbClr val="0070C0"/>
            </a:solidFill>
            <a:ln w="12700" cap="flat">
              <a:noFill/>
              <a:miter lim="400000"/>
            </a:ln>
            <a:effectLst/>
          </p:spPr>
          <p:txBody>
            <a:bodyPr wrap="square" lIns="45719" tIns="45719" rIns="45719" bIns="45719" numCol="1" anchor="ctr">
              <a:noAutofit/>
            </a:bodyPr>
            <a:lstStyle/>
            <a:p>
              <a:pPr>
                <a:lnSpc>
                  <a:spcPct val="90000"/>
                </a:lnSpc>
              </a:pPr>
            </a:p>
          </p:txBody>
        </p:sp>
        <p:sp>
          <p:nvSpPr>
            <p:cNvPr id="293" name="Sonuç"/>
            <p:cNvSpPr txBox="1"/>
            <p:nvPr/>
          </p:nvSpPr>
          <p:spPr>
            <a:xfrm>
              <a:off x="44999" y="214347"/>
              <a:ext cx="10542559" cy="50550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999" tIns="44999" rIns="44999" bIns="44999" numCol="1" anchor="ctr">
              <a:spAutoFit/>
            </a:bodyPr>
            <a:lstStyle>
              <a:lvl1pPr>
                <a:lnSpc>
                  <a:spcPct val="90000"/>
                </a:lnSpc>
                <a:defRPr b="1" spc="-1" sz="3300">
                  <a:solidFill>
                    <a:srgbClr val="FFFFFF"/>
                  </a:solidFill>
                </a:defRPr>
              </a:lvl1pPr>
            </a:lstStyle>
            <a:p>
              <a:pPr/>
              <a:r>
                <a:t>Sonuç</a:t>
              </a:r>
            </a:p>
          </p:txBody>
        </p:sp>
      </p:grpSp>
      <p:grpSp>
        <p:nvGrpSpPr>
          <p:cNvPr id="297" name="CustomShape 2"/>
          <p:cNvGrpSpPr/>
          <p:nvPr/>
        </p:nvGrpSpPr>
        <p:grpSpPr>
          <a:xfrm>
            <a:off x="682978" y="1838112"/>
            <a:ext cx="10729696" cy="4246980"/>
            <a:chOff x="0" y="0"/>
            <a:chExt cx="10729694" cy="4246979"/>
          </a:xfrm>
        </p:grpSpPr>
        <p:sp>
          <p:nvSpPr>
            <p:cNvPr id="295" name="Yuvarlatılmış Dikdörtgen"/>
            <p:cNvSpPr/>
            <p:nvPr/>
          </p:nvSpPr>
          <p:spPr>
            <a:xfrm>
              <a:off x="0" y="0"/>
              <a:ext cx="10729695" cy="4246980"/>
            </a:xfrm>
            <a:prstGeom prst="roundRect">
              <a:avLst>
                <a:gd name="adj" fmla="val 16667"/>
              </a:avLst>
            </a:prstGeom>
            <a:solidFill>
              <a:srgbClr val="E7E6E6"/>
            </a:solidFill>
            <a:ln w="28575" cap="flat">
              <a:solidFill>
                <a:srgbClr val="0070C0"/>
              </a:solidFill>
              <a:prstDash val="solid"/>
              <a:round/>
            </a:ln>
            <a:effectLst>
              <a:outerShdw sx="100000" sy="100000" kx="0" ky="0" algn="b" rotWithShape="0" blurRad="38100" dist="20000" dir="5400000">
                <a:srgbClr val="000000">
                  <a:alpha val="38000"/>
                </a:srgbClr>
              </a:outerShdw>
            </a:effectLst>
          </p:spPr>
          <p:txBody>
            <a:bodyPr wrap="square" lIns="45719" tIns="45719" rIns="45719" bIns="45719" numCol="1" anchor="ctr">
              <a:noAutofit/>
            </a:bodyPr>
            <a:lstStyle/>
            <a:p>
              <a:pPr algn="ctr"/>
            </a:p>
          </p:txBody>
        </p:sp>
        <p:sp>
          <p:nvSpPr>
            <p:cNvPr id="296" name="Çalışmamızın sonuçları obez bireylerde adipozite belirteçlerinden yalnızca yağ yüzdesi ve BÇİ’nin kas kuvveti ile ters yönde anlamlı bir ilişkisi olduğunu ortaya koymaktadır.…"/>
            <p:cNvSpPr txBox="1"/>
            <p:nvPr/>
          </p:nvSpPr>
          <p:spPr>
            <a:xfrm>
              <a:off x="221607" y="1103778"/>
              <a:ext cx="10286481" cy="2039423"/>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89999" tIns="89999" rIns="89999" bIns="89999" numCol="1" anchor="ctr">
              <a:spAutoFit/>
            </a:bodyPr>
            <a:lstStyle/>
            <a:p>
              <a:pPr algn="ctr">
                <a:defRPr>
                  <a:latin typeface="Arial"/>
                  <a:ea typeface="Arial"/>
                  <a:cs typeface="Arial"/>
                  <a:sym typeface="Arial"/>
                </a:defRPr>
              </a:pPr>
              <a:r>
                <a:t>     Çalışmamızın sonuçları obez bireylerde adipozite belirteçlerinden yalnızca </a:t>
              </a:r>
              <a:r>
                <a:rPr>
                  <a:solidFill>
                    <a:srgbClr val="FF0000"/>
                  </a:solidFill>
                </a:rPr>
                <a:t>yağ yüzdesi ve BÇİ’nin kas kuvveti ile ters yönde anlamlı</a:t>
              </a:r>
              <a:r>
                <a:t> bir ilişkisi olduğunu ortaya koymaktadır.</a:t>
              </a:r>
            </a:p>
            <a:p>
              <a:pPr algn="ctr">
                <a:defRPr>
                  <a:latin typeface="Arial"/>
                  <a:ea typeface="Arial"/>
                  <a:cs typeface="Arial"/>
                  <a:sym typeface="Arial"/>
                </a:defRPr>
              </a:pPr>
              <a:br/>
              <a:br/>
              <a:r>
                <a:t>     Bu bağlamda sarkopenik obezite değerlendirmesinde obezite bileşeni için geleneksel BKİ ve BÇ ölçümleri yerine BÇİ ve yağ yüzdesi ölçümlerinin kullanılmasının daha uygun olacağını düşündürmektedir. Bu görüşü destekleyen daha fazla çalışmaya ihtiyaç vardır.</a:t>
              </a:r>
            </a:p>
          </p:txBody>
        </p:sp>
      </p:gr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9" name="1 Başlık"/>
          <p:cNvSpPr txBox="1"/>
          <p:nvPr>
            <p:ph type="title"/>
          </p:nvPr>
        </p:nvSpPr>
        <p:spPr>
          <a:xfrm>
            <a:off x="838200" y="3039314"/>
            <a:ext cx="10515600" cy="975996"/>
          </a:xfrm>
          <a:prstGeom prst="rect">
            <a:avLst/>
          </a:prstGeom>
          <a:gradFill>
            <a:gsLst>
              <a:gs pos="0">
                <a:schemeClr val="accent4">
                  <a:hueOff val="-617933"/>
                  <a:lumOff val="36487"/>
                </a:schemeClr>
              </a:gs>
              <a:gs pos="35000">
                <a:srgbClr val="FFEACF"/>
              </a:gs>
              <a:gs pos="100000">
                <a:schemeClr val="accent4">
                  <a:hueOff val="-742744"/>
                  <a:lumOff val="46439"/>
                </a:schemeClr>
              </a:gs>
            </a:gsLst>
            <a:lin ang="16200000"/>
          </a:gradFill>
          <a:ln w="9525">
            <a:solidFill>
              <a:srgbClr val="F9BC00"/>
            </a:solidFill>
            <a:miter lim="800000"/>
          </a:ln>
          <a:effectLst>
            <a:outerShdw sx="100000" sy="100000" kx="0" ky="0" algn="b" rotWithShape="0" blurRad="38100" dist="20000" dir="5400000">
              <a:srgbClr val="000000">
                <a:alpha val="38000"/>
              </a:srgbClr>
            </a:outerShdw>
          </a:effectLst>
        </p:spPr>
        <p:txBody>
          <a:bodyPr/>
          <a:lstStyle>
            <a:lvl1pPr algn="ctr">
              <a:defRPr b="1" i="1" sz="3600">
                <a:latin typeface="Times New Roman"/>
                <a:ea typeface="Times New Roman"/>
                <a:cs typeface="Times New Roman"/>
                <a:sym typeface="Times New Roman"/>
              </a:defRPr>
            </a:lvl1pPr>
          </a:lstStyle>
          <a:p>
            <a:pPr/>
            <a:r>
              <a:t>İLGİNİZ İÇİN TEŞEKKÜRLER</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grpSp>
        <p:nvGrpSpPr>
          <p:cNvPr id="204" name="CustomShape 1"/>
          <p:cNvGrpSpPr/>
          <p:nvPr/>
        </p:nvGrpSpPr>
        <p:grpSpPr>
          <a:xfrm>
            <a:off x="779720" y="560863"/>
            <a:ext cx="10632559" cy="934199"/>
            <a:chOff x="0" y="0"/>
            <a:chExt cx="10632557" cy="934198"/>
          </a:xfrm>
        </p:grpSpPr>
        <p:sp>
          <p:nvSpPr>
            <p:cNvPr id="202" name="Dikdörtgen"/>
            <p:cNvSpPr/>
            <p:nvPr/>
          </p:nvSpPr>
          <p:spPr>
            <a:xfrm>
              <a:off x="-1" y="0"/>
              <a:ext cx="10632559" cy="934199"/>
            </a:xfrm>
            <a:prstGeom prst="rect">
              <a:avLst/>
            </a:prstGeom>
            <a:solidFill>
              <a:srgbClr val="0070C0"/>
            </a:solidFill>
            <a:ln w="12700" cap="flat">
              <a:noFill/>
              <a:miter lim="400000"/>
            </a:ln>
            <a:effectLst/>
          </p:spPr>
          <p:txBody>
            <a:bodyPr wrap="square" lIns="45719" tIns="45719" rIns="45719" bIns="45719" numCol="1" anchor="ctr">
              <a:noAutofit/>
            </a:bodyPr>
            <a:lstStyle/>
            <a:p>
              <a:pPr>
                <a:lnSpc>
                  <a:spcPct val="90000"/>
                </a:lnSpc>
              </a:pPr>
            </a:p>
          </p:txBody>
        </p:sp>
        <p:sp>
          <p:nvSpPr>
            <p:cNvPr id="203" name="Giriş"/>
            <p:cNvSpPr txBox="1"/>
            <p:nvPr/>
          </p:nvSpPr>
          <p:spPr>
            <a:xfrm>
              <a:off x="44999" y="214347"/>
              <a:ext cx="10542559" cy="50550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999" tIns="44999" rIns="44999" bIns="44999" numCol="1" anchor="ctr">
              <a:spAutoFit/>
            </a:bodyPr>
            <a:lstStyle>
              <a:lvl1pPr>
                <a:lnSpc>
                  <a:spcPct val="90000"/>
                </a:lnSpc>
                <a:defRPr b="1" spc="-1" sz="3300">
                  <a:solidFill>
                    <a:srgbClr val="FFFFFF"/>
                  </a:solidFill>
                </a:defRPr>
              </a:lvl1pPr>
            </a:lstStyle>
            <a:p>
              <a:pPr/>
              <a:r>
                <a:t>Giriş</a:t>
              </a:r>
            </a:p>
          </p:txBody>
        </p:sp>
      </p:grpSp>
      <p:grpSp>
        <p:nvGrpSpPr>
          <p:cNvPr id="207" name="CustomShape 2"/>
          <p:cNvGrpSpPr/>
          <p:nvPr/>
        </p:nvGrpSpPr>
        <p:grpSpPr>
          <a:xfrm>
            <a:off x="731151" y="1807456"/>
            <a:ext cx="10729695" cy="4246981"/>
            <a:chOff x="0" y="0"/>
            <a:chExt cx="10729694" cy="4246979"/>
          </a:xfrm>
        </p:grpSpPr>
        <p:sp>
          <p:nvSpPr>
            <p:cNvPr id="205" name="Yuvarlatılmış Dikdörtgen"/>
            <p:cNvSpPr/>
            <p:nvPr/>
          </p:nvSpPr>
          <p:spPr>
            <a:xfrm>
              <a:off x="0" y="0"/>
              <a:ext cx="10729695" cy="4246980"/>
            </a:xfrm>
            <a:prstGeom prst="roundRect">
              <a:avLst>
                <a:gd name="adj" fmla="val 16667"/>
              </a:avLst>
            </a:prstGeom>
            <a:solidFill>
              <a:srgbClr val="E7E6E6"/>
            </a:solidFill>
            <a:ln w="28575" cap="flat">
              <a:solidFill>
                <a:srgbClr val="0070C0"/>
              </a:solidFill>
              <a:prstDash val="solid"/>
              <a:round/>
            </a:ln>
            <a:effectLst>
              <a:outerShdw sx="100000" sy="100000" kx="0" ky="0" algn="b" rotWithShape="0" blurRad="38100" dist="20000" dir="5400000">
                <a:srgbClr val="000000">
                  <a:alpha val="38000"/>
                </a:srgbClr>
              </a:outerShdw>
            </a:effectLst>
          </p:spPr>
          <p:txBody>
            <a:bodyPr wrap="square" lIns="45719" tIns="45719" rIns="45719" bIns="45719" numCol="1" anchor="ctr">
              <a:noAutofit/>
            </a:bodyPr>
            <a:lstStyle/>
            <a:p>
              <a:pPr>
                <a:lnSpc>
                  <a:spcPct val="90000"/>
                </a:lnSpc>
                <a:spcBef>
                  <a:spcPts val="700"/>
                </a:spcBef>
                <a:defRPr sz="2000"/>
              </a:pPr>
            </a:p>
          </p:txBody>
        </p:sp>
        <p:sp>
          <p:nvSpPr>
            <p:cNvPr id="206" name="Obezite çeşitli mekanizmalarla kas sağlığını olumsuz yönde etkilemekte…"/>
            <p:cNvSpPr txBox="1"/>
            <p:nvPr/>
          </p:nvSpPr>
          <p:spPr>
            <a:xfrm>
              <a:off x="221607" y="797868"/>
              <a:ext cx="10286481" cy="2651243"/>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89999" tIns="89999" rIns="89999" bIns="89999" numCol="1" anchor="ctr">
              <a:spAutoFit/>
            </a:bodyPr>
            <a:lstStyle/>
            <a:p>
              <a:pPr marL="342900" indent="-342900">
                <a:buSzPct val="100000"/>
                <a:buFont typeface="Arial"/>
                <a:buChar char="•"/>
                <a:defRPr sz="2000"/>
              </a:pPr>
              <a:r>
                <a:t>Obezite çeşitli mekanizmalarla kas sağlığını olumsuz yönde etkilemekte</a:t>
              </a:r>
              <a:br/>
            </a:p>
            <a:p>
              <a:pPr marL="342900" indent="-342900">
                <a:buSzPct val="100000"/>
                <a:buFont typeface="Arial"/>
                <a:buChar char="•"/>
                <a:defRPr sz="2000"/>
              </a:pPr>
              <a:r>
                <a:t>Obezite değerlendirmesinde çeşitli adipozite belirteçleri kullanılmakta; ancak obez</a:t>
              </a:r>
              <a:br/>
            </a:p>
            <a:p>
              <a:pPr>
                <a:defRPr sz="2000"/>
              </a:pPr>
              <a:r>
                <a:t>yaşlılarda hangisinin kas kuvveti ile bağımsız ilişkisi olduğuna dair veriler sınırlı</a:t>
              </a:r>
              <a:br/>
            </a:p>
            <a:p>
              <a:pPr>
                <a:defRPr sz="2000"/>
              </a:pPr>
            </a:p>
          </p:txBody>
        </p:sp>
      </p:gr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grpSp>
        <p:nvGrpSpPr>
          <p:cNvPr id="211" name="CustomShape 1"/>
          <p:cNvGrpSpPr/>
          <p:nvPr/>
        </p:nvGrpSpPr>
        <p:grpSpPr>
          <a:xfrm>
            <a:off x="779720" y="560863"/>
            <a:ext cx="10632559" cy="934199"/>
            <a:chOff x="0" y="0"/>
            <a:chExt cx="10632557" cy="934198"/>
          </a:xfrm>
        </p:grpSpPr>
        <p:sp>
          <p:nvSpPr>
            <p:cNvPr id="209" name="Dikdörtgen"/>
            <p:cNvSpPr/>
            <p:nvPr/>
          </p:nvSpPr>
          <p:spPr>
            <a:xfrm>
              <a:off x="-1" y="0"/>
              <a:ext cx="10632559" cy="934199"/>
            </a:xfrm>
            <a:prstGeom prst="rect">
              <a:avLst/>
            </a:prstGeom>
            <a:solidFill>
              <a:srgbClr val="0070C0"/>
            </a:solidFill>
            <a:ln w="12700" cap="flat">
              <a:noFill/>
              <a:miter lim="400000"/>
            </a:ln>
            <a:effectLst/>
          </p:spPr>
          <p:txBody>
            <a:bodyPr wrap="square" lIns="45719" tIns="45719" rIns="45719" bIns="45719" numCol="1" anchor="ctr">
              <a:noAutofit/>
            </a:bodyPr>
            <a:lstStyle/>
            <a:p>
              <a:pPr>
                <a:lnSpc>
                  <a:spcPct val="90000"/>
                </a:lnSpc>
              </a:pPr>
            </a:p>
          </p:txBody>
        </p:sp>
        <p:sp>
          <p:nvSpPr>
            <p:cNvPr id="210" name="Giriş"/>
            <p:cNvSpPr txBox="1"/>
            <p:nvPr/>
          </p:nvSpPr>
          <p:spPr>
            <a:xfrm>
              <a:off x="44999" y="214347"/>
              <a:ext cx="10542559" cy="50550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999" tIns="44999" rIns="44999" bIns="44999" numCol="1" anchor="ctr">
              <a:spAutoFit/>
            </a:bodyPr>
            <a:lstStyle>
              <a:lvl1pPr>
                <a:lnSpc>
                  <a:spcPct val="90000"/>
                </a:lnSpc>
                <a:defRPr b="1" spc="-1" sz="3300">
                  <a:solidFill>
                    <a:srgbClr val="FFFFFF"/>
                  </a:solidFill>
                </a:defRPr>
              </a:lvl1pPr>
            </a:lstStyle>
            <a:p>
              <a:pPr/>
              <a:r>
                <a:t>Giriş</a:t>
              </a:r>
            </a:p>
          </p:txBody>
        </p:sp>
      </p:grpSp>
      <p:grpSp>
        <p:nvGrpSpPr>
          <p:cNvPr id="214" name="CustomShape 2"/>
          <p:cNvGrpSpPr/>
          <p:nvPr/>
        </p:nvGrpSpPr>
        <p:grpSpPr>
          <a:xfrm>
            <a:off x="731151" y="1807456"/>
            <a:ext cx="10729695" cy="4246981"/>
            <a:chOff x="0" y="0"/>
            <a:chExt cx="10729694" cy="4246979"/>
          </a:xfrm>
        </p:grpSpPr>
        <p:sp>
          <p:nvSpPr>
            <p:cNvPr id="212" name="Yuvarlatılmış Dikdörtgen"/>
            <p:cNvSpPr/>
            <p:nvPr/>
          </p:nvSpPr>
          <p:spPr>
            <a:xfrm>
              <a:off x="0" y="0"/>
              <a:ext cx="10729695" cy="4246980"/>
            </a:xfrm>
            <a:prstGeom prst="roundRect">
              <a:avLst>
                <a:gd name="adj" fmla="val 16667"/>
              </a:avLst>
            </a:prstGeom>
            <a:solidFill>
              <a:srgbClr val="E7E6E6"/>
            </a:solidFill>
            <a:ln w="28575" cap="flat">
              <a:solidFill>
                <a:srgbClr val="0070C0"/>
              </a:solidFill>
              <a:prstDash val="solid"/>
              <a:round/>
            </a:ln>
            <a:effectLst>
              <a:outerShdw sx="100000" sy="100000" kx="0" ky="0" algn="b" rotWithShape="0" blurRad="38100" dist="20000" dir="5400000">
                <a:srgbClr val="000000">
                  <a:alpha val="38000"/>
                </a:srgbClr>
              </a:outerShdw>
            </a:effectLst>
          </p:spPr>
          <p:txBody>
            <a:bodyPr wrap="square" lIns="45719" tIns="45719" rIns="45719" bIns="45719" numCol="1" anchor="ctr">
              <a:noAutofit/>
            </a:bodyPr>
            <a:lstStyle/>
            <a:p>
              <a:pPr>
                <a:lnSpc>
                  <a:spcPct val="90000"/>
                </a:lnSpc>
                <a:spcBef>
                  <a:spcPts val="700"/>
                </a:spcBef>
                <a:defRPr sz="2000"/>
              </a:pPr>
            </a:p>
          </p:txBody>
        </p:sp>
        <p:sp>
          <p:nvSpPr>
            <p:cNvPr id="213" name="Sıklıkla kullanılan adipozite belirteçleri arasında; vücut kütle indeksi (VKİ), bel çevresi (BÇ), yağ yüzdesi ölçümleri yer almakta…"/>
            <p:cNvSpPr txBox="1"/>
            <p:nvPr/>
          </p:nvSpPr>
          <p:spPr>
            <a:xfrm>
              <a:off x="221607" y="338565"/>
              <a:ext cx="10286481" cy="356984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89999" tIns="89999" rIns="89999" bIns="89999" numCol="1" anchor="ctr">
              <a:spAutoFit/>
            </a:bodyPr>
            <a:lstStyle/>
            <a:p>
              <a:pPr marL="285750" indent="-285750">
                <a:lnSpc>
                  <a:spcPct val="90000"/>
                </a:lnSpc>
                <a:spcBef>
                  <a:spcPts val="1000"/>
                </a:spcBef>
                <a:buSzPct val="100000"/>
                <a:buFont typeface="Helvetica"/>
                <a:buChar char="•"/>
                <a:defRPr sz="2000">
                  <a:solidFill>
                    <a:srgbClr val="1B1B1B"/>
                  </a:solidFill>
                </a:defRPr>
              </a:pPr>
              <a:r>
                <a:t>Sıklıkla kullanılan adipozite belirteçleri arasında; </a:t>
              </a:r>
              <a:r>
                <a:rPr>
                  <a:solidFill>
                    <a:srgbClr val="FF0000"/>
                  </a:solidFill>
                </a:rPr>
                <a:t>vücut kütle indeksi (VKİ), bel çevresi (BÇ), yağ yüzdesi </a:t>
              </a:r>
              <a:r>
                <a:t>ölçümleri yer almakta</a:t>
              </a:r>
            </a:p>
            <a:p>
              <a:pPr marL="285750" indent="-285750">
                <a:lnSpc>
                  <a:spcPct val="90000"/>
                </a:lnSpc>
                <a:spcBef>
                  <a:spcPts val="1000"/>
                </a:spcBef>
                <a:buSzPct val="100000"/>
                <a:buFont typeface="Helvetica"/>
                <a:buChar char="•"/>
                <a:defRPr sz="2000">
                  <a:solidFill>
                    <a:srgbClr val="1B1B1B"/>
                  </a:solidFill>
                </a:defRPr>
              </a:pPr>
            </a:p>
            <a:p>
              <a:pPr marL="285750" indent="-285750">
                <a:lnSpc>
                  <a:spcPct val="90000"/>
                </a:lnSpc>
                <a:spcBef>
                  <a:spcPts val="1000"/>
                </a:spcBef>
                <a:buSzPct val="100000"/>
                <a:buFont typeface="Helvetica"/>
                <a:buChar char="•"/>
                <a:defRPr sz="2000">
                  <a:solidFill>
                    <a:srgbClr val="FF0000"/>
                  </a:solidFill>
                </a:defRPr>
              </a:pPr>
              <a:r>
                <a:t>Kilo ile düzeltilmiş bel çevresi indeksi (BÇİ)</a:t>
              </a:r>
              <a:r>
                <a:rPr>
                  <a:solidFill>
                    <a:srgbClr val="1B1B1B"/>
                  </a:solidFill>
                </a:rPr>
                <a:t>, bel çevresinin vücut ağırlığına göre standardize edilmesiyle elde edilen yeni tanıtılmış bir adipozite indeksidir.</a:t>
              </a:r>
            </a:p>
            <a:p>
              <a:pPr marL="285750" indent="-285750">
                <a:lnSpc>
                  <a:spcPct val="90000"/>
                </a:lnSpc>
                <a:spcBef>
                  <a:spcPts val="1000"/>
                </a:spcBef>
                <a:buSzPct val="100000"/>
                <a:buFont typeface="Helvetica"/>
                <a:buChar char="•"/>
                <a:defRPr sz="2000">
                  <a:solidFill>
                    <a:srgbClr val="1B1B1B"/>
                  </a:solidFill>
                </a:defRPr>
              </a:pPr>
            </a:p>
            <a:p>
              <a:pPr marL="285750" indent="-285750">
                <a:lnSpc>
                  <a:spcPct val="90000"/>
                </a:lnSpc>
                <a:spcBef>
                  <a:spcPts val="1000"/>
                </a:spcBef>
                <a:buSzPct val="100000"/>
                <a:buFont typeface="Helvetica"/>
                <a:buChar char="•"/>
                <a:defRPr sz="2000"/>
              </a:pPr>
              <a:r>
                <a:t>Obezite ilişkili olumsuz sonlanımların değerlendirilmesinde daha geçerli olabileceğini bildiren yayınlar mevcuttur.</a:t>
              </a:r>
            </a:p>
            <a:p>
              <a:pPr>
                <a:defRPr sz="2000"/>
              </a:pPr>
            </a:p>
          </p:txBody>
        </p:sp>
      </p:grpSp>
      <p:sp>
        <p:nvSpPr>
          <p:cNvPr id="215" name="5 Metin kutusu"/>
          <p:cNvSpPr txBox="1"/>
          <p:nvPr/>
        </p:nvSpPr>
        <p:spPr>
          <a:xfrm>
            <a:off x="7503090" y="6176962"/>
            <a:ext cx="4192012" cy="235234"/>
          </a:xfrm>
          <a:prstGeom prst="rect">
            <a:avLst/>
          </a:prstGeom>
          <a:solidFill>
            <a:srgbClr val="A6A6A6"/>
          </a:solidFill>
          <a:ln>
            <a:solidFill>
              <a:srgbClr val="000000"/>
            </a:solidFill>
          </a:ln>
          <a:effectLst>
            <a:outerShdw sx="100000" sy="100000" kx="0" ky="0" algn="b" rotWithShape="0" blurRad="38100" dist="20000" dir="5400000">
              <a:srgbClr val="000000">
                <a:alpha val="38000"/>
              </a:srgbClr>
            </a:outerShdw>
          </a:effectLst>
          <a:extLst>
            <a:ext uri="{C572A759-6A51-4108-AA02-DFA0A04FC94B}">
              <ma14:wrappingTextBoxFlag xmlns:ma14="http://schemas.microsoft.com/office/mac/drawingml/2011/main" val="1"/>
            </a:ext>
          </a:extLst>
        </p:spPr>
        <p:txBody>
          <a:bodyPr lIns="45719" rIns="45719">
            <a:spAutoFit/>
          </a:bodyPr>
          <a:lstStyle/>
          <a:p>
            <a:pPr>
              <a:defRPr sz="1100">
                <a:solidFill>
                  <a:srgbClr val="212121"/>
                </a:solidFill>
              </a:defRPr>
            </a:pPr>
            <a:r>
              <a:t>Park, Yousung et al. </a:t>
            </a:r>
            <a:r>
              <a:rPr i="1"/>
              <a:t>Scientific reports</a:t>
            </a:r>
            <a:r>
              <a:t> vol. 8,1 16753. 13 Nov. 2018</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grpSp>
        <p:nvGrpSpPr>
          <p:cNvPr id="219" name="CustomShape 1"/>
          <p:cNvGrpSpPr/>
          <p:nvPr/>
        </p:nvGrpSpPr>
        <p:grpSpPr>
          <a:xfrm>
            <a:off x="779720" y="560863"/>
            <a:ext cx="10632559" cy="934199"/>
            <a:chOff x="0" y="0"/>
            <a:chExt cx="10632557" cy="934198"/>
          </a:xfrm>
        </p:grpSpPr>
        <p:sp>
          <p:nvSpPr>
            <p:cNvPr id="217" name="Dikdörtgen"/>
            <p:cNvSpPr/>
            <p:nvPr/>
          </p:nvSpPr>
          <p:spPr>
            <a:xfrm>
              <a:off x="-1" y="0"/>
              <a:ext cx="10632559" cy="934199"/>
            </a:xfrm>
            <a:prstGeom prst="rect">
              <a:avLst/>
            </a:prstGeom>
            <a:solidFill>
              <a:srgbClr val="0070C0"/>
            </a:solidFill>
            <a:ln w="12700" cap="flat">
              <a:noFill/>
              <a:miter lim="400000"/>
            </a:ln>
            <a:effectLst/>
          </p:spPr>
          <p:txBody>
            <a:bodyPr wrap="square" lIns="45719" tIns="45719" rIns="45719" bIns="45719" numCol="1" anchor="ctr">
              <a:noAutofit/>
            </a:bodyPr>
            <a:lstStyle/>
            <a:p>
              <a:pPr>
                <a:lnSpc>
                  <a:spcPct val="90000"/>
                </a:lnSpc>
              </a:pPr>
            </a:p>
          </p:txBody>
        </p:sp>
        <p:sp>
          <p:nvSpPr>
            <p:cNvPr id="218" name="Amaç"/>
            <p:cNvSpPr txBox="1"/>
            <p:nvPr/>
          </p:nvSpPr>
          <p:spPr>
            <a:xfrm>
              <a:off x="44999" y="214347"/>
              <a:ext cx="10542559" cy="50550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999" tIns="44999" rIns="44999" bIns="44999" numCol="1" anchor="ctr">
              <a:spAutoFit/>
            </a:bodyPr>
            <a:lstStyle>
              <a:lvl1pPr>
                <a:lnSpc>
                  <a:spcPct val="90000"/>
                </a:lnSpc>
                <a:defRPr b="1" spc="-1" sz="3300">
                  <a:solidFill>
                    <a:srgbClr val="FFFFFF"/>
                  </a:solidFill>
                </a:defRPr>
              </a:lvl1pPr>
            </a:lstStyle>
            <a:p>
              <a:pPr/>
              <a:r>
                <a:t>Amaç</a:t>
              </a:r>
            </a:p>
          </p:txBody>
        </p:sp>
      </p:grpSp>
      <p:grpSp>
        <p:nvGrpSpPr>
          <p:cNvPr id="222" name="CustomShape 2"/>
          <p:cNvGrpSpPr/>
          <p:nvPr/>
        </p:nvGrpSpPr>
        <p:grpSpPr>
          <a:xfrm>
            <a:off x="731151" y="1807456"/>
            <a:ext cx="10729695" cy="4246981"/>
            <a:chOff x="0" y="0"/>
            <a:chExt cx="10729694" cy="4246979"/>
          </a:xfrm>
        </p:grpSpPr>
        <p:sp>
          <p:nvSpPr>
            <p:cNvPr id="220" name="Yuvarlatılmış Dikdörtgen"/>
            <p:cNvSpPr/>
            <p:nvPr/>
          </p:nvSpPr>
          <p:spPr>
            <a:xfrm>
              <a:off x="0" y="0"/>
              <a:ext cx="10729695" cy="4246980"/>
            </a:xfrm>
            <a:prstGeom prst="roundRect">
              <a:avLst>
                <a:gd name="adj" fmla="val 16667"/>
              </a:avLst>
            </a:prstGeom>
            <a:solidFill>
              <a:srgbClr val="E7E6E6"/>
            </a:solidFill>
            <a:ln w="28575" cap="flat">
              <a:solidFill>
                <a:srgbClr val="0070C0"/>
              </a:solidFill>
              <a:prstDash val="solid"/>
              <a:round/>
            </a:ln>
            <a:effectLst>
              <a:outerShdw sx="100000" sy="100000" kx="0" ky="0" algn="b" rotWithShape="0" blurRad="38100" dist="20000" dir="5400000">
                <a:srgbClr val="000000">
                  <a:alpha val="38000"/>
                </a:srgbClr>
              </a:outerShdw>
            </a:effectLst>
          </p:spPr>
          <p:txBody>
            <a:bodyPr wrap="square" lIns="45719" tIns="45719" rIns="45719" bIns="45719" numCol="1" anchor="ctr">
              <a:noAutofit/>
            </a:bodyPr>
            <a:lstStyle/>
            <a:p>
              <a:pPr>
                <a:lnSpc>
                  <a:spcPct val="90000"/>
                </a:lnSpc>
                <a:spcBef>
                  <a:spcPts val="700"/>
                </a:spcBef>
                <a:defRPr sz="2000"/>
              </a:pPr>
            </a:p>
          </p:txBody>
        </p:sp>
        <p:sp>
          <p:nvSpPr>
            <p:cNvPr id="221" name="Çalışmamızda farklı adipozite belirteçlerinden hangisinin obez yaşlılarda kas kuvveti ile…"/>
            <p:cNvSpPr txBox="1"/>
            <p:nvPr/>
          </p:nvSpPr>
          <p:spPr>
            <a:xfrm>
              <a:off x="221607" y="1413555"/>
              <a:ext cx="10286481" cy="141986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89999" tIns="89999" rIns="89999" bIns="89999" numCol="1" anchor="ctr">
              <a:spAutoFit/>
            </a:bodyPr>
            <a:lstStyle/>
            <a:p>
              <a:pPr>
                <a:defRPr sz="2000"/>
              </a:pPr>
              <a:r>
                <a:t>  Çalışmamızda farklı adipozite belirteçlerinden hangisinin obez yaşlılarda kas kuvveti ile</a:t>
              </a:r>
              <a:br/>
            </a:p>
            <a:p>
              <a:pPr>
                <a:lnSpc>
                  <a:spcPct val="90000"/>
                </a:lnSpc>
                <a:spcBef>
                  <a:spcPts val="800"/>
                </a:spcBef>
                <a:defRPr sz="2000"/>
              </a:pPr>
              <a:r>
                <a:t>anlamlı ve bağımsız ilişkili olduğunu belirlemeyi amaçladık.</a:t>
              </a:r>
            </a:p>
          </p:txBody>
        </p:sp>
      </p:gr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grpSp>
        <p:nvGrpSpPr>
          <p:cNvPr id="226" name="CustomShape 1"/>
          <p:cNvGrpSpPr/>
          <p:nvPr/>
        </p:nvGrpSpPr>
        <p:grpSpPr>
          <a:xfrm>
            <a:off x="779720" y="560863"/>
            <a:ext cx="10632559" cy="934199"/>
            <a:chOff x="0" y="0"/>
            <a:chExt cx="10632557" cy="934198"/>
          </a:xfrm>
        </p:grpSpPr>
        <p:sp>
          <p:nvSpPr>
            <p:cNvPr id="224" name="Dikdörtgen"/>
            <p:cNvSpPr/>
            <p:nvPr/>
          </p:nvSpPr>
          <p:spPr>
            <a:xfrm>
              <a:off x="-1" y="0"/>
              <a:ext cx="10632559" cy="934199"/>
            </a:xfrm>
            <a:prstGeom prst="rect">
              <a:avLst/>
            </a:prstGeom>
            <a:solidFill>
              <a:srgbClr val="0070C0"/>
            </a:solidFill>
            <a:ln w="12700" cap="flat">
              <a:noFill/>
              <a:miter lim="400000"/>
            </a:ln>
            <a:effectLst/>
          </p:spPr>
          <p:txBody>
            <a:bodyPr wrap="square" lIns="45719" tIns="45719" rIns="45719" bIns="45719" numCol="1" anchor="ctr">
              <a:noAutofit/>
            </a:bodyPr>
            <a:lstStyle/>
            <a:p>
              <a:pPr>
                <a:lnSpc>
                  <a:spcPct val="90000"/>
                </a:lnSpc>
              </a:pPr>
            </a:p>
          </p:txBody>
        </p:sp>
        <p:sp>
          <p:nvSpPr>
            <p:cNvPr id="225" name="Gereç ve Yöntem"/>
            <p:cNvSpPr txBox="1"/>
            <p:nvPr/>
          </p:nvSpPr>
          <p:spPr>
            <a:xfrm>
              <a:off x="44999" y="214347"/>
              <a:ext cx="10542559" cy="50550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999" tIns="44999" rIns="44999" bIns="44999" numCol="1" anchor="ctr">
              <a:spAutoFit/>
            </a:bodyPr>
            <a:lstStyle>
              <a:lvl1pPr>
                <a:lnSpc>
                  <a:spcPct val="90000"/>
                </a:lnSpc>
                <a:defRPr b="1" spc="-1" sz="3300">
                  <a:solidFill>
                    <a:srgbClr val="FFFFFF"/>
                  </a:solidFill>
                </a:defRPr>
              </a:lvl1pPr>
            </a:lstStyle>
            <a:p>
              <a:pPr/>
              <a:r>
                <a:t>Gereç ve Yöntem</a:t>
              </a:r>
            </a:p>
          </p:txBody>
        </p:sp>
      </p:grpSp>
      <p:grpSp>
        <p:nvGrpSpPr>
          <p:cNvPr id="229" name="CustomShape 2"/>
          <p:cNvGrpSpPr/>
          <p:nvPr/>
        </p:nvGrpSpPr>
        <p:grpSpPr>
          <a:xfrm>
            <a:off x="731151" y="1807456"/>
            <a:ext cx="10729695" cy="4246981"/>
            <a:chOff x="0" y="0"/>
            <a:chExt cx="10729694" cy="4246979"/>
          </a:xfrm>
        </p:grpSpPr>
        <p:sp>
          <p:nvSpPr>
            <p:cNvPr id="227" name="Yuvarlatılmış Dikdörtgen"/>
            <p:cNvSpPr/>
            <p:nvPr/>
          </p:nvSpPr>
          <p:spPr>
            <a:xfrm>
              <a:off x="0" y="0"/>
              <a:ext cx="10729695" cy="4246980"/>
            </a:xfrm>
            <a:prstGeom prst="roundRect">
              <a:avLst>
                <a:gd name="adj" fmla="val 16667"/>
              </a:avLst>
            </a:prstGeom>
            <a:solidFill>
              <a:srgbClr val="E7E6E6"/>
            </a:solidFill>
            <a:ln w="28575" cap="flat">
              <a:solidFill>
                <a:srgbClr val="0070C0"/>
              </a:solidFill>
              <a:prstDash val="solid"/>
              <a:round/>
            </a:ln>
            <a:effectLst>
              <a:outerShdw sx="100000" sy="100000" kx="0" ky="0" algn="b" rotWithShape="0" blurRad="38100" dist="20000" dir="5400000">
                <a:srgbClr val="000000">
                  <a:alpha val="38000"/>
                </a:srgbClr>
              </a:outerShdw>
            </a:effectLst>
          </p:spPr>
          <p:txBody>
            <a:bodyPr wrap="square" lIns="45719" tIns="45719" rIns="45719" bIns="45719" numCol="1" anchor="ctr">
              <a:noAutofit/>
            </a:bodyPr>
            <a:lstStyle/>
            <a:p>
              <a:pPr>
                <a:lnSpc>
                  <a:spcPct val="90000"/>
                </a:lnSpc>
                <a:spcBef>
                  <a:spcPts val="700"/>
                </a:spcBef>
                <a:defRPr sz="2000"/>
              </a:pPr>
            </a:p>
          </p:txBody>
        </p:sp>
        <p:sp>
          <p:nvSpPr>
            <p:cNvPr id="228" name="Çalışma Tasarımı: Retrospektif kesitsel…"/>
            <p:cNvSpPr txBox="1"/>
            <p:nvPr/>
          </p:nvSpPr>
          <p:spPr>
            <a:xfrm>
              <a:off x="221607" y="340668"/>
              <a:ext cx="10286481" cy="3565643"/>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89999" tIns="89999" rIns="89999" bIns="89999" numCol="1" anchor="ctr">
              <a:spAutoFit/>
            </a:bodyPr>
            <a:lstStyle/>
            <a:p>
              <a:pPr marL="342900" indent="-342900">
                <a:buSzPct val="100000"/>
                <a:buFont typeface="Arial"/>
                <a:buChar char="•"/>
                <a:defRPr sz="2000"/>
              </a:pPr>
              <a:r>
                <a:t>Çalışma Tasarımı: Retrospektif kesitsel </a:t>
              </a:r>
            </a:p>
            <a:p>
              <a:pPr marL="342900" indent="-342900">
                <a:buSzPct val="100000"/>
                <a:buFont typeface="Arial"/>
                <a:buChar char="•"/>
                <a:defRPr sz="2000"/>
              </a:pPr>
            </a:p>
            <a:p>
              <a:pPr marL="342900" indent="-342900">
                <a:buSzPct val="100000"/>
                <a:buFont typeface="Arial"/>
                <a:buChar char="•"/>
                <a:defRPr sz="2000"/>
              </a:pPr>
              <a:r>
                <a:t>Kasım 2012-Aralık 2024 tarihleri arasında</a:t>
              </a:r>
            </a:p>
            <a:p>
              <a:pPr marL="342900" indent="-342900">
                <a:buSzPct val="100000"/>
                <a:buFont typeface="Arial"/>
                <a:buChar char="•"/>
                <a:defRPr sz="2000"/>
              </a:pPr>
            </a:p>
            <a:p>
              <a:pPr>
                <a:buSzPct val="100000"/>
                <a:buFont typeface="Arial"/>
                <a:buChar char="•"/>
                <a:defRPr sz="2000"/>
              </a:pPr>
              <a:r>
                <a:t>    Üniversite geriatri polikliniğine başvuran ve kapsamlı geriatrik değerlendirmeyi kabul eden  ≥65 yaş,  obez hastalar </a:t>
              </a:r>
            </a:p>
            <a:p>
              <a:pPr>
                <a:buSzPct val="100000"/>
                <a:buFont typeface="Arial"/>
                <a:buChar char="•"/>
                <a:defRPr sz="2000"/>
              </a:pPr>
            </a:p>
            <a:p>
              <a:pPr>
                <a:defRPr sz="2000"/>
              </a:pPr>
            </a:p>
            <a:p>
              <a:pPr>
                <a:buSzPct val="100000"/>
                <a:buFont typeface="Arial"/>
                <a:buChar char="•"/>
                <a:defRPr sz="2000"/>
              </a:pPr>
            </a:p>
            <a:p>
              <a:pPr>
                <a:defRPr sz="2000"/>
              </a:pPr>
            </a:p>
          </p:txBody>
        </p:sp>
      </p:gr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grpSp>
        <p:nvGrpSpPr>
          <p:cNvPr id="233" name="CustomShape 1"/>
          <p:cNvGrpSpPr/>
          <p:nvPr/>
        </p:nvGrpSpPr>
        <p:grpSpPr>
          <a:xfrm>
            <a:off x="779720" y="560863"/>
            <a:ext cx="10632559" cy="934199"/>
            <a:chOff x="0" y="0"/>
            <a:chExt cx="10632557" cy="934198"/>
          </a:xfrm>
        </p:grpSpPr>
        <p:sp>
          <p:nvSpPr>
            <p:cNvPr id="231" name="Dikdörtgen"/>
            <p:cNvSpPr/>
            <p:nvPr/>
          </p:nvSpPr>
          <p:spPr>
            <a:xfrm>
              <a:off x="-1" y="0"/>
              <a:ext cx="10632559" cy="934199"/>
            </a:xfrm>
            <a:prstGeom prst="rect">
              <a:avLst/>
            </a:prstGeom>
            <a:solidFill>
              <a:srgbClr val="0070C0"/>
            </a:solidFill>
            <a:ln w="12700" cap="flat">
              <a:noFill/>
              <a:miter lim="400000"/>
            </a:ln>
            <a:effectLst/>
          </p:spPr>
          <p:txBody>
            <a:bodyPr wrap="square" lIns="45719" tIns="45719" rIns="45719" bIns="45719" numCol="1" anchor="ctr">
              <a:noAutofit/>
            </a:bodyPr>
            <a:lstStyle/>
            <a:p>
              <a:pPr>
                <a:lnSpc>
                  <a:spcPct val="90000"/>
                </a:lnSpc>
              </a:pPr>
            </a:p>
          </p:txBody>
        </p:sp>
        <p:sp>
          <p:nvSpPr>
            <p:cNvPr id="232" name="Gereç ve Yöntem"/>
            <p:cNvSpPr txBox="1"/>
            <p:nvPr/>
          </p:nvSpPr>
          <p:spPr>
            <a:xfrm>
              <a:off x="44999" y="214347"/>
              <a:ext cx="10542559" cy="50550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999" tIns="44999" rIns="44999" bIns="44999" numCol="1" anchor="ctr">
              <a:spAutoFit/>
            </a:bodyPr>
            <a:lstStyle>
              <a:lvl1pPr>
                <a:lnSpc>
                  <a:spcPct val="90000"/>
                </a:lnSpc>
                <a:defRPr b="1" spc="-1" sz="3300">
                  <a:solidFill>
                    <a:srgbClr val="FFFFFF"/>
                  </a:solidFill>
                </a:defRPr>
              </a:lvl1pPr>
            </a:lstStyle>
            <a:p>
              <a:pPr/>
              <a:r>
                <a:t>Gereç ve Yöntem</a:t>
              </a:r>
            </a:p>
          </p:txBody>
        </p:sp>
      </p:grpSp>
      <p:grpSp>
        <p:nvGrpSpPr>
          <p:cNvPr id="236" name="CustomShape 2"/>
          <p:cNvGrpSpPr/>
          <p:nvPr/>
        </p:nvGrpSpPr>
        <p:grpSpPr>
          <a:xfrm>
            <a:off x="753047" y="1807456"/>
            <a:ext cx="10685903" cy="3279154"/>
            <a:chOff x="0" y="0"/>
            <a:chExt cx="10685902" cy="3279152"/>
          </a:xfrm>
        </p:grpSpPr>
        <p:sp>
          <p:nvSpPr>
            <p:cNvPr id="234" name="Yuvarlatılmış Dikdörtgen"/>
            <p:cNvSpPr/>
            <p:nvPr/>
          </p:nvSpPr>
          <p:spPr>
            <a:xfrm>
              <a:off x="0" y="0"/>
              <a:ext cx="10685903" cy="3279153"/>
            </a:xfrm>
            <a:prstGeom prst="roundRect">
              <a:avLst>
                <a:gd name="adj" fmla="val 16667"/>
              </a:avLst>
            </a:prstGeom>
            <a:solidFill>
              <a:srgbClr val="E7E6E6"/>
            </a:solidFill>
            <a:ln w="28575" cap="flat">
              <a:solidFill>
                <a:srgbClr val="0070C0"/>
              </a:solidFill>
              <a:prstDash val="solid"/>
              <a:round/>
            </a:ln>
            <a:effectLst>
              <a:outerShdw sx="100000" sy="100000" kx="0" ky="0" algn="b" rotWithShape="0" blurRad="38100" dist="20000" dir="5400000">
                <a:srgbClr val="000000">
                  <a:alpha val="38000"/>
                </a:srgbClr>
              </a:outerShdw>
            </a:effectLst>
          </p:spPr>
          <p:txBody>
            <a:bodyPr wrap="square" lIns="45719" tIns="45719" rIns="45719" bIns="45719" numCol="1" anchor="ctr">
              <a:noAutofit/>
            </a:bodyPr>
            <a:lstStyle/>
            <a:p>
              <a:pPr/>
            </a:p>
          </p:txBody>
        </p:sp>
        <p:sp>
          <p:nvSpPr>
            <p:cNvPr id="235" name="BKİ (kg/m²) : stadiometre yardımı ile…"/>
            <p:cNvSpPr txBox="1"/>
            <p:nvPr/>
          </p:nvSpPr>
          <p:spPr>
            <a:xfrm>
              <a:off x="174362" y="206005"/>
              <a:ext cx="10337179" cy="2867142"/>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89999" tIns="89999" rIns="89999" bIns="89999" numCol="1" anchor="ctr">
              <a:spAutoFit/>
            </a:bodyPr>
            <a:lstStyle/>
            <a:p>
              <a:pPr>
                <a:defRPr sz="2000"/>
              </a:pPr>
            </a:p>
            <a:p>
              <a:pPr marL="342900" indent="-342900">
                <a:buSzPct val="100000"/>
                <a:buFont typeface="Arial"/>
                <a:buChar char="•"/>
                <a:defRPr sz="2000">
                  <a:solidFill>
                    <a:srgbClr val="FF0000"/>
                  </a:solidFill>
                </a:defRPr>
              </a:pPr>
            </a:p>
            <a:p>
              <a:pPr marL="342900" indent="-342900">
                <a:buSzPct val="100000"/>
                <a:buFont typeface="Arial"/>
                <a:buChar char="•"/>
                <a:defRPr sz="2000">
                  <a:solidFill>
                    <a:srgbClr val="FF0000"/>
                  </a:solidFill>
                </a:defRPr>
              </a:pPr>
              <a:r>
                <a:t>BKİ (kg/m²) :</a:t>
              </a:r>
              <a:r>
                <a:rPr>
                  <a:solidFill>
                    <a:srgbClr val="000000"/>
                  </a:solidFill>
                </a:rPr>
                <a:t> stadiometre yardımı ile</a:t>
              </a:r>
            </a:p>
            <a:p>
              <a:pPr marL="342900" indent="-342900">
                <a:buSzPct val="100000"/>
                <a:buFont typeface="Arial"/>
                <a:buChar char="•"/>
                <a:defRPr sz="2000"/>
              </a:pPr>
            </a:p>
            <a:p>
              <a:pPr marL="342900" indent="-342900">
                <a:buSzPct val="100000"/>
                <a:buFont typeface="Arial"/>
                <a:buChar char="•"/>
                <a:defRPr sz="2000"/>
              </a:pPr>
            </a:p>
            <a:p>
              <a:pPr marL="342900" indent="-342900">
                <a:buSzPct val="100000"/>
                <a:buFont typeface="Arial"/>
                <a:buChar char="•"/>
                <a:defRPr sz="2000">
                  <a:solidFill>
                    <a:srgbClr val="FF0000"/>
                  </a:solidFill>
                </a:defRPr>
              </a:pPr>
              <a:r>
                <a:t>BÇ (cm) :</a:t>
              </a:r>
              <a:r>
                <a:rPr>
                  <a:solidFill>
                    <a:srgbClr val="000000"/>
                  </a:solidFill>
                </a:rPr>
                <a:t> Alt kosta ile iliak krestin üst kenarı arasındaki orta noktada esnek bir bant ile ölçüldü.</a:t>
              </a:r>
              <a:endParaRPr>
                <a:solidFill>
                  <a:srgbClr val="000000"/>
                </a:solidFill>
              </a:endParaRPr>
            </a:p>
            <a:p>
              <a:pPr marL="342900" indent="-342900">
                <a:buSzPct val="100000"/>
                <a:buFont typeface="Arial"/>
                <a:buChar char="•"/>
                <a:defRPr sz="2000"/>
              </a:pPr>
            </a:p>
            <a:p>
              <a:pPr marL="342900" indent="-342900">
                <a:buSzPct val="100000"/>
                <a:buFont typeface="Arial"/>
                <a:buChar char="•"/>
                <a:defRPr sz="2000"/>
              </a:pPr>
            </a:p>
            <a:p>
              <a:pPr marL="342900" indent="-342900">
                <a:buSzPct val="100000"/>
                <a:buFont typeface="Arial"/>
                <a:buChar char="•"/>
                <a:defRPr sz="2000">
                  <a:solidFill>
                    <a:srgbClr val="FF0000"/>
                  </a:solidFill>
                </a:defRPr>
              </a:pPr>
              <a:r>
                <a:t>BÇİ (cm/√kg ) : </a:t>
              </a:r>
              <a:r>
                <a:rPr>
                  <a:solidFill>
                    <a:srgbClr val="000000"/>
                  </a:solidFill>
                </a:rPr>
                <a:t>BÇ/√kilo </a:t>
              </a:r>
            </a:p>
          </p:txBody>
        </p:sp>
      </p:gr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8" name="Metin kutusu 4"/>
          <p:cNvSpPr txBox="1"/>
          <p:nvPr/>
        </p:nvSpPr>
        <p:spPr>
          <a:xfrm>
            <a:off x="1403253" y="4368925"/>
            <a:ext cx="2741984" cy="817921"/>
          </a:xfrm>
          <a:prstGeom prst="rect">
            <a:avLst/>
          </a:prstGeom>
          <a:ln w="57150">
            <a:solidFill>
              <a:schemeClr val="accent2"/>
            </a:solidFill>
          </a:ln>
          <a:extLst>
            <a:ext uri="{C572A759-6A51-4108-AA02-DFA0A04FC94B}">
              <ma14:wrappingTextBoxFlag xmlns:ma14="http://schemas.microsoft.com/office/mac/drawingml/2011/main" val="1"/>
            </a:ext>
          </a:extLst>
        </p:spPr>
        <p:txBody>
          <a:bodyPr lIns="45719" rIns="45719">
            <a:spAutoFit/>
          </a:bodyPr>
          <a:lstStyle>
            <a:lvl1pPr algn="ctr">
              <a:defRPr b="1" sz="2400">
                <a:solidFill>
                  <a:schemeClr val="accent5"/>
                </a:solidFill>
              </a:defRPr>
            </a:lvl1pPr>
          </a:lstStyle>
          <a:p>
            <a:pPr/>
            <a:r>
              <a:t>Yağ yüzdesine göre obezite tanısı </a:t>
            </a:r>
          </a:p>
        </p:txBody>
      </p:sp>
      <p:sp>
        <p:nvSpPr>
          <p:cNvPr id="239" name="Ok: Çentikli Sağ 5"/>
          <p:cNvSpPr/>
          <p:nvPr/>
        </p:nvSpPr>
        <p:spPr>
          <a:xfrm>
            <a:off x="4819196" y="4312501"/>
            <a:ext cx="500743" cy="94384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5400"/>
                </a:moveTo>
                <a:lnTo>
                  <a:pt x="10800" y="5400"/>
                </a:lnTo>
                <a:lnTo>
                  <a:pt x="10800" y="0"/>
                </a:lnTo>
                <a:lnTo>
                  <a:pt x="21600" y="10800"/>
                </a:lnTo>
                <a:lnTo>
                  <a:pt x="10800" y="21600"/>
                </a:lnTo>
                <a:lnTo>
                  <a:pt x="10800" y="16200"/>
                </a:lnTo>
                <a:lnTo>
                  <a:pt x="0" y="16200"/>
                </a:lnTo>
                <a:lnTo>
                  <a:pt x="5400" y="10800"/>
                </a:lnTo>
                <a:close/>
              </a:path>
            </a:pathLst>
          </a:custGeom>
          <a:solidFill>
            <a:schemeClr val="accent1"/>
          </a:solidFill>
          <a:ln w="25400">
            <a:solidFill>
              <a:srgbClr val="1D3053"/>
            </a:solidFill>
          </a:ln>
        </p:spPr>
        <p:txBody>
          <a:bodyPr lIns="45719" rIns="45719" anchor="ctr"/>
          <a:lstStyle/>
          <a:p>
            <a:pPr algn="ctr">
              <a:defRPr>
                <a:solidFill>
                  <a:srgbClr val="FFFFFF"/>
                </a:solidFill>
              </a:defRPr>
            </a:pPr>
          </a:p>
        </p:txBody>
      </p:sp>
      <p:sp>
        <p:nvSpPr>
          <p:cNvPr id="240" name="Metin kutusu 6"/>
          <p:cNvSpPr txBox="1"/>
          <p:nvPr/>
        </p:nvSpPr>
        <p:spPr>
          <a:xfrm>
            <a:off x="5993002" y="3892658"/>
            <a:ext cx="5316455" cy="1922821"/>
          </a:xfrm>
          <a:prstGeom prst="rect">
            <a:avLst/>
          </a:prstGeom>
          <a:ln w="57150">
            <a:solidFill>
              <a:schemeClr val="accent2"/>
            </a:solidFill>
          </a:ln>
          <a:extLst>
            <a:ext uri="{C572A759-6A51-4108-AA02-DFA0A04FC94B}">
              <ma14:wrappingTextBoxFlag xmlns:ma14="http://schemas.microsoft.com/office/mac/drawingml/2011/main" val="1"/>
            </a:ext>
          </a:extLst>
        </p:spPr>
        <p:txBody>
          <a:bodyPr lIns="45719" rIns="45719">
            <a:spAutoFit/>
          </a:bodyPr>
          <a:lstStyle/>
          <a:p>
            <a:pPr>
              <a:defRPr b="1" sz="2400">
                <a:solidFill>
                  <a:schemeClr val="accent5"/>
                </a:solidFill>
              </a:defRPr>
            </a:pPr>
          </a:p>
          <a:p>
            <a:pPr algn="ctr">
              <a:defRPr b="1" sz="2400">
                <a:solidFill>
                  <a:schemeClr val="accent5"/>
                </a:solidFill>
              </a:defRPr>
            </a:pPr>
            <a:r>
              <a:t>Türk yaşlı popülasyonuna özgü eşik değerleri kullanıldı* </a:t>
            </a:r>
          </a:p>
          <a:p>
            <a:pPr algn="ctr">
              <a:defRPr b="1" sz="2400">
                <a:solidFill>
                  <a:schemeClr val="accent5"/>
                </a:solidFill>
              </a:defRPr>
            </a:pPr>
            <a:r>
              <a:t>(K/E: &gt;%41 / %27)  </a:t>
            </a:r>
          </a:p>
        </p:txBody>
      </p:sp>
      <p:sp>
        <p:nvSpPr>
          <p:cNvPr id="241" name="Metin kutusu 7"/>
          <p:cNvSpPr txBox="1"/>
          <p:nvPr/>
        </p:nvSpPr>
        <p:spPr>
          <a:xfrm>
            <a:off x="7941499" y="6407177"/>
            <a:ext cx="3412300" cy="235234"/>
          </a:xfrm>
          <a:prstGeom prst="rect">
            <a:avLst/>
          </a:prstGeom>
          <a:solidFill>
            <a:srgbClr val="AFABAB"/>
          </a:solidFill>
          <a:ln>
            <a:solidFill>
              <a:srgbClr val="A1A1A1"/>
            </a:solidFill>
          </a:ln>
          <a:effectLst>
            <a:outerShdw sx="100000" sy="100000" kx="0" ky="0" algn="b" rotWithShape="0" blurRad="38100" dist="20000" dir="5400000">
              <a:srgbClr val="000000">
                <a:alpha val="38000"/>
              </a:srgbClr>
            </a:outerShdw>
          </a:effectLst>
          <a:extLst>
            <a:ext uri="{C572A759-6A51-4108-AA02-DFA0A04FC94B}">
              <ma14:wrappingTextBoxFlag xmlns:ma14="http://schemas.microsoft.com/office/mac/drawingml/2011/main" val="1"/>
            </a:ext>
          </a:extLst>
        </p:spPr>
        <p:txBody>
          <a:bodyPr lIns="45719" rIns="45719">
            <a:spAutoFit/>
          </a:bodyPr>
          <a:lstStyle/>
          <a:p>
            <a:pPr>
              <a:defRPr i="1" sz="1100"/>
            </a:pPr>
            <a:r>
              <a:t>        </a:t>
            </a:r>
            <a:r>
              <a:rPr i="0"/>
              <a:t>Bahat G, et al. </a:t>
            </a:r>
            <a:r>
              <a:rPr i="0"/>
              <a:t>Aging Male. 2020 Dec;23(5):477-482</a:t>
            </a:r>
          </a:p>
        </p:txBody>
      </p:sp>
      <p:grpSp>
        <p:nvGrpSpPr>
          <p:cNvPr id="244" name="CustomShape 2"/>
          <p:cNvGrpSpPr/>
          <p:nvPr/>
        </p:nvGrpSpPr>
        <p:grpSpPr>
          <a:xfrm>
            <a:off x="753047" y="1807456"/>
            <a:ext cx="10685903" cy="1746394"/>
            <a:chOff x="0" y="0"/>
            <a:chExt cx="10685902" cy="1746393"/>
          </a:xfrm>
        </p:grpSpPr>
        <p:sp>
          <p:nvSpPr>
            <p:cNvPr id="242" name="Yuvarlatılmış Dikdörtgen"/>
            <p:cNvSpPr/>
            <p:nvPr/>
          </p:nvSpPr>
          <p:spPr>
            <a:xfrm>
              <a:off x="0" y="0"/>
              <a:ext cx="10685903" cy="1746394"/>
            </a:xfrm>
            <a:prstGeom prst="roundRect">
              <a:avLst>
                <a:gd name="adj" fmla="val 16667"/>
              </a:avLst>
            </a:prstGeom>
            <a:solidFill>
              <a:srgbClr val="E7E6E6"/>
            </a:solidFill>
            <a:ln w="28575" cap="flat">
              <a:solidFill>
                <a:srgbClr val="0070C0"/>
              </a:solidFill>
              <a:prstDash val="solid"/>
              <a:round/>
            </a:ln>
            <a:effectLst>
              <a:outerShdw sx="100000" sy="100000" kx="0" ky="0" algn="b" rotWithShape="0" blurRad="38100" dist="20000" dir="5400000">
                <a:srgbClr val="000000">
                  <a:alpha val="38000"/>
                </a:srgbClr>
              </a:outerShdw>
            </a:effectLst>
          </p:spPr>
          <p:txBody>
            <a:bodyPr wrap="square" lIns="45719" tIns="45719" rIns="45719" bIns="45719" numCol="1" anchor="ctr">
              <a:noAutofit/>
            </a:bodyPr>
            <a:lstStyle/>
            <a:p>
              <a:pPr>
                <a:defRPr sz="2000"/>
              </a:pPr>
            </a:p>
          </p:txBody>
        </p:sp>
        <p:sp>
          <p:nvSpPr>
            <p:cNvPr id="243" name="Yağ yüzdesi biyoelektrik impedans analizi (Tanita BC-532) ile değerlendirildi."/>
            <p:cNvSpPr txBox="1"/>
            <p:nvPr/>
          </p:nvSpPr>
          <p:spPr>
            <a:xfrm>
              <a:off x="99539" y="390637"/>
              <a:ext cx="10486825" cy="96511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89999" tIns="89999" rIns="89999" bIns="89999" numCol="1" anchor="ctr">
              <a:spAutoFit/>
            </a:bodyPr>
            <a:lstStyle>
              <a:lvl1pPr marL="342900" indent="-342900">
                <a:buSzPct val="100000"/>
                <a:buFont typeface="Arial"/>
                <a:buChar char="•"/>
                <a:defRPr sz="2800"/>
              </a:lvl1pPr>
            </a:lstStyle>
            <a:p>
              <a:pPr/>
              <a:r>
                <a:t>Yağ yüzdesi biyoelektrik impedans analizi (Tanita BC-532) ile değerlendirildi.</a:t>
              </a:r>
            </a:p>
          </p:txBody>
        </p:sp>
      </p:grpSp>
      <p:sp>
        <p:nvSpPr>
          <p:cNvPr id="245" name="Başlık 12"/>
          <p:cNvSpPr txBox="1"/>
          <p:nvPr>
            <p:ph type="title"/>
          </p:nvPr>
        </p:nvSpPr>
        <p:spPr>
          <a:prstGeom prst="rect">
            <a:avLst/>
          </a:prstGeom>
        </p:spPr>
        <p:txBody>
          <a:bodyPr/>
          <a:lstStyle/>
          <a:p>
            <a:pPr/>
          </a:p>
        </p:txBody>
      </p:sp>
      <p:grpSp>
        <p:nvGrpSpPr>
          <p:cNvPr id="248" name="CustomShape 1"/>
          <p:cNvGrpSpPr/>
          <p:nvPr/>
        </p:nvGrpSpPr>
        <p:grpSpPr>
          <a:xfrm>
            <a:off x="779720" y="560863"/>
            <a:ext cx="10632559" cy="934199"/>
            <a:chOff x="0" y="0"/>
            <a:chExt cx="10632557" cy="934198"/>
          </a:xfrm>
        </p:grpSpPr>
        <p:sp>
          <p:nvSpPr>
            <p:cNvPr id="246" name="Dikdörtgen"/>
            <p:cNvSpPr/>
            <p:nvPr/>
          </p:nvSpPr>
          <p:spPr>
            <a:xfrm>
              <a:off x="-1" y="0"/>
              <a:ext cx="10632559" cy="934199"/>
            </a:xfrm>
            <a:prstGeom prst="rect">
              <a:avLst/>
            </a:prstGeom>
            <a:solidFill>
              <a:srgbClr val="0070C0"/>
            </a:solidFill>
            <a:ln w="12700" cap="flat">
              <a:noFill/>
              <a:miter lim="400000"/>
            </a:ln>
            <a:effectLst/>
          </p:spPr>
          <p:txBody>
            <a:bodyPr wrap="square" lIns="45719" tIns="45719" rIns="45719" bIns="45719" numCol="1" anchor="ctr">
              <a:noAutofit/>
            </a:bodyPr>
            <a:lstStyle/>
            <a:p>
              <a:pPr>
                <a:lnSpc>
                  <a:spcPct val="90000"/>
                </a:lnSpc>
              </a:pPr>
            </a:p>
          </p:txBody>
        </p:sp>
        <p:sp>
          <p:nvSpPr>
            <p:cNvPr id="247" name="Gereç ve Yöntem"/>
            <p:cNvSpPr txBox="1"/>
            <p:nvPr/>
          </p:nvSpPr>
          <p:spPr>
            <a:xfrm>
              <a:off x="44999" y="214347"/>
              <a:ext cx="10542559" cy="50550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999" tIns="44999" rIns="44999" bIns="44999" numCol="1" anchor="ctr">
              <a:spAutoFit/>
            </a:bodyPr>
            <a:lstStyle>
              <a:lvl1pPr>
                <a:lnSpc>
                  <a:spcPct val="90000"/>
                </a:lnSpc>
                <a:defRPr b="1" spc="-1" sz="3300">
                  <a:solidFill>
                    <a:srgbClr val="FFFFFF"/>
                  </a:solidFill>
                </a:defRPr>
              </a:lvl1pPr>
            </a:lstStyle>
            <a:p>
              <a:pPr/>
              <a:r>
                <a:t>Gereç ve Yöntem</a:t>
              </a:r>
            </a:p>
          </p:txBody>
        </p:sp>
      </p:gr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grpSp>
        <p:nvGrpSpPr>
          <p:cNvPr id="252" name="Dikdörtgen: Köşeleri Yuvarlatılmış 4"/>
          <p:cNvGrpSpPr/>
          <p:nvPr/>
        </p:nvGrpSpPr>
        <p:grpSpPr>
          <a:xfrm>
            <a:off x="1222475" y="4162266"/>
            <a:ext cx="4131845" cy="1774300"/>
            <a:chOff x="0" y="0"/>
            <a:chExt cx="4131843" cy="1774299"/>
          </a:xfrm>
        </p:grpSpPr>
        <p:sp>
          <p:nvSpPr>
            <p:cNvPr id="250" name="Yuvarlatılmış Dikdörtgen"/>
            <p:cNvSpPr/>
            <p:nvPr/>
          </p:nvSpPr>
          <p:spPr>
            <a:xfrm>
              <a:off x="0" y="0"/>
              <a:ext cx="4131844" cy="1774300"/>
            </a:xfrm>
            <a:prstGeom prst="roundRect">
              <a:avLst>
                <a:gd name="adj" fmla="val 16667"/>
              </a:avLst>
            </a:prstGeom>
            <a:solidFill>
              <a:srgbClr val="FFFFFF"/>
            </a:solidFill>
            <a:ln w="38100" cap="flat">
              <a:solidFill>
                <a:schemeClr val="accent1"/>
              </a:solidFill>
              <a:prstDash val="solid"/>
              <a:round/>
            </a:ln>
            <a:effectLst/>
          </p:spPr>
          <p:txBody>
            <a:bodyPr wrap="square" lIns="45719" tIns="45719" rIns="45719" bIns="45719" numCol="1" anchor="ctr">
              <a:noAutofit/>
            </a:bodyPr>
            <a:lstStyle/>
            <a:p>
              <a:pPr algn="ctr">
                <a:defRPr b="1" sz="3200"/>
              </a:pPr>
            </a:p>
          </p:txBody>
        </p:sp>
        <p:sp>
          <p:nvSpPr>
            <p:cNvPr id="251" name="Düşük el kavrama kuvveti Türk toplumuna özgü cut-off’a göre"/>
            <p:cNvSpPr txBox="1"/>
            <p:nvPr/>
          </p:nvSpPr>
          <p:spPr>
            <a:xfrm>
              <a:off x="151383" y="232970"/>
              <a:ext cx="3829077" cy="130835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b="1" sz="2800"/>
              </a:lvl1pPr>
            </a:lstStyle>
            <a:p>
              <a:pPr/>
              <a:r>
                <a:t>Düşük el kavrama kuvveti Türk toplumuna özgü cut-off’a göre</a:t>
              </a:r>
            </a:p>
          </p:txBody>
        </p:sp>
      </p:grpSp>
      <p:sp>
        <p:nvSpPr>
          <p:cNvPr id="253" name="Ok: Sağ 5"/>
          <p:cNvSpPr/>
          <p:nvPr/>
        </p:nvSpPr>
        <p:spPr>
          <a:xfrm>
            <a:off x="5599471" y="4564529"/>
            <a:ext cx="993058" cy="889398"/>
          </a:xfrm>
          <a:prstGeom prst="rightArrow">
            <a:avLst>
              <a:gd name="adj1" fmla="val 50000"/>
              <a:gd name="adj2" fmla="val 50000"/>
            </a:avLst>
          </a:prstGeom>
          <a:solidFill>
            <a:schemeClr val="accent1"/>
          </a:solidFill>
          <a:ln w="25400">
            <a:solidFill>
              <a:srgbClr val="32538F"/>
            </a:solidFill>
          </a:ln>
        </p:spPr>
        <p:txBody>
          <a:bodyPr lIns="45719" rIns="45719" anchor="ctr"/>
          <a:lstStyle/>
          <a:p>
            <a:pPr algn="ctr">
              <a:defRPr>
                <a:solidFill>
                  <a:srgbClr val="FFFFFF"/>
                </a:solidFill>
              </a:defRPr>
            </a:pPr>
          </a:p>
        </p:txBody>
      </p:sp>
      <p:grpSp>
        <p:nvGrpSpPr>
          <p:cNvPr id="256" name="Dikdörtgen: Köşeleri Yuvarlatılmış 6"/>
          <p:cNvGrpSpPr/>
          <p:nvPr/>
        </p:nvGrpSpPr>
        <p:grpSpPr>
          <a:xfrm>
            <a:off x="6837681" y="4162266"/>
            <a:ext cx="3645146" cy="1573163"/>
            <a:chOff x="0" y="0"/>
            <a:chExt cx="3645144" cy="1573162"/>
          </a:xfrm>
        </p:grpSpPr>
        <p:sp>
          <p:nvSpPr>
            <p:cNvPr id="254" name="Yuvarlatılmış Dikdörtgen"/>
            <p:cNvSpPr/>
            <p:nvPr/>
          </p:nvSpPr>
          <p:spPr>
            <a:xfrm>
              <a:off x="0" y="0"/>
              <a:ext cx="3645145" cy="1573163"/>
            </a:xfrm>
            <a:prstGeom prst="roundRect">
              <a:avLst>
                <a:gd name="adj" fmla="val 16667"/>
              </a:avLst>
            </a:prstGeom>
            <a:solidFill>
              <a:srgbClr val="FFFFFF"/>
            </a:solidFill>
            <a:ln w="38100" cap="flat">
              <a:solidFill>
                <a:schemeClr val="accent1"/>
              </a:solidFill>
              <a:prstDash val="solid"/>
              <a:round/>
            </a:ln>
            <a:effectLst/>
          </p:spPr>
          <p:txBody>
            <a:bodyPr wrap="square" lIns="45719" tIns="45719" rIns="45719" bIns="45719" numCol="1" anchor="ctr">
              <a:noAutofit/>
            </a:bodyPr>
            <a:lstStyle/>
            <a:p>
              <a:pPr/>
            </a:p>
          </p:txBody>
        </p:sp>
        <p:sp>
          <p:nvSpPr>
            <p:cNvPr id="255" name="Kadın  &lt;  22 kg…"/>
            <p:cNvSpPr txBox="1"/>
            <p:nvPr/>
          </p:nvSpPr>
          <p:spPr>
            <a:xfrm>
              <a:off x="141564" y="290407"/>
              <a:ext cx="3362016" cy="99234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p>
              <a:pPr>
                <a:defRPr sz="2400"/>
              </a:pPr>
              <a:r>
                <a:t>    </a:t>
              </a:r>
              <a:r>
                <a:rPr b="1" sz="3200"/>
                <a:t>Kadın  &lt;  22 kg</a:t>
              </a:r>
              <a:endParaRPr b="1" sz="3200"/>
            </a:p>
            <a:p>
              <a:pPr>
                <a:defRPr b="1" sz="3200"/>
              </a:pPr>
              <a:r>
                <a:t>   Erkek  &lt;  32 kg</a:t>
              </a:r>
            </a:p>
          </p:txBody>
        </p:sp>
      </p:grpSp>
      <p:sp>
        <p:nvSpPr>
          <p:cNvPr id="257" name="5 Metin kutusu"/>
          <p:cNvSpPr txBox="1"/>
          <p:nvPr/>
        </p:nvSpPr>
        <p:spPr>
          <a:xfrm>
            <a:off x="8079288" y="6260710"/>
            <a:ext cx="3274512" cy="235233"/>
          </a:xfrm>
          <a:prstGeom prst="rect">
            <a:avLst/>
          </a:prstGeom>
          <a:solidFill>
            <a:srgbClr val="A6A6A6"/>
          </a:solidFill>
          <a:ln>
            <a:solidFill>
              <a:srgbClr val="000000"/>
            </a:solidFill>
          </a:ln>
          <a:effectLst>
            <a:outerShdw sx="100000" sy="100000" kx="0" ky="0" algn="b" rotWithShape="0" blurRad="38100" dist="20000" dir="5400000">
              <a:srgbClr val="000000">
                <a:alpha val="38000"/>
              </a:srgbClr>
            </a:outerShdw>
          </a:effectLst>
          <a:extLst>
            <a:ext uri="{C572A759-6A51-4108-AA02-DFA0A04FC94B}">
              <ma14:wrappingTextBoxFlag xmlns:ma14="http://schemas.microsoft.com/office/mac/drawingml/2011/main" val="1"/>
            </a:ext>
          </a:extLst>
        </p:spPr>
        <p:txBody>
          <a:bodyPr lIns="45719" rIns="45719">
            <a:spAutoFit/>
          </a:bodyPr>
          <a:lstStyle>
            <a:lvl1pPr algn="r">
              <a:defRPr sz="1100">
                <a:solidFill>
                  <a:srgbClr val="212121"/>
                </a:solidFill>
              </a:defRPr>
            </a:lvl1pPr>
          </a:lstStyle>
          <a:p>
            <a:pPr/>
            <a:r>
              <a:t>Bahat G et al. Clin Nutr. 2016 Dec;35(6):1557-1563</a:t>
            </a:r>
          </a:p>
        </p:txBody>
      </p:sp>
      <p:sp>
        <p:nvSpPr>
          <p:cNvPr id="258" name="Başlık 10"/>
          <p:cNvSpPr txBox="1"/>
          <p:nvPr>
            <p:ph type="title"/>
          </p:nvPr>
        </p:nvSpPr>
        <p:spPr>
          <a:prstGeom prst="rect">
            <a:avLst/>
          </a:prstGeom>
        </p:spPr>
        <p:txBody>
          <a:bodyPr/>
          <a:lstStyle/>
          <a:p>
            <a:pPr/>
          </a:p>
        </p:txBody>
      </p:sp>
      <p:grpSp>
        <p:nvGrpSpPr>
          <p:cNvPr id="261" name="CustomShape 2"/>
          <p:cNvGrpSpPr/>
          <p:nvPr/>
        </p:nvGrpSpPr>
        <p:grpSpPr>
          <a:xfrm>
            <a:off x="753047" y="1807456"/>
            <a:ext cx="10685903" cy="1746394"/>
            <a:chOff x="0" y="0"/>
            <a:chExt cx="10685902" cy="1746393"/>
          </a:xfrm>
        </p:grpSpPr>
        <p:sp>
          <p:nvSpPr>
            <p:cNvPr id="259" name="Yuvarlatılmış Dikdörtgen"/>
            <p:cNvSpPr/>
            <p:nvPr/>
          </p:nvSpPr>
          <p:spPr>
            <a:xfrm>
              <a:off x="0" y="0"/>
              <a:ext cx="10685903" cy="1746394"/>
            </a:xfrm>
            <a:prstGeom prst="roundRect">
              <a:avLst>
                <a:gd name="adj" fmla="val 16667"/>
              </a:avLst>
            </a:prstGeom>
            <a:solidFill>
              <a:srgbClr val="E7E6E6"/>
            </a:solidFill>
            <a:ln w="28575" cap="flat">
              <a:solidFill>
                <a:srgbClr val="0070C0"/>
              </a:solidFill>
              <a:prstDash val="solid"/>
              <a:round/>
            </a:ln>
            <a:effectLst>
              <a:outerShdw sx="100000" sy="100000" kx="0" ky="0" algn="b" rotWithShape="0" blurRad="38100" dist="20000" dir="5400000">
                <a:srgbClr val="000000">
                  <a:alpha val="38000"/>
                </a:srgbClr>
              </a:outerShdw>
            </a:effectLst>
          </p:spPr>
          <p:txBody>
            <a:bodyPr wrap="square" lIns="45719" tIns="45719" rIns="45719" bIns="45719" numCol="1" anchor="ctr">
              <a:noAutofit/>
            </a:bodyPr>
            <a:lstStyle/>
            <a:p>
              <a:pPr/>
            </a:p>
          </p:txBody>
        </p:sp>
        <p:sp>
          <p:nvSpPr>
            <p:cNvPr id="260" name="El kavrama kuvveti el dinamometresi ile ölçüldü.…"/>
            <p:cNvSpPr txBox="1"/>
            <p:nvPr/>
          </p:nvSpPr>
          <p:spPr>
            <a:xfrm>
              <a:off x="99539" y="390637"/>
              <a:ext cx="10486825" cy="96511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89999" tIns="89999" rIns="89999" bIns="89999" numCol="1" anchor="ctr">
              <a:spAutoFit/>
            </a:bodyPr>
            <a:lstStyle/>
            <a:p>
              <a:pPr marL="342900" indent="-342900">
                <a:buSzPct val="100000"/>
                <a:buFont typeface="Arial"/>
                <a:buChar char="•"/>
                <a:defRPr sz="2800"/>
              </a:pPr>
              <a:r>
                <a:t>El kavrama kuvveti el dinamometresi ile ölçüldü.</a:t>
              </a:r>
            </a:p>
            <a:p>
              <a:pPr marL="342900" indent="-342900">
                <a:buSzPct val="100000"/>
                <a:buFont typeface="Arial"/>
                <a:buChar char="•"/>
                <a:defRPr sz="2800"/>
              </a:pPr>
              <a:r>
                <a:t>Düşük saptanması probable sarkopeni olarak tanımlandı.</a:t>
              </a:r>
            </a:p>
          </p:txBody>
        </p:sp>
      </p:grpSp>
      <p:grpSp>
        <p:nvGrpSpPr>
          <p:cNvPr id="264" name="CustomShape 1"/>
          <p:cNvGrpSpPr/>
          <p:nvPr/>
        </p:nvGrpSpPr>
        <p:grpSpPr>
          <a:xfrm>
            <a:off x="779720" y="560863"/>
            <a:ext cx="10632559" cy="934199"/>
            <a:chOff x="0" y="0"/>
            <a:chExt cx="10632557" cy="934198"/>
          </a:xfrm>
        </p:grpSpPr>
        <p:sp>
          <p:nvSpPr>
            <p:cNvPr id="262" name="Dikdörtgen"/>
            <p:cNvSpPr/>
            <p:nvPr/>
          </p:nvSpPr>
          <p:spPr>
            <a:xfrm>
              <a:off x="-1" y="0"/>
              <a:ext cx="10632559" cy="934199"/>
            </a:xfrm>
            <a:prstGeom prst="rect">
              <a:avLst/>
            </a:prstGeom>
            <a:solidFill>
              <a:srgbClr val="0070C0"/>
            </a:solidFill>
            <a:ln w="12700" cap="flat">
              <a:noFill/>
              <a:miter lim="400000"/>
            </a:ln>
            <a:effectLst/>
          </p:spPr>
          <p:txBody>
            <a:bodyPr wrap="square" lIns="45719" tIns="45719" rIns="45719" bIns="45719" numCol="1" anchor="ctr">
              <a:noAutofit/>
            </a:bodyPr>
            <a:lstStyle/>
            <a:p>
              <a:pPr>
                <a:lnSpc>
                  <a:spcPct val="90000"/>
                </a:lnSpc>
              </a:pPr>
            </a:p>
          </p:txBody>
        </p:sp>
        <p:sp>
          <p:nvSpPr>
            <p:cNvPr id="263" name="Gereç ve Yöntem"/>
            <p:cNvSpPr txBox="1"/>
            <p:nvPr/>
          </p:nvSpPr>
          <p:spPr>
            <a:xfrm>
              <a:off x="44999" y="214347"/>
              <a:ext cx="10542559" cy="50550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999" tIns="44999" rIns="44999" bIns="44999" numCol="1" anchor="ctr">
              <a:spAutoFit/>
            </a:bodyPr>
            <a:lstStyle>
              <a:lvl1pPr>
                <a:lnSpc>
                  <a:spcPct val="90000"/>
                </a:lnSpc>
                <a:defRPr b="1" spc="-1" sz="3300">
                  <a:solidFill>
                    <a:srgbClr val="FFFFFF"/>
                  </a:solidFill>
                </a:defRPr>
              </a:lvl1pPr>
            </a:lstStyle>
            <a:p>
              <a:pPr/>
              <a:r>
                <a:t>Gereç ve Yöntem</a:t>
              </a:r>
            </a:p>
          </p:txBody>
        </p:sp>
      </p:gr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grpSp>
        <p:nvGrpSpPr>
          <p:cNvPr id="268" name="CustomShape 1"/>
          <p:cNvGrpSpPr/>
          <p:nvPr/>
        </p:nvGrpSpPr>
        <p:grpSpPr>
          <a:xfrm>
            <a:off x="779720" y="560863"/>
            <a:ext cx="10632559" cy="934199"/>
            <a:chOff x="0" y="0"/>
            <a:chExt cx="10632557" cy="934198"/>
          </a:xfrm>
        </p:grpSpPr>
        <p:sp>
          <p:nvSpPr>
            <p:cNvPr id="266" name="Dikdörtgen"/>
            <p:cNvSpPr/>
            <p:nvPr/>
          </p:nvSpPr>
          <p:spPr>
            <a:xfrm>
              <a:off x="-1" y="0"/>
              <a:ext cx="10632559" cy="934199"/>
            </a:xfrm>
            <a:prstGeom prst="rect">
              <a:avLst/>
            </a:prstGeom>
            <a:solidFill>
              <a:srgbClr val="0070C0"/>
            </a:solidFill>
            <a:ln w="12700" cap="flat">
              <a:noFill/>
              <a:miter lim="400000"/>
            </a:ln>
            <a:effectLst/>
          </p:spPr>
          <p:txBody>
            <a:bodyPr wrap="square" lIns="45719" tIns="45719" rIns="45719" bIns="45719" numCol="1" anchor="ctr">
              <a:noAutofit/>
            </a:bodyPr>
            <a:lstStyle/>
            <a:p>
              <a:pPr>
                <a:lnSpc>
                  <a:spcPct val="90000"/>
                </a:lnSpc>
              </a:pPr>
            </a:p>
          </p:txBody>
        </p:sp>
        <p:sp>
          <p:nvSpPr>
            <p:cNvPr id="267" name="Gereç ve Yöntem"/>
            <p:cNvSpPr txBox="1"/>
            <p:nvPr/>
          </p:nvSpPr>
          <p:spPr>
            <a:xfrm>
              <a:off x="44999" y="214347"/>
              <a:ext cx="10542559" cy="50550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999" tIns="44999" rIns="44999" bIns="44999" numCol="1" anchor="ctr">
              <a:spAutoFit/>
            </a:bodyPr>
            <a:lstStyle>
              <a:lvl1pPr>
                <a:lnSpc>
                  <a:spcPct val="90000"/>
                </a:lnSpc>
                <a:defRPr b="1" spc="-1" sz="3300">
                  <a:solidFill>
                    <a:srgbClr val="FFFFFF"/>
                  </a:solidFill>
                </a:defRPr>
              </a:lvl1pPr>
            </a:lstStyle>
            <a:p>
              <a:pPr/>
              <a:r>
                <a:t>Gereç ve Yöntem</a:t>
              </a:r>
            </a:p>
          </p:txBody>
        </p:sp>
      </p:grpSp>
      <p:grpSp>
        <p:nvGrpSpPr>
          <p:cNvPr id="271" name="CustomShape 2"/>
          <p:cNvGrpSpPr/>
          <p:nvPr/>
        </p:nvGrpSpPr>
        <p:grpSpPr>
          <a:xfrm>
            <a:off x="753047" y="1807456"/>
            <a:ext cx="10685903" cy="3279154"/>
            <a:chOff x="0" y="0"/>
            <a:chExt cx="10685902" cy="3279152"/>
          </a:xfrm>
        </p:grpSpPr>
        <p:sp>
          <p:nvSpPr>
            <p:cNvPr id="269" name="Yuvarlatılmış Dikdörtgen"/>
            <p:cNvSpPr/>
            <p:nvPr/>
          </p:nvSpPr>
          <p:spPr>
            <a:xfrm>
              <a:off x="0" y="0"/>
              <a:ext cx="10685903" cy="3279153"/>
            </a:xfrm>
            <a:prstGeom prst="roundRect">
              <a:avLst>
                <a:gd name="adj" fmla="val 16667"/>
              </a:avLst>
            </a:prstGeom>
            <a:solidFill>
              <a:srgbClr val="E7E6E6"/>
            </a:solidFill>
            <a:ln w="28575" cap="flat">
              <a:solidFill>
                <a:srgbClr val="0070C0"/>
              </a:solidFill>
              <a:prstDash val="solid"/>
              <a:round/>
            </a:ln>
            <a:effectLst>
              <a:outerShdw sx="100000" sy="100000" kx="0" ky="0" algn="b" rotWithShape="0" blurRad="38100" dist="20000" dir="5400000">
                <a:srgbClr val="000000">
                  <a:alpha val="38000"/>
                </a:srgbClr>
              </a:outerShdw>
            </a:effectLst>
          </p:spPr>
          <p:txBody>
            <a:bodyPr wrap="square" lIns="45719" tIns="45719" rIns="45719" bIns="45719" numCol="1" anchor="ctr">
              <a:noAutofit/>
            </a:bodyPr>
            <a:lstStyle/>
            <a:p>
              <a:pPr>
                <a:defRPr sz="2000"/>
              </a:pPr>
            </a:p>
          </p:txBody>
        </p:sp>
        <p:sp>
          <p:nvSpPr>
            <p:cNvPr id="270" name="Tüm istatistiksel analizler IBM SPSS 22 ve MedCalc v23.1.3 kullanılarak yapıldı.…"/>
            <p:cNvSpPr txBox="1"/>
            <p:nvPr/>
          </p:nvSpPr>
          <p:spPr>
            <a:xfrm>
              <a:off x="174362" y="193305"/>
              <a:ext cx="10337179" cy="2892542"/>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89999" tIns="89999" rIns="89999" bIns="89999" numCol="1" anchor="ctr">
              <a:spAutoFit/>
            </a:bodyPr>
            <a:lstStyle/>
            <a:p>
              <a:pPr>
                <a:defRPr sz="2000"/>
              </a:pPr>
            </a:p>
            <a:p>
              <a:pPr marL="342900" indent="-342900">
                <a:buSzPct val="100000"/>
                <a:buFont typeface="Arial"/>
                <a:buChar char="•"/>
                <a:defRPr sz="2800">
                  <a:solidFill>
                    <a:srgbClr val="1C1D1E"/>
                  </a:solidFill>
                </a:defRPr>
              </a:pPr>
              <a:r>
                <a:t>Tüm istatistiksel analizler IBM SPSS 22 ve MedCalc v23.1.3 kullanılarak yapıldı.</a:t>
              </a:r>
              <a:endParaRPr sz="2000">
                <a:solidFill>
                  <a:srgbClr val="FF0000"/>
                </a:solidFill>
              </a:endParaRPr>
            </a:p>
            <a:p>
              <a:pPr marL="342900" indent="-342900">
                <a:buSzPct val="100000"/>
                <a:buFont typeface="Arial"/>
                <a:buChar char="•"/>
                <a:defRPr sz="2800">
                  <a:solidFill>
                    <a:srgbClr val="1C1D1E"/>
                  </a:solidFill>
                </a:defRPr>
              </a:pPr>
            </a:p>
            <a:p>
              <a:pPr marL="342900" indent="-342900">
                <a:buSzPct val="100000"/>
                <a:buFont typeface="Arial"/>
                <a:buChar char="•"/>
                <a:defRPr sz="2800">
                  <a:solidFill>
                    <a:srgbClr val="1C1D1E"/>
                  </a:solidFill>
                </a:defRPr>
              </a:pPr>
              <a:r>
                <a:t>Lineer regresyon analizi ile kas kuvveti ölçümleri ile bağımsız ilişkili olan adipozite belirteçleri çalışıldı.</a:t>
              </a:r>
            </a:p>
          </p:txBody>
        </p:sp>
      </p:gr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Teması">
  <a:themeElements>
    <a:clrScheme name="Office Teması">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eması">
      <a:majorFont>
        <a:latin typeface="Calibri"/>
        <a:ea typeface="Calibri"/>
        <a:cs typeface="Calibri"/>
      </a:majorFont>
      <a:minorFont>
        <a:latin typeface="Helvetica"/>
        <a:ea typeface="Helvetica"/>
        <a:cs typeface="Helvetica"/>
      </a:minorFont>
    </a:fontScheme>
    <a:fmtScheme name="Office Teması">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Teması">
  <a:themeElements>
    <a:clrScheme name="Office Teması">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eması">
      <a:majorFont>
        <a:latin typeface="Calibri"/>
        <a:ea typeface="Calibri"/>
        <a:cs typeface="Calibri"/>
      </a:majorFont>
      <a:minorFont>
        <a:latin typeface="Helvetica"/>
        <a:ea typeface="Helvetica"/>
        <a:cs typeface="Helvetica"/>
      </a:minorFont>
    </a:fontScheme>
    <a:fmtScheme name="Office Teması">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Belge" ma:contentTypeID="0x0101008EB410E7384FD544926ED72B5900EAF6" ma:contentTypeVersion="14" ma:contentTypeDescription="Yeni belge oluşturun." ma:contentTypeScope="" ma:versionID="ee3b467df7de9d1b498d84e13587d71a">
  <xsd:schema xmlns:xsd="http://www.w3.org/2001/XMLSchema" xmlns:xs="http://www.w3.org/2001/XMLSchema" xmlns:p="http://schemas.microsoft.com/office/2006/metadata/properties" xmlns:ns2="b636c289-89ec-4aac-a5a7-fae3efcce21f" xmlns:ns3="12078768-e010-496c-be91-13abd3bf1d00" targetNamespace="http://schemas.microsoft.com/office/2006/metadata/properties" ma:root="true" ma:fieldsID="1445dff4ae24a478bb1b27fd6f0ffa69" ns2:_="" ns3:_="">
    <xsd:import namespace="b636c289-89ec-4aac-a5a7-fae3efcce21f"/>
    <xsd:import namespace="12078768-e010-496c-be91-13abd3bf1d0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636c289-89ec-4aac-a5a7-fae3efcce21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Resim Etiketleri" ma:readOnly="false" ma:fieldId="{5cf76f15-5ced-4ddc-b409-7134ff3c332f}" ma:taxonomyMulti="true" ma:sspId="f08ca68a-84f9-4e39-b925-9c0f4131acbf"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2078768-e010-496c-be91-13abd3bf1d0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a2bcbba-ecaf-438c-8d17-d96268f593a6}" ma:internalName="TaxCatchAll" ma:showField="CatchAllData" ma:web="12078768-e010-496c-be91-13abd3bf1d0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636c289-89ec-4aac-a5a7-fae3efcce21f">
      <Terms xmlns="http://schemas.microsoft.com/office/infopath/2007/PartnerControls"/>
    </lcf76f155ced4ddcb4097134ff3c332f>
    <TaxCatchAll xmlns="12078768-e010-496c-be91-13abd3bf1d00" xsi:nil="true"/>
  </documentManagement>
</p:properties>
</file>

<file path=customXml/itemProps1.xml><?xml version="1.0" encoding="utf-8"?>
<ds:datastoreItem xmlns:ds="http://schemas.openxmlformats.org/officeDocument/2006/customXml" ds:itemID="{834C1111-0D24-4D56-A7A9-E79465077572}"/>
</file>

<file path=customXml/itemProps2.xml><?xml version="1.0" encoding="utf-8"?>
<ds:datastoreItem xmlns:ds="http://schemas.openxmlformats.org/officeDocument/2006/customXml" ds:itemID="{44B642F6-4AAB-4C8F-ADEC-09BF31D2934F}"/>
</file>

<file path=customXml/itemProps3.xml><?xml version="1.0" encoding="utf-8"?>
<ds:datastoreItem xmlns:ds="http://schemas.openxmlformats.org/officeDocument/2006/customXml" ds:itemID="{339280EE-50AD-46DC-A8A8-02E4CFFC0960}"/>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0x0101008EB410E7384FD544926ED72B5900EAF6</vt:lpwstr>
  </property>
</Properties>
</file>