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ink/ink3.xml" ContentType="application/inkml+xml"/>
  <Override PartName="/ppt/ink/ink1.xml" ContentType="application/inkml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ink/ink2.xml" ContentType="application/inkml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2" r:id="rId2"/>
    <p:sldId id="258" r:id="rId3"/>
    <p:sldId id="262" r:id="rId4"/>
    <p:sldId id="265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2" r:id="rId37"/>
    <p:sldId id="306" r:id="rId38"/>
    <p:sldId id="313" r:id="rId39"/>
    <p:sldId id="305" r:id="rId40"/>
    <p:sldId id="308" r:id="rId41"/>
    <p:sldId id="314" r:id="rId42"/>
    <p:sldId id="315" r:id="rId43"/>
    <p:sldId id="318" r:id="rId44"/>
    <p:sldId id="316" r:id="rId45"/>
    <p:sldId id="317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53804-FD4C-4795-8DF9-1F751386AE7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F0065C-BB9A-4971-B5EC-1191AE7D8BF2}">
      <dgm:prSet/>
      <dgm:spPr/>
      <dgm:t>
        <a:bodyPr/>
        <a:lstStyle/>
        <a:p>
          <a:r>
            <a:rPr lang="tr-TR" dirty="0"/>
            <a:t>v.1		23 Ağustos 2011</a:t>
          </a:r>
          <a:endParaRPr lang="en-US" dirty="0"/>
        </a:p>
      </dgm:t>
    </dgm:pt>
    <dgm:pt modelId="{C9B04999-8DA2-4BA5-AD34-A5AE3A0A88DA}" type="parTrans" cxnId="{3011F37D-6597-49F3-9607-F3C3AF399A93}">
      <dgm:prSet/>
      <dgm:spPr/>
      <dgm:t>
        <a:bodyPr/>
        <a:lstStyle/>
        <a:p>
          <a:endParaRPr lang="en-US"/>
        </a:p>
      </dgm:t>
    </dgm:pt>
    <dgm:pt modelId="{582B8952-733B-4732-856E-4EDE746D81EE}" type="sibTrans" cxnId="{3011F37D-6597-49F3-9607-F3C3AF399A93}">
      <dgm:prSet/>
      <dgm:spPr/>
      <dgm:t>
        <a:bodyPr/>
        <a:lstStyle/>
        <a:p>
          <a:endParaRPr lang="en-US"/>
        </a:p>
      </dgm:t>
    </dgm:pt>
    <dgm:pt modelId="{818D7B25-4A6B-43CA-99FF-C23C07E2BC0F}">
      <dgm:prSet/>
      <dgm:spPr/>
      <dgm:t>
        <a:bodyPr/>
        <a:lstStyle/>
        <a:p>
          <a:r>
            <a:rPr lang="tr-TR"/>
            <a:t>v.2.0 		1-2 Nisan 2013</a:t>
          </a:r>
          <a:endParaRPr lang="en-US"/>
        </a:p>
      </dgm:t>
    </dgm:pt>
    <dgm:pt modelId="{BA4837A3-CC67-41BE-AE59-A025636BE026}" type="parTrans" cxnId="{D2A69431-8615-42E4-884C-7214891AB236}">
      <dgm:prSet/>
      <dgm:spPr/>
      <dgm:t>
        <a:bodyPr/>
        <a:lstStyle/>
        <a:p>
          <a:endParaRPr lang="en-US"/>
        </a:p>
      </dgm:t>
    </dgm:pt>
    <dgm:pt modelId="{DB397D07-DC07-4C95-B870-44752655141B}" type="sibTrans" cxnId="{D2A69431-8615-42E4-884C-7214891AB236}">
      <dgm:prSet/>
      <dgm:spPr/>
      <dgm:t>
        <a:bodyPr/>
        <a:lstStyle/>
        <a:p>
          <a:endParaRPr lang="en-US"/>
        </a:p>
      </dgm:t>
    </dgm:pt>
    <dgm:pt modelId="{447AA753-B581-4AD4-B4B6-D0D95783D59D}">
      <dgm:prSet/>
      <dgm:spPr/>
      <dgm:t>
        <a:bodyPr/>
        <a:lstStyle/>
        <a:p>
          <a:r>
            <a:rPr lang="tr-TR" dirty="0"/>
            <a:t>v.2.1		15 Ocak 2015</a:t>
          </a:r>
          <a:endParaRPr lang="en-US" dirty="0"/>
        </a:p>
      </dgm:t>
    </dgm:pt>
    <dgm:pt modelId="{DF02239F-5243-432F-A0C1-C1A2946277D1}" type="parTrans" cxnId="{F05F90B9-B2AA-4D8A-AC29-DCC7B63891B1}">
      <dgm:prSet/>
      <dgm:spPr/>
      <dgm:t>
        <a:bodyPr/>
        <a:lstStyle/>
        <a:p>
          <a:endParaRPr lang="en-US"/>
        </a:p>
      </dgm:t>
    </dgm:pt>
    <dgm:pt modelId="{A38FD050-52C3-4A74-87E5-BCFF54905379}" type="sibTrans" cxnId="{F05F90B9-B2AA-4D8A-AC29-DCC7B63891B1}">
      <dgm:prSet/>
      <dgm:spPr/>
      <dgm:t>
        <a:bodyPr/>
        <a:lstStyle/>
        <a:p>
          <a:endParaRPr lang="en-US"/>
        </a:p>
      </dgm:t>
    </dgm:pt>
    <dgm:pt modelId="{499C650F-B597-44FA-BA24-8CA604BAA989}">
      <dgm:prSet/>
      <dgm:spPr/>
      <dgm:t>
        <a:bodyPr/>
        <a:lstStyle/>
        <a:p>
          <a:r>
            <a:rPr lang="tr-TR"/>
            <a:t>v.2.3		12 Ekim 2017</a:t>
          </a:r>
          <a:endParaRPr lang="en-US"/>
        </a:p>
      </dgm:t>
    </dgm:pt>
    <dgm:pt modelId="{D1ABAD58-78E1-4D46-998B-E35EDAE25305}" type="parTrans" cxnId="{A8CAC5E2-71BF-4264-8563-307AD0AFD458}">
      <dgm:prSet/>
      <dgm:spPr/>
      <dgm:t>
        <a:bodyPr/>
        <a:lstStyle/>
        <a:p>
          <a:endParaRPr lang="en-US"/>
        </a:p>
      </dgm:t>
    </dgm:pt>
    <dgm:pt modelId="{5230EC17-D0CD-4040-8415-113CC2C68473}" type="sibTrans" cxnId="{A8CAC5E2-71BF-4264-8563-307AD0AFD458}">
      <dgm:prSet/>
      <dgm:spPr/>
      <dgm:t>
        <a:bodyPr/>
        <a:lstStyle/>
        <a:p>
          <a:endParaRPr lang="en-US"/>
        </a:p>
      </dgm:t>
    </dgm:pt>
    <dgm:pt modelId="{227648FD-E0D6-4607-A47C-A640F5E815AC}">
      <dgm:prSet custT="1"/>
      <dgm:spPr/>
      <dgm:t>
        <a:bodyPr/>
        <a:lstStyle/>
        <a:p>
          <a:r>
            <a:rPr lang="tr-TR" sz="3600" dirty="0"/>
            <a:t>v.2.4		11 Eylül </a:t>
          </a:r>
          <a:r>
            <a:rPr lang="tr-TR" sz="3600" dirty="0" smtClean="0"/>
            <a:t>2019 </a:t>
          </a:r>
          <a:endParaRPr lang="en-US" sz="2800" dirty="0"/>
        </a:p>
      </dgm:t>
    </dgm:pt>
    <dgm:pt modelId="{0C02C1BF-3F62-4B49-9C42-9103A9180A30}" type="parTrans" cxnId="{F4EF5517-2B5B-4454-96C1-422FC5109C3D}">
      <dgm:prSet/>
      <dgm:spPr/>
      <dgm:t>
        <a:bodyPr/>
        <a:lstStyle/>
        <a:p>
          <a:endParaRPr lang="en-US"/>
        </a:p>
      </dgm:t>
    </dgm:pt>
    <dgm:pt modelId="{CDE3AC7F-DB91-4980-9E2D-AEA1080C2B25}" type="sibTrans" cxnId="{F4EF5517-2B5B-4454-96C1-422FC5109C3D}">
      <dgm:prSet/>
      <dgm:spPr/>
      <dgm:t>
        <a:bodyPr/>
        <a:lstStyle/>
        <a:p>
          <a:endParaRPr lang="en-US"/>
        </a:p>
      </dgm:t>
    </dgm:pt>
    <dgm:pt modelId="{3FF1490D-8EF6-1847-A611-5EA9D6DA54AD}" type="pres">
      <dgm:prSet presAssocID="{5A853804-FD4C-4795-8DF9-1F751386AE7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19CB2FB3-CADF-124E-8853-1DD387C162B9}" type="pres">
      <dgm:prSet presAssocID="{E5F0065C-BB9A-4971-B5EC-1191AE7D8BF2}" presName="thickLine" presStyleLbl="alignNode1" presStyleIdx="0" presStyleCnt="5"/>
      <dgm:spPr/>
    </dgm:pt>
    <dgm:pt modelId="{4E921DC6-F9D1-FD41-809D-8553DEC21015}" type="pres">
      <dgm:prSet presAssocID="{E5F0065C-BB9A-4971-B5EC-1191AE7D8BF2}" presName="horz1" presStyleCnt="0"/>
      <dgm:spPr/>
    </dgm:pt>
    <dgm:pt modelId="{89706DB6-5D6D-6142-8ACF-587A871F3CAB}" type="pres">
      <dgm:prSet presAssocID="{E5F0065C-BB9A-4971-B5EC-1191AE7D8BF2}" presName="tx1" presStyleLbl="revTx" presStyleIdx="0" presStyleCnt="5"/>
      <dgm:spPr/>
      <dgm:t>
        <a:bodyPr/>
        <a:lstStyle/>
        <a:p>
          <a:endParaRPr lang="tr-TR"/>
        </a:p>
      </dgm:t>
    </dgm:pt>
    <dgm:pt modelId="{A8148AFE-6B5D-9C4A-8998-00FE656D3F44}" type="pres">
      <dgm:prSet presAssocID="{E5F0065C-BB9A-4971-B5EC-1191AE7D8BF2}" presName="vert1" presStyleCnt="0"/>
      <dgm:spPr/>
    </dgm:pt>
    <dgm:pt modelId="{F524AD5C-E187-9242-BBCE-4B020492FB8A}" type="pres">
      <dgm:prSet presAssocID="{818D7B25-4A6B-43CA-99FF-C23C07E2BC0F}" presName="thickLine" presStyleLbl="alignNode1" presStyleIdx="1" presStyleCnt="5"/>
      <dgm:spPr/>
    </dgm:pt>
    <dgm:pt modelId="{A9DC7D18-D0C1-A34B-B725-3131AB15B873}" type="pres">
      <dgm:prSet presAssocID="{818D7B25-4A6B-43CA-99FF-C23C07E2BC0F}" presName="horz1" presStyleCnt="0"/>
      <dgm:spPr/>
    </dgm:pt>
    <dgm:pt modelId="{6350228F-52A8-1843-917B-311E672AFC5B}" type="pres">
      <dgm:prSet presAssocID="{818D7B25-4A6B-43CA-99FF-C23C07E2BC0F}" presName="tx1" presStyleLbl="revTx" presStyleIdx="1" presStyleCnt="5"/>
      <dgm:spPr/>
      <dgm:t>
        <a:bodyPr/>
        <a:lstStyle/>
        <a:p>
          <a:endParaRPr lang="tr-TR"/>
        </a:p>
      </dgm:t>
    </dgm:pt>
    <dgm:pt modelId="{CDB77D4C-EB20-E34D-8CB9-90C8339ABC54}" type="pres">
      <dgm:prSet presAssocID="{818D7B25-4A6B-43CA-99FF-C23C07E2BC0F}" presName="vert1" presStyleCnt="0"/>
      <dgm:spPr/>
    </dgm:pt>
    <dgm:pt modelId="{9182A39A-A9CD-2945-AF00-9FEAB78E5D35}" type="pres">
      <dgm:prSet presAssocID="{447AA753-B581-4AD4-B4B6-D0D95783D59D}" presName="thickLine" presStyleLbl="alignNode1" presStyleIdx="2" presStyleCnt="5"/>
      <dgm:spPr/>
    </dgm:pt>
    <dgm:pt modelId="{FFBB6C1E-49BD-3349-A93A-FB01FE0FFC5E}" type="pres">
      <dgm:prSet presAssocID="{447AA753-B581-4AD4-B4B6-D0D95783D59D}" presName="horz1" presStyleCnt="0"/>
      <dgm:spPr/>
    </dgm:pt>
    <dgm:pt modelId="{8AC2D78C-AB1F-E443-B84B-085E57A55866}" type="pres">
      <dgm:prSet presAssocID="{447AA753-B581-4AD4-B4B6-D0D95783D59D}" presName="tx1" presStyleLbl="revTx" presStyleIdx="2" presStyleCnt="5"/>
      <dgm:spPr/>
      <dgm:t>
        <a:bodyPr/>
        <a:lstStyle/>
        <a:p>
          <a:endParaRPr lang="tr-TR"/>
        </a:p>
      </dgm:t>
    </dgm:pt>
    <dgm:pt modelId="{1D64B0E9-3E9E-4345-970E-92C22AA3DFFF}" type="pres">
      <dgm:prSet presAssocID="{447AA753-B581-4AD4-B4B6-D0D95783D59D}" presName="vert1" presStyleCnt="0"/>
      <dgm:spPr/>
    </dgm:pt>
    <dgm:pt modelId="{DC9DE07D-3B3F-974E-9996-27DCBC9D45DE}" type="pres">
      <dgm:prSet presAssocID="{499C650F-B597-44FA-BA24-8CA604BAA989}" presName="thickLine" presStyleLbl="alignNode1" presStyleIdx="3" presStyleCnt="5"/>
      <dgm:spPr/>
    </dgm:pt>
    <dgm:pt modelId="{93CE5FC2-C95B-9446-8D28-1E3495B913C4}" type="pres">
      <dgm:prSet presAssocID="{499C650F-B597-44FA-BA24-8CA604BAA989}" presName="horz1" presStyleCnt="0"/>
      <dgm:spPr/>
    </dgm:pt>
    <dgm:pt modelId="{412E7C08-B1A5-DC4B-B2CC-2AA7FE766EC5}" type="pres">
      <dgm:prSet presAssocID="{499C650F-B597-44FA-BA24-8CA604BAA989}" presName="tx1" presStyleLbl="revTx" presStyleIdx="3" presStyleCnt="5"/>
      <dgm:spPr/>
      <dgm:t>
        <a:bodyPr/>
        <a:lstStyle/>
        <a:p>
          <a:endParaRPr lang="tr-TR"/>
        </a:p>
      </dgm:t>
    </dgm:pt>
    <dgm:pt modelId="{2B75DA99-7FC3-844D-845C-4B4F26E7C9E4}" type="pres">
      <dgm:prSet presAssocID="{499C650F-B597-44FA-BA24-8CA604BAA989}" presName="vert1" presStyleCnt="0"/>
      <dgm:spPr/>
    </dgm:pt>
    <dgm:pt modelId="{180BFDA2-40D4-C347-AB59-F3770BBF4ECB}" type="pres">
      <dgm:prSet presAssocID="{227648FD-E0D6-4607-A47C-A640F5E815AC}" presName="thickLine" presStyleLbl="alignNode1" presStyleIdx="4" presStyleCnt="5"/>
      <dgm:spPr/>
    </dgm:pt>
    <dgm:pt modelId="{E47B076C-1DF8-DF43-9D94-98B5FE2A3D0B}" type="pres">
      <dgm:prSet presAssocID="{227648FD-E0D6-4607-A47C-A640F5E815AC}" presName="horz1" presStyleCnt="0"/>
      <dgm:spPr/>
    </dgm:pt>
    <dgm:pt modelId="{5E1BD245-E3E4-D44E-8562-26F2233C9EA0}" type="pres">
      <dgm:prSet presAssocID="{227648FD-E0D6-4607-A47C-A640F5E815AC}" presName="tx1" presStyleLbl="revTx" presStyleIdx="4" presStyleCnt="5"/>
      <dgm:spPr/>
      <dgm:t>
        <a:bodyPr/>
        <a:lstStyle/>
        <a:p>
          <a:endParaRPr lang="tr-TR"/>
        </a:p>
      </dgm:t>
    </dgm:pt>
    <dgm:pt modelId="{A2219645-FC42-EC45-9BAC-236C1C19C6CE}" type="pres">
      <dgm:prSet presAssocID="{227648FD-E0D6-4607-A47C-A640F5E815AC}" presName="vert1" presStyleCnt="0"/>
      <dgm:spPr/>
    </dgm:pt>
  </dgm:ptLst>
  <dgm:cxnLst>
    <dgm:cxn modelId="{D2A69431-8615-42E4-884C-7214891AB236}" srcId="{5A853804-FD4C-4795-8DF9-1F751386AE7F}" destId="{818D7B25-4A6B-43CA-99FF-C23C07E2BC0F}" srcOrd="1" destOrd="0" parTransId="{BA4837A3-CC67-41BE-AE59-A025636BE026}" sibTransId="{DB397D07-DC07-4C95-B870-44752655141B}"/>
    <dgm:cxn modelId="{F05F90B9-B2AA-4D8A-AC29-DCC7B63891B1}" srcId="{5A853804-FD4C-4795-8DF9-1F751386AE7F}" destId="{447AA753-B581-4AD4-B4B6-D0D95783D59D}" srcOrd="2" destOrd="0" parTransId="{DF02239F-5243-432F-A0C1-C1A2946277D1}" sibTransId="{A38FD050-52C3-4A74-87E5-BCFF54905379}"/>
    <dgm:cxn modelId="{E6C5E909-BB05-4388-8795-2CEBA7DB82B1}" type="presOf" srcId="{499C650F-B597-44FA-BA24-8CA604BAA989}" destId="{412E7C08-B1A5-DC4B-B2CC-2AA7FE766EC5}" srcOrd="0" destOrd="0" presId="urn:microsoft.com/office/officeart/2008/layout/LinedList"/>
    <dgm:cxn modelId="{F4EF5517-2B5B-4454-96C1-422FC5109C3D}" srcId="{5A853804-FD4C-4795-8DF9-1F751386AE7F}" destId="{227648FD-E0D6-4607-A47C-A640F5E815AC}" srcOrd="4" destOrd="0" parTransId="{0C02C1BF-3F62-4B49-9C42-9103A9180A30}" sibTransId="{CDE3AC7F-DB91-4980-9E2D-AEA1080C2B25}"/>
    <dgm:cxn modelId="{428E44BE-5904-4228-B5A4-E948D01DBB6A}" type="presOf" srcId="{227648FD-E0D6-4607-A47C-A640F5E815AC}" destId="{5E1BD245-E3E4-D44E-8562-26F2233C9EA0}" srcOrd="0" destOrd="0" presId="urn:microsoft.com/office/officeart/2008/layout/LinedList"/>
    <dgm:cxn modelId="{33EBE090-ECE6-4AAF-9C2B-15D03BC04A88}" type="presOf" srcId="{5A853804-FD4C-4795-8DF9-1F751386AE7F}" destId="{3FF1490D-8EF6-1847-A611-5EA9D6DA54AD}" srcOrd="0" destOrd="0" presId="urn:microsoft.com/office/officeart/2008/layout/LinedList"/>
    <dgm:cxn modelId="{E86DF4B1-0B80-44CC-B35E-92A0304F1E3E}" type="presOf" srcId="{E5F0065C-BB9A-4971-B5EC-1191AE7D8BF2}" destId="{89706DB6-5D6D-6142-8ACF-587A871F3CAB}" srcOrd="0" destOrd="0" presId="urn:microsoft.com/office/officeart/2008/layout/LinedList"/>
    <dgm:cxn modelId="{A8CAC5E2-71BF-4264-8563-307AD0AFD458}" srcId="{5A853804-FD4C-4795-8DF9-1F751386AE7F}" destId="{499C650F-B597-44FA-BA24-8CA604BAA989}" srcOrd="3" destOrd="0" parTransId="{D1ABAD58-78E1-4D46-998B-E35EDAE25305}" sibTransId="{5230EC17-D0CD-4040-8415-113CC2C68473}"/>
    <dgm:cxn modelId="{3011F37D-6597-49F3-9607-F3C3AF399A93}" srcId="{5A853804-FD4C-4795-8DF9-1F751386AE7F}" destId="{E5F0065C-BB9A-4971-B5EC-1191AE7D8BF2}" srcOrd="0" destOrd="0" parTransId="{C9B04999-8DA2-4BA5-AD34-A5AE3A0A88DA}" sibTransId="{582B8952-733B-4732-856E-4EDE746D81EE}"/>
    <dgm:cxn modelId="{9F1DB8C8-2B77-47F3-B63E-DFCBAD01AB51}" type="presOf" srcId="{818D7B25-4A6B-43CA-99FF-C23C07E2BC0F}" destId="{6350228F-52A8-1843-917B-311E672AFC5B}" srcOrd="0" destOrd="0" presId="urn:microsoft.com/office/officeart/2008/layout/LinedList"/>
    <dgm:cxn modelId="{86C99EF8-9C4D-4386-8379-D6B478BE9097}" type="presOf" srcId="{447AA753-B581-4AD4-B4B6-D0D95783D59D}" destId="{8AC2D78C-AB1F-E443-B84B-085E57A55866}" srcOrd="0" destOrd="0" presId="urn:microsoft.com/office/officeart/2008/layout/LinedList"/>
    <dgm:cxn modelId="{51C21AF4-0BB8-4070-91BF-4618EDC14F17}" type="presParOf" srcId="{3FF1490D-8EF6-1847-A611-5EA9D6DA54AD}" destId="{19CB2FB3-CADF-124E-8853-1DD387C162B9}" srcOrd="0" destOrd="0" presId="urn:microsoft.com/office/officeart/2008/layout/LinedList"/>
    <dgm:cxn modelId="{765208B3-B89F-469E-B710-9985357BBC1E}" type="presParOf" srcId="{3FF1490D-8EF6-1847-A611-5EA9D6DA54AD}" destId="{4E921DC6-F9D1-FD41-809D-8553DEC21015}" srcOrd="1" destOrd="0" presId="urn:microsoft.com/office/officeart/2008/layout/LinedList"/>
    <dgm:cxn modelId="{4F940BE3-32D9-46DD-AC2A-6DD25BCB903F}" type="presParOf" srcId="{4E921DC6-F9D1-FD41-809D-8553DEC21015}" destId="{89706DB6-5D6D-6142-8ACF-587A871F3CAB}" srcOrd="0" destOrd="0" presId="urn:microsoft.com/office/officeart/2008/layout/LinedList"/>
    <dgm:cxn modelId="{587BD972-FF22-46C1-837A-A5C1B543F811}" type="presParOf" srcId="{4E921DC6-F9D1-FD41-809D-8553DEC21015}" destId="{A8148AFE-6B5D-9C4A-8998-00FE656D3F44}" srcOrd="1" destOrd="0" presId="urn:microsoft.com/office/officeart/2008/layout/LinedList"/>
    <dgm:cxn modelId="{27B72173-325A-4559-9A1B-CA68E413EAA2}" type="presParOf" srcId="{3FF1490D-8EF6-1847-A611-5EA9D6DA54AD}" destId="{F524AD5C-E187-9242-BBCE-4B020492FB8A}" srcOrd="2" destOrd="0" presId="urn:microsoft.com/office/officeart/2008/layout/LinedList"/>
    <dgm:cxn modelId="{468901C5-9887-40F8-9992-9C47C91F61C9}" type="presParOf" srcId="{3FF1490D-8EF6-1847-A611-5EA9D6DA54AD}" destId="{A9DC7D18-D0C1-A34B-B725-3131AB15B873}" srcOrd="3" destOrd="0" presId="urn:microsoft.com/office/officeart/2008/layout/LinedList"/>
    <dgm:cxn modelId="{99A20F4C-98BE-4439-8884-969BDF8C9BC7}" type="presParOf" srcId="{A9DC7D18-D0C1-A34B-B725-3131AB15B873}" destId="{6350228F-52A8-1843-917B-311E672AFC5B}" srcOrd="0" destOrd="0" presId="urn:microsoft.com/office/officeart/2008/layout/LinedList"/>
    <dgm:cxn modelId="{BA718012-B3B0-4E20-B04C-79FF4907631F}" type="presParOf" srcId="{A9DC7D18-D0C1-A34B-B725-3131AB15B873}" destId="{CDB77D4C-EB20-E34D-8CB9-90C8339ABC54}" srcOrd="1" destOrd="0" presId="urn:microsoft.com/office/officeart/2008/layout/LinedList"/>
    <dgm:cxn modelId="{2DFF1684-9ED9-4730-9BBB-70C6F3E25935}" type="presParOf" srcId="{3FF1490D-8EF6-1847-A611-5EA9D6DA54AD}" destId="{9182A39A-A9CD-2945-AF00-9FEAB78E5D35}" srcOrd="4" destOrd="0" presId="urn:microsoft.com/office/officeart/2008/layout/LinedList"/>
    <dgm:cxn modelId="{A0499778-6AF8-4786-AA4D-AA1F08DAE7E2}" type="presParOf" srcId="{3FF1490D-8EF6-1847-A611-5EA9D6DA54AD}" destId="{FFBB6C1E-49BD-3349-A93A-FB01FE0FFC5E}" srcOrd="5" destOrd="0" presId="urn:microsoft.com/office/officeart/2008/layout/LinedList"/>
    <dgm:cxn modelId="{79AABFCD-A39F-45E9-A366-61797A52DE70}" type="presParOf" srcId="{FFBB6C1E-49BD-3349-A93A-FB01FE0FFC5E}" destId="{8AC2D78C-AB1F-E443-B84B-085E57A55866}" srcOrd="0" destOrd="0" presId="urn:microsoft.com/office/officeart/2008/layout/LinedList"/>
    <dgm:cxn modelId="{F6F0A9C6-149F-4A6B-8406-2D05E1939176}" type="presParOf" srcId="{FFBB6C1E-49BD-3349-A93A-FB01FE0FFC5E}" destId="{1D64B0E9-3E9E-4345-970E-92C22AA3DFFF}" srcOrd="1" destOrd="0" presId="urn:microsoft.com/office/officeart/2008/layout/LinedList"/>
    <dgm:cxn modelId="{F3B7AF48-C926-425C-93EF-3A911F6B5DCE}" type="presParOf" srcId="{3FF1490D-8EF6-1847-A611-5EA9D6DA54AD}" destId="{DC9DE07D-3B3F-974E-9996-27DCBC9D45DE}" srcOrd="6" destOrd="0" presId="urn:microsoft.com/office/officeart/2008/layout/LinedList"/>
    <dgm:cxn modelId="{8466CBE9-0B0B-49BE-8171-0187BE47E21C}" type="presParOf" srcId="{3FF1490D-8EF6-1847-A611-5EA9D6DA54AD}" destId="{93CE5FC2-C95B-9446-8D28-1E3495B913C4}" srcOrd="7" destOrd="0" presId="urn:microsoft.com/office/officeart/2008/layout/LinedList"/>
    <dgm:cxn modelId="{074D0207-B4A9-499F-8346-AB5360E50549}" type="presParOf" srcId="{93CE5FC2-C95B-9446-8D28-1E3495B913C4}" destId="{412E7C08-B1A5-DC4B-B2CC-2AA7FE766EC5}" srcOrd="0" destOrd="0" presId="urn:microsoft.com/office/officeart/2008/layout/LinedList"/>
    <dgm:cxn modelId="{305CCB01-0E8F-4FD4-83D4-FCDEC38B85AA}" type="presParOf" srcId="{93CE5FC2-C95B-9446-8D28-1E3495B913C4}" destId="{2B75DA99-7FC3-844D-845C-4B4F26E7C9E4}" srcOrd="1" destOrd="0" presId="urn:microsoft.com/office/officeart/2008/layout/LinedList"/>
    <dgm:cxn modelId="{E2B06540-57F3-47F4-BCF4-926186D160EB}" type="presParOf" srcId="{3FF1490D-8EF6-1847-A611-5EA9D6DA54AD}" destId="{180BFDA2-40D4-C347-AB59-F3770BBF4ECB}" srcOrd="8" destOrd="0" presId="urn:microsoft.com/office/officeart/2008/layout/LinedList"/>
    <dgm:cxn modelId="{CDCA2E7A-EB68-4622-ABF0-050BA98A9354}" type="presParOf" srcId="{3FF1490D-8EF6-1847-A611-5EA9D6DA54AD}" destId="{E47B076C-1DF8-DF43-9D94-98B5FE2A3D0B}" srcOrd="9" destOrd="0" presId="urn:microsoft.com/office/officeart/2008/layout/LinedList"/>
    <dgm:cxn modelId="{BF6B1404-94ED-4801-B911-0AAA034A9EDD}" type="presParOf" srcId="{E47B076C-1DF8-DF43-9D94-98B5FE2A3D0B}" destId="{5E1BD245-E3E4-D44E-8562-26F2233C9EA0}" srcOrd="0" destOrd="0" presId="urn:microsoft.com/office/officeart/2008/layout/LinedList"/>
    <dgm:cxn modelId="{0A6E9CE5-6697-438D-AC1F-D9678D4A2DB4}" type="presParOf" srcId="{E47B076C-1DF8-DF43-9D94-98B5FE2A3D0B}" destId="{A2219645-FC42-EC45-9BAC-236C1C19C6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B2FB3-CADF-124E-8853-1DD387C162B9}">
      <dsp:nvSpPr>
        <dsp:cNvPr id="0" name=""/>
        <dsp:cNvSpPr/>
      </dsp:nvSpPr>
      <dsp:spPr>
        <a:xfrm>
          <a:off x="0" y="474"/>
          <a:ext cx="7272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06DB6-5D6D-6142-8ACF-587A871F3CAB}">
      <dsp:nvSpPr>
        <dsp:cNvPr id="0" name=""/>
        <dsp:cNvSpPr/>
      </dsp:nvSpPr>
      <dsp:spPr>
        <a:xfrm>
          <a:off x="0" y="474"/>
          <a:ext cx="7272808" cy="77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/>
            <a:t>v.1		23 Ağustos 2011</a:t>
          </a:r>
          <a:endParaRPr lang="en-US" sz="3600" kern="1200" dirty="0"/>
        </a:p>
      </dsp:txBody>
      <dsp:txXfrm>
        <a:off x="0" y="474"/>
        <a:ext cx="7272808" cy="777496"/>
      </dsp:txXfrm>
    </dsp:sp>
    <dsp:sp modelId="{F524AD5C-E187-9242-BBCE-4B020492FB8A}">
      <dsp:nvSpPr>
        <dsp:cNvPr id="0" name=""/>
        <dsp:cNvSpPr/>
      </dsp:nvSpPr>
      <dsp:spPr>
        <a:xfrm>
          <a:off x="0" y="777971"/>
          <a:ext cx="7272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0228F-52A8-1843-917B-311E672AFC5B}">
      <dsp:nvSpPr>
        <dsp:cNvPr id="0" name=""/>
        <dsp:cNvSpPr/>
      </dsp:nvSpPr>
      <dsp:spPr>
        <a:xfrm>
          <a:off x="0" y="777971"/>
          <a:ext cx="7272808" cy="77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/>
            <a:t>v.2.0 		1-2 Nisan 2013</a:t>
          </a:r>
          <a:endParaRPr lang="en-US" sz="3600" kern="1200"/>
        </a:p>
      </dsp:txBody>
      <dsp:txXfrm>
        <a:off x="0" y="777971"/>
        <a:ext cx="7272808" cy="777496"/>
      </dsp:txXfrm>
    </dsp:sp>
    <dsp:sp modelId="{9182A39A-A9CD-2945-AF00-9FEAB78E5D35}">
      <dsp:nvSpPr>
        <dsp:cNvPr id="0" name=""/>
        <dsp:cNvSpPr/>
      </dsp:nvSpPr>
      <dsp:spPr>
        <a:xfrm>
          <a:off x="0" y="1555468"/>
          <a:ext cx="7272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2D78C-AB1F-E443-B84B-085E57A55866}">
      <dsp:nvSpPr>
        <dsp:cNvPr id="0" name=""/>
        <dsp:cNvSpPr/>
      </dsp:nvSpPr>
      <dsp:spPr>
        <a:xfrm>
          <a:off x="0" y="1555468"/>
          <a:ext cx="7272808" cy="77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/>
            <a:t>v.2.1		15 Ocak 2015</a:t>
          </a:r>
          <a:endParaRPr lang="en-US" sz="3600" kern="1200" dirty="0"/>
        </a:p>
      </dsp:txBody>
      <dsp:txXfrm>
        <a:off x="0" y="1555468"/>
        <a:ext cx="7272808" cy="777496"/>
      </dsp:txXfrm>
    </dsp:sp>
    <dsp:sp modelId="{DC9DE07D-3B3F-974E-9996-27DCBC9D45DE}">
      <dsp:nvSpPr>
        <dsp:cNvPr id="0" name=""/>
        <dsp:cNvSpPr/>
      </dsp:nvSpPr>
      <dsp:spPr>
        <a:xfrm>
          <a:off x="0" y="2332964"/>
          <a:ext cx="7272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E7C08-B1A5-DC4B-B2CC-2AA7FE766EC5}">
      <dsp:nvSpPr>
        <dsp:cNvPr id="0" name=""/>
        <dsp:cNvSpPr/>
      </dsp:nvSpPr>
      <dsp:spPr>
        <a:xfrm>
          <a:off x="0" y="2332964"/>
          <a:ext cx="7272808" cy="77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/>
            <a:t>v.2.3		12 Ekim 2017</a:t>
          </a:r>
          <a:endParaRPr lang="en-US" sz="3600" kern="1200"/>
        </a:p>
      </dsp:txBody>
      <dsp:txXfrm>
        <a:off x="0" y="2332964"/>
        <a:ext cx="7272808" cy="777496"/>
      </dsp:txXfrm>
    </dsp:sp>
    <dsp:sp modelId="{180BFDA2-40D4-C347-AB59-F3770BBF4ECB}">
      <dsp:nvSpPr>
        <dsp:cNvPr id="0" name=""/>
        <dsp:cNvSpPr/>
      </dsp:nvSpPr>
      <dsp:spPr>
        <a:xfrm>
          <a:off x="0" y="3110461"/>
          <a:ext cx="7272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BD245-E3E4-D44E-8562-26F2233C9EA0}">
      <dsp:nvSpPr>
        <dsp:cNvPr id="0" name=""/>
        <dsp:cNvSpPr/>
      </dsp:nvSpPr>
      <dsp:spPr>
        <a:xfrm>
          <a:off x="0" y="3110461"/>
          <a:ext cx="7272808" cy="77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/>
            <a:t>v.2.4		11 Eylül </a:t>
          </a:r>
          <a:r>
            <a:rPr lang="tr-TR" sz="3600" kern="1200" dirty="0" smtClean="0"/>
            <a:t>2019 </a:t>
          </a:r>
          <a:endParaRPr lang="en-US" sz="2800" kern="1200" dirty="0"/>
        </a:p>
      </dsp:txBody>
      <dsp:txXfrm>
        <a:off x="0" y="3110461"/>
        <a:ext cx="7272808" cy="777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511E2-901E-4BB6-B41C-E7B7F7AA127E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B093A-79F9-4571-8C68-FA28B85AF3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06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4-03-12T09:27:33.05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362 517 0,'28'0'282,"0"0"-267,-1 0-15,1 0 47,0 0-31,-1 28-1,56-28 1,-55 0 0,27 0 15,-28 0-16,1 0 17,27 0-32,-27 27 15,-1-27-15,1 0 16,27 0-16,-27 0 16,-1 0-1,1 0 1,0 0 15,-1 0 0,1 0 422,0 0-437,-1 0 0,1 0-1,-1 0 17,29 0-1,-29 0 78,28 0-93,-27 0-1,27 0 1,-27 0 15,-1 0 1,1 0-1,0 0 0,54 0 0,-26 0-31,-29 0 16,56 0-16,-55 0 16,27 0-1,-27 0 32,27 0-31,-28 0-16,29 0 93,-29 0-77,28 0 0,-27 0-1,27 0 235,-27 0-250,55 0 16,27 0-16,-27 0 16,-28 0-16,-27 0 15,-1 0 1,1 0 187,0 0-187,-1 0-16,1 0 15,55 0-15,-1 0 16,1 0-16,-27 0 15,-1 0-15,-28 0 16,1 0 0,0 0 46,-1 0-31,28 0-31,1 0 16,-1 0 0,28 0-16,-56 0 15,28 0-15,-27 0 16,27 0-16,-27-27 47,27 27-16,-27 0-15,27 0-16,0-28 15,0 28 1,28 0 0,-55 0-1,27 0 1,-27 0-16,54-55 15,1 55 17,-55 0-17,0-28 1,-1 28 0,1 0-1,27 0-15,-27 0 16,27 0-16,-28 0 15,29 0-15,-29-27 16,1 27 0,-1 0-1,-27-28 1,28 28-16,-28-28 16,28 28 93,-1 0-62,1 0-47,-1 0 15,1 0 1,0 0 47,-1 0 218,1 28-219,0-28-46,-28 28 0,27-28-1,-27 27-15,28 1 31,-28-1 1,27-27-17,1 0 1,0 28 15,-1-28-15,28 0-1,1 0 1,-29 0-16,1 0 16,-1 0-1,1 0 110,27 0-47,-27 0-46,-1 0-32,1-28 172,27 1-126,-27 27-30,27 0-16,-27 0 16,-1-28-16,29 28 15,-29 0 17,1 0-1,-1 0 0,29 0 0,-29 0-31,1 0 16,27 0-16,0 0 16,-27 0-1,27 0 1,-27 0-1,27 0 64,0 0-64,0 0-15,-27 0 16,55 0-16,-28 0 15,-27 0-15,27 0 16,0 0-16,-27 0 16,-1 0-16,28 0 15,1 0-15,27 0 16,-56 0 0,1 0-16,-1 0 15,1 0 32,-28-27-31,55 27-16,-27 0 15,55-56-15,-56 56 16,28 0-16,-27 0 16,55 0-16,-56-27 15,1 27 16,0 0-15,-1 0 15,1 0-31,0 0 16,27-28-16,-28 28 16,1 0-16,27 0 15,0 0-15,-27 0 16,0 0-16,-1 0 15,-27-28-15,28 28 16,-1 0 62,29 0-62,-1 0-16,0 0 15,28 0-15,-28 0 16,0 0-16,-27 0 16,27 0 31,-27 0-16,27 0-16,-27 0-15,27 0 16,-28 0 0,29 0-16,-1 0 15,0 0-15,-27 0 16,27 0 0,-27 0-1,-1 0-15,1 0 16,-1 0-1,29 0 1,-29 0 0,1 0-1,-1 0-15,1 0 16,27 0 0,-27 0-16,-1 0 15,1 0-15,0 0 16,27 0-16,-28 28 15,1-28-15,27 0 16,1 0 0,-29 0-16,1 0 31,-1 0 0,1 0-31,27 55 31,-27-55-31,-1 0 16,1 0 0,0 0-1,27 0 1,0 0 0,0 28-16,-27-28 15,-1 0-15,29 0 16,-29 0-1,1 0 1,0 0 0,-1 28-1,-27-1 1,28-27 15,-1 28-15,29-28-1,54 83-15,-55-56 16,-27-27-16,27 0 16,0 0-16,-27 0 15,-1 55 1,29-55-16,-29 0 94,1 0-79,0 0-15,-1 0 47,1 0-31,27 0-1,-27 0 1,-1 0 15,1 0 47,-1 0-46,-27-27-32,28-1 15,0 1 32,-28-29 16,0 29-16,0-28-16,0 27 0,0-27 0,0 27-15,0-27 0,0 27-1,0-27 16,0 27 1,0 84 280,0-29-296,-28-27-16,0 28 15,1-1 1,-1-27 0,1 28-1,-1-28 1,0 0 62,-27 0-47,28 0-31,-29 0 16,1 0-16,55 28 16,-55-28-16,27 0 15,-27 0 63,55 27-62,-28 1 15,-27 0 63,0-28-78,27 55-16,1-55 15,-28 27-15,-1-27 16,1 0-1,28 0-15,-29 0 32,29 28-1,-29-28-15,29 0 46,-28 0-46,27 0-1,-27 0 1,27 0 0,-27 0 46,27 0-46,-27 0-16,-55 0 15,55 0-15,-28 0 16,27 0-16,29 0 16,-1 0-16,1 0 93,-29 0 1,29 0-78,-1 0-16,-27 0 15,27 0-15,1 0 16,-1 0-16,1 0 16,-56 0-16,55-28 15,1 28-15,-29 0 16,29 0-16,-29 0 15,1 0 1,0 0-16,27 0 16,1 0-1,-1-27 95,1 27-95,-1 0-15,0 0 16,1 0 0,-1 0-16,-55 0 15,56-28 1,-28 28-16,27 0 15,0-27-15,-27 27 16,0 0 0,27 0-16,-55 0 15,56 0-15,-28 0 16,27 0 62,-27-28-62,-28 28-1,28 0-15,-28 0 16,55 0-16,1 0 16,-1 0-16,-55 0 31,56 0-16,-1 0-15,0 0 16,1 0 0,-1 0-1,1 0 1,27-28-16,-28 28 47,0 0 0,1 0-32,-1 0 1,-27 0-16,-28 0 16,56 0-16,-1 0 15,-27 0 1,27 0-1,0 0 1,1 0 0,-1 0 62,1 0-78,-1 0 15,0 0-15,1 0 16,-1 0 15,-27 0-15,27 0-16,-27 0 16,-28 28-16,28-28 15,28 0-15,-1 0 16,-27 0-16,-1 0 31,29 0-31,-28 0 16,27 0-1,-55 0 1,56 0-16,-29 0 16,1 0-16,0 0 15,0 0-15,0 0 16,-1 0-16,1 0 15,0 0-15,27 0 16,-27 0-16,27 0 16,-27 0-1,28 0 1,-29 0 31,29 0-32,-28 0-15,27 0 16,-27 0-16,0 0 16,-1 0-16,1 0 15,27 0 1,1 0 0,-1 0-1,1 0 16,-29 0 1,1 0-32,28 0 15,-29 0-15,29 0 16,-28 0 15,27 0 16,0 0-31,1 0-1,-1 0-15,1 0 16,-29 0-16,1 0 16,27-28-16,1 28 15,-28 0-15,27 0 31,0 0-15,1 0 0,-1 0-1,-27 0 1,27 0 0,-27 0-16,28 0 31,-1-27 0,0 27 16,-54-28-31,54 28-1,-55-28-15,55 28 16,-54 0-16,26 0 15,29 0-15,-56 0 16,55 0-16,-27 0 16,28 0-16,-29 0 15,29 0 32,-28-27-16,27-1-31,-27 28 16,27 0 0,-27 0-1,27 0 1,-27 0 15,27 0-15,1 0 15,-1 0-15,1 0-1,-29 0-15,29 0 16,-28 0-16,27 0 16,0 0-16,1 0 15,-1 0-15,1-27 31,-1 27 1,0 0-17,1 0-15,-29 0 16,29 0-16,-1 0 16,1 0-1,-1 0 1,0 0-16,1 0 15,-28 0-15,27 0 16,0 0-16,1 0 16,-28-28-1,55 0 1,-28 28-16,-27 0 16,0 0-16,27 0 15,0 0-15,-27 0 16,27 0-1,-27 0-15,0 0 16,27 0 0,-27-27 31,28 27-16,-1 0-16,-27 0-15,27 0 16,-27 0-16,27 0 16,1 0-16,-1 0 15,1-28-15,-1 28 47,-27 0-31,-28 0-1,28-27 1,-28 27-16,28 0 16,-1 0-16,29 0 15,-1 0-15,28-28 16,-27 28 62,-1 0-47,0 0-15,-54 0-16,54 0 31,-55 0-31,55 0 16,1 0-1,-28 0 189,-1 0-204,29 0 15,-28 0-15,27 0 16,-27 0-16,27 0 15,1 28 1,27-1 156,0 1-63,0-1-31,27-27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4-03-12T09:27:36.3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4-03-12T09:27:40.0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BF0DE-6BC1-4656-BD9A-60E44AA34575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9274A-F87E-46AC-AFDD-C4BD5E1658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08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Geriyatri</a:t>
            </a:r>
            <a:r>
              <a:rPr lang="en-US" dirty="0" smtClean="0"/>
              <a:t>" </a:t>
            </a:r>
            <a:r>
              <a:rPr lang="en-US" dirty="0" err="1" smtClean="0"/>
              <a:t>kelimesi</a:t>
            </a:r>
            <a:r>
              <a:rPr lang="en-US" dirty="0" smtClean="0"/>
              <a:t>, </a:t>
            </a:r>
            <a:r>
              <a:rPr lang="en-US" dirty="0" err="1" smtClean="0"/>
              <a:t>Atina'nın</a:t>
            </a:r>
            <a:r>
              <a:rPr lang="en-US" dirty="0" smtClean="0"/>
              <a:t> </a:t>
            </a:r>
            <a:r>
              <a:rPr lang="en-US" dirty="0" err="1" smtClean="0"/>
              <a:t>Yasama</a:t>
            </a:r>
            <a:r>
              <a:rPr lang="en-US" dirty="0" smtClean="0"/>
              <a:t> </a:t>
            </a:r>
            <a:r>
              <a:rPr lang="en-US" dirty="0" err="1" smtClean="0"/>
              <a:t>Konseyi'ni</a:t>
            </a:r>
            <a:r>
              <a:rPr lang="en-US" dirty="0" smtClean="0"/>
              <a:t> </a:t>
            </a:r>
            <a:r>
              <a:rPr lang="en-US" dirty="0" err="1" smtClean="0"/>
              <a:t>başlatan</a:t>
            </a:r>
            <a:r>
              <a:rPr lang="en-US" dirty="0" smtClean="0"/>
              <a:t> 60 </a:t>
            </a:r>
            <a:r>
              <a:rPr lang="en-US" dirty="0" err="1" smtClean="0"/>
              <a:t>yaşından</a:t>
            </a:r>
            <a:r>
              <a:rPr lang="en-US" dirty="0" smtClean="0"/>
              <a:t>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erkek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gerousia</a:t>
            </a:r>
            <a:r>
              <a:rPr lang="en-US" dirty="0" smtClean="0"/>
              <a:t> </a:t>
            </a:r>
            <a:r>
              <a:rPr lang="en-US" dirty="0" err="1" smtClean="0"/>
              <a:t>kelimesinden</a:t>
            </a:r>
            <a:r>
              <a:rPr lang="en-US" dirty="0" smtClean="0"/>
              <a:t> </a:t>
            </a:r>
            <a:r>
              <a:rPr lang="en-US" dirty="0" err="1" smtClean="0"/>
              <a:t>türetilmiştir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terim</a:t>
            </a:r>
            <a:r>
              <a:rPr lang="en-US" dirty="0" smtClean="0"/>
              <a:t> </a:t>
            </a:r>
            <a:r>
              <a:rPr lang="en-US" dirty="0" err="1" smtClean="0"/>
              <a:t>Ignatz</a:t>
            </a:r>
            <a:r>
              <a:rPr lang="en-US" dirty="0" smtClean="0"/>
              <a:t> Leo </a:t>
            </a:r>
            <a:r>
              <a:rPr lang="en-US" dirty="0" err="1" smtClean="0"/>
              <a:t>Nascher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tanıtılmıştı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0B1D-B1CB-427D-A74C-3756BE2A26F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98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0B1D-B1CB-427D-A74C-3756BE2A26F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71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2022 yılında dünya genelinde 65 yaş üstü 771 milyon insan vardı ve bu da dünya nüfusunun neredeyse %10'unu oluşturuyordu. Bu </a:t>
            </a:r>
            <a:r>
              <a:rPr lang="tr-TR" dirty="0" err="1" smtClean="0"/>
              <a:t>segment</a:t>
            </a:r>
            <a:r>
              <a:rPr lang="tr-TR" dirty="0" smtClean="0"/>
              <a:t> artan bir oranda büyüyor ve 2050'de %16'ya, 2100'de ise %24'e ulaşması bekleniyor.​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0B1D-B1CB-427D-A74C-3756BE2A26F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256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ABD DE ihtiyacın</a:t>
            </a:r>
            <a:r>
              <a:rPr lang="tr-TR" baseline="0" dirty="0" smtClean="0"/>
              <a:t> artmasına rağmen </a:t>
            </a:r>
            <a:r>
              <a:rPr lang="tr-TR" baseline="0" dirty="0" err="1" smtClean="0"/>
              <a:t>geriatrist</a:t>
            </a:r>
            <a:r>
              <a:rPr lang="tr-TR" baseline="0" dirty="0" smtClean="0"/>
              <a:t> sayısının azalmasının nedenleri </a:t>
            </a:r>
            <a:r>
              <a:rPr lang="tr-TR" baseline="0" dirty="0" err="1" smtClean="0"/>
              <a:t>arasnda</a:t>
            </a:r>
            <a:r>
              <a:rPr lang="tr-TR" baseline="0" dirty="0" smtClean="0"/>
              <a:t>  </a:t>
            </a:r>
            <a:r>
              <a:rPr lang="tr-TR" baseline="0" dirty="0" err="1" smtClean="0"/>
              <a:t>yaşlılılığın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geriatrik</a:t>
            </a:r>
            <a:r>
              <a:rPr lang="tr-TR" baseline="0" dirty="0" smtClean="0"/>
              <a:t> tıbbın görülmezden gelinmesi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0B1D-B1CB-427D-A74C-3756BE2A26F8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61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Avusturya-AMERİKALI</a:t>
            </a:r>
            <a:r>
              <a:rPr lang="tr-TR" baseline="0" dirty="0" smtClean="0"/>
              <a:t> doktor.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0B1D-B1CB-427D-A74C-3756BE2A26F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12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Geriatri - Amerikalı kelimeyi icat etti, İngilizler uzmanlığı icat etti.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/>
            </a:r>
            <a:b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0B1D-B1CB-427D-A74C-3756BE2A26F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42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Geriatri - Amerikalı kelimeyi icat etti, İngilizler uzmanlığı icat etti.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/>
            </a:r>
            <a:b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0B1D-B1CB-427D-A74C-3756BE2A26F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49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0B1D-B1CB-427D-A74C-3756BE2A26F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29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05832-485D-4192-BFD7-006F0784616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0B1D-B1CB-427D-A74C-3756BE2A26F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09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18 eylül 2023,</a:t>
            </a:r>
            <a:r>
              <a:rPr lang="tr-TR" smtClean="0">
                <a:effectLst/>
              </a:rPr>
              <a:t> TÜİK-Türkiye de doğuşta beklenen yaşam süresi 77,5 yıl oldu</a:t>
            </a:r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10B1D-B1CB-427D-A74C-3756BE2A26F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309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78B2D-60FE-4293-A67D-E97DA918292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81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0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54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050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78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59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90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70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0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19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49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686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715B-89C5-4F5C-AEAC-3A9E68E52F2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E111-E0B2-4833-B9DB-1066510F19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9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kgeriatri.org/" TargetMode="External"/><Relationship Id="rId7" Type="http://schemas.openxmlformats.org/officeDocument/2006/relationships/hyperlink" Target="mailto:akademikgeriatridernegi@yahoo.co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kademikgeriatri.org/" TargetMode="External"/><Relationship Id="rId5" Type="http://schemas.openxmlformats.org/officeDocument/2006/relationships/hyperlink" Target="mailto:geroder@geroder.org" TargetMode="External"/><Relationship Id="rId4" Type="http://schemas.openxmlformats.org/officeDocument/2006/relationships/hyperlink" Target="mailto:info@geriatri.or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%22Ekdahl%20AW%22%5bAuthor%5d" TargetMode="External"/><Relationship Id="rId3" Type="http://schemas.openxmlformats.org/officeDocument/2006/relationships/hyperlink" Target="https://pubmed.ncbi.nlm.nih.gov/?term=%22Soulis%20G%22%5bAuthor%5d" TargetMode="External"/><Relationship Id="rId7" Type="http://schemas.openxmlformats.org/officeDocument/2006/relationships/hyperlink" Target="https://pubmed.ncbi.nlm.nih.gov/?term=%22Gouiaa%20R%22%5bAuthor%5d" TargetMode="External"/><Relationship Id="rId2" Type="http://schemas.openxmlformats.org/officeDocument/2006/relationships/hyperlink" Target="https://doi.org/10.1007/s41999-020-00419-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?term=%22Duque%20S%22%5bAuthor%5d" TargetMode="External"/><Relationship Id="rId5" Type="http://schemas.openxmlformats.org/officeDocument/2006/relationships/hyperlink" Target="https://pubmed.ncbi.nlm.nih.gov/?term=%22Bahat%20G%22%5bAuthor%5d" TargetMode="External"/><Relationship Id="rId10" Type="http://schemas.openxmlformats.org/officeDocument/2006/relationships/hyperlink" Target="https://pubmed.ncbi.nlm.nih.gov/?term=%22Petrovic%20M%22%5bAuthor%5d" TargetMode="External"/><Relationship Id="rId4" Type="http://schemas.openxmlformats.org/officeDocument/2006/relationships/hyperlink" Target="https://pubmed.ncbi.nlm.nih.gov/?term=%22Kotovskaya%20Y%22%5bAuthor%5d" TargetMode="External"/><Relationship Id="rId9" Type="http://schemas.openxmlformats.org/officeDocument/2006/relationships/hyperlink" Target="https://pubmed.ncbi.nlm.nih.gov/?term=%22Sieber%20C%22%5bAuthor%5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7685957/#CR4" TargetMode="External"/><Relationship Id="rId2" Type="http://schemas.openxmlformats.org/officeDocument/2006/relationships/hyperlink" Target="https://pmc.ncbi.nlm.nih.gov/articles/PMC7685957/#Tab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mc.ncbi.nlm.nih.gov/articles/PMC7685957/#CR5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3" y="99308"/>
            <a:ext cx="10515600" cy="250045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39585" y="2942704"/>
            <a:ext cx="10431088" cy="21363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TÜRKİYE’de</a:t>
            </a:r>
            <a:r>
              <a:rPr lang="tr-T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DÜNYADA GERİATRİ</a:t>
            </a:r>
            <a:endParaRPr lang="tr-TR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39585" y="5342505"/>
            <a:ext cx="10431088" cy="1233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Prof</a:t>
            </a:r>
            <a:r>
              <a:rPr lang="tr-TR" b="1" dirty="0" smtClean="0">
                <a:solidFill>
                  <a:schemeClr val="tx1"/>
                </a:solidFill>
              </a:rPr>
              <a:t>. Dr. Ü. Deniz SUNA ERDİNÇLER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Cerrahpaşa Tıp Fakültesi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Geriatri Bilim </a:t>
            </a:r>
            <a:r>
              <a:rPr lang="tr-TR" b="1" dirty="0" smtClean="0">
                <a:solidFill>
                  <a:schemeClr val="tx1"/>
                </a:solidFill>
              </a:rPr>
              <a:t>Dalı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15-10-2025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06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t="17422" r="50800" b="25667"/>
          <a:stretch/>
        </p:blipFill>
        <p:spPr bwMode="auto">
          <a:xfrm>
            <a:off x="4045472" y="983080"/>
            <a:ext cx="4014120" cy="585436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+mn-lt"/>
              </a:rPr>
              <a:t>Resmi Gazete, 14 Haziran 1961, 10828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Mürekkep 15"/>
              <p14:cNvContentPartPr/>
              <p14:nvPr/>
            </p14:nvContentPartPr>
            <p14:xfrm>
              <a:off x="4053882" y="4415713"/>
              <a:ext cx="3941280" cy="229680"/>
            </p14:xfrm>
          </p:contentPart>
        </mc:Choice>
        <mc:Fallback xmlns="">
          <p:pic>
            <p:nvPicPr>
              <p:cNvPr id="16" name="Mürekkep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5642" y="4319593"/>
                <a:ext cx="40374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Mürekkep 16"/>
              <p14:cNvContentPartPr/>
              <p14:nvPr/>
            </p14:nvContentPartPr>
            <p14:xfrm>
              <a:off x="1331922" y="4899913"/>
              <a:ext cx="360" cy="360"/>
            </p14:xfrm>
          </p:contentPart>
        </mc:Choice>
        <mc:Fallback xmlns="">
          <p:pic>
            <p:nvPicPr>
              <p:cNvPr id="17" name="Mürekkep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3682" y="4804153"/>
                <a:ext cx="964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Mürekkep 17"/>
              <p14:cNvContentPartPr/>
              <p14:nvPr/>
            </p14:nvContentPartPr>
            <p14:xfrm>
              <a:off x="-864798" y="3001633"/>
              <a:ext cx="360" cy="360"/>
            </p14:xfrm>
          </p:contentPart>
        </mc:Choice>
        <mc:Fallback xmlns="">
          <p:pic>
            <p:nvPicPr>
              <p:cNvPr id="18" name="Mürekkep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12678" y="2905513"/>
                <a:ext cx="9648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45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+mn-lt"/>
              </a:rPr>
              <a:t>Türkiye’de Geriatrinin öncüsü</a:t>
            </a:r>
            <a:br>
              <a:rPr lang="tr-TR" sz="3200" dirty="0">
                <a:solidFill>
                  <a:srgbClr val="FF0000"/>
                </a:solidFill>
                <a:latin typeface="+mn-lt"/>
              </a:rPr>
            </a:br>
            <a:r>
              <a:rPr lang="tr-T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Prof. Dr. Şefik KAYAHAN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019503" y="1554665"/>
            <a:ext cx="5475890" cy="4896544"/>
          </a:xfrm>
        </p:spPr>
        <p:txBody>
          <a:bodyPr>
            <a:normAutofit/>
          </a:bodyPr>
          <a:lstStyle/>
          <a:p>
            <a:r>
              <a:rPr lang="tr-TR" dirty="0"/>
              <a:t>1960</a:t>
            </a:r>
            <a:r>
              <a:rPr lang="tr-TR" dirty="0">
                <a:sym typeface="Wingdings" panose="05000000000000000000" pitchFamily="2" charset="2"/>
              </a:rPr>
              <a:t> Haseki Tedavi Kliniği </a:t>
            </a:r>
            <a:r>
              <a:rPr lang="tr-TR" dirty="0" err="1">
                <a:sym typeface="Wingdings" panose="05000000000000000000" pitchFamily="2" charset="2"/>
              </a:rPr>
              <a:t>ateroskleroz</a:t>
            </a:r>
            <a:r>
              <a:rPr lang="tr-TR" dirty="0">
                <a:sym typeface="Wingdings" panose="05000000000000000000" pitchFamily="2" charset="2"/>
              </a:rPr>
              <a:t>, genetik, geriatri ile ilgili deneysel çalışmalar</a:t>
            </a:r>
          </a:p>
          <a:p>
            <a:r>
              <a:rPr lang="tr-TR" dirty="0">
                <a:sym typeface="Wingdings" panose="05000000000000000000" pitchFamily="2" charset="2"/>
              </a:rPr>
              <a:t>1967 Geriatri seksiyonu</a:t>
            </a:r>
          </a:p>
          <a:p>
            <a:r>
              <a:rPr lang="tr-TR" dirty="0">
                <a:sym typeface="Wingdings" panose="05000000000000000000" pitchFamily="2" charset="2"/>
              </a:rPr>
              <a:t>1981 Geriatri Bilim Dalı</a:t>
            </a:r>
          </a:p>
          <a:p>
            <a:r>
              <a:rPr lang="tr-TR" dirty="0">
                <a:sym typeface="Wingdings" panose="05000000000000000000" pitchFamily="2" charset="2"/>
              </a:rPr>
              <a:t>1982 YÖK yasası, dahiliye dersleri içinde Geriatri anlatılmaya başlandı</a:t>
            </a:r>
          </a:p>
          <a:p>
            <a:r>
              <a:rPr lang="tr-TR" dirty="0">
                <a:sym typeface="Wingdings" panose="05000000000000000000" pitchFamily="2" charset="2"/>
              </a:rPr>
              <a:t>Prof. Dr. Aram </a:t>
            </a:r>
            <a:r>
              <a:rPr lang="tr-TR" dirty="0" err="1">
                <a:sym typeface="Wingdings" panose="05000000000000000000" pitchFamily="2" charset="2"/>
              </a:rPr>
              <a:t>Sukyasyan</a:t>
            </a:r>
            <a:r>
              <a:rPr lang="tr-TR" dirty="0">
                <a:sym typeface="Wingdings" panose="05000000000000000000" pitchFamily="2" charset="2"/>
              </a:rPr>
              <a:t>, Prof. Dr. Çetin Demiroğlu, Prof. Dr. </a:t>
            </a:r>
            <a:r>
              <a:rPr lang="tr-TR" dirty="0" err="1">
                <a:sym typeface="Wingdings" panose="05000000000000000000" pitchFamily="2" charset="2"/>
              </a:rPr>
              <a:t>Vecdet</a:t>
            </a:r>
            <a:r>
              <a:rPr lang="tr-TR" dirty="0">
                <a:sym typeface="Wingdings" panose="05000000000000000000" pitchFamily="2" charset="2"/>
              </a:rPr>
              <a:t> Tezcan,   Prof. Dr. Tanju </a:t>
            </a:r>
            <a:r>
              <a:rPr lang="tr-TR" dirty="0" err="1">
                <a:sym typeface="Wingdings" panose="05000000000000000000" pitchFamily="2" charset="2"/>
              </a:rPr>
              <a:t>Beğer</a:t>
            </a:r>
            <a:endParaRPr lang="tr-TR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2104" y="1916833"/>
            <a:ext cx="2880320" cy="367240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596655" y="5815385"/>
            <a:ext cx="217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1923 - 1995</a:t>
            </a:r>
          </a:p>
        </p:txBody>
      </p:sp>
    </p:spTree>
    <p:extLst>
      <p:ext uri="{BB962C8B-B14F-4D97-AF65-F5344CB8AC3E}">
        <p14:creationId xmlns:p14="http://schemas.microsoft.com/office/powerpoint/2010/main" val="30426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6632"/>
            <a:ext cx="7859216" cy="66247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+mn-lt"/>
              </a:rPr>
              <a:t>Türkiye’de Geriatrinin öncüsü</a:t>
            </a:r>
            <a:br>
              <a:rPr lang="tr-TR" sz="3200" dirty="0">
                <a:solidFill>
                  <a:srgbClr val="FF0000"/>
                </a:solidFill>
                <a:latin typeface="+mn-lt"/>
              </a:rPr>
            </a:br>
            <a:r>
              <a:rPr lang="tr-TR" sz="3200" dirty="0">
                <a:solidFill>
                  <a:srgbClr val="FF0000"/>
                </a:solidFill>
                <a:latin typeface="+mn-lt"/>
              </a:rPr>
              <a:t>Prof. Dr. Şefik KAYAHAN</a:t>
            </a:r>
          </a:p>
        </p:txBody>
      </p:sp>
      <p:pic>
        <p:nvPicPr>
          <p:cNvPr id="1026" name="Picture 2" descr="http://cerrahpasa.istanbul.edu.tr/wp-content/gallery/dekanlarimiz/thumbs/thumbs_sefik-kayah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2" y="171852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iyatri -İhtiyarlamanın Biyolojisi ve İhtiyarlığın Klinik Özellikleri, Dr.Şefik Kayahan, İ.Ü. Cerrahpaşa Tıp Fakültesi Yayınları, İstanbul-1970, 412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718528"/>
            <a:ext cx="2552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479186" y="4078233"/>
            <a:ext cx="3581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Prof. Dr. Şefik Kayahan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İhtiyarlamanın </a:t>
            </a:r>
            <a:r>
              <a:rPr lang="tr-TR" sz="2400" b="1" dirty="0"/>
              <a:t>Biyolojisi</a:t>
            </a:r>
          </a:p>
          <a:p>
            <a:r>
              <a:rPr lang="tr-TR" sz="2400" b="1" dirty="0"/>
              <a:t>Çelik cilt Matbaası, 1967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020422" y="56447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1970</a:t>
            </a:r>
          </a:p>
        </p:txBody>
      </p:sp>
    </p:spTree>
    <p:extLst>
      <p:ext uri="{BB962C8B-B14F-4D97-AF65-F5344CB8AC3E}">
        <p14:creationId xmlns:p14="http://schemas.microsoft.com/office/powerpoint/2010/main" val="23587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  <a:latin typeface="+mn-lt"/>
              </a:rPr>
              <a:t>Geriatri Türkiye için lüks bir yan dal !?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70" y="1429402"/>
            <a:ext cx="6264696" cy="51125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764704"/>
            <a:ext cx="290953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13506"/>
            <a:ext cx="8229600" cy="236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231904" y="1547500"/>
            <a:ext cx="475252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/>
              <a:t>RESMİ GAZETE 20 Mayıs 1995</a:t>
            </a:r>
          </a:p>
        </p:txBody>
      </p:sp>
      <p:sp>
        <p:nvSpPr>
          <p:cNvPr id="3" name="Oval 2"/>
          <p:cNvSpPr/>
          <p:nvPr/>
        </p:nvSpPr>
        <p:spPr>
          <a:xfrm>
            <a:off x="4295800" y="5147513"/>
            <a:ext cx="2088232" cy="3063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6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586" y="908721"/>
            <a:ext cx="9948042" cy="5217443"/>
          </a:xfrm>
        </p:spPr>
        <p:txBody>
          <a:bodyPr>
            <a:normAutofit/>
          </a:bodyPr>
          <a:lstStyle/>
          <a:p>
            <a:pPr algn="just"/>
            <a:r>
              <a:rPr lang="tr-TR" sz="2600" dirty="0"/>
              <a:t>1995 ihtisas tüzüğüne göre kazanılan hakla 2000 yılından itibaren geriatri alanında çalışma yapan öğretim üyeleri (tez +sınav) Geriatri Uzmanı sertifikası aldılar.</a:t>
            </a:r>
          </a:p>
          <a:p>
            <a:pPr algn="just"/>
            <a:endParaRPr lang="tr-TR" sz="2600" dirty="0" smtClean="0"/>
          </a:p>
          <a:p>
            <a:pPr algn="just"/>
            <a:r>
              <a:rPr lang="tr-TR" sz="2600" dirty="0" smtClean="0"/>
              <a:t>Geriatri </a:t>
            </a:r>
            <a:r>
              <a:rPr lang="tr-TR" sz="2600" dirty="0"/>
              <a:t>bölümü bulunan üniversitelerde yan dal eğitimi verilmeye başlandı</a:t>
            </a:r>
            <a:r>
              <a:rPr lang="tr-TR" sz="2600" dirty="0" smtClean="0"/>
              <a:t>.</a:t>
            </a:r>
          </a:p>
          <a:p>
            <a:pPr marL="0" indent="0" algn="just">
              <a:buNone/>
            </a:pPr>
            <a:endParaRPr lang="tr-TR" sz="2600" dirty="0" smtClean="0"/>
          </a:p>
          <a:p>
            <a:pPr algn="just"/>
            <a:r>
              <a:rPr lang="tr-TR" sz="2600" dirty="0" smtClean="0"/>
              <a:t>Yan dal uzmanlık sınavı 2007’de başladı</a:t>
            </a:r>
            <a:endParaRPr lang="tr-TR" sz="2600" dirty="0"/>
          </a:p>
          <a:p>
            <a:pPr algn="just"/>
            <a:endParaRPr lang="tr-TR" sz="2600" dirty="0" smtClean="0"/>
          </a:p>
          <a:p>
            <a:pPr algn="just"/>
            <a:r>
              <a:rPr lang="tr-TR" sz="2600" dirty="0" smtClean="0"/>
              <a:t>18.07.2009 </a:t>
            </a:r>
            <a:r>
              <a:rPr lang="tr-TR" sz="2600" dirty="0"/>
              <a:t>tarih ve 27292 sayılı Resmi Gazetede yayımlanan, Tıpta ve Diş Hekimliğinde Uzmanlık Eğitimi Yönetmeliğinin geçici 10. maddesi; </a:t>
            </a:r>
            <a:r>
              <a:rPr lang="tr-TR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 sadece İç Hastalıklarına bağlı bir yan dal </a:t>
            </a:r>
            <a:r>
              <a:rPr lang="tr-T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uzmanlığıdır</a:t>
            </a:r>
            <a:endParaRPr lang="tr-TR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7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Akademik </a:t>
            </a:r>
            <a:r>
              <a:rPr lang="tr-T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 </a:t>
            </a:r>
            <a:r>
              <a:rPr lang="tr-T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Derneği 2005</a:t>
            </a:r>
            <a:endParaRPr lang="tr-T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1143000" y="1600201"/>
            <a:ext cx="4542183" cy="4525963"/>
          </a:xfrm>
        </p:spPr>
        <p:txBody>
          <a:bodyPr/>
          <a:lstStyle/>
          <a:p>
            <a:r>
              <a:rPr lang="tr-T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Dr. Servet </a:t>
            </a:r>
            <a:r>
              <a:rPr lang="tr-T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Arıoğul</a:t>
            </a:r>
            <a:endParaRPr lang="tr-T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 smtClean="0"/>
          </a:p>
          <a:p>
            <a:r>
              <a:rPr lang="tr-TR" dirty="0" smtClean="0"/>
              <a:t>Prof. Dr. Murat Turgay</a:t>
            </a:r>
          </a:p>
          <a:p>
            <a:r>
              <a:rPr lang="tr-TR" dirty="0" smtClean="0"/>
              <a:t>Dr. Teslime Atlı</a:t>
            </a:r>
          </a:p>
          <a:p>
            <a:r>
              <a:rPr lang="tr-TR" dirty="0" smtClean="0"/>
              <a:t>Dr. Mustafa Cankurtaran</a:t>
            </a:r>
          </a:p>
          <a:p>
            <a:r>
              <a:rPr lang="tr-TR" dirty="0" smtClean="0"/>
              <a:t>Dr. Murat Varlı</a:t>
            </a:r>
          </a:p>
          <a:p>
            <a:r>
              <a:rPr lang="tr-TR" dirty="0" smtClean="0"/>
              <a:t>Dr. Meltem Halil</a:t>
            </a:r>
          </a:p>
          <a:p>
            <a:r>
              <a:rPr lang="tr-TR" dirty="0" smtClean="0"/>
              <a:t>Dr. Burcu Yavuz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30" y="1556792"/>
            <a:ext cx="4512365" cy="415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7464152" y="57123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1946 - 2017</a:t>
            </a:r>
          </a:p>
        </p:txBody>
      </p:sp>
    </p:spTree>
    <p:extLst>
      <p:ext uri="{BB962C8B-B14F-4D97-AF65-F5344CB8AC3E}">
        <p14:creationId xmlns:p14="http://schemas.microsoft.com/office/powerpoint/2010/main" val="33206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TUKMOS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Tıpta Uzmanlık Kurulu Müfredat Oluşturma ve Standart Belirleme Sistemi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EE5BC718-C10C-364C-93CE-0144E2C93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1"/>
            <a:ext cx="4038600" cy="4277071"/>
          </a:xfr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A397075A-C723-314A-9FE3-73D3E7E9A09F}"/>
              </a:ext>
            </a:extLst>
          </p:cNvPr>
          <p:cNvSpPr/>
          <p:nvPr/>
        </p:nvSpPr>
        <p:spPr>
          <a:xfrm>
            <a:off x="4347456" y="6280497"/>
            <a:ext cx="5850396" cy="369332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tuk.saglik.gov.tr</a:t>
            </a:r>
            <a:r>
              <a:rPr lang="tr-TR" dirty="0"/>
              <a:t>/TR,30129/</a:t>
            </a:r>
            <a:r>
              <a:rPr lang="tr-TR" dirty="0" err="1"/>
              <a:t>tukmos-uyeleri.html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34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5" y="477078"/>
            <a:ext cx="4630558" cy="37890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72" y="1941695"/>
            <a:ext cx="5231605" cy="394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19536" y="458112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23 Ağustos 2011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112509" y="319287"/>
            <a:ext cx="2232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TUKMOS</a:t>
            </a:r>
          </a:p>
          <a:p>
            <a:pPr algn="ctr"/>
            <a:r>
              <a:rPr lang="tr-TR" dirty="0"/>
              <a:t>İlk toplantı</a:t>
            </a:r>
          </a:p>
          <a:p>
            <a:pPr algn="ctr"/>
            <a:r>
              <a:rPr lang="tr-TR" dirty="0"/>
              <a:t>15 Ocak 2010</a:t>
            </a:r>
          </a:p>
          <a:p>
            <a:pPr algn="ctr"/>
            <a:r>
              <a:rPr lang="tr-TR" dirty="0"/>
              <a:t>Antalya</a:t>
            </a:r>
          </a:p>
        </p:txBody>
      </p:sp>
    </p:spTree>
    <p:extLst>
      <p:ext uri="{BB962C8B-B14F-4D97-AF65-F5344CB8AC3E}">
        <p14:creationId xmlns:p14="http://schemas.microsoft.com/office/powerpoint/2010/main" val="32818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5131"/>
            <a:ext cx="1924050" cy="13430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0" y="347663"/>
            <a:ext cx="1924050" cy="13430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08550"/>
            <a:ext cx="10515600" cy="1972195"/>
          </a:xfrm>
        </p:spPr>
        <p:txBody>
          <a:bodyPr/>
          <a:lstStyle/>
          <a:p>
            <a:pPr algn="ctr"/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59421"/>
            <a:ext cx="10515600" cy="3717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</a:t>
            </a:r>
          </a:p>
          <a:p>
            <a:pPr marL="0" indent="0">
              <a:buNone/>
            </a:pPr>
            <a:endParaRPr lang="tr-TR" sz="4000" b="1" dirty="0" smtClean="0"/>
          </a:p>
          <a:p>
            <a:pPr marL="0" indent="0" algn="ctr">
              <a:buNone/>
            </a:pPr>
            <a:r>
              <a:rPr lang="tr-TR" sz="3600" b="1" dirty="0" smtClean="0"/>
              <a:t>Yaşlılara Adanmış Genç Bir Uzmanlık Alanıdır</a:t>
            </a: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3235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1800" dirty="0"/>
              <a:t/>
            </a:r>
            <a:br>
              <a:rPr lang="tr-TR" sz="1800" dirty="0"/>
            </a:br>
            <a:r>
              <a:rPr lang="tr-TR" sz="3600" b="1" dirty="0">
                <a:solidFill>
                  <a:srgbClr val="0070C0"/>
                </a:solidFill>
              </a:rPr>
              <a:t>TUKMOS </a:t>
            </a:r>
            <a:br>
              <a:rPr lang="tr-TR" sz="3600" b="1" dirty="0">
                <a:solidFill>
                  <a:srgbClr val="0070C0"/>
                </a:solidFill>
              </a:rPr>
            </a:br>
            <a:r>
              <a:rPr lang="tr-TR" sz="4000" b="1" dirty="0">
                <a:solidFill>
                  <a:srgbClr val="0070C0"/>
                </a:solidFill>
              </a:rPr>
              <a:t>Geriatri Eğitim Çekirdek Müfredatı</a:t>
            </a:r>
            <a:r>
              <a:rPr lang="tr-TR" sz="1800" dirty="0">
                <a:solidFill>
                  <a:srgbClr val="0070C0"/>
                </a:solidFill>
              </a:rPr>
              <a:t/>
            </a:r>
            <a:br>
              <a:rPr lang="tr-TR" sz="1800" dirty="0">
                <a:solidFill>
                  <a:srgbClr val="0070C0"/>
                </a:solidFill>
              </a:rPr>
            </a:br>
            <a:endParaRPr lang="tr-TR" sz="1800" dirty="0">
              <a:solidFill>
                <a:srgbClr val="0070C0"/>
              </a:solidFill>
            </a:endParaRP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6583BEC8-074E-43FB-B86C-46957C0B0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329462"/>
              </p:ext>
            </p:extLst>
          </p:nvPr>
        </p:nvGraphicFramePr>
        <p:xfrm>
          <a:off x="2423592" y="1916833"/>
          <a:ext cx="7272808" cy="38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2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3189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</a:t>
            </a:r>
          </a:p>
          <a:p>
            <a:endParaRPr lang="tr-TR" dirty="0"/>
          </a:p>
        </p:txBody>
      </p:sp>
      <p:pic>
        <p:nvPicPr>
          <p:cNvPr id="8" name="İçerik Yer Tutucusu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73050"/>
            <a:ext cx="8924925" cy="359092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35421" y="3863536"/>
            <a:ext cx="10515600" cy="121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2000 </a:t>
            </a:r>
            <a:r>
              <a:rPr lang="tr-TR" sz="2400" dirty="0" smtClean="0">
                <a:solidFill>
                  <a:schemeClr val="tx1"/>
                </a:solidFill>
              </a:rPr>
              <a:t>yılında kuruldu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Amacı: Avrupa Birliği ülkelerinde </a:t>
            </a:r>
            <a:r>
              <a:rPr lang="tr-TR" sz="2400" dirty="0" err="1" smtClean="0">
                <a:solidFill>
                  <a:schemeClr val="tx1"/>
                </a:solidFill>
              </a:rPr>
              <a:t>geriatrik</a:t>
            </a:r>
            <a:r>
              <a:rPr lang="tr-TR" sz="2400" dirty="0" smtClean="0">
                <a:solidFill>
                  <a:schemeClr val="tx1"/>
                </a:solidFill>
              </a:rPr>
              <a:t> tıbbı geliştirmek ve tüm yaşlılara </a:t>
            </a:r>
            <a:r>
              <a:rPr lang="tr-TR" sz="2400" dirty="0" err="1" smtClean="0">
                <a:solidFill>
                  <a:schemeClr val="tx1"/>
                </a:solidFill>
              </a:rPr>
              <a:t>geriatrik</a:t>
            </a:r>
            <a:r>
              <a:rPr lang="tr-TR" sz="2400" dirty="0" smtClean="0">
                <a:solidFill>
                  <a:schemeClr val="tx1"/>
                </a:solidFill>
              </a:rPr>
              <a:t> tıbbi hizmet sağlanmasını teşvik etmek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 flipH="1">
            <a:off x="2758964" y="5237326"/>
            <a:ext cx="7094484" cy="583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Türkiye’den AGD 2008’de gözlemci, 2018’de tam üye</a:t>
            </a:r>
          </a:p>
        </p:txBody>
      </p:sp>
    </p:spTree>
    <p:extLst>
      <p:ext uri="{BB962C8B-B14F-4D97-AF65-F5344CB8AC3E}">
        <p14:creationId xmlns:p14="http://schemas.microsoft.com/office/powerpoint/2010/main" val="16689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EUGMS= </a:t>
            </a:r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Union</a:t>
            </a:r>
            <a:r>
              <a:rPr lang="tr-TR" dirty="0" smtClean="0"/>
              <a:t> </a:t>
            </a:r>
            <a:r>
              <a:rPr lang="tr-TR" dirty="0" err="1" smtClean="0"/>
              <a:t>Geriatric</a:t>
            </a:r>
            <a:r>
              <a:rPr lang="tr-TR" dirty="0" smtClean="0"/>
              <a:t> </a:t>
            </a:r>
            <a:r>
              <a:rPr lang="tr-TR" dirty="0" err="1" smtClean="0"/>
              <a:t>Medicine</a:t>
            </a:r>
            <a:r>
              <a:rPr lang="tr-TR" dirty="0" smtClean="0"/>
              <a:t> </a:t>
            </a:r>
            <a:r>
              <a:rPr lang="tr-TR" dirty="0" err="1" smtClean="0"/>
              <a:t>Society</a:t>
            </a:r>
            <a:r>
              <a:rPr lang="tr-TR" dirty="0" smtClean="0"/>
              <a:t>                    Avrupa Birliği Geriatri Tıp Derneği (2001)</a:t>
            </a:r>
          </a:p>
          <a:p>
            <a:endParaRPr lang="tr-TR" dirty="0" smtClean="0"/>
          </a:p>
          <a:p>
            <a:r>
              <a:rPr lang="tr-TR" dirty="0" err="1" smtClean="0"/>
              <a:t>EuGMS</a:t>
            </a:r>
            <a:r>
              <a:rPr lang="tr-TR" dirty="0" smtClean="0"/>
              <a:t>= </a:t>
            </a:r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Geriatric</a:t>
            </a:r>
            <a:r>
              <a:rPr lang="tr-TR" dirty="0" smtClean="0"/>
              <a:t> </a:t>
            </a:r>
            <a:r>
              <a:rPr lang="tr-TR" dirty="0" err="1" smtClean="0"/>
              <a:t>Medicine</a:t>
            </a:r>
            <a:r>
              <a:rPr lang="tr-TR" dirty="0" smtClean="0"/>
              <a:t>  </a:t>
            </a:r>
            <a:r>
              <a:rPr lang="tr-TR" dirty="0" err="1" smtClean="0"/>
              <a:t>Society</a:t>
            </a:r>
            <a:r>
              <a:rPr lang="tr-TR" dirty="0" smtClean="0"/>
              <a:t>                              Avrupa Geriatri Tıp Derneği</a:t>
            </a:r>
          </a:p>
          <a:p>
            <a:endParaRPr lang="tr-TR" dirty="0"/>
          </a:p>
          <a:p>
            <a:r>
              <a:rPr lang="tr-TR" dirty="0" smtClean="0"/>
              <a:t>GEI= Global Europe </a:t>
            </a:r>
            <a:r>
              <a:rPr lang="tr-TR" dirty="0" err="1" smtClean="0"/>
              <a:t>İnitiative</a:t>
            </a:r>
            <a:r>
              <a:rPr lang="tr-TR" dirty="0" smtClean="0"/>
              <a:t> grup Küresel Avrupa Girişim</a:t>
            </a:r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4114800" y="2395330"/>
            <a:ext cx="49696" cy="218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3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59486" y="274638"/>
            <a:ext cx="6151314" cy="1143000"/>
          </a:xfrm>
        </p:spPr>
        <p:txBody>
          <a:bodyPr>
            <a:normAutofit/>
          </a:bodyPr>
          <a:lstStyle/>
          <a:p>
            <a:r>
              <a:rPr lang="tr-TR" sz="2000" b="1" dirty="0"/>
              <a:t>EUROPEAN UNION of MEDİCAL SPECIALIST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844824"/>
            <a:ext cx="4306991" cy="388843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98" y="274638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19536" y="3212977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Geriatri </a:t>
            </a:r>
            <a:r>
              <a:rPr lang="tr-TR" sz="1600" dirty="0" err="1"/>
              <a:t>UEMS’nin</a:t>
            </a:r>
            <a:r>
              <a:rPr lang="tr-TR" sz="1600" dirty="0"/>
              <a:t> 43 uzmanlık alanından biri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Geriatri 31 Avrupa ülkesinin 17’sinde bağımsız tıbbi uzmanlık alanı, 10’nunda alt uzmanlık alanı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876274" y="5309920"/>
            <a:ext cx="352839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r-TR" sz="1600" dirty="0"/>
              <a:t>Birliğin ana odak noktası geriatride mezuniyet sonrası eğitim standartları</a:t>
            </a:r>
          </a:p>
        </p:txBody>
      </p:sp>
    </p:spTree>
    <p:extLst>
      <p:ext uri="{BB962C8B-B14F-4D97-AF65-F5344CB8AC3E}">
        <p14:creationId xmlns:p14="http://schemas.microsoft.com/office/powerpoint/2010/main" val="17459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69" y="504664"/>
            <a:ext cx="8014995" cy="597666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International </a:t>
            </a:r>
            <a:r>
              <a:rPr lang="tr-TR" sz="3200" b="1" dirty="0" err="1"/>
              <a:t>Association</a:t>
            </a:r>
            <a:r>
              <a:rPr lang="tr-TR" sz="3200" b="1" dirty="0"/>
              <a:t> of </a:t>
            </a:r>
            <a:r>
              <a:rPr lang="tr-TR" sz="3200" b="1" dirty="0" err="1"/>
              <a:t>Gerontology</a:t>
            </a:r>
            <a:r>
              <a:rPr lang="tr-TR" sz="3200" b="1" dirty="0"/>
              <a:t> </a:t>
            </a:r>
            <a:r>
              <a:rPr lang="tr-TR" sz="3200" b="1" dirty="0" err="1"/>
              <a:t>and</a:t>
            </a:r>
            <a:r>
              <a:rPr lang="tr-TR" sz="3200" b="1" dirty="0"/>
              <a:t> </a:t>
            </a:r>
            <a:r>
              <a:rPr lang="tr-TR" sz="3200" b="1" dirty="0" err="1"/>
              <a:t>Geriatrics</a:t>
            </a:r>
            <a:r>
              <a:rPr lang="tr-TR" sz="3200" b="1" dirty="0"/>
              <a:t> (IAGG)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70080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495600" y="2120718"/>
            <a:ext cx="33123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 err="1">
                <a:latin typeface="helvetica-w01-roman"/>
              </a:rPr>
              <a:t>Turkey</a:t>
            </a:r>
            <a:r>
              <a:rPr lang="tr-TR" sz="1400" b="1" dirty="0">
                <a:latin typeface="helvetica-w01-roman"/>
              </a:rPr>
              <a:t> (3 dernek)</a:t>
            </a:r>
            <a:endParaRPr lang="tr-TR" sz="1400" dirty="0"/>
          </a:p>
          <a:p>
            <a:pPr fontAlgn="base"/>
            <a:r>
              <a:rPr lang="tr-TR" sz="12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fontAlgn="base"/>
            <a:r>
              <a:rPr lang="tr-TR" sz="1200" dirty="0">
                <a:latin typeface="helvetica-w01-roman"/>
              </a:rPr>
              <a:t>​</a:t>
            </a:r>
            <a:r>
              <a:rPr lang="tr-TR" sz="1200" dirty="0" err="1">
                <a:latin typeface="helvetica-w01-roman"/>
              </a:rPr>
              <a:t>Turkish</a:t>
            </a:r>
            <a:r>
              <a:rPr lang="tr-TR" sz="1200" dirty="0">
                <a:latin typeface="helvetica-w01-roman"/>
              </a:rPr>
              <a:t> </a:t>
            </a:r>
            <a:r>
              <a:rPr lang="tr-TR" sz="1200" dirty="0" err="1">
                <a:latin typeface="helvetica-w01-roman"/>
              </a:rPr>
              <a:t>Geriatrics</a:t>
            </a:r>
            <a:r>
              <a:rPr lang="tr-TR" sz="1200" dirty="0">
                <a:latin typeface="helvetica-w01-roman"/>
              </a:rPr>
              <a:t> </a:t>
            </a:r>
            <a:r>
              <a:rPr lang="tr-TR" sz="1200" dirty="0" err="1">
                <a:latin typeface="helvetica-w01-roman"/>
              </a:rPr>
              <a:t>Society</a:t>
            </a:r>
            <a:endParaRPr lang="tr-TR" sz="1200" dirty="0"/>
          </a:p>
          <a:p>
            <a:pPr fontAlgn="base"/>
            <a:r>
              <a:rPr lang="tr-TR" sz="1200" dirty="0">
                <a:latin typeface="helvetica-w01-roman"/>
                <a:hlinkClick r:id="rId3"/>
              </a:rPr>
              <a:t>http://www.turkgeriatri.org</a:t>
            </a:r>
            <a:endParaRPr lang="tr-TR" sz="1200" dirty="0"/>
          </a:p>
          <a:p>
            <a:pPr fontAlgn="base"/>
            <a:r>
              <a:rPr lang="tr-TR" sz="1200" dirty="0">
                <a:latin typeface="helvetica-w01-roman"/>
              </a:rPr>
              <a:t>E-mail: </a:t>
            </a:r>
            <a:r>
              <a:rPr lang="tr-TR" sz="1200" dirty="0">
                <a:latin typeface="helvetica-w01-roman"/>
                <a:hlinkClick r:id="rId4"/>
              </a:rPr>
              <a:t>info@geriatri.org</a:t>
            </a:r>
            <a:endParaRPr lang="tr-TR" sz="1200" dirty="0"/>
          </a:p>
          <a:p>
            <a:pPr fontAlgn="base"/>
            <a:r>
              <a:rPr lang="tr-TR" sz="1200" dirty="0">
                <a:latin typeface="helvetica-w01-roman"/>
              </a:rPr>
              <a:t>​</a:t>
            </a:r>
            <a:endParaRPr lang="tr-TR" sz="1200" dirty="0"/>
          </a:p>
          <a:p>
            <a:pPr fontAlgn="base"/>
            <a:r>
              <a:rPr lang="tr-TR" sz="1200" dirty="0" smtClean="0">
                <a:latin typeface="helvetica-w01-roman"/>
              </a:rPr>
              <a:t>​</a:t>
            </a:r>
            <a:endParaRPr lang="tr-TR" sz="1200" dirty="0"/>
          </a:p>
          <a:p>
            <a:pPr fontAlgn="base"/>
            <a:r>
              <a:rPr lang="tr-TR" sz="1200" dirty="0" err="1">
                <a:latin typeface="helvetica-w01-roman"/>
              </a:rPr>
              <a:t>National</a:t>
            </a:r>
            <a:r>
              <a:rPr lang="tr-TR" sz="1200" dirty="0">
                <a:latin typeface="helvetica-w01-roman"/>
              </a:rPr>
              <a:t> </a:t>
            </a:r>
            <a:r>
              <a:rPr lang="tr-TR" sz="1200" dirty="0" err="1">
                <a:latin typeface="helvetica-w01-roman"/>
              </a:rPr>
              <a:t>Association</a:t>
            </a:r>
            <a:r>
              <a:rPr lang="tr-TR" sz="1200" dirty="0">
                <a:latin typeface="helvetica-w01-roman"/>
              </a:rPr>
              <a:t> of </a:t>
            </a:r>
            <a:r>
              <a:rPr lang="tr-TR" sz="1200" dirty="0" err="1">
                <a:latin typeface="helvetica-w01-roman"/>
              </a:rPr>
              <a:t>Social</a:t>
            </a:r>
            <a:r>
              <a:rPr lang="tr-TR" sz="1200" dirty="0">
                <a:latin typeface="helvetica-w01-roman"/>
              </a:rPr>
              <a:t> </a:t>
            </a:r>
            <a:r>
              <a:rPr lang="tr-TR" sz="1200" dirty="0" err="1">
                <a:latin typeface="helvetica-w01-roman"/>
              </a:rPr>
              <a:t>and</a:t>
            </a:r>
            <a:r>
              <a:rPr lang="tr-TR" sz="1200" dirty="0">
                <a:latin typeface="helvetica-w01-roman"/>
              </a:rPr>
              <a:t> </a:t>
            </a:r>
            <a:r>
              <a:rPr lang="tr-TR" sz="1200" dirty="0" err="1">
                <a:latin typeface="helvetica-w01-roman"/>
              </a:rPr>
              <a:t>Applied</a:t>
            </a:r>
            <a:endParaRPr lang="tr-TR" sz="1200" dirty="0"/>
          </a:p>
          <a:p>
            <a:pPr fontAlgn="base"/>
            <a:r>
              <a:rPr lang="tr-TR" sz="1200" dirty="0" err="1">
                <a:latin typeface="helvetica-w01-roman"/>
              </a:rPr>
              <a:t>Gerontology</a:t>
            </a:r>
            <a:r>
              <a:rPr lang="tr-TR" sz="1200" dirty="0">
                <a:latin typeface="helvetica-w01-roman"/>
              </a:rPr>
              <a:t> (NASAG)</a:t>
            </a:r>
            <a:endParaRPr lang="tr-TR" sz="1200" dirty="0"/>
          </a:p>
          <a:p>
            <a:pPr fontAlgn="base"/>
            <a:r>
              <a:rPr lang="tr-TR" sz="1200" b="1" dirty="0">
                <a:latin typeface="helvetica-w01-roman"/>
              </a:rPr>
              <a:t>​</a:t>
            </a:r>
            <a:endParaRPr lang="tr-TR" sz="1200" dirty="0"/>
          </a:p>
          <a:p>
            <a:pPr fontAlgn="base"/>
            <a:r>
              <a:rPr lang="tr-TR" sz="1200" dirty="0" smtClean="0">
                <a:latin typeface="helvetica-w01-roman"/>
              </a:rPr>
              <a:t>E-Mail</a:t>
            </a:r>
            <a:r>
              <a:rPr lang="tr-TR" sz="1200" dirty="0">
                <a:latin typeface="helvetica-w01-roman"/>
              </a:rPr>
              <a:t>: </a:t>
            </a:r>
            <a:r>
              <a:rPr lang="tr-TR" sz="1200" dirty="0">
                <a:solidFill>
                  <a:srgbClr val="0088CB"/>
                </a:solidFill>
                <a:latin typeface="helvetica-w01-roman"/>
                <a:hlinkClick r:id="rId5"/>
              </a:rPr>
              <a:t>geroder@geroder.org</a:t>
            </a:r>
            <a:endParaRPr lang="tr-TR" sz="1200" dirty="0"/>
          </a:p>
          <a:p>
            <a:pPr fontAlgn="base"/>
            <a:r>
              <a:rPr lang="tr-TR" sz="1200" dirty="0">
                <a:latin typeface="helvetica-w01-roman"/>
              </a:rPr>
              <a:t>​</a:t>
            </a:r>
            <a:endParaRPr lang="tr-TR" sz="1200" dirty="0"/>
          </a:p>
          <a:p>
            <a:pPr fontAlgn="base"/>
            <a:r>
              <a:rPr lang="tr-TR" sz="1200" dirty="0">
                <a:latin typeface="helvetica-w01-roman"/>
              </a:rPr>
              <a:t>​​</a:t>
            </a:r>
            <a:r>
              <a:rPr lang="tr-TR" sz="1200" dirty="0" err="1">
                <a:latin typeface="helvetica-w01-roman"/>
              </a:rPr>
              <a:t>Academic</a:t>
            </a:r>
            <a:r>
              <a:rPr lang="tr-TR" sz="1200" dirty="0">
                <a:latin typeface="helvetica-w01-roman"/>
              </a:rPr>
              <a:t> </a:t>
            </a:r>
            <a:r>
              <a:rPr lang="tr-TR" sz="1200" dirty="0" err="1">
                <a:latin typeface="helvetica-w01-roman"/>
              </a:rPr>
              <a:t>Geriatrics</a:t>
            </a:r>
            <a:r>
              <a:rPr lang="tr-TR" sz="1200" dirty="0">
                <a:latin typeface="helvetica-w01-roman"/>
              </a:rPr>
              <a:t> </a:t>
            </a:r>
            <a:r>
              <a:rPr lang="tr-TR" sz="1200" dirty="0" err="1">
                <a:latin typeface="helvetica-w01-roman"/>
              </a:rPr>
              <a:t>Society</a:t>
            </a:r>
            <a:r>
              <a:rPr lang="tr-TR" sz="1200" dirty="0">
                <a:latin typeface="helvetica-w01-roman"/>
              </a:rPr>
              <a:t> (2013)</a:t>
            </a:r>
            <a:endParaRPr lang="tr-TR" sz="1200" dirty="0"/>
          </a:p>
          <a:p>
            <a:pPr fontAlgn="base"/>
            <a:r>
              <a:rPr lang="tr-TR" sz="1200" dirty="0">
                <a:latin typeface="helvetica-w01-roman"/>
                <a:hlinkClick r:id="rId6"/>
              </a:rPr>
              <a:t>http://akademikgeriatri.org/</a:t>
            </a:r>
            <a:endParaRPr lang="tr-TR" sz="1200" dirty="0"/>
          </a:p>
          <a:p>
            <a:pPr fontAlgn="base"/>
            <a:r>
              <a:rPr lang="tr-TR" sz="1200" dirty="0">
                <a:latin typeface="helvetica-w01-roman"/>
              </a:rPr>
              <a:t>E-mail: </a:t>
            </a:r>
            <a:r>
              <a:rPr lang="tr-TR" sz="1200" dirty="0">
                <a:latin typeface="helvetica-w01-roman"/>
                <a:hlinkClick r:id="rId7"/>
              </a:rPr>
              <a:t>akademikgeriatridernegi@yahoo.com</a:t>
            </a:r>
            <a:endParaRPr lang="tr-TR" sz="1200" dirty="0"/>
          </a:p>
          <a:p>
            <a:pPr fontAlgn="base"/>
            <a:r>
              <a:rPr lang="tr-TR" sz="1200" dirty="0">
                <a:latin typeface="helvetica-w01-roman"/>
              </a:rPr>
              <a:t> </a:t>
            </a:r>
            <a:endParaRPr lang="tr-TR" sz="12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7248128" y="436510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Kuruluş 1950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 ülke, 86 üye dernek</a:t>
            </a:r>
          </a:p>
        </p:txBody>
      </p:sp>
    </p:spTree>
    <p:extLst>
      <p:ext uri="{BB962C8B-B14F-4D97-AF65-F5344CB8AC3E}">
        <p14:creationId xmlns:p14="http://schemas.microsoft.com/office/powerpoint/2010/main" val="28348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0625" y="1690688"/>
            <a:ext cx="9810750" cy="348818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483012" y="1027906"/>
            <a:ext cx="609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Yaşlı nüfus oranı, 1950-2100</a:t>
            </a:r>
            <a:endParaRPr lang="tr-T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88178" y="58502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Kaynak: TÜİK, Genel Nüfus Sayımları, 1950-2000</a:t>
            </a:r>
          </a:p>
          <a:p>
            <a:r>
              <a:rPr lang="tr-TR" dirty="0"/>
              <a:t>              TÜİK, Adrese Dayalı Nüfus Kayıt Sistemi, 2010-2024</a:t>
            </a:r>
          </a:p>
          <a:p>
            <a:r>
              <a:rPr lang="tr-TR" dirty="0"/>
              <a:t>              TÜİK, 2024 Nüfus Projeksiyonları, 2030-2100</a:t>
            </a:r>
          </a:p>
        </p:txBody>
      </p:sp>
    </p:spTree>
    <p:extLst>
      <p:ext uri="{BB962C8B-B14F-4D97-AF65-F5344CB8AC3E}">
        <p14:creationId xmlns:p14="http://schemas.microsoft.com/office/powerpoint/2010/main" val="30948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122" y="1994590"/>
            <a:ext cx="10515600" cy="435133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5125"/>
            <a:ext cx="9210675" cy="56451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97291" y="4001294"/>
            <a:ext cx="914400" cy="6306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180083" y="3429000"/>
            <a:ext cx="4173591" cy="6306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2682766" y="4540468"/>
            <a:ext cx="914400" cy="6306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2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+mn-lt"/>
              </a:rPr>
              <a:t>Gelişmiş ve Gelişmekte Olan Ülkeler</a:t>
            </a:r>
            <a:endParaRPr lang="tr-TR" dirty="0"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913" y="1820070"/>
            <a:ext cx="7496175" cy="408622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488731" y="2427889"/>
            <a:ext cx="11051628" cy="227023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800" dirty="0" smtClean="0">
                <a:solidFill>
                  <a:schemeClr val="tx1"/>
                </a:solidFill>
              </a:rPr>
              <a:t>Daha gelişmiş ülkelerin yaşadığı yavaş nüfus yaşlanma sürecinin aksine, daha az gelişmiş ülkelerin çoğunda nüfus yaşlanması çok daha kısa bir zaman diliminde ve daha büyük bir nüfusta gerçekleşmektedir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570186" y="2427889"/>
            <a:ext cx="11051628" cy="227023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800" dirty="0" smtClean="0">
                <a:solidFill>
                  <a:schemeClr val="tx1"/>
                </a:solidFill>
              </a:rPr>
              <a:t>Artan yaşlı yetişkin nüfusunun karşı karşıya olduğu kronik sağlık sorunlarına yönelik etkili ve verimli sağlık hizmetleri, tüm ülkeler için göz korkutucu bir zorluk olacaktır.</a:t>
            </a:r>
          </a:p>
        </p:txBody>
      </p:sp>
    </p:spTree>
    <p:extLst>
      <p:ext uri="{BB962C8B-B14F-4D97-AF65-F5344CB8AC3E}">
        <p14:creationId xmlns:p14="http://schemas.microsoft.com/office/powerpoint/2010/main" val="1127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sim Yer Tutucusu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839788" y="599090"/>
            <a:ext cx="5119578" cy="526989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/>
              <a:t>Avrupa dünyadaki en büyük yaşlanan nüfusa sahiptir</a:t>
            </a:r>
            <a:r>
              <a:rPr lang="tr-TR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Afrika  %4 ile en düşük yaşlı nüfus oranına sahip.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Ortalama yaşam beklentisi en yüksek olan ülke ise 85 yıl ile </a:t>
            </a:r>
            <a:r>
              <a:rPr lang="tr-TR" sz="2400" b="1" dirty="0" smtClean="0"/>
              <a:t>Japonya</a:t>
            </a:r>
            <a:r>
              <a:rPr lang="tr-TR" sz="2400" dirty="0" smtClean="0"/>
              <a:t> olurken, onu 84,25 yıl ile </a:t>
            </a:r>
            <a:r>
              <a:rPr lang="tr-TR" sz="2400" b="1" dirty="0" smtClean="0"/>
              <a:t>İsviçre</a:t>
            </a:r>
            <a:r>
              <a:rPr lang="tr-TR" sz="2400" dirty="0" smtClean="0"/>
              <a:t>, 84,07 yıl ile </a:t>
            </a:r>
            <a:r>
              <a:rPr lang="tr-TR" sz="2400" b="1" dirty="0" smtClean="0"/>
              <a:t>Singapur</a:t>
            </a:r>
            <a:r>
              <a:rPr lang="tr-TR" sz="2400" dirty="0" smtClean="0"/>
              <a:t> ve 84,01 yıl ile </a:t>
            </a:r>
            <a:r>
              <a:rPr lang="tr-TR" sz="2400" b="1" dirty="0" smtClean="0"/>
              <a:t>İtalya</a:t>
            </a:r>
            <a:r>
              <a:rPr lang="tr-TR" sz="2400" dirty="0" smtClean="0"/>
              <a:t> takip ediyor.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Ortalama yaşam süresinin en düşük olduğu ülke ise 54,36 yıl ile </a:t>
            </a:r>
            <a:r>
              <a:rPr lang="tr-TR" sz="2400" b="1" dirty="0" smtClean="0"/>
              <a:t>Orta Afrika Cumhuriyeti'dir</a:t>
            </a:r>
            <a:r>
              <a:rPr lang="tr-TR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566" y="457200"/>
            <a:ext cx="4698124" cy="58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73084" y="1546166"/>
            <a:ext cx="5246716" cy="5045827"/>
          </a:xfrm>
        </p:spPr>
        <p:txBody>
          <a:bodyPr>
            <a:noAutofit/>
          </a:bodyPr>
          <a:lstStyle/>
          <a:p>
            <a:r>
              <a:rPr lang="tr-TR" sz="1800" dirty="0" err="1" smtClean="0"/>
              <a:t>Geriatrik</a:t>
            </a:r>
            <a:r>
              <a:rPr lang="tr-TR" sz="1800" dirty="0" smtClean="0"/>
              <a:t> tıp 20 </a:t>
            </a:r>
            <a:r>
              <a:rPr lang="tr-TR" sz="1800" dirty="0" err="1" smtClean="0"/>
              <a:t>yy’da</a:t>
            </a:r>
            <a:r>
              <a:rPr lang="tr-TR" sz="1800" dirty="0" smtClean="0"/>
              <a:t> yaygın olarak kabul edilmesine rağmen yaşlanma olayına ilgi antik çağlardan beri var.</a:t>
            </a:r>
          </a:p>
          <a:p>
            <a:pPr marL="0" indent="0">
              <a:buNone/>
            </a:pPr>
            <a:endParaRPr lang="tr-TR" sz="1800" dirty="0" smtClean="0"/>
          </a:p>
          <a:p>
            <a:r>
              <a:rPr lang="tr-TR" sz="1800" dirty="0" smtClean="0"/>
              <a:t>Mısır hiyerogliflerinde yaşlı insan imajı </a:t>
            </a:r>
            <a:r>
              <a:rPr lang="tr-TR" sz="1800" dirty="0" err="1" smtClean="0"/>
              <a:t>kifotiktir</a:t>
            </a:r>
            <a:endParaRPr lang="tr-TR" sz="1800" dirty="0"/>
          </a:p>
          <a:p>
            <a:pPr marL="0" indent="0">
              <a:buNone/>
            </a:pPr>
            <a:endParaRPr lang="tr-TR" sz="1800" dirty="0" smtClean="0"/>
          </a:p>
          <a:p>
            <a:r>
              <a:rPr lang="tr-TR" sz="1800" dirty="0" smtClean="0"/>
              <a:t>Francis Bacon (1561) erken Rönesans döneminde </a:t>
            </a:r>
          </a:p>
          <a:p>
            <a:pPr marL="0" indent="0">
              <a:buNone/>
            </a:pPr>
            <a:r>
              <a:rPr lang="tr-TR" sz="1800" dirty="0" smtClean="0"/>
              <a:t> «Yaşlanmanın farklı organlarda aynı olmayan yenilenme hızı ile oluştuğu, yaşlanmanın spesifik hastalıklara duyarlılığı artırabileceği»</a:t>
            </a:r>
          </a:p>
          <a:p>
            <a:pPr marL="0" indent="0">
              <a:buNone/>
            </a:pPr>
            <a:r>
              <a:rPr lang="tr-TR" sz="1800" dirty="0" smtClean="0"/>
              <a:t>   </a:t>
            </a:r>
          </a:p>
          <a:p>
            <a:r>
              <a:rPr lang="tr-TR" sz="1800" dirty="0" smtClean="0"/>
              <a:t> Benjamin </a:t>
            </a:r>
            <a:r>
              <a:rPr lang="tr-TR" sz="1800" dirty="0" err="1" smtClean="0"/>
              <a:t>Rush</a:t>
            </a:r>
            <a:r>
              <a:rPr lang="tr-TR" sz="1800" dirty="0" smtClean="0"/>
              <a:t> (1793): «çok az kişi yaşlılıktan ölür»</a:t>
            </a:r>
          </a:p>
          <a:p>
            <a:pPr marL="0" indent="0">
              <a:buNone/>
            </a:pPr>
            <a:r>
              <a:rPr lang="tr-TR" sz="1800" dirty="0" smtClean="0"/>
              <a:t>   </a:t>
            </a:r>
            <a:r>
              <a:rPr lang="tr-TR" sz="1800" dirty="0" err="1" smtClean="0"/>
              <a:t>Gerontolojinin</a:t>
            </a:r>
            <a:r>
              <a:rPr lang="tr-TR" sz="1800" dirty="0" smtClean="0"/>
              <a:t> gelişmesini başlatmıştır.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46167"/>
            <a:ext cx="5181600" cy="4630796"/>
          </a:xfrm>
        </p:spPr>
      </p:pic>
    </p:spTree>
    <p:extLst>
      <p:ext uri="{BB962C8B-B14F-4D97-AF65-F5344CB8AC3E}">
        <p14:creationId xmlns:p14="http://schemas.microsoft.com/office/powerpoint/2010/main" val="12347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823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1" y="2037380"/>
            <a:ext cx="10515599" cy="313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Geriatric</a:t>
            </a: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Medicine</a:t>
            </a:r>
            <a:endParaRPr kumimoji="0" lang="tr-TR" alt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2020 </a:t>
            </a:r>
            <a:r>
              <a:rPr kumimoji="0" lang="tr-TR" alt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Nov</a:t>
            </a: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25;12(1):205–211. </a:t>
            </a:r>
            <a:r>
              <a:rPr kumimoji="0" lang="tr-TR" alt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 </a:t>
            </a:r>
            <a:r>
              <a:rPr kumimoji="0" lang="tr-TR" altLang="tr-TR" sz="2000" b="0" i="0" u="sng" strike="noStrike" cap="none" normalizeH="0" baseline="0" dirty="0" smtClean="0">
                <a:ln>
                  <a:noFill/>
                </a:ln>
                <a:solidFill>
                  <a:srgbClr val="005EA2"/>
                </a:solidFill>
                <a:effectLst/>
                <a:latin typeface="Arial" panose="020B0604020202020204" pitchFamily="34" charset="0"/>
                <a:hlinkClick r:id="rId2"/>
              </a:rPr>
              <a:t>10.1007/s41999-020-00419-7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urce Sans Pro We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Geriatric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care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 in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European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countries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where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geriatric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medicine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 is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still</a:t>
            </a:r>
            <a:r>
              <a: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 </a:t>
            </a: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emerging</a:t>
            </a:r>
            <a:endParaRPr kumimoji="0" lang="tr-TR" altLang="tr-T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urce Sans Pro We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0" i="0" u="sng" strike="noStrike" cap="none" normalizeH="0" baseline="0" dirty="0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George 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3"/>
              </a:rPr>
              <a:t>Soulis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 </a:t>
            </a:r>
            <a:r>
              <a:rPr kumimoji="0" lang="tr-TR" altLang="tr-T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1,✉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, 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4"/>
              </a:rPr>
              <a:t>Yulia</a:t>
            </a:r>
            <a:r>
              <a:rPr kumimoji="0" lang="tr-TR" altLang="tr-TR" sz="2400" b="0" i="0" u="sng" strike="noStrike" cap="none" normalizeH="0" baseline="0" dirty="0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4"/>
              </a:rPr>
              <a:t> 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4"/>
              </a:rPr>
              <a:t>Kotovskaya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 </a:t>
            </a:r>
            <a:r>
              <a:rPr kumimoji="0" lang="tr-TR" altLang="tr-T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2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, </a:t>
            </a:r>
            <a:r>
              <a:rPr kumimoji="0" lang="tr-TR" altLang="tr-TR" sz="2400" b="0" i="0" u="sng" strike="noStrike" cap="none" normalizeH="0" baseline="0" dirty="0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5"/>
              </a:rPr>
              <a:t>Gülistan 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5"/>
              </a:rPr>
              <a:t>Bahat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 </a:t>
            </a:r>
            <a:r>
              <a:rPr kumimoji="0" lang="tr-TR" altLang="tr-T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3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, 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6"/>
              </a:rPr>
              <a:t>Sofia</a:t>
            </a:r>
            <a:r>
              <a:rPr kumimoji="0" lang="tr-TR" altLang="tr-TR" sz="2400" b="0" i="0" u="sng" strike="noStrike" cap="none" normalizeH="0" baseline="0" dirty="0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6"/>
              </a:rPr>
              <a:t> 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6"/>
              </a:rPr>
              <a:t>Duque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 </a:t>
            </a:r>
            <a:r>
              <a:rPr kumimoji="0" lang="tr-TR" altLang="tr-T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4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, 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Radhouane</a:t>
            </a:r>
            <a:r>
              <a:rPr kumimoji="0" lang="tr-TR" altLang="tr-TR" sz="2400" b="0" i="0" u="sng" strike="noStrike" cap="none" normalizeH="0" baseline="0" dirty="0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 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7"/>
              </a:rPr>
              <a:t>Gouiaa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 </a:t>
            </a:r>
            <a:r>
              <a:rPr kumimoji="0" lang="tr-TR" altLang="tr-T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5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, </a:t>
            </a:r>
            <a:r>
              <a:rPr kumimoji="0" lang="tr-TR" altLang="tr-TR" sz="2400" b="0" i="0" u="sng" strike="noStrike" cap="none" normalizeH="0" baseline="0" dirty="0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8"/>
              </a:rPr>
              <a:t>Anne W 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8"/>
              </a:rPr>
              <a:t>Ekdahl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 </a:t>
            </a:r>
            <a:r>
              <a:rPr kumimoji="0" lang="tr-TR" altLang="tr-T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6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, 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9"/>
              </a:rPr>
              <a:t>Cornel</a:t>
            </a:r>
            <a:r>
              <a:rPr kumimoji="0" lang="tr-TR" altLang="tr-TR" sz="2400" b="0" i="0" u="sng" strike="noStrike" cap="none" normalizeH="0" baseline="0" dirty="0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9"/>
              </a:rPr>
              <a:t> 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9"/>
              </a:rPr>
              <a:t>Sieber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 </a:t>
            </a:r>
            <a:r>
              <a:rPr kumimoji="0" lang="tr-TR" altLang="tr-T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7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, 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10"/>
              </a:rPr>
              <a:t>Mirko</a:t>
            </a:r>
            <a:r>
              <a:rPr kumimoji="0" lang="tr-TR" altLang="tr-TR" sz="2400" b="0" i="0" u="sng" strike="noStrike" cap="none" normalizeH="0" baseline="0" dirty="0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10"/>
              </a:rPr>
              <a:t> 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  <a:hlinkClick r:id="rId10"/>
              </a:rPr>
              <a:t>Petrovic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 </a:t>
            </a:r>
            <a:r>
              <a:rPr kumimoji="0" lang="tr-TR" altLang="tr-T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8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 Web"/>
              </a:rPr>
              <a:t>, 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</a:rPr>
              <a:t>Athanas</a:t>
            </a:r>
            <a:r>
              <a:rPr kumimoji="0" lang="tr-TR" altLang="tr-TR" sz="2400" b="0" i="0" u="sng" strike="noStrike" cap="none" normalizeH="0" baseline="0" dirty="0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</a:rPr>
              <a:t> </a:t>
            </a:r>
            <a:r>
              <a:rPr kumimoji="0" lang="tr-TR" altLang="tr-TR" sz="2400" b="0" i="0" u="sng" strike="noStrike" cap="none" normalizeH="0" baseline="0" dirty="0" err="1" smtClean="0">
                <a:ln>
                  <a:noFill/>
                </a:ln>
                <a:solidFill>
                  <a:srgbClr val="005EA2"/>
                </a:solidFill>
                <a:effectLst/>
                <a:latin typeface="Source Sans Pro Web"/>
              </a:rPr>
              <a:t>Benetos</a:t>
            </a:r>
            <a:endParaRPr kumimoji="0" lang="tr-TR" altLang="tr-TR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urce Sans Pro We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The demographic data of the selected five countries where geriatric medicine is still emerging are shown in Table </a:t>
            </a:r>
            <a:r>
              <a:rPr lang="en-US" sz="1800" b="1" u="sng" dirty="0">
                <a:hlinkClick r:id="rId2"/>
              </a:rPr>
              <a:t>1</a:t>
            </a:r>
            <a:r>
              <a:rPr lang="en-US" sz="1800" b="1" dirty="0"/>
              <a:t>.</a:t>
            </a:r>
            <a:endParaRPr lang="tr-TR" sz="1800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300703" y="1835784"/>
          <a:ext cx="9042180" cy="4351340"/>
        </p:xfrm>
        <a:graphic>
          <a:graphicData uri="http://schemas.openxmlformats.org/drawingml/2006/table">
            <a:tbl>
              <a:tblPr/>
              <a:tblGrid>
                <a:gridCol w="1291740">
                  <a:extLst>
                    <a:ext uri="{9D8B030D-6E8A-4147-A177-3AD203B41FA5}">
                      <a16:colId xmlns:a16="http://schemas.microsoft.com/office/drawing/2014/main" val="438041151"/>
                    </a:ext>
                  </a:extLst>
                </a:gridCol>
                <a:gridCol w="1291740">
                  <a:extLst>
                    <a:ext uri="{9D8B030D-6E8A-4147-A177-3AD203B41FA5}">
                      <a16:colId xmlns:a16="http://schemas.microsoft.com/office/drawing/2014/main" val="2177752232"/>
                    </a:ext>
                  </a:extLst>
                </a:gridCol>
                <a:gridCol w="1291740">
                  <a:extLst>
                    <a:ext uri="{9D8B030D-6E8A-4147-A177-3AD203B41FA5}">
                      <a16:colId xmlns:a16="http://schemas.microsoft.com/office/drawing/2014/main" val="81611378"/>
                    </a:ext>
                  </a:extLst>
                </a:gridCol>
                <a:gridCol w="1291740">
                  <a:extLst>
                    <a:ext uri="{9D8B030D-6E8A-4147-A177-3AD203B41FA5}">
                      <a16:colId xmlns:a16="http://schemas.microsoft.com/office/drawing/2014/main" val="2137403537"/>
                    </a:ext>
                  </a:extLst>
                </a:gridCol>
                <a:gridCol w="1291740">
                  <a:extLst>
                    <a:ext uri="{9D8B030D-6E8A-4147-A177-3AD203B41FA5}">
                      <a16:colId xmlns:a16="http://schemas.microsoft.com/office/drawing/2014/main" val="1412041143"/>
                    </a:ext>
                  </a:extLst>
                </a:gridCol>
                <a:gridCol w="1291740">
                  <a:extLst>
                    <a:ext uri="{9D8B030D-6E8A-4147-A177-3AD203B41FA5}">
                      <a16:colId xmlns:a16="http://schemas.microsoft.com/office/drawing/2014/main" val="2558529408"/>
                    </a:ext>
                  </a:extLst>
                </a:gridCol>
                <a:gridCol w="1291740">
                  <a:extLst>
                    <a:ext uri="{9D8B030D-6E8A-4147-A177-3AD203B41FA5}">
                      <a16:colId xmlns:a16="http://schemas.microsoft.com/office/drawing/2014/main" val="2344425813"/>
                    </a:ext>
                  </a:extLst>
                </a:gridCol>
              </a:tblGrid>
              <a:tr h="764293">
                <a:tc rowSpan="2"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effectLst/>
                        </a:rPr>
                        <a:t>Country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solidFill>
                            <a:srgbClr val="0066FF"/>
                          </a:solidFill>
                          <a:effectLst/>
                        </a:rPr>
                        <a:t>Total </a:t>
                      </a:r>
                      <a:r>
                        <a:rPr lang="tr-TR" sz="1500" b="1" dirty="0" err="1">
                          <a:solidFill>
                            <a:srgbClr val="0066FF"/>
                          </a:solidFill>
                          <a:effectLst/>
                        </a:rPr>
                        <a:t>population</a:t>
                      </a:r>
                      <a:endParaRPr lang="tr-TR" sz="1500" b="1" dirty="0">
                        <a:solidFill>
                          <a:srgbClr val="0066FF"/>
                        </a:solidFill>
                        <a:effectLst/>
                      </a:endParaRP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solidFill>
                            <a:srgbClr val="0066FF"/>
                          </a:solidFill>
                          <a:effectLst/>
                        </a:rPr>
                        <a:t>65 </a:t>
                      </a:r>
                      <a:r>
                        <a:rPr lang="tr-TR" sz="1500" b="1" dirty="0" err="1">
                          <a:solidFill>
                            <a:srgbClr val="0066FF"/>
                          </a:solidFill>
                          <a:effectLst/>
                        </a:rPr>
                        <a:t>years</a:t>
                      </a:r>
                      <a:r>
                        <a:rPr lang="tr-TR" sz="1500" b="1" dirty="0">
                          <a:solidFill>
                            <a:srgbClr val="0066FF"/>
                          </a:solidFill>
                          <a:effectLst/>
                        </a:rPr>
                        <a:t> </a:t>
                      </a:r>
                      <a:r>
                        <a:rPr lang="tr-TR" sz="1500" b="1" dirty="0" err="1">
                          <a:solidFill>
                            <a:srgbClr val="0066FF"/>
                          </a:solidFill>
                          <a:effectLst/>
                        </a:rPr>
                        <a:t>and</a:t>
                      </a:r>
                      <a:r>
                        <a:rPr lang="tr-TR" sz="1500" b="1" dirty="0">
                          <a:solidFill>
                            <a:srgbClr val="0066FF"/>
                          </a:solidFill>
                          <a:effectLst/>
                        </a:rPr>
                        <a:t> </a:t>
                      </a:r>
                      <a:r>
                        <a:rPr lang="tr-TR" sz="1500" b="1" dirty="0" err="1">
                          <a:solidFill>
                            <a:srgbClr val="0066FF"/>
                          </a:solidFill>
                          <a:effectLst/>
                        </a:rPr>
                        <a:t>older</a:t>
                      </a:r>
                      <a:endParaRPr lang="tr-TR" sz="1500" b="1" dirty="0">
                        <a:solidFill>
                          <a:srgbClr val="0066FF"/>
                        </a:solidFill>
                        <a:effectLst/>
                      </a:endParaRP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solidFill>
                            <a:srgbClr val="0066FF"/>
                          </a:solidFill>
                          <a:effectLst/>
                        </a:rPr>
                        <a:t>80 </a:t>
                      </a:r>
                      <a:r>
                        <a:rPr lang="tr-TR" sz="1500" b="1" dirty="0" err="1">
                          <a:solidFill>
                            <a:srgbClr val="0066FF"/>
                          </a:solidFill>
                          <a:effectLst/>
                        </a:rPr>
                        <a:t>years</a:t>
                      </a:r>
                      <a:r>
                        <a:rPr lang="tr-TR" sz="1500" b="1" dirty="0">
                          <a:solidFill>
                            <a:srgbClr val="0066FF"/>
                          </a:solidFill>
                          <a:effectLst/>
                        </a:rPr>
                        <a:t> </a:t>
                      </a:r>
                      <a:r>
                        <a:rPr lang="tr-TR" sz="1500" b="1" dirty="0" err="1">
                          <a:solidFill>
                            <a:srgbClr val="0066FF"/>
                          </a:solidFill>
                          <a:effectLst/>
                        </a:rPr>
                        <a:t>and</a:t>
                      </a:r>
                      <a:r>
                        <a:rPr lang="tr-TR" sz="1500" b="1" dirty="0">
                          <a:solidFill>
                            <a:srgbClr val="0066FF"/>
                          </a:solidFill>
                          <a:effectLst/>
                        </a:rPr>
                        <a:t> </a:t>
                      </a:r>
                      <a:r>
                        <a:rPr lang="tr-TR" sz="1500" b="1" dirty="0" err="1">
                          <a:solidFill>
                            <a:srgbClr val="0066FF"/>
                          </a:solidFill>
                          <a:effectLst/>
                        </a:rPr>
                        <a:t>older</a:t>
                      </a:r>
                      <a:endParaRPr lang="tr-TR" sz="1500" b="1" dirty="0">
                        <a:solidFill>
                          <a:srgbClr val="0066FF"/>
                        </a:solidFill>
                        <a:effectLst/>
                      </a:endParaRP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solidFill>
                            <a:srgbClr val="0066FF"/>
                          </a:solidFill>
                          <a:effectLst/>
                        </a:rPr>
                        <a:t>Number of physicians per 1000 population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560171"/>
                  </a:ext>
                </a:extLst>
              </a:tr>
              <a:tr h="9376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 err="1">
                          <a:effectLst/>
                        </a:rPr>
                        <a:t>Number</a:t>
                      </a:r>
                      <a:endParaRPr lang="tr-TR" sz="1500" b="1" dirty="0">
                        <a:effectLst/>
                      </a:endParaRP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Number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%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Number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%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123557"/>
                  </a:ext>
                </a:extLst>
              </a:tr>
              <a:tr h="529874"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Greece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effectLst/>
                        </a:rPr>
                        <a:t>10,741,165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2,340,162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solidFill>
                            <a:srgbClr val="FF0000"/>
                          </a:solidFill>
                          <a:effectLst/>
                        </a:rPr>
                        <a:t>21.8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740,871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6.9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6.1 [</a:t>
                      </a:r>
                      <a:r>
                        <a:rPr lang="tr-TR" sz="1500" b="1" u="sng">
                          <a:solidFill>
                            <a:srgbClr val="005EA2"/>
                          </a:solidFill>
                          <a:effectLst/>
                          <a:hlinkClick r:id="rId3"/>
                        </a:rPr>
                        <a:t>4</a:t>
                      </a:r>
                      <a:r>
                        <a:rPr lang="tr-TR" sz="1500" b="1">
                          <a:effectLst/>
                        </a:rPr>
                        <a:t>]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631830"/>
                  </a:ext>
                </a:extLst>
              </a:tr>
              <a:tr h="529874"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Portugal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effectLst/>
                        </a:rPr>
                        <a:t>10,276,617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2,244,225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solidFill>
                            <a:srgbClr val="FF0000"/>
                          </a:solidFill>
                          <a:effectLst/>
                        </a:rPr>
                        <a:t>21.8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661,456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6.4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5 [</a:t>
                      </a:r>
                      <a:r>
                        <a:rPr lang="tr-TR" sz="1500" b="1" u="sng">
                          <a:solidFill>
                            <a:srgbClr val="005EA2"/>
                          </a:solidFill>
                          <a:effectLst/>
                          <a:hlinkClick r:id="rId3"/>
                        </a:rPr>
                        <a:t>4</a:t>
                      </a:r>
                      <a:r>
                        <a:rPr lang="tr-TR" sz="1500" b="1">
                          <a:effectLst/>
                        </a:rPr>
                        <a:t>]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506415"/>
                  </a:ext>
                </a:extLst>
              </a:tr>
              <a:tr h="529874"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Russia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effectLst/>
                        </a:rPr>
                        <a:t>146,781,096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effectLst/>
                        </a:rPr>
                        <a:t>21,977,000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solidFill>
                            <a:srgbClr val="FF0000"/>
                          </a:solidFill>
                          <a:effectLst/>
                        </a:rPr>
                        <a:t>15.0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5,377,094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3.7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4.0 [</a:t>
                      </a:r>
                      <a:r>
                        <a:rPr lang="tr-TR" sz="1500" b="1" u="sng">
                          <a:solidFill>
                            <a:srgbClr val="005EA2"/>
                          </a:solidFill>
                          <a:effectLst/>
                          <a:hlinkClick r:id="rId3"/>
                        </a:rPr>
                        <a:t>4</a:t>
                      </a:r>
                      <a:r>
                        <a:rPr lang="tr-TR" sz="1500" b="1">
                          <a:effectLst/>
                        </a:rPr>
                        <a:t>]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065789"/>
                  </a:ext>
                </a:extLst>
              </a:tr>
              <a:tr h="529874"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Turkey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82,003,882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effectLst/>
                        </a:rPr>
                        <a:t>7,186,204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solidFill>
                            <a:srgbClr val="FF0000"/>
                          </a:solidFill>
                          <a:effectLst/>
                        </a:rPr>
                        <a:t>8.8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1,454,525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1.8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1.9 [</a:t>
                      </a:r>
                      <a:r>
                        <a:rPr lang="tr-TR" sz="1500" b="1" u="sng">
                          <a:solidFill>
                            <a:srgbClr val="005EA2"/>
                          </a:solidFill>
                          <a:effectLst/>
                          <a:hlinkClick r:id="rId3"/>
                        </a:rPr>
                        <a:t>4</a:t>
                      </a:r>
                      <a:r>
                        <a:rPr lang="tr-TR" sz="1500" b="1">
                          <a:effectLst/>
                        </a:rPr>
                        <a:t>]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182063"/>
                  </a:ext>
                </a:extLst>
              </a:tr>
              <a:tr h="529874"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Tunisia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>
                          <a:effectLst/>
                        </a:rPr>
                        <a:t>11,007,326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effectLst/>
                        </a:rPr>
                        <a:t>863,450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solidFill>
                            <a:srgbClr val="FF0000"/>
                          </a:solidFill>
                          <a:effectLst/>
                        </a:rPr>
                        <a:t>7.8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effectLst/>
                        </a:rPr>
                        <a:t>212,190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effectLst/>
                        </a:rPr>
                        <a:t>1.9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500" b="1" dirty="0">
                          <a:effectLst/>
                        </a:rPr>
                        <a:t>1.29 [</a:t>
                      </a:r>
                      <a:r>
                        <a:rPr lang="tr-TR" sz="1500" b="1" u="sng" dirty="0">
                          <a:solidFill>
                            <a:srgbClr val="005EA2"/>
                          </a:solidFill>
                          <a:effectLst/>
                          <a:hlinkClick r:id="rId4"/>
                        </a:rPr>
                        <a:t>5</a:t>
                      </a:r>
                      <a:r>
                        <a:rPr lang="tr-TR" sz="1500" b="1" dirty="0">
                          <a:effectLst/>
                        </a:rPr>
                        <a:t>]</a:t>
                      </a:r>
                    </a:p>
                  </a:txBody>
                  <a:tcPr marL="30518" marR="30518" marT="30518" marB="305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85715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319519" y="-447040"/>
            <a:ext cx="16398240" cy="4470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521766" y="6414254"/>
            <a:ext cx="361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B1B1B"/>
                </a:solidFill>
                <a:latin typeface="Cambria" panose="02040503050406030204" pitchFamily="18" charset="0"/>
              </a:rPr>
              <a:t>(</a:t>
            </a:r>
            <a:r>
              <a:rPr lang="en-US" sz="1400" dirty="0">
                <a:solidFill>
                  <a:srgbClr val="1B1B1B"/>
                </a:solidFill>
                <a:latin typeface="Cambria" panose="02040503050406030204" pitchFamily="18" charset="0"/>
              </a:rPr>
              <a:t>2018) National census data for all countries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2417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Geriatric training in five countries</a:t>
            </a:r>
            <a:endParaRPr lang="tr-TR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670560" y="1229359"/>
          <a:ext cx="9723121" cy="4762316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3693461675"/>
                    </a:ext>
                  </a:extLst>
                </a:gridCol>
                <a:gridCol w="2778034">
                  <a:extLst>
                    <a:ext uri="{9D8B030D-6E8A-4147-A177-3AD203B41FA5}">
                      <a16:colId xmlns:a16="http://schemas.microsoft.com/office/drawing/2014/main" val="2469460194"/>
                    </a:ext>
                  </a:extLst>
                </a:gridCol>
                <a:gridCol w="1641566">
                  <a:extLst>
                    <a:ext uri="{9D8B030D-6E8A-4147-A177-3AD203B41FA5}">
                      <a16:colId xmlns:a16="http://schemas.microsoft.com/office/drawing/2014/main" val="2141779751"/>
                    </a:ext>
                  </a:extLst>
                </a:gridCol>
                <a:gridCol w="4198621">
                  <a:extLst>
                    <a:ext uri="{9D8B030D-6E8A-4147-A177-3AD203B41FA5}">
                      <a16:colId xmlns:a16="http://schemas.microsoft.com/office/drawing/2014/main" val="2178694173"/>
                    </a:ext>
                  </a:extLst>
                </a:gridCol>
              </a:tblGrid>
              <a:tr h="687617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dirty="0">
                          <a:effectLst/>
                        </a:rPr>
                        <a:t>Is geriatrics included in the undergraduate curriculum?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1" dirty="0">
                          <a:effectLst/>
                        </a:rPr>
                        <a:t>Post-</a:t>
                      </a:r>
                      <a:r>
                        <a:rPr lang="tr-TR" sz="1100" b="1" dirty="0" err="1">
                          <a:effectLst/>
                        </a:rPr>
                        <a:t>graduate</a:t>
                      </a:r>
                      <a:r>
                        <a:rPr lang="tr-TR" sz="1100" b="1" dirty="0">
                          <a:effectLst/>
                        </a:rPr>
                        <a:t> </a:t>
                      </a:r>
                      <a:r>
                        <a:rPr lang="tr-TR" sz="1100" b="1" dirty="0" err="1">
                          <a:effectLst/>
                        </a:rPr>
                        <a:t>training</a:t>
                      </a:r>
                      <a:endParaRPr lang="tr-TR" sz="1100" b="1" dirty="0">
                        <a:effectLst/>
                      </a:endParaRP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dirty="0">
                          <a:effectLst/>
                        </a:rPr>
                        <a:t>Requirement to obtain specialization/competence in geriatrics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236791"/>
                  </a:ext>
                </a:extLst>
              </a:tr>
              <a:tr h="54174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 err="1">
                          <a:solidFill>
                            <a:srgbClr val="FF0000"/>
                          </a:solidFill>
                          <a:effectLst/>
                        </a:rPr>
                        <a:t>Greece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Optional modules in some medical schools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Yes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</a:rPr>
                        <a:t>Not </a:t>
                      </a:r>
                      <a:r>
                        <a:rPr lang="tr-TR" sz="1400" dirty="0" err="1">
                          <a:effectLst/>
                        </a:rPr>
                        <a:t>available</a:t>
                      </a:r>
                      <a:endParaRPr lang="tr-TR" sz="1400" dirty="0">
                        <a:effectLst/>
                      </a:endParaRP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634000"/>
                  </a:ext>
                </a:extLst>
              </a:tr>
              <a:tr h="107976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 err="1">
                          <a:solidFill>
                            <a:srgbClr val="FF0000"/>
                          </a:solidFill>
                          <a:effectLst/>
                        </a:rPr>
                        <a:t>Portugal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 err="1">
                          <a:effectLst/>
                        </a:rPr>
                        <a:t>In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some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medical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schools</a:t>
                      </a:r>
                      <a:endParaRPr lang="tr-TR" sz="1400" dirty="0">
                        <a:effectLst/>
                      </a:endParaRP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 err="1">
                          <a:effectLst/>
                        </a:rPr>
                        <a:t>Yes</a:t>
                      </a:r>
                      <a:endParaRPr lang="tr-TR" sz="1400" dirty="0">
                        <a:effectLst/>
                      </a:endParaRP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Post graduated curriculum to get the geriatrics competence includes 50 ECTS theoretical education + 300 h practical training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235560"/>
                  </a:ext>
                </a:extLst>
              </a:tr>
              <a:tr h="10779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 err="1">
                          <a:solidFill>
                            <a:srgbClr val="FF0000"/>
                          </a:solidFill>
                          <a:effectLst/>
                        </a:rPr>
                        <a:t>Russia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</a:rPr>
                        <a:t>No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 err="1">
                          <a:effectLst/>
                        </a:rPr>
                        <a:t>Yes</a:t>
                      </a:r>
                      <a:endParaRPr lang="tr-TR" sz="1400" dirty="0">
                        <a:effectLst/>
                      </a:endParaRP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Two years residency immediately after graduation from a medical school or 4 months training for physicians who have their first specialization in therapy, general practice or pediatrics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499136"/>
                  </a:ext>
                </a:extLst>
              </a:tr>
              <a:tr h="818335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 err="1">
                          <a:solidFill>
                            <a:srgbClr val="FF0000"/>
                          </a:solidFill>
                          <a:effectLst/>
                        </a:rPr>
                        <a:t>Turkey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Yes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Yes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Three years fellowship education after 4 years of internal medicine residency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796996"/>
                  </a:ext>
                </a:extLst>
              </a:tr>
              <a:tr h="55690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 dirty="0" err="1">
                          <a:solidFill>
                            <a:srgbClr val="FF0000"/>
                          </a:solidFill>
                          <a:effectLst/>
                        </a:rPr>
                        <a:t>Tunisia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Yes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Yes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Three years of competency-based curriculum and training</a:t>
                      </a:r>
                    </a:p>
                  </a:txBody>
                  <a:tcPr marL="14319" marR="14319" marT="14319" marB="1431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85898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7368822" y="-323165"/>
            <a:ext cx="34821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results obtained in the five European countries with established and recognized geriatric medicine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292085" y="1540565"/>
          <a:ext cx="9074430" cy="3909441"/>
        </p:xfrm>
        <a:graphic>
          <a:graphicData uri="http://schemas.openxmlformats.org/drawingml/2006/table">
            <a:tbl>
              <a:tblPr/>
              <a:tblGrid>
                <a:gridCol w="1512405">
                  <a:extLst>
                    <a:ext uri="{9D8B030D-6E8A-4147-A177-3AD203B41FA5}">
                      <a16:colId xmlns:a16="http://schemas.microsoft.com/office/drawing/2014/main" val="2460541532"/>
                    </a:ext>
                  </a:extLst>
                </a:gridCol>
                <a:gridCol w="1512405">
                  <a:extLst>
                    <a:ext uri="{9D8B030D-6E8A-4147-A177-3AD203B41FA5}">
                      <a16:colId xmlns:a16="http://schemas.microsoft.com/office/drawing/2014/main" val="2940557550"/>
                    </a:ext>
                  </a:extLst>
                </a:gridCol>
                <a:gridCol w="1606827">
                  <a:extLst>
                    <a:ext uri="{9D8B030D-6E8A-4147-A177-3AD203B41FA5}">
                      <a16:colId xmlns:a16="http://schemas.microsoft.com/office/drawing/2014/main" val="3079944365"/>
                    </a:ext>
                  </a:extLst>
                </a:gridCol>
                <a:gridCol w="1417983">
                  <a:extLst>
                    <a:ext uri="{9D8B030D-6E8A-4147-A177-3AD203B41FA5}">
                      <a16:colId xmlns:a16="http://schemas.microsoft.com/office/drawing/2014/main" val="2645867404"/>
                    </a:ext>
                  </a:extLst>
                </a:gridCol>
                <a:gridCol w="1512405">
                  <a:extLst>
                    <a:ext uri="{9D8B030D-6E8A-4147-A177-3AD203B41FA5}">
                      <a16:colId xmlns:a16="http://schemas.microsoft.com/office/drawing/2014/main" val="1774554738"/>
                    </a:ext>
                  </a:extLst>
                </a:gridCol>
                <a:gridCol w="1512405">
                  <a:extLst>
                    <a:ext uri="{9D8B030D-6E8A-4147-A177-3AD203B41FA5}">
                      <a16:colId xmlns:a16="http://schemas.microsoft.com/office/drawing/2014/main" val="4268386499"/>
                    </a:ext>
                  </a:extLst>
                </a:gridCol>
              </a:tblGrid>
              <a:tr h="1576911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Country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dirty="0">
                          <a:effectLst/>
                        </a:rPr>
                        <a:t>Total </a:t>
                      </a:r>
                      <a:r>
                        <a:rPr lang="tr-TR" dirty="0" err="1">
                          <a:effectLst/>
                        </a:rPr>
                        <a:t>population</a:t>
                      </a:r>
                      <a:r>
                        <a:rPr lang="tr-TR" dirty="0">
                          <a:effectLst/>
                        </a:rPr>
                        <a:t> (in </a:t>
                      </a:r>
                      <a:r>
                        <a:rPr lang="tr-TR" dirty="0" err="1">
                          <a:effectLst/>
                        </a:rPr>
                        <a:t>millions</a:t>
                      </a:r>
                      <a:r>
                        <a:rPr lang="tr-TR" dirty="0">
                          <a:effectLst/>
                        </a:rPr>
                        <a:t>)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Percentage 65–84 years (%)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Recognized as specialty</a:t>
                      </a:r>
                      <a:br>
                        <a:rPr lang="tr-TR">
                          <a:effectLst/>
                        </a:rPr>
                      </a:br>
                      <a:r>
                        <a:rPr lang="tr-TR">
                          <a:effectLst/>
                        </a:rPr>
                        <a:t>Yes/no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Physicians per 1000 people 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Geriatricians/one million people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37711"/>
                  </a:ext>
                </a:extLst>
              </a:tr>
              <a:tr h="466506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Belgium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11.38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14.9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Yes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3.1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28.5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654021"/>
                  </a:ext>
                </a:extLst>
              </a:tr>
              <a:tr h="466506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Denmark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5.80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13.7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Yes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4.0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15.7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119588"/>
                  </a:ext>
                </a:extLst>
              </a:tr>
              <a:tr h="466506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France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67.00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14.3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Yes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3.2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37.3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494208"/>
                  </a:ext>
                </a:extLst>
              </a:tr>
              <a:tr h="466506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Italy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60.48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18.0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Yes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4.0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49.6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663675"/>
                  </a:ext>
                </a:extLst>
              </a:tr>
              <a:tr h="466506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Spain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46. 56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15.0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</a:rPr>
                        <a:t>Yes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>
                          <a:effectLst/>
                        </a:rPr>
                        <a:t>3.9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effectLst/>
                        </a:rPr>
                        <a:t>23.9</a:t>
                      </a:r>
                    </a:p>
                  </a:txBody>
                  <a:tcPr marL="35712" marR="35712" marT="35712" marB="35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61438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318"/>
          </a:xfrm>
        </p:spPr>
        <p:txBody>
          <a:bodyPr>
            <a:normAutofit fontScale="90000"/>
          </a:bodyPr>
          <a:lstStyle/>
          <a:p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96958"/>
            <a:ext cx="10515600" cy="6013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</a:t>
            </a:r>
            <a:r>
              <a:rPr lang="tr-TR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Geriatric</a:t>
            </a:r>
            <a:r>
              <a:rPr lang="tr-TR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  <a:endParaRPr lang="tr-TR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/>
              <a:t>65 yaş üstündekilerin %30’u </a:t>
            </a:r>
            <a:r>
              <a:rPr lang="tr-TR" dirty="0" err="1" smtClean="0"/>
              <a:t>geriatriste</a:t>
            </a:r>
            <a:r>
              <a:rPr lang="tr-TR" dirty="0" smtClean="0"/>
              <a:t> ihtiyaç duyar</a:t>
            </a:r>
          </a:p>
          <a:p>
            <a:r>
              <a:rPr lang="tr-TR" dirty="0" smtClean="0"/>
              <a:t>1 </a:t>
            </a:r>
            <a:r>
              <a:rPr lang="tr-TR" dirty="0" err="1" smtClean="0"/>
              <a:t>geriatrist</a:t>
            </a:r>
            <a:r>
              <a:rPr lang="tr-TR" dirty="0" smtClean="0">
                <a:sym typeface="Wingdings" panose="05000000000000000000" pitchFamily="2" charset="2"/>
              </a:rPr>
              <a:t> 700 hastaya bakabilir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   </a:t>
            </a:r>
            <a:r>
              <a:rPr lang="tr-TR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British </a:t>
            </a:r>
            <a:r>
              <a:rPr lang="tr-TR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Geriatric</a:t>
            </a:r>
            <a:r>
              <a:rPr lang="tr-TR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tr-TR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Society</a:t>
            </a:r>
            <a:endParaRPr lang="tr-TR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85 yaş üstü 500 kişiye 1 </a:t>
            </a:r>
            <a:r>
              <a:rPr lang="tr-TR" dirty="0" err="1" smtClean="0">
                <a:sym typeface="Wingdings" panose="05000000000000000000" pitchFamily="2" charset="2"/>
              </a:rPr>
              <a:t>geriatrist</a:t>
            </a: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   </a:t>
            </a:r>
            <a:r>
              <a:rPr lang="tr-TR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İhtiyaç duyulan </a:t>
            </a:r>
            <a:r>
              <a:rPr lang="tr-TR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geriatrist</a:t>
            </a:r>
            <a:r>
              <a:rPr lang="tr-TR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sayısı: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Yunanistan1000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Portekiz1000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Rusya9400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Türkiye3100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Tunus370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10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rgbClr val="FF0000"/>
                </a:solidFill>
                <a:latin typeface="+mn-lt"/>
              </a:rPr>
              <a:t>Geriatrist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 Sayıları Yeterli mi?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Almanya’da 2000 </a:t>
            </a:r>
            <a:r>
              <a:rPr lang="tr-TR" dirty="0" err="1" smtClean="0"/>
              <a:t>geriatrist</a:t>
            </a:r>
            <a:endParaRPr lang="tr-TR" dirty="0" smtClean="0"/>
          </a:p>
          <a:p>
            <a:r>
              <a:rPr lang="tr-TR" dirty="0" smtClean="0"/>
              <a:t>İngiltere’de 2328 </a:t>
            </a:r>
            <a:r>
              <a:rPr lang="tr-TR" dirty="0" err="1" smtClean="0"/>
              <a:t>geriatrist</a:t>
            </a:r>
            <a:endParaRPr lang="tr-TR" dirty="0" smtClean="0"/>
          </a:p>
          <a:p>
            <a:r>
              <a:rPr lang="tr-TR" dirty="0" smtClean="0"/>
              <a:t>ABD’de 7500 ( 2000 </a:t>
            </a:r>
            <a:r>
              <a:rPr lang="tr-TR" dirty="0" err="1" smtClean="0"/>
              <a:t>lerde</a:t>
            </a:r>
            <a:r>
              <a:rPr lang="tr-TR" dirty="0" smtClean="0"/>
              <a:t> 10.000) , </a:t>
            </a:r>
            <a:r>
              <a:rPr lang="tr-TR" dirty="0" err="1" smtClean="0"/>
              <a:t>geriatrist</a:t>
            </a:r>
            <a:r>
              <a:rPr lang="tr-TR" dirty="0" smtClean="0"/>
              <a:t> sayıları azalıyor.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(ABD’de de mevcut durumda  10.000 yaşlıya bir </a:t>
            </a:r>
            <a:r>
              <a:rPr lang="tr-TR" dirty="0" err="1" smtClean="0"/>
              <a:t>geriatrist</a:t>
            </a:r>
            <a:r>
              <a:rPr lang="tr-TR" dirty="0" smtClean="0"/>
              <a:t>)</a:t>
            </a:r>
          </a:p>
          <a:p>
            <a:r>
              <a:rPr lang="tr-TR" dirty="0" smtClean="0"/>
              <a:t>Türkiye’de 260 </a:t>
            </a:r>
            <a:r>
              <a:rPr lang="tr-TR" dirty="0" err="1" smtClean="0"/>
              <a:t>geriatrist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(31.000 yaşlıya 1 </a:t>
            </a:r>
            <a:r>
              <a:rPr lang="tr-TR" dirty="0" err="1" smtClean="0"/>
              <a:t>geriatrist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825" y="0"/>
            <a:ext cx="19240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792"/>
          </a:xfrm>
        </p:spPr>
        <p:txBody>
          <a:bodyPr>
            <a:normAutofit fontScale="90000"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Geriatrics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22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000" b="1" dirty="0" err="1" smtClean="0"/>
              <a:t>Pitkala</a:t>
            </a:r>
            <a:r>
              <a:rPr lang="tr-TR" sz="2000" b="1" dirty="0" smtClean="0"/>
              <a:t> KH, Martin FC, </a:t>
            </a:r>
            <a:r>
              <a:rPr lang="tr-TR" sz="2000" b="1" dirty="0" err="1" smtClean="0"/>
              <a:t>Maggi</a:t>
            </a:r>
            <a:r>
              <a:rPr lang="tr-TR" sz="2000" b="1" dirty="0" smtClean="0"/>
              <a:t> S, </a:t>
            </a:r>
            <a:r>
              <a:rPr lang="tr-TR" sz="2000" b="1" dirty="0" err="1" smtClean="0"/>
              <a:t>Jyvakorpi</a:t>
            </a:r>
            <a:r>
              <a:rPr lang="tr-TR" sz="2000" b="1" dirty="0" smtClean="0"/>
              <a:t> SK, </a:t>
            </a:r>
            <a:r>
              <a:rPr lang="tr-TR" sz="2000" b="1" dirty="0" err="1" smtClean="0"/>
              <a:t>Stranberg</a:t>
            </a:r>
            <a:r>
              <a:rPr lang="tr-TR" sz="2000" b="1" dirty="0" smtClean="0"/>
              <a:t> TE</a:t>
            </a:r>
            <a:br>
              <a:rPr lang="tr-TR" sz="2000" b="1" dirty="0" smtClean="0"/>
            </a:br>
            <a:r>
              <a:rPr lang="tr-TR" sz="2000" b="1" dirty="0" smtClean="0"/>
              <a:t>J </a:t>
            </a:r>
            <a:r>
              <a:rPr lang="tr-TR" sz="2000" b="1" dirty="0" err="1" smtClean="0"/>
              <a:t>Nutr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Health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Aging</a:t>
            </a:r>
            <a:r>
              <a:rPr lang="tr-TR" sz="2000" b="1" dirty="0" smtClean="0"/>
              <a:t> 2018; 22:627-631</a:t>
            </a:r>
            <a:endParaRPr lang="tr-TR" sz="2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797660"/>
          </a:xfrm>
        </p:spPr>
        <p:txBody>
          <a:bodyPr/>
          <a:lstStyle/>
          <a:p>
            <a:r>
              <a:rPr lang="tr-TR" dirty="0"/>
              <a:t>Geriatrinin tıp uzmanlığı olduğu 11 </a:t>
            </a:r>
            <a:r>
              <a:rPr lang="tr-TR" dirty="0" smtClean="0"/>
              <a:t>ülke </a:t>
            </a:r>
            <a:r>
              <a:rPr lang="tr-TR" sz="2000" dirty="0" smtClean="0"/>
              <a:t>(</a:t>
            </a:r>
            <a:r>
              <a:rPr lang="tr-TR" sz="2400" dirty="0" smtClean="0">
                <a:solidFill>
                  <a:srgbClr val="FF0000"/>
                </a:solidFill>
              </a:rPr>
              <a:t>Fransa 3 yıl, Belçika 6 yı</a:t>
            </a:r>
            <a:r>
              <a:rPr lang="tr-TR" sz="2000" dirty="0" smtClean="0">
                <a:solidFill>
                  <a:srgbClr val="FF0000"/>
                </a:solidFill>
              </a:rPr>
              <a:t>l</a:t>
            </a:r>
            <a:r>
              <a:rPr lang="tr-TR" sz="2000" dirty="0" smtClean="0"/>
              <a:t>)</a:t>
            </a:r>
            <a:endParaRPr lang="tr-TR" sz="2000" dirty="0"/>
          </a:p>
          <a:p>
            <a:pPr marL="0" indent="0">
              <a:buNone/>
            </a:pPr>
            <a:r>
              <a:rPr lang="tr-TR" dirty="0"/>
              <a:t>	Belçika, Danimarka, Finlandiya, Fransa, İrlanda, İtalya, İspanya, 	İsveç, Litvanya, Hollanda, Birleşik Krallık </a:t>
            </a:r>
          </a:p>
          <a:p>
            <a:r>
              <a:rPr lang="tr-TR" dirty="0"/>
              <a:t>Geriatrinin alt uzmanlık alanı olduğu 9 ülke</a:t>
            </a:r>
          </a:p>
          <a:p>
            <a:pPr marL="0" indent="0">
              <a:buNone/>
            </a:pPr>
            <a:r>
              <a:rPr lang="tr-TR" dirty="0"/>
              <a:t>	Avustralya, Avusturya, İzlanda, Almanya, Norveç, İsveç, ABD, </a:t>
            </a:r>
          </a:p>
          <a:p>
            <a:pPr marL="0" indent="0">
              <a:buNone/>
            </a:pPr>
            <a:r>
              <a:rPr lang="tr-TR" dirty="0"/>
              <a:t>	Yeni Zelanda, </a:t>
            </a:r>
            <a:r>
              <a:rPr lang="tr-TR" dirty="0" smtClean="0"/>
              <a:t>Türkiye </a:t>
            </a:r>
            <a:r>
              <a:rPr lang="tr-TR" sz="2000" dirty="0" smtClean="0"/>
              <a:t>(</a:t>
            </a:r>
            <a:r>
              <a:rPr lang="tr-TR" sz="2400" dirty="0" smtClean="0">
                <a:solidFill>
                  <a:srgbClr val="FF0000"/>
                </a:solidFill>
              </a:rPr>
              <a:t>ABD 1 yıl, Avusturya 3 yıl</a:t>
            </a:r>
            <a:r>
              <a:rPr lang="tr-TR" sz="2000" dirty="0" smtClean="0"/>
              <a:t>)</a:t>
            </a:r>
            <a:endParaRPr lang="tr-TR" sz="2000" dirty="0"/>
          </a:p>
          <a:p>
            <a:r>
              <a:rPr lang="tr-TR" dirty="0"/>
              <a:t>Tıp uzmanlığı ve alt uzmanlık olmadığı 2 ülke</a:t>
            </a:r>
          </a:p>
          <a:p>
            <a:pPr marL="0" indent="0">
              <a:buNone/>
            </a:pPr>
            <a:r>
              <a:rPr lang="tr-TR" dirty="0"/>
              <a:t>	Yunanistan, Portekiz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2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85391" y="365125"/>
            <a:ext cx="7100516" cy="1325563"/>
          </a:xfrm>
        </p:spPr>
        <p:txBody>
          <a:bodyPr>
            <a:noAutofit/>
          </a:bodyPr>
          <a:lstStyle/>
          <a:p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Geriatrics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22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000" b="1" dirty="0" err="1"/>
              <a:t>Pitkala</a:t>
            </a:r>
            <a:r>
              <a:rPr lang="tr-TR" sz="2000" b="1" dirty="0"/>
              <a:t> KH, Martin FC, </a:t>
            </a:r>
            <a:r>
              <a:rPr lang="tr-TR" sz="2000" b="1" dirty="0" err="1"/>
              <a:t>Maggi</a:t>
            </a:r>
            <a:r>
              <a:rPr lang="tr-TR" sz="2000" b="1" dirty="0"/>
              <a:t> S, </a:t>
            </a:r>
            <a:r>
              <a:rPr lang="tr-TR" sz="2000" b="1" dirty="0" err="1"/>
              <a:t>Jyvakorpi</a:t>
            </a:r>
            <a:r>
              <a:rPr lang="tr-TR" sz="2000" b="1" dirty="0"/>
              <a:t> SK, </a:t>
            </a:r>
            <a:r>
              <a:rPr lang="tr-TR" sz="2000" b="1" dirty="0" err="1"/>
              <a:t>Stranberg</a:t>
            </a:r>
            <a:r>
              <a:rPr lang="tr-TR" sz="2000" b="1" dirty="0"/>
              <a:t> TE</a:t>
            </a: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>J </a:t>
            </a:r>
            <a:r>
              <a:rPr lang="tr-TR" sz="2800" b="1" dirty="0" err="1" smtClean="0"/>
              <a:t>Nutr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Health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Aging</a:t>
            </a:r>
            <a:r>
              <a:rPr lang="tr-TR" sz="2800" b="1" dirty="0" smtClean="0"/>
              <a:t> 2018; 22:627-631</a:t>
            </a:r>
            <a:endParaRPr lang="tr-TR" sz="28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771060"/>
              </p:ext>
            </p:extLst>
          </p:nvPr>
        </p:nvGraphicFramePr>
        <p:xfrm>
          <a:off x="2504661" y="3042173"/>
          <a:ext cx="6480314" cy="250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157">
                  <a:extLst>
                    <a:ext uri="{9D8B030D-6E8A-4147-A177-3AD203B41FA5}">
                      <a16:colId xmlns:a16="http://schemas.microsoft.com/office/drawing/2014/main" val="2886770378"/>
                    </a:ext>
                  </a:extLst>
                </a:gridCol>
                <a:gridCol w="3240157">
                  <a:extLst>
                    <a:ext uri="{9D8B030D-6E8A-4147-A177-3AD203B41FA5}">
                      <a16:colId xmlns:a16="http://schemas.microsoft.com/office/drawing/2014/main" val="3803288889"/>
                    </a:ext>
                  </a:extLst>
                </a:gridCol>
              </a:tblGrid>
              <a:tr h="397023">
                <a:tc>
                  <a:txBody>
                    <a:bodyPr/>
                    <a:lstStyle/>
                    <a:p>
                      <a:r>
                        <a:rPr lang="tr-TR" dirty="0" smtClean="0"/>
                        <a:t>Ülke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&gt;80 yaş (n)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768906"/>
                  </a:ext>
                </a:extLst>
              </a:tr>
              <a:tr h="636413">
                <a:tc>
                  <a:txBody>
                    <a:bodyPr/>
                    <a:lstStyle/>
                    <a:p>
                      <a:r>
                        <a:rPr lang="tr-TR" dirty="0" smtClean="0"/>
                        <a:t>Avusturya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642517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r>
                        <a:rPr lang="tr-TR" dirty="0" smtClean="0"/>
                        <a:t>İzlanda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820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2809"/>
                  </a:ext>
                </a:extLst>
              </a:tr>
              <a:tr h="524786">
                <a:tc>
                  <a:txBody>
                    <a:bodyPr/>
                    <a:lstStyle/>
                    <a:p>
                      <a:r>
                        <a:rPr lang="tr-TR" dirty="0" smtClean="0"/>
                        <a:t>Litvanya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5000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043646"/>
                  </a:ext>
                </a:extLst>
              </a:tr>
              <a:tr h="397023">
                <a:tc>
                  <a:txBody>
                    <a:bodyPr/>
                    <a:lstStyle/>
                    <a:p>
                      <a:r>
                        <a:rPr lang="tr-TR" dirty="0" smtClean="0"/>
                        <a:t>Türkiye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25000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85974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2560320" y="2260558"/>
            <a:ext cx="6424654" cy="42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Bir Geriatri uzmanına düşen yaşlı hasta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26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10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48354"/>
            <a:ext cx="10515600" cy="521605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Geriatri Uzmanlarının en sık çalıştığı yerler;</a:t>
            </a:r>
          </a:p>
          <a:p>
            <a:r>
              <a:rPr lang="tr-TR" sz="2000" dirty="0" smtClean="0"/>
              <a:t>Akut geriatri servisleri</a:t>
            </a:r>
          </a:p>
          <a:p>
            <a:r>
              <a:rPr lang="tr-TR" sz="2000" dirty="0" err="1" smtClean="0"/>
              <a:t>Subakut</a:t>
            </a:r>
            <a:r>
              <a:rPr lang="tr-TR" sz="2000" dirty="0" smtClean="0"/>
              <a:t> bakım veya rehabilitasyon servisleri</a:t>
            </a:r>
          </a:p>
          <a:p>
            <a:r>
              <a:rPr lang="tr-TR" sz="2000" dirty="0" smtClean="0"/>
              <a:t>Ayaktan tedavi klinikleri</a:t>
            </a:r>
          </a:p>
          <a:p>
            <a:r>
              <a:rPr lang="tr-TR" sz="2000" dirty="0" err="1" smtClean="0"/>
              <a:t>Demans</a:t>
            </a:r>
            <a:r>
              <a:rPr lang="tr-TR" sz="2000" dirty="0" smtClean="0"/>
              <a:t> klinikleri</a:t>
            </a:r>
          </a:p>
          <a:p>
            <a:r>
              <a:rPr lang="tr-TR" sz="2000" dirty="0" smtClean="0"/>
              <a:t>Üniversiteler</a:t>
            </a:r>
          </a:p>
          <a:p>
            <a:pPr marL="0" indent="0">
              <a:buNone/>
            </a:pPr>
            <a:r>
              <a:rPr lang="tr-TR" dirty="0" smtClean="0"/>
              <a:t>Katılımcılara göre yaşlı bakımındaki üç sorun;</a:t>
            </a:r>
          </a:p>
          <a:p>
            <a:r>
              <a:rPr lang="tr-TR" sz="2000" dirty="0" smtClean="0"/>
              <a:t>Geriatri bilgi eksikliği</a:t>
            </a:r>
          </a:p>
          <a:p>
            <a:r>
              <a:rPr lang="tr-TR" sz="2000" dirty="0" smtClean="0"/>
              <a:t>Yaşlı bakımına yönelik tutumlar</a:t>
            </a:r>
          </a:p>
          <a:p>
            <a:r>
              <a:rPr lang="tr-TR" sz="2000" dirty="0" err="1" smtClean="0"/>
              <a:t>Geriatrist</a:t>
            </a:r>
            <a:r>
              <a:rPr lang="tr-TR" sz="2000" dirty="0" smtClean="0"/>
              <a:t> eksikliği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937235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94199"/>
            <a:ext cx="10515600" cy="373712"/>
          </a:xfrm>
        </p:spPr>
        <p:txBody>
          <a:bodyPr>
            <a:noAutofit/>
          </a:bodyPr>
          <a:lstStyle/>
          <a:p>
            <a:r>
              <a:rPr lang="tr-TR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EuGMS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0861689"/>
              </p:ext>
            </p:extLst>
          </p:nvPr>
        </p:nvGraphicFramePr>
        <p:xfrm>
          <a:off x="591710" y="850787"/>
          <a:ext cx="5109376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344">
                  <a:extLst>
                    <a:ext uri="{9D8B030D-6E8A-4147-A177-3AD203B41FA5}">
                      <a16:colId xmlns:a16="http://schemas.microsoft.com/office/drawing/2014/main" val="2569908775"/>
                    </a:ext>
                  </a:extLst>
                </a:gridCol>
                <a:gridCol w="1287614">
                  <a:extLst>
                    <a:ext uri="{9D8B030D-6E8A-4147-A177-3AD203B41FA5}">
                      <a16:colId xmlns:a16="http://schemas.microsoft.com/office/drawing/2014/main" val="2627704176"/>
                    </a:ext>
                  </a:extLst>
                </a:gridCol>
                <a:gridCol w="1267074">
                  <a:extLst>
                    <a:ext uri="{9D8B030D-6E8A-4147-A177-3AD203B41FA5}">
                      <a16:colId xmlns:a16="http://schemas.microsoft.com/office/drawing/2014/main" val="1331263684"/>
                    </a:ext>
                  </a:extLst>
                </a:gridCol>
                <a:gridCol w="1277344">
                  <a:extLst>
                    <a:ext uri="{9D8B030D-6E8A-4147-A177-3AD203B41FA5}">
                      <a16:colId xmlns:a16="http://schemas.microsoft.com/office/drawing/2014/main" val="1947438931"/>
                    </a:ext>
                  </a:extLst>
                </a:gridCol>
              </a:tblGrid>
              <a:tr h="620558">
                <a:tc>
                  <a:txBody>
                    <a:bodyPr/>
                    <a:lstStyle/>
                    <a:p>
                      <a:r>
                        <a:rPr lang="tr-TR" dirty="0" smtClean="0"/>
                        <a:t>Ülke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Nüfus (mil)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&gt;65 yaş (%)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Geriatrist</a:t>
                      </a:r>
                      <a:r>
                        <a:rPr lang="tr-TR" dirty="0" smtClean="0"/>
                        <a:t> (n)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85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UK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18,3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1.630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95251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Fransa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1.756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483213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Almanya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3.720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708876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Belçika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331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347166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Hollanda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331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96688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Avusturya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1.280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054549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İsviçre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373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848528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Norveç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16,2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738875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İsveç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803085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Finlandiya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63301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Danimarka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5,7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51126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İtalya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?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40684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İspanya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?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296536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tr-TR" dirty="0" smtClean="0"/>
                        <a:t>Portekiz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68 (</a:t>
                      </a:r>
                      <a:r>
                        <a:rPr lang="tr-TR" sz="1100" dirty="0" smtClean="0"/>
                        <a:t>yeterlilik)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258635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49237"/>
                  </a:ext>
                </a:extLst>
              </a:tr>
            </a:tbl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5934002"/>
              </p:ext>
            </p:extLst>
          </p:nvPr>
        </p:nvGraphicFramePr>
        <p:xfrm>
          <a:off x="6172200" y="811028"/>
          <a:ext cx="5181600" cy="629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003">
                  <a:extLst>
                    <a:ext uri="{9D8B030D-6E8A-4147-A177-3AD203B41FA5}">
                      <a16:colId xmlns:a16="http://schemas.microsoft.com/office/drawing/2014/main" val="1900284354"/>
                    </a:ext>
                  </a:extLst>
                </a:gridCol>
                <a:gridCol w="1319917">
                  <a:extLst>
                    <a:ext uri="{9D8B030D-6E8A-4147-A177-3AD203B41FA5}">
                      <a16:colId xmlns:a16="http://schemas.microsoft.com/office/drawing/2014/main" val="453093257"/>
                    </a:ext>
                  </a:extLst>
                </a:gridCol>
                <a:gridCol w="1256306">
                  <a:extLst>
                    <a:ext uri="{9D8B030D-6E8A-4147-A177-3AD203B41FA5}">
                      <a16:colId xmlns:a16="http://schemas.microsoft.com/office/drawing/2014/main" val="2621332475"/>
                    </a:ext>
                  </a:extLst>
                </a:gridCol>
                <a:gridCol w="1136374">
                  <a:extLst>
                    <a:ext uri="{9D8B030D-6E8A-4147-A177-3AD203B41FA5}">
                      <a16:colId xmlns:a16="http://schemas.microsoft.com/office/drawing/2014/main" val="3902680894"/>
                    </a:ext>
                  </a:extLst>
                </a:gridCol>
              </a:tblGrid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Ülke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Nüfus (mil)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&gt;65 yaş (%)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Geriatrist</a:t>
                      </a:r>
                      <a:r>
                        <a:rPr lang="tr-TR" dirty="0" smtClean="0"/>
                        <a:t> (n)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557144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Türkiye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10,2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260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332153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Rusya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026738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Yunanistan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 (?)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819925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İrlanda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4,7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545341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Slovakya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57516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Slovenya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?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305711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Sırbistan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7,2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17,4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824828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İsrail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147095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Belarus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212761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Çekoslavakya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17,8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442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818368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Romanya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19,7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071457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Malta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17,8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740987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021332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r>
                        <a:rPr lang="tr-TR" dirty="0" smtClean="0"/>
                        <a:t>Japonya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28,8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1800 </a:t>
                      </a:r>
                      <a:r>
                        <a:rPr lang="tr-TR" sz="1100" dirty="0" smtClean="0"/>
                        <a:t>(sertifikalı)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59417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21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8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70"/>
            <a:ext cx="1924050" cy="1343025"/>
          </a:xfrm>
          <a:prstGeom prst="rect">
            <a:avLst/>
          </a:prstGeo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166648" y="787636"/>
            <a:ext cx="10187152" cy="90305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26709" y="2306254"/>
            <a:ext cx="4206605" cy="2889754"/>
          </a:xfrm>
          <a:prstGeom prst="rect">
            <a:avLst/>
          </a:prstGeom>
        </p:spPr>
      </p:pic>
      <p:pic>
        <p:nvPicPr>
          <p:cNvPr id="10" name="Picture 2" descr="antik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232513"/>
            <a:ext cx="5181600" cy="35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şağı Ok 6"/>
          <p:cNvSpPr/>
          <p:nvPr/>
        </p:nvSpPr>
        <p:spPr>
          <a:xfrm>
            <a:off x="3036315" y="3247075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9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Avrupa’da geriatrinin durumu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EuGMS</a:t>
            </a:r>
            <a:r>
              <a:rPr lang="tr-TR" dirty="0" smtClean="0"/>
              <a:t> (2007)</a:t>
            </a:r>
            <a:r>
              <a:rPr lang="tr-TR" dirty="0" smtClean="0">
                <a:sym typeface="Wingdings" panose="05000000000000000000" pitchFamily="2" charset="2"/>
              </a:rPr>
              <a:t> 31 Avrupa ülkesinden sadece 15’inde resmi olarak tanınan bir uzmanlık alanı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11 ülkede ise dahiliyenin bir alt uzmanlık alanı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14 Avrupa ülkesinde </a:t>
            </a:r>
            <a:r>
              <a:rPr lang="tr-TR" dirty="0" smtClean="0">
                <a:sym typeface="Wingdings" panose="05000000000000000000" pitchFamily="2" charset="2"/>
              </a:rPr>
              <a:t>tüm tıp </a:t>
            </a:r>
            <a:r>
              <a:rPr lang="tr-TR" dirty="0" smtClean="0">
                <a:sym typeface="Wingdings" panose="05000000000000000000" pitchFamily="2" charset="2"/>
              </a:rPr>
              <a:t>fakültelerinde geriatri programları bulunmakta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Avrupa tıp fakültelerinin yarısından azında geriatri tıbbı kürsüsü var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80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+mn-lt"/>
              </a:rPr>
              <a:t>Türkiye’de Geriatrinin Güncel Durumu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46 hastanede (tıp fakültesi, eğitim ve araştırma hastanesi, şehir hastanesi, devlet hastanesi) geriatri bölümü</a:t>
            </a:r>
          </a:p>
          <a:p>
            <a:r>
              <a:rPr lang="tr-TR" dirty="0" smtClean="0"/>
              <a:t>20 Tıp fakültesinde Geriatri bilim dalı var</a:t>
            </a:r>
          </a:p>
          <a:p>
            <a:r>
              <a:rPr lang="tr-TR" dirty="0" smtClean="0"/>
              <a:t>Yan dal eğitimi veren 14 tıp fakültesi, 3 araştırma hastanesi</a:t>
            </a:r>
          </a:p>
          <a:p>
            <a:r>
              <a:rPr lang="tr-TR" dirty="0" smtClean="0"/>
              <a:t>260 </a:t>
            </a:r>
            <a:r>
              <a:rPr lang="tr-TR" dirty="0" err="1" smtClean="0"/>
              <a:t>geriatrist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71 öğretim üyesi</a:t>
            </a:r>
          </a:p>
          <a:p>
            <a:pPr marL="0" indent="0">
              <a:buNone/>
            </a:pPr>
            <a:r>
              <a:rPr lang="tr-TR" dirty="0" smtClean="0"/>
              <a:t>	189 uzman ( geriatri uzmanı + </a:t>
            </a:r>
            <a:r>
              <a:rPr lang="tr-TR" dirty="0" err="1" smtClean="0"/>
              <a:t>fellow</a:t>
            </a:r>
            <a:r>
              <a:rPr lang="tr-TR" dirty="0" smtClean="0"/>
              <a:t> )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71" y="0"/>
            <a:ext cx="19240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901"/>
          </a:xfrm>
        </p:spPr>
        <p:txBody>
          <a:bodyPr>
            <a:normAutofit/>
          </a:bodyPr>
          <a:lstStyle/>
          <a:p>
            <a:r>
              <a:rPr lang="tr-TR" sz="2000" b="1" dirty="0" err="1" smtClean="0">
                <a:solidFill>
                  <a:srgbClr val="C00000"/>
                </a:solidFill>
              </a:rPr>
              <a:t>European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Geriatric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Medicine</a:t>
            </a:r>
            <a:r>
              <a:rPr lang="tr-TR" sz="2000" b="1" dirty="0" smtClean="0">
                <a:solidFill>
                  <a:srgbClr val="C00000"/>
                </a:solidFill>
              </a:rPr>
              <a:t> (2012)3:228-232</a:t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2000" b="1" dirty="0" err="1" smtClean="0">
                <a:solidFill>
                  <a:srgbClr val="C00000"/>
                </a:solidFill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history</a:t>
            </a:r>
            <a:r>
              <a:rPr lang="tr-TR" sz="2000" b="1" dirty="0" smtClean="0">
                <a:solidFill>
                  <a:srgbClr val="C00000"/>
                </a:solidFill>
              </a:rPr>
              <a:t> of </a:t>
            </a:r>
            <a:r>
              <a:rPr lang="tr-TR" sz="2000" b="1" dirty="0" err="1" smtClean="0">
                <a:solidFill>
                  <a:srgbClr val="C00000"/>
                </a:solidFill>
              </a:rPr>
              <a:t>geriatric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medicine</a:t>
            </a:r>
            <a:r>
              <a:rPr lang="tr-TR" sz="2000" b="1" dirty="0" smtClean="0">
                <a:solidFill>
                  <a:srgbClr val="C00000"/>
                </a:solidFill>
              </a:rPr>
              <a:t>, </a:t>
            </a:r>
            <a:r>
              <a:rPr lang="tr-TR" sz="2000" b="1" dirty="0" err="1" smtClean="0">
                <a:solidFill>
                  <a:srgbClr val="C00000"/>
                </a:solidFill>
              </a:rPr>
              <a:t>present</a:t>
            </a:r>
            <a:r>
              <a:rPr lang="tr-TR" sz="2000" b="1" dirty="0" smtClean="0">
                <a:solidFill>
                  <a:srgbClr val="C00000"/>
                </a:solidFill>
              </a:rPr>
              <a:t>; </a:t>
            </a:r>
            <a:r>
              <a:rPr lang="tr-TR" sz="2000" b="1" dirty="0" err="1" smtClean="0">
                <a:solidFill>
                  <a:srgbClr val="C00000"/>
                </a:solidFill>
              </a:rPr>
              <a:t>Problems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and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opportunities</a:t>
            </a:r>
            <a:endParaRPr lang="tr-TR" sz="2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66406"/>
            <a:ext cx="10515600" cy="4953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sz="2400" dirty="0" smtClean="0"/>
              <a:t>Biz kimiz ?</a:t>
            </a:r>
          </a:p>
          <a:p>
            <a:r>
              <a:rPr lang="tr-TR" sz="2400" dirty="0" err="1" smtClean="0"/>
              <a:t>Geriatristler</a:t>
            </a:r>
            <a:r>
              <a:rPr lang="tr-TR" sz="2400" dirty="0" smtClean="0"/>
              <a:t> ne işe yarar?</a:t>
            </a:r>
          </a:p>
          <a:p>
            <a:r>
              <a:rPr lang="tr-TR" sz="2400" dirty="0" smtClean="0"/>
              <a:t>Yeterince dahiliye uzmanım var, </a:t>
            </a:r>
            <a:r>
              <a:rPr lang="tr-TR" sz="2400" dirty="0" err="1" smtClean="0"/>
              <a:t>geriatriste</a:t>
            </a:r>
            <a:r>
              <a:rPr lang="tr-TR" sz="2400" dirty="0" smtClean="0"/>
              <a:t> ihtiyacım yok</a:t>
            </a:r>
          </a:p>
          <a:p>
            <a:r>
              <a:rPr lang="tr-TR" sz="2400" dirty="0" err="1" smtClean="0"/>
              <a:t>Geriatristler</a:t>
            </a:r>
            <a:r>
              <a:rPr lang="tr-TR" sz="2400" dirty="0" smtClean="0"/>
              <a:t> yaşlı hastaların dahiliye uzmanı mıdır?</a:t>
            </a:r>
          </a:p>
          <a:p>
            <a:r>
              <a:rPr lang="tr-TR" sz="2400" dirty="0" smtClean="0"/>
              <a:t>Hedef hastalarımız kimler? Cevap zor</a:t>
            </a:r>
          </a:p>
          <a:p>
            <a:r>
              <a:rPr lang="tr-TR" sz="2400" dirty="0" err="1" smtClean="0"/>
              <a:t>Geriatrik</a:t>
            </a:r>
            <a:r>
              <a:rPr lang="tr-TR" sz="2400" dirty="0" smtClean="0"/>
              <a:t> hasta olarak adlandırılan grup ve kırılgan yaşlılar</a:t>
            </a:r>
          </a:p>
          <a:p>
            <a:r>
              <a:rPr lang="tr-TR" sz="2400" dirty="0" err="1" smtClean="0"/>
              <a:t>Farkedilmeyen</a:t>
            </a:r>
            <a:r>
              <a:rPr lang="tr-TR" sz="2400" dirty="0" smtClean="0"/>
              <a:t> kronik hastalık, çoklu ilaç kullanımı, fonksiyonel kısıtlılık, sosyal sorunları da olan </a:t>
            </a:r>
            <a:r>
              <a:rPr lang="tr-TR" sz="2400" dirty="0" smtClean="0"/>
              <a:t>hastalar</a:t>
            </a:r>
          </a:p>
          <a:p>
            <a:r>
              <a:rPr lang="tr-TR" sz="2400" dirty="0" smtClean="0"/>
              <a:t>Sağlık sisteminde geriatri nicelik yerine nitelik olarak ele alınmalı</a:t>
            </a:r>
          </a:p>
          <a:p>
            <a:r>
              <a:rPr lang="tr-TR" sz="2400" dirty="0" smtClean="0"/>
              <a:t>Yaşlılar için tıbbi ve sosyal hizmetler kapsamlı ve başarılı bir şekilde koordine edilmeli</a:t>
            </a:r>
            <a:endParaRPr lang="tr-TR" sz="2400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95739" y="751344"/>
            <a:ext cx="8448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212529"/>
                </a:solidFill>
                <a:latin typeface="Roboto Flex"/>
              </a:rPr>
              <a:t/>
            </a:r>
            <a:br>
              <a:rPr lang="tr-TR" dirty="0">
                <a:solidFill>
                  <a:srgbClr val="212529"/>
                </a:solidFill>
                <a:latin typeface="Roboto Flex"/>
              </a:rPr>
            </a:br>
            <a:endParaRPr lang="tr-TR" b="0" i="0" dirty="0">
              <a:solidFill>
                <a:srgbClr val="212529"/>
              </a:solidFill>
              <a:effectLst/>
              <a:latin typeface="Roboto Flex"/>
            </a:endParaRPr>
          </a:p>
        </p:txBody>
      </p:sp>
    </p:spTree>
    <p:extLst>
      <p:ext uri="{BB962C8B-B14F-4D97-AF65-F5344CB8AC3E}">
        <p14:creationId xmlns:p14="http://schemas.microsoft.com/office/powerpoint/2010/main" val="23887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Geriatrik</a:t>
            </a:r>
            <a:r>
              <a:rPr lang="tr-T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tıbbın avantajları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Geriatri tıbbı diğer uzmanlık alanlarına göre daha ucuz ve daha verimli bakım sağlar</a:t>
            </a:r>
          </a:p>
          <a:p>
            <a:r>
              <a:rPr lang="tr-TR" dirty="0" smtClean="0"/>
              <a:t>Geriatri uzmanları karmaşık yaşlı hastalara daha iyi ve tatmin edici hizmetler sunar</a:t>
            </a:r>
          </a:p>
          <a:p>
            <a:r>
              <a:rPr lang="tr-TR" dirty="0" smtClean="0"/>
              <a:t>İhtiyaçları ve sorunları daha erken tespit eder, bunları profesyonel yöntemlerle çözer</a:t>
            </a:r>
          </a:p>
          <a:p>
            <a:r>
              <a:rPr lang="tr-TR" dirty="0" smtClean="0"/>
              <a:t>Gereksiz muayeneleri, tekrarlayan ve uzun hastane yatışlarını azaltır</a:t>
            </a:r>
          </a:p>
          <a:p>
            <a:r>
              <a:rPr lang="tr-TR" dirty="0" smtClean="0"/>
              <a:t>Uygunsuz ilaç kullanımını önler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2987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+mn-lt"/>
              </a:rPr>
              <a:t>Geriatri bilim dalının güncel sorunları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Geriatri uzmanlarının doğru istihdam edilmemesi</a:t>
            </a:r>
            <a:endParaRPr lang="tr-TR" dirty="0"/>
          </a:p>
          <a:p>
            <a:r>
              <a:rPr lang="tr-TR" dirty="0" err="1" smtClean="0"/>
              <a:t>Geriatrik</a:t>
            </a:r>
            <a:r>
              <a:rPr lang="tr-TR" dirty="0" smtClean="0"/>
              <a:t> sendromların tedavisinde kullanılan ilaçların SGK geri ödemesinde geriatri uzmanı tarafından yazılmasına izin verilmemesi</a:t>
            </a:r>
          </a:p>
          <a:p>
            <a:r>
              <a:rPr lang="tr-TR" dirty="0" smtClean="0"/>
              <a:t>Kapsamlı </a:t>
            </a:r>
            <a:r>
              <a:rPr lang="tr-TR" dirty="0" err="1" smtClean="0"/>
              <a:t>geriatrik</a:t>
            </a:r>
            <a:r>
              <a:rPr lang="tr-TR" dirty="0" smtClean="0"/>
              <a:t> değerlendirme ve testlerin ödemede karşılığının olmaması</a:t>
            </a:r>
          </a:p>
          <a:p>
            <a:r>
              <a:rPr lang="tr-TR" dirty="0" smtClean="0"/>
              <a:t>Evde bakım, palyatif bakım ve huzurevleri ile geriatrinin koordinasyonunun yeterli olmaması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27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375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730" y="667911"/>
            <a:ext cx="7121162" cy="411877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096000" y="5130090"/>
            <a:ext cx="54505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TEŞEKKÜRLER</a:t>
            </a:r>
            <a:endParaRPr lang="tr-TR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1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838200" y="415131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             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Ignatz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Leo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Nascher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200" dirty="0" smtClean="0">
                <a:latin typeface="+mn-lt"/>
              </a:rPr>
              <a:t>(1863- 1944,USA)</a:t>
            </a:r>
            <a:endParaRPr lang="tr-TR" dirty="0">
              <a:latin typeface="+mn-lt"/>
            </a:endParaRPr>
          </a:p>
        </p:txBody>
      </p:sp>
      <p:pic>
        <p:nvPicPr>
          <p:cNvPr id="1026" name="Picture 2" descr="Ignatz Leo Nascher and his quotation arguing for the | Download Scientific  Dia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8157"/>
            <a:ext cx="4776787" cy="45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6287813" y="3972909"/>
            <a:ext cx="5065987" cy="1604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tr-TR" sz="4000" dirty="0" smtClean="0">
                <a:solidFill>
                  <a:schemeClr val="tx1"/>
                </a:solidFill>
              </a:rPr>
              <a:t>1909-Geriatri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6180083" y="1967514"/>
            <a:ext cx="5173718" cy="14693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GERİATRİNİN BABASI</a:t>
            </a:r>
          </a:p>
        </p:txBody>
      </p:sp>
    </p:spTree>
    <p:extLst>
      <p:ext uri="{BB962C8B-B14F-4D97-AF65-F5344CB8AC3E}">
        <p14:creationId xmlns:p14="http://schemas.microsoft.com/office/powerpoint/2010/main" val="23333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Marjory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Warren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John Platt on X: &quot;@ShivaniM_KC @jfdwolff @emmavardy2 @WestMidHospital Dr Marjory  Warren 'midwife of geriatrics' :consultant at West Middx Hosp. who fought  for treatment &amp; rehabilitation of older people &amp; got them o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33752"/>
            <a:ext cx="5181600" cy="391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6323286" y="2566602"/>
            <a:ext cx="4879427" cy="23680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Nascher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geriatrinin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babası</a:t>
            </a:r>
            <a:r>
              <a:rPr lang="tr-TR" sz="4000" dirty="0" smtClean="0">
                <a:solidFill>
                  <a:srgbClr val="002060"/>
                </a:solidFill>
              </a:rPr>
              <a:t> ise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annesi</a:t>
            </a:r>
            <a:r>
              <a:rPr lang="en-US" sz="4000" dirty="0" smtClean="0">
                <a:solidFill>
                  <a:srgbClr val="002060"/>
                </a:solidFill>
              </a:rPr>
              <a:t> de Marjory </a:t>
            </a:r>
            <a:r>
              <a:rPr lang="en-US" sz="4000" dirty="0" err="1" smtClean="0">
                <a:solidFill>
                  <a:srgbClr val="002060"/>
                </a:solidFill>
              </a:rPr>
              <a:t>Warren'dı</a:t>
            </a:r>
            <a:r>
              <a:rPr lang="en-US" sz="4000" dirty="0" smtClean="0">
                <a:solidFill>
                  <a:srgbClr val="002060"/>
                </a:solidFill>
              </a:rPr>
              <a:t>. </a:t>
            </a:r>
            <a:endParaRPr lang="tr-TR" sz="4000" dirty="0" smtClean="0">
              <a:solidFill>
                <a:srgbClr val="002060"/>
              </a:solidFill>
            </a:endParaRPr>
          </a:p>
          <a:p>
            <a:endParaRPr lang="tr-T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50" y="111181"/>
            <a:ext cx="1924050" cy="13430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4682" y="189597"/>
            <a:ext cx="10515600" cy="118619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               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Marjory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Warren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3600" dirty="0" smtClean="0"/>
              <a:t>(1897-1960)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Geriatrik</a:t>
            </a:r>
            <a:r>
              <a:rPr lang="tr-TR" dirty="0" smtClean="0"/>
              <a:t> tıbbın köşe taşı</a:t>
            </a:r>
          </a:p>
          <a:p>
            <a:r>
              <a:rPr lang="tr-TR" dirty="0" smtClean="0"/>
              <a:t>Hastaları gruplara ayırıp doğru ve uygun bakım almaları için prensipler geliştirdi</a:t>
            </a:r>
          </a:p>
          <a:p>
            <a:r>
              <a:rPr lang="tr-TR" dirty="0" smtClean="0"/>
              <a:t>BMJ (1943) ve </a:t>
            </a:r>
            <a:r>
              <a:rPr lang="tr-TR" dirty="0" err="1" smtClean="0"/>
              <a:t>Lancet</a:t>
            </a:r>
            <a:r>
              <a:rPr lang="tr-TR" dirty="0" smtClean="0"/>
              <a:t> (1946)’deki makalelerinde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800" dirty="0" smtClean="0"/>
              <a:t> geriatrinin tıbbi uzmanlık alanı olmasını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800" dirty="0" smtClean="0"/>
              <a:t>hastanelerde geriatri bölümleri açılması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800" dirty="0" smtClean="0"/>
              <a:t>tıp öğrencilerinin yaşlı bakımı konusunda 	eğitilmesini önerdi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20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74"/>
            <a:ext cx="1924050" cy="13430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Dünyada Geriatri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Warren</a:t>
            </a:r>
            <a:r>
              <a:rPr lang="tr-TR" dirty="0"/>
              <a:t> ve ark tarafından geliştirilen prensipler 1947’de kurulan British </a:t>
            </a:r>
            <a:r>
              <a:rPr lang="tr-TR" dirty="0" err="1"/>
              <a:t>Geriatric</a:t>
            </a:r>
            <a:r>
              <a:rPr lang="tr-TR" dirty="0"/>
              <a:t> </a:t>
            </a:r>
            <a:r>
              <a:rPr lang="tr-TR" dirty="0" err="1"/>
              <a:t>Society</a:t>
            </a:r>
            <a:r>
              <a:rPr lang="tr-TR" dirty="0"/>
              <a:t> tarafından destekleniyor. 1948’de kurulan </a:t>
            </a:r>
            <a:r>
              <a:rPr lang="tr-TR" dirty="0" err="1"/>
              <a:t>National</a:t>
            </a:r>
            <a:r>
              <a:rPr lang="tr-TR" dirty="0"/>
              <a:t> </a:t>
            </a:r>
            <a:r>
              <a:rPr lang="tr-TR" dirty="0" err="1"/>
              <a:t>Health</a:t>
            </a:r>
            <a:r>
              <a:rPr lang="tr-TR" dirty="0"/>
              <a:t> Service dahil ediliyor.</a:t>
            </a:r>
          </a:p>
          <a:p>
            <a:endParaRPr lang="tr-TR" dirty="0"/>
          </a:p>
          <a:p>
            <a:r>
              <a:rPr lang="tr-TR" dirty="0" err="1"/>
              <a:t>American</a:t>
            </a:r>
            <a:r>
              <a:rPr lang="tr-TR" dirty="0"/>
              <a:t> </a:t>
            </a:r>
            <a:r>
              <a:rPr lang="tr-TR" dirty="0" err="1"/>
              <a:t>Geriatric</a:t>
            </a:r>
            <a:r>
              <a:rPr lang="tr-TR" dirty="0"/>
              <a:t> </a:t>
            </a:r>
            <a:r>
              <a:rPr lang="tr-TR" dirty="0" err="1"/>
              <a:t>Society</a:t>
            </a:r>
            <a:r>
              <a:rPr lang="tr-TR" dirty="0"/>
              <a:t> (1942), </a:t>
            </a:r>
            <a:r>
              <a:rPr lang="tr-TR" dirty="0" err="1"/>
              <a:t>American</a:t>
            </a:r>
            <a:r>
              <a:rPr lang="tr-TR" dirty="0"/>
              <a:t> Academy of Home </a:t>
            </a:r>
            <a:r>
              <a:rPr lang="tr-TR" dirty="0" err="1"/>
              <a:t>Care</a:t>
            </a:r>
            <a:r>
              <a:rPr lang="tr-TR" dirty="0"/>
              <a:t> </a:t>
            </a:r>
            <a:r>
              <a:rPr lang="tr-TR" dirty="0" err="1"/>
              <a:t>Physician</a:t>
            </a:r>
            <a:r>
              <a:rPr lang="tr-TR" dirty="0"/>
              <a:t> (1988); yaşlı bakımının geliştirilmesi için mevzuat oluşturulması, tesislerin akreditasyonu, eğitimin standardizasyonu için uğraştılar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16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Türkiye’de Geriatri</a:t>
            </a:r>
            <a:endParaRPr lang="tr-T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031435" y="2524539"/>
            <a:ext cx="6261652" cy="2395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TÜ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40157" y="3210339"/>
            <a:ext cx="582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TÜRKİYE’de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GERİATRİ</a:t>
            </a:r>
            <a:endParaRPr 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1F376428-8C02-473D-84C6-DF3195DD7EA9}"/>
</file>

<file path=customXml/itemProps2.xml><?xml version="1.0" encoding="utf-8"?>
<ds:datastoreItem xmlns:ds="http://schemas.openxmlformats.org/officeDocument/2006/customXml" ds:itemID="{980F5821-8667-4535-9038-6D13CB28C265}"/>
</file>

<file path=customXml/itemProps3.xml><?xml version="1.0" encoding="utf-8"?>
<ds:datastoreItem xmlns:ds="http://schemas.openxmlformats.org/officeDocument/2006/customXml" ds:itemID="{A23E85B2-99A4-4FCE-B698-4C395E02DA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1720</Words>
  <Application>Microsoft Office PowerPoint</Application>
  <PresentationFormat>Geniş ekran</PresentationFormat>
  <Paragraphs>480</Paragraphs>
  <Slides>45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helvetica-w01-roman</vt:lpstr>
      <vt:lpstr>Roboto Flex</vt:lpstr>
      <vt:lpstr>Source Sans Pro Web</vt:lpstr>
      <vt:lpstr>Söhne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              Ignatz Leo Nascher (1863- 1944,USA)</vt:lpstr>
      <vt:lpstr>Marjory Warren</vt:lpstr>
      <vt:lpstr>                Marjory Warren (1897-1960)</vt:lpstr>
      <vt:lpstr>Dünyada Geriatri</vt:lpstr>
      <vt:lpstr>PowerPoint Sunusu</vt:lpstr>
      <vt:lpstr>Resmi Gazete, 14 Haziran 1961, 10828</vt:lpstr>
      <vt:lpstr>Türkiye’de Geriatrinin öncüsü Prof. Dr. Şefik KAYAHAN</vt:lpstr>
      <vt:lpstr>PowerPoint Sunusu</vt:lpstr>
      <vt:lpstr>Türkiye’de Geriatrinin öncüsü Prof. Dr. Şefik KAYAHAN</vt:lpstr>
      <vt:lpstr>Geriatri Türkiye için lüks bir yan dal !?</vt:lpstr>
      <vt:lpstr>PowerPoint Sunusu</vt:lpstr>
      <vt:lpstr>PowerPoint Sunusu</vt:lpstr>
      <vt:lpstr>                Akademik Geriatri Derneği 2005</vt:lpstr>
      <vt:lpstr>TUKMOS</vt:lpstr>
      <vt:lpstr>PowerPoint Sunusu</vt:lpstr>
      <vt:lpstr> TUKMOS  Geriatri Eğitim Çekirdek Müfredatı </vt:lpstr>
      <vt:lpstr>PowerPoint Sunusu</vt:lpstr>
      <vt:lpstr>PowerPoint Sunusu</vt:lpstr>
      <vt:lpstr>EUROPEAN UNION of MEDİCAL SPECIALIST</vt:lpstr>
      <vt:lpstr>PowerPoint Sunusu</vt:lpstr>
      <vt:lpstr>International Association of Gerontology and Geriatrics (IAGG)</vt:lpstr>
      <vt:lpstr>PowerPoint Sunusu</vt:lpstr>
      <vt:lpstr>PowerPoint Sunusu</vt:lpstr>
      <vt:lpstr>Gelişmiş ve Gelişmekte Olan Ülkeler</vt:lpstr>
      <vt:lpstr>PowerPoint Sunusu</vt:lpstr>
      <vt:lpstr>PowerPoint Sunusu</vt:lpstr>
      <vt:lpstr>The demographic data of the selected five countries where geriatric medicine is still emerging are shown in Table 1.</vt:lpstr>
      <vt:lpstr>Geriatric training in five countries</vt:lpstr>
      <vt:lpstr>The results obtained in the five European countries with established and recognized geriatric medicine</vt:lpstr>
      <vt:lpstr>PowerPoint Sunusu</vt:lpstr>
      <vt:lpstr>Geriatrist Sayıları Yeterli mi?</vt:lpstr>
      <vt:lpstr>Status of Geriatrics in 22 Countries Pitkala KH, Martin FC, Maggi S, Jyvakorpi SK, Stranberg TE J Nutr Health Aging 2018; 22:627-631</vt:lpstr>
      <vt:lpstr>Status of Geriatrics in 22 Countries Pitkala KH, Martin FC, Maggi S, Jyvakorpi SK, Stranberg TE J Nutr Health Aging 2018; 22:627-631</vt:lpstr>
      <vt:lpstr>PowerPoint Sunusu</vt:lpstr>
      <vt:lpstr>EuGMS</vt:lpstr>
      <vt:lpstr>Avrupa’da geriatrinin durumu</vt:lpstr>
      <vt:lpstr>Türkiye’de Geriatrinin Güncel Durumu</vt:lpstr>
      <vt:lpstr>European Geriatric Medicine (2012)3:228-232 The history of geriatric medicine, present; Problems and opportunities</vt:lpstr>
      <vt:lpstr>Geriatrik tıbbın avantajları</vt:lpstr>
      <vt:lpstr>Geriatri bilim dalının güncel sorunları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Türkiye’de ve Dünyada Geriatri</dc:title>
  <dc:creator>Dr.Deniz</dc:creator>
  <cp:lastModifiedBy>Dr.Deniz</cp:lastModifiedBy>
  <cp:revision>55</cp:revision>
  <dcterms:created xsi:type="dcterms:W3CDTF">2025-10-12T10:58:37Z</dcterms:created>
  <dcterms:modified xsi:type="dcterms:W3CDTF">2025-10-13T20:50:42Z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