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33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43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96" r:id="rId2"/>
    <p:sldId id="504" r:id="rId3"/>
    <p:sldId id="360" r:id="rId4"/>
    <p:sldId id="505" r:id="rId5"/>
    <p:sldId id="471" r:id="rId6"/>
    <p:sldId id="472" r:id="rId7"/>
    <p:sldId id="478" r:id="rId8"/>
    <p:sldId id="358" r:id="rId9"/>
    <p:sldId id="262" r:id="rId10"/>
    <p:sldId id="467" r:id="rId11"/>
    <p:sldId id="473" r:id="rId12"/>
    <p:sldId id="506" r:id="rId13"/>
    <p:sldId id="502" r:id="rId14"/>
    <p:sldId id="490" r:id="rId15"/>
    <p:sldId id="493" r:id="rId16"/>
    <p:sldId id="476" r:id="rId17"/>
    <p:sldId id="264" r:id="rId18"/>
    <p:sldId id="413" r:id="rId19"/>
    <p:sldId id="412" r:id="rId20"/>
    <p:sldId id="379" r:id="rId21"/>
    <p:sldId id="380" r:id="rId22"/>
    <p:sldId id="432" r:id="rId23"/>
    <p:sldId id="389" r:id="rId24"/>
    <p:sldId id="390" r:id="rId25"/>
    <p:sldId id="391" r:id="rId26"/>
    <p:sldId id="503" r:id="rId27"/>
    <p:sldId id="386" r:id="rId28"/>
    <p:sldId id="394" r:id="rId29"/>
    <p:sldId id="395" r:id="rId30"/>
    <p:sldId id="396" r:id="rId31"/>
    <p:sldId id="401" r:id="rId32"/>
    <p:sldId id="399" r:id="rId33"/>
    <p:sldId id="402" r:id="rId34"/>
    <p:sldId id="423" r:id="rId35"/>
    <p:sldId id="427" r:id="rId36"/>
    <p:sldId id="429" r:id="rId37"/>
    <p:sldId id="495" r:id="rId38"/>
    <p:sldId id="282" r:id="rId39"/>
    <p:sldId id="496" r:id="rId40"/>
    <p:sldId id="497" r:id="rId41"/>
    <p:sldId id="407" r:id="rId42"/>
    <p:sldId id="479" r:id="rId43"/>
    <p:sldId id="469" r:id="rId44"/>
    <p:sldId id="288" r:id="rId45"/>
    <p:sldId id="448" r:id="rId46"/>
    <p:sldId id="433" r:id="rId47"/>
    <p:sldId id="434" r:id="rId48"/>
    <p:sldId id="441" r:id="rId49"/>
    <p:sldId id="444" r:id="rId50"/>
    <p:sldId id="439" r:id="rId51"/>
    <p:sldId id="438" r:id="rId52"/>
    <p:sldId id="445" r:id="rId53"/>
    <p:sldId id="500" r:id="rId54"/>
    <p:sldId id="499" r:id="rId55"/>
    <p:sldId id="292" r:id="rId56"/>
    <p:sldId id="501" r:id="rId5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2E3DC"/>
    <a:srgbClr val="FF33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4671"/>
  </p:normalViewPr>
  <p:slideViewPr>
    <p:cSldViewPr snapToGrid="0">
      <p:cViewPr>
        <p:scale>
          <a:sx n="109" d="100"/>
          <a:sy n="109" d="100"/>
        </p:scale>
        <p:origin x="1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D567B-75AC-4B68-9DD3-1F7317636D33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CFA1B-ABE6-4D07-8724-E1A1558F18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845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5CDD-5950-4616-9527-47EE985229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99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ter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9F9F1-1674-4FB1-9A9D-CBADB9C87766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2215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CFA1B-ABE6-4D07-8724-E1A1558F1897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2101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CFA1B-ABE6-4D07-8724-E1A1558F1897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689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CFA1B-ABE6-4D07-8724-E1A1558F189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7980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CFA1B-ABE6-4D07-8724-E1A1558F189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1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CFA1B-ABE6-4D07-8724-E1A1558F189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822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CFA1B-ABE6-4D07-8724-E1A1558F189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479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CFA1B-ABE6-4D07-8724-E1A1558F189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3433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CFA1B-ABE6-4D07-8724-E1A1558F1897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5549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9F9F1-1674-4FB1-9A9D-CBADB9C87766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114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CFA1B-ABE6-4D07-8724-E1A1558F1897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75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32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298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93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844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189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759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674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537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376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3749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468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E0D6A-7084-47EB-A985-46742E4B86C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77B4D-DB8E-46C7-B3D4-8060E2B0AD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276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9572" y="3563815"/>
            <a:ext cx="8731930" cy="315045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r">
              <a:spcBef>
                <a:spcPts val="0"/>
              </a:spcBef>
            </a:pPr>
            <a:endParaRPr lang="tr-TR" sz="2400" dirty="0"/>
          </a:p>
          <a:p>
            <a:pPr>
              <a:spcBef>
                <a:spcPts val="0"/>
              </a:spcBef>
            </a:pPr>
            <a:r>
              <a:rPr lang="tr-TR" sz="3900" b="1" i="1" dirty="0" smtClean="0">
                <a:solidFill>
                  <a:srgbClr val="002060"/>
                </a:solidFill>
              </a:rPr>
              <a:t>YAŞLIDA AKCİĞER NODÜLLERİNE YAKLAŞIM</a:t>
            </a:r>
          </a:p>
          <a:p>
            <a:pPr>
              <a:spcBef>
                <a:spcPts val="0"/>
              </a:spcBef>
            </a:pPr>
            <a:endParaRPr lang="tr-TR" sz="32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tr-TR" sz="3200" b="1" i="1" dirty="0" smtClean="0">
                <a:solidFill>
                  <a:schemeClr val="bg2">
                    <a:lumMod val="25000"/>
                  </a:schemeClr>
                </a:solidFill>
              </a:rPr>
              <a:t>Prof</a:t>
            </a:r>
            <a:r>
              <a:rPr lang="tr-TR" sz="3200" b="1" i="1" dirty="0">
                <a:solidFill>
                  <a:schemeClr val="bg2">
                    <a:lumMod val="25000"/>
                  </a:schemeClr>
                </a:solidFill>
              </a:rPr>
              <a:t>. Dr. Deniz </a:t>
            </a:r>
            <a:r>
              <a:rPr lang="tr-TR" sz="3200" b="1" i="1" dirty="0" smtClean="0">
                <a:solidFill>
                  <a:schemeClr val="bg2">
                    <a:lumMod val="25000"/>
                  </a:schemeClr>
                </a:solidFill>
              </a:rPr>
              <a:t>KÖKSAL</a:t>
            </a:r>
          </a:p>
          <a:p>
            <a:pPr>
              <a:spcBef>
                <a:spcPts val="0"/>
              </a:spcBef>
            </a:pPr>
            <a:endParaRPr lang="tr-TR" sz="3200" b="1" i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tr-TR" b="1" i="1" dirty="0">
                <a:solidFill>
                  <a:schemeClr val="bg2">
                    <a:lumMod val="25000"/>
                  </a:schemeClr>
                </a:solidFill>
              </a:rPr>
              <a:t>Hacettepe Üniversitesi Tıp Fakültesi</a:t>
            </a:r>
          </a:p>
          <a:p>
            <a:pPr>
              <a:spcBef>
                <a:spcPts val="0"/>
              </a:spcBef>
            </a:pPr>
            <a:r>
              <a:rPr lang="tr-TR" b="1" i="1" dirty="0">
                <a:solidFill>
                  <a:schemeClr val="bg2">
                    <a:lumMod val="25000"/>
                  </a:schemeClr>
                </a:solidFill>
              </a:rPr>
              <a:t>Göğüs Hastalıkları </a:t>
            </a:r>
            <a:r>
              <a:rPr lang="tr-TR" b="1" i="1" dirty="0" smtClean="0">
                <a:solidFill>
                  <a:schemeClr val="bg2">
                    <a:lumMod val="25000"/>
                  </a:schemeClr>
                </a:solidFill>
              </a:rPr>
              <a:t>ABD</a:t>
            </a:r>
            <a:endParaRPr lang="tr-TR" b="1" i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tr-TR" b="1" i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tr-TR" b="1" i="1" dirty="0" smtClean="0">
                <a:solidFill>
                  <a:schemeClr val="bg2">
                    <a:lumMod val="25000"/>
                  </a:schemeClr>
                </a:solidFill>
              </a:rPr>
              <a:t> 16 Ekim 2025</a:t>
            </a:r>
            <a:endParaRPr lang="tr-TR" sz="24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tr-TR" sz="2400" b="1" i="1" dirty="0">
              <a:solidFill>
                <a:schemeClr val="bg2">
                  <a:lumMod val="75000"/>
                </a:schemeClr>
              </a:solidFill>
            </a:endParaRPr>
          </a:p>
          <a:p>
            <a:pPr algn="r">
              <a:spcBef>
                <a:spcPts val="0"/>
              </a:spcBef>
            </a:pPr>
            <a:endParaRPr lang="tr-TR" sz="2400" b="1" i="1" dirty="0">
              <a:solidFill>
                <a:schemeClr val="bg2">
                  <a:lumMod val="75000"/>
                </a:schemeClr>
              </a:solidFill>
            </a:endParaRPr>
          </a:p>
          <a:p>
            <a:pPr algn="r">
              <a:spcBef>
                <a:spcPts val="0"/>
              </a:spcBef>
            </a:pPr>
            <a:endParaRPr lang="tr-TR" sz="2400" b="1" i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17BD0-F779-1244-892A-2413CAB8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38" y="3563815"/>
            <a:ext cx="3150334" cy="315033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38" y="255131"/>
            <a:ext cx="4529889" cy="315755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782" y="5329991"/>
            <a:ext cx="914913" cy="12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655090" y="2975214"/>
            <a:ext cx="110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Aksiyel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görüntülerin yanı sıra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koronal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sagital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rekonstrüksiyon yapılabilmelidir.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70" y="277235"/>
            <a:ext cx="4203511" cy="236833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419" y="3781011"/>
            <a:ext cx="9147292" cy="250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671" t="2055" r="70260"/>
          <a:stretch/>
        </p:blipFill>
        <p:spPr>
          <a:xfrm>
            <a:off x="1131275" y="135771"/>
            <a:ext cx="2069123" cy="272974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36737" t="2896" r="1591" b="631"/>
          <a:stretch/>
        </p:blipFill>
        <p:spPr>
          <a:xfrm>
            <a:off x="6828690" y="235417"/>
            <a:ext cx="4546161" cy="2688711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937846" y="3030416"/>
            <a:ext cx="550984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Ayırıcı tanı: </a:t>
            </a: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Neoplastik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Akciğer kanseri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Lenfoma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Metastaz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Hamartom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İnflamatuar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vaskülit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romatoid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nodul, organize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amiloidoz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İnfeksiyöz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(TB,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septik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emboli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Konjenital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asküler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patolojiler (AVM)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934199" y="3130061"/>
            <a:ext cx="46375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Ayırıcı tanı</a:t>
            </a:r>
            <a:r>
              <a:rPr 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Fokal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inflamasyon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İnterstisyel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Adenokarsinom</a:t>
            </a:r>
            <a:r>
              <a:rPr lang="tr-TR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spektrumu</a:t>
            </a:r>
          </a:p>
          <a:p>
            <a:r>
              <a:rPr 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AAH (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Atipik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adenomatöz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hiperplazi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AIS (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denokarsinoma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MIA (Minimal 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invazif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adenokarsinom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IA (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İnvazif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adenokarsinom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tr-T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19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o"/>
          <p:cNvGraphicFramePr>
            <a:graphicFrameLocks noGrp="1"/>
          </p:cNvGraphicFramePr>
          <p:nvPr>
            <p:extLst/>
          </p:nvPr>
        </p:nvGraphicFramePr>
        <p:xfrm>
          <a:off x="772732" y="656825"/>
          <a:ext cx="10109916" cy="571821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503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8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5609"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Arial" pitchFamily="34" charset="0"/>
                          <a:cs typeface="Arial" pitchFamily="34" charset="0"/>
                        </a:rPr>
                        <a:t>NODÜL MORFOLOJİSİ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Arial" pitchFamily="34" charset="0"/>
                          <a:cs typeface="Arial" pitchFamily="34" charset="0"/>
                        </a:rPr>
                        <a:t>RADYOLOJİ</a:t>
                      </a:r>
                    </a:p>
                    <a:p>
                      <a:endParaRPr lang="tr-T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Arial" pitchFamily="34" charset="0"/>
                          <a:cs typeface="Arial" pitchFamily="34" charset="0"/>
                        </a:rPr>
                        <a:t>MALİGNİTE PREVALANSI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9629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Arial" pitchFamily="34" charset="0"/>
                          <a:cs typeface="Arial" pitchFamily="34" charset="0"/>
                        </a:rPr>
                        <a:t>SOLİD</a:t>
                      </a:r>
                      <a:r>
                        <a:rPr lang="tr-TR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tr-TR" sz="2400" b="1" baseline="0" dirty="0" smtClean="0">
                          <a:latin typeface="Arial" pitchFamily="34" charset="0"/>
                          <a:cs typeface="Arial" pitchFamily="34" charset="0"/>
                        </a:rPr>
                        <a:t>NODÜL</a:t>
                      </a:r>
                      <a:endParaRPr lang="tr-TR" sz="2400" b="1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Arial" pitchFamily="34" charset="0"/>
                          <a:cs typeface="Arial" pitchFamily="34" charset="0"/>
                        </a:rPr>
                        <a:t>%7-9  </a:t>
                      </a:r>
                    </a:p>
                    <a:p>
                      <a:endParaRPr lang="tr-T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9859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Arial" pitchFamily="34" charset="0"/>
                          <a:cs typeface="Arial" pitchFamily="34" charset="0"/>
                        </a:rPr>
                        <a:t>SAF BUZLU CAM NODÜL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Arial" pitchFamily="34" charset="0"/>
                          <a:cs typeface="Arial" pitchFamily="34" charset="0"/>
                        </a:rPr>
                        <a:t>%18-59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5769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KISMİ</a:t>
                      </a:r>
                      <a:r>
                        <a:rPr lang="tr-TR" sz="2400" b="1" baseline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SOLİD NODÜL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baseline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%49-73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86412-4C44-4BAF-9C09-12109472AA00}" type="slidenum">
              <a:rPr lang="tr-TR" smtClean="0"/>
              <a:pPr/>
              <a:t>12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3" y="3156241"/>
            <a:ext cx="1051906" cy="136747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/>
          <a:srcRect t="4903"/>
          <a:stretch/>
        </p:blipFill>
        <p:spPr>
          <a:xfrm>
            <a:off x="5458547" y="4755612"/>
            <a:ext cx="1008742" cy="1534864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188" y="1577117"/>
            <a:ext cx="1170184" cy="1308593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949" y="1618951"/>
            <a:ext cx="1028498" cy="1225254"/>
          </a:xfrm>
          <a:prstGeom prst="rect">
            <a:avLst/>
          </a:prstGeo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84ACFFBB-9F45-BB43-946B-43B8B6A5820C}"/>
              </a:ext>
            </a:extLst>
          </p:cNvPr>
          <p:cNvSpPr/>
          <p:nvPr/>
        </p:nvSpPr>
        <p:spPr>
          <a:xfrm>
            <a:off x="1547446" y="2033955"/>
            <a:ext cx="477187" cy="7678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F49A5-F4B8-5F4F-8B66-52EE89247DF3}"/>
              </a:ext>
            </a:extLst>
          </p:cNvPr>
          <p:cNvSpPr txBox="1"/>
          <p:nvPr/>
        </p:nvSpPr>
        <p:spPr>
          <a:xfrm>
            <a:off x="1987058" y="2292225"/>
            <a:ext cx="194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EN </a:t>
            </a:r>
            <a:r>
              <a:rPr lang="en-US" b="1" dirty="0" smtClean="0">
                <a:solidFill>
                  <a:srgbClr val="0070C0"/>
                </a:solidFill>
              </a:rPr>
              <a:t>SIK</a:t>
            </a:r>
            <a:r>
              <a:rPr lang="tr-TR" b="1" dirty="0" smtClean="0">
                <a:solidFill>
                  <a:srgbClr val="0070C0"/>
                </a:solidFill>
              </a:rPr>
              <a:t> GÖRÜLÜR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nodül</a:t>
            </a:r>
            <a:r>
              <a:rPr lang="tr-TR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değerlendirmesinin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temel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ilkeleri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5" y="1808681"/>
            <a:ext cx="1461434" cy="130379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297" y="1715119"/>
            <a:ext cx="1818855" cy="160161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100" y="1919378"/>
            <a:ext cx="1580639" cy="1193099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145" y="1929602"/>
            <a:ext cx="1749276" cy="95793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2336" y="1612088"/>
            <a:ext cx="975342" cy="1592966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246185" y="3704492"/>
            <a:ext cx="2315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Eski radyolojik tetkikler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2713746" y="3722081"/>
            <a:ext cx="1746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Malignite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riski öngörme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991101" y="3716217"/>
            <a:ext cx="1995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Nodül tipi</a:t>
            </a:r>
          </a:p>
          <a:p>
            <a:pPr algn="ctr"/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Solid/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Subsolid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7672754" y="3839308"/>
            <a:ext cx="1729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Büyüme hızı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10087707" y="3716217"/>
            <a:ext cx="1506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özellikleri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Yaşlı </a:t>
            </a:r>
            <a:r>
              <a:rPr lang="tr-T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</a:t>
            </a:r>
            <a:endParaRPr lang="en-US" sz="36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446213"/>
            <a:ext cx="5157787" cy="82391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ODÜLÜN ÖZELLİKLERİ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333625"/>
            <a:ext cx="5157787" cy="414191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nodülün </a:t>
            </a:r>
            <a:r>
              <a:rPr lang="tr-TR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</a:t>
            </a:r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olma riski nedir? </a:t>
            </a:r>
            <a:endParaRPr lang="tr-TR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Malign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olma riski yüksek ise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müdehale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etmeli miyim?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Bu nodül nedeniyle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mortalite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mümkün mü?</a:t>
            </a:r>
          </a:p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Takip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etmeli miyim?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446213"/>
            <a:ext cx="5183188" cy="82391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HASTANIN GENEL SAĞLIK DURUMU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333625"/>
            <a:ext cx="5183188" cy="414191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Fonksiyonel durum (KGD)</a:t>
            </a:r>
          </a:p>
          <a:p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Komorbiditeler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(kardiyak,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renal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sorunlar)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Kullanılan ilaçlar (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antikoagulan,antiagregan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Beklenen yaşam süresi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Hastanın tercihleri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Takipte nodül büyürse biyopsi yapabilecek miyim?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Hangi biyopsi yöntemi uygun olabilir? (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Bronkoskopik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Perkütan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? Doğrudan cerrahi?)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Nodül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malign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ise tedavi (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sublober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rezeksiyon, SBRT) edebilir miyim?</a:t>
            </a:r>
          </a:p>
        </p:txBody>
      </p:sp>
    </p:spTree>
    <p:extLst>
      <p:ext uri="{BB962C8B-B14F-4D97-AF65-F5344CB8AC3E}">
        <p14:creationId xmlns:p14="http://schemas.microsoft.com/office/powerpoint/2010/main" val="1217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26477" y="3165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Multidisipliner</a:t>
            </a:r>
            <a:r>
              <a:rPr lang="tr-T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Yaklaşım</a:t>
            </a:r>
            <a:endParaRPr lang="en-US" sz="32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896815" y="1875692"/>
            <a:ext cx="3833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Göğüs hastalıkları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Göğüs cerrahisi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Radyoloji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Patoloji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Medikal </a:t>
            </a:r>
            <a:r>
              <a:rPr lang="tr-TR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onkolog</a:t>
            </a:r>
            <a:endParaRPr lang="tr-TR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Radyasyon </a:t>
            </a:r>
            <a:r>
              <a:rPr lang="tr-TR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onkoloğu</a:t>
            </a:r>
            <a:endParaRPr lang="tr-TR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Geriatrist</a:t>
            </a:r>
            <a: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tr-TR" sz="24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2" descr="Team Building Clip Art - Team Building Clip Art - (783x436) Png Clipart  Download">
            <a:extLst>
              <a:ext uri="{FF2B5EF4-FFF2-40B4-BE49-F238E27FC236}">
                <a16:creationId xmlns:a16="http://schemas.microsoft.com/office/drawing/2014/main" id="{2ACBF1EE-F86E-FA27-0132-29FA500B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41" y="4178213"/>
            <a:ext cx="3289543" cy="182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5756031" y="1875691"/>
            <a:ext cx="5779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Bireysel değerlendirme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Risk faktörleri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Nodül özellikleri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Genel sağlık durumu / </a:t>
            </a:r>
            <a: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KGD</a:t>
            </a:r>
          </a:p>
        </p:txBody>
      </p:sp>
    </p:spTree>
    <p:extLst>
      <p:ext uri="{BB962C8B-B14F-4D97-AF65-F5344CB8AC3E}">
        <p14:creationId xmlns:p14="http://schemas.microsoft.com/office/powerpoint/2010/main" val="338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18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SOLİD PULMONER NODÜLE YAKLAŞIM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586154" y="1810783"/>
            <a:ext cx="5087815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8-30 </a:t>
            </a:r>
            <a:r>
              <a:rPr lang="tr-T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tr-TR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nodül</a:t>
            </a:r>
            <a:endParaRPr lang="tr-TR" sz="36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4470" r="4342"/>
          <a:stretch/>
        </p:blipFill>
        <p:spPr>
          <a:xfrm>
            <a:off x="1997297" y="2714590"/>
            <a:ext cx="2386325" cy="292643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6113583" y="1804921"/>
            <a:ext cx="542777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&lt;8 </a:t>
            </a:r>
            <a:r>
              <a:rPr lang="tr-T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tr-TR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nodül</a:t>
            </a:r>
            <a:endParaRPr lang="tr-TR" sz="36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605" y="2702865"/>
            <a:ext cx="2466340" cy="29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48025"/>
          <a:stretch>
            <a:fillRect/>
          </a:stretch>
        </p:blipFill>
        <p:spPr bwMode="auto">
          <a:xfrm>
            <a:off x="210456" y="1577685"/>
            <a:ext cx="3966520" cy="3792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210457" y="5685955"/>
            <a:ext cx="3966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PA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grafide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≈12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mm nodül 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1123458" y="727506"/>
            <a:ext cx="1014632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Öncelikle eski </a:t>
            </a:r>
            <a:r>
              <a:rPr lang="tr-T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grafiler</a:t>
            </a:r>
            <a:r>
              <a:rPr lang="tr-T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temin edilmelidir.  </a:t>
            </a:r>
            <a:endParaRPr lang="tr-T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 flipH="1">
            <a:off x="3208072" y="2913819"/>
            <a:ext cx="231820" cy="25757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D031576-6C63-144F-A51F-634590412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-160" r="333" b="1353"/>
          <a:stretch/>
        </p:blipFill>
        <p:spPr bwMode="auto">
          <a:xfrm>
            <a:off x="4407637" y="1577686"/>
            <a:ext cx="7722973" cy="3792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Metin kutusu 1"/>
          <p:cNvSpPr txBox="1"/>
          <p:nvPr/>
        </p:nvSpPr>
        <p:spPr>
          <a:xfrm>
            <a:off x="4407637" y="5672307"/>
            <a:ext cx="7299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Solid nodüllerde nodül </a:t>
            </a:r>
            <a:r>
              <a:rPr lang="tr-T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boyutu 2 yıldır stabil ise ileri inceleme gerekmez.   </a:t>
            </a:r>
          </a:p>
        </p:txBody>
      </p:sp>
    </p:spTree>
    <p:extLst>
      <p:ext uri="{BB962C8B-B14F-4D97-AF65-F5344CB8AC3E}">
        <p14:creationId xmlns:p14="http://schemas.microsoft.com/office/powerpoint/2010/main" val="23586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Düz Ok Bağlayıcısı 8"/>
          <p:cNvCxnSpPr/>
          <p:nvPr/>
        </p:nvCxnSpPr>
        <p:spPr>
          <a:xfrm flipH="1">
            <a:off x="3208072" y="2913819"/>
            <a:ext cx="231820" cy="25757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etin kutusu 1"/>
          <p:cNvSpPr txBox="1"/>
          <p:nvPr/>
        </p:nvSpPr>
        <p:spPr>
          <a:xfrm>
            <a:off x="738554" y="662354"/>
            <a:ext cx="10725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67 y erkek hasta, KAH+, kardiyoloji takipleri sırasında akciğer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grafisinde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nodül görülmesi üzerine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BT çekilerek Göğüs Hastalıkları polikliniğine yönlendirilmiş.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95" y="1767034"/>
            <a:ext cx="4368563" cy="4212319"/>
          </a:xfrm>
          <a:prstGeom prst="rect">
            <a:avLst/>
          </a:prstGeom>
        </p:spPr>
      </p:pic>
      <p:cxnSp>
        <p:nvCxnSpPr>
          <p:cNvPr id="6" name="Düz Ok Bağlayıcısı 5"/>
          <p:cNvCxnSpPr/>
          <p:nvPr/>
        </p:nvCxnSpPr>
        <p:spPr>
          <a:xfrm>
            <a:off x="1395608" y="3000799"/>
            <a:ext cx="218365" cy="3411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019" y="1767035"/>
            <a:ext cx="2997842" cy="4212319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222" y="1767034"/>
            <a:ext cx="2855289" cy="4212319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231424" y="1981460"/>
            <a:ext cx="41216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PET/BT +/- biyopsi/cerrahi</a:t>
            </a:r>
          </a:p>
        </p:txBody>
      </p:sp>
    </p:spTree>
    <p:extLst>
      <p:ext uri="{BB962C8B-B14F-4D97-AF65-F5344CB8AC3E}">
        <p14:creationId xmlns:p14="http://schemas.microsoft.com/office/powerpoint/2010/main" val="282455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985" y="1164468"/>
            <a:ext cx="6004528" cy="519979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t="10981"/>
          <a:stretch/>
        </p:blipFill>
        <p:spPr>
          <a:xfrm>
            <a:off x="30081" y="1164469"/>
            <a:ext cx="6057904" cy="5199797"/>
          </a:xfrm>
          <a:prstGeom prst="rect">
            <a:avLst/>
          </a:prstGeom>
        </p:spPr>
      </p:pic>
      <p:cxnSp>
        <p:nvCxnSpPr>
          <p:cNvPr id="7" name="Düz Ok Bağlayıcısı 6"/>
          <p:cNvCxnSpPr/>
          <p:nvPr/>
        </p:nvCxnSpPr>
        <p:spPr>
          <a:xfrm>
            <a:off x="1146412" y="2313296"/>
            <a:ext cx="218365" cy="3411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>
            <a:off x="7258906" y="2019867"/>
            <a:ext cx="218365" cy="3411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8"/>
          <p:cNvSpPr txBox="1"/>
          <p:nvPr/>
        </p:nvSpPr>
        <p:spPr>
          <a:xfrm>
            <a:off x="6455391" y="573208"/>
            <a:ext cx="517250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 yıl önce çekilmiş PA akciğer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grafisi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409432" y="272956"/>
            <a:ext cx="5036024" cy="7892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Eski </a:t>
            </a:r>
            <a:r>
              <a:rPr lang="tr-T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grafileriniz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var mı?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44062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Çıkar çatışması beyanı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1825625"/>
            <a:ext cx="10820400" cy="3350113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konuşma ile ilgili çıkar çatışmam yoktur.</a:t>
            </a:r>
          </a:p>
          <a:p>
            <a:pPr marL="0" indent="0">
              <a:buNone/>
            </a:pP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Danışma kurulu, konuşmacı, bilimsel araştırma</a:t>
            </a:r>
          </a:p>
          <a:p>
            <a:pPr lvl="1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Astra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Zeneka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Pfizer</a:t>
            </a:r>
          </a:p>
          <a:p>
            <a:pPr lvl="1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Qure.AI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59310" y="696036"/>
            <a:ext cx="7763567" cy="908819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nodül varlığında </a:t>
            </a:r>
            <a:r>
              <a:rPr lang="tr-TR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malignite</a:t>
            </a:r>
            <a:r>
              <a:rPr lang="tr-T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riski </a:t>
            </a:r>
            <a:r>
              <a:rPr lang="tr-T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değerlendirmesi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Hastaya ait faktörler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81381"/>
            <a:ext cx="5157787" cy="3608281"/>
          </a:xfrm>
        </p:spPr>
        <p:txBody>
          <a:bodyPr>
            <a:normAutofit fontScale="85000" lnSpcReduction="20000"/>
          </a:bodyPr>
          <a:lstStyle/>
          <a:p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Yaş (ileri yaş)</a:t>
            </a:r>
          </a:p>
          <a:p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Cinsiyet (kadın cinsiyet)</a:t>
            </a:r>
          </a:p>
          <a:p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Sigara öyküsü</a:t>
            </a:r>
          </a:p>
          <a:p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Kanser öyküsü</a:t>
            </a:r>
          </a:p>
          <a:p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Ailede </a:t>
            </a:r>
            <a:r>
              <a:rPr lang="tr-TR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akciğer kanseri </a:t>
            </a:r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öyküsü</a:t>
            </a:r>
          </a:p>
          <a:p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Mesleksel </a:t>
            </a:r>
            <a:r>
              <a:rPr lang="tr-TR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maruziyet</a:t>
            </a:r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asbest,radon</a:t>
            </a:r>
            <a:r>
              <a:rPr lang="tr-TR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uranyum..)</a:t>
            </a:r>
          </a:p>
          <a:p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Amfizem, </a:t>
            </a:r>
            <a:r>
              <a:rPr lang="tr-TR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interstisyel</a:t>
            </a:r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fibrozis</a:t>
            </a:r>
            <a:endParaRPr lang="tr-TR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İnfeksiyöz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etyoloji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düşündüren faktörlerin olması (</a:t>
            </a:r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infeksiyon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semptomları, endemik bölge, </a:t>
            </a:r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immünsupresyon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,..)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Radyolojik faktörler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21785" cy="3805572"/>
          </a:xfrm>
        </p:spPr>
        <p:txBody>
          <a:bodyPr>
            <a:normAutofit fontScale="92500" lnSpcReduction="10000"/>
          </a:bodyPr>
          <a:lstStyle/>
          <a:p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Yerleşim yeri (üst lob)</a:t>
            </a:r>
          </a:p>
          <a:p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Boyut 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Kenar özelliği</a:t>
            </a:r>
          </a:p>
          <a:p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Nodül iç yapısı</a:t>
            </a:r>
          </a:p>
          <a:p>
            <a:pPr lvl="1"/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Dansite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Kalsifikasyon </a:t>
            </a:r>
          </a:p>
          <a:p>
            <a:pPr lvl="1"/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Kavitasyon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Hava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bronkogramı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Eşlik eden radyolojik bulgular</a:t>
            </a:r>
          </a:p>
          <a:p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Nodül büyüme hızı (VDT, eski görüntüleme varsa)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026" name="Picture 2" descr="CT of lung nodules - radlines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26030"/>
            <a:ext cx="1519522" cy="137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06602"/>
              </p:ext>
            </p:extLst>
          </p:nvPr>
        </p:nvGraphicFramePr>
        <p:xfrm>
          <a:off x="605311" y="847889"/>
          <a:ext cx="10818250" cy="12290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0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037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 özellikleri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Benign</a:t>
                      </a:r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Malign</a:t>
                      </a:r>
                      <a:endParaRPr lang="tr-T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16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Yerleşim yeri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lob</a:t>
                      </a:r>
                    </a:p>
                    <a:p>
                      <a:r>
                        <a:rPr lang="tr-TR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Perifissürel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Üst lob (sağ&gt;sol)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51" y="2255778"/>
            <a:ext cx="4855335" cy="2971315"/>
          </a:xfrm>
          <a:prstGeom prst="rect">
            <a:avLst/>
          </a:prstGeom>
        </p:spPr>
      </p:pic>
      <p:pic>
        <p:nvPicPr>
          <p:cNvPr id="2050" name="Picture 2" descr="CT image showing a solid pulmonary nodule in the right upper lobe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16" y="2317451"/>
            <a:ext cx="4315462" cy="27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7450017" y="5978773"/>
            <a:ext cx="375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tr-TR" sz="1200" i="1" dirty="0">
                <a:latin typeface="Arial" panose="020B0604020202020204" pitchFamily="34" charset="0"/>
                <a:cs typeface="Arial" panose="020B0604020202020204" pitchFamily="34" charset="0"/>
              </a:rPr>
              <a:t> MI, </a:t>
            </a:r>
            <a:r>
              <a:rPr lang="tr-T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Radiology</a:t>
            </a:r>
            <a:r>
              <a:rPr lang="tr-T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2010;254(3</a:t>
            </a:r>
            <a:r>
              <a:rPr lang="tr-TR" sz="1200" i="1" dirty="0">
                <a:latin typeface="Arial" panose="020B0604020202020204" pitchFamily="34" charset="0"/>
                <a:cs typeface="Arial" panose="020B0604020202020204" pitchFamily="34" charset="0"/>
              </a:rPr>
              <a:t>):949–56.</a:t>
            </a:r>
          </a:p>
          <a:p>
            <a:pPr algn="r"/>
            <a:r>
              <a:rPr lang="nl-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1200" i="1" dirty="0">
                <a:latin typeface="Arial" panose="020B0604020202020204" pitchFamily="34" charset="0"/>
                <a:cs typeface="Arial" panose="020B0604020202020204" pitchFamily="34" charset="0"/>
              </a:rPr>
              <a:t>Hoop B, </a:t>
            </a:r>
            <a:r>
              <a:rPr lang="nl-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nl-NL" sz="1200" i="1" dirty="0"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Radiology</a:t>
            </a:r>
            <a:r>
              <a:rPr lang="tr-T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2012;265(2</a:t>
            </a:r>
            <a:r>
              <a:rPr lang="tr-TR" sz="1200" i="1" dirty="0">
                <a:latin typeface="Arial" panose="020B0604020202020204" pitchFamily="34" charset="0"/>
                <a:cs typeface="Arial" panose="020B0604020202020204" pitchFamily="34" charset="0"/>
              </a:rPr>
              <a:t>):611–6.</a:t>
            </a:r>
          </a:p>
          <a:p>
            <a:pPr algn="r"/>
            <a:r>
              <a:rPr lang="da-DK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Mets </a:t>
            </a:r>
            <a:r>
              <a:rPr lang="da-DK" sz="1200" i="1" dirty="0">
                <a:latin typeface="Arial" panose="020B0604020202020204" pitchFamily="34" charset="0"/>
                <a:cs typeface="Arial" panose="020B0604020202020204" pitchFamily="34" charset="0"/>
              </a:rPr>
              <a:t>OM, </a:t>
            </a:r>
            <a:r>
              <a:rPr lang="da-DK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da-DK" sz="1200" i="1" dirty="0"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Radiol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2018;</a:t>
            </a:r>
            <a:r>
              <a:rPr lang="tr-T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28(3</a:t>
            </a:r>
            <a:r>
              <a:rPr lang="tr-TR" sz="1200" i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tr-T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1095–101.</a:t>
            </a:r>
            <a:endParaRPr lang="tr-T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605311" y="5227093"/>
            <a:ext cx="6393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Non-kalsifiye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nodüllerin 1/4 - 1/5 ‘i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perifissürel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intrapulmoner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lenf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nodlarına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aittir. </a:t>
            </a:r>
          </a:p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Üçgen şekilli, oval veya yuvarlak, düzgün sınırlı,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perifissürel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veya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subplevral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daha çok alt lob yerleşimli</a:t>
            </a:r>
          </a:p>
        </p:txBody>
      </p:sp>
    </p:spTree>
    <p:extLst>
      <p:ext uri="{BB962C8B-B14F-4D97-AF65-F5344CB8AC3E}">
        <p14:creationId xmlns:p14="http://schemas.microsoft.com/office/powerpoint/2010/main" val="151469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20" y="120921"/>
            <a:ext cx="4251141" cy="357013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700" y="446373"/>
            <a:ext cx="4856413" cy="401560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526" y="644242"/>
            <a:ext cx="5707380" cy="448693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980" y="1763587"/>
            <a:ext cx="4890116" cy="407925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9556" y="2887709"/>
            <a:ext cx="4499865" cy="3309883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97989" y="3858297"/>
            <a:ext cx="66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2015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2333496" y="4552105"/>
            <a:ext cx="66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2016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3991996" y="5184314"/>
            <a:ext cx="119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2017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5722293" y="5896848"/>
            <a:ext cx="166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2018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8218449" y="6305604"/>
            <a:ext cx="90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2019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57" y="6437477"/>
            <a:ext cx="6315075" cy="34290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01848" y="4981366"/>
            <a:ext cx="359421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Tipik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perifissürel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subplevral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nodüller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histopatolojik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olarak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intrapulmoner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lenf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nodlarıdır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599481"/>
              </p:ext>
            </p:extLst>
          </p:nvPr>
        </p:nvGraphicFramePr>
        <p:xfrm>
          <a:off x="605311" y="656820"/>
          <a:ext cx="10818250" cy="10118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0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037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 özellikleri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Benign</a:t>
                      </a:r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Malign</a:t>
                      </a:r>
                      <a:endParaRPr lang="tr-T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17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Boyutu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Küçük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Boyut arttıkça </a:t>
                      </a:r>
                      <a:r>
                        <a:rPr lang="tr-TR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malignite</a:t>
                      </a:r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riski artar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217" y="1802456"/>
            <a:ext cx="6237027" cy="47024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149" y="6189662"/>
            <a:ext cx="3623635" cy="3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039446"/>
              </p:ext>
            </p:extLst>
          </p:nvPr>
        </p:nvGraphicFramePr>
        <p:xfrm>
          <a:off x="605311" y="656820"/>
          <a:ext cx="10818250" cy="10174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0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037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 özellikleri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Benign</a:t>
                      </a:r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Malign</a:t>
                      </a:r>
                      <a:endParaRPr lang="tr-T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397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Kenar</a:t>
                      </a:r>
                      <a:r>
                        <a:rPr lang="tr-TR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özelliği</a:t>
                      </a:r>
                      <a:endParaRPr lang="tr-T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Düzgün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Lobule</a:t>
                      </a:r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tr-TR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spiküle</a:t>
                      </a:r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tr-TR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korona </a:t>
                      </a:r>
                      <a:r>
                        <a:rPr lang="tr-TR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radiata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55" y="2299731"/>
            <a:ext cx="8151090" cy="440304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8316688" y="1930399"/>
            <a:ext cx="188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Malignite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 riski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018991"/>
              </p:ext>
            </p:extLst>
          </p:nvPr>
        </p:nvGraphicFramePr>
        <p:xfrm>
          <a:off x="605311" y="468134"/>
          <a:ext cx="10818250" cy="10303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0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037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 özellikleri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Benign</a:t>
                      </a:r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Malign</a:t>
                      </a:r>
                      <a:endParaRPr lang="tr-T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76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Kalsifikasyon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Santral, </a:t>
                      </a:r>
                      <a:r>
                        <a:rPr lang="tr-TR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diffüz</a:t>
                      </a:r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tr-TR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laminer</a:t>
                      </a:r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tr-TR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popkorn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Retiküler</a:t>
                      </a:r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noktasal, amorf,</a:t>
                      </a:r>
                      <a:r>
                        <a:rPr lang="tr-TR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ekzantrik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35" y="1574647"/>
            <a:ext cx="5432425" cy="499121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b="18427"/>
          <a:stretch/>
        </p:blipFill>
        <p:spPr>
          <a:xfrm>
            <a:off x="6081127" y="1644049"/>
            <a:ext cx="5248650" cy="33619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779" y="5965371"/>
            <a:ext cx="3479615" cy="69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70857" y="939328"/>
            <a:ext cx="10638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Nodül yapısında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diffüz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santral veya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popkorn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kalsifikasyon varsa, yağ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dansitesi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içeriyorsa ileri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incelemeye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veya radyolojik izleme gerek yoktur. </a:t>
            </a:r>
          </a:p>
        </p:txBody>
      </p:sp>
      <p:cxnSp>
        <p:nvCxnSpPr>
          <p:cNvPr id="9" name="Düz Ok Bağlayıcısı 8"/>
          <p:cNvCxnSpPr/>
          <p:nvPr/>
        </p:nvCxnSpPr>
        <p:spPr>
          <a:xfrm flipH="1">
            <a:off x="3142445" y="2871989"/>
            <a:ext cx="231820" cy="25757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sim 4">
            <a:extLst>
              <a:ext uri="{FF2B5EF4-FFF2-40B4-BE49-F238E27FC236}">
                <a16:creationId xmlns:a16="http://schemas.microsoft.com/office/drawing/2014/main" id="{B6CA2300-4D55-1B4B-B35F-E26FEC1EE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177" y="2282162"/>
            <a:ext cx="4526863" cy="2824222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8DFEEC4-3280-5146-9EAE-FC447D22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3277" y="2323163"/>
            <a:ext cx="2558335" cy="2432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54DA14-D563-CC46-A5FF-E6A5BDB2E349}"/>
              </a:ext>
            </a:extLst>
          </p:cNvPr>
          <p:cNvCxnSpPr/>
          <p:nvPr/>
        </p:nvCxnSpPr>
        <p:spPr>
          <a:xfrm flipH="1">
            <a:off x="9798528" y="3158705"/>
            <a:ext cx="429036" cy="284206"/>
          </a:xfrm>
          <a:prstGeom prst="straightConnector1">
            <a:avLst/>
          </a:prstGeom>
          <a:ln w="38100"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870857" y="5248123"/>
          <a:ext cx="5500914" cy="906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0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038">
                <a:tc>
                  <a:txBody>
                    <a:bodyPr/>
                    <a:lstStyle/>
                    <a:p>
                      <a:r>
                        <a:rPr lang="tr-TR" sz="1800" b="1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Yağ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-10 ve -</a:t>
                      </a:r>
                      <a:r>
                        <a:rPr lang="tr-TR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100 HU</a:t>
                      </a:r>
                      <a:endParaRPr lang="tr-TR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038">
                <a:tc>
                  <a:txBody>
                    <a:bodyPr/>
                    <a:lstStyle/>
                    <a:p>
                      <a:r>
                        <a:rPr lang="tr-TR" sz="1800" b="1" dirty="0" err="1">
                          <a:latin typeface="Arial" pitchFamily="34" charset="0"/>
                          <a:cs typeface="Arial" pitchFamily="34" charset="0"/>
                        </a:rPr>
                        <a:t>Non-kalsifiye</a:t>
                      </a:r>
                      <a:r>
                        <a:rPr lang="tr-TR" sz="18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tr-TR" sz="1800" b="1" dirty="0" err="1" smtClean="0">
                          <a:latin typeface="Arial" pitchFamily="34" charset="0"/>
                          <a:cs typeface="Arial" pitchFamily="34" charset="0"/>
                        </a:rPr>
                        <a:t>solid</a:t>
                      </a:r>
                      <a:r>
                        <a:rPr lang="tr-TR" sz="1800" b="1" dirty="0" smtClean="0">
                          <a:latin typeface="Arial" pitchFamily="34" charset="0"/>
                          <a:cs typeface="Arial" pitchFamily="34" charset="0"/>
                        </a:rPr>
                        <a:t> nodül</a:t>
                      </a:r>
                      <a:endParaRPr lang="tr-TR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>
                          <a:latin typeface="Arial" pitchFamily="34" charset="0"/>
                          <a:cs typeface="Arial" pitchFamily="34" charset="0"/>
                        </a:rPr>
                        <a:t>40 ve </a:t>
                      </a:r>
                      <a:r>
                        <a:rPr lang="tr-TR" sz="1800" b="1" dirty="0" smtClean="0">
                          <a:latin typeface="Arial" pitchFamily="34" charset="0"/>
                          <a:cs typeface="Arial" pitchFamily="34" charset="0"/>
                        </a:rPr>
                        <a:t>160 HU</a:t>
                      </a:r>
                      <a:endParaRPr lang="tr-TR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Metin kutusu 3"/>
          <p:cNvSpPr txBox="1"/>
          <p:nvPr/>
        </p:nvSpPr>
        <p:spPr>
          <a:xfrm>
            <a:off x="6762275" y="5238608"/>
            <a:ext cx="4569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Hamartomlarda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kalsifikasyon %26</a:t>
            </a:r>
          </a:p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Yağ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dansitesi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%38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090293" y="6476912"/>
            <a:ext cx="8227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Siegelman</a:t>
            </a:r>
            <a:r>
              <a:rPr lang="tr-TR" sz="1600" i="1" dirty="0">
                <a:latin typeface="Arial" panose="020B0604020202020204" pitchFamily="34" charset="0"/>
                <a:cs typeface="Arial" panose="020B0604020202020204" pitchFamily="34" charset="0"/>
              </a:rPr>
              <a:t> SS, 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tr-TR" sz="1600" i="1" dirty="0"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tr-TR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hamartoma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: CT findings. Radiology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1986;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160(2</a:t>
            </a:r>
            <a:r>
              <a:rPr lang="tr-TR" sz="1600" i="1" dirty="0">
                <a:latin typeface="Arial" panose="020B0604020202020204" pitchFamily="34" charset="0"/>
                <a:cs typeface="Arial" panose="020B0604020202020204" pitchFamily="34" charset="0"/>
              </a:rPr>
              <a:t>):313–7.</a:t>
            </a:r>
          </a:p>
        </p:txBody>
      </p:sp>
    </p:spTree>
    <p:extLst>
      <p:ext uri="{BB962C8B-B14F-4D97-AF65-F5344CB8AC3E}">
        <p14:creationId xmlns:p14="http://schemas.microsoft.com/office/powerpoint/2010/main" val="12542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EBECI, YUKSEL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1" r="50133" b="16827"/>
          <a:stretch/>
        </p:blipFill>
        <p:spPr>
          <a:xfrm>
            <a:off x="7564716" y="2975429"/>
            <a:ext cx="3437931" cy="294679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722966"/>
              </p:ext>
            </p:extLst>
          </p:nvPr>
        </p:nvGraphicFramePr>
        <p:xfrm>
          <a:off x="682171" y="729391"/>
          <a:ext cx="10320476" cy="11812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1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1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650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 özellikleri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Benign</a:t>
                      </a:r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Malign</a:t>
                      </a:r>
                      <a:endParaRPr lang="tr-T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646"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Kavitasyon</a:t>
                      </a:r>
                      <a:r>
                        <a:rPr lang="tr-TR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tr-T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İnce cidarlı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Kalın</a:t>
                      </a:r>
                      <a:r>
                        <a:rPr lang="tr-TR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cidarlı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o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131617"/>
              </p:ext>
            </p:extLst>
          </p:nvPr>
        </p:nvGraphicFramePr>
        <p:xfrm>
          <a:off x="682172" y="3027437"/>
          <a:ext cx="6183086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0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itchFamily="34" charset="0"/>
                          <a:cs typeface="Arial" pitchFamily="34" charset="0"/>
                        </a:rPr>
                        <a:t>KAVİTE</a:t>
                      </a:r>
                      <a:r>
                        <a:rPr lang="tr-TR" sz="2000" baseline="0" dirty="0">
                          <a:latin typeface="Arial" pitchFamily="34" charset="0"/>
                          <a:cs typeface="Arial" pitchFamily="34" charset="0"/>
                        </a:rPr>
                        <a:t> DUVAR KALINLIĞI</a:t>
                      </a:r>
                      <a:endParaRPr lang="tr-T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itchFamily="34" charset="0"/>
                          <a:cs typeface="Arial" pitchFamily="34" charset="0"/>
                        </a:rPr>
                        <a:t>MALİGNİTE OLASILIĞI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itchFamily="34" charset="0"/>
                          <a:cs typeface="Arial" pitchFamily="34" charset="0"/>
                        </a:rPr>
                        <a:t>&lt;5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itchFamily="34" charset="0"/>
                          <a:cs typeface="Arial" pitchFamily="34" charset="0"/>
                        </a:rPr>
                        <a:t>%92 </a:t>
                      </a:r>
                      <a:r>
                        <a:rPr lang="tr-TR" sz="2000" b="1" dirty="0" err="1">
                          <a:latin typeface="Arial" pitchFamily="34" charset="0"/>
                          <a:cs typeface="Arial" pitchFamily="34" charset="0"/>
                        </a:rPr>
                        <a:t>benign</a:t>
                      </a:r>
                      <a:endParaRPr lang="tr-T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itchFamily="34" charset="0"/>
                          <a:cs typeface="Arial" pitchFamily="34" charset="0"/>
                        </a:rPr>
                        <a:t>5-15 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latin typeface="Arial" pitchFamily="34" charset="0"/>
                          <a:cs typeface="Arial" pitchFamily="34" charset="0"/>
                        </a:rPr>
                        <a:t>%51 </a:t>
                      </a:r>
                      <a:r>
                        <a:rPr lang="tr-TR" sz="2000" dirty="0" err="1">
                          <a:latin typeface="Arial" pitchFamily="34" charset="0"/>
                          <a:cs typeface="Arial" pitchFamily="34" charset="0"/>
                        </a:rPr>
                        <a:t>benign</a:t>
                      </a:r>
                      <a:r>
                        <a:rPr lang="tr-TR" sz="2000" dirty="0">
                          <a:latin typeface="Arial" pitchFamily="34" charset="0"/>
                          <a:cs typeface="Arial" pitchFamily="34" charset="0"/>
                        </a:rPr>
                        <a:t>, %49 </a:t>
                      </a:r>
                      <a:r>
                        <a:rPr lang="tr-TR" sz="2000" dirty="0" err="1">
                          <a:latin typeface="Arial" pitchFamily="34" charset="0"/>
                          <a:cs typeface="Arial" pitchFamily="34" charset="0"/>
                        </a:rPr>
                        <a:t>malign</a:t>
                      </a:r>
                      <a:endParaRPr lang="tr-T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latin typeface="Arial" pitchFamily="34" charset="0"/>
                          <a:cs typeface="Arial" pitchFamily="34" charset="0"/>
                        </a:rPr>
                        <a:t>&gt;15 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itchFamily="34" charset="0"/>
                          <a:cs typeface="Arial" pitchFamily="34" charset="0"/>
                        </a:rPr>
                        <a:t>%95 </a:t>
                      </a:r>
                      <a:r>
                        <a:rPr lang="tr-TR" sz="2000" b="1" dirty="0" err="1">
                          <a:latin typeface="Arial" pitchFamily="34" charset="0"/>
                          <a:cs typeface="Arial" pitchFamily="34" charset="0"/>
                        </a:rPr>
                        <a:t>malign</a:t>
                      </a:r>
                      <a:endParaRPr lang="tr-T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3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879639"/>
              </p:ext>
            </p:extLst>
          </p:nvPr>
        </p:nvGraphicFramePr>
        <p:xfrm>
          <a:off x="605311" y="656820"/>
          <a:ext cx="10818250" cy="12290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0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037">
                <a:tc>
                  <a:txBody>
                    <a:bodyPr/>
                    <a:lstStyle/>
                    <a:p>
                      <a:r>
                        <a:rPr lang="tr-TR" sz="2000" b="1" dirty="0"/>
                        <a:t>Nodül özellikleri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/>
                        <a:t>Benign</a:t>
                      </a:r>
                      <a:r>
                        <a:rPr lang="tr-TR" sz="2000" b="1" dirty="0"/>
                        <a:t>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/>
                        <a:t>Malign</a:t>
                      </a:r>
                      <a:endParaRPr lang="tr-TR" sz="20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28">
                <a:tc>
                  <a:txBody>
                    <a:bodyPr/>
                    <a:lstStyle/>
                    <a:p>
                      <a:r>
                        <a:rPr lang="tr-TR" sz="2000" b="1" dirty="0" err="1"/>
                        <a:t>Psödokavitasyon</a:t>
                      </a:r>
                      <a:r>
                        <a:rPr lang="tr-TR" sz="2000" b="1" dirty="0"/>
                        <a:t>/</a:t>
                      </a:r>
                      <a:r>
                        <a:rPr lang="tr-TR" sz="2000" b="1" baseline="0" dirty="0"/>
                        <a:t> h</a:t>
                      </a:r>
                      <a:r>
                        <a:rPr lang="tr-TR" sz="2000" b="1" dirty="0"/>
                        <a:t>ava </a:t>
                      </a:r>
                      <a:r>
                        <a:rPr lang="tr-TR" sz="2000" b="1" dirty="0" err="1"/>
                        <a:t>bronkogramı</a:t>
                      </a:r>
                      <a:endParaRPr lang="tr-TR" sz="20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+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4798" t="54051" r="49481" b="10797"/>
          <a:stretch>
            <a:fillRect/>
          </a:stretch>
        </p:blipFill>
        <p:spPr bwMode="auto">
          <a:xfrm>
            <a:off x="2868130" y="2512454"/>
            <a:ext cx="3035035" cy="3110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7034" t="48415" r="5408"/>
          <a:stretch>
            <a:fillRect/>
          </a:stretch>
        </p:blipFill>
        <p:spPr bwMode="auto">
          <a:xfrm>
            <a:off x="6409125" y="2512454"/>
            <a:ext cx="3464423" cy="3110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6 Sol Ok"/>
          <p:cNvSpPr/>
          <p:nvPr/>
        </p:nvSpPr>
        <p:spPr>
          <a:xfrm>
            <a:off x="5106302" y="3837027"/>
            <a:ext cx="432048" cy="288032"/>
          </a:xfrm>
          <a:prstGeom prst="lef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6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51590"/>
              </p:ext>
            </p:extLst>
          </p:nvPr>
        </p:nvGraphicFramePr>
        <p:xfrm>
          <a:off x="914400" y="704850"/>
          <a:ext cx="10400200" cy="1439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5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9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374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 özellikleri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Benign</a:t>
                      </a:r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Malign</a:t>
                      </a:r>
                      <a:endParaRPr lang="tr-T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26">
                <a:tc>
                  <a:txBody>
                    <a:bodyPr/>
                    <a:lstStyle/>
                    <a:p>
                      <a:r>
                        <a:rPr lang="tr-T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Büyüme </a:t>
                      </a:r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hızı (VDT)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&lt;30 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gün veya &gt;400 gün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100-400 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gün</a:t>
                      </a:r>
                    </a:p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Akciğer </a:t>
                      </a:r>
                      <a:r>
                        <a:rPr lang="tr-TR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139 gün</a:t>
                      </a:r>
                    </a:p>
                    <a:p>
                      <a:r>
                        <a:rPr lang="tr-TR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Subsolid</a:t>
                      </a:r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nodül: 457-813 </a:t>
                      </a:r>
                      <a:endParaRPr lang="tr-T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Metin kutusu 3"/>
          <p:cNvSpPr txBox="1"/>
          <p:nvPr/>
        </p:nvSpPr>
        <p:spPr>
          <a:xfrm>
            <a:off x="908050" y="2555945"/>
            <a:ext cx="419735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VDT: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Nodül </a:t>
            </a:r>
            <a: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hacminin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ikiye katlanma zamanı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9025" b="52889"/>
          <a:stretch/>
        </p:blipFill>
        <p:spPr bwMode="auto">
          <a:xfrm>
            <a:off x="1159143" y="3595291"/>
            <a:ext cx="3695163" cy="5046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086" y="2467462"/>
            <a:ext cx="4939664" cy="40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9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6119B-47E7-554D-9B99-47BDA893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Kaynaklar</a:t>
            </a:r>
            <a:r>
              <a:rPr lang="en-US" sz="3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3" name="Metin kutusu 1">
            <a:extLst>
              <a:ext uri="{FF2B5EF4-FFF2-40B4-BE49-F238E27FC236}">
                <a16:creationId xmlns:a16="http://schemas.microsoft.com/office/drawing/2014/main" id="{29888815-DA4C-D040-9E81-9BAA66A8F5BA}"/>
              </a:ext>
            </a:extLst>
          </p:cNvPr>
          <p:cNvSpPr txBox="1"/>
          <p:nvPr/>
        </p:nvSpPr>
        <p:spPr>
          <a:xfrm>
            <a:off x="838199" y="1873770"/>
            <a:ext cx="109330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Gould MK,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Evaluation of individuals with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pulmonary nodules: when is it lung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cancer?: diagnosis and management of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lung cancer, 3rd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American College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Physicians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Evidence-Based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2013; 143: e93S–e120S.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BTS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nodules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2015. </a:t>
            </a:r>
            <a:endParaRPr lang="tr-TR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MacMahon</a:t>
            </a:r>
            <a:r>
              <a:rPr lang="tr-TR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 et al.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incidental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nodules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CT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Fleischner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2017. </a:t>
            </a:r>
            <a:r>
              <a:rPr lang="tr-T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Radiology</a:t>
            </a:r>
            <a:r>
              <a:rPr lang="tr-T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2017;284:228-43</a:t>
            </a:r>
            <a:r>
              <a:rPr lang="tr-TR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NCCN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NSCLC 8.2025.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811368"/>
            <a:ext cx="8854008" cy="886803"/>
          </a:xfrm>
        </p:spPr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Malignite</a:t>
            </a:r>
            <a:r>
              <a:rPr lang="tr-TR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riskini değerlendirme</a:t>
            </a:r>
            <a:endParaRPr lang="tr-TR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654629" y="2009104"/>
            <a:ext cx="8650514" cy="14939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Arial" pitchFamily="34" charset="0"/>
                <a:cs typeface="Arial" pitchFamily="34" charset="0"/>
              </a:rPr>
              <a:t>Klinik ve radyolojik bulgularla kalitatif değerlendirme</a:t>
            </a:r>
          </a:p>
          <a:p>
            <a:pPr marL="0" indent="0">
              <a:buNone/>
            </a:pPr>
            <a:r>
              <a:rPr lang="tr-TR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Arial" pitchFamily="34" charset="0"/>
                <a:cs typeface="Arial" pitchFamily="34" charset="0"/>
              </a:rPr>
              <a:t>Geçerliliği 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bilinen modellerle kantitatif değerlendirme</a:t>
            </a:r>
          </a:p>
          <a:p>
            <a:pPr>
              <a:buNone/>
            </a:pPr>
            <a:endParaRPr lang="tr-TR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7319-990D-4917-9E3F-1CF0B3ECA78D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6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40114" y="347729"/>
            <a:ext cx="8632350" cy="610551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Klinik ve radyolojik bulgularla kalitatif değerlendirme </a:t>
            </a:r>
          </a:p>
        </p:txBody>
      </p:sp>
      <p:graphicFrame>
        <p:nvGraphicFramePr>
          <p:cNvPr id="3" name="2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496649"/>
              </p:ext>
            </p:extLst>
          </p:nvPr>
        </p:nvGraphicFramePr>
        <p:xfrm>
          <a:off x="956361" y="1264114"/>
          <a:ext cx="10454729" cy="41225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0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8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6">
                <a:tc rowSpan="2">
                  <a:txBody>
                    <a:bodyPr/>
                    <a:lstStyle/>
                    <a:p>
                      <a:r>
                        <a:rPr lang="tr-TR" sz="1600" b="1" dirty="0">
                          <a:latin typeface="Arial" pitchFamily="34" charset="0"/>
                          <a:cs typeface="Arial" pitchFamily="34" charset="0"/>
                        </a:rPr>
                        <a:t>Değerlendirme</a:t>
                      </a:r>
                      <a:r>
                        <a:rPr lang="tr-TR" sz="1600" b="1" baseline="0" dirty="0">
                          <a:latin typeface="Arial" pitchFamily="34" charset="0"/>
                          <a:cs typeface="Arial" pitchFamily="34" charset="0"/>
                        </a:rPr>
                        <a:t> kriteri</a:t>
                      </a:r>
                      <a:endParaRPr lang="tr-T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1600" b="1" dirty="0" err="1">
                          <a:latin typeface="Arial" pitchFamily="34" charset="0"/>
                          <a:cs typeface="Arial" pitchFamily="34" charset="0"/>
                        </a:rPr>
                        <a:t>Malignite</a:t>
                      </a:r>
                      <a:r>
                        <a:rPr lang="tr-TR" sz="1600" b="1" dirty="0">
                          <a:latin typeface="Arial" pitchFamily="34" charset="0"/>
                          <a:cs typeface="Arial" pitchFamily="34" charset="0"/>
                        </a:rPr>
                        <a:t> olasılığı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1" dirty="0">
                          <a:latin typeface="Arial" pitchFamily="34" charset="0"/>
                          <a:cs typeface="Arial" pitchFamily="34" charset="0"/>
                        </a:rPr>
                        <a:t>Düşük &lt;%5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>
                          <a:latin typeface="Arial" pitchFamily="34" charset="0"/>
                          <a:cs typeface="Arial" pitchFamily="34" charset="0"/>
                        </a:rPr>
                        <a:t>Orta  %5-65 (</a:t>
                      </a:r>
                      <a:r>
                        <a:rPr lang="tr-TR" sz="1600" b="1" dirty="0" err="1">
                          <a:latin typeface="Arial" pitchFamily="34" charset="0"/>
                          <a:cs typeface="Arial" pitchFamily="34" charset="0"/>
                        </a:rPr>
                        <a:t>İndetermine</a:t>
                      </a:r>
                      <a:r>
                        <a:rPr lang="tr-TR" sz="1600" b="1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>
                          <a:latin typeface="Arial" pitchFamily="34" charset="0"/>
                          <a:cs typeface="Arial" pitchFamily="34" charset="0"/>
                        </a:rPr>
                        <a:t>Yüksek &gt;%65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899"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Klinik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faktörler</a:t>
                      </a:r>
                      <a:endParaRPr lang="tr-T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Genç, sigara içimi yok, bilinen </a:t>
                      </a:r>
                      <a:r>
                        <a:rPr lang="tr-TR" sz="1600" dirty="0" err="1">
                          <a:latin typeface="Arial" pitchFamily="34" charset="0"/>
                          <a:cs typeface="Arial" pitchFamily="34" charset="0"/>
                        </a:rPr>
                        <a:t>malignitesi</a:t>
                      </a: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 yok, nodül küçük, düzgün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kenarlı, üst loba yerleşmemiş</a:t>
                      </a:r>
                      <a:endParaRPr lang="tr-T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Düşük ve yüksek klinik özelliklerin bir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arada bulunması</a:t>
                      </a:r>
                      <a:endParaRPr lang="tr-T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Yaşlı, yoğun sigara içici, bilinen </a:t>
                      </a:r>
                      <a:r>
                        <a:rPr lang="tr-TR" sz="1600" dirty="0" err="1">
                          <a:latin typeface="Arial" pitchFamily="34" charset="0"/>
                          <a:cs typeface="Arial" pitchFamily="34" charset="0"/>
                        </a:rPr>
                        <a:t>malignite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öyküsü var, büyük ve düzensiz sınırlı nodül, üst lob yerleşimi</a:t>
                      </a:r>
                      <a:endParaRPr lang="tr-T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310"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PET/BT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Düşük-orta klinik olasılık ve düşük FDG aktivitesi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Düşük-orta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FDG aktivitesi</a:t>
                      </a:r>
                      <a:endParaRPr lang="tr-T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Yoğun </a:t>
                      </a:r>
                      <a:r>
                        <a:rPr lang="tr-TR" sz="1600" dirty="0" err="1">
                          <a:latin typeface="Arial" pitchFamily="34" charset="0"/>
                          <a:cs typeface="Arial" pitchFamily="34" charset="0"/>
                        </a:rPr>
                        <a:t>hipermetabolik</a:t>
                      </a: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 nodül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487"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FOB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biyopsi, TTAB</a:t>
                      </a:r>
                      <a:endParaRPr lang="tr-T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Spesifik </a:t>
                      </a:r>
                      <a:r>
                        <a:rPr lang="tr-TR" sz="1600" dirty="0" err="1">
                          <a:latin typeface="Arial" pitchFamily="34" charset="0"/>
                          <a:cs typeface="Arial" pitchFamily="34" charset="0"/>
                        </a:rPr>
                        <a:t>benign</a:t>
                      </a: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 tanı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Tanısal değil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>
                          <a:latin typeface="Arial" pitchFamily="34" charset="0"/>
                          <a:cs typeface="Arial" pitchFamily="34" charset="0"/>
                        </a:rPr>
                        <a:t>Malignite</a:t>
                      </a: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 şüphesi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2899"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BT takibi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Nodülde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gerileme, kaybolma; </a:t>
                      </a:r>
                      <a:r>
                        <a:rPr lang="tr-TR" sz="1600" baseline="0" dirty="0" err="1">
                          <a:latin typeface="Arial" pitchFamily="34" charset="0"/>
                          <a:cs typeface="Arial" pitchFamily="34" charset="0"/>
                        </a:rPr>
                        <a:t>solid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nodülde 2 yıl, </a:t>
                      </a:r>
                      <a:r>
                        <a:rPr lang="tr-TR" sz="1600" baseline="0" dirty="0" err="1">
                          <a:latin typeface="Arial" pitchFamily="34" charset="0"/>
                          <a:cs typeface="Arial" pitchFamily="34" charset="0"/>
                        </a:rPr>
                        <a:t>subsolid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nodülde </a:t>
                      </a:r>
                      <a:r>
                        <a:rPr lang="tr-TR" sz="1600" baseline="0" dirty="0" smtClean="0"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yıl stabil kalma</a:t>
                      </a:r>
                      <a:endParaRPr lang="tr-T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BT</a:t>
                      </a:r>
                      <a:r>
                        <a:rPr lang="tr-TR" sz="1600" baseline="0" dirty="0">
                          <a:latin typeface="Arial" pitchFamily="34" charset="0"/>
                          <a:cs typeface="Arial" pitchFamily="34" charset="0"/>
                        </a:rPr>
                        <a:t> takibi yok</a:t>
                      </a:r>
                      <a:endParaRPr lang="tr-T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Nodül boyutunda artma olması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2305" y="6186487"/>
            <a:ext cx="4048125" cy="352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86412-4C44-4BAF-9C09-12109472AA00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96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224575"/>
            <a:ext cx="2647950" cy="12573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18" y="1655295"/>
            <a:ext cx="10190820" cy="4653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51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3863752" y="18864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Malignite</a:t>
            </a:r>
            <a:r>
              <a:rPr lang="tr-TR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riski</a:t>
            </a:r>
          </a:p>
        </p:txBody>
      </p:sp>
      <p:cxnSp>
        <p:nvCxnSpPr>
          <p:cNvPr id="4" name="3 Düz Bağlayıcı"/>
          <p:cNvCxnSpPr/>
          <p:nvPr/>
        </p:nvCxnSpPr>
        <p:spPr>
          <a:xfrm>
            <a:off x="2351584" y="620688"/>
            <a:ext cx="7344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Düz Ok Bağlayıcısı"/>
          <p:cNvCxnSpPr/>
          <p:nvPr/>
        </p:nvCxnSpPr>
        <p:spPr>
          <a:xfrm>
            <a:off x="2351584" y="620688"/>
            <a:ext cx="0" cy="6480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Ok Bağlayıcısı"/>
          <p:cNvCxnSpPr/>
          <p:nvPr/>
        </p:nvCxnSpPr>
        <p:spPr>
          <a:xfrm>
            <a:off x="6096000" y="620688"/>
            <a:ext cx="0" cy="6480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Ok Bağlayıcısı"/>
          <p:cNvCxnSpPr/>
          <p:nvPr/>
        </p:nvCxnSpPr>
        <p:spPr>
          <a:xfrm>
            <a:off x="9696400" y="620688"/>
            <a:ext cx="0" cy="6480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Dikdörtgen"/>
          <p:cNvSpPr/>
          <p:nvPr/>
        </p:nvSpPr>
        <p:spPr>
          <a:xfrm>
            <a:off x="1847528" y="1268760"/>
            <a:ext cx="1296144" cy="5760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Düşük</a:t>
            </a:r>
          </a:p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&lt;%5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5375920" y="1268760"/>
            <a:ext cx="1296144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Orta</a:t>
            </a:r>
          </a:p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%5-65</a:t>
            </a:r>
          </a:p>
        </p:txBody>
      </p:sp>
      <p:sp>
        <p:nvSpPr>
          <p:cNvPr id="11" name="10 Dikdörtgen"/>
          <p:cNvSpPr/>
          <p:nvPr/>
        </p:nvSpPr>
        <p:spPr>
          <a:xfrm>
            <a:off x="9048328" y="1268760"/>
            <a:ext cx="1296144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Yüksek</a:t>
            </a:r>
          </a:p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&gt;65</a:t>
            </a:r>
          </a:p>
        </p:txBody>
      </p:sp>
      <p:cxnSp>
        <p:nvCxnSpPr>
          <p:cNvPr id="13" name="12 Düz Ok Bağlayıcısı"/>
          <p:cNvCxnSpPr/>
          <p:nvPr/>
        </p:nvCxnSpPr>
        <p:spPr>
          <a:xfrm>
            <a:off x="2423592" y="1988840"/>
            <a:ext cx="0" cy="28803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Dikdörtgen"/>
          <p:cNvSpPr/>
          <p:nvPr/>
        </p:nvSpPr>
        <p:spPr>
          <a:xfrm>
            <a:off x="1703512" y="4941168"/>
            <a:ext cx="1944216" cy="6480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BT TAKİBİ</a:t>
            </a:r>
          </a:p>
          <a:p>
            <a:pPr algn="ctr"/>
            <a:r>
              <a:rPr lang="tr-T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3,6,12,24 ay</a:t>
            </a:r>
          </a:p>
        </p:txBody>
      </p:sp>
      <p:cxnSp>
        <p:nvCxnSpPr>
          <p:cNvPr id="16" name="15 Düz Ok Bağlayıcısı"/>
          <p:cNvCxnSpPr/>
          <p:nvPr/>
        </p:nvCxnSpPr>
        <p:spPr>
          <a:xfrm>
            <a:off x="6096000" y="1844824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Dikdörtgen"/>
          <p:cNvSpPr/>
          <p:nvPr/>
        </p:nvSpPr>
        <p:spPr>
          <a:xfrm>
            <a:off x="5231904" y="2420888"/>
            <a:ext cx="1800200" cy="7920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PET/BT</a:t>
            </a:r>
          </a:p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BİYOPSİ +/-</a:t>
            </a:r>
          </a:p>
        </p:txBody>
      </p:sp>
      <p:cxnSp>
        <p:nvCxnSpPr>
          <p:cNvPr id="18" name="17 Düz Ok Bağlayıcısı"/>
          <p:cNvCxnSpPr/>
          <p:nvPr/>
        </p:nvCxnSpPr>
        <p:spPr>
          <a:xfrm>
            <a:off x="9696400" y="1844824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Dikdörtgen"/>
          <p:cNvSpPr/>
          <p:nvPr/>
        </p:nvSpPr>
        <p:spPr>
          <a:xfrm>
            <a:off x="8634424" y="2379904"/>
            <a:ext cx="2160239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PET/BT +/-</a:t>
            </a:r>
          </a:p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tr-TR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evreleme</a:t>
            </a:r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için)</a:t>
            </a:r>
          </a:p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Biyopsi +/-</a:t>
            </a:r>
          </a:p>
          <a:p>
            <a:pPr algn="ctr"/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CERRAHİ</a:t>
            </a:r>
          </a:p>
        </p:txBody>
      </p:sp>
      <p:sp>
        <p:nvSpPr>
          <p:cNvPr id="22" name="21 Dikdörtgen"/>
          <p:cNvSpPr/>
          <p:nvPr/>
        </p:nvSpPr>
        <p:spPr>
          <a:xfrm>
            <a:off x="4367808" y="4725144"/>
            <a:ext cx="3672408" cy="8640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PET (-), </a:t>
            </a:r>
            <a:r>
              <a:rPr lang="tr-TR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Malignite</a:t>
            </a:r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riski: %30-40</a:t>
            </a:r>
          </a:p>
          <a:p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PET (-), Biyopsi: Tanısal değil</a:t>
            </a:r>
          </a:p>
          <a:p>
            <a:r>
              <a:rPr lang="tr-T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Hasta tercihi</a:t>
            </a:r>
          </a:p>
        </p:txBody>
      </p:sp>
      <p:cxnSp>
        <p:nvCxnSpPr>
          <p:cNvPr id="24" name="23 Düz Ok Bağlayıcısı"/>
          <p:cNvCxnSpPr/>
          <p:nvPr/>
        </p:nvCxnSpPr>
        <p:spPr>
          <a:xfrm>
            <a:off x="6096000" y="3284984"/>
            <a:ext cx="0" cy="13681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Düz Ok Bağlayıcısı"/>
          <p:cNvCxnSpPr/>
          <p:nvPr/>
        </p:nvCxnSpPr>
        <p:spPr>
          <a:xfrm flipH="1">
            <a:off x="3719736" y="5301208"/>
            <a:ext cx="504056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A3C1-7237-4DE5-AAB6-8071C56F6107}" type="slidenum">
              <a:rPr lang="tr-TR" smtClean="0"/>
              <a:pPr/>
              <a:t>33</a:t>
            </a:fld>
            <a:endParaRPr lang="tr-TR"/>
          </a:p>
        </p:txBody>
      </p:sp>
      <p:sp>
        <p:nvSpPr>
          <p:cNvPr id="21" name="20 Metin kutusu"/>
          <p:cNvSpPr txBox="1"/>
          <p:nvPr/>
        </p:nvSpPr>
        <p:spPr>
          <a:xfrm>
            <a:off x="8634991" y="4597758"/>
            <a:ext cx="2659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*Cerrahi risk</a:t>
            </a:r>
          </a:p>
          <a:p>
            <a:r>
              <a:rPr lang="tr-T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*Hasta tercihi</a:t>
            </a:r>
          </a:p>
        </p:txBody>
      </p:sp>
    </p:spTree>
    <p:extLst>
      <p:ext uri="{BB962C8B-B14F-4D97-AF65-F5344CB8AC3E}">
        <p14:creationId xmlns:p14="http://schemas.microsoft.com/office/powerpoint/2010/main" val="28538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6815" y="1371600"/>
            <a:ext cx="4193800" cy="3938954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73 y, K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Sigara: 50 paket-yıl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 ay önce akciğer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infeksiyonu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geçirmiş.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Kontrol amaçlı başvuruyor.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Ek hastalık: HT (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amlodipin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10 mg)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43167" t="15572" r="11360" b="18995"/>
          <a:stretch/>
        </p:blipFill>
        <p:spPr>
          <a:xfrm>
            <a:off x="5427784" y="845835"/>
            <a:ext cx="6157504" cy="5537711"/>
          </a:xfrm>
          <a:prstGeom prst="rect">
            <a:avLst/>
          </a:prstGeom>
        </p:spPr>
      </p:pic>
      <p:cxnSp>
        <p:nvCxnSpPr>
          <p:cNvPr id="4" name="Düz Ok Bağlayıcısı 3"/>
          <p:cNvCxnSpPr/>
          <p:nvPr/>
        </p:nvCxnSpPr>
        <p:spPr>
          <a:xfrm>
            <a:off x="9060409" y="3714335"/>
            <a:ext cx="345830" cy="28909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 flipH="1">
            <a:off x="9743408" y="3714334"/>
            <a:ext cx="269630" cy="28909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 flipV="1">
            <a:off x="9712569" y="4460631"/>
            <a:ext cx="0" cy="3282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37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8640" t="28786" r="28474" b="18040"/>
          <a:stretch/>
        </p:blipFill>
        <p:spPr>
          <a:xfrm>
            <a:off x="6366682" y="1354965"/>
            <a:ext cx="5199203" cy="402908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29917" t="30378" r="29499" b="19314"/>
          <a:stretch/>
        </p:blipFill>
        <p:spPr>
          <a:xfrm>
            <a:off x="832513" y="1354965"/>
            <a:ext cx="5200323" cy="402908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674961" y="5554637"/>
            <a:ext cx="6782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BT: sol alt lob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posterobazal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segmentte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içinde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kavitasyon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bulunan </a:t>
            </a:r>
            <a: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cm nodül</a:t>
            </a:r>
            <a:endParaRPr lang="tr-T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27811" t="41837" r="26444" b="11231"/>
          <a:stretch/>
        </p:blipFill>
        <p:spPr>
          <a:xfrm>
            <a:off x="355052" y="510704"/>
            <a:ext cx="4694620" cy="301045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61196" y="3659677"/>
            <a:ext cx="423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2,5 cm nodül,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SUVmaks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11,3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3773" y="4726774"/>
            <a:ext cx="5342167" cy="1200329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Cerrahi,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intraoperatif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frozen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inceleme, sol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alt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lobektomi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Skuamoz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pT1c N0 M0)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538" y="510704"/>
            <a:ext cx="6208838" cy="546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63" y="424007"/>
            <a:ext cx="9093941" cy="76588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9" y="424007"/>
            <a:ext cx="1912573" cy="1715691"/>
          </a:xfrm>
          <a:prstGeom prst="rect">
            <a:avLst/>
          </a:prstGeom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353735"/>
              </p:ext>
            </p:extLst>
          </p:nvPr>
        </p:nvGraphicFramePr>
        <p:xfrm>
          <a:off x="627184" y="2666999"/>
          <a:ext cx="10503877" cy="3095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5240">
                  <a:extLst>
                    <a:ext uri="{9D8B030D-6E8A-4147-A177-3AD203B41FA5}">
                      <a16:colId xmlns:a16="http://schemas.microsoft.com/office/drawing/2014/main" val="3263249937"/>
                    </a:ext>
                  </a:extLst>
                </a:gridCol>
                <a:gridCol w="1847830">
                  <a:extLst>
                    <a:ext uri="{9D8B030D-6E8A-4147-A177-3AD203B41FA5}">
                      <a16:colId xmlns:a16="http://schemas.microsoft.com/office/drawing/2014/main" val="2253938835"/>
                    </a:ext>
                  </a:extLst>
                </a:gridCol>
                <a:gridCol w="6830807">
                  <a:extLst>
                    <a:ext uri="{9D8B030D-6E8A-4147-A177-3AD203B41FA5}">
                      <a16:colId xmlns:a16="http://schemas.microsoft.com/office/drawing/2014/main" val="3500044755"/>
                    </a:ext>
                  </a:extLst>
                </a:gridCol>
              </a:tblGrid>
              <a:tr h="518812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 tipi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&gt;8 mm  (&gt;250 mm3)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877462"/>
                  </a:ext>
                </a:extLst>
              </a:tr>
              <a:tr h="518812">
                <a:tc rowSpan="2"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 nodül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Düşük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tr-TR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Nodülün boyutu, morfolojisi, hastanın </a:t>
                      </a:r>
                      <a:r>
                        <a:rPr lang="tr-TR" sz="20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komorbiditeleri</a:t>
                      </a:r>
                      <a:r>
                        <a:rPr lang="tr-TR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 diğer risk faktörlerine göre 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ay sonra BT kontrolü yapılabilir veya 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doğrudan PET/BT veya doku biyopsisi yapılır. 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99455"/>
                  </a:ext>
                </a:extLst>
              </a:tr>
              <a:tr h="10197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332786"/>
                  </a:ext>
                </a:extLst>
              </a:tr>
              <a:tr h="518812">
                <a:tc rowSpan="2"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Çok sayıda nodül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Düşük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 ayda BT kontrolü, stabilse 18-24. ayda kontrol.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şüpheli nodül üzerinden takip kararı alınabilir.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656605"/>
                  </a:ext>
                </a:extLst>
              </a:tr>
              <a:tr h="51881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 risk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711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7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42949" y="304800"/>
            <a:ext cx="7486497" cy="95068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MİLİMETRİK S</a:t>
            </a:r>
            <a:r>
              <a:rPr lang="tr-T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OLİD </a:t>
            </a:r>
            <a:r>
              <a:rPr 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NODÜLLER (&lt;8 mm)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7319-990D-4917-9E3F-1CF0B3ECA78D}" type="slidenum">
              <a:rPr lang="tr-TR" smtClean="0"/>
              <a:pPr/>
              <a:t>38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10" y="1654629"/>
            <a:ext cx="4487975" cy="3474163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355770" y="1451429"/>
            <a:ext cx="644434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Biyopsi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zordur.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PET duyarlılığı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düşüktür.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Yüksek oranda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benign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cerrahi kararı vermek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zordur.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Büyümenin fark edilmesi için zaman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gereklidir.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Gereksiz sıklıkta ve sürede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BT’den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kaçınılmalıdır.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Radyasyon riski ve maliyet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önemlidir.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Hastanın bilinen bir tümörü yok ve metastaz düşünülmüyorsa, nodül sayısı arttıkça (≥5) </a:t>
            </a:r>
            <a:r>
              <a:rPr lang="tr-TR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benign</a:t>
            </a:r>
            <a:r>
              <a:rPr lang="tr-T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olma olasılığı artar (</a:t>
            </a:r>
            <a:r>
              <a:rPr lang="tr-TR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granülomatöz</a:t>
            </a:r>
            <a:r>
              <a:rPr lang="tr-T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infeksiyon</a:t>
            </a:r>
            <a:r>
              <a:rPr lang="tr-T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sekeli, </a:t>
            </a:r>
            <a:r>
              <a:rPr lang="tr-TR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intrapulmoner</a:t>
            </a:r>
            <a:r>
              <a:rPr lang="tr-T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lenf </a:t>
            </a:r>
            <a:r>
              <a:rPr lang="tr-TR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nodları</a:t>
            </a:r>
            <a:r>
              <a:rPr lang="tr-T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18145"/>
              </p:ext>
            </p:extLst>
          </p:nvPr>
        </p:nvGraphicFramePr>
        <p:xfrm>
          <a:off x="762000" y="1922586"/>
          <a:ext cx="10644553" cy="24559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4654">
                  <a:extLst>
                    <a:ext uri="{9D8B030D-6E8A-4147-A177-3AD203B41FA5}">
                      <a16:colId xmlns:a16="http://schemas.microsoft.com/office/drawing/2014/main" val="2934570034"/>
                    </a:ext>
                  </a:extLst>
                </a:gridCol>
                <a:gridCol w="2073011">
                  <a:extLst>
                    <a:ext uri="{9D8B030D-6E8A-4147-A177-3AD203B41FA5}">
                      <a16:colId xmlns:a16="http://schemas.microsoft.com/office/drawing/2014/main" val="376016452"/>
                    </a:ext>
                  </a:extLst>
                </a:gridCol>
                <a:gridCol w="6486888">
                  <a:extLst>
                    <a:ext uri="{9D8B030D-6E8A-4147-A177-3AD203B41FA5}">
                      <a16:colId xmlns:a16="http://schemas.microsoft.com/office/drawing/2014/main" val="820302109"/>
                    </a:ext>
                  </a:extLst>
                </a:gridCol>
              </a:tblGrid>
              <a:tr h="431727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 tipi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&lt;6</a:t>
                      </a:r>
                      <a:r>
                        <a:rPr lang="tr-TR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 (&lt;100 mm3)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663968"/>
                  </a:ext>
                </a:extLst>
              </a:tr>
              <a:tr h="431727">
                <a:tc rowSpan="2"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 nodül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Düşük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Rutin takip önerilmez.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591329"/>
                  </a:ext>
                </a:extLst>
              </a:tr>
              <a:tr h="43172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yıl sonra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BT kontrolü yapılır.*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851550"/>
                  </a:ext>
                </a:extLst>
              </a:tr>
              <a:tr h="431727">
                <a:tc rowSpan="2"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Çok sayıda nodül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Düşük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Rutin takip önerilmez.</a:t>
                      </a:r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454936"/>
                  </a:ext>
                </a:extLst>
              </a:tr>
              <a:tr h="7290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yıl sonra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BT kontrolü yapılır. </a:t>
                      </a:r>
                    </a:p>
                    <a:p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şüpheli nodül baz alınarak takip planlanır.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046152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62" y="668754"/>
            <a:ext cx="10714889" cy="74973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86862" y="4618893"/>
            <a:ext cx="11019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*Yüksek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riskli popülasyonda &lt;6 mm nodülün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malign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olma riski &lt;%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Şüpheli nodül morfolojisi ve üst lob yerleşimi varlığında </a:t>
            </a:r>
            <a:r>
              <a:rPr lang="tr-T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malign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olma riski %1-5.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Bu boyuttaki nodülün 1 yıl içinde ilerlemiş kanser olması beklenmez. 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Daha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kısa süreli takipte nodülün büyümesi fark edilmeyebilir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867508" y="5826369"/>
            <a:ext cx="4806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BTS kılavuzu: &lt;5 mm (&lt;80 mm3)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Sunum planı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7871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nodül tanımı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nodül değerlendirmesinin temel ilkeleri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Yaşlı hasta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Solid nodüle yaklaşım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Subsolid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nodüle yaklaşım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Özet</a:t>
            </a:r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000546"/>
              </p:ext>
            </p:extLst>
          </p:nvPr>
        </p:nvGraphicFramePr>
        <p:xfrm>
          <a:off x="756139" y="1776046"/>
          <a:ext cx="10650414" cy="22508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00">
                  <a:extLst>
                    <a:ext uri="{9D8B030D-6E8A-4147-A177-3AD203B41FA5}">
                      <a16:colId xmlns:a16="http://schemas.microsoft.com/office/drawing/2014/main" val="2934570034"/>
                    </a:ext>
                  </a:extLst>
                </a:gridCol>
                <a:gridCol w="1905190">
                  <a:extLst>
                    <a:ext uri="{9D8B030D-6E8A-4147-A177-3AD203B41FA5}">
                      <a16:colId xmlns:a16="http://schemas.microsoft.com/office/drawing/2014/main" val="376016452"/>
                    </a:ext>
                  </a:extLst>
                </a:gridCol>
                <a:gridCol w="7014824">
                  <a:extLst>
                    <a:ext uri="{9D8B030D-6E8A-4147-A177-3AD203B41FA5}">
                      <a16:colId xmlns:a16="http://schemas.microsoft.com/office/drawing/2014/main" val="820302109"/>
                    </a:ext>
                  </a:extLst>
                </a:gridCol>
              </a:tblGrid>
              <a:tr h="427606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Nodül tipi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6-8</a:t>
                      </a:r>
                      <a:r>
                        <a:rPr lang="tr-TR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 (100-250 mm3)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663968"/>
                  </a:ext>
                </a:extLst>
              </a:tr>
              <a:tr h="427606">
                <a:tc rowSpan="2"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 nodül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Düşük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6-12 ayda kontrol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BT, 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sonrasında 18-24 ayda gerekirse BT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591329"/>
                  </a:ext>
                </a:extLst>
              </a:tr>
              <a:tr h="4276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6-12 ayda ve sonrasında 18-24 ayda kontrol BT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851550"/>
                  </a:ext>
                </a:extLst>
              </a:tr>
              <a:tr h="427606">
                <a:tc rowSpan="2"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Çok sayıda nodül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Düşük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 ayda kontrol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BT, 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sonrasında 18-24 ayda gerekirse BT </a:t>
                      </a:r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454936"/>
                  </a:ext>
                </a:extLst>
              </a:tr>
              <a:tr h="54040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 risk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 ayda ve sonrasında 18-24 ayda kontrol BT </a:t>
                      </a:r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046152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62" y="668754"/>
            <a:ext cx="10714889" cy="74973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756139" y="4220308"/>
            <a:ext cx="10650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6-8 mm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soliter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non-kalsifiye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nodülün yüksek riskli popülasyonda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malign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olma riski %0,5-2.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Seçilmiş hastalarda (risk faktörleri, nodül morfolojisi, ölçümlerin güvenilirliği) daha kısa veya daha uzun takipler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yapılabilir.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Nodüllerin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dağılımı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periferal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ve/veya alt lob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dominansı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varsa, nodüllerin boyutları değişkense metastaz düşünmek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gerekir. Eğer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nodüller metastaz ise çoğunlukla 3 ay içinde büyüyecektir.  </a:t>
            </a:r>
          </a:p>
        </p:txBody>
      </p:sp>
    </p:spTree>
    <p:extLst>
      <p:ext uri="{BB962C8B-B14F-4D97-AF65-F5344CB8AC3E}">
        <p14:creationId xmlns:p14="http://schemas.microsoft.com/office/powerpoint/2010/main" val="9608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44" y="2385105"/>
            <a:ext cx="5065485" cy="417964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029" y="2243606"/>
            <a:ext cx="4917168" cy="4321148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820619" y="474784"/>
            <a:ext cx="7532077" cy="158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76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K, sigara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 paket-yıl, 3 yıldır içmiyor.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 yıl önce sol alt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lobektomi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Skuamoz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pT1c N0 M0)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Metakron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adenokarsinom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(Sağ alt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lobektomi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990" y="171243"/>
            <a:ext cx="2278952" cy="20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18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SUBSOLİD PULMONER NODÜLE YAKLAŞIM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70660" t="55321" r="2646"/>
          <a:stretch>
            <a:fillRect/>
          </a:stretch>
        </p:blipFill>
        <p:spPr bwMode="auto">
          <a:xfrm>
            <a:off x="9650392" y="2010510"/>
            <a:ext cx="2265038" cy="253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6 Metin kutusu"/>
          <p:cNvSpPr txBox="1"/>
          <p:nvPr/>
        </p:nvSpPr>
        <p:spPr>
          <a:xfrm>
            <a:off x="3119133" y="2057402"/>
            <a:ext cx="627455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Sigara ve yaş risk faktörü olarak yer almaz</a:t>
            </a:r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r>
              <a:rPr lang="tr-TR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</a:t>
            </a:r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olma riski yüksek!</a:t>
            </a:r>
            <a:endParaRPr lang="tr-TR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119133" y="2901332"/>
            <a:ext cx="6274551" cy="1673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Nodül sınırlarında belirsizlik, ölçüm hataları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Solunum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artefaktı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Hasta pozisyonu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farklılığı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Uzun ikiye katlanma zamanı (400-800 gün, 1500 güne kadar ulaşıyor), uzun takip gerekliliği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66380"/>
            <a:ext cx="2024228" cy="263149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8200" y="4736122"/>
            <a:ext cx="209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SAF BUZLU CAM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9976338" y="4629893"/>
            <a:ext cx="1811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KISMİ SOLİD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0627" y="627798"/>
            <a:ext cx="10795379" cy="17578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Subsolid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nodül varlığında öncelikle 6-12 ay sonra nodül sebat edip etmediğine bakılmalıdır.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İnflamatuar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sürece bağlı ise nodül kaybolacaktır. Büyüme hızları yavaş olduğu için bu sürede ilerlemiş kanser gelişmesi beklenmez.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08" y="2769564"/>
            <a:ext cx="4453738" cy="32127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779" y="2793870"/>
            <a:ext cx="5479934" cy="3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5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39" y="270554"/>
            <a:ext cx="4775770" cy="29027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851" y="6427773"/>
            <a:ext cx="3448050" cy="28575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6" y="3359184"/>
            <a:ext cx="5950293" cy="259085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832" y="3360187"/>
            <a:ext cx="3838944" cy="275283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951" y="6140557"/>
            <a:ext cx="3409950" cy="3048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1327" y="420880"/>
            <a:ext cx="5617248" cy="260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959608" y="485800"/>
            <a:ext cx="6664784" cy="73769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r-TR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Subsolid</a:t>
            </a:r>
            <a:r>
              <a:rPr 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nodüllerde tanı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791570" y="1446663"/>
            <a:ext cx="103228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PET/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BT’nin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yeri sınırlıdır. Solid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komponent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≥8 mm ise yararlı olabilir.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Görüntüleme eşliğinde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biyopsi yapılabilir.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Biyopsi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sırasında kanama riski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nodüllere kıyasla daha fazladır.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Tanısal olmayan biyopsi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maligniteyi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dışlamaz.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Şüpheli durumlarda 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direk cerrahi biyopsi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(doğrudan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lobektomiden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kaçınmak gerekir) yapılabilir.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Cerrahi biyopsi sırasında nodülün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palpasyonu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ve normal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parankimden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ayırt edilmesi zordur.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Cerrahi öncesi BT ile işaretleme (metalik tel kanca,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lipiodol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, baryum, metilen mavisi) yapılabilir. </a:t>
            </a:r>
          </a:p>
          <a:p>
            <a:endParaRPr lang="tr-TR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86412-4C44-4BAF-9C09-12109472AA00}" type="slidenum">
              <a:rPr lang="tr-TR" smtClean="0"/>
              <a:pPr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54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4468" y="1872343"/>
            <a:ext cx="58053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71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yaş, E, Emekli inşaat teknikeri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Sigara öyküsü: 40 pak-yıl, halen içiyor.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KOAH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tr-TR" dirty="0"/>
          </a:p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650" y="1515532"/>
            <a:ext cx="4603093" cy="51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746" y="357554"/>
            <a:ext cx="4103154" cy="288673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32012" y="290977"/>
            <a:ext cx="165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Nisan 2021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t="2296"/>
          <a:stretch/>
        </p:blipFill>
        <p:spPr>
          <a:xfrm>
            <a:off x="6758352" y="357554"/>
            <a:ext cx="4237894" cy="293216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746" y="3449026"/>
            <a:ext cx="4103154" cy="304242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352" y="3449026"/>
            <a:ext cx="4361110" cy="30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2" y="557200"/>
            <a:ext cx="3802821" cy="303191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86602" y="95535"/>
            <a:ext cx="1678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Nisan 2018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151" y="1533400"/>
            <a:ext cx="4183181" cy="309921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558" y="3333182"/>
            <a:ext cx="4208713" cy="325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52" y="1326220"/>
            <a:ext cx="6034411" cy="3900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80" y="924335"/>
            <a:ext cx="5397507" cy="47046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23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D039F2-EE3D-F9E6-4FF2-5C6971274B73}"/>
              </a:ext>
            </a:extLst>
          </p:cNvPr>
          <p:cNvSpPr txBox="1"/>
          <p:nvPr/>
        </p:nvSpPr>
        <p:spPr>
          <a:xfrm>
            <a:off x="479268" y="440986"/>
            <a:ext cx="439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BE DONE?</a:t>
            </a:r>
          </a:p>
          <a:p>
            <a:r>
              <a:rPr lang="tr-T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endParaRPr lang="tr-T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4882A20-B01C-0AD3-C66B-AD415CB9CD52}"/>
              </a:ext>
            </a:extLst>
          </p:cNvPr>
          <p:cNvSpPr txBox="1"/>
          <p:nvPr/>
        </p:nvSpPr>
        <p:spPr>
          <a:xfrm>
            <a:off x="621322" y="2083057"/>
            <a:ext cx="59553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tr-TR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tr-TR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BT-anjiyografi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tr-TR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Kardiyak BT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tr-TR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Abdomen BT kesitlerine giren alt akciğer alanları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tr-TR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Baş-boyun BT kesitlerine giren akciğer </a:t>
            </a:r>
            <a:r>
              <a:rPr lang="tr-TR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apeksleri</a:t>
            </a:r>
            <a:r>
              <a:rPr lang="tr-TR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461" y="2083057"/>
            <a:ext cx="4610923" cy="20022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Metin kutusu 8"/>
          <p:cNvSpPr txBox="1"/>
          <p:nvPr/>
        </p:nvSpPr>
        <p:spPr>
          <a:xfrm>
            <a:off x="7836876" y="6184852"/>
            <a:ext cx="4050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Schöckel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Radiol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55(9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592-97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HO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To X-ray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not to X-ray?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568569" y="380996"/>
            <a:ext cx="1126041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 FAZLA BT ÇEKİYORUZ!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68570" y="1137138"/>
            <a:ext cx="1126041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Dünya genelinde yılda </a:t>
            </a:r>
            <a:r>
              <a:rPr 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milyonu BT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çekiliyor. Her yıl bu sayının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arttığı tahmin ediliyor.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Türkiye’de yılda </a:t>
            </a:r>
            <a:r>
              <a:rPr 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15-20 milyon BT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çekimi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yapılıyor.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846385" y="4741986"/>
            <a:ext cx="845820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 fazla </a:t>
            </a:r>
            <a:r>
              <a:rPr lang="tr-T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insidental</a:t>
            </a:r>
            <a:r>
              <a:rPr lang="tr-T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nodül (IPN) görüyoruz!</a:t>
            </a:r>
          </a:p>
        </p:txBody>
      </p:sp>
    </p:spTree>
    <p:extLst>
      <p:ext uri="{BB962C8B-B14F-4D97-AF65-F5344CB8AC3E}">
        <p14:creationId xmlns:p14="http://schemas.microsoft.com/office/powerpoint/2010/main" val="5145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66" y="985256"/>
            <a:ext cx="4021524" cy="292567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546" y="985256"/>
            <a:ext cx="4402903" cy="484683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747132" y="4516244"/>
            <a:ext cx="4192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Sol üst lobda içinde </a:t>
            </a:r>
            <a:r>
              <a:rPr lang="tr-TR" dirty="0" err="1"/>
              <a:t>kistik</a:t>
            </a:r>
            <a:r>
              <a:rPr lang="tr-TR" dirty="0"/>
              <a:t> alan bulunan 11x14 mm buzlucam </a:t>
            </a:r>
            <a:r>
              <a:rPr lang="tr-TR" dirty="0" err="1"/>
              <a:t>dansitesinde</a:t>
            </a:r>
            <a:r>
              <a:rPr lang="tr-TR" dirty="0"/>
              <a:t> nodül </a:t>
            </a:r>
          </a:p>
          <a:p>
            <a:r>
              <a:rPr lang="tr-TR" b="1" dirty="0" err="1"/>
              <a:t>SUVmaks</a:t>
            </a:r>
            <a:r>
              <a:rPr lang="tr-TR" b="1" dirty="0"/>
              <a:t>: 1,3   </a:t>
            </a:r>
          </a:p>
        </p:txBody>
      </p:sp>
    </p:spTree>
    <p:extLst>
      <p:ext uri="{BB962C8B-B14F-4D97-AF65-F5344CB8AC3E}">
        <p14:creationId xmlns:p14="http://schemas.microsoft.com/office/powerpoint/2010/main" val="41705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57" y="1037343"/>
            <a:ext cx="5501227" cy="490039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829" y="981040"/>
            <a:ext cx="5703479" cy="495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01" y="420906"/>
            <a:ext cx="3476162" cy="3130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t="29857" b="24961"/>
          <a:stretch/>
        </p:blipFill>
        <p:spPr>
          <a:xfrm>
            <a:off x="4466813" y="435605"/>
            <a:ext cx="6599268" cy="2026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t="59933"/>
          <a:stretch/>
        </p:blipFill>
        <p:spPr>
          <a:xfrm>
            <a:off x="2016118" y="3866668"/>
            <a:ext cx="8954429" cy="27447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337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092484"/>
              </p:ext>
            </p:extLst>
          </p:nvPr>
        </p:nvGraphicFramePr>
        <p:xfrm>
          <a:off x="674077" y="222736"/>
          <a:ext cx="10691446" cy="2536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5981">
                  <a:extLst>
                    <a:ext uri="{9D8B030D-6E8A-4147-A177-3AD203B41FA5}">
                      <a16:colId xmlns:a16="http://schemas.microsoft.com/office/drawing/2014/main" val="2934570034"/>
                    </a:ext>
                  </a:extLst>
                </a:gridCol>
                <a:gridCol w="1537557">
                  <a:extLst>
                    <a:ext uri="{9D8B030D-6E8A-4147-A177-3AD203B41FA5}">
                      <a16:colId xmlns:a16="http://schemas.microsoft.com/office/drawing/2014/main" val="376016452"/>
                    </a:ext>
                  </a:extLst>
                </a:gridCol>
                <a:gridCol w="2502877">
                  <a:extLst>
                    <a:ext uri="{9D8B030D-6E8A-4147-A177-3AD203B41FA5}">
                      <a16:colId xmlns:a16="http://schemas.microsoft.com/office/drawing/2014/main" val="820302109"/>
                    </a:ext>
                  </a:extLst>
                </a:gridCol>
                <a:gridCol w="5375031">
                  <a:extLst>
                    <a:ext uri="{9D8B030D-6E8A-4147-A177-3AD203B41FA5}">
                      <a16:colId xmlns:a16="http://schemas.microsoft.com/office/drawing/2014/main" val="2551527250"/>
                    </a:ext>
                  </a:extLst>
                </a:gridCol>
              </a:tblGrid>
              <a:tr h="414770">
                <a:tc gridSpan="4"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SUBSOLİD NODÜL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098426"/>
                  </a:ext>
                </a:extLst>
              </a:tr>
              <a:tr h="414770">
                <a:tc gridSpan="2"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Boyut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&lt;6 mm (&lt;100 mm3)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mm (≥100 mm3)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370638"/>
                  </a:ext>
                </a:extLst>
              </a:tr>
              <a:tr h="684136">
                <a:tc rowSpan="2"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 nodül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Buzlucam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Takip edilmez*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6-12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ay sonra BT, </a:t>
                      </a:r>
                      <a:r>
                        <a:rPr lang="tr-TR" sz="20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sebat ediyorsa</a:t>
                      </a:r>
                      <a:r>
                        <a:rPr lang="tr-TR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yılda bir BT, takip süresi 5 yıldır </a:t>
                      </a:r>
                      <a:r>
                        <a:rPr lang="tr-TR" sz="20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yıl)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591329"/>
                  </a:ext>
                </a:extLst>
              </a:tr>
              <a:tr h="41477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Kısmi</a:t>
                      </a:r>
                      <a:r>
                        <a:rPr lang="tr-TR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Takip edilmez**</a:t>
                      </a:r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</a:t>
                      </a:r>
                      <a:r>
                        <a:rPr lang="tr-TR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ay sonra BT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tr-TR" sz="20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sebat ediyorsa 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</a:t>
                      </a:r>
                      <a:r>
                        <a:rPr lang="tr-TR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komponent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&lt;6 mm ise yıllık BT takibi, takip süresi 5 yıldır </a:t>
                      </a:r>
                      <a:r>
                        <a:rPr lang="tr-TR" sz="20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yıl) 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851550"/>
                  </a:ext>
                </a:extLst>
              </a:tr>
            </a:tbl>
          </a:graphicData>
        </a:graphic>
      </p:graphicFrame>
      <p:sp>
        <p:nvSpPr>
          <p:cNvPr id="3" name="Metin kutusu 2"/>
          <p:cNvSpPr txBox="1"/>
          <p:nvPr/>
        </p:nvSpPr>
        <p:spPr>
          <a:xfrm>
            <a:off x="720969" y="2889738"/>
            <a:ext cx="108907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*&lt;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6 mm saf buzlu cam nodüllerde rutin takip önerilmez. Şüpheli durumlarda 2. ve 4. yılda takip yapılabilir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**Pratikte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&lt;6 mm bir nodülün kısmi-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görünmesi pek beklenmez. </a:t>
            </a:r>
            <a:endParaRPr lang="tr-T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6 mm kısmi-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nodüllerde rutin takip önerilmez. </a:t>
            </a:r>
            <a:endParaRPr lang="tr-T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tr-TR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komponenti</a:t>
            </a:r>
            <a:r>
              <a:rPr lang="tr-T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≥6 mm olan </a:t>
            </a:r>
            <a:r>
              <a:rPr lang="tr-TR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persistan</a:t>
            </a:r>
            <a:r>
              <a:rPr lang="tr-T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kısmi-</a:t>
            </a:r>
            <a:r>
              <a:rPr lang="tr-TR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nodüller </a:t>
            </a:r>
            <a:r>
              <a:rPr lang="tr-TR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malignite</a:t>
            </a:r>
            <a:r>
              <a:rPr lang="tr-T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açısından yüksek risklidir.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10 mm 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buzlucam lezyonlarda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, içinde köpüksü görünüm varsa ilk kontrol 6. ayda yapılabilir. </a:t>
            </a:r>
            <a:endParaRPr lang="tr-T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Takiplerde boyut artışı olması veya </a:t>
            </a:r>
            <a:r>
              <a:rPr lang="tr-TR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</a:t>
            </a:r>
            <a:r>
              <a:rPr lang="tr-T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gelişmesi </a:t>
            </a:r>
            <a:r>
              <a:rPr lang="tr-TR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malignite</a:t>
            </a:r>
            <a:r>
              <a:rPr lang="tr-T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kriteridir.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Rezeksiyon 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düşünülebilir.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komponent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arttıkça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invazyon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ve metastaz riski artmaktadır.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Sınırları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lobule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kistik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komponent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içeren,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kısmi büyüyen,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kısmı ≥8 mm olan nodüllerde PET/BT, biyopsi veya cerrahi düşünülmelidir.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Hayatı tehdit eden ciddi </a:t>
            </a:r>
            <a:r>
              <a:rPr lang="tr-TR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komorbiditesi</a:t>
            </a:r>
            <a:r>
              <a:rPr lang="tr-T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olan hastalarda yavaş seyirli bir </a:t>
            </a:r>
            <a:r>
              <a:rPr lang="tr-TR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malignitenin</a:t>
            </a:r>
            <a:r>
              <a:rPr lang="tr-T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takibi yersiz olabilir. Takip yapılmayabilir. </a:t>
            </a:r>
            <a:endParaRPr lang="tr-TR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851" y="6369156"/>
            <a:ext cx="34480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190008"/>
              </p:ext>
            </p:extLst>
          </p:nvPr>
        </p:nvGraphicFramePr>
        <p:xfrm>
          <a:off x="650632" y="1230924"/>
          <a:ext cx="10755922" cy="2770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5722">
                  <a:extLst>
                    <a:ext uri="{9D8B030D-6E8A-4147-A177-3AD203B41FA5}">
                      <a16:colId xmlns:a16="http://schemas.microsoft.com/office/drawing/2014/main" val="2934570034"/>
                    </a:ext>
                  </a:extLst>
                </a:gridCol>
                <a:gridCol w="4630615">
                  <a:extLst>
                    <a:ext uri="{9D8B030D-6E8A-4147-A177-3AD203B41FA5}">
                      <a16:colId xmlns:a16="http://schemas.microsoft.com/office/drawing/2014/main" val="820302109"/>
                    </a:ext>
                  </a:extLst>
                </a:gridCol>
                <a:gridCol w="4589585">
                  <a:extLst>
                    <a:ext uri="{9D8B030D-6E8A-4147-A177-3AD203B41FA5}">
                      <a16:colId xmlns:a16="http://schemas.microsoft.com/office/drawing/2014/main" val="2551527250"/>
                    </a:ext>
                  </a:extLst>
                </a:gridCol>
              </a:tblGrid>
              <a:tr h="425019">
                <a:tc gridSpan="3"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SUBSOLİD NODÜL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098426"/>
                  </a:ext>
                </a:extLst>
              </a:tr>
              <a:tr h="425019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Boyut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&lt;6 mm (&lt;100 mm3)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mm (≥100 mm3)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370638"/>
                  </a:ext>
                </a:extLst>
              </a:tr>
              <a:tr h="425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Çok sayıda nodül</a:t>
                      </a:r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Öncelikle </a:t>
                      </a:r>
                      <a:r>
                        <a:rPr lang="tr-TR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benign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etyoloji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düşünülür. 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3-6 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 sonra sebat edip etmediğine bakılır.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eçilmiş hastalarda 2. ve 4. yılda takip yapılabilir.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tr-TR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 ay sonra BT kontrolü yapılır.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Sonrasındaki</a:t>
                      </a:r>
                      <a:r>
                        <a:rPr lang="tr-T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takip en belirgin olan nodüle göre yapılır. 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Birden fazla şüpheli nodülün olması </a:t>
                      </a:r>
                      <a:r>
                        <a:rPr lang="tr-TR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malignite</a:t>
                      </a:r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riskini artırmaktadır. </a:t>
                      </a:r>
                    </a:p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59132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356" y="6301574"/>
            <a:ext cx="4263545" cy="35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556" y="805935"/>
            <a:ext cx="9981210" cy="389485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421228" y="4932608"/>
            <a:ext cx="840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Multifokal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adenokarsinoma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947" y="6143221"/>
            <a:ext cx="34480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3383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ÖZETLE: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643555" y="1541585"/>
            <a:ext cx="9073660" cy="1477328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IPN’nin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morfolojisi nasıl? Solid?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Subsolid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? Tek mi? Çok sayıda mı?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Bu nodül eski radyolojik tetkiklerde var mı?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Yeni çıktı ise, hızlı mı çıkmış? Klinik nasıl?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İnflamatuar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bir lezyon olabilir mi?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Kontrol BT çekiyim sebat edecek mi?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Daha önce de var ise büyümüş mü? Büyüme hızı (VDT) nasıl?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2696471" y="3311990"/>
            <a:ext cx="9020743" cy="295002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Hastam kaç yaşında? Biyolojik yaşı nasıl?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KGD: Kırılgan mı?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Komorbid</a:t>
            </a: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hastalıkları neler? Kullandığı ilaçlar neler?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Mevcut hastalıkları nedeniyle beklenen </a:t>
            </a:r>
            <a:r>
              <a:rPr lang="tr-T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sağkalım</a:t>
            </a: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kadar?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nodül nedenli </a:t>
            </a:r>
            <a:r>
              <a:rPr lang="tr-T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mortalite</a:t>
            </a: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riski? Gereksiz (</a:t>
            </a:r>
            <a:r>
              <a:rPr lang="tr-T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overdiagnosis</a:t>
            </a: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tanı mı koyuyorum?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</a:t>
            </a: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bir nodül olduğunu düşünmem halinde biyopsi yapabilecek miyim?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Biyopsi sonrası, tedavi edebilecek miyim? (Cerrahi, SBRT)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Yaptığım tedavi yaşam kalitesini ne şekilde etkiler?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Hastanın tercihi nedir?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nodülü takip etmeli miyim?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r="3335"/>
          <a:stretch/>
        </p:blipFill>
        <p:spPr>
          <a:xfrm>
            <a:off x="281517" y="2372582"/>
            <a:ext cx="2362037" cy="236548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28600" y="1541585"/>
            <a:ext cx="2414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GÖĞÜS HASTALIKLARI</a:t>
            </a:r>
            <a:endParaRPr lang="en-US" sz="2400" b="1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98228" y="4870940"/>
            <a:ext cx="201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GERİATRİ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0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882A20-B01C-0AD3-C66B-AD415CB9CD52}"/>
              </a:ext>
            </a:extLst>
          </p:cNvPr>
          <p:cNvSpPr txBox="1"/>
          <p:nvPr/>
        </p:nvSpPr>
        <p:spPr>
          <a:xfrm>
            <a:off x="609599" y="1611923"/>
            <a:ext cx="10755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IPN görülme oranı %20-40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Yaş artıkça görülme sıklığı ↑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Erkeklerde biraz daha ↑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Çoğu IPN </a:t>
            </a:r>
            <a:r>
              <a:rPr lang="tr-TR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benign</a:t>
            </a:r>
            <a:endParaRPr lang="tr-TR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</a:t>
            </a:r>
            <a:r>
              <a:rPr lang="tr-T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olma oranı: </a:t>
            </a:r>
            <a:r>
              <a:rPr lang="tr-T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%5-12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ED039F2-EE3D-F9E6-4FF2-5C6971274B73}"/>
              </a:ext>
            </a:extLst>
          </p:cNvPr>
          <p:cNvSpPr txBox="1"/>
          <p:nvPr/>
        </p:nvSpPr>
        <p:spPr>
          <a:xfrm>
            <a:off x="609600" y="451338"/>
            <a:ext cx="1066799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İnsidental</a:t>
            </a:r>
            <a:r>
              <a:rPr lang="tr-T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nodüller (IPN)</a:t>
            </a:r>
            <a:endParaRPr lang="tr-TR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328153" y="5933873"/>
            <a:ext cx="903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Osarogiagbon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RU,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2022.</a:t>
            </a:r>
            <a:r>
              <a:rPr lang="tr-T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tr-T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40(19):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2094-105</a:t>
            </a:r>
            <a:r>
              <a:rPr lang="tr-T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tr-T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Gracie</a:t>
            </a:r>
            <a:r>
              <a:rPr lang="tr-T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K, et al. 2019. </a:t>
            </a:r>
            <a:r>
              <a:rPr lang="tr-T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tr-T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tr-T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J 54(2): 1802221. 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r="4181"/>
          <a:stretch/>
        </p:blipFill>
        <p:spPr>
          <a:xfrm>
            <a:off x="8031750" y="1675163"/>
            <a:ext cx="2835542" cy="297830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3792415"/>
            <a:ext cx="2326153" cy="277319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559" t="16027" r="-559" b="11171"/>
          <a:stretch/>
        </p:blipFill>
        <p:spPr>
          <a:xfrm>
            <a:off x="3386841" y="3818511"/>
            <a:ext cx="2096910" cy="27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94" y="744416"/>
            <a:ext cx="6353711" cy="517180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00" y="2315307"/>
            <a:ext cx="6373092" cy="354229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911" y="744416"/>
            <a:ext cx="1086124" cy="109007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995972" y="903576"/>
            <a:ext cx="34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0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DB3B6-E28C-3047-B400-E7994068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" y="316523"/>
            <a:ext cx="10580077" cy="574431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tr-T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nodül t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anım</a:t>
            </a:r>
            <a:r>
              <a:rPr lang="tr-T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0252-BD2C-FF4B-9AA1-FDBDEDDA5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723" y="949569"/>
            <a:ext cx="10699997" cy="662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Akciğer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parankimi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çevrili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plevra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temas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halinde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olabilir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sınırl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arı belirli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çapı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cm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yuvarlak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opasiteye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pulmoner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nodül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denmektedir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036205" y="2169633"/>
            <a:ext cx="406790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tr-T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nodül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6" y="2743649"/>
            <a:ext cx="4034078" cy="2874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Metin kutusu 9"/>
          <p:cNvSpPr txBox="1"/>
          <p:nvPr/>
        </p:nvSpPr>
        <p:spPr>
          <a:xfrm>
            <a:off x="6905203" y="2169634"/>
            <a:ext cx="419697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Subsolid</a:t>
            </a:r>
            <a:r>
              <a:rPr lang="tr-T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nodül 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204" y="2743649"/>
            <a:ext cx="4196973" cy="27015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Metin kutusu 3"/>
          <p:cNvSpPr txBox="1"/>
          <p:nvPr/>
        </p:nvSpPr>
        <p:spPr>
          <a:xfrm>
            <a:off x="6521450" y="5669848"/>
            <a:ext cx="469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 buzlu 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               Kısmi </a:t>
            </a:r>
            <a:r>
              <a:rPr lang="tr-TR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91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627186" y="4085492"/>
            <a:ext cx="111720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Nodüller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parankim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penceresinde (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atenüasyon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boyut,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interval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değişim açısından) değerlendirilmelidir. 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İdeal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değerlendirme için kesit kalınlığı 1-1,5 mm olmalı ve kesitler derin 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inspirasyonda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alınmalıdır.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nodül varlığında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çekilecek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ilk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BT’nin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kontrastlı olması tercih edilir. Takipte kontrastsız ve düşük dozla çekimler yapılabilir.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3956" t="19817" r="27585" b="28568"/>
          <a:stretch/>
        </p:blipFill>
        <p:spPr bwMode="auto">
          <a:xfrm>
            <a:off x="746076" y="781337"/>
            <a:ext cx="4763069" cy="285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530" y="781337"/>
            <a:ext cx="5416658" cy="292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36F83D16-D6D6-4CF3-9CBB-003DC80AB74A}"/>
</file>

<file path=customXml/itemProps2.xml><?xml version="1.0" encoding="utf-8"?>
<ds:datastoreItem xmlns:ds="http://schemas.openxmlformats.org/officeDocument/2006/customXml" ds:itemID="{B69384EA-C973-4C30-8E5D-1BD48D3CDB73}"/>
</file>

<file path=customXml/itemProps3.xml><?xml version="1.0" encoding="utf-8"?>
<ds:datastoreItem xmlns:ds="http://schemas.openxmlformats.org/officeDocument/2006/customXml" ds:itemID="{0FB89AB6-B960-4092-B9D4-CDD806693321}"/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2366</Words>
  <Application>Microsoft Office PowerPoint</Application>
  <PresentationFormat>Geniş ekran</PresentationFormat>
  <Paragraphs>433</Paragraphs>
  <Slides>56</Slides>
  <Notes>12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Wingdings</vt:lpstr>
      <vt:lpstr>Office Teması</vt:lpstr>
      <vt:lpstr>PowerPoint Sunusu</vt:lpstr>
      <vt:lpstr>Çıkar çatışması beyanı</vt:lpstr>
      <vt:lpstr>Kaynaklar:  </vt:lpstr>
      <vt:lpstr>Sunum planı</vt:lpstr>
      <vt:lpstr>PowerPoint Sunusu</vt:lpstr>
      <vt:lpstr>PowerPoint Sunusu</vt:lpstr>
      <vt:lpstr>PowerPoint Sunusu</vt:lpstr>
      <vt:lpstr>Pulmoner nodül tanımı</vt:lpstr>
      <vt:lpstr>PowerPoint Sunusu</vt:lpstr>
      <vt:lpstr>PowerPoint Sunusu</vt:lpstr>
      <vt:lpstr>PowerPoint Sunusu</vt:lpstr>
      <vt:lpstr>PowerPoint Sunusu</vt:lpstr>
      <vt:lpstr>Pulmoner nodül değerlendirmesinin temel ilkeleri</vt:lpstr>
      <vt:lpstr>Yaşlı hasta</vt:lpstr>
      <vt:lpstr>Multidisipliner Yaklaşım</vt:lpstr>
      <vt:lpstr>SOLİD PULMONER NODÜLE YAKLAŞIM</vt:lpstr>
      <vt:lpstr>PowerPoint Sunusu</vt:lpstr>
      <vt:lpstr>PowerPoint Sunusu</vt:lpstr>
      <vt:lpstr>PowerPoint Sunusu</vt:lpstr>
      <vt:lpstr>Solid nodül varlığında malignite riski değerlendirmesi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Malignite riskini değerlendirme</vt:lpstr>
      <vt:lpstr>Klinik ve radyolojik bulgularla kalitatif değerlendirme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MİLİMETRİK SOLİD NODÜLLER (&lt;8 mm)</vt:lpstr>
      <vt:lpstr>PowerPoint Sunusu</vt:lpstr>
      <vt:lpstr>PowerPoint Sunusu</vt:lpstr>
      <vt:lpstr>PowerPoint Sunusu</vt:lpstr>
      <vt:lpstr>SUBSOLİD PULMONER NODÜLE YAKLAŞIM</vt:lpstr>
      <vt:lpstr>PowerPoint Sunusu</vt:lpstr>
      <vt:lpstr>PowerPoint Sunusu</vt:lpstr>
      <vt:lpstr>Subsolid nodüllerde tanı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ÖZETLE: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PULMONER NODÜLLERE YAKLAŞIM</dc:title>
  <dc:creator>Windows Kullanıcısı</dc:creator>
  <cp:lastModifiedBy>Deniz Köksal</cp:lastModifiedBy>
  <cp:revision>596</cp:revision>
  <dcterms:created xsi:type="dcterms:W3CDTF">2021-09-21T19:38:39Z</dcterms:created>
  <dcterms:modified xsi:type="dcterms:W3CDTF">2025-10-15T21:03:15Z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