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10.xml" ContentType="application/vnd.openxmlformats-officedocument.presentationml.slide+xml"/>
  <Override PartName="/ppt/presentation.xml" ContentType="application/vnd.openxmlformats-officedocument.presentationml.presentation.main+xml"/>
  <Override PartName="/ppt/slides/slide44.xml" ContentType="application/vnd.openxmlformats-officedocument.presentationml.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6" r:id="rId2"/>
    <p:sldId id="257" r:id="rId3"/>
    <p:sldId id="258" r:id="rId4"/>
    <p:sldId id="260" r:id="rId5"/>
    <p:sldId id="261" r:id="rId6"/>
    <p:sldId id="263" r:id="rId7"/>
    <p:sldId id="272" r:id="rId8"/>
    <p:sldId id="273" r:id="rId9"/>
    <p:sldId id="274" r:id="rId10"/>
    <p:sldId id="275" r:id="rId11"/>
    <p:sldId id="276" r:id="rId12"/>
    <p:sldId id="277" r:id="rId13"/>
    <p:sldId id="278" r:id="rId14"/>
    <p:sldId id="279" r:id="rId15"/>
    <p:sldId id="280" r:id="rId16"/>
    <p:sldId id="281" r:id="rId17"/>
    <p:sldId id="282" r:id="rId18"/>
    <p:sldId id="309" r:id="rId19"/>
    <p:sldId id="307" r:id="rId20"/>
    <p:sldId id="308" r:id="rId21"/>
    <p:sldId id="310"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6" r:id="rId45"/>
  </p:sldIdLst>
  <p:sldSz cx="14630400" cy="8229600"/>
  <p:notesSz cx="8229600" cy="14630400"/>
  <p:embeddedFontLst>
    <p:embeddedFont>
      <p:font typeface="Open Sans" panose="020B0606030504020204" pitchFamily="34" charset="0"/>
      <p:regular r:id="rId47"/>
      <p:bold r:id="rId48"/>
      <p:italic r:id="rId49"/>
    </p:embeddedFont>
  </p:embeddedFont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846CE"/>
    <a:srgbClr val="0066FF"/>
    <a:srgbClr val="5F0957"/>
    <a:srgbClr val="5711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9" d="100"/>
          <a:sy n="69" d="100"/>
        </p:scale>
        <p:origin x="677"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presProps" Target="presProp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mile özsürekci" userId="ce56b97887b15ea9" providerId="LiveId" clId="{BA1CDA9B-D75E-4823-9B8F-BF6B8A0554B4}"/>
    <pc:docChg chg="custSel delSld modSld">
      <pc:chgData name="cemile özsürekci" userId="ce56b97887b15ea9" providerId="LiveId" clId="{BA1CDA9B-D75E-4823-9B8F-BF6B8A0554B4}" dt="2025-10-17T11:24:25.888" v="1042" actId="1076"/>
      <pc:docMkLst>
        <pc:docMk/>
      </pc:docMkLst>
      <pc:sldChg chg="modSp mod">
        <pc:chgData name="cemile özsürekci" userId="ce56b97887b15ea9" providerId="LiveId" clId="{BA1CDA9B-D75E-4823-9B8F-BF6B8A0554B4}" dt="2025-10-16T13:04:19.825" v="10" actId="1076"/>
        <pc:sldMkLst>
          <pc:docMk/>
          <pc:sldMk cId="0" sldId="256"/>
        </pc:sldMkLst>
        <pc:spChg chg="mod">
          <ac:chgData name="cemile özsürekci" userId="ce56b97887b15ea9" providerId="LiveId" clId="{BA1CDA9B-D75E-4823-9B8F-BF6B8A0554B4}" dt="2025-10-16T13:03:29.803" v="2" actId="122"/>
          <ac:spMkLst>
            <pc:docMk/>
            <pc:sldMk cId="0" sldId="256"/>
            <ac:spMk id="3" creationId="{00000000-0000-0000-0000-000000000000}"/>
          </ac:spMkLst>
        </pc:spChg>
        <pc:spChg chg="mod">
          <ac:chgData name="cemile özsürekci" userId="ce56b97887b15ea9" providerId="LiveId" clId="{BA1CDA9B-D75E-4823-9B8F-BF6B8A0554B4}" dt="2025-10-16T13:04:19.825" v="10" actId="1076"/>
          <ac:spMkLst>
            <pc:docMk/>
            <pc:sldMk cId="0" sldId="256"/>
            <ac:spMk id="4" creationId="{00000000-0000-0000-0000-000000000000}"/>
          </ac:spMkLst>
        </pc:spChg>
        <pc:spChg chg="mod">
          <ac:chgData name="cemile özsürekci" userId="ce56b97887b15ea9" providerId="LiveId" clId="{BA1CDA9B-D75E-4823-9B8F-BF6B8A0554B4}" dt="2025-10-16T13:04:16.129" v="9" actId="1076"/>
          <ac:spMkLst>
            <pc:docMk/>
            <pc:sldMk cId="0" sldId="256"/>
            <ac:spMk id="5" creationId="{00000000-0000-0000-0000-000000000000}"/>
          </ac:spMkLst>
        </pc:spChg>
        <pc:spChg chg="mod">
          <ac:chgData name="cemile özsürekci" userId="ce56b97887b15ea9" providerId="LiveId" clId="{BA1CDA9B-D75E-4823-9B8F-BF6B8A0554B4}" dt="2025-10-16T13:04:09.112" v="8" actId="1076"/>
          <ac:spMkLst>
            <pc:docMk/>
            <pc:sldMk cId="0" sldId="256"/>
            <ac:spMk id="6" creationId="{00000000-0000-0000-0000-000000000000}"/>
          </ac:spMkLst>
        </pc:spChg>
      </pc:sldChg>
      <pc:sldChg chg="delSp modSp mod">
        <pc:chgData name="cemile özsürekci" userId="ce56b97887b15ea9" providerId="LiveId" clId="{BA1CDA9B-D75E-4823-9B8F-BF6B8A0554B4}" dt="2025-10-16T13:09:52.673" v="40" actId="14100"/>
        <pc:sldMkLst>
          <pc:docMk/>
          <pc:sldMk cId="0" sldId="257"/>
        </pc:sldMkLst>
        <pc:spChg chg="mod">
          <ac:chgData name="cemile özsürekci" userId="ce56b97887b15ea9" providerId="LiveId" clId="{BA1CDA9B-D75E-4823-9B8F-BF6B8A0554B4}" dt="2025-10-16T13:09:37.170" v="38" actId="1076"/>
          <ac:spMkLst>
            <pc:docMk/>
            <pc:sldMk cId="0" sldId="257"/>
            <ac:spMk id="3" creationId="{00000000-0000-0000-0000-000000000000}"/>
          </ac:spMkLst>
        </pc:spChg>
        <pc:spChg chg="mod">
          <ac:chgData name="cemile özsürekci" userId="ce56b97887b15ea9" providerId="LiveId" clId="{BA1CDA9B-D75E-4823-9B8F-BF6B8A0554B4}" dt="2025-10-16T13:09:43.851" v="39" actId="1076"/>
          <ac:spMkLst>
            <pc:docMk/>
            <pc:sldMk cId="0" sldId="257"/>
            <ac:spMk id="4" creationId="{00000000-0000-0000-0000-000000000000}"/>
          </ac:spMkLst>
        </pc:spChg>
        <pc:spChg chg="del">
          <ac:chgData name="cemile özsürekci" userId="ce56b97887b15ea9" providerId="LiveId" clId="{BA1CDA9B-D75E-4823-9B8F-BF6B8A0554B4}" dt="2025-10-16T13:05:25.921" v="20" actId="478"/>
          <ac:spMkLst>
            <pc:docMk/>
            <pc:sldMk cId="0" sldId="257"/>
            <ac:spMk id="5" creationId="{00000000-0000-0000-0000-000000000000}"/>
          </ac:spMkLst>
        </pc:spChg>
        <pc:spChg chg="del">
          <ac:chgData name="cemile özsürekci" userId="ce56b97887b15ea9" providerId="LiveId" clId="{BA1CDA9B-D75E-4823-9B8F-BF6B8A0554B4}" dt="2025-10-16T13:05:21.754" v="19" actId="478"/>
          <ac:spMkLst>
            <pc:docMk/>
            <pc:sldMk cId="0" sldId="257"/>
            <ac:spMk id="6" creationId="{00000000-0000-0000-0000-000000000000}"/>
          </ac:spMkLst>
        </pc:spChg>
        <pc:picChg chg="mod">
          <ac:chgData name="cemile özsürekci" userId="ce56b97887b15ea9" providerId="LiveId" clId="{BA1CDA9B-D75E-4823-9B8F-BF6B8A0554B4}" dt="2025-10-16T13:09:52.673" v="40" actId="14100"/>
          <ac:picMkLst>
            <pc:docMk/>
            <pc:sldMk cId="0" sldId="257"/>
            <ac:picMk id="2" creationId="{00000000-0000-0000-0000-000000000000}"/>
          </ac:picMkLst>
        </pc:picChg>
      </pc:sldChg>
      <pc:sldChg chg="modSp mod">
        <pc:chgData name="cemile özsürekci" userId="ce56b97887b15ea9" providerId="LiveId" clId="{BA1CDA9B-D75E-4823-9B8F-BF6B8A0554B4}" dt="2025-10-16T13:11:52.873" v="62" actId="1076"/>
        <pc:sldMkLst>
          <pc:docMk/>
          <pc:sldMk cId="0" sldId="258"/>
        </pc:sldMkLst>
        <pc:spChg chg="mod">
          <ac:chgData name="cemile özsürekci" userId="ce56b97887b15ea9" providerId="LiveId" clId="{BA1CDA9B-D75E-4823-9B8F-BF6B8A0554B4}" dt="2025-10-16T13:10:40.928" v="48" actId="255"/>
          <ac:spMkLst>
            <pc:docMk/>
            <pc:sldMk cId="0" sldId="258"/>
            <ac:spMk id="2" creationId="{00000000-0000-0000-0000-000000000000}"/>
          </ac:spMkLst>
        </pc:spChg>
        <pc:spChg chg="mod">
          <ac:chgData name="cemile özsürekci" userId="ce56b97887b15ea9" providerId="LiveId" clId="{BA1CDA9B-D75E-4823-9B8F-BF6B8A0554B4}" dt="2025-10-16T13:11:52.873" v="62" actId="1076"/>
          <ac:spMkLst>
            <pc:docMk/>
            <pc:sldMk cId="0" sldId="258"/>
            <ac:spMk id="3" creationId="{00000000-0000-0000-0000-000000000000}"/>
          </ac:spMkLst>
        </pc:spChg>
        <pc:spChg chg="mod">
          <ac:chgData name="cemile özsürekci" userId="ce56b97887b15ea9" providerId="LiveId" clId="{BA1CDA9B-D75E-4823-9B8F-BF6B8A0554B4}" dt="2025-10-16T13:11:29.957" v="60" actId="20577"/>
          <ac:spMkLst>
            <pc:docMk/>
            <pc:sldMk cId="0" sldId="258"/>
            <ac:spMk id="4" creationId="{00000000-0000-0000-0000-000000000000}"/>
          </ac:spMkLst>
        </pc:spChg>
        <pc:spChg chg="mod">
          <ac:chgData name="cemile özsürekci" userId="ce56b97887b15ea9" providerId="LiveId" clId="{BA1CDA9B-D75E-4823-9B8F-BF6B8A0554B4}" dt="2025-10-16T13:11:18.583" v="54" actId="1076"/>
          <ac:spMkLst>
            <pc:docMk/>
            <pc:sldMk cId="0" sldId="258"/>
            <ac:spMk id="5" creationId="{00000000-0000-0000-0000-000000000000}"/>
          </ac:spMkLst>
        </pc:spChg>
        <pc:spChg chg="mod">
          <ac:chgData name="cemile özsürekci" userId="ce56b97887b15ea9" providerId="LiveId" clId="{BA1CDA9B-D75E-4823-9B8F-BF6B8A0554B4}" dt="2025-10-16T13:11:15.030" v="53" actId="1076"/>
          <ac:spMkLst>
            <pc:docMk/>
            <pc:sldMk cId="0" sldId="258"/>
            <ac:spMk id="6" creationId="{00000000-0000-0000-0000-000000000000}"/>
          </ac:spMkLst>
        </pc:spChg>
      </pc:sldChg>
      <pc:sldChg chg="del">
        <pc:chgData name="cemile özsürekci" userId="ce56b97887b15ea9" providerId="LiveId" clId="{BA1CDA9B-D75E-4823-9B8F-BF6B8A0554B4}" dt="2025-10-16T13:21:17.630" v="63" actId="47"/>
        <pc:sldMkLst>
          <pc:docMk/>
          <pc:sldMk cId="0" sldId="259"/>
        </pc:sldMkLst>
      </pc:sldChg>
      <pc:sldChg chg="delSp modSp mod">
        <pc:chgData name="cemile özsürekci" userId="ce56b97887b15ea9" providerId="LiveId" clId="{BA1CDA9B-D75E-4823-9B8F-BF6B8A0554B4}" dt="2025-10-16T13:51:52.606" v="302" actId="1076"/>
        <pc:sldMkLst>
          <pc:docMk/>
          <pc:sldMk cId="0" sldId="260"/>
        </pc:sldMkLst>
        <pc:spChg chg="del">
          <ac:chgData name="cemile özsürekci" userId="ce56b97887b15ea9" providerId="LiveId" clId="{BA1CDA9B-D75E-4823-9B8F-BF6B8A0554B4}" dt="2025-10-16T13:22:11.913" v="68" actId="478"/>
          <ac:spMkLst>
            <pc:docMk/>
            <pc:sldMk cId="0" sldId="260"/>
            <ac:spMk id="4" creationId="{00000000-0000-0000-0000-000000000000}"/>
          </ac:spMkLst>
        </pc:spChg>
        <pc:spChg chg="mod">
          <ac:chgData name="cemile özsürekci" userId="ce56b97887b15ea9" providerId="LiveId" clId="{BA1CDA9B-D75E-4823-9B8F-BF6B8A0554B4}" dt="2025-10-16T13:28:31.676" v="144" actId="1076"/>
          <ac:spMkLst>
            <pc:docMk/>
            <pc:sldMk cId="0" sldId="260"/>
            <ac:spMk id="5" creationId="{00000000-0000-0000-0000-000000000000}"/>
          </ac:spMkLst>
        </pc:spChg>
        <pc:spChg chg="mod">
          <ac:chgData name="cemile özsürekci" userId="ce56b97887b15ea9" providerId="LiveId" clId="{BA1CDA9B-D75E-4823-9B8F-BF6B8A0554B4}" dt="2025-10-16T13:27:31.290" v="134" actId="255"/>
          <ac:spMkLst>
            <pc:docMk/>
            <pc:sldMk cId="0" sldId="260"/>
            <ac:spMk id="6" creationId="{00000000-0000-0000-0000-000000000000}"/>
          </ac:spMkLst>
        </pc:spChg>
        <pc:spChg chg="del">
          <ac:chgData name="cemile özsürekci" userId="ce56b97887b15ea9" providerId="LiveId" clId="{BA1CDA9B-D75E-4823-9B8F-BF6B8A0554B4}" dt="2025-10-16T13:22:38.415" v="71" actId="478"/>
          <ac:spMkLst>
            <pc:docMk/>
            <pc:sldMk cId="0" sldId="260"/>
            <ac:spMk id="7" creationId="{00000000-0000-0000-0000-000000000000}"/>
          </ac:spMkLst>
        </pc:spChg>
        <pc:picChg chg="mod">
          <ac:chgData name="cemile özsürekci" userId="ce56b97887b15ea9" providerId="LiveId" clId="{BA1CDA9B-D75E-4823-9B8F-BF6B8A0554B4}" dt="2025-10-16T13:51:52.606" v="302" actId="1076"/>
          <ac:picMkLst>
            <pc:docMk/>
            <pc:sldMk cId="0" sldId="260"/>
            <ac:picMk id="2" creationId="{00000000-0000-0000-0000-000000000000}"/>
          </ac:picMkLst>
        </pc:picChg>
        <pc:picChg chg="mod">
          <ac:chgData name="cemile özsürekci" userId="ce56b97887b15ea9" providerId="LiveId" clId="{BA1CDA9B-D75E-4823-9B8F-BF6B8A0554B4}" dt="2025-10-16T13:26:12.664" v="83" actId="1076"/>
          <ac:picMkLst>
            <pc:docMk/>
            <pc:sldMk cId="0" sldId="260"/>
            <ac:picMk id="3" creationId="{00000000-0000-0000-0000-000000000000}"/>
          </ac:picMkLst>
        </pc:picChg>
      </pc:sldChg>
      <pc:sldChg chg="modSp mod">
        <pc:chgData name="cemile özsürekci" userId="ce56b97887b15ea9" providerId="LiveId" clId="{BA1CDA9B-D75E-4823-9B8F-BF6B8A0554B4}" dt="2025-10-16T13:50:17.939" v="299" actId="20577"/>
        <pc:sldMkLst>
          <pc:docMk/>
          <pc:sldMk cId="0" sldId="261"/>
        </pc:sldMkLst>
        <pc:spChg chg="mod">
          <ac:chgData name="cemile özsürekci" userId="ce56b97887b15ea9" providerId="LiveId" clId="{BA1CDA9B-D75E-4823-9B8F-BF6B8A0554B4}" dt="2025-10-16T13:50:17.939" v="299" actId="20577"/>
          <ac:spMkLst>
            <pc:docMk/>
            <pc:sldMk cId="0" sldId="261"/>
            <ac:spMk id="3" creationId="{00000000-0000-0000-0000-000000000000}"/>
          </ac:spMkLst>
        </pc:spChg>
        <pc:picChg chg="mod">
          <ac:chgData name="cemile özsürekci" userId="ce56b97887b15ea9" providerId="LiveId" clId="{BA1CDA9B-D75E-4823-9B8F-BF6B8A0554B4}" dt="2025-10-16T13:49:54.436" v="294" actId="1076"/>
          <ac:picMkLst>
            <pc:docMk/>
            <pc:sldMk cId="0" sldId="261"/>
            <ac:picMk id="2" creationId="{00000000-0000-0000-0000-000000000000}"/>
          </ac:picMkLst>
        </pc:picChg>
      </pc:sldChg>
      <pc:sldChg chg="delSp del mod">
        <pc:chgData name="cemile özsürekci" userId="ce56b97887b15ea9" providerId="LiveId" clId="{BA1CDA9B-D75E-4823-9B8F-BF6B8A0554B4}" dt="2025-10-16T13:52:00.418" v="303" actId="47"/>
        <pc:sldMkLst>
          <pc:docMk/>
          <pc:sldMk cId="0" sldId="262"/>
        </pc:sldMkLst>
        <pc:picChg chg="del">
          <ac:chgData name="cemile özsürekci" userId="ce56b97887b15ea9" providerId="LiveId" clId="{BA1CDA9B-D75E-4823-9B8F-BF6B8A0554B4}" dt="2025-10-16T13:51:31.540" v="300" actId="478"/>
          <ac:picMkLst>
            <pc:docMk/>
            <pc:sldMk cId="0" sldId="262"/>
            <ac:picMk id="2" creationId="{00000000-0000-0000-0000-000000000000}"/>
          </ac:picMkLst>
        </pc:picChg>
      </pc:sldChg>
      <pc:sldChg chg="addSp delSp modSp mod">
        <pc:chgData name="cemile özsürekci" userId="ce56b97887b15ea9" providerId="LiveId" clId="{BA1CDA9B-D75E-4823-9B8F-BF6B8A0554B4}" dt="2025-10-16T13:59:19.847" v="338" actId="208"/>
        <pc:sldMkLst>
          <pc:docMk/>
          <pc:sldMk cId="0" sldId="263"/>
        </pc:sldMkLst>
        <pc:spChg chg="del">
          <ac:chgData name="cemile özsürekci" userId="ce56b97887b15ea9" providerId="LiveId" clId="{BA1CDA9B-D75E-4823-9B8F-BF6B8A0554B4}" dt="2025-10-16T13:56:14.766" v="319" actId="478"/>
          <ac:spMkLst>
            <pc:docMk/>
            <pc:sldMk cId="0" sldId="263"/>
            <ac:spMk id="3" creationId="{00000000-0000-0000-0000-000000000000}"/>
          </ac:spMkLst>
        </pc:spChg>
        <pc:spChg chg="add mod">
          <ac:chgData name="cemile özsürekci" userId="ce56b97887b15ea9" providerId="LiveId" clId="{BA1CDA9B-D75E-4823-9B8F-BF6B8A0554B4}" dt="2025-10-16T13:59:19.847" v="338" actId="208"/>
          <ac:spMkLst>
            <pc:docMk/>
            <pc:sldMk cId="0" sldId="263"/>
            <ac:spMk id="5" creationId="{A65F232A-0B0A-AF64-A4D3-49BF330C1EB9}"/>
          </ac:spMkLst>
        </pc:spChg>
        <pc:picChg chg="mod modCrop">
          <ac:chgData name="cemile özsürekci" userId="ce56b97887b15ea9" providerId="LiveId" clId="{BA1CDA9B-D75E-4823-9B8F-BF6B8A0554B4}" dt="2025-10-16T13:56:55.117" v="328" actId="1076"/>
          <ac:picMkLst>
            <pc:docMk/>
            <pc:sldMk cId="0" sldId="263"/>
            <ac:picMk id="2" creationId="{00000000-0000-0000-0000-000000000000}"/>
          </ac:picMkLst>
        </pc:picChg>
        <pc:picChg chg="mod modCrop">
          <ac:chgData name="cemile özsürekci" userId="ce56b97887b15ea9" providerId="LiveId" clId="{BA1CDA9B-D75E-4823-9B8F-BF6B8A0554B4}" dt="2025-10-16T13:58:14.537" v="335" actId="1076"/>
          <ac:picMkLst>
            <pc:docMk/>
            <pc:sldMk cId="0" sldId="263"/>
            <ac:picMk id="4" creationId="{00000000-0000-0000-0000-000000000000}"/>
          </ac:picMkLst>
        </pc:picChg>
      </pc:sldChg>
      <pc:sldChg chg="modSp del mod">
        <pc:chgData name="cemile özsürekci" userId="ce56b97887b15ea9" providerId="LiveId" clId="{BA1CDA9B-D75E-4823-9B8F-BF6B8A0554B4}" dt="2025-10-16T14:09:59.088" v="363" actId="47"/>
        <pc:sldMkLst>
          <pc:docMk/>
          <pc:sldMk cId="0" sldId="264"/>
        </pc:sldMkLst>
        <pc:picChg chg="mod">
          <ac:chgData name="cemile özsürekci" userId="ce56b97887b15ea9" providerId="LiveId" clId="{BA1CDA9B-D75E-4823-9B8F-BF6B8A0554B4}" dt="2025-10-16T14:00:36.022" v="344" actId="1582"/>
          <ac:picMkLst>
            <pc:docMk/>
            <pc:sldMk cId="0" sldId="264"/>
            <ac:picMk id="2" creationId="{00000000-0000-0000-0000-000000000000}"/>
          </ac:picMkLst>
        </pc:picChg>
      </pc:sldChg>
      <pc:sldChg chg="addSp modSp del mod">
        <pc:chgData name="cemile özsürekci" userId="ce56b97887b15ea9" providerId="LiveId" clId="{BA1CDA9B-D75E-4823-9B8F-BF6B8A0554B4}" dt="2025-10-16T14:10:02.409" v="364" actId="47"/>
        <pc:sldMkLst>
          <pc:docMk/>
          <pc:sldMk cId="0" sldId="265"/>
        </pc:sldMkLst>
        <pc:spChg chg="mod">
          <ac:chgData name="cemile özsürekci" userId="ce56b97887b15ea9" providerId="LiveId" clId="{BA1CDA9B-D75E-4823-9B8F-BF6B8A0554B4}" dt="2025-10-16T14:03:58.847" v="350" actId="20577"/>
          <ac:spMkLst>
            <pc:docMk/>
            <pc:sldMk cId="0" sldId="265"/>
            <ac:spMk id="2" creationId="{00000000-0000-0000-0000-000000000000}"/>
          </ac:spMkLst>
        </pc:spChg>
        <pc:spChg chg="add mod">
          <ac:chgData name="cemile özsürekci" userId="ce56b97887b15ea9" providerId="LiveId" clId="{BA1CDA9B-D75E-4823-9B8F-BF6B8A0554B4}" dt="2025-10-16T14:05:40.282" v="360" actId="1076"/>
          <ac:spMkLst>
            <pc:docMk/>
            <pc:sldMk cId="0" sldId="265"/>
            <ac:spMk id="5" creationId="{04E4FFDA-B6C0-C4BC-4C44-63EF2E0A324D}"/>
          </ac:spMkLst>
        </pc:spChg>
        <pc:picChg chg="add mod">
          <ac:chgData name="cemile özsürekci" userId="ce56b97887b15ea9" providerId="LiveId" clId="{BA1CDA9B-D75E-4823-9B8F-BF6B8A0554B4}" dt="2025-10-16T14:04:58.509" v="353" actId="1076"/>
          <ac:picMkLst>
            <pc:docMk/>
            <pc:sldMk cId="0" sldId="265"/>
            <ac:picMk id="3" creationId="{00000000-0000-0000-0000-000000000000}"/>
          </ac:picMkLst>
        </pc:picChg>
      </pc:sldChg>
      <pc:sldChg chg="delSp modSp del mod">
        <pc:chgData name="cemile özsürekci" userId="ce56b97887b15ea9" providerId="LiveId" clId="{BA1CDA9B-D75E-4823-9B8F-BF6B8A0554B4}" dt="2025-10-16T14:05:43.643" v="361" actId="47"/>
        <pc:sldMkLst>
          <pc:docMk/>
          <pc:sldMk cId="0" sldId="266"/>
        </pc:sldMkLst>
        <pc:spChg chg="mod">
          <ac:chgData name="cemile özsürekci" userId="ce56b97887b15ea9" providerId="LiveId" clId="{BA1CDA9B-D75E-4823-9B8F-BF6B8A0554B4}" dt="2025-10-16T14:05:04.656" v="354" actId="21"/>
          <ac:spMkLst>
            <pc:docMk/>
            <pc:sldMk cId="0" sldId="266"/>
            <ac:spMk id="3" creationId="{00000000-0000-0000-0000-000000000000}"/>
          </ac:spMkLst>
        </pc:spChg>
        <pc:picChg chg="del">
          <ac:chgData name="cemile özsürekci" userId="ce56b97887b15ea9" providerId="LiveId" clId="{BA1CDA9B-D75E-4823-9B8F-BF6B8A0554B4}" dt="2025-10-16T14:04:48.922" v="351" actId="21"/>
          <ac:picMkLst>
            <pc:docMk/>
            <pc:sldMk cId="0" sldId="266"/>
            <ac:picMk id="2" creationId="{00000000-0000-0000-0000-000000000000}"/>
          </ac:picMkLst>
        </pc:picChg>
      </pc:sldChg>
      <pc:sldChg chg="del">
        <pc:chgData name="cemile özsürekci" userId="ce56b97887b15ea9" providerId="LiveId" clId="{BA1CDA9B-D75E-4823-9B8F-BF6B8A0554B4}" dt="2025-10-16T14:06:25.184" v="362" actId="47"/>
        <pc:sldMkLst>
          <pc:docMk/>
          <pc:sldMk cId="0" sldId="267"/>
        </pc:sldMkLst>
      </pc:sldChg>
      <pc:sldChg chg="del">
        <pc:chgData name="cemile özsürekci" userId="ce56b97887b15ea9" providerId="LiveId" clId="{BA1CDA9B-D75E-4823-9B8F-BF6B8A0554B4}" dt="2025-10-16T14:10:04.419" v="365" actId="47"/>
        <pc:sldMkLst>
          <pc:docMk/>
          <pc:sldMk cId="0" sldId="268"/>
        </pc:sldMkLst>
      </pc:sldChg>
      <pc:sldChg chg="del">
        <pc:chgData name="cemile özsürekci" userId="ce56b97887b15ea9" providerId="LiveId" clId="{BA1CDA9B-D75E-4823-9B8F-BF6B8A0554B4}" dt="2025-10-16T14:10:06.164" v="366" actId="47"/>
        <pc:sldMkLst>
          <pc:docMk/>
          <pc:sldMk cId="0" sldId="269"/>
        </pc:sldMkLst>
      </pc:sldChg>
      <pc:sldChg chg="del">
        <pc:chgData name="cemile özsürekci" userId="ce56b97887b15ea9" providerId="LiveId" clId="{BA1CDA9B-D75E-4823-9B8F-BF6B8A0554B4}" dt="2025-10-16T14:10:07.647" v="367" actId="47"/>
        <pc:sldMkLst>
          <pc:docMk/>
          <pc:sldMk cId="0" sldId="270"/>
        </pc:sldMkLst>
      </pc:sldChg>
      <pc:sldChg chg="del">
        <pc:chgData name="cemile özsürekci" userId="ce56b97887b15ea9" providerId="LiveId" clId="{BA1CDA9B-D75E-4823-9B8F-BF6B8A0554B4}" dt="2025-10-16T14:10:09.344" v="368" actId="47"/>
        <pc:sldMkLst>
          <pc:docMk/>
          <pc:sldMk cId="0" sldId="271"/>
        </pc:sldMkLst>
      </pc:sldChg>
      <pc:sldChg chg="modSp mod">
        <pc:chgData name="cemile özsürekci" userId="ce56b97887b15ea9" providerId="LiveId" clId="{BA1CDA9B-D75E-4823-9B8F-BF6B8A0554B4}" dt="2025-10-16T14:11:18.877" v="375" actId="1076"/>
        <pc:sldMkLst>
          <pc:docMk/>
          <pc:sldMk cId="0" sldId="273"/>
        </pc:sldMkLst>
        <pc:spChg chg="mod">
          <ac:chgData name="cemile özsürekci" userId="ce56b97887b15ea9" providerId="LiveId" clId="{BA1CDA9B-D75E-4823-9B8F-BF6B8A0554B4}" dt="2025-10-16T14:10:58.525" v="372" actId="1076"/>
          <ac:spMkLst>
            <pc:docMk/>
            <pc:sldMk cId="0" sldId="273"/>
            <ac:spMk id="2" creationId="{00000000-0000-0000-0000-000000000000}"/>
          </ac:spMkLst>
        </pc:spChg>
        <pc:spChg chg="mod">
          <ac:chgData name="cemile özsürekci" userId="ce56b97887b15ea9" providerId="LiveId" clId="{BA1CDA9B-D75E-4823-9B8F-BF6B8A0554B4}" dt="2025-10-16T14:11:18.877" v="375" actId="1076"/>
          <ac:spMkLst>
            <pc:docMk/>
            <pc:sldMk cId="0" sldId="273"/>
            <ac:spMk id="3" creationId="{00000000-0000-0000-0000-000000000000}"/>
          </ac:spMkLst>
        </pc:spChg>
        <pc:spChg chg="mod">
          <ac:chgData name="cemile özsürekci" userId="ce56b97887b15ea9" providerId="LiveId" clId="{BA1CDA9B-D75E-4823-9B8F-BF6B8A0554B4}" dt="2025-10-16T14:10:52.150" v="371" actId="255"/>
          <ac:spMkLst>
            <pc:docMk/>
            <pc:sldMk cId="0" sldId="273"/>
            <ac:spMk id="4" creationId="{00000000-0000-0000-0000-000000000000}"/>
          </ac:spMkLst>
        </pc:spChg>
      </pc:sldChg>
      <pc:sldChg chg="addSp modSp mod">
        <pc:chgData name="cemile özsürekci" userId="ce56b97887b15ea9" providerId="LiveId" clId="{BA1CDA9B-D75E-4823-9B8F-BF6B8A0554B4}" dt="2025-10-16T14:13:42.601" v="420" actId="255"/>
        <pc:sldMkLst>
          <pc:docMk/>
          <pc:sldMk cId="0" sldId="274"/>
        </pc:sldMkLst>
        <pc:spChg chg="mod">
          <ac:chgData name="cemile özsürekci" userId="ce56b97887b15ea9" providerId="LiveId" clId="{BA1CDA9B-D75E-4823-9B8F-BF6B8A0554B4}" dt="2025-10-16T14:13:30.924" v="419" actId="255"/>
          <ac:spMkLst>
            <pc:docMk/>
            <pc:sldMk cId="0" sldId="274"/>
            <ac:spMk id="2" creationId="{00000000-0000-0000-0000-000000000000}"/>
          </ac:spMkLst>
        </pc:spChg>
        <pc:spChg chg="mod">
          <ac:chgData name="cemile özsürekci" userId="ce56b97887b15ea9" providerId="LiveId" clId="{BA1CDA9B-D75E-4823-9B8F-BF6B8A0554B4}" dt="2025-10-16T14:13:30.924" v="419" actId="255"/>
          <ac:spMkLst>
            <pc:docMk/>
            <pc:sldMk cId="0" sldId="274"/>
            <ac:spMk id="3" creationId="{00000000-0000-0000-0000-000000000000}"/>
          </ac:spMkLst>
        </pc:spChg>
        <pc:spChg chg="mod">
          <ac:chgData name="cemile özsürekci" userId="ce56b97887b15ea9" providerId="LiveId" clId="{BA1CDA9B-D75E-4823-9B8F-BF6B8A0554B4}" dt="2025-10-16T14:13:30.924" v="419" actId="255"/>
          <ac:spMkLst>
            <pc:docMk/>
            <pc:sldMk cId="0" sldId="274"/>
            <ac:spMk id="4" creationId="{00000000-0000-0000-0000-000000000000}"/>
          </ac:spMkLst>
        </pc:spChg>
        <pc:spChg chg="mod">
          <ac:chgData name="cemile özsürekci" userId="ce56b97887b15ea9" providerId="LiveId" clId="{BA1CDA9B-D75E-4823-9B8F-BF6B8A0554B4}" dt="2025-10-16T14:13:30.924" v="419" actId="255"/>
          <ac:spMkLst>
            <pc:docMk/>
            <pc:sldMk cId="0" sldId="274"/>
            <ac:spMk id="5" creationId="{00000000-0000-0000-0000-000000000000}"/>
          </ac:spMkLst>
        </pc:spChg>
        <pc:spChg chg="mod">
          <ac:chgData name="cemile özsürekci" userId="ce56b97887b15ea9" providerId="LiveId" clId="{BA1CDA9B-D75E-4823-9B8F-BF6B8A0554B4}" dt="2025-10-16T14:13:30.924" v="419" actId="255"/>
          <ac:spMkLst>
            <pc:docMk/>
            <pc:sldMk cId="0" sldId="274"/>
            <ac:spMk id="6" creationId="{00000000-0000-0000-0000-000000000000}"/>
          </ac:spMkLst>
        </pc:spChg>
        <pc:spChg chg="mod">
          <ac:chgData name="cemile özsürekci" userId="ce56b97887b15ea9" providerId="LiveId" clId="{BA1CDA9B-D75E-4823-9B8F-BF6B8A0554B4}" dt="2025-10-16T14:13:30.924" v="419" actId="255"/>
          <ac:spMkLst>
            <pc:docMk/>
            <pc:sldMk cId="0" sldId="274"/>
            <ac:spMk id="9" creationId="{00000000-0000-0000-0000-000000000000}"/>
          </ac:spMkLst>
        </pc:spChg>
        <pc:spChg chg="mod">
          <ac:chgData name="cemile özsürekci" userId="ce56b97887b15ea9" providerId="LiveId" clId="{BA1CDA9B-D75E-4823-9B8F-BF6B8A0554B4}" dt="2025-10-16T14:13:30.924" v="419" actId="255"/>
          <ac:spMkLst>
            <pc:docMk/>
            <pc:sldMk cId="0" sldId="274"/>
            <ac:spMk id="10" creationId="{00000000-0000-0000-0000-000000000000}"/>
          </ac:spMkLst>
        </pc:spChg>
        <pc:spChg chg="mod">
          <ac:chgData name="cemile özsürekci" userId="ce56b97887b15ea9" providerId="LiveId" clId="{BA1CDA9B-D75E-4823-9B8F-BF6B8A0554B4}" dt="2025-10-16T14:13:30.924" v="419" actId="255"/>
          <ac:spMkLst>
            <pc:docMk/>
            <pc:sldMk cId="0" sldId="274"/>
            <ac:spMk id="11" creationId="{00000000-0000-0000-0000-000000000000}"/>
          </ac:spMkLst>
        </pc:spChg>
        <pc:spChg chg="mod">
          <ac:chgData name="cemile özsürekci" userId="ce56b97887b15ea9" providerId="LiveId" clId="{BA1CDA9B-D75E-4823-9B8F-BF6B8A0554B4}" dt="2025-10-16T14:13:30.924" v="419" actId="255"/>
          <ac:spMkLst>
            <pc:docMk/>
            <pc:sldMk cId="0" sldId="274"/>
            <ac:spMk id="12" creationId="{00000000-0000-0000-0000-000000000000}"/>
          </ac:spMkLst>
        </pc:spChg>
        <pc:spChg chg="add mod">
          <ac:chgData name="cemile özsürekci" userId="ce56b97887b15ea9" providerId="LiveId" clId="{BA1CDA9B-D75E-4823-9B8F-BF6B8A0554B4}" dt="2025-10-16T14:13:42.601" v="420" actId="255"/>
          <ac:spMkLst>
            <pc:docMk/>
            <pc:sldMk cId="0" sldId="274"/>
            <ac:spMk id="13" creationId="{C41257E7-2B91-6F14-F7D3-DD24A174E665}"/>
          </ac:spMkLst>
        </pc:spChg>
      </pc:sldChg>
      <pc:sldChg chg="modSp mod">
        <pc:chgData name="cemile özsürekci" userId="ce56b97887b15ea9" providerId="LiveId" clId="{BA1CDA9B-D75E-4823-9B8F-BF6B8A0554B4}" dt="2025-10-16T14:14:17.821" v="427" actId="20577"/>
        <pc:sldMkLst>
          <pc:docMk/>
          <pc:sldMk cId="0" sldId="275"/>
        </pc:sldMkLst>
        <pc:spChg chg="mod">
          <ac:chgData name="cemile özsürekci" userId="ce56b97887b15ea9" providerId="LiveId" clId="{BA1CDA9B-D75E-4823-9B8F-BF6B8A0554B4}" dt="2025-10-16T14:14:17.821" v="427" actId="20577"/>
          <ac:spMkLst>
            <pc:docMk/>
            <pc:sldMk cId="0" sldId="275"/>
            <ac:spMk id="2" creationId="{00000000-0000-0000-0000-000000000000}"/>
          </ac:spMkLst>
        </pc:spChg>
        <pc:spChg chg="mod">
          <ac:chgData name="cemile özsürekci" userId="ce56b97887b15ea9" providerId="LiveId" clId="{BA1CDA9B-D75E-4823-9B8F-BF6B8A0554B4}" dt="2025-10-16T14:14:10.652" v="423" actId="1076"/>
          <ac:spMkLst>
            <pc:docMk/>
            <pc:sldMk cId="0" sldId="275"/>
            <ac:spMk id="3" creationId="{00000000-0000-0000-0000-000000000000}"/>
          </ac:spMkLst>
        </pc:spChg>
      </pc:sldChg>
      <pc:sldChg chg="modSp mod">
        <pc:chgData name="cemile özsürekci" userId="ce56b97887b15ea9" providerId="LiveId" clId="{BA1CDA9B-D75E-4823-9B8F-BF6B8A0554B4}" dt="2025-10-17T05:49:56.303" v="457" actId="20577"/>
        <pc:sldMkLst>
          <pc:docMk/>
          <pc:sldMk cId="0" sldId="276"/>
        </pc:sldMkLst>
        <pc:spChg chg="mod">
          <ac:chgData name="cemile özsürekci" userId="ce56b97887b15ea9" providerId="LiveId" clId="{BA1CDA9B-D75E-4823-9B8F-BF6B8A0554B4}" dt="2025-10-16T14:15:30.926" v="432" actId="255"/>
          <ac:spMkLst>
            <pc:docMk/>
            <pc:sldMk cId="0" sldId="276"/>
            <ac:spMk id="3" creationId="{00000000-0000-0000-0000-000000000000}"/>
          </ac:spMkLst>
        </pc:spChg>
        <pc:spChg chg="mod">
          <ac:chgData name="cemile özsürekci" userId="ce56b97887b15ea9" providerId="LiveId" clId="{BA1CDA9B-D75E-4823-9B8F-BF6B8A0554B4}" dt="2025-10-17T05:49:56.303" v="457" actId="20577"/>
          <ac:spMkLst>
            <pc:docMk/>
            <pc:sldMk cId="0" sldId="276"/>
            <ac:spMk id="4" creationId="{00000000-0000-0000-0000-000000000000}"/>
          </ac:spMkLst>
        </pc:spChg>
        <pc:picChg chg="mod">
          <ac:chgData name="cemile özsürekci" userId="ce56b97887b15ea9" providerId="LiveId" clId="{BA1CDA9B-D75E-4823-9B8F-BF6B8A0554B4}" dt="2025-10-16T14:15:11.470" v="430" actId="1582"/>
          <ac:picMkLst>
            <pc:docMk/>
            <pc:sldMk cId="0" sldId="276"/>
            <ac:picMk id="2" creationId="{00000000-0000-0000-0000-000000000000}"/>
          </ac:picMkLst>
        </pc:picChg>
      </pc:sldChg>
      <pc:sldChg chg="modSp mod">
        <pc:chgData name="cemile özsürekci" userId="ce56b97887b15ea9" providerId="LiveId" clId="{BA1CDA9B-D75E-4823-9B8F-BF6B8A0554B4}" dt="2025-10-17T06:07:16.222" v="497" actId="20577"/>
        <pc:sldMkLst>
          <pc:docMk/>
          <pc:sldMk cId="0" sldId="277"/>
        </pc:sldMkLst>
        <pc:spChg chg="mod">
          <ac:chgData name="cemile özsürekci" userId="ce56b97887b15ea9" providerId="LiveId" clId="{BA1CDA9B-D75E-4823-9B8F-BF6B8A0554B4}" dt="2025-10-17T05:52:40.596" v="470" actId="255"/>
          <ac:spMkLst>
            <pc:docMk/>
            <pc:sldMk cId="0" sldId="277"/>
            <ac:spMk id="2" creationId="{00000000-0000-0000-0000-000000000000}"/>
          </ac:spMkLst>
        </pc:spChg>
        <pc:spChg chg="mod">
          <ac:chgData name="cemile özsürekci" userId="ce56b97887b15ea9" providerId="LiveId" clId="{BA1CDA9B-D75E-4823-9B8F-BF6B8A0554B4}" dt="2025-10-17T05:52:40.596" v="470" actId="255"/>
          <ac:spMkLst>
            <pc:docMk/>
            <pc:sldMk cId="0" sldId="277"/>
            <ac:spMk id="3" creationId="{00000000-0000-0000-0000-000000000000}"/>
          </ac:spMkLst>
        </pc:spChg>
        <pc:spChg chg="mod">
          <ac:chgData name="cemile özsürekci" userId="ce56b97887b15ea9" providerId="LiveId" clId="{BA1CDA9B-D75E-4823-9B8F-BF6B8A0554B4}" dt="2025-10-17T05:52:40.596" v="470" actId="255"/>
          <ac:spMkLst>
            <pc:docMk/>
            <pc:sldMk cId="0" sldId="277"/>
            <ac:spMk id="4" creationId="{00000000-0000-0000-0000-000000000000}"/>
          </ac:spMkLst>
        </pc:spChg>
        <pc:spChg chg="mod">
          <ac:chgData name="cemile özsürekci" userId="ce56b97887b15ea9" providerId="LiveId" clId="{BA1CDA9B-D75E-4823-9B8F-BF6B8A0554B4}" dt="2025-10-17T06:07:16.222" v="497" actId="20577"/>
          <ac:spMkLst>
            <pc:docMk/>
            <pc:sldMk cId="0" sldId="277"/>
            <ac:spMk id="5" creationId="{00000000-0000-0000-0000-000000000000}"/>
          </ac:spMkLst>
        </pc:spChg>
        <pc:spChg chg="mod">
          <ac:chgData name="cemile özsürekci" userId="ce56b97887b15ea9" providerId="LiveId" clId="{BA1CDA9B-D75E-4823-9B8F-BF6B8A0554B4}" dt="2025-10-17T05:52:40.596" v="470" actId="255"/>
          <ac:spMkLst>
            <pc:docMk/>
            <pc:sldMk cId="0" sldId="277"/>
            <ac:spMk id="6" creationId="{00000000-0000-0000-0000-000000000000}"/>
          </ac:spMkLst>
        </pc:spChg>
        <pc:spChg chg="mod">
          <ac:chgData name="cemile özsürekci" userId="ce56b97887b15ea9" providerId="LiveId" clId="{BA1CDA9B-D75E-4823-9B8F-BF6B8A0554B4}" dt="2025-10-17T06:02:38.501" v="485" actId="113"/>
          <ac:spMkLst>
            <pc:docMk/>
            <pc:sldMk cId="0" sldId="277"/>
            <ac:spMk id="7" creationId="{00000000-0000-0000-0000-000000000000}"/>
          </ac:spMkLst>
        </pc:spChg>
        <pc:spChg chg="mod">
          <ac:chgData name="cemile özsürekci" userId="ce56b97887b15ea9" providerId="LiveId" clId="{BA1CDA9B-D75E-4823-9B8F-BF6B8A0554B4}" dt="2025-10-17T05:56:02.643" v="473" actId="1076"/>
          <ac:spMkLst>
            <pc:docMk/>
            <pc:sldMk cId="0" sldId="277"/>
            <ac:spMk id="8" creationId="{00000000-0000-0000-0000-000000000000}"/>
          </ac:spMkLst>
        </pc:spChg>
        <pc:spChg chg="mod">
          <ac:chgData name="cemile özsürekci" userId="ce56b97887b15ea9" providerId="LiveId" clId="{BA1CDA9B-D75E-4823-9B8F-BF6B8A0554B4}" dt="2025-10-17T06:04:32.576" v="486" actId="1076"/>
          <ac:spMkLst>
            <pc:docMk/>
            <pc:sldMk cId="0" sldId="277"/>
            <ac:spMk id="9" creationId="{00000000-0000-0000-0000-000000000000}"/>
          </ac:spMkLst>
        </pc:spChg>
      </pc:sldChg>
      <pc:sldChg chg="modSp mod">
        <pc:chgData name="cemile özsürekci" userId="ce56b97887b15ea9" providerId="LiveId" clId="{BA1CDA9B-D75E-4823-9B8F-BF6B8A0554B4}" dt="2025-10-17T06:13:12.166" v="515" actId="113"/>
        <pc:sldMkLst>
          <pc:docMk/>
          <pc:sldMk cId="0" sldId="278"/>
        </pc:sldMkLst>
        <pc:spChg chg="mod">
          <ac:chgData name="cemile özsürekci" userId="ce56b97887b15ea9" providerId="LiveId" clId="{BA1CDA9B-D75E-4823-9B8F-BF6B8A0554B4}" dt="2025-10-17T06:13:12.166" v="515" actId="113"/>
          <ac:spMkLst>
            <pc:docMk/>
            <pc:sldMk cId="0" sldId="278"/>
            <ac:spMk id="3" creationId="{00000000-0000-0000-0000-000000000000}"/>
          </ac:spMkLst>
        </pc:spChg>
        <pc:spChg chg="mod">
          <ac:chgData name="cemile özsürekci" userId="ce56b97887b15ea9" providerId="LiveId" clId="{BA1CDA9B-D75E-4823-9B8F-BF6B8A0554B4}" dt="2025-10-17T06:09:28.555" v="502" actId="1076"/>
          <ac:spMkLst>
            <pc:docMk/>
            <pc:sldMk cId="0" sldId="278"/>
            <ac:spMk id="4" creationId="{00000000-0000-0000-0000-000000000000}"/>
          </ac:spMkLst>
        </pc:spChg>
        <pc:picChg chg="mod">
          <ac:chgData name="cemile özsürekci" userId="ce56b97887b15ea9" providerId="LiveId" clId="{BA1CDA9B-D75E-4823-9B8F-BF6B8A0554B4}" dt="2025-10-17T06:08:07.642" v="501" actId="1076"/>
          <ac:picMkLst>
            <pc:docMk/>
            <pc:sldMk cId="0" sldId="278"/>
            <ac:picMk id="2" creationId="{00000000-0000-0000-0000-000000000000}"/>
          </ac:picMkLst>
        </pc:picChg>
      </pc:sldChg>
      <pc:sldChg chg="modSp mod">
        <pc:chgData name="cemile özsürekci" userId="ce56b97887b15ea9" providerId="LiveId" clId="{BA1CDA9B-D75E-4823-9B8F-BF6B8A0554B4}" dt="2025-10-17T06:22:28.966" v="569" actId="20577"/>
        <pc:sldMkLst>
          <pc:docMk/>
          <pc:sldMk cId="0" sldId="279"/>
        </pc:sldMkLst>
        <pc:spChg chg="mod">
          <ac:chgData name="cemile özsürekci" userId="ce56b97887b15ea9" providerId="LiveId" clId="{BA1CDA9B-D75E-4823-9B8F-BF6B8A0554B4}" dt="2025-10-17T06:22:28.966" v="569" actId="20577"/>
          <ac:spMkLst>
            <pc:docMk/>
            <pc:sldMk cId="0" sldId="279"/>
            <ac:spMk id="3" creationId="{00000000-0000-0000-0000-000000000000}"/>
          </ac:spMkLst>
        </pc:spChg>
        <pc:picChg chg="mod">
          <ac:chgData name="cemile özsürekci" userId="ce56b97887b15ea9" providerId="LiveId" clId="{BA1CDA9B-D75E-4823-9B8F-BF6B8A0554B4}" dt="2025-10-17T06:17:58.148" v="521" actId="1076"/>
          <ac:picMkLst>
            <pc:docMk/>
            <pc:sldMk cId="0" sldId="279"/>
            <ac:picMk id="2" creationId="{00000000-0000-0000-0000-000000000000}"/>
          </ac:picMkLst>
        </pc:picChg>
      </pc:sldChg>
      <pc:sldChg chg="addSp delSp modSp mod">
        <pc:chgData name="cemile özsürekci" userId="ce56b97887b15ea9" providerId="LiveId" clId="{BA1CDA9B-D75E-4823-9B8F-BF6B8A0554B4}" dt="2025-10-17T10:42:31.246" v="633" actId="1076"/>
        <pc:sldMkLst>
          <pc:docMk/>
          <pc:sldMk cId="0" sldId="281"/>
        </pc:sldMkLst>
        <pc:spChg chg="mod">
          <ac:chgData name="cemile özsürekci" userId="ce56b97887b15ea9" providerId="LiveId" clId="{BA1CDA9B-D75E-4823-9B8F-BF6B8A0554B4}" dt="2025-10-17T10:42:31.246" v="633" actId="1076"/>
          <ac:spMkLst>
            <pc:docMk/>
            <pc:sldMk cId="0" sldId="281"/>
            <ac:spMk id="8" creationId="{00000000-0000-0000-0000-000000000000}"/>
          </ac:spMkLst>
        </pc:spChg>
        <pc:picChg chg="mod modCrop">
          <ac:chgData name="cemile özsürekci" userId="ce56b97887b15ea9" providerId="LiveId" clId="{BA1CDA9B-D75E-4823-9B8F-BF6B8A0554B4}" dt="2025-10-17T10:34:12.546" v="615" actId="14100"/>
          <ac:picMkLst>
            <pc:docMk/>
            <pc:sldMk cId="0" sldId="281"/>
            <ac:picMk id="2" creationId="{00000000-0000-0000-0000-000000000000}"/>
          </ac:picMkLst>
        </pc:picChg>
        <pc:picChg chg="del mod">
          <ac:chgData name="cemile özsürekci" userId="ce56b97887b15ea9" providerId="LiveId" clId="{BA1CDA9B-D75E-4823-9B8F-BF6B8A0554B4}" dt="2025-10-17T10:33:02.165" v="603" actId="478"/>
          <ac:picMkLst>
            <pc:docMk/>
            <pc:sldMk cId="0" sldId="281"/>
            <ac:picMk id="3" creationId="{00000000-0000-0000-0000-000000000000}"/>
          </ac:picMkLst>
        </pc:picChg>
        <pc:picChg chg="del mod">
          <ac:chgData name="cemile özsürekci" userId="ce56b97887b15ea9" providerId="LiveId" clId="{BA1CDA9B-D75E-4823-9B8F-BF6B8A0554B4}" dt="2025-10-17T10:37:01.646" v="617" actId="478"/>
          <ac:picMkLst>
            <pc:docMk/>
            <pc:sldMk cId="0" sldId="281"/>
            <ac:picMk id="4" creationId="{00000000-0000-0000-0000-000000000000}"/>
          </ac:picMkLst>
        </pc:picChg>
        <pc:picChg chg="mod">
          <ac:chgData name="cemile özsürekci" userId="ce56b97887b15ea9" providerId="LiveId" clId="{BA1CDA9B-D75E-4823-9B8F-BF6B8A0554B4}" dt="2025-10-17T10:33:49.623" v="612" actId="1076"/>
          <ac:picMkLst>
            <pc:docMk/>
            <pc:sldMk cId="0" sldId="281"/>
            <ac:picMk id="5" creationId="{00000000-0000-0000-0000-000000000000}"/>
          </ac:picMkLst>
        </pc:picChg>
        <pc:picChg chg="mod">
          <ac:chgData name="cemile özsürekci" userId="ce56b97887b15ea9" providerId="LiveId" clId="{BA1CDA9B-D75E-4823-9B8F-BF6B8A0554B4}" dt="2025-10-17T10:33:45.683" v="611" actId="1076"/>
          <ac:picMkLst>
            <pc:docMk/>
            <pc:sldMk cId="0" sldId="281"/>
            <ac:picMk id="6" creationId="{00000000-0000-0000-0000-000000000000}"/>
          </ac:picMkLst>
        </pc:picChg>
        <pc:picChg chg="mod">
          <ac:chgData name="cemile özsürekci" userId="ce56b97887b15ea9" providerId="LiveId" clId="{BA1CDA9B-D75E-4823-9B8F-BF6B8A0554B4}" dt="2025-10-17T10:34:21.262" v="616" actId="14100"/>
          <ac:picMkLst>
            <pc:docMk/>
            <pc:sldMk cId="0" sldId="281"/>
            <ac:picMk id="7" creationId="{00000000-0000-0000-0000-000000000000}"/>
          </ac:picMkLst>
        </pc:picChg>
        <pc:picChg chg="add del">
          <ac:chgData name="cemile özsürekci" userId="ce56b97887b15ea9" providerId="LiveId" clId="{BA1CDA9B-D75E-4823-9B8F-BF6B8A0554B4}" dt="2025-10-17T10:40:11.837" v="621" actId="478"/>
          <ac:picMkLst>
            <pc:docMk/>
            <pc:sldMk cId="0" sldId="281"/>
            <ac:picMk id="9" creationId="{C957F0F0-7296-E7C4-E786-55376C765180}"/>
          </ac:picMkLst>
        </pc:picChg>
        <pc:picChg chg="add del mod">
          <ac:chgData name="cemile özsürekci" userId="ce56b97887b15ea9" providerId="LiveId" clId="{BA1CDA9B-D75E-4823-9B8F-BF6B8A0554B4}" dt="2025-10-17T10:42:01.797" v="628" actId="478"/>
          <ac:picMkLst>
            <pc:docMk/>
            <pc:sldMk cId="0" sldId="281"/>
            <ac:picMk id="10" creationId="{C09B34CA-B7E8-FF06-0256-159253FACC47}"/>
          </ac:picMkLst>
        </pc:picChg>
        <pc:picChg chg="add del">
          <ac:chgData name="cemile özsürekci" userId="ce56b97887b15ea9" providerId="LiveId" clId="{BA1CDA9B-D75E-4823-9B8F-BF6B8A0554B4}" dt="2025-10-17T10:39:33.976" v="619" actId="478"/>
          <ac:picMkLst>
            <pc:docMk/>
            <pc:sldMk cId="0" sldId="281"/>
            <ac:picMk id="1026" creationId="{D47F49B3-361A-BAB1-B721-4580B6E1CE67}"/>
          </ac:picMkLst>
        </pc:picChg>
        <pc:picChg chg="add del mod">
          <ac:chgData name="cemile özsürekci" userId="ce56b97887b15ea9" providerId="LiveId" clId="{BA1CDA9B-D75E-4823-9B8F-BF6B8A0554B4}" dt="2025-10-17T10:40:59.609" v="625" actId="478"/>
          <ac:picMkLst>
            <pc:docMk/>
            <pc:sldMk cId="0" sldId="281"/>
            <ac:picMk id="1028" creationId="{17D384AF-DFEE-6FDE-7FCF-F143296E04D4}"/>
          </ac:picMkLst>
        </pc:picChg>
      </pc:sldChg>
      <pc:sldChg chg="delSp modSp mod">
        <pc:chgData name="cemile özsürekci" userId="ce56b97887b15ea9" providerId="LiveId" clId="{BA1CDA9B-D75E-4823-9B8F-BF6B8A0554B4}" dt="2025-10-17T10:45:53.397" v="642" actId="20577"/>
        <pc:sldMkLst>
          <pc:docMk/>
          <pc:sldMk cId="0" sldId="282"/>
        </pc:sldMkLst>
        <pc:spChg chg="mod">
          <ac:chgData name="cemile özsürekci" userId="ce56b97887b15ea9" providerId="LiveId" clId="{BA1CDA9B-D75E-4823-9B8F-BF6B8A0554B4}" dt="2025-10-17T10:45:14.229" v="635" actId="1076"/>
          <ac:spMkLst>
            <pc:docMk/>
            <pc:sldMk cId="0" sldId="282"/>
            <ac:spMk id="2" creationId="{00000000-0000-0000-0000-000000000000}"/>
          </ac:spMkLst>
        </pc:spChg>
        <pc:spChg chg="mod">
          <ac:chgData name="cemile özsürekci" userId="ce56b97887b15ea9" providerId="LiveId" clId="{BA1CDA9B-D75E-4823-9B8F-BF6B8A0554B4}" dt="2025-10-17T10:45:46.826" v="640" actId="1076"/>
          <ac:spMkLst>
            <pc:docMk/>
            <pc:sldMk cId="0" sldId="282"/>
            <ac:spMk id="3" creationId="{00000000-0000-0000-0000-000000000000}"/>
          </ac:spMkLst>
        </pc:spChg>
        <pc:spChg chg="mod">
          <ac:chgData name="cemile özsürekci" userId="ce56b97887b15ea9" providerId="LiveId" clId="{BA1CDA9B-D75E-4823-9B8F-BF6B8A0554B4}" dt="2025-10-17T10:45:53.397" v="642" actId="20577"/>
          <ac:spMkLst>
            <pc:docMk/>
            <pc:sldMk cId="0" sldId="282"/>
            <ac:spMk id="4" creationId="{00000000-0000-0000-0000-000000000000}"/>
          </ac:spMkLst>
        </pc:spChg>
        <pc:spChg chg="del mod">
          <ac:chgData name="cemile özsürekci" userId="ce56b97887b15ea9" providerId="LiveId" clId="{BA1CDA9B-D75E-4823-9B8F-BF6B8A0554B4}" dt="2025-10-17T10:45:31.708" v="638" actId="478"/>
          <ac:spMkLst>
            <pc:docMk/>
            <pc:sldMk cId="0" sldId="282"/>
            <ac:spMk id="5" creationId="{00000000-0000-0000-0000-000000000000}"/>
          </ac:spMkLst>
        </pc:spChg>
        <pc:spChg chg="mod">
          <ac:chgData name="cemile özsürekci" userId="ce56b97887b15ea9" providerId="LiveId" clId="{BA1CDA9B-D75E-4823-9B8F-BF6B8A0554B4}" dt="2025-10-17T10:45:40.619" v="639" actId="1076"/>
          <ac:spMkLst>
            <pc:docMk/>
            <pc:sldMk cId="0" sldId="282"/>
            <ac:spMk id="6" creationId="{00000000-0000-0000-0000-000000000000}"/>
          </ac:spMkLst>
        </pc:spChg>
      </pc:sldChg>
      <pc:sldChg chg="modSp mod">
        <pc:chgData name="cemile özsürekci" userId="ce56b97887b15ea9" providerId="LiveId" clId="{BA1CDA9B-D75E-4823-9B8F-BF6B8A0554B4}" dt="2025-10-17T10:47:03.347" v="649" actId="1076"/>
        <pc:sldMkLst>
          <pc:docMk/>
          <pc:sldMk cId="0" sldId="283"/>
        </pc:sldMkLst>
        <pc:spChg chg="mod">
          <ac:chgData name="cemile özsürekci" userId="ce56b97887b15ea9" providerId="LiveId" clId="{BA1CDA9B-D75E-4823-9B8F-BF6B8A0554B4}" dt="2025-10-17T10:46:59.088" v="648" actId="1076"/>
          <ac:spMkLst>
            <pc:docMk/>
            <pc:sldMk cId="0" sldId="283"/>
            <ac:spMk id="3" creationId="{00000000-0000-0000-0000-000000000000}"/>
          </ac:spMkLst>
        </pc:spChg>
        <pc:spChg chg="mod">
          <ac:chgData name="cemile özsürekci" userId="ce56b97887b15ea9" providerId="LiveId" clId="{BA1CDA9B-D75E-4823-9B8F-BF6B8A0554B4}" dt="2025-10-17T10:47:03.347" v="649" actId="1076"/>
          <ac:spMkLst>
            <pc:docMk/>
            <pc:sldMk cId="0" sldId="283"/>
            <ac:spMk id="4" creationId="{00000000-0000-0000-0000-000000000000}"/>
          </ac:spMkLst>
        </pc:spChg>
        <pc:spChg chg="mod">
          <ac:chgData name="cemile özsürekci" userId="ce56b97887b15ea9" providerId="LiveId" clId="{BA1CDA9B-D75E-4823-9B8F-BF6B8A0554B4}" dt="2025-10-17T10:46:54.439" v="647" actId="1076"/>
          <ac:spMkLst>
            <pc:docMk/>
            <pc:sldMk cId="0" sldId="283"/>
            <ac:spMk id="5" creationId="{00000000-0000-0000-0000-000000000000}"/>
          </ac:spMkLst>
        </pc:spChg>
        <pc:picChg chg="mod">
          <ac:chgData name="cemile özsürekci" userId="ce56b97887b15ea9" providerId="LiveId" clId="{BA1CDA9B-D75E-4823-9B8F-BF6B8A0554B4}" dt="2025-10-17T10:46:54.439" v="647" actId="1076"/>
          <ac:picMkLst>
            <pc:docMk/>
            <pc:sldMk cId="0" sldId="283"/>
            <ac:picMk id="2" creationId="{00000000-0000-0000-0000-000000000000}"/>
          </ac:picMkLst>
        </pc:picChg>
      </pc:sldChg>
      <pc:sldChg chg="modSp mod">
        <pc:chgData name="cemile özsürekci" userId="ce56b97887b15ea9" providerId="LiveId" clId="{BA1CDA9B-D75E-4823-9B8F-BF6B8A0554B4}" dt="2025-10-17T10:49:22.755" v="687" actId="20577"/>
        <pc:sldMkLst>
          <pc:docMk/>
          <pc:sldMk cId="0" sldId="284"/>
        </pc:sldMkLst>
        <pc:spChg chg="mod">
          <ac:chgData name="cemile özsürekci" userId="ce56b97887b15ea9" providerId="LiveId" clId="{BA1CDA9B-D75E-4823-9B8F-BF6B8A0554B4}" dt="2025-10-17T10:48:05.524" v="657" actId="5793"/>
          <ac:spMkLst>
            <pc:docMk/>
            <pc:sldMk cId="0" sldId="284"/>
            <ac:spMk id="2" creationId="{00000000-0000-0000-0000-000000000000}"/>
          </ac:spMkLst>
        </pc:spChg>
        <pc:spChg chg="mod">
          <ac:chgData name="cemile özsürekci" userId="ce56b97887b15ea9" providerId="LiveId" clId="{BA1CDA9B-D75E-4823-9B8F-BF6B8A0554B4}" dt="2025-10-17T10:48:14.376" v="658" actId="1076"/>
          <ac:spMkLst>
            <pc:docMk/>
            <pc:sldMk cId="0" sldId="284"/>
            <ac:spMk id="3" creationId="{00000000-0000-0000-0000-000000000000}"/>
          </ac:spMkLst>
        </pc:spChg>
        <pc:spChg chg="mod">
          <ac:chgData name="cemile özsürekci" userId="ce56b97887b15ea9" providerId="LiveId" clId="{BA1CDA9B-D75E-4823-9B8F-BF6B8A0554B4}" dt="2025-10-17T10:47:44.528" v="653" actId="1076"/>
          <ac:spMkLst>
            <pc:docMk/>
            <pc:sldMk cId="0" sldId="284"/>
            <ac:spMk id="4" creationId="{00000000-0000-0000-0000-000000000000}"/>
          </ac:spMkLst>
        </pc:spChg>
        <pc:spChg chg="mod">
          <ac:chgData name="cemile özsürekci" userId="ce56b97887b15ea9" providerId="LiveId" clId="{BA1CDA9B-D75E-4823-9B8F-BF6B8A0554B4}" dt="2025-10-17T10:48:23.535" v="659" actId="1076"/>
          <ac:spMkLst>
            <pc:docMk/>
            <pc:sldMk cId="0" sldId="284"/>
            <ac:spMk id="5" creationId="{00000000-0000-0000-0000-000000000000}"/>
          </ac:spMkLst>
        </pc:spChg>
        <pc:spChg chg="mod">
          <ac:chgData name="cemile özsürekci" userId="ce56b97887b15ea9" providerId="LiveId" clId="{BA1CDA9B-D75E-4823-9B8F-BF6B8A0554B4}" dt="2025-10-17T10:49:22.755" v="687" actId="20577"/>
          <ac:spMkLst>
            <pc:docMk/>
            <pc:sldMk cId="0" sldId="284"/>
            <ac:spMk id="6" creationId="{00000000-0000-0000-0000-000000000000}"/>
          </ac:spMkLst>
        </pc:spChg>
      </pc:sldChg>
      <pc:sldChg chg="modSp mod">
        <pc:chgData name="cemile özsürekci" userId="ce56b97887b15ea9" providerId="LiveId" clId="{BA1CDA9B-D75E-4823-9B8F-BF6B8A0554B4}" dt="2025-10-17T10:53:34.560" v="701" actId="1076"/>
        <pc:sldMkLst>
          <pc:docMk/>
          <pc:sldMk cId="0" sldId="285"/>
        </pc:sldMkLst>
        <pc:spChg chg="mod">
          <ac:chgData name="cemile özsürekci" userId="ce56b97887b15ea9" providerId="LiveId" clId="{BA1CDA9B-D75E-4823-9B8F-BF6B8A0554B4}" dt="2025-10-17T10:53:34.560" v="701" actId="1076"/>
          <ac:spMkLst>
            <pc:docMk/>
            <pc:sldMk cId="0" sldId="285"/>
            <ac:spMk id="2" creationId="{00000000-0000-0000-0000-000000000000}"/>
          </ac:spMkLst>
        </pc:spChg>
        <pc:spChg chg="mod">
          <ac:chgData name="cemile özsürekci" userId="ce56b97887b15ea9" providerId="LiveId" clId="{BA1CDA9B-D75E-4823-9B8F-BF6B8A0554B4}" dt="2025-10-17T10:52:42.334" v="695" actId="1076"/>
          <ac:spMkLst>
            <pc:docMk/>
            <pc:sldMk cId="0" sldId="285"/>
            <ac:spMk id="3" creationId="{00000000-0000-0000-0000-000000000000}"/>
          </ac:spMkLst>
        </pc:spChg>
        <pc:spChg chg="mod">
          <ac:chgData name="cemile özsürekci" userId="ce56b97887b15ea9" providerId="LiveId" clId="{BA1CDA9B-D75E-4823-9B8F-BF6B8A0554B4}" dt="2025-10-17T10:52:26.682" v="693" actId="1076"/>
          <ac:spMkLst>
            <pc:docMk/>
            <pc:sldMk cId="0" sldId="285"/>
            <ac:spMk id="4" creationId="{00000000-0000-0000-0000-000000000000}"/>
          </ac:spMkLst>
        </pc:spChg>
      </pc:sldChg>
      <pc:sldChg chg="modSp mod">
        <pc:chgData name="cemile özsürekci" userId="ce56b97887b15ea9" providerId="LiveId" clId="{BA1CDA9B-D75E-4823-9B8F-BF6B8A0554B4}" dt="2025-10-17T10:57:52.523" v="845" actId="20577"/>
        <pc:sldMkLst>
          <pc:docMk/>
          <pc:sldMk cId="0" sldId="286"/>
        </pc:sldMkLst>
        <pc:spChg chg="mod">
          <ac:chgData name="cemile özsürekci" userId="ce56b97887b15ea9" providerId="LiveId" clId="{BA1CDA9B-D75E-4823-9B8F-BF6B8A0554B4}" dt="2025-10-17T10:57:52.523" v="845" actId="20577"/>
          <ac:spMkLst>
            <pc:docMk/>
            <pc:sldMk cId="0" sldId="286"/>
            <ac:spMk id="2" creationId="{00000000-0000-0000-0000-000000000000}"/>
          </ac:spMkLst>
        </pc:spChg>
      </pc:sldChg>
      <pc:sldChg chg="delSp modSp mod">
        <pc:chgData name="cemile özsürekci" userId="ce56b97887b15ea9" providerId="LiveId" clId="{BA1CDA9B-D75E-4823-9B8F-BF6B8A0554B4}" dt="2025-10-17T11:11:16.159" v="903" actId="1076"/>
        <pc:sldMkLst>
          <pc:docMk/>
          <pc:sldMk cId="0" sldId="287"/>
        </pc:sldMkLst>
        <pc:spChg chg="del mod">
          <ac:chgData name="cemile özsürekci" userId="ce56b97887b15ea9" providerId="LiveId" clId="{BA1CDA9B-D75E-4823-9B8F-BF6B8A0554B4}" dt="2025-10-17T11:11:13.626" v="902" actId="478"/>
          <ac:spMkLst>
            <pc:docMk/>
            <pc:sldMk cId="0" sldId="287"/>
            <ac:spMk id="3" creationId="{00000000-0000-0000-0000-000000000000}"/>
          </ac:spMkLst>
        </pc:spChg>
        <pc:picChg chg="mod">
          <ac:chgData name="cemile özsürekci" userId="ce56b97887b15ea9" providerId="LiveId" clId="{BA1CDA9B-D75E-4823-9B8F-BF6B8A0554B4}" dt="2025-10-17T11:11:16.159" v="903" actId="1076"/>
          <ac:picMkLst>
            <pc:docMk/>
            <pc:sldMk cId="0" sldId="287"/>
            <ac:picMk id="2" creationId="{00000000-0000-0000-0000-000000000000}"/>
          </ac:picMkLst>
        </pc:picChg>
      </pc:sldChg>
      <pc:sldChg chg="modSp mod">
        <pc:chgData name="cemile özsürekci" userId="ce56b97887b15ea9" providerId="LiveId" clId="{BA1CDA9B-D75E-4823-9B8F-BF6B8A0554B4}" dt="2025-10-17T11:12:08.223" v="914" actId="20577"/>
        <pc:sldMkLst>
          <pc:docMk/>
          <pc:sldMk cId="0" sldId="288"/>
        </pc:sldMkLst>
        <pc:spChg chg="mod">
          <ac:chgData name="cemile özsürekci" userId="ce56b97887b15ea9" providerId="LiveId" clId="{BA1CDA9B-D75E-4823-9B8F-BF6B8A0554B4}" dt="2025-10-17T11:12:08.223" v="914" actId="20577"/>
          <ac:spMkLst>
            <pc:docMk/>
            <pc:sldMk cId="0" sldId="288"/>
            <ac:spMk id="2" creationId="{00000000-0000-0000-0000-000000000000}"/>
          </ac:spMkLst>
        </pc:spChg>
        <pc:spChg chg="mod">
          <ac:chgData name="cemile özsürekci" userId="ce56b97887b15ea9" providerId="LiveId" clId="{BA1CDA9B-D75E-4823-9B8F-BF6B8A0554B4}" dt="2025-10-17T11:09:06.023" v="891" actId="1076"/>
          <ac:spMkLst>
            <pc:docMk/>
            <pc:sldMk cId="0" sldId="288"/>
            <ac:spMk id="3" creationId="{00000000-0000-0000-0000-000000000000}"/>
          </ac:spMkLst>
        </pc:spChg>
        <pc:spChg chg="mod">
          <ac:chgData name="cemile özsürekci" userId="ce56b97887b15ea9" providerId="LiveId" clId="{BA1CDA9B-D75E-4823-9B8F-BF6B8A0554B4}" dt="2025-10-17T11:10:13.595" v="895" actId="20577"/>
          <ac:spMkLst>
            <pc:docMk/>
            <pc:sldMk cId="0" sldId="288"/>
            <ac:spMk id="4" creationId="{00000000-0000-0000-0000-000000000000}"/>
          </ac:spMkLst>
        </pc:spChg>
      </pc:sldChg>
      <pc:sldChg chg="modSp mod">
        <pc:chgData name="cemile özsürekci" userId="ce56b97887b15ea9" providerId="LiveId" clId="{BA1CDA9B-D75E-4823-9B8F-BF6B8A0554B4}" dt="2025-10-17T11:13:13.875" v="939" actId="20577"/>
        <pc:sldMkLst>
          <pc:docMk/>
          <pc:sldMk cId="0" sldId="289"/>
        </pc:sldMkLst>
        <pc:spChg chg="mod">
          <ac:chgData name="cemile özsürekci" userId="ce56b97887b15ea9" providerId="LiveId" clId="{BA1CDA9B-D75E-4823-9B8F-BF6B8A0554B4}" dt="2025-10-17T11:12:41.889" v="920" actId="20577"/>
          <ac:spMkLst>
            <pc:docMk/>
            <pc:sldMk cId="0" sldId="289"/>
            <ac:spMk id="2" creationId="{00000000-0000-0000-0000-000000000000}"/>
          </ac:spMkLst>
        </pc:spChg>
        <pc:spChg chg="mod">
          <ac:chgData name="cemile özsürekci" userId="ce56b97887b15ea9" providerId="LiveId" clId="{BA1CDA9B-D75E-4823-9B8F-BF6B8A0554B4}" dt="2025-10-17T11:12:49.898" v="921" actId="20577"/>
          <ac:spMkLst>
            <pc:docMk/>
            <pc:sldMk cId="0" sldId="289"/>
            <ac:spMk id="3" creationId="{00000000-0000-0000-0000-000000000000}"/>
          </ac:spMkLst>
        </pc:spChg>
        <pc:spChg chg="mod">
          <ac:chgData name="cemile özsürekci" userId="ce56b97887b15ea9" providerId="LiveId" clId="{BA1CDA9B-D75E-4823-9B8F-BF6B8A0554B4}" dt="2025-10-17T11:13:13.875" v="939" actId="20577"/>
          <ac:spMkLst>
            <pc:docMk/>
            <pc:sldMk cId="0" sldId="289"/>
            <ac:spMk id="4" creationId="{00000000-0000-0000-0000-000000000000}"/>
          </ac:spMkLst>
        </pc:spChg>
        <pc:spChg chg="mod">
          <ac:chgData name="cemile özsürekci" userId="ce56b97887b15ea9" providerId="LiveId" clId="{BA1CDA9B-D75E-4823-9B8F-BF6B8A0554B4}" dt="2025-10-17T11:10:53.256" v="900" actId="1076"/>
          <ac:spMkLst>
            <pc:docMk/>
            <pc:sldMk cId="0" sldId="289"/>
            <ac:spMk id="5" creationId="{00000000-0000-0000-0000-000000000000}"/>
          </ac:spMkLst>
        </pc:spChg>
        <pc:spChg chg="mod">
          <ac:chgData name="cemile özsürekci" userId="ce56b97887b15ea9" providerId="LiveId" clId="{BA1CDA9B-D75E-4823-9B8F-BF6B8A0554B4}" dt="2025-10-17T11:10:48.647" v="899" actId="1076"/>
          <ac:spMkLst>
            <pc:docMk/>
            <pc:sldMk cId="0" sldId="289"/>
            <ac:spMk id="6" creationId="{00000000-0000-0000-0000-000000000000}"/>
          </ac:spMkLst>
        </pc:spChg>
      </pc:sldChg>
      <pc:sldChg chg="modSp mod">
        <pc:chgData name="cemile özsürekci" userId="ce56b97887b15ea9" providerId="LiveId" clId="{BA1CDA9B-D75E-4823-9B8F-BF6B8A0554B4}" dt="2025-10-17T11:13:43.570" v="941" actId="255"/>
        <pc:sldMkLst>
          <pc:docMk/>
          <pc:sldMk cId="0" sldId="290"/>
        </pc:sldMkLst>
        <pc:spChg chg="mod">
          <ac:chgData name="cemile özsürekci" userId="ce56b97887b15ea9" providerId="LiveId" clId="{BA1CDA9B-D75E-4823-9B8F-BF6B8A0554B4}" dt="2025-10-17T11:13:43.570" v="941" actId="255"/>
          <ac:spMkLst>
            <pc:docMk/>
            <pc:sldMk cId="0" sldId="290"/>
            <ac:spMk id="3" creationId="{00000000-0000-0000-0000-000000000000}"/>
          </ac:spMkLst>
        </pc:spChg>
        <pc:picChg chg="mod">
          <ac:chgData name="cemile özsürekci" userId="ce56b97887b15ea9" providerId="LiveId" clId="{BA1CDA9B-D75E-4823-9B8F-BF6B8A0554B4}" dt="2025-10-17T11:13:31.747" v="940" actId="1076"/>
          <ac:picMkLst>
            <pc:docMk/>
            <pc:sldMk cId="0" sldId="290"/>
            <ac:picMk id="2" creationId="{00000000-0000-0000-0000-000000000000}"/>
          </ac:picMkLst>
        </pc:picChg>
      </pc:sldChg>
      <pc:sldChg chg="addSp delSp modSp mod">
        <pc:chgData name="cemile özsürekci" userId="ce56b97887b15ea9" providerId="LiveId" clId="{BA1CDA9B-D75E-4823-9B8F-BF6B8A0554B4}" dt="2025-10-17T11:23:20.193" v="1035" actId="1076"/>
        <pc:sldMkLst>
          <pc:docMk/>
          <pc:sldMk cId="0" sldId="291"/>
        </pc:sldMkLst>
        <pc:spChg chg="mod">
          <ac:chgData name="cemile özsürekci" userId="ce56b97887b15ea9" providerId="LiveId" clId="{BA1CDA9B-D75E-4823-9B8F-BF6B8A0554B4}" dt="2025-10-17T11:20:25.223" v="1023" actId="255"/>
          <ac:spMkLst>
            <pc:docMk/>
            <pc:sldMk cId="0" sldId="291"/>
            <ac:spMk id="2" creationId="{00000000-0000-0000-0000-000000000000}"/>
          </ac:spMkLst>
        </pc:spChg>
        <pc:spChg chg="mod">
          <ac:chgData name="cemile özsürekci" userId="ce56b97887b15ea9" providerId="LiveId" clId="{BA1CDA9B-D75E-4823-9B8F-BF6B8A0554B4}" dt="2025-10-17T11:21:02.049" v="1030" actId="255"/>
          <ac:spMkLst>
            <pc:docMk/>
            <pc:sldMk cId="0" sldId="291"/>
            <ac:spMk id="3" creationId="{00000000-0000-0000-0000-000000000000}"/>
          </ac:spMkLst>
        </pc:spChg>
        <pc:spChg chg="mod">
          <ac:chgData name="cemile özsürekci" userId="ce56b97887b15ea9" providerId="LiveId" clId="{BA1CDA9B-D75E-4823-9B8F-BF6B8A0554B4}" dt="2025-10-17T11:20:42.121" v="1026" actId="1076"/>
          <ac:spMkLst>
            <pc:docMk/>
            <pc:sldMk cId="0" sldId="291"/>
            <ac:spMk id="4" creationId="{00000000-0000-0000-0000-000000000000}"/>
          </ac:spMkLst>
        </pc:spChg>
        <pc:spChg chg="mod">
          <ac:chgData name="cemile özsürekci" userId="ce56b97887b15ea9" providerId="LiveId" clId="{BA1CDA9B-D75E-4823-9B8F-BF6B8A0554B4}" dt="2025-10-17T11:20:45.759" v="1027" actId="1076"/>
          <ac:spMkLst>
            <pc:docMk/>
            <pc:sldMk cId="0" sldId="291"/>
            <ac:spMk id="5" creationId="{00000000-0000-0000-0000-000000000000}"/>
          </ac:spMkLst>
        </pc:spChg>
        <pc:spChg chg="mod">
          <ac:chgData name="cemile özsürekci" userId="ce56b97887b15ea9" providerId="LiveId" clId="{BA1CDA9B-D75E-4823-9B8F-BF6B8A0554B4}" dt="2025-10-17T11:20:49.177" v="1028" actId="1076"/>
          <ac:spMkLst>
            <pc:docMk/>
            <pc:sldMk cId="0" sldId="291"/>
            <ac:spMk id="6" creationId="{00000000-0000-0000-0000-000000000000}"/>
          </ac:spMkLst>
        </pc:spChg>
        <pc:spChg chg="del">
          <ac:chgData name="cemile özsürekci" userId="ce56b97887b15ea9" providerId="LiveId" clId="{BA1CDA9B-D75E-4823-9B8F-BF6B8A0554B4}" dt="2025-10-17T11:18:06.865" v="1004" actId="478"/>
          <ac:spMkLst>
            <pc:docMk/>
            <pc:sldMk cId="0" sldId="291"/>
            <ac:spMk id="7" creationId="{00000000-0000-0000-0000-000000000000}"/>
          </ac:spMkLst>
        </pc:spChg>
        <pc:spChg chg="mod">
          <ac:chgData name="cemile özsürekci" userId="ce56b97887b15ea9" providerId="LiveId" clId="{BA1CDA9B-D75E-4823-9B8F-BF6B8A0554B4}" dt="2025-10-17T11:22:59.213" v="1032" actId="113"/>
          <ac:spMkLst>
            <pc:docMk/>
            <pc:sldMk cId="0" sldId="291"/>
            <ac:spMk id="8" creationId="{00000000-0000-0000-0000-000000000000}"/>
          </ac:spMkLst>
        </pc:spChg>
        <pc:spChg chg="mod">
          <ac:chgData name="cemile özsürekci" userId="ce56b97887b15ea9" providerId="LiveId" clId="{BA1CDA9B-D75E-4823-9B8F-BF6B8A0554B4}" dt="2025-10-17T11:23:20.193" v="1035" actId="1076"/>
          <ac:spMkLst>
            <pc:docMk/>
            <pc:sldMk cId="0" sldId="291"/>
            <ac:spMk id="9" creationId="{00000000-0000-0000-0000-000000000000}"/>
          </ac:spMkLst>
        </pc:spChg>
        <pc:spChg chg="mod">
          <ac:chgData name="cemile özsürekci" userId="ce56b97887b15ea9" providerId="LiveId" clId="{BA1CDA9B-D75E-4823-9B8F-BF6B8A0554B4}" dt="2025-10-17T11:19:58.179" v="1019" actId="255"/>
          <ac:spMkLst>
            <pc:docMk/>
            <pc:sldMk cId="0" sldId="291"/>
            <ac:spMk id="10" creationId="{00000000-0000-0000-0000-000000000000}"/>
          </ac:spMkLst>
        </pc:spChg>
        <pc:spChg chg="mod">
          <ac:chgData name="cemile özsürekci" userId="ce56b97887b15ea9" providerId="LiveId" clId="{BA1CDA9B-D75E-4823-9B8F-BF6B8A0554B4}" dt="2025-10-17T11:19:58.179" v="1019" actId="255"/>
          <ac:spMkLst>
            <pc:docMk/>
            <pc:sldMk cId="0" sldId="291"/>
            <ac:spMk id="11" creationId="{00000000-0000-0000-0000-000000000000}"/>
          </ac:spMkLst>
        </pc:spChg>
        <pc:spChg chg="mod">
          <ac:chgData name="cemile özsürekci" userId="ce56b97887b15ea9" providerId="LiveId" clId="{BA1CDA9B-D75E-4823-9B8F-BF6B8A0554B4}" dt="2025-10-17T11:19:58.179" v="1019" actId="255"/>
          <ac:spMkLst>
            <pc:docMk/>
            <pc:sldMk cId="0" sldId="291"/>
            <ac:spMk id="12" creationId="{00000000-0000-0000-0000-000000000000}"/>
          </ac:spMkLst>
        </pc:spChg>
        <pc:spChg chg="mod">
          <ac:chgData name="cemile özsürekci" userId="ce56b97887b15ea9" providerId="LiveId" clId="{BA1CDA9B-D75E-4823-9B8F-BF6B8A0554B4}" dt="2025-10-17T11:19:58.179" v="1019" actId="255"/>
          <ac:spMkLst>
            <pc:docMk/>
            <pc:sldMk cId="0" sldId="291"/>
            <ac:spMk id="13" creationId="{00000000-0000-0000-0000-000000000000}"/>
          </ac:spMkLst>
        </pc:spChg>
        <pc:spChg chg="add mod">
          <ac:chgData name="cemile özsürekci" userId="ce56b97887b15ea9" providerId="LiveId" clId="{BA1CDA9B-D75E-4823-9B8F-BF6B8A0554B4}" dt="2025-10-17T11:20:37.219" v="1025" actId="1076"/>
          <ac:spMkLst>
            <pc:docMk/>
            <pc:sldMk cId="0" sldId="291"/>
            <ac:spMk id="14" creationId="{58658D6A-CDA8-D2C1-FBEC-7B6B8E2E62F3}"/>
          </ac:spMkLst>
        </pc:spChg>
      </pc:sldChg>
      <pc:sldChg chg="modSp mod">
        <pc:chgData name="cemile özsürekci" userId="ce56b97887b15ea9" providerId="LiveId" clId="{BA1CDA9B-D75E-4823-9B8F-BF6B8A0554B4}" dt="2025-10-17T11:24:25.888" v="1042" actId="1076"/>
        <pc:sldMkLst>
          <pc:docMk/>
          <pc:sldMk cId="0" sldId="293"/>
        </pc:sldMkLst>
        <pc:spChg chg="mod">
          <ac:chgData name="cemile özsürekci" userId="ce56b97887b15ea9" providerId="LiveId" clId="{BA1CDA9B-D75E-4823-9B8F-BF6B8A0554B4}" dt="2025-10-17T11:24:09.517" v="1039" actId="1076"/>
          <ac:spMkLst>
            <pc:docMk/>
            <pc:sldMk cId="0" sldId="293"/>
            <ac:spMk id="2" creationId="{00000000-0000-0000-0000-000000000000}"/>
          </ac:spMkLst>
        </pc:spChg>
        <pc:spChg chg="mod">
          <ac:chgData name="cemile özsürekci" userId="ce56b97887b15ea9" providerId="LiveId" clId="{BA1CDA9B-D75E-4823-9B8F-BF6B8A0554B4}" dt="2025-10-17T11:23:59.936" v="1037" actId="1076"/>
          <ac:spMkLst>
            <pc:docMk/>
            <pc:sldMk cId="0" sldId="293"/>
            <ac:spMk id="3" creationId="{00000000-0000-0000-0000-000000000000}"/>
          </ac:spMkLst>
        </pc:spChg>
        <pc:spChg chg="mod">
          <ac:chgData name="cemile özsürekci" userId="ce56b97887b15ea9" providerId="LiveId" clId="{BA1CDA9B-D75E-4823-9B8F-BF6B8A0554B4}" dt="2025-10-17T11:23:59.936" v="1037" actId="1076"/>
          <ac:spMkLst>
            <pc:docMk/>
            <pc:sldMk cId="0" sldId="293"/>
            <ac:spMk id="4" creationId="{00000000-0000-0000-0000-000000000000}"/>
          </ac:spMkLst>
        </pc:spChg>
        <pc:spChg chg="mod">
          <ac:chgData name="cemile özsürekci" userId="ce56b97887b15ea9" providerId="LiveId" clId="{BA1CDA9B-D75E-4823-9B8F-BF6B8A0554B4}" dt="2025-10-17T11:23:59.936" v="1037" actId="1076"/>
          <ac:spMkLst>
            <pc:docMk/>
            <pc:sldMk cId="0" sldId="293"/>
            <ac:spMk id="5" creationId="{00000000-0000-0000-0000-000000000000}"/>
          </ac:spMkLst>
        </pc:spChg>
        <pc:spChg chg="mod">
          <ac:chgData name="cemile özsürekci" userId="ce56b97887b15ea9" providerId="LiveId" clId="{BA1CDA9B-D75E-4823-9B8F-BF6B8A0554B4}" dt="2025-10-17T11:24:25.888" v="1042" actId="1076"/>
          <ac:spMkLst>
            <pc:docMk/>
            <pc:sldMk cId="0" sldId="293"/>
            <ac:spMk id="6" creationId="{00000000-0000-0000-0000-000000000000}"/>
          </ac:spMkLst>
        </pc:spChg>
        <pc:spChg chg="mod">
          <ac:chgData name="cemile özsürekci" userId="ce56b97887b15ea9" providerId="LiveId" clId="{BA1CDA9B-D75E-4823-9B8F-BF6B8A0554B4}" dt="2025-10-17T11:23:59.936" v="1037" actId="1076"/>
          <ac:spMkLst>
            <pc:docMk/>
            <pc:sldMk cId="0" sldId="293"/>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463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008A8-FA62-5B42-2093-14AC3BC9B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3B61F-B2F9-F387-C511-252FD9C12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F74AD-5D93-1776-B9FE-71C9793B3E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98A434-AD67-AF51-387E-5ABEDDC563A8}"/>
              </a:ext>
            </a:extLst>
          </p:cNvPr>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3768172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5368"/>
            <a:ext cx="14630400" cy="2835235"/>
          </a:xfrm>
          <a:prstGeom prst="rect">
            <a:avLst/>
          </a:prstGeom>
        </p:spPr>
      </p:pic>
      <p:sp>
        <p:nvSpPr>
          <p:cNvPr id="3" name="Text 0"/>
          <p:cNvSpPr/>
          <p:nvPr/>
        </p:nvSpPr>
        <p:spPr>
          <a:xfrm>
            <a:off x="793790" y="3837027"/>
            <a:ext cx="13042821" cy="1417558"/>
          </a:xfrm>
          <a:prstGeom prst="rect">
            <a:avLst/>
          </a:prstGeom>
          <a:noFill/>
          <a:ln/>
        </p:spPr>
        <p:txBody>
          <a:bodyPr wrap="square" lIns="0" tIns="0" rIns="0" bIns="0" rtlCol="0" anchor="t"/>
          <a:lstStyle/>
          <a:p>
            <a:pPr marL="0" indent="0" algn="ctr">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GERİATRİDE SON GÜNCELLEMELER 2025</a:t>
            </a:r>
            <a:endParaRPr lang="en-US" sz="4450" dirty="0"/>
          </a:p>
        </p:txBody>
      </p:sp>
      <p:sp>
        <p:nvSpPr>
          <p:cNvPr id="4" name="Text 1"/>
          <p:cNvSpPr/>
          <p:nvPr/>
        </p:nvSpPr>
        <p:spPr>
          <a:xfrm>
            <a:off x="624741" y="5403441"/>
            <a:ext cx="8153281" cy="566976"/>
          </a:xfrm>
          <a:prstGeom prst="rect">
            <a:avLst/>
          </a:prstGeom>
          <a:noFill/>
          <a:ln/>
        </p:spPr>
        <p:txBody>
          <a:bodyPr wrap="none" lIns="0" tIns="0" rIns="0" bIns="0" rtlCol="0" anchor="t"/>
          <a:lstStyle/>
          <a:p>
            <a:pPr marL="0" indent="0" algn="l">
              <a:lnSpc>
                <a:spcPts val="4450"/>
              </a:lnSpc>
              <a:buNone/>
            </a:pPr>
            <a:r>
              <a:rPr lang="en-US" sz="3200" b="1" dirty="0">
                <a:solidFill>
                  <a:srgbClr val="333F70"/>
                </a:solidFill>
                <a:latin typeface="Unbounded Bold" pitchFamily="34" charset="0"/>
                <a:ea typeface="Unbounded Bold" pitchFamily="34" charset="-122"/>
                <a:cs typeface="Unbounded Bold" pitchFamily="34" charset="-120"/>
              </a:rPr>
              <a:t>DOÇ. DR. CEMİLE ÖZSÜREKCİ</a:t>
            </a:r>
            <a:endParaRPr lang="en-US" sz="3200" dirty="0"/>
          </a:p>
        </p:txBody>
      </p:sp>
      <p:sp>
        <p:nvSpPr>
          <p:cNvPr id="5" name="Text 2"/>
          <p:cNvSpPr/>
          <p:nvPr/>
        </p:nvSpPr>
        <p:spPr>
          <a:xfrm>
            <a:off x="624741" y="6155892"/>
            <a:ext cx="8696087" cy="566976"/>
          </a:xfrm>
          <a:prstGeom prst="rect">
            <a:avLst/>
          </a:prstGeom>
          <a:noFill/>
          <a:ln/>
        </p:spPr>
        <p:txBody>
          <a:bodyPr wrap="none" lIns="0" tIns="0" rIns="0" bIns="0" rtlCol="0" anchor="t"/>
          <a:lstStyle/>
          <a:p>
            <a:pPr marL="0" indent="0" algn="l">
              <a:lnSpc>
                <a:spcPts val="4450"/>
              </a:lnSpc>
              <a:buNone/>
            </a:pPr>
            <a:r>
              <a:rPr lang="en-US" sz="2000" b="1" dirty="0">
                <a:solidFill>
                  <a:srgbClr val="333F70"/>
                </a:solidFill>
                <a:latin typeface="Unbounded Bold" pitchFamily="34" charset="0"/>
                <a:ea typeface="Unbounded Bold" pitchFamily="34" charset="-122"/>
                <a:cs typeface="Unbounded Bold" pitchFamily="34" charset="-120"/>
              </a:rPr>
              <a:t>LOKMAN HEKİM ÜNİVERSİTESİ</a:t>
            </a:r>
            <a:endParaRPr lang="en-US" sz="2000" dirty="0"/>
          </a:p>
        </p:txBody>
      </p:sp>
      <p:sp>
        <p:nvSpPr>
          <p:cNvPr id="6" name="Text 3"/>
          <p:cNvSpPr/>
          <p:nvPr/>
        </p:nvSpPr>
        <p:spPr>
          <a:xfrm>
            <a:off x="624741" y="6451961"/>
            <a:ext cx="8373262" cy="566976"/>
          </a:xfrm>
          <a:prstGeom prst="rect">
            <a:avLst/>
          </a:prstGeom>
          <a:noFill/>
          <a:ln/>
        </p:spPr>
        <p:txBody>
          <a:bodyPr wrap="none" lIns="0" tIns="0" rIns="0" bIns="0" rtlCol="0" anchor="t"/>
          <a:lstStyle/>
          <a:p>
            <a:pPr marL="0" indent="0" algn="l">
              <a:lnSpc>
                <a:spcPts val="4450"/>
              </a:lnSpc>
              <a:buNone/>
            </a:pPr>
            <a:r>
              <a:rPr lang="en-US" sz="2000" b="1" dirty="0">
                <a:solidFill>
                  <a:srgbClr val="333F70"/>
                </a:solidFill>
                <a:latin typeface="Unbounded Bold" pitchFamily="34" charset="0"/>
                <a:ea typeface="Unbounded Bold" pitchFamily="34" charset="-122"/>
                <a:cs typeface="Unbounded Bold" pitchFamily="34" charset="-120"/>
              </a:rPr>
              <a:t>İÇ HASTALIKLARI A.B.D/ GERİATRİ B.D</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2181225"/>
            <a:ext cx="13042821" cy="1088708"/>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ePrognosis'te listelenen doğrulanmış araçlarda yeterince temsil edilmeyen </a:t>
            </a:r>
            <a:r>
              <a:rPr lang="en-US" sz="2000" dirty="0" err="1">
                <a:solidFill>
                  <a:srgbClr val="333F70"/>
                </a:solidFill>
                <a:latin typeface="Open Sans" pitchFamily="34" charset="0"/>
                <a:ea typeface="Open Sans" pitchFamily="34" charset="-122"/>
                <a:cs typeface="Open Sans" pitchFamily="34" charset="-120"/>
              </a:rPr>
              <a:t>ortamlarda</a:t>
            </a:r>
            <a:r>
              <a:rPr lang="en-US" sz="2000" dirty="0">
                <a:solidFill>
                  <a:srgbClr val="333F70"/>
                </a:solidFill>
                <a:latin typeface="Open Sans" pitchFamily="34" charset="0"/>
                <a:ea typeface="Open Sans" pitchFamily="34" charset="-122"/>
                <a:cs typeface="Open Sans" pitchFamily="34" charset="-120"/>
              </a:rPr>
              <a:t>, klinisyen, genel sağlık durumunun dörtte birini dikkate alan tablolara öncelik verilerek, aktueryal yaşam beklentisi tablolarını kullanabilir. (Kanıt kalitesi: Orta; Önerinin gücü: Zayıf)</a:t>
            </a:r>
            <a:endParaRPr lang="en-US" sz="2000" dirty="0"/>
          </a:p>
        </p:txBody>
      </p:sp>
      <p:sp>
        <p:nvSpPr>
          <p:cNvPr id="3" name="Text 1"/>
          <p:cNvSpPr/>
          <p:nvPr/>
        </p:nvSpPr>
        <p:spPr>
          <a:xfrm>
            <a:off x="793789" y="3913432"/>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Uzman Panelinin en iyi klinik görüşüne dayanarak, klinisyenler ≥4 yıllık yaşam beklentisini tahmin etmek için ePrognosis'te listelenen doğrulanmış araçlardan birini kullanmalıdır.</a:t>
            </a:r>
            <a:endParaRPr lang="en-US"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369671" y="970775"/>
            <a:ext cx="9484162" cy="3314462"/>
          </a:xfrm>
          <a:prstGeom prst="rect">
            <a:avLst/>
          </a:prstGeom>
          <a:solidFill>
            <a:srgbClr val="0066FF"/>
          </a:solidFill>
          <a:ln w="28575">
            <a:solidFill>
              <a:schemeClr val="tx1"/>
            </a:solidFill>
          </a:ln>
        </p:spPr>
      </p:pic>
      <p:sp>
        <p:nvSpPr>
          <p:cNvPr id="3" name="Text 0"/>
          <p:cNvSpPr/>
          <p:nvPr/>
        </p:nvSpPr>
        <p:spPr>
          <a:xfrm>
            <a:off x="793790" y="5046226"/>
            <a:ext cx="13042821" cy="362903"/>
          </a:xfrm>
          <a:prstGeom prst="rect">
            <a:avLst/>
          </a:prstGeom>
          <a:noFill/>
          <a:ln/>
        </p:spPr>
        <p:txBody>
          <a:bodyPr wrap="none" lIns="0" tIns="0" rIns="0" bIns="0" rtlCol="0" anchor="t"/>
          <a:lstStyle/>
          <a:p>
            <a:pPr marL="0" indent="0" algn="l">
              <a:lnSpc>
                <a:spcPts val="2850"/>
              </a:lnSpc>
              <a:buNone/>
            </a:pPr>
            <a:r>
              <a:rPr lang="en-US" sz="2000" b="1" dirty="0">
                <a:solidFill>
                  <a:srgbClr val="333F70"/>
                </a:solidFill>
                <a:latin typeface="Open Sans" pitchFamily="34" charset="0"/>
                <a:ea typeface="Open Sans" pitchFamily="34" charset="-122"/>
                <a:cs typeface="Open Sans" pitchFamily="34" charset="-120"/>
              </a:rPr>
              <a:t>Önem:</a:t>
            </a:r>
            <a:r>
              <a:rPr lang="en-US" sz="2000" dirty="0">
                <a:solidFill>
                  <a:srgbClr val="333F70"/>
                </a:solidFill>
                <a:latin typeface="Open Sans" pitchFamily="34" charset="0"/>
                <a:ea typeface="Open Sans" pitchFamily="34" charset="-122"/>
                <a:cs typeface="Open Sans" pitchFamily="34" charset="-120"/>
              </a:rPr>
              <a:t> Düşük doz aspirinin (LDA) yaşlı yetişkinlerde kanser önlemedeki rolü belirsizdir.</a:t>
            </a:r>
            <a:endParaRPr lang="en-US" sz="2000" dirty="0"/>
          </a:p>
        </p:txBody>
      </p:sp>
      <p:sp>
        <p:nvSpPr>
          <p:cNvPr id="4" name="Text 1"/>
          <p:cNvSpPr/>
          <p:nvPr/>
        </p:nvSpPr>
        <p:spPr>
          <a:xfrm>
            <a:off x="793790" y="5664279"/>
            <a:ext cx="13042821" cy="1088708"/>
          </a:xfrm>
          <a:prstGeom prst="rect">
            <a:avLst/>
          </a:prstGeom>
          <a:noFill/>
          <a:ln/>
        </p:spPr>
        <p:txBody>
          <a:bodyPr wrap="square" lIns="0" tIns="0" rIns="0" bIns="0" rtlCol="0" anchor="t"/>
          <a:lstStyle/>
          <a:p>
            <a:pPr>
              <a:lnSpc>
                <a:spcPts val="2850"/>
              </a:lnSpc>
            </a:pPr>
            <a:r>
              <a:rPr lang="en-US" sz="2000" b="1" dirty="0">
                <a:solidFill>
                  <a:srgbClr val="333F70"/>
                </a:solidFill>
                <a:latin typeface="Open Sans" pitchFamily="34" charset="0"/>
                <a:ea typeface="Open Sans" pitchFamily="34" charset="-122"/>
                <a:cs typeface="Open Sans" pitchFamily="34" charset="-120"/>
              </a:rPr>
              <a:t>Amaç:</a:t>
            </a:r>
            <a:r>
              <a:rPr lang="en-US" sz="2000" dirty="0">
                <a:solidFill>
                  <a:srgbClr val="333F70"/>
                </a:solidFill>
                <a:latin typeface="Open Sans" pitchFamily="34" charset="0"/>
                <a:ea typeface="Open Sans" pitchFamily="34" charset="-122"/>
                <a:cs typeface="Open Sans" pitchFamily="34" charset="-120"/>
              </a:rPr>
              <a:t> Klonal hematopoez (CHIP) </a:t>
            </a:r>
            <a:r>
              <a:rPr lang="en-US" sz="2000" dirty="0" err="1">
                <a:solidFill>
                  <a:srgbClr val="333F70"/>
                </a:solidFill>
                <a:latin typeface="Open Sans" pitchFamily="34" charset="0"/>
                <a:ea typeface="Open Sans" pitchFamily="34" charset="-122"/>
                <a:cs typeface="Open Sans" pitchFamily="34" charset="-120"/>
              </a:rPr>
              <a:t>ve</a:t>
            </a:r>
            <a:r>
              <a:rPr lang="en-US" sz="2000" dirty="0">
                <a:solidFill>
                  <a:srgbClr val="333F70"/>
                </a:solidFill>
                <a:latin typeface="Open Sans" pitchFamily="34" charset="0"/>
                <a:ea typeface="Open Sans" pitchFamily="34" charset="-122"/>
                <a:cs typeface="Open Sans" pitchFamily="34" charset="-120"/>
              </a:rPr>
              <a:t> </a:t>
            </a:r>
            <a:r>
              <a:rPr lang="en-US" sz="2000" dirty="0" err="1">
                <a:solidFill>
                  <a:srgbClr val="333F70"/>
                </a:solidFill>
                <a:latin typeface="Open Sans" pitchFamily="34" charset="0"/>
                <a:ea typeface="Open Sans" pitchFamily="34" charset="-122"/>
                <a:cs typeface="Open Sans" pitchFamily="34" charset="-120"/>
              </a:rPr>
              <a:t>bireysel</a:t>
            </a:r>
            <a:r>
              <a:rPr lang="en-US" sz="2000" dirty="0">
                <a:solidFill>
                  <a:srgbClr val="333F70"/>
                </a:solidFill>
                <a:latin typeface="Open Sans" pitchFamily="34" charset="0"/>
                <a:ea typeface="Open Sans" pitchFamily="34" charset="-122"/>
                <a:cs typeface="Open Sans" pitchFamily="34" charset="-120"/>
              </a:rPr>
              <a:t> </a:t>
            </a:r>
            <a:r>
              <a:rPr lang="en-US" sz="2000" dirty="0" err="1">
                <a:solidFill>
                  <a:srgbClr val="333F70"/>
                </a:solidFill>
                <a:latin typeface="Open Sans" pitchFamily="34" charset="0"/>
                <a:ea typeface="Open Sans" pitchFamily="34" charset="-122"/>
                <a:cs typeface="Open Sans" pitchFamily="34" charset="-120"/>
              </a:rPr>
              <a:t>özellikleri</a:t>
            </a:r>
            <a:r>
              <a:rPr lang="en-US" sz="2000" dirty="0">
                <a:solidFill>
                  <a:srgbClr val="333F70"/>
                </a:solidFill>
                <a:latin typeface="Open Sans" pitchFamily="34" charset="0"/>
                <a:ea typeface="Open Sans" pitchFamily="34" charset="-122"/>
                <a:cs typeface="Open Sans" pitchFamily="34" charset="-120"/>
              </a:rPr>
              <a:t> </a:t>
            </a:r>
            <a:r>
              <a:rPr lang="en-US" sz="2000" dirty="0" err="1">
                <a:solidFill>
                  <a:srgbClr val="333F70"/>
                </a:solidFill>
                <a:latin typeface="Open Sans" pitchFamily="34" charset="0"/>
                <a:ea typeface="Open Sans" pitchFamily="34" charset="-122"/>
                <a:cs typeface="Open Sans" pitchFamily="34" charset="-120"/>
              </a:rPr>
              <a:t>içeren</a:t>
            </a:r>
            <a:r>
              <a:rPr lang="tr-TR" sz="2000" dirty="0">
                <a:solidFill>
                  <a:srgbClr val="333F70"/>
                </a:solidFill>
                <a:latin typeface="Open Sans" pitchFamily="34" charset="0"/>
                <a:ea typeface="Open Sans" pitchFamily="34" charset="-122"/>
                <a:cs typeface="Open Sans" pitchFamily="34" charset="-120"/>
              </a:rPr>
              <a:t> </a:t>
            </a:r>
            <a:r>
              <a:rPr lang="en-US" sz="2000" dirty="0" err="1">
                <a:solidFill>
                  <a:srgbClr val="333F70"/>
                </a:solidFill>
                <a:latin typeface="Open Sans" pitchFamily="34" charset="0"/>
                <a:ea typeface="Open Sans" pitchFamily="34" charset="-122"/>
                <a:cs typeface="Open Sans" pitchFamily="34" charset="-120"/>
              </a:rPr>
              <a:t>diğer</a:t>
            </a:r>
            <a:r>
              <a:rPr lang="en-US" sz="2000" dirty="0">
                <a:solidFill>
                  <a:srgbClr val="333F70"/>
                </a:solidFill>
                <a:latin typeface="Open Sans" pitchFamily="34" charset="0"/>
                <a:ea typeface="Open Sans" pitchFamily="34" charset="-122"/>
                <a:cs typeface="Open Sans" pitchFamily="34" charset="-120"/>
              </a:rPr>
              <a:t> </a:t>
            </a:r>
            <a:r>
              <a:rPr lang="en-US" sz="2000" dirty="0" err="1">
                <a:solidFill>
                  <a:srgbClr val="333F70"/>
                </a:solidFill>
                <a:latin typeface="Open Sans" pitchFamily="34" charset="0"/>
                <a:ea typeface="Open Sans" pitchFamily="34" charset="-122"/>
                <a:cs typeface="Open Sans" pitchFamily="34" charset="-120"/>
              </a:rPr>
              <a:t>faktörler</a:t>
            </a:r>
            <a:r>
              <a:rPr lang="en-US" sz="2000" dirty="0">
                <a:solidFill>
                  <a:srgbClr val="333F70"/>
                </a:solidFill>
                <a:latin typeface="Open Sans" pitchFamily="34" charset="0"/>
                <a:ea typeface="Open Sans" pitchFamily="34" charset="-122"/>
                <a:cs typeface="Open Sans" pitchFamily="34" charset="-120"/>
              </a:rPr>
              <a:t> </a:t>
            </a:r>
            <a:r>
              <a:rPr lang="en-US" sz="2000" dirty="0" err="1">
                <a:solidFill>
                  <a:srgbClr val="333F70"/>
                </a:solidFill>
                <a:latin typeface="Open Sans" pitchFamily="34" charset="0"/>
                <a:ea typeface="Open Sans" pitchFamily="34" charset="-122"/>
                <a:cs typeface="Open Sans" pitchFamily="34" charset="-120"/>
              </a:rPr>
              <a:t>gibi</a:t>
            </a:r>
            <a:r>
              <a:rPr lang="en-US" sz="2000" dirty="0">
                <a:solidFill>
                  <a:srgbClr val="333F70"/>
                </a:solidFill>
                <a:latin typeface="Open Sans" pitchFamily="34" charset="0"/>
                <a:ea typeface="Open Sans" pitchFamily="34" charset="-122"/>
                <a:cs typeface="Open Sans" pitchFamily="34" charset="-120"/>
              </a:rPr>
              <a:t> bir etki puanı </a:t>
            </a:r>
            <a:r>
              <a:rPr lang="en-US" sz="2000" dirty="0" err="1">
                <a:solidFill>
                  <a:srgbClr val="333F70"/>
                </a:solidFill>
                <a:latin typeface="Open Sans" pitchFamily="34" charset="0"/>
                <a:ea typeface="Open Sans" pitchFamily="34" charset="-122"/>
                <a:cs typeface="Open Sans" pitchFamily="34" charset="-120"/>
              </a:rPr>
              <a:t>modeli</a:t>
            </a:r>
            <a:r>
              <a:rPr lang="en-US" sz="2000" dirty="0">
                <a:solidFill>
                  <a:srgbClr val="333F70"/>
                </a:solidFill>
                <a:latin typeface="Open Sans" pitchFamily="34" charset="0"/>
                <a:ea typeface="Open Sans" pitchFamily="34" charset="-122"/>
                <a:cs typeface="Open Sans" pitchFamily="34" charset="-120"/>
              </a:rPr>
              <a:t> </a:t>
            </a:r>
            <a:r>
              <a:rPr lang="en-US" sz="2000" dirty="0" err="1">
                <a:solidFill>
                  <a:srgbClr val="333F70"/>
                </a:solidFill>
                <a:latin typeface="Open Sans" pitchFamily="34" charset="0"/>
                <a:ea typeface="Open Sans" pitchFamily="34" charset="-122"/>
                <a:cs typeface="Open Sans" pitchFamily="34" charset="-120"/>
              </a:rPr>
              <a:t>geliştirerek</a:t>
            </a:r>
            <a:r>
              <a:rPr lang="en-US" sz="2000" dirty="0">
                <a:solidFill>
                  <a:srgbClr val="333F70"/>
                </a:solidFill>
                <a:latin typeface="Open Sans" pitchFamily="34" charset="0"/>
                <a:ea typeface="Open Sans" pitchFamily="34" charset="-122"/>
                <a:cs typeface="Open Sans" pitchFamily="34" charset="-120"/>
              </a:rPr>
              <a:t>, </a:t>
            </a:r>
            <a:r>
              <a:rPr lang="en-US" sz="2000" dirty="0" err="1">
                <a:solidFill>
                  <a:srgbClr val="333F70"/>
                </a:solidFill>
                <a:latin typeface="Open Sans" pitchFamily="34" charset="0"/>
                <a:ea typeface="Open Sans" pitchFamily="34" charset="-122"/>
                <a:cs typeface="Open Sans" pitchFamily="34" charset="-120"/>
              </a:rPr>
              <a:t>kanser</a:t>
            </a:r>
            <a:r>
              <a:rPr lang="tr-TR" sz="2000" dirty="0">
                <a:solidFill>
                  <a:srgbClr val="333F70"/>
                </a:solidFill>
                <a:latin typeface="Open Sans" pitchFamily="34" charset="0"/>
                <a:ea typeface="Open Sans" pitchFamily="34" charset="-122"/>
                <a:cs typeface="Open Sans" pitchFamily="34" charset="-120"/>
              </a:rPr>
              <a:t>i</a:t>
            </a:r>
            <a:r>
              <a:rPr lang="en-US" sz="2000" dirty="0">
                <a:solidFill>
                  <a:srgbClr val="333F70"/>
                </a:solidFill>
                <a:latin typeface="Open Sans" pitchFamily="34" charset="0"/>
                <a:ea typeface="Open Sans" pitchFamily="34" charset="-122"/>
                <a:cs typeface="Open Sans" pitchFamily="34" charset="-120"/>
              </a:rPr>
              <a:t> önlemede </a:t>
            </a:r>
            <a:r>
              <a:rPr lang="en-US" sz="2000" dirty="0" err="1">
                <a:solidFill>
                  <a:srgbClr val="333F70"/>
                </a:solidFill>
                <a:latin typeface="Open Sans" pitchFamily="34" charset="0"/>
                <a:ea typeface="Open Sans" pitchFamily="34" charset="-122"/>
                <a:cs typeface="Open Sans" pitchFamily="34" charset="-120"/>
              </a:rPr>
              <a:t>LDA'dan</a:t>
            </a:r>
            <a:r>
              <a:rPr lang="en-US" sz="2000" dirty="0">
                <a:solidFill>
                  <a:srgbClr val="333F70"/>
                </a:solidFill>
                <a:latin typeface="Open Sans" pitchFamily="34" charset="0"/>
                <a:ea typeface="Open Sans" pitchFamily="34" charset="-122"/>
                <a:cs typeface="Open Sans" pitchFamily="34" charset="-120"/>
              </a:rPr>
              <a:t> </a:t>
            </a:r>
            <a:r>
              <a:rPr lang="tr-TR" sz="2000" dirty="0">
                <a:solidFill>
                  <a:srgbClr val="333F70"/>
                </a:solidFill>
                <a:latin typeface="Open Sans" pitchFamily="34" charset="0"/>
                <a:ea typeface="Open Sans" pitchFamily="34" charset="-122"/>
                <a:cs typeface="Open Sans" pitchFamily="34" charset="-120"/>
              </a:rPr>
              <a:t>fayda görecek </a:t>
            </a:r>
            <a:r>
              <a:rPr lang="en-US" sz="2000" dirty="0" err="1">
                <a:solidFill>
                  <a:srgbClr val="333F70"/>
                </a:solidFill>
                <a:latin typeface="Open Sans" pitchFamily="34" charset="0"/>
                <a:ea typeface="Open Sans" pitchFamily="34" charset="-122"/>
                <a:cs typeface="Open Sans" pitchFamily="34" charset="-120"/>
              </a:rPr>
              <a:t>yaşlı</a:t>
            </a:r>
            <a:r>
              <a:rPr lang="en-US" sz="2000" dirty="0">
                <a:solidFill>
                  <a:srgbClr val="333F70"/>
                </a:solidFill>
                <a:latin typeface="Open Sans" pitchFamily="34" charset="0"/>
                <a:ea typeface="Open Sans" pitchFamily="34" charset="-122"/>
                <a:cs typeface="Open Sans" pitchFamily="34" charset="-120"/>
              </a:rPr>
              <a:t> nüfus alt </a:t>
            </a:r>
            <a:r>
              <a:rPr lang="en-US" sz="2000" dirty="0" err="1">
                <a:solidFill>
                  <a:srgbClr val="333F70"/>
                </a:solidFill>
                <a:latin typeface="Open Sans" pitchFamily="34" charset="0"/>
                <a:ea typeface="Open Sans" pitchFamily="34" charset="-122"/>
                <a:cs typeface="Open Sans" pitchFamily="34" charset="-120"/>
              </a:rPr>
              <a:t>gruplarını</a:t>
            </a:r>
            <a:r>
              <a:rPr lang="en-US" sz="2000" dirty="0">
                <a:solidFill>
                  <a:srgbClr val="333F70"/>
                </a:solidFill>
                <a:latin typeface="Open Sans" pitchFamily="34" charset="0"/>
                <a:ea typeface="Open Sans" pitchFamily="34" charset="-122"/>
                <a:cs typeface="Open Sans" pitchFamily="34" charset="-120"/>
              </a:rPr>
              <a:t> </a:t>
            </a:r>
            <a:r>
              <a:rPr lang="en-US" sz="2000" dirty="0" err="1">
                <a:solidFill>
                  <a:srgbClr val="333F70"/>
                </a:solidFill>
                <a:latin typeface="Open Sans" pitchFamily="34" charset="0"/>
                <a:ea typeface="Open Sans" pitchFamily="34" charset="-122"/>
                <a:cs typeface="Open Sans" pitchFamily="34" charset="-120"/>
              </a:rPr>
              <a:t>belirlemek</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89" y="1076089"/>
            <a:ext cx="13042821" cy="1038579"/>
          </a:xfrm>
          <a:prstGeom prst="rect">
            <a:avLst/>
          </a:prstGeom>
          <a:noFill/>
          <a:ln/>
        </p:spPr>
        <p:txBody>
          <a:bodyPr wrap="square" lIns="0" tIns="0" rIns="0" bIns="0" rtlCol="0" anchor="t"/>
          <a:lstStyle/>
          <a:p>
            <a:pPr marL="342900" indent="-342900">
              <a:lnSpc>
                <a:spcPts val="1850"/>
              </a:lnSpc>
              <a:buSzPct val="100000"/>
              <a:buChar char="•"/>
            </a:pPr>
            <a:r>
              <a:rPr lang="en-US" sz="2000" b="1" dirty="0">
                <a:solidFill>
                  <a:srgbClr val="333F70"/>
                </a:solidFill>
                <a:ea typeface="Open Sans" pitchFamily="34" charset="-122"/>
                <a:cs typeface="Open Sans" pitchFamily="34" charset="-120"/>
              </a:rPr>
              <a:t>Tasarım, ortam ve katılımcılar:</a:t>
            </a:r>
            <a:r>
              <a:rPr lang="en-US" sz="2000" dirty="0">
                <a:solidFill>
                  <a:srgbClr val="333F70"/>
                </a:solidFill>
                <a:ea typeface="Open Sans" pitchFamily="34" charset="-122"/>
                <a:cs typeface="Open Sans" pitchFamily="34" charset="-120"/>
              </a:rPr>
              <a:t> Bu karşılaştırmalı etkililik çalışması, 2010 ve 2014 yılları arasında yürütülen Yaşlılarda Aspirin Olaylarını Azaltma (ASPREE) randomize klinik çalışmasının önceden belirlenmemiş bir </a:t>
            </a:r>
            <a:r>
              <a:rPr lang="en-US" sz="2000" dirty="0" err="1">
                <a:solidFill>
                  <a:srgbClr val="333F70"/>
                </a:solidFill>
                <a:ea typeface="Open Sans" pitchFamily="34" charset="-122"/>
                <a:cs typeface="Open Sans" pitchFamily="34" charset="-120"/>
              </a:rPr>
              <a:t>ikincil</a:t>
            </a:r>
            <a:r>
              <a:rPr lang="en-US" sz="2000" dirty="0">
                <a:solidFill>
                  <a:srgbClr val="333F70"/>
                </a:solidFill>
                <a:ea typeface="Open Sans" pitchFamily="34" charset="-122"/>
                <a:cs typeface="Open Sans" pitchFamily="34" charset="-120"/>
              </a:rPr>
              <a:t> </a:t>
            </a:r>
            <a:r>
              <a:rPr lang="en-US" sz="2000" dirty="0" err="1">
                <a:solidFill>
                  <a:srgbClr val="333F70"/>
                </a:solidFill>
                <a:ea typeface="Open Sans" pitchFamily="34" charset="-122"/>
                <a:cs typeface="Open Sans" pitchFamily="34" charset="-120"/>
              </a:rPr>
              <a:t>analizidir</a:t>
            </a:r>
            <a:r>
              <a:rPr lang="en-US" sz="2000" dirty="0">
                <a:solidFill>
                  <a:srgbClr val="333F70"/>
                </a:solidFill>
                <a:ea typeface="Open Sans" pitchFamily="34" charset="-122"/>
                <a:cs typeface="Open Sans" pitchFamily="34" charset="-120"/>
              </a:rPr>
              <a:t> (≥70 </a:t>
            </a:r>
            <a:r>
              <a:rPr lang="en-US" sz="2000" dirty="0" err="1">
                <a:solidFill>
                  <a:srgbClr val="333F70"/>
                </a:solidFill>
                <a:ea typeface="Open Sans" pitchFamily="34" charset="-122"/>
                <a:cs typeface="Open Sans" pitchFamily="34" charset="-120"/>
              </a:rPr>
              <a:t>yaş</a:t>
            </a:r>
            <a:r>
              <a:rPr lang="en-US" sz="2000" dirty="0">
                <a:solidFill>
                  <a:srgbClr val="333F70"/>
                </a:solidFill>
                <a:ea typeface="Open Sans" pitchFamily="34" charset="-122"/>
                <a:cs typeface="Open Sans" pitchFamily="34" charset="-120"/>
              </a:rPr>
              <a:t>)</a:t>
            </a:r>
            <a:endParaRPr lang="en-US" sz="2000" dirty="0"/>
          </a:p>
        </p:txBody>
      </p:sp>
      <p:sp>
        <p:nvSpPr>
          <p:cNvPr id="3" name="Text 1"/>
          <p:cNvSpPr/>
          <p:nvPr/>
        </p:nvSpPr>
        <p:spPr>
          <a:xfrm>
            <a:off x="793790" y="2236292"/>
            <a:ext cx="13042821" cy="235744"/>
          </a:xfrm>
          <a:prstGeom prst="rect">
            <a:avLst/>
          </a:prstGeom>
          <a:noFill/>
          <a:ln/>
        </p:spPr>
        <p:txBody>
          <a:bodyPr wrap="none" lIns="0" tIns="0" rIns="0" bIns="0" rtlCol="0" anchor="t"/>
          <a:lstStyle/>
          <a:p>
            <a:pPr marL="342900" indent="-342900" algn="l">
              <a:lnSpc>
                <a:spcPts val="1850"/>
              </a:lnSpc>
              <a:buSzPct val="100000"/>
              <a:buChar char="•"/>
            </a:pPr>
            <a:r>
              <a:rPr lang="en-US" sz="2000" b="1" dirty="0">
                <a:solidFill>
                  <a:srgbClr val="333F70"/>
                </a:solidFill>
                <a:latin typeface="Open Sans" pitchFamily="34" charset="0"/>
                <a:ea typeface="Open Sans" pitchFamily="34" charset="-122"/>
                <a:cs typeface="Open Sans" pitchFamily="34" charset="-120"/>
              </a:rPr>
              <a:t>Maruziyetler:</a:t>
            </a:r>
            <a:r>
              <a:rPr lang="en-US" sz="2000" dirty="0">
                <a:solidFill>
                  <a:srgbClr val="333F70"/>
                </a:solidFill>
                <a:latin typeface="Open Sans" pitchFamily="34" charset="0"/>
                <a:ea typeface="Open Sans" pitchFamily="34" charset="-122"/>
                <a:cs typeface="Open Sans" pitchFamily="34" charset="-120"/>
              </a:rPr>
              <a:t> LDA (günde 100 mg) veya plasebo.</a:t>
            </a:r>
            <a:endParaRPr lang="en-US" sz="2000" dirty="0"/>
          </a:p>
        </p:txBody>
      </p:sp>
      <p:sp>
        <p:nvSpPr>
          <p:cNvPr id="4" name="Text 2"/>
          <p:cNvSpPr/>
          <p:nvPr/>
        </p:nvSpPr>
        <p:spPr>
          <a:xfrm>
            <a:off x="793788" y="2925008"/>
            <a:ext cx="13042821" cy="235744"/>
          </a:xfrm>
          <a:prstGeom prst="rect">
            <a:avLst/>
          </a:prstGeom>
          <a:noFill/>
          <a:ln/>
        </p:spPr>
        <p:txBody>
          <a:bodyPr wrap="none" lIns="0" tIns="0" rIns="0" bIns="0" rtlCol="0" anchor="t"/>
          <a:lstStyle/>
          <a:p>
            <a:pPr marL="342900" indent="-342900" algn="l">
              <a:lnSpc>
                <a:spcPts val="1850"/>
              </a:lnSpc>
              <a:buSzPct val="100000"/>
              <a:buChar char="•"/>
            </a:pPr>
            <a:r>
              <a:rPr lang="en-US" sz="2000" b="1" dirty="0">
                <a:solidFill>
                  <a:srgbClr val="333F70"/>
                </a:solidFill>
                <a:latin typeface="Open Sans" pitchFamily="34" charset="0"/>
                <a:ea typeface="Open Sans" pitchFamily="34" charset="-122"/>
                <a:cs typeface="Open Sans" pitchFamily="34" charset="-120"/>
              </a:rPr>
              <a:t>Ana sonuçlar ve ölçümler:</a:t>
            </a:r>
            <a:r>
              <a:rPr lang="en-US" sz="2000" dirty="0">
                <a:solidFill>
                  <a:srgbClr val="333F70"/>
                </a:solidFill>
                <a:latin typeface="Open Sans" pitchFamily="34" charset="0"/>
                <a:ea typeface="Open Sans" pitchFamily="34" charset="-122"/>
                <a:cs typeface="Open Sans" pitchFamily="34" charset="-120"/>
              </a:rPr>
              <a:t> Birincil sonuç, 5 yıllık genel kanser insidansıydı.</a:t>
            </a:r>
            <a:endParaRPr lang="en-US" sz="2000" dirty="0"/>
          </a:p>
        </p:txBody>
      </p:sp>
      <p:sp>
        <p:nvSpPr>
          <p:cNvPr id="5" name="Text 3"/>
          <p:cNvSpPr/>
          <p:nvPr/>
        </p:nvSpPr>
        <p:spPr>
          <a:xfrm>
            <a:off x="793790" y="3483972"/>
            <a:ext cx="13042821" cy="235744"/>
          </a:xfrm>
          <a:prstGeom prst="rect">
            <a:avLst/>
          </a:prstGeom>
          <a:noFill/>
          <a:ln/>
        </p:spPr>
        <p:txBody>
          <a:bodyPr wrap="none" lIns="0" tIns="0" rIns="0" bIns="0" rtlCol="0" anchor="t"/>
          <a:lstStyle/>
          <a:p>
            <a:pPr marL="342900" indent="-342900" algn="l">
              <a:lnSpc>
                <a:spcPts val="1850"/>
              </a:lnSpc>
              <a:buSzPct val="100000"/>
              <a:buChar char="•"/>
            </a:pPr>
            <a:r>
              <a:rPr lang="en-US" sz="2000" b="1" dirty="0">
                <a:solidFill>
                  <a:srgbClr val="333F70"/>
                </a:solidFill>
                <a:latin typeface="Open Sans" pitchFamily="34" charset="0"/>
                <a:ea typeface="Open Sans" pitchFamily="34" charset="-122"/>
                <a:cs typeface="Open Sans" pitchFamily="34" charset="-120"/>
              </a:rPr>
              <a:t>Sonuçlar:</a:t>
            </a:r>
            <a:r>
              <a:rPr lang="en-US" sz="2000" dirty="0">
                <a:solidFill>
                  <a:srgbClr val="333F70"/>
                </a:solidFill>
                <a:latin typeface="Open Sans" pitchFamily="34" charset="0"/>
                <a:ea typeface="Open Sans" pitchFamily="34" charset="-122"/>
                <a:cs typeface="Open Sans" pitchFamily="34" charset="-120"/>
              </a:rPr>
              <a:t> </a:t>
            </a:r>
            <a:r>
              <a:rPr lang="tr-TR" sz="2000" dirty="0">
                <a:solidFill>
                  <a:srgbClr val="333F70"/>
                </a:solidFill>
                <a:latin typeface="Open Sans" pitchFamily="34" charset="0"/>
                <a:ea typeface="Open Sans" pitchFamily="34" charset="-122"/>
                <a:cs typeface="Open Sans" pitchFamily="34" charset="-120"/>
              </a:rPr>
              <a:t>T</a:t>
            </a:r>
            <a:r>
              <a:rPr lang="en-US" sz="2000" dirty="0" err="1">
                <a:solidFill>
                  <a:srgbClr val="333F70"/>
                </a:solidFill>
                <a:latin typeface="Open Sans" pitchFamily="34" charset="0"/>
                <a:ea typeface="Open Sans" pitchFamily="34" charset="-122"/>
                <a:cs typeface="Open Sans" pitchFamily="34" charset="-120"/>
              </a:rPr>
              <a:t>oplam</a:t>
            </a:r>
            <a:r>
              <a:rPr lang="en-US" sz="2000" dirty="0">
                <a:solidFill>
                  <a:srgbClr val="333F70"/>
                </a:solidFill>
                <a:latin typeface="Open Sans" pitchFamily="34" charset="0"/>
                <a:ea typeface="Open Sans" pitchFamily="34" charset="-122"/>
                <a:cs typeface="Open Sans" pitchFamily="34" charset="-120"/>
              </a:rPr>
              <a:t> 9350 </a:t>
            </a:r>
            <a:r>
              <a:rPr lang="en-US" sz="2000" dirty="0" err="1">
                <a:solidFill>
                  <a:srgbClr val="333F70"/>
                </a:solidFill>
                <a:latin typeface="Open Sans" pitchFamily="34" charset="0"/>
                <a:ea typeface="Open Sans" pitchFamily="34" charset="-122"/>
                <a:cs typeface="Open Sans" pitchFamily="34" charset="-120"/>
              </a:rPr>
              <a:t>katılımcı</a:t>
            </a:r>
            <a:r>
              <a:rPr lang="en-US" sz="2000" dirty="0">
                <a:solidFill>
                  <a:srgbClr val="333F70"/>
                </a:solidFill>
                <a:latin typeface="Open Sans" pitchFamily="34" charset="0"/>
                <a:ea typeface="Open Sans" pitchFamily="34" charset="-122"/>
                <a:cs typeface="Open Sans" pitchFamily="34" charset="-120"/>
              </a:rPr>
              <a:t> (ortanca yaş, 73,7 yıl; 5021 kadın [53,7%])</a:t>
            </a:r>
            <a:endParaRPr lang="en-US" sz="2000" dirty="0"/>
          </a:p>
        </p:txBody>
      </p:sp>
      <p:sp>
        <p:nvSpPr>
          <p:cNvPr id="6" name="Text 4"/>
          <p:cNvSpPr/>
          <p:nvPr/>
        </p:nvSpPr>
        <p:spPr>
          <a:xfrm>
            <a:off x="793790" y="3971092"/>
            <a:ext cx="13042821" cy="235744"/>
          </a:xfrm>
          <a:prstGeom prst="rect">
            <a:avLst/>
          </a:prstGeom>
          <a:noFill/>
          <a:ln/>
        </p:spPr>
        <p:txBody>
          <a:bodyPr wrap="none" lIns="0" tIns="0" rIns="0" bIns="0" rtlCol="0" anchor="t"/>
          <a:lstStyle/>
          <a:p>
            <a:pPr marL="342900" indent="-342900" algn="l">
              <a:lnSpc>
                <a:spcPts val="1850"/>
              </a:lnSpc>
              <a:buSzPct val="100000"/>
              <a:buChar char="•"/>
            </a:pPr>
            <a:r>
              <a:rPr lang="en-US" sz="2000" dirty="0">
                <a:solidFill>
                  <a:srgbClr val="333F70"/>
                </a:solidFill>
                <a:latin typeface="Open Sans" pitchFamily="34" charset="0"/>
                <a:ea typeface="Open Sans" pitchFamily="34" charset="-122"/>
                <a:cs typeface="Open Sans" pitchFamily="34" charset="-120"/>
              </a:rPr>
              <a:t>LDA'ya (4667 [49,9%]) veya plaseboya (4683 [50,1%]). Ortanca takip süresi 4,5 (IQR, 3,3-5,5) yıldı.</a:t>
            </a:r>
            <a:endParaRPr lang="en-US" sz="2000" dirty="0"/>
          </a:p>
        </p:txBody>
      </p:sp>
      <p:sp>
        <p:nvSpPr>
          <p:cNvPr id="7" name="Text 5"/>
          <p:cNvSpPr/>
          <p:nvPr/>
        </p:nvSpPr>
        <p:spPr>
          <a:xfrm>
            <a:off x="793787" y="4494134"/>
            <a:ext cx="13042821" cy="707231"/>
          </a:xfrm>
          <a:prstGeom prst="rect">
            <a:avLst/>
          </a:prstGeom>
          <a:noFill/>
          <a:ln/>
        </p:spPr>
        <p:txBody>
          <a:bodyPr wrap="square" lIns="0" tIns="0" rIns="0" bIns="0" rtlCol="0" anchor="t"/>
          <a:lstStyle/>
          <a:p>
            <a:pPr marL="342900" indent="-342900" algn="l">
              <a:lnSpc>
                <a:spcPts val="1850"/>
              </a:lnSpc>
              <a:buSzPct val="100000"/>
              <a:buChar char="•"/>
            </a:pPr>
            <a:r>
              <a:rPr lang="en-US" sz="2000" dirty="0">
                <a:solidFill>
                  <a:srgbClr val="333F70"/>
                </a:solidFill>
                <a:latin typeface="Open Sans" pitchFamily="34" charset="0"/>
                <a:ea typeface="Open Sans" pitchFamily="34" charset="-122"/>
                <a:cs typeface="Open Sans" pitchFamily="34" charset="-120"/>
              </a:rPr>
              <a:t>LDA faydasıyla ilişkili faktörler arasında </a:t>
            </a:r>
            <a:r>
              <a:rPr lang="en-US" sz="2000" b="1" dirty="0">
                <a:solidFill>
                  <a:srgbClr val="333F70"/>
                </a:solidFill>
                <a:latin typeface="Open Sans" pitchFamily="34" charset="0"/>
                <a:ea typeface="Open Sans" pitchFamily="34" charset="-122"/>
                <a:cs typeface="Open Sans" pitchFamily="34" charset="-120"/>
              </a:rPr>
              <a:t>ileri yaş, sigara içmeme durumu, %10 veya daha fazla varyant alel frekansına sahip CHIP, ailede kanser </a:t>
            </a:r>
            <a:r>
              <a:rPr lang="en-US" sz="2000" b="1" dirty="0" err="1">
                <a:solidFill>
                  <a:srgbClr val="333F70"/>
                </a:solidFill>
                <a:latin typeface="Open Sans" pitchFamily="34" charset="0"/>
                <a:ea typeface="Open Sans" pitchFamily="34" charset="-122"/>
                <a:cs typeface="Open Sans" pitchFamily="34" charset="-120"/>
              </a:rPr>
              <a:t>öyküsü</a:t>
            </a:r>
            <a:r>
              <a:rPr lang="en-US" sz="2000" b="1" dirty="0">
                <a:solidFill>
                  <a:srgbClr val="333F70"/>
                </a:solidFill>
                <a:latin typeface="Open Sans" pitchFamily="34" charset="0"/>
                <a:ea typeface="Open Sans" pitchFamily="34" charset="-122"/>
                <a:cs typeface="Open Sans" pitchFamily="34" charset="-120"/>
              </a:rPr>
              <a:t> </a:t>
            </a:r>
            <a:r>
              <a:rPr lang="tr-TR" sz="2000" b="1" dirty="0">
                <a:solidFill>
                  <a:srgbClr val="333F70"/>
                </a:solidFill>
                <a:latin typeface="Open Sans" pitchFamily="34" charset="0"/>
                <a:ea typeface="Open Sans" pitchFamily="34" charset="-122"/>
                <a:cs typeface="Open Sans" pitchFamily="34" charset="-120"/>
              </a:rPr>
              <a:t>olmaması </a:t>
            </a:r>
            <a:r>
              <a:rPr lang="en-US" sz="2000" b="1" dirty="0" err="1">
                <a:solidFill>
                  <a:srgbClr val="333F70"/>
                </a:solidFill>
                <a:latin typeface="Open Sans" pitchFamily="34" charset="0"/>
                <a:ea typeface="Open Sans" pitchFamily="34" charset="-122"/>
                <a:cs typeface="Open Sans" pitchFamily="34" charset="-120"/>
              </a:rPr>
              <a:t>ve</a:t>
            </a:r>
            <a:r>
              <a:rPr lang="en-US" sz="2000" b="1" dirty="0">
                <a:solidFill>
                  <a:srgbClr val="333F70"/>
                </a:solidFill>
                <a:latin typeface="Open Sans" pitchFamily="34" charset="0"/>
                <a:ea typeface="Open Sans" pitchFamily="34" charset="-122"/>
                <a:cs typeface="Open Sans" pitchFamily="34" charset="-120"/>
              </a:rPr>
              <a:t> daha düşük vücut kitle indeksi </a:t>
            </a:r>
            <a:r>
              <a:rPr lang="en-US" sz="2000" dirty="0">
                <a:solidFill>
                  <a:srgbClr val="333F70"/>
                </a:solidFill>
                <a:latin typeface="Open Sans" pitchFamily="34" charset="0"/>
                <a:ea typeface="Open Sans" pitchFamily="34" charset="-122"/>
                <a:cs typeface="Open Sans" pitchFamily="34" charset="-120"/>
              </a:rPr>
              <a:t>yer aldı. </a:t>
            </a:r>
            <a:endParaRPr lang="en-US" sz="2000" dirty="0"/>
          </a:p>
        </p:txBody>
      </p:sp>
      <p:sp>
        <p:nvSpPr>
          <p:cNvPr id="8" name="Text 6"/>
          <p:cNvSpPr/>
          <p:nvPr/>
        </p:nvSpPr>
        <p:spPr>
          <a:xfrm>
            <a:off x="793790" y="5488663"/>
            <a:ext cx="13042821" cy="471488"/>
          </a:xfrm>
          <a:prstGeom prst="rect">
            <a:avLst/>
          </a:prstGeom>
          <a:noFill/>
          <a:ln/>
        </p:spPr>
        <p:txBody>
          <a:bodyPr wrap="square" lIns="0" tIns="0" rIns="0" bIns="0" rtlCol="0" anchor="t"/>
          <a:lstStyle/>
          <a:p>
            <a:pPr marL="342900" indent="-342900" algn="l">
              <a:lnSpc>
                <a:spcPts val="1850"/>
              </a:lnSpc>
              <a:buSzPct val="100000"/>
              <a:buChar char="•"/>
            </a:pPr>
            <a:r>
              <a:rPr lang="en-US" sz="2000" dirty="0">
                <a:solidFill>
                  <a:srgbClr val="333F70"/>
                </a:solidFill>
                <a:latin typeface="Open Sans" pitchFamily="34" charset="0"/>
                <a:ea typeface="Open Sans" pitchFamily="34" charset="-122"/>
                <a:cs typeface="Open Sans" pitchFamily="34" charset="-120"/>
              </a:rPr>
              <a:t>LDA, tedaviye uygun alt grupta daha düşük kanser riski (tehlike oranı [HR], 0,85 [95% CI, 0,72-1,00]) ve tedaviye uygun olmayan alt grupta daha yüksek kanser riski (HR, 1,14 [95% CI, 0,95-1,38]) ile ilişkilendirilmiştir (heterojenlik için P = .02).</a:t>
            </a:r>
            <a:endParaRPr lang="en-US" sz="2000" dirty="0"/>
          </a:p>
        </p:txBody>
      </p:sp>
      <p:sp>
        <p:nvSpPr>
          <p:cNvPr id="9" name="Text 7"/>
          <p:cNvSpPr/>
          <p:nvPr/>
        </p:nvSpPr>
        <p:spPr>
          <a:xfrm>
            <a:off x="793786" y="6534747"/>
            <a:ext cx="13042821" cy="471488"/>
          </a:xfrm>
          <a:prstGeom prst="rect">
            <a:avLst/>
          </a:prstGeom>
          <a:noFill/>
          <a:ln/>
        </p:spPr>
        <p:txBody>
          <a:bodyPr wrap="square" lIns="0" tIns="0" rIns="0" bIns="0" rtlCol="0" anchor="t"/>
          <a:lstStyle/>
          <a:p>
            <a:pPr marL="342900" indent="-342900" algn="l">
              <a:lnSpc>
                <a:spcPts val="1850"/>
              </a:lnSpc>
              <a:buSzPct val="100000"/>
              <a:buChar char="•"/>
            </a:pPr>
            <a:r>
              <a:rPr lang="en-US" sz="2000" b="1" dirty="0">
                <a:solidFill>
                  <a:srgbClr val="333F70"/>
                </a:solidFill>
                <a:latin typeface="Open Sans" pitchFamily="34" charset="0"/>
                <a:ea typeface="Open Sans" pitchFamily="34" charset="-122"/>
                <a:cs typeface="Open Sans" pitchFamily="34" charset="-120"/>
              </a:rPr>
              <a:t>Sonuçlar ve alaka:</a:t>
            </a:r>
            <a:r>
              <a:rPr lang="en-US" sz="2000" dirty="0">
                <a:solidFill>
                  <a:srgbClr val="333F70"/>
                </a:solidFill>
                <a:latin typeface="Open Sans" pitchFamily="34" charset="0"/>
                <a:ea typeface="Open Sans" pitchFamily="34" charset="-122"/>
                <a:cs typeface="Open Sans" pitchFamily="34" charset="-120"/>
              </a:rPr>
              <a:t> Bu çalışmanın bulguları, yaşlı yetişkinlerde kanser önlemede LDA'nın etkinliğinde önemli bir heterojenlik olduğunu ve CHIP'in önemli bir öngörü faktörü olarak tanımlandığını göstermektedir.</a:t>
            </a:r>
            <a:endParaRPr 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768504" y="436046"/>
            <a:ext cx="8942665" cy="3868103"/>
          </a:xfrm>
          <a:prstGeom prst="rect">
            <a:avLst/>
          </a:prstGeom>
          <a:solidFill>
            <a:srgbClr val="92D050"/>
          </a:solidFill>
          <a:ln w="28575">
            <a:solidFill>
              <a:srgbClr val="92D050"/>
            </a:solidFill>
          </a:ln>
        </p:spPr>
      </p:pic>
      <p:sp>
        <p:nvSpPr>
          <p:cNvPr id="3" name="Text 0"/>
          <p:cNvSpPr/>
          <p:nvPr/>
        </p:nvSpPr>
        <p:spPr>
          <a:xfrm>
            <a:off x="793790" y="5097899"/>
            <a:ext cx="13042821" cy="1724025"/>
          </a:xfrm>
          <a:prstGeom prst="rect">
            <a:avLst/>
          </a:prstGeom>
          <a:noFill/>
          <a:ln/>
        </p:spPr>
        <p:txBody>
          <a:bodyPr wrap="square" lIns="0" tIns="0" rIns="0" bIns="0" rtlCol="0" anchor="t"/>
          <a:lstStyle/>
          <a:p>
            <a:pPr marL="342900" indent="-342900" algn="l">
              <a:lnSpc>
                <a:spcPts val="2700"/>
              </a:lnSpc>
              <a:buSzPct val="100000"/>
              <a:buChar char="•"/>
            </a:pPr>
            <a:r>
              <a:rPr lang="en-US" sz="1650" dirty="0">
                <a:solidFill>
                  <a:srgbClr val="333F70"/>
                </a:solidFill>
                <a:latin typeface="Open Sans" pitchFamily="34" charset="0"/>
                <a:ea typeface="Open Sans" pitchFamily="34" charset="-122"/>
                <a:cs typeface="Open Sans" pitchFamily="34" charset="-120"/>
              </a:rPr>
              <a:t>Bu çalışmada, Alternatif Sağlıklı Beslenme İndeksi </a:t>
            </a:r>
            <a:r>
              <a:rPr lang="en-US" sz="1650" b="1" dirty="0">
                <a:solidFill>
                  <a:srgbClr val="333F70"/>
                </a:solidFill>
                <a:latin typeface="Open Sans" pitchFamily="34" charset="0"/>
                <a:ea typeface="Open Sans" pitchFamily="34" charset="-122"/>
                <a:cs typeface="Open Sans" pitchFamily="34" charset="-120"/>
              </a:rPr>
              <a:t>(AHEI), </a:t>
            </a:r>
            <a:r>
              <a:rPr lang="en-US" sz="1650" dirty="0">
                <a:solidFill>
                  <a:srgbClr val="333F70"/>
                </a:solidFill>
                <a:latin typeface="Open Sans" pitchFamily="34" charset="0"/>
                <a:ea typeface="Open Sans" pitchFamily="34" charset="-122"/>
                <a:cs typeface="Open Sans" pitchFamily="34" charset="-120"/>
              </a:rPr>
              <a:t>Alternatif Akdeniz İndeksi </a:t>
            </a:r>
            <a:r>
              <a:rPr lang="en-US" sz="1650" b="1" dirty="0">
                <a:solidFill>
                  <a:srgbClr val="333F70"/>
                </a:solidFill>
                <a:latin typeface="Open Sans" pitchFamily="34" charset="0"/>
                <a:ea typeface="Open Sans" pitchFamily="34" charset="-122"/>
                <a:cs typeface="Open Sans" pitchFamily="34" charset="-120"/>
              </a:rPr>
              <a:t>(aMED), </a:t>
            </a:r>
            <a:r>
              <a:rPr lang="en-US" sz="1650" dirty="0">
                <a:solidFill>
                  <a:srgbClr val="333F70"/>
                </a:solidFill>
                <a:latin typeface="Open Sans" pitchFamily="34" charset="0"/>
                <a:ea typeface="Open Sans" pitchFamily="34" charset="-122"/>
                <a:cs typeface="Open Sans" pitchFamily="34" charset="-120"/>
              </a:rPr>
              <a:t>Hipertansiyonu Durdurmak İçin Diyet Yaklaşımları </a:t>
            </a:r>
            <a:r>
              <a:rPr lang="en-US" sz="1650" b="1" dirty="0">
                <a:solidFill>
                  <a:srgbClr val="333F70"/>
                </a:solidFill>
                <a:latin typeface="Open Sans" pitchFamily="34" charset="0"/>
                <a:ea typeface="Open Sans" pitchFamily="34" charset="-122"/>
                <a:cs typeface="Open Sans" pitchFamily="34" charset="-120"/>
              </a:rPr>
              <a:t>(DASH), </a:t>
            </a:r>
            <a:r>
              <a:rPr lang="en-US" sz="1650" dirty="0">
                <a:solidFill>
                  <a:srgbClr val="333F70"/>
                </a:solidFill>
                <a:latin typeface="Open Sans" pitchFamily="34" charset="0"/>
                <a:ea typeface="Open Sans" pitchFamily="34" charset="-122"/>
                <a:cs typeface="Open Sans" pitchFamily="34" charset="-120"/>
              </a:rPr>
              <a:t>Nörodejeneratif Gecikme için Akdeniz-DASH Müdahalesi </a:t>
            </a:r>
            <a:r>
              <a:rPr lang="en-US" sz="1650" b="1" dirty="0">
                <a:solidFill>
                  <a:srgbClr val="333F70"/>
                </a:solidFill>
                <a:latin typeface="Open Sans" pitchFamily="34" charset="0"/>
                <a:ea typeface="Open Sans" pitchFamily="34" charset="-122"/>
                <a:cs typeface="Open Sans" pitchFamily="34" charset="-120"/>
              </a:rPr>
              <a:t>(MIND), </a:t>
            </a:r>
            <a:r>
              <a:rPr lang="en-US" sz="1650" dirty="0">
                <a:solidFill>
                  <a:srgbClr val="333F70"/>
                </a:solidFill>
                <a:latin typeface="Open Sans" pitchFamily="34" charset="0"/>
                <a:ea typeface="Open Sans" pitchFamily="34" charset="-122"/>
                <a:cs typeface="Open Sans" pitchFamily="34" charset="-120"/>
              </a:rPr>
              <a:t>sağlıklı bitki bazlı diyet (</a:t>
            </a:r>
            <a:r>
              <a:rPr lang="en-US" sz="1650" b="1" dirty="0">
                <a:solidFill>
                  <a:srgbClr val="333F70"/>
                </a:solidFill>
                <a:latin typeface="Open Sans" pitchFamily="34" charset="0"/>
                <a:ea typeface="Open Sans" pitchFamily="34" charset="-122"/>
                <a:cs typeface="Open Sans" pitchFamily="34" charset="-120"/>
              </a:rPr>
              <a:t>hPDI), </a:t>
            </a:r>
            <a:r>
              <a:rPr lang="en-US" sz="1650" dirty="0">
                <a:solidFill>
                  <a:srgbClr val="333F70"/>
                </a:solidFill>
                <a:latin typeface="Open Sans" pitchFamily="34" charset="0"/>
                <a:ea typeface="Open Sans" pitchFamily="34" charset="-122"/>
                <a:cs typeface="Open Sans" pitchFamily="34" charset="-120"/>
              </a:rPr>
              <a:t>Planeter Sağlık Diyet İndeksi </a:t>
            </a:r>
            <a:r>
              <a:rPr lang="en-US" sz="1650" b="1" dirty="0">
                <a:solidFill>
                  <a:srgbClr val="333F70"/>
                </a:solidFill>
                <a:latin typeface="Open Sans" pitchFamily="34" charset="0"/>
                <a:ea typeface="Open Sans" pitchFamily="34" charset="-122"/>
                <a:cs typeface="Open Sans" pitchFamily="34" charset="-120"/>
              </a:rPr>
              <a:t>(PHDI), </a:t>
            </a:r>
            <a:r>
              <a:rPr lang="en-US" sz="1650" dirty="0">
                <a:solidFill>
                  <a:srgbClr val="333F70"/>
                </a:solidFill>
                <a:latin typeface="Open Sans" pitchFamily="34" charset="0"/>
                <a:ea typeface="Open Sans" pitchFamily="34" charset="-122"/>
                <a:cs typeface="Open Sans" pitchFamily="34" charset="-120"/>
              </a:rPr>
              <a:t>ampirik inflamatuvar diyet örüntüsü </a:t>
            </a:r>
            <a:r>
              <a:rPr lang="en-US" sz="1650" b="1" dirty="0">
                <a:solidFill>
                  <a:srgbClr val="333F70"/>
                </a:solidFill>
                <a:latin typeface="Open Sans" pitchFamily="34" charset="0"/>
                <a:ea typeface="Open Sans" pitchFamily="34" charset="-122"/>
                <a:cs typeface="Open Sans" pitchFamily="34" charset="-120"/>
              </a:rPr>
              <a:t>(EDIP), </a:t>
            </a:r>
            <a:r>
              <a:rPr lang="en-US" sz="1650" dirty="0">
                <a:solidFill>
                  <a:srgbClr val="333F70"/>
                </a:solidFill>
                <a:latin typeface="Open Sans" pitchFamily="34" charset="0"/>
                <a:ea typeface="Open Sans" pitchFamily="34" charset="-122"/>
                <a:cs typeface="Open Sans" pitchFamily="34" charset="-120"/>
              </a:rPr>
              <a:t>hiperinsülinemi için ampirik diyet indeksi </a:t>
            </a:r>
            <a:r>
              <a:rPr lang="en-US" sz="1650" b="1" dirty="0">
                <a:solidFill>
                  <a:srgbClr val="333F70"/>
                </a:solidFill>
                <a:latin typeface="Open Sans" pitchFamily="34" charset="0"/>
                <a:ea typeface="Open Sans" pitchFamily="34" charset="-122"/>
                <a:cs typeface="Open Sans" pitchFamily="34" charset="-120"/>
              </a:rPr>
              <a:t>(EDIH) </a:t>
            </a:r>
            <a:r>
              <a:rPr lang="en-US" sz="1650" dirty="0">
                <a:solidFill>
                  <a:srgbClr val="333F70"/>
                </a:solidFill>
                <a:latin typeface="Open Sans" pitchFamily="34" charset="0"/>
                <a:ea typeface="Open Sans" pitchFamily="34" charset="-122"/>
                <a:cs typeface="Open Sans" pitchFamily="34" charset="-120"/>
              </a:rPr>
              <a:t>ve ultra işlenmiş gıda </a:t>
            </a:r>
            <a:r>
              <a:rPr lang="en-US" sz="1650" b="1" dirty="0">
                <a:solidFill>
                  <a:srgbClr val="333F70"/>
                </a:solidFill>
                <a:latin typeface="Open Sans" pitchFamily="34" charset="0"/>
                <a:ea typeface="Open Sans" pitchFamily="34" charset="-122"/>
                <a:cs typeface="Open Sans" pitchFamily="34" charset="-120"/>
              </a:rPr>
              <a:t>(UPF) </a:t>
            </a:r>
            <a:r>
              <a:rPr lang="en-US" sz="1650" dirty="0">
                <a:solidFill>
                  <a:srgbClr val="333F70"/>
                </a:solidFill>
                <a:latin typeface="Open Sans" pitchFamily="34" charset="0"/>
                <a:ea typeface="Open Sans" pitchFamily="34" charset="-122"/>
                <a:cs typeface="Open Sans" pitchFamily="34" charset="-120"/>
              </a:rPr>
              <a:t>tüketimi dahil olmak üzere </a:t>
            </a:r>
            <a:r>
              <a:rPr lang="en-US" sz="1650" b="1" dirty="0">
                <a:solidFill>
                  <a:srgbClr val="333F70"/>
                </a:solidFill>
                <a:latin typeface="Open Sans" pitchFamily="34" charset="0"/>
                <a:ea typeface="Open Sans" pitchFamily="34" charset="-122"/>
                <a:cs typeface="Open Sans" pitchFamily="34" charset="-120"/>
              </a:rPr>
              <a:t>sekiz sağlıklı diyet örüntüsüne uzun vadeli uyum ile 30 yıl sonra sağlıklı yaşlanma </a:t>
            </a:r>
            <a:r>
              <a:rPr lang="en-US" sz="1650" dirty="0">
                <a:solidFill>
                  <a:srgbClr val="333F70"/>
                </a:solidFill>
                <a:latin typeface="Open Sans" pitchFamily="34" charset="0"/>
                <a:ea typeface="Open Sans" pitchFamily="34" charset="-122"/>
                <a:cs typeface="Open Sans" pitchFamily="34" charset="-120"/>
              </a:rPr>
              <a:t>arasındaki ilişkiyi iki büyük prospektif ABD kohortunda incelenmiş</a:t>
            </a:r>
            <a:endParaRPr lang="en-US" sz="1650" dirty="0"/>
          </a:p>
        </p:txBody>
      </p:sp>
      <p:sp>
        <p:nvSpPr>
          <p:cNvPr id="4" name="Text 1"/>
          <p:cNvSpPr/>
          <p:nvPr/>
        </p:nvSpPr>
        <p:spPr>
          <a:xfrm>
            <a:off x="793790" y="7069693"/>
            <a:ext cx="13042821"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333F70"/>
                </a:solidFill>
                <a:latin typeface="Open Sans" pitchFamily="34" charset="0"/>
                <a:ea typeface="Open Sans" pitchFamily="34" charset="-122"/>
                <a:cs typeface="Open Sans" pitchFamily="34" charset="-120"/>
              </a:rPr>
              <a:t>Daha sonra bu ilişkileri cinsiyet, soy, sosyoekonomik durum ve yaşam tarzı faktörlerine göre belirli alt gruplarda incelenmiş.</a:t>
            </a:r>
            <a:endParaRPr lang="en-US" sz="16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48116" y="1119908"/>
            <a:ext cx="8027480" cy="5404304"/>
          </a:xfrm>
          <a:prstGeom prst="rect">
            <a:avLst/>
          </a:prstGeom>
        </p:spPr>
      </p:pic>
      <p:sp>
        <p:nvSpPr>
          <p:cNvPr id="3" name="Text 0"/>
          <p:cNvSpPr/>
          <p:nvPr/>
        </p:nvSpPr>
        <p:spPr>
          <a:xfrm>
            <a:off x="8798218" y="1229446"/>
            <a:ext cx="5046012" cy="4361254"/>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105.015 katılımcının 70.091'i </a:t>
            </a:r>
            <a:r>
              <a:rPr lang="en-US" sz="1750" dirty="0" err="1">
                <a:solidFill>
                  <a:srgbClr val="333F70"/>
                </a:solidFill>
                <a:latin typeface="Open Sans" pitchFamily="34" charset="0"/>
                <a:ea typeface="Open Sans" pitchFamily="34" charset="-122"/>
                <a:cs typeface="Open Sans" pitchFamily="34" charset="-120"/>
              </a:rPr>
              <a:t>kadın</a:t>
            </a:r>
            <a:r>
              <a:rPr lang="en-US" sz="1750" dirty="0">
                <a:solidFill>
                  <a:srgbClr val="333F70"/>
                </a:solidFill>
                <a:latin typeface="Open Sans" pitchFamily="34" charset="0"/>
                <a:ea typeface="Open Sans" pitchFamily="34" charset="-122"/>
                <a:cs typeface="Open Sans" pitchFamily="34" charset="-120"/>
              </a:rPr>
              <a:t> </a:t>
            </a:r>
            <a:r>
              <a:rPr lang="en-US" sz="1750" dirty="0" err="1">
                <a:solidFill>
                  <a:srgbClr val="333F70"/>
                </a:solidFill>
                <a:latin typeface="Open Sans" pitchFamily="34" charset="0"/>
                <a:ea typeface="Open Sans" pitchFamily="34" charset="-122"/>
                <a:cs typeface="Open Sans" pitchFamily="34" charset="-120"/>
              </a:rPr>
              <a:t>ve</a:t>
            </a:r>
            <a:r>
              <a:rPr lang="en-US" sz="1750" dirty="0">
                <a:solidFill>
                  <a:srgbClr val="333F70"/>
                </a:solidFill>
                <a:latin typeface="Open Sans" pitchFamily="34" charset="0"/>
                <a:ea typeface="Open Sans" pitchFamily="34" charset="-122"/>
                <a:cs typeface="Open Sans" pitchFamily="34" charset="-120"/>
              </a:rPr>
              <a:t> 34.924'ü </a:t>
            </a:r>
            <a:r>
              <a:rPr lang="en-US" sz="1750" dirty="0" err="1">
                <a:solidFill>
                  <a:srgbClr val="333F70"/>
                </a:solidFill>
                <a:latin typeface="Open Sans" pitchFamily="34" charset="0"/>
                <a:ea typeface="Open Sans" pitchFamily="34" charset="-122"/>
                <a:cs typeface="Open Sans" pitchFamily="34" charset="-120"/>
              </a:rPr>
              <a:t>erkekti</a:t>
            </a:r>
            <a:endParaRPr lang="tr-TR" sz="1750" dirty="0">
              <a:solidFill>
                <a:srgbClr val="333F70"/>
              </a:solidFill>
              <a:latin typeface="Open Sans" pitchFamily="34" charset="0"/>
              <a:ea typeface="Open Sans" pitchFamily="34" charset="-122"/>
              <a:cs typeface="Open Sans" pitchFamily="34" charset="-120"/>
            </a:endParaRPr>
          </a:p>
          <a:p>
            <a:pPr marL="0" indent="0" algn="l">
              <a:lnSpc>
                <a:spcPts val="2850"/>
              </a:lnSpc>
              <a:buNone/>
            </a:pPr>
            <a:endParaRPr lang="tr-TR" sz="1750" dirty="0">
              <a:solidFill>
                <a:srgbClr val="333F70"/>
              </a:solidFill>
              <a:latin typeface="Open Sans" pitchFamily="34" charset="0"/>
              <a:ea typeface="Open Sans" pitchFamily="34" charset="-122"/>
              <a:cs typeface="Open Sans" pitchFamily="34" charset="-120"/>
            </a:endParaRPr>
          </a:p>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 30 yıla kadar süren bir takipten sonra, 9.771 (%9,3) katılımcı sağlıklı yaşlanmaya ulaştı, </a:t>
            </a:r>
            <a:endParaRPr lang="tr-TR" sz="1750" dirty="0">
              <a:solidFill>
                <a:srgbClr val="333F70"/>
              </a:solidFill>
              <a:latin typeface="Open Sans" pitchFamily="34" charset="0"/>
              <a:ea typeface="Open Sans" pitchFamily="34" charset="-122"/>
              <a:cs typeface="Open Sans" pitchFamily="34" charset="-120"/>
            </a:endParaRPr>
          </a:p>
          <a:p>
            <a:pPr marL="0" indent="0" algn="l">
              <a:lnSpc>
                <a:spcPts val="2850"/>
              </a:lnSpc>
              <a:buNone/>
            </a:pPr>
            <a:endParaRPr lang="tr-TR" sz="1750" dirty="0">
              <a:solidFill>
                <a:srgbClr val="333F70"/>
              </a:solidFill>
              <a:latin typeface="Open Sans" pitchFamily="34" charset="0"/>
              <a:ea typeface="Open Sans" pitchFamily="34" charset="-122"/>
              <a:cs typeface="Open Sans" pitchFamily="34" charset="-120"/>
            </a:endParaRPr>
          </a:p>
          <a:p>
            <a:pPr marL="0" indent="0" algn="l">
              <a:lnSpc>
                <a:spcPts val="2850"/>
              </a:lnSpc>
              <a:buNone/>
            </a:pPr>
            <a:r>
              <a:rPr lang="en-US" sz="1750" dirty="0" err="1">
                <a:solidFill>
                  <a:srgbClr val="333F70"/>
                </a:solidFill>
                <a:latin typeface="Open Sans" pitchFamily="34" charset="0"/>
                <a:ea typeface="Open Sans" pitchFamily="34" charset="-122"/>
                <a:cs typeface="Open Sans" pitchFamily="34" charset="-120"/>
              </a:rPr>
              <a:t>Birleştirilmiş</a:t>
            </a:r>
            <a:r>
              <a:rPr lang="en-US" sz="1750" dirty="0">
                <a:solidFill>
                  <a:srgbClr val="333F70"/>
                </a:solidFill>
                <a:latin typeface="Open Sans" pitchFamily="34" charset="0"/>
                <a:ea typeface="Open Sans" pitchFamily="34" charset="-122"/>
                <a:cs typeface="Open Sans" pitchFamily="34" charset="-120"/>
              </a:rPr>
              <a:t> kohortlarda, 39.769 (%37,9) katılımcı 70 yaşına ulaştı, 23.908 (%22,8) kişi 11 kronik </a:t>
            </a:r>
            <a:r>
              <a:rPr lang="en-US" sz="1750" dirty="0" err="1">
                <a:solidFill>
                  <a:srgbClr val="333F70"/>
                </a:solidFill>
                <a:latin typeface="Open Sans" pitchFamily="34" charset="0"/>
                <a:ea typeface="Open Sans" pitchFamily="34" charset="-122"/>
                <a:cs typeface="Open Sans" pitchFamily="34" charset="-120"/>
              </a:rPr>
              <a:t>hastalıktan</a:t>
            </a:r>
            <a:r>
              <a:rPr lang="en-US" sz="1750" dirty="0">
                <a:solidFill>
                  <a:srgbClr val="333F70"/>
                </a:solidFill>
                <a:latin typeface="Open Sans" pitchFamily="34" charset="0"/>
                <a:ea typeface="Open Sans" pitchFamily="34" charset="-122"/>
                <a:cs typeface="Open Sans" pitchFamily="34" charset="-120"/>
              </a:rPr>
              <a:t> </a:t>
            </a:r>
            <a:r>
              <a:rPr lang="tr-TR" sz="1750" dirty="0">
                <a:solidFill>
                  <a:srgbClr val="333F70"/>
                </a:solidFill>
                <a:latin typeface="Open Sans" pitchFamily="34" charset="0"/>
                <a:ea typeface="Open Sans" pitchFamily="34" charset="-122"/>
                <a:cs typeface="Open Sans" pitchFamily="34" charset="-120"/>
              </a:rPr>
              <a:t>uzak</a:t>
            </a:r>
          </a:p>
          <a:p>
            <a:pPr marL="0" indent="0" algn="l">
              <a:lnSpc>
                <a:spcPts val="2850"/>
              </a:lnSpc>
              <a:buNone/>
            </a:pPr>
            <a:endParaRPr lang="tr-TR" sz="1750">
              <a:solidFill>
                <a:srgbClr val="333F70"/>
              </a:solidFill>
              <a:latin typeface="Open Sans" pitchFamily="34" charset="0"/>
              <a:ea typeface="Open Sans" pitchFamily="34" charset="-122"/>
              <a:cs typeface="Open Sans" pitchFamily="34" charset="-120"/>
            </a:endParaRPr>
          </a:p>
          <a:p>
            <a:pPr marL="0" indent="0" algn="l">
              <a:lnSpc>
                <a:spcPts val="2850"/>
              </a:lnSpc>
              <a:buNone/>
            </a:pPr>
            <a:r>
              <a:rPr lang="en-US" sz="1750">
                <a:solidFill>
                  <a:srgbClr val="333F70"/>
                </a:solidFill>
                <a:latin typeface="Open Sans" pitchFamily="34" charset="0"/>
                <a:ea typeface="Open Sans" pitchFamily="34" charset="-122"/>
                <a:cs typeface="Open Sans" pitchFamily="34" charset="-120"/>
              </a:rPr>
              <a:t> </a:t>
            </a:r>
            <a:r>
              <a:rPr lang="en-US" sz="1750" dirty="0">
                <a:solidFill>
                  <a:srgbClr val="333F70"/>
                </a:solidFill>
                <a:latin typeface="Open Sans" pitchFamily="34" charset="0"/>
                <a:ea typeface="Open Sans" pitchFamily="34" charset="-122"/>
                <a:cs typeface="Open Sans" pitchFamily="34" charset="-120"/>
              </a:rPr>
              <a:t>35.555 (%33,9) kişi sağlam bilişsel işlevini korudu, 29.543 (%28,1) kişi sağlam fiziksel işlevini korudu ve 27.842 (%26,5) kişi sağlam zihinsel sağlığını korudu.</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1283137"/>
            <a:ext cx="11596568" cy="566320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4782"/>
          <a:stretch>
            <a:fillRect/>
          </a:stretch>
        </p:blipFill>
        <p:spPr>
          <a:xfrm>
            <a:off x="411985" y="191696"/>
            <a:ext cx="4068149" cy="3873622"/>
          </a:xfrm>
          <a:prstGeom prst="rect">
            <a:avLst/>
          </a:prstGeom>
          <a:ln w="19050">
            <a:solidFill>
              <a:schemeClr val="tx1"/>
            </a:solidFill>
          </a:ln>
        </p:spPr>
      </p:pic>
      <p:pic>
        <p:nvPicPr>
          <p:cNvPr id="5" name="Image 3" descr="preencoded.png"/>
          <p:cNvPicPr>
            <a:picLocks noChangeAspect="1"/>
          </p:cNvPicPr>
          <p:nvPr/>
        </p:nvPicPr>
        <p:blipFill>
          <a:blip r:embed="rId4"/>
          <a:stretch>
            <a:fillRect/>
          </a:stretch>
        </p:blipFill>
        <p:spPr>
          <a:xfrm>
            <a:off x="4778129" y="142492"/>
            <a:ext cx="4175790" cy="3873623"/>
          </a:xfrm>
          <a:prstGeom prst="rect">
            <a:avLst/>
          </a:prstGeom>
          <a:ln w="19050">
            <a:solidFill>
              <a:schemeClr val="tx1"/>
            </a:solidFill>
          </a:ln>
        </p:spPr>
      </p:pic>
      <p:pic>
        <p:nvPicPr>
          <p:cNvPr id="6" name="Image 4" descr="preencoded.png"/>
          <p:cNvPicPr>
            <a:picLocks noChangeAspect="1"/>
          </p:cNvPicPr>
          <p:nvPr/>
        </p:nvPicPr>
        <p:blipFill>
          <a:blip r:embed="rId5"/>
          <a:stretch>
            <a:fillRect/>
          </a:stretch>
        </p:blipFill>
        <p:spPr>
          <a:xfrm>
            <a:off x="9355264" y="135781"/>
            <a:ext cx="4060460" cy="3819420"/>
          </a:xfrm>
          <a:prstGeom prst="rect">
            <a:avLst/>
          </a:prstGeom>
          <a:ln w="19050">
            <a:solidFill>
              <a:schemeClr val="tx1"/>
            </a:solidFill>
          </a:ln>
        </p:spPr>
      </p:pic>
      <p:pic>
        <p:nvPicPr>
          <p:cNvPr id="7" name="Image 5" descr="preencoded.png"/>
          <p:cNvPicPr>
            <a:picLocks noChangeAspect="1"/>
          </p:cNvPicPr>
          <p:nvPr/>
        </p:nvPicPr>
        <p:blipFill>
          <a:blip r:embed="rId6"/>
          <a:stretch>
            <a:fillRect/>
          </a:stretch>
        </p:blipFill>
        <p:spPr>
          <a:xfrm>
            <a:off x="411986" y="4274298"/>
            <a:ext cx="4068148" cy="3714401"/>
          </a:xfrm>
          <a:prstGeom prst="rect">
            <a:avLst/>
          </a:prstGeom>
          <a:ln w="19050">
            <a:solidFill>
              <a:schemeClr val="tx1"/>
            </a:solidFill>
          </a:ln>
        </p:spPr>
      </p:pic>
      <p:sp>
        <p:nvSpPr>
          <p:cNvPr id="8" name="Text 0"/>
          <p:cNvSpPr/>
          <p:nvPr/>
        </p:nvSpPr>
        <p:spPr>
          <a:xfrm>
            <a:off x="4778129" y="5746217"/>
            <a:ext cx="6141084" cy="1195875"/>
          </a:xfrm>
          <a:prstGeom prst="rect">
            <a:avLst/>
          </a:prstGeom>
          <a:noFill/>
          <a:ln/>
        </p:spPr>
        <p:txBody>
          <a:bodyPr wrap="none" lIns="0" tIns="0" rIns="0" bIns="0" rtlCol="0" anchor="t"/>
          <a:lstStyle/>
          <a:p>
            <a:pPr marL="0" indent="0" algn="l">
              <a:lnSpc>
                <a:spcPts val="2400"/>
              </a:lnSpc>
              <a:buNone/>
            </a:pPr>
            <a:r>
              <a:rPr lang="en-US" sz="2400" dirty="0">
                <a:solidFill>
                  <a:srgbClr val="333F70"/>
                </a:solidFill>
                <a:latin typeface="Open Sans" pitchFamily="34" charset="0"/>
                <a:ea typeface="Open Sans" pitchFamily="34" charset="-122"/>
                <a:cs typeface="Open Sans" pitchFamily="34" charset="-120"/>
              </a:rPr>
              <a:t>AHEI, sağlıklı yaşlanma olasılığının daha yüksek olduğu diyet paterni</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89" y="1132403"/>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Sağlıklı beslenme, ölüm oranlarının azalması ve yaşam kalitesinin artması dahil olmak üzere çok sayıda fayda ile ilişkilidir.</a:t>
            </a:r>
            <a:endParaRPr lang="en-US" sz="2400" dirty="0"/>
          </a:p>
        </p:txBody>
      </p:sp>
      <p:sp>
        <p:nvSpPr>
          <p:cNvPr id="3" name="Text 1"/>
          <p:cNvSpPr/>
          <p:nvPr/>
        </p:nvSpPr>
        <p:spPr>
          <a:xfrm>
            <a:off x="793787" y="2478965"/>
            <a:ext cx="13042821" cy="1088708"/>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30 yıla kadar 100.000'den fazla hastayı takip eden yeni bir gözlemsel çalışmada, meyve, sebze, kepekli tahıllar, doymamış yağlar, kuruyemişler, baklagiller ve az yağlı süt ürünlerinin daha yüksek alımı, sağlıklı yaşlanma olasılığının artmasıyla ilişkilendirilmiştir</a:t>
            </a:r>
            <a:endParaRPr lang="en-US" sz="2400" dirty="0"/>
          </a:p>
        </p:txBody>
      </p:sp>
      <p:sp>
        <p:nvSpPr>
          <p:cNvPr id="4" name="Text 2"/>
          <p:cNvSpPr/>
          <p:nvPr/>
        </p:nvSpPr>
        <p:spPr>
          <a:xfrm>
            <a:off x="793790" y="4035385"/>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tr-TR" sz="2400" dirty="0">
                <a:solidFill>
                  <a:srgbClr val="333F70"/>
                </a:solidFill>
                <a:latin typeface="Open Sans" pitchFamily="34" charset="0"/>
                <a:ea typeface="Open Sans" pitchFamily="34" charset="-122"/>
                <a:cs typeface="Open Sans" pitchFamily="34" charset="-120"/>
              </a:rPr>
              <a:t>O</a:t>
            </a:r>
            <a:r>
              <a:rPr lang="en-US" sz="2400" dirty="0" err="1">
                <a:solidFill>
                  <a:srgbClr val="333F70"/>
                </a:solidFill>
                <a:latin typeface="Open Sans" pitchFamily="34" charset="0"/>
                <a:ea typeface="Open Sans" pitchFamily="34" charset="-122"/>
                <a:cs typeface="Open Sans" pitchFamily="34" charset="-120"/>
              </a:rPr>
              <a:t>ysa</a:t>
            </a:r>
            <a:r>
              <a:rPr lang="en-US" sz="2400" dirty="0">
                <a:solidFill>
                  <a:srgbClr val="333F70"/>
                </a:solidFill>
                <a:latin typeface="Open Sans" pitchFamily="34" charset="0"/>
                <a:ea typeface="Open Sans" pitchFamily="34" charset="-122"/>
                <a:cs typeface="Open Sans" pitchFamily="34" charset="-120"/>
              </a:rPr>
              <a:t> daha yüksek trans yağ, sodyum, şekerli içecekler ve kırmızı veya işlenmiş et alımı, sağlıklı yaşlanma olasılığının azalmasıyla ilişkilendirilmiştir</a:t>
            </a:r>
            <a:endParaRPr lang="en-US" sz="2400" dirty="0"/>
          </a:p>
        </p:txBody>
      </p:sp>
      <p:sp>
        <p:nvSpPr>
          <p:cNvPr id="6" name="Text 4"/>
          <p:cNvSpPr/>
          <p:nvPr/>
        </p:nvSpPr>
        <p:spPr>
          <a:xfrm>
            <a:off x="793788" y="5608620"/>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Sağlık yararları ile ilişkili bileşenleri vurgulayarak ve zararlarla ilişkili olanları sınırlayarak veya bunlardan kaçınarak tüm hastalar için sağlıklı bir diyeti teşvik etmeye devam ediyoruz.</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4033FC8-A054-59D4-0205-5786BB954BC8}"/>
              </a:ext>
            </a:extLst>
          </p:cNvPr>
          <p:cNvPicPr>
            <a:picLocks noChangeAspect="1"/>
          </p:cNvPicPr>
          <p:nvPr/>
        </p:nvPicPr>
        <p:blipFill>
          <a:blip r:embed="rId2"/>
          <a:stretch>
            <a:fillRect/>
          </a:stretch>
        </p:blipFill>
        <p:spPr>
          <a:xfrm>
            <a:off x="475295" y="1863557"/>
            <a:ext cx="13679809" cy="3115110"/>
          </a:xfrm>
          <a:prstGeom prst="rect">
            <a:avLst/>
          </a:prstGeom>
        </p:spPr>
      </p:pic>
    </p:spTree>
    <p:extLst>
      <p:ext uri="{BB962C8B-B14F-4D97-AF65-F5344CB8AC3E}">
        <p14:creationId xmlns:p14="http://schemas.microsoft.com/office/powerpoint/2010/main" val="2326080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318CD5D8-7273-8C2A-2672-37195E689507}"/>
              </a:ext>
            </a:extLst>
          </p:cNvPr>
          <p:cNvSpPr txBox="1"/>
          <p:nvPr/>
        </p:nvSpPr>
        <p:spPr>
          <a:xfrm>
            <a:off x="1084634" y="1355574"/>
            <a:ext cx="12461132" cy="1569660"/>
          </a:xfrm>
          <a:prstGeom prst="rect">
            <a:avLst/>
          </a:prstGeom>
          <a:noFill/>
        </p:spPr>
        <p:txBody>
          <a:bodyPr wrap="square">
            <a:spAutoFit/>
          </a:bodyPr>
          <a:lstStyle/>
          <a:p>
            <a:r>
              <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Cerrahi sonrası </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65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yaş</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üzeri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toplam</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1316 hasta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ile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beş</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RKÇ'yi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kapsayan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bir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Cochrane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incelemesi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meta-</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analizi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standart</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cerrahi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bakımla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karşılaştırıldığında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ameliyat</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öncesi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veya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ameliyat</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sonrası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geriatrik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değerlendirmenin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mortalite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oranlarında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azalmaya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yol</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açabileceğini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göstermiştir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(RR 0,85, %95 GA 0,68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ila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1,05)</a:t>
            </a:r>
            <a:endParaRPr lang="tr-TR" dirty="0">
              <a:solidFill>
                <a:schemeClr val="accent1">
                  <a:lumMod val="50000"/>
                </a:schemeClr>
              </a:solidFill>
            </a:endParaRPr>
          </a:p>
        </p:txBody>
      </p:sp>
      <p:sp>
        <p:nvSpPr>
          <p:cNvPr id="5" name="Metin kutusu 4">
            <a:extLst>
              <a:ext uri="{FF2B5EF4-FFF2-40B4-BE49-F238E27FC236}">
                <a16:creationId xmlns:a16="http://schemas.microsoft.com/office/drawing/2014/main" id="{8A1138B5-B783-69BC-9A09-3F80BC9312F3}"/>
              </a:ext>
            </a:extLst>
          </p:cNvPr>
          <p:cNvSpPr txBox="1"/>
          <p:nvPr/>
        </p:nvSpPr>
        <p:spPr>
          <a:xfrm>
            <a:off x="1006813" y="3457706"/>
            <a:ext cx="11760741" cy="3416320"/>
          </a:xfrm>
          <a:prstGeom prst="rect">
            <a:avLst/>
          </a:prstGeom>
          <a:noFill/>
        </p:spPr>
        <p:txBody>
          <a:bodyPr wrap="square">
            <a:spAutoFit/>
          </a:bodyPr>
          <a:lstStyle/>
          <a:p>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Kırılganlığın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değerlendirilmesi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yalnızca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postoperatif</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komplikasyonları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tahmin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etmede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değil</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aynı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zamanda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kanser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tedavisi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gören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kırılgan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yaşlı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erişkinlerde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toksisiteyi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tahmin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etmede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etkili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görünmektedir</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GAP70+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çalışması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&gt;70 yaş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yaşlı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hastalarda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geriatrik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değerlendirme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müdahalesinin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kanser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tedavisinin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toksik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etkiler</a:t>
            </a:r>
            <a:r>
              <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ini azaltabileceği gösterildi. </a:t>
            </a:r>
          </a:p>
          <a:p>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Müdahale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kolundaki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hastaların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%50,7'si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derece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3-5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toksisite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yaşarken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olağan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bakım</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kolunda</a:t>
            </a:r>
            <a:r>
              <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%71,3 (RR 0,74, %95 GA 0,64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ila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0,86, P &lt; 0,001).</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2534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598099" y="448749"/>
            <a:ext cx="8292753" cy="2510630"/>
          </a:xfrm>
          <a:prstGeom prst="rect">
            <a:avLst/>
          </a:prstGeom>
        </p:spPr>
      </p:pic>
      <p:sp>
        <p:nvSpPr>
          <p:cNvPr id="3" name="Text 0"/>
          <p:cNvSpPr/>
          <p:nvPr/>
        </p:nvSpPr>
        <p:spPr>
          <a:xfrm>
            <a:off x="693897" y="3589650"/>
            <a:ext cx="13042821" cy="290274"/>
          </a:xfrm>
          <a:prstGeom prst="rect">
            <a:avLst/>
          </a:prstGeom>
          <a:noFill/>
          <a:ln/>
        </p:spPr>
        <p:txBody>
          <a:bodyPr wrap="none" lIns="0" tIns="0" rIns="0" bIns="0" rtlCol="0" anchor="t"/>
          <a:lstStyle/>
          <a:p>
            <a:pPr marL="342900" indent="-342900" algn="l">
              <a:lnSpc>
                <a:spcPts val="2250"/>
              </a:lnSpc>
              <a:buSzPct val="100000"/>
              <a:buChar char="•"/>
            </a:pPr>
            <a:r>
              <a:rPr lang="en-US" sz="2400" dirty="0" err="1">
                <a:solidFill>
                  <a:srgbClr val="333F70"/>
                </a:solidFill>
                <a:ea typeface="Open Sans" pitchFamily="34" charset="-122"/>
                <a:cs typeface="Open Sans" pitchFamily="34" charset="-120"/>
              </a:rPr>
              <a:t>Fransa'da</a:t>
            </a:r>
            <a:r>
              <a:rPr lang="en-US" sz="2400" dirty="0">
                <a:solidFill>
                  <a:srgbClr val="333F70"/>
                </a:solidFill>
                <a:ea typeface="Open Sans" pitchFamily="34" charset="-122"/>
                <a:cs typeface="Open Sans" pitchFamily="34" charset="-120"/>
              </a:rPr>
              <a:t> yürütülen çok merkezli, randomize, kontrollü bir çalışmada,</a:t>
            </a:r>
            <a:endParaRPr lang="en-US" sz="2400" dirty="0"/>
          </a:p>
        </p:txBody>
      </p:sp>
      <p:sp>
        <p:nvSpPr>
          <p:cNvPr id="4" name="Text 1"/>
          <p:cNvSpPr/>
          <p:nvPr/>
        </p:nvSpPr>
        <p:spPr>
          <a:xfrm>
            <a:off x="693897" y="4349677"/>
            <a:ext cx="13042821" cy="1161098"/>
          </a:xfrm>
          <a:prstGeom prst="rect">
            <a:avLst/>
          </a:prstGeom>
          <a:noFill/>
          <a:ln/>
        </p:spPr>
        <p:txBody>
          <a:bodyPr wrap="square" lIns="0" tIns="0" rIns="0" bIns="0" rtlCol="0" anchor="t"/>
          <a:lstStyle/>
          <a:p>
            <a:pPr marL="342900" indent="-342900" algn="l">
              <a:lnSpc>
                <a:spcPts val="2250"/>
              </a:lnSpc>
              <a:buSzPct val="100000"/>
              <a:buChar char="•"/>
            </a:pPr>
            <a:r>
              <a:rPr lang="en-US" sz="2400" dirty="0">
                <a:solidFill>
                  <a:srgbClr val="333F70"/>
                </a:solidFill>
                <a:ea typeface="Open Sans" pitchFamily="34" charset="-122"/>
                <a:cs typeface="Open Sans" pitchFamily="34" charset="-120"/>
              </a:rPr>
              <a:t>80 yaş ve üzeri, birden fazla antihipertansif ilaç alan ve sistolik kan basıncı 130 mm Hg'nin altında olan huzurevi sakinlerini 1:1 oranında, antihipertansif tedavinin kademeli </a:t>
            </a:r>
            <a:r>
              <a:rPr lang="en-US" sz="2400" dirty="0" err="1">
                <a:solidFill>
                  <a:srgbClr val="333F70"/>
                </a:solidFill>
                <a:ea typeface="Open Sans" pitchFamily="34" charset="-122"/>
                <a:cs typeface="Open Sans" pitchFamily="34" charset="-120"/>
              </a:rPr>
              <a:t>olarak</a:t>
            </a:r>
            <a:r>
              <a:rPr lang="en-US" sz="2400" dirty="0">
                <a:solidFill>
                  <a:srgbClr val="333F70"/>
                </a:solidFill>
                <a:ea typeface="Open Sans" pitchFamily="34" charset="-122"/>
                <a:cs typeface="Open Sans" pitchFamily="34" charset="-120"/>
              </a:rPr>
              <a:t> </a:t>
            </a:r>
            <a:r>
              <a:rPr lang="en-US" sz="2400" dirty="0" err="1">
                <a:solidFill>
                  <a:srgbClr val="333F70"/>
                </a:solidFill>
                <a:ea typeface="Open Sans" pitchFamily="34" charset="-122"/>
                <a:cs typeface="Open Sans" pitchFamily="34" charset="-120"/>
              </a:rPr>
              <a:t>azaltılması</a:t>
            </a:r>
            <a:r>
              <a:rPr lang="tr-TR" sz="2400" dirty="0">
                <a:solidFill>
                  <a:srgbClr val="333F70"/>
                </a:solidFill>
                <a:ea typeface="Open Sans" pitchFamily="34" charset="-122"/>
                <a:cs typeface="Open Sans" pitchFamily="34" charset="-120"/>
              </a:rPr>
              <a:t> </a:t>
            </a:r>
            <a:r>
              <a:rPr lang="en-US" sz="2400" dirty="0" err="1">
                <a:solidFill>
                  <a:srgbClr val="333F70"/>
                </a:solidFill>
                <a:ea typeface="Open Sans" pitchFamily="34" charset="-122"/>
                <a:cs typeface="Open Sans" pitchFamily="34" charset="-120"/>
              </a:rPr>
              <a:t>veya</a:t>
            </a:r>
            <a:r>
              <a:rPr lang="en-US" sz="2400" dirty="0">
                <a:solidFill>
                  <a:srgbClr val="333F70"/>
                </a:solidFill>
                <a:ea typeface="Open Sans" pitchFamily="34" charset="-122"/>
                <a:cs typeface="Open Sans" pitchFamily="34" charset="-120"/>
              </a:rPr>
              <a:t> olağan bakım alma </a:t>
            </a:r>
            <a:endParaRPr lang="tr-TR" sz="2400" dirty="0">
              <a:solidFill>
                <a:srgbClr val="333F70"/>
              </a:solidFill>
              <a:ea typeface="Open Sans" pitchFamily="34" charset="-122"/>
              <a:cs typeface="Open Sans" pitchFamily="34" charset="-120"/>
            </a:endParaRPr>
          </a:p>
          <a:p>
            <a:pPr marL="342900" indent="-342900" algn="l">
              <a:lnSpc>
                <a:spcPts val="2250"/>
              </a:lnSpc>
              <a:buSzPct val="100000"/>
              <a:buChar char="•"/>
            </a:pPr>
            <a:endParaRPr lang="tr-TR" sz="2400" dirty="0">
              <a:solidFill>
                <a:srgbClr val="333F70"/>
              </a:solidFill>
              <a:ea typeface="Open Sans" pitchFamily="34" charset="-122"/>
              <a:cs typeface="Open Sans" pitchFamily="34" charset="-120"/>
            </a:endParaRPr>
          </a:p>
          <a:p>
            <a:pPr marL="342900" indent="-342900" algn="l">
              <a:lnSpc>
                <a:spcPts val="2250"/>
              </a:lnSpc>
              <a:buSzPct val="100000"/>
              <a:buChar char="•"/>
            </a:pPr>
            <a:r>
              <a:rPr lang="en-US" sz="2400" dirty="0" err="1">
                <a:solidFill>
                  <a:srgbClr val="333F70"/>
                </a:solidFill>
                <a:ea typeface="Open Sans" pitchFamily="34" charset="-122"/>
                <a:cs typeface="Open Sans" pitchFamily="34" charset="-120"/>
              </a:rPr>
              <a:t>Hastalar</a:t>
            </a:r>
            <a:r>
              <a:rPr lang="en-US" sz="2400" dirty="0">
                <a:solidFill>
                  <a:srgbClr val="333F70"/>
                </a:solidFill>
                <a:ea typeface="Open Sans" pitchFamily="34" charset="-122"/>
                <a:cs typeface="Open Sans" pitchFamily="34" charset="-120"/>
              </a:rPr>
              <a:t> en fazla 4 yıl boyunca </a:t>
            </a:r>
            <a:r>
              <a:rPr lang="en-US" sz="2400" dirty="0" err="1">
                <a:solidFill>
                  <a:srgbClr val="333F70"/>
                </a:solidFill>
                <a:ea typeface="Open Sans" pitchFamily="34" charset="-122"/>
                <a:cs typeface="Open Sans" pitchFamily="34" charset="-120"/>
              </a:rPr>
              <a:t>takip</a:t>
            </a:r>
            <a:r>
              <a:rPr lang="en-US" sz="2400" dirty="0">
                <a:solidFill>
                  <a:srgbClr val="333F70"/>
                </a:solidFill>
                <a:ea typeface="Open Sans" pitchFamily="34" charset="-122"/>
                <a:cs typeface="Open Sans" pitchFamily="34" charset="-120"/>
              </a:rPr>
              <a:t> </a:t>
            </a:r>
            <a:r>
              <a:rPr lang="en-US" sz="2400" dirty="0" err="1">
                <a:solidFill>
                  <a:srgbClr val="333F70"/>
                </a:solidFill>
                <a:ea typeface="Open Sans" pitchFamily="34" charset="-122"/>
                <a:cs typeface="Open Sans" pitchFamily="34" charset="-120"/>
              </a:rPr>
              <a:t>edil</a:t>
            </a:r>
            <a:r>
              <a:rPr lang="tr-TR" sz="2400" dirty="0" err="1">
                <a:solidFill>
                  <a:srgbClr val="333F70"/>
                </a:solidFill>
                <a:ea typeface="Open Sans" pitchFamily="34" charset="-122"/>
                <a:cs typeface="Open Sans" pitchFamily="34" charset="-120"/>
              </a:rPr>
              <a:t>miş</a:t>
            </a:r>
            <a:endParaRPr lang="tr-TR" sz="2400" dirty="0">
              <a:solidFill>
                <a:srgbClr val="333F70"/>
              </a:solidFill>
              <a:ea typeface="Open Sans" pitchFamily="34" charset="-122"/>
              <a:cs typeface="Open Sans" pitchFamily="34" charset="-120"/>
            </a:endParaRPr>
          </a:p>
          <a:p>
            <a:pPr marL="342900" indent="-342900" algn="l">
              <a:lnSpc>
                <a:spcPts val="2250"/>
              </a:lnSpc>
              <a:buSzPct val="100000"/>
              <a:buChar char="•"/>
            </a:pPr>
            <a:endParaRPr lang="tr-TR" sz="2400" dirty="0">
              <a:solidFill>
                <a:srgbClr val="333F70"/>
              </a:solidFill>
              <a:ea typeface="Open Sans" pitchFamily="34" charset="-122"/>
              <a:cs typeface="Open Sans" pitchFamily="34" charset="-120"/>
            </a:endParaRPr>
          </a:p>
          <a:p>
            <a:pPr marL="342900" indent="-342900" algn="l">
              <a:lnSpc>
                <a:spcPts val="2250"/>
              </a:lnSpc>
              <a:buSzPct val="100000"/>
              <a:buChar char="•"/>
            </a:pPr>
            <a:r>
              <a:rPr lang="en-US" sz="2400" dirty="0" err="1">
                <a:solidFill>
                  <a:srgbClr val="333F70"/>
                </a:solidFill>
                <a:ea typeface="Open Sans" pitchFamily="34" charset="-122"/>
                <a:cs typeface="Open Sans" pitchFamily="34" charset="-120"/>
              </a:rPr>
              <a:t>Birincil</a:t>
            </a:r>
            <a:r>
              <a:rPr lang="en-US" sz="2400" dirty="0">
                <a:solidFill>
                  <a:srgbClr val="333F70"/>
                </a:solidFill>
                <a:ea typeface="Open Sans" pitchFamily="34" charset="-122"/>
                <a:cs typeface="Open Sans" pitchFamily="34" charset="-120"/>
              </a:rPr>
              <a:t> son nokta herhangi bir nedene bağlı ölümdü. İkincil son noktalar, başlangıçtan son deneme ziyaretine kadar kullanılan antihipertansif ilaçların sayısındaki değişiklikleri ve takip süresi boyunca sistolik kan basıncındaki değişikliği içeriyordu.</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271C5773-8159-1F50-90C1-C17FC6712E1B}"/>
              </a:ext>
            </a:extLst>
          </p:cNvPr>
          <p:cNvPicPr>
            <a:picLocks noChangeAspect="1"/>
          </p:cNvPicPr>
          <p:nvPr/>
        </p:nvPicPr>
        <p:blipFill>
          <a:blip r:embed="rId2"/>
          <a:stretch>
            <a:fillRect/>
          </a:stretch>
        </p:blipFill>
        <p:spPr>
          <a:xfrm>
            <a:off x="570367" y="2373550"/>
            <a:ext cx="13247430" cy="3340004"/>
          </a:xfrm>
          <a:prstGeom prst="rect">
            <a:avLst/>
          </a:prstGeom>
          <a:ln w="19050">
            <a:solidFill>
              <a:srgbClr val="00B050"/>
            </a:solidFill>
          </a:ln>
        </p:spPr>
      </p:pic>
    </p:spTree>
    <p:extLst>
      <p:ext uri="{BB962C8B-B14F-4D97-AF65-F5344CB8AC3E}">
        <p14:creationId xmlns:p14="http://schemas.microsoft.com/office/powerpoint/2010/main" val="451864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383D294-4E04-1325-565B-4430DFDFF16F}"/>
              </a:ext>
            </a:extLst>
          </p:cNvPr>
          <p:cNvSpPr txBox="1"/>
          <p:nvPr/>
        </p:nvSpPr>
        <p:spPr>
          <a:xfrm>
            <a:off x="1031131" y="1635843"/>
            <a:ext cx="11984477" cy="5632311"/>
          </a:xfrm>
          <a:prstGeom prst="rect">
            <a:avLst/>
          </a:prstGeom>
          <a:noFill/>
        </p:spPr>
        <p:txBody>
          <a:bodyPr wrap="square">
            <a:spAutoFit/>
          </a:bodyPr>
          <a:lstStyle/>
          <a:p>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Çok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sayıda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kırılganlık tarama skoru olsa da,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genellikle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daha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geniş</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bir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olası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alan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yelpazesini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kapsayan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araçların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tercih</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edilmesi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önerilir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Bu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alanlar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her hasta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için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değerlendirilmeli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hastanın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spesifik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kırılganlık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profiline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dayalı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kişiselleştirilmiş</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rehabilitasyon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programlarının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geliştirilmesi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için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ideal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bir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çerçeve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sunmalıdır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Kılavuz</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çalışma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grubu</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içinde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yapılan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bir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ankete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göre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sık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kullanılan</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araçlar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şunlardı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2"/>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Küresel</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kırılganlık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değerlendirmesi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CFS (%53), </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2"/>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Hareketlilik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işlevsel</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yetenek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Altı</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Dakika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Yürüme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Testi (%71), </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2"/>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Biliş</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MMSE (%59), </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2"/>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Günlük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aktiviteleri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gerçekleştirme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yeteneği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Katz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Günlük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Yaşam</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Aktivitesi</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(GYA) (%65), </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lvl="2"/>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Psikososyal</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durum: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Yaşam</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durumu</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ve</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destek</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hakkında</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özel</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sorular</a:t>
            </a:r>
            <a:r>
              <a:rPr lang="en-US"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(%44).</a:t>
            </a:r>
            <a:endParaRPr lang="tr-TR" sz="2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687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808194" y="559452"/>
            <a:ext cx="9014011" cy="3958760"/>
          </a:xfrm>
          <a:prstGeom prst="rect">
            <a:avLst/>
          </a:prstGeom>
          <a:ln w="19050">
            <a:solidFill>
              <a:srgbClr val="7030A0"/>
            </a:solidFill>
          </a:ln>
        </p:spPr>
      </p:pic>
      <p:sp>
        <p:nvSpPr>
          <p:cNvPr id="3" name="Text 0"/>
          <p:cNvSpPr/>
          <p:nvPr/>
        </p:nvSpPr>
        <p:spPr>
          <a:xfrm>
            <a:off x="939446" y="5381845"/>
            <a:ext cx="13042821" cy="344805"/>
          </a:xfrm>
          <a:prstGeom prst="rect">
            <a:avLst/>
          </a:prstGeom>
          <a:noFill/>
          <a:ln/>
        </p:spPr>
        <p:txBody>
          <a:bodyPr wrap="none" lIns="0" tIns="0" rIns="0" bIns="0" rtlCol="0" anchor="t"/>
          <a:lstStyle/>
          <a:p>
            <a:pPr marL="342900" indent="-342900" algn="l">
              <a:lnSpc>
                <a:spcPts val="2700"/>
              </a:lnSpc>
              <a:buSzPct val="100000"/>
              <a:buChar char="•"/>
            </a:pPr>
            <a:r>
              <a:rPr lang="en-US" sz="2000" dirty="0">
                <a:solidFill>
                  <a:srgbClr val="333F70"/>
                </a:solidFill>
                <a:latin typeface="Open Sans" pitchFamily="34" charset="0"/>
                <a:ea typeface="Open Sans" pitchFamily="34" charset="-122"/>
                <a:cs typeface="Open Sans" pitchFamily="34" charset="-120"/>
              </a:rPr>
              <a:t>DANFLU-2 ve GALFLU araştırmalarının sonuçları NEJM de yayınlandı</a:t>
            </a:r>
            <a:endParaRPr lang="en-US" sz="2000" dirty="0"/>
          </a:p>
        </p:txBody>
      </p:sp>
      <p:sp>
        <p:nvSpPr>
          <p:cNvPr id="4" name="Text 1"/>
          <p:cNvSpPr/>
          <p:nvPr/>
        </p:nvSpPr>
        <p:spPr>
          <a:xfrm>
            <a:off x="939445" y="6055764"/>
            <a:ext cx="13042821" cy="344805"/>
          </a:xfrm>
          <a:prstGeom prst="rect">
            <a:avLst/>
          </a:prstGeom>
          <a:noFill/>
          <a:ln/>
        </p:spPr>
        <p:txBody>
          <a:bodyPr wrap="none" lIns="0" tIns="0" rIns="0" bIns="0" rtlCol="0" anchor="t"/>
          <a:lstStyle/>
          <a:p>
            <a:pPr marL="342900" indent="-342900" algn="l">
              <a:lnSpc>
                <a:spcPts val="2700"/>
              </a:lnSpc>
              <a:buSzPct val="100000"/>
              <a:buChar char="•"/>
            </a:pPr>
            <a:r>
              <a:rPr lang="en-US" sz="2000" dirty="0">
                <a:solidFill>
                  <a:srgbClr val="333F70"/>
                </a:solidFill>
                <a:latin typeface="Open Sans" pitchFamily="34" charset="0"/>
                <a:ea typeface="Open Sans" pitchFamily="34" charset="-122"/>
                <a:cs typeface="Open Sans" pitchFamily="34" charset="-120"/>
              </a:rPr>
              <a:t>HD influenza aşısı vs SD influenza aşısı</a:t>
            </a:r>
            <a:endParaRPr lang="en-US" sz="2000" dirty="0"/>
          </a:p>
        </p:txBody>
      </p:sp>
      <p:sp>
        <p:nvSpPr>
          <p:cNvPr id="5" name="Text 2"/>
          <p:cNvSpPr/>
          <p:nvPr/>
        </p:nvSpPr>
        <p:spPr>
          <a:xfrm>
            <a:off x="939446" y="6729684"/>
            <a:ext cx="13042821" cy="689610"/>
          </a:xfrm>
          <a:prstGeom prst="rect">
            <a:avLst/>
          </a:prstGeom>
          <a:noFill/>
          <a:ln/>
        </p:spPr>
        <p:txBody>
          <a:bodyPr wrap="square" lIns="0" tIns="0" rIns="0" bIns="0" rtlCol="0" anchor="t"/>
          <a:lstStyle/>
          <a:p>
            <a:pPr marL="342900" indent="-342900" algn="l">
              <a:lnSpc>
                <a:spcPts val="2700"/>
              </a:lnSpc>
              <a:buSzPct val="100000"/>
              <a:buChar char="•"/>
            </a:pPr>
            <a:r>
              <a:rPr lang="en-US" sz="2000" dirty="0">
                <a:solidFill>
                  <a:srgbClr val="333F70"/>
                </a:solidFill>
                <a:latin typeface="Open Sans" pitchFamily="34" charset="0"/>
                <a:ea typeface="Open Sans" pitchFamily="34" charset="-122"/>
                <a:cs typeface="Open Sans" pitchFamily="34" charset="-120"/>
              </a:rPr>
              <a:t>Birincil sonlanım noktası, aşılamadan 14 gün sonra ile takip eden yılın 31 Mayıs'ına kadar influenza veya pnömoni nedeniyle hastaneye yatışın bileşimiydi.</a:t>
            </a:r>
            <a:endParaRPr lang="en-US"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869290" y="1279679"/>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DANFLU-2, 2022-2025 grip sezonlarında Danimarka'da 65 yaş ve </a:t>
            </a:r>
            <a:r>
              <a:rPr lang="en-US" sz="2400" dirty="0" err="1">
                <a:solidFill>
                  <a:srgbClr val="333F70"/>
                </a:solidFill>
                <a:latin typeface="Open Sans" pitchFamily="34" charset="0"/>
                <a:ea typeface="Open Sans" pitchFamily="34" charset="-122"/>
                <a:cs typeface="Open Sans" pitchFamily="34" charset="-120"/>
              </a:rPr>
              <a:t>üzeri</a:t>
            </a:r>
            <a:r>
              <a:rPr lang="en-US" sz="2400" dirty="0">
                <a:solidFill>
                  <a:srgbClr val="333F70"/>
                </a:solidFill>
                <a:latin typeface="Open Sans" pitchFamily="34" charset="0"/>
                <a:ea typeface="Open Sans" pitchFamily="34" charset="-122"/>
                <a:cs typeface="Open Sans" pitchFamily="34" charset="-120"/>
              </a:rPr>
              <a:t> </a:t>
            </a:r>
            <a:endParaRPr lang="tr-TR" sz="2400" dirty="0">
              <a:solidFill>
                <a:srgbClr val="333F70"/>
              </a:solidFill>
              <a:latin typeface="Open Sans" pitchFamily="34" charset="0"/>
              <a:ea typeface="Open Sans" pitchFamily="34" charset="-122"/>
              <a:cs typeface="Open Sans" pitchFamily="34" charset="-120"/>
            </a:endParaRPr>
          </a:p>
          <a:p>
            <a:pPr algn="l">
              <a:lnSpc>
                <a:spcPts val="2850"/>
              </a:lnSpc>
              <a:buSzPct val="100000"/>
            </a:pPr>
            <a:r>
              <a:rPr lang="en-US" sz="2400" dirty="0">
                <a:solidFill>
                  <a:srgbClr val="333F70"/>
                </a:solidFill>
                <a:latin typeface="Open Sans" pitchFamily="34" charset="0"/>
                <a:ea typeface="Open Sans" pitchFamily="34" charset="-122"/>
                <a:cs typeface="Open Sans" pitchFamily="34" charset="-120"/>
              </a:rPr>
              <a:t>330.000'den fazla yetişkini kapsayacak şekilde.</a:t>
            </a:r>
            <a:endParaRPr lang="en-US" sz="2400" dirty="0"/>
          </a:p>
        </p:txBody>
      </p:sp>
      <p:sp>
        <p:nvSpPr>
          <p:cNvPr id="3" name="Text 1"/>
          <p:cNvSpPr/>
          <p:nvPr/>
        </p:nvSpPr>
        <p:spPr>
          <a:xfrm>
            <a:off x="793788" y="2446316"/>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Bireyler, yüksek doz (suş başına 60 μg antijen) veya standart doz aşı (suş başına 15 μg antijen) almak üzere rastgele atandı.</a:t>
            </a:r>
            <a:endParaRPr lang="en-US" sz="2400" dirty="0"/>
          </a:p>
        </p:txBody>
      </p:sp>
      <p:sp>
        <p:nvSpPr>
          <p:cNvPr id="4" name="Text 2"/>
          <p:cNvSpPr/>
          <p:nvPr/>
        </p:nvSpPr>
        <p:spPr>
          <a:xfrm>
            <a:off x="793789" y="3533657"/>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Katılımcılar arasında ortalama (±SD) yaş 72,3 ± 4,3 </a:t>
            </a:r>
            <a:r>
              <a:rPr lang="en-US" sz="2400" dirty="0" err="1">
                <a:solidFill>
                  <a:srgbClr val="333F70"/>
                </a:solidFill>
                <a:latin typeface="Open Sans" pitchFamily="34" charset="0"/>
                <a:ea typeface="Open Sans" pitchFamily="34" charset="-122"/>
                <a:cs typeface="Open Sans" pitchFamily="34" charset="-120"/>
              </a:rPr>
              <a:t>yıl</a:t>
            </a:r>
            <a:r>
              <a:rPr lang="en-US" sz="2400" dirty="0">
                <a:solidFill>
                  <a:srgbClr val="333F70"/>
                </a:solidFill>
                <a:latin typeface="Open Sans" pitchFamily="34" charset="0"/>
                <a:ea typeface="Open Sans" pitchFamily="34" charset="-122"/>
                <a:cs typeface="Open Sans" pitchFamily="34" charset="-120"/>
              </a:rPr>
              <a:t> ve %53,6'sı erkekti</a:t>
            </a:r>
            <a:endParaRPr lang="en-US" sz="2400" dirty="0"/>
          </a:p>
        </p:txBody>
      </p:sp>
      <p:sp>
        <p:nvSpPr>
          <p:cNvPr id="5" name="Text 3"/>
          <p:cNvSpPr/>
          <p:nvPr/>
        </p:nvSpPr>
        <p:spPr>
          <a:xfrm>
            <a:off x="793787" y="4320088"/>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Yüksek doz grubundaki bireyler, yaklaşık %6'lık bir nispi risk azalması ile daha az grip veya pnömoni nedeniyle hastaneye yatış oranına sahipti ancak sonuç istatistiksel olarak anlamlı değildi.</a:t>
            </a:r>
            <a:endParaRPr lang="en-US" sz="2400" dirty="0"/>
          </a:p>
        </p:txBody>
      </p:sp>
      <p:sp>
        <p:nvSpPr>
          <p:cNvPr id="6" name="Text 4"/>
          <p:cNvSpPr/>
          <p:nvPr/>
        </p:nvSpPr>
        <p:spPr>
          <a:xfrm>
            <a:off x="869289" y="5787635"/>
            <a:ext cx="13042821" cy="725805"/>
          </a:xfrm>
          <a:prstGeom prst="rect">
            <a:avLst/>
          </a:prstGeom>
          <a:noFill/>
          <a:ln/>
        </p:spPr>
        <p:txBody>
          <a:bodyPr wrap="square" lIns="0" tIns="0" rIns="0" bIns="0" rtlCol="0" anchor="t"/>
          <a:lstStyle/>
          <a:p>
            <a:pPr marL="0" indent="0" algn="l">
              <a:lnSpc>
                <a:spcPts val="2850"/>
              </a:lnSpc>
              <a:buNone/>
            </a:pPr>
            <a:r>
              <a:rPr lang="en-US" sz="2400" dirty="0">
                <a:solidFill>
                  <a:srgbClr val="333F70"/>
                </a:solidFill>
                <a:latin typeface="Open Sans" pitchFamily="34" charset="0"/>
                <a:ea typeface="Open Sans" pitchFamily="34" charset="-122"/>
                <a:cs typeface="Open Sans" pitchFamily="34" charset="-120"/>
              </a:rPr>
              <a:t>Araştırmacılar ayrıca yalnızca grip nedeniyle hastaneye </a:t>
            </a:r>
            <a:r>
              <a:rPr lang="en-US" sz="2400" dirty="0" err="1">
                <a:solidFill>
                  <a:srgbClr val="333F70"/>
                </a:solidFill>
                <a:latin typeface="Open Sans" pitchFamily="34" charset="0"/>
                <a:ea typeface="Open Sans" pitchFamily="34" charset="-122"/>
                <a:cs typeface="Open Sans" pitchFamily="34" charset="-120"/>
              </a:rPr>
              <a:t>yatış</a:t>
            </a:r>
            <a:r>
              <a:rPr lang="en-US" sz="2400" dirty="0">
                <a:solidFill>
                  <a:srgbClr val="333F70"/>
                </a:solidFill>
                <a:latin typeface="Open Sans" pitchFamily="34" charset="0"/>
                <a:ea typeface="Open Sans" pitchFamily="34" charset="-122"/>
                <a:cs typeface="Open Sans" pitchFamily="34" charset="-120"/>
              </a:rPr>
              <a:t> (RR</a:t>
            </a:r>
            <a:r>
              <a:rPr lang="tr-TR" sz="2400" dirty="0">
                <a:solidFill>
                  <a:srgbClr val="333F70"/>
                </a:solidFill>
                <a:latin typeface="Open Sans" pitchFamily="34" charset="0"/>
                <a:ea typeface="Open Sans" pitchFamily="34" charset="-122"/>
                <a:cs typeface="Open Sans" pitchFamily="34" charset="-120"/>
              </a:rPr>
              <a:t>,</a:t>
            </a:r>
            <a:r>
              <a:rPr lang="en-US" sz="2400" dirty="0">
                <a:solidFill>
                  <a:srgbClr val="333F70"/>
                </a:solidFill>
                <a:latin typeface="Open Sans" pitchFamily="34" charset="0"/>
                <a:ea typeface="Open Sans" pitchFamily="34" charset="-122"/>
                <a:cs typeface="Open Sans" pitchFamily="34" charset="-120"/>
              </a:rPr>
              <a:t> %43,6), kardiyorespiratuar hastalık (RR, %5,7) ve herhangi bir nedenle hastaneye yatış (RR, %2,1) oranlarında farklılıklar gözlemlediler.</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93790" y="1504148"/>
            <a:ext cx="13042821" cy="1910171"/>
          </a:xfrm>
          <a:prstGeom prst="rect">
            <a:avLst/>
          </a:prstGeom>
          <a:noFill/>
          <a:ln/>
        </p:spPr>
        <p:txBody>
          <a:bodyPr wrap="square" lIns="0" tIns="0" rIns="0" bIns="0" rtlCol="0" anchor="t"/>
          <a:lstStyle/>
          <a:p>
            <a:pPr marL="342900" indent="-342900" algn="l">
              <a:lnSpc>
                <a:spcPct val="150000"/>
              </a:lnSpc>
              <a:buFont typeface="Arial" panose="020B0604020202020204" pitchFamily="34" charset="0"/>
              <a:buChar char="•"/>
            </a:pPr>
            <a:r>
              <a:rPr lang="en-US" sz="2400" dirty="0">
                <a:solidFill>
                  <a:srgbClr val="333F70"/>
                </a:solidFill>
                <a:latin typeface="Open Sans" panose="020B0606030504020204" pitchFamily="34" charset="0"/>
                <a:ea typeface="Open Sans" panose="020B0606030504020204" pitchFamily="34" charset="0"/>
                <a:cs typeface="Open Sans" panose="020B0606030504020204" pitchFamily="34" charset="0"/>
              </a:rPr>
              <a:t>2023-24 ve 2024-25 grip sezonlarında İspanya'nın Galiçya kentinde 65-79 yaşları arasındaki 103.000'den fazla yetişkinin katıldığı GALFLU denemesindeki araştırmacılar da benzer sonuçlar elde edilmiş</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1"/>
          <p:cNvSpPr/>
          <p:nvPr/>
        </p:nvSpPr>
        <p:spPr>
          <a:xfrm rot="10800000" flipV="1">
            <a:off x="793790" y="3605319"/>
            <a:ext cx="13042821" cy="2225662"/>
          </a:xfrm>
          <a:prstGeom prst="rect">
            <a:avLst/>
          </a:prstGeom>
          <a:noFill/>
          <a:ln/>
        </p:spPr>
        <p:txBody>
          <a:bodyPr wrap="square" lIns="0" tIns="0" rIns="0" bIns="0" rtlCol="0" anchor="t"/>
          <a:lstStyle/>
          <a:p>
            <a:pPr marL="342900" indent="-342900" algn="l">
              <a:lnSpc>
                <a:spcPts val="2700"/>
              </a:lnSpc>
              <a:buSzPct val="100000"/>
              <a:buChar char="•"/>
            </a:pPr>
            <a:r>
              <a:rPr lang="en-US" sz="2400" dirty="0">
                <a:solidFill>
                  <a:srgbClr val="333F70"/>
                </a:solidFill>
                <a:latin typeface="Open Sans" panose="020B0606030504020204" pitchFamily="34" charset="0"/>
                <a:ea typeface="Open Sans" panose="020B0606030504020204" pitchFamily="34" charset="0"/>
                <a:cs typeface="Open Sans" panose="020B0606030504020204" pitchFamily="34" charset="0"/>
              </a:rPr>
              <a:t>Araştırmacılar, çalışma sırasında beklenenden daha az grip vakası gözlemlemiler, bu nedenle resmi istatistiksel testler için gereken sayıya ulaşılamamıştır.</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 2"/>
          <p:cNvSpPr/>
          <p:nvPr/>
        </p:nvSpPr>
        <p:spPr>
          <a:xfrm>
            <a:off x="793790" y="4718150"/>
            <a:ext cx="13042821" cy="689610"/>
          </a:xfrm>
          <a:prstGeom prst="rect">
            <a:avLst/>
          </a:prstGeom>
          <a:noFill/>
          <a:ln/>
        </p:spPr>
        <p:txBody>
          <a:bodyPr wrap="square" lIns="0" tIns="0" rIns="0" bIns="0" rtlCol="0" anchor="t"/>
          <a:lstStyle/>
          <a:p>
            <a:pPr marL="342900" indent="-342900" algn="l">
              <a:lnSpc>
                <a:spcPts val="2700"/>
              </a:lnSpc>
              <a:buSzPct val="100000"/>
              <a:buChar char="•"/>
            </a:pPr>
            <a:r>
              <a:rPr lang="en-US" sz="2400" dirty="0">
                <a:solidFill>
                  <a:srgbClr val="333F70"/>
                </a:solidFill>
                <a:latin typeface="Open Sans" panose="020B0606030504020204" pitchFamily="34" charset="0"/>
                <a:ea typeface="Open Sans" panose="020B0606030504020204" pitchFamily="34" charset="0"/>
                <a:cs typeface="Open Sans" panose="020B0606030504020204" pitchFamily="34" charset="0"/>
              </a:rPr>
              <a:t>Ancak daha yüksek dozun grip veya zatürre nedeniyle hastaneye yatış riskinin %23,7 daha düşük olması, grip nedeniyle hastaneye yatışlarda %31,8 azalma ve %8,4 daha az kardiopulmoner hastane yatışına neden olduğu belirtilmiştir.</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651177" y="1655703"/>
            <a:ext cx="13042821" cy="1814513"/>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İstatistiksel sorunlar, </a:t>
            </a:r>
            <a:r>
              <a:rPr lang="tr-TR" sz="2400" dirty="0">
                <a:solidFill>
                  <a:srgbClr val="333F70"/>
                </a:solidFill>
                <a:latin typeface="Open Sans" pitchFamily="34" charset="0"/>
                <a:ea typeface="Open Sans" pitchFamily="34" charset="-122"/>
                <a:cs typeface="Open Sans" pitchFamily="34" charset="-120"/>
              </a:rPr>
              <a:t>DANFLU+GALFLU </a:t>
            </a:r>
            <a:r>
              <a:rPr lang="en-US" sz="2400" dirty="0" err="1">
                <a:solidFill>
                  <a:srgbClr val="333F70"/>
                </a:solidFill>
                <a:latin typeface="Open Sans" pitchFamily="34" charset="0"/>
                <a:ea typeface="Open Sans" pitchFamily="34" charset="-122"/>
                <a:cs typeface="Open Sans" pitchFamily="34" charset="-120"/>
              </a:rPr>
              <a:t>havuzlanmış</a:t>
            </a:r>
            <a:r>
              <a:rPr lang="en-US" sz="2400" dirty="0">
                <a:solidFill>
                  <a:srgbClr val="333F70"/>
                </a:solidFill>
                <a:latin typeface="Open Sans" pitchFamily="34" charset="0"/>
                <a:ea typeface="Open Sans" pitchFamily="34" charset="-122"/>
                <a:cs typeface="Open Sans" pitchFamily="34" charset="-120"/>
              </a:rPr>
              <a:t> bir analizde, </a:t>
            </a:r>
            <a:r>
              <a:rPr lang="tr-TR" sz="2400" dirty="0">
                <a:solidFill>
                  <a:srgbClr val="333F70"/>
                </a:solidFill>
                <a:latin typeface="Open Sans" pitchFamily="34" charset="0"/>
                <a:ea typeface="Open Sans" pitchFamily="34" charset="-122"/>
                <a:cs typeface="Open Sans" pitchFamily="34" charset="-120"/>
              </a:rPr>
              <a:t>(</a:t>
            </a:r>
            <a:r>
              <a:rPr lang="en-US" sz="2400" dirty="0">
                <a:solidFill>
                  <a:srgbClr val="333F70"/>
                </a:solidFill>
                <a:latin typeface="Open Sans" pitchFamily="34" charset="0"/>
                <a:ea typeface="Open Sans" pitchFamily="34" charset="-122"/>
                <a:cs typeface="Open Sans" pitchFamily="34" charset="-120"/>
              </a:rPr>
              <a:t>FLUNITY-HD </a:t>
            </a:r>
            <a:r>
              <a:rPr lang="tr-TR" sz="2400" dirty="0">
                <a:solidFill>
                  <a:srgbClr val="333F70"/>
                </a:solidFill>
                <a:latin typeface="Open Sans" pitchFamily="34" charset="0"/>
                <a:ea typeface="Open Sans" pitchFamily="34" charset="-122"/>
                <a:cs typeface="Open Sans" pitchFamily="34" charset="-120"/>
              </a:rPr>
              <a:t>) </a:t>
            </a:r>
            <a:r>
              <a:rPr lang="en-US" sz="2400" dirty="0">
                <a:solidFill>
                  <a:srgbClr val="333F70"/>
                </a:solidFill>
                <a:latin typeface="Open Sans" pitchFamily="34" charset="0"/>
                <a:ea typeface="Open Sans" pitchFamily="34" charset="-122"/>
                <a:cs typeface="Open Sans" pitchFamily="34" charset="-120"/>
              </a:rPr>
              <a:t>NATURE da Eylül ayında yayınlanmıştır. </a:t>
            </a:r>
            <a:endParaRPr lang="tr-TR" sz="2400" dirty="0">
              <a:solidFill>
                <a:srgbClr val="333F70"/>
              </a:solidFill>
              <a:latin typeface="Open Sans" pitchFamily="34" charset="0"/>
              <a:ea typeface="Open Sans" pitchFamily="34" charset="-122"/>
              <a:cs typeface="Open Sans" pitchFamily="34" charset="-120"/>
            </a:endParaRPr>
          </a:p>
          <a:p>
            <a:pPr marL="342900" indent="-342900" algn="l">
              <a:lnSpc>
                <a:spcPts val="2850"/>
              </a:lnSpc>
              <a:buSzPct val="100000"/>
              <a:buChar char="•"/>
            </a:pPr>
            <a:endParaRPr lang="tr-TR" sz="2400" dirty="0">
              <a:solidFill>
                <a:srgbClr val="333F70"/>
              </a:solidFill>
              <a:latin typeface="Open Sans" pitchFamily="34" charset="0"/>
              <a:ea typeface="Open Sans" pitchFamily="34" charset="-122"/>
              <a:cs typeface="Open Sans" pitchFamily="34" charset="-120"/>
            </a:endParaRPr>
          </a:p>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466.000'den fazla yetişkini kapsayan birleşik sonuçlar, influenza veya pnömoni nedeniyle hastaneye yatışların yanı sıra kardiyorespiratuar hastaneye yatışlar, laboratuvar tarafından doğrulanmış influenza hastaneye yatışları ve herhangi bir nedenden dolayı hastaneye yatışların birincil son noktasında önemli azalmalar </a:t>
            </a:r>
            <a:r>
              <a:rPr lang="en-US" sz="2400" dirty="0" err="1">
                <a:solidFill>
                  <a:srgbClr val="333F70"/>
                </a:solidFill>
                <a:latin typeface="Open Sans" pitchFamily="34" charset="0"/>
                <a:ea typeface="Open Sans" pitchFamily="34" charset="-122"/>
                <a:cs typeface="Open Sans" pitchFamily="34" charset="-120"/>
              </a:rPr>
              <a:t>gösterdi</a:t>
            </a:r>
            <a:r>
              <a:rPr lang="en-US" sz="2400" dirty="0">
                <a:solidFill>
                  <a:srgbClr val="333F70"/>
                </a:solidFill>
                <a:latin typeface="Open Sans" pitchFamily="34" charset="0"/>
                <a:ea typeface="Open Sans" pitchFamily="34" charset="-122"/>
                <a:cs typeface="Open Sans" pitchFamily="34" charset="-120"/>
              </a:rPr>
              <a:t>.</a:t>
            </a:r>
            <a:r>
              <a:rPr lang="tr-TR" sz="2400" dirty="0">
                <a:solidFill>
                  <a:srgbClr val="333F70"/>
                </a:solidFill>
                <a:latin typeface="Open Sans" pitchFamily="34" charset="0"/>
                <a:ea typeface="Open Sans" pitchFamily="34" charset="-122"/>
                <a:cs typeface="Open Sans" pitchFamily="34" charset="-120"/>
              </a:rPr>
              <a:t> </a:t>
            </a:r>
            <a:r>
              <a:rPr lang="en-US" sz="2400" dirty="0">
                <a:solidFill>
                  <a:srgbClr val="333F70"/>
                </a:solidFill>
                <a:latin typeface="Open Sans" pitchFamily="34" charset="0"/>
                <a:ea typeface="Open Sans" pitchFamily="34" charset="-122"/>
                <a:cs typeface="Open Sans" pitchFamily="34" charset="-120"/>
              </a:rPr>
              <a:t>(0.25% vs 0.34%, Rölatif aşı etkinliği % 23.7)</a:t>
            </a:r>
            <a:endParaRPr lang="tr-TR" sz="2400" dirty="0">
              <a:solidFill>
                <a:srgbClr val="333F70"/>
              </a:solidFill>
              <a:latin typeface="Open Sans" pitchFamily="34" charset="0"/>
              <a:ea typeface="Open Sans" pitchFamily="34" charset="-122"/>
              <a:cs typeface="Open Sans" pitchFamily="34" charset="-120"/>
            </a:endParaRPr>
          </a:p>
          <a:p>
            <a:pPr marL="342900" indent="-342900" algn="l">
              <a:lnSpc>
                <a:spcPts val="2850"/>
              </a:lnSpc>
              <a:buSzPct val="100000"/>
              <a:buChar char="•"/>
            </a:pPr>
            <a:endParaRPr lang="tr-TR" sz="2400" dirty="0">
              <a:solidFill>
                <a:srgbClr val="333F70"/>
              </a:solidFill>
              <a:latin typeface="Open Sans" pitchFamily="34" charset="0"/>
              <a:ea typeface="Open Sans" pitchFamily="34" charset="-122"/>
              <a:cs typeface="Open Sans" pitchFamily="34" charset="-120"/>
            </a:endParaRPr>
          </a:p>
          <a:p>
            <a:pPr marL="342900" indent="-342900" algn="l">
              <a:lnSpc>
                <a:spcPts val="2850"/>
              </a:lnSpc>
              <a:buSzPct val="100000"/>
              <a:buChar char="•"/>
            </a:pPr>
            <a:endParaRPr lang="tr-TR" sz="2400" dirty="0">
              <a:solidFill>
                <a:srgbClr val="333F70"/>
              </a:solidFill>
              <a:latin typeface="Open Sans" pitchFamily="34" charset="0"/>
              <a:ea typeface="Open Sans" pitchFamily="34" charset="-122"/>
              <a:cs typeface="Open Sans" pitchFamily="34" charset="-120"/>
            </a:endParaRPr>
          </a:p>
          <a:p>
            <a:pPr marL="342900" indent="-342900" algn="l">
              <a:lnSpc>
                <a:spcPts val="2850"/>
              </a:lnSpc>
              <a:buSzPct val="100000"/>
              <a:buChar char="•"/>
            </a:pPr>
            <a:r>
              <a:rPr lang="tr-TR" sz="2400" dirty="0">
                <a:solidFill>
                  <a:srgbClr val="333F70"/>
                </a:solidFill>
                <a:latin typeface="Open Sans" pitchFamily="34" charset="0"/>
                <a:ea typeface="Open Sans" pitchFamily="34" charset="-122"/>
                <a:cs typeface="Open Sans" pitchFamily="34" charset="-120"/>
              </a:rPr>
              <a:t>TR’de durum??? Çift doz aşılama???</a:t>
            </a:r>
          </a:p>
          <a:p>
            <a:pPr marL="342900" indent="-342900" algn="l">
              <a:lnSpc>
                <a:spcPts val="2850"/>
              </a:lnSpc>
              <a:buSzPct val="100000"/>
              <a:buChar char="•"/>
            </a:pPr>
            <a:endParaRPr lang="tr-TR" sz="2400" dirty="0">
              <a:solidFill>
                <a:srgbClr val="333F70"/>
              </a:solidFill>
              <a:latin typeface="Open Sans" pitchFamily="34" charset="0"/>
              <a:ea typeface="Open Sans" pitchFamily="34" charset="-122"/>
              <a:cs typeface="Open Sans" pitchFamily="34" charset="-120"/>
            </a:endParaRPr>
          </a:p>
          <a:p>
            <a:pPr marL="342900" indent="-342900" algn="l">
              <a:lnSpc>
                <a:spcPts val="2850"/>
              </a:lnSpc>
              <a:buSzPct val="100000"/>
              <a:buChar char="•"/>
            </a:pPr>
            <a:r>
              <a:rPr lang="tr-TR" sz="2400" dirty="0">
                <a:solidFill>
                  <a:srgbClr val="333F70"/>
                </a:solidFill>
                <a:latin typeface="Open Sans" pitchFamily="34" charset="0"/>
                <a:ea typeface="Open Sans" pitchFamily="34" charset="-122"/>
                <a:cs typeface="Open Sans" pitchFamily="34" charset="-120"/>
              </a:rPr>
              <a:t>WHO tarafından 3 </a:t>
            </a:r>
            <a:r>
              <a:rPr lang="tr-TR" sz="2400" dirty="0" err="1">
                <a:solidFill>
                  <a:srgbClr val="333F70"/>
                </a:solidFill>
                <a:latin typeface="Open Sans" pitchFamily="34" charset="0"/>
                <a:ea typeface="Open Sans" pitchFamily="34" charset="-122"/>
                <a:cs typeface="Open Sans" pitchFamily="34" charset="-120"/>
              </a:rPr>
              <a:t>valanlı</a:t>
            </a:r>
            <a:r>
              <a:rPr lang="tr-TR" sz="2400" dirty="0">
                <a:solidFill>
                  <a:srgbClr val="333F70"/>
                </a:solidFill>
                <a:latin typeface="Open Sans" pitchFamily="34" charset="0"/>
                <a:ea typeface="Open Sans" pitchFamily="34" charset="-122"/>
                <a:cs typeface="Open Sans" pitchFamily="34" charset="-120"/>
              </a:rPr>
              <a:t> aşı önerildi, TR ‘de durum??</a:t>
            </a:r>
            <a:endParaRPr lang="en-US"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278926" y="1677490"/>
            <a:ext cx="12072547" cy="3627516"/>
          </a:xfrm>
          <a:prstGeom prst="rect">
            <a:avLst/>
          </a:prstGeom>
          <a:ln>
            <a:solidFill>
              <a:srgbClr val="7030A0"/>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890893" y="1796309"/>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İki değerlikli RSV prefüzyon F proteini bazlı aşının (RSVpreF) RSV ile ilişkili solunum yolu hastalığını önlediği gösterilmiştir, ancak hastaneye yatışla </a:t>
            </a:r>
            <a:r>
              <a:rPr lang="en-US" sz="2400" dirty="0" err="1">
                <a:solidFill>
                  <a:srgbClr val="333F70"/>
                </a:solidFill>
                <a:latin typeface="Open Sans" pitchFamily="34" charset="0"/>
                <a:ea typeface="Open Sans" pitchFamily="34" charset="-122"/>
                <a:cs typeface="Open Sans" pitchFamily="34" charset="-120"/>
              </a:rPr>
              <a:t>ilgili</a:t>
            </a:r>
            <a:r>
              <a:rPr lang="en-US" sz="2400" dirty="0">
                <a:solidFill>
                  <a:srgbClr val="333F70"/>
                </a:solidFill>
                <a:latin typeface="Open Sans" pitchFamily="34" charset="0"/>
                <a:ea typeface="Open Sans" pitchFamily="34" charset="-122"/>
                <a:cs typeface="Open Sans" pitchFamily="34" charset="-120"/>
              </a:rPr>
              <a:t> </a:t>
            </a:r>
            <a:r>
              <a:rPr lang="en-US" sz="2400" dirty="0" err="1">
                <a:solidFill>
                  <a:srgbClr val="333F70"/>
                </a:solidFill>
                <a:latin typeface="Open Sans" pitchFamily="34" charset="0"/>
                <a:ea typeface="Open Sans" pitchFamily="34" charset="-122"/>
                <a:cs typeface="Open Sans" pitchFamily="34" charset="-120"/>
              </a:rPr>
              <a:t>sonuçlar</a:t>
            </a:r>
            <a:r>
              <a:rPr lang="tr-TR" sz="2400" dirty="0">
                <a:solidFill>
                  <a:srgbClr val="333F70"/>
                </a:solidFill>
                <a:latin typeface="Open Sans" pitchFamily="34" charset="0"/>
                <a:ea typeface="Open Sans" pitchFamily="34" charset="-122"/>
                <a:cs typeface="Open Sans" pitchFamily="34" charset="-120"/>
              </a:rPr>
              <a:t> net değil</a:t>
            </a:r>
            <a:endParaRPr lang="en-US" sz="2400" dirty="0"/>
          </a:p>
        </p:txBody>
      </p:sp>
      <p:sp>
        <p:nvSpPr>
          <p:cNvPr id="3" name="Text 1"/>
          <p:cNvSpPr/>
          <p:nvPr/>
        </p:nvSpPr>
        <p:spPr>
          <a:xfrm>
            <a:off x="890895" y="3388995"/>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Bireysel randomizasyonla yapılan bu pragmatik, açık etiketli çalışmada, 60 yaş ve üzeri katılımcılara 1:1 oranında RSVpreF aşısı (RSVpreF grubu) veya aşı yapılmaması (kontrol grubu) 2024-2025 kış sezonunda atandı.</a:t>
            </a:r>
            <a:endParaRPr lang="en-US" sz="2400" dirty="0"/>
          </a:p>
        </p:txBody>
      </p:sp>
      <p:sp>
        <p:nvSpPr>
          <p:cNvPr id="4" name="Text 2"/>
          <p:cNvSpPr/>
          <p:nvPr/>
        </p:nvSpPr>
        <p:spPr>
          <a:xfrm>
            <a:off x="890894" y="5122758"/>
            <a:ext cx="13042821" cy="1451610"/>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Birincil son nokta, RSV ile ilişkili solunum yolu hastalığı nedeniyle hastaneye yatıştı. </a:t>
            </a:r>
            <a:endParaRPr lang="tr-TR" sz="2400" dirty="0">
              <a:solidFill>
                <a:srgbClr val="333F70"/>
              </a:solidFill>
              <a:latin typeface="Open Sans" pitchFamily="34" charset="0"/>
              <a:ea typeface="Open Sans" pitchFamily="34" charset="-122"/>
              <a:cs typeface="Open Sans" pitchFamily="34" charset="-120"/>
            </a:endParaRPr>
          </a:p>
          <a:p>
            <a:pPr marL="342900" indent="-342900" algn="l">
              <a:lnSpc>
                <a:spcPts val="2850"/>
              </a:lnSpc>
              <a:buSzPct val="100000"/>
              <a:buChar char="•"/>
            </a:pPr>
            <a:endParaRPr lang="tr-TR" sz="2400" dirty="0">
              <a:solidFill>
                <a:srgbClr val="333F70"/>
              </a:solidFill>
              <a:latin typeface="Open Sans" pitchFamily="34" charset="0"/>
              <a:ea typeface="Open Sans" pitchFamily="34" charset="-122"/>
              <a:cs typeface="Open Sans" pitchFamily="34" charset="-120"/>
            </a:endParaRPr>
          </a:p>
          <a:p>
            <a:pPr marL="342900" indent="-342900" algn="l">
              <a:lnSpc>
                <a:spcPts val="2850"/>
              </a:lnSpc>
              <a:buSzPct val="100000"/>
              <a:buChar char="•"/>
            </a:pPr>
            <a:r>
              <a:rPr lang="en-US" sz="2400" dirty="0" err="1">
                <a:solidFill>
                  <a:srgbClr val="333F70"/>
                </a:solidFill>
                <a:latin typeface="Open Sans" pitchFamily="34" charset="0"/>
                <a:ea typeface="Open Sans" pitchFamily="34" charset="-122"/>
                <a:cs typeface="Open Sans" pitchFamily="34" charset="-120"/>
              </a:rPr>
              <a:t>İkincil</a:t>
            </a:r>
            <a:r>
              <a:rPr lang="en-US" sz="2400" dirty="0">
                <a:solidFill>
                  <a:srgbClr val="333F70"/>
                </a:solidFill>
                <a:latin typeface="Open Sans" pitchFamily="34" charset="0"/>
                <a:ea typeface="Open Sans" pitchFamily="34" charset="-122"/>
                <a:cs typeface="Open Sans" pitchFamily="34" charset="-120"/>
              </a:rPr>
              <a:t> son noktalar arasında RSV ile ilişkili alt solunum yolu hastalığı nedeniyle hastaneye yatış ve herhangi bir nedene bağlı solunum yolu hastalığı nedeniyle hastaneye yatış yer aldı. </a:t>
            </a:r>
            <a:endParaRPr lang="en-US"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850435" y="1866834"/>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131.379 </a:t>
            </a:r>
            <a:r>
              <a:rPr lang="en-US" sz="2400" dirty="0" err="1">
                <a:solidFill>
                  <a:srgbClr val="333F70"/>
                </a:solidFill>
                <a:latin typeface="Open Sans" pitchFamily="34" charset="0"/>
                <a:ea typeface="Open Sans" pitchFamily="34" charset="-122"/>
                <a:cs typeface="Open Sans" pitchFamily="34" charset="-120"/>
              </a:rPr>
              <a:t>katılımcı</a:t>
            </a:r>
            <a:endParaRPr lang="en-US" sz="2400" dirty="0"/>
          </a:p>
        </p:txBody>
      </p:sp>
      <p:sp>
        <p:nvSpPr>
          <p:cNvPr id="3" name="Text 1"/>
          <p:cNvSpPr/>
          <p:nvPr/>
        </p:nvSpPr>
        <p:spPr>
          <a:xfrm>
            <a:off x="850434" y="2588207"/>
            <a:ext cx="13042821" cy="1088708"/>
          </a:xfrm>
          <a:prstGeom prst="rect">
            <a:avLst/>
          </a:prstGeom>
          <a:noFill/>
          <a:ln/>
        </p:spPr>
        <p:txBody>
          <a:bodyPr wrap="square" lIns="0" tIns="0" rIns="0" bIns="0" rtlCol="0" anchor="t"/>
          <a:lstStyle/>
          <a:p>
            <a:pPr marL="342900" indent="-342900" algn="l">
              <a:lnSpc>
                <a:spcPts val="2850"/>
              </a:lnSpc>
              <a:buSzPct val="100000"/>
              <a:buChar char="•"/>
            </a:pPr>
            <a:r>
              <a:rPr lang="en-US" sz="2400" dirty="0" err="1">
                <a:solidFill>
                  <a:srgbClr val="333F70"/>
                </a:solidFill>
                <a:latin typeface="Open Sans" pitchFamily="34" charset="0"/>
                <a:ea typeface="Open Sans" pitchFamily="34" charset="-122"/>
                <a:cs typeface="Open Sans" pitchFamily="34" charset="-120"/>
              </a:rPr>
              <a:t>RSVpreF</a:t>
            </a:r>
            <a:r>
              <a:rPr lang="en-US" sz="2400" dirty="0">
                <a:solidFill>
                  <a:srgbClr val="333F70"/>
                </a:solidFill>
                <a:latin typeface="Open Sans" pitchFamily="34" charset="0"/>
                <a:ea typeface="Open Sans" pitchFamily="34" charset="-122"/>
                <a:cs typeface="Open Sans" pitchFamily="34" charset="-120"/>
              </a:rPr>
              <a:t> grubundaki 65.642 katılımcının 3'ünde ve kontrol grubundaki 65.634 katılımcının 18'inde RSV ile ilişkili solunum yolu hastalığı nedeniyle hastaneye yatış meydana geldi (1000 katılımcı yılı başına 0,11 olay vs 0,66 olay; aşı etkinliği, %83,3; % 95 [CI], 42,9-96,9; P=0,007 ).</a:t>
            </a:r>
            <a:endParaRPr lang="en-US" sz="2400" dirty="0"/>
          </a:p>
        </p:txBody>
      </p:sp>
      <p:sp>
        <p:nvSpPr>
          <p:cNvPr id="4" name="Text 2"/>
          <p:cNvSpPr/>
          <p:nvPr/>
        </p:nvSpPr>
        <p:spPr>
          <a:xfrm>
            <a:off x="793787" y="4340284"/>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tr-TR" sz="2400" dirty="0">
                <a:solidFill>
                  <a:srgbClr val="333F70"/>
                </a:solidFill>
                <a:latin typeface="Open Sans" pitchFamily="34" charset="0"/>
                <a:ea typeface="Open Sans" pitchFamily="34" charset="-122"/>
                <a:cs typeface="Open Sans" pitchFamily="34" charset="-120"/>
              </a:rPr>
              <a:t>Aşı grubunda </a:t>
            </a:r>
            <a:r>
              <a:rPr lang="en-US" sz="2400" dirty="0">
                <a:solidFill>
                  <a:srgbClr val="333F70"/>
                </a:solidFill>
                <a:latin typeface="Open Sans" pitchFamily="34" charset="0"/>
                <a:ea typeface="Open Sans" pitchFamily="34" charset="-122"/>
                <a:cs typeface="Open Sans" pitchFamily="34" charset="-120"/>
              </a:rPr>
              <a:t>RSV ile ilişkili alt solunum yolu hastalığı nedeniyle kontrol grubuna göre daha az hastaneye yatışa sahipti (1 vs 12; aşı etkinliği, %91.7)</a:t>
            </a:r>
            <a:endParaRPr lang="en-US" sz="2400" dirty="0"/>
          </a:p>
        </p:txBody>
      </p:sp>
      <p:sp>
        <p:nvSpPr>
          <p:cNvPr id="5" name="Text 3"/>
          <p:cNvSpPr/>
          <p:nvPr/>
        </p:nvSpPr>
        <p:spPr>
          <a:xfrm>
            <a:off x="793788" y="5415021"/>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Herhangi bir nedenden kaynaklanan solunum yolu hastalığı nedeniyle daha az hastaneye yatış gerçekleşti (284 olay vs 335 olay; aşı etkinliği, %15,2; P=0,009 )</a:t>
            </a:r>
            <a:endParaRPr lang="en-US" sz="2400" dirty="0"/>
          </a:p>
        </p:txBody>
      </p:sp>
      <p:sp>
        <p:nvSpPr>
          <p:cNvPr id="6" name="Text 4"/>
          <p:cNvSpPr/>
          <p:nvPr/>
        </p:nvSpPr>
        <p:spPr>
          <a:xfrm>
            <a:off x="793789" y="6566838"/>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Ciddi advers olayların insidansı iki grupta benzerdi.</a:t>
            </a:r>
            <a:endParaRPr 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643454" y="955774"/>
            <a:ext cx="11171158" cy="3575804"/>
          </a:xfrm>
          <a:prstGeom prst="rect">
            <a:avLst/>
          </a:prstGeom>
        </p:spPr>
      </p:pic>
      <p:sp>
        <p:nvSpPr>
          <p:cNvPr id="3" name="Text 0"/>
          <p:cNvSpPr/>
          <p:nvPr/>
        </p:nvSpPr>
        <p:spPr>
          <a:xfrm>
            <a:off x="793790" y="5485924"/>
            <a:ext cx="13042821" cy="1088708"/>
          </a:xfrm>
          <a:prstGeom prst="rect">
            <a:avLst/>
          </a:prstGeom>
          <a:noFill/>
          <a:ln/>
        </p:spPr>
        <p:txBody>
          <a:bodyPr wrap="square" lIns="0" tIns="0" rIns="0" bIns="0" rtlCol="0" anchor="t"/>
          <a:lstStyle/>
          <a:p>
            <a:pPr marL="0" indent="0" algn="l">
              <a:lnSpc>
                <a:spcPts val="2850"/>
              </a:lnSpc>
              <a:buNone/>
            </a:pPr>
            <a:r>
              <a:rPr lang="en-US" sz="2000" dirty="0">
                <a:solidFill>
                  <a:srgbClr val="333F70"/>
                </a:solidFill>
                <a:latin typeface="Open Sans" pitchFamily="34" charset="0"/>
                <a:ea typeface="Open Sans" pitchFamily="34" charset="-122"/>
                <a:cs typeface="Open Sans" pitchFamily="34" charset="-120"/>
              </a:rPr>
              <a:t>Amerika Birleşik Devletleri'nin tüm bölgelerinde ayaktan tedavi gören hastalardan toplanan gram negatif üriner organizmalar, artık 2010 kılavuzlarında İYE'nin ampirik tedavisi olarak antibiyotik kullanımı için önerilen eşiklerin üzerinde antimikrobiyal direnç oranlarına sahiptir.</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62947" y="1649097"/>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b="1" dirty="0">
                <a:solidFill>
                  <a:srgbClr val="333F70"/>
                </a:solidFill>
                <a:ea typeface="Open Sans" pitchFamily="34" charset="-122"/>
                <a:cs typeface="Open Sans" pitchFamily="34" charset="-120"/>
              </a:rPr>
              <a:t>Sonuçlar:</a:t>
            </a:r>
            <a:r>
              <a:rPr lang="en-US" sz="2000" dirty="0">
                <a:solidFill>
                  <a:srgbClr val="333F70"/>
                </a:solidFill>
                <a:ea typeface="Open Sans" pitchFamily="34" charset="-122"/>
                <a:cs typeface="Open Sans" pitchFamily="34" charset="-120"/>
              </a:rPr>
              <a:t> Toplam 1048 hasta : 528'i basamak azaltma grubuna ve 520'si olağan bakım grubunda.</a:t>
            </a:r>
            <a:endParaRPr lang="en-US" sz="2000" dirty="0"/>
          </a:p>
        </p:txBody>
      </p:sp>
      <p:sp>
        <p:nvSpPr>
          <p:cNvPr id="3" name="Text 1"/>
          <p:cNvSpPr/>
          <p:nvPr/>
        </p:nvSpPr>
        <p:spPr>
          <a:xfrm>
            <a:off x="862947" y="2297887"/>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33F70"/>
                </a:solidFill>
                <a:ea typeface="Open Sans" pitchFamily="34" charset="-122"/>
                <a:cs typeface="Open Sans" pitchFamily="34" charset="-120"/>
              </a:rPr>
              <a:t>Takip süresi 38,4 ay</a:t>
            </a:r>
            <a:endParaRPr lang="tr-TR" sz="2000" dirty="0">
              <a:solidFill>
                <a:srgbClr val="333F70"/>
              </a:solidFill>
              <a:ea typeface="Open Sans" pitchFamily="34" charset="-122"/>
              <a:cs typeface="Open Sans" pitchFamily="34" charset="-120"/>
            </a:endParaRPr>
          </a:p>
          <a:p>
            <a:pPr marL="342900" indent="-342900" algn="l">
              <a:lnSpc>
                <a:spcPts val="2850"/>
              </a:lnSpc>
              <a:buSzPct val="100000"/>
              <a:buChar char="•"/>
            </a:pPr>
            <a:endParaRPr lang="tr-TR" sz="2000" dirty="0">
              <a:solidFill>
                <a:srgbClr val="333F70"/>
              </a:solidFill>
              <a:ea typeface="Open Sans" pitchFamily="34" charset="-122"/>
              <a:cs typeface="Open Sans" pitchFamily="34" charset="-120"/>
            </a:endParaRPr>
          </a:p>
          <a:p>
            <a:pPr marL="342900" indent="-342900" algn="l">
              <a:lnSpc>
                <a:spcPts val="2850"/>
              </a:lnSpc>
              <a:buSzPct val="100000"/>
              <a:buChar char="•"/>
            </a:pPr>
            <a:r>
              <a:rPr lang="en-US" sz="2000" dirty="0">
                <a:solidFill>
                  <a:srgbClr val="333F70"/>
                </a:solidFill>
                <a:ea typeface="Open Sans" pitchFamily="34" charset="-122"/>
                <a:cs typeface="Open Sans" pitchFamily="34" charset="-120"/>
              </a:rPr>
              <a:t> Başlangıç ile son deneme ziyareti arasında, kullanılan antihipertansif ilaçların ortalama (±SD) sayısı basamak azaltma grubunda 2,6±0,7'den 1,5±1,1'e ve olağan bakım grubunda 2,5±0,7'den 2,0±1,1'e düştü.</a:t>
            </a:r>
            <a:endParaRPr lang="en-US" sz="2000" dirty="0"/>
          </a:p>
        </p:txBody>
      </p:sp>
      <p:sp>
        <p:nvSpPr>
          <p:cNvPr id="4" name="Text 2"/>
          <p:cNvSpPr/>
          <p:nvPr/>
        </p:nvSpPr>
        <p:spPr>
          <a:xfrm>
            <a:off x="862946" y="4035385"/>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33F70"/>
                </a:solidFill>
                <a:ea typeface="Open Sans" pitchFamily="34" charset="-122"/>
                <a:cs typeface="Open Sans" pitchFamily="34" charset="-120"/>
              </a:rPr>
              <a:t>Herhangi bir nedene bağlı ölüm, ilaç azaltma grubunda 326 hastada (%61,7) ve normal bakım grubunda 313 hastada (%60,2) </a:t>
            </a:r>
            <a:r>
              <a:rPr lang="en-US" sz="2000" dirty="0" err="1">
                <a:solidFill>
                  <a:srgbClr val="333F70"/>
                </a:solidFill>
                <a:ea typeface="Open Sans" pitchFamily="34" charset="-122"/>
                <a:cs typeface="Open Sans" pitchFamily="34" charset="-120"/>
              </a:rPr>
              <a:t>meydana</a:t>
            </a:r>
            <a:r>
              <a:rPr lang="en-US" sz="2000" dirty="0">
                <a:solidFill>
                  <a:srgbClr val="333F70"/>
                </a:solidFill>
                <a:ea typeface="Open Sans" pitchFamily="34" charset="-122"/>
                <a:cs typeface="Open Sans" pitchFamily="34" charset="-120"/>
              </a:rPr>
              <a:t> gel</a:t>
            </a:r>
            <a:r>
              <a:rPr lang="tr-TR" sz="2000" dirty="0" err="1">
                <a:solidFill>
                  <a:srgbClr val="333F70"/>
                </a:solidFill>
                <a:ea typeface="Open Sans" pitchFamily="34" charset="-122"/>
                <a:cs typeface="Open Sans" pitchFamily="34" charset="-120"/>
              </a:rPr>
              <a:t>miş</a:t>
            </a:r>
            <a:r>
              <a:rPr lang="en-US" sz="2000" dirty="0">
                <a:solidFill>
                  <a:srgbClr val="333F70"/>
                </a:solidFill>
                <a:ea typeface="Open Sans" pitchFamily="34" charset="-122"/>
                <a:cs typeface="Open Sans" pitchFamily="34" charset="-120"/>
              </a:rPr>
              <a:t> (RR 1,02; %95 GA, 0,86-1,21; P = 0,78).</a:t>
            </a:r>
            <a:endParaRPr lang="en-US" sz="2000" dirty="0"/>
          </a:p>
        </p:txBody>
      </p:sp>
      <p:sp>
        <p:nvSpPr>
          <p:cNvPr id="5" name="Text 3"/>
          <p:cNvSpPr/>
          <p:nvPr/>
        </p:nvSpPr>
        <p:spPr>
          <a:xfrm>
            <a:off x="862947" y="5015465"/>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ea typeface="Open Sans" pitchFamily="34" charset="-122"/>
                <a:cs typeface="Open Sans" pitchFamily="34" charset="-120"/>
              </a:rPr>
              <a:t>Grupları arasında advers olaylarda belirgin bir fark görülmedi.</a:t>
            </a:r>
            <a:endParaRPr lang="en-US" sz="2000" dirty="0"/>
          </a:p>
        </p:txBody>
      </p:sp>
      <p:sp>
        <p:nvSpPr>
          <p:cNvPr id="6" name="Text 4"/>
          <p:cNvSpPr/>
          <p:nvPr/>
        </p:nvSpPr>
        <p:spPr>
          <a:xfrm>
            <a:off x="862947" y="5765026"/>
            <a:ext cx="13042821" cy="1088708"/>
          </a:xfrm>
          <a:prstGeom prst="rect">
            <a:avLst/>
          </a:prstGeom>
          <a:noFill/>
          <a:ln/>
        </p:spPr>
        <p:txBody>
          <a:bodyPr wrap="square" lIns="0" tIns="0" rIns="0" bIns="0" rtlCol="0" anchor="t"/>
          <a:lstStyle/>
          <a:p>
            <a:pPr marL="342900" indent="-342900" algn="l">
              <a:lnSpc>
                <a:spcPts val="2850"/>
              </a:lnSpc>
              <a:buSzPct val="100000"/>
              <a:buChar char="•"/>
            </a:pPr>
            <a:r>
              <a:rPr lang="en-US" sz="2000" b="1" dirty="0" err="1">
                <a:solidFill>
                  <a:srgbClr val="333F70"/>
                </a:solidFill>
                <a:ea typeface="Open Sans" pitchFamily="34" charset="-122"/>
                <a:cs typeface="Open Sans" pitchFamily="34" charset="-120"/>
              </a:rPr>
              <a:t>Antihipertansif</a:t>
            </a:r>
            <a:r>
              <a:rPr lang="en-US" sz="2000" b="1" dirty="0">
                <a:solidFill>
                  <a:srgbClr val="333F70"/>
                </a:solidFill>
                <a:ea typeface="Open Sans" pitchFamily="34" charset="-122"/>
                <a:cs typeface="Open Sans" pitchFamily="34" charset="-120"/>
              </a:rPr>
              <a:t> ilaçlarla tedavi gören ve sistolik kan basıncı 130 mm Hg'nin altında olan, güçsüz yaşlı huzurevi sakinleri arasında, antihipertansif tedavide basamak azaltma stratejisi, normal bakıma göre her nedene bağlı ölüm oranını düşürmemiştir</a:t>
            </a:r>
            <a:endParaRPr lang="en-US" sz="20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793790" y="880353"/>
            <a:ext cx="12967335" cy="708779"/>
          </a:xfrm>
          <a:prstGeom prst="rect">
            <a:avLst/>
          </a:prstGeom>
          <a:noFill/>
          <a:ln/>
        </p:spPr>
        <p:txBody>
          <a:bodyPr wrap="none" lIns="0" tIns="0" rIns="0" bIns="0" rtlCol="0" anchor="t"/>
          <a:lstStyle/>
          <a:p>
            <a:pPr marL="0" indent="0" algn="l">
              <a:lnSpc>
                <a:spcPts val="5550"/>
              </a:lnSpc>
              <a:buNone/>
            </a:pPr>
            <a:r>
              <a:rPr lang="en-US" sz="4000" b="1" dirty="0" err="1">
                <a:solidFill>
                  <a:schemeClr val="bg2">
                    <a:lumMod val="25000"/>
                  </a:schemeClr>
                </a:solidFill>
                <a:latin typeface="Unbounded Bold" pitchFamily="34" charset="0"/>
                <a:ea typeface="Unbounded Bold" pitchFamily="34" charset="-122"/>
                <a:cs typeface="Unbounded Bold" pitchFamily="34" charset="-120"/>
              </a:rPr>
              <a:t>uUTI</a:t>
            </a:r>
            <a:r>
              <a:rPr lang="en-US" sz="4000" b="1" dirty="0">
                <a:solidFill>
                  <a:schemeClr val="bg2">
                    <a:lumMod val="25000"/>
                  </a:schemeClr>
                </a:solidFill>
                <a:latin typeface="Unbounded Bold" pitchFamily="34" charset="0"/>
                <a:ea typeface="Unbounded Bold" pitchFamily="34" charset="-122"/>
                <a:cs typeface="Unbounded Bold" pitchFamily="34" charset="-120"/>
              </a:rPr>
              <a:t> </a:t>
            </a:r>
            <a:r>
              <a:rPr lang="tr-TR" sz="4000" b="1" dirty="0">
                <a:solidFill>
                  <a:schemeClr val="bg2">
                    <a:lumMod val="25000"/>
                  </a:schemeClr>
                </a:solidFill>
                <a:latin typeface="Unbounded Bold" pitchFamily="34" charset="0"/>
                <a:ea typeface="Unbounded Bold" pitchFamily="34" charset="-122"/>
                <a:cs typeface="Unbounded Bold" pitchFamily="34" charset="-120"/>
              </a:rPr>
              <a:t>ve</a:t>
            </a:r>
            <a:r>
              <a:rPr lang="en-US" sz="4000" b="1" dirty="0">
                <a:solidFill>
                  <a:schemeClr val="bg2">
                    <a:lumMod val="25000"/>
                  </a:schemeClr>
                </a:solidFill>
                <a:latin typeface="Unbounded Bold" pitchFamily="34" charset="0"/>
                <a:ea typeface="Unbounded Bold" pitchFamily="34" charset="-122"/>
                <a:cs typeface="Unbounded Bold" pitchFamily="34" charset="-120"/>
              </a:rPr>
              <a:t> cUTI</a:t>
            </a:r>
            <a:endParaRPr lang="en-US" sz="4000" dirty="0">
              <a:solidFill>
                <a:schemeClr val="bg2">
                  <a:lumMod val="25000"/>
                </a:schemeClr>
              </a:solidFill>
            </a:endParaRPr>
          </a:p>
        </p:txBody>
      </p:sp>
      <p:sp>
        <p:nvSpPr>
          <p:cNvPr id="3" name="Text 1"/>
          <p:cNvSpPr/>
          <p:nvPr/>
        </p:nvSpPr>
        <p:spPr>
          <a:xfrm>
            <a:off x="7824681" y="1995192"/>
            <a:ext cx="3394234" cy="354330"/>
          </a:xfrm>
          <a:prstGeom prst="rect">
            <a:avLst/>
          </a:prstGeom>
          <a:noFill/>
          <a:ln/>
        </p:spPr>
        <p:txBody>
          <a:bodyPr wrap="none" lIns="0" tIns="0" rIns="0" bIns="0" rtlCol="0" anchor="t"/>
          <a:lstStyle/>
          <a:p>
            <a:pPr marL="0" indent="0" algn="l">
              <a:lnSpc>
                <a:spcPts val="2750"/>
              </a:lnSpc>
              <a:buNone/>
            </a:pPr>
            <a:r>
              <a:rPr lang="tr-TR" sz="3600" b="1" dirty="0">
                <a:solidFill>
                  <a:schemeClr val="bg2">
                    <a:lumMod val="25000"/>
                  </a:schemeClr>
                </a:solidFill>
                <a:ea typeface="Unbounded Bold" pitchFamily="34" charset="-122"/>
              </a:rPr>
              <a:t>Yeni sınıflama</a:t>
            </a:r>
            <a:endParaRPr lang="en-US" sz="3600" dirty="0">
              <a:solidFill>
                <a:schemeClr val="bg2">
                  <a:lumMod val="25000"/>
                </a:schemeClr>
              </a:solidFill>
            </a:endParaRPr>
          </a:p>
        </p:txBody>
      </p:sp>
      <p:sp>
        <p:nvSpPr>
          <p:cNvPr id="4" name="Text 2"/>
          <p:cNvSpPr/>
          <p:nvPr/>
        </p:nvSpPr>
        <p:spPr>
          <a:xfrm>
            <a:off x="706241" y="2803697"/>
            <a:ext cx="6244709" cy="1088708"/>
          </a:xfrm>
          <a:prstGeom prst="rect">
            <a:avLst/>
          </a:prstGeom>
          <a:noFill/>
          <a:ln/>
        </p:spPr>
        <p:txBody>
          <a:bodyPr wrap="square" lIns="0" tIns="0" rIns="0" bIns="0" rtlCol="0" anchor="t"/>
          <a:lstStyle/>
          <a:p>
            <a:pPr>
              <a:lnSpc>
                <a:spcPts val="2850"/>
              </a:lnSpc>
            </a:pPr>
            <a:r>
              <a:rPr lang="en-US" sz="2400" b="1" dirty="0" err="1">
                <a:solidFill>
                  <a:schemeClr val="bg2">
                    <a:lumMod val="25000"/>
                  </a:schemeClr>
                </a:solidFill>
                <a:latin typeface="Open Sans" pitchFamily="34" charset="0"/>
                <a:ea typeface="Open Sans" pitchFamily="34" charset="-122"/>
                <a:cs typeface="Open Sans" pitchFamily="34" charset="-120"/>
              </a:rPr>
              <a:t>Komplike</a:t>
            </a:r>
            <a:r>
              <a:rPr lang="en-US" sz="2400" b="1" dirty="0">
                <a:solidFill>
                  <a:schemeClr val="bg2">
                    <a:lumMod val="25000"/>
                  </a:schemeClr>
                </a:solidFill>
                <a:latin typeface="Open Sans" pitchFamily="34" charset="0"/>
                <a:ea typeface="Open Sans" pitchFamily="34" charset="-122"/>
                <a:cs typeface="Open Sans" pitchFamily="34" charset="-120"/>
              </a:rPr>
              <a:t> </a:t>
            </a:r>
            <a:r>
              <a:rPr lang="en-US" sz="2400" b="1" dirty="0" err="1">
                <a:solidFill>
                  <a:schemeClr val="bg2">
                    <a:lumMod val="25000"/>
                  </a:schemeClr>
                </a:solidFill>
                <a:latin typeface="Open Sans" pitchFamily="34" charset="0"/>
                <a:ea typeface="Open Sans" pitchFamily="34" charset="-122"/>
                <a:cs typeface="Open Sans" pitchFamily="34" charset="-120"/>
              </a:rPr>
              <a:t>olmayan</a:t>
            </a:r>
            <a:r>
              <a:rPr lang="en-US" sz="2400" b="1" dirty="0">
                <a:solidFill>
                  <a:schemeClr val="bg2">
                    <a:lumMod val="25000"/>
                  </a:schemeClr>
                </a:solidFill>
                <a:latin typeface="Open Sans" pitchFamily="34" charset="0"/>
                <a:ea typeface="Open Sans" pitchFamily="34" charset="-122"/>
                <a:cs typeface="Open Sans" pitchFamily="34" charset="-120"/>
              </a:rPr>
              <a:t> İYE: </a:t>
            </a:r>
            <a:r>
              <a:rPr lang="en-US" sz="2400" dirty="0" err="1">
                <a:solidFill>
                  <a:schemeClr val="bg2">
                    <a:lumMod val="25000"/>
                  </a:schemeClr>
                </a:solidFill>
                <a:latin typeface="Open Sans" pitchFamily="34" charset="0"/>
                <a:ea typeface="Open Sans" pitchFamily="34" charset="-122"/>
                <a:cs typeface="Open Sans" pitchFamily="34" charset="-120"/>
              </a:rPr>
              <a:t>Diyabeti</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olmayan</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ve</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ürolojik</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anormallikleri</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olmayan</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ateşli</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gebe</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olmayan</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premenopozal</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kadınlarda</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akut</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sistit</a:t>
            </a:r>
            <a:endParaRPr lang="en-US" sz="2400" dirty="0">
              <a:solidFill>
                <a:schemeClr val="bg2">
                  <a:lumMod val="25000"/>
                </a:schemeClr>
              </a:solidFill>
            </a:endParaRPr>
          </a:p>
        </p:txBody>
      </p:sp>
      <p:sp>
        <p:nvSpPr>
          <p:cNvPr id="5" name="Text 3"/>
          <p:cNvSpPr/>
          <p:nvPr/>
        </p:nvSpPr>
        <p:spPr>
          <a:xfrm>
            <a:off x="620798" y="4725828"/>
            <a:ext cx="6244709" cy="1088708"/>
          </a:xfrm>
          <a:prstGeom prst="rect">
            <a:avLst/>
          </a:prstGeom>
          <a:noFill/>
          <a:ln/>
        </p:spPr>
        <p:txBody>
          <a:bodyPr wrap="square" lIns="0" tIns="0" rIns="0" bIns="0" rtlCol="0" anchor="t"/>
          <a:lstStyle/>
          <a:p>
            <a:pPr>
              <a:lnSpc>
                <a:spcPts val="2850"/>
              </a:lnSpc>
            </a:pPr>
            <a:r>
              <a:rPr lang="en-US" sz="2400" b="1" dirty="0" err="1">
                <a:solidFill>
                  <a:schemeClr val="bg2">
                    <a:lumMod val="25000"/>
                  </a:schemeClr>
                </a:solidFill>
                <a:latin typeface="Open Sans" pitchFamily="34" charset="0"/>
                <a:ea typeface="Open Sans" pitchFamily="34" charset="-122"/>
                <a:cs typeface="Open Sans" pitchFamily="34" charset="-120"/>
              </a:rPr>
              <a:t>Akut</a:t>
            </a:r>
            <a:r>
              <a:rPr lang="en-US" sz="2400" b="1" dirty="0">
                <a:solidFill>
                  <a:schemeClr val="bg2">
                    <a:lumMod val="25000"/>
                  </a:schemeClr>
                </a:solidFill>
                <a:latin typeface="Open Sans" pitchFamily="34" charset="0"/>
                <a:ea typeface="Open Sans" pitchFamily="34" charset="-122"/>
                <a:cs typeface="Open Sans" pitchFamily="34" charset="-120"/>
              </a:rPr>
              <a:t> </a:t>
            </a:r>
            <a:r>
              <a:rPr lang="en-US" sz="2400" b="1" dirty="0" err="1">
                <a:solidFill>
                  <a:schemeClr val="bg2">
                    <a:lumMod val="25000"/>
                  </a:schemeClr>
                </a:solidFill>
                <a:latin typeface="Open Sans" pitchFamily="34" charset="0"/>
                <a:ea typeface="Open Sans" pitchFamily="34" charset="-122"/>
                <a:cs typeface="Open Sans" pitchFamily="34" charset="-120"/>
              </a:rPr>
              <a:t>Piyelonefrit</a:t>
            </a:r>
            <a:r>
              <a:rPr lang="en-US" sz="2400" b="1"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Kadınlarda</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akut</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böbrek</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enfeksiyonu</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aksi</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takdirde</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yukarıdaki</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komplike</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olmayan</a:t>
            </a:r>
            <a:r>
              <a:rPr lang="en-US" sz="2400" dirty="0">
                <a:solidFill>
                  <a:schemeClr val="bg2">
                    <a:lumMod val="25000"/>
                  </a:schemeClr>
                </a:solidFill>
                <a:latin typeface="Open Sans" pitchFamily="34" charset="0"/>
                <a:ea typeface="Open Sans" pitchFamily="34" charset="-122"/>
                <a:cs typeface="Open Sans" pitchFamily="34" charset="-120"/>
              </a:rPr>
              <a:t> İYE </a:t>
            </a:r>
            <a:r>
              <a:rPr lang="en-US" sz="2400" dirty="0" err="1">
                <a:solidFill>
                  <a:schemeClr val="bg2">
                    <a:lumMod val="25000"/>
                  </a:schemeClr>
                </a:solidFill>
                <a:latin typeface="Open Sans" pitchFamily="34" charset="0"/>
                <a:ea typeface="Open Sans" pitchFamily="34" charset="-122"/>
                <a:cs typeface="Open Sans" pitchFamily="34" charset="-120"/>
              </a:rPr>
              <a:t>tanımını</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karşılar</a:t>
            </a:r>
            <a:endParaRPr lang="en-US" sz="2400" dirty="0">
              <a:solidFill>
                <a:schemeClr val="bg2">
                  <a:lumMod val="25000"/>
                </a:schemeClr>
              </a:solidFill>
            </a:endParaRPr>
          </a:p>
        </p:txBody>
      </p:sp>
      <p:sp>
        <p:nvSpPr>
          <p:cNvPr id="6" name="Text 4"/>
          <p:cNvSpPr/>
          <p:nvPr/>
        </p:nvSpPr>
        <p:spPr>
          <a:xfrm>
            <a:off x="620797" y="6326679"/>
            <a:ext cx="6244709" cy="362903"/>
          </a:xfrm>
          <a:prstGeom prst="rect">
            <a:avLst/>
          </a:prstGeom>
          <a:noFill/>
          <a:ln/>
        </p:spPr>
        <p:txBody>
          <a:bodyPr wrap="none" lIns="0" tIns="0" rIns="0" bIns="0" rtlCol="0" anchor="t"/>
          <a:lstStyle/>
          <a:p>
            <a:pPr>
              <a:lnSpc>
                <a:spcPts val="2850"/>
              </a:lnSpc>
            </a:pPr>
            <a:r>
              <a:rPr lang="en-US" sz="2400" b="1" dirty="0" err="1">
                <a:solidFill>
                  <a:schemeClr val="bg2">
                    <a:lumMod val="25000"/>
                  </a:schemeClr>
                </a:solidFill>
                <a:latin typeface="Open Sans" pitchFamily="34" charset="0"/>
                <a:ea typeface="Open Sans" pitchFamily="34" charset="-122"/>
                <a:cs typeface="Open Sans" pitchFamily="34" charset="-120"/>
              </a:rPr>
              <a:t>Komplike</a:t>
            </a:r>
            <a:r>
              <a:rPr lang="en-US" sz="2400" b="1" dirty="0">
                <a:solidFill>
                  <a:schemeClr val="bg2">
                    <a:lumMod val="25000"/>
                  </a:schemeClr>
                </a:solidFill>
                <a:latin typeface="Open Sans" pitchFamily="34" charset="0"/>
                <a:ea typeface="Open Sans" pitchFamily="34" charset="-122"/>
                <a:cs typeface="Open Sans" pitchFamily="34" charset="-120"/>
              </a:rPr>
              <a:t> İYE: </a:t>
            </a:r>
            <a:r>
              <a:rPr lang="en-US" sz="2400" dirty="0" err="1">
                <a:solidFill>
                  <a:schemeClr val="bg2">
                    <a:lumMod val="25000"/>
                  </a:schemeClr>
                </a:solidFill>
                <a:latin typeface="Open Sans" pitchFamily="34" charset="0"/>
                <a:ea typeface="Open Sans" pitchFamily="34" charset="-122"/>
                <a:cs typeface="Open Sans" pitchFamily="34" charset="-120"/>
              </a:rPr>
              <a:t>Diğer</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tüm</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İYE'ler</a:t>
            </a:r>
            <a:endParaRPr lang="en-US" sz="2400" dirty="0">
              <a:solidFill>
                <a:schemeClr val="bg2">
                  <a:lumMod val="25000"/>
                </a:schemeClr>
              </a:solidFill>
            </a:endParaRPr>
          </a:p>
        </p:txBody>
      </p:sp>
      <p:sp>
        <p:nvSpPr>
          <p:cNvPr id="8" name="Text 6"/>
          <p:cNvSpPr/>
          <p:nvPr/>
        </p:nvSpPr>
        <p:spPr>
          <a:xfrm>
            <a:off x="7599521" y="2813340"/>
            <a:ext cx="6244709" cy="725805"/>
          </a:xfrm>
          <a:prstGeom prst="rect">
            <a:avLst/>
          </a:prstGeom>
          <a:noFill/>
          <a:ln/>
        </p:spPr>
        <p:txBody>
          <a:bodyPr wrap="square" lIns="0" tIns="0" rIns="0" bIns="0" rtlCol="0" anchor="t"/>
          <a:lstStyle/>
          <a:p>
            <a:pPr>
              <a:lnSpc>
                <a:spcPts val="2850"/>
              </a:lnSpc>
            </a:pPr>
            <a:r>
              <a:rPr lang="en-US" sz="2400" b="1" dirty="0" err="1">
                <a:solidFill>
                  <a:schemeClr val="bg2">
                    <a:lumMod val="25000"/>
                  </a:schemeClr>
                </a:solidFill>
                <a:latin typeface="Open Sans" pitchFamily="34" charset="0"/>
                <a:ea typeface="Open Sans" pitchFamily="34" charset="-122"/>
                <a:cs typeface="Open Sans" pitchFamily="34" charset="-120"/>
              </a:rPr>
              <a:t>Komplike</a:t>
            </a:r>
            <a:r>
              <a:rPr lang="en-US" sz="2400" b="1" dirty="0">
                <a:solidFill>
                  <a:schemeClr val="bg2">
                    <a:lumMod val="25000"/>
                  </a:schemeClr>
                </a:solidFill>
                <a:latin typeface="Open Sans" pitchFamily="34" charset="0"/>
                <a:ea typeface="Open Sans" pitchFamily="34" charset="-122"/>
                <a:cs typeface="Open Sans" pitchFamily="34" charset="-120"/>
              </a:rPr>
              <a:t> </a:t>
            </a:r>
            <a:r>
              <a:rPr lang="en-US" sz="2400" b="1" dirty="0" err="1">
                <a:solidFill>
                  <a:schemeClr val="bg2">
                    <a:lumMod val="25000"/>
                  </a:schemeClr>
                </a:solidFill>
                <a:latin typeface="Open Sans" pitchFamily="34" charset="0"/>
                <a:ea typeface="Open Sans" pitchFamily="34" charset="-122"/>
                <a:cs typeface="Open Sans" pitchFamily="34" charset="-120"/>
              </a:rPr>
              <a:t>olmayan</a:t>
            </a:r>
            <a:r>
              <a:rPr lang="en-US" sz="2400" b="1" dirty="0">
                <a:solidFill>
                  <a:schemeClr val="bg2">
                    <a:lumMod val="25000"/>
                  </a:schemeClr>
                </a:solidFill>
                <a:latin typeface="Open Sans" pitchFamily="34" charset="0"/>
                <a:ea typeface="Open Sans" pitchFamily="34" charset="-122"/>
                <a:cs typeface="Open Sans" pitchFamily="34" charset="-120"/>
              </a:rPr>
              <a:t> İYE: </a:t>
            </a:r>
            <a:r>
              <a:rPr lang="en-US" sz="2400" dirty="0" err="1">
                <a:solidFill>
                  <a:schemeClr val="bg2">
                    <a:lumMod val="25000"/>
                  </a:schemeClr>
                </a:solidFill>
                <a:latin typeface="Open Sans" pitchFamily="34" charset="0"/>
                <a:ea typeface="Open Sans" pitchFamily="34" charset="-122"/>
                <a:cs typeface="Open Sans" pitchFamily="34" charset="-120"/>
              </a:rPr>
              <a:t>Ateşli</a:t>
            </a:r>
            <a:r>
              <a:rPr lang="tr-TR" sz="2400" dirty="0">
                <a:solidFill>
                  <a:schemeClr val="bg2">
                    <a:lumMod val="25000"/>
                  </a:schemeClr>
                </a:solidFill>
                <a:latin typeface="Open Sans" pitchFamily="34" charset="0"/>
                <a:ea typeface="Open Sans" pitchFamily="34" charset="-122"/>
                <a:cs typeface="Open Sans" pitchFamily="34" charset="-120"/>
              </a:rPr>
              <a:t>,</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kadın</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veya</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erkeklerde</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mesane</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ile</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sınırlı</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enfeksiyon</a:t>
            </a:r>
            <a:endParaRPr lang="en-US" sz="2400" dirty="0">
              <a:solidFill>
                <a:schemeClr val="bg2">
                  <a:lumMod val="25000"/>
                </a:schemeClr>
              </a:solidFill>
            </a:endParaRPr>
          </a:p>
        </p:txBody>
      </p:sp>
      <p:sp>
        <p:nvSpPr>
          <p:cNvPr id="9" name="Text 7"/>
          <p:cNvSpPr/>
          <p:nvPr/>
        </p:nvSpPr>
        <p:spPr>
          <a:xfrm>
            <a:off x="7599521" y="4002963"/>
            <a:ext cx="6244709" cy="725805"/>
          </a:xfrm>
          <a:prstGeom prst="rect">
            <a:avLst/>
          </a:prstGeom>
          <a:noFill/>
          <a:ln/>
        </p:spPr>
        <p:txBody>
          <a:bodyPr wrap="square" lIns="0" tIns="0" rIns="0" bIns="0" rtlCol="0" anchor="t"/>
          <a:lstStyle/>
          <a:p>
            <a:pPr>
              <a:lnSpc>
                <a:spcPts val="2850"/>
              </a:lnSpc>
            </a:pPr>
            <a:r>
              <a:rPr lang="en-US" sz="2400" b="1" dirty="0" err="1">
                <a:solidFill>
                  <a:schemeClr val="bg2">
                    <a:lumMod val="25000"/>
                  </a:schemeClr>
                </a:solidFill>
                <a:latin typeface="Open Sans" pitchFamily="34" charset="0"/>
                <a:ea typeface="Open Sans" pitchFamily="34" charset="-122"/>
                <a:cs typeface="Open Sans" pitchFamily="34" charset="-120"/>
              </a:rPr>
              <a:t>Komplike</a:t>
            </a:r>
            <a:r>
              <a:rPr lang="en-US" sz="2400" b="1" dirty="0">
                <a:solidFill>
                  <a:schemeClr val="bg2">
                    <a:lumMod val="25000"/>
                  </a:schemeClr>
                </a:solidFill>
                <a:latin typeface="Open Sans" pitchFamily="34" charset="0"/>
                <a:ea typeface="Open Sans" pitchFamily="34" charset="-122"/>
                <a:cs typeface="Open Sans" pitchFamily="34" charset="-120"/>
              </a:rPr>
              <a:t> İYE: </a:t>
            </a:r>
            <a:r>
              <a:rPr lang="en-US" sz="2400" dirty="0" err="1">
                <a:solidFill>
                  <a:schemeClr val="bg2">
                    <a:lumMod val="25000"/>
                  </a:schemeClr>
                </a:solidFill>
                <a:latin typeface="Open Sans" pitchFamily="34" charset="0"/>
                <a:ea typeface="Open Sans" pitchFamily="34" charset="-122"/>
                <a:cs typeface="Open Sans" pitchFamily="34" charset="-120"/>
              </a:rPr>
              <a:t>Kadınlarda</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veya</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erkeklerde</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mesanenin</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ötesinde</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enfeksiyon</a:t>
            </a:r>
            <a:endParaRPr lang="en-US" sz="2400" dirty="0">
              <a:solidFill>
                <a:schemeClr val="bg2">
                  <a:lumMod val="25000"/>
                </a:schemeClr>
              </a:solidFill>
            </a:endParaRPr>
          </a:p>
        </p:txBody>
      </p:sp>
      <p:sp>
        <p:nvSpPr>
          <p:cNvPr id="10" name="Text 8"/>
          <p:cNvSpPr/>
          <p:nvPr/>
        </p:nvSpPr>
        <p:spPr>
          <a:xfrm>
            <a:off x="7599521" y="5088731"/>
            <a:ext cx="6244709" cy="362903"/>
          </a:xfrm>
          <a:prstGeom prst="rect">
            <a:avLst/>
          </a:prstGeom>
          <a:noFill/>
          <a:ln/>
        </p:spPr>
        <p:txBody>
          <a:bodyPr wrap="none" lIns="0" tIns="0" rIns="0" bIns="0" rtlCol="0" anchor="t"/>
          <a:lstStyle/>
          <a:p>
            <a:pPr marL="342900" indent="-342900">
              <a:lnSpc>
                <a:spcPts val="2850"/>
              </a:lnSpc>
              <a:buSzPct val="100000"/>
              <a:buChar char="•"/>
            </a:pPr>
            <a:r>
              <a:rPr lang="en-US" sz="2400">
                <a:solidFill>
                  <a:schemeClr val="bg2">
                    <a:lumMod val="25000"/>
                  </a:schemeClr>
                </a:solidFill>
                <a:latin typeface="Open Sans" pitchFamily="34" charset="0"/>
                <a:ea typeface="Open Sans" pitchFamily="34" charset="-122"/>
                <a:cs typeface="Open Sans" pitchFamily="34" charset="-120"/>
              </a:rPr>
              <a:t>Piyelonefrit</a:t>
            </a:r>
            <a:endParaRPr lang="en-US" sz="2400" dirty="0">
              <a:solidFill>
                <a:schemeClr val="bg2">
                  <a:lumMod val="25000"/>
                </a:schemeClr>
              </a:solidFill>
            </a:endParaRPr>
          </a:p>
        </p:txBody>
      </p:sp>
      <p:sp>
        <p:nvSpPr>
          <p:cNvPr id="11" name="Text 9"/>
          <p:cNvSpPr/>
          <p:nvPr/>
        </p:nvSpPr>
        <p:spPr>
          <a:xfrm>
            <a:off x="7599521" y="5530929"/>
            <a:ext cx="6244709" cy="362903"/>
          </a:xfrm>
          <a:prstGeom prst="rect">
            <a:avLst/>
          </a:prstGeom>
          <a:noFill/>
          <a:ln/>
        </p:spPr>
        <p:txBody>
          <a:bodyPr wrap="none" lIns="0" tIns="0" rIns="0" bIns="0" rtlCol="0" anchor="t"/>
          <a:lstStyle/>
          <a:p>
            <a:pPr marL="342900" indent="-342900">
              <a:lnSpc>
                <a:spcPts val="2850"/>
              </a:lnSpc>
              <a:buSzPct val="100000"/>
              <a:buChar char="•"/>
            </a:pPr>
            <a:r>
              <a:rPr lang="en-US" sz="2400">
                <a:solidFill>
                  <a:schemeClr val="bg2">
                    <a:lumMod val="25000"/>
                  </a:schemeClr>
                </a:solidFill>
                <a:latin typeface="Open Sans" pitchFamily="34" charset="0"/>
                <a:ea typeface="Open Sans" pitchFamily="34" charset="-122"/>
                <a:cs typeface="Open Sans" pitchFamily="34" charset="-120"/>
              </a:rPr>
              <a:t>Ateşli veya bakteriyemik İYE</a:t>
            </a:r>
            <a:endParaRPr lang="en-US" sz="2400" dirty="0">
              <a:solidFill>
                <a:schemeClr val="bg2">
                  <a:lumMod val="25000"/>
                </a:schemeClr>
              </a:solidFill>
            </a:endParaRPr>
          </a:p>
        </p:txBody>
      </p:sp>
      <p:sp>
        <p:nvSpPr>
          <p:cNvPr id="12" name="Text 10"/>
          <p:cNvSpPr/>
          <p:nvPr/>
        </p:nvSpPr>
        <p:spPr>
          <a:xfrm>
            <a:off x="7599521" y="5973128"/>
            <a:ext cx="6244709" cy="362903"/>
          </a:xfrm>
          <a:prstGeom prst="rect">
            <a:avLst/>
          </a:prstGeom>
          <a:noFill/>
          <a:ln/>
        </p:spPr>
        <p:txBody>
          <a:bodyPr wrap="none" lIns="0" tIns="0" rIns="0" bIns="0" rtlCol="0" anchor="t"/>
          <a:lstStyle/>
          <a:p>
            <a:pPr marL="342900" indent="-342900">
              <a:lnSpc>
                <a:spcPts val="2850"/>
              </a:lnSpc>
              <a:buSzPct val="100000"/>
              <a:buChar char="•"/>
            </a:pPr>
            <a:r>
              <a:rPr lang="en-US" sz="2400">
                <a:solidFill>
                  <a:schemeClr val="bg2">
                    <a:lumMod val="25000"/>
                  </a:schemeClr>
                </a:solidFill>
                <a:latin typeface="Open Sans" pitchFamily="34" charset="0"/>
                <a:ea typeface="Open Sans" pitchFamily="34" charset="-122"/>
                <a:cs typeface="Open Sans" pitchFamily="34" charset="-120"/>
              </a:rPr>
              <a:t>Kateterle ilişkili (CAUTI)</a:t>
            </a:r>
            <a:endParaRPr lang="en-US" sz="2400" dirty="0">
              <a:solidFill>
                <a:schemeClr val="bg2">
                  <a:lumMod val="25000"/>
                </a:schemeClr>
              </a:solidFill>
            </a:endParaRPr>
          </a:p>
        </p:txBody>
      </p:sp>
      <p:sp>
        <p:nvSpPr>
          <p:cNvPr id="13" name="Text 11"/>
          <p:cNvSpPr/>
          <p:nvPr/>
        </p:nvSpPr>
        <p:spPr>
          <a:xfrm>
            <a:off x="7599521" y="6415326"/>
            <a:ext cx="6244709" cy="362903"/>
          </a:xfrm>
          <a:prstGeom prst="rect">
            <a:avLst/>
          </a:prstGeom>
          <a:noFill/>
          <a:ln/>
        </p:spPr>
        <p:txBody>
          <a:bodyPr wrap="none" lIns="0" tIns="0" rIns="0" bIns="0" rtlCol="0" anchor="t"/>
          <a:lstStyle/>
          <a:p>
            <a:pPr marL="342900" indent="-342900">
              <a:lnSpc>
                <a:spcPts val="2850"/>
              </a:lnSpc>
              <a:buSzPct val="100000"/>
              <a:buChar char="•"/>
            </a:pPr>
            <a:r>
              <a:rPr lang="en-US" sz="2400" dirty="0" err="1">
                <a:solidFill>
                  <a:schemeClr val="bg2">
                    <a:lumMod val="25000"/>
                  </a:schemeClr>
                </a:solidFill>
                <a:latin typeface="Open Sans" pitchFamily="34" charset="0"/>
                <a:ea typeface="Open Sans" pitchFamily="34" charset="-122"/>
                <a:cs typeface="Open Sans" pitchFamily="34" charset="-120"/>
              </a:rPr>
              <a:t>Prostatit</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bu</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yönergeler</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kapsamında</a:t>
            </a:r>
            <a:r>
              <a:rPr lang="en-US" sz="2400" dirty="0">
                <a:solidFill>
                  <a:schemeClr val="bg2">
                    <a:lumMod val="25000"/>
                  </a:schemeClr>
                </a:solidFill>
                <a:latin typeface="Open Sans" pitchFamily="34" charset="0"/>
                <a:ea typeface="Open Sans" pitchFamily="34" charset="-122"/>
                <a:cs typeface="Open Sans" pitchFamily="34" charset="-120"/>
              </a:rPr>
              <a:t> </a:t>
            </a:r>
            <a:r>
              <a:rPr lang="en-US" sz="2400" dirty="0" err="1">
                <a:solidFill>
                  <a:schemeClr val="bg2">
                    <a:lumMod val="25000"/>
                  </a:schemeClr>
                </a:solidFill>
                <a:latin typeface="Open Sans" pitchFamily="34" charset="0"/>
                <a:ea typeface="Open Sans" pitchFamily="34" charset="-122"/>
                <a:cs typeface="Open Sans" pitchFamily="34" charset="-120"/>
              </a:rPr>
              <a:t>değildir</a:t>
            </a:r>
            <a:r>
              <a:rPr lang="en-US" sz="2400" dirty="0">
                <a:solidFill>
                  <a:schemeClr val="bg2">
                    <a:lumMod val="25000"/>
                  </a:schemeClr>
                </a:solidFill>
                <a:latin typeface="Open Sans" pitchFamily="34" charset="0"/>
                <a:ea typeface="Open Sans" pitchFamily="34" charset="-122"/>
                <a:cs typeface="Open Sans" pitchFamily="34" charset="-120"/>
              </a:rPr>
              <a:t>))</a:t>
            </a:r>
            <a:endParaRPr lang="en-US" sz="2400" dirty="0">
              <a:solidFill>
                <a:schemeClr val="bg2">
                  <a:lumMod val="25000"/>
                </a:schemeClr>
              </a:solidFill>
            </a:endParaRPr>
          </a:p>
        </p:txBody>
      </p:sp>
      <p:sp>
        <p:nvSpPr>
          <p:cNvPr id="14" name="Text 1">
            <a:extLst>
              <a:ext uri="{FF2B5EF4-FFF2-40B4-BE49-F238E27FC236}">
                <a16:creationId xmlns:a16="http://schemas.microsoft.com/office/drawing/2014/main" id="{58658D6A-CDA8-D2C1-FBEC-7B6B8E2E62F3}"/>
              </a:ext>
            </a:extLst>
          </p:cNvPr>
          <p:cNvSpPr/>
          <p:nvPr/>
        </p:nvSpPr>
        <p:spPr>
          <a:xfrm>
            <a:off x="786169" y="1995192"/>
            <a:ext cx="3394234" cy="354330"/>
          </a:xfrm>
          <a:prstGeom prst="rect">
            <a:avLst/>
          </a:prstGeom>
          <a:noFill/>
          <a:ln/>
        </p:spPr>
        <p:txBody>
          <a:bodyPr wrap="none" lIns="0" tIns="0" rIns="0" bIns="0" rtlCol="0" anchor="t"/>
          <a:lstStyle/>
          <a:p>
            <a:pPr marL="0" indent="0" algn="l">
              <a:lnSpc>
                <a:spcPts val="2750"/>
              </a:lnSpc>
              <a:buNone/>
            </a:pPr>
            <a:r>
              <a:rPr lang="tr-TR" sz="3600" b="1" dirty="0">
                <a:solidFill>
                  <a:schemeClr val="bg2">
                    <a:lumMod val="25000"/>
                  </a:schemeClr>
                </a:solidFill>
                <a:ea typeface="Unbounded Bold" pitchFamily="34" charset="-122"/>
              </a:rPr>
              <a:t>Eski sınıflama</a:t>
            </a:r>
            <a:endParaRPr lang="en-US" sz="3600" dirty="0">
              <a:solidFill>
                <a:schemeClr val="bg2">
                  <a:lumMod val="25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32318" y="756231"/>
            <a:ext cx="13042821" cy="963930"/>
          </a:xfrm>
          <a:prstGeom prst="rect">
            <a:avLst/>
          </a:prstGeom>
          <a:noFill/>
          <a:ln/>
        </p:spPr>
        <p:txBody>
          <a:bodyPr wrap="square" lIns="0" tIns="0" rIns="0" bIns="0" rtlCol="0" anchor="t"/>
          <a:lstStyle/>
          <a:p>
            <a:pPr>
              <a:lnSpc>
                <a:spcPts val="3750"/>
              </a:lnSpc>
            </a:pPr>
            <a:r>
              <a:rPr lang="en-US" sz="3200" b="1" dirty="0" err="1">
                <a:solidFill>
                  <a:schemeClr val="bg2">
                    <a:lumMod val="25000"/>
                  </a:schemeClr>
                </a:solidFill>
                <a:latin typeface="Unbounded Bold" pitchFamily="34" charset="0"/>
                <a:ea typeface="Unbounded Bold" pitchFamily="34" charset="-122"/>
                <a:cs typeface="Unbounded Bold" pitchFamily="34" charset="-120"/>
              </a:rPr>
              <a:t>Kılavuz</a:t>
            </a:r>
            <a:r>
              <a:rPr lang="en-US" sz="3200" b="1" dirty="0">
                <a:solidFill>
                  <a:schemeClr val="bg2">
                    <a:lumMod val="25000"/>
                  </a:schemeClr>
                </a:solidFill>
                <a:latin typeface="Unbounded Bold" pitchFamily="34" charset="0"/>
                <a:ea typeface="Unbounded Bold" pitchFamily="34" charset="-122"/>
                <a:cs typeface="Unbounded Bold" pitchFamily="34" charset="-120"/>
              </a:rPr>
              <a:t> </a:t>
            </a:r>
            <a:r>
              <a:rPr lang="en-US" sz="3200" b="1" dirty="0" err="1">
                <a:solidFill>
                  <a:schemeClr val="bg2">
                    <a:lumMod val="25000"/>
                  </a:schemeClr>
                </a:solidFill>
                <a:latin typeface="Unbounded Bold" pitchFamily="34" charset="0"/>
                <a:ea typeface="Unbounded Bold" pitchFamily="34" charset="-122"/>
                <a:cs typeface="Unbounded Bold" pitchFamily="34" charset="-120"/>
              </a:rPr>
              <a:t>amaçlı</a:t>
            </a:r>
            <a:r>
              <a:rPr lang="en-US" sz="3200" b="1" dirty="0">
                <a:solidFill>
                  <a:schemeClr val="bg2">
                    <a:lumMod val="25000"/>
                  </a:schemeClr>
                </a:solidFill>
                <a:latin typeface="Unbounded Bold" pitchFamily="34" charset="0"/>
                <a:ea typeface="Unbounded Bold" pitchFamily="34" charset="-122"/>
                <a:cs typeface="Unbounded Bold" pitchFamily="34" charset="-120"/>
              </a:rPr>
              <a:t> k</a:t>
            </a:r>
            <a:r>
              <a:rPr lang="tr-TR" sz="3200" b="1" dirty="0" err="1">
                <a:solidFill>
                  <a:schemeClr val="bg2">
                    <a:lumMod val="25000"/>
                  </a:schemeClr>
                </a:solidFill>
                <a:latin typeface="Unbounded Bold" pitchFamily="34" charset="0"/>
                <a:ea typeface="Unbounded Bold" pitchFamily="34" charset="-122"/>
                <a:cs typeface="Unbounded Bold" pitchFamily="34" charset="-120"/>
              </a:rPr>
              <a:t>omplike</a:t>
            </a:r>
            <a:r>
              <a:rPr lang="en-US" sz="3200" b="1" dirty="0">
                <a:solidFill>
                  <a:schemeClr val="bg2">
                    <a:lumMod val="25000"/>
                  </a:schemeClr>
                </a:solidFill>
                <a:latin typeface="Unbounded Bold" pitchFamily="34" charset="0"/>
                <a:ea typeface="Unbounded Bold" pitchFamily="34" charset="-122"/>
                <a:cs typeface="Unbounded Bold" pitchFamily="34" charset="-120"/>
              </a:rPr>
              <a:t> İYE </a:t>
            </a:r>
            <a:r>
              <a:rPr lang="en-US" sz="3200" b="1" dirty="0" err="1">
                <a:solidFill>
                  <a:schemeClr val="bg2">
                    <a:lumMod val="25000"/>
                  </a:schemeClr>
                </a:solidFill>
                <a:latin typeface="Unbounded Bold" pitchFamily="34" charset="0"/>
                <a:ea typeface="Unbounded Bold" pitchFamily="34" charset="-122"/>
                <a:cs typeface="Unbounded Bold" pitchFamily="34" charset="-120"/>
              </a:rPr>
              <a:t>sınıflandırmaları</a:t>
            </a:r>
            <a:r>
              <a:rPr lang="en-US" sz="3200" b="1" dirty="0">
                <a:solidFill>
                  <a:schemeClr val="bg2">
                    <a:lumMod val="25000"/>
                  </a:schemeClr>
                </a:solidFill>
                <a:latin typeface="Unbounded Bold" pitchFamily="34" charset="0"/>
                <a:ea typeface="Unbounded Bold" pitchFamily="34" charset="-122"/>
                <a:cs typeface="Unbounded Bold" pitchFamily="34" charset="-120"/>
              </a:rPr>
              <a:t> (</a:t>
            </a:r>
            <a:r>
              <a:rPr lang="en-US" sz="3200" b="1" dirty="0" err="1">
                <a:solidFill>
                  <a:schemeClr val="bg2">
                    <a:lumMod val="25000"/>
                  </a:schemeClr>
                </a:solidFill>
                <a:latin typeface="Unbounded Bold" pitchFamily="34" charset="0"/>
                <a:ea typeface="Unbounded Bold" pitchFamily="34" charset="-122"/>
                <a:cs typeface="Unbounded Bold" pitchFamily="34" charset="-120"/>
              </a:rPr>
              <a:t>tanıya</a:t>
            </a:r>
            <a:r>
              <a:rPr lang="en-US" sz="3200" b="1" dirty="0">
                <a:solidFill>
                  <a:schemeClr val="bg2">
                    <a:lumMod val="25000"/>
                  </a:schemeClr>
                </a:solidFill>
                <a:latin typeface="Unbounded Bold" pitchFamily="34" charset="0"/>
                <a:ea typeface="Unbounded Bold" pitchFamily="34" charset="-122"/>
                <a:cs typeface="Unbounded Bold" pitchFamily="34" charset="-120"/>
              </a:rPr>
              <a:t> </a:t>
            </a:r>
            <a:r>
              <a:rPr lang="en-US" sz="3200" b="1" dirty="0" err="1">
                <a:solidFill>
                  <a:schemeClr val="bg2">
                    <a:lumMod val="25000"/>
                  </a:schemeClr>
                </a:solidFill>
                <a:latin typeface="Unbounded Bold" pitchFamily="34" charset="0"/>
                <a:ea typeface="Unbounded Bold" pitchFamily="34" charset="-122"/>
                <a:cs typeface="Unbounded Bold" pitchFamily="34" charset="-120"/>
              </a:rPr>
              <a:t>değil</a:t>
            </a:r>
            <a:r>
              <a:rPr lang="en-US" sz="3200" b="1" dirty="0">
                <a:solidFill>
                  <a:schemeClr val="bg2">
                    <a:lumMod val="25000"/>
                  </a:schemeClr>
                </a:solidFill>
                <a:latin typeface="Unbounded Bold" pitchFamily="34" charset="0"/>
                <a:ea typeface="Unbounded Bold" pitchFamily="34" charset="-122"/>
                <a:cs typeface="Unbounded Bold" pitchFamily="34" charset="-120"/>
              </a:rPr>
              <a:t> </a:t>
            </a:r>
            <a:r>
              <a:rPr lang="en-US" sz="3200" b="1" dirty="0" err="1">
                <a:solidFill>
                  <a:schemeClr val="bg2">
                    <a:lumMod val="25000"/>
                  </a:schemeClr>
                </a:solidFill>
                <a:latin typeface="Unbounded Bold" pitchFamily="34" charset="0"/>
                <a:ea typeface="Unbounded Bold" pitchFamily="34" charset="-122"/>
                <a:cs typeface="Unbounded Bold" pitchFamily="34" charset="-120"/>
              </a:rPr>
              <a:t>tedaviye</a:t>
            </a:r>
            <a:r>
              <a:rPr lang="en-US" sz="3200" b="1" dirty="0">
                <a:solidFill>
                  <a:schemeClr val="bg2">
                    <a:lumMod val="25000"/>
                  </a:schemeClr>
                </a:solidFill>
                <a:latin typeface="Unbounded Bold" pitchFamily="34" charset="0"/>
                <a:ea typeface="Unbounded Bold" pitchFamily="34" charset="-122"/>
                <a:cs typeface="Unbounded Bold" pitchFamily="34" charset="-120"/>
              </a:rPr>
              <a:t> </a:t>
            </a:r>
            <a:r>
              <a:rPr lang="en-US" sz="3200" b="1" dirty="0" err="1">
                <a:solidFill>
                  <a:schemeClr val="bg2">
                    <a:lumMod val="25000"/>
                  </a:schemeClr>
                </a:solidFill>
                <a:latin typeface="Unbounded Bold" pitchFamily="34" charset="0"/>
                <a:ea typeface="Unbounded Bold" pitchFamily="34" charset="-122"/>
                <a:cs typeface="Unbounded Bold" pitchFamily="34" charset="-120"/>
              </a:rPr>
              <a:t>rehberlik</a:t>
            </a:r>
            <a:r>
              <a:rPr lang="en-US" sz="3200" b="1" dirty="0">
                <a:solidFill>
                  <a:schemeClr val="bg2">
                    <a:lumMod val="25000"/>
                  </a:schemeClr>
                </a:solidFill>
                <a:latin typeface="Unbounded Bold" pitchFamily="34" charset="0"/>
                <a:ea typeface="Unbounded Bold" pitchFamily="34" charset="-122"/>
                <a:cs typeface="Unbounded Bold" pitchFamily="34" charset="-120"/>
              </a:rPr>
              <a:t> </a:t>
            </a:r>
            <a:r>
              <a:rPr lang="en-US" sz="3200" b="1" dirty="0" err="1">
                <a:solidFill>
                  <a:schemeClr val="bg2">
                    <a:lumMod val="25000"/>
                  </a:schemeClr>
                </a:solidFill>
                <a:latin typeface="Unbounded Bold" pitchFamily="34" charset="0"/>
                <a:ea typeface="Unbounded Bold" pitchFamily="34" charset="-122"/>
                <a:cs typeface="Unbounded Bold" pitchFamily="34" charset="-120"/>
              </a:rPr>
              <a:t>etmeyi</a:t>
            </a:r>
            <a:r>
              <a:rPr lang="en-US" sz="3200" b="1" dirty="0">
                <a:solidFill>
                  <a:schemeClr val="bg2">
                    <a:lumMod val="25000"/>
                  </a:schemeClr>
                </a:solidFill>
                <a:latin typeface="Unbounded Bold" pitchFamily="34" charset="0"/>
                <a:ea typeface="Unbounded Bold" pitchFamily="34" charset="-122"/>
                <a:cs typeface="Unbounded Bold" pitchFamily="34" charset="-120"/>
              </a:rPr>
              <a:t> </a:t>
            </a:r>
            <a:r>
              <a:rPr lang="en-US" sz="3200" b="1" dirty="0" err="1">
                <a:solidFill>
                  <a:schemeClr val="bg2">
                    <a:lumMod val="25000"/>
                  </a:schemeClr>
                </a:solidFill>
                <a:latin typeface="Unbounded Bold" pitchFamily="34" charset="0"/>
                <a:ea typeface="Unbounded Bold" pitchFamily="34" charset="-122"/>
                <a:cs typeface="Unbounded Bold" pitchFamily="34" charset="-120"/>
              </a:rPr>
              <a:t>amaçlamaktadır</a:t>
            </a:r>
            <a:r>
              <a:rPr lang="en-US" sz="3200" b="1" dirty="0">
                <a:solidFill>
                  <a:schemeClr val="bg2">
                    <a:lumMod val="25000"/>
                  </a:schemeClr>
                </a:solidFill>
                <a:latin typeface="Unbounded Bold" pitchFamily="34" charset="0"/>
                <a:ea typeface="Unbounded Bold" pitchFamily="34" charset="-122"/>
                <a:cs typeface="Unbounded Bold" pitchFamily="34" charset="-120"/>
              </a:rPr>
              <a:t>)</a:t>
            </a:r>
            <a:endParaRPr lang="en-US" sz="3200" dirty="0">
              <a:solidFill>
                <a:schemeClr val="bg2">
                  <a:lumMod val="25000"/>
                </a:schemeClr>
              </a:solidFill>
            </a:endParaRPr>
          </a:p>
        </p:txBody>
      </p:sp>
      <p:sp>
        <p:nvSpPr>
          <p:cNvPr id="3" name="Text 1"/>
          <p:cNvSpPr/>
          <p:nvPr/>
        </p:nvSpPr>
        <p:spPr>
          <a:xfrm>
            <a:off x="793790" y="1987510"/>
            <a:ext cx="3875842" cy="361474"/>
          </a:xfrm>
          <a:prstGeom prst="rect">
            <a:avLst/>
          </a:prstGeom>
          <a:noFill/>
          <a:ln/>
        </p:spPr>
        <p:txBody>
          <a:bodyPr wrap="none" lIns="0" tIns="0" rIns="0" bIns="0" rtlCol="0" anchor="t"/>
          <a:lstStyle/>
          <a:p>
            <a:pPr marL="0" indent="0" algn="l">
              <a:lnSpc>
                <a:spcPts val="2800"/>
              </a:lnSpc>
              <a:buNone/>
            </a:pPr>
            <a:r>
              <a:rPr lang="tr-TR" sz="2000" b="1" dirty="0">
                <a:solidFill>
                  <a:schemeClr val="bg2">
                    <a:lumMod val="25000"/>
                  </a:schemeClr>
                </a:solidFill>
                <a:latin typeface="Unbounded Bold" pitchFamily="34" charset="0"/>
                <a:ea typeface="Unbounded Bold" pitchFamily="34" charset="-122"/>
                <a:cs typeface="Unbounded Bold" pitchFamily="34" charset="-120"/>
              </a:rPr>
              <a:t>Klinik semptomlar</a:t>
            </a:r>
            <a:r>
              <a:rPr lang="en-US" sz="2000" b="1" dirty="0">
                <a:solidFill>
                  <a:schemeClr val="bg2">
                    <a:lumMod val="25000"/>
                  </a:schemeClr>
                </a:solidFill>
                <a:latin typeface="Unbounded Bold" pitchFamily="34" charset="0"/>
                <a:ea typeface="Unbounded Bold" pitchFamily="34" charset="-122"/>
                <a:cs typeface="Unbounded Bold" pitchFamily="34" charset="-120"/>
              </a:rPr>
              <a:t>:</a:t>
            </a:r>
            <a:endParaRPr lang="en-US" sz="2000" dirty="0">
              <a:solidFill>
                <a:schemeClr val="bg2">
                  <a:lumMod val="25000"/>
                </a:schemeClr>
              </a:solidFill>
            </a:endParaRPr>
          </a:p>
        </p:txBody>
      </p:sp>
      <p:sp>
        <p:nvSpPr>
          <p:cNvPr id="4" name="Text 2"/>
          <p:cNvSpPr/>
          <p:nvPr/>
        </p:nvSpPr>
        <p:spPr>
          <a:xfrm>
            <a:off x="793790" y="2638187"/>
            <a:ext cx="13042821" cy="308372"/>
          </a:xfrm>
          <a:prstGeom prst="rect">
            <a:avLst/>
          </a:prstGeom>
          <a:noFill/>
          <a:ln/>
        </p:spPr>
        <p:txBody>
          <a:bodyPr wrap="none" lIns="0" tIns="0" rIns="0" bIns="0" rtlCol="0" anchor="t"/>
          <a:lstStyle/>
          <a:p>
            <a:pPr>
              <a:lnSpc>
                <a:spcPts val="2400"/>
              </a:lnSpc>
            </a:pPr>
            <a:r>
              <a:rPr lang="en-US" sz="2000">
                <a:solidFill>
                  <a:schemeClr val="bg2">
                    <a:lumMod val="25000"/>
                  </a:schemeClr>
                </a:solidFill>
                <a:latin typeface="Open Sans" pitchFamily="34" charset="0"/>
                <a:ea typeface="Open Sans" pitchFamily="34" charset="-122"/>
                <a:cs typeface="Open Sans" pitchFamily="34" charset="-120"/>
              </a:rPr>
              <a:t>Komplike İYE'ye, mesanenin ötesine uzanan bir enfeksiyonu düşündüren semptomlar eşlik eder:</a:t>
            </a:r>
            <a:endParaRPr lang="en-US" sz="2000" dirty="0">
              <a:solidFill>
                <a:schemeClr val="bg2">
                  <a:lumMod val="25000"/>
                </a:schemeClr>
              </a:solidFill>
            </a:endParaRPr>
          </a:p>
        </p:txBody>
      </p:sp>
      <p:sp>
        <p:nvSpPr>
          <p:cNvPr id="5" name="Text 3"/>
          <p:cNvSpPr/>
          <p:nvPr/>
        </p:nvSpPr>
        <p:spPr>
          <a:xfrm>
            <a:off x="793790" y="3163372"/>
            <a:ext cx="13042821" cy="308372"/>
          </a:xfrm>
          <a:prstGeom prst="rect">
            <a:avLst/>
          </a:prstGeom>
          <a:noFill/>
          <a:ln/>
        </p:spPr>
        <p:txBody>
          <a:bodyPr wrap="none" lIns="0" tIns="0" rIns="0" bIns="0" rtlCol="0" anchor="t"/>
          <a:lstStyle/>
          <a:p>
            <a:pPr marL="342900" indent="-342900" algn="l">
              <a:lnSpc>
                <a:spcPts val="2400"/>
              </a:lnSpc>
              <a:buSzPct val="100000"/>
              <a:buChar char="•"/>
            </a:pPr>
            <a:r>
              <a:rPr lang="tr-TR" sz="2000" dirty="0">
                <a:solidFill>
                  <a:schemeClr val="bg2">
                    <a:lumMod val="25000"/>
                  </a:schemeClr>
                </a:solidFill>
              </a:rPr>
              <a:t>Ateş</a:t>
            </a:r>
            <a:endParaRPr lang="en-US" sz="2000" dirty="0">
              <a:solidFill>
                <a:schemeClr val="bg2">
                  <a:lumMod val="25000"/>
                </a:schemeClr>
              </a:solidFill>
            </a:endParaRPr>
          </a:p>
        </p:txBody>
      </p:sp>
      <p:sp>
        <p:nvSpPr>
          <p:cNvPr id="6" name="Text 4"/>
          <p:cNvSpPr/>
          <p:nvPr/>
        </p:nvSpPr>
        <p:spPr>
          <a:xfrm>
            <a:off x="793790" y="3539133"/>
            <a:ext cx="13042821" cy="308372"/>
          </a:xfrm>
          <a:prstGeom prst="rect">
            <a:avLst/>
          </a:prstGeom>
          <a:noFill/>
          <a:ln/>
        </p:spPr>
        <p:txBody>
          <a:bodyPr wrap="none" lIns="0" tIns="0" rIns="0" bIns="0" rtlCol="0" anchor="t"/>
          <a:lstStyle/>
          <a:p>
            <a:pPr marL="342900" indent="-342900" algn="l">
              <a:lnSpc>
                <a:spcPts val="2400"/>
              </a:lnSpc>
              <a:buSzPct val="100000"/>
              <a:buChar char="•"/>
            </a:pPr>
            <a:r>
              <a:rPr lang="tr-TR" sz="2000" dirty="0">
                <a:solidFill>
                  <a:schemeClr val="bg2">
                    <a:lumMod val="25000"/>
                  </a:schemeClr>
                </a:solidFill>
                <a:latin typeface="Open Sans" pitchFamily="34" charset="0"/>
                <a:ea typeface="Open Sans" pitchFamily="34" charset="-122"/>
                <a:cs typeface="Open Sans" pitchFamily="34" charset="-120"/>
              </a:rPr>
              <a:t>Sistemik diğer semptomlar (üşüme, titreme, hemodinamik instabilite)</a:t>
            </a:r>
            <a:endParaRPr lang="en-US" sz="2000" dirty="0">
              <a:solidFill>
                <a:schemeClr val="bg2">
                  <a:lumMod val="25000"/>
                </a:schemeClr>
              </a:solidFill>
            </a:endParaRPr>
          </a:p>
        </p:txBody>
      </p:sp>
      <p:sp>
        <p:nvSpPr>
          <p:cNvPr id="7" name="Text 5"/>
          <p:cNvSpPr/>
          <p:nvPr/>
        </p:nvSpPr>
        <p:spPr>
          <a:xfrm>
            <a:off x="793790" y="3914894"/>
            <a:ext cx="13042821" cy="308372"/>
          </a:xfrm>
          <a:prstGeom prst="rect">
            <a:avLst/>
          </a:prstGeom>
          <a:noFill/>
          <a:ln/>
        </p:spPr>
        <p:txBody>
          <a:bodyPr wrap="none" lIns="0" tIns="0" rIns="0" bIns="0" rtlCol="0" anchor="t"/>
          <a:lstStyle/>
          <a:p>
            <a:pPr marL="342900" indent="-342900" algn="l">
              <a:lnSpc>
                <a:spcPts val="2400"/>
              </a:lnSpc>
              <a:buSzPct val="100000"/>
              <a:buChar char="•"/>
            </a:pPr>
            <a:r>
              <a:rPr lang="en-US" sz="2000" dirty="0">
                <a:solidFill>
                  <a:schemeClr val="bg2">
                    <a:lumMod val="25000"/>
                  </a:schemeClr>
                </a:solidFill>
                <a:latin typeface="Open Sans" pitchFamily="34" charset="0"/>
                <a:ea typeface="Open Sans" pitchFamily="34" charset="-122"/>
                <a:cs typeface="Open Sans" pitchFamily="34" charset="-120"/>
              </a:rPr>
              <a:t>Flank</a:t>
            </a:r>
            <a:r>
              <a:rPr lang="tr-TR" sz="2000" dirty="0">
                <a:solidFill>
                  <a:schemeClr val="bg2">
                    <a:lumMod val="25000"/>
                  </a:schemeClr>
                </a:solidFill>
                <a:latin typeface="Open Sans" pitchFamily="34" charset="0"/>
                <a:ea typeface="Open Sans" pitchFamily="34" charset="-122"/>
                <a:cs typeface="Open Sans" pitchFamily="34" charset="-120"/>
              </a:rPr>
              <a:t> ağrısı</a:t>
            </a:r>
            <a:endParaRPr lang="en-US" sz="2000" dirty="0">
              <a:solidFill>
                <a:schemeClr val="bg2">
                  <a:lumMod val="25000"/>
                </a:schemeClr>
              </a:solidFill>
            </a:endParaRPr>
          </a:p>
        </p:txBody>
      </p:sp>
      <p:sp>
        <p:nvSpPr>
          <p:cNvPr id="8" name="Text 6"/>
          <p:cNvSpPr/>
          <p:nvPr/>
        </p:nvSpPr>
        <p:spPr>
          <a:xfrm>
            <a:off x="793790" y="4290655"/>
            <a:ext cx="13042821" cy="308372"/>
          </a:xfrm>
          <a:prstGeom prst="rect">
            <a:avLst/>
          </a:prstGeom>
          <a:noFill/>
          <a:ln/>
        </p:spPr>
        <p:txBody>
          <a:bodyPr wrap="none" lIns="0" tIns="0" rIns="0" bIns="0" rtlCol="0" anchor="t"/>
          <a:lstStyle/>
          <a:p>
            <a:pPr marL="342900" indent="-342900" algn="l">
              <a:lnSpc>
                <a:spcPts val="2400"/>
              </a:lnSpc>
              <a:buSzPct val="100000"/>
              <a:buChar char="•"/>
            </a:pPr>
            <a:r>
              <a:rPr lang="tr-TR" sz="2000" dirty="0">
                <a:solidFill>
                  <a:schemeClr val="bg2">
                    <a:lumMod val="25000"/>
                  </a:schemeClr>
                </a:solidFill>
              </a:rPr>
              <a:t>KVAH +</a:t>
            </a:r>
            <a:endParaRPr lang="en-US" sz="2000" dirty="0">
              <a:solidFill>
                <a:schemeClr val="bg2">
                  <a:lumMod val="25000"/>
                </a:schemeClr>
              </a:solidFill>
            </a:endParaRPr>
          </a:p>
        </p:txBody>
      </p:sp>
      <p:sp>
        <p:nvSpPr>
          <p:cNvPr id="9" name="Text 7"/>
          <p:cNvSpPr/>
          <p:nvPr/>
        </p:nvSpPr>
        <p:spPr>
          <a:xfrm>
            <a:off x="793790" y="4666417"/>
            <a:ext cx="13042821" cy="308372"/>
          </a:xfrm>
          <a:prstGeom prst="rect">
            <a:avLst/>
          </a:prstGeom>
          <a:noFill/>
          <a:ln/>
        </p:spPr>
        <p:txBody>
          <a:bodyPr wrap="none" lIns="0" tIns="0" rIns="0" bIns="0" rtlCol="0" anchor="t"/>
          <a:lstStyle/>
          <a:p>
            <a:pPr marL="342900" indent="-342900" algn="l">
              <a:lnSpc>
                <a:spcPts val="2400"/>
              </a:lnSpc>
              <a:buSzPct val="100000"/>
              <a:buChar char="•"/>
            </a:pPr>
            <a:r>
              <a:rPr lang="en-US" sz="2000" dirty="0" err="1">
                <a:solidFill>
                  <a:schemeClr val="bg2">
                    <a:lumMod val="25000"/>
                  </a:schemeClr>
                </a:solidFill>
                <a:latin typeface="Open Sans" pitchFamily="34" charset="0"/>
                <a:ea typeface="Open Sans" pitchFamily="34" charset="-122"/>
                <a:cs typeface="Open Sans" pitchFamily="34" charset="-120"/>
              </a:rPr>
              <a:t>Pyelone</a:t>
            </a:r>
            <a:r>
              <a:rPr lang="tr-TR" sz="2000" dirty="0" err="1">
                <a:solidFill>
                  <a:schemeClr val="bg2">
                    <a:lumMod val="25000"/>
                  </a:schemeClr>
                </a:solidFill>
                <a:latin typeface="Open Sans" pitchFamily="34" charset="0"/>
                <a:ea typeface="Open Sans" pitchFamily="34" charset="-122"/>
                <a:cs typeface="Open Sans" pitchFamily="34" charset="-120"/>
              </a:rPr>
              <a:t>frit</a:t>
            </a:r>
            <a:endParaRPr lang="en-US" sz="2000" dirty="0">
              <a:solidFill>
                <a:schemeClr val="bg2">
                  <a:lumMod val="25000"/>
                </a:schemeClr>
              </a:solidFill>
            </a:endParaRPr>
          </a:p>
        </p:txBody>
      </p:sp>
      <p:sp>
        <p:nvSpPr>
          <p:cNvPr id="10" name="Text 8"/>
          <p:cNvSpPr/>
          <p:nvPr/>
        </p:nvSpPr>
        <p:spPr>
          <a:xfrm>
            <a:off x="793789" y="5102661"/>
            <a:ext cx="13042821" cy="308372"/>
          </a:xfrm>
          <a:prstGeom prst="rect">
            <a:avLst/>
          </a:prstGeom>
          <a:noFill/>
          <a:ln/>
        </p:spPr>
        <p:txBody>
          <a:bodyPr wrap="none" lIns="0" tIns="0" rIns="0" bIns="0" rtlCol="0" anchor="t"/>
          <a:lstStyle/>
          <a:p>
            <a:pPr marL="342900" indent="-342900" algn="l">
              <a:lnSpc>
                <a:spcPts val="2400"/>
              </a:lnSpc>
              <a:buSzPct val="100000"/>
              <a:buChar char="•"/>
            </a:pPr>
            <a:r>
              <a:rPr lang="tr-TR" sz="2000" dirty="0">
                <a:solidFill>
                  <a:schemeClr val="bg2">
                    <a:lumMod val="25000"/>
                  </a:schemeClr>
                </a:solidFill>
                <a:latin typeface="Open Sans" pitchFamily="34" charset="0"/>
                <a:ea typeface="Open Sans" pitchFamily="34" charset="-122"/>
                <a:cs typeface="Open Sans" pitchFamily="34" charset="-120"/>
              </a:rPr>
              <a:t>T</a:t>
            </a:r>
            <a:r>
              <a:rPr lang="en-US" sz="2000" dirty="0" err="1">
                <a:solidFill>
                  <a:schemeClr val="bg2">
                    <a:lumMod val="25000"/>
                  </a:schemeClr>
                </a:solidFill>
                <a:latin typeface="Open Sans" pitchFamily="34" charset="0"/>
                <a:ea typeface="Open Sans" pitchFamily="34" charset="-122"/>
                <a:cs typeface="Open Sans" pitchFamily="34" charset="-120"/>
              </a:rPr>
              <a:t>ransurethra</a:t>
            </a:r>
            <a:r>
              <a:rPr lang="tr-TR" sz="2000" dirty="0">
                <a:solidFill>
                  <a:schemeClr val="bg2">
                    <a:lumMod val="25000"/>
                  </a:schemeClr>
                </a:solidFill>
                <a:latin typeface="Open Sans" pitchFamily="34" charset="0"/>
                <a:ea typeface="Open Sans" pitchFamily="34" charset="-122"/>
                <a:cs typeface="Open Sans" pitchFamily="34" charset="-120"/>
              </a:rPr>
              <a:t>l</a:t>
            </a:r>
            <a:r>
              <a:rPr lang="en-US" sz="2000" dirty="0">
                <a:solidFill>
                  <a:schemeClr val="bg2">
                    <a:lumMod val="25000"/>
                  </a:schemeClr>
                </a:solidFill>
                <a:latin typeface="Open Sans" pitchFamily="34" charset="0"/>
                <a:ea typeface="Open Sans" pitchFamily="34" charset="-122"/>
                <a:cs typeface="Open Sans" pitchFamily="34" charset="-120"/>
              </a:rPr>
              <a:t> </a:t>
            </a:r>
            <a:r>
              <a:rPr lang="tr-TR" sz="2000" dirty="0">
                <a:solidFill>
                  <a:schemeClr val="bg2">
                    <a:lumMod val="25000"/>
                  </a:schemeClr>
                </a:solidFill>
                <a:latin typeface="Open Sans" pitchFamily="34" charset="0"/>
                <a:ea typeface="Open Sans" pitchFamily="34" charset="-122"/>
                <a:cs typeface="Open Sans" pitchFamily="34" charset="-120"/>
              </a:rPr>
              <a:t>veya aralıklı kateterizasyona bağlı </a:t>
            </a:r>
            <a:r>
              <a:rPr lang="tr-TR" sz="2000" dirty="0" err="1">
                <a:solidFill>
                  <a:schemeClr val="bg2">
                    <a:lumMod val="25000"/>
                  </a:schemeClr>
                </a:solidFill>
                <a:latin typeface="Open Sans" pitchFamily="34" charset="0"/>
                <a:ea typeface="Open Sans" pitchFamily="34" charset="-122"/>
                <a:cs typeface="Open Sans" pitchFamily="34" charset="-120"/>
              </a:rPr>
              <a:t>suprapubik</a:t>
            </a:r>
            <a:r>
              <a:rPr lang="tr-TR" sz="2000" dirty="0">
                <a:solidFill>
                  <a:schemeClr val="bg2">
                    <a:lumMod val="25000"/>
                  </a:schemeClr>
                </a:solidFill>
                <a:latin typeface="Open Sans" pitchFamily="34" charset="0"/>
                <a:ea typeface="Open Sans" pitchFamily="34" charset="-122"/>
                <a:cs typeface="Open Sans" pitchFamily="34" charset="-120"/>
              </a:rPr>
              <a:t> ağrı</a:t>
            </a:r>
            <a:endParaRPr lang="en-US" sz="2000" dirty="0">
              <a:solidFill>
                <a:schemeClr val="bg2">
                  <a:lumMod val="25000"/>
                </a:schemeClr>
              </a:solidFill>
            </a:endParaRPr>
          </a:p>
        </p:txBody>
      </p:sp>
      <p:sp>
        <p:nvSpPr>
          <p:cNvPr id="11" name="Text 9"/>
          <p:cNvSpPr/>
          <p:nvPr/>
        </p:nvSpPr>
        <p:spPr>
          <a:xfrm>
            <a:off x="793790" y="5639753"/>
            <a:ext cx="2892028" cy="361474"/>
          </a:xfrm>
          <a:prstGeom prst="rect">
            <a:avLst/>
          </a:prstGeom>
          <a:noFill/>
          <a:ln/>
        </p:spPr>
        <p:txBody>
          <a:bodyPr wrap="none" lIns="0" tIns="0" rIns="0" bIns="0" rtlCol="0" anchor="t"/>
          <a:lstStyle/>
          <a:p>
            <a:pPr marL="0" indent="0" algn="l">
              <a:lnSpc>
                <a:spcPts val="2800"/>
              </a:lnSpc>
              <a:buNone/>
            </a:pPr>
            <a:r>
              <a:rPr lang="tr-TR" sz="2000" b="1" dirty="0">
                <a:solidFill>
                  <a:schemeClr val="bg2">
                    <a:lumMod val="25000"/>
                  </a:schemeClr>
                </a:solidFill>
                <a:latin typeface="Unbounded Bold" pitchFamily="34" charset="0"/>
                <a:ea typeface="Unbounded Bold" pitchFamily="34" charset="-122"/>
                <a:cs typeface="Unbounded Bold" pitchFamily="34" charset="-120"/>
              </a:rPr>
              <a:t>Riskli grup</a:t>
            </a:r>
            <a:r>
              <a:rPr lang="en-US" sz="2000" b="1" dirty="0">
                <a:solidFill>
                  <a:schemeClr val="bg2">
                    <a:lumMod val="25000"/>
                  </a:schemeClr>
                </a:solidFill>
                <a:latin typeface="Unbounded Bold" pitchFamily="34" charset="0"/>
                <a:ea typeface="Unbounded Bold" pitchFamily="34" charset="-122"/>
                <a:cs typeface="Unbounded Bold" pitchFamily="34" charset="-120"/>
              </a:rPr>
              <a:t>:</a:t>
            </a:r>
            <a:endParaRPr lang="en-US" sz="2000" dirty="0">
              <a:solidFill>
                <a:schemeClr val="bg2">
                  <a:lumMod val="25000"/>
                </a:schemeClr>
              </a:solidFill>
            </a:endParaRPr>
          </a:p>
        </p:txBody>
      </p:sp>
      <p:sp>
        <p:nvSpPr>
          <p:cNvPr id="12" name="Text 10"/>
          <p:cNvSpPr/>
          <p:nvPr/>
        </p:nvSpPr>
        <p:spPr>
          <a:xfrm>
            <a:off x="793790" y="6290429"/>
            <a:ext cx="13042821" cy="616744"/>
          </a:xfrm>
          <a:prstGeom prst="rect">
            <a:avLst/>
          </a:prstGeom>
          <a:noFill/>
          <a:ln/>
        </p:spPr>
        <p:txBody>
          <a:bodyPr wrap="square" lIns="0" tIns="0" rIns="0" bIns="0" rtlCol="0" anchor="t"/>
          <a:lstStyle/>
          <a:p>
            <a:pPr marL="342900" indent="-342900" algn="l">
              <a:lnSpc>
                <a:spcPts val="2400"/>
              </a:lnSpc>
              <a:buSzPct val="100000"/>
              <a:buChar char="•"/>
            </a:pPr>
            <a:r>
              <a:rPr lang="tr-TR" sz="2000" dirty="0">
                <a:solidFill>
                  <a:schemeClr val="bg2">
                    <a:lumMod val="25000"/>
                  </a:schemeClr>
                </a:solidFill>
                <a:latin typeface="Open Sans" pitchFamily="34" charset="0"/>
                <a:ea typeface="Open Sans" pitchFamily="34" charset="-122"/>
                <a:cs typeface="Open Sans" pitchFamily="34" charset="-120"/>
              </a:rPr>
              <a:t>Üriner katater, nörojenik mesane, üriner obstrüksiyon, üriner retansiyon yaşayan hastalar</a:t>
            </a:r>
          </a:p>
          <a:p>
            <a:pPr marL="342900" indent="-342900" algn="l">
              <a:lnSpc>
                <a:spcPts val="2400"/>
              </a:lnSpc>
              <a:buSzPct val="100000"/>
              <a:buChar char="•"/>
            </a:pPr>
            <a:endParaRPr lang="tr-TR" sz="2000" dirty="0">
              <a:solidFill>
                <a:schemeClr val="bg2">
                  <a:lumMod val="25000"/>
                </a:schemeClr>
              </a:solidFill>
              <a:latin typeface="Open Sans" pitchFamily="34" charset="0"/>
              <a:ea typeface="Open Sans" pitchFamily="34" charset="-122"/>
              <a:cs typeface="Open Sans" pitchFamily="34" charset="-120"/>
            </a:endParaRPr>
          </a:p>
          <a:p>
            <a:pPr marL="342900" indent="-342900" algn="l">
              <a:lnSpc>
                <a:spcPts val="2400"/>
              </a:lnSpc>
              <a:buSzPct val="100000"/>
              <a:buChar char="•"/>
            </a:pPr>
            <a:r>
              <a:rPr lang="tr-TR" sz="2000" dirty="0">
                <a:solidFill>
                  <a:schemeClr val="bg2">
                    <a:lumMod val="25000"/>
                  </a:schemeClr>
                </a:solidFill>
                <a:latin typeface="Open Sans" pitchFamily="34" charset="0"/>
                <a:ea typeface="Open Sans" pitchFamily="34" charset="-122"/>
                <a:cs typeface="Open Sans" pitchFamily="34" charset="-120"/>
              </a:rPr>
              <a:t>Prostatik, bakteriyal </a:t>
            </a:r>
            <a:r>
              <a:rPr lang="tr-TR" sz="2000" dirty="0" err="1">
                <a:solidFill>
                  <a:schemeClr val="bg2">
                    <a:lumMod val="25000"/>
                  </a:schemeClr>
                </a:solidFill>
                <a:latin typeface="Open Sans" pitchFamily="34" charset="0"/>
                <a:ea typeface="Open Sans" pitchFamily="34" charset="-122"/>
                <a:cs typeface="Open Sans" pitchFamily="34" charset="-120"/>
              </a:rPr>
              <a:t>orşit</a:t>
            </a:r>
            <a:r>
              <a:rPr lang="tr-TR" sz="2000" dirty="0">
                <a:solidFill>
                  <a:schemeClr val="bg2">
                    <a:lumMod val="25000"/>
                  </a:schemeClr>
                </a:solidFill>
                <a:latin typeface="Open Sans" pitchFamily="34" charset="0"/>
                <a:ea typeface="Open Sans" pitchFamily="34" charset="-122"/>
                <a:cs typeface="Open Sans" pitchFamily="34" charset="-120"/>
              </a:rPr>
              <a:t> bu önerilerin dışındadır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793789" y="1337942"/>
            <a:ext cx="13042821" cy="362903"/>
          </a:xfrm>
          <a:prstGeom prst="rect">
            <a:avLst/>
          </a:prstGeom>
          <a:noFill/>
          <a:ln/>
        </p:spPr>
        <p:txBody>
          <a:bodyPr wrap="none" lIns="0" tIns="0" rIns="0" bIns="0" rtlCol="0" anchor="t"/>
          <a:lstStyle/>
          <a:p>
            <a:pPr algn="l">
              <a:lnSpc>
                <a:spcPts val="2850"/>
              </a:lnSpc>
              <a:buSzPct val="100000"/>
            </a:pPr>
            <a:r>
              <a:rPr lang="en-US" sz="2400" dirty="0">
                <a:solidFill>
                  <a:srgbClr val="333F70"/>
                </a:solidFill>
                <a:latin typeface="Open Sans" pitchFamily="34" charset="0"/>
                <a:ea typeface="Open Sans" pitchFamily="34" charset="-122"/>
                <a:cs typeface="Open Sans" pitchFamily="34" charset="-120"/>
              </a:rPr>
              <a:t>Bu kılavuz dört faktöre dayalı ampirik rejim seçimini savunur:</a:t>
            </a:r>
            <a:endParaRPr lang="en-US" sz="2400" dirty="0"/>
          </a:p>
        </p:txBody>
      </p:sp>
      <p:sp>
        <p:nvSpPr>
          <p:cNvPr id="3" name="Text 1"/>
          <p:cNvSpPr/>
          <p:nvPr/>
        </p:nvSpPr>
        <p:spPr>
          <a:xfrm>
            <a:off x="793789" y="2009872"/>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hastalığın şiddeti,</a:t>
            </a:r>
            <a:endParaRPr lang="en-US" sz="2400" dirty="0"/>
          </a:p>
        </p:txBody>
      </p:sp>
      <p:sp>
        <p:nvSpPr>
          <p:cNvPr id="4" name="Text 2"/>
          <p:cNvSpPr/>
          <p:nvPr/>
        </p:nvSpPr>
        <p:spPr>
          <a:xfrm>
            <a:off x="793789" y="2452070"/>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direnç için bireysel risk faktörleri,</a:t>
            </a:r>
            <a:endParaRPr lang="en-US" sz="2400" dirty="0"/>
          </a:p>
        </p:txBody>
      </p:sp>
      <p:sp>
        <p:nvSpPr>
          <p:cNvPr id="5" name="Text 3"/>
          <p:cNvSpPr/>
          <p:nvPr/>
        </p:nvSpPr>
        <p:spPr>
          <a:xfrm>
            <a:off x="793789" y="2894268"/>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hastaya özgü diğer hususlar (örneğin, alerjiler veya intoleranslar)</a:t>
            </a:r>
            <a:endParaRPr lang="en-US" sz="2400" dirty="0"/>
          </a:p>
        </p:txBody>
      </p:sp>
      <p:sp>
        <p:nvSpPr>
          <p:cNvPr id="6" name="Text 4"/>
          <p:cNvSpPr/>
          <p:nvPr/>
        </p:nvSpPr>
        <p:spPr>
          <a:xfrm>
            <a:off x="793788" y="3347346"/>
            <a:ext cx="13042821" cy="362903"/>
          </a:xfrm>
          <a:prstGeom prst="rect">
            <a:avLst/>
          </a:prstGeom>
          <a:noFill/>
          <a:ln/>
        </p:spPr>
        <p:txBody>
          <a:bodyPr wrap="none" lIns="0" tIns="0" rIns="0" bIns="0" rtlCol="0" anchor="t"/>
          <a:lstStyle/>
          <a:p>
            <a:pPr marL="342900" indent="-342900" algn="l">
              <a:lnSpc>
                <a:spcPts val="2850"/>
              </a:lnSpc>
              <a:buFont typeface="Arial" panose="020B0604020202020204" pitchFamily="34" charset="0"/>
              <a:buChar char="•"/>
            </a:pPr>
            <a:r>
              <a:rPr lang="en-US" sz="2400" dirty="0">
                <a:solidFill>
                  <a:srgbClr val="333F70"/>
                </a:solidFill>
                <a:latin typeface="Open Sans" pitchFamily="34" charset="0"/>
                <a:ea typeface="Open Sans" pitchFamily="34" charset="-122"/>
                <a:cs typeface="Open Sans" pitchFamily="34" charset="-120"/>
              </a:rPr>
              <a:t>sepsisli hastalar için toplum direnç oranları.</a:t>
            </a:r>
            <a:endParaRPr lang="en-US" sz="2400" dirty="0"/>
          </a:p>
        </p:txBody>
      </p:sp>
      <p:sp>
        <p:nvSpPr>
          <p:cNvPr id="7" name="Text 5"/>
          <p:cNvSpPr/>
          <p:nvPr/>
        </p:nvSpPr>
        <p:spPr>
          <a:xfrm>
            <a:off x="793789" y="4130375"/>
            <a:ext cx="13042821" cy="362903"/>
          </a:xfrm>
          <a:prstGeom prst="rect">
            <a:avLst/>
          </a:prstGeom>
          <a:noFill/>
          <a:ln/>
        </p:spPr>
        <p:txBody>
          <a:bodyPr wrap="none" lIns="0" tIns="0" rIns="0" bIns="0" rtlCol="0" anchor="t"/>
          <a:lstStyle/>
          <a:p>
            <a:pPr marL="0" indent="0" algn="l">
              <a:lnSpc>
                <a:spcPts val="2850"/>
              </a:lnSpc>
              <a:buNone/>
            </a:pPr>
            <a:r>
              <a:rPr lang="en-US" sz="2400" dirty="0">
                <a:solidFill>
                  <a:srgbClr val="333F70"/>
                </a:solidFill>
                <a:latin typeface="Open Sans" pitchFamily="34" charset="0"/>
                <a:ea typeface="Open Sans" pitchFamily="34" charset="-122"/>
                <a:cs typeface="Open Sans" pitchFamily="34" charset="-120"/>
              </a:rPr>
              <a:t>Ayrıca toplam beş ila yedi günlük bir tedavi süresi önerirler (kullanılan antibiyotiğe bağlı olarak)</a:t>
            </a:r>
            <a:endParaRPr 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698375" y="1514341"/>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Komplike İYE'ye bağlı sepsisli hastalar için, başlangıçta dört aşamalı </a:t>
            </a:r>
            <a:r>
              <a:rPr lang="en-US" sz="2400" dirty="0" err="1">
                <a:solidFill>
                  <a:srgbClr val="333F70"/>
                </a:solidFill>
                <a:latin typeface="Open Sans" pitchFamily="34" charset="0"/>
                <a:ea typeface="Open Sans" pitchFamily="34" charset="-122"/>
                <a:cs typeface="Open Sans" pitchFamily="34" charset="-120"/>
              </a:rPr>
              <a:t>değerlendirmeyi</a:t>
            </a:r>
            <a:r>
              <a:rPr lang="en-US" sz="2400" dirty="0">
                <a:solidFill>
                  <a:srgbClr val="333F70"/>
                </a:solidFill>
                <a:latin typeface="Open Sans" pitchFamily="34" charset="0"/>
                <a:ea typeface="Open Sans" pitchFamily="34" charset="-122"/>
                <a:cs typeface="Open Sans" pitchFamily="34" charset="-120"/>
              </a:rPr>
              <a:t> </a:t>
            </a:r>
            <a:endParaRPr lang="tr-TR" sz="2400" dirty="0">
              <a:solidFill>
                <a:srgbClr val="333F70"/>
              </a:solidFill>
              <a:latin typeface="Open Sans" pitchFamily="34" charset="0"/>
              <a:ea typeface="Open Sans" pitchFamily="34" charset="-122"/>
              <a:cs typeface="Open Sans" pitchFamily="34" charset="-120"/>
            </a:endParaRPr>
          </a:p>
          <a:p>
            <a:pPr algn="l">
              <a:lnSpc>
                <a:spcPts val="2850"/>
              </a:lnSpc>
              <a:buSzPct val="100000"/>
            </a:pPr>
            <a:r>
              <a:rPr lang="en-US" sz="2400" dirty="0" err="1">
                <a:solidFill>
                  <a:srgbClr val="333F70"/>
                </a:solidFill>
                <a:latin typeface="Open Sans" pitchFamily="34" charset="0"/>
                <a:ea typeface="Open Sans" pitchFamily="34" charset="-122"/>
                <a:cs typeface="Open Sans" pitchFamily="34" charset="-120"/>
              </a:rPr>
              <a:t>kullanarak</a:t>
            </a:r>
            <a:r>
              <a:rPr lang="en-US" sz="2400" dirty="0">
                <a:solidFill>
                  <a:srgbClr val="333F70"/>
                </a:solidFill>
                <a:latin typeface="Open Sans" pitchFamily="34" charset="0"/>
                <a:ea typeface="Open Sans" pitchFamily="34" charset="-122"/>
                <a:cs typeface="Open Sans" pitchFamily="34" charset="-120"/>
              </a:rPr>
              <a:t> seçim yapılmalı:</a:t>
            </a:r>
            <a:endParaRPr lang="en-US" sz="2400" dirty="0"/>
          </a:p>
        </p:txBody>
      </p:sp>
      <p:sp>
        <p:nvSpPr>
          <p:cNvPr id="3" name="Text 1"/>
          <p:cNvSpPr/>
          <p:nvPr/>
        </p:nvSpPr>
        <p:spPr>
          <a:xfrm>
            <a:off x="1977132" y="2405536"/>
            <a:ext cx="13042821" cy="362903"/>
          </a:xfrm>
          <a:prstGeom prst="rect">
            <a:avLst/>
          </a:prstGeom>
          <a:noFill/>
          <a:ln/>
        </p:spPr>
        <p:txBody>
          <a:bodyPr wrap="none" lIns="0" tIns="0" rIns="0" bIns="0" rtlCol="0" anchor="t"/>
          <a:lstStyle/>
          <a:p>
            <a:pPr algn="l">
              <a:lnSpc>
                <a:spcPts val="2850"/>
              </a:lnSpc>
              <a:buSzPct val="100000"/>
            </a:pPr>
            <a:r>
              <a:rPr lang="tr-TR" sz="2400" dirty="0">
                <a:solidFill>
                  <a:srgbClr val="333F70"/>
                </a:solidFill>
                <a:latin typeface="Open Sans" pitchFamily="34" charset="0"/>
                <a:ea typeface="Open Sans" pitchFamily="34" charset="-122"/>
                <a:cs typeface="Open Sans" pitchFamily="34" charset="-120"/>
              </a:rPr>
              <a:t>Ü</a:t>
            </a:r>
            <a:r>
              <a:rPr lang="en-US" sz="2400" dirty="0" err="1">
                <a:solidFill>
                  <a:srgbClr val="333F70"/>
                </a:solidFill>
                <a:latin typeface="Open Sans" pitchFamily="34" charset="0"/>
                <a:ea typeface="Open Sans" pitchFamily="34" charset="-122"/>
                <a:cs typeface="Open Sans" pitchFamily="34" charset="-120"/>
              </a:rPr>
              <a:t>çüncü</a:t>
            </a:r>
            <a:r>
              <a:rPr lang="en-US" sz="2400" dirty="0">
                <a:solidFill>
                  <a:srgbClr val="333F70"/>
                </a:solidFill>
                <a:latin typeface="Open Sans" pitchFamily="34" charset="0"/>
                <a:ea typeface="Open Sans" pitchFamily="34" charset="-122"/>
                <a:cs typeface="Open Sans" pitchFamily="34" charset="-120"/>
              </a:rPr>
              <a:t> veya dördüncü kuşak sefalosporinler, karbapenemler, </a:t>
            </a:r>
            <a:endParaRPr lang="tr-TR" sz="2400" dirty="0">
              <a:solidFill>
                <a:srgbClr val="333F70"/>
              </a:solidFill>
              <a:latin typeface="Open Sans" pitchFamily="34" charset="0"/>
              <a:ea typeface="Open Sans" pitchFamily="34" charset="-122"/>
              <a:cs typeface="Open Sans" pitchFamily="34" charset="-120"/>
            </a:endParaRPr>
          </a:p>
          <a:p>
            <a:pPr algn="l">
              <a:lnSpc>
                <a:spcPts val="2850"/>
              </a:lnSpc>
              <a:buSzPct val="100000"/>
            </a:pPr>
            <a:r>
              <a:rPr lang="en-US" sz="2400" dirty="0" err="1">
                <a:solidFill>
                  <a:srgbClr val="333F70"/>
                </a:solidFill>
                <a:latin typeface="Open Sans" pitchFamily="34" charset="0"/>
                <a:ea typeface="Open Sans" pitchFamily="34" charset="-122"/>
                <a:cs typeface="Open Sans" pitchFamily="34" charset="-120"/>
              </a:rPr>
              <a:t>piperasilin-tazobaktam</a:t>
            </a:r>
            <a:r>
              <a:rPr lang="en-US" sz="2400" dirty="0">
                <a:solidFill>
                  <a:srgbClr val="333F70"/>
                </a:solidFill>
                <a:latin typeface="Open Sans" pitchFamily="34" charset="0"/>
                <a:ea typeface="Open Sans" pitchFamily="34" charset="-122"/>
                <a:cs typeface="Open Sans" pitchFamily="34" charset="-120"/>
              </a:rPr>
              <a:t> veya florokinolonlar</a:t>
            </a:r>
            <a:endParaRPr lang="en-US" sz="2400" dirty="0"/>
          </a:p>
        </p:txBody>
      </p:sp>
      <p:sp>
        <p:nvSpPr>
          <p:cNvPr id="4" name="Text 2"/>
          <p:cNvSpPr/>
          <p:nvPr/>
        </p:nvSpPr>
        <p:spPr>
          <a:xfrm>
            <a:off x="698375" y="3891359"/>
            <a:ext cx="13042821" cy="1088708"/>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Sepsis olmayan komplike İYE şüphesi olan hastalar </a:t>
            </a:r>
            <a:r>
              <a:rPr lang="en-US" sz="2400" dirty="0" err="1">
                <a:solidFill>
                  <a:srgbClr val="333F70"/>
                </a:solidFill>
                <a:latin typeface="Open Sans" pitchFamily="34" charset="0"/>
                <a:ea typeface="Open Sans" pitchFamily="34" charset="-122"/>
                <a:cs typeface="Open Sans" pitchFamily="34" charset="-120"/>
              </a:rPr>
              <a:t>için</a:t>
            </a:r>
            <a:r>
              <a:rPr lang="en-US" sz="2400" dirty="0">
                <a:solidFill>
                  <a:srgbClr val="333F70"/>
                </a:solidFill>
                <a:latin typeface="Open Sans" pitchFamily="34" charset="0"/>
                <a:ea typeface="Open Sans" pitchFamily="34" charset="-122"/>
                <a:cs typeface="Open Sans" pitchFamily="34" charset="-120"/>
              </a:rPr>
              <a:t>:</a:t>
            </a:r>
            <a:endParaRPr lang="tr-TR" sz="2400" dirty="0">
              <a:solidFill>
                <a:srgbClr val="333F70"/>
              </a:solidFill>
              <a:latin typeface="Open Sans" pitchFamily="34" charset="0"/>
              <a:ea typeface="Open Sans" pitchFamily="34" charset="-122"/>
              <a:cs typeface="Open Sans" pitchFamily="34" charset="-120"/>
            </a:endParaRPr>
          </a:p>
          <a:p>
            <a:pPr lvl="2">
              <a:lnSpc>
                <a:spcPts val="2850"/>
              </a:lnSpc>
              <a:buSzPct val="100000"/>
            </a:pPr>
            <a:endParaRPr lang="tr-TR" sz="2400" dirty="0">
              <a:solidFill>
                <a:srgbClr val="333F70"/>
              </a:solidFill>
              <a:latin typeface="Open Sans" pitchFamily="34" charset="0"/>
              <a:ea typeface="Open Sans" pitchFamily="34" charset="-122"/>
              <a:cs typeface="Open Sans" pitchFamily="34" charset="-120"/>
            </a:endParaRPr>
          </a:p>
          <a:p>
            <a:pPr lvl="3">
              <a:lnSpc>
                <a:spcPts val="2850"/>
              </a:lnSpc>
              <a:buSzPct val="100000"/>
            </a:pPr>
            <a:r>
              <a:rPr lang="tr-TR" sz="2400" dirty="0">
                <a:solidFill>
                  <a:srgbClr val="333F70"/>
                </a:solidFill>
                <a:latin typeface="Open Sans" pitchFamily="34" charset="0"/>
                <a:ea typeface="Open Sans" pitchFamily="34" charset="-122"/>
                <a:cs typeface="Open Sans" pitchFamily="34" charset="-120"/>
              </a:rPr>
              <a:t>K</a:t>
            </a:r>
            <a:r>
              <a:rPr lang="en-US" sz="2400" dirty="0" err="1">
                <a:solidFill>
                  <a:srgbClr val="333F70"/>
                </a:solidFill>
                <a:latin typeface="Open Sans" pitchFamily="34" charset="0"/>
                <a:ea typeface="Open Sans" pitchFamily="34" charset="-122"/>
                <a:cs typeface="Open Sans" pitchFamily="34" charset="-120"/>
              </a:rPr>
              <a:t>arbapenemler</a:t>
            </a:r>
            <a:r>
              <a:rPr lang="en-US" sz="2400" dirty="0">
                <a:solidFill>
                  <a:srgbClr val="333F70"/>
                </a:solidFill>
                <a:latin typeface="Open Sans" pitchFamily="34" charset="0"/>
                <a:ea typeface="Open Sans" pitchFamily="34" charset="-122"/>
                <a:cs typeface="Open Sans" pitchFamily="34" charset="-120"/>
              </a:rPr>
              <a:t> ve daha yeni ajanlar (yeni beta laktam-beta laktamaz inhibitörleri, sefiderokol, plazomisin) veya daha eski aminoglikozitler yerine üçüncü veya </a:t>
            </a:r>
            <a:r>
              <a:rPr lang="en-US" sz="2400" dirty="0" err="1">
                <a:solidFill>
                  <a:srgbClr val="333F70"/>
                </a:solidFill>
                <a:latin typeface="Open Sans" pitchFamily="34" charset="0"/>
                <a:ea typeface="Open Sans" pitchFamily="34" charset="-122"/>
                <a:cs typeface="Open Sans" pitchFamily="34" charset="-120"/>
              </a:rPr>
              <a:t>dördüncü</a:t>
            </a:r>
            <a:r>
              <a:rPr lang="en-US" sz="2400" dirty="0">
                <a:solidFill>
                  <a:srgbClr val="333F70"/>
                </a:solidFill>
                <a:latin typeface="Open Sans" pitchFamily="34" charset="0"/>
                <a:ea typeface="Open Sans" pitchFamily="34" charset="-122"/>
                <a:cs typeface="Open Sans" pitchFamily="34" charset="-120"/>
              </a:rPr>
              <a:t> </a:t>
            </a:r>
            <a:r>
              <a:rPr lang="tr-TR" sz="2400" dirty="0">
                <a:solidFill>
                  <a:srgbClr val="333F70"/>
                </a:solidFill>
                <a:latin typeface="Open Sans" pitchFamily="34" charset="0"/>
                <a:ea typeface="Open Sans" pitchFamily="34" charset="-122"/>
                <a:cs typeface="Open Sans" pitchFamily="34" charset="-120"/>
              </a:rPr>
              <a:t>kuşak</a:t>
            </a:r>
            <a:r>
              <a:rPr lang="en-US" sz="2400" dirty="0">
                <a:solidFill>
                  <a:srgbClr val="333F70"/>
                </a:solidFill>
                <a:latin typeface="Open Sans" pitchFamily="34" charset="0"/>
                <a:ea typeface="Open Sans" pitchFamily="34" charset="-122"/>
                <a:cs typeface="Open Sans" pitchFamily="34" charset="-120"/>
              </a:rPr>
              <a:t> sefalosporinler, piperasilin-tazobaktam veya florokinolonlar</a:t>
            </a:r>
            <a:endParaRPr lang="en-US" sz="2400" dirty="0"/>
          </a:p>
        </p:txBody>
      </p:sp>
      <p:sp>
        <p:nvSpPr>
          <p:cNvPr id="5" name="Text 3"/>
          <p:cNvSpPr/>
          <p:nvPr/>
        </p:nvSpPr>
        <p:spPr>
          <a:xfrm>
            <a:off x="698374" y="6635725"/>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Oral tx: florokinolon veya TMP-SMX</a:t>
            </a:r>
            <a:endParaRPr 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640109" y="1720723"/>
            <a:ext cx="13042821" cy="725805"/>
          </a:xfrm>
          <a:prstGeom prst="rect">
            <a:avLst/>
          </a:prstGeom>
          <a:noFill/>
          <a:ln/>
        </p:spPr>
        <p:txBody>
          <a:bodyPr wrap="square" lIns="0" tIns="0" rIns="0" bIns="0" rtlCol="0" anchor="t"/>
          <a:lstStyle/>
          <a:p>
            <a:pPr algn="ctr">
              <a:lnSpc>
                <a:spcPts val="2850"/>
              </a:lnSpc>
              <a:buSzPct val="100000"/>
            </a:pPr>
            <a:r>
              <a:rPr lang="en-US" sz="2400" b="1" dirty="0">
                <a:solidFill>
                  <a:srgbClr val="333F70"/>
                </a:solidFill>
                <a:latin typeface="Open Sans" pitchFamily="34" charset="0"/>
                <a:ea typeface="Open Sans" pitchFamily="34" charset="-122"/>
                <a:cs typeface="Open Sans" pitchFamily="34" charset="-120"/>
              </a:rPr>
              <a:t>Mikrobiyolojik olarak doğrulanmış kronik idrar yolu enfeksiyonu olan hastalarda, ampirik geniş spektrumlu antibiyotiklere devam etmek yerine, idrar kültürü sonuçlarına göre kesin etkili antibiyotik tedavisi hedeflenmeli midir?</a:t>
            </a:r>
            <a:endParaRPr lang="en-US" sz="2400" b="1" dirty="0"/>
          </a:p>
        </p:txBody>
      </p:sp>
      <p:sp>
        <p:nvSpPr>
          <p:cNvPr id="3" name="Text 1"/>
          <p:cNvSpPr/>
          <p:nvPr/>
        </p:nvSpPr>
        <p:spPr>
          <a:xfrm>
            <a:off x="640109" y="3762954"/>
            <a:ext cx="13042821" cy="1451610"/>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Komplike idrar yolu enfeksiyonu tanısı doğrulanmış hastalarda, tedavi süresince ampirik geniş spektrumlu antibiyotik tedavisine devam etmekten ziyade, idrar kültürü sonuçlarına (tanımlama ve duyarlılık) dayanarak, hedef spektrumlu kesin etkili bir antibiyotiğin mümkün olan en kısa sürede seçilmesini öneriyoruz (</a:t>
            </a:r>
            <a:r>
              <a:rPr lang="en-US" sz="2400" i="1" dirty="0">
                <a:solidFill>
                  <a:srgbClr val="333F70"/>
                </a:solidFill>
                <a:latin typeface="Open Sans" pitchFamily="34" charset="0"/>
                <a:ea typeface="Open Sans" pitchFamily="34" charset="-122"/>
                <a:cs typeface="Open Sans" pitchFamily="34" charset="-120"/>
              </a:rPr>
              <a:t>koşullu öneri, kanıtların kesinliği düşüktür</a:t>
            </a:r>
            <a:r>
              <a:rPr lang="en-US" sz="2400" dirty="0">
                <a:solidFill>
                  <a:srgbClr val="333F70"/>
                </a:solidFill>
                <a:latin typeface="Open Sans" pitchFamily="34" charset="0"/>
                <a:ea typeface="Open Sans" pitchFamily="34" charset="-122"/>
                <a:cs typeface="Open Sans" pitchFamily="34" charset="-120"/>
              </a:rPr>
              <a:t>).</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1496735"/>
            <a:ext cx="6244709" cy="5236012"/>
          </a:xfrm>
          <a:prstGeom prst="rect">
            <a:avLst/>
          </a:prstGeom>
        </p:spPr>
      </p:pic>
      <p:sp>
        <p:nvSpPr>
          <p:cNvPr id="3" name="Text 0"/>
          <p:cNvSpPr/>
          <p:nvPr/>
        </p:nvSpPr>
        <p:spPr>
          <a:xfrm>
            <a:off x="7599521" y="1445657"/>
            <a:ext cx="6244709" cy="2177415"/>
          </a:xfrm>
          <a:prstGeom prst="rect">
            <a:avLst/>
          </a:prstGeom>
          <a:noFill/>
          <a:ln/>
        </p:spPr>
        <p:txBody>
          <a:bodyPr wrap="square" lIns="0" tIns="0" rIns="0" bIns="0" rtlCol="0" anchor="t"/>
          <a:lstStyle/>
          <a:p>
            <a:pPr marL="342900" indent="-342900" algn="l">
              <a:lnSpc>
                <a:spcPts val="2850"/>
              </a:lnSpc>
              <a:buSzPct val="100000"/>
              <a:buChar char="•"/>
            </a:pPr>
            <a:r>
              <a:rPr lang="en-US" sz="2400" b="1" dirty="0">
                <a:solidFill>
                  <a:srgbClr val="333F70"/>
                </a:solidFill>
                <a:latin typeface="Open Sans" pitchFamily="34" charset="0"/>
                <a:ea typeface="Open Sans" pitchFamily="34" charset="-122"/>
                <a:cs typeface="Open Sans" pitchFamily="34" charset="-120"/>
              </a:rPr>
              <a:t>Üriner sistem enfeksiyonu (CUTI) nedeniyle parenteral tedavi gören, klinik olarak iyileşme gösteren, oral ilaç kullanabilen ve oral seçeneği bulunan hastalarda, tedavinin tamamı boyunca devam etmek yerine parenteral tedaviden oral tedaviye geçiş yapılmalı mıdır?</a:t>
            </a:r>
            <a:endParaRPr lang="en-US" sz="2400" b="1" dirty="0"/>
          </a:p>
        </p:txBody>
      </p:sp>
      <p:sp>
        <p:nvSpPr>
          <p:cNvPr id="4" name="Text 1"/>
          <p:cNvSpPr/>
          <p:nvPr/>
        </p:nvSpPr>
        <p:spPr>
          <a:xfrm>
            <a:off x="7599521" y="4831921"/>
            <a:ext cx="6244709" cy="2540318"/>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 Başlangıçta parenteral tedavi ile tedavi edilen, klinik olarak iyileşen, oral ilaç alabilen ve etkili bir oral seçeneğin mevcut olduğu komplike İYE'li hastalarda (akut piyelonefrit dahil), kalan tedavi süresi boyunca parenteral tedaviye devam etmek yerine oral antibiyotiklere geçişi öneriyoruz (</a:t>
            </a:r>
            <a:r>
              <a:rPr lang="en-US" sz="1750" i="1" dirty="0">
                <a:solidFill>
                  <a:srgbClr val="333F70"/>
                </a:solidFill>
                <a:latin typeface="Open Sans" pitchFamily="34" charset="0"/>
                <a:ea typeface="Open Sans" pitchFamily="34" charset="-122"/>
                <a:cs typeface="Open Sans" pitchFamily="34" charset="-120"/>
              </a:rPr>
              <a:t>koşullu öneri, kanıtların kesinliği düşük</a:t>
            </a:r>
            <a:r>
              <a:rPr lang="en-US" sz="1750" dirty="0">
                <a:solidFill>
                  <a:srgbClr val="333F70"/>
                </a:solidFill>
                <a:latin typeface="Open Sans" pitchFamily="34" charset="0"/>
                <a:ea typeface="Open Sans" pitchFamily="34" charset="-122"/>
                <a:cs typeface="Open Sans" pitchFamily="34" charset="-120"/>
              </a:rPr>
              <a:t>).</a:t>
            </a:r>
            <a:endParaRPr lang="en-US" sz="17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sp>
        <p:nvSpPr>
          <p:cNvPr id="2" name="Text 0"/>
          <p:cNvSpPr/>
          <p:nvPr/>
        </p:nvSpPr>
        <p:spPr>
          <a:xfrm>
            <a:off x="701581" y="1364007"/>
            <a:ext cx="13042821" cy="1417558"/>
          </a:xfrm>
          <a:prstGeom prst="rect">
            <a:avLst/>
          </a:prstGeom>
          <a:noFill/>
          <a:ln/>
        </p:spPr>
        <p:txBody>
          <a:bodyPr wrap="square" lIns="0" tIns="0" rIns="0" bIns="0" rtlCol="0" anchor="t"/>
          <a:lstStyle/>
          <a:p>
            <a:pPr marL="0" indent="0" algn="ctr">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ADA: Older Adults: Standards of Care in Diabetes</a:t>
            </a:r>
            <a:endParaRPr lang="tr-TR" sz="4450" b="1" dirty="0">
              <a:solidFill>
                <a:srgbClr val="333F70"/>
              </a:solidFill>
              <a:latin typeface="Unbounded Bold" pitchFamily="34" charset="0"/>
              <a:ea typeface="Unbounded Bold" pitchFamily="34" charset="-122"/>
              <a:cs typeface="Unbounded Bold" pitchFamily="34" charset="-120"/>
            </a:endParaRPr>
          </a:p>
          <a:p>
            <a:pPr marL="0" indent="0" algn="ctr">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2025</a:t>
            </a:r>
            <a:endParaRPr lang="en-US" sz="4450" dirty="0"/>
          </a:p>
        </p:txBody>
      </p:sp>
      <p:sp>
        <p:nvSpPr>
          <p:cNvPr id="3" name="Text 1"/>
          <p:cNvSpPr/>
          <p:nvPr/>
        </p:nvSpPr>
        <p:spPr>
          <a:xfrm>
            <a:off x="793790" y="3611711"/>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13.1 Diyabet yönetiminde hedefleri ve terapötik yaklaşımları belirlemek için diyabetli yaşlı erişkinlerde tıbbi, psikolojik, işlevsel (öz yönetim yetenekleri) ve sosyal alanları değerlendirin. B</a:t>
            </a:r>
            <a:endParaRPr lang="en-US" sz="1750" dirty="0"/>
          </a:p>
        </p:txBody>
      </p:sp>
      <p:sp>
        <p:nvSpPr>
          <p:cNvPr id="4" name="Text 2"/>
          <p:cNvSpPr/>
          <p:nvPr/>
        </p:nvSpPr>
        <p:spPr>
          <a:xfrm>
            <a:off x="793790" y="4908590"/>
            <a:ext cx="13042821" cy="1088708"/>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13.2 Diyabetli yaşlı erişkinlerde geriatrik sendromlar (örn. bilişsel bozukluk, depresyon, idrar kaçırma, düşme, inatçı ağrı ve kırılganlık), hipoglisemi ve polifarmasi için en az yılda bir kez tarama yapın, çünkü bunlar diyabet yönetimini etkileyebilir ve yaşam kalitesini düşürebilir. B</a:t>
            </a:r>
            <a:endParaRPr lang="en-US" sz="17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Text 0"/>
          <p:cNvSpPr/>
          <p:nvPr/>
        </p:nvSpPr>
        <p:spPr>
          <a:xfrm>
            <a:off x="751999" y="591741"/>
            <a:ext cx="13126402" cy="1309449"/>
          </a:xfrm>
          <a:prstGeom prst="rect">
            <a:avLst/>
          </a:prstGeom>
          <a:noFill/>
          <a:ln/>
        </p:spPr>
        <p:txBody>
          <a:bodyPr wrap="square" lIns="0" tIns="0" rIns="0" bIns="0" rtlCol="0" anchor="t"/>
          <a:lstStyle/>
          <a:p>
            <a:pPr marL="0" indent="0" algn="l">
              <a:lnSpc>
                <a:spcPts val="3400"/>
              </a:lnSpc>
              <a:buNone/>
            </a:pPr>
            <a:r>
              <a:rPr lang="en-US" sz="2700" b="1" dirty="0">
                <a:solidFill>
                  <a:srgbClr val="333F70"/>
                </a:solidFill>
                <a:latin typeface="Unbounded Bold" pitchFamily="34" charset="0"/>
                <a:ea typeface="Unbounded Bold" pitchFamily="34" charset="-122"/>
                <a:cs typeface="Unbounded Bold" pitchFamily="34" charset="-120"/>
              </a:rPr>
              <a:t>Yaşlı erişkinlerde diyabet yönetimi için geçerli olan yaş dostu sağlık sistemlerinin (Mentasyon, İlaçlar, Hareketlilik ve En Önemli Şeyler) 4Ms çerçevesi tanıtıldı</a:t>
            </a:r>
            <a:endParaRPr lang="en-US" sz="2700" dirty="0"/>
          </a:p>
        </p:txBody>
      </p:sp>
      <p:sp>
        <p:nvSpPr>
          <p:cNvPr id="3" name="Text 1"/>
          <p:cNvSpPr/>
          <p:nvPr/>
        </p:nvSpPr>
        <p:spPr>
          <a:xfrm>
            <a:off x="751999" y="1957030"/>
            <a:ext cx="13126402" cy="698183"/>
          </a:xfrm>
          <a:prstGeom prst="rect">
            <a:avLst/>
          </a:prstGeom>
          <a:noFill/>
          <a:ln/>
        </p:spPr>
        <p:txBody>
          <a:bodyPr wrap="square" lIns="0" tIns="0" rIns="0" bIns="0" rtlCol="0" anchor="t"/>
          <a:lstStyle/>
          <a:p>
            <a:pPr marL="0" indent="0" algn="l">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Using the 4Ms Framework of Age-Friendly Health Systems to Address Person-Specific Issues That Can Affect Diabetes Management</a:t>
            </a:r>
            <a:endParaRPr lang="en-US" sz="2150" dirty="0"/>
          </a:p>
        </p:txBody>
      </p:sp>
      <p:sp>
        <p:nvSpPr>
          <p:cNvPr id="4" name="Shape 2"/>
          <p:cNvSpPr/>
          <p:nvPr/>
        </p:nvSpPr>
        <p:spPr>
          <a:xfrm>
            <a:off x="751999" y="2864644"/>
            <a:ext cx="6493312" cy="2452807"/>
          </a:xfrm>
          <a:prstGeom prst="roundRect">
            <a:avLst>
              <a:gd name="adj" fmla="val 2392"/>
            </a:avLst>
          </a:prstGeom>
          <a:solidFill>
            <a:srgbClr val="D6F5EE"/>
          </a:solidFill>
          <a:ln w="7620">
            <a:solidFill>
              <a:srgbClr val="BCDBD4"/>
            </a:solidFill>
            <a:prstDash val="solid"/>
          </a:ln>
        </p:spPr>
      </p:sp>
      <p:sp>
        <p:nvSpPr>
          <p:cNvPr id="5" name="Text 3"/>
          <p:cNvSpPr/>
          <p:nvPr/>
        </p:nvSpPr>
        <p:spPr>
          <a:xfrm>
            <a:off x="899279" y="3011924"/>
            <a:ext cx="1745933" cy="218123"/>
          </a:xfrm>
          <a:prstGeom prst="rect">
            <a:avLst/>
          </a:prstGeom>
          <a:noFill/>
          <a:ln/>
        </p:spPr>
        <p:txBody>
          <a:bodyPr wrap="none" lIns="0" tIns="0" rIns="0" bIns="0" rtlCol="0" anchor="t"/>
          <a:lstStyle/>
          <a:p>
            <a:pPr marL="0" indent="0" algn="l">
              <a:lnSpc>
                <a:spcPts val="1700"/>
              </a:lnSpc>
              <a:buNone/>
            </a:pPr>
            <a:r>
              <a:rPr lang="en-US" sz="1350" b="1" dirty="0">
                <a:solidFill>
                  <a:srgbClr val="333F70"/>
                </a:solidFill>
                <a:latin typeface="Unbounded Bold" pitchFamily="34" charset="0"/>
                <a:ea typeface="Unbounded Bold" pitchFamily="34" charset="-122"/>
                <a:cs typeface="Unbounded Bold" pitchFamily="34" charset="-120"/>
              </a:rPr>
              <a:t>MENTATION</a:t>
            </a:r>
            <a:endParaRPr lang="en-US" sz="1350" dirty="0"/>
          </a:p>
        </p:txBody>
      </p:sp>
      <p:sp>
        <p:nvSpPr>
          <p:cNvPr id="6" name="Text 4"/>
          <p:cNvSpPr/>
          <p:nvPr/>
        </p:nvSpPr>
        <p:spPr>
          <a:xfrm>
            <a:off x="899279" y="3313748"/>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Self-administration of medications</a:t>
            </a:r>
            <a:endParaRPr lang="en-US" sz="1050" dirty="0"/>
          </a:p>
        </p:txBody>
      </p:sp>
      <p:sp>
        <p:nvSpPr>
          <p:cNvPr id="7" name="Text 5"/>
          <p:cNvSpPr/>
          <p:nvPr/>
        </p:nvSpPr>
        <p:spPr>
          <a:xfrm>
            <a:off x="899279" y="3585924"/>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Ability to use diabetes technology</a:t>
            </a:r>
            <a:endParaRPr lang="en-US" sz="1050" dirty="0"/>
          </a:p>
        </p:txBody>
      </p:sp>
      <p:sp>
        <p:nvSpPr>
          <p:cNvPr id="8" name="Text 6"/>
          <p:cNvSpPr/>
          <p:nvPr/>
        </p:nvSpPr>
        <p:spPr>
          <a:xfrm>
            <a:off x="899279" y="3858101"/>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Anxiety, depression, and diabetes distress</a:t>
            </a:r>
            <a:endParaRPr lang="en-US" sz="1050" dirty="0"/>
          </a:p>
        </p:txBody>
      </p:sp>
      <p:sp>
        <p:nvSpPr>
          <p:cNvPr id="9" name="Text 7"/>
          <p:cNvSpPr/>
          <p:nvPr/>
        </p:nvSpPr>
        <p:spPr>
          <a:xfrm>
            <a:off x="899279" y="4130278"/>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Mild cognitive impairment or dementia</a:t>
            </a:r>
            <a:endParaRPr lang="en-US" sz="1050" dirty="0"/>
          </a:p>
        </p:txBody>
      </p:sp>
      <p:sp>
        <p:nvSpPr>
          <p:cNvPr id="10" name="Text 8"/>
          <p:cNvSpPr/>
          <p:nvPr/>
        </p:nvSpPr>
        <p:spPr>
          <a:xfrm>
            <a:off x="899279" y="4402455"/>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Coping skills and self-care</a:t>
            </a:r>
            <a:endParaRPr lang="en-US" sz="1050" dirty="0"/>
          </a:p>
        </p:txBody>
      </p:sp>
      <p:sp>
        <p:nvSpPr>
          <p:cNvPr id="11" name="Shape 9"/>
          <p:cNvSpPr/>
          <p:nvPr/>
        </p:nvSpPr>
        <p:spPr>
          <a:xfrm>
            <a:off x="7384971" y="2864644"/>
            <a:ext cx="6493431" cy="2452807"/>
          </a:xfrm>
          <a:prstGeom prst="roundRect">
            <a:avLst>
              <a:gd name="adj" fmla="val 2392"/>
            </a:avLst>
          </a:prstGeom>
          <a:solidFill>
            <a:srgbClr val="D6F5EE"/>
          </a:solidFill>
          <a:ln w="7620">
            <a:solidFill>
              <a:srgbClr val="BCDBD4"/>
            </a:solidFill>
            <a:prstDash val="solid"/>
          </a:ln>
        </p:spPr>
      </p:sp>
      <p:sp>
        <p:nvSpPr>
          <p:cNvPr id="12" name="Text 10"/>
          <p:cNvSpPr/>
          <p:nvPr/>
        </p:nvSpPr>
        <p:spPr>
          <a:xfrm>
            <a:off x="7532251" y="3011924"/>
            <a:ext cx="1745933" cy="218123"/>
          </a:xfrm>
          <a:prstGeom prst="rect">
            <a:avLst/>
          </a:prstGeom>
          <a:noFill/>
          <a:ln/>
        </p:spPr>
        <p:txBody>
          <a:bodyPr wrap="none" lIns="0" tIns="0" rIns="0" bIns="0" rtlCol="0" anchor="t"/>
          <a:lstStyle/>
          <a:p>
            <a:pPr marL="0" indent="0" algn="l">
              <a:lnSpc>
                <a:spcPts val="1700"/>
              </a:lnSpc>
              <a:buNone/>
            </a:pPr>
            <a:r>
              <a:rPr lang="en-US" sz="1350" b="1" dirty="0">
                <a:solidFill>
                  <a:srgbClr val="333F70"/>
                </a:solidFill>
                <a:latin typeface="Unbounded Bold" pitchFamily="34" charset="0"/>
                <a:ea typeface="Unbounded Bold" pitchFamily="34" charset="-122"/>
                <a:cs typeface="Unbounded Bold" pitchFamily="34" charset="-120"/>
              </a:rPr>
              <a:t>MEDICATIONS</a:t>
            </a:r>
            <a:endParaRPr lang="en-US" sz="1350" dirty="0"/>
          </a:p>
        </p:txBody>
      </p:sp>
      <p:sp>
        <p:nvSpPr>
          <p:cNvPr id="13" name="Text 11"/>
          <p:cNvSpPr/>
          <p:nvPr/>
        </p:nvSpPr>
        <p:spPr>
          <a:xfrm>
            <a:off x="7532251" y="3313748"/>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Treatment burden</a:t>
            </a:r>
            <a:endParaRPr lang="en-US" sz="1050" dirty="0"/>
          </a:p>
        </p:txBody>
      </p:sp>
      <p:sp>
        <p:nvSpPr>
          <p:cNvPr id="14" name="Text 12"/>
          <p:cNvSpPr/>
          <p:nvPr/>
        </p:nvSpPr>
        <p:spPr>
          <a:xfrm>
            <a:off x="7532251" y="3585924"/>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Affordability or insurance coverage</a:t>
            </a:r>
            <a:endParaRPr lang="en-US" sz="1050" dirty="0"/>
          </a:p>
        </p:txBody>
      </p:sp>
      <p:sp>
        <p:nvSpPr>
          <p:cNvPr id="15" name="Text 13"/>
          <p:cNvSpPr/>
          <p:nvPr/>
        </p:nvSpPr>
        <p:spPr>
          <a:xfrm>
            <a:off x="7532251" y="3858101"/>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End-organ disease or complications affecting medication choice</a:t>
            </a:r>
            <a:endParaRPr lang="en-US" sz="1050" dirty="0"/>
          </a:p>
        </p:txBody>
      </p:sp>
      <p:sp>
        <p:nvSpPr>
          <p:cNvPr id="16" name="Text 14"/>
          <p:cNvSpPr/>
          <p:nvPr/>
        </p:nvSpPr>
        <p:spPr>
          <a:xfrm>
            <a:off x="7532251" y="4130278"/>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Polypharmacy</a:t>
            </a:r>
            <a:endParaRPr lang="en-US" sz="1050" dirty="0"/>
          </a:p>
        </p:txBody>
      </p:sp>
      <p:sp>
        <p:nvSpPr>
          <p:cNvPr id="17" name="Text 15"/>
          <p:cNvSpPr/>
          <p:nvPr/>
        </p:nvSpPr>
        <p:spPr>
          <a:xfrm>
            <a:off x="7532251" y="4402455"/>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History of adverse medication effects</a:t>
            </a:r>
            <a:endParaRPr lang="en-US" sz="1050" dirty="0"/>
          </a:p>
        </p:txBody>
      </p:sp>
      <p:sp>
        <p:nvSpPr>
          <p:cNvPr id="18" name="Text 16"/>
          <p:cNvSpPr/>
          <p:nvPr/>
        </p:nvSpPr>
        <p:spPr>
          <a:xfrm>
            <a:off x="7532251" y="4674632"/>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Social and family support</a:t>
            </a:r>
            <a:endParaRPr lang="en-US" sz="1050" dirty="0"/>
          </a:p>
        </p:txBody>
      </p:sp>
      <p:sp>
        <p:nvSpPr>
          <p:cNvPr id="19" name="Text 17"/>
          <p:cNvSpPr/>
          <p:nvPr/>
        </p:nvSpPr>
        <p:spPr>
          <a:xfrm>
            <a:off x="7532251" y="4946809"/>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Risk of hypoglycemia, hypoglycemia unawareness, and fear of hypoglycemia</a:t>
            </a:r>
            <a:endParaRPr lang="en-US" sz="1050" dirty="0"/>
          </a:p>
        </p:txBody>
      </p:sp>
      <p:sp>
        <p:nvSpPr>
          <p:cNvPr id="20" name="Shape 18"/>
          <p:cNvSpPr/>
          <p:nvPr/>
        </p:nvSpPr>
        <p:spPr>
          <a:xfrm>
            <a:off x="751999" y="5457111"/>
            <a:ext cx="6493312" cy="2180630"/>
          </a:xfrm>
          <a:prstGeom prst="roundRect">
            <a:avLst>
              <a:gd name="adj" fmla="val 2690"/>
            </a:avLst>
          </a:prstGeom>
          <a:solidFill>
            <a:srgbClr val="D6F5EE"/>
          </a:solidFill>
          <a:ln w="7620">
            <a:solidFill>
              <a:srgbClr val="BCDBD4"/>
            </a:solidFill>
            <a:prstDash val="solid"/>
          </a:ln>
        </p:spPr>
      </p:sp>
      <p:sp>
        <p:nvSpPr>
          <p:cNvPr id="21" name="Text 19"/>
          <p:cNvSpPr/>
          <p:nvPr/>
        </p:nvSpPr>
        <p:spPr>
          <a:xfrm>
            <a:off x="899279" y="5604391"/>
            <a:ext cx="1745933" cy="218123"/>
          </a:xfrm>
          <a:prstGeom prst="rect">
            <a:avLst/>
          </a:prstGeom>
          <a:noFill/>
          <a:ln/>
        </p:spPr>
        <p:txBody>
          <a:bodyPr wrap="none" lIns="0" tIns="0" rIns="0" bIns="0" rtlCol="0" anchor="t"/>
          <a:lstStyle/>
          <a:p>
            <a:pPr marL="0" indent="0" algn="l">
              <a:lnSpc>
                <a:spcPts val="1700"/>
              </a:lnSpc>
              <a:buNone/>
            </a:pPr>
            <a:r>
              <a:rPr lang="en-US" sz="1350" b="1" dirty="0">
                <a:solidFill>
                  <a:srgbClr val="333F70"/>
                </a:solidFill>
                <a:latin typeface="Unbounded Bold" pitchFamily="34" charset="0"/>
                <a:ea typeface="Unbounded Bold" pitchFamily="34" charset="-122"/>
                <a:cs typeface="Unbounded Bold" pitchFamily="34" charset="-120"/>
              </a:rPr>
              <a:t>MOBILITY</a:t>
            </a:r>
            <a:endParaRPr lang="en-US" sz="1350" dirty="0"/>
          </a:p>
        </p:txBody>
      </p:sp>
      <p:sp>
        <p:nvSpPr>
          <p:cNvPr id="22" name="Text 20"/>
          <p:cNvSpPr/>
          <p:nvPr/>
        </p:nvSpPr>
        <p:spPr>
          <a:xfrm>
            <a:off x="899279" y="5906214"/>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Foot complications</a:t>
            </a:r>
            <a:endParaRPr lang="en-US" sz="1050" dirty="0"/>
          </a:p>
        </p:txBody>
      </p:sp>
      <p:sp>
        <p:nvSpPr>
          <p:cNvPr id="23" name="Text 21"/>
          <p:cNvSpPr/>
          <p:nvPr/>
        </p:nvSpPr>
        <p:spPr>
          <a:xfrm>
            <a:off x="899279" y="6178391"/>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Functional ability</a:t>
            </a:r>
            <a:endParaRPr lang="en-US" sz="1050" dirty="0"/>
          </a:p>
        </p:txBody>
      </p:sp>
      <p:sp>
        <p:nvSpPr>
          <p:cNvPr id="24" name="Text 22"/>
          <p:cNvSpPr/>
          <p:nvPr/>
        </p:nvSpPr>
        <p:spPr>
          <a:xfrm>
            <a:off x="899279" y="6450568"/>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Frailty and sarcopenia</a:t>
            </a:r>
            <a:endParaRPr lang="en-US" sz="1050" dirty="0"/>
          </a:p>
        </p:txBody>
      </p:sp>
      <p:sp>
        <p:nvSpPr>
          <p:cNvPr id="25" name="Text 23"/>
          <p:cNvSpPr/>
          <p:nvPr/>
        </p:nvSpPr>
        <p:spPr>
          <a:xfrm>
            <a:off x="899279" y="6722745"/>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Leg weakness</a:t>
            </a:r>
            <a:endParaRPr lang="en-US" sz="1050" dirty="0"/>
          </a:p>
        </p:txBody>
      </p:sp>
      <p:sp>
        <p:nvSpPr>
          <p:cNvPr id="26" name="Text 24"/>
          <p:cNvSpPr/>
          <p:nvPr/>
        </p:nvSpPr>
        <p:spPr>
          <a:xfrm>
            <a:off x="899279" y="6994922"/>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Neuropathy</a:t>
            </a:r>
            <a:endParaRPr lang="en-US" sz="1050" dirty="0"/>
          </a:p>
        </p:txBody>
      </p:sp>
      <p:sp>
        <p:nvSpPr>
          <p:cNvPr id="27" name="Text 25"/>
          <p:cNvSpPr/>
          <p:nvPr/>
        </p:nvSpPr>
        <p:spPr>
          <a:xfrm>
            <a:off x="899279" y="7267099"/>
            <a:ext cx="6198751"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Vision and hearing impairment</a:t>
            </a:r>
            <a:endParaRPr lang="en-US" sz="1050" dirty="0"/>
          </a:p>
        </p:txBody>
      </p:sp>
      <p:sp>
        <p:nvSpPr>
          <p:cNvPr id="28" name="Shape 26"/>
          <p:cNvSpPr/>
          <p:nvPr/>
        </p:nvSpPr>
        <p:spPr>
          <a:xfrm>
            <a:off x="7384971" y="5457111"/>
            <a:ext cx="6493431" cy="2180630"/>
          </a:xfrm>
          <a:prstGeom prst="roundRect">
            <a:avLst>
              <a:gd name="adj" fmla="val 2690"/>
            </a:avLst>
          </a:prstGeom>
          <a:solidFill>
            <a:srgbClr val="D6F5EE"/>
          </a:solidFill>
          <a:ln w="7620">
            <a:solidFill>
              <a:srgbClr val="BCDBD4"/>
            </a:solidFill>
            <a:prstDash val="solid"/>
          </a:ln>
        </p:spPr>
      </p:sp>
      <p:sp>
        <p:nvSpPr>
          <p:cNvPr id="29" name="Text 27"/>
          <p:cNvSpPr/>
          <p:nvPr/>
        </p:nvSpPr>
        <p:spPr>
          <a:xfrm>
            <a:off x="7532251" y="5604391"/>
            <a:ext cx="2521506" cy="218123"/>
          </a:xfrm>
          <a:prstGeom prst="rect">
            <a:avLst/>
          </a:prstGeom>
          <a:noFill/>
          <a:ln/>
        </p:spPr>
        <p:txBody>
          <a:bodyPr wrap="none" lIns="0" tIns="0" rIns="0" bIns="0" rtlCol="0" anchor="t"/>
          <a:lstStyle/>
          <a:p>
            <a:pPr marL="0" indent="0" algn="l">
              <a:lnSpc>
                <a:spcPts val="1700"/>
              </a:lnSpc>
              <a:buNone/>
            </a:pPr>
            <a:r>
              <a:rPr lang="en-US" sz="1350" b="1" dirty="0">
                <a:solidFill>
                  <a:srgbClr val="333F70"/>
                </a:solidFill>
                <a:latin typeface="Unbounded Bold" pitchFamily="34" charset="0"/>
                <a:ea typeface="Unbounded Bold" pitchFamily="34" charset="-122"/>
                <a:cs typeface="Unbounded Bold" pitchFamily="34" charset="-120"/>
              </a:rPr>
              <a:t>WHAT MATTERS MOST</a:t>
            </a:r>
            <a:endParaRPr lang="en-US" sz="1350" dirty="0"/>
          </a:p>
        </p:txBody>
      </p:sp>
      <p:sp>
        <p:nvSpPr>
          <p:cNvPr id="30" name="Text 28"/>
          <p:cNvSpPr/>
          <p:nvPr/>
        </p:nvSpPr>
        <p:spPr>
          <a:xfrm>
            <a:off x="7532251" y="5906214"/>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Discussing goals and expectations</a:t>
            </a:r>
            <a:endParaRPr lang="en-US" sz="1050" dirty="0"/>
          </a:p>
        </p:txBody>
      </p:sp>
      <p:sp>
        <p:nvSpPr>
          <p:cNvPr id="31" name="Text 29"/>
          <p:cNvSpPr/>
          <p:nvPr/>
        </p:nvSpPr>
        <p:spPr>
          <a:xfrm>
            <a:off x="7532251" y="6178391"/>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Symptom and disease burden</a:t>
            </a:r>
            <a:endParaRPr lang="en-US" sz="1050" dirty="0"/>
          </a:p>
        </p:txBody>
      </p:sp>
      <p:sp>
        <p:nvSpPr>
          <p:cNvPr id="32" name="Text 30"/>
          <p:cNvSpPr/>
          <p:nvPr/>
        </p:nvSpPr>
        <p:spPr>
          <a:xfrm>
            <a:off x="7532251" y="6450568"/>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Meal and treatment preferences (e.g., injections and glucose monitoring)</a:t>
            </a:r>
            <a:endParaRPr lang="en-US" sz="1050" dirty="0"/>
          </a:p>
        </p:txBody>
      </p:sp>
      <p:sp>
        <p:nvSpPr>
          <p:cNvPr id="33" name="Text 31"/>
          <p:cNvSpPr/>
          <p:nvPr/>
        </p:nvSpPr>
        <p:spPr>
          <a:xfrm>
            <a:off x="7532251" y="6722745"/>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Risks, burdens, and benefits of treatment</a:t>
            </a:r>
            <a:endParaRPr lang="en-US" sz="1050" dirty="0"/>
          </a:p>
        </p:txBody>
      </p:sp>
      <p:sp>
        <p:nvSpPr>
          <p:cNvPr id="34" name="Text 32"/>
          <p:cNvSpPr/>
          <p:nvPr/>
        </p:nvSpPr>
        <p:spPr>
          <a:xfrm>
            <a:off x="7532251" y="6994922"/>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Loneliness, social isolation, and overall quality of life</a:t>
            </a:r>
            <a:endParaRPr lang="en-US" sz="1050" dirty="0"/>
          </a:p>
        </p:txBody>
      </p:sp>
      <p:sp>
        <p:nvSpPr>
          <p:cNvPr id="35" name="Text 33"/>
          <p:cNvSpPr/>
          <p:nvPr/>
        </p:nvSpPr>
        <p:spPr>
          <a:xfrm>
            <a:off x="7532251" y="7267099"/>
            <a:ext cx="6198870" cy="223361"/>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33F70"/>
                </a:solidFill>
                <a:latin typeface="Open Sans" pitchFamily="34" charset="0"/>
                <a:ea typeface="Open Sans" pitchFamily="34" charset="-122"/>
                <a:cs typeface="Open Sans" pitchFamily="34" charset="-120"/>
              </a:rPr>
              <a:t>Life expectancy</a:t>
            </a:r>
            <a:endParaRPr lang="en-US" sz="105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sp>
        <p:nvSpPr>
          <p:cNvPr id="2" name="Text 0"/>
          <p:cNvSpPr/>
          <p:nvPr/>
        </p:nvSpPr>
        <p:spPr>
          <a:xfrm>
            <a:off x="793790" y="2323148"/>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Öneri 13.8a, sağlıklı, fit, az sayıda ve stabil kronik rahatsızlığı olan ve bilişsel işlevsel durumu bozulmamış yaşlı yetişkinler için A1C tedavi hedeflerine ek olarak, aralıktaki süreyi ve aralığın altındaki süreyi içerecek şekilde değiştirildi.</a:t>
            </a:r>
            <a:endParaRPr lang="en-US" sz="1750" dirty="0"/>
          </a:p>
        </p:txBody>
      </p:sp>
      <p:sp>
        <p:nvSpPr>
          <p:cNvPr id="3" name="Text 1"/>
          <p:cNvSpPr/>
          <p:nvPr/>
        </p:nvSpPr>
        <p:spPr>
          <a:xfrm>
            <a:off x="793789" y="1030116"/>
            <a:ext cx="13042821" cy="1133951"/>
          </a:xfrm>
          <a:prstGeom prst="rect">
            <a:avLst/>
          </a:prstGeom>
          <a:noFill/>
          <a:ln/>
        </p:spPr>
        <p:txBody>
          <a:bodyPr wrap="squar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Fit diyabetli yaşlı yetişkinlerin glisemik hedefleri daha düşük olmalıdır</a:t>
            </a:r>
            <a:endParaRPr lang="en-US" sz="3550" dirty="0"/>
          </a:p>
        </p:txBody>
      </p:sp>
      <p:sp>
        <p:nvSpPr>
          <p:cNvPr id="4" name="Text 2"/>
          <p:cNvSpPr/>
          <p:nvPr/>
        </p:nvSpPr>
        <p:spPr>
          <a:xfrm>
            <a:off x="2023235" y="3411490"/>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Hba1C &lt;7.0-7.5 ve/veya</a:t>
            </a:r>
            <a:endParaRPr lang="en-US" sz="1750" dirty="0"/>
          </a:p>
        </p:txBody>
      </p:sp>
      <p:sp>
        <p:nvSpPr>
          <p:cNvPr id="5" name="Text 3"/>
          <p:cNvSpPr/>
          <p:nvPr/>
        </p:nvSpPr>
        <p:spPr>
          <a:xfrm>
            <a:off x="2023234" y="4114800"/>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CGM kullanılıyorsa anlık kan şekeri 70-180 mg/dL [3.9-10.0 mmol] günün ~%70</a:t>
            </a:r>
            <a:endParaRPr lang="en-US" sz="1750" dirty="0"/>
          </a:p>
        </p:txBody>
      </p:sp>
      <p:sp>
        <p:nvSpPr>
          <p:cNvPr id="6" name="Text 4"/>
          <p:cNvSpPr/>
          <p:nvPr/>
        </p:nvSpPr>
        <p:spPr>
          <a:xfrm>
            <a:off x="2077023" y="4940799"/>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≤70 mg/dL TIR ≤%4 aralığının altında olmalıdır</a:t>
            </a:r>
            <a:endParaRPr lang="en-US" sz="17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sp>
        <p:nvSpPr>
          <p:cNvPr id="2" name="Text 0"/>
          <p:cNvSpPr/>
          <p:nvPr/>
        </p:nvSpPr>
        <p:spPr>
          <a:xfrm>
            <a:off x="793790" y="2827734"/>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Öneri 13.8b, değişken yaşam beklentisi ile klinik olarak heterojen olan orta veya karmaşık sağlığa sahip yaşlı yetişkinler için A1C tedavi hedeflerine ek </a:t>
            </a:r>
            <a:r>
              <a:rPr lang="en-US" sz="1750" dirty="0" err="1">
                <a:solidFill>
                  <a:srgbClr val="333F70"/>
                </a:solidFill>
                <a:latin typeface="Open Sans" pitchFamily="34" charset="0"/>
                <a:ea typeface="Open Sans" pitchFamily="34" charset="-122"/>
                <a:cs typeface="Open Sans" pitchFamily="34" charset="-120"/>
              </a:rPr>
              <a:t>olarak</a:t>
            </a:r>
            <a:r>
              <a:rPr lang="tr-TR" sz="1750" dirty="0">
                <a:solidFill>
                  <a:srgbClr val="333F70"/>
                </a:solidFill>
                <a:latin typeface="Open Sans" pitchFamily="34" charset="0"/>
                <a:ea typeface="Open Sans" pitchFamily="34" charset="-122"/>
                <a:cs typeface="Open Sans" pitchFamily="34" charset="-120"/>
              </a:rPr>
              <a:t>,</a:t>
            </a:r>
            <a:r>
              <a:rPr lang="en-US" sz="1750" dirty="0">
                <a:solidFill>
                  <a:srgbClr val="333F70"/>
                </a:solidFill>
                <a:latin typeface="Open Sans" pitchFamily="34" charset="0"/>
                <a:ea typeface="Open Sans" pitchFamily="34" charset="-122"/>
                <a:cs typeface="Open Sans" pitchFamily="34" charset="-120"/>
              </a:rPr>
              <a:t> aralıktaki süreyi ve aralığın altındaki süreyi içerecek şekilde değiştirildi.</a:t>
            </a:r>
            <a:endParaRPr lang="en-US" sz="1750" dirty="0"/>
          </a:p>
        </p:txBody>
      </p:sp>
      <p:sp>
        <p:nvSpPr>
          <p:cNvPr id="3" name="Text 1"/>
          <p:cNvSpPr/>
          <p:nvPr/>
        </p:nvSpPr>
        <p:spPr>
          <a:xfrm>
            <a:off x="793790" y="4114800"/>
            <a:ext cx="13042821" cy="1088708"/>
          </a:xfrm>
          <a:prstGeom prst="rect">
            <a:avLst/>
          </a:prstGeom>
          <a:noFill/>
          <a:ln/>
        </p:spPr>
        <p:txBody>
          <a:bodyPr wrap="square" lIns="0" tIns="0" rIns="0" bIns="0" rtlCol="0" anchor="t"/>
          <a:lstStyle/>
          <a:p>
            <a:pPr marL="342900" indent="-342900" algn="l">
              <a:lnSpc>
                <a:spcPts val="2850"/>
              </a:lnSpc>
              <a:buSzPct val="100000"/>
              <a:buChar char="•"/>
            </a:pPr>
            <a:r>
              <a:rPr lang="en-US" sz="1750" dirty="0" err="1">
                <a:solidFill>
                  <a:srgbClr val="333F70"/>
                </a:solidFill>
                <a:latin typeface="Open Sans" pitchFamily="34" charset="0"/>
                <a:ea typeface="Open Sans" pitchFamily="34" charset="-122"/>
                <a:cs typeface="Open Sans" pitchFamily="34" charset="-120"/>
              </a:rPr>
              <a:t>Ciddi</a:t>
            </a:r>
            <a:r>
              <a:rPr lang="en-US" sz="1750" dirty="0">
                <a:solidFill>
                  <a:srgbClr val="333F70"/>
                </a:solidFill>
                <a:latin typeface="Open Sans" pitchFamily="34" charset="0"/>
                <a:ea typeface="Open Sans" pitchFamily="34" charset="-122"/>
                <a:cs typeface="Open Sans" pitchFamily="34" charset="-120"/>
              </a:rPr>
              <a:t> bilişsel ve/veya işlevsel kısıtlamaları, kırılganlığı, ciddi komorbiditeleri olanlar için</a:t>
            </a:r>
            <a:endParaRPr lang="en-US" sz="1750" dirty="0"/>
          </a:p>
        </p:txBody>
      </p:sp>
      <p:sp>
        <p:nvSpPr>
          <p:cNvPr id="4" name="Text 2"/>
          <p:cNvSpPr/>
          <p:nvPr/>
        </p:nvSpPr>
        <p:spPr>
          <a:xfrm>
            <a:off x="1969447" y="4692603"/>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HbA1C &lt;8,0% ve/veya</a:t>
            </a:r>
            <a:endParaRPr lang="en-US" sz="1750" dirty="0"/>
          </a:p>
        </p:txBody>
      </p:sp>
      <p:sp>
        <p:nvSpPr>
          <p:cNvPr id="5" name="Text 3"/>
          <p:cNvSpPr/>
          <p:nvPr/>
        </p:nvSpPr>
        <p:spPr>
          <a:xfrm>
            <a:off x="1969446" y="5553674"/>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TIR KŞ 70–180 mg/dL günün∼%50 ve &lt;70 mg/dL günün &lt;%1</a:t>
            </a:r>
            <a:endParaRPr lang="en-US" sz="1750" dirty="0"/>
          </a:p>
        </p:txBody>
      </p:sp>
      <p:sp>
        <p:nvSpPr>
          <p:cNvPr id="7" name="Metin kutusu 6">
            <a:extLst>
              <a:ext uri="{FF2B5EF4-FFF2-40B4-BE49-F238E27FC236}">
                <a16:creationId xmlns:a16="http://schemas.microsoft.com/office/drawing/2014/main" id="{45087DF3-7C6E-9266-4F7B-799BED8A2BE4}"/>
              </a:ext>
            </a:extLst>
          </p:cNvPr>
          <p:cNvSpPr txBox="1"/>
          <p:nvPr/>
        </p:nvSpPr>
        <p:spPr>
          <a:xfrm>
            <a:off x="614724" y="756690"/>
            <a:ext cx="13523898" cy="1754326"/>
          </a:xfrm>
          <a:prstGeom prst="rect">
            <a:avLst/>
          </a:prstGeom>
          <a:noFill/>
        </p:spPr>
        <p:txBody>
          <a:bodyPr wrap="square">
            <a:spAutoFit/>
          </a:bodyPr>
          <a:lstStyle/>
          <a:p>
            <a:pPr algn="ctr"/>
            <a:r>
              <a:rPr lang="en-US" sz="3600" b="1" dirty="0" err="1">
                <a:solidFill>
                  <a:srgbClr val="333F70"/>
                </a:solidFill>
                <a:latin typeface="Unbounded Bold"/>
                <a:ea typeface="Open Sans" pitchFamily="34" charset="-122"/>
                <a:cs typeface="Open Sans" pitchFamily="34" charset="-120"/>
              </a:rPr>
              <a:t>Kırılgan</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yaşlı</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yetişkinler</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değişken</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yaşam</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beklentisi</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ile</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klinik</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olarak</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heterojendir</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Glisemik</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hedeflerin</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seçimi</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bireyselleştirilmeli</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ve</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daha</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az</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sıkı</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hedefler</a:t>
            </a:r>
            <a:r>
              <a:rPr lang="en-US" sz="3600" b="1" dirty="0">
                <a:solidFill>
                  <a:srgbClr val="333F70"/>
                </a:solidFill>
                <a:latin typeface="Unbounded Bold"/>
                <a:ea typeface="Open Sans" pitchFamily="34" charset="-122"/>
                <a:cs typeface="Open Sans" pitchFamily="34" charset="-120"/>
              </a:rPr>
              <a:t> </a:t>
            </a:r>
            <a:r>
              <a:rPr lang="en-US" sz="3600" b="1" dirty="0" err="1">
                <a:solidFill>
                  <a:srgbClr val="333F70"/>
                </a:solidFill>
                <a:latin typeface="Unbounded Bold"/>
                <a:ea typeface="Open Sans" pitchFamily="34" charset="-122"/>
                <a:cs typeface="Open Sans" pitchFamily="34" charset="-120"/>
              </a:rPr>
              <a:t>konulmalıdır</a:t>
            </a:r>
            <a:r>
              <a:rPr lang="en-US" sz="3600" b="1" dirty="0">
                <a:solidFill>
                  <a:srgbClr val="333F70"/>
                </a:solidFill>
                <a:latin typeface="Unbounded Bold"/>
                <a:ea typeface="Open Sans" pitchFamily="34" charset="-122"/>
                <a:cs typeface="Open Sans" pitchFamily="34" charset="-120"/>
              </a:rPr>
              <a:t>. </a:t>
            </a:r>
            <a:endParaRPr lang="tr-TR" sz="3600" b="1" dirty="0">
              <a:latin typeface="Unbounded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532608" y="53789"/>
            <a:ext cx="6813097" cy="2610097"/>
          </a:xfrm>
          <a:prstGeom prst="rect">
            <a:avLst/>
          </a:prstGeom>
        </p:spPr>
      </p:pic>
      <p:pic>
        <p:nvPicPr>
          <p:cNvPr id="3" name="Image 1" descr="preencoded.png"/>
          <p:cNvPicPr>
            <a:picLocks noChangeAspect="1"/>
          </p:cNvPicPr>
          <p:nvPr/>
        </p:nvPicPr>
        <p:blipFill>
          <a:blip r:embed="rId4"/>
          <a:stretch>
            <a:fillRect/>
          </a:stretch>
        </p:blipFill>
        <p:spPr>
          <a:xfrm>
            <a:off x="555851" y="2862304"/>
            <a:ext cx="8931947" cy="5033042"/>
          </a:xfrm>
          <a:prstGeom prst="rect">
            <a:avLst/>
          </a:prstGeom>
        </p:spPr>
      </p:pic>
      <p:sp>
        <p:nvSpPr>
          <p:cNvPr id="5" name="Text 1"/>
          <p:cNvSpPr/>
          <p:nvPr/>
        </p:nvSpPr>
        <p:spPr>
          <a:xfrm>
            <a:off x="9825895" y="3374607"/>
            <a:ext cx="4523561" cy="870823"/>
          </a:xfrm>
          <a:prstGeom prst="rect">
            <a:avLst/>
          </a:prstGeom>
          <a:noFill/>
          <a:ln/>
        </p:spPr>
        <p:txBody>
          <a:bodyPr wrap="square" lIns="0" tIns="0" rIns="0" bIns="0" rtlCol="0" anchor="t"/>
          <a:lstStyle/>
          <a:p>
            <a:pPr marL="0" indent="0" algn="l">
              <a:lnSpc>
                <a:spcPts val="2250"/>
              </a:lnSpc>
              <a:buNone/>
            </a:pPr>
            <a:r>
              <a:rPr lang="en-US" sz="2000" b="1" dirty="0">
                <a:solidFill>
                  <a:srgbClr val="333F70"/>
                </a:solidFill>
                <a:ea typeface="Open Sans" pitchFamily="34" charset="-122"/>
                <a:cs typeface="Open Sans" pitchFamily="34" charset="-120"/>
              </a:rPr>
              <a:t>Amaç:</a:t>
            </a:r>
            <a:r>
              <a:rPr lang="en-US" sz="2000" dirty="0">
                <a:solidFill>
                  <a:srgbClr val="333F70"/>
                </a:solidFill>
                <a:ea typeface="Open Sans" pitchFamily="34" charset="-122"/>
                <a:cs typeface="Open Sans" pitchFamily="34" charset="-120"/>
              </a:rPr>
              <a:t> Zayıf yaşlılarda, antihipertansif ilaçların sabah veya yatmadan önce alınmasının majör kardiyovasküler olaylar ve ölüm üzerine, ayrıca iskemik veya hipotansif potansiyel advers olaylar üzerindeki etkisini belirlemek.</a:t>
            </a:r>
            <a:endParaRPr lang="en-US" sz="2000" dirty="0"/>
          </a:p>
        </p:txBody>
      </p:sp>
      <p:sp>
        <p:nvSpPr>
          <p:cNvPr id="6" name="Text 2"/>
          <p:cNvSpPr/>
          <p:nvPr/>
        </p:nvSpPr>
        <p:spPr>
          <a:xfrm>
            <a:off x="9887368" y="6179766"/>
            <a:ext cx="4586751" cy="870823"/>
          </a:xfrm>
          <a:prstGeom prst="rect">
            <a:avLst/>
          </a:prstGeom>
          <a:noFill/>
          <a:ln/>
        </p:spPr>
        <p:txBody>
          <a:bodyPr wrap="square" lIns="0" tIns="0" rIns="0" bIns="0" rtlCol="0" anchor="t"/>
          <a:lstStyle/>
          <a:p>
            <a:pPr marL="0" indent="0" algn="l">
              <a:lnSpc>
                <a:spcPts val="2250"/>
              </a:lnSpc>
              <a:buNone/>
            </a:pPr>
            <a:r>
              <a:rPr lang="en-US" sz="2000" dirty="0">
                <a:solidFill>
                  <a:srgbClr val="333F70"/>
                </a:solidFill>
                <a:ea typeface="Open Sans" pitchFamily="34" charset="-122"/>
                <a:cs typeface="Open Sans" pitchFamily="34" charset="-120"/>
              </a:rPr>
              <a:t>(M</a:t>
            </a:r>
            <a:r>
              <a:rPr lang="tr-TR" sz="2000" dirty="0">
                <a:solidFill>
                  <a:srgbClr val="333F70"/>
                </a:solidFill>
                <a:ea typeface="Open Sans" pitchFamily="34" charset="-122"/>
                <a:cs typeface="Open Sans" pitchFamily="34" charset="-120"/>
              </a:rPr>
              <a:t>I</a:t>
            </a:r>
            <a:r>
              <a:rPr lang="en-US" sz="2000" dirty="0">
                <a:solidFill>
                  <a:srgbClr val="333F70"/>
                </a:solidFill>
                <a:ea typeface="Open Sans" pitchFamily="34" charset="-122"/>
                <a:cs typeface="Open Sans" pitchFamily="34" charset="-120"/>
              </a:rPr>
              <a:t>, </a:t>
            </a:r>
            <a:r>
              <a:rPr lang="en-US" sz="2000" dirty="0" err="1">
                <a:solidFill>
                  <a:srgbClr val="333F70"/>
                </a:solidFill>
                <a:ea typeface="Open Sans" pitchFamily="34" charset="-122"/>
                <a:cs typeface="Open Sans" pitchFamily="34" charset="-120"/>
              </a:rPr>
              <a:t>Anjina</a:t>
            </a:r>
            <a:r>
              <a:rPr lang="en-US" sz="2000" dirty="0">
                <a:solidFill>
                  <a:srgbClr val="333F70"/>
                </a:solidFill>
                <a:ea typeface="Open Sans" pitchFamily="34" charset="-122"/>
                <a:cs typeface="Open Sans" pitchFamily="34" charset="-120"/>
              </a:rPr>
              <a:t>, </a:t>
            </a:r>
            <a:r>
              <a:rPr lang="en-US" sz="2000" dirty="0" err="1">
                <a:solidFill>
                  <a:srgbClr val="333F70"/>
                </a:solidFill>
                <a:ea typeface="Open Sans" pitchFamily="34" charset="-122"/>
                <a:cs typeface="Open Sans" pitchFamily="34" charset="-120"/>
              </a:rPr>
              <a:t>Glokam</a:t>
            </a:r>
            <a:r>
              <a:rPr lang="en-US" sz="2000" dirty="0">
                <a:solidFill>
                  <a:srgbClr val="333F70"/>
                </a:solidFill>
                <a:ea typeface="Open Sans" pitchFamily="34" charset="-122"/>
                <a:cs typeface="Open Sans" pitchFamily="34" charset="-120"/>
              </a:rPr>
              <a:t> </a:t>
            </a:r>
            <a:r>
              <a:rPr lang="en-US" sz="2000" dirty="0" err="1">
                <a:solidFill>
                  <a:srgbClr val="333F70"/>
                </a:solidFill>
                <a:ea typeface="Open Sans" pitchFamily="34" charset="-122"/>
                <a:cs typeface="Open Sans" pitchFamily="34" charset="-120"/>
              </a:rPr>
              <a:t>Nedeni</a:t>
            </a:r>
            <a:r>
              <a:rPr lang="en-US" sz="2000" dirty="0">
                <a:solidFill>
                  <a:srgbClr val="333F70"/>
                </a:solidFill>
                <a:ea typeface="Open Sans" pitchFamily="34" charset="-122"/>
                <a:cs typeface="Open Sans" pitchFamily="34" charset="-120"/>
              </a:rPr>
              <a:t> </a:t>
            </a:r>
            <a:r>
              <a:rPr lang="tr-TR" sz="2000" dirty="0">
                <a:solidFill>
                  <a:srgbClr val="333F70"/>
                </a:solidFill>
                <a:ea typeface="Open Sans" pitchFamily="34" charset="-122"/>
                <a:cs typeface="Open Sans" pitchFamily="34" charset="-120"/>
              </a:rPr>
              <a:t>i</a:t>
            </a:r>
            <a:r>
              <a:rPr lang="en-US" sz="2000" dirty="0">
                <a:solidFill>
                  <a:srgbClr val="333F70"/>
                </a:solidFill>
                <a:ea typeface="Open Sans" pitchFamily="34" charset="-122"/>
                <a:cs typeface="Open Sans" pitchFamily="34" charset="-120"/>
              </a:rPr>
              <a:t>le </a:t>
            </a:r>
            <a:r>
              <a:rPr lang="tr-TR" sz="2000" dirty="0">
                <a:solidFill>
                  <a:srgbClr val="333F70"/>
                </a:solidFill>
                <a:ea typeface="Open Sans" pitchFamily="34" charset="-122"/>
                <a:cs typeface="Open Sans" pitchFamily="34" charset="-120"/>
              </a:rPr>
              <a:t>t</a:t>
            </a:r>
            <a:r>
              <a:rPr lang="en-US" sz="2000" dirty="0" err="1">
                <a:solidFill>
                  <a:srgbClr val="333F70"/>
                </a:solidFill>
                <a:ea typeface="Open Sans" pitchFamily="34" charset="-122"/>
                <a:cs typeface="Open Sans" pitchFamily="34" charset="-120"/>
              </a:rPr>
              <a:t>edavi</a:t>
            </a:r>
            <a:r>
              <a:rPr lang="en-US" sz="2000" dirty="0">
                <a:solidFill>
                  <a:srgbClr val="333F70"/>
                </a:solidFill>
                <a:ea typeface="Open Sans" pitchFamily="34" charset="-122"/>
                <a:cs typeface="Open Sans" pitchFamily="34" charset="-120"/>
              </a:rPr>
              <a:t> </a:t>
            </a:r>
            <a:r>
              <a:rPr lang="tr-TR" sz="2000" dirty="0">
                <a:solidFill>
                  <a:srgbClr val="333F70"/>
                </a:solidFill>
                <a:ea typeface="Open Sans" pitchFamily="34" charset="-122"/>
                <a:cs typeface="Open Sans" pitchFamily="34" charset="-120"/>
              </a:rPr>
              <a:t>a</a:t>
            </a:r>
            <a:r>
              <a:rPr lang="en-US" sz="2000" dirty="0" err="1">
                <a:solidFill>
                  <a:srgbClr val="333F70"/>
                </a:solidFill>
                <a:ea typeface="Open Sans" pitchFamily="34" charset="-122"/>
                <a:cs typeface="Open Sans" pitchFamily="34" charset="-120"/>
              </a:rPr>
              <a:t>lanlar</a:t>
            </a:r>
            <a:r>
              <a:rPr lang="en-US" sz="2000" dirty="0">
                <a:solidFill>
                  <a:srgbClr val="333F70"/>
                </a:solidFill>
                <a:ea typeface="Open Sans" pitchFamily="34" charset="-122"/>
                <a:cs typeface="Open Sans" pitchFamily="34" charset="-120"/>
              </a:rPr>
              <a:t> </a:t>
            </a:r>
            <a:r>
              <a:rPr lang="tr-TR" sz="2000" dirty="0">
                <a:solidFill>
                  <a:srgbClr val="333F70"/>
                </a:solidFill>
                <a:ea typeface="Open Sans" pitchFamily="34" charset="-122"/>
                <a:cs typeface="Open Sans" pitchFamily="34" charset="-120"/>
              </a:rPr>
              <a:t>v</a:t>
            </a:r>
            <a:r>
              <a:rPr lang="en-US" sz="2000" dirty="0" err="1">
                <a:solidFill>
                  <a:srgbClr val="333F70"/>
                </a:solidFill>
                <a:ea typeface="Open Sans" pitchFamily="34" charset="-122"/>
                <a:cs typeface="Open Sans" pitchFamily="34" charset="-120"/>
              </a:rPr>
              <a:t>eya</a:t>
            </a:r>
            <a:r>
              <a:rPr lang="en-US" sz="2000" dirty="0">
                <a:solidFill>
                  <a:srgbClr val="333F70"/>
                </a:solidFill>
                <a:ea typeface="Open Sans" pitchFamily="34" charset="-122"/>
                <a:cs typeface="Open Sans" pitchFamily="34" charset="-120"/>
              </a:rPr>
              <a:t> </a:t>
            </a:r>
            <a:r>
              <a:rPr lang="tr-TR" sz="2000" dirty="0" err="1">
                <a:solidFill>
                  <a:srgbClr val="333F70"/>
                </a:solidFill>
                <a:ea typeface="Open Sans" pitchFamily="34" charset="-122"/>
                <a:cs typeface="Open Sans" pitchFamily="34" charset="-120"/>
              </a:rPr>
              <a:t>sa</a:t>
            </a:r>
            <a:r>
              <a:rPr lang="en-US" sz="2000" dirty="0" err="1">
                <a:solidFill>
                  <a:srgbClr val="333F70"/>
                </a:solidFill>
                <a:ea typeface="Open Sans" pitchFamily="34" charset="-122"/>
                <a:cs typeface="Open Sans" pitchFamily="34" charset="-120"/>
              </a:rPr>
              <a:t>dece</a:t>
            </a:r>
            <a:r>
              <a:rPr lang="en-US" sz="2000" dirty="0">
                <a:solidFill>
                  <a:srgbClr val="333F70"/>
                </a:solidFill>
                <a:ea typeface="Open Sans" pitchFamily="34" charset="-122"/>
                <a:cs typeface="Open Sans" pitchFamily="34" charset="-120"/>
              </a:rPr>
              <a:t> H</a:t>
            </a:r>
            <a:r>
              <a:rPr lang="tr-TR" sz="2000" dirty="0">
                <a:solidFill>
                  <a:srgbClr val="333F70"/>
                </a:solidFill>
                <a:ea typeface="Open Sans" pitchFamily="34" charset="-122"/>
                <a:cs typeface="Open Sans" pitchFamily="34" charset="-120"/>
              </a:rPr>
              <a:t>CTZ al</a:t>
            </a:r>
            <a:r>
              <a:rPr lang="en-US" sz="2000" dirty="0" err="1">
                <a:solidFill>
                  <a:srgbClr val="333F70"/>
                </a:solidFill>
                <a:ea typeface="Open Sans" pitchFamily="34" charset="-122"/>
                <a:cs typeface="Open Sans" pitchFamily="34" charset="-120"/>
              </a:rPr>
              <a:t>andar</a:t>
            </a:r>
            <a:r>
              <a:rPr lang="en-US" sz="2000" dirty="0">
                <a:solidFill>
                  <a:srgbClr val="333F70"/>
                </a:solidFill>
                <a:ea typeface="Open Sans" pitchFamily="34" charset="-122"/>
                <a:cs typeface="Open Sans" pitchFamily="34" charset="-120"/>
              </a:rPr>
              <a:t> </a:t>
            </a:r>
            <a:r>
              <a:rPr lang="tr-TR" sz="2000" dirty="0">
                <a:solidFill>
                  <a:srgbClr val="333F70"/>
                </a:solidFill>
                <a:ea typeface="Open Sans" pitchFamily="34" charset="-122"/>
                <a:cs typeface="Open Sans" pitchFamily="34" charset="-120"/>
              </a:rPr>
              <a:t>dışlanmış</a:t>
            </a:r>
            <a:r>
              <a:rPr lang="en-US" sz="2000" dirty="0">
                <a:solidFill>
                  <a:srgbClr val="333F70"/>
                </a:solidFill>
                <a:ea typeface="Open Sans" pitchFamily="34" charset="-122"/>
                <a:cs typeface="Open Sans" pitchFamily="34" charset="-120"/>
              </a:rPr>
              <a:t>)</a:t>
            </a:r>
            <a:endParaRPr lang="en-US"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sp>
        <p:nvSpPr>
          <p:cNvPr id="2" name="Text 0"/>
          <p:cNvSpPr/>
          <p:nvPr/>
        </p:nvSpPr>
        <p:spPr>
          <a:xfrm>
            <a:off x="793789" y="1460996"/>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"Tedavi" bölümünde, yaşlı erişkinlerde SGLT2 inhibitörlerinin uygun seçimi ve kullanımı genişletildi.</a:t>
            </a:r>
            <a:endParaRPr lang="en-US" sz="2000" dirty="0"/>
          </a:p>
        </p:txBody>
      </p:sp>
      <p:sp>
        <p:nvSpPr>
          <p:cNvPr id="3" name="Text 1"/>
          <p:cNvSpPr/>
          <p:nvPr/>
        </p:nvSpPr>
        <p:spPr>
          <a:xfrm>
            <a:off x="793788" y="2323370"/>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SGL</a:t>
            </a:r>
            <a:r>
              <a:rPr lang="tr-TR" sz="2000" dirty="0">
                <a:solidFill>
                  <a:srgbClr val="333F70"/>
                </a:solidFill>
                <a:latin typeface="Open Sans" pitchFamily="34" charset="0"/>
                <a:ea typeface="Open Sans" pitchFamily="34" charset="-122"/>
                <a:cs typeface="Open Sans" pitchFamily="34" charset="-120"/>
              </a:rPr>
              <a:t>T</a:t>
            </a:r>
            <a:r>
              <a:rPr lang="en-US" sz="2000" dirty="0">
                <a:solidFill>
                  <a:srgbClr val="333F70"/>
                </a:solidFill>
                <a:latin typeface="Open Sans" pitchFamily="34" charset="0"/>
                <a:ea typeface="Open Sans" pitchFamily="34" charset="-122"/>
                <a:cs typeface="Open Sans" pitchFamily="34" charset="-120"/>
              </a:rPr>
              <a:t> –2 kullanım tabakalı analizleri, yaşlı yetişkinlerin gençlere benzer veya daha fazla faydaya sahip olduğunu göstermektedir</a:t>
            </a:r>
            <a:endParaRPr lang="en-US" sz="2000" dirty="0"/>
          </a:p>
        </p:txBody>
      </p:sp>
      <p:sp>
        <p:nvSpPr>
          <p:cNvPr id="4" name="Text 2"/>
          <p:cNvSpPr/>
          <p:nvPr/>
        </p:nvSpPr>
        <p:spPr>
          <a:xfrm>
            <a:off x="793789" y="3553538"/>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Uyarılar:</a:t>
            </a:r>
            <a:endParaRPr lang="en-US" sz="2000" dirty="0"/>
          </a:p>
        </p:txBody>
      </p:sp>
      <p:sp>
        <p:nvSpPr>
          <p:cNvPr id="5" name="Text 3"/>
          <p:cNvSpPr/>
          <p:nvPr/>
        </p:nvSpPr>
        <p:spPr>
          <a:xfrm>
            <a:off x="793789" y="3995737"/>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Dehidratasyon</a:t>
            </a:r>
            <a:endParaRPr lang="en-US" sz="2000" dirty="0"/>
          </a:p>
        </p:txBody>
      </p:sp>
      <p:sp>
        <p:nvSpPr>
          <p:cNvPr id="6" name="Text 4"/>
          <p:cNvSpPr/>
          <p:nvPr/>
        </p:nvSpPr>
        <p:spPr>
          <a:xfrm>
            <a:off x="793789" y="4437935"/>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Özellikle kadınlarda genital mikotik enfeksiyonlar</a:t>
            </a:r>
            <a:endParaRPr lang="en-US" sz="2000" dirty="0"/>
          </a:p>
        </p:txBody>
      </p:sp>
      <p:sp>
        <p:nvSpPr>
          <p:cNvPr id="7" name="Text 5"/>
          <p:cNvSpPr/>
          <p:nvPr/>
        </p:nvSpPr>
        <p:spPr>
          <a:xfrm>
            <a:off x="793789" y="4880133"/>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İdrar yolu enfeksiyonlarında küçük artış</a:t>
            </a:r>
            <a:endParaRPr lang="en-US" sz="2000" dirty="0"/>
          </a:p>
        </p:txBody>
      </p:sp>
      <p:sp>
        <p:nvSpPr>
          <p:cNvPr id="8" name="Text 6"/>
          <p:cNvSpPr/>
          <p:nvPr/>
        </p:nvSpPr>
        <p:spPr>
          <a:xfrm>
            <a:off x="793789" y="5322331"/>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idrar hacmini artırmak, idrar kaçırma belirtileri</a:t>
            </a:r>
            <a:endParaRPr lang="en-US" sz="2000" dirty="0"/>
          </a:p>
        </p:txBody>
      </p:sp>
      <p:sp>
        <p:nvSpPr>
          <p:cNvPr id="9" name="Text 7"/>
          <p:cNvSpPr/>
          <p:nvPr/>
        </p:nvSpPr>
        <p:spPr>
          <a:xfrm>
            <a:off x="793789" y="5764529"/>
            <a:ext cx="13042821" cy="362903"/>
          </a:xfrm>
          <a:prstGeom prst="rect">
            <a:avLst/>
          </a:prstGeom>
          <a:noFill/>
          <a:ln/>
        </p:spPr>
        <p:txBody>
          <a:bodyPr wrap="none" lIns="0" tIns="0" rIns="0" bIns="0" rtlCol="0" anchor="t"/>
          <a:lstStyle/>
          <a:p>
            <a:pPr marL="685800" lvl="1"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osteoporotik kemik kırıklarında artışa neden olabilir</a:t>
            </a:r>
            <a:endParaRPr lang="en-US" sz="2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l="1505" t="29870"/>
          <a:stretch>
            <a:fillRect/>
          </a:stretch>
        </p:blipFill>
        <p:spPr>
          <a:xfrm>
            <a:off x="1982480" y="660826"/>
            <a:ext cx="10402528" cy="2799443"/>
          </a:xfrm>
          <a:prstGeom prst="rect">
            <a:avLst/>
          </a:prstGeom>
        </p:spPr>
      </p:pic>
      <p:sp>
        <p:nvSpPr>
          <p:cNvPr id="3" name="Text 0"/>
          <p:cNvSpPr/>
          <p:nvPr/>
        </p:nvSpPr>
        <p:spPr>
          <a:xfrm>
            <a:off x="855262" y="4214194"/>
            <a:ext cx="13042821" cy="362903"/>
          </a:xfrm>
          <a:prstGeom prst="rect">
            <a:avLst/>
          </a:prstGeom>
          <a:noFill/>
          <a:ln/>
        </p:spPr>
        <p:txBody>
          <a:bodyPr wrap="none" lIns="0" tIns="0" rIns="0" bIns="0" rtlCol="0" anchor="t"/>
          <a:lstStyle/>
          <a:p>
            <a:pPr marL="0" indent="0" algn="l">
              <a:lnSpc>
                <a:spcPts val="2850"/>
              </a:lnSpc>
              <a:buNone/>
            </a:pPr>
            <a:r>
              <a:rPr lang="en-US" sz="2000" dirty="0">
                <a:solidFill>
                  <a:srgbClr val="333F70"/>
                </a:solidFill>
                <a:latin typeface="Open Sans" pitchFamily="34" charset="0"/>
                <a:ea typeface="Open Sans" pitchFamily="34" charset="-122"/>
                <a:cs typeface="Open Sans" pitchFamily="34" charset="-120"/>
              </a:rPr>
              <a:t>2013-2020 Medicare verilerini kullanan retrospektif kohort çalışması</a:t>
            </a:r>
            <a:endParaRPr lang="en-US" sz="2000" dirty="0"/>
          </a:p>
        </p:txBody>
      </p:sp>
      <p:sp>
        <p:nvSpPr>
          <p:cNvPr id="4" name="Text 1"/>
          <p:cNvSpPr/>
          <p:nvPr/>
        </p:nvSpPr>
        <p:spPr>
          <a:xfrm>
            <a:off x="855261" y="5195151"/>
            <a:ext cx="13042821" cy="725805"/>
          </a:xfrm>
          <a:prstGeom prst="rect">
            <a:avLst/>
          </a:prstGeom>
          <a:noFill/>
          <a:ln/>
        </p:spPr>
        <p:txBody>
          <a:bodyPr wrap="square" lIns="0" tIns="0" rIns="0" bIns="0" rtlCol="0" anchor="t"/>
          <a:lstStyle/>
          <a:p>
            <a:pPr marL="0" indent="0" algn="l">
              <a:lnSpc>
                <a:spcPts val="2850"/>
              </a:lnSpc>
              <a:buNone/>
            </a:pPr>
            <a:r>
              <a:rPr lang="en-US" sz="2000" dirty="0">
                <a:solidFill>
                  <a:srgbClr val="333F70"/>
                </a:solidFill>
                <a:latin typeface="Open Sans" pitchFamily="34" charset="0"/>
                <a:ea typeface="Open Sans" pitchFamily="34" charset="-122"/>
                <a:cs typeface="Open Sans" pitchFamily="34" charset="-120"/>
              </a:rPr>
              <a:t>GLP-1RA kullanımı (SGLT2i ve DPP4i kullanımıyla karşılaştırıldığında) ile tüm nedenlere bağlı mortalite arasındaki ilişkiyi incelemek</a:t>
            </a:r>
            <a:endParaRPr lang="en-US" sz="2000" dirty="0"/>
          </a:p>
        </p:txBody>
      </p:sp>
      <p:sp>
        <p:nvSpPr>
          <p:cNvPr id="5" name="Text 2"/>
          <p:cNvSpPr/>
          <p:nvPr/>
        </p:nvSpPr>
        <p:spPr>
          <a:xfrm>
            <a:off x="855262" y="6428993"/>
            <a:ext cx="13042821" cy="725805"/>
          </a:xfrm>
          <a:prstGeom prst="rect">
            <a:avLst/>
          </a:prstGeom>
          <a:noFill/>
          <a:ln/>
        </p:spPr>
        <p:txBody>
          <a:bodyPr wrap="square" lIns="0" tIns="0" rIns="0" bIns="0" rtlCol="0" anchor="t"/>
          <a:lstStyle/>
          <a:p>
            <a:pPr marL="0" indent="0" algn="l">
              <a:lnSpc>
                <a:spcPts val="2850"/>
              </a:lnSpc>
              <a:buNone/>
            </a:pPr>
            <a:r>
              <a:rPr lang="en-US" sz="2000" dirty="0">
                <a:solidFill>
                  <a:srgbClr val="333F70"/>
                </a:solidFill>
                <a:latin typeface="Open Sans" pitchFamily="34" charset="0"/>
                <a:ea typeface="Open Sans" pitchFamily="34" charset="-122"/>
                <a:cs typeface="Open Sans" pitchFamily="34" charset="-120"/>
              </a:rPr>
              <a:t>66 yaş ve üstü, DM ve 9 kanserden 1'i (tiroid, pankreas, mesane, kolorektal, akciğer, böbrek, meme, endometriyal veya prostat) olan hastalarda, kanser teşhisinden en az 1 yıl sonra sağkalım değerlendirilmiş</a:t>
            </a:r>
            <a:endParaRPr 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sp>
        <p:nvSpPr>
          <p:cNvPr id="2" name="Text 0"/>
          <p:cNvSpPr/>
          <p:nvPr/>
        </p:nvSpPr>
        <p:spPr>
          <a:xfrm>
            <a:off x="793789" y="1412402"/>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GLP-1RA ve SGLT2i kohortu, medyan (IQR) takip süresi 1,65 (0,76-2,76) yıl olan 2553 eşleşen çifti (ortalama [SD] yaş 73,9 [5,5] yıl; %56,0 erkek) içeriyordu.</a:t>
            </a:r>
            <a:endParaRPr lang="en-US" sz="2400" dirty="0"/>
          </a:p>
        </p:txBody>
      </p:sp>
      <p:sp>
        <p:nvSpPr>
          <p:cNvPr id="3" name="Text 1"/>
          <p:cNvSpPr/>
          <p:nvPr/>
        </p:nvSpPr>
        <p:spPr>
          <a:xfrm>
            <a:off x="793790" y="2925169"/>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GLP-1RA ve DPP4i kohortu, medyan (IQR) takip süresi 1,73 (0,83-2,79) yıl olan 2564 eşleşen çifti (ortalama [SD] yaş, 74,1 [5,6] yıl; %53,1 erkek) içeriyordu</a:t>
            </a:r>
            <a:endParaRPr lang="en-US" sz="2400" dirty="0"/>
          </a:p>
        </p:txBody>
      </p:sp>
      <p:sp>
        <p:nvSpPr>
          <p:cNvPr id="4" name="Text 2"/>
          <p:cNvSpPr/>
          <p:nvPr/>
        </p:nvSpPr>
        <p:spPr>
          <a:xfrm>
            <a:off x="793790" y="4437936"/>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Mortalite riski GLP-1RA ve SGLT2i kullanıcıları arasında anlamlı </a:t>
            </a:r>
            <a:r>
              <a:rPr lang="en-US" sz="2400" dirty="0" err="1">
                <a:solidFill>
                  <a:srgbClr val="333F70"/>
                </a:solidFill>
                <a:latin typeface="Open Sans" pitchFamily="34" charset="0"/>
                <a:ea typeface="Open Sans" pitchFamily="34" charset="-122"/>
                <a:cs typeface="Open Sans" pitchFamily="34" charset="-120"/>
              </a:rPr>
              <a:t>farklılık</a:t>
            </a:r>
            <a:r>
              <a:rPr lang="en-US" sz="2400" dirty="0">
                <a:solidFill>
                  <a:srgbClr val="333F70"/>
                </a:solidFill>
                <a:latin typeface="Open Sans" pitchFamily="34" charset="0"/>
                <a:ea typeface="Open Sans" pitchFamily="34" charset="-122"/>
                <a:cs typeface="Open Sans" pitchFamily="34" charset="-120"/>
              </a:rPr>
              <a:t> </a:t>
            </a:r>
            <a:r>
              <a:rPr lang="en-US" sz="2400" dirty="0" err="1">
                <a:solidFill>
                  <a:srgbClr val="333F70"/>
                </a:solidFill>
                <a:latin typeface="Open Sans" pitchFamily="34" charset="0"/>
                <a:ea typeface="Open Sans" pitchFamily="34" charset="-122"/>
                <a:cs typeface="Open Sans" pitchFamily="34" charset="-120"/>
              </a:rPr>
              <a:t>göstermedi</a:t>
            </a:r>
            <a:endParaRPr lang="tr-TR" sz="2400" dirty="0">
              <a:solidFill>
                <a:srgbClr val="333F70"/>
              </a:solidFill>
              <a:latin typeface="Open Sans" pitchFamily="34" charset="0"/>
              <a:ea typeface="Open Sans" pitchFamily="34" charset="-122"/>
              <a:cs typeface="Open Sans" pitchFamily="34" charset="-120"/>
            </a:endParaRPr>
          </a:p>
          <a:p>
            <a:pPr algn="l">
              <a:lnSpc>
                <a:spcPts val="2850"/>
              </a:lnSpc>
              <a:buSzPct val="100000"/>
            </a:pPr>
            <a:r>
              <a:rPr lang="en-US" sz="2400" dirty="0">
                <a:solidFill>
                  <a:srgbClr val="333F70"/>
                </a:solidFill>
                <a:latin typeface="Open Sans" pitchFamily="34" charset="0"/>
                <a:ea typeface="Open Sans" pitchFamily="34" charset="-122"/>
                <a:cs typeface="Open Sans" pitchFamily="34" charset="-120"/>
              </a:rPr>
              <a:t>(HR, 1,03; %95 GA, 0,85-1,23).</a:t>
            </a:r>
            <a:endParaRPr lang="en-US" sz="2400" dirty="0"/>
          </a:p>
        </p:txBody>
      </p:sp>
      <p:sp>
        <p:nvSpPr>
          <p:cNvPr id="5" name="Text 3"/>
          <p:cNvSpPr/>
          <p:nvPr/>
        </p:nvSpPr>
        <p:spPr>
          <a:xfrm>
            <a:off x="793790" y="5460580"/>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333F70"/>
                </a:solidFill>
                <a:latin typeface="Open Sans" pitchFamily="34" charset="0"/>
                <a:ea typeface="Open Sans" pitchFamily="34" charset="-122"/>
                <a:cs typeface="Open Sans" pitchFamily="34" charset="-120"/>
              </a:rPr>
              <a:t>Buna karşılık, GLP-1RA kullanımı, DPP4i kullanımına göre anlamlı derecede daha düşük mortalite ile ilişkilendirildi (HR, 0.60; %95 GA, 0.51-0.70).</a:t>
            </a:r>
            <a:endParaRPr lang="en-US"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26398" y="0"/>
            <a:ext cx="14549329" cy="810139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EEFCE-5174-703F-DC4A-0315A246238B}"/>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6EC3BA2F-B06A-87DD-9949-EC5AC5027B7E}"/>
              </a:ext>
            </a:extLst>
          </p:cNvPr>
          <p:cNvPicPr>
            <a:picLocks noChangeAspect="1"/>
          </p:cNvPicPr>
          <p:nvPr/>
        </p:nvPicPr>
        <p:blipFill>
          <a:blip r:embed="rId3"/>
          <a:stretch>
            <a:fillRect/>
          </a:stretch>
        </p:blipFill>
        <p:spPr>
          <a:xfrm>
            <a:off x="0" y="0"/>
            <a:ext cx="14630400" cy="2835235"/>
          </a:xfrm>
          <a:prstGeom prst="rect">
            <a:avLst/>
          </a:prstGeom>
        </p:spPr>
      </p:pic>
      <p:sp>
        <p:nvSpPr>
          <p:cNvPr id="6" name="Text 3">
            <a:extLst>
              <a:ext uri="{FF2B5EF4-FFF2-40B4-BE49-F238E27FC236}">
                <a16:creationId xmlns:a16="http://schemas.microsoft.com/office/drawing/2014/main" id="{0BC8F53F-CB3C-20CA-2B05-1A2DBF4A6385}"/>
              </a:ext>
            </a:extLst>
          </p:cNvPr>
          <p:cNvSpPr/>
          <p:nvPr/>
        </p:nvSpPr>
        <p:spPr>
          <a:xfrm>
            <a:off x="3198892" y="4450766"/>
            <a:ext cx="8373262" cy="566976"/>
          </a:xfrm>
          <a:prstGeom prst="rect">
            <a:avLst/>
          </a:prstGeom>
          <a:noFill/>
          <a:ln/>
        </p:spPr>
        <p:txBody>
          <a:bodyPr wrap="none" lIns="0" tIns="0" rIns="0" bIns="0" rtlCol="0" anchor="t"/>
          <a:lstStyle/>
          <a:p>
            <a:pPr marL="0" indent="0" algn="l">
              <a:lnSpc>
                <a:spcPts val="4450"/>
              </a:lnSpc>
              <a:buNone/>
            </a:pPr>
            <a:r>
              <a:rPr lang="tr-TR" sz="6600" b="1" dirty="0">
                <a:solidFill>
                  <a:srgbClr val="333F70"/>
                </a:solidFill>
                <a:ea typeface="Unbounded Bold" pitchFamily="34" charset="-122"/>
              </a:rPr>
              <a:t>Teşekkürler</a:t>
            </a:r>
            <a:endParaRPr lang="en-US" sz="6600" dirty="0"/>
          </a:p>
        </p:txBody>
      </p:sp>
    </p:spTree>
    <p:extLst>
      <p:ext uri="{BB962C8B-B14F-4D97-AF65-F5344CB8AC3E}">
        <p14:creationId xmlns:p14="http://schemas.microsoft.com/office/powerpoint/2010/main" val="270269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244997" y="290874"/>
            <a:ext cx="7641193" cy="2927866"/>
          </a:xfrm>
          <a:prstGeom prst="rect">
            <a:avLst/>
          </a:prstGeom>
        </p:spPr>
      </p:pic>
      <p:sp>
        <p:nvSpPr>
          <p:cNvPr id="3" name="Text 0"/>
          <p:cNvSpPr/>
          <p:nvPr/>
        </p:nvSpPr>
        <p:spPr>
          <a:xfrm>
            <a:off x="793790" y="3581468"/>
            <a:ext cx="13042821" cy="3266123"/>
          </a:xfrm>
          <a:prstGeom prst="rect">
            <a:avLst/>
          </a:prstGeom>
          <a:noFill/>
          <a:ln/>
        </p:spPr>
        <p:txBody>
          <a:bodyPr wrap="square" lIns="0" tIns="0" rIns="0" bIns="0" rtlCol="0" anchor="t"/>
          <a:lstStyle/>
          <a:p>
            <a:pPr marL="342900" indent="-342900" algn="l">
              <a:lnSpc>
                <a:spcPts val="2850"/>
              </a:lnSpc>
              <a:buSzPct val="100000"/>
              <a:buChar char="•"/>
            </a:pPr>
            <a:r>
              <a:rPr lang="tr-TR" sz="2000" dirty="0">
                <a:solidFill>
                  <a:srgbClr val="333F70"/>
                </a:solidFill>
                <a:ea typeface="Open Sans" pitchFamily="34" charset="-122"/>
                <a:cs typeface="Open Sans" pitchFamily="34" charset="-120"/>
              </a:rPr>
              <a:t>1. sonlanım noktası:</a:t>
            </a:r>
            <a:r>
              <a:rPr lang="en-US" sz="2000" dirty="0">
                <a:solidFill>
                  <a:srgbClr val="333F70"/>
                </a:solidFill>
                <a:ea typeface="Open Sans" pitchFamily="34" charset="-122"/>
                <a:cs typeface="Open Sans" pitchFamily="34" charset="-120"/>
              </a:rPr>
              <a:t> </a:t>
            </a:r>
            <a:r>
              <a:rPr lang="tr-TR" sz="2000" dirty="0">
                <a:solidFill>
                  <a:srgbClr val="333F70"/>
                </a:solidFill>
                <a:ea typeface="Open Sans" pitchFamily="34" charset="-122"/>
                <a:cs typeface="Open Sans" pitchFamily="34" charset="-120"/>
              </a:rPr>
              <a:t>T</a:t>
            </a:r>
            <a:r>
              <a:rPr lang="en-US" sz="2000" dirty="0" err="1">
                <a:solidFill>
                  <a:srgbClr val="333F70"/>
                </a:solidFill>
                <a:ea typeface="Open Sans" pitchFamily="34" charset="-122"/>
                <a:cs typeface="Open Sans" pitchFamily="34" charset="-120"/>
              </a:rPr>
              <a:t>üm</a:t>
            </a:r>
            <a:r>
              <a:rPr lang="en-US" sz="2000" dirty="0">
                <a:solidFill>
                  <a:srgbClr val="333F70"/>
                </a:solidFill>
                <a:ea typeface="Open Sans" pitchFamily="34" charset="-122"/>
                <a:cs typeface="Open Sans" pitchFamily="34" charset="-120"/>
              </a:rPr>
              <a:t> nedenlere bağlı ölüm veya akut koroner sendrom, inme veya kalp yetmezliği nedeniyle hastaneye yatış veya acil servis ziyaretinin bileşimine kadar </a:t>
            </a:r>
            <a:r>
              <a:rPr lang="en-US" sz="2000" dirty="0" err="1">
                <a:solidFill>
                  <a:srgbClr val="333F70"/>
                </a:solidFill>
                <a:ea typeface="Open Sans" pitchFamily="34" charset="-122"/>
                <a:cs typeface="Open Sans" pitchFamily="34" charset="-120"/>
              </a:rPr>
              <a:t>geçen</a:t>
            </a:r>
            <a:r>
              <a:rPr lang="en-US" sz="2000" dirty="0">
                <a:solidFill>
                  <a:srgbClr val="333F70"/>
                </a:solidFill>
                <a:ea typeface="Open Sans" pitchFamily="34" charset="-122"/>
                <a:cs typeface="Open Sans" pitchFamily="34" charset="-120"/>
              </a:rPr>
              <a:t> </a:t>
            </a:r>
            <a:r>
              <a:rPr lang="en-US" sz="2000" dirty="0" err="1">
                <a:solidFill>
                  <a:srgbClr val="333F70"/>
                </a:solidFill>
                <a:ea typeface="Open Sans" pitchFamily="34" charset="-122"/>
                <a:cs typeface="Open Sans" pitchFamily="34" charset="-120"/>
              </a:rPr>
              <a:t>süre</a:t>
            </a:r>
            <a:endParaRPr lang="tr-TR" sz="2000" dirty="0">
              <a:solidFill>
                <a:srgbClr val="333F70"/>
              </a:solidFill>
              <a:ea typeface="Open Sans" pitchFamily="34" charset="-122"/>
              <a:cs typeface="Open Sans" pitchFamily="34" charset="-120"/>
            </a:endParaRPr>
          </a:p>
          <a:p>
            <a:pPr marL="342900" indent="-342900" algn="l">
              <a:lnSpc>
                <a:spcPts val="2850"/>
              </a:lnSpc>
              <a:buSzPct val="100000"/>
              <a:buChar char="•"/>
            </a:pPr>
            <a:endParaRPr lang="tr-TR" sz="2000" dirty="0">
              <a:solidFill>
                <a:srgbClr val="333F70"/>
              </a:solidFill>
              <a:ea typeface="Open Sans" pitchFamily="34" charset="-122"/>
              <a:cs typeface="Open Sans" pitchFamily="34" charset="-120"/>
            </a:endParaRPr>
          </a:p>
          <a:p>
            <a:pPr marL="342900" indent="-342900">
              <a:lnSpc>
                <a:spcPts val="2850"/>
              </a:lnSpc>
              <a:buSzPct val="100000"/>
              <a:buChar char="•"/>
            </a:pPr>
            <a:r>
              <a:rPr lang="tr-TR" sz="2000" dirty="0">
                <a:solidFill>
                  <a:srgbClr val="333F70"/>
                </a:solidFill>
                <a:ea typeface="Open Sans" pitchFamily="34" charset="-122"/>
                <a:cs typeface="Open Sans" pitchFamily="34" charset="-120"/>
              </a:rPr>
              <a:t>2. sonlanım noktası: H</a:t>
            </a:r>
            <a:r>
              <a:rPr lang="en-US" sz="2000" dirty="0">
                <a:solidFill>
                  <a:srgbClr val="333F70"/>
                </a:solidFill>
                <a:ea typeface="Open Sans" pitchFamily="34" charset="-122"/>
                <a:cs typeface="Open Sans" pitchFamily="34" charset="-120"/>
              </a:rPr>
              <a:t>er</a:t>
            </a:r>
            <a:r>
              <a:rPr lang="tr-TR" sz="2000" dirty="0">
                <a:solidFill>
                  <a:srgbClr val="333F70"/>
                </a:solidFill>
                <a:ea typeface="Open Sans" pitchFamily="34" charset="-122"/>
                <a:cs typeface="Open Sans" pitchFamily="34" charset="-120"/>
              </a:rPr>
              <a:t>hangi bir </a:t>
            </a:r>
            <a:r>
              <a:rPr lang="en-US" sz="2000" dirty="0" err="1">
                <a:solidFill>
                  <a:srgbClr val="333F70"/>
                </a:solidFill>
                <a:ea typeface="Open Sans" pitchFamily="34" charset="-122"/>
                <a:cs typeface="Open Sans" pitchFamily="34" charset="-120"/>
              </a:rPr>
              <a:t>nedene</a:t>
            </a:r>
            <a:r>
              <a:rPr lang="en-US" sz="2000" dirty="0">
                <a:solidFill>
                  <a:srgbClr val="333F70"/>
                </a:solidFill>
                <a:ea typeface="Open Sans" pitchFamily="34" charset="-122"/>
                <a:cs typeface="Open Sans" pitchFamily="34" charset="-120"/>
              </a:rPr>
              <a:t> bağlı planlanmamış hastaneye yatış veya acil servis ziyareti, omurga dışı kırık </a:t>
            </a:r>
            <a:r>
              <a:rPr lang="en-US" sz="2000" dirty="0" err="1">
                <a:solidFill>
                  <a:srgbClr val="333F70"/>
                </a:solidFill>
                <a:ea typeface="Open Sans" pitchFamily="34" charset="-122"/>
                <a:cs typeface="Open Sans" pitchFamily="34" charset="-120"/>
              </a:rPr>
              <a:t>ve</a:t>
            </a:r>
            <a:r>
              <a:rPr lang="en-US" sz="2000" dirty="0">
                <a:solidFill>
                  <a:srgbClr val="333F70"/>
                </a:solidFill>
                <a:ea typeface="Open Sans" pitchFamily="34" charset="-122"/>
                <a:cs typeface="Open Sans" pitchFamily="34" charset="-120"/>
              </a:rPr>
              <a:t> son 30 günde düşme, idrar kaçırma (haftada ≥2 kez), cilt ülserasyonu (evre 2-4), 90 gün önceki duruma göre kötüleşen bilişsellik, haftada en az 4 gün mevcut olan ve son 7 günde kolayca değişmeyen </a:t>
            </a:r>
            <a:r>
              <a:rPr lang="en-US" sz="2000" dirty="0" err="1">
                <a:solidFill>
                  <a:srgbClr val="333F70"/>
                </a:solidFill>
                <a:ea typeface="Open Sans" pitchFamily="34" charset="-122"/>
                <a:cs typeface="Open Sans" pitchFamily="34" charset="-120"/>
              </a:rPr>
              <a:t>davranışsal</a:t>
            </a:r>
            <a:r>
              <a:rPr lang="en-US" sz="2000" dirty="0">
                <a:solidFill>
                  <a:srgbClr val="333F70"/>
                </a:solidFill>
                <a:ea typeface="Open Sans" pitchFamily="34" charset="-122"/>
                <a:cs typeface="Open Sans" pitchFamily="34" charset="-120"/>
              </a:rPr>
              <a:t> </a:t>
            </a:r>
            <a:r>
              <a:rPr lang="en-US" sz="2000" dirty="0" err="1">
                <a:solidFill>
                  <a:srgbClr val="333F70"/>
                </a:solidFill>
                <a:ea typeface="Open Sans" pitchFamily="34" charset="-122"/>
                <a:cs typeface="Open Sans" pitchFamily="34" charset="-120"/>
              </a:rPr>
              <a:t>semptomlar</a:t>
            </a:r>
            <a:r>
              <a:rPr lang="tr-TR" sz="2000" dirty="0">
                <a:solidFill>
                  <a:srgbClr val="333F70"/>
                </a:solidFill>
                <a:ea typeface="Open Sans" pitchFamily="34" charset="-122"/>
                <a:cs typeface="Open Sans" pitchFamily="34" charset="-120"/>
              </a:rPr>
              <a:t>, </a:t>
            </a:r>
            <a:r>
              <a:rPr lang="en-US" sz="2000" dirty="0">
                <a:solidFill>
                  <a:srgbClr val="333F70"/>
                </a:solidFill>
                <a:ea typeface="Open Sans" pitchFamily="34" charset="-122"/>
                <a:cs typeface="Open Sans" pitchFamily="34" charset="-120"/>
              </a:rPr>
              <a:t>son 7 günde antipsikotik ilaç veya fiziksel kısıtlama alınması, son 7 günden 3 veya daha fazlasında anksiyete giderici ilaç alınması, son 7 günden 3 veya daha fazlasında yatmadan önce uyku hapı alınması ve son 30 günde neredeyse her gün depresyon veya anksiyete belirtileri görülmesiydi.</a:t>
            </a:r>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l="-2069" t="-8321" r="31831" b="54046"/>
          <a:stretch>
            <a:fillRect/>
          </a:stretch>
        </p:blipFill>
        <p:spPr>
          <a:xfrm>
            <a:off x="653143" y="0"/>
            <a:ext cx="5739973" cy="4341481"/>
          </a:xfrm>
          <a:prstGeom prst="rect">
            <a:avLst/>
          </a:prstGeom>
        </p:spPr>
      </p:pic>
      <p:pic>
        <p:nvPicPr>
          <p:cNvPr id="4" name="Image 1" descr="preencoded.png"/>
          <p:cNvPicPr>
            <a:picLocks noChangeAspect="1"/>
          </p:cNvPicPr>
          <p:nvPr/>
        </p:nvPicPr>
        <p:blipFill>
          <a:blip r:embed="rId4"/>
          <a:srcRect b="27306"/>
          <a:stretch>
            <a:fillRect/>
          </a:stretch>
        </p:blipFill>
        <p:spPr>
          <a:xfrm>
            <a:off x="3031753" y="3027510"/>
            <a:ext cx="10837928" cy="5026532"/>
          </a:xfrm>
          <a:prstGeom prst="rect">
            <a:avLst/>
          </a:prstGeom>
        </p:spPr>
      </p:pic>
      <p:sp>
        <p:nvSpPr>
          <p:cNvPr id="5" name="Dikdörtgen 4">
            <a:extLst>
              <a:ext uri="{FF2B5EF4-FFF2-40B4-BE49-F238E27FC236}">
                <a16:creationId xmlns:a16="http://schemas.microsoft.com/office/drawing/2014/main" id="{A65F232A-0B0A-AF64-A4D3-49BF330C1EB9}"/>
              </a:ext>
            </a:extLst>
          </p:cNvPr>
          <p:cNvSpPr/>
          <p:nvPr/>
        </p:nvSpPr>
        <p:spPr>
          <a:xfrm>
            <a:off x="12256034" y="3434763"/>
            <a:ext cx="1613647" cy="4619279"/>
          </a:xfrm>
          <a:prstGeom prst="rect">
            <a:avLst/>
          </a:prstGeom>
          <a:noFill/>
          <a:ln w="28575">
            <a:solidFill>
              <a:srgbClr val="F846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2030016"/>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ONKOLOJİ</a:t>
            </a:r>
            <a:endParaRPr lang="en-US" sz="4450" dirty="0"/>
          </a:p>
        </p:txBody>
      </p:sp>
      <p:pic>
        <p:nvPicPr>
          <p:cNvPr id="3" name="Image 0" descr="preencoded.png"/>
          <p:cNvPicPr>
            <a:picLocks noChangeAspect="1"/>
          </p:cNvPicPr>
          <p:nvPr/>
        </p:nvPicPr>
        <p:blipFill>
          <a:blip r:embed="rId3"/>
          <a:stretch>
            <a:fillRect/>
          </a:stretch>
        </p:blipFill>
        <p:spPr>
          <a:xfrm>
            <a:off x="793790" y="3192423"/>
            <a:ext cx="10788491" cy="30071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61884" y="1573603"/>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Geriatrik değerlendirme, en azından kısa süreli bir geriatrik tarama aracının kullanımını içermelidir (kesme noktası ≤14 olan G8 aracı önerilir). (Kanıt kalitesi: Orta; Öneri gücü: Güçlü)</a:t>
            </a:r>
            <a:endParaRPr lang="en-US" sz="2000" dirty="0"/>
          </a:p>
        </p:txBody>
      </p:sp>
      <p:sp>
        <p:nvSpPr>
          <p:cNvPr id="3" name="Text 1"/>
          <p:cNvSpPr/>
          <p:nvPr/>
        </p:nvSpPr>
        <p:spPr>
          <a:xfrm>
            <a:off x="861883" y="3098551"/>
            <a:ext cx="13042821" cy="1088708"/>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Bir GA, kanserli yaşlı hastalarda sonuçlarla ilişkili olduğu bilinen yüksek öncelikli yaşlanmayla ilgili alanları içermelidir. Bunlar arasında fiziksel ve bilişsel işlev, duygusal sağlık, eşlik eden hastalıklar, polifarmasi, beslenme ve sosyal destek değerlendirmesi yer almaktadır. (Kanıt kalitesi: Yüksek; Öneri gücü: Güçlü)</a:t>
            </a:r>
            <a:endParaRPr lang="en-US" sz="2000" dirty="0"/>
          </a:p>
        </p:txBody>
      </p:sp>
      <p:sp>
        <p:nvSpPr>
          <p:cNvPr id="4" name="Text 2"/>
          <p:cNvSpPr/>
          <p:nvPr/>
        </p:nvSpPr>
        <p:spPr>
          <a:xfrm>
            <a:off x="793790" y="4840486"/>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Bir tarama aracı kullanılarak potansiyel olarak savunmasız olarak tanımlanan hastalar için Panel, GA gerçekleştirmek için bir seçenek olarak PGA'yı önermektedir</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379101"/>
            <a:ext cx="13042821" cy="362903"/>
          </a:xfrm>
          <a:prstGeom prst="rect">
            <a:avLst/>
          </a:prstGeom>
          <a:noFill/>
          <a:ln/>
        </p:spPr>
        <p:txBody>
          <a:bodyPr wrap="none" lIns="0" tIns="0" rIns="0" bIns="0" rtlCol="0" anchor="t"/>
          <a:lstStyle/>
          <a:p>
            <a:pPr marL="285750" indent="-285750" algn="l">
              <a:lnSpc>
                <a:spcPts val="2850"/>
              </a:lnSpc>
              <a:buFont typeface="Arial" panose="020B0604020202020204" pitchFamily="34" charset="0"/>
              <a:buChar char="•"/>
            </a:pPr>
            <a:r>
              <a:rPr lang="en-US" sz="2000" dirty="0">
                <a:solidFill>
                  <a:srgbClr val="333F70"/>
                </a:solidFill>
                <a:latin typeface="Open Sans" pitchFamily="34" charset="0"/>
                <a:ea typeface="Open Sans" pitchFamily="34" charset="-122"/>
                <a:cs typeface="Open Sans" pitchFamily="34" charset="-120"/>
              </a:rPr>
              <a:t>Son 6 ayda kaç kez düştünüz?</a:t>
            </a:r>
            <a:endParaRPr lang="en-US" sz="2000" dirty="0"/>
          </a:p>
        </p:txBody>
      </p:sp>
      <p:sp>
        <p:nvSpPr>
          <p:cNvPr id="3" name="Text 1"/>
          <p:cNvSpPr/>
          <p:nvPr/>
        </p:nvSpPr>
        <p:spPr>
          <a:xfrm>
            <a:off x="793790" y="1997154"/>
            <a:ext cx="13042821" cy="362903"/>
          </a:xfrm>
          <a:prstGeom prst="rect">
            <a:avLst/>
          </a:prstGeom>
          <a:noFill/>
          <a:ln/>
        </p:spPr>
        <p:txBody>
          <a:bodyPr wrap="none" lIns="0" tIns="0" rIns="0" bIns="0" rtlCol="0" anchor="t"/>
          <a:lstStyle/>
          <a:p>
            <a:pPr marL="285750" indent="-285750" algn="l">
              <a:lnSpc>
                <a:spcPts val="2850"/>
              </a:lnSpc>
              <a:buFont typeface="Arial" panose="020B0604020202020204" pitchFamily="34" charset="0"/>
              <a:buChar char="•"/>
            </a:pPr>
            <a:r>
              <a:rPr lang="en-US" sz="2000" dirty="0">
                <a:solidFill>
                  <a:srgbClr val="333F70"/>
                </a:solidFill>
                <a:latin typeface="Open Sans" pitchFamily="34" charset="0"/>
                <a:ea typeface="Open Sans" pitchFamily="34" charset="-122"/>
                <a:cs typeface="Open Sans" pitchFamily="34" charset="-120"/>
              </a:rPr>
              <a:t>Sağlığınız sizi bir blok yürümekle sınırlıyor mu?</a:t>
            </a:r>
            <a:endParaRPr lang="en-US" sz="2000" dirty="0"/>
          </a:p>
        </p:txBody>
      </p:sp>
      <p:sp>
        <p:nvSpPr>
          <p:cNvPr id="4" name="Text 2"/>
          <p:cNvSpPr/>
          <p:nvPr/>
        </p:nvSpPr>
        <p:spPr>
          <a:xfrm>
            <a:off x="793790" y="2615208"/>
            <a:ext cx="13042821" cy="362903"/>
          </a:xfrm>
          <a:prstGeom prst="rect">
            <a:avLst/>
          </a:prstGeom>
          <a:noFill/>
          <a:ln/>
        </p:spPr>
        <p:txBody>
          <a:bodyPr wrap="none" lIns="0" tIns="0" rIns="0" bIns="0" rtlCol="0" anchor="t"/>
          <a:lstStyle/>
          <a:p>
            <a:pPr marL="285750" indent="-285750" algn="l">
              <a:lnSpc>
                <a:spcPts val="2850"/>
              </a:lnSpc>
              <a:buFont typeface="Arial" panose="020B0604020202020204" pitchFamily="34" charset="0"/>
              <a:buChar char="•"/>
            </a:pPr>
            <a:r>
              <a:rPr lang="en-US" sz="2000" dirty="0">
                <a:solidFill>
                  <a:srgbClr val="333F70"/>
                </a:solidFill>
                <a:latin typeface="Open Sans" pitchFamily="34" charset="0"/>
                <a:ea typeface="Open Sans" pitchFamily="34" charset="-122"/>
                <a:cs typeface="Open Sans" pitchFamily="34" charset="-120"/>
              </a:rPr>
              <a:t>Sağlığınız artık sizi bir kat merdiven çıkmakla sınırlıyor mu?</a:t>
            </a:r>
            <a:endParaRPr lang="en-US" sz="2000" dirty="0"/>
          </a:p>
        </p:txBody>
      </p:sp>
      <p:sp>
        <p:nvSpPr>
          <p:cNvPr id="5" name="Text 3"/>
          <p:cNvSpPr/>
          <p:nvPr/>
        </p:nvSpPr>
        <p:spPr>
          <a:xfrm>
            <a:off x="793790" y="3233261"/>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Yürüme mesafesi dışındaki yerlere gidebilir misiniz?...</a:t>
            </a:r>
            <a:endParaRPr lang="en-US" sz="2000" dirty="0"/>
          </a:p>
        </p:txBody>
      </p:sp>
      <p:sp>
        <p:nvSpPr>
          <p:cNvPr id="6" name="Text 4"/>
          <p:cNvSpPr/>
          <p:nvPr/>
        </p:nvSpPr>
        <p:spPr>
          <a:xfrm>
            <a:off x="793790" y="3675459"/>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GYA</a:t>
            </a:r>
            <a:endParaRPr lang="en-US" sz="2000" dirty="0"/>
          </a:p>
        </p:txBody>
      </p:sp>
      <p:sp>
        <p:nvSpPr>
          <p:cNvPr id="7" name="Text 5"/>
          <p:cNvSpPr/>
          <p:nvPr/>
        </p:nvSpPr>
        <p:spPr>
          <a:xfrm>
            <a:off x="793790" y="4117657"/>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EGYA</a:t>
            </a:r>
            <a:endParaRPr lang="en-US" sz="2000" dirty="0"/>
          </a:p>
        </p:txBody>
      </p:sp>
      <p:sp>
        <p:nvSpPr>
          <p:cNvPr id="8" name="Text 6"/>
          <p:cNvSpPr/>
          <p:nvPr/>
        </p:nvSpPr>
        <p:spPr>
          <a:xfrm>
            <a:off x="793790" y="4559856"/>
            <a:ext cx="13042821"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Son 4 hafta boyunca, fiziksel sağlığınız veya duygusal sorunlarınız ne kadar zaman sosyal aktivitelerinizi (arkadaş, akraba ziyareti vb.) engelledi?</a:t>
            </a:r>
            <a:endParaRPr lang="en-US" sz="2000" dirty="0"/>
          </a:p>
        </p:txBody>
      </p:sp>
      <p:sp>
        <p:nvSpPr>
          <p:cNvPr id="9" name="Text 7"/>
          <p:cNvSpPr/>
          <p:nvPr/>
        </p:nvSpPr>
        <p:spPr>
          <a:xfrm>
            <a:off x="793790" y="5364956"/>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Temelde hayatınızdan memnun musunuz?</a:t>
            </a:r>
            <a:endParaRPr lang="en-US" sz="2000" dirty="0"/>
          </a:p>
        </p:txBody>
      </p:sp>
      <p:sp>
        <p:nvSpPr>
          <p:cNvPr id="10" name="Text 8"/>
          <p:cNvSpPr/>
          <p:nvPr/>
        </p:nvSpPr>
        <p:spPr>
          <a:xfrm>
            <a:off x="793790" y="5807154"/>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Kronik hastalık varlığı( KOAH,HT,KAH, romatolojik hastalık...)</a:t>
            </a:r>
            <a:endParaRPr lang="en-US" sz="2000" dirty="0"/>
          </a:p>
        </p:txBody>
      </p:sp>
      <p:sp>
        <p:nvSpPr>
          <p:cNvPr id="11" name="Text 9"/>
          <p:cNvSpPr/>
          <p:nvPr/>
        </p:nvSpPr>
        <p:spPr>
          <a:xfrm>
            <a:off x="793790" y="6249353"/>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Mini cog</a:t>
            </a:r>
            <a:endParaRPr lang="en-US" sz="2000" dirty="0"/>
          </a:p>
        </p:txBody>
      </p:sp>
      <p:sp>
        <p:nvSpPr>
          <p:cNvPr id="12" name="Text 10"/>
          <p:cNvSpPr/>
          <p:nvPr/>
        </p:nvSpPr>
        <p:spPr>
          <a:xfrm>
            <a:off x="793790" y="6691551"/>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a:solidFill>
                  <a:srgbClr val="333F70"/>
                </a:solidFill>
                <a:latin typeface="Open Sans" pitchFamily="34" charset="0"/>
                <a:ea typeface="Open Sans" pitchFamily="34" charset="-122"/>
                <a:cs typeface="Open Sans" pitchFamily="34" charset="-120"/>
              </a:rPr>
              <a:t>Malnutrisyon</a:t>
            </a:r>
            <a:endParaRPr lang="en-US" sz="2000" dirty="0"/>
          </a:p>
        </p:txBody>
      </p:sp>
      <p:sp>
        <p:nvSpPr>
          <p:cNvPr id="13" name="Metin kutusu 12">
            <a:extLst>
              <a:ext uri="{FF2B5EF4-FFF2-40B4-BE49-F238E27FC236}">
                <a16:creationId xmlns:a16="http://schemas.microsoft.com/office/drawing/2014/main" id="{C41257E7-2B91-6F14-F7D3-DD24A174E665}"/>
              </a:ext>
            </a:extLst>
          </p:cNvPr>
          <p:cNvSpPr txBox="1"/>
          <p:nvPr/>
        </p:nvSpPr>
        <p:spPr>
          <a:xfrm>
            <a:off x="472777" y="497405"/>
            <a:ext cx="7046704" cy="646331"/>
          </a:xfrm>
          <a:prstGeom prst="rect">
            <a:avLst/>
          </a:prstGeom>
          <a:noFill/>
        </p:spPr>
        <p:txBody>
          <a:bodyPr wrap="square" rtlCol="0">
            <a:spAutoFit/>
          </a:bodyPr>
          <a:lstStyle/>
          <a:p>
            <a:r>
              <a:rPr lang="tr-TR" sz="3600" dirty="0" err="1"/>
              <a:t>Practical</a:t>
            </a:r>
            <a:r>
              <a:rPr lang="tr-TR" sz="3600" dirty="0"/>
              <a:t> </a:t>
            </a:r>
            <a:r>
              <a:rPr lang="tr-TR" sz="3600" dirty="0" err="1"/>
              <a:t>geriatric</a:t>
            </a:r>
            <a:r>
              <a:rPr lang="tr-TR" sz="3600" dirty="0"/>
              <a:t> </a:t>
            </a:r>
            <a:r>
              <a:rPr lang="tr-TR" sz="3600" dirty="0" err="1"/>
              <a:t>assement</a:t>
            </a:r>
            <a:r>
              <a:rPr lang="tr-TR" sz="3600" dirty="0"/>
              <a:t> </a:t>
            </a:r>
            <a:r>
              <a:rPr lang="tr-TR" sz="3600" dirty="0" err="1"/>
              <a:t>tool</a:t>
            </a:r>
            <a:endParaRPr lang="tr-TR" sz="3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D368455B-0D4D-4647-8C09-7E06B1FC5993}"/>
</file>

<file path=customXml/itemProps2.xml><?xml version="1.0" encoding="utf-8"?>
<ds:datastoreItem xmlns:ds="http://schemas.openxmlformats.org/officeDocument/2006/customXml" ds:itemID="{10673EF6-A0D9-467D-B725-E78A5664A260}"/>
</file>

<file path=customXml/itemProps3.xml><?xml version="1.0" encoding="utf-8"?>
<ds:datastoreItem xmlns:ds="http://schemas.openxmlformats.org/officeDocument/2006/customXml" ds:itemID="{A1BCA6C1-C4FD-40FC-A137-5CC48FEED86E}"/>
</file>

<file path=docProps/app.xml><?xml version="1.0" encoding="utf-8"?>
<Properties xmlns="http://schemas.openxmlformats.org/officeDocument/2006/extended-properties" xmlns:vt="http://schemas.openxmlformats.org/officeDocument/2006/docPropsVTypes">
  <TotalTime>1231</TotalTime>
  <Words>3278</Words>
  <Application>Microsoft Office PowerPoint</Application>
  <PresentationFormat>Özel</PresentationFormat>
  <Paragraphs>255</Paragraphs>
  <Slides>44</Slides>
  <Notes>40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44</vt:i4>
      </vt:variant>
    </vt:vector>
  </HeadingPairs>
  <TitlesOfParts>
    <vt:vector size="48" baseType="lpstr">
      <vt:lpstr>Arial</vt:lpstr>
      <vt:lpstr>Open Sans</vt:lpstr>
      <vt:lpstr>Unbounded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loq4</cp:lastModifiedBy>
  <cp:revision>6</cp:revision>
  <dcterms:created xsi:type="dcterms:W3CDTF">2025-10-16T09:37:53Z</dcterms:created>
  <dcterms:modified xsi:type="dcterms:W3CDTF">2025-10-18T11:31:24Z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