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91" r:id="rId3"/>
    <p:sldMasterId id="2147483706" r:id="rId4"/>
  </p:sldMasterIdLst>
  <p:notesMasterIdLst>
    <p:notesMasterId r:id="rId56"/>
  </p:notesMasterIdLst>
  <p:sldIdLst>
    <p:sldId id="305" r:id="rId5"/>
    <p:sldId id="314" r:id="rId6"/>
    <p:sldId id="262" r:id="rId7"/>
    <p:sldId id="306" r:id="rId8"/>
    <p:sldId id="311" r:id="rId9"/>
    <p:sldId id="312" r:id="rId10"/>
    <p:sldId id="313" r:id="rId11"/>
    <p:sldId id="316" r:id="rId12"/>
    <p:sldId id="317" r:id="rId13"/>
    <p:sldId id="319" r:id="rId14"/>
    <p:sldId id="321" r:id="rId15"/>
    <p:sldId id="322" r:id="rId16"/>
    <p:sldId id="259" r:id="rId17"/>
    <p:sldId id="307" r:id="rId18"/>
    <p:sldId id="292" r:id="rId19"/>
    <p:sldId id="273" r:id="rId20"/>
    <p:sldId id="274" r:id="rId21"/>
    <p:sldId id="275" r:id="rId22"/>
    <p:sldId id="276" r:id="rId23"/>
    <p:sldId id="304" r:id="rId24"/>
    <p:sldId id="297" r:id="rId25"/>
    <p:sldId id="286" r:id="rId26"/>
    <p:sldId id="298" r:id="rId27"/>
    <p:sldId id="267" r:id="rId28"/>
    <p:sldId id="310" r:id="rId29"/>
    <p:sldId id="365" r:id="rId30"/>
    <p:sldId id="366" r:id="rId31"/>
    <p:sldId id="372" r:id="rId32"/>
    <p:sldId id="367" r:id="rId33"/>
    <p:sldId id="368" r:id="rId34"/>
    <p:sldId id="373" r:id="rId35"/>
    <p:sldId id="369" r:id="rId36"/>
    <p:sldId id="287" r:id="rId37"/>
    <p:sldId id="374" r:id="rId38"/>
    <p:sldId id="375" r:id="rId39"/>
    <p:sldId id="291" r:id="rId40"/>
    <p:sldId id="256" r:id="rId41"/>
    <p:sldId id="337" r:id="rId42"/>
    <p:sldId id="338" r:id="rId43"/>
    <p:sldId id="339" r:id="rId44"/>
    <p:sldId id="301" r:id="rId45"/>
    <p:sldId id="308" r:id="rId46"/>
    <p:sldId id="350" r:id="rId47"/>
    <p:sldId id="360" r:id="rId48"/>
    <p:sldId id="353" r:id="rId49"/>
    <p:sldId id="361" r:id="rId50"/>
    <p:sldId id="363" r:id="rId51"/>
    <p:sldId id="364" r:id="rId52"/>
    <p:sldId id="328" r:id="rId53"/>
    <p:sldId id="376" r:id="rId54"/>
    <p:sldId id="371" r:id="rId5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8"/>
    <p:restoredTop sz="94698"/>
  </p:normalViewPr>
  <p:slideViewPr>
    <p:cSldViewPr snapToGrid="0">
      <p:cViewPr varScale="1">
        <p:scale>
          <a:sx n="78" d="100"/>
          <a:sy n="78" d="100"/>
        </p:scale>
        <p:origin x="7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customXml" Target="../customXml/item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FD827-424C-4E6F-9801-32C4CA41996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3E946C6-A8CF-42A8-9AFC-6A1CF7156F28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Abdominal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derin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SAT (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dSAT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) 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yüzeyel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SAT (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sSAT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) ’a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göre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daha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olumsuz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metabolik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profile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sahiptir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bazı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çalışmalarda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dSAT’ın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VAT’a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yakın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risk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taşıdığı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gösterilmiştir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32E456C-01C4-498E-8663-D3DED2413E46}" type="parTrans" cxnId="{7284DA25-14AC-4F2A-9FED-141F96AA0DA3}">
      <dgm:prSet/>
      <dgm:spPr/>
      <dgm:t>
        <a:bodyPr/>
        <a:lstStyle/>
        <a:p>
          <a:endParaRPr lang="en-US"/>
        </a:p>
      </dgm:t>
    </dgm:pt>
    <dgm:pt modelId="{3C59D062-5C30-4FEF-AD30-F06D4428086A}" type="sibTrans" cxnId="{7284DA25-14AC-4F2A-9FED-141F96AA0DA3}">
      <dgm:prSet/>
      <dgm:spPr/>
      <dgm:t>
        <a:bodyPr/>
        <a:lstStyle/>
        <a:p>
          <a:endParaRPr lang="en-US"/>
        </a:p>
      </dgm:t>
    </dgm:pt>
    <dgm:pt modelId="{A9971CA0-D993-47D4-A0B1-A18D237B1EDE}">
      <dgm:prSet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Erkeklerde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visseral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depolar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görece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baskındır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menopoz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sonrası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kadınlarda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android/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viseral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dağılıma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kayma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hızlanır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77D28F6-D429-4D9D-AD40-D67419338EC0}" type="parTrans" cxnId="{46BCF480-51C7-4E81-BE14-7CED192648B1}">
      <dgm:prSet/>
      <dgm:spPr/>
      <dgm:t>
        <a:bodyPr/>
        <a:lstStyle/>
        <a:p>
          <a:endParaRPr lang="en-US"/>
        </a:p>
      </dgm:t>
    </dgm:pt>
    <dgm:pt modelId="{70CA744D-6B9E-48C3-929A-FF7E2CD556F4}" type="sibTrans" cxnId="{46BCF480-51C7-4E81-BE14-7CED192648B1}">
      <dgm:prSet/>
      <dgm:spPr/>
      <dgm:t>
        <a:bodyPr/>
        <a:lstStyle/>
        <a:p>
          <a:endParaRPr lang="en-US"/>
        </a:p>
      </dgm:t>
    </dgm:pt>
    <dgm:pt modelId="{A86F0B20-8DC5-485E-9F22-727043D645FA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DXA Android/Gynoid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oranı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&gt;&gt;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menopoz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süresi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KV risk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göstergeleriyle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ilişkilidir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1C501DFF-E128-4ADA-BD6A-B1F2B4E6AD62}" type="parTrans" cxnId="{6506D074-31CF-41EC-B5EB-116E5558C5D1}">
      <dgm:prSet/>
      <dgm:spPr/>
      <dgm:t>
        <a:bodyPr/>
        <a:lstStyle/>
        <a:p>
          <a:endParaRPr lang="en-US"/>
        </a:p>
      </dgm:t>
    </dgm:pt>
    <dgm:pt modelId="{5ADF7457-3AD6-4AB8-9420-AF93D54E0E01}" type="sibTrans" cxnId="{6506D074-31CF-41EC-B5EB-116E5558C5D1}">
      <dgm:prSet/>
      <dgm:spPr/>
      <dgm:t>
        <a:bodyPr/>
        <a:lstStyle/>
        <a:p>
          <a:endParaRPr lang="en-US"/>
        </a:p>
      </dgm:t>
    </dgm:pt>
    <dgm:pt modelId="{DF9618A7-D674-AA4E-B8C2-4371A91F98C6}" type="pres">
      <dgm:prSet presAssocID="{9F1FD827-424C-4E6F-9801-32C4CA41996B}" presName="outerComposite" presStyleCnt="0">
        <dgm:presLayoutVars>
          <dgm:chMax val="5"/>
          <dgm:dir/>
          <dgm:resizeHandles val="exact"/>
        </dgm:presLayoutVars>
      </dgm:prSet>
      <dgm:spPr/>
    </dgm:pt>
    <dgm:pt modelId="{7174A244-970E-684B-82CE-9A7334CB6A94}" type="pres">
      <dgm:prSet presAssocID="{9F1FD827-424C-4E6F-9801-32C4CA41996B}" presName="dummyMaxCanvas" presStyleCnt="0">
        <dgm:presLayoutVars/>
      </dgm:prSet>
      <dgm:spPr/>
    </dgm:pt>
    <dgm:pt modelId="{A11C17A5-4AA1-534C-950A-A9E8CA2497F1}" type="pres">
      <dgm:prSet presAssocID="{9F1FD827-424C-4E6F-9801-32C4CA41996B}" presName="ThreeNodes_1" presStyleLbl="node1" presStyleIdx="0" presStyleCnt="3" custLinFactNeighborX="-2578">
        <dgm:presLayoutVars>
          <dgm:bulletEnabled val="1"/>
        </dgm:presLayoutVars>
      </dgm:prSet>
      <dgm:spPr/>
    </dgm:pt>
    <dgm:pt modelId="{5B6E2E85-8A44-3146-BDE4-029155AE2635}" type="pres">
      <dgm:prSet presAssocID="{9F1FD827-424C-4E6F-9801-32C4CA41996B}" presName="ThreeNodes_2" presStyleLbl="node1" presStyleIdx="1" presStyleCnt="3">
        <dgm:presLayoutVars>
          <dgm:bulletEnabled val="1"/>
        </dgm:presLayoutVars>
      </dgm:prSet>
      <dgm:spPr/>
    </dgm:pt>
    <dgm:pt modelId="{F681DD53-E5C8-8F48-8F52-76D2A1390CFA}" type="pres">
      <dgm:prSet presAssocID="{9F1FD827-424C-4E6F-9801-32C4CA41996B}" presName="ThreeNodes_3" presStyleLbl="node1" presStyleIdx="2" presStyleCnt="3">
        <dgm:presLayoutVars>
          <dgm:bulletEnabled val="1"/>
        </dgm:presLayoutVars>
      </dgm:prSet>
      <dgm:spPr/>
    </dgm:pt>
    <dgm:pt modelId="{FF02899F-1783-2048-8A67-E48C92ACF6EA}" type="pres">
      <dgm:prSet presAssocID="{9F1FD827-424C-4E6F-9801-32C4CA41996B}" presName="ThreeConn_1-2" presStyleLbl="fgAccFollowNode1" presStyleIdx="0" presStyleCnt="2">
        <dgm:presLayoutVars>
          <dgm:bulletEnabled val="1"/>
        </dgm:presLayoutVars>
      </dgm:prSet>
      <dgm:spPr/>
    </dgm:pt>
    <dgm:pt modelId="{E876813D-ADFD-1F4D-AC4D-02C2B65D2C74}" type="pres">
      <dgm:prSet presAssocID="{9F1FD827-424C-4E6F-9801-32C4CA41996B}" presName="ThreeConn_2-3" presStyleLbl="fgAccFollowNode1" presStyleIdx="1" presStyleCnt="2">
        <dgm:presLayoutVars>
          <dgm:bulletEnabled val="1"/>
        </dgm:presLayoutVars>
      </dgm:prSet>
      <dgm:spPr/>
    </dgm:pt>
    <dgm:pt modelId="{C5FAD7DF-0C22-A24F-842A-973B10161D00}" type="pres">
      <dgm:prSet presAssocID="{9F1FD827-424C-4E6F-9801-32C4CA41996B}" presName="ThreeNodes_1_text" presStyleLbl="node1" presStyleIdx="2" presStyleCnt="3">
        <dgm:presLayoutVars>
          <dgm:bulletEnabled val="1"/>
        </dgm:presLayoutVars>
      </dgm:prSet>
      <dgm:spPr/>
    </dgm:pt>
    <dgm:pt modelId="{EF710482-8D64-3C4E-BA69-6A376E7C962D}" type="pres">
      <dgm:prSet presAssocID="{9F1FD827-424C-4E6F-9801-32C4CA41996B}" presName="ThreeNodes_2_text" presStyleLbl="node1" presStyleIdx="2" presStyleCnt="3">
        <dgm:presLayoutVars>
          <dgm:bulletEnabled val="1"/>
        </dgm:presLayoutVars>
      </dgm:prSet>
      <dgm:spPr/>
    </dgm:pt>
    <dgm:pt modelId="{AB173270-52B7-6D4F-981E-B58062559AE6}" type="pres">
      <dgm:prSet presAssocID="{9F1FD827-424C-4E6F-9801-32C4CA41996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AF6620-62B9-9F4C-9217-501A7E6AF486}" type="presOf" srcId="{3C59D062-5C30-4FEF-AD30-F06D4428086A}" destId="{FF02899F-1783-2048-8A67-E48C92ACF6EA}" srcOrd="0" destOrd="0" presId="urn:microsoft.com/office/officeart/2005/8/layout/vProcess5"/>
    <dgm:cxn modelId="{7284DA25-14AC-4F2A-9FED-141F96AA0DA3}" srcId="{9F1FD827-424C-4E6F-9801-32C4CA41996B}" destId="{93E946C6-A8CF-42A8-9AFC-6A1CF7156F28}" srcOrd="0" destOrd="0" parTransId="{C32E456C-01C4-498E-8663-D3DED2413E46}" sibTransId="{3C59D062-5C30-4FEF-AD30-F06D4428086A}"/>
    <dgm:cxn modelId="{3957572A-2881-CF48-A0F0-E85743544983}" type="presOf" srcId="{A86F0B20-8DC5-485E-9F22-727043D645FA}" destId="{AB173270-52B7-6D4F-981E-B58062559AE6}" srcOrd="1" destOrd="0" presId="urn:microsoft.com/office/officeart/2005/8/layout/vProcess5"/>
    <dgm:cxn modelId="{8D01DF36-3955-FD49-AC3A-C6C4779BF295}" type="presOf" srcId="{A9971CA0-D993-47D4-A0B1-A18D237B1EDE}" destId="{EF710482-8D64-3C4E-BA69-6A376E7C962D}" srcOrd="1" destOrd="0" presId="urn:microsoft.com/office/officeart/2005/8/layout/vProcess5"/>
    <dgm:cxn modelId="{9A100866-BE25-CE43-8B0B-9FCE1678A5A7}" type="presOf" srcId="{9F1FD827-424C-4E6F-9801-32C4CA41996B}" destId="{DF9618A7-D674-AA4E-B8C2-4371A91F98C6}" srcOrd="0" destOrd="0" presId="urn:microsoft.com/office/officeart/2005/8/layout/vProcess5"/>
    <dgm:cxn modelId="{6506D074-31CF-41EC-B5EB-116E5558C5D1}" srcId="{9F1FD827-424C-4E6F-9801-32C4CA41996B}" destId="{A86F0B20-8DC5-485E-9F22-727043D645FA}" srcOrd="2" destOrd="0" parTransId="{1C501DFF-E128-4ADA-BD6A-B1F2B4E6AD62}" sibTransId="{5ADF7457-3AD6-4AB8-9420-AF93D54E0E01}"/>
    <dgm:cxn modelId="{52F7917E-841C-2442-86B1-2CA7FE2429E0}" type="presOf" srcId="{93E946C6-A8CF-42A8-9AFC-6A1CF7156F28}" destId="{C5FAD7DF-0C22-A24F-842A-973B10161D00}" srcOrd="1" destOrd="0" presId="urn:microsoft.com/office/officeart/2005/8/layout/vProcess5"/>
    <dgm:cxn modelId="{46BCF480-51C7-4E81-BE14-7CED192648B1}" srcId="{9F1FD827-424C-4E6F-9801-32C4CA41996B}" destId="{A9971CA0-D993-47D4-A0B1-A18D237B1EDE}" srcOrd="1" destOrd="0" parTransId="{277D28F6-D429-4D9D-AD40-D67419338EC0}" sibTransId="{70CA744D-6B9E-48C3-929A-FF7E2CD556F4}"/>
    <dgm:cxn modelId="{A3880CA2-B7C4-B849-90EA-DE1FA997CDD0}" type="presOf" srcId="{70CA744D-6B9E-48C3-929A-FF7E2CD556F4}" destId="{E876813D-ADFD-1F4D-AC4D-02C2B65D2C74}" srcOrd="0" destOrd="0" presId="urn:microsoft.com/office/officeart/2005/8/layout/vProcess5"/>
    <dgm:cxn modelId="{0D2CF2C7-FBFC-0841-9327-C065D1021E29}" type="presOf" srcId="{93E946C6-A8CF-42A8-9AFC-6A1CF7156F28}" destId="{A11C17A5-4AA1-534C-950A-A9E8CA2497F1}" srcOrd="0" destOrd="0" presId="urn:microsoft.com/office/officeart/2005/8/layout/vProcess5"/>
    <dgm:cxn modelId="{432AD6CF-7219-0342-97BC-4046A06F901D}" type="presOf" srcId="{A86F0B20-8DC5-485E-9F22-727043D645FA}" destId="{F681DD53-E5C8-8F48-8F52-76D2A1390CFA}" srcOrd="0" destOrd="0" presId="urn:microsoft.com/office/officeart/2005/8/layout/vProcess5"/>
    <dgm:cxn modelId="{992EE2DD-BF4D-FA49-A2D5-BFA49830B7FF}" type="presOf" srcId="{A9971CA0-D993-47D4-A0B1-A18D237B1EDE}" destId="{5B6E2E85-8A44-3146-BDE4-029155AE2635}" srcOrd="0" destOrd="0" presId="urn:microsoft.com/office/officeart/2005/8/layout/vProcess5"/>
    <dgm:cxn modelId="{E5D08D28-1DC1-B243-8C71-A394C2CA7DC9}" type="presParOf" srcId="{DF9618A7-D674-AA4E-B8C2-4371A91F98C6}" destId="{7174A244-970E-684B-82CE-9A7334CB6A94}" srcOrd="0" destOrd="0" presId="urn:microsoft.com/office/officeart/2005/8/layout/vProcess5"/>
    <dgm:cxn modelId="{9DF299D3-4942-4B4B-8574-F4B88ADD7C7D}" type="presParOf" srcId="{DF9618A7-D674-AA4E-B8C2-4371A91F98C6}" destId="{A11C17A5-4AA1-534C-950A-A9E8CA2497F1}" srcOrd="1" destOrd="0" presId="urn:microsoft.com/office/officeart/2005/8/layout/vProcess5"/>
    <dgm:cxn modelId="{322CCA8C-4460-AE40-94E9-BBDEA1BE3D2C}" type="presParOf" srcId="{DF9618A7-D674-AA4E-B8C2-4371A91F98C6}" destId="{5B6E2E85-8A44-3146-BDE4-029155AE2635}" srcOrd="2" destOrd="0" presId="urn:microsoft.com/office/officeart/2005/8/layout/vProcess5"/>
    <dgm:cxn modelId="{8FFADD2A-4B90-4846-AEFB-8E22DB75F21A}" type="presParOf" srcId="{DF9618A7-D674-AA4E-B8C2-4371A91F98C6}" destId="{F681DD53-E5C8-8F48-8F52-76D2A1390CFA}" srcOrd="3" destOrd="0" presId="urn:microsoft.com/office/officeart/2005/8/layout/vProcess5"/>
    <dgm:cxn modelId="{DBFCDEBB-AC2B-ED46-B60F-6F73D980C153}" type="presParOf" srcId="{DF9618A7-D674-AA4E-B8C2-4371A91F98C6}" destId="{FF02899F-1783-2048-8A67-E48C92ACF6EA}" srcOrd="4" destOrd="0" presId="urn:microsoft.com/office/officeart/2005/8/layout/vProcess5"/>
    <dgm:cxn modelId="{0D1307BE-110E-FA45-98C3-BDE84A3D70D5}" type="presParOf" srcId="{DF9618A7-D674-AA4E-B8C2-4371A91F98C6}" destId="{E876813D-ADFD-1F4D-AC4D-02C2B65D2C74}" srcOrd="5" destOrd="0" presId="urn:microsoft.com/office/officeart/2005/8/layout/vProcess5"/>
    <dgm:cxn modelId="{25B2B812-BB97-864C-99D7-82516EAB04BB}" type="presParOf" srcId="{DF9618A7-D674-AA4E-B8C2-4371A91F98C6}" destId="{C5FAD7DF-0C22-A24F-842A-973B10161D00}" srcOrd="6" destOrd="0" presId="urn:microsoft.com/office/officeart/2005/8/layout/vProcess5"/>
    <dgm:cxn modelId="{789E8D50-77EB-D242-88BF-489E1B904F78}" type="presParOf" srcId="{DF9618A7-D674-AA4E-B8C2-4371A91F98C6}" destId="{EF710482-8D64-3C4E-BA69-6A376E7C962D}" srcOrd="7" destOrd="0" presId="urn:microsoft.com/office/officeart/2005/8/layout/vProcess5"/>
    <dgm:cxn modelId="{2EB4A4E2-327A-A944-B5F1-B8821AD0AFBC}" type="presParOf" srcId="{DF9618A7-D674-AA4E-B8C2-4371A91F98C6}" destId="{AB173270-52B7-6D4F-981E-B58062559AE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BD335-62FA-8447-B062-1040A48D1B2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A50C11F-D167-354B-8D94-81F846C104E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r-TR"/>
            <a:t>Hipertansiyon</a:t>
          </a:r>
        </a:p>
      </dgm:t>
    </dgm:pt>
    <dgm:pt modelId="{3D6C3C74-9F5E-7A4F-8A7D-8754BECBCF10}" type="parTrans" cxnId="{89ECD9FD-998D-4C40-82FF-C7FA4A927F3B}">
      <dgm:prSet/>
      <dgm:spPr/>
      <dgm:t>
        <a:bodyPr/>
        <a:lstStyle/>
        <a:p>
          <a:endParaRPr lang="tr-TR"/>
        </a:p>
      </dgm:t>
    </dgm:pt>
    <dgm:pt modelId="{5B2A58D0-1974-544D-AB70-B34A457019D3}" type="sibTrans" cxnId="{89ECD9FD-998D-4C40-82FF-C7FA4A927F3B}">
      <dgm:prSet/>
      <dgm:spPr/>
      <dgm:t>
        <a:bodyPr/>
        <a:lstStyle/>
        <a:p>
          <a:endParaRPr lang="tr-TR"/>
        </a:p>
      </dgm:t>
    </dgm:pt>
    <dgm:pt modelId="{764056E8-7B7A-F949-AB97-4277DCCCAAA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r-TR"/>
            <a:t>Diabetes Mellitus</a:t>
          </a:r>
        </a:p>
      </dgm:t>
    </dgm:pt>
    <dgm:pt modelId="{A026ECA5-D645-F84C-A227-6A7A4884C687}" type="parTrans" cxnId="{D3FFAF04-0CCB-BD4C-AAA9-6CB32D9F2805}">
      <dgm:prSet/>
      <dgm:spPr/>
      <dgm:t>
        <a:bodyPr/>
        <a:lstStyle/>
        <a:p>
          <a:endParaRPr lang="tr-TR"/>
        </a:p>
      </dgm:t>
    </dgm:pt>
    <dgm:pt modelId="{C669CDBE-DF82-4E4B-9BC2-163A5E4E9E92}" type="sibTrans" cxnId="{D3FFAF04-0CCB-BD4C-AAA9-6CB32D9F2805}">
      <dgm:prSet/>
      <dgm:spPr/>
      <dgm:t>
        <a:bodyPr/>
        <a:lstStyle/>
        <a:p>
          <a:endParaRPr lang="tr-TR"/>
        </a:p>
      </dgm:t>
    </dgm:pt>
    <dgm:pt modelId="{E085FA59-937E-174E-A93D-CA0202C76E7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r-TR" dirty="0"/>
            <a:t>Albüminüri</a:t>
          </a:r>
        </a:p>
      </dgm:t>
    </dgm:pt>
    <dgm:pt modelId="{E1C034B1-4409-484D-9757-65978BC0ADCD}" type="parTrans" cxnId="{116F776F-2D08-B649-9DC1-C6DA89E89EE3}">
      <dgm:prSet/>
      <dgm:spPr/>
      <dgm:t>
        <a:bodyPr/>
        <a:lstStyle/>
        <a:p>
          <a:endParaRPr lang="tr-TR"/>
        </a:p>
      </dgm:t>
    </dgm:pt>
    <dgm:pt modelId="{8805344A-FEDD-B547-BDAB-A0ECE38AFCFB}" type="sibTrans" cxnId="{116F776F-2D08-B649-9DC1-C6DA89E89EE3}">
      <dgm:prSet/>
      <dgm:spPr/>
      <dgm:t>
        <a:bodyPr/>
        <a:lstStyle/>
        <a:p>
          <a:endParaRPr lang="tr-TR"/>
        </a:p>
      </dgm:t>
    </dgm:pt>
    <dgm:pt modelId="{F23F7065-828B-2847-BC5C-AA3F431CF16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r-TR" dirty="0"/>
            <a:t>GFH&lt;60 mL/dk/1.73m</a:t>
          </a:r>
          <a:r>
            <a:rPr lang="tr-TR" baseline="30000" dirty="0"/>
            <a:t>2</a:t>
          </a:r>
          <a:r>
            <a:rPr lang="tr-TR" dirty="0"/>
            <a:t> (CKD-EPİ kreatinin)</a:t>
          </a:r>
        </a:p>
      </dgm:t>
    </dgm:pt>
    <dgm:pt modelId="{9FFF09B3-F87F-7E48-8B4E-B5457FF7E966}" type="parTrans" cxnId="{52A8B8FA-C688-1A40-B540-34CDF4BF19D5}">
      <dgm:prSet/>
      <dgm:spPr/>
      <dgm:t>
        <a:bodyPr/>
        <a:lstStyle/>
        <a:p>
          <a:endParaRPr lang="tr-TR"/>
        </a:p>
      </dgm:t>
    </dgm:pt>
    <dgm:pt modelId="{230368A6-55EA-F843-9241-A9631EB37820}" type="sibTrans" cxnId="{52A8B8FA-C688-1A40-B540-34CDF4BF19D5}">
      <dgm:prSet/>
      <dgm:spPr/>
      <dgm:t>
        <a:bodyPr/>
        <a:lstStyle/>
        <a:p>
          <a:endParaRPr lang="tr-TR"/>
        </a:p>
      </dgm:t>
    </dgm:pt>
    <dgm:pt modelId="{BC48017F-7370-A540-B9E7-64344A2C6F5D}" type="pres">
      <dgm:prSet presAssocID="{FF8BD335-62FA-8447-B062-1040A48D1B26}" presName="Name0" presStyleCnt="0">
        <dgm:presLayoutVars>
          <dgm:dir/>
          <dgm:animLvl val="lvl"/>
          <dgm:resizeHandles val="exact"/>
        </dgm:presLayoutVars>
      </dgm:prSet>
      <dgm:spPr/>
    </dgm:pt>
    <dgm:pt modelId="{A57247A1-A4E8-E54D-B2FC-9BD27DCAE459}" type="pres">
      <dgm:prSet presAssocID="{5A50C11F-D167-354B-8D94-81F846C104EB}" presName="linNode" presStyleCnt="0"/>
      <dgm:spPr/>
    </dgm:pt>
    <dgm:pt modelId="{F813886B-9543-4445-B7EE-16382982C21D}" type="pres">
      <dgm:prSet presAssocID="{5A50C11F-D167-354B-8D94-81F846C104E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2D3243B-9534-2B4E-A063-20F97258610D}" type="pres">
      <dgm:prSet presAssocID="{5B2A58D0-1974-544D-AB70-B34A457019D3}" presName="sp" presStyleCnt="0"/>
      <dgm:spPr/>
    </dgm:pt>
    <dgm:pt modelId="{FA99E750-BA7C-6C41-BEA8-C9CBF38EA2C1}" type="pres">
      <dgm:prSet presAssocID="{764056E8-7B7A-F949-AB97-4277DCCCAAAD}" presName="linNode" presStyleCnt="0"/>
      <dgm:spPr/>
    </dgm:pt>
    <dgm:pt modelId="{78DEDF29-BDDE-A943-9C86-DA36B698B525}" type="pres">
      <dgm:prSet presAssocID="{764056E8-7B7A-F949-AB97-4277DCCCAAA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47DD6CC-7CE0-F74D-9C13-103A658FC570}" type="pres">
      <dgm:prSet presAssocID="{C669CDBE-DF82-4E4B-9BC2-163A5E4E9E92}" presName="sp" presStyleCnt="0"/>
      <dgm:spPr/>
    </dgm:pt>
    <dgm:pt modelId="{05DB47F8-B0E6-A74F-8486-56326A981C48}" type="pres">
      <dgm:prSet presAssocID="{E085FA59-937E-174E-A93D-CA0202C76E7B}" presName="linNode" presStyleCnt="0"/>
      <dgm:spPr/>
    </dgm:pt>
    <dgm:pt modelId="{71CF4EBE-E40D-E441-9ED2-193FD14A2321}" type="pres">
      <dgm:prSet presAssocID="{E085FA59-937E-174E-A93D-CA0202C76E7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D0DABEE-3944-0047-A31A-5484DEE78D48}" type="pres">
      <dgm:prSet presAssocID="{8805344A-FEDD-B547-BDAB-A0ECE38AFCFB}" presName="sp" presStyleCnt="0"/>
      <dgm:spPr/>
    </dgm:pt>
    <dgm:pt modelId="{712ECFE5-041F-2E44-964D-DED7FC414706}" type="pres">
      <dgm:prSet presAssocID="{F23F7065-828B-2847-BC5C-AA3F431CF165}" presName="linNode" presStyleCnt="0"/>
      <dgm:spPr/>
    </dgm:pt>
    <dgm:pt modelId="{F9C048C2-CDA8-8D43-BEA1-8D8BF4E6095C}" type="pres">
      <dgm:prSet presAssocID="{F23F7065-828B-2847-BC5C-AA3F431CF165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D3FFAF04-0CCB-BD4C-AAA9-6CB32D9F2805}" srcId="{FF8BD335-62FA-8447-B062-1040A48D1B26}" destId="{764056E8-7B7A-F949-AB97-4277DCCCAAAD}" srcOrd="1" destOrd="0" parTransId="{A026ECA5-D645-F84C-A227-6A7A4884C687}" sibTransId="{C669CDBE-DF82-4E4B-9BC2-163A5E4E9E92}"/>
    <dgm:cxn modelId="{5D6FF840-0EFC-4648-97B7-20C5BD6E6F95}" type="presOf" srcId="{764056E8-7B7A-F949-AB97-4277DCCCAAAD}" destId="{78DEDF29-BDDE-A943-9C86-DA36B698B525}" srcOrd="0" destOrd="0" presId="urn:microsoft.com/office/officeart/2005/8/layout/vList5"/>
    <dgm:cxn modelId="{E369B744-E3E9-184C-A838-52563B07F2AE}" type="presOf" srcId="{F23F7065-828B-2847-BC5C-AA3F431CF165}" destId="{F9C048C2-CDA8-8D43-BEA1-8D8BF4E6095C}" srcOrd="0" destOrd="0" presId="urn:microsoft.com/office/officeart/2005/8/layout/vList5"/>
    <dgm:cxn modelId="{A56C6A66-B88B-804A-B9A9-9BF5AC92AFB2}" type="presOf" srcId="{E085FA59-937E-174E-A93D-CA0202C76E7B}" destId="{71CF4EBE-E40D-E441-9ED2-193FD14A2321}" srcOrd="0" destOrd="0" presId="urn:microsoft.com/office/officeart/2005/8/layout/vList5"/>
    <dgm:cxn modelId="{116F776F-2D08-B649-9DC1-C6DA89E89EE3}" srcId="{FF8BD335-62FA-8447-B062-1040A48D1B26}" destId="{E085FA59-937E-174E-A93D-CA0202C76E7B}" srcOrd="2" destOrd="0" parTransId="{E1C034B1-4409-484D-9757-65978BC0ADCD}" sibTransId="{8805344A-FEDD-B547-BDAB-A0ECE38AFCFB}"/>
    <dgm:cxn modelId="{A90EE4CB-84EE-D24F-AF0F-F7AE0AA8DDB2}" type="presOf" srcId="{FF8BD335-62FA-8447-B062-1040A48D1B26}" destId="{BC48017F-7370-A540-B9E7-64344A2C6F5D}" srcOrd="0" destOrd="0" presId="urn:microsoft.com/office/officeart/2005/8/layout/vList5"/>
    <dgm:cxn modelId="{9B170FE0-FEA8-2042-B6ED-4B444E49333E}" type="presOf" srcId="{5A50C11F-D167-354B-8D94-81F846C104EB}" destId="{F813886B-9543-4445-B7EE-16382982C21D}" srcOrd="0" destOrd="0" presId="urn:microsoft.com/office/officeart/2005/8/layout/vList5"/>
    <dgm:cxn modelId="{52A8B8FA-C688-1A40-B540-34CDF4BF19D5}" srcId="{FF8BD335-62FA-8447-B062-1040A48D1B26}" destId="{F23F7065-828B-2847-BC5C-AA3F431CF165}" srcOrd="3" destOrd="0" parTransId="{9FFF09B3-F87F-7E48-8B4E-B5457FF7E966}" sibTransId="{230368A6-55EA-F843-9241-A9631EB37820}"/>
    <dgm:cxn modelId="{89ECD9FD-998D-4C40-82FF-C7FA4A927F3B}" srcId="{FF8BD335-62FA-8447-B062-1040A48D1B26}" destId="{5A50C11F-D167-354B-8D94-81F846C104EB}" srcOrd="0" destOrd="0" parTransId="{3D6C3C74-9F5E-7A4F-8A7D-8754BECBCF10}" sibTransId="{5B2A58D0-1974-544D-AB70-B34A457019D3}"/>
    <dgm:cxn modelId="{B3048A33-58C9-F040-98C0-F688862C41EE}" type="presParOf" srcId="{BC48017F-7370-A540-B9E7-64344A2C6F5D}" destId="{A57247A1-A4E8-E54D-B2FC-9BD27DCAE459}" srcOrd="0" destOrd="0" presId="urn:microsoft.com/office/officeart/2005/8/layout/vList5"/>
    <dgm:cxn modelId="{FC68DA87-6B70-604B-A1FA-6989DEBDFC14}" type="presParOf" srcId="{A57247A1-A4E8-E54D-B2FC-9BD27DCAE459}" destId="{F813886B-9543-4445-B7EE-16382982C21D}" srcOrd="0" destOrd="0" presId="urn:microsoft.com/office/officeart/2005/8/layout/vList5"/>
    <dgm:cxn modelId="{184992D8-1CF8-2E40-BF77-2B050BA7341F}" type="presParOf" srcId="{BC48017F-7370-A540-B9E7-64344A2C6F5D}" destId="{E2D3243B-9534-2B4E-A063-20F97258610D}" srcOrd="1" destOrd="0" presId="urn:microsoft.com/office/officeart/2005/8/layout/vList5"/>
    <dgm:cxn modelId="{8AC186DE-171E-514D-9DF7-4370685891A5}" type="presParOf" srcId="{BC48017F-7370-A540-B9E7-64344A2C6F5D}" destId="{FA99E750-BA7C-6C41-BEA8-C9CBF38EA2C1}" srcOrd="2" destOrd="0" presId="urn:microsoft.com/office/officeart/2005/8/layout/vList5"/>
    <dgm:cxn modelId="{BA755494-4DEF-7645-ABE6-BF4A0F22BB94}" type="presParOf" srcId="{FA99E750-BA7C-6C41-BEA8-C9CBF38EA2C1}" destId="{78DEDF29-BDDE-A943-9C86-DA36B698B525}" srcOrd="0" destOrd="0" presId="urn:microsoft.com/office/officeart/2005/8/layout/vList5"/>
    <dgm:cxn modelId="{E1C4A14B-DC6E-8E45-8806-9EB4D7481F3A}" type="presParOf" srcId="{BC48017F-7370-A540-B9E7-64344A2C6F5D}" destId="{B47DD6CC-7CE0-F74D-9C13-103A658FC570}" srcOrd="3" destOrd="0" presId="urn:microsoft.com/office/officeart/2005/8/layout/vList5"/>
    <dgm:cxn modelId="{02D4FC76-E2E5-6D4F-A18A-86A9F244D6D3}" type="presParOf" srcId="{BC48017F-7370-A540-B9E7-64344A2C6F5D}" destId="{05DB47F8-B0E6-A74F-8486-56326A981C48}" srcOrd="4" destOrd="0" presId="urn:microsoft.com/office/officeart/2005/8/layout/vList5"/>
    <dgm:cxn modelId="{52B2C0FE-8A67-BC4C-B6A1-B5C464504190}" type="presParOf" srcId="{05DB47F8-B0E6-A74F-8486-56326A981C48}" destId="{71CF4EBE-E40D-E441-9ED2-193FD14A2321}" srcOrd="0" destOrd="0" presId="urn:microsoft.com/office/officeart/2005/8/layout/vList5"/>
    <dgm:cxn modelId="{3E7AFD8A-D277-4340-92C2-A5E4B5C58CAC}" type="presParOf" srcId="{BC48017F-7370-A540-B9E7-64344A2C6F5D}" destId="{CD0DABEE-3944-0047-A31A-5484DEE78D48}" srcOrd="5" destOrd="0" presId="urn:microsoft.com/office/officeart/2005/8/layout/vList5"/>
    <dgm:cxn modelId="{FE499137-601A-6047-B95F-E720A2243C3B}" type="presParOf" srcId="{BC48017F-7370-A540-B9E7-64344A2C6F5D}" destId="{712ECFE5-041F-2E44-964D-DED7FC414706}" srcOrd="6" destOrd="0" presId="urn:microsoft.com/office/officeart/2005/8/layout/vList5"/>
    <dgm:cxn modelId="{5F8A0288-A4E2-CC45-8C33-13C981F9F9AF}" type="presParOf" srcId="{712ECFE5-041F-2E44-964D-DED7FC414706}" destId="{F9C048C2-CDA8-8D43-BEA1-8D8BF4E609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C17A5-4AA1-534C-950A-A9E8CA2497F1}">
      <dsp:nvSpPr>
        <dsp:cNvPr id="0" name=""/>
        <dsp:cNvSpPr/>
      </dsp:nvSpPr>
      <dsp:spPr>
        <a:xfrm>
          <a:off x="0" y="0"/>
          <a:ext cx="9288654" cy="15063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Abdominal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derin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SAT (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dSAT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yüzeyel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SAT (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sSAT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’a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göre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daha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olumsuz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metabolik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profile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sahiptir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bazı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çalışmalarda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dSAT’ın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VAT’a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yakın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risk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taşıdığı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gösterilmiştir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4121" y="44121"/>
        <a:ext cx="7663146" cy="1418143"/>
      </dsp:txXfrm>
    </dsp:sp>
    <dsp:sp modelId="{5B6E2E85-8A44-3146-BDE4-029155AE2635}">
      <dsp:nvSpPr>
        <dsp:cNvPr id="0" name=""/>
        <dsp:cNvSpPr/>
      </dsp:nvSpPr>
      <dsp:spPr>
        <a:xfrm>
          <a:off x="819587" y="1757449"/>
          <a:ext cx="9288654" cy="15063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Erkeklerde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visseral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depolar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görece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baskındır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menopoz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sonrası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kadınlarda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android/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viseral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dağılıma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kayma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hızlanır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863708" y="1801570"/>
        <a:ext cx="7401675" cy="1418143"/>
      </dsp:txXfrm>
    </dsp:sp>
    <dsp:sp modelId="{F681DD53-E5C8-8F48-8F52-76D2A1390CFA}">
      <dsp:nvSpPr>
        <dsp:cNvPr id="0" name=""/>
        <dsp:cNvSpPr/>
      </dsp:nvSpPr>
      <dsp:spPr>
        <a:xfrm>
          <a:off x="1639174" y="3514898"/>
          <a:ext cx="9288654" cy="15063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DXA Android/Gynoid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oranı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&gt;&gt;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menopoz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süresi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KV risk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göstergeleriyle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ilişkilidir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683295" y="3559019"/>
        <a:ext cx="7401675" cy="1418143"/>
      </dsp:txXfrm>
    </dsp:sp>
    <dsp:sp modelId="{FF02899F-1783-2048-8A67-E48C92ACF6EA}">
      <dsp:nvSpPr>
        <dsp:cNvPr id="0" name=""/>
        <dsp:cNvSpPr/>
      </dsp:nvSpPr>
      <dsp:spPr>
        <a:xfrm>
          <a:off x="8309504" y="1142342"/>
          <a:ext cx="979150" cy="979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29813" y="1142342"/>
        <a:ext cx="538532" cy="736810"/>
      </dsp:txXfrm>
    </dsp:sp>
    <dsp:sp modelId="{E876813D-ADFD-1F4D-AC4D-02C2B65D2C74}">
      <dsp:nvSpPr>
        <dsp:cNvPr id="0" name=""/>
        <dsp:cNvSpPr/>
      </dsp:nvSpPr>
      <dsp:spPr>
        <a:xfrm>
          <a:off x="9129091" y="2889748"/>
          <a:ext cx="979150" cy="979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349400" y="2889748"/>
        <a:ext cx="538532" cy="736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3886B-9543-4445-B7EE-16382982C21D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Hipertansiyon</a:t>
          </a:r>
        </a:p>
      </dsp:txBody>
      <dsp:txXfrm>
        <a:off x="3416125" y="53310"/>
        <a:ext cx="3683350" cy="945199"/>
      </dsp:txXfrm>
    </dsp:sp>
    <dsp:sp modelId="{78DEDF29-BDDE-A943-9C86-DA36B698B525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Diabetes Mellitus</a:t>
          </a:r>
        </a:p>
      </dsp:txBody>
      <dsp:txXfrm>
        <a:off x="3416125" y="1153149"/>
        <a:ext cx="3683350" cy="945199"/>
      </dsp:txXfrm>
    </dsp:sp>
    <dsp:sp modelId="{71CF4EBE-E40D-E441-9ED2-193FD14A2321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Albüminüri</a:t>
          </a:r>
        </a:p>
      </dsp:txBody>
      <dsp:txXfrm>
        <a:off x="3416125" y="2252988"/>
        <a:ext cx="3683350" cy="945199"/>
      </dsp:txXfrm>
    </dsp:sp>
    <dsp:sp modelId="{F9C048C2-CDA8-8D43-BEA1-8D8BF4E6095C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GFH&lt;60 mL/dk/1.73m</a:t>
          </a:r>
          <a:r>
            <a:rPr lang="tr-TR" sz="2900" kern="1200" baseline="30000" dirty="0"/>
            <a:t>2</a:t>
          </a:r>
          <a:r>
            <a:rPr lang="tr-TR" sz="2900" kern="1200" dirty="0"/>
            <a:t> (CKD-EPİ kreatinin)</a:t>
          </a:r>
        </a:p>
      </dsp:txBody>
      <dsp:txXfrm>
        <a:off x="3416125" y="3352827"/>
        <a:ext cx="3683350" cy="94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F6C53-52A2-1B41-A131-BE30BCAC182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01B9B-E3E7-AF48-9A9C-E18AA4B27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5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29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60676F-5D25-A8C6-B07A-DB364BDA4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743E50A-E898-0B26-69E4-CEA50A743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55B1346-EA25-5020-B07A-7FCCE957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4E8C03-431F-6B2D-94BF-0FE5C679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8D9065-C387-1910-7FD4-07DDF526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926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D93FC1-D5B3-BCAF-F5C3-D2020235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E76A246-8E12-8B30-B52E-6CB448BCC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65A99DA-94C6-B4B9-F26E-681F017F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0CF144-3D7F-F9E5-FA7B-8EB4BFED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E62377-83DB-B0FB-794A-6D5C1DA7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82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EF9C6A-BEAD-61B7-631B-DBAD46636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52716AC-ACC2-E3B9-0415-ECB55B7F1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88DBF2-43FD-C984-90C8-29EA2DA0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479E50-F307-B4FD-7348-E79F0B23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918630-F49D-32B4-4080-EA8C266E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49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3732722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86590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0E16D4-724D-15BB-1372-0016C277A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B0F1650-DEE8-1303-9672-194A7489A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E227B9-6BAB-5805-29A5-BEBA47E9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353F-D676-F242-AD2A-67FB695EF95A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6E124F-5745-8D24-9F29-48C22830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6B5688-E27A-9266-4836-E56341FE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FEA9-B955-2543-9153-7CE9D96904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310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69AEFA-54AB-91EC-422A-4D9BDA60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AE9FEB-DF29-2696-7017-B9865BDA0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D90F87-E146-A0D9-5813-64511E60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353F-D676-F242-AD2A-67FB695EF95A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20D2A4-18D4-9666-0E5B-DD8D8A4A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A195E3-91E9-A1EC-AE8E-4F4AF23E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FEA9-B955-2543-9153-7CE9D96904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09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67ACBE-AE5C-80A3-C2B0-E6987BA7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79788F3-1A07-8D63-5A07-14AFD8C08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167CE8-48B5-FB97-8BAC-40B5B060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353F-D676-F242-AD2A-67FB695EF95A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B1B3907-9A8E-285B-ECC0-B8B23A73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486862-E8C4-30D6-04A5-2427C9A1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FEA9-B955-2543-9153-7CE9D96904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159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E3AFA8-347A-C6EC-4D59-E9BAEB50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A487A3-10C5-CF02-D52B-2A59F9CA2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14615EE-6B92-DB1B-636E-1606DD9A7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EC834CC-BB6F-6A90-8A57-4FB466285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353F-D676-F242-AD2A-67FB695EF95A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ED74D35-4B8A-6905-F8D8-A3FEA61B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F17A42-BAA7-69E2-657C-18AAD7EA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FEA9-B955-2543-9153-7CE9D96904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376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32C201-D329-91E0-ACC7-EEC7577C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C32510E-42B4-FC44-7B12-9C8FF606A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9BFDB91-2C2F-C239-3634-5B0CB6212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E6B6C1E-CA7F-6192-638E-C4C445085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7D98946-819E-B795-82C8-D2BFD61B7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DC8EAB3-C5DB-7A03-28D0-252E78AD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353F-D676-F242-AD2A-67FB695EF95A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5603E1D-CA85-1A3C-DFCC-F5225CFC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DC134FE-3B78-EC1E-AA9D-9AB84AB9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FEA9-B955-2543-9153-7CE9D96904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9355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A75B2B-3C99-F939-5AC0-5E341B0E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C103E75-D1B7-894E-F918-05CB4C08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353F-D676-F242-AD2A-67FB695EF95A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8BF63C5-698C-E842-E53E-207397A8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3A9993E-557D-79BD-A3BE-A7B34539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FEA9-B955-2543-9153-7CE9D96904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68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54DFF0-2A31-B6A3-B448-EC5D5E94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DEC3FD-8CAF-7D4C-F9E7-3C7C6EA33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BE8D26-4396-1AAD-9FFB-CFCCD9B0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DFF38D-FD30-1D39-07C0-FA5F505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C27A70-E319-500D-8DED-FB35FDB7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40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686C73F-57BC-E322-542D-6D0631F8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353F-D676-F242-AD2A-67FB695EF95A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BE72CD8-43B0-A5C6-48D7-A05447A4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0D95752-A60D-C132-FED8-74E08990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FEA9-B955-2543-9153-7CE9D96904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376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144B64-8816-382B-7BDC-4EC76145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D4737D-A08F-19E0-36B2-6E56F7563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45BEC74-BB9A-DD0B-C811-8F1389722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269C2EA-05B8-C28E-3A4D-728C5C6A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353F-D676-F242-AD2A-67FB695EF95A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6EA5E4A-E89F-7138-F90E-F685EFB9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74C506C-B73B-1F08-9227-6B59FC09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FEA9-B955-2543-9153-7CE9D96904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9588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D02B12-3E6F-E25D-E047-DDC5916B5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74F9B0C-DA98-5B70-8A13-0A1711B24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6AEF271-C007-5037-AE54-8F95BF59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3390E70-A1E8-D7E7-4E82-8A7E4D02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353F-D676-F242-AD2A-67FB695EF95A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60CD683-5F12-0028-89EB-BBD7CE05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4618CB-873E-6ED3-A9E0-94EB4741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FEA9-B955-2543-9153-7CE9D96904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793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FF3F40-7907-5755-CDB4-C9623E3B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7D89B1A-DD9C-7BE8-A71A-45375BB9F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3E036E-3F86-981E-ADF4-86D89D71D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353F-D676-F242-AD2A-67FB695EF95A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DC5F8E-6C09-8F04-6664-0BF3331F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433FBB-B028-E530-1CC3-5FC175E6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FEA9-B955-2543-9153-7CE9D96904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195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573705F-E3E2-1F1F-5B47-6A1E9F4F9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DAC6500-75D5-9605-1ECE-E1E28A069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CA9903-E1AF-7B50-8CA5-7F736A09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353F-D676-F242-AD2A-67FB695EF95A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AE91A7-BD83-9C7E-7778-5F4AE5C9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DFDDF0-9633-5AC4-B75B-A26CA448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FEA9-B955-2543-9153-7CE9D96904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076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60676F-5D25-A8C6-B07A-DB364BDA4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743E50A-E898-0B26-69E4-CEA50A743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55B1346-EA25-5020-B07A-7FCCE957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4E8C03-431F-6B2D-94BF-0FE5C679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8D9065-C387-1910-7FD4-07DDF526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8075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54DFF0-2A31-B6A3-B448-EC5D5E94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DEC3FD-8CAF-7D4C-F9E7-3C7C6EA33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BE8D26-4396-1AAD-9FFB-CFCCD9B0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DFF38D-FD30-1D39-07C0-FA5F505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C27A70-E319-500D-8DED-FB35FDB7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811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8FC2B6-8F8E-A445-85B5-C6F6389BA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10634E0-D632-6197-5BB7-16D4C08CF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8733AE-6477-5F52-E364-976DAF7C3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F5BB94E-4B53-7FCC-6F9E-E4E7EFC3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DD05AA-CB9A-B55A-4A39-E5870724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96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DFD64D-9EBD-1C1F-1C64-8FA24973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F98F54-4AC4-0A8C-DEAF-5CDBAD71E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1ADC39E-551C-70DA-3B66-F6286DA2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21969B-0A3F-6F4B-E794-F9546282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488A228-079D-159C-20BF-D938EB2A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DD5F4B3-07FF-DD46-AF52-8CBCF9F8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248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1ECB98-7805-4179-A723-AAB58DA1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C4B02BC-7B4E-5C44-0F68-DE0CB9B09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8C2B718-AE1E-9FF6-53DE-4A920956E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F702C82-27D1-C28A-DF88-9FB4DF0E3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8E81D3C-B074-C2D0-FF54-22201E4A6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FFB0333-3794-92C7-D021-4C597796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8874ED1-8A47-BCF2-66DE-09508595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ED6F27C-4323-7177-AB0A-705DCF40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3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8FC2B6-8F8E-A445-85B5-C6F6389BA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10634E0-D632-6197-5BB7-16D4C08CF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8733AE-6477-5F52-E364-976DAF7C3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F5BB94E-4B53-7FCC-6F9E-E4E7EFC3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DD05AA-CB9A-B55A-4A39-E5870724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238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F3231F-695B-CD21-11FB-B6065BD5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BD926A3-87A6-8E3C-D095-B499AE5D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C4B4EC3-8CEA-B2D8-A383-726ECD8A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DCFFDDB-3132-D885-140A-7E377B85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717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803C7BD-3C2C-A022-0A61-448C35CC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D9CCEF3-1C56-764B-879A-5817D852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0652D48-AFD4-DF8D-AC4E-89D8037E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751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966E9E-DDBC-144B-87F5-A59E89AF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C63027-9482-8361-7239-C6D7EFC82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857C176-D1E0-0824-7E6C-61A471158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8F0D2FF-6ABF-81E2-0021-176B38A0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9553A7-2C60-4836-BF0F-DC358841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250F34-0358-76FC-E4D7-76FC96BF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657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BF4742-7B5D-D985-A0FB-C19009E7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CEC02B1-1730-C597-FBA4-DBA2D5786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60ABC7-4AEF-7BEA-800A-CD1D385F4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211D88-79C7-8301-ADFD-43A446A1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14CB5E2-376F-7F42-7EDE-BA24C46A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2D8C241-631D-9B75-AE98-F42661CA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4865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D93FC1-D5B3-BCAF-F5C3-D2020235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E76A246-8E12-8B30-B52E-6CB448BCC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65A99DA-94C6-B4B9-F26E-681F017F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0CF144-3D7F-F9E5-FA7B-8EB4BFED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E62377-83DB-B0FB-794A-6D5C1DA7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4259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EF9C6A-BEAD-61B7-631B-DBAD46636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52716AC-ACC2-E3B9-0415-ECB55B7F1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88DBF2-43FD-C984-90C8-29EA2DA0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479E50-F307-B4FD-7348-E79F0B23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918630-F49D-32B4-4080-EA8C266E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3972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2280573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1013997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1151799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51FE97-FA64-EFB8-6CE5-51A7B7B9E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B8D997F-9ECE-611D-ED61-8EC089180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9E1B3D-FEE8-03CB-2ABE-CFDE1FF3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4BE-39DD-994B-AEE8-1A6F7CE9A339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307862E-6A08-159D-8798-9E5A376D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80A153E-9B54-F9AE-8F7A-9368263D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3742-72D5-3F4E-A1F8-3E7A17DF2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64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DFD64D-9EBD-1C1F-1C64-8FA24973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F98F54-4AC4-0A8C-DEAF-5CDBAD71E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1ADC39E-551C-70DA-3B66-F6286DA2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21969B-0A3F-6F4B-E794-F9546282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488A228-079D-159C-20BF-D938EB2A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DD5F4B3-07FF-DD46-AF52-8CBCF9F8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911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B42BD4-845B-3793-5994-4357D5C2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664CE-43DE-E705-2B29-24D38154C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DC8DE1-B2BF-2A1C-7DF9-4F13D431F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4BE-39DD-994B-AEE8-1A6F7CE9A339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738CA09-92B0-FC07-F3B8-4BA8138C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220D7C-A78E-86BA-C7DC-E8CF548B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3742-72D5-3F4E-A1F8-3E7A17DF2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430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64E1AA-6025-E52A-4676-66E88AAA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C15148C-3410-1D58-7DF0-7E97173DF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66BFAF-957A-759E-8FE4-7396483B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4BE-39DD-994B-AEE8-1A6F7CE9A339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DBA585-2024-0903-817F-71500A64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17ED37-7E70-C754-A1C8-5A550E5B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3742-72D5-3F4E-A1F8-3E7A17DF2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8652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EBF0F9-5BD5-CEFD-F418-EF8ADB88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6DEF7A-DFC1-DABF-81BB-21FC3D237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B6B507B-CA47-F02C-7810-73C408F1F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2597FC8-919A-CF0E-EBDD-27BDF2B8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4BE-39DD-994B-AEE8-1A6F7CE9A339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B79358-2F51-1887-A965-DEF0931B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FEB57C4-6BCC-5A3E-5A97-20B8D7AF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3742-72D5-3F4E-A1F8-3E7A17DF2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19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8B577E-18B1-5627-6E01-99DBB4FB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7E6230-1B6B-BDE8-A5D0-250DAA7BF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632AB08-82ED-DD87-1593-A3D3269E7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AFF693-8386-6BED-C164-02DEE8747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307E273-A29F-BF8F-369D-D81C2101E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F7BFF86-FD83-14DF-BAC4-B1C93D0E7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4BE-39DD-994B-AEE8-1A6F7CE9A339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A9E49F0-358E-5452-1591-EF13C099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57E1104-02AD-30FC-1992-D3660A3A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3742-72D5-3F4E-A1F8-3E7A17DF2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6045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9860E-6B97-8037-84C1-783E2D51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A99E984-2623-3AEC-97F1-E84E6CF6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4BE-39DD-994B-AEE8-1A6F7CE9A339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536CF92-42C0-1576-3DD0-C664DBAD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4A32A23-BC5E-0628-AF15-ED64C400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3742-72D5-3F4E-A1F8-3E7A17DF2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7550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93D9D50-EA7C-553B-6513-BD4970F2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4BE-39DD-994B-AEE8-1A6F7CE9A339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C05F775-073D-B872-42AD-767A4EB1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AC7CB59-9931-7438-6857-15C8925A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3742-72D5-3F4E-A1F8-3E7A17DF2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7967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1CC63E-165D-6B3F-06C6-F30BBD89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EEE548-C763-D149-D1BF-69A6B1685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B6F6CB8-C0E3-AFEF-B79F-B6AA74F3E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B1D5E40-0615-4C57-3304-88F3FA90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4BE-39DD-994B-AEE8-1A6F7CE9A339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63CCC1-8ACE-A7F7-4B58-79E68637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4986BA1-3AB6-44EF-3CB0-83CCA937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3742-72D5-3F4E-A1F8-3E7A17DF2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450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27A4CC-D967-87B9-65D9-947619C8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D57D2E9-F0E6-EBFB-9370-0043EA5E8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A50603-6F8D-A096-498F-BBF5A338C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9622AE4-8499-622B-F0C0-C96E6AEF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4BE-39DD-994B-AEE8-1A6F7CE9A339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6CA3682-DFF2-1085-62CC-47BD60F8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1B158A5-2942-FC9E-DE71-E898D743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3742-72D5-3F4E-A1F8-3E7A17DF2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8341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A9B137-885C-72F0-D45A-499D02E7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EDFB8B3-62A4-B08F-27CA-C812C9449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044E02-6483-0CCA-AD3C-A6456A75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4BE-39DD-994B-AEE8-1A6F7CE9A339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8D08D2-A0F0-A295-A638-A52D25FF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4B4FAD-6A45-FA5B-4941-673C0F85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3742-72D5-3F4E-A1F8-3E7A17DF2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276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0ECD935-DB27-25C4-A30E-8B45269AE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D1FF968-9F93-9C4A-AF7B-9399B336C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62C881-00BA-977D-8D14-09011120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4BE-39DD-994B-AEE8-1A6F7CE9A339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44D2ED-8824-C2B9-E79B-EB748B50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AB11B3-4618-9C58-FB7E-A37A10DD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3742-72D5-3F4E-A1F8-3E7A17DF2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721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1ECB98-7805-4179-A723-AAB58DA1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C4B02BC-7B4E-5C44-0F68-DE0CB9B09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8C2B718-AE1E-9FF6-53DE-4A920956E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F702C82-27D1-C28A-DF88-9FB4DF0E3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8E81D3C-B074-C2D0-FF54-22201E4A6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FFB0333-3794-92C7-D021-4C597796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8874ED1-8A47-BCF2-66DE-09508595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ED6F27C-4323-7177-AB0A-705DCF40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66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F3231F-695B-CD21-11FB-B6065BD5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BD926A3-87A6-8E3C-D095-B499AE5D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C4B4EC3-8CEA-B2D8-A383-726ECD8A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DCFFDDB-3132-D885-140A-7E377B85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410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803C7BD-3C2C-A022-0A61-448C35CC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D9CCEF3-1C56-764B-879A-5817D852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0652D48-AFD4-DF8D-AC4E-89D8037E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404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966E9E-DDBC-144B-87F5-A59E89AF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C63027-9482-8361-7239-C6D7EFC82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857C176-D1E0-0824-7E6C-61A471158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8F0D2FF-6ABF-81E2-0021-176B38A0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9553A7-2C60-4836-BF0F-DC358841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250F34-0358-76FC-E4D7-76FC96BF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52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BF4742-7B5D-D985-A0FB-C19009E7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CEC02B1-1730-C597-FBA4-DBA2D5786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60ABC7-4AEF-7BEA-800A-CD1D385F4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211D88-79C7-8301-ADFD-43A446A1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14CB5E2-376F-7F42-7EDE-BA24C46A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2D8C241-631D-9B75-AE98-F42661CA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11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0926490-AF8B-1B68-3DC0-84D16126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AF5E7F6-D91E-ABD8-240F-C22EB197C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325D22-22DD-C2FA-6934-7F02F83E4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AB533F-4CF5-0481-0DDA-F07A2409A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47BB9C-4A3F-B9C1-EF1C-FBE860660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07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49D1D80-55B5-CBBE-10F2-B68D3EB3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0BA8F1C-543C-9DC2-D086-149441FFD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6821CE-D648-2F3A-D6BF-7E3772106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C353F-D676-F242-AD2A-67FB695EF95A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F4AE64-0CAF-290E-40EA-3309AEBE8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3B7773-1E22-A23D-12AF-470257F65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1FEA9-B955-2543-9153-7CE9D96904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8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0926490-AF8B-1B68-3DC0-84D16126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AF5E7F6-D91E-ABD8-240F-C22EB197C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325D22-22DD-C2FA-6934-7F02F83E4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A85AF1-4A92-F24D-A7C5-F31ADEEB4650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AB533F-4CF5-0481-0DDA-F07A2409A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47BB9C-4A3F-B9C1-EF1C-FBE860660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6F61B-5383-1E42-82DB-67C22ADF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66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57E7214-F33E-3630-D918-23195B2E0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8D576F-CDCF-6289-C31F-05C1556C4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61F542-D9E8-E2FD-9CE4-0893F4856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D74BE-39DD-994B-AEE8-1A6F7CE9A339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F9767F-D21E-328C-AA01-635513B96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D70835-95EB-51DC-E030-F6DF9965A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3742-72D5-3F4E-A1F8-3E7A17DF2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20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0.emf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9E632CC-6A81-A4DF-1C62-5527BFAD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87" y="236919"/>
            <a:ext cx="11117826" cy="14605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Yaşlanma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Döneminde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Visseral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Yağlanma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mı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Subkutan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Yağlanma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mı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74E643-09D9-191E-A543-E09DD44376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882" b="16146"/>
          <a:stretch/>
        </p:blipFill>
        <p:spPr>
          <a:xfrm>
            <a:off x="2518287" y="1930686"/>
            <a:ext cx="7155426" cy="2531805"/>
          </a:xfrm>
          <a:prstGeom prst="rect">
            <a:avLst/>
          </a:prstGeom>
          <a:noFill/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B2221B15-49F5-D308-2524-BC6BD5C220DE}"/>
              </a:ext>
            </a:extLst>
          </p:cNvPr>
          <p:cNvSpPr txBox="1"/>
          <p:nvPr/>
        </p:nvSpPr>
        <p:spPr>
          <a:xfrm>
            <a:off x="4340942" y="5093109"/>
            <a:ext cx="3510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Doç. Dr. Cafer BALCI</a:t>
            </a:r>
          </a:p>
          <a:p>
            <a:pPr algn="ctr"/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Hacettepe Tıp Fakültesi</a:t>
            </a:r>
          </a:p>
          <a:p>
            <a:pPr algn="ctr"/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Geriatri BD</a:t>
            </a:r>
          </a:p>
        </p:txBody>
      </p:sp>
    </p:spTree>
    <p:extLst>
      <p:ext uri="{BB962C8B-B14F-4D97-AF65-F5344CB8AC3E}">
        <p14:creationId xmlns:p14="http://schemas.microsoft.com/office/powerpoint/2010/main" val="1633411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892FD1-876E-82BB-F068-241841D4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Vasküler farklılıklar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312EEB-8AD6-ADA9-9F52-391B37C0E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Visseral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yağ dokusu,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subkutan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yağ dokusuna kıyasla:</a:t>
            </a:r>
          </a:p>
          <a:p>
            <a:pPr lvl="1">
              <a:lnSpc>
                <a:spcPct val="200000"/>
              </a:lnSpc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Daha fazla damar içeren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hipervasküler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lvl="1">
              <a:lnSpc>
                <a:spcPct val="200000"/>
              </a:lnSpc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Kanlanması daha zengin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>
              <a:lnSpc>
                <a:spcPct val="200000"/>
              </a:lnSpc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Daha yoğun sinir ağına sahip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bir dokudur.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25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B52D31-1BC5-DA90-D6A8-666D5048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Yağ dokusu reseptörleri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558107-90DF-5ACE-F243-9260A63AB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tr-TR" dirty="0"/>
              <a:t>Endokrin hormon </a:t>
            </a:r>
            <a:r>
              <a:rPr lang="tr-TR" dirty="0" err="1"/>
              <a:t>res</a:t>
            </a:r>
            <a:r>
              <a:rPr lang="tr-TR" dirty="0"/>
              <a:t> (insülin, kortizol, </a:t>
            </a:r>
            <a:r>
              <a:rPr lang="tr-TR" dirty="0" err="1"/>
              <a:t>vb</a:t>
            </a:r>
            <a:r>
              <a:rPr lang="tr-TR" dirty="0"/>
              <a:t>)</a:t>
            </a:r>
          </a:p>
          <a:p>
            <a:pPr>
              <a:lnSpc>
                <a:spcPct val="300000"/>
              </a:lnSpc>
            </a:pPr>
            <a:r>
              <a:rPr lang="tr-TR" dirty="0" err="1"/>
              <a:t>Adipokin</a:t>
            </a:r>
            <a:r>
              <a:rPr lang="tr-TR" dirty="0"/>
              <a:t> reseptörleri (</a:t>
            </a:r>
            <a:r>
              <a:rPr lang="tr-TR" dirty="0" err="1"/>
              <a:t>leptin</a:t>
            </a:r>
            <a:r>
              <a:rPr lang="tr-TR" dirty="0"/>
              <a:t>, </a:t>
            </a:r>
            <a:r>
              <a:rPr lang="tr-TR" dirty="0" err="1"/>
              <a:t>adiponektin</a:t>
            </a:r>
            <a:r>
              <a:rPr lang="tr-TR" dirty="0"/>
              <a:t>, </a:t>
            </a:r>
            <a:r>
              <a:rPr lang="tr-TR" dirty="0" err="1"/>
              <a:t>vb</a:t>
            </a:r>
            <a:r>
              <a:rPr lang="tr-TR" dirty="0"/>
              <a:t>)</a:t>
            </a:r>
          </a:p>
          <a:p>
            <a:pPr>
              <a:lnSpc>
                <a:spcPct val="300000"/>
              </a:lnSpc>
            </a:pPr>
            <a:r>
              <a:rPr lang="tr-TR" dirty="0"/>
              <a:t>Nöronal </a:t>
            </a:r>
            <a:r>
              <a:rPr lang="tr-TR" dirty="0" err="1"/>
              <a:t>reseptöler</a:t>
            </a:r>
            <a:r>
              <a:rPr lang="tr-TR" dirty="0"/>
              <a:t> (Beta-3, alfa-2 )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476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46B0A3-2413-0C98-8C9E-9111A142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Reseptör farklılıkları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D84DBF-EC33-FBDB-BF12-0E65CDC22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Glukokortikoid </a:t>
            </a:r>
            <a:r>
              <a:rPr lang="tr-TR" dirty="0" err="1"/>
              <a:t>res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 VAT da daha fazla</a:t>
            </a:r>
          </a:p>
          <a:p>
            <a:r>
              <a:rPr lang="tr-TR" dirty="0">
                <a:sym typeface="Wingdings" panose="05000000000000000000" pitchFamily="2" charset="2"/>
              </a:rPr>
              <a:t>Androjen ve östrojen </a:t>
            </a:r>
            <a:r>
              <a:rPr lang="tr-TR" dirty="0" err="1">
                <a:sym typeface="Wingdings" panose="05000000000000000000" pitchFamily="2" charset="2"/>
              </a:rPr>
              <a:t>res</a:t>
            </a:r>
            <a:r>
              <a:rPr lang="tr-TR" dirty="0">
                <a:sym typeface="Wingdings" panose="05000000000000000000" pitchFamily="2" charset="2"/>
              </a:rPr>
              <a:t>  VAT da daha fazla</a:t>
            </a:r>
          </a:p>
          <a:p>
            <a:pPr lvl="1"/>
            <a:r>
              <a:rPr lang="tr-TR" dirty="0">
                <a:sym typeface="Wingdings" panose="05000000000000000000" pitchFamily="2" charset="2"/>
              </a:rPr>
              <a:t>Yaşlı bireylerde yağ daha çok VAT da birikir, SAT azalır</a:t>
            </a:r>
          </a:p>
          <a:p>
            <a:endParaRPr lang="tr-TR" dirty="0">
              <a:sym typeface="Wingdings" panose="05000000000000000000" pitchFamily="2" charset="2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762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92635A-AAB5-2E9C-9A98-92CC7574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>
                <a:solidFill>
                  <a:srgbClr val="FF0000"/>
                </a:solidFill>
              </a:rPr>
              <a:t>Viseral</a:t>
            </a:r>
            <a:r>
              <a:rPr lang="tr-TR" dirty="0">
                <a:solidFill>
                  <a:srgbClr val="FF0000"/>
                </a:solidFill>
              </a:rPr>
              <a:t> – </a:t>
            </a:r>
            <a:r>
              <a:rPr lang="tr-TR" dirty="0" err="1">
                <a:solidFill>
                  <a:srgbClr val="FF0000"/>
                </a:solidFill>
              </a:rPr>
              <a:t>Subkutan</a:t>
            </a:r>
            <a:r>
              <a:rPr lang="tr-TR" dirty="0">
                <a:solidFill>
                  <a:srgbClr val="FF0000"/>
                </a:solidFill>
              </a:rPr>
              <a:t> Yağ Farklılıkları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55740C-73FF-480F-4D88-21EA0C1A0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Visseral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yağ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(VAT): İntraabdominal/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mezenterik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depolar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 portal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vene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drene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olur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hepatik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insülin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direnci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dislipidemi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ve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inflamasyonla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ilişkilidir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tr-TR" sz="26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tr-TR" sz="26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Subkutan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yağ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(SAT): Deri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altı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depolar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gluteofemoral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SAT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çoğu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çalışmada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metabolik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açıdan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daha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az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zararlı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hatta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koruyucu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kabul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edilir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tr-TR" sz="26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6683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4F2925-0692-F14A-218B-2A99A21E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Peki yaşlanma ile neler değişir?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249157-BF59-A2B0-DD29-E1FF0DB21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VAT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belirgin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artar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tr-TR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tr-TR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üst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gövdede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artabilirken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periferik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SAT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bacak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göre</a:t>
            </a:r>
            <a:r>
              <a:rPr lang="tr-T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ce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azalır</a:t>
            </a:r>
            <a:r>
              <a:rPr lang="tr-TR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ektopik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yağ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karaciğer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kas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içi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ve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sarkopeni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birlikte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seyreder</a:t>
            </a:r>
            <a:endParaRPr lang="tr-TR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356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766A7A-1212-2F41-6FF0-8BE509DA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daire, ekran görüntüsü, siyah beyaz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836E72D-7B48-4075-088A-FE8660698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533" y="576741"/>
            <a:ext cx="10076934" cy="5704517"/>
          </a:xfrm>
        </p:spPr>
      </p:pic>
    </p:spTree>
    <p:extLst>
      <p:ext uri="{BB962C8B-B14F-4D97-AF65-F5344CB8AC3E}">
        <p14:creationId xmlns:p14="http://schemas.microsoft.com/office/powerpoint/2010/main" val="79822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4A7509-6723-9199-9DAB-9DDAFB795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05" y="859316"/>
            <a:ext cx="5600870" cy="5387248"/>
          </a:xfrm>
        </p:spPr>
        <p:txBody>
          <a:bodyPr anchor="t">
            <a:normAutofit/>
          </a:bodyPr>
          <a:lstStyle/>
          <a:p>
            <a:r>
              <a:rPr lang="tr-TR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Yapılan kesitsel çalışmalar, </a:t>
            </a:r>
            <a:r>
              <a:rPr lang="tr-TR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visseral</a:t>
            </a:r>
            <a:r>
              <a:rPr lang="tr-TR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yağ </a:t>
            </a:r>
            <a:r>
              <a:rPr lang="tr-TR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miktarının yaşla birlikte lineer ve önemli ölçüde arttığını göstermektedir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Hunter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al., 2010):</a:t>
            </a:r>
            <a:endParaRPr lang="tr-T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Kadınlarda:</a:t>
            </a: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25-65 yaş arasında neredeyse dört katına çıkmak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r-T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dekadda</a:t>
            </a: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ortalama: ~30 cm² iken               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tr-T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dekadda</a:t>
            </a: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ortalama: ~110-130 cm²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Erkeklerde:</a:t>
            </a: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İki kattan fazla artar (yaklaşık %200+ artış)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r-T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dekadda</a:t>
            </a: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ortalama: ~70 cm² iken  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7.dekadda ortalama: ~130-150 cm² 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563E5B3-0E67-F79A-0C4A-8ACE77E0E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862" y="1160206"/>
            <a:ext cx="6277559" cy="42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71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CABD4C-BF22-ECF6-B2A3-A176D776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Yağ </a:t>
            </a:r>
            <a:r>
              <a:rPr lang="tr-TR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Redistribüsyonu</a:t>
            </a:r>
            <a:r>
              <a:rPr lang="tr-TR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Fenomeni</a:t>
            </a:r>
            <a:br>
              <a:rPr lang="tr-TR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FFEFD3-D119-9217-65D6-B9813007C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857" y="1913760"/>
            <a:ext cx="10085943" cy="435133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tr-T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Artış gösteren depolar: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Visseral</a:t>
            </a:r>
            <a:r>
              <a:rPr lang="tr-T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adipoz doku (belirgin ve orantısız artış)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Üst vücut </a:t>
            </a:r>
            <a:r>
              <a:rPr lang="tr-T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subkutan</a:t>
            </a:r>
            <a:r>
              <a:rPr lang="tr-T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yağı (orta düzeyde artış)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Ektopik yağ depoları (karaciğer, kas, kemik iliği, </a:t>
            </a:r>
            <a:r>
              <a:rPr lang="tr-T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perikard</a:t>
            </a:r>
            <a:r>
              <a:rPr lang="tr-T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pankreas)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İntramüsküler yağ infiltrasyonu (myosteatosis) </a:t>
            </a:r>
            <a:endParaRPr lang="tr-TR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tr-TR" sz="24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tr-TR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tr-TR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redistribüsyon</a:t>
            </a:r>
            <a:r>
              <a:rPr lang="tr-TR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metabolik sağlık açısından son derece olumsuz sonuçlara yol açmaktadır. Çünkü artan depo (VAT) metabolik açıdan zararlıyken, azalan depo (SAT, özellikle </a:t>
            </a:r>
            <a:r>
              <a:rPr lang="tr-TR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gluteofemoral</a:t>
            </a:r>
            <a:r>
              <a:rPr lang="tr-TR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koruyucu özelliklere sahiptir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endParaRPr lang="tr-TR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BF13787-6B84-A229-8820-F6E35F0BE124}"/>
              </a:ext>
            </a:extLst>
          </p:cNvPr>
          <p:cNvSpPr txBox="1"/>
          <p:nvPr/>
        </p:nvSpPr>
        <p:spPr>
          <a:xfrm>
            <a:off x="7526226" y="1913760"/>
            <a:ext cx="4114014" cy="228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tr-TR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Azalma gösteren depolar:</a:t>
            </a:r>
            <a:endParaRPr lang="tr-T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 ekstremite </a:t>
            </a:r>
            <a:r>
              <a:rPr lang="tr-TR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subkutan</a:t>
            </a:r>
            <a:r>
              <a:rPr lang="tr-TR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yağı (bacak ve kalça bölgesi)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Gluteofemoral</a:t>
            </a:r>
            <a:r>
              <a:rPr lang="tr-TR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bölge yağı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Kahverengi adipoz doku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Periferik yağ depoları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0433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C11BB1-0518-80CE-2114-71E9A8FD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789" y="102214"/>
            <a:ext cx="9392421" cy="1330841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Visseral</a:t>
            </a:r>
            <a:r>
              <a:rPr lang="tr-T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Adipoz Doku (VAT):</a:t>
            </a:r>
            <a:br>
              <a:rPr lang="tr-TR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F8EC02-8462-C574-E244-39A791FE6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5" y="1551042"/>
            <a:ext cx="7240358" cy="4929969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Yüksek lipolitik aktivite (β-adrenerjik reseptör yoğunluğu fazla)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sirkulasyona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direkt serbest yağ asidi salınımı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Hepatik glukoz üretiminde artış (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glukoneogenez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stimülasyonu)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Hepatik insülin direnci gelişimi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VLDL sentezinde artış, HDL azalması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Proinflamatuvar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adipokin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profili (TNF-α, IL-6,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leptin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resistin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Düşük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adiponektin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seviyeleri</a:t>
            </a:r>
          </a:p>
          <a:p>
            <a:r>
              <a:rPr lang="tr-T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Makrofaj infiltrasyonu yüksek </a:t>
            </a:r>
            <a:endParaRPr lang="tr-TR" sz="2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A7620E7-5786-F51D-383C-F8A0B154A1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18" r="1497"/>
          <a:stretch/>
        </p:blipFill>
        <p:spPr>
          <a:xfrm>
            <a:off x="7666183" y="1551042"/>
            <a:ext cx="4525817" cy="37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04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5DF434-5822-6CC9-325C-BB37F3FB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186810"/>
            <a:ext cx="9392421" cy="1330841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Subkutan</a:t>
            </a:r>
            <a:r>
              <a:rPr lang="tr-T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Adipoz Doku (SAT):</a:t>
            </a:r>
            <a:br>
              <a:rPr lang="tr-TR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92F135-8ADC-F193-B06D-28F2F068E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27" y="2060793"/>
            <a:ext cx="6281144" cy="4377814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Orta düzeyde lipolitik aktivite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Sistemik dolaşıma indirekt serbest yağ asidi salınımı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Yüksek lipid depolama kapasitesi ("metabolik tampon")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İnsülin duyarlılığını destekler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Anti-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inflamatuvar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özellikler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Yüksek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adiponektin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üretimi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Leptin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regülasyonu daha dengeli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Düşük makrofaj infiltrasyonu </a:t>
            </a:r>
            <a:endParaRPr lang="tr-TR" sz="2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F73AEF8-FF8A-96BE-CAE8-5271AEEA96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56" b="11878"/>
          <a:stretch/>
        </p:blipFill>
        <p:spPr>
          <a:xfrm>
            <a:off x="7270593" y="1940438"/>
            <a:ext cx="4788505" cy="36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5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6B41F920-4442-4A58-CCD6-A54395B3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42" y="174482"/>
            <a:ext cx="10515600" cy="1325563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Yağ Dokusu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FC839D-08B8-2574-5A82-23A14E7E9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Adipositlerin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baskın hücre tipi olduğu dokulara 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yağ dokusu (adipoz doku)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adı verilir.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Yağ hücreleri (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adipositler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ve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adiposit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grupları gevşek bağ dokusu boyunca bulunur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Adipositler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enerji homeostazında önemli bir rol oynar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Vücudun karbonhidrat ve proteini depolama kapasitesi sınırlıdır; bu nedenle enerji rezervleri,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adipositlerin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lipid damlacıkları içinde 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trigliseritler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şeklinde depolanır.</a:t>
            </a:r>
          </a:p>
          <a:p>
            <a:pPr algn="just">
              <a:lnSpc>
                <a:spcPct val="150000"/>
              </a:lnSpc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Enerji metabolizmasını düzenleyen </a:t>
            </a:r>
            <a:r>
              <a:rPr lang="tr-T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parakrin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endokrin maddeler salgılayarak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endokrin bir organ gibi görev yaparlar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216325A-1F3C-3A20-23F1-7DD9BE243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513" y="118777"/>
            <a:ext cx="2609165" cy="17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75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3016086-66B1-8A33-4512-8DA4DB67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Visseral</a:t>
            </a:r>
            <a:r>
              <a:rPr lang="en-US" sz="3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ve</a:t>
            </a:r>
            <a:r>
              <a:rPr lang="en-US" sz="3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Subkutan</a:t>
            </a:r>
            <a:r>
              <a:rPr lang="en-US" sz="3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Yağ</a:t>
            </a:r>
            <a:r>
              <a:rPr lang="en-US" sz="3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Arasındaki</a:t>
            </a:r>
            <a:r>
              <a:rPr lang="en-US" sz="3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Farklar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E78CDC5-CE4E-CA0E-8FF4-4F85CCAF1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0880" y="1618317"/>
            <a:ext cx="6172200" cy="4073650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6905B5B-15CB-10E2-8DD3-8EC302B54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9212"/>
            <a:ext cx="4466730" cy="38115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 </a:t>
            </a:r>
            <a:r>
              <a:rPr lang="en-US" sz="26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2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VAT’tan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salınan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serbest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yağ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asitleri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sitokinlerin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doğrudan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portal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dolaşımla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karaciğere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ulaşması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NAFLD/NASH,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dislipidemi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insülin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direnci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57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A64371D-1659-C271-8B79-46E24FAB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99178" cy="1600200"/>
          </a:xfrm>
        </p:spPr>
        <p:txBody>
          <a:bodyPr>
            <a:normAutofit fontScale="90000"/>
          </a:bodyPr>
          <a:lstStyle/>
          <a:p>
            <a:r>
              <a:rPr lang="tr-TR" sz="29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Gluteofemoral</a:t>
            </a:r>
            <a:r>
              <a:rPr lang="tr-TR" sz="29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(kalça-uyluk) bölgedeki SAT, özel koruyucu metabolik özelliklere sahiptir :</a:t>
            </a:r>
            <a:br>
              <a:rPr lang="tr-TR" dirty="0">
                <a:effectLst/>
              </a:rPr>
            </a:br>
            <a:endParaRPr lang="en-US" dirty="0"/>
          </a:p>
        </p:txBody>
      </p:sp>
      <p:pic>
        <p:nvPicPr>
          <p:cNvPr id="4" name="Resim 3" descr="metin, ekran görüntüsü, ayakkabı, çizgi fil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E5B0FB7-ADEB-7A97-2906-36ACE5F0F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029" y="929390"/>
            <a:ext cx="5891436" cy="5426440"/>
          </a:xfrm>
          <a:prstGeom prst="rect">
            <a:avLst/>
          </a:prstGeom>
          <a:noFill/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67F622-E3C9-9B65-775A-63019100A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725" y="2057400"/>
            <a:ext cx="5119241" cy="3811588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yüksek </a:t>
            </a:r>
            <a:r>
              <a:rPr lang="tr-T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adiponektin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üretimi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Düşük inflamatuar profil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Yüksek lipoprotein lipaz aktivitesi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Kardiyovasküler hastalık riskinde azalma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1292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35981" y="577453"/>
            <a:ext cx="11054248" cy="418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292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Subkutan Yağın Paradoksal Koruyucu Rolü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35979" y="1049833"/>
            <a:ext cx="3823151" cy="2512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2000" b="1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Metabolik Tampon İşlevi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35980" y="1502073"/>
            <a:ext cx="10597241" cy="428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67"/>
              </a:lnSpc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Paradoksal olarak, subkutan yağ dokusu (SAT), özellikle gluteofemoral bölgede metabolik açıdan koruyucu etkilere sahiptir. Bu koruyucu etki, SAT'ın "metabolik tampon" işlevi ile açıklanır.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80" y="2081609"/>
            <a:ext cx="565897" cy="3349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5980" y="2584053"/>
            <a:ext cx="3072367" cy="209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25"/>
              </a:lnSpc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Yüksek Lipid Depolama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35980" y="2873772"/>
            <a:ext cx="10597241" cy="428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67"/>
              </a:lnSpc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Yüksek lipid depolama kapasitesi ile postprandial lipid clearance'ı artırır ve ektopik yağ birikimini (karaciğer, kas, pankreas) önler, lipotoksisitenin azalmasını sağlar.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80" y="3570585"/>
            <a:ext cx="565897" cy="33496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35980" y="4073029"/>
            <a:ext cx="2830150" cy="209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25"/>
              </a:lnSpc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Adiponektin Üretimi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35980" y="4362748"/>
            <a:ext cx="10597241" cy="428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67"/>
              </a:lnSpc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İnsülin duyarlılığını artırır (AMP-kinaz aktivasyonu, PPAR-α agonizmi), antiinflamatuvar etki gösterir (NF-κB inhibisyonu) ve vasküler koruma sağlar.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80" y="5059561"/>
            <a:ext cx="565897" cy="33496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35980" y="5562005"/>
            <a:ext cx="2830150" cy="209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25"/>
              </a:lnSpc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Leptin Düzenlenmesi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35980" y="5851724"/>
            <a:ext cx="11062462" cy="428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67"/>
              </a:lnSpc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Enerji homeostazının regülasyonunda rol oynar, SAT'dan daha dengeli salınım gösterir ve aşırı leptin direnci riski düşüktür.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723206"/>
            <a:ext cx="5441851" cy="5167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>
              <a:lnSpc>
                <a:spcPts val="4042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Subkutan Yağ Disfonksiyonu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14168" y="1469381"/>
            <a:ext cx="3881438" cy="31005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1833" b="1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SAT Her Zaman </a:t>
            </a:r>
            <a:r>
              <a:rPr lang="en-US" sz="1833" b="1" dirty="0" err="1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Koruyucu</a:t>
            </a:r>
            <a:r>
              <a:rPr lang="en-US" sz="1833" b="1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 </a:t>
            </a:r>
            <a:r>
              <a:rPr lang="en-US" sz="1833" b="1" dirty="0" err="1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Değildir</a:t>
            </a:r>
            <a:endParaRPr lang="en-US" sz="18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61492" y="2128640"/>
            <a:ext cx="5232797" cy="79384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667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Yaşlanmayla birlikte subkutan yağ dokusu disfonksiyonu gelişebilir. Bu durumda, SAT'ın koruyucu metabolik etkileri kaybolur ve hatta zararlı hale gelebilir.</a:t>
            </a:r>
            <a:endParaRPr lang="en-US" sz="1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61492" y="3071317"/>
            <a:ext cx="5232797" cy="26461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667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SAT Disfonksiyonu Özellikleri:</a:t>
            </a:r>
            <a:endParaRPr lang="en-US" sz="1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661492" y="3484761"/>
            <a:ext cx="5232797" cy="26461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Font typeface="+mj-lt"/>
              <a:buAutoNum type="arabicPeriod"/>
            </a:pPr>
            <a:r>
              <a:rPr lang="en-US" sz="1667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Adipogenez kapasitesinde azalma</a:t>
            </a:r>
            <a:endParaRPr lang="en-US" sz="1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61492" y="3807222"/>
            <a:ext cx="5232797" cy="26461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Font typeface="+mj-lt"/>
              <a:buAutoNum type="arabicPeriod" startAt="2"/>
            </a:pPr>
            <a:r>
              <a:rPr lang="en-US" sz="1667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Hipertrofik adiposit </a:t>
            </a:r>
            <a:r>
              <a:rPr lang="en-US" sz="1667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fenotipi</a:t>
            </a:r>
            <a:r>
              <a:rPr lang="en-US" sz="1667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(</a:t>
            </a:r>
            <a:r>
              <a:rPr lang="en-US" sz="1667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disfonksiyonel</a:t>
            </a:r>
            <a:r>
              <a:rPr lang="en-US" sz="1667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adipositler)</a:t>
            </a:r>
            <a:endParaRPr lang="en-US" sz="1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61492" y="4129682"/>
            <a:ext cx="5232797" cy="26461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Font typeface="+mj-lt"/>
              <a:buAutoNum type="arabicPeriod" startAt="3"/>
            </a:pPr>
            <a:r>
              <a:rPr lang="en-US" sz="1667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Artmış inflamatuvar aktivite</a:t>
            </a:r>
            <a:endParaRPr lang="en-US" sz="1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61492" y="4452144"/>
            <a:ext cx="5232797" cy="26461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Font typeface="+mj-lt"/>
              <a:buAutoNum type="arabicPeriod" startAt="4"/>
            </a:pPr>
            <a:r>
              <a:rPr lang="en-US" sz="1667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Fibrozis ve kollajen birikimi</a:t>
            </a:r>
            <a:endParaRPr lang="en-US" sz="1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61492" y="4774605"/>
            <a:ext cx="5232797" cy="26461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Font typeface="+mj-lt"/>
              <a:buAutoNum type="arabicPeriod" startAt="5"/>
            </a:pPr>
            <a:r>
              <a:rPr lang="en-US" sz="1667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Lipid depolama kapasitesinin kaybı</a:t>
            </a:r>
            <a:endParaRPr lang="en-US" sz="1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61492" y="5097066"/>
            <a:ext cx="5232797" cy="26461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Font typeface="+mj-lt"/>
              <a:buAutoNum type="arabicPeriod" startAt="6"/>
            </a:pPr>
            <a:r>
              <a:rPr lang="en-US" sz="1667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"Lipid spillover" → ektopik yağ birikimi</a:t>
            </a:r>
            <a:endParaRPr lang="en-US" sz="1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620" y="674088"/>
            <a:ext cx="19050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Text 10"/>
          <p:cNvSpPr/>
          <p:nvPr/>
        </p:nvSpPr>
        <p:spPr>
          <a:xfrm>
            <a:off x="6304062" y="3765055"/>
            <a:ext cx="5232797" cy="79384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667" b="1" dirty="0">
                <a:solidFill>
                  <a:srgbClr val="28282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Kritik Sonuç:</a:t>
            </a:r>
            <a:r>
              <a:rPr lang="en-US" sz="1667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Disfonksiyonel SAT varlığında, fazla lipidler visseral depoya ve ektopik bölgelere yönelir, metabolik komplikasyonları artırır.</a:t>
            </a:r>
            <a:endParaRPr lang="en-US" sz="1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61492" y="5605562"/>
            <a:ext cx="10869018" cy="52923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667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Bu bulgular, sadece yağ miktarının değil, aynı zamanda yağ dokusunun kalitesinin ve fonksiyonelliğinin de metabolik sağlık için kritik önem taşıdığını göstermektedir.</a:t>
            </a:r>
            <a:endParaRPr lang="en-US" sz="1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89410F6-EE00-3AF9-6F34-853B59B7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endParaRPr lang="tr-TR" sz="4000">
              <a:solidFill>
                <a:srgbClr val="FFFFFF"/>
              </a:solidFill>
            </a:endParaRPr>
          </a:p>
        </p:txBody>
      </p:sp>
      <p:graphicFrame>
        <p:nvGraphicFramePr>
          <p:cNvPr id="15" name="İçerik Yer Tutucusu 2">
            <a:extLst>
              <a:ext uri="{FF2B5EF4-FFF2-40B4-BE49-F238E27FC236}">
                <a16:creationId xmlns:a16="http://schemas.microsoft.com/office/drawing/2014/main" id="{EDAD4DA4-A2B5-02D0-B834-A8526AEBA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877729"/>
              </p:ext>
            </p:extLst>
          </p:nvPr>
        </p:nvGraphicFramePr>
        <p:xfrm>
          <a:off x="644056" y="1575459"/>
          <a:ext cx="10927829" cy="502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635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14D3D80D-4791-E971-09E8-F86A0704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Autofit/>
          </a:bodyPr>
          <a:lstStyle/>
          <a:p>
            <a:pPr algn="ctr"/>
            <a:r>
              <a:rPr lang="tr-TR" sz="4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VAT </a:t>
            </a:r>
            <a:r>
              <a:rPr lang="tr-TR" sz="4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tr-TR" sz="4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SAT</a:t>
            </a:r>
            <a:br>
              <a:rPr lang="tr-TR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tr-TR" sz="4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BDEF59F-C2FE-24C8-A43B-8CA5D5DE1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73" y="1609316"/>
            <a:ext cx="4395292" cy="4351338"/>
          </a:xfrm>
          <a:prstGeom prst="rect">
            <a:avLst/>
          </a:prstGeom>
          <a:noFill/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5222B1-59C0-4A37-E9B5-5BA1F8919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hacmi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VAT/SAT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oranı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koroner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kalsifikasyon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karotis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intima media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kalınlığı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(IMAT)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Majör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Kardiyovasküler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Olaylar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(MACE)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BMI’dan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bağımsız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ilişkili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A661B3E-22D2-FDEB-71C1-91FA3C17A8B1}"/>
              </a:ext>
            </a:extLst>
          </p:cNvPr>
          <p:cNvSpPr txBox="1"/>
          <p:nvPr/>
        </p:nvSpPr>
        <p:spPr>
          <a:xfrm>
            <a:off x="8858865" y="64127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Fox CS et al., Circulation. 2007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8941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B3FBB9-FBAD-B993-1384-D2A1A036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EF13BE7-5D82-1CE8-57FE-C92A2CE9A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5917324" cy="210433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C1B247C-78FE-139C-429D-4430F2FFA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678" y="798787"/>
            <a:ext cx="6958321" cy="592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69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D8221C-BE01-8DE8-29F0-0DC13413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4E42516-ECA2-3AA9-A766-80B310FCC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085" y="167286"/>
            <a:ext cx="7198370" cy="237246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E2159E5-9CFD-C5F5-1538-558244D34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46" y="2737592"/>
            <a:ext cx="10156908" cy="37552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740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F22367-B0FD-F666-3774-B046DEAE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16D2099-969C-9B45-669F-EC63D8CBD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256" y="223018"/>
            <a:ext cx="5865487" cy="266020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BAAFB1F-696C-62C3-BFDE-DE9D19792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176" y="3025331"/>
            <a:ext cx="9097645" cy="33246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305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C9B551-91C8-5B85-7769-B2ACD00B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F15B752B-152D-6951-F73D-98D6598FB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472" y="365125"/>
            <a:ext cx="7549055" cy="2057102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DCA27B4-1BFD-AF20-5A38-2E009554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42" y="2772696"/>
            <a:ext cx="10307488" cy="32675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37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552A0C-8095-3FAC-F1FF-1A41044B8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30" y="2183235"/>
            <a:ext cx="7239000" cy="3444679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tr-TR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Abdominal yağ; </a:t>
            </a:r>
            <a:r>
              <a:rPr lang="tr-TR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subkutan</a:t>
            </a:r>
            <a:r>
              <a:rPr lang="tr-TR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(deri altı) ve </a:t>
            </a:r>
            <a:r>
              <a:rPr lang="tr-TR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visseral</a:t>
            </a:r>
            <a:r>
              <a:rPr lang="tr-TR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(iç organ çevresi) yağdan oluşur ve her biri metabolik ve hemodinamik değişiklikler açısından farklı riskler taşır. </a:t>
            </a:r>
          </a:p>
          <a:p>
            <a:pPr marL="0" indent="0">
              <a:buNone/>
            </a:pPr>
            <a:endParaRPr lang="tr-TR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r-TR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Toplam vücut yağının yaklaşık %80’i </a:t>
            </a:r>
            <a:r>
              <a:rPr lang="tr-TR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subkutan</a:t>
            </a:r>
            <a:r>
              <a:rPr lang="tr-TR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olarak bulunur; bu yağ özellikle </a:t>
            </a:r>
            <a:r>
              <a:rPr lang="tr-TR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gluteofemoral</a:t>
            </a:r>
            <a:r>
              <a:rPr lang="tr-TR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bölge, sırt ve ön karın duvarında yoğunlaşmıştır.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006E131-1EE9-69D8-1937-6D9F1C2F58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48" t="5716" r="7667" b="5590"/>
          <a:stretch/>
        </p:blipFill>
        <p:spPr>
          <a:xfrm>
            <a:off x="8054641" y="1698424"/>
            <a:ext cx="4137358" cy="438959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40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A42966-32FC-370F-099A-E85CD48D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6D5F221-4D10-5E71-7BFF-63AA5C1CC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904" y="365125"/>
            <a:ext cx="8945223" cy="233395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282BA00-AC41-D683-781E-4AB5E4D8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27" y="3429000"/>
            <a:ext cx="10401945" cy="20048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2954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289E1E-1D21-0348-C7AC-65B332B7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F90D866-39DD-5F0B-03AD-7514E3ADB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9504" y="1916966"/>
            <a:ext cx="13431008" cy="218206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9A8DEB2-8F9F-0CA7-7CD0-BDB72899D49B}"/>
              </a:ext>
            </a:extLst>
          </p:cNvPr>
          <p:cNvSpPr txBox="1"/>
          <p:nvPr/>
        </p:nvSpPr>
        <p:spPr>
          <a:xfrm>
            <a:off x="9778180" y="6381134"/>
            <a:ext cx="23253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dirty="0"/>
              <a:t>Front </a:t>
            </a:r>
            <a:r>
              <a:rPr lang="tr-TR" dirty="0" err="1"/>
              <a:t>Endocrinol</a:t>
            </a:r>
            <a:r>
              <a:rPr lang="tr-TR" dirty="0"/>
              <a:t>. 2012</a:t>
            </a:r>
          </a:p>
        </p:txBody>
      </p:sp>
    </p:spTree>
    <p:extLst>
      <p:ext uri="{BB962C8B-B14F-4D97-AF65-F5344CB8AC3E}">
        <p14:creationId xmlns:p14="http://schemas.microsoft.com/office/powerpoint/2010/main" val="753282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ADDDFF-A841-7FB7-8004-29789A0D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A0394D7E-A00C-2030-728B-A9ECCDF6F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398" y="3358266"/>
            <a:ext cx="11195204" cy="16463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6BA57A8-F669-D48A-7175-82A0E474F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607" y="246829"/>
            <a:ext cx="8418786" cy="234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00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752078"/>
            <a:ext cx="5540177" cy="516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40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Kognitif Bozukluk ve Demans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61492" y="1682155"/>
            <a:ext cx="2939455" cy="310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VAT ve Kognitif Fonksiyon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61492" y="2157512"/>
            <a:ext cx="8931687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Visseral yağ dokusu artışı, kognitif fonksiyon bozukluğu ve demans riski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ilişkilidir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86082" y="2748606"/>
            <a:ext cx="5796359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Temel Mekanizmalar: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661492" y="3513634"/>
            <a:ext cx="579635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marR="0" lvl="0" indent="-285739" algn="l" defTabSz="914400" rtl="0" eaLnBrk="1" fontAlgn="auto" latinLnBrk="0" hangingPunct="1">
              <a:lnSpc>
                <a:spcPts val="2083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Kronik Sistemik İnflamasyon: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Kan-beyin bariyeri (BBB) geçişi ile nöroinflamasyona yol açar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61492" y="4100711"/>
            <a:ext cx="579635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marR="0" lvl="0" indent="-285739" algn="l" defTabSz="914400" rtl="0" eaLnBrk="1" fontAlgn="auto" latinLnBrk="0" hangingPunct="1">
              <a:lnSpc>
                <a:spcPts val="2083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2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Beyin Mikrosirkulasyonunda Bozulma: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Küçük damar hastalığı ve beyaz madde lezyonları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61492" y="4687788"/>
            <a:ext cx="5796359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marR="0" lvl="0" indent="-285739" algn="l" defTabSz="914400" rtl="0" eaLnBrk="1" fontAlgn="auto" latinLnBrk="0" hangingPunct="1">
              <a:lnSpc>
                <a:spcPts val="2083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3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Nöronal İnsülin Direnci: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Beyin glukoz metabolizmasında bozulma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61492" y="5010249"/>
            <a:ext cx="5796359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marR="0" lvl="0" indent="-285739" algn="l" defTabSz="914400" rtl="0" eaLnBrk="1" fontAlgn="auto" latinLnBrk="0" hangingPunct="1">
              <a:lnSpc>
                <a:spcPts val="2083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4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Beta-Amiloid Plak Birikimi: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Alzheimer hastalığı patogenezi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61492" y="5332710"/>
            <a:ext cx="5796359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marR="0" lvl="0" indent="-285739" algn="l" defTabSz="914400" rtl="0" eaLnBrk="1" fontAlgn="auto" latinLnBrk="0" hangingPunct="1">
              <a:lnSpc>
                <a:spcPts val="2083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5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Oksidatif Stres: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61613"/>
                </a:solidFill>
                <a:effectLst/>
                <a:uLnTx/>
                <a:uFillTx/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Nöronal hasar ve apoptoz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87213"/>
            <a:ext cx="1905000" cy="1905000"/>
          </a:xfrm>
          <a:prstGeom prst="rect">
            <a:avLst/>
          </a:prstGeom>
        </p:spPr>
      </p:pic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CEF999EE-1013-35E6-62C7-AD637829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406"/>
          <a:stretch/>
        </p:blipFill>
        <p:spPr>
          <a:xfrm>
            <a:off x="9593179" y="3636220"/>
            <a:ext cx="2374231" cy="30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58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A31BFF5-6304-5A71-9BC2-785463CC7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9" y="3093524"/>
            <a:ext cx="11914142" cy="23417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AE8936A-EA5E-901C-28F6-A2892E9CD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600" y="0"/>
            <a:ext cx="6596800" cy="234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1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C324F8-7656-F5FE-BE88-86D5B6D4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2FD80BF-E5FE-F2D9-8F65-A98A359FF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42113" y="2135221"/>
            <a:ext cx="12734113" cy="177801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14ABF64-D1D6-329E-4516-738B9903CEC4}"/>
              </a:ext>
            </a:extLst>
          </p:cNvPr>
          <p:cNvSpPr txBox="1"/>
          <p:nvPr/>
        </p:nvSpPr>
        <p:spPr>
          <a:xfrm>
            <a:off x="10154266" y="6308209"/>
            <a:ext cx="18902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dirty="0" err="1"/>
              <a:t>Br</a:t>
            </a:r>
            <a:r>
              <a:rPr lang="tr-TR" dirty="0"/>
              <a:t> J </a:t>
            </a:r>
            <a:r>
              <a:rPr lang="tr-TR" dirty="0" err="1"/>
              <a:t>Cancer</a:t>
            </a:r>
            <a:r>
              <a:rPr lang="tr-TR" dirty="0"/>
              <a:t>. 2014.</a:t>
            </a:r>
          </a:p>
        </p:txBody>
      </p:sp>
    </p:spTree>
    <p:extLst>
      <p:ext uri="{BB962C8B-B14F-4D97-AF65-F5344CB8AC3E}">
        <p14:creationId xmlns:p14="http://schemas.microsoft.com/office/powerpoint/2010/main" val="3256682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F13E1123-A496-82AA-A911-D18DE5C27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498771" cy="2839741"/>
          </a:xfrm>
        </p:spPr>
      </p:pic>
      <p:pic>
        <p:nvPicPr>
          <p:cNvPr id="7" name="Resim 6" descr="metin, ekran görüntüsü, diyagram, çizg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2C95AC07-7002-712D-1632-78BE8D0ED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23" y="2726871"/>
            <a:ext cx="5450577" cy="4131129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017ADF45-3AC4-0C49-9035-7836FAF2FDF5}"/>
              </a:ext>
            </a:extLst>
          </p:cNvPr>
          <p:cNvSpPr txBox="1"/>
          <p:nvPr/>
        </p:nvSpPr>
        <p:spPr>
          <a:xfrm>
            <a:off x="507771" y="3429000"/>
            <a:ext cx="57336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Yaşlılarda </a:t>
            </a:r>
            <a:r>
              <a:rPr kumimoji="0" lang="tr-T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eVFA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/TF oranı, el kavrama kuvveti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 = −0.348, P &lt; 0.001) 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yürüme hızı (r = −0.230, P = 0.027) ile istatistiksel olarak anlamlı biçimde negatif;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yaşlı erkeklerde ise Klinik Kırılganlık Skalası (CFS) ile pozitif yönde ilişkili bulunmuştur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 = 0.267, P &lt; 0.001).</a:t>
            </a:r>
          </a:p>
        </p:txBody>
      </p:sp>
    </p:spTree>
    <p:extLst>
      <p:ext uri="{BB962C8B-B14F-4D97-AF65-F5344CB8AC3E}">
        <p14:creationId xmlns:p14="http://schemas.microsoft.com/office/powerpoint/2010/main" val="433406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79F6B4-8031-4A06-A34F-1BC991BEC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13670"/>
            <a:ext cx="9144000" cy="2745302"/>
          </a:xfrm>
        </p:spPr>
        <p:txBody>
          <a:bodyPr/>
          <a:lstStyle/>
          <a:p>
            <a:r>
              <a:rPr lang="tr-TR" sz="2800" b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RENAL DONÖRLERİN VERTEBRAL KAS ÖLÇÜMLERİNİN DEĞERLENDİRİLMESİ VE DONÖRLERDE TAKİPTE GELİŞEN SARKOPENİ VE DİĞER KOMPLİKASYONLAR</a:t>
            </a:r>
            <a:r>
              <a:rPr lang="tr-TR" sz="2800" b="1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LA</a:t>
            </a:r>
            <a:r>
              <a:rPr lang="tr-TR" sz="2800" b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İLİŞKİSİ</a:t>
            </a:r>
            <a:br>
              <a:rPr lang="tr-TR" sz="1800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</a:br>
            <a:endParaRPr lang="tr-TR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2D9B8FF-BD0A-D7B0-8E86-1787758A2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219357"/>
            <a:ext cx="9144000" cy="1943172"/>
          </a:xfrm>
        </p:spPr>
        <p:txBody>
          <a:bodyPr>
            <a:normAutofit fontScale="92500" lnSpcReduction="20000"/>
          </a:bodyPr>
          <a:lstStyle/>
          <a:p>
            <a:r>
              <a:rPr lang="tr-TR" sz="2000" dirty="0">
                <a:latin typeface="Dubai" panose="020B0503030403030204" pitchFamily="34" charset="-78"/>
                <a:cs typeface="Dubai" panose="020B0503030403030204" pitchFamily="34" charset="-78"/>
              </a:rPr>
              <a:t>Dr Merve Altun Şimşek</a:t>
            </a:r>
          </a:p>
          <a:p>
            <a:r>
              <a:rPr lang="en-US" sz="2000" kern="0" spc="29" dirty="0">
                <a:latin typeface="Dubai" panose="020B0503030403030204" pitchFamily="34" charset="-78"/>
                <a:ea typeface="Roboto Slab" pitchFamily="34" charset="-122"/>
                <a:cs typeface="Dubai" panose="020B0503030403030204" pitchFamily="34" charset="-78"/>
              </a:rPr>
              <a:t>Hacettepe Üniversitesi Tıp Fakültesi</a:t>
            </a:r>
          </a:p>
          <a:p>
            <a:r>
              <a:rPr lang="en-US" sz="2000" kern="0" spc="29" dirty="0">
                <a:latin typeface="Dubai" panose="020B0503030403030204" pitchFamily="34" charset="-78"/>
                <a:ea typeface="Roboto Slab" pitchFamily="34" charset="-122"/>
                <a:cs typeface="Dubai" panose="020B0503030403030204" pitchFamily="34" charset="-78"/>
              </a:rPr>
              <a:t>İç Hastalıkları AD, Genel Dahiliye BD</a:t>
            </a:r>
          </a:p>
          <a:p>
            <a:r>
              <a:rPr lang="en-US" sz="2000" kern="0" spc="29" dirty="0">
                <a:latin typeface="Dubai" panose="020B0503030403030204" pitchFamily="34" charset="-78"/>
                <a:ea typeface="Roboto Slab" pitchFamily="34" charset="-122"/>
                <a:cs typeface="Dubai" panose="020B0503030403030204" pitchFamily="34" charset="-78"/>
              </a:rPr>
              <a:t>Uzmanlık Tezi</a:t>
            </a:r>
          </a:p>
          <a:p>
            <a:r>
              <a:rPr lang="en-US" sz="2000" dirty="0">
                <a:latin typeface="Dubai" panose="020B0503030403030204" pitchFamily="34" charset="-78"/>
                <a:cs typeface="Dubai" panose="020B0503030403030204" pitchFamily="34" charset="-78"/>
              </a:rPr>
              <a:t>Tez Danışmanı: Doç. Dr. Cafer Balcı</a:t>
            </a:r>
          </a:p>
          <a:p>
            <a:r>
              <a:rPr lang="en-US" sz="2000" dirty="0">
                <a:latin typeface="Dubai" panose="020B0503030403030204" pitchFamily="34" charset="-78"/>
                <a:cs typeface="Dubai" panose="020B0503030403030204" pitchFamily="34" charset="-78"/>
              </a:rPr>
              <a:t>09.10.2024</a:t>
            </a:r>
          </a:p>
          <a:p>
            <a:endParaRPr lang="en-US" sz="1600" b="1" dirty="0"/>
          </a:p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7E60D49-4B47-0554-6DF2-455F646B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562" y="355185"/>
            <a:ext cx="934875" cy="13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62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C69D8D-4792-0EA2-F120-29704500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134922" cy="400110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latin typeface="+mn-lt"/>
              </a:rPr>
              <a:t>METOD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7AA53E8-732E-C68B-44CD-3DF09814B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69" y="115610"/>
            <a:ext cx="558490" cy="823912"/>
          </a:xfrm>
          <a:prstGeom prst="rect">
            <a:avLst/>
          </a:prstGeom>
        </p:spPr>
      </p:pic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C30CE7C-E8C8-CE96-D4C8-DF49329BA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07" y="4951303"/>
            <a:ext cx="1116693" cy="801553"/>
          </a:xfrm>
          <a:prstGeom prst="rect">
            <a:avLst/>
          </a:prstGeom>
        </p:spPr>
      </p:pic>
      <p:pic>
        <p:nvPicPr>
          <p:cNvPr id="8" name="Picture 10" descr="Living Donation - Transplant TV">
            <a:extLst>
              <a:ext uri="{FF2B5EF4-FFF2-40B4-BE49-F238E27FC236}">
                <a16:creationId xmlns:a16="http://schemas.microsoft.com/office/drawing/2014/main" id="{D5E6DF34-D91C-127E-B303-C9334A06DF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10018" r="23062" b="12604"/>
          <a:stretch/>
        </p:blipFill>
        <p:spPr bwMode="auto">
          <a:xfrm>
            <a:off x="3831683" y="1071462"/>
            <a:ext cx="1249077" cy="9921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7D698256-10DB-117D-3FAE-D560478B0693}"/>
              </a:ext>
            </a:extLst>
          </p:cNvPr>
          <p:cNvSpPr txBox="1"/>
          <p:nvPr/>
        </p:nvSpPr>
        <p:spPr>
          <a:xfrm>
            <a:off x="1088752" y="4462746"/>
            <a:ext cx="327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Transplantasyon Öncesi BT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3B9EC55-D6F7-BE80-4193-24EA9DFD2601}"/>
              </a:ext>
            </a:extLst>
          </p:cNvPr>
          <p:cNvSpPr txBox="1"/>
          <p:nvPr/>
        </p:nvSpPr>
        <p:spPr>
          <a:xfrm>
            <a:off x="2888343" y="2049434"/>
            <a:ext cx="320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2013-2022</a:t>
            </a: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0F968DC4-4480-81BA-426D-D87BFA7FFB5D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1067607" y="3591351"/>
            <a:ext cx="15174" cy="101354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Resim 16">
            <a:extLst>
              <a:ext uri="{FF2B5EF4-FFF2-40B4-BE49-F238E27FC236}">
                <a16:creationId xmlns:a16="http://schemas.microsoft.com/office/drawing/2014/main" id="{D4322D91-60F7-85D4-F1EB-10D203722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653" y="1185158"/>
            <a:ext cx="1997718" cy="86427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8" name="Sağ Ok 17">
            <a:extLst>
              <a:ext uri="{FF2B5EF4-FFF2-40B4-BE49-F238E27FC236}">
                <a16:creationId xmlns:a16="http://schemas.microsoft.com/office/drawing/2014/main" id="{CA4FBFF2-42AC-A482-8825-49457CB44F1B}"/>
              </a:ext>
            </a:extLst>
          </p:cNvPr>
          <p:cNvSpPr/>
          <p:nvPr/>
        </p:nvSpPr>
        <p:spPr>
          <a:xfrm>
            <a:off x="8116647" y="3218500"/>
            <a:ext cx="2992572" cy="400110"/>
          </a:xfrm>
          <a:prstGeom prst="rightArrow">
            <a:avLst>
              <a:gd name="adj1" fmla="val 50001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B670DBE4-09AE-A25A-FC05-8AAA573FA69D}"/>
              </a:ext>
            </a:extLst>
          </p:cNvPr>
          <p:cNvCxnSpPr>
            <a:cxnSpLocks/>
          </p:cNvCxnSpPr>
          <p:nvPr/>
        </p:nvCxnSpPr>
        <p:spPr>
          <a:xfrm flipV="1">
            <a:off x="4457017" y="2461084"/>
            <a:ext cx="0" cy="877449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69969CA-B0B2-3152-95D8-BFBCADDE6161}"/>
              </a:ext>
            </a:extLst>
          </p:cNvPr>
          <p:cNvSpPr txBox="1"/>
          <p:nvPr/>
        </p:nvSpPr>
        <p:spPr>
          <a:xfrm>
            <a:off x="8151088" y="4432566"/>
            <a:ext cx="2200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 Muayene</a:t>
            </a:r>
          </a:p>
        </p:txBody>
      </p: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FF2BB958-C1D0-08CA-635A-C770E79CF55D}"/>
              </a:ext>
            </a:extLst>
          </p:cNvPr>
          <p:cNvCxnSpPr>
            <a:cxnSpLocks/>
          </p:cNvCxnSpPr>
          <p:nvPr/>
        </p:nvCxnSpPr>
        <p:spPr>
          <a:xfrm flipV="1">
            <a:off x="9867734" y="2312647"/>
            <a:ext cx="1" cy="1025886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DE61385-ACF8-1842-4046-ADD284421F75}"/>
              </a:ext>
            </a:extLst>
          </p:cNvPr>
          <p:cNvSpPr txBox="1"/>
          <p:nvPr/>
        </p:nvSpPr>
        <p:spPr>
          <a:xfrm>
            <a:off x="8800272" y="1999281"/>
            <a:ext cx="2134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07.2023-04.2024</a:t>
            </a:r>
          </a:p>
        </p:txBody>
      </p: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id="{BF6DB7AE-017C-0F13-EC6E-FBE0557DD339}"/>
              </a:ext>
            </a:extLst>
          </p:cNvPr>
          <p:cNvCxnSpPr>
            <a:cxnSpLocks/>
          </p:cNvCxnSpPr>
          <p:nvPr/>
        </p:nvCxnSpPr>
        <p:spPr>
          <a:xfrm>
            <a:off x="8054947" y="3563299"/>
            <a:ext cx="16630" cy="105509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670D96EA-13B2-C1A7-E226-B83E20882F2F}"/>
              </a:ext>
            </a:extLst>
          </p:cNvPr>
          <p:cNvSpPr/>
          <p:nvPr/>
        </p:nvSpPr>
        <p:spPr>
          <a:xfrm>
            <a:off x="7896893" y="3246748"/>
            <a:ext cx="349369" cy="335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FF6A6DDE-C5C0-4B3E-9FE1-CAA8CF5DC531}"/>
              </a:ext>
            </a:extLst>
          </p:cNvPr>
          <p:cNvSpPr txBox="1"/>
          <p:nvPr/>
        </p:nvSpPr>
        <p:spPr>
          <a:xfrm>
            <a:off x="8024008" y="4951303"/>
            <a:ext cx="2327564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Yeni gelişen hastalıklar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Boy, Kilo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VKİ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İncelemeleri</a:t>
            </a: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AB2D4824-E7CA-5448-8B75-462203E37FA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08008" y="2318009"/>
            <a:ext cx="319451" cy="29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Resim 41">
            <a:extLst>
              <a:ext uri="{FF2B5EF4-FFF2-40B4-BE49-F238E27FC236}">
                <a16:creationId xmlns:a16="http://schemas.microsoft.com/office/drawing/2014/main" id="{74EF96E6-28F7-A6F0-0986-50E552328E6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5010677">
            <a:off x="4296497" y="2402799"/>
            <a:ext cx="319451" cy="299485"/>
          </a:xfrm>
          <a:prstGeom prst="rect">
            <a:avLst/>
          </a:prstGeom>
        </p:spPr>
      </p:pic>
      <p:pic>
        <p:nvPicPr>
          <p:cNvPr id="43" name="Resim 42">
            <a:extLst>
              <a:ext uri="{FF2B5EF4-FFF2-40B4-BE49-F238E27FC236}">
                <a16:creationId xmlns:a16="http://schemas.microsoft.com/office/drawing/2014/main" id="{F20120FF-6AE5-E6D0-7D8E-6728AEA51C0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216646">
            <a:off x="7895221" y="4503655"/>
            <a:ext cx="319451" cy="299485"/>
          </a:xfrm>
          <a:prstGeom prst="rect">
            <a:avLst/>
          </a:prstGeom>
          <a:solidFill>
            <a:srgbClr val="FDFAF8"/>
          </a:solidFill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CD187283-222C-D233-EB8F-445695355BF5}"/>
              </a:ext>
            </a:extLst>
          </p:cNvPr>
          <p:cNvSpPr/>
          <p:nvPr/>
        </p:nvSpPr>
        <p:spPr>
          <a:xfrm rot="16640336">
            <a:off x="921562" y="3266859"/>
            <a:ext cx="334865" cy="3168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Resim 56">
            <a:extLst>
              <a:ext uri="{FF2B5EF4-FFF2-40B4-BE49-F238E27FC236}">
                <a16:creationId xmlns:a16="http://schemas.microsoft.com/office/drawing/2014/main" id="{F3536BDF-09C9-F465-E1AB-8CFEE3955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123" y="4437719"/>
            <a:ext cx="435315" cy="42287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C23DC18-ADAB-B4D4-50E7-BAE344ED3286}"/>
              </a:ext>
            </a:extLst>
          </p:cNvPr>
          <p:cNvSpPr/>
          <p:nvPr/>
        </p:nvSpPr>
        <p:spPr>
          <a:xfrm rot="787543">
            <a:off x="7073052" y="3258927"/>
            <a:ext cx="335007" cy="3327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0CE992A2-B254-34E3-FD26-F06114DF987C}"/>
              </a:ext>
            </a:extLst>
          </p:cNvPr>
          <p:cNvCxnSpPr/>
          <p:nvPr/>
        </p:nvCxnSpPr>
        <p:spPr>
          <a:xfrm>
            <a:off x="1082781" y="3414467"/>
            <a:ext cx="6157774" cy="0"/>
          </a:xfrm>
          <a:prstGeom prst="line">
            <a:avLst/>
          </a:prstGeom>
          <a:ln w="215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375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7DCA2D-C449-75E3-3390-03DCE481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965" y="4081928"/>
            <a:ext cx="9487547" cy="2403762"/>
          </a:xfrm>
        </p:spPr>
        <p:txBody>
          <a:bodyPr>
            <a:noAutofit/>
          </a:bodyPr>
          <a:lstStyle/>
          <a:p>
            <a:pPr algn="ctr"/>
            <a:r>
              <a:rPr lang="tr-TR" sz="2400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L3 Seviyesinden Yapılan Subkutan ve Visseral Yağ Doku Ölçümleri</a:t>
            </a:r>
            <a:br>
              <a:rPr lang="tr-TR" sz="2400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</a:br>
            <a:br>
              <a:rPr lang="tr-TR" sz="2400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</a:br>
            <a:br>
              <a:rPr lang="tr-TR" sz="2400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</a:br>
            <a:br>
              <a:rPr lang="tr-TR" sz="2400" b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</a:br>
            <a:r>
              <a:rPr lang="tr-TR" sz="2400" b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L3 - L4 VAT, SAT, Total Adipozite</a:t>
            </a:r>
            <a:br>
              <a:rPr lang="tr-TR" sz="2400" b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</a:br>
            <a:br>
              <a:rPr lang="tr-TR" sz="2400" b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</a:br>
            <a:r>
              <a:rPr lang="tr-TR" sz="2400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Yağ Doku İndeksleri (h</a:t>
            </a:r>
            <a:r>
              <a:rPr lang="tr-TR" sz="2400" baseline="30000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2</a:t>
            </a:r>
            <a:r>
              <a:rPr lang="tr-TR" sz="2400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, VKİ)</a:t>
            </a:r>
            <a:endParaRPr lang="tr-TR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EA9474A-0118-4CF7-E0C9-3CA7872A4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77" t="67180" r="2417" b="5324"/>
          <a:stretch/>
        </p:blipFill>
        <p:spPr>
          <a:xfrm>
            <a:off x="1309512" y="727217"/>
            <a:ext cx="9572975" cy="335471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6A922B6-414A-B995-F5B0-E9C5002EA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9" y="115610"/>
            <a:ext cx="55849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6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20D710-795F-17F8-CE6D-B8A8D1A4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8F0475-0162-B7E1-8352-FE04C625C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lnSpc>
                <a:spcPct val="200000"/>
              </a:lnSpc>
            </a:pPr>
            <a:r>
              <a:rPr lang="tr-TR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Buna karşın, </a:t>
            </a:r>
            <a:r>
              <a:rPr lang="tr-TR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visseral</a:t>
            </a:r>
            <a:r>
              <a:rPr lang="tr-TR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yağ erkeklerde toplam yağın %10–20’sini, kadınlarda ise %5–8’ini oluşturur  </a:t>
            </a:r>
          </a:p>
          <a:p>
            <a:pPr algn="ctr">
              <a:lnSpc>
                <a:spcPct val="20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VAT i</a:t>
            </a:r>
            <a:r>
              <a:rPr lang="tr-TR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ç organlar ile periton çevresinde, bağırsakların arka (</a:t>
            </a:r>
            <a:r>
              <a:rPr lang="tr-TR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dorsal</a:t>
            </a:r>
            <a:r>
              <a:rPr lang="tr-TR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yüzü ve böbreğin ön (</a:t>
            </a:r>
            <a:r>
              <a:rPr lang="tr-TR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ventral</a:t>
            </a:r>
            <a:r>
              <a:rPr lang="tr-TR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yüzü boyunca yer alır.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3592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631B59-29BF-07E8-43DE-9852F034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>
                <a:latin typeface="+mn-lt"/>
              </a:rPr>
              <a:t>OLUMSUZ SONLANIM NOKTALARI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5541FF9B-ACC7-C4C9-321C-CF964F7246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E890E5B4-C076-6AC3-63DD-306690CB4E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69" y="115610"/>
            <a:ext cx="55849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60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53E0BDA6-005A-B001-1108-7BD16149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+mn-lt"/>
              </a:rPr>
              <a:t>SONUÇLAR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71DB554-6080-429F-56AF-40CFA04CC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032" y="1822450"/>
            <a:ext cx="4771768" cy="4354513"/>
          </a:xfrm>
        </p:spPr>
        <p:txBody>
          <a:bodyPr/>
          <a:lstStyle/>
          <a:p>
            <a:r>
              <a:rPr lang="tr-TR" sz="2600" dirty="0">
                <a:cs typeface="Dubai" panose="020B0503030403030204" pitchFamily="34" charset="-78"/>
                <a:sym typeface="Wingdings" pitchFamily="2" charset="2"/>
              </a:rPr>
              <a:t>Toplam </a:t>
            </a:r>
            <a:r>
              <a:rPr lang="tr-TR" sz="2600" dirty="0">
                <a:highlight>
                  <a:srgbClr val="FFFF00"/>
                </a:highlight>
                <a:cs typeface="Dubai" panose="020B0503030403030204" pitchFamily="34" charset="-78"/>
                <a:sym typeface="Wingdings" pitchFamily="2" charset="2"/>
              </a:rPr>
              <a:t>107 donör</a:t>
            </a:r>
          </a:p>
          <a:p>
            <a:endParaRPr lang="tr-TR" sz="2600" dirty="0">
              <a:solidFill>
                <a:srgbClr val="C00000"/>
              </a:solidFill>
              <a:cs typeface="Dubai" panose="020B0503030403030204" pitchFamily="34" charset="-78"/>
              <a:sym typeface="Wingdings" pitchFamily="2" charset="2"/>
            </a:endParaRPr>
          </a:p>
          <a:p>
            <a:r>
              <a:rPr lang="tr-TR" sz="2600" dirty="0">
                <a:cs typeface="Dubai" panose="020B0503030403030204" pitchFamily="34" charset="-78"/>
              </a:rPr>
              <a:t>67 kadın </a:t>
            </a:r>
            <a:r>
              <a:rPr lang="tr-TR" sz="2600" dirty="0">
                <a:cs typeface="Dubai" panose="020B0503030403030204" pitchFamily="34" charset="-78"/>
                <a:sym typeface="Wingdings" pitchFamily="2" charset="2"/>
              </a:rPr>
              <a:t> </a:t>
            </a:r>
            <a:r>
              <a:rPr lang="tr-TR" sz="2600" dirty="0">
                <a:cs typeface="Dubai" panose="020B0503030403030204" pitchFamily="34" charset="-78"/>
              </a:rPr>
              <a:t>%62,6</a:t>
            </a:r>
            <a:endParaRPr lang="tr-TR" sz="2600" dirty="0">
              <a:solidFill>
                <a:srgbClr val="C00000"/>
              </a:solidFill>
              <a:cs typeface="Dubai" panose="020B0503030403030204" pitchFamily="34" charset="-78"/>
              <a:sym typeface="Wingdings" pitchFamily="2" charset="2"/>
            </a:endParaRPr>
          </a:p>
          <a:p>
            <a:endParaRPr lang="tr-TR" sz="2600" dirty="0">
              <a:cs typeface="Dubai" panose="020B0503030403030204" pitchFamily="34" charset="-78"/>
            </a:endParaRPr>
          </a:p>
          <a:p>
            <a:r>
              <a:rPr lang="tr-TR" sz="2600" dirty="0">
                <a:cs typeface="Dubai" panose="020B0503030403030204" pitchFamily="34" charset="-78"/>
              </a:rPr>
              <a:t>Yaş </a:t>
            </a:r>
            <a:r>
              <a:rPr lang="tr-TR" sz="2600" dirty="0">
                <a:cs typeface="Dubai" panose="020B0503030403030204" pitchFamily="34" charset="-78"/>
                <a:sym typeface="Wingdings" pitchFamily="2" charset="2"/>
              </a:rPr>
              <a:t> </a:t>
            </a:r>
            <a:r>
              <a:rPr lang="tr-TR" sz="2600" kern="0" dirty="0">
                <a:effectLst/>
                <a:ea typeface="Times New Roman" panose="02020603050405020304" pitchFamily="18" charset="0"/>
                <a:cs typeface="Dubai" panose="020B0503030403030204" pitchFamily="34" charset="-78"/>
              </a:rPr>
              <a:t>55 ± 9,7</a:t>
            </a:r>
            <a:r>
              <a:rPr lang="tr-TR" sz="2600" dirty="0">
                <a:effectLst/>
                <a:cs typeface="Dubai" panose="020B0503030403030204" pitchFamily="34" charset="-78"/>
              </a:rPr>
              <a:t> </a:t>
            </a:r>
            <a:endParaRPr lang="tr-TR" sz="2600" dirty="0">
              <a:cs typeface="Dubai" panose="020B0503030403030204" pitchFamily="34" charset="-78"/>
              <a:sym typeface="Wingdings" pitchFamily="2" charset="2"/>
            </a:endParaRPr>
          </a:p>
          <a:p>
            <a:endParaRPr lang="tr-TR" sz="2600" dirty="0">
              <a:solidFill>
                <a:srgbClr val="0070C0"/>
              </a:solidFill>
              <a:cs typeface="Dubai" panose="020B0503030403030204" pitchFamily="34" charset="-78"/>
              <a:sym typeface="Wingdings" pitchFamily="2" charset="2"/>
            </a:endParaRPr>
          </a:p>
          <a:p>
            <a:r>
              <a:rPr lang="tr-TR" sz="2600" dirty="0">
                <a:cs typeface="Dubai" panose="020B0503030403030204" pitchFamily="34" charset="-78"/>
                <a:sym typeface="Wingdings" pitchFamily="2" charset="2"/>
              </a:rPr>
              <a:t>Takip süresi </a:t>
            </a:r>
            <a:r>
              <a:rPr lang="tr-TR" sz="2600" b="1" kern="0" dirty="0">
                <a:effectLst/>
                <a:ea typeface="Times New Roman" panose="02020603050405020304" pitchFamily="18" charset="0"/>
                <a:cs typeface="Dubai" panose="020B0503030403030204" pitchFamily="34" charset="-78"/>
              </a:rPr>
              <a:t>5,4 yıl </a:t>
            </a:r>
            <a:r>
              <a:rPr lang="tr-TR" sz="2600" kern="0" dirty="0">
                <a:effectLst/>
                <a:ea typeface="Times New Roman" panose="02020603050405020304" pitchFamily="18" charset="0"/>
                <a:cs typeface="Dubai" panose="020B0503030403030204" pitchFamily="34" charset="-78"/>
              </a:rPr>
              <a:t>(3,3-8,1)</a:t>
            </a:r>
            <a:r>
              <a:rPr lang="tr-TR" sz="2600" dirty="0">
                <a:effectLst/>
                <a:cs typeface="Dubai" panose="020B0503030403030204" pitchFamily="34" charset="-78"/>
              </a:rPr>
              <a:t> </a:t>
            </a:r>
            <a:endParaRPr lang="tr-TR" sz="2600" dirty="0">
              <a:cs typeface="Dubai" panose="020B0503030403030204" pitchFamily="34" charset="-78"/>
            </a:endParaRPr>
          </a:p>
          <a:p>
            <a:endParaRPr lang="tr-TR" sz="1800" kern="0" dirty="0">
              <a:latin typeface="Times New Roman" panose="02020603050405020304" pitchFamily="18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B99956F-C7A4-4E78-28DA-B4A4766E7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24" y="117497"/>
            <a:ext cx="558490" cy="823912"/>
          </a:xfrm>
          <a:prstGeom prst="rect">
            <a:avLst/>
          </a:prstGeom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C0B3F406-FA74-ECCD-4C57-CD2A644235AD}"/>
              </a:ext>
            </a:extLst>
          </p:cNvPr>
          <p:cNvCxnSpPr>
            <a:cxnSpLocks/>
          </p:cNvCxnSpPr>
          <p:nvPr/>
        </p:nvCxnSpPr>
        <p:spPr>
          <a:xfrm>
            <a:off x="6011562" y="1822450"/>
            <a:ext cx="8238" cy="3643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1,100+ Kidney Donation Stock Illustrations, Royalty-Free Vector Graphics &amp;  Clip Art - iStock | Organ donation, Kidney transplant, Human kidney">
            <a:extLst>
              <a:ext uri="{FF2B5EF4-FFF2-40B4-BE49-F238E27FC236}">
                <a16:creationId xmlns:a16="http://schemas.microsoft.com/office/drawing/2014/main" id="{9EABB658-6F8E-04C5-B5E5-4A03C8DE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720" y="117497"/>
            <a:ext cx="1115538" cy="111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6A0C7315-56EC-0714-4C39-36109BDD8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7617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endParaRPr lang="tr-TR" sz="2600" dirty="0"/>
          </a:p>
          <a:p>
            <a:r>
              <a:rPr lang="tr-TR" sz="2600" dirty="0"/>
              <a:t>   Bazal VKİ: 27,9 </a:t>
            </a:r>
            <a:r>
              <a:rPr lang="tr-TR" sz="2600" b="0" i="0" u="none" strike="noStrike" dirty="0">
                <a:solidFill>
                  <a:srgbClr val="000000"/>
                </a:solidFill>
                <a:effectLst/>
              </a:rPr>
              <a:t>±</a:t>
            </a:r>
            <a:r>
              <a:rPr lang="tr-TR" sz="2600" dirty="0"/>
              <a:t> 4,5</a:t>
            </a:r>
          </a:p>
          <a:p>
            <a:pPr marL="0" indent="0">
              <a:buNone/>
            </a:pPr>
            <a:endParaRPr lang="tr-TR" sz="2600" dirty="0"/>
          </a:p>
          <a:p>
            <a:r>
              <a:rPr lang="tr-TR" sz="2600" dirty="0"/>
              <a:t>   Güncel VKİ: 29,7 </a:t>
            </a:r>
            <a:r>
              <a:rPr lang="tr-TR" sz="2600" b="0" i="0" u="none" strike="noStrike" dirty="0">
                <a:solidFill>
                  <a:srgbClr val="000000"/>
                </a:solidFill>
                <a:effectLst/>
              </a:rPr>
              <a:t>±</a:t>
            </a:r>
            <a:r>
              <a:rPr lang="tr-TR" sz="2600" dirty="0"/>
              <a:t> 5,2</a:t>
            </a:r>
          </a:p>
          <a:p>
            <a:pPr marL="0" indent="0">
              <a:buNone/>
            </a:pPr>
            <a:endParaRPr lang="tr-TR" sz="2600" dirty="0"/>
          </a:p>
          <a:p>
            <a:endParaRPr lang="tr-TR" dirty="0"/>
          </a:p>
        </p:txBody>
      </p:sp>
      <p:sp>
        <p:nvSpPr>
          <p:cNvPr id="5" name="5 Köşeli Yıldız 4">
            <a:extLst>
              <a:ext uri="{FF2B5EF4-FFF2-40B4-BE49-F238E27FC236}">
                <a16:creationId xmlns:a16="http://schemas.microsoft.com/office/drawing/2014/main" id="{2A245089-027B-4D80-3F0C-25690FCF2C31}"/>
              </a:ext>
            </a:extLst>
          </p:cNvPr>
          <p:cNvSpPr/>
          <p:nvPr/>
        </p:nvSpPr>
        <p:spPr>
          <a:xfrm>
            <a:off x="4137453" y="1822450"/>
            <a:ext cx="409832" cy="3459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8377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:a16="http://schemas.microsoft.com/office/drawing/2014/main" id="{86F84BF1-33E2-06BB-AEC3-DCF3BA8B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+mn-lt"/>
              </a:rPr>
              <a:t>SONUÇLAR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2EEEE409-410F-5D3B-9177-3DCEF90F4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endParaRPr lang="tr-TR" sz="2600" dirty="0">
              <a:cs typeface="Dubai" panose="020B0503030403030204" pitchFamily="34" charset="-78"/>
            </a:endParaRPr>
          </a:p>
          <a:p>
            <a:pPr marL="0" indent="0">
              <a:buNone/>
            </a:pPr>
            <a:r>
              <a:rPr lang="tr-TR" sz="2600" dirty="0">
                <a:cs typeface="Dubai" panose="020B0503030403030204" pitchFamily="34" charset="-78"/>
              </a:rPr>
              <a:t>Yeni Gelişen Olumsuz Sonlanım:</a:t>
            </a:r>
          </a:p>
          <a:p>
            <a:endParaRPr lang="tr-TR" sz="2600" dirty="0">
              <a:cs typeface="Dubai" panose="020B0503030403030204" pitchFamily="34" charset="-78"/>
            </a:endParaRPr>
          </a:p>
          <a:p>
            <a:r>
              <a:rPr lang="tr-TR" sz="2600" dirty="0">
                <a:cs typeface="Dubai" panose="020B0503030403030204" pitchFamily="34" charset="-78"/>
              </a:rPr>
              <a:t> HT: 23</a:t>
            </a:r>
          </a:p>
          <a:p>
            <a:r>
              <a:rPr lang="tr-TR" sz="2600" dirty="0">
                <a:cs typeface="Dubai" panose="020B0503030403030204" pitchFamily="34" charset="-78"/>
              </a:rPr>
              <a:t> DM: 10</a:t>
            </a:r>
          </a:p>
          <a:p>
            <a:r>
              <a:rPr lang="tr-TR" sz="2600" dirty="0">
                <a:cs typeface="Dubai" panose="020B0503030403030204" pitchFamily="34" charset="-78"/>
              </a:rPr>
              <a:t> GFH&lt;60: 18</a:t>
            </a:r>
          </a:p>
          <a:p>
            <a:r>
              <a:rPr lang="tr-TR" sz="2600" dirty="0">
                <a:cs typeface="Dubai" panose="020B0503030403030204" pitchFamily="34" charset="-78"/>
              </a:rPr>
              <a:t> Albüminüri: 17 donör</a:t>
            </a:r>
          </a:p>
          <a:p>
            <a:endParaRPr lang="tr-TR" dirty="0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6A5E1166-2EFA-C63F-E02F-1510AABFB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889" y="1578490"/>
            <a:ext cx="5181600" cy="4351338"/>
          </a:xfrm>
          <a:ln>
            <a:noFill/>
          </a:ln>
        </p:spPr>
        <p:txBody>
          <a:bodyPr>
            <a:normAutofit/>
          </a:bodyPr>
          <a:lstStyle/>
          <a:p>
            <a:endParaRPr lang="tr-TR" sz="2600" dirty="0">
              <a:cs typeface="Dubai" panose="020B0503030403030204" pitchFamily="34" charset="-78"/>
            </a:endParaRPr>
          </a:p>
          <a:p>
            <a:endParaRPr lang="tr-TR" sz="2600" dirty="0">
              <a:cs typeface="Dubai" panose="020B0503030403030204" pitchFamily="34" charset="-78"/>
            </a:endParaRPr>
          </a:p>
          <a:p>
            <a:r>
              <a:rPr lang="tr-TR" sz="2600" dirty="0">
                <a:cs typeface="Dubai" panose="020B0503030403030204" pitchFamily="34" charset="-78"/>
              </a:rPr>
              <a:t>Herhangi bir olumsuz sonlanıma sahip olan: </a:t>
            </a:r>
            <a:r>
              <a:rPr lang="tr-TR" sz="2600" dirty="0">
                <a:highlight>
                  <a:srgbClr val="FFFF00"/>
                </a:highlight>
                <a:cs typeface="Dubai" panose="020B0503030403030204" pitchFamily="34" charset="-78"/>
              </a:rPr>
              <a:t>48 donör</a:t>
            </a:r>
          </a:p>
          <a:p>
            <a:endParaRPr lang="tr-TR" sz="2600" dirty="0">
              <a:cs typeface="Dubai" panose="020B0503030403030204" pitchFamily="34" charset="-78"/>
            </a:endParaRPr>
          </a:p>
          <a:p>
            <a:r>
              <a:rPr lang="tr-TR" sz="2600" b="0" i="0" u="none" strike="noStrike" dirty="0">
                <a:solidFill>
                  <a:srgbClr val="000000"/>
                </a:solidFill>
                <a:effectLst/>
              </a:rPr>
              <a:t>GFH&lt;60 veya albüminürisi olan      32 donör (yaklaşık %29,9)</a:t>
            </a:r>
            <a:endParaRPr lang="tr-TR" sz="2600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DCA30DA-655A-4DA3-C3CB-357ECBCAC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1" y="117497"/>
            <a:ext cx="558490" cy="823912"/>
          </a:xfrm>
          <a:prstGeom prst="rect">
            <a:avLst/>
          </a:prstGeom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A806AC7B-9DF2-87DE-F7CD-3FF257DF7388}"/>
              </a:ext>
            </a:extLst>
          </p:cNvPr>
          <p:cNvCxnSpPr>
            <a:cxnSpLocks/>
          </p:cNvCxnSpPr>
          <p:nvPr/>
        </p:nvCxnSpPr>
        <p:spPr>
          <a:xfrm>
            <a:off x="6011562" y="1822450"/>
            <a:ext cx="8238" cy="3643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1,100+ Kidney Donation Stock Illustrations, Royalty-Free Vector Graphics &amp;  Clip Art - iStock | Organ donation, Kidney transplant, Human kidney">
            <a:extLst>
              <a:ext uri="{FF2B5EF4-FFF2-40B4-BE49-F238E27FC236}">
                <a16:creationId xmlns:a16="http://schemas.microsoft.com/office/drawing/2014/main" id="{52BB561D-6F36-9738-CEC8-55ADB698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720" y="117497"/>
            <a:ext cx="1115538" cy="111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82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60200F8-A221-8092-5E39-1D713BE9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1" y="117497"/>
            <a:ext cx="558490" cy="823912"/>
          </a:xfrm>
          <a:prstGeom prst="rect">
            <a:avLst/>
          </a:prstGeom>
        </p:spPr>
      </p:pic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8EC55282-D38D-BC86-DF3F-799D043842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1692" y="827649"/>
          <a:ext cx="10048616" cy="520270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93681">
                  <a:extLst>
                    <a:ext uri="{9D8B030D-6E8A-4147-A177-3AD203B41FA5}">
                      <a16:colId xmlns:a16="http://schemas.microsoft.com/office/drawing/2014/main" val="3865353040"/>
                    </a:ext>
                  </a:extLst>
                </a:gridCol>
                <a:gridCol w="2732012">
                  <a:extLst>
                    <a:ext uri="{9D8B030D-6E8A-4147-A177-3AD203B41FA5}">
                      <a16:colId xmlns:a16="http://schemas.microsoft.com/office/drawing/2014/main" val="1356912591"/>
                    </a:ext>
                  </a:extLst>
                </a:gridCol>
                <a:gridCol w="2586113">
                  <a:extLst>
                    <a:ext uri="{9D8B030D-6E8A-4147-A177-3AD203B41FA5}">
                      <a16:colId xmlns:a16="http://schemas.microsoft.com/office/drawing/2014/main" val="1292578535"/>
                    </a:ext>
                  </a:extLst>
                </a:gridCol>
                <a:gridCol w="1736810">
                  <a:extLst>
                    <a:ext uri="{9D8B030D-6E8A-4147-A177-3AD203B41FA5}">
                      <a16:colId xmlns:a16="http://schemas.microsoft.com/office/drawing/2014/main" val="3435942597"/>
                    </a:ext>
                  </a:extLst>
                </a:gridCol>
              </a:tblGrid>
              <a:tr h="790512">
                <a:tc>
                  <a:txBody>
                    <a:bodyPr/>
                    <a:lstStyle/>
                    <a:p>
                      <a:r>
                        <a:rPr lang="tr-TR" sz="2200" dirty="0"/>
                        <a:t>Parametre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Olumsuz Sonlanım</a:t>
                      </a:r>
                    </a:p>
                    <a:p>
                      <a:pPr algn="ctr"/>
                      <a:r>
                        <a:rPr lang="tr-TR" sz="2200" dirty="0"/>
                        <a:t>Var  (n:48)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Olumsuz Sonlanım</a:t>
                      </a:r>
                    </a:p>
                    <a:p>
                      <a:pPr algn="ctr"/>
                      <a:r>
                        <a:rPr lang="tr-TR" sz="2200" dirty="0"/>
                        <a:t>Yok  (n:59)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P değeri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38155"/>
                  </a:ext>
                </a:extLst>
              </a:tr>
              <a:tr h="790512">
                <a:tc>
                  <a:txBody>
                    <a:bodyPr/>
                    <a:lstStyle/>
                    <a:p>
                      <a:r>
                        <a:rPr lang="tr-TR" sz="2200" dirty="0"/>
                        <a:t>Yaş, bazal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51,8 ± 10,1 </a:t>
                      </a:r>
                      <a:endParaRPr lang="tr-TR" sz="2200" dirty="0"/>
                    </a:p>
                    <a:p>
                      <a:pPr algn="ctr"/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47,1 ± 9,3 </a:t>
                      </a:r>
                      <a:endParaRPr lang="tr-TR" sz="2200" dirty="0"/>
                    </a:p>
                    <a:p>
                      <a:pPr algn="ctr"/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0,013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519883"/>
                  </a:ext>
                </a:extLst>
              </a:tr>
              <a:tr h="790512">
                <a:tc>
                  <a:txBody>
                    <a:bodyPr/>
                    <a:lstStyle/>
                    <a:p>
                      <a:r>
                        <a:rPr lang="tr-TR" sz="2200" dirty="0"/>
                        <a:t>Yaş, güncel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57,9 ± 9,8 </a:t>
                      </a:r>
                      <a:endParaRPr lang="tr-TR" sz="2200" dirty="0"/>
                    </a:p>
                    <a:p>
                      <a:pPr algn="ctr"/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52,7 ± 9,1 </a:t>
                      </a:r>
                      <a:endParaRPr lang="tr-TR" sz="2200" dirty="0"/>
                    </a:p>
                    <a:p>
                      <a:pPr algn="ctr"/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0,005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470557"/>
                  </a:ext>
                </a:extLst>
              </a:tr>
              <a:tr h="554491">
                <a:tc>
                  <a:txBody>
                    <a:bodyPr/>
                    <a:lstStyle/>
                    <a:p>
                      <a:r>
                        <a:rPr lang="tr-TR" sz="2200" dirty="0"/>
                        <a:t>Cinsiyet, Kadın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27 (%56,3)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40 (%67,8)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0,22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654453"/>
                  </a:ext>
                </a:extLst>
              </a:tr>
              <a:tr h="1138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GFH, bazal,</a:t>
                      </a:r>
                      <a:b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mL/dak/1.73 m</a:t>
                      </a:r>
                      <a:r>
                        <a:rPr lang="tr-TR" sz="22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b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101,4 ± 11,6 </a:t>
                      </a:r>
                      <a:endParaRPr lang="tr-TR" sz="2200" dirty="0"/>
                    </a:p>
                    <a:p>
                      <a:pPr algn="ctr"/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108,6 ± 9,9 </a:t>
                      </a:r>
                      <a:endParaRPr lang="tr-TR" sz="2200" dirty="0"/>
                    </a:p>
                    <a:p>
                      <a:pPr algn="ctr"/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0,001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410107"/>
                  </a:ext>
                </a:extLst>
              </a:tr>
              <a:tr h="1138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GFH, </a:t>
                      </a:r>
                      <a:r>
                        <a:rPr lang="tr-TR" sz="2200" kern="1200" dirty="0" err="1">
                          <a:solidFill>
                            <a:schemeClr val="dk1"/>
                          </a:solidFill>
                          <a:effectLst/>
                        </a:rPr>
                        <a:t>güncel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,</a:t>
                      </a:r>
                      <a:b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mL/dak/1.73 m</a:t>
                      </a:r>
                      <a:r>
                        <a:rPr lang="tr-TR" sz="22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tr-TR" sz="2200" dirty="0"/>
                    </a:p>
                    <a:p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69 (57-81,5) </a:t>
                      </a:r>
                      <a:endParaRPr lang="tr-TR" sz="2200" dirty="0"/>
                    </a:p>
                    <a:p>
                      <a:pPr algn="ctr"/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76 (71-89) </a:t>
                      </a:r>
                      <a:endParaRPr lang="tr-TR" sz="2200" dirty="0"/>
                    </a:p>
                    <a:p>
                      <a:pPr algn="ctr"/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0,002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45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361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60200F8-A221-8092-5E39-1D713BE9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1" y="117497"/>
            <a:ext cx="558490" cy="823912"/>
          </a:xfrm>
          <a:prstGeom prst="rect">
            <a:avLst/>
          </a:prstGeom>
        </p:spPr>
      </p:pic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8EC55282-D38D-BC86-DF3F-799D043842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1692" y="827649"/>
          <a:ext cx="10048616" cy="520270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93681">
                  <a:extLst>
                    <a:ext uri="{9D8B030D-6E8A-4147-A177-3AD203B41FA5}">
                      <a16:colId xmlns:a16="http://schemas.microsoft.com/office/drawing/2014/main" val="3865353040"/>
                    </a:ext>
                  </a:extLst>
                </a:gridCol>
                <a:gridCol w="2732012">
                  <a:extLst>
                    <a:ext uri="{9D8B030D-6E8A-4147-A177-3AD203B41FA5}">
                      <a16:colId xmlns:a16="http://schemas.microsoft.com/office/drawing/2014/main" val="1356912591"/>
                    </a:ext>
                  </a:extLst>
                </a:gridCol>
                <a:gridCol w="2586113">
                  <a:extLst>
                    <a:ext uri="{9D8B030D-6E8A-4147-A177-3AD203B41FA5}">
                      <a16:colId xmlns:a16="http://schemas.microsoft.com/office/drawing/2014/main" val="1292578535"/>
                    </a:ext>
                  </a:extLst>
                </a:gridCol>
                <a:gridCol w="1736810">
                  <a:extLst>
                    <a:ext uri="{9D8B030D-6E8A-4147-A177-3AD203B41FA5}">
                      <a16:colId xmlns:a16="http://schemas.microsoft.com/office/drawing/2014/main" val="3435942597"/>
                    </a:ext>
                  </a:extLst>
                </a:gridCol>
              </a:tblGrid>
              <a:tr h="790512">
                <a:tc>
                  <a:txBody>
                    <a:bodyPr/>
                    <a:lstStyle/>
                    <a:p>
                      <a:r>
                        <a:rPr lang="tr-TR" sz="2200" dirty="0"/>
                        <a:t>Parametre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Olumsuz Sonlanım</a:t>
                      </a:r>
                    </a:p>
                    <a:p>
                      <a:pPr algn="ctr"/>
                      <a:r>
                        <a:rPr lang="tr-TR" sz="2200" dirty="0"/>
                        <a:t>Var  (n:48)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Olumsuz Sonlanım</a:t>
                      </a:r>
                    </a:p>
                    <a:p>
                      <a:pPr algn="ctr"/>
                      <a:r>
                        <a:rPr lang="tr-TR" sz="2200" dirty="0"/>
                        <a:t>Yok  (n:59)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P değeri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38155"/>
                  </a:ext>
                </a:extLst>
              </a:tr>
              <a:tr h="790512">
                <a:tc>
                  <a:txBody>
                    <a:bodyPr/>
                    <a:lstStyle/>
                    <a:p>
                      <a:r>
                        <a:rPr lang="tr-TR" sz="2200" dirty="0"/>
                        <a:t>Yaş, bazal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51,8 ± 10,1 </a:t>
                      </a:r>
                      <a:endParaRPr lang="tr-TR" sz="2200" dirty="0"/>
                    </a:p>
                    <a:p>
                      <a:pPr algn="ctr"/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47,1 ± 9,3 </a:t>
                      </a:r>
                      <a:endParaRPr lang="tr-TR" sz="2200" dirty="0"/>
                    </a:p>
                    <a:p>
                      <a:pPr algn="ctr"/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0,013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519883"/>
                  </a:ext>
                </a:extLst>
              </a:tr>
              <a:tr h="790512">
                <a:tc>
                  <a:txBody>
                    <a:bodyPr/>
                    <a:lstStyle/>
                    <a:p>
                      <a:r>
                        <a:rPr lang="tr-TR" sz="2200" dirty="0"/>
                        <a:t>Yaş, güncel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57,9 ± 9,8 </a:t>
                      </a:r>
                      <a:endParaRPr lang="tr-TR" sz="2200" dirty="0"/>
                    </a:p>
                    <a:p>
                      <a:pPr algn="ctr"/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52,7 ± 9,1 </a:t>
                      </a:r>
                      <a:endParaRPr lang="tr-TR" sz="2200" dirty="0"/>
                    </a:p>
                    <a:p>
                      <a:pPr algn="ctr"/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0,005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470557"/>
                  </a:ext>
                </a:extLst>
              </a:tr>
              <a:tr h="554491">
                <a:tc>
                  <a:txBody>
                    <a:bodyPr/>
                    <a:lstStyle/>
                    <a:p>
                      <a:r>
                        <a:rPr lang="tr-TR" sz="2200" dirty="0"/>
                        <a:t>Cinsiyet, Kadın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27 (%56,3)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40 (%67,8)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0,22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654453"/>
                  </a:ext>
                </a:extLst>
              </a:tr>
              <a:tr h="1138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GFH, bazal,</a:t>
                      </a:r>
                      <a:b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mL/dak/1.73 m</a:t>
                      </a:r>
                      <a:r>
                        <a:rPr lang="tr-TR" sz="22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b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101,4 ± 11,6 </a:t>
                      </a:r>
                      <a:endParaRPr lang="tr-TR" sz="2200" dirty="0"/>
                    </a:p>
                    <a:p>
                      <a:pPr algn="ctr"/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108,6 ± 9,9 </a:t>
                      </a:r>
                      <a:endParaRPr lang="tr-TR" sz="2200" dirty="0"/>
                    </a:p>
                    <a:p>
                      <a:pPr algn="ctr"/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0,001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410107"/>
                  </a:ext>
                </a:extLst>
              </a:tr>
              <a:tr h="1138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GFH, </a:t>
                      </a:r>
                      <a:r>
                        <a:rPr lang="tr-TR" sz="2200" kern="1200" dirty="0" err="1">
                          <a:solidFill>
                            <a:schemeClr val="dk1"/>
                          </a:solidFill>
                          <a:effectLst/>
                        </a:rPr>
                        <a:t>güncel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,</a:t>
                      </a:r>
                      <a:b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mL/dak/1.73 m</a:t>
                      </a:r>
                      <a:r>
                        <a:rPr lang="tr-TR" sz="22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tr-TR" sz="2200" dirty="0"/>
                    </a:p>
                    <a:p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69 (57-81,5) </a:t>
                      </a:r>
                      <a:endParaRPr lang="tr-TR" sz="2200" dirty="0"/>
                    </a:p>
                    <a:p>
                      <a:pPr algn="ctr"/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76 (71-89) </a:t>
                      </a:r>
                      <a:endParaRPr lang="tr-TR" sz="2200" dirty="0"/>
                    </a:p>
                    <a:p>
                      <a:pPr algn="ctr"/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0,002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45370"/>
                  </a:ext>
                </a:extLst>
              </a:tr>
            </a:tbl>
          </a:graphicData>
        </a:graphic>
      </p:graphicFrame>
      <p:sp>
        <p:nvSpPr>
          <p:cNvPr id="2" name="Çerçeve 1">
            <a:extLst>
              <a:ext uri="{FF2B5EF4-FFF2-40B4-BE49-F238E27FC236}">
                <a16:creationId xmlns:a16="http://schemas.microsoft.com/office/drawing/2014/main" id="{28FAB792-13EE-6FF9-4775-9C7662B2AA0B}"/>
              </a:ext>
            </a:extLst>
          </p:cNvPr>
          <p:cNvSpPr/>
          <p:nvPr/>
        </p:nvSpPr>
        <p:spPr>
          <a:xfrm>
            <a:off x="4250724" y="1569308"/>
            <a:ext cx="2434281" cy="4461041"/>
          </a:xfrm>
          <a:prstGeom prst="frame">
            <a:avLst>
              <a:gd name="adj1" fmla="val 3361"/>
            </a:avLst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610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60200F8-A221-8092-5E39-1D713BE9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1" y="117497"/>
            <a:ext cx="558490" cy="823912"/>
          </a:xfrm>
          <a:prstGeom prst="rect">
            <a:avLst/>
          </a:prstGeom>
        </p:spPr>
      </p:pic>
      <p:sp>
        <p:nvSpPr>
          <p:cNvPr id="8" name="Şimşek İşareti 7">
            <a:extLst>
              <a:ext uri="{FF2B5EF4-FFF2-40B4-BE49-F238E27FC236}">
                <a16:creationId xmlns:a16="http://schemas.microsoft.com/office/drawing/2014/main" id="{41609C46-AF88-54F2-EB1B-5E4E6EF76B17}"/>
              </a:ext>
            </a:extLst>
          </p:cNvPr>
          <p:cNvSpPr/>
          <p:nvPr/>
        </p:nvSpPr>
        <p:spPr>
          <a:xfrm rot="1386285">
            <a:off x="184514" y="3379121"/>
            <a:ext cx="580208" cy="825307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9EB57FD0-FE94-D08C-0830-BA4EB54021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18651"/>
          <a:ext cx="10515600" cy="18206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1157982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863900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933251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85260503"/>
                    </a:ext>
                  </a:extLst>
                </a:gridCol>
              </a:tblGrid>
              <a:tr h="858820">
                <a:tc>
                  <a:txBody>
                    <a:bodyPr/>
                    <a:lstStyle/>
                    <a:p>
                      <a:r>
                        <a:rPr lang="tr-TR" dirty="0"/>
                        <a:t>Parametre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Olumsuz Sonlanım</a:t>
                      </a:r>
                    </a:p>
                    <a:p>
                      <a:pPr algn="ctr"/>
                      <a:r>
                        <a:rPr lang="tr-TR" sz="2200" dirty="0"/>
                        <a:t>Var  (n:48)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Olumsuz Sonlanım</a:t>
                      </a:r>
                    </a:p>
                    <a:p>
                      <a:pPr algn="ctr"/>
                      <a:r>
                        <a:rPr lang="tr-TR" sz="2200" dirty="0"/>
                        <a:t>Yok  (n:59)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P değeri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357772"/>
                  </a:ext>
                </a:extLst>
              </a:tr>
              <a:tr h="480939">
                <a:tc>
                  <a:txBody>
                    <a:bodyPr/>
                    <a:lstStyle/>
                    <a:p>
                      <a:r>
                        <a:rPr lang="tr-TR" sz="2200" dirty="0"/>
                        <a:t>VKİ, bazal, kg/m</a:t>
                      </a:r>
                      <a:r>
                        <a:rPr lang="tr-TR" sz="22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29,1 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± </a:t>
                      </a:r>
                      <a:r>
                        <a:rPr lang="tr-TR" sz="2200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27,1 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±</a:t>
                      </a:r>
                      <a:r>
                        <a:rPr lang="tr-TR" sz="2200" dirty="0"/>
                        <a:t> 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0,022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79451"/>
                  </a:ext>
                </a:extLst>
              </a:tr>
              <a:tr h="480939">
                <a:tc>
                  <a:txBody>
                    <a:bodyPr/>
                    <a:lstStyle/>
                    <a:p>
                      <a:r>
                        <a:rPr lang="tr-TR" sz="2200" dirty="0"/>
                        <a:t>VKİ, güncel, kg/m</a:t>
                      </a:r>
                      <a:r>
                        <a:rPr lang="tr-TR" sz="22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31,2 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±</a:t>
                      </a:r>
                      <a:r>
                        <a:rPr lang="tr-TR" sz="2200" dirty="0"/>
                        <a:t> 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28,6 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± </a:t>
                      </a:r>
                      <a:r>
                        <a:rPr lang="tr-TR" sz="2200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0,007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339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890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60200F8-A221-8092-5E39-1D713BE9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1" y="117497"/>
            <a:ext cx="558490" cy="823912"/>
          </a:xfrm>
          <a:prstGeom prst="rect">
            <a:avLst/>
          </a:prstGeom>
        </p:spPr>
      </p:pic>
      <p:sp>
        <p:nvSpPr>
          <p:cNvPr id="8" name="Şimşek İşareti 7">
            <a:extLst>
              <a:ext uri="{FF2B5EF4-FFF2-40B4-BE49-F238E27FC236}">
                <a16:creationId xmlns:a16="http://schemas.microsoft.com/office/drawing/2014/main" id="{41609C46-AF88-54F2-EB1B-5E4E6EF76B17}"/>
              </a:ext>
            </a:extLst>
          </p:cNvPr>
          <p:cNvSpPr/>
          <p:nvPr/>
        </p:nvSpPr>
        <p:spPr>
          <a:xfrm rot="1386285">
            <a:off x="184514" y="3379121"/>
            <a:ext cx="580208" cy="825307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9EB57FD0-FE94-D08C-0830-BA4EB54021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18651"/>
          <a:ext cx="10515600" cy="18206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1157982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863900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933251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85260503"/>
                    </a:ext>
                  </a:extLst>
                </a:gridCol>
              </a:tblGrid>
              <a:tr h="858820">
                <a:tc>
                  <a:txBody>
                    <a:bodyPr/>
                    <a:lstStyle/>
                    <a:p>
                      <a:r>
                        <a:rPr lang="tr-TR" dirty="0"/>
                        <a:t>Parametre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Olumsuz Sonlanım</a:t>
                      </a:r>
                    </a:p>
                    <a:p>
                      <a:pPr algn="ctr"/>
                      <a:r>
                        <a:rPr lang="tr-TR" sz="2200" dirty="0"/>
                        <a:t>Var  (n:48)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Olumsuz Sonlanım</a:t>
                      </a:r>
                    </a:p>
                    <a:p>
                      <a:pPr algn="ctr"/>
                      <a:r>
                        <a:rPr lang="tr-TR" sz="2200" dirty="0"/>
                        <a:t>Yok  (n:59)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P değeri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357772"/>
                  </a:ext>
                </a:extLst>
              </a:tr>
              <a:tr h="480939">
                <a:tc>
                  <a:txBody>
                    <a:bodyPr/>
                    <a:lstStyle/>
                    <a:p>
                      <a:r>
                        <a:rPr lang="tr-TR" sz="2200" dirty="0"/>
                        <a:t>VKİ, bazal, kg/m</a:t>
                      </a:r>
                      <a:r>
                        <a:rPr lang="tr-TR" sz="22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29,1 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± </a:t>
                      </a:r>
                      <a:r>
                        <a:rPr lang="tr-TR" sz="2200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27,1 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±</a:t>
                      </a:r>
                      <a:r>
                        <a:rPr lang="tr-TR" sz="2200" dirty="0"/>
                        <a:t> 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0,022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79451"/>
                  </a:ext>
                </a:extLst>
              </a:tr>
              <a:tr h="480939">
                <a:tc>
                  <a:txBody>
                    <a:bodyPr/>
                    <a:lstStyle/>
                    <a:p>
                      <a:r>
                        <a:rPr lang="tr-TR" sz="2200" dirty="0"/>
                        <a:t>VKİ, güncel, kg/m</a:t>
                      </a:r>
                      <a:r>
                        <a:rPr lang="tr-TR" sz="22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31,2 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±</a:t>
                      </a:r>
                      <a:r>
                        <a:rPr lang="tr-TR" sz="2200" dirty="0"/>
                        <a:t> 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28,6 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</a:rPr>
                        <a:t>± </a:t>
                      </a:r>
                      <a:r>
                        <a:rPr lang="tr-TR" sz="2200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0,007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339804"/>
                  </a:ext>
                </a:extLst>
              </a:tr>
            </a:tbl>
          </a:graphicData>
        </a:graphic>
      </p:graphicFrame>
      <p:sp>
        <p:nvSpPr>
          <p:cNvPr id="2" name="Halka 1">
            <a:extLst>
              <a:ext uri="{FF2B5EF4-FFF2-40B4-BE49-F238E27FC236}">
                <a16:creationId xmlns:a16="http://schemas.microsoft.com/office/drawing/2014/main" id="{9C25FDA4-F56F-91FC-BACD-46F4914880A2}"/>
              </a:ext>
            </a:extLst>
          </p:cNvPr>
          <p:cNvSpPr/>
          <p:nvPr/>
        </p:nvSpPr>
        <p:spPr>
          <a:xfrm rot="16200000">
            <a:off x="4239683" y="2691584"/>
            <a:ext cx="1109485" cy="2323074"/>
          </a:xfrm>
          <a:prstGeom prst="donut">
            <a:avLst>
              <a:gd name="adj" fmla="val 85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1784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60200F8-A221-8092-5E39-1D713BE9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1" y="117497"/>
            <a:ext cx="558490" cy="823912"/>
          </a:xfrm>
          <a:prstGeom prst="rect">
            <a:avLst/>
          </a:prstGeom>
        </p:spPr>
      </p:pic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9EB57FD0-FE94-D08C-0830-BA4EB54021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18651"/>
          <a:ext cx="10515600" cy="2298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15962">
                  <a:extLst>
                    <a:ext uri="{9D8B030D-6E8A-4147-A177-3AD203B41FA5}">
                      <a16:colId xmlns:a16="http://schemas.microsoft.com/office/drawing/2014/main" val="4115798223"/>
                    </a:ext>
                  </a:extLst>
                </a:gridCol>
                <a:gridCol w="2619633">
                  <a:extLst>
                    <a:ext uri="{9D8B030D-6E8A-4147-A177-3AD203B41FA5}">
                      <a16:colId xmlns:a16="http://schemas.microsoft.com/office/drawing/2014/main" val="408639009"/>
                    </a:ext>
                  </a:extLst>
                </a:gridCol>
                <a:gridCol w="3052119">
                  <a:extLst>
                    <a:ext uri="{9D8B030D-6E8A-4147-A177-3AD203B41FA5}">
                      <a16:colId xmlns:a16="http://schemas.microsoft.com/office/drawing/2014/main" val="793325143"/>
                    </a:ext>
                  </a:extLst>
                </a:gridCol>
                <a:gridCol w="1727886">
                  <a:extLst>
                    <a:ext uri="{9D8B030D-6E8A-4147-A177-3AD203B41FA5}">
                      <a16:colId xmlns:a16="http://schemas.microsoft.com/office/drawing/2014/main" val="885260503"/>
                    </a:ext>
                  </a:extLst>
                </a:gridCol>
              </a:tblGrid>
              <a:tr h="792960">
                <a:tc>
                  <a:txBody>
                    <a:bodyPr/>
                    <a:lstStyle/>
                    <a:p>
                      <a:r>
                        <a:rPr lang="tr-TR" sz="2200" dirty="0"/>
                        <a:t>Parametre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Olumsuz Sonlanım</a:t>
                      </a:r>
                    </a:p>
                    <a:p>
                      <a:pPr algn="ctr"/>
                      <a:r>
                        <a:rPr lang="tr-TR" sz="2200" dirty="0"/>
                        <a:t>Var  (n:48)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Olumsuz Sonlanım</a:t>
                      </a:r>
                    </a:p>
                    <a:p>
                      <a:pPr algn="ctr"/>
                      <a:r>
                        <a:rPr lang="tr-TR" sz="2200" dirty="0"/>
                        <a:t>Yok  (n:59)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P değeri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357772"/>
                  </a:ext>
                </a:extLst>
              </a:tr>
              <a:tr h="543697">
                <a:tc>
                  <a:txBody>
                    <a:bodyPr/>
                    <a:lstStyle/>
                    <a:p>
                      <a:r>
                        <a:rPr lang="tr-TR" sz="2200" baseline="0" dirty="0"/>
                        <a:t>L3 VAT, cm</a:t>
                      </a:r>
                      <a:r>
                        <a:rPr lang="tr-TR" sz="22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 (117,9-218,4) 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105,6 (65,1-151,3) 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&lt;0,001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79451"/>
                  </a:ext>
                </a:extLst>
              </a:tr>
              <a:tr h="480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/>
                        <a:t>L3 VAT/h</a:t>
                      </a:r>
                      <a:r>
                        <a:rPr lang="tr-TR" sz="2200" baseline="30000" dirty="0"/>
                        <a:t>2</a:t>
                      </a:r>
                      <a:r>
                        <a:rPr lang="tr-TR" sz="2200" dirty="0"/>
                        <a:t>, 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tr-TR" sz="2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</a:t>
                      </a:r>
                      <a:r>
                        <a:rPr lang="tr-TR" sz="2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tr-TR" sz="2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61,3 ± 26,2 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40,8 ± 23,1 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&lt;0,001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339804"/>
                  </a:ext>
                </a:extLst>
              </a:tr>
              <a:tr h="480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baseline="0" dirty="0"/>
                        <a:t>L3 VAT/VKİ, 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tr-TR" sz="2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/(kg/m</a:t>
                      </a:r>
                      <a:r>
                        <a:rPr lang="tr-TR" sz="2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 (3,9-7,8) 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 (2,5-5,1) 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/>
                        <a:t>&lt;0,001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09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7293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D0B03F0C-5C19-302E-5F97-2A873E276E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5082" y="835396"/>
          <a:ext cx="9761836" cy="518720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798832">
                  <a:extLst>
                    <a:ext uri="{9D8B030D-6E8A-4147-A177-3AD203B41FA5}">
                      <a16:colId xmlns:a16="http://schemas.microsoft.com/office/drawing/2014/main" val="2280251125"/>
                    </a:ext>
                  </a:extLst>
                </a:gridCol>
                <a:gridCol w="2644343">
                  <a:extLst>
                    <a:ext uri="{9D8B030D-6E8A-4147-A177-3AD203B41FA5}">
                      <a16:colId xmlns:a16="http://schemas.microsoft.com/office/drawing/2014/main" val="2029161051"/>
                    </a:ext>
                  </a:extLst>
                </a:gridCol>
                <a:gridCol w="1318661">
                  <a:extLst>
                    <a:ext uri="{9D8B030D-6E8A-4147-A177-3AD203B41FA5}">
                      <a16:colId xmlns:a16="http://schemas.microsoft.com/office/drawing/2014/main" val="2076368163"/>
                    </a:ext>
                  </a:extLst>
                </a:gridCol>
              </a:tblGrid>
              <a:tr h="4343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tr-TR" sz="1100" kern="100" dirty="0">
                          <a:effectLst/>
                        </a:rPr>
                        <a:t> </a:t>
                      </a:r>
                      <a:endParaRPr lang="tr-T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 dirty="0">
                          <a:effectLst/>
                        </a:rPr>
                        <a:t>Olumsuz Sonlanım</a:t>
                      </a:r>
                      <a:endParaRPr lang="tr-T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17630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OR (95%CI)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P değeri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7796943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000" kern="100">
                          <a:solidFill>
                            <a:schemeClr val="tx1"/>
                          </a:solidFill>
                          <a:effectLst/>
                        </a:rPr>
                        <a:t>Model 1: L3 VAT, cm</a:t>
                      </a:r>
                      <a:r>
                        <a:rPr lang="tr-TR" sz="2000" kern="1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1,011 (1,004-1,018)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0,001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3532769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000" kern="100">
                          <a:solidFill>
                            <a:schemeClr val="tx1"/>
                          </a:solidFill>
                          <a:effectLst/>
                        </a:rPr>
                        <a:t>Model 2: L3 VAT/h</a:t>
                      </a:r>
                      <a:r>
                        <a:rPr lang="tr-TR" sz="2000" kern="1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tr-TR" sz="2000" kern="100">
                          <a:solidFill>
                            <a:schemeClr val="tx1"/>
                          </a:solidFill>
                          <a:effectLst/>
                        </a:rPr>
                        <a:t>, cm</a:t>
                      </a:r>
                      <a:r>
                        <a:rPr lang="tr-TR" sz="2000" kern="1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tr-TR" sz="2000" kern="100">
                          <a:solidFill>
                            <a:schemeClr val="tx1"/>
                          </a:solidFill>
                          <a:effectLst/>
                        </a:rPr>
                        <a:t>/m</a:t>
                      </a:r>
                      <a:r>
                        <a:rPr lang="tr-TR" sz="2000" kern="1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1,031 (1,012-1,050)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0,001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574046"/>
                  </a:ext>
                </a:extLst>
              </a:tr>
              <a:tr h="9044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000" kern="100" dirty="0">
                          <a:solidFill>
                            <a:schemeClr val="tx1"/>
                          </a:solidFill>
                          <a:effectLst/>
                        </a:rPr>
                        <a:t>Model 3: L3 VAT/VKİ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000" kern="100" dirty="0">
                          <a:solidFill>
                            <a:schemeClr val="tx1"/>
                          </a:solidFill>
                          <a:effectLst/>
                        </a:rPr>
                        <a:t>cm²/ “(kg/m²)</a:t>
                      </a:r>
                      <a:endParaRPr lang="tr-TR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1,456 (1,164-1,821)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0,001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045214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000" kern="100" dirty="0">
                          <a:solidFill>
                            <a:schemeClr val="tx1"/>
                          </a:solidFill>
                          <a:effectLst/>
                        </a:rPr>
                        <a:t>Model 4: L3 SAT, cm</a:t>
                      </a:r>
                      <a:r>
                        <a:rPr lang="tr-TR" sz="20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1,008 (1,002-1,013)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0,008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0087739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000" kern="100" dirty="0">
                          <a:solidFill>
                            <a:schemeClr val="tx1"/>
                          </a:solidFill>
                          <a:effectLst/>
                        </a:rPr>
                        <a:t>Model 5: L3 SAT/h</a:t>
                      </a:r>
                      <a:r>
                        <a:rPr lang="tr-TR" sz="20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tr-TR" sz="2000" kern="100" dirty="0">
                          <a:solidFill>
                            <a:schemeClr val="tx1"/>
                          </a:solidFill>
                          <a:effectLst/>
                        </a:rPr>
                        <a:t>, cm</a:t>
                      </a:r>
                      <a:r>
                        <a:rPr lang="tr-TR" sz="20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tr-TR" sz="2000" kern="100" dirty="0">
                          <a:solidFill>
                            <a:schemeClr val="tx1"/>
                          </a:solidFill>
                          <a:effectLst/>
                        </a:rPr>
                        <a:t>/m</a:t>
                      </a:r>
                      <a:r>
                        <a:rPr lang="tr-TR" sz="20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1,020 (1,006-1,034)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0,005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5524559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000" kern="100">
                          <a:solidFill>
                            <a:schemeClr val="tx1"/>
                          </a:solidFill>
                          <a:effectLst/>
                        </a:rPr>
                        <a:t>Model 6: L3 SAT/VKİ cm²/ (kg/m²)</a:t>
                      </a:r>
                      <a:endParaRPr lang="tr-TR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1,253 (1,044-1,505)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0,016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30972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000" kern="100">
                          <a:solidFill>
                            <a:schemeClr val="tx1"/>
                          </a:solidFill>
                          <a:effectLst/>
                        </a:rPr>
                        <a:t>Model 7: L3 Total Yağ Doku, cm</a:t>
                      </a:r>
                      <a:r>
                        <a:rPr lang="tr-TR" sz="2000" kern="1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1,006 (1,003-1,009)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0,001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360449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000" kern="100">
                          <a:solidFill>
                            <a:schemeClr val="tx1"/>
                          </a:solidFill>
                          <a:effectLst/>
                        </a:rPr>
                        <a:t>Model 8: L3 Total Yağ Doku/h</a:t>
                      </a:r>
                      <a:r>
                        <a:rPr lang="tr-TR" sz="2000" kern="1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tr-TR" sz="2000" kern="100">
                          <a:solidFill>
                            <a:schemeClr val="tx1"/>
                          </a:solidFill>
                          <a:effectLst/>
                        </a:rPr>
                        <a:t>, cm</a:t>
                      </a:r>
                      <a:r>
                        <a:rPr lang="tr-TR" sz="2000" kern="1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tr-TR" sz="2000" kern="100">
                          <a:solidFill>
                            <a:schemeClr val="tx1"/>
                          </a:solidFill>
                          <a:effectLst/>
                        </a:rPr>
                        <a:t>/m</a:t>
                      </a:r>
                      <a:r>
                        <a:rPr lang="tr-TR" sz="2000" kern="1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1,015 (1,006-1,025)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0,001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892851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000" kern="100" dirty="0">
                          <a:solidFill>
                            <a:schemeClr val="tx1"/>
                          </a:solidFill>
                          <a:effectLst/>
                        </a:rPr>
                        <a:t>Model 9: L3 Total Yağ Doku/VKİ cm²/ (kg/m²)</a:t>
                      </a:r>
                      <a:endParaRPr lang="tr-TR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>
                          <a:effectLst/>
                        </a:rPr>
                        <a:t>1,235 (1,088-1,401)</a:t>
                      </a:r>
                      <a:endParaRPr lang="tr-T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00" dirty="0">
                          <a:effectLst/>
                        </a:rPr>
                        <a:t>0,001</a:t>
                      </a:r>
                      <a:endParaRPr lang="tr-T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5211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D0924273-39A7-D842-3850-1152C0C86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69" y="115610"/>
            <a:ext cx="55849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906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7568DB2A-91F0-7146-6E1E-665740D6D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3" r="-790"/>
          <a:stretch/>
        </p:blipFill>
        <p:spPr>
          <a:xfrm>
            <a:off x="1066125" y="1187115"/>
            <a:ext cx="10059749" cy="4892843"/>
          </a:xfr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8574467-E8E5-C570-B881-D1A09F568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1" y="142704"/>
            <a:ext cx="558490" cy="82391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F5FC02E-8A53-BB83-1DAB-49327A11E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9" t="14914" r="1293"/>
          <a:stretch/>
        </p:blipFill>
        <p:spPr>
          <a:xfrm>
            <a:off x="1356970" y="500293"/>
            <a:ext cx="9478059" cy="555498"/>
          </a:xfrm>
          <a:prstGeom prst="rect">
            <a:avLst/>
          </a:prstGeom>
        </p:spPr>
      </p:pic>
      <p:sp>
        <p:nvSpPr>
          <p:cNvPr id="9" name="Halka 8">
            <a:extLst>
              <a:ext uri="{FF2B5EF4-FFF2-40B4-BE49-F238E27FC236}">
                <a16:creationId xmlns:a16="http://schemas.microsoft.com/office/drawing/2014/main" id="{2EB64FC7-512D-539E-E46E-72BB2417529D}"/>
              </a:ext>
            </a:extLst>
          </p:cNvPr>
          <p:cNvSpPr/>
          <p:nvPr/>
        </p:nvSpPr>
        <p:spPr>
          <a:xfrm>
            <a:off x="6096000" y="1973180"/>
            <a:ext cx="3256547" cy="641684"/>
          </a:xfrm>
          <a:prstGeom prst="donut">
            <a:avLst>
              <a:gd name="adj" fmla="val 12460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19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197864F-1B12-FE42-BDA2-8B3D3F529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" y="919353"/>
            <a:ext cx="11950700" cy="5019294"/>
          </a:xfrm>
          <a:noFill/>
        </p:spPr>
      </p:pic>
    </p:spTree>
    <p:extLst>
      <p:ext uri="{BB962C8B-B14F-4D97-AF65-F5344CB8AC3E}">
        <p14:creationId xmlns:p14="http://schemas.microsoft.com/office/powerpoint/2010/main" val="323947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1956B7-6E6C-A161-4B29-E44F76FA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E4F98A7-3E16-C736-D4D8-1DAD08402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123" y="150767"/>
            <a:ext cx="6375753" cy="6342108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4830926-5265-64ED-FC75-360F7FD67DC1}"/>
              </a:ext>
            </a:extLst>
          </p:cNvPr>
          <p:cNvSpPr txBox="1"/>
          <p:nvPr/>
        </p:nvSpPr>
        <p:spPr>
          <a:xfrm>
            <a:off x="11002297" y="6492875"/>
            <a:ext cx="1307690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tr-TR" sz="1050" dirty="0"/>
              <a:t>Data </a:t>
            </a:r>
            <a:r>
              <a:rPr lang="tr-TR" sz="1050" dirty="0" err="1"/>
              <a:t>under</a:t>
            </a:r>
            <a:r>
              <a:rPr lang="tr-TR" sz="1050" dirty="0"/>
              <a:t> </a:t>
            </a:r>
            <a:r>
              <a:rPr lang="tr-TR" sz="1050" dirty="0" err="1"/>
              <a:t>review</a:t>
            </a:r>
            <a:endParaRPr lang="tr-TR" sz="1050" dirty="0"/>
          </a:p>
          <a:p>
            <a:pPr algn="l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21160282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İçerik Yer Tutucusu 4" descr="metin, ekran görüntüsü, sayı, numara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9F01DB0-33BE-69CA-AA52-1A325C699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0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D17FAB-D639-EE83-4388-4AE987F55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Farklılıklar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FA0136-432D-84A0-B7CB-C8BFA38A0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b="1" dirty="0" err="1"/>
              <a:t>Subkutan</a:t>
            </a:r>
            <a:r>
              <a:rPr lang="tr-TR" b="1" dirty="0"/>
              <a:t> yağ dokusu (SAT)</a:t>
            </a:r>
            <a:r>
              <a:rPr lang="tr-TR" dirty="0"/>
              <a:t> ile karın boşluğunda yer alan </a:t>
            </a:r>
            <a:r>
              <a:rPr lang="tr-TR" b="1" dirty="0" err="1"/>
              <a:t>visseral</a:t>
            </a:r>
            <a:r>
              <a:rPr lang="tr-TR" b="1" dirty="0"/>
              <a:t> yağ dokusu (VAT)</a:t>
            </a:r>
            <a:r>
              <a:rPr lang="tr-TR" dirty="0"/>
              <a:t> arasında anatomik lokalizasyon dışında</a:t>
            </a:r>
            <a:r>
              <a:rPr lang="tr-TR" dirty="0">
                <a:sym typeface="Wingdings" panose="05000000000000000000" pitchFamily="2" charset="2"/>
              </a:rPr>
              <a:t></a:t>
            </a:r>
            <a:endParaRPr lang="tr-TR" dirty="0"/>
          </a:p>
          <a:p>
            <a:pPr lvl="1">
              <a:lnSpc>
                <a:spcPct val="150000"/>
              </a:lnSpc>
            </a:pPr>
            <a:r>
              <a:rPr lang="tr-TR" dirty="0"/>
              <a:t>Hücresel,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Moleküler,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Fizyolojik,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Klinik 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Prognostik açılardan önemli farklar bulunmaktadır.</a:t>
            </a:r>
          </a:p>
        </p:txBody>
      </p:sp>
    </p:spTree>
    <p:extLst>
      <p:ext uri="{BB962C8B-B14F-4D97-AF65-F5344CB8AC3E}">
        <p14:creationId xmlns:p14="http://schemas.microsoft.com/office/powerpoint/2010/main" val="130284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2592BE-424E-FEB0-1492-C94BD3D9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815"/>
            <a:ext cx="10515600" cy="1325563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Hücresel farklılıklar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B73C1C-93B8-720D-1F02-B857C8456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Yağ dokusu çok sayıda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adiposit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non-adiposit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hücreler, bağ dokusu matriksi, vasküler hücreler ve sinir dokusundan oluşur</a:t>
            </a: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Non-adiposit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hücreler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İnflamatuar hücreler (makrofaj)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Bağışıklık hücreleri</a:t>
            </a:r>
          </a:p>
          <a:p>
            <a:pPr lvl="1">
              <a:lnSpc>
                <a:spcPct val="150000"/>
              </a:lnSpc>
            </a:pP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Preadipositler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Fibroblastlar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6CC0BB8-50D8-ED37-6FC8-CDA07F3FC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145" y="3826389"/>
            <a:ext cx="4406773" cy="28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4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2CC79C-8ACF-4D39-C6F4-138C6587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Hücresel farklılıklar - </a:t>
            </a:r>
            <a:r>
              <a:rPr lang="tr-TR" dirty="0" err="1">
                <a:solidFill>
                  <a:srgbClr val="FF0000"/>
                </a:solidFill>
              </a:rPr>
              <a:t>Adipositler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081B1B-D2C5-2742-0C59-924111FA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Adipositler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yağ dokusunun ana hücresel bileşenini oluşturur ve enerjinin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trigliserit (TG)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damlacıkları şeklinde depolandığı temel bölmelerdir.</a:t>
            </a:r>
          </a:p>
          <a:p>
            <a:pPr>
              <a:lnSpc>
                <a:spcPct val="150000"/>
              </a:lnSpc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Yeni ve küçük 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adipositler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yemek sonrası dönemde (postprandiyal), serbest yağ asitlerini (FFA) ve trigliseritleri güçlü şekilde emerek bir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“tampon” görevi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görür.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814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758D5E-2E6F-903B-8D0D-53D2D955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Hücresel farklılıklar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4E9D1F-E221-EE25-FBB0-DBCC956E8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Adipositler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büyüdükçe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fonksiyonel olarak bozulurlar:</a:t>
            </a:r>
          </a:p>
          <a:p>
            <a:pPr lvl="1">
              <a:lnSpc>
                <a:spcPct val="160000"/>
              </a:lnSpc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İnsülin direnci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gelişir,</a:t>
            </a:r>
          </a:p>
          <a:p>
            <a:pPr lvl="1">
              <a:lnSpc>
                <a:spcPct val="160000"/>
              </a:lnSpc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Lipoliz aktivitesi artar (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hiperlipolitik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>
              <a:lnSpc>
                <a:spcPct val="160000"/>
              </a:lnSpc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İnsülinin 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antilipolitik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etkisine dirençli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hale gelirler.</a:t>
            </a:r>
          </a:p>
          <a:p>
            <a:pPr>
              <a:lnSpc>
                <a:spcPct val="160000"/>
              </a:lnSpc>
            </a:pP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Visseral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yağ dokusu (VAT)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daha fazla büyük 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adiposit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içerirken;</a:t>
            </a:r>
            <a:b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Subkutan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yağ dokusu (SAT)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daha çok küçük 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adipositlerden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oluşur.</a:t>
            </a:r>
          </a:p>
          <a:p>
            <a:pPr lvl="1">
              <a:lnSpc>
                <a:spcPct val="160000"/>
              </a:lnSpc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Küçük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adipositler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insüline daha duyarlıdır.</a:t>
            </a:r>
          </a:p>
          <a:p>
            <a:pPr lvl="1">
              <a:lnSpc>
                <a:spcPct val="160000"/>
              </a:lnSpc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Serbest yağ asitleri ve trigliseritleri yüksek oranda alabilir, böylece bu lipidlerin yağ dışı dokularda birikmesini önler.</a:t>
            </a:r>
          </a:p>
        </p:txBody>
      </p:sp>
    </p:spTree>
    <p:extLst>
      <p:ext uri="{BB962C8B-B14F-4D97-AF65-F5344CB8AC3E}">
        <p14:creationId xmlns:p14="http://schemas.microsoft.com/office/powerpoint/2010/main" val="935733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tx1"/>
          </a:solidFill>
        </a:ln>
      </a:spPr>
      <a:bodyPr wrap="square" rtlCol="0">
        <a:spAutoFit/>
      </a:bodyPr>
      <a:lstStyle>
        <a:defPPr algn="l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76737718-272B-4C6A-A2B3-04B205653003}"/>
</file>

<file path=customXml/itemProps2.xml><?xml version="1.0" encoding="utf-8"?>
<ds:datastoreItem xmlns:ds="http://schemas.openxmlformats.org/officeDocument/2006/customXml" ds:itemID="{292EE253-FDEC-4AC3-92A7-3C237D3EB905}"/>
</file>

<file path=customXml/itemProps3.xml><?xml version="1.0" encoding="utf-8"?>
<ds:datastoreItem xmlns:ds="http://schemas.openxmlformats.org/officeDocument/2006/customXml" ds:itemID="{27B797CA-5F7D-4C90-B84E-B9787EAFC581}"/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2083</Words>
  <Application>Microsoft Office PowerPoint</Application>
  <PresentationFormat>Geniş ekran</PresentationFormat>
  <Paragraphs>333</Paragraphs>
  <Slides>51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51</vt:i4>
      </vt:variant>
    </vt:vector>
  </HeadingPairs>
  <TitlesOfParts>
    <vt:vector size="65" baseType="lpstr">
      <vt:lpstr>Aptos</vt:lpstr>
      <vt:lpstr>Aptos Display</vt:lpstr>
      <vt:lpstr>Arial</vt:lpstr>
      <vt:lpstr>Calibri</vt:lpstr>
      <vt:lpstr>Calibri Light</vt:lpstr>
      <vt:lpstr>Courier New</vt:lpstr>
      <vt:lpstr>Dubai</vt:lpstr>
      <vt:lpstr>Symbol</vt:lpstr>
      <vt:lpstr>Times New Roman</vt:lpstr>
      <vt:lpstr>Wingdings</vt:lpstr>
      <vt:lpstr>Office Teması</vt:lpstr>
      <vt:lpstr>1_Office Teması</vt:lpstr>
      <vt:lpstr>3_Office Teması</vt:lpstr>
      <vt:lpstr>2_Office Teması</vt:lpstr>
      <vt:lpstr>Yaşlanma Döneminde  Visseral Yağlanma mı? Subkutan Yağlanma mı? </vt:lpstr>
      <vt:lpstr>Yağ Dokusu</vt:lpstr>
      <vt:lpstr>PowerPoint Sunusu</vt:lpstr>
      <vt:lpstr>PowerPoint Sunusu</vt:lpstr>
      <vt:lpstr>PowerPoint Sunusu</vt:lpstr>
      <vt:lpstr>Farklılıklar</vt:lpstr>
      <vt:lpstr>Hücresel farklılıklar</vt:lpstr>
      <vt:lpstr>Hücresel farklılıklar - Adipositler</vt:lpstr>
      <vt:lpstr>Hücresel farklılıklar</vt:lpstr>
      <vt:lpstr>Vasküler farklılıklar</vt:lpstr>
      <vt:lpstr>Yağ dokusu reseptörleri</vt:lpstr>
      <vt:lpstr>Reseptör farklılıkları</vt:lpstr>
      <vt:lpstr>Viseral – Subkutan Yağ Farklılıkları</vt:lpstr>
      <vt:lpstr>Peki yaşlanma ile neler değişir?</vt:lpstr>
      <vt:lpstr>PowerPoint Sunusu</vt:lpstr>
      <vt:lpstr>PowerPoint Sunusu</vt:lpstr>
      <vt:lpstr>Yağ Redistribüsyonu Fenomeni </vt:lpstr>
      <vt:lpstr>Visseral Adipoz Doku (VAT): </vt:lpstr>
      <vt:lpstr>Subkutan Adipoz Doku (SAT): </vt:lpstr>
      <vt:lpstr>Visseral ve Subkutan Yağ Arasındaki Farklar</vt:lpstr>
      <vt:lpstr>Gluteofemoral (kalça-uyluk) bölgedeki SAT, özel koruyucu metabolik özelliklere sahiptir : </vt:lpstr>
      <vt:lpstr>PowerPoint Sunusu</vt:lpstr>
      <vt:lpstr>PowerPoint Sunusu</vt:lpstr>
      <vt:lpstr>PowerPoint Sunusu</vt:lpstr>
      <vt:lpstr>VAT vs SAT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RENAL DONÖRLERİN VERTEBRAL KAS ÖLÇÜMLERİNİN DEĞERLENDİRİLMESİ VE DONÖRLERDE TAKİPTE GELİŞEN SARKOPENİ VE DİĞER KOMPLİKASYONLARLA İLİŞKİSİ </vt:lpstr>
      <vt:lpstr>METOD</vt:lpstr>
      <vt:lpstr>L3 Seviyesinden Yapılan Subkutan ve Visseral Yağ Doku Ölçümleri    L3 - L4 VAT, SAT, Total Adipozite  Yağ Doku İndeksleri (h2, VKİ)</vt:lpstr>
      <vt:lpstr>OLUMSUZ SONLANIM NOKTALARI</vt:lpstr>
      <vt:lpstr>SONUÇLAR</vt:lpstr>
      <vt:lpstr>SONUÇLAR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aybüke uyar</dc:creator>
  <cp:lastModifiedBy>loq5</cp:lastModifiedBy>
  <cp:revision>24</cp:revision>
  <dcterms:created xsi:type="dcterms:W3CDTF">2025-10-12T18:43:20Z</dcterms:created>
  <dcterms:modified xsi:type="dcterms:W3CDTF">2025-10-18T06:11:38Z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