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358" r:id="rId2"/>
    <p:sldId id="343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257" r:id="rId13"/>
    <p:sldId id="353" r:id="rId14"/>
    <p:sldId id="356" r:id="rId15"/>
    <p:sldId id="357" r:id="rId16"/>
    <p:sldId id="359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69"/>
  </p:normalViewPr>
  <p:slideViewPr>
    <p:cSldViewPr snapToGrid="0">
      <p:cViewPr varScale="1">
        <p:scale>
          <a:sx n="59" d="100"/>
          <a:sy n="59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DA930-3237-4DB5-9FFD-C2D6795C1422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F40BF-4605-40C8-81E4-47AB1CDDD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48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EQ-5D-3L: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ptos" panose="020B0004020202020204" pitchFamily="34" charset="0"/>
                <a:cs typeface="+mn-cs"/>
              </a:rPr>
              <a:t>EuroQol-5 Dimension-3 Level</a:t>
            </a: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.</a:t>
            </a:r>
            <a:r>
              <a:rPr lang="tr-TR" dirty="0"/>
              <a:t> Vazomotor semptom varlığı: sıcak basması, terleme bunlarla ilişkili uyku bozukluğu, genitoüriner sendrom: </a:t>
            </a:r>
            <a:r>
              <a:rPr lang="tr-TR" dirty="0" err="1"/>
              <a:t>vulvuvaginal</a:t>
            </a:r>
            <a:r>
              <a:rPr lang="tr-TR" dirty="0"/>
              <a:t> atrofi ve kuruluk</a:t>
            </a:r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AF40BF-4605-40C8-81E4-47AB1CDDDD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83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kern="0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Obeziteyi </a:t>
            </a:r>
            <a:r>
              <a:rPr lang="tr-TR" sz="1200" kern="0" noProof="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Zoico ve arkadaşları tarafından tanımlandığı gibi, %60'ın üzerindeki yağ yüzdesi persentili olarak değerlendirerek daha önce </a:t>
            </a:r>
          </a:p>
          <a:p>
            <a:r>
              <a:rPr lang="tr-TR" sz="1200" kern="0" noProof="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toplumumuz için belirlenen &gt;%41 yağ oranı sınır değerini kullandık.</a:t>
            </a:r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AF40BF-4605-40C8-81E4-47AB1CDDDD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02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Bulgular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AF40BF-4605-40C8-81E4-47AB1CDDDD9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68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46 kişi (%15.4) sarkopenik obez.</a:t>
            </a:r>
            <a:endParaRPr lang="tr-T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Bu düzeltme VKİ 18.5 kg/m²’den küçük olan bireylerin ölçümlerine 4 cm eklenerek, VKİ 25 ile 30 kg/m² arasındaki bireylerinin ölçümlerinden 3 cm ; VKİ 30-40 kg/m²  arasında olan bireylerin ölçümlerinden 7 cm; 40 kg/m² ve üzerindeki vücut kitle indeksi olan bireylerin ölçümlerinden ise 12 cm çıkarılarak yapılır.</a:t>
            </a:r>
            <a:r>
              <a:rPr lang="tr-TR" dirty="0">
                <a:effectLst/>
              </a:rPr>
              <a:t> </a:t>
            </a:r>
            <a:endParaRPr lang="tr-TR" dirty="0"/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AF40BF-4605-40C8-81E4-47AB1CDDDD9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50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err="1"/>
              <a:t>Albumin</a:t>
            </a:r>
            <a:r>
              <a:rPr lang="tr-TR" dirty="0"/>
              <a:t>, testosteron, IGF-1 daha düşük</a:t>
            </a:r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AF40BF-4605-40C8-81E4-47AB1CDDDD9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36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Yaşın osteoporoz ve VM semptom varlığı bağımsız risk faktörü, OP varlığı riski neredeyse iki kat artırıyor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AF40BF-4605-40C8-81E4-47AB1CDDDD9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62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1- Sarkopeni sadece geriatrik bireylere atfedilmemeli (yarısı 65 altı)</a:t>
            </a:r>
          </a:p>
          <a:p>
            <a:r>
              <a:rPr lang="tr-TR" dirty="0"/>
              <a:t>2-Vazomotor semptom varlığı sarkopeni ile ilişkili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AF40BF-4605-40C8-81E4-47AB1CDDDD9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10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F22CEB-3B76-2265-AA5B-AF7544893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C6564EB-94C6-E653-02F8-9B61857AD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10A9421-9343-6144-7239-DE3E9F111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472F860-4AFB-9129-3A36-FA96EB43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3E139E-1979-65EF-3448-F50E8EA9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70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7BFB2F-7060-C551-0A14-3DBECEC1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011D14C-509A-A224-AA73-11D8019CA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21C186-CD09-33B2-4D8B-E2FF17B0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8B3C33-9E0E-378F-76FE-51BFF723F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47CB78-C975-0DC7-4E47-A49001EA8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70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B39EC90-8F20-1A38-A4A7-8E670B72DD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FE628E8-CD4A-B25F-B85C-C429FC778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FE0356-622C-52C1-6A3A-04104AC8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2BAAA2-EF01-F880-7607-335B9E408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95ACA9-0BE3-60DA-4E79-DC6E3396F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22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505303-C2AA-C030-0351-4AC61A78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D27E34-C243-5AEA-DB77-F156C4D60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420A6E-93F1-A239-F6DF-3007476E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01C469-F898-0AAF-EB21-9406A07C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233052-3BE2-89FF-8C83-E63F74DFD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2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1CA930-805E-B092-9B3E-C0684AAAE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E7EBC1B-432A-0937-9DDA-B6C4963BF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6AF6AE-ECD5-011B-1218-7DBA9CB1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4D4311-15FC-0A2B-98E5-20345B3A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0A999F-958A-B833-DD53-EE8DD035B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3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8C4092-D922-C0A0-92DE-7C7B82745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EB244C-57AA-9D5D-E782-DC2453E85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1941D0D-8067-0E78-634F-6D8B0E1BA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1F4C93-3EAC-F0BA-20E5-A33692B2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BCCD32-8751-BC60-7F6C-9A810A14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8F86D0-7270-9965-121B-B942DBA0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29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12F327-34E8-E100-EA4F-27AE2B49C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CE9BC1-AC0D-3C98-38F2-3205F2E55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BCED8F5-AC86-727D-147B-115700C54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709E01D-AE4A-6E0D-C739-348F19C85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CE4E12E-BEC9-5467-89A0-FD95B1FD3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F7B2810-9E7D-59A4-E839-342D2519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E82C533-E0EF-074E-257B-4DE1BB72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E5F1625-B837-496E-B3B9-F2AC1D50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79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FEA32B-287D-9FC8-DEDA-A86C45B2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6B21449-467D-89BD-6733-DCF4D3196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6AD3315-C9C0-03A7-9159-ED42457C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3FC7531-8E40-3D6A-CE6C-6122F479C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29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CEB6C99-72D7-4A35-1DFE-9D850B7F5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2380F60-AA22-003D-CE1A-626FAD3ED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36F86DD-4E57-9E5E-0B53-ADCC2033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98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E93451-C544-95D0-F500-92D6FA94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6A60A7-6F64-103A-0749-4028055DE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57ECF7-22CB-0D8B-2AAE-ACFBA05D9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DCE356-DCED-AD44-AE48-41CD3441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63256C-B7B4-691E-BBE5-72CF4DE6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0F5142-7DB2-2BC6-CC1B-F182893F6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13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4E9F68-9853-2C6B-5B3A-0CB423F56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8983DC2-3688-A319-4317-B55B8F3DCB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9F0E675-F20C-AF94-D892-6AF7DE04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BF0D5A-D7FF-3619-D992-961CFEA41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2F90F2-87F8-1766-76B3-D1C9BE7A5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44DD289-26E5-E852-D2D6-AFBB4BB6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15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037A067-993D-1EBD-0ABA-9B08F40A3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1BE733-F6D3-9BA3-5DD2-79A800B2C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ED8A98-9173-43EF-722C-68C4A8545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E5EF13-DB74-FB46-8BDD-6B7CD72601CC}" type="datetimeFigureOut">
              <a:rPr lang="tr-TR" smtClean="0"/>
              <a:t>11.10.2025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8D562F-40FB-EFCE-38B8-AA13C2504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63FA39-D86C-F574-4C74-820A4D665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13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227B6-AD87-A3AC-0548-23B3F5655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B229F6-56C2-BAC6-DA3D-AD9D69530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BC4C20F-14C5-B5A1-F4F0-BA0C35A92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33237660-00E7-BDB6-72FC-0DD97D5D3C15}"/>
              </a:ext>
            </a:extLst>
          </p:cNvPr>
          <p:cNvSpPr txBox="1"/>
          <p:nvPr/>
        </p:nvSpPr>
        <p:spPr>
          <a:xfrm>
            <a:off x="838201" y="1959429"/>
            <a:ext cx="677091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600" b="1" dirty="0"/>
              <a:t>Postmenopozal Kadınlarda Sarkopeni ve Sarkopenik Obezite: Kesitsel bir çalışma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85BECC47-7C82-474C-4021-78DE4F8559DE}"/>
              </a:ext>
            </a:extLst>
          </p:cNvPr>
          <p:cNvSpPr txBox="1"/>
          <p:nvPr/>
        </p:nvSpPr>
        <p:spPr>
          <a:xfrm>
            <a:off x="718458" y="4731879"/>
            <a:ext cx="70212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MARMARA ÜNİVERSİTESİ PENDİK EĞİTİM VE ARAŞTIRMA HASTANESİ 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FBE0CAE3-ACCC-07E5-C9DE-1530189C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8776" y="1948543"/>
            <a:ext cx="3377477" cy="307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138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D31D2-B224-D8DE-1FC3-8C1E39CAD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141F1C-BD75-37D6-C8BD-F5EAA0E08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BAC997D-1B78-2128-6AAE-B4DAF40F0B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9AE8FE50-BDCC-EF56-7320-9D64649B98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184" y="1317170"/>
            <a:ext cx="9955631" cy="509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935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5E7A8-C951-DD64-DA84-9835A4D34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850415-EC92-FE3D-78DE-A00C3822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6726E5CD-114D-6FA2-AC3A-9B5EE26996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5E4D3A60-B37F-437F-B8B8-1208B571AF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288" y="1328056"/>
            <a:ext cx="10321423" cy="500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339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28C955-C004-F3EC-80C8-2FD9DED37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DCAA578-D3D4-3725-ADA6-634DCD13D9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F81E9AF0-483F-4805-F1B8-F709CFC221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234" y="1273629"/>
            <a:ext cx="10833531" cy="518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124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B07EC-0C35-F401-2623-E7BE7AE9E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9DDADE-E055-AD55-D48C-3B43718EC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BE5D4717-0176-878C-5962-A2FC90B1EF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35787463-18E2-07B9-D6B5-9ED03AADDC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1343" y="1262743"/>
            <a:ext cx="9165771" cy="5149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61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246F3-93D0-D5FD-EC48-0BF1F5D37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F382F6-1CDA-9C13-A560-48AEA065E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3E30CD2-9718-29FC-0344-32A479A359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E2F93918-DC48-52D6-EE87-1BDA548800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2943" y="1349829"/>
            <a:ext cx="9986113" cy="476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925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FDFD9-7E65-B0FF-C25B-7AB69513F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10A8F8-CB73-4BC7-9135-FDA11E785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8A9BAF0-4239-CA8A-1366-202A034A35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9A3841D1-3C31-7832-7637-34B108E27FB5}"/>
              </a:ext>
            </a:extLst>
          </p:cNvPr>
          <p:cNvSpPr txBox="1"/>
          <p:nvPr/>
        </p:nvSpPr>
        <p:spPr>
          <a:xfrm>
            <a:off x="1698172" y="2055813"/>
            <a:ext cx="620485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noProof="0" dirty="0"/>
              <a:t>Çalışmamızda sarkopeni sıklığı %45 saptanmış olup postmenopozal sarkopeni gelişiminde ileri yaş, osteoporoz varlığı ve vazomotor semptom varlığının  bağımsız risk faktörleri olduğu bulunmuştur. 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D3BE540-A33B-274A-FBE6-9414A954D85F}"/>
              </a:ext>
            </a:extLst>
          </p:cNvPr>
          <p:cNvSpPr txBox="1"/>
          <p:nvPr/>
        </p:nvSpPr>
        <p:spPr>
          <a:xfrm>
            <a:off x="5148944" y="4146008"/>
            <a:ext cx="620485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Kısıtlılıklar: Örneklem grubunun küçük olması ve tek merkezde gerçekleşmesidir. Mevcut veriler birden fazla merkezde ve daha uzun takip süresi ile yapılacak çalışmalarla desteklenmelidir.</a:t>
            </a:r>
          </a:p>
        </p:txBody>
      </p:sp>
    </p:spTree>
    <p:extLst>
      <p:ext uri="{BB962C8B-B14F-4D97-AF65-F5344CB8AC3E}">
        <p14:creationId xmlns:p14="http://schemas.microsoft.com/office/powerpoint/2010/main" val="3926209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B4E9F-B1B4-0280-CB0B-266F04F5F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1B96F9-0D23-9985-CD3B-75A6FE202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63B941D-7453-4D33-65A1-46172A866E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4497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3FEA9-495B-61A9-DAB5-22372A67F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B51678-0566-994F-5643-9242BB28F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867F134-D50A-6F71-9D8F-9F8F5D4A49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1B5BA3D9-192F-3925-A658-64040D6B1D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1243013"/>
            <a:ext cx="9792305" cy="536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477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45BDE-9A7D-F076-6460-380650D6F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EB1E31-B7C8-3528-5454-7963CF273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E628DC6-40B6-58D4-A370-84B5E6A5AF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EA79DA21-D7C9-51AE-5C55-8149FC1246C7}"/>
              </a:ext>
            </a:extLst>
          </p:cNvPr>
          <p:cNvSpPr txBox="1"/>
          <p:nvPr/>
        </p:nvSpPr>
        <p:spPr>
          <a:xfrm>
            <a:off x="1545771" y="1690687"/>
            <a:ext cx="900248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200" b="1" dirty="0"/>
              <a:t>AMAÇ</a:t>
            </a:r>
          </a:p>
          <a:p>
            <a:endParaRPr lang="tr-TR" sz="3200" dirty="0"/>
          </a:p>
          <a:p>
            <a:endParaRPr lang="tr-TR" sz="3200" dirty="0"/>
          </a:p>
          <a:p>
            <a:r>
              <a:rPr lang="tr-TR" sz="3200" dirty="0"/>
              <a:t>Postmenopozal sarkopeniye etki eden faktörlerin araştırılması</a:t>
            </a:r>
          </a:p>
        </p:txBody>
      </p:sp>
    </p:spTree>
    <p:extLst>
      <p:ext uri="{BB962C8B-B14F-4D97-AF65-F5344CB8AC3E}">
        <p14:creationId xmlns:p14="http://schemas.microsoft.com/office/powerpoint/2010/main" val="1708834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9CDA6-630B-3EBA-E571-100834A22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93798A-7B83-1DE1-F455-6377CF802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5544E7B-F252-2EC4-9B74-066C8B4065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032A5D20-17EB-0633-7040-33A9F645E7BE}"/>
              </a:ext>
            </a:extLst>
          </p:cNvPr>
          <p:cNvSpPr txBox="1"/>
          <p:nvPr/>
        </p:nvSpPr>
        <p:spPr>
          <a:xfrm>
            <a:off x="2122715" y="1959151"/>
            <a:ext cx="776151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b="1" kern="0" dirty="0">
                <a:effectLst/>
                <a:latin typeface="+mj-lt"/>
                <a:ea typeface="Aptos" panose="020B0004020202020204" pitchFamily="34" charset="0"/>
              </a:rPr>
              <a:t>YÖNTEM</a:t>
            </a:r>
          </a:p>
          <a:p>
            <a:pPr>
              <a:buFont typeface="Wingdings" pitchFamily="2" charset="2"/>
              <a:buChar char="ü"/>
            </a:pPr>
            <a:endParaRPr lang="tr-TR" sz="2400" kern="0" noProof="0" dirty="0">
              <a:latin typeface="+mj-lt"/>
              <a:ea typeface="Aptos" panose="020B00040202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2400" kern="0" noProof="0" dirty="0">
                <a:effectLst/>
                <a:latin typeface="+mj-lt"/>
                <a:ea typeface="Aptos" panose="020B0004020202020204" pitchFamily="34" charset="0"/>
              </a:rPr>
              <a:t>Nisan 2024 ve Ağustos 2024 tarihleri arasında ,</a:t>
            </a:r>
          </a:p>
          <a:p>
            <a:pPr>
              <a:buFont typeface="Wingdings" pitchFamily="2" charset="2"/>
              <a:buChar char="ü"/>
            </a:pPr>
            <a:r>
              <a:rPr lang="tr-TR" sz="2400" kern="0" noProof="0" dirty="0">
                <a:latin typeface="+mj-lt"/>
              </a:rPr>
              <a:t>Genel Dahiliye ve Geriatri polikliniğine başvuran,</a:t>
            </a:r>
          </a:p>
          <a:p>
            <a:pPr>
              <a:buFont typeface="Wingdings" pitchFamily="2" charset="2"/>
              <a:buChar char="ü"/>
            </a:pPr>
            <a:r>
              <a:rPr lang="tr-TR" sz="2400" kern="0" noProof="0" dirty="0">
                <a:latin typeface="+mj-lt"/>
              </a:rPr>
              <a:t>Menopoza girmiş (bilateral ooferektomili veya en az bir yıl menstrüel kanaması olmayan) kadınlar çalışmamıza dahil edilmiştir.</a:t>
            </a:r>
          </a:p>
          <a:p>
            <a:endParaRPr lang="en-US" sz="2400" kern="0" dirty="0">
              <a:latin typeface="+mj-lt"/>
            </a:endParaRPr>
          </a:p>
          <a:p>
            <a:pPr>
              <a:buFont typeface="Sistem Fontu Normal"/>
              <a:buChar char="✗"/>
            </a:pPr>
            <a:r>
              <a:rPr lang="tr-TR" sz="2400" kern="0" dirty="0">
                <a:latin typeface="+mj-lt"/>
              </a:rPr>
              <a:t>Protezi ve kalp pili olan,</a:t>
            </a:r>
          </a:p>
          <a:p>
            <a:pPr>
              <a:buFont typeface="Sistem Fontu Normal"/>
              <a:buChar char="✗"/>
            </a:pPr>
            <a:r>
              <a:rPr lang="tr-TR" sz="2400" kern="0" dirty="0">
                <a:latin typeface="+mj-lt"/>
              </a:rPr>
              <a:t>Onam vermeyen hastalar hariç tutulmuştur</a:t>
            </a:r>
            <a:endParaRPr lang="en-US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70103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A8CFA-8461-F788-C54B-35E90BEB8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A381BE-0AE2-9E8D-2B03-1620A42C3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1BD95478-BEAB-3495-9D47-B3CD9E4F8E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CEB12738-3405-2739-575B-E6AC69283B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4160" y="1582742"/>
            <a:ext cx="5328366" cy="4261473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461D3EEB-6B88-9263-8FF0-4A61FDA6825E}"/>
              </a:ext>
            </a:extLst>
          </p:cNvPr>
          <p:cNvSpPr txBox="1"/>
          <p:nvPr/>
        </p:nvSpPr>
        <p:spPr>
          <a:xfrm>
            <a:off x="8011886" y="1825444"/>
            <a:ext cx="31895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SARC-F anketi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El kavrama kuvveti ölçümü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solidFill>
                  <a:srgbClr val="000000"/>
                </a:solidFill>
                <a:latin typeface="Gill Sans MT" panose="020B0502020104020203"/>
              </a:rPr>
              <a:t>BIA 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ile kas kütlesi ölçümü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4 metre yürüme testi 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0C3B780A-FBF7-73F3-46CD-5899AEBE51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59486" y="3611563"/>
            <a:ext cx="3875314" cy="2660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140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9E167-09A4-C69F-FDA6-03F3C4BEA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9B4C63-1312-EBB8-F371-8B3889995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06CE326-33CE-AF81-1B3B-A716AFBB5E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1D8D9688-9E9C-AC50-88D6-B59824B39D75}"/>
              </a:ext>
            </a:extLst>
          </p:cNvPr>
          <p:cNvSpPr txBox="1"/>
          <p:nvPr/>
        </p:nvSpPr>
        <p:spPr>
          <a:xfrm>
            <a:off x="2993572" y="1820653"/>
            <a:ext cx="620485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tr-TR" dirty="0"/>
              <a:t>Kas Kuvveti Ölçümü İçin Eşik Değer(El Kavrama Kuvveti)</a:t>
            </a:r>
          </a:p>
          <a:p>
            <a:pPr marL="0" indent="0" algn="ctr">
              <a:buNone/>
            </a:pPr>
            <a:r>
              <a:rPr lang="tr-TR" dirty="0"/>
              <a:t>EWGSOP-2 &lt;16 kg		</a:t>
            </a:r>
            <a:r>
              <a:rPr lang="tr-TR" b="1" dirty="0"/>
              <a:t>Türkiye Eşik Değeri &lt;22 kg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Kas Kütlesi Ölçümü İçin Eşik Değer (SMMI-BMI)</a:t>
            </a:r>
          </a:p>
          <a:p>
            <a:pPr marL="0" indent="0" algn="ctr">
              <a:buNone/>
            </a:pPr>
            <a:r>
              <a:rPr lang="tr-TR" dirty="0"/>
              <a:t>EWGSOP-2 &lt;0,677 kg/BMI		</a:t>
            </a:r>
            <a:r>
              <a:rPr lang="tr-TR" b="1" dirty="0"/>
              <a:t>Türkiye Eşik Değeri &lt;0,823 kg/BMI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Kas Fonksiyonu Değerlendirmesi İçin Eşik Değer</a:t>
            </a:r>
          </a:p>
          <a:p>
            <a:pPr marL="0" indent="0" algn="ctr">
              <a:buNone/>
            </a:pPr>
            <a:r>
              <a:rPr lang="tr-TR" sz="1800" b="1" kern="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  <a:sym typeface="Symbol" pitchFamily="2" charset="2"/>
              </a:rPr>
              <a:t></a:t>
            </a:r>
            <a:r>
              <a:rPr lang="tr-TR" b="1" dirty="0">
                <a:effectLst/>
                <a:latin typeface="+mj-lt"/>
              </a:rPr>
              <a:t> </a:t>
            </a:r>
            <a:r>
              <a:rPr lang="tr-TR" b="1" dirty="0"/>
              <a:t>0,8 m/sn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265A686E-4370-775A-6BDA-176F34FDBCC4}"/>
              </a:ext>
            </a:extLst>
          </p:cNvPr>
          <p:cNvSpPr txBox="1"/>
          <p:nvPr/>
        </p:nvSpPr>
        <p:spPr>
          <a:xfrm>
            <a:off x="4659087" y="4985656"/>
            <a:ext cx="31895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Baldır Çevresi İçin Eşik Değer: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Türkiye Eşik Değeri &lt;33 cm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454B8055-851D-8656-1E6F-AF5237322867}"/>
              </a:ext>
            </a:extLst>
          </p:cNvPr>
          <p:cNvSpPr txBox="1"/>
          <p:nvPr/>
        </p:nvSpPr>
        <p:spPr>
          <a:xfrm>
            <a:off x="816430" y="5980834"/>
            <a:ext cx="108748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Bahat G, Tufan A, Kilic C, Aydın T, Akpinar TS, Kose M, et al. Cut-off points for height, weight and body mass index adjusted bioimpedance analysis measurements of muscle mass with use of different threshold definitions. Aging Male. 2020;23(5):382-7.</a:t>
            </a:r>
            <a:endParaRPr kumimoji="0" lang="tr-T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9341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FD0AE-06CF-BE6A-02E4-4155DBC53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912E8-EBB6-8AE9-7B12-18A031B9B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EF0A69D-D8B3-4F78-348F-B83EAF2C18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D755D2A6-74F6-6DC5-C961-527BD610B2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5102" y="1262587"/>
            <a:ext cx="6681795" cy="5255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852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6F938-8EF5-B6AD-DFA4-5C88A26FD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D30139-8A2F-8CF5-4EFF-20CE54654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E6F024C-473D-2888-335F-8D0352FB38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FE811AE1-3F05-A342-0B94-7B77BD222A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8760" y="1230085"/>
            <a:ext cx="8114479" cy="5061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42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23303-D171-412C-D195-858978458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708FA4-B1AA-2171-8F2E-71DED5B74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ED6F3A3-A590-797B-EF69-99353CE95D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FBC03827-649D-B822-5871-24CD1DD4A2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097663"/>
              </p:ext>
            </p:extLst>
          </p:nvPr>
        </p:nvGraphicFramePr>
        <p:xfrm>
          <a:off x="1454724" y="1338943"/>
          <a:ext cx="9769536" cy="4823738"/>
        </p:xfrm>
        <a:graphic>
          <a:graphicData uri="http://schemas.openxmlformats.org/drawingml/2006/table">
            <a:tbl>
              <a:tblPr firstRow="1" firstCol="1" bandRow="1"/>
              <a:tblGrid>
                <a:gridCol w="4884768">
                  <a:extLst>
                    <a:ext uri="{9D8B030D-6E8A-4147-A177-3AD203B41FA5}">
                      <a16:colId xmlns:a16="http://schemas.microsoft.com/office/drawing/2014/main" val="2552388126"/>
                    </a:ext>
                  </a:extLst>
                </a:gridCol>
                <a:gridCol w="4884768">
                  <a:extLst>
                    <a:ext uri="{9D8B030D-6E8A-4147-A177-3AD203B41FA5}">
                      <a16:colId xmlns:a16="http://schemas.microsoft.com/office/drawing/2014/main" val="3364043046"/>
                    </a:ext>
                  </a:extLst>
                </a:gridCol>
              </a:tblGrid>
              <a:tr h="6366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tr-TR" sz="1800" b="1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8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67" marR="38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tr-TR" sz="180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tr-TR" sz="180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n=300, n (%)</a:t>
                      </a:r>
                    </a:p>
                  </a:txBody>
                  <a:tcPr marL="38167" marR="381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2090155"/>
                  </a:ext>
                </a:extLst>
              </a:tr>
              <a:tr h="2965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Sağ el kuvveti (kg)*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22.86±6.04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4899457"/>
                  </a:ext>
                </a:extLst>
              </a:tr>
              <a:tr h="915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Sağ el kuvveti- Türkiye standartlarına göre 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Düşük (&lt;22 kg)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Normal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 (44.7)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 (55.3)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775227"/>
                  </a:ext>
                </a:extLst>
              </a:tr>
              <a:tr h="2965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SMM (kg)*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24.60±2.93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3869676"/>
                  </a:ext>
                </a:extLst>
              </a:tr>
              <a:tr h="459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SMMI [kg/(kg/m</a:t>
                      </a:r>
                      <a:r>
                        <a:rPr lang="tr-TR" sz="1800" baseline="30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)]*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0.819±0.126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7541589"/>
                  </a:ext>
                </a:extLst>
              </a:tr>
              <a:tr h="9925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Yürüme Hızı (&lt;0.8 m/s)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Düşük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Normal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 (9.7)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271 (90.3)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4403318"/>
                  </a:ext>
                </a:extLst>
              </a:tr>
              <a:tr h="12269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Sarkopeni Sınıflaması (SMMI [kg/(kg/m</a:t>
                      </a:r>
                      <a:r>
                        <a:rPr lang="tr-TR" sz="1800" baseline="30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göre]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Sarkopeni yok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Sarkopeni var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 (55.3)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 (44.7)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173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465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8EB410E7384FD544926ED72B5900EAF6" ma:contentTypeVersion="14" ma:contentTypeDescription="Yeni belge oluşturun." ma:contentTypeScope="" ma:versionID="ee3b467df7de9d1b498d84e13587d71a">
  <xsd:schema xmlns:xsd="http://www.w3.org/2001/XMLSchema" xmlns:xs="http://www.w3.org/2001/XMLSchema" xmlns:p="http://schemas.microsoft.com/office/2006/metadata/properties" xmlns:ns2="b636c289-89ec-4aac-a5a7-fae3efcce21f" xmlns:ns3="12078768-e010-496c-be91-13abd3bf1d00" targetNamespace="http://schemas.microsoft.com/office/2006/metadata/properties" ma:root="true" ma:fieldsID="1445dff4ae24a478bb1b27fd6f0ffa69" ns2:_="" ns3:_="">
    <xsd:import namespace="b636c289-89ec-4aac-a5a7-fae3efcce21f"/>
    <xsd:import namespace="12078768-e010-496c-be91-13abd3bf1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6c289-89ec-4aac-a5a7-fae3efcce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Resim Etiketleri" ma:readOnly="false" ma:fieldId="{5cf76f15-5ced-4ddc-b409-7134ff3c332f}" ma:taxonomyMulti="true" ma:sspId="f08ca68a-84f9-4e39-b925-9c0f4131a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78768-e010-496c-be91-13abd3bf1d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2bcbba-ecaf-438c-8d17-d96268f593a6}" ma:internalName="TaxCatchAll" ma:showField="CatchAllData" ma:web="12078768-e010-496c-be91-13abd3bf1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36c289-89ec-4aac-a5a7-fae3efcce21f">
      <Terms xmlns="http://schemas.microsoft.com/office/infopath/2007/PartnerControls"/>
    </lcf76f155ced4ddcb4097134ff3c332f>
    <TaxCatchAll xmlns="12078768-e010-496c-be91-13abd3bf1d00" xsi:nil="true"/>
  </documentManagement>
</p:properties>
</file>

<file path=customXml/itemProps1.xml><?xml version="1.0" encoding="utf-8"?>
<ds:datastoreItem xmlns:ds="http://schemas.openxmlformats.org/officeDocument/2006/customXml" ds:itemID="{D99DEA38-C61F-4CEE-8779-667A41CAFFF6}"/>
</file>

<file path=customXml/itemProps2.xml><?xml version="1.0" encoding="utf-8"?>
<ds:datastoreItem xmlns:ds="http://schemas.openxmlformats.org/officeDocument/2006/customXml" ds:itemID="{6D5EB106-AD2D-4B91-8FA4-C81A142F5698}"/>
</file>

<file path=customXml/itemProps3.xml><?xml version="1.0" encoding="utf-8"?>
<ds:datastoreItem xmlns:ds="http://schemas.openxmlformats.org/officeDocument/2006/customXml" ds:itemID="{E450BF64-1418-4ABC-B5C7-DA772491F48F}"/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530</Words>
  <Application>Microsoft Office PowerPoint</Application>
  <PresentationFormat>Geniş ekran</PresentationFormat>
  <Paragraphs>75</Paragraphs>
  <Slides>16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Gill Sans MT</vt:lpstr>
      <vt:lpstr>Sistem Fontu Normal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Buse Çalışan</dc:creator>
  <cp:lastModifiedBy>HP</cp:lastModifiedBy>
  <cp:revision>42</cp:revision>
  <dcterms:created xsi:type="dcterms:W3CDTF">2025-09-25T07:19:01Z</dcterms:created>
  <dcterms:modified xsi:type="dcterms:W3CDTF">2025-10-11T15:27:35Z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0x0101008EB410E7384FD544926ED72B5900EAF6</vt:lpwstr>
  </property>
</Properties>
</file>