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rawing3.xml" ContentType="application/vnd.ms-office.drawingml.diagramDrawing+xml"/>
  <Override PartName="/ppt/diagrams/colors3.xml" ContentType="application/vnd.openxmlformats-officedocument.drawingml.diagramColors+xml"/>
  <Override PartName="/ppt/diagrams/drawing2.xml" ContentType="application/vnd.ms-office.drawingml.diagramDrawing+xml"/>
  <Override PartName="/ppt/diagrams/colors2.xml" ContentType="application/vnd.openxmlformats-officedocument.drawingml.diagramColors+xml"/>
  <Override PartName="/ppt/diagrams/quickStyle2.xml" ContentType="application/vnd.openxmlformats-officedocument.drawingml.diagramStyle+xml"/>
  <Override PartName="/ppt/diagrams/layout2.xml" ContentType="application/vnd.openxmlformats-officedocument.drawingml.diagramLayout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diagrams/colors1.xml" ContentType="application/vnd.openxmlformats-officedocument.drawingml.diagramColors+xml"/>
  <Override PartName="/ppt/diagrams/quickStyle1.xml" ContentType="application/vnd.openxmlformats-officedocument.drawingml.diagramStyle+xml"/>
  <Override PartName="/ppt/diagrams/layout1.xml" ContentType="application/vnd.openxmlformats-officedocument.drawingml.diagramLayout+xml"/>
  <Override PartName="/ppt/diagrams/layout3.xml" ContentType="application/vnd.openxmlformats-officedocument.drawingml.diagramLayout+xml"/>
  <Override PartName="/ppt/theme/theme2.xml" ContentType="application/vnd.openxmlformats-officedocument.theme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0"/>
  </p:notesMasterIdLst>
  <p:sldIdLst>
    <p:sldId id="1825" r:id="rId2"/>
    <p:sldId id="278" r:id="rId3"/>
    <p:sldId id="259" r:id="rId4"/>
    <p:sldId id="944" r:id="rId5"/>
    <p:sldId id="945" r:id="rId6"/>
    <p:sldId id="943" r:id="rId7"/>
    <p:sldId id="286" r:id="rId8"/>
    <p:sldId id="1826" r:id="rId9"/>
    <p:sldId id="1827" r:id="rId10"/>
    <p:sldId id="917" r:id="rId11"/>
    <p:sldId id="918" r:id="rId12"/>
    <p:sldId id="270" r:id="rId13"/>
    <p:sldId id="401" r:id="rId14"/>
    <p:sldId id="1033" r:id="rId15"/>
    <p:sldId id="1818" r:id="rId16"/>
    <p:sldId id="1029" r:id="rId17"/>
    <p:sldId id="1030" r:id="rId18"/>
    <p:sldId id="1813" r:id="rId19"/>
    <p:sldId id="942" r:id="rId20"/>
    <p:sldId id="1814" r:id="rId21"/>
    <p:sldId id="1828" r:id="rId22"/>
    <p:sldId id="417" r:id="rId23"/>
    <p:sldId id="290" r:id="rId24"/>
    <p:sldId id="291" r:id="rId25"/>
    <p:sldId id="925" r:id="rId26"/>
    <p:sldId id="294" r:id="rId27"/>
    <p:sldId id="1832" r:id="rId28"/>
    <p:sldId id="1829" r:id="rId29"/>
    <p:sldId id="1821" r:id="rId30"/>
    <p:sldId id="447" r:id="rId31"/>
    <p:sldId id="916" r:id="rId32"/>
    <p:sldId id="264" r:id="rId33"/>
    <p:sldId id="802" r:id="rId34"/>
    <p:sldId id="1011" r:id="rId35"/>
    <p:sldId id="1012" r:id="rId36"/>
    <p:sldId id="455" r:id="rId37"/>
    <p:sldId id="284" r:id="rId38"/>
    <p:sldId id="1831" r:id="rId39"/>
    <p:sldId id="1013" r:id="rId40"/>
    <p:sldId id="293" r:id="rId41"/>
    <p:sldId id="1009" r:id="rId42"/>
    <p:sldId id="1037" r:id="rId43"/>
    <p:sldId id="1830" r:id="rId44"/>
    <p:sldId id="1823" r:id="rId45"/>
    <p:sldId id="793" r:id="rId46"/>
    <p:sldId id="1824" r:id="rId47"/>
    <p:sldId id="449" r:id="rId48"/>
    <p:sldId id="517" r:id="rId49"/>
  </p:sldIdLst>
  <p:sldSz cx="12192000" cy="6858000"/>
  <p:notesSz cx="6858000" cy="9144000"/>
  <p:defaultTextStyle>
    <a:defPPr>
      <a:defRPr lang="en-T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444"/>
  </p:normalViewPr>
  <p:slideViewPr>
    <p:cSldViewPr snapToGrid="0">
      <p:cViewPr varScale="1">
        <p:scale>
          <a:sx n="105" d="100"/>
          <a:sy n="105" d="100"/>
        </p:scale>
        <p:origin x="8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customXml" Target="../customXml/item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customXml" Target="../customXml/item2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customXml" Target="../customXml/item3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E3ADE4-5CA5-4437-A501-04CCC9447E65}" type="doc">
      <dgm:prSet loTypeId="urn:microsoft.com/office/officeart/2005/8/layout/vProcess5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tr-TR"/>
        </a:p>
      </dgm:t>
    </dgm:pt>
    <dgm:pt modelId="{FF3CB4B8-E423-42A5-ACA4-53B4900C7726}">
      <dgm:prSet phldrT="[Metin]" custT="1"/>
      <dgm:spPr>
        <a:ln>
          <a:solidFill>
            <a:srgbClr val="FF0000"/>
          </a:solidFill>
        </a:ln>
      </dgm:spPr>
      <dgm:t>
        <a:bodyPr/>
        <a:lstStyle/>
        <a:p>
          <a:pPr>
            <a:lnSpc>
              <a:spcPct val="100000"/>
            </a:lnSpc>
          </a:pPr>
          <a:r>
            <a:rPr lang="en-US" sz="24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Tüp</a:t>
          </a:r>
          <a:r>
            <a:rPr lang="en-US" sz="24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tipi/</a:t>
          </a:r>
          <a:r>
            <a:rPr lang="en-US" sz="24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materyali</a:t>
          </a:r>
          <a:endParaRPr lang="tr-TR" sz="2400" dirty="0">
            <a:latin typeface="Arial" pitchFamily="34" charset="0"/>
            <a:ea typeface="ＭＳ Ｐゴシック" pitchFamily="34" charset="-128"/>
            <a:cs typeface="Arial" pitchFamily="34" charset="0"/>
          </a:endParaRPr>
        </a:p>
        <a:p>
          <a:pPr>
            <a:lnSpc>
              <a:spcPct val="100000"/>
            </a:lnSpc>
          </a:pPr>
          <a:r>
            <a:rPr lang="en-US" sz="16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Silikon</a:t>
          </a:r>
          <a:r>
            <a:rPr lang="tr-TR" sz="16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, </a:t>
          </a:r>
          <a:r>
            <a:rPr lang="en-US" sz="16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Polivinil</a:t>
          </a:r>
          <a:r>
            <a:rPr lang="en-US" sz="16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16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klörür</a:t>
          </a:r>
          <a:r>
            <a:rPr lang="tr-TR" sz="16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, </a:t>
          </a:r>
          <a:r>
            <a:rPr lang="en-US" sz="16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Poliüretan</a:t>
          </a:r>
          <a:endParaRPr lang="tr-TR" sz="1800" dirty="0">
            <a:latin typeface="Arial" pitchFamily="34" charset="0"/>
            <a:ea typeface="ＭＳ Ｐゴシック" pitchFamily="34" charset="-128"/>
            <a:cs typeface="Arial" pitchFamily="34" charset="0"/>
          </a:endParaRPr>
        </a:p>
        <a:p>
          <a:pPr>
            <a:lnSpc>
              <a:spcPct val="100000"/>
            </a:lnSpc>
          </a:pPr>
          <a:r>
            <a:rPr lang="en-US" sz="16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Beslenme</a:t>
          </a:r>
          <a:r>
            <a:rPr lang="en-US" sz="16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16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tüpü</a:t>
          </a:r>
          <a:r>
            <a:rPr lang="en-US" sz="16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/</a:t>
          </a:r>
          <a:r>
            <a:rPr lang="en-US" sz="16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Aspirasyon</a:t>
          </a:r>
          <a:r>
            <a:rPr lang="en-US" sz="16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16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tüpü</a:t>
          </a:r>
          <a:r>
            <a:rPr lang="en-US" sz="16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(30 </a:t>
          </a:r>
          <a:r>
            <a:rPr lang="en-US" sz="16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dk</a:t>
          </a:r>
          <a:r>
            <a:rPr lang="en-US" sz="16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16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kapatılır</a:t>
          </a:r>
          <a:r>
            <a:rPr lang="en-US" sz="16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)</a:t>
          </a:r>
          <a:endParaRPr lang="tr-TR" sz="1600" dirty="0"/>
        </a:p>
      </dgm:t>
    </dgm:pt>
    <dgm:pt modelId="{4A7164D6-BE19-468A-936A-2C3539C1E018}" type="parTrans" cxnId="{88658923-A61C-416A-8C96-9DC28158961E}">
      <dgm:prSet/>
      <dgm:spPr/>
      <dgm:t>
        <a:bodyPr/>
        <a:lstStyle/>
        <a:p>
          <a:endParaRPr lang="tr-TR"/>
        </a:p>
      </dgm:t>
    </dgm:pt>
    <dgm:pt modelId="{3033D7B3-E41E-4FFD-BD91-09F60AA9983E}" type="sibTrans" cxnId="{88658923-A61C-416A-8C96-9DC28158961E}">
      <dgm:prSet/>
      <dgm:spPr>
        <a:solidFill>
          <a:schemeClr val="bg1">
            <a:alpha val="90000"/>
          </a:schemeClr>
        </a:solidFill>
        <a:ln>
          <a:solidFill>
            <a:srgbClr val="FF0000">
              <a:alpha val="90000"/>
            </a:srgbClr>
          </a:solidFill>
        </a:ln>
      </dgm:spPr>
      <dgm:t>
        <a:bodyPr/>
        <a:lstStyle/>
        <a:p>
          <a:endParaRPr lang="tr-TR"/>
        </a:p>
      </dgm:t>
    </dgm:pt>
    <dgm:pt modelId="{0647C201-1699-4B85-A28C-E3925D96E68F}">
      <dgm:prSet phldrT="[Metin]" custT="1"/>
      <dgm:spPr>
        <a:ln>
          <a:solidFill>
            <a:srgbClr val="FF0000"/>
          </a:solidFill>
        </a:ln>
      </dgm:spPr>
      <dgm:t>
        <a:bodyPr/>
        <a:lstStyle/>
        <a:p>
          <a:r>
            <a:rPr lang="en-US" sz="24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Beslenme</a:t>
          </a:r>
          <a:r>
            <a:rPr lang="en-US" sz="24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24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ürünü</a:t>
          </a:r>
          <a:r>
            <a:rPr lang="en-US" sz="24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/</a:t>
          </a:r>
          <a:r>
            <a:rPr lang="en-US" sz="24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ilaç</a:t>
          </a:r>
          <a:r>
            <a:rPr lang="en-US" sz="24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24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etkileşimleri</a:t>
          </a:r>
          <a:endParaRPr lang="tr-TR" sz="2400" dirty="0"/>
        </a:p>
      </dgm:t>
    </dgm:pt>
    <dgm:pt modelId="{21FA7B32-D22A-44C6-93CE-C42380638614}" type="parTrans" cxnId="{23C167A4-F0DE-40D1-AFF5-CBA517BF0872}">
      <dgm:prSet/>
      <dgm:spPr/>
      <dgm:t>
        <a:bodyPr/>
        <a:lstStyle/>
        <a:p>
          <a:endParaRPr lang="tr-TR"/>
        </a:p>
      </dgm:t>
    </dgm:pt>
    <dgm:pt modelId="{7AA66C52-05F3-4E5C-9C51-CB42380B6436}" type="sibTrans" cxnId="{23C167A4-F0DE-40D1-AFF5-CBA517BF0872}">
      <dgm:prSet/>
      <dgm:spPr/>
      <dgm:t>
        <a:bodyPr/>
        <a:lstStyle/>
        <a:p>
          <a:endParaRPr lang="tr-TR"/>
        </a:p>
      </dgm:t>
    </dgm:pt>
    <dgm:pt modelId="{D4D3202C-328D-423D-A151-7E6FFD643BE7}">
      <dgm:prSet custT="1"/>
      <dgm:spPr>
        <a:ln>
          <a:solidFill>
            <a:srgbClr val="FF0000"/>
          </a:solidFill>
        </a:ln>
      </dgm:spPr>
      <dgm:t>
        <a:bodyPr anchor="t"/>
        <a:lstStyle/>
        <a:p>
          <a:pPr algn="ctr"/>
          <a:r>
            <a:rPr lang="tr-TR" sz="24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Tü</a:t>
          </a:r>
          <a:r>
            <a:rPr lang="en-US" sz="24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pün</a:t>
          </a:r>
          <a:r>
            <a:rPr lang="en-US" sz="24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24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yerleşimi</a:t>
          </a:r>
          <a:r>
            <a:rPr lang="tr-TR" sz="24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/ </a:t>
          </a:r>
          <a:r>
            <a:rPr lang="en-US" sz="24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İlacın</a:t>
          </a:r>
          <a:r>
            <a:rPr lang="en-US" sz="24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24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emilim</a:t>
          </a:r>
          <a:r>
            <a:rPr lang="en-US" sz="24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24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yeri</a:t>
          </a:r>
          <a:r>
            <a:rPr lang="tr-TR" sz="24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 </a:t>
          </a:r>
          <a:r>
            <a:rPr lang="en-US" sz="20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Mide</a:t>
          </a:r>
          <a:r>
            <a:rPr lang="tr-TR" sz="20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, </a:t>
          </a:r>
          <a:r>
            <a:rPr lang="en-US" sz="20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Duedonum</a:t>
          </a:r>
          <a:r>
            <a:rPr lang="tr-TR" sz="20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, </a:t>
          </a:r>
          <a:r>
            <a:rPr lang="en-US" sz="20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Jejunum</a:t>
          </a:r>
          <a:endParaRPr lang="tr-TR" sz="2800" dirty="0"/>
        </a:p>
      </dgm:t>
    </dgm:pt>
    <dgm:pt modelId="{9F221CEA-289B-4442-BBAF-12E6A39F8E15}" type="parTrans" cxnId="{62ECA947-A22D-47AC-8F1E-26445EDA40F2}">
      <dgm:prSet/>
      <dgm:spPr/>
      <dgm:t>
        <a:bodyPr/>
        <a:lstStyle/>
        <a:p>
          <a:endParaRPr lang="tr-TR"/>
        </a:p>
      </dgm:t>
    </dgm:pt>
    <dgm:pt modelId="{9B0AF131-852E-4001-9BDA-203CEC920E62}" type="sibTrans" cxnId="{62ECA947-A22D-47AC-8F1E-26445EDA40F2}">
      <dgm:prSet/>
      <dgm:spPr>
        <a:ln>
          <a:solidFill>
            <a:srgbClr val="FF0000">
              <a:alpha val="90000"/>
            </a:srgbClr>
          </a:solidFill>
        </a:ln>
      </dgm:spPr>
      <dgm:t>
        <a:bodyPr/>
        <a:lstStyle/>
        <a:p>
          <a:endParaRPr lang="tr-TR"/>
        </a:p>
      </dgm:t>
    </dgm:pt>
    <dgm:pt modelId="{E23221BD-DE41-C649-8425-0FAF519924D5}">
      <dgm:prSet phldrT="[Metin]" custT="1"/>
      <dgm:spPr>
        <a:ln>
          <a:solidFill>
            <a:srgbClr val="FF0000"/>
          </a:solidFill>
        </a:ln>
      </dgm:spPr>
      <dgm:t>
        <a:bodyPr/>
        <a:lstStyle/>
        <a:p>
          <a:r>
            <a:rPr lang="tr-TR" sz="2400" dirty="0"/>
            <a:t>Beslenme sıklığı (Sürekli/Aralıklı)</a:t>
          </a:r>
        </a:p>
      </dgm:t>
    </dgm:pt>
    <dgm:pt modelId="{AC138F29-5F66-B842-9530-D4C69CE5AFBE}" type="parTrans" cxnId="{208A7B6B-E8E2-9841-8D49-4DBFA45DEB28}">
      <dgm:prSet/>
      <dgm:spPr/>
      <dgm:t>
        <a:bodyPr/>
        <a:lstStyle/>
        <a:p>
          <a:endParaRPr lang="tr-TR"/>
        </a:p>
      </dgm:t>
    </dgm:pt>
    <dgm:pt modelId="{315BE487-42A1-B949-872A-60944309B557}" type="sibTrans" cxnId="{208A7B6B-E8E2-9841-8D49-4DBFA45DEB28}">
      <dgm:prSet/>
      <dgm:spPr/>
      <dgm:t>
        <a:bodyPr/>
        <a:lstStyle/>
        <a:p>
          <a:endParaRPr lang="tr-TR"/>
        </a:p>
      </dgm:t>
    </dgm:pt>
    <dgm:pt modelId="{35DD87A1-28E1-4477-8A4B-C8B22C38BF98}" type="pres">
      <dgm:prSet presAssocID="{51E3ADE4-5CA5-4437-A501-04CCC9447E65}" presName="outerComposite" presStyleCnt="0">
        <dgm:presLayoutVars>
          <dgm:chMax val="5"/>
          <dgm:dir/>
          <dgm:resizeHandles val="exact"/>
        </dgm:presLayoutVars>
      </dgm:prSet>
      <dgm:spPr/>
    </dgm:pt>
    <dgm:pt modelId="{B4A46745-4A36-4DBB-A7F3-F1101E97BDA9}" type="pres">
      <dgm:prSet presAssocID="{51E3ADE4-5CA5-4437-A501-04CCC9447E65}" presName="dummyMaxCanvas" presStyleCnt="0">
        <dgm:presLayoutVars/>
      </dgm:prSet>
      <dgm:spPr/>
    </dgm:pt>
    <dgm:pt modelId="{1DA9151A-63B7-364C-9356-2FB78091852F}" type="pres">
      <dgm:prSet presAssocID="{51E3ADE4-5CA5-4437-A501-04CCC9447E65}" presName="FourNodes_1" presStyleLbl="node1" presStyleIdx="0" presStyleCnt="4">
        <dgm:presLayoutVars>
          <dgm:bulletEnabled val="1"/>
        </dgm:presLayoutVars>
      </dgm:prSet>
      <dgm:spPr/>
    </dgm:pt>
    <dgm:pt modelId="{88782B5C-7BBF-A34E-A284-39F7C91F3A2F}" type="pres">
      <dgm:prSet presAssocID="{51E3ADE4-5CA5-4437-A501-04CCC9447E65}" presName="FourNodes_2" presStyleLbl="node1" presStyleIdx="1" presStyleCnt="4">
        <dgm:presLayoutVars>
          <dgm:bulletEnabled val="1"/>
        </dgm:presLayoutVars>
      </dgm:prSet>
      <dgm:spPr/>
    </dgm:pt>
    <dgm:pt modelId="{7B8F5485-ED61-2142-B45D-7BB2C985C675}" type="pres">
      <dgm:prSet presAssocID="{51E3ADE4-5CA5-4437-A501-04CCC9447E65}" presName="FourNodes_3" presStyleLbl="node1" presStyleIdx="2" presStyleCnt="4">
        <dgm:presLayoutVars>
          <dgm:bulletEnabled val="1"/>
        </dgm:presLayoutVars>
      </dgm:prSet>
      <dgm:spPr/>
    </dgm:pt>
    <dgm:pt modelId="{D9FBC445-2201-EB41-A6DE-ED87DAAD4598}" type="pres">
      <dgm:prSet presAssocID="{51E3ADE4-5CA5-4437-A501-04CCC9447E65}" presName="FourNodes_4" presStyleLbl="node1" presStyleIdx="3" presStyleCnt="4">
        <dgm:presLayoutVars>
          <dgm:bulletEnabled val="1"/>
        </dgm:presLayoutVars>
      </dgm:prSet>
      <dgm:spPr/>
    </dgm:pt>
    <dgm:pt modelId="{B604C047-CE08-FA4A-B360-2D06771888A0}" type="pres">
      <dgm:prSet presAssocID="{51E3ADE4-5CA5-4437-A501-04CCC9447E65}" presName="FourConn_1-2" presStyleLbl="fgAccFollowNode1" presStyleIdx="0" presStyleCnt="3">
        <dgm:presLayoutVars>
          <dgm:bulletEnabled val="1"/>
        </dgm:presLayoutVars>
      </dgm:prSet>
      <dgm:spPr/>
    </dgm:pt>
    <dgm:pt modelId="{56482C7F-B059-4641-A9BC-C7640CB5421C}" type="pres">
      <dgm:prSet presAssocID="{51E3ADE4-5CA5-4437-A501-04CCC9447E65}" presName="FourConn_2-3" presStyleLbl="fgAccFollowNode1" presStyleIdx="1" presStyleCnt="3">
        <dgm:presLayoutVars>
          <dgm:bulletEnabled val="1"/>
        </dgm:presLayoutVars>
      </dgm:prSet>
      <dgm:spPr/>
    </dgm:pt>
    <dgm:pt modelId="{CB113BAF-629E-9842-B729-725A216B9936}" type="pres">
      <dgm:prSet presAssocID="{51E3ADE4-5CA5-4437-A501-04CCC9447E65}" presName="FourConn_3-4" presStyleLbl="fgAccFollowNode1" presStyleIdx="2" presStyleCnt="3">
        <dgm:presLayoutVars>
          <dgm:bulletEnabled val="1"/>
        </dgm:presLayoutVars>
      </dgm:prSet>
      <dgm:spPr/>
    </dgm:pt>
    <dgm:pt modelId="{F939D5A2-56DC-014A-BA9D-8E9DC80F96C7}" type="pres">
      <dgm:prSet presAssocID="{51E3ADE4-5CA5-4437-A501-04CCC9447E65}" presName="FourNodes_1_text" presStyleLbl="node1" presStyleIdx="3" presStyleCnt="4">
        <dgm:presLayoutVars>
          <dgm:bulletEnabled val="1"/>
        </dgm:presLayoutVars>
      </dgm:prSet>
      <dgm:spPr/>
    </dgm:pt>
    <dgm:pt modelId="{15668521-613D-BB43-AB13-284736B9D69E}" type="pres">
      <dgm:prSet presAssocID="{51E3ADE4-5CA5-4437-A501-04CCC9447E65}" presName="FourNodes_2_text" presStyleLbl="node1" presStyleIdx="3" presStyleCnt="4">
        <dgm:presLayoutVars>
          <dgm:bulletEnabled val="1"/>
        </dgm:presLayoutVars>
      </dgm:prSet>
      <dgm:spPr/>
    </dgm:pt>
    <dgm:pt modelId="{BDBB3218-BD87-7145-BA0A-EC0C61B86C19}" type="pres">
      <dgm:prSet presAssocID="{51E3ADE4-5CA5-4437-A501-04CCC9447E65}" presName="FourNodes_3_text" presStyleLbl="node1" presStyleIdx="3" presStyleCnt="4">
        <dgm:presLayoutVars>
          <dgm:bulletEnabled val="1"/>
        </dgm:presLayoutVars>
      </dgm:prSet>
      <dgm:spPr/>
    </dgm:pt>
    <dgm:pt modelId="{9CC4BF96-0726-F641-B1B3-F22DC8B206E2}" type="pres">
      <dgm:prSet presAssocID="{51E3ADE4-5CA5-4437-A501-04CCC9447E6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EBCED0E-1882-2E40-B0F8-3667193E2174}" type="presOf" srcId="{E23221BD-DE41-C649-8425-0FAF519924D5}" destId="{9CC4BF96-0726-F641-B1B3-F22DC8B206E2}" srcOrd="1" destOrd="0" presId="urn:microsoft.com/office/officeart/2005/8/layout/vProcess5"/>
    <dgm:cxn modelId="{4134BA14-FC86-4344-AB0E-6FCCA81BF976}" type="presOf" srcId="{3033D7B3-E41E-4FFD-BD91-09F60AA9983E}" destId="{B604C047-CE08-FA4A-B360-2D06771888A0}" srcOrd="0" destOrd="0" presId="urn:microsoft.com/office/officeart/2005/8/layout/vProcess5"/>
    <dgm:cxn modelId="{F2B06622-1E7D-EF4C-9C84-59BD6D80A6E2}" type="presOf" srcId="{D4D3202C-328D-423D-A151-7E6FFD643BE7}" destId="{15668521-613D-BB43-AB13-284736B9D69E}" srcOrd="1" destOrd="0" presId="urn:microsoft.com/office/officeart/2005/8/layout/vProcess5"/>
    <dgm:cxn modelId="{06F2E822-17D0-504B-93B7-57F201AC0947}" type="presOf" srcId="{D4D3202C-328D-423D-A151-7E6FFD643BE7}" destId="{88782B5C-7BBF-A34E-A284-39F7C91F3A2F}" srcOrd="0" destOrd="0" presId="urn:microsoft.com/office/officeart/2005/8/layout/vProcess5"/>
    <dgm:cxn modelId="{88658923-A61C-416A-8C96-9DC28158961E}" srcId="{51E3ADE4-5CA5-4437-A501-04CCC9447E65}" destId="{FF3CB4B8-E423-42A5-ACA4-53B4900C7726}" srcOrd="0" destOrd="0" parTransId="{4A7164D6-BE19-468A-936A-2C3539C1E018}" sibTransId="{3033D7B3-E41E-4FFD-BD91-09F60AA9983E}"/>
    <dgm:cxn modelId="{958AFC3A-DDF0-C542-BCF4-42BDC5B68518}" type="presOf" srcId="{FF3CB4B8-E423-42A5-ACA4-53B4900C7726}" destId="{F939D5A2-56DC-014A-BA9D-8E9DC80F96C7}" srcOrd="1" destOrd="0" presId="urn:microsoft.com/office/officeart/2005/8/layout/vProcess5"/>
    <dgm:cxn modelId="{462ED846-294F-DA4D-BB96-82149A09C7EB}" type="presOf" srcId="{E23221BD-DE41-C649-8425-0FAF519924D5}" destId="{D9FBC445-2201-EB41-A6DE-ED87DAAD4598}" srcOrd="0" destOrd="0" presId="urn:microsoft.com/office/officeart/2005/8/layout/vProcess5"/>
    <dgm:cxn modelId="{62ECA947-A22D-47AC-8F1E-26445EDA40F2}" srcId="{51E3ADE4-5CA5-4437-A501-04CCC9447E65}" destId="{D4D3202C-328D-423D-A151-7E6FFD643BE7}" srcOrd="1" destOrd="0" parTransId="{9F221CEA-289B-4442-BBAF-12E6A39F8E15}" sibTransId="{9B0AF131-852E-4001-9BDA-203CEC920E62}"/>
    <dgm:cxn modelId="{208A7B6B-E8E2-9841-8D49-4DBFA45DEB28}" srcId="{51E3ADE4-5CA5-4437-A501-04CCC9447E65}" destId="{E23221BD-DE41-C649-8425-0FAF519924D5}" srcOrd="3" destOrd="0" parTransId="{AC138F29-5F66-B842-9530-D4C69CE5AFBE}" sibTransId="{315BE487-42A1-B949-872A-60944309B557}"/>
    <dgm:cxn modelId="{2B01D66C-BC25-AE48-AA18-BCE02821FBAC}" type="presOf" srcId="{0647C201-1699-4B85-A28C-E3925D96E68F}" destId="{7B8F5485-ED61-2142-B45D-7BB2C985C675}" srcOrd="0" destOrd="0" presId="urn:microsoft.com/office/officeart/2005/8/layout/vProcess5"/>
    <dgm:cxn modelId="{6685298B-4730-6D4E-8C43-0BB65B5BF47B}" type="presOf" srcId="{51E3ADE4-5CA5-4437-A501-04CCC9447E65}" destId="{35DD87A1-28E1-4477-8A4B-C8B22C38BF98}" srcOrd="0" destOrd="0" presId="urn:microsoft.com/office/officeart/2005/8/layout/vProcess5"/>
    <dgm:cxn modelId="{23C167A4-F0DE-40D1-AFF5-CBA517BF0872}" srcId="{51E3ADE4-5CA5-4437-A501-04CCC9447E65}" destId="{0647C201-1699-4B85-A28C-E3925D96E68F}" srcOrd="2" destOrd="0" parTransId="{21FA7B32-D22A-44C6-93CE-C42380638614}" sibTransId="{7AA66C52-05F3-4E5C-9C51-CB42380B6436}"/>
    <dgm:cxn modelId="{08DF88A7-D834-E942-A5FE-9DA1503DCFF8}" type="presOf" srcId="{9B0AF131-852E-4001-9BDA-203CEC920E62}" destId="{56482C7F-B059-4641-A9BC-C7640CB5421C}" srcOrd="0" destOrd="0" presId="urn:microsoft.com/office/officeart/2005/8/layout/vProcess5"/>
    <dgm:cxn modelId="{65336FE7-F262-8242-A57B-E09FEDA1610E}" type="presOf" srcId="{7AA66C52-05F3-4E5C-9C51-CB42380B6436}" destId="{CB113BAF-629E-9842-B729-725A216B9936}" srcOrd="0" destOrd="0" presId="urn:microsoft.com/office/officeart/2005/8/layout/vProcess5"/>
    <dgm:cxn modelId="{9F641AEC-30F9-2E4E-A025-CE7B6DA16550}" type="presOf" srcId="{0647C201-1699-4B85-A28C-E3925D96E68F}" destId="{BDBB3218-BD87-7145-BA0A-EC0C61B86C19}" srcOrd="1" destOrd="0" presId="urn:microsoft.com/office/officeart/2005/8/layout/vProcess5"/>
    <dgm:cxn modelId="{26CB02FF-D740-9449-83A5-DE8663942979}" type="presOf" srcId="{FF3CB4B8-E423-42A5-ACA4-53B4900C7726}" destId="{1DA9151A-63B7-364C-9356-2FB78091852F}" srcOrd="0" destOrd="0" presId="urn:microsoft.com/office/officeart/2005/8/layout/vProcess5"/>
    <dgm:cxn modelId="{876DA1EC-BC8C-3E4C-90D0-E824D98746F6}" type="presParOf" srcId="{35DD87A1-28E1-4477-8A4B-C8B22C38BF98}" destId="{B4A46745-4A36-4DBB-A7F3-F1101E97BDA9}" srcOrd="0" destOrd="0" presId="urn:microsoft.com/office/officeart/2005/8/layout/vProcess5"/>
    <dgm:cxn modelId="{6C59FC78-D305-A04D-B562-0C1EF5E70DCE}" type="presParOf" srcId="{35DD87A1-28E1-4477-8A4B-C8B22C38BF98}" destId="{1DA9151A-63B7-364C-9356-2FB78091852F}" srcOrd="1" destOrd="0" presId="urn:microsoft.com/office/officeart/2005/8/layout/vProcess5"/>
    <dgm:cxn modelId="{1A6D180A-7277-E841-88F4-570765D44071}" type="presParOf" srcId="{35DD87A1-28E1-4477-8A4B-C8B22C38BF98}" destId="{88782B5C-7BBF-A34E-A284-39F7C91F3A2F}" srcOrd="2" destOrd="0" presId="urn:microsoft.com/office/officeart/2005/8/layout/vProcess5"/>
    <dgm:cxn modelId="{2690481B-C8A4-B145-8965-D9ECCE538772}" type="presParOf" srcId="{35DD87A1-28E1-4477-8A4B-C8B22C38BF98}" destId="{7B8F5485-ED61-2142-B45D-7BB2C985C675}" srcOrd="3" destOrd="0" presId="urn:microsoft.com/office/officeart/2005/8/layout/vProcess5"/>
    <dgm:cxn modelId="{729157F9-1AEA-DB4F-8BF5-2F3648EDB065}" type="presParOf" srcId="{35DD87A1-28E1-4477-8A4B-C8B22C38BF98}" destId="{D9FBC445-2201-EB41-A6DE-ED87DAAD4598}" srcOrd="4" destOrd="0" presId="urn:microsoft.com/office/officeart/2005/8/layout/vProcess5"/>
    <dgm:cxn modelId="{A6A11E22-21E3-2C47-9FFA-37FC536C8911}" type="presParOf" srcId="{35DD87A1-28E1-4477-8A4B-C8B22C38BF98}" destId="{B604C047-CE08-FA4A-B360-2D06771888A0}" srcOrd="5" destOrd="0" presId="urn:microsoft.com/office/officeart/2005/8/layout/vProcess5"/>
    <dgm:cxn modelId="{9D1F9DBC-5738-2441-9881-32A6ECA6CFC5}" type="presParOf" srcId="{35DD87A1-28E1-4477-8A4B-C8B22C38BF98}" destId="{56482C7F-B059-4641-A9BC-C7640CB5421C}" srcOrd="6" destOrd="0" presId="urn:microsoft.com/office/officeart/2005/8/layout/vProcess5"/>
    <dgm:cxn modelId="{6492C0FD-9387-3C4C-995F-BE605F2AAADF}" type="presParOf" srcId="{35DD87A1-28E1-4477-8A4B-C8B22C38BF98}" destId="{CB113BAF-629E-9842-B729-725A216B9936}" srcOrd="7" destOrd="0" presId="urn:microsoft.com/office/officeart/2005/8/layout/vProcess5"/>
    <dgm:cxn modelId="{993FA6DF-650A-5544-B901-E419D1BBCAC0}" type="presParOf" srcId="{35DD87A1-28E1-4477-8A4B-C8B22C38BF98}" destId="{F939D5A2-56DC-014A-BA9D-8E9DC80F96C7}" srcOrd="8" destOrd="0" presId="urn:microsoft.com/office/officeart/2005/8/layout/vProcess5"/>
    <dgm:cxn modelId="{A3E38C9D-810A-4542-B4C8-3A5F46D17AFA}" type="presParOf" srcId="{35DD87A1-28E1-4477-8A4B-C8B22C38BF98}" destId="{15668521-613D-BB43-AB13-284736B9D69E}" srcOrd="9" destOrd="0" presId="urn:microsoft.com/office/officeart/2005/8/layout/vProcess5"/>
    <dgm:cxn modelId="{0E9B9BD1-6DD5-6941-99D5-8B1FAB3E65AE}" type="presParOf" srcId="{35DD87A1-28E1-4477-8A4B-C8B22C38BF98}" destId="{BDBB3218-BD87-7145-BA0A-EC0C61B86C19}" srcOrd="10" destOrd="0" presId="urn:microsoft.com/office/officeart/2005/8/layout/vProcess5"/>
    <dgm:cxn modelId="{A8907406-2361-B44C-8EA8-89ED31535E4B}" type="presParOf" srcId="{35DD87A1-28E1-4477-8A4B-C8B22C38BF98}" destId="{9CC4BF96-0726-F641-B1B3-F22DC8B206E2}" srcOrd="11" destOrd="0" presId="urn:microsoft.com/office/officeart/2005/8/layout/vProcess5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BA9D36-5186-BF44-B4E9-96495D370415}" type="doc">
      <dgm:prSet loTypeId="urn:microsoft.com/office/officeart/2005/8/layout/chevron2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155BBCF-DB12-2346-AB41-1ABB8A627629}">
      <dgm:prSet phldrT="[Text]" phldr="1"/>
      <dgm:spPr/>
      <dgm:t>
        <a:bodyPr/>
        <a:lstStyle/>
        <a:p>
          <a:endParaRPr lang="en-US" dirty="0"/>
        </a:p>
      </dgm:t>
    </dgm:pt>
    <dgm:pt modelId="{6CC86C6C-CA5E-AF41-942E-0AB2FD57B571}" type="parTrans" cxnId="{07B643A9-64D1-CC41-B3B0-B866B5564761}">
      <dgm:prSet/>
      <dgm:spPr/>
      <dgm:t>
        <a:bodyPr/>
        <a:lstStyle/>
        <a:p>
          <a:endParaRPr lang="en-US"/>
        </a:p>
      </dgm:t>
    </dgm:pt>
    <dgm:pt modelId="{FF9A6BD6-BE87-3842-96E3-49DFEE27E62F}" type="sibTrans" cxnId="{07B643A9-64D1-CC41-B3B0-B866B5564761}">
      <dgm:prSet/>
      <dgm:spPr/>
      <dgm:t>
        <a:bodyPr/>
        <a:lstStyle/>
        <a:p>
          <a:endParaRPr lang="en-US"/>
        </a:p>
      </dgm:t>
    </dgm:pt>
    <dgm:pt modelId="{CDC4EC60-CFE2-C548-A92C-7F0769003AA4}">
      <dgm:prSet phldrT="[Text]"/>
      <dgm:spPr/>
      <dgm:t>
        <a:bodyPr/>
        <a:lstStyle/>
        <a:p>
          <a:r>
            <a:rPr lang="tr-TR" altLang="tr-TR" dirty="0"/>
            <a:t>İlacın etkisi azalabilir / kaybolabilir</a:t>
          </a:r>
          <a:endParaRPr lang="en-US" dirty="0"/>
        </a:p>
      </dgm:t>
    </dgm:pt>
    <dgm:pt modelId="{58905A9A-4C4A-F84C-AA70-54DB86164FB9}" type="parTrans" cxnId="{784B74AC-6EAA-C54B-915F-746726795BFC}">
      <dgm:prSet/>
      <dgm:spPr/>
      <dgm:t>
        <a:bodyPr/>
        <a:lstStyle/>
        <a:p>
          <a:endParaRPr lang="en-US"/>
        </a:p>
      </dgm:t>
    </dgm:pt>
    <dgm:pt modelId="{D643C9C8-92ED-8E42-A90F-BF721CCF2075}" type="sibTrans" cxnId="{784B74AC-6EAA-C54B-915F-746726795BFC}">
      <dgm:prSet/>
      <dgm:spPr/>
      <dgm:t>
        <a:bodyPr/>
        <a:lstStyle/>
        <a:p>
          <a:endParaRPr lang="en-US"/>
        </a:p>
      </dgm:t>
    </dgm:pt>
    <dgm:pt modelId="{20FA5182-CDC5-8148-BBC9-1DE86A57A8B6}">
      <dgm:prSet phldrT="[Text]"/>
      <dgm:spPr/>
      <dgm:t>
        <a:bodyPr/>
        <a:lstStyle/>
        <a:p>
          <a:r>
            <a:rPr lang="tr-TR" altLang="tr-TR" dirty="0"/>
            <a:t>İlaç yan etkisi / </a:t>
          </a:r>
          <a:r>
            <a:rPr lang="tr-TR" altLang="tr-TR" dirty="0" err="1"/>
            <a:t>toksisitesi</a:t>
          </a:r>
          <a:r>
            <a:rPr lang="tr-TR" altLang="tr-TR" dirty="0"/>
            <a:t> ortaya çıkabilir</a:t>
          </a:r>
          <a:endParaRPr lang="en-US" dirty="0"/>
        </a:p>
      </dgm:t>
    </dgm:pt>
    <dgm:pt modelId="{F43C654D-B6C0-764A-9160-901741C6EB5A}" type="parTrans" cxnId="{78024169-0E8B-4243-A192-A52E05810748}">
      <dgm:prSet/>
      <dgm:spPr/>
      <dgm:t>
        <a:bodyPr/>
        <a:lstStyle/>
        <a:p>
          <a:endParaRPr lang="en-US"/>
        </a:p>
      </dgm:t>
    </dgm:pt>
    <dgm:pt modelId="{6240EDAC-275F-464A-B043-10DB9DD73BBD}" type="sibTrans" cxnId="{78024169-0E8B-4243-A192-A52E05810748}">
      <dgm:prSet/>
      <dgm:spPr/>
      <dgm:t>
        <a:bodyPr/>
        <a:lstStyle/>
        <a:p>
          <a:endParaRPr lang="en-US"/>
        </a:p>
      </dgm:t>
    </dgm:pt>
    <dgm:pt modelId="{16130154-C38D-B64F-AA44-B98935540828}">
      <dgm:prSet phldrT="[Text]" phldr="1"/>
      <dgm:spPr/>
      <dgm:t>
        <a:bodyPr/>
        <a:lstStyle/>
        <a:p>
          <a:endParaRPr lang="en-US" dirty="0"/>
        </a:p>
      </dgm:t>
    </dgm:pt>
    <dgm:pt modelId="{84958B11-E7A5-484F-BFE3-934DD86E8EC5}" type="parTrans" cxnId="{D1EC220D-C716-A14A-B141-75A39013C5D8}">
      <dgm:prSet/>
      <dgm:spPr/>
      <dgm:t>
        <a:bodyPr/>
        <a:lstStyle/>
        <a:p>
          <a:endParaRPr lang="en-US"/>
        </a:p>
      </dgm:t>
    </dgm:pt>
    <dgm:pt modelId="{3A06BBE8-6E5A-044B-AE4B-534FE724D6F5}" type="sibTrans" cxnId="{D1EC220D-C716-A14A-B141-75A39013C5D8}">
      <dgm:prSet/>
      <dgm:spPr/>
      <dgm:t>
        <a:bodyPr/>
        <a:lstStyle/>
        <a:p>
          <a:endParaRPr lang="en-US"/>
        </a:p>
      </dgm:t>
    </dgm:pt>
    <dgm:pt modelId="{A2172272-0370-214C-9153-00456944209E}">
      <dgm:prSet phldrT="[Text]"/>
      <dgm:spPr/>
      <dgm:t>
        <a:bodyPr/>
        <a:lstStyle/>
        <a:p>
          <a:r>
            <a:rPr lang="tr-TR" altLang="tr-TR" dirty="0"/>
            <a:t>İlaçlar beslenme tüpünü tıkayabilir</a:t>
          </a:r>
          <a:endParaRPr lang="en-US" dirty="0"/>
        </a:p>
      </dgm:t>
    </dgm:pt>
    <dgm:pt modelId="{2EA19783-1422-C445-BD9E-F4C11B4DAEF8}" type="parTrans" cxnId="{BC89D2AF-273E-454D-B580-F773944678EF}">
      <dgm:prSet/>
      <dgm:spPr/>
      <dgm:t>
        <a:bodyPr/>
        <a:lstStyle/>
        <a:p>
          <a:endParaRPr lang="en-US"/>
        </a:p>
      </dgm:t>
    </dgm:pt>
    <dgm:pt modelId="{3A7E8073-6C2F-3645-B95F-8ABFFDB0F0B4}" type="sibTrans" cxnId="{BC89D2AF-273E-454D-B580-F773944678EF}">
      <dgm:prSet/>
      <dgm:spPr/>
      <dgm:t>
        <a:bodyPr/>
        <a:lstStyle/>
        <a:p>
          <a:endParaRPr lang="en-US"/>
        </a:p>
      </dgm:t>
    </dgm:pt>
    <dgm:pt modelId="{1C7E9903-287A-C840-A1D9-C07031147C59}">
      <dgm:prSet phldrT="[Text]"/>
      <dgm:spPr/>
      <dgm:t>
        <a:bodyPr/>
        <a:lstStyle/>
        <a:p>
          <a:r>
            <a:rPr lang="tr-TR" altLang="tr-TR" dirty="0"/>
            <a:t>İlaçlar tüpe </a:t>
          </a:r>
          <a:r>
            <a:rPr lang="tr-TR" altLang="tr-TR" dirty="0" err="1"/>
            <a:t>adsorbe</a:t>
          </a:r>
          <a:r>
            <a:rPr lang="tr-TR" altLang="tr-TR" dirty="0"/>
            <a:t> olabilir</a:t>
          </a:r>
          <a:endParaRPr lang="en-US" dirty="0"/>
        </a:p>
      </dgm:t>
    </dgm:pt>
    <dgm:pt modelId="{9CAF96B0-F576-3240-9D12-1B321CDC8EF2}" type="parTrans" cxnId="{C8F5F6FC-B4A3-7D40-894B-739E051ACD2C}">
      <dgm:prSet/>
      <dgm:spPr/>
      <dgm:t>
        <a:bodyPr/>
        <a:lstStyle/>
        <a:p>
          <a:endParaRPr lang="en-US"/>
        </a:p>
      </dgm:t>
    </dgm:pt>
    <dgm:pt modelId="{AA514AAC-523B-5E41-ABE0-3526D6DED994}" type="sibTrans" cxnId="{C8F5F6FC-B4A3-7D40-894B-739E051ACD2C}">
      <dgm:prSet/>
      <dgm:spPr/>
      <dgm:t>
        <a:bodyPr/>
        <a:lstStyle/>
        <a:p>
          <a:endParaRPr lang="en-US"/>
        </a:p>
      </dgm:t>
    </dgm:pt>
    <dgm:pt modelId="{E95EB00B-C904-B94C-8AB7-2B36FAF709F0}">
      <dgm:prSet phldrT="[Text]" phldr="1"/>
      <dgm:spPr/>
      <dgm:t>
        <a:bodyPr/>
        <a:lstStyle/>
        <a:p>
          <a:endParaRPr lang="en-US"/>
        </a:p>
      </dgm:t>
    </dgm:pt>
    <dgm:pt modelId="{484268CE-B37A-3B42-B3E8-9F527E12EAE9}" type="parTrans" cxnId="{CBE4C8D7-866C-F745-8CE7-76F8EE23601D}">
      <dgm:prSet/>
      <dgm:spPr/>
      <dgm:t>
        <a:bodyPr/>
        <a:lstStyle/>
        <a:p>
          <a:endParaRPr lang="en-US"/>
        </a:p>
      </dgm:t>
    </dgm:pt>
    <dgm:pt modelId="{04ED0503-F786-5143-89C9-47752BC80EFB}" type="sibTrans" cxnId="{CBE4C8D7-866C-F745-8CE7-76F8EE23601D}">
      <dgm:prSet/>
      <dgm:spPr/>
      <dgm:t>
        <a:bodyPr/>
        <a:lstStyle/>
        <a:p>
          <a:endParaRPr lang="en-US"/>
        </a:p>
      </dgm:t>
    </dgm:pt>
    <dgm:pt modelId="{388B4017-44B2-DF42-A75C-9896B95106DA}">
      <dgm:prSet phldrT="[Text]"/>
      <dgm:spPr/>
      <dgm:t>
        <a:bodyPr/>
        <a:lstStyle/>
        <a:p>
          <a:r>
            <a:rPr lang="tr-TR" altLang="tr-TR" dirty="0"/>
            <a:t>İlaçlar </a:t>
          </a:r>
          <a:r>
            <a:rPr lang="tr-TR" altLang="tr-TR" dirty="0" err="1"/>
            <a:t>enteral</a:t>
          </a:r>
          <a:r>
            <a:rPr lang="tr-TR" altLang="tr-TR" dirty="0"/>
            <a:t> beslenme solüsyonu ile etkileşebilir</a:t>
          </a:r>
          <a:endParaRPr lang="en-US" dirty="0"/>
        </a:p>
      </dgm:t>
    </dgm:pt>
    <dgm:pt modelId="{1CB341CC-AA85-CB49-A648-78119252BBD8}" type="parTrans" cxnId="{0D101221-38D5-024C-B425-4C5C13D4868B}">
      <dgm:prSet/>
      <dgm:spPr/>
      <dgm:t>
        <a:bodyPr/>
        <a:lstStyle/>
        <a:p>
          <a:endParaRPr lang="en-US"/>
        </a:p>
      </dgm:t>
    </dgm:pt>
    <dgm:pt modelId="{A6010093-BB28-B24B-B205-A06A3F2DCB37}" type="sibTrans" cxnId="{0D101221-38D5-024C-B425-4C5C13D4868B}">
      <dgm:prSet/>
      <dgm:spPr/>
      <dgm:t>
        <a:bodyPr/>
        <a:lstStyle/>
        <a:p>
          <a:endParaRPr lang="en-US"/>
        </a:p>
      </dgm:t>
    </dgm:pt>
    <dgm:pt modelId="{9D48CD1A-9AA8-2F47-A36C-D1B93FB88FEA}">
      <dgm:prSet phldrT="[Text]"/>
      <dgm:spPr/>
      <dgm:t>
        <a:bodyPr/>
        <a:lstStyle/>
        <a:p>
          <a:r>
            <a:rPr lang="tr-TR" altLang="tr-TR" dirty="0"/>
            <a:t>Beslenme tüpünün konumu ilacın etkisini değiştirebilir</a:t>
          </a:r>
          <a:endParaRPr lang="en-US" dirty="0"/>
        </a:p>
      </dgm:t>
    </dgm:pt>
    <dgm:pt modelId="{E58A1062-C202-3D4E-83AF-9D02B5BDC06F}" type="parTrans" cxnId="{DBFC64A2-897B-5548-893E-BDC5A0D64F5E}">
      <dgm:prSet/>
      <dgm:spPr/>
      <dgm:t>
        <a:bodyPr/>
        <a:lstStyle/>
        <a:p>
          <a:endParaRPr lang="en-US"/>
        </a:p>
      </dgm:t>
    </dgm:pt>
    <dgm:pt modelId="{8D8D4926-ACC1-AE4F-8A25-D0657DA70DCA}" type="sibTrans" cxnId="{DBFC64A2-897B-5548-893E-BDC5A0D64F5E}">
      <dgm:prSet/>
      <dgm:spPr/>
      <dgm:t>
        <a:bodyPr/>
        <a:lstStyle/>
        <a:p>
          <a:endParaRPr lang="en-US"/>
        </a:p>
      </dgm:t>
    </dgm:pt>
    <dgm:pt modelId="{84743594-26D7-5044-8A30-9E99E72F400A}" type="pres">
      <dgm:prSet presAssocID="{FFBA9D36-5186-BF44-B4E9-96495D370415}" presName="linearFlow" presStyleCnt="0">
        <dgm:presLayoutVars>
          <dgm:dir/>
          <dgm:animLvl val="lvl"/>
          <dgm:resizeHandles val="exact"/>
        </dgm:presLayoutVars>
      </dgm:prSet>
      <dgm:spPr/>
    </dgm:pt>
    <dgm:pt modelId="{A7D70864-BCBC-F045-96F0-727DC3D37C62}" type="pres">
      <dgm:prSet presAssocID="{4155BBCF-DB12-2346-AB41-1ABB8A627629}" presName="composite" presStyleCnt="0"/>
      <dgm:spPr/>
    </dgm:pt>
    <dgm:pt modelId="{67AFF9C1-80BC-A545-AAB2-DA32F6190AAC}" type="pres">
      <dgm:prSet presAssocID="{4155BBCF-DB12-2346-AB41-1ABB8A627629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A86E12E0-C55D-BC44-84C5-9C8436D134DB}" type="pres">
      <dgm:prSet presAssocID="{4155BBCF-DB12-2346-AB41-1ABB8A627629}" presName="descendantText" presStyleLbl="alignAcc1" presStyleIdx="0" presStyleCnt="3">
        <dgm:presLayoutVars>
          <dgm:bulletEnabled val="1"/>
        </dgm:presLayoutVars>
      </dgm:prSet>
      <dgm:spPr/>
    </dgm:pt>
    <dgm:pt modelId="{50E3044A-2922-284B-8AF8-8EF216D42389}" type="pres">
      <dgm:prSet presAssocID="{FF9A6BD6-BE87-3842-96E3-49DFEE27E62F}" presName="sp" presStyleCnt="0"/>
      <dgm:spPr/>
    </dgm:pt>
    <dgm:pt modelId="{78DFAC09-7550-684F-8A0F-2F670534AD86}" type="pres">
      <dgm:prSet presAssocID="{16130154-C38D-B64F-AA44-B98935540828}" presName="composite" presStyleCnt="0"/>
      <dgm:spPr/>
    </dgm:pt>
    <dgm:pt modelId="{D11E3133-23C6-9D46-8BAE-6430FAB10AA3}" type="pres">
      <dgm:prSet presAssocID="{16130154-C38D-B64F-AA44-B98935540828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A8135358-DE35-6545-9C58-D23A4E3E06C8}" type="pres">
      <dgm:prSet presAssocID="{16130154-C38D-B64F-AA44-B98935540828}" presName="descendantText" presStyleLbl="alignAcc1" presStyleIdx="1" presStyleCnt="3">
        <dgm:presLayoutVars>
          <dgm:bulletEnabled val="1"/>
        </dgm:presLayoutVars>
      </dgm:prSet>
      <dgm:spPr/>
    </dgm:pt>
    <dgm:pt modelId="{E14A0F7D-15B7-3947-BE66-F13BA69856F0}" type="pres">
      <dgm:prSet presAssocID="{3A06BBE8-6E5A-044B-AE4B-534FE724D6F5}" presName="sp" presStyleCnt="0"/>
      <dgm:spPr/>
    </dgm:pt>
    <dgm:pt modelId="{941602C7-A8C6-4F48-BE02-017C642BD7C5}" type="pres">
      <dgm:prSet presAssocID="{E95EB00B-C904-B94C-8AB7-2B36FAF709F0}" presName="composite" presStyleCnt="0"/>
      <dgm:spPr/>
    </dgm:pt>
    <dgm:pt modelId="{7143EFC7-E0D9-5943-82A5-341128F48742}" type="pres">
      <dgm:prSet presAssocID="{E95EB00B-C904-B94C-8AB7-2B36FAF709F0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6BD32E37-F08E-BD41-AB26-1208D061639E}" type="pres">
      <dgm:prSet presAssocID="{E95EB00B-C904-B94C-8AB7-2B36FAF709F0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D1EC220D-C716-A14A-B141-75A39013C5D8}" srcId="{FFBA9D36-5186-BF44-B4E9-96495D370415}" destId="{16130154-C38D-B64F-AA44-B98935540828}" srcOrd="1" destOrd="0" parTransId="{84958B11-E7A5-484F-BFE3-934DD86E8EC5}" sibTransId="{3A06BBE8-6E5A-044B-AE4B-534FE724D6F5}"/>
    <dgm:cxn modelId="{0D101221-38D5-024C-B425-4C5C13D4868B}" srcId="{E95EB00B-C904-B94C-8AB7-2B36FAF709F0}" destId="{388B4017-44B2-DF42-A75C-9896B95106DA}" srcOrd="0" destOrd="0" parTransId="{1CB341CC-AA85-CB49-A648-78119252BBD8}" sibTransId="{A6010093-BB28-B24B-B205-A06A3F2DCB37}"/>
    <dgm:cxn modelId="{8BC6D247-7B86-894F-BEBA-655663B9F241}" type="presOf" srcId="{CDC4EC60-CFE2-C548-A92C-7F0769003AA4}" destId="{A86E12E0-C55D-BC44-84C5-9C8436D134DB}" srcOrd="0" destOrd="0" presId="urn:microsoft.com/office/officeart/2005/8/layout/chevron2"/>
    <dgm:cxn modelId="{40A1724C-40AC-2245-B9C0-E10151EE51AF}" type="presOf" srcId="{16130154-C38D-B64F-AA44-B98935540828}" destId="{D11E3133-23C6-9D46-8BAE-6430FAB10AA3}" srcOrd="0" destOrd="0" presId="urn:microsoft.com/office/officeart/2005/8/layout/chevron2"/>
    <dgm:cxn modelId="{FAD0D94F-8365-3C45-B106-CAD73FCA9462}" type="presOf" srcId="{20FA5182-CDC5-8148-BBC9-1DE86A57A8B6}" destId="{A86E12E0-C55D-BC44-84C5-9C8436D134DB}" srcOrd="0" destOrd="1" presId="urn:microsoft.com/office/officeart/2005/8/layout/chevron2"/>
    <dgm:cxn modelId="{746EC153-5004-EB4E-A9F7-D226B216E1A6}" type="presOf" srcId="{1C7E9903-287A-C840-A1D9-C07031147C59}" destId="{A8135358-DE35-6545-9C58-D23A4E3E06C8}" srcOrd="0" destOrd="1" presId="urn:microsoft.com/office/officeart/2005/8/layout/chevron2"/>
    <dgm:cxn modelId="{11BEAE66-EA4E-C043-ABB8-64E147CE370A}" type="presOf" srcId="{FFBA9D36-5186-BF44-B4E9-96495D370415}" destId="{84743594-26D7-5044-8A30-9E99E72F400A}" srcOrd="0" destOrd="0" presId="urn:microsoft.com/office/officeart/2005/8/layout/chevron2"/>
    <dgm:cxn modelId="{78024169-0E8B-4243-A192-A52E05810748}" srcId="{4155BBCF-DB12-2346-AB41-1ABB8A627629}" destId="{20FA5182-CDC5-8148-BBC9-1DE86A57A8B6}" srcOrd="1" destOrd="0" parTransId="{F43C654D-B6C0-764A-9160-901741C6EB5A}" sibTransId="{6240EDAC-275F-464A-B043-10DB9DD73BBD}"/>
    <dgm:cxn modelId="{5A302493-4B07-8345-88B9-4DDB386A80A7}" type="presOf" srcId="{4155BBCF-DB12-2346-AB41-1ABB8A627629}" destId="{67AFF9C1-80BC-A545-AAB2-DA32F6190AAC}" srcOrd="0" destOrd="0" presId="urn:microsoft.com/office/officeart/2005/8/layout/chevron2"/>
    <dgm:cxn modelId="{DBFC64A2-897B-5548-893E-BDC5A0D64F5E}" srcId="{E95EB00B-C904-B94C-8AB7-2B36FAF709F0}" destId="{9D48CD1A-9AA8-2F47-A36C-D1B93FB88FEA}" srcOrd="1" destOrd="0" parTransId="{E58A1062-C202-3D4E-83AF-9D02B5BDC06F}" sibTransId="{8D8D4926-ACC1-AE4F-8A25-D0657DA70DCA}"/>
    <dgm:cxn modelId="{031E7FA2-F957-F94E-94C9-D3FD035F9909}" type="presOf" srcId="{A2172272-0370-214C-9153-00456944209E}" destId="{A8135358-DE35-6545-9C58-D23A4E3E06C8}" srcOrd="0" destOrd="0" presId="urn:microsoft.com/office/officeart/2005/8/layout/chevron2"/>
    <dgm:cxn modelId="{07B643A9-64D1-CC41-B3B0-B866B5564761}" srcId="{FFBA9D36-5186-BF44-B4E9-96495D370415}" destId="{4155BBCF-DB12-2346-AB41-1ABB8A627629}" srcOrd="0" destOrd="0" parTransId="{6CC86C6C-CA5E-AF41-942E-0AB2FD57B571}" sibTransId="{FF9A6BD6-BE87-3842-96E3-49DFEE27E62F}"/>
    <dgm:cxn modelId="{784B74AC-6EAA-C54B-915F-746726795BFC}" srcId="{4155BBCF-DB12-2346-AB41-1ABB8A627629}" destId="{CDC4EC60-CFE2-C548-A92C-7F0769003AA4}" srcOrd="0" destOrd="0" parTransId="{58905A9A-4C4A-F84C-AA70-54DB86164FB9}" sibTransId="{D643C9C8-92ED-8E42-A90F-BF721CCF2075}"/>
    <dgm:cxn modelId="{BC89D2AF-273E-454D-B580-F773944678EF}" srcId="{16130154-C38D-B64F-AA44-B98935540828}" destId="{A2172272-0370-214C-9153-00456944209E}" srcOrd="0" destOrd="0" parTransId="{2EA19783-1422-C445-BD9E-F4C11B4DAEF8}" sibTransId="{3A7E8073-6C2F-3645-B95F-8ABFFDB0F0B4}"/>
    <dgm:cxn modelId="{C3C1B5BE-4CC0-AF4D-85F1-A216F2533413}" type="presOf" srcId="{388B4017-44B2-DF42-A75C-9896B95106DA}" destId="{6BD32E37-F08E-BD41-AB26-1208D061639E}" srcOrd="0" destOrd="0" presId="urn:microsoft.com/office/officeart/2005/8/layout/chevron2"/>
    <dgm:cxn modelId="{FD9469CC-F8A0-034A-A09F-D63F15B5B64F}" type="presOf" srcId="{9D48CD1A-9AA8-2F47-A36C-D1B93FB88FEA}" destId="{6BD32E37-F08E-BD41-AB26-1208D061639E}" srcOrd="0" destOrd="1" presId="urn:microsoft.com/office/officeart/2005/8/layout/chevron2"/>
    <dgm:cxn modelId="{CBE4C8D7-866C-F745-8CE7-76F8EE23601D}" srcId="{FFBA9D36-5186-BF44-B4E9-96495D370415}" destId="{E95EB00B-C904-B94C-8AB7-2B36FAF709F0}" srcOrd="2" destOrd="0" parTransId="{484268CE-B37A-3B42-B3E8-9F527E12EAE9}" sibTransId="{04ED0503-F786-5143-89C9-47752BC80EFB}"/>
    <dgm:cxn modelId="{12DFCCE0-D993-A140-B2D0-1905E08B027D}" type="presOf" srcId="{E95EB00B-C904-B94C-8AB7-2B36FAF709F0}" destId="{7143EFC7-E0D9-5943-82A5-341128F48742}" srcOrd="0" destOrd="0" presId="urn:microsoft.com/office/officeart/2005/8/layout/chevron2"/>
    <dgm:cxn modelId="{C8F5F6FC-B4A3-7D40-894B-739E051ACD2C}" srcId="{16130154-C38D-B64F-AA44-B98935540828}" destId="{1C7E9903-287A-C840-A1D9-C07031147C59}" srcOrd="1" destOrd="0" parTransId="{9CAF96B0-F576-3240-9D12-1B321CDC8EF2}" sibTransId="{AA514AAC-523B-5E41-ABE0-3526D6DED994}"/>
    <dgm:cxn modelId="{CFB4C3EE-737C-3E46-981F-238E16482876}" type="presParOf" srcId="{84743594-26D7-5044-8A30-9E99E72F400A}" destId="{A7D70864-BCBC-F045-96F0-727DC3D37C62}" srcOrd="0" destOrd="0" presId="urn:microsoft.com/office/officeart/2005/8/layout/chevron2"/>
    <dgm:cxn modelId="{4F1C6934-39C8-A745-ADC1-AA24A781D398}" type="presParOf" srcId="{A7D70864-BCBC-F045-96F0-727DC3D37C62}" destId="{67AFF9C1-80BC-A545-AAB2-DA32F6190AAC}" srcOrd="0" destOrd="0" presId="urn:microsoft.com/office/officeart/2005/8/layout/chevron2"/>
    <dgm:cxn modelId="{AEE9CBE9-E00F-8941-993E-728C7D02F308}" type="presParOf" srcId="{A7D70864-BCBC-F045-96F0-727DC3D37C62}" destId="{A86E12E0-C55D-BC44-84C5-9C8436D134DB}" srcOrd="1" destOrd="0" presId="urn:microsoft.com/office/officeart/2005/8/layout/chevron2"/>
    <dgm:cxn modelId="{64AA751C-A04A-B349-AF9B-D3534EEA9F7D}" type="presParOf" srcId="{84743594-26D7-5044-8A30-9E99E72F400A}" destId="{50E3044A-2922-284B-8AF8-8EF216D42389}" srcOrd="1" destOrd="0" presId="urn:microsoft.com/office/officeart/2005/8/layout/chevron2"/>
    <dgm:cxn modelId="{E51A109C-95D0-FF41-B1E3-6C8AC66CCC94}" type="presParOf" srcId="{84743594-26D7-5044-8A30-9E99E72F400A}" destId="{78DFAC09-7550-684F-8A0F-2F670534AD86}" srcOrd="2" destOrd="0" presId="urn:microsoft.com/office/officeart/2005/8/layout/chevron2"/>
    <dgm:cxn modelId="{F9B91586-4395-F049-AB33-EAE5BE015874}" type="presParOf" srcId="{78DFAC09-7550-684F-8A0F-2F670534AD86}" destId="{D11E3133-23C6-9D46-8BAE-6430FAB10AA3}" srcOrd="0" destOrd="0" presId="urn:microsoft.com/office/officeart/2005/8/layout/chevron2"/>
    <dgm:cxn modelId="{39ADCC1C-1FA7-A44A-8B49-87453CB06DC3}" type="presParOf" srcId="{78DFAC09-7550-684F-8A0F-2F670534AD86}" destId="{A8135358-DE35-6545-9C58-D23A4E3E06C8}" srcOrd="1" destOrd="0" presId="urn:microsoft.com/office/officeart/2005/8/layout/chevron2"/>
    <dgm:cxn modelId="{F6418483-0C19-1142-A4E9-2E99E23AF8C1}" type="presParOf" srcId="{84743594-26D7-5044-8A30-9E99E72F400A}" destId="{E14A0F7D-15B7-3947-BE66-F13BA69856F0}" srcOrd="3" destOrd="0" presId="urn:microsoft.com/office/officeart/2005/8/layout/chevron2"/>
    <dgm:cxn modelId="{95A8EF24-8EC4-2044-B731-65A3893127B8}" type="presParOf" srcId="{84743594-26D7-5044-8A30-9E99E72F400A}" destId="{941602C7-A8C6-4F48-BE02-017C642BD7C5}" srcOrd="4" destOrd="0" presId="urn:microsoft.com/office/officeart/2005/8/layout/chevron2"/>
    <dgm:cxn modelId="{4A624BFC-515B-AD44-93C3-08E32B191E06}" type="presParOf" srcId="{941602C7-A8C6-4F48-BE02-017C642BD7C5}" destId="{7143EFC7-E0D9-5943-82A5-341128F48742}" srcOrd="0" destOrd="0" presId="urn:microsoft.com/office/officeart/2005/8/layout/chevron2"/>
    <dgm:cxn modelId="{5EEE2165-2F4C-6546-9EE3-E261F7FEDFFE}" type="presParOf" srcId="{941602C7-A8C6-4F48-BE02-017C642BD7C5}" destId="{6BD32E37-F08E-BD41-AB26-1208D061639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EA30CB-1B09-E148-8453-14516B4344B3}" type="doc">
      <dgm:prSet loTypeId="urn:microsoft.com/office/officeart/2005/8/layout/cycle3" loCatId="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tr-TR"/>
        </a:p>
      </dgm:t>
    </dgm:pt>
    <dgm:pt modelId="{A01E967A-9AE4-584C-8A8E-C727FEF9D166}">
      <dgm:prSet phldrT="[Metin]" custT="1"/>
      <dgm:spPr/>
      <dgm:t>
        <a:bodyPr/>
        <a:lstStyle/>
        <a:p>
          <a:pPr>
            <a:buNone/>
          </a:pPr>
          <a:r>
            <a:rPr lang="tr-TR" sz="1600">
              <a:effectLst/>
              <a:ea typeface="Times New Roman" panose="02020603050405020304" pitchFamily="18" charset="0"/>
            </a:rPr>
            <a:t>Beslenme durdurulmalı. Tüp ortalama 15 ml su ile yıkanmalı.</a:t>
          </a:r>
          <a:endParaRPr lang="tr-TR" sz="1600" dirty="0"/>
        </a:p>
      </dgm:t>
    </dgm:pt>
    <dgm:pt modelId="{CA22F8CC-3A24-8646-8553-77FB86F05629}" type="parTrans" cxnId="{1D86EA7B-1D71-3B41-AE53-EBEE98AF1BCD}">
      <dgm:prSet/>
      <dgm:spPr/>
      <dgm:t>
        <a:bodyPr/>
        <a:lstStyle/>
        <a:p>
          <a:endParaRPr lang="tr-TR" sz="2000"/>
        </a:p>
      </dgm:t>
    </dgm:pt>
    <dgm:pt modelId="{06C8ED33-5B13-9D4B-A3FC-D34166513242}" type="sibTrans" cxnId="{1D86EA7B-1D71-3B41-AE53-EBEE98AF1BCD}">
      <dgm:prSet/>
      <dgm:spPr/>
      <dgm:t>
        <a:bodyPr/>
        <a:lstStyle/>
        <a:p>
          <a:endParaRPr lang="tr-TR" sz="2000"/>
        </a:p>
      </dgm:t>
    </dgm:pt>
    <dgm:pt modelId="{EE39BA6C-B9F5-5242-8FD6-16D9F9C5BA92}">
      <dgm:prSet phldrT="[Metin]" custT="1"/>
      <dgm:spPr/>
      <dgm:t>
        <a:bodyPr/>
        <a:lstStyle/>
        <a:p>
          <a:pPr>
            <a:lnSpc>
              <a:spcPct val="100000"/>
            </a:lnSpc>
          </a:pPr>
          <a:r>
            <a:rPr lang="tr-TR" sz="1600" dirty="0">
              <a:effectLst/>
              <a:ea typeface="Times New Roman" panose="02020603050405020304" pitchFamily="18" charset="0"/>
            </a:rPr>
            <a:t>İlaçlar tüpten uygulanmalı</a:t>
          </a:r>
          <a:endParaRPr lang="tr-TR" sz="1600" dirty="0"/>
        </a:p>
      </dgm:t>
    </dgm:pt>
    <dgm:pt modelId="{2C3BDEAA-FFB3-CA41-A52F-E8C806883676}" type="parTrans" cxnId="{597EC98A-744F-9349-B5BC-8D055C8E209D}">
      <dgm:prSet/>
      <dgm:spPr/>
      <dgm:t>
        <a:bodyPr/>
        <a:lstStyle/>
        <a:p>
          <a:endParaRPr lang="tr-TR" sz="2000"/>
        </a:p>
      </dgm:t>
    </dgm:pt>
    <dgm:pt modelId="{F9F21092-ABC6-7B44-B6C5-4B1703BDDC8D}" type="sibTrans" cxnId="{597EC98A-744F-9349-B5BC-8D055C8E209D}">
      <dgm:prSet/>
      <dgm:spPr/>
      <dgm:t>
        <a:bodyPr/>
        <a:lstStyle/>
        <a:p>
          <a:endParaRPr lang="tr-TR" sz="2000"/>
        </a:p>
      </dgm:t>
    </dgm:pt>
    <dgm:pt modelId="{4693DF4B-F7CE-EB43-A6BE-330AF63627DA}">
      <dgm:prSet phldrT="[Metin]" custT="1"/>
      <dgm:spPr/>
      <dgm:t>
        <a:bodyPr/>
        <a:lstStyle/>
        <a:p>
          <a:pPr>
            <a:lnSpc>
              <a:spcPct val="100000"/>
            </a:lnSpc>
          </a:pPr>
          <a:r>
            <a:rPr lang="tr-TR" sz="1600" dirty="0">
              <a:effectLst/>
              <a:ea typeface="Times New Roman" panose="02020603050405020304" pitchFamily="18" charset="0"/>
            </a:rPr>
            <a:t>Tüp yeniden 15 </a:t>
          </a:r>
          <a:r>
            <a:rPr lang="tr-TR" sz="1600" dirty="0" err="1">
              <a:effectLst/>
              <a:ea typeface="Times New Roman" panose="02020603050405020304" pitchFamily="18" charset="0"/>
            </a:rPr>
            <a:t>mL</a:t>
          </a:r>
          <a:r>
            <a:rPr lang="tr-TR" sz="1600" dirty="0">
              <a:effectLst/>
              <a:ea typeface="Times New Roman" panose="02020603050405020304" pitchFamily="18" charset="0"/>
            </a:rPr>
            <a:t> su ile yıkanmalı </a:t>
          </a:r>
          <a:endParaRPr lang="tr-TR" sz="1600" dirty="0"/>
        </a:p>
      </dgm:t>
    </dgm:pt>
    <dgm:pt modelId="{BD0F66BC-840F-A147-9CEF-A1B52220AB27}" type="parTrans" cxnId="{4A8E582B-F210-424B-8EC5-DC85ACEE360E}">
      <dgm:prSet/>
      <dgm:spPr/>
      <dgm:t>
        <a:bodyPr/>
        <a:lstStyle/>
        <a:p>
          <a:endParaRPr lang="tr-TR" sz="2000"/>
        </a:p>
      </dgm:t>
    </dgm:pt>
    <dgm:pt modelId="{B274C7F4-3B85-E240-A443-422CCD209BDE}" type="sibTrans" cxnId="{4A8E582B-F210-424B-8EC5-DC85ACEE360E}">
      <dgm:prSet/>
      <dgm:spPr/>
      <dgm:t>
        <a:bodyPr/>
        <a:lstStyle/>
        <a:p>
          <a:endParaRPr lang="tr-TR" sz="2000"/>
        </a:p>
      </dgm:t>
    </dgm:pt>
    <dgm:pt modelId="{67332220-D479-C44B-B6A6-11AC3384C47F}">
      <dgm:prSet custT="1"/>
      <dgm:spPr/>
      <dgm:t>
        <a:bodyPr/>
        <a:lstStyle/>
        <a:p>
          <a:r>
            <a:rPr lang="tr-TR" altLang="tr-TR" sz="1600">
              <a:latin typeface="Calibri" panose="020F0502020204030204" pitchFamily="34" charset="0"/>
              <a:cs typeface="Arial" panose="020B0604020202020204" pitchFamily="34" charset="0"/>
            </a:rPr>
            <a:t>İlaçlar, havan kullanılarak ince toz haline gelene kadar ezilmeli</a:t>
          </a:r>
          <a:endParaRPr lang="en-US" sz="1600"/>
        </a:p>
      </dgm:t>
    </dgm:pt>
    <dgm:pt modelId="{008F86E7-B9F7-E84D-9DAA-E68BD1A26B00}" type="parTrans" cxnId="{2F3E57EF-D42B-794D-9974-C00DDD68D607}">
      <dgm:prSet/>
      <dgm:spPr/>
      <dgm:t>
        <a:bodyPr/>
        <a:lstStyle/>
        <a:p>
          <a:endParaRPr lang="en-US" sz="2000"/>
        </a:p>
      </dgm:t>
    </dgm:pt>
    <dgm:pt modelId="{C752EBA0-16FB-5B40-A7B7-F6B81D164F85}" type="sibTrans" cxnId="{2F3E57EF-D42B-794D-9974-C00DDD68D607}">
      <dgm:prSet/>
      <dgm:spPr/>
      <dgm:t>
        <a:bodyPr/>
        <a:lstStyle/>
        <a:p>
          <a:endParaRPr lang="en-US" sz="2000"/>
        </a:p>
      </dgm:t>
    </dgm:pt>
    <dgm:pt modelId="{6A6A19D3-347B-1240-BFB7-2E5CAFAB423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altLang="tr-TR" sz="1600">
              <a:latin typeface="Calibri" panose="020F0502020204030204" pitchFamily="34" charset="0"/>
              <a:cs typeface="Arial" panose="020B0604020202020204" pitchFamily="34" charset="0"/>
            </a:rPr>
            <a:t>15–30m</a:t>
          </a:r>
          <a:r>
            <a:rPr lang="tr-TR" altLang="tr-TR" sz="1600">
              <a:latin typeface="Calibri" panose="020F0502020204030204" pitchFamily="34" charset="0"/>
              <a:cs typeface="Arial" panose="020B0604020202020204" pitchFamily="34" charset="0"/>
            </a:rPr>
            <a:t>l</a:t>
          </a:r>
          <a:r>
            <a:rPr lang="en-US" altLang="tr-TR" sz="1600">
              <a:latin typeface="Calibri" panose="020F0502020204030204" pitchFamily="34" charset="0"/>
              <a:cs typeface="Arial" panose="020B0604020202020204" pitchFamily="34" charset="0"/>
            </a:rPr>
            <a:t> </a:t>
          </a:r>
          <a:r>
            <a:rPr lang="tr-TR" altLang="tr-TR" sz="1600">
              <a:latin typeface="Calibri" panose="020F0502020204030204" pitchFamily="34" charset="0"/>
              <a:cs typeface="Arial" panose="020B0604020202020204" pitchFamily="34" charset="0"/>
            </a:rPr>
            <a:t>su ile karıştırılmalı</a:t>
          </a:r>
          <a:endParaRPr lang="en-US" sz="1600"/>
        </a:p>
      </dgm:t>
    </dgm:pt>
    <dgm:pt modelId="{39FC3BA6-DCCB-1540-ACEB-D3847DED03C2}" type="parTrans" cxnId="{B3EFA8C9-240A-E049-A5E1-2A34C5809680}">
      <dgm:prSet/>
      <dgm:spPr/>
      <dgm:t>
        <a:bodyPr/>
        <a:lstStyle/>
        <a:p>
          <a:endParaRPr lang="en-US" sz="2000"/>
        </a:p>
      </dgm:t>
    </dgm:pt>
    <dgm:pt modelId="{1A536106-5144-B24D-9AEA-1DD31D591C27}" type="sibTrans" cxnId="{B3EFA8C9-240A-E049-A5E1-2A34C5809680}">
      <dgm:prSet/>
      <dgm:spPr/>
      <dgm:t>
        <a:bodyPr/>
        <a:lstStyle/>
        <a:p>
          <a:endParaRPr lang="en-US" sz="2000"/>
        </a:p>
      </dgm:t>
    </dgm:pt>
    <dgm:pt modelId="{3AA010C8-97B7-084D-A32A-2140040BF9B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tr-TR" altLang="tr-TR" sz="1600">
              <a:latin typeface="Calibri" panose="020F0502020204030204" pitchFamily="34" charset="0"/>
              <a:cs typeface="Arial" panose="020B0604020202020204" pitchFamily="34" charset="0"/>
            </a:rPr>
            <a:t>Birden fazla ilaç uygulanacaksa, her ilaçtan sonra da 15ml su uygulanmalıdır</a:t>
          </a:r>
          <a:endParaRPr lang="en-US" sz="1600" dirty="0"/>
        </a:p>
      </dgm:t>
    </dgm:pt>
    <dgm:pt modelId="{2472C3AA-4799-1C48-AA9A-E0F9B7579705}" type="parTrans" cxnId="{F430C4FB-A702-5C40-A7DA-42A184873FA7}">
      <dgm:prSet/>
      <dgm:spPr/>
      <dgm:t>
        <a:bodyPr/>
        <a:lstStyle/>
        <a:p>
          <a:endParaRPr lang="en-US" sz="2000"/>
        </a:p>
      </dgm:t>
    </dgm:pt>
    <dgm:pt modelId="{46283B03-C1CB-4943-97F3-B06B0B2CD7E9}" type="sibTrans" cxnId="{F430C4FB-A702-5C40-A7DA-42A184873FA7}">
      <dgm:prSet/>
      <dgm:spPr/>
      <dgm:t>
        <a:bodyPr/>
        <a:lstStyle/>
        <a:p>
          <a:endParaRPr lang="en-US" sz="2000"/>
        </a:p>
      </dgm:t>
    </dgm:pt>
    <dgm:pt modelId="{B3678ED7-A2C6-3B4E-9BAC-0D0F98D5AAFE}" type="pres">
      <dgm:prSet presAssocID="{C3EA30CB-1B09-E148-8453-14516B4344B3}" presName="Name0" presStyleCnt="0">
        <dgm:presLayoutVars>
          <dgm:dir/>
          <dgm:resizeHandles val="exact"/>
        </dgm:presLayoutVars>
      </dgm:prSet>
      <dgm:spPr/>
    </dgm:pt>
    <dgm:pt modelId="{71991E8B-3B06-6D44-BD3B-B3F22D0DCED8}" type="pres">
      <dgm:prSet presAssocID="{C3EA30CB-1B09-E148-8453-14516B4344B3}" presName="cycle" presStyleCnt="0"/>
      <dgm:spPr/>
    </dgm:pt>
    <dgm:pt modelId="{6926399D-A6E0-6E4D-B61B-925A343DEFBF}" type="pres">
      <dgm:prSet presAssocID="{67332220-D479-C44B-B6A6-11AC3384C47F}" presName="nodeFirstNode" presStyleLbl="node1" presStyleIdx="0" presStyleCnt="6" custRadScaleRad="96531" custRadScaleInc="-3204">
        <dgm:presLayoutVars>
          <dgm:bulletEnabled val="1"/>
        </dgm:presLayoutVars>
      </dgm:prSet>
      <dgm:spPr/>
    </dgm:pt>
    <dgm:pt modelId="{0021EE0C-65ED-684D-A19F-AFF8F5053409}" type="pres">
      <dgm:prSet presAssocID="{C752EBA0-16FB-5B40-A7B7-F6B81D164F85}" presName="sibTransFirstNode" presStyleLbl="bgShp" presStyleIdx="0" presStyleCnt="1"/>
      <dgm:spPr/>
    </dgm:pt>
    <dgm:pt modelId="{194A892B-6D45-EB46-8003-5D2650C7A71E}" type="pres">
      <dgm:prSet presAssocID="{6A6A19D3-347B-1240-BFB7-2E5CAFAB4237}" presName="nodeFollowingNodes" presStyleLbl="node1" presStyleIdx="1" presStyleCnt="6">
        <dgm:presLayoutVars>
          <dgm:bulletEnabled val="1"/>
        </dgm:presLayoutVars>
      </dgm:prSet>
      <dgm:spPr/>
    </dgm:pt>
    <dgm:pt modelId="{8253280E-03BB-F642-89CE-76932D30A743}" type="pres">
      <dgm:prSet presAssocID="{A01E967A-9AE4-584C-8A8E-C727FEF9D166}" presName="nodeFollowingNodes" presStyleLbl="node1" presStyleIdx="2" presStyleCnt="6">
        <dgm:presLayoutVars>
          <dgm:bulletEnabled val="1"/>
        </dgm:presLayoutVars>
      </dgm:prSet>
      <dgm:spPr/>
    </dgm:pt>
    <dgm:pt modelId="{7C10D1D4-9EA0-C14B-B11E-200A69F78F2D}" type="pres">
      <dgm:prSet presAssocID="{EE39BA6C-B9F5-5242-8FD6-16D9F9C5BA92}" presName="nodeFollowingNodes" presStyleLbl="node1" presStyleIdx="3" presStyleCnt="6">
        <dgm:presLayoutVars>
          <dgm:bulletEnabled val="1"/>
        </dgm:presLayoutVars>
      </dgm:prSet>
      <dgm:spPr/>
    </dgm:pt>
    <dgm:pt modelId="{B7004F3E-A7FA-2243-A4B1-F502E1701706}" type="pres">
      <dgm:prSet presAssocID="{4693DF4B-F7CE-EB43-A6BE-330AF63627DA}" presName="nodeFollowingNodes" presStyleLbl="node1" presStyleIdx="4" presStyleCnt="6">
        <dgm:presLayoutVars>
          <dgm:bulletEnabled val="1"/>
        </dgm:presLayoutVars>
      </dgm:prSet>
      <dgm:spPr/>
    </dgm:pt>
    <dgm:pt modelId="{F81DAFBC-DE68-DD47-8D6C-C74374F6B916}" type="pres">
      <dgm:prSet presAssocID="{3AA010C8-97B7-084D-A32A-2140040BF9B2}" presName="nodeFollowingNodes" presStyleLbl="node1" presStyleIdx="5" presStyleCnt="6">
        <dgm:presLayoutVars>
          <dgm:bulletEnabled val="1"/>
        </dgm:presLayoutVars>
      </dgm:prSet>
      <dgm:spPr/>
    </dgm:pt>
  </dgm:ptLst>
  <dgm:cxnLst>
    <dgm:cxn modelId="{B3D2931C-E830-AA4E-88E5-B260C2CF8116}" type="presOf" srcId="{C3EA30CB-1B09-E148-8453-14516B4344B3}" destId="{B3678ED7-A2C6-3B4E-9BAC-0D0F98D5AAFE}" srcOrd="0" destOrd="0" presId="urn:microsoft.com/office/officeart/2005/8/layout/cycle3"/>
    <dgm:cxn modelId="{5602FD21-C472-7340-8523-1F64BAF08EF8}" type="presOf" srcId="{3AA010C8-97B7-084D-A32A-2140040BF9B2}" destId="{F81DAFBC-DE68-DD47-8D6C-C74374F6B916}" srcOrd="0" destOrd="0" presId="urn:microsoft.com/office/officeart/2005/8/layout/cycle3"/>
    <dgm:cxn modelId="{4A8E582B-F210-424B-8EC5-DC85ACEE360E}" srcId="{C3EA30CB-1B09-E148-8453-14516B4344B3}" destId="{4693DF4B-F7CE-EB43-A6BE-330AF63627DA}" srcOrd="4" destOrd="0" parTransId="{BD0F66BC-840F-A147-9CEF-A1B52220AB27}" sibTransId="{B274C7F4-3B85-E240-A443-422CCD209BDE}"/>
    <dgm:cxn modelId="{29CBE031-5ACD-AE4B-9EDF-83F10BA70498}" type="presOf" srcId="{EE39BA6C-B9F5-5242-8FD6-16D9F9C5BA92}" destId="{7C10D1D4-9EA0-C14B-B11E-200A69F78F2D}" srcOrd="0" destOrd="0" presId="urn:microsoft.com/office/officeart/2005/8/layout/cycle3"/>
    <dgm:cxn modelId="{D2601452-E0A7-6440-9C47-2750196F4C57}" type="presOf" srcId="{6A6A19D3-347B-1240-BFB7-2E5CAFAB4237}" destId="{194A892B-6D45-EB46-8003-5D2650C7A71E}" srcOrd="0" destOrd="0" presId="urn:microsoft.com/office/officeart/2005/8/layout/cycle3"/>
    <dgm:cxn modelId="{1D86EA7B-1D71-3B41-AE53-EBEE98AF1BCD}" srcId="{C3EA30CB-1B09-E148-8453-14516B4344B3}" destId="{A01E967A-9AE4-584C-8A8E-C727FEF9D166}" srcOrd="2" destOrd="0" parTransId="{CA22F8CC-3A24-8646-8553-77FB86F05629}" sibTransId="{06C8ED33-5B13-9D4B-A3FC-D34166513242}"/>
    <dgm:cxn modelId="{597EC98A-744F-9349-B5BC-8D055C8E209D}" srcId="{C3EA30CB-1B09-E148-8453-14516B4344B3}" destId="{EE39BA6C-B9F5-5242-8FD6-16D9F9C5BA92}" srcOrd="3" destOrd="0" parTransId="{2C3BDEAA-FFB3-CA41-A52F-E8C806883676}" sibTransId="{F9F21092-ABC6-7B44-B6C5-4B1703BDDC8D}"/>
    <dgm:cxn modelId="{B3EFA8C9-240A-E049-A5E1-2A34C5809680}" srcId="{C3EA30CB-1B09-E148-8453-14516B4344B3}" destId="{6A6A19D3-347B-1240-BFB7-2E5CAFAB4237}" srcOrd="1" destOrd="0" parTransId="{39FC3BA6-DCCB-1540-ACEB-D3847DED03C2}" sibTransId="{1A536106-5144-B24D-9AEA-1DD31D591C27}"/>
    <dgm:cxn modelId="{D3AEB6CA-BAE4-F94E-9B84-C49279AE7549}" type="presOf" srcId="{A01E967A-9AE4-584C-8A8E-C727FEF9D166}" destId="{8253280E-03BB-F642-89CE-76932D30A743}" srcOrd="0" destOrd="0" presId="urn:microsoft.com/office/officeart/2005/8/layout/cycle3"/>
    <dgm:cxn modelId="{897444D0-2A53-0840-B5FB-7B0B6E9F453C}" type="presOf" srcId="{67332220-D479-C44B-B6A6-11AC3384C47F}" destId="{6926399D-A6E0-6E4D-B61B-925A343DEFBF}" srcOrd="0" destOrd="0" presId="urn:microsoft.com/office/officeart/2005/8/layout/cycle3"/>
    <dgm:cxn modelId="{617130D8-29B7-0548-9141-112DAACEE96F}" type="presOf" srcId="{C752EBA0-16FB-5B40-A7B7-F6B81D164F85}" destId="{0021EE0C-65ED-684D-A19F-AFF8F5053409}" srcOrd="0" destOrd="0" presId="urn:microsoft.com/office/officeart/2005/8/layout/cycle3"/>
    <dgm:cxn modelId="{59E2F2D9-B46F-DB4E-BB95-06A95B8B90E6}" type="presOf" srcId="{4693DF4B-F7CE-EB43-A6BE-330AF63627DA}" destId="{B7004F3E-A7FA-2243-A4B1-F502E1701706}" srcOrd="0" destOrd="0" presId="urn:microsoft.com/office/officeart/2005/8/layout/cycle3"/>
    <dgm:cxn modelId="{2F3E57EF-D42B-794D-9974-C00DDD68D607}" srcId="{C3EA30CB-1B09-E148-8453-14516B4344B3}" destId="{67332220-D479-C44B-B6A6-11AC3384C47F}" srcOrd="0" destOrd="0" parTransId="{008F86E7-B9F7-E84D-9DAA-E68BD1A26B00}" sibTransId="{C752EBA0-16FB-5B40-A7B7-F6B81D164F85}"/>
    <dgm:cxn modelId="{F430C4FB-A702-5C40-A7DA-42A184873FA7}" srcId="{C3EA30CB-1B09-E148-8453-14516B4344B3}" destId="{3AA010C8-97B7-084D-A32A-2140040BF9B2}" srcOrd="5" destOrd="0" parTransId="{2472C3AA-4799-1C48-AA9A-E0F9B7579705}" sibTransId="{46283B03-C1CB-4943-97F3-B06B0B2CD7E9}"/>
    <dgm:cxn modelId="{E48BFF20-D386-AD4F-B2E5-AE0E29DC0C8A}" type="presParOf" srcId="{B3678ED7-A2C6-3B4E-9BAC-0D0F98D5AAFE}" destId="{71991E8B-3B06-6D44-BD3B-B3F22D0DCED8}" srcOrd="0" destOrd="0" presId="urn:microsoft.com/office/officeart/2005/8/layout/cycle3"/>
    <dgm:cxn modelId="{FD5D18A8-6E1C-9248-B914-ED7FC4B63B72}" type="presParOf" srcId="{71991E8B-3B06-6D44-BD3B-B3F22D0DCED8}" destId="{6926399D-A6E0-6E4D-B61B-925A343DEFBF}" srcOrd="0" destOrd="0" presId="urn:microsoft.com/office/officeart/2005/8/layout/cycle3"/>
    <dgm:cxn modelId="{78767DF8-D0AC-B748-8B4D-4B5CBEF3BE2B}" type="presParOf" srcId="{71991E8B-3B06-6D44-BD3B-B3F22D0DCED8}" destId="{0021EE0C-65ED-684D-A19F-AFF8F5053409}" srcOrd="1" destOrd="0" presId="urn:microsoft.com/office/officeart/2005/8/layout/cycle3"/>
    <dgm:cxn modelId="{BD737468-4D5E-0E46-AFA9-B8910AAC082E}" type="presParOf" srcId="{71991E8B-3B06-6D44-BD3B-B3F22D0DCED8}" destId="{194A892B-6D45-EB46-8003-5D2650C7A71E}" srcOrd="2" destOrd="0" presId="urn:microsoft.com/office/officeart/2005/8/layout/cycle3"/>
    <dgm:cxn modelId="{D311EABB-CAA3-704F-BDDC-0C9B336B4D89}" type="presParOf" srcId="{71991E8B-3B06-6D44-BD3B-B3F22D0DCED8}" destId="{8253280E-03BB-F642-89CE-76932D30A743}" srcOrd="3" destOrd="0" presId="urn:microsoft.com/office/officeart/2005/8/layout/cycle3"/>
    <dgm:cxn modelId="{B185A953-739D-DB4B-8D2C-E0AA2CAE5F79}" type="presParOf" srcId="{71991E8B-3B06-6D44-BD3B-B3F22D0DCED8}" destId="{7C10D1D4-9EA0-C14B-B11E-200A69F78F2D}" srcOrd="4" destOrd="0" presId="urn:microsoft.com/office/officeart/2005/8/layout/cycle3"/>
    <dgm:cxn modelId="{8AD5DAE8-03BC-4841-8F6B-19AE1B1F1902}" type="presParOf" srcId="{71991E8B-3B06-6D44-BD3B-B3F22D0DCED8}" destId="{B7004F3E-A7FA-2243-A4B1-F502E1701706}" srcOrd="5" destOrd="0" presId="urn:microsoft.com/office/officeart/2005/8/layout/cycle3"/>
    <dgm:cxn modelId="{F62A59D4-C864-4A48-93C3-C189B6078809}" type="presParOf" srcId="{71991E8B-3B06-6D44-BD3B-B3F22D0DCED8}" destId="{F81DAFBC-DE68-DD47-8D6C-C74374F6B916}" srcOrd="6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A9151A-63B7-364C-9356-2FB78091852F}">
      <dsp:nvSpPr>
        <dsp:cNvPr id="0" name=""/>
        <dsp:cNvSpPr/>
      </dsp:nvSpPr>
      <dsp:spPr>
        <a:xfrm>
          <a:off x="0" y="0"/>
          <a:ext cx="5814541" cy="9252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FF0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Tüp</a:t>
          </a:r>
          <a:r>
            <a:rPr lang="en-US" sz="24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tipi/</a:t>
          </a:r>
          <a:r>
            <a:rPr lang="en-US" sz="24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materyali</a:t>
          </a:r>
          <a:endParaRPr lang="tr-TR" sz="2400" kern="1200" dirty="0">
            <a:latin typeface="Arial" pitchFamily="34" charset="0"/>
            <a:ea typeface="ＭＳ Ｐゴシック" pitchFamily="34" charset="-128"/>
            <a:cs typeface="Arial" pitchFamily="34" charset="0"/>
          </a:endParaRP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Silikon</a:t>
          </a:r>
          <a:r>
            <a:rPr lang="tr-TR" sz="16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, </a:t>
          </a:r>
          <a:r>
            <a:rPr lang="en-US" sz="16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Polivinil</a:t>
          </a:r>
          <a:r>
            <a:rPr lang="en-US" sz="16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16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klörür</a:t>
          </a:r>
          <a:r>
            <a:rPr lang="tr-TR" sz="16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, </a:t>
          </a:r>
          <a:r>
            <a:rPr lang="en-US" sz="16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Poliüretan</a:t>
          </a:r>
          <a:endParaRPr lang="tr-TR" sz="1800" kern="1200" dirty="0">
            <a:latin typeface="Arial" pitchFamily="34" charset="0"/>
            <a:ea typeface="ＭＳ Ｐゴシック" pitchFamily="34" charset="-128"/>
            <a:cs typeface="Arial" pitchFamily="34" charset="0"/>
          </a:endParaRP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Beslenme</a:t>
          </a:r>
          <a:r>
            <a:rPr lang="en-US" sz="16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16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tüpü</a:t>
          </a:r>
          <a:r>
            <a:rPr lang="en-US" sz="16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/</a:t>
          </a:r>
          <a:r>
            <a:rPr lang="en-US" sz="16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Aspirasyon</a:t>
          </a:r>
          <a:r>
            <a:rPr lang="en-US" sz="16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16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tüpü</a:t>
          </a:r>
          <a:r>
            <a:rPr lang="en-US" sz="16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(30 </a:t>
          </a:r>
          <a:r>
            <a:rPr lang="en-US" sz="16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dk</a:t>
          </a:r>
          <a:r>
            <a:rPr lang="en-US" sz="16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16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kapatılır</a:t>
          </a:r>
          <a:r>
            <a:rPr lang="en-US" sz="16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)</a:t>
          </a:r>
          <a:endParaRPr lang="tr-TR" sz="1600" kern="1200" dirty="0"/>
        </a:p>
      </dsp:txBody>
      <dsp:txXfrm>
        <a:off x="27099" y="27099"/>
        <a:ext cx="4737970" cy="871026"/>
      </dsp:txXfrm>
    </dsp:sp>
    <dsp:sp modelId="{88782B5C-7BBF-A34E-A284-39F7C91F3A2F}">
      <dsp:nvSpPr>
        <dsp:cNvPr id="0" name=""/>
        <dsp:cNvSpPr/>
      </dsp:nvSpPr>
      <dsp:spPr>
        <a:xfrm>
          <a:off x="486967" y="1093446"/>
          <a:ext cx="5814541" cy="9252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FF0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24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Tü</a:t>
          </a:r>
          <a:r>
            <a:rPr lang="en-US" sz="24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pün</a:t>
          </a:r>
          <a:r>
            <a:rPr lang="en-US" sz="24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24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yerleşimi</a:t>
          </a:r>
          <a:r>
            <a:rPr lang="tr-TR" sz="24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/ </a:t>
          </a:r>
          <a:r>
            <a:rPr lang="en-US" sz="24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İlacın</a:t>
          </a:r>
          <a:r>
            <a:rPr lang="en-US" sz="24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24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emilim</a:t>
          </a:r>
          <a:r>
            <a:rPr lang="en-US" sz="24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24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yeri</a:t>
          </a:r>
          <a:r>
            <a:rPr lang="tr-TR" sz="24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 </a:t>
          </a:r>
          <a:r>
            <a:rPr lang="en-US" sz="20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Mide</a:t>
          </a:r>
          <a:r>
            <a:rPr lang="tr-TR" sz="20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, </a:t>
          </a:r>
          <a:r>
            <a:rPr lang="en-US" sz="20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Duedonum</a:t>
          </a:r>
          <a:r>
            <a:rPr lang="tr-TR" sz="20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, </a:t>
          </a:r>
          <a:r>
            <a:rPr lang="en-US" sz="20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Jejunum</a:t>
          </a:r>
          <a:endParaRPr lang="tr-TR" sz="2800" kern="1200" dirty="0"/>
        </a:p>
      </dsp:txBody>
      <dsp:txXfrm>
        <a:off x="514066" y="1120545"/>
        <a:ext cx="4671979" cy="871026"/>
      </dsp:txXfrm>
    </dsp:sp>
    <dsp:sp modelId="{7B8F5485-ED61-2142-B45D-7BB2C985C675}">
      <dsp:nvSpPr>
        <dsp:cNvPr id="0" name=""/>
        <dsp:cNvSpPr/>
      </dsp:nvSpPr>
      <dsp:spPr>
        <a:xfrm>
          <a:off x="966667" y="2186893"/>
          <a:ext cx="5814541" cy="9252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FF0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Beslenme</a:t>
          </a:r>
          <a:r>
            <a:rPr lang="en-US" sz="24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24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ürünü</a:t>
          </a:r>
          <a:r>
            <a:rPr lang="en-US" sz="24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/</a:t>
          </a:r>
          <a:r>
            <a:rPr lang="en-US" sz="24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ilaç</a:t>
          </a:r>
          <a:r>
            <a:rPr lang="en-US" sz="2400" kern="1200" dirty="0">
              <a:latin typeface="Arial" pitchFamily="34" charset="0"/>
              <a:ea typeface="ＭＳ Ｐゴシック" pitchFamily="34" charset="-128"/>
              <a:cs typeface="Arial" pitchFamily="34" charset="0"/>
            </a:rPr>
            <a:t> </a:t>
          </a:r>
          <a:r>
            <a:rPr lang="en-US" sz="2400" kern="1200" dirty="0" err="1">
              <a:latin typeface="Arial" pitchFamily="34" charset="0"/>
              <a:ea typeface="ＭＳ Ｐゴシック" pitchFamily="34" charset="-128"/>
              <a:cs typeface="Arial" pitchFamily="34" charset="0"/>
            </a:rPr>
            <a:t>etkileşimleri</a:t>
          </a:r>
          <a:endParaRPr lang="tr-TR" sz="2400" kern="1200" dirty="0"/>
        </a:p>
      </dsp:txBody>
      <dsp:txXfrm>
        <a:off x="993766" y="2213992"/>
        <a:ext cx="4679248" cy="871026"/>
      </dsp:txXfrm>
    </dsp:sp>
    <dsp:sp modelId="{D9FBC445-2201-EB41-A6DE-ED87DAAD4598}">
      <dsp:nvSpPr>
        <dsp:cNvPr id="0" name=""/>
        <dsp:cNvSpPr/>
      </dsp:nvSpPr>
      <dsp:spPr>
        <a:xfrm>
          <a:off x="1453635" y="3280340"/>
          <a:ext cx="5814541" cy="9252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FF0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2400" kern="1200" dirty="0"/>
            <a:t>Beslenme sıklığı (Sürekli/Aralıklı)</a:t>
          </a:r>
        </a:p>
      </dsp:txBody>
      <dsp:txXfrm>
        <a:off x="1480734" y="3307439"/>
        <a:ext cx="4671979" cy="871026"/>
      </dsp:txXfrm>
    </dsp:sp>
    <dsp:sp modelId="{B604C047-CE08-FA4A-B360-2D06771888A0}">
      <dsp:nvSpPr>
        <dsp:cNvPr id="0" name=""/>
        <dsp:cNvSpPr/>
      </dsp:nvSpPr>
      <dsp:spPr>
        <a:xfrm>
          <a:off x="5213145" y="708637"/>
          <a:ext cx="601395" cy="601395"/>
        </a:xfrm>
        <a:prstGeom prst="downArrow">
          <a:avLst>
            <a:gd name="adj1" fmla="val 55000"/>
            <a:gd name="adj2" fmla="val 45000"/>
          </a:avLst>
        </a:prstGeom>
        <a:solidFill>
          <a:schemeClr val="bg1">
            <a:alpha val="90000"/>
          </a:schemeClr>
        </a:solidFill>
        <a:ln w="12700" cap="flat" cmpd="sng" algn="ctr">
          <a:solidFill>
            <a:srgbClr val="FF0000">
              <a:alpha val="9000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tr-TR" sz="2700" kern="1200"/>
        </a:p>
      </dsp:txBody>
      <dsp:txXfrm>
        <a:off x="5348459" y="708637"/>
        <a:ext cx="330767" cy="452550"/>
      </dsp:txXfrm>
    </dsp:sp>
    <dsp:sp modelId="{56482C7F-B059-4641-A9BC-C7640CB5421C}">
      <dsp:nvSpPr>
        <dsp:cNvPr id="0" name=""/>
        <dsp:cNvSpPr/>
      </dsp:nvSpPr>
      <dsp:spPr>
        <a:xfrm>
          <a:off x="5700113" y="1802084"/>
          <a:ext cx="601395" cy="601395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FF0000">
              <a:alpha val="9000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tr-TR" sz="2700" kern="1200"/>
        </a:p>
      </dsp:txBody>
      <dsp:txXfrm>
        <a:off x="5835427" y="1802084"/>
        <a:ext cx="330767" cy="452550"/>
      </dsp:txXfrm>
    </dsp:sp>
    <dsp:sp modelId="{CB113BAF-629E-9842-B729-725A216B9936}">
      <dsp:nvSpPr>
        <dsp:cNvPr id="0" name=""/>
        <dsp:cNvSpPr/>
      </dsp:nvSpPr>
      <dsp:spPr>
        <a:xfrm>
          <a:off x="6179813" y="2895531"/>
          <a:ext cx="601395" cy="601395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tr-TR" sz="2700" kern="1200"/>
        </a:p>
      </dsp:txBody>
      <dsp:txXfrm>
        <a:off x="6315127" y="2895531"/>
        <a:ext cx="330767" cy="4525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AFF9C1-80BC-A545-AAB2-DA32F6190AAC}">
      <dsp:nvSpPr>
        <dsp:cNvPr id="0" name=""/>
        <dsp:cNvSpPr/>
      </dsp:nvSpPr>
      <dsp:spPr>
        <a:xfrm rot="5400000">
          <a:off x="-243155" y="245555"/>
          <a:ext cx="1621035" cy="1134725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 dirty="0"/>
        </a:p>
      </dsp:txBody>
      <dsp:txXfrm rot="-5400000">
        <a:off x="1" y="569763"/>
        <a:ext cx="1134725" cy="486310"/>
      </dsp:txXfrm>
    </dsp:sp>
    <dsp:sp modelId="{A86E12E0-C55D-BC44-84C5-9C8436D134DB}">
      <dsp:nvSpPr>
        <dsp:cNvPr id="0" name=""/>
        <dsp:cNvSpPr/>
      </dsp:nvSpPr>
      <dsp:spPr>
        <a:xfrm rot="5400000">
          <a:off x="4180985" y="-3043860"/>
          <a:ext cx="1053673" cy="71461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4605" rIns="14605" bIns="1460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tr-TR" altLang="tr-TR" sz="2300" kern="1200" dirty="0"/>
            <a:t>İlacın etkisi azalabilir / kaybolabilir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tr-TR" altLang="tr-TR" sz="2300" kern="1200" dirty="0"/>
            <a:t>İlaç yan etkisi / </a:t>
          </a:r>
          <a:r>
            <a:rPr lang="tr-TR" altLang="tr-TR" sz="2300" kern="1200" dirty="0" err="1"/>
            <a:t>toksisitesi</a:t>
          </a:r>
          <a:r>
            <a:rPr lang="tr-TR" altLang="tr-TR" sz="2300" kern="1200" dirty="0"/>
            <a:t> ortaya çıkabilir</a:t>
          </a:r>
          <a:endParaRPr lang="en-US" sz="2300" kern="1200" dirty="0"/>
        </a:p>
      </dsp:txBody>
      <dsp:txXfrm rot="-5400000">
        <a:off x="1134725" y="53836"/>
        <a:ext cx="7094758" cy="950801"/>
      </dsp:txXfrm>
    </dsp:sp>
    <dsp:sp modelId="{D11E3133-23C6-9D46-8BAE-6430FAB10AA3}">
      <dsp:nvSpPr>
        <dsp:cNvPr id="0" name=""/>
        <dsp:cNvSpPr/>
      </dsp:nvSpPr>
      <dsp:spPr>
        <a:xfrm rot="5400000">
          <a:off x="-243155" y="1672773"/>
          <a:ext cx="1621035" cy="1134725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 dirty="0"/>
        </a:p>
      </dsp:txBody>
      <dsp:txXfrm rot="-5400000">
        <a:off x="1" y="1996981"/>
        <a:ext cx="1134725" cy="486310"/>
      </dsp:txXfrm>
    </dsp:sp>
    <dsp:sp modelId="{A8135358-DE35-6545-9C58-D23A4E3E06C8}">
      <dsp:nvSpPr>
        <dsp:cNvPr id="0" name=""/>
        <dsp:cNvSpPr/>
      </dsp:nvSpPr>
      <dsp:spPr>
        <a:xfrm rot="5400000">
          <a:off x="4180985" y="-1616642"/>
          <a:ext cx="1053673" cy="71461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4605" rIns="14605" bIns="1460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tr-TR" altLang="tr-TR" sz="2300" kern="1200" dirty="0"/>
            <a:t>İlaçlar beslenme tüpünü tıkayabilir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tr-TR" altLang="tr-TR" sz="2300" kern="1200" dirty="0"/>
            <a:t>İlaçlar tüpe </a:t>
          </a:r>
          <a:r>
            <a:rPr lang="tr-TR" altLang="tr-TR" sz="2300" kern="1200" dirty="0" err="1"/>
            <a:t>adsorbe</a:t>
          </a:r>
          <a:r>
            <a:rPr lang="tr-TR" altLang="tr-TR" sz="2300" kern="1200" dirty="0"/>
            <a:t> olabilir</a:t>
          </a:r>
          <a:endParaRPr lang="en-US" sz="2300" kern="1200" dirty="0"/>
        </a:p>
      </dsp:txBody>
      <dsp:txXfrm rot="-5400000">
        <a:off x="1134725" y="1481054"/>
        <a:ext cx="7094758" cy="950801"/>
      </dsp:txXfrm>
    </dsp:sp>
    <dsp:sp modelId="{7143EFC7-E0D9-5943-82A5-341128F48742}">
      <dsp:nvSpPr>
        <dsp:cNvPr id="0" name=""/>
        <dsp:cNvSpPr/>
      </dsp:nvSpPr>
      <dsp:spPr>
        <a:xfrm rot="5400000">
          <a:off x="-243155" y="3099991"/>
          <a:ext cx="1621035" cy="1134725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 rot="-5400000">
        <a:off x="1" y="3424199"/>
        <a:ext cx="1134725" cy="486310"/>
      </dsp:txXfrm>
    </dsp:sp>
    <dsp:sp modelId="{6BD32E37-F08E-BD41-AB26-1208D061639E}">
      <dsp:nvSpPr>
        <dsp:cNvPr id="0" name=""/>
        <dsp:cNvSpPr/>
      </dsp:nvSpPr>
      <dsp:spPr>
        <a:xfrm rot="5400000">
          <a:off x="4180985" y="-189424"/>
          <a:ext cx="1053673" cy="71461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4605" rIns="14605" bIns="1460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tr-TR" altLang="tr-TR" sz="2300" kern="1200" dirty="0"/>
            <a:t>İlaçlar </a:t>
          </a:r>
          <a:r>
            <a:rPr lang="tr-TR" altLang="tr-TR" sz="2300" kern="1200" dirty="0" err="1"/>
            <a:t>enteral</a:t>
          </a:r>
          <a:r>
            <a:rPr lang="tr-TR" altLang="tr-TR" sz="2300" kern="1200" dirty="0"/>
            <a:t> beslenme solüsyonu ile etkileşebilir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tr-TR" altLang="tr-TR" sz="2300" kern="1200" dirty="0"/>
            <a:t>Beslenme tüpünün konumu ilacın etkisini değiştirebilir</a:t>
          </a:r>
          <a:endParaRPr lang="en-US" sz="2300" kern="1200" dirty="0"/>
        </a:p>
      </dsp:txBody>
      <dsp:txXfrm rot="-5400000">
        <a:off x="1134725" y="2908272"/>
        <a:ext cx="7094758" cy="9508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21EE0C-65ED-684D-A19F-AFF8F5053409}">
      <dsp:nvSpPr>
        <dsp:cNvPr id="0" name=""/>
        <dsp:cNvSpPr/>
      </dsp:nvSpPr>
      <dsp:spPr>
        <a:xfrm>
          <a:off x="418170" y="83881"/>
          <a:ext cx="6301300" cy="6301300"/>
        </a:xfrm>
        <a:prstGeom prst="circularArrow">
          <a:avLst>
            <a:gd name="adj1" fmla="val 5274"/>
            <a:gd name="adj2" fmla="val 312630"/>
            <a:gd name="adj3" fmla="val 14241211"/>
            <a:gd name="adj4" fmla="val 17119369"/>
            <a:gd name="adj5" fmla="val 547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26399D-A6E0-6E4D-B61B-925A343DEFBF}">
      <dsp:nvSpPr>
        <dsp:cNvPr id="0" name=""/>
        <dsp:cNvSpPr/>
      </dsp:nvSpPr>
      <dsp:spPr>
        <a:xfrm>
          <a:off x="2379850" y="91840"/>
          <a:ext cx="2377940" cy="1188970"/>
        </a:xfrm>
        <a:prstGeom prst="round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altLang="tr-TR" sz="1600" kern="1200">
              <a:latin typeface="Calibri" panose="020F0502020204030204" pitchFamily="34" charset="0"/>
              <a:cs typeface="Arial" panose="020B0604020202020204" pitchFamily="34" charset="0"/>
            </a:rPr>
            <a:t>İlaçlar, havan kullanılarak ince toz haline gelene kadar ezilmeli</a:t>
          </a:r>
          <a:endParaRPr lang="en-US" sz="1600" kern="1200"/>
        </a:p>
      </dsp:txBody>
      <dsp:txXfrm>
        <a:off x="2437891" y="149881"/>
        <a:ext cx="2261858" cy="1072888"/>
      </dsp:txXfrm>
    </dsp:sp>
    <dsp:sp modelId="{194A892B-6D45-EB46-8003-5D2650C7A71E}">
      <dsp:nvSpPr>
        <dsp:cNvPr id="0" name=""/>
        <dsp:cNvSpPr/>
      </dsp:nvSpPr>
      <dsp:spPr>
        <a:xfrm>
          <a:off x="4664635" y="1280296"/>
          <a:ext cx="2377940" cy="1188970"/>
        </a:xfrm>
        <a:prstGeom prst="roundRect">
          <a:avLst/>
        </a:prstGeom>
        <a:solidFill>
          <a:schemeClr val="accent1">
            <a:shade val="80000"/>
            <a:hueOff val="69857"/>
            <a:satOff val="-1251"/>
            <a:lumOff val="53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tr-TR" sz="1600" kern="1200">
              <a:latin typeface="Calibri" panose="020F0502020204030204" pitchFamily="34" charset="0"/>
              <a:cs typeface="Arial" panose="020B0604020202020204" pitchFamily="34" charset="0"/>
            </a:rPr>
            <a:t>15–30m</a:t>
          </a:r>
          <a:r>
            <a:rPr lang="tr-TR" altLang="tr-TR" sz="1600" kern="1200">
              <a:latin typeface="Calibri" panose="020F0502020204030204" pitchFamily="34" charset="0"/>
              <a:cs typeface="Arial" panose="020B0604020202020204" pitchFamily="34" charset="0"/>
            </a:rPr>
            <a:t>l</a:t>
          </a:r>
          <a:r>
            <a:rPr lang="en-US" altLang="tr-TR" sz="1600" kern="1200">
              <a:latin typeface="Calibri" panose="020F0502020204030204" pitchFamily="34" charset="0"/>
              <a:cs typeface="Arial" panose="020B0604020202020204" pitchFamily="34" charset="0"/>
            </a:rPr>
            <a:t> </a:t>
          </a:r>
          <a:r>
            <a:rPr lang="tr-TR" altLang="tr-TR" sz="1600" kern="1200">
              <a:latin typeface="Calibri" panose="020F0502020204030204" pitchFamily="34" charset="0"/>
              <a:cs typeface="Arial" panose="020B0604020202020204" pitchFamily="34" charset="0"/>
            </a:rPr>
            <a:t>su ile karıştırılmalı</a:t>
          </a:r>
          <a:endParaRPr lang="en-US" sz="1600" kern="1200"/>
        </a:p>
      </dsp:txBody>
      <dsp:txXfrm>
        <a:off x="4722676" y="1338337"/>
        <a:ext cx="2261858" cy="1072888"/>
      </dsp:txXfrm>
    </dsp:sp>
    <dsp:sp modelId="{8253280E-03BB-F642-89CE-76932D30A743}">
      <dsp:nvSpPr>
        <dsp:cNvPr id="0" name=""/>
        <dsp:cNvSpPr/>
      </dsp:nvSpPr>
      <dsp:spPr>
        <a:xfrm>
          <a:off x="4664635" y="3836604"/>
          <a:ext cx="2377940" cy="1188970"/>
        </a:xfrm>
        <a:prstGeom prst="roundRect">
          <a:avLst/>
        </a:prstGeom>
        <a:solidFill>
          <a:schemeClr val="accent1">
            <a:shade val="80000"/>
            <a:hueOff val="139713"/>
            <a:satOff val="-2502"/>
            <a:lumOff val="1063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600" kern="1200">
              <a:effectLst/>
              <a:ea typeface="Times New Roman" panose="02020603050405020304" pitchFamily="18" charset="0"/>
            </a:rPr>
            <a:t>Beslenme durdurulmalı. Tüp ortalama 15 ml su ile yıkanmalı.</a:t>
          </a:r>
          <a:endParaRPr lang="tr-TR" sz="1600" kern="1200" dirty="0"/>
        </a:p>
      </dsp:txBody>
      <dsp:txXfrm>
        <a:off x="4722676" y="3894645"/>
        <a:ext cx="2261858" cy="1072888"/>
      </dsp:txXfrm>
    </dsp:sp>
    <dsp:sp modelId="{7C10D1D4-9EA0-C14B-B11E-200A69F78F2D}">
      <dsp:nvSpPr>
        <dsp:cNvPr id="0" name=""/>
        <dsp:cNvSpPr/>
      </dsp:nvSpPr>
      <dsp:spPr>
        <a:xfrm>
          <a:off x="2450807" y="5114758"/>
          <a:ext cx="2377940" cy="1188970"/>
        </a:xfrm>
        <a:prstGeom prst="roundRect">
          <a:avLst/>
        </a:prstGeom>
        <a:solidFill>
          <a:schemeClr val="accent1">
            <a:shade val="80000"/>
            <a:hueOff val="209570"/>
            <a:satOff val="-3754"/>
            <a:lumOff val="159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600" kern="1200" dirty="0">
              <a:effectLst/>
              <a:ea typeface="Times New Roman" panose="02020603050405020304" pitchFamily="18" charset="0"/>
            </a:rPr>
            <a:t>İlaçlar tüpten uygulanmalı</a:t>
          </a:r>
          <a:endParaRPr lang="tr-TR" sz="1600" kern="1200" dirty="0"/>
        </a:p>
      </dsp:txBody>
      <dsp:txXfrm>
        <a:off x="2508848" y="5172799"/>
        <a:ext cx="2261858" cy="1072888"/>
      </dsp:txXfrm>
    </dsp:sp>
    <dsp:sp modelId="{B7004F3E-A7FA-2243-A4B1-F502E1701706}">
      <dsp:nvSpPr>
        <dsp:cNvPr id="0" name=""/>
        <dsp:cNvSpPr/>
      </dsp:nvSpPr>
      <dsp:spPr>
        <a:xfrm>
          <a:off x="236979" y="3836604"/>
          <a:ext cx="2377940" cy="1188970"/>
        </a:xfrm>
        <a:prstGeom prst="roundRect">
          <a:avLst/>
        </a:prstGeom>
        <a:solidFill>
          <a:schemeClr val="accent1">
            <a:shade val="80000"/>
            <a:hueOff val="279426"/>
            <a:satOff val="-5005"/>
            <a:lumOff val="212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sz="1600" kern="1200" dirty="0">
              <a:effectLst/>
              <a:ea typeface="Times New Roman" panose="02020603050405020304" pitchFamily="18" charset="0"/>
            </a:rPr>
            <a:t>Tüp yeniden 15 </a:t>
          </a:r>
          <a:r>
            <a:rPr lang="tr-TR" sz="1600" kern="1200" dirty="0" err="1">
              <a:effectLst/>
              <a:ea typeface="Times New Roman" panose="02020603050405020304" pitchFamily="18" charset="0"/>
            </a:rPr>
            <a:t>mL</a:t>
          </a:r>
          <a:r>
            <a:rPr lang="tr-TR" sz="1600" kern="1200" dirty="0">
              <a:effectLst/>
              <a:ea typeface="Times New Roman" panose="02020603050405020304" pitchFamily="18" charset="0"/>
            </a:rPr>
            <a:t> su ile yıkanmalı </a:t>
          </a:r>
          <a:endParaRPr lang="tr-TR" sz="1600" kern="1200" dirty="0"/>
        </a:p>
      </dsp:txBody>
      <dsp:txXfrm>
        <a:off x="295020" y="3894645"/>
        <a:ext cx="2261858" cy="1072888"/>
      </dsp:txXfrm>
    </dsp:sp>
    <dsp:sp modelId="{F81DAFBC-DE68-DD47-8D6C-C74374F6B916}">
      <dsp:nvSpPr>
        <dsp:cNvPr id="0" name=""/>
        <dsp:cNvSpPr/>
      </dsp:nvSpPr>
      <dsp:spPr>
        <a:xfrm>
          <a:off x="236979" y="1280296"/>
          <a:ext cx="2377940" cy="1188970"/>
        </a:xfrm>
        <a:prstGeom prst="roundRect">
          <a:avLst/>
        </a:prstGeom>
        <a:solidFill>
          <a:schemeClr val="accent1">
            <a:shade val="80000"/>
            <a:hueOff val="349283"/>
            <a:satOff val="-6256"/>
            <a:lumOff val="265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tr-TR" altLang="tr-TR" sz="1600" kern="1200">
              <a:latin typeface="Calibri" panose="020F0502020204030204" pitchFamily="34" charset="0"/>
              <a:cs typeface="Arial" panose="020B0604020202020204" pitchFamily="34" charset="0"/>
            </a:rPr>
            <a:t>Birden fazla ilaç uygulanacaksa, her ilaçtan sonra da 15ml su uygulanmalıdır</a:t>
          </a:r>
          <a:endParaRPr lang="en-US" sz="1600" kern="1200" dirty="0"/>
        </a:p>
      </dsp:txBody>
      <dsp:txXfrm>
        <a:off x="295020" y="1338337"/>
        <a:ext cx="2261858" cy="10728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TR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0E190F-858F-DD40-881C-67F1D70EBDC8}" type="datetimeFigureOut">
              <a:rPr lang="en-TR" smtClean="0"/>
              <a:t>16.10.2025</a:t>
            </a:fld>
            <a:endParaRPr lang="en-TR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TR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T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T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99E2B9-B8DE-F342-86F7-22D79CFEE0BC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1127769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5C22A0-6A86-48C7-8BA4-3365A2EFC304}" type="slidenum">
              <a:rPr lang="tr-TR" smtClean="0"/>
              <a:t>1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7766628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3" name="1 Slayt Görüntüsü Yer Tutucusu">
            <a:extLst>
              <a:ext uri="{FF2B5EF4-FFF2-40B4-BE49-F238E27FC236}">
                <a16:creationId xmlns:a16="http://schemas.microsoft.com/office/drawing/2014/main" id="{E2B64ABB-F38D-874F-B38F-961215C3AB4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7394" name="2 Not Yer Tutucusu">
            <a:extLst>
              <a:ext uri="{FF2B5EF4-FFF2-40B4-BE49-F238E27FC236}">
                <a16:creationId xmlns:a16="http://schemas.microsoft.com/office/drawing/2014/main" id="{661AA019-010B-5B4B-9994-13F0A3E1B8A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tr-TR" altLang="tr-TR"/>
          </a:p>
        </p:txBody>
      </p:sp>
      <p:sp>
        <p:nvSpPr>
          <p:cNvPr id="187395" name="3 Slayt Numarası Yer Tutucusu">
            <a:extLst>
              <a:ext uri="{FF2B5EF4-FFF2-40B4-BE49-F238E27FC236}">
                <a16:creationId xmlns:a16="http://schemas.microsoft.com/office/drawing/2014/main" id="{28FD9AFC-8CAA-6C45-8329-D5F3FB58A7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9AF729D-D009-D74C-AEE9-996577F14E0F}" type="slidenum">
              <a:rPr lang="tr-TR" altLang="tr-TR" smtClean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tr-TR" altLang="tr-TR"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</a:t>
            </a:r>
            <a:r>
              <a:rPr lang="en-TR" dirty="0"/>
              <a:t>olde, ev hastası ezme basamağında doz kaybı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C2849-DEA0-BB4B-B05D-41758F8469DD}" type="slidenum">
              <a:rPr lang="en-TR" smtClean="0"/>
              <a:t>19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25981631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Görüntüsü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However, most of these investigations are older (N 10 years) and are done with analytical methods and techniques, not more state of the art.</a:t>
            </a:r>
          </a:p>
          <a:p>
            <a:endParaRPr lang="en-GB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CADA74-7F3B-9D4B-891D-F6A8C9837DCC}" type="slidenum">
              <a:rPr lang="x-none" smtClean="0"/>
              <a:t>32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7229225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Görüntüsü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Trissel</a:t>
            </a:r>
            <a:r>
              <a:rPr lang="en-GB" dirty="0"/>
              <a:t> </a:t>
            </a:r>
            <a:r>
              <a:rPr lang="en-GB" dirty="0" err="1"/>
              <a:t>yayını</a:t>
            </a:r>
            <a:r>
              <a:rPr lang="en-GB" dirty="0"/>
              <a:t>;</a:t>
            </a:r>
            <a:r>
              <a:rPr lang="en-GB" baseline="0" dirty="0"/>
              <a:t> Y-site compatibility </a:t>
            </a:r>
            <a:r>
              <a:rPr lang="en-GB" baseline="0" dirty="0" err="1"/>
              <a:t>çalışması</a:t>
            </a:r>
            <a:r>
              <a:rPr lang="en-GB" baseline="0" dirty="0"/>
              <a:t> </a:t>
            </a:r>
            <a:r>
              <a:rPr lang="en-GB" baseline="0" dirty="0" err="1"/>
              <a:t>yapmış</a:t>
            </a:r>
            <a:r>
              <a:rPr lang="en-GB" baseline="0" dirty="0"/>
              <a:t>, 106 </a:t>
            </a:r>
            <a:r>
              <a:rPr lang="en-GB" baseline="0" dirty="0" err="1"/>
              <a:t>ilaca</a:t>
            </a:r>
            <a:r>
              <a:rPr lang="en-GB" baseline="0" dirty="0"/>
              <a:t> </a:t>
            </a:r>
            <a:r>
              <a:rPr lang="en-GB" baseline="0" dirty="0" err="1"/>
              <a:t>bakılmış</a:t>
            </a:r>
            <a:r>
              <a:rPr lang="en-GB" baseline="0" dirty="0"/>
              <a:t> 23 </a:t>
            </a:r>
            <a:r>
              <a:rPr lang="en-GB" baseline="0" dirty="0" err="1"/>
              <a:t>ilacın</a:t>
            </a:r>
            <a:r>
              <a:rPr lang="en-GB" baseline="0" dirty="0"/>
              <a:t> </a:t>
            </a:r>
            <a:r>
              <a:rPr lang="en-GB" baseline="0" dirty="0" err="1"/>
              <a:t>geçimsiz</a:t>
            </a:r>
            <a:r>
              <a:rPr lang="en-GB" baseline="0" dirty="0"/>
              <a:t> </a:t>
            </a:r>
            <a:r>
              <a:rPr lang="en-GB" baseline="0" dirty="0" err="1"/>
              <a:t>olduğunu</a:t>
            </a:r>
            <a:r>
              <a:rPr lang="en-GB" baseline="0" dirty="0"/>
              <a:t> </a:t>
            </a:r>
            <a:r>
              <a:rPr lang="en-GB" baseline="0" dirty="0" err="1"/>
              <a:t>saptadı</a:t>
            </a:r>
            <a:r>
              <a:rPr lang="en-GB" baseline="0" dirty="0"/>
              <a:t> !</a:t>
            </a:r>
          </a:p>
          <a:p>
            <a:endParaRPr lang="en-GB" baseline="0" dirty="0"/>
          </a:p>
          <a:p>
            <a:r>
              <a:rPr lang="en-GB" baseline="0" dirty="0" err="1"/>
              <a:t>Nutriflex</a:t>
            </a:r>
            <a:r>
              <a:rPr lang="en-GB" baseline="0" dirty="0"/>
              <a:t> (3-1)</a:t>
            </a:r>
            <a:endParaRPr lang="en-GB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CADA74-7F3B-9D4B-891D-F6A8C9837DCC}" type="slidenum">
              <a:rPr lang="x-none" smtClean="0"/>
              <a:t>34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943486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x-none" dirty="0"/>
              <a:t>3 lümenli etkileşim riski açısından avantajlı fakat enfeksiyon riski acısından dezavantajlı bu sebeple ilk tercih gibi olamıyor.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CADA74-7F3B-9D4B-891D-F6A8C9837DCC}" type="slidenum">
              <a:rPr lang="x-none" smtClean="0"/>
              <a:t>37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4953051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57577-8F4F-6B8B-F0B5-8754769F52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TR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600162-7002-EAED-295C-A816C7A3F6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T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369E80-A18C-1DFA-BA15-08BD4BD29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9795B-A606-6B4A-BD4B-2FC0AB9D9E48}" type="datetimeFigureOut">
              <a:rPr lang="en-TR" smtClean="0"/>
              <a:t>16.10.2025</a:t>
            </a:fld>
            <a:endParaRPr lang="en-T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11621-4560-F7BB-007E-9C571DDDF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111FD5-BF37-5231-4021-54BA4CF668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62D58-F550-3E4F-96D1-0EEF02572A1D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1234493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9A896-F2A0-3249-C876-C501F2E16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T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C4FD6-2770-3763-2978-FC18C87E19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T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8EBFB8-34E5-72DF-FDF3-DD0DC577E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9795B-A606-6B4A-BD4B-2FC0AB9D9E48}" type="datetimeFigureOut">
              <a:rPr lang="en-TR" smtClean="0"/>
              <a:t>16.10.2025</a:t>
            </a:fld>
            <a:endParaRPr lang="en-T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BA31E6-16BA-63EF-0DC3-67AFAAB4C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6A59A0-F438-1930-8CA3-DF25310B4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62D58-F550-3E4F-96D1-0EEF02572A1D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3745603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D0B69-E98C-7712-0978-2EF7080F1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T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F167E4-9815-0774-D721-29E2CC59A8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523561-AB79-4CDB-E31E-5F5C2C393E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9795B-A606-6B4A-BD4B-2FC0AB9D9E48}" type="datetimeFigureOut">
              <a:rPr lang="en-TR" smtClean="0"/>
              <a:t>16.10.2025</a:t>
            </a:fld>
            <a:endParaRPr lang="en-T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E6476F-B480-EDEC-617B-3C4098710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6359A-1E0D-91A4-805E-5C78A01DF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62D58-F550-3E4F-96D1-0EEF02572A1D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33419664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DDADC-0B41-A2DE-7E5B-7CFAC50C8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T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8435F-1BC7-BF16-6D20-055C963A96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TR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8A5FB-A09E-3823-5EE5-8A2EB654FC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TR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7E8713-D463-11AB-F4F1-078C2EFD1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9795B-A606-6B4A-BD4B-2FC0AB9D9E48}" type="datetimeFigureOut">
              <a:rPr lang="en-TR" smtClean="0"/>
              <a:t>16.10.2025</a:t>
            </a:fld>
            <a:endParaRPr lang="en-T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45AE42-8CAA-9C32-ABF0-2C9A4675A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DC597C-E1A2-3BA0-257F-AFFB0116B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62D58-F550-3E4F-96D1-0EEF02572A1D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456058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A01F3-3CF0-EE78-85CE-501D7A73F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T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B1E193-13D8-C7E4-142E-EC718B475A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3D64E7-7143-8EEE-EB1C-D0D108113F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TR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33558C-44C3-A337-5486-60D0743ECA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458AD4-F440-FCCE-5EB6-0EAE63D6F1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TR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E70F77A-4D7D-CC10-8D49-D815F1FC7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9795B-A606-6B4A-BD4B-2FC0AB9D9E48}" type="datetimeFigureOut">
              <a:rPr lang="en-TR" smtClean="0"/>
              <a:t>16.10.2025</a:t>
            </a:fld>
            <a:endParaRPr lang="en-TR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C30BEA-1CAF-B692-AF21-262809196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19A438-286D-FB03-95B1-4917669FE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62D58-F550-3E4F-96D1-0EEF02572A1D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1081690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884CC-35F9-93A5-7AC4-2FD4A7E65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TR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FE2278-E216-A997-3EB9-DA43D8BBD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9795B-A606-6B4A-BD4B-2FC0AB9D9E48}" type="datetimeFigureOut">
              <a:rPr lang="en-TR" smtClean="0"/>
              <a:t>16.10.2025</a:t>
            </a:fld>
            <a:endParaRPr lang="en-TR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DED69A-6AD3-0BED-A9C2-9E2A250F8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EE3F32-B329-BE3D-2424-DDF090F3B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62D58-F550-3E4F-96D1-0EEF02572A1D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3568270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0D1A13-2AF6-64C6-2866-9C88D607B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9795B-A606-6B4A-BD4B-2FC0AB9D9E48}" type="datetimeFigureOut">
              <a:rPr lang="en-TR" smtClean="0"/>
              <a:t>16.10.2025</a:t>
            </a:fld>
            <a:endParaRPr lang="en-TR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29E002-89C4-BA32-93DB-E0954B19D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B9DC20-DEAF-A6C0-7110-7042AFCCF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62D58-F550-3E4F-96D1-0EEF02572A1D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765242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F8194-CE4E-5166-6F6C-DFD8CF8EA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T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83A3C-F49C-1A39-20EF-D0FCE519AB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T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45DA26-6C88-0662-20B8-A9D958B20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C80018-70A2-CE86-80AF-D2DA79BD6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9795B-A606-6B4A-BD4B-2FC0AB9D9E48}" type="datetimeFigureOut">
              <a:rPr lang="en-TR" smtClean="0"/>
              <a:t>16.10.2025</a:t>
            </a:fld>
            <a:endParaRPr lang="en-T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B4A67B-EFFF-5E50-65CD-10FC1D4E3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DAA416-1151-9CBE-49BA-86F628DAF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62D58-F550-3E4F-96D1-0EEF02572A1D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3182884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B64C4-4898-25B4-26C4-A03A051A7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TR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C25B52-007F-64A9-BEA6-E351805BE3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T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E4696C-0F93-EB59-5CEE-53ED310204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577637-1FA7-5251-36F4-472FEF580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9795B-A606-6B4A-BD4B-2FC0AB9D9E48}" type="datetimeFigureOut">
              <a:rPr lang="en-TR" smtClean="0"/>
              <a:t>16.10.2025</a:t>
            </a:fld>
            <a:endParaRPr lang="en-T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B2FD8A-A9BE-5558-65AC-15B802E34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385F07-E99C-41CF-EF69-0A20FBB3B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62D58-F550-3E4F-96D1-0EEF02572A1D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228510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1D516-B405-9F72-4274-16B25227B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TR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039AA6-07E5-43CC-DAF1-B43CDA6AC6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T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D35C2-35EE-1321-5137-47C097005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9795B-A606-6B4A-BD4B-2FC0AB9D9E48}" type="datetimeFigureOut">
              <a:rPr lang="en-TR" smtClean="0"/>
              <a:t>16.10.2025</a:t>
            </a:fld>
            <a:endParaRPr lang="en-T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DFD2A6-E008-19E2-3106-0E1B4E92DB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4F195C-49EE-9134-2AC5-594ECD1A4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62D58-F550-3E4F-96D1-0EEF02572A1D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3608393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6830F2-DFAA-268B-BE22-6B0F6532B1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TR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8F5BDB-A2DF-9186-9EF0-1774FD0F99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T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C6F37B-B813-9FF1-07C2-522528B69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9795B-A606-6B4A-BD4B-2FC0AB9D9E48}" type="datetimeFigureOut">
              <a:rPr lang="en-TR" smtClean="0"/>
              <a:t>16.10.2025</a:t>
            </a:fld>
            <a:endParaRPr lang="en-T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673FAD-95AE-7C84-ABA3-21D24C0D74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02E84-877B-3273-B303-5D7EE61DE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62D58-F550-3E4F-96D1-0EEF02572A1D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3663052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118098-1A63-7A99-7326-D44CD6013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T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43BA2E-710C-4EE6-DF4E-EA02370445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T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80A697-8CB4-076D-E737-94BE2814B1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39795B-A606-6B4A-BD4B-2FC0AB9D9E48}" type="datetimeFigureOut">
              <a:rPr lang="en-TR" smtClean="0"/>
              <a:t>16.10.2025</a:t>
            </a:fld>
            <a:endParaRPr lang="en-T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850B6F-218C-FCDA-187E-A6DAA5DC28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T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B990FA-1DC2-8D5B-F0C5-A12F17A58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662D58-F550-3E4F-96D1-0EEF02572A1D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147116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T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7" Type="http://schemas.openxmlformats.org/officeDocument/2006/relationships/image" Target="../media/image13.tiff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tiff"/><Relationship Id="rId5" Type="http://schemas.openxmlformats.org/officeDocument/2006/relationships/image" Target="../media/image11.tiff"/><Relationship Id="rId4" Type="http://schemas.openxmlformats.org/officeDocument/2006/relationships/image" Target="../media/image10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svg"/><Relationship Id="rId7" Type="http://schemas.openxmlformats.org/officeDocument/2006/relationships/image" Target="../media/image20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3.png"/><Relationship Id="rId5" Type="http://schemas.openxmlformats.org/officeDocument/2006/relationships/image" Target="../media/image18.svg"/><Relationship Id="rId10" Type="http://schemas.microsoft.com/office/2007/relationships/hdphoto" Target="../media/hdphoto1.wdp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microsoft.com/office/2007/relationships/hdphoto" Target="../media/hdphoto9.wdp"/><Relationship Id="rId18" Type="http://schemas.microsoft.com/office/2007/relationships/hdphoto" Target="../media/hdphoto14.wdp"/><Relationship Id="rId3" Type="http://schemas.openxmlformats.org/officeDocument/2006/relationships/image" Target="../media/image25.png"/><Relationship Id="rId21" Type="http://schemas.openxmlformats.org/officeDocument/2006/relationships/image" Target="../media/image28.png"/><Relationship Id="rId7" Type="http://schemas.microsoft.com/office/2007/relationships/hdphoto" Target="../media/hdphoto3.wdp"/><Relationship Id="rId12" Type="http://schemas.microsoft.com/office/2007/relationships/hdphoto" Target="../media/hdphoto8.wdp"/><Relationship Id="rId17" Type="http://schemas.microsoft.com/office/2007/relationships/hdphoto" Target="../media/hdphoto13.wdp"/><Relationship Id="rId2" Type="http://schemas.openxmlformats.org/officeDocument/2006/relationships/image" Target="../media/image24.jpeg"/><Relationship Id="rId16" Type="http://schemas.microsoft.com/office/2007/relationships/hdphoto" Target="../media/hdphoto12.wdp"/><Relationship Id="rId20" Type="http://schemas.microsoft.com/office/2007/relationships/hdphoto" Target="../media/hdphoto16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microsoft.com/office/2007/relationships/hdphoto" Target="../media/hdphoto7.wdp"/><Relationship Id="rId5" Type="http://schemas.microsoft.com/office/2007/relationships/hdphoto" Target="../media/hdphoto2.wdp"/><Relationship Id="rId15" Type="http://schemas.microsoft.com/office/2007/relationships/hdphoto" Target="../media/hdphoto11.wdp"/><Relationship Id="rId23" Type="http://schemas.openxmlformats.org/officeDocument/2006/relationships/image" Target="../media/image29.png"/><Relationship Id="rId10" Type="http://schemas.microsoft.com/office/2007/relationships/hdphoto" Target="../media/hdphoto6.wdp"/><Relationship Id="rId19" Type="http://schemas.microsoft.com/office/2007/relationships/hdphoto" Target="../media/hdphoto15.wdp"/><Relationship Id="rId4" Type="http://schemas.openxmlformats.org/officeDocument/2006/relationships/image" Target="../media/image26.png"/><Relationship Id="rId9" Type="http://schemas.microsoft.com/office/2007/relationships/hdphoto" Target="../media/hdphoto5.wdp"/><Relationship Id="rId14" Type="http://schemas.microsoft.com/office/2007/relationships/hdphoto" Target="../media/hdphoto10.wdp"/><Relationship Id="rId22" Type="http://schemas.microsoft.com/office/2007/relationships/hdphoto" Target="../media/hdphoto17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iff"/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32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iff"/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8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tif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tiff"/><Relationship Id="rId2" Type="http://schemas.openxmlformats.org/officeDocument/2006/relationships/image" Target="../media/image47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tif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ayt Numarası Yer Tutucusu 4">
            <a:extLst>
              <a:ext uri="{FF2B5EF4-FFF2-40B4-BE49-F238E27FC236}">
                <a16:creationId xmlns:a16="http://schemas.microsoft.com/office/drawing/2014/main" id="{3F7CB6B5-FDBE-6954-A242-D8611C554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A84BC-3F9E-4B08-9743-FC4E27FA5126}" type="slidenum">
              <a:rPr lang="tr-TR" noProof="1" smtClean="0"/>
              <a:t>1</a:t>
            </a:fld>
            <a:endParaRPr lang="tr-TR" noProof="1"/>
          </a:p>
        </p:txBody>
      </p:sp>
      <p:sp>
        <p:nvSpPr>
          <p:cNvPr id="12" name="Metin kutusu 11">
            <a:extLst>
              <a:ext uri="{FF2B5EF4-FFF2-40B4-BE49-F238E27FC236}">
                <a16:creationId xmlns:a16="http://schemas.microsoft.com/office/drawing/2014/main" id="{E3D4178B-89C6-B918-01C0-30EF3AD486C8}"/>
              </a:ext>
            </a:extLst>
          </p:cNvPr>
          <p:cNvSpPr txBox="1"/>
          <p:nvPr/>
        </p:nvSpPr>
        <p:spPr>
          <a:xfrm>
            <a:off x="810658" y="2603227"/>
            <a:ext cx="10543142" cy="193899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endParaRPr lang="tr-TR" sz="4000" noProof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tr-TR" sz="4000" noProof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Nütrisyon Tedavisinde Erişim Yollarının Bakımı</a:t>
            </a:r>
            <a:br>
              <a:rPr lang="tr-TR" sz="4000" b="1" noProof="1">
                <a:latin typeface="+mn-lt"/>
              </a:rPr>
            </a:br>
            <a:r>
              <a:rPr lang="tr-TR" sz="4000" b="1" noProof="1">
                <a:solidFill>
                  <a:srgbClr val="7030A0"/>
                </a:solidFill>
                <a:latin typeface="+mn-lt"/>
              </a:rPr>
              <a:t> </a:t>
            </a:r>
            <a:r>
              <a:rPr lang="tr-TR" sz="3600" i="1" noProof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İlaç Uygulamaları</a:t>
            </a:r>
            <a:endParaRPr lang="tr-TR" sz="4000" noProof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Metin kutusu 13">
            <a:extLst>
              <a:ext uri="{FF2B5EF4-FFF2-40B4-BE49-F238E27FC236}">
                <a16:creationId xmlns:a16="http://schemas.microsoft.com/office/drawing/2014/main" id="{C44DA49E-F608-5A52-FB74-9D925500DAA4}"/>
              </a:ext>
            </a:extLst>
          </p:cNvPr>
          <p:cNvSpPr txBox="1"/>
          <p:nvPr/>
        </p:nvSpPr>
        <p:spPr>
          <a:xfrm>
            <a:off x="980501" y="4786690"/>
            <a:ext cx="10373299" cy="156966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tr-TR" sz="2400" dirty="0"/>
              <a:t>Dr. </a:t>
            </a:r>
            <a:r>
              <a:rPr lang="tr-TR" sz="2400" dirty="0" err="1"/>
              <a:t>Öğr</a:t>
            </a:r>
            <a:r>
              <a:rPr lang="tr-TR" sz="2400" dirty="0"/>
              <a:t>. Üyesi Burcu KELLECİ ÇAKIR</a:t>
            </a:r>
          </a:p>
          <a:p>
            <a:pPr marL="0" indent="0" algn="ctr">
              <a:buNone/>
            </a:pPr>
            <a:r>
              <a:rPr lang="tr-TR" sz="2400" dirty="0"/>
              <a:t>Hacettepe Üniversitesi Eczacılık Fakültesi</a:t>
            </a:r>
          </a:p>
          <a:p>
            <a:pPr marL="0" indent="0" algn="ctr">
              <a:buNone/>
            </a:pPr>
            <a:r>
              <a:rPr lang="tr-TR" sz="2400" dirty="0"/>
              <a:t>Klinik Eczacılık Anabilim Dalı</a:t>
            </a:r>
          </a:p>
          <a:p>
            <a:pPr algn="ctr"/>
            <a:r>
              <a:rPr lang="tr-TR" sz="2400" noProof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18.10.2025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F44C5F5-ECF0-742E-4AE3-CD47D98233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2353900"/>
          </a:xfrm>
          <a:prstGeom prst="rect">
            <a:avLst/>
          </a:prstGeom>
        </p:spPr>
      </p:pic>
      <p:pic>
        <p:nvPicPr>
          <p:cNvPr id="7" name="Resim 6">
            <a:extLst>
              <a:ext uri="{FF2B5EF4-FFF2-40B4-BE49-F238E27FC236}">
                <a16:creationId xmlns:a16="http://schemas.microsoft.com/office/drawing/2014/main" id="{96CE0F1C-4327-334D-4120-8BB2D382D7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25563" y="292535"/>
            <a:ext cx="1762125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9395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AFB5E9BA-3749-17C4-58AB-6D42701699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3873018"/>
              </p:ext>
            </p:extLst>
          </p:nvPr>
        </p:nvGraphicFramePr>
        <p:xfrm>
          <a:off x="617862" y="1881854"/>
          <a:ext cx="10515598" cy="4263617"/>
        </p:xfrm>
        <a:graphic>
          <a:graphicData uri="http://schemas.openxmlformats.org/drawingml/2006/table">
            <a:tbl>
              <a:tblPr bandRow="1">
                <a:tableStyleId>{793D81CF-94F2-401A-BA57-92F5A7B2D0C5}</a:tableStyleId>
              </a:tblPr>
              <a:tblGrid>
                <a:gridCol w="4087310">
                  <a:extLst>
                    <a:ext uri="{9D8B030D-6E8A-4147-A177-3AD203B41FA5}">
                      <a16:colId xmlns:a16="http://schemas.microsoft.com/office/drawing/2014/main" val="70648354"/>
                    </a:ext>
                  </a:extLst>
                </a:gridCol>
                <a:gridCol w="6428288">
                  <a:extLst>
                    <a:ext uri="{9D8B030D-6E8A-4147-A177-3AD203B41FA5}">
                      <a16:colId xmlns:a16="http://schemas.microsoft.com/office/drawing/2014/main" val="3510467900"/>
                    </a:ext>
                  </a:extLst>
                </a:gridCol>
              </a:tblGrid>
              <a:tr h="905413">
                <a:tc>
                  <a:txBody>
                    <a:bodyPr/>
                    <a:lstStyle/>
                    <a:p>
                      <a:pPr algn="ctr"/>
                      <a:r>
                        <a:rPr lang="tr-TR" sz="2400" b="1" noProof="1">
                          <a:solidFill>
                            <a:srgbClr val="FF0000"/>
                          </a:solidFill>
                        </a:rPr>
                        <a:t>SORU</a:t>
                      </a:r>
                      <a:endParaRPr lang="tr-TR" sz="2400" b="1" noProof="1">
                        <a:solidFill>
                          <a:srgbClr val="FF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tr-TR" sz="2400" b="1" noProof="1">
                          <a:solidFill>
                            <a:srgbClr val="FF0000"/>
                          </a:solidFill>
                        </a:rPr>
                        <a:t>ÖNERİ</a:t>
                      </a:r>
                      <a:endParaRPr lang="tr-TR" sz="2400" b="1" noProof="1">
                        <a:solidFill>
                          <a:srgbClr val="FF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11932462"/>
                  </a:ext>
                </a:extLst>
              </a:tr>
              <a:tr h="3358204">
                <a:tc>
                  <a:txBody>
                    <a:bodyPr/>
                    <a:lstStyle/>
                    <a:p>
                      <a:pPr marL="0" indent="0">
                        <a:lnSpc>
                          <a:spcPct val="100000"/>
                        </a:lnSpc>
                        <a:buNone/>
                      </a:pPr>
                      <a:r>
                        <a:rPr lang="tr-TR" sz="2400" noProof="1"/>
                        <a:t>Beslenme tedavisi alan hastaların izlem ve bakımında belirlenmiş protokoller uygulanmalı mıdır?</a:t>
                      </a:r>
                    </a:p>
                    <a:p>
                      <a:pPr lvl="0">
                        <a:lnSpc>
                          <a:spcPct val="100000"/>
                        </a:lnSpc>
                        <a:buNone/>
                      </a:pPr>
                      <a:endParaRPr lang="tr-TR" sz="2400" noProof="1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0000"/>
                        </a:lnSpc>
                        <a:buFont typeface="Courier New"/>
                        <a:buChar char="o"/>
                      </a:pPr>
                      <a:r>
                        <a:rPr lang="tr-TR" sz="24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Beslenme tedavisi alan hastalar için protokollerin geliştirilmesi ve uygulanması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buFont typeface="Courier New"/>
                        <a:buChar char="o"/>
                      </a:pPr>
                      <a:endParaRPr lang="tr-TR" sz="2400" noProof="1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773032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E83951-D398-684A-278D-FC7A9C63E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A84BC-3F9E-4B08-9743-FC4E27FA5126}" type="slidenum">
              <a:rPr lang="tr-TR" noProof="1" smtClean="0"/>
              <a:t>2</a:t>
            </a:fld>
            <a:endParaRPr lang="tr-TR" noProof="1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E98595E-0C97-48DF-F0D7-23ECFC2DC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683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tr-TR" sz="4000" noProof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Nütrisyon Tedavisi Alan Hastada İlaç Uygulamasının Değerlendirilmesi</a:t>
            </a:r>
          </a:p>
        </p:txBody>
      </p:sp>
    </p:spTree>
    <p:extLst>
      <p:ext uri="{BB962C8B-B14F-4D97-AF65-F5344CB8AC3E}">
        <p14:creationId xmlns:p14="http://schemas.microsoft.com/office/powerpoint/2010/main" val="1556753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921F8-829E-99FB-243A-5251828FD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183" y="1403589"/>
            <a:ext cx="10630812" cy="4082443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tr-TR" i="1" noProof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1. Protokollerin geliştirilmesi ve uygulanması</a:t>
            </a:r>
          </a:p>
          <a:p>
            <a:pPr marL="285750" lvl="0" indent="-285750">
              <a:lnSpc>
                <a:spcPct val="150000"/>
              </a:lnSpc>
              <a:spcBef>
                <a:spcPts val="0"/>
              </a:spcBef>
              <a:buFont typeface="Arial"/>
              <a:buChar char="•"/>
            </a:pPr>
            <a:r>
              <a:rPr lang="tr-TR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ALERT (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septic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technique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abel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enteral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equipment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levate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head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bed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ight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patient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right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formula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and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right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tube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race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all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lines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back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patient</a:t>
            </a:r>
            <a:r>
              <a:rPr lang="tr-TR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r>
              <a:rPr lang="en-TR" dirty="0">
                <a:effectLst/>
              </a:rPr>
              <a:t> </a:t>
            </a:r>
          </a:p>
          <a:p>
            <a:pPr marL="285750" lvl="0" indent="-285750">
              <a:lnSpc>
                <a:spcPct val="150000"/>
              </a:lnSpc>
              <a:spcBef>
                <a:spcPts val="0"/>
              </a:spcBef>
              <a:buFont typeface="Arial"/>
              <a:buChar char="•"/>
            </a:pPr>
            <a:r>
              <a:rPr lang="tr-TR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AWARE (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Ask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pharmacist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about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drug-related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matters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Water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only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Administer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medication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Remember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rights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Establish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evidence-based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protocols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r>
              <a:rPr lang="en-TR" b="1" dirty="0">
                <a:effectLst/>
              </a:rPr>
              <a:t> </a:t>
            </a:r>
            <a:endParaRPr lang="en-TR" b="1" dirty="0"/>
          </a:p>
          <a:p>
            <a:pPr marL="285750" lvl="0" indent="-285750">
              <a:lnSpc>
                <a:spcPct val="150000"/>
              </a:lnSpc>
              <a:spcBef>
                <a:spcPts val="0"/>
              </a:spcBef>
              <a:buFont typeface="Arial"/>
              <a:buChar char="•"/>
            </a:pPr>
            <a:r>
              <a:rPr lang="tr-TR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READY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ight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patient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right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product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and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right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tube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arly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start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enteral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feding,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ssure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proper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preparation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and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handling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tr-TR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eliver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formula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appropriately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tr-TR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our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safety</a:t>
            </a:r>
            <a:r>
              <a:rPr lang="tr-TR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tr-TR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checklist</a:t>
            </a:r>
            <a:r>
              <a:rPr lang="tr-TR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r>
              <a:rPr lang="tr-TR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tr-TR" i="1" noProof="1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27889C-852F-D3D0-2D20-26B97428E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A84BC-3F9E-4B08-9743-FC4E27FA5126}" type="slidenum">
              <a:rPr lang="tr-TR" noProof="1" smtClean="0"/>
              <a:t>3</a:t>
            </a:fld>
            <a:endParaRPr lang="tr-TR" noProof="1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E370438-BCA0-7977-30AF-DAEE15301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492875"/>
            <a:ext cx="10766998" cy="365125"/>
          </a:xfrm>
        </p:spPr>
        <p:txBody>
          <a:bodyPr/>
          <a:lstStyle/>
          <a:p>
            <a:pPr lvl="0" algn="just"/>
            <a:r>
              <a:rPr lang="tr-TR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Nieuwoudt</a:t>
            </a:r>
            <a:r>
              <a:rPr lang="tr-TR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, C. (2014). </a:t>
            </a:r>
            <a:r>
              <a:rPr lang="tr-TR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Patient</a:t>
            </a:r>
            <a:r>
              <a:rPr lang="tr-TR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 </a:t>
            </a:r>
            <a:r>
              <a:rPr lang="tr-TR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safety</a:t>
            </a:r>
            <a:r>
              <a:rPr lang="tr-TR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 </a:t>
            </a:r>
            <a:r>
              <a:rPr lang="tr-TR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and</a:t>
            </a:r>
            <a:r>
              <a:rPr lang="tr-TR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 </a:t>
            </a:r>
            <a:r>
              <a:rPr lang="tr-TR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nutrition</a:t>
            </a:r>
            <a:r>
              <a:rPr lang="tr-TR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: is </a:t>
            </a:r>
            <a:r>
              <a:rPr lang="tr-TR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there</a:t>
            </a:r>
            <a:r>
              <a:rPr lang="tr-TR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 a </a:t>
            </a:r>
            <a:r>
              <a:rPr lang="tr-TR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connection</a:t>
            </a:r>
            <a:r>
              <a:rPr lang="tr-TR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? </a:t>
            </a:r>
            <a:r>
              <a:rPr lang="tr-TR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South </a:t>
            </a:r>
            <a:r>
              <a:rPr lang="tr-TR" i="1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African</a:t>
            </a:r>
            <a:r>
              <a:rPr lang="tr-TR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 </a:t>
            </a:r>
            <a:r>
              <a:rPr lang="tr-TR" i="1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Journal</a:t>
            </a:r>
            <a:r>
              <a:rPr lang="tr-TR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 of </a:t>
            </a:r>
            <a:r>
              <a:rPr lang="tr-TR" i="1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Clinical</a:t>
            </a:r>
            <a:r>
              <a:rPr lang="tr-TR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 </a:t>
            </a:r>
            <a:r>
              <a:rPr lang="tr-TR" i="1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Nutrition</a:t>
            </a:r>
            <a:r>
              <a:rPr lang="tr-TR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, </a:t>
            </a:r>
            <a:r>
              <a:rPr lang="tr-TR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27</a:t>
            </a:r>
            <a:r>
              <a:rPr lang="tr-TR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Mangal" panose="02040503050203030202" pitchFamily="18" charset="0"/>
              </a:rPr>
              <a:t>(3), 102-105.</a:t>
            </a:r>
            <a:endParaRPr lang="en-TR" kern="100" dirty="0">
              <a:effectLst/>
              <a:latin typeface="Liberation Serif"/>
              <a:ea typeface="NSimSun" panose="02010609030101010101" pitchFamily="49" charset="-122"/>
              <a:cs typeface="Mangal" panose="02040503050203030202" pitchFamily="18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BF545AD-3649-0CCB-9C6D-88ECC10EE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7163"/>
            <a:ext cx="10515600" cy="1325562"/>
          </a:xfrm>
        </p:spPr>
        <p:txBody>
          <a:bodyPr>
            <a:normAutofit/>
          </a:bodyPr>
          <a:lstStyle/>
          <a:p>
            <a:pPr algn="ctr"/>
            <a:r>
              <a:rPr lang="tr-TR" sz="4000" noProof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Nütrisyon Tedavisi Alan Hastada İlaç Uygulamasının Değerlendirilmesi</a:t>
            </a:r>
          </a:p>
        </p:txBody>
      </p:sp>
    </p:spTree>
    <p:extLst>
      <p:ext uri="{BB962C8B-B14F-4D97-AF65-F5344CB8AC3E}">
        <p14:creationId xmlns:p14="http://schemas.microsoft.com/office/powerpoint/2010/main" val="2330739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D49DB-02B3-BFCE-FAFF-2DAEA2F7B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TR" dirty="0">
                <a:solidFill>
                  <a:srgbClr val="FF0000"/>
                </a:solidFill>
              </a:rPr>
              <a:t>İlaçla ilgili problemler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2E2C95-1037-7D23-9F71-DD3701C0E8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1072" y="3061971"/>
            <a:ext cx="5676778" cy="21501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0DFD98A-E052-BD75-1F68-97C1F99354CD}"/>
              </a:ext>
            </a:extLst>
          </p:cNvPr>
          <p:cNvSpPr txBox="1"/>
          <p:nvPr/>
        </p:nvSpPr>
        <p:spPr>
          <a:xfrm>
            <a:off x="184150" y="2170430"/>
            <a:ext cx="6097904" cy="452431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TR" dirty="0"/>
              <a:t>Çalışmaya 94 hasta katılmış ve 10.250 uygulama gözlemlenmiştir.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TR" dirty="0"/>
              <a:t>Çalışılan hastalar arasında toplam 4753 hata meydana gelmiştir.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TR" dirty="0"/>
              <a:t>En sık kullanılan ilaçlar pantoprazol tablet, pirasetam şurup ve losartan tablet olmuştur.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TR" dirty="0"/>
              <a:t>Hastalar için toplam 128 farklı ilaç türü ve dokuz farklı oral farmasötik preparat reçete edilmiştir.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TR" dirty="0"/>
              <a:t>Toplam 116 farklı katı ilaçtan 41'i (%35,34) (efervesan tabletler ve tozlar hariç) sıvı veya enjekte edilebilir formlarla değiştirilmiştir.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TR" dirty="0"/>
              <a:t>En yaygın hata yanlış uygulama zamanıydı.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TR" dirty="0"/>
              <a:t>Yanlış doz hazırlama ve uygulama hataları tüm hataların sırasıyla %24,04 ve %25,31'ini oluşturmuştur.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TR" dirty="0"/>
              <a:t>Hastaların yaklaşık 4’te 3’ü ilaç hatası ile karşılaşmıştır.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925278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A6873-00DB-EB1D-A2ED-232FD7CCD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TR" dirty="0">
                <a:solidFill>
                  <a:srgbClr val="FF0000"/>
                </a:solidFill>
              </a:rPr>
              <a:t>İlaçla ilgili problemler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840DD7-142D-5F3B-5522-57BECBEC34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2920" y="2456114"/>
            <a:ext cx="6005830" cy="32487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7205603-5607-7082-E938-FA8EB9CA6D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290" y="1470660"/>
            <a:ext cx="5166630" cy="538734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BF00886-5632-C87E-29F2-7569458A155F}"/>
              </a:ext>
            </a:extLst>
          </p:cNvPr>
          <p:cNvCxnSpPr/>
          <p:nvPr/>
        </p:nvCxnSpPr>
        <p:spPr>
          <a:xfrm>
            <a:off x="285750" y="4366260"/>
            <a:ext cx="529717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F0AE7FD-363E-B4C5-1877-7DB689096209}"/>
              </a:ext>
            </a:extLst>
          </p:cNvPr>
          <p:cNvCxnSpPr/>
          <p:nvPr/>
        </p:nvCxnSpPr>
        <p:spPr>
          <a:xfrm>
            <a:off x="285750" y="6107430"/>
            <a:ext cx="529717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82FA670-A013-7F03-121A-E23887A1F294}"/>
              </a:ext>
            </a:extLst>
          </p:cNvPr>
          <p:cNvCxnSpPr/>
          <p:nvPr/>
        </p:nvCxnSpPr>
        <p:spPr>
          <a:xfrm>
            <a:off x="285750" y="6717030"/>
            <a:ext cx="529717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38760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A9DD6-6DF5-A7E1-48CB-FE916A3DA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TR" dirty="0">
                <a:solidFill>
                  <a:srgbClr val="FF0000"/>
                </a:solidFill>
              </a:rPr>
              <a:t>Literatür Örnekleri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F16DED-AB38-F8C6-A454-A410CACACC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6614" y="145768"/>
            <a:ext cx="5053466" cy="26136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CB82E24-015B-7496-7D67-A062C298DC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19029"/>
            <a:ext cx="7016614" cy="5624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2674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4182A3-FC89-2037-91CA-BFBE3FB74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84DC054C-6F2B-D400-65E2-1E34B4C6EF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2364285"/>
              </p:ext>
            </p:extLst>
          </p:nvPr>
        </p:nvGraphicFramePr>
        <p:xfrm>
          <a:off x="617860" y="1482400"/>
          <a:ext cx="10515600" cy="4543832"/>
        </p:xfrm>
        <a:graphic>
          <a:graphicData uri="http://schemas.openxmlformats.org/drawingml/2006/table">
            <a:tbl>
              <a:tblPr bandRow="1">
                <a:tableStyleId>{793D81CF-94F2-401A-BA57-92F5A7B2D0C5}</a:tableStyleId>
              </a:tblPr>
              <a:tblGrid>
                <a:gridCol w="4087311">
                  <a:extLst>
                    <a:ext uri="{9D8B030D-6E8A-4147-A177-3AD203B41FA5}">
                      <a16:colId xmlns:a16="http://schemas.microsoft.com/office/drawing/2014/main" val="70648354"/>
                    </a:ext>
                  </a:extLst>
                </a:gridCol>
                <a:gridCol w="6428289">
                  <a:extLst>
                    <a:ext uri="{9D8B030D-6E8A-4147-A177-3AD203B41FA5}">
                      <a16:colId xmlns:a16="http://schemas.microsoft.com/office/drawing/2014/main" val="3510467900"/>
                    </a:ext>
                  </a:extLst>
                </a:gridCol>
              </a:tblGrid>
              <a:tr h="861949">
                <a:tc>
                  <a:txBody>
                    <a:bodyPr/>
                    <a:lstStyle/>
                    <a:p>
                      <a:pPr algn="ctr"/>
                      <a:r>
                        <a:rPr lang="tr-TR" sz="2400" b="1" noProof="1">
                          <a:solidFill>
                            <a:srgbClr val="FF0000"/>
                          </a:solidFill>
                        </a:rPr>
                        <a:t>SORU</a:t>
                      </a:r>
                      <a:endParaRPr lang="tr-TR" sz="2400" b="1" noProof="1">
                        <a:solidFill>
                          <a:srgbClr val="FF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tr-TR" sz="2400" b="1" noProof="1">
                          <a:solidFill>
                            <a:srgbClr val="FF0000"/>
                          </a:solidFill>
                        </a:rPr>
                        <a:t>ÖNERİ</a:t>
                      </a:r>
                      <a:endParaRPr lang="tr-TR" sz="2400" b="1" noProof="1">
                        <a:solidFill>
                          <a:srgbClr val="FF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11932462"/>
                  </a:ext>
                </a:extLst>
              </a:tr>
              <a:tr h="3681883"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None/>
                      </a:pPr>
                      <a:r>
                        <a:rPr lang="tr-TR" sz="24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Enteral erişim yolu olan hastalarda tüpten ilaç uygulanmasında göz önünde bulundurulması gereken ilkeler nelerdir?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tr-TR" sz="28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İlacın FK/FD özellikleri </a:t>
                      </a: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tr-TR" sz="28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İlaç-Besin etkileşimi, </a:t>
                      </a: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tr-TR" sz="28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Dozaj şekli, </a:t>
                      </a: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tr-TR" sz="28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Tüpün distal ucunun konumu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773032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4A8891-1995-695A-A112-308AAFB95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A84BC-3F9E-4B08-9743-FC4E27FA5126}" type="slidenum">
              <a:rPr lang="tr-TR" noProof="1" smtClean="0"/>
              <a:t>7</a:t>
            </a:fld>
            <a:endParaRPr lang="tr-TR" noProof="1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5C8C715-0657-E51B-3717-046E5AFDD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683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tr-TR" sz="4000" noProof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Enteral Nütrisyon ile Eş Zamanlı İlaç Uygulama</a:t>
            </a:r>
          </a:p>
        </p:txBody>
      </p:sp>
    </p:spTree>
    <p:extLst>
      <p:ext uri="{BB962C8B-B14F-4D97-AF65-F5344CB8AC3E}">
        <p14:creationId xmlns:p14="http://schemas.microsoft.com/office/powerpoint/2010/main" val="2286028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4182A3-FC89-2037-91CA-BFBE3FB74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84DC054C-6F2B-D400-65E2-1E34B4C6EF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6888125"/>
              </p:ext>
            </p:extLst>
          </p:nvPr>
        </p:nvGraphicFramePr>
        <p:xfrm>
          <a:off x="617860" y="1482400"/>
          <a:ext cx="10515600" cy="4563745"/>
        </p:xfrm>
        <a:graphic>
          <a:graphicData uri="http://schemas.openxmlformats.org/drawingml/2006/table">
            <a:tbl>
              <a:tblPr bandRow="1">
                <a:tableStyleId>{793D81CF-94F2-401A-BA57-92F5A7B2D0C5}</a:tableStyleId>
              </a:tblPr>
              <a:tblGrid>
                <a:gridCol w="4087311">
                  <a:extLst>
                    <a:ext uri="{9D8B030D-6E8A-4147-A177-3AD203B41FA5}">
                      <a16:colId xmlns:a16="http://schemas.microsoft.com/office/drawing/2014/main" val="70648354"/>
                    </a:ext>
                  </a:extLst>
                </a:gridCol>
                <a:gridCol w="6428289">
                  <a:extLst>
                    <a:ext uri="{9D8B030D-6E8A-4147-A177-3AD203B41FA5}">
                      <a16:colId xmlns:a16="http://schemas.microsoft.com/office/drawing/2014/main" val="3510467900"/>
                    </a:ext>
                  </a:extLst>
                </a:gridCol>
              </a:tblGrid>
              <a:tr h="861949">
                <a:tc>
                  <a:txBody>
                    <a:bodyPr/>
                    <a:lstStyle/>
                    <a:p>
                      <a:pPr algn="ctr"/>
                      <a:r>
                        <a:rPr lang="tr-TR" sz="2400" b="1" noProof="1">
                          <a:solidFill>
                            <a:srgbClr val="FF0000"/>
                          </a:solidFill>
                        </a:rPr>
                        <a:t>SORU</a:t>
                      </a:r>
                      <a:endParaRPr lang="tr-TR" sz="2400" b="1" noProof="1">
                        <a:solidFill>
                          <a:srgbClr val="FF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tr-TR" sz="2400" b="1" noProof="1">
                          <a:solidFill>
                            <a:srgbClr val="FF0000"/>
                          </a:solidFill>
                        </a:rPr>
                        <a:t>ÖNERİ</a:t>
                      </a:r>
                      <a:endParaRPr lang="tr-TR" sz="2400" b="1" noProof="1">
                        <a:solidFill>
                          <a:srgbClr val="FF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11932462"/>
                  </a:ext>
                </a:extLst>
              </a:tr>
              <a:tr h="3681883"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None/>
                      </a:pPr>
                      <a:r>
                        <a:rPr lang="tr-TR" sz="24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Enteral erişim yolu olan hastalarda tüpten ilaç uygulanmasında göz önünde bulundurulması gereken ilkeler nelerdir?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tr-TR" sz="20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İlaç uygulama öncesi ve sonrası en az 15 mL steril su/içme suyu ile yıkama</a:t>
                      </a: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tr-TR" sz="20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Ezilebilir katı dozaj formların ince toz haline getirilerek 15-30 mL steril su/içme suyu ile karıştırılması, </a:t>
                      </a: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tr-TR" sz="20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Sıvı dozaj formların 1:1 ya da 1:1/2 seyreltilmesi </a:t>
                      </a: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tr-TR" sz="20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Sert jelatin kapsül içeriği 15-30 mL steril su/içme suyu ile karıştırma </a:t>
                      </a: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tr-TR" sz="20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Yumuşak jelatin kapsülün enjektöre çekilmesi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773032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4A8891-1995-695A-A112-308AAFB95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A84BC-3F9E-4B08-9743-FC4E27FA5126}" type="slidenum">
              <a:rPr lang="tr-TR" noProof="1" smtClean="0"/>
              <a:t>8</a:t>
            </a:fld>
            <a:endParaRPr lang="tr-TR" noProof="1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5C8C715-0657-E51B-3717-046E5AFDD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683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tr-TR" sz="4000" noProof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Enteral Nütrisyon ile Eş Zamanlı İlaç Uygulama</a:t>
            </a:r>
          </a:p>
        </p:txBody>
      </p:sp>
    </p:spTree>
    <p:extLst>
      <p:ext uri="{BB962C8B-B14F-4D97-AF65-F5344CB8AC3E}">
        <p14:creationId xmlns:p14="http://schemas.microsoft.com/office/powerpoint/2010/main" val="19776900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4182A3-FC89-2037-91CA-BFBE3FB74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84DC054C-6F2B-D400-65E2-1E34B4C6EF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6236068"/>
              </p:ext>
            </p:extLst>
          </p:nvPr>
        </p:nvGraphicFramePr>
        <p:xfrm>
          <a:off x="617860" y="1482400"/>
          <a:ext cx="10515600" cy="4543832"/>
        </p:xfrm>
        <a:graphic>
          <a:graphicData uri="http://schemas.openxmlformats.org/drawingml/2006/table">
            <a:tbl>
              <a:tblPr bandRow="1">
                <a:tableStyleId>{793D81CF-94F2-401A-BA57-92F5A7B2D0C5}</a:tableStyleId>
              </a:tblPr>
              <a:tblGrid>
                <a:gridCol w="4087311">
                  <a:extLst>
                    <a:ext uri="{9D8B030D-6E8A-4147-A177-3AD203B41FA5}">
                      <a16:colId xmlns:a16="http://schemas.microsoft.com/office/drawing/2014/main" val="70648354"/>
                    </a:ext>
                  </a:extLst>
                </a:gridCol>
                <a:gridCol w="6428289">
                  <a:extLst>
                    <a:ext uri="{9D8B030D-6E8A-4147-A177-3AD203B41FA5}">
                      <a16:colId xmlns:a16="http://schemas.microsoft.com/office/drawing/2014/main" val="3510467900"/>
                    </a:ext>
                  </a:extLst>
                </a:gridCol>
              </a:tblGrid>
              <a:tr h="861949">
                <a:tc>
                  <a:txBody>
                    <a:bodyPr/>
                    <a:lstStyle/>
                    <a:p>
                      <a:pPr algn="ctr"/>
                      <a:r>
                        <a:rPr lang="tr-TR" sz="2400" b="1" noProof="1">
                          <a:solidFill>
                            <a:srgbClr val="FF0000"/>
                          </a:solidFill>
                        </a:rPr>
                        <a:t>SORU</a:t>
                      </a:r>
                      <a:endParaRPr lang="tr-TR" sz="2400" b="1" noProof="1">
                        <a:solidFill>
                          <a:srgbClr val="FF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tr-TR" sz="2400" b="1" noProof="1">
                          <a:solidFill>
                            <a:srgbClr val="FF0000"/>
                          </a:solidFill>
                        </a:rPr>
                        <a:t>ÖNERİ</a:t>
                      </a:r>
                      <a:endParaRPr lang="tr-TR" sz="2400" b="1" noProof="1">
                        <a:solidFill>
                          <a:srgbClr val="FF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11932462"/>
                  </a:ext>
                </a:extLst>
              </a:tr>
              <a:tr h="3681883"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None/>
                      </a:pPr>
                      <a:r>
                        <a:rPr lang="tr-TR" sz="24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Enteral erişim yolu olan hastalarda tüpten ilaç uygulanmasında göz önünde bulundurulması gereken ilkeler nelerdir?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tr-TR" sz="20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Birden fazla ilaç uygulanmasında ilaçlar birbirine karıştırılmamalı, </a:t>
                      </a: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tr-TR" sz="20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Her ilaç ayrı ayrı uygulanmalı </a:t>
                      </a: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tr-TR" sz="20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İlaçlar arasında en az 15 mL steril su/içme suyu ile tüp yıkanmalıdır. </a:t>
                      </a: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tr-TR" sz="20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Enteral beslenme ürünü içerisine doğrudan ilaç eklenmemelidir.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773032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4A8891-1995-695A-A112-308AAFB95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A84BC-3F9E-4B08-9743-FC4E27FA5126}" type="slidenum">
              <a:rPr lang="tr-TR" noProof="1" smtClean="0"/>
              <a:t>9</a:t>
            </a:fld>
            <a:endParaRPr lang="tr-TR" noProof="1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5C8C715-0657-E51B-3717-046E5AFDD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683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tr-TR" sz="4000" noProof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Enteral Nütrisyon ile Eş Zamanlı İlaç Uygulama</a:t>
            </a:r>
          </a:p>
        </p:txBody>
      </p:sp>
    </p:spTree>
    <p:extLst>
      <p:ext uri="{BB962C8B-B14F-4D97-AF65-F5344CB8AC3E}">
        <p14:creationId xmlns:p14="http://schemas.microsoft.com/office/powerpoint/2010/main" val="18949678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Title 1">
            <a:extLst>
              <a:ext uri="{FF2B5EF4-FFF2-40B4-BE49-F238E27FC236}">
                <a16:creationId xmlns:a16="http://schemas.microsoft.com/office/drawing/2014/main" id="{518AD506-2EF7-8340-A671-ECA2AF2AA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tr-TR" sz="3600">
                <a:solidFill>
                  <a:srgbClr val="FF0000"/>
                </a:solidFill>
                <a:ea typeface="ＭＳ Ｐゴシック" panose="020B0600070205080204" pitchFamily="34" charset="-128"/>
              </a:rPr>
              <a:t>İlaç Seçimi</a:t>
            </a:r>
          </a:p>
        </p:txBody>
      </p:sp>
      <p:sp>
        <p:nvSpPr>
          <p:cNvPr id="90114" name="Content Placeholder 2">
            <a:extLst>
              <a:ext uri="{FF2B5EF4-FFF2-40B4-BE49-F238E27FC236}">
                <a16:creationId xmlns:a16="http://schemas.microsoft.com/office/drawing/2014/main" id="{586457E4-489F-8343-994B-7795E0DC10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474" y="1441702"/>
            <a:ext cx="8229600" cy="470852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US" altLang="tr-TR" sz="2400" dirty="0" err="1">
                <a:ea typeface="ＭＳ Ｐゴシック" panose="020B0600070205080204" pitchFamily="34" charset="-128"/>
              </a:rPr>
              <a:t>Terapötik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hedefler</a:t>
            </a:r>
            <a:r>
              <a:rPr lang="en-US" altLang="tr-TR" sz="2400" dirty="0">
                <a:ea typeface="ＭＳ Ｐゴシック" panose="020B0600070205080204" pitchFamily="34" charset="-128"/>
              </a:rPr>
              <a:t>/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öncelikler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belirlenmelidir</a:t>
            </a:r>
            <a:r>
              <a:rPr lang="en-US" altLang="tr-TR" sz="2400" dirty="0">
                <a:ea typeface="ＭＳ Ｐゴシック" panose="020B0600070205080204" pitchFamily="34" charset="-128"/>
              </a:rPr>
              <a:t>. </a:t>
            </a:r>
          </a:p>
          <a:p>
            <a:pPr>
              <a:lnSpc>
                <a:spcPct val="15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US" altLang="tr-TR" sz="2400" dirty="0" err="1">
                <a:ea typeface="ＭＳ Ｐゴシック" panose="020B0600070205080204" pitchFamily="34" charset="-128"/>
              </a:rPr>
              <a:t>Alternatif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uygulama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yolları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değerlendirilmelidir</a:t>
            </a:r>
            <a:r>
              <a:rPr lang="en-US" altLang="tr-TR" sz="2400" dirty="0">
                <a:ea typeface="ＭＳ Ｐゴシック" panose="020B0600070205080204" pitchFamily="34" charset="-128"/>
              </a:rPr>
              <a:t>.</a:t>
            </a:r>
          </a:p>
          <a:p>
            <a:pPr lvl="1">
              <a:buClr>
                <a:srgbClr val="FF0000"/>
              </a:buClr>
              <a:buFont typeface="Wingdings" pitchFamily="2" charset="2"/>
              <a:buChar char="Ø"/>
            </a:pPr>
            <a:r>
              <a:rPr lang="en-US" altLang="tr-TR" sz="2000" dirty="0">
                <a:ea typeface="ＭＳ Ｐゴシック" panose="020B0600070205080204" pitchFamily="34" charset="-128"/>
              </a:rPr>
              <a:t>Transdermal</a:t>
            </a:r>
          </a:p>
          <a:p>
            <a:pPr lvl="1">
              <a:buClr>
                <a:srgbClr val="FF0000"/>
              </a:buClr>
              <a:buFont typeface="Wingdings" pitchFamily="2" charset="2"/>
              <a:buChar char="Ø"/>
            </a:pPr>
            <a:r>
              <a:rPr lang="en-US" altLang="tr-TR" sz="2000" dirty="0" err="1">
                <a:ea typeface="ＭＳ Ｐゴシック" panose="020B0600070205080204" pitchFamily="34" charset="-128"/>
              </a:rPr>
              <a:t>Rektal</a:t>
            </a:r>
            <a:endParaRPr lang="en-US" altLang="tr-TR" sz="2000" dirty="0">
              <a:ea typeface="ＭＳ Ｐゴシック" panose="020B0600070205080204" pitchFamily="34" charset="-128"/>
            </a:endParaRPr>
          </a:p>
          <a:p>
            <a:pPr lvl="1">
              <a:buClr>
                <a:srgbClr val="FF0000"/>
              </a:buClr>
              <a:buFont typeface="Wingdings" pitchFamily="2" charset="2"/>
              <a:buChar char="Ø"/>
            </a:pPr>
            <a:r>
              <a:rPr lang="en-US" altLang="tr-TR" sz="2000" dirty="0" err="1">
                <a:ea typeface="ＭＳ Ｐゴシック" panose="020B0600070205080204" pitchFamily="34" charset="-128"/>
              </a:rPr>
              <a:t>İnhalasyon</a:t>
            </a:r>
            <a:r>
              <a:rPr lang="en-US" altLang="tr-TR" sz="2000" dirty="0">
                <a:ea typeface="ＭＳ Ｐゴシック" panose="020B0600070205080204" pitchFamily="34" charset="-128"/>
              </a:rPr>
              <a:t> </a:t>
            </a:r>
            <a:r>
              <a:rPr lang="en-US" altLang="tr-TR" sz="2000" dirty="0" err="1">
                <a:ea typeface="ＭＳ Ｐゴシック" panose="020B0600070205080204" pitchFamily="34" charset="-128"/>
              </a:rPr>
              <a:t>yolu</a:t>
            </a:r>
            <a:r>
              <a:rPr lang="en-US" altLang="tr-TR" sz="2000" dirty="0">
                <a:ea typeface="ＭＳ Ｐゴシック" panose="020B0600070205080204" pitchFamily="34" charset="-128"/>
              </a:rPr>
              <a:t> </a:t>
            </a:r>
            <a:r>
              <a:rPr lang="en-US" altLang="tr-TR" sz="2000" dirty="0" err="1">
                <a:ea typeface="ＭＳ Ｐゴシック" panose="020B0600070205080204" pitchFamily="34" charset="-128"/>
              </a:rPr>
              <a:t>ile</a:t>
            </a:r>
            <a:endParaRPr lang="en-US" altLang="tr-TR" sz="2000" dirty="0">
              <a:ea typeface="ＭＳ Ｐゴシック" panose="020B0600070205080204" pitchFamily="34" charset="-128"/>
            </a:endParaRPr>
          </a:p>
          <a:p>
            <a:pPr lvl="1">
              <a:buClr>
                <a:srgbClr val="FF0000"/>
              </a:buClr>
              <a:buFont typeface="Wingdings" pitchFamily="2" charset="2"/>
              <a:buChar char="Ø"/>
            </a:pPr>
            <a:r>
              <a:rPr lang="en-US" altLang="tr-TR" sz="2000" dirty="0" err="1">
                <a:ea typeface="ＭＳ Ｐゴシック" panose="020B0600070205080204" pitchFamily="34" charset="-128"/>
              </a:rPr>
              <a:t>İntramusküler</a:t>
            </a:r>
            <a:endParaRPr lang="en-US" altLang="tr-TR" sz="2000" dirty="0">
              <a:ea typeface="ＭＳ Ｐゴシック" panose="020B0600070205080204" pitchFamily="34" charset="-128"/>
            </a:endParaRPr>
          </a:p>
          <a:p>
            <a:pPr lvl="1">
              <a:buClr>
                <a:srgbClr val="FF0000"/>
              </a:buClr>
              <a:buFont typeface="Wingdings" pitchFamily="2" charset="2"/>
              <a:buChar char="Ø"/>
            </a:pPr>
            <a:r>
              <a:rPr lang="en-US" altLang="tr-TR" sz="2000" dirty="0" err="1">
                <a:ea typeface="ＭＳ Ｐゴシック" panose="020B0600070205080204" pitchFamily="34" charset="-128"/>
              </a:rPr>
              <a:t>İntravenöz</a:t>
            </a:r>
            <a:endParaRPr lang="en-US" altLang="tr-TR" sz="2000" dirty="0">
              <a:ea typeface="ＭＳ Ｐゴシック" panose="020B0600070205080204" pitchFamily="34" charset="-128"/>
            </a:endParaRPr>
          </a:p>
          <a:p>
            <a:pPr lvl="1">
              <a:buClr>
                <a:srgbClr val="FF0000"/>
              </a:buClr>
              <a:buFont typeface="Wingdings" pitchFamily="2" charset="2"/>
              <a:buChar char="Ø"/>
            </a:pPr>
            <a:r>
              <a:rPr lang="en-US" altLang="tr-TR" sz="2000" dirty="0" err="1">
                <a:ea typeface="ＭＳ Ｐゴシック" panose="020B0600070205080204" pitchFamily="34" charset="-128"/>
              </a:rPr>
              <a:t>Bukkal</a:t>
            </a:r>
            <a:endParaRPr lang="en-US" altLang="tr-TR" sz="2000" dirty="0">
              <a:ea typeface="ＭＳ Ｐゴシック" panose="020B0600070205080204" pitchFamily="34" charset="-128"/>
            </a:endParaRPr>
          </a:p>
          <a:p>
            <a:pPr>
              <a:lnSpc>
                <a:spcPct val="15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US" altLang="tr-TR" sz="2400" dirty="0" err="1">
                <a:ea typeface="ＭＳ Ｐゴシック" panose="020B0600070205080204" pitchFamily="34" charset="-128"/>
              </a:rPr>
              <a:t>İlacın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tüpten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uygulamaya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uygun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olmadığı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durumda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benzer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farmakolojik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etkiye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sahip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başka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bir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ilaç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seçilmelidir</a:t>
            </a:r>
            <a:r>
              <a:rPr lang="en-US" altLang="tr-TR" sz="2400" dirty="0">
                <a:ea typeface="ＭＳ Ｐゴシック" panose="020B0600070205080204" pitchFamily="34" charset="-128"/>
              </a:rPr>
              <a:t>.</a:t>
            </a:r>
          </a:p>
          <a:p>
            <a:pPr>
              <a:lnSpc>
                <a:spcPct val="15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US" altLang="tr-TR" sz="2400" dirty="0" err="1">
                <a:ea typeface="ＭＳ Ｐゴシック" panose="020B0600070205080204" pitchFamily="34" charset="-128"/>
              </a:rPr>
              <a:t>İlaç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tüpten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uygulamaya</a:t>
            </a:r>
            <a:r>
              <a:rPr lang="en-US" altLang="tr-TR" sz="2400" dirty="0">
                <a:ea typeface="ＭＳ Ｐゴシック" panose="020B0600070205080204" pitchFamily="34" charset="-128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uygun</a:t>
            </a:r>
            <a:r>
              <a:rPr lang="en-US" altLang="tr-TR" sz="2400" dirty="0">
                <a:ea typeface="ＭＳ Ｐゴシック" panose="020B0600070205080204" pitchFamily="34" charset="-128"/>
              </a:rPr>
              <a:t> hale </a:t>
            </a:r>
            <a:r>
              <a:rPr lang="en-US" altLang="tr-TR" sz="2400" dirty="0" err="1">
                <a:ea typeface="ＭＳ Ｐゴシック" panose="020B0600070205080204" pitchFamily="34" charset="-128"/>
              </a:rPr>
              <a:t>getirilebilir</a:t>
            </a:r>
            <a:r>
              <a:rPr lang="en-US" altLang="tr-TR" sz="2400" dirty="0">
                <a:ea typeface="ＭＳ Ｐゴシック" panose="020B0600070205080204" pitchFamily="34" charset="-128"/>
              </a:rPr>
              <a:t> mi?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endParaRPr lang="en-US" altLang="tr-TR" dirty="0">
              <a:ea typeface="ＭＳ Ｐゴシック" panose="020B0600070205080204" pitchFamily="34" charset="-128"/>
            </a:endParaRPr>
          </a:p>
        </p:txBody>
      </p:sp>
      <p:pic>
        <p:nvPicPr>
          <p:cNvPr id="6" name="Resim 5">
            <a:extLst>
              <a:ext uri="{FF2B5EF4-FFF2-40B4-BE49-F238E27FC236}">
                <a16:creationId xmlns:a16="http://schemas.microsoft.com/office/drawing/2014/main" id="{C9524D1B-88F3-5A4B-9415-2FBFBE3FBD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9904" y="1270249"/>
            <a:ext cx="720557" cy="720557"/>
          </a:xfrm>
          <a:prstGeom prst="rect">
            <a:avLst/>
          </a:prstGeom>
        </p:spPr>
      </p:pic>
      <p:pic>
        <p:nvPicPr>
          <p:cNvPr id="7" name="Resim 6">
            <a:extLst>
              <a:ext uri="{FF2B5EF4-FFF2-40B4-BE49-F238E27FC236}">
                <a16:creationId xmlns:a16="http://schemas.microsoft.com/office/drawing/2014/main" id="{513A7730-2A42-DF4C-A2E2-10DE54895A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0695" y="2050966"/>
            <a:ext cx="724568" cy="724568"/>
          </a:xfrm>
          <a:prstGeom prst="rect">
            <a:avLst/>
          </a:prstGeom>
        </p:spPr>
      </p:pic>
      <p:pic>
        <p:nvPicPr>
          <p:cNvPr id="10" name="Resim 9">
            <a:extLst>
              <a:ext uri="{FF2B5EF4-FFF2-40B4-BE49-F238E27FC236}">
                <a16:creationId xmlns:a16="http://schemas.microsoft.com/office/drawing/2014/main" id="{88C0C641-9316-4B49-AB18-909B02ED4F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3800" y="4473824"/>
            <a:ext cx="942474" cy="942474"/>
          </a:xfrm>
          <a:prstGeom prst="rect">
            <a:avLst/>
          </a:prstGeom>
        </p:spPr>
      </p:pic>
      <p:pic>
        <p:nvPicPr>
          <p:cNvPr id="11" name="Resim 10">
            <a:extLst>
              <a:ext uri="{FF2B5EF4-FFF2-40B4-BE49-F238E27FC236}">
                <a16:creationId xmlns:a16="http://schemas.microsoft.com/office/drawing/2014/main" id="{6D400D64-3F98-E44B-8EE0-DCF11FBE9F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2979" y="5516558"/>
            <a:ext cx="587914" cy="800944"/>
          </a:xfrm>
          <a:prstGeom prst="rect">
            <a:avLst/>
          </a:prstGeom>
        </p:spPr>
      </p:pic>
      <p:pic>
        <p:nvPicPr>
          <p:cNvPr id="13" name="Resim 12">
            <a:extLst>
              <a:ext uri="{FF2B5EF4-FFF2-40B4-BE49-F238E27FC236}">
                <a16:creationId xmlns:a16="http://schemas.microsoft.com/office/drawing/2014/main" id="{C590154E-D86F-5F42-90E7-E3A214B590A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49732" y="1263483"/>
            <a:ext cx="1771316" cy="1771316"/>
          </a:xfrm>
          <a:prstGeom prst="rect">
            <a:avLst/>
          </a:prstGeom>
        </p:spPr>
      </p:pic>
      <p:pic>
        <p:nvPicPr>
          <p:cNvPr id="14" name="Resim 13">
            <a:extLst>
              <a:ext uri="{FF2B5EF4-FFF2-40B4-BE49-F238E27FC236}">
                <a16:creationId xmlns:a16="http://schemas.microsoft.com/office/drawing/2014/main" id="{393C2F89-74A8-D047-9D65-3D28C57ABA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94111" y="4330114"/>
            <a:ext cx="1771316" cy="1771316"/>
          </a:xfrm>
          <a:prstGeom prst="rect">
            <a:avLst/>
          </a:prstGeom>
        </p:spPr>
      </p:pic>
      <p:sp>
        <p:nvSpPr>
          <p:cNvPr id="15" name="Aşağı Ok 14">
            <a:extLst>
              <a:ext uri="{FF2B5EF4-FFF2-40B4-BE49-F238E27FC236}">
                <a16:creationId xmlns:a16="http://schemas.microsoft.com/office/drawing/2014/main" id="{4BF8C66B-01D4-1F42-A773-6B75A8189A84}"/>
              </a:ext>
            </a:extLst>
          </p:cNvPr>
          <p:cNvSpPr/>
          <p:nvPr/>
        </p:nvSpPr>
        <p:spPr>
          <a:xfrm>
            <a:off x="10435390" y="3140242"/>
            <a:ext cx="405063" cy="1046747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  <p:sp>
        <p:nvSpPr>
          <p:cNvPr id="16" name="Sol Ayraç 15">
            <a:extLst>
              <a:ext uri="{FF2B5EF4-FFF2-40B4-BE49-F238E27FC236}">
                <a16:creationId xmlns:a16="http://schemas.microsoft.com/office/drawing/2014/main" id="{7FCC9916-6009-264C-A4CE-3BB6A2605C17}"/>
              </a:ext>
            </a:extLst>
          </p:cNvPr>
          <p:cNvSpPr/>
          <p:nvPr/>
        </p:nvSpPr>
        <p:spPr>
          <a:xfrm rot="10800000">
            <a:off x="8494298" y="1263483"/>
            <a:ext cx="1428416" cy="5229391"/>
          </a:xfrm>
          <a:prstGeom prst="leftBrace">
            <a:avLst>
              <a:gd name="adj1" fmla="val 8333"/>
              <a:gd name="adj2" fmla="val 52422"/>
            </a:avLst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0644532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Title 1">
            <a:extLst>
              <a:ext uri="{FF2B5EF4-FFF2-40B4-BE49-F238E27FC236}">
                <a16:creationId xmlns:a16="http://schemas.microsoft.com/office/drawing/2014/main" id="{CBA6BAC2-41C7-3340-8A63-7BDAB38FE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tr-TR" sz="3600">
                <a:solidFill>
                  <a:srgbClr val="FF0000"/>
                </a:solidFill>
                <a:ea typeface="ＭＳ Ｐゴシック" panose="020B0600070205080204" pitchFamily="34" charset="-128"/>
              </a:rPr>
              <a:t>Genel Değerlendirme</a:t>
            </a:r>
          </a:p>
        </p:txBody>
      </p:sp>
      <p:sp>
        <p:nvSpPr>
          <p:cNvPr id="92162" name="Content Placeholder 2">
            <a:extLst>
              <a:ext uri="{FF2B5EF4-FFF2-40B4-BE49-F238E27FC236}">
                <a16:creationId xmlns:a16="http://schemas.microsoft.com/office/drawing/2014/main" id="{ECBC045A-4F78-D245-8E5D-A60C18E615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buClr>
                <a:srgbClr val="FF0000"/>
              </a:buClr>
              <a:buFont typeface="Arial" panose="020B0604020202020204" pitchFamily="34" charset="0"/>
              <a:buNone/>
            </a:pPr>
            <a:endParaRPr lang="en-US" altLang="tr-TR" sz="2400"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Clr>
                <a:srgbClr val="FF0000"/>
              </a:buClr>
              <a:buFont typeface="Wingdings" pitchFamily="2" charset="2"/>
              <a:buChar char="Ø"/>
            </a:pPr>
            <a:endParaRPr lang="tr-TR" altLang="tr-TR" sz="2000"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lvl="1">
              <a:lnSpc>
                <a:spcPct val="80000"/>
              </a:lnSpc>
              <a:buClr>
                <a:srgbClr val="FF0000"/>
              </a:buClr>
              <a:buFont typeface="Arial" panose="020B0604020202020204" pitchFamily="34" charset="0"/>
              <a:buNone/>
            </a:pPr>
            <a:endParaRPr lang="en-US" altLang="tr-TR" sz="2000"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Clr>
                <a:srgbClr val="FF0000"/>
              </a:buClr>
              <a:buFont typeface="Wingdings" pitchFamily="2" charset="2"/>
              <a:buChar char="Ø"/>
            </a:pPr>
            <a:endParaRPr lang="en-US" altLang="tr-TR" sz="2400"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Clr>
                <a:srgbClr val="FF0000"/>
              </a:buClr>
              <a:buFont typeface="Wingdings" pitchFamily="2" charset="2"/>
              <a:buChar char="Ø"/>
            </a:pPr>
            <a:endParaRPr lang="en-US" altLang="tr-TR" sz="2700">
              <a:ea typeface="ＭＳ Ｐゴシック" panose="020B0600070205080204" pitchFamily="34" charset="-128"/>
            </a:endParaRPr>
          </a:p>
        </p:txBody>
      </p:sp>
      <p:graphicFrame>
        <p:nvGraphicFramePr>
          <p:cNvPr id="4" name="3 Diyagram">
            <a:extLst>
              <a:ext uri="{FF2B5EF4-FFF2-40B4-BE49-F238E27FC236}">
                <a16:creationId xmlns:a16="http://schemas.microsoft.com/office/drawing/2014/main" id="{9A85CE29-4299-2042-B91D-4467C7C6EE2D}"/>
              </a:ext>
            </a:extLst>
          </p:cNvPr>
          <p:cNvGraphicFramePr/>
          <p:nvPr/>
        </p:nvGraphicFramePr>
        <p:xfrm>
          <a:off x="215465" y="1593656"/>
          <a:ext cx="7268177" cy="4205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1">
            <a:extLst>
              <a:ext uri="{FF2B5EF4-FFF2-40B4-BE49-F238E27FC236}">
                <a16:creationId xmlns:a16="http://schemas.microsoft.com/office/drawing/2014/main" id="{B99479F6-9639-3E47-AF3D-05E276A7C82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5961" y="657225"/>
            <a:ext cx="4405312" cy="583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ounded Rectangle 2">
            <a:extLst>
              <a:ext uri="{FF2B5EF4-FFF2-40B4-BE49-F238E27FC236}">
                <a16:creationId xmlns:a16="http://schemas.microsoft.com/office/drawing/2014/main" id="{51AE794B-1FBD-DF44-890A-6121BB65B4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47748" y="2855914"/>
            <a:ext cx="865789" cy="211137"/>
          </a:xfrm>
          <a:prstGeom prst="roundRect">
            <a:avLst>
              <a:gd name="adj" fmla="val 16667"/>
            </a:avLst>
          </a:prstGeom>
          <a:solidFill>
            <a:srgbClr val="FF0000">
              <a:alpha val="0"/>
            </a:srgbClr>
          </a:solidFill>
          <a:ln w="38100">
            <a:solidFill>
              <a:srgbClr val="FF0000"/>
            </a:solidFill>
            <a:round/>
            <a:headEnd/>
            <a:tailEnd/>
          </a:ln>
          <a:effectLst>
            <a:outerShdw blurRad="50800" dist="38100" dir="5400000" rotWithShape="0">
              <a:srgbClr val="808080">
                <a:alpha val="34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en-US">
              <a:solidFill>
                <a:schemeClr val="lt1"/>
              </a:solidFill>
            </a:endParaRPr>
          </a:p>
        </p:txBody>
      </p:sp>
      <p:sp>
        <p:nvSpPr>
          <p:cNvPr id="7" name="Rounded Rectangle 3">
            <a:extLst>
              <a:ext uri="{FF2B5EF4-FFF2-40B4-BE49-F238E27FC236}">
                <a16:creationId xmlns:a16="http://schemas.microsoft.com/office/drawing/2014/main" id="{595AADEF-AE59-2346-AACC-B83621AC0B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35485" y="3716339"/>
            <a:ext cx="865789" cy="211137"/>
          </a:xfrm>
          <a:prstGeom prst="roundRect">
            <a:avLst>
              <a:gd name="adj" fmla="val 16667"/>
            </a:avLst>
          </a:prstGeom>
          <a:solidFill>
            <a:srgbClr val="FF0000">
              <a:alpha val="0"/>
            </a:srgbClr>
          </a:solidFill>
          <a:ln w="38100">
            <a:solidFill>
              <a:srgbClr val="FF0000"/>
            </a:solidFill>
            <a:round/>
            <a:headEnd/>
            <a:tailEnd/>
          </a:ln>
          <a:effectLst>
            <a:outerShdw blurRad="50800" dist="38100" dir="5400000" rotWithShape="0">
              <a:srgbClr val="808080">
                <a:alpha val="34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en-US">
              <a:solidFill>
                <a:schemeClr val="lt1"/>
              </a:solidFill>
            </a:endParaRPr>
          </a:p>
        </p:txBody>
      </p:sp>
      <p:sp>
        <p:nvSpPr>
          <p:cNvPr id="8" name="Rounded Rectangle 4">
            <a:extLst>
              <a:ext uri="{FF2B5EF4-FFF2-40B4-BE49-F238E27FC236}">
                <a16:creationId xmlns:a16="http://schemas.microsoft.com/office/drawing/2014/main" id="{0CF0B602-F806-1E46-BB34-FEA721CB96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43423" y="1944689"/>
            <a:ext cx="865789" cy="212725"/>
          </a:xfrm>
          <a:prstGeom prst="roundRect">
            <a:avLst>
              <a:gd name="adj" fmla="val 16667"/>
            </a:avLst>
          </a:prstGeom>
          <a:solidFill>
            <a:srgbClr val="FF0000">
              <a:alpha val="0"/>
            </a:srgbClr>
          </a:solidFill>
          <a:ln w="38100">
            <a:solidFill>
              <a:srgbClr val="FF0000"/>
            </a:solidFill>
            <a:round/>
            <a:headEnd/>
            <a:tailEnd/>
          </a:ln>
          <a:effectLst>
            <a:outerShdw blurRad="50800" dist="38100" dir="5400000" rotWithShape="0">
              <a:srgbClr val="808080">
                <a:alpha val="34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en-US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195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29 Yuvarlatılmış Dikdörtgen">
            <a:extLst>
              <a:ext uri="{FF2B5EF4-FFF2-40B4-BE49-F238E27FC236}">
                <a16:creationId xmlns:a16="http://schemas.microsoft.com/office/drawing/2014/main" id="{74AEF2C6-30BE-8B49-87FC-5F184B4129BA}"/>
              </a:ext>
            </a:extLst>
          </p:cNvPr>
          <p:cNvSpPr/>
          <p:nvPr/>
        </p:nvSpPr>
        <p:spPr>
          <a:xfrm>
            <a:off x="7290108" y="1491862"/>
            <a:ext cx="2160588" cy="1439863"/>
          </a:xfrm>
          <a:prstGeom prst="roundRect">
            <a:avLst>
              <a:gd name="adj" fmla="val 10000"/>
            </a:avLst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tr-TR" sz="2400" dirty="0">
              <a:solidFill>
                <a:schemeClr val="tx1"/>
              </a:solidFill>
              <a:ea typeface="ＭＳ Ｐゴシック" charset="0"/>
              <a:cs typeface="Arial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sz="2400" dirty="0">
                <a:solidFill>
                  <a:schemeClr val="tx1"/>
                </a:solidFill>
                <a:ea typeface="ＭＳ Ｐゴシック" charset="0"/>
                <a:cs typeface="Arial" charset="0"/>
              </a:rPr>
              <a:t>Lifli ürün</a:t>
            </a:r>
          </a:p>
        </p:txBody>
      </p:sp>
      <p:sp>
        <p:nvSpPr>
          <p:cNvPr id="25" name="Düz Bağlayıcı 18">
            <a:extLst>
              <a:ext uri="{FF2B5EF4-FFF2-40B4-BE49-F238E27FC236}">
                <a16:creationId xmlns:a16="http://schemas.microsoft.com/office/drawing/2014/main" id="{A3D1D081-FB6F-2D4B-82CD-A6A0F5B92F56}"/>
              </a:ext>
            </a:extLst>
          </p:cNvPr>
          <p:cNvSpPr/>
          <p:nvPr/>
        </p:nvSpPr>
        <p:spPr bwMode="auto">
          <a:xfrm rot="2829178">
            <a:off x="4957277" y="3592918"/>
            <a:ext cx="14288" cy="155575"/>
          </a:xfrm>
          <a:prstGeom prst="rect">
            <a:avLst/>
          </a:prstGeom>
          <a:ln w="28575"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lIns="12700" tIns="0" rIns="12700" bIns="0" spcCol="1270" anchor="ctr"/>
          <a:lstStyle/>
          <a:p>
            <a:pPr algn="ctr" defTabSz="222250" eaLnBrk="1" fontAlgn="auto" hangingPunct="1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defRPr/>
            </a:pPr>
            <a:endParaRPr lang="tr-TR" sz="2400"/>
          </a:p>
        </p:txBody>
      </p:sp>
      <p:sp>
        <p:nvSpPr>
          <p:cNvPr id="19" name="Yuvarlatılmış Dikdörtgen 24">
            <a:extLst>
              <a:ext uri="{FF2B5EF4-FFF2-40B4-BE49-F238E27FC236}">
                <a16:creationId xmlns:a16="http://schemas.microsoft.com/office/drawing/2014/main" id="{2D948A85-5B4A-AD42-99D4-0C17FE6F5181}"/>
              </a:ext>
            </a:extLst>
          </p:cNvPr>
          <p:cNvSpPr/>
          <p:nvPr/>
        </p:nvSpPr>
        <p:spPr bwMode="auto">
          <a:xfrm>
            <a:off x="7042458" y="4566850"/>
            <a:ext cx="2257425" cy="1058862"/>
          </a:xfrm>
          <a:prstGeom prst="rect">
            <a:avLst/>
          </a:prstGeom>
          <a:ln w="28575"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18415" tIns="18415" rIns="18415" bIns="18415" spcCol="1270" anchor="ctr"/>
          <a:lstStyle/>
          <a:p>
            <a:pPr algn="ctr" defTabSz="1289050" eaLnBrk="1" fontAlgn="auto" hangingPunct="1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defRPr/>
            </a:pPr>
            <a:endParaRPr lang="tr-TR" sz="2400">
              <a:cs typeface="Arial" pitchFamily="34" charset="0"/>
            </a:endParaRPr>
          </a:p>
        </p:txBody>
      </p:sp>
      <p:sp>
        <p:nvSpPr>
          <p:cNvPr id="14" name="13 Yuvarlatılmış Dikdörtgen">
            <a:extLst>
              <a:ext uri="{FF2B5EF4-FFF2-40B4-BE49-F238E27FC236}">
                <a16:creationId xmlns:a16="http://schemas.microsoft.com/office/drawing/2014/main" id="{467BD93C-4C13-694A-A955-8C50372E3F78}"/>
              </a:ext>
            </a:extLst>
          </p:cNvPr>
          <p:cNvSpPr/>
          <p:nvPr/>
        </p:nvSpPr>
        <p:spPr bwMode="auto">
          <a:xfrm>
            <a:off x="7307571" y="3292087"/>
            <a:ext cx="2160587" cy="1439863"/>
          </a:xfrm>
          <a:prstGeom prst="roundRect">
            <a:avLst>
              <a:gd name="adj" fmla="val 10000"/>
            </a:avLst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sz="2400" dirty="0" err="1">
                <a:solidFill>
                  <a:schemeClr val="tx1"/>
                </a:solidFill>
                <a:ea typeface="ＭＳ Ｐゴシック" charset="0"/>
                <a:cs typeface="Arial" charset="0"/>
              </a:rPr>
              <a:t>Hiperkalorik</a:t>
            </a:r>
            <a:r>
              <a:rPr lang="tr-TR" sz="2400" dirty="0">
                <a:solidFill>
                  <a:schemeClr val="tx1"/>
                </a:solidFill>
                <a:ea typeface="ＭＳ Ｐゴシック" charset="0"/>
                <a:cs typeface="Arial" charset="0"/>
              </a:rPr>
              <a:t>  ürün         1ml/1,5kkal</a:t>
            </a:r>
          </a:p>
        </p:txBody>
      </p:sp>
      <p:sp>
        <p:nvSpPr>
          <p:cNvPr id="16" name="15 Yuvarlatılmış Dikdörtgen">
            <a:extLst>
              <a:ext uri="{FF2B5EF4-FFF2-40B4-BE49-F238E27FC236}">
                <a16:creationId xmlns:a16="http://schemas.microsoft.com/office/drawing/2014/main" id="{E43FEBC2-6821-654C-919A-7823C8A438DD}"/>
              </a:ext>
            </a:extLst>
          </p:cNvPr>
          <p:cNvSpPr/>
          <p:nvPr/>
        </p:nvSpPr>
        <p:spPr>
          <a:xfrm>
            <a:off x="7274233" y="5109775"/>
            <a:ext cx="2160588" cy="1439862"/>
          </a:xfrm>
          <a:prstGeom prst="roundRect">
            <a:avLst>
              <a:gd name="adj" fmla="val 10000"/>
            </a:avLst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sz="2400" dirty="0">
                <a:solidFill>
                  <a:schemeClr val="tx1"/>
                </a:solidFill>
                <a:ea typeface="ＭＳ Ｐゴシック" charset="0"/>
                <a:cs typeface="Arial" charset="0"/>
              </a:rPr>
              <a:t>Hastalığa özel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sz="2400" dirty="0">
                <a:solidFill>
                  <a:schemeClr val="tx1"/>
                </a:solidFill>
                <a:ea typeface="ＭＳ Ｐゴシック" charset="0"/>
                <a:cs typeface="Arial" charset="0"/>
              </a:rPr>
              <a:t>ürünler</a:t>
            </a:r>
          </a:p>
        </p:txBody>
      </p:sp>
      <p:sp>
        <p:nvSpPr>
          <p:cNvPr id="20" name="19 Yuvarlatılmış Dikdörtgen">
            <a:extLst>
              <a:ext uri="{FF2B5EF4-FFF2-40B4-BE49-F238E27FC236}">
                <a16:creationId xmlns:a16="http://schemas.microsoft.com/office/drawing/2014/main" id="{97F5EFAD-3DD7-EC45-BD8C-6C62EB0B076C}"/>
              </a:ext>
            </a:extLst>
          </p:cNvPr>
          <p:cNvSpPr/>
          <p:nvPr/>
        </p:nvSpPr>
        <p:spPr>
          <a:xfrm>
            <a:off x="1995796" y="2064950"/>
            <a:ext cx="2447925" cy="3995737"/>
          </a:xfrm>
          <a:prstGeom prst="roundRect">
            <a:avLst>
              <a:gd name="adj" fmla="val 10000"/>
            </a:avLst>
          </a:prstGeom>
          <a:ln w="285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 defTabSz="1289050" eaLnBrk="1" fontAlgn="auto" hangingPunct="1">
              <a:spcBef>
                <a:spcPts val="0"/>
              </a:spcBef>
              <a:spcAft>
                <a:spcPct val="35000"/>
              </a:spcAft>
              <a:defRPr/>
            </a:pPr>
            <a:endParaRPr lang="tr-TR" sz="2400" dirty="0">
              <a:solidFill>
                <a:schemeClr val="tx1"/>
              </a:solidFill>
              <a:ea typeface="ＭＳ Ｐゴシック" charset="0"/>
              <a:cs typeface="Arial" charset="0"/>
            </a:endParaRPr>
          </a:p>
          <a:p>
            <a:pPr algn="ctr" defTabSz="1289050" eaLnBrk="1" fontAlgn="auto" hangingPunct="1">
              <a:spcBef>
                <a:spcPts val="0"/>
              </a:spcBef>
              <a:spcAft>
                <a:spcPct val="35000"/>
              </a:spcAft>
              <a:defRPr/>
            </a:pPr>
            <a:r>
              <a:rPr lang="tr-TR" sz="2400" dirty="0">
                <a:solidFill>
                  <a:schemeClr val="tx1"/>
                </a:solidFill>
                <a:ea typeface="ＭＳ Ｐゴシック" charset="0"/>
                <a:cs typeface="Arial" charset="0"/>
              </a:rPr>
              <a:t>Tüple beslenmeye uygun</a:t>
            </a:r>
          </a:p>
          <a:p>
            <a:pPr algn="ctr" defTabSz="1289050" eaLnBrk="1" fontAlgn="auto" hangingPunct="1">
              <a:spcBef>
                <a:spcPts val="0"/>
              </a:spcBef>
              <a:spcAft>
                <a:spcPct val="35000"/>
              </a:spcAft>
              <a:defRPr/>
            </a:pPr>
            <a:endParaRPr lang="tr-TR" sz="2400" dirty="0">
              <a:solidFill>
                <a:schemeClr val="tx1"/>
              </a:solidFill>
              <a:ea typeface="ＭＳ Ｐゴシック" charset="0"/>
              <a:cs typeface="Arial" charset="0"/>
            </a:endParaRPr>
          </a:p>
          <a:p>
            <a:pPr algn="ctr" defTabSz="1289050" eaLnBrk="1" fontAlgn="auto" hangingPunct="1">
              <a:spcBef>
                <a:spcPts val="0"/>
              </a:spcBef>
              <a:spcAft>
                <a:spcPct val="35000"/>
              </a:spcAft>
              <a:defRPr/>
            </a:pPr>
            <a:r>
              <a:rPr lang="tr-TR" sz="2400" dirty="0" err="1">
                <a:solidFill>
                  <a:schemeClr val="tx1"/>
                </a:solidFill>
                <a:ea typeface="ＭＳ Ｐゴシック" charset="0"/>
                <a:cs typeface="Arial" charset="0"/>
              </a:rPr>
              <a:t>Polimerik</a:t>
            </a:r>
            <a:r>
              <a:rPr lang="tr-TR" sz="2400" dirty="0">
                <a:solidFill>
                  <a:schemeClr val="tx1"/>
                </a:solidFill>
                <a:ea typeface="ＭＳ Ｐゴシック" charset="0"/>
                <a:cs typeface="Arial" charset="0"/>
              </a:rPr>
              <a:t> Ürün </a:t>
            </a:r>
          </a:p>
          <a:p>
            <a:pPr algn="ctr" defTabSz="1289050" eaLnBrk="1" fontAlgn="auto" hangingPunct="1">
              <a:spcBef>
                <a:spcPts val="0"/>
              </a:spcBef>
              <a:spcAft>
                <a:spcPct val="35000"/>
              </a:spcAft>
              <a:defRPr/>
            </a:pPr>
            <a:r>
              <a:rPr lang="tr-TR" sz="2400" dirty="0">
                <a:solidFill>
                  <a:schemeClr val="tx1"/>
                </a:solidFill>
                <a:ea typeface="ＭＳ Ｐゴシック" charset="0"/>
                <a:cs typeface="Arial" charset="0"/>
              </a:rPr>
              <a:t>1ml/1kkal</a:t>
            </a:r>
          </a:p>
        </p:txBody>
      </p:sp>
      <p:sp>
        <p:nvSpPr>
          <p:cNvPr id="22" name="21 Yuvarlatılmış Dikdörtgen">
            <a:extLst>
              <a:ext uri="{FF2B5EF4-FFF2-40B4-BE49-F238E27FC236}">
                <a16:creationId xmlns:a16="http://schemas.microsoft.com/office/drawing/2014/main" id="{DEFAFDAA-8BAB-2D43-8350-EB43D505185F}"/>
              </a:ext>
            </a:extLst>
          </p:cNvPr>
          <p:cNvSpPr/>
          <p:nvPr/>
        </p:nvSpPr>
        <p:spPr>
          <a:xfrm>
            <a:off x="4756448" y="774291"/>
            <a:ext cx="2340000" cy="1908000"/>
          </a:xfrm>
          <a:prstGeom prst="roundRect">
            <a:avLst>
              <a:gd name="adj" fmla="val 10000"/>
            </a:avLst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 defTabSz="1289050" eaLnBrk="1" fontAlgn="auto" hangingPunct="1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defRPr/>
            </a:pPr>
            <a:endParaRPr lang="tr-TR" sz="2800" dirty="0">
              <a:solidFill>
                <a:schemeClr val="tx1"/>
              </a:solidFill>
              <a:cs typeface="Arial" pitchFamily="34" charset="0"/>
            </a:endParaRPr>
          </a:p>
          <a:p>
            <a:pPr algn="ctr" defTabSz="1289050" eaLnBrk="1" fontAlgn="auto" hangingPunct="1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defRPr/>
            </a:pPr>
            <a:endParaRPr lang="tr-TR" sz="2400" dirty="0">
              <a:solidFill>
                <a:schemeClr val="tx1"/>
              </a:solidFill>
              <a:cs typeface="Arial" pitchFamily="34" charset="0"/>
            </a:endParaRPr>
          </a:p>
        </p:txBody>
      </p:sp>
      <p:sp>
        <p:nvSpPr>
          <p:cNvPr id="12" name="11 Sağ Ok">
            <a:extLst>
              <a:ext uri="{FF2B5EF4-FFF2-40B4-BE49-F238E27FC236}">
                <a16:creationId xmlns:a16="http://schemas.microsoft.com/office/drawing/2014/main" id="{2D7707D8-1590-7341-B839-93B3E160F88A}"/>
              </a:ext>
            </a:extLst>
          </p:cNvPr>
          <p:cNvSpPr/>
          <p:nvPr/>
        </p:nvSpPr>
        <p:spPr>
          <a:xfrm>
            <a:off x="4686608" y="1433125"/>
            <a:ext cx="2441575" cy="1619250"/>
          </a:xfrm>
          <a:prstGeom prst="rightArrow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defTabSz="1289050" eaLnBrk="1" fontAlgn="auto" hangingPunct="1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defRPr/>
            </a:pPr>
            <a:r>
              <a:rPr lang="tr-TR" sz="2400">
                <a:solidFill>
                  <a:schemeClr val="tx1"/>
                </a:solidFill>
                <a:ea typeface="ＭＳ Ｐゴシック" charset="0"/>
                <a:cs typeface="Arial" charset="0"/>
              </a:rPr>
              <a:t>İshal, kabızlık</a:t>
            </a:r>
          </a:p>
        </p:txBody>
      </p:sp>
      <p:sp>
        <p:nvSpPr>
          <p:cNvPr id="13" name="12 Sağ Ok">
            <a:extLst>
              <a:ext uri="{FF2B5EF4-FFF2-40B4-BE49-F238E27FC236}">
                <a16:creationId xmlns:a16="http://schemas.microsoft.com/office/drawing/2014/main" id="{A65BFE78-13D0-654C-A6A8-D047D813034B}"/>
              </a:ext>
            </a:extLst>
          </p:cNvPr>
          <p:cNvSpPr/>
          <p:nvPr/>
        </p:nvSpPr>
        <p:spPr>
          <a:xfrm>
            <a:off x="4708833" y="3234937"/>
            <a:ext cx="2441575" cy="1619250"/>
          </a:xfrm>
          <a:prstGeom prst="rightArrow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tr-TR" sz="2400" dirty="0">
                <a:solidFill>
                  <a:schemeClr val="tx1"/>
                </a:solidFill>
                <a:ea typeface="ＭＳ Ｐゴシック" charset="0"/>
                <a:cs typeface="Arial" charset="0"/>
              </a:rPr>
              <a:t>Sıvı kısıtlaması</a:t>
            </a:r>
          </a:p>
        </p:txBody>
      </p:sp>
      <p:sp>
        <p:nvSpPr>
          <p:cNvPr id="17" name="16 Sağ Ok">
            <a:extLst>
              <a:ext uri="{FF2B5EF4-FFF2-40B4-BE49-F238E27FC236}">
                <a16:creationId xmlns:a16="http://schemas.microsoft.com/office/drawing/2014/main" id="{07D08AD9-BA12-B646-B8D3-93BAD5F3DE59}"/>
              </a:ext>
            </a:extLst>
          </p:cNvPr>
          <p:cNvSpPr/>
          <p:nvPr/>
        </p:nvSpPr>
        <p:spPr>
          <a:xfrm>
            <a:off x="4691371" y="5035162"/>
            <a:ext cx="2441575" cy="1619250"/>
          </a:xfrm>
          <a:prstGeom prst="rightArrow">
            <a:avLst>
              <a:gd name="adj1" fmla="val 50000"/>
              <a:gd name="adj2" fmla="val 50000"/>
            </a:avLst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defTabSz="1289050" eaLnBrk="1" fontAlgn="auto" hangingPunct="1">
              <a:spcBef>
                <a:spcPts val="0"/>
              </a:spcBef>
              <a:spcAft>
                <a:spcPct val="35000"/>
              </a:spcAft>
              <a:defRPr/>
            </a:pPr>
            <a:r>
              <a:rPr lang="tr-TR" sz="2400" dirty="0">
                <a:solidFill>
                  <a:schemeClr val="tx1"/>
                </a:solidFill>
                <a:cs typeface="Arial" pitchFamily="34" charset="0"/>
              </a:rPr>
              <a:t>DM,KBH,KBS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CFB0C93-20B4-C775-FF3B-198834F2D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>
                <a:solidFill>
                  <a:srgbClr val="FF0000"/>
                </a:solidFill>
                <a:latin typeface="+mn-lt"/>
              </a:rPr>
              <a:t>Enteral </a:t>
            </a:r>
            <a:r>
              <a:rPr lang="en-US" sz="3600" dirty="0" err="1">
                <a:solidFill>
                  <a:srgbClr val="FF0000"/>
                </a:solidFill>
                <a:latin typeface="+mn-lt"/>
              </a:rPr>
              <a:t>Beslenme</a:t>
            </a:r>
            <a:r>
              <a:rPr lang="en-US" sz="3600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sz="3600" dirty="0" err="1">
                <a:solidFill>
                  <a:srgbClr val="FF0000"/>
                </a:solidFill>
                <a:latin typeface="+mn-lt"/>
              </a:rPr>
              <a:t>Ürünleri</a:t>
            </a:r>
            <a:endParaRPr lang="en-US" sz="3600" dirty="0">
              <a:solidFill>
                <a:srgbClr val="FF000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-1074695528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9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 autoUpdateAnimBg="0"/>
      <p:bldP spid="14" grpId="0" animBg="1" autoUpdateAnimBg="0"/>
      <p:bldP spid="16" grpId="0" animBg="1" autoUpdateAnimBg="0"/>
      <p:bldP spid="12" grpId="0" animBg="1" autoUpdateAnimBg="0"/>
      <p:bldP spid="13" grpId="0" animBg="1" autoUpdateAnimBg="0"/>
      <p:bldP spid="17" grpId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Title 1">
            <a:extLst>
              <a:ext uri="{FF2B5EF4-FFF2-40B4-BE49-F238E27FC236}">
                <a16:creationId xmlns:a16="http://schemas.microsoft.com/office/drawing/2014/main" id="{D4718011-0703-2A40-996A-7BEAC2E29187}"/>
              </a:ext>
            </a:extLst>
          </p:cNvPr>
          <p:cNvSpPr txBox="1">
            <a:spLocks/>
          </p:cNvSpPr>
          <p:nvPr/>
        </p:nvSpPr>
        <p:spPr bwMode="auto">
          <a:xfrm>
            <a:off x="1730375" y="115888"/>
            <a:ext cx="8813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tr-TR" altLang="tr-TR" sz="3600">
                <a:solidFill>
                  <a:srgbClr val="FF0000"/>
                </a:solidFill>
              </a:rPr>
              <a:t>Beslenme Tüpünden İlaç Uygulamasına Bağlı Sorunlar</a:t>
            </a:r>
            <a:endParaRPr lang="en-US" altLang="tr-TR" sz="3600">
              <a:solidFill>
                <a:srgbClr val="FF0000"/>
              </a:solidFill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F5CDA5B-E8ED-974B-91C9-F636E1417D04}"/>
              </a:ext>
            </a:extLst>
          </p:cNvPr>
          <p:cNvGraphicFramePr/>
          <p:nvPr/>
        </p:nvGraphicFramePr>
        <p:xfrm>
          <a:off x="2026201" y="1639761"/>
          <a:ext cx="8280920" cy="4480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A3DA3DD4-F51D-AD40-A06F-4BC84ADFD3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87714" y="5876925"/>
            <a:ext cx="7019925" cy="647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1A21"/>
              </a:gs>
              <a:gs pos="30000">
                <a:srgbClr val="DD0002"/>
              </a:gs>
              <a:gs pos="50000">
                <a:srgbClr val="C70000"/>
              </a:gs>
              <a:gs pos="100000">
                <a:srgbClr val="7D0000"/>
              </a:gs>
            </a:gsLst>
            <a:lin ang="5400000"/>
          </a:gradFill>
          <a:ln w="9525">
            <a:solidFill>
              <a:schemeClr val="accent2"/>
            </a:solidFill>
            <a:round/>
            <a:headEnd/>
            <a:tailEnd/>
          </a:ln>
          <a:effectLst>
            <a:outerShdw blurRad="50800" dist="38100" dir="5400000" rotWithShape="0">
              <a:srgbClr val="808080">
                <a:alpha val="34999"/>
              </a:srgbClr>
            </a:outerShdw>
          </a:effec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tr-TR" altLang="tr-TR" sz="2000">
                <a:solidFill>
                  <a:srgbClr val="FFFFFF"/>
                </a:solidFill>
              </a:rPr>
              <a:t>!!! Genellikle ruhsat dışı uygulama olduğu unutulmamalıdır.</a:t>
            </a:r>
          </a:p>
        </p:txBody>
      </p:sp>
    </p:spTree>
    <p:extLst>
      <p:ext uri="{BB962C8B-B14F-4D97-AF65-F5344CB8AC3E}">
        <p14:creationId xmlns:p14="http://schemas.microsoft.com/office/powerpoint/2010/main" val="510774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BFD2650-2EB8-5A25-B645-D4E3D98D42BB}"/>
              </a:ext>
            </a:extLst>
          </p:cNvPr>
          <p:cNvSpPr txBox="1"/>
          <p:nvPr/>
        </p:nvSpPr>
        <p:spPr>
          <a:xfrm>
            <a:off x="217984" y="5149198"/>
            <a:ext cx="2625738" cy="954107"/>
          </a:xfrm>
          <a:prstGeom prst="rect">
            <a:avLst/>
          </a:prstGeom>
          <a:noFill/>
        </p:spPr>
        <p:txBody>
          <a:bodyPr wrap="square" lIns="0" rIns="0" rtlCol="0" anchor="b">
            <a:spAutoFit/>
          </a:bodyPr>
          <a:lstStyle/>
          <a:p>
            <a:pPr algn="r"/>
            <a:r>
              <a:rPr lang="en-US" sz="2800" b="1" noProof="1"/>
              <a:t>Farmakodinamik Etkileşimler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5D96A3-A38A-EE0C-3CA9-BA9AD14FE7B2}"/>
              </a:ext>
            </a:extLst>
          </p:cNvPr>
          <p:cNvSpPr txBox="1"/>
          <p:nvPr/>
        </p:nvSpPr>
        <p:spPr>
          <a:xfrm>
            <a:off x="217984" y="4099036"/>
            <a:ext cx="3066326" cy="1200329"/>
          </a:xfrm>
          <a:prstGeom prst="rect">
            <a:avLst/>
          </a:prstGeom>
          <a:noFill/>
        </p:spPr>
        <p:txBody>
          <a:bodyPr wrap="square" lIns="0" rIns="0" rtlCol="0" anchor="ctr">
            <a:spAutoFit/>
          </a:bodyPr>
          <a:lstStyle/>
          <a:p>
            <a:r>
              <a:rPr lang="en-TR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Beslenme ürünü içeriği dolayısıyla ilacın etkisinin değişimi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23A572-F7AE-D60E-CAEF-40E88ACE008B}"/>
              </a:ext>
            </a:extLst>
          </p:cNvPr>
          <p:cNvSpPr txBox="1"/>
          <p:nvPr/>
        </p:nvSpPr>
        <p:spPr>
          <a:xfrm>
            <a:off x="7792536" y="583085"/>
            <a:ext cx="1904917" cy="954107"/>
          </a:xfrm>
          <a:prstGeom prst="rect">
            <a:avLst/>
          </a:prstGeom>
          <a:noFill/>
        </p:spPr>
        <p:txBody>
          <a:bodyPr wrap="square" lIns="0" rIns="0" rtlCol="0" anchor="b">
            <a:spAutoFit/>
          </a:bodyPr>
          <a:lstStyle/>
          <a:p>
            <a:r>
              <a:rPr lang="en-US" sz="2800" b="1" noProof="1"/>
              <a:t>Farmasötik Etkileşim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7128AC-7946-30A9-3817-783F3B88564D}"/>
              </a:ext>
            </a:extLst>
          </p:cNvPr>
          <p:cNvSpPr txBox="1"/>
          <p:nvPr/>
        </p:nvSpPr>
        <p:spPr>
          <a:xfrm>
            <a:off x="7792537" y="1613355"/>
            <a:ext cx="2396596" cy="1200329"/>
          </a:xfrm>
          <a:prstGeom prst="rect">
            <a:avLst/>
          </a:prstGeom>
          <a:noFill/>
        </p:spPr>
        <p:txBody>
          <a:bodyPr wrap="square" lIns="0" rIns="0" rtlCol="0" anchor="ctr">
            <a:spAutoFit/>
          </a:bodyPr>
          <a:lstStyle/>
          <a:p>
            <a:r>
              <a:rPr lang="en-US" sz="2400" noProof="1">
                <a:solidFill>
                  <a:schemeClr val="tx1">
                    <a:lumMod val="65000"/>
                    <a:lumOff val="35000"/>
                  </a:schemeClr>
                </a:solidFill>
              </a:rPr>
              <a:t>Dış Ortam</a:t>
            </a:r>
          </a:p>
          <a:p>
            <a:r>
              <a:rPr lang="en-US" sz="2400" noProof="1">
                <a:solidFill>
                  <a:schemeClr val="tx1">
                    <a:lumMod val="65000"/>
                    <a:lumOff val="35000"/>
                  </a:schemeClr>
                </a:solidFill>
              </a:rPr>
              <a:t>Kullanılan cihazlar, transfer setler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F647AD8-83EC-0A3D-0E20-F5D0B4BF153F}"/>
              </a:ext>
            </a:extLst>
          </p:cNvPr>
          <p:cNvGrpSpPr/>
          <p:nvPr/>
        </p:nvGrpSpPr>
        <p:grpSpPr>
          <a:xfrm flipH="1">
            <a:off x="2914302" y="3557162"/>
            <a:ext cx="3404509" cy="2269673"/>
            <a:chOff x="5869033" y="3373484"/>
            <a:chExt cx="3404509" cy="2269673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75A9F05-8045-425A-9A8F-360954531E3E}"/>
                </a:ext>
              </a:extLst>
            </p:cNvPr>
            <p:cNvSpPr/>
            <p:nvPr/>
          </p:nvSpPr>
          <p:spPr>
            <a:xfrm>
              <a:off x="5869033" y="3373484"/>
              <a:ext cx="3404509" cy="2269673"/>
            </a:xfrm>
            <a:custGeom>
              <a:avLst/>
              <a:gdLst>
                <a:gd name="connsiteX0" fmla="*/ 1371600 w 4114800"/>
                <a:gd name="connsiteY0" fmla="*/ 548640 h 2743200"/>
                <a:gd name="connsiteX1" fmla="*/ 548640 w 4114800"/>
                <a:gd name="connsiteY1" fmla="*/ 1371600 h 2743200"/>
                <a:gd name="connsiteX2" fmla="*/ 1371600 w 4114800"/>
                <a:gd name="connsiteY2" fmla="*/ 2194560 h 2743200"/>
                <a:gd name="connsiteX3" fmla="*/ 2194560 w 4114800"/>
                <a:gd name="connsiteY3" fmla="*/ 1371600 h 2743200"/>
                <a:gd name="connsiteX4" fmla="*/ 1371600 w 4114800"/>
                <a:gd name="connsiteY4" fmla="*/ 548640 h 2743200"/>
                <a:gd name="connsiteX5" fmla="*/ 1371600 w 4114800"/>
                <a:gd name="connsiteY5" fmla="*/ 0 h 2743200"/>
                <a:gd name="connsiteX6" fmla="*/ 2743200 w 4114800"/>
                <a:gd name="connsiteY6" fmla="*/ 1371600 h 2743200"/>
                <a:gd name="connsiteX7" fmla="*/ 2508953 w 4114800"/>
                <a:gd name="connsiteY7" fmla="*/ 2138475 h 2743200"/>
                <a:gd name="connsiteX8" fmla="*/ 2467013 w 4114800"/>
                <a:gd name="connsiteY8" fmla="*/ 2194560 h 2743200"/>
                <a:gd name="connsiteX9" fmla="*/ 3889468 w 4114800"/>
                <a:gd name="connsiteY9" fmla="*/ 2194560 h 2743200"/>
                <a:gd name="connsiteX10" fmla="*/ 4114800 w 4114800"/>
                <a:gd name="connsiteY10" fmla="*/ 2468880 h 2743200"/>
                <a:gd name="connsiteX11" fmla="*/ 3889468 w 4114800"/>
                <a:gd name="connsiteY11" fmla="*/ 2743200 h 2743200"/>
                <a:gd name="connsiteX12" fmla="*/ 1371600 w 4114800"/>
                <a:gd name="connsiteY12" fmla="*/ 2743200 h 2743200"/>
                <a:gd name="connsiteX13" fmla="*/ 0 w 4114800"/>
                <a:gd name="connsiteY13" fmla="*/ 1371600 h 2743200"/>
                <a:gd name="connsiteX14" fmla="*/ 1371600 w 4114800"/>
                <a:gd name="connsiteY14" fmla="*/ 0 h 2743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114800" h="2743200">
                  <a:moveTo>
                    <a:pt x="1371600" y="548640"/>
                  </a:moveTo>
                  <a:cubicBezTo>
                    <a:pt x="917092" y="548640"/>
                    <a:pt x="548640" y="917092"/>
                    <a:pt x="548640" y="1371600"/>
                  </a:cubicBezTo>
                  <a:cubicBezTo>
                    <a:pt x="548640" y="1826108"/>
                    <a:pt x="917092" y="2194560"/>
                    <a:pt x="1371600" y="2194560"/>
                  </a:cubicBezTo>
                  <a:cubicBezTo>
                    <a:pt x="1826108" y="2194560"/>
                    <a:pt x="2194560" y="1826108"/>
                    <a:pt x="2194560" y="1371600"/>
                  </a:cubicBezTo>
                  <a:cubicBezTo>
                    <a:pt x="2194560" y="917092"/>
                    <a:pt x="1826108" y="548640"/>
                    <a:pt x="1371600" y="548640"/>
                  </a:cubicBezTo>
                  <a:close/>
                  <a:moveTo>
                    <a:pt x="1371600" y="0"/>
                  </a:moveTo>
                  <a:cubicBezTo>
                    <a:pt x="2129114" y="0"/>
                    <a:pt x="2743200" y="614086"/>
                    <a:pt x="2743200" y="1371600"/>
                  </a:cubicBezTo>
                  <a:cubicBezTo>
                    <a:pt x="2743200" y="1655668"/>
                    <a:pt x="2656844" y="1919566"/>
                    <a:pt x="2508953" y="2138475"/>
                  </a:cubicBezTo>
                  <a:lnTo>
                    <a:pt x="2467013" y="2194560"/>
                  </a:lnTo>
                  <a:lnTo>
                    <a:pt x="3889468" y="2194560"/>
                  </a:lnTo>
                  <a:lnTo>
                    <a:pt x="4114800" y="2468880"/>
                  </a:lnTo>
                  <a:lnTo>
                    <a:pt x="3889468" y="2743200"/>
                  </a:lnTo>
                  <a:lnTo>
                    <a:pt x="1371600" y="2743200"/>
                  </a:lnTo>
                  <a:cubicBezTo>
                    <a:pt x="614086" y="2743200"/>
                    <a:pt x="0" y="2129114"/>
                    <a:pt x="0" y="1371600"/>
                  </a:cubicBezTo>
                  <a:cubicBezTo>
                    <a:pt x="0" y="614086"/>
                    <a:pt x="614086" y="0"/>
                    <a:pt x="137160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9582EC8-BA5C-047B-D18A-1F6CF4EC780C}"/>
                </a:ext>
              </a:extLst>
            </p:cNvPr>
            <p:cNvSpPr/>
            <p:nvPr/>
          </p:nvSpPr>
          <p:spPr>
            <a:xfrm>
              <a:off x="7004957" y="4612821"/>
              <a:ext cx="1125843" cy="576402"/>
            </a:xfrm>
            <a:custGeom>
              <a:avLst/>
              <a:gdLst>
                <a:gd name="connsiteX0" fmla="*/ 669281 w 1125843"/>
                <a:gd name="connsiteY0" fmla="*/ 0 h 576402"/>
                <a:gd name="connsiteX1" fmla="*/ 1125843 w 1125843"/>
                <a:gd name="connsiteY1" fmla="*/ 0 h 576402"/>
                <a:gd name="connsiteX2" fmla="*/ 1120673 w 1125843"/>
                <a:gd name="connsiteY2" fmla="*/ 68324 h 576402"/>
                <a:gd name="connsiteX3" fmla="*/ 939937 w 1125843"/>
                <a:gd name="connsiteY3" fmla="*/ 529998 h 576402"/>
                <a:gd name="connsiteX4" fmla="*/ 905237 w 1125843"/>
                <a:gd name="connsiteY4" fmla="*/ 576402 h 576402"/>
                <a:gd name="connsiteX5" fmla="*/ 0 w 1125843"/>
                <a:gd name="connsiteY5" fmla="*/ 576402 h 576402"/>
                <a:gd name="connsiteX6" fmla="*/ 0 w 1125843"/>
                <a:gd name="connsiteY6" fmla="*/ 576293 h 576402"/>
                <a:gd name="connsiteX7" fmla="*/ 136139 w 1125843"/>
                <a:gd name="connsiteY7" fmla="*/ 562569 h 576402"/>
                <a:gd name="connsiteX8" fmla="*/ 136164 w 1125843"/>
                <a:gd name="connsiteY8" fmla="*/ 562561 h 576402"/>
                <a:gd name="connsiteX9" fmla="*/ 233030 w 1125843"/>
                <a:gd name="connsiteY9" fmla="*/ 535085 h 576402"/>
                <a:gd name="connsiteX10" fmla="*/ 251364 w 1125843"/>
                <a:gd name="connsiteY10" fmla="*/ 526801 h 576402"/>
                <a:gd name="connsiteX11" fmla="*/ 263951 w 1125843"/>
                <a:gd name="connsiteY11" fmla="*/ 522894 h 576402"/>
                <a:gd name="connsiteX12" fmla="*/ 283523 w 1125843"/>
                <a:gd name="connsiteY12" fmla="*/ 512271 h 576402"/>
                <a:gd name="connsiteX13" fmla="*/ 323471 w 1125843"/>
                <a:gd name="connsiteY13" fmla="*/ 494221 h 576402"/>
                <a:gd name="connsiteX14" fmla="*/ 360500 w 1125843"/>
                <a:gd name="connsiteY14" fmla="*/ 470489 h 576402"/>
                <a:gd name="connsiteX15" fmla="*/ 379612 w 1125843"/>
                <a:gd name="connsiteY15" fmla="*/ 460115 h 576402"/>
                <a:gd name="connsiteX16" fmla="*/ 389794 w 1125843"/>
                <a:gd name="connsiteY16" fmla="*/ 451714 h 576402"/>
                <a:gd name="connsiteX17" fmla="*/ 406307 w 1125843"/>
                <a:gd name="connsiteY17" fmla="*/ 441131 h 576402"/>
                <a:gd name="connsiteX18" fmla="*/ 480357 w 1125843"/>
                <a:gd name="connsiteY18" fmla="*/ 376993 h 576402"/>
                <a:gd name="connsiteX19" fmla="*/ 480384 w 1125843"/>
                <a:gd name="connsiteY19" fmla="*/ 376971 h 576402"/>
                <a:gd name="connsiteX20" fmla="*/ 480408 w 1125843"/>
                <a:gd name="connsiteY20" fmla="*/ 376942 h 576402"/>
                <a:gd name="connsiteX21" fmla="*/ 544543 w 1125843"/>
                <a:gd name="connsiteY21" fmla="*/ 302895 h 576402"/>
                <a:gd name="connsiteX22" fmla="*/ 555126 w 1125843"/>
                <a:gd name="connsiteY22" fmla="*/ 286382 h 576402"/>
                <a:gd name="connsiteX23" fmla="*/ 563528 w 1125843"/>
                <a:gd name="connsiteY23" fmla="*/ 276199 h 576402"/>
                <a:gd name="connsiteX24" fmla="*/ 573903 w 1125843"/>
                <a:gd name="connsiteY24" fmla="*/ 257085 h 576402"/>
                <a:gd name="connsiteX25" fmla="*/ 597633 w 1125843"/>
                <a:gd name="connsiteY25" fmla="*/ 220058 h 576402"/>
                <a:gd name="connsiteX26" fmla="*/ 615682 w 1125843"/>
                <a:gd name="connsiteY26" fmla="*/ 180112 h 576402"/>
                <a:gd name="connsiteX27" fmla="*/ 626307 w 1125843"/>
                <a:gd name="connsiteY27" fmla="*/ 160538 h 576402"/>
                <a:gd name="connsiteX28" fmla="*/ 630214 w 1125843"/>
                <a:gd name="connsiteY28" fmla="*/ 147949 h 576402"/>
                <a:gd name="connsiteX29" fmla="*/ 638498 w 1125843"/>
                <a:gd name="connsiteY29" fmla="*/ 129617 h 576402"/>
                <a:gd name="connsiteX30" fmla="*/ 665974 w 1125843"/>
                <a:gd name="connsiteY30" fmla="*/ 32750 h 576402"/>
                <a:gd name="connsiteX31" fmla="*/ 665982 w 1125843"/>
                <a:gd name="connsiteY31" fmla="*/ 32726 h 576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125843" h="576402">
                  <a:moveTo>
                    <a:pt x="669281" y="0"/>
                  </a:moveTo>
                  <a:lnTo>
                    <a:pt x="1125843" y="0"/>
                  </a:lnTo>
                  <a:lnTo>
                    <a:pt x="1120673" y="68324"/>
                  </a:lnTo>
                  <a:cubicBezTo>
                    <a:pt x="1094842" y="237378"/>
                    <a:pt x="1031709" y="394157"/>
                    <a:pt x="939937" y="529998"/>
                  </a:cubicBezTo>
                  <a:lnTo>
                    <a:pt x="905237" y="576402"/>
                  </a:lnTo>
                  <a:lnTo>
                    <a:pt x="0" y="576402"/>
                  </a:lnTo>
                  <a:lnTo>
                    <a:pt x="0" y="576293"/>
                  </a:lnTo>
                  <a:lnTo>
                    <a:pt x="136139" y="562569"/>
                  </a:lnTo>
                  <a:lnTo>
                    <a:pt x="136164" y="562561"/>
                  </a:lnTo>
                  <a:lnTo>
                    <a:pt x="233030" y="535085"/>
                  </a:lnTo>
                  <a:lnTo>
                    <a:pt x="251364" y="526801"/>
                  </a:lnTo>
                  <a:lnTo>
                    <a:pt x="263951" y="522894"/>
                  </a:lnTo>
                  <a:lnTo>
                    <a:pt x="283523" y="512271"/>
                  </a:lnTo>
                  <a:lnTo>
                    <a:pt x="323471" y="494221"/>
                  </a:lnTo>
                  <a:lnTo>
                    <a:pt x="360500" y="470489"/>
                  </a:lnTo>
                  <a:lnTo>
                    <a:pt x="379612" y="460115"/>
                  </a:lnTo>
                  <a:lnTo>
                    <a:pt x="389794" y="451714"/>
                  </a:lnTo>
                  <a:lnTo>
                    <a:pt x="406307" y="441131"/>
                  </a:lnTo>
                  <a:lnTo>
                    <a:pt x="480357" y="376993"/>
                  </a:lnTo>
                  <a:lnTo>
                    <a:pt x="480384" y="376971"/>
                  </a:lnTo>
                  <a:lnTo>
                    <a:pt x="480408" y="376942"/>
                  </a:lnTo>
                  <a:lnTo>
                    <a:pt x="544543" y="302895"/>
                  </a:lnTo>
                  <a:lnTo>
                    <a:pt x="555126" y="286382"/>
                  </a:lnTo>
                  <a:lnTo>
                    <a:pt x="563528" y="276199"/>
                  </a:lnTo>
                  <a:lnTo>
                    <a:pt x="573903" y="257085"/>
                  </a:lnTo>
                  <a:lnTo>
                    <a:pt x="597633" y="220058"/>
                  </a:lnTo>
                  <a:lnTo>
                    <a:pt x="615682" y="180112"/>
                  </a:lnTo>
                  <a:lnTo>
                    <a:pt x="626307" y="160538"/>
                  </a:lnTo>
                  <a:lnTo>
                    <a:pt x="630214" y="147949"/>
                  </a:lnTo>
                  <a:lnTo>
                    <a:pt x="638498" y="129617"/>
                  </a:lnTo>
                  <a:lnTo>
                    <a:pt x="665974" y="32750"/>
                  </a:lnTo>
                  <a:lnTo>
                    <a:pt x="665982" y="32726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0"/>
                  </a:schemeClr>
                </a:gs>
                <a:gs pos="64000">
                  <a:schemeClr val="tx1">
                    <a:alpha val="20000"/>
                  </a:schemeClr>
                </a:gs>
                <a:gs pos="73000">
                  <a:schemeClr val="tx1">
                    <a:alpha val="30000"/>
                  </a:schemeClr>
                </a:gs>
                <a:gs pos="100000">
                  <a:schemeClr val="tx1">
                    <a:alpha val="50000"/>
                  </a:schemeClr>
                </a:gs>
              </a:gsLst>
              <a:lin ang="54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09C29DF-37D6-D6EE-2BDC-3686D29FE42F}"/>
              </a:ext>
            </a:extLst>
          </p:cNvPr>
          <p:cNvGrpSpPr/>
          <p:nvPr/>
        </p:nvGrpSpPr>
        <p:grpSpPr>
          <a:xfrm>
            <a:off x="5873190" y="3557161"/>
            <a:ext cx="3404509" cy="2269673"/>
            <a:chOff x="5869033" y="3373484"/>
            <a:chExt cx="3404509" cy="2269673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6ED3BF8-A467-D69B-2598-A821739260BC}"/>
                </a:ext>
              </a:extLst>
            </p:cNvPr>
            <p:cNvSpPr/>
            <p:nvPr/>
          </p:nvSpPr>
          <p:spPr>
            <a:xfrm>
              <a:off x="5869033" y="3373484"/>
              <a:ext cx="3404509" cy="2269673"/>
            </a:xfrm>
            <a:custGeom>
              <a:avLst/>
              <a:gdLst>
                <a:gd name="connsiteX0" fmla="*/ 1371600 w 4114800"/>
                <a:gd name="connsiteY0" fmla="*/ 548640 h 2743200"/>
                <a:gd name="connsiteX1" fmla="*/ 548640 w 4114800"/>
                <a:gd name="connsiteY1" fmla="*/ 1371600 h 2743200"/>
                <a:gd name="connsiteX2" fmla="*/ 1371600 w 4114800"/>
                <a:gd name="connsiteY2" fmla="*/ 2194560 h 2743200"/>
                <a:gd name="connsiteX3" fmla="*/ 2194560 w 4114800"/>
                <a:gd name="connsiteY3" fmla="*/ 1371600 h 2743200"/>
                <a:gd name="connsiteX4" fmla="*/ 1371600 w 4114800"/>
                <a:gd name="connsiteY4" fmla="*/ 548640 h 2743200"/>
                <a:gd name="connsiteX5" fmla="*/ 1371600 w 4114800"/>
                <a:gd name="connsiteY5" fmla="*/ 0 h 2743200"/>
                <a:gd name="connsiteX6" fmla="*/ 2743200 w 4114800"/>
                <a:gd name="connsiteY6" fmla="*/ 1371600 h 2743200"/>
                <a:gd name="connsiteX7" fmla="*/ 2508953 w 4114800"/>
                <a:gd name="connsiteY7" fmla="*/ 2138475 h 2743200"/>
                <a:gd name="connsiteX8" fmla="*/ 2467013 w 4114800"/>
                <a:gd name="connsiteY8" fmla="*/ 2194560 h 2743200"/>
                <a:gd name="connsiteX9" fmla="*/ 3889468 w 4114800"/>
                <a:gd name="connsiteY9" fmla="*/ 2194560 h 2743200"/>
                <a:gd name="connsiteX10" fmla="*/ 4114800 w 4114800"/>
                <a:gd name="connsiteY10" fmla="*/ 2468880 h 2743200"/>
                <a:gd name="connsiteX11" fmla="*/ 3889468 w 4114800"/>
                <a:gd name="connsiteY11" fmla="*/ 2743200 h 2743200"/>
                <a:gd name="connsiteX12" fmla="*/ 1371600 w 4114800"/>
                <a:gd name="connsiteY12" fmla="*/ 2743200 h 2743200"/>
                <a:gd name="connsiteX13" fmla="*/ 0 w 4114800"/>
                <a:gd name="connsiteY13" fmla="*/ 1371600 h 2743200"/>
                <a:gd name="connsiteX14" fmla="*/ 1371600 w 4114800"/>
                <a:gd name="connsiteY14" fmla="*/ 0 h 2743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114800" h="2743200">
                  <a:moveTo>
                    <a:pt x="1371600" y="548640"/>
                  </a:moveTo>
                  <a:cubicBezTo>
                    <a:pt x="917092" y="548640"/>
                    <a:pt x="548640" y="917092"/>
                    <a:pt x="548640" y="1371600"/>
                  </a:cubicBezTo>
                  <a:cubicBezTo>
                    <a:pt x="548640" y="1826108"/>
                    <a:pt x="917092" y="2194560"/>
                    <a:pt x="1371600" y="2194560"/>
                  </a:cubicBezTo>
                  <a:cubicBezTo>
                    <a:pt x="1826108" y="2194560"/>
                    <a:pt x="2194560" y="1826108"/>
                    <a:pt x="2194560" y="1371600"/>
                  </a:cubicBezTo>
                  <a:cubicBezTo>
                    <a:pt x="2194560" y="917092"/>
                    <a:pt x="1826108" y="548640"/>
                    <a:pt x="1371600" y="548640"/>
                  </a:cubicBezTo>
                  <a:close/>
                  <a:moveTo>
                    <a:pt x="1371600" y="0"/>
                  </a:moveTo>
                  <a:cubicBezTo>
                    <a:pt x="2129114" y="0"/>
                    <a:pt x="2743200" y="614086"/>
                    <a:pt x="2743200" y="1371600"/>
                  </a:cubicBezTo>
                  <a:cubicBezTo>
                    <a:pt x="2743200" y="1655668"/>
                    <a:pt x="2656844" y="1919566"/>
                    <a:pt x="2508953" y="2138475"/>
                  </a:cubicBezTo>
                  <a:lnTo>
                    <a:pt x="2467013" y="2194560"/>
                  </a:lnTo>
                  <a:lnTo>
                    <a:pt x="3889468" y="2194560"/>
                  </a:lnTo>
                  <a:lnTo>
                    <a:pt x="4114800" y="2468880"/>
                  </a:lnTo>
                  <a:lnTo>
                    <a:pt x="3889468" y="2743200"/>
                  </a:lnTo>
                  <a:lnTo>
                    <a:pt x="1371600" y="2743200"/>
                  </a:lnTo>
                  <a:cubicBezTo>
                    <a:pt x="614086" y="2743200"/>
                    <a:pt x="0" y="2129114"/>
                    <a:pt x="0" y="1371600"/>
                  </a:cubicBezTo>
                  <a:cubicBezTo>
                    <a:pt x="0" y="614086"/>
                    <a:pt x="614086" y="0"/>
                    <a:pt x="137160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9A414DE-4D29-45D2-B72C-62CA2B8B5A9E}"/>
                </a:ext>
              </a:extLst>
            </p:cNvPr>
            <p:cNvSpPr/>
            <p:nvPr/>
          </p:nvSpPr>
          <p:spPr>
            <a:xfrm>
              <a:off x="7004957" y="4612821"/>
              <a:ext cx="1125843" cy="576402"/>
            </a:xfrm>
            <a:custGeom>
              <a:avLst/>
              <a:gdLst>
                <a:gd name="connsiteX0" fmla="*/ 669281 w 1125843"/>
                <a:gd name="connsiteY0" fmla="*/ 0 h 576402"/>
                <a:gd name="connsiteX1" fmla="*/ 1125843 w 1125843"/>
                <a:gd name="connsiteY1" fmla="*/ 0 h 576402"/>
                <a:gd name="connsiteX2" fmla="*/ 1120673 w 1125843"/>
                <a:gd name="connsiteY2" fmla="*/ 68324 h 576402"/>
                <a:gd name="connsiteX3" fmla="*/ 939937 w 1125843"/>
                <a:gd name="connsiteY3" fmla="*/ 529998 h 576402"/>
                <a:gd name="connsiteX4" fmla="*/ 905237 w 1125843"/>
                <a:gd name="connsiteY4" fmla="*/ 576402 h 576402"/>
                <a:gd name="connsiteX5" fmla="*/ 0 w 1125843"/>
                <a:gd name="connsiteY5" fmla="*/ 576402 h 576402"/>
                <a:gd name="connsiteX6" fmla="*/ 0 w 1125843"/>
                <a:gd name="connsiteY6" fmla="*/ 576293 h 576402"/>
                <a:gd name="connsiteX7" fmla="*/ 136139 w 1125843"/>
                <a:gd name="connsiteY7" fmla="*/ 562569 h 576402"/>
                <a:gd name="connsiteX8" fmla="*/ 136164 w 1125843"/>
                <a:gd name="connsiteY8" fmla="*/ 562561 h 576402"/>
                <a:gd name="connsiteX9" fmla="*/ 233030 w 1125843"/>
                <a:gd name="connsiteY9" fmla="*/ 535085 h 576402"/>
                <a:gd name="connsiteX10" fmla="*/ 251364 w 1125843"/>
                <a:gd name="connsiteY10" fmla="*/ 526801 h 576402"/>
                <a:gd name="connsiteX11" fmla="*/ 263951 w 1125843"/>
                <a:gd name="connsiteY11" fmla="*/ 522894 h 576402"/>
                <a:gd name="connsiteX12" fmla="*/ 283523 w 1125843"/>
                <a:gd name="connsiteY12" fmla="*/ 512271 h 576402"/>
                <a:gd name="connsiteX13" fmla="*/ 323471 w 1125843"/>
                <a:gd name="connsiteY13" fmla="*/ 494221 h 576402"/>
                <a:gd name="connsiteX14" fmla="*/ 360500 w 1125843"/>
                <a:gd name="connsiteY14" fmla="*/ 470489 h 576402"/>
                <a:gd name="connsiteX15" fmla="*/ 379612 w 1125843"/>
                <a:gd name="connsiteY15" fmla="*/ 460115 h 576402"/>
                <a:gd name="connsiteX16" fmla="*/ 389794 w 1125843"/>
                <a:gd name="connsiteY16" fmla="*/ 451714 h 576402"/>
                <a:gd name="connsiteX17" fmla="*/ 406307 w 1125843"/>
                <a:gd name="connsiteY17" fmla="*/ 441131 h 576402"/>
                <a:gd name="connsiteX18" fmla="*/ 480357 w 1125843"/>
                <a:gd name="connsiteY18" fmla="*/ 376993 h 576402"/>
                <a:gd name="connsiteX19" fmla="*/ 480384 w 1125843"/>
                <a:gd name="connsiteY19" fmla="*/ 376971 h 576402"/>
                <a:gd name="connsiteX20" fmla="*/ 480408 w 1125843"/>
                <a:gd name="connsiteY20" fmla="*/ 376942 h 576402"/>
                <a:gd name="connsiteX21" fmla="*/ 544543 w 1125843"/>
                <a:gd name="connsiteY21" fmla="*/ 302895 h 576402"/>
                <a:gd name="connsiteX22" fmla="*/ 555126 w 1125843"/>
                <a:gd name="connsiteY22" fmla="*/ 286382 h 576402"/>
                <a:gd name="connsiteX23" fmla="*/ 563528 w 1125843"/>
                <a:gd name="connsiteY23" fmla="*/ 276199 h 576402"/>
                <a:gd name="connsiteX24" fmla="*/ 573903 w 1125843"/>
                <a:gd name="connsiteY24" fmla="*/ 257085 h 576402"/>
                <a:gd name="connsiteX25" fmla="*/ 597633 w 1125843"/>
                <a:gd name="connsiteY25" fmla="*/ 220058 h 576402"/>
                <a:gd name="connsiteX26" fmla="*/ 615682 w 1125843"/>
                <a:gd name="connsiteY26" fmla="*/ 180112 h 576402"/>
                <a:gd name="connsiteX27" fmla="*/ 626307 w 1125843"/>
                <a:gd name="connsiteY27" fmla="*/ 160538 h 576402"/>
                <a:gd name="connsiteX28" fmla="*/ 630214 w 1125843"/>
                <a:gd name="connsiteY28" fmla="*/ 147949 h 576402"/>
                <a:gd name="connsiteX29" fmla="*/ 638498 w 1125843"/>
                <a:gd name="connsiteY29" fmla="*/ 129617 h 576402"/>
                <a:gd name="connsiteX30" fmla="*/ 665974 w 1125843"/>
                <a:gd name="connsiteY30" fmla="*/ 32750 h 576402"/>
                <a:gd name="connsiteX31" fmla="*/ 665982 w 1125843"/>
                <a:gd name="connsiteY31" fmla="*/ 32726 h 576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125843" h="576402">
                  <a:moveTo>
                    <a:pt x="669281" y="0"/>
                  </a:moveTo>
                  <a:lnTo>
                    <a:pt x="1125843" y="0"/>
                  </a:lnTo>
                  <a:lnTo>
                    <a:pt x="1120673" y="68324"/>
                  </a:lnTo>
                  <a:cubicBezTo>
                    <a:pt x="1094842" y="237378"/>
                    <a:pt x="1031709" y="394157"/>
                    <a:pt x="939937" y="529998"/>
                  </a:cubicBezTo>
                  <a:lnTo>
                    <a:pt x="905237" y="576402"/>
                  </a:lnTo>
                  <a:lnTo>
                    <a:pt x="0" y="576402"/>
                  </a:lnTo>
                  <a:lnTo>
                    <a:pt x="0" y="576293"/>
                  </a:lnTo>
                  <a:lnTo>
                    <a:pt x="136139" y="562569"/>
                  </a:lnTo>
                  <a:lnTo>
                    <a:pt x="136164" y="562561"/>
                  </a:lnTo>
                  <a:lnTo>
                    <a:pt x="233030" y="535085"/>
                  </a:lnTo>
                  <a:lnTo>
                    <a:pt x="251364" y="526801"/>
                  </a:lnTo>
                  <a:lnTo>
                    <a:pt x="263951" y="522894"/>
                  </a:lnTo>
                  <a:lnTo>
                    <a:pt x="283523" y="512271"/>
                  </a:lnTo>
                  <a:lnTo>
                    <a:pt x="323471" y="494221"/>
                  </a:lnTo>
                  <a:lnTo>
                    <a:pt x="360500" y="470489"/>
                  </a:lnTo>
                  <a:lnTo>
                    <a:pt x="379612" y="460115"/>
                  </a:lnTo>
                  <a:lnTo>
                    <a:pt x="389794" y="451714"/>
                  </a:lnTo>
                  <a:lnTo>
                    <a:pt x="406307" y="441131"/>
                  </a:lnTo>
                  <a:lnTo>
                    <a:pt x="480357" y="376993"/>
                  </a:lnTo>
                  <a:lnTo>
                    <a:pt x="480384" y="376971"/>
                  </a:lnTo>
                  <a:lnTo>
                    <a:pt x="480408" y="376942"/>
                  </a:lnTo>
                  <a:lnTo>
                    <a:pt x="544543" y="302895"/>
                  </a:lnTo>
                  <a:lnTo>
                    <a:pt x="555126" y="286382"/>
                  </a:lnTo>
                  <a:lnTo>
                    <a:pt x="563528" y="276199"/>
                  </a:lnTo>
                  <a:lnTo>
                    <a:pt x="573903" y="257085"/>
                  </a:lnTo>
                  <a:lnTo>
                    <a:pt x="597633" y="220058"/>
                  </a:lnTo>
                  <a:lnTo>
                    <a:pt x="615682" y="180112"/>
                  </a:lnTo>
                  <a:lnTo>
                    <a:pt x="626307" y="160538"/>
                  </a:lnTo>
                  <a:lnTo>
                    <a:pt x="630214" y="147949"/>
                  </a:lnTo>
                  <a:lnTo>
                    <a:pt x="638498" y="129617"/>
                  </a:lnTo>
                  <a:lnTo>
                    <a:pt x="665974" y="32750"/>
                  </a:lnTo>
                  <a:lnTo>
                    <a:pt x="665982" y="32726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0"/>
                  </a:schemeClr>
                </a:gs>
                <a:gs pos="64000">
                  <a:schemeClr val="tx1">
                    <a:alpha val="20000"/>
                  </a:schemeClr>
                </a:gs>
                <a:gs pos="73000">
                  <a:schemeClr val="tx1">
                    <a:alpha val="30000"/>
                  </a:schemeClr>
                </a:gs>
                <a:gs pos="100000">
                  <a:schemeClr val="tx1">
                    <a:alpha val="50000"/>
                  </a:schemeClr>
                </a:gs>
              </a:gsLst>
              <a:lin ang="54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9669F896-FE50-08DE-8194-3F034C903111}"/>
              </a:ext>
            </a:extLst>
          </p:cNvPr>
          <p:cNvGrpSpPr/>
          <p:nvPr/>
        </p:nvGrpSpPr>
        <p:grpSpPr>
          <a:xfrm rot="16200000">
            <a:off x="4393746" y="1409795"/>
            <a:ext cx="3404509" cy="2269673"/>
            <a:chOff x="5869033" y="3373484"/>
            <a:chExt cx="3404509" cy="2269673"/>
          </a:xfrm>
        </p:grpSpPr>
        <p:sp>
          <p:nvSpPr>
            <p:cNvPr id="18" name="Freeform: Shape 20">
              <a:extLst>
                <a:ext uri="{FF2B5EF4-FFF2-40B4-BE49-F238E27FC236}">
                  <a16:creationId xmlns:a16="http://schemas.microsoft.com/office/drawing/2014/main" id="{4D336C82-F01E-7863-6193-30EDD72315D9}"/>
                </a:ext>
              </a:extLst>
            </p:cNvPr>
            <p:cNvSpPr/>
            <p:nvPr/>
          </p:nvSpPr>
          <p:spPr>
            <a:xfrm>
              <a:off x="5869033" y="3373484"/>
              <a:ext cx="3404509" cy="2269673"/>
            </a:xfrm>
            <a:custGeom>
              <a:avLst/>
              <a:gdLst>
                <a:gd name="connsiteX0" fmla="*/ 1371600 w 4114800"/>
                <a:gd name="connsiteY0" fmla="*/ 548640 h 2743200"/>
                <a:gd name="connsiteX1" fmla="*/ 548640 w 4114800"/>
                <a:gd name="connsiteY1" fmla="*/ 1371600 h 2743200"/>
                <a:gd name="connsiteX2" fmla="*/ 1371600 w 4114800"/>
                <a:gd name="connsiteY2" fmla="*/ 2194560 h 2743200"/>
                <a:gd name="connsiteX3" fmla="*/ 2194560 w 4114800"/>
                <a:gd name="connsiteY3" fmla="*/ 1371600 h 2743200"/>
                <a:gd name="connsiteX4" fmla="*/ 1371600 w 4114800"/>
                <a:gd name="connsiteY4" fmla="*/ 548640 h 2743200"/>
                <a:gd name="connsiteX5" fmla="*/ 1371600 w 4114800"/>
                <a:gd name="connsiteY5" fmla="*/ 0 h 2743200"/>
                <a:gd name="connsiteX6" fmla="*/ 2743200 w 4114800"/>
                <a:gd name="connsiteY6" fmla="*/ 1371600 h 2743200"/>
                <a:gd name="connsiteX7" fmla="*/ 2508953 w 4114800"/>
                <a:gd name="connsiteY7" fmla="*/ 2138475 h 2743200"/>
                <a:gd name="connsiteX8" fmla="*/ 2467013 w 4114800"/>
                <a:gd name="connsiteY8" fmla="*/ 2194560 h 2743200"/>
                <a:gd name="connsiteX9" fmla="*/ 3889468 w 4114800"/>
                <a:gd name="connsiteY9" fmla="*/ 2194560 h 2743200"/>
                <a:gd name="connsiteX10" fmla="*/ 4114800 w 4114800"/>
                <a:gd name="connsiteY10" fmla="*/ 2468880 h 2743200"/>
                <a:gd name="connsiteX11" fmla="*/ 3889468 w 4114800"/>
                <a:gd name="connsiteY11" fmla="*/ 2743200 h 2743200"/>
                <a:gd name="connsiteX12" fmla="*/ 1371600 w 4114800"/>
                <a:gd name="connsiteY12" fmla="*/ 2743200 h 2743200"/>
                <a:gd name="connsiteX13" fmla="*/ 0 w 4114800"/>
                <a:gd name="connsiteY13" fmla="*/ 1371600 h 2743200"/>
                <a:gd name="connsiteX14" fmla="*/ 1371600 w 4114800"/>
                <a:gd name="connsiteY14" fmla="*/ 0 h 2743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114800" h="2743200">
                  <a:moveTo>
                    <a:pt x="1371600" y="548640"/>
                  </a:moveTo>
                  <a:cubicBezTo>
                    <a:pt x="917092" y="548640"/>
                    <a:pt x="548640" y="917092"/>
                    <a:pt x="548640" y="1371600"/>
                  </a:cubicBezTo>
                  <a:cubicBezTo>
                    <a:pt x="548640" y="1826108"/>
                    <a:pt x="917092" y="2194560"/>
                    <a:pt x="1371600" y="2194560"/>
                  </a:cubicBezTo>
                  <a:cubicBezTo>
                    <a:pt x="1826108" y="2194560"/>
                    <a:pt x="2194560" y="1826108"/>
                    <a:pt x="2194560" y="1371600"/>
                  </a:cubicBezTo>
                  <a:cubicBezTo>
                    <a:pt x="2194560" y="917092"/>
                    <a:pt x="1826108" y="548640"/>
                    <a:pt x="1371600" y="548640"/>
                  </a:cubicBezTo>
                  <a:close/>
                  <a:moveTo>
                    <a:pt x="1371600" y="0"/>
                  </a:moveTo>
                  <a:cubicBezTo>
                    <a:pt x="2129114" y="0"/>
                    <a:pt x="2743200" y="614086"/>
                    <a:pt x="2743200" y="1371600"/>
                  </a:cubicBezTo>
                  <a:cubicBezTo>
                    <a:pt x="2743200" y="1655668"/>
                    <a:pt x="2656844" y="1919566"/>
                    <a:pt x="2508953" y="2138475"/>
                  </a:cubicBezTo>
                  <a:lnTo>
                    <a:pt x="2467013" y="2194560"/>
                  </a:lnTo>
                  <a:lnTo>
                    <a:pt x="3889468" y="2194560"/>
                  </a:lnTo>
                  <a:lnTo>
                    <a:pt x="4114800" y="2468880"/>
                  </a:lnTo>
                  <a:lnTo>
                    <a:pt x="3889468" y="2743200"/>
                  </a:lnTo>
                  <a:lnTo>
                    <a:pt x="1371600" y="2743200"/>
                  </a:lnTo>
                  <a:cubicBezTo>
                    <a:pt x="614086" y="2743200"/>
                    <a:pt x="0" y="2129114"/>
                    <a:pt x="0" y="1371600"/>
                  </a:cubicBezTo>
                  <a:cubicBezTo>
                    <a:pt x="0" y="614086"/>
                    <a:pt x="614086" y="0"/>
                    <a:pt x="13716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21">
              <a:extLst>
                <a:ext uri="{FF2B5EF4-FFF2-40B4-BE49-F238E27FC236}">
                  <a16:creationId xmlns:a16="http://schemas.microsoft.com/office/drawing/2014/main" id="{95C202B1-93CE-D495-5178-DA5978153397}"/>
                </a:ext>
              </a:extLst>
            </p:cNvPr>
            <p:cNvSpPr/>
            <p:nvPr/>
          </p:nvSpPr>
          <p:spPr>
            <a:xfrm>
              <a:off x="7004957" y="4612821"/>
              <a:ext cx="1125843" cy="576402"/>
            </a:xfrm>
            <a:custGeom>
              <a:avLst/>
              <a:gdLst>
                <a:gd name="connsiteX0" fmla="*/ 669281 w 1125843"/>
                <a:gd name="connsiteY0" fmla="*/ 0 h 576402"/>
                <a:gd name="connsiteX1" fmla="*/ 1125843 w 1125843"/>
                <a:gd name="connsiteY1" fmla="*/ 0 h 576402"/>
                <a:gd name="connsiteX2" fmla="*/ 1120673 w 1125843"/>
                <a:gd name="connsiteY2" fmla="*/ 68324 h 576402"/>
                <a:gd name="connsiteX3" fmla="*/ 939937 w 1125843"/>
                <a:gd name="connsiteY3" fmla="*/ 529998 h 576402"/>
                <a:gd name="connsiteX4" fmla="*/ 905237 w 1125843"/>
                <a:gd name="connsiteY4" fmla="*/ 576402 h 576402"/>
                <a:gd name="connsiteX5" fmla="*/ 0 w 1125843"/>
                <a:gd name="connsiteY5" fmla="*/ 576402 h 576402"/>
                <a:gd name="connsiteX6" fmla="*/ 0 w 1125843"/>
                <a:gd name="connsiteY6" fmla="*/ 576293 h 576402"/>
                <a:gd name="connsiteX7" fmla="*/ 136139 w 1125843"/>
                <a:gd name="connsiteY7" fmla="*/ 562569 h 576402"/>
                <a:gd name="connsiteX8" fmla="*/ 136164 w 1125843"/>
                <a:gd name="connsiteY8" fmla="*/ 562561 h 576402"/>
                <a:gd name="connsiteX9" fmla="*/ 233030 w 1125843"/>
                <a:gd name="connsiteY9" fmla="*/ 535085 h 576402"/>
                <a:gd name="connsiteX10" fmla="*/ 251364 w 1125843"/>
                <a:gd name="connsiteY10" fmla="*/ 526801 h 576402"/>
                <a:gd name="connsiteX11" fmla="*/ 263951 w 1125843"/>
                <a:gd name="connsiteY11" fmla="*/ 522894 h 576402"/>
                <a:gd name="connsiteX12" fmla="*/ 283523 w 1125843"/>
                <a:gd name="connsiteY12" fmla="*/ 512271 h 576402"/>
                <a:gd name="connsiteX13" fmla="*/ 323471 w 1125843"/>
                <a:gd name="connsiteY13" fmla="*/ 494221 h 576402"/>
                <a:gd name="connsiteX14" fmla="*/ 360500 w 1125843"/>
                <a:gd name="connsiteY14" fmla="*/ 470489 h 576402"/>
                <a:gd name="connsiteX15" fmla="*/ 379612 w 1125843"/>
                <a:gd name="connsiteY15" fmla="*/ 460115 h 576402"/>
                <a:gd name="connsiteX16" fmla="*/ 389794 w 1125843"/>
                <a:gd name="connsiteY16" fmla="*/ 451714 h 576402"/>
                <a:gd name="connsiteX17" fmla="*/ 406307 w 1125843"/>
                <a:gd name="connsiteY17" fmla="*/ 441131 h 576402"/>
                <a:gd name="connsiteX18" fmla="*/ 480357 w 1125843"/>
                <a:gd name="connsiteY18" fmla="*/ 376993 h 576402"/>
                <a:gd name="connsiteX19" fmla="*/ 480384 w 1125843"/>
                <a:gd name="connsiteY19" fmla="*/ 376971 h 576402"/>
                <a:gd name="connsiteX20" fmla="*/ 480408 w 1125843"/>
                <a:gd name="connsiteY20" fmla="*/ 376942 h 576402"/>
                <a:gd name="connsiteX21" fmla="*/ 544543 w 1125843"/>
                <a:gd name="connsiteY21" fmla="*/ 302895 h 576402"/>
                <a:gd name="connsiteX22" fmla="*/ 555126 w 1125843"/>
                <a:gd name="connsiteY22" fmla="*/ 286382 h 576402"/>
                <a:gd name="connsiteX23" fmla="*/ 563528 w 1125843"/>
                <a:gd name="connsiteY23" fmla="*/ 276199 h 576402"/>
                <a:gd name="connsiteX24" fmla="*/ 573903 w 1125843"/>
                <a:gd name="connsiteY24" fmla="*/ 257085 h 576402"/>
                <a:gd name="connsiteX25" fmla="*/ 597633 w 1125843"/>
                <a:gd name="connsiteY25" fmla="*/ 220058 h 576402"/>
                <a:gd name="connsiteX26" fmla="*/ 615682 w 1125843"/>
                <a:gd name="connsiteY26" fmla="*/ 180112 h 576402"/>
                <a:gd name="connsiteX27" fmla="*/ 626307 w 1125843"/>
                <a:gd name="connsiteY27" fmla="*/ 160538 h 576402"/>
                <a:gd name="connsiteX28" fmla="*/ 630214 w 1125843"/>
                <a:gd name="connsiteY28" fmla="*/ 147949 h 576402"/>
                <a:gd name="connsiteX29" fmla="*/ 638498 w 1125843"/>
                <a:gd name="connsiteY29" fmla="*/ 129617 h 576402"/>
                <a:gd name="connsiteX30" fmla="*/ 665974 w 1125843"/>
                <a:gd name="connsiteY30" fmla="*/ 32750 h 576402"/>
                <a:gd name="connsiteX31" fmla="*/ 665982 w 1125843"/>
                <a:gd name="connsiteY31" fmla="*/ 32726 h 576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125843" h="576402">
                  <a:moveTo>
                    <a:pt x="669281" y="0"/>
                  </a:moveTo>
                  <a:lnTo>
                    <a:pt x="1125843" y="0"/>
                  </a:lnTo>
                  <a:lnTo>
                    <a:pt x="1120673" y="68324"/>
                  </a:lnTo>
                  <a:cubicBezTo>
                    <a:pt x="1094842" y="237378"/>
                    <a:pt x="1031709" y="394157"/>
                    <a:pt x="939937" y="529998"/>
                  </a:cubicBezTo>
                  <a:lnTo>
                    <a:pt x="905237" y="576402"/>
                  </a:lnTo>
                  <a:lnTo>
                    <a:pt x="0" y="576402"/>
                  </a:lnTo>
                  <a:lnTo>
                    <a:pt x="0" y="576293"/>
                  </a:lnTo>
                  <a:lnTo>
                    <a:pt x="136139" y="562569"/>
                  </a:lnTo>
                  <a:lnTo>
                    <a:pt x="136164" y="562561"/>
                  </a:lnTo>
                  <a:lnTo>
                    <a:pt x="233030" y="535085"/>
                  </a:lnTo>
                  <a:lnTo>
                    <a:pt x="251364" y="526801"/>
                  </a:lnTo>
                  <a:lnTo>
                    <a:pt x="263951" y="522894"/>
                  </a:lnTo>
                  <a:lnTo>
                    <a:pt x="283523" y="512271"/>
                  </a:lnTo>
                  <a:lnTo>
                    <a:pt x="323471" y="494221"/>
                  </a:lnTo>
                  <a:lnTo>
                    <a:pt x="360500" y="470489"/>
                  </a:lnTo>
                  <a:lnTo>
                    <a:pt x="379612" y="460115"/>
                  </a:lnTo>
                  <a:lnTo>
                    <a:pt x="389794" y="451714"/>
                  </a:lnTo>
                  <a:lnTo>
                    <a:pt x="406307" y="441131"/>
                  </a:lnTo>
                  <a:lnTo>
                    <a:pt x="480357" y="376993"/>
                  </a:lnTo>
                  <a:lnTo>
                    <a:pt x="480384" y="376971"/>
                  </a:lnTo>
                  <a:lnTo>
                    <a:pt x="480408" y="376942"/>
                  </a:lnTo>
                  <a:lnTo>
                    <a:pt x="544543" y="302895"/>
                  </a:lnTo>
                  <a:lnTo>
                    <a:pt x="555126" y="286382"/>
                  </a:lnTo>
                  <a:lnTo>
                    <a:pt x="563528" y="276199"/>
                  </a:lnTo>
                  <a:lnTo>
                    <a:pt x="573903" y="257085"/>
                  </a:lnTo>
                  <a:lnTo>
                    <a:pt x="597633" y="220058"/>
                  </a:lnTo>
                  <a:lnTo>
                    <a:pt x="615682" y="180112"/>
                  </a:lnTo>
                  <a:lnTo>
                    <a:pt x="626307" y="160538"/>
                  </a:lnTo>
                  <a:lnTo>
                    <a:pt x="630214" y="147949"/>
                  </a:lnTo>
                  <a:lnTo>
                    <a:pt x="638498" y="129617"/>
                  </a:lnTo>
                  <a:lnTo>
                    <a:pt x="665974" y="32750"/>
                  </a:lnTo>
                  <a:lnTo>
                    <a:pt x="665982" y="32726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0"/>
                  </a:schemeClr>
                </a:gs>
                <a:gs pos="64000">
                  <a:schemeClr val="tx1">
                    <a:alpha val="20000"/>
                  </a:schemeClr>
                </a:gs>
                <a:gs pos="73000">
                  <a:schemeClr val="tx1">
                    <a:alpha val="30000"/>
                  </a:schemeClr>
                </a:gs>
                <a:gs pos="100000">
                  <a:schemeClr val="tx1">
                    <a:alpha val="50000"/>
                  </a:schemeClr>
                </a:gs>
              </a:gsLst>
              <a:lin ang="54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0" name="Graphic 19" descr="Badge 3 with solid fill">
            <a:extLst>
              <a:ext uri="{FF2B5EF4-FFF2-40B4-BE49-F238E27FC236}">
                <a16:creationId xmlns:a16="http://schemas.microsoft.com/office/drawing/2014/main" id="{3C5EFF7A-3FC3-9700-CF37-A2276AFC0C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3189061" y="5413128"/>
            <a:ext cx="373479" cy="373479"/>
          </a:xfrm>
          <a:prstGeom prst="rect">
            <a:avLst/>
          </a:prstGeom>
        </p:spPr>
      </p:pic>
      <p:pic>
        <p:nvPicPr>
          <p:cNvPr id="21" name="Graphic 20" descr="Badge with solid fill">
            <a:extLst>
              <a:ext uri="{FF2B5EF4-FFF2-40B4-BE49-F238E27FC236}">
                <a16:creationId xmlns:a16="http://schemas.microsoft.com/office/drawing/2014/main" id="{EA948C6C-3885-DF55-C1A5-CD96F23F6A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8629461" y="5413128"/>
            <a:ext cx="373479" cy="373479"/>
          </a:xfrm>
          <a:prstGeom prst="rect">
            <a:avLst/>
          </a:prstGeom>
        </p:spPr>
      </p:pic>
      <p:pic>
        <p:nvPicPr>
          <p:cNvPr id="22" name="Graphic 21" descr="Badge 1 with solid fill">
            <a:extLst>
              <a:ext uri="{FF2B5EF4-FFF2-40B4-BE49-F238E27FC236}">
                <a16:creationId xmlns:a16="http://schemas.microsoft.com/office/drawing/2014/main" id="{24EB6BE6-8FC3-E3D1-B57E-BD20066CB3A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821287" y="1126553"/>
            <a:ext cx="373479" cy="373479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213F601-A37B-AC8E-7A6C-5A5F7585FC06}"/>
              </a:ext>
            </a:extLst>
          </p:cNvPr>
          <p:cNvSpPr txBox="1"/>
          <p:nvPr/>
        </p:nvSpPr>
        <p:spPr>
          <a:xfrm>
            <a:off x="9418860" y="5044119"/>
            <a:ext cx="2396596" cy="954107"/>
          </a:xfrm>
          <a:prstGeom prst="rect">
            <a:avLst/>
          </a:prstGeom>
          <a:noFill/>
        </p:spPr>
        <p:txBody>
          <a:bodyPr wrap="square" lIns="0" rIns="0" rtlCol="0" anchor="b">
            <a:spAutoFit/>
          </a:bodyPr>
          <a:lstStyle/>
          <a:p>
            <a:r>
              <a:rPr lang="en-US" sz="2800" b="1" noProof="1"/>
              <a:t>Farmakokinetik Etkileşimler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AE2F837-2013-C1E7-30AD-0D0A27F35ED4}"/>
              </a:ext>
            </a:extLst>
          </p:cNvPr>
          <p:cNvSpPr txBox="1"/>
          <p:nvPr/>
        </p:nvSpPr>
        <p:spPr>
          <a:xfrm>
            <a:off x="9418860" y="3579538"/>
            <a:ext cx="2396596" cy="1569660"/>
          </a:xfrm>
          <a:prstGeom prst="rect">
            <a:avLst/>
          </a:prstGeom>
          <a:noFill/>
        </p:spPr>
        <p:txBody>
          <a:bodyPr wrap="square" lIns="0" rIns="0" rtlCol="0" anchor="ctr">
            <a:spAutoFit/>
          </a:bodyPr>
          <a:lstStyle/>
          <a:p>
            <a:r>
              <a:rPr lang="en-TR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Absorbsiyon</a:t>
            </a:r>
          </a:p>
          <a:p>
            <a:r>
              <a:rPr lang="en-TR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Dağılım</a:t>
            </a:r>
          </a:p>
          <a:p>
            <a:r>
              <a:rPr lang="en-TR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Metabolizma</a:t>
            </a:r>
          </a:p>
          <a:p>
            <a:r>
              <a:rPr lang="en-TR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Eliminasyon</a:t>
            </a:r>
          </a:p>
        </p:txBody>
      </p:sp>
      <p:pic>
        <p:nvPicPr>
          <p:cNvPr id="3074" name="Picture 2" descr="ADME Of Therapeutic Proteins | Gyrolab Spin Blog">
            <a:extLst>
              <a:ext uri="{FF2B5EF4-FFF2-40B4-BE49-F238E27FC236}">
                <a16:creationId xmlns:a16="http://schemas.microsoft.com/office/drawing/2014/main" id="{E1FE72D3-E337-5515-B458-85B6DEA9D1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00" r="21901"/>
          <a:stretch/>
        </p:blipFill>
        <p:spPr bwMode="auto">
          <a:xfrm>
            <a:off x="6527922" y="4289975"/>
            <a:ext cx="919933" cy="818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Drugs PNG Transparent Images Free Download | Vector Files | Pngtree">
            <a:extLst>
              <a:ext uri="{FF2B5EF4-FFF2-40B4-BE49-F238E27FC236}">
                <a16:creationId xmlns:a16="http://schemas.microsoft.com/office/drawing/2014/main" id="{CD908E45-66CA-2244-D6C5-82C21F65B2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3643" y="2575265"/>
            <a:ext cx="1071393" cy="1071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Pharmacodynamics - Wikipedia">
            <a:extLst>
              <a:ext uri="{FF2B5EF4-FFF2-40B4-BE49-F238E27FC236}">
                <a16:creationId xmlns:a16="http://schemas.microsoft.com/office/drawing/2014/main" id="{5E2BEED4-3DB6-33DD-7FB7-0ED86ADE7F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276" y="4196271"/>
            <a:ext cx="851318" cy="96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93F79E-CF0D-48E1-4C19-2A58EA074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b="1" dirty="0" err="1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Besin-İlaç</a:t>
            </a:r>
            <a:r>
              <a:rPr lang="en-US" sz="3200" b="1" dirty="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Etkileşimi</a:t>
            </a:r>
            <a:r>
              <a:rPr lang="en-US" sz="3200" b="1" dirty="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Tipleri</a:t>
            </a:r>
            <a:r>
              <a:rPr lang="en-US" sz="3200" b="1" dirty="0">
                <a:solidFill>
                  <a:srgbClr val="FF0000"/>
                </a:solidFill>
                <a:latin typeface="+mn-lt"/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7538567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6AC90B5-7415-2DD2-FC1E-60F30F7364BE}"/>
              </a:ext>
            </a:extLst>
          </p:cNvPr>
          <p:cNvSpPr/>
          <p:nvPr/>
        </p:nvSpPr>
        <p:spPr>
          <a:xfrm>
            <a:off x="47501" y="0"/>
            <a:ext cx="3028207" cy="6858000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R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6025B69-0A55-D61E-DD22-8DD01DA67D76}"/>
              </a:ext>
            </a:extLst>
          </p:cNvPr>
          <p:cNvSpPr/>
          <p:nvPr/>
        </p:nvSpPr>
        <p:spPr>
          <a:xfrm>
            <a:off x="3075709" y="0"/>
            <a:ext cx="3028208" cy="6858000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R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EBC950-F3C5-94E7-BBF9-2B78E042462C}"/>
              </a:ext>
            </a:extLst>
          </p:cNvPr>
          <p:cNvSpPr/>
          <p:nvPr/>
        </p:nvSpPr>
        <p:spPr>
          <a:xfrm>
            <a:off x="6103918" y="0"/>
            <a:ext cx="3028208" cy="6858000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R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76F78F-A7D1-D721-3FD8-70D888EF8A0A}"/>
              </a:ext>
            </a:extLst>
          </p:cNvPr>
          <p:cNvSpPr/>
          <p:nvPr/>
        </p:nvSpPr>
        <p:spPr>
          <a:xfrm>
            <a:off x="9132126" y="0"/>
            <a:ext cx="3028209" cy="6858000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R"/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6CBB4C3D-25E0-7E77-34B9-BE3D7AE16436}"/>
              </a:ext>
            </a:extLst>
          </p:cNvPr>
          <p:cNvSpPr/>
          <p:nvPr/>
        </p:nvSpPr>
        <p:spPr>
          <a:xfrm>
            <a:off x="593765" y="261254"/>
            <a:ext cx="1935678" cy="380011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TR" sz="2800" dirty="0"/>
              <a:t>A</a:t>
            </a:r>
            <a:r>
              <a:rPr lang="en-TR" dirty="0"/>
              <a:t>bsrobsiyon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F1D676AE-47B2-CE98-3252-157C09BF4578}"/>
              </a:ext>
            </a:extLst>
          </p:cNvPr>
          <p:cNvSpPr/>
          <p:nvPr/>
        </p:nvSpPr>
        <p:spPr>
          <a:xfrm>
            <a:off x="3621974" y="261254"/>
            <a:ext cx="1935678" cy="380011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TR" sz="2800" dirty="0"/>
              <a:t>D</a:t>
            </a:r>
            <a:r>
              <a:rPr lang="en-TR" dirty="0"/>
              <a:t>ağılım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B7956213-4052-BAC6-8584-4AAD44A15D57}"/>
              </a:ext>
            </a:extLst>
          </p:cNvPr>
          <p:cNvSpPr/>
          <p:nvPr/>
        </p:nvSpPr>
        <p:spPr>
          <a:xfrm>
            <a:off x="6650182" y="261253"/>
            <a:ext cx="1935678" cy="380011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TR" sz="2800" dirty="0"/>
              <a:t>M</a:t>
            </a:r>
            <a:r>
              <a:rPr lang="en-TR" dirty="0"/>
              <a:t>etabolizma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2E76B1C4-A8F0-E7EF-CF18-61039B8C697F}"/>
              </a:ext>
            </a:extLst>
          </p:cNvPr>
          <p:cNvSpPr/>
          <p:nvPr/>
        </p:nvSpPr>
        <p:spPr>
          <a:xfrm>
            <a:off x="9678391" y="261252"/>
            <a:ext cx="1935678" cy="380011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TR" sz="2800" dirty="0"/>
              <a:t>E</a:t>
            </a:r>
            <a:r>
              <a:rPr lang="en-TR" dirty="0"/>
              <a:t>liminasyon</a:t>
            </a:r>
          </a:p>
        </p:txBody>
      </p:sp>
      <p:pic>
        <p:nvPicPr>
          <p:cNvPr id="1028" name="Picture 4" descr="120,800+ Human Body Organs Stock Photos, Pictures &amp; Royalty-Free Images -  iStock | Human body organs vector, Human body organs illustration, Full human  body organs">
            <a:extLst>
              <a:ext uri="{FF2B5EF4-FFF2-40B4-BE49-F238E27FC236}">
                <a16:creationId xmlns:a16="http://schemas.microsoft.com/office/drawing/2014/main" id="{F948F419-836C-F9F2-0794-FC0C315D2A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821" y="712519"/>
            <a:ext cx="2588821" cy="2588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ills PNG transparent image download, size: 3000x2860px">
            <a:extLst>
              <a:ext uri="{FF2B5EF4-FFF2-40B4-BE49-F238E27FC236}">
                <a16:creationId xmlns:a16="http://schemas.microsoft.com/office/drawing/2014/main" id="{A0C452AA-E973-1CDF-60E9-6F2947CEB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662" y="1092530"/>
            <a:ext cx="451262" cy="380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Curved Down Arrow 19">
            <a:extLst>
              <a:ext uri="{FF2B5EF4-FFF2-40B4-BE49-F238E27FC236}">
                <a16:creationId xmlns:a16="http://schemas.microsoft.com/office/drawing/2014/main" id="{E3AD7D92-4C17-C4C6-7AE8-BD0C4E617A51}"/>
              </a:ext>
            </a:extLst>
          </p:cNvPr>
          <p:cNvSpPr/>
          <p:nvPr/>
        </p:nvSpPr>
        <p:spPr>
          <a:xfrm>
            <a:off x="593765" y="712519"/>
            <a:ext cx="926277" cy="380011"/>
          </a:xfrm>
          <a:prstGeom prst="curvedDownArrow">
            <a:avLst/>
          </a:prstGeom>
          <a:solidFill>
            <a:srgbClr val="002060"/>
          </a:solidFill>
          <a:ln>
            <a:solidFill>
              <a:srgbClr val="002060"/>
            </a:solidFill>
            <a:prstDash val="lg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R">
              <a:solidFill>
                <a:schemeClr val="tx1"/>
              </a:solidFill>
            </a:endParaRPr>
          </a:p>
        </p:txBody>
      </p:sp>
      <p:pic>
        <p:nvPicPr>
          <p:cNvPr id="1032" name="Picture 8" descr="Taking Medicine Empty Stomach Could Be Fatal | Medanta">
            <a:extLst>
              <a:ext uri="{FF2B5EF4-FFF2-40B4-BE49-F238E27FC236}">
                <a16:creationId xmlns:a16="http://schemas.microsoft.com/office/drawing/2014/main" id="{12067CEB-4378-D53C-77BF-C84348E1A2F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20640" r="7696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600" r="16000"/>
          <a:stretch/>
        </p:blipFill>
        <p:spPr bwMode="auto">
          <a:xfrm rot="840413">
            <a:off x="1263751" y="1833448"/>
            <a:ext cx="594960" cy="51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120,800+ Human Body Organs Stock Photos, Pictures &amp; Royalty-Free Images -  iStock | Human body organs vector, Human body organs illustration, Full human  body organs">
            <a:extLst>
              <a:ext uri="{FF2B5EF4-FFF2-40B4-BE49-F238E27FC236}">
                <a16:creationId xmlns:a16="http://schemas.microsoft.com/office/drawing/2014/main" id="{4CC8BEDB-04CB-706E-4218-4CEE75A1BD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028" y="712519"/>
            <a:ext cx="2588821" cy="2588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120,800+ Human Body Organs Stock Photos, Pictures &amp; Royalty-Free Images -  iStock | Human body organs vector, Human body organs illustration, Full human  body organs">
            <a:extLst>
              <a:ext uri="{FF2B5EF4-FFF2-40B4-BE49-F238E27FC236}">
                <a16:creationId xmlns:a16="http://schemas.microsoft.com/office/drawing/2014/main" id="{34AC29D9-3589-261C-C2F3-D47BA2DC21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610" y="712517"/>
            <a:ext cx="2588821" cy="2588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120,800+ Human Body Organs Stock Photos, Pictures &amp; Royalty-Free Images -  iStock | Human body organs vector, Human body organs illustration, Full human  body organs">
            <a:extLst>
              <a:ext uri="{FF2B5EF4-FFF2-40B4-BE49-F238E27FC236}">
                <a16:creationId xmlns:a16="http://schemas.microsoft.com/office/drawing/2014/main" id="{70C9F4B4-BFBA-119E-9AD8-09B8C667B4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3079" y="712515"/>
            <a:ext cx="2588821" cy="2588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Arrow">
            <a:extLst>
              <a:ext uri="{FF2B5EF4-FFF2-40B4-BE49-F238E27FC236}">
                <a16:creationId xmlns:a16="http://schemas.microsoft.com/office/drawing/2014/main" id="{CFC9B2A5-7EF6-DBD4-563C-D3CEAB2840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23" t="26831" r="12320" b="34519"/>
          <a:stretch/>
        </p:blipFill>
        <p:spPr bwMode="auto">
          <a:xfrm rot="6540252">
            <a:off x="4088378" y="1495108"/>
            <a:ext cx="174379" cy="17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Arrow">
            <a:extLst>
              <a:ext uri="{FF2B5EF4-FFF2-40B4-BE49-F238E27FC236}">
                <a16:creationId xmlns:a16="http://schemas.microsoft.com/office/drawing/2014/main" id="{BAAA4B62-CBB4-DF73-0C01-46F676FE09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23" t="26831" r="12320" b="34519"/>
          <a:stretch/>
        </p:blipFill>
        <p:spPr bwMode="auto">
          <a:xfrm rot="6540252">
            <a:off x="4044450" y="1717803"/>
            <a:ext cx="174379" cy="17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0" descr="Arrow">
            <a:extLst>
              <a:ext uri="{FF2B5EF4-FFF2-40B4-BE49-F238E27FC236}">
                <a16:creationId xmlns:a16="http://schemas.microsoft.com/office/drawing/2014/main" id="{4B50C036-D23B-56BE-4DFA-C0AE827008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23" t="26831" r="12320" b="34519"/>
          <a:stretch/>
        </p:blipFill>
        <p:spPr bwMode="auto">
          <a:xfrm rot="5666646">
            <a:off x="4027384" y="1922957"/>
            <a:ext cx="174379" cy="17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0" descr="Arrow">
            <a:extLst>
              <a:ext uri="{FF2B5EF4-FFF2-40B4-BE49-F238E27FC236}">
                <a16:creationId xmlns:a16="http://schemas.microsoft.com/office/drawing/2014/main" id="{944BE7B4-D21B-9A1C-C4F4-3F2FF126D8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23" t="26831" r="12320" b="34519"/>
          <a:stretch/>
        </p:blipFill>
        <p:spPr bwMode="auto">
          <a:xfrm rot="5666646">
            <a:off x="4004341" y="2183018"/>
            <a:ext cx="174379" cy="17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0" descr="Arrow">
            <a:extLst>
              <a:ext uri="{FF2B5EF4-FFF2-40B4-BE49-F238E27FC236}">
                <a16:creationId xmlns:a16="http://schemas.microsoft.com/office/drawing/2014/main" id="{06B9333D-7B5D-983F-88ED-934BD538B9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23" t="26831" r="12320" b="34519"/>
          <a:stretch/>
        </p:blipFill>
        <p:spPr bwMode="auto">
          <a:xfrm rot="2953372">
            <a:off x="4722317" y="1404911"/>
            <a:ext cx="174379" cy="17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" descr="Arrow">
            <a:extLst>
              <a:ext uri="{FF2B5EF4-FFF2-40B4-BE49-F238E27FC236}">
                <a16:creationId xmlns:a16="http://schemas.microsoft.com/office/drawing/2014/main" id="{0B54BF29-582D-2059-22E1-015F7E18EC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23" t="26831" r="12320" b="34519"/>
          <a:stretch/>
        </p:blipFill>
        <p:spPr bwMode="auto">
          <a:xfrm rot="4768820">
            <a:off x="4827217" y="1557311"/>
            <a:ext cx="174379" cy="17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0" descr="Arrow">
            <a:extLst>
              <a:ext uri="{FF2B5EF4-FFF2-40B4-BE49-F238E27FC236}">
                <a16:creationId xmlns:a16="http://schemas.microsoft.com/office/drawing/2014/main" id="{B766E23F-8004-A882-B9A6-8DB2CC4D33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23" t="26831" r="12320" b="34519"/>
          <a:stretch/>
        </p:blipFill>
        <p:spPr bwMode="auto">
          <a:xfrm rot="4628978">
            <a:off x="4860082" y="1796140"/>
            <a:ext cx="174379" cy="17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0" descr="Arrow">
            <a:extLst>
              <a:ext uri="{FF2B5EF4-FFF2-40B4-BE49-F238E27FC236}">
                <a16:creationId xmlns:a16="http://schemas.microsoft.com/office/drawing/2014/main" id="{8F5D656E-D650-53B3-8E16-251B1E8CDB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23" t="26831" r="12320" b="34519"/>
          <a:stretch/>
        </p:blipFill>
        <p:spPr bwMode="auto">
          <a:xfrm rot="4628978">
            <a:off x="4875025" y="2026312"/>
            <a:ext cx="174379" cy="17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0" descr="Arrow">
            <a:extLst>
              <a:ext uri="{FF2B5EF4-FFF2-40B4-BE49-F238E27FC236}">
                <a16:creationId xmlns:a16="http://schemas.microsoft.com/office/drawing/2014/main" id="{EC7843C2-D8EE-4FDE-1F1D-BA4E000CAD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23" t="26831" r="12320" b="34519"/>
          <a:stretch/>
        </p:blipFill>
        <p:spPr bwMode="auto">
          <a:xfrm rot="4628978">
            <a:off x="4904467" y="2258748"/>
            <a:ext cx="174379" cy="17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0" descr="Arrow">
            <a:extLst>
              <a:ext uri="{FF2B5EF4-FFF2-40B4-BE49-F238E27FC236}">
                <a16:creationId xmlns:a16="http://schemas.microsoft.com/office/drawing/2014/main" id="{386CBA03-EA04-5594-7E39-F3B1AF0475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23" t="26831" r="12320" b="34519"/>
          <a:stretch/>
        </p:blipFill>
        <p:spPr bwMode="auto">
          <a:xfrm rot="16461482">
            <a:off x="4484888" y="1228051"/>
            <a:ext cx="174379" cy="17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0" descr="Arrow">
            <a:extLst>
              <a:ext uri="{FF2B5EF4-FFF2-40B4-BE49-F238E27FC236}">
                <a16:creationId xmlns:a16="http://schemas.microsoft.com/office/drawing/2014/main" id="{D2953DCE-A931-1963-2F43-DF417EFB5C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23" t="26831" r="12320" b="34519"/>
          <a:stretch/>
        </p:blipFill>
        <p:spPr bwMode="auto">
          <a:xfrm rot="16461482">
            <a:off x="4502992" y="1020965"/>
            <a:ext cx="174379" cy="17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0" descr="Arrow">
            <a:extLst>
              <a:ext uri="{FF2B5EF4-FFF2-40B4-BE49-F238E27FC236}">
                <a16:creationId xmlns:a16="http://schemas.microsoft.com/office/drawing/2014/main" id="{5BF73BA5-E70E-6F49-B564-21D6F4BC83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23" t="26831" r="12320" b="34519"/>
          <a:stretch/>
        </p:blipFill>
        <p:spPr bwMode="auto">
          <a:xfrm rot="15010830">
            <a:off x="4487546" y="863873"/>
            <a:ext cx="174379" cy="17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0" descr="Arrow">
            <a:extLst>
              <a:ext uri="{FF2B5EF4-FFF2-40B4-BE49-F238E27FC236}">
                <a16:creationId xmlns:a16="http://schemas.microsoft.com/office/drawing/2014/main" id="{B28EB700-3CEB-B62C-D9A8-CCEED93C77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23" t="26831" r="12320" b="34519"/>
          <a:stretch/>
        </p:blipFill>
        <p:spPr bwMode="auto">
          <a:xfrm rot="14937131">
            <a:off x="4431527" y="1694898"/>
            <a:ext cx="174379" cy="17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0" descr="Arrow">
            <a:extLst>
              <a:ext uri="{FF2B5EF4-FFF2-40B4-BE49-F238E27FC236}">
                <a16:creationId xmlns:a16="http://schemas.microsoft.com/office/drawing/2014/main" id="{519A82BB-DE37-73E2-8FEA-68E68470B9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23" t="26831" r="12320" b="34519"/>
          <a:stretch/>
        </p:blipFill>
        <p:spPr bwMode="auto">
          <a:xfrm rot="14937131">
            <a:off x="4325007" y="1524957"/>
            <a:ext cx="174379" cy="17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0" descr="Arrow">
            <a:extLst>
              <a:ext uri="{FF2B5EF4-FFF2-40B4-BE49-F238E27FC236}">
                <a16:creationId xmlns:a16="http://schemas.microsoft.com/office/drawing/2014/main" id="{72EFEED9-30C4-543E-E024-12D1E8A158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23" t="26831" r="12320" b="34519"/>
          <a:stretch/>
        </p:blipFill>
        <p:spPr bwMode="auto">
          <a:xfrm rot="17878282">
            <a:off x="4535397" y="1486104"/>
            <a:ext cx="178078" cy="18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AutoShape 12" descr="Liver Png Images - Free Download on Freepik">
            <a:extLst>
              <a:ext uri="{FF2B5EF4-FFF2-40B4-BE49-F238E27FC236}">
                <a16:creationId xmlns:a16="http://schemas.microsoft.com/office/drawing/2014/main" id="{3D07E662-7864-93EE-8894-7C1ACDB233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TR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C5252475-08A7-2BFC-F26A-06C83D8D062D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21120124">
            <a:off x="7144870" y="1792921"/>
            <a:ext cx="630315" cy="426923"/>
          </a:xfrm>
          <a:prstGeom prst="rect">
            <a:avLst/>
          </a:prstGeom>
        </p:spPr>
      </p:pic>
      <p:pic>
        <p:nvPicPr>
          <p:cNvPr id="1040" name="Picture 16" descr="Kidney PNGs for Free Download">
            <a:extLst>
              <a:ext uri="{FF2B5EF4-FFF2-40B4-BE49-F238E27FC236}">
                <a16:creationId xmlns:a16="http://schemas.microsoft.com/office/drawing/2014/main" id="{D62AFAFD-B485-29DA-476A-3787A065D4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9030" y="1826788"/>
            <a:ext cx="761859" cy="761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1D649EB0-0541-2123-8D19-7D41898BAD16}"/>
              </a:ext>
            </a:extLst>
          </p:cNvPr>
          <p:cNvSpPr txBox="1"/>
          <p:nvPr/>
        </p:nvSpPr>
        <p:spPr>
          <a:xfrm>
            <a:off x="204662" y="3372594"/>
            <a:ext cx="2871046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TR" sz="1600" dirty="0"/>
              <a:t>-İlaca ait özellikler</a:t>
            </a:r>
          </a:p>
          <a:p>
            <a:r>
              <a:rPr lang="en-TR" sz="1600" dirty="0"/>
              <a:t>	-Molekül büyüklüğü</a:t>
            </a:r>
          </a:p>
          <a:p>
            <a:r>
              <a:rPr lang="en-TR" sz="1600" dirty="0"/>
              <a:t>	-Suda çözünme</a:t>
            </a:r>
          </a:p>
          <a:p>
            <a:r>
              <a:rPr lang="en-TR" sz="1600" dirty="0"/>
              <a:t>	-GIS stabilitesi</a:t>
            </a:r>
          </a:p>
          <a:p>
            <a:r>
              <a:rPr lang="en-TR" sz="1600" dirty="0"/>
              <a:t>-Formülasyona ait özellikler</a:t>
            </a:r>
          </a:p>
          <a:p>
            <a:r>
              <a:rPr lang="en-TR" sz="1600" dirty="0"/>
              <a:t>	-Çözünme şekli</a:t>
            </a:r>
          </a:p>
          <a:p>
            <a:r>
              <a:rPr lang="en-TR" sz="1600" dirty="0"/>
              <a:t>	-Y</a:t>
            </a:r>
            <a:r>
              <a:rPr lang="en-US" sz="1600" dirty="0"/>
              <a:t>a</a:t>
            </a:r>
            <a:r>
              <a:rPr lang="en-TR" sz="1600" dirty="0"/>
              <a:t>rdımcı maddeler</a:t>
            </a:r>
          </a:p>
          <a:p>
            <a:r>
              <a:rPr lang="en-TR" sz="1600" dirty="0"/>
              <a:t>-Hastaya ait özellikler</a:t>
            </a:r>
          </a:p>
          <a:p>
            <a:r>
              <a:rPr lang="en-TR" sz="1600" dirty="0"/>
              <a:t>	-Besin alımı</a:t>
            </a:r>
          </a:p>
          <a:p>
            <a:r>
              <a:rPr lang="en-TR" sz="1600" dirty="0"/>
              <a:t>	-Yaş</a:t>
            </a:r>
          </a:p>
          <a:p>
            <a:r>
              <a:rPr lang="en-TR" sz="1600" dirty="0"/>
              <a:t>	-Cinsiyet</a:t>
            </a:r>
          </a:p>
          <a:p>
            <a:r>
              <a:rPr lang="en-TR" sz="1600" dirty="0"/>
              <a:t>	-Diğer ilaçlar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62484A7-7313-682D-DCA2-870A73B1D99C}"/>
              </a:ext>
            </a:extLst>
          </p:cNvPr>
          <p:cNvSpPr txBox="1"/>
          <p:nvPr/>
        </p:nvSpPr>
        <p:spPr>
          <a:xfrm>
            <a:off x="3135459" y="3333484"/>
            <a:ext cx="28710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dirty="0"/>
              <a:t>-Lenfatik sistem</a:t>
            </a:r>
          </a:p>
          <a:p>
            <a:r>
              <a:rPr lang="tr-TR" dirty="0"/>
              <a:t>-Taşıyıcı </a:t>
            </a:r>
            <a:r>
              <a:rPr lang="tr-TR" dirty="0" err="1"/>
              <a:t>lipoproteinler</a:t>
            </a:r>
            <a:endParaRPr lang="tr-TR" dirty="0"/>
          </a:p>
          <a:p>
            <a:r>
              <a:rPr lang="en-TR" dirty="0"/>
              <a:t>-Taşıyıcı plazma proteinleri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EC9215C-CAE0-F817-4B4D-C390CA2C1823}"/>
              </a:ext>
            </a:extLst>
          </p:cNvPr>
          <p:cNvSpPr txBox="1"/>
          <p:nvPr/>
        </p:nvSpPr>
        <p:spPr>
          <a:xfrm>
            <a:off x="6248400" y="3342801"/>
            <a:ext cx="287104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TR" dirty="0"/>
              <a:t>-İlaca ait özellikler</a:t>
            </a:r>
          </a:p>
          <a:p>
            <a:r>
              <a:rPr lang="en-TR" dirty="0"/>
              <a:t>	-Gerekli enzimler</a:t>
            </a:r>
          </a:p>
          <a:p>
            <a:r>
              <a:rPr lang="en-TR" dirty="0"/>
              <a:t>-Karaciğere ait özellikler</a:t>
            </a:r>
          </a:p>
          <a:p>
            <a:r>
              <a:rPr lang="en-TR" dirty="0"/>
              <a:t>	-Kan akışı</a:t>
            </a:r>
          </a:p>
          <a:p>
            <a:r>
              <a:rPr lang="en-TR" dirty="0"/>
              <a:t>	-Enzimler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B75F021-662A-855C-4A11-8DC0D9110C72}"/>
              </a:ext>
            </a:extLst>
          </p:cNvPr>
          <p:cNvSpPr txBox="1"/>
          <p:nvPr/>
        </p:nvSpPr>
        <p:spPr>
          <a:xfrm>
            <a:off x="9221966" y="3387913"/>
            <a:ext cx="28710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TR" dirty="0"/>
              <a:t>-Üriner pH</a:t>
            </a:r>
          </a:p>
          <a:p>
            <a:r>
              <a:rPr lang="en-TR" dirty="0"/>
              <a:t>-Kan alışı</a:t>
            </a:r>
          </a:p>
          <a:p>
            <a:r>
              <a:rPr lang="en-TR" dirty="0"/>
              <a:t>-Karaciğer ya da böbrek</a:t>
            </a:r>
          </a:p>
        </p:txBody>
      </p:sp>
    </p:spTree>
    <p:extLst>
      <p:ext uri="{BB962C8B-B14F-4D97-AF65-F5344CB8AC3E}">
        <p14:creationId xmlns:p14="http://schemas.microsoft.com/office/powerpoint/2010/main" val="3551680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2" grpId="0"/>
      <p:bldP spid="43" grpId="0"/>
      <p:bldP spid="4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Resim 5">
            <a:extLst>
              <a:ext uri="{FF2B5EF4-FFF2-40B4-BE49-F238E27FC236}">
                <a16:creationId xmlns:a16="http://schemas.microsoft.com/office/drawing/2014/main" id="{CD3E8A8E-BBB8-B44E-A106-513230494F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806" y="343902"/>
            <a:ext cx="6855661" cy="1240883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7" name="Resim 6">
            <a:extLst>
              <a:ext uri="{FF2B5EF4-FFF2-40B4-BE49-F238E27FC236}">
                <a16:creationId xmlns:a16="http://schemas.microsoft.com/office/drawing/2014/main" id="{61838705-C46B-A545-86FA-40EAD298E2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3017" y="252663"/>
            <a:ext cx="4369177" cy="6352674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8" name="Dikdörtgen 7">
            <a:extLst>
              <a:ext uri="{FF2B5EF4-FFF2-40B4-BE49-F238E27FC236}">
                <a16:creationId xmlns:a16="http://schemas.microsoft.com/office/drawing/2014/main" id="{5E6A88BB-7E6D-4B48-8F19-905D32B92A41}"/>
              </a:ext>
            </a:extLst>
          </p:cNvPr>
          <p:cNvSpPr/>
          <p:nvPr/>
        </p:nvSpPr>
        <p:spPr>
          <a:xfrm>
            <a:off x="347550" y="6298654"/>
            <a:ext cx="7165467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tr-TR" sz="1100" dirty="0" err="1">
                <a:solidFill>
                  <a:srgbClr val="222222"/>
                </a:solidFill>
                <a:latin typeface="Arial" panose="020B0604020202020204" pitchFamily="34" charset="0"/>
              </a:rPr>
              <a:t>McIntyre</a:t>
            </a:r>
            <a:r>
              <a:rPr lang="tr-TR" sz="1100" dirty="0">
                <a:solidFill>
                  <a:srgbClr val="222222"/>
                </a:solidFill>
                <a:latin typeface="Arial" panose="020B0604020202020204" pitchFamily="34" charset="0"/>
              </a:rPr>
              <a:t>, C. M., &amp; </a:t>
            </a:r>
            <a:r>
              <a:rPr lang="tr-TR" sz="1100" dirty="0" err="1">
                <a:solidFill>
                  <a:srgbClr val="222222"/>
                </a:solidFill>
                <a:latin typeface="Arial" panose="020B0604020202020204" pitchFamily="34" charset="0"/>
              </a:rPr>
              <a:t>Monk</a:t>
            </a:r>
            <a:r>
              <a:rPr lang="tr-TR" sz="1100" dirty="0">
                <a:solidFill>
                  <a:srgbClr val="222222"/>
                </a:solidFill>
                <a:latin typeface="Arial" panose="020B0604020202020204" pitchFamily="34" charset="0"/>
              </a:rPr>
              <a:t>, H. M. (2014). </a:t>
            </a:r>
            <a:r>
              <a:rPr lang="tr-TR" sz="1100" dirty="0" err="1">
                <a:solidFill>
                  <a:srgbClr val="222222"/>
                </a:solidFill>
                <a:latin typeface="Arial" panose="020B0604020202020204" pitchFamily="34" charset="0"/>
              </a:rPr>
              <a:t>Medication</a:t>
            </a:r>
            <a:r>
              <a:rPr lang="tr-TR" sz="1100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tr-TR" sz="1100" dirty="0" err="1">
                <a:solidFill>
                  <a:srgbClr val="222222"/>
                </a:solidFill>
                <a:latin typeface="Arial" panose="020B0604020202020204" pitchFamily="34" charset="0"/>
              </a:rPr>
              <a:t>absorption</a:t>
            </a:r>
            <a:r>
              <a:rPr lang="tr-TR" sz="1100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tr-TR" sz="1100" dirty="0" err="1">
                <a:solidFill>
                  <a:srgbClr val="222222"/>
                </a:solidFill>
                <a:latin typeface="Arial" panose="020B0604020202020204" pitchFamily="34" charset="0"/>
              </a:rPr>
              <a:t>considerations</a:t>
            </a:r>
            <a:r>
              <a:rPr lang="tr-TR" sz="1100" dirty="0">
                <a:solidFill>
                  <a:srgbClr val="222222"/>
                </a:solidFill>
                <a:latin typeface="Arial" panose="020B0604020202020204" pitchFamily="34" charset="0"/>
              </a:rPr>
              <a:t> in </a:t>
            </a:r>
            <a:r>
              <a:rPr lang="tr-TR" sz="1100" dirty="0" err="1">
                <a:solidFill>
                  <a:srgbClr val="222222"/>
                </a:solidFill>
                <a:latin typeface="Arial" panose="020B0604020202020204" pitchFamily="34" charset="0"/>
              </a:rPr>
              <a:t>patients</a:t>
            </a:r>
            <a:r>
              <a:rPr lang="tr-TR" sz="1100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tr-TR" sz="1100" dirty="0" err="1">
                <a:solidFill>
                  <a:srgbClr val="222222"/>
                </a:solidFill>
                <a:latin typeface="Arial" panose="020B0604020202020204" pitchFamily="34" charset="0"/>
              </a:rPr>
              <a:t>with</a:t>
            </a:r>
            <a:r>
              <a:rPr lang="tr-TR" sz="1100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tr-TR" sz="1100" dirty="0" err="1">
                <a:solidFill>
                  <a:srgbClr val="222222"/>
                </a:solidFill>
                <a:latin typeface="Arial" panose="020B0604020202020204" pitchFamily="34" charset="0"/>
              </a:rPr>
              <a:t>postpyloric</a:t>
            </a:r>
            <a:r>
              <a:rPr lang="tr-TR" sz="1100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tr-TR" sz="1100" dirty="0" err="1">
                <a:solidFill>
                  <a:srgbClr val="222222"/>
                </a:solidFill>
                <a:latin typeface="Arial" panose="020B0604020202020204" pitchFamily="34" charset="0"/>
              </a:rPr>
              <a:t>enteral</a:t>
            </a:r>
            <a:r>
              <a:rPr lang="tr-TR" sz="1100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tr-TR" sz="1100" dirty="0" err="1">
                <a:solidFill>
                  <a:srgbClr val="222222"/>
                </a:solidFill>
                <a:latin typeface="Arial" panose="020B0604020202020204" pitchFamily="34" charset="0"/>
              </a:rPr>
              <a:t>feeding</a:t>
            </a:r>
            <a:r>
              <a:rPr lang="tr-TR" sz="1100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tr-TR" sz="1100" dirty="0" err="1">
                <a:solidFill>
                  <a:srgbClr val="222222"/>
                </a:solidFill>
                <a:latin typeface="Arial" panose="020B0604020202020204" pitchFamily="34" charset="0"/>
              </a:rPr>
              <a:t>tubes</a:t>
            </a:r>
            <a:r>
              <a:rPr lang="tr-TR" sz="1100" dirty="0">
                <a:solidFill>
                  <a:srgbClr val="222222"/>
                </a:solidFill>
                <a:latin typeface="Arial" panose="020B0604020202020204" pitchFamily="34" charset="0"/>
              </a:rPr>
              <a:t>. </a:t>
            </a:r>
            <a:r>
              <a:rPr lang="tr-TR" sz="1100" i="1" dirty="0" err="1">
                <a:solidFill>
                  <a:srgbClr val="222222"/>
                </a:solidFill>
                <a:latin typeface="Arial" panose="020B0604020202020204" pitchFamily="34" charset="0"/>
              </a:rPr>
              <a:t>American</a:t>
            </a:r>
            <a:r>
              <a:rPr lang="tr-TR" sz="1100" i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tr-TR" sz="1100" i="1" dirty="0" err="1">
                <a:solidFill>
                  <a:srgbClr val="222222"/>
                </a:solidFill>
                <a:latin typeface="Arial" panose="020B0604020202020204" pitchFamily="34" charset="0"/>
              </a:rPr>
              <a:t>journal</a:t>
            </a:r>
            <a:r>
              <a:rPr lang="tr-TR" sz="1100" i="1" dirty="0">
                <a:solidFill>
                  <a:srgbClr val="222222"/>
                </a:solidFill>
                <a:latin typeface="Arial" panose="020B0604020202020204" pitchFamily="34" charset="0"/>
              </a:rPr>
              <a:t> of </a:t>
            </a:r>
            <a:r>
              <a:rPr lang="tr-TR" sz="1100" i="1" dirty="0" err="1">
                <a:solidFill>
                  <a:srgbClr val="222222"/>
                </a:solidFill>
                <a:latin typeface="Arial" panose="020B0604020202020204" pitchFamily="34" charset="0"/>
              </a:rPr>
              <a:t>health-system</a:t>
            </a:r>
            <a:r>
              <a:rPr lang="tr-TR" sz="1100" i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tr-TR" sz="1100" i="1" dirty="0" err="1">
                <a:solidFill>
                  <a:srgbClr val="222222"/>
                </a:solidFill>
                <a:latin typeface="Arial" panose="020B0604020202020204" pitchFamily="34" charset="0"/>
              </a:rPr>
              <a:t>pharmacy</a:t>
            </a:r>
            <a:r>
              <a:rPr lang="tr-TR" sz="1100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tr-TR" sz="1100" i="1" dirty="0">
                <a:solidFill>
                  <a:srgbClr val="222222"/>
                </a:solidFill>
                <a:latin typeface="Arial" panose="020B0604020202020204" pitchFamily="34" charset="0"/>
              </a:rPr>
              <a:t>71</a:t>
            </a:r>
            <a:r>
              <a:rPr lang="tr-TR" sz="1100" dirty="0">
                <a:solidFill>
                  <a:srgbClr val="222222"/>
                </a:solidFill>
                <a:latin typeface="Arial" panose="020B0604020202020204" pitchFamily="34" charset="0"/>
              </a:rPr>
              <a:t>(7), 549-556.</a:t>
            </a:r>
            <a:endParaRPr lang="tr-TR" sz="1100" dirty="0"/>
          </a:p>
        </p:txBody>
      </p:sp>
      <p:sp>
        <p:nvSpPr>
          <p:cNvPr id="9" name="Dikdörtgen 8">
            <a:extLst>
              <a:ext uri="{FF2B5EF4-FFF2-40B4-BE49-F238E27FC236}">
                <a16:creationId xmlns:a16="http://schemas.microsoft.com/office/drawing/2014/main" id="{53605A09-1416-AF4B-9D70-643BD75996C7}"/>
              </a:ext>
            </a:extLst>
          </p:cNvPr>
          <p:cNvSpPr/>
          <p:nvPr/>
        </p:nvSpPr>
        <p:spPr>
          <a:xfrm>
            <a:off x="544604" y="2102138"/>
            <a:ext cx="6386064" cy="3046988"/>
          </a:xfrm>
          <a:prstGeom prst="rect">
            <a:avLst/>
          </a:prstGeom>
          <a:ln>
            <a:solidFill>
              <a:schemeClr val="tx2"/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sz="2400" dirty="0"/>
              <a:t>Toplam 124 ilaç incelenmiştir.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sz="2400" dirty="0"/>
              <a:t>Bunların, 16’sı (12.9%) için gerekli bilgilere ulaşılmıştır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sz="2400" dirty="0"/>
              <a:t>Değerlendirme sonunda halen 54 (43.5%) ilaç için üretici firmayla iletişime geçilmek zorunda kalınmıştır (Tablo 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tr-TR" sz="2400" dirty="0"/>
              <a:t>Sonuç olarak 70 (56.5%) ilaca ait bilgilere yer verilmiştir. </a:t>
            </a:r>
          </a:p>
        </p:txBody>
      </p:sp>
    </p:spTree>
    <p:extLst>
      <p:ext uri="{BB962C8B-B14F-4D97-AF65-F5344CB8AC3E}">
        <p14:creationId xmlns:p14="http://schemas.microsoft.com/office/powerpoint/2010/main" val="3239289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287"/>
    </mc:Choice>
    <mc:Fallback xmlns="">
      <p:transition spd="slow" advTm="27287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7C7B8-5300-53E1-813B-5BC372F53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TR" sz="4400" dirty="0">
                <a:solidFill>
                  <a:srgbClr val="FF0000"/>
                </a:solidFill>
              </a:rPr>
              <a:t>Beslenme Sıklığı</a:t>
            </a:r>
            <a:endParaRPr lang="en-TR" dirty="0">
              <a:solidFill>
                <a:srgbClr val="FF0000"/>
              </a:solidFill>
            </a:endParaRPr>
          </a:p>
        </p:txBody>
      </p:sp>
      <p:sp>
        <p:nvSpPr>
          <p:cNvPr id="4" name="Yuvarlatılmış Dikdörtgen 12">
            <a:extLst>
              <a:ext uri="{FF2B5EF4-FFF2-40B4-BE49-F238E27FC236}">
                <a16:creationId xmlns:a16="http://schemas.microsoft.com/office/drawing/2014/main" id="{074302E2-2935-6C37-5CB8-35C88F935530}"/>
              </a:ext>
            </a:extLst>
          </p:cNvPr>
          <p:cNvSpPr/>
          <p:nvPr/>
        </p:nvSpPr>
        <p:spPr>
          <a:xfrm>
            <a:off x="838200" y="2117963"/>
            <a:ext cx="3345874" cy="3620033"/>
          </a:xfrm>
          <a:prstGeom prst="roundRect">
            <a:avLst/>
          </a:prstGeom>
          <a:ln w="38100">
            <a:solidFill>
              <a:srgbClr val="8B0505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>
              <a:spcBef>
                <a:spcPts val="1200"/>
              </a:spcBef>
            </a:pPr>
            <a:r>
              <a:rPr lang="tr-TR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Sürekli besleme: </a:t>
            </a:r>
          </a:p>
          <a:p>
            <a:pPr marL="285750" lvl="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tr-TR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Beslenmeyi durdurun ve ilacı uygulamadan önce tüpü 15-30 </a:t>
            </a:r>
            <a:r>
              <a:rPr lang="tr-TR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mL</a:t>
            </a:r>
            <a:r>
              <a:rPr lang="tr-TR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su ile yıkayın. </a:t>
            </a:r>
          </a:p>
          <a:p>
            <a:pPr marL="285750" lvl="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tr-TR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İlaç uygulandıktan sonra tüpü 15-30 ml su ile yıkayın.</a:t>
            </a:r>
          </a:p>
        </p:txBody>
      </p:sp>
      <p:sp>
        <p:nvSpPr>
          <p:cNvPr id="5" name="Yuvarlatılmış Dikdörtgen 17">
            <a:extLst>
              <a:ext uri="{FF2B5EF4-FFF2-40B4-BE49-F238E27FC236}">
                <a16:creationId xmlns:a16="http://schemas.microsoft.com/office/drawing/2014/main" id="{01F750A2-C815-4352-A9C0-B804AA309ACF}"/>
              </a:ext>
            </a:extLst>
          </p:cNvPr>
          <p:cNvSpPr/>
          <p:nvPr/>
        </p:nvSpPr>
        <p:spPr>
          <a:xfrm>
            <a:off x="4423062" y="2152876"/>
            <a:ext cx="3345874" cy="3620033"/>
          </a:xfrm>
          <a:prstGeom prst="roundRect">
            <a:avLst/>
          </a:prstGeom>
          <a:ln w="38100">
            <a:solidFill>
              <a:srgbClr val="8B0505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Bef>
                <a:spcPts val="1200"/>
              </a:spcBef>
              <a:spcAft>
                <a:spcPts val="800"/>
              </a:spcAft>
            </a:pPr>
            <a:r>
              <a:rPr lang="tr-TR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Aralıklı beslenme: </a:t>
            </a:r>
          </a:p>
          <a:p>
            <a:pPr marL="285750" indent="-285750">
              <a:spcBef>
                <a:spcPts val="120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tr-TR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İlacı beslenmenin olmadığı zamanda ve ilaç öncesi tüpün yıkanmış olduğundan emin olarak uygulayın. </a:t>
            </a:r>
          </a:p>
          <a:p>
            <a:pPr marL="285750" indent="-285750">
              <a:spcBef>
                <a:spcPts val="120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tr-TR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İlaç uygulandıktan sonra tüpü 15-30 ml su ile yıkayın.</a:t>
            </a:r>
          </a:p>
        </p:txBody>
      </p:sp>
      <p:sp>
        <p:nvSpPr>
          <p:cNvPr id="6" name="Yuvarlatılmış Dikdörtgen 18">
            <a:extLst>
              <a:ext uri="{FF2B5EF4-FFF2-40B4-BE49-F238E27FC236}">
                <a16:creationId xmlns:a16="http://schemas.microsoft.com/office/drawing/2014/main" id="{921E23E2-9D6C-A6F1-1004-86810645FAFD}"/>
              </a:ext>
            </a:extLst>
          </p:cNvPr>
          <p:cNvSpPr/>
          <p:nvPr/>
        </p:nvSpPr>
        <p:spPr>
          <a:xfrm>
            <a:off x="8007924" y="2152876"/>
            <a:ext cx="3345874" cy="3620033"/>
          </a:xfrm>
          <a:prstGeom prst="roundRect">
            <a:avLst/>
          </a:prstGeom>
          <a:ln w="38100">
            <a:solidFill>
              <a:srgbClr val="8B0505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Bef>
                <a:spcPts val="1200"/>
              </a:spcBef>
            </a:pPr>
            <a:r>
              <a:rPr lang="tr-TR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Art arda birden fazla ilaç uygulaması </a:t>
            </a:r>
            <a:r>
              <a:rPr lang="tr-TR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yapılıyosa</a:t>
            </a:r>
            <a:r>
              <a:rPr lang="tr-TR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tr-TR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tr-TR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İki ilaç arasında hastanın aldığı diğer sıvıların hacmi göz önünde bulundurarak tüpü en az 15 </a:t>
            </a:r>
            <a:r>
              <a:rPr lang="tr-TR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mL</a:t>
            </a:r>
            <a:r>
              <a:rPr lang="tr-TR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su ile yıkayın.</a:t>
            </a:r>
            <a:r>
              <a:rPr lang="tr-TR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tr-TR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spcBef>
                <a:spcPts val="1200"/>
              </a:spcBef>
            </a:pPr>
            <a:endParaRPr lang="tr-TR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15719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DB19D-67AE-D04F-CC38-ED405A210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941" y="387460"/>
            <a:ext cx="3574705" cy="3427062"/>
          </a:xfrm>
        </p:spPr>
        <p:txBody>
          <a:bodyPr>
            <a:normAutofit/>
          </a:bodyPr>
          <a:lstStyle/>
          <a:p>
            <a:r>
              <a:rPr lang="en-TR" sz="5200" dirty="0"/>
              <a:t>Tüpten İlaç Uygulama Basamakları</a:t>
            </a:r>
          </a:p>
        </p:txBody>
      </p:sp>
      <p:graphicFrame>
        <p:nvGraphicFramePr>
          <p:cNvPr id="4" name="İçerik Yer Tutucusu 6">
            <a:extLst>
              <a:ext uri="{FF2B5EF4-FFF2-40B4-BE49-F238E27FC236}">
                <a16:creationId xmlns:a16="http://schemas.microsoft.com/office/drawing/2014/main" id="{0C5AFD4B-3E65-B157-64E8-717B51D62BB0}"/>
              </a:ext>
            </a:extLst>
          </p:cNvPr>
          <p:cNvGraphicFramePr>
            <a:graphicFrameLocks/>
          </p:cNvGraphicFramePr>
          <p:nvPr/>
        </p:nvGraphicFramePr>
        <p:xfrm>
          <a:off x="4602996" y="184044"/>
          <a:ext cx="7279555" cy="63058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39CE6CED-F7BA-C307-DA50-F7B0AC388B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448" y="3998564"/>
            <a:ext cx="4219693" cy="2675394"/>
          </a:xfrm>
          <a:prstGeom prst="rect">
            <a:avLst/>
          </a:prstGeom>
          <a:solidFill>
            <a:srgbClr val="FFFF00"/>
          </a:solidFill>
          <a:ln w="9525">
            <a:solidFill>
              <a:schemeClr val="accent2"/>
            </a:solidFill>
            <a:miter lim="800000"/>
            <a:headEnd/>
            <a:tailEnd/>
          </a:ln>
          <a:effectLst>
            <a:outerShdw blurRad="50800" dist="38100" dir="5400000" rotWithShape="0">
              <a:srgbClr val="808080">
                <a:alpha val="34999"/>
              </a:srgbClr>
            </a:outerShdw>
          </a:effectLst>
        </p:spPr>
        <p:txBody>
          <a:bodyPr anchor="ctr"/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buFont typeface="Wingdings" pitchFamily="2" charset="2"/>
              <a:buChar char="ü"/>
            </a:pPr>
            <a:r>
              <a:rPr lang="tr-TR" altLang="tr-TR" dirty="0">
                <a:latin typeface="Calibri" panose="020F0502020204030204" pitchFamily="34" charset="0"/>
                <a:cs typeface="Arial" panose="020B0604020202020204" pitchFamily="34" charset="0"/>
              </a:rPr>
              <a:t>İlaç ezilerek beslenme tüpünden uygulamaya elverişli olmalı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tr-TR" altLang="tr-TR" dirty="0">
                <a:latin typeface="Calibri" panose="020F0502020204030204" pitchFamily="34" charset="0"/>
                <a:cs typeface="Arial" panose="020B0604020202020204" pitchFamily="34" charset="0"/>
              </a:rPr>
              <a:t>Etkileşimi olan ilaç uygulaması önce/sonra, beslenme en az 30 </a:t>
            </a:r>
            <a:r>
              <a:rPr lang="tr-TR" altLang="tr-TR" dirty="0" err="1">
                <a:latin typeface="Calibri" panose="020F0502020204030204" pitchFamily="34" charset="0"/>
                <a:cs typeface="Arial" panose="020B0604020202020204" pitchFamily="34" charset="0"/>
              </a:rPr>
              <a:t>dk</a:t>
            </a:r>
            <a:r>
              <a:rPr lang="tr-TR" altLang="tr-TR" dirty="0">
                <a:latin typeface="Calibri" panose="020F0502020204030204" pitchFamily="34" charset="0"/>
                <a:cs typeface="Arial" panose="020B0604020202020204" pitchFamily="34" charset="0"/>
              </a:rPr>
              <a:t> durdurulmalı</a:t>
            </a:r>
          </a:p>
        </p:txBody>
      </p:sp>
      <p:pic>
        <p:nvPicPr>
          <p:cNvPr id="5122" name="Picture 2" descr="Yutma Güçlüğü Olan Erişkin Hastalarda İlaç Kullanma Rehberi">
            <a:extLst>
              <a:ext uri="{FF2B5EF4-FFF2-40B4-BE49-F238E27FC236}">
                <a16:creationId xmlns:a16="http://schemas.microsoft.com/office/drawing/2014/main" id="{66BE2500-0AA4-92C2-A738-CEB87D16DB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760" y="2414588"/>
            <a:ext cx="1969778" cy="185737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662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428"/>
    </mc:Choice>
    <mc:Fallback xmlns="">
      <p:transition spd="slow" advTm="65428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5BBA9-46EE-054D-BB77-063789000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704" y="76517"/>
            <a:ext cx="10515600" cy="850075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T</a:t>
            </a:r>
            <a:r>
              <a:rPr lang="en-TR" dirty="0">
                <a:solidFill>
                  <a:srgbClr val="FF0000"/>
                </a:solidFill>
              </a:rPr>
              <a:t>üpten Uygulanacak İlaç için Hazırlık!!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56450-ADDC-CE43-907D-A2D975E2B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4" y="2867566"/>
            <a:ext cx="10515600" cy="3703922"/>
          </a:xfrm>
        </p:spPr>
        <p:txBody>
          <a:bodyPr>
            <a:normAutofit/>
          </a:bodyPr>
          <a:lstStyle/>
          <a:p>
            <a:r>
              <a:rPr lang="tr-TR" sz="2000" dirty="0"/>
              <a:t>Tüpten uygulamak üzere tabletlerin ezilme sürecinde genellikle </a:t>
            </a:r>
            <a:r>
              <a:rPr lang="tr-TR" sz="2000" u="sng" dirty="0"/>
              <a:t>doz kayıpları </a:t>
            </a:r>
            <a:r>
              <a:rPr lang="tr-TR" sz="2000" dirty="0"/>
              <a:t>yaşanmaktadır. </a:t>
            </a:r>
          </a:p>
          <a:p>
            <a:r>
              <a:rPr lang="tr-TR" sz="2000" dirty="0"/>
              <a:t>Ezilmiş bir tableti sulandırmak üzere başka bir kaba aktardıktan sonra ezme işleminin yapıldığı kabı 100 ml su ile bir kez yıkamak yaklaşık </a:t>
            </a:r>
            <a:r>
              <a:rPr lang="tr-TR" sz="2000" b="1" dirty="0"/>
              <a:t>%24’lük bir doz kaybı </a:t>
            </a:r>
            <a:r>
              <a:rPr lang="tr-TR" sz="2000" dirty="0"/>
              <a:t>oluştururken, kabı 2 kez yıkamak doz kaybını </a:t>
            </a:r>
            <a:r>
              <a:rPr lang="tr-TR" sz="2000" b="1" dirty="0"/>
              <a:t>%4’e kadar </a:t>
            </a:r>
            <a:r>
              <a:rPr lang="tr-TR" sz="2000" dirty="0"/>
              <a:t>düşürmektedir. </a:t>
            </a:r>
          </a:p>
          <a:p>
            <a:r>
              <a:rPr lang="tr-TR" sz="2000" dirty="0"/>
              <a:t>Amerika Gıda ve İlaç Otoritesi (</a:t>
            </a:r>
            <a:r>
              <a:rPr lang="tr-TR" sz="2000" dirty="0" err="1"/>
              <a:t>The</a:t>
            </a:r>
            <a:r>
              <a:rPr lang="tr-TR" sz="2000" dirty="0"/>
              <a:t> US </a:t>
            </a:r>
            <a:r>
              <a:rPr lang="tr-TR" sz="2000" dirty="0" err="1"/>
              <a:t>Food</a:t>
            </a:r>
            <a:r>
              <a:rPr lang="tr-TR" sz="2000" dirty="0"/>
              <a:t> </a:t>
            </a:r>
            <a:r>
              <a:rPr lang="tr-TR" sz="2000" dirty="0" err="1"/>
              <a:t>and</a:t>
            </a:r>
            <a:r>
              <a:rPr lang="tr-TR" sz="2000" dirty="0"/>
              <a:t> </a:t>
            </a:r>
            <a:r>
              <a:rPr lang="tr-TR" sz="2000" dirty="0" err="1"/>
              <a:t>Drug</a:t>
            </a:r>
            <a:r>
              <a:rPr lang="tr-TR" sz="2000" dirty="0"/>
              <a:t> Administration, FDA) ezme, kırma gibi işlemler sonucu doz kaybının </a:t>
            </a:r>
            <a:r>
              <a:rPr lang="tr-TR" sz="2000" b="1" dirty="0"/>
              <a:t>%3’den daha az olması gerektiğini </a:t>
            </a:r>
            <a:r>
              <a:rPr lang="tr-TR" sz="2000" dirty="0"/>
              <a:t>önermektedir.</a:t>
            </a:r>
          </a:p>
          <a:p>
            <a:r>
              <a:rPr lang="tr-TR" sz="2000" dirty="0"/>
              <a:t>Doz kaybının ve etkileşimin en aza indirebilmek için:</a:t>
            </a:r>
          </a:p>
          <a:p>
            <a:pPr lvl="1"/>
            <a:r>
              <a:rPr lang="tr-TR" sz="1800" dirty="0"/>
              <a:t>Ezme işleminin yapıldığı kabın hastanın sıvı kısıtlamaları göz önünde tutularak uygun miktarda su ile iki kere yıkanması, </a:t>
            </a:r>
          </a:p>
          <a:p>
            <a:pPr lvl="1"/>
            <a:r>
              <a:rPr lang="tr-TR" sz="1800" dirty="0"/>
              <a:t>Ezme işlemi için tek kullanımlık kapların kullanılması </a:t>
            </a:r>
          </a:p>
          <a:p>
            <a:pPr lvl="1"/>
            <a:r>
              <a:rPr lang="tr-TR" sz="1800" dirty="0"/>
              <a:t>İlacın en az transfer edilecek şekilde ezilip sulandırılması önerilmektedir.</a:t>
            </a:r>
            <a:endParaRPr lang="en-TR" sz="1800" dirty="0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7374EE9D-873A-044D-A8DE-827A1F51227A}"/>
              </a:ext>
            </a:extLst>
          </p:cNvPr>
          <p:cNvSpPr/>
          <p:nvPr/>
        </p:nvSpPr>
        <p:spPr>
          <a:xfrm>
            <a:off x="2310384" y="1310544"/>
            <a:ext cx="2328672" cy="508064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TR" dirty="0">
                <a:solidFill>
                  <a:schemeClr val="tx1"/>
                </a:solidFill>
              </a:rPr>
              <a:t>Doz Kaybı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0FD106F1-F064-934E-8A1B-57FD2194E98B}"/>
              </a:ext>
            </a:extLst>
          </p:cNvPr>
          <p:cNvSpPr/>
          <p:nvPr/>
        </p:nvSpPr>
        <p:spPr>
          <a:xfrm>
            <a:off x="7568565" y="1310544"/>
            <a:ext cx="2328672" cy="508064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TR" dirty="0">
                <a:solidFill>
                  <a:schemeClr val="tx1"/>
                </a:solidFill>
              </a:rPr>
              <a:t>Etkileşim</a:t>
            </a:r>
          </a:p>
        </p:txBody>
      </p:sp>
      <p:pic>
        <p:nvPicPr>
          <p:cNvPr id="1030" name="Picture 6" descr="Clean Mortar and Pestle">
            <a:extLst>
              <a:ext uri="{FF2B5EF4-FFF2-40B4-BE49-F238E27FC236}">
                <a16:creationId xmlns:a16="http://schemas.microsoft.com/office/drawing/2014/main" id="{37C8B2B7-FF3B-2641-B01D-F7808B5F35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2317" y="906877"/>
            <a:ext cx="2547366" cy="1698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F19B02B-EBAC-5C61-425D-206668B2789F}"/>
              </a:ext>
            </a:extLst>
          </p:cNvPr>
          <p:cNvSpPr txBox="1"/>
          <p:nvPr/>
        </p:nvSpPr>
        <p:spPr>
          <a:xfrm>
            <a:off x="0" y="6596390"/>
            <a:ext cx="1126273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1200"/>
              </a:spcAft>
            </a:pPr>
            <a:r>
              <a:rPr lang="tr-TR" sz="1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Thong</a:t>
            </a:r>
            <a:r>
              <a:rPr lang="tr-TR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MY, </a:t>
            </a:r>
            <a:r>
              <a:rPr lang="tr-TR" sz="1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Manrique</a:t>
            </a:r>
            <a:r>
              <a:rPr lang="tr-TR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YJ, </a:t>
            </a:r>
            <a:r>
              <a:rPr lang="tr-TR" sz="1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Steadman</a:t>
            </a:r>
            <a:r>
              <a:rPr lang="tr-TR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KJ. </a:t>
            </a:r>
            <a:r>
              <a:rPr lang="tr-TR" sz="1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Drug</a:t>
            </a:r>
            <a:r>
              <a:rPr lang="tr-TR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tr-TR" sz="1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loss</a:t>
            </a:r>
            <a:r>
              <a:rPr lang="tr-TR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tr-TR" sz="1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while</a:t>
            </a:r>
            <a:r>
              <a:rPr lang="tr-TR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tr-TR" sz="1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crushing</a:t>
            </a:r>
            <a:r>
              <a:rPr lang="tr-TR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tr-TR" sz="1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tablets</a:t>
            </a:r>
            <a:r>
              <a:rPr lang="tr-TR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tr-TR" sz="1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Comparison</a:t>
            </a:r>
            <a:r>
              <a:rPr lang="tr-TR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of 24 tablet </a:t>
            </a:r>
            <a:r>
              <a:rPr lang="tr-TR" sz="1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crushing</a:t>
            </a:r>
            <a:r>
              <a:rPr lang="tr-TR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tr-TR" sz="1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devices</a:t>
            </a:r>
            <a:r>
              <a:rPr lang="tr-TR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tr-TR" sz="1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PloS</a:t>
            </a:r>
            <a:r>
              <a:rPr lang="tr-TR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tr-TR" sz="1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one</a:t>
            </a:r>
            <a:r>
              <a:rPr lang="tr-TR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2018; 13(3): e0193683.</a:t>
            </a:r>
            <a:endParaRPr lang="en-TR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5260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505"/>
    </mc:Choice>
    <mc:Fallback xmlns="">
      <p:transition spd="slow" advTm="50505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DD5B3-4C28-2D56-E115-3C999AC4E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TR" sz="4400" dirty="0">
                <a:solidFill>
                  <a:srgbClr val="FF0000"/>
                </a:solidFill>
              </a:rPr>
              <a:t>Dikkat ! </a:t>
            </a:r>
            <a:endParaRPr lang="en-TR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BCEF6-1870-7601-A315-9741CCB2B0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spcBef>
                <a:spcPts val="600"/>
              </a:spcBef>
            </a:pPr>
            <a:r>
              <a:rPr lang="tr-TR" altLang="tr-TR" sz="2800" dirty="0">
                <a:cs typeface="Arial" panose="020B0604020202020204" pitchFamily="34" charset="0"/>
              </a:rPr>
              <a:t>Bazı ilaçlar </a:t>
            </a:r>
            <a:r>
              <a:rPr lang="tr-TR" altLang="tr-TR" sz="2800" dirty="0" err="1">
                <a:cs typeface="Arial" panose="020B0604020202020204" pitchFamily="34" charset="0"/>
              </a:rPr>
              <a:t>iritan</a:t>
            </a:r>
            <a:r>
              <a:rPr lang="tr-TR" altLang="tr-TR" sz="2800" dirty="0">
                <a:cs typeface="Arial" panose="020B0604020202020204" pitchFamily="34" charset="0"/>
              </a:rPr>
              <a:t>/</a:t>
            </a:r>
            <a:r>
              <a:rPr lang="tr-TR" altLang="tr-TR" sz="2800" dirty="0" err="1">
                <a:cs typeface="Arial" panose="020B0604020202020204" pitchFamily="34" charset="0"/>
              </a:rPr>
              <a:t>karsinojenik</a:t>
            </a:r>
            <a:r>
              <a:rPr lang="tr-TR" altLang="tr-TR" sz="2800" dirty="0">
                <a:cs typeface="Arial" panose="020B0604020202020204" pitchFamily="34" charset="0"/>
              </a:rPr>
              <a:t>/</a:t>
            </a:r>
            <a:r>
              <a:rPr lang="tr-TR" altLang="tr-TR" sz="2800" dirty="0" err="1">
                <a:cs typeface="Arial" panose="020B0604020202020204" pitchFamily="34" charset="0"/>
              </a:rPr>
              <a:t>teratojenik</a:t>
            </a:r>
            <a:r>
              <a:rPr lang="tr-TR" altLang="tr-TR" sz="2800" dirty="0">
                <a:cs typeface="Arial" panose="020B0604020202020204" pitchFamily="34" charset="0"/>
              </a:rPr>
              <a:t> olabilmektedir.</a:t>
            </a:r>
          </a:p>
          <a:p>
            <a:pPr lvl="2" eaLnBrk="1" hangingPunct="1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tr-TR" altLang="tr-TR" sz="2800" dirty="0" err="1">
                <a:cs typeface="Arial" panose="020B0604020202020204" pitchFamily="34" charset="0"/>
              </a:rPr>
              <a:t>Levotiroksin</a:t>
            </a:r>
            <a:r>
              <a:rPr lang="tr-TR" altLang="tr-TR" sz="2800" dirty="0">
                <a:cs typeface="Arial" panose="020B0604020202020204" pitchFamily="34" charset="0"/>
              </a:rPr>
              <a:t> (</a:t>
            </a:r>
            <a:r>
              <a:rPr lang="tr-TR" altLang="tr-TR" sz="2800" dirty="0" err="1">
                <a:cs typeface="Arial" panose="020B0604020202020204" pitchFamily="34" charset="0"/>
              </a:rPr>
              <a:t>mcg</a:t>
            </a:r>
            <a:r>
              <a:rPr lang="tr-TR" altLang="tr-TR" sz="2800" dirty="0">
                <a:cs typeface="Arial" panose="020B0604020202020204" pitchFamily="34" charset="0"/>
              </a:rPr>
              <a:t> !!!)</a:t>
            </a:r>
          </a:p>
          <a:p>
            <a:pPr lvl="2" eaLnBrk="1" hangingPunct="1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tr-TR" altLang="tr-TR" sz="2800" dirty="0" err="1">
                <a:cs typeface="Arial" panose="020B0604020202020204" pitchFamily="34" charset="0"/>
              </a:rPr>
              <a:t>Megestrol</a:t>
            </a:r>
            <a:r>
              <a:rPr lang="tr-TR" altLang="tr-TR" sz="2800" dirty="0">
                <a:cs typeface="Arial" panose="020B0604020202020204" pitchFamily="34" charset="0"/>
              </a:rPr>
              <a:t> asetat</a:t>
            </a:r>
          </a:p>
          <a:p>
            <a:pPr lvl="2" eaLnBrk="1" hangingPunct="1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tr-TR" altLang="tr-TR" sz="2800" dirty="0">
                <a:cs typeface="Arial" panose="020B0604020202020204" pitchFamily="34" charset="0"/>
              </a:rPr>
              <a:t>Kemoterapi ilaçları</a:t>
            </a:r>
          </a:p>
          <a:p>
            <a:pPr lvl="2" eaLnBrk="1" hangingPunct="1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tr-TR" sz="2800" dirty="0" err="1"/>
              <a:t>Varfarin</a:t>
            </a:r>
            <a:endParaRPr lang="tr-TR" sz="2800" dirty="0"/>
          </a:p>
          <a:p>
            <a:pPr>
              <a:spcBef>
                <a:spcPts val="600"/>
              </a:spcBef>
            </a:pPr>
            <a:r>
              <a:rPr lang="tr-TR" dirty="0"/>
              <a:t>Hazırlık aşaması</a:t>
            </a:r>
          </a:p>
          <a:p>
            <a:pPr lvl="1">
              <a:spcBef>
                <a:spcPts val="600"/>
              </a:spcBef>
              <a:buFont typeface="Arial" charset="0"/>
              <a:buChar char="•"/>
            </a:pPr>
            <a:r>
              <a:rPr lang="tr-TR" sz="2800" dirty="0"/>
              <a:t>Mutlaka koruyucu ekipman giyilmelidir.</a:t>
            </a:r>
          </a:p>
          <a:p>
            <a:pPr lvl="1">
              <a:spcBef>
                <a:spcPts val="600"/>
              </a:spcBef>
              <a:buFont typeface="Arial" charset="0"/>
              <a:buChar char="•"/>
            </a:pPr>
            <a:r>
              <a:rPr lang="tr-TR" sz="2800" dirty="0"/>
              <a:t>Tehlikeli olan ilaçlar mümkün olduğunca ezilmemeli, kapsül açılmamalı ve alternatif düşünülmelidir.</a:t>
            </a:r>
            <a:r>
              <a:rPr lang="en-TR" sz="2800" dirty="0"/>
              <a:t> </a:t>
            </a:r>
          </a:p>
          <a:p>
            <a:endParaRPr lang="en-TR" dirty="0"/>
          </a:p>
        </p:txBody>
      </p:sp>
    </p:spTree>
    <p:extLst>
      <p:ext uri="{BB962C8B-B14F-4D97-AF65-F5344CB8AC3E}">
        <p14:creationId xmlns:p14="http://schemas.microsoft.com/office/powerpoint/2010/main" val="31642573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4182A3-FC89-2037-91CA-BFBE3FB74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84DC054C-6F2B-D400-65E2-1E34B4C6EF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1148936"/>
              </p:ext>
            </p:extLst>
          </p:nvPr>
        </p:nvGraphicFramePr>
        <p:xfrm>
          <a:off x="617860" y="1482400"/>
          <a:ext cx="10515600" cy="4543832"/>
        </p:xfrm>
        <a:graphic>
          <a:graphicData uri="http://schemas.openxmlformats.org/drawingml/2006/table">
            <a:tbl>
              <a:tblPr bandRow="1">
                <a:tableStyleId>{793D81CF-94F2-401A-BA57-92F5A7B2D0C5}</a:tableStyleId>
              </a:tblPr>
              <a:tblGrid>
                <a:gridCol w="4087311">
                  <a:extLst>
                    <a:ext uri="{9D8B030D-6E8A-4147-A177-3AD203B41FA5}">
                      <a16:colId xmlns:a16="http://schemas.microsoft.com/office/drawing/2014/main" val="70648354"/>
                    </a:ext>
                  </a:extLst>
                </a:gridCol>
                <a:gridCol w="6428289">
                  <a:extLst>
                    <a:ext uri="{9D8B030D-6E8A-4147-A177-3AD203B41FA5}">
                      <a16:colId xmlns:a16="http://schemas.microsoft.com/office/drawing/2014/main" val="3510467900"/>
                    </a:ext>
                  </a:extLst>
                </a:gridCol>
              </a:tblGrid>
              <a:tr h="861949">
                <a:tc>
                  <a:txBody>
                    <a:bodyPr/>
                    <a:lstStyle/>
                    <a:p>
                      <a:pPr algn="ctr"/>
                      <a:r>
                        <a:rPr lang="tr-TR" sz="2400" b="1" noProof="1">
                          <a:solidFill>
                            <a:srgbClr val="FF0000"/>
                          </a:solidFill>
                        </a:rPr>
                        <a:t>SORU</a:t>
                      </a:r>
                      <a:endParaRPr lang="tr-TR" sz="2400" b="1" noProof="1">
                        <a:solidFill>
                          <a:srgbClr val="FF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tr-TR" sz="2400" b="1" noProof="1">
                          <a:solidFill>
                            <a:srgbClr val="FF0000"/>
                          </a:solidFill>
                        </a:rPr>
                        <a:t>ÖNERİ</a:t>
                      </a:r>
                      <a:endParaRPr lang="tr-TR" sz="2400" b="1" noProof="1">
                        <a:solidFill>
                          <a:srgbClr val="FF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11932462"/>
                  </a:ext>
                </a:extLst>
              </a:tr>
              <a:tr h="3681883"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None/>
                      </a:pPr>
                      <a:r>
                        <a:rPr lang="tr-TR" sz="24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Enteral beslenmede tüp tıkanması halinde neler yapılmalıdır?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marR="0" lvl="0" indent="-4572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tr-TR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Ilık su ile yıkama </a:t>
                      </a:r>
                    </a:p>
                    <a:p>
                      <a:pPr marL="457200" marR="0" lvl="0" indent="-4572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tr-TR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Ilık su ile açılamadığı durumlarda bikarbonatlı su ya da bikarbonat ve </a:t>
                      </a:r>
                      <a:r>
                        <a:rPr lang="tr-TR" sz="2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pankreatik</a:t>
                      </a:r>
                      <a:r>
                        <a:rPr lang="tr-TR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enzim içeren karışımlar uygulanabilir.</a:t>
                      </a:r>
                      <a:endParaRPr lang="en-TR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tr-TR" sz="2000" noProof="1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773032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4A8891-1995-695A-A112-308AAFB95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A84BC-3F9E-4B08-9743-FC4E27FA5126}" type="slidenum">
              <a:rPr lang="tr-TR" noProof="1" smtClean="0"/>
              <a:t>21</a:t>
            </a:fld>
            <a:endParaRPr lang="tr-TR" noProof="1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5C8C715-0657-E51B-3717-046E5AFDD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683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tr-TR" sz="4000" noProof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Enteral Nütrisyon ile Eş Zamanlı İlaç Uygulama</a:t>
            </a:r>
          </a:p>
        </p:txBody>
      </p:sp>
    </p:spTree>
    <p:extLst>
      <p:ext uri="{BB962C8B-B14F-4D97-AF65-F5344CB8AC3E}">
        <p14:creationId xmlns:p14="http://schemas.microsoft.com/office/powerpoint/2010/main" val="1404113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1F16891D-96DC-F44B-8824-80BD9B205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Beslenme Tüpü Tıkanıklığı</a:t>
            </a: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77DD3C94-E05D-5647-88C2-3641E0E0CE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1450"/>
            <a:ext cx="10515600" cy="4351338"/>
          </a:xfrm>
        </p:spPr>
        <p:txBody>
          <a:bodyPr>
            <a:normAutofit/>
          </a:bodyPr>
          <a:lstStyle/>
          <a:p>
            <a:r>
              <a:rPr lang="tr-TR" dirty="0"/>
              <a:t>Beslenme tüpü şu sebeplerden tıkanabilir;</a:t>
            </a:r>
          </a:p>
          <a:p>
            <a:pPr lvl="1"/>
            <a:r>
              <a:rPr lang="tr-TR" dirty="0"/>
              <a:t>Beslenme ürünü içeriği (</a:t>
            </a:r>
            <a:r>
              <a:rPr lang="tr-TR" dirty="0" err="1"/>
              <a:t>denatürasyon</a:t>
            </a:r>
            <a:r>
              <a:rPr lang="tr-TR" dirty="0"/>
              <a:t>), </a:t>
            </a:r>
          </a:p>
          <a:p>
            <a:pPr lvl="1"/>
            <a:r>
              <a:rPr lang="tr-TR" dirty="0"/>
              <a:t>Dar tüp iç çapı,</a:t>
            </a:r>
          </a:p>
          <a:p>
            <a:pPr lvl="1"/>
            <a:r>
              <a:rPr lang="tr-TR" dirty="0"/>
              <a:t>Tüp uzunluğu, </a:t>
            </a:r>
          </a:p>
          <a:p>
            <a:pPr lvl="1"/>
            <a:r>
              <a:rPr lang="tr-TR" dirty="0"/>
              <a:t>Yetersiz yıkama,</a:t>
            </a:r>
          </a:p>
          <a:p>
            <a:pPr lvl="1"/>
            <a:r>
              <a:rPr lang="tr-TR" dirty="0" err="1"/>
              <a:t>Gastrik</a:t>
            </a:r>
            <a:r>
              <a:rPr lang="tr-TR" dirty="0"/>
              <a:t> </a:t>
            </a:r>
            <a:r>
              <a:rPr lang="tr-TR" dirty="0" err="1"/>
              <a:t>rezüdü</a:t>
            </a:r>
            <a:r>
              <a:rPr lang="tr-TR" dirty="0"/>
              <a:t> ölçümü, </a:t>
            </a:r>
          </a:p>
          <a:p>
            <a:pPr lvl="1"/>
            <a:r>
              <a:rPr lang="tr-TR" b="1" dirty="0"/>
              <a:t>Uygunsuz ilaç hazırlama ve uygulama.</a:t>
            </a:r>
          </a:p>
          <a:p>
            <a:pPr lvl="1"/>
            <a:endParaRPr lang="tr-TR" dirty="0"/>
          </a:p>
          <a:p>
            <a:r>
              <a:rPr lang="tr-TR" dirty="0"/>
              <a:t>Tıkanmış beslenme tüpü besin, su ve ilaçların hastaya ulaştırılmasını geciktirir. </a:t>
            </a:r>
          </a:p>
        </p:txBody>
      </p:sp>
      <p:sp>
        <p:nvSpPr>
          <p:cNvPr id="4" name="Dikdörtgen 3">
            <a:extLst>
              <a:ext uri="{FF2B5EF4-FFF2-40B4-BE49-F238E27FC236}">
                <a16:creationId xmlns:a16="http://schemas.microsoft.com/office/drawing/2014/main" id="{8E033DAC-BD46-EC42-90AA-061C9570CBDF}"/>
              </a:ext>
            </a:extLst>
          </p:cNvPr>
          <p:cNvSpPr/>
          <p:nvPr/>
        </p:nvSpPr>
        <p:spPr>
          <a:xfrm>
            <a:off x="6226629" y="593467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tr-TR" dirty="0">
                <a:solidFill>
                  <a:srgbClr val="222222"/>
                </a:solidFill>
                <a:latin typeface="Arial" panose="020B0604020202020204" pitchFamily="34" charset="0"/>
              </a:rPr>
              <a:t>Hayes, K. D., &amp; Hayes, D. D. (2018). Best </a:t>
            </a:r>
            <a:r>
              <a:rPr lang="tr-TR" dirty="0" err="1">
                <a:solidFill>
                  <a:srgbClr val="222222"/>
                </a:solidFill>
                <a:latin typeface="Arial" panose="020B0604020202020204" pitchFamily="34" charset="0"/>
              </a:rPr>
              <a:t>practices</a:t>
            </a:r>
            <a:r>
              <a:rPr lang="tr-TR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tr-TR" dirty="0" err="1">
                <a:solidFill>
                  <a:srgbClr val="222222"/>
                </a:solidFill>
                <a:latin typeface="Arial" panose="020B0604020202020204" pitchFamily="34" charset="0"/>
              </a:rPr>
              <a:t>for</a:t>
            </a:r>
            <a:r>
              <a:rPr lang="tr-TR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tr-TR" dirty="0" err="1">
                <a:solidFill>
                  <a:srgbClr val="222222"/>
                </a:solidFill>
                <a:latin typeface="Arial" panose="020B0604020202020204" pitchFamily="34" charset="0"/>
              </a:rPr>
              <a:t>unclogging</a:t>
            </a:r>
            <a:r>
              <a:rPr lang="tr-TR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tr-TR" dirty="0" err="1">
                <a:solidFill>
                  <a:srgbClr val="222222"/>
                </a:solidFill>
                <a:latin typeface="Arial" panose="020B0604020202020204" pitchFamily="34" charset="0"/>
              </a:rPr>
              <a:t>feeding</a:t>
            </a:r>
            <a:r>
              <a:rPr lang="tr-TR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tr-TR" dirty="0" err="1">
                <a:solidFill>
                  <a:srgbClr val="222222"/>
                </a:solidFill>
                <a:latin typeface="Arial" panose="020B0604020202020204" pitchFamily="34" charset="0"/>
              </a:rPr>
              <a:t>tubes</a:t>
            </a:r>
            <a:r>
              <a:rPr lang="tr-TR" dirty="0">
                <a:solidFill>
                  <a:srgbClr val="222222"/>
                </a:solidFill>
                <a:latin typeface="Arial" panose="020B0604020202020204" pitchFamily="34" charset="0"/>
              </a:rPr>
              <a:t> in </a:t>
            </a:r>
            <a:r>
              <a:rPr lang="tr-TR" dirty="0" err="1">
                <a:solidFill>
                  <a:srgbClr val="222222"/>
                </a:solidFill>
                <a:latin typeface="Arial" panose="020B0604020202020204" pitchFamily="34" charset="0"/>
              </a:rPr>
              <a:t>adults</a:t>
            </a:r>
            <a:r>
              <a:rPr lang="tr-TR" dirty="0">
                <a:solidFill>
                  <a:srgbClr val="222222"/>
                </a:solidFill>
                <a:latin typeface="Arial" panose="020B0604020202020204" pitchFamily="34" charset="0"/>
              </a:rPr>
              <a:t>. </a:t>
            </a:r>
            <a:r>
              <a:rPr lang="tr-TR" i="1" dirty="0">
                <a:solidFill>
                  <a:srgbClr val="222222"/>
                </a:solidFill>
                <a:latin typeface="Arial" panose="020B0604020202020204" pitchFamily="34" charset="0"/>
              </a:rPr>
              <a:t>Nursing2019</a:t>
            </a:r>
            <a:r>
              <a:rPr lang="tr-TR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tr-TR" i="1" dirty="0">
                <a:solidFill>
                  <a:srgbClr val="222222"/>
                </a:solidFill>
                <a:latin typeface="Arial" panose="020B0604020202020204" pitchFamily="34" charset="0"/>
              </a:rPr>
              <a:t>48</a:t>
            </a:r>
            <a:r>
              <a:rPr lang="tr-TR" dirty="0">
                <a:solidFill>
                  <a:srgbClr val="222222"/>
                </a:solidFill>
                <a:latin typeface="Arial" panose="020B0604020202020204" pitchFamily="34" charset="0"/>
              </a:rPr>
              <a:t>(6), 66.</a:t>
            </a:r>
            <a:endParaRPr lang="tr-TR" dirty="0"/>
          </a:p>
        </p:txBody>
      </p:sp>
    </p:spTree>
    <p:extLst>
      <p:ext uri="{BB962C8B-B14F-4D97-AF65-F5344CB8AC3E}">
        <p14:creationId xmlns:p14="http://schemas.microsoft.com/office/powerpoint/2010/main" val="39989537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E39FE9F2-7F35-6441-81CD-96994FFEB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Tüp tıkanması durumunda;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4D77017D-F596-EE4C-9FBE-5EFAFDD725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tr-TR" dirty="0"/>
              <a:t>Enteral beslenme tüplerinde tıkanma oranı %12,5-45 aralığında;</a:t>
            </a:r>
            <a:endParaRPr lang="en-US" dirty="0"/>
          </a:p>
        </p:txBody>
      </p:sp>
      <p:sp>
        <p:nvSpPr>
          <p:cNvPr id="4" name="Dikdörtgen 3">
            <a:extLst>
              <a:ext uri="{FF2B5EF4-FFF2-40B4-BE49-F238E27FC236}">
                <a16:creationId xmlns:a16="http://schemas.microsoft.com/office/drawing/2014/main" id="{92AC271D-D852-CF40-8098-1F7EC0504682}"/>
              </a:ext>
            </a:extLst>
          </p:cNvPr>
          <p:cNvSpPr/>
          <p:nvPr/>
        </p:nvSpPr>
        <p:spPr>
          <a:xfrm>
            <a:off x="0" y="5953238"/>
            <a:ext cx="120142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Aft>
                <a:spcPts val="0"/>
              </a:spcAft>
            </a:pP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Attanasio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A, Bedin M,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Stocco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S,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Negrin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V,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Biancon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A,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Cecchetto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G, et al.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Clinical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outcomes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and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complications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of enteral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nutrition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among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older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adults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. [May 24, 2019];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Minerva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Med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. 2009 100(2):159–166. [Internet]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Available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from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:</a:t>
            </a:r>
          </a:p>
          <a:p>
            <a:pPr lvl="0" algn="just">
              <a:spcAft>
                <a:spcPts val="0"/>
              </a:spcAft>
            </a:pP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Cervo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AS,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Magnago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TSBS,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Carollo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JB,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Chagas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BP,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Oliveira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AS,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Urbanetto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JS.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Adverse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events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related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to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the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use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of enteral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nutritional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therapy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. 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Rev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Gaúcha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Enferm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. 2014;35(2):53–59</a:t>
            </a:r>
          </a:p>
          <a:p>
            <a:pPr lvl="0">
              <a:spcAft>
                <a:spcPts val="0"/>
              </a:spcAft>
            </a:pP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Fisher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, C., &amp;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Blalock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, B. (2014).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Clogged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feeding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tubes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: a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clinician’s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thorn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. </a:t>
            </a:r>
            <a:r>
              <a:rPr lang="tr-TR" sz="1100" i="1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Pract</a:t>
            </a:r>
            <a:r>
              <a:rPr lang="tr-TR" sz="1100" i="1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i="1" kern="100" dirty="0" err="1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Gastroenterol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, </a:t>
            </a:r>
            <a:r>
              <a:rPr lang="tr-TR" sz="1100" i="1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38</a:t>
            </a:r>
            <a:r>
              <a:rPr lang="tr-TR" sz="1100" kern="100" dirty="0">
                <a:solidFill>
                  <a:srgbClr val="222222"/>
                </a:solidFill>
                <a:ea typeface="NSimSun"/>
                <a:cs typeface="Mangal" panose="02040503050203030202" pitchFamily="18" charset="0"/>
              </a:rPr>
              <a:t>(3), 16-22.</a:t>
            </a:r>
            <a:endParaRPr lang="tr-TR" sz="1100" kern="100" dirty="0">
              <a:ea typeface="NSimSun"/>
              <a:cs typeface="Mangal" panose="02040503050203030202" pitchFamily="18" charset="0"/>
            </a:endParaRPr>
          </a:p>
        </p:txBody>
      </p:sp>
      <p:pic>
        <p:nvPicPr>
          <p:cNvPr id="6" name="Resim 5">
            <a:extLst>
              <a:ext uri="{FF2B5EF4-FFF2-40B4-BE49-F238E27FC236}">
                <a16:creationId xmlns:a16="http://schemas.microsoft.com/office/drawing/2014/main" id="{34D84993-3E74-1741-8BA9-0D8FE26F3C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05" t="10804"/>
          <a:stretch/>
        </p:blipFill>
        <p:spPr>
          <a:xfrm>
            <a:off x="279400" y="2306878"/>
            <a:ext cx="6540500" cy="145708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8" name="Resim 7">
            <a:extLst>
              <a:ext uri="{FF2B5EF4-FFF2-40B4-BE49-F238E27FC236}">
                <a16:creationId xmlns:a16="http://schemas.microsoft.com/office/drawing/2014/main" id="{59882BD5-5EC3-FB47-8AD4-BFEA8D506E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50" y="3763964"/>
            <a:ext cx="4914900" cy="195607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9" name="Dikdörtgen 8">
            <a:extLst>
              <a:ext uri="{FF2B5EF4-FFF2-40B4-BE49-F238E27FC236}">
                <a16:creationId xmlns:a16="http://schemas.microsoft.com/office/drawing/2014/main" id="{A5095DDA-8082-BB48-AF14-C6BF7C9B2B66}"/>
              </a:ext>
            </a:extLst>
          </p:cNvPr>
          <p:cNvSpPr/>
          <p:nvPr/>
        </p:nvSpPr>
        <p:spPr>
          <a:xfrm>
            <a:off x="7658100" y="2423284"/>
            <a:ext cx="3390900" cy="313932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Tüpün tıkanması halinde en etkili ve güvenli yöntem tüpün </a:t>
            </a:r>
            <a:r>
              <a:rPr lang="tr-TR" b="1" dirty="0">
                <a:solidFill>
                  <a:srgbClr val="FF0000"/>
                </a:solidFill>
                <a:ea typeface="Times New Roman" panose="02020603050405020304" pitchFamily="18" charset="0"/>
              </a:rPr>
              <a:t>ılık su </a:t>
            </a: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ile açılmasıdır.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 </a:t>
            </a:r>
            <a:r>
              <a:rPr lang="tr-TR" dirty="0">
                <a:ea typeface="Times New Roman" panose="02020603050405020304" pitchFamily="18" charset="0"/>
              </a:rPr>
              <a:t>30-60 ml'lik bir enjektörün pistonuna itip çekme yoluyla hafif bir basınç uygulanarak tüp açılmaya çalışılır.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dirty="0">
                <a:ea typeface="Times New Roman" panose="02020603050405020304" pitchFamily="18" charset="0"/>
              </a:rPr>
              <a:t>Tüp tıkanıklığının açılması 30 dakikadan fazla sürebilir.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dirty="0"/>
              <a:t>Bu işlem tüp açılana kadar aralıklı olarak tekrarlanabilir.</a:t>
            </a:r>
            <a:r>
              <a:rPr lang="tr-TR" dirty="0">
                <a:ea typeface="Times New Roman" panose="02020603050405020304" pitchFamily="18" charset="0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3916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50312E51-FDD9-544C-9982-27492FFEF9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Tüp tıkanması durumunda;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10E2C79A-3480-E547-8A6D-677486367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526644"/>
            <a:ext cx="10515600" cy="4351338"/>
          </a:xfrm>
        </p:spPr>
        <p:txBody>
          <a:bodyPr/>
          <a:lstStyle/>
          <a:p>
            <a:pPr algn="ctr"/>
            <a:r>
              <a:rPr lang="en-US" dirty="0" err="1"/>
              <a:t>Tüpün</a:t>
            </a:r>
            <a:r>
              <a:rPr lang="en-US" dirty="0"/>
              <a:t> </a:t>
            </a:r>
            <a:r>
              <a:rPr lang="en-US" dirty="0" err="1"/>
              <a:t>ılık</a:t>
            </a:r>
            <a:r>
              <a:rPr lang="en-US" dirty="0"/>
              <a:t> </a:t>
            </a:r>
            <a:r>
              <a:rPr lang="en-US" dirty="0" err="1"/>
              <a:t>su</a:t>
            </a:r>
            <a:r>
              <a:rPr lang="en-US" dirty="0"/>
              <a:t> </a:t>
            </a:r>
            <a:r>
              <a:rPr lang="en-US" dirty="0" err="1"/>
              <a:t>ile</a:t>
            </a:r>
            <a:r>
              <a:rPr lang="en-US" dirty="0"/>
              <a:t> </a:t>
            </a:r>
            <a:r>
              <a:rPr lang="en-US" dirty="0" err="1">
                <a:solidFill>
                  <a:srgbClr val="FF0000"/>
                </a:solidFill>
              </a:rPr>
              <a:t>açılamadığı</a:t>
            </a:r>
            <a:r>
              <a:rPr lang="en-US" dirty="0"/>
              <a:t> </a:t>
            </a:r>
            <a:r>
              <a:rPr lang="en-US" dirty="0" err="1"/>
              <a:t>durumda</a:t>
            </a:r>
            <a:r>
              <a:rPr lang="en-US" dirty="0"/>
              <a:t>;</a:t>
            </a:r>
          </a:p>
        </p:txBody>
      </p:sp>
      <p:cxnSp>
        <p:nvCxnSpPr>
          <p:cNvPr id="5" name="Düz Ok Bağlayıcısı 4">
            <a:extLst>
              <a:ext uri="{FF2B5EF4-FFF2-40B4-BE49-F238E27FC236}">
                <a16:creationId xmlns:a16="http://schemas.microsoft.com/office/drawing/2014/main" id="{47727D9D-39DF-9E4C-BD19-EF0C7070ACD3}"/>
              </a:ext>
            </a:extLst>
          </p:cNvPr>
          <p:cNvCxnSpPr>
            <a:cxnSpLocks/>
          </p:cNvCxnSpPr>
          <p:nvPr/>
        </p:nvCxnSpPr>
        <p:spPr>
          <a:xfrm flipH="1">
            <a:off x="2857500" y="2081367"/>
            <a:ext cx="800100" cy="9760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Düz Ok Bağlayıcısı 6">
            <a:extLst>
              <a:ext uri="{FF2B5EF4-FFF2-40B4-BE49-F238E27FC236}">
                <a16:creationId xmlns:a16="http://schemas.microsoft.com/office/drawing/2014/main" id="{E5445201-8057-794C-B7AB-66898FE149F7}"/>
              </a:ext>
            </a:extLst>
          </p:cNvPr>
          <p:cNvCxnSpPr>
            <a:cxnSpLocks/>
          </p:cNvCxnSpPr>
          <p:nvPr/>
        </p:nvCxnSpPr>
        <p:spPr>
          <a:xfrm>
            <a:off x="7835900" y="2056959"/>
            <a:ext cx="874407" cy="9453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ikdörtgen 7">
            <a:extLst>
              <a:ext uri="{FF2B5EF4-FFF2-40B4-BE49-F238E27FC236}">
                <a16:creationId xmlns:a16="http://schemas.microsoft.com/office/drawing/2014/main" id="{4039106C-B778-F144-8B80-B761C4ECD361}"/>
              </a:ext>
            </a:extLst>
          </p:cNvPr>
          <p:cNvSpPr/>
          <p:nvPr/>
        </p:nvSpPr>
        <p:spPr>
          <a:xfrm>
            <a:off x="1943100" y="3220399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bikarbonatlı su</a:t>
            </a:r>
            <a:endParaRPr lang="en-US" dirty="0"/>
          </a:p>
        </p:txBody>
      </p:sp>
      <p:sp>
        <p:nvSpPr>
          <p:cNvPr id="9" name="Dikdörtgen 8">
            <a:extLst>
              <a:ext uri="{FF2B5EF4-FFF2-40B4-BE49-F238E27FC236}">
                <a16:creationId xmlns:a16="http://schemas.microsoft.com/office/drawing/2014/main" id="{CFA9029E-9FE4-194B-A37D-62EFCBDD476D}"/>
              </a:ext>
            </a:extLst>
          </p:cNvPr>
          <p:cNvSpPr/>
          <p:nvPr/>
        </p:nvSpPr>
        <p:spPr>
          <a:xfrm>
            <a:off x="7532320" y="3147425"/>
            <a:ext cx="32880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bikarbonatlı ve </a:t>
            </a:r>
            <a:r>
              <a:rPr lang="tr-TR" dirty="0" err="1">
                <a:solidFill>
                  <a:srgbClr val="000000"/>
                </a:solidFill>
                <a:ea typeface="Times New Roman" panose="02020603050405020304" pitchFamily="18" charset="0"/>
              </a:rPr>
              <a:t>pankreatik</a:t>
            </a: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 enzim </a:t>
            </a:r>
          </a:p>
          <a:p>
            <a:pPr algn="ctr"/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içeren karışım</a:t>
            </a:r>
            <a:endParaRPr lang="en-US" dirty="0"/>
          </a:p>
        </p:txBody>
      </p:sp>
      <p:sp>
        <p:nvSpPr>
          <p:cNvPr id="10" name="Dikdörtgen 9">
            <a:extLst>
              <a:ext uri="{FF2B5EF4-FFF2-40B4-BE49-F238E27FC236}">
                <a16:creationId xmlns:a16="http://schemas.microsoft.com/office/drawing/2014/main" id="{DB2B5A77-526F-C046-AB85-9131862E1D6E}"/>
              </a:ext>
            </a:extLst>
          </p:cNvPr>
          <p:cNvSpPr/>
          <p:nvPr/>
        </p:nvSpPr>
        <p:spPr>
          <a:xfrm>
            <a:off x="69850" y="5937995"/>
            <a:ext cx="120523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Aft>
                <a:spcPts val="0"/>
              </a:spcAft>
            </a:pP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Gyorgy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Bodoky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Luiza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Kent-Smith, Basics in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clinical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nutrition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: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Complications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of enteral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nutrition,e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-SPEN,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the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European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e-Journal of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Clinical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Nutrition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and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Metabolism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, Volume 4,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Issue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5, 2009,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Pages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e209-e211, ISSN 1751-4991.</a:t>
            </a:r>
          </a:p>
          <a:p>
            <a:pPr lvl="0" algn="just">
              <a:spcAft>
                <a:spcPts val="0"/>
              </a:spcAft>
            </a:pP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Dandeles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LM,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Lodolce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AE.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Efficacy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of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agents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to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prevent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and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treat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enteral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feeding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tube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clogs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.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Ann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Pharmacother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. 2011 May;45(5):676-80.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doi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: 10.1345/aph.1P487.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Epub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2011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Apr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26. PMID: 21521858.</a:t>
            </a:r>
          </a:p>
          <a:p>
            <a:pPr lvl="0" algn="just">
              <a:spcAft>
                <a:spcPts val="0"/>
              </a:spcAft>
            </a:pP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Boullata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JI, Carrera AL,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Harvey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L, et al. ASPEN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Safe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Practices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for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enteral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Nutrition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Therapy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[Formula: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see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text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]. JPEN J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Parenter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Enter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Nutr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. 2017;41(1):15-103. </a:t>
            </a:r>
            <a:endParaRPr lang="tr-TR" sz="1100" kern="100" dirty="0">
              <a:ea typeface="NSimSun"/>
              <a:cs typeface="Mangal" panose="02040503050203030202" pitchFamily="18" charset="0"/>
            </a:endParaRPr>
          </a:p>
        </p:txBody>
      </p:sp>
      <p:sp>
        <p:nvSpPr>
          <p:cNvPr id="14" name="Aşağı Ok 13">
            <a:extLst>
              <a:ext uri="{FF2B5EF4-FFF2-40B4-BE49-F238E27FC236}">
                <a16:creationId xmlns:a16="http://schemas.microsoft.com/office/drawing/2014/main" id="{D963595C-B9C1-A341-9688-7A6462EEE36A}"/>
              </a:ext>
            </a:extLst>
          </p:cNvPr>
          <p:cNvSpPr/>
          <p:nvPr/>
        </p:nvSpPr>
        <p:spPr>
          <a:xfrm>
            <a:off x="9059743" y="3793756"/>
            <a:ext cx="416535" cy="4987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Dikdörtgen 14">
            <a:extLst>
              <a:ext uri="{FF2B5EF4-FFF2-40B4-BE49-F238E27FC236}">
                <a16:creationId xmlns:a16="http://schemas.microsoft.com/office/drawing/2014/main" id="{DB6DA80C-BF31-434F-980F-6675C0AAA263}"/>
              </a:ext>
            </a:extLst>
          </p:cNvPr>
          <p:cNvSpPr/>
          <p:nvPr/>
        </p:nvSpPr>
        <p:spPr>
          <a:xfrm>
            <a:off x="6661523" y="4535261"/>
            <a:ext cx="521297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100 ml suya (1 çay bardağı)</a:t>
            </a:r>
          </a:p>
          <a:p>
            <a:pPr algn="ctr"/>
            <a:r>
              <a:rPr lang="tr-TR" dirty="0">
                <a:solidFill>
                  <a:srgbClr val="000000"/>
                </a:solidFill>
              </a:rPr>
              <a:t>1-1,5 çay kaşığı sodyum bikarbonat karışımından 30 cc çekilerek içine  </a:t>
            </a:r>
            <a:r>
              <a:rPr lang="tr-TR" dirty="0"/>
              <a:t>1 kapsül/tablet </a:t>
            </a:r>
            <a:r>
              <a:rPr lang="tr-TR" dirty="0" err="1"/>
              <a:t>pankreatik</a:t>
            </a:r>
            <a:r>
              <a:rPr lang="tr-TR" dirty="0"/>
              <a:t> enzim (hekim reçetesi ile) preparatı  eklenir.</a:t>
            </a:r>
            <a:endParaRPr lang="en-US" dirty="0"/>
          </a:p>
        </p:txBody>
      </p:sp>
      <p:sp>
        <p:nvSpPr>
          <p:cNvPr id="16" name="Dikdörtgen 15">
            <a:extLst>
              <a:ext uri="{FF2B5EF4-FFF2-40B4-BE49-F238E27FC236}">
                <a16:creationId xmlns:a16="http://schemas.microsoft.com/office/drawing/2014/main" id="{C245B07B-D5AC-AC4C-98CA-C46D4B562351}"/>
              </a:ext>
            </a:extLst>
          </p:cNvPr>
          <p:cNvSpPr/>
          <p:nvPr/>
        </p:nvSpPr>
        <p:spPr>
          <a:xfrm>
            <a:off x="1560880" y="4561662"/>
            <a:ext cx="34302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tr-TR" dirty="0">
                <a:solidFill>
                  <a:srgbClr val="000000"/>
                </a:solidFill>
                <a:ea typeface="Times New Roman" panose="02020603050405020304" pitchFamily="18" charset="0"/>
              </a:rPr>
              <a:t>bu karışım tüp içinde 5-10 dakika bekletilip ardından yine su ile yıkama yapılarak tüp açılmaya çalışılabilir </a:t>
            </a:r>
            <a:endParaRPr lang="en-US" dirty="0"/>
          </a:p>
        </p:txBody>
      </p:sp>
      <p:sp>
        <p:nvSpPr>
          <p:cNvPr id="17" name="Sağ Ok 16">
            <a:extLst>
              <a:ext uri="{FF2B5EF4-FFF2-40B4-BE49-F238E27FC236}">
                <a16:creationId xmlns:a16="http://schemas.microsoft.com/office/drawing/2014/main" id="{B3E677AA-490D-1847-BBE8-B5BA259B1D6C}"/>
              </a:ext>
            </a:extLst>
          </p:cNvPr>
          <p:cNvSpPr/>
          <p:nvPr/>
        </p:nvSpPr>
        <p:spPr>
          <a:xfrm rot="10800000">
            <a:off x="5419911" y="5039623"/>
            <a:ext cx="870323" cy="24440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5616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Resim 4">
            <a:extLst>
              <a:ext uri="{FF2B5EF4-FFF2-40B4-BE49-F238E27FC236}">
                <a16:creationId xmlns:a16="http://schemas.microsoft.com/office/drawing/2014/main" id="{0FA6B0E0-451B-E84F-B760-DD9AA909A5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054" y="2424723"/>
            <a:ext cx="4953000" cy="3860800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7" name="Düz Bağlayıcı 6">
            <a:extLst>
              <a:ext uri="{FF2B5EF4-FFF2-40B4-BE49-F238E27FC236}">
                <a16:creationId xmlns:a16="http://schemas.microsoft.com/office/drawing/2014/main" id="{50A82A08-6AF1-4A43-88E3-3E743246932E}"/>
              </a:ext>
            </a:extLst>
          </p:cNvPr>
          <p:cNvCxnSpPr>
            <a:cxnSpLocks/>
          </p:cNvCxnSpPr>
          <p:nvPr/>
        </p:nvCxnSpPr>
        <p:spPr>
          <a:xfrm>
            <a:off x="6096000" y="4396154"/>
            <a:ext cx="461889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Düz Bağlayıcı 11">
            <a:extLst>
              <a:ext uri="{FF2B5EF4-FFF2-40B4-BE49-F238E27FC236}">
                <a16:creationId xmlns:a16="http://schemas.microsoft.com/office/drawing/2014/main" id="{EE8616B5-4D5A-2643-B463-7A2AADD58329}"/>
              </a:ext>
            </a:extLst>
          </p:cNvPr>
          <p:cNvCxnSpPr>
            <a:cxnSpLocks/>
          </p:cNvCxnSpPr>
          <p:nvPr/>
        </p:nvCxnSpPr>
        <p:spPr>
          <a:xfrm>
            <a:off x="6119447" y="4607169"/>
            <a:ext cx="461889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Düz Bağlayıcı 12">
            <a:extLst>
              <a:ext uri="{FF2B5EF4-FFF2-40B4-BE49-F238E27FC236}">
                <a16:creationId xmlns:a16="http://schemas.microsoft.com/office/drawing/2014/main" id="{5378360E-FE05-D649-B88E-DFE05A99A608}"/>
              </a:ext>
            </a:extLst>
          </p:cNvPr>
          <p:cNvCxnSpPr>
            <a:cxnSpLocks/>
          </p:cNvCxnSpPr>
          <p:nvPr/>
        </p:nvCxnSpPr>
        <p:spPr>
          <a:xfrm>
            <a:off x="6131170" y="4841629"/>
            <a:ext cx="461889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Düz Bağlayıcı 13">
            <a:extLst>
              <a:ext uri="{FF2B5EF4-FFF2-40B4-BE49-F238E27FC236}">
                <a16:creationId xmlns:a16="http://schemas.microsoft.com/office/drawing/2014/main" id="{B0937A7B-D8CD-2B47-AB29-E2B7B81E4E1E}"/>
              </a:ext>
            </a:extLst>
          </p:cNvPr>
          <p:cNvCxnSpPr>
            <a:cxnSpLocks/>
          </p:cNvCxnSpPr>
          <p:nvPr/>
        </p:nvCxnSpPr>
        <p:spPr>
          <a:xfrm>
            <a:off x="6166340" y="5040921"/>
            <a:ext cx="461889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Düz Bağlayıcı 14">
            <a:extLst>
              <a:ext uri="{FF2B5EF4-FFF2-40B4-BE49-F238E27FC236}">
                <a16:creationId xmlns:a16="http://schemas.microsoft.com/office/drawing/2014/main" id="{A58C944A-4A4A-804E-9323-208F5D466628}"/>
              </a:ext>
            </a:extLst>
          </p:cNvPr>
          <p:cNvCxnSpPr>
            <a:cxnSpLocks/>
          </p:cNvCxnSpPr>
          <p:nvPr/>
        </p:nvCxnSpPr>
        <p:spPr>
          <a:xfrm>
            <a:off x="6166340" y="5263658"/>
            <a:ext cx="461889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Resim 15">
            <a:extLst>
              <a:ext uri="{FF2B5EF4-FFF2-40B4-BE49-F238E27FC236}">
                <a16:creationId xmlns:a16="http://schemas.microsoft.com/office/drawing/2014/main" id="{530E07B6-207D-5B43-A31C-8A92DF063D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301" y="1043843"/>
            <a:ext cx="6905868" cy="1261794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2" name="Başlık 1">
            <a:extLst>
              <a:ext uri="{FF2B5EF4-FFF2-40B4-BE49-F238E27FC236}">
                <a16:creationId xmlns:a16="http://schemas.microsoft.com/office/drawing/2014/main" id="{F328E0F2-8D63-9710-A052-0ADC95DEF9E4}"/>
              </a:ext>
            </a:extLst>
          </p:cNvPr>
          <p:cNvSpPr txBox="1">
            <a:spLocks/>
          </p:cNvSpPr>
          <p:nvPr/>
        </p:nvSpPr>
        <p:spPr>
          <a:xfrm>
            <a:off x="838200" y="108451"/>
            <a:ext cx="10515600" cy="7939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tr-TR" b="1" dirty="0">
                <a:solidFill>
                  <a:srgbClr val="FF0000"/>
                </a:solidFill>
                <a:latin typeface="+mn-lt"/>
              </a:rPr>
              <a:t>Tüp tıkanması durumunda;</a:t>
            </a:r>
            <a:endParaRPr lang="tr-TR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00284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Unvan 1">
            <a:extLst>
              <a:ext uri="{FF2B5EF4-FFF2-40B4-BE49-F238E27FC236}">
                <a16:creationId xmlns:a16="http://schemas.microsoft.com/office/drawing/2014/main" id="{43AA64F4-00B9-E54B-BC81-47675B920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Tüp tıkanması durumunda;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D68A4A44-F209-3549-B438-FD2F2E0E03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6700" y="1545828"/>
            <a:ext cx="5181600" cy="4351338"/>
          </a:xfrm>
        </p:spPr>
        <p:txBody>
          <a:bodyPr/>
          <a:lstStyle/>
          <a:p>
            <a:r>
              <a:rPr lang="tr-TR" dirty="0"/>
              <a:t>Tüpün açılamadığı,</a:t>
            </a:r>
          </a:p>
          <a:p>
            <a:r>
              <a:rPr lang="tr-TR" dirty="0"/>
              <a:t>Tüp değişiminin mümkün olmadığı </a:t>
            </a:r>
          </a:p>
          <a:p>
            <a:r>
              <a:rPr lang="tr-TR" dirty="0"/>
              <a:t>Tüp değişiminin hasta için daha fazla risk oluşturabileceği durumlarda,</a:t>
            </a:r>
          </a:p>
          <a:p>
            <a:endParaRPr lang="en-US" dirty="0"/>
          </a:p>
        </p:txBody>
      </p:sp>
      <p:sp>
        <p:nvSpPr>
          <p:cNvPr id="4" name="İçerik Yer Tutucusu 3">
            <a:extLst>
              <a:ext uri="{FF2B5EF4-FFF2-40B4-BE49-F238E27FC236}">
                <a16:creationId xmlns:a16="http://schemas.microsoft.com/office/drawing/2014/main" id="{65DD9AB3-297B-4D46-9D90-7120DFE9C5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02400" y="1690688"/>
            <a:ext cx="5181600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tr-TR" sz="2400" b="1" dirty="0">
                <a:solidFill>
                  <a:srgbClr val="FF0000"/>
                </a:solidFill>
              </a:rPr>
              <a:t>uzman bir hekim tarafından</a:t>
            </a:r>
            <a:r>
              <a:rPr lang="tr-TR" sz="2400" dirty="0"/>
              <a:t> ve </a:t>
            </a:r>
            <a:r>
              <a:rPr lang="tr-TR" sz="2400" b="1" dirty="0">
                <a:solidFill>
                  <a:srgbClr val="FF0000"/>
                </a:solidFill>
              </a:rPr>
              <a:t>hastane koşullarında </a:t>
            </a:r>
            <a:r>
              <a:rPr lang="tr-TR" sz="2400" dirty="0"/>
              <a:t>beslenme tüplerinin temizlenmesi için geliştirilmiş </a:t>
            </a:r>
            <a:r>
              <a:rPr lang="tr-TR" sz="2400" b="1" dirty="0">
                <a:solidFill>
                  <a:srgbClr val="FF0000"/>
                </a:solidFill>
              </a:rPr>
              <a:t>temizleme fırçaları veya kılavuz tel</a:t>
            </a:r>
            <a:r>
              <a:rPr lang="tr-TR" sz="2400" dirty="0"/>
              <a:t> kullanılarak tüpün açılması denenebilir.</a:t>
            </a:r>
            <a:endParaRPr lang="en-US" sz="2400" dirty="0"/>
          </a:p>
          <a:p>
            <a:endParaRPr lang="en-US" sz="2400" dirty="0"/>
          </a:p>
        </p:txBody>
      </p:sp>
      <p:sp>
        <p:nvSpPr>
          <p:cNvPr id="5" name="Sağ Ok 4">
            <a:extLst>
              <a:ext uri="{FF2B5EF4-FFF2-40B4-BE49-F238E27FC236}">
                <a16:creationId xmlns:a16="http://schemas.microsoft.com/office/drawing/2014/main" id="{0339A587-CD70-304A-B323-88AAD69E3674}"/>
              </a:ext>
            </a:extLst>
          </p:cNvPr>
          <p:cNvSpPr/>
          <p:nvPr/>
        </p:nvSpPr>
        <p:spPr>
          <a:xfrm>
            <a:off x="5245100" y="2352198"/>
            <a:ext cx="1092200" cy="1118394"/>
          </a:xfrm>
          <a:prstGeom prst="right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Dikdörtgen 5">
            <a:extLst>
              <a:ext uri="{FF2B5EF4-FFF2-40B4-BE49-F238E27FC236}">
                <a16:creationId xmlns:a16="http://schemas.microsoft.com/office/drawing/2014/main" id="{6ECA274A-7A74-D846-A9C9-B0B60FAB9789}"/>
              </a:ext>
            </a:extLst>
          </p:cNvPr>
          <p:cNvSpPr/>
          <p:nvPr/>
        </p:nvSpPr>
        <p:spPr>
          <a:xfrm>
            <a:off x="127000" y="5242173"/>
            <a:ext cx="11607800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Aft>
                <a:spcPts val="0"/>
              </a:spcAft>
            </a:pP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Bischoff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SC, Austin P,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Boeykens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K,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Chourdakis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M,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Cuerda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C,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Jonkers-Schuitema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C,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Lichota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M,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Nyulasi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I,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Schneider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SM,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Stanga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Z,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Pironi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L. ESPEN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practical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guideline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: Home enteral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nutrition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.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Clin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Nutr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. 2022 Feb;41(2):468-488. </a:t>
            </a:r>
          </a:p>
          <a:p>
            <a:pPr lvl="0" algn="just">
              <a:spcAft>
                <a:spcPts val="0"/>
              </a:spcAft>
            </a:pP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Hayes KD, Hayes DD. Best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practices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for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unclogging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feeding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tubes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 in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adults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. </a:t>
            </a:r>
            <a:r>
              <a:rPr lang="tr-TR" sz="1100" kern="100" dirty="0" err="1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Nursing</a:t>
            </a:r>
            <a:r>
              <a:rPr lang="tr-TR" sz="1100" kern="100" dirty="0">
                <a:solidFill>
                  <a:srgbClr val="000000"/>
                </a:solidFill>
                <a:ea typeface="NSimSun"/>
                <a:cs typeface="Mangal" panose="02040503050203030202" pitchFamily="18" charset="0"/>
              </a:rPr>
              <a:t>. 2018;48(6):66. </a:t>
            </a:r>
            <a:endParaRPr lang="tr-TR" sz="1100" kern="100" dirty="0">
              <a:ea typeface="NSimSun"/>
              <a:cs typeface="Mangal" panose="02040503050203030202" pitchFamily="18" charset="0"/>
            </a:endParaRPr>
          </a:p>
          <a:p>
            <a:pPr lvl="0" algn="just">
              <a:spcAft>
                <a:spcPts val="0"/>
              </a:spcAft>
            </a:pP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Gyorgy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Bodoky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Luiza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Kent-Smith, Basics in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clinical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nutrition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: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Complications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of enteral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nutrition,e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-SPEN,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the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European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e-Journal of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Clinical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Nutrition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and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Metabolism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, Volume 4,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Issue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5, 2009,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Pages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e209-e211, ISSN 1751-4991.</a:t>
            </a:r>
          </a:p>
          <a:p>
            <a:pPr lvl="0" algn="just">
              <a:spcAft>
                <a:spcPts val="0"/>
              </a:spcAft>
            </a:pP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Dandeles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LM,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Lodolce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AE.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Efficacy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of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agents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to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prevent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and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treat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enteral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feeding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tube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clogs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.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Ann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Pharmacother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. 2011 May;45(5):676-80.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doi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: 10.1345/aph.1P487.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Epub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2011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Apr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26. PMID: 21521858.</a:t>
            </a:r>
          </a:p>
          <a:p>
            <a:pPr lvl="0" algn="just">
              <a:spcAft>
                <a:spcPts val="0"/>
              </a:spcAft>
            </a:pP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McClave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SA,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Neff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RL.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Care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and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long-term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maintenance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of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percutaneous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endoscopic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gastrostomy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tubes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. JPEN J Par-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enter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Enter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Nutr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. 2006;30(1):27-38.</a:t>
            </a:r>
          </a:p>
          <a:p>
            <a:pPr lvl="0" algn="just">
              <a:spcAft>
                <a:spcPts val="0"/>
              </a:spcAft>
            </a:pP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Powell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KS,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Marcuard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SP,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Farrior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ES,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Gallagher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ML.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Aspirat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-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ing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gastric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residuals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causes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occlusion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of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small-bore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feeding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tubes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. JPEN J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Parenter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Enter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 </a:t>
            </a:r>
            <a:r>
              <a:rPr lang="tr-TR" sz="1100" kern="100" dirty="0" err="1">
                <a:ea typeface="NSimSun"/>
                <a:cs typeface="Mangal" panose="02040503050203030202" pitchFamily="18" charset="0"/>
              </a:rPr>
              <a:t>Nutr</a:t>
            </a:r>
            <a:r>
              <a:rPr lang="tr-TR" sz="1100" kern="100" dirty="0">
                <a:ea typeface="NSimSun"/>
                <a:cs typeface="Mangal" panose="02040503050203030202" pitchFamily="18" charset="0"/>
              </a:rPr>
              <a:t>. 1993;17(3):243- 246. </a:t>
            </a:r>
          </a:p>
          <a:p>
            <a:pPr lvl="0" algn="just">
              <a:spcAft>
                <a:spcPts val="0"/>
              </a:spcAft>
            </a:pPr>
            <a:endParaRPr lang="tr-TR" sz="1100" kern="100" dirty="0">
              <a:ea typeface="NSimSun"/>
              <a:cs typeface="Mangal" panose="02040503050203030202" pitchFamily="18" charset="0"/>
            </a:endParaRPr>
          </a:p>
        </p:txBody>
      </p:sp>
      <p:sp>
        <p:nvSpPr>
          <p:cNvPr id="7" name="Dikdörtgen 6">
            <a:extLst>
              <a:ext uri="{FF2B5EF4-FFF2-40B4-BE49-F238E27FC236}">
                <a16:creationId xmlns:a16="http://schemas.microsoft.com/office/drawing/2014/main" id="{898137F2-EB68-3A46-BC4A-624FC5D193F1}"/>
              </a:ext>
            </a:extLst>
          </p:cNvPr>
          <p:cNvSpPr/>
          <p:nvPr/>
        </p:nvSpPr>
        <p:spPr>
          <a:xfrm>
            <a:off x="2882900" y="4132102"/>
            <a:ext cx="6096000" cy="9541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/>
            <a:r>
              <a:rPr lang="tr-TR" sz="2800" b="1" dirty="0">
                <a:solidFill>
                  <a:srgbClr val="FF0000"/>
                </a:solidFill>
                <a:ea typeface="Times New Roman" panose="02020603050405020304" pitchFamily="18" charset="0"/>
              </a:rPr>
              <a:t>Tüm yöntemlerin başarısız olması halinde tüpün değiştirilmesi gerekir !!!</a:t>
            </a:r>
            <a:endParaRPr lang="en-US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8994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261FB-8C41-4918-18AE-DBB2E5E7A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TR" b="1" dirty="0">
                <a:solidFill>
                  <a:srgbClr val="FF0000"/>
                </a:solidFill>
              </a:rPr>
              <a:t>Beslenme Tüpünden İlaç Uygulama</a:t>
            </a:r>
          </a:p>
        </p:txBody>
      </p:sp>
      <p:pic>
        <p:nvPicPr>
          <p:cNvPr id="4" name="Tüptenilaçuygulama">
            <a:hlinkClick r:id="" action="ppaction://media"/>
            <a:extLst>
              <a:ext uri="{FF2B5EF4-FFF2-40B4-BE49-F238E27FC236}">
                <a16:creationId xmlns:a16="http://schemas.microsoft.com/office/drawing/2014/main" id="{B609A0AF-CA2B-36EA-8918-E2E9D1EFCC8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2360037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3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4182A3-FC89-2037-91CA-BFBE3FB74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84DC054C-6F2B-D400-65E2-1E34B4C6EF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8467658"/>
              </p:ext>
            </p:extLst>
          </p:nvPr>
        </p:nvGraphicFramePr>
        <p:xfrm>
          <a:off x="614183" y="2407830"/>
          <a:ext cx="10515600" cy="3993616"/>
        </p:xfrm>
        <a:graphic>
          <a:graphicData uri="http://schemas.openxmlformats.org/drawingml/2006/table">
            <a:tbl>
              <a:tblPr bandRow="1">
                <a:tableStyleId>{793D81CF-94F2-401A-BA57-92F5A7B2D0C5}</a:tableStyleId>
              </a:tblPr>
              <a:tblGrid>
                <a:gridCol w="4087311">
                  <a:extLst>
                    <a:ext uri="{9D8B030D-6E8A-4147-A177-3AD203B41FA5}">
                      <a16:colId xmlns:a16="http://schemas.microsoft.com/office/drawing/2014/main" val="70648354"/>
                    </a:ext>
                  </a:extLst>
                </a:gridCol>
                <a:gridCol w="6428289">
                  <a:extLst>
                    <a:ext uri="{9D8B030D-6E8A-4147-A177-3AD203B41FA5}">
                      <a16:colId xmlns:a16="http://schemas.microsoft.com/office/drawing/2014/main" val="3510467900"/>
                    </a:ext>
                  </a:extLst>
                </a:gridCol>
              </a:tblGrid>
              <a:tr h="749020">
                <a:tc>
                  <a:txBody>
                    <a:bodyPr/>
                    <a:lstStyle/>
                    <a:p>
                      <a:pPr algn="ctr"/>
                      <a:r>
                        <a:rPr lang="tr-TR" sz="2400" b="1" noProof="1">
                          <a:solidFill>
                            <a:srgbClr val="FF0000"/>
                          </a:solidFill>
                        </a:rPr>
                        <a:t>SORU</a:t>
                      </a:r>
                      <a:endParaRPr lang="tr-TR" sz="2400" b="1" noProof="1">
                        <a:solidFill>
                          <a:srgbClr val="FF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tr-TR" sz="2400" b="1" noProof="1">
                          <a:solidFill>
                            <a:srgbClr val="FF0000"/>
                          </a:solidFill>
                        </a:rPr>
                        <a:t>ÖNERİ</a:t>
                      </a:r>
                      <a:endParaRPr lang="tr-TR" sz="2400" b="1" noProof="1">
                        <a:solidFill>
                          <a:srgbClr val="FF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11932462"/>
                  </a:ext>
                </a:extLst>
              </a:tr>
              <a:tr h="3199500"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None/>
                      </a:pPr>
                      <a:r>
                        <a:rPr lang="tr-TR" sz="24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a. Beslenme solüsyonu stabilitesinin sağlanması ve ilaç-beslenme ürünü geçimsizliğinin önlenmesi için hangi önlemler alınmalıdır?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marR="0" lvl="0" indent="-4572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tr-TR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İlaçlar doğrudan </a:t>
                      </a:r>
                      <a:r>
                        <a:rPr lang="tr-TR" sz="2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parenteral</a:t>
                      </a:r>
                      <a:r>
                        <a:rPr lang="tr-TR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beslenme solüsyonuna eklenmemeli </a:t>
                      </a:r>
                    </a:p>
                    <a:p>
                      <a:pPr marL="457200" marR="0" lvl="0" indent="-4572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tr-TR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ilaçlar farklı bir </a:t>
                      </a:r>
                      <a:r>
                        <a:rPr lang="tr-TR" sz="2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kateterden</a:t>
                      </a:r>
                      <a:r>
                        <a:rPr lang="tr-TR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uygulanmalı </a:t>
                      </a:r>
                    </a:p>
                    <a:p>
                      <a:pPr marL="457200" marR="0" lvl="0" indent="-4572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tr-TR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İlacın Y-</a:t>
                      </a:r>
                      <a:r>
                        <a:rPr lang="tr-TR" sz="2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kateterden</a:t>
                      </a:r>
                      <a:r>
                        <a:rPr lang="tr-TR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birlikte uygulanması durumunda geçimsizlik araştırılmalı</a:t>
                      </a: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tr-TR" sz="2000" noProof="1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773032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4A8891-1995-695A-A112-308AAFB95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A84BC-3F9E-4B08-9743-FC4E27FA5126}" type="slidenum">
              <a:rPr lang="tr-TR" noProof="1" smtClean="0"/>
              <a:t>28</a:t>
            </a:fld>
            <a:endParaRPr lang="tr-TR" noProof="1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5C8C715-0657-E51B-3717-046E5AFDD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683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tr-TR" sz="4000" noProof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Parenteral Nütrisyon ile Eş Zamanlı İlaç Uygulama</a:t>
            </a:r>
          </a:p>
        </p:txBody>
      </p:sp>
      <p:sp>
        <p:nvSpPr>
          <p:cNvPr id="2" name="Metin kutusu 5">
            <a:extLst>
              <a:ext uri="{FF2B5EF4-FFF2-40B4-BE49-F238E27FC236}">
                <a16:creationId xmlns:a16="http://schemas.microsoft.com/office/drawing/2014/main" id="{41E5CFD7-AED9-DDC5-7090-B64FE16E16F3}"/>
              </a:ext>
            </a:extLst>
          </p:cNvPr>
          <p:cNvSpPr txBox="1"/>
          <p:nvPr/>
        </p:nvSpPr>
        <p:spPr>
          <a:xfrm>
            <a:off x="614183" y="1360502"/>
            <a:ext cx="1051559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r-TR" sz="2800" i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1. </a:t>
            </a:r>
            <a:r>
              <a:rPr lang="tr-TR" sz="2800" i="1" dirty="0" err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Parenteral</a:t>
            </a:r>
            <a:r>
              <a:rPr lang="tr-TR" sz="2800" i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beslenme tedavisi alan hastalarda ilaç uygulanmasında göz önünde bulundurulacak ilkeler nelerdir? </a:t>
            </a:r>
          </a:p>
          <a:p>
            <a:endParaRPr lang="tr-TR" sz="2800" i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tr-TR" sz="2800" i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85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AA324-F488-2D83-9EAE-212DAB4CF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TR" b="1" dirty="0">
                <a:solidFill>
                  <a:srgbClr val="FF0000"/>
                </a:solidFill>
                <a:latin typeface="+mn-lt"/>
              </a:rPr>
              <a:t>Parenteral Nütrisyon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A2B7C-1433-5783-6607-BE40FF675C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285" y="1505580"/>
            <a:ext cx="10515600" cy="4351338"/>
          </a:xfrm>
        </p:spPr>
        <p:txBody>
          <a:bodyPr/>
          <a:lstStyle/>
          <a:p>
            <a:r>
              <a:rPr lang="en-US" dirty="0"/>
              <a:t>Parenteral </a:t>
            </a:r>
            <a:r>
              <a:rPr lang="en-US" dirty="0" err="1"/>
              <a:t>beslenme</a:t>
            </a:r>
            <a:r>
              <a:rPr lang="en-US" dirty="0"/>
              <a:t> (PB) </a:t>
            </a:r>
            <a:r>
              <a:rPr lang="en-US" dirty="0" err="1"/>
              <a:t>solüsyonları</a:t>
            </a:r>
            <a:r>
              <a:rPr lang="en-US" dirty="0"/>
              <a:t> 50’den </a:t>
            </a:r>
            <a:r>
              <a:rPr lang="en-US" dirty="0" err="1"/>
              <a:t>fazla</a:t>
            </a:r>
            <a:r>
              <a:rPr lang="en-US" dirty="0"/>
              <a:t> </a:t>
            </a:r>
            <a:r>
              <a:rPr lang="en-US" dirty="0" err="1"/>
              <a:t>bileşen</a:t>
            </a:r>
            <a:r>
              <a:rPr lang="en-US" dirty="0"/>
              <a:t> </a:t>
            </a:r>
            <a:r>
              <a:rPr lang="en-US" dirty="0" err="1"/>
              <a:t>içeren</a:t>
            </a:r>
            <a:r>
              <a:rPr lang="en-US" dirty="0"/>
              <a:t> </a:t>
            </a:r>
            <a:r>
              <a:rPr lang="en-US" dirty="0" err="1"/>
              <a:t>steril</a:t>
            </a:r>
            <a:r>
              <a:rPr lang="en-US" dirty="0"/>
              <a:t> </a:t>
            </a:r>
            <a:r>
              <a:rPr lang="en-US" dirty="0" err="1"/>
              <a:t>solüsyonlardır</a:t>
            </a:r>
            <a:r>
              <a:rPr lang="en-US" dirty="0"/>
              <a:t>. </a:t>
            </a:r>
          </a:p>
          <a:p>
            <a:r>
              <a:rPr lang="en-US" dirty="0" err="1"/>
              <a:t>Karışım</a:t>
            </a:r>
            <a:r>
              <a:rPr lang="en-US" dirty="0"/>
              <a:t> </a:t>
            </a:r>
            <a:r>
              <a:rPr lang="en-US" dirty="0" err="1"/>
              <a:t>bileşenlerin</a:t>
            </a:r>
            <a:r>
              <a:rPr lang="en-US" dirty="0"/>
              <a:t> </a:t>
            </a:r>
            <a:r>
              <a:rPr lang="en-US" dirty="0" err="1"/>
              <a:t>tek</a:t>
            </a:r>
            <a:r>
              <a:rPr lang="en-US" dirty="0"/>
              <a:t> </a:t>
            </a:r>
            <a:r>
              <a:rPr lang="en-US" dirty="0" err="1"/>
              <a:t>başına</a:t>
            </a:r>
            <a:r>
              <a:rPr lang="en-US" dirty="0"/>
              <a:t> </a:t>
            </a:r>
            <a:r>
              <a:rPr lang="en-US" dirty="0" err="1"/>
              <a:t>bulunduğu</a:t>
            </a:r>
            <a:r>
              <a:rPr lang="en-US" dirty="0"/>
              <a:t> </a:t>
            </a:r>
            <a:r>
              <a:rPr lang="en-US" dirty="0" err="1"/>
              <a:t>halinden</a:t>
            </a:r>
            <a:r>
              <a:rPr lang="en-US" dirty="0"/>
              <a:t> </a:t>
            </a:r>
            <a:r>
              <a:rPr lang="en-US" dirty="0" err="1"/>
              <a:t>daha</a:t>
            </a:r>
            <a:r>
              <a:rPr lang="en-US" dirty="0"/>
              <a:t> </a:t>
            </a:r>
            <a:r>
              <a:rPr lang="en-US" dirty="0" err="1"/>
              <a:t>hassas</a:t>
            </a:r>
            <a:r>
              <a:rPr lang="en-US" dirty="0"/>
              <a:t> </a:t>
            </a:r>
            <a:r>
              <a:rPr lang="en-US" dirty="0" err="1"/>
              <a:t>bir</a:t>
            </a:r>
            <a:r>
              <a:rPr lang="en-US" dirty="0"/>
              <a:t> </a:t>
            </a:r>
            <a:r>
              <a:rPr lang="en-US" dirty="0" err="1"/>
              <a:t>stabiliteye</a:t>
            </a:r>
            <a:r>
              <a:rPr lang="en-US" dirty="0"/>
              <a:t> </a:t>
            </a:r>
            <a:r>
              <a:rPr lang="en-US" dirty="0" err="1"/>
              <a:t>sahiptir</a:t>
            </a:r>
            <a:endParaRPr lang="en-US" dirty="0"/>
          </a:p>
          <a:p>
            <a:r>
              <a:rPr lang="en-US" dirty="0" err="1"/>
              <a:t>Eş</a:t>
            </a:r>
            <a:r>
              <a:rPr lang="en-US" dirty="0"/>
              <a:t> </a:t>
            </a:r>
            <a:r>
              <a:rPr lang="en-US" dirty="0" err="1"/>
              <a:t>zamanlı</a:t>
            </a:r>
            <a:r>
              <a:rPr lang="en-US" dirty="0"/>
              <a:t> </a:t>
            </a:r>
            <a:r>
              <a:rPr lang="en-US" dirty="0" err="1"/>
              <a:t>olarak</a:t>
            </a:r>
            <a:r>
              <a:rPr lang="en-US" dirty="0"/>
              <a:t> </a:t>
            </a:r>
            <a:r>
              <a:rPr lang="en-US" dirty="0" err="1"/>
              <a:t>geçimsizlik</a:t>
            </a:r>
            <a:r>
              <a:rPr lang="en-US" dirty="0"/>
              <a:t> </a:t>
            </a:r>
            <a:r>
              <a:rPr lang="en-US" dirty="0" err="1"/>
              <a:t>açısından</a:t>
            </a:r>
            <a:r>
              <a:rPr lang="en-US" dirty="0"/>
              <a:t> risk </a:t>
            </a:r>
            <a:r>
              <a:rPr lang="en-US" dirty="0" err="1"/>
              <a:t>altındadır</a:t>
            </a:r>
            <a:r>
              <a:rPr lang="en-US" dirty="0"/>
              <a:t>. </a:t>
            </a:r>
            <a:endParaRPr lang="en-TR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A97348B-D13F-E059-C8CF-EB2E3C7228E9}"/>
              </a:ext>
            </a:extLst>
          </p:cNvPr>
          <p:cNvGrpSpPr/>
          <p:nvPr/>
        </p:nvGrpSpPr>
        <p:grpSpPr>
          <a:xfrm>
            <a:off x="6425184" y="3903190"/>
            <a:ext cx="5607369" cy="2898459"/>
            <a:chOff x="2347913" y="1955800"/>
            <a:chExt cx="7648576" cy="4173539"/>
          </a:xfrm>
        </p:grpSpPr>
        <p:sp>
          <p:nvSpPr>
            <p:cNvPr id="5" name="Can 4">
              <a:extLst>
                <a:ext uri="{FF2B5EF4-FFF2-40B4-BE49-F238E27FC236}">
                  <a16:creationId xmlns:a16="http://schemas.microsoft.com/office/drawing/2014/main" id="{B4241540-A5A4-F427-AFC0-3E6FB63D35A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56175" y="4905376"/>
              <a:ext cx="1944688" cy="1223963"/>
            </a:xfrm>
            <a:prstGeom prst="can">
              <a:avLst>
                <a:gd name="adj" fmla="val 25000"/>
              </a:avLst>
            </a:prstGeom>
            <a:solidFill>
              <a:srgbClr val="EC767C"/>
            </a:solidFill>
            <a:ln w="9525">
              <a:solidFill>
                <a:srgbClr val="CCFFCC"/>
              </a:solidFill>
              <a:round/>
              <a:headEnd/>
              <a:tailEnd/>
            </a:ln>
            <a:effectLst>
              <a:outerShdw dist="381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/>
            <a:p>
              <a:pPr algn="ctr" eaLnBrk="1" hangingPunct="1">
                <a:defRPr/>
              </a:pPr>
              <a:r>
                <a:rPr lang="en-US" sz="2400" dirty="0">
                  <a:solidFill>
                    <a:schemeClr val="lt1"/>
                  </a:solidFill>
                </a:rPr>
                <a:t>PN</a:t>
              </a:r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FD7CCC44-64E9-24C6-C75C-D21B9F057C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7913" y="3200400"/>
              <a:ext cx="1866900" cy="1296988"/>
            </a:xfrm>
            <a:prstGeom prst="ellipse">
              <a:avLst/>
            </a:prstGeom>
            <a:solidFill>
              <a:srgbClr val="EC767C"/>
            </a:solidFill>
            <a:ln w="9525">
              <a:solidFill>
                <a:srgbClr val="CCFFCC"/>
              </a:solidFill>
              <a:round/>
              <a:headEnd/>
              <a:tailEnd/>
            </a:ln>
            <a:effectLst>
              <a:outerShdw dist="381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/>
            <a:p>
              <a:pPr algn="ctr" eaLnBrk="1" hangingPunct="1">
                <a:defRPr/>
              </a:pPr>
              <a:r>
                <a:rPr lang="en-US" sz="1600" dirty="0" err="1">
                  <a:solidFill>
                    <a:schemeClr val="lt1"/>
                  </a:solidFill>
                </a:rPr>
                <a:t>Elektrolit</a:t>
              </a:r>
              <a:endParaRPr lang="en-US" sz="1600" dirty="0">
                <a:solidFill>
                  <a:schemeClr val="lt1"/>
                </a:solidFill>
              </a:endParaRP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ACFDA0E4-ACF7-B6D5-A31D-226618B7D8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37038" y="1955800"/>
              <a:ext cx="1439862" cy="1296988"/>
            </a:xfrm>
            <a:prstGeom prst="ellipse">
              <a:avLst/>
            </a:prstGeom>
            <a:solidFill>
              <a:srgbClr val="EC767C"/>
            </a:solidFill>
            <a:ln w="9525">
              <a:solidFill>
                <a:srgbClr val="CCFFCC"/>
              </a:solidFill>
              <a:round/>
              <a:headEnd/>
              <a:tailEnd/>
            </a:ln>
            <a:effectLst>
              <a:outerShdw dist="381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/>
            <a:p>
              <a:pPr algn="ctr" eaLnBrk="1" hangingPunct="1">
                <a:defRPr/>
              </a:pPr>
              <a:r>
                <a:rPr lang="en-US" sz="1600" dirty="0">
                  <a:solidFill>
                    <a:schemeClr val="lt1"/>
                  </a:solidFill>
                </a:rPr>
                <a:t>Amino </a:t>
              </a:r>
              <a:r>
                <a:rPr lang="en-US" sz="1600" dirty="0" err="1">
                  <a:solidFill>
                    <a:schemeClr val="lt1"/>
                  </a:solidFill>
                </a:rPr>
                <a:t>Asit</a:t>
              </a:r>
              <a:endParaRPr lang="en-US" sz="1600" dirty="0">
                <a:solidFill>
                  <a:schemeClr val="lt1"/>
                </a:solidFill>
              </a:endParaRP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9FA0D452-AEFD-66B9-5B8C-D43ED0542A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80138" y="1955800"/>
              <a:ext cx="1441450" cy="1296988"/>
            </a:xfrm>
            <a:prstGeom prst="ellipse">
              <a:avLst/>
            </a:prstGeom>
            <a:solidFill>
              <a:srgbClr val="EC767C"/>
            </a:solidFill>
            <a:ln w="9525">
              <a:solidFill>
                <a:srgbClr val="CCFFCC"/>
              </a:solidFill>
              <a:round/>
              <a:headEnd/>
              <a:tailEnd/>
            </a:ln>
            <a:effectLst>
              <a:outerShdw dist="381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/>
            <a:p>
              <a:pPr algn="ctr" eaLnBrk="1" hangingPunct="1">
                <a:defRPr/>
              </a:pPr>
              <a:r>
                <a:rPr lang="en-US" sz="1600" dirty="0" err="1">
                  <a:solidFill>
                    <a:schemeClr val="lt1"/>
                  </a:solidFill>
                </a:rPr>
                <a:t>Glukoz</a:t>
              </a:r>
              <a:endParaRPr lang="en-US" sz="1600" dirty="0">
                <a:solidFill>
                  <a:schemeClr val="lt1"/>
                </a:solidFill>
              </a:endParaRP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C13BD2C6-20CA-75EC-82FD-9CCA1046F4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31076" y="3213100"/>
              <a:ext cx="1439863" cy="1295400"/>
            </a:xfrm>
            <a:prstGeom prst="ellipse">
              <a:avLst/>
            </a:prstGeom>
            <a:solidFill>
              <a:srgbClr val="EC767C"/>
            </a:solidFill>
            <a:ln w="9525">
              <a:solidFill>
                <a:srgbClr val="CCFFCC"/>
              </a:solidFill>
              <a:round/>
              <a:headEnd/>
              <a:tailEnd/>
            </a:ln>
            <a:effectLst>
              <a:outerShdw dist="381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/>
            <a:p>
              <a:pPr algn="ctr" eaLnBrk="1" hangingPunct="1">
                <a:defRPr/>
              </a:pPr>
              <a:r>
                <a:rPr lang="en-US" sz="2000" dirty="0">
                  <a:solidFill>
                    <a:schemeClr val="lt1"/>
                  </a:solidFill>
                </a:rPr>
                <a:t>Lipid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4B8532ED-1681-A558-5A2C-9EE27FAF55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051801" y="4833938"/>
              <a:ext cx="1944688" cy="1295400"/>
            </a:xfrm>
            <a:prstGeom prst="ellipse">
              <a:avLst/>
            </a:prstGeom>
            <a:solidFill>
              <a:srgbClr val="EC767C"/>
            </a:solidFill>
            <a:ln w="9525">
              <a:solidFill>
                <a:srgbClr val="CCFFCC"/>
              </a:solidFill>
              <a:round/>
              <a:headEnd/>
              <a:tailEnd/>
            </a:ln>
            <a:effectLst>
              <a:outerShdw dist="381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/>
            <a:p>
              <a:pPr algn="ctr" eaLnBrk="1" hangingPunct="1">
                <a:defRPr/>
              </a:pPr>
              <a:r>
                <a:rPr lang="en-US" dirty="0">
                  <a:solidFill>
                    <a:schemeClr val="lt1"/>
                  </a:solidFill>
                </a:rPr>
                <a:t>Mineral/Vitamin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5BC48AA-2ADC-3A0A-4C60-53D55C811F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6663" y="4822825"/>
              <a:ext cx="1439862" cy="1296988"/>
            </a:xfrm>
            <a:prstGeom prst="ellipse">
              <a:avLst/>
            </a:prstGeom>
            <a:solidFill>
              <a:srgbClr val="EC767C"/>
            </a:solidFill>
            <a:ln w="9525">
              <a:solidFill>
                <a:srgbClr val="CCFFCC"/>
              </a:solidFill>
              <a:round/>
              <a:headEnd/>
              <a:tailEnd/>
            </a:ln>
            <a:effectLst>
              <a:outerShdw dist="381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/>
            <a:p>
              <a:pPr algn="ctr" eaLnBrk="1" hangingPunct="1">
                <a:defRPr/>
              </a:pPr>
              <a:r>
                <a:rPr lang="en-US" sz="2000" dirty="0">
                  <a:solidFill>
                    <a:schemeClr val="lt1"/>
                  </a:solidFill>
                </a:rPr>
                <a:t>Su</a:t>
              </a:r>
            </a:p>
          </p:txBody>
        </p:sp>
        <p:sp>
          <p:nvSpPr>
            <p:cNvPr id="12" name="Curved Down Arrow 11">
              <a:extLst>
                <a:ext uri="{FF2B5EF4-FFF2-40B4-BE49-F238E27FC236}">
                  <a16:creationId xmlns:a16="http://schemas.microsoft.com/office/drawing/2014/main" id="{6605239C-4DED-DE18-CADF-4D39A663386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0559418">
              <a:off x="3802063" y="4660900"/>
              <a:ext cx="1644650" cy="323850"/>
            </a:xfrm>
            <a:prstGeom prst="curvedDownArrow">
              <a:avLst>
                <a:gd name="adj1" fmla="val 24992"/>
                <a:gd name="adj2" fmla="val 50008"/>
                <a:gd name="adj3" fmla="val 25000"/>
              </a:avLst>
            </a:prstGeom>
            <a:solidFill>
              <a:srgbClr val="EC767C"/>
            </a:solidFill>
            <a:ln w="9525">
              <a:solidFill>
                <a:srgbClr val="CCFFCC"/>
              </a:solidFill>
              <a:miter lim="800000"/>
              <a:headEnd/>
              <a:tailEnd/>
            </a:ln>
            <a:effectLst>
              <a:outerShdw dist="381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/>
            <a:p>
              <a:pPr algn="ctr" eaLnBrk="1" hangingPunct="1">
                <a:defRPr/>
              </a:pPr>
              <a:endParaRPr lang="en-US" sz="2400"/>
            </a:p>
          </p:txBody>
        </p:sp>
        <p:sp>
          <p:nvSpPr>
            <p:cNvPr id="13" name="Curved Down Arrow 12">
              <a:extLst>
                <a:ext uri="{FF2B5EF4-FFF2-40B4-BE49-F238E27FC236}">
                  <a16:creationId xmlns:a16="http://schemas.microsoft.com/office/drawing/2014/main" id="{71E2743F-7188-B2B1-3162-40522D101B9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61137">
              <a:off x="4202113" y="4098925"/>
              <a:ext cx="1643062" cy="323850"/>
            </a:xfrm>
            <a:prstGeom prst="curvedDownArrow">
              <a:avLst>
                <a:gd name="adj1" fmla="val 25015"/>
                <a:gd name="adj2" fmla="val 50007"/>
                <a:gd name="adj3" fmla="val 25000"/>
              </a:avLst>
            </a:prstGeom>
            <a:solidFill>
              <a:srgbClr val="EC767C"/>
            </a:solidFill>
            <a:ln w="9525">
              <a:solidFill>
                <a:srgbClr val="CCFFCC"/>
              </a:solidFill>
              <a:miter lim="800000"/>
              <a:headEnd/>
              <a:tailEnd/>
            </a:ln>
            <a:effectLst>
              <a:outerShdw dist="381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/>
            <a:p>
              <a:pPr algn="ctr" eaLnBrk="1" hangingPunct="1">
                <a:defRPr/>
              </a:pPr>
              <a:endParaRPr lang="en-US" sz="2400"/>
            </a:p>
          </p:txBody>
        </p:sp>
        <p:sp>
          <p:nvSpPr>
            <p:cNvPr id="14" name="Curved Down Arrow 13">
              <a:extLst>
                <a:ext uri="{FF2B5EF4-FFF2-40B4-BE49-F238E27FC236}">
                  <a16:creationId xmlns:a16="http://schemas.microsoft.com/office/drawing/2014/main" id="{5D0EEC2B-4769-C608-7108-639ADB72228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3455395">
              <a:off x="4782344" y="3666332"/>
              <a:ext cx="1643063" cy="323850"/>
            </a:xfrm>
            <a:prstGeom prst="curvedDownArrow">
              <a:avLst>
                <a:gd name="adj1" fmla="val 25015"/>
                <a:gd name="adj2" fmla="val 50007"/>
                <a:gd name="adj3" fmla="val 25000"/>
              </a:avLst>
            </a:prstGeom>
            <a:solidFill>
              <a:srgbClr val="EC767C"/>
            </a:solidFill>
            <a:ln w="9525">
              <a:solidFill>
                <a:srgbClr val="CCFFCC"/>
              </a:solidFill>
              <a:miter lim="800000"/>
              <a:headEnd/>
              <a:tailEnd/>
            </a:ln>
            <a:effectLst>
              <a:outerShdw dist="381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/>
            <a:p>
              <a:pPr algn="ctr" eaLnBrk="1" hangingPunct="1">
                <a:defRPr/>
              </a:pPr>
              <a:endParaRPr lang="en-US" sz="2400"/>
            </a:p>
          </p:txBody>
        </p:sp>
        <p:sp>
          <p:nvSpPr>
            <p:cNvPr id="15" name="Curved Down Arrow 14">
              <a:extLst>
                <a:ext uri="{FF2B5EF4-FFF2-40B4-BE49-F238E27FC236}">
                  <a16:creationId xmlns:a16="http://schemas.microsoft.com/office/drawing/2014/main" id="{314AE9E1-8D28-E5B0-72FF-28CD05AD406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553904">
              <a:off x="5520532" y="3839369"/>
              <a:ext cx="1643062" cy="323850"/>
            </a:xfrm>
            <a:prstGeom prst="curvedDownArrow">
              <a:avLst>
                <a:gd name="adj1" fmla="val 25015"/>
                <a:gd name="adj2" fmla="val 50007"/>
                <a:gd name="adj3" fmla="val 25000"/>
              </a:avLst>
            </a:prstGeom>
            <a:solidFill>
              <a:srgbClr val="EC767C"/>
            </a:solidFill>
            <a:ln w="9525">
              <a:solidFill>
                <a:srgbClr val="CCFFCC"/>
              </a:solidFill>
              <a:miter lim="800000"/>
              <a:headEnd/>
              <a:tailEnd/>
            </a:ln>
            <a:effectLst>
              <a:outerShdw dist="381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/>
            <a:p>
              <a:pPr algn="ctr" eaLnBrk="1" hangingPunct="1">
                <a:defRPr/>
              </a:pPr>
              <a:endParaRPr lang="en-US" sz="2400"/>
            </a:p>
          </p:txBody>
        </p:sp>
        <p:sp>
          <p:nvSpPr>
            <p:cNvPr id="16" name="Curved Down Arrow 15">
              <a:extLst>
                <a:ext uri="{FF2B5EF4-FFF2-40B4-BE49-F238E27FC236}">
                  <a16:creationId xmlns:a16="http://schemas.microsoft.com/office/drawing/2014/main" id="{956804A7-6880-CAA7-E494-A9495E11051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8998" flipH="1">
              <a:off x="6510338" y="4776788"/>
              <a:ext cx="1643062" cy="323850"/>
            </a:xfrm>
            <a:prstGeom prst="curvedDownArrow">
              <a:avLst>
                <a:gd name="adj1" fmla="val 25015"/>
                <a:gd name="adj2" fmla="val 50007"/>
                <a:gd name="adj3" fmla="val 25000"/>
              </a:avLst>
            </a:prstGeom>
            <a:solidFill>
              <a:srgbClr val="EC767C"/>
            </a:solidFill>
            <a:ln w="9525">
              <a:solidFill>
                <a:srgbClr val="CCFFCC"/>
              </a:solidFill>
              <a:miter lim="800000"/>
              <a:headEnd/>
              <a:tailEnd/>
            </a:ln>
            <a:effectLst>
              <a:outerShdw dist="381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/>
            <a:p>
              <a:pPr algn="ctr" eaLnBrk="1" hangingPunct="1">
                <a:defRPr/>
              </a:pPr>
              <a:endParaRPr lang="en-US" sz="2400"/>
            </a:p>
          </p:txBody>
        </p:sp>
        <p:sp>
          <p:nvSpPr>
            <p:cNvPr id="17" name="Curved Down Arrow 16">
              <a:extLst>
                <a:ext uri="{FF2B5EF4-FFF2-40B4-BE49-F238E27FC236}">
                  <a16:creationId xmlns:a16="http://schemas.microsoft.com/office/drawing/2014/main" id="{7076D8DB-B910-C874-A586-F2012B6AA3B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638999" flipH="1">
              <a:off x="6172200" y="4090988"/>
              <a:ext cx="1644650" cy="323850"/>
            </a:xfrm>
            <a:prstGeom prst="curvedDownArrow">
              <a:avLst>
                <a:gd name="adj1" fmla="val 24992"/>
                <a:gd name="adj2" fmla="val 50008"/>
                <a:gd name="adj3" fmla="val 25000"/>
              </a:avLst>
            </a:prstGeom>
            <a:solidFill>
              <a:srgbClr val="EC767C"/>
            </a:solidFill>
            <a:ln w="9525">
              <a:solidFill>
                <a:srgbClr val="CCFFCC"/>
              </a:solidFill>
              <a:miter lim="800000"/>
              <a:headEnd/>
              <a:tailEnd/>
            </a:ln>
            <a:effectLst>
              <a:outerShdw dist="381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/>
            <a:p>
              <a:pPr algn="ctr" eaLnBrk="1" hangingPunct="1">
                <a:defRPr/>
              </a:pPr>
              <a:endParaRPr lang="en-US" sz="2400"/>
            </a:p>
          </p:txBody>
        </p:sp>
      </p:grpSp>
    </p:spTree>
    <p:extLst>
      <p:ext uri="{BB962C8B-B14F-4D97-AF65-F5344CB8AC3E}">
        <p14:creationId xmlns:p14="http://schemas.microsoft.com/office/powerpoint/2010/main" val="13892976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69" name="Title 1">
            <a:extLst>
              <a:ext uri="{FF2B5EF4-FFF2-40B4-BE49-F238E27FC236}">
                <a16:creationId xmlns:a16="http://schemas.microsoft.com/office/drawing/2014/main" id="{800EADF1-226F-874A-BF12-7710410D02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altLang="tr-TR" sz="3600" dirty="0">
                <a:solidFill>
                  <a:srgbClr val="FF0000"/>
                </a:solidFill>
                <a:ea typeface="ＭＳ Ｐゴシック" panose="020B0600070205080204" pitchFamily="34" charset="-128"/>
                <a:cs typeface="Arial" panose="020B0604020202020204" pitchFamily="34" charset="0"/>
              </a:rPr>
              <a:t>PN Solüsyonlarına İlaç Ekleme</a:t>
            </a:r>
            <a:endParaRPr lang="en-US" altLang="tr-TR" sz="3600" dirty="0">
              <a:ea typeface="ＭＳ Ｐゴシック" panose="020B0600070205080204" pitchFamily="34" charset="-128"/>
            </a:endParaRPr>
          </a:p>
        </p:txBody>
      </p:sp>
      <p:sp>
        <p:nvSpPr>
          <p:cNvPr id="135170" name="Content Placeholder 2">
            <a:extLst>
              <a:ext uri="{FF2B5EF4-FFF2-40B4-BE49-F238E27FC236}">
                <a16:creationId xmlns:a16="http://schemas.microsoft.com/office/drawing/2014/main" id="{73E1C5CB-D233-4249-A3A2-94FA805D4B9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55934" y="1524000"/>
            <a:ext cx="5527508" cy="4968875"/>
          </a:xfrm>
        </p:spPr>
        <p:txBody>
          <a:bodyPr/>
          <a:lstStyle/>
          <a:p>
            <a:pPr algn="ctr">
              <a:buClr>
                <a:srgbClr val="FF0000"/>
              </a:buClr>
              <a:buFont typeface="Wingdings" pitchFamily="2" charset="2"/>
              <a:buChar char="Ø"/>
            </a:pPr>
            <a:r>
              <a:rPr lang="tr-TR" altLang="tr-TR" sz="2400" u="sng" dirty="0">
                <a:solidFill>
                  <a:srgbClr val="FF0000"/>
                </a:solidFill>
                <a:ea typeface="ＭＳ Ｐゴシック" panose="020B0600070205080204" pitchFamily="34" charset="-128"/>
                <a:cs typeface="Arial" panose="020B0604020202020204" pitchFamily="34" charset="0"/>
              </a:rPr>
              <a:t>T</a:t>
            </a:r>
            <a:r>
              <a:rPr lang="en-US" altLang="tr-TR" sz="2400" u="sng" dirty="0" err="1">
                <a:solidFill>
                  <a:srgbClr val="FF0000"/>
                </a:solidFill>
                <a:ea typeface="ＭＳ Ｐゴシック" panose="020B0600070205080204" pitchFamily="34" charset="-128"/>
                <a:cs typeface="Arial" panose="020B0604020202020204" pitchFamily="34" charset="0"/>
              </a:rPr>
              <a:t>orba</a:t>
            </a:r>
            <a:r>
              <a:rPr lang="en-US" altLang="tr-TR" sz="2400" u="sng" dirty="0">
                <a:solidFill>
                  <a:srgbClr val="FF0000"/>
                </a:solidFill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sz="2400" u="sng" dirty="0" err="1">
                <a:solidFill>
                  <a:srgbClr val="FF0000"/>
                </a:solidFill>
                <a:ea typeface="ＭＳ Ｐゴシック" panose="020B0600070205080204" pitchFamily="34" charset="-128"/>
                <a:cs typeface="Arial" panose="020B0604020202020204" pitchFamily="34" charset="0"/>
              </a:rPr>
              <a:t>içine</a:t>
            </a:r>
            <a:r>
              <a:rPr lang="tr-TR" altLang="tr-TR" sz="2400" u="sng" dirty="0">
                <a:solidFill>
                  <a:srgbClr val="FF0000"/>
                </a:solidFill>
                <a:ea typeface="ＭＳ Ｐゴシック" panose="020B0600070205080204" pitchFamily="34" charset="-128"/>
                <a:cs typeface="Arial" panose="020B0604020202020204" pitchFamily="34" charset="0"/>
              </a:rPr>
              <a:t> eklenebilen ilaçlar sınırlıdır</a:t>
            </a:r>
            <a:r>
              <a:rPr lang="en-US" altLang="tr-TR" sz="2400" u="sng" dirty="0">
                <a:solidFill>
                  <a:srgbClr val="FF0000"/>
                </a:solidFill>
                <a:ea typeface="ＭＳ Ｐゴシック" panose="020B0600070205080204" pitchFamily="34" charset="-128"/>
                <a:cs typeface="Arial" panose="020B0604020202020204" pitchFamily="34" charset="0"/>
              </a:rPr>
              <a:t>!!</a:t>
            </a:r>
            <a:endParaRPr lang="en-US" altLang="tr-TR" sz="2400" b="1" dirty="0">
              <a:solidFill>
                <a:srgbClr val="FF0000"/>
              </a:solidFill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endParaRPr lang="en-US" altLang="tr-TR" sz="2400" dirty="0"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altLang="tr-TR" sz="2400" dirty="0">
                <a:ea typeface="ＭＳ Ｐゴシック" panose="020B0600070205080204" pitchFamily="34" charset="-128"/>
                <a:cs typeface="Arial" panose="020B0604020202020204" pitchFamily="34" charset="0"/>
              </a:rPr>
              <a:t>PN </a:t>
            </a:r>
            <a:r>
              <a:rPr lang="en-US" altLang="tr-TR" sz="2400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torbasına</a:t>
            </a:r>
            <a:r>
              <a:rPr lang="en-US" altLang="tr-TR" sz="2400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ilaç</a:t>
            </a:r>
            <a:r>
              <a:rPr lang="en-US" altLang="tr-TR" sz="2400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eklenebilmesi</a:t>
            </a:r>
            <a:r>
              <a:rPr lang="en-US" altLang="tr-TR" sz="2400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için</a:t>
            </a:r>
            <a:r>
              <a:rPr lang="en-US" altLang="tr-TR" sz="2400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sz="2400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ilacın</a:t>
            </a:r>
            <a:r>
              <a:rPr lang="en-US" altLang="tr-TR" sz="2400" dirty="0">
                <a:ea typeface="ＭＳ Ｐゴシック" panose="020B0600070205080204" pitchFamily="34" charset="-128"/>
                <a:cs typeface="Arial" panose="020B0604020202020204" pitchFamily="34" charset="0"/>
              </a:rPr>
              <a:t>;</a:t>
            </a:r>
          </a:p>
          <a:p>
            <a:pPr marL="800100" lvl="1" indent="-342900">
              <a:buClr>
                <a:srgbClr val="FF0000"/>
              </a:buClr>
              <a:buFont typeface="Wingdings" pitchFamily="2" charset="2"/>
              <a:buChar char="Ø"/>
            </a:pP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24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saat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stabil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olması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</a:p>
          <a:p>
            <a:pPr marL="800100" lvl="1" indent="-342900">
              <a:buClr>
                <a:srgbClr val="FF0000"/>
              </a:buClr>
              <a:buFont typeface="Wingdings" pitchFamily="2" charset="2"/>
              <a:buChar char="Ø"/>
            </a:pP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PN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karışımı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içerisinde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stabil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olması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,</a:t>
            </a:r>
          </a:p>
          <a:p>
            <a:pPr marL="800100" lvl="1" indent="-342900">
              <a:buClr>
                <a:srgbClr val="FF0000"/>
              </a:buClr>
              <a:buFont typeface="Wingdings" pitchFamily="2" charset="2"/>
              <a:buChar char="Ø"/>
            </a:pP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PN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karışımı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ile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geçimli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olması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,</a:t>
            </a:r>
          </a:p>
          <a:p>
            <a:pPr marL="800100" lvl="1" indent="-342900">
              <a:buClr>
                <a:srgbClr val="FF0000"/>
              </a:buClr>
              <a:buFont typeface="Wingdings" pitchFamily="2" charset="2"/>
              <a:buChar char="Ø"/>
            </a:pP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Sürekli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infüzyona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uygun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özellikte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olması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</a:p>
          <a:p>
            <a:pPr marL="800100" lvl="1" indent="-342900">
              <a:buClr>
                <a:srgbClr val="FF0000"/>
              </a:buClr>
              <a:buFont typeface="Wingdings" pitchFamily="2" charset="2"/>
              <a:buChar char="Ø"/>
            </a:pP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PN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infüzyon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hızında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stabil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olması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tr-TR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gereklidir</a:t>
            </a:r>
            <a:r>
              <a:rPr lang="en-US" altLang="tr-TR" dirty="0">
                <a:ea typeface="ＭＳ Ｐゴシック" panose="020B0600070205080204" pitchFamily="34" charset="-128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35171" name="4 Dikdörtgen">
            <a:extLst>
              <a:ext uri="{FF2B5EF4-FFF2-40B4-BE49-F238E27FC236}">
                <a16:creationId xmlns:a16="http://schemas.microsoft.com/office/drawing/2014/main" id="{3B2CB3A1-080F-8E4B-B54A-EB3746475B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435" y="6292850"/>
            <a:ext cx="65103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tr-TR" altLang="tr-TR" sz="1800" i="1" dirty="0"/>
              <a:t>ASPEN </a:t>
            </a:r>
            <a:r>
              <a:rPr lang="tr-TR" altLang="tr-TR" sz="1800" i="1" dirty="0" err="1"/>
              <a:t>Guidelines</a:t>
            </a:r>
            <a:r>
              <a:rPr lang="tr-TR" altLang="tr-TR" sz="1800" i="1" dirty="0"/>
              <a:t>. </a:t>
            </a:r>
            <a:r>
              <a:rPr lang="tr-TR" altLang="tr-TR" sz="1800" i="1" dirty="0" err="1"/>
              <a:t>Nutr</a:t>
            </a:r>
            <a:r>
              <a:rPr lang="tr-TR" altLang="tr-TR" sz="1800" i="1" dirty="0"/>
              <a:t> in </a:t>
            </a:r>
            <a:r>
              <a:rPr lang="tr-TR" altLang="tr-TR" sz="1800" i="1" dirty="0" err="1"/>
              <a:t>Clin</a:t>
            </a:r>
            <a:r>
              <a:rPr lang="tr-TR" altLang="tr-TR" sz="1800" i="1" dirty="0"/>
              <a:t> </a:t>
            </a:r>
            <a:r>
              <a:rPr lang="tr-TR" altLang="tr-TR" sz="1800" i="1" dirty="0" err="1"/>
              <a:t>Prac</a:t>
            </a:r>
            <a:r>
              <a:rPr lang="tr-TR" altLang="tr-TR" sz="1800" i="1" dirty="0"/>
              <a:t> 2005;20:281–285</a:t>
            </a:r>
            <a:r>
              <a:rPr lang="tr-TR" altLang="tr-TR" sz="2000" i="1" dirty="0"/>
              <a:t>.</a:t>
            </a:r>
          </a:p>
        </p:txBody>
      </p:sp>
      <p:sp>
        <p:nvSpPr>
          <p:cNvPr id="13" name="4 Oval">
            <a:extLst>
              <a:ext uri="{FF2B5EF4-FFF2-40B4-BE49-F238E27FC236}">
                <a16:creationId xmlns:a16="http://schemas.microsoft.com/office/drawing/2014/main" id="{C9AB8BE8-7CB0-FC41-BFA5-52D0A92C1E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6273" y="2773655"/>
            <a:ext cx="1555750" cy="901700"/>
          </a:xfrm>
          <a:prstGeom prst="ellipse">
            <a:avLst/>
          </a:prstGeom>
          <a:solidFill>
            <a:srgbClr val="7030A0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tr-TR" altLang="tr-TR" sz="2000" b="1" dirty="0" err="1">
                <a:solidFill>
                  <a:schemeClr val="bg1"/>
                </a:solidFill>
              </a:rPr>
              <a:t>Lipofilik</a:t>
            </a:r>
            <a:endParaRPr lang="tr-TR" altLang="tr-TR" sz="2000" b="1" dirty="0">
              <a:solidFill>
                <a:schemeClr val="bg1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tr-TR" altLang="tr-TR" sz="2000" b="1" dirty="0">
                <a:solidFill>
                  <a:schemeClr val="bg1"/>
                </a:solidFill>
              </a:rPr>
              <a:t>İlaç</a:t>
            </a:r>
          </a:p>
        </p:txBody>
      </p:sp>
      <p:sp>
        <p:nvSpPr>
          <p:cNvPr id="14" name="3 Yuvarlatılmış Dikdörtgen">
            <a:extLst>
              <a:ext uri="{FF2B5EF4-FFF2-40B4-BE49-F238E27FC236}">
                <a16:creationId xmlns:a16="http://schemas.microsoft.com/office/drawing/2014/main" id="{DA0844B5-CC04-AE4D-B93B-110E3116CB8C}"/>
              </a:ext>
            </a:extLst>
          </p:cNvPr>
          <p:cNvSpPr/>
          <p:nvPr/>
        </p:nvSpPr>
        <p:spPr bwMode="auto">
          <a:xfrm>
            <a:off x="6965156" y="1323975"/>
            <a:ext cx="3467100" cy="3152775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r>
              <a:rPr lang="tr-TR" altLang="tr-TR" b="1" dirty="0"/>
              <a:t>Emülsiyon Sistemi</a:t>
            </a:r>
          </a:p>
          <a:p>
            <a:pPr algn="ctr" eaLnBrk="1" hangingPunct="1">
              <a:defRPr/>
            </a:pPr>
            <a:endParaRPr lang="tr-TR" altLang="tr-TR" sz="1800" dirty="0"/>
          </a:p>
          <a:p>
            <a:pPr algn="ctr" eaLnBrk="1" hangingPunct="1">
              <a:defRPr/>
            </a:pPr>
            <a:endParaRPr lang="tr-TR" altLang="tr-TR" sz="1800" dirty="0"/>
          </a:p>
          <a:p>
            <a:pPr algn="ctr" eaLnBrk="1" hangingPunct="1">
              <a:defRPr/>
            </a:pPr>
            <a:endParaRPr lang="tr-TR" altLang="tr-TR" sz="1800" dirty="0"/>
          </a:p>
          <a:p>
            <a:pPr algn="ctr" eaLnBrk="1" hangingPunct="1">
              <a:defRPr/>
            </a:pPr>
            <a:endParaRPr lang="tr-TR" altLang="tr-TR" sz="1800" dirty="0"/>
          </a:p>
          <a:p>
            <a:pPr algn="ctr" eaLnBrk="1" hangingPunct="1">
              <a:defRPr/>
            </a:pPr>
            <a:endParaRPr lang="tr-TR" altLang="tr-TR" sz="1800" dirty="0"/>
          </a:p>
          <a:p>
            <a:pPr algn="ctr" eaLnBrk="1" hangingPunct="1">
              <a:defRPr/>
            </a:pPr>
            <a:endParaRPr lang="tr-TR" altLang="tr-TR" sz="1800" dirty="0"/>
          </a:p>
          <a:p>
            <a:pPr algn="ctr" eaLnBrk="1" hangingPunct="1">
              <a:defRPr/>
            </a:pPr>
            <a:endParaRPr lang="tr-TR" altLang="tr-TR" sz="1800" dirty="0"/>
          </a:p>
          <a:p>
            <a:pPr algn="ctr" eaLnBrk="1" hangingPunct="1">
              <a:defRPr/>
            </a:pPr>
            <a:endParaRPr lang="tr-TR" altLang="tr-TR" sz="1800" dirty="0"/>
          </a:p>
          <a:p>
            <a:pPr algn="ctr" eaLnBrk="1" hangingPunct="1">
              <a:defRPr/>
            </a:pPr>
            <a:endParaRPr lang="tr-TR" altLang="tr-TR" sz="1800" dirty="0">
              <a:solidFill>
                <a:schemeClr val="bg1"/>
              </a:solidFill>
            </a:endParaRPr>
          </a:p>
        </p:txBody>
      </p:sp>
      <p:cxnSp>
        <p:nvCxnSpPr>
          <p:cNvPr id="15" name="8 Düz Ok Bağlayıcısı">
            <a:extLst>
              <a:ext uri="{FF2B5EF4-FFF2-40B4-BE49-F238E27FC236}">
                <a16:creationId xmlns:a16="http://schemas.microsoft.com/office/drawing/2014/main" id="{4B371FF4-4788-0946-91AA-22A606838790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7073562" y="3210844"/>
            <a:ext cx="1106488" cy="0"/>
          </a:xfrm>
          <a:prstGeom prst="straightConnector1">
            <a:avLst/>
          </a:prstGeom>
          <a:noFill/>
          <a:ln w="57150">
            <a:solidFill>
              <a:srgbClr val="7030A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6" name="6 Yuvarlatılmış Dikdörtgen">
            <a:extLst>
              <a:ext uri="{FF2B5EF4-FFF2-40B4-BE49-F238E27FC236}">
                <a16:creationId xmlns:a16="http://schemas.microsoft.com/office/drawing/2014/main" id="{53BFA9B5-900C-6347-9D40-F9A942123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0050" y="2986881"/>
            <a:ext cx="1624012" cy="736600"/>
          </a:xfrm>
          <a:prstGeom prst="roundRect">
            <a:avLst>
              <a:gd name="adj" fmla="val 16667"/>
            </a:avLst>
          </a:prstGeom>
          <a:solidFill>
            <a:srgbClr val="7030A0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tr-TR" altLang="tr-TR" sz="2000" b="1">
                <a:solidFill>
                  <a:schemeClr val="bg1"/>
                </a:solidFill>
              </a:rPr>
              <a:t>Lipofilik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tr-TR" altLang="tr-TR" sz="2000" b="1">
                <a:solidFill>
                  <a:schemeClr val="bg1"/>
                </a:solidFill>
              </a:rPr>
              <a:t>İlaç</a:t>
            </a:r>
          </a:p>
        </p:txBody>
      </p:sp>
      <p:sp>
        <p:nvSpPr>
          <p:cNvPr id="17" name="16 Bükülü Ok">
            <a:extLst>
              <a:ext uri="{FF2B5EF4-FFF2-40B4-BE49-F238E27FC236}">
                <a16:creationId xmlns:a16="http://schemas.microsoft.com/office/drawing/2014/main" id="{8D8F8639-E01B-D44B-AC5B-A929E75386E0}"/>
              </a:ext>
            </a:extLst>
          </p:cNvPr>
          <p:cNvSpPr/>
          <p:nvPr/>
        </p:nvSpPr>
        <p:spPr bwMode="auto">
          <a:xfrm rot="5400000">
            <a:off x="9869447" y="3245727"/>
            <a:ext cx="1063625" cy="1287299"/>
          </a:xfrm>
          <a:prstGeom prst="bentArrow">
            <a:avLst>
              <a:gd name="adj1" fmla="val 9615"/>
              <a:gd name="adj2" fmla="val 14103"/>
              <a:gd name="adj3" fmla="val 25000"/>
              <a:gd name="adj4" fmla="val 43750"/>
            </a:avLst>
          </a:prstGeom>
          <a:solidFill>
            <a:srgbClr val="7030A0"/>
          </a:solidFill>
          <a:ln w="12700" cap="flat" cmpd="sng" algn="ctr">
            <a:solidFill>
              <a:srgbClr val="7030A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hangingPunct="1">
              <a:defRPr/>
            </a:pPr>
            <a:endParaRPr lang="tr-TR">
              <a:latin typeface="Arial" charset="0"/>
              <a:cs typeface="ＭＳ Ｐゴシック" charset="0"/>
            </a:endParaRPr>
          </a:p>
        </p:txBody>
      </p:sp>
      <p:sp>
        <p:nvSpPr>
          <p:cNvPr id="18" name="11 Dikdörtgen">
            <a:extLst>
              <a:ext uri="{FF2B5EF4-FFF2-40B4-BE49-F238E27FC236}">
                <a16:creationId xmlns:a16="http://schemas.microsoft.com/office/drawing/2014/main" id="{69ECB45F-135B-384A-A25E-54D683995F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31997" y="4508501"/>
            <a:ext cx="29368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tr-TR" altLang="tr-TR" sz="2400" b="1">
                <a:solidFill>
                  <a:srgbClr val="7030A0"/>
                </a:solidFill>
              </a:rPr>
              <a:t>Yeni Formülasyon</a:t>
            </a:r>
          </a:p>
        </p:txBody>
      </p:sp>
      <p:sp>
        <p:nvSpPr>
          <p:cNvPr id="19" name="10 Yuvarlatılmış Dikdörtgen">
            <a:extLst>
              <a:ext uri="{FF2B5EF4-FFF2-40B4-BE49-F238E27FC236}">
                <a16:creationId xmlns:a16="http://schemas.microsoft.com/office/drawing/2014/main" id="{EFD95307-DEBF-4844-BE8B-15EB02B2F4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77810" y="5013325"/>
            <a:ext cx="4010025" cy="1320800"/>
          </a:xfrm>
          <a:prstGeom prst="roundRect">
            <a:avLst>
              <a:gd name="adj" fmla="val 16667"/>
            </a:avLst>
          </a:prstGeom>
          <a:solidFill>
            <a:srgbClr val="7030A0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tr-TR" altLang="tr-TR" sz="2000">
                <a:solidFill>
                  <a:schemeClr val="bg1"/>
                </a:solidFill>
              </a:rPr>
              <a:t>Farmakokinetik özellikte değişiklik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tr-TR" altLang="tr-TR" sz="2000">
                <a:solidFill>
                  <a:schemeClr val="bg1"/>
                </a:solidFill>
              </a:rPr>
              <a:t>Biyoyararlanımda değişiklik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tr-TR" altLang="tr-TR" sz="2000">
                <a:solidFill>
                  <a:schemeClr val="bg1"/>
                </a:solidFill>
              </a:rPr>
              <a:t>Stabilitede değişiklik</a:t>
            </a:r>
          </a:p>
        </p:txBody>
      </p:sp>
    </p:spTree>
    <p:extLst>
      <p:ext uri="{BB962C8B-B14F-4D97-AF65-F5344CB8AC3E}">
        <p14:creationId xmlns:p14="http://schemas.microsoft.com/office/powerpoint/2010/main" val="40230510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555A1E87-7E49-924B-A689-7758FF9670F1}"/>
              </a:ext>
            </a:extLst>
          </p:cNvPr>
          <p:cNvSpPr txBox="1">
            <a:spLocks noChangeArrowheads="1"/>
          </p:cNvSpPr>
          <p:nvPr/>
        </p:nvSpPr>
        <p:spPr>
          <a:xfrm>
            <a:off x="1524000" y="1066801"/>
            <a:ext cx="9061450" cy="568801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  <a:buFont typeface="Arial" pitchFamily="34" charset="0"/>
              <a:buChar char="•"/>
              <a:defRPr/>
            </a:pPr>
            <a:endParaRPr lang="tr-TR">
              <a:latin typeface="Comic Sans MS" pitchFamily="66" charset="0"/>
              <a:ea typeface="+mn-ea"/>
            </a:endParaRPr>
          </a:p>
          <a:p>
            <a:pPr marL="0" indent="0">
              <a:lnSpc>
                <a:spcPct val="160000"/>
              </a:lnSpc>
              <a:buNone/>
              <a:defRPr/>
            </a:pPr>
            <a:r>
              <a:rPr lang="tr-TR">
                <a:latin typeface="Comic Sans MS" pitchFamily="66" charset="0"/>
                <a:ea typeface="+mn-ea"/>
              </a:rPr>
              <a:t>	</a:t>
            </a:r>
            <a:r>
              <a:rPr lang="tr-TR" sz="3600" b="1">
                <a:ea typeface="+mn-ea"/>
                <a:cs typeface="Calibri" pitchFamily="34" charset="0"/>
              </a:rPr>
              <a:t>Stabilite</a:t>
            </a:r>
            <a:endParaRPr lang="tr-TR" b="1">
              <a:ea typeface="+mn-ea"/>
              <a:cs typeface="Calibri" pitchFamily="34" charset="0"/>
            </a:endParaRPr>
          </a:p>
          <a:p>
            <a:pPr>
              <a:lnSpc>
                <a:spcPct val="160000"/>
              </a:lnSpc>
              <a:buFontTx/>
              <a:buNone/>
              <a:defRPr/>
            </a:pPr>
            <a:endParaRPr lang="tr-TR">
              <a:latin typeface="Comic Sans MS" pitchFamily="66" charset="0"/>
              <a:ea typeface="+mn-ea"/>
            </a:endParaRPr>
          </a:p>
          <a:p>
            <a:pPr>
              <a:buFont typeface="Arial" pitchFamily="34" charset="0"/>
              <a:buChar char="•"/>
              <a:defRPr/>
            </a:pPr>
            <a:endParaRPr lang="en-US" dirty="0">
              <a:ea typeface="+mn-ea"/>
            </a:endParaRPr>
          </a:p>
        </p:txBody>
      </p:sp>
      <p:sp>
        <p:nvSpPr>
          <p:cNvPr id="3" name="Line 8">
            <a:extLst>
              <a:ext uri="{FF2B5EF4-FFF2-40B4-BE49-F238E27FC236}">
                <a16:creationId xmlns:a16="http://schemas.microsoft.com/office/drawing/2014/main" id="{563B0CBB-A48D-C145-B86C-0FD3767E8B4C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800600" y="2514600"/>
            <a:ext cx="8382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tr-TR" sz="3200">
              <a:latin typeface="+mj-lt"/>
              <a:cs typeface="Arial" pitchFamily="34" charset="0"/>
            </a:endParaRPr>
          </a:p>
        </p:txBody>
      </p:sp>
      <p:sp>
        <p:nvSpPr>
          <p:cNvPr id="4" name="Line 11">
            <a:extLst>
              <a:ext uri="{FF2B5EF4-FFF2-40B4-BE49-F238E27FC236}">
                <a16:creationId xmlns:a16="http://schemas.microsoft.com/office/drawing/2014/main" id="{638DDD24-F7D9-9C48-A44B-3A98B3F12A7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638800" y="1600200"/>
            <a:ext cx="0" cy="914400"/>
          </a:xfrm>
          <a:prstGeom prst="line">
            <a:avLst/>
          </a:prstGeom>
          <a:noFill/>
          <a:ln w="57150">
            <a:solidFill>
              <a:schemeClr val="bg1">
                <a:lumMod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tr-TR">
              <a:cs typeface="Arial" pitchFamily="34" charset="0"/>
            </a:endParaRPr>
          </a:p>
        </p:txBody>
      </p:sp>
      <p:sp>
        <p:nvSpPr>
          <p:cNvPr id="5" name="Line 12">
            <a:extLst>
              <a:ext uri="{FF2B5EF4-FFF2-40B4-BE49-F238E27FC236}">
                <a16:creationId xmlns:a16="http://schemas.microsoft.com/office/drawing/2014/main" id="{E60B5A6D-7BB1-0E48-AF9D-E074D11DF18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638800" y="1600200"/>
            <a:ext cx="1066800" cy="0"/>
          </a:xfrm>
          <a:prstGeom prst="line">
            <a:avLst/>
          </a:prstGeom>
          <a:noFill/>
          <a:ln w="57150">
            <a:solidFill>
              <a:schemeClr val="bg1">
                <a:lumMod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tr-TR">
              <a:cs typeface="Arial" pitchFamily="34" charset="0"/>
            </a:endParaRP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3EF37FF6-D1D3-974B-8D37-6CF89A91CD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600" y="1219200"/>
            <a:ext cx="3276600" cy="6096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tr-TR" sz="3200" dirty="0">
                <a:latin typeface="+mj-lt"/>
                <a:cs typeface="Arial" pitchFamily="34" charset="0"/>
              </a:rPr>
              <a:t>Fiziksel </a:t>
            </a:r>
            <a:r>
              <a:rPr lang="tr-TR" sz="3200" dirty="0" err="1">
                <a:latin typeface="+mj-lt"/>
                <a:cs typeface="Arial" pitchFamily="34" charset="0"/>
              </a:rPr>
              <a:t>Stabilite</a:t>
            </a:r>
            <a:endParaRPr lang="en-US" sz="3200" dirty="0">
              <a:latin typeface="+mj-lt"/>
              <a:cs typeface="Arial" pitchFamily="34" charset="0"/>
            </a:endParaRPr>
          </a:p>
        </p:txBody>
      </p:sp>
      <p:sp>
        <p:nvSpPr>
          <p:cNvPr id="7" name="Line 13">
            <a:extLst>
              <a:ext uri="{FF2B5EF4-FFF2-40B4-BE49-F238E27FC236}">
                <a16:creationId xmlns:a16="http://schemas.microsoft.com/office/drawing/2014/main" id="{93B20D25-2B1A-A548-AD3C-0629B0A50E71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638800" y="2514600"/>
            <a:ext cx="1066800" cy="0"/>
          </a:xfrm>
          <a:prstGeom prst="line">
            <a:avLst/>
          </a:prstGeom>
          <a:noFill/>
          <a:ln w="57150">
            <a:solidFill>
              <a:schemeClr val="bg1">
                <a:lumMod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tr-TR">
              <a:cs typeface="Arial" pitchFamily="34" charset="0"/>
            </a:endParaRPr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D9E5BAC1-CF25-844E-83AA-0BC13AA9E4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600" y="2209800"/>
            <a:ext cx="3276600" cy="6096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tr-TR" sz="3200">
                <a:latin typeface="+mj-lt"/>
                <a:cs typeface="Arial" pitchFamily="34" charset="0"/>
              </a:rPr>
              <a:t>Kimyasal Stabilite </a:t>
            </a:r>
            <a:endParaRPr lang="en-US" sz="3200">
              <a:latin typeface="+mj-lt"/>
              <a:cs typeface="Arial" pitchFamily="34" charset="0"/>
            </a:endParaRPr>
          </a:p>
        </p:txBody>
      </p:sp>
      <p:sp>
        <p:nvSpPr>
          <p:cNvPr id="9" name="Line 9">
            <a:extLst>
              <a:ext uri="{FF2B5EF4-FFF2-40B4-BE49-F238E27FC236}">
                <a16:creationId xmlns:a16="http://schemas.microsoft.com/office/drawing/2014/main" id="{7CAA2F4B-0F18-434A-9EC4-4C5E6A16960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638800" y="3429000"/>
            <a:ext cx="1066800" cy="0"/>
          </a:xfrm>
          <a:prstGeom prst="line">
            <a:avLst/>
          </a:prstGeom>
          <a:noFill/>
          <a:ln w="57150">
            <a:solidFill>
              <a:schemeClr val="bg1">
                <a:lumMod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tr-TR">
              <a:cs typeface="Arial" pitchFamily="34" charset="0"/>
            </a:endParaRPr>
          </a:p>
        </p:txBody>
      </p:sp>
      <p:sp>
        <p:nvSpPr>
          <p:cNvPr id="10" name="Line 10">
            <a:extLst>
              <a:ext uri="{FF2B5EF4-FFF2-40B4-BE49-F238E27FC236}">
                <a16:creationId xmlns:a16="http://schemas.microsoft.com/office/drawing/2014/main" id="{1A8A0BD3-587D-0E40-B525-E881B6793FB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638800" y="2514600"/>
            <a:ext cx="0" cy="1905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tr-TR" sz="3200">
              <a:latin typeface="+mj-lt"/>
              <a:cs typeface="Arial" pitchFamily="34" charset="0"/>
            </a:endParaRPr>
          </a:p>
        </p:txBody>
      </p:sp>
      <p:sp>
        <p:nvSpPr>
          <p:cNvPr id="11" name="Rectangle 7">
            <a:extLst>
              <a:ext uri="{FF2B5EF4-FFF2-40B4-BE49-F238E27FC236}">
                <a16:creationId xmlns:a16="http://schemas.microsoft.com/office/drawing/2014/main" id="{E8032FAE-EAC3-9548-BDE3-9C0599C93F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600" y="3200400"/>
            <a:ext cx="3429000" cy="6096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tr-TR" sz="3200">
                <a:latin typeface="+mj-lt"/>
                <a:cs typeface="Arial" pitchFamily="34" charset="0"/>
              </a:rPr>
              <a:t>Mikrobiyal Stabilite</a:t>
            </a:r>
            <a:endParaRPr lang="en-US" sz="3200">
              <a:latin typeface="+mj-lt"/>
              <a:cs typeface="Arial" pitchFamily="34" charset="0"/>
            </a:endParaRPr>
          </a:p>
        </p:txBody>
      </p:sp>
      <p:sp>
        <p:nvSpPr>
          <p:cNvPr id="102411" name="Rectangle 14">
            <a:extLst>
              <a:ext uri="{FF2B5EF4-FFF2-40B4-BE49-F238E27FC236}">
                <a16:creationId xmlns:a16="http://schemas.microsoft.com/office/drawing/2014/main" id="{F8B2DC97-DAF8-D941-A4B9-19515B3964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600" y="4114800"/>
            <a:ext cx="3276600" cy="609600"/>
          </a:xfrm>
          <a:prstGeom prst="rect">
            <a:avLst/>
          </a:prstGeom>
          <a:solidFill>
            <a:schemeClr val="tx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tr-TR" altLang="tr-TR" sz="3200">
                <a:solidFill>
                  <a:srgbClr val="FFFFFF"/>
                </a:solidFill>
                <a:latin typeface="Calibri Light" panose="020F0302020204030204" pitchFamily="34" charset="0"/>
              </a:rPr>
              <a:t>İlaç Stabilitesi</a:t>
            </a:r>
            <a:endParaRPr lang="en-US" altLang="tr-TR" sz="3200">
              <a:latin typeface="Calibri Light" panose="020F0302020204030204" pitchFamily="34" charset="0"/>
            </a:endParaRPr>
          </a:p>
        </p:txBody>
      </p:sp>
      <p:sp>
        <p:nvSpPr>
          <p:cNvPr id="13" name="Line 15">
            <a:extLst>
              <a:ext uri="{FF2B5EF4-FFF2-40B4-BE49-F238E27FC236}">
                <a16:creationId xmlns:a16="http://schemas.microsoft.com/office/drawing/2014/main" id="{028EB9EB-1347-A845-997F-374311BD49E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638800" y="4419600"/>
            <a:ext cx="10668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tr-TR" sz="3200">
              <a:latin typeface="+mj-lt"/>
              <a:cs typeface="Arial" pitchFamily="34" charset="0"/>
            </a:endParaRPr>
          </a:p>
        </p:txBody>
      </p:sp>
      <p:cxnSp>
        <p:nvCxnSpPr>
          <p:cNvPr id="14" name="16 Düz Bağlayıcı">
            <a:extLst>
              <a:ext uri="{FF2B5EF4-FFF2-40B4-BE49-F238E27FC236}">
                <a16:creationId xmlns:a16="http://schemas.microsoft.com/office/drawing/2014/main" id="{04A661EF-CDA6-DE47-B85F-77A86F8CF972}"/>
              </a:ext>
            </a:extLst>
          </p:cNvPr>
          <p:cNvCxnSpPr/>
          <p:nvPr/>
        </p:nvCxnSpPr>
        <p:spPr>
          <a:xfrm rot="5400000">
            <a:off x="7328694" y="4809332"/>
            <a:ext cx="1100138" cy="930275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18 Düz Bağlayıcı">
            <a:extLst>
              <a:ext uri="{FF2B5EF4-FFF2-40B4-BE49-F238E27FC236}">
                <a16:creationId xmlns:a16="http://schemas.microsoft.com/office/drawing/2014/main" id="{D3A43B0F-0FD0-D848-ADA9-574FE6CF38D5}"/>
              </a:ext>
            </a:extLst>
          </p:cNvPr>
          <p:cNvCxnSpPr/>
          <p:nvPr/>
        </p:nvCxnSpPr>
        <p:spPr>
          <a:xfrm rot="16200000" flipH="1">
            <a:off x="8408988" y="4659313"/>
            <a:ext cx="1127125" cy="125730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15" name="Rectangle 6">
            <a:extLst>
              <a:ext uri="{FF2B5EF4-FFF2-40B4-BE49-F238E27FC236}">
                <a16:creationId xmlns:a16="http://schemas.microsoft.com/office/drawing/2014/main" id="{C3504393-F8A8-514D-8773-5F2262C228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16700" y="5824538"/>
            <a:ext cx="1593850" cy="449262"/>
          </a:xfrm>
          <a:prstGeom prst="rect">
            <a:avLst/>
          </a:prstGeom>
          <a:solidFill>
            <a:srgbClr val="7030A0"/>
          </a:solidFill>
          <a:ln w="9525">
            <a:solidFill>
              <a:schemeClr val="folHlink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lnSpc>
                <a:spcPct val="160000"/>
              </a:lnSpc>
              <a:spcBef>
                <a:spcPct val="20000"/>
              </a:spcBef>
            </a:pPr>
            <a:r>
              <a:rPr lang="tr-TR" altLang="tr-TR" sz="2000" b="1">
                <a:solidFill>
                  <a:srgbClr val="FAFAFA"/>
                </a:solidFill>
                <a:latin typeface="Calibri" panose="020F0502020204030204" pitchFamily="34" charset="0"/>
              </a:rPr>
              <a:t>İlaç Eklenmesi</a:t>
            </a:r>
            <a:endParaRPr lang="en-US" altLang="tr-TR" sz="1200" b="1">
              <a:solidFill>
                <a:srgbClr val="FAFAFA"/>
              </a:solidFill>
              <a:latin typeface="Calibri" panose="020F0502020204030204" pitchFamily="34" charset="0"/>
            </a:endParaRPr>
          </a:p>
        </p:txBody>
      </p:sp>
      <p:sp>
        <p:nvSpPr>
          <p:cNvPr id="102416" name="Rectangle 7">
            <a:extLst>
              <a:ext uri="{FF2B5EF4-FFF2-40B4-BE49-F238E27FC236}">
                <a16:creationId xmlns:a16="http://schemas.microsoft.com/office/drawing/2014/main" id="{64174F27-F2B6-8B42-90BB-9B6F54314F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13775" y="5851525"/>
            <a:ext cx="1974850" cy="450850"/>
          </a:xfrm>
          <a:prstGeom prst="rect">
            <a:avLst/>
          </a:prstGeom>
          <a:solidFill>
            <a:srgbClr val="7030A0"/>
          </a:solidFill>
          <a:ln w="9525">
            <a:solidFill>
              <a:schemeClr val="folHlink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tr-TR" altLang="tr-TR" sz="2000" b="1">
                <a:solidFill>
                  <a:srgbClr val="FAFAFA"/>
                </a:solidFill>
                <a:latin typeface="Calibri" panose="020F0502020204030204" pitchFamily="34" charset="0"/>
              </a:rPr>
              <a:t>Geçimsizlik</a:t>
            </a:r>
            <a:endParaRPr lang="en-US" altLang="tr-TR" sz="2000" b="1">
              <a:solidFill>
                <a:srgbClr val="FAFAFA"/>
              </a:solidFill>
              <a:latin typeface="Calibri" panose="020F0502020204030204" pitchFamily="34" charset="0"/>
            </a:endParaRPr>
          </a:p>
        </p:txBody>
      </p:sp>
      <p:pic>
        <p:nvPicPr>
          <p:cNvPr id="102417" name="Picture 17">
            <a:extLst>
              <a:ext uri="{FF2B5EF4-FFF2-40B4-BE49-F238E27FC236}">
                <a16:creationId xmlns:a16="http://schemas.microsoft.com/office/drawing/2014/main" id="{D3EB173A-4710-C94F-A95D-91CFFEA213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4283075"/>
            <a:ext cx="3602038" cy="259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19224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B4E0F-6A5E-1144-B626-AF13DAFD3D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2734"/>
            <a:ext cx="10515600" cy="5165443"/>
          </a:xfrm>
        </p:spPr>
        <p:txBody>
          <a:bodyPr>
            <a:noAutofit/>
          </a:bodyPr>
          <a:lstStyle/>
          <a:p>
            <a:r>
              <a:rPr lang="tr-TR" sz="2400" dirty="0" err="1"/>
              <a:t>Vasküler</a:t>
            </a:r>
            <a:r>
              <a:rPr lang="tr-TR" sz="2400" dirty="0"/>
              <a:t> erişim yolu kısıtlılıkları</a:t>
            </a:r>
          </a:p>
          <a:p>
            <a:endParaRPr lang="x-none" sz="2400" dirty="0"/>
          </a:p>
          <a:p>
            <a:r>
              <a:rPr lang="en-US" sz="2400" dirty="0" err="1"/>
              <a:t>Bazı</a:t>
            </a:r>
            <a:r>
              <a:rPr lang="en-US" sz="2400" dirty="0"/>
              <a:t> </a:t>
            </a:r>
            <a:r>
              <a:rPr lang="en-US" sz="2400" dirty="0" err="1"/>
              <a:t>hastalarda</a:t>
            </a:r>
            <a:r>
              <a:rPr lang="en-US" sz="2400" dirty="0"/>
              <a:t> </a:t>
            </a:r>
            <a:r>
              <a:rPr lang="en-US" sz="2400" dirty="0" err="1"/>
              <a:t>sıvı</a:t>
            </a:r>
            <a:r>
              <a:rPr lang="en-US" sz="2400" dirty="0"/>
              <a:t> </a:t>
            </a:r>
            <a:r>
              <a:rPr lang="en-US" sz="2400" dirty="0" err="1"/>
              <a:t>kısıtlılıkları</a:t>
            </a:r>
            <a:r>
              <a:rPr lang="en-US" sz="2400" dirty="0"/>
              <a:t> </a:t>
            </a:r>
          </a:p>
          <a:p>
            <a:endParaRPr lang="en-US" sz="2400" dirty="0"/>
          </a:p>
          <a:p>
            <a:r>
              <a:rPr lang="en-US" sz="2400" dirty="0" err="1"/>
              <a:t>Uygulama</a:t>
            </a:r>
            <a:r>
              <a:rPr lang="en-US" sz="2400" dirty="0"/>
              <a:t> </a:t>
            </a:r>
            <a:r>
              <a:rPr lang="en-US" sz="2400" dirty="0" err="1"/>
              <a:t>süresinde</a:t>
            </a:r>
            <a:r>
              <a:rPr lang="en-US" sz="2400" dirty="0"/>
              <a:t> </a:t>
            </a:r>
            <a:r>
              <a:rPr lang="en-US" sz="2400" dirty="0" err="1"/>
              <a:t>uzama</a:t>
            </a:r>
            <a:r>
              <a:rPr lang="en-US" sz="2400" dirty="0"/>
              <a:t>  </a:t>
            </a:r>
          </a:p>
          <a:p>
            <a:endParaRPr lang="en-US" sz="2400" dirty="0"/>
          </a:p>
          <a:p>
            <a:r>
              <a:rPr lang="tr-TR" sz="2400" dirty="0"/>
              <a:t>Hastanın klinik durumu </a:t>
            </a:r>
            <a:endParaRPr lang="x-none" sz="2400" dirty="0"/>
          </a:p>
          <a:p>
            <a:endParaRPr lang="x-none" sz="2400" dirty="0"/>
          </a:p>
          <a:p>
            <a:r>
              <a:rPr lang="tr-TR" sz="2400" dirty="0"/>
              <a:t>Geçimsizlik ile ilgili güçlü kanıtların eksikliği</a:t>
            </a:r>
          </a:p>
          <a:p>
            <a:endParaRPr lang="tr-TR" sz="2400" dirty="0"/>
          </a:p>
          <a:p>
            <a:r>
              <a:rPr lang="tr-TR" sz="2400" dirty="0"/>
              <a:t>Özel hasta grupları (Pediatri gibi)</a:t>
            </a:r>
            <a:endParaRPr lang="x-none" sz="2400" dirty="0"/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FDBFD61A-16E7-A549-948C-4BD198321946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tr-TR" sz="40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PN </a:t>
            </a:r>
            <a:r>
              <a:rPr lang="en-US" altLang="tr-TR" sz="40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ve</a:t>
            </a:r>
            <a:r>
              <a:rPr lang="en-US" altLang="tr-TR" sz="40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tr-TR" sz="40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Eş</a:t>
            </a:r>
            <a:r>
              <a:rPr lang="en-US" altLang="tr-TR" sz="40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tr-TR" sz="40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Zamanlı</a:t>
            </a:r>
            <a:r>
              <a:rPr lang="en-US" altLang="tr-TR" sz="40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tr-TR" sz="40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İlaç</a:t>
            </a:r>
            <a:r>
              <a:rPr lang="en-US" altLang="tr-TR" sz="40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tr-TR" sz="40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Uygulama</a:t>
            </a:r>
            <a:r>
              <a:rPr lang="en-US" altLang="tr-TR" sz="40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: </a:t>
            </a:r>
            <a:r>
              <a:rPr lang="en-US" altLang="tr-TR" sz="40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Kısıtlılıklar</a:t>
            </a:r>
            <a:endParaRPr lang="en-US" altLang="tr-TR" sz="4000" dirty="0">
              <a:solidFill>
                <a:srgbClr val="FF0000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2" name="Resim 4">
            <a:extLst>
              <a:ext uri="{FF2B5EF4-FFF2-40B4-BE49-F238E27FC236}">
                <a16:creationId xmlns:a16="http://schemas.microsoft.com/office/drawing/2014/main" id="{D5233F55-8DFC-17C3-A1FB-F77619E82C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1100" y="1363598"/>
            <a:ext cx="3390900" cy="2543175"/>
          </a:xfrm>
          <a:prstGeom prst="rect">
            <a:avLst/>
          </a:prstGeom>
        </p:spPr>
      </p:pic>
      <p:sp>
        <p:nvSpPr>
          <p:cNvPr id="5" name="Oval Callout 4">
            <a:extLst>
              <a:ext uri="{FF2B5EF4-FFF2-40B4-BE49-F238E27FC236}">
                <a16:creationId xmlns:a16="http://schemas.microsoft.com/office/drawing/2014/main" id="{DE583747-2607-6189-5465-AFAE7C7B8977}"/>
              </a:ext>
            </a:extLst>
          </p:cNvPr>
          <p:cNvSpPr/>
          <p:nvPr/>
        </p:nvSpPr>
        <p:spPr>
          <a:xfrm>
            <a:off x="9095232" y="3906774"/>
            <a:ext cx="2258568" cy="1177290"/>
          </a:xfrm>
          <a:prstGeom prst="wedgeEllipseCallout">
            <a:avLst>
              <a:gd name="adj1" fmla="val -212466"/>
              <a:gd name="adj2" fmla="val 151562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TR" dirty="0">
                <a:solidFill>
                  <a:schemeClr val="tx1"/>
                </a:solidFill>
              </a:rPr>
              <a:t>Çalışmalar &gt;10 yaş itibariyle yapılmaktadır</a:t>
            </a:r>
          </a:p>
        </p:txBody>
      </p:sp>
    </p:spTree>
    <p:extLst>
      <p:ext uri="{BB962C8B-B14F-4D97-AF65-F5344CB8AC3E}">
        <p14:creationId xmlns:p14="http://schemas.microsoft.com/office/powerpoint/2010/main" val="17925697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89" name="Rectangle 3">
            <a:extLst>
              <a:ext uri="{FF2B5EF4-FFF2-40B4-BE49-F238E27FC236}">
                <a16:creationId xmlns:a16="http://schemas.microsoft.com/office/drawing/2014/main" id="{73266B56-1CA8-C94C-98FF-978BAF02A5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02992" y="895754"/>
            <a:ext cx="8899525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tr-TR" altLang="tr-TR" sz="2400" b="1" dirty="0">
                <a:solidFill>
                  <a:srgbClr val="C00000"/>
                </a:solidFill>
              </a:rPr>
              <a:t>106 ilaç 		Hepsi bir arada 		23 ilaç geçimsiz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tr-TR" altLang="tr-TR" sz="2800" b="1" dirty="0">
                <a:solidFill>
                  <a:srgbClr val="C00000"/>
                </a:solidFill>
              </a:rPr>
              <a:t>			</a:t>
            </a:r>
            <a:r>
              <a:rPr lang="tr-TR" altLang="tr-TR" sz="2400" b="1" dirty="0">
                <a:solidFill>
                  <a:srgbClr val="C00000"/>
                </a:solidFill>
              </a:rPr>
              <a:t>TPN karışımı</a:t>
            </a:r>
            <a:endParaRPr lang="en-US" altLang="tr-TR" sz="2400" b="1" dirty="0">
              <a:solidFill>
                <a:srgbClr val="C00000"/>
              </a:solidFill>
            </a:endParaRPr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C4CECF37-5197-B544-B095-7564B84B9493}"/>
              </a:ext>
            </a:extLst>
          </p:cNvPr>
          <p:cNvSpPr/>
          <p:nvPr/>
        </p:nvSpPr>
        <p:spPr>
          <a:xfrm>
            <a:off x="2851150" y="1070296"/>
            <a:ext cx="674688" cy="263525"/>
          </a:xfrm>
          <a:prstGeom prst="righ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tr-TR"/>
          </a:p>
        </p:txBody>
      </p:sp>
      <p:sp>
        <p:nvSpPr>
          <p:cNvPr id="10" name="Right Arrow 9">
            <a:extLst>
              <a:ext uri="{FF2B5EF4-FFF2-40B4-BE49-F238E27FC236}">
                <a16:creationId xmlns:a16="http://schemas.microsoft.com/office/drawing/2014/main" id="{26D0BF44-E8D5-FA48-B857-F32697ACB40D}"/>
              </a:ext>
            </a:extLst>
          </p:cNvPr>
          <p:cNvSpPr/>
          <p:nvPr/>
        </p:nvSpPr>
        <p:spPr>
          <a:xfrm>
            <a:off x="6716165" y="1044526"/>
            <a:ext cx="674687" cy="263525"/>
          </a:xfrm>
          <a:prstGeom prst="righ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tr-TR"/>
          </a:p>
        </p:txBody>
      </p:sp>
      <p:sp>
        <p:nvSpPr>
          <p:cNvPr id="140292" name="Rectangle 6">
            <a:extLst>
              <a:ext uri="{FF2B5EF4-FFF2-40B4-BE49-F238E27FC236}">
                <a16:creationId xmlns:a16="http://schemas.microsoft.com/office/drawing/2014/main" id="{643E250D-7A43-A24A-B429-63D3D34379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694" y="6367048"/>
            <a:ext cx="117067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just" eaLnBrk="1" hangingPunct="1">
              <a:buFontTx/>
              <a:buNone/>
            </a:pPr>
            <a:r>
              <a:rPr lang="tr-TR" altLang="tr-TR" sz="1800" dirty="0" err="1">
                <a:latin typeface="Calibri" panose="020F0502020204030204" pitchFamily="34" charset="0"/>
              </a:rPr>
              <a:t>Trissel</a:t>
            </a:r>
            <a:r>
              <a:rPr lang="tr-TR" altLang="tr-TR" sz="1800" dirty="0">
                <a:latin typeface="Calibri" panose="020F0502020204030204" pitchFamily="34" charset="0"/>
              </a:rPr>
              <a:t> LA, et al. </a:t>
            </a:r>
            <a:r>
              <a:rPr lang="tr-TR" altLang="tr-TR" sz="1800" dirty="0" err="1">
                <a:latin typeface="Calibri" panose="020F0502020204030204" pitchFamily="34" charset="0"/>
              </a:rPr>
              <a:t>Compatability</a:t>
            </a:r>
            <a:r>
              <a:rPr lang="tr-TR" altLang="tr-TR" sz="1800" dirty="0">
                <a:latin typeface="Calibri" panose="020F0502020204030204" pitchFamily="34" charset="0"/>
              </a:rPr>
              <a:t> of </a:t>
            </a:r>
            <a:r>
              <a:rPr lang="tr-TR" altLang="tr-TR" sz="1800" dirty="0" err="1">
                <a:latin typeface="Calibri" panose="020F0502020204030204" pitchFamily="34" charset="0"/>
              </a:rPr>
              <a:t>medications</a:t>
            </a:r>
            <a:r>
              <a:rPr lang="tr-TR" altLang="tr-TR" sz="1800" dirty="0">
                <a:latin typeface="Calibri" panose="020F0502020204030204" pitchFamily="34" charset="0"/>
              </a:rPr>
              <a:t> </a:t>
            </a:r>
            <a:r>
              <a:rPr lang="tr-TR" altLang="tr-TR" sz="1800" dirty="0" err="1">
                <a:latin typeface="Calibri" panose="020F0502020204030204" pitchFamily="34" charset="0"/>
              </a:rPr>
              <a:t>with</a:t>
            </a:r>
            <a:r>
              <a:rPr lang="tr-TR" altLang="tr-TR" sz="1800" dirty="0">
                <a:latin typeface="Calibri" panose="020F0502020204030204" pitchFamily="34" charset="0"/>
              </a:rPr>
              <a:t> 3-in-1 </a:t>
            </a:r>
            <a:r>
              <a:rPr lang="tr-TR" altLang="tr-TR" sz="1800" dirty="0" err="1">
                <a:latin typeface="Calibri" panose="020F0502020204030204" pitchFamily="34" charset="0"/>
              </a:rPr>
              <a:t>parenteral</a:t>
            </a:r>
            <a:r>
              <a:rPr lang="tr-TR" altLang="tr-TR" sz="1800" dirty="0">
                <a:latin typeface="Calibri" panose="020F0502020204030204" pitchFamily="34" charset="0"/>
              </a:rPr>
              <a:t> </a:t>
            </a:r>
            <a:r>
              <a:rPr lang="tr-TR" altLang="tr-TR" sz="1800" dirty="0" err="1">
                <a:latin typeface="Calibri" panose="020F0502020204030204" pitchFamily="34" charset="0"/>
              </a:rPr>
              <a:t>nutrition</a:t>
            </a:r>
            <a:r>
              <a:rPr lang="tr-TR" altLang="tr-TR" sz="1800" dirty="0">
                <a:latin typeface="Calibri" panose="020F0502020204030204" pitchFamily="34" charset="0"/>
              </a:rPr>
              <a:t> </a:t>
            </a:r>
            <a:r>
              <a:rPr lang="tr-TR" altLang="tr-TR" sz="1800" dirty="0" err="1">
                <a:latin typeface="Calibri" panose="020F0502020204030204" pitchFamily="34" charset="0"/>
              </a:rPr>
              <a:t>admixtures</a:t>
            </a:r>
            <a:r>
              <a:rPr lang="tr-TR" altLang="tr-TR" sz="1800" dirty="0">
                <a:latin typeface="Calibri" panose="020F0502020204030204" pitchFamily="34" charset="0"/>
              </a:rPr>
              <a:t>. JPEN 1999;23:67-74. </a:t>
            </a:r>
            <a:endParaRPr lang="en-US" altLang="tr-TR" sz="1800" dirty="0">
              <a:latin typeface="Calibri" panose="020F0502020204030204" pitchFamily="34" charset="0"/>
            </a:endParaRPr>
          </a:p>
        </p:txBody>
      </p:sp>
      <p:pic>
        <p:nvPicPr>
          <p:cNvPr id="140293" name="Picture 3">
            <a:extLst>
              <a:ext uri="{FF2B5EF4-FFF2-40B4-BE49-F238E27FC236}">
                <a16:creationId xmlns:a16="http://schemas.microsoft.com/office/drawing/2014/main" id="{9DEEBFB6-922B-1F44-946B-45362D05AB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5843" y="1768811"/>
            <a:ext cx="7240589" cy="4480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14">
            <a:extLst>
              <a:ext uri="{FF2B5EF4-FFF2-40B4-BE49-F238E27FC236}">
                <a16:creationId xmlns:a16="http://schemas.microsoft.com/office/drawing/2014/main" id="{2E3D5F7E-38B6-884B-9B78-F0E81369DA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41536" y="82699"/>
            <a:ext cx="3835196" cy="738669"/>
          </a:xfrm>
          <a:prstGeom prst="rect">
            <a:avLst/>
          </a:prstGeom>
          <a:solidFill>
            <a:schemeClr val="tx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tr-TR" altLang="tr-TR" sz="3200" dirty="0">
                <a:solidFill>
                  <a:srgbClr val="FFFFFF"/>
                </a:solidFill>
                <a:latin typeface="Calibri Light" panose="020F0302020204030204" pitchFamily="34" charset="0"/>
              </a:rPr>
              <a:t>İlaç </a:t>
            </a:r>
            <a:r>
              <a:rPr lang="tr-TR" altLang="tr-TR" sz="3200" dirty="0" err="1">
                <a:solidFill>
                  <a:srgbClr val="FFFFFF"/>
                </a:solidFill>
                <a:latin typeface="Calibri Light" panose="020F0302020204030204" pitchFamily="34" charset="0"/>
              </a:rPr>
              <a:t>Stabilitesi</a:t>
            </a:r>
            <a:endParaRPr lang="en-US" altLang="tr-TR" sz="3200" dirty="0">
              <a:latin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4057125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4C002-96D6-F242-AD51-E62CAC73A3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53" y="2770093"/>
            <a:ext cx="11304494" cy="3093497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en-US" dirty="0"/>
              <a:t>PN </a:t>
            </a:r>
            <a:r>
              <a:rPr lang="en-US" dirty="0" err="1"/>
              <a:t>ile</a:t>
            </a:r>
            <a:r>
              <a:rPr lang="en-US" dirty="0"/>
              <a:t> 25 </a:t>
            </a:r>
            <a:r>
              <a:rPr lang="en-US" dirty="0" err="1"/>
              <a:t>ilacın</a:t>
            </a:r>
            <a:r>
              <a:rPr lang="en-US" dirty="0"/>
              <a:t> </a:t>
            </a:r>
            <a:r>
              <a:rPr lang="en-US" dirty="0" err="1"/>
              <a:t>fizikokimyasal</a:t>
            </a:r>
            <a:r>
              <a:rPr lang="en-US" dirty="0"/>
              <a:t> </a:t>
            </a:r>
            <a:r>
              <a:rPr lang="en-US" dirty="0" err="1"/>
              <a:t>geçimsizliği</a:t>
            </a:r>
            <a:r>
              <a:rPr lang="en-US" dirty="0"/>
              <a:t> </a:t>
            </a:r>
            <a:r>
              <a:rPr lang="en-US" dirty="0" err="1"/>
              <a:t>incelenmiştir</a:t>
            </a:r>
            <a:r>
              <a:rPr lang="en-US" dirty="0"/>
              <a:t>.</a:t>
            </a:r>
          </a:p>
          <a:p>
            <a:r>
              <a:rPr lang="en-US" dirty="0"/>
              <a:t>PN </a:t>
            </a:r>
            <a:r>
              <a:rPr lang="en-US" dirty="0" err="1"/>
              <a:t>ile</a:t>
            </a:r>
            <a:r>
              <a:rPr lang="en-US" dirty="0"/>
              <a:t> </a:t>
            </a:r>
            <a:r>
              <a:rPr lang="en-US" dirty="0" err="1"/>
              <a:t>güvenli</a:t>
            </a:r>
            <a:r>
              <a:rPr lang="en-US" dirty="0"/>
              <a:t> </a:t>
            </a:r>
            <a:r>
              <a:rPr lang="en-US" dirty="0" err="1"/>
              <a:t>ilaç</a:t>
            </a:r>
            <a:r>
              <a:rPr lang="en-US" dirty="0"/>
              <a:t> </a:t>
            </a:r>
            <a:r>
              <a:rPr lang="en-US" dirty="0" err="1"/>
              <a:t>uygulamasının</a:t>
            </a:r>
            <a:r>
              <a:rPr lang="en-US" dirty="0"/>
              <a:t> </a:t>
            </a:r>
            <a:r>
              <a:rPr lang="en-US" dirty="0" err="1"/>
              <a:t>araştırılması</a:t>
            </a:r>
            <a:r>
              <a:rPr lang="en-US" dirty="0"/>
              <a:t> </a:t>
            </a:r>
            <a:r>
              <a:rPr lang="en-US" dirty="0" err="1"/>
              <a:t>amaçlanmıştır</a:t>
            </a:r>
            <a:r>
              <a:rPr lang="en-US" dirty="0"/>
              <a:t>. </a:t>
            </a:r>
          </a:p>
          <a:p>
            <a:r>
              <a:rPr lang="en-US" dirty="0" err="1"/>
              <a:t>Çalışma</a:t>
            </a:r>
            <a:r>
              <a:rPr lang="en-US" dirty="0"/>
              <a:t> </a:t>
            </a:r>
            <a:r>
              <a:rPr lang="en-US" dirty="0" err="1"/>
              <a:t>Trissel</a:t>
            </a:r>
            <a:r>
              <a:rPr lang="en-US" dirty="0"/>
              <a:t> et al. (in 1999) </a:t>
            </a:r>
            <a:r>
              <a:rPr lang="en-US" dirty="0" err="1"/>
              <a:t>çalışmasından</a:t>
            </a:r>
            <a:r>
              <a:rPr lang="en-US" dirty="0"/>
              <a:t> </a:t>
            </a:r>
            <a:r>
              <a:rPr lang="en-US" dirty="0" err="1"/>
              <a:t>ilham</a:t>
            </a:r>
            <a:r>
              <a:rPr lang="en-US" dirty="0"/>
              <a:t> </a:t>
            </a:r>
            <a:r>
              <a:rPr lang="en-US" dirty="0" err="1"/>
              <a:t>almıştır</a:t>
            </a:r>
            <a:r>
              <a:rPr lang="en-US" dirty="0"/>
              <a:t>. </a:t>
            </a:r>
          </a:p>
          <a:p>
            <a:r>
              <a:rPr lang="en-US" dirty="0"/>
              <a:t>PN </a:t>
            </a:r>
            <a:r>
              <a:rPr lang="en-US" dirty="0" err="1"/>
              <a:t>ve</a:t>
            </a:r>
            <a:r>
              <a:rPr lang="en-US" dirty="0"/>
              <a:t> </a:t>
            </a:r>
            <a:r>
              <a:rPr lang="en-US" dirty="0" err="1"/>
              <a:t>ilacın</a:t>
            </a:r>
            <a:r>
              <a:rPr lang="en-US" dirty="0"/>
              <a:t> </a:t>
            </a:r>
            <a:r>
              <a:rPr lang="en-US" dirty="0" err="1"/>
              <a:t>statik</a:t>
            </a:r>
            <a:r>
              <a:rPr lang="en-US" dirty="0"/>
              <a:t> </a:t>
            </a:r>
            <a:r>
              <a:rPr lang="en-US" dirty="0" err="1"/>
              <a:t>durumda</a:t>
            </a:r>
            <a:r>
              <a:rPr lang="en-US" dirty="0"/>
              <a:t> 4 </a:t>
            </a:r>
            <a:r>
              <a:rPr lang="en-US" dirty="0" err="1"/>
              <a:t>saatlik</a:t>
            </a:r>
            <a:r>
              <a:rPr lang="en-US" dirty="0"/>
              <a:t> </a:t>
            </a:r>
            <a:r>
              <a:rPr lang="en-US" dirty="0" err="1"/>
              <a:t>temasına</a:t>
            </a:r>
            <a:r>
              <a:rPr lang="en-US" dirty="0"/>
              <a:t> </a:t>
            </a:r>
            <a:r>
              <a:rPr lang="en-US" dirty="0" err="1"/>
              <a:t>göre</a:t>
            </a:r>
            <a:r>
              <a:rPr lang="en-US" dirty="0"/>
              <a:t> </a:t>
            </a:r>
            <a:r>
              <a:rPr lang="en-US" dirty="0" err="1"/>
              <a:t>inceleme</a:t>
            </a:r>
            <a:r>
              <a:rPr lang="en-US" dirty="0"/>
              <a:t> </a:t>
            </a:r>
            <a:r>
              <a:rPr lang="en-US" dirty="0" err="1"/>
              <a:t>yapılmıştır</a:t>
            </a:r>
            <a:r>
              <a:rPr lang="en-US" dirty="0"/>
              <a:t>.  </a:t>
            </a:r>
            <a:endParaRPr lang="x-none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DFC9A5-24EC-D844-8B23-31077E90C3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5353" y="231072"/>
            <a:ext cx="8464550" cy="2289971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2" name="Aşağı Ok 1"/>
          <p:cNvSpPr/>
          <p:nvPr/>
        </p:nvSpPr>
        <p:spPr>
          <a:xfrm>
            <a:off x="5991225" y="5863590"/>
            <a:ext cx="514350" cy="8686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2459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 2"/>
          <p:cNvGrpSpPr/>
          <p:nvPr/>
        </p:nvGrpSpPr>
        <p:grpSpPr>
          <a:xfrm>
            <a:off x="1527975" y="0"/>
            <a:ext cx="9136049" cy="6858000"/>
            <a:chOff x="1527975" y="0"/>
            <a:chExt cx="9136049" cy="6858000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8D4FF01-5A0E-6A46-8E05-FABAC7010E3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527975" y="0"/>
              <a:ext cx="9136049" cy="6858000"/>
            </a:xfrm>
            <a:prstGeom prst="rect">
              <a:avLst/>
            </a:prstGeom>
          </p:spPr>
        </p:pic>
        <p:sp>
          <p:nvSpPr>
            <p:cNvPr id="2" name="Dikdörtgen 1"/>
            <p:cNvSpPr/>
            <p:nvPr/>
          </p:nvSpPr>
          <p:spPr>
            <a:xfrm>
              <a:off x="6789420" y="582930"/>
              <a:ext cx="994410" cy="228600"/>
            </a:xfrm>
            <a:prstGeom prst="rect">
              <a:avLst/>
            </a:prstGeom>
            <a:noFill/>
            <a:ln w="28575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Dikdörtgen 4"/>
            <p:cNvSpPr/>
            <p:nvPr/>
          </p:nvSpPr>
          <p:spPr>
            <a:xfrm>
              <a:off x="8884920" y="582930"/>
              <a:ext cx="994410" cy="228600"/>
            </a:xfrm>
            <a:prstGeom prst="rect">
              <a:avLst/>
            </a:prstGeom>
            <a:noFill/>
            <a:ln w="28575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965418854"/>
      </p:ext>
    </p:extLst>
  </p:cSld>
  <p:clrMapOvr>
    <a:masterClrMapping/>
  </p:clrMapOvr>
  <p:transition spd="slow">
    <p:push dir="u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313" name="Picture 2">
            <a:extLst>
              <a:ext uri="{FF2B5EF4-FFF2-40B4-BE49-F238E27FC236}">
                <a16:creationId xmlns:a16="http://schemas.microsoft.com/office/drawing/2014/main" id="{FEE0E281-F205-F44C-A773-A95B4E5EE3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438" y="117476"/>
            <a:ext cx="2717800" cy="669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1314" name="2 Başlık">
            <a:extLst>
              <a:ext uri="{FF2B5EF4-FFF2-40B4-BE49-F238E27FC236}">
                <a16:creationId xmlns:a16="http://schemas.microsoft.com/office/drawing/2014/main" id="{F26327C3-DC25-EF49-91B4-27359DE5BE47}"/>
              </a:ext>
            </a:extLst>
          </p:cNvPr>
          <p:cNvSpPr txBox="1">
            <a:spLocks/>
          </p:cNvSpPr>
          <p:nvPr/>
        </p:nvSpPr>
        <p:spPr bwMode="auto">
          <a:xfrm>
            <a:off x="4389439" y="1031876"/>
            <a:ext cx="5735637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tr-TR" altLang="tr-TR" sz="3600">
                <a:solidFill>
                  <a:srgbClr val="FF0000"/>
                </a:solidFill>
                <a:cs typeface="Arial" panose="020B0604020202020204" pitchFamily="34" charset="0"/>
              </a:rPr>
              <a:t>PN Formülasyonu</a:t>
            </a:r>
          </a:p>
        </p:txBody>
      </p:sp>
      <p:sp>
        <p:nvSpPr>
          <p:cNvPr id="141315" name="1 İçerik Yer Tutucusu">
            <a:extLst>
              <a:ext uri="{FF2B5EF4-FFF2-40B4-BE49-F238E27FC236}">
                <a16:creationId xmlns:a16="http://schemas.microsoft.com/office/drawing/2014/main" id="{B867DE03-83E9-AC44-AE1F-556F75561FF3}"/>
              </a:ext>
            </a:extLst>
          </p:cNvPr>
          <p:cNvSpPr txBox="1">
            <a:spLocks/>
          </p:cNvSpPr>
          <p:nvPr/>
        </p:nvSpPr>
        <p:spPr bwMode="auto">
          <a:xfrm>
            <a:off x="4759326" y="2254250"/>
            <a:ext cx="5446713" cy="814388"/>
          </a:xfrm>
          <a:prstGeom prst="rect">
            <a:avLst/>
          </a:prstGeom>
          <a:solidFill>
            <a:srgbClr val="C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90000" rIns="72000" bIns="90000"/>
          <a:lstStyle>
            <a:lvl1pPr marL="347663" indent="-347663" defTabSz="8016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8016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8016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8016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8016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8016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8016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8016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8016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75000"/>
              </a:spcBef>
              <a:buClr>
                <a:schemeClr val="bg1"/>
              </a:buClr>
              <a:buSzPct val="90000"/>
              <a:buFont typeface="Wingdings" pitchFamily="2" charset="2"/>
              <a:buChar char="Ø"/>
            </a:pPr>
            <a:r>
              <a:rPr lang="tr-TR" altLang="tr-TR" sz="2400">
                <a:solidFill>
                  <a:schemeClr val="bg1"/>
                </a:solidFill>
                <a:cs typeface="Arial" panose="020B0604020202020204" pitchFamily="34" charset="0"/>
              </a:rPr>
              <a:t>İlacın dozu ve konsantrasyonu önemli</a:t>
            </a:r>
          </a:p>
        </p:txBody>
      </p:sp>
      <p:sp>
        <p:nvSpPr>
          <p:cNvPr id="141316" name="1 İçerik Yer Tutucusu">
            <a:extLst>
              <a:ext uri="{FF2B5EF4-FFF2-40B4-BE49-F238E27FC236}">
                <a16:creationId xmlns:a16="http://schemas.microsoft.com/office/drawing/2014/main" id="{DBA74795-CA03-C54D-8C03-A49732078C51}"/>
              </a:ext>
            </a:extLst>
          </p:cNvPr>
          <p:cNvSpPr txBox="1">
            <a:spLocks/>
          </p:cNvSpPr>
          <p:nvPr/>
        </p:nvSpPr>
        <p:spPr bwMode="auto">
          <a:xfrm>
            <a:off x="5159376" y="3316288"/>
            <a:ext cx="4752975" cy="641350"/>
          </a:xfrm>
          <a:prstGeom prst="rect">
            <a:avLst/>
          </a:prstGeom>
          <a:solidFill>
            <a:srgbClr val="C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buClr>
                <a:schemeClr val="bg1"/>
              </a:buClr>
              <a:buFont typeface="Wingdings" pitchFamily="2" charset="2"/>
              <a:buChar char="Ø"/>
            </a:pPr>
            <a:r>
              <a:rPr lang="tr-TR" altLang="tr-TR" sz="2400">
                <a:solidFill>
                  <a:schemeClr val="bg1"/>
                </a:solidFill>
                <a:cs typeface="Arial" panose="020B0604020202020204" pitchFamily="34" charset="0"/>
              </a:rPr>
              <a:t>PN içeriği önemli</a:t>
            </a:r>
          </a:p>
        </p:txBody>
      </p:sp>
      <p:sp>
        <p:nvSpPr>
          <p:cNvPr id="141317" name="Rectangle 3">
            <a:extLst>
              <a:ext uri="{FF2B5EF4-FFF2-40B4-BE49-F238E27FC236}">
                <a16:creationId xmlns:a16="http://schemas.microsoft.com/office/drawing/2014/main" id="{51BBF96C-2129-9245-A6D7-8A7722C74F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67213" y="5876925"/>
            <a:ext cx="62801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tr-TR" altLang="tr-TR" sz="2000" i="1">
                <a:solidFill>
                  <a:srgbClr val="000000"/>
                </a:solidFill>
              </a:rPr>
              <a:t>Sacks GS. Practical Gastroenterology 2004;19:39-48.</a:t>
            </a:r>
            <a:endParaRPr lang="tr-TR" altLang="tr-TR" sz="2000" i="1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C765BA8D-6430-9C4C-9271-16BE45A089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77831" y="67229"/>
            <a:ext cx="3835196" cy="738669"/>
          </a:xfrm>
          <a:prstGeom prst="rect">
            <a:avLst/>
          </a:prstGeom>
          <a:solidFill>
            <a:schemeClr val="tx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tr-TR" altLang="tr-TR" sz="3200" dirty="0">
                <a:solidFill>
                  <a:srgbClr val="FFFFFF"/>
                </a:solidFill>
                <a:latin typeface="Calibri Light" panose="020F0302020204030204" pitchFamily="34" charset="0"/>
              </a:rPr>
              <a:t>İlaç </a:t>
            </a:r>
            <a:r>
              <a:rPr lang="tr-TR" altLang="tr-TR" sz="3200" dirty="0" err="1">
                <a:solidFill>
                  <a:srgbClr val="FFFFFF"/>
                </a:solidFill>
                <a:latin typeface="Calibri Light" panose="020F0302020204030204" pitchFamily="34" charset="0"/>
              </a:rPr>
              <a:t>Stabilitesi</a:t>
            </a:r>
            <a:endParaRPr lang="en-US" altLang="tr-TR" sz="3200" dirty="0">
              <a:latin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32470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20BED0A-4048-8B4E-8E0B-541F8E01A1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8239" y="745697"/>
            <a:ext cx="3833227" cy="4385211"/>
          </a:xfrm>
          <a:prstGeom prst="rect">
            <a:avLst/>
          </a:prstGeom>
        </p:spPr>
      </p:pic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85F2906-CF23-E048-8D08-0E987259DD7A}"/>
              </a:ext>
            </a:extLst>
          </p:cNvPr>
          <p:cNvSpPr/>
          <p:nvPr/>
        </p:nvSpPr>
        <p:spPr>
          <a:xfrm>
            <a:off x="9914301" y="3976346"/>
            <a:ext cx="1008529" cy="510988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3" name="Metin kutusu 2"/>
          <p:cNvSpPr txBox="1"/>
          <p:nvPr/>
        </p:nvSpPr>
        <p:spPr>
          <a:xfrm>
            <a:off x="2416330" y="194309"/>
            <a:ext cx="3139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multi-</a:t>
            </a:r>
            <a:r>
              <a:rPr lang="en-GB" sz="2400" b="1" dirty="0" err="1"/>
              <a:t>lümen</a:t>
            </a:r>
            <a:r>
              <a:rPr lang="en-GB" sz="2400" b="1" dirty="0"/>
              <a:t> / 3 </a:t>
            </a:r>
            <a:r>
              <a:rPr lang="en-GB" sz="2400" b="1" dirty="0" err="1"/>
              <a:t>lümen</a:t>
            </a:r>
            <a:r>
              <a:rPr lang="en-GB" sz="2400" b="1" dirty="0"/>
              <a:t> </a:t>
            </a:r>
          </a:p>
        </p:txBody>
      </p:sp>
      <p:sp>
        <p:nvSpPr>
          <p:cNvPr id="6" name="Metin kutusu 5"/>
          <p:cNvSpPr txBox="1"/>
          <p:nvPr/>
        </p:nvSpPr>
        <p:spPr>
          <a:xfrm>
            <a:off x="8812530" y="194310"/>
            <a:ext cx="13412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Y-</a:t>
            </a:r>
            <a:r>
              <a:rPr lang="en-GB" sz="2400" b="1" dirty="0" err="1"/>
              <a:t>kateter</a:t>
            </a:r>
            <a:endParaRPr lang="en-GB" sz="2400" b="1" dirty="0"/>
          </a:p>
        </p:txBody>
      </p:sp>
      <p:pic>
        <p:nvPicPr>
          <p:cNvPr id="10" name="Resim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23" y="847406"/>
            <a:ext cx="6688709" cy="4181794"/>
          </a:xfrm>
          <a:prstGeom prst="rect">
            <a:avLst/>
          </a:prstGeom>
        </p:spPr>
      </p:pic>
      <p:sp>
        <p:nvSpPr>
          <p:cNvPr id="11" name="Metin kutusu 10"/>
          <p:cNvSpPr txBox="1"/>
          <p:nvPr/>
        </p:nvSpPr>
        <p:spPr>
          <a:xfrm>
            <a:off x="212302" y="6260209"/>
            <a:ext cx="110991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tr-TR" sz="1600" i="1" dirty="0" err="1"/>
              <a:t>Canterbury</a:t>
            </a:r>
            <a:r>
              <a:rPr lang="tr-TR" sz="1600" i="1" dirty="0"/>
              <a:t> </a:t>
            </a:r>
            <a:r>
              <a:rPr lang="tr-TR" sz="1600" i="1" dirty="0" err="1"/>
              <a:t>District</a:t>
            </a:r>
            <a:r>
              <a:rPr lang="tr-TR" sz="1600" i="1" dirty="0"/>
              <a:t> </a:t>
            </a:r>
            <a:r>
              <a:rPr lang="tr-TR" sz="1600" i="1" dirty="0" err="1"/>
              <a:t>Health</a:t>
            </a:r>
            <a:r>
              <a:rPr lang="tr-TR" sz="1600" i="1" dirty="0"/>
              <a:t> Board. Self </a:t>
            </a:r>
            <a:r>
              <a:rPr lang="tr-TR" sz="1600" i="1" dirty="0" err="1"/>
              <a:t>Directed</a:t>
            </a:r>
            <a:r>
              <a:rPr lang="tr-TR" sz="1600" i="1" dirty="0"/>
              <a:t> Learning &amp; Resource </a:t>
            </a:r>
            <a:r>
              <a:rPr lang="tr-TR" sz="1600" i="1" dirty="0" err="1"/>
              <a:t>Book</a:t>
            </a:r>
            <a:r>
              <a:rPr lang="tr-TR" sz="1600" i="1" dirty="0"/>
              <a:t> </a:t>
            </a:r>
            <a:r>
              <a:rPr lang="tr-TR" sz="1600" i="1" dirty="0" err="1"/>
              <a:t>Registered</a:t>
            </a:r>
            <a:r>
              <a:rPr lang="tr-TR" sz="1600" i="1" dirty="0"/>
              <a:t> </a:t>
            </a:r>
            <a:r>
              <a:rPr lang="tr-TR" sz="1600" i="1" dirty="0" err="1"/>
              <a:t>Nurses</a:t>
            </a:r>
            <a:r>
              <a:rPr lang="tr-TR" sz="1600" i="1" dirty="0"/>
              <a:t> </a:t>
            </a:r>
            <a:r>
              <a:rPr lang="tr-TR" sz="1600" i="1" dirty="0" err="1"/>
              <a:t>and</a:t>
            </a:r>
            <a:r>
              <a:rPr lang="tr-TR" sz="1600" i="1" dirty="0"/>
              <a:t> </a:t>
            </a:r>
            <a:r>
              <a:rPr lang="tr-TR" sz="1600" i="1" dirty="0" err="1"/>
              <a:t>Midwives</a:t>
            </a:r>
            <a:r>
              <a:rPr lang="tr-TR" sz="1600" i="1" dirty="0"/>
              <a:t>. </a:t>
            </a:r>
            <a:r>
              <a:rPr lang="tr-TR" sz="1600" i="1" dirty="0" err="1"/>
              <a:t>Updated</a:t>
            </a:r>
            <a:r>
              <a:rPr lang="tr-TR" sz="1600" i="1" dirty="0"/>
              <a:t> 2013. </a:t>
            </a:r>
            <a:endParaRPr lang="en-GB" sz="1600" i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B203BD-F0CB-3E43-B8A0-82AA00E6791F}"/>
              </a:ext>
            </a:extLst>
          </p:cNvPr>
          <p:cNvSpPr txBox="1"/>
          <p:nvPr/>
        </p:nvSpPr>
        <p:spPr>
          <a:xfrm>
            <a:off x="651510" y="5548929"/>
            <a:ext cx="1065995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tr-TR" sz="2400" dirty="0"/>
              <a:t>Geçimsizlik Riski:  Karaciğer hasarı, damar hasarı, kardiyak </a:t>
            </a:r>
            <a:r>
              <a:rPr lang="tr-TR" sz="2400" dirty="0" err="1"/>
              <a:t>arrest</a:t>
            </a:r>
            <a:r>
              <a:rPr lang="tr-TR" sz="2400" dirty="0"/>
              <a:t>, </a:t>
            </a:r>
            <a:r>
              <a:rPr lang="tr-TR" sz="2400" dirty="0" err="1"/>
              <a:t>pulmoner</a:t>
            </a:r>
            <a:r>
              <a:rPr lang="tr-TR" sz="2400" dirty="0"/>
              <a:t> </a:t>
            </a:r>
            <a:r>
              <a:rPr lang="tr-TR" sz="2400" dirty="0" err="1"/>
              <a:t>emboli</a:t>
            </a:r>
            <a:endParaRPr lang="x-none" sz="2400" dirty="0"/>
          </a:p>
        </p:txBody>
      </p:sp>
    </p:spTree>
    <p:extLst>
      <p:ext uri="{BB962C8B-B14F-4D97-AF65-F5344CB8AC3E}">
        <p14:creationId xmlns:p14="http://schemas.microsoft.com/office/powerpoint/2010/main" val="65503551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07DBD-B76F-152C-00CA-167DE0356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TR" b="1" dirty="0">
                <a:solidFill>
                  <a:srgbClr val="FF0000"/>
                </a:solidFill>
                <a:latin typeface="+mn-lt"/>
              </a:rPr>
              <a:t>Geçimsizlik varsa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C3399-429C-B820-9D92-00A3369362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İlaç</a:t>
            </a:r>
            <a:r>
              <a:rPr lang="en-US" dirty="0"/>
              <a:t> </a:t>
            </a:r>
            <a:r>
              <a:rPr lang="en-US" dirty="0" err="1"/>
              <a:t>ve</a:t>
            </a:r>
            <a:r>
              <a:rPr lang="en-US" dirty="0"/>
              <a:t> PB </a:t>
            </a:r>
            <a:r>
              <a:rPr lang="en-US" dirty="0" err="1"/>
              <a:t>solüsyonu</a:t>
            </a:r>
            <a:r>
              <a:rPr lang="en-US" dirty="0"/>
              <a:t> </a:t>
            </a:r>
            <a:r>
              <a:rPr lang="en-US" dirty="0" err="1"/>
              <a:t>için</a:t>
            </a:r>
            <a:r>
              <a:rPr lang="en-US" dirty="0"/>
              <a:t> </a:t>
            </a:r>
            <a:r>
              <a:rPr lang="en-US" dirty="0" err="1"/>
              <a:t>yalnızca</a:t>
            </a:r>
            <a:r>
              <a:rPr lang="en-US" dirty="0"/>
              <a:t> </a:t>
            </a:r>
            <a:r>
              <a:rPr lang="en-US" dirty="0" err="1"/>
              <a:t>bir</a:t>
            </a:r>
            <a:r>
              <a:rPr lang="en-US" dirty="0"/>
              <a:t> </a:t>
            </a:r>
            <a:r>
              <a:rPr lang="en-US" dirty="0" err="1"/>
              <a:t>kateterin</a:t>
            </a:r>
            <a:r>
              <a:rPr lang="en-US" dirty="0"/>
              <a:t> </a:t>
            </a:r>
            <a:r>
              <a:rPr lang="en-US" dirty="0" err="1"/>
              <a:t>olduğu</a:t>
            </a:r>
            <a:r>
              <a:rPr lang="en-US" dirty="0"/>
              <a:t> </a:t>
            </a:r>
            <a:r>
              <a:rPr lang="en-US" dirty="0" err="1"/>
              <a:t>durumlarda</a:t>
            </a:r>
            <a:r>
              <a:rPr lang="en-US" dirty="0"/>
              <a:t>;</a:t>
            </a:r>
          </a:p>
          <a:p>
            <a:r>
              <a:rPr lang="en-US" dirty="0" err="1"/>
              <a:t>Geçimsizlik</a:t>
            </a:r>
            <a:r>
              <a:rPr lang="en-US" dirty="0"/>
              <a:t> </a:t>
            </a:r>
            <a:r>
              <a:rPr lang="en-US" dirty="0" err="1"/>
              <a:t>tespit</a:t>
            </a:r>
            <a:r>
              <a:rPr lang="en-US" dirty="0"/>
              <a:t> </a:t>
            </a:r>
            <a:r>
              <a:rPr lang="en-US" dirty="0" err="1"/>
              <a:t>edildiyse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PB </a:t>
            </a:r>
            <a:r>
              <a:rPr lang="en-US" dirty="0" err="1"/>
              <a:t>solüsyonu</a:t>
            </a:r>
            <a:r>
              <a:rPr lang="en-US" dirty="0"/>
              <a:t> </a:t>
            </a:r>
            <a:r>
              <a:rPr lang="en-US" dirty="0" err="1"/>
              <a:t>uygulamasını</a:t>
            </a:r>
            <a:r>
              <a:rPr lang="en-US" dirty="0"/>
              <a:t> </a:t>
            </a:r>
            <a:r>
              <a:rPr lang="en-US" dirty="0" err="1"/>
              <a:t>aralıklı</a:t>
            </a:r>
            <a:r>
              <a:rPr lang="en-US" dirty="0"/>
              <a:t> </a:t>
            </a:r>
            <a:r>
              <a:rPr lang="en-US" dirty="0" err="1"/>
              <a:t>yapılabilir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PB </a:t>
            </a:r>
            <a:r>
              <a:rPr lang="en-US" dirty="0" err="1"/>
              <a:t>solüsyonu</a:t>
            </a:r>
            <a:r>
              <a:rPr lang="en-US" dirty="0"/>
              <a:t> </a:t>
            </a:r>
            <a:r>
              <a:rPr lang="en-US" dirty="0" err="1"/>
              <a:t>infüzyonuna</a:t>
            </a:r>
            <a:r>
              <a:rPr lang="en-US" dirty="0"/>
              <a:t> </a:t>
            </a:r>
            <a:r>
              <a:rPr lang="en-US" dirty="0" err="1"/>
              <a:t>ara</a:t>
            </a:r>
            <a:r>
              <a:rPr lang="en-US" dirty="0"/>
              <a:t> </a:t>
            </a:r>
            <a:r>
              <a:rPr lang="en-US" dirty="0" err="1"/>
              <a:t>verilmesidir</a:t>
            </a:r>
            <a:r>
              <a:rPr lang="en-US" dirty="0"/>
              <a:t>. </a:t>
            </a:r>
          </a:p>
          <a:p>
            <a:pPr lvl="1"/>
            <a:r>
              <a:rPr lang="en-US" dirty="0" err="1"/>
              <a:t>İlaç</a:t>
            </a:r>
            <a:r>
              <a:rPr lang="en-US" dirty="0"/>
              <a:t> </a:t>
            </a:r>
            <a:r>
              <a:rPr lang="en-US" dirty="0" err="1"/>
              <a:t>verilmeden</a:t>
            </a:r>
            <a:r>
              <a:rPr lang="en-US" dirty="0"/>
              <a:t> </a:t>
            </a:r>
            <a:r>
              <a:rPr lang="en-US" dirty="0" err="1"/>
              <a:t>önce</a:t>
            </a:r>
            <a:r>
              <a:rPr lang="en-US" dirty="0"/>
              <a:t> </a:t>
            </a:r>
            <a:r>
              <a:rPr lang="en-US" dirty="0" err="1"/>
              <a:t>ve</a:t>
            </a:r>
            <a:r>
              <a:rPr lang="en-US" dirty="0"/>
              <a:t> </a:t>
            </a:r>
            <a:r>
              <a:rPr lang="en-US" dirty="0" err="1"/>
              <a:t>sonra</a:t>
            </a:r>
            <a:r>
              <a:rPr lang="en-US" dirty="0"/>
              <a:t> </a:t>
            </a:r>
            <a:r>
              <a:rPr lang="en-US" dirty="0" err="1"/>
              <a:t>kateter</a:t>
            </a:r>
            <a:r>
              <a:rPr lang="en-US" dirty="0"/>
              <a:t> </a:t>
            </a:r>
            <a:r>
              <a:rPr lang="en-US" dirty="0" err="1"/>
              <a:t>ve</a:t>
            </a:r>
            <a:r>
              <a:rPr lang="en-US" dirty="0"/>
              <a:t> </a:t>
            </a:r>
            <a:r>
              <a:rPr lang="en-US" dirty="0" err="1"/>
              <a:t>varsa</a:t>
            </a:r>
            <a:r>
              <a:rPr lang="en-US" dirty="0"/>
              <a:t> </a:t>
            </a:r>
            <a:r>
              <a:rPr lang="en-US" dirty="0" err="1"/>
              <a:t>filtre</a:t>
            </a:r>
            <a:r>
              <a:rPr lang="en-US" dirty="0"/>
              <a:t> %0,9 serum </a:t>
            </a:r>
            <a:r>
              <a:rPr lang="en-US" dirty="0" err="1"/>
              <a:t>fizyolojik</a:t>
            </a:r>
            <a:r>
              <a:rPr lang="en-US" dirty="0"/>
              <a:t> </a:t>
            </a:r>
            <a:r>
              <a:rPr lang="en-US" dirty="0" err="1"/>
              <a:t>ile</a:t>
            </a:r>
            <a:r>
              <a:rPr lang="en-US" dirty="0"/>
              <a:t> </a:t>
            </a:r>
            <a:r>
              <a:rPr lang="en-US" dirty="0" err="1"/>
              <a:t>yıkanır</a:t>
            </a:r>
            <a:r>
              <a:rPr lang="en-US" dirty="0"/>
              <a:t>. </a:t>
            </a:r>
          </a:p>
          <a:p>
            <a:pPr lvl="1"/>
            <a:r>
              <a:rPr lang="en-US" dirty="0" err="1"/>
              <a:t>İlaç</a:t>
            </a:r>
            <a:r>
              <a:rPr lang="en-US" dirty="0"/>
              <a:t> %0,9 serum </a:t>
            </a:r>
            <a:r>
              <a:rPr lang="en-US" dirty="0" err="1"/>
              <a:t>fizyolojik</a:t>
            </a:r>
            <a:r>
              <a:rPr lang="en-US" dirty="0"/>
              <a:t> </a:t>
            </a:r>
            <a:r>
              <a:rPr lang="en-US" dirty="0" err="1"/>
              <a:t>ile</a:t>
            </a:r>
            <a:r>
              <a:rPr lang="en-US" dirty="0"/>
              <a:t> </a:t>
            </a:r>
            <a:r>
              <a:rPr lang="en-US" dirty="0" err="1"/>
              <a:t>uyumlu</a:t>
            </a:r>
            <a:r>
              <a:rPr lang="en-US" dirty="0"/>
              <a:t> </a:t>
            </a:r>
            <a:r>
              <a:rPr lang="en-US" dirty="0" err="1"/>
              <a:t>değilse</a:t>
            </a:r>
            <a:r>
              <a:rPr lang="en-US" dirty="0"/>
              <a:t> </a:t>
            </a:r>
            <a:r>
              <a:rPr lang="en-US" dirty="0" err="1"/>
              <a:t>yıkama</a:t>
            </a:r>
            <a:r>
              <a:rPr lang="en-US" dirty="0"/>
              <a:t> </a:t>
            </a:r>
            <a:r>
              <a:rPr lang="en-US" dirty="0" err="1"/>
              <a:t>için</a:t>
            </a:r>
            <a:r>
              <a:rPr lang="en-US" dirty="0"/>
              <a:t> %5 </a:t>
            </a:r>
            <a:r>
              <a:rPr lang="en-US" dirty="0" err="1"/>
              <a:t>dekstroz</a:t>
            </a:r>
            <a:r>
              <a:rPr lang="en-US" dirty="0"/>
              <a:t> </a:t>
            </a:r>
            <a:r>
              <a:rPr lang="en-US" dirty="0" err="1"/>
              <a:t>kullanılır</a:t>
            </a:r>
            <a:r>
              <a:rPr lang="en-US" dirty="0"/>
              <a:t>. </a:t>
            </a:r>
          </a:p>
          <a:p>
            <a:r>
              <a:rPr lang="en-US" b="1" dirty="0">
                <a:solidFill>
                  <a:srgbClr val="FF0000"/>
                </a:solidFill>
              </a:rPr>
              <a:t>Parenteral </a:t>
            </a:r>
            <a:r>
              <a:rPr lang="en-US" b="1" dirty="0" err="1">
                <a:solidFill>
                  <a:srgbClr val="FF0000"/>
                </a:solidFill>
              </a:rPr>
              <a:t>beslenmeye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ara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verildiğinde</a:t>
            </a:r>
            <a:r>
              <a:rPr lang="en-US" b="1" dirty="0">
                <a:solidFill>
                  <a:srgbClr val="FF0000"/>
                </a:solidFill>
              </a:rPr>
              <a:t> hasta </a:t>
            </a:r>
            <a:r>
              <a:rPr lang="en-US" b="1" dirty="0" err="1">
                <a:solidFill>
                  <a:srgbClr val="FF0000"/>
                </a:solidFill>
              </a:rPr>
              <a:t>hipoglisemi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riski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açısından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takip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edilmelidir</a:t>
            </a:r>
            <a:r>
              <a:rPr lang="en-US" b="1" dirty="0">
                <a:solidFill>
                  <a:srgbClr val="FF0000"/>
                </a:solidFill>
              </a:rPr>
              <a:t>!!</a:t>
            </a:r>
            <a:endParaRPr lang="en-TR" b="1" dirty="0">
              <a:solidFill>
                <a:srgbClr val="FF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E24279-A89B-DAD7-1D43-C515C75E0301}"/>
              </a:ext>
            </a:extLst>
          </p:cNvPr>
          <p:cNvSpPr txBox="1"/>
          <p:nvPr/>
        </p:nvSpPr>
        <p:spPr>
          <a:xfrm>
            <a:off x="183079" y="6494669"/>
            <a:ext cx="1200892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/>
            <a:r>
              <a:rPr lang="tr-TR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Boullata</a:t>
            </a:r>
            <a:r>
              <a:rPr lang="tr-TR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JI, Salman G, </a:t>
            </a:r>
            <a:r>
              <a:rPr lang="tr-TR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Mirtallo</a:t>
            </a:r>
            <a:r>
              <a:rPr lang="tr-TR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JM, </a:t>
            </a:r>
            <a:r>
              <a:rPr lang="tr-TR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Canada</a:t>
            </a:r>
            <a:r>
              <a:rPr lang="tr-TR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TW, </a:t>
            </a:r>
            <a:r>
              <a:rPr lang="tr-TR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Monczka</a:t>
            </a:r>
            <a:r>
              <a:rPr lang="tr-TR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J, </a:t>
            </a:r>
            <a:r>
              <a:rPr lang="tr-TR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Gura</a:t>
            </a:r>
            <a:r>
              <a:rPr lang="tr-TR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KM, et al. </a:t>
            </a:r>
            <a:r>
              <a:rPr lang="tr-TR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Parenteral</a:t>
            </a:r>
            <a:r>
              <a:rPr lang="tr-TR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tr-TR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nutrition</a:t>
            </a:r>
            <a:r>
              <a:rPr lang="tr-TR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tr-TR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compatibility</a:t>
            </a:r>
            <a:r>
              <a:rPr lang="tr-TR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tr-TR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and</a:t>
            </a:r>
            <a:r>
              <a:rPr lang="tr-TR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tr-TR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stability</a:t>
            </a:r>
            <a:r>
              <a:rPr lang="tr-TR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: </a:t>
            </a:r>
            <a:r>
              <a:rPr lang="tr-TR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Practical</a:t>
            </a:r>
            <a:r>
              <a:rPr lang="tr-TR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tr-TR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considerations</a:t>
            </a:r>
            <a:r>
              <a:rPr lang="tr-TR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  <a:r>
              <a:rPr lang="tr-TR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Nutr</a:t>
            </a:r>
            <a:r>
              <a:rPr lang="tr-TR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tr-TR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Clin</a:t>
            </a:r>
            <a:r>
              <a:rPr lang="tr-TR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tr-TR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Pract</a:t>
            </a:r>
            <a:r>
              <a:rPr lang="tr-TR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2024.</a:t>
            </a:r>
            <a:endParaRPr lang="en-TR" sz="1200" kern="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612497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FFEFD-C010-FB4B-AAA9-B1F301A63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7891"/>
            <a:ext cx="10515600" cy="781100"/>
          </a:xfrm>
        </p:spPr>
        <p:txBody>
          <a:bodyPr/>
          <a:lstStyle/>
          <a:p>
            <a:r>
              <a:rPr lang="tr-TR" b="1" dirty="0">
                <a:solidFill>
                  <a:srgbClr val="FF0000"/>
                </a:solidFill>
              </a:rPr>
              <a:t>Filtre Kullanımı</a:t>
            </a:r>
            <a:endParaRPr lang="x-none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CF0BE-3114-D34D-864E-E2440B3A5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8991"/>
            <a:ext cx="10810090" cy="4876039"/>
          </a:xfrm>
        </p:spPr>
        <p:txBody>
          <a:bodyPr>
            <a:noAutofit/>
          </a:bodyPr>
          <a:lstStyle/>
          <a:p>
            <a:pPr mar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400" dirty="0"/>
              <a:t>Lipid </a:t>
            </a:r>
            <a:r>
              <a:rPr lang="en-US" sz="2400" dirty="0" err="1"/>
              <a:t>emülsiyonlarının</a:t>
            </a:r>
            <a:r>
              <a:rPr lang="en-US" sz="2400" dirty="0"/>
              <a:t> 1,2-</a:t>
            </a:r>
            <a:r>
              <a:rPr lang="el-GR" sz="2400" dirty="0"/>
              <a:t>μ</a:t>
            </a:r>
            <a:r>
              <a:rPr lang="en-US" sz="2400" dirty="0"/>
              <a:t>m </a:t>
            </a:r>
            <a:r>
              <a:rPr lang="en-US" sz="2400" dirty="0" err="1"/>
              <a:t>filtre</a:t>
            </a:r>
            <a:r>
              <a:rPr lang="en-US" sz="2400" dirty="0"/>
              <a:t> </a:t>
            </a:r>
            <a:r>
              <a:rPr lang="en-US" sz="2400" dirty="0" err="1"/>
              <a:t>içeren</a:t>
            </a:r>
            <a:r>
              <a:rPr lang="en-US" sz="2400" dirty="0"/>
              <a:t> settler </a:t>
            </a:r>
            <a:r>
              <a:rPr lang="en-US" sz="2400" dirty="0" err="1"/>
              <a:t>ile</a:t>
            </a:r>
            <a:r>
              <a:rPr lang="en-US" sz="2400" dirty="0"/>
              <a:t> </a:t>
            </a:r>
            <a:r>
              <a:rPr lang="en-US" sz="2400" dirty="0" err="1"/>
              <a:t>infüzyonun</a:t>
            </a:r>
            <a:r>
              <a:rPr lang="en-US" sz="2400" dirty="0"/>
              <a:t> </a:t>
            </a:r>
            <a:r>
              <a:rPr lang="en-US" sz="2400" dirty="0" err="1"/>
              <a:t>yapılması</a:t>
            </a:r>
            <a:r>
              <a:rPr lang="en-US" sz="2400" dirty="0"/>
              <a:t> </a:t>
            </a:r>
            <a:r>
              <a:rPr lang="en-US" sz="2400" dirty="0" err="1"/>
              <a:t>önerilmektedir</a:t>
            </a:r>
            <a:r>
              <a:rPr lang="en-US" sz="2400" dirty="0"/>
              <a:t>.  </a:t>
            </a:r>
          </a:p>
          <a:p>
            <a:pPr mar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endParaRPr lang="en-US" sz="2400" dirty="0"/>
          </a:p>
          <a:p>
            <a:pPr mar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400" dirty="0"/>
              <a:t>Y </a:t>
            </a:r>
            <a:r>
              <a:rPr lang="en-US" sz="2400" dirty="0" err="1"/>
              <a:t>kateter</a:t>
            </a:r>
            <a:r>
              <a:rPr lang="en-US" sz="2400" dirty="0"/>
              <a:t> </a:t>
            </a:r>
            <a:r>
              <a:rPr lang="en-US" sz="2400" dirty="0" err="1"/>
              <a:t>genellikle</a:t>
            </a:r>
            <a:r>
              <a:rPr lang="en-US" sz="2400" dirty="0"/>
              <a:t> </a:t>
            </a:r>
            <a:r>
              <a:rPr lang="en-US" sz="2400" dirty="0" err="1"/>
              <a:t>filtreden</a:t>
            </a:r>
            <a:r>
              <a:rPr lang="en-US" sz="2400" dirty="0"/>
              <a:t> </a:t>
            </a:r>
            <a:r>
              <a:rPr lang="en-US" sz="2400" dirty="0" err="1"/>
              <a:t>daha</a:t>
            </a:r>
            <a:r>
              <a:rPr lang="en-US" sz="2400" dirty="0"/>
              <a:t> </a:t>
            </a:r>
            <a:r>
              <a:rPr lang="en-US" sz="2400" dirty="0" err="1"/>
              <a:t>aşağıda</a:t>
            </a:r>
            <a:r>
              <a:rPr lang="en-US" sz="2400" dirty="0"/>
              <a:t> </a:t>
            </a:r>
            <a:r>
              <a:rPr lang="en-US" sz="2400" dirty="0" err="1"/>
              <a:t>bulunmaktadır</a:t>
            </a:r>
            <a:r>
              <a:rPr lang="en-US" sz="2400" dirty="0"/>
              <a:t>. </a:t>
            </a:r>
            <a:r>
              <a:rPr lang="en-US" sz="2400" dirty="0" err="1"/>
              <a:t>Özellikle</a:t>
            </a:r>
            <a:r>
              <a:rPr lang="en-US" sz="2400" dirty="0"/>
              <a:t> </a:t>
            </a:r>
            <a:r>
              <a:rPr lang="en-US" sz="2400" dirty="0" err="1"/>
              <a:t>pediatrik</a:t>
            </a:r>
            <a:r>
              <a:rPr lang="en-US" sz="2400" dirty="0"/>
              <a:t> </a:t>
            </a:r>
            <a:r>
              <a:rPr lang="en-US" sz="2400" dirty="0" err="1"/>
              <a:t>hastalarda</a:t>
            </a:r>
            <a:r>
              <a:rPr lang="en-US" sz="2400" dirty="0"/>
              <a:t> </a:t>
            </a:r>
            <a:r>
              <a:rPr lang="en-US" sz="2400" dirty="0" err="1"/>
              <a:t>infüzyon</a:t>
            </a:r>
            <a:r>
              <a:rPr lang="en-US" sz="2400" dirty="0"/>
              <a:t> </a:t>
            </a:r>
            <a:r>
              <a:rPr lang="en-US" sz="2400" dirty="0" err="1"/>
              <a:t>hızı</a:t>
            </a:r>
            <a:r>
              <a:rPr lang="en-US" sz="2400" dirty="0"/>
              <a:t> </a:t>
            </a:r>
            <a:r>
              <a:rPr lang="en-US" sz="2400" dirty="0" err="1"/>
              <a:t>daha</a:t>
            </a:r>
            <a:r>
              <a:rPr lang="en-US" sz="2400" dirty="0"/>
              <a:t> </a:t>
            </a:r>
            <a:r>
              <a:rPr lang="en-US" sz="2400" dirty="0" err="1"/>
              <a:t>düşük</a:t>
            </a:r>
            <a:r>
              <a:rPr lang="en-US" sz="2400" dirty="0"/>
              <a:t> </a:t>
            </a:r>
            <a:r>
              <a:rPr lang="en-US" sz="2400" dirty="0" err="1"/>
              <a:t>olduğu</a:t>
            </a:r>
            <a:r>
              <a:rPr lang="en-US" sz="2400" dirty="0"/>
              <a:t> </a:t>
            </a:r>
            <a:r>
              <a:rPr lang="en-US" sz="2400" dirty="0" err="1"/>
              <a:t>için</a:t>
            </a:r>
            <a:r>
              <a:rPr lang="en-US" sz="2400" dirty="0"/>
              <a:t> lipid </a:t>
            </a:r>
            <a:r>
              <a:rPr lang="en-US" sz="2400" dirty="0" err="1"/>
              <a:t>emülsiyonları</a:t>
            </a:r>
            <a:r>
              <a:rPr lang="en-US" sz="2400" dirty="0"/>
              <a:t> </a:t>
            </a:r>
            <a:r>
              <a:rPr lang="en-US" sz="2400" dirty="0" err="1"/>
              <a:t>filtreden</a:t>
            </a:r>
            <a:r>
              <a:rPr lang="en-US" sz="2400" dirty="0"/>
              <a:t> </a:t>
            </a:r>
            <a:r>
              <a:rPr lang="en-US" sz="2400" dirty="0" err="1"/>
              <a:t>geçtikten</a:t>
            </a:r>
            <a:r>
              <a:rPr lang="en-US" sz="2400" dirty="0"/>
              <a:t> </a:t>
            </a:r>
            <a:r>
              <a:rPr lang="en-US" sz="2400" dirty="0" err="1"/>
              <a:t>sonra</a:t>
            </a:r>
            <a:r>
              <a:rPr lang="en-US" sz="2400" dirty="0"/>
              <a:t> y </a:t>
            </a:r>
            <a:r>
              <a:rPr lang="en-US" sz="2400" dirty="0" err="1"/>
              <a:t>kateterden</a:t>
            </a:r>
            <a:r>
              <a:rPr lang="en-US" sz="2400" dirty="0"/>
              <a:t> </a:t>
            </a:r>
            <a:r>
              <a:rPr lang="en-US" sz="2400" dirty="0" err="1"/>
              <a:t>uygulanan</a:t>
            </a:r>
            <a:r>
              <a:rPr lang="en-US" sz="2400" dirty="0"/>
              <a:t> </a:t>
            </a:r>
            <a:r>
              <a:rPr lang="en-US" sz="2400" dirty="0" err="1"/>
              <a:t>ilaç</a:t>
            </a:r>
            <a:r>
              <a:rPr lang="en-US" sz="2400" dirty="0"/>
              <a:t> </a:t>
            </a:r>
            <a:r>
              <a:rPr lang="en-US" sz="2400" dirty="0" err="1"/>
              <a:t>ile</a:t>
            </a:r>
            <a:r>
              <a:rPr lang="en-US" sz="2400" dirty="0"/>
              <a:t> </a:t>
            </a:r>
            <a:r>
              <a:rPr lang="en-US" sz="2400" dirty="0" err="1"/>
              <a:t>vücut</a:t>
            </a:r>
            <a:r>
              <a:rPr lang="en-US" sz="2400" dirty="0"/>
              <a:t> </a:t>
            </a:r>
            <a:r>
              <a:rPr lang="en-US" sz="2400" dirty="0" err="1"/>
              <a:t>içine</a:t>
            </a:r>
            <a:r>
              <a:rPr lang="en-US" sz="2400" dirty="0"/>
              <a:t> </a:t>
            </a:r>
            <a:r>
              <a:rPr lang="en-US" sz="2400" dirty="0" err="1"/>
              <a:t>girmeden</a:t>
            </a:r>
            <a:r>
              <a:rPr lang="en-US" sz="2400" dirty="0"/>
              <a:t> </a:t>
            </a:r>
            <a:r>
              <a:rPr lang="en-US" sz="2400" dirty="0" err="1"/>
              <a:t>önce</a:t>
            </a:r>
            <a:r>
              <a:rPr lang="en-US" sz="2400" dirty="0"/>
              <a:t> </a:t>
            </a:r>
            <a:r>
              <a:rPr lang="en-US" sz="2400" dirty="0" err="1"/>
              <a:t>daha</a:t>
            </a:r>
            <a:r>
              <a:rPr lang="en-US" sz="2400" dirty="0"/>
              <a:t> </a:t>
            </a:r>
            <a:r>
              <a:rPr lang="en-US" sz="2400" dirty="0" err="1"/>
              <a:t>uzun</a:t>
            </a:r>
            <a:r>
              <a:rPr lang="en-US" sz="2400" dirty="0"/>
              <a:t> </a:t>
            </a:r>
            <a:r>
              <a:rPr lang="en-US" sz="2400" dirty="0" err="1"/>
              <a:t>süre</a:t>
            </a:r>
            <a:r>
              <a:rPr lang="en-US" sz="2400" dirty="0"/>
              <a:t> </a:t>
            </a:r>
            <a:r>
              <a:rPr lang="en-US" sz="2400" dirty="0" err="1"/>
              <a:t>birarada</a:t>
            </a:r>
            <a:r>
              <a:rPr lang="en-US" sz="2400" dirty="0"/>
              <a:t> </a:t>
            </a:r>
            <a:r>
              <a:rPr lang="en-US" sz="2400" dirty="0" err="1"/>
              <a:t>kalmaktadır</a:t>
            </a:r>
            <a:r>
              <a:rPr lang="en-US" sz="2400" dirty="0"/>
              <a:t>. </a:t>
            </a:r>
          </a:p>
          <a:p>
            <a:pPr mar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400" dirty="0"/>
              <a:t>Bu </a:t>
            </a:r>
            <a:r>
              <a:rPr lang="en-US" sz="2400" dirty="0" err="1"/>
              <a:t>sebeple</a:t>
            </a:r>
            <a:r>
              <a:rPr lang="en-US" sz="2400" dirty="0"/>
              <a:t> </a:t>
            </a:r>
            <a:r>
              <a:rPr lang="en-US" sz="2400" dirty="0" err="1"/>
              <a:t>bir</a:t>
            </a:r>
            <a:r>
              <a:rPr lang="en-US" sz="2400" dirty="0"/>
              <a:t> </a:t>
            </a:r>
            <a:r>
              <a:rPr lang="en-US" sz="2400" dirty="0" err="1"/>
              <a:t>geçimsizlik</a:t>
            </a:r>
            <a:r>
              <a:rPr lang="en-US" sz="2400" dirty="0"/>
              <a:t> </a:t>
            </a:r>
            <a:r>
              <a:rPr lang="en-US" sz="2400" dirty="0" err="1"/>
              <a:t>durumunda</a:t>
            </a:r>
            <a:r>
              <a:rPr lang="en-US" sz="2400" dirty="0"/>
              <a:t> </a:t>
            </a:r>
            <a:r>
              <a:rPr lang="en-US" sz="2400" dirty="0" err="1"/>
              <a:t>filtre</a:t>
            </a:r>
            <a:r>
              <a:rPr lang="en-US" sz="2400" dirty="0"/>
              <a:t> </a:t>
            </a:r>
            <a:r>
              <a:rPr lang="en-US" sz="2400" dirty="0" err="1"/>
              <a:t>olmasına</a:t>
            </a:r>
            <a:r>
              <a:rPr lang="en-US" sz="2400" dirty="0"/>
              <a:t> </a:t>
            </a:r>
            <a:r>
              <a:rPr lang="en-US" sz="2400" dirty="0" err="1"/>
              <a:t>rağmen</a:t>
            </a:r>
            <a:r>
              <a:rPr lang="en-US" sz="2400" dirty="0"/>
              <a:t> &gt; 5 </a:t>
            </a:r>
            <a:r>
              <a:rPr lang="el-GR" sz="2400" dirty="0"/>
              <a:t>μ</a:t>
            </a:r>
            <a:r>
              <a:rPr lang="en-US" sz="2400" dirty="0"/>
              <a:t>m </a:t>
            </a:r>
            <a:r>
              <a:rPr lang="en-US" sz="2400" dirty="0" err="1"/>
              <a:t>yağ</a:t>
            </a:r>
            <a:r>
              <a:rPr lang="en-US" sz="2400" dirty="0"/>
              <a:t> </a:t>
            </a:r>
            <a:r>
              <a:rPr lang="en-US" sz="2400" dirty="0" err="1"/>
              <a:t>damlacıkları</a:t>
            </a:r>
            <a:r>
              <a:rPr lang="en-US" sz="2400" dirty="0"/>
              <a:t> </a:t>
            </a:r>
            <a:r>
              <a:rPr lang="en-US" sz="2400" dirty="0" err="1"/>
              <a:t>ya</a:t>
            </a:r>
            <a:r>
              <a:rPr lang="en-US" sz="2400" dirty="0"/>
              <a:t> da </a:t>
            </a:r>
            <a:r>
              <a:rPr lang="en-US" sz="2400" dirty="0" err="1"/>
              <a:t>çökeltiler</a:t>
            </a:r>
            <a:r>
              <a:rPr lang="en-US" sz="2400" dirty="0"/>
              <a:t> </a:t>
            </a:r>
            <a:r>
              <a:rPr lang="en-US" sz="2400" dirty="0" err="1"/>
              <a:t>oluşabilir</a:t>
            </a:r>
            <a:r>
              <a:rPr lang="en-US" sz="2400" dirty="0"/>
              <a:t> </a:t>
            </a:r>
            <a:r>
              <a:rPr lang="en-US" sz="2400" dirty="0" err="1"/>
              <a:t>ve</a:t>
            </a:r>
            <a:r>
              <a:rPr lang="en-US" sz="2400" dirty="0"/>
              <a:t> </a:t>
            </a:r>
            <a:r>
              <a:rPr lang="en-US" sz="2400" dirty="0" err="1"/>
              <a:t>dolaşıma</a:t>
            </a:r>
            <a:r>
              <a:rPr lang="en-US" sz="2400" dirty="0"/>
              <a:t> </a:t>
            </a:r>
            <a:r>
              <a:rPr lang="en-US" sz="2400" dirty="0" err="1"/>
              <a:t>karıştığında</a:t>
            </a:r>
            <a:r>
              <a:rPr lang="en-US" sz="2400" dirty="0"/>
              <a:t> emboli </a:t>
            </a:r>
            <a:r>
              <a:rPr lang="en-US" sz="2400" dirty="0" err="1"/>
              <a:t>riski</a:t>
            </a:r>
            <a:r>
              <a:rPr lang="en-US" sz="2400" dirty="0"/>
              <a:t> </a:t>
            </a:r>
            <a:r>
              <a:rPr lang="en-US" sz="2400" dirty="0" err="1"/>
              <a:t>oluşturabilir</a:t>
            </a:r>
            <a:r>
              <a:rPr lang="en-US" sz="2400" dirty="0"/>
              <a:t>.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A6D10E1-57AA-0E4B-A4F8-CA4F3E9C9D9A}"/>
              </a:ext>
            </a:extLst>
          </p:cNvPr>
          <p:cNvSpPr/>
          <p:nvPr/>
        </p:nvSpPr>
        <p:spPr>
          <a:xfrm>
            <a:off x="10791338" y="6308209"/>
            <a:ext cx="1350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/>
              <a:t>Ross E, 2020</a:t>
            </a:r>
            <a:endParaRPr lang="x-none" i="1" dirty="0"/>
          </a:p>
        </p:txBody>
      </p:sp>
      <p:sp>
        <p:nvSpPr>
          <p:cNvPr id="5" name="Yuvarlatılmış Dikdörtgen 4"/>
          <p:cNvSpPr/>
          <p:nvPr/>
        </p:nvSpPr>
        <p:spPr>
          <a:xfrm>
            <a:off x="1634490" y="5623560"/>
            <a:ext cx="7962862" cy="97611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>
                <a:solidFill>
                  <a:schemeClr val="tx1"/>
                </a:solidFill>
              </a:rPr>
              <a:t>Filtre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kullanımına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rağmen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geçimsizlik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olması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durumu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hastayı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riske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atabilmektedir</a:t>
            </a:r>
            <a:r>
              <a:rPr lang="en-GB" sz="2400" dirty="0">
                <a:solidFill>
                  <a:schemeClr val="tx1"/>
                </a:solidFill>
              </a:rPr>
              <a:t>!!!</a:t>
            </a:r>
          </a:p>
        </p:txBody>
      </p:sp>
    </p:spTree>
    <p:extLst>
      <p:ext uri="{BB962C8B-B14F-4D97-AF65-F5344CB8AC3E}">
        <p14:creationId xmlns:p14="http://schemas.microsoft.com/office/powerpoint/2010/main" val="31061693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A080717-5EF1-5E4D-B9F5-845F63603D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546411"/>
            <a:ext cx="4006560" cy="2630394"/>
          </a:xfrm>
          <a:prstGeom prst="rect">
            <a:avLst/>
          </a:prstGeom>
          <a:ln w="19050">
            <a:solidFill>
              <a:srgbClr val="203864"/>
            </a:solidFill>
          </a:ln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79B04920-8DA2-AB41-A030-D634CD7E83CD}"/>
              </a:ext>
            </a:extLst>
          </p:cNvPr>
          <p:cNvSpPr/>
          <p:nvPr/>
        </p:nvSpPr>
        <p:spPr>
          <a:xfrm>
            <a:off x="1355580" y="4233955"/>
            <a:ext cx="2971800" cy="336176"/>
          </a:xfrm>
          <a:prstGeom prst="roundRect">
            <a:avLst/>
          </a:prstGeom>
          <a:solidFill>
            <a:srgbClr val="20386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r-TR" dirty="0"/>
              <a:t>Filtrede geçimsizlik</a:t>
            </a:r>
            <a:endParaRPr lang="x-none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80CDA5-FB24-8B4A-8EA1-97B9F99F3B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1312" y="410997"/>
            <a:ext cx="4892488" cy="259260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7B0CA14-C54F-044D-8695-4D2E0C572928}"/>
              </a:ext>
            </a:extLst>
          </p:cNvPr>
          <p:cNvSpPr/>
          <p:nvPr/>
        </p:nvSpPr>
        <p:spPr>
          <a:xfrm>
            <a:off x="7018020" y="3049316"/>
            <a:ext cx="2971800" cy="336176"/>
          </a:xfrm>
          <a:prstGeom prst="roundRect">
            <a:avLst/>
          </a:prstGeom>
          <a:solidFill>
            <a:srgbClr val="20386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x-none"/>
              <a:t>0</a:t>
            </a:r>
            <a:r>
              <a:rPr lang="tr-TR" dirty="0"/>
              <a:t>,</a:t>
            </a:r>
            <a:r>
              <a:rPr lang="x-none"/>
              <a:t>2 </a:t>
            </a:r>
            <a:r>
              <a:rPr lang="tr-TR" dirty="0"/>
              <a:t>ve</a:t>
            </a:r>
            <a:r>
              <a:rPr lang="x-none"/>
              <a:t> 1</a:t>
            </a:r>
            <a:r>
              <a:rPr lang="tr-TR" dirty="0"/>
              <a:t>,</a:t>
            </a:r>
            <a:r>
              <a:rPr lang="x-none"/>
              <a:t>2 </a:t>
            </a:r>
            <a:r>
              <a:rPr lang="el-GR" dirty="0"/>
              <a:t>μ</a:t>
            </a:r>
            <a:r>
              <a:rPr lang="en-US" dirty="0"/>
              <a:t>m</a:t>
            </a:r>
            <a:r>
              <a:rPr lang="x-none"/>
              <a:t> fil</a:t>
            </a:r>
            <a:r>
              <a:rPr lang="tr-TR" dirty="0"/>
              <a:t>treler</a:t>
            </a:r>
            <a:endParaRPr lang="x-none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A280DD-15EC-3548-BC04-F4D1A5FEC8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1212" y="3704078"/>
            <a:ext cx="4410635" cy="2401603"/>
          </a:xfrm>
          <a:prstGeom prst="rect">
            <a:avLst/>
          </a:prstGeom>
          <a:ln w="19050">
            <a:solidFill>
              <a:srgbClr val="203864"/>
            </a:solidFill>
          </a:ln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C3B8475-5717-EE4A-ACE7-3C7E5BAD7FE9}"/>
              </a:ext>
            </a:extLst>
          </p:cNvPr>
          <p:cNvSpPr/>
          <p:nvPr/>
        </p:nvSpPr>
        <p:spPr>
          <a:xfrm>
            <a:off x="6461312" y="6156699"/>
            <a:ext cx="2971800" cy="336176"/>
          </a:xfrm>
          <a:prstGeom prst="roundRect">
            <a:avLst/>
          </a:prstGeom>
          <a:solidFill>
            <a:srgbClr val="20386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tr-TR" dirty="0"/>
              <a:t>Filtrede geçimsizlik</a:t>
            </a:r>
            <a:endParaRPr lang="x-none" dirty="0"/>
          </a:p>
        </p:txBody>
      </p:sp>
      <p:sp>
        <p:nvSpPr>
          <p:cNvPr id="3" name="Yuvarlatılmış Dikdörtgen 2"/>
          <p:cNvSpPr/>
          <p:nvPr/>
        </p:nvSpPr>
        <p:spPr>
          <a:xfrm>
            <a:off x="7466611" y="101477"/>
            <a:ext cx="3314277" cy="309520"/>
          </a:xfrm>
          <a:prstGeom prst="round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Benzer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şekilde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görünmektedir</a:t>
            </a:r>
            <a:r>
              <a:rPr lang="en-GB" dirty="0">
                <a:solidFill>
                  <a:schemeClr val="bg1"/>
                </a:solidFill>
              </a:rPr>
              <a:t>!!</a:t>
            </a:r>
          </a:p>
        </p:txBody>
      </p:sp>
      <p:sp>
        <p:nvSpPr>
          <p:cNvPr id="2" name="Metin kutusu 1"/>
          <p:cNvSpPr txBox="1"/>
          <p:nvPr/>
        </p:nvSpPr>
        <p:spPr>
          <a:xfrm>
            <a:off x="-59749" y="4675932"/>
            <a:ext cx="53688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 err="1"/>
              <a:t>www.cjhp-online.ca</a:t>
            </a:r>
            <a:r>
              <a:rPr lang="en-GB" sz="1600" i="1" dirty="0"/>
              <a:t>/</a:t>
            </a:r>
            <a:r>
              <a:rPr lang="en-GB" sz="1600" i="1" dirty="0" err="1"/>
              <a:t>index.php</a:t>
            </a:r>
            <a:r>
              <a:rPr lang="en-GB" sz="1600" i="1" dirty="0"/>
              <a:t>/</a:t>
            </a:r>
            <a:r>
              <a:rPr lang="en-GB" sz="1600" i="1" dirty="0" err="1"/>
              <a:t>cjhp</a:t>
            </a:r>
            <a:r>
              <a:rPr lang="en-GB" sz="1600" i="1" dirty="0"/>
              <a:t>/article/view/1345/1919</a:t>
            </a:r>
          </a:p>
        </p:txBody>
      </p:sp>
      <p:sp>
        <p:nvSpPr>
          <p:cNvPr id="11" name="Metin kutusu 10"/>
          <p:cNvSpPr txBox="1"/>
          <p:nvPr/>
        </p:nvSpPr>
        <p:spPr>
          <a:xfrm>
            <a:off x="8228327" y="6492875"/>
            <a:ext cx="21686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 err="1"/>
              <a:t>Staven</a:t>
            </a:r>
            <a:r>
              <a:rPr lang="en-GB" sz="1600" i="1" dirty="0"/>
              <a:t> et al., EJHP 2018</a:t>
            </a:r>
          </a:p>
        </p:txBody>
      </p:sp>
      <p:sp>
        <p:nvSpPr>
          <p:cNvPr id="12" name="Metin kutusu 11"/>
          <p:cNvSpPr txBox="1"/>
          <p:nvPr/>
        </p:nvSpPr>
        <p:spPr>
          <a:xfrm>
            <a:off x="10071847" y="3049316"/>
            <a:ext cx="17595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/>
              <a:t>www.bbraun.co.uk</a:t>
            </a:r>
            <a:endParaRPr lang="en-GB" sz="1600" i="1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E2935EF7-7FF5-6A44-8C51-8A63E8F09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b="1" dirty="0">
                <a:solidFill>
                  <a:srgbClr val="FF0000"/>
                </a:solidFill>
              </a:rPr>
              <a:t>Filtre Kullanımı</a:t>
            </a:r>
            <a:endParaRPr lang="x-none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37174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7" name="Rectangle 2">
            <a:extLst>
              <a:ext uri="{FF2B5EF4-FFF2-40B4-BE49-F238E27FC236}">
                <a16:creationId xmlns:a16="http://schemas.microsoft.com/office/drawing/2014/main" id="{C458E144-3DAA-3945-8C40-591630DE3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1" y="76200"/>
            <a:ext cx="8037513" cy="914400"/>
          </a:xfrm>
        </p:spPr>
        <p:txBody>
          <a:bodyPr/>
          <a:lstStyle/>
          <a:p>
            <a:r>
              <a:rPr lang="tr-TR" altLang="tr-TR" b="1">
                <a:solidFill>
                  <a:srgbClr val="C00000"/>
                </a:solidFill>
                <a:ea typeface="ＭＳ Ｐゴシック" panose="020B0600070205080204" pitchFamily="34" charset="-128"/>
              </a:rPr>
              <a:t>Fiziksel Stabilite</a:t>
            </a:r>
            <a:endParaRPr lang="en-US" altLang="tr-TR" b="1">
              <a:solidFill>
                <a:srgbClr val="C0000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162818" name="Rectangle 3">
            <a:extLst>
              <a:ext uri="{FF2B5EF4-FFF2-40B4-BE49-F238E27FC236}">
                <a16:creationId xmlns:a16="http://schemas.microsoft.com/office/drawing/2014/main" id="{F628D0C7-B42A-CF41-8C5E-0063412BD0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54288" y="1066801"/>
            <a:ext cx="8031162" cy="5688013"/>
          </a:xfrm>
        </p:spPr>
        <p:txBody>
          <a:bodyPr/>
          <a:lstStyle/>
          <a:p>
            <a:pPr>
              <a:lnSpc>
                <a:spcPct val="160000"/>
              </a:lnSpc>
              <a:buFontTx/>
              <a:buNone/>
            </a:pPr>
            <a:endParaRPr lang="tr-TR" altLang="tr-TR">
              <a:ea typeface="ＭＳ Ｐゴシック" panose="020B0600070205080204" pitchFamily="34" charset="-128"/>
            </a:endParaRPr>
          </a:p>
          <a:p>
            <a:pPr>
              <a:lnSpc>
                <a:spcPct val="160000"/>
              </a:lnSpc>
              <a:buFontTx/>
              <a:buNone/>
            </a:pPr>
            <a:endParaRPr lang="tr-TR" altLang="tr-TR">
              <a:solidFill>
                <a:srgbClr val="FFFFFF"/>
              </a:solidFill>
              <a:ea typeface="ＭＳ Ｐゴシック" panose="020B0600070205080204" pitchFamily="34" charset="-128"/>
            </a:endParaRPr>
          </a:p>
          <a:p>
            <a:endParaRPr lang="en-US" altLang="tr-TR">
              <a:ea typeface="ＭＳ Ｐゴシック" panose="020B0600070205080204" pitchFamily="34" charset="-128"/>
            </a:endParaRPr>
          </a:p>
        </p:txBody>
      </p:sp>
      <p:sp>
        <p:nvSpPr>
          <p:cNvPr id="1101830" name="Rectangle 6">
            <a:extLst>
              <a:ext uri="{FF2B5EF4-FFF2-40B4-BE49-F238E27FC236}">
                <a16:creationId xmlns:a16="http://schemas.microsoft.com/office/drawing/2014/main" id="{8B4AF41F-97CF-9342-A63C-B49E3CD47F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0763" y="2209800"/>
            <a:ext cx="3200400" cy="1447800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lnSpc>
                <a:spcPct val="160000"/>
              </a:lnSpc>
              <a:spcBef>
                <a:spcPct val="20000"/>
              </a:spcBef>
              <a:defRPr/>
            </a:pPr>
            <a:r>
              <a:rPr lang="tr-TR" altLang="tr-TR" sz="3200">
                <a:solidFill>
                  <a:schemeClr val="bg1"/>
                </a:solidFill>
                <a:latin typeface="Calibri" panose="020F0502020204030204" pitchFamily="34" charset="0"/>
              </a:rPr>
              <a:t>Çökelti </a:t>
            </a:r>
          </a:p>
          <a:p>
            <a:pPr algn="ctr" eaLnBrk="1" hangingPunct="1">
              <a:spcBef>
                <a:spcPct val="20000"/>
              </a:spcBef>
              <a:defRPr/>
            </a:pPr>
            <a:r>
              <a:rPr lang="tr-TR" altLang="tr-TR" sz="3200">
                <a:solidFill>
                  <a:schemeClr val="bg1"/>
                </a:solidFill>
                <a:latin typeface="Calibri" panose="020F0502020204030204" pitchFamily="34" charset="0"/>
              </a:rPr>
              <a:t>oluşması</a:t>
            </a:r>
            <a:endParaRPr lang="en-US" altLang="tr-TR" sz="180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1101831" name="Rectangle 7">
            <a:extLst>
              <a:ext uri="{FF2B5EF4-FFF2-40B4-BE49-F238E27FC236}">
                <a16:creationId xmlns:a16="http://schemas.microsoft.com/office/drawing/2014/main" id="{43BD1E8C-1A0C-1242-86A7-571C7ACF8A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2209800"/>
            <a:ext cx="3962400" cy="14478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tr-TR" altLang="tr-TR" dirty="0">
                <a:solidFill>
                  <a:schemeClr val="bg1"/>
                </a:solidFill>
                <a:latin typeface="Calibri" panose="020F0502020204030204" pitchFamily="34" charset="0"/>
              </a:rPr>
              <a:t>Yağ emülsiyonlarının </a:t>
            </a:r>
          </a:p>
          <a:p>
            <a:pPr algn="ctr"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tr-TR" altLang="tr-TR" dirty="0">
                <a:solidFill>
                  <a:schemeClr val="bg1"/>
                </a:solidFill>
                <a:latin typeface="Calibri" panose="020F0502020204030204" pitchFamily="34" charset="0"/>
              </a:rPr>
              <a:t>bozulması</a:t>
            </a:r>
            <a:endParaRPr lang="en-US" altLang="tr-TR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1101832" name="Line 8">
            <a:extLst>
              <a:ext uri="{FF2B5EF4-FFF2-40B4-BE49-F238E27FC236}">
                <a16:creationId xmlns:a16="http://schemas.microsoft.com/office/drawing/2014/main" id="{CBE5EE90-56D9-8447-97E2-A3F6B8F7FA6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886200" y="1143000"/>
            <a:ext cx="2209800" cy="0"/>
          </a:xfrm>
          <a:prstGeom prst="line">
            <a:avLst/>
          </a:prstGeom>
          <a:noFill/>
          <a:ln w="57150">
            <a:solidFill>
              <a:schemeClr val="tx2">
                <a:lumMod val="75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tr-TR">
              <a:cs typeface="Arial" panose="020B0604020202020204" pitchFamily="34" charset="0"/>
            </a:endParaRPr>
          </a:p>
        </p:txBody>
      </p:sp>
      <p:sp>
        <p:nvSpPr>
          <p:cNvPr id="1101833" name="Line 9">
            <a:extLst>
              <a:ext uri="{FF2B5EF4-FFF2-40B4-BE49-F238E27FC236}">
                <a16:creationId xmlns:a16="http://schemas.microsoft.com/office/drawing/2014/main" id="{CEC72ED2-3B40-C947-BB4F-6C0C6477C802}"/>
              </a:ext>
            </a:extLst>
          </p:cNvPr>
          <p:cNvSpPr>
            <a:spLocks noChangeShapeType="1"/>
          </p:cNvSpPr>
          <p:nvPr/>
        </p:nvSpPr>
        <p:spPr bwMode="auto">
          <a:xfrm>
            <a:off x="3886200" y="1143000"/>
            <a:ext cx="0" cy="1066800"/>
          </a:xfrm>
          <a:prstGeom prst="line">
            <a:avLst/>
          </a:prstGeom>
          <a:noFill/>
          <a:ln w="57150">
            <a:solidFill>
              <a:schemeClr val="tx2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tr-TR">
              <a:cs typeface="Arial" panose="020B0604020202020204" pitchFamily="34" charset="0"/>
            </a:endParaRPr>
          </a:p>
        </p:txBody>
      </p:sp>
      <p:sp>
        <p:nvSpPr>
          <p:cNvPr id="1101834" name="Line 10">
            <a:extLst>
              <a:ext uri="{FF2B5EF4-FFF2-40B4-BE49-F238E27FC236}">
                <a16:creationId xmlns:a16="http://schemas.microsoft.com/office/drawing/2014/main" id="{AD82483D-4B6A-E042-B0C5-46D2FA32452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096000" y="1143000"/>
            <a:ext cx="2209800" cy="0"/>
          </a:xfrm>
          <a:prstGeom prst="line">
            <a:avLst/>
          </a:prstGeom>
          <a:noFill/>
          <a:ln w="57150">
            <a:solidFill>
              <a:schemeClr val="bg2">
                <a:lumMod val="90000"/>
              </a:schemeClr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tr-TR"/>
          </a:p>
        </p:txBody>
      </p:sp>
      <p:sp>
        <p:nvSpPr>
          <p:cNvPr id="1101835" name="Line 11">
            <a:extLst>
              <a:ext uri="{FF2B5EF4-FFF2-40B4-BE49-F238E27FC236}">
                <a16:creationId xmlns:a16="http://schemas.microsoft.com/office/drawing/2014/main" id="{C2306A84-C92D-F547-B27D-DBAD72299FC7}"/>
              </a:ext>
            </a:extLst>
          </p:cNvPr>
          <p:cNvSpPr>
            <a:spLocks noChangeShapeType="1"/>
          </p:cNvSpPr>
          <p:nvPr/>
        </p:nvSpPr>
        <p:spPr bwMode="auto">
          <a:xfrm>
            <a:off x="8305800" y="1143000"/>
            <a:ext cx="0" cy="1066800"/>
          </a:xfrm>
          <a:prstGeom prst="line">
            <a:avLst/>
          </a:prstGeom>
          <a:noFill/>
          <a:ln w="57150">
            <a:solidFill>
              <a:schemeClr val="bg2">
                <a:lumMod val="90000"/>
              </a:schemeClr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tr-TR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DEE660-2FDF-28A9-08B7-A6D5E9C7BFED}"/>
              </a:ext>
            </a:extLst>
          </p:cNvPr>
          <p:cNvSpPr txBox="1"/>
          <p:nvPr/>
        </p:nvSpPr>
        <p:spPr>
          <a:xfrm>
            <a:off x="403998" y="3657600"/>
            <a:ext cx="519541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r-TR" altLang="tr-TR" sz="1800" b="1" dirty="0">
                <a:ea typeface="ＭＳ Ｐゴシック" panose="020B0600070205080204" pitchFamily="34" charset="-128"/>
              </a:rPr>
              <a:t>Kalsiyum Fosfat Çökeltisi: </a:t>
            </a:r>
            <a:r>
              <a:rPr lang="tr-TR" altLang="tr-TR" sz="1800" b="1" dirty="0" err="1">
                <a:ea typeface="ＭＳ Ｐゴシック" panose="020B0600070205080204" pitchFamily="34" charset="-128"/>
              </a:rPr>
              <a:t>Ph</a:t>
            </a:r>
            <a:r>
              <a:rPr lang="tr-TR" altLang="tr-TR" b="1" dirty="0">
                <a:ea typeface="ＭＳ Ｐゴシック" panose="020B0600070205080204" pitchFamily="34" charset="-128"/>
              </a:rPr>
              <a:t>, sıcaklık, AA, tuz yapıları, miktarları, karıştırma sırası</a:t>
            </a:r>
          </a:p>
          <a:p>
            <a:endParaRPr lang="en-TR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9E8DCD31-8AFE-6ACB-3895-AD56E5C631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051" t="59447" r="4431" b="8182"/>
          <a:stretch>
            <a:fillRect/>
          </a:stretch>
        </p:blipFill>
        <p:spPr bwMode="auto">
          <a:xfrm>
            <a:off x="1335087" y="4545710"/>
            <a:ext cx="2586038" cy="2112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1882615C-76ED-AB0C-285A-CE81D0C868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691" y="3882631"/>
            <a:ext cx="4720041" cy="29471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87362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1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01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1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01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1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01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1831" grpId="0" animBg="1" autoUpdateAnimBg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206D6368-3AC0-E84F-CEBA-43BB822886EA}"/>
              </a:ext>
            </a:extLst>
          </p:cNvPr>
          <p:cNvGrpSpPr/>
          <p:nvPr/>
        </p:nvGrpSpPr>
        <p:grpSpPr>
          <a:xfrm>
            <a:off x="-792480" y="481015"/>
            <a:ext cx="5788025" cy="5083175"/>
            <a:chOff x="4800600" y="1219200"/>
            <a:chExt cx="5788025" cy="5083175"/>
          </a:xfrm>
        </p:grpSpPr>
        <p:sp>
          <p:nvSpPr>
            <p:cNvPr id="3" name="Line 8">
              <a:extLst>
                <a:ext uri="{FF2B5EF4-FFF2-40B4-BE49-F238E27FC236}">
                  <a16:creationId xmlns:a16="http://schemas.microsoft.com/office/drawing/2014/main" id="{563B0CBB-A48D-C145-B86C-0FD3767E8B4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00600" y="2514600"/>
              <a:ext cx="838200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tr-TR" sz="3200">
                <a:latin typeface="+mj-lt"/>
                <a:cs typeface="Arial" pitchFamily="34" charset="0"/>
              </a:endParaRPr>
            </a:p>
          </p:txBody>
        </p:sp>
        <p:sp>
          <p:nvSpPr>
            <p:cNvPr id="4" name="Line 11">
              <a:extLst>
                <a:ext uri="{FF2B5EF4-FFF2-40B4-BE49-F238E27FC236}">
                  <a16:creationId xmlns:a16="http://schemas.microsoft.com/office/drawing/2014/main" id="{638DDD24-F7D9-9C48-A44B-3A98B3F12A7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638800" y="1600200"/>
              <a:ext cx="0" cy="914400"/>
            </a:xfrm>
            <a:prstGeom prst="line">
              <a:avLst/>
            </a:prstGeom>
            <a:noFill/>
            <a:ln w="57150">
              <a:solidFill>
                <a:schemeClr val="bg1">
                  <a:lumMod val="50000"/>
                </a:schemeClr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tr-TR">
                <a:cs typeface="Arial" pitchFamily="34" charset="0"/>
              </a:endParaRPr>
            </a:p>
          </p:txBody>
        </p:sp>
        <p:sp>
          <p:nvSpPr>
            <p:cNvPr id="5" name="Line 12">
              <a:extLst>
                <a:ext uri="{FF2B5EF4-FFF2-40B4-BE49-F238E27FC236}">
                  <a16:creationId xmlns:a16="http://schemas.microsoft.com/office/drawing/2014/main" id="{E60B5A6D-7BB1-0E48-AF9D-E074D11DF188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638800" y="1600200"/>
              <a:ext cx="1066800" cy="0"/>
            </a:xfrm>
            <a:prstGeom prst="line">
              <a:avLst/>
            </a:prstGeom>
            <a:noFill/>
            <a:ln w="57150">
              <a:solidFill>
                <a:schemeClr val="bg1">
                  <a:lumMod val="50000"/>
                </a:schemeClr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tr-TR">
                <a:cs typeface="Arial" pitchFamily="34" charset="0"/>
              </a:endParaRPr>
            </a:p>
          </p:txBody>
        </p:sp>
        <p:sp>
          <p:nvSpPr>
            <p:cNvPr id="6" name="Rectangle 6">
              <a:extLst>
                <a:ext uri="{FF2B5EF4-FFF2-40B4-BE49-F238E27FC236}">
                  <a16:creationId xmlns:a16="http://schemas.microsoft.com/office/drawing/2014/main" id="{3EF37FF6-D1D3-974B-8D37-6CF89A91CD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05600" y="1219200"/>
              <a:ext cx="3276600" cy="60960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tr-TR" sz="3200" dirty="0">
                  <a:latin typeface="+mj-lt"/>
                  <a:cs typeface="Arial" pitchFamily="34" charset="0"/>
                </a:rPr>
                <a:t>Fiziksel </a:t>
              </a:r>
              <a:r>
                <a:rPr lang="tr-TR" sz="3200" dirty="0" err="1">
                  <a:latin typeface="+mj-lt"/>
                  <a:cs typeface="Arial" pitchFamily="34" charset="0"/>
                </a:rPr>
                <a:t>Stabilite</a:t>
              </a:r>
              <a:endParaRPr lang="en-US" sz="3200" dirty="0">
                <a:latin typeface="+mj-lt"/>
                <a:cs typeface="Arial" pitchFamily="34" charset="0"/>
              </a:endParaRPr>
            </a:p>
          </p:txBody>
        </p:sp>
        <p:sp>
          <p:nvSpPr>
            <p:cNvPr id="7" name="Line 13">
              <a:extLst>
                <a:ext uri="{FF2B5EF4-FFF2-40B4-BE49-F238E27FC236}">
                  <a16:creationId xmlns:a16="http://schemas.microsoft.com/office/drawing/2014/main" id="{93B20D25-2B1A-A548-AD3C-0629B0A50E7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638800" y="2514600"/>
              <a:ext cx="1066800" cy="0"/>
            </a:xfrm>
            <a:prstGeom prst="line">
              <a:avLst/>
            </a:prstGeom>
            <a:noFill/>
            <a:ln w="57150">
              <a:solidFill>
                <a:schemeClr val="bg1">
                  <a:lumMod val="50000"/>
                </a:schemeClr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tr-TR">
                <a:cs typeface="Arial" pitchFamily="34" charset="0"/>
              </a:endParaRPr>
            </a:p>
          </p:txBody>
        </p:sp>
        <p:sp>
          <p:nvSpPr>
            <p:cNvPr id="8" name="Rectangle 5">
              <a:extLst>
                <a:ext uri="{FF2B5EF4-FFF2-40B4-BE49-F238E27FC236}">
                  <a16:creationId xmlns:a16="http://schemas.microsoft.com/office/drawing/2014/main" id="{D9E5BAC1-CF25-844E-83AA-0BC13AA9E4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05600" y="2209800"/>
              <a:ext cx="3276600" cy="609600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tr-TR" sz="3200">
                  <a:latin typeface="+mj-lt"/>
                  <a:cs typeface="Arial" pitchFamily="34" charset="0"/>
                </a:rPr>
                <a:t>Kimyasal Stabilite </a:t>
              </a:r>
              <a:endParaRPr lang="en-US" sz="3200">
                <a:latin typeface="+mj-lt"/>
                <a:cs typeface="Arial" pitchFamily="34" charset="0"/>
              </a:endParaRPr>
            </a:p>
          </p:txBody>
        </p:sp>
        <p:sp>
          <p:nvSpPr>
            <p:cNvPr id="9" name="Line 9">
              <a:extLst>
                <a:ext uri="{FF2B5EF4-FFF2-40B4-BE49-F238E27FC236}">
                  <a16:creationId xmlns:a16="http://schemas.microsoft.com/office/drawing/2014/main" id="{7CAA2F4B-0F18-434A-9EC4-4C5E6A16960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638800" y="3429000"/>
              <a:ext cx="1066800" cy="0"/>
            </a:xfrm>
            <a:prstGeom prst="line">
              <a:avLst/>
            </a:prstGeom>
            <a:noFill/>
            <a:ln w="57150">
              <a:solidFill>
                <a:schemeClr val="bg1">
                  <a:lumMod val="50000"/>
                </a:schemeClr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tr-TR">
                <a:cs typeface="Arial" pitchFamily="34" charset="0"/>
              </a:endParaRPr>
            </a:p>
          </p:txBody>
        </p:sp>
        <p:sp>
          <p:nvSpPr>
            <p:cNvPr id="10" name="Line 10">
              <a:extLst>
                <a:ext uri="{FF2B5EF4-FFF2-40B4-BE49-F238E27FC236}">
                  <a16:creationId xmlns:a16="http://schemas.microsoft.com/office/drawing/2014/main" id="{1A8A0BD3-587D-0E40-B525-E881B6793FB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638800" y="2514600"/>
              <a:ext cx="0" cy="190500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tr-TR" sz="3200">
                <a:latin typeface="+mj-lt"/>
                <a:cs typeface="Arial" pitchFamily="34" charset="0"/>
              </a:endParaRPr>
            </a:p>
          </p:txBody>
        </p:sp>
        <p:sp>
          <p:nvSpPr>
            <p:cNvPr id="11" name="Rectangle 7">
              <a:extLst>
                <a:ext uri="{FF2B5EF4-FFF2-40B4-BE49-F238E27FC236}">
                  <a16:creationId xmlns:a16="http://schemas.microsoft.com/office/drawing/2014/main" id="{E8032FAE-EAC3-9548-BDE3-9C0599C93F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05600" y="3200400"/>
              <a:ext cx="3429000" cy="60960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tr-TR" sz="3200">
                  <a:latin typeface="+mj-lt"/>
                  <a:cs typeface="Arial" pitchFamily="34" charset="0"/>
                </a:rPr>
                <a:t>Mikrobiyal Stabilite</a:t>
              </a:r>
              <a:endParaRPr lang="en-US" sz="3200">
                <a:latin typeface="+mj-lt"/>
                <a:cs typeface="Arial" pitchFamily="34" charset="0"/>
              </a:endParaRPr>
            </a:p>
          </p:txBody>
        </p:sp>
        <p:sp>
          <p:nvSpPr>
            <p:cNvPr id="102411" name="Rectangle 14">
              <a:extLst>
                <a:ext uri="{FF2B5EF4-FFF2-40B4-BE49-F238E27FC236}">
                  <a16:creationId xmlns:a16="http://schemas.microsoft.com/office/drawing/2014/main" id="{F8B2DC97-DAF8-D941-A4B9-19515B3964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05600" y="4114800"/>
              <a:ext cx="3276600" cy="60960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tr-TR" altLang="tr-TR" sz="3200">
                  <a:latin typeface="Calibri Light" panose="020F0302020204030204" pitchFamily="34" charset="0"/>
                </a:rPr>
                <a:t>İlaç Stabilitesi</a:t>
              </a:r>
              <a:endParaRPr lang="en-US" altLang="tr-TR" sz="3200">
                <a:latin typeface="Calibri Light" panose="020F0302020204030204" pitchFamily="34" charset="0"/>
              </a:endParaRPr>
            </a:p>
          </p:txBody>
        </p:sp>
        <p:sp>
          <p:nvSpPr>
            <p:cNvPr id="13" name="Line 15">
              <a:extLst>
                <a:ext uri="{FF2B5EF4-FFF2-40B4-BE49-F238E27FC236}">
                  <a16:creationId xmlns:a16="http://schemas.microsoft.com/office/drawing/2014/main" id="{028EB9EB-1347-A845-997F-374311BD49E6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638800" y="4419600"/>
              <a:ext cx="1066800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tr-TR" sz="3200">
                <a:latin typeface="+mj-lt"/>
                <a:cs typeface="Arial" pitchFamily="34" charset="0"/>
              </a:endParaRPr>
            </a:p>
          </p:txBody>
        </p:sp>
        <p:cxnSp>
          <p:nvCxnSpPr>
            <p:cNvPr id="14" name="16 Düz Bağlayıcı">
              <a:extLst>
                <a:ext uri="{FF2B5EF4-FFF2-40B4-BE49-F238E27FC236}">
                  <a16:creationId xmlns:a16="http://schemas.microsoft.com/office/drawing/2014/main" id="{04A661EF-CDA6-DE47-B85F-77A86F8CF972}"/>
                </a:ext>
              </a:extLst>
            </p:cNvPr>
            <p:cNvCxnSpPr/>
            <p:nvPr/>
          </p:nvCxnSpPr>
          <p:spPr>
            <a:xfrm rot="5400000">
              <a:off x="7328694" y="4809332"/>
              <a:ext cx="1100138" cy="930275"/>
            </a:xfrm>
            <a:prstGeom prst="line">
              <a:avLst/>
            </a:prstGeom>
            <a:solidFill>
              <a:schemeClr val="bg2">
                <a:lumMod val="75000"/>
              </a:schemeClr>
            </a:solidFill>
            <a:ln w="381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18 Düz Bağlayıcı">
              <a:extLst>
                <a:ext uri="{FF2B5EF4-FFF2-40B4-BE49-F238E27FC236}">
                  <a16:creationId xmlns:a16="http://schemas.microsoft.com/office/drawing/2014/main" id="{D3A43B0F-0FD0-D848-ADA9-574FE6CF38D5}"/>
                </a:ext>
              </a:extLst>
            </p:cNvPr>
            <p:cNvCxnSpPr/>
            <p:nvPr/>
          </p:nvCxnSpPr>
          <p:spPr>
            <a:xfrm rot="16200000" flipH="1">
              <a:off x="8408988" y="4659313"/>
              <a:ext cx="1127125" cy="1257300"/>
            </a:xfrm>
            <a:prstGeom prst="line">
              <a:avLst/>
            </a:prstGeom>
            <a:solidFill>
              <a:schemeClr val="bg2">
                <a:lumMod val="75000"/>
              </a:schemeClr>
            </a:solidFill>
            <a:ln w="381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415" name="Rectangle 6">
              <a:extLst>
                <a:ext uri="{FF2B5EF4-FFF2-40B4-BE49-F238E27FC236}">
                  <a16:creationId xmlns:a16="http://schemas.microsoft.com/office/drawing/2014/main" id="{C3504393-F8A8-514D-8773-5F2262C228D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16700" y="5824538"/>
              <a:ext cx="1593850" cy="44926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solidFill>
                <a:schemeClr val="bg2">
                  <a:lumMod val="75000"/>
                </a:schemeClr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60000"/>
                </a:lnSpc>
                <a:spcBef>
                  <a:spcPct val="20000"/>
                </a:spcBef>
              </a:pPr>
              <a:r>
                <a:rPr lang="tr-TR" altLang="tr-TR" sz="2000" dirty="0">
                  <a:latin typeface="Calibri" panose="020F0502020204030204" pitchFamily="34" charset="0"/>
                </a:rPr>
                <a:t>İlaç Eklenmesi</a:t>
              </a:r>
              <a:endParaRPr lang="en-US" altLang="tr-TR" sz="1200" dirty="0">
                <a:latin typeface="Calibri" panose="020F0502020204030204" pitchFamily="34" charset="0"/>
              </a:endParaRPr>
            </a:p>
          </p:txBody>
        </p:sp>
        <p:sp>
          <p:nvSpPr>
            <p:cNvPr id="102416" name="Rectangle 7">
              <a:extLst>
                <a:ext uri="{FF2B5EF4-FFF2-40B4-BE49-F238E27FC236}">
                  <a16:creationId xmlns:a16="http://schemas.microsoft.com/office/drawing/2014/main" id="{64174F27-F2B6-8B42-90BB-9B6F54314F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13775" y="5851525"/>
              <a:ext cx="1974850" cy="45085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solidFill>
                <a:schemeClr val="bg2">
                  <a:lumMod val="75000"/>
                </a:schemeClr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tr-TR" altLang="tr-TR" sz="2000">
                  <a:latin typeface="Calibri" panose="020F0502020204030204" pitchFamily="34" charset="0"/>
                </a:rPr>
                <a:t>Geçimsizlik</a:t>
              </a:r>
              <a:endParaRPr lang="en-US" altLang="tr-TR" sz="2000">
                <a:latin typeface="Calibri" panose="020F0502020204030204" pitchFamily="34" charset="0"/>
              </a:endParaRP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BED442B1-8979-4096-1780-77FB061DC7B1}"/>
              </a:ext>
            </a:extLst>
          </p:cNvPr>
          <p:cNvSpPr txBox="1"/>
          <p:nvPr/>
        </p:nvSpPr>
        <p:spPr>
          <a:xfrm>
            <a:off x="5455919" y="354781"/>
            <a:ext cx="6674226" cy="61677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60000"/>
              </a:lnSpc>
            </a:pPr>
            <a:r>
              <a:rPr lang="tr-TR" altLang="tr-TR" sz="2400" b="1" dirty="0">
                <a:ea typeface="ＭＳ Ｐゴシック" panose="020B0600070205080204" pitchFamily="34" charset="-128"/>
              </a:rPr>
              <a:t>Vitamin </a:t>
            </a:r>
            <a:r>
              <a:rPr lang="tr-TR" altLang="tr-TR" sz="2400" b="1" dirty="0" err="1">
                <a:ea typeface="ＭＳ Ｐゴシック" panose="020B0600070205080204" pitchFamily="34" charset="-128"/>
              </a:rPr>
              <a:t>stabilitesi-Lipid</a:t>
            </a:r>
            <a:r>
              <a:rPr lang="tr-TR" altLang="tr-TR" sz="2400" b="1" dirty="0">
                <a:ea typeface="ＭＳ Ｐゴシック" panose="020B0600070205080204" pitchFamily="34" charset="-128"/>
              </a:rPr>
              <a:t> </a:t>
            </a:r>
            <a:r>
              <a:rPr lang="tr-TR" altLang="tr-TR" sz="2400" b="1" dirty="0" err="1">
                <a:ea typeface="ＭＳ Ｐゴシック" panose="020B0600070205080204" pitchFamily="34" charset="-128"/>
              </a:rPr>
              <a:t>Peroksidasyonu</a:t>
            </a:r>
            <a:r>
              <a:rPr lang="tr-TR" altLang="tr-TR" sz="2400" b="1" dirty="0">
                <a:ea typeface="ＭＳ Ｐゴシック" panose="020B0600070205080204" pitchFamily="34" charset="-128"/>
              </a:rPr>
              <a:t> 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72C8CAD4-C17B-1C84-821A-2E286689D8AA}"/>
              </a:ext>
            </a:extLst>
          </p:cNvPr>
          <p:cNvSpPr txBox="1">
            <a:spLocks/>
          </p:cNvSpPr>
          <p:nvPr/>
        </p:nvSpPr>
        <p:spPr>
          <a:xfrm>
            <a:off x="5455919" y="971553"/>
            <a:ext cx="6674227" cy="4114800"/>
          </a:xfrm>
          <a:prstGeom prst="rect">
            <a:avLst/>
          </a:prstGeom>
          <a:ln>
            <a:solidFill>
              <a:srgbClr val="00B0F0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tr-TR" altLang="tr-TR" sz="2400" b="1" dirty="0" err="1">
                <a:ea typeface="ＭＳ Ｐゴシック" panose="020B0600070205080204" pitchFamily="34" charset="-128"/>
              </a:rPr>
              <a:t>Peroksidasyonu</a:t>
            </a:r>
            <a:r>
              <a:rPr lang="tr-TR" altLang="tr-TR" sz="2400" b="1" dirty="0">
                <a:ea typeface="ＭＳ Ｐゴシック" panose="020B0600070205080204" pitchFamily="34" charset="-128"/>
              </a:rPr>
              <a:t> Azaltan Faktörler:</a:t>
            </a:r>
          </a:p>
          <a:p>
            <a:pPr marL="0" indent="0">
              <a:spcBef>
                <a:spcPts val="1800"/>
              </a:spcBef>
            </a:pPr>
            <a:r>
              <a:rPr lang="tr-TR" altLang="tr-TR" sz="2400" dirty="0">
                <a:ea typeface="ＭＳ Ｐゴシック" panose="020B0600070205080204" pitchFamily="34" charset="-128"/>
              </a:rPr>
              <a:t>Antioksidanlar (E ve C vitamini)</a:t>
            </a:r>
          </a:p>
          <a:p>
            <a:pPr marL="0" indent="0">
              <a:spcBef>
                <a:spcPts val="1800"/>
              </a:spcBef>
            </a:pPr>
            <a:r>
              <a:rPr lang="tr-TR" altLang="tr-TR" sz="2400" dirty="0">
                <a:ea typeface="ＭＳ Ｐゴシック" panose="020B0600070205080204" pitchFamily="34" charset="-128"/>
              </a:rPr>
              <a:t>Daha az hava geçirgen çok katlı torba kullanımı</a:t>
            </a:r>
          </a:p>
          <a:p>
            <a:pPr marL="0" indent="0">
              <a:spcBef>
                <a:spcPts val="1800"/>
              </a:spcBef>
            </a:pPr>
            <a:r>
              <a:rPr lang="tr-TR" altLang="tr-TR" sz="2400" dirty="0">
                <a:ea typeface="ＭＳ Ｐゴシック" panose="020B0600070205080204" pitchFamily="34" charset="-128"/>
              </a:rPr>
              <a:t>Doğrudan güneş ışığından korunması</a:t>
            </a:r>
          </a:p>
          <a:p>
            <a:pPr lvl="1">
              <a:spcBef>
                <a:spcPts val="1800"/>
              </a:spcBef>
            </a:pPr>
            <a:r>
              <a:rPr lang="tr-TR" altLang="tr-TR" sz="2000" dirty="0">
                <a:ea typeface="ＭＳ Ｐゴシック" panose="020B0600070205080204" pitchFamily="34" charset="-128"/>
              </a:rPr>
              <a:t>Torba ve setler için kılıf kullanımı</a:t>
            </a:r>
          </a:p>
          <a:p>
            <a:pPr marL="0" indent="0">
              <a:spcBef>
                <a:spcPts val="1800"/>
              </a:spcBef>
            </a:pPr>
            <a:r>
              <a:rPr lang="tr-TR" altLang="tr-TR" sz="2400" dirty="0">
                <a:ea typeface="ＭＳ Ｐゴシック" panose="020B0600070205080204" pitchFamily="34" charset="-128"/>
              </a:rPr>
              <a:t>Soğukta saklanması</a:t>
            </a:r>
          </a:p>
          <a:p>
            <a:pPr marL="0" indent="0">
              <a:spcBef>
                <a:spcPts val="1800"/>
              </a:spcBef>
            </a:pPr>
            <a:r>
              <a:rPr lang="tr-TR" altLang="tr-TR" sz="2400" dirty="0">
                <a:ea typeface="ＭＳ Ｐゴシック" panose="020B0600070205080204" pitchFamily="34" charset="-128"/>
              </a:rPr>
              <a:t>Eser elementlerin </a:t>
            </a:r>
            <a:r>
              <a:rPr lang="tr-TR" altLang="tr-TR" sz="2400" dirty="0" err="1">
                <a:ea typeface="ＭＳ Ｐゴシック" panose="020B0600070205080204" pitchFamily="34" charset="-128"/>
              </a:rPr>
              <a:t>infüzyondan</a:t>
            </a:r>
            <a:r>
              <a:rPr lang="tr-TR" altLang="tr-TR" sz="2400" dirty="0">
                <a:ea typeface="ＭＳ Ｐゴシック" panose="020B0600070205080204" pitchFamily="34" charset="-128"/>
              </a:rPr>
              <a:t> hemen önce eklenmesi</a:t>
            </a:r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84EC012D-74EB-2F02-7397-AE0B6C3AF9A3}"/>
              </a:ext>
            </a:extLst>
          </p:cNvPr>
          <p:cNvSpPr/>
          <p:nvPr/>
        </p:nvSpPr>
        <p:spPr>
          <a:xfrm>
            <a:off x="4541520" y="1592260"/>
            <a:ext cx="713232" cy="304800"/>
          </a:xfrm>
          <a:prstGeom prst="rightArrow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325519288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4182A3-FC89-2037-91CA-BFBE3FB74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84DC054C-6F2B-D400-65E2-1E34B4C6EF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9281809"/>
              </p:ext>
            </p:extLst>
          </p:nvPr>
        </p:nvGraphicFramePr>
        <p:xfrm>
          <a:off x="614183" y="2407830"/>
          <a:ext cx="10515600" cy="3993616"/>
        </p:xfrm>
        <a:graphic>
          <a:graphicData uri="http://schemas.openxmlformats.org/drawingml/2006/table">
            <a:tbl>
              <a:tblPr bandRow="1">
                <a:tableStyleId>{793D81CF-94F2-401A-BA57-92F5A7B2D0C5}</a:tableStyleId>
              </a:tblPr>
              <a:tblGrid>
                <a:gridCol w="4087311">
                  <a:extLst>
                    <a:ext uri="{9D8B030D-6E8A-4147-A177-3AD203B41FA5}">
                      <a16:colId xmlns:a16="http://schemas.microsoft.com/office/drawing/2014/main" val="70648354"/>
                    </a:ext>
                  </a:extLst>
                </a:gridCol>
                <a:gridCol w="6428289">
                  <a:extLst>
                    <a:ext uri="{9D8B030D-6E8A-4147-A177-3AD203B41FA5}">
                      <a16:colId xmlns:a16="http://schemas.microsoft.com/office/drawing/2014/main" val="3510467900"/>
                    </a:ext>
                  </a:extLst>
                </a:gridCol>
              </a:tblGrid>
              <a:tr h="749020">
                <a:tc>
                  <a:txBody>
                    <a:bodyPr/>
                    <a:lstStyle/>
                    <a:p>
                      <a:pPr algn="ctr"/>
                      <a:r>
                        <a:rPr lang="tr-TR" sz="2400" b="1" noProof="1">
                          <a:solidFill>
                            <a:srgbClr val="FF0000"/>
                          </a:solidFill>
                        </a:rPr>
                        <a:t>SORU</a:t>
                      </a:r>
                      <a:endParaRPr lang="tr-TR" sz="2400" b="1" noProof="1">
                        <a:solidFill>
                          <a:srgbClr val="FF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tr-TR" sz="2400" b="1" noProof="1">
                          <a:solidFill>
                            <a:srgbClr val="FF0000"/>
                          </a:solidFill>
                        </a:rPr>
                        <a:t>ÖNERİ</a:t>
                      </a:r>
                      <a:endParaRPr lang="tr-TR" sz="2400" b="1" noProof="1">
                        <a:solidFill>
                          <a:srgbClr val="FF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11932462"/>
                  </a:ext>
                </a:extLst>
              </a:tr>
              <a:tr h="31995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r-TR" sz="2400" noProof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b. </a:t>
                      </a:r>
                      <a:r>
                        <a:rPr lang="tr-TR" sz="2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Kontaminasyonun</a:t>
                      </a:r>
                      <a:r>
                        <a:rPr lang="tr-TR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önlenmesi için nelere dikkat edilmelidir?</a:t>
                      </a:r>
                    </a:p>
                    <a:p>
                      <a:pPr marL="0" indent="0">
                        <a:lnSpc>
                          <a:spcPct val="150000"/>
                        </a:lnSpc>
                        <a:buNone/>
                      </a:pPr>
                      <a:endParaRPr lang="tr-TR" sz="2400" noProof="1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marR="0" lvl="0" indent="-4572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tr-TR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Beslenme torbasında yapılacak herhangi bir müdahale aseptik ortamda yapılmalıdır. </a:t>
                      </a:r>
                    </a:p>
                    <a:p>
                      <a:pPr marL="457200" marR="0" lvl="0" indent="-4572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tr-TR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Bileşenlerin hammadde içeriğindeki doğal </a:t>
                      </a:r>
                      <a:r>
                        <a:rPr lang="tr-TR" sz="2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kontaminasyon</a:t>
                      </a:r>
                      <a:r>
                        <a:rPr lang="tr-TR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ürünlerinin ve miktarının bilinmesi gerekir.</a:t>
                      </a: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tr-TR" sz="2000" noProof="1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773032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4A8891-1995-695A-A112-308AAFB95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A84BC-3F9E-4B08-9743-FC4E27FA5126}" type="slidenum">
              <a:rPr lang="tr-TR" noProof="1" smtClean="0"/>
              <a:t>43</a:t>
            </a:fld>
            <a:endParaRPr lang="tr-TR" noProof="1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5C8C715-0657-E51B-3717-046E5AFDD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683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tr-TR" sz="4000" noProof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Parenteral Nütrisyon ile Eş Zamanlı İlaç Uygulama</a:t>
            </a:r>
          </a:p>
        </p:txBody>
      </p:sp>
      <p:sp>
        <p:nvSpPr>
          <p:cNvPr id="2" name="Metin kutusu 5">
            <a:extLst>
              <a:ext uri="{FF2B5EF4-FFF2-40B4-BE49-F238E27FC236}">
                <a16:creationId xmlns:a16="http://schemas.microsoft.com/office/drawing/2014/main" id="{41E5CFD7-AED9-DDC5-7090-B64FE16E16F3}"/>
              </a:ext>
            </a:extLst>
          </p:cNvPr>
          <p:cNvSpPr txBox="1"/>
          <p:nvPr/>
        </p:nvSpPr>
        <p:spPr>
          <a:xfrm>
            <a:off x="614183" y="1360502"/>
            <a:ext cx="1051559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tr-TR" sz="2800" i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1. </a:t>
            </a:r>
            <a:r>
              <a:rPr lang="tr-TR" sz="2800" i="1" dirty="0" err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Parenteral</a:t>
            </a:r>
            <a:r>
              <a:rPr lang="tr-TR" sz="2800" i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beslenme tedavisi alan hastalarda ilaç uygulanmasında göz önünde bulundurulacak ilkeler nelerdir? </a:t>
            </a:r>
          </a:p>
          <a:p>
            <a:endParaRPr lang="tr-TR" sz="2800" i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tr-TR" sz="2800" i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75539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206D6368-3AC0-E84F-CEBA-43BB822886EA}"/>
              </a:ext>
            </a:extLst>
          </p:cNvPr>
          <p:cNvGrpSpPr/>
          <p:nvPr/>
        </p:nvGrpSpPr>
        <p:grpSpPr>
          <a:xfrm>
            <a:off x="-792480" y="481015"/>
            <a:ext cx="5788025" cy="5083175"/>
            <a:chOff x="4800600" y="1219200"/>
            <a:chExt cx="5788025" cy="5083175"/>
          </a:xfrm>
        </p:grpSpPr>
        <p:sp>
          <p:nvSpPr>
            <p:cNvPr id="3" name="Line 8">
              <a:extLst>
                <a:ext uri="{FF2B5EF4-FFF2-40B4-BE49-F238E27FC236}">
                  <a16:creationId xmlns:a16="http://schemas.microsoft.com/office/drawing/2014/main" id="{563B0CBB-A48D-C145-B86C-0FD3767E8B4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00600" y="2514600"/>
              <a:ext cx="838200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tr-TR" sz="3200">
                <a:latin typeface="+mj-lt"/>
                <a:cs typeface="Arial" pitchFamily="34" charset="0"/>
              </a:endParaRPr>
            </a:p>
          </p:txBody>
        </p:sp>
        <p:sp>
          <p:nvSpPr>
            <p:cNvPr id="4" name="Line 11">
              <a:extLst>
                <a:ext uri="{FF2B5EF4-FFF2-40B4-BE49-F238E27FC236}">
                  <a16:creationId xmlns:a16="http://schemas.microsoft.com/office/drawing/2014/main" id="{638DDD24-F7D9-9C48-A44B-3A98B3F12A7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638800" y="1600200"/>
              <a:ext cx="0" cy="914400"/>
            </a:xfrm>
            <a:prstGeom prst="line">
              <a:avLst/>
            </a:prstGeom>
            <a:noFill/>
            <a:ln w="57150">
              <a:solidFill>
                <a:schemeClr val="bg1">
                  <a:lumMod val="50000"/>
                </a:schemeClr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tr-TR">
                <a:cs typeface="Arial" pitchFamily="34" charset="0"/>
              </a:endParaRPr>
            </a:p>
          </p:txBody>
        </p:sp>
        <p:sp>
          <p:nvSpPr>
            <p:cNvPr id="5" name="Line 12">
              <a:extLst>
                <a:ext uri="{FF2B5EF4-FFF2-40B4-BE49-F238E27FC236}">
                  <a16:creationId xmlns:a16="http://schemas.microsoft.com/office/drawing/2014/main" id="{E60B5A6D-7BB1-0E48-AF9D-E074D11DF188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638800" y="1600200"/>
              <a:ext cx="1066800" cy="0"/>
            </a:xfrm>
            <a:prstGeom prst="line">
              <a:avLst/>
            </a:prstGeom>
            <a:noFill/>
            <a:ln w="57150">
              <a:solidFill>
                <a:schemeClr val="bg1">
                  <a:lumMod val="50000"/>
                </a:schemeClr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tr-TR">
                <a:cs typeface="Arial" pitchFamily="34" charset="0"/>
              </a:endParaRPr>
            </a:p>
          </p:txBody>
        </p:sp>
        <p:sp>
          <p:nvSpPr>
            <p:cNvPr id="6" name="Rectangle 6">
              <a:extLst>
                <a:ext uri="{FF2B5EF4-FFF2-40B4-BE49-F238E27FC236}">
                  <a16:creationId xmlns:a16="http://schemas.microsoft.com/office/drawing/2014/main" id="{3EF37FF6-D1D3-974B-8D37-6CF89A91CD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05600" y="1219200"/>
              <a:ext cx="3276600" cy="60960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tr-TR" sz="3200" dirty="0">
                  <a:latin typeface="+mj-lt"/>
                  <a:cs typeface="Arial" pitchFamily="34" charset="0"/>
                </a:rPr>
                <a:t>Fiziksel </a:t>
              </a:r>
              <a:r>
                <a:rPr lang="tr-TR" sz="3200" dirty="0" err="1">
                  <a:latin typeface="+mj-lt"/>
                  <a:cs typeface="Arial" pitchFamily="34" charset="0"/>
                </a:rPr>
                <a:t>Stabilite</a:t>
              </a:r>
              <a:endParaRPr lang="en-US" sz="3200" dirty="0">
                <a:latin typeface="+mj-lt"/>
                <a:cs typeface="Arial" pitchFamily="34" charset="0"/>
              </a:endParaRPr>
            </a:p>
          </p:txBody>
        </p:sp>
        <p:sp>
          <p:nvSpPr>
            <p:cNvPr id="7" name="Line 13">
              <a:extLst>
                <a:ext uri="{FF2B5EF4-FFF2-40B4-BE49-F238E27FC236}">
                  <a16:creationId xmlns:a16="http://schemas.microsoft.com/office/drawing/2014/main" id="{93B20D25-2B1A-A548-AD3C-0629B0A50E7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638800" y="2514600"/>
              <a:ext cx="1066800" cy="0"/>
            </a:xfrm>
            <a:prstGeom prst="line">
              <a:avLst/>
            </a:prstGeom>
            <a:noFill/>
            <a:ln w="57150">
              <a:solidFill>
                <a:schemeClr val="bg1">
                  <a:lumMod val="50000"/>
                </a:schemeClr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tr-TR">
                <a:cs typeface="Arial" pitchFamily="34" charset="0"/>
              </a:endParaRPr>
            </a:p>
          </p:txBody>
        </p:sp>
        <p:sp>
          <p:nvSpPr>
            <p:cNvPr id="8" name="Rectangle 5">
              <a:extLst>
                <a:ext uri="{FF2B5EF4-FFF2-40B4-BE49-F238E27FC236}">
                  <a16:creationId xmlns:a16="http://schemas.microsoft.com/office/drawing/2014/main" id="{D9E5BAC1-CF25-844E-83AA-0BC13AA9E4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05600" y="2209800"/>
              <a:ext cx="3276600" cy="60960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tr-TR" sz="3200">
                  <a:latin typeface="+mj-lt"/>
                  <a:cs typeface="Arial" pitchFamily="34" charset="0"/>
                </a:rPr>
                <a:t>Kimyasal Stabilite </a:t>
              </a:r>
              <a:endParaRPr lang="en-US" sz="3200">
                <a:latin typeface="+mj-lt"/>
                <a:cs typeface="Arial" pitchFamily="34" charset="0"/>
              </a:endParaRPr>
            </a:p>
          </p:txBody>
        </p:sp>
        <p:sp>
          <p:nvSpPr>
            <p:cNvPr id="9" name="Line 9">
              <a:extLst>
                <a:ext uri="{FF2B5EF4-FFF2-40B4-BE49-F238E27FC236}">
                  <a16:creationId xmlns:a16="http://schemas.microsoft.com/office/drawing/2014/main" id="{7CAA2F4B-0F18-434A-9EC4-4C5E6A16960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638800" y="3429000"/>
              <a:ext cx="1066800" cy="0"/>
            </a:xfrm>
            <a:prstGeom prst="line">
              <a:avLst/>
            </a:prstGeom>
            <a:noFill/>
            <a:ln w="57150">
              <a:solidFill>
                <a:schemeClr val="bg1">
                  <a:lumMod val="50000"/>
                </a:schemeClr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tr-TR">
                <a:cs typeface="Arial" pitchFamily="34" charset="0"/>
              </a:endParaRPr>
            </a:p>
          </p:txBody>
        </p:sp>
        <p:sp>
          <p:nvSpPr>
            <p:cNvPr id="10" name="Line 10">
              <a:extLst>
                <a:ext uri="{FF2B5EF4-FFF2-40B4-BE49-F238E27FC236}">
                  <a16:creationId xmlns:a16="http://schemas.microsoft.com/office/drawing/2014/main" id="{1A8A0BD3-587D-0E40-B525-E881B6793FB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638800" y="2514600"/>
              <a:ext cx="0" cy="190500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tr-TR" sz="3200">
                <a:latin typeface="+mj-lt"/>
                <a:cs typeface="Arial" pitchFamily="34" charset="0"/>
              </a:endParaRPr>
            </a:p>
          </p:txBody>
        </p:sp>
        <p:sp>
          <p:nvSpPr>
            <p:cNvPr id="11" name="Rectangle 7">
              <a:extLst>
                <a:ext uri="{FF2B5EF4-FFF2-40B4-BE49-F238E27FC236}">
                  <a16:creationId xmlns:a16="http://schemas.microsoft.com/office/drawing/2014/main" id="{E8032FAE-EAC3-9548-BDE3-9C0599C93F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05600" y="3200400"/>
              <a:ext cx="3429000" cy="609600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tr-TR" sz="3200" dirty="0" err="1">
                  <a:latin typeface="+mj-lt"/>
                  <a:cs typeface="Arial" pitchFamily="34" charset="0"/>
                </a:rPr>
                <a:t>Mikrobiyal</a:t>
              </a:r>
              <a:r>
                <a:rPr lang="tr-TR" sz="3200" dirty="0">
                  <a:latin typeface="+mj-lt"/>
                  <a:cs typeface="Arial" pitchFamily="34" charset="0"/>
                </a:rPr>
                <a:t> </a:t>
              </a:r>
              <a:r>
                <a:rPr lang="tr-TR" sz="3200" dirty="0" err="1">
                  <a:latin typeface="+mj-lt"/>
                  <a:cs typeface="Arial" pitchFamily="34" charset="0"/>
                </a:rPr>
                <a:t>Stabilite</a:t>
              </a:r>
              <a:endParaRPr lang="en-US" sz="3200" dirty="0">
                <a:latin typeface="+mj-lt"/>
                <a:cs typeface="Arial" pitchFamily="34" charset="0"/>
              </a:endParaRPr>
            </a:p>
          </p:txBody>
        </p:sp>
        <p:sp>
          <p:nvSpPr>
            <p:cNvPr id="102411" name="Rectangle 14">
              <a:extLst>
                <a:ext uri="{FF2B5EF4-FFF2-40B4-BE49-F238E27FC236}">
                  <a16:creationId xmlns:a16="http://schemas.microsoft.com/office/drawing/2014/main" id="{F8B2DC97-DAF8-D941-A4B9-19515B3964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05600" y="4114800"/>
              <a:ext cx="3276600" cy="60960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tr-TR" altLang="tr-TR" sz="3200">
                  <a:latin typeface="Calibri Light" panose="020F0302020204030204" pitchFamily="34" charset="0"/>
                </a:rPr>
                <a:t>İlaç Stabilitesi</a:t>
              </a:r>
              <a:endParaRPr lang="en-US" altLang="tr-TR" sz="3200">
                <a:latin typeface="Calibri Light" panose="020F0302020204030204" pitchFamily="34" charset="0"/>
              </a:endParaRPr>
            </a:p>
          </p:txBody>
        </p:sp>
        <p:sp>
          <p:nvSpPr>
            <p:cNvPr id="13" name="Line 15">
              <a:extLst>
                <a:ext uri="{FF2B5EF4-FFF2-40B4-BE49-F238E27FC236}">
                  <a16:creationId xmlns:a16="http://schemas.microsoft.com/office/drawing/2014/main" id="{028EB9EB-1347-A845-997F-374311BD49E6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638800" y="4419600"/>
              <a:ext cx="1066800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tr-TR" sz="3200">
                <a:latin typeface="+mj-lt"/>
                <a:cs typeface="Arial" pitchFamily="34" charset="0"/>
              </a:endParaRPr>
            </a:p>
          </p:txBody>
        </p:sp>
        <p:cxnSp>
          <p:nvCxnSpPr>
            <p:cNvPr id="14" name="16 Düz Bağlayıcı">
              <a:extLst>
                <a:ext uri="{FF2B5EF4-FFF2-40B4-BE49-F238E27FC236}">
                  <a16:creationId xmlns:a16="http://schemas.microsoft.com/office/drawing/2014/main" id="{04A661EF-CDA6-DE47-B85F-77A86F8CF972}"/>
                </a:ext>
              </a:extLst>
            </p:cNvPr>
            <p:cNvCxnSpPr/>
            <p:nvPr/>
          </p:nvCxnSpPr>
          <p:spPr>
            <a:xfrm rot="5400000">
              <a:off x="7328694" y="4809332"/>
              <a:ext cx="1100138" cy="930275"/>
            </a:xfrm>
            <a:prstGeom prst="line">
              <a:avLst/>
            </a:prstGeom>
            <a:solidFill>
              <a:schemeClr val="bg2">
                <a:lumMod val="75000"/>
              </a:schemeClr>
            </a:solidFill>
            <a:ln w="381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18 Düz Bağlayıcı">
              <a:extLst>
                <a:ext uri="{FF2B5EF4-FFF2-40B4-BE49-F238E27FC236}">
                  <a16:creationId xmlns:a16="http://schemas.microsoft.com/office/drawing/2014/main" id="{D3A43B0F-0FD0-D848-ADA9-574FE6CF38D5}"/>
                </a:ext>
              </a:extLst>
            </p:cNvPr>
            <p:cNvCxnSpPr/>
            <p:nvPr/>
          </p:nvCxnSpPr>
          <p:spPr>
            <a:xfrm rot="16200000" flipH="1">
              <a:off x="8408988" y="4659313"/>
              <a:ext cx="1127125" cy="1257300"/>
            </a:xfrm>
            <a:prstGeom prst="line">
              <a:avLst/>
            </a:prstGeom>
            <a:solidFill>
              <a:schemeClr val="bg2">
                <a:lumMod val="75000"/>
              </a:schemeClr>
            </a:solidFill>
            <a:ln w="381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415" name="Rectangle 6">
              <a:extLst>
                <a:ext uri="{FF2B5EF4-FFF2-40B4-BE49-F238E27FC236}">
                  <a16:creationId xmlns:a16="http://schemas.microsoft.com/office/drawing/2014/main" id="{C3504393-F8A8-514D-8773-5F2262C228D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16700" y="5824538"/>
              <a:ext cx="1593850" cy="44926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solidFill>
                <a:schemeClr val="bg2">
                  <a:lumMod val="75000"/>
                </a:schemeClr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60000"/>
                </a:lnSpc>
                <a:spcBef>
                  <a:spcPct val="20000"/>
                </a:spcBef>
              </a:pPr>
              <a:r>
                <a:rPr lang="tr-TR" altLang="tr-TR" sz="2000" dirty="0">
                  <a:latin typeface="Calibri" panose="020F0502020204030204" pitchFamily="34" charset="0"/>
                </a:rPr>
                <a:t>İlaç Eklenmesi</a:t>
              </a:r>
              <a:endParaRPr lang="en-US" altLang="tr-TR" sz="1200" dirty="0">
                <a:latin typeface="Calibri" panose="020F0502020204030204" pitchFamily="34" charset="0"/>
              </a:endParaRPr>
            </a:p>
          </p:txBody>
        </p:sp>
        <p:sp>
          <p:nvSpPr>
            <p:cNvPr id="102416" name="Rectangle 7">
              <a:extLst>
                <a:ext uri="{FF2B5EF4-FFF2-40B4-BE49-F238E27FC236}">
                  <a16:creationId xmlns:a16="http://schemas.microsoft.com/office/drawing/2014/main" id="{64174F27-F2B6-8B42-90BB-9B6F54314F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13775" y="5851525"/>
              <a:ext cx="1974850" cy="45085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solidFill>
                <a:schemeClr val="bg2">
                  <a:lumMod val="75000"/>
                </a:schemeClr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tr-TR" altLang="tr-TR" sz="2000">
                  <a:latin typeface="Calibri" panose="020F0502020204030204" pitchFamily="34" charset="0"/>
                </a:rPr>
                <a:t>Geçimsizlik</a:t>
              </a:r>
              <a:endParaRPr lang="en-US" altLang="tr-TR" sz="2000">
                <a:latin typeface="Calibri" panose="020F0502020204030204" pitchFamily="34" charset="0"/>
              </a:endParaRPr>
            </a:p>
          </p:txBody>
        </p:sp>
      </p:grpSp>
      <p:sp>
        <p:nvSpPr>
          <p:cNvPr id="20" name="Right Arrow 19">
            <a:extLst>
              <a:ext uri="{FF2B5EF4-FFF2-40B4-BE49-F238E27FC236}">
                <a16:creationId xmlns:a16="http://schemas.microsoft.com/office/drawing/2014/main" id="{84EC012D-74EB-2F02-7397-AE0B6C3AF9A3}"/>
              </a:ext>
            </a:extLst>
          </p:cNvPr>
          <p:cNvSpPr/>
          <p:nvPr/>
        </p:nvSpPr>
        <p:spPr>
          <a:xfrm>
            <a:off x="4638929" y="2650622"/>
            <a:ext cx="713232" cy="304800"/>
          </a:xfrm>
          <a:prstGeom prst="rightArrow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TR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072B3C29-B838-698C-D475-B34F9D52236C}"/>
              </a:ext>
            </a:extLst>
          </p:cNvPr>
          <p:cNvSpPr txBox="1">
            <a:spLocks/>
          </p:cNvSpPr>
          <p:nvPr/>
        </p:nvSpPr>
        <p:spPr>
          <a:xfrm>
            <a:off x="5535167" y="785815"/>
            <a:ext cx="5633213" cy="568801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tr-TR" altLang="tr-TR" dirty="0" err="1">
                <a:ea typeface="ＭＳ Ｐゴシック" panose="020B0600070205080204" pitchFamily="34" charset="-128"/>
              </a:rPr>
              <a:t>Parenteral</a:t>
            </a:r>
            <a:r>
              <a:rPr lang="tr-TR" altLang="tr-TR" dirty="0">
                <a:ea typeface="ＭＳ Ｐゴシック" panose="020B0600070205080204" pitchFamily="34" charset="-128"/>
              </a:rPr>
              <a:t> beslenme çözeltisi</a:t>
            </a:r>
          </a:p>
          <a:p>
            <a:pPr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tr-TR" altLang="tr-TR" dirty="0">
                <a:ea typeface="ＭＳ Ｐゴシック" panose="020B0600070205080204" pitchFamily="34" charset="-128"/>
              </a:rPr>
              <a:t>	+ iyi bir besi ortamı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tr-TR" altLang="tr-TR" dirty="0">
                <a:ea typeface="ＭＳ Ｐゴシック" panose="020B0600070205080204" pitchFamily="34" charset="-128"/>
              </a:rPr>
              <a:t>	- </a:t>
            </a:r>
            <a:r>
              <a:rPr lang="tr-TR" altLang="tr-TR" dirty="0" err="1">
                <a:ea typeface="ＭＳ Ｐゴシック" panose="020B0600070205080204" pitchFamily="34" charset="-128"/>
              </a:rPr>
              <a:t>hipertonik</a:t>
            </a:r>
            <a:endParaRPr lang="tr-TR" altLang="tr-TR" dirty="0">
              <a:ea typeface="ＭＳ Ｐゴシック" panose="020B0600070205080204" pitchFamily="34" charset="-128"/>
            </a:endParaRPr>
          </a:p>
          <a:p>
            <a:pPr>
              <a:lnSpc>
                <a:spcPct val="150000"/>
              </a:lnSpc>
              <a:spcBef>
                <a:spcPct val="0"/>
              </a:spcBef>
            </a:pPr>
            <a:endParaRPr lang="tr-TR" altLang="tr-TR" dirty="0">
              <a:ea typeface="ＭＳ Ｐゴシック" panose="020B0600070205080204" pitchFamily="34" charset="-128"/>
            </a:endParaRP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tr-TR" altLang="tr-TR" dirty="0">
                <a:ea typeface="ＭＳ Ｐゴシック" panose="020B0600070205080204" pitchFamily="34" charset="-128"/>
              </a:rPr>
              <a:t>Tek başına </a:t>
            </a:r>
            <a:r>
              <a:rPr lang="tr-TR" altLang="tr-TR" dirty="0" err="1">
                <a:ea typeface="ＭＳ Ｐゴシック" panose="020B0600070205080204" pitchFamily="34" charset="-128"/>
              </a:rPr>
              <a:t>lipid</a:t>
            </a:r>
            <a:r>
              <a:rPr lang="tr-TR" altLang="tr-TR" dirty="0">
                <a:ea typeface="ＭＳ Ｐゴシック" panose="020B0600070205080204" pitchFamily="34" charset="-128"/>
              </a:rPr>
              <a:t> çözeltisinde </a:t>
            </a:r>
            <a:r>
              <a:rPr lang="tr-TR" altLang="tr-TR" dirty="0" err="1">
                <a:ea typeface="ＭＳ Ｐゴシック" panose="020B0600070205080204" pitchFamily="34" charset="-128"/>
              </a:rPr>
              <a:t>mikrobiyal</a:t>
            </a:r>
            <a:r>
              <a:rPr lang="tr-TR" altLang="tr-TR" dirty="0">
                <a:ea typeface="ＭＳ Ｐゴシック" panose="020B0600070205080204" pitchFamily="34" charset="-128"/>
              </a:rPr>
              <a:t> büyüme daha fazladır.</a:t>
            </a:r>
          </a:p>
        </p:txBody>
      </p:sp>
      <p:sp>
        <p:nvSpPr>
          <p:cNvPr id="16" name="3 Dikdörtgen">
            <a:extLst>
              <a:ext uri="{FF2B5EF4-FFF2-40B4-BE49-F238E27FC236}">
                <a16:creationId xmlns:a16="http://schemas.microsoft.com/office/drawing/2014/main" id="{24D612FA-53C9-F524-8652-17C0DBB0B5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41407" y="1736727"/>
            <a:ext cx="2731137" cy="830997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tr-TR" altLang="tr-TR" sz="2400">
                <a:solidFill>
                  <a:schemeClr val="tx2"/>
                </a:solidFill>
              </a:rPr>
              <a:t>mikrobiyal büyüme potansiyeli kısıtlı</a:t>
            </a:r>
          </a:p>
        </p:txBody>
      </p:sp>
      <p:sp>
        <p:nvSpPr>
          <p:cNvPr id="18" name="4 Sağ Ayraç">
            <a:extLst>
              <a:ext uri="{FF2B5EF4-FFF2-40B4-BE49-F238E27FC236}">
                <a16:creationId xmlns:a16="http://schemas.microsoft.com/office/drawing/2014/main" id="{65FC9A48-FC79-5A16-721C-0998E2721623}"/>
              </a:ext>
            </a:extLst>
          </p:cNvPr>
          <p:cNvSpPr/>
          <p:nvPr/>
        </p:nvSpPr>
        <p:spPr>
          <a:xfrm>
            <a:off x="8542907" y="1554166"/>
            <a:ext cx="592138" cy="1304925"/>
          </a:xfrm>
          <a:prstGeom prst="rightBrac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31853718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29" name="Content Placeholder 1">
            <a:extLst>
              <a:ext uri="{FF2B5EF4-FFF2-40B4-BE49-F238E27FC236}">
                <a16:creationId xmlns:a16="http://schemas.microsoft.com/office/drawing/2014/main" id="{87B84B25-1C2B-EF4D-83E5-0CF58228E5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765175"/>
            <a:ext cx="8515350" cy="435133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tr-TR" altLang="tr-TR" dirty="0">
                <a:ea typeface="ＭＳ Ｐゴシック" panose="020B0600070205080204" pitchFamily="34" charset="-128"/>
              </a:rPr>
              <a:t>Isı ile sterilizasyon kesinlikle önerilmez!!</a:t>
            </a:r>
          </a:p>
          <a:p>
            <a:pPr lvl="1" eaLnBrk="1" hangingPunct="1">
              <a:lnSpc>
                <a:spcPct val="150000"/>
              </a:lnSpc>
            </a:pPr>
            <a:r>
              <a:rPr lang="tr-TR" altLang="tr-TR" dirty="0">
                <a:ea typeface="ＭＳ Ｐゴシック" panose="020B0600070205080204" pitchFamily="34" charset="-128"/>
              </a:rPr>
              <a:t>Isıya dayanıklı olmayan bileşenler (yağ emülsiyonu, vitaminler, farklı aminoasitler gibi)</a:t>
            </a:r>
          </a:p>
          <a:p>
            <a:pPr eaLnBrk="1" hangingPunct="1">
              <a:lnSpc>
                <a:spcPct val="150000"/>
              </a:lnSpc>
            </a:pPr>
            <a:r>
              <a:rPr lang="tr-TR" altLang="tr-TR" dirty="0">
                <a:ea typeface="ＭＳ Ｐゴシック" panose="020B0600070205080204" pitchFamily="34" charset="-128"/>
              </a:rPr>
              <a:t>Filtre kullanımı sadece yüksek riskli hastalarla kısıtlanmıştır.</a:t>
            </a:r>
          </a:p>
          <a:p>
            <a:pPr lvl="1" eaLnBrk="1" hangingPunct="1">
              <a:lnSpc>
                <a:spcPct val="150000"/>
              </a:lnSpc>
            </a:pPr>
            <a:r>
              <a:rPr lang="tr-TR" altLang="tr-TR" dirty="0" err="1">
                <a:ea typeface="ＭＳ Ｐゴシック" panose="020B0600070205080204" pitchFamily="34" charset="-128"/>
              </a:rPr>
              <a:t>Lipidsiz</a:t>
            </a:r>
            <a:r>
              <a:rPr lang="tr-TR" altLang="tr-TR" dirty="0">
                <a:ea typeface="ＭＳ Ｐゴシック" panose="020B0600070205080204" pitchFamily="34" charset="-128"/>
              </a:rPr>
              <a:t> 2:1 karışımlarda 0.22 µ</a:t>
            </a:r>
            <a:r>
              <a:rPr lang="tr-TR" altLang="tr-TR" dirty="0" err="1">
                <a:ea typeface="ＭＳ Ｐゴシック" panose="020B0600070205080204" pitchFamily="34" charset="-128"/>
              </a:rPr>
              <a:t>m</a:t>
            </a:r>
            <a:r>
              <a:rPr lang="tr-TR" altLang="en-US" dirty="0" err="1">
                <a:ea typeface="ＭＳ Ｐゴシック" panose="020B0600070205080204" pitchFamily="34" charset="-128"/>
              </a:rPr>
              <a:t>’</a:t>
            </a:r>
            <a:r>
              <a:rPr lang="tr-TR" altLang="tr-TR" dirty="0" err="1">
                <a:ea typeface="ＭＳ Ｐゴシック" panose="020B0600070205080204" pitchFamily="34" charset="-128"/>
              </a:rPr>
              <a:t>luk</a:t>
            </a:r>
            <a:r>
              <a:rPr lang="tr-TR" altLang="tr-TR" dirty="0">
                <a:ea typeface="ＭＳ Ｐゴシック" panose="020B0600070205080204" pitchFamily="34" charset="-128"/>
              </a:rPr>
              <a:t> filtreler </a:t>
            </a:r>
          </a:p>
          <a:p>
            <a:pPr lvl="1" eaLnBrk="1" hangingPunct="1">
              <a:lnSpc>
                <a:spcPct val="150000"/>
              </a:lnSpc>
            </a:pPr>
            <a:r>
              <a:rPr lang="tr-TR" altLang="tr-TR" dirty="0" err="1">
                <a:ea typeface="ＭＳ Ｐゴシック" panose="020B0600070205080204" pitchFamily="34" charset="-128"/>
              </a:rPr>
              <a:t>Lipid</a:t>
            </a:r>
            <a:r>
              <a:rPr lang="tr-TR" altLang="tr-TR" dirty="0">
                <a:ea typeface="ＭＳ Ｐゴシック" panose="020B0600070205080204" pitchFamily="34" charset="-128"/>
              </a:rPr>
              <a:t> içeren karışımlarda 1.2 µ</a:t>
            </a:r>
            <a:r>
              <a:rPr lang="tr-TR" altLang="tr-TR" dirty="0" err="1">
                <a:ea typeface="ＭＳ Ｐゴシック" panose="020B0600070205080204" pitchFamily="34" charset="-128"/>
              </a:rPr>
              <a:t>m</a:t>
            </a:r>
            <a:r>
              <a:rPr lang="tr-TR" altLang="en-US" dirty="0" err="1">
                <a:ea typeface="ＭＳ Ｐゴシック" panose="020B0600070205080204" pitchFamily="34" charset="-128"/>
              </a:rPr>
              <a:t>’</a:t>
            </a:r>
            <a:r>
              <a:rPr lang="tr-TR" altLang="tr-TR" dirty="0" err="1">
                <a:ea typeface="ＭＳ Ｐゴシック" panose="020B0600070205080204" pitchFamily="34" charset="-128"/>
              </a:rPr>
              <a:t>luk</a:t>
            </a:r>
            <a:r>
              <a:rPr lang="tr-TR" altLang="tr-TR" dirty="0">
                <a:ea typeface="ＭＳ Ｐゴシック" panose="020B0600070205080204" pitchFamily="34" charset="-128"/>
              </a:rPr>
              <a:t> </a:t>
            </a:r>
            <a:r>
              <a:rPr lang="tr-TR" altLang="tr-TR" dirty="0" err="1">
                <a:ea typeface="ＭＳ Ｐゴシック" panose="020B0600070205080204" pitchFamily="34" charset="-128"/>
              </a:rPr>
              <a:t>filtereler</a:t>
            </a:r>
            <a:r>
              <a:rPr lang="tr-TR" altLang="tr-TR" dirty="0">
                <a:ea typeface="ＭＳ Ｐゴシック" panose="020B0600070205080204" pitchFamily="34" charset="-128"/>
              </a:rPr>
              <a:t> </a:t>
            </a:r>
          </a:p>
        </p:txBody>
      </p:sp>
      <p:sp>
        <p:nvSpPr>
          <p:cNvPr id="176130" name="Title 2">
            <a:extLst>
              <a:ext uri="{FF2B5EF4-FFF2-40B4-BE49-F238E27FC236}">
                <a16:creationId xmlns:a16="http://schemas.microsoft.com/office/drawing/2014/main" id="{142B8F2D-0F0E-BC49-8127-C9D295AD4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15876"/>
            <a:ext cx="7886700" cy="1325563"/>
          </a:xfrm>
        </p:spPr>
        <p:txBody>
          <a:bodyPr/>
          <a:lstStyle/>
          <a:p>
            <a:pPr eaLnBrk="1" hangingPunct="1"/>
            <a:r>
              <a:rPr lang="tr-TR" altLang="tr-TR" b="1" dirty="0">
                <a:solidFill>
                  <a:srgbClr val="FF0000"/>
                </a:solidFill>
                <a:latin typeface="+mn-lt"/>
                <a:ea typeface="ＭＳ Ｐゴシック" panose="020B0600070205080204" pitchFamily="34" charset="-128"/>
              </a:rPr>
              <a:t>Aseptik Hazırlama Tekniği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47044A6-2C6A-4444-A50D-7324FF790A80}"/>
              </a:ext>
            </a:extLst>
          </p:cNvPr>
          <p:cNvSpPr/>
          <p:nvPr/>
        </p:nvSpPr>
        <p:spPr bwMode="auto">
          <a:xfrm>
            <a:off x="3635376" y="5395913"/>
            <a:ext cx="2689225" cy="1192212"/>
          </a:xfrm>
          <a:prstGeom prst="ellipse">
            <a:avLst/>
          </a:prstGeom>
          <a:solidFill>
            <a:schemeClr val="tx2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r>
              <a:rPr lang="tr-TR" altLang="tr-TR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ASEPTİK </a:t>
            </a:r>
          </a:p>
          <a:p>
            <a:pPr algn="ctr" eaLnBrk="1" hangingPunct="1">
              <a:defRPr/>
            </a:pPr>
            <a:r>
              <a:rPr lang="tr-TR" altLang="tr-TR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TEKNİK</a:t>
            </a:r>
          </a:p>
        </p:txBody>
      </p:sp>
      <p:sp>
        <p:nvSpPr>
          <p:cNvPr id="6" name="Rounded Rectangle 13">
            <a:extLst>
              <a:ext uri="{FF2B5EF4-FFF2-40B4-BE49-F238E27FC236}">
                <a16:creationId xmlns:a16="http://schemas.microsoft.com/office/drawing/2014/main" id="{07255A22-048C-BA48-8E08-94CC6BA92A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78675" y="5464176"/>
            <a:ext cx="1543050" cy="1077913"/>
          </a:xfrm>
          <a:prstGeom prst="roundRect">
            <a:avLst>
              <a:gd name="adj" fmla="val 16667"/>
            </a:avLst>
          </a:prstGeom>
          <a:solidFill>
            <a:schemeClr val="tx2">
              <a:lumMod val="40000"/>
              <a:lumOff val="60000"/>
            </a:schemeClr>
          </a:solidFill>
          <a:ln w="1270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1" hangingPunct="1">
              <a:defRPr/>
            </a:pPr>
            <a:r>
              <a:rPr lang="tr-TR" sz="2800" b="1" dirty="0">
                <a:solidFill>
                  <a:schemeClr val="tx2"/>
                </a:solidFill>
                <a:cs typeface="Arial" panose="020B0604020202020204" pitchFamily="34" charset="0"/>
              </a:rPr>
              <a:t>GMP</a:t>
            </a:r>
          </a:p>
        </p:txBody>
      </p:sp>
      <p:sp>
        <p:nvSpPr>
          <p:cNvPr id="176133" name="Down Arrow 14">
            <a:extLst>
              <a:ext uri="{FF2B5EF4-FFF2-40B4-BE49-F238E27FC236}">
                <a16:creationId xmlns:a16="http://schemas.microsoft.com/office/drawing/2014/main" id="{D46CB8DE-9B41-4247-8A10-250924F5B3BE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6522244" y="5595144"/>
            <a:ext cx="450850" cy="817562"/>
          </a:xfrm>
          <a:prstGeom prst="downArrow">
            <a:avLst>
              <a:gd name="adj1" fmla="val 50000"/>
              <a:gd name="adj2" fmla="val 49868"/>
            </a:avLst>
          </a:prstGeom>
          <a:solidFill>
            <a:srgbClr val="FF0000"/>
          </a:solidFill>
          <a:ln w="12700">
            <a:solidFill>
              <a:schemeClr val="accent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tr-TR" altLang="tr-TR" sz="1800"/>
          </a:p>
        </p:txBody>
      </p:sp>
    </p:spTree>
    <p:extLst>
      <p:ext uri="{BB962C8B-B14F-4D97-AF65-F5344CB8AC3E}">
        <p14:creationId xmlns:p14="http://schemas.microsoft.com/office/powerpoint/2010/main" val="237533411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C8297-2F19-037D-9C88-C904F671D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TR" b="1" dirty="0">
                <a:solidFill>
                  <a:srgbClr val="FF0000"/>
                </a:solidFill>
                <a:latin typeface="+mn-lt"/>
              </a:rPr>
              <a:t>Parenteral Nütrisyonda Kontaminasyon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9527D5E-2154-EFC3-2009-E6A39B59355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825624"/>
                <a:ext cx="10515600" cy="4892167"/>
              </a:xfrm>
            </p:spPr>
            <p:txBody>
              <a:bodyPr>
                <a:normAutofit/>
              </a:bodyPr>
              <a:lstStyle/>
              <a:p>
                <a:r>
                  <a:rPr lang="tr-TR" sz="24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Doğal olarak bileşenlerdeki </a:t>
                </a:r>
                <a:r>
                  <a:rPr lang="tr-TR" sz="2400" dirty="0" err="1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kontaminasyon</a:t>
                </a:r>
                <a:r>
                  <a:rPr lang="tr-TR" sz="24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 çoğunlukla alüminyum (Al) </a:t>
                </a:r>
                <a:r>
                  <a:rPr lang="tr-TR" sz="2400" dirty="0" err="1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kontaminasyonu</a:t>
                </a:r>
                <a:endParaRPr lang="tr-TR" sz="2400" dirty="0">
                  <a:solidFill>
                    <a:srgbClr val="000000"/>
                  </a:solidFill>
                  <a:effectLst/>
                  <a:ea typeface="Times New Roman" panose="02020603050405020304" pitchFamily="18" charset="0"/>
                </a:endParaRPr>
              </a:p>
              <a:p>
                <a:r>
                  <a:rPr lang="tr-TR" sz="2400" dirty="0" err="1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Toksisite</a:t>
                </a:r>
                <a:r>
                  <a:rPr lang="tr-TR" sz="24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 olasılığı riskli hastalarda</a:t>
                </a:r>
              </a:p>
              <a:p>
                <a:r>
                  <a:rPr lang="tr-TR" sz="24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Uzun dönem PB tedavisinde dikkat! </a:t>
                </a:r>
              </a:p>
              <a:p>
                <a:pPr lvl="1"/>
                <a:r>
                  <a:rPr lang="tr-TR" sz="1800" dirty="0">
                    <a:solidFill>
                      <a:srgbClr val="000000"/>
                    </a:solidFill>
                    <a:ea typeface="Times New Roman" panose="02020603050405020304" pitchFamily="18" charset="0"/>
                  </a:rPr>
                  <a:t>V</a:t>
                </a:r>
                <a:r>
                  <a:rPr lang="tr-TR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ücuda giren toplam Al miktarının %40’ı vücutta birikebilmektedir</a:t>
                </a:r>
              </a:p>
              <a:p>
                <a:r>
                  <a:rPr lang="tr-TR" sz="24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Sistemik Al </a:t>
                </a:r>
                <a:r>
                  <a:rPr lang="tr-TR" sz="2400" dirty="0" err="1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toksisitesinde</a:t>
                </a:r>
                <a:r>
                  <a:rPr lang="tr-TR" sz="24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 </a:t>
                </a:r>
                <a:r>
                  <a:rPr lang="tr-TR" sz="2400" dirty="0" err="1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pulmoner</a:t>
                </a:r>
                <a:r>
                  <a:rPr lang="tr-TR" sz="24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, </a:t>
                </a:r>
                <a:r>
                  <a:rPr lang="tr-TR" sz="2400" dirty="0" err="1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kardiyovasküler</a:t>
                </a:r>
                <a:r>
                  <a:rPr lang="tr-TR" sz="24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, nörolojik, </a:t>
                </a:r>
                <a:r>
                  <a:rPr lang="tr-TR" sz="2400" dirty="0" err="1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pankreatik</a:t>
                </a:r>
                <a:r>
                  <a:rPr lang="tr-TR" sz="24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 ve </a:t>
                </a:r>
                <a:r>
                  <a:rPr lang="tr-TR" sz="2400" dirty="0" err="1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hepatorenal</a:t>
                </a:r>
                <a:r>
                  <a:rPr lang="tr-TR" sz="24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 hastalıklar gibi pek çok sorunla karşılaşılabilir. </a:t>
                </a:r>
              </a:p>
              <a:p>
                <a:r>
                  <a:rPr lang="tr-TR" sz="24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Kalsiyum, fosfat, potasyum, </a:t>
                </a:r>
                <a:r>
                  <a:rPr lang="tr-TR" sz="2400" dirty="0" err="1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multivitaminler</a:t>
                </a:r>
                <a:r>
                  <a:rPr lang="tr-TR" sz="24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 ve eser elementler doğal olarak Al </a:t>
                </a:r>
                <a:r>
                  <a:rPr lang="tr-TR" sz="2400" dirty="0" err="1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kontaminasyonuna</a:t>
                </a:r>
                <a:r>
                  <a:rPr lang="tr-TR" sz="24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 uğramış bileşenlerdir. </a:t>
                </a:r>
              </a:p>
              <a:p>
                <a:pPr lvl="1"/>
                <a:r>
                  <a:rPr lang="tr-TR" sz="1800" dirty="0">
                    <a:solidFill>
                      <a:srgbClr val="000000"/>
                    </a:solidFill>
                    <a:ea typeface="Times New Roman" panose="02020603050405020304" pitchFamily="18" charset="0"/>
                  </a:rPr>
                  <a:t>B</a:t>
                </a:r>
                <a:r>
                  <a:rPr lang="tr-TR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üyük hacimli intravenöz ürünlerde kabul edilebilir alüminyum konsantrasyonun &lt;25 </a:t>
                </a:r>
                <a:r>
                  <a:rPr lang="tr-TR" sz="1800" dirty="0" err="1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μg</a:t>
                </a:r>
                <a:r>
                  <a:rPr lang="tr-TR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/L olmalı</a:t>
                </a:r>
              </a:p>
              <a:p>
                <a:pPr lvl="1"/>
                <a:r>
                  <a:rPr lang="tr-TR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Al dozunun 2-5 </a:t>
                </a:r>
                <a14:m>
                  <m:oMath xmlns:m="http://schemas.openxmlformats.org/officeDocument/2006/math">
                    <m:r>
                      <a:rPr lang="tr-TR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𝜇</m:t>
                    </m:r>
                  </m:oMath>
                </a14:m>
                <a:r>
                  <a:rPr lang="tr-TR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g/kg vücut ağırlığı/gün arasında olmalı</a:t>
                </a:r>
                <a:endParaRPr lang="tr-TR" sz="1800" dirty="0">
                  <a:solidFill>
                    <a:srgbClr val="000000"/>
                  </a:solidFill>
                  <a:ea typeface="Times New Roman" panose="02020603050405020304" pitchFamily="18" charset="0"/>
                </a:endParaRPr>
              </a:p>
              <a:p>
                <a:pPr lvl="1"/>
                <a:r>
                  <a:rPr lang="tr-TR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Kullanıma hazır ürün ve dolum arasında farklar olabilir.</a:t>
                </a:r>
                <a:endParaRPr lang="en-TR" sz="32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9527D5E-2154-EFC3-2009-E6A39B59355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825624"/>
                <a:ext cx="10515600" cy="4892167"/>
              </a:xfrm>
              <a:blipFill>
                <a:blip r:embed="rId2"/>
                <a:stretch>
                  <a:fillRect l="-844" t="-1554"/>
                </a:stretch>
              </a:blipFill>
            </p:spPr>
            <p:txBody>
              <a:bodyPr/>
              <a:lstStyle/>
              <a:p>
                <a:r>
                  <a:rPr lang="en-TR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7188560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E3FB6BB5-0957-F84C-9C83-4B5C1DB73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33496"/>
          </a:xfrm>
        </p:spPr>
        <p:txBody>
          <a:bodyPr>
            <a:normAutofit fontScale="90000"/>
          </a:bodyPr>
          <a:lstStyle/>
          <a:p>
            <a:pPr>
              <a:lnSpc>
                <a:spcPct val="120000"/>
              </a:lnSpc>
            </a:pPr>
            <a:r>
              <a:rPr lang="tr-TR" sz="4400" b="1" dirty="0">
                <a:solidFill>
                  <a:srgbClr val="FF0000"/>
                </a:solidFill>
                <a:latin typeface="+mn-lt"/>
              </a:rPr>
              <a:t>Unutulmaması gereken noktalar</a:t>
            </a:r>
          </a:p>
        </p:txBody>
      </p:sp>
      <p:sp>
        <p:nvSpPr>
          <p:cNvPr id="3" name="Dikdörtgen 2">
            <a:extLst>
              <a:ext uri="{FF2B5EF4-FFF2-40B4-BE49-F238E27FC236}">
                <a16:creationId xmlns:a16="http://schemas.microsoft.com/office/drawing/2014/main" id="{2E07369A-FD7B-1D4A-9B16-4E89369526C3}"/>
              </a:ext>
            </a:extLst>
          </p:cNvPr>
          <p:cNvSpPr/>
          <p:nvPr/>
        </p:nvSpPr>
        <p:spPr>
          <a:xfrm>
            <a:off x="635668" y="2212849"/>
            <a:ext cx="10920663" cy="33590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EN </a:t>
            </a:r>
            <a:r>
              <a:rPr lang="en-US" sz="2400" dirty="0" err="1"/>
              <a:t>ve</a:t>
            </a:r>
            <a:r>
              <a:rPr lang="en-US" sz="2400" dirty="0"/>
              <a:t> PN </a:t>
            </a:r>
            <a:r>
              <a:rPr lang="en-US" sz="2400" dirty="0" err="1"/>
              <a:t>solüsyonu</a:t>
            </a:r>
            <a:r>
              <a:rPr lang="en-US" sz="2400" dirty="0"/>
              <a:t> </a:t>
            </a:r>
            <a:r>
              <a:rPr lang="en-US" sz="2400" dirty="0" err="1"/>
              <a:t>içerisine</a:t>
            </a:r>
            <a:r>
              <a:rPr lang="en-US" sz="2400" dirty="0"/>
              <a:t> </a:t>
            </a:r>
            <a:r>
              <a:rPr lang="en-US" sz="2400" dirty="0" err="1"/>
              <a:t>ilaç</a:t>
            </a:r>
            <a:r>
              <a:rPr lang="en-US" sz="2400" dirty="0"/>
              <a:t> </a:t>
            </a:r>
            <a:r>
              <a:rPr lang="en-US" sz="2400" dirty="0" err="1"/>
              <a:t>eklemesi</a:t>
            </a:r>
            <a:r>
              <a:rPr lang="en-US" sz="2400" dirty="0"/>
              <a:t> </a:t>
            </a:r>
            <a:r>
              <a:rPr lang="en-US" sz="2400" dirty="0" err="1"/>
              <a:t>yapılmamalıdır</a:t>
            </a:r>
            <a:r>
              <a:rPr lang="en-US" sz="2400" dirty="0"/>
              <a:t>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EN </a:t>
            </a:r>
            <a:r>
              <a:rPr lang="en-US" sz="2400" dirty="0" err="1"/>
              <a:t>için</a:t>
            </a:r>
            <a:r>
              <a:rPr lang="en-US" sz="2400" dirty="0"/>
              <a:t> </a:t>
            </a:r>
            <a:r>
              <a:rPr lang="en-US" sz="2400" dirty="0" err="1"/>
              <a:t>etkileşim</a:t>
            </a:r>
            <a:r>
              <a:rPr lang="en-US" sz="2400" dirty="0"/>
              <a:t> PN </a:t>
            </a:r>
            <a:r>
              <a:rPr lang="en-US" sz="2400" dirty="0" err="1"/>
              <a:t>için</a:t>
            </a:r>
            <a:r>
              <a:rPr lang="en-US" sz="2400" dirty="0"/>
              <a:t> </a:t>
            </a:r>
            <a:r>
              <a:rPr lang="en-US" sz="2400" dirty="0" err="1"/>
              <a:t>geçimsizlik</a:t>
            </a:r>
            <a:r>
              <a:rPr lang="en-US" sz="2400" dirty="0"/>
              <a:t> </a:t>
            </a:r>
            <a:r>
              <a:rPr lang="en-US" sz="2400" dirty="0" err="1"/>
              <a:t>kontrolleri</a:t>
            </a:r>
            <a:r>
              <a:rPr lang="en-US" sz="2400" dirty="0"/>
              <a:t> </a:t>
            </a:r>
            <a:r>
              <a:rPr lang="en-US" sz="2400" dirty="0" err="1"/>
              <a:t>yapılmalı</a:t>
            </a:r>
            <a:endParaRPr lang="en-US" sz="2400" dirty="0"/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EN </a:t>
            </a:r>
            <a:r>
              <a:rPr lang="en-US" sz="2400" dirty="0" err="1"/>
              <a:t>için</a:t>
            </a:r>
            <a:r>
              <a:rPr lang="en-US" sz="2400" dirty="0"/>
              <a:t> </a:t>
            </a:r>
            <a:r>
              <a:rPr lang="en-US" sz="2400" dirty="0" err="1"/>
              <a:t>tüp</a:t>
            </a:r>
            <a:r>
              <a:rPr lang="en-US" sz="2400" dirty="0"/>
              <a:t> </a:t>
            </a:r>
            <a:r>
              <a:rPr lang="en-US" sz="2400" dirty="0" err="1"/>
              <a:t>tıkanıklığı</a:t>
            </a:r>
            <a:r>
              <a:rPr lang="en-US" sz="2400" dirty="0"/>
              <a:t> PN </a:t>
            </a:r>
            <a:r>
              <a:rPr lang="en-US" sz="2400" dirty="0" err="1"/>
              <a:t>için</a:t>
            </a:r>
            <a:r>
              <a:rPr lang="en-US" sz="2400" dirty="0"/>
              <a:t> emboli </a:t>
            </a:r>
            <a:r>
              <a:rPr lang="en-US" sz="2400" dirty="0" err="1"/>
              <a:t>riski</a:t>
            </a:r>
            <a:r>
              <a:rPr lang="en-US" sz="2400" dirty="0"/>
              <a:t> </a:t>
            </a:r>
            <a:r>
              <a:rPr lang="en-US" sz="2400" dirty="0" err="1"/>
              <a:t>unutulmamalı</a:t>
            </a:r>
            <a:endParaRPr lang="en-US" sz="2400" dirty="0"/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EN </a:t>
            </a:r>
            <a:r>
              <a:rPr lang="en-US" sz="2400" dirty="0" err="1"/>
              <a:t>ve</a:t>
            </a:r>
            <a:r>
              <a:rPr lang="en-US" sz="2400" dirty="0"/>
              <a:t> PN </a:t>
            </a:r>
            <a:r>
              <a:rPr lang="en-US" sz="2400" dirty="0" err="1"/>
              <a:t>için</a:t>
            </a:r>
            <a:r>
              <a:rPr lang="en-US" sz="2400" dirty="0"/>
              <a:t> </a:t>
            </a:r>
            <a:r>
              <a:rPr lang="en-US" sz="2400" dirty="0" err="1"/>
              <a:t>beslenme</a:t>
            </a:r>
            <a:r>
              <a:rPr lang="en-US" sz="2400" dirty="0"/>
              <a:t> </a:t>
            </a:r>
            <a:r>
              <a:rPr lang="en-US" sz="2400" dirty="0" err="1"/>
              <a:t>torbaları</a:t>
            </a:r>
            <a:r>
              <a:rPr lang="en-US" sz="2400" dirty="0"/>
              <a:t> </a:t>
            </a:r>
            <a:r>
              <a:rPr lang="en-US" sz="2400" dirty="0" err="1"/>
              <a:t>gözle</a:t>
            </a:r>
            <a:r>
              <a:rPr lang="en-US" sz="2400" dirty="0"/>
              <a:t> </a:t>
            </a:r>
            <a:r>
              <a:rPr lang="en-US" sz="2400" dirty="0" err="1"/>
              <a:t>kontrol</a:t>
            </a:r>
            <a:r>
              <a:rPr lang="en-US" sz="2400" dirty="0"/>
              <a:t> </a:t>
            </a:r>
            <a:r>
              <a:rPr lang="en-US" sz="2400" dirty="0" err="1"/>
              <a:t>edilmeli</a:t>
            </a:r>
            <a:endParaRPr lang="en-US" sz="2400" dirty="0"/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err="1"/>
              <a:t>Şüpheli</a:t>
            </a:r>
            <a:r>
              <a:rPr lang="en-US" sz="2400" dirty="0"/>
              <a:t> </a:t>
            </a:r>
            <a:r>
              <a:rPr lang="en-US" sz="2400" dirty="0" err="1"/>
              <a:t>durumlarda</a:t>
            </a:r>
            <a:r>
              <a:rPr lang="en-US" sz="2400" dirty="0"/>
              <a:t> </a:t>
            </a:r>
            <a:r>
              <a:rPr lang="en-US" sz="2400" dirty="0" err="1"/>
              <a:t>uygulama</a:t>
            </a:r>
            <a:r>
              <a:rPr lang="en-US" sz="2400" dirty="0"/>
              <a:t> </a:t>
            </a:r>
            <a:r>
              <a:rPr lang="en-US" sz="2400" dirty="0" err="1"/>
              <a:t>yapmamak</a:t>
            </a:r>
            <a:r>
              <a:rPr lang="en-US" sz="2400" dirty="0"/>
              <a:t> </a:t>
            </a:r>
            <a:r>
              <a:rPr lang="en-US" sz="2400" dirty="0" err="1"/>
              <a:t>daha</a:t>
            </a:r>
            <a:r>
              <a:rPr lang="en-US" sz="2400" dirty="0"/>
              <a:t> </a:t>
            </a:r>
            <a:r>
              <a:rPr lang="en-US" sz="2400" dirty="0" err="1"/>
              <a:t>güvenli</a:t>
            </a:r>
            <a:endParaRPr lang="en-US" sz="2400" dirty="0"/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7416778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aşlık 3">
            <a:extLst>
              <a:ext uri="{FF2B5EF4-FFF2-40B4-BE49-F238E27FC236}">
                <a16:creationId xmlns:a16="http://schemas.microsoft.com/office/drawing/2014/main" id="{7DF0748E-2045-174A-9C71-3799208208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2080" y="5670132"/>
            <a:ext cx="9144000" cy="1187868"/>
          </a:xfrm>
        </p:spPr>
        <p:txBody>
          <a:bodyPr>
            <a:normAutofit fontScale="90000"/>
          </a:bodyPr>
          <a:lstStyle/>
          <a:p>
            <a:r>
              <a:rPr lang="tr-TR" b="1" dirty="0">
                <a:solidFill>
                  <a:srgbClr val="FF0000"/>
                </a:solidFill>
                <a:latin typeface="+mn-lt"/>
              </a:rPr>
              <a:t>İLGİNİZ İÇİN TEŞEKKÜR EDERİZ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FD237F5-D734-F10E-C057-6AC99905E9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461"/>
          <a:stretch/>
        </p:blipFill>
        <p:spPr>
          <a:xfrm>
            <a:off x="3645408" y="768096"/>
            <a:ext cx="4059174" cy="5084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4825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Belge" ma:contentTypeID="0x0101008EB410E7384FD544926ED72B5900EAF6" ma:contentTypeVersion="14" ma:contentTypeDescription="Yeni belge oluşturun." ma:contentTypeScope="" ma:versionID="ee3b467df7de9d1b498d84e13587d71a">
  <xsd:schema xmlns:xsd="http://www.w3.org/2001/XMLSchema" xmlns:xs="http://www.w3.org/2001/XMLSchema" xmlns:p="http://schemas.microsoft.com/office/2006/metadata/properties" xmlns:ns2="b636c289-89ec-4aac-a5a7-fae3efcce21f" xmlns:ns3="12078768-e010-496c-be91-13abd3bf1d00" targetNamespace="http://schemas.microsoft.com/office/2006/metadata/properties" ma:root="true" ma:fieldsID="1445dff4ae24a478bb1b27fd6f0ffa69" ns2:_="" ns3:_="">
    <xsd:import namespace="b636c289-89ec-4aac-a5a7-fae3efcce21f"/>
    <xsd:import namespace="12078768-e010-496c-be91-13abd3bf1d0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36c289-89ec-4aac-a5a7-fae3efcce2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Resim Etiketleri" ma:readOnly="false" ma:fieldId="{5cf76f15-5ced-4ddc-b409-7134ff3c332f}" ma:taxonomyMulti="true" ma:sspId="f08ca68a-84f9-4e39-b925-9c0f4131acb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1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078768-e010-496c-be91-13abd3bf1d00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da2bcbba-ecaf-438c-8d17-d96268f593a6}" ma:internalName="TaxCatchAll" ma:showField="CatchAllData" ma:web="12078768-e010-496c-be91-13abd3bf1d0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İçerik Türü"/>
        <xsd:element ref="dc:title" minOccurs="0" maxOccurs="1" ma:index="4" ma:displayName="Başlı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636c289-89ec-4aac-a5a7-fae3efcce21f">
      <Terms xmlns="http://schemas.microsoft.com/office/infopath/2007/PartnerControls"/>
    </lcf76f155ced4ddcb4097134ff3c332f>
    <TaxCatchAll xmlns="12078768-e010-496c-be91-13abd3bf1d00" xsi:nil="true"/>
  </documentManagement>
</p:properties>
</file>

<file path=customXml/itemProps1.xml><?xml version="1.0" encoding="utf-8"?>
<ds:datastoreItem xmlns:ds="http://schemas.openxmlformats.org/officeDocument/2006/customXml" ds:itemID="{C0EDC05C-7E46-41F5-B314-233A87552E52}"/>
</file>

<file path=customXml/itemProps2.xml><?xml version="1.0" encoding="utf-8"?>
<ds:datastoreItem xmlns:ds="http://schemas.openxmlformats.org/officeDocument/2006/customXml" ds:itemID="{61578E91-BC99-4164-BEDB-DE43757C63C9}"/>
</file>

<file path=customXml/itemProps3.xml><?xml version="1.0" encoding="utf-8"?>
<ds:datastoreItem xmlns:ds="http://schemas.openxmlformats.org/officeDocument/2006/customXml" ds:itemID="{07B994E4-592B-4724-82E0-15E2EE442338}"/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3057</Words>
  <Application>Microsoft Macintosh PowerPoint</Application>
  <PresentationFormat>Widescreen</PresentationFormat>
  <Paragraphs>422</Paragraphs>
  <Slides>48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8" baseType="lpstr">
      <vt:lpstr>Arial</vt:lpstr>
      <vt:lpstr>Calibri</vt:lpstr>
      <vt:lpstr>Calibri Light</vt:lpstr>
      <vt:lpstr>Cambria Math</vt:lpstr>
      <vt:lpstr>Comic Sans MS</vt:lpstr>
      <vt:lpstr>Courier New</vt:lpstr>
      <vt:lpstr>Liberation Serif</vt:lpstr>
      <vt:lpstr>Times New Roman</vt:lpstr>
      <vt:lpstr>Wingdings</vt:lpstr>
      <vt:lpstr>Office Theme</vt:lpstr>
      <vt:lpstr>PowerPoint Presentation</vt:lpstr>
      <vt:lpstr>Nütrisyon Tedavisi Alan Hastada İlaç Uygulamasının Değerlendirilmesi</vt:lpstr>
      <vt:lpstr>Nütrisyon Tedavisi Alan Hastada İlaç Uygulamasının Değerlendirilmesi</vt:lpstr>
      <vt:lpstr>İlaçla ilgili problemler</vt:lpstr>
      <vt:lpstr>İlaçla ilgili problemler</vt:lpstr>
      <vt:lpstr>Literatür Örnekleri</vt:lpstr>
      <vt:lpstr>Enteral Nütrisyon ile Eş Zamanlı İlaç Uygulama</vt:lpstr>
      <vt:lpstr>Enteral Nütrisyon ile Eş Zamanlı İlaç Uygulama</vt:lpstr>
      <vt:lpstr>Enteral Nütrisyon ile Eş Zamanlı İlaç Uygulama</vt:lpstr>
      <vt:lpstr>İlaç Seçimi</vt:lpstr>
      <vt:lpstr>Genel Değerlendirme</vt:lpstr>
      <vt:lpstr>Enteral Beslenme Ürünleri</vt:lpstr>
      <vt:lpstr>PowerPoint Presentation</vt:lpstr>
      <vt:lpstr>Besin-İlaç Etkileşimi Tipleri:</vt:lpstr>
      <vt:lpstr>PowerPoint Presentation</vt:lpstr>
      <vt:lpstr>PowerPoint Presentation</vt:lpstr>
      <vt:lpstr>Beslenme Sıklığı</vt:lpstr>
      <vt:lpstr>Tüpten İlaç Uygulama Basamakları</vt:lpstr>
      <vt:lpstr>Tüpten Uygulanacak İlaç için Hazırlık!!</vt:lpstr>
      <vt:lpstr>Dikkat ! </vt:lpstr>
      <vt:lpstr>Enteral Nütrisyon ile Eş Zamanlı İlaç Uygulama</vt:lpstr>
      <vt:lpstr>Beslenme Tüpü Tıkanıklığı</vt:lpstr>
      <vt:lpstr>Tüp tıkanması durumunda;</vt:lpstr>
      <vt:lpstr>Tüp tıkanması durumunda;</vt:lpstr>
      <vt:lpstr>PowerPoint Presentation</vt:lpstr>
      <vt:lpstr>Tüp tıkanması durumunda;</vt:lpstr>
      <vt:lpstr>Beslenme Tüpünden İlaç Uygulama</vt:lpstr>
      <vt:lpstr>Parenteral Nütrisyon ile Eş Zamanlı İlaç Uygulama</vt:lpstr>
      <vt:lpstr>Parenteral Nütrisyon</vt:lpstr>
      <vt:lpstr>PN Solüsyonlarına İlaç Ekleme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Geçimsizlik varsa</vt:lpstr>
      <vt:lpstr>Filtre Kullanımı</vt:lpstr>
      <vt:lpstr>Filtre Kullanımı</vt:lpstr>
      <vt:lpstr>Fiziksel Stabilite</vt:lpstr>
      <vt:lpstr>PowerPoint Presentation</vt:lpstr>
      <vt:lpstr>Parenteral Nütrisyon ile Eş Zamanlı İlaç Uygulama</vt:lpstr>
      <vt:lpstr>PowerPoint Presentation</vt:lpstr>
      <vt:lpstr>Aseptik Hazırlama Tekniği</vt:lpstr>
      <vt:lpstr>Parenteral Nütrisyonda Kontaminasyon</vt:lpstr>
      <vt:lpstr>Unutulmaması gereken noktalar</vt:lpstr>
      <vt:lpstr>İLGİNİZ İÇİN TEŞEKKÜR EDERİZ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burcu kelleci</dc:creator>
  <cp:lastModifiedBy>burcu kelleci</cp:lastModifiedBy>
  <cp:revision>18</cp:revision>
  <dcterms:created xsi:type="dcterms:W3CDTF">2025-10-08T12:03:13Z</dcterms:created>
  <dcterms:modified xsi:type="dcterms:W3CDTF">2025-10-16T10:12:04Z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0x0101008EB410E7384FD544926ED72B5900EAF6</vt:lpwstr>
  </property>
</Properties>
</file>