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70" r:id="rId5"/>
    <p:sldId id="267" r:id="rId6"/>
    <p:sldId id="266" r:id="rId7"/>
    <p:sldId id="265" r:id="rId8"/>
    <p:sldId id="264" r:id="rId9"/>
    <p:sldId id="269" r:id="rId10"/>
    <p:sldId id="26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/>
    <p:restoredTop sz="94648"/>
  </p:normalViewPr>
  <p:slideViewPr>
    <p:cSldViewPr snapToGrid="0">
      <p:cViewPr varScale="1">
        <p:scale>
          <a:sx n="106" d="100"/>
          <a:sy n="106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Başlık 1">
            <a:extLst>
              <a:ext uri="{FF2B5EF4-FFF2-40B4-BE49-F238E27FC236}">
                <a16:creationId xmlns:a16="http://schemas.microsoft.com/office/drawing/2014/main" id="{E2D2E435-51AA-E57A-9FA6-21F2CF331089}"/>
              </a:ext>
            </a:extLst>
          </p:cNvPr>
          <p:cNvSpPr txBox="1">
            <a:spLocks/>
          </p:cNvSpPr>
          <p:nvPr/>
        </p:nvSpPr>
        <p:spPr>
          <a:xfrm>
            <a:off x="1211179" y="169068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Shadow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Frailty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Prospective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on Blood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7048C716-2EE9-3600-4A8A-F38E82165686}"/>
              </a:ext>
            </a:extLst>
          </p:cNvPr>
          <p:cNvSpPr txBox="1">
            <a:spLocks/>
          </p:cNvSpPr>
          <p:nvPr/>
        </p:nvSpPr>
        <p:spPr>
          <a:xfrm>
            <a:off x="3148263" y="4985669"/>
            <a:ext cx="9144000" cy="86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 </a:t>
            </a:r>
            <a:r>
              <a:rPr lang="tr-TR" sz="2000" u="sng" dirty="0"/>
              <a:t>Burcu Eren Cengiz</a:t>
            </a:r>
            <a:r>
              <a:rPr lang="tr-TR" sz="2000" dirty="0"/>
              <a:t>, Ezgi Akandere Barlas, Neslihan </a:t>
            </a:r>
            <a:r>
              <a:rPr lang="tr-TR" sz="2000" dirty="0" err="1"/>
              <a:t>Dogan</a:t>
            </a:r>
            <a:r>
              <a:rPr lang="tr-TR" sz="2000" dirty="0"/>
              <a:t>, Yavuz Sultan Selim </a:t>
            </a:r>
            <a:r>
              <a:rPr lang="tr-TR" sz="2000" dirty="0" err="1"/>
              <a:t>Akgul</a:t>
            </a:r>
            <a:r>
              <a:rPr lang="tr-TR" sz="2000" dirty="0"/>
              <a:t>, Sibel Akın</a:t>
            </a: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19D0-EA6D-0600-E455-A53870C3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415760-0FAC-ADD1-2D95-17136E34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541C7A7-B62C-A53D-BC6F-177BC83A6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F18A34F-01E1-0B9E-57D0-76BE74DD3213}"/>
              </a:ext>
            </a:extLst>
          </p:cNvPr>
          <p:cNvSpPr txBox="1">
            <a:spLocks/>
          </p:cNvSpPr>
          <p:nvPr/>
        </p:nvSpPr>
        <p:spPr>
          <a:xfrm>
            <a:off x="770923" y="2574033"/>
            <a:ext cx="7931224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>
              <a:buFont typeface="Wingdings 3" pitchFamily="18" charset="2"/>
              <a:buNone/>
            </a:pPr>
            <a:r>
              <a:rPr lang="tr-TR" dirty="0"/>
              <a:t>                          </a:t>
            </a:r>
            <a:r>
              <a:rPr lang="tr-TR" sz="4400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47756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5" y="0"/>
            <a:ext cx="12192000" cy="6858000"/>
          </a:xfr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A94BFFA9-CCAB-BFDD-A637-5B86E56BE636}"/>
              </a:ext>
            </a:extLst>
          </p:cNvPr>
          <p:cNvSpPr txBox="1">
            <a:spLocks/>
          </p:cNvSpPr>
          <p:nvPr/>
        </p:nvSpPr>
        <p:spPr>
          <a:xfrm>
            <a:off x="668215" y="26038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Hipertansiyon ve kırılganlık yaşlı bireylerde sıklıkla birlikte görülmekte ve olumsuz sağlık sonuçlarını artırabilmektedir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Hipertansiyon yaşlılarda en yaygın kardiyovasküler risk faktörüdür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Kırılganlık, yaşlılarda mortalite, düşme, malnütrisyon ve bilişsel gerileme ile ilişkilidir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Hipertansiyon ve kırılganlık sıklıkla birlikte görülür (%14–30)</a:t>
            </a:r>
          </a:p>
          <a:p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Kırılhanlığın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hipertansif yaşlılardaki uzun dönem mortalite üzerindeki etkisi sınırlı olarak araştırılmıştır</a:t>
            </a:r>
          </a:p>
          <a:p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Bu çalışmanın amacı, toplumda yaşayan hipertansif yaşlılarda kırılganlığın yaygınlığını, ilişkili faktörlerini ve tüm nedenlere bağlı mortalite üzerine prognostik etkisini değerlendirmektir</a:t>
            </a:r>
            <a:b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1 Başlık">
            <a:extLst>
              <a:ext uri="{FF2B5EF4-FFF2-40B4-BE49-F238E27FC236}">
                <a16:creationId xmlns:a16="http://schemas.microsoft.com/office/drawing/2014/main" id="{587A7DF2-36E9-474F-2A04-23D6405AA134}"/>
              </a:ext>
            </a:extLst>
          </p:cNvPr>
          <p:cNvSpPr txBox="1">
            <a:spLocks/>
          </p:cNvSpPr>
          <p:nvPr/>
        </p:nvSpPr>
        <p:spPr>
          <a:xfrm>
            <a:off x="763099" y="1270993"/>
            <a:ext cx="7343775" cy="9366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/>
              <a:t>Giriş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64C3-85C1-03B9-2F85-B4727F531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DF24C-9176-82E9-381A-8CCD3E93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83F2C58-C4B1-5C0F-D66B-B28B420EB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" y="0"/>
            <a:ext cx="12192000" cy="6858000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9F4BCB0-101A-E09C-1503-CCF7B2312391}"/>
              </a:ext>
            </a:extLst>
          </p:cNvPr>
          <p:cNvSpPr txBox="1"/>
          <p:nvPr/>
        </p:nvSpPr>
        <p:spPr>
          <a:xfrm>
            <a:off x="544845" y="2777955"/>
            <a:ext cx="105156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Aralık 2018–Aralık 2024 arasında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Geriatri polikliniğinde 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izlenen, ≥60 yaş hipertansif 590 hasta retrospektif olarak değerlendirildi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 skoru ile kırılganlık durumu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non-frail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(0 puan),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pre-frail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(1–2 puan) ve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(3–5 puan) olarak sınıflandırıldı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Kapsamlı geriatrik değerlendirme kapsamında fiziksel performans, beslenme, bilişsel durum ve depresyon skorları ölçüldü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Mortalitenin öngörüsünde Kaplan–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Meier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analizi ve ROC analizi kullanıldı</a:t>
            </a:r>
            <a:b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1 Başlık">
            <a:extLst>
              <a:ext uri="{FF2B5EF4-FFF2-40B4-BE49-F238E27FC236}">
                <a16:creationId xmlns:a16="http://schemas.microsoft.com/office/drawing/2014/main" id="{436743C5-F9EA-1111-C167-59A793D19249}"/>
              </a:ext>
            </a:extLst>
          </p:cNvPr>
          <p:cNvSpPr txBox="1">
            <a:spLocks/>
          </p:cNvSpPr>
          <p:nvPr/>
        </p:nvSpPr>
        <p:spPr>
          <a:xfrm>
            <a:off x="656492" y="1678142"/>
            <a:ext cx="6840538" cy="9350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/>
              <a:t>Materyal ve </a:t>
            </a:r>
            <a:r>
              <a:rPr lang="tr-TR" sz="3600" dirty="0" err="1"/>
              <a:t>Metod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51341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2D40A-2014-C1DC-9366-65BFE4C3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46DEB0-F3B3-B8E8-CD09-EE2F7C4C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9BDAC65-1BC1-2964-62B3-91AADAED4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2" y="0"/>
            <a:ext cx="12192000" cy="6858000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2FAF0C1-DFDF-A94D-93C5-AEF12CDD3346}"/>
              </a:ext>
            </a:extLst>
          </p:cNvPr>
          <p:cNvSpPr txBox="1"/>
          <p:nvPr/>
        </p:nvSpPr>
        <p:spPr>
          <a:xfrm>
            <a:off x="368998" y="2540855"/>
            <a:ext cx="100729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Katılımcıların %14,7'si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non-frail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, %55,1'i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ve %30,2'si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olarak sınıflandırıldı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Kırılgan bireylerin ortalama yaşı (72,7 ± 7,0 yıl) diğer gruplara göre anlamlı derecede yüksekti (p = 0,014)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bireylerin ortalama sistolik kan basıncı 129,4 ± 19,0 mmHg,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bireylerde 131,4 ± 17,5 mmHg ve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bireylerde 133,6 ± 16,5 mmHg idi (p = 0,033)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Frail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 bireylerin el kavrama kuvveti  önemli ölçüde daha düşüktü (kadınlarda 15,2 ± 6,5 kg; erkeklerde 22,7 ± 7,2 kg), MNA-SF puanları daha düşüktü (9,9 ± 2,6) ve TUG süreleri daha uzundu (17,1 ± 9,5 saniye; p &lt; 0,001)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İzlem süresince mortalite oranı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grupta %2,3,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grupta %6,2,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grupta ise %10,1 idi (p = 0,048)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Log-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rank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analizine göre,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grupta medyan sağkalım 2.197 gün,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pre-frail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öncesi grupta 2.126 gün 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frail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 grupta 1.977 gündü (p = 0,019)</a:t>
            </a:r>
            <a:endParaRPr lang="tr-TR" dirty="0"/>
          </a:p>
        </p:txBody>
      </p:sp>
      <p:sp>
        <p:nvSpPr>
          <p:cNvPr id="11" name="1 Başlık">
            <a:extLst>
              <a:ext uri="{FF2B5EF4-FFF2-40B4-BE49-F238E27FC236}">
                <a16:creationId xmlns:a16="http://schemas.microsoft.com/office/drawing/2014/main" id="{47399FED-0E81-DDDF-DB60-8A393E2B8A10}"/>
              </a:ext>
            </a:extLst>
          </p:cNvPr>
          <p:cNvSpPr txBox="1">
            <a:spLocks/>
          </p:cNvSpPr>
          <p:nvPr/>
        </p:nvSpPr>
        <p:spPr>
          <a:xfrm>
            <a:off x="659423" y="1470342"/>
            <a:ext cx="7416800" cy="955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sz="14400" dirty="0"/>
              <a:t>Bulgular</a:t>
            </a:r>
            <a:br>
              <a:rPr lang="tr-TR" sz="14400" dirty="0">
                <a:latin typeface="+mj-lt"/>
                <a:ea typeface="+mj-ea"/>
                <a:cs typeface="+mj-cs"/>
              </a:rPr>
            </a:br>
            <a:br>
              <a:rPr lang="tr-TR" sz="14400" dirty="0">
                <a:latin typeface="+mj-lt"/>
                <a:ea typeface="+mj-ea"/>
                <a:cs typeface="+mj-cs"/>
              </a:rPr>
            </a:br>
            <a:br>
              <a:rPr lang="tr-TR" sz="4000" dirty="0">
                <a:latin typeface="+mj-lt"/>
                <a:ea typeface="+mj-ea"/>
                <a:cs typeface="+mj-cs"/>
              </a:rPr>
            </a:br>
            <a:endParaRPr lang="tr-TR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3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F306-BA55-7CF2-8E4D-835D0199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EAA539-4754-96B8-05C6-C21F270E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4BB2DD6-0289-B5D7-ADE6-52423A2D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B668FB33-DB58-4CCE-9FDA-E14110B62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74649"/>
              </p:ext>
            </p:extLst>
          </p:nvPr>
        </p:nvGraphicFramePr>
        <p:xfrm>
          <a:off x="0" y="-125179"/>
          <a:ext cx="12192001" cy="722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0784">
                  <a:extLst>
                    <a:ext uri="{9D8B030D-6E8A-4147-A177-3AD203B41FA5}">
                      <a16:colId xmlns:a16="http://schemas.microsoft.com/office/drawing/2014/main" val="2527497144"/>
                    </a:ext>
                  </a:extLst>
                </a:gridCol>
                <a:gridCol w="2031861">
                  <a:extLst>
                    <a:ext uri="{9D8B030D-6E8A-4147-A177-3AD203B41FA5}">
                      <a16:colId xmlns:a16="http://schemas.microsoft.com/office/drawing/2014/main" val="4193952235"/>
                    </a:ext>
                  </a:extLst>
                </a:gridCol>
                <a:gridCol w="2031861">
                  <a:extLst>
                    <a:ext uri="{9D8B030D-6E8A-4147-A177-3AD203B41FA5}">
                      <a16:colId xmlns:a16="http://schemas.microsoft.com/office/drawing/2014/main" val="2092343953"/>
                    </a:ext>
                  </a:extLst>
                </a:gridCol>
                <a:gridCol w="2114386">
                  <a:extLst>
                    <a:ext uri="{9D8B030D-6E8A-4147-A177-3AD203B41FA5}">
                      <a16:colId xmlns:a16="http://schemas.microsoft.com/office/drawing/2014/main" val="465765378"/>
                    </a:ext>
                  </a:extLst>
                </a:gridCol>
                <a:gridCol w="2233908">
                  <a:extLst>
                    <a:ext uri="{9D8B030D-6E8A-4147-A177-3AD203B41FA5}">
                      <a16:colId xmlns:a16="http://schemas.microsoft.com/office/drawing/2014/main" val="4193035635"/>
                    </a:ext>
                  </a:extLst>
                </a:gridCol>
                <a:gridCol w="1269201">
                  <a:extLst>
                    <a:ext uri="{9D8B030D-6E8A-4147-A177-3AD203B41FA5}">
                      <a16:colId xmlns:a16="http://schemas.microsoft.com/office/drawing/2014/main" val="2544821272"/>
                    </a:ext>
                  </a:extLst>
                </a:gridCol>
              </a:tblGrid>
              <a:tr h="293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(n=590)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Non-frail (n=87)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Pre-frail (n=325)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Frail (n=178)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710852234"/>
                  </a:ext>
                </a:extLst>
              </a:tr>
              <a:tr h="228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71.4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6.86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71.3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6.54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70.8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6.77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72.7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7.03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3863346164"/>
                  </a:ext>
                </a:extLst>
              </a:tr>
              <a:tr h="7479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Gender,n(%)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(73.9)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(26.1)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(54.0)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(46.0)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(76.3)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(23.7)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(79.2)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(20.8)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1363124451"/>
                  </a:ext>
                </a:extLst>
              </a:tr>
              <a:tr h="228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BMI (kg/m²)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11.44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31.7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6.04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6.67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0.479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1017115145"/>
                  </a:ext>
                </a:extLst>
              </a:tr>
              <a:tr h="1267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Non-literacy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2901632347"/>
                  </a:ext>
                </a:extLst>
              </a:tr>
              <a:tr h="1007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Smoking, n (%)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Quit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0.168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650526706"/>
                  </a:ext>
                </a:extLst>
              </a:tr>
              <a:tr h="30848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Comorbidity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CHF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Coroner arter disease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CVD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 kidney disease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Osteoporosis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Dementia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Parkinson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Depression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COPD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10" marR="45910" marT="0" marB="0"/>
                </a:tc>
                <a:extLst>
                  <a:ext uri="{0D108BD9-81ED-4DB2-BD59-A6C34878D82A}">
                    <a16:rowId xmlns:a16="http://schemas.microsoft.com/office/drawing/2014/main" val="2128401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39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D06AE-546E-CEAF-0597-1593C252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7838C5-C41E-5270-7530-7EE1A7AC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30C661E-7467-7500-260C-A40130F78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064" y="0"/>
            <a:ext cx="12192000" cy="6858000"/>
          </a:xfr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4764E7D9-9975-9EA3-7AEB-A752EA3F6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95283"/>
              </p:ext>
            </p:extLst>
          </p:nvPr>
        </p:nvGraphicFramePr>
        <p:xfrm>
          <a:off x="166913" y="1148862"/>
          <a:ext cx="11509271" cy="5642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477">
                  <a:extLst>
                    <a:ext uri="{9D8B030D-6E8A-4147-A177-3AD203B41FA5}">
                      <a16:colId xmlns:a16="http://schemas.microsoft.com/office/drawing/2014/main" val="4255392842"/>
                    </a:ext>
                  </a:extLst>
                </a:gridCol>
                <a:gridCol w="1755904">
                  <a:extLst>
                    <a:ext uri="{9D8B030D-6E8A-4147-A177-3AD203B41FA5}">
                      <a16:colId xmlns:a16="http://schemas.microsoft.com/office/drawing/2014/main" val="3780895810"/>
                    </a:ext>
                  </a:extLst>
                </a:gridCol>
                <a:gridCol w="1563853">
                  <a:extLst>
                    <a:ext uri="{9D8B030D-6E8A-4147-A177-3AD203B41FA5}">
                      <a16:colId xmlns:a16="http://schemas.microsoft.com/office/drawing/2014/main" val="2311262118"/>
                    </a:ext>
                  </a:extLst>
                </a:gridCol>
                <a:gridCol w="2277519">
                  <a:extLst>
                    <a:ext uri="{9D8B030D-6E8A-4147-A177-3AD203B41FA5}">
                      <a16:colId xmlns:a16="http://schemas.microsoft.com/office/drawing/2014/main" val="4082977262"/>
                    </a:ext>
                  </a:extLst>
                </a:gridCol>
                <a:gridCol w="2328548">
                  <a:extLst>
                    <a:ext uri="{9D8B030D-6E8A-4147-A177-3AD203B41FA5}">
                      <a16:colId xmlns:a16="http://schemas.microsoft.com/office/drawing/2014/main" val="4137422544"/>
                    </a:ext>
                  </a:extLst>
                </a:gridCol>
                <a:gridCol w="1322970">
                  <a:extLst>
                    <a:ext uri="{9D8B030D-6E8A-4147-A177-3AD203B41FA5}">
                      <a16:colId xmlns:a16="http://schemas.microsoft.com/office/drawing/2014/main" val="3577502785"/>
                    </a:ext>
                  </a:extLst>
                </a:gridCol>
              </a:tblGrid>
              <a:tr h="761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n=590</a:t>
                      </a: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Non-Frail</a:t>
                      </a:r>
                      <a:r>
                        <a:rPr lang="tr-T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n=87</a:t>
                      </a: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Pre-frail</a:t>
                      </a: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(n=325)</a:t>
                      </a: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Frail</a:t>
                      </a: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(n=178)</a:t>
                      </a: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tr-T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1049668047"/>
                  </a:ext>
                </a:extLst>
              </a:tr>
              <a:tr h="796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(mmHg)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Seated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Supine</a:t>
                      </a: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131.6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133.6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16.68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131.4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134.0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12.21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133.6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16.46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135.0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16.74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129.4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18.98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130.7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16.51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1496947234"/>
                  </a:ext>
                </a:extLst>
              </a:tr>
              <a:tr h="796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DBP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Seated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Supine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78.4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78.5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11.71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80.8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80.9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11.46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78.4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78.5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11.60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77.2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77.3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11.94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0.076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3336174223"/>
                  </a:ext>
                </a:extLst>
              </a:tr>
              <a:tr h="319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SARCF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 (1.0-5.0)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(0-2.0)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 (1.0-4.0)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 (4.0-7.0)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461866814"/>
                  </a:ext>
                </a:extLst>
              </a:tr>
              <a:tr h="243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KATZ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3.29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3.38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3.02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0.049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1381327940"/>
                  </a:ext>
                </a:extLst>
              </a:tr>
              <a:tr h="243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LAWTON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5.53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4.78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6.38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318132338"/>
                  </a:ext>
                </a:extLst>
              </a:tr>
              <a:tr h="243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MNA-SF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3949717633"/>
                  </a:ext>
                </a:extLst>
              </a:tr>
              <a:tr h="7967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Handgrip strength (kg)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Female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8.78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7.94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7.35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6.91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26.6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9.64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6.52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7.20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102949624"/>
                  </a:ext>
                </a:extLst>
              </a:tr>
              <a:tr h="243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TUG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9.08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9.33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9.48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846108527"/>
                  </a:ext>
                </a:extLst>
              </a:tr>
              <a:tr h="319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GDS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 (7.0-19.0)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 (4.0-14.0)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 (6.0-18.0)</a:t>
                      </a:r>
                      <a:endParaRPr lang="tr-T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 (11.0-23.0)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3229708009"/>
                  </a:ext>
                </a:extLst>
              </a:tr>
              <a:tr h="2435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MMSE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4.13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3.59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</a:t>
                      </a: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4.81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86979197"/>
                  </a:ext>
                </a:extLst>
              </a:tr>
              <a:tr h="383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Polifarmasi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(43.7)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(32.2)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(41.5)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(53.4)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tr-TR" sz="1200" kern="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1879915033"/>
                  </a:ext>
                </a:extLst>
              </a:tr>
              <a:tr h="2509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Mortalite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(6.8)</a:t>
                      </a:r>
                      <a:endParaRPr lang="tr-T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(2.3)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(6.2)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(10.1)</a:t>
                      </a:r>
                      <a:endParaRPr lang="tr-T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2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0.048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0" marR="34650" marT="0" marB="0"/>
                </a:tc>
                <a:extLst>
                  <a:ext uri="{0D108BD9-81ED-4DB2-BD59-A6C34878D82A}">
                    <a16:rowId xmlns:a16="http://schemas.microsoft.com/office/drawing/2014/main" val="32038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24CE5-2212-7C86-8B16-F8DDEA14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BEC9D7-B673-6502-BB19-08697DE7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E26560F-E930-FC23-DACE-FCAECF2FA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D959CF28-97FF-9F3A-F827-ABC5D354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1" y="2496456"/>
            <a:ext cx="4772479" cy="252639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1D1ACE9-D28C-2751-C986-A7F856D942A9}"/>
              </a:ext>
            </a:extLst>
          </p:cNvPr>
          <p:cNvSpPr txBox="1"/>
          <p:nvPr/>
        </p:nvSpPr>
        <p:spPr>
          <a:xfrm>
            <a:off x="1944913" y="1592416"/>
            <a:ext cx="7445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Fıgure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ROC Analiz-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Frail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skor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C83AAD9-D261-FE4F-3533-0545029EC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82622"/>
              </p:ext>
            </p:extLst>
          </p:nvPr>
        </p:nvGraphicFramePr>
        <p:xfrm>
          <a:off x="2103300" y="5334761"/>
          <a:ext cx="7650300" cy="605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575">
                  <a:extLst>
                    <a:ext uri="{9D8B030D-6E8A-4147-A177-3AD203B41FA5}">
                      <a16:colId xmlns:a16="http://schemas.microsoft.com/office/drawing/2014/main" val="3343645477"/>
                    </a:ext>
                  </a:extLst>
                </a:gridCol>
                <a:gridCol w="1912575">
                  <a:extLst>
                    <a:ext uri="{9D8B030D-6E8A-4147-A177-3AD203B41FA5}">
                      <a16:colId xmlns:a16="http://schemas.microsoft.com/office/drawing/2014/main" val="3410636847"/>
                    </a:ext>
                  </a:extLst>
                </a:gridCol>
                <a:gridCol w="1912575">
                  <a:extLst>
                    <a:ext uri="{9D8B030D-6E8A-4147-A177-3AD203B41FA5}">
                      <a16:colId xmlns:a16="http://schemas.microsoft.com/office/drawing/2014/main" val="3942213868"/>
                    </a:ext>
                  </a:extLst>
                </a:gridCol>
                <a:gridCol w="1912575">
                  <a:extLst>
                    <a:ext uri="{9D8B030D-6E8A-4147-A177-3AD203B41FA5}">
                      <a16:colId xmlns:a16="http://schemas.microsoft.com/office/drawing/2014/main" val="1323054436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 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AUC (95%CI)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Cut-off value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p-value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79475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Frail score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 dirty="0">
                          <a:effectLst/>
                          <a:highlight>
                            <a:srgbClr val="FFFF00"/>
                          </a:highlight>
                        </a:rPr>
                        <a:t>0.639 (0.552-0.727)</a:t>
                      </a:r>
                      <a:endParaRPr lang="tr-TR" sz="12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  <a:highlight>
                            <a:srgbClr val="FFFF00"/>
                          </a:highlight>
                        </a:rPr>
                        <a:t>2.5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 dirty="0">
                          <a:effectLst/>
                        </a:rPr>
                        <a:t>0.002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3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9DAA2-80E4-3087-647A-ED96633C4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6A8A5-DE74-1448-804F-B15A8245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5945F15-1742-745B-8663-FF61F9322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CAE3A4BC-F0E3-9A87-55EF-18012DA20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79" y="2477925"/>
            <a:ext cx="5422900" cy="3200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9F62BF9-86DB-4F73-3644-23382E852F07}"/>
              </a:ext>
            </a:extLst>
          </p:cNvPr>
          <p:cNvSpPr txBox="1"/>
          <p:nvPr/>
        </p:nvSpPr>
        <p:spPr>
          <a:xfrm>
            <a:off x="2714171" y="1418382"/>
            <a:ext cx="6212114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Fıgure</a:t>
            </a:r>
            <a:r>
              <a:rPr lang="tr-T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2.FRAIL-KAPLAN MEIER</a:t>
            </a:r>
            <a:endParaRPr lang="tr-T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31AEE39-5A79-426A-3702-44C1C18A785B}"/>
              </a:ext>
            </a:extLst>
          </p:cNvPr>
          <p:cNvSpPr txBox="1"/>
          <p:nvPr/>
        </p:nvSpPr>
        <p:spPr>
          <a:xfrm>
            <a:off x="2168072" y="5738391"/>
            <a:ext cx="621211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Logrank</a:t>
            </a:r>
            <a:r>
              <a:rPr lang="tr-T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skor:7.96, p=0.019</a:t>
            </a:r>
            <a:endParaRPr lang="tr-T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C35013F7-7D44-1F6A-B8C2-5D450FCB8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13238"/>
              </p:ext>
            </p:extLst>
          </p:nvPr>
        </p:nvGraphicFramePr>
        <p:xfrm>
          <a:off x="7112000" y="3472144"/>
          <a:ext cx="4241800" cy="94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402677884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3451594451"/>
                    </a:ext>
                  </a:extLst>
                </a:gridCol>
              </a:tblGrid>
              <a:tr h="32544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r-TR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Mean survival (95 % Cl) (days)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658966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Non-frail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2197 (2133-2260)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43901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Pre-frail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2126 (2070-2183)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015367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>
                          <a:effectLst/>
                        </a:rPr>
                        <a:t>Frail</a:t>
                      </a:r>
                      <a:endParaRPr lang="tr-TR" sz="12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tr-TR" sz="1000" kern="100" dirty="0">
                          <a:effectLst/>
                        </a:rPr>
                        <a:t>1977 (1875-2079)</a:t>
                      </a:r>
                      <a:endParaRPr lang="tr-TR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678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29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28150-E483-B17E-AD77-92F134E8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010A0B-9B06-5D7D-2DB3-8F6430AC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FBCB425-989D-F2E1-40FC-46862EDD2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2" y="0"/>
            <a:ext cx="12192000" cy="6858000"/>
          </a:xfrm>
        </p:spPr>
      </p:pic>
      <p:sp>
        <p:nvSpPr>
          <p:cNvPr id="3" name="1 Başlık">
            <a:extLst>
              <a:ext uri="{FF2B5EF4-FFF2-40B4-BE49-F238E27FC236}">
                <a16:creationId xmlns:a16="http://schemas.microsoft.com/office/drawing/2014/main" id="{0593B9A4-2EF0-16C0-E283-F8010A9F151C}"/>
              </a:ext>
            </a:extLst>
          </p:cNvPr>
          <p:cNvSpPr txBox="1">
            <a:spLocks/>
          </p:cNvSpPr>
          <p:nvPr/>
        </p:nvSpPr>
        <p:spPr>
          <a:xfrm>
            <a:off x="381000" y="1708791"/>
            <a:ext cx="74168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sz="14400" dirty="0"/>
              <a:t>Tartışma</a:t>
            </a:r>
            <a:br>
              <a:rPr lang="tr-TR" sz="4900" dirty="0">
                <a:latin typeface="+mj-lt"/>
                <a:ea typeface="+mj-ea"/>
                <a:cs typeface="+mj-cs"/>
              </a:rPr>
            </a:br>
            <a:br>
              <a:rPr lang="tr-TR" sz="4900" dirty="0">
                <a:latin typeface="+mj-lt"/>
                <a:ea typeface="+mj-ea"/>
                <a:cs typeface="+mj-cs"/>
              </a:rPr>
            </a:br>
            <a:br>
              <a:rPr lang="tr-TR" sz="4000" dirty="0">
                <a:latin typeface="+mj-lt"/>
                <a:ea typeface="+mj-ea"/>
                <a:cs typeface="+mj-cs"/>
              </a:rPr>
            </a:br>
            <a:endParaRPr lang="tr-TR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2D65A2-1233-4F4D-73FC-8B0353F6ACF5}"/>
              </a:ext>
            </a:extLst>
          </p:cNvPr>
          <p:cNvSpPr txBox="1"/>
          <p:nvPr/>
        </p:nvSpPr>
        <p:spPr>
          <a:xfrm>
            <a:off x="797170" y="6034467"/>
            <a:ext cx="952500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DE2601F-3075-E8AD-A7B4-E005A2DA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29" y="3035793"/>
            <a:ext cx="1014088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 çalışmada toplumda yaşayan hipertansif yaşlı bireylerde kırılganlığın yaş, cinsiyet, fonksiyonel durum, kan basıncı profili ve mortaliteyle ilişkisi incelenmiştir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Bulgular, kırılganlığın yaşla arttığını, kadınlarda daha yaygın olduğunu ve fiziksel performans, beslenme durumu ile bilişsel fonksiyonların olumsuz etkilendiğini göstermiştir</a:t>
            </a:r>
            <a:endParaRPr lang="tr-TR" altLang="tr-T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FRAIL skoru 3 ve üzerinde olan bireylerde mortalite riski belirgin şekilde artmış ve sağkalım anlamlı biçimde azalmıştır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Kırılgan bireylerde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multimorbidite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polifarmasi, depresyon ve bilişsel bozulma daha sık görülmüş, bu durum mortaliteyi artırmıştır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Sonuç olarak, hipertansif yaşlılarda biyolojik yaş göstergesi olan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frailty’nin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değerlendirilmesi, bireyselleştirilmiş ve çok boyutlu tedavi yaklaşımları açısından kritik öneme sahiptir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6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F5579152-F43B-479C-9F51-3AA60FD965F6}"/>
</file>

<file path=customXml/itemProps2.xml><?xml version="1.0" encoding="utf-8"?>
<ds:datastoreItem xmlns:ds="http://schemas.openxmlformats.org/officeDocument/2006/customXml" ds:itemID="{92BDA558-8FF4-42AB-BECC-3240EA5C1B16}"/>
</file>

<file path=customXml/itemProps3.xml><?xml version="1.0" encoding="utf-8"?>
<ds:datastoreItem xmlns:ds="http://schemas.openxmlformats.org/officeDocument/2006/customXml" ds:itemID="{DB2584D6-5C39-4135-B156-00A06F6B0C7F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1057</Words>
  <Application>Microsoft Macintosh PowerPoint</Application>
  <PresentationFormat>Geniş ekran</PresentationFormat>
  <Paragraphs>320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Wingdings 3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Buse Çalışan</dc:creator>
  <cp:lastModifiedBy>burcu eren cengiz</cp:lastModifiedBy>
  <cp:revision>8</cp:revision>
  <dcterms:created xsi:type="dcterms:W3CDTF">2025-09-25T07:19:01Z</dcterms:created>
  <dcterms:modified xsi:type="dcterms:W3CDTF">2025-10-16T19:25:23Z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