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diagrams/data1.xml" ContentType="application/vnd.openxmlformats-officedocument.drawingml.diagramData+xml"/>
  <Override PartName="/ppt/diagrams/data6.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presentation.xml" ContentType="application/vnd.openxmlformats-officedocument.presentationml.presentation.main+xml"/>
  <Override PartName="/ppt/slides/slide1.xml" ContentType="application/vnd.openxmlformats-officedocument.presentationml.slide+xml"/>
  <Override PartName="/ppt/diagrams/data2.xml" ContentType="application/vnd.openxmlformats-officedocument.drawingml.diagramData+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7.xml" ContentType="application/vnd.openxmlformats-officedocument.presentationml.notesSlide+xml"/>
  <Override PartName="/ppt/diagrams/drawing5.xml" ContentType="application/vnd.ms-office.drawingml.diagramDrawing+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ink/ink2.xml" ContentType="application/inkml+xml"/>
  <Override PartName="/ppt/ink/ink1.xml" ContentType="application/inkml+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1"/>
  </p:sldMasterIdLst>
  <p:notesMasterIdLst>
    <p:notesMasterId r:id="rId54"/>
  </p:notesMasterIdLst>
  <p:sldIdLst>
    <p:sldId id="256" r:id="rId2"/>
    <p:sldId id="257" r:id="rId3"/>
    <p:sldId id="311" r:id="rId4"/>
    <p:sldId id="367" r:id="rId5"/>
    <p:sldId id="267" r:id="rId6"/>
    <p:sldId id="370" r:id="rId7"/>
    <p:sldId id="360" r:id="rId8"/>
    <p:sldId id="366" r:id="rId9"/>
    <p:sldId id="262" r:id="rId10"/>
    <p:sldId id="263" r:id="rId11"/>
    <p:sldId id="272" r:id="rId12"/>
    <p:sldId id="303" r:id="rId13"/>
    <p:sldId id="304" r:id="rId14"/>
    <p:sldId id="305" r:id="rId15"/>
    <p:sldId id="306" r:id="rId16"/>
    <p:sldId id="368" r:id="rId17"/>
    <p:sldId id="310" r:id="rId18"/>
    <p:sldId id="371" r:id="rId19"/>
    <p:sldId id="302" r:id="rId20"/>
    <p:sldId id="361" r:id="rId21"/>
    <p:sldId id="266" r:id="rId22"/>
    <p:sldId id="315" r:id="rId23"/>
    <p:sldId id="307" r:id="rId24"/>
    <p:sldId id="362" r:id="rId25"/>
    <p:sldId id="316" r:id="rId26"/>
    <p:sldId id="318" r:id="rId27"/>
    <p:sldId id="336" r:id="rId28"/>
    <p:sldId id="337" r:id="rId29"/>
    <p:sldId id="317" r:id="rId30"/>
    <p:sldId id="321" r:id="rId31"/>
    <p:sldId id="319" r:id="rId32"/>
    <p:sldId id="320" r:id="rId33"/>
    <p:sldId id="323" r:id="rId34"/>
    <p:sldId id="363" r:id="rId35"/>
    <p:sldId id="339" r:id="rId36"/>
    <p:sldId id="325" r:id="rId37"/>
    <p:sldId id="330" r:id="rId38"/>
    <p:sldId id="331" r:id="rId39"/>
    <p:sldId id="364" r:id="rId40"/>
    <p:sldId id="345" r:id="rId41"/>
    <p:sldId id="346" r:id="rId42"/>
    <p:sldId id="333" r:id="rId43"/>
    <p:sldId id="347" r:id="rId44"/>
    <p:sldId id="348" r:id="rId45"/>
    <p:sldId id="349" r:id="rId46"/>
    <p:sldId id="350" r:id="rId47"/>
    <p:sldId id="351" r:id="rId48"/>
    <p:sldId id="352" r:id="rId49"/>
    <p:sldId id="365" r:id="rId50"/>
    <p:sldId id="270" r:id="rId51"/>
    <p:sldId id="271" r:id="rId52"/>
    <p:sldId id="353"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62"/>
    <p:restoredTop sz="84242"/>
  </p:normalViewPr>
  <p:slideViewPr>
    <p:cSldViewPr snapToGrid="0">
      <p:cViewPr varScale="1">
        <p:scale>
          <a:sx n="84" d="100"/>
          <a:sy n="84" d="100"/>
        </p:scale>
        <p:origin x="256" y="488"/>
      </p:cViewPr>
      <p:guideLst/>
    </p:cSldViewPr>
  </p:slideViewPr>
  <p:notesTextViewPr>
    <p:cViewPr>
      <p:scale>
        <a:sx n="1" d="1"/>
        <a:sy n="1" d="1"/>
      </p:scale>
      <p:origin x="0" y="0"/>
    </p:cViewPr>
  </p:notesTextViewPr>
  <p:sorterViewPr>
    <p:cViewPr>
      <p:scale>
        <a:sx n="147" d="100"/>
        <a:sy n="14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customXml" Target="../customXml/item3.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D90E56-83BB-47B1-AB85-436A976D6F7A}"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tr-TR"/>
        </a:p>
      </dgm:t>
    </dgm:pt>
    <dgm:pt modelId="{AFACE435-CAEA-4661-BAED-2610E41B8A67}">
      <dgm:prSet custT="1">
        <dgm:style>
          <a:lnRef idx="0">
            <a:schemeClr val="accent2"/>
          </a:lnRef>
          <a:fillRef idx="3">
            <a:schemeClr val="accent2"/>
          </a:fillRef>
          <a:effectRef idx="3">
            <a:schemeClr val="accent2"/>
          </a:effectRef>
          <a:fontRef idx="minor">
            <a:schemeClr val="lt1"/>
          </a:fontRef>
        </dgm:style>
      </dgm:prSet>
      <dgm:spPr>
        <a:solidFill>
          <a:srgbClr val="FF0000"/>
        </a:solidFill>
      </dgm:spPr>
      <dgm:t>
        <a:bodyPr/>
        <a:lstStyle/>
        <a:p>
          <a:pPr algn="ctr" rtl="0"/>
          <a:r>
            <a:rPr lang="tr-TR" sz="4000" dirty="0"/>
            <a:t>Yaşlı Bireylerde Obezite Değerlendirmesinde Vücut Kompozisyon Ölçüm</a:t>
          </a:r>
          <a:br>
            <a:rPr lang="tr-TR" sz="4000" dirty="0"/>
          </a:br>
          <a:r>
            <a:rPr lang="tr-TR" sz="4000" dirty="0"/>
            <a:t>Yöntemleri</a:t>
          </a:r>
          <a:endParaRPr lang="tr-TR" sz="4000" b="1" dirty="0">
            <a:solidFill>
              <a:schemeClr val="bg1"/>
            </a:solidFill>
          </a:endParaRPr>
        </a:p>
      </dgm:t>
    </dgm:pt>
    <dgm:pt modelId="{37ED5187-889B-4A9B-8F47-30810F3696B4}" type="parTrans" cxnId="{DF960DE0-CCEB-4AF1-878D-D9183BE75E28}">
      <dgm:prSet/>
      <dgm:spPr/>
      <dgm:t>
        <a:bodyPr/>
        <a:lstStyle/>
        <a:p>
          <a:endParaRPr lang="tr-TR"/>
        </a:p>
      </dgm:t>
    </dgm:pt>
    <dgm:pt modelId="{6049FB09-7302-4367-9033-29F1AD1BE4E4}" type="sibTrans" cxnId="{DF960DE0-CCEB-4AF1-878D-D9183BE75E28}">
      <dgm:prSet/>
      <dgm:spPr/>
      <dgm:t>
        <a:bodyPr/>
        <a:lstStyle/>
        <a:p>
          <a:endParaRPr lang="tr-TR"/>
        </a:p>
      </dgm:t>
    </dgm:pt>
    <dgm:pt modelId="{8F52507A-B064-458F-A899-C9294C7A5F43}" type="pres">
      <dgm:prSet presAssocID="{40D90E56-83BB-47B1-AB85-436A976D6F7A}" presName="linear" presStyleCnt="0">
        <dgm:presLayoutVars>
          <dgm:animLvl val="lvl"/>
          <dgm:resizeHandles val="exact"/>
        </dgm:presLayoutVars>
      </dgm:prSet>
      <dgm:spPr/>
    </dgm:pt>
    <dgm:pt modelId="{2732D29D-DD5E-4C07-9AC0-BDF8CE94B6FC}" type="pres">
      <dgm:prSet presAssocID="{AFACE435-CAEA-4661-BAED-2610E41B8A67}" presName="parentText" presStyleLbl="node1" presStyleIdx="0" presStyleCnt="1" custScaleY="513379" custLinFactNeighborX="-402" custLinFactNeighborY="49581">
        <dgm:presLayoutVars>
          <dgm:chMax val="0"/>
          <dgm:bulletEnabled val="1"/>
        </dgm:presLayoutVars>
      </dgm:prSet>
      <dgm:spPr/>
    </dgm:pt>
  </dgm:ptLst>
  <dgm:cxnLst>
    <dgm:cxn modelId="{073C4962-D69C-451A-B181-810A5F460AE4}" type="presOf" srcId="{AFACE435-CAEA-4661-BAED-2610E41B8A67}" destId="{2732D29D-DD5E-4C07-9AC0-BDF8CE94B6FC}" srcOrd="0" destOrd="0" presId="urn:microsoft.com/office/officeart/2005/8/layout/vList2"/>
    <dgm:cxn modelId="{815034BD-D2C2-4595-B93A-53DD375A541E}" type="presOf" srcId="{40D90E56-83BB-47B1-AB85-436A976D6F7A}" destId="{8F52507A-B064-458F-A899-C9294C7A5F43}" srcOrd="0" destOrd="0" presId="urn:microsoft.com/office/officeart/2005/8/layout/vList2"/>
    <dgm:cxn modelId="{DF960DE0-CCEB-4AF1-878D-D9183BE75E28}" srcId="{40D90E56-83BB-47B1-AB85-436A976D6F7A}" destId="{AFACE435-CAEA-4661-BAED-2610E41B8A67}" srcOrd="0" destOrd="0" parTransId="{37ED5187-889B-4A9B-8F47-30810F3696B4}" sibTransId="{6049FB09-7302-4367-9033-29F1AD1BE4E4}"/>
    <dgm:cxn modelId="{2EA68A4D-1BDD-4F41-9502-6ED0A7F93BC2}" type="presParOf" srcId="{8F52507A-B064-458F-A899-C9294C7A5F43}" destId="{2732D29D-DD5E-4C07-9AC0-BDF8CE94B6F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792EEC-1922-C14B-B963-26A973A9379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F18E6BD8-C3F2-6047-8668-B2F67DB40B00}">
      <dgm:prSet custT="1"/>
      <dgm:spPr/>
      <dgm:t>
        <a:bodyPr/>
        <a:lstStyle/>
        <a:p>
          <a:r>
            <a:rPr lang="tr-TR" sz="3000" b="1" dirty="0"/>
            <a:t>1. Antropometrik ölçümler</a:t>
          </a:r>
        </a:p>
      </dgm:t>
    </dgm:pt>
    <dgm:pt modelId="{C74AB820-0D00-B843-9C54-C5934921F120}" type="parTrans" cxnId="{A10BA8F9-3BD1-EE40-87DB-1B6E98C58DA8}">
      <dgm:prSet/>
      <dgm:spPr/>
      <dgm:t>
        <a:bodyPr/>
        <a:lstStyle/>
        <a:p>
          <a:endParaRPr lang="tr-TR"/>
        </a:p>
      </dgm:t>
    </dgm:pt>
    <dgm:pt modelId="{23538281-D08F-8F46-B524-63CCFB00254B}" type="sibTrans" cxnId="{A10BA8F9-3BD1-EE40-87DB-1B6E98C58DA8}">
      <dgm:prSet/>
      <dgm:spPr/>
      <dgm:t>
        <a:bodyPr/>
        <a:lstStyle/>
        <a:p>
          <a:endParaRPr lang="tr-TR"/>
        </a:p>
      </dgm:t>
    </dgm:pt>
    <dgm:pt modelId="{F4773B40-BCA4-3F45-8E4F-0DC6BD5E307F}">
      <dgm:prSet custT="1"/>
      <dgm:spPr/>
      <dgm:t>
        <a:bodyPr/>
        <a:lstStyle/>
        <a:p>
          <a:r>
            <a:rPr lang="tr-TR" sz="3000" b="1" dirty="0"/>
            <a:t>2. </a:t>
          </a:r>
          <a:r>
            <a:rPr lang="tr-TR" sz="3000" b="1" dirty="0" err="1"/>
            <a:t>Bioelectric</a:t>
          </a:r>
          <a:r>
            <a:rPr lang="tr-TR" sz="3000" b="1" dirty="0"/>
            <a:t> </a:t>
          </a:r>
          <a:r>
            <a:rPr lang="tr-TR" sz="3000" b="1" dirty="0" err="1"/>
            <a:t>impedance</a:t>
          </a:r>
          <a:r>
            <a:rPr lang="tr-TR" sz="3000" b="1" dirty="0"/>
            <a:t> </a:t>
          </a:r>
          <a:r>
            <a:rPr lang="tr-TR" sz="3000" b="1" dirty="0" err="1"/>
            <a:t>analysis</a:t>
          </a:r>
          <a:endParaRPr lang="tr-TR" sz="3000" b="1" dirty="0"/>
        </a:p>
      </dgm:t>
    </dgm:pt>
    <dgm:pt modelId="{F8C7A055-038E-EE44-B773-32C3EFB323B3}" type="parTrans" cxnId="{0EFEEEF7-0A77-A54E-AFCF-2E56B3FDEA69}">
      <dgm:prSet/>
      <dgm:spPr/>
      <dgm:t>
        <a:bodyPr/>
        <a:lstStyle/>
        <a:p>
          <a:endParaRPr lang="tr-TR"/>
        </a:p>
      </dgm:t>
    </dgm:pt>
    <dgm:pt modelId="{1356063D-D1E5-EC4A-A4C6-EF202FD736A4}" type="sibTrans" cxnId="{0EFEEEF7-0A77-A54E-AFCF-2E56B3FDEA69}">
      <dgm:prSet/>
      <dgm:spPr/>
      <dgm:t>
        <a:bodyPr/>
        <a:lstStyle/>
        <a:p>
          <a:endParaRPr lang="tr-TR"/>
        </a:p>
      </dgm:t>
    </dgm:pt>
    <dgm:pt modelId="{0A7A2608-8BB7-7D42-8BEE-C100670F9BD2}">
      <dgm:prSet custT="1"/>
      <dgm:spPr/>
      <dgm:t>
        <a:bodyPr/>
        <a:lstStyle/>
        <a:p>
          <a:r>
            <a:rPr lang="tr-TR" sz="3000" b="1" dirty="0"/>
            <a:t>3. DUAL-ENERGY X-RAY ABSORPTIOMETRY (DXA) </a:t>
          </a:r>
        </a:p>
      </dgm:t>
    </dgm:pt>
    <dgm:pt modelId="{7E05BB2D-9285-8543-A873-21D0C865564D}" type="parTrans" cxnId="{2433E32C-616E-C449-BE36-8383985ECF34}">
      <dgm:prSet/>
      <dgm:spPr/>
      <dgm:t>
        <a:bodyPr/>
        <a:lstStyle/>
        <a:p>
          <a:endParaRPr lang="tr-TR"/>
        </a:p>
      </dgm:t>
    </dgm:pt>
    <dgm:pt modelId="{0CBA622B-796E-C34D-9E04-EE1568A5E08E}" type="sibTrans" cxnId="{2433E32C-616E-C449-BE36-8383985ECF34}">
      <dgm:prSet/>
      <dgm:spPr/>
      <dgm:t>
        <a:bodyPr/>
        <a:lstStyle/>
        <a:p>
          <a:endParaRPr lang="tr-TR"/>
        </a:p>
      </dgm:t>
    </dgm:pt>
    <dgm:pt modelId="{3609FFC2-300C-9041-A088-86F0F9FE176E}">
      <dgm:prSet custT="1"/>
      <dgm:spPr/>
      <dgm:t>
        <a:bodyPr/>
        <a:lstStyle/>
        <a:p>
          <a:r>
            <a:rPr lang="tr-TR" sz="3000" b="1" dirty="0"/>
            <a:t>4. Görüntüleme teknikleri: USG, BT, MRI</a:t>
          </a:r>
        </a:p>
      </dgm:t>
    </dgm:pt>
    <dgm:pt modelId="{66EA9E5C-BC46-714F-8559-CB12856D5257}" type="parTrans" cxnId="{5B88AA51-E6B4-6D4E-A0F7-1C44A959F2D8}">
      <dgm:prSet/>
      <dgm:spPr/>
      <dgm:t>
        <a:bodyPr/>
        <a:lstStyle/>
        <a:p>
          <a:endParaRPr lang="tr-TR"/>
        </a:p>
      </dgm:t>
    </dgm:pt>
    <dgm:pt modelId="{9E3301C9-1466-F149-9F81-345E397C037C}" type="sibTrans" cxnId="{5B88AA51-E6B4-6D4E-A0F7-1C44A959F2D8}">
      <dgm:prSet/>
      <dgm:spPr/>
      <dgm:t>
        <a:bodyPr/>
        <a:lstStyle/>
        <a:p>
          <a:endParaRPr lang="tr-TR"/>
        </a:p>
      </dgm:t>
    </dgm:pt>
    <dgm:pt modelId="{63BC92F3-B6B3-9E47-A5E3-2E65A29F1D1F}">
      <dgm:prSet custT="1"/>
      <dgm:spPr/>
      <dgm:t>
        <a:bodyPr/>
        <a:lstStyle/>
        <a:p>
          <a:r>
            <a:rPr lang="tr-TR" sz="3000" b="1" dirty="0"/>
            <a:t>5.Su veya hava yer değiştirmesine dayalı ölçümler </a:t>
          </a:r>
        </a:p>
      </dgm:t>
    </dgm:pt>
    <dgm:pt modelId="{26BDDB35-1796-FC4E-83E3-0FB602A72DA9}" type="parTrans" cxnId="{FD905B5D-C762-C949-868E-4588542ED68B}">
      <dgm:prSet/>
      <dgm:spPr/>
      <dgm:t>
        <a:bodyPr/>
        <a:lstStyle/>
        <a:p>
          <a:endParaRPr lang="tr-TR"/>
        </a:p>
      </dgm:t>
    </dgm:pt>
    <dgm:pt modelId="{3C5C114E-0119-5447-8000-C02F5CA2F829}" type="sibTrans" cxnId="{FD905B5D-C762-C949-868E-4588542ED68B}">
      <dgm:prSet/>
      <dgm:spPr/>
      <dgm:t>
        <a:bodyPr/>
        <a:lstStyle/>
        <a:p>
          <a:endParaRPr lang="tr-TR"/>
        </a:p>
      </dgm:t>
    </dgm:pt>
    <dgm:pt modelId="{5957B8B2-A625-AF48-A5F6-4D72D9621548}" type="pres">
      <dgm:prSet presAssocID="{B6792EEC-1922-C14B-B963-26A973A9379F}" presName="linear" presStyleCnt="0">
        <dgm:presLayoutVars>
          <dgm:animLvl val="lvl"/>
          <dgm:resizeHandles val="exact"/>
        </dgm:presLayoutVars>
      </dgm:prSet>
      <dgm:spPr/>
    </dgm:pt>
    <dgm:pt modelId="{FD2C6F04-CF47-4E49-A179-383FB051CCF3}" type="pres">
      <dgm:prSet presAssocID="{F18E6BD8-C3F2-6047-8668-B2F67DB40B00}" presName="parentText" presStyleLbl="node1" presStyleIdx="0" presStyleCnt="5">
        <dgm:presLayoutVars>
          <dgm:chMax val="0"/>
          <dgm:bulletEnabled val="1"/>
        </dgm:presLayoutVars>
      </dgm:prSet>
      <dgm:spPr/>
    </dgm:pt>
    <dgm:pt modelId="{B94C093E-9E1F-7244-91B2-677995BC8678}" type="pres">
      <dgm:prSet presAssocID="{23538281-D08F-8F46-B524-63CCFB00254B}" presName="spacer" presStyleCnt="0"/>
      <dgm:spPr/>
    </dgm:pt>
    <dgm:pt modelId="{DC579D43-9B1B-9344-A06E-412360BADCBD}" type="pres">
      <dgm:prSet presAssocID="{F4773B40-BCA4-3F45-8E4F-0DC6BD5E307F}" presName="parentText" presStyleLbl="node1" presStyleIdx="1" presStyleCnt="5">
        <dgm:presLayoutVars>
          <dgm:chMax val="0"/>
          <dgm:bulletEnabled val="1"/>
        </dgm:presLayoutVars>
      </dgm:prSet>
      <dgm:spPr/>
    </dgm:pt>
    <dgm:pt modelId="{335CD1F0-AC03-0840-9FBC-30341C69B0B7}" type="pres">
      <dgm:prSet presAssocID="{1356063D-D1E5-EC4A-A4C6-EF202FD736A4}" presName="spacer" presStyleCnt="0"/>
      <dgm:spPr/>
    </dgm:pt>
    <dgm:pt modelId="{606B305F-0E42-D94A-823A-ED29B12AD04A}" type="pres">
      <dgm:prSet presAssocID="{0A7A2608-8BB7-7D42-8BEE-C100670F9BD2}" presName="parentText" presStyleLbl="node1" presStyleIdx="2" presStyleCnt="5">
        <dgm:presLayoutVars>
          <dgm:chMax val="0"/>
          <dgm:bulletEnabled val="1"/>
        </dgm:presLayoutVars>
      </dgm:prSet>
      <dgm:spPr/>
    </dgm:pt>
    <dgm:pt modelId="{6E2493A7-8760-D84D-B996-C5B202F84CFB}" type="pres">
      <dgm:prSet presAssocID="{0CBA622B-796E-C34D-9E04-EE1568A5E08E}" presName="spacer" presStyleCnt="0"/>
      <dgm:spPr/>
    </dgm:pt>
    <dgm:pt modelId="{4FC7A63C-32EF-6B4B-A092-4563379940D1}" type="pres">
      <dgm:prSet presAssocID="{3609FFC2-300C-9041-A088-86F0F9FE176E}" presName="parentText" presStyleLbl="node1" presStyleIdx="3" presStyleCnt="5">
        <dgm:presLayoutVars>
          <dgm:chMax val="0"/>
          <dgm:bulletEnabled val="1"/>
        </dgm:presLayoutVars>
      </dgm:prSet>
      <dgm:spPr/>
    </dgm:pt>
    <dgm:pt modelId="{1038BC04-1663-5248-8AB2-EACE9FBE0841}" type="pres">
      <dgm:prSet presAssocID="{9E3301C9-1466-F149-9F81-345E397C037C}" presName="spacer" presStyleCnt="0"/>
      <dgm:spPr/>
    </dgm:pt>
    <dgm:pt modelId="{BB3998A8-C350-5B4C-9DBE-9420C49B5716}" type="pres">
      <dgm:prSet presAssocID="{63BC92F3-B6B3-9E47-A5E3-2E65A29F1D1F}" presName="parentText" presStyleLbl="node1" presStyleIdx="4" presStyleCnt="5">
        <dgm:presLayoutVars>
          <dgm:chMax val="0"/>
          <dgm:bulletEnabled val="1"/>
        </dgm:presLayoutVars>
      </dgm:prSet>
      <dgm:spPr/>
    </dgm:pt>
  </dgm:ptLst>
  <dgm:cxnLst>
    <dgm:cxn modelId="{312B4106-A363-1A47-80BF-523A01A8BD30}" type="presOf" srcId="{0A7A2608-8BB7-7D42-8BEE-C100670F9BD2}" destId="{606B305F-0E42-D94A-823A-ED29B12AD04A}" srcOrd="0" destOrd="0" presId="urn:microsoft.com/office/officeart/2005/8/layout/vList2"/>
    <dgm:cxn modelId="{1466461A-BB0B-8747-9172-4567D2BCF099}" type="presOf" srcId="{63BC92F3-B6B3-9E47-A5E3-2E65A29F1D1F}" destId="{BB3998A8-C350-5B4C-9DBE-9420C49B5716}" srcOrd="0" destOrd="0" presId="urn:microsoft.com/office/officeart/2005/8/layout/vList2"/>
    <dgm:cxn modelId="{2433E32C-616E-C449-BE36-8383985ECF34}" srcId="{B6792EEC-1922-C14B-B963-26A973A9379F}" destId="{0A7A2608-8BB7-7D42-8BEE-C100670F9BD2}" srcOrd="2" destOrd="0" parTransId="{7E05BB2D-9285-8543-A873-21D0C865564D}" sibTransId="{0CBA622B-796E-C34D-9E04-EE1568A5E08E}"/>
    <dgm:cxn modelId="{B8D28544-443E-4F44-95A6-0DA52BE6CA4A}" type="presOf" srcId="{F4773B40-BCA4-3F45-8E4F-0DC6BD5E307F}" destId="{DC579D43-9B1B-9344-A06E-412360BADCBD}" srcOrd="0" destOrd="0" presId="urn:microsoft.com/office/officeart/2005/8/layout/vList2"/>
    <dgm:cxn modelId="{5B88AA51-E6B4-6D4E-A0F7-1C44A959F2D8}" srcId="{B6792EEC-1922-C14B-B963-26A973A9379F}" destId="{3609FFC2-300C-9041-A088-86F0F9FE176E}" srcOrd="3" destOrd="0" parTransId="{66EA9E5C-BC46-714F-8559-CB12856D5257}" sibTransId="{9E3301C9-1466-F149-9F81-345E397C037C}"/>
    <dgm:cxn modelId="{FD905B5D-C762-C949-868E-4588542ED68B}" srcId="{B6792EEC-1922-C14B-B963-26A973A9379F}" destId="{63BC92F3-B6B3-9E47-A5E3-2E65A29F1D1F}" srcOrd="4" destOrd="0" parTransId="{26BDDB35-1796-FC4E-83E3-0FB602A72DA9}" sibTransId="{3C5C114E-0119-5447-8000-C02F5CA2F829}"/>
    <dgm:cxn modelId="{3F0E0791-AC58-1E44-91F7-F41E68CE2799}" type="presOf" srcId="{B6792EEC-1922-C14B-B963-26A973A9379F}" destId="{5957B8B2-A625-AF48-A5F6-4D72D9621548}" srcOrd="0" destOrd="0" presId="urn:microsoft.com/office/officeart/2005/8/layout/vList2"/>
    <dgm:cxn modelId="{984C68E1-9F6D-2C45-8F9B-97AB47DC4A69}" type="presOf" srcId="{3609FFC2-300C-9041-A088-86F0F9FE176E}" destId="{4FC7A63C-32EF-6B4B-A092-4563379940D1}" srcOrd="0" destOrd="0" presId="urn:microsoft.com/office/officeart/2005/8/layout/vList2"/>
    <dgm:cxn modelId="{882A67E4-7003-2548-BCC7-DD410BFCC939}" type="presOf" srcId="{F18E6BD8-C3F2-6047-8668-B2F67DB40B00}" destId="{FD2C6F04-CF47-4E49-A179-383FB051CCF3}" srcOrd="0" destOrd="0" presId="urn:microsoft.com/office/officeart/2005/8/layout/vList2"/>
    <dgm:cxn modelId="{0EFEEEF7-0A77-A54E-AFCF-2E56B3FDEA69}" srcId="{B6792EEC-1922-C14B-B963-26A973A9379F}" destId="{F4773B40-BCA4-3F45-8E4F-0DC6BD5E307F}" srcOrd="1" destOrd="0" parTransId="{F8C7A055-038E-EE44-B773-32C3EFB323B3}" sibTransId="{1356063D-D1E5-EC4A-A4C6-EF202FD736A4}"/>
    <dgm:cxn modelId="{A10BA8F9-3BD1-EE40-87DB-1B6E98C58DA8}" srcId="{B6792EEC-1922-C14B-B963-26A973A9379F}" destId="{F18E6BD8-C3F2-6047-8668-B2F67DB40B00}" srcOrd="0" destOrd="0" parTransId="{C74AB820-0D00-B843-9C54-C5934921F120}" sibTransId="{23538281-D08F-8F46-B524-63CCFB00254B}"/>
    <dgm:cxn modelId="{9B30958B-1244-154C-9D18-278AB7D95166}" type="presParOf" srcId="{5957B8B2-A625-AF48-A5F6-4D72D9621548}" destId="{FD2C6F04-CF47-4E49-A179-383FB051CCF3}" srcOrd="0" destOrd="0" presId="urn:microsoft.com/office/officeart/2005/8/layout/vList2"/>
    <dgm:cxn modelId="{35613864-D514-524C-88F9-547D3AB8E211}" type="presParOf" srcId="{5957B8B2-A625-AF48-A5F6-4D72D9621548}" destId="{B94C093E-9E1F-7244-91B2-677995BC8678}" srcOrd="1" destOrd="0" presId="urn:microsoft.com/office/officeart/2005/8/layout/vList2"/>
    <dgm:cxn modelId="{4318DE67-3C5B-6F4E-8F0A-CD6FF9CD2F6E}" type="presParOf" srcId="{5957B8B2-A625-AF48-A5F6-4D72D9621548}" destId="{DC579D43-9B1B-9344-A06E-412360BADCBD}" srcOrd="2" destOrd="0" presId="urn:microsoft.com/office/officeart/2005/8/layout/vList2"/>
    <dgm:cxn modelId="{49AC0133-7833-D840-A69E-3E2449422210}" type="presParOf" srcId="{5957B8B2-A625-AF48-A5F6-4D72D9621548}" destId="{335CD1F0-AC03-0840-9FBC-30341C69B0B7}" srcOrd="3" destOrd="0" presId="urn:microsoft.com/office/officeart/2005/8/layout/vList2"/>
    <dgm:cxn modelId="{B54C0131-2B0D-5A45-8804-AFD6A63C7427}" type="presParOf" srcId="{5957B8B2-A625-AF48-A5F6-4D72D9621548}" destId="{606B305F-0E42-D94A-823A-ED29B12AD04A}" srcOrd="4" destOrd="0" presId="urn:microsoft.com/office/officeart/2005/8/layout/vList2"/>
    <dgm:cxn modelId="{AAC491C9-F293-7C4D-8336-F64997DEA463}" type="presParOf" srcId="{5957B8B2-A625-AF48-A5F6-4D72D9621548}" destId="{6E2493A7-8760-D84D-B996-C5B202F84CFB}" srcOrd="5" destOrd="0" presId="urn:microsoft.com/office/officeart/2005/8/layout/vList2"/>
    <dgm:cxn modelId="{E2F1D695-F388-2C47-988D-81864475B6B9}" type="presParOf" srcId="{5957B8B2-A625-AF48-A5F6-4D72D9621548}" destId="{4FC7A63C-32EF-6B4B-A092-4563379940D1}" srcOrd="6" destOrd="0" presId="urn:microsoft.com/office/officeart/2005/8/layout/vList2"/>
    <dgm:cxn modelId="{746246B7-8054-844F-B001-8E95470D0380}" type="presParOf" srcId="{5957B8B2-A625-AF48-A5F6-4D72D9621548}" destId="{1038BC04-1663-5248-8AB2-EACE9FBE0841}" srcOrd="7" destOrd="0" presId="urn:microsoft.com/office/officeart/2005/8/layout/vList2"/>
    <dgm:cxn modelId="{9F1E058F-E361-9A47-9D39-4F27FA50B749}" type="presParOf" srcId="{5957B8B2-A625-AF48-A5F6-4D72D9621548}" destId="{BB3998A8-C350-5B4C-9DBE-9420C49B571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89800D-3E65-4743-A157-348CDC252C6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BF6ABFC4-0B3A-E146-BE05-13FC88A2DCEF}">
      <dgm:prSet/>
      <dgm:spPr/>
      <dgm:t>
        <a:bodyPr/>
        <a:lstStyle/>
        <a:p>
          <a:r>
            <a:rPr lang="tr-TR" b="1" dirty="0"/>
            <a:t>VKİ</a:t>
          </a:r>
          <a:r>
            <a:rPr lang="tr-TR" dirty="0"/>
            <a:t>: Kilo / Boy² </a:t>
          </a:r>
        </a:p>
        <a:p>
          <a:r>
            <a:rPr lang="tr-TR" dirty="0"/>
            <a:t>Kolay, ancak vücut yağ dağılımını yansıtmaz. Yaşlı bireylerde </a:t>
          </a:r>
          <a:r>
            <a:rPr lang="tr-TR" dirty="0" err="1"/>
            <a:t>VKİ'nin</a:t>
          </a:r>
          <a:r>
            <a:rPr lang="tr-TR" dirty="0"/>
            <a:t> mortalite tahmini sınırlıdır.</a:t>
          </a:r>
        </a:p>
      </dgm:t>
    </dgm:pt>
    <dgm:pt modelId="{3C525D03-2018-E14D-9CB5-15F42058A961}" type="parTrans" cxnId="{645741D1-04F2-054C-B64E-943E565A8A71}">
      <dgm:prSet/>
      <dgm:spPr/>
      <dgm:t>
        <a:bodyPr/>
        <a:lstStyle/>
        <a:p>
          <a:endParaRPr lang="tr-TR"/>
        </a:p>
      </dgm:t>
    </dgm:pt>
    <dgm:pt modelId="{3F752059-8881-FA4A-B1A2-CC58EEF8615F}" type="sibTrans" cxnId="{645741D1-04F2-054C-B64E-943E565A8A71}">
      <dgm:prSet/>
      <dgm:spPr/>
      <dgm:t>
        <a:bodyPr/>
        <a:lstStyle/>
        <a:p>
          <a:endParaRPr lang="tr-TR"/>
        </a:p>
      </dgm:t>
    </dgm:pt>
    <dgm:pt modelId="{4CBD4B92-B464-FB49-A77A-70ECF520A7BB}">
      <dgm:prSet custT="1"/>
      <dgm:spPr/>
      <dgm:t>
        <a:bodyPr/>
        <a:lstStyle/>
        <a:p>
          <a:r>
            <a:rPr lang="tr-TR" sz="3500" b="1" dirty="0">
              <a:solidFill>
                <a:schemeClr val="bg1"/>
              </a:solidFill>
            </a:rPr>
            <a:t>Bel Çevresi</a:t>
          </a:r>
          <a:r>
            <a:rPr lang="tr-TR" sz="3500" dirty="0">
              <a:solidFill>
                <a:schemeClr val="bg1"/>
              </a:solidFill>
            </a:rPr>
            <a:t>: </a:t>
          </a:r>
        </a:p>
        <a:p>
          <a:r>
            <a:rPr lang="tr-TR" sz="3500" dirty="0">
              <a:solidFill>
                <a:schemeClr val="bg1"/>
              </a:solidFill>
            </a:rPr>
            <a:t>Önerilen eşik değerler: </a:t>
          </a:r>
          <a:r>
            <a:rPr lang="tr-TR" sz="3500" b="1" dirty="0">
              <a:solidFill>
                <a:schemeClr val="bg1"/>
              </a:solidFill>
              <a:effectLst>
                <a:outerShdw blurRad="38100" dist="38100" dir="2700000" algn="tl">
                  <a:srgbClr val="000000">
                    <a:alpha val="43137"/>
                  </a:srgbClr>
                </a:outerShdw>
              </a:effectLst>
            </a:rPr>
            <a:t>E: &gt;=102 cm, K:&gt;=88 cm</a:t>
          </a:r>
          <a:endParaRPr lang="tr-TR" sz="3500" dirty="0">
            <a:solidFill>
              <a:schemeClr val="bg1"/>
            </a:solidFill>
          </a:endParaRPr>
        </a:p>
      </dgm:t>
    </dgm:pt>
    <dgm:pt modelId="{0BF7CB31-294D-3F49-A6AA-D33D5785C18E}" type="parTrans" cxnId="{A4111CFC-7E20-5B46-895C-6F417D55C850}">
      <dgm:prSet/>
      <dgm:spPr/>
      <dgm:t>
        <a:bodyPr/>
        <a:lstStyle/>
        <a:p>
          <a:endParaRPr lang="tr-TR"/>
        </a:p>
      </dgm:t>
    </dgm:pt>
    <dgm:pt modelId="{E0B165EA-69EB-6F44-B482-7B27833CDC6B}" type="sibTrans" cxnId="{A4111CFC-7E20-5B46-895C-6F417D55C850}">
      <dgm:prSet/>
      <dgm:spPr/>
      <dgm:t>
        <a:bodyPr/>
        <a:lstStyle/>
        <a:p>
          <a:endParaRPr lang="tr-TR"/>
        </a:p>
      </dgm:t>
    </dgm:pt>
    <dgm:pt modelId="{4C5C6F27-F342-474C-A4D8-7947396DEE16}">
      <dgm:prSet custT="1"/>
      <dgm:spPr/>
      <dgm:t>
        <a:bodyPr/>
        <a:lstStyle/>
        <a:p>
          <a:r>
            <a:rPr lang="en-US" sz="1800" dirty="0"/>
            <a:t>World Health</a:t>
          </a:r>
          <a:r>
            <a:rPr lang="tr-TR" sz="1800" dirty="0"/>
            <a:t> </a:t>
          </a:r>
          <a:r>
            <a:rPr lang="en-US" sz="1800" dirty="0"/>
            <a:t>Organization (2000)</a:t>
          </a:r>
          <a:endParaRPr lang="tr-TR" sz="1800" dirty="0"/>
        </a:p>
      </dgm:t>
    </dgm:pt>
    <dgm:pt modelId="{BE5E5C4B-A6E1-DA49-A669-52287693334D}" type="parTrans" cxnId="{57EB34D1-FA38-0F42-81CC-2C092CBB10AD}">
      <dgm:prSet/>
      <dgm:spPr/>
      <dgm:t>
        <a:bodyPr/>
        <a:lstStyle/>
        <a:p>
          <a:endParaRPr lang="tr-TR"/>
        </a:p>
      </dgm:t>
    </dgm:pt>
    <dgm:pt modelId="{052706D3-6B97-DF45-AA89-B5C32D55541D}" type="sibTrans" cxnId="{57EB34D1-FA38-0F42-81CC-2C092CBB10AD}">
      <dgm:prSet/>
      <dgm:spPr/>
      <dgm:t>
        <a:bodyPr/>
        <a:lstStyle/>
        <a:p>
          <a:endParaRPr lang="tr-TR"/>
        </a:p>
      </dgm:t>
    </dgm:pt>
    <dgm:pt modelId="{BF095F29-3603-1946-B602-39C2F0D56548}" type="pres">
      <dgm:prSet presAssocID="{2C89800D-3E65-4743-A157-348CDC252C68}" presName="linear" presStyleCnt="0">
        <dgm:presLayoutVars>
          <dgm:animLvl val="lvl"/>
          <dgm:resizeHandles val="exact"/>
        </dgm:presLayoutVars>
      </dgm:prSet>
      <dgm:spPr/>
    </dgm:pt>
    <dgm:pt modelId="{4658AC51-10ED-764C-A08F-C344FA918CDD}" type="pres">
      <dgm:prSet presAssocID="{BF6ABFC4-0B3A-E146-BE05-13FC88A2DCEF}" presName="parentText" presStyleLbl="node1" presStyleIdx="0" presStyleCnt="2">
        <dgm:presLayoutVars>
          <dgm:chMax val="0"/>
          <dgm:bulletEnabled val="1"/>
        </dgm:presLayoutVars>
      </dgm:prSet>
      <dgm:spPr/>
    </dgm:pt>
    <dgm:pt modelId="{9D1531C4-3057-9442-90F5-EB4AEBB61EBC}" type="pres">
      <dgm:prSet presAssocID="{3F752059-8881-FA4A-B1A2-CC58EEF8615F}" presName="spacer" presStyleCnt="0"/>
      <dgm:spPr/>
    </dgm:pt>
    <dgm:pt modelId="{0413C19C-DB60-C34F-ABC3-23A76338A24D}" type="pres">
      <dgm:prSet presAssocID="{4CBD4B92-B464-FB49-A77A-70ECF520A7BB}" presName="parentText" presStyleLbl="node1" presStyleIdx="1" presStyleCnt="2">
        <dgm:presLayoutVars>
          <dgm:chMax val="0"/>
          <dgm:bulletEnabled val="1"/>
        </dgm:presLayoutVars>
      </dgm:prSet>
      <dgm:spPr/>
    </dgm:pt>
    <dgm:pt modelId="{7DD2666B-63FB-9D48-A27A-A1DA0CEF3841}" type="pres">
      <dgm:prSet presAssocID="{4CBD4B92-B464-FB49-A77A-70ECF520A7BB}" presName="childText" presStyleLbl="revTx" presStyleIdx="0" presStyleCnt="1">
        <dgm:presLayoutVars>
          <dgm:bulletEnabled val="1"/>
        </dgm:presLayoutVars>
      </dgm:prSet>
      <dgm:spPr/>
    </dgm:pt>
  </dgm:ptLst>
  <dgm:cxnLst>
    <dgm:cxn modelId="{399C686E-C413-294D-B940-C1EF5CAF687F}" type="presOf" srcId="{2C89800D-3E65-4743-A157-348CDC252C68}" destId="{BF095F29-3603-1946-B602-39C2F0D56548}" srcOrd="0" destOrd="0" presId="urn:microsoft.com/office/officeart/2005/8/layout/vList2"/>
    <dgm:cxn modelId="{4921CE85-DF61-6C43-87C4-E9BD4D56304B}" type="presOf" srcId="{4CBD4B92-B464-FB49-A77A-70ECF520A7BB}" destId="{0413C19C-DB60-C34F-ABC3-23A76338A24D}" srcOrd="0" destOrd="0" presId="urn:microsoft.com/office/officeart/2005/8/layout/vList2"/>
    <dgm:cxn modelId="{4CDC929F-E221-3944-BAB3-16D92DD05503}" type="presOf" srcId="{4C5C6F27-F342-474C-A4D8-7947396DEE16}" destId="{7DD2666B-63FB-9D48-A27A-A1DA0CEF3841}" srcOrd="0" destOrd="0" presId="urn:microsoft.com/office/officeart/2005/8/layout/vList2"/>
    <dgm:cxn modelId="{57EB34D1-FA38-0F42-81CC-2C092CBB10AD}" srcId="{4CBD4B92-B464-FB49-A77A-70ECF520A7BB}" destId="{4C5C6F27-F342-474C-A4D8-7947396DEE16}" srcOrd="0" destOrd="0" parTransId="{BE5E5C4B-A6E1-DA49-A669-52287693334D}" sibTransId="{052706D3-6B97-DF45-AA89-B5C32D55541D}"/>
    <dgm:cxn modelId="{645741D1-04F2-054C-B64E-943E565A8A71}" srcId="{2C89800D-3E65-4743-A157-348CDC252C68}" destId="{BF6ABFC4-0B3A-E146-BE05-13FC88A2DCEF}" srcOrd="0" destOrd="0" parTransId="{3C525D03-2018-E14D-9CB5-15F42058A961}" sibTransId="{3F752059-8881-FA4A-B1A2-CC58EEF8615F}"/>
    <dgm:cxn modelId="{F2B3E4E2-63B7-0749-A547-9DAAD1B80359}" type="presOf" srcId="{BF6ABFC4-0B3A-E146-BE05-13FC88A2DCEF}" destId="{4658AC51-10ED-764C-A08F-C344FA918CDD}" srcOrd="0" destOrd="0" presId="urn:microsoft.com/office/officeart/2005/8/layout/vList2"/>
    <dgm:cxn modelId="{A4111CFC-7E20-5B46-895C-6F417D55C850}" srcId="{2C89800D-3E65-4743-A157-348CDC252C68}" destId="{4CBD4B92-B464-FB49-A77A-70ECF520A7BB}" srcOrd="1" destOrd="0" parTransId="{0BF7CB31-294D-3F49-A6AA-D33D5785C18E}" sibTransId="{E0B165EA-69EB-6F44-B482-7B27833CDC6B}"/>
    <dgm:cxn modelId="{C73F3098-8F20-174D-BAF5-EC346915D88B}" type="presParOf" srcId="{BF095F29-3603-1946-B602-39C2F0D56548}" destId="{4658AC51-10ED-764C-A08F-C344FA918CDD}" srcOrd="0" destOrd="0" presId="urn:microsoft.com/office/officeart/2005/8/layout/vList2"/>
    <dgm:cxn modelId="{11A128AB-B3AC-664D-9499-25D46A796802}" type="presParOf" srcId="{BF095F29-3603-1946-B602-39C2F0D56548}" destId="{9D1531C4-3057-9442-90F5-EB4AEBB61EBC}" srcOrd="1" destOrd="0" presId="urn:microsoft.com/office/officeart/2005/8/layout/vList2"/>
    <dgm:cxn modelId="{CAC08E1F-4A8C-044D-B231-5FFB1BA19756}" type="presParOf" srcId="{BF095F29-3603-1946-B602-39C2F0D56548}" destId="{0413C19C-DB60-C34F-ABC3-23A76338A24D}" srcOrd="2" destOrd="0" presId="urn:microsoft.com/office/officeart/2005/8/layout/vList2"/>
    <dgm:cxn modelId="{7E4E2991-6F3B-BA4C-9D1E-D7A845AB7F96}" type="presParOf" srcId="{BF095F29-3603-1946-B602-39C2F0D56548}" destId="{7DD2666B-63FB-9D48-A27A-A1DA0CEF3841}"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89800D-3E65-4743-A157-348CDC252C6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4C5C6F27-F342-474C-A4D8-7947396DEE16}">
      <dgm:prSet custT="1"/>
      <dgm:spPr/>
      <dgm:t>
        <a:bodyPr/>
        <a:lstStyle/>
        <a:p>
          <a:r>
            <a:rPr lang="en-US" sz="1800" dirty="0"/>
            <a:t>Browning LM, Hsieh SD, Ashwell M (2010) A systematic review</a:t>
          </a:r>
          <a:r>
            <a:rPr lang="tr-TR" sz="1800" dirty="0"/>
            <a:t> </a:t>
          </a:r>
          <a:r>
            <a:rPr lang="en-US" sz="1800" dirty="0"/>
            <a:t>of waist-to-height ratio as a screening tool for</a:t>
          </a:r>
          <a:r>
            <a:rPr lang="tr-TR" sz="1800" dirty="0"/>
            <a:t> t</a:t>
          </a:r>
          <a:r>
            <a:rPr lang="en-US" sz="1800" dirty="0"/>
            <a:t>he prediction</a:t>
          </a:r>
          <a:r>
            <a:rPr lang="tr-TR" sz="1800" dirty="0"/>
            <a:t> </a:t>
          </a:r>
          <a:r>
            <a:rPr lang="en-US" sz="1800" dirty="0"/>
            <a:t>of cardiovascular disease and diabetes: 0·5 could be a suitable</a:t>
          </a:r>
          <a:r>
            <a:rPr lang="tr-TR" sz="1800" dirty="0"/>
            <a:t> </a:t>
          </a:r>
          <a:r>
            <a:rPr lang="en-US" sz="1800" dirty="0"/>
            <a:t>global boundary value. </a:t>
          </a:r>
          <a:r>
            <a:rPr lang="en-US" sz="1800" dirty="0" err="1"/>
            <a:t>Nutr</a:t>
          </a:r>
          <a:r>
            <a:rPr lang="en-US" sz="1800" dirty="0"/>
            <a:t> Res Rev 23(2):247–269.</a:t>
          </a:r>
          <a:endParaRPr lang="tr-TR" sz="1800" dirty="0"/>
        </a:p>
      </dgm:t>
    </dgm:pt>
    <dgm:pt modelId="{BE5E5C4B-A6E1-DA49-A669-52287693334D}" type="parTrans" cxnId="{57EB34D1-FA38-0F42-81CC-2C092CBB10AD}">
      <dgm:prSet/>
      <dgm:spPr/>
      <dgm:t>
        <a:bodyPr/>
        <a:lstStyle/>
        <a:p>
          <a:endParaRPr lang="tr-TR" sz="2400"/>
        </a:p>
      </dgm:t>
    </dgm:pt>
    <dgm:pt modelId="{052706D3-6B97-DF45-AA89-B5C32D55541D}" type="sibTrans" cxnId="{57EB34D1-FA38-0F42-81CC-2C092CBB10AD}">
      <dgm:prSet/>
      <dgm:spPr/>
      <dgm:t>
        <a:bodyPr/>
        <a:lstStyle/>
        <a:p>
          <a:endParaRPr lang="tr-TR" sz="2400"/>
        </a:p>
      </dgm:t>
    </dgm:pt>
    <dgm:pt modelId="{CECFE2AD-1BBE-124E-BAC3-78E0B7053936}">
      <dgm:prSet custT="1"/>
      <dgm:spPr/>
      <dgm:t>
        <a:bodyPr/>
        <a:lstStyle/>
        <a:p>
          <a:r>
            <a:rPr lang="tr-TR" sz="3200" dirty="0" err="1"/>
            <a:t>Kardiyometabolik</a:t>
          </a:r>
          <a:r>
            <a:rPr lang="tr-TR" sz="3200" dirty="0"/>
            <a:t> risklerin güçlü bir göstergesi </a:t>
          </a:r>
          <a:endParaRPr lang="tr-TR" sz="3200" dirty="0">
            <a:solidFill>
              <a:schemeClr val="bg1"/>
            </a:solidFill>
          </a:endParaRPr>
        </a:p>
      </dgm:t>
    </dgm:pt>
    <dgm:pt modelId="{7B0E3E8B-0CB8-DC49-B539-F42EECBEAA74}" type="parTrans" cxnId="{BF3C2564-B494-4347-91D3-3E68A059069A}">
      <dgm:prSet/>
      <dgm:spPr/>
      <dgm:t>
        <a:bodyPr/>
        <a:lstStyle/>
        <a:p>
          <a:endParaRPr lang="tr-TR" sz="2400"/>
        </a:p>
      </dgm:t>
    </dgm:pt>
    <dgm:pt modelId="{7E9BE016-0358-E847-93A8-E77C49F4320A}" type="sibTrans" cxnId="{BF3C2564-B494-4347-91D3-3E68A059069A}">
      <dgm:prSet/>
      <dgm:spPr/>
      <dgm:t>
        <a:bodyPr/>
        <a:lstStyle/>
        <a:p>
          <a:endParaRPr lang="tr-TR" sz="2400"/>
        </a:p>
      </dgm:t>
    </dgm:pt>
    <dgm:pt modelId="{0A7B8875-66B1-F646-B16A-885F76F546B1}">
      <dgm:prSet custT="1"/>
      <dgm:spPr/>
      <dgm:t>
        <a:bodyPr/>
        <a:lstStyle/>
        <a:p>
          <a:r>
            <a:rPr lang="tr-TR" sz="3200" dirty="0">
              <a:solidFill>
                <a:schemeClr val="bg1"/>
              </a:solidFill>
            </a:rPr>
            <a:t>Abdominal yağlanmayı gösterir</a:t>
          </a:r>
        </a:p>
      </dgm:t>
    </dgm:pt>
    <dgm:pt modelId="{6F2B0A2A-E3F1-7F4C-A282-D8741EBB5C0D}" type="parTrans" cxnId="{895D5C42-D64F-AB4E-82AE-85A278899118}">
      <dgm:prSet/>
      <dgm:spPr/>
      <dgm:t>
        <a:bodyPr/>
        <a:lstStyle/>
        <a:p>
          <a:endParaRPr lang="tr-TR" sz="2400"/>
        </a:p>
      </dgm:t>
    </dgm:pt>
    <dgm:pt modelId="{2AF50722-36AA-9D43-A772-9FDD826472DD}" type="sibTrans" cxnId="{895D5C42-D64F-AB4E-82AE-85A278899118}">
      <dgm:prSet/>
      <dgm:spPr/>
      <dgm:t>
        <a:bodyPr/>
        <a:lstStyle/>
        <a:p>
          <a:endParaRPr lang="tr-TR" sz="2400"/>
        </a:p>
      </dgm:t>
    </dgm:pt>
    <dgm:pt modelId="{63A9EF5E-1F41-CD40-AAE6-A308445714FC}">
      <dgm:prSet custT="1"/>
      <dgm:spPr/>
      <dgm:t>
        <a:bodyPr/>
        <a:lstStyle/>
        <a:p>
          <a:r>
            <a:rPr lang="tr-TR" sz="1800" dirty="0"/>
            <a:t>TEMD, Obezite Tanı ve Tedavi Kılavuzu, 2019</a:t>
          </a:r>
          <a:endParaRPr lang="tr-TR" sz="2400" dirty="0"/>
        </a:p>
      </dgm:t>
    </dgm:pt>
    <dgm:pt modelId="{F902FD42-711B-EB42-A9EF-06FDC605A7A1}" type="parTrans" cxnId="{AA91BBC2-F3E6-3043-92C8-48527537C6A7}">
      <dgm:prSet/>
      <dgm:spPr/>
      <dgm:t>
        <a:bodyPr/>
        <a:lstStyle/>
        <a:p>
          <a:endParaRPr lang="tr-TR" sz="2400"/>
        </a:p>
      </dgm:t>
    </dgm:pt>
    <dgm:pt modelId="{1B4B84B2-0FA6-244A-8370-0E9167A5477D}" type="sibTrans" cxnId="{AA91BBC2-F3E6-3043-92C8-48527537C6A7}">
      <dgm:prSet/>
      <dgm:spPr/>
      <dgm:t>
        <a:bodyPr/>
        <a:lstStyle/>
        <a:p>
          <a:endParaRPr lang="tr-TR" sz="2400"/>
        </a:p>
      </dgm:t>
    </dgm:pt>
    <dgm:pt modelId="{BF095F29-3603-1946-B602-39C2F0D56548}" type="pres">
      <dgm:prSet presAssocID="{2C89800D-3E65-4743-A157-348CDC252C68}" presName="linear" presStyleCnt="0">
        <dgm:presLayoutVars>
          <dgm:animLvl val="lvl"/>
          <dgm:resizeHandles val="exact"/>
        </dgm:presLayoutVars>
      </dgm:prSet>
      <dgm:spPr/>
    </dgm:pt>
    <dgm:pt modelId="{DE116560-F0A8-994E-AA84-F8018BCD0D37}" type="pres">
      <dgm:prSet presAssocID="{CECFE2AD-1BBE-124E-BAC3-78E0B7053936}" presName="parentText" presStyleLbl="node1" presStyleIdx="0" presStyleCnt="2">
        <dgm:presLayoutVars>
          <dgm:chMax val="0"/>
          <dgm:bulletEnabled val="1"/>
        </dgm:presLayoutVars>
      </dgm:prSet>
      <dgm:spPr/>
    </dgm:pt>
    <dgm:pt modelId="{A870872F-298C-C745-9BD6-4FCBB410B7C6}" type="pres">
      <dgm:prSet presAssocID="{7E9BE016-0358-E847-93A8-E77C49F4320A}" presName="spacer" presStyleCnt="0"/>
      <dgm:spPr/>
    </dgm:pt>
    <dgm:pt modelId="{CDCEC947-AE15-9C4F-ADEB-387763630C26}" type="pres">
      <dgm:prSet presAssocID="{0A7B8875-66B1-F646-B16A-885F76F546B1}" presName="parentText" presStyleLbl="node1" presStyleIdx="1" presStyleCnt="2">
        <dgm:presLayoutVars>
          <dgm:chMax val="0"/>
          <dgm:bulletEnabled val="1"/>
        </dgm:presLayoutVars>
      </dgm:prSet>
      <dgm:spPr/>
    </dgm:pt>
    <dgm:pt modelId="{47288056-0A70-DD4C-AFA8-C6F0180BF004}" type="pres">
      <dgm:prSet presAssocID="{0A7B8875-66B1-F646-B16A-885F76F546B1}" presName="childText" presStyleLbl="revTx" presStyleIdx="0" presStyleCnt="1">
        <dgm:presLayoutVars>
          <dgm:bulletEnabled val="1"/>
        </dgm:presLayoutVars>
      </dgm:prSet>
      <dgm:spPr/>
    </dgm:pt>
  </dgm:ptLst>
  <dgm:cxnLst>
    <dgm:cxn modelId="{895D5C42-D64F-AB4E-82AE-85A278899118}" srcId="{2C89800D-3E65-4743-A157-348CDC252C68}" destId="{0A7B8875-66B1-F646-B16A-885F76F546B1}" srcOrd="1" destOrd="0" parTransId="{6F2B0A2A-E3F1-7F4C-A282-D8741EBB5C0D}" sibTransId="{2AF50722-36AA-9D43-A772-9FDD826472DD}"/>
    <dgm:cxn modelId="{BF3C2564-B494-4347-91D3-3E68A059069A}" srcId="{2C89800D-3E65-4743-A157-348CDC252C68}" destId="{CECFE2AD-1BBE-124E-BAC3-78E0B7053936}" srcOrd="0" destOrd="0" parTransId="{7B0E3E8B-0CB8-DC49-B539-F42EECBEAA74}" sibTransId="{7E9BE016-0358-E847-93A8-E77C49F4320A}"/>
    <dgm:cxn modelId="{399C686E-C413-294D-B940-C1EF5CAF687F}" type="presOf" srcId="{2C89800D-3E65-4743-A157-348CDC252C68}" destId="{BF095F29-3603-1946-B602-39C2F0D56548}" srcOrd="0" destOrd="0" presId="urn:microsoft.com/office/officeart/2005/8/layout/vList2"/>
    <dgm:cxn modelId="{AA91BBC2-F3E6-3043-92C8-48527537C6A7}" srcId="{0A7B8875-66B1-F646-B16A-885F76F546B1}" destId="{63A9EF5E-1F41-CD40-AAE6-A308445714FC}" srcOrd="1" destOrd="0" parTransId="{F902FD42-711B-EB42-A9EF-06FDC605A7A1}" sibTransId="{1B4B84B2-0FA6-244A-8370-0E9167A5477D}"/>
    <dgm:cxn modelId="{AFD78DD0-3CA0-424D-B3EF-9000D6DB9584}" type="presOf" srcId="{CECFE2AD-1BBE-124E-BAC3-78E0B7053936}" destId="{DE116560-F0A8-994E-AA84-F8018BCD0D37}" srcOrd="0" destOrd="0" presId="urn:microsoft.com/office/officeart/2005/8/layout/vList2"/>
    <dgm:cxn modelId="{57EB34D1-FA38-0F42-81CC-2C092CBB10AD}" srcId="{0A7B8875-66B1-F646-B16A-885F76F546B1}" destId="{4C5C6F27-F342-474C-A4D8-7947396DEE16}" srcOrd="0" destOrd="0" parTransId="{BE5E5C4B-A6E1-DA49-A669-52287693334D}" sibTransId="{052706D3-6B97-DF45-AA89-B5C32D55541D}"/>
    <dgm:cxn modelId="{39C275DD-204E-1044-97A4-57E5E66AEF2D}" type="presOf" srcId="{63A9EF5E-1F41-CD40-AAE6-A308445714FC}" destId="{47288056-0A70-DD4C-AFA8-C6F0180BF004}" srcOrd="0" destOrd="1" presId="urn:microsoft.com/office/officeart/2005/8/layout/vList2"/>
    <dgm:cxn modelId="{CBDF5EF7-5097-7544-9291-2964ED732CE2}" type="presOf" srcId="{0A7B8875-66B1-F646-B16A-885F76F546B1}" destId="{CDCEC947-AE15-9C4F-ADEB-387763630C26}" srcOrd="0" destOrd="0" presId="urn:microsoft.com/office/officeart/2005/8/layout/vList2"/>
    <dgm:cxn modelId="{FCEB40FA-F2F3-4D45-84D2-BF4059A9128B}" type="presOf" srcId="{4C5C6F27-F342-474C-A4D8-7947396DEE16}" destId="{47288056-0A70-DD4C-AFA8-C6F0180BF004}" srcOrd="0" destOrd="0" presId="urn:microsoft.com/office/officeart/2005/8/layout/vList2"/>
    <dgm:cxn modelId="{509EB461-75C4-A24C-864E-1E54BB251320}" type="presParOf" srcId="{BF095F29-3603-1946-B602-39C2F0D56548}" destId="{DE116560-F0A8-994E-AA84-F8018BCD0D37}" srcOrd="0" destOrd="0" presId="urn:microsoft.com/office/officeart/2005/8/layout/vList2"/>
    <dgm:cxn modelId="{4E4A778C-BD4D-5B48-ABE6-1CE7E50070FE}" type="presParOf" srcId="{BF095F29-3603-1946-B602-39C2F0D56548}" destId="{A870872F-298C-C745-9BD6-4FCBB410B7C6}" srcOrd="1" destOrd="0" presId="urn:microsoft.com/office/officeart/2005/8/layout/vList2"/>
    <dgm:cxn modelId="{216A5863-9E2F-764C-9083-7F5AF2154E68}" type="presParOf" srcId="{BF095F29-3603-1946-B602-39C2F0D56548}" destId="{CDCEC947-AE15-9C4F-ADEB-387763630C26}" srcOrd="2" destOrd="0" presId="urn:microsoft.com/office/officeart/2005/8/layout/vList2"/>
    <dgm:cxn modelId="{A750CB06-B2FA-7B47-BDAE-B1F330DFF484}" type="presParOf" srcId="{BF095F29-3603-1946-B602-39C2F0D56548}" destId="{47288056-0A70-DD4C-AFA8-C6F0180BF004}"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C1A8B4-849A-4028-9A23-AE8A509E468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BCD65503-FCEC-4D6D-B95C-82E4E23549E6}">
      <dgm:prSet/>
      <dgm:spPr/>
      <dgm:t>
        <a:bodyPr/>
        <a:lstStyle/>
        <a:p>
          <a:r>
            <a:rPr lang="tr-TR" dirty="0"/>
            <a:t>Kılavuz önerisi: </a:t>
          </a:r>
          <a:r>
            <a:rPr lang="tr-TR" b="1" dirty="0">
              <a:solidFill>
                <a:srgbClr val="FFFF00"/>
              </a:solidFill>
              <a:effectLst>
                <a:outerShdw blurRad="38100" dist="38100" dir="2700000" algn="tl">
                  <a:srgbClr val="000000">
                    <a:alpha val="43137"/>
                  </a:srgbClr>
                </a:outerShdw>
              </a:effectLst>
            </a:rPr>
            <a:t>Yağ yüzdesi (%)</a:t>
          </a:r>
        </a:p>
      </dgm:t>
    </dgm:pt>
    <dgm:pt modelId="{D97C250D-B6F0-492C-A748-1BF3E4158EF0}" type="parTrans" cxnId="{327F3AE1-BFD8-4AE3-8C06-7349737851EB}">
      <dgm:prSet/>
      <dgm:spPr/>
      <dgm:t>
        <a:bodyPr/>
        <a:lstStyle/>
        <a:p>
          <a:endParaRPr lang="tr-TR"/>
        </a:p>
      </dgm:t>
    </dgm:pt>
    <dgm:pt modelId="{83D942EE-8E27-43B9-B102-08864EED894C}" type="sibTrans" cxnId="{327F3AE1-BFD8-4AE3-8C06-7349737851EB}">
      <dgm:prSet/>
      <dgm:spPr/>
      <dgm:t>
        <a:bodyPr/>
        <a:lstStyle/>
        <a:p>
          <a:endParaRPr lang="tr-TR"/>
        </a:p>
      </dgm:t>
    </dgm:pt>
    <dgm:pt modelId="{E65636D9-549D-46D0-8D09-0C9E3C18287C}">
      <dgm:prSet/>
      <dgm:spPr/>
      <dgm:t>
        <a:bodyPr/>
        <a:lstStyle/>
        <a:p>
          <a:r>
            <a:rPr lang="tr-TR" i="1" dirty="0" err="1"/>
            <a:t>Gallagher</a:t>
          </a:r>
          <a:r>
            <a:rPr lang="tr-TR" i="1" dirty="0"/>
            <a:t> ve ark. farklı yaş grupları için bildirdikleri, VKİ≥30 kg/m²’ye eşdeğer, cinsiyet ve etnik köken spesifik yağ yüzdesi eşik değerlerinin kullanılabileceği ifade edilmiş</a:t>
          </a:r>
          <a:r>
            <a:rPr lang="tr-TR" dirty="0"/>
            <a:t>.</a:t>
          </a:r>
        </a:p>
      </dgm:t>
    </dgm:pt>
    <dgm:pt modelId="{31A78778-E8C2-4ACF-B0D5-C2964D3E83DB}" type="parTrans" cxnId="{13C118A5-F563-4BB2-B0F8-4FD75921952C}">
      <dgm:prSet/>
      <dgm:spPr/>
      <dgm:t>
        <a:bodyPr/>
        <a:lstStyle/>
        <a:p>
          <a:endParaRPr lang="tr-TR"/>
        </a:p>
      </dgm:t>
    </dgm:pt>
    <dgm:pt modelId="{C9EFD0E2-3A22-4AA5-81EB-73D399256107}" type="sibTrans" cxnId="{13C118A5-F563-4BB2-B0F8-4FD75921952C}">
      <dgm:prSet/>
      <dgm:spPr/>
      <dgm:t>
        <a:bodyPr/>
        <a:lstStyle/>
        <a:p>
          <a:endParaRPr lang="tr-TR"/>
        </a:p>
      </dgm:t>
    </dgm:pt>
    <dgm:pt modelId="{4CE951CF-C376-4C9F-B69C-4CBDDE51CEE9}">
      <dgm:prSet/>
      <dgm:spPr/>
      <dgm:t>
        <a:bodyPr/>
        <a:lstStyle/>
        <a:p>
          <a:r>
            <a:rPr lang="tr-TR" dirty="0"/>
            <a:t>Varsa popülasyon spesifik eşik değerler</a:t>
          </a:r>
        </a:p>
      </dgm:t>
    </dgm:pt>
    <dgm:pt modelId="{576C93BC-C891-4D35-B758-428596CA561A}" type="parTrans" cxnId="{5074F802-AA28-47FB-967C-E5E25855B6D3}">
      <dgm:prSet/>
      <dgm:spPr/>
      <dgm:t>
        <a:bodyPr/>
        <a:lstStyle/>
        <a:p>
          <a:endParaRPr lang="tr-TR"/>
        </a:p>
      </dgm:t>
    </dgm:pt>
    <dgm:pt modelId="{B049190A-F387-40BE-8605-AF82582ABCB9}" type="sibTrans" cxnId="{5074F802-AA28-47FB-967C-E5E25855B6D3}">
      <dgm:prSet/>
      <dgm:spPr/>
      <dgm:t>
        <a:bodyPr/>
        <a:lstStyle/>
        <a:p>
          <a:endParaRPr lang="tr-TR"/>
        </a:p>
      </dgm:t>
    </dgm:pt>
    <dgm:pt modelId="{53BC02DA-5ED3-4549-A197-56BC429C067D}">
      <dgm:prSet/>
      <dgm:spPr/>
      <dgm:t>
        <a:bodyPr/>
        <a:lstStyle/>
        <a:p>
          <a:r>
            <a:rPr lang="tr-TR" b="1" i="1" dirty="0"/>
            <a:t>Türkiye’den ≥60 y üzeri için </a:t>
          </a:r>
          <a:r>
            <a:rPr lang="tr-TR" b="1" i="1"/>
            <a:t>E&gt;%27, </a:t>
          </a:r>
          <a:r>
            <a:rPr lang="tr-TR" b="1" i="1" dirty="0"/>
            <a:t>K&gt;%41 kullanılabilecek eşik değer olarak verilmiş</a:t>
          </a:r>
          <a:r>
            <a:rPr lang="tr-TR" dirty="0"/>
            <a:t>.</a:t>
          </a:r>
        </a:p>
      </dgm:t>
    </dgm:pt>
    <dgm:pt modelId="{013B2013-7219-42C4-B5B9-9862B7215401}" type="parTrans" cxnId="{37CE3FFF-22AD-4B2A-9C1F-98FBBB7D65A6}">
      <dgm:prSet/>
      <dgm:spPr/>
      <dgm:t>
        <a:bodyPr/>
        <a:lstStyle/>
        <a:p>
          <a:endParaRPr lang="tr-TR"/>
        </a:p>
      </dgm:t>
    </dgm:pt>
    <dgm:pt modelId="{A9E414ED-2872-4275-A159-DB8FA3370837}" type="sibTrans" cxnId="{37CE3FFF-22AD-4B2A-9C1F-98FBBB7D65A6}">
      <dgm:prSet/>
      <dgm:spPr/>
      <dgm:t>
        <a:bodyPr/>
        <a:lstStyle/>
        <a:p>
          <a:endParaRPr lang="tr-TR"/>
        </a:p>
      </dgm:t>
    </dgm:pt>
    <dgm:pt modelId="{85EA56B2-B1F7-4B3D-84C5-AB5813662070}" type="pres">
      <dgm:prSet presAssocID="{D0C1A8B4-849A-4028-9A23-AE8A509E4683}" presName="linear" presStyleCnt="0">
        <dgm:presLayoutVars>
          <dgm:animLvl val="lvl"/>
          <dgm:resizeHandles val="exact"/>
        </dgm:presLayoutVars>
      </dgm:prSet>
      <dgm:spPr/>
    </dgm:pt>
    <dgm:pt modelId="{7E3FB8D3-9E3C-48C1-BFC6-7F5082D847B3}" type="pres">
      <dgm:prSet presAssocID="{BCD65503-FCEC-4D6D-B95C-82E4E23549E6}" presName="parentText" presStyleLbl="node1" presStyleIdx="0" presStyleCnt="2">
        <dgm:presLayoutVars>
          <dgm:chMax val="0"/>
          <dgm:bulletEnabled val="1"/>
        </dgm:presLayoutVars>
      </dgm:prSet>
      <dgm:spPr/>
    </dgm:pt>
    <dgm:pt modelId="{24C2A513-DFA6-402D-9265-E8AEEAEC6D0F}" type="pres">
      <dgm:prSet presAssocID="{BCD65503-FCEC-4D6D-B95C-82E4E23549E6}" presName="childText" presStyleLbl="revTx" presStyleIdx="0" presStyleCnt="2">
        <dgm:presLayoutVars>
          <dgm:bulletEnabled val="1"/>
        </dgm:presLayoutVars>
      </dgm:prSet>
      <dgm:spPr/>
    </dgm:pt>
    <dgm:pt modelId="{C7556732-BF6E-4D35-8098-188722CE8189}" type="pres">
      <dgm:prSet presAssocID="{4CE951CF-C376-4C9F-B69C-4CBDDE51CEE9}" presName="parentText" presStyleLbl="node1" presStyleIdx="1" presStyleCnt="2">
        <dgm:presLayoutVars>
          <dgm:chMax val="0"/>
          <dgm:bulletEnabled val="1"/>
        </dgm:presLayoutVars>
      </dgm:prSet>
      <dgm:spPr/>
    </dgm:pt>
    <dgm:pt modelId="{257A3A0E-841A-4F12-B592-AD396BF3189A}" type="pres">
      <dgm:prSet presAssocID="{4CE951CF-C376-4C9F-B69C-4CBDDE51CEE9}" presName="childText" presStyleLbl="revTx" presStyleIdx="1" presStyleCnt="2">
        <dgm:presLayoutVars>
          <dgm:bulletEnabled val="1"/>
        </dgm:presLayoutVars>
      </dgm:prSet>
      <dgm:spPr/>
    </dgm:pt>
  </dgm:ptLst>
  <dgm:cxnLst>
    <dgm:cxn modelId="{5074F802-AA28-47FB-967C-E5E25855B6D3}" srcId="{D0C1A8B4-849A-4028-9A23-AE8A509E4683}" destId="{4CE951CF-C376-4C9F-B69C-4CBDDE51CEE9}" srcOrd="1" destOrd="0" parTransId="{576C93BC-C891-4D35-B758-428596CA561A}" sibTransId="{B049190A-F387-40BE-8605-AF82582ABCB9}"/>
    <dgm:cxn modelId="{AD4E7C44-8697-4DD8-A078-041CF37C8EAD}" type="presOf" srcId="{BCD65503-FCEC-4D6D-B95C-82E4E23549E6}" destId="{7E3FB8D3-9E3C-48C1-BFC6-7F5082D847B3}" srcOrd="0" destOrd="0" presId="urn:microsoft.com/office/officeart/2005/8/layout/vList2"/>
    <dgm:cxn modelId="{6CE66846-1042-4E8D-B769-84D2C93B6DAC}" type="presOf" srcId="{4CE951CF-C376-4C9F-B69C-4CBDDE51CEE9}" destId="{C7556732-BF6E-4D35-8098-188722CE8189}" srcOrd="0" destOrd="0" presId="urn:microsoft.com/office/officeart/2005/8/layout/vList2"/>
    <dgm:cxn modelId="{7B86F177-4679-4E58-BB2E-AD1CBCA32D26}" type="presOf" srcId="{D0C1A8B4-849A-4028-9A23-AE8A509E4683}" destId="{85EA56B2-B1F7-4B3D-84C5-AB5813662070}" srcOrd="0" destOrd="0" presId="urn:microsoft.com/office/officeart/2005/8/layout/vList2"/>
    <dgm:cxn modelId="{640A9781-4E88-4B5A-A400-45FBDB442D97}" type="presOf" srcId="{53BC02DA-5ED3-4549-A197-56BC429C067D}" destId="{257A3A0E-841A-4F12-B592-AD396BF3189A}" srcOrd="0" destOrd="0" presId="urn:microsoft.com/office/officeart/2005/8/layout/vList2"/>
    <dgm:cxn modelId="{13C118A5-F563-4BB2-B0F8-4FD75921952C}" srcId="{BCD65503-FCEC-4D6D-B95C-82E4E23549E6}" destId="{E65636D9-549D-46D0-8D09-0C9E3C18287C}" srcOrd="0" destOrd="0" parTransId="{31A78778-E8C2-4ACF-B0D5-C2964D3E83DB}" sibTransId="{C9EFD0E2-3A22-4AA5-81EB-73D399256107}"/>
    <dgm:cxn modelId="{83C950C4-EB6E-4FDC-AF5A-D4F71EF699BC}" type="presOf" srcId="{E65636D9-549D-46D0-8D09-0C9E3C18287C}" destId="{24C2A513-DFA6-402D-9265-E8AEEAEC6D0F}" srcOrd="0" destOrd="0" presId="urn:microsoft.com/office/officeart/2005/8/layout/vList2"/>
    <dgm:cxn modelId="{327F3AE1-BFD8-4AE3-8C06-7349737851EB}" srcId="{D0C1A8B4-849A-4028-9A23-AE8A509E4683}" destId="{BCD65503-FCEC-4D6D-B95C-82E4E23549E6}" srcOrd="0" destOrd="0" parTransId="{D97C250D-B6F0-492C-A748-1BF3E4158EF0}" sibTransId="{83D942EE-8E27-43B9-B102-08864EED894C}"/>
    <dgm:cxn modelId="{37CE3FFF-22AD-4B2A-9C1F-98FBBB7D65A6}" srcId="{4CE951CF-C376-4C9F-B69C-4CBDDE51CEE9}" destId="{53BC02DA-5ED3-4549-A197-56BC429C067D}" srcOrd="0" destOrd="0" parTransId="{013B2013-7219-42C4-B5B9-9862B7215401}" sibTransId="{A9E414ED-2872-4275-A159-DB8FA3370837}"/>
    <dgm:cxn modelId="{29A04E05-8A36-41FB-AA07-559B31FF73DC}" type="presParOf" srcId="{85EA56B2-B1F7-4B3D-84C5-AB5813662070}" destId="{7E3FB8D3-9E3C-48C1-BFC6-7F5082D847B3}" srcOrd="0" destOrd="0" presId="urn:microsoft.com/office/officeart/2005/8/layout/vList2"/>
    <dgm:cxn modelId="{0A338277-924B-4131-8E64-9D599A3F0841}" type="presParOf" srcId="{85EA56B2-B1F7-4B3D-84C5-AB5813662070}" destId="{24C2A513-DFA6-402D-9265-E8AEEAEC6D0F}" srcOrd="1" destOrd="0" presId="urn:microsoft.com/office/officeart/2005/8/layout/vList2"/>
    <dgm:cxn modelId="{81B5321C-57E1-4FFD-9E8B-CD9FDC120791}" type="presParOf" srcId="{85EA56B2-B1F7-4B3D-84C5-AB5813662070}" destId="{C7556732-BF6E-4D35-8098-188722CE8189}" srcOrd="2" destOrd="0" presId="urn:microsoft.com/office/officeart/2005/8/layout/vList2"/>
    <dgm:cxn modelId="{29BAD9D5-DF5E-436F-841F-8A311305E153}" type="presParOf" srcId="{85EA56B2-B1F7-4B3D-84C5-AB5813662070}" destId="{257A3A0E-841A-4F12-B592-AD396BF3189A}"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83254E-3232-6E49-B111-53CA26DF7FBD}"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tr-TR"/>
        </a:p>
      </dgm:t>
    </dgm:pt>
    <dgm:pt modelId="{B5765B69-5123-AE40-9207-76DAFC0DB191}">
      <dgm:prSet/>
      <dgm:spPr/>
      <dgm:t>
        <a:bodyPr/>
        <a:lstStyle/>
        <a:p>
          <a:r>
            <a:rPr lang="tr-TR" dirty="0"/>
            <a:t>Vücudun yağ ve yağsız bileşenlerinin ayrımı, </a:t>
          </a:r>
          <a:r>
            <a:rPr lang="tr-TR" b="1" dirty="0" err="1"/>
            <a:t>hidrodansitometri</a:t>
          </a:r>
          <a:r>
            <a:rPr lang="tr-TR" dirty="0"/>
            <a:t> (su altı tartımı) veya tüm vücut </a:t>
          </a:r>
          <a:r>
            <a:rPr lang="tr-TR" b="1" dirty="0" err="1"/>
            <a:t>pletismografisi</a:t>
          </a:r>
          <a:r>
            <a:rPr lang="tr-TR" dirty="0"/>
            <a:t> ile yapılabilir.</a:t>
          </a:r>
        </a:p>
      </dgm:t>
    </dgm:pt>
    <dgm:pt modelId="{53E5CDED-FE0B-A045-935B-04DD4AC3A01F}" type="parTrans" cxnId="{5F1C2D21-CD8D-2642-B3F0-7672FB8CD229}">
      <dgm:prSet/>
      <dgm:spPr/>
      <dgm:t>
        <a:bodyPr/>
        <a:lstStyle/>
        <a:p>
          <a:endParaRPr lang="tr-TR"/>
        </a:p>
      </dgm:t>
    </dgm:pt>
    <dgm:pt modelId="{393485D4-C275-FF4B-A363-1E499F43228E}" type="sibTrans" cxnId="{5F1C2D21-CD8D-2642-B3F0-7672FB8CD229}">
      <dgm:prSet/>
      <dgm:spPr/>
      <dgm:t>
        <a:bodyPr/>
        <a:lstStyle/>
        <a:p>
          <a:endParaRPr lang="tr-TR"/>
        </a:p>
      </dgm:t>
    </dgm:pt>
    <dgm:pt modelId="{3AC4736B-808F-0842-A3FF-A12293941B21}">
      <dgm:prSet/>
      <dgm:spPr/>
      <dgm:t>
        <a:bodyPr/>
        <a:lstStyle/>
        <a:p>
          <a:r>
            <a:rPr lang="tr-TR" b="1" dirty="0" err="1"/>
            <a:t>Hidrodansitometri</a:t>
          </a:r>
          <a:r>
            <a:rPr lang="tr-TR" b="1" dirty="0"/>
            <a:t> (su altı tartımı) : </a:t>
          </a:r>
          <a:br>
            <a:rPr lang="tr-TR" b="1" dirty="0"/>
          </a:br>
          <a:r>
            <a:rPr lang="tr-TR" b="0" dirty="0"/>
            <a:t>Kişi</a:t>
          </a:r>
          <a:r>
            <a:rPr lang="tr-TR" dirty="0"/>
            <a:t> tamamen suya batırılarak tartılıyor ve sudaki ağırlığı ile kara ağırlığı arasındaki fark hesaplanıyor. Bu fark, vücut yağ oranını ve yağsız kütle miktarını belirlemek için kullanılıyor.</a:t>
          </a:r>
        </a:p>
      </dgm:t>
    </dgm:pt>
    <dgm:pt modelId="{125F1C71-B601-CF41-8715-620FF2E3986E}" type="parTrans" cxnId="{BE25BE9A-B489-D044-8D0B-39624BCF449D}">
      <dgm:prSet/>
      <dgm:spPr/>
      <dgm:t>
        <a:bodyPr/>
        <a:lstStyle/>
        <a:p>
          <a:endParaRPr lang="tr-TR"/>
        </a:p>
      </dgm:t>
    </dgm:pt>
    <dgm:pt modelId="{8A33828A-0895-E04E-9450-241CEBBCF076}" type="sibTrans" cxnId="{BE25BE9A-B489-D044-8D0B-39624BCF449D}">
      <dgm:prSet/>
      <dgm:spPr/>
      <dgm:t>
        <a:bodyPr/>
        <a:lstStyle/>
        <a:p>
          <a:endParaRPr lang="tr-TR"/>
        </a:p>
      </dgm:t>
    </dgm:pt>
    <dgm:pt modelId="{C6D35B4A-DE2C-944C-8C9C-3C341FCD948F}" type="pres">
      <dgm:prSet presAssocID="{2783254E-3232-6E49-B111-53CA26DF7FBD}" presName="linear" presStyleCnt="0">
        <dgm:presLayoutVars>
          <dgm:animLvl val="lvl"/>
          <dgm:resizeHandles val="exact"/>
        </dgm:presLayoutVars>
      </dgm:prSet>
      <dgm:spPr/>
    </dgm:pt>
    <dgm:pt modelId="{9D239F53-3915-024D-AA72-85494853C49D}" type="pres">
      <dgm:prSet presAssocID="{B5765B69-5123-AE40-9207-76DAFC0DB191}" presName="parentText" presStyleLbl="node1" presStyleIdx="0" presStyleCnt="2">
        <dgm:presLayoutVars>
          <dgm:chMax val="0"/>
          <dgm:bulletEnabled val="1"/>
        </dgm:presLayoutVars>
      </dgm:prSet>
      <dgm:spPr/>
    </dgm:pt>
    <dgm:pt modelId="{9EFEA367-99E0-D044-80E6-37541C2968A5}" type="pres">
      <dgm:prSet presAssocID="{393485D4-C275-FF4B-A363-1E499F43228E}" presName="spacer" presStyleCnt="0"/>
      <dgm:spPr/>
    </dgm:pt>
    <dgm:pt modelId="{3B64E12C-315B-A44B-98F5-1008C9373B6D}" type="pres">
      <dgm:prSet presAssocID="{3AC4736B-808F-0842-A3FF-A12293941B21}" presName="parentText" presStyleLbl="node1" presStyleIdx="1" presStyleCnt="2">
        <dgm:presLayoutVars>
          <dgm:chMax val="0"/>
          <dgm:bulletEnabled val="1"/>
        </dgm:presLayoutVars>
      </dgm:prSet>
      <dgm:spPr/>
    </dgm:pt>
  </dgm:ptLst>
  <dgm:cxnLst>
    <dgm:cxn modelId="{1E85B01E-A1F2-6245-BC7C-466AC65DB823}" type="presOf" srcId="{2783254E-3232-6E49-B111-53CA26DF7FBD}" destId="{C6D35B4A-DE2C-944C-8C9C-3C341FCD948F}" srcOrd="0" destOrd="0" presId="urn:microsoft.com/office/officeart/2005/8/layout/vList2"/>
    <dgm:cxn modelId="{5F1C2D21-CD8D-2642-B3F0-7672FB8CD229}" srcId="{2783254E-3232-6E49-B111-53CA26DF7FBD}" destId="{B5765B69-5123-AE40-9207-76DAFC0DB191}" srcOrd="0" destOrd="0" parTransId="{53E5CDED-FE0B-A045-935B-04DD4AC3A01F}" sibTransId="{393485D4-C275-FF4B-A363-1E499F43228E}"/>
    <dgm:cxn modelId="{AB7E7044-8872-DD41-BFE5-04A33CDC93AF}" type="presOf" srcId="{3AC4736B-808F-0842-A3FF-A12293941B21}" destId="{3B64E12C-315B-A44B-98F5-1008C9373B6D}" srcOrd="0" destOrd="0" presId="urn:microsoft.com/office/officeart/2005/8/layout/vList2"/>
    <dgm:cxn modelId="{BE25BE9A-B489-D044-8D0B-39624BCF449D}" srcId="{2783254E-3232-6E49-B111-53CA26DF7FBD}" destId="{3AC4736B-808F-0842-A3FF-A12293941B21}" srcOrd="1" destOrd="0" parTransId="{125F1C71-B601-CF41-8715-620FF2E3986E}" sibTransId="{8A33828A-0895-E04E-9450-241CEBBCF076}"/>
    <dgm:cxn modelId="{31FD77D9-C8C4-B742-8270-0E5A3C010E04}" type="presOf" srcId="{B5765B69-5123-AE40-9207-76DAFC0DB191}" destId="{9D239F53-3915-024D-AA72-85494853C49D}" srcOrd="0" destOrd="0" presId="urn:microsoft.com/office/officeart/2005/8/layout/vList2"/>
    <dgm:cxn modelId="{49E7EB40-27F6-EA4F-B3B1-9AAA0EE3C7F6}" type="presParOf" srcId="{C6D35B4A-DE2C-944C-8C9C-3C341FCD948F}" destId="{9D239F53-3915-024D-AA72-85494853C49D}" srcOrd="0" destOrd="0" presId="urn:microsoft.com/office/officeart/2005/8/layout/vList2"/>
    <dgm:cxn modelId="{058BB8A0-6BE3-3D45-9503-ED2CFC820F35}" type="presParOf" srcId="{C6D35B4A-DE2C-944C-8C9C-3C341FCD948F}" destId="{9EFEA367-99E0-D044-80E6-37541C2968A5}" srcOrd="1" destOrd="0" presId="urn:microsoft.com/office/officeart/2005/8/layout/vList2"/>
    <dgm:cxn modelId="{C8AC6351-DBAE-7D42-93F2-E07943C942C5}" type="presParOf" srcId="{C6D35B4A-DE2C-944C-8C9C-3C341FCD948F}" destId="{3B64E12C-315B-A44B-98F5-1008C9373B6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32D29D-DD5E-4C07-9AC0-BDF8CE94B6FC}">
      <dsp:nvSpPr>
        <dsp:cNvPr id="0" name=""/>
        <dsp:cNvSpPr/>
      </dsp:nvSpPr>
      <dsp:spPr>
        <a:xfrm>
          <a:off x="0" y="49646"/>
          <a:ext cx="11389664" cy="2580287"/>
        </a:xfrm>
        <a:prstGeom prst="roundRect">
          <a:avLst/>
        </a:prstGeom>
        <a:solidFill>
          <a:srgbClr val="FF0000"/>
        </a:soli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tr-TR" sz="4000" kern="1200" dirty="0"/>
            <a:t>Yaşlı Bireylerde Obezite Değerlendirmesinde Vücut Kompozisyon Ölçüm</a:t>
          </a:r>
          <a:br>
            <a:rPr lang="tr-TR" sz="4000" kern="1200" dirty="0"/>
          </a:br>
          <a:r>
            <a:rPr lang="tr-TR" sz="4000" kern="1200" dirty="0"/>
            <a:t>Yöntemleri</a:t>
          </a:r>
          <a:endParaRPr lang="tr-TR" sz="4000" b="1" kern="1200" dirty="0">
            <a:solidFill>
              <a:schemeClr val="bg1"/>
            </a:solidFill>
          </a:endParaRPr>
        </a:p>
      </dsp:txBody>
      <dsp:txXfrm>
        <a:off x="125959" y="175605"/>
        <a:ext cx="11137746" cy="23283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C6F04-CF47-4E49-A179-383FB051CCF3}">
      <dsp:nvSpPr>
        <dsp:cNvPr id="0" name=""/>
        <dsp:cNvSpPr/>
      </dsp:nvSpPr>
      <dsp:spPr>
        <a:xfrm>
          <a:off x="0" y="20709"/>
          <a:ext cx="1051560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tr-TR" sz="3000" b="1" kern="1200" dirty="0"/>
            <a:t>1. Antropometrik ölçümler</a:t>
          </a:r>
        </a:p>
      </dsp:txBody>
      <dsp:txXfrm>
        <a:off x="37467" y="58176"/>
        <a:ext cx="10440666" cy="692586"/>
      </dsp:txXfrm>
    </dsp:sp>
    <dsp:sp modelId="{DC579D43-9B1B-9344-A06E-412360BADCBD}">
      <dsp:nvSpPr>
        <dsp:cNvPr id="0" name=""/>
        <dsp:cNvSpPr/>
      </dsp:nvSpPr>
      <dsp:spPr>
        <a:xfrm>
          <a:off x="0" y="906309"/>
          <a:ext cx="1051560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tr-TR" sz="3000" b="1" kern="1200" dirty="0"/>
            <a:t>2. </a:t>
          </a:r>
          <a:r>
            <a:rPr lang="tr-TR" sz="3000" b="1" kern="1200" dirty="0" err="1"/>
            <a:t>Bioelectric</a:t>
          </a:r>
          <a:r>
            <a:rPr lang="tr-TR" sz="3000" b="1" kern="1200" dirty="0"/>
            <a:t> </a:t>
          </a:r>
          <a:r>
            <a:rPr lang="tr-TR" sz="3000" b="1" kern="1200" dirty="0" err="1"/>
            <a:t>impedance</a:t>
          </a:r>
          <a:r>
            <a:rPr lang="tr-TR" sz="3000" b="1" kern="1200" dirty="0"/>
            <a:t> </a:t>
          </a:r>
          <a:r>
            <a:rPr lang="tr-TR" sz="3000" b="1" kern="1200" dirty="0" err="1"/>
            <a:t>analysis</a:t>
          </a:r>
          <a:endParaRPr lang="tr-TR" sz="3000" b="1" kern="1200" dirty="0"/>
        </a:p>
      </dsp:txBody>
      <dsp:txXfrm>
        <a:off x="37467" y="943776"/>
        <a:ext cx="10440666" cy="692586"/>
      </dsp:txXfrm>
    </dsp:sp>
    <dsp:sp modelId="{606B305F-0E42-D94A-823A-ED29B12AD04A}">
      <dsp:nvSpPr>
        <dsp:cNvPr id="0" name=""/>
        <dsp:cNvSpPr/>
      </dsp:nvSpPr>
      <dsp:spPr>
        <a:xfrm>
          <a:off x="0" y="1791909"/>
          <a:ext cx="1051560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tr-TR" sz="3000" b="1" kern="1200" dirty="0"/>
            <a:t>3. DUAL-ENERGY X-RAY ABSORPTIOMETRY (DXA) </a:t>
          </a:r>
        </a:p>
      </dsp:txBody>
      <dsp:txXfrm>
        <a:off x="37467" y="1829376"/>
        <a:ext cx="10440666" cy="692586"/>
      </dsp:txXfrm>
    </dsp:sp>
    <dsp:sp modelId="{4FC7A63C-32EF-6B4B-A092-4563379940D1}">
      <dsp:nvSpPr>
        <dsp:cNvPr id="0" name=""/>
        <dsp:cNvSpPr/>
      </dsp:nvSpPr>
      <dsp:spPr>
        <a:xfrm>
          <a:off x="0" y="2677509"/>
          <a:ext cx="1051560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tr-TR" sz="3000" b="1" kern="1200" dirty="0"/>
            <a:t>4. Görüntüleme teknikleri: USG, BT, MRI</a:t>
          </a:r>
        </a:p>
      </dsp:txBody>
      <dsp:txXfrm>
        <a:off x="37467" y="2714976"/>
        <a:ext cx="10440666" cy="692586"/>
      </dsp:txXfrm>
    </dsp:sp>
    <dsp:sp modelId="{BB3998A8-C350-5B4C-9DBE-9420C49B5716}">
      <dsp:nvSpPr>
        <dsp:cNvPr id="0" name=""/>
        <dsp:cNvSpPr/>
      </dsp:nvSpPr>
      <dsp:spPr>
        <a:xfrm>
          <a:off x="0" y="3563109"/>
          <a:ext cx="10515600"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tr-TR" sz="3000" b="1" kern="1200" dirty="0"/>
            <a:t>5.Su veya hava yer değiştirmesine dayalı ölçümler </a:t>
          </a:r>
        </a:p>
      </dsp:txBody>
      <dsp:txXfrm>
        <a:off x="37467" y="3600576"/>
        <a:ext cx="10440666" cy="692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58AC51-10ED-764C-A08F-C344FA918CDD}">
      <dsp:nvSpPr>
        <dsp:cNvPr id="0" name=""/>
        <dsp:cNvSpPr/>
      </dsp:nvSpPr>
      <dsp:spPr>
        <a:xfrm>
          <a:off x="0" y="18393"/>
          <a:ext cx="9372600" cy="1946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tr-TR" sz="3200" b="1" kern="1200" dirty="0"/>
            <a:t>VKİ</a:t>
          </a:r>
          <a:r>
            <a:rPr lang="tr-TR" sz="3200" kern="1200" dirty="0"/>
            <a:t>: Kilo / Boy² </a:t>
          </a:r>
        </a:p>
        <a:p>
          <a:pPr marL="0" lvl="0" indent="0" algn="l" defTabSz="1422400">
            <a:lnSpc>
              <a:spcPct val="90000"/>
            </a:lnSpc>
            <a:spcBef>
              <a:spcPct val="0"/>
            </a:spcBef>
            <a:spcAft>
              <a:spcPct val="35000"/>
            </a:spcAft>
            <a:buNone/>
          </a:pPr>
          <a:r>
            <a:rPr lang="tr-TR" sz="3200" kern="1200" dirty="0"/>
            <a:t>Kolay, ancak vücut yağ dağılımını yansıtmaz. Yaşlı bireylerde </a:t>
          </a:r>
          <a:r>
            <a:rPr lang="tr-TR" sz="3200" kern="1200" dirty="0" err="1"/>
            <a:t>VKİ'nin</a:t>
          </a:r>
          <a:r>
            <a:rPr lang="tr-TR" sz="3200" kern="1200" dirty="0"/>
            <a:t> mortalite tahmini sınırlıdır.</a:t>
          </a:r>
        </a:p>
      </dsp:txBody>
      <dsp:txXfrm>
        <a:off x="95039" y="113432"/>
        <a:ext cx="9182522" cy="1756802"/>
      </dsp:txXfrm>
    </dsp:sp>
    <dsp:sp modelId="{0413C19C-DB60-C34F-ABC3-23A76338A24D}">
      <dsp:nvSpPr>
        <dsp:cNvPr id="0" name=""/>
        <dsp:cNvSpPr/>
      </dsp:nvSpPr>
      <dsp:spPr>
        <a:xfrm>
          <a:off x="0" y="2057433"/>
          <a:ext cx="9372600" cy="1946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tr-TR" sz="3500" b="1" kern="1200" dirty="0">
              <a:solidFill>
                <a:schemeClr val="bg1"/>
              </a:solidFill>
            </a:rPr>
            <a:t>Bel Çevresi</a:t>
          </a:r>
          <a:r>
            <a:rPr lang="tr-TR" sz="3500" kern="1200" dirty="0">
              <a:solidFill>
                <a:schemeClr val="bg1"/>
              </a:solidFill>
            </a:rPr>
            <a:t>: </a:t>
          </a:r>
        </a:p>
        <a:p>
          <a:pPr marL="0" lvl="0" indent="0" algn="l" defTabSz="1555750">
            <a:lnSpc>
              <a:spcPct val="90000"/>
            </a:lnSpc>
            <a:spcBef>
              <a:spcPct val="0"/>
            </a:spcBef>
            <a:spcAft>
              <a:spcPct val="35000"/>
            </a:spcAft>
            <a:buNone/>
          </a:pPr>
          <a:r>
            <a:rPr lang="tr-TR" sz="3500" kern="1200" dirty="0">
              <a:solidFill>
                <a:schemeClr val="bg1"/>
              </a:solidFill>
            </a:rPr>
            <a:t>Önerilen eşik değerler: </a:t>
          </a:r>
          <a:r>
            <a:rPr lang="tr-TR" sz="3500" b="1" kern="1200" dirty="0">
              <a:solidFill>
                <a:schemeClr val="bg1"/>
              </a:solidFill>
              <a:effectLst>
                <a:outerShdw blurRad="38100" dist="38100" dir="2700000" algn="tl">
                  <a:srgbClr val="000000">
                    <a:alpha val="43137"/>
                  </a:srgbClr>
                </a:outerShdw>
              </a:effectLst>
            </a:rPr>
            <a:t>E: &gt;=102 cm, K:&gt;=88 cm</a:t>
          </a:r>
          <a:endParaRPr lang="tr-TR" sz="3500" kern="1200" dirty="0">
            <a:solidFill>
              <a:schemeClr val="bg1"/>
            </a:solidFill>
          </a:endParaRPr>
        </a:p>
      </dsp:txBody>
      <dsp:txXfrm>
        <a:off x="95039" y="2152472"/>
        <a:ext cx="9182522" cy="1756802"/>
      </dsp:txXfrm>
    </dsp:sp>
    <dsp:sp modelId="{7DD2666B-63FB-9D48-A27A-A1DA0CEF3841}">
      <dsp:nvSpPr>
        <dsp:cNvPr id="0" name=""/>
        <dsp:cNvSpPr/>
      </dsp:nvSpPr>
      <dsp:spPr>
        <a:xfrm>
          <a:off x="0" y="4004313"/>
          <a:ext cx="9372600"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758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World Health</a:t>
          </a:r>
          <a:r>
            <a:rPr lang="tr-TR" sz="1800" kern="1200" dirty="0"/>
            <a:t> </a:t>
          </a:r>
          <a:r>
            <a:rPr lang="en-US" sz="1800" kern="1200" dirty="0"/>
            <a:t>Organization (2000)</a:t>
          </a:r>
          <a:endParaRPr lang="tr-TR" sz="1800" kern="1200" dirty="0"/>
        </a:p>
      </dsp:txBody>
      <dsp:txXfrm>
        <a:off x="0" y="4004313"/>
        <a:ext cx="9372600" cy="5299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16560-F0A8-994E-AA84-F8018BCD0D37}">
      <dsp:nvSpPr>
        <dsp:cNvPr id="0" name=""/>
        <dsp:cNvSpPr/>
      </dsp:nvSpPr>
      <dsp:spPr>
        <a:xfrm>
          <a:off x="0" y="410894"/>
          <a:ext cx="937260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tr-TR" sz="3200" kern="1200" dirty="0" err="1"/>
            <a:t>Kardiyometabolik</a:t>
          </a:r>
          <a:r>
            <a:rPr lang="tr-TR" sz="3200" kern="1200" dirty="0"/>
            <a:t> risklerin güçlü bir göstergesi </a:t>
          </a:r>
          <a:endParaRPr lang="tr-TR" sz="3200" kern="1200" dirty="0">
            <a:solidFill>
              <a:schemeClr val="bg1"/>
            </a:solidFill>
          </a:endParaRPr>
        </a:p>
      </dsp:txBody>
      <dsp:txXfrm>
        <a:off x="59399" y="470293"/>
        <a:ext cx="9253802" cy="1098002"/>
      </dsp:txXfrm>
    </dsp:sp>
    <dsp:sp modelId="{CDCEC947-AE15-9C4F-ADEB-387763630C26}">
      <dsp:nvSpPr>
        <dsp:cNvPr id="0" name=""/>
        <dsp:cNvSpPr/>
      </dsp:nvSpPr>
      <dsp:spPr>
        <a:xfrm>
          <a:off x="0" y="1814894"/>
          <a:ext cx="937260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tr-TR" sz="3200" kern="1200" dirty="0">
              <a:solidFill>
                <a:schemeClr val="bg1"/>
              </a:solidFill>
            </a:rPr>
            <a:t>Abdominal yağlanmayı gösterir</a:t>
          </a:r>
        </a:p>
      </dsp:txBody>
      <dsp:txXfrm>
        <a:off x="59399" y="1874293"/>
        <a:ext cx="9253802" cy="1098002"/>
      </dsp:txXfrm>
    </dsp:sp>
    <dsp:sp modelId="{47288056-0A70-DD4C-AFA8-C6F0180BF004}">
      <dsp:nvSpPr>
        <dsp:cNvPr id="0" name=""/>
        <dsp:cNvSpPr/>
      </dsp:nvSpPr>
      <dsp:spPr>
        <a:xfrm>
          <a:off x="0" y="3031694"/>
          <a:ext cx="9372600" cy="1110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758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Browning LM, Hsieh SD, Ashwell M (2010) A systematic review</a:t>
          </a:r>
          <a:r>
            <a:rPr lang="tr-TR" sz="1800" kern="1200" dirty="0"/>
            <a:t> </a:t>
          </a:r>
          <a:r>
            <a:rPr lang="en-US" sz="1800" kern="1200" dirty="0"/>
            <a:t>of waist-to-height ratio as a screening tool for</a:t>
          </a:r>
          <a:r>
            <a:rPr lang="tr-TR" sz="1800" kern="1200" dirty="0"/>
            <a:t> t</a:t>
          </a:r>
          <a:r>
            <a:rPr lang="en-US" sz="1800" kern="1200" dirty="0"/>
            <a:t>he prediction</a:t>
          </a:r>
          <a:r>
            <a:rPr lang="tr-TR" sz="1800" kern="1200" dirty="0"/>
            <a:t> </a:t>
          </a:r>
          <a:r>
            <a:rPr lang="en-US" sz="1800" kern="1200" dirty="0"/>
            <a:t>of cardiovascular disease and diabetes: 0·5 could be a suitable</a:t>
          </a:r>
          <a:r>
            <a:rPr lang="tr-TR" sz="1800" kern="1200" dirty="0"/>
            <a:t> </a:t>
          </a:r>
          <a:r>
            <a:rPr lang="en-US" sz="1800" kern="1200" dirty="0"/>
            <a:t>global boundary value. </a:t>
          </a:r>
          <a:r>
            <a:rPr lang="en-US" sz="1800" kern="1200" dirty="0" err="1"/>
            <a:t>Nutr</a:t>
          </a:r>
          <a:r>
            <a:rPr lang="en-US" sz="1800" kern="1200" dirty="0"/>
            <a:t> Res Rev 23(2):247–269.</a:t>
          </a:r>
          <a:endParaRPr lang="tr-TR" sz="1800" kern="1200" dirty="0"/>
        </a:p>
        <a:p>
          <a:pPr marL="171450" lvl="1" indent="-171450" algn="l" defTabSz="800100">
            <a:lnSpc>
              <a:spcPct val="90000"/>
            </a:lnSpc>
            <a:spcBef>
              <a:spcPct val="0"/>
            </a:spcBef>
            <a:spcAft>
              <a:spcPct val="20000"/>
            </a:spcAft>
            <a:buChar char="•"/>
          </a:pPr>
          <a:r>
            <a:rPr lang="tr-TR" sz="1800" kern="1200" dirty="0"/>
            <a:t>TEMD, Obezite Tanı ve Tedavi Kılavuzu, 2019</a:t>
          </a:r>
          <a:endParaRPr lang="tr-TR" sz="2400" kern="1200" dirty="0"/>
        </a:p>
      </dsp:txBody>
      <dsp:txXfrm>
        <a:off x="0" y="3031694"/>
        <a:ext cx="9372600" cy="11100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3FB8D3-9E3C-48C1-BFC6-7F5082D847B3}">
      <dsp:nvSpPr>
        <dsp:cNvPr id="0" name=""/>
        <dsp:cNvSpPr/>
      </dsp:nvSpPr>
      <dsp:spPr>
        <a:xfrm>
          <a:off x="0" y="173440"/>
          <a:ext cx="10515600" cy="959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tr-TR" sz="4000" kern="1200" dirty="0"/>
            <a:t>Kılavuz önerisi: </a:t>
          </a:r>
          <a:r>
            <a:rPr lang="tr-TR" sz="4000" b="1" kern="1200" dirty="0">
              <a:solidFill>
                <a:srgbClr val="FFFF00"/>
              </a:solidFill>
              <a:effectLst>
                <a:outerShdw blurRad="38100" dist="38100" dir="2700000" algn="tl">
                  <a:srgbClr val="000000">
                    <a:alpha val="43137"/>
                  </a:srgbClr>
                </a:outerShdw>
              </a:effectLst>
            </a:rPr>
            <a:t>Yağ yüzdesi (%)</a:t>
          </a:r>
        </a:p>
      </dsp:txBody>
      <dsp:txXfrm>
        <a:off x="46834" y="220274"/>
        <a:ext cx="10421932" cy="865732"/>
      </dsp:txXfrm>
    </dsp:sp>
    <dsp:sp modelId="{24C2A513-DFA6-402D-9265-E8AEEAEC6D0F}">
      <dsp:nvSpPr>
        <dsp:cNvPr id="0" name=""/>
        <dsp:cNvSpPr/>
      </dsp:nvSpPr>
      <dsp:spPr>
        <a:xfrm>
          <a:off x="0" y="1132840"/>
          <a:ext cx="10515600" cy="140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tr-TR" sz="3100" i="1" kern="1200" dirty="0" err="1"/>
            <a:t>Gallagher</a:t>
          </a:r>
          <a:r>
            <a:rPr lang="tr-TR" sz="3100" i="1" kern="1200" dirty="0"/>
            <a:t> ve ark. farklı yaş grupları için bildirdikleri, VKİ≥30 kg/m²’ye eşdeğer, cinsiyet ve etnik köken spesifik yağ yüzdesi eşik değerlerinin kullanılabileceği ifade edilmiş</a:t>
          </a:r>
          <a:r>
            <a:rPr lang="tr-TR" sz="3100" kern="1200" dirty="0"/>
            <a:t>.</a:t>
          </a:r>
        </a:p>
      </dsp:txBody>
      <dsp:txXfrm>
        <a:off x="0" y="1132840"/>
        <a:ext cx="10515600" cy="1407600"/>
      </dsp:txXfrm>
    </dsp:sp>
    <dsp:sp modelId="{C7556732-BF6E-4D35-8098-188722CE8189}">
      <dsp:nvSpPr>
        <dsp:cNvPr id="0" name=""/>
        <dsp:cNvSpPr/>
      </dsp:nvSpPr>
      <dsp:spPr>
        <a:xfrm>
          <a:off x="0" y="2540440"/>
          <a:ext cx="10515600" cy="959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tr-TR" sz="4000" kern="1200" dirty="0"/>
            <a:t>Varsa popülasyon spesifik eşik değerler</a:t>
          </a:r>
        </a:p>
      </dsp:txBody>
      <dsp:txXfrm>
        <a:off x="46834" y="2587274"/>
        <a:ext cx="10421932" cy="865732"/>
      </dsp:txXfrm>
    </dsp:sp>
    <dsp:sp modelId="{257A3A0E-841A-4F12-B592-AD396BF3189A}">
      <dsp:nvSpPr>
        <dsp:cNvPr id="0" name=""/>
        <dsp:cNvSpPr/>
      </dsp:nvSpPr>
      <dsp:spPr>
        <a:xfrm>
          <a:off x="0" y="3499840"/>
          <a:ext cx="10515600" cy="972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tr-TR" sz="3100" b="1" i="1" kern="1200" dirty="0"/>
            <a:t>Türkiye’den ≥60 y üzeri için </a:t>
          </a:r>
          <a:r>
            <a:rPr lang="tr-TR" sz="3100" b="1" i="1" kern="1200"/>
            <a:t>E&gt;%27, </a:t>
          </a:r>
          <a:r>
            <a:rPr lang="tr-TR" sz="3100" b="1" i="1" kern="1200" dirty="0"/>
            <a:t>K&gt;%41 kullanılabilecek eşik değer olarak verilmiş</a:t>
          </a:r>
          <a:r>
            <a:rPr lang="tr-TR" sz="3100" kern="1200" dirty="0"/>
            <a:t>.</a:t>
          </a:r>
        </a:p>
      </dsp:txBody>
      <dsp:txXfrm>
        <a:off x="0" y="3499840"/>
        <a:ext cx="10515600" cy="9729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39F53-3915-024D-AA72-85494853C49D}">
      <dsp:nvSpPr>
        <dsp:cNvPr id="0" name=""/>
        <dsp:cNvSpPr/>
      </dsp:nvSpPr>
      <dsp:spPr>
        <a:xfrm>
          <a:off x="0" y="6725"/>
          <a:ext cx="10515600" cy="212574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tr-TR" sz="3000" kern="1200" dirty="0"/>
            <a:t>Vücudun yağ ve yağsız bileşenlerinin ayrımı, </a:t>
          </a:r>
          <a:r>
            <a:rPr lang="tr-TR" sz="3000" b="1" kern="1200" dirty="0" err="1"/>
            <a:t>hidrodansitometri</a:t>
          </a:r>
          <a:r>
            <a:rPr lang="tr-TR" sz="3000" kern="1200" dirty="0"/>
            <a:t> (su altı tartımı) veya tüm vücut </a:t>
          </a:r>
          <a:r>
            <a:rPr lang="tr-TR" sz="3000" b="1" kern="1200" dirty="0" err="1"/>
            <a:t>pletismografisi</a:t>
          </a:r>
          <a:r>
            <a:rPr lang="tr-TR" sz="3000" kern="1200" dirty="0"/>
            <a:t> ile yapılabilir.</a:t>
          </a:r>
        </a:p>
      </dsp:txBody>
      <dsp:txXfrm>
        <a:off x="103770" y="110495"/>
        <a:ext cx="10308060" cy="1918203"/>
      </dsp:txXfrm>
    </dsp:sp>
    <dsp:sp modelId="{3B64E12C-315B-A44B-98F5-1008C9373B6D}">
      <dsp:nvSpPr>
        <dsp:cNvPr id="0" name=""/>
        <dsp:cNvSpPr/>
      </dsp:nvSpPr>
      <dsp:spPr>
        <a:xfrm>
          <a:off x="0" y="2218869"/>
          <a:ext cx="10515600" cy="212574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tr-TR" sz="3000" b="1" kern="1200" dirty="0" err="1"/>
            <a:t>Hidrodansitometri</a:t>
          </a:r>
          <a:r>
            <a:rPr lang="tr-TR" sz="3000" b="1" kern="1200" dirty="0"/>
            <a:t> (su altı tartımı) : </a:t>
          </a:r>
          <a:br>
            <a:rPr lang="tr-TR" sz="3000" b="1" kern="1200" dirty="0"/>
          </a:br>
          <a:r>
            <a:rPr lang="tr-TR" sz="3000" b="0" kern="1200" dirty="0"/>
            <a:t>Kişi</a:t>
          </a:r>
          <a:r>
            <a:rPr lang="tr-TR" sz="3000" kern="1200" dirty="0"/>
            <a:t> tamamen suya batırılarak tartılıyor ve sudaki ağırlığı ile kara ağırlığı arasındaki fark hesaplanıyor. Bu fark, vücut yağ oranını ve yağsız kütle miktarını belirlemek için kullanılıyor.</a:t>
          </a:r>
        </a:p>
      </dsp:txBody>
      <dsp:txXfrm>
        <a:off x="103770" y="2322639"/>
        <a:ext cx="10308060" cy="19182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7T13:27:05.845"/>
    </inkml:context>
    <inkml:brush xml:id="br0">
      <inkml:brushProperty name="width" value="0.035" units="cm"/>
      <inkml:brushProperty name="height" value="0.035" units="cm"/>
      <inkml:brushProperty name="color" value="#E71224"/>
    </inkml:brush>
  </inkml:definitions>
  <inkml:trace contextRef="#ctx0" brushRef="#br0">1 110 24575,'9'0'0,"6"0"0,13 0 0,7 0 0,4 0 0,1 0 0,-1 0 0,-5 0 0,-7 0 0,-7 0 0,-5 0 0,0 0 0,4 0 0,0 0 0,2 0 0,-1 0 0,-3 0 0,-3-2 0,-2-1 0,2 0 0,0 0 0,3 3 0,2 0 0,1 0 0,5 0 0,2 0 0,2 0 0,1 0 0,1 0 0,2 0 0,0 0 0,1 0 0,0 0 0,2 0 0,4 0 0,2 3 0,0 0 0,-6 1 0,-4 1 0,-7-2 0,-3 0 0,1-2 0,-1-1 0,4 0 0,5 0 0,6 0 0,3 0 0,3 0 0,1 0 0,0 0 0,-3 0 0,-4 0 0,-6 0 0,-4 0 0,-1 0 0,-4 0 0,1 0 0,-1 0 0,4 0 0,0 0 0,3 0 0,0 0 0,-3 0 0,2 0 0,-2 0 0,3 0 0,1 0 0,-1 0 0,0 0 0,-3 0 0,-1 0 0,-3 0 0,3 0 0,1 0 0,0 0 0,-1 0 0,-2 0 0,0 0 0,-1 0 0,1 0 0,-1 0 0,4 0 0,3 0 0,3 0 0,3 0 0,-2 0 0,-4 0 0,-3 0 0,0-1 0,0-1 0,0-2 0,-1-1 0,-3 1 0,0 1 0,1 0 0,-1 3 0,1 0 0,-1-1 0,4-1 0,4-4 0,6-3 0,5-2 0,1 0 0,1 2 0,2 3 0,-1 4 0,-1 1 0,-4 1 0,-3 0 0,-2 0 0,-2 0 0,-2 0 0,-1 0 0,1 0 0,0 2 0,0 1 0,-1 2 0,1 1 0,2 0 0,0 0 0,1-3 0,-2-1 0,-2-2 0,-3 0 0,-1 0 0,-2 0 0,-1 2 0,1 4 0,-1 2 0,1 4 0,-1 0 0,1-1 0,-3-1 0,-4-3 0,-2-3 0,0-2 0,2-2 0,3 1 0,-2-1 0,-1 0 0,-2 0 0,3 0 0,0 0 0,1 0 0,-1 0 0,0 0 0,-1 0 0,1 0 0,0 0 0,-3 0 0,0 0 0,-2 0 0,2 0 0,1 0 0,-1 0 0,-1 0 0,-2 0 0,1 0 0,-1 0 0,0 0 0,2 0 0,1 0 0,3 0 0,-1 0 0,1 0 0,3 0 0,0 0 0,3 0 0,-1 0 0,1 0 0,-1 0 0,0 0 0,1 0 0,3 0 0,0 0 0,0 0 0,-1 0 0,-5 0 0,-3 0 0,-4 0 0,-2 0 0,-1 0 0,0 0 0,-2 0 0,4 0 0,3 0 0,4 0 0,3 0 0,3 0 0,4 0 0,6 0 0,7-3 0,2-1 0,-1-2 0,-3-1 0,-3 1 0,-2-1 0,-3 1 0,-5 1 0,-3 2 0,1 2 0,1 1 0,1 0 0,-2 0 0,-3 0 0,1 0 0,-1 0 0,1 0 0,1 0 0,2 0 0,3 0 0,3-2 0,5-2 0,5-2 0,1-3 0,-1 3 0,-7-3 0,-6 4 0,-8 2 0,-7-2 0,-5 0 0,-9-6 0,-2-3 0,5 3 0,14 3 0,12 6 0,6 2 0,0 0 0,-7 0 0,-6 4 0,-5 4 0,-7 0 0,-3 1 0,1-4 0,-2 0 0,1 2 0,1-2 0,-4-2 0,1-1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7T13:28:15.578"/>
    </inkml:context>
    <inkml:brush xml:id="br0">
      <inkml:brushProperty name="width" value="0.035" units="cm"/>
      <inkml:brushProperty name="height" value="0.035" units="cm"/>
      <inkml:brushProperty name="color" value="#E71224"/>
    </inkml:brush>
  </inkml:definitions>
  <inkml:trace contextRef="#ctx0" brushRef="#br0">1 123 24575,'30'0'0,"16"-4"0,34-10 0,-31 3 0,1-1 0,10-2 0,-1 0 0,-4 2 0,-3 0 0,27-4 0,-23 8 0,-28 5 0,-4 1 0,-2 2 0,1 0 0,-1 0 0,1 0 0,-1 0 0,0 0 0,1 0 0,-1 0 0,6 0 0,4 0 0,3 0 0,4 0 0,-3 3 0,1 2 0,3 5 0,0 2 0,2 0 0,1-4 0,-4-3 0,-2-2 0,-2 0 0,-4 0 0,1 0 0,0-3 0,1 0 0,2 0 0,0 3 0,1 0 0,0 0 0,1 0 0,2-3 0,0 0 0,2 3 0,6 0 0,4 3 0,6 1 0,4-1 0,-2-1 0,2 1 0,0 0 0,0-3 0,1 0 0,-5-3 0,-3 0 0,-4 0 0,0 0 0,0 0 0,0 0 0,5 0 0,9 0 0,8 0 0,13 0 0,6 0 0,4 0 0,-2 0 0,-7 0 0,-13-2 0,-8-5 0,-5-2 0,-3-4 0,0 4 0,-3 0 0,-1 3 0,-2 3 0,-7-2 0,-8-2 0,-4-5 0,7 0 0,11 4 0,20 4 0,20 3 0,-40 1 0,0 0 0,46 0 0,-20 0 0,-21 0 0,-15 0 0,-1 0 0,3 0 0,-2 0 0,0 0 0,-1 0 0,-2 3 0,3 0 0,5 2 0,8 4 0,8 0 0,4 0 0,2 0 0,0-4 0,-5-1 0,-4-2 0,-5-2 0,-3 1 0,-3 2 0,-3 1 0,-1-2 0,-2 0 0,-3-2 0,-8-3 0,-6 0 0,-1 0 0,14 1 0,15 2 0,28 0 0,12 0 0,-8 0 0,-13 0 0,-29 1 0,-8 2 0,-5 0 0,-4-1 0,-6-1 0,-10-1 0,-4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1E9EF1-0318-2243-BDF9-4341F3BF0C65}" type="datetimeFigureOut">
              <a:rPr lang="tr-TR" smtClean="0"/>
              <a:t>17.10.2025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D9EF17-8E25-B34B-A1BA-4A9AD415FB9F}" type="slidenum">
              <a:rPr lang="tr-TR" smtClean="0"/>
              <a:t>‹#›</a:t>
            </a:fld>
            <a:endParaRPr lang="tr-TR"/>
          </a:p>
        </p:txBody>
      </p:sp>
    </p:spTree>
    <p:extLst>
      <p:ext uri="{BB962C8B-B14F-4D97-AF65-F5344CB8AC3E}">
        <p14:creationId xmlns:p14="http://schemas.microsoft.com/office/powerpoint/2010/main" val="3250232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TEMD: yaşlılarda da BKİ ölçümü ile obezite tanısı koymak sorunludur. Yaşlılarda osteoporoza bağlı boy kısalmakta, kas kitlesi azalırken yağ oranı artmakta ve vücut yağ dağılımı değişerek bel çevresinde daha fazla yağ birikmektedir. Dolayısıyla erişkinlerde obezite tanısı amacıyla kullanılan BKİ kesme noktaları yaşlılar için geçerli gibi durmamaktadır. Yaşlılarda kullanılan ‘Obezite Paradoksu’ terimi aslen bu uyumsuzluğu ifade eder. Obeziteye bağlı morbidite ve mortalite yetmiş yaş üzerindeki bireylerde, diğer erişkinlerden farklı olarak BKİ&gt;33kg/m2 olduğunda başlar. Bu durum yaşlılarda obezitenin koruyucu olduğu şeklinde yorumlanır. Oysa asıl sorun, yukarıda söz edilen nedenlerle, BKİ ölçümünün yaşlılarda obezite tanısı için kullanılan kesme noktalarının değişmesidir. B</a:t>
            </a:r>
          </a:p>
        </p:txBody>
      </p:sp>
      <p:sp>
        <p:nvSpPr>
          <p:cNvPr id="4" name="Slayt Numarası Yer Tutucusu 3"/>
          <p:cNvSpPr>
            <a:spLocks noGrp="1"/>
          </p:cNvSpPr>
          <p:nvPr>
            <p:ph type="sldNum" sz="quarter" idx="5"/>
          </p:nvPr>
        </p:nvSpPr>
        <p:spPr/>
        <p:txBody>
          <a:bodyPr/>
          <a:lstStyle/>
          <a:p>
            <a:fld id="{23D9EF17-8E25-B34B-A1BA-4A9AD415FB9F}" type="slidenum">
              <a:rPr lang="tr-TR" smtClean="0"/>
              <a:t>3</a:t>
            </a:fld>
            <a:endParaRPr lang="tr-TR"/>
          </a:p>
        </p:txBody>
      </p:sp>
    </p:spTree>
    <p:extLst>
      <p:ext uri="{BB962C8B-B14F-4D97-AF65-F5344CB8AC3E}">
        <p14:creationId xmlns:p14="http://schemas.microsoft.com/office/powerpoint/2010/main" val="1806480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Türk toplumu için yapılan iki ayrı çalışmadan yayınlanmamış TURDEP verilerine göre bel çevresinin erkeklerde ≥96 cm, kadınlarda ≥90 cm; yayınlanmış TEMD obezite-lipid metabolizması-hipertansiyon çalışma grubunun verilerine göre erkeklerde ≥100 cm, kadınlarda ≥90 cm olması abdominal obezite kriteri olarak önerilmiştir</a:t>
            </a:r>
          </a:p>
        </p:txBody>
      </p:sp>
      <p:sp>
        <p:nvSpPr>
          <p:cNvPr id="4" name="Slayt Numarası Yer Tutucusu 3"/>
          <p:cNvSpPr>
            <a:spLocks noGrp="1"/>
          </p:cNvSpPr>
          <p:nvPr>
            <p:ph type="sldNum" sz="quarter" idx="5"/>
          </p:nvPr>
        </p:nvSpPr>
        <p:spPr/>
        <p:txBody>
          <a:bodyPr/>
          <a:lstStyle/>
          <a:p>
            <a:fld id="{23D9EF17-8E25-B34B-A1BA-4A9AD415FB9F}" type="slidenum">
              <a:rPr lang="tr-TR" smtClean="0"/>
              <a:t>4</a:t>
            </a:fld>
            <a:endParaRPr lang="tr-TR"/>
          </a:p>
        </p:txBody>
      </p:sp>
    </p:spTree>
    <p:extLst>
      <p:ext uri="{BB962C8B-B14F-4D97-AF65-F5344CB8AC3E}">
        <p14:creationId xmlns:p14="http://schemas.microsoft.com/office/powerpoint/2010/main" val="3509519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BKİ değerleri 25- 35 kg/m2 arasında olan kişilerin bel çevresi değerlerini bilmek, obezite tanısını doğru koymak için önemlidir. Ancak BKİ&gt;35kg/m2 olduğunda bel çevresi ölçümünün herhangi bir anlamı kalmaz. Bu BKİ değerinin üzerindeki herkesi obez olarak kabul etmek mümkündür.</a:t>
            </a:r>
          </a:p>
        </p:txBody>
      </p:sp>
      <p:sp>
        <p:nvSpPr>
          <p:cNvPr id="4" name="Slayt Numarası Yer Tutucusu 3"/>
          <p:cNvSpPr>
            <a:spLocks noGrp="1"/>
          </p:cNvSpPr>
          <p:nvPr>
            <p:ph type="sldNum" sz="quarter" idx="5"/>
          </p:nvPr>
        </p:nvSpPr>
        <p:spPr/>
        <p:txBody>
          <a:bodyPr/>
          <a:lstStyle/>
          <a:p>
            <a:fld id="{23D9EF17-8E25-B34B-A1BA-4A9AD415FB9F}" type="slidenum">
              <a:rPr lang="tr-TR" smtClean="0"/>
              <a:t>6</a:t>
            </a:fld>
            <a:endParaRPr lang="tr-TR"/>
          </a:p>
        </p:txBody>
      </p:sp>
    </p:spTree>
    <p:extLst>
      <p:ext uri="{BB962C8B-B14F-4D97-AF65-F5344CB8AC3E}">
        <p14:creationId xmlns:p14="http://schemas.microsoft.com/office/powerpoint/2010/main" val="2009937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dirty="0"/>
              <a:t>New </a:t>
            </a:r>
            <a:r>
              <a:rPr lang="tr-TR" sz="1200" b="1" dirty="0" err="1"/>
              <a:t>Anthropometric</a:t>
            </a:r>
            <a:r>
              <a:rPr lang="tr-TR" sz="1200" b="1" dirty="0"/>
              <a:t> </a:t>
            </a:r>
            <a:r>
              <a:rPr lang="tr-TR" sz="1200" b="1" dirty="0" err="1"/>
              <a:t>Indices</a:t>
            </a:r>
            <a:r>
              <a:rPr lang="tr-TR" sz="1200" b="1" dirty="0"/>
              <a:t> (BRI, BAI, ABSI, CI, WWI, AVI, </a:t>
            </a:r>
            <a:r>
              <a:rPr lang="tr-TR" sz="1200" b="1" dirty="0" err="1"/>
              <a:t>Demiquet</a:t>
            </a:r>
            <a:r>
              <a:rPr lang="tr-TR" sz="1200" b="1" dirty="0"/>
              <a:t>, </a:t>
            </a:r>
            <a:r>
              <a:rPr lang="tr-TR" sz="1200" b="1" dirty="0" err="1"/>
              <a:t>Mindex</a:t>
            </a:r>
            <a:r>
              <a:rPr lang="tr-TR" sz="1200" b="1" dirty="0"/>
              <a:t>): </a:t>
            </a:r>
            <a:r>
              <a:rPr lang="tr-TR" sz="1200" dirty="0" err="1"/>
              <a:t>Several</a:t>
            </a:r>
            <a:r>
              <a:rPr lang="tr-TR" sz="1200" dirty="0"/>
              <a:t> </a:t>
            </a:r>
            <a:r>
              <a:rPr lang="tr-TR" sz="1200" dirty="0" err="1"/>
              <a:t>new</a:t>
            </a:r>
            <a:r>
              <a:rPr lang="tr-TR" sz="1200" dirty="0"/>
              <a:t> </a:t>
            </a:r>
            <a:r>
              <a:rPr lang="tr-TR" sz="1200" dirty="0" err="1"/>
              <a:t>anthropometric</a:t>
            </a:r>
            <a:r>
              <a:rPr lang="tr-TR" sz="1200" dirty="0"/>
              <a:t> </a:t>
            </a:r>
            <a:r>
              <a:rPr lang="tr-TR" sz="1200" dirty="0" err="1"/>
              <a:t>indices</a:t>
            </a:r>
            <a:r>
              <a:rPr lang="tr-TR" sz="1200" dirty="0"/>
              <a:t> </a:t>
            </a:r>
            <a:r>
              <a:rPr lang="tr-TR" sz="1200" dirty="0" err="1"/>
              <a:t>have</a:t>
            </a:r>
            <a:r>
              <a:rPr lang="tr-TR" sz="1200" dirty="0"/>
              <a:t> </a:t>
            </a:r>
            <a:r>
              <a:rPr lang="tr-TR" sz="1200" dirty="0" err="1"/>
              <a:t>been</a:t>
            </a:r>
            <a:r>
              <a:rPr lang="tr-TR" sz="1200" dirty="0"/>
              <a:t> </a:t>
            </a:r>
            <a:r>
              <a:rPr lang="tr-TR" sz="1200" dirty="0" err="1"/>
              <a:t>developed</a:t>
            </a:r>
            <a:r>
              <a:rPr lang="tr-TR" sz="1200" dirty="0"/>
              <a:t> </a:t>
            </a:r>
            <a:r>
              <a:rPr lang="tr-TR" sz="1200" dirty="0" err="1"/>
              <a:t>for</a:t>
            </a:r>
            <a:r>
              <a:rPr lang="tr-TR" sz="1200" dirty="0"/>
              <a:t> </a:t>
            </a:r>
            <a:r>
              <a:rPr lang="tr-TR" sz="1200" dirty="0" err="1"/>
              <a:t>estimating</a:t>
            </a:r>
            <a:r>
              <a:rPr lang="tr-TR" sz="1200" dirty="0"/>
              <a:t> body </a:t>
            </a:r>
            <a:r>
              <a:rPr lang="tr-TR" sz="1200" dirty="0" err="1"/>
              <a:t>composition</a:t>
            </a:r>
            <a:r>
              <a:rPr lang="tr-TR" sz="1200" dirty="0"/>
              <a:t>. </a:t>
            </a:r>
            <a:r>
              <a:rPr lang="tr-TR" sz="1200" dirty="0" err="1"/>
              <a:t>Among</a:t>
            </a:r>
            <a:r>
              <a:rPr lang="tr-TR" sz="1200" dirty="0"/>
              <a:t> </a:t>
            </a:r>
            <a:r>
              <a:rPr lang="tr-TR" sz="1200" dirty="0" err="1"/>
              <a:t>these</a:t>
            </a:r>
            <a:r>
              <a:rPr lang="tr-TR" sz="1200" dirty="0"/>
              <a:t>, BRI, BAI, ABSI, CI, </a:t>
            </a:r>
            <a:r>
              <a:rPr lang="tr-TR" sz="1200" dirty="0" err="1"/>
              <a:t>and</a:t>
            </a:r>
            <a:r>
              <a:rPr lang="tr-TR" sz="1200" dirty="0"/>
              <a:t> AVI </a:t>
            </a:r>
            <a:r>
              <a:rPr lang="tr-TR" sz="1200" dirty="0" err="1"/>
              <a:t>were</a:t>
            </a:r>
            <a:r>
              <a:rPr lang="tr-TR" sz="1200" dirty="0"/>
              <a:t> </a:t>
            </a:r>
            <a:r>
              <a:rPr lang="tr-TR" sz="1200" dirty="0" err="1"/>
              <a:t>developed</a:t>
            </a:r>
            <a:r>
              <a:rPr lang="tr-TR" sz="1200" dirty="0"/>
              <a:t> </a:t>
            </a:r>
            <a:r>
              <a:rPr lang="tr-TR" sz="1200" dirty="0" err="1"/>
              <a:t>for</a:t>
            </a:r>
            <a:r>
              <a:rPr lang="tr-TR" sz="1200" dirty="0"/>
              <a:t> </a:t>
            </a:r>
            <a:r>
              <a:rPr lang="tr-TR" sz="1200" dirty="0" err="1"/>
              <a:t>adults</a:t>
            </a:r>
            <a:r>
              <a:rPr lang="tr-TR" sz="1200" dirty="0"/>
              <a:t> but </a:t>
            </a:r>
            <a:r>
              <a:rPr lang="tr-TR" sz="1200" dirty="0" err="1"/>
              <a:t>are</a:t>
            </a:r>
            <a:r>
              <a:rPr lang="tr-TR" sz="1200" dirty="0"/>
              <a:t> </a:t>
            </a:r>
            <a:r>
              <a:rPr lang="tr-TR" sz="1200" dirty="0" err="1"/>
              <a:t>also</a:t>
            </a:r>
            <a:r>
              <a:rPr lang="tr-TR" sz="1200" dirty="0"/>
              <a:t> </a:t>
            </a:r>
            <a:r>
              <a:rPr lang="tr-TR" sz="1200" dirty="0" err="1"/>
              <a:t>used</a:t>
            </a:r>
            <a:r>
              <a:rPr lang="tr-TR" sz="1200" dirty="0"/>
              <a:t> </a:t>
            </a:r>
            <a:r>
              <a:rPr lang="tr-TR" sz="1200" dirty="0" err="1"/>
              <a:t>for</a:t>
            </a:r>
            <a:r>
              <a:rPr lang="tr-TR" sz="1200" dirty="0"/>
              <a:t> </a:t>
            </a:r>
            <a:r>
              <a:rPr lang="tr-TR" sz="1200" dirty="0" err="1"/>
              <a:t>the</a:t>
            </a:r>
            <a:r>
              <a:rPr lang="tr-TR" sz="1200" dirty="0"/>
              <a:t> </a:t>
            </a:r>
            <a:r>
              <a:rPr lang="tr-TR" sz="1200" b="1" dirty="0" err="1"/>
              <a:t>elderly</a:t>
            </a:r>
            <a:r>
              <a:rPr lang="tr-TR" sz="1200" dirty="0"/>
              <a:t>. </a:t>
            </a:r>
            <a:r>
              <a:rPr lang="tr-TR" sz="1200" dirty="0" err="1"/>
              <a:t>Demiquet</a:t>
            </a:r>
            <a:r>
              <a:rPr lang="tr-TR" sz="1200" dirty="0"/>
              <a:t> </a:t>
            </a:r>
            <a:r>
              <a:rPr lang="tr-TR" sz="1200" dirty="0" err="1"/>
              <a:t>and</a:t>
            </a:r>
            <a:r>
              <a:rPr lang="tr-TR" sz="1200" dirty="0"/>
              <a:t> </a:t>
            </a:r>
            <a:r>
              <a:rPr lang="tr-TR" sz="1200" dirty="0" err="1"/>
              <a:t>Mindex</a:t>
            </a:r>
            <a:r>
              <a:rPr lang="tr-TR" sz="1200" dirty="0"/>
              <a:t> </a:t>
            </a:r>
            <a:r>
              <a:rPr lang="tr-TR" sz="1200" dirty="0" err="1"/>
              <a:t>are</a:t>
            </a:r>
            <a:r>
              <a:rPr lang="tr-TR" sz="1200" dirty="0"/>
              <a:t> </a:t>
            </a:r>
            <a:r>
              <a:rPr lang="tr-TR" sz="1200" dirty="0" err="1"/>
              <a:t>indices</a:t>
            </a:r>
            <a:r>
              <a:rPr lang="tr-TR" sz="1200" dirty="0"/>
              <a:t> </a:t>
            </a:r>
            <a:r>
              <a:rPr lang="tr-TR" sz="1200" dirty="0" err="1"/>
              <a:t>specifically</a:t>
            </a:r>
            <a:r>
              <a:rPr lang="tr-TR" sz="1200" dirty="0"/>
              <a:t> </a:t>
            </a:r>
            <a:r>
              <a:rPr lang="tr-TR" sz="1200" dirty="0" err="1"/>
              <a:t>developed</a:t>
            </a:r>
            <a:r>
              <a:rPr lang="tr-TR" sz="1200" dirty="0"/>
              <a:t> </a:t>
            </a:r>
            <a:r>
              <a:rPr lang="tr-TR" sz="1200" dirty="0" err="1"/>
              <a:t>for</a:t>
            </a:r>
            <a:r>
              <a:rPr lang="tr-TR" sz="1200" dirty="0"/>
              <a:t> </a:t>
            </a:r>
            <a:r>
              <a:rPr lang="tr-TR" sz="1200" dirty="0" err="1"/>
              <a:t>the</a:t>
            </a:r>
            <a:r>
              <a:rPr lang="tr-TR" sz="1200" dirty="0"/>
              <a:t> </a:t>
            </a:r>
            <a:r>
              <a:rPr lang="tr-TR" sz="1200" dirty="0" err="1"/>
              <a:t>elderly</a:t>
            </a:r>
            <a:r>
              <a:rPr lang="tr-TR" sz="1200" dirty="0"/>
              <a:t>.</a:t>
            </a:r>
            <a:br>
              <a:rPr lang="tr-TR" sz="1200" dirty="0"/>
            </a:br>
            <a:endParaRPr lang="tr-TR" sz="1200" dirty="0"/>
          </a:p>
          <a:p>
            <a:endParaRPr lang="tr-TR" dirty="0"/>
          </a:p>
        </p:txBody>
      </p:sp>
      <p:sp>
        <p:nvSpPr>
          <p:cNvPr id="4" name="Slayt Numarası Yer Tutucusu 3"/>
          <p:cNvSpPr>
            <a:spLocks noGrp="1"/>
          </p:cNvSpPr>
          <p:nvPr>
            <p:ph type="sldNum" sz="quarter" idx="5"/>
          </p:nvPr>
        </p:nvSpPr>
        <p:spPr/>
        <p:txBody>
          <a:bodyPr/>
          <a:lstStyle/>
          <a:p>
            <a:fld id="{23D9EF17-8E25-B34B-A1BA-4A9AD415FB9F}" type="slidenum">
              <a:rPr lang="tr-TR" smtClean="0"/>
              <a:t>9</a:t>
            </a:fld>
            <a:endParaRPr lang="tr-TR"/>
          </a:p>
        </p:txBody>
      </p:sp>
    </p:spTree>
    <p:extLst>
      <p:ext uri="{BB962C8B-B14F-4D97-AF65-F5344CB8AC3E}">
        <p14:creationId xmlns:p14="http://schemas.microsoft.com/office/powerpoint/2010/main" val="1479010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Cinsiyete göre değişen, </a:t>
            </a:r>
            <a:r>
              <a:rPr lang="tr-TR" dirty="0" err="1"/>
              <a:t>trigliserid</a:t>
            </a:r>
            <a:r>
              <a:rPr lang="tr-TR" dirty="0"/>
              <a:t>, HDL gibi biyokimyasal parametreler ve VKİ ile bel çevresi gibi antropometrik ölçümlere dayanır </a:t>
            </a:r>
          </a:p>
          <a:p>
            <a:endParaRPr lang="tr-TR" dirty="0"/>
          </a:p>
        </p:txBody>
      </p:sp>
      <p:sp>
        <p:nvSpPr>
          <p:cNvPr id="4" name="Slayt Numarası Yer Tutucusu 3"/>
          <p:cNvSpPr>
            <a:spLocks noGrp="1"/>
          </p:cNvSpPr>
          <p:nvPr>
            <p:ph type="sldNum" sz="quarter" idx="5"/>
          </p:nvPr>
        </p:nvSpPr>
        <p:spPr/>
        <p:txBody>
          <a:bodyPr/>
          <a:lstStyle/>
          <a:p>
            <a:fld id="{23D9EF17-8E25-B34B-A1BA-4A9AD415FB9F}" type="slidenum">
              <a:rPr lang="tr-TR" smtClean="0"/>
              <a:t>16</a:t>
            </a:fld>
            <a:endParaRPr lang="tr-TR"/>
          </a:p>
        </p:txBody>
      </p:sp>
    </p:spTree>
    <p:extLst>
      <p:ext uri="{BB962C8B-B14F-4D97-AF65-F5344CB8AC3E}">
        <p14:creationId xmlns:p14="http://schemas.microsoft.com/office/powerpoint/2010/main" val="1020908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t>
            </a:r>
            <a:r>
              <a:rPr lang="en-US" dirty="0"/>
              <a:t>Using normalizations for FM (e.g., fat mass</a:t>
            </a:r>
            <a:r>
              <a:rPr lang="tr-TR" dirty="0"/>
              <a:t> </a:t>
            </a:r>
            <a:r>
              <a:rPr lang="en-US" dirty="0"/>
              <a:t>index - FMI) may lead to different and partly contradictory results</a:t>
            </a:r>
            <a:r>
              <a:rPr lang="tr-TR" dirty="0"/>
              <a:t>.</a:t>
            </a:r>
          </a:p>
          <a:p>
            <a:endParaRPr lang="tr-TR" dirty="0"/>
          </a:p>
          <a:p>
            <a:r>
              <a:rPr lang="tr-TR" dirty="0"/>
              <a:t>**</a:t>
            </a:r>
            <a:r>
              <a:rPr lang="en-US" dirty="0"/>
              <a:t>The panel supports normalization for body weight but is</a:t>
            </a:r>
            <a:r>
              <a:rPr lang="tr-TR" dirty="0"/>
              <a:t> </a:t>
            </a:r>
            <a:r>
              <a:rPr lang="en-US" dirty="0"/>
              <a:t>aware of the limits of this option (e.g. in case of significant increase</a:t>
            </a:r>
            <a:r>
              <a:rPr lang="tr-TR" dirty="0"/>
              <a:t> </a:t>
            </a:r>
            <a:r>
              <a:rPr lang="en-US" dirty="0"/>
              <a:t>of body water) and therefore</a:t>
            </a:r>
            <a:r>
              <a:rPr lang="tr-TR" dirty="0"/>
              <a:t> </a:t>
            </a:r>
            <a:r>
              <a:rPr lang="en-US" dirty="0"/>
              <a:t>advocates that further studies are</a:t>
            </a:r>
            <a:r>
              <a:rPr lang="tr-TR" dirty="0"/>
              <a:t> </a:t>
            </a:r>
            <a:r>
              <a:rPr lang="en-US" dirty="0"/>
              <a:t>needed to potentially validate the use of different adjustments of</a:t>
            </a:r>
            <a:r>
              <a:rPr lang="tr-TR" dirty="0"/>
              <a:t> </a:t>
            </a:r>
            <a:r>
              <a:rPr lang="en-US" dirty="0"/>
              <a:t>FM (e.g. for body height) in individuals with obesity in the</a:t>
            </a:r>
            <a:r>
              <a:rPr lang="tr-TR" dirty="0"/>
              <a:t> </a:t>
            </a:r>
            <a:r>
              <a:rPr lang="en-US" dirty="0"/>
              <a:t>process</a:t>
            </a:r>
            <a:r>
              <a:rPr lang="tr-TR" dirty="0"/>
              <a:t> </a:t>
            </a:r>
            <a:r>
              <a:rPr lang="en-US" dirty="0"/>
              <a:t>of SO diagnosis.</a:t>
            </a:r>
            <a:endParaRPr lang="tr-TR" dirty="0"/>
          </a:p>
          <a:p>
            <a:endParaRPr lang="tr-TR" dirty="0"/>
          </a:p>
          <a:p>
            <a:r>
              <a:rPr lang="tr-TR" dirty="0"/>
              <a:t>***</a:t>
            </a:r>
            <a:r>
              <a:rPr lang="en-US" dirty="0"/>
              <a:t>the issue of normalization of FM by height is</a:t>
            </a:r>
            <a:r>
              <a:rPr lang="tr-TR" dirty="0"/>
              <a:t> </a:t>
            </a:r>
            <a:r>
              <a:rPr lang="en-US" dirty="0"/>
              <a:t>substantially less studied and may potentially lead to relevant differences</a:t>
            </a:r>
            <a:r>
              <a:rPr lang="tr-TR" dirty="0"/>
              <a:t> </a:t>
            </a:r>
            <a:r>
              <a:rPr lang="en-US" dirty="0"/>
              <a:t>in diagnosis and prevalence of SO. The</a:t>
            </a:r>
            <a:r>
              <a:rPr lang="tr-TR" dirty="0"/>
              <a:t> </a:t>
            </a:r>
            <a:r>
              <a:rPr lang="en-US" dirty="0"/>
              <a:t>group supports the</a:t>
            </a:r>
            <a:r>
              <a:rPr lang="tr-TR" dirty="0"/>
              <a:t> </a:t>
            </a:r>
            <a:r>
              <a:rPr lang="en-US" dirty="0"/>
              <a:t>use of % FM while advocating comparative studies to validate these</a:t>
            </a:r>
            <a:r>
              <a:rPr lang="tr-TR" dirty="0"/>
              <a:t> </a:t>
            </a:r>
            <a:r>
              <a:rPr lang="en-US" dirty="0"/>
              <a:t>approaches and in particular normalization of FM% for body height</a:t>
            </a:r>
            <a:r>
              <a:rPr lang="tr-TR" dirty="0"/>
              <a:t> </a:t>
            </a:r>
            <a:r>
              <a:rPr lang="en-US" dirty="0"/>
              <a:t>[116] against clinical outcomes and with one another.</a:t>
            </a:r>
            <a:endParaRPr lang="tr-TR" dirty="0"/>
          </a:p>
        </p:txBody>
      </p:sp>
      <p:sp>
        <p:nvSpPr>
          <p:cNvPr id="4" name="Slayt Numarası Yer Tutucusu 3"/>
          <p:cNvSpPr>
            <a:spLocks noGrp="1"/>
          </p:cNvSpPr>
          <p:nvPr>
            <p:ph type="sldNum" sz="quarter" idx="5"/>
          </p:nvPr>
        </p:nvSpPr>
        <p:spPr/>
        <p:txBody>
          <a:bodyPr/>
          <a:lstStyle/>
          <a:p>
            <a:fld id="{D25719A7-D159-4294-9C2C-E0250C010905}" type="slidenum">
              <a:rPr lang="tr-TR" smtClean="0"/>
              <a:t>19</a:t>
            </a:fld>
            <a:endParaRPr lang="tr-TR"/>
          </a:p>
        </p:txBody>
      </p:sp>
    </p:spTree>
    <p:extLst>
      <p:ext uri="{BB962C8B-B14F-4D97-AF65-F5344CB8AC3E}">
        <p14:creationId xmlns:p14="http://schemas.microsoft.com/office/powerpoint/2010/main" val="3633210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Yağ dokusunun dağılım profili</a:t>
            </a:r>
            <a:r>
              <a:rPr lang="tr-TR" dirty="0"/>
              <a:t>: Özellikle </a:t>
            </a:r>
            <a:r>
              <a:rPr lang="tr-TR" dirty="0" err="1"/>
              <a:t>visseral</a:t>
            </a:r>
            <a:r>
              <a:rPr lang="tr-TR" dirty="0"/>
              <a:t>/</a:t>
            </a:r>
            <a:r>
              <a:rPr lang="tr-TR" dirty="0" err="1"/>
              <a:t>subkutan</a:t>
            </a:r>
            <a:r>
              <a:rPr lang="tr-TR" dirty="0"/>
              <a:t> oran, yağın organ ve </a:t>
            </a:r>
            <a:r>
              <a:rPr lang="tr-TR" dirty="0" err="1"/>
              <a:t>retroperitoneal</a:t>
            </a:r>
            <a:r>
              <a:rPr lang="tr-TR" dirty="0"/>
              <a:t> alanlara yayılımı, iç organ çevresindeki yağlanma.</a:t>
            </a:r>
          </a:p>
        </p:txBody>
      </p:sp>
      <p:sp>
        <p:nvSpPr>
          <p:cNvPr id="4" name="Slayt Numarası Yer Tutucusu 3"/>
          <p:cNvSpPr>
            <a:spLocks noGrp="1"/>
          </p:cNvSpPr>
          <p:nvPr>
            <p:ph type="sldNum" sz="quarter" idx="5"/>
          </p:nvPr>
        </p:nvSpPr>
        <p:spPr/>
        <p:txBody>
          <a:bodyPr/>
          <a:lstStyle/>
          <a:p>
            <a:fld id="{23D9EF17-8E25-B34B-A1BA-4A9AD415FB9F}" type="slidenum">
              <a:rPr lang="tr-TR" smtClean="0"/>
              <a:t>25</a:t>
            </a:fld>
            <a:endParaRPr lang="tr-TR"/>
          </a:p>
        </p:txBody>
      </p:sp>
    </p:spTree>
    <p:extLst>
      <p:ext uri="{BB962C8B-B14F-4D97-AF65-F5344CB8AC3E}">
        <p14:creationId xmlns:p14="http://schemas.microsoft.com/office/powerpoint/2010/main" val="2163305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3D9EF17-8E25-B34B-A1BA-4A9AD415FB9F}" type="slidenum">
              <a:rPr lang="tr-TR" smtClean="0"/>
              <a:t>26</a:t>
            </a:fld>
            <a:endParaRPr lang="tr-TR"/>
          </a:p>
        </p:txBody>
      </p:sp>
    </p:spTree>
    <p:extLst>
      <p:ext uri="{BB962C8B-B14F-4D97-AF65-F5344CB8AC3E}">
        <p14:creationId xmlns:p14="http://schemas.microsoft.com/office/powerpoint/2010/main" val="3362886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9648865D-3132-4E93-8DC6-8AC5188C994E}" type="datetimeFigureOut">
              <a:rPr lang="tr-TR" smtClean="0"/>
              <a:t>17.10.2025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DDBB6C-BCB9-4305-A482-C7D85C2C25F2}" type="slidenum">
              <a:rPr lang="tr-TR" smtClean="0"/>
              <a:t>‹#›</a:t>
            </a:fld>
            <a:endParaRPr lang="tr-TR"/>
          </a:p>
        </p:txBody>
      </p:sp>
    </p:spTree>
    <p:extLst>
      <p:ext uri="{BB962C8B-B14F-4D97-AF65-F5344CB8AC3E}">
        <p14:creationId xmlns:p14="http://schemas.microsoft.com/office/powerpoint/2010/main" val="2664907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648865D-3132-4E93-8DC6-8AC5188C994E}" type="datetimeFigureOut">
              <a:rPr lang="tr-TR" smtClean="0"/>
              <a:t>17.10.2025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DDBB6C-BCB9-4305-A482-C7D85C2C25F2}" type="slidenum">
              <a:rPr lang="tr-TR" smtClean="0"/>
              <a:t>‹#›</a:t>
            </a:fld>
            <a:endParaRPr lang="tr-TR"/>
          </a:p>
        </p:txBody>
      </p:sp>
    </p:spTree>
    <p:extLst>
      <p:ext uri="{BB962C8B-B14F-4D97-AF65-F5344CB8AC3E}">
        <p14:creationId xmlns:p14="http://schemas.microsoft.com/office/powerpoint/2010/main" val="267293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648865D-3132-4E93-8DC6-8AC5188C994E}" type="datetimeFigureOut">
              <a:rPr lang="tr-TR" smtClean="0"/>
              <a:t>17.10.2025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DDBB6C-BCB9-4305-A482-C7D85C2C25F2}" type="slidenum">
              <a:rPr lang="tr-TR" smtClean="0"/>
              <a:t>‹#›</a:t>
            </a:fld>
            <a:endParaRPr lang="tr-TR"/>
          </a:p>
        </p:txBody>
      </p:sp>
    </p:spTree>
    <p:extLst>
      <p:ext uri="{BB962C8B-B14F-4D97-AF65-F5344CB8AC3E}">
        <p14:creationId xmlns:p14="http://schemas.microsoft.com/office/powerpoint/2010/main" val="3871454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Başlık Metni"/>
          <p:cNvSpPr txBox="1">
            <a:spLocks noGrp="1"/>
          </p:cNvSpPr>
          <p:nvPr>
            <p:ph type="title"/>
          </p:nvPr>
        </p:nvSpPr>
        <p:spPr>
          <a:prstGeom prst="rect">
            <a:avLst/>
          </a:prstGeom>
        </p:spPr>
        <p:txBody>
          <a:bodyPr/>
          <a:lstStyle/>
          <a:p>
            <a:r>
              <a:t>Başlık Metni</a:t>
            </a:r>
          </a:p>
        </p:txBody>
      </p:sp>
      <p:sp>
        <p:nvSpPr>
          <p:cNvPr id="21" name="Gövde Düzeyi Bir…"/>
          <p:cNvSpPr txBox="1">
            <a:spLocks noGrp="1"/>
          </p:cNvSpPr>
          <p:nvPr>
            <p:ph type="body" idx="1"/>
          </p:nvPr>
        </p:nvSpPr>
        <p:spPr>
          <a:prstGeom prst="rect">
            <a:avLst/>
          </a:prstGeom>
        </p:spPr>
        <p:txBody>
          <a:bodyPr/>
          <a:lstStyle/>
          <a:p>
            <a:r>
              <a:t>Gövde Düzeyi Bir</a:t>
            </a:r>
          </a:p>
          <a:p>
            <a:pPr lvl="1"/>
            <a:r>
              <a:t>Gövde Düzeyi İki</a:t>
            </a:r>
          </a:p>
          <a:p>
            <a:pPr lvl="2"/>
            <a:r>
              <a:t>Gövde Düzeyi Üç</a:t>
            </a:r>
          </a:p>
          <a:p>
            <a:pPr lvl="3"/>
            <a:r>
              <a:t>Gövde Düzeyi Dört</a:t>
            </a:r>
          </a:p>
          <a:p>
            <a:pPr lvl="4"/>
            <a:r>
              <a:t>Gövde Düzeyi Beş</a:t>
            </a:r>
          </a:p>
        </p:txBody>
      </p:sp>
      <p:sp>
        <p:nvSpPr>
          <p:cNvPr id="22"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082609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648865D-3132-4E93-8DC6-8AC5188C994E}" type="datetimeFigureOut">
              <a:rPr lang="tr-TR" smtClean="0"/>
              <a:t>17.10.2025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DDBB6C-BCB9-4305-A482-C7D85C2C25F2}" type="slidenum">
              <a:rPr lang="tr-TR" smtClean="0"/>
              <a:t>‹#›</a:t>
            </a:fld>
            <a:endParaRPr lang="tr-TR"/>
          </a:p>
        </p:txBody>
      </p:sp>
    </p:spTree>
    <p:extLst>
      <p:ext uri="{BB962C8B-B14F-4D97-AF65-F5344CB8AC3E}">
        <p14:creationId xmlns:p14="http://schemas.microsoft.com/office/powerpoint/2010/main" val="2059424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9648865D-3132-4E93-8DC6-8AC5188C994E}" type="datetimeFigureOut">
              <a:rPr lang="tr-TR" smtClean="0"/>
              <a:t>17.10.2025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DDBB6C-BCB9-4305-A482-C7D85C2C25F2}" type="slidenum">
              <a:rPr lang="tr-TR" smtClean="0"/>
              <a:t>‹#›</a:t>
            </a:fld>
            <a:endParaRPr lang="tr-TR"/>
          </a:p>
        </p:txBody>
      </p:sp>
    </p:spTree>
    <p:extLst>
      <p:ext uri="{BB962C8B-B14F-4D97-AF65-F5344CB8AC3E}">
        <p14:creationId xmlns:p14="http://schemas.microsoft.com/office/powerpoint/2010/main" val="145709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9648865D-3132-4E93-8DC6-8AC5188C994E}" type="datetimeFigureOut">
              <a:rPr lang="tr-TR" smtClean="0"/>
              <a:t>17.10.2025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9DDBB6C-BCB9-4305-A482-C7D85C2C25F2}" type="slidenum">
              <a:rPr lang="tr-TR" smtClean="0"/>
              <a:t>‹#›</a:t>
            </a:fld>
            <a:endParaRPr lang="tr-TR"/>
          </a:p>
        </p:txBody>
      </p:sp>
    </p:spTree>
    <p:extLst>
      <p:ext uri="{BB962C8B-B14F-4D97-AF65-F5344CB8AC3E}">
        <p14:creationId xmlns:p14="http://schemas.microsoft.com/office/powerpoint/2010/main" val="3534925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9648865D-3132-4E93-8DC6-8AC5188C994E}" type="datetimeFigureOut">
              <a:rPr lang="tr-TR" smtClean="0"/>
              <a:t>17.10.2025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9DDBB6C-BCB9-4305-A482-C7D85C2C25F2}" type="slidenum">
              <a:rPr lang="tr-TR" smtClean="0"/>
              <a:t>‹#›</a:t>
            </a:fld>
            <a:endParaRPr lang="tr-TR"/>
          </a:p>
        </p:txBody>
      </p:sp>
    </p:spTree>
    <p:extLst>
      <p:ext uri="{BB962C8B-B14F-4D97-AF65-F5344CB8AC3E}">
        <p14:creationId xmlns:p14="http://schemas.microsoft.com/office/powerpoint/2010/main" val="850370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9648865D-3132-4E93-8DC6-8AC5188C994E}" type="datetimeFigureOut">
              <a:rPr lang="tr-TR" smtClean="0"/>
              <a:t>17.10.2025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9DDBB6C-BCB9-4305-A482-C7D85C2C25F2}" type="slidenum">
              <a:rPr lang="tr-TR" smtClean="0"/>
              <a:t>‹#›</a:t>
            </a:fld>
            <a:endParaRPr lang="tr-TR"/>
          </a:p>
        </p:txBody>
      </p:sp>
    </p:spTree>
    <p:extLst>
      <p:ext uri="{BB962C8B-B14F-4D97-AF65-F5344CB8AC3E}">
        <p14:creationId xmlns:p14="http://schemas.microsoft.com/office/powerpoint/2010/main" val="3311496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48865D-3132-4E93-8DC6-8AC5188C994E}" type="datetimeFigureOut">
              <a:rPr lang="tr-TR" smtClean="0"/>
              <a:t>17.10.2025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9DDBB6C-BCB9-4305-A482-C7D85C2C25F2}" type="slidenum">
              <a:rPr lang="tr-TR" smtClean="0"/>
              <a:t>‹#›</a:t>
            </a:fld>
            <a:endParaRPr lang="tr-TR"/>
          </a:p>
        </p:txBody>
      </p:sp>
    </p:spTree>
    <p:extLst>
      <p:ext uri="{BB962C8B-B14F-4D97-AF65-F5344CB8AC3E}">
        <p14:creationId xmlns:p14="http://schemas.microsoft.com/office/powerpoint/2010/main" val="44519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9648865D-3132-4E93-8DC6-8AC5188C994E}" type="datetimeFigureOut">
              <a:rPr lang="tr-TR" smtClean="0"/>
              <a:t>17.10.2025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9DDBB6C-BCB9-4305-A482-C7D85C2C25F2}" type="slidenum">
              <a:rPr lang="tr-TR" smtClean="0"/>
              <a:t>‹#›</a:t>
            </a:fld>
            <a:endParaRPr lang="tr-TR"/>
          </a:p>
        </p:txBody>
      </p:sp>
    </p:spTree>
    <p:extLst>
      <p:ext uri="{BB962C8B-B14F-4D97-AF65-F5344CB8AC3E}">
        <p14:creationId xmlns:p14="http://schemas.microsoft.com/office/powerpoint/2010/main" val="2642042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9648865D-3132-4E93-8DC6-8AC5188C994E}" type="datetimeFigureOut">
              <a:rPr lang="tr-TR" smtClean="0"/>
              <a:t>17.10.2025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9DDBB6C-BCB9-4305-A482-C7D85C2C25F2}" type="slidenum">
              <a:rPr lang="tr-TR" smtClean="0"/>
              <a:t>‹#›</a:t>
            </a:fld>
            <a:endParaRPr lang="tr-TR"/>
          </a:p>
        </p:txBody>
      </p:sp>
    </p:spTree>
    <p:extLst>
      <p:ext uri="{BB962C8B-B14F-4D97-AF65-F5344CB8AC3E}">
        <p14:creationId xmlns:p14="http://schemas.microsoft.com/office/powerpoint/2010/main" val="1854397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48865D-3132-4E93-8DC6-8AC5188C994E}" type="datetimeFigureOut">
              <a:rPr lang="tr-TR" smtClean="0"/>
              <a:t>17.10.2025</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DDBB6C-BCB9-4305-A482-C7D85C2C25F2}" type="slidenum">
              <a:rPr lang="tr-TR" smtClean="0"/>
              <a:t>‹#›</a:t>
            </a:fld>
            <a:endParaRPr lang="tr-TR"/>
          </a:p>
        </p:txBody>
      </p:sp>
    </p:spTree>
    <p:extLst>
      <p:ext uri="{BB962C8B-B14F-4D97-AF65-F5344CB8AC3E}">
        <p14:creationId xmlns:p14="http://schemas.microsoft.com/office/powerpoint/2010/main" val="86557910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pubmed.ncbi.nlm.nih.gov/29415060/?utm_source=chatgpt.com"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customXml" Target="../ink/ink2.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consensus.app/search/skinfold-olcum-duyarl%C4%B1l%C4%B1g%C4%B1-faktorleri/EgrjeLVQQ2q5KHb96qweQA/"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lt Başlık">
            <a:extLst>
              <a:ext uri="{FF2B5EF4-FFF2-40B4-BE49-F238E27FC236}">
                <a16:creationId xmlns:a16="http://schemas.microsoft.com/office/drawing/2014/main" id="{FC4CE731-2329-77AE-C349-3AFCBDCC160F}"/>
              </a:ext>
            </a:extLst>
          </p:cNvPr>
          <p:cNvSpPr txBox="1">
            <a:spLocks/>
          </p:cNvSpPr>
          <p:nvPr/>
        </p:nvSpPr>
        <p:spPr>
          <a:xfrm>
            <a:off x="2020651" y="3677068"/>
            <a:ext cx="8150697" cy="1949132"/>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80000"/>
              </a:lnSpc>
              <a:defRPr/>
            </a:pPr>
            <a:endParaRPr lang="en-US" sz="2400" b="1" dirty="0">
              <a:solidFill>
                <a:schemeClr val="tx1"/>
              </a:solidFill>
            </a:endParaRPr>
          </a:p>
          <a:p>
            <a:pPr>
              <a:lnSpc>
                <a:spcPct val="80000"/>
              </a:lnSpc>
              <a:defRPr/>
            </a:pPr>
            <a:r>
              <a:rPr lang="en-US" sz="2400" b="1" dirty="0">
                <a:solidFill>
                  <a:schemeClr val="tx1"/>
                </a:solidFill>
              </a:rPr>
              <a:t>Do</a:t>
            </a:r>
            <a:r>
              <a:rPr lang="tr-TR" sz="2400" b="1" dirty="0">
                <a:solidFill>
                  <a:schemeClr val="tx1"/>
                </a:solidFill>
              </a:rPr>
              <a:t>ç. Dr. </a:t>
            </a:r>
            <a:r>
              <a:rPr lang="en-US" sz="2400" b="1" dirty="0" err="1">
                <a:solidFill>
                  <a:schemeClr val="tx1"/>
                </a:solidFill>
              </a:rPr>
              <a:t>Birkan</a:t>
            </a:r>
            <a:r>
              <a:rPr lang="en-US" sz="2400" b="1" dirty="0">
                <a:solidFill>
                  <a:schemeClr val="tx1"/>
                </a:solidFill>
              </a:rPr>
              <a:t> </a:t>
            </a:r>
            <a:r>
              <a:rPr lang="tr-TR" sz="2400" b="1" dirty="0">
                <a:solidFill>
                  <a:schemeClr val="tx1"/>
                </a:solidFill>
              </a:rPr>
              <a:t>İ</a:t>
            </a:r>
            <a:r>
              <a:rPr lang="en-US" sz="2400" b="1" dirty="0">
                <a:solidFill>
                  <a:schemeClr val="tx1"/>
                </a:solidFill>
              </a:rPr>
              <a:t>LHAN</a:t>
            </a:r>
            <a:endParaRPr lang="tr-TR" sz="2400" b="1" dirty="0">
              <a:solidFill>
                <a:schemeClr val="tx1"/>
              </a:solidFill>
            </a:endParaRPr>
          </a:p>
          <a:p>
            <a:pPr>
              <a:lnSpc>
                <a:spcPct val="80000"/>
              </a:lnSpc>
              <a:defRPr/>
            </a:pPr>
            <a:endParaRPr lang="tr-TR" sz="2000" dirty="0">
              <a:solidFill>
                <a:schemeClr val="tx1"/>
              </a:solidFill>
            </a:endParaRPr>
          </a:p>
          <a:p>
            <a:pPr>
              <a:lnSpc>
                <a:spcPct val="80000"/>
              </a:lnSpc>
              <a:defRPr/>
            </a:pPr>
            <a:r>
              <a:rPr lang="tr-TR" sz="2000" dirty="0">
                <a:solidFill>
                  <a:schemeClr val="tx1"/>
                </a:solidFill>
              </a:rPr>
              <a:t>Liv Hospital Vadi İstanbul</a:t>
            </a:r>
          </a:p>
          <a:p>
            <a:pPr>
              <a:lnSpc>
                <a:spcPct val="80000"/>
              </a:lnSpc>
              <a:defRPr/>
            </a:pPr>
            <a:r>
              <a:rPr lang="tr-TR" sz="2000" dirty="0">
                <a:solidFill>
                  <a:schemeClr val="tx1"/>
                </a:solidFill>
              </a:rPr>
              <a:t>Geriatri</a:t>
            </a:r>
          </a:p>
        </p:txBody>
      </p:sp>
      <p:graphicFrame>
        <p:nvGraphicFramePr>
          <p:cNvPr id="7" name="Diyagram 5">
            <a:extLst>
              <a:ext uri="{FF2B5EF4-FFF2-40B4-BE49-F238E27FC236}">
                <a16:creationId xmlns:a16="http://schemas.microsoft.com/office/drawing/2014/main" id="{AA592A27-7AC5-E0E0-27C3-F92776BC0655}"/>
              </a:ext>
            </a:extLst>
          </p:cNvPr>
          <p:cNvGraphicFramePr/>
          <p:nvPr>
            <p:extLst>
              <p:ext uri="{D42A27DB-BD31-4B8C-83A1-F6EECF244321}">
                <p14:modId xmlns:p14="http://schemas.microsoft.com/office/powerpoint/2010/main" val="3577340803"/>
              </p:ext>
            </p:extLst>
          </p:nvPr>
        </p:nvGraphicFramePr>
        <p:xfrm>
          <a:off x="311556" y="805913"/>
          <a:ext cx="11389664" cy="2629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Metin kutusu 12">
            <a:extLst>
              <a:ext uri="{FF2B5EF4-FFF2-40B4-BE49-F238E27FC236}">
                <a16:creationId xmlns:a16="http://schemas.microsoft.com/office/drawing/2014/main" id="{834EB797-0ACF-6E3D-5822-7190183C7B4F}"/>
              </a:ext>
            </a:extLst>
          </p:cNvPr>
          <p:cNvSpPr txBox="1"/>
          <p:nvPr/>
        </p:nvSpPr>
        <p:spPr>
          <a:xfrm>
            <a:off x="3467746" y="5867421"/>
            <a:ext cx="6098582" cy="646331"/>
          </a:xfrm>
          <a:prstGeom prst="rect">
            <a:avLst/>
          </a:prstGeom>
          <a:noFill/>
        </p:spPr>
        <p:txBody>
          <a:bodyPr wrap="square">
            <a:spAutoFit/>
          </a:bodyPr>
          <a:lstStyle/>
          <a:p>
            <a:pPr algn="ctr"/>
            <a:r>
              <a:rPr lang="tr-TR" sz="1800" u="sng" dirty="0">
                <a:solidFill>
                  <a:srgbClr val="13009B"/>
                </a:solidFill>
                <a:latin typeface="ArialMT"/>
              </a:rPr>
              <a:t>7. Uluslararası ve 18. Akademik Geriatri Kongresi </a:t>
            </a:r>
          </a:p>
          <a:p>
            <a:pPr algn="ctr"/>
            <a:r>
              <a:rPr lang="tr-TR" sz="1800" b="1" dirty="0">
                <a:solidFill>
                  <a:srgbClr val="636363"/>
                </a:solidFill>
                <a:latin typeface="Arial-BoldMT"/>
              </a:rPr>
              <a:t>15 -19 Ekim 2025</a:t>
            </a:r>
            <a:endParaRPr lang="tr-TR" sz="1800" u="sng" dirty="0">
              <a:solidFill>
                <a:srgbClr val="13009B"/>
              </a:solidFill>
              <a:latin typeface="ArialMT"/>
            </a:endParaRPr>
          </a:p>
        </p:txBody>
      </p:sp>
    </p:spTree>
    <p:extLst>
      <p:ext uri="{BB962C8B-B14F-4D97-AF65-F5344CB8AC3E}">
        <p14:creationId xmlns:p14="http://schemas.microsoft.com/office/powerpoint/2010/main" val="2800312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584200" y="1790700"/>
            <a:ext cx="11049000" cy="1943100"/>
          </a:xfrm>
        </p:spPr>
        <p:style>
          <a:lnRef idx="1">
            <a:schemeClr val="accent6"/>
          </a:lnRef>
          <a:fillRef idx="2">
            <a:schemeClr val="accent6"/>
          </a:fillRef>
          <a:effectRef idx="1">
            <a:schemeClr val="accent6"/>
          </a:effectRef>
          <a:fontRef idx="minor">
            <a:schemeClr val="dk1"/>
          </a:fontRef>
        </p:style>
        <p:txBody>
          <a:bodyPr>
            <a:noAutofit/>
          </a:bodyPr>
          <a:lstStyle/>
          <a:p>
            <a:r>
              <a:rPr lang="tr-TR" sz="2400" dirty="0"/>
              <a:t>Bel çevresi ve boydan hesaplanır</a:t>
            </a:r>
            <a:br>
              <a:rPr lang="tr-TR" sz="2400" dirty="0"/>
            </a:br>
            <a:br>
              <a:rPr lang="en-US" sz="2400" dirty="0"/>
            </a:br>
            <a:r>
              <a:rPr lang="en-US" sz="2400" dirty="0"/>
              <a:t>RFM </a:t>
            </a:r>
            <a:r>
              <a:rPr lang="en-US" sz="2400" dirty="0" err="1"/>
              <a:t>indeksinin</a:t>
            </a:r>
            <a:r>
              <a:rPr lang="en-US" sz="2400" dirty="0"/>
              <a:t> </a:t>
            </a:r>
            <a:r>
              <a:rPr lang="en-US" sz="2400" dirty="0" err="1"/>
              <a:t>kardiyovasküler</a:t>
            </a:r>
            <a:r>
              <a:rPr lang="en-US" sz="2400" dirty="0"/>
              <a:t> </a:t>
            </a:r>
            <a:r>
              <a:rPr lang="en-US" sz="2400" dirty="0" err="1"/>
              <a:t>morbidite</a:t>
            </a:r>
            <a:r>
              <a:rPr lang="en-US" sz="2400" dirty="0"/>
              <a:t> </a:t>
            </a:r>
            <a:r>
              <a:rPr lang="en-US" sz="2400" dirty="0" err="1"/>
              <a:t>ve</a:t>
            </a:r>
            <a:r>
              <a:rPr lang="en-US" sz="2400" dirty="0"/>
              <a:t> </a:t>
            </a:r>
            <a:r>
              <a:rPr lang="en-US" sz="2400" dirty="0" err="1"/>
              <a:t>mortalite</a:t>
            </a:r>
            <a:r>
              <a:rPr lang="en-US" sz="2400" dirty="0"/>
              <a:t> </a:t>
            </a:r>
            <a:r>
              <a:rPr lang="en-US" sz="2400" dirty="0" err="1"/>
              <a:t>ile</a:t>
            </a:r>
            <a:r>
              <a:rPr lang="en-US" sz="2400" dirty="0"/>
              <a:t> </a:t>
            </a:r>
            <a:r>
              <a:rPr lang="en-US" sz="2400" dirty="0" err="1"/>
              <a:t>anlamlı</a:t>
            </a:r>
            <a:r>
              <a:rPr lang="en-US" sz="2400" dirty="0"/>
              <a:t> </a:t>
            </a:r>
            <a:r>
              <a:rPr lang="en-US" sz="2400" dirty="0" err="1"/>
              <a:t>bir</a:t>
            </a:r>
            <a:r>
              <a:rPr lang="en-US" sz="2400" dirty="0"/>
              <a:t> </a:t>
            </a:r>
            <a:r>
              <a:rPr lang="en-US" sz="2400" dirty="0" err="1"/>
              <a:t>şekilde</a:t>
            </a:r>
            <a:r>
              <a:rPr lang="en-US" sz="2400" dirty="0"/>
              <a:t> </a:t>
            </a:r>
            <a:r>
              <a:rPr lang="en-US" sz="2400" dirty="0" err="1"/>
              <a:t>ilişkili</a:t>
            </a:r>
            <a:r>
              <a:rPr lang="en-US" sz="2400" dirty="0"/>
              <a:t> </a:t>
            </a:r>
            <a:r>
              <a:rPr lang="en-US" sz="2400" dirty="0" err="1"/>
              <a:t>olduğu</a:t>
            </a:r>
            <a:r>
              <a:rPr lang="en-US" sz="2400" dirty="0"/>
              <a:t> </a:t>
            </a:r>
            <a:r>
              <a:rPr lang="en-US" sz="2400" dirty="0" err="1"/>
              <a:t>ve</a:t>
            </a:r>
            <a:r>
              <a:rPr lang="en-US" sz="2400" dirty="0"/>
              <a:t> </a:t>
            </a:r>
            <a:r>
              <a:rPr lang="en-US" sz="2400" dirty="0" err="1"/>
              <a:t>diğer</a:t>
            </a:r>
            <a:r>
              <a:rPr lang="en-US" sz="2400" dirty="0"/>
              <a:t> abdominal </a:t>
            </a:r>
            <a:r>
              <a:rPr lang="en-US" sz="2400" dirty="0" err="1"/>
              <a:t>yağlanma</a:t>
            </a:r>
            <a:r>
              <a:rPr lang="en-US" sz="2400" dirty="0"/>
              <a:t> </a:t>
            </a:r>
            <a:r>
              <a:rPr lang="en-US" sz="2400" dirty="0" err="1"/>
              <a:t>indeksleri</a:t>
            </a:r>
            <a:r>
              <a:rPr lang="en-US" sz="2400" dirty="0"/>
              <a:t> </a:t>
            </a:r>
            <a:r>
              <a:rPr lang="en-US" sz="2400" dirty="0" err="1"/>
              <a:t>ile</a:t>
            </a:r>
            <a:r>
              <a:rPr lang="en-US" sz="2400" dirty="0"/>
              <a:t> </a:t>
            </a:r>
            <a:r>
              <a:rPr lang="en-US" sz="2400" dirty="0" err="1"/>
              <a:t>benzer</a:t>
            </a:r>
            <a:r>
              <a:rPr lang="en-US" sz="2400" dirty="0"/>
              <a:t> </a:t>
            </a:r>
            <a:r>
              <a:rPr lang="en-US" sz="2400" dirty="0" err="1"/>
              <a:t>doğruluk</a:t>
            </a:r>
            <a:r>
              <a:rPr lang="en-US" sz="2400" dirty="0"/>
              <a:t> </a:t>
            </a:r>
            <a:r>
              <a:rPr lang="en-US" sz="2400" dirty="0" err="1"/>
              <a:t>gösteriyor</a:t>
            </a:r>
            <a:r>
              <a:rPr lang="en-US" sz="2400" dirty="0"/>
              <a:t>. </a:t>
            </a:r>
            <a:endParaRPr lang="tr-TR" sz="2400" dirty="0"/>
          </a:p>
        </p:txBody>
      </p:sp>
      <p:sp>
        <p:nvSpPr>
          <p:cNvPr id="3" name="İçerik Yer Tutucusu 2"/>
          <p:cNvSpPr>
            <a:spLocks noGrp="1"/>
          </p:cNvSpPr>
          <p:nvPr>
            <p:ph idx="1"/>
          </p:nvPr>
        </p:nvSpPr>
        <p:spPr>
          <a:xfrm>
            <a:off x="723900" y="4279901"/>
            <a:ext cx="10515600" cy="2108200"/>
          </a:xfrm>
        </p:spPr>
        <p:style>
          <a:lnRef idx="1">
            <a:schemeClr val="dk1"/>
          </a:lnRef>
          <a:fillRef idx="2">
            <a:schemeClr val="dk1"/>
          </a:fillRef>
          <a:effectRef idx="1">
            <a:schemeClr val="dk1"/>
          </a:effectRef>
          <a:fontRef idx="minor">
            <a:schemeClr val="dk1"/>
          </a:fontRef>
        </p:style>
        <p:txBody>
          <a:bodyPr>
            <a:noAutofit/>
          </a:bodyPr>
          <a:lstStyle/>
          <a:p>
            <a:pPr marL="0" indent="0">
              <a:buNone/>
            </a:pPr>
            <a:r>
              <a:rPr lang="tr-TR" sz="1200" dirty="0" err="1"/>
              <a:t>Suthahar</a:t>
            </a:r>
            <a:r>
              <a:rPr lang="tr-TR" sz="1200" dirty="0"/>
              <a:t> N, et al (2022) </a:t>
            </a:r>
            <a:r>
              <a:rPr lang="tr-TR" sz="1200" dirty="0" err="1"/>
              <a:t>Relative</a:t>
            </a:r>
            <a:r>
              <a:rPr lang="tr-TR" sz="1200" dirty="0"/>
              <a:t> </a:t>
            </a:r>
            <a:r>
              <a:rPr lang="tr-TR" sz="1200" dirty="0" err="1"/>
              <a:t>fat</a:t>
            </a:r>
            <a:r>
              <a:rPr lang="tr-TR" sz="1200" dirty="0"/>
              <a:t> </a:t>
            </a:r>
            <a:r>
              <a:rPr lang="tr-TR" sz="1200" dirty="0" err="1"/>
              <a:t>mass</a:t>
            </a:r>
            <a:r>
              <a:rPr lang="tr-TR" sz="1200" dirty="0"/>
              <a:t>, a </a:t>
            </a:r>
            <a:r>
              <a:rPr lang="tr-TR" sz="1200" dirty="0" err="1"/>
              <a:t>new</a:t>
            </a:r>
            <a:r>
              <a:rPr lang="tr-TR" sz="1200" dirty="0"/>
              <a:t> </a:t>
            </a:r>
            <a:r>
              <a:rPr lang="tr-TR" sz="1200" dirty="0" err="1"/>
              <a:t>index</a:t>
            </a:r>
            <a:r>
              <a:rPr lang="tr-TR" sz="1200" dirty="0"/>
              <a:t> of </a:t>
            </a:r>
            <a:r>
              <a:rPr lang="tr-TR" sz="1200" dirty="0" err="1"/>
              <a:t>adiposity</a:t>
            </a:r>
            <a:r>
              <a:rPr lang="tr-TR" sz="1200" dirty="0"/>
              <a:t>, is </a:t>
            </a:r>
            <a:r>
              <a:rPr lang="tr-TR" sz="1200" dirty="0" err="1"/>
              <a:t>strongly</a:t>
            </a:r>
            <a:r>
              <a:rPr lang="tr-TR" sz="1200" dirty="0"/>
              <a:t> </a:t>
            </a:r>
            <a:r>
              <a:rPr lang="tr-TR" sz="1200" dirty="0" err="1"/>
              <a:t>associated</a:t>
            </a:r>
            <a:r>
              <a:rPr lang="tr-TR" sz="1200" dirty="0"/>
              <a:t> </a:t>
            </a:r>
            <a:r>
              <a:rPr lang="tr-TR" sz="1200" dirty="0" err="1"/>
              <a:t>with</a:t>
            </a:r>
            <a:r>
              <a:rPr lang="tr-TR" sz="1200" dirty="0"/>
              <a:t> </a:t>
            </a:r>
            <a:r>
              <a:rPr lang="tr-TR" sz="1200" dirty="0" err="1"/>
              <a:t>incident</a:t>
            </a:r>
            <a:r>
              <a:rPr lang="tr-TR" sz="1200" dirty="0"/>
              <a:t> </a:t>
            </a:r>
            <a:r>
              <a:rPr lang="tr-TR" sz="1200" dirty="0" err="1"/>
              <a:t>heart</a:t>
            </a:r>
            <a:r>
              <a:rPr lang="tr-TR" sz="1200" dirty="0"/>
              <a:t> </a:t>
            </a:r>
            <a:r>
              <a:rPr lang="tr-TR" sz="1200" dirty="0" err="1"/>
              <a:t>failure</a:t>
            </a:r>
            <a:r>
              <a:rPr lang="tr-TR" sz="1200" dirty="0"/>
              <a:t>: data </a:t>
            </a:r>
            <a:r>
              <a:rPr lang="tr-TR" sz="1200" dirty="0" err="1"/>
              <a:t>from</a:t>
            </a:r>
            <a:r>
              <a:rPr lang="tr-TR" sz="1200" dirty="0"/>
              <a:t> PREVEND. </a:t>
            </a:r>
            <a:r>
              <a:rPr lang="tr-TR" sz="1200" dirty="0" err="1"/>
              <a:t>Sci</a:t>
            </a:r>
            <a:r>
              <a:rPr lang="tr-TR" sz="1200" dirty="0"/>
              <a:t> </a:t>
            </a:r>
            <a:r>
              <a:rPr lang="tr-TR" sz="1200" dirty="0" err="1"/>
              <a:t>Rep</a:t>
            </a:r>
            <a:r>
              <a:rPr lang="tr-TR" sz="1200" dirty="0"/>
              <a:t> 12(1):147</a:t>
            </a:r>
          </a:p>
          <a:p>
            <a:pPr marL="0" indent="0">
              <a:buNone/>
            </a:pPr>
            <a:br>
              <a:rPr lang="tr-TR" sz="1200" dirty="0"/>
            </a:br>
            <a:r>
              <a:rPr lang="tr-TR" sz="1200" dirty="0" err="1"/>
              <a:t>Shen</a:t>
            </a:r>
            <a:r>
              <a:rPr lang="tr-TR" sz="1200" dirty="0"/>
              <a:t> W, et al. </a:t>
            </a:r>
            <a:r>
              <a:rPr lang="tr-TR" sz="1200" dirty="0" err="1"/>
              <a:t>Associations</a:t>
            </a:r>
            <a:r>
              <a:rPr lang="tr-TR" sz="1200" dirty="0"/>
              <a:t> of </a:t>
            </a:r>
            <a:r>
              <a:rPr lang="tr-TR" sz="1200" dirty="0" err="1"/>
              <a:t>Relative</a:t>
            </a:r>
            <a:r>
              <a:rPr lang="tr-TR" sz="1200" dirty="0"/>
              <a:t> </a:t>
            </a:r>
            <a:r>
              <a:rPr lang="tr-TR" sz="1200" dirty="0" err="1"/>
              <a:t>Fat</a:t>
            </a:r>
            <a:r>
              <a:rPr lang="tr-TR" sz="1200" dirty="0"/>
              <a:t> </a:t>
            </a:r>
            <a:r>
              <a:rPr lang="tr-TR" sz="1200" dirty="0" err="1"/>
              <a:t>Mass</a:t>
            </a:r>
            <a:r>
              <a:rPr lang="tr-TR" sz="1200" dirty="0"/>
              <a:t>, a </a:t>
            </a:r>
            <a:r>
              <a:rPr lang="tr-TR" sz="1200" dirty="0" err="1"/>
              <a:t>Novel</a:t>
            </a:r>
            <a:r>
              <a:rPr lang="tr-TR" sz="1200" dirty="0"/>
              <a:t> </a:t>
            </a:r>
            <a:r>
              <a:rPr lang="tr-TR" sz="1200" dirty="0" err="1"/>
              <a:t>Adiposity</a:t>
            </a:r>
            <a:r>
              <a:rPr lang="tr-TR" sz="1200" dirty="0"/>
              <a:t> </a:t>
            </a:r>
            <a:r>
              <a:rPr lang="tr-TR" sz="1200" dirty="0" err="1"/>
              <a:t>Indicator</a:t>
            </a:r>
            <a:r>
              <a:rPr lang="tr-TR" sz="1200" dirty="0"/>
              <a:t>, </a:t>
            </a:r>
            <a:r>
              <a:rPr lang="tr-TR" sz="1200" dirty="0" err="1"/>
              <a:t>with</a:t>
            </a:r>
            <a:r>
              <a:rPr lang="tr-TR" sz="1200" dirty="0"/>
              <a:t> </a:t>
            </a:r>
            <a:r>
              <a:rPr lang="tr-TR" sz="1200" dirty="0" err="1"/>
              <a:t>Non-Alcoholic</a:t>
            </a:r>
            <a:r>
              <a:rPr lang="tr-TR" sz="1200" dirty="0"/>
              <a:t> </a:t>
            </a:r>
            <a:r>
              <a:rPr lang="tr-TR" sz="1200" dirty="0" err="1"/>
              <a:t>Fatty</a:t>
            </a:r>
            <a:r>
              <a:rPr lang="tr-TR" sz="1200" dirty="0"/>
              <a:t> </a:t>
            </a:r>
            <a:r>
              <a:rPr lang="tr-TR" sz="1200" dirty="0" err="1"/>
              <a:t>Liver</a:t>
            </a:r>
            <a:r>
              <a:rPr lang="tr-TR" sz="1200" dirty="0"/>
              <a:t> </a:t>
            </a:r>
            <a:r>
              <a:rPr lang="tr-TR" sz="1200" dirty="0" err="1"/>
              <a:t>Disease</a:t>
            </a:r>
            <a:r>
              <a:rPr lang="tr-TR" sz="1200" dirty="0"/>
              <a:t> </a:t>
            </a:r>
            <a:r>
              <a:rPr lang="tr-TR" sz="1200" dirty="0" err="1"/>
              <a:t>and</a:t>
            </a:r>
            <a:r>
              <a:rPr lang="tr-TR" sz="1200" dirty="0"/>
              <a:t> </a:t>
            </a:r>
            <a:r>
              <a:rPr lang="tr-TR" sz="1200" dirty="0" err="1"/>
              <a:t>Cardiovascular</a:t>
            </a:r>
            <a:r>
              <a:rPr lang="tr-TR" sz="1200" dirty="0"/>
              <a:t> </a:t>
            </a:r>
            <a:r>
              <a:rPr lang="tr-TR" sz="1200" dirty="0" err="1"/>
              <a:t>Disease</a:t>
            </a:r>
            <a:r>
              <a:rPr lang="tr-TR" sz="1200" dirty="0"/>
              <a:t>: Data </a:t>
            </a:r>
            <a:r>
              <a:rPr lang="tr-TR" sz="1200" dirty="0" err="1"/>
              <a:t>from</a:t>
            </a:r>
            <a:r>
              <a:rPr lang="tr-TR" sz="1200" dirty="0"/>
              <a:t> SPECT-</a:t>
            </a:r>
            <a:r>
              <a:rPr lang="tr-TR" sz="1200" dirty="0" err="1"/>
              <a:t>China</a:t>
            </a:r>
            <a:r>
              <a:rPr lang="tr-TR" sz="1200" dirty="0"/>
              <a:t>. </a:t>
            </a:r>
            <a:r>
              <a:rPr lang="tr-TR" sz="1200" dirty="0" err="1"/>
              <a:t>Diabetes</a:t>
            </a:r>
            <a:r>
              <a:rPr lang="tr-TR" sz="1200" dirty="0"/>
              <a:t> </a:t>
            </a:r>
            <a:r>
              <a:rPr lang="tr-TR" sz="1200" dirty="0" err="1"/>
              <a:t>Metab</a:t>
            </a:r>
            <a:r>
              <a:rPr lang="tr-TR" sz="1200" dirty="0"/>
              <a:t> </a:t>
            </a:r>
            <a:r>
              <a:rPr lang="tr-TR" sz="1200" dirty="0" err="1"/>
              <a:t>Syndr</a:t>
            </a:r>
            <a:r>
              <a:rPr lang="tr-TR" sz="1200" dirty="0"/>
              <a:t> </a:t>
            </a:r>
            <a:r>
              <a:rPr lang="tr-TR" sz="1200" dirty="0" err="1"/>
              <a:t>Obes</a:t>
            </a:r>
            <a:r>
              <a:rPr lang="tr-TR" sz="1200" dirty="0"/>
              <a:t>. 2023 </a:t>
            </a:r>
            <a:r>
              <a:rPr lang="tr-TR" sz="1200" dirty="0" err="1"/>
              <a:t>Aug</a:t>
            </a:r>
            <a:r>
              <a:rPr lang="tr-TR" sz="1200" dirty="0"/>
              <a:t> 8;16:2377-2387. </a:t>
            </a:r>
          </a:p>
          <a:p>
            <a:pPr marL="0" indent="0">
              <a:buNone/>
            </a:pPr>
            <a:r>
              <a:rPr lang="tr-TR" sz="1200" dirty="0" err="1"/>
              <a:t>Woolcott</a:t>
            </a:r>
            <a:r>
              <a:rPr lang="tr-TR" sz="1200" dirty="0"/>
              <a:t> OO, </a:t>
            </a:r>
            <a:r>
              <a:rPr lang="tr-TR" sz="1200" dirty="0" err="1"/>
              <a:t>Samarasundera</a:t>
            </a:r>
            <a:r>
              <a:rPr lang="tr-TR" sz="1200" dirty="0"/>
              <a:t> E, </a:t>
            </a:r>
            <a:r>
              <a:rPr lang="tr-TR" sz="1200" dirty="0" err="1"/>
              <a:t>Heath</a:t>
            </a:r>
            <a:r>
              <a:rPr lang="tr-TR" sz="1200" dirty="0"/>
              <a:t> AK (2024) </a:t>
            </a:r>
            <a:r>
              <a:rPr lang="tr-TR" sz="1200" dirty="0" err="1"/>
              <a:t>Association</a:t>
            </a:r>
            <a:r>
              <a:rPr lang="tr-TR" sz="1200" dirty="0"/>
              <a:t> of </a:t>
            </a:r>
            <a:r>
              <a:rPr lang="tr-TR" sz="1200" dirty="0" err="1"/>
              <a:t>relative</a:t>
            </a:r>
            <a:r>
              <a:rPr lang="tr-TR" sz="1200" dirty="0"/>
              <a:t> </a:t>
            </a:r>
            <a:r>
              <a:rPr lang="tr-TR" sz="1200" dirty="0" err="1"/>
              <a:t>fat</a:t>
            </a:r>
            <a:r>
              <a:rPr lang="tr-TR" sz="1200" dirty="0"/>
              <a:t> </a:t>
            </a:r>
            <a:r>
              <a:rPr lang="tr-TR" sz="1200" dirty="0" err="1"/>
              <a:t>mass</a:t>
            </a:r>
            <a:r>
              <a:rPr lang="tr-TR" sz="1200" dirty="0"/>
              <a:t> (RFM) </a:t>
            </a:r>
            <a:r>
              <a:rPr lang="tr-TR" sz="1200" dirty="0" err="1"/>
              <a:t>index</a:t>
            </a:r>
            <a:r>
              <a:rPr lang="tr-TR" sz="1200" dirty="0"/>
              <a:t> </a:t>
            </a:r>
            <a:r>
              <a:rPr lang="tr-TR" sz="1200" dirty="0" err="1"/>
              <a:t>with</a:t>
            </a:r>
            <a:r>
              <a:rPr lang="tr-TR" sz="1200" dirty="0"/>
              <a:t> </a:t>
            </a:r>
            <a:r>
              <a:rPr lang="tr-TR" sz="1200" dirty="0" err="1"/>
              <a:t>diabetes-related</a:t>
            </a:r>
            <a:r>
              <a:rPr lang="tr-TR" sz="1200" dirty="0"/>
              <a:t> </a:t>
            </a:r>
            <a:r>
              <a:rPr lang="tr-TR" sz="1200" dirty="0" err="1"/>
              <a:t>mortality</a:t>
            </a:r>
            <a:r>
              <a:rPr lang="tr-TR" sz="1200" dirty="0"/>
              <a:t> </a:t>
            </a:r>
            <a:r>
              <a:rPr lang="tr-TR" sz="1200" dirty="0" err="1"/>
              <a:t>and</a:t>
            </a:r>
            <a:r>
              <a:rPr lang="tr-TR" sz="1200" dirty="0"/>
              <a:t> </a:t>
            </a:r>
            <a:r>
              <a:rPr lang="tr-TR" sz="1200" dirty="0" err="1"/>
              <a:t>heart</a:t>
            </a:r>
            <a:r>
              <a:rPr lang="tr-TR" sz="1200" dirty="0"/>
              <a:t> </a:t>
            </a:r>
            <a:r>
              <a:rPr lang="tr-TR" sz="1200" dirty="0" err="1"/>
              <a:t>disease</a:t>
            </a:r>
            <a:r>
              <a:rPr lang="tr-TR" sz="1200" dirty="0"/>
              <a:t> </a:t>
            </a:r>
            <a:r>
              <a:rPr lang="tr-TR" sz="1200" dirty="0" err="1"/>
              <a:t>mortality</a:t>
            </a:r>
            <a:r>
              <a:rPr lang="tr-TR" sz="1200" dirty="0"/>
              <a:t>. </a:t>
            </a:r>
            <a:r>
              <a:rPr lang="tr-TR" sz="1200" dirty="0" err="1"/>
              <a:t>Sci</a:t>
            </a:r>
            <a:r>
              <a:rPr lang="tr-TR" sz="1200" dirty="0"/>
              <a:t> </a:t>
            </a:r>
            <a:r>
              <a:rPr lang="tr-TR" sz="1200" dirty="0" err="1"/>
              <a:t>Rep</a:t>
            </a:r>
            <a:r>
              <a:rPr lang="tr-TR" sz="1200" dirty="0"/>
              <a:t> 14(1):30823. </a:t>
            </a:r>
          </a:p>
          <a:p>
            <a:pPr marL="0" indent="0">
              <a:buNone/>
            </a:pPr>
            <a:r>
              <a:rPr lang="tr-TR" sz="1200" dirty="0"/>
              <a:t>Zhang B, Zhu C, Ma L, </a:t>
            </a:r>
            <a:r>
              <a:rPr lang="tr-TR" sz="1200" dirty="0" err="1"/>
              <a:t>Shen</a:t>
            </a:r>
            <a:r>
              <a:rPr lang="tr-TR" sz="1200" dirty="0"/>
              <a:t> B, Zhang G (2025) </a:t>
            </a:r>
            <a:r>
              <a:rPr lang="tr-TR" sz="1200" dirty="0" err="1"/>
              <a:t>Association</a:t>
            </a:r>
            <a:r>
              <a:rPr lang="tr-TR" sz="1200" dirty="0"/>
              <a:t> </a:t>
            </a:r>
            <a:r>
              <a:rPr lang="tr-TR" sz="1200" dirty="0" err="1"/>
              <a:t>between</a:t>
            </a:r>
            <a:r>
              <a:rPr lang="tr-TR" sz="1200" dirty="0"/>
              <a:t> </a:t>
            </a:r>
            <a:r>
              <a:rPr lang="tr-TR" sz="1200" dirty="0" err="1"/>
              <a:t>relative</a:t>
            </a:r>
            <a:r>
              <a:rPr lang="tr-TR" sz="1200" dirty="0"/>
              <a:t> </a:t>
            </a:r>
            <a:r>
              <a:rPr lang="tr-TR" sz="1200" dirty="0" err="1"/>
              <a:t>fat</a:t>
            </a:r>
            <a:r>
              <a:rPr lang="tr-TR" sz="1200" dirty="0"/>
              <a:t> </a:t>
            </a:r>
            <a:r>
              <a:rPr lang="tr-TR" sz="1200" dirty="0" err="1"/>
              <a:t>mass</a:t>
            </a:r>
            <a:r>
              <a:rPr lang="tr-TR" sz="1200" dirty="0"/>
              <a:t> </a:t>
            </a:r>
            <a:r>
              <a:rPr lang="tr-TR" sz="1200" dirty="0" err="1"/>
              <a:t>and</a:t>
            </a:r>
            <a:r>
              <a:rPr lang="tr-TR" sz="1200" dirty="0"/>
              <a:t> </a:t>
            </a:r>
            <a:r>
              <a:rPr lang="tr-TR" sz="1200" dirty="0" err="1"/>
              <a:t>cardiovascular</a:t>
            </a:r>
            <a:r>
              <a:rPr lang="tr-TR" sz="1200" dirty="0"/>
              <a:t> </a:t>
            </a:r>
            <a:r>
              <a:rPr lang="tr-TR" sz="1200" dirty="0" err="1"/>
              <a:t>disease</a:t>
            </a:r>
            <a:r>
              <a:rPr lang="tr-TR" sz="1200" dirty="0"/>
              <a:t>: a </a:t>
            </a:r>
            <a:r>
              <a:rPr lang="tr-TR" sz="1200" dirty="0" err="1"/>
              <a:t>cross</a:t>
            </a:r>
            <a:r>
              <a:rPr lang="tr-TR" sz="1200" dirty="0"/>
              <a:t> </a:t>
            </a:r>
            <a:r>
              <a:rPr lang="tr-TR" sz="1200" dirty="0" err="1"/>
              <a:t>sectional</a:t>
            </a:r>
            <a:r>
              <a:rPr lang="tr-TR" sz="1200" dirty="0"/>
              <a:t> </a:t>
            </a:r>
            <a:r>
              <a:rPr lang="tr-TR" sz="1200" dirty="0" err="1"/>
              <a:t>study</a:t>
            </a:r>
            <a:r>
              <a:rPr lang="tr-TR" sz="1200" dirty="0"/>
              <a:t> </a:t>
            </a:r>
            <a:r>
              <a:rPr lang="tr-TR" sz="1200" dirty="0" err="1"/>
              <a:t>based</a:t>
            </a:r>
            <a:r>
              <a:rPr lang="tr-TR" sz="1200" dirty="0"/>
              <a:t> on NHANES. Front </a:t>
            </a:r>
            <a:r>
              <a:rPr lang="tr-TR" sz="1200" dirty="0" err="1"/>
              <a:t>Cardiovasc</a:t>
            </a:r>
            <a:r>
              <a:rPr lang="tr-TR" sz="1200" dirty="0"/>
              <a:t> </a:t>
            </a:r>
            <a:r>
              <a:rPr lang="tr-TR" sz="1200" dirty="0" err="1"/>
              <a:t>Med</a:t>
            </a:r>
            <a:r>
              <a:rPr lang="tr-TR" sz="1200" dirty="0"/>
              <a:t> 12:1590979. </a:t>
            </a:r>
          </a:p>
        </p:txBody>
      </p:sp>
      <p:sp>
        <p:nvSpPr>
          <p:cNvPr id="5" name="Metin kutusu 4">
            <a:extLst>
              <a:ext uri="{FF2B5EF4-FFF2-40B4-BE49-F238E27FC236}">
                <a16:creationId xmlns:a16="http://schemas.microsoft.com/office/drawing/2014/main" id="{9D6792BF-E881-171D-65D3-F0E40FF3B677}"/>
              </a:ext>
            </a:extLst>
          </p:cNvPr>
          <p:cNvSpPr txBox="1"/>
          <p:nvPr/>
        </p:nvSpPr>
        <p:spPr>
          <a:xfrm>
            <a:off x="584200" y="154970"/>
            <a:ext cx="11049000"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800" b="1" dirty="0"/>
              <a:t>Relative fat mass (RFM;</a:t>
            </a:r>
            <a:r>
              <a:rPr lang="en-US" sz="2800" dirty="0"/>
              <a:t> </a:t>
            </a:r>
            <a:r>
              <a:rPr lang="en-US" sz="2800" dirty="0" err="1"/>
              <a:t>Göreceli</a:t>
            </a:r>
            <a:r>
              <a:rPr lang="en-US" sz="2800" dirty="0"/>
              <a:t> </a:t>
            </a:r>
            <a:r>
              <a:rPr lang="en-US" sz="2800" dirty="0" err="1"/>
              <a:t>Yağ</a:t>
            </a:r>
            <a:r>
              <a:rPr lang="en-US" sz="2800" dirty="0"/>
              <a:t> </a:t>
            </a:r>
            <a:r>
              <a:rPr lang="en-US" sz="2800" dirty="0" err="1"/>
              <a:t>Kütlesi</a:t>
            </a:r>
            <a:r>
              <a:rPr lang="en-US" sz="2800" dirty="0"/>
              <a:t> </a:t>
            </a:r>
            <a:r>
              <a:rPr lang="en-US" sz="2800" b="1" dirty="0"/>
              <a:t>): </a:t>
            </a:r>
          </a:p>
          <a:p>
            <a:r>
              <a:rPr lang="en-US" sz="2800" dirty="0"/>
              <a:t>64 - [20 x (height/waist)] + (12 x sex) (where sex was coded as 0 for men and 1 for women)</a:t>
            </a:r>
            <a:r>
              <a:rPr lang="tr-TR" sz="2800" dirty="0"/>
              <a:t> (Erkek </a:t>
            </a:r>
            <a:r>
              <a:rPr lang="en-US" sz="2800" dirty="0"/>
              <a:t>RFM: ≥30; </a:t>
            </a:r>
            <a:r>
              <a:rPr lang="en-US" sz="2800" dirty="0" err="1"/>
              <a:t>Kadın</a:t>
            </a:r>
            <a:r>
              <a:rPr lang="en-US" sz="2800" dirty="0"/>
              <a:t> RFM ≥ 40</a:t>
            </a:r>
            <a:r>
              <a:rPr lang="tr-TR" sz="2800" dirty="0"/>
              <a:t>)</a:t>
            </a:r>
          </a:p>
        </p:txBody>
      </p:sp>
    </p:spTree>
    <p:extLst>
      <p:ext uri="{BB962C8B-B14F-4D97-AF65-F5344CB8AC3E}">
        <p14:creationId xmlns:p14="http://schemas.microsoft.com/office/powerpoint/2010/main" val="2934274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CC71421-A073-1648-FA5F-F3160FEAB5D2}"/>
              </a:ext>
            </a:extLst>
          </p:cNvPr>
          <p:cNvSpPr>
            <a:spLocks noGrp="1"/>
          </p:cNvSpPr>
          <p:nvPr>
            <p:ph idx="1"/>
          </p:nvPr>
        </p:nvSpPr>
        <p:spPr/>
        <p:txBody>
          <a:bodyPr>
            <a:normAutofit/>
          </a:bodyPr>
          <a:lstStyle/>
          <a:p>
            <a:r>
              <a:rPr lang="tr-TR" dirty="0"/>
              <a:t>Bel çevresi ve boydan hesaplanır</a:t>
            </a:r>
          </a:p>
          <a:p>
            <a:r>
              <a:rPr lang="tr-TR" dirty="0" err="1"/>
              <a:t>Viseral</a:t>
            </a:r>
            <a:r>
              <a:rPr lang="tr-TR" dirty="0"/>
              <a:t> yağ ve obezite riskini daha doğru tahmin eder </a:t>
            </a:r>
          </a:p>
          <a:p>
            <a:pPr lvl="1"/>
            <a:r>
              <a:rPr lang="tr-TR" sz="2000" i="1" dirty="0">
                <a:solidFill>
                  <a:srgbClr val="000000"/>
                </a:solidFill>
                <a:latin typeface="Helvetica" pitchFamily="2" charset="0"/>
              </a:rPr>
              <a:t>NHANES </a:t>
            </a:r>
            <a:r>
              <a:rPr lang="tr-TR" sz="2000" i="1" dirty="0" err="1">
                <a:solidFill>
                  <a:srgbClr val="000000"/>
                </a:solidFill>
                <a:latin typeface="Helvetica" pitchFamily="2" charset="0"/>
              </a:rPr>
              <a:t>veritabanı</a:t>
            </a:r>
            <a:r>
              <a:rPr lang="tr-TR" sz="2000" i="1" dirty="0">
                <a:solidFill>
                  <a:srgbClr val="000000"/>
                </a:solidFill>
                <a:latin typeface="Helvetica" pitchFamily="2" charset="0"/>
              </a:rPr>
              <a:t> kullanılarak yapılan çalışmada, bel çevresi, kalça çevresi, boy </a:t>
            </a:r>
            <a:r>
              <a:rPr lang="tr-TR" sz="2000" i="1" dirty="0" err="1">
                <a:solidFill>
                  <a:srgbClr val="000000"/>
                </a:solidFill>
                <a:latin typeface="Helvetica" pitchFamily="2" charset="0"/>
              </a:rPr>
              <a:t>vb’e</a:t>
            </a:r>
            <a:r>
              <a:rPr lang="tr-TR" sz="2000" i="1" dirty="0">
                <a:solidFill>
                  <a:srgbClr val="000000"/>
                </a:solidFill>
                <a:latin typeface="Helvetica" pitchFamily="2" charset="0"/>
              </a:rPr>
              <a:t> göre regresyon modellerinde </a:t>
            </a:r>
            <a:r>
              <a:rPr lang="tr-TR" sz="2000" b="1" i="1" dirty="0">
                <a:solidFill>
                  <a:srgbClr val="000000"/>
                </a:solidFill>
                <a:latin typeface="Helvetica" pitchFamily="2" charset="0"/>
              </a:rPr>
              <a:t>vücut yağ yüzdesini ve </a:t>
            </a:r>
            <a:r>
              <a:rPr lang="tr-TR" sz="2000" b="1" i="1" dirty="0" err="1">
                <a:solidFill>
                  <a:srgbClr val="000000"/>
                </a:solidFill>
                <a:latin typeface="Helvetica" pitchFamily="2" charset="0"/>
              </a:rPr>
              <a:t>viseral</a:t>
            </a:r>
            <a:r>
              <a:rPr lang="tr-TR" sz="2000" b="1" i="1" dirty="0">
                <a:solidFill>
                  <a:srgbClr val="000000"/>
                </a:solidFill>
                <a:latin typeface="Helvetica" pitchFamily="2" charset="0"/>
              </a:rPr>
              <a:t> yağ dokusu yüzdesini tahmin etmede</a:t>
            </a:r>
            <a:r>
              <a:rPr lang="tr-TR" sz="2000" i="1" dirty="0">
                <a:solidFill>
                  <a:srgbClr val="000000"/>
                </a:solidFill>
                <a:latin typeface="Helvetica" pitchFamily="2" charset="0"/>
              </a:rPr>
              <a:t> daha iyi (vücut yağ yüzdesi için R2 = 0,88, </a:t>
            </a:r>
            <a:r>
              <a:rPr lang="tr-TR" sz="2000" i="1" dirty="0" err="1">
                <a:solidFill>
                  <a:srgbClr val="000000"/>
                </a:solidFill>
                <a:latin typeface="Helvetica" pitchFamily="2" charset="0"/>
              </a:rPr>
              <a:t>viseral</a:t>
            </a:r>
            <a:r>
              <a:rPr lang="tr-TR" sz="2000" i="1" dirty="0">
                <a:solidFill>
                  <a:srgbClr val="000000"/>
                </a:solidFill>
                <a:latin typeface="Helvetica" pitchFamily="2" charset="0"/>
              </a:rPr>
              <a:t> yağ dokusu yüzdesi için R2 = 0,69</a:t>
            </a:r>
            <a:r>
              <a:rPr lang="tr-TR" sz="2800" dirty="0">
                <a:solidFill>
                  <a:srgbClr val="000000"/>
                </a:solidFill>
                <a:latin typeface="Helvetica" pitchFamily="2" charset="0"/>
              </a:rPr>
              <a:t>)</a:t>
            </a:r>
          </a:p>
          <a:p>
            <a:pPr lvl="1"/>
            <a:endParaRPr lang="tr-TR" sz="2800" dirty="0">
              <a:solidFill>
                <a:srgbClr val="000000"/>
              </a:solidFill>
              <a:latin typeface="Helvetica" pitchFamily="2" charset="0"/>
            </a:endParaRPr>
          </a:p>
          <a:p>
            <a:pPr marL="0" indent="0">
              <a:buNone/>
            </a:pPr>
            <a:endParaRPr lang="tr-TR" sz="2000" dirty="0"/>
          </a:p>
          <a:p>
            <a:pPr marL="0" indent="0">
              <a:buNone/>
            </a:pPr>
            <a:endParaRPr lang="tr-TR" sz="2000" dirty="0"/>
          </a:p>
          <a:p>
            <a:pPr marL="0" indent="0">
              <a:buNone/>
            </a:pPr>
            <a:r>
              <a:rPr lang="tr-TR" sz="2000" dirty="0"/>
              <a:t>Thomas DM, et al. </a:t>
            </a:r>
            <a:r>
              <a:rPr lang="tr-TR" sz="2000" dirty="0" err="1"/>
              <a:t>Relation-ships</a:t>
            </a:r>
            <a:r>
              <a:rPr lang="tr-TR" sz="2000" dirty="0"/>
              <a:t> </a:t>
            </a:r>
            <a:r>
              <a:rPr lang="tr-TR" sz="2000" dirty="0" err="1"/>
              <a:t>between</a:t>
            </a:r>
            <a:r>
              <a:rPr lang="tr-TR" sz="2000" dirty="0"/>
              <a:t> body </a:t>
            </a:r>
            <a:r>
              <a:rPr lang="tr-TR" sz="2000" dirty="0" err="1"/>
              <a:t>roundness</a:t>
            </a:r>
            <a:r>
              <a:rPr lang="tr-TR" sz="2000" dirty="0"/>
              <a:t> </a:t>
            </a:r>
            <a:r>
              <a:rPr lang="tr-TR" sz="2000" dirty="0" err="1"/>
              <a:t>with</a:t>
            </a:r>
            <a:r>
              <a:rPr lang="tr-TR" sz="2000" dirty="0"/>
              <a:t> body </a:t>
            </a:r>
            <a:r>
              <a:rPr lang="tr-TR" sz="2000" dirty="0" err="1"/>
              <a:t>fat</a:t>
            </a:r>
            <a:r>
              <a:rPr lang="tr-TR" sz="2000" dirty="0"/>
              <a:t> </a:t>
            </a:r>
            <a:r>
              <a:rPr lang="tr-TR" sz="2000" dirty="0" err="1"/>
              <a:t>and</a:t>
            </a:r>
            <a:r>
              <a:rPr lang="tr-TR" sz="2000" dirty="0"/>
              <a:t> </a:t>
            </a:r>
            <a:r>
              <a:rPr lang="tr-TR" sz="2000" dirty="0" err="1"/>
              <a:t>visceral</a:t>
            </a:r>
            <a:r>
              <a:rPr lang="tr-TR" sz="2000" dirty="0"/>
              <a:t> </a:t>
            </a:r>
            <a:r>
              <a:rPr lang="tr-TR" sz="2000" dirty="0" err="1"/>
              <a:t>adipose</a:t>
            </a:r>
            <a:r>
              <a:rPr lang="tr-TR" sz="2000" dirty="0"/>
              <a:t> </a:t>
            </a:r>
            <a:r>
              <a:rPr lang="tr-TR" sz="2000" dirty="0" err="1"/>
              <a:t>tissue</a:t>
            </a:r>
            <a:r>
              <a:rPr lang="tr-TR" sz="2000" dirty="0"/>
              <a:t> </a:t>
            </a:r>
            <a:r>
              <a:rPr lang="tr-TR" sz="2000" dirty="0" err="1"/>
              <a:t>emerging</a:t>
            </a:r>
            <a:r>
              <a:rPr lang="tr-TR" sz="2000" dirty="0"/>
              <a:t> </a:t>
            </a:r>
            <a:r>
              <a:rPr lang="tr-TR" sz="2000" dirty="0" err="1"/>
              <a:t>from</a:t>
            </a:r>
            <a:r>
              <a:rPr lang="tr-TR" sz="2000" dirty="0"/>
              <a:t> a </a:t>
            </a:r>
            <a:r>
              <a:rPr lang="tr-TR" sz="2000" dirty="0" err="1"/>
              <a:t>new</a:t>
            </a:r>
            <a:r>
              <a:rPr lang="tr-TR" sz="2000" dirty="0"/>
              <a:t> </a:t>
            </a:r>
            <a:r>
              <a:rPr lang="tr-TR" sz="2000" dirty="0" err="1"/>
              <a:t>geometrical</a:t>
            </a:r>
            <a:r>
              <a:rPr lang="tr-TR" sz="2000" dirty="0"/>
              <a:t> model. Obesity.2013;21(11):2264–71.</a:t>
            </a:r>
          </a:p>
        </p:txBody>
      </p:sp>
      <p:sp>
        <p:nvSpPr>
          <p:cNvPr id="5" name="Başlık 4">
            <a:extLst>
              <a:ext uri="{FF2B5EF4-FFF2-40B4-BE49-F238E27FC236}">
                <a16:creationId xmlns:a16="http://schemas.microsoft.com/office/drawing/2014/main" id="{0C4F2BFE-6797-4F47-8591-C30CFDA68915}"/>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Autofit/>
          </a:bodyPr>
          <a:lstStyle/>
          <a:p>
            <a:r>
              <a:rPr lang="tr-TR" sz="3200" b="1" dirty="0"/>
              <a:t>Body </a:t>
            </a:r>
            <a:r>
              <a:rPr lang="tr-TR" sz="3200" b="1" dirty="0" err="1"/>
              <a:t>Roundness</a:t>
            </a:r>
            <a:r>
              <a:rPr lang="tr-TR" sz="3200" b="1" dirty="0"/>
              <a:t> Index (</a:t>
            </a:r>
            <a:r>
              <a:rPr lang="tr-TR" sz="3200" dirty="0">
                <a:solidFill>
                  <a:srgbClr val="000000"/>
                </a:solidFill>
                <a:latin typeface="Helvetica" pitchFamily="2" charset="0"/>
              </a:rPr>
              <a:t>Vücut Yuvarlaklık İndeksi; </a:t>
            </a:r>
            <a:r>
              <a:rPr lang="tr-TR" sz="3200" b="1" dirty="0"/>
              <a:t>BRI): </a:t>
            </a:r>
            <a:br>
              <a:rPr lang="tr-TR" sz="3200" b="1" dirty="0"/>
            </a:br>
            <a:r>
              <a:rPr lang="tr-TR" sz="3200" dirty="0"/>
              <a:t>Formül: 364.2− 365.5[1− 𝜋2 WC</a:t>
            </a:r>
            <a:r>
              <a:rPr lang="tr-TR" sz="3200" baseline="30000" dirty="0"/>
              <a:t>2</a:t>
            </a:r>
            <a:r>
              <a:rPr lang="tr-TR" sz="3200" dirty="0"/>
              <a:t> (m</a:t>
            </a:r>
            <a:r>
              <a:rPr lang="tr-TR" sz="3200" baseline="30000" dirty="0"/>
              <a:t>2</a:t>
            </a:r>
            <a:r>
              <a:rPr lang="tr-TR" sz="3200" dirty="0"/>
              <a:t>) height</a:t>
            </a:r>
            <a:r>
              <a:rPr lang="tr-TR" sz="3200" baseline="30000" dirty="0"/>
              <a:t>2</a:t>
            </a:r>
            <a:r>
              <a:rPr lang="tr-TR" sz="3200" dirty="0"/>
              <a:t> (m</a:t>
            </a:r>
            <a:r>
              <a:rPr lang="tr-TR" sz="3200" baseline="30000" dirty="0"/>
              <a:t>2</a:t>
            </a:r>
            <a:r>
              <a:rPr lang="tr-TR" sz="3200" dirty="0"/>
              <a:t>)]</a:t>
            </a:r>
            <a:r>
              <a:rPr lang="tr-TR" sz="3200" baseline="30000" dirty="0"/>
              <a:t>1∕2</a:t>
            </a:r>
            <a:endParaRPr lang="tr-TR" sz="3200" dirty="0"/>
          </a:p>
        </p:txBody>
      </p:sp>
    </p:spTree>
    <p:extLst>
      <p:ext uri="{BB962C8B-B14F-4D97-AF65-F5344CB8AC3E}">
        <p14:creationId xmlns:p14="http://schemas.microsoft.com/office/powerpoint/2010/main" val="1407832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FC885AD-4CE6-8898-A32B-C94ECAE6BDC0}"/>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r>
              <a:rPr lang="tr-TR" sz="2600" b="1" dirty="0"/>
              <a:t>A Body </a:t>
            </a:r>
            <a:r>
              <a:rPr lang="tr-TR" sz="2600" b="1" dirty="0" err="1"/>
              <a:t>Shape</a:t>
            </a:r>
            <a:r>
              <a:rPr lang="tr-TR" sz="2600" b="1" dirty="0"/>
              <a:t> Index (Vücut Şekil İndeksi; ABSI): </a:t>
            </a:r>
            <a:r>
              <a:rPr lang="tr-TR" sz="2600" b="1" i="1" dirty="0"/>
              <a:t>WC </a:t>
            </a:r>
            <a:r>
              <a:rPr lang="tr-TR" sz="2600" b="1" dirty="0"/>
              <a:t>∕ (</a:t>
            </a:r>
            <a:r>
              <a:rPr lang="tr-TR" sz="2600" b="1" i="1" dirty="0"/>
              <a:t>BMI </a:t>
            </a:r>
            <a:r>
              <a:rPr lang="tr-TR" sz="2600" b="1" i="1" baseline="30000" dirty="0"/>
              <a:t>1/</a:t>
            </a:r>
            <a:r>
              <a:rPr lang="tr-TR" sz="2600" b="1" baseline="30000" dirty="0"/>
              <a:t>3</a:t>
            </a:r>
            <a:r>
              <a:rPr lang="tr-TR" sz="2600" b="1" dirty="0"/>
              <a:t> × </a:t>
            </a:r>
            <a:r>
              <a:rPr lang="tr-TR" sz="2600" b="1" i="1" dirty="0" err="1"/>
              <a:t>Height</a:t>
            </a:r>
            <a:r>
              <a:rPr lang="tr-TR" sz="2600" b="1" i="1" dirty="0"/>
              <a:t> </a:t>
            </a:r>
            <a:r>
              <a:rPr lang="tr-TR" sz="2600" b="1" i="1" baseline="30000" dirty="0"/>
              <a:t>1/</a:t>
            </a:r>
            <a:r>
              <a:rPr lang="tr-TR" sz="2600" b="1" baseline="30000" dirty="0"/>
              <a:t>2</a:t>
            </a:r>
            <a:r>
              <a:rPr lang="tr-TR" sz="2600" b="1" dirty="0"/>
              <a:t> )</a:t>
            </a:r>
          </a:p>
        </p:txBody>
      </p:sp>
      <p:sp>
        <p:nvSpPr>
          <p:cNvPr id="3" name="İçerik Yer Tutucusu 2">
            <a:extLst>
              <a:ext uri="{FF2B5EF4-FFF2-40B4-BE49-F238E27FC236}">
                <a16:creationId xmlns:a16="http://schemas.microsoft.com/office/drawing/2014/main" id="{0BE4882D-8C5C-990C-8693-DC46B8F48225}"/>
              </a:ext>
            </a:extLst>
          </p:cNvPr>
          <p:cNvSpPr>
            <a:spLocks noGrp="1"/>
          </p:cNvSpPr>
          <p:nvPr>
            <p:ph idx="1"/>
          </p:nvPr>
        </p:nvSpPr>
        <p:spPr/>
        <p:txBody>
          <a:bodyPr>
            <a:normAutofit/>
          </a:bodyPr>
          <a:lstStyle/>
          <a:p>
            <a:pPr marL="0" indent="0">
              <a:buNone/>
            </a:pPr>
            <a:r>
              <a:rPr lang="tr-TR" dirty="0"/>
              <a:t>Bel çevresi, VKİ ve boy üzerinden hesaplanır.</a:t>
            </a:r>
          </a:p>
          <a:p>
            <a:pPr marL="0" indent="0">
              <a:buNone/>
            </a:pPr>
            <a:endParaRPr lang="tr-TR" dirty="0"/>
          </a:p>
          <a:p>
            <a:pPr marL="0" indent="0">
              <a:buNone/>
            </a:pPr>
            <a:r>
              <a:rPr lang="tr-TR" dirty="0"/>
              <a:t>Abdominal obezite, </a:t>
            </a:r>
            <a:r>
              <a:rPr lang="tr-TR" dirty="0" err="1"/>
              <a:t>viseral</a:t>
            </a:r>
            <a:r>
              <a:rPr lang="tr-TR" dirty="0"/>
              <a:t> yağlanma, </a:t>
            </a:r>
            <a:r>
              <a:rPr lang="tr-TR" dirty="0" err="1"/>
              <a:t>sarkopeni</a:t>
            </a:r>
            <a:r>
              <a:rPr lang="tr-TR" dirty="0"/>
              <a:t>, morbidite ve mortalite ile ilişkilidir.</a:t>
            </a:r>
          </a:p>
          <a:p>
            <a:pPr marL="0" indent="0">
              <a:buNone/>
            </a:pPr>
            <a:endParaRPr lang="tr-TR" dirty="0"/>
          </a:p>
          <a:p>
            <a:pPr marL="0" indent="0">
              <a:buNone/>
            </a:pPr>
            <a:endParaRPr lang="tr-TR" sz="1800" dirty="0"/>
          </a:p>
          <a:p>
            <a:pPr marL="0" indent="0">
              <a:buNone/>
            </a:pPr>
            <a:endParaRPr lang="tr-TR" sz="1800" dirty="0"/>
          </a:p>
          <a:p>
            <a:pPr marL="0" indent="0">
              <a:buNone/>
            </a:pPr>
            <a:r>
              <a:rPr lang="tr-TR" sz="1800" dirty="0" err="1"/>
              <a:t>Akpinar</a:t>
            </a:r>
            <a:r>
              <a:rPr lang="tr-TR" sz="1800" dirty="0"/>
              <a:t> </a:t>
            </a:r>
            <a:r>
              <a:rPr lang="tr-TR" sz="1800" dirty="0" err="1"/>
              <a:t>Senture</a:t>
            </a:r>
            <a:r>
              <a:rPr lang="tr-TR" sz="1800" dirty="0"/>
              <a:t> S, Koksal E. </a:t>
            </a:r>
            <a:r>
              <a:rPr lang="tr-TR" sz="1800" dirty="0" err="1"/>
              <a:t>Correction</a:t>
            </a:r>
            <a:r>
              <a:rPr lang="tr-TR" sz="1800" dirty="0"/>
              <a:t>: </a:t>
            </a:r>
            <a:r>
              <a:rPr lang="tr-TR" sz="1800" dirty="0" err="1"/>
              <a:t>Evaluating</a:t>
            </a:r>
            <a:r>
              <a:rPr lang="tr-TR" sz="1800" dirty="0"/>
              <a:t> </a:t>
            </a:r>
            <a:r>
              <a:rPr lang="tr-TR" sz="1800" dirty="0" err="1"/>
              <a:t>Anthropometric</a:t>
            </a:r>
            <a:r>
              <a:rPr lang="tr-TR" sz="1800" dirty="0"/>
              <a:t> </a:t>
            </a:r>
            <a:r>
              <a:rPr lang="tr-TR" sz="1800" dirty="0" err="1"/>
              <a:t>Indices</a:t>
            </a:r>
            <a:r>
              <a:rPr lang="tr-TR" sz="1800" dirty="0"/>
              <a:t> </a:t>
            </a:r>
            <a:r>
              <a:rPr lang="tr-TR" sz="1800" dirty="0" err="1"/>
              <a:t>for</a:t>
            </a:r>
            <a:r>
              <a:rPr lang="tr-TR" sz="1800" dirty="0"/>
              <a:t> </a:t>
            </a:r>
            <a:r>
              <a:rPr lang="tr-TR" sz="1800" dirty="0" err="1"/>
              <a:t>Malnutrition</a:t>
            </a:r>
            <a:r>
              <a:rPr lang="tr-TR" sz="1800" dirty="0"/>
              <a:t> </a:t>
            </a:r>
            <a:r>
              <a:rPr lang="tr-TR" sz="1800" dirty="0" err="1"/>
              <a:t>Assessment</a:t>
            </a:r>
            <a:r>
              <a:rPr lang="tr-TR" sz="1800" dirty="0"/>
              <a:t> in </a:t>
            </a:r>
            <a:r>
              <a:rPr lang="tr-TR" sz="1800" dirty="0" err="1"/>
              <a:t>Older</a:t>
            </a:r>
            <a:r>
              <a:rPr lang="tr-TR" sz="1800" dirty="0"/>
              <a:t> </a:t>
            </a:r>
            <a:r>
              <a:rPr lang="tr-TR" sz="1800" dirty="0" err="1"/>
              <a:t>Adults</a:t>
            </a:r>
            <a:r>
              <a:rPr lang="tr-TR" sz="1800" dirty="0"/>
              <a:t>: </a:t>
            </a:r>
            <a:r>
              <a:rPr lang="tr-TR" sz="1800" dirty="0" err="1"/>
              <a:t>Scoping</a:t>
            </a:r>
            <a:r>
              <a:rPr lang="tr-TR" sz="1800" dirty="0"/>
              <a:t> </a:t>
            </a:r>
            <a:r>
              <a:rPr lang="tr-TR" sz="1800" dirty="0" err="1"/>
              <a:t>Review</a:t>
            </a:r>
            <a:r>
              <a:rPr lang="tr-TR" sz="1800" dirty="0"/>
              <a:t>. </a:t>
            </a:r>
            <a:r>
              <a:rPr lang="tr-TR" sz="1800" dirty="0" err="1"/>
              <a:t>Curr</a:t>
            </a:r>
            <a:r>
              <a:rPr lang="tr-TR" sz="1800" dirty="0"/>
              <a:t> </a:t>
            </a:r>
            <a:r>
              <a:rPr lang="tr-TR" sz="1800" dirty="0" err="1"/>
              <a:t>Nutr</a:t>
            </a:r>
            <a:r>
              <a:rPr lang="tr-TR" sz="1800" dirty="0"/>
              <a:t> </a:t>
            </a:r>
            <a:r>
              <a:rPr lang="tr-TR" sz="1800" dirty="0" err="1"/>
              <a:t>Rep</a:t>
            </a:r>
            <a:r>
              <a:rPr lang="tr-TR" sz="1800" dirty="0"/>
              <a:t>. 2025 May 22;14(1):68. </a:t>
            </a:r>
          </a:p>
          <a:p>
            <a:pPr marL="0" indent="0">
              <a:buNone/>
            </a:pPr>
            <a:endParaRPr lang="tr-TR" dirty="0"/>
          </a:p>
        </p:txBody>
      </p:sp>
    </p:spTree>
    <p:extLst>
      <p:ext uri="{BB962C8B-B14F-4D97-AF65-F5344CB8AC3E}">
        <p14:creationId xmlns:p14="http://schemas.microsoft.com/office/powerpoint/2010/main" val="1594303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A72C0C6-AB7A-CC9E-E144-A8BE3C4677F3}"/>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Autofit/>
          </a:bodyPr>
          <a:lstStyle/>
          <a:p>
            <a:r>
              <a:rPr lang="tr-TR" sz="2800" b="1" dirty="0" err="1">
                <a:solidFill>
                  <a:srgbClr val="000000"/>
                </a:solidFill>
              </a:rPr>
              <a:t>The</a:t>
            </a:r>
            <a:r>
              <a:rPr lang="tr-TR" sz="2800" b="1" dirty="0">
                <a:solidFill>
                  <a:srgbClr val="000000"/>
                </a:solidFill>
              </a:rPr>
              <a:t> </a:t>
            </a:r>
            <a:r>
              <a:rPr lang="tr-TR" sz="2800" b="1" dirty="0" err="1">
                <a:solidFill>
                  <a:srgbClr val="000000"/>
                </a:solidFill>
              </a:rPr>
              <a:t>Conicity</a:t>
            </a:r>
            <a:r>
              <a:rPr lang="tr-TR" sz="2800" b="1" dirty="0">
                <a:solidFill>
                  <a:srgbClr val="000000"/>
                </a:solidFill>
              </a:rPr>
              <a:t> Index (</a:t>
            </a:r>
            <a:r>
              <a:rPr lang="tr-TR" sz="2800" dirty="0">
                <a:solidFill>
                  <a:srgbClr val="000000"/>
                </a:solidFill>
              </a:rPr>
              <a:t>Koniklik </a:t>
            </a:r>
            <a:r>
              <a:rPr lang="tr-TR" sz="2800" dirty="0" err="1">
                <a:solidFill>
                  <a:srgbClr val="000000"/>
                </a:solidFill>
              </a:rPr>
              <a:t>İndeksi</a:t>
            </a:r>
            <a:r>
              <a:rPr lang="tr-TR" sz="2800" b="1" dirty="0" err="1">
                <a:solidFill>
                  <a:srgbClr val="000000"/>
                </a:solidFill>
              </a:rPr>
              <a:t>;</a:t>
            </a:r>
            <a:r>
              <a:rPr lang="tr-TR" sz="2800" dirty="0" err="1"/>
              <a:t>CI</a:t>
            </a:r>
            <a:r>
              <a:rPr lang="tr-TR" sz="2800" dirty="0"/>
              <a:t>)= </a:t>
            </a:r>
            <a:br>
              <a:rPr lang="tr-TR" sz="2800" dirty="0"/>
            </a:br>
            <a:r>
              <a:rPr lang="tr-TR" sz="2800" dirty="0"/>
              <a:t>0.109</a:t>
            </a:r>
            <a:r>
              <a:rPr lang="tr-TR" sz="2800" baseline="30000" dirty="0"/>
              <a:t>−1</a:t>
            </a:r>
            <a:r>
              <a:rPr lang="tr-TR" sz="2800" dirty="0"/>
              <a:t>WC (m) (BW (kg)∕</a:t>
            </a:r>
            <a:r>
              <a:rPr lang="tr-TR" sz="2800" dirty="0" err="1"/>
              <a:t>Height</a:t>
            </a:r>
            <a:r>
              <a:rPr lang="tr-TR" sz="2800" dirty="0"/>
              <a:t> (m))</a:t>
            </a:r>
            <a:r>
              <a:rPr lang="tr-TR" sz="2800" baseline="30000" dirty="0"/>
              <a:t>−1∕2</a:t>
            </a:r>
            <a:br>
              <a:rPr lang="tr-TR" sz="2800" dirty="0"/>
            </a:br>
            <a:r>
              <a:rPr lang="tr-TR" sz="2800" dirty="0"/>
              <a:t>(WC ∶ </a:t>
            </a:r>
            <a:r>
              <a:rPr lang="tr-TR" sz="2800" dirty="0" err="1"/>
              <a:t>waist</a:t>
            </a:r>
            <a:r>
              <a:rPr lang="tr-TR" sz="2800" dirty="0"/>
              <a:t> </a:t>
            </a:r>
            <a:r>
              <a:rPr lang="tr-TR" sz="2800" dirty="0" err="1"/>
              <a:t>circumference</a:t>
            </a:r>
            <a:r>
              <a:rPr lang="tr-TR" sz="2800" dirty="0"/>
              <a:t>, BW ∶ Body </a:t>
            </a:r>
            <a:r>
              <a:rPr lang="tr-TR" sz="2800" dirty="0" err="1"/>
              <a:t>Weight</a:t>
            </a:r>
            <a:r>
              <a:rPr lang="tr-TR" sz="2800" dirty="0"/>
              <a:t>)</a:t>
            </a:r>
          </a:p>
        </p:txBody>
      </p:sp>
      <p:sp>
        <p:nvSpPr>
          <p:cNvPr id="5" name="Metin kutusu 4">
            <a:extLst>
              <a:ext uri="{FF2B5EF4-FFF2-40B4-BE49-F238E27FC236}">
                <a16:creationId xmlns:a16="http://schemas.microsoft.com/office/drawing/2014/main" id="{EF6365D8-491F-9203-8358-CE07C4AEABBD}"/>
              </a:ext>
            </a:extLst>
          </p:cNvPr>
          <p:cNvSpPr txBox="1"/>
          <p:nvPr/>
        </p:nvSpPr>
        <p:spPr>
          <a:xfrm>
            <a:off x="838200" y="1881051"/>
            <a:ext cx="10515600" cy="3416320"/>
          </a:xfrm>
          <a:prstGeom prst="rect">
            <a:avLst/>
          </a:prstGeom>
          <a:noFill/>
        </p:spPr>
        <p:txBody>
          <a:bodyPr wrap="square">
            <a:spAutoFit/>
          </a:bodyPr>
          <a:lstStyle/>
          <a:p>
            <a:endParaRPr lang="tr-TR" sz="2400" dirty="0">
              <a:solidFill>
                <a:srgbClr val="000000"/>
              </a:solidFill>
              <a:latin typeface="Helvetica" pitchFamily="2" charset="0"/>
            </a:endParaRPr>
          </a:p>
          <a:p>
            <a:r>
              <a:rPr lang="tr-TR" sz="2400" dirty="0">
                <a:solidFill>
                  <a:srgbClr val="000000"/>
                </a:solidFill>
                <a:latin typeface="Helvetica" pitchFamily="2" charset="0"/>
              </a:rPr>
              <a:t>Vücut ağırlığı, boy ve bel çevresi ölçümlerini içerir</a:t>
            </a:r>
          </a:p>
          <a:p>
            <a:endParaRPr lang="tr-TR" sz="2400" dirty="0">
              <a:solidFill>
                <a:srgbClr val="000000"/>
              </a:solidFill>
              <a:latin typeface="Helvetica" pitchFamily="2" charset="0"/>
            </a:endParaRPr>
          </a:p>
          <a:p>
            <a:r>
              <a:rPr lang="tr-TR" sz="2400" dirty="0">
                <a:solidFill>
                  <a:srgbClr val="000000"/>
                </a:solidFill>
                <a:latin typeface="Helvetica" pitchFamily="2" charset="0"/>
              </a:rPr>
              <a:t>Abdominal obeziteyi tanımlamak için geliştirilmiştir.</a:t>
            </a:r>
          </a:p>
          <a:p>
            <a:endParaRPr lang="tr-TR" sz="2400" dirty="0">
              <a:solidFill>
                <a:srgbClr val="000000"/>
              </a:solidFill>
              <a:latin typeface="Helvetica" pitchFamily="2" charset="0"/>
            </a:endParaRPr>
          </a:p>
          <a:p>
            <a:r>
              <a:rPr lang="tr-TR" sz="2400" dirty="0">
                <a:solidFill>
                  <a:srgbClr val="000000"/>
                </a:solidFill>
                <a:latin typeface="Helvetica" pitchFamily="2" charset="0"/>
              </a:rPr>
              <a:t>En çok </a:t>
            </a:r>
            <a:r>
              <a:rPr lang="tr-TR" sz="2400" dirty="0" err="1">
                <a:solidFill>
                  <a:srgbClr val="000000"/>
                </a:solidFill>
                <a:latin typeface="Helvetica" pitchFamily="2" charset="0"/>
              </a:rPr>
              <a:t>kardiyometabolik</a:t>
            </a:r>
            <a:r>
              <a:rPr lang="tr-TR" sz="2400" dirty="0">
                <a:solidFill>
                  <a:srgbClr val="000000"/>
                </a:solidFill>
                <a:latin typeface="Helvetica" pitchFamily="2" charset="0"/>
              </a:rPr>
              <a:t> hastalıklarla ve buna paralel olarak vücut yağ yüzdesiyle ilişkilidir</a:t>
            </a:r>
          </a:p>
          <a:p>
            <a:endParaRPr lang="tr-TR" sz="2400" dirty="0">
              <a:solidFill>
                <a:srgbClr val="000000"/>
              </a:solidFill>
              <a:latin typeface="Helvetica" pitchFamily="2" charset="0"/>
            </a:endParaRPr>
          </a:p>
          <a:p>
            <a:endParaRPr lang="tr-TR" sz="2400" dirty="0"/>
          </a:p>
        </p:txBody>
      </p:sp>
      <p:sp>
        <p:nvSpPr>
          <p:cNvPr id="4" name="Metin kutusu 3">
            <a:extLst>
              <a:ext uri="{FF2B5EF4-FFF2-40B4-BE49-F238E27FC236}">
                <a16:creationId xmlns:a16="http://schemas.microsoft.com/office/drawing/2014/main" id="{CC583AEE-231B-FD99-6696-1CCE056D8875}"/>
              </a:ext>
            </a:extLst>
          </p:cNvPr>
          <p:cNvSpPr txBox="1"/>
          <p:nvPr/>
        </p:nvSpPr>
        <p:spPr>
          <a:xfrm>
            <a:off x="250371" y="5487734"/>
            <a:ext cx="11691257" cy="1107996"/>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pPr>
              <a:buNone/>
            </a:pPr>
            <a:r>
              <a:rPr lang="tr-TR" sz="1600" dirty="0">
                <a:solidFill>
                  <a:srgbClr val="000000"/>
                </a:solidFill>
                <a:effectLst/>
                <a:latin typeface="Helvetica" pitchFamily="2" charset="0"/>
              </a:rPr>
              <a:t>*</a:t>
            </a:r>
            <a:r>
              <a:rPr lang="tr-TR" sz="1600" dirty="0" err="1">
                <a:solidFill>
                  <a:srgbClr val="000000"/>
                </a:solidFill>
                <a:effectLst/>
                <a:latin typeface="Helvetica" pitchFamily="2" charset="0"/>
              </a:rPr>
              <a:t>Int</a:t>
            </a:r>
            <a:r>
              <a:rPr lang="tr-TR" sz="1600" dirty="0">
                <a:solidFill>
                  <a:srgbClr val="000000"/>
                </a:solidFill>
                <a:effectLst/>
                <a:latin typeface="Helvetica" pitchFamily="2" charset="0"/>
              </a:rPr>
              <a:t> J </a:t>
            </a:r>
            <a:r>
              <a:rPr lang="tr-TR" sz="1600" dirty="0" err="1">
                <a:solidFill>
                  <a:srgbClr val="000000"/>
                </a:solidFill>
                <a:effectLst/>
                <a:latin typeface="Helvetica" pitchFamily="2" charset="0"/>
              </a:rPr>
              <a:t>Environ</a:t>
            </a:r>
            <a:r>
              <a:rPr lang="tr-TR" sz="1600" dirty="0">
                <a:solidFill>
                  <a:srgbClr val="000000"/>
                </a:solidFill>
                <a:effectLst/>
                <a:latin typeface="Helvetica" pitchFamily="2" charset="0"/>
              </a:rPr>
              <a:t> </a:t>
            </a:r>
            <a:r>
              <a:rPr lang="tr-TR" sz="1600" dirty="0" err="1">
                <a:solidFill>
                  <a:srgbClr val="000000"/>
                </a:solidFill>
                <a:effectLst/>
                <a:latin typeface="Helvetica" pitchFamily="2" charset="0"/>
              </a:rPr>
              <a:t>Res</a:t>
            </a:r>
            <a:r>
              <a:rPr lang="tr-TR" sz="1600" dirty="0">
                <a:solidFill>
                  <a:srgbClr val="000000"/>
                </a:solidFill>
                <a:effectLst/>
                <a:latin typeface="Helvetica" pitchFamily="2" charset="0"/>
              </a:rPr>
              <a:t> </a:t>
            </a:r>
            <a:r>
              <a:rPr lang="tr-TR" sz="1600" dirty="0" err="1">
                <a:solidFill>
                  <a:srgbClr val="000000"/>
                </a:solidFill>
                <a:effectLst/>
                <a:latin typeface="Helvetica" pitchFamily="2" charset="0"/>
              </a:rPr>
              <a:t>Public</a:t>
            </a:r>
            <a:r>
              <a:rPr lang="tr-TR" sz="1600" dirty="0">
                <a:solidFill>
                  <a:srgbClr val="000000"/>
                </a:solidFill>
                <a:effectLst/>
                <a:latin typeface="Helvetica" pitchFamily="2" charset="0"/>
              </a:rPr>
              <a:t> Health.2021;18(1):281.</a:t>
            </a:r>
          </a:p>
          <a:p>
            <a:pPr>
              <a:buNone/>
            </a:pPr>
            <a:r>
              <a:rPr lang="tr-TR" sz="1600" dirty="0">
                <a:solidFill>
                  <a:srgbClr val="000000"/>
                </a:solidFill>
                <a:latin typeface="Helvetica" pitchFamily="2" charset="0"/>
              </a:rPr>
              <a:t>** </a:t>
            </a:r>
            <a:r>
              <a:rPr lang="tr-TR" sz="1600" dirty="0" err="1">
                <a:solidFill>
                  <a:srgbClr val="000000"/>
                </a:solidFill>
                <a:effectLst/>
                <a:latin typeface="Helvetica" pitchFamily="2" charset="0"/>
              </a:rPr>
              <a:t>Indian</a:t>
            </a:r>
            <a:r>
              <a:rPr lang="tr-TR" sz="1600" dirty="0">
                <a:solidFill>
                  <a:srgbClr val="000000"/>
                </a:solidFill>
                <a:effectLst/>
                <a:latin typeface="Helvetica" pitchFamily="2" charset="0"/>
              </a:rPr>
              <a:t> </a:t>
            </a:r>
            <a:r>
              <a:rPr lang="tr-TR" sz="1600" dirty="0" err="1">
                <a:solidFill>
                  <a:srgbClr val="000000"/>
                </a:solidFill>
                <a:effectLst/>
                <a:latin typeface="Helvetica" pitchFamily="2" charset="0"/>
              </a:rPr>
              <a:t>Journal</a:t>
            </a:r>
            <a:r>
              <a:rPr lang="tr-TR" sz="1600" dirty="0">
                <a:solidFill>
                  <a:srgbClr val="000000"/>
                </a:solidFill>
                <a:effectLst/>
                <a:latin typeface="Helvetica" pitchFamily="2" charset="0"/>
              </a:rPr>
              <a:t> of </a:t>
            </a:r>
            <a:r>
              <a:rPr lang="tr-TR" sz="1600" dirty="0" err="1">
                <a:solidFill>
                  <a:srgbClr val="000000"/>
                </a:solidFill>
                <a:effectLst/>
                <a:latin typeface="Helvetica" pitchFamily="2" charset="0"/>
              </a:rPr>
              <a:t>Community</a:t>
            </a:r>
            <a:r>
              <a:rPr lang="tr-TR" sz="1600" dirty="0">
                <a:solidFill>
                  <a:srgbClr val="000000"/>
                </a:solidFill>
                <a:effectLst/>
                <a:latin typeface="Helvetica" pitchFamily="2" charset="0"/>
              </a:rPr>
              <a:t> </a:t>
            </a:r>
            <a:r>
              <a:rPr lang="tr-TR" sz="1600" dirty="0" err="1">
                <a:solidFill>
                  <a:srgbClr val="000000"/>
                </a:solidFill>
                <a:effectLst/>
                <a:latin typeface="Helvetica" pitchFamily="2" charset="0"/>
              </a:rPr>
              <a:t>Medicine</a:t>
            </a:r>
            <a:r>
              <a:rPr lang="tr-TR" sz="1600" dirty="0">
                <a:solidFill>
                  <a:srgbClr val="000000"/>
                </a:solidFill>
                <a:effectLst/>
                <a:latin typeface="Helvetica" pitchFamily="2" charset="0"/>
              </a:rPr>
              <a:t>: </a:t>
            </a:r>
            <a:r>
              <a:rPr lang="tr-TR" sz="1600" dirty="0" err="1">
                <a:solidFill>
                  <a:srgbClr val="000000"/>
                </a:solidFill>
                <a:effectLst/>
                <a:latin typeface="Helvetica" pitchFamily="2" charset="0"/>
              </a:rPr>
              <a:t>Official</a:t>
            </a:r>
            <a:r>
              <a:rPr lang="tr-TR" sz="1600" dirty="0">
                <a:solidFill>
                  <a:srgbClr val="000000"/>
                </a:solidFill>
                <a:effectLst/>
                <a:latin typeface="Helvetica" pitchFamily="2" charset="0"/>
              </a:rPr>
              <a:t> </a:t>
            </a:r>
            <a:r>
              <a:rPr lang="tr-TR" sz="1600" dirty="0" err="1">
                <a:solidFill>
                  <a:srgbClr val="000000"/>
                </a:solidFill>
                <a:effectLst/>
                <a:latin typeface="Helvetica" pitchFamily="2" charset="0"/>
              </a:rPr>
              <a:t>Publication</a:t>
            </a:r>
            <a:r>
              <a:rPr lang="tr-TR" sz="1600" dirty="0">
                <a:solidFill>
                  <a:srgbClr val="000000"/>
                </a:solidFill>
                <a:effectLst/>
                <a:latin typeface="Helvetica" pitchFamily="2" charset="0"/>
              </a:rPr>
              <a:t> of </a:t>
            </a:r>
            <a:r>
              <a:rPr lang="tr-TR" sz="1600" dirty="0" err="1">
                <a:solidFill>
                  <a:srgbClr val="000000"/>
                </a:solidFill>
                <a:effectLst/>
                <a:latin typeface="Helvetica" pitchFamily="2" charset="0"/>
              </a:rPr>
              <a:t>Indian</a:t>
            </a:r>
            <a:r>
              <a:rPr lang="tr-TR" sz="1600" dirty="0">
                <a:solidFill>
                  <a:srgbClr val="000000"/>
                </a:solidFill>
                <a:effectLst/>
                <a:latin typeface="Helvetica" pitchFamily="2" charset="0"/>
              </a:rPr>
              <a:t> </a:t>
            </a:r>
            <a:r>
              <a:rPr lang="tr-TR" sz="1600" dirty="0" err="1">
                <a:solidFill>
                  <a:srgbClr val="000000"/>
                </a:solidFill>
                <a:effectLst/>
                <a:latin typeface="Helvetica" pitchFamily="2" charset="0"/>
              </a:rPr>
              <a:t>Association</a:t>
            </a:r>
            <a:r>
              <a:rPr lang="tr-TR" sz="1600" dirty="0">
                <a:solidFill>
                  <a:srgbClr val="000000"/>
                </a:solidFill>
                <a:effectLst/>
                <a:latin typeface="Helvetica" pitchFamily="2" charset="0"/>
              </a:rPr>
              <a:t> of </a:t>
            </a:r>
            <a:r>
              <a:rPr lang="tr-TR" sz="1600" dirty="0" err="1">
                <a:solidFill>
                  <a:srgbClr val="000000"/>
                </a:solidFill>
                <a:effectLst/>
                <a:latin typeface="Helvetica" pitchFamily="2" charset="0"/>
              </a:rPr>
              <a:t>Preventive</a:t>
            </a:r>
            <a:r>
              <a:rPr lang="tr-TR" sz="1600" dirty="0">
                <a:solidFill>
                  <a:srgbClr val="000000"/>
                </a:solidFill>
                <a:effectLst/>
                <a:latin typeface="Helvetica" pitchFamily="2" charset="0"/>
              </a:rPr>
              <a:t> &amp; </a:t>
            </a:r>
            <a:r>
              <a:rPr lang="tr-TR" sz="1600" dirty="0" err="1">
                <a:solidFill>
                  <a:srgbClr val="000000"/>
                </a:solidFill>
                <a:effectLst/>
                <a:latin typeface="Helvetica" pitchFamily="2" charset="0"/>
              </a:rPr>
              <a:t>Social</a:t>
            </a:r>
            <a:r>
              <a:rPr lang="tr-TR" sz="1600" dirty="0">
                <a:solidFill>
                  <a:srgbClr val="000000"/>
                </a:solidFill>
                <a:effectLst/>
                <a:latin typeface="Helvetica" pitchFamily="2" charset="0"/>
              </a:rPr>
              <a:t> </a:t>
            </a:r>
            <a:r>
              <a:rPr lang="tr-TR" sz="1600" dirty="0" err="1">
                <a:solidFill>
                  <a:srgbClr val="000000"/>
                </a:solidFill>
                <a:effectLst/>
                <a:latin typeface="Helvetica" pitchFamily="2" charset="0"/>
              </a:rPr>
              <a:t>Medicine</a:t>
            </a:r>
            <a:r>
              <a:rPr lang="tr-TR" sz="1600" dirty="0">
                <a:solidFill>
                  <a:srgbClr val="000000"/>
                </a:solidFill>
                <a:effectLst/>
                <a:latin typeface="Helvetica" pitchFamily="2" charset="0"/>
              </a:rPr>
              <a:t>. 2022;47(1):18.</a:t>
            </a:r>
          </a:p>
          <a:p>
            <a:pPr>
              <a:buNone/>
            </a:pPr>
            <a:r>
              <a:rPr lang="tr-TR" sz="1600" dirty="0">
                <a:solidFill>
                  <a:srgbClr val="000000"/>
                </a:solidFill>
                <a:latin typeface="Helvetica" pitchFamily="2" charset="0"/>
              </a:rPr>
              <a:t>***</a:t>
            </a:r>
            <a:r>
              <a:rPr lang="tr-TR" sz="1600" dirty="0" err="1">
                <a:solidFill>
                  <a:srgbClr val="000000"/>
                </a:solidFill>
                <a:effectLst/>
                <a:latin typeface="Helvetica" pitchFamily="2" charset="0"/>
              </a:rPr>
              <a:t>Journal</a:t>
            </a:r>
            <a:r>
              <a:rPr lang="tr-TR" sz="1600" dirty="0">
                <a:solidFill>
                  <a:srgbClr val="000000"/>
                </a:solidFill>
                <a:effectLst/>
                <a:latin typeface="Helvetica" pitchFamily="2" charset="0"/>
              </a:rPr>
              <a:t> of Human </a:t>
            </a:r>
            <a:r>
              <a:rPr lang="tr-TR" sz="1600" dirty="0" err="1">
                <a:solidFill>
                  <a:srgbClr val="000000"/>
                </a:solidFill>
                <a:effectLst/>
                <a:latin typeface="Helvetica" pitchFamily="2" charset="0"/>
              </a:rPr>
              <a:t>Growth</a:t>
            </a:r>
            <a:r>
              <a:rPr lang="tr-TR" sz="1600" dirty="0">
                <a:solidFill>
                  <a:srgbClr val="000000"/>
                </a:solidFill>
                <a:effectLst/>
                <a:latin typeface="Helvetica" pitchFamily="2" charset="0"/>
              </a:rPr>
              <a:t> </a:t>
            </a:r>
            <a:r>
              <a:rPr lang="tr-TR" sz="1600" dirty="0" err="1">
                <a:solidFill>
                  <a:srgbClr val="000000"/>
                </a:solidFill>
                <a:effectLst/>
                <a:latin typeface="Helvetica" pitchFamily="2" charset="0"/>
              </a:rPr>
              <a:t>and</a:t>
            </a:r>
            <a:r>
              <a:rPr lang="tr-TR" sz="1600" dirty="0">
                <a:solidFill>
                  <a:srgbClr val="000000"/>
                </a:solidFill>
                <a:latin typeface="Helvetica" pitchFamily="2" charset="0"/>
              </a:rPr>
              <a:t> </a:t>
            </a:r>
            <a:r>
              <a:rPr lang="tr-TR" sz="1600" dirty="0">
                <a:solidFill>
                  <a:srgbClr val="000000"/>
                </a:solidFill>
                <a:effectLst/>
                <a:latin typeface="Helvetica" pitchFamily="2" charset="0"/>
              </a:rPr>
              <a:t>Development. 2022;32(3):181–4.</a:t>
            </a:r>
          </a:p>
        </p:txBody>
      </p:sp>
    </p:spTree>
    <p:extLst>
      <p:ext uri="{BB962C8B-B14F-4D97-AF65-F5344CB8AC3E}">
        <p14:creationId xmlns:p14="http://schemas.microsoft.com/office/powerpoint/2010/main" val="1434237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6FA7EA-071F-E646-63D5-2AB428B7A9F0}"/>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Autofit/>
          </a:bodyPr>
          <a:lstStyle/>
          <a:p>
            <a:r>
              <a:rPr lang="tr-TR" sz="3200" b="1" dirty="0" err="1">
                <a:solidFill>
                  <a:srgbClr val="000000"/>
                </a:solidFill>
              </a:rPr>
              <a:t>The</a:t>
            </a:r>
            <a:r>
              <a:rPr lang="tr-TR" sz="3200" b="1" dirty="0">
                <a:solidFill>
                  <a:srgbClr val="000000"/>
                </a:solidFill>
              </a:rPr>
              <a:t> Abdominal Volume Index (</a:t>
            </a:r>
            <a:r>
              <a:rPr lang="tr-TR" sz="3200" dirty="0"/>
              <a:t>Karın Hacmi İndeksi; AVI) = [2WC</a:t>
            </a:r>
            <a:r>
              <a:rPr lang="tr-TR" sz="3200" baseline="30000" dirty="0"/>
              <a:t>2</a:t>
            </a:r>
            <a:r>
              <a:rPr lang="tr-TR" sz="3200" dirty="0"/>
              <a:t> (cm) + 0.7 (WC− HC)</a:t>
            </a:r>
            <a:r>
              <a:rPr lang="tr-TR" sz="3200" baseline="30000" dirty="0"/>
              <a:t>2</a:t>
            </a:r>
            <a:r>
              <a:rPr lang="tr-TR" sz="3200" dirty="0"/>
              <a:t>]∕1000</a:t>
            </a:r>
            <a:br>
              <a:rPr lang="tr-TR" sz="3200" dirty="0"/>
            </a:br>
            <a:r>
              <a:rPr lang="tr-TR" sz="3200" dirty="0"/>
              <a:t>(WC ∶ </a:t>
            </a:r>
            <a:r>
              <a:rPr lang="tr-TR" sz="3200" dirty="0" err="1"/>
              <a:t>waist</a:t>
            </a:r>
            <a:r>
              <a:rPr lang="tr-TR" sz="3200" dirty="0"/>
              <a:t> </a:t>
            </a:r>
            <a:r>
              <a:rPr lang="tr-TR" sz="3200" dirty="0" err="1"/>
              <a:t>circumference</a:t>
            </a:r>
            <a:r>
              <a:rPr lang="tr-TR" sz="3200" dirty="0"/>
              <a:t>, HC ∶ </a:t>
            </a:r>
            <a:r>
              <a:rPr lang="tr-TR" sz="3200" dirty="0" err="1"/>
              <a:t>hip</a:t>
            </a:r>
            <a:r>
              <a:rPr lang="tr-TR" sz="3200" dirty="0"/>
              <a:t> </a:t>
            </a:r>
            <a:r>
              <a:rPr lang="tr-TR" sz="3200" dirty="0" err="1"/>
              <a:t>circumference</a:t>
            </a:r>
            <a:r>
              <a:rPr lang="tr-TR" sz="3200" dirty="0"/>
              <a:t>)</a:t>
            </a:r>
          </a:p>
        </p:txBody>
      </p:sp>
      <p:sp>
        <p:nvSpPr>
          <p:cNvPr id="3" name="İçerik Yer Tutucusu 2">
            <a:extLst>
              <a:ext uri="{FF2B5EF4-FFF2-40B4-BE49-F238E27FC236}">
                <a16:creationId xmlns:a16="http://schemas.microsoft.com/office/drawing/2014/main" id="{46AAF170-2014-B162-F0E8-04E06F30FB4A}"/>
              </a:ext>
            </a:extLst>
          </p:cNvPr>
          <p:cNvSpPr>
            <a:spLocks noGrp="1"/>
          </p:cNvSpPr>
          <p:nvPr>
            <p:ph idx="1"/>
          </p:nvPr>
        </p:nvSpPr>
        <p:spPr/>
        <p:txBody>
          <a:bodyPr>
            <a:normAutofit fontScale="77500" lnSpcReduction="20000"/>
          </a:bodyPr>
          <a:lstStyle/>
          <a:p>
            <a:endParaRPr lang="tr-TR" dirty="0"/>
          </a:p>
          <a:p>
            <a:r>
              <a:rPr lang="tr-TR" sz="4000" dirty="0"/>
              <a:t>Bel çevresi ve kalça çevresinden hesaplanır</a:t>
            </a:r>
          </a:p>
          <a:p>
            <a:endParaRPr lang="tr-TR" sz="4000" dirty="0"/>
          </a:p>
          <a:p>
            <a:r>
              <a:rPr lang="tr-TR" sz="4000" dirty="0"/>
              <a:t>Total </a:t>
            </a:r>
            <a:r>
              <a:rPr lang="tr-TR" sz="4000" dirty="0" err="1"/>
              <a:t>viseral</a:t>
            </a:r>
            <a:r>
              <a:rPr lang="tr-TR" sz="4000" dirty="0"/>
              <a:t> yağdan ziyade abdominal yağı tahmin etmek için kullanılabilen yeni bir obezite endeksi olarak önerilmektedir</a:t>
            </a:r>
          </a:p>
          <a:p>
            <a:endParaRPr lang="tr-TR" sz="4000" dirty="0"/>
          </a:p>
          <a:p>
            <a:r>
              <a:rPr lang="tr-TR" sz="4000" dirty="0"/>
              <a:t>Vücut yağ yüzdesi, vücut yağ kütlesi ve </a:t>
            </a:r>
            <a:r>
              <a:rPr lang="tr-TR" sz="4000" dirty="0" err="1"/>
              <a:t>VKİ'nin</a:t>
            </a:r>
            <a:r>
              <a:rPr lang="tr-TR" sz="4000" dirty="0"/>
              <a:t> AVI ile yüksek oranda ilişkili olduğu bildirilmiştir </a:t>
            </a:r>
          </a:p>
          <a:p>
            <a:pPr marL="0" indent="0">
              <a:buNone/>
            </a:pPr>
            <a:endParaRPr lang="tr-TR" dirty="0"/>
          </a:p>
          <a:p>
            <a:pPr marL="0" indent="0">
              <a:buNone/>
            </a:pPr>
            <a:r>
              <a:rPr lang="tr-TR" sz="2000" dirty="0"/>
              <a:t>*</a:t>
            </a:r>
            <a:r>
              <a:rPr lang="tr-TR" sz="2000" dirty="0" err="1"/>
              <a:t>Arch</a:t>
            </a:r>
            <a:r>
              <a:rPr lang="tr-TR" sz="2000" dirty="0"/>
              <a:t> </a:t>
            </a:r>
            <a:r>
              <a:rPr lang="tr-TR" sz="2000" dirty="0" err="1"/>
              <a:t>Med</a:t>
            </a:r>
            <a:r>
              <a:rPr lang="tr-TR" sz="2000" dirty="0"/>
              <a:t> </a:t>
            </a:r>
            <a:r>
              <a:rPr lang="tr-TR" sz="2000" dirty="0" err="1"/>
              <a:t>Res</a:t>
            </a:r>
            <a:r>
              <a:rPr lang="tr-TR" sz="2000" dirty="0"/>
              <a:t>. 2003;34(5):428–432.</a:t>
            </a:r>
          </a:p>
          <a:p>
            <a:pPr marL="0" indent="0">
              <a:buNone/>
            </a:pPr>
            <a:r>
              <a:rPr lang="tr-TR" sz="2000" dirty="0"/>
              <a:t>**</a:t>
            </a:r>
            <a:r>
              <a:rPr lang="tr-TR" sz="2000" dirty="0" err="1"/>
              <a:t>Afr</a:t>
            </a:r>
            <a:r>
              <a:rPr lang="tr-TR" sz="2000" dirty="0"/>
              <a:t> </a:t>
            </a:r>
            <a:r>
              <a:rPr lang="tr-TR" sz="2000" dirty="0" err="1"/>
              <a:t>Health</a:t>
            </a:r>
            <a:r>
              <a:rPr lang="tr-TR" sz="2000" dirty="0"/>
              <a:t> </a:t>
            </a:r>
            <a:r>
              <a:rPr lang="tr-TR" sz="2000" dirty="0" err="1"/>
              <a:t>Sci</a:t>
            </a:r>
            <a:r>
              <a:rPr lang="tr-TR" sz="2000" dirty="0"/>
              <a:t>. 2020;20(1):257–65.</a:t>
            </a:r>
          </a:p>
          <a:p>
            <a:endParaRPr lang="tr-TR" dirty="0"/>
          </a:p>
        </p:txBody>
      </p:sp>
    </p:spTree>
    <p:extLst>
      <p:ext uri="{BB962C8B-B14F-4D97-AF65-F5344CB8AC3E}">
        <p14:creationId xmlns:p14="http://schemas.microsoft.com/office/powerpoint/2010/main" val="2463839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62B055-1321-540B-3249-B2BB4BC3E822}"/>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Autofit/>
          </a:bodyPr>
          <a:lstStyle/>
          <a:p>
            <a:r>
              <a:rPr lang="tr-TR" sz="2400" b="1" dirty="0" err="1"/>
              <a:t>The</a:t>
            </a:r>
            <a:r>
              <a:rPr lang="tr-TR" sz="2400" b="1" dirty="0"/>
              <a:t> </a:t>
            </a:r>
            <a:r>
              <a:rPr lang="tr-TR" sz="2400" b="1" dirty="0" err="1"/>
              <a:t>Weight-adjusted</a:t>
            </a:r>
            <a:r>
              <a:rPr lang="tr-TR" sz="2400" b="1" dirty="0"/>
              <a:t> </a:t>
            </a:r>
            <a:r>
              <a:rPr lang="tr-TR" sz="2400" b="1" dirty="0" err="1"/>
              <a:t>waist</a:t>
            </a:r>
            <a:r>
              <a:rPr lang="tr-TR" sz="2400" b="1" dirty="0"/>
              <a:t> </a:t>
            </a:r>
            <a:r>
              <a:rPr lang="tr-TR" sz="2400" b="1" dirty="0" err="1"/>
              <a:t>index</a:t>
            </a:r>
            <a:r>
              <a:rPr lang="tr-TR" sz="2400" b="1" dirty="0"/>
              <a:t> </a:t>
            </a:r>
            <a:r>
              <a:rPr lang="tr-TR" sz="2400" dirty="0"/>
              <a:t>(Kiloya göre ayarlanmış bel indeksi; WWI)= </a:t>
            </a:r>
            <a:br>
              <a:rPr lang="tr-TR" sz="2400" dirty="0"/>
            </a:br>
            <a:r>
              <a:rPr lang="tr-TR" sz="2400" dirty="0"/>
              <a:t>WC (cm)∕√BW(√kg)</a:t>
            </a:r>
            <a:br>
              <a:rPr lang="tr-TR" sz="2400" dirty="0"/>
            </a:br>
            <a:r>
              <a:rPr lang="tr-TR" sz="2400" dirty="0"/>
              <a:t>(WC ∶ </a:t>
            </a:r>
            <a:r>
              <a:rPr lang="tr-TR" sz="2400" dirty="0" err="1"/>
              <a:t>waist</a:t>
            </a:r>
            <a:r>
              <a:rPr lang="tr-TR" sz="2400" dirty="0"/>
              <a:t> </a:t>
            </a:r>
            <a:r>
              <a:rPr lang="tr-TR" sz="2400" dirty="0" err="1"/>
              <a:t>circumference</a:t>
            </a:r>
            <a:r>
              <a:rPr lang="tr-TR" sz="2400" dirty="0"/>
              <a:t>, BW ∶ Body </a:t>
            </a:r>
            <a:r>
              <a:rPr lang="tr-TR" sz="2400" dirty="0" err="1"/>
              <a:t>Weight</a:t>
            </a:r>
            <a:r>
              <a:rPr lang="tr-TR" sz="2400" dirty="0"/>
              <a:t>)</a:t>
            </a:r>
          </a:p>
        </p:txBody>
      </p:sp>
      <p:sp>
        <p:nvSpPr>
          <p:cNvPr id="3" name="İçerik Yer Tutucusu 2">
            <a:extLst>
              <a:ext uri="{FF2B5EF4-FFF2-40B4-BE49-F238E27FC236}">
                <a16:creationId xmlns:a16="http://schemas.microsoft.com/office/drawing/2014/main" id="{15CD475F-D666-B702-016B-DA710BED12FD}"/>
              </a:ext>
            </a:extLst>
          </p:cNvPr>
          <p:cNvSpPr>
            <a:spLocks noGrp="1"/>
          </p:cNvSpPr>
          <p:nvPr>
            <p:ph idx="1"/>
          </p:nvPr>
        </p:nvSpPr>
        <p:spPr/>
        <p:txBody>
          <a:bodyPr>
            <a:normAutofit/>
          </a:bodyPr>
          <a:lstStyle/>
          <a:p>
            <a:r>
              <a:rPr lang="tr-TR" dirty="0"/>
              <a:t>Yüksek </a:t>
            </a:r>
            <a:r>
              <a:rPr lang="tr-TR" b="1" dirty="0"/>
              <a:t>«bel çevresi» </a:t>
            </a:r>
            <a:r>
              <a:rPr lang="tr-TR" dirty="0"/>
              <a:t>ve </a:t>
            </a:r>
            <a:r>
              <a:rPr lang="tr-TR" b="1" dirty="0"/>
              <a:t>«bel/boy oranı» </a:t>
            </a:r>
            <a:r>
              <a:rPr lang="tr-TR" dirty="0"/>
              <a:t>yalnızca yüksek yağ kütlesinden değil, aynı zamanda yüksek </a:t>
            </a:r>
            <a:r>
              <a:rPr lang="tr-TR" b="1" dirty="0"/>
              <a:t>kas</a:t>
            </a:r>
            <a:r>
              <a:rPr lang="tr-TR" dirty="0"/>
              <a:t> kütlesinden de kaynaklanıyor olabilir.</a:t>
            </a:r>
          </a:p>
          <a:p>
            <a:r>
              <a:rPr lang="tr-TR" dirty="0"/>
              <a:t>Bel çevresini temsil eden ve boyla negatif korelasyon gösteren bu indeks, esasen bel çevresinin vücut ağırlığına göre standartlaştırılmasını içerir</a:t>
            </a:r>
            <a:r>
              <a:rPr lang="tr-TR" dirty="0">
                <a:solidFill>
                  <a:srgbClr val="000000"/>
                </a:solidFill>
                <a:latin typeface="Helvetica" pitchFamily="2" charset="0"/>
              </a:rPr>
              <a:t> </a:t>
            </a:r>
            <a:r>
              <a:rPr lang="tr-TR" sz="1700" dirty="0">
                <a:latin typeface="Calibri" panose="020F0502020204030204" pitchFamily="34" charset="0"/>
                <a:cs typeface="Calibri" panose="020F0502020204030204" pitchFamily="34" charset="0"/>
              </a:rPr>
              <a:t>[</a:t>
            </a:r>
            <a:r>
              <a:rPr lang="tr-TR" sz="1700" dirty="0" err="1">
                <a:solidFill>
                  <a:srgbClr val="000000"/>
                </a:solidFill>
                <a:latin typeface="Calibri" panose="020F0502020204030204" pitchFamily="34" charset="0"/>
                <a:cs typeface="Calibri" panose="020F0502020204030204" pitchFamily="34" charset="0"/>
              </a:rPr>
              <a:t>Sci</a:t>
            </a:r>
            <a:r>
              <a:rPr lang="tr-TR" sz="1700" dirty="0">
                <a:solidFill>
                  <a:srgbClr val="000000"/>
                </a:solidFill>
                <a:latin typeface="Calibri" panose="020F0502020204030204" pitchFamily="34" charset="0"/>
                <a:cs typeface="Calibri" panose="020F0502020204030204" pitchFamily="34" charset="0"/>
              </a:rPr>
              <a:t> </a:t>
            </a:r>
            <a:r>
              <a:rPr lang="tr-TR" sz="1700" dirty="0" err="1">
                <a:solidFill>
                  <a:srgbClr val="000000"/>
                </a:solidFill>
                <a:latin typeface="Calibri" panose="020F0502020204030204" pitchFamily="34" charset="0"/>
                <a:cs typeface="Calibri" panose="020F0502020204030204" pitchFamily="34" charset="0"/>
              </a:rPr>
              <a:t>Rep</a:t>
            </a:r>
            <a:r>
              <a:rPr lang="tr-TR" sz="1700" dirty="0">
                <a:solidFill>
                  <a:srgbClr val="000000"/>
                </a:solidFill>
                <a:latin typeface="Calibri" panose="020F0502020204030204" pitchFamily="34" charset="0"/>
                <a:cs typeface="Calibri" panose="020F0502020204030204" pitchFamily="34" charset="0"/>
              </a:rPr>
              <a:t>. 2018;8(1):16753</a:t>
            </a:r>
            <a:r>
              <a:rPr lang="tr-TR" sz="1700" dirty="0">
                <a:latin typeface="Calibri" panose="020F0502020204030204" pitchFamily="34" charset="0"/>
                <a:cs typeface="Calibri" panose="020F0502020204030204" pitchFamily="34" charset="0"/>
              </a:rPr>
              <a:t>]</a:t>
            </a:r>
            <a:r>
              <a:rPr lang="tr-TR" dirty="0"/>
              <a:t>. </a:t>
            </a:r>
          </a:p>
          <a:p>
            <a:r>
              <a:rPr lang="tr-TR" dirty="0"/>
              <a:t>Yeni bir obezite indeksi olarak nitelendirilen WWI, 60 yaş ve üzerinde </a:t>
            </a:r>
            <a:r>
              <a:rPr lang="tr-TR" b="1" dirty="0" err="1"/>
              <a:t>survival</a:t>
            </a:r>
            <a:r>
              <a:rPr lang="tr-TR" b="1" dirty="0"/>
              <a:t>, vücut total/abdominal/</a:t>
            </a:r>
            <a:r>
              <a:rPr lang="tr-TR" b="1" dirty="0" err="1"/>
              <a:t>viseral</a:t>
            </a:r>
            <a:r>
              <a:rPr lang="tr-TR" b="1" dirty="0"/>
              <a:t> yağ oranı ve </a:t>
            </a:r>
            <a:r>
              <a:rPr lang="tr-TR" b="1" dirty="0" err="1"/>
              <a:t>sarkopeni</a:t>
            </a:r>
            <a:r>
              <a:rPr lang="tr-TR" b="1" dirty="0"/>
              <a:t> ve </a:t>
            </a:r>
            <a:r>
              <a:rPr lang="tr-TR" b="1" dirty="0" err="1"/>
              <a:t>sarkopenik</a:t>
            </a:r>
            <a:r>
              <a:rPr lang="tr-TR" b="1" dirty="0"/>
              <a:t> obezite </a:t>
            </a:r>
            <a:r>
              <a:rPr lang="tr-TR" dirty="0"/>
              <a:t>ile ilişkili </a:t>
            </a:r>
            <a:r>
              <a:rPr lang="tr-TR" sz="1700" dirty="0"/>
              <a:t>[</a:t>
            </a:r>
            <a:r>
              <a:rPr lang="tr-TR" sz="1700" dirty="0">
                <a:latin typeface="Helvetica" pitchFamily="2" charset="0"/>
              </a:rPr>
              <a:t>Age </a:t>
            </a:r>
            <a:r>
              <a:rPr lang="tr-TR" sz="1700" dirty="0" err="1">
                <a:latin typeface="Helvetica" pitchFamily="2" charset="0"/>
              </a:rPr>
              <a:t>and</a:t>
            </a:r>
            <a:r>
              <a:rPr lang="tr-TR" sz="1700" dirty="0">
                <a:latin typeface="Helvetica" pitchFamily="2" charset="0"/>
              </a:rPr>
              <a:t> </a:t>
            </a:r>
            <a:r>
              <a:rPr lang="tr-TR" sz="1700" dirty="0" err="1">
                <a:latin typeface="Helvetica" pitchFamily="2" charset="0"/>
              </a:rPr>
              <a:t>Ageing</a:t>
            </a:r>
            <a:r>
              <a:rPr lang="tr-TR" sz="1700" dirty="0">
                <a:latin typeface="Helvetica" pitchFamily="2" charset="0"/>
              </a:rPr>
              <a:t> 2021;50: 780–786; Front </a:t>
            </a:r>
            <a:r>
              <a:rPr lang="tr-TR" sz="1700" dirty="0" err="1">
                <a:latin typeface="Helvetica" pitchFamily="2" charset="0"/>
              </a:rPr>
              <a:t>Nutr</a:t>
            </a:r>
            <a:r>
              <a:rPr lang="tr-TR" sz="1700" dirty="0">
                <a:latin typeface="Helvetica" pitchFamily="2" charset="0"/>
              </a:rPr>
              <a:t>. 2022;9: 894686.; </a:t>
            </a:r>
            <a:r>
              <a:rPr lang="tr-TR" sz="1700" dirty="0" err="1">
                <a:latin typeface="Helvetica" pitchFamily="2" charset="0"/>
              </a:rPr>
              <a:t>Journal</a:t>
            </a:r>
            <a:r>
              <a:rPr lang="tr-TR" sz="1700" dirty="0">
                <a:latin typeface="Helvetica" pitchFamily="2" charset="0"/>
              </a:rPr>
              <a:t> of </a:t>
            </a:r>
            <a:r>
              <a:rPr lang="tr-TR" sz="1700" dirty="0" err="1">
                <a:latin typeface="Helvetica" pitchFamily="2" charset="0"/>
              </a:rPr>
              <a:t>Obesity</a:t>
            </a:r>
            <a:r>
              <a:rPr lang="tr-TR" sz="1700" dirty="0">
                <a:latin typeface="Helvetica" pitchFamily="2" charset="0"/>
              </a:rPr>
              <a:t> &amp; </a:t>
            </a:r>
            <a:r>
              <a:rPr lang="tr-TR" sz="1700" dirty="0" err="1">
                <a:latin typeface="Helvetica" pitchFamily="2" charset="0"/>
              </a:rPr>
              <a:t>Metabolic</a:t>
            </a:r>
            <a:r>
              <a:rPr lang="tr-TR" sz="1700" dirty="0">
                <a:latin typeface="Helvetica" pitchFamily="2" charset="0"/>
              </a:rPr>
              <a:t> </a:t>
            </a:r>
            <a:r>
              <a:rPr lang="tr-TR" sz="1700" dirty="0" err="1">
                <a:latin typeface="Helvetica" pitchFamily="2" charset="0"/>
              </a:rPr>
              <a:t>Syndrome</a:t>
            </a:r>
            <a:r>
              <a:rPr lang="tr-TR" sz="1700" dirty="0">
                <a:latin typeface="Helvetica" pitchFamily="2" charset="0"/>
              </a:rPr>
              <a:t>. 2023;32(2):130.)</a:t>
            </a:r>
            <a:endParaRPr lang="tr-TR" sz="1700" dirty="0"/>
          </a:p>
        </p:txBody>
      </p:sp>
    </p:spTree>
    <p:extLst>
      <p:ext uri="{BB962C8B-B14F-4D97-AF65-F5344CB8AC3E}">
        <p14:creationId xmlns:p14="http://schemas.microsoft.com/office/powerpoint/2010/main" val="299889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24DE2E4-3AF9-7885-F377-3A1E898C90DE}"/>
              </a:ext>
            </a:extLst>
          </p:cNvPr>
          <p:cNvSpPr>
            <a:spLocks noGrp="1"/>
          </p:cNvSpPr>
          <p:nvPr>
            <p:ph type="title"/>
          </p:nvPr>
        </p:nvSpPr>
        <p:spPr>
          <a:xfrm>
            <a:off x="838200" y="365125"/>
            <a:ext cx="10515600" cy="1615483"/>
          </a:xfrm>
        </p:spPr>
        <p:style>
          <a:lnRef idx="1">
            <a:schemeClr val="accent1"/>
          </a:lnRef>
          <a:fillRef idx="2">
            <a:schemeClr val="accent1"/>
          </a:fillRef>
          <a:effectRef idx="1">
            <a:schemeClr val="accent1"/>
          </a:effectRef>
          <a:fontRef idx="minor">
            <a:schemeClr val="dk1"/>
          </a:fontRef>
        </p:style>
        <p:txBody>
          <a:bodyPr>
            <a:noAutofit/>
          </a:bodyPr>
          <a:lstStyle/>
          <a:p>
            <a:r>
              <a:rPr lang="tr-TR" sz="3600" b="1" dirty="0" err="1"/>
              <a:t>Visseral</a:t>
            </a:r>
            <a:r>
              <a:rPr lang="tr-TR" sz="3600" b="1" dirty="0"/>
              <a:t> </a:t>
            </a:r>
            <a:r>
              <a:rPr lang="tr-TR" sz="3600" b="1" dirty="0" err="1"/>
              <a:t>adipozite</a:t>
            </a:r>
            <a:r>
              <a:rPr lang="tr-TR" sz="3600" b="1" dirty="0"/>
              <a:t> indeksi (VAI)</a:t>
            </a:r>
            <a:br>
              <a:rPr lang="tr-TR" sz="3600" b="1" dirty="0"/>
            </a:br>
            <a:r>
              <a:rPr lang="tr-TR" sz="3600" dirty="0"/>
              <a:t>Laboratuvar (TG, HDL) + antropometri (WC, BMI) + cinsiyet</a:t>
            </a:r>
            <a:endParaRPr lang="tr-TR" sz="3600" b="1" dirty="0"/>
          </a:p>
        </p:txBody>
      </p:sp>
      <p:sp>
        <p:nvSpPr>
          <p:cNvPr id="3" name="İçerik Yer Tutucusu 2">
            <a:extLst>
              <a:ext uri="{FF2B5EF4-FFF2-40B4-BE49-F238E27FC236}">
                <a16:creationId xmlns:a16="http://schemas.microsoft.com/office/drawing/2014/main" id="{C2B93D4E-DC2F-FDD5-C1B3-803C9BD8FF16}"/>
              </a:ext>
            </a:extLst>
          </p:cNvPr>
          <p:cNvSpPr>
            <a:spLocks noGrp="1"/>
          </p:cNvSpPr>
          <p:nvPr>
            <p:ph idx="1"/>
          </p:nvPr>
        </p:nvSpPr>
        <p:spPr>
          <a:xfrm>
            <a:off x="838200" y="1980608"/>
            <a:ext cx="10515600" cy="4351338"/>
          </a:xfrm>
        </p:spPr>
        <p:txBody>
          <a:bodyPr>
            <a:normAutofit/>
          </a:bodyPr>
          <a:lstStyle/>
          <a:p>
            <a:r>
              <a:rPr lang="tr-TR" dirty="0" err="1"/>
              <a:t>Kardiyometabolik</a:t>
            </a:r>
            <a:r>
              <a:rPr lang="tr-TR" dirty="0"/>
              <a:t> riski erken öngören yeni bir antropometrik gösterge</a:t>
            </a:r>
          </a:p>
          <a:p>
            <a:r>
              <a:rPr lang="tr-TR" dirty="0"/>
              <a:t>Adipoz doku disfonksiyonunun bir belirteci olarak düşünülebilir.</a:t>
            </a:r>
          </a:p>
          <a:p>
            <a:r>
              <a:rPr lang="tr-TR" dirty="0"/>
              <a:t>Akromegali, tip 2 diyabet, viral hepatit C, </a:t>
            </a:r>
            <a:r>
              <a:rPr lang="tr-TR" dirty="0" err="1"/>
              <a:t>non</a:t>
            </a:r>
            <a:r>
              <a:rPr lang="tr-TR" dirty="0"/>
              <a:t>-alkolik yağlı karaciğer hastalıkları ve polikistik </a:t>
            </a:r>
            <a:r>
              <a:rPr lang="tr-TR" dirty="0" err="1"/>
              <a:t>over</a:t>
            </a:r>
            <a:r>
              <a:rPr lang="tr-TR" dirty="0"/>
              <a:t> sendromu olan hastalarda güvenilir olduğuna dair veriler</a:t>
            </a:r>
          </a:p>
        </p:txBody>
      </p:sp>
      <p:sp>
        <p:nvSpPr>
          <p:cNvPr id="5" name="Metin kutusu 4">
            <a:extLst>
              <a:ext uri="{FF2B5EF4-FFF2-40B4-BE49-F238E27FC236}">
                <a16:creationId xmlns:a16="http://schemas.microsoft.com/office/drawing/2014/main" id="{D8036178-E166-B778-375A-1BA75ABDB1A6}"/>
              </a:ext>
            </a:extLst>
          </p:cNvPr>
          <p:cNvSpPr txBox="1"/>
          <p:nvPr/>
        </p:nvSpPr>
        <p:spPr>
          <a:xfrm>
            <a:off x="309967" y="5846544"/>
            <a:ext cx="11344759" cy="64633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tr-TR" b="0" i="0" dirty="0" err="1">
                <a:solidFill>
                  <a:srgbClr val="1B1B1B"/>
                </a:solidFill>
                <a:effectLst/>
                <a:latin typeface="Roboto Mono Web"/>
              </a:rPr>
              <a:t>Obesity</a:t>
            </a:r>
            <a:r>
              <a:rPr lang="tr-TR" b="0" i="0" dirty="0">
                <a:solidFill>
                  <a:srgbClr val="1B1B1B"/>
                </a:solidFill>
                <a:effectLst/>
                <a:latin typeface="Roboto Mono Web"/>
              </a:rPr>
              <a:t> </a:t>
            </a:r>
            <a:r>
              <a:rPr lang="tr-TR" b="0" i="0" dirty="0" err="1">
                <a:solidFill>
                  <a:srgbClr val="1B1B1B"/>
                </a:solidFill>
                <a:effectLst/>
                <a:latin typeface="Roboto Mono Web"/>
              </a:rPr>
              <a:t>paradox</a:t>
            </a:r>
            <a:r>
              <a:rPr lang="tr-TR" b="0" i="0" dirty="0">
                <a:solidFill>
                  <a:srgbClr val="1B1B1B"/>
                </a:solidFill>
                <a:effectLst/>
                <a:latin typeface="Roboto Mono Web"/>
              </a:rPr>
              <a:t> </a:t>
            </a:r>
            <a:r>
              <a:rPr lang="tr-TR" b="0" i="0" dirty="0" err="1">
                <a:solidFill>
                  <a:srgbClr val="1B1B1B"/>
                </a:solidFill>
                <a:effectLst/>
                <a:latin typeface="Roboto Mono Web"/>
              </a:rPr>
              <a:t>and</a:t>
            </a:r>
            <a:r>
              <a:rPr lang="tr-TR" b="0" i="0" dirty="0">
                <a:solidFill>
                  <a:srgbClr val="1B1B1B"/>
                </a:solidFill>
                <a:effectLst/>
                <a:latin typeface="Roboto Mono Web"/>
              </a:rPr>
              <a:t> </a:t>
            </a:r>
            <a:r>
              <a:rPr lang="tr-TR" b="0" i="0" dirty="0" err="1">
                <a:solidFill>
                  <a:srgbClr val="1B1B1B"/>
                </a:solidFill>
                <a:effectLst/>
                <a:latin typeface="Roboto Mono Web"/>
              </a:rPr>
              <a:t>aging</a:t>
            </a:r>
            <a:r>
              <a:rPr lang="tr-TR" b="0" i="0" dirty="0">
                <a:solidFill>
                  <a:srgbClr val="1B1B1B"/>
                </a:solidFill>
                <a:effectLst/>
                <a:latin typeface="Roboto Mono Web"/>
              </a:rPr>
              <a:t>: </a:t>
            </a:r>
            <a:r>
              <a:rPr lang="tr-TR" b="0" i="0" dirty="0" err="1">
                <a:solidFill>
                  <a:srgbClr val="1B1B1B"/>
                </a:solidFill>
                <a:effectLst/>
                <a:latin typeface="Roboto Mono Web"/>
              </a:rPr>
              <a:t>Visceral</a:t>
            </a:r>
            <a:r>
              <a:rPr lang="tr-TR" b="0" i="0" dirty="0">
                <a:solidFill>
                  <a:srgbClr val="1B1B1B"/>
                </a:solidFill>
                <a:effectLst/>
                <a:latin typeface="Roboto Mono Web"/>
              </a:rPr>
              <a:t> </a:t>
            </a:r>
            <a:r>
              <a:rPr lang="tr-TR" b="0" i="0" dirty="0" err="1">
                <a:solidFill>
                  <a:srgbClr val="1B1B1B"/>
                </a:solidFill>
                <a:effectLst/>
                <a:latin typeface="Roboto Mono Web"/>
              </a:rPr>
              <a:t>Adiposity</a:t>
            </a:r>
            <a:r>
              <a:rPr lang="tr-TR" b="0" i="0" dirty="0">
                <a:solidFill>
                  <a:srgbClr val="1B1B1B"/>
                </a:solidFill>
                <a:effectLst/>
                <a:latin typeface="Roboto Mono Web"/>
              </a:rPr>
              <a:t> Index </a:t>
            </a:r>
            <a:r>
              <a:rPr lang="tr-TR" b="0" i="0" dirty="0" err="1">
                <a:solidFill>
                  <a:srgbClr val="1B1B1B"/>
                </a:solidFill>
                <a:effectLst/>
                <a:latin typeface="Roboto Mono Web"/>
              </a:rPr>
              <a:t>and</a:t>
            </a:r>
            <a:r>
              <a:rPr lang="tr-TR" b="0" i="0" dirty="0">
                <a:solidFill>
                  <a:srgbClr val="1B1B1B"/>
                </a:solidFill>
                <a:effectLst/>
                <a:latin typeface="Roboto Mono Web"/>
              </a:rPr>
              <a:t> </a:t>
            </a:r>
            <a:r>
              <a:rPr lang="tr-TR" b="0" i="0" dirty="0" err="1">
                <a:solidFill>
                  <a:srgbClr val="1B1B1B"/>
                </a:solidFill>
                <a:effectLst/>
                <a:latin typeface="Roboto Mono Web"/>
              </a:rPr>
              <a:t>all-cause</a:t>
            </a:r>
            <a:r>
              <a:rPr lang="tr-TR" b="0" i="0" dirty="0">
                <a:solidFill>
                  <a:srgbClr val="1B1B1B"/>
                </a:solidFill>
                <a:effectLst/>
                <a:latin typeface="Roboto Mono Web"/>
              </a:rPr>
              <a:t> </a:t>
            </a:r>
            <a:r>
              <a:rPr lang="tr-TR" b="0" i="0" dirty="0" err="1">
                <a:solidFill>
                  <a:srgbClr val="1B1B1B"/>
                </a:solidFill>
                <a:effectLst/>
                <a:latin typeface="Roboto Mono Web"/>
              </a:rPr>
              <a:t>mortality</a:t>
            </a:r>
            <a:r>
              <a:rPr lang="tr-TR" b="0" i="0" dirty="0">
                <a:solidFill>
                  <a:srgbClr val="1B1B1B"/>
                </a:solidFill>
                <a:effectLst/>
                <a:latin typeface="Roboto Mono Web"/>
              </a:rPr>
              <a:t> in </a:t>
            </a:r>
            <a:r>
              <a:rPr lang="tr-TR" b="0" i="0" dirty="0" err="1">
                <a:solidFill>
                  <a:srgbClr val="1B1B1B"/>
                </a:solidFill>
                <a:effectLst/>
                <a:latin typeface="Roboto Mono Web"/>
              </a:rPr>
              <a:t>older</a:t>
            </a:r>
            <a:r>
              <a:rPr lang="tr-TR" b="0" i="0" dirty="0">
                <a:solidFill>
                  <a:srgbClr val="1B1B1B"/>
                </a:solidFill>
                <a:effectLst/>
                <a:latin typeface="Roboto Mono Web"/>
              </a:rPr>
              <a:t> </a:t>
            </a:r>
            <a:r>
              <a:rPr lang="tr-TR" b="0" i="0" dirty="0" err="1">
                <a:solidFill>
                  <a:srgbClr val="1B1B1B"/>
                </a:solidFill>
                <a:effectLst/>
                <a:latin typeface="Roboto Mono Web"/>
              </a:rPr>
              <a:t>individuals</a:t>
            </a:r>
            <a:r>
              <a:rPr lang="tr-TR" b="0" i="0" dirty="0">
                <a:solidFill>
                  <a:srgbClr val="1B1B1B"/>
                </a:solidFill>
                <a:effectLst/>
                <a:latin typeface="Roboto Mono Web"/>
              </a:rPr>
              <a:t>: A </a:t>
            </a:r>
            <a:r>
              <a:rPr lang="tr-TR" b="0" i="0" dirty="0" err="1">
                <a:solidFill>
                  <a:srgbClr val="1B1B1B"/>
                </a:solidFill>
                <a:effectLst/>
                <a:latin typeface="Roboto Mono Web"/>
              </a:rPr>
              <a:t>prospective</a:t>
            </a:r>
            <a:r>
              <a:rPr lang="tr-TR" b="0" i="0" dirty="0">
                <a:solidFill>
                  <a:srgbClr val="1B1B1B"/>
                </a:solidFill>
                <a:effectLst/>
                <a:latin typeface="Roboto Mono Web"/>
              </a:rPr>
              <a:t> </a:t>
            </a:r>
            <a:r>
              <a:rPr lang="tr-TR" b="0" i="0" dirty="0" err="1">
                <a:solidFill>
                  <a:srgbClr val="1B1B1B"/>
                </a:solidFill>
                <a:effectLst/>
                <a:latin typeface="Roboto Mono Web"/>
              </a:rPr>
              <a:t>cohort</a:t>
            </a:r>
            <a:r>
              <a:rPr lang="tr-TR" b="0" i="0" dirty="0">
                <a:solidFill>
                  <a:srgbClr val="1B1B1B"/>
                </a:solidFill>
                <a:effectLst/>
                <a:latin typeface="Roboto Mono Web"/>
              </a:rPr>
              <a:t> </a:t>
            </a:r>
            <a:r>
              <a:rPr lang="tr-TR" b="0" i="0" dirty="0" err="1">
                <a:solidFill>
                  <a:srgbClr val="1B1B1B"/>
                </a:solidFill>
                <a:effectLst/>
                <a:latin typeface="Roboto Mono Web"/>
              </a:rPr>
              <a:t>study</a:t>
            </a:r>
            <a:r>
              <a:rPr lang="tr-TR" b="0" i="0" dirty="0">
                <a:solidFill>
                  <a:srgbClr val="1B1B1B"/>
                </a:solidFill>
                <a:effectLst/>
                <a:latin typeface="Roboto Mono Web"/>
              </a:rPr>
              <a:t>. Front </a:t>
            </a:r>
            <a:r>
              <a:rPr lang="tr-TR" b="0" i="0" dirty="0" err="1">
                <a:solidFill>
                  <a:srgbClr val="1B1B1B"/>
                </a:solidFill>
                <a:effectLst/>
                <a:latin typeface="Roboto Mono Web"/>
              </a:rPr>
              <a:t>Endocrinol</a:t>
            </a:r>
            <a:r>
              <a:rPr lang="tr-TR" b="0" i="0" dirty="0">
                <a:solidFill>
                  <a:srgbClr val="1B1B1B"/>
                </a:solidFill>
                <a:effectLst/>
                <a:latin typeface="Roboto Mono Web"/>
              </a:rPr>
              <a:t> (</a:t>
            </a:r>
            <a:r>
              <a:rPr lang="tr-TR" b="0" i="0" dirty="0" err="1">
                <a:solidFill>
                  <a:srgbClr val="1B1B1B"/>
                </a:solidFill>
                <a:effectLst/>
                <a:latin typeface="Roboto Mono Web"/>
              </a:rPr>
              <a:t>Lausanne</a:t>
            </a:r>
            <a:r>
              <a:rPr lang="tr-TR" b="0" i="0" dirty="0">
                <a:solidFill>
                  <a:srgbClr val="1B1B1B"/>
                </a:solidFill>
                <a:effectLst/>
                <a:latin typeface="Roboto Mono Web"/>
              </a:rPr>
              <a:t>). 2022 </a:t>
            </a:r>
            <a:r>
              <a:rPr lang="tr-TR" b="0" i="0" dirty="0" err="1">
                <a:solidFill>
                  <a:srgbClr val="1B1B1B"/>
                </a:solidFill>
                <a:effectLst/>
                <a:latin typeface="Roboto Mono Web"/>
              </a:rPr>
              <a:t>Oct</a:t>
            </a:r>
            <a:r>
              <a:rPr lang="tr-TR" b="0" i="0" dirty="0">
                <a:solidFill>
                  <a:srgbClr val="1B1B1B"/>
                </a:solidFill>
                <a:effectLst/>
                <a:latin typeface="Roboto Mono Web"/>
              </a:rPr>
              <a:t> 10;13:975209. </a:t>
            </a:r>
            <a:endParaRPr lang="tr-TR" dirty="0"/>
          </a:p>
        </p:txBody>
      </p:sp>
    </p:spTree>
    <p:extLst>
      <p:ext uri="{BB962C8B-B14F-4D97-AF65-F5344CB8AC3E}">
        <p14:creationId xmlns:p14="http://schemas.microsoft.com/office/powerpoint/2010/main" val="1671573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051FAF3-0044-100C-894E-0E4EA30E9193}"/>
              </a:ext>
            </a:extLst>
          </p:cNvPr>
          <p:cNvSpPr>
            <a:spLocks noGrp="1"/>
          </p:cNvSpPr>
          <p:nvPr>
            <p:ph type="title"/>
          </p:nvPr>
        </p:nvSpPr>
        <p:spPr/>
        <p:style>
          <a:lnRef idx="3">
            <a:schemeClr val="lt1"/>
          </a:lnRef>
          <a:fillRef idx="1">
            <a:schemeClr val="accent2"/>
          </a:fillRef>
          <a:effectRef idx="1">
            <a:schemeClr val="accent2"/>
          </a:effectRef>
          <a:fontRef idx="minor">
            <a:schemeClr val="lt1"/>
          </a:fontRef>
        </p:style>
        <p:txBody>
          <a:bodyPr>
            <a:noAutofit/>
          </a:bodyPr>
          <a:lstStyle/>
          <a:p>
            <a:r>
              <a:rPr lang="tr-TR" sz="2400" b="1" dirty="0"/>
              <a:t>Beyond BMI: </a:t>
            </a:r>
            <a:r>
              <a:rPr lang="tr-TR" sz="2400" b="1" dirty="0" err="1"/>
              <a:t>central</a:t>
            </a:r>
            <a:r>
              <a:rPr lang="tr-TR" sz="2400" b="1" dirty="0"/>
              <a:t> </a:t>
            </a:r>
            <a:r>
              <a:rPr lang="tr-TR" sz="2400" b="1" dirty="0" err="1"/>
              <a:t>obesity</a:t>
            </a:r>
            <a:r>
              <a:rPr lang="tr-TR" sz="2400" b="1" dirty="0"/>
              <a:t> </a:t>
            </a:r>
            <a:r>
              <a:rPr lang="tr-TR" sz="2400" b="1" dirty="0" err="1"/>
              <a:t>measures</a:t>
            </a:r>
            <a:r>
              <a:rPr lang="tr-TR" sz="2400" b="1" dirty="0"/>
              <a:t> </a:t>
            </a:r>
            <a:r>
              <a:rPr lang="tr-TR" sz="2400" b="1" dirty="0" err="1"/>
              <a:t>and</a:t>
            </a:r>
            <a:r>
              <a:rPr lang="tr-TR" sz="2400" b="1" dirty="0"/>
              <a:t> </a:t>
            </a:r>
            <a:r>
              <a:rPr lang="tr-TR" sz="2400" b="1" dirty="0" err="1"/>
              <a:t>cardiovascular</a:t>
            </a:r>
            <a:r>
              <a:rPr lang="tr-TR" sz="2400" b="1" dirty="0"/>
              <a:t> risk in </a:t>
            </a:r>
            <a:r>
              <a:rPr lang="tr-TR" sz="2400" b="1" dirty="0" err="1"/>
              <a:t>late</a:t>
            </a:r>
            <a:r>
              <a:rPr lang="tr-TR" sz="2400" b="1" dirty="0"/>
              <a:t> life. Erdoğan O, Erdoğan T, </a:t>
            </a:r>
            <a:r>
              <a:rPr lang="tr-TR" sz="2400" b="1" dirty="0" err="1"/>
              <a:t>Önür</a:t>
            </a:r>
            <a:r>
              <a:rPr lang="tr-TR" sz="2400" b="1" dirty="0"/>
              <a:t> NH, Özkök S, Karan MA, </a:t>
            </a:r>
            <a:r>
              <a:rPr lang="tr-TR" sz="2400" b="1" dirty="0" err="1"/>
              <a:t>Bahat</a:t>
            </a:r>
            <a:r>
              <a:rPr lang="tr-TR" sz="2400" b="1" dirty="0"/>
              <a:t> G. </a:t>
            </a:r>
            <a:r>
              <a:rPr lang="tr-TR" sz="2400" b="1" dirty="0" err="1"/>
              <a:t>Aging</a:t>
            </a:r>
            <a:r>
              <a:rPr lang="tr-TR" sz="2400" b="1" dirty="0"/>
              <a:t> </a:t>
            </a:r>
            <a:r>
              <a:rPr lang="tr-TR" sz="2400" b="1" dirty="0" err="1"/>
              <a:t>Clin</a:t>
            </a:r>
            <a:r>
              <a:rPr lang="tr-TR" sz="2400" b="1" dirty="0"/>
              <a:t> </a:t>
            </a:r>
            <a:r>
              <a:rPr lang="tr-TR" sz="2400" b="1" dirty="0" err="1"/>
              <a:t>Exp</a:t>
            </a:r>
            <a:r>
              <a:rPr lang="tr-TR" sz="2400" b="1" dirty="0"/>
              <a:t> </a:t>
            </a:r>
            <a:r>
              <a:rPr lang="tr-TR" sz="2400" b="1" dirty="0" err="1"/>
              <a:t>Res</a:t>
            </a:r>
            <a:r>
              <a:rPr lang="tr-TR" sz="2400" b="1" dirty="0"/>
              <a:t>. 2025 </a:t>
            </a:r>
            <a:r>
              <a:rPr lang="tr-TR" sz="2400" b="1" dirty="0" err="1"/>
              <a:t>Oct</a:t>
            </a:r>
            <a:r>
              <a:rPr lang="tr-TR" sz="2400" b="1" dirty="0"/>
              <a:t> 7;37(1):287.  </a:t>
            </a:r>
          </a:p>
        </p:txBody>
      </p:sp>
      <p:sp>
        <p:nvSpPr>
          <p:cNvPr id="3" name="İçerik Yer Tutucusu 2">
            <a:extLst>
              <a:ext uri="{FF2B5EF4-FFF2-40B4-BE49-F238E27FC236}">
                <a16:creationId xmlns:a16="http://schemas.microsoft.com/office/drawing/2014/main" id="{A2203419-82C4-64C8-A01B-2ADC88687297}"/>
              </a:ext>
            </a:extLst>
          </p:cNvPr>
          <p:cNvSpPr>
            <a:spLocks noGrp="1"/>
          </p:cNvSpPr>
          <p:nvPr>
            <p:ph idx="1"/>
          </p:nvPr>
        </p:nvSpPr>
        <p:spPr/>
        <p:style>
          <a:lnRef idx="1">
            <a:schemeClr val="accent5"/>
          </a:lnRef>
          <a:fillRef idx="2">
            <a:schemeClr val="accent5"/>
          </a:fillRef>
          <a:effectRef idx="1">
            <a:schemeClr val="accent5"/>
          </a:effectRef>
          <a:fontRef idx="minor">
            <a:schemeClr val="dk1"/>
          </a:fontRef>
        </p:style>
        <p:txBody>
          <a:bodyPr>
            <a:normAutofit/>
          </a:bodyPr>
          <a:lstStyle/>
          <a:p>
            <a:pPr>
              <a:lnSpc>
                <a:spcPct val="100000"/>
              </a:lnSpc>
            </a:pPr>
            <a:r>
              <a:rPr lang="tr-TR" dirty="0"/>
              <a:t>1174 Toplumda Yaşayan Yaşlı, kesitsel çalışma</a:t>
            </a:r>
          </a:p>
          <a:p>
            <a:pPr>
              <a:lnSpc>
                <a:spcPct val="100000"/>
              </a:lnSpc>
            </a:pPr>
            <a:endParaRPr lang="tr-TR" dirty="0"/>
          </a:p>
          <a:p>
            <a:pPr>
              <a:lnSpc>
                <a:spcPct val="100000"/>
              </a:lnSpc>
            </a:pPr>
            <a:r>
              <a:rPr lang="tr-TR" dirty="0"/>
              <a:t>Santral obezite göstergeleri olan WHR, </a:t>
            </a:r>
            <a:r>
              <a:rPr lang="tr-TR" dirty="0" err="1"/>
              <a:t>WHtR</a:t>
            </a:r>
            <a:r>
              <a:rPr lang="tr-TR" dirty="0"/>
              <a:t> ve RFM iskemik kalp hastalığı ile bağımsız ilişkili, ancak VKİ, BAİ (kalça çevresi ve boydan hesap), WC ve yağ yüzdesi bağımsız ilişkili değil</a:t>
            </a:r>
          </a:p>
        </p:txBody>
      </p:sp>
    </p:spTree>
    <p:extLst>
      <p:ext uri="{BB962C8B-B14F-4D97-AF65-F5344CB8AC3E}">
        <p14:creationId xmlns:p14="http://schemas.microsoft.com/office/powerpoint/2010/main" val="15618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E8A5E-7B5B-5ED7-6D89-0AA8241EC67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5E319FD-8CCF-7934-CD1E-7D953B876205}"/>
              </a:ext>
            </a:extLst>
          </p:cNvPr>
          <p:cNvSpPr>
            <a:spLocks noGrp="1"/>
          </p:cNvSpPr>
          <p:nvPr>
            <p:ph type="title"/>
          </p:nvPr>
        </p:nvSpPr>
        <p:spPr/>
        <p:style>
          <a:lnRef idx="3">
            <a:schemeClr val="lt1"/>
          </a:lnRef>
          <a:fillRef idx="1">
            <a:schemeClr val="accent2"/>
          </a:fillRef>
          <a:effectRef idx="1">
            <a:schemeClr val="accent2"/>
          </a:effectRef>
          <a:fontRef idx="minor">
            <a:schemeClr val="lt1"/>
          </a:fontRef>
        </p:style>
        <p:txBody>
          <a:bodyPr>
            <a:noAutofit/>
          </a:bodyPr>
          <a:lstStyle/>
          <a:p>
            <a:r>
              <a:rPr lang="tr-TR" sz="2400" b="1" dirty="0"/>
              <a:t>Beyond BMI: </a:t>
            </a:r>
            <a:r>
              <a:rPr lang="tr-TR" sz="2400" b="1" dirty="0" err="1"/>
              <a:t>central</a:t>
            </a:r>
            <a:r>
              <a:rPr lang="tr-TR" sz="2400" b="1" dirty="0"/>
              <a:t> </a:t>
            </a:r>
            <a:r>
              <a:rPr lang="tr-TR" sz="2400" b="1" dirty="0" err="1"/>
              <a:t>obesity</a:t>
            </a:r>
            <a:r>
              <a:rPr lang="tr-TR" sz="2400" b="1" dirty="0"/>
              <a:t> </a:t>
            </a:r>
            <a:r>
              <a:rPr lang="tr-TR" sz="2400" b="1" dirty="0" err="1"/>
              <a:t>measures</a:t>
            </a:r>
            <a:r>
              <a:rPr lang="tr-TR" sz="2400" b="1" dirty="0"/>
              <a:t> </a:t>
            </a:r>
            <a:r>
              <a:rPr lang="tr-TR" sz="2400" b="1" dirty="0" err="1"/>
              <a:t>and</a:t>
            </a:r>
            <a:r>
              <a:rPr lang="tr-TR" sz="2400" b="1" dirty="0"/>
              <a:t> </a:t>
            </a:r>
            <a:r>
              <a:rPr lang="tr-TR" sz="2400" b="1" dirty="0" err="1"/>
              <a:t>cardiovascular</a:t>
            </a:r>
            <a:r>
              <a:rPr lang="tr-TR" sz="2400" b="1" dirty="0"/>
              <a:t> risk in </a:t>
            </a:r>
            <a:r>
              <a:rPr lang="tr-TR" sz="2400" b="1" dirty="0" err="1"/>
              <a:t>late</a:t>
            </a:r>
            <a:r>
              <a:rPr lang="tr-TR" sz="2400" b="1" dirty="0"/>
              <a:t> life. Erdoğan O, Erdoğan T, </a:t>
            </a:r>
            <a:r>
              <a:rPr lang="tr-TR" sz="2400" b="1" dirty="0" err="1"/>
              <a:t>Önür</a:t>
            </a:r>
            <a:r>
              <a:rPr lang="tr-TR" sz="2400" b="1" dirty="0"/>
              <a:t> NH, Özkök S, Karan MA, </a:t>
            </a:r>
            <a:r>
              <a:rPr lang="tr-TR" sz="2400" b="1" dirty="0" err="1"/>
              <a:t>Bahat</a:t>
            </a:r>
            <a:r>
              <a:rPr lang="tr-TR" sz="2400" b="1" dirty="0"/>
              <a:t> G. </a:t>
            </a:r>
            <a:r>
              <a:rPr lang="tr-TR" sz="2400" b="1" dirty="0" err="1"/>
              <a:t>Aging</a:t>
            </a:r>
            <a:r>
              <a:rPr lang="tr-TR" sz="2400" b="1" dirty="0"/>
              <a:t> </a:t>
            </a:r>
            <a:r>
              <a:rPr lang="tr-TR" sz="2400" b="1" dirty="0" err="1"/>
              <a:t>Clin</a:t>
            </a:r>
            <a:r>
              <a:rPr lang="tr-TR" sz="2400" b="1" dirty="0"/>
              <a:t> </a:t>
            </a:r>
            <a:r>
              <a:rPr lang="tr-TR" sz="2400" b="1" dirty="0" err="1"/>
              <a:t>Exp</a:t>
            </a:r>
            <a:r>
              <a:rPr lang="tr-TR" sz="2400" b="1" dirty="0"/>
              <a:t> </a:t>
            </a:r>
            <a:r>
              <a:rPr lang="tr-TR" sz="2400" b="1" dirty="0" err="1"/>
              <a:t>Res</a:t>
            </a:r>
            <a:r>
              <a:rPr lang="tr-TR" sz="2400" b="1" dirty="0"/>
              <a:t>. 2025 </a:t>
            </a:r>
            <a:r>
              <a:rPr lang="tr-TR" sz="2400" b="1" dirty="0" err="1"/>
              <a:t>Oct</a:t>
            </a:r>
            <a:r>
              <a:rPr lang="tr-TR" sz="2400" b="1" dirty="0"/>
              <a:t> 7;37(1):287.  </a:t>
            </a:r>
          </a:p>
        </p:txBody>
      </p:sp>
      <p:sp>
        <p:nvSpPr>
          <p:cNvPr id="3" name="İçerik Yer Tutucusu 2">
            <a:extLst>
              <a:ext uri="{FF2B5EF4-FFF2-40B4-BE49-F238E27FC236}">
                <a16:creationId xmlns:a16="http://schemas.microsoft.com/office/drawing/2014/main" id="{C77255F7-2A5D-6604-DFC3-23ED0A74CA4A}"/>
              </a:ext>
            </a:extLst>
          </p:cNvPr>
          <p:cNvSpPr>
            <a:spLocks noGrp="1"/>
          </p:cNvSpPr>
          <p:nvPr>
            <p:ph idx="1"/>
          </p:nvPr>
        </p:nvSpPr>
        <p:spPr/>
        <p:style>
          <a:lnRef idx="1">
            <a:schemeClr val="accent5"/>
          </a:lnRef>
          <a:fillRef idx="2">
            <a:schemeClr val="accent5"/>
          </a:fillRef>
          <a:effectRef idx="1">
            <a:schemeClr val="accent5"/>
          </a:effectRef>
          <a:fontRef idx="minor">
            <a:schemeClr val="dk1"/>
          </a:fontRef>
        </p:style>
        <p:txBody>
          <a:bodyPr>
            <a:normAutofit/>
          </a:bodyPr>
          <a:lstStyle/>
          <a:p>
            <a:endParaRPr lang="tr-TR" dirty="0"/>
          </a:p>
          <a:p>
            <a:r>
              <a:rPr lang="tr-TR" dirty="0" err="1"/>
              <a:t>WHtR'nin</a:t>
            </a:r>
            <a:r>
              <a:rPr lang="tr-TR" dirty="0"/>
              <a:t> </a:t>
            </a:r>
            <a:r>
              <a:rPr lang="tr-TR" dirty="0" err="1"/>
              <a:t>WC'nin</a:t>
            </a:r>
            <a:r>
              <a:rPr lang="tr-TR" dirty="0"/>
              <a:t> ötesinde anlamlı kalması, merkezi yağı vücut boyuna göre normalleştirme yeteneğinin bir göstergesi olabilir; bu özellikle yaşla birlikte boy kaybeden yaşlılarda önemli</a:t>
            </a:r>
          </a:p>
          <a:p>
            <a:endParaRPr lang="tr-TR" dirty="0"/>
          </a:p>
          <a:p>
            <a:endParaRPr lang="tr-TR" dirty="0"/>
          </a:p>
          <a:p>
            <a:r>
              <a:rPr lang="tr-TR" dirty="0"/>
              <a:t>Bu bulgular, KV risk sınıflandırmasında </a:t>
            </a:r>
            <a:r>
              <a:rPr lang="tr-TR" b="1" dirty="0"/>
              <a:t>toplam yağlanma yerine yağ dağılımının önemi</a:t>
            </a:r>
            <a:r>
              <a:rPr lang="tr-TR" dirty="0"/>
              <a:t>ni yansıtmakta</a:t>
            </a:r>
          </a:p>
        </p:txBody>
      </p:sp>
    </p:spTree>
    <p:extLst>
      <p:ext uri="{BB962C8B-B14F-4D97-AF65-F5344CB8AC3E}">
        <p14:creationId xmlns:p14="http://schemas.microsoft.com/office/powerpoint/2010/main" val="2135206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BE142DC-4542-3372-EBE4-2E1BFA183DBD}"/>
              </a:ext>
            </a:extLst>
          </p:cNvPr>
          <p:cNvSpPr>
            <a:spLocks noGrp="1"/>
          </p:cNvSpPr>
          <p:nvPr>
            <p:ph type="title"/>
          </p:nvPr>
        </p:nvSpPr>
        <p:spPr/>
        <p:txBody>
          <a:bodyPr/>
          <a:lstStyle/>
          <a:p>
            <a:pPr algn="ctr"/>
            <a:r>
              <a:rPr lang="tr-TR" b="1" dirty="0">
                <a:latin typeface="+mn-lt"/>
              </a:rPr>
              <a:t>BIA yağ yüzdesi</a:t>
            </a:r>
          </a:p>
        </p:txBody>
      </p:sp>
      <p:graphicFrame>
        <p:nvGraphicFramePr>
          <p:cNvPr id="4" name="İçerik Yer Tutucusu 3">
            <a:extLst>
              <a:ext uri="{FF2B5EF4-FFF2-40B4-BE49-F238E27FC236}">
                <a16:creationId xmlns:a16="http://schemas.microsoft.com/office/drawing/2014/main" id="{77938885-8FF4-493E-8CAC-BEFE9A7364FD}"/>
              </a:ext>
            </a:extLst>
          </p:cNvPr>
          <p:cNvGraphicFramePr>
            <a:graphicFrameLocks noGrp="1"/>
          </p:cNvGraphicFramePr>
          <p:nvPr>
            <p:ph idx="1"/>
          </p:nvPr>
        </p:nvGraphicFramePr>
        <p:xfrm>
          <a:off x="838200" y="1505239"/>
          <a:ext cx="10515600" cy="4646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Metin kutusu 4">
            <a:extLst>
              <a:ext uri="{FF2B5EF4-FFF2-40B4-BE49-F238E27FC236}">
                <a16:creationId xmlns:a16="http://schemas.microsoft.com/office/drawing/2014/main" id="{28EF15CD-23CA-3715-CC38-0682ED2D285B}"/>
              </a:ext>
            </a:extLst>
          </p:cNvPr>
          <p:cNvSpPr txBox="1"/>
          <p:nvPr/>
        </p:nvSpPr>
        <p:spPr>
          <a:xfrm>
            <a:off x="882237" y="6020790"/>
            <a:ext cx="10427525" cy="369332"/>
          </a:xfrm>
          <a:prstGeom prst="rect">
            <a:avLst/>
          </a:prstGeom>
          <a:solidFill>
            <a:schemeClr val="bg1">
              <a:lumMod val="85000"/>
            </a:schemeClr>
          </a:solidFill>
        </p:spPr>
        <p:txBody>
          <a:bodyPr wrap="square" rtlCol="0">
            <a:spAutoFit/>
          </a:bodyPr>
          <a:lstStyle/>
          <a:p>
            <a:r>
              <a:rPr lang="tr-TR" dirty="0"/>
              <a:t>*Bahat et al. </a:t>
            </a:r>
            <a:r>
              <a:rPr lang="en-US" dirty="0"/>
              <a:t>Aging Male. 2020 Dec;23(5):477-482.</a:t>
            </a:r>
            <a:endParaRPr lang="tr-TR" dirty="0"/>
          </a:p>
        </p:txBody>
      </p:sp>
    </p:spTree>
    <p:extLst>
      <p:ext uri="{BB962C8B-B14F-4D97-AF65-F5344CB8AC3E}">
        <p14:creationId xmlns:p14="http://schemas.microsoft.com/office/powerpoint/2010/main" val="2295385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a:extLst>
              <a:ext uri="{FF2B5EF4-FFF2-40B4-BE49-F238E27FC236}">
                <a16:creationId xmlns:a16="http://schemas.microsoft.com/office/drawing/2014/main" id="{5A14D35B-F27D-5CAB-9D60-5A2B4AB4DD4D}"/>
              </a:ext>
            </a:extLst>
          </p:cNvPr>
          <p:cNvGraphicFramePr>
            <a:graphicFrameLocks noGrp="1"/>
          </p:cNvGraphicFramePr>
          <p:nvPr>
            <p:ph idx="1"/>
            <p:extLst>
              <p:ext uri="{D42A27DB-BD31-4B8C-83A1-F6EECF244321}">
                <p14:modId xmlns:p14="http://schemas.microsoft.com/office/powerpoint/2010/main" val="15190450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Başlık 4">
            <a:extLst>
              <a:ext uri="{FF2B5EF4-FFF2-40B4-BE49-F238E27FC236}">
                <a16:creationId xmlns:a16="http://schemas.microsoft.com/office/drawing/2014/main" id="{4830F3B5-4B4B-9632-13A9-86010C264083}"/>
              </a:ext>
            </a:extLst>
          </p:cNvPr>
          <p:cNvSpPr>
            <a:spLocks noGrp="1"/>
          </p:cNvSpPr>
          <p:nvPr>
            <p:ph type="title"/>
          </p:nvPr>
        </p:nvSpPr>
        <p:spPr/>
        <p:txBody>
          <a:bodyPr/>
          <a:lstStyle/>
          <a:p>
            <a:endParaRPr lang="tr-TR"/>
          </a:p>
        </p:txBody>
      </p:sp>
    </p:spTree>
    <p:extLst>
      <p:ext uri="{BB962C8B-B14F-4D97-AF65-F5344CB8AC3E}">
        <p14:creationId xmlns:p14="http://schemas.microsoft.com/office/powerpoint/2010/main" val="320305029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5" name="İçerik Yer Tutucusu 4" descr="metin, makbuz, ekran görüntüsü, sayı, numara içeren bir resim&#10;&#10;Yapay zeka tarafından oluşturulmuş içerik yanlış olabilir.">
            <a:extLst>
              <a:ext uri="{FF2B5EF4-FFF2-40B4-BE49-F238E27FC236}">
                <a16:creationId xmlns:a16="http://schemas.microsoft.com/office/drawing/2014/main" id="{D29E0116-6686-3611-3350-325A6891BE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5933" y="1658541"/>
            <a:ext cx="10380133" cy="4515357"/>
          </a:xfrm>
          <a:prstGeom prst="rect">
            <a:avLst/>
          </a:prstGeom>
        </p:spPr>
      </p:pic>
      <p:sp>
        <p:nvSpPr>
          <p:cNvPr id="7" name="Metin kutusu 6">
            <a:extLst>
              <a:ext uri="{FF2B5EF4-FFF2-40B4-BE49-F238E27FC236}">
                <a16:creationId xmlns:a16="http://schemas.microsoft.com/office/drawing/2014/main" id="{AA263F19-7CB1-09BF-A527-AF46A6B85459}"/>
              </a:ext>
            </a:extLst>
          </p:cNvPr>
          <p:cNvSpPr txBox="1"/>
          <p:nvPr/>
        </p:nvSpPr>
        <p:spPr>
          <a:xfrm>
            <a:off x="653814" y="643467"/>
            <a:ext cx="10884372" cy="707886"/>
          </a:xfrm>
          <a:prstGeom prst="rect">
            <a:avLst/>
          </a:prstGeom>
          <a:noFill/>
        </p:spPr>
        <p:txBody>
          <a:bodyPr wrap="square">
            <a:spAutoFit/>
          </a:bodyPr>
          <a:lstStyle/>
          <a:p>
            <a:r>
              <a:rPr lang="tr-TR" sz="2000" b="0" i="0" u="none" strike="noStrike" dirty="0" err="1">
                <a:solidFill>
                  <a:srgbClr val="212121"/>
                </a:solidFill>
                <a:effectLst/>
                <a:latin typeface="BlinkMacSystemFont"/>
              </a:rPr>
              <a:t>Gallagher</a:t>
            </a:r>
            <a:r>
              <a:rPr lang="tr-TR" sz="2000" b="0" i="0" u="none" strike="noStrike" dirty="0">
                <a:solidFill>
                  <a:srgbClr val="212121"/>
                </a:solidFill>
                <a:effectLst/>
                <a:latin typeface="BlinkMacSystemFont"/>
              </a:rPr>
              <a:t> D, et al. </a:t>
            </a:r>
            <a:r>
              <a:rPr lang="tr-TR" sz="2000" b="0" i="0" u="none" strike="noStrike" dirty="0" err="1">
                <a:solidFill>
                  <a:srgbClr val="212121"/>
                </a:solidFill>
                <a:effectLst/>
                <a:latin typeface="BlinkMacSystemFont"/>
              </a:rPr>
              <a:t>Healthy</a:t>
            </a:r>
            <a:r>
              <a:rPr lang="tr-TR" sz="2000" b="0" i="0" u="none" strike="noStrike" dirty="0">
                <a:solidFill>
                  <a:srgbClr val="212121"/>
                </a:solidFill>
                <a:effectLst/>
                <a:latin typeface="BlinkMacSystemFont"/>
              </a:rPr>
              <a:t> </a:t>
            </a:r>
            <a:r>
              <a:rPr lang="tr-TR" sz="2000" b="0" i="0" u="none" strike="noStrike" dirty="0" err="1">
                <a:solidFill>
                  <a:srgbClr val="212121"/>
                </a:solidFill>
                <a:effectLst/>
                <a:latin typeface="BlinkMacSystemFont"/>
              </a:rPr>
              <a:t>percentage</a:t>
            </a:r>
            <a:r>
              <a:rPr lang="tr-TR" sz="2000" b="0" i="0" u="none" strike="noStrike" dirty="0">
                <a:solidFill>
                  <a:srgbClr val="212121"/>
                </a:solidFill>
                <a:effectLst/>
                <a:latin typeface="BlinkMacSystemFont"/>
              </a:rPr>
              <a:t> body </a:t>
            </a:r>
            <a:r>
              <a:rPr lang="tr-TR" sz="2000" b="0" i="0" u="none" strike="noStrike" dirty="0" err="1">
                <a:solidFill>
                  <a:srgbClr val="212121"/>
                </a:solidFill>
                <a:effectLst/>
                <a:latin typeface="BlinkMacSystemFont"/>
              </a:rPr>
              <a:t>fat</a:t>
            </a:r>
            <a:r>
              <a:rPr lang="tr-TR" sz="2000" b="0" i="0" u="none" strike="noStrike" dirty="0">
                <a:solidFill>
                  <a:srgbClr val="212121"/>
                </a:solidFill>
                <a:effectLst/>
                <a:latin typeface="BlinkMacSystemFont"/>
              </a:rPr>
              <a:t> </a:t>
            </a:r>
            <a:r>
              <a:rPr lang="tr-TR" sz="2000" b="0" i="0" u="none" strike="noStrike" dirty="0" err="1">
                <a:solidFill>
                  <a:srgbClr val="212121"/>
                </a:solidFill>
                <a:effectLst/>
                <a:latin typeface="BlinkMacSystemFont"/>
              </a:rPr>
              <a:t>ranges</a:t>
            </a:r>
            <a:r>
              <a:rPr lang="tr-TR" sz="2000" b="0" i="0" u="none" strike="noStrike" dirty="0">
                <a:solidFill>
                  <a:srgbClr val="212121"/>
                </a:solidFill>
                <a:effectLst/>
                <a:latin typeface="BlinkMacSystemFont"/>
              </a:rPr>
              <a:t>: an </a:t>
            </a:r>
            <a:r>
              <a:rPr lang="tr-TR" sz="2000" b="0" i="0" u="none" strike="noStrike" dirty="0" err="1">
                <a:solidFill>
                  <a:srgbClr val="212121"/>
                </a:solidFill>
                <a:effectLst/>
                <a:latin typeface="BlinkMacSystemFont"/>
              </a:rPr>
              <a:t>approach</a:t>
            </a:r>
            <a:r>
              <a:rPr lang="tr-TR" sz="2000" b="0" i="0" u="none" strike="noStrike" dirty="0">
                <a:solidFill>
                  <a:srgbClr val="212121"/>
                </a:solidFill>
                <a:effectLst/>
                <a:latin typeface="BlinkMacSystemFont"/>
              </a:rPr>
              <a:t> </a:t>
            </a:r>
            <a:r>
              <a:rPr lang="tr-TR" sz="2000" b="0" i="0" u="none" strike="noStrike" dirty="0" err="1">
                <a:solidFill>
                  <a:srgbClr val="212121"/>
                </a:solidFill>
                <a:effectLst/>
                <a:latin typeface="BlinkMacSystemFont"/>
              </a:rPr>
              <a:t>for</a:t>
            </a:r>
            <a:r>
              <a:rPr lang="tr-TR" sz="2000" b="0" i="0" u="none" strike="noStrike" dirty="0">
                <a:solidFill>
                  <a:srgbClr val="212121"/>
                </a:solidFill>
                <a:effectLst/>
                <a:latin typeface="BlinkMacSystemFont"/>
              </a:rPr>
              <a:t> </a:t>
            </a:r>
            <a:r>
              <a:rPr lang="tr-TR" sz="2000" b="0" i="0" u="none" strike="noStrike" dirty="0" err="1">
                <a:solidFill>
                  <a:srgbClr val="212121"/>
                </a:solidFill>
                <a:effectLst/>
                <a:latin typeface="BlinkMacSystemFont"/>
              </a:rPr>
              <a:t>developing</a:t>
            </a:r>
            <a:r>
              <a:rPr lang="tr-TR" sz="2000" b="0" i="0" u="none" strike="noStrike" dirty="0">
                <a:solidFill>
                  <a:srgbClr val="212121"/>
                </a:solidFill>
                <a:effectLst/>
                <a:latin typeface="BlinkMacSystemFont"/>
              </a:rPr>
              <a:t> </a:t>
            </a:r>
            <a:r>
              <a:rPr lang="tr-TR" sz="2000" b="0" i="0" u="none" strike="noStrike" dirty="0" err="1">
                <a:solidFill>
                  <a:srgbClr val="212121"/>
                </a:solidFill>
                <a:effectLst/>
                <a:latin typeface="BlinkMacSystemFont"/>
              </a:rPr>
              <a:t>guidelines</a:t>
            </a:r>
            <a:r>
              <a:rPr lang="tr-TR" sz="2000" b="0" i="0" u="none" strike="noStrike" dirty="0">
                <a:solidFill>
                  <a:srgbClr val="212121"/>
                </a:solidFill>
                <a:effectLst/>
                <a:latin typeface="BlinkMacSystemFont"/>
              </a:rPr>
              <a:t> </a:t>
            </a:r>
            <a:r>
              <a:rPr lang="tr-TR" sz="2000" b="0" i="0" u="none" strike="noStrike" dirty="0" err="1">
                <a:solidFill>
                  <a:srgbClr val="212121"/>
                </a:solidFill>
                <a:effectLst/>
                <a:latin typeface="BlinkMacSystemFont"/>
              </a:rPr>
              <a:t>based</a:t>
            </a:r>
            <a:r>
              <a:rPr lang="tr-TR" sz="2000" b="0" i="0" u="none" strike="noStrike" dirty="0">
                <a:solidFill>
                  <a:srgbClr val="212121"/>
                </a:solidFill>
                <a:effectLst/>
                <a:latin typeface="BlinkMacSystemFont"/>
              </a:rPr>
              <a:t> on body </a:t>
            </a:r>
            <a:r>
              <a:rPr lang="tr-TR" sz="2000" b="0" i="0" u="none" strike="noStrike" dirty="0" err="1">
                <a:solidFill>
                  <a:srgbClr val="212121"/>
                </a:solidFill>
                <a:effectLst/>
                <a:latin typeface="BlinkMacSystemFont"/>
              </a:rPr>
              <a:t>mass</a:t>
            </a:r>
            <a:r>
              <a:rPr lang="tr-TR" sz="2000" b="0" i="0" u="none" strike="noStrike" dirty="0">
                <a:solidFill>
                  <a:srgbClr val="212121"/>
                </a:solidFill>
                <a:effectLst/>
                <a:latin typeface="BlinkMacSystemFont"/>
              </a:rPr>
              <a:t> </a:t>
            </a:r>
            <a:r>
              <a:rPr lang="tr-TR" sz="2000" b="0" i="0" u="none" strike="noStrike" dirty="0" err="1">
                <a:solidFill>
                  <a:srgbClr val="212121"/>
                </a:solidFill>
                <a:effectLst/>
                <a:latin typeface="BlinkMacSystemFont"/>
              </a:rPr>
              <a:t>index</a:t>
            </a:r>
            <a:r>
              <a:rPr lang="tr-TR" sz="2000" b="0" i="0" u="none" strike="noStrike" dirty="0">
                <a:solidFill>
                  <a:srgbClr val="212121"/>
                </a:solidFill>
                <a:effectLst/>
                <a:latin typeface="BlinkMacSystemFont"/>
              </a:rPr>
              <a:t>. </a:t>
            </a:r>
            <a:r>
              <a:rPr lang="tr-TR" sz="2000" b="0" i="0" u="none" strike="noStrike" dirty="0" err="1">
                <a:solidFill>
                  <a:srgbClr val="212121"/>
                </a:solidFill>
                <a:effectLst/>
                <a:latin typeface="BlinkMacSystemFont"/>
              </a:rPr>
              <a:t>Am</a:t>
            </a:r>
            <a:r>
              <a:rPr lang="tr-TR" sz="2000" b="0" i="0" u="none" strike="noStrike" dirty="0">
                <a:solidFill>
                  <a:srgbClr val="212121"/>
                </a:solidFill>
                <a:effectLst/>
                <a:latin typeface="BlinkMacSystemFont"/>
              </a:rPr>
              <a:t> J </a:t>
            </a:r>
            <a:r>
              <a:rPr lang="tr-TR" sz="2000" b="0" i="0" u="none" strike="noStrike" dirty="0" err="1">
                <a:solidFill>
                  <a:srgbClr val="212121"/>
                </a:solidFill>
                <a:effectLst/>
                <a:latin typeface="BlinkMacSystemFont"/>
              </a:rPr>
              <a:t>Clin</a:t>
            </a:r>
            <a:r>
              <a:rPr lang="tr-TR" sz="2000" b="0" i="0" u="none" strike="noStrike" dirty="0">
                <a:solidFill>
                  <a:srgbClr val="212121"/>
                </a:solidFill>
                <a:effectLst/>
                <a:latin typeface="BlinkMacSystemFont"/>
              </a:rPr>
              <a:t> </a:t>
            </a:r>
            <a:r>
              <a:rPr lang="tr-TR" sz="2000" b="0" i="0" u="none" strike="noStrike" dirty="0" err="1">
                <a:solidFill>
                  <a:srgbClr val="212121"/>
                </a:solidFill>
                <a:effectLst/>
                <a:latin typeface="BlinkMacSystemFont"/>
              </a:rPr>
              <a:t>Nutr</a:t>
            </a:r>
            <a:r>
              <a:rPr lang="tr-TR" sz="2000" b="0" i="0" u="none" strike="noStrike" dirty="0">
                <a:solidFill>
                  <a:srgbClr val="212121"/>
                </a:solidFill>
                <a:effectLst/>
                <a:latin typeface="BlinkMacSystemFont"/>
              </a:rPr>
              <a:t>. 2000 Sep;72(3):694-701. </a:t>
            </a:r>
            <a:endParaRPr lang="tr-TR" sz="2000" dirty="0"/>
          </a:p>
        </p:txBody>
      </p:sp>
      <p:sp>
        <p:nvSpPr>
          <p:cNvPr id="2" name="5 Köşeli Yıldız 1">
            <a:extLst>
              <a:ext uri="{FF2B5EF4-FFF2-40B4-BE49-F238E27FC236}">
                <a16:creationId xmlns:a16="http://schemas.microsoft.com/office/drawing/2014/main" id="{7EDD49C1-EC24-0ECA-9D36-5E30E203848C}"/>
              </a:ext>
            </a:extLst>
          </p:cNvPr>
          <p:cNvSpPr/>
          <p:nvPr/>
        </p:nvSpPr>
        <p:spPr>
          <a:xfrm>
            <a:off x="6112887" y="5848751"/>
            <a:ext cx="294468" cy="276975"/>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5 Köşeli Yıldız 2">
            <a:extLst>
              <a:ext uri="{FF2B5EF4-FFF2-40B4-BE49-F238E27FC236}">
                <a16:creationId xmlns:a16="http://schemas.microsoft.com/office/drawing/2014/main" id="{383BF823-1091-E40B-FCFC-C8DEBEC6AAD5}"/>
              </a:ext>
            </a:extLst>
          </p:cNvPr>
          <p:cNvSpPr/>
          <p:nvPr/>
        </p:nvSpPr>
        <p:spPr>
          <a:xfrm>
            <a:off x="10539645" y="5827680"/>
            <a:ext cx="294468" cy="276975"/>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5 Köşeli Yıldız 3">
            <a:extLst>
              <a:ext uri="{FF2B5EF4-FFF2-40B4-BE49-F238E27FC236}">
                <a16:creationId xmlns:a16="http://schemas.microsoft.com/office/drawing/2014/main" id="{F0753DDA-6639-2026-53A1-F01142F26B35}"/>
              </a:ext>
            </a:extLst>
          </p:cNvPr>
          <p:cNvSpPr/>
          <p:nvPr/>
        </p:nvSpPr>
        <p:spPr>
          <a:xfrm>
            <a:off x="653163" y="5060971"/>
            <a:ext cx="294468" cy="276975"/>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1717117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tr-TR" dirty="0"/>
              <a:t>BIA</a:t>
            </a:r>
          </a:p>
        </p:txBody>
      </p:sp>
      <p:sp>
        <p:nvSpPr>
          <p:cNvPr id="3" name="İçerik Yer Tutucusu 2"/>
          <p:cNvSpPr>
            <a:spLocks noGrp="1"/>
          </p:cNvSpPr>
          <p:nvPr>
            <p:ph idx="1"/>
          </p:nvPr>
        </p:nvSpPr>
        <p:spPr/>
        <p:txBody>
          <a:bodyPr>
            <a:normAutofit fontScale="92500" lnSpcReduction="10000"/>
          </a:bodyPr>
          <a:lstStyle/>
          <a:p>
            <a:r>
              <a:rPr lang="tr-TR" dirty="0" err="1"/>
              <a:t>Viseral</a:t>
            </a:r>
            <a:r>
              <a:rPr lang="tr-TR" dirty="0"/>
              <a:t> veya </a:t>
            </a:r>
            <a:r>
              <a:rPr lang="tr-TR" dirty="0" err="1"/>
              <a:t>subcutan</a:t>
            </a:r>
            <a:r>
              <a:rPr lang="tr-TR" dirty="0"/>
              <a:t> ayrımı –</a:t>
            </a:r>
          </a:p>
          <a:p>
            <a:r>
              <a:rPr lang="tr-TR" dirty="0"/>
              <a:t>Total vücut yağı +</a:t>
            </a:r>
          </a:p>
          <a:p>
            <a:endParaRPr lang="tr-TR" dirty="0"/>
          </a:p>
          <a:p>
            <a:r>
              <a:rPr lang="tr-TR" dirty="0"/>
              <a:t>Vücut yağının ölçümü için </a:t>
            </a:r>
            <a:r>
              <a:rPr lang="tr-TR" b="1" dirty="0"/>
              <a:t>DEXA ile iki BIA</a:t>
            </a:r>
            <a:r>
              <a:rPr lang="tr-TR" dirty="0"/>
              <a:t> cihazını karşılaştıran bir çalışmada, her iki BIA ile ölçülen vücut yağ yüzdesi normal </a:t>
            </a:r>
            <a:r>
              <a:rPr lang="tr-TR" dirty="0" err="1"/>
              <a:t>BMI'lı</a:t>
            </a:r>
            <a:r>
              <a:rPr lang="tr-TR" dirty="0"/>
              <a:t> kişilerde </a:t>
            </a:r>
            <a:r>
              <a:rPr lang="tr-TR" b="1" dirty="0"/>
              <a:t>%2-%6</a:t>
            </a:r>
            <a:r>
              <a:rPr lang="tr-TR" dirty="0"/>
              <a:t> daha </a:t>
            </a:r>
            <a:r>
              <a:rPr lang="tr-TR" b="1" dirty="0"/>
              <a:t>düşük</a:t>
            </a:r>
            <a:r>
              <a:rPr lang="tr-TR" dirty="0"/>
              <a:t> saptanmış</a:t>
            </a:r>
          </a:p>
          <a:p>
            <a:r>
              <a:rPr lang="tr-TR" dirty="0"/>
              <a:t>Aşırı kilolu olduğu düşünülen kişiler arasında değerler kadınlarda daha düşük, ancak erkeklerde benzer bulunmuş. </a:t>
            </a:r>
          </a:p>
          <a:p>
            <a:pPr marL="0" indent="0">
              <a:buNone/>
            </a:pPr>
            <a:endParaRPr lang="tr-TR" dirty="0"/>
          </a:p>
          <a:p>
            <a:r>
              <a:rPr lang="tr-TR" sz="2000" i="1" dirty="0" err="1"/>
              <a:t>Assessing</a:t>
            </a:r>
            <a:r>
              <a:rPr lang="tr-TR" sz="2000" i="1" dirty="0"/>
              <a:t> body </a:t>
            </a:r>
            <a:r>
              <a:rPr lang="tr-TR" sz="2000" i="1" dirty="0" err="1"/>
              <a:t>composition</a:t>
            </a:r>
            <a:r>
              <a:rPr lang="tr-TR" sz="2000" i="1" dirty="0"/>
              <a:t> </a:t>
            </a:r>
            <a:r>
              <a:rPr lang="tr-TR" sz="2000" i="1" dirty="0" err="1"/>
              <a:t>with</a:t>
            </a:r>
            <a:r>
              <a:rPr lang="tr-TR" sz="2000" i="1" dirty="0"/>
              <a:t> DXA </a:t>
            </a:r>
            <a:r>
              <a:rPr lang="tr-TR" sz="2000" i="1" dirty="0" err="1"/>
              <a:t>and</a:t>
            </a:r>
            <a:r>
              <a:rPr lang="tr-TR" sz="2000" i="1" dirty="0"/>
              <a:t> </a:t>
            </a:r>
            <a:r>
              <a:rPr lang="tr-TR" sz="2000" i="1" dirty="0" err="1"/>
              <a:t>bioimpedance</a:t>
            </a:r>
            <a:r>
              <a:rPr lang="tr-TR" sz="2000" i="1" dirty="0"/>
              <a:t>: </a:t>
            </a:r>
            <a:r>
              <a:rPr lang="tr-TR" sz="2000" i="1" dirty="0" err="1"/>
              <a:t>effects</a:t>
            </a:r>
            <a:r>
              <a:rPr lang="tr-TR" sz="2000" i="1" dirty="0"/>
              <a:t> of </a:t>
            </a:r>
            <a:r>
              <a:rPr lang="tr-TR" sz="2000" i="1" dirty="0" err="1"/>
              <a:t>obesity</a:t>
            </a:r>
            <a:r>
              <a:rPr lang="tr-TR" sz="2000" i="1" dirty="0"/>
              <a:t>, </a:t>
            </a:r>
            <a:r>
              <a:rPr lang="tr-TR" sz="2000" i="1" dirty="0" err="1"/>
              <a:t>physical</a:t>
            </a:r>
            <a:r>
              <a:rPr lang="tr-TR" sz="2000" i="1" dirty="0"/>
              <a:t> </a:t>
            </a:r>
            <a:r>
              <a:rPr lang="tr-TR" sz="2000" i="1" dirty="0" err="1"/>
              <a:t>activity</a:t>
            </a:r>
            <a:r>
              <a:rPr lang="tr-TR" sz="2000" i="1" dirty="0"/>
              <a:t>, </a:t>
            </a:r>
            <a:r>
              <a:rPr lang="tr-TR" sz="2000" i="1" dirty="0" err="1"/>
              <a:t>and</a:t>
            </a:r>
            <a:r>
              <a:rPr lang="tr-TR" sz="2000" i="1" dirty="0"/>
              <a:t> age. </a:t>
            </a:r>
            <a:r>
              <a:rPr lang="tr-TR" sz="2000" i="1" dirty="0" err="1"/>
              <a:t>Obesity</a:t>
            </a:r>
            <a:r>
              <a:rPr lang="tr-TR" sz="2000" i="1" dirty="0"/>
              <a:t> (Silver Spring). 2008 Mar;16(3):700-5. </a:t>
            </a:r>
            <a:endParaRPr lang="tr-TR" i="1" dirty="0"/>
          </a:p>
        </p:txBody>
      </p:sp>
    </p:spTree>
    <p:extLst>
      <p:ext uri="{BB962C8B-B14F-4D97-AF65-F5344CB8AC3E}">
        <p14:creationId xmlns:p14="http://schemas.microsoft.com/office/powerpoint/2010/main" val="816079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EBBBD7A-7CB9-1C9C-B418-7D564F498FA8}"/>
              </a:ext>
            </a:extLst>
          </p:cNvPr>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r>
              <a:rPr lang="tr-TR" dirty="0"/>
              <a:t>ULTRASON</a:t>
            </a:r>
          </a:p>
        </p:txBody>
      </p:sp>
      <p:sp>
        <p:nvSpPr>
          <p:cNvPr id="3" name="İçerik Yer Tutucusu 2">
            <a:extLst>
              <a:ext uri="{FF2B5EF4-FFF2-40B4-BE49-F238E27FC236}">
                <a16:creationId xmlns:a16="http://schemas.microsoft.com/office/drawing/2014/main" id="{F76E9507-6178-28D0-D2CF-B51608948D36}"/>
              </a:ext>
            </a:extLst>
          </p:cNvPr>
          <p:cNvSpPr>
            <a:spLocks noGrp="1"/>
          </p:cNvSpPr>
          <p:nvPr>
            <p:ph idx="1"/>
          </p:nvPr>
        </p:nvSpPr>
        <p:spPr/>
        <p:txBody>
          <a:bodyPr>
            <a:normAutofit lnSpcReduction="10000"/>
          </a:bodyPr>
          <a:lstStyle/>
          <a:p>
            <a:r>
              <a:rPr lang="tr-TR" b="1" dirty="0"/>
              <a:t>Deri altı ve </a:t>
            </a:r>
            <a:r>
              <a:rPr lang="tr-TR" b="1" dirty="0" err="1"/>
              <a:t>viseral</a:t>
            </a:r>
            <a:r>
              <a:rPr lang="tr-TR" b="1" dirty="0"/>
              <a:t> yağ </a:t>
            </a:r>
            <a:r>
              <a:rPr lang="tr-TR" dirty="0"/>
              <a:t>kompartımanlarının lokal, kolay ve tekrarlanabilir şekilde değerlendirilmesi</a:t>
            </a:r>
          </a:p>
          <a:p>
            <a:r>
              <a:rPr lang="tr-TR" dirty="0"/>
              <a:t>Deri yüzeyi ile kas </a:t>
            </a:r>
            <a:r>
              <a:rPr lang="tr-TR" dirty="0" err="1"/>
              <a:t>fasyası</a:t>
            </a:r>
            <a:r>
              <a:rPr lang="tr-TR" dirty="0"/>
              <a:t> (veya kemik) arasındaki mesafe: yağ kalınlığı olarak ölçülür. </a:t>
            </a:r>
          </a:p>
          <a:p>
            <a:r>
              <a:rPr lang="tr-TR" dirty="0"/>
              <a:t>Ölçümler genellikle birden fazla standart bölgeden (örneğin karın, uyluk, kol) yapılır. </a:t>
            </a:r>
          </a:p>
          <a:p>
            <a:r>
              <a:rPr lang="tr-TR" dirty="0"/>
              <a:t>Stimülasyon Yöntemi: </a:t>
            </a:r>
            <a:r>
              <a:rPr lang="tr-TR" b="1" dirty="0"/>
              <a:t>Toplam vücut yağını tahmin </a:t>
            </a:r>
            <a:r>
              <a:rPr lang="tr-TR" dirty="0"/>
              <a:t>etmek için, birkaç bölgeden alınan kalınlıklar, genellikle antropometrik verilerle (boy, kilo, çevre) birlikte tahmin denklemlerine girilir. </a:t>
            </a:r>
          </a:p>
          <a:p>
            <a:r>
              <a:rPr lang="tr-TR" dirty="0"/>
              <a:t>DEXA ile karşılaştırmalı çalışmaları var:</a:t>
            </a:r>
          </a:p>
        </p:txBody>
      </p:sp>
      <p:sp>
        <p:nvSpPr>
          <p:cNvPr id="4" name="Metin kutusu 3">
            <a:extLst>
              <a:ext uri="{FF2B5EF4-FFF2-40B4-BE49-F238E27FC236}">
                <a16:creationId xmlns:a16="http://schemas.microsoft.com/office/drawing/2014/main" id="{71E89FDD-0B27-B09C-9BA1-DF204CD8B4E4}"/>
              </a:ext>
            </a:extLst>
          </p:cNvPr>
          <p:cNvSpPr txBox="1"/>
          <p:nvPr/>
        </p:nvSpPr>
        <p:spPr>
          <a:xfrm>
            <a:off x="427219" y="6123543"/>
            <a:ext cx="10926581" cy="369332"/>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0" indent="0">
              <a:buNone/>
            </a:pPr>
            <a:r>
              <a:rPr lang="tr-TR" sz="1800" i="1" dirty="0" err="1"/>
              <a:t>Aging</a:t>
            </a:r>
            <a:r>
              <a:rPr lang="tr-TR" sz="1800" i="1" dirty="0"/>
              <a:t> </a:t>
            </a:r>
            <a:r>
              <a:rPr lang="tr-TR" sz="1800" i="1" dirty="0" err="1"/>
              <a:t>and</a:t>
            </a:r>
            <a:r>
              <a:rPr lang="tr-TR" sz="1800" i="1" dirty="0"/>
              <a:t> </a:t>
            </a:r>
            <a:r>
              <a:rPr lang="tr-TR" sz="1800" i="1" dirty="0" err="1"/>
              <a:t>Imaging</a:t>
            </a:r>
            <a:r>
              <a:rPr lang="tr-TR" sz="1800" i="1" dirty="0"/>
              <a:t> </a:t>
            </a:r>
            <a:r>
              <a:rPr lang="tr-TR" sz="1800" i="1" dirty="0" err="1"/>
              <a:t>Assessment</a:t>
            </a:r>
            <a:r>
              <a:rPr lang="tr-TR" sz="1800" i="1" dirty="0"/>
              <a:t> of Body </a:t>
            </a:r>
            <a:r>
              <a:rPr lang="tr-TR" sz="1800" i="1" dirty="0" err="1"/>
              <a:t>Composition</a:t>
            </a:r>
            <a:r>
              <a:rPr lang="tr-TR" sz="1800" i="1" dirty="0"/>
              <a:t>: </a:t>
            </a:r>
            <a:r>
              <a:rPr lang="tr-TR" sz="1800" i="1" dirty="0" err="1"/>
              <a:t>From</a:t>
            </a:r>
            <a:r>
              <a:rPr lang="tr-TR" sz="1800" i="1" dirty="0"/>
              <a:t> </a:t>
            </a:r>
            <a:r>
              <a:rPr lang="tr-TR" sz="1800" i="1" dirty="0" err="1"/>
              <a:t>Fat</a:t>
            </a:r>
            <a:r>
              <a:rPr lang="tr-TR" sz="1800" i="1" dirty="0"/>
              <a:t> </a:t>
            </a:r>
            <a:r>
              <a:rPr lang="tr-TR" sz="1800" i="1" dirty="0" err="1"/>
              <a:t>to</a:t>
            </a:r>
            <a:r>
              <a:rPr lang="tr-TR" sz="1800" i="1" dirty="0"/>
              <a:t> </a:t>
            </a:r>
            <a:r>
              <a:rPr lang="tr-TR" sz="1800" i="1" dirty="0" err="1"/>
              <a:t>Facts</a:t>
            </a:r>
            <a:r>
              <a:rPr lang="tr-TR" sz="1800" i="1" dirty="0"/>
              <a:t>. (2020) Front.Endocrinol.10:861.</a:t>
            </a:r>
          </a:p>
        </p:txBody>
      </p:sp>
    </p:spTree>
    <p:extLst>
      <p:ext uri="{BB962C8B-B14F-4D97-AF65-F5344CB8AC3E}">
        <p14:creationId xmlns:p14="http://schemas.microsoft.com/office/powerpoint/2010/main" val="2968673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32C96C04-CC11-56D0-384B-B8FF96765ABA}"/>
              </a:ext>
            </a:extLst>
          </p:cNvPr>
          <p:cNvSpPr>
            <a:spLocks noGrp="1"/>
          </p:cNvSpPr>
          <p:nvPr>
            <p:ph type="title"/>
          </p:nvPr>
        </p:nvSpPr>
        <p:spPr>
          <a:xfrm>
            <a:off x="638881" y="457200"/>
            <a:ext cx="10909640" cy="1368614"/>
          </a:xfrm>
        </p:spPr>
        <p:txBody>
          <a:bodyPr vert="horz" lIns="91440" tIns="45720" rIns="91440" bIns="45720" rtlCol="0" anchor="ctr">
            <a:noAutofit/>
          </a:bodyPr>
          <a:lstStyle/>
          <a:p>
            <a:pPr algn="ctr"/>
            <a:r>
              <a:rPr lang="en-US" sz="4000" dirty="0" err="1"/>
              <a:t>US’deki</a:t>
            </a:r>
            <a:r>
              <a:rPr lang="en-US" sz="4000" dirty="0"/>
              <a:t> </a:t>
            </a:r>
            <a:r>
              <a:rPr lang="en-US" sz="4000" dirty="0" err="1"/>
              <a:t>ölçümlerden</a:t>
            </a:r>
            <a:r>
              <a:rPr lang="en-US" sz="4000" dirty="0"/>
              <a:t> </a:t>
            </a:r>
            <a:r>
              <a:rPr lang="en-US" sz="4000" dirty="0" err="1"/>
              <a:t>tahmin</a:t>
            </a:r>
            <a:r>
              <a:rPr lang="en-US" sz="4000" dirty="0"/>
              <a:t> </a:t>
            </a:r>
            <a:r>
              <a:rPr lang="en-US" sz="4000" dirty="0" err="1"/>
              <a:t>denklemi</a:t>
            </a:r>
            <a:r>
              <a:rPr lang="en-US" sz="4000" dirty="0"/>
              <a:t> </a:t>
            </a:r>
            <a:r>
              <a:rPr lang="en-US" sz="4000" dirty="0" err="1"/>
              <a:t>oluşturulması</a:t>
            </a:r>
            <a:endParaRPr lang="en-US" sz="4000" dirty="0"/>
          </a:p>
        </p:txBody>
      </p:sp>
      <p:sp>
        <p:nvSpPr>
          <p:cNvPr id="1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a:extLst>
              <a:ext uri="{FF2B5EF4-FFF2-40B4-BE49-F238E27FC236}">
                <a16:creationId xmlns:a16="http://schemas.microsoft.com/office/drawing/2014/main" id="{C2492BBA-FE5F-CF89-E05A-3229853DF621}"/>
              </a:ext>
            </a:extLst>
          </p:cNvPr>
          <p:cNvPicPr>
            <a:picLocks noChangeAspect="1"/>
          </p:cNvPicPr>
          <p:nvPr/>
        </p:nvPicPr>
        <p:blipFill>
          <a:blip r:embed="rId2"/>
          <a:srcRect l="17892" t="12689" r="27451" b="17211"/>
          <a:stretch>
            <a:fillRect/>
          </a:stretch>
        </p:blipFill>
        <p:spPr>
          <a:xfrm>
            <a:off x="6724539" y="2007021"/>
            <a:ext cx="5056457" cy="4215332"/>
          </a:xfrm>
          <a:prstGeom prst="rect">
            <a:avLst/>
          </a:prstGeom>
        </p:spPr>
      </p:pic>
      <p:pic>
        <p:nvPicPr>
          <p:cNvPr id="5" name="İçerik Yer Tutucusu 4">
            <a:extLst>
              <a:ext uri="{FF2B5EF4-FFF2-40B4-BE49-F238E27FC236}">
                <a16:creationId xmlns:a16="http://schemas.microsoft.com/office/drawing/2014/main" id="{A43A045D-E6E9-52B0-1FD8-0A469F6CAD7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7542" t="14520" r="27223" b="15432"/>
          <a:stretch>
            <a:fillRect/>
          </a:stretch>
        </p:blipFill>
        <p:spPr>
          <a:xfrm>
            <a:off x="638881" y="2007021"/>
            <a:ext cx="5297488" cy="4366812"/>
          </a:xfrm>
          <a:prstGeom prst="rect">
            <a:avLst/>
          </a:prstGeom>
        </p:spPr>
      </p:pic>
    </p:spTree>
    <p:extLst>
      <p:ext uri="{BB962C8B-B14F-4D97-AF65-F5344CB8AC3E}">
        <p14:creationId xmlns:p14="http://schemas.microsoft.com/office/powerpoint/2010/main" val="539383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8D0CB48-A6CE-817C-4562-06F5B463E95A}"/>
              </a:ext>
            </a:extLst>
          </p:cNvPr>
          <p:cNvSpPr>
            <a:spLocks noGrp="1"/>
          </p:cNvSpPr>
          <p:nvPr>
            <p:ph idx="1"/>
          </p:nvPr>
        </p:nvSpPr>
        <p:spPr>
          <a:xfrm>
            <a:off x="838200" y="1825625"/>
            <a:ext cx="10515600" cy="3569335"/>
          </a:xfrm>
        </p:spPr>
        <p:txBody>
          <a:bodyPr>
            <a:normAutofit/>
          </a:bodyPr>
          <a:lstStyle/>
          <a:p>
            <a:endParaRPr lang="tr-TR" dirty="0"/>
          </a:p>
          <a:p>
            <a:r>
              <a:rPr lang="tr-TR" dirty="0"/>
              <a:t>Ölçümlerde standardize bir protokol olmaması dezavantaj...Açlık ve </a:t>
            </a:r>
            <a:r>
              <a:rPr lang="tr-TR" dirty="0" err="1"/>
              <a:t>ekshalasyonda</a:t>
            </a:r>
            <a:r>
              <a:rPr lang="tr-TR" dirty="0"/>
              <a:t> daha stabil ölçüm.</a:t>
            </a:r>
          </a:p>
          <a:p>
            <a:r>
              <a:rPr lang="tr-TR" dirty="0">
                <a:solidFill>
                  <a:srgbClr val="151515"/>
                </a:solidFill>
              </a:rPr>
              <a:t>US kullanarak vücut yağ yüzdesini değerlendiren çalışmalar az, d</a:t>
            </a:r>
            <a:r>
              <a:rPr lang="tr-TR" dirty="0"/>
              <a:t>aha fazla çalışmaya ihtiyaç var</a:t>
            </a:r>
          </a:p>
        </p:txBody>
      </p:sp>
      <p:sp>
        <p:nvSpPr>
          <p:cNvPr id="4" name="Başlık 1">
            <a:extLst>
              <a:ext uri="{FF2B5EF4-FFF2-40B4-BE49-F238E27FC236}">
                <a16:creationId xmlns:a16="http://schemas.microsoft.com/office/drawing/2014/main" id="{DDA638ED-6081-9658-B4AE-D0132931887B}"/>
              </a:ext>
            </a:extLst>
          </p:cNvPr>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r>
              <a:rPr lang="tr-TR" dirty="0"/>
              <a:t>ULTRASON</a:t>
            </a:r>
            <a:br>
              <a:rPr lang="tr-TR" dirty="0"/>
            </a:br>
            <a:endParaRPr lang="tr-TR" dirty="0"/>
          </a:p>
        </p:txBody>
      </p:sp>
      <p:sp>
        <p:nvSpPr>
          <p:cNvPr id="5" name="Metin kutusu 4">
            <a:extLst>
              <a:ext uri="{FF2B5EF4-FFF2-40B4-BE49-F238E27FC236}">
                <a16:creationId xmlns:a16="http://schemas.microsoft.com/office/drawing/2014/main" id="{084173F4-A7A5-328C-6ED0-F5028E9E8FDC}"/>
              </a:ext>
            </a:extLst>
          </p:cNvPr>
          <p:cNvSpPr txBox="1"/>
          <p:nvPr/>
        </p:nvSpPr>
        <p:spPr>
          <a:xfrm>
            <a:off x="427218" y="5988734"/>
            <a:ext cx="10926581" cy="369332"/>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0" indent="0">
              <a:buNone/>
            </a:pPr>
            <a:r>
              <a:rPr lang="tr-TR" sz="1800" i="1" dirty="0" err="1"/>
              <a:t>Aging</a:t>
            </a:r>
            <a:r>
              <a:rPr lang="tr-TR" sz="1800" i="1" dirty="0"/>
              <a:t> </a:t>
            </a:r>
            <a:r>
              <a:rPr lang="tr-TR" sz="1800" i="1" dirty="0" err="1"/>
              <a:t>and</a:t>
            </a:r>
            <a:r>
              <a:rPr lang="tr-TR" sz="1800" i="1" dirty="0"/>
              <a:t> </a:t>
            </a:r>
            <a:r>
              <a:rPr lang="tr-TR" sz="1800" i="1" dirty="0" err="1"/>
              <a:t>Imaging</a:t>
            </a:r>
            <a:r>
              <a:rPr lang="tr-TR" sz="1800" i="1" dirty="0"/>
              <a:t> </a:t>
            </a:r>
            <a:r>
              <a:rPr lang="tr-TR" sz="1800" i="1" dirty="0" err="1"/>
              <a:t>Assessment</a:t>
            </a:r>
            <a:r>
              <a:rPr lang="tr-TR" sz="1800" i="1" dirty="0"/>
              <a:t> of Body </a:t>
            </a:r>
            <a:r>
              <a:rPr lang="tr-TR" sz="1800" i="1" dirty="0" err="1"/>
              <a:t>Composition</a:t>
            </a:r>
            <a:r>
              <a:rPr lang="tr-TR" sz="1800" i="1" dirty="0"/>
              <a:t>: </a:t>
            </a:r>
            <a:r>
              <a:rPr lang="tr-TR" sz="1800" i="1" dirty="0" err="1"/>
              <a:t>From</a:t>
            </a:r>
            <a:r>
              <a:rPr lang="tr-TR" sz="1800" i="1" dirty="0"/>
              <a:t> </a:t>
            </a:r>
            <a:r>
              <a:rPr lang="tr-TR" sz="1800" i="1" dirty="0" err="1"/>
              <a:t>Fat</a:t>
            </a:r>
            <a:r>
              <a:rPr lang="tr-TR" sz="1800" i="1" dirty="0"/>
              <a:t> </a:t>
            </a:r>
            <a:r>
              <a:rPr lang="tr-TR" sz="1800" i="1" dirty="0" err="1"/>
              <a:t>to</a:t>
            </a:r>
            <a:r>
              <a:rPr lang="tr-TR" sz="1800" i="1" dirty="0"/>
              <a:t> </a:t>
            </a:r>
            <a:r>
              <a:rPr lang="tr-TR" sz="1800" i="1" dirty="0" err="1"/>
              <a:t>Facts</a:t>
            </a:r>
            <a:r>
              <a:rPr lang="tr-TR" sz="1800" i="1" dirty="0"/>
              <a:t>. (2020) Front.Endocrinol.10:861.</a:t>
            </a:r>
          </a:p>
        </p:txBody>
      </p:sp>
    </p:spTree>
    <p:extLst>
      <p:ext uri="{BB962C8B-B14F-4D97-AF65-F5344CB8AC3E}">
        <p14:creationId xmlns:p14="http://schemas.microsoft.com/office/powerpoint/2010/main" val="1459786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DAED9B-493B-97F9-EA29-473603F43449}"/>
              </a:ext>
            </a:extLst>
          </p:cNvPr>
          <p:cNvSpPr>
            <a:spLocks noGrp="1"/>
          </p:cNvSpPr>
          <p:nvPr>
            <p:ph type="title"/>
          </p:nvPr>
        </p:nvSpPr>
        <p:spPr/>
        <p:style>
          <a:lnRef idx="0">
            <a:schemeClr val="accent5"/>
          </a:lnRef>
          <a:fillRef idx="3">
            <a:schemeClr val="accent5"/>
          </a:fillRef>
          <a:effectRef idx="3">
            <a:schemeClr val="accent5"/>
          </a:effectRef>
          <a:fontRef idx="minor">
            <a:schemeClr val="lt1"/>
          </a:fontRef>
        </p:style>
        <p:txBody>
          <a:bodyPr/>
          <a:lstStyle/>
          <a:p>
            <a:r>
              <a:rPr lang="tr-TR" dirty="0"/>
              <a:t>BİLGİSAYARLI TOMOGRAFİ</a:t>
            </a:r>
          </a:p>
        </p:txBody>
      </p:sp>
      <p:sp>
        <p:nvSpPr>
          <p:cNvPr id="3" name="İçerik Yer Tutucusu 2">
            <a:extLst>
              <a:ext uri="{FF2B5EF4-FFF2-40B4-BE49-F238E27FC236}">
                <a16:creationId xmlns:a16="http://schemas.microsoft.com/office/drawing/2014/main" id="{68B6A2C0-79CC-F4ED-E640-994A02C043C5}"/>
              </a:ext>
            </a:extLst>
          </p:cNvPr>
          <p:cNvSpPr>
            <a:spLocks noGrp="1"/>
          </p:cNvSpPr>
          <p:nvPr>
            <p:ph idx="1"/>
          </p:nvPr>
        </p:nvSpPr>
        <p:spPr/>
        <p:txBody>
          <a:bodyPr>
            <a:normAutofit/>
          </a:bodyPr>
          <a:lstStyle/>
          <a:p>
            <a:r>
              <a:rPr lang="tr-TR" dirty="0"/>
              <a:t>L3 (L4-L5?)vertebra düzeyinde </a:t>
            </a:r>
            <a:r>
              <a:rPr lang="tr-TR" dirty="0" err="1"/>
              <a:t>visseral</a:t>
            </a:r>
            <a:r>
              <a:rPr lang="tr-TR" dirty="0"/>
              <a:t> yağ alanı (VAT </a:t>
            </a:r>
            <a:r>
              <a:rPr lang="tr-TR" dirty="0" err="1"/>
              <a:t>index</a:t>
            </a:r>
            <a:r>
              <a:rPr lang="tr-TR" dirty="0"/>
              <a:t>), </a:t>
            </a:r>
            <a:r>
              <a:rPr lang="tr-TR" dirty="0" err="1"/>
              <a:t>subcutan</a:t>
            </a:r>
            <a:r>
              <a:rPr lang="tr-TR" dirty="0"/>
              <a:t> yağ alanı (SAT </a:t>
            </a:r>
            <a:r>
              <a:rPr lang="tr-TR" dirty="0" err="1"/>
              <a:t>index</a:t>
            </a:r>
            <a:r>
              <a:rPr lang="tr-TR" dirty="0"/>
              <a:t>), </a:t>
            </a:r>
            <a:r>
              <a:rPr lang="tr-TR" dirty="0" err="1"/>
              <a:t>intermuskuler</a:t>
            </a:r>
            <a:r>
              <a:rPr lang="tr-TR" dirty="0"/>
              <a:t> adipoz doku alanı ölçümleri</a:t>
            </a:r>
          </a:p>
          <a:p>
            <a:r>
              <a:rPr lang="tr-TR" dirty="0"/>
              <a:t>Vücut yağı için %1'den daha düşük bir hata payıyla doğruluk elde etmek mümkündür. </a:t>
            </a:r>
            <a:r>
              <a:rPr lang="tr-TR" sz="2000" i="1" dirty="0" err="1"/>
              <a:t>Determining</a:t>
            </a:r>
            <a:r>
              <a:rPr lang="tr-TR" sz="2000" i="1" dirty="0"/>
              <a:t> body </a:t>
            </a:r>
            <a:r>
              <a:rPr lang="tr-TR" sz="2000" i="1" dirty="0" err="1"/>
              <a:t>composition</a:t>
            </a:r>
            <a:r>
              <a:rPr lang="tr-TR" sz="2000" i="1" dirty="0"/>
              <a:t> in </a:t>
            </a:r>
            <a:r>
              <a:rPr lang="tr-TR" sz="2000" i="1" dirty="0" err="1"/>
              <a:t>adults</a:t>
            </a:r>
            <a:r>
              <a:rPr lang="tr-TR" sz="2000" i="1" dirty="0"/>
              <a:t>, </a:t>
            </a:r>
            <a:r>
              <a:rPr lang="tr-TR" sz="2000" i="1" dirty="0" err="1"/>
              <a:t>UptoDate</a:t>
            </a:r>
            <a:r>
              <a:rPr lang="tr-TR" sz="2000" i="1" dirty="0"/>
              <a:t>, 2025</a:t>
            </a:r>
            <a:endParaRPr lang="tr-TR" dirty="0"/>
          </a:p>
          <a:p>
            <a:r>
              <a:rPr lang="tr-TR" dirty="0"/>
              <a:t>«</a:t>
            </a:r>
            <a:r>
              <a:rPr lang="tr-TR" dirty="0" err="1"/>
              <a:t>sarkopenik</a:t>
            </a:r>
            <a:r>
              <a:rPr lang="tr-TR" dirty="0"/>
              <a:t> </a:t>
            </a:r>
            <a:r>
              <a:rPr lang="tr-TR" dirty="0" err="1"/>
              <a:t>obezite»yi</a:t>
            </a:r>
            <a:r>
              <a:rPr lang="tr-TR" dirty="0"/>
              <a:t> nicel olarak değerlendirmek için ideal</a:t>
            </a:r>
          </a:p>
          <a:p>
            <a:r>
              <a:rPr lang="tr-TR" dirty="0"/>
              <a:t>Görüntüleme protokolleri mümkünse kas ve yağ ayrımı için uygun ayarlarda olmalı (örneğin kontrastsız kesitler, rekonstrüksiyon kalitesi)</a:t>
            </a:r>
          </a:p>
        </p:txBody>
      </p:sp>
    </p:spTree>
    <p:extLst>
      <p:ext uri="{BB962C8B-B14F-4D97-AF65-F5344CB8AC3E}">
        <p14:creationId xmlns:p14="http://schemas.microsoft.com/office/powerpoint/2010/main" val="2013038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A470819-EADB-D111-8E5C-6670EB13C799}"/>
              </a:ext>
            </a:extLst>
          </p:cNvPr>
          <p:cNvSpPr>
            <a:spLocks noGrp="1"/>
          </p:cNvSpPr>
          <p:nvPr>
            <p:ph type="title"/>
          </p:nvPr>
        </p:nvSpPr>
        <p:spPr>
          <a:xfrm>
            <a:off x="0" y="5532437"/>
            <a:ext cx="12192000" cy="1054343"/>
          </a:xfrm>
        </p:spPr>
        <p:style>
          <a:lnRef idx="1">
            <a:schemeClr val="accent3"/>
          </a:lnRef>
          <a:fillRef idx="2">
            <a:schemeClr val="accent3"/>
          </a:fillRef>
          <a:effectRef idx="1">
            <a:schemeClr val="accent3"/>
          </a:effectRef>
          <a:fontRef idx="minor">
            <a:schemeClr val="dk1"/>
          </a:fontRef>
        </p:style>
        <p:txBody>
          <a:bodyPr>
            <a:noAutofit/>
          </a:bodyPr>
          <a:lstStyle/>
          <a:p>
            <a:r>
              <a:rPr lang="tr-TR" sz="2000" dirty="0" err="1"/>
              <a:t>Tolonen</a:t>
            </a:r>
            <a:r>
              <a:rPr lang="tr-TR" sz="2000" dirty="0"/>
              <a:t> A, et al. </a:t>
            </a:r>
            <a:r>
              <a:rPr lang="tr-TR" sz="2000" dirty="0" err="1"/>
              <a:t>Computed</a:t>
            </a:r>
            <a:r>
              <a:rPr lang="tr-TR" sz="2000" dirty="0"/>
              <a:t> </a:t>
            </a:r>
            <a:r>
              <a:rPr lang="tr-TR" sz="2000" dirty="0" err="1"/>
              <a:t>tomography-determined</a:t>
            </a:r>
            <a:r>
              <a:rPr lang="tr-TR" sz="2000" dirty="0"/>
              <a:t> </a:t>
            </a:r>
            <a:r>
              <a:rPr lang="tr-TR" sz="2000" dirty="0" err="1"/>
              <a:t>high</a:t>
            </a:r>
            <a:r>
              <a:rPr lang="tr-TR" sz="2000" dirty="0"/>
              <a:t> </a:t>
            </a:r>
            <a:r>
              <a:rPr lang="tr-TR" sz="2000" dirty="0" err="1"/>
              <a:t>visceral</a:t>
            </a:r>
            <a:r>
              <a:rPr lang="tr-TR" sz="2000" dirty="0"/>
              <a:t> </a:t>
            </a:r>
            <a:r>
              <a:rPr lang="tr-TR" sz="2000" dirty="0" err="1"/>
              <a:t>adipose</a:t>
            </a:r>
            <a:r>
              <a:rPr lang="tr-TR" sz="2000" dirty="0"/>
              <a:t> </a:t>
            </a:r>
            <a:r>
              <a:rPr lang="tr-TR" sz="2000" dirty="0" err="1"/>
              <a:t>tissue</a:t>
            </a:r>
            <a:r>
              <a:rPr lang="tr-TR" sz="2000" dirty="0"/>
              <a:t> </a:t>
            </a:r>
            <a:r>
              <a:rPr lang="tr-TR" sz="2000" dirty="0" err="1"/>
              <a:t>and</a:t>
            </a:r>
            <a:r>
              <a:rPr lang="tr-TR" sz="2000" dirty="0"/>
              <a:t> </a:t>
            </a:r>
            <a:r>
              <a:rPr lang="tr-TR" sz="2000" dirty="0" err="1"/>
              <a:t>sarcopenic</a:t>
            </a:r>
            <a:r>
              <a:rPr lang="tr-TR" sz="2000" dirty="0"/>
              <a:t> </a:t>
            </a:r>
            <a:r>
              <a:rPr lang="tr-TR" sz="2000" dirty="0" err="1"/>
              <a:t>obesity</a:t>
            </a:r>
            <a:r>
              <a:rPr lang="tr-TR" sz="2000" dirty="0"/>
              <a:t> </a:t>
            </a:r>
            <a:r>
              <a:rPr lang="tr-TR" sz="2000" dirty="0" err="1"/>
              <a:t>and</a:t>
            </a:r>
            <a:r>
              <a:rPr lang="tr-TR" sz="2000" dirty="0"/>
              <a:t> </a:t>
            </a:r>
            <a:r>
              <a:rPr lang="tr-TR" sz="2000" dirty="0" err="1"/>
              <a:t>their</a:t>
            </a:r>
            <a:r>
              <a:rPr lang="tr-TR" sz="2000" dirty="0"/>
              <a:t> </a:t>
            </a:r>
            <a:r>
              <a:rPr lang="tr-TR" sz="2000" dirty="0" err="1"/>
              <a:t>associations</a:t>
            </a:r>
            <a:r>
              <a:rPr lang="tr-TR" sz="2000" dirty="0"/>
              <a:t> </a:t>
            </a:r>
            <a:r>
              <a:rPr lang="tr-TR" sz="2000" dirty="0" err="1"/>
              <a:t>with</a:t>
            </a:r>
            <a:r>
              <a:rPr lang="tr-TR" sz="2000" dirty="0"/>
              <a:t> </a:t>
            </a:r>
            <a:r>
              <a:rPr lang="tr-TR" sz="2000" dirty="0" err="1"/>
              <a:t>survival</a:t>
            </a:r>
            <a:r>
              <a:rPr lang="tr-TR" sz="2000" dirty="0"/>
              <a:t> in </a:t>
            </a:r>
            <a:r>
              <a:rPr lang="tr-TR" sz="2000" dirty="0" err="1"/>
              <a:t>vulnerable</a:t>
            </a:r>
            <a:r>
              <a:rPr lang="tr-TR" sz="2000" dirty="0"/>
              <a:t> </a:t>
            </a:r>
            <a:r>
              <a:rPr lang="tr-TR" sz="2000" dirty="0" err="1"/>
              <a:t>or</a:t>
            </a:r>
            <a:r>
              <a:rPr lang="tr-TR" sz="2000" dirty="0"/>
              <a:t> </a:t>
            </a:r>
            <a:r>
              <a:rPr lang="tr-TR" sz="2000" dirty="0" err="1"/>
              <a:t>frail</a:t>
            </a:r>
            <a:r>
              <a:rPr lang="tr-TR" sz="2000" dirty="0"/>
              <a:t> </a:t>
            </a:r>
            <a:r>
              <a:rPr lang="tr-TR" sz="2000" dirty="0" err="1"/>
              <a:t>older</a:t>
            </a:r>
            <a:r>
              <a:rPr lang="tr-TR" sz="2000" dirty="0"/>
              <a:t> </a:t>
            </a:r>
            <a:r>
              <a:rPr lang="tr-TR" sz="2000" dirty="0" err="1"/>
              <a:t>adults</a:t>
            </a:r>
            <a:r>
              <a:rPr lang="tr-TR" sz="2000" dirty="0"/>
              <a:t> </a:t>
            </a:r>
            <a:r>
              <a:rPr lang="tr-TR" sz="2000" dirty="0" err="1"/>
              <a:t>with</a:t>
            </a:r>
            <a:r>
              <a:rPr lang="tr-TR" sz="2000" dirty="0"/>
              <a:t> </a:t>
            </a:r>
            <a:r>
              <a:rPr lang="tr-TR" sz="2000" dirty="0" err="1"/>
              <a:t>cancer</a:t>
            </a:r>
            <a:r>
              <a:rPr lang="tr-TR" sz="2000" dirty="0"/>
              <a:t> </a:t>
            </a:r>
            <a:r>
              <a:rPr lang="tr-TR" sz="2000" dirty="0" err="1"/>
              <a:t>considered</a:t>
            </a:r>
            <a:r>
              <a:rPr lang="tr-TR" sz="2000" dirty="0"/>
              <a:t> </a:t>
            </a:r>
            <a:r>
              <a:rPr lang="tr-TR" sz="2000" dirty="0" err="1"/>
              <a:t>for</a:t>
            </a:r>
            <a:r>
              <a:rPr lang="tr-TR" sz="2000" dirty="0"/>
              <a:t> </a:t>
            </a:r>
            <a:r>
              <a:rPr lang="tr-TR" sz="2000" dirty="0" err="1"/>
              <a:t>systemic</a:t>
            </a:r>
            <a:r>
              <a:rPr lang="tr-TR" sz="2000" dirty="0"/>
              <a:t> </a:t>
            </a:r>
            <a:r>
              <a:rPr lang="tr-TR" sz="2000" dirty="0" err="1"/>
              <a:t>anticancer</a:t>
            </a:r>
            <a:r>
              <a:rPr lang="tr-TR" sz="2000" dirty="0"/>
              <a:t> </a:t>
            </a:r>
            <a:r>
              <a:rPr lang="tr-TR" sz="2000" dirty="0" err="1"/>
              <a:t>treatment</a:t>
            </a:r>
            <a:r>
              <a:rPr lang="tr-TR" sz="2000" dirty="0"/>
              <a:t>. J </a:t>
            </a:r>
            <a:r>
              <a:rPr lang="tr-TR" sz="2000" dirty="0" err="1"/>
              <a:t>Geriatr</a:t>
            </a:r>
            <a:r>
              <a:rPr lang="tr-TR" sz="2000" dirty="0"/>
              <a:t> </a:t>
            </a:r>
            <a:r>
              <a:rPr lang="tr-TR" sz="2000" dirty="0" err="1"/>
              <a:t>Oncol</a:t>
            </a:r>
            <a:r>
              <a:rPr lang="tr-TR" sz="2000" dirty="0"/>
              <a:t>. 2025 Mar;16(2):102171. </a:t>
            </a:r>
          </a:p>
        </p:txBody>
      </p:sp>
      <p:pic>
        <p:nvPicPr>
          <p:cNvPr id="4" name="Resim 3">
            <a:extLst>
              <a:ext uri="{FF2B5EF4-FFF2-40B4-BE49-F238E27FC236}">
                <a16:creationId xmlns:a16="http://schemas.microsoft.com/office/drawing/2014/main" id="{A502990D-9FE2-E425-1204-8B6D2D6EB080}"/>
              </a:ext>
            </a:extLst>
          </p:cNvPr>
          <p:cNvPicPr>
            <a:picLocks noChangeAspect="1"/>
          </p:cNvPicPr>
          <p:nvPr/>
        </p:nvPicPr>
        <p:blipFill>
          <a:blip r:embed="rId3"/>
          <a:srcRect l="23775" t="34171" r="3432" b="17589"/>
          <a:stretch>
            <a:fillRect/>
          </a:stretch>
        </p:blipFill>
        <p:spPr>
          <a:xfrm>
            <a:off x="682410" y="544013"/>
            <a:ext cx="11106150" cy="4786489"/>
          </a:xfrm>
          <a:prstGeom prst="rect">
            <a:avLst/>
          </a:prstGeom>
        </p:spPr>
      </p:pic>
      <p:sp>
        <p:nvSpPr>
          <p:cNvPr id="3" name="Metin kutusu 2">
            <a:extLst>
              <a:ext uri="{FF2B5EF4-FFF2-40B4-BE49-F238E27FC236}">
                <a16:creationId xmlns:a16="http://schemas.microsoft.com/office/drawing/2014/main" id="{5405C801-D3D5-32B1-62D5-328AAA65D0D5}"/>
              </a:ext>
            </a:extLst>
          </p:cNvPr>
          <p:cNvSpPr txBox="1"/>
          <p:nvPr/>
        </p:nvSpPr>
        <p:spPr>
          <a:xfrm>
            <a:off x="1514006" y="1296665"/>
            <a:ext cx="3192905" cy="400110"/>
          </a:xfrm>
          <a:prstGeom prst="rect">
            <a:avLst/>
          </a:prstGeom>
          <a:solidFill>
            <a:srgbClr val="FF0000"/>
          </a:solidFill>
        </p:spPr>
        <p:txBody>
          <a:bodyPr wrap="square" rtlCol="0">
            <a:spAutoFit/>
          </a:bodyPr>
          <a:lstStyle/>
          <a:p>
            <a:r>
              <a:rPr lang="tr-TR" sz="2000" dirty="0"/>
              <a:t>76 Y, K, Normal VATI ,SMI</a:t>
            </a:r>
          </a:p>
        </p:txBody>
      </p:sp>
      <p:sp>
        <p:nvSpPr>
          <p:cNvPr id="5" name="Metin kutusu 4">
            <a:extLst>
              <a:ext uri="{FF2B5EF4-FFF2-40B4-BE49-F238E27FC236}">
                <a16:creationId xmlns:a16="http://schemas.microsoft.com/office/drawing/2014/main" id="{255515F3-C146-19FE-B04C-AEF732BAAC1C}"/>
              </a:ext>
            </a:extLst>
          </p:cNvPr>
          <p:cNvSpPr txBox="1"/>
          <p:nvPr/>
        </p:nvSpPr>
        <p:spPr>
          <a:xfrm>
            <a:off x="4706911" y="1296665"/>
            <a:ext cx="3192905"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tr-TR" dirty="0"/>
              <a:t>77 </a:t>
            </a:r>
            <a:r>
              <a:rPr lang="tr-TR" dirty="0" err="1"/>
              <a:t>Y,E,artmış</a:t>
            </a:r>
            <a:r>
              <a:rPr lang="tr-TR" dirty="0"/>
              <a:t> </a:t>
            </a:r>
            <a:r>
              <a:rPr lang="tr-TR" dirty="0" err="1"/>
              <a:t>VATI,normal</a:t>
            </a:r>
            <a:r>
              <a:rPr lang="tr-TR" dirty="0"/>
              <a:t> SMI</a:t>
            </a:r>
          </a:p>
        </p:txBody>
      </p:sp>
      <p:sp>
        <p:nvSpPr>
          <p:cNvPr id="6" name="Metin kutusu 5">
            <a:extLst>
              <a:ext uri="{FF2B5EF4-FFF2-40B4-BE49-F238E27FC236}">
                <a16:creationId xmlns:a16="http://schemas.microsoft.com/office/drawing/2014/main" id="{FF1FB6E0-D479-7E41-84E0-79220424DB99}"/>
              </a:ext>
            </a:extLst>
          </p:cNvPr>
          <p:cNvSpPr txBox="1"/>
          <p:nvPr/>
        </p:nvSpPr>
        <p:spPr>
          <a:xfrm>
            <a:off x="7929796" y="1312054"/>
            <a:ext cx="319290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tr-TR" dirty="0"/>
              <a:t>81 </a:t>
            </a:r>
            <a:r>
              <a:rPr lang="tr-TR" dirty="0" err="1"/>
              <a:t>Y,E,artmış</a:t>
            </a:r>
            <a:r>
              <a:rPr lang="tr-TR" dirty="0"/>
              <a:t> </a:t>
            </a:r>
            <a:r>
              <a:rPr lang="tr-TR" dirty="0" err="1"/>
              <a:t>VATI,düşük</a:t>
            </a:r>
            <a:r>
              <a:rPr lang="tr-TR" dirty="0"/>
              <a:t> SMI</a:t>
            </a:r>
          </a:p>
        </p:txBody>
      </p:sp>
    </p:spTree>
    <p:extLst>
      <p:ext uri="{BB962C8B-B14F-4D97-AF65-F5344CB8AC3E}">
        <p14:creationId xmlns:p14="http://schemas.microsoft.com/office/powerpoint/2010/main" val="1299348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E559C2-14BE-8117-C2CB-0E5D2A60E587}"/>
              </a:ext>
            </a:extLst>
          </p:cNvPr>
          <p:cNvSpPr>
            <a:spLocks noGrp="1"/>
          </p:cNvSpPr>
          <p:nvPr>
            <p:ph type="title"/>
          </p:nvPr>
        </p:nvSpPr>
        <p:spPr/>
        <p:txBody>
          <a:bodyPr>
            <a:noAutofit/>
          </a:bodyPr>
          <a:lstStyle/>
          <a:p>
            <a:r>
              <a:rPr lang="tr-TR" sz="2000" b="1" dirty="0"/>
              <a:t>Body </a:t>
            </a:r>
            <a:r>
              <a:rPr lang="tr-TR" sz="2000" b="1" dirty="0" err="1"/>
              <a:t>composition</a:t>
            </a:r>
            <a:r>
              <a:rPr lang="tr-TR" sz="2000" b="1" dirty="0"/>
              <a:t> </a:t>
            </a:r>
            <a:r>
              <a:rPr lang="tr-TR" sz="2000" b="1" dirty="0" err="1"/>
              <a:t>evaluation</a:t>
            </a:r>
            <a:r>
              <a:rPr lang="tr-TR" sz="2000" b="1" dirty="0"/>
              <a:t> CT </a:t>
            </a:r>
            <a:r>
              <a:rPr lang="tr-TR" sz="2000" b="1" dirty="0" err="1"/>
              <a:t>image</a:t>
            </a:r>
            <a:r>
              <a:rPr lang="tr-TR" sz="2000" b="1" dirty="0"/>
              <a:t> </a:t>
            </a:r>
            <a:r>
              <a:rPr lang="tr-TR" sz="2000" b="1" dirty="0" err="1"/>
              <a:t>with</a:t>
            </a:r>
            <a:r>
              <a:rPr lang="tr-TR" sz="2000" b="1" dirty="0"/>
              <a:t> </a:t>
            </a:r>
            <a:r>
              <a:rPr lang="tr-TR" sz="2000" b="1" dirty="0" err="1">
                <a:solidFill>
                  <a:srgbClr val="FF0000"/>
                </a:solidFill>
              </a:rPr>
              <a:t>artificial</a:t>
            </a:r>
            <a:r>
              <a:rPr lang="tr-TR" sz="2000" b="1" dirty="0">
                <a:solidFill>
                  <a:srgbClr val="FF0000"/>
                </a:solidFill>
              </a:rPr>
              <a:t> </a:t>
            </a:r>
            <a:r>
              <a:rPr lang="tr-TR" sz="2000" b="1" dirty="0" err="1">
                <a:solidFill>
                  <a:srgbClr val="FF0000"/>
                </a:solidFill>
              </a:rPr>
              <a:t>intelligence</a:t>
            </a:r>
            <a:r>
              <a:rPr lang="tr-TR" sz="2000" b="1" dirty="0">
                <a:solidFill>
                  <a:srgbClr val="FF0000"/>
                </a:solidFill>
              </a:rPr>
              <a:t> </a:t>
            </a:r>
            <a:r>
              <a:rPr lang="tr-TR" sz="2000" b="1" dirty="0" err="1">
                <a:solidFill>
                  <a:srgbClr val="FF0000"/>
                </a:solidFill>
              </a:rPr>
              <a:t>segmentation</a:t>
            </a:r>
            <a:r>
              <a:rPr lang="tr-TR" sz="2000" b="1" dirty="0">
                <a:solidFill>
                  <a:srgbClr val="FF0000"/>
                </a:solidFill>
              </a:rPr>
              <a:t> </a:t>
            </a:r>
            <a:r>
              <a:rPr lang="tr-TR" sz="2000" b="1" dirty="0" err="1">
                <a:solidFill>
                  <a:srgbClr val="FF0000"/>
                </a:solidFill>
              </a:rPr>
              <a:t>technique</a:t>
            </a:r>
            <a:r>
              <a:rPr lang="tr-TR" sz="2000" b="1" dirty="0"/>
              <a:t>.</a:t>
            </a:r>
            <a:br>
              <a:rPr lang="tr-TR" sz="2000" b="1" dirty="0"/>
            </a:br>
            <a:r>
              <a:rPr lang="tr-TR" sz="2000" dirty="0" err="1"/>
              <a:t>In</a:t>
            </a:r>
            <a:r>
              <a:rPr lang="tr-TR" sz="2000" dirty="0"/>
              <a:t> </a:t>
            </a:r>
            <a:r>
              <a:rPr lang="tr-TR" sz="2000" dirty="0" err="1"/>
              <a:t>clinically</a:t>
            </a:r>
            <a:r>
              <a:rPr lang="tr-TR" sz="2000" dirty="0"/>
              <a:t> </a:t>
            </a:r>
            <a:r>
              <a:rPr lang="tr-TR" sz="2000" dirty="0" err="1"/>
              <a:t>acquired</a:t>
            </a:r>
            <a:r>
              <a:rPr lang="tr-TR" sz="2000" dirty="0"/>
              <a:t> </a:t>
            </a:r>
            <a:r>
              <a:rPr lang="tr-TR" sz="2000" dirty="0" err="1"/>
              <a:t>axial</a:t>
            </a:r>
            <a:r>
              <a:rPr lang="tr-TR" sz="2000" dirty="0"/>
              <a:t> CT </a:t>
            </a:r>
            <a:r>
              <a:rPr lang="tr-TR" sz="2000" dirty="0" err="1"/>
              <a:t>images</a:t>
            </a:r>
            <a:r>
              <a:rPr lang="tr-TR" sz="2000" dirty="0"/>
              <a:t> at L3 vertebral body </a:t>
            </a:r>
            <a:r>
              <a:rPr lang="tr-TR" sz="2000" dirty="0" err="1"/>
              <a:t>level</a:t>
            </a:r>
            <a:r>
              <a:rPr lang="tr-TR" sz="2000" dirty="0"/>
              <a:t> TAMA, </a:t>
            </a:r>
            <a:r>
              <a:rPr lang="tr-TR" sz="2000" dirty="0" err="1"/>
              <a:t>visceral</a:t>
            </a:r>
            <a:r>
              <a:rPr lang="tr-TR" sz="2000" dirty="0"/>
              <a:t> </a:t>
            </a:r>
            <a:r>
              <a:rPr lang="tr-TR" sz="2000" dirty="0" err="1"/>
              <a:t>fat</a:t>
            </a:r>
            <a:r>
              <a:rPr lang="tr-TR" sz="2000" dirty="0"/>
              <a:t> </a:t>
            </a:r>
            <a:r>
              <a:rPr lang="tr-TR" sz="2000" dirty="0" err="1"/>
              <a:t>area</a:t>
            </a:r>
            <a:r>
              <a:rPr lang="tr-TR" sz="2000" dirty="0"/>
              <a:t>, </a:t>
            </a:r>
            <a:r>
              <a:rPr lang="tr-TR" sz="2000" dirty="0" err="1"/>
              <a:t>subcutaneous</a:t>
            </a:r>
            <a:r>
              <a:rPr lang="tr-TR" sz="2000" dirty="0"/>
              <a:t> </a:t>
            </a:r>
            <a:r>
              <a:rPr lang="tr-TR" sz="2000" dirty="0" err="1"/>
              <a:t>fat</a:t>
            </a:r>
            <a:r>
              <a:rPr lang="tr-TR" sz="2000" dirty="0"/>
              <a:t> </a:t>
            </a:r>
            <a:r>
              <a:rPr lang="tr-TR" sz="2000" dirty="0" err="1"/>
              <a:t>area</a:t>
            </a:r>
            <a:r>
              <a:rPr lang="tr-TR" sz="2000" dirty="0"/>
              <a:t> </a:t>
            </a:r>
            <a:r>
              <a:rPr lang="tr-TR" sz="2000" dirty="0" err="1"/>
              <a:t>are</a:t>
            </a:r>
            <a:r>
              <a:rPr lang="tr-TR" sz="2000" dirty="0"/>
              <a:t> </a:t>
            </a:r>
            <a:r>
              <a:rPr lang="tr-TR" sz="2000" dirty="0" err="1"/>
              <a:t>segmented</a:t>
            </a:r>
            <a:r>
              <a:rPr lang="tr-TR" sz="2000" dirty="0"/>
              <a:t> in </a:t>
            </a:r>
            <a:r>
              <a:rPr lang="tr-TR" sz="2000" dirty="0">
                <a:solidFill>
                  <a:srgbClr val="FF0000"/>
                </a:solidFill>
              </a:rPr>
              <a:t>43-year-old </a:t>
            </a:r>
            <a:r>
              <a:rPr lang="tr-TR" sz="2000" dirty="0" err="1">
                <a:solidFill>
                  <a:srgbClr val="FF0000"/>
                </a:solidFill>
              </a:rPr>
              <a:t>male</a:t>
            </a:r>
            <a:r>
              <a:rPr lang="tr-TR" sz="2000" dirty="0">
                <a:solidFill>
                  <a:srgbClr val="FF0000"/>
                </a:solidFill>
              </a:rPr>
              <a:t> </a:t>
            </a:r>
            <a:r>
              <a:rPr lang="tr-TR" sz="2000" b="1" dirty="0"/>
              <a:t>(A)</a:t>
            </a:r>
            <a:r>
              <a:rPr lang="tr-TR" sz="2000" dirty="0"/>
              <a:t>, </a:t>
            </a:r>
            <a:r>
              <a:rPr lang="tr-TR" sz="2000" dirty="0" err="1"/>
              <a:t>and</a:t>
            </a:r>
            <a:r>
              <a:rPr lang="tr-TR" sz="2000" dirty="0"/>
              <a:t> </a:t>
            </a:r>
            <a:r>
              <a:rPr lang="tr-TR" sz="2000" dirty="0">
                <a:solidFill>
                  <a:srgbClr val="FF0000"/>
                </a:solidFill>
              </a:rPr>
              <a:t>55-year-old </a:t>
            </a:r>
            <a:r>
              <a:rPr lang="tr-TR" sz="2000" dirty="0" err="1">
                <a:solidFill>
                  <a:srgbClr val="FF0000"/>
                </a:solidFill>
              </a:rPr>
              <a:t>obese</a:t>
            </a:r>
            <a:r>
              <a:rPr lang="tr-TR" sz="2000" dirty="0">
                <a:solidFill>
                  <a:srgbClr val="FF0000"/>
                </a:solidFill>
              </a:rPr>
              <a:t> </a:t>
            </a:r>
            <a:r>
              <a:rPr lang="tr-TR" sz="2000" dirty="0" err="1">
                <a:solidFill>
                  <a:srgbClr val="FF0000"/>
                </a:solidFill>
              </a:rPr>
              <a:t>male</a:t>
            </a:r>
            <a:r>
              <a:rPr lang="tr-TR" sz="2000" dirty="0">
                <a:solidFill>
                  <a:srgbClr val="FF0000"/>
                </a:solidFill>
              </a:rPr>
              <a:t> </a:t>
            </a:r>
            <a:r>
              <a:rPr lang="tr-TR" sz="2000" b="1" dirty="0"/>
              <a:t>(B)</a:t>
            </a:r>
            <a:r>
              <a:rPr lang="tr-TR" sz="2000" dirty="0"/>
              <a:t>. TAMA = total abdominal </a:t>
            </a:r>
            <a:r>
              <a:rPr lang="tr-TR" sz="2000" dirty="0" err="1"/>
              <a:t>muscle</a:t>
            </a:r>
            <a:r>
              <a:rPr lang="tr-TR" sz="2000" dirty="0"/>
              <a:t> </a:t>
            </a:r>
            <a:r>
              <a:rPr lang="tr-TR" sz="2000" dirty="0" err="1"/>
              <a:t>area</a:t>
            </a:r>
            <a:endParaRPr lang="tr-TR" sz="2000" dirty="0"/>
          </a:p>
        </p:txBody>
      </p:sp>
      <p:pic>
        <p:nvPicPr>
          <p:cNvPr id="6" name="İçerik Yer Tutucusu 5" descr="daire, ekran görüntüsü içeren bir resim&#10;&#10;Yapay zeka tarafından oluşturulmuş içerik yanlış olabilir.">
            <a:extLst>
              <a:ext uri="{FF2B5EF4-FFF2-40B4-BE49-F238E27FC236}">
                <a16:creationId xmlns:a16="http://schemas.microsoft.com/office/drawing/2014/main" id="{0383772C-0699-5D56-F175-7D2C18F0C2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8598" y="1802418"/>
            <a:ext cx="9814804" cy="4020522"/>
          </a:xfrm>
        </p:spPr>
      </p:pic>
      <p:sp>
        <p:nvSpPr>
          <p:cNvPr id="8" name="Metin kutusu 7">
            <a:extLst>
              <a:ext uri="{FF2B5EF4-FFF2-40B4-BE49-F238E27FC236}">
                <a16:creationId xmlns:a16="http://schemas.microsoft.com/office/drawing/2014/main" id="{0AF88321-84AC-1D7F-D150-768D8D273E3B}"/>
              </a:ext>
            </a:extLst>
          </p:cNvPr>
          <p:cNvSpPr txBox="1"/>
          <p:nvPr/>
        </p:nvSpPr>
        <p:spPr>
          <a:xfrm>
            <a:off x="0" y="5934670"/>
            <a:ext cx="121920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tr-TR" sz="1800" b="1" dirty="0" err="1"/>
              <a:t>Recent</a:t>
            </a:r>
            <a:r>
              <a:rPr lang="tr-TR" sz="1800" b="1" dirty="0"/>
              <a:t> </a:t>
            </a:r>
            <a:r>
              <a:rPr lang="tr-TR" sz="1800" b="1" dirty="0" err="1"/>
              <a:t>Issues</a:t>
            </a:r>
            <a:r>
              <a:rPr lang="tr-TR" sz="1800" b="1" dirty="0"/>
              <a:t> on Body </a:t>
            </a:r>
            <a:r>
              <a:rPr lang="tr-TR" sz="1800" b="1" dirty="0" err="1"/>
              <a:t>Composition</a:t>
            </a:r>
            <a:r>
              <a:rPr lang="tr-TR" sz="1800" b="1" dirty="0"/>
              <a:t> </a:t>
            </a:r>
            <a:r>
              <a:rPr lang="tr-TR" sz="1800" b="1" dirty="0" err="1"/>
              <a:t>Imaging</a:t>
            </a:r>
            <a:r>
              <a:rPr lang="tr-TR" sz="1800" b="1" dirty="0"/>
              <a:t> </a:t>
            </a:r>
            <a:r>
              <a:rPr lang="tr-TR" sz="1800" b="1" dirty="0" err="1"/>
              <a:t>for</a:t>
            </a:r>
            <a:r>
              <a:rPr lang="tr-TR" sz="1800" b="1" dirty="0"/>
              <a:t> </a:t>
            </a:r>
            <a:r>
              <a:rPr lang="tr-TR" sz="1800" b="1" dirty="0" err="1"/>
              <a:t>Sarcopenia</a:t>
            </a:r>
            <a:r>
              <a:rPr lang="tr-TR" sz="1800" b="1" dirty="0"/>
              <a:t> Evaluation</a:t>
            </a:r>
            <a:br>
              <a:rPr lang="tr-TR" sz="1800" b="1" dirty="0"/>
            </a:br>
            <a:r>
              <a:rPr lang="tr-TR" sz="1800" dirty="0" err="1"/>
              <a:t>Koeun</a:t>
            </a:r>
            <a:r>
              <a:rPr lang="tr-TR" sz="1800" dirty="0"/>
              <a:t> Lee et al. 2019. </a:t>
            </a:r>
            <a:r>
              <a:rPr lang="tr-TR" dirty="0" err="1"/>
              <a:t>Korean</a:t>
            </a:r>
            <a:r>
              <a:rPr lang="tr-TR" dirty="0"/>
              <a:t> J </a:t>
            </a:r>
            <a:r>
              <a:rPr lang="tr-TR" dirty="0" err="1"/>
              <a:t>Radiol</a:t>
            </a:r>
            <a:r>
              <a:rPr lang="tr-TR" dirty="0"/>
              <a:t>. Feb;20(2):205-217. </a:t>
            </a:r>
          </a:p>
        </p:txBody>
      </p:sp>
      <p:sp>
        <p:nvSpPr>
          <p:cNvPr id="4" name="Sağ Ok 3">
            <a:extLst>
              <a:ext uri="{FF2B5EF4-FFF2-40B4-BE49-F238E27FC236}">
                <a16:creationId xmlns:a16="http://schemas.microsoft.com/office/drawing/2014/main" id="{E8725AC2-4B8E-6D06-B180-45C11C4A7B97}"/>
              </a:ext>
            </a:extLst>
          </p:cNvPr>
          <p:cNvSpPr/>
          <p:nvPr/>
        </p:nvSpPr>
        <p:spPr>
          <a:xfrm>
            <a:off x="838200" y="5450038"/>
            <a:ext cx="2298791"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75006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348195E-D371-0528-7C50-4BC86488B135}"/>
              </a:ext>
            </a:extLst>
          </p:cNvPr>
          <p:cNvSpPr>
            <a:spLocks noGrp="1"/>
          </p:cNvSpPr>
          <p:nvPr>
            <p:ph idx="1"/>
          </p:nvPr>
        </p:nvSpPr>
        <p:spPr>
          <a:xfrm>
            <a:off x="838200" y="552893"/>
            <a:ext cx="10515600" cy="5624070"/>
          </a:xfrm>
        </p:spPr>
        <p:style>
          <a:lnRef idx="1">
            <a:schemeClr val="accent1"/>
          </a:lnRef>
          <a:fillRef idx="2">
            <a:schemeClr val="accent1"/>
          </a:fillRef>
          <a:effectRef idx="1">
            <a:schemeClr val="accent1"/>
          </a:effectRef>
          <a:fontRef idx="minor">
            <a:schemeClr val="dk1"/>
          </a:fontRef>
        </p:style>
        <p:txBody>
          <a:bodyPr>
            <a:normAutofit/>
          </a:bodyPr>
          <a:lstStyle/>
          <a:p>
            <a:endParaRPr lang="tr-TR" i="1" dirty="0"/>
          </a:p>
          <a:p>
            <a:r>
              <a:rPr lang="tr-TR" dirty="0"/>
              <a:t>BT, kas kütlesinin salt niceliksel olarak ölçülmesinin ötesinde, kaslardaki yağ infiltrasyonunun (</a:t>
            </a:r>
            <a:r>
              <a:rPr lang="tr-TR" b="1" dirty="0" err="1"/>
              <a:t>miyosteatoz</a:t>
            </a:r>
            <a:r>
              <a:rPr lang="tr-TR" dirty="0"/>
              <a:t>) değerlendirilmesi: </a:t>
            </a:r>
            <a:r>
              <a:rPr lang="tr-TR" b="1" dirty="0"/>
              <a:t>kas kalitesini</a:t>
            </a:r>
            <a:r>
              <a:rPr lang="tr-TR" dirty="0"/>
              <a:t> de değerlendirebilir. </a:t>
            </a:r>
          </a:p>
          <a:p>
            <a:endParaRPr lang="tr-TR" dirty="0"/>
          </a:p>
          <a:p>
            <a:endParaRPr lang="tr-TR" dirty="0"/>
          </a:p>
          <a:p>
            <a:r>
              <a:rPr lang="tr-TR" dirty="0"/>
              <a:t>Son zamanlarda, düşük doz protokolü veya tek kesitli tarama gibi yöntemler ?</a:t>
            </a:r>
          </a:p>
          <a:p>
            <a:r>
              <a:rPr lang="tr-TR" dirty="0"/>
              <a:t>Çalışmalar onkoloji hastalarının zaten çekilmiş olan BT’lerinden…</a:t>
            </a:r>
          </a:p>
          <a:p>
            <a:endParaRPr lang="tr-TR" dirty="0"/>
          </a:p>
          <a:p>
            <a:endParaRPr lang="tr-TR" dirty="0"/>
          </a:p>
        </p:txBody>
      </p:sp>
    </p:spTree>
    <p:extLst>
      <p:ext uri="{BB962C8B-B14F-4D97-AF65-F5344CB8AC3E}">
        <p14:creationId xmlns:p14="http://schemas.microsoft.com/office/powerpoint/2010/main" val="3680729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936D72-9C92-D6DA-8FA1-C042E7F7E0C8}"/>
              </a:ext>
            </a:extLst>
          </p:cNvPr>
          <p:cNvSpPr>
            <a:spLocks noGrp="1"/>
          </p:cNvSpPr>
          <p:nvPr>
            <p:ph type="title"/>
          </p:nvPr>
        </p:nvSpPr>
        <p:spPr/>
        <p:txBody>
          <a:bodyPr>
            <a:normAutofit/>
          </a:bodyPr>
          <a:lstStyle/>
          <a:p>
            <a:r>
              <a:rPr lang="tr-TR" sz="1600" dirty="0" err="1"/>
              <a:t>Tolonen</a:t>
            </a:r>
            <a:r>
              <a:rPr lang="tr-TR" sz="1600" dirty="0"/>
              <a:t> A, et al. </a:t>
            </a:r>
            <a:r>
              <a:rPr lang="tr-TR" sz="1600" dirty="0" err="1"/>
              <a:t>Computed</a:t>
            </a:r>
            <a:r>
              <a:rPr lang="tr-TR" sz="1600" dirty="0"/>
              <a:t> </a:t>
            </a:r>
            <a:r>
              <a:rPr lang="tr-TR" sz="1600" dirty="0" err="1"/>
              <a:t>tomography-determined</a:t>
            </a:r>
            <a:r>
              <a:rPr lang="tr-TR" sz="1600" dirty="0"/>
              <a:t> </a:t>
            </a:r>
            <a:r>
              <a:rPr lang="tr-TR" sz="1600" dirty="0" err="1"/>
              <a:t>high</a:t>
            </a:r>
            <a:r>
              <a:rPr lang="tr-TR" sz="1600" dirty="0"/>
              <a:t> </a:t>
            </a:r>
            <a:r>
              <a:rPr lang="tr-TR" sz="1600" dirty="0" err="1"/>
              <a:t>visceral</a:t>
            </a:r>
            <a:r>
              <a:rPr lang="tr-TR" sz="1600" dirty="0"/>
              <a:t> </a:t>
            </a:r>
            <a:r>
              <a:rPr lang="tr-TR" sz="1600" dirty="0" err="1"/>
              <a:t>adipose</a:t>
            </a:r>
            <a:r>
              <a:rPr lang="tr-TR" sz="1600" dirty="0"/>
              <a:t> </a:t>
            </a:r>
            <a:r>
              <a:rPr lang="tr-TR" sz="1600" dirty="0" err="1"/>
              <a:t>tissue</a:t>
            </a:r>
            <a:r>
              <a:rPr lang="tr-TR" sz="1600" dirty="0"/>
              <a:t> </a:t>
            </a:r>
            <a:r>
              <a:rPr lang="tr-TR" sz="1600" dirty="0" err="1"/>
              <a:t>and</a:t>
            </a:r>
            <a:r>
              <a:rPr lang="tr-TR" sz="1600" dirty="0"/>
              <a:t> </a:t>
            </a:r>
            <a:r>
              <a:rPr lang="tr-TR" sz="1600" dirty="0" err="1"/>
              <a:t>sarcopenic</a:t>
            </a:r>
            <a:r>
              <a:rPr lang="tr-TR" sz="1600" dirty="0"/>
              <a:t> </a:t>
            </a:r>
            <a:r>
              <a:rPr lang="tr-TR" sz="1600" dirty="0" err="1"/>
              <a:t>obesity</a:t>
            </a:r>
            <a:r>
              <a:rPr lang="tr-TR" sz="1600" dirty="0"/>
              <a:t> </a:t>
            </a:r>
            <a:r>
              <a:rPr lang="tr-TR" sz="1600" dirty="0" err="1"/>
              <a:t>and</a:t>
            </a:r>
            <a:r>
              <a:rPr lang="tr-TR" sz="1600" dirty="0"/>
              <a:t> </a:t>
            </a:r>
            <a:r>
              <a:rPr lang="tr-TR" sz="1600" dirty="0" err="1"/>
              <a:t>their</a:t>
            </a:r>
            <a:r>
              <a:rPr lang="tr-TR" sz="1600" dirty="0"/>
              <a:t> </a:t>
            </a:r>
            <a:r>
              <a:rPr lang="tr-TR" sz="1600" dirty="0" err="1"/>
              <a:t>associations</a:t>
            </a:r>
            <a:r>
              <a:rPr lang="tr-TR" sz="1600" dirty="0"/>
              <a:t> </a:t>
            </a:r>
            <a:r>
              <a:rPr lang="tr-TR" sz="1600" dirty="0" err="1"/>
              <a:t>with</a:t>
            </a:r>
            <a:r>
              <a:rPr lang="tr-TR" sz="1600" dirty="0"/>
              <a:t> </a:t>
            </a:r>
            <a:r>
              <a:rPr lang="tr-TR" sz="1600" dirty="0" err="1"/>
              <a:t>survival</a:t>
            </a:r>
            <a:r>
              <a:rPr lang="tr-TR" sz="1600" dirty="0"/>
              <a:t> in </a:t>
            </a:r>
            <a:r>
              <a:rPr lang="tr-TR" sz="1600" dirty="0" err="1"/>
              <a:t>vulnerable</a:t>
            </a:r>
            <a:r>
              <a:rPr lang="tr-TR" sz="1600" dirty="0"/>
              <a:t> </a:t>
            </a:r>
            <a:r>
              <a:rPr lang="tr-TR" sz="1600" dirty="0" err="1"/>
              <a:t>or</a:t>
            </a:r>
            <a:r>
              <a:rPr lang="tr-TR" sz="1600" dirty="0"/>
              <a:t> </a:t>
            </a:r>
            <a:r>
              <a:rPr lang="tr-TR" sz="1600" dirty="0" err="1"/>
              <a:t>frail</a:t>
            </a:r>
            <a:r>
              <a:rPr lang="tr-TR" sz="1600" dirty="0"/>
              <a:t> </a:t>
            </a:r>
            <a:r>
              <a:rPr lang="tr-TR" sz="1600" dirty="0" err="1"/>
              <a:t>older</a:t>
            </a:r>
            <a:r>
              <a:rPr lang="tr-TR" sz="1600" dirty="0"/>
              <a:t> </a:t>
            </a:r>
            <a:r>
              <a:rPr lang="tr-TR" sz="1600" dirty="0" err="1"/>
              <a:t>adults</a:t>
            </a:r>
            <a:r>
              <a:rPr lang="tr-TR" sz="1600" dirty="0"/>
              <a:t> </a:t>
            </a:r>
            <a:r>
              <a:rPr lang="tr-TR" sz="1600" dirty="0" err="1"/>
              <a:t>with</a:t>
            </a:r>
            <a:r>
              <a:rPr lang="tr-TR" sz="1600" dirty="0"/>
              <a:t> </a:t>
            </a:r>
            <a:r>
              <a:rPr lang="tr-TR" sz="1600" dirty="0" err="1"/>
              <a:t>cancer</a:t>
            </a:r>
            <a:r>
              <a:rPr lang="tr-TR" sz="1600" dirty="0"/>
              <a:t> </a:t>
            </a:r>
            <a:r>
              <a:rPr lang="tr-TR" sz="1600" dirty="0" err="1"/>
              <a:t>considered</a:t>
            </a:r>
            <a:r>
              <a:rPr lang="tr-TR" sz="1600" dirty="0"/>
              <a:t> </a:t>
            </a:r>
            <a:r>
              <a:rPr lang="tr-TR" sz="1600" dirty="0" err="1"/>
              <a:t>for</a:t>
            </a:r>
            <a:r>
              <a:rPr lang="tr-TR" sz="1600" dirty="0"/>
              <a:t> </a:t>
            </a:r>
            <a:r>
              <a:rPr lang="tr-TR" sz="1600" dirty="0" err="1"/>
              <a:t>systemic</a:t>
            </a:r>
            <a:r>
              <a:rPr lang="tr-TR" sz="1600" dirty="0"/>
              <a:t> </a:t>
            </a:r>
            <a:r>
              <a:rPr lang="tr-TR" sz="1600" dirty="0" err="1"/>
              <a:t>anticancer</a:t>
            </a:r>
            <a:r>
              <a:rPr lang="tr-TR" sz="1600" dirty="0"/>
              <a:t> </a:t>
            </a:r>
            <a:r>
              <a:rPr lang="tr-TR" sz="1600" dirty="0" err="1"/>
              <a:t>treatment</a:t>
            </a:r>
            <a:r>
              <a:rPr lang="tr-TR" sz="1600" dirty="0"/>
              <a:t>. J </a:t>
            </a:r>
            <a:r>
              <a:rPr lang="tr-TR" sz="1600" dirty="0" err="1"/>
              <a:t>Geriatr</a:t>
            </a:r>
            <a:r>
              <a:rPr lang="tr-TR" sz="1600" dirty="0"/>
              <a:t> </a:t>
            </a:r>
            <a:r>
              <a:rPr lang="tr-TR" sz="1600" dirty="0" err="1"/>
              <a:t>Oncol</a:t>
            </a:r>
            <a:r>
              <a:rPr lang="tr-TR" sz="1600" dirty="0"/>
              <a:t>. 2025 Mar;16(2):102171. </a:t>
            </a:r>
          </a:p>
        </p:txBody>
      </p:sp>
      <p:sp>
        <p:nvSpPr>
          <p:cNvPr id="3" name="İçerik Yer Tutucusu 2">
            <a:extLst>
              <a:ext uri="{FF2B5EF4-FFF2-40B4-BE49-F238E27FC236}">
                <a16:creationId xmlns:a16="http://schemas.microsoft.com/office/drawing/2014/main" id="{F1082C68-60F4-C87F-5DDB-F885F3AC85E1}"/>
              </a:ext>
            </a:extLst>
          </p:cNvPr>
          <p:cNvSpPr>
            <a:spLocks noGrp="1"/>
          </p:cNvSpPr>
          <p:nvPr>
            <p:ph idx="1"/>
          </p:nvPr>
        </p:nvSpPr>
        <p:spPr/>
        <p:txBody>
          <a:bodyPr/>
          <a:lstStyle/>
          <a:p>
            <a:r>
              <a:rPr lang="tr-TR" dirty="0"/>
              <a:t>Bu çalışmada yaşlı kanser hastalarında sistemik tedavi öncesi BT’den </a:t>
            </a:r>
            <a:r>
              <a:rPr lang="tr-TR" b="1" dirty="0"/>
              <a:t>VATI</a:t>
            </a:r>
            <a:r>
              <a:rPr lang="tr-TR" dirty="0"/>
              <a:t> (</a:t>
            </a:r>
            <a:r>
              <a:rPr lang="tr-TR" dirty="0" err="1"/>
              <a:t>visceral</a:t>
            </a:r>
            <a:r>
              <a:rPr lang="tr-TR" dirty="0"/>
              <a:t> </a:t>
            </a:r>
            <a:r>
              <a:rPr lang="tr-TR" dirty="0" err="1"/>
              <a:t>adipose</a:t>
            </a:r>
            <a:r>
              <a:rPr lang="tr-TR" dirty="0"/>
              <a:t> </a:t>
            </a:r>
            <a:r>
              <a:rPr lang="tr-TR" dirty="0" err="1"/>
              <a:t>tissue</a:t>
            </a:r>
            <a:r>
              <a:rPr lang="tr-TR" dirty="0"/>
              <a:t> </a:t>
            </a:r>
            <a:r>
              <a:rPr lang="tr-TR" dirty="0" err="1"/>
              <a:t>index</a:t>
            </a:r>
            <a:r>
              <a:rPr lang="tr-TR" dirty="0"/>
              <a:t>) ve </a:t>
            </a:r>
            <a:r>
              <a:rPr lang="tr-TR" dirty="0">
                <a:solidFill>
                  <a:srgbClr val="FF0000"/>
                </a:solidFill>
              </a:rPr>
              <a:t>SMI</a:t>
            </a:r>
            <a:r>
              <a:rPr lang="tr-TR" dirty="0"/>
              <a:t> (skeletal </a:t>
            </a:r>
            <a:r>
              <a:rPr lang="tr-TR" dirty="0" err="1"/>
              <a:t>muscle</a:t>
            </a:r>
            <a:r>
              <a:rPr lang="tr-TR" dirty="0"/>
              <a:t> </a:t>
            </a:r>
            <a:r>
              <a:rPr lang="tr-TR" dirty="0" err="1"/>
              <a:t>index</a:t>
            </a:r>
            <a:r>
              <a:rPr lang="tr-TR" dirty="0"/>
              <a:t>) ölçümleri alındı</a:t>
            </a:r>
          </a:p>
          <a:p>
            <a:r>
              <a:rPr lang="tr-TR" dirty="0"/>
              <a:t>Yüksek VATI ve düşük SMI kombinasyonu (“</a:t>
            </a:r>
            <a:r>
              <a:rPr lang="tr-TR" dirty="0" err="1"/>
              <a:t>visceral</a:t>
            </a:r>
            <a:r>
              <a:rPr lang="tr-TR" dirty="0"/>
              <a:t> obezite + </a:t>
            </a:r>
            <a:r>
              <a:rPr lang="tr-TR" dirty="0" err="1"/>
              <a:t>sarkopeni</a:t>
            </a:r>
            <a:r>
              <a:rPr lang="tr-TR" dirty="0"/>
              <a:t>”) hem kısa dönem (3 aylık) hem genel sağkalım için olumsuz </a:t>
            </a:r>
            <a:r>
              <a:rPr lang="tr-TR" dirty="0">
                <a:solidFill>
                  <a:srgbClr val="FF0000"/>
                </a:solidFill>
              </a:rPr>
              <a:t>prognostik</a:t>
            </a:r>
            <a:r>
              <a:rPr lang="tr-TR" dirty="0"/>
              <a:t> gösterge olarak bulundu. </a:t>
            </a:r>
          </a:p>
        </p:txBody>
      </p:sp>
    </p:spTree>
    <p:extLst>
      <p:ext uri="{BB962C8B-B14F-4D97-AF65-F5344CB8AC3E}">
        <p14:creationId xmlns:p14="http://schemas.microsoft.com/office/powerpoint/2010/main" val="2199536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itle 1"/>
          <p:cNvSpPr txBox="1">
            <a:spLocks noGrp="1"/>
          </p:cNvSpPr>
          <p:nvPr>
            <p:ph type="title"/>
          </p:nvPr>
        </p:nvSpPr>
        <p:spPr>
          <a:prstGeom prst="rect">
            <a:avLst/>
          </a:prstGeom>
        </p:spPr>
        <p:txBody>
          <a:bodyPr>
            <a:normAutofit/>
          </a:bodyPr>
          <a:lstStyle>
            <a:lvl1pPr defTabSz="452627">
              <a:defRPr sz="4356"/>
            </a:lvl1pPr>
          </a:lstStyle>
          <a:p>
            <a:r>
              <a:rPr dirty="0" err="1"/>
              <a:t>Geleneksel</a:t>
            </a:r>
            <a:r>
              <a:rPr dirty="0"/>
              <a:t> </a:t>
            </a:r>
            <a:r>
              <a:rPr dirty="0" err="1"/>
              <a:t>Antropometrik</a:t>
            </a:r>
            <a:r>
              <a:rPr dirty="0"/>
              <a:t> </a:t>
            </a:r>
            <a:r>
              <a:rPr dirty="0" err="1"/>
              <a:t>İndeksler</a:t>
            </a:r>
            <a:endParaRPr dirty="0"/>
          </a:p>
        </p:txBody>
      </p:sp>
      <p:graphicFrame>
        <p:nvGraphicFramePr>
          <p:cNvPr id="2" name="Diyagram 1">
            <a:extLst>
              <a:ext uri="{FF2B5EF4-FFF2-40B4-BE49-F238E27FC236}">
                <a16:creationId xmlns:a16="http://schemas.microsoft.com/office/drawing/2014/main" id="{F073EB37-B08D-F5E2-4FA0-0CAE711600F9}"/>
              </a:ext>
            </a:extLst>
          </p:cNvPr>
          <p:cNvGraphicFramePr/>
          <p:nvPr>
            <p:extLst>
              <p:ext uri="{D42A27DB-BD31-4B8C-83A1-F6EECF244321}">
                <p14:modId xmlns:p14="http://schemas.microsoft.com/office/powerpoint/2010/main" val="550552104"/>
              </p:ext>
            </p:extLst>
          </p:nvPr>
        </p:nvGraphicFramePr>
        <p:xfrm>
          <a:off x="838200" y="1600201"/>
          <a:ext cx="9372600" cy="4552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086012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EFB84B-405C-7CC3-73E9-9E85C29694F8}"/>
              </a:ext>
            </a:extLst>
          </p:cNvPr>
          <p:cNvSpPr>
            <a:spLocks noGrp="1"/>
          </p:cNvSpPr>
          <p:nvPr>
            <p:ph type="title"/>
          </p:nvPr>
        </p:nvSpPr>
        <p:spPr/>
        <p:txBody>
          <a:bodyPr>
            <a:noAutofit/>
          </a:bodyPr>
          <a:lstStyle/>
          <a:p>
            <a:r>
              <a:rPr lang="tr-TR" sz="2800" dirty="0" err="1"/>
              <a:t>The</a:t>
            </a:r>
            <a:r>
              <a:rPr lang="tr-TR" sz="2800" dirty="0"/>
              <a:t> </a:t>
            </a:r>
            <a:r>
              <a:rPr lang="tr-TR" sz="2800" dirty="0" err="1"/>
              <a:t>Association</a:t>
            </a:r>
            <a:r>
              <a:rPr lang="tr-TR" sz="2800" dirty="0"/>
              <a:t> </a:t>
            </a:r>
            <a:r>
              <a:rPr lang="tr-TR" sz="2800" dirty="0" err="1"/>
              <a:t>Between</a:t>
            </a:r>
            <a:r>
              <a:rPr lang="tr-TR" sz="2800" dirty="0"/>
              <a:t> </a:t>
            </a:r>
            <a:r>
              <a:rPr lang="tr-TR" sz="2800" dirty="0" err="1"/>
              <a:t>Visceral</a:t>
            </a:r>
            <a:r>
              <a:rPr lang="tr-TR" sz="2800" dirty="0"/>
              <a:t> </a:t>
            </a:r>
            <a:r>
              <a:rPr lang="tr-TR" sz="2800" dirty="0" err="1"/>
              <a:t>Obesity</a:t>
            </a:r>
            <a:r>
              <a:rPr lang="tr-TR" sz="2800" dirty="0"/>
              <a:t> </a:t>
            </a:r>
            <a:r>
              <a:rPr lang="tr-TR" sz="2800" dirty="0" err="1"/>
              <a:t>and</a:t>
            </a:r>
            <a:r>
              <a:rPr lang="tr-TR" sz="2800" dirty="0"/>
              <a:t> </a:t>
            </a:r>
            <a:r>
              <a:rPr lang="tr-TR" sz="2800" dirty="0" err="1"/>
              <a:t>Postoperative</a:t>
            </a:r>
            <a:r>
              <a:rPr lang="tr-TR" sz="2800" dirty="0"/>
              <a:t> </a:t>
            </a:r>
            <a:r>
              <a:rPr lang="tr-TR" sz="2800" dirty="0" err="1"/>
              <a:t>Outcomes</a:t>
            </a:r>
            <a:r>
              <a:rPr lang="tr-TR" sz="2800" dirty="0"/>
              <a:t> in </a:t>
            </a:r>
            <a:r>
              <a:rPr lang="tr-TR" sz="2800" dirty="0" err="1"/>
              <a:t>Elderly</a:t>
            </a:r>
            <a:r>
              <a:rPr lang="tr-TR" sz="2800" dirty="0"/>
              <a:t> </a:t>
            </a:r>
            <a:r>
              <a:rPr lang="tr-TR" sz="2800" dirty="0" err="1"/>
              <a:t>Patients</a:t>
            </a:r>
            <a:r>
              <a:rPr lang="tr-TR" sz="2800" dirty="0"/>
              <a:t> </a:t>
            </a:r>
            <a:r>
              <a:rPr lang="tr-TR" sz="2800" dirty="0" err="1"/>
              <a:t>With</a:t>
            </a:r>
            <a:r>
              <a:rPr lang="tr-TR" sz="2800" dirty="0"/>
              <a:t> </a:t>
            </a:r>
            <a:r>
              <a:rPr lang="tr-TR" sz="2800" dirty="0" err="1"/>
              <a:t>Colorectal</a:t>
            </a:r>
            <a:r>
              <a:rPr lang="tr-TR" sz="2800" dirty="0"/>
              <a:t> </a:t>
            </a:r>
            <a:r>
              <a:rPr lang="tr-TR" sz="2800" dirty="0" err="1"/>
              <a:t>Cancer</a:t>
            </a:r>
            <a:r>
              <a:rPr lang="tr-TR" sz="2800" dirty="0"/>
              <a:t> Front </a:t>
            </a:r>
            <a:r>
              <a:rPr lang="tr-TR" sz="2800" dirty="0" err="1"/>
              <a:t>Surg</a:t>
            </a:r>
            <a:r>
              <a:rPr lang="tr-TR" sz="2800" dirty="0"/>
              <a:t>. 2022 </a:t>
            </a:r>
            <a:r>
              <a:rPr lang="tr-TR" sz="2800" dirty="0" err="1"/>
              <a:t>Jun</a:t>
            </a:r>
            <a:r>
              <a:rPr lang="tr-TR" sz="2800" dirty="0"/>
              <a:t> 6;9:827481. </a:t>
            </a:r>
          </a:p>
        </p:txBody>
      </p:sp>
      <p:sp>
        <p:nvSpPr>
          <p:cNvPr id="3" name="İçerik Yer Tutucusu 2">
            <a:extLst>
              <a:ext uri="{FF2B5EF4-FFF2-40B4-BE49-F238E27FC236}">
                <a16:creationId xmlns:a16="http://schemas.microsoft.com/office/drawing/2014/main" id="{B28643F4-2DC8-D566-3ADE-37BB0BA4A1B0}"/>
              </a:ext>
            </a:extLst>
          </p:cNvPr>
          <p:cNvSpPr>
            <a:spLocks noGrp="1"/>
          </p:cNvSpPr>
          <p:nvPr>
            <p:ph idx="1"/>
          </p:nvPr>
        </p:nvSpPr>
        <p:spPr/>
        <p:txBody>
          <a:bodyPr/>
          <a:lstStyle/>
          <a:p>
            <a:r>
              <a:rPr lang="tr-TR" dirty="0"/>
              <a:t>65 yaş üzeri </a:t>
            </a:r>
            <a:r>
              <a:rPr lang="tr-TR" dirty="0" err="1"/>
              <a:t>colorectal</a:t>
            </a:r>
            <a:r>
              <a:rPr lang="tr-TR" dirty="0"/>
              <a:t> kanser cerrahisi yapılan hastalar; BT ile VFA (</a:t>
            </a:r>
            <a:r>
              <a:rPr lang="tr-TR" dirty="0" err="1">
                <a:solidFill>
                  <a:srgbClr val="FF0000"/>
                </a:solidFill>
              </a:rPr>
              <a:t>visceral</a:t>
            </a:r>
            <a:r>
              <a:rPr lang="tr-TR" dirty="0">
                <a:solidFill>
                  <a:srgbClr val="FF0000"/>
                </a:solidFill>
              </a:rPr>
              <a:t> </a:t>
            </a:r>
            <a:r>
              <a:rPr lang="tr-TR" dirty="0" err="1">
                <a:solidFill>
                  <a:srgbClr val="FF0000"/>
                </a:solidFill>
              </a:rPr>
              <a:t>fat</a:t>
            </a:r>
            <a:r>
              <a:rPr lang="tr-TR" dirty="0">
                <a:solidFill>
                  <a:srgbClr val="FF0000"/>
                </a:solidFill>
              </a:rPr>
              <a:t> </a:t>
            </a:r>
            <a:r>
              <a:rPr lang="tr-TR" dirty="0" err="1">
                <a:solidFill>
                  <a:srgbClr val="FF0000"/>
                </a:solidFill>
              </a:rPr>
              <a:t>area</a:t>
            </a:r>
            <a:r>
              <a:rPr lang="tr-TR" dirty="0"/>
              <a:t>) ölçümü yapıldı</a:t>
            </a:r>
          </a:p>
          <a:p>
            <a:r>
              <a:rPr lang="tr-TR" dirty="0" err="1"/>
              <a:t>visseral</a:t>
            </a:r>
            <a:r>
              <a:rPr lang="tr-TR" dirty="0"/>
              <a:t> obezitesi olan yaşlı hastalarda cerrahi ve tıbbi post-op </a:t>
            </a:r>
            <a:r>
              <a:rPr lang="tr-TR" dirty="0">
                <a:solidFill>
                  <a:srgbClr val="FF0000"/>
                </a:solidFill>
              </a:rPr>
              <a:t>komplikasyonlar daha fazla</a:t>
            </a:r>
            <a:r>
              <a:rPr lang="tr-TR" dirty="0"/>
              <a:t>; daha uzun hastane kalışları; risk faktörü olarak dikkat edilmesi gerektiği vurgulanıyor. </a:t>
            </a:r>
          </a:p>
        </p:txBody>
      </p:sp>
    </p:spTree>
    <p:extLst>
      <p:ext uri="{BB962C8B-B14F-4D97-AF65-F5344CB8AC3E}">
        <p14:creationId xmlns:p14="http://schemas.microsoft.com/office/powerpoint/2010/main" val="740756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68C581B-6372-4EE9-11C2-9F801A49007F}"/>
              </a:ext>
            </a:extLst>
          </p:cNvPr>
          <p:cNvSpPr>
            <a:spLocks noGrp="1"/>
          </p:cNvSpPr>
          <p:nvPr>
            <p:ph type="title"/>
          </p:nvPr>
        </p:nvSpPr>
        <p:spPr/>
        <p:txBody>
          <a:bodyPr>
            <a:noAutofit/>
          </a:bodyPr>
          <a:lstStyle/>
          <a:p>
            <a:r>
              <a:rPr lang="tr-TR" sz="3600" i="1" dirty="0"/>
              <a:t>Using CT </a:t>
            </a:r>
            <a:r>
              <a:rPr lang="tr-TR" sz="3600" i="1" dirty="0" err="1"/>
              <a:t>imaging</a:t>
            </a:r>
            <a:r>
              <a:rPr lang="tr-TR" sz="3600" i="1" dirty="0"/>
              <a:t> </a:t>
            </a:r>
            <a:r>
              <a:rPr lang="tr-TR" sz="3600" i="1" dirty="0" err="1"/>
              <a:t>to</a:t>
            </a:r>
            <a:r>
              <a:rPr lang="tr-TR" sz="3600" i="1" dirty="0"/>
              <a:t> </a:t>
            </a:r>
            <a:r>
              <a:rPr lang="tr-TR" sz="3600" i="1" dirty="0" err="1"/>
              <a:t>identify</a:t>
            </a:r>
            <a:r>
              <a:rPr lang="tr-TR" sz="3600" i="1" dirty="0"/>
              <a:t> </a:t>
            </a:r>
            <a:r>
              <a:rPr lang="tr-TR" sz="3600" i="1" dirty="0" err="1"/>
              <a:t>sarcopenia</a:t>
            </a:r>
            <a:r>
              <a:rPr lang="tr-TR" sz="3600" i="1" dirty="0"/>
              <a:t> as a risk </a:t>
            </a:r>
            <a:r>
              <a:rPr lang="tr-TR" sz="3600" i="1" dirty="0" err="1"/>
              <a:t>factor</a:t>
            </a:r>
            <a:r>
              <a:rPr lang="tr-TR" sz="3600" i="1" dirty="0"/>
              <a:t> </a:t>
            </a:r>
            <a:r>
              <a:rPr lang="tr-TR" sz="3600" i="1" dirty="0" err="1"/>
              <a:t>for</a:t>
            </a:r>
            <a:r>
              <a:rPr lang="tr-TR" sz="3600" i="1" dirty="0"/>
              <a:t> severe </a:t>
            </a:r>
            <a:r>
              <a:rPr lang="tr-TR" sz="3600" i="1" dirty="0" err="1"/>
              <a:t>falls</a:t>
            </a:r>
            <a:r>
              <a:rPr lang="tr-TR" sz="3600" i="1" dirty="0"/>
              <a:t> in </a:t>
            </a:r>
            <a:r>
              <a:rPr lang="tr-TR" sz="3600" i="1" dirty="0" err="1"/>
              <a:t>older</a:t>
            </a:r>
            <a:r>
              <a:rPr lang="tr-TR" sz="3600" i="1" dirty="0"/>
              <a:t> </a:t>
            </a:r>
            <a:r>
              <a:rPr lang="tr-TR" sz="3600" i="1" dirty="0" err="1"/>
              <a:t>adults</a:t>
            </a:r>
            <a:r>
              <a:rPr lang="tr-TR" sz="3600" dirty="0"/>
              <a:t> (</a:t>
            </a:r>
            <a:r>
              <a:rPr lang="tr-TR" sz="3600" dirty="0" err="1"/>
              <a:t>Fries</a:t>
            </a:r>
            <a:r>
              <a:rPr lang="tr-TR" sz="3600" dirty="0"/>
              <a:t> et al., 2025)</a:t>
            </a:r>
          </a:p>
        </p:txBody>
      </p:sp>
      <p:sp>
        <p:nvSpPr>
          <p:cNvPr id="3" name="İçerik Yer Tutucusu 2">
            <a:extLst>
              <a:ext uri="{FF2B5EF4-FFF2-40B4-BE49-F238E27FC236}">
                <a16:creationId xmlns:a16="http://schemas.microsoft.com/office/drawing/2014/main" id="{74C038A4-7A86-2299-A24F-6B6754F86EE8}"/>
              </a:ext>
            </a:extLst>
          </p:cNvPr>
          <p:cNvSpPr>
            <a:spLocks noGrp="1"/>
          </p:cNvSpPr>
          <p:nvPr>
            <p:ph idx="1"/>
          </p:nvPr>
        </p:nvSpPr>
        <p:spPr/>
        <p:txBody>
          <a:bodyPr/>
          <a:lstStyle/>
          <a:p>
            <a:r>
              <a:rPr lang="tr-TR" dirty="0"/>
              <a:t>Yaşlı bireylerde </a:t>
            </a:r>
            <a:r>
              <a:rPr lang="tr-TR" dirty="0">
                <a:solidFill>
                  <a:srgbClr val="FF0000"/>
                </a:solidFill>
              </a:rPr>
              <a:t>düşme şiddeti </a:t>
            </a:r>
            <a:r>
              <a:rPr lang="tr-TR" dirty="0"/>
              <a:t>ile BT ile ölçülen kas ve yağ dokusu değerleri arasındaki ilişkiye bakıldı</a:t>
            </a:r>
          </a:p>
          <a:p>
            <a:r>
              <a:rPr lang="tr-TR" dirty="0"/>
              <a:t>Şiddetli düşme geçirenlerde </a:t>
            </a:r>
            <a:r>
              <a:rPr lang="tr-TR" dirty="0">
                <a:solidFill>
                  <a:srgbClr val="FF0000"/>
                </a:solidFill>
              </a:rPr>
              <a:t>kas kütlesi azlığı; özellikle </a:t>
            </a:r>
            <a:r>
              <a:rPr lang="tr-TR" dirty="0" err="1">
                <a:solidFill>
                  <a:srgbClr val="FF0000"/>
                </a:solidFill>
              </a:rPr>
              <a:t>subkutan</a:t>
            </a:r>
            <a:r>
              <a:rPr lang="tr-TR" dirty="0">
                <a:solidFill>
                  <a:srgbClr val="FF0000"/>
                </a:solidFill>
              </a:rPr>
              <a:t> </a:t>
            </a:r>
            <a:r>
              <a:rPr lang="tr-TR" dirty="0" err="1">
                <a:solidFill>
                  <a:srgbClr val="FF0000"/>
                </a:solidFill>
              </a:rPr>
              <a:t>adipöz</a:t>
            </a:r>
            <a:r>
              <a:rPr lang="tr-TR" dirty="0">
                <a:solidFill>
                  <a:srgbClr val="FF0000"/>
                </a:solidFill>
              </a:rPr>
              <a:t> doku</a:t>
            </a:r>
            <a:r>
              <a:rPr lang="tr-TR" dirty="0"/>
              <a:t>nun (SAT) düşmelerin şiddetinden belki koruyucu etkisi olabileceği; BT ile kas/yağ analizi düşme riski değerlendirmesinde yardımcı olabilir. </a:t>
            </a:r>
          </a:p>
        </p:txBody>
      </p:sp>
    </p:spTree>
    <p:extLst>
      <p:ext uri="{BB962C8B-B14F-4D97-AF65-F5344CB8AC3E}">
        <p14:creationId xmlns:p14="http://schemas.microsoft.com/office/powerpoint/2010/main" val="4069872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1420A7-64BC-3A95-0421-974B4E50DE68}"/>
              </a:ext>
            </a:extLst>
          </p:cNvPr>
          <p:cNvSpPr>
            <a:spLocks noGrp="1"/>
          </p:cNvSpPr>
          <p:nvPr>
            <p:ph type="title"/>
          </p:nvPr>
        </p:nvSpPr>
        <p:spPr/>
        <p:txBody>
          <a:bodyPr>
            <a:noAutofit/>
          </a:bodyPr>
          <a:lstStyle/>
          <a:p>
            <a:r>
              <a:rPr lang="tr-TR" sz="3200" i="1" dirty="0" err="1"/>
              <a:t>Computed</a:t>
            </a:r>
            <a:r>
              <a:rPr lang="tr-TR" sz="3200" i="1" dirty="0"/>
              <a:t> </a:t>
            </a:r>
            <a:r>
              <a:rPr lang="tr-TR" sz="3200" i="1" dirty="0" err="1"/>
              <a:t>tomography‑based</a:t>
            </a:r>
            <a:r>
              <a:rPr lang="tr-TR" sz="3200" i="1" dirty="0"/>
              <a:t> body </a:t>
            </a:r>
            <a:r>
              <a:rPr lang="tr-TR" sz="3200" i="1" dirty="0" err="1"/>
              <a:t>composition</a:t>
            </a:r>
            <a:r>
              <a:rPr lang="tr-TR" sz="3200" i="1" dirty="0"/>
              <a:t> profile as a </a:t>
            </a:r>
            <a:r>
              <a:rPr lang="tr-TR" sz="3200" i="1" dirty="0" err="1"/>
              <a:t>screening</a:t>
            </a:r>
            <a:r>
              <a:rPr lang="tr-TR" sz="3200" i="1" dirty="0"/>
              <a:t> </a:t>
            </a:r>
            <a:r>
              <a:rPr lang="tr-TR" sz="3200" i="1" dirty="0" err="1"/>
              <a:t>tool</a:t>
            </a:r>
            <a:r>
              <a:rPr lang="tr-TR" sz="3200" i="1" dirty="0"/>
              <a:t> </a:t>
            </a:r>
            <a:r>
              <a:rPr lang="tr-TR" sz="3200" i="1" dirty="0" err="1"/>
              <a:t>for</a:t>
            </a:r>
            <a:r>
              <a:rPr lang="tr-TR" sz="3200" i="1" dirty="0"/>
              <a:t> </a:t>
            </a:r>
            <a:r>
              <a:rPr lang="tr-TR" sz="3200" i="1" dirty="0" err="1"/>
              <a:t>geriatric</a:t>
            </a:r>
            <a:r>
              <a:rPr lang="tr-TR" sz="3200" i="1" dirty="0"/>
              <a:t> </a:t>
            </a:r>
            <a:r>
              <a:rPr lang="tr-TR" sz="3200" i="1" dirty="0" err="1"/>
              <a:t>frailty</a:t>
            </a:r>
            <a:r>
              <a:rPr lang="tr-TR" sz="3200" i="1" dirty="0"/>
              <a:t> </a:t>
            </a:r>
            <a:r>
              <a:rPr lang="tr-TR" sz="3200" i="1" dirty="0" err="1"/>
              <a:t>detection</a:t>
            </a:r>
            <a:r>
              <a:rPr lang="tr-TR" sz="3200" dirty="0"/>
              <a:t> (</a:t>
            </a:r>
            <a:r>
              <a:rPr lang="tr-TR" sz="3200" dirty="0" err="1"/>
              <a:t>Laur</a:t>
            </a:r>
            <a:r>
              <a:rPr lang="tr-TR" sz="3200" dirty="0"/>
              <a:t> et al., 2021)</a:t>
            </a:r>
          </a:p>
        </p:txBody>
      </p:sp>
      <p:sp>
        <p:nvSpPr>
          <p:cNvPr id="3" name="İçerik Yer Tutucusu 2">
            <a:extLst>
              <a:ext uri="{FF2B5EF4-FFF2-40B4-BE49-F238E27FC236}">
                <a16:creationId xmlns:a16="http://schemas.microsoft.com/office/drawing/2014/main" id="{6E1ED0FE-A971-2FEB-7CE4-3BD67990B5AE}"/>
              </a:ext>
            </a:extLst>
          </p:cNvPr>
          <p:cNvSpPr>
            <a:spLocks noGrp="1"/>
          </p:cNvSpPr>
          <p:nvPr>
            <p:ph idx="1"/>
          </p:nvPr>
        </p:nvSpPr>
        <p:spPr/>
        <p:txBody>
          <a:bodyPr/>
          <a:lstStyle/>
          <a:p>
            <a:r>
              <a:rPr lang="tr-TR" dirty="0"/>
              <a:t>Yaşlı, hastaneye başvuran </a:t>
            </a:r>
            <a:r>
              <a:rPr lang="tr-TR" dirty="0">
                <a:solidFill>
                  <a:srgbClr val="FF0000"/>
                </a:solidFill>
              </a:rPr>
              <a:t>ambulatuvar ve travma </a:t>
            </a:r>
            <a:r>
              <a:rPr lang="tr-TR" dirty="0"/>
              <a:t>hastaları; kadın ve erkek. BT abdomen/pelvis görüntüsü + geriatrik değerlendirmesi yapıldı</a:t>
            </a:r>
          </a:p>
          <a:p>
            <a:r>
              <a:rPr lang="tr-TR" dirty="0" err="1">
                <a:solidFill>
                  <a:srgbClr val="FF0000"/>
                </a:solidFill>
              </a:rPr>
              <a:t>Frail</a:t>
            </a:r>
            <a:r>
              <a:rPr lang="tr-TR" dirty="0">
                <a:solidFill>
                  <a:srgbClr val="FF0000"/>
                </a:solidFill>
              </a:rPr>
              <a:t>/</a:t>
            </a:r>
            <a:r>
              <a:rPr lang="tr-TR" dirty="0" err="1">
                <a:solidFill>
                  <a:srgbClr val="FF0000"/>
                </a:solidFill>
              </a:rPr>
              <a:t>prefrail</a:t>
            </a:r>
            <a:r>
              <a:rPr lang="tr-TR" dirty="0">
                <a:solidFill>
                  <a:srgbClr val="FF0000"/>
                </a:solidFill>
              </a:rPr>
              <a:t> </a:t>
            </a:r>
            <a:r>
              <a:rPr lang="tr-TR" dirty="0"/>
              <a:t>bireylerde BT ile saptanan </a:t>
            </a:r>
            <a:r>
              <a:rPr lang="tr-TR" dirty="0" err="1">
                <a:solidFill>
                  <a:srgbClr val="FF0000"/>
                </a:solidFill>
              </a:rPr>
              <a:t>sarkopeni</a:t>
            </a:r>
            <a:r>
              <a:rPr lang="tr-TR" dirty="0">
                <a:solidFill>
                  <a:srgbClr val="FF0000"/>
                </a:solidFill>
              </a:rPr>
              <a:t> ve osteoporoz </a:t>
            </a:r>
            <a:r>
              <a:rPr lang="tr-TR" dirty="0"/>
              <a:t>prevalansı yüksek; </a:t>
            </a:r>
            <a:r>
              <a:rPr lang="tr-TR" dirty="0" err="1">
                <a:solidFill>
                  <a:srgbClr val="FF0000"/>
                </a:solidFill>
              </a:rPr>
              <a:t>visseral</a:t>
            </a:r>
            <a:r>
              <a:rPr lang="tr-TR" dirty="0">
                <a:solidFill>
                  <a:srgbClr val="FF0000"/>
                </a:solidFill>
              </a:rPr>
              <a:t> obezite ile </a:t>
            </a:r>
            <a:r>
              <a:rPr lang="tr-TR" dirty="0" err="1">
                <a:solidFill>
                  <a:srgbClr val="FF0000"/>
                </a:solidFill>
              </a:rPr>
              <a:t>frailty</a:t>
            </a:r>
            <a:r>
              <a:rPr lang="tr-TR" dirty="0">
                <a:solidFill>
                  <a:srgbClr val="FF0000"/>
                </a:solidFill>
              </a:rPr>
              <a:t> ilişkisi </a:t>
            </a:r>
            <a:r>
              <a:rPr lang="tr-TR" dirty="0"/>
              <a:t>var: BT görüntüleri ile fırsatçı tarama olasılığı. </a:t>
            </a:r>
          </a:p>
        </p:txBody>
      </p:sp>
    </p:spTree>
    <p:extLst>
      <p:ext uri="{BB962C8B-B14F-4D97-AF65-F5344CB8AC3E}">
        <p14:creationId xmlns:p14="http://schemas.microsoft.com/office/powerpoint/2010/main" val="614183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B999E3-805B-34DF-2A18-F69E6A66E35E}"/>
              </a:ext>
            </a:extLst>
          </p:cNvPr>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tr-TR" dirty="0"/>
              <a:t>MRI </a:t>
            </a:r>
          </a:p>
        </p:txBody>
      </p:sp>
      <p:sp>
        <p:nvSpPr>
          <p:cNvPr id="3" name="İçerik Yer Tutucusu 2">
            <a:extLst>
              <a:ext uri="{FF2B5EF4-FFF2-40B4-BE49-F238E27FC236}">
                <a16:creationId xmlns:a16="http://schemas.microsoft.com/office/drawing/2014/main" id="{37E73CF6-7D1F-F8D0-5126-452C6110B8C7}"/>
              </a:ext>
            </a:extLst>
          </p:cNvPr>
          <p:cNvSpPr>
            <a:spLocks noGrp="1"/>
          </p:cNvSpPr>
          <p:nvPr>
            <p:ph idx="1"/>
          </p:nvPr>
        </p:nvSpPr>
        <p:spPr/>
        <p:txBody>
          <a:bodyPr>
            <a:normAutofit/>
          </a:bodyPr>
          <a:lstStyle/>
          <a:p>
            <a:r>
              <a:rPr lang="tr-TR" dirty="0">
                <a:latin typeface="Calibri" panose="020F0502020204030204" pitchFamily="34" charset="0"/>
                <a:cs typeface="Calibri" panose="020F0502020204030204" pitchFamily="34" charset="0"/>
              </a:rPr>
              <a:t>MR, radyasyon içermemesi ve yüksek yumuşak doku kontrast kapasitesiyle BT’ye göre bazı avantajlar sunar:</a:t>
            </a:r>
          </a:p>
          <a:p>
            <a:r>
              <a:rPr lang="tr-TR" sz="2800" b="1" dirty="0">
                <a:solidFill>
                  <a:prstClr val="black"/>
                </a:solidFill>
                <a:latin typeface="Calibri" panose="020F0502020204030204" pitchFamily="34" charset="0"/>
                <a:cs typeface="Calibri" panose="020F0502020204030204" pitchFamily="34" charset="0"/>
              </a:rPr>
              <a:t>Yağ ve su ayrımı</a:t>
            </a:r>
            <a:r>
              <a:rPr lang="tr-TR" sz="2800" b="0" dirty="0">
                <a:solidFill>
                  <a:prstClr val="black"/>
                </a:solidFill>
                <a:latin typeface="Calibri" panose="020F0502020204030204" pitchFamily="34" charset="0"/>
                <a:cs typeface="Calibri" panose="020F0502020204030204" pitchFamily="34" charset="0"/>
              </a:rPr>
              <a:t>: Dixon veya benzeri yöntemlerle yağ/su sinyal ayrımı yapılabilir; intramüsküler yağ infiltrasyonunu (</a:t>
            </a:r>
            <a:r>
              <a:rPr lang="tr-TR" sz="2800" b="0" dirty="0" err="1">
                <a:solidFill>
                  <a:prstClr val="black"/>
                </a:solidFill>
                <a:latin typeface="Calibri" panose="020F0502020204030204" pitchFamily="34" charset="0"/>
                <a:cs typeface="Calibri" panose="020F0502020204030204" pitchFamily="34" charset="0"/>
              </a:rPr>
              <a:t>myosteatozis</a:t>
            </a:r>
            <a:r>
              <a:rPr lang="tr-TR" sz="2800" b="0" dirty="0">
                <a:solidFill>
                  <a:prstClr val="black"/>
                </a:solidFill>
                <a:latin typeface="Calibri" panose="020F0502020204030204" pitchFamily="34" charset="0"/>
                <a:cs typeface="Calibri" panose="020F0502020204030204" pitchFamily="34" charset="0"/>
              </a:rPr>
              <a:t>) nicel olarak ölçmek mümkün</a:t>
            </a:r>
          </a:p>
          <a:p>
            <a:r>
              <a:rPr lang="tr-TR" sz="2800" b="1" dirty="0">
                <a:solidFill>
                  <a:prstClr val="black"/>
                </a:solidFill>
                <a:latin typeface="Calibri" panose="020F0502020204030204" pitchFamily="34" charset="0"/>
                <a:cs typeface="Calibri" panose="020F0502020204030204" pitchFamily="34" charset="0"/>
              </a:rPr>
              <a:t>Kas doku morfolojisi</a:t>
            </a:r>
            <a:r>
              <a:rPr lang="tr-TR" sz="2800" b="0" dirty="0">
                <a:solidFill>
                  <a:prstClr val="black"/>
                </a:solidFill>
                <a:latin typeface="Calibri" panose="020F0502020204030204" pitchFamily="34" charset="0"/>
                <a:cs typeface="Calibri" panose="020F0502020204030204" pitchFamily="34" charset="0"/>
              </a:rPr>
              <a:t>: Kas hacmi, kesitsel alan (CSA), kasın yağ içeriği (yağ fraksiyonu) gibi ölçümler yapılabilir.</a:t>
            </a:r>
          </a:p>
        </p:txBody>
      </p:sp>
    </p:spTree>
    <p:extLst>
      <p:ext uri="{BB962C8B-B14F-4D97-AF65-F5344CB8AC3E}">
        <p14:creationId xmlns:p14="http://schemas.microsoft.com/office/powerpoint/2010/main" val="1482557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030D3-FFA9-527B-C1B7-CDC54D46593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44E1A02-EF51-27BC-0434-860A5042DACF}"/>
              </a:ext>
            </a:extLst>
          </p:cNvPr>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tr-TR" dirty="0"/>
              <a:t>MRI </a:t>
            </a:r>
          </a:p>
        </p:txBody>
      </p:sp>
      <p:sp>
        <p:nvSpPr>
          <p:cNvPr id="3" name="İçerik Yer Tutucusu 2">
            <a:extLst>
              <a:ext uri="{FF2B5EF4-FFF2-40B4-BE49-F238E27FC236}">
                <a16:creationId xmlns:a16="http://schemas.microsoft.com/office/drawing/2014/main" id="{C767BBDA-B175-7807-0FBB-6C7BEBC180D2}"/>
              </a:ext>
            </a:extLst>
          </p:cNvPr>
          <p:cNvSpPr>
            <a:spLocks noGrp="1"/>
          </p:cNvSpPr>
          <p:nvPr>
            <p:ph idx="1"/>
          </p:nvPr>
        </p:nvSpPr>
        <p:spPr/>
        <p:txBody>
          <a:bodyPr>
            <a:normAutofit/>
          </a:bodyPr>
          <a:lstStyle/>
          <a:p>
            <a:r>
              <a:rPr lang="tr-TR" sz="2800" b="1" dirty="0">
                <a:solidFill>
                  <a:prstClr val="black"/>
                </a:solidFill>
              </a:rPr>
              <a:t>Yağ dağılımının </a:t>
            </a:r>
            <a:r>
              <a:rPr lang="tr-TR" sz="2800" b="1" dirty="0" err="1">
                <a:solidFill>
                  <a:prstClr val="black"/>
                </a:solidFill>
              </a:rPr>
              <a:t>volumetrik</a:t>
            </a:r>
            <a:r>
              <a:rPr lang="tr-TR" sz="2800" b="1" dirty="0">
                <a:solidFill>
                  <a:prstClr val="black"/>
                </a:solidFill>
              </a:rPr>
              <a:t> ölçümü</a:t>
            </a:r>
            <a:r>
              <a:rPr lang="tr-TR" sz="2800" b="0" dirty="0">
                <a:solidFill>
                  <a:prstClr val="black"/>
                </a:solidFill>
              </a:rPr>
              <a:t>: </a:t>
            </a:r>
            <a:r>
              <a:rPr lang="tr-TR" sz="2800" b="0" dirty="0" err="1">
                <a:solidFill>
                  <a:prstClr val="black"/>
                </a:solidFill>
              </a:rPr>
              <a:t>Visseral</a:t>
            </a:r>
            <a:r>
              <a:rPr lang="tr-TR" sz="2800" b="0" dirty="0">
                <a:solidFill>
                  <a:prstClr val="black"/>
                </a:solidFill>
              </a:rPr>
              <a:t> yağ hacmi, </a:t>
            </a:r>
            <a:r>
              <a:rPr lang="tr-TR" sz="2800" b="0" dirty="0" err="1">
                <a:solidFill>
                  <a:prstClr val="black"/>
                </a:solidFill>
              </a:rPr>
              <a:t>subkutan</a:t>
            </a:r>
            <a:r>
              <a:rPr lang="tr-TR" sz="2800" b="0" dirty="0">
                <a:solidFill>
                  <a:prstClr val="black"/>
                </a:solidFill>
              </a:rPr>
              <a:t> yağ hacmi, ektopik yağ (örneğin karaciğer yağ fraksiyonu) değerleri elde edilebilir.</a:t>
            </a:r>
          </a:p>
          <a:p>
            <a:r>
              <a:rPr lang="tr-TR" sz="2800" b="1" dirty="0">
                <a:solidFill>
                  <a:prstClr val="black"/>
                </a:solidFill>
              </a:rPr>
              <a:t>Tekrar ölçüm hassasiyeti</a:t>
            </a:r>
            <a:r>
              <a:rPr lang="tr-TR" sz="2800" b="0" dirty="0">
                <a:solidFill>
                  <a:prstClr val="black"/>
                </a:solidFill>
              </a:rPr>
              <a:t>: İyi protokollerle </a:t>
            </a:r>
            <a:r>
              <a:rPr lang="tr-TR" sz="2800" b="0" dirty="0">
                <a:solidFill>
                  <a:srgbClr val="FF0000"/>
                </a:solidFill>
              </a:rPr>
              <a:t>yüksek tekrarlanabilirlik </a:t>
            </a:r>
            <a:r>
              <a:rPr lang="tr-TR" sz="2800" b="0" dirty="0">
                <a:solidFill>
                  <a:prstClr val="black"/>
                </a:solidFill>
              </a:rPr>
              <a:t>sağlanabilir (</a:t>
            </a:r>
            <a:r>
              <a:rPr lang="tr-TR" sz="2800" b="0" dirty="0" err="1">
                <a:solidFill>
                  <a:prstClr val="black"/>
                </a:solidFill>
              </a:rPr>
              <a:t>low</a:t>
            </a:r>
            <a:r>
              <a:rPr lang="tr-TR" sz="2800" b="0" dirty="0">
                <a:solidFill>
                  <a:prstClr val="black"/>
                </a:solidFill>
              </a:rPr>
              <a:t> </a:t>
            </a:r>
            <a:r>
              <a:rPr lang="tr-TR" sz="2800" b="0" dirty="0" err="1">
                <a:solidFill>
                  <a:prstClr val="black"/>
                </a:solidFill>
              </a:rPr>
              <a:t>coefficient</a:t>
            </a:r>
            <a:r>
              <a:rPr lang="tr-TR" sz="2800" b="0" dirty="0">
                <a:solidFill>
                  <a:prstClr val="black"/>
                </a:solidFill>
              </a:rPr>
              <a:t> of </a:t>
            </a:r>
            <a:r>
              <a:rPr lang="tr-TR" sz="2800" b="0" dirty="0" err="1">
                <a:solidFill>
                  <a:prstClr val="black"/>
                </a:solidFill>
              </a:rPr>
              <a:t>variation</a:t>
            </a:r>
            <a:r>
              <a:rPr lang="tr-TR" sz="2800" b="0" dirty="0">
                <a:solidFill>
                  <a:prstClr val="black"/>
                </a:solidFill>
              </a:rPr>
              <a:t>) </a:t>
            </a:r>
            <a:endParaRPr lang="tr-TR" dirty="0">
              <a:solidFill>
                <a:prstClr val="black"/>
              </a:solidFill>
            </a:endParaRPr>
          </a:p>
          <a:p>
            <a:pPr marL="0" indent="0">
              <a:buNone/>
            </a:pPr>
            <a:r>
              <a:rPr lang="tr-TR" b="0" dirty="0">
                <a:solidFill>
                  <a:prstClr val="black"/>
                </a:solidFill>
              </a:rPr>
              <a:t>— örneğin postmenopozal kadınlarda abdominal yağ ve kas hacimleri için CV% ~1–2 değerleri bildirilmiştir. </a:t>
            </a:r>
          </a:p>
          <a:p>
            <a:pPr marL="0" indent="0">
              <a:buNone/>
            </a:pPr>
            <a:r>
              <a:rPr lang="tr-TR" b="0" dirty="0">
                <a:solidFill>
                  <a:prstClr val="black"/>
                </a:solidFill>
              </a:rPr>
              <a:t>(</a:t>
            </a:r>
            <a:r>
              <a:rPr lang="tr-TR" sz="2000" i="1" dirty="0"/>
              <a:t>Precision of MRI-</a:t>
            </a:r>
            <a:r>
              <a:rPr lang="tr-TR" sz="2000" i="1" dirty="0" err="1"/>
              <a:t>based</a:t>
            </a:r>
            <a:r>
              <a:rPr lang="tr-TR" sz="2000" i="1" dirty="0"/>
              <a:t> body </a:t>
            </a:r>
            <a:r>
              <a:rPr lang="tr-TR" sz="2000" i="1" dirty="0" err="1"/>
              <a:t>composition</a:t>
            </a:r>
            <a:r>
              <a:rPr lang="tr-TR" sz="2000" i="1" dirty="0"/>
              <a:t> </a:t>
            </a:r>
            <a:r>
              <a:rPr lang="tr-TR" sz="2000" i="1" dirty="0" err="1"/>
              <a:t>measurements</a:t>
            </a:r>
            <a:r>
              <a:rPr lang="tr-TR" sz="2000" i="1" dirty="0"/>
              <a:t> of </a:t>
            </a:r>
            <a:r>
              <a:rPr lang="tr-TR" sz="2000" i="1" dirty="0" err="1"/>
              <a:t>postmenopausal</a:t>
            </a:r>
            <a:r>
              <a:rPr lang="tr-TR" sz="2000" i="1" dirty="0"/>
              <a:t> </a:t>
            </a:r>
            <a:r>
              <a:rPr lang="tr-TR" sz="2000" i="1" dirty="0" err="1"/>
              <a:t>women</a:t>
            </a:r>
            <a:r>
              <a:rPr lang="tr-TR" sz="2000" i="1" dirty="0"/>
              <a:t>, 2018 </a:t>
            </a:r>
            <a:r>
              <a:rPr lang="tr-TR" sz="2000" i="1" dirty="0" err="1"/>
              <a:t>Janne</a:t>
            </a:r>
            <a:r>
              <a:rPr lang="tr-TR" sz="2000" i="1" dirty="0"/>
              <a:t> West et al</a:t>
            </a:r>
            <a:r>
              <a:rPr lang="tr-TR" dirty="0"/>
              <a:t>)</a:t>
            </a:r>
            <a:endParaRPr lang="tr-TR" sz="1500" u="sng" dirty="0">
              <a:solidFill>
                <a:srgbClr val="0000E9"/>
              </a:solidFill>
              <a:hlinkClick r:id="rId2"/>
            </a:endParaRPr>
          </a:p>
        </p:txBody>
      </p:sp>
    </p:spTree>
    <p:extLst>
      <p:ext uri="{BB962C8B-B14F-4D97-AF65-F5344CB8AC3E}">
        <p14:creationId xmlns:p14="http://schemas.microsoft.com/office/powerpoint/2010/main" val="1208035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C8EB72-277D-2429-8E73-96B2638BE56B}"/>
              </a:ext>
            </a:extLst>
          </p:cNvPr>
          <p:cNvSpPr>
            <a:spLocks noGrp="1"/>
          </p:cNvSpPr>
          <p:nvPr>
            <p:ph type="title"/>
          </p:nvPr>
        </p:nvSpPr>
        <p:spPr/>
        <p:txBody>
          <a:bodyPr>
            <a:noAutofit/>
          </a:bodyPr>
          <a:lstStyle/>
          <a:p>
            <a:endParaRPr lang="tr-TR" sz="2800" dirty="0"/>
          </a:p>
        </p:txBody>
      </p:sp>
      <p:sp>
        <p:nvSpPr>
          <p:cNvPr id="3" name="İçerik Yer Tutucusu 2">
            <a:extLst>
              <a:ext uri="{FF2B5EF4-FFF2-40B4-BE49-F238E27FC236}">
                <a16:creationId xmlns:a16="http://schemas.microsoft.com/office/drawing/2014/main" id="{8A52D050-3EDC-7347-E0B2-BF248C87DA4E}"/>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r>
              <a:rPr lang="tr-TR" dirty="0"/>
              <a:t>Dokuların kimyasal ve moleküler yapısını değerlendirmek için kullanılan özel bir MRI tekniği olan </a:t>
            </a:r>
            <a:r>
              <a:rPr lang="tr-TR" dirty="0">
                <a:solidFill>
                  <a:srgbClr val="FF0000"/>
                </a:solidFill>
              </a:rPr>
              <a:t>manyetik rezonans spektroskopisi</a:t>
            </a:r>
            <a:r>
              <a:rPr lang="tr-TR" dirty="0"/>
              <a:t>, </a:t>
            </a:r>
            <a:r>
              <a:rPr lang="tr-TR" dirty="0" err="1"/>
              <a:t>miyosellüler</a:t>
            </a:r>
            <a:r>
              <a:rPr lang="tr-TR" dirty="0"/>
              <a:t> içi ve </a:t>
            </a:r>
            <a:r>
              <a:rPr lang="tr-TR" dirty="0" err="1"/>
              <a:t>miyosellüler</a:t>
            </a:r>
            <a:r>
              <a:rPr lang="tr-TR" dirty="0"/>
              <a:t> dışı yağ arasında ayrım yapabilir.</a:t>
            </a:r>
          </a:p>
          <a:p>
            <a:r>
              <a:rPr lang="tr-TR" dirty="0"/>
              <a:t>Henüz tam olarak doğrulanmamıştır ve daha fazla çalışma ve kanıt birikimi gerektirmekte…</a:t>
            </a:r>
          </a:p>
          <a:p>
            <a:endParaRPr lang="tr-TR" dirty="0"/>
          </a:p>
          <a:p>
            <a:pPr marL="0" indent="0">
              <a:buNone/>
            </a:pPr>
            <a:r>
              <a:rPr lang="tr-TR" sz="2400" i="1" dirty="0" err="1"/>
              <a:t>Recent</a:t>
            </a:r>
            <a:r>
              <a:rPr lang="tr-TR" sz="2400" i="1" dirty="0"/>
              <a:t> </a:t>
            </a:r>
            <a:r>
              <a:rPr lang="tr-TR" sz="2400" i="1" dirty="0" err="1"/>
              <a:t>Issues</a:t>
            </a:r>
            <a:r>
              <a:rPr lang="tr-TR" sz="2400" i="1" dirty="0"/>
              <a:t> on Body </a:t>
            </a:r>
            <a:r>
              <a:rPr lang="tr-TR" sz="2400" i="1" dirty="0" err="1"/>
              <a:t>Composition</a:t>
            </a:r>
            <a:r>
              <a:rPr lang="tr-TR" sz="2400" i="1" dirty="0"/>
              <a:t> </a:t>
            </a:r>
            <a:r>
              <a:rPr lang="tr-TR" sz="2400" i="1" dirty="0" err="1"/>
              <a:t>Imaging</a:t>
            </a:r>
            <a:r>
              <a:rPr lang="tr-TR" sz="2400" i="1" dirty="0"/>
              <a:t> </a:t>
            </a:r>
            <a:r>
              <a:rPr lang="tr-TR" sz="2400" i="1" dirty="0" err="1"/>
              <a:t>for</a:t>
            </a:r>
            <a:r>
              <a:rPr lang="tr-TR" sz="2400" i="1" dirty="0"/>
              <a:t> </a:t>
            </a:r>
            <a:r>
              <a:rPr lang="tr-TR" sz="2400" i="1" dirty="0" err="1"/>
              <a:t>Sarcopenia</a:t>
            </a:r>
            <a:r>
              <a:rPr lang="tr-TR" sz="2400" i="1" dirty="0"/>
              <a:t> Evaluation. </a:t>
            </a:r>
            <a:r>
              <a:rPr lang="tr-TR" sz="2400" i="1" dirty="0" err="1"/>
              <a:t>Koeun</a:t>
            </a:r>
            <a:r>
              <a:rPr lang="tr-TR" sz="2400" i="1" dirty="0"/>
              <a:t> Lee et al. 2019</a:t>
            </a:r>
          </a:p>
        </p:txBody>
      </p:sp>
    </p:spTree>
    <p:extLst>
      <p:ext uri="{BB962C8B-B14F-4D97-AF65-F5344CB8AC3E}">
        <p14:creationId xmlns:p14="http://schemas.microsoft.com/office/powerpoint/2010/main" val="3937626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0DE2C0-2DF6-126F-7FD9-0D6FD4559736}"/>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89335E46-4DCE-9849-C47B-9389986B55B1}"/>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r>
              <a:rPr lang="tr-TR" sz="2800" dirty="0">
                <a:solidFill>
                  <a:prstClr val="black"/>
                </a:solidFill>
              </a:rPr>
              <a:t>MRI özellikle araştırma projeleri, uzun süreli izlem çalışmaları ve referans değer oluşturma açısından çok değerli. </a:t>
            </a:r>
          </a:p>
          <a:p>
            <a:r>
              <a:rPr lang="tr-TR" dirty="0" err="1">
                <a:solidFill>
                  <a:prstClr val="black"/>
                </a:solidFill>
              </a:rPr>
              <a:t>Volumetrik</a:t>
            </a:r>
            <a:r>
              <a:rPr lang="tr-TR" dirty="0">
                <a:solidFill>
                  <a:prstClr val="black"/>
                </a:solidFill>
              </a:rPr>
              <a:t> yaklaşımlar tercih edildiğinde daha uzun görüntüleme süresi gerekebilir; özellikle yaşlı bireylerde hareketsizlik gibi sınırlayıcı faktörler göz önünde bulundurulmalı.</a:t>
            </a:r>
          </a:p>
          <a:p>
            <a:endParaRPr lang="tr-TR" sz="2800" dirty="0">
              <a:solidFill>
                <a:prstClr val="black"/>
              </a:solidFill>
            </a:endParaRPr>
          </a:p>
          <a:p>
            <a:r>
              <a:rPr lang="tr-TR" sz="2800" dirty="0" err="1">
                <a:solidFill>
                  <a:prstClr val="black"/>
                </a:solidFill>
              </a:rPr>
              <a:t>Opportunistik</a:t>
            </a:r>
            <a:r>
              <a:rPr lang="tr-TR" sz="2800" dirty="0">
                <a:solidFill>
                  <a:prstClr val="black"/>
                </a:solidFill>
              </a:rPr>
              <a:t> MR (başka amaçla çekilen MRI taramalarından fırsatçı analiz) yaklaşımı </a:t>
            </a:r>
            <a:r>
              <a:rPr lang="tr-TR" sz="2800" dirty="0" err="1">
                <a:solidFill>
                  <a:prstClr val="black"/>
                </a:solidFill>
              </a:rPr>
              <a:t>BT’daki</a:t>
            </a:r>
            <a:r>
              <a:rPr lang="tr-TR" sz="2800" dirty="0">
                <a:solidFill>
                  <a:prstClr val="black"/>
                </a:solidFill>
              </a:rPr>
              <a:t> gibi…</a:t>
            </a:r>
          </a:p>
          <a:p>
            <a:endParaRPr lang="tr-TR" dirty="0"/>
          </a:p>
        </p:txBody>
      </p:sp>
    </p:spTree>
    <p:extLst>
      <p:ext uri="{BB962C8B-B14F-4D97-AF65-F5344CB8AC3E}">
        <p14:creationId xmlns:p14="http://schemas.microsoft.com/office/powerpoint/2010/main" val="3199061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503948-98F6-ECF8-44F7-753541AF22E1}"/>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F6A5035-B4CC-2A37-8B2D-3CD5DFD43ADD}"/>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r>
              <a:rPr lang="tr-TR" dirty="0"/>
              <a:t>Farklı MR cihazları, manyetik alan gücü (1,5T </a:t>
            </a:r>
            <a:r>
              <a:rPr lang="tr-TR" dirty="0" err="1"/>
              <a:t>vs</a:t>
            </a:r>
            <a:r>
              <a:rPr lang="tr-TR" dirty="0"/>
              <a:t> 3T), protokol parametreleri arasında sapmalar olabilir; bu yüzden çok merkezli standartlaşmış protokoller gerekir.</a:t>
            </a:r>
          </a:p>
          <a:p>
            <a:endParaRPr lang="tr-TR" dirty="0"/>
          </a:p>
        </p:txBody>
      </p:sp>
    </p:spTree>
    <p:extLst>
      <p:ext uri="{BB962C8B-B14F-4D97-AF65-F5344CB8AC3E}">
        <p14:creationId xmlns:p14="http://schemas.microsoft.com/office/powerpoint/2010/main" val="238372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C0B84055-9D6D-AB05-DACD-6276402BBB1E}"/>
              </a:ext>
            </a:extLst>
          </p:cNvPr>
          <p:cNvPicPr>
            <a:picLocks noChangeAspect="1"/>
          </p:cNvPicPr>
          <p:nvPr/>
        </p:nvPicPr>
        <p:blipFill>
          <a:blip r:embed="rId2"/>
          <a:srcRect l="28751" t="18279" r="11058" b="20236"/>
          <a:stretch>
            <a:fillRect/>
          </a:stretch>
        </p:blipFill>
        <p:spPr>
          <a:xfrm>
            <a:off x="1034902" y="66837"/>
            <a:ext cx="10122195" cy="6724326"/>
          </a:xfrm>
          <a:prstGeom prst="rect">
            <a:avLst/>
          </a:prstGeom>
        </p:spPr>
      </p:pic>
      <p:sp>
        <p:nvSpPr>
          <p:cNvPr id="2" name="Metin kutusu 1">
            <a:extLst>
              <a:ext uri="{FF2B5EF4-FFF2-40B4-BE49-F238E27FC236}">
                <a16:creationId xmlns:a16="http://schemas.microsoft.com/office/drawing/2014/main" id="{3E088E72-2F6C-DC0C-AABC-64F9276952E5}"/>
              </a:ext>
            </a:extLst>
          </p:cNvPr>
          <p:cNvSpPr txBox="1"/>
          <p:nvPr/>
        </p:nvSpPr>
        <p:spPr>
          <a:xfrm>
            <a:off x="2278506" y="846961"/>
            <a:ext cx="1948722"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tr-TR" dirty="0"/>
              <a:t>Genç erkek</a:t>
            </a:r>
          </a:p>
        </p:txBody>
      </p:sp>
      <p:sp>
        <p:nvSpPr>
          <p:cNvPr id="3" name="Metin kutusu 2">
            <a:extLst>
              <a:ext uri="{FF2B5EF4-FFF2-40B4-BE49-F238E27FC236}">
                <a16:creationId xmlns:a16="http://schemas.microsoft.com/office/drawing/2014/main" id="{04E01375-24CA-9BD6-1DDA-979C26EF9F03}"/>
              </a:ext>
            </a:extLst>
          </p:cNvPr>
          <p:cNvSpPr txBox="1"/>
          <p:nvPr/>
        </p:nvSpPr>
        <p:spPr>
          <a:xfrm>
            <a:off x="6702813" y="844267"/>
            <a:ext cx="1948722"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tr-TR" dirty="0"/>
              <a:t>Yaşlı erkek</a:t>
            </a:r>
          </a:p>
        </p:txBody>
      </p:sp>
      <p:sp>
        <p:nvSpPr>
          <p:cNvPr id="5" name="Metin kutusu 4">
            <a:extLst>
              <a:ext uri="{FF2B5EF4-FFF2-40B4-BE49-F238E27FC236}">
                <a16:creationId xmlns:a16="http://schemas.microsoft.com/office/drawing/2014/main" id="{4B5D9F77-C15F-AA05-E699-B140BC5E6173}"/>
              </a:ext>
            </a:extLst>
          </p:cNvPr>
          <p:cNvSpPr txBox="1"/>
          <p:nvPr/>
        </p:nvSpPr>
        <p:spPr>
          <a:xfrm>
            <a:off x="1981201" y="5241577"/>
            <a:ext cx="1948722" cy="369332"/>
          </a:xfrm>
          <a:prstGeom prst="rect">
            <a:avLst/>
          </a:prstGeom>
          <a:solidFill>
            <a:srgbClr val="FF0000"/>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tr-TR" dirty="0"/>
              <a:t>Genç kadın</a:t>
            </a:r>
          </a:p>
        </p:txBody>
      </p:sp>
      <p:sp>
        <p:nvSpPr>
          <p:cNvPr id="6" name="Metin kutusu 5">
            <a:extLst>
              <a:ext uri="{FF2B5EF4-FFF2-40B4-BE49-F238E27FC236}">
                <a16:creationId xmlns:a16="http://schemas.microsoft.com/office/drawing/2014/main" id="{8BF384EB-9F3A-5F18-FB11-23B3803FEDFF}"/>
              </a:ext>
            </a:extLst>
          </p:cNvPr>
          <p:cNvSpPr txBox="1"/>
          <p:nvPr/>
        </p:nvSpPr>
        <p:spPr>
          <a:xfrm>
            <a:off x="6313357" y="5241577"/>
            <a:ext cx="1948722" cy="369332"/>
          </a:xfrm>
          <a:prstGeom prst="rect">
            <a:avLst/>
          </a:prstGeom>
          <a:solidFill>
            <a:srgbClr val="FF0000"/>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tr-TR" dirty="0"/>
              <a:t>Yaşlı kadın</a:t>
            </a:r>
          </a:p>
        </p:txBody>
      </p:sp>
      <mc:AlternateContent xmlns:mc="http://schemas.openxmlformats.org/markup-compatibility/2006">
        <mc:Choice xmlns:p14="http://schemas.microsoft.com/office/powerpoint/2010/main" Requires="p14">
          <p:contentPart p14:bwMode="auto" r:id="rId3">
            <p14:nvContentPartPr>
              <p14:cNvPr id="8" name="Mürekkep 7">
                <a:extLst>
                  <a:ext uri="{FF2B5EF4-FFF2-40B4-BE49-F238E27FC236}">
                    <a16:creationId xmlns:a16="http://schemas.microsoft.com/office/drawing/2014/main" id="{9FEF13F1-F16A-5FD7-27BE-8831A0CFDA5C}"/>
                  </a:ext>
                </a:extLst>
              </p14:cNvPr>
              <p14:cNvContentPartPr/>
              <p14:nvPr/>
            </p14:nvContentPartPr>
            <p14:xfrm>
              <a:off x="7765336" y="5867121"/>
              <a:ext cx="2117880" cy="53640"/>
            </p14:xfrm>
          </p:contentPart>
        </mc:Choice>
        <mc:Fallback>
          <p:pic>
            <p:nvPicPr>
              <p:cNvPr id="8" name="Mürekkep 7">
                <a:extLst>
                  <a:ext uri="{FF2B5EF4-FFF2-40B4-BE49-F238E27FC236}">
                    <a16:creationId xmlns:a16="http://schemas.microsoft.com/office/drawing/2014/main" id="{9FEF13F1-F16A-5FD7-27BE-8831A0CFDA5C}"/>
                  </a:ext>
                </a:extLst>
              </p:cNvPr>
              <p:cNvPicPr/>
              <p:nvPr/>
            </p:nvPicPr>
            <p:blipFill>
              <a:blip r:embed="rId4"/>
              <a:stretch>
                <a:fillRect/>
              </a:stretch>
            </p:blipFill>
            <p:spPr>
              <a:xfrm>
                <a:off x="7759216" y="5861001"/>
                <a:ext cx="2130120" cy="658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9" name="Mürekkep 8">
                <a:extLst>
                  <a:ext uri="{FF2B5EF4-FFF2-40B4-BE49-F238E27FC236}">
                    <a16:creationId xmlns:a16="http://schemas.microsoft.com/office/drawing/2014/main" id="{A6F7D8AE-9AB0-5C7B-EADE-21282B6F3902}"/>
                  </a:ext>
                </a:extLst>
              </p14:cNvPr>
              <p14:cNvContentPartPr/>
              <p14:nvPr/>
            </p14:nvContentPartPr>
            <p14:xfrm>
              <a:off x="1862416" y="6059361"/>
              <a:ext cx="2215440" cy="46080"/>
            </p14:xfrm>
          </p:contentPart>
        </mc:Choice>
        <mc:Fallback>
          <p:pic>
            <p:nvPicPr>
              <p:cNvPr id="9" name="Mürekkep 8">
                <a:extLst>
                  <a:ext uri="{FF2B5EF4-FFF2-40B4-BE49-F238E27FC236}">
                    <a16:creationId xmlns:a16="http://schemas.microsoft.com/office/drawing/2014/main" id="{A6F7D8AE-9AB0-5C7B-EADE-21282B6F3902}"/>
                  </a:ext>
                </a:extLst>
              </p:cNvPr>
              <p:cNvPicPr/>
              <p:nvPr/>
            </p:nvPicPr>
            <p:blipFill>
              <a:blip r:embed="rId6"/>
              <a:stretch>
                <a:fillRect/>
              </a:stretch>
            </p:blipFill>
            <p:spPr>
              <a:xfrm>
                <a:off x="1856296" y="6053241"/>
                <a:ext cx="2227680" cy="58320"/>
              </a:xfrm>
              <a:prstGeom prst="rect">
                <a:avLst/>
              </a:prstGeom>
            </p:spPr>
          </p:pic>
        </mc:Fallback>
      </mc:AlternateContent>
    </p:spTree>
    <p:extLst>
      <p:ext uri="{BB962C8B-B14F-4D97-AF65-F5344CB8AC3E}">
        <p14:creationId xmlns:p14="http://schemas.microsoft.com/office/powerpoint/2010/main" val="2028686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38A1D-219A-8EF0-7452-E7C9B35E85F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177FDA9-8400-23E4-70D6-DA378DE8430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44B58892-425C-1787-BF70-C830E6C1E776}"/>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846DA84A-8F41-F54E-8E50-0CCD1D3BDD68}"/>
              </a:ext>
            </a:extLst>
          </p:cNvPr>
          <p:cNvPicPr>
            <a:picLocks noChangeAspect="1"/>
          </p:cNvPicPr>
          <p:nvPr/>
        </p:nvPicPr>
        <p:blipFill>
          <a:blip r:embed="rId2"/>
          <a:srcRect l="-799" t="6563" r="1482" b="4249"/>
          <a:stretch>
            <a:fillRect/>
          </a:stretch>
        </p:blipFill>
        <p:spPr>
          <a:xfrm>
            <a:off x="1394168" y="403575"/>
            <a:ext cx="10632158" cy="6209414"/>
          </a:xfrm>
          <a:prstGeom prst="rect">
            <a:avLst/>
          </a:prstGeom>
        </p:spPr>
      </p:pic>
      <p:sp>
        <p:nvSpPr>
          <p:cNvPr id="7" name="Metin kutusu 6">
            <a:extLst>
              <a:ext uri="{FF2B5EF4-FFF2-40B4-BE49-F238E27FC236}">
                <a16:creationId xmlns:a16="http://schemas.microsoft.com/office/drawing/2014/main" id="{5422C8EF-D8F5-4017-25C7-489DC935B515}"/>
              </a:ext>
            </a:extLst>
          </p:cNvPr>
          <p:cNvSpPr txBox="1"/>
          <p:nvPr/>
        </p:nvSpPr>
        <p:spPr>
          <a:xfrm>
            <a:off x="165674" y="1461859"/>
            <a:ext cx="3708902" cy="483209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57200" indent="-457200">
              <a:buFont typeface="Wingdings" pitchFamily="2" charset="2"/>
              <a:buChar char="Ø"/>
            </a:pPr>
            <a:r>
              <a:rPr lang="tr-TR" sz="2800" b="1" dirty="0"/>
              <a:t>Düşük radyasyon</a:t>
            </a:r>
            <a:r>
              <a:rPr lang="tr-TR" sz="2800" dirty="0"/>
              <a:t>: akciğer röntgeninden çok daha düşük radyasyon. </a:t>
            </a:r>
          </a:p>
          <a:p>
            <a:endParaRPr lang="tr-TR" sz="2800" dirty="0"/>
          </a:p>
          <a:p>
            <a:pPr marL="457200" indent="-457200">
              <a:buFont typeface="Wingdings" pitchFamily="2" charset="2"/>
              <a:buChar char="Ø"/>
            </a:pPr>
            <a:r>
              <a:rPr lang="tr-TR" sz="2800" dirty="0"/>
              <a:t>Düşük maliyet ve BT ve MR ‘a kıyasla uygulaması kolay, «</a:t>
            </a:r>
            <a:r>
              <a:rPr lang="tr-TR" sz="2800" b="1" dirty="0"/>
              <a:t>bütün</a:t>
            </a:r>
            <a:r>
              <a:rPr lang="tr-TR" sz="2800" dirty="0"/>
              <a:t> </a:t>
            </a:r>
            <a:r>
              <a:rPr lang="tr-TR" sz="2800" b="1" dirty="0"/>
              <a:t>vücudu»</a:t>
            </a:r>
            <a:r>
              <a:rPr lang="tr-TR" sz="2800" dirty="0"/>
              <a:t> değerlendirebilmesi avantaj</a:t>
            </a:r>
          </a:p>
        </p:txBody>
      </p:sp>
    </p:spTree>
    <p:extLst>
      <p:ext uri="{BB962C8B-B14F-4D97-AF65-F5344CB8AC3E}">
        <p14:creationId xmlns:p14="http://schemas.microsoft.com/office/powerpoint/2010/main" val="2680629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550AD30-F19C-6739-287F-92888624AC87}"/>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rmAutofit/>
          </a:bodyPr>
          <a:lstStyle/>
          <a:p>
            <a:r>
              <a:rPr lang="tr-TR" sz="3200" dirty="0"/>
              <a:t>WHO farklı ülkelerin ve etnik grupların kendi bel çevresi değerlerini belirlemelerini önermiştir.</a:t>
            </a:r>
          </a:p>
        </p:txBody>
      </p:sp>
      <p:sp>
        <p:nvSpPr>
          <p:cNvPr id="3" name="Metin Yer Tutucusu 2">
            <a:extLst>
              <a:ext uri="{FF2B5EF4-FFF2-40B4-BE49-F238E27FC236}">
                <a16:creationId xmlns:a16="http://schemas.microsoft.com/office/drawing/2014/main" id="{9509D032-B4C6-2AE6-A6C9-1D8D522B0343}"/>
              </a:ext>
            </a:extLst>
          </p:cNvPr>
          <p:cNvSpPr>
            <a:spLocks noGrp="1"/>
          </p:cNvSpPr>
          <p:nvPr>
            <p:ph type="body" idx="1"/>
          </p:nvPr>
        </p:nvSpPr>
        <p:spPr>
          <a:xfrm>
            <a:off x="714214" y="1969658"/>
            <a:ext cx="10515600" cy="4351338"/>
          </a:xfrm>
        </p:spPr>
        <p:style>
          <a:lnRef idx="1">
            <a:schemeClr val="accent4"/>
          </a:lnRef>
          <a:fillRef idx="2">
            <a:schemeClr val="accent4"/>
          </a:fillRef>
          <a:effectRef idx="1">
            <a:schemeClr val="accent4"/>
          </a:effectRef>
          <a:fontRef idx="minor">
            <a:schemeClr val="dk1"/>
          </a:fontRef>
        </p:style>
        <p:txBody>
          <a:bodyPr/>
          <a:lstStyle/>
          <a:p>
            <a:endParaRPr lang="tr-TR" dirty="0"/>
          </a:p>
          <a:p>
            <a:r>
              <a:rPr lang="tr-TR" dirty="0"/>
              <a:t>TEMD kılavuz:</a:t>
            </a:r>
          </a:p>
          <a:p>
            <a:endParaRPr lang="tr-TR" dirty="0"/>
          </a:p>
        </p:txBody>
      </p:sp>
      <p:sp>
        <p:nvSpPr>
          <p:cNvPr id="5" name="Metin kutusu 4">
            <a:extLst>
              <a:ext uri="{FF2B5EF4-FFF2-40B4-BE49-F238E27FC236}">
                <a16:creationId xmlns:a16="http://schemas.microsoft.com/office/drawing/2014/main" id="{AE6BBA61-7155-E8CA-DDDA-D704867933A8}"/>
              </a:ext>
            </a:extLst>
          </p:cNvPr>
          <p:cNvSpPr txBox="1"/>
          <p:nvPr/>
        </p:nvSpPr>
        <p:spPr>
          <a:xfrm>
            <a:off x="3285641" y="2462132"/>
            <a:ext cx="7773692"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tr-TR" sz="3200" dirty="0"/>
              <a:t>Kilo fazlalığı ve obezite tanısı için ülkemizde kullanılması önerilen bel çevresi değerleri </a:t>
            </a:r>
          </a:p>
          <a:p>
            <a:endParaRPr lang="tr-TR" sz="3200" dirty="0"/>
          </a:p>
          <a:p>
            <a:r>
              <a:rPr lang="tr-TR" sz="3200" dirty="0"/>
              <a:t>Kadınlar: Fazla Kilolu&gt;80 cm Obez&gt;90 cm</a:t>
            </a:r>
          </a:p>
          <a:p>
            <a:endParaRPr lang="tr-TR" sz="3200" dirty="0"/>
          </a:p>
          <a:p>
            <a:r>
              <a:rPr lang="tr-TR" sz="3200" dirty="0"/>
              <a:t>Erkekler: Fazla Kilolu&gt;90 cm Obez&gt;100 cm</a:t>
            </a:r>
          </a:p>
        </p:txBody>
      </p:sp>
    </p:spTree>
    <p:extLst>
      <p:ext uri="{BB962C8B-B14F-4D97-AF65-F5344CB8AC3E}">
        <p14:creationId xmlns:p14="http://schemas.microsoft.com/office/powerpoint/2010/main" val="13382458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9B324B-7F23-8BD8-94D0-001E7B794724}"/>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ED2BE2F-DF52-4154-C835-A929C5257990}"/>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40BE8840-A986-ECB8-DFFD-9519E2E6A6C2}"/>
              </a:ext>
            </a:extLst>
          </p:cNvPr>
          <p:cNvPicPr>
            <a:picLocks noChangeAspect="1"/>
          </p:cNvPicPr>
          <p:nvPr/>
        </p:nvPicPr>
        <p:blipFill>
          <a:blip r:embed="rId2"/>
          <a:srcRect l="-799" t="6563" r="1482" b="4249"/>
          <a:stretch>
            <a:fillRect/>
          </a:stretch>
        </p:blipFill>
        <p:spPr>
          <a:xfrm>
            <a:off x="1394168" y="403575"/>
            <a:ext cx="10632158" cy="6209414"/>
          </a:xfrm>
          <a:prstGeom prst="rect">
            <a:avLst/>
          </a:prstGeom>
        </p:spPr>
      </p:pic>
      <p:sp>
        <p:nvSpPr>
          <p:cNvPr id="6" name="Metin kutusu 5">
            <a:extLst>
              <a:ext uri="{FF2B5EF4-FFF2-40B4-BE49-F238E27FC236}">
                <a16:creationId xmlns:a16="http://schemas.microsoft.com/office/drawing/2014/main" id="{8EA78C82-0493-C185-D168-4427B777F778}"/>
              </a:ext>
            </a:extLst>
          </p:cNvPr>
          <p:cNvSpPr txBox="1"/>
          <p:nvPr/>
        </p:nvSpPr>
        <p:spPr>
          <a:xfrm>
            <a:off x="165674" y="365125"/>
            <a:ext cx="3522923" cy="624786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342900" indent="-342900">
              <a:buFont typeface="Wingdings" pitchFamily="2" charset="2"/>
              <a:buChar char="Ø"/>
            </a:pPr>
            <a:r>
              <a:rPr lang="tr-TR" sz="2500" b="1" dirty="0"/>
              <a:t>Total vücut yağ kütlesi (Total </a:t>
            </a:r>
            <a:r>
              <a:rPr lang="tr-TR" sz="2500" b="1" dirty="0" err="1"/>
              <a:t>Fat</a:t>
            </a:r>
            <a:r>
              <a:rPr lang="tr-TR" sz="2500" b="1" dirty="0"/>
              <a:t> </a:t>
            </a:r>
            <a:r>
              <a:rPr lang="tr-TR" sz="2500" b="1" dirty="0" err="1"/>
              <a:t>Mass</a:t>
            </a:r>
            <a:r>
              <a:rPr lang="tr-TR" sz="2500" b="1" dirty="0"/>
              <a:t>, FM)</a:t>
            </a:r>
            <a:r>
              <a:rPr lang="tr-TR" sz="2500" dirty="0"/>
              <a:t> — kg cinsinden yağ dokusunun toplam miktarı</a:t>
            </a:r>
          </a:p>
          <a:p>
            <a:pPr marL="342900" indent="-342900">
              <a:buFont typeface="Wingdings" pitchFamily="2" charset="2"/>
              <a:buChar char="Ø"/>
            </a:pPr>
            <a:r>
              <a:rPr lang="tr-TR" sz="2500" b="1" dirty="0"/>
              <a:t>Yağ yüzdesi (% </a:t>
            </a:r>
            <a:r>
              <a:rPr lang="tr-TR" sz="2500" b="1" dirty="0" err="1"/>
              <a:t>Fat</a:t>
            </a:r>
            <a:r>
              <a:rPr lang="tr-TR" sz="2500" b="1" dirty="0"/>
              <a:t> </a:t>
            </a:r>
            <a:r>
              <a:rPr lang="tr-TR" sz="2500" b="1" dirty="0" err="1"/>
              <a:t>Mass</a:t>
            </a:r>
            <a:r>
              <a:rPr lang="tr-TR" sz="2500" b="1" dirty="0"/>
              <a:t>, %FM)</a:t>
            </a:r>
            <a:r>
              <a:rPr lang="tr-TR" sz="2500" dirty="0"/>
              <a:t> — toplam vücut ağırlığına göre yağ oranı</a:t>
            </a:r>
          </a:p>
          <a:p>
            <a:pPr marL="342900" indent="-342900">
              <a:buFont typeface="Wingdings" pitchFamily="2" charset="2"/>
              <a:buChar char="Ø"/>
            </a:pPr>
            <a:r>
              <a:rPr lang="tr-TR" sz="2500" b="1" dirty="0"/>
              <a:t>Bölgesel yağ dağılım</a:t>
            </a:r>
            <a:r>
              <a:rPr lang="tr-TR" sz="2500" dirty="0"/>
              <a:t> — gövde (</a:t>
            </a:r>
            <a:r>
              <a:rPr lang="tr-TR" sz="2500" dirty="0" err="1"/>
              <a:t>trunk</a:t>
            </a:r>
            <a:r>
              <a:rPr lang="tr-TR" sz="2500" dirty="0"/>
              <a:t>), kollar, bacaklar, </a:t>
            </a:r>
            <a:r>
              <a:rPr lang="tr-TR" sz="2500" dirty="0" err="1"/>
              <a:t>android</a:t>
            </a:r>
            <a:r>
              <a:rPr lang="tr-TR" sz="2500" dirty="0"/>
              <a:t> / </a:t>
            </a:r>
            <a:r>
              <a:rPr lang="tr-TR" sz="2500" dirty="0" err="1"/>
              <a:t>gynoid</a:t>
            </a:r>
            <a:r>
              <a:rPr lang="tr-TR" sz="2500" dirty="0"/>
              <a:t> bölgeler gibi farklı vücut bölgelerindeki yağ miktarı</a:t>
            </a:r>
          </a:p>
        </p:txBody>
      </p:sp>
    </p:spTree>
    <p:extLst>
      <p:ext uri="{BB962C8B-B14F-4D97-AF65-F5344CB8AC3E}">
        <p14:creationId xmlns:p14="http://schemas.microsoft.com/office/powerpoint/2010/main" val="3565788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692BE94-B4CF-B892-FCA4-A1480C0807CB}"/>
              </a:ext>
            </a:extLst>
          </p:cNvPr>
          <p:cNvSpPr>
            <a:spLocks noGrp="1"/>
          </p:cNvSpPr>
          <p:nvPr>
            <p:ph idx="1"/>
          </p:nvPr>
        </p:nvSpPr>
        <p:spPr>
          <a:xfrm>
            <a:off x="6421464" y="449451"/>
            <a:ext cx="4942668" cy="5990094"/>
          </a:xfrm>
        </p:spPr>
        <p:style>
          <a:lnRef idx="0">
            <a:schemeClr val="accent1"/>
          </a:lnRef>
          <a:fillRef idx="3">
            <a:schemeClr val="accent1"/>
          </a:fillRef>
          <a:effectRef idx="3">
            <a:schemeClr val="accent1"/>
          </a:effectRef>
          <a:fontRef idx="minor">
            <a:schemeClr val="lt1"/>
          </a:fontRef>
        </p:style>
        <p:txBody>
          <a:bodyPr>
            <a:normAutofit fontScale="92500" lnSpcReduction="10000"/>
          </a:bodyPr>
          <a:lstStyle/>
          <a:p>
            <a:pPr>
              <a:buFont typeface="Wingdings" pitchFamily="2" charset="2"/>
              <a:buChar char="Ø"/>
            </a:pPr>
            <a:endParaRPr lang="tr-TR" b="1" dirty="0"/>
          </a:p>
          <a:p>
            <a:pPr>
              <a:buFont typeface="Wingdings" pitchFamily="2" charset="2"/>
              <a:buChar char="Ø"/>
            </a:pPr>
            <a:r>
              <a:rPr lang="tr-TR" b="1" dirty="0" err="1"/>
              <a:t>Visseral</a:t>
            </a:r>
            <a:r>
              <a:rPr lang="tr-TR" b="1" dirty="0"/>
              <a:t> yağ tahmini</a:t>
            </a:r>
            <a:r>
              <a:rPr lang="tr-TR" dirty="0"/>
              <a:t> </a:t>
            </a:r>
            <a:r>
              <a:rPr lang="tr-TR" b="1" dirty="0"/>
              <a:t>zayıf</a:t>
            </a:r>
            <a:r>
              <a:rPr lang="tr-TR" dirty="0"/>
              <a:t>— </a:t>
            </a:r>
            <a:r>
              <a:rPr lang="tr-TR" dirty="0" err="1"/>
              <a:t>intra</a:t>
            </a:r>
            <a:r>
              <a:rPr lang="tr-TR" dirty="0"/>
              <a:t> abdominal </a:t>
            </a:r>
            <a:r>
              <a:rPr lang="tr-TR" dirty="0" err="1"/>
              <a:t>solid</a:t>
            </a:r>
            <a:r>
              <a:rPr lang="tr-TR" dirty="0"/>
              <a:t> organlar ve </a:t>
            </a:r>
            <a:r>
              <a:rPr lang="tr-TR" dirty="0" err="1"/>
              <a:t>barsaklar</a:t>
            </a:r>
            <a:r>
              <a:rPr lang="tr-TR" dirty="0"/>
              <a:t> </a:t>
            </a:r>
            <a:r>
              <a:rPr lang="tr-TR" dirty="0" err="1"/>
              <a:t>viseral</a:t>
            </a:r>
            <a:r>
              <a:rPr lang="tr-TR" dirty="0"/>
              <a:t> yağ tahminini zorlaştırır</a:t>
            </a:r>
          </a:p>
          <a:p>
            <a:pPr>
              <a:buFont typeface="Wingdings" pitchFamily="2" charset="2"/>
              <a:buChar char="Ø"/>
            </a:pPr>
            <a:endParaRPr lang="tr-TR" dirty="0"/>
          </a:p>
          <a:p>
            <a:pPr>
              <a:buFont typeface="Wingdings" pitchFamily="2" charset="2"/>
              <a:buChar char="Ø"/>
            </a:pPr>
            <a:r>
              <a:rPr lang="tr-TR" dirty="0"/>
              <a:t>CT/MR kadar spesifik değil; yağ-su içeriği ayrımı zayıf; dehidratasyon/ödem durumlarında </a:t>
            </a:r>
            <a:r>
              <a:rPr lang="tr-TR" dirty="0" err="1"/>
              <a:t>lean</a:t>
            </a:r>
            <a:r>
              <a:rPr lang="tr-TR" dirty="0"/>
              <a:t> / yağ ayrımı sapabilir.</a:t>
            </a:r>
          </a:p>
          <a:p>
            <a:pPr>
              <a:buFont typeface="Wingdings" pitchFamily="2" charset="2"/>
              <a:buChar char="Ø"/>
            </a:pPr>
            <a:endParaRPr lang="tr-TR" dirty="0"/>
          </a:p>
          <a:p>
            <a:pPr>
              <a:buFont typeface="Wingdings" pitchFamily="2" charset="2"/>
              <a:buChar char="Ø"/>
            </a:pPr>
            <a:r>
              <a:rPr lang="tr-TR" dirty="0"/>
              <a:t>Bazı gelişmiş </a:t>
            </a:r>
            <a:r>
              <a:rPr lang="tr-TR" dirty="0" err="1"/>
              <a:t>Dexa</a:t>
            </a:r>
            <a:r>
              <a:rPr lang="tr-TR" dirty="0"/>
              <a:t> cihazlarında VAT tahmini yapılabilir; </a:t>
            </a:r>
            <a:r>
              <a:rPr lang="tr-TR" dirty="0" err="1"/>
              <a:t>trunk</a:t>
            </a:r>
            <a:r>
              <a:rPr lang="tr-TR" dirty="0"/>
              <a:t> / </a:t>
            </a:r>
            <a:r>
              <a:rPr lang="tr-TR" dirty="0" err="1"/>
              <a:t>android</a:t>
            </a:r>
            <a:r>
              <a:rPr lang="tr-TR" dirty="0"/>
              <a:t> bölgede </a:t>
            </a:r>
            <a:r>
              <a:rPr lang="tr-TR" dirty="0" err="1"/>
              <a:t>viseral</a:t>
            </a:r>
            <a:r>
              <a:rPr lang="tr-TR" dirty="0"/>
              <a:t> ayrım yapan yazılımlar</a:t>
            </a:r>
          </a:p>
          <a:p>
            <a:pPr>
              <a:buFont typeface="Wingdings" pitchFamily="2" charset="2"/>
              <a:buChar char="Ø"/>
            </a:pPr>
            <a:endParaRPr lang="tr-TR" dirty="0"/>
          </a:p>
        </p:txBody>
      </p:sp>
      <p:pic>
        <p:nvPicPr>
          <p:cNvPr id="6" name="Resim 5">
            <a:extLst>
              <a:ext uri="{FF2B5EF4-FFF2-40B4-BE49-F238E27FC236}">
                <a16:creationId xmlns:a16="http://schemas.microsoft.com/office/drawing/2014/main" id="{8BED662A-1973-5C14-E8AB-48208546139A}"/>
              </a:ext>
            </a:extLst>
          </p:cNvPr>
          <p:cNvPicPr>
            <a:picLocks noChangeAspect="1"/>
          </p:cNvPicPr>
          <p:nvPr/>
        </p:nvPicPr>
        <p:blipFill>
          <a:blip r:embed="rId2"/>
          <a:srcRect l="50000" t="7825" r="5039" b="9297"/>
          <a:stretch>
            <a:fillRect/>
          </a:stretch>
        </p:blipFill>
        <p:spPr>
          <a:xfrm>
            <a:off x="256144" y="21534"/>
            <a:ext cx="5684874" cy="6814931"/>
          </a:xfrm>
          <a:prstGeom prst="rect">
            <a:avLst/>
          </a:prstGeom>
        </p:spPr>
      </p:pic>
    </p:spTree>
    <p:extLst>
      <p:ext uri="{BB962C8B-B14F-4D97-AF65-F5344CB8AC3E}">
        <p14:creationId xmlns:p14="http://schemas.microsoft.com/office/powerpoint/2010/main" val="1386305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AAE59AD-E7BE-AA2C-449A-65CD0F40EBE5}"/>
              </a:ext>
            </a:extLst>
          </p:cNvPr>
          <p:cNvSpPr>
            <a:spLocks noGrp="1"/>
          </p:cNvSpPr>
          <p:nvPr>
            <p:ph idx="1"/>
          </p:nvPr>
        </p:nvSpPr>
        <p:spPr>
          <a:xfrm>
            <a:off x="838200" y="1027906"/>
            <a:ext cx="10515600" cy="4351338"/>
          </a:xfrm>
        </p:spPr>
        <p:style>
          <a:lnRef idx="1">
            <a:schemeClr val="accent1"/>
          </a:lnRef>
          <a:fillRef idx="2">
            <a:schemeClr val="accent1"/>
          </a:fillRef>
          <a:effectRef idx="1">
            <a:schemeClr val="accent1"/>
          </a:effectRef>
          <a:fontRef idx="minor">
            <a:schemeClr val="dk1"/>
          </a:fontRef>
        </p:style>
        <p:txBody>
          <a:bodyPr>
            <a:normAutofit/>
          </a:bodyPr>
          <a:lstStyle/>
          <a:p>
            <a:r>
              <a:rPr lang="tr-TR" sz="2800" b="1" dirty="0">
                <a:solidFill>
                  <a:prstClr val="black"/>
                </a:solidFill>
              </a:rPr>
              <a:t>Donanım / yazılım farklılıkları</a:t>
            </a:r>
            <a:r>
              <a:rPr lang="tr-TR" sz="2800" b="0" dirty="0">
                <a:solidFill>
                  <a:prstClr val="black"/>
                </a:solidFill>
              </a:rPr>
              <a:t>: Farklı DXA cihazları (örneğin </a:t>
            </a:r>
            <a:r>
              <a:rPr lang="tr-TR" sz="2800" b="0" dirty="0" err="1">
                <a:solidFill>
                  <a:prstClr val="black"/>
                </a:solidFill>
              </a:rPr>
              <a:t>Hologic</a:t>
            </a:r>
            <a:r>
              <a:rPr lang="tr-TR" sz="2800" b="0" dirty="0">
                <a:solidFill>
                  <a:prstClr val="black"/>
                </a:solidFill>
              </a:rPr>
              <a:t> </a:t>
            </a:r>
            <a:r>
              <a:rPr lang="tr-TR" sz="2800" b="0" dirty="0" err="1">
                <a:solidFill>
                  <a:prstClr val="black"/>
                </a:solidFill>
              </a:rPr>
              <a:t>vs</a:t>
            </a:r>
            <a:r>
              <a:rPr lang="tr-TR" sz="2800" b="0" dirty="0">
                <a:solidFill>
                  <a:prstClr val="black"/>
                </a:solidFill>
              </a:rPr>
              <a:t> GE </a:t>
            </a:r>
            <a:r>
              <a:rPr lang="tr-TR" sz="2800" b="0" dirty="0" err="1">
                <a:solidFill>
                  <a:prstClr val="black"/>
                </a:solidFill>
              </a:rPr>
              <a:t>Lunar</a:t>
            </a:r>
            <a:r>
              <a:rPr lang="tr-TR" sz="2800" b="0" dirty="0">
                <a:solidFill>
                  <a:prstClr val="black"/>
                </a:solidFill>
              </a:rPr>
              <a:t>) ve yazılım sürümleri arasında tutarsızlıklar olabiliyor. Norm değerler cihazlara özgü olabilir.</a:t>
            </a:r>
            <a:endParaRPr lang="tr-TR" dirty="0">
              <a:solidFill>
                <a:prstClr val="black"/>
              </a:solidFill>
            </a:endParaRPr>
          </a:p>
          <a:p>
            <a:r>
              <a:rPr lang="tr-TR" dirty="0"/>
              <a:t>Tekrarlayan ölçümlerdeki </a:t>
            </a:r>
            <a:r>
              <a:rPr lang="tr-TR" b="1" dirty="0"/>
              <a:t>yüksek değişim katsayısı</a:t>
            </a:r>
            <a:r>
              <a:rPr lang="tr-TR" dirty="0"/>
              <a:t>?  </a:t>
            </a:r>
          </a:p>
          <a:p>
            <a:pPr marL="0" indent="0">
              <a:buNone/>
            </a:pPr>
            <a:r>
              <a:rPr lang="tr-TR" dirty="0"/>
              <a:t>VAT ölçümü tekrarlanan </a:t>
            </a:r>
            <a:r>
              <a:rPr lang="tr-TR" dirty="0" err="1"/>
              <a:t>Dexa</a:t>
            </a:r>
            <a:r>
              <a:rPr lang="tr-TR" dirty="0"/>
              <a:t> ölçümlerinde </a:t>
            </a:r>
            <a:r>
              <a:rPr lang="tr-TR" dirty="0" err="1"/>
              <a:t>VKİ’e</a:t>
            </a:r>
            <a:r>
              <a:rPr lang="tr-TR" dirty="0"/>
              <a:t> bağlı olarak değişiklik gösteriyor.</a:t>
            </a:r>
          </a:p>
          <a:p>
            <a:pPr marL="0" indent="0">
              <a:buNone/>
            </a:pPr>
            <a:r>
              <a:rPr lang="tr-TR" dirty="0"/>
              <a:t>Normal ağırlıklı bireylerde (VKİ düşük) değişim katsayısı daha yüksek (~%15), kilolu / obez bireylerde daha iyi hassasiyet (~%4‑7) </a:t>
            </a:r>
          </a:p>
          <a:p>
            <a:pPr marL="0" indent="0">
              <a:buNone/>
            </a:pPr>
            <a:r>
              <a:rPr lang="tr-TR" dirty="0"/>
              <a:t>Başka bir çalışma: % -3,0 ile % +4,0 arasında</a:t>
            </a:r>
          </a:p>
          <a:p>
            <a:endParaRPr lang="tr-TR" dirty="0"/>
          </a:p>
        </p:txBody>
      </p:sp>
      <p:sp>
        <p:nvSpPr>
          <p:cNvPr id="4" name="Başlık 1">
            <a:extLst>
              <a:ext uri="{FF2B5EF4-FFF2-40B4-BE49-F238E27FC236}">
                <a16:creationId xmlns:a16="http://schemas.microsoft.com/office/drawing/2014/main" id="{B81B899C-050C-C1FD-050C-EACBBE362FAF}"/>
              </a:ext>
            </a:extLst>
          </p:cNvPr>
          <p:cNvSpPr txBox="1">
            <a:spLocks/>
          </p:cNvSpPr>
          <p:nvPr/>
        </p:nvSpPr>
        <p:spPr>
          <a:xfrm>
            <a:off x="154984" y="5514182"/>
            <a:ext cx="11763214" cy="1057100"/>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tr-TR" sz="2000" dirty="0"/>
              <a:t>Goldberg EK, </a:t>
            </a:r>
            <a:r>
              <a:rPr lang="tr-TR" sz="2000" dirty="0" err="1"/>
              <a:t>Fung</a:t>
            </a:r>
            <a:r>
              <a:rPr lang="tr-TR" sz="2000" dirty="0"/>
              <a:t> EB. Precision of </a:t>
            </a:r>
            <a:r>
              <a:rPr lang="tr-TR" sz="2000" dirty="0" err="1"/>
              <a:t>the</a:t>
            </a:r>
            <a:r>
              <a:rPr lang="tr-TR" sz="2000" dirty="0"/>
              <a:t> </a:t>
            </a:r>
            <a:r>
              <a:rPr lang="tr-TR" sz="2000" dirty="0" err="1"/>
              <a:t>Hologic</a:t>
            </a:r>
            <a:r>
              <a:rPr lang="tr-TR" sz="2000" dirty="0"/>
              <a:t> DXA in </a:t>
            </a:r>
            <a:r>
              <a:rPr lang="tr-TR" sz="2000" dirty="0" err="1"/>
              <a:t>the</a:t>
            </a:r>
            <a:r>
              <a:rPr lang="tr-TR" sz="2000" dirty="0"/>
              <a:t> </a:t>
            </a:r>
            <a:r>
              <a:rPr lang="tr-TR" sz="2000" dirty="0" err="1"/>
              <a:t>Assessment</a:t>
            </a:r>
            <a:r>
              <a:rPr lang="tr-TR" sz="2000" dirty="0"/>
              <a:t> of </a:t>
            </a:r>
            <a:r>
              <a:rPr lang="tr-TR" sz="2000" dirty="0" err="1"/>
              <a:t>Visceral</a:t>
            </a:r>
            <a:r>
              <a:rPr lang="tr-TR" sz="2000" dirty="0"/>
              <a:t> </a:t>
            </a:r>
            <a:r>
              <a:rPr lang="tr-TR" sz="2000" dirty="0" err="1"/>
              <a:t>Adipose</a:t>
            </a:r>
            <a:r>
              <a:rPr lang="tr-TR" sz="2000" dirty="0"/>
              <a:t> </a:t>
            </a:r>
            <a:r>
              <a:rPr lang="tr-TR" sz="2000" dirty="0" err="1"/>
              <a:t>Tissue</a:t>
            </a:r>
            <a:r>
              <a:rPr lang="tr-TR" sz="2000" dirty="0"/>
              <a:t>. J </a:t>
            </a:r>
            <a:r>
              <a:rPr lang="tr-TR" sz="2000" dirty="0" err="1"/>
              <a:t>Clin</a:t>
            </a:r>
            <a:r>
              <a:rPr lang="tr-TR" sz="2000" dirty="0"/>
              <a:t> </a:t>
            </a:r>
            <a:r>
              <a:rPr lang="tr-TR" sz="2000" dirty="0" err="1"/>
              <a:t>Densitom</a:t>
            </a:r>
            <a:r>
              <a:rPr lang="tr-TR" sz="2000" dirty="0"/>
              <a:t>. 2020 Oct-Dec;23(4):664-672. </a:t>
            </a:r>
          </a:p>
          <a:p>
            <a:r>
              <a:rPr lang="en-US" sz="2000" dirty="0"/>
              <a:t>LaForgia J</a:t>
            </a:r>
            <a:r>
              <a:rPr lang="tr-TR" sz="2000" dirty="0"/>
              <a:t> et al. </a:t>
            </a:r>
            <a:r>
              <a:rPr lang="tr-TR" sz="2000" dirty="0" err="1"/>
              <a:t>Obesity</a:t>
            </a:r>
            <a:r>
              <a:rPr lang="tr-TR" sz="2000" dirty="0"/>
              <a:t> (Silver Spring). 2009;17(4):821. </a:t>
            </a:r>
          </a:p>
        </p:txBody>
      </p:sp>
    </p:spTree>
    <p:extLst>
      <p:ext uri="{BB962C8B-B14F-4D97-AF65-F5344CB8AC3E}">
        <p14:creationId xmlns:p14="http://schemas.microsoft.com/office/powerpoint/2010/main" val="1894928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descr="kol saati, çap ölçer, alet, saat içeren bir resim&#10;&#10;Yapay zeka tarafından oluşturulmuş içerik yanlış olabilir.">
            <a:extLst>
              <a:ext uri="{FF2B5EF4-FFF2-40B4-BE49-F238E27FC236}">
                <a16:creationId xmlns:a16="http://schemas.microsoft.com/office/drawing/2014/main" id="{6B39B8BF-E4AA-BF4B-694B-B8313DE7664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 t="6915" r="631" b="7073"/>
          <a:stretch>
            <a:fillRect/>
          </a:stretch>
        </p:blipFill>
        <p:spPr>
          <a:xfrm>
            <a:off x="1333047" y="1328556"/>
            <a:ext cx="8746103" cy="4923387"/>
          </a:xfrm>
        </p:spPr>
      </p:pic>
      <p:sp>
        <p:nvSpPr>
          <p:cNvPr id="6" name="Metin kutusu 5">
            <a:extLst>
              <a:ext uri="{FF2B5EF4-FFF2-40B4-BE49-F238E27FC236}">
                <a16:creationId xmlns:a16="http://schemas.microsoft.com/office/drawing/2014/main" id="{8149A7AD-AD7A-F90E-FBBA-0AE0B58102AC}"/>
              </a:ext>
            </a:extLst>
          </p:cNvPr>
          <p:cNvSpPr txBox="1"/>
          <p:nvPr/>
        </p:nvSpPr>
        <p:spPr>
          <a:xfrm>
            <a:off x="1148316" y="3721395"/>
            <a:ext cx="184731" cy="369332"/>
          </a:xfrm>
          <a:prstGeom prst="rect">
            <a:avLst/>
          </a:prstGeom>
          <a:noFill/>
        </p:spPr>
        <p:txBody>
          <a:bodyPr wrap="none" rtlCol="0">
            <a:spAutoFit/>
          </a:bodyPr>
          <a:lstStyle/>
          <a:p>
            <a:endParaRPr lang="tr-TR" dirty="0"/>
          </a:p>
        </p:txBody>
      </p:sp>
      <p:sp>
        <p:nvSpPr>
          <p:cNvPr id="8" name="Başlık 1">
            <a:extLst>
              <a:ext uri="{FF2B5EF4-FFF2-40B4-BE49-F238E27FC236}">
                <a16:creationId xmlns:a16="http://schemas.microsoft.com/office/drawing/2014/main" id="{F1F1A218-E480-09C4-BC48-5D505563969A}"/>
              </a:ext>
            </a:extLst>
          </p:cNvPr>
          <p:cNvSpPr txBox="1">
            <a:spLocks/>
          </p:cNvSpPr>
          <p:nvPr/>
        </p:nvSpPr>
        <p:spPr>
          <a:xfrm>
            <a:off x="448298" y="11456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t>SKINFOLD ÖLÇÜMLERİ</a:t>
            </a:r>
          </a:p>
        </p:txBody>
      </p:sp>
    </p:spTree>
    <p:extLst>
      <p:ext uri="{BB962C8B-B14F-4D97-AF65-F5344CB8AC3E}">
        <p14:creationId xmlns:p14="http://schemas.microsoft.com/office/powerpoint/2010/main" val="3392078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EEBA8DF-848A-35F4-F2FB-71926ED7B1AE}"/>
              </a:ext>
            </a:extLst>
          </p:cNvPr>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noAutofit/>
          </a:bodyPr>
          <a:lstStyle/>
          <a:p>
            <a:pPr>
              <a:lnSpc>
                <a:spcPct val="150000"/>
              </a:lnSpc>
            </a:pPr>
            <a:r>
              <a:rPr lang="tr-TR" sz="3200" dirty="0"/>
              <a:t>düşük maliyetli, </a:t>
            </a:r>
            <a:r>
              <a:rPr lang="tr-TR" sz="3200" dirty="0" err="1"/>
              <a:t>non</a:t>
            </a:r>
            <a:r>
              <a:rPr lang="tr-TR" sz="3200" dirty="0"/>
              <a:t>-invaziv ve klinik/pratik kullanım</a:t>
            </a:r>
            <a:br>
              <a:rPr lang="tr-TR" sz="3200" dirty="0"/>
            </a:br>
            <a:r>
              <a:rPr lang="tr-TR" sz="3200" dirty="0" err="1"/>
              <a:t>subcutan</a:t>
            </a:r>
            <a:r>
              <a:rPr lang="tr-TR" sz="3200" dirty="0"/>
              <a:t> yağ ve toplam vücut yağı tahmini</a:t>
            </a:r>
          </a:p>
        </p:txBody>
      </p:sp>
      <p:pic>
        <p:nvPicPr>
          <p:cNvPr id="5" name="İçerik Yer Tutucusu 4" descr="metin, ekran görüntüsü, giyim, adam, insan içeren bir resim&#10;&#10;Yapay zeka tarafından oluşturulmuş içerik yanlış olabilir.">
            <a:extLst>
              <a:ext uri="{FF2B5EF4-FFF2-40B4-BE49-F238E27FC236}">
                <a16:creationId xmlns:a16="http://schemas.microsoft.com/office/drawing/2014/main" id="{E14A4B3A-9ED2-69F3-A0B4-5904618DD03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500" t="12539" r="-882" b="7322"/>
          <a:stretch>
            <a:fillRect/>
          </a:stretch>
        </p:blipFill>
        <p:spPr>
          <a:xfrm>
            <a:off x="1431216" y="1982869"/>
            <a:ext cx="8859658" cy="4510006"/>
          </a:xfrm>
        </p:spPr>
      </p:pic>
    </p:spTree>
    <p:extLst>
      <p:ext uri="{BB962C8B-B14F-4D97-AF65-F5344CB8AC3E}">
        <p14:creationId xmlns:p14="http://schemas.microsoft.com/office/powerpoint/2010/main" val="891283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CDD2B9-2A88-D65C-1DFA-730242303A2F}"/>
              </a:ext>
            </a:extLst>
          </p:cNvPr>
          <p:cNvSpPr>
            <a:spLocks noGrp="1"/>
          </p:cNvSpPr>
          <p:nvPr>
            <p:ph type="title"/>
          </p:nvPr>
        </p:nvSpPr>
        <p:spPr/>
        <p:txBody>
          <a:bodyPr/>
          <a:lstStyle/>
          <a:p>
            <a:endParaRPr lang="tr-TR"/>
          </a:p>
        </p:txBody>
      </p:sp>
      <p:pic>
        <p:nvPicPr>
          <p:cNvPr id="5" name="İçerik Yer Tutucusu 4" descr="kişi, şahıs, kol saati, bilek, çivi içeren bir resim&#10;&#10;Yapay zeka tarafından oluşturulmuş içerik yanlış olabilir.">
            <a:extLst>
              <a:ext uri="{FF2B5EF4-FFF2-40B4-BE49-F238E27FC236}">
                <a16:creationId xmlns:a16="http://schemas.microsoft.com/office/drawing/2014/main" id="{B7B0B231-A5A0-97E1-47E8-C6623A3855B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85" t="9071" r="5372" b="7322"/>
          <a:stretch>
            <a:fillRect/>
          </a:stretch>
        </p:blipFill>
        <p:spPr>
          <a:xfrm>
            <a:off x="5773620" y="3178726"/>
            <a:ext cx="6292312" cy="3638037"/>
          </a:xfrm>
        </p:spPr>
      </p:pic>
      <p:pic>
        <p:nvPicPr>
          <p:cNvPr id="7" name="Resim 6" descr="metin, ekran görüntüsü, kişi, şahıs içeren bir resim&#10;&#10;Yapay zeka tarafından oluşturulmuş içerik yanlış olabilir.">
            <a:extLst>
              <a:ext uri="{FF2B5EF4-FFF2-40B4-BE49-F238E27FC236}">
                <a16:creationId xmlns:a16="http://schemas.microsoft.com/office/drawing/2014/main" id="{85EFF6CB-BEBB-66E7-132C-C3733AD7F43A}"/>
              </a:ext>
            </a:extLst>
          </p:cNvPr>
          <p:cNvPicPr>
            <a:picLocks noChangeAspect="1"/>
          </p:cNvPicPr>
          <p:nvPr/>
        </p:nvPicPr>
        <p:blipFill>
          <a:blip r:embed="rId3">
            <a:extLst>
              <a:ext uri="{28A0092B-C50C-407E-A947-70E740481C1C}">
                <a14:useLocalDpi xmlns:a14="http://schemas.microsoft.com/office/drawing/2010/main" val="0"/>
              </a:ext>
            </a:extLst>
          </a:blip>
          <a:srcRect t="7223" r="2248" b="6605"/>
          <a:stretch>
            <a:fillRect/>
          </a:stretch>
        </p:blipFill>
        <p:spPr>
          <a:xfrm>
            <a:off x="0" y="0"/>
            <a:ext cx="6641524" cy="3807604"/>
          </a:xfrm>
          <a:prstGeom prst="rect">
            <a:avLst/>
          </a:prstGeom>
        </p:spPr>
      </p:pic>
    </p:spTree>
    <p:extLst>
      <p:ext uri="{BB962C8B-B14F-4D97-AF65-F5344CB8AC3E}">
        <p14:creationId xmlns:p14="http://schemas.microsoft.com/office/powerpoint/2010/main" val="1173824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26D7B9-1658-4330-42DD-6E31DEE2D272}"/>
              </a:ext>
            </a:extLst>
          </p:cNvPr>
          <p:cNvSpPr>
            <a:spLocks noGrp="1"/>
          </p:cNvSpPr>
          <p:nvPr>
            <p:ph type="title"/>
          </p:nvPr>
        </p:nvSpPr>
        <p:spPr/>
        <p:txBody>
          <a:bodyPr/>
          <a:lstStyle/>
          <a:p>
            <a:endParaRPr lang="tr-TR"/>
          </a:p>
        </p:txBody>
      </p:sp>
      <p:pic>
        <p:nvPicPr>
          <p:cNvPr id="5" name="İçerik Yer Tutucusu 4" descr="metin, ekran görüntüsü, sayı, numara, yazı tipi içeren bir resim&#10;&#10;Yapay zeka tarafından oluşturulmuş içerik yanlış olabilir.">
            <a:extLst>
              <a:ext uri="{FF2B5EF4-FFF2-40B4-BE49-F238E27FC236}">
                <a16:creationId xmlns:a16="http://schemas.microsoft.com/office/drawing/2014/main" id="{C9E0DD05-5258-7E30-E244-3C153A176C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 t="6700" r="1793" b="6882"/>
          <a:stretch>
            <a:fillRect/>
          </a:stretch>
        </p:blipFill>
        <p:spPr>
          <a:xfrm>
            <a:off x="0" y="0"/>
            <a:ext cx="6570921" cy="3760308"/>
          </a:xfrm>
        </p:spPr>
      </p:pic>
      <p:pic>
        <p:nvPicPr>
          <p:cNvPr id="7" name="Resim 6" descr="metin, ekran görüntüsü, yazılım, diyagram içeren bir resim&#10;&#10;Yapay zeka tarafından oluşturulmuş içerik yanlış olabilir.">
            <a:extLst>
              <a:ext uri="{FF2B5EF4-FFF2-40B4-BE49-F238E27FC236}">
                <a16:creationId xmlns:a16="http://schemas.microsoft.com/office/drawing/2014/main" id="{E5C7946A-CDCC-670A-94DD-1DD1A90B626F}"/>
              </a:ext>
            </a:extLst>
          </p:cNvPr>
          <p:cNvPicPr>
            <a:picLocks noChangeAspect="1"/>
          </p:cNvPicPr>
          <p:nvPr/>
        </p:nvPicPr>
        <p:blipFill>
          <a:blip r:embed="rId3">
            <a:extLst>
              <a:ext uri="{28A0092B-C50C-407E-A947-70E740481C1C}">
                <a14:useLocalDpi xmlns:a14="http://schemas.microsoft.com/office/drawing/2010/main" val="0"/>
              </a:ext>
            </a:extLst>
          </a:blip>
          <a:srcRect l="1961" t="8270" r="2827" b="5769"/>
          <a:stretch>
            <a:fillRect/>
          </a:stretch>
        </p:blipFill>
        <p:spPr>
          <a:xfrm>
            <a:off x="4572000" y="2147777"/>
            <a:ext cx="7400260" cy="4345098"/>
          </a:xfrm>
          <a:prstGeom prst="rect">
            <a:avLst/>
          </a:prstGeom>
        </p:spPr>
      </p:pic>
    </p:spTree>
    <p:extLst>
      <p:ext uri="{BB962C8B-B14F-4D97-AF65-F5344CB8AC3E}">
        <p14:creationId xmlns:p14="http://schemas.microsoft.com/office/powerpoint/2010/main" val="258485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D39832-865D-E429-F463-CA0889F29235}"/>
              </a:ext>
            </a:extLst>
          </p:cNvPr>
          <p:cNvSpPr>
            <a:spLocks noGrp="1"/>
          </p:cNvSpPr>
          <p:nvPr>
            <p:ph type="title"/>
          </p:nvPr>
        </p:nvSpPr>
        <p:spPr/>
        <p:txBody>
          <a:bodyPr/>
          <a:lstStyle/>
          <a:p>
            <a:endParaRPr lang="tr-TR"/>
          </a:p>
        </p:txBody>
      </p:sp>
      <p:pic>
        <p:nvPicPr>
          <p:cNvPr id="5" name="İçerik Yer Tutucusu 4" descr="metin, ekran görüntüsü, yazılım, web sayfası içeren bir resim&#10;&#10;Yapay zeka tarafından oluşturulmuş içerik yanlış olabilir.">
            <a:extLst>
              <a:ext uri="{FF2B5EF4-FFF2-40B4-BE49-F238E27FC236}">
                <a16:creationId xmlns:a16="http://schemas.microsoft.com/office/drawing/2014/main" id="{22EF90C1-1E1A-7F0F-9E36-AD864E2FD62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805" t="11470" r="-1" b="7322"/>
          <a:stretch>
            <a:fillRect/>
          </a:stretch>
        </p:blipFill>
        <p:spPr>
          <a:xfrm>
            <a:off x="1999281" y="1859796"/>
            <a:ext cx="7953595" cy="4166949"/>
          </a:xfrm>
        </p:spPr>
      </p:pic>
    </p:spTree>
    <p:extLst>
      <p:ext uri="{BB962C8B-B14F-4D97-AF65-F5344CB8AC3E}">
        <p14:creationId xmlns:p14="http://schemas.microsoft.com/office/powerpoint/2010/main" val="411698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38840B-B628-B1B2-48CB-E2538EEC4325}"/>
              </a:ext>
            </a:extLst>
          </p:cNvPr>
          <p:cNvSpPr>
            <a:spLocks noGrp="1"/>
          </p:cNvSpPr>
          <p:nvPr>
            <p:ph type="title"/>
          </p:nvPr>
        </p:nvSpPr>
        <p:spPr/>
        <p:txBody>
          <a:bodyPr/>
          <a:lstStyle/>
          <a:p>
            <a:endParaRPr lang="tr-TR"/>
          </a:p>
        </p:txBody>
      </p:sp>
      <p:pic>
        <p:nvPicPr>
          <p:cNvPr id="5" name="İçerik Yer Tutucusu 4" descr="metin, ekran görüntüsü içeren bir resim&#10;&#10;Yapay zeka tarafından oluşturulmuş içerik yanlış olabilir.">
            <a:extLst>
              <a:ext uri="{FF2B5EF4-FFF2-40B4-BE49-F238E27FC236}">
                <a16:creationId xmlns:a16="http://schemas.microsoft.com/office/drawing/2014/main" id="{B69F0E35-804C-5E52-D0E0-C69965F8A45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480" t="10051" r="6034" b="4673"/>
          <a:stretch>
            <a:fillRect/>
          </a:stretch>
        </p:blipFill>
        <p:spPr>
          <a:xfrm>
            <a:off x="0" y="170176"/>
            <a:ext cx="9025208" cy="5411862"/>
          </a:xfrm>
        </p:spPr>
      </p:pic>
      <p:pic>
        <p:nvPicPr>
          <p:cNvPr id="6" name="İçerik Yer Tutucusu 4" descr="metin, insan yüzü, ekran görüntüsü, adam, insan içeren bir resim&#10;&#10;Yapay zeka tarafından oluşturulmuş içerik yanlış olabilir.">
            <a:extLst>
              <a:ext uri="{FF2B5EF4-FFF2-40B4-BE49-F238E27FC236}">
                <a16:creationId xmlns:a16="http://schemas.microsoft.com/office/drawing/2014/main" id="{29BE362D-5E18-2787-B4C4-8533892A045F}"/>
              </a:ext>
            </a:extLst>
          </p:cNvPr>
          <p:cNvPicPr>
            <a:picLocks noChangeAspect="1"/>
          </p:cNvPicPr>
          <p:nvPr/>
        </p:nvPicPr>
        <p:blipFill>
          <a:blip r:embed="rId3">
            <a:extLst>
              <a:ext uri="{28A0092B-C50C-407E-A947-70E740481C1C}">
                <a14:useLocalDpi xmlns:a14="http://schemas.microsoft.com/office/drawing/2010/main" val="0"/>
              </a:ext>
            </a:extLst>
          </a:blip>
          <a:srcRect l="208" t="9847" r="34321" b="34441"/>
          <a:stretch>
            <a:fillRect/>
          </a:stretch>
        </p:blipFill>
        <p:spPr>
          <a:xfrm>
            <a:off x="6154417" y="3680617"/>
            <a:ext cx="5741582" cy="3177383"/>
          </a:xfrm>
          <a:prstGeom prst="rect">
            <a:avLst/>
          </a:prstGeom>
        </p:spPr>
      </p:pic>
    </p:spTree>
    <p:extLst>
      <p:ext uri="{BB962C8B-B14F-4D97-AF65-F5344CB8AC3E}">
        <p14:creationId xmlns:p14="http://schemas.microsoft.com/office/powerpoint/2010/main" val="367066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3E4AF3-D29E-688B-4D63-5078F5AB7537}"/>
              </a:ext>
            </a:extLst>
          </p:cNvPr>
          <p:cNvSpPr>
            <a:spLocks noGrp="1"/>
          </p:cNvSpPr>
          <p:nvPr>
            <p:ph type="title"/>
          </p:nvPr>
        </p:nvSpPr>
        <p:spPr/>
        <p:txBody>
          <a:bodyPr/>
          <a:lstStyle/>
          <a:p>
            <a:r>
              <a:rPr lang="tr-TR" dirty="0"/>
              <a:t>Ölçümü etkileyen faktörler</a:t>
            </a:r>
          </a:p>
        </p:txBody>
      </p:sp>
      <p:sp>
        <p:nvSpPr>
          <p:cNvPr id="3" name="İçerik Yer Tutucusu 2">
            <a:extLst>
              <a:ext uri="{FF2B5EF4-FFF2-40B4-BE49-F238E27FC236}">
                <a16:creationId xmlns:a16="http://schemas.microsoft.com/office/drawing/2014/main" id="{144315B2-7ACA-9F58-8990-241FF8A8E347}"/>
              </a:ext>
            </a:extLst>
          </p:cNvPr>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endParaRPr lang="tr-TR" dirty="0"/>
          </a:p>
          <a:p>
            <a:r>
              <a:rPr lang="tr-TR" dirty="0"/>
              <a:t>Teknisyen becerisi ve deneyimi, ölçen kişiler arası farklılık</a:t>
            </a:r>
            <a:endParaRPr lang="tr-TR" b="1" dirty="0"/>
          </a:p>
          <a:p>
            <a:r>
              <a:rPr lang="tr-TR" dirty="0"/>
              <a:t>Deri kıvrımı çimdik boyutunun değişmesi</a:t>
            </a:r>
          </a:p>
          <a:p>
            <a:r>
              <a:rPr lang="tr-TR" dirty="0"/>
              <a:t>Doğru anatomik bölgeden küçük sapmalar bile sonuçları değiştirebilir</a:t>
            </a:r>
          </a:p>
          <a:p>
            <a:r>
              <a:rPr lang="tr-TR" dirty="0"/>
              <a:t>Farklı kaliperler ve yay gerginlikleri ile farklı sonuçlar</a:t>
            </a:r>
          </a:p>
          <a:p>
            <a:r>
              <a:rPr lang="tr-TR" dirty="0"/>
              <a:t>Daha kalın deri kıvrımları, zor sıkıştırılabilir olması, daha yüksek yağlanma, ölçüm hatasını artırabilir.</a:t>
            </a:r>
          </a:p>
          <a:p>
            <a:r>
              <a:rPr lang="tr-TR" dirty="0"/>
              <a:t>Sıcak veya soğuk cilt</a:t>
            </a:r>
            <a:br>
              <a:rPr lang="tr-TR" b="1" cap="all" dirty="0">
                <a:hlinkClick r:id="rId2"/>
              </a:rPr>
            </a:br>
            <a:br>
              <a:rPr lang="tr-TR" b="1" cap="all" dirty="0">
                <a:hlinkClick r:id="rId2"/>
              </a:rPr>
            </a:br>
            <a:endParaRPr lang="tr-TR" dirty="0"/>
          </a:p>
        </p:txBody>
      </p:sp>
    </p:spTree>
    <p:extLst>
      <p:ext uri="{BB962C8B-B14F-4D97-AF65-F5344CB8AC3E}">
        <p14:creationId xmlns:p14="http://schemas.microsoft.com/office/powerpoint/2010/main" val="3853895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33993" y="365125"/>
            <a:ext cx="6719806" cy="6159661"/>
          </a:xfr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oAutofit/>
          </a:bodyPr>
          <a:lstStyle/>
          <a:p>
            <a:pPr marL="457200" indent="-457200">
              <a:buFont typeface="Wingdings" pitchFamily="2" charset="2"/>
              <a:buChar char="Ø"/>
            </a:pPr>
            <a:r>
              <a:rPr lang="tr-TR" sz="2600" b="1" dirty="0"/>
              <a:t>Bel (karın) çevresi ölçümü</a:t>
            </a:r>
            <a:br>
              <a:rPr lang="tr-TR" sz="2600" dirty="0"/>
            </a:br>
            <a:br>
              <a:rPr lang="tr-TR" sz="2600" dirty="0"/>
            </a:br>
            <a:r>
              <a:rPr lang="tr-TR" sz="2600" dirty="0"/>
              <a:t>Bel çevresini ölçmek için kalça kemiğinin üst kısmını ve sağ </a:t>
            </a:r>
            <a:r>
              <a:rPr lang="tr-TR" sz="2600" dirty="0" err="1"/>
              <a:t>iliak</a:t>
            </a:r>
            <a:r>
              <a:rPr lang="tr-TR" sz="2600" dirty="0"/>
              <a:t> çıkıntının üst noktasını bulun. </a:t>
            </a:r>
            <a:br>
              <a:rPr lang="tr-TR" sz="2600" dirty="0"/>
            </a:br>
            <a:br>
              <a:rPr lang="tr-TR" sz="2600" dirty="0"/>
            </a:br>
            <a:r>
              <a:rPr lang="tr-TR" sz="2600" dirty="0"/>
              <a:t>Mezurayı, </a:t>
            </a:r>
            <a:r>
              <a:rPr lang="tr-TR" sz="2600" dirty="0" err="1"/>
              <a:t>iliak</a:t>
            </a:r>
            <a:r>
              <a:rPr lang="tr-TR" sz="2600" dirty="0"/>
              <a:t> çıkıntı hizasında, karın çevresine yatay bir düzlemde yerleştirin. </a:t>
            </a:r>
            <a:br>
              <a:rPr lang="tr-TR" sz="2600" dirty="0"/>
            </a:br>
            <a:br>
              <a:rPr lang="tr-TR" sz="2600" dirty="0"/>
            </a:br>
            <a:r>
              <a:rPr lang="tr-TR" sz="2600" dirty="0"/>
              <a:t>Mezurayı okumadan önce, mezuranın sıkı olduğundan, ancak cildi sıkıştırmadığından ve yere paralel olduğundan emin olun. </a:t>
            </a:r>
            <a:br>
              <a:rPr lang="tr-TR" sz="2600" dirty="0"/>
            </a:br>
            <a:br>
              <a:rPr lang="tr-TR" sz="2600" dirty="0"/>
            </a:br>
            <a:r>
              <a:rPr lang="tr-TR" sz="2600" b="1" dirty="0"/>
              <a:t>Ölçüm, normal bir ekspirasyonun sonunda yapılır.</a:t>
            </a:r>
          </a:p>
        </p:txBody>
      </p:sp>
      <p:pic>
        <p:nvPicPr>
          <p:cNvPr id="6" name="İçerik Yer Tutucus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3319289" cy="4351338"/>
          </a:xfrm>
        </p:spPr>
      </p:pic>
      <p:pic>
        <p:nvPicPr>
          <p:cNvPr id="4" name="Picture 2">
            <a:extLst>
              <a:ext uri="{FF2B5EF4-FFF2-40B4-BE49-F238E27FC236}">
                <a16:creationId xmlns:a16="http://schemas.microsoft.com/office/drawing/2014/main" id="{593CA8BC-DEFF-AD75-391F-7DCF6950C0D7}"/>
              </a:ext>
            </a:extLst>
          </p:cNvPr>
          <p:cNvPicPr>
            <a:picLocks noChangeAspect="1"/>
          </p:cNvPicPr>
          <p:nvPr/>
        </p:nvPicPr>
        <p:blipFill>
          <a:blip r:embed="rId3"/>
          <a:srcRect t="84344"/>
          <a:stretch>
            <a:fillRect/>
          </a:stretch>
        </p:blipFill>
        <p:spPr>
          <a:xfrm>
            <a:off x="560847" y="5058152"/>
            <a:ext cx="3596640" cy="1055822"/>
          </a:xfrm>
          <a:prstGeom prst="rect">
            <a:avLst/>
          </a:prstGeom>
        </p:spPr>
      </p:pic>
    </p:spTree>
    <p:extLst>
      <p:ext uri="{BB962C8B-B14F-4D97-AF65-F5344CB8AC3E}">
        <p14:creationId xmlns:p14="http://schemas.microsoft.com/office/powerpoint/2010/main" val="12050196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ormAutofit/>
          </a:bodyPr>
          <a:lstStyle/>
          <a:p>
            <a:r>
              <a:rPr lang="tr-TR" dirty="0"/>
              <a:t>Su veya hava yer değiştirmesine dayalı ölçümler </a:t>
            </a:r>
          </a:p>
        </p:txBody>
      </p:sp>
      <p:graphicFrame>
        <p:nvGraphicFramePr>
          <p:cNvPr id="4" name="İçerik Yer Tutucusu 3">
            <a:extLst>
              <a:ext uri="{FF2B5EF4-FFF2-40B4-BE49-F238E27FC236}">
                <a16:creationId xmlns:a16="http://schemas.microsoft.com/office/drawing/2014/main" id="{876DA140-E423-2776-7C59-1D2ED0BF4AD5}"/>
              </a:ext>
            </a:extLst>
          </p:cNvPr>
          <p:cNvGraphicFramePr>
            <a:graphicFrameLocks noGrp="1"/>
          </p:cNvGraphicFramePr>
          <p:nvPr>
            <p:ph idx="1"/>
            <p:extLst>
              <p:ext uri="{D42A27DB-BD31-4B8C-83A1-F6EECF244321}">
                <p14:modId xmlns:p14="http://schemas.microsoft.com/office/powerpoint/2010/main" val="18167568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9145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p:txBody>
      </p:sp>
      <p:pic>
        <p:nvPicPr>
          <p:cNvPr id="4098" name="Picture 2" descr="su altı vücut analizi, vücut yap tayini, hidrostatik vücut yağ analiz">
            <a:extLst>
              <a:ext uri="{FF2B5EF4-FFF2-40B4-BE49-F238E27FC236}">
                <a16:creationId xmlns:a16="http://schemas.microsoft.com/office/drawing/2014/main" id="{BE7927DF-9EA6-4F41-0808-41BFAE4567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837" r="12067"/>
          <a:stretch>
            <a:fillRect/>
          </a:stretch>
        </p:blipFill>
        <p:spPr bwMode="auto">
          <a:xfrm>
            <a:off x="279918" y="988828"/>
            <a:ext cx="6030433" cy="4880344"/>
          </a:xfrm>
          <a:prstGeom prst="rect">
            <a:avLst/>
          </a:prstGeom>
          <a:noFill/>
          <a:extLst>
            <a:ext uri="{909E8E84-426E-40DD-AFC4-6F175D3DCCD1}">
              <a14:hiddenFill xmlns:a14="http://schemas.microsoft.com/office/drawing/2010/main">
                <a:solidFill>
                  <a:srgbClr val="FFFFFF"/>
                </a:solidFill>
              </a14:hiddenFill>
            </a:ext>
          </a:extLst>
        </p:spPr>
      </p:pic>
      <p:sp>
        <p:nvSpPr>
          <p:cNvPr id="5" name="Başlık 4">
            <a:extLst>
              <a:ext uri="{FF2B5EF4-FFF2-40B4-BE49-F238E27FC236}">
                <a16:creationId xmlns:a16="http://schemas.microsoft.com/office/drawing/2014/main" id="{73CADF1B-E800-E60C-F05E-E855E77E6B63}"/>
              </a:ext>
            </a:extLst>
          </p:cNvPr>
          <p:cNvSpPr>
            <a:spLocks noGrp="1"/>
          </p:cNvSpPr>
          <p:nvPr>
            <p:ph type="title"/>
          </p:nvPr>
        </p:nvSpPr>
        <p:spPr/>
        <p:txBody>
          <a:bodyPr/>
          <a:lstStyle/>
          <a:p>
            <a:endParaRPr lang="tr-TR" dirty="0"/>
          </a:p>
        </p:txBody>
      </p:sp>
      <p:pic>
        <p:nvPicPr>
          <p:cNvPr id="6" name="İçerik Yer Tutucusu 4" descr="kişi, şahıs, ayakkabı, adam, insan, giyim içeren bir resim&#10;&#10;Yapay zeka tarafından oluşturulmuş içerik yanlış olabilir.">
            <a:extLst>
              <a:ext uri="{FF2B5EF4-FFF2-40B4-BE49-F238E27FC236}">
                <a16:creationId xmlns:a16="http://schemas.microsoft.com/office/drawing/2014/main" id="{86A97F30-C28C-F9B6-BA71-30D9E5FEC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3228" y="1253331"/>
            <a:ext cx="5308854" cy="4351338"/>
          </a:xfrm>
          <a:prstGeom prst="rect">
            <a:avLst/>
          </a:prstGeom>
        </p:spPr>
      </p:pic>
    </p:spTree>
    <p:extLst>
      <p:ext uri="{BB962C8B-B14F-4D97-AF65-F5344CB8AC3E}">
        <p14:creationId xmlns:p14="http://schemas.microsoft.com/office/powerpoint/2010/main" val="3192562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DB75AF-2C74-C742-9E00-5F68440AC6FE}"/>
              </a:ext>
            </a:extLst>
          </p:cNvPr>
          <p:cNvSpPr>
            <a:spLocks noGrp="1"/>
          </p:cNvSpPr>
          <p:nvPr>
            <p:ph type="title"/>
          </p:nvPr>
        </p:nvSpPr>
        <p:spPr/>
        <p:txBody>
          <a:bodyPr/>
          <a:lstStyle/>
          <a:p>
            <a:r>
              <a:rPr lang="tr-TR" b="1" dirty="0">
                <a:solidFill>
                  <a:srgbClr val="FF0000"/>
                </a:solidFill>
              </a:rPr>
              <a:t>ÖZET</a:t>
            </a:r>
          </a:p>
        </p:txBody>
      </p:sp>
      <p:sp>
        <p:nvSpPr>
          <p:cNvPr id="7" name="İçerik Yer Tutucusu 6">
            <a:extLst>
              <a:ext uri="{FF2B5EF4-FFF2-40B4-BE49-F238E27FC236}">
                <a16:creationId xmlns:a16="http://schemas.microsoft.com/office/drawing/2014/main" id="{E471F5BB-AD05-3160-E55E-8DA46CAE050A}"/>
              </a:ext>
            </a:extLst>
          </p:cNvPr>
          <p:cNvSpPr>
            <a:spLocks noGrp="1"/>
          </p:cNvSpPr>
          <p:nvPr>
            <p:ph idx="1"/>
          </p:nvPr>
        </p:nvSpPr>
        <p:spPr/>
        <p:txBody>
          <a:bodyPr/>
          <a:lstStyle/>
          <a:p>
            <a:endParaRPr lang="tr-TR"/>
          </a:p>
        </p:txBody>
      </p:sp>
      <p:pic>
        <p:nvPicPr>
          <p:cNvPr id="8" name="Resim 7">
            <a:extLst>
              <a:ext uri="{FF2B5EF4-FFF2-40B4-BE49-F238E27FC236}">
                <a16:creationId xmlns:a16="http://schemas.microsoft.com/office/drawing/2014/main" id="{866E74AC-46B5-604E-5C9D-FCDD9D9A057F}"/>
              </a:ext>
            </a:extLst>
          </p:cNvPr>
          <p:cNvPicPr>
            <a:picLocks noChangeAspect="1"/>
          </p:cNvPicPr>
          <p:nvPr/>
        </p:nvPicPr>
        <p:blipFill>
          <a:blip r:embed="rId2"/>
          <a:srcRect l="50000" t="5301" r="3397" b="53050"/>
          <a:stretch>
            <a:fillRect/>
          </a:stretch>
        </p:blipFill>
        <p:spPr>
          <a:xfrm>
            <a:off x="637953" y="381068"/>
            <a:ext cx="10515600" cy="6111808"/>
          </a:xfrm>
          <a:prstGeom prst="rect">
            <a:avLst/>
          </a:prstGeom>
        </p:spPr>
      </p:pic>
    </p:spTree>
    <p:extLst>
      <p:ext uri="{BB962C8B-B14F-4D97-AF65-F5344CB8AC3E}">
        <p14:creationId xmlns:p14="http://schemas.microsoft.com/office/powerpoint/2010/main" val="2498773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graphicFrame>
        <p:nvGraphicFramePr>
          <p:cNvPr id="4" name="Table 3"/>
          <p:cNvGraphicFramePr>
            <a:graphicFrameLocks noGrp="1"/>
          </p:cNvGraphicFramePr>
          <p:nvPr>
            <p:extLst>
              <p:ext uri="{D42A27DB-BD31-4B8C-83A1-F6EECF244321}">
                <p14:modId xmlns:p14="http://schemas.microsoft.com/office/powerpoint/2010/main" val="463339535"/>
              </p:ext>
            </p:extLst>
          </p:nvPr>
        </p:nvGraphicFramePr>
        <p:xfrm>
          <a:off x="1069383" y="1999280"/>
          <a:ext cx="9438468" cy="3719760"/>
        </p:xfrm>
        <a:graphic>
          <a:graphicData uri="http://schemas.openxmlformats.org/drawingml/2006/table">
            <a:tbl>
              <a:tblPr firstRow="1" bandRow="1">
                <a:tableStyleId>{5C22544A-7EE6-4342-B048-85BDC9FD1C3A}</a:tableStyleId>
              </a:tblPr>
              <a:tblGrid>
                <a:gridCol w="2621797">
                  <a:extLst>
                    <a:ext uri="{9D8B030D-6E8A-4147-A177-3AD203B41FA5}">
                      <a16:colId xmlns:a16="http://schemas.microsoft.com/office/drawing/2014/main" val="20000"/>
                    </a:ext>
                  </a:extLst>
                </a:gridCol>
                <a:gridCol w="2097437">
                  <a:extLst>
                    <a:ext uri="{9D8B030D-6E8A-4147-A177-3AD203B41FA5}">
                      <a16:colId xmlns:a16="http://schemas.microsoft.com/office/drawing/2014/main" val="20001"/>
                    </a:ext>
                  </a:extLst>
                </a:gridCol>
                <a:gridCol w="2621797">
                  <a:extLst>
                    <a:ext uri="{9D8B030D-6E8A-4147-A177-3AD203B41FA5}">
                      <a16:colId xmlns:a16="http://schemas.microsoft.com/office/drawing/2014/main" val="20002"/>
                    </a:ext>
                  </a:extLst>
                </a:gridCol>
                <a:gridCol w="2097437">
                  <a:extLst>
                    <a:ext uri="{9D8B030D-6E8A-4147-A177-3AD203B41FA5}">
                      <a16:colId xmlns:a16="http://schemas.microsoft.com/office/drawing/2014/main" val="20003"/>
                    </a:ext>
                  </a:extLst>
                </a:gridCol>
              </a:tblGrid>
              <a:tr h="658051">
                <a:tc>
                  <a:txBody>
                    <a:bodyPr/>
                    <a:lstStyle/>
                    <a:p>
                      <a:pPr algn="ctr">
                        <a:defRPr sz="1400" b="1"/>
                      </a:pPr>
                      <a:r>
                        <a:rPr sz="2000"/>
                        <a:t>BMI Kategorisi</a:t>
                      </a:r>
                    </a:p>
                  </a:txBody>
                  <a:tcPr/>
                </a:tc>
                <a:tc>
                  <a:txBody>
                    <a:bodyPr/>
                    <a:lstStyle/>
                    <a:p>
                      <a:pPr algn="ctr">
                        <a:defRPr sz="1400" b="1"/>
                      </a:pPr>
                      <a:r>
                        <a:rPr sz="2000" dirty="0"/>
                        <a:t>BMI </a:t>
                      </a:r>
                      <a:r>
                        <a:rPr sz="2000" dirty="0" err="1"/>
                        <a:t>Aralığı</a:t>
                      </a:r>
                      <a:r>
                        <a:rPr sz="2000" dirty="0"/>
                        <a:t> (kg/m²)</a:t>
                      </a:r>
                    </a:p>
                  </a:txBody>
                  <a:tcPr/>
                </a:tc>
                <a:tc>
                  <a:txBody>
                    <a:bodyPr/>
                    <a:lstStyle/>
                    <a:p>
                      <a:pPr algn="ctr">
                        <a:defRPr sz="1400" b="1"/>
                      </a:pPr>
                      <a:r>
                        <a:rPr sz="2000"/>
                        <a:t>Kadınlar için WC (cm)</a:t>
                      </a:r>
                    </a:p>
                  </a:txBody>
                  <a:tcPr/>
                </a:tc>
                <a:tc>
                  <a:txBody>
                    <a:bodyPr/>
                    <a:lstStyle/>
                    <a:p>
                      <a:pPr algn="ctr">
                        <a:defRPr sz="1400" b="1"/>
                      </a:pPr>
                      <a:r>
                        <a:rPr sz="2000"/>
                        <a:t>Erkekler için WC (cm)</a:t>
                      </a:r>
                    </a:p>
                  </a:txBody>
                  <a:tcPr/>
                </a:tc>
                <a:extLst>
                  <a:ext uri="{0D108BD9-81ED-4DB2-BD59-A6C34878D82A}">
                    <a16:rowId xmlns:a16="http://schemas.microsoft.com/office/drawing/2014/main" val="10000"/>
                  </a:ext>
                </a:extLst>
              </a:tr>
              <a:tr h="538880">
                <a:tc>
                  <a:txBody>
                    <a:bodyPr/>
                    <a:lstStyle/>
                    <a:p>
                      <a:pPr algn="ctr">
                        <a:defRPr sz="1400"/>
                      </a:pPr>
                      <a:r>
                        <a:rPr sz="2000"/>
                        <a:t>Normal kilolu</a:t>
                      </a:r>
                    </a:p>
                  </a:txBody>
                  <a:tcPr/>
                </a:tc>
                <a:tc>
                  <a:txBody>
                    <a:bodyPr/>
                    <a:lstStyle/>
                    <a:p>
                      <a:pPr algn="ctr">
                        <a:defRPr sz="1400"/>
                      </a:pPr>
                      <a:r>
                        <a:rPr sz="2000"/>
                        <a:t>18.5 – &lt;25</a:t>
                      </a:r>
                    </a:p>
                  </a:txBody>
                  <a:tcPr/>
                </a:tc>
                <a:tc>
                  <a:txBody>
                    <a:bodyPr/>
                    <a:lstStyle/>
                    <a:p>
                      <a:pPr algn="ctr">
                        <a:defRPr sz="1400"/>
                      </a:pPr>
                      <a:r>
                        <a:rPr sz="2000"/>
                        <a:t>≥ 80</a:t>
                      </a:r>
                    </a:p>
                  </a:txBody>
                  <a:tcPr/>
                </a:tc>
                <a:tc>
                  <a:txBody>
                    <a:bodyPr/>
                    <a:lstStyle/>
                    <a:p>
                      <a:pPr algn="ctr">
                        <a:defRPr sz="1400"/>
                      </a:pPr>
                      <a:r>
                        <a:rPr sz="2000"/>
                        <a:t>≥ 90</a:t>
                      </a:r>
                    </a:p>
                  </a:txBody>
                  <a:tcPr/>
                </a:tc>
                <a:extLst>
                  <a:ext uri="{0D108BD9-81ED-4DB2-BD59-A6C34878D82A}">
                    <a16:rowId xmlns:a16="http://schemas.microsoft.com/office/drawing/2014/main" val="10001"/>
                  </a:ext>
                </a:extLst>
              </a:tr>
              <a:tr h="538880">
                <a:tc>
                  <a:txBody>
                    <a:bodyPr/>
                    <a:lstStyle/>
                    <a:p>
                      <a:pPr algn="ctr">
                        <a:defRPr sz="1400"/>
                      </a:pPr>
                      <a:r>
                        <a:rPr sz="2000"/>
                        <a:t>Fazla kilolu (Overweight)</a:t>
                      </a:r>
                    </a:p>
                  </a:txBody>
                  <a:tcPr/>
                </a:tc>
                <a:tc>
                  <a:txBody>
                    <a:bodyPr/>
                    <a:lstStyle/>
                    <a:p>
                      <a:pPr algn="ctr">
                        <a:defRPr sz="1400"/>
                      </a:pPr>
                      <a:r>
                        <a:rPr sz="2000"/>
                        <a:t>25 – &lt;30</a:t>
                      </a:r>
                    </a:p>
                  </a:txBody>
                  <a:tcPr/>
                </a:tc>
                <a:tc>
                  <a:txBody>
                    <a:bodyPr/>
                    <a:lstStyle/>
                    <a:p>
                      <a:pPr algn="ctr">
                        <a:defRPr sz="1400"/>
                      </a:pPr>
                      <a:r>
                        <a:rPr sz="2000"/>
                        <a:t>≥ 90</a:t>
                      </a:r>
                    </a:p>
                  </a:txBody>
                  <a:tcPr/>
                </a:tc>
                <a:tc>
                  <a:txBody>
                    <a:bodyPr/>
                    <a:lstStyle/>
                    <a:p>
                      <a:pPr algn="ctr">
                        <a:defRPr sz="1400"/>
                      </a:pPr>
                      <a:r>
                        <a:rPr sz="2000"/>
                        <a:t>≥ 100</a:t>
                      </a:r>
                    </a:p>
                  </a:txBody>
                  <a:tcPr/>
                </a:tc>
                <a:extLst>
                  <a:ext uri="{0D108BD9-81ED-4DB2-BD59-A6C34878D82A}">
                    <a16:rowId xmlns:a16="http://schemas.microsoft.com/office/drawing/2014/main" val="10002"/>
                  </a:ext>
                </a:extLst>
              </a:tr>
              <a:tr h="538880">
                <a:tc>
                  <a:txBody>
                    <a:bodyPr/>
                    <a:lstStyle/>
                    <a:p>
                      <a:pPr algn="ctr">
                        <a:defRPr sz="1400"/>
                      </a:pPr>
                      <a:r>
                        <a:rPr sz="2000"/>
                        <a:t>Obezite Sınıf I</a:t>
                      </a:r>
                    </a:p>
                  </a:txBody>
                  <a:tcPr/>
                </a:tc>
                <a:tc>
                  <a:txBody>
                    <a:bodyPr/>
                    <a:lstStyle/>
                    <a:p>
                      <a:pPr algn="ctr">
                        <a:defRPr sz="1400"/>
                      </a:pPr>
                      <a:r>
                        <a:rPr sz="2000"/>
                        <a:t>30 – &lt;35</a:t>
                      </a:r>
                    </a:p>
                  </a:txBody>
                  <a:tcPr/>
                </a:tc>
                <a:tc>
                  <a:txBody>
                    <a:bodyPr/>
                    <a:lstStyle/>
                    <a:p>
                      <a:pPr algn="ctr">
                        <a:defRPr sz="1400"/>
                      </a:pPr>
                      <a:r>
                        <a:rPr sz="2000"/>
                        <a:t>≥ 105</a:t>
                      </a:r>
                    </a:p>
                  </a:txBody>
                  <a:tcPr/>
                </a:tc>
                <a:tc>
                  <a:txBody>
                    <a:bodyPr/>
                    <a:lstStyle/>
                    <a:p>
                      <a:pPr algn="ctr">
                        <a:defRPr sz="1400"/>
                      </a:pPr>
                      <a:r>
                        <a:rPr sz="2000"/>
                        <a:t>≥ 110</a:t>
                      </a:r>
                    </a:p>
                  </a:txBody>
                  <a:tcPr/>
                </a:tc>
                <a:extLst>
                  <a:ext uri="{0D108BD9-81ED-4DB2-BD59-A6C34878D82A}">
                    <a16:rowId xmlns:a16="http://schemas.microsoft.com/office/drawing/2014/main" val="10003"/>
                  </a:ext>
                </a:extLst>
              </a:tr>
              <a:tr h="538880">
                <a:tc>
                  <a:txBody>
                    <a:bodyPr/>
                    <a:lstStyle/>
                    <a:p>
                      <a:pPr algn="ctr">
                        <a:defRPr sz="1400"/>
                      </a:pPr>
                      <a:r>
                        <a:rPr sz="2000"/>
                        <a:t>Obezite Sınıf II</a:t>
                      </a:r>
                    </a:p>
                  </a:txBody>
                  <a:tcPr/>
                </a:tc>
                <a:tc>
                  <a:txBody>
                    <a:bodyPr/>
                    <a:lstStyle/>
                    <a:p>
                      <a:pPr algn="ctr">
                        <a:defRPr sz="1400"/>
                      </a:pPr>
                      <a:r>
                        <a:rPr sz="2000"/>
                        <a:t>35 – &lt;40</a:t>
                      </a:r>
                    </a:p>
                  </a:txBody>
                  <a:tcPr/>
                </a:tc>
                <a:tc>
                  <a:txBody>
                    <a:bodyPr/>
                    <a:lstStyle/>
                    <a:p>
                      <a:pPr algn="ctr">
                        <a:defRPr sz="1400"/>
                      </a:pPr>
                      <a:r>
                        <a:rPr sz="2000"/>
                        <a:t>≥ 115</a:t>
                      </a:r>
                    </a:p>
                  </a:txBody>
                  <a:tcPr/>
                </a:tc>
                <a:tc>
                  <a:txBody>
                    <a:bodyPr/>
                    <a:lstStyle/>
                    <a:p>
                      <a:pPr algn="ctr">
                        <a:defRPr sz="1400"/>
                      </a:pPr>
                      <a:r>
                        <a:rPr sz="2000"/>
                        <a:t>≥ 125</a:t>
                      </a:r>
                    </a:p>
                  </a:txBody>
                  <a:tcPr/>
                </a:tc>
                <a:extLst>
                  <a:ext uri="{0D108BD9-81ED-4DB2-BD59-A6C34878D82A}">
                    <a16:rowId xmlns:a16="http://schemas.microsoft.com/office/drawing/2014/main" val="10004"/>
                  </a:ext>
                </a:extLst>
              </a:tr>
              <a:tr h="658051">
                <a:tc>
                  <a:txBody>
                    <a:bodyPr/>
                    <a:lstStyle/>
                    <a:p>
                      <a:pPr algn="ctr">
                        <a:defRPr sz="1400"/>
                      </a:pPr>
                      <a:r>
                        <a:rPr sz="2000" dirty="0" err="1"/>
                        <a:t>Obezite</a:t>
                      </a:r>
                      <a:r>
                        <a:rPr sz="2000" dirty="0"/>
                        <a:t> </a:t>
                      </a:r>
                      <a:r>
                        <a:rPr sz="2000" dirty="0" err="1"/>
                        <a:t>Sınıf</a:t>
                      </a:r>
                      <a:r>
                        <a:rPr sz="2000" dirty="0"/>
                        <a:t> III (Morbid </a:t>
                      </a:r>
                      <a:r>
                        <a:rPr sz="2000" dirty="0" err="1"/>
                        <a:t>Obez</a:t>
                      </a:r>
                      <a:r>
                        <a:rPr sz="2000" dirty="0"/>
                        <a:t>)</a:t>
                      </a:r>
                    </a:p>
                  </a:txBody>
                  <a:tcPr/>
                </a:tc>
                <a:tc>
                  <a:txBody>
                    <a:bodyPr/>
                    <a:lstStyle/>
                    <a:p>
                      <a:pPr algn="ctr">
                        <a:defRPr sz="1400"/>
                      </a:pPr>
                      <a:r>
                        <a:rPr sz="2000"/>
                        <a:t>≥ 40</a:t>
                      </a:r>
                    </a:p>
                  </a:txBody>
                  <a:tcPr/>
                </a:tc>
                <a:tc>
                  <a:txBody>
                    <a:bodyPr/>
                    <a:lstStyle/>
                    <a:p>
                      <a:pPr algn="ctr">
                        <a:defRPr sz="1400"/>
                      </a:pPr>
                      <a:r>
                        <a:rPr sz="2000"/>
                        <a:t>≥ 115</a:t>
                      </a:r>
                    </a:p>
                  </a:txBody>
                  <a:tcPr/>
                </a:tc>
                <a:tc>
                  <a:txBody>
                    <a:bodyPr/>
                    <a:lstStyle/>
                    <a:p>
                      <a:pPr algn="ctr">
                        <a:defRPr sz="1400"/>
                      </a:pPr>
                      <a:r>
                        <a:rPr sz="2000" dirty="0"/>
                        <a:t>≥ 125</a:t>
                      </a:r>
                    </a:p>
                  </a:txBody>
                  <a:tcPr/>
                </a:tc>
                <a:extLst>
                  <a:ext uri="{0D108BD9-81ED-4DB2-BD59-A6C34878D82A}">
                    <a16:rowId xmlns:a16="http://schemas.microsoft.com/office/drawing/2014/main" val="10005"/>
                  </a:ext>
                </a:extLst>
              </a:tr>
            </a:tbl>
          </a:graphicData>
        </a:graphic>
      </p:graphicFrame>
      <p:sp>
        <p:nvSpPr>
          <p:cNvPr id="5" name="TextBox 4"/>
          <p:cNvSpPr txBox="1"/>
          <p:nvPr/>
        </p:nvSpPr>
        <p:spPr>
          <a:xfrm>
            <a:off x="2767172" y="6044340"/>
            <a:ext cx="6657655" cy="338554"/>
          </a:xfrm>
          <a:prstGeom prst="rect">
            <a:avLst/>
          </a:prstGeom>
          <a:noFill/>
        </p:spPr>
        <p:txBody>
          <a:bodyPr wrap="none">
            <a:spAutoFit/>
          </a:bodyPr>
          <a:lstStyle/>
          <a:p>
            <a:pPr algn="ctr">
              <a:defRPr sz="1200"/>
            </a:pPr>
            <a:r>
              <a:rPr sz="1600" dirty="0"/>
              <a:t>IAS &amp; ICCR Working Group on Visceral Obesity, Nature Rev Endocrinol (2020)</a:t>
            </a:r>
          </a:p>
        </p:txBody>
      </p:sp>
      <p:sp>
        <p:nvSpPr>
          <p:cNvPr id="6" name="Başlık 1">
            <a:extLst>
              <a:ext uri="{FF2B5EF4-FFF2-40B4-BE49-F238E27FC236}">
                <a16:creationId xmlns:a16="http://schemas.microsoft.com/office/drawing/2014/main" id="{81BECC75-E84B-FF69-A6E6-C4C2EAE9932F}"/>
              </a:ext>
            </a:extLst>
          </p:cNvPr>
          <p:cNvSpPr txBox="1">
            <a:spLocks/>
          </p:cNvSpPr>
          <p:nvPr/>
        </p:nvSpPr>
        <p:spPr>
          <a:xfrm>
            <a:off x="838200" y="365124"/>
            <a:ext cx="10515600" cy="1325563"/>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tr-TR"/>
              <a:t>VKİ'ye özgü bel çevresi sınır değerleri ??</a:t>
            </a:r>
            <a:endParaRPr lang="tr-T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DBA432C-545A-742C-883F-7C01C3A8209F}"/>
              </a:ext>
            </a:extLst>
          </p:cNvPr>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lstStyle/>
          <a:p>
            <a:r>
              <a:rPr lang="tr-TR" dirty="0" err="1"/>
              <a:t>VKİ'ye</a:t>
            </a:r>
            <a:r>
              <a:rPr lang="tr-TR" dirty="0"/>
              <a:t> özgü bel çevresi sınır değerleri ??</a:t>
            </a:r>
          </a:p>
        </p:txBody>
      </p:sp>
      <p:sp>
        <p:nvSpPr>
          <p:cNvPr id="3" name="Metin Yer Tutucusu 2">
            <a:extLst>
              <a:ext uri="{FF2B5EF4-FFF2-40B4-BE49-F238E27FC236}">
                <a16:creationId xmlns:a16="http://schemas.microsoft.com/office/drawing/2014/main" id="{9D126A22-0B4D-CA89-52C5-8FA7C4FB4BD6}"/>
              </a:ext>
            </a:extLst>
          </p:cNvPr>
          <p:cNvSpPr>
            <a:spLocks noGrp="1"/>
          </p:cNvSpPr>
          <p:nvPr>
            <p:ph type="body" idx="1"/>
          </p:nvPr>
        </p:nvSpPr>
        <p:spPr/>
        <p:txBody>
          <a:bodyPr>
            <a:normAutofit/>
          </a:bodyPr>
          <a:lstStyle/>
          <a:p>
            <a:r>
              <a:rPr lang="tr-TR" dirty="0"/>
              <a:t>Yaklaşık 140.000 postmenopozal kadın (50-79 yaş)üzerinde yapılan bir çalışma; her VKİ grubunda, eşikten yüksek bel çevresi, eşik altındaki bel çevresine kıyasla daha yüksek mortalite</a:t>
            </a:r>
          </a:p>
          <a:p>
            <a:pPr marL="0" indent="0">
              <a:buNone/>
            </a:pPr>
            <a:r>
              <a:rPr lang="tr-TR" sz="3200" baseline="30000" dirty="0"/>
              <a:t>	A </a:t>
            </a:r>
            <a:r>
              <a:rPr lang="tr-TR" sz="3200" baseline="30000" dirty="0" err="1"/>
              <a:t>Prospective</a:t>
            </a:r>
            <a:r>
              <a:rPr lang="tr-TR" sz="3200" baseline="30000" dirty="0"/>
              <a:t> </a:t>
            </a:r>
            <a:r>
              <a:rPr lang="tr-TR" sz="3200" baseline="30000" dirty="0" err="1"/>
              <a:t>Cohort</a:t>
            </a:r>
            <a:r>
              <a:rPr lang="tr-TR" sz="3200" baseline="30000" dirty="0"/>
              <a:t> </a:t>
            </a:r>
            <a:r>
              <a:rPr lang="tr-TR" sz="3200" baseline="30000" dirty="0" err="1"/>
              <a:t>Study</a:t>
            </a:r>
            <a:r>
              <a:rPr lang="tr-TR" sz="3200" baseline="30000" dirty="0"/>
              <a:t>. Ann </a:t>
            </a:r>
            <a:r>
              <a:rPr lang="tr-TR" sz="3200" baseline="30000" dirty="0" err="1"/>
              <a:t>Intern</a:t>
            </a:r>
            <a:r>
              <a:rPr lang="tr-TR" sz="3200" baseline="30000" dirty="0"/>
              <a:t> </a:t>
            </a:r>
            <a:r>
              <a:rPr lang="tr-TR" sz="3200" baseline="30000" dirty="0" err="1"/>
              <a:t>Med</a:t>
            </a:r>
            <a:r>
              <a:rPr lang="tr-TR" sz="3200" baseline="30000" dirty="0"/>
              <a:t>. </a:t>
            </a:r>
            <a:r>
              <a:rPr lang="tr-TR" sz="3200" b="1" baseline="30000" dirty="0"/>
              <a:t>2025</a:t>
            </a:r>
            <a:r>
              <a:rPr lang="tr-TR" sz="3200" baseline="30000" dirty="0"/>
              <a:t> Aug;178(8):1073-1084. </a:t>
            </a:r>
            <a:endParaRPr lang="tr-TR" sz="3200" dirty="0"/>
          </a:p>
          <a:p>
            <a:endParaRPr lang="tr-TR" b="1" dirty="0"/>
          </a:p>
          <a:p>
            <a:r>
              <a:rPr lang="tr-TR" b="1" dirty="0" err="1"/>
              <a:t>VKİ’ye</a:t>
            </a:r>
            <a:r>
              <a:rPr lang="tr-TR" b="1" dirty="0"/>
              <a:t> özgü bel çevresi sınır değerleri, ek prognostik bilgi sağlıyor gibi görünse de, henüz rutin klinik uygulamada kullanılmamaktadır.</a:t>
            </a:r>
          </a:p>
        </p:txBody>
      </p:sp>
    </p:spTree>
    <p:extLst>
      <p:ext uri="{BB962C8B-B14F-4D97-AF65-F5344CB8AC3E}">
        <p14:creationId xmlns:p14="http://schemas.microsoft.com/office/powerpoint/2010/main" val="264002650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DEDEC-A6CA-3916-EB72-41BEA44D2C1A}"/>
            </a:ext>
          </a:extLst>
        </p:cNvPr>
        <p:cNvGrpSpPr/>
        <p:nvPr/>
      </p:nvGrpSpPr>
      <p:grpSpPr>
        <a:xfrm>
          <a:off x="0" y="0"/>
          <a:ext cx="0" cy="0"/>
          <a:chOff x="0" y="0"/>
          <a:chExt cx="0" cy="0"/>
        </a:xfrm>
      </p:grpSpPr>
      <p:graphicFrame>
        <p:nvGraphicFramePr>
          <p:cNvPr id="2" name="Diyagram 1">
            <a:extLst>
              <a:ext uri="{FF2B5EF4-FFF2-40B4-BE49-F238E27FC236}">
                <a16:creationId xmlns:a16="http://schemas.microsoft.com/office/drawing/2014/main" id="{4F3ABE43-689D-1A35-FEA2-278E20EA32D7}"/>
              </a:ext>
            </a:extLst>
          </p:cNvPr>
          <p:cNvGraphicFramePr/>
          <p:nvPr>
            <p:extLst>
              <p:ext uri="{D42A27DB-BD31-4B8C-83A1-F6EECF244321}">
                <p14:modId xmlns:p14="http://schemas.microsoft.com/office/powerpoint/2010/main" val="4264212839"/>
              </p:ext>
            </p:extLst>
          </p:nvPr>
        </p:nvGraphicFramePr>
        <p:xfrm>
          <a:off x="838200" y="1600201"/>
          <a:ext cx="9372600" cy="45526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Başlık 3">
            <a:extLst>
              <a:ext uri="{FF2B5EF4-FFF2-40B4-BE49-F238E27FC236}">
                <a16:creationId xmlns:a16="http://schemas.microsoft.com/office/drawing/2014/main" id="{197744B1-CF35-70A2-C751-F138423DE261}"/>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r>
              <a:rPr lang="tr-TR" sz="3200" b="1" dirty="0"/>
              <a:t>Bel/Boy Oranı </a:t>
            </a:r>
            <a:r>
              <a:rPr lang="tr-TR" sz="3200" dirty="0"/>
              <a:t>(</a:t>
            </a:r>
            <a:r>
              <a:rPr lang="tr-TR" sz="3200" b="1" dirty="0" err="1"/>
              <a:t>Waist-to-Height</a:t>
            </a:r>
            <a:r>
              <a:rPr lang="tr-TR" sz="3200" b="1" dirty="0"/>
              <a:t> </a:t>
            </a:r>
            <a:r>
              <a:rPr lang="tr-TR" sz="3200" b="1" dirty="0" err="1"/>
              <a:t>ratio</a:t>
            </a:r>
            <a:r>
              <a:rPr lang="tr-TR" sz="3200" b="1" dirty="0"/>
              <a:t>; </a:t>
            </a:r>
            <a:r>
              <a:rPr lang="tr-TR" sz="3200" b="1" dirty="0" err="1"/>
              <a:t>WHtR</a:t>
            </a:r>
            <a:r>
              <a:rPr lang="tr-TR" sz="3200" b="1" dirty="0"/>
              <a:t>)</a:t>
            </a:r>
            <a:r>
              <a:rPr lang="tr-TR" sz="3200" dirty="0"/>
              <a:t>: Kadın ve Erkekte ≥0.5 üstü risk</a:t>
            </a:r>
          </a:p>
        </p:txBody>
      </p:sp>
    </p:spTree>
    <p:extLst>
      <p:ext uri="{BB962C8B-B14F-4D97-AF65-F5344CB8AC3E}">
        <p14:creationId xmlns:p14="http://schemas.microsoft.com/office/powerpoint/2010/main" val="165137335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Autofit/>
          </a:bodyPr>
          <a:lstStyle/>
          <a:p>
            <a:r>
              <a:rPr lang="tr-TR" sz="3600" b="1" dirty="0"/>
              <a:t>Yeni Antropometrik İndeksler</a:t>
            </a:r>
            <a:endParaRPr lang="tr-TR" sz="3200" dirty="0"/>
          </a:p>
        </p:txBody>
      </p:sp>
      <p:sp>
        <p:nvSpPr>
          <p:cNvPr id="3" name="İçerik Yer Tutucusu 2"/>
          <p:cNvSpPr>
            <a:spLocks noGrp="1"/>
          </p:cNvSpPr>
          <p:nvPr>
            <p:ph idx="1"/>
          </p:nvPr>
        </p:nvSpPr>
        <p:spPr>
          <a:xfrm>
            <a:off x="838200" y="2014780"/>
            <a:ext cx="10515600" cy="4162183"/>
          </a:xfrm>
        </p:spPr>
        <p:style>
          <a:lnRef idx="1">
            <a:schemeClr val="accent1"/>
          </a:lnRef>
          <a:fillRef idx="2">
            <a:schemeClr val="accent1"/>
          </a:fillRef>
          <a:effectRef idx="1">
            <a:schemeClr val="accent1"/>
          </a:effectRef>
          <a:fontRef idx="minor">
            <a:schemeClr val="dk1"/>
          </a:fontRef>
        </p:style>
        <p:txBody>
          <a:bodyPr>
            <a:normAutofit lnSpcReduction="10000"/>
          </a:bodyPr>
          <a:lstStyle/>
          <a:p>
            <a:r>
              <a:rPr lang="tr-TR" b="1" dirty="0"/>
              <a:t>Bel Çevresi/Kalça oranı (</a:t>
            </a:r>
            <a:r>
              <a:rPr lang="tr-TR" b="1" dirty="0" err="1"/>
              <a:t>Waist-to-Hip</a:t>
            </a:r>
            <a:r>
              <a:rPr lang="tr-TR" b="1" dirty="0"/>
              <a:t> </a:t>
            </a:r>
            <a:r>
              <a:rPr lang="tr-TR" b="1" dirty="0" err="1"/>
              <a:t>ratio</a:t>
            </a:r>
            <a:r>
              <a:rPr lang="tr-TR" b="1" dirty="0"/>
              <a:t>; WHR) </a:t>
            </a:r>
            <a:r>
              <a:rPr lang="tr-TR" dirty="0"/>
              <a:t> (</a:t>
            </a:r>
            <a:r>
              <a:rPr lang="en-US" dirty="0">
                <a:solidFill>
                  <a:srgbClr val="000000"/>
                </a:solidFill>
              </a:rPr>
              <a:t>Erkek</a:t>
            </a:r>
            <a:r>
              <a:rPr lang="en-US" b="0" i="0" u="none" strike="noStrike" baseline="0" dirty="0">
                <a:solidFill>
                  <a:srgbClr val="000000"/>
                </a:solidFill>
              </a:rPr>
              <a:t> WHR ≥ 1.00; </a:t>
            </a:r>
            <a:r>
              <a:rPr lang="en-US" b="0" i="0" u="none" strike="noStrike" baseline="0" dirty="0" err="1">
                <a:solidFill>
                  <a:srgbClr val="000000"/>
                </a:solidFill>
              </a:rPr>
              <a:t>Kadın</a:t>
            </a:r>
            <a:r>
              <a:rPr lang="en-US" b="0" i="0" u="none" strike="noStrike" baseline="0" dirty="0">
                <a:solidFill>
                  <a:srgbClr val="000000"/>
                </a:solidFill>
              </a:rPr>
              <a:t> ≥ 0.85 </a:t>
            </a:r>
            <a:r>
              <a:rPr lang="tr-TR" dirty="0"/>
              <a:t>) </a:t>
            </a:r>
            <a:r>
              <a:rPr lang="tr-TR" sz="1600" dirty="0"/>
              <a:t>Dalton M, et al(2003) </a:t>
            </a:r>
            <a:r>
              <a:rPr lang="tr-TR" sz="1600" dirty="0" err="1"/>
              <a:t>Waist</a:t>
            </a:r>
            <a:r>
              <a:rPr lang="tr-TR" sz="1600" dirty="0"/>
              <a:t> </a:t>
            </a:r>
            <a:r>
              <a:rPr lang="tr-TR" sz="1600" dirty="0" err="1"/>
              <a:t>circumference</a:t>
            </a:r>
            <a:r>
              <a:rPr lang="tr-TR" sz="1600" dirty="0"/>
              <a:t>, </a:t>
            </a:r>
            <a:r>
              <a:rPr lang="tr-TR" sz="1600" dirty="0" err="1"/>
              <a:t>waist-hip</a:t>
            </a:r>
            <a:r>
              <a:rPr lang="tr-TR" sz="1600" dirty="0"/>
              <a:t> </a:t>
            </a:r>
            <a:r>
              <a:rPr lang="tr-TR" sz="1600" dirty="0" err="1"/>
              <a:t>ratio</a:t>
            </a:r>
            <a:r>
              <a:rPr lang="tr-TR" sz="1600" dirty="0"/>
              <a:t> </a:t>
            </a:r>
            <a:r>
              <a:rPr lang="tr-TR" sz="1600" dirty="0" err="1"/>
              <a:t>and</a:t>
            </a:r>
            <a:r>
              <a:rPr lang="tr-TR" sz="1600" dirty="0"/>
              <a:t> body </a:t>
            </a:r>
            <a:r>
              <a:rPr lang="tr-TR" sz="1600" dirty="0" err="1"/>
              <a:t>mass</a:t>
            </a:r>
            <a:r>
              <a:rPr lang="tr-TR" sz="1600" dirty="0"/>
              <a:t> </a:t>
            </a:r>
            <a:r>
              <a:rPr lang="tr-TR" sz="1600" dirty="0" err="1"/>
              <a:t>index</a:t>
            </a:r>
            <a:r>
              <a:rPr lang="tr-TR" sz="1600" dirty="0"/>
              <a:t> </a:t>
            </a:r>
            <a:r>
              <a:rPr lang="tr-TR" sz="1600" dirty="0" err="1"/>
              <a:t>and</a:t>
            </a:r>
            <a:r>
              <a:rPr lang="tr-TR" sz="1600" dirty="0"/>
              <a:t> </a:t>
            </a:r>
            <a:r>
              <a:rPr lang="tr-TR" sz="1600" dirty="0" err="1"/>
              <a:t>their</a:t>
            </a:r>
            <a:r>
              <a:rPr lang="tr-TR" sz="1600" dirty="0"/>
              <a:t> </a:t>
            </a:r>
            <a:r>
              <a:rPr lang="tr-TR" sz="1600" dirty="0" err="1"/>
              <a:t>correlation</a:t>
            </a:r>
            <a:r>
              <a:rPr lang="tr-TR" sz="1600" dirty="0"/>
              <a:t> </a:t>
            </a:r>
            <a:r>
              <a:rPr lang="tr-TR" sz="1600" dirty="0" err="1"/>
              <a:t>with</a:t>
            </a:r>
            <a:r>
              <a:rPr lang="tr-TR" sz="1600" dirty="0"/>
              <a:t> </a:t>
            </a:r>
            <a:r>
              <a:rPr lang="tr-TR" sz="1600" dirty="0" err="1"/>
              <a:t>cardiovascular</a:t>
            </a:r>
            <a:r>
              <a:rPr lang="tr-TR" sz="1600" dirty="0"/>
              <a:t> </a:t>
            </a:r>
            <a:r>
              <a:rPr lang="tr-TR" sz="1600" dirty="0" err="1"/>
              <a:t>disease</a:t>
            </a:r>
            <a:r>
              <a:rPr lang="tr-TR" sz="1600" dirty="0"/>
              <a:t> risk </a:t>
            </a:r>
            <a:r>
              <a:rPr lang="tr-TR" sz="1600" dirty="0" err="1"/>
              <a:t>factors</a:t>
            </a:r>
            <a:r>
              <a:rPr lang="tr-TR" sz="1600" dirty="0"/>
              <a:t> in </a:t>
            </a:r>
            <a:r>
              <a:rPr lang="tr-TR" sz="1600" dirty="0" err="1"/>
              <a:t>Australian</a:t>
            </a:r>
            <a:r>
              <a:rPr lang="tr-TR" sz="1600" dirty="0"/>
              <a:t> </a:t>
            </a:r>
            <a:r>
              <a:rPr lang="tr-TR" sz="1600" dirty="0" err="1"/>
              <a:t>adults</a:t>
            </a:r>
            <a:r>
              <a:rPr lang="tr-TR" sz="1600" dirty="0"/>
              <a:t>. J </a:t>
            </a:r>
            <a:r>
              <a:rPr lang="tr-TR" sz="1600" dirty="0" err="1"/>
              <a:t>Intern</a:t>
            </a:r>
            <a:r>
              <a:rPr lang="tr-TR" sz="1600" dirty="0"/>
              <a:t> </a:t>
            </a:r>
            <a:r>
              <a:rPr lang="tr-TR" sz="1600" dirty="0" err="1"/>
              <a:t>Med</a:t>
            </a:r>
            <a:r>
              <a:rPr lang="tr-TR" sz="1600" dirty="0"/>
              <a:t> 254(6):555–563.</a:t>
            </a:r>
            <a:endParaRPr lang="tr-TR" sz="1800" dirty="0"/>
          </a:p>
          <a:p>
            <a:pPr lvl="1"/>
            <a:r>
              <a:rPr lang="en-US" b="1" dirty="0"/>
              <a:t>Erkek </a:t>
            </a:r>
            <a:r>
              <a:rPr lang="en-US" b="1" dirty="0" err="1"/>
              <a:t>için</a:t>
            </a:r>
            <a:r>
              <a:rPr lang="en-US" b="1" dirty="0"/>
              <a:t> </a:t>
            </a:r>
            <a:r>
              <a:rPr lang="en-US" dirty="0"/>
              <a:t>≥ 0.90 (WHO)</a:t>
            </a:r>
            <a:endParaRPr lang="en-US" b="1" dirty="0"/>
          </a:p>
          <a:p>
            <a:pPr lvl="1"/>
            <a:r>
              <a:rPr lang="en-US" b="1" dirty="0" err="1"/>
              <a:t>Ülkemizden</a:t>
            </a:r>
            <a:r>
              <a:rPr lang="en-US" b="1" dirty="0"/>
              <a:t> </a:t>
            </a:r>
            <a:r>
              <a:rPr lang="en-US" b="1" dirty="0" err="1"/>
              <a:t>yapılan</a:t>
            </a:r>
            <a:r>
              <a:rPr lang="en-US" b="1" dirty="0"/>
              <a:t> </a:t>
            </a:r>
            <a:r>
              <a:rPr lang="en-US" b="1" dirty="0" err="1"/>
              <a:t>çalışmada</a:t>
            </a:r>
            <a:r>
              <a:rPr lang="en-US" b="1" dirty="0"/>
              <a:t> Erkek </a:t>
            </a:r>
            <a:r>
              <a:rPr lang="en-US" b="1" dirty="0" err="1"/>
              <a:t>için</a:t>
            </a:r>
            <a:r>
              <a:rPr lang="en-US" b="1" dirty="0"/>
              <a:t> </a:t>
            </a:r>
            <a:r>
              <a:rPr lang="en-US" dirty="0"/>
              <a:t>≥1 </a:t>
            </a:r>
            <a:r>
              <a:rPr lang="en-US" dirty="0" err="1"/>
              <a:t>kullanılmış</a:t>
            </a:r>
            <a:r>
              <a:rPr lang="en-US" dirty="0"/>
              <a:t>. (KV risk </a:t>
            </a:r>
            <a:r>
              <a:rPr lang="en-US" dirty="0" err="1"/>
              <a:t>ile</a:t>
            </a:r>
            <a:r>
              <a:rPr lang="en-US" dirty="0"/>
              <a:t> </a:t>
            </a:r>
            <a:r>
              <a:rPr lang="en-US" dirty="0" err="1"/>
              <a:t>daha</a:t>
            </a:r>
            <a:r>
              <a:rPr lang="en-US" dirty="0"/>
              <a:t> </a:t>
            </a:r>
            <a:r>
              <a:rPr lang="en-US" dirty="0" err="1"/>
              <a:t>güçlü</a:t>
            </a:r>
            <a:r>
              <a:rPr lang="en-US" dirty="0"/>
              <a:t> </a:t>
            </a:r>
            <a:r>
              <a:rPr lang="en-US" dirty="0" err="1"/>
              <a:t>korele</a:t>
            </a:r>
            <a:r>
              <a:rPr lang="en-US" dirty="0"/>
              <a:t>) </a:t>
            </a:r>
            <a:r>
              <a:rPr lang="tr-TR" sz="1800" dirty="0" err="1"/>
              <a:t>Aging</a:t>
            </a:r>
            <a:r>
              <a:rPr lang="tr-TR" sz="1800" dirty="0"/>
              <a:t> </a:t>
            </a:r>
            <a:r>
              <a:rPr lang="tr-TR" sz="1800" dirty="0" err="1"/>
              <a:t>Clin</a:t>
            </a:r>
            <a:r>
              <a:rPr lang="tr-TR" sz="1800" dirty="0"/>
              <a:t> </a:t>
            </a:r>
            <a:r>
              <a:rPr lang="tr-TR" sz="1800" dirty="0" err="1"/>
              <a:t>Exp</a:t>
            </a:r>
            <a:r>
              <a:rPr lang="tr-TR" sz="1800" dirty="0"/>
              <a:t> </a:t>
            </a:r>
            <a:r>
              <a:rPr lang="tr-TR" sz="1800" dirty="0" err="1"/>
              <a:t>Res</a:t>
            </a:r>
            <a:r>
              <a:rPr lang="tr-TR" sz="1800" dirty="0"/>
              <a:t>. 2025 </a:t>
            </a:r>
            <a:r>
              <a:rPr lang="tr-TR" sz="1800" dirty="0" err="1"/>
              <a:t>Oct</a:t>
            </a:r>
            <a:r>
              <a:rPr lang="tr-TR" sz="1800" dirty="0"/>
              <a:t> 7;37(1):287</a:t>
            </a:r>
            <a:endParaRPr lang="en-US" dirty="0"/>
          </a:p>
          <a:p>
            <a:endParaRPr lang="en-US" b="1" dirty="0"/>
          </a:p>
          <a:p>
            <a:r>
              <a:rPr lang="en-US" b="1" dirty="0"/>
              <a:t>Body adiposity index (BAI): </a:t>
            </a:r>
            <a:r>
              <a:rPr lang="tr-TR" dirty="0"/>
              <a:t>Kalça çevresi ve boydan hesaplanır, vücut yağ yüzdesiyle yüksek korelasyon gösterir. </a:t>
            </a:r>
            <a:r>
              <a:rPr lang="en-US" dirty="0"/>
              <a:t>[HC (cm)/height (m)</a:t>
            </a:r>
            <a:r>
              <a:rPr lang="en-US" baseline="30000" dirty="0"/>
              <a:t>1.5</a:t>
            </a:r>
            <a:r>
              <a:rPr lang="en-US" dirty="0"/>
              <a:t>] – 18 </a:t>
            </a:r>
          </a:p>
          <a:p>
            <a:pPr marL="0" indent="0">
              <a:buNone/>
            </a:pPr>
            <a:r>
              <a:rPr lang="tr-TR" dirty="0"/>
              <a:t>(</a:t>
            </a:r>
            <a:r>
              <a:rPr lang="en-US" dirty="0"/>
              <a:t>BAI: ≥28 for men and ≥ 36 for older women </a:t>
            </a:r>
            <a:r>
              <a:rPr lang="tr-TR" dirty="0"/>
              <a:t>) </a:t>
            </a:r>
            <a:r>
              <a:rPr lang="tr-TR" sz="1700" dirty="0"/>
              <a:t>Bergman RN, et al (2011) A </a:t>
            </a:r>
            <a:r>
              <a:rPr lang="tr-TR" sz="1700" dirty="0" err="1"/>
              <a:t>better</a:t>
            </a:r>
            <a:r>
              <a:rPr lang="tr-TR" sz="1700" dirty="0"/>
              <a:t> </a:t>
            </a:r>
            <a:r>
              <a:rPr lang="tr-TR" sz="1700" dirty="0" err="1"/>
              <a:t>index</a:t>
            </a:r>
            <a:r>
              <a:rPr lang="tr-TR" sz="1700" dirty="0"/>
              <a:t> of body </a:t>
            </a:r>
            <a:r>
              <a:rPr lang="tr-TR" sz="1700" dirty="0" err="1"/>
              <a:t>adiposity</a:t>
            </a:r>
            <a:r>
              <a:rPr lang="tr-TR" sz="1700" dirty="0"/>
              <a:t>. </a:t>
            </a:r>
            <a:r>
              <a:rPr lang="tr-TR" sz="1700" dirty="0" err="1"/>
              <a:t>Obesity</a:t>
            </a:r>
            <a:r>
              <a:rPr lang="tr-TR" sz="1700" dirty="0"/>
              <a:t> 19(5):1083–1089</a:t>
            </a:r>
            <a:endParaRPr lang="en-US" dirty="0"/>
          </a:p>
        </p:txBody>
      </p:sp>
    </p:spTree>
    <p:extLst>
      <p:ext uri="{BB962C8B-B14F-4D97-AF65-F5344CB8AC3E}">
        <p14:creationId xmlns:p14="http://schemas.microsoft.com/office/powerpoint/2010/main" val="4166134007"/>
      </p:ext>
    </p:extLst>
  </p:cSld>
  <p:clrMapOvr>
    <a:masterClrMapping/>
  </p:clrMapOvr>
</p:sld>
</file>

<file path=ppt/theme/theme1.xml><?xml version="1.0" encoding="utf-8"?>
<a:theme xmlns:a="http://schemas.openxmlformats.org/drawingml/2006/main" name="Office 2013 - 2022 Teması">
  <a:themeElements>
    <a:clrScheme name="Office 2013 - 2022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8EB410E7384FD544926ED72B5900EAF6" ma:contentTypeVersion="14" ma:contentTypeDescription="Yeni belge oluşturun." ma:contentTypeScope="" ma:versionID="ee3b467df7de9d1b498d84e13587d71a">
  <xsd:schema xmlns:xsd="http://www.w3.org/2001/XMLSchema" xmlns:xs="http://www.w3.org/2001/XMLSchema" xmlns:p="http://schemas.microsoft.com/office/2006/metadata/properties" xmlns:ns2="b636c289-89ec-4aac-a5a7-fae3efcce21f" xmlns:ns3="12078768-e010-496c-be91-13abd3bf1d00" targetNamespace="http://schemas.microsoft.com/office/2006/metadata/properties" ma:root="true" ma:fieldsID="1445dff4ae24a478bb1b27fd6f0ffa69" ns2:_="" ns3:_="">
    <xsd:import namespace="b636c289-89ec-4aac-a5a7-fae3efcce21f"/>
    <xsd:import namespace="12078768-e010-496c-be91-13abd3bf1d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6c289-89ec-4aac-a5a7-fae3efcce2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Resim Etiketleri" ma:readOnly="false" ma:fieldId="{5cf76f15-5ced-4ddc-b409-7134ff3c332f}" ma:taxonomyMulti="true" ma:sspId="f08ca68a-84f9-4e39-b925-9c0f4131acb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078768-e010-496c-be91-13abd3bf1d0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a2bcbba-ecaf-438c-8d17-d96268f593a6}" ma:internalName="TaxCatchAll" ma:showField="CatchAllData" ma:web="12078768-e010-496c-be91-13abd3bf1d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36c289-89ec-4aac-a5a7-fae3efcce21f">
      <Terms xmlns="http://schemas.microsoft.com/office/infopath/2007/PartnerControls"/>
    </lcf76f155ced4ddcb4097134ff3c332f>
    <TaxCatchAll xmlns="12078768-e010-496c-be91-13abd3bf1d00" xsi:nil="true"/>
  </documentManagement>
</p:properties>
</file>

<file path=customXml/itemProps1.xml><?xml version="1.0" encoding="utf-8"?>
<ds:datastoreItem xmlns:ds="http://schemas.openxmlformats.org/officeDocument/2006/customXml" ds:itemID="{B88ADAE5-DA0D-415E-9BFA-6611515BFAAC}"/>
</file>

<file path=customXml/itemProps2.xml><?xml version="1.0" encoding="utf-8"?>
<ds:datastoreItem xmlns:ds="http://schemas.openxmlformats.org/officeDocument/2006/customXml" ds:itemID="{9F98BB78-9B30-4917-861A-5B973F23C8B9}"/>
</file>

<file path=customXml/itemProps3.xml><?xml version="1.0" encoding="utf-8"?>
<ds:datastoreItem xmlns:ds="http://schemas.openxmlformats.org/officeDocument/2006/customXml" ds:itemID="{A8B62A6B-2D67-4970-94FC-4FC41CACC351}"/>
</file>

<file path=docProps/app.xml><?xml version="1.0" encoding="utf-8"?>
<Properties xmlns="http://schemas.openxmlformats.org/officeDocument/2006/extended-properties" xmlns:vt="http://schemas.openxmlformats.org/officeDocument/2006/docPropsVTypes">
  <Template>Office 2013 - 2022 Theme</Template>
  <TotalTime>6927</TotalTime>
  <Words>3811</Words>
  <Application>Microsoft Macintosh PowerPoint</Application>
  <PresentationFormat>Geniş ekran</PresentationFormat>
  <Paragraphs>264</Paragraphs>
  <Slides>52</Slides>
  <Notes>8</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52</vt:i4>
      </vt:variant>
    </vt:vector>
  </HeadingPairs>
  <TitlesOfParts>
    <vt:vector size="63" baseType="lpstr">
      <vt:lpstr>Aptos</vt:lpstr>
      <vt:lpstr>Arial</vt:lpstr>
      <vt:lpstr>Arial-BoldMT</vt:lpstr>
      <vt:lpstr>ArialMT</vt:lpstr>
      <vt:lpstr>BlinkMacSystemFont</vt:lpstr>
      <vt:lpstr>Calibri</vt:lpstr>
      <vt:lpstr>Calibri Light</vt:lpstr>
      <vt:lpstr>Helvetica</vt:lpstr>
      <vt:lpstr>Roboto Mono Web</vt:lpstr>
      <vt:lpstr>Wingdings</vt:lpstr>
      <vt:lpstr>Office 2013 - 2022 Teması</vt:lpstr>
      <vt:lpstr>PowerPoint Sunusu</vt:lpstr>
      <vt:lpstr>PowerPoint Sunusu</vt:lpstr>
      <vt:lpstr>Geleneksel Antropometrik İndeksler</vt:lpstr>
      <vt:lpstr>WHO farklı ülkelerin ve etnik grupların kendi bel çevresi değerlerini belirlemelerini önermiştir.</vt:lpstr>
      <vt:lpstr>Bel (karın) çevresi ölçümü  Bel çevresini ölçmek için kalça kemiğinin üst kısmını ve sağ iliak çıkıntının üst noktasını bulun.   Mezurayı, iliak çıkıntı hizasında, karın çevresine yatay bir düzlemde yerleştirin.   Mezurayı okumadan önce, mezuranın sıkı olduğundan, ancak cildi sıkıştırmadığından ve yere paralel olduğundan emin olun.   Ölçüm, normal bir ekspirasyonun sonunda yapılır.</vt:lpstr>
      <vt:lpstr>PowerPoint Sunusu</vt:lpstr>
      <vt:lpstr>VKİ'ye özgü bel çevresi sınır değerleri ??</vt:lpstr>
      <vt:lpstr>Bel/Boy Oranı (Waist-to-Height ratio; WHtR): Kadın ve Erkekte ≥0.5 üstü risk</vt:lpstr>
      <vt:lpstr>Yeni Antropometrik İndeksler</vt:lpstr>
      <vt:lpstr>Bel çevresi ve boydan hesaplanır  RFM indeksinin kardiyovasküler morbidite ve mortalite ile anlamlı bir şekilde ilişkili olduğu ve diğer abdominal yağlanma indeksleri ile benzer doğruluk gösteriyor. </vt:lpstr>
      <vt:lpstr>Body Roundness Index (Vücut Yuvarlaklık İndeksi; BRI):  Formül: 364.2− 365.5[1− 𝜋2 WC2 (m2) height2 (m2)]1∕2</vt:lpstr>
      <vt:lpstr>A Body Shape Index (Vücut Şekil İndeksi; ABSI): WC ∕ (BMI 1/3 × Height 1/2 )</vt:lpstr>
      <vt:lpstr>The Conicity Index (Koniklik İndeksi;CI)=  0.109−1WC (m) (BW (kg)∕Height (m))−1∕2 (WC ∶ waist circumference, BW ∶ Body Weight)</vt:lpstr>
      <vt:lpstr>The Abdominal Volume Index (Karın Hacmi İndeksi; AVI) = [2WC2 (cm) + 0.7 (WC− HC)2]∕1000 (WC ∶ waist circumference, HC ∶ hip circumference)</vt:lpstr>
      <vt:lpstr>The Weight-adjusted waist index (Kiloya göre ayarlanmış bel indeksi; WWI)=  WC (cm)∕√BW(√kg) (WC ∶ waist circumference, BW ∶ Body Weight)</vt:lpstr>
      <vt:lpstr>Visseral adipozite indeksi (VAI) Laboratuvar (TG, HDL) + antropometri (WC, BMI) + cinsiyet</vt:lpstr>
      <vt:lpstr>Beyond BMI: central obesity measures and cardiovascular risk in late life. Erdoğan O, Erdoğan T, Önür NH, Özkök S, Karan MA, Bahat G. Aging Clin Exp Res. 2025 Oct 7;37(1):287.  </vt:lpstr>
      <vt:lpstr>Beyond BMI: central obesity measures and cardiovascular risk in late life. Erdoğan O, Erdoğan T, Önür NH, Özkök S, Karan MA, Bahat G. Aging Clin Exp Res. 2025 Oct 7;37(1):287.  </vt:lpstr>
      <vt:lpstr>BIA yağ yüzdesi</vt:lpstr>
      <vt:lpstr>PowerPoint Sunusu</vt:lpstr>
      <vt:lpstr>BIA</vt:lpstr>
      <vt:lpstr>ULTRASON</vt:lpstr>
      <vt:lpstr>US’deki ölçümlerden tahmin denklemi oluşturulması</vt:lpstr>
      <vt:lpstr>ULTRASON </vt:lpstr>
      <vt:lpstr>BİLGİSAYARLI TOMOGRAFİ</vt:lpstr>
      <vt:lpstr>Tolonen A, et al. Computed tomography-determined high visceral adipose tissue and sarcopenic obesity and their associations with survival in vulnerable or frail older adults with cancer considered for systemic anticancer treatment. J Geriatr Oncol. 2025 Mar;16(2):102171. </vt:lpstr>
      <vt:lpstr>Body composition evaluation CT image with artificial intelligence segmentation technique. In clinically acquired axial CT images at L3 vertebral body level TAMA, visceral fat area, subcutaneous fat area are segmented in 43-year-old male (A), and 55-year-old obese male (B). TAMA = total abdominal muscle area</vt:lpstr>
      <vt:lpstr>PowerPoint Sunusu</vt:lpstr>
      <vt:lpstr>Tolonen A, et al. Computed tomography-determined high visceral adipose tissue and sarcopenic obesity and their associations with survival in vulnerable or frail older adults with cancer considered for systemic anticancer treatment. J Geriatr Oncol. 2025 Mar;16(2):102171. </vt:lpstr>
      <vt:lpstr>The Association Between Visceral Obesity and Postoperative Outcomes in Elderly Patients With Colorectal Cancer Front Surg. 2022 Jun 6;9:827481. </vt:lpstr>
      <vt:lpstr>Using CT imaging to identify sarcopenia as a risk factor for severe falls in older adults (Fries et al., 2025)</vt:lpstr>
      <vt:lpstr>Computed tomography‑based body composition profile as a screening tool for geriatric frailty detection (Laur et al., 2021)</vt:lpstr>
      <vt:lpstr>MRI </vt:lpstr>
      <vt:lpstr>MRI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düşük maliyetli, non-invaziv ve klinik/pratik kullanım subcutan yağ ve toplam vücut yağı tahmini</vt:lpstr>
      <vt:lpstr>PowerPoint Sunusu</vt:lpstr>
      <vt:lpstr>PowerPoint Sunusu</vt:lpstr>
      <vt:lpstr>PowerPoint Sunusu</vt:lpstr>
      <vt:lpstr>PowerPoint Sunusu</vt:lpstr>
      <vt:lpstr>Ölçümü etkileyen faktörler</vt:lpstr>
      <vt:lpstr>Su veya hava yer değiştirmesine dayalı ölçümler </vt:lpstr>
      <vt:lpstr>PowerPoint Sunusu</vt:lpstr>
      <vt:lpstr>ÖZET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Birkan İlhan</dc:creator>
  <cp:lastModifiedBy>Birkan İlhan</cp:lastModifiedBy>
  <cp:revision>395</cp:revision>
  <dcterms:created xsi:type="dcterms:W3CDTF">2025-10-08T07:40:58Z</dcterms:created>
  <dcterms:modified xsi:type="dcterms:W3CDTF">2025-10-18T05:26:49Z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0x0101008EB410E7384FD544926ED72B5900EAF6</vt:lpwstr>
  </property>
</Properties>
</file>