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Masters/slideMaster1.xml" ContentType="application/vnd.openxmlformats-officedocument.presentationml.slideMaster+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5.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theme/themeOverride1.xml" ContentType="application/vnd.openxmlformats-officedocument.themeOverrid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257" r:id="rId2"/>
    <p:sldId id="259" r:id="rId3"/>
    <p:sldId id="262" r:id="rId4"/>
    <p:sldId id="260" r:id="rId5"/>
    <p:sldId id="263" r:id="rId6"/>
    <p:sldId id="261" r:id="rId7"/>
    <p:sldId id="275" r:id="rId8"/>
    <p:sldId id="278" r:id="rId9"/>
    <p:sldId id="264" r:id="rId10"/>
    <p:sldId id="288" r:id="rId11"/>
    <p:sldId id="298" r:id="rId12"/>
    <p:sldId id="299" r:id="rId13"/>
    <p:sldId id="300" r:id="rId14"/>
    <p:sldId id="301" r:id="rId15"/>
    <p:sldId id="302" r:id="rId16"/>
    <p:sldId id="303" r:id="rId17"/>
    <p:sldId id="304" r:id="rId18"/>
    <p:sldId id="267" r:id="rId19"/>
    <p:sldId id="269" r:id="rId20"/>
    <p:sldId id="305" r:id="rId21"/>
    <p:sldId id="270" r:id="rId22"/>
    <p:sldId id="279" r:id="rId23"/>
    <p:sldId id="277"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230FB8-AD21-40C7-987D-14FAB10A0164}" v="36" dt="2025-10-03T21:46:02.1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08"/>
    <p:restoredTop sz="94669"/>
  </p:normalViewPr>
  <p:slideViewPr>
    <p:cSldViewPr snapToGrid="0">
      <p:cViewPr varScale="1">
        <p:scale>
          <a:sx n="78" d="100"/>
          <a:sy n="78" d="100"/>
        </p:scale>
        <p:origin x="787" y="67"/>
      </p:cViewPr>
      <p:guideLst/>
    </p:cSldViewPr>
  </p:slideViewPr>
  <p:notesTextViewPr>
    <p:cViewPr>
      <p:scale>
        <a:sx n="200" d="100"/>
        <a:sy n="2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tr-TR"/>
              <a:t>Hematolojik Tm</a:t>
            </a:r>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tr-TR"/>
        </a:p>
      </c:txPr>
    </c:title>
    <c:autoTitleDeleted val="0"/>
    <c:plotArea>
      <c:layout/>
      <c:pieChart>
        <c:varyColors val="1"/>
        <c:ser>
          <c:idx val="0"/>
          <c:order val="0"/>
          <c:tx>
            <c:strRef>
              <c:f>Sayfa1!$B$1</c:f>
              <c:strCache>
                <c:ptCount val="1"/>
                <c:pt idx="0">
                  <c:v>Hemotolojik Tm</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0A9C-4E69-823E-73DF568DC80B}"/>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0A9C-4E69-823E-73DF568DC80B}"/>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0A9C-4E69-823E-73DF568DC80B}"/>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0A9C-4E69-823E-73DF568DC80B}"/>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0A9C-4E69-823E-73DF568DC80B}"/>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0A9C-4E69-823E-73DF568DC80B}"/>
              </c:ext>
            </c:extLst>
          </c:dPt>
          <c:dPt>
            <c:idx val="6"/>
            <c:bubble3D val="0"/>
            <c:spPr>
              <a:solidFill>
                <a:schemeClr val="accent1">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D-0A9C-4E69-823E-73DF568DC80B}"/>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tr-TR"/>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Sayfa1!$A$2:$A$8</c:f>
              <c:strCache>
                <c:ptCount val="7"/>
                <c:pt idx="0">
                  <c:v>1. Akut lösemi</c:v>
                </c:pt>
                <c:pt idx="1">
                  <c:v>2. Kronik lösemi</c:v>
                </c:pt>
                <c:pt idx="2">
                  <c:v>3. MM</c:v>
                </c:pt>
                <c:pt idx="3">
                  <c:v>4. NHL</c:v>
                </c:pt>
                <c:pt idx="4">
                  <c:v>5. HL</c:v>
                </c:pt>
                <c:pt idx="5">
                  <c:v>6. MDS</c:v>
                </c:pt>
                <c:pt idx="6">
                  <c:v>7. Diğer</c:v>
                </c:pt>
              </c:strCache>
            </c:strRef>
          </c:cat>
          <c:val>
            <c:numRef>
              <c:f>Sayfa1!$B$2:$B$8</c:f>
              <c:numCache>
                <c:formatCode>General</c:formatCode>
                <c:ptCount val="7"/>
                <c:pt idx="0">
                  <c:v>4.5999999999999996</c:v>
                </c:pt>
                <c:pt idx="1">
                  <c:v>1.7</c:v>
                </c:pt>
                <c:pt idx="2">
                  <c:v>12</c:v>
                </c:pt>
                <c:pt idx="3">
                  <c:v>8.1</c:v>
                </c:pt>
                <c:pt idx="4">
                  <c:v>0.9</c:v>
                </c:pt>
                <c:pt idx="5">
                  <c:v>3.3</c:v>
                </c:pt>
                <c:pt idx="6">
                  <c:v>3.7</c:v>
                </c:pt>
              </c:numCache>
            </c:numRef>
          </c:val>
          <c:extLst>
            <c:ext xmlns:c16="http://schemas.microsoft.com/office/drawing/2014/chart" uri="{C3380CC4-5D6E-409C-BE32-E72D297353CC}">
              <c16:uniqueId val="{0000000E-0A9C-4E69-823E-73DF568DC80B}"/>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tr-T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tr-TR"/>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tr-TR"/>
        </a:p>
      </c:txPr>
    </c:title>
    <c:autoTitleDeleted val="0"/>
    <c:plotArea>
      <c:layout/>
      <c:pieChart>
        <c:varyColors val="1"/>
        <c:ser>
          <c:idx val="0"/>
          <c:order val="0"/>
          <c:tx>
            <c:strRef>
              <c:f>Sayfa1!$B$1</c:f>
              <c:strCache>
                <c:ptCount val="1"/>
                <c:pt idx="0">
                  <c:v>Solid Tm</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5BD9-4A6A-A55E-D583222B7633}"/>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5BD9-4A6A-A55E-D583222B7633}"/>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5BD9-4A6A-A55E-D583222B7633}"/>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5BD9-4A6A-A55E-D583222B7633}"/>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5BD9-4A6A-A55E-D583222B7633}"/>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5BD9-4A6A-A55E-D583222B7633}"/>
              </c:ext>
            </c:extLst>
          </c:dPt>
          <c:dPt>
            <c:idx val="6"/>
            <c:bubble3D val="0"/>
            <c:spPr>
              <a:solidFill>
                <a:schemeClr val="accent1">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D-5BD9-4A6A-A55E-D583222B7633}"/>
              </c:ext>
            </c:extLst>
          </c:dPt>
          <c:dLbls>
            <c:dLbl>
              <c:idx val="0"/>
              <c:layout>
                <c:manualLayout>
                  <c:x val="-5.8272618939874338E-3"/>
                  <c:y val="8.0820030870830978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5BD9-4A6A-A55E-D583222B7633}"/>
                </c:ext>
              </c:extLst>
            </c:dLbl>
            <c:dLbl>
              <c:idx val="1"/>
              <c:layout>
                <c:manualLayout>
                  <c:x val="-7.9862996651281545E-3"/>
                  <c:y val="0.14007900067082185"/>
                </c:manualLayout>
              </c:layout>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000" b="1" i="0" u="none" strike="noStrike" kern="1200" baseline="0">
                      <a:solidFill>
                        <a:schemeClr val="lt1"/>
                      </a:solidFill>
                      <a:latin typeface="+mn-lt"/>
                      <a:ea typeface="+mn-ea"/>
                      <a:cs typeface="+mn-cs"/>
                    </a:defRPr>
                  </a:pPr>
                  <a:endParaRPr lang="tr-TR"/>
                </a:p>
              </c:txPr>
              <c:dLblPos val="bestFit"/>
              <c:showLegendKey val="0"/>
              <c:showVal val="0"/>
              <c:showCatName val="0"/>
              <c:showSerName val="0"/>
              <c:showPercent val="1"/>
              <c:showBubbleSize val="0"/>
              <c:extLst>
                <c:ext xmlns:c15="http://schemas.microsoft.com/office/drawing/2012/chart" uri="{CE6537A1-D6FC-4f65-9D91-7224C49458BB}">
                  <c15:layout>
                    <c:manualLayout>
                      <c:w val="4.7306128759767085E-2"/>
                      <c:h val="5.8747061083865758E-2"/>
                    </c:manualLayout>
                  </c15:layout>
                </c:ext>
                <c:ext xmlns:c16="http://schemas.microsoft.com/office/drawing/2014/chart" uri="{C3380CC4-5D6E-409C-BE32-E72D297353CC}">
                  <c16:uniqueId val="{00000003-5BD9-4A6A-A55E-D583222B7633}"/>
                </c:ext>
              </c:extLst>
            </c:dLbl>
            <c:dLbl>
              <c:idx val="6"/>
              <c:layout>
                <c:manualLayout>
                  <c:x val="2.94521374483362E-3"/>
                  <c:y val="0.17757175514351026"/>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D-5BD9-4A6A-A55E-D583222B7633}"/>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tr-TR"/>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Sayfa1!$A$2:$A$8</c:f>
              <c:strCache>
                <c:ptCount val="7"/>
                <c:pt idx="0">
                  <c:v>1. Santral SS</c:v>
                </c:pt>
                <c:pt idx="1">
                  <c:v>2. Baş-boyun</c:v>
                </c:pt>
                <c:pt idx="2">
                  <c:v>3. Solunum</c:v>
                </c:pt>
                <c:pt idx="3">
                  <c:v>4. GİS</c:v>
                </c:pt>
                <c:pt idx="4">
                  <c:v>5. GÜS</c:v>
                </c:pt>
                <c:pt idx="5">
                  <c:v>6. Meme</c:v>
                </c:pt>
                <c:pt idx="6">
                  <c:v>7. Deri-kemik-kas</c:v>
                </c:pt>
              </c:strCache>
            </c:strRef>
          </c:cat>
          <c:val>
            <c:numRef>
              <c:f>Sayfa1!$B$2:$B$8</c:f>
              <c:numCache>
                <c:formatCode>General</c:formatCode>
                <c:ptCount val="7"/>
                <c:pt idx="0">
                  <c:v>4</c:v>
                </c:pt>
                <c:pt idx="1">
                  <c:v>6</c:v>
                </c:pt>
                <c:pt idx="2">
                  <c:v>113</c:v>
                </c:pt>
                <c:pt idx="3">
                  <c:v>109</c:v>
                </c:pt>
                <c:pt idx="4">
                  <c:v>37</c:v>
                </c:pt>
                <c:pt idx="5">
                  <c:v>26</c:v>
                </c:pt>
                <c:pt idx="6">
                  <c:v>6</c:v>
                </c:pt>
              </c:numCache>
            </c:numRef>
          </c:val>
          <c:extLst>
            <c:ext xmlns:c16="http://schemas.microsoft.com/office/drawing/2014/chart" uri="{C3380CC4-5D6E-409C-BE32-E72D297353CC}">
              <c16:uniqueId val="{0000000E-5BD9-4A6A-A55E-D583222B7633}"/>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tr-T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tr-TR"/>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D26CEE-B773-46D2-8B3F-11895150E5C2}" type="datetimeFigureOut">
              <a:rPr lang="tr-TR" smtClean="0"/>
              <a:t>15.10.2025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2D103B-1795-436D-B92F-B51D04F473D4}" type="slidenum">
              <a:rPr lang="tr-TR" smtClean="0"/>
              <a:t>‹#›</a:t>
            </a:fld>
            <a:endParaRPr lang="tr-TR"/>
          </a:p>
        </p:txBody>
      </p:sp>
    </p:spTree>
    <p:extLst>
      <p:ext uri="{BB962C8B-B14F-4D97-AF65-F5344CB8AC3E}">
        <p14:creationId xmlns:p14="http://schemas.microsoft.com/office/powerpoint/2010/main" val="598840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B62D103B-1795-436D-B92F-B51D04F473D4}" type="slidenum">
              <a:rPr lang="tr-TR" smtClean="0"/>
              <a:t>11</a:t>
            </a:fld>
            <a:endParaRPr lang="tr-TR"/>
          </a:p>
        </p:txBody>
      </p:sp>
    </p:spTree>
    <p:extLst>
      <p:ext uri="{BB962C8B-B14F-4D97-AF65-F5344CB8AC3E}">
        <p14:creationId xmlns:p14="http://schemas.microsoft.com/office/powerpoint/2010/main" val="3491617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2C394-3C41-1DAE-0639-4CF9175089EE}"/>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9562BF97-A855-6714-6421-411BAE6B0074}"/>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61825431-D2EE-7CA9-CF22-4EE8346D2007}"/>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D5CA50F8-B684-5802-09F7-2122731B47C8}"/>
              </a:ext>
            </a:extLst>
          </p:cNvPr>
          <p:cNvSpPr>
            <a:spLocks noGrp="1"/>
          </p:cNvSpPr>
          <p:nvPr>
            <p:ph type="sldNum" sz="quarter" idx="5"/>
          </p:nvPr>
        </p:nvSpPr>
        <p:spPr/>
        <p:txBody>
          <a:bodyPr/>
          <a:lstStyle/>
          <a:p>
            <a:fld id="{B62D103B-1795-436D-B92F-B51D04F473D4}" type="slidenum">
              <a:rPr lang="tr-TR" smtClean="0"/>
              <a:t>12</a:t>
            </a:fld>
            <a:endParaRPr lang="tr-TR"/>
          </a:p>
        </p:txBody>
      </p:sp>
    </p:spTree>
    <p:extLst>
      <p:ext uri="{BB962C8B-B14F-4D97-AF65-F5344CB8AC3E}">
        <p14:creationId xmlns:p14="http://schemas.microsoft.com/office/powerpoint/2010/main" val="15350041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0FAF79-E84B-E232-7620-A8F259285E54}"/>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0431A33D-1E25-043E-F69A-D7932B3FA95E}"/>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DF4E2F91-7202-2895-FA44-9FF7AF5EAE81}"/>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486708B3-750E-2A00-5D4A-E97057689D20}"/>
              </a:ext>
            </a:extLst>
          </p:cNvPr>
          <p:cNvSpPr>
            <a:spLocks noGrp="1"/>
          </p:cNvSpPr>
          <p:nvPr>
            <p:ph type="sldNum" sz="quarter" idx="5"/>
          </p:nvPr>
        </p:nvSpPr>
        <p:spPr/>
        <p:txBody>
          <a:bodyPr/>
          <a:lstStyle/>
          <a:p>
            <a:fld id="{B62D103B-1795-436D-B92F-B51D04F473D4}" type="slidenum">
              <a:rPr lang="tr-TR" smtClean="0"/>
              <a:t>13</a:t>
            </a:fld>
            <a:endParaRPr lang="tr-TR"/>
          </a:p>
        </p:txBody>
      </p:sp>
    </p:spTree>
    <p:extLst>
      <p:ext uri="{BB962C8B-B14F-4D97-AF65-F5344CB8AC3E}">
        <p14:creationId xmlns:p14="http://schemas.microsoft.com/office/powerpoint/2010/main" val="24149030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4262FE-A0EB-1775-1956-0DAD07BDD917}"/>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43E7335F-4E4C-56A7-7694-30B31652C94D}"/>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D85F1278-1F49-7DC8-4E77-8C9A9D7265CD}"/>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D9E0C789-BECF-42B2-6AF2-BD33714826C6}"/>
              </a:ext>
            </a:extLst>
          </p:cNvPr>
          <p:cNvSpPr>
            <a:spLocks noGrp="1"/>
          </p:cNvSpPr>
          <p:nvPr>
            <p:ph type="sldNum" sz="quarter" idx="5"/>
          </p:nvPr>
        </p:nvSpPr>
        <p:spPr/>
        <p:txBody>
          <a:bodyPr/>
          <a:lstStyle/>
          <a:p>
            <a:fld id="{B62D103B-1795-436D-B92F-B51D04F473D4}" type="slidenum">
              <a:rPr lang="tr-TR" smtClean="0"/>
              <a:t>14</a:t>
            </a:fld>
            <a:endParaRPr lang="tr-TR"/>
          </a:p>
        </p:txBody>
      </p:sp>
    </p:spTree>
    <p:extLst>
      <p:ext uri="{BB962C8B-B14F-4D97-AF65-F5344CB8AC3E}">
        <p14:creationId xmlns:p14="http://schemas.microsoft.com/office/powerpoint/2010/main" val="7002029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FD86C-8E5A-EACB-0995-E542410DF2A3}"/>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08BDD3C7-8D17-3BAA-DE67-C3927BD86D7C}"/>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62A6F171-48C2-ED4A-9ECA-EB682CD79A5E}"/>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FE5BB3B2-7586-D1F2-5F5F-DF1A778A8086}"/>
              </a:ext>
            </a:extLst>
          </p:cNvPr>
          <p:cNvSpPr>
            <a:spLocks noGrp="1"/>
          </p:cNvSpPr>
          <p:nvPr>
            <p:ph type="sldNum" sz="quarter" idx="5"/>
          </p:nvPr>
        </p:nvSpPr>
        <p:spPr/>
        <p:txBody>
          <a:bodyPr/>
          <a:lstStyle/>
          <a:p>
            <a:fld id="{B62D103B-1795-436D-B92F-B51D04F473D4}" type="slidenum">
              <a:rPr lang="tr-TR" smtClean="0"/>
              <a:t>15</a:t>
            </a:fld>
            <a:endParaRPr lang="tr-TR"/>
          </a:p>
        </p:txBody>
      </p:sp>
    </p:spTree>
    <p:extLst>
      <p:ext uri="{BB962C8B-B14F-4D97-AF65-F5344CB8AC3E}">
        <p14:creationId xmlns:p14="http://schemas.microsoft.com/office/powerpoint/2010/main" val="26772427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087BC6-070B-5A6A-4014-772F0796A3DF}"/>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26FD24CD-88FC-8DC4-8AD9-C33498EA18A6}"/>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D82CC7EC-22D8-2D80-FDC1-A494622DEFB6}"/>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2ACDE9F1-9702-F16D-F8CC-15FC5E034EC3}"/>
              </a:ext>
            </a:extLst>
          </p:cNvPr>
          <p:cNvSpPr>
            <a:spLocks noGrp="1"/>
          </p:cNvSpPr>
          <p:nvPr>
            <p:ph type="sldNum" sz="quarter" idx="5"/>
          </p:nvPr>
        </p:nvSpPr>
        <p:spPr/>
        <p:txBody>
          <a:bodyPr/>
          <a:lstStyle/>
          <a:p>
            <a:fld id="{B62D103B-1795-436D-B92F-B51D04F473D4}" type="slidenum">
              <a:rPr lang="tr-TR" smtClean="0"/>
              <a:t>16</a:t>
            </a:fld>
            <a:endParaRPr lang="tr-TR"/>
          </a:p>
        </p:txBody>
      </p:sp>
    </p:spTree>
    <p:extLst>
      <p:ext uri="{BB962C8B-B14F-4D97-AF65-F5344CB8AC3E}">
        <p14:creationId xmlns:p14="http://schemas.microsoft.com/office/powerpoint/2010/main" val="25556877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6B9136-7520-4917-9BEC-4147D67002D8}"/>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34413C51-42A9-7C4D-9164-5F3EC036608C}"/>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EA8449B5-6AEC-9D3F-5FDE-B51623466D18}"/>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19DF5CAE-1010-54FE-EF86-4FCADF964082}"/>
              </a:ext>
            </a:extLst>
          </p:cNvPr>
          <p:cNvSpPr>
            <a:spLocks noGrp="1"/>
          </p:cNvSpPr>
          <p:nvPr>
            <p:ph type="sldNum" sz="quarter" idx="5"/>
          </p:nvPr>
        </p:nvSpPr>
        <p:spPr/>
        <p:txBody>
          <a:bodyPr/>
          <a:lstStyle/>
          <a:p>
            <a:fld id="{B62D103B-1795-436D-B92F-B51D04F473D4}" type="slidenum">
              <a:rPr lang="tr-TR" smtClean="0"/>
              <a:t>17</a:t>
            </a:fld>
            <a:endParaRPr lang="tr-TR"/>
          </a:p>
        </p:txBody>
      </p:sp>
    </p:spTree>
    <p:extLst>
      <p:ext uri="{BB962C8B-B14F-4D97-AF65-F5344CB8AC3E}">
        <p14:creationId xmlns:p14="http://schemas.microsoft.com/office/powerpoint/2010/main" val="35727391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B62D103B-1795-436D-B92F-B51D04F473D4}" type="slidenum">
              <a:rPr lang="tr-TR" smtClean="0"/>
              <a:t>19</a:t>
            </a:fld>
            <a:endParaRPr lang="tr-TR"/>
          </a:p>
        </p:txBody>
      </p:sp>
    </p:spTree>
    <p:extLst>
      <p:ext uri="{BB962C8B-B14F-4D97-AF65-F5344CB8AC3E}">
        <p14:creationId xmlns:p14="http://schemas.microsoft.com/office/powerpoint/2010/main" val="2947654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17E5FA-340E-5293-7030-D225DC567FAA}"/>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ACA46E99-C048-CA1C-22A3-9A084C24C8E2}"/>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6C10414B-9C26-2CEB-72DD-BD0B96B94898}"/>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F5B99DD1-0E64-8653-2CEE-FCC781A0405A}"/>
              </a:ext>
            </a:extLst>
          </p:cNvPr>
          <p:cNvSpPr>
            <a:spLocks noGrp="1"/>
          </p:cNvSpPr>
          <p:nvPr>
            <p:ph type="sldNum" sz="quarter" idx="5"/>
          </p:nvPr>
        </p:nvSpPr>
        <p:spPr/>
        <p:txBody>
          <a:bodyPr/>
          <a:lstStyle/>
          <a:p>
            <a:fld id="{B62D103B-1795-436D-B92F-B51D04F473D4}" type="slidenum">
              <a:rPr lang="tr-TR" smtClean="0"/>
              <a:t>20</a:t>
            </a:fld>
            <a:endParaRPr lang="tr-TR"/>
          </a:p>
        </p:txBody>
      </p:sp>
    </p:spTree>
    <p:extLst>
      <p:ext uri="{BB962C8B-B14F-4D97-AF65-F5344CB8AC3E}">
        <p14:creationId xmlns:p14="http://schemas.microsoft.com/office/powerpoint/2010/main" val="23482978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F22CEB-3B76-2265-AA5B-AF7544893509}"/>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C6564EB-94C6-E653-02F8-9B61857AD9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D10A9421-9343-6144-7239-DE3E9F11172F}"/>
              </a:ext>
            </a:extLst>
          </p:cNvPr>
          <p:cNvSpPr>
            <a:spLocks noGrp="1"/>
          </p:cNvSpPr>
          <p:nvPr>
            <p:ph type="dt" sz="half" idx="10"/>
          </p:nvPr>
        </p:nvSpPr>
        <p:spPr/>
        <p:txBody>
          <a:bodyPr/>
          <a:lstStyle/>
          <a:p>
            <a:fld id="{3BE5EF13-DB74-FB46-8BDD-6B7CD72601CC}" type="datetimeFigureOut">
              <a:rPr lang="tr-TR" smtClean="0"/>
              <a:t>15.10.2025</a:t>
            </a:fld>
            <a:endParaRPr lang="tr-TR"/>
          </a:p>
        </p:txBody>
      </p:sp>
      <p:sp>
        <p:nvSpPr>
          <p:cNvPr id="5" name="Alt Bilgi Yer Tutucusu 4">
            <a:extLst>
              <a:ext uri="{FF2B5EF4-FFF2-40B4-BE49-F238E27FC236}">
                <a16:creationId xmlns:a16="http://schemas.microsoft.com/office/drawing/2014/main" id="{A472F860-4AFB-9129-3A36-FA96EB4302F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A3E139E-1979-65EF-3448-F50E8EA9DB6D}"/>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1531708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7BFB2F-7060-C551-0A14-3DBECEC1959B}"/>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E011D14C-509A-A224-AA73-11D8019CAC44}"/>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321C186-CD09-33B2-4D8B-E2FF17B0B4CB}"/>
              </a:ext>
            </a:extLst>
          </p:cNvPr>
          <p:cNvSpPr>
            <a:spLocks noGrp="1"/>
          </p:cNvSpPr>
          <p:nvPr>
            <p:ph type="dt" sz="half" idx="10"/>
          </p:nvPr>
        </p:nvSpPr>
        <p:spPr/>
        <p:txBody>
          <a:bodyPr/>
          <a:lstStyle/>
          <a:p>
            <a:fld id="{3BE5EF13-DB74-FB46-8BDD-6B7CD72601CC}" type="datetimeFigureOut">
              <a:rPr lang="tr-TR" smtClean="0"/>
              <a:t>15.10.2025</a:t>
            </a:fld>
            <a:endParaRPr lang="tr-TR"/>
          </a:p>
        </p:txBody>
      </p:sp>
      <p:sp>
        <p:nvSpPr>
          <p:cNvPr id="5" name="Alt Bilgi Yer Tutucusu 4">
            <a:extLst>
              <a:ext uri="{FF2B5EF4-FFF2-40B4-BE49-F238E27FC236}">
                <a16:creationId xmlns:a16="http://schemas.microsoft.com/office/drawing/2014/main" id="{A78B3C33-9E0E-378F-76FE-51BFF723F1F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847CB78-C975-0DC7-4E47-A49001EA8063}"/>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2520706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BB39EC90-8F20-1A38-A4A7-8E670B72DD6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CFE628E8-CD4A-B25F-B85C-C429FC77810A}"/>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3FE0356-622C-52C1-6A3A-04104AC88BE6}"/>
              </a:ext>
            </a:extLst>
          </p:cNvPr>
          <p:cNvSpPr>
            <a:spLocks noGrp="1"/>
          </p:cNvSpPr>
          <p:nvPr>
            <p:ph type="dt" sz="half" idx="10"/>
          </p:nvPr>
        </p:nvSpPr>
        <p:spPr/>
        <p:txBody>
          <a:bodyPr/>
          <a:lstStyle/>
          <a:p>
            <a:fld id="{3BE5EF13-DB74-FB46-8BDD-6B7CD72601CC}" type="datetimeFigureOut">
              <a:rPr lang="tr-TR" smtClean="0"/>
              <a:t>15.10.2025</a:t>
            </a:fld>
            <a:endParaRPr lang="tr-TR"/>
          </a:p>
        </p:txBody>
      </p:sp>
      <p:sp>
        <p:nvSpPr>
          <p:cNvPr id="5" name="Alt Bilgi Yer Tutucusu 4">
            <a:extLst>
              <a:ext uri="{FF2B5EF4-FFF2-40B4-BE49-F238E27FC236}">
                <a16:creationId xmlns:a16="http://schemas.microsoft.com/office/drawing/2014/main" id="{A62BAAA2-EF01-F880-7607-335B9E408A4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795ACA9-0BE3-60DA-4E79-DC6E3396F414}"/>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1764229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6505303-C2AA-C030-0351-4AC61A78162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ED27E34-C243-5AEA-DB77-F156C4D607BE}"/>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E420A6E-93F1-A239-F6DF-3007476E44B0}"/>
              </a:ext>
            </a:extLst>
          </p:cNvPr>
          <p:cNvSpPr>
            <a:spLocks noGrp="1"/>
          </p:cNvSpPr>
          <p:nvPr>
            <p:ph type="dt" sz="half" idx="10"/>
          </p:nvPr>
        </p:nvSpPr>
        <p:spPr/>
        <p:txBody>
          <a:bodyPr/>
          <a:lstStyle/>
          <a:p>
            <a:fld id="{3BE5EF13-DB74-FB46-8BDD-6B7CD72601CC}" type="datetimeFigureOut">
              <a:rPr lang="tr-TR" smtClean="0"/>
              <a:t>15.10.2025</a:t>
            </a:fld>
            <a:endParaRPr lang="tr-TR"/>
          </a:p>
        </p:txBody>
      </p:sp>
      <p:sp>
        <p:nvSpPr>
          <p:cNvPr id="5" name="Alt Bilgi Yer Tutucusu 4">
            <a:extLst>
              <a:ext uri="{FF2B5EF4-FFF2-40B4-BE49-F238E27FC236}">
                <a16:creationId xmlns:a16="http://schemas.microsoft.com/office/drawing/2014/main" id="{9D01C469-F898-0AAF-EB21-9406A07C8F8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6233052-3BE2-89FF-8C83-E63F74DFDA44}"/>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310227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61CA930-805E-B092-9B3E-C0684AAAE720}"/>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CE7EBC1B-432A-0937-9DDA-B6C4963BF58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BA6AF6AE-ECD5-011B-1218-7DBA9CB19D3F}"/>
              </a:ext>
            </a:extLst>
          </p:cNvPr>
          <p:cNvSpPr>
            <a:spLocks noGrp="1"/>
          </p:cNvSpPr>
          <p:nvPr>
            <p:ph type="dt" sz="half" idx="10"/>
          </p:nvPr>
        </p:nvSpPr>
        <p:spPr/>
        <p:txBody>
          <a:bodyPr/>
          <a:lstStyle/>
          <a:p>
            <a:fld id="{3BE5EF13-DB74-FB46-8BDD-6B7CD72601CC}" type="datetimeFigureOut">
              <a:rPr lang="tr-TR" smtClean="0"/>
              <a:t>15.10.2025</a:t>
            </a:fld>
            <a:endParaRPr lang="tr-TR"/>
          </a:p>
        </p:txBody>
      </p:sp>
      <p:sp>
        <p:nvSpPr>
          <p:cNvPr id="5" name="Alt Bilgi Yer Tutucusu 4">
            <a:extLst>
              <a:ext uri="{FF2B5EF4-FFF2-40B4-BE49-F238E27FC236}">
                <a16:creationId xmlns:a16="http://schemas.microsoft.com/office/drawing/2014/main" id="{1D4D4311-15FC-0A2B-98E5-20345B3AEE3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30A999F-958A-B833-DD53-EE8DD035B9ED}"/>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3810439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8C4092-D922-C0A0-92DE-7C7B82745AB4}"/>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1EB244C-57AA-9D5D-E782-DC2453E85FCE}"/>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21941D0D-8067-0E78-634F-6D8B0E1BAB49}"/>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1F4C93-3EAC-F0BA-20E5-A33692B2EDAA}"/>
              </a:ext>
            </a:extLst>
          </p:cNvPr>
          <p:cNvSpPr>
            <a:spLocks noGrp="1"/>
          </p:cNvSpPr>
          <p:nvPr>
            <p:ph type="dt" sz="half" idx="10"/>
          </p:nvPr>
        </p:nvSpPr>
        <p:spPr/>
        <p:txBody>
          <a:bodyPr/>
          <a:lstStyle/>
          <a:p>
            <a:fld id="{3BE5EF13-DB74-FB46-8BDD-6B7CD72601CC}" type="datetimeFigureOut">
              <a:rPr lang="tr-TR" smtClean="0"/>
              <a:t>15.10.2025</a:t>
            </a:fld>
            <a:endParaRPr lang="tr-TR"/>
          </a:p>
        </p:txBody>
      </p:sp>
      <p:sp>
        <p:nvSpPr>
          <p:cNvPr id="6" name="Alt Bilgi Yer Tutucusu 5">
            <a:extLst>
              <a:ext uri="{FF2B5EF4-FFF2-40B4-BE49-F238E27FC236}">
                <a16:creationId xmlns:a16="http://schemas.microsoft.com/office/drawing/2014/main" id="{34BCCD32-8751-BC60-7F6C-9A810A141FA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78F86D0-7270-9965-121B-B942DBA0F5B7}"/>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4291294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212F327-34E8-E100-EA4F-27AE2B49C324}"/>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CCE9BC1-AC0D-3C98-38F2-3205F2E551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8BCED8F5-AC86-727D-147B-115700C54569}"/>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7709E01D-AE4A-6E0D-C739-348F19C85D4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CE4E12E-BEC9-5467-89A0-FD95B1FD306A}"/>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BF7B2810-9E7D-59A4-E839-342D251922AF}"/>
              </a:ext>
            </a:extLst>
          </p:cNvPr>
          <p:cNvSpPr>
            <a:spLocks noGrp="1"/>
          </p:cNvSpPr>
          <p:nvPr>
            <p:ph type="dt" sz="half" idx="10"/>
          </p:nvPr>
        </p:nvSpPr>
        <p:spPr/>
        <p:txBody>
          <a:bodyPr/>
          <a:lstStyle/>
          <a:p>
            <a:fld id="{3BE5EF13-DB74-FB46-8BDD-6B7CD72601CC}" type="datetimeFigureOut">
              <a:rPr lang="tr-TR" smtClean="0"/>
              <a:t>15.10.2025</a:t>
            </a:fld>
            <a:endParaRPr lang="tr-TR"/>
          </a:p>
        </p:txBody>
      </p:sp>
      <p:sp>
        <p:nvSpPr>
          <p:cNvPr id="8" name="Alt Bilgi Yer Tutucusu 7">
            <a:extLst>
              <a:ext uri="{FF2B5EF4-FFF2-40B4-BE49-F238E27FC236}">
                <a16:creationId xmlns:a16="http://schemas.microsoft.com/office/drawing/2014/main" id="{DE82C533-E0EF-074E-257B-4DE1BB724A20}"/>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FE5F1625-B837-496E-B3B9-F2AC1D50834D}"/>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755796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FEA32B-287D-9FC8-DEDA-A86C45B252C5}"/>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76B21449-467D-89BD-6733-DCF4D3196991}"/>
              </a:ext>
            </a:extLst>
          </p:cNvPr>
          <p:cNvSpPr>
            <a:spLocks noGrp="1"/>
          </p:cNvSpPr>
          <p:nvPr>
            <p:ph type="dt" sz="half" idx="10"/>
          </p:nvPr>
        </p:nvSpPr>
        <p:spPr/>
        <p:txBody>
          <a:bodyPr/>
          <a:lstStyle/>
          <a:p>
            <a:fld id="{3BE5EF13-DB74-FB46-8BDD-6B7CD72601CC}" type="datetimeFigureOut">
              <a:rPr lang="tr-TR" smtClean="0"/>
              <a:t>15.10.2025</a:t>
            </a:fld>
            <a:endParaRPr lang="tr-TR"/>
          </a:p>
        </p:txBody>
      </p:sp>
      <p:sp>
        <p:nvSpPr>
          <p:cNvPr id="4" name="Alt Bilgi Yer Tutucusu 3">
            <a:extLst>
              <a:ext uri="{FF2B5EF4-FFF2-40B4-BE49-F238E27FC236}">
                <a16:creationId xmlns:a16="http://schemas.microsoft.com/office/drawing/2014/main" id="{16AD3315-C9C0-03A7-9159-ED42457CF5B1}"/>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C3FC7531-8E40-3D6A-CE6C-6122F479CF09}"/>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945291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CEB6C99-72D7-4A35-1DFE-9D850B7F5008}"/>
              </a:ext>
            </a:extLst>
          </p:cNvPr>
          <p:cNvSpPr>
            <a:spLocks noGrp="1"/>
          </p:cNvSpPr>
          <p:nvPr>
            <p:ph type="dt" sz="half" idx="10"/>
          </p:nvPr>
        </p:nvSpPr>
        <p:spPr/>
        <p:txBody>
          <a:bodyPr/>
          <a:lstStyle/>
          <a:p>
            <a:fld id="{3BE5EF13-DB74-FB46-8BDD-6B7CD72601CC}" type="datetimeFigureOut">
              <a:rPr lang="tr-TR" smtClean="0"/>
              <a:t>15.10.2025</a:t>
            </a:fld>
            <a:endParaRPr lang="tr-TR"/>
          </a:p>
        </p:txBody>
      </p:sp>
      <p:sp>
        <p:nvSpPr>
          <p:cNvPr id="3" name="Alt Bilgi Yer Tutucusu 2">
            <a:extLst>
              <a:ext uri="{FF2B5EF4-FFF2-40B4-BE49-F238E27FC236}">
                <a16:creationId xmlns:a16="http://schemas.microsoft.com/office/drawing/2014/main" id="{02380F60-AA22-003D-CE1A-626FAD3ED3E8}"/>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F36F86DD-4E57-9E5E-0B53-ADCC2033468E}"/>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3072982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0E93451-C544-95D0-F500-92D6FA948A0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B86A60A7-6F64-103A-0749-4028055DE4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3157ECF7-22CB-0D8B-2AAE-ACFBA05D90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70DCE356-DCED-AD44-AE48-41CD344161DF}"/>
              </a:ext>
            </a:extLst>
          </p:cNvPr>
          <p:cNvSpPr>
            <a:spLocks noGrp="1"/>
          </p:cNvSpPr>
          <p:nvPr>
            <p:ph type="dt" sz="half" idx="10"/>
          </p:nvPr>
        </p:nvSpPr>
        <p:spPr/>
        <p:txBody>
          <a:bodyPr/>
          <a:lstStyle/>
          <a:p>
            <a:fld id="{3BE5EF13-DB74-FB46-8BDD-6B7CD72601CC}" type="datetimeFigureOut">
              <a:rPr lang="tr-TR" smtClean="0"/>
              <a:t>15.10.2025</a:t>
            </a:fld>
            <a:endParaRPr lang="tr-TR"/>
          </a:p>
        </p:txBody>
      </p:sp>
      <p:sp>
        <p:nvSpPr>
          <p:cNvPr id="6" name="Alt Bilgi Yer Tutucusu 5">
            <a:extLst>
              <a:ext uri="{FF2B5EF4-FFF2-40B4-BE49-F238E27FC236}">
                <a16:creationId xmlns:a16="http://schemas.microsoft.com/office/drawing/2014/main" id="{1563256C-B7B4-691E-BBE5-72CF4DE6BB5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0F5142-7DB2-2BC6-CC1B-F182893F6311}"/>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2378131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4E9F68-9853-2C6B-5B3A-0CB423F565D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8983DC2-3688-A319-4317-B55B8F3DCB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F9F0E675-F20C-AF94-D892-6AF7DE0493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1BF0D5A-D7FF-3619-D992-961CFEA41456}"/>
              </a:ext>
            </a:extLst>
          </p:cNvPr>
          <p:cNvSpPr>
            <a:spLocks noGrp="1"/>
          </p:cNvSpPr>
          <p:nvPr>
            <p:ph type="dt" sz="half" idx="10"/>
          </p:nvPr>
        </p:nvSpPr>
        <p:spPr/>
        <p:txBody>
          <a:bodyPr/>
          <a:lstStyle/>
          <a:p>
            <a:fld id="{3BE5EF13-DB74-FB46-8BDD-6B7CD72601CC}" type="datetimeFigureOut">
              <a:rPr lang="tr-TR" smtClean="0"/>
              <a:t>15.10.2025</a:t>
            </a:fld>
            <a:endParaRPr lang="tr-TR"/>
          </a:p>
        </p:txBody>
      </p:sp>
      <p:sp>
        <p:nvSpPr>
          <p:cNvPr id="6" name="Alt Bilgi Yer Tutucusu 5">
            <a:extLst>
              <a:ext uri="{FF2B5EF4-FFF2-40B4-BE49-F238E27FC236}">
                <a16:creationId xmlns:a16="http://schemas.microsoft.com/office/drawing/2014/main" id="{FB2F90F2-87F8-1766-76B3-D1C9BE7A5D4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44DD289-26E5-E852-D2D6-AFBB4BB67FD0}"/>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1899159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037A067-993D-1EBD-0ABA-9B08F40A38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61BE733-F6D3-9BA3-5DD2-79A800B2C6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9ED8A98-9173-43EF-722C-68C4A85453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BE5EF13-DB74-FB46-8BDD-6B7CD72601CC}" type="datetimeFigureOut">
              <a:rPr lang="tr-TR" smtClean="0"/>
              <a:t>15.10.2025</a:t>
            </a:fld>
            <a:endParaRPr lang="tr-TR"/>
          </a:p>
        </p:txBody>
      </p:sp>
      <p:sp>
        <p:nvSpPr>
          <p:cNvPr id="5" name="Alt Bilgi Yer Tutucusu 4">
            <a:extLst>
              <a:ext uri="{FF2B5EF4-FFF2-40B4-BE49-F238E27FC236}">
                <a16:creationId xmlns:a16="http://schemas.microsoft.com/office/drawing/2014/main" id="{2C8D562F-40FB-EFCE-38B8-AA13C25047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CB63FA39-D86C-F574-4C74-820A4D6654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616F712-68EE-564D-A353-AB95F65F72D8}" type="slidenum">
              <a:rPr lang="tr-TR" smtClean="0"/>
              <a:t>‹#›</a:t>
            </a:fld>
            <a:endParaRPr lang="tr-TR"/>
          </a:p>
        </p:txBody>
      </p:sp>
    </p:spTree>
    <p:extLst>
      <p:ext uri="{BB962C8B-B14F-4D97-AF65-F5344CB8AC3E}">
        <p14:creationId xmlns:p14="http://schemas.microsoft.com/office/powerpoint/2010/main" val="4197134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chart" Target="../charts/chart2.xml"/><Relationship Id="rId4" Type="http://schemas.openxmlformats.org/officeDocument/2006/relationships/chart" Target="../charts/char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28C955-C004-F3EC-80C8-2FD9DED37E71}"/>
              </a:ext>
            </a:extLst>
          </p:cNvPr>
          <p:cNvSpPr>
            <a:spLocks noGrp="1"/>
          </p:cNvSpPr>
          <p:nvPr>
            <p:ph type="title"/>
          </p:nvPr>
        </p:nvSpPr>
        <p:spPr/>
        <p:txBody>
          <a:bodyPr/>
          <a:lstStyle/>
          <a:p>
            <a:endParaRPr lang="tr-TR"/>
          </a:p>
        </p:txBody>
      </p:sp>
      <p:pic>
        <p:nvPicPr>
          <p:cNvPr id="5" name="İçerik Yer Tutucusu 4" descr="metin, ekran görüntüsü içeren bir resim&#10;&#10;Yapay zeka tarafından oluşturulmuş içerik yanlış olabilir.">
            <a:extLst>
              <a:ext uri="{FF2B5EF4-FFF2-40B4-BE49-F238E27FC236}">
                <a16:creationId xmlns:a16="http://schemas.microsoft.com/office/drawing/2014/main" id="{DDCAA578-D3D4-3725-ADA6-634DCD13D929}"/>
              </a:ext>
            </a:extLst>
          </p:cNvPr>
          <p:cNvPicPr>
            <a:picLocks noGrp="1" noChangeAspect="1"/>
          </p:cNvPicPr>
          <p:nvPr>
            <p:ph idx="1"/>
          </p:nvPr>
        </p:nvPicPr>
        <p:blipFill>
          <a:blip r:embed="rId2"/>
          <a:stretch>
            <a:fillRect/>
          </a:stretch>
        </p:blipFill>
        <p:spPr>
          <a:xfrm>
            <a:off x="0" y="7104"/>
            <a:ext cx="12192000" cy="6858000"/>
          </a:xfrm>
        </p:spPr>
      </p:pic>
      <p:sp>
        <p:nvSpPr>
          <p:cNvPr id="7" name="Metin kutusu 6">
            <a:extLst>
              <a:ext uri="{FF2B5EF4-FFF2-40B4-BE49-F238E27FC236}">
                <a16:creationId xmlns:a16="http://schemas.microsoft.com/office/drawing/2014/main" id="{55E00EBF-49B7-92F9-D9C8-20540CAB0560}"/>
              </a:ext>
            </a:extLst>
          </p:cNvPr>
          <p:cNvSpPr txBox="1"/>
          <p:nvPr/>
        </p:nvSpPr>
        <p:spPr>
          <a:xfrm>
            <a:off x="1403131" y="1546872"/>
            <a:ext cx="9301655" cy="1477328"/>
          </a:xfrm>
          <a:prstGeom prst="rect">
            <a:avLst/>
          </a:prstGeom>
          <a:noFill/>
        </p:spPr>
        <p:txBody>
          <a:bodyPr wrap="square">
            <a:spAutoFit/>
          </a:bodyPr>
          <a:lstStyle/>
          <a:p>
            <a:pPr algn="ctr">
              <a:lnSpc>
                <a:spcPct val="150000"/>
              </a:lnSpc>
              <a:spcBef>
                <a:spcPts val="600"/>
              </a:spcBef>
              <a:spcAft>
                <a:spcPts val="600"/>
              </a:spcAft>
            </a:pPr>
            <a:r>
              <a:rPr lang="tr-TR" sz="2000" b="1" dirty="0">
                <a:solidFill>
                  <a:srgbClr val="FF0000"/>
                </a:solidFill>
                <a:latin typeface="Times New Roman" panose="02020603050405020304" pitchFamily="18" charset="0"/>
                <a:ea typeface="Aptos"/>
                <a:cs typeface="Times New Roman" panose="02020603050405020304" pitchFamily="18" charset="0"/>
              </a:rPr>
              <a:t>MALİGNİTESİ OLAN 65 YAŞ VE ÜSTÜ HASTALARDA TIME KRİTERLERİNE GÖRE UYGUNSUZ İLAÇ KULLANIMI VE ETKİLEYEN FAKTÖRLER</a:t>
            </a:r>
            <a:endParaRPr lang="tr-TR" sz="2000" dirty="0">
              <a:solidFill>
                <a:srgbClr val="FF0000"/>
              </a:solidFill>
              <a:effectLst/>
              <a:latin typeface="Times New Roman" panose="02020603050405020304" pitchFamily="18" charset="0"/>
              <a:ea typeface="Aptos"/>
              <a:cs typeface="Times New Roman" panose="02020603050405020304" pitchFamily="18" charset="0"/>
            </a:endParaRPr>
          </a:p>
        </p:txBody>
      </p:sp>
      <p:sp>
        <p:nvSpPr>
          <p:cNvPr id="9" name="Metin kutusu 8">
            <a:extLst>
              <a:ext uri="{FF2B5EF4-FFF2-40B4-BE49-F238E27FC236}">
                <a16:creationId xmlns:a16="http://schemas.microsoft.com/office/drawing/2014/main" id="{FA17B6DA-02DF-2442-7B1F-2B473599D52B}"/>
              </a:ext>
            </a:extLst>
          </p:cNvPr>
          <p:cNvSpPr txBox="1"/>
          <p:nvPr/>
        </p:nvSpPr>
        <p:spPr>
          <a:xfrm>
            <a:off x="838200" y="3411947"/>
            <a:ext cx="9866586" cy="1477328"/>
          </a:xfrm>
          <a:prstGeom prst="rect">
            <a:avLst/>
          </a:prstGeom>
          <a:noFill/>
        </p:spPr>
        <p:txBody>
          <a:bodyPr wrap="square">
            <a:spAutoFit/>
          </a:bodyPr>
          <a:lstStyle/>
          <a:p>
            <a:pPr algn="ctr"/>
            <a:r>
              <a:rPr lang="tr-TR" b="1" dirty="0" err="1">
                <a:latin typeface="Helvetica" panose="020B0604020202020204" pitchFamily="34" charset="0"/>
                <a:cs typeface="Helvetica" panose="020B0604020202020204" pitchFamily="34" charset="0"/>
              </a:rPr>
              <a:t>Uzm.Dr.Bilal</a:t>
            </a:r>
            <a:r>
              <a:rPr lang="tr-TR" b="1" dirty="0">
                <a:latin typeface="Helvetica" panose="020B0604020202020204" pitchFamily="34" charset="0"/>
                <a:cs typeface="Helvetica" panose="020B0604020202020204" pitchFamily="34" charset="0"/>
              </a:rPr>
              <a:t> </a:t>
            </a:r>
            <a:r>
              <a:rPr lang="tr-TR" b="1" dirty="0" err="1">
                <a:latin typeface="Helvetica" panose="020B0604020202020204" pitchFamily="34" charset="0"/>
                <a:cs typeface="Helvetica" panose="020B0604020202020204" pitchFamily="34" charset="0"/>
              </a:rPr>
              <a:t>Saygın,Arnavutköy</a:t>
            </a:r>
            <a:r>
              <a:rPr lang="tr-TR" b="1" dirty="0">
                <a:latin typeface="Helvetica" panose="020B0604020202020204" pitchFamily="34" charset="0"/>
                <a:cs typeface="Helvetica" panose="020B0604020202020204" pitchFamily="34" charset="0"/>
              </a:rPr>
              <a:t> Devlet Hastanesi</a:t>
            </a:r>
          </a:p>
          <a:p>
            <a:pPr algn="ctr"/>
            <a:r>
              <a:rPr lang="tr-TR" b="1" dirty="0">
                <a:latin typeface="Helvetica" panose="020B0604020202020204" pitchFamily="34" charset="0"/>
                <a:cs typeface="Helvetica" panose="020B0604020202020204" pitchFamily="34" charset="0"/>
              </a:rPr>
              <a:t> İç Hastalıkları AD</a:t>
            </a:r>
          </a:p>
          <a:p>
            <a:pPr algn="ctr"/>
            <a:r>
              <a:rPr lang="tr-TR" b="1" dirty="0">
                <a:latin typeface="Helvetica" panose="020B0604020202020204" pitchFamily="34" charset="0"/>
                <a:cs typeface="Helvetica" panose="020B0604020202020204" pitchFamily="34" charset="0"/>
              </a:rPr>
              <a:t> </a:t>
            </a:r>
            <a:r>
              <a:rPr lang="tr-TR" b="1" dirty="0" err="1">
                <a:latin typeface="Helvetica" panose="020B0604020202020204" pitchFamily="34" charset="0"/>
                <a:cs typeface="Helvetica" panose="020B0604020202020204" pitchFamily="34" charset="0"/>
              </a:rPr>
              <a:t>Prof.Dr</a:t>
            </a:r>
            <a:r>
              <a:rPr lang="tr-TR" b="1" dirty="0">
                <a:latin typeface="Helvetica" panose="020B0604020202020204" pitchFamily="34" charset="0"/>
                <a:cs typeface="Helvetica" panose="020B0604020202020204" pitchFamily="34" charset="0"/>
              </a:rPr>
              <a:t>. Sevgi Aras, Medipol Üniversitesi Tıp Fakültesi, İç Hastalıkları AD, </a:t>
            </a:r>
          </a:p>
          <a:p>
            <a:pPr algn="ctr"/>
            <a:r>
              <a:rPr lang="tr-TR" b="1" dirty="0">
                <a:latin typeface="Helvetica" panose="020B0604020202020204" pitchFamily="34" charset="0"/>
                <a:cs typeface="Helvetica" panose="020B0604020202020204" pitchFamily="34" charset="0"/>
              </a:rPr>
              <a:t>Geriatri Bölümü</a:t>
            </a:r>
          </a:p>
          <a:p>
            <a:pPr algn="ctr"/>
            <a:endParaRPr lang="tr-TR"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037471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8C7CA-C7C3-1A97-E205-14F26027713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EB02509-1D2C-419F-2B97-819A23359021}"/>
              </a:ext>
            </a:extLst>
          </p:cNvPr>
          <p:cNvSpPr>
            <a:spLocks noGrp="1"/>
          </p:cNvSpPr>
          <p:nvPr>
            <p:ph type="title"/>
          </p:nvPr>
        </p:nvSpPr>
        <p:spPr/>
        <p:txBody>
          <a:bodyPr/>
          <a:lstStyle/>
          <a:p>
            <a:endParaRPr lang="tr-TR"/>
          </a:p>
        </p:txBody>
      </p:sp>
      <p:pic>
        <p:nvPicPr>
          <p:cNvPr id="5" name="İçerik Yer Tutucusu 4" descr="metin, ekran görüntüsü içeren bir resim&#10;&#10;Yapay zeka tarafından oluşturulmuş içerik yanlış olabilir.">
            <a:extLst>
              <a:ext uri="{FF2B5EF4-FFF2-40B4-BE49-F238E27FC236}">
                <a16:creationId xmlns:a16="http://schemas.microsoft.com/office/drawing/2014/main" id="{BEA2DE12-667F-0764-5A62-AA9AD1BE5EA6}"/>
              </a:ext>
            </a:extLst>
          </p:cNvPr>
          <p:cNvPicPr>
            <a:picLocks noGrp="1" noChangeAspect="1"/>
          </p:cNvPicPr>
          <p:nvPr>
            <p:ph idx="1"/>
          </p:nvPr>
        </p:nvPicPr>
        <p:blipFill>
          <a:blip r:embed="rId2"/>
          <a:stretch>
            <a:fillRect/>
          </a:stretch>
        </p:blipFill>
        <p:spPr>
          <a:xfrm>
            <a:off x="0" y="0"/>
            <a:ext cx="12192000" cy="6858000"/>
          </a:xfrm>
        </p:spPr>
      </p:pic>
      <p:sp>
        <p:nvSpPr>
          <p:cNvPr id="4" name="Metin kutusu 3">
            <a:extLst>
              <a:ext uri="{FF2B5EF4-FFF2-40B4-BE49-F238E27FC236}">
                <a16:creationId xmlns:a16="http://schemas.microsoft.com/office/drawing/2014/main" id="{E313F336-9C89-AB37-7872-8946E55393A0}"/>
              </a:ext>
            </a:extLst>
          </p:cNvPr>
          <p:cNvSpPr txBox="1"/>
          <p:nvPr/>
        </p:nvSpPr>
        <p:spPr>
          <a:xfrm>
            <a:off x="1744716" y="2404602"/>
            <a:ext cx="9306911" cy="1754326"/>
          </a:xfrm>
          <a:prstGeom prst="rect">
            <a:avLst/>
          </a:prstGeom>
          <a:noFill/>
        </p:spPr>
        <p:txBody>
          <a:bodyPr wrap="square">
            <a:spAutoFit/>
          </a:bodyPr>
          <a:lstStyle/>
          <a:p>
            <a:r>
              <a:rPr lang="tr-TR" dirty="0"/>
              <a:t>Yapılan ölçümlerin değerlendirilmesinde </a:t>
            </a:r>
            <a:r>
              <a:rPr lang="tr-TR" b="1" dirty="0"/>
              <a:t>IBM-PSS </a:t>
            </a:r>
            <a:r>
              <a:rPr lang="tr-TR" b="1" dirty="0" err="1"/>
              <a:t>Statistics</a:t>
            </a:r>
            <a:r>
              <a:rPr lang="tr-TR" b="1" dirty="0"/>
              <a:t> 22.0 </a:t>
            </a:r>
            <a:r>
              <a:rPr lang="tr-TR" dirty="0"/>
              <a:t>paket programı kullanılmıştır. Verilerin dağılım paterni </a:t>
            </a:r>
            <a:r>
              <a:rPr lang="tr-TR" b="1" dirty="0"/>
              <a:t>Kolmogorov </a:t>
            </a:r>
            <a:r>
              <a:rPr lang="tr-TR" b="1" dirty="0" err="1"/>
              <a:t>Smirnov</a:t>
            </a:r>
            <a:r>
              <a:rPr lang="tr-TR" b="1" dirty="0"/>
              <a:t> testi </a:t>
            </a:r>
            <a:r>
              <a:rPr lang="tr-TR" dirty="0"/>
              <a:t>ile değerlendirilmiştir. Kategorik veriler ve sayısal veriler frekans ile ifade edilmiştir.</a:t>
            </a:r>
          </a:p>
          <a:p>
            <a:endParaRPr lang="tr-TR" dirty="0"/>
          </a:p>
          <a:p>
            <a:r>
              <a:rPr lang="tr-TR" dirty="0"/>
              <a:t>Verilerin kategorilere göre frekanslarının karşılaştırılmasında ki-kare analizinden yararlanılmıştır. </a:t>
            </a:r>
            <a:r>
              <a:rPr lang="tr-TR" b="1" dirty="0"/>
              <a:t>Veriler değerlendirilirken anlamlılık düzeyi p&lt;0.05 olarak kabul edilmiştir.</a:t>
            </a:r>
          </a:p>
        </p:txBody>
      </p:sp>
      <p:sp>
        <p:nvSpPr>
          <p:cNvPr id="7" name="Metin kutusu 6">
            <a:extLst>
              <a:ext uri="{FF2B5EF4-FFF2-40B4-BE49-F238E27FC236}">
                <a16:creationId xmlns:a16="http://schemas.microsoft.com/office/drawing/2014/main" id="{DD5DA18D-5099-3AAA-7EC9-DCAD03E51277}"/>
              </a:ext>
            </a:extLst>
          </p:cNvPr>
          <p:cNvSpPr txBox="1"/>
          <p:nvPr/>
        </p:nvSpPr>
        <p:spPr>
          <a:xfrm>
            <a:off x="4275082" y="1459855"/>
            <a:ext cx="3641835" cy="461665"/>
          </a:xfrm>
          <a:prstGeom prst="rect">
            <a:avLst/>
          </a:prstGeom>
          <a:noFill/>
        </p:spPr>
        <p:txBody>
          <a:bodyPr wrap="square">
            <a:spAutoFit/>
          </a:bodyPr>
          <a:lstStyle/>
          <a:p>
            <a:r>
              <a:rPr lang="tr-TR" sz="2400" b="1" dirty="0">
                <a:solidFill>
                  <a:srgbClr val="FF0000"/>
                </a:solidFill>
              </a:rPr>
              <a:t>    İstatiksel Analiz</a:t>
            </a:r>
          </a:p>
        </p:txBody>
      </p:sp>
    </p:spTree>
    <p:extLst>
      <p:ext uri="{BB962C8B-B14F-4D97-AF65-F5344CB8AC3E}">
        <p14:creationId xmlns:p14="http://schemas.microsoft.com/office/powerpoint/2010/main" val="38042280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FE9B3E-5136-D06C-9431-6E83C86CAEA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17D1153-4546-3A50-676F-CA1870026DB8}"/>
              </a:ext>
            </a:extLst>
          </p:cNvPr>
          <p:cNvSpPr>
            <a:spLocks noGrp="1"/>
          </p:cNvSpPr>
          <p:nvPr>
            <p:ph type="title"/>
          </p:nvPr>
        </p:nvSpPr>
        <p:spPr/>
        <p:txBody>
          <a:bodyPr/>
          <a:lstStyle/>
          <a:p>
            <a:endParaRPr lang="tr-TR"/>
          </a:p>
        </p:txBody>
      </p:sp>
      <p:pic>
        <p:nvPicPr>
          <p:cNvPr id="5" name="İçerik Yer Tutucusu 4" descr="metin, ekran görüntüsü içeren bir resim&#10;&#10;Yapay zeka tarafından oluşturulmuş içerik yanlış olabilir.">
            <a:extLst>
              <a:ext uri="{FF2B5EF4-FFF2-40B4-BE49-F238E27FC236}">
                <a16:creationId xmlns:a16="http://schemas.microsoft.com/office/drawing/2014/main" id="{2C6213C7-398F-3AAF-0704-34C2B6BCD368}"/>
              </a:ext>
            </a:extLst>
          </p:cNvPr>
          <p:cNvPicPr>
            <a:picLocks noGrp="1" noChangeAspect="1"/>
          </p:cNvPicPr>
          <p:nvPr>
            <p:ph idx="1"/>
          </p:nvPr>
        </p:nvPicPr>
        <p:blipFill>
          <a:blip r:embed="rId3"/>
          <a:stretch>
            <a:fillRect/>
          </a:stretch>
        </p:blipFill>
        <p:spPr>
          <a:xfrm>
            <a:off x="0" y="0"/>
            <a:ext cx="12192000" cy="6858000"/>
          </a:xfrm>
        </p:spPr>
      </p:pic>
      <p:sp>
        <p:nvSpPr>
          <p:cNvPr id="7" name="Metin kutusu 6">
            <a:extLst>
              <a:ext uri="{FF2B5EF4-FFF2-40B4-BE49-F238E27FC236}">
                <a16:creationId xmlns:a16="http://schemas.microsoft.com/office/drawing/2014/main" id="{6E22AF35-43BC-B786-CD83-0F370757A5F4}"/>
              </a:ext>
            </a:extLst>
          </p:cNvPr>
          <p:cNvSpPr txBox="1"/>
          <p:nvPr/>
        </p:nvSpPr>
        <p:spPr>
          <a:xfrm>
            <a:off x="4748047" y="1229023"/>
            <a:ext cx="3641835" cy="523220"/>
          </a:xfrm>
          <a:prstGeom prst="rect">
            <a:avLst/>
          </a:prstGeom>
          <a:noFill/>
        </p:spPr>
        <p:txBody>
          <a:bodyPr wrap="square">
            <a:spAutoFit/>
          </a:bodyPr>
          <a:lstStyle/>
          <a:p>
            <a:r>
              <a:rPr lang="tr-TR" sz="2800" b="1" dirty="0">
                <a:solidFill>
                  <a:srgbClr val="FF0000"/>
                </a:solidFill>
              </a:rPr>
              <a:t>            Bulgular</a:t>
            </a:r>
          </a:p>
        </p:txBody>
      </p:sp>
      <p:graphicFrame>
        <p:nvGraphicFramePr>
          <p:cNvPr id="3" name="Grafik 2">
            <a:extLst>
              <a:ext uri="{FF2B5EF4-FFF2-40B4-BE49-F238E27FC236}">
                <a16:creationId xmlns:a16="http://schemas.microsoft.com/office/drawing/2014/main" id="{5DD4CDC7-EA09-3725-7E76-24338649972D}"/>
              </a:ext>
            </a:extLst>
          </p:cNvPr>
          <p:cNvGraphicFramePr/>
          <p:nvPr>
            <p:extLst>
              <p:ext uri="{D42A27DB-BD31-4B8C-83A1-F6EECF244321}">
                <p14:modId xmlns:p14="http://schemas.microsoft.com/office/powerpoint/2010/main" val="4088398064"/>
              </p:ext>
            </p:extLst>
          </p:nvPr>
        </p:nvGraphicFramePr>
        <p:xfrm>
          <a:off x="157917" y="2070419"/>
          <a:ext cx="5945096" cy="332772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Grafik 5">
            <a:extLst>
              <a:ext uri="{FF2B5EF4-FFF2-40B4-BE49-F238E27FC236}">
                <a16:creationId xmlns:a16="http://schemas.microsoft.com/office/drawing/2014/main" id="{054DE394-CAD2-2AEF-1122-CDAA68F19D37}"/>
              </a:ext>
            </a:extLst>
          </p:cNvPr>
          <p:cNvGraphicFramePr/>
          <p:nvPr>
            <p:extLst>
              <p:ext uri="{D42A27DB-BD31-4B8C-83A1-F6EECF244321}">
                <p14:modId xmlns:p14="http://schemas.microsoft.com/office/powerpoint/2010/main" val="1619357109"/>
              </p:ext>
            </p:extLst>
          </p:nvPr>
        </p:nvGraphicFramePr>
        <p:xfrm>
          <a:off x="6421822" y="2075555"/>
          <a:ext cx="5612261" cy="3327726"/>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2086616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C3FA85-094B-CFEB-2FB8-F50420D3F79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ABB1649-0EBA-45DC-C7D2-56A1E1CC3F38}"/>
              </a:ext>
            </a:extLst>
          </p:cNvPr>
          <p:cNvSpPr>
            <a:spLocks noGrp="1"/>
          </p:cNvSpPr>
          <p:nvPr>
            <p:ph type="title"/>
          </p:nvPr>
        </p:nvSpPr>
        <p:spPr/>
        <p:txBody>
          <a:bodyPr/>
          <a:lstStyle/>
          <a:p>
            <a:endParaRPr lang="tr-TR"/>
          </a:p>
        </p:txBody>
      </p:sp>
      <p:pic>
        <p:nvPicPr>
          <p:cNvPr id="5" name="İçerik Yer Tutucusu 4" descr="metin, ekran görüntüsü içeren bir resim&#10;&#10;Yapay zeka tarafından oluşturulmuş içerik yanlış olabilir.">
            <a:extLst>
              <a:ext uri="{FF2B5EF4-FFF2-40B4-BE49-F238E27FC236}">
                <a16:creationId xmlns:a16="http://schemas.microsoft.com/office/drawing/2014/main" id="{D6C990DC-0EDE-6060-0B28-1B5A9B7EBBB2}"/>
              </a:ext>
            </a:extLst>
          </p:cNvPr>
          <p:cNvPicPr>
            <a:picLocks noGrp="1" noChangeAspect="1"/>
          </p:cNvPicPr>
          <p:nvPr>
            <p:ph idx="1"/>
          </p:nvPr>
        </p:nvPicPr>
        <p:blipFill>
          <a:blip r:embed="rId3"/>
          <a:stretch>
            <a:fillRect/>
          </a:stretch>
        </p:blipFill>
        <p:spPr>
          <a:xfrm>
            <a:off x="0" y="0"/>
            <a:ext cx="12192000" cy="6858000"/>
          </a:xfrm>
        </p:spPr>
      </p:pic>
      <p:sp>
        <p:nvSpPr>
          <p:cNvPr id="7" name="Metin kutusu 6">
            <a:extLst>
              <a:ext uri="{FF2B5EF4-FFF2-40B4-BE49-F238E27FC236}">
                <a16:creationId xmlns:a16="http://schemas.microsoft.com/office/drawing/2014/main" id="{1FCA5CD9-67CD-45B3-DF9D-4C7CC2FA7C88}"/>
              </a:ext>
            </a:extLst>
          </p:cNvPr>
          <p:cNvSpPr txBox="1"/>
          <p:nvPr/>
        </p:nvSpPr>
        <p:spPr>
          <a:xfrm>
            <a:off x="3113690" y="1213634"/>
            <a:ext cx="5772807" cy="954107"/>
          </a:xfrm>
          <a:prstGeom prst="rect">
            <a:avLst/>
          </a:prstGeom>
          <a:noFill/>
        </p:spPr>
        <p:txBody>
          <a:bodyPr wrap="square">
            <a:spAutoFit/>
          </a:bodyPr>
          <a:lstStyle/>
          <a:p>
            <a:r>
              <a:rPr lang="tr-TR" sz="2800" b="1" dirty="0">
                <a:solidFill>
                  <a:srgbClr val="FF0000"/>
                </a:solidFill>
              </a:rPr>
              <a:t> </a:t>
            </a:r>
            <a:r>
              <a:rPr lang="tr-TR" sz="2000" b="1" dirty="0">
                <a:solidFill>
                  <a:srgbClr val="FF0000"/>
                </a:solidFill>
              </a:rPr>
              <a:t>GENEL ÖZELLİKLER VE DEMOGRAFİK BİLGİLER</a:t>
            </a:r>
          </a:p>
          <a:p>
            <a:endParaRPr lang="tr-TR" sz="2800" b="1" dirty="0">
              <a:solidFill>
                <a:srgbClr val="FF0000"/>
              </a:solidFill>
            </a:endParaRPr>
          </a:p>
        </p:txBody>
      </p:sp>
      <p:pic>
        <p:nvPicPr>
          <p:cNvPr id="8" name="Resim 7">
            <a:extLst>
              <a:ext uri="{FF2B5EF4-FFF2-40B4-BE49-F238E27FC236}">
                <a16:creationId xmlns:a16="http://schemas.microsoft.com/office/drawing/2014/main" id="{8DDFC9D9-FACD-ED91-FDC8-76018CCFB6B8}"/>
              </a:ext>
            </a:extLst>
          </p:cNvPr>
          <p:cNvPicPr>
            <a:picLocks noChangeAspect="1"/>
          </p:cNvPicPr>
          <p:nvPr/>
        </p:nvPicPr>
        <p:blipFill>
          <a:blip r:embed="rId4"/>
          <a:stretch>
            <a:fillRect/>
          </a:stretch>
        </p:blipFill>
        <p:spPr>
          <a:xfrm>
            <a:off x="368968" y="1690688"/>
            <a:ext cx="5889130" cy="4927904"/>
          </a:xfrm>
          <a:prstGeom prst="rect">
            <a:avLst/>
          </a:prstGeom>
        </p:spPr>
      </p:pic>
      <p:pic>
        <p:nvPicPr>
          <p:cNvPr id="9" name="Resim 8"/>
          <p:cNvPicPr>
            <a:picLocks noChangeAspect="1"/>
          </p:cNvPicPr>
          <p:nvPr/>
        </p:nvPicPr>
        <p:blipFill>
          <a:blip r:embed="rId5"/>
          <a:stretch>
            <a:fillRect/>
          </a:stretch>
        </p:blipFill>
        <p:spPr>
          <a:xfrm>
            <a:off x="6543346" y="1690688"/>
            <a:ext cx="5279685" cy="4228849"/>
          </a:xfrm>
          <a:prstGeom prst="rect">
            <a:avLst/>
          </a:prstGeom>
        </p:spPr>
      </p:pic>
    </p:spTree>
    <p:extLst>
      <p:ext uri="{BB962C8B-B14F-4D97-AF65-F5344CB8AC3E}">
        <p14:creationId xmlns:p14="http://schemas.microsoft.com/office/powerpoint/2010/main" val="1586187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F4F789-0EC1-37DE-FB17-A8F96CCB577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434C518-4408-4115-50A5-E1C9FF82141C}"/>
              </a:ext>
            </a:extLst>
          </p:cNvPr>
          <p:cNvSpPr>
            <a:spLocks noGrp="1"/>
          </p:cNvSpPr>
          <p:nvPr>
            <p:ph type="title"/>
          </p:nvPr>
        </p:nvSpPr>
        <p:spPr/>
        <p:txBody>
          <a:bodyPr/>
          <a:lstStyle/>
          <a:p>
            <a:endParaRPr lang="tr-TR"/>
          </a:p>
        </p:txBody>
      </p:sp>
      <p:pic>
        <p:nvPicPr>
          <p:cNvPr id="5" name="İçerik Yer Tutucusu 4" descr="metin, ekran görüntüsü içeren bir resim&#10;&#10;Yapay zeka tarafından oluşturulmuş içerik yanlış olabilir.">
            <a:extLst>
              <a:ext uri="{FF2B5EF4-FFF2-40B4-BE49-F238E27FC236}">
                <a16:creationId xmlns:a16="http://schemas.microsoft.com/office/drawing/2014/main" id="{827C4996-D101-18F4-409B-361B0907BDD8}"/>
              </a:ext>
            </a:extLst>
          </p:cNvPr>
          <p:cNvPicPr>
            <a:picLocks noGrp="1" noChangeAspect="1"/>
          </p:cNvPicPr>
          <p:nvPr>
            <p:ph idx="1"/>
          </p:nvPr>
        </p:nvPicPr>
        <p:blipFill>
          <a:blip r:embed="rId3"/>
          <a:stretch>
            <a:fillRect/>
          </a:stretch>
        </p:blipFill>
        <p:spPr>
          <a:xfrm>
            <a:off x="0" y="0"/>
            <a:ext cx="12192000" cy="6858000"/>
          </a:xfrm>
        </p:spPr>
      </p:pic>
      <p:sp>
        <p:nvSpPr>
          <p:cNvPr id="7" name="Metin kutusu 6">
            <a:extLst>
              <a:ext uri="{FF2B5EF4-FFF2-40B4-BE49-F238E27FC236}">
                <a16:creationId xmlns:a16="http://schemas.microsoft.com/office/drawing/2014/main" id="{E0950D40-D7D5-1251-62B1-65F13C825DE7}"/>
              </a:ext>
            </a:extLst>
          </p:cNvPr>
          <p:cNvSpPr txBox="1"/>
          <p:nvPr/>
        </p:nvSpPr>
        <p:spPr>
          <a:xfrm>
            <a:off x="3818021" y="1249368"/>
            <a:ext cx="4972914" cy="461665"/>
          </a:xfrm>
          <a:prstGeom prst="rect">
            <a:avLst/>
          </a:prstGeom>
          <a:noFill/>
        </p:spPr>
        <p:txBody>
          <a:bodyPr wrap="square">
            <a:spAutoFit/>
          </a:bodyPr>
          <a:lstStyle/>
          <a:p>
            <a:r>
              <a:rPr lang="tr-TR" sz="2400" b="1" dirty="0">
                <a:solidFill>
                  <a:srgbClr val="FF0000"/>
                </a:solidFill>
              </a:rPr>
              <a:t>   LABORATUVAR BİLGİLERİ</a:t>
            </a:r>
          </a:p>
        </p:txBody>
      </p:sp>
      <p:pic>
        <p:nvPicPr>
          <p:cNvPr id="4" name="Resim 3"/>
          <p:cNvPicPr>
            <a:picLocks noChangeAspect="1"/>
          </p:cNvPicPr>
          <p:nvPr/>
        </p:nvPicPr>
        <p:blipFill>
          <a:blip r:embed="rId4"/>
          <a:stretch>
            <a:fillRect/>
          </a:stretch>
        </p:blipFill>
        <p:spPr>
          <a:xfrm>
            <a:off x="1813034" y="1925053"/>
            <a:ext cx="8485998" cy="4379494"/>
          </a:xfrm>
          <a:prstGeom prst="rect">
            <a:avLst/>
          </a:prstGeom>
        </p:spPr>
      </p:pic>
    </p:spTree>
    <p:extLst>
      <p:ext uri="{BB962C8B-B14F-4D97-AF65-F5344CB8AC3E}">
        <p14:creationId xmlns:p14="http://schemas.microsoft.com/office/powerpoint/2010/main" val="236629178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21D9E-8815-FF23-768F-0305BA1EBE0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52A4C2D-776A-37B4-5AF0-58D55ADF9D8E}"/>
              </a:ext>
            </a:extLst>
          </p:cNvPr>
          <p:cNvSpPr>
            <a:spLocks noGrp="1"/>
          </p:cNvSpPr>
          <p:nvPr>
            <p:ph type="title"/>
          </p:nvPr>
        </p:nvSpPr>
        <p:spPr/>
        <p:txBody>
          <a:bodyPr/>
          <a:lstStyle/>
          <a:p>
            <a:endParaRPr lang="tr-TR"/>
          </a:p>
        </p:txBody>
      </p:sp>
      <p:pic>
        <p:nvPicPr>
          <p:cNvPr id="5" name="İçerik Yer Tutucusu 4" descr="metin, ekran görüntüsü içeren bir resim&#10;&#10;Yapay zeka tarafından oluşturulmuş içerik yanlış olabilir.">
            <a:extLst>
              <a:ext uri="{FF2B5EF4-FFF2-40B4-BE49-F238E27FC236}">
                <a16:creationId xmlns:a16="http://schemas.microsoft.com/office/drawing/2014/main" id="{668628CE-E874-0735-C2C1-1BFFF51D580B}"/>
              </a:ext>
            </a:extLst>
          </p:cNvPr>
          <p:cNvPicPr>
            <a:picLocks noGrp="1" noChangeAspect="1"/>
          </p:cNvPicPr>
          <p:nvPr>
            <p:ph idx="1"/>
          </p:nvPr>
        </p:nvPicPr>
        <p:blipFill>
          <a:blip r:embed="rId3"/>
          <a:stretch>
            <a:fillRect/>
          </a:stretch>
        </p:blipFill>
        <p:spPr>
          <a:xfrm>
            <a:off x="0" y="0"/>
            <a:ext cx="12192000" cy="6858000"/>
          </a:xfrm>
        </p:spPr>
      </p:pic>
      <p:sp>
        <p:nvSpPr>
          <p:cNvPr id="7" name="Metin kutusu 6">
            <a:extLst>
              <a:ext uri="{FF2B5EF4-FFF2-40B4-BE49-F238E27FC236}">
                <a16:creationId xmlns:a16="http://schemas.microsoft.com/office/drawing/2014/main" id="{D068A507-9676-37FA-2CD3-71A7EF9E63F4}"/>
              </a:ext>
            </a:extLst>
          </p:cNvPr>
          <p:cNvSpPr txBox="1"/>
          <p:nvPr/>
        </p:nvSpPr>
        <p:spPr>
          <a:xfrm>
            <a:off x="3340976" y="1275189"/>
            <a:ext cx="4732282" cy="830997"/>
          </a:xfrm>
          <a:prstGeom prst="rect">
            <a:avLst/>
          </a:prstGeom>
          <a:noFill/>
        </p:spPr>
        <p:txBody>
          <a:bodyPr wrap="square">
            <a:spAutoFit/>
          </a:bodyPr>
          <a:lstStyle/>
          <a:p>
            <a:r>
              <a:rPr lang="tr-TR" sz="2000" b="1" dirty="0">
                <a:solidFill>
                  <a:srgbClr val="FF0000"/>
                </a:solidFill>
              </a:rPr>
              <a:t>                   İLAÇ ÇEŞİDİ VE SAYISI</a:t>
            </a:r>
          </a:p>
          <a:p>
            <a:endParaRPr lang="tr-TR" sz="2800" b="1" dirty="0">
              <a:solidFill>
                <a:srgbClr val="FF0000"/>
              </a:solidFill>
            </a:endParaRPr>
          </a:p>
        </p:txBody>
      </p:sp>
      <p:pic>
        <p:nvPicPr>
          <p:cNvPr id="4" name="Resim 3">
            <a:extLst>
              <a:ext uri="{FF2B5EF4-FFF2-40B4-BE49-F238E27FC236}">
                <a16:creationId xmlns:a16="http://schemas.microsoft.com/office/drawing/2014/main" id="{A6AE5324-85A0-B86A-3827-B4F68EF06296}"/>
              </a:ext>
            </a:extLst>
          </p:cNvPr>
          <p:cNvPicPr>
            <a:picLocks noChangeAspect="1"/>
          </p:cNvPicPr>
          <p:nvPr/>
        </p:nvPicPr>
        <p:blipFill>
          <a:blip r:embed="rId4"/>
          <a:stretch>
            <a:fillRect/>
          </a:stretch>
        </p:blipFill>
        <p:spPr>
          <a:xfrm>
            <a:off x="1702674" y="2055813"/>
            <a:ext cx="8276897" cy="4229565"/>
          </a:xfrm>
          <a:prstGeom prst="rect">
            <a:avLst/>
          </a:prstGeom>
        </p:spPr>
      </p:pic>
    </p:spTree>
    <p:extLst>
      <p:ext uri="{BB962C8B-B14F-4D97-AF65-F5344CB8AC3E}">
        <p14:creationId xmlns:p14="http://schemas.microsoft.com/office/powerpoint/2010/main" val="942964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B19C99-EAFD-B5F6-25DB-48E8DFFC5E6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1951638-1FB5-FB18-7F79-3A8072E14E07}"/>
              </a:ext>
            </a:extLst>
          </p:cNvPr>
          <p:cNvSpPr>
            <a:spLocks noGrp="1"/>
          </p:cNvSpPr>
          <p:nvPr>
            <p:ph type="title"/>
          </p:nvPr>
        </p:nvSpPr>
        <p:spPr/>
        <p:txBody>
          <a:bodyPr/>
          <a:lstStyle/>
          <a:p>
            <a:endParaRPr lang="tr-TR"/>
          </a:p>
        </p:txBody>
      </p:sp>
      <p:pic>
        <p:nvPicPr>
          <p:cNvPr id="5" name="İçerik Yer Tutucusu 4" descr="metin, ekran görüntüsü içeren bir resim&#10;&#10;Yapay zeka tarafından oluşturulmuş içerik yanlış olabilir.">
            <a:extLst>
              <a:ext uri="{FF2B5EF4-FFF2-40B4-BE49-F238E27FC236}">
                <a16:creationId xmlns:a16="http://schemas.microsoft.com/office/drawing/2014/main" id="{D7CB06E2-D1B3-1CDE-901E-3D1FA8BC0999}"/>
              </a:ext>
            </a:extLst>
          </p:cNvPr>
          <p:cNvPicPr>
            <a:picLocks noGrp="1" noChangeAspect="1"/>
          </p:cNvPicPr>
          <p:nvPr>
            <p:ph idx="1"/>
          </p:nvPr>
        </p:nvPicPr>
        <p:blipFill>
          <a:blip r:embed="rId3"/>
          <a:stretch>
            <a:fillRect/>
          </a:stretch>
        </p:blipFill>
        <p:spPr>
          <a:xfrm>
            <a:off x="0" y="0"/>
            <a:ext cx="12192000" cy="6858000"/>
          </a:xfrm>
        </p:spPr>
      </p:pic>
      <p:sp>
        <p:nvSpPr>
          <p:cNvPr id="7" name="Metin kutusu 6">
            <a:extLst>
              <a:ext uri="{FF2B5EF4-FFF2-40B4-BE49-F238E27FC236}">
                <a16:creationId xmlns:a16="http://schemas.microsoft.com/office/drawing/2014/main" id="{EE11218F-AEBF-F177-8FEF-CEB3D10DD931}"/>
              </a:ext>
            </a:extLst>
          </p:cNvPr>
          <p:cNvSpPr txBox="1"/>
          <p:nvPr/>
        </p:nvSpPr>
        <p:spPr>
          <a:xfrm>
            <a:off x="1981754" y="1097447"/>
            <a:ext cx="7853854" cy="954107"/>
          </a:xfrm>
          <a:prstGeom prst="rect">
            <a:avLst/>
          </a:prstGeom>
          <a:noFill/>
        </p:spPr>
        <p:txBody>
          <a:bodyPr wrap="square">
            <a:spAutoFit/>
          </a:bodyPr>
          <a:lstStyle/>
          <a:p>
            <a:r>
              <a:rPr lang="tr-TR" sz="2800" b="1" dirty="0">
                <a:solidFill>
                  <a:srgbClr val="FF0000"/>
                </a:solidFill>
              </a:rPr>
              <a:t>            </a:t>
            </a:r>
            <a:r>
              <a:rPr lang="tr-TR" sz="2000" b="1" dirty="0">
                <a:solidFill>
                  <a:srgbClr val="FF0000"/>
                </a:solidFill>
              </a:rPr>
              <a:t>TİME TO START STOPP KRİTERLERİNE UYGUN İLAÇLAR</a:t>
            </a:r>
          </a:p>
          <a:p>
            <a:endParaRPr lang="tr-TR" sz="2800" b="1" dirty="0">
              <a:solidFill>
                <a:srgbClr val="FF0000"/>
              </a:solidFill>
            </a:endParaRPr>
          </a:p>
        </p:txBody>
      </p:sp>
      <p:pic>
        <p:nvPicPr>
          <p:cNvPr id="12" name="Resim 11"/>
          <p:cNvPicPr>
            <a:picLocks noChangeAspect="1"/>
          </p:cNvPicPr>
          <p:nvPr/>
        </p:nvPicPr>
        <p:blipFill>
          <a:blip r:embed="rId4"/>
          <a:stretch>
            <a:fillRect/>
          </a:stretch>
        </p:blipFill>
        <p:spPr>
          <a:xfrm>
            <a:off x="169414" y="1690687"/>
            <a:ext cx="5711124" cy="5051127"/>
          </a:xfrm>
          <a:prstGeom prst="rect">
            <a:avLst/>
          </a:prstGeom>
        </p:spPr>
      </p:pic>
      <p:pic>
        <p:nvPicPr>
          <p:cNvPr id="4" name="Resim 3">
            <a:extLst>
              <a:ext uri="{FF2B5EF4-FFF2-40B4-BE49-F238E27FC236}">
                <a16:creationId xmlns:a16="http://schemas.microsoft.com/office/drawing/2014/main" id="{A79EA0CA-4C55-D4D9-AB27-73E6A0766E3F}"/>
              </a:ext>
            </a:extLst>
          </p:cNvPr>
          <p:cNvPicPr>
            <a:picLocks noChangeAspect="1"/>
          </p:cNvPicPr>
          <p:nvPr/>
        </p:nvPicPr>
        <p:blipFill>
          <a:blip r:embed="rId5"/>
          <a:stretch>
            <a:fillRect/>
          </a:stretch>
        </p:blipFill>
        <p:spPr>
          <a:xfrm>
            <a:off x="6359805" y="1788367"/>
            <a:ext cx="5288143" cy="4865717"/>
          </a:xfrm>
          <a:prstGeom prst="rect">
            <a:avLst/>
          </a:prstGeom>
        </p:spPr>
      </p:pic>
    </p:spTree>
    <p:extLst>
      <p:ext uri="{BB962C8B-B14F-4D97-AF65-F5344CB8AC3E}">
        <p14:creationId xmlns:p14="http://schemas.microsoft.com/office/powerpoint/2010/main" val="4016646876"/>
      </p:ext>
    </p:extLst>
  </p:cSld>
  <p:clrMapOvr>
    <a:masterClrMapping/>
  </p:clrMapOvr>
  <p:transition spd="med">
    <p:pull/>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6D947E-C7B9-AF76-5BDE-F76EAD016FB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D04981E-6B7A-3D3D-76CB-24C9314EDECB}"/>
              </a:ext>
            </a:extLst>
          </p:cNvPr>
          <p:cNvSpPr>
            <a:spLocks noGrp="1"/>
          </p:cNvSpPr>
          <p:nvPr>
            <p:ph type="title"/>
          </p:nvPr>
        </p:nvSpPr>
        <p:spPr/>
        <p:txBody>
          <a:bodyPr/>
          <a:lstStyle/>
          <a:p>
            <a:endParaRPr lang="tr-TR"/>
          </a:p>
        </p:txBody>
      </p:sp>
      <p:pic>
        <p:nvPicPr>
          <p:cNvPr id="5" name="İçerik Yer Tutucusu 4" descr="metin, ekran görüntüsü içeren bir resim&#10;&#10;Yapay zeka tarafından oluşturulmuş içerik yanlış olabilir.">
            <a:extLst>
              <a:ext uri="{FF2B5EF4-FFF2-40B4-BE49-F238E27FC236}">
                <a16:creationId xmlns:a16="http://schemas.microsoft.com/office/drawing/2014/main" id="{CF8A2C0E-D508-4A9D-8EFC-7C7CEDE39E2B}"/>
              </a:ext>
            </a:extLst>
          </p:cNvPr>
          <p:cNvPicPr>
            <a:picLocks noGrp="1" noChangeAspect="1"/>
          </p:cNvPicPr>
          <p:nvPr>
            <p:ph idx="1"/>
          </p:nvPr>
        </p:nvPicPr>
        <p:blipFill>
          <a:blip r:embed="rId3"/>
          <a:stretch>
            <a:fillRect/>
          </a:stretch>
        </p:blipFill>
        <p:spPr>
          <a:xfrm>
            <a:off x="0" y="0"/>
            <a:ext cx="12192000" cy="6858000"/>
          </a:xfrm>
        </p:spPr>
      </p:pic>
      <p:sp>
        <p:nvSpPr>
          <p:cNvPr id="7" name="Metin kutusu 6">
            <a:extLst>
              <a:ext uri="{FF2B5EF4-FFF2-40B4-BE49-F238E27FC236}">
                <a16:creationId xmlns:a16="http://schemas.microsoft.com/office/drawing/2014/main" id="{A6676959-81AB-D3B7-CEE5-0FE82BA56428}"/>
              </a:ext>
            </a:extLst>
          </p:cNvPr>
          <p:cNvSpPr txBox="1"/>
          <p:nvPr/>
        </p:nvSpPr>
        <p:spPr>
          <a:xfrm>
            <a:off x="2221615" y="1224816"/>
            <a:ext cx="8008329" cy="830997"/>
          </a:xfrm>
          <a:prstGeom prst="rect">
            <a:avLst/>
          </a:prstGeom>
          <a:noFill/>
        </p:spPr>
        <p:txBody>
          <a:bodyPr wrap="square">
            <a:spAutoFit/>
          </a:bodyPr>
          <a:lstStyle/>
          <a:p>
            <a:r>
              <a:rPr lang="tr-TR" sz="2000" b="1" dirty="0">
                <a:solidFill>
                  <a:srgbClr val="FF0000"/>
                </a:solidFill>
              </a:rPr>
              <a:t>            TİME TO START KRİTERLERİNE UYGUN OLMAYAN İLAÇLAR</a:t>
            </a:r>
          </a:p>
          <a:p>
            <a:endParaRPr lang="tr-TR" sz="2800" b="1" dirty="0">
              <a:solidFill>
                <a:srgbClr val="FF0000"/>
              </a:solidFill>
            </a:endParaRPr>
          </a:p>
        </p:txBody>
      </p:sp>
      <p:pic>
        <p:nvPicPr>
          <p:cNvPr id="4" name="Resim 3">
            <a:extLst>
              <a:ext uri="{FF2B5EF4-FFF2-40B4-BE49-F238E27FC236}">
                <a16:creationId xmlns:a16="http://schemas.microsoft.com/office/drawing/2014/main" id="{84FB6FE9-B9B5-DA60-C03F-42647B1960EC}"/>
              </a:ext>
            </a:extLst>
          </p:cNvPr>
          <p:cNvPicPr>
            <a:picLocks noChangeAspect="1"/>
          </p:cNvPicPr>
          <p:nvPr/>
        </p:nvPicPr>
        <p:blipFill>
          <a:blip r:embed="rId4"/>
          <a:stretch>
            <a:fillRect/>
          </a:stretch>
        </p:blipFill>
        <p:spPr>
          <a:xfrm>
            <a:off x="348514" y="1690688"/>
            <a:ext cx="5528752" cy="4802188"/>
          </a:xfrm>
          <a:prstGeom prst="rect">
            <a:avLst/>
          </a:prstGeom>
        </p:spPr>
      </p:pic>
      <p:pic>
        <p:nvPicPr>
          <p:cNvPr id="8" name="Resim 7">
            <a:extLst>
              <a:ext uri="{FF2B5EF4-FFF2-40B4-BE49-F238E27FC236}">
                <a16:creationId xmlns:a16="http://schemas.microsoft.com/office/drawing/2014/main" id="{18035115-87DD-EDC3-A85C-3E1F3E1EAC0F}"/>
              </a:ext>
            </a:extLst>
          </p:cNvPr>
          <p:cNvPicPr>
            <a:picLocks noChangeAspect="1"/>
          </p:cNvPicPr>
          <p:nvPr/>
        </p:nvPicPr>
        <p:blipFill>
          <a:blip r:embed="rId5"/>
          <a:stretch>
            <a:fillRect/>
          </a:stretch>
        </p:blipFill>
        <p:spPr>
          <a:xfrm>
            <a:off x="6225780" y="1690690"/>
            <a:ext cx="5617706" cy="4802186"/>
          </a:xfrm>
          <a:prstGeom prst="rect">
            <a:avLst/>
          </a:prstGeom>
        </p:spPr>
      </p:pic>
    </p:spTree>
    <p:extLst>
      <p:ext uri="{BB962C8B-B14F-4D97-AF65-F5344CB8AC3E}">
        <p14:creationId xmlns:p14="http://schemas.microsoft.com/office/powerpoint/2010/main" val="21491095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E5A737-6C51-482A-B3E8-41BDCB8357E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6EA7709-41FE-3F63-BEDF-901B8FE0EA13}"/>
              </a:ext>
            </a:extLst>
          </p:cNvPr>
          <p:cNvSpPr>
            <a:spLocks noGrp="1"/>
          </p:cNvSpPr>
          <p:nvPr>
            <p:ph type="title"/>
          </p:nvPr>
        </p:nvSpPr>
        <p:spPr/>
        <p:txBody>
          <a:bodyPr/>
          <a:lstStyle/>
          <a:p>
            <a:endParaRPr lang="tr-TR"/>
          </a:p>
        </p:txBody>
      </p:sp>
      <p:pic>
        <p:nvPicPr>
          <p:cNvPr id="5" name="İçerik Yer Tutucusu 4" descr="metin, ekran görüntüsü içeren bir resim&#10;&#10;Yapay zeka tarafından oluşturulmuş içerik yanlış olabilir.">
            <a:extLst>
              <a:ext uri="{FF2B5EF4-FFF2-40B4-BE49-F238E27FC236}">
                <a16:creationId xmlns:a16="http://schemas.microsoft.com/office/drawing/2014/main" id="{D0D87D51-C466-8FEA-8355-5A4FB8CE914F}"/>
              </a:ext>
            </a:extLst>
          </p:cNvPr>
          <p:cNvPicPr>
            <a:picLocks noGrp="1" noChangeAspect="1"/>
          </p:cNvPicPr>
          <p:nvPr>
            <p:ph idx="1"/>
          </p:nvPr>
        </p:nvPicPr>
        <p:blipFill>
          <a:blip r:embed="rId3"/>
          <a:stretch>
            <a:fillRect/>
          </a:stretch>
        </p:blipFill>
        <p:spPr>
          <a:xfrm>
            <a:off x="0" y="0"/>
            <a:ext cx="12192000" cy="6858000"/>
          </a:xfrm>
        </p:spPr>
      </p:pic>
      <p:sp>
        <p:nvSpPr>
          <p:cNvPr id="7" name="Metin kutusu 6">
            <a:extLst>
              <a:ext uri="{FF2B5EF4-FFF2-40B4-BE49-F238E27FC236}">
                <a16:creationId xmlns:a16="http://schemas.microsoft.com/office/drawing/2014/main" id="{686CFBDC-423C-B1EE-48D3-E7B3E20AADEC}"/>
              </a:ext>
            </a:extLst>
          </p:cNvPr>
          <p:cNvSpPr txBox="1"/>
          <p:nvPr/>
        </p:nvSpPr>
        <p:spPr>
          <a:xfrm>
            <a:off x="2052145" y="1199192"/>
            <a:ext cx="7551683" cy="830997"/>
          </a:xfrm>
          <a:prstGeom prst="rect">
            <a:avLst/>
          </a:prstGeom>
          <a:noFill/>
        </p:spPr>
        <p:txBody>
          <a:bodyPr wrap="square">
            <a:spAutoFit/>
          </a:bodyPr>
          <a:lstStyle/>
          <a:p>
            <a:r>
              <a:rPr lang="tr-TR" sz="2000" b="1" dirty="0">
                <a:solidFill>
                  <a:srgbClr val="FF0000"/>
                </a:solidFill>
              </a:rPr>
              <a:t>            TİME TO STOPP KRİTERLERİNE UYGUN OLMAYAN İLAÇLAR</a:t>
            </a:r>
          </a:p>
          <a:p>
            <a:endParaRPr lang="tr-TR" sz="2800" b="1" dirty="0">
              <a:solidFill>
                <a:srgbClr val="FF0000"/>
              </a:solidFill>
            </a:endParaRPr>
          </a:p>
        </p:txBody>
      </p:sp>
      <p:pic>
        <p:nvPicPr>
          <p:cNvPr id="4" name="Resim 3">
            <a:extLst>
              <a:ext uri="{FF2B5EF4-FFF2-40B4-BE49-F238E27FC236}">
                <a16:creationId xmlns:a16="http://schemas.microsoft.com/office/drawing/2014/main" id="{F45E3AAE-9676-8816-7A3E-0CEB0F47A570}"/>
              </a:ext>
            </a:extLst>
          </p:cNvPr>
          <p:cNvPicPr>
            <a:picLocks noChangeAspect="1"/>
          </p:cNvPicPr>
          <p:nvPr/>
        </p:nvPicPr>
        <p:blipFill>
          <a:blip r:embed="rId4"/>
          <a:stretch>
            <a:fillRect/>
          </a:stretch>
        </p:blipFill>
        <p:spPr>
          <a:xfrm>
            <a:off x="349643" y="1690689"/>
            <a:ext cx="5464299" cy="4915063"/>
          </a:xfrm>
          <a:prstGeom prst="rect">
            <a:avLst/>
          </a:prstGeom>
        </p:spPr>
      </p:pic>
      <p:pic>
        <p:nvPicPr>
          <p:cNvPr id="8" name="Resim 7">
            <a:extLst>
              <a:ext uri="{FF2B5EF4-FFF2-40B4-BE49-F238E27FC236}">
                <a16:creationId xmlns:a16="http://schemas.microsoft.com/office/drawing/2014/main" id="{81D848E7-7853-E563-69E4-618D32603F5A}"/>
              </a:ext>
            </a:extLst>
          </p:cNvPr>
          <p:cNvPicPr>
            <a:picLocks noChangeAspect="1"/>
          </p:cNvPicPr>
          <p:nvPr/>
        </p:nvPicPr>
        <p:blipFill>
          <a:blip r:embed="rId5"/>
          <a:stretch>
            <a:fillRect/>
          </a:stretch>
        </p:blipFill>
        <p:spPr>
          <a:xfrm>
            <a:off x="6397520" y="1690688"/>
            <a:ext cx="5464298" cy="4915063"/>
          </a:xfrm>
          <a:prstGeom prst="rect">
            <a:avLst/>
          </a:prstGeom>
        </p:spPr>
      </p:pic>
    </p:spTree>
    <p:extLst>
      <p:ext uri="{BB962C8B-B14F-4D97-AF65-F5344CB8AC3E}">
        <p14:creationId xmlns:p14="http://schemas.microsoft.com/office/powerpoint/2010/main" val="2604566553"/>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D9D93E-F730-5E30-DDA1-A4E16976578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E67B4BA-0B13-8BAE-8B7E-29239DF478EA}"/>
              </a:ext>
            </a:extLst>
          </p:cNvPr>
          <p:cNvSpPr>
            <a:spLocks noGrp="1"/>
          </p:cNvSpPr>
          <p:nvPr>
            <p:ph type="title"/>
          </p:nvPr>
        </p:nvSpPr>
        <p:spPr/>
        <p:txBody>
          <a:bodyPr/>
          <a:lstStyle/>
          <a:p>
            <a:endParaRPr lang="tr-TR"/>
          </a:p>
        </p:txBody>
      </p:sp>
      <p:pic>
        <p:nvPicPr>
          <p:cNvPr id="5" name="İçerik Yer Tutucusu 4" descr="metin, ekran görüntüsü içeren bir resim&#10;&#10;Yapay zeka tarafından oluşturulmuş içerik yanlış olabilir.">
            <a:extLst>
              <a:ext uri="{FF2B5EF4-FFF2-40B4-BE49-F238E27FC236}">
                <a16:creationId xmlns:a16="http://schemas.microsoft.com/office/drawing/2014/main" id="{AA798202-C1CB-1FC4-E7F7-EB782EF56BE4}"/>
              </a:ext>
            </a:extLst>
          </p:cNvPr>
          <p:cNvPicPr>
            <a:picLocks noGrp="1" noChangeAspect="1"/>
          </p:cNvPicPr>
          <p:nvPr>
            <p:ph idx="1"/>
          </p:nvPr>
        </p:nvPicPr>
        <p:blipFill>
          <a:blip r:embed="rId2"/>
          <a:stretch>
            <a:fillRect/>
          </a:stretch>
        </p:blipFill>
        <p:spPr>
          <a:xfrm>
            <a:off x="0" y="0"/>
            <a:ext cx="12192000" cy="6858000"/>
          </a:xfrm>
        </p:spPr>
      </p:pic>
      <p:sp>
        <p:nvSpPr>
          <p:cNvPr id="4" name="Metin kutusu 3">
            <a:extLst>
              <a:ext uri="{FF2B5EF4-FFF2-40B4-BE49-F238E27FC236}">
                <a16:creationId xmlns:a16="http://schemas.microsoft.com/office/drawing/2014/main" id="{D051F544-455A-EFB2-BAC1-E8113C6CEE8E}"/>
              </a:ext>
            </a:extLst>
          </p:cNvPr>
          <p:cNvSpPr txBox="1"/>
          <p:nvPr/>
        </p:nvSpPr>
        <p:spPr>
          <a:xfrm>
            <a:off x="1403131" y="2274838"/>
            <a:ext cx="6735816" cy="2308324"/>
          </a:xfrm>
          <a:prstGeom prst="rect">
            <a:avLst/>
          </a:prstGeom>
          <a:noFill/>
        </p:spPr>
        <p:txBody>
          <a:bodyPr wrap="square">
            <a:spAutoFit/>
          </a:bodyPr>
          <a:lstStyle/>
          <a:p>
            <a:pPr marL="285750" indent="-285750">
              <a:buFont typeface="Arial" panose="020B0604020202020204" pitchFamily="34" charset="0"/>
              <a:buChar char="•"/>
            </a:pPr>
            <a:r>
              <a:rPr lang="tr-TR" dirty="0"/>
              <a:t>TIME </a:t>
            </a:r>
            <a:r>
              <a:rPr lang="tr-TR" dirty="0" err="1"/>
              <a:t>to</a:t>
            </a:r>
            <a:r>
              <a:rPr lang="tr-TR" dirty="0"/>
              <a:t> START kriterlerine göre en sık uygunsuz kullanım </a:t>
            </a:r>
            <a:r>
              <a:rPr lang="tr-TR" dirty="0" err="1"/>
              <a:t>statin</a:t>
            </a:r>
            <a:r>
              <a:rPr lang="tr-TR" dirty="0"/>
              <a:t> başlanmamasıydı (%6). </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TIME </a:t>
            </a:r>
            <a:r>
              <a:rPr lang="tr-TR" dirty="0" err="1"/>
              <a:t>to</a:t>
            </a:r>
            <a:r>
              <a:rPr lang="tr-TR" dirty="0"/>
              <a:t> STOPP kriterlerine göre en yaygın uygunsuz kullanım proton pompa inhibitörlerinde görüldü (%53,5).</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Solid ve hematolojik tümör hastaları arasında anlamlı fark bulunmadı.</a:t>
            </a:r>
          </a:p>
        </p:txBody>
      </p:sp>
      <p:pic>
        <p:nvPicPr>
          <p:cNvPr id="6" name="Picture 3" descr="time_block_final.png">
            <a:extLst>
              <a:ext uri="{FF2B5EF4-FFF2-40B4-BE49-F238E27FC236}">
                <a16:creationId xmlns:a16="http://schemas.microsoft.com/office/drawing/2014/main" id="{C473C521-04B3-411C-8F16-50ECD7A7DF05}"/>
              </a:ext>
            </a:extLst>
          </p:cNvPr>
          <p:cNvPicPr>
            <a:picLocks noChangeAspect="1"/>
          </p:cNvPicPr>
          <p:nvPr/>
        </p:nvPicPr>
        <p:blipFill>
          <a:blip r:embed="rId3"/>
          <a:stretch>
            <a:fillRect/>
          </a:stretch>
        </p:blipFill>
        <p:spPr>
          <a:xfrm>
            <a:off x="8138947" y="2274838"/>
            <a:ext cx="3429000" cy="2743200"/>
          </a:xfrm>
          <a:prstGeom prst="rect">
            <a:avLst/>
          </a:prstGeom>
        </p:spPr>
      </p:pic>
      <p:sp>
        <p:nvSpPr>
          <p:cNvPr id="8" name="Metin kutusu 7">
            <a:extLst>
              <a:ext uri="{FF2B5EF4-FFF2-40B4-BE49-F238E27FC236}">
                <a16:creationId xmlns:a16="http://schemas.microsoft.com/office/drawing/2014/main" id="{A21B3E95-E1A0-3FA1-EA10-40110BB7E2FD}"/>
              </a:ext>
            </a:extLst>
          </p:cNvPr>
          <p:cNvSpPr txBox="1"/>
          <p:nvPr/>
        </p:nvSpPr>
        <p:spPr>
          <a:xfrm>
            <a:off x="2994135" y="1462044"/>
            <a:ext cx="6203730" cy="400110"/>
          </a:xfrm>
          <a:prstGeom prst="rect">
            <a:avLst/>
          </a:prstGeom>
          <a:noFill/>
        </p:spPr>
        <p:txBody>
          <a:bodyPr wrap="square">
            <a:spAutoFit/>
          </a:bodyPr>
          <a:lstStyle/>
          <a:p>
            <a:r>
              <a:rPr lang="tr-TR" sz="2000" b="1" dirty="0">
                <a:solidFill>
                  <a:srgbClr val="FF0000"/>
                </a:solidFill>
              </a:rPr>
              <a:t>Bulgular – TIME Kriterleri</a:t>
            </a:r>
          </a:p>
        </p:txBody>
      </p:sp>
    </p:spTree>
    <p:extLst>
      <p:ext uri="{BB962C8B-B14F-4D97-AF65-F5344CB8AC3E}">
        <p14:creationId xmlns:p14="http://schemas.microsoft.com/office/powerpoint/2010/main" val="237643753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DA7C7F-D268-7BD4-1B91-EDAB80F9934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8FBC3C7-BBE0-1507-0859-D6C965DEF16C}"/>
              </a:ext>
            </a:extLst>
          </p:cNvPr>
          <p:cNvSpPr>
            <a:spLocks noGrp="1"/>
          </p:cNvSpPr>
          <p:nvPr>
            <p:ph type="title"/>
          </p:nvPr>
        </p:nvSpPr>
        <p:spPr/>
        <p:txBody>
          <a:bodyPr/>
          <a:lstStyle/>
          <a:p>
            <a:endParaRPr lang="tr-TR"/>
          </a:p>
        </p:txBody>
      </p:sp>
      <p:pic>
        <p:nvPicPr>
          <p:cNvPr id="5" name="İçerik Yer Tutucusu 4" descr="metin, ekran görüntüsü içeren bir resim&#10;&#10;Yapay zeka tarafından oluşturulmuş içerik yanlış olabilir.">
            <a:extLst>
              <a:ext uri="{FF2B5EF4-FFF2-40B4-BE49-F238E27FC236}">
                <a16:creationId xmlns:a16="http://schemas.microsoft.com/office/drawing/2014/main" id="{8F507FC8-E0BD-B4CD-FE0F-6E67E18E34E9}"/>
              </a:ext>
            </a:extLst>
          </p:cNvPr>
          <p:cNvPicPr>
            <a:picLocks noGrp="1" noChangeAspect="1"/>
          </p:cNvPicPr>
          <p:nvPr>
            <p:ph idx="1"/>
          </p:nvPr>
        </p:nvPicPr>
        <p:blipFill>
          <a:blip r:embed="rId3"/>
          <a:stretch>
            <a:fillRect/>
          </a:stretch>
        </p:blipFill>
        <p:spPr>
          <a:xfrm>
            <a:off x="0" y="0"/>
            <a:ext cx="12192000" cy="6858000"/>
          </a:xfrm>
        </p:spPr>
      </p:pic>
      <p:sp>
        <p:nvSpPr>
          <p:cNvPr id="4" name="Metin kutusu 3">
            <a:extLst>
              <a:ext uri="{FF2B5EF4-FFF2-40B4-BE49-F238E27FC236}">
                <a16:creationId xmlns:a16="http://schemas.microsoft.com/office/drawing/2014/main" id="{839870CB-4657-F6D7-5993-94F3D201DF67}"/>
              </a:ext>
            </a:extLst>
          </p:cNvPr>
          <p:cNvSpPr txBox="1"/>
          <p:nvPr/>
        </p:nvSpPr>
        <p:spPr>
          <a:xfrm>
            <a:off x="1241190" y="1935658"/>
            <a:ext cx="10042634" cy="3693319"/>
          </a:xfrm>
          <a:prstGeom prst="rect">
            <a:avLst/>
          </a:prstGeom>
          <a:noFill/>
        </p:spPr>
        <p:txBody>
          <a:bodyPr wrap="square">
            <a:spAutoFit/>
          </a:bodyPr>
          <a:lstStyle/>
          <a:p>
            <a:pPr marL="285750" indent="-285750">
              <a:buFont typeface="Arial" panose="020B0604020202020204" pitchFamily="34" charset="0"/>
              <a:buChar char="•"/>
            </a:pPr>
            <a:r>
              <a:rPr lang="tr-TR" dirty="0"/>
              <a:t>  Çalışmamızın bulguları literatürde bildirilen sonuçlarla büyük ölçüde uyumludur. Bozkurt ve arkadaşlarının </a:t>
            </a:r>
            <a:r>
              <a:rPr lang="tr-TR" b="1" dirty="0"/>
              <a:t>çalışmasında ilaç sayısı 6,5–8,3 olarak bulunmuş, bizim çalışmamızda da benzer şekilde ortalama sekiz ilaç kullanımı saptanmıştır.</a:t>
            </a:r>
          </a:p>
          <a:p>
            <a:pPr marL="285750" indent="-285750">
              <a:buFont typeface="Arial" panose="020B0604020202020204" pitchFamily="34" charset="0"/>
              <a:buChar char="•"/>
            </a:pPr>
            <a:endParaRPr lang="tr-TR" b="1" dirty="0"/>
          </a:p>
          <a:p>
            <a:pPr marL="285750" indent="-285750">
              <a:buFont typeface="Arial" panose="020B0604020202020204" pitchFamily="34" charset="0"/>
              <a:buChar char="•"/>
            </a:pPr>
            <a:r>
              <a:rPr lang="tr-TR" dirty="0"/>
              <a:t>TIME kriterlerine göre </a:t>
            </a:r>
            <a:r>
              <a:rPr lang="tr-TR" b="1" dirty="0"/>
              <a:t>en sık uygunsuz ilaç kullanımı </a:t>
            </a:r>
            <a:r>
              <a:rPr lang="tr-TR" b="1" dirty="0" err="1"/>
              <a:t>PPI’larda</a:t>
            </a:r>
            <a:r>
              <a:rPr lang="tr-TR" b="1" dirty="0"/>
              <a:t> görülmüştür (%53,5). Bu sonuç, Çavuşoğlu ve ark.’</a:t>
            </a:r>
            <a:r>
              <a:rPr lang="tr-TR" b="1" dirty="0" err="1"/>
              <a:t>nın</a:t>
            </a:r>
            <a:r>
              <a:rPr lang="tr-TR" b="1" dirty="0"/>
              <a:t> çalışması ile uyumludur.</a:t>
            </a:r>
          </a:p>
          <a:p>
            <a:pPr marL="285750" indent="-285750">
              <a:buFont typeface="Arial" panose="020B0604020202020204" pitchFamily="34" charset="0"/>
              <a:buChar char="•"/>
            </a:pPr>
            <a:endParaRPr lang="tr-TR" b="1" dirty="0"/>
          </a:p>
          <a:p>
            <a:pPr marL="285750" indent="-285750">
              <a:buFont typeface="Arial" panose="020B0604020202020204" pitchFamily="34" charset="0"/>
              <a:buChar char="•"/>
            </a:pPr>
            <a:r>
              <a:rPr lang="tr-TR" b="1" dirty="0"/>
              <a:t> </a:t>
            </a:r>
            <a:r>
              <a:rPr lang="tr-TR" dirty="0"/>
              <a:t>Ayrıca </a:t>
            </a:r>
            <a:r>
              <a:rPr lang="tr-TR" dirty="0" err="1"/>
              <a:t>statin</a:t>
            </a:r>
            <a:r>
              <a:rPr lang="tr-TR" dirty="0"/>
              <a:t> başlanmaması (%6), özellikle kardiyovasküler riskin yüksek olduğu geriatrik popülasyonda önemli bir eksiklik olarak karşımıza çıkmaktadır.</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Elde edilen veriler, klinik pratiğe entegrasyon açısından TIME kriterlerinin uygulanabilirliğini ve faydasını desteklemektedir. </a:t>
            </a:r>
            <a:r>
              <a:rPr lang="tr-TR" b="1" dirty="0"/>
              <a:t>Ancak çalışmamız tek merkezli olup daha geniş, çok merkezli araştırmalara ihtiyaç vardır. </a:t>
            </a:r>
          </a:p>
        </p:txBody>
      </p:sp>
      <p:sp>
        <p:nvSpPr>
          <p:cNvPr id="7" name="Metin kutusu 6">
            <a:extLst>
              <a:ext uri="{FF2B5EF4-FFF2-40B4-BE49-F238E27FC236}">
                <a16:creationId xmlns:a16="http://schemas.microsoft.com/office/drawing/2014/main" id="{E41EE7B4-254D-23AA-474E-95AC119FF9B5}"/>
              </a:ext>
            </a:extLst>
          </p:cNvPr>
          <p:cNvSpPr txBox="1"/>
          <p:nvPr/>
        </p:nvSpPr>
        <p:spPr>
          <a:xfrm>
            <a:off x="4598277" y="1229023"/>
            <a:ext cx="6203730" cy="461665"/>
          </a:xfrm>
          <a:prstGeom prst="rect">
            <a:avLst/>
          </a:prstGeom>
          <a:noFill/>
        </p:spPr>
        <p:txBody>
          <a:bodyPr wrap="square">
            <a:spAutoFit/>
          </a:bodyPr>
          <a:lstStyle/>
          <a:p>
            <a:r>
              <a:rPr lang="tr-TR" sz="2400" b="1" dirty="0">
                <a:solidFill>
                  <a:srgbClr val="FF0000"/>
                </a:solidFill>
              </a:rPr>
              <a:t>     Tartışma</a:t>
            </a:r>
          </a:p>
        </p:txBody>
      </p:sp>
    </p:spTree>
    <p:extLst>
      <p:ext uri="{BB962C8B-B14F-4D97-AF65-F5344CB8AC3E}">
        <p14:creationId xmlns:p14="http://schemas.microsoft.com/office/powerpoint/2010/main" val="2584659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87E728-ADEC-C8D1-8635-FA0BE34556F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1F954A6-540C-8CD0-31C1-86EB6B2BE15A}"/>
              </a:ext>
            </a:extLst>
          </p:cNvPr>
          <p:cNvSpPr>
            <a:spLocks noGrp="1"/>
          </p:cNvSpPr>
          <p:nvPr>
            <p:ph type="title"/>
          </p:nvPr>
        </p:nvSpPr>
        <p:spPr/>
        <p:txBody>
          <a:bodyPr/>
          <a:lstStyle/>
          <a:p>
            <a:endParaRPr lang="tr-TR"/>
          </a:p>
        </p:txBody>
      </p:sp>
      <p:pic>
        <p:nvPicPr>
          <p:cNvPr id="5" name="İçerik Yer Tutucusu 4" descr="metin, ekran görüntüsü içeren bir resim&#10;&#10;Yapay zeka tarafından oluşturulmuş içerik yanlış olabilir.">
            <a:extLst>
              <a:ext uri="{FF2B5EF4-FFF2-40B4-BE49-F238E27FC236}">
                <a16:creationId xmlns:a16="http://schemas.microsoft.com/office/drawing/2014/main" id="{8EC7C5EA-F67D-1674-F461-95074F720C51}"/>
              </a:ext>
            </a:extLst>
          </p:cNvPr>
          <p:cNvPicPr>
            <a:picLocks noGrp="1" noChangeAspect="1"/>
          </p:cNvPicPr>
          <p:nvPr>
            <p:ph idx="1"/>
          </p:nvPr>
        </p:nvPicPr>
        <p:blipFill>
          <a:blip r:embed="rId2"/>
          <a:stretch>
            <a:fillRect/>
          </a:stretch>
        </p:blipFill>
        <p:spPr>
          <a:xfrm>
            <a:off x="0" y="0"/>
            <a:ext cx="12192000" cy="6858000"/>
          </a:xfrm>
        </p:spPr>
      </p:pic>
      <p:sp>
        <p:nvSpPr>
          <p:cNvPr id="4" name="Metin kutusu 3">
            <a:extLst>
              <a:ext uri="{FF2B5EF4-FFF2-40B4-BE49-F238E27FC236}">
                <a16:creationId xmlns:a16="http://schemas.microsoft.com/office/drawing/2014/main" id="{41E3D102-77EF-8501-7E25-8C86AD64A207}"/>
              </a:ext>
            </a:extLst>
          </p:cNvPr>
          <p:cNvSpPr txBox="1"/>
          <p:nvPr/>
        </p:nvSpPr>
        <p:spPr>
          <a:xfrm>
            <a:off x="2458107" y="1690688"/>
            <a:ext cx="7275785" cy="3884397"/>
          </a:xfrm>
          <a:prstGeom prst="rect">
            <a:avLst/>
          </a:prstGeom>
          <a:noFill/>
        </p:spPr>
        <p:txBody>
          <a:bodyPr wrap="square">
            <a:spAutoFit/>
          </a:bodyPr>
          <a:lstStyle/>
          <a:p>
            <a:pPr marL="342900" indent="-342900" rtl="0">
              <a:lnSpc>
                <a:spcPct val="200000"/>
              </a:lnSpc>
              <a:buAutoNum type="arabicPeriod"/>
            </a:pPr>
            <a:r>
              <a:rPr lang="tr-TR" b="1" dirty="0">
                <a:latin typeface="Helvetica" panose="020B0604020202020204" pitchFamily="34" charset="0"/>
                <a:cs typeface="Helvetica" panose="020B0604020202020204" pitchFamily="34" charset="0"/>
              </a:rPr>
              <a:t>GİRİŞ VE AMAÇ</a:t>
            </a:r>
          </a:p>
          <a:p>
            <a:pPr marL="342900" indent="-342900" rtl="0">
              <a:lnSpc>
                <a:spcPct val="200000"/>
              </a:lnSpc>
              <a:buAutoNum type="arabicPeriod"/>
            </a:pPr>
            <a:r>
              <a:rPr lang="tr-TR" b="1" dirty="0">
                <a:latin typeface="Helvetica" panose="020B0604020202020204" pitchFamily="34" charset="0"/>
                <a:cs typeface="Helvetica" panose="020B0604020202020204" pitchFamily="34" charset="0"/>
              </a:rPr>
              <a:t>GENEL BİLGİLER</a:t>
            </a:r>
          </a:p>
          <a:p>
            <a:pPr marL="342900" indent="-342900" rtl="0">
              <a:lnSpc>
                <a:spcPct val="200000"/>
              </a:lnSpc>
              <a:buAutoNum type="arabicPeriod"/>
            </a:pPr>
            <a:r>
              <a:rPr lang="tr-TR" b="1" dirty="0">
                <a:latin typeface="Helvetica" panose="020B0604020202020204" pitchFamily="34" charset="0"/>
                <a:cs typeface="Helvetica" panose="020B0604020202020204" pitchFamily="34" charset="0"/>
              </a:rPr>
              <a:t>MATERYAL METOD</a:t>
            </a:r>
          </a:p>
          <a:p>
            <a:pPr marL="342900" indent="-342900" rtl="0">
              <a:lnSpc>
                <a:spcPct val="200000"/>
              </a:lnSpc>
              <a:buAutoNum type="arabicPeriod"/>
            </a:pPr>
            <a:r>
              <a:rPr lang="tr-TR" b="1" dirty="0">
                <a:latin typeface="Helvetica" panose="020B0604020202020204" pitchFamily="34" charset="0"/>
                <a:cs typeface="Helvetica" panose="020B0604020202020204" pitchFamily="34" charset="0"/>
              </a:rPr>
              <a:t>BULGULAR</a:t>
            </a:r>
          </a:p>
          <a:p>
            <a:pPr marL="342900" indent="-342900" rtl="0">
              <a:lnSpc>
                <a:spcPct val="200000"/>
              </a:lnSpc>
              <a:buAutoNum type="arabicPeriod"/>
            </a:pPr>
            <a:r>
              <a:rPr lang="tr-TR" b="1" dirty="0">
                <a:latin typeface="Helvetica" panose="020B0604020202020204" pitchFamily="34" charset="0"/>
                <a:cs typeface="Helvetica" panose="020B0604020202020204" pitchFamily="34" charset="0"/>
              </a:rPr>
              <a:t>TARTIŞMA</a:t>
            </a:r>
          </a:p>
          <a:p>
            <a:pPr marL="342900" indent="-342900" rtl="0">
              <a:lnSpc>
                <a:spcPct val="200000"/>
              </a:lnSpc>
              <a:buAutoNum type="arabicPeriod"/>
            </a:pPr>
            <a:r>
              <a:rPr lang="tr-TR" b="1" dirty="0">
                <a:latin typeface="Helvetica" panose="020B0604020202020204" pitchFamily="34" charset="0"/>
                <a:cs typeface="Helvetica" panose="020B0604020202020204" pitchFamily="34" charset="0"/>
              </a:rPr>
              <a:t>SONUÇ</a:t>
            </a:r>
          </a:p>
          <a:p>
            <a:pPr marL="342900" indent="-342900" rtl="0">
              <a:lnSpc>
                <a:spcPct val="200000"/>
              </a:lnSpc>
              <a:buAutoNum type="arabicPeriod"/>
            </a:pPr>
            <a:r>
              <a:rPr lang="tr-TR" b="1" dirty="0">
                <a:latin typeface="Helvetica" panose="020B0604020202020204" pitchFamily="34" charset="0"/>
                <a:cs typeface="Helvetica" panose="020B0604020202020204" pitchFamily="34" charset="0"/>
              </a:rPr>
              <a:t>KAYNAKLAR</a:t>
            </a:r>
          </a:p>
        </p:txBody>
      </p:sp>
    </p:spTree>
    <p:extLst>
      <p:ext uri="{BB962C8B-B14F-4D97-AF65-F5344CB8AC3E}">
        <p14:creationId xmlns:p14="http://schemas.microsoft.com/office/powerpoint/2010/main" val="329090840"/>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818962-5CDB-5DEC-376B-4BB9BC1AE70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DA71EFC-AE62-6C1E-48D3-2DC27BFC4EFF}"/>
              </a:ext>
            </a:extLst>
          </p:cNvPr>
          <p:cNvSpPr>
            <a:spLocks noGrp="1"/>
          </p:cNvSpPr>
          <p:nvPr>
            <p:ph type="title"/>
          </p:nvPr>
        </p:nvSpPr>
        <p:spPr/>
        <p:txBody>
          <a:bodyPr/>
          <a:lstStyle/>
          <a:p>
            <a:endParaRPr lang="tr-TR"/>
          </a:p>
        </p:txBody>
      </p:sp>
      <p:pic>
        <p:nvPicPr>
          <p:cNvPr id="5" name="İçerik Yer Tutucusu 4" descr="metin, ekran görüntüsü içeren bir resim&#10;&#10;Yapay zeka tarafından oluşturulmuş içerik yanlış olabilir.">
            <a:extLst>
              <a:ext uri="{FF2B5EF4-FFF2-40B4-BE49-F238E27FC236}">
                <a16:creationId xmlns:a16="http://schemas.microsoft.com/office/drawing/2014/main" id="{9201ED81-5930-DD1A-CA2B-C301EF869048}"/>
              </a:ext>
            </a:extLst>
          </p:cNvPr>
          <p:cNvPicPr>
            <a:picLocks noGrp="1" noChangeAspect="1"/>
          </p:cNvPicPr>
          <p:nvPr>
            <p:ph idx="1"/>
          </p:nvPr>
        </p:nvPicPr>
        <p:blipFill>
          <a:blip r:embed="rId3"/>
          <a:stretch>
            <a:fillRect/>
          </a:stretch>
        </p:blipFill>
        <p:spPr>
          <a:xfrm>
            <a:off x="0" y="0"/>
            <a:ext cx="12192000" cy="6858000"/>
          </a:xfrm>
        </p:spPr>
      </p:pic>
      <p:sp>
        <p:nvSpPr>
          <p:cNvPr id="4" name="Metin kutusu 3">
            <a:extLst>
              <a:ext uri="{FF2B5EF4-FFF2-40B4-BE49-F238E27FC236}">
                <a16:creationId xmlns:a16="http://schemas.microsoft.com/office/drawing/2014/main" id="{FF2F9B42-B1AE-6E1E-0032-4DFB3ED3219F}"/>
              </a:ext>
            </a:extLst>
          </p:cNvPr>
          <p:cNvSpPr txBox="1"/>
          <p:nvPr/>
        </p:nvSpPr>
        <p:spPr>
          <a:xfrm>
            <a:off x="425669" y="1690688"/>
            <a:ext cx="11571890" cy="5632311"/>
          </a:xfrm>
          <a:prstGeom prst="rect">
            <a:avLst/>
          </a:prstGeom>
          <a:noFill/>
        </p:spPr>
        <p:txBody>
          <a:bodyPr wrap="square">
            <a:spAutoFit/>
          </a:bodyPr>
          <a:lstStyle/>
          <a:p>
            <a:pPr marL="285750" indent="-285750">
              <a:buFont typeface="Arial" panose="020B0604020202020204" pitchFamily="34" charset="0"/>
              <a:buChar char="•"/>
            </a:pPr>
            <a:r>
              <a:rPr lang="tr-TR" sz="1600" dirty="0"/>
              <a:t>  </a:t>
            </a:r>
            <a:r>
              <a:rPr lang="tr-TR" sz="1600" dirty="0" err="1">
                <a:ea typeface="Aptos" panose="020B0004020202020204" pitchFamily="34" charset="0"/>
                <a:cs typeface="Times New Roman" panose="02020603050405020304" pitchFamily="18" charset="0"/>
              </a:rPr>
              <a:t>Gutiérrez</a:t>
            </a:r>
            <a:r>
              <a:rPr lang="tr-TR" sz="1600" dirty="0">
                <a:ea typeface="Aptos" panose="020B0004020202020204" pitchFamily="34" charset="0"/>
                <a:cs typeface="Times New Roman" panose="02020603050405020304" pitchFamily="18" charset="0"/>
              </a:rPr>
              <a:t>‐Valencia ve diğerlerinin (455) yaptığı çalışmada, STOPP kriterlerine göre hastaların %68,5’inde, START kriterlerine göre hastaların %58’inde en az bir uygunsuz ilaç kullanım durumunun olduğu ortaya konulmuştur. </a:t>
            </a:r>
            <a:r>
              <a:rPr lang="tr-TR" sz="1600" dirty="0" err="1">
                <a:ea typeface="Aptos" panose="020B0004020202020204" pitchFamily="34" charset="0"/>
                <a:cs typeface="Times New Roman" panose="02020603050405020304" pitchFamily="18" charset="0"/>
              </a:rPr>
              <a:t>Abegaz</a:t>
            </a:r>
            <a:r>
              <a:rPr lang="tr-TR" sz="1600" dirty="0">
                <a:ea typeface="Aptos" panose="020B0004020202020204" pitchFamily="34" charset="0"/>
                <a:cs typeface="Times New Roman" panose="02020603050405020304" pitchFamily="18" charset="0"/>
              </a:rPr>
              <a:t> ve diğerlerinin (456) yaptığı çalışmada ise, kardiyovasküler hastalığı nedeniyle hastaneye yatırılan 239 hastanın %44’ünde STOPP kriterlerine, %48’inde START kriterlerine göre uygunsuz ilaç kullanımı olduğu tespit edilmiştir. </a:t>
            </a:r>
            <a:r>
              <a:rPr lang="tr-TR" sz="1600" b="1" dirty="0">
                <a:ea typeface="Aptos" panose="020B0004020202020204" pitchFamily="34" charset="0"/>
                <a:cs typeface="Times New Roman" panose="02020603050405020304" pitchFamily="18" charset="0"/>
              </a:rPr>
              <a:t>Hasta ve  hastalık özellikleri, çalışma  dizaynları farklı olsa da dünya  genelinde geriatrik yaş grubunda  yapılan tüm çalışmalarda  uygunsuz ilaç kullanım sıklığının fazla olduğu ispatlanmıştır. </a:t>
            </a:r>
          </a:p>
          <a:p>
            <a:pPr marL="285750" indent="-285750">
              <a:buFont typeface="Arial" panose="020B0604020202020204" pitchFamily="34" charset="0"/>
              <a:buChar char="•"/>
            </a:pPr>
            <a:endParaRPr lang="tr-TR" sz="1600" b="1" dirty="0">
              <a:ea typeface="Aptos" panose="020B0004020202020204" pitchFamily="34" charset="0"/>
              <a:cs typeface="Times New Roman" panose="02020603050405020304" pitchFamily="18" charset="0"/>
            </a:endParaRPr>
          </a:p>
          <a:p>
            <a:pPr marL="285750" indent="-285750">
              <a:buFont typeface="Arial" panose="020B0604020202020204" pitchFamily="34" charset="0"/>
              <a:buChar char="•"/>
            </a:pPr>
            <a:r>
              <a:rPr lang="tr-TR" sz="1600" dirty="0">
                <a:ea typeface="Aptos" panose="020B0004020202020204" pitchFamily="34" charset="0"/>
              </a:rPr>
              <a:t>Yaşlı bireylerin değerlendirmesinde ilaç anamnezi alırken beşeri ilaçlar dışında hastanın bitkisel özellikte, reçetesiz kullandığı ilaçlar da sorgulanmalıdır. Yine yaşlanma ile birlikte olan </a:t>
            </a:r>
            <a:r>
              <a:rPr lang="tr-TR" sz="1600" dirty="0" err="1">
                <a:ea typeface="Aptos" panose="020B0004020202020204" pitchFamily="34" charset="0"/>
              </a:rPr>
              <a:t>hormonal</a:t>
            </a:r>
            <a:r>
              <a:rPr lang="tr-TR" sz="1600" dirty="0">
                <a:ea typeface="Aptos" panose="020B0004020202020204" pitchFamily="34" charset="0"/>
              </a:rPr>
              <a:t> değişiklikler,  </a:t>
            </a:r>
            <a:r>
              <a:rPr lang="tr-TR" sz="1600" dirty="0" err="1">
                <a:ea typeface="Aptos" panose="020B0004020202020204" pitchFamily="34" charset="0"/>
              </a:rPr>
              <a:t>diabetes</a:t>
            </a:r>
            <a:r>
              <a:rPr lang="tr-TR" sz="1600" dirty="0">
                <a:ea typeface="Aptos" panose="020B0004020202020204" pitchFamily="34" charset="0"/>
              </a:rPr>
              <a:t> </a:t>
            </a:r>
            <a:r>
              <a:rPr lang="tr-TR" sz="1600" dirty="0" err="1">
                <a:ea typeface="Aptos" panose="020B0004020202020204" pitchFamily="34" charset="0"/>
              </a:rPr>
              <a:t>mellitus</a:t>
            </a:r>
            <a:r>
              <a:rPr lang="tr-TR" sz="1600" dirty="0">
                <a:ea typeface="Aptos" panose="020B0004020202020204" pitchFamily="34" charset="0"/>
              </a:rPr>
              <a:t>, periferik arter hastalığı gibi problemler erkeklerde </a:t>
            </a:r>
            <a:r>
              <a:rPr lang="tr-TR" sz="1600" dirty="0" err="1">
                <a:ea typeface="Aptos" panose="020B0004020202020204" pitchFamily="34" charset="0"/>
              </a:rPr>
              <a:t>impotansın</a:t>
            </a:r>
            <a:r>
              <a:rPr lang="tr-TR" sz="1600" dirty="0">
                <a:ea typeface="Aptos" panose="020B0004020202020204" pitchFamily="34" charset="0"/>
              </a:rPr>
              <a:t> sık görülmesine ve sonuçta </a:t>
            </a:r>
            <a:r>
              <a:rPr lang="tr-TR" sz="1600" b="1" dirty="0">
                <a:ea typeface="Aptos" panose="020B0004020202020204" pitchFamily="34" charset="0"/>
              </a:rPr>
              <a:t>yaşlı erkeklerde </a:t>
            </a:r>
            <a:r>
              <a:rPr lang="tr-TR" sz="1600" b="1" dirty="0" err="1">
                <a:ea typeface="Aptos" panose="020B0004020202020204" pitchFamily="34" charset="0"/>
              </a:rPr>
              <a:t>fosfodiesteraz</a:t>
            </a:r>
            <a:r>
              <a:rPr lang="tr-TR" sz="1600" b="1" dirty="0">
                <a:ea typeface="Aptos" panose="020B0004020202020204" pitchFamily="34" charset="0"/>
              </a:rPr>
              <a:t> inhibitörlerinin kontrol dışı kullanımının artışına neden olmaktadır. Tıpkı bitkisel ilaçlar gibi bu tür şikayetlerin ve ilaçların sorgulanması göz ardı edilmektedir. Bu durum göz önüne alındığında retrospektif özellikteki   çalışmamızın  hasta grubunda  bu tür ilaçların olmaması beklenen bir sonuçtur.</a:t>
            </a:r>
          </a:p>
          <a:p>
            <a:pPr marL="285750" indent="-285750">
              <a:buFont typeface="Arial" panose="020B0604020202020204" pitchFamily="34" charset="0"/>
              <a:buChar char="•"/>
            </a:pPr>
            <a:endParaRPr lang="tr-TR" sz="1600" b="1" dirty="0"/>
          </a:p>
          <a:p>
            <a:pPr marL="285750" indent="-285750">
              <a:buFont typeface="Arial" panose="020B0604020202020204" pitchFamily="34" charset="0"/>
              <a:buChar char="•"/>
            </a:pPr>
            <a:r>
              <a:rPr lang="tr-TR" sz="1600" dirty="0">
                <a:ea typeface="Aptos" panose="020B0004020202020204" pitchFamily="34" charset="0"/>
                <a:cs typeface="Times New Roman" panose="02020603050405020304" pitchFamily="18" charset="0"/>
              </a:rPr>
              <a:t>Geriatrik yaş grubundaki bireyin kapsamlı değerlendirmesinde koruyucu hekimlik kapsamında aşılanma önemli bir konudur. TIME kriterlerinde geriatrik bireylere yapılması gereken rutin aşılar ve uygulanma prosedürlerine de yer </a:t>
            </a:r>
            <a:r>
              <a:rPr lang="tr-TR" sz="1600" dirty="0" err="1">
                <a:ea typeface="Aptos" panose="020B0004020202020204" pitchFamily="34" charset="0"/>
                <a:cs typeface="Times New Roman" panose="02020603050405020304" pitchFamily="18" charset="0"/>
              </a:rPr>
              <a:t>verilmiştir.</a:t>
            </a:r>
            <a:r>
              <a:rPr lang="tr-TR" sz="1600" b="1" dirty="0" err="1">
                <a:ea typeface="Aptos" panose="020B0004020202020204" pitchFamily="34" charset="0"/>
                <a:cs typeface="Times New Roman" panose="02020603050405020304" pitchFamily="18" charset="0"/>
              </a:rPr>
              <a:t>Çalışmamız</a:t>
            </a:r>
            <a:r>
              <a:rPr lang="tr-TR" sz="1600" b="1" dirty="0">
                <a:ea typeface="Aptos" panose="020B0004020202020204" pitchFamily="34" charset="0"/>
                <a:cs typeface="Times New Roman" panose="02020603050405020304" pitchFamily="18" charset="0"/>
              </a:rPr>
              <a:t> retrospektif olduğu için  aşı ile ilgili bilgilere yer verilmedi. Kendi imkanı ile veya  bazı özel hastanelerde aşı yaptıranlarda “ e-nabız” sisteminde aşı bilgileri bulunmamaktadır.</a:t>
            </a:r>
          </a:p>
          <a:p>
            <a:pPr marL="285750" indent="-285750">
              <a:buFont typeface="Arial" panose="020B0604020202020204" pitchFamily="34" charset="0"/>
              <a:buChar char="•"/>
            </a:pPr>
            <a:endParaRPr lang="tr-TR" b="1" dirty="0"/>
          </a:p>
          <a:p>
            <a:pPr marL="285750" indent="-285750">
              <a:buFont typeface="Arial" panose="020B0604020202020204" pitchFamily="34" charset="0"/>
              <a:buChar char="•"/>
            </a:pPr>
            <a:endParaRPr lang="tr-TR" b="1" dirty="0">
              <a:ea typeface="Aptos" panose="020B0004020202020204" pitchFamily="34" charset="0"/>
              <a:cs typeface="Times New Roman" panose="02020603050405020304" pitchFamily="18" charset="0"/>
            </a:endParaRPr>
          </a:p>
          <a:p>
            <a:pPr marL="285750" indent="-285750">
              <a:buFont typeface="Arial" panose="020B0604020202020204" pitchFamily="34" charset="0"/>
              <a:buChar char="•"/>
            </a:pPr>
            <a:endParaRPr lang="tr-TR" b="1" dirty="0">
              <a:ea typeface="Aptos" panose="020B0004020202020204" pitchFamily="34" charset="0"/>
              <a:cs typeface="Times New Roman" panose="02020603050405020304" pitchFamily="18" charset="0"/>
            </a:endParaRPr>
          </a:p>
          <a:p>
            <a:pPr marL="285750" indent="-285750">
              <a:buFont typeface="Arial" panose="020B0604020202020204" pitchFamily="34" charset="0"/>
              <a:buChar char="•"/>
            </a:pPr>
            <a:endParaRPr lang="tr-TR" b="1" dirty="0"/>
          </a:p>
        </p:txBody>
      </p:sp>
      <p:sp>
        <p:nvSpPr>
          <p:cNvPr id="7" name="Metin kutusu 6">
            <a:extLst>
              <a:ext uri="{FF2B5EF4-FFF2-40B4-BE49-F238E27FC236}">
                <a16:creationId xmlns:a16="http://schemas.microsoft.com/office/drawing/2014/main" id="{479389BB-5C44-7A75-ECED-F402268EB130}"/>
              </a:ext>
            </a:extLst>
          </p:cNvPr>
          <p:cNvSpPr txBox="1"/>
          <p:nvPr/>
        </p:nvSpPr>
        <p:spPr>
          <a:xfrm>
            <a:off x="4598277" y="1229023"/>
            <a:ext cx="6203730" cy="461665"/>
          </a:xfrm>
          <a:prstGeom prst="rect">
            <a:avLst/>
          </a:prstGeom>
          <a:noFill/>
        </p:spPr>
        <p:txBody>
          <a:bodyPr wrap="square">
            <a:spAutoFit/>
          </a:bodyPr>
          <a:lstStyle/>
          <a:p>
            <a:r>
              <a:rPr lang="tr-TR" sz="2400" b="1" dirty="0">
                <a:solidFill>
                  <a:srgbClr val="FF0000"/>
                </a:solidFill>
              </a:rPr>
              <a:t>     Tartışma</a:t>
            </a:r>
          </a:p>
        </p:txBody>
      </p:sp>
    </p:spTree>
    <p:extLst>
      <p:ext uri="{BB962C8B-B14F-4D97-AF65-F5344CB8AC3E}">
        <p14:creationId xmlns:p14="http://schemas.microsoft.com/office/powerpoint/2010/main" val="3111464309"/>
      </p:ext>
    </p:extLst>
  </p:cSld>
  <p:clrMapOvr>
    <a:masterClrMapping/>
  </p:clrMapOvr>
  <p:transition spd="med">
    <p:pull/>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EBA306-944C-7A64-19A6-F5EC71AD78C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E75CA84-ACF5-97D0-A089-86F3BD004F5E}"/>
              </a:ext>
            </a:extLst>
          </p:cNvPr>
          <p:cNvSpPr>
            <a:spLocks noGrp="1"/>
          </p:cNvSpPr>
          <p:nvPr>
            <p:ph type="title"/>
          </p:nvPr>
        </p:nvSpPr>
        <p:spPr/>
        <p:txBody>
          <a:bodyPr/>
          <a:lstStyle/>
          <a:p>
            <a:endParaRPr lang="tr-TR"/>
          </a:p>
        </p:txBody>
      </p:sp>
      <p:pic>
        <p:nvPicPr>
          <p:cNvPr id="5" name="İçerik Yer Tutucusu 4" descr="metin, ekran görüntüsü içeren bir resim&#10;&#10;Yapay zeka tarafından oluşturulmuş içerik yanlış olabilir.">
            <a:extLst>
              <a:ext uri="{FF2B5EF4-FFF2-40B4-BE49-F238E27FC236}">
                <a16:creationId xmlns:a16="http://schemas.microsoft.com/office/drawing/2014/main" id="{85319305-B005-F789-F869-E00D5C2676D5}"/>
              </a:ext>
            </a:extLst>
          </p:cNvPr>
          <p:cNvPicPr>
            <a:picLocks noGrp="1" noChangeAspect="1"/>
          </p:cNvPicPr>
          <p:nvPr>
            <p:ph idx="1"/>
          </p:nvPr>
        </p:nvPicPr>
        <p:blipFill>
          <a:blip r:embed="rId2"/>
          <a:stretch>
            <a:fillRect/>
          </a:stretch>
        </p:blipFill>
        <p:spPr>
          <a:xfrm>
            <a:off x="0" y="0"/>
            <a:ext cx="12192000" cy="6858000"/>
          </a:xfrm>
        </p:spPr>
      </p:pic>
      <p:sp>
        <p:nvSpPr>
          <p:cNvPr id="4" name="Metin kutusu 3">
            <a:extLst>
              <a:ext uri="{FF2B5EF4-FFF2-40B4-BE49-F238E27FC236}">
                <a16:creationId xmlns:a16="http://schemas.microsoft.com/office/drawing/2014/main" id="{BC73D4EC-A9D9-9163-6946-B87EDEDF2CE2}"/>
              </a:ext>
            </a:extLst>
          </p:cNvPr>
          <p:cNvSpPr txBox="1"/>
          <p:nvPr/>
        </p:nvSpPr>
        <p:spPr>
          <a:xfrm>
            <a:off x="838200" y="2284610"/>
            <a:ext cx="11048999" cy="4031873"/>
          </a:xfrm>
          <a:prstGeom prst="rect">
            <a:avLst/>
          </a:prstGeom>
          <a:noFill/>
        </p:spPr>
        <p:txBody>
          <a:bodyPr wrap="square">
            <a:spAutoFit/>
          </a:bodyPr>
          <a:lstStyle/>
          <a:p>
            <a:pPr marL="285750" indent="-285750">
              <a:buFont typeface="Arial" panose="020B0604020202020204" pitchFamily="34" charset="0"/>
              <a:buChar char="•"/>
            </a:pPr>
            <a:r>
              <a:rPr lang="tr-TR" dirty="0">
                <a:ea typeface="Aptos" panose="020B0004020202020204" pitchFamily="34" charset="0"/>
                <a:cs typeface="Times New Roman" panose="02020603050405020304" pitchFamily="18" charset="0"/>
              </a:rPr>
              <a:t>  Bu çalışmanın amacı, Türkiye’de geliştirilen TIME </a:t>
            </a:r>
            <a:r>
              <a:rPr lang="tr-TR" dirty="0" err="1">
                <a:ea typeface="Aptos" panose="020B0004020202020204" pitchFamily="34" charset="0"/>
                <a:cs typeface="Times New Roman" panose="02020603050405020304" pitchFamily="18" charset="0"/>
              </a:rPr>
              <a:t>to</a:t>
            </a:r>
            <a:r>
              <a:rPr lang="tr-TR" dirty="0">
                <a:ea typeface="Aptos" panose="020B0004020202020204" pitchFamily="34" charset="0"/>
                <a:cs typeface="Times New Roman" panose="02020603050405020304" pitchFamily="18" charset="0"/>
              </a:rPr>
              <a:t> START/TIME </a:t>
            </a:r>
            <a:r>
              <a:rPr lang="tr-TR" dirty="0" err="1">
                <a:ea typeface="Aptos" panose="020B0004020202020204" pitchFamily="34" charset="0"/>
                <a:cs typeface="Times New Roman" panose="02020603050405020304" pitchFamily="18" charset="0"/>
              </a:rPr>
              <a:t>to</a:t>
            </a:r>
            <a:r>
              <a:rPr lang="tr-TR" dirty="0">
                <a:ea typeface="Aptos" panose="020B0004020202020204" pitchFamily="34" charset="0"/>
                <a:cs typeface="Times New Roman" panose="02020603050405020304" pitchFamily="18" charset="0"/>
              </a:rPr>
              <a:t> STOPP kriterlerini kullanarak, 65 yaş ve üzeri </a:t>
            </a:r>
            <a:r>
              <a:rPr lang="tr-TR" dirty="0" err="1">
                <a:ea typeface="Aptos" panose="020B0004020202020204" pitchFamily="34" charset="0"/>
                <a:cs typeface="Times New Roman" panose="02020603050405020304" pitchFamily="18" charset="0"/>
              </a:rPr>
              <a:t>maligniteli</a:t>
            </a:r>
            <a:r>
              <a:rPr lang="tr-TR" dirty="0">
                <a:ea typeface="Aptos" panose="020B0004020202020204" pitchFamily="34" charset="0"/>
                <a:cs typeface="Times New Roman" panose="02020603050405020304" pitchFamily="18" charset="0"/>
              </a:rPr>
              <a:t> hastalarda ilaç kullanımının değerlendirilmesi ve uygunsuz ilaç kullanımını belirlemektedir.</a:t>
            </a:r>
          </a:p>
          <a:p>
            <a:r>
              <a:rPr lang="tr-TR" dirty="0">
                <a:ea typeface="Aptos" panose="020B0004020202020204" pitchFamily="34" charset="0"/>
                <a:cs typeface="Times New Roman" panose="02020603050405020304" pitchFamily="18" charset="0"/>
              </a:rPr>
              <a:t> </a:t>
            </a:r>
          </a:p>
          <a:p>
            <a:pPr marL="285750" indent="-285750">
              <a:buFont typeface="Arial" panose="020B0604020202020204" pitchFamily="34" charset="0"/>
              <a:buChar char="•"/>
            </a:pPr>
            <a:r>
              <a:rPr lang="tr-TR" b="1" dirty="0">
                <a:ea typeface="Aptos" panose="020B0004020202020204" pitchFamily="34" charset="0"/>
                <a:cs typeface="Times New Roman" panose="02020603050405020304" pitchFamily="18" charset="0"/>
              </a:rPr>
              <a:t>Bu değerlendirme ile  uygunsuz ilaç kullanımına  dikkat çekerek bu durumun önlenmesi ve yaşlı hastalarda tedavi yönetiminin optimize edilmesi yönünde önemli adımlar atılmasını sağlamayı amaçlamaktadır. </a:t>
            </a:r>
          </a:p>
          <a:p>
            <a:pPr marL="285750" indent="-285750">
              <a:buFont typeface="Arial" panose="020B0604020202020204" pitchFamily="34" charset="0"/>
              <a:buChar char="•"/>
            </a:pPr>
            <a:endParaRPr lang="tr-TR" b="1" dirty="0">
              <a:ea typeface="Aptos" panose="020B0004020202020204" pitchFamily="34" charset="0"/>
              <a:cs typeface="Times New Roman" panose="02020603050405020304" pitchFamily="18" charset="0"/>
            </a:endParaRPr>
          </a:p>
          <a:p>
            <a:pPr marL="285750" indent="-285750">
              <a:buFont typeface="Arial" panose="020B0604020202020204" pitchFamily="34" charset="0"/>
              <a:buChar char="•"/>
            </a:pPr>
            <a:r>
              <a:rPr lang="tr-TR" b="1" dirty="0">
                <a:ea typeface="Aptos" panose="020B0004020202020204" pitchFamily="34" charset="0"/>
                <a:cs typeface="Times New Roman" panose="02020603050405020304" pitchFamily="18" charset="0"/>
              </a:rPr>
              <a:t>Bu ve benzeri çalışmalar zorlu hastalık sürecinin, farklı mekanizmalara sahip ilaç etkileşiminin önemli olduğu kanser alanında bu araçların kullanımında farkındalık sağlanacaktır.</a:t>
            </a:r>
          </a:p>
          <a:p>
            <a:pPr marL="285750" indent="-285750">
              <a:buFont typeface="Arial" panose="020B0604020202020204" pitchFamily="34" charset="0"/>
              <a:buChar char="•"/>
            </a:pPr>
            <a:endParaRPr lang="tr-TR" b="1" dirty="0">
              <a:ea typeface="Aptos" panose="020B0004020202020204" pitchFamily="34" charset="0"/>
              <a:cs typeface="Times New Roman" panose="02020603050405020304" pitchFamily="18" charset="0"/>
            </a:endParaRPr>
          </a:p>
          <a:p>
            <a:pPr marL="285750" indent="-285750">
              <a:buFont typeface="Arial" panose="020B0604020202020204" pitchFamily="34" charset="0"/>
              <a:buChar char="•"/>
            </a:pPr>
            <a:r>
              <a:rPr lang="tr-TR" dirty="0">
                <a:ea typeface="Aptos" panose="020B0004020202020204" pitchFamily="34" charset="0"/>
                <a:cs typeface="Times New Roman" panose="02020603050405020304" pitchFamily="18" charset="0"/>
              </a:rPr>
              <a:t>Çalışmamızda malignitesi olan geriatrik yaş grubunda diğer çalışmalara benzer olarak </a:t>
            </a:r>
            <a:r>
              <a:rPr lang="tr-TR" b="1" dirty="0" err="1">
                <a:ea typeface="Aptos" panose="020B0004020202020204" pitchFamily="34" charset="0"/>
                <a:cs typeface="Times New Roman" panose="02020603050405020304" pitchFamily="18" charset="0"/>
              </a:rPr>
              <a:t>statin</a:t>
            </a:r>
            <a:r>
              <a:rPr lang="tr-TR" b="1" dirty="0">
                <a:ea typeface="Aptos" panose="020B0004020202020204" pitchFamily="34" charset="0"/>
                <a:cs typeface="Times New Roman" panose="02020603050405020304" pitchFamily="18" charset="0"/>
              </a:rPr>
              <a:t> ve PPI kullanımının yüksek oranda uygunsuz kullanıldığı saptanmıştır.</a:t>
            </a:r>
          </a:p>
          <a:p>
            <a:endParaRPr lang="tr-TR" sz="2000" b="1" dirty="0">
              <a:ea typeface="Aptos" panose="020B0004020202020204" pitchFamily="34" charset="0"/>
              <a:cs typeface="Times New Roman" panose="02020603050405020304" pitchFamily="18" charset="0"/>
            </a:endParaRPr>
          </a:p>
          <a:p>
            <a:endParaRPr lang="tr-TR" dirty="0"/>
          </a:p>
        </p:txBody>
      </p:sp>
      <p:sp>
        <p:nvSpPr>
          <p:cNvPr id="7" name="Metin kutusu 6">
            <a:extLst>
              <a:ext uri="{FF2B5EF4-FFF2-40B4-BE49-F238E27FC236}">
                <a16:creationId xmlns:a16="http://schemas.microsoft.com/office/drawing/2014/main" id="{1BA6744D-39F6-FFAA-143F-00E313058152}"/>
              </a:ext>
            </a:extLst>
          </p:cNvPr>
          <p:cNvSpPr txBox="1"/>
          <p:nvPr/>
        </p:nvSpPr>
        <p:spPr>
          <a:xfrm>
            <a:off x="4950372" y="1459855"/>
            <a:ext cx="2338551" cy="523220"/>
          </a:xfrm>
          <a:prstGeom prst="rect">
            <a:avLst/>
          </a:prstGeom>
          <a:noFill/>
        </p:spPr>
        <p:txBody>
          <a:bodyPr wrap="square">
            <a:spAutoFit/>
          </a:bodyPr>
          <a:lstStyle/>
          <a:p>
            <a:r>
              <a:rPr lang="tr-TR" sz="2800" b="1" dirty="0">
                <a:solidFill>
                  <a:srgbClr val="FF0000"/>
                </a:solidFill>
              </a:rPr>
              <a:t>  Sonuç</a:t>
            </a:r>
          </a:p>
        </p:txBody>
      </p:sp>
    </p:spTree>
    <p:extLst>
      <p:ext uri="{BB962C8B-B14F-4D97-AF65-F5344CB8AC3E}">
        <p14:creationId xmlns:p14="http://schemas.microsoft.com/office/powerpoint/2010/main" val="3697663645"/>
      </p:ext>
    </p:extLst>
  </p:cSld>
  <p:clrMapOvr>
    <a:masterClrMapping/>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BA103C-0130-79EB-3A40-02705E9F85B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5D0EBBF-8354-0337-A0AE-D0AAFEAF2767}"/>
              </a:ext>
            </a:extLst>
          </p:cNvPr>
          <p:cNvSpPr>
            <a:spLocks noGrp="1"/>
          </p:cNvSpPr>
          <p:nvPr>
            <p:ph type="title"/>
          </p:nvPr>
        </p:nvSpPr>
        <p:spPr/>
        <p:txBody>
          <a:bodyPr/>
          <a:lstStyle/>
          <a:p>
            <a:endParaRPr lang="tr-TR"/>
          </a:p>
        </p:txBody>
      </p:sp>
      <p:pic>
        <p:nvPicPr>
          <p:cNvPr id="5" name="İçerik Yer Tutucusu 4" descr="metin, ekran görüntüsü içeren bir resim&#10;&#10;Yapay zeka tarafından oluşturulmuş içerik yanlış olabilir.">
            <a:extLst>
              <a:ext uri="{FF2B5EF4-FFF2-40B4-BE49-F238E27FC236}">
                <a16:creationId xmlns:a16="http://schemas.microsoft.com/office/drawing/2014/main" id="{2DC3EB31-3492-C216-C55C-82C7E881C6A9}"/>
              </a:ext>
            </a:extLst>
          </p:cNvPr>
          <p:cNvPicPr>
            <a:picLocks noGrp="1" noChangeAspect="1"/>
          </p:cNvPicPr>
          <p:nvPr>
            <p:ph idx="1"/>
          </p:nvPr>
        </p:nvPicPr>
        <p:blipFill>
          <a:blip r:embed="rId2"/>
          <a:stretch>
            <a:fillRect/>
          </a:stretch>
        </p:blipFill>
        <p:spPr>
          <a:xfrm>
            <a:off x="0" y="0"/>
            <a:ext cx="12192000" cy="6858000"/>
          </a:xfrm>
        </p:spPr>
      </p:pic>
      <p:sp>
        <p:nvSpPr>
          <p:cNvPr id="4" name="Metin kutusu 3">
            <a:extLst>
              <a:ext uri="{FF2B5EF4-FFF2-40B4-BE49-F238E27FC236}">
                <a16:creationId xmlns:a16="http://schemas.microsoft.com/office/drawing/2014/main" id="{8527F4B5-6E39-0522-4597-29A0A627748B}"/>
              </a:ext>
            </a:extLst>
          </p:cNvPr>
          <p:cNvSpPr txBox="1"/>
          <p:nvPr/>
        </p:nvSpPr>
        <p:spPr>
          <a:xfrm>
            <a:off x="1008993" y="1398367"/>
            <a:ext cx="9743090" cy="4616648"/>
          </a:xfrm>
          <a:prstGeom prst="rect">
            <a:avLst/>
          </a:prstGeom>
          <a:noFill/>
        </p:spPr>
        <p:txBody>
          <a:bodyPr wrap="square">
            <a:spAutoFit/>
          </a:bodyPr>
          <a:lstStyle/>
          <a:p>
            <a:r>
              <a:rPr lang="tr-TR" dirty="0">
                <a:solidFill>
                  <a:srgbClr val="FF0000"/>
                </a:solidFill>
              </a:rPr>
              <a:t>                                                                           </a:t>
            </a:r>
            <a:r>
              <a:rPr lang="tr-TR" sz="2400" b="1" dirty="0">
                <a:solidFill>
                  <a:srgbClr val="FF0000"/>
                </a:solidFill>
              </a:rPr>
              <a:t>KAYNAKLAR</a:t>
            </a:r>
          </a:p>
          <a:p>
            <a:pPr>
              <a:buFont typeface="+mj-lt"/>
              <a:buAutoNum type="arabicPeriod"/>
            </a:pPr>
            <a:endParaRPr lang="tr-TR" dirty="0"/>
          </a:p>
          <a:p>
            <a:pPr>
              <a:buFont typeface="+mj-lt"/>
              <a:buAutoNum type="arabicPeriod"/>
            </a:pPr>
            <a:r>
              <a:rPr lang="tr-TR" dirty="0"/>
              <a:t>World </a:t>
            </a:r>
            <a:r>
              <a:rPr lang="tr-TR" dirty="0" err="1"/>
              <a:t>Health</a:t>
            </a:r>
            <a:r>
              <a:rPr lang="tr-TR" dirty="0"/>
              <a:t> </a:t>
            </a:r>
            <a:r>
              <a:rPr lang="tr-TR" dirty="0" err="1"/>
              <a:t>Organization</a:t>
            </a:r>
            <a:r>
              <a:rPr lang="tr-TR" dirty="0"/>
              <a:t>. </a:t>
            </a:r>
            <a:r>
              <a:rPr lang="tr-TR" i="1" dirty="0"/>
              <a:t>World </a:t>
            </a:r>
            <a:r>
              <a:rPr lang="tr-TR" i="1" dirty="0" err="1"/>
              <a:t>Population</a:t>
            </a:r>
            <a:r>
              <a:rPr lang="tr-TR" i="1" dirty="0"/>
              <a:t> </a:t>
            </a:r>
            <a:r>
              <a:rPr lang="tr-TR" i="1" dirty="0" err="1"/>
              <a:t>Ageing</a:t>
            </a:r>
            <a:r>
              <a:rPr lang="tr-TR" i="1" dirty="0"/>
              <a:t> 2020 </a:t>
            </a:r>
            <a:r>
              <a:rPr lang="tr-TR" i="1" dirty="0" err="1"/>
              <a:t>Highlights</a:t>
            </a:r>
            <a:r>
              <a:rPr lang="tr-TR" dirty="0"/>
              <a:t>. </a:t>
            </a:r>
            <a:r>
              <a:rPr lang="tr-TR" dirty="0" err="1"/>
              <a:t>Geneva</a:t>
            </a:r>
            <a:r>
              <a:rPr lang="tr-TR" dirty="0"/>
              <a:t>: WHO; 2020.</a:t>
            </a:r>
          </a:p>
          <a:p>
            <a:pPr>
              <a:buFont typeface="+mj-lt"/>
              <a:buAutoNum type="arabicPeriod"/>
            </a:pPr>
            <a:r>
              <a:rPr lang="tr-TR" dirty="0"/>
              <a:t>TÜİK. </a:t>
            </a:r>
            <a:r>
              <a:rPr lang="tr-TR" i="1" dirty="0" err="1"/>
              <a:t>Elderly</a:t>
            </a:r>
            <a:r>
              <a:rPr lang="tr-TR" i="1" dirty="0"/>
              <a:t> </a:t>
            </a:r>
            <a:r>
              <a:rPr lang="tr-TR" i="1" dirty="0" err="1"/>
              <a:t>Population</a:t>
            </a:r>
            <a:r>
              <a:rPr lang="tr-TR" i="1" dirty="0"/>
              <a:t> </a:t>
            </a:r>
            <a:r>
              <a:rPr lang="tr-TR" i="1" dirty="0" err="1"/>
              <a:t>Statistics</a:t>
            </a:r>
            <a:r>
              <a:rPr lang="tr-TR" i="1" dirty="0"/>
              <a:t> 2015–2023</a:t>
            </a:r>
            <a:r>
              <a:rPr lang="tr-TR" dirty="0"/>
              <a:t>. Ankara: TÜİK; 2023.</a:t>
            </a:r>
          </a:p>
          <a:p>
            <a:pPr>
              <a:buFont typeface="+mj-lt"/>
              <a:buAutoNum type="arabicPeriod"/>
            </a:pPr>
            <a:r>
              <a:rPr lang="tr-TR" dirty="0" err="1"/>
              <a:t>Sung</a:t>
            </a:r>
            <a:r>
              <a:rPr lang="tr-TR" dirty="0"/>
              <a:t> H, </a:t>
            </a:r>
            <a:r>
              <a:rPr lang="tr-TR" dirty="0" err="1"/>
              <a:t>Ferlay</a:t>
            </a:r>
            <a:r>
              <a:rPr lang="tr-TR" dirty="0"/>
              <a:t> J, </a:t>
            </a:r>
            <a:r>
              <a:rPr lang="tr-TR" dirty="0" err="1"/>
              <a:t>Siegel</a:t>
            </a:r>
            <a:r>
              <a:rPr lang="tr-TR" dirty="0"/>
              <a:t> RL, et al. Global </a:t>
            </a:r>
            <a:r>
              <a:rPr lang="tr-TR" dirty="0" err="1"/>
              <a:t>cancer</a:t>
            </a:r>
            <a:r>
              <a:rPr lang="tr-TR" dirty="0"/>
              <a:t> </a:t>
            </a:r>
            <a:r>
              <a:rPr lang="tr-TR" dirty="0" err="1"/>
              <a:t>statistics</a:t>
            </a:r>
            <a:r>
              <a:rPr lang="tr-TR" dirty="0"/>
              <a:t> 2020. </a:t>
            </a:r>
            <a:r>
              <a:rPr lang="tr-TR" i="1" dirty="0"/>
              <a:t>CA </a:t>
            </a:r>
            <a:r>
              <a:rPr lang="tr-TR" i="1" dirty="0" err="1"/>
              <a:t>Cancer</a:t>
            </a:r>
            <a:r>
              <a:rPr lang="tr-TR" i="1" dirty="0"/>
              <a:t> J </a:t>
            </a:r>
            <a:r>
              <a:rPr lang="tr-TR" i="1" dirty="0" err="1"/>
              <a:t>Clin</a:t>
            </a:r>
            <a:r>
              <a:rPr lang="tr-TR" dirty="0"/>
              <a:t>. 2021;71(3):209–249.</a:t>
            </a:r>
          </a:p>
          <a:p>
            <a:pPr>
              <a:buFont typeface="+mj-lt"/>
              <a:buAutoNum type="arabicPeriod"/>
            </a:pPr>
            <a:r>
              <a:rPr lang="tr-TR" dirty="0" err="1"/>
              <a:t>Bahat</a:t>
            </a:r>
            <a:r>
              <a:rPr lang="tr-TR" dirty="0"/>
              <a:t> G, </a:t>
            </a:r>
            <a:r>
              <a:rPr lang="tr-TR" dirty="0" err="1"/>
              <a:t>Ilhan</a:t>
            </a:r>
            <a:r>
              <a:rPr lang="tr-TR" dirty="0"/>
              <a:t> B, </a:t>
            </a:r>
            <a:r>
              <a:rPr lang="tr-TR" dirty="0" err="1"/>
              <a:t>Erdogan</a:t>
            </a:r>
            <a:r>
              <a:rPr lang="tr-TR" dirty="0"/>
              <a:t> T, et al. TIME </a:t>
            </a:r>
            <a:r>
              <a:rPr lang="tr-TR" dirty="0" err="1"/>
              <a:t>to</a:t>
            </a:r>
            <a:r>
              <a:rPr lang="tr-TR" dirty="0"/>
              <a:t> STOPP/START </a:t>
            </a:r>
            <a:r>
              <a:rPr lang="tr-TR" dirty="0" err="1"/>
              <a:t>criteria</a:t>
            </a:r>
            <a:r>
              <a:rPr lang="tr-TR" dirty="0"/>
              <a:t>. </a:t>
            </a:r>
            <a:r>
              <a:rPr lang="tr-TR" i="1" dirty="0" err="1"/>
              <a:t>Aging</a:t>
            </a:r>
            <a:r>
              <a:rPr lang="tr-TR" i="1" dirty="0"/>
              <a:t> </a:t>
            </a:r>
            <a:r>
              <a:rPr lang="tr-TR" i="1" dirty="0" err="1"/>
              <a:t>Clin</a:t>
            </a:r>
            <a:r>
              <a:rPr lang="tr-TR" i="1" dirty="0"/>
              <a:t> </a:t>
            </a:r>
            <a:r>
              <a:rPr lang="tr-TR" i="1" dirty="0" err="1"/>
              <a:t>Exp</a:t>
            </a:r>
            <a:r>
              <a:rPr lang="tr-TR" i="1" dirty="0"/>
              <a:t> </a:t>
            </a:r>
            <a:r>
              <a:rPr lang="tr-TR" i="1" dirty="0" err="1"/>
              <a:t>Res</a:t>
            </a:r>
            <a:r>
              <a:rPr lang="tr-TR" dirty="0"/>
              <a:t>. 2020;32:297–305.</a:t>
            </a:r>
          </a:p>
          <a:p>
            <a:pPr>
              <a:buFont typeface="+mj-lt"/>
              <a:buAutoNum type="arabicPeriod"/>
            </a:pPr>
            <a:r>
              <a:rPr lang="tr-TR" dirty="0" err="1"/>
              <a:t>O’Mahony</a:t>
            </a:r>
            <a:r>
              <a:rPr lang="tr-TR" dirty="0"/>
              <a:t> D, et al. STOPP/START </a:t>
            </a:r>
            <a:r>
              <a:rPr lang="tr-TR" dirty="0" err="1"/>
              <a:t>criteria</a:t>
            </a:r>
            <a:r>
              <a:rPr lang="tr-TR" dirty="0"/>
              <a:t> v2. </a:t>
            </a:r>
            <a:r>
              <a:rPr lang="tr-TR" i="1" dirty="0"/>
              <a:t>Age </a:t>
            </a:r>
            <a:r>
              <a:rPr lang="tr-TR" i="1" dirty="0" err="1"/>
              <a:t>Ageing</a:t>
            </a:r>
            <a:r>
              <a:rPr lang="tr-TR" dirty="0"/>
              <a:t>. 2015;44(2):213–218.</a:t>
            </a:r>
          </a:p>
          <a:p>
            <a:pPr>
              <a:buFont typeface="+mj-lt"/>
              <a:buAutoNum type="arabicPeriod"/>
            </a:pPr>
            <a:r>
              <a:rPr lang="tr-TR" dirty="0"/>
              <a:t>AGS </a:t>
            </a:r>
            <a:r>
              <a:rPr lang="tr-TR" dirty="0" err="1"/>
              <a:t>Beers</a:t>
            </a:r>
            <a:r>
              <a:rPr lang="tr-TR" dirty="0"/>
              <a:t> </a:t>
            </a:r>
            <a:r>
              <a:rPr lang="tr-TR" dirty="0" err="1"/>
              <a:t>Criteria</a:t>
            </a:r>
            <a:r>
              <a:rPr lang="tr-TR" dirty="0"/>
              <a:t>® Update. </a:t>
            </a:r>
            <a:r>
              <a:rPr lang="tr-TR" i="1" dirty="0"/>
              <a:t>J </a:t>
            </a:r>
            <a:r>
              <a:rPr lang="tr-TR" i="1" dirty="0" err="1"/>
              <a:t>Am</a:t>
            </a:r>
            <a:r>
              <a:rPr lang="tr-TR" i="1" dirty="0"/>
              <a:t> </a:t>
            </a:r>
            <a:r>
              <a:rPr lang="tr-TR" i="1" dirty="0" err="1"/>
              <a:t>Geriatr</a:t>
            </a:r>
            <a:r>
              <a:rPr lang="tr-TR" i="1" dirty="0"/>
              <a:t> </a:t>
            </a:r>
            <a:r>
              <a:rPr lang="tr-TR" i="1" dirty="0" err="1"/>
              <a:t>Soc</a:t>
            </a:r>
            <a:r>
              <a:rPr lang="tr-TR" dirty="0"/>
              <a:t>. 2019;67(4):674–694.</a:t>
            </a:r>
          </a:p>
          <a:p>
            <a:pPr>
              <a:buFont typeface="+mj-lt"/>
              <a:buAutoNum type="arabicPeriod"/>
            </a:pPr>
            <a:r>
              <a:rPr lang="tr-TR" dirty="0" err="1"/>
              <a:t>López</a:t>
            </a:r>
            <a:r>
              <a:rPr lang="tr-TR" dirty="0"/>
              <a:t> C, et al. </a:t>
            </a:r>
            <a:r>
              <a:rPr lang="tr-TR" dirty="0" err="1"/>
              <a:t>Potential</a:t>
            </a:r>
            <a:r>
              <a:rPr lang="tr-TR" dirty="0"/>
              <a:t> </a:t>
            </a:r>
            <a:r>
              <a:rPr lang="tr-TR" dirty="0" err="1"/>
              <a:t>drug</a:t>
            </a:r>
            <a:r>
              <a:rPr lang="tr-TR" dirty="0"/>
              <a:t> </a:t>
            </a:r>
            <a:r>
              <a:rPr lang="tr-TR" dirty="0" err="1"/>
              <a:t>interactions</a:t>
            </a:r>
            <a:r>
              <a:rPr lang="tr-TR" dirty="0"/>
              <a:t> in </a:t>
            </a:r>
            <a:r>
              <a:rPr lang="tr-TR" dirty="0" err="1"/>
              <a:t>older</a:t>
            </a:r>
            <a:r>
              <a:rPr lang="tr-TR" dirty="0"/>
              <a:t> </a:t>
            </a:r>
            <a:r>
              <a:rPr lang="tr-TR" dirty="0" err="1"/>
              <a:t>adults</a:t>
            </a:r>
            <a:r>
              <a:rPr lang="tr-TR" dirty="0"/>
              <a:t>. </a:t>
            </a:r>
            <a:r>
              <a:rPr lang="tr-TR" i="1" dirty="0"/>
              <a:t>Eur J </a:t>
            </a:r>
            <a:r>
              <a:rPr lang="tr-TR" i="1" dirty="0" err="1"/>
              <a:t>Clin</a:t>
            </a:r>
            <a:r>
              <a:rPr lang="tr-TR" i="1" dirty="0"/>
              <a:t> </a:t>
            </a:r>
            <a:r>
              <a:rPr lang="tr-TR" i="1" dirty="0" err="1"/>
              <a:t>Pharmacol</a:t>
            </a:r>
            <a:r>
              <a:rPr lang="tr-TR" dirty="0"/>
              <a:t>.</a:t>
            </a:r>
          </a:p>
          <a:p>
            <a:pPr>
              <a:buFont typeface="+mj-lt"/>
              <a:buAutoNum type="arabicPeriod"/>
            </a:pPr>
            <a:r>
              <a:rPr lang="tr-TR" dirty="0"/>
              <a:t>Bozkurt E, Parlar A, Arslan S, et al. </a:t>
            </a:r>
            <a:r>
              <a:rPr lang="tr-TR" dirty="0" err="1"/>
              <a:t>Inappropriate</a:t>
            </a:r>
            <a:r>
              <a:rPr lang="tr-TR" dirty="0"/>
              <a:t> </a:t>
            </a:r>
            <a:r>
              <a:rPr lang="tr-TR" dirty="0" err="1"/>
              <a:t>prescribing</a:t>
            </a:r>
            <a:r>
              <a:rPr lang="tr-TR" dirty="0"/>
              <a:t> in </a:t>
            </a:r>
            <a:r>
              <a:rPr lang="tr-TR" dirty="0" err="1"/>
              <a:t>elderly</a:t>
            </a:r>
            <a:r>
              <a:rPr lang="tr-TR" dirty="0"/>
              <a:t> </a:t>
            </a:r>
            <a:r>
              <a:rPr lang="tr-TR" dirty="0" err="1"/>
              <a:t>Turkish</a:t>
            </a:r>
            <a:r>
              <a:rPr lang="tr-TR" dirty="0"/>
              <a:t> </a:t>
            </a:r>
            <a:r>
              <a:rPr lang="tr-TR" dirty="0" err="1"/>
              <a:t>patients</a:t>
            </a:r>
            <a:r>
              <a:rPr lang="tr-TR" dirty="0"/>
              <a:t>.</a:t>
            </a:r>
          </a:p>
          <a:p>
            <a:pPr>
              <a:buFont typeface="+mj-lt"/>
              <a:buAutoNum type="arabicPeriod"/>
            </a:pPr>
            <a:r>
              <a:rPr lang="tr-TR" dirty="0"/>
              <a:t>Çavuşoğlu S, et al. </a:t>
            </a:r>
            <a:r>
              <a:rPr lang="tr-TR" dirty="0" err="1"/>
              <a:t>Frailty</a:t>
            </a:r>
            <a:r>
              <a:rPr lang="tr-TR" dirty="0"/>
              <a:t> </a:t>
            </a:r>
            <a:r>
              <a:rPr lang="tr-TR" dirty="0" err="1"/>
              <a:t>and</a:t>
            </a:r>
            <a:r>
              <a:rPr lang="tr-TR" dirty="0"/>
              <a:t> </a:t>
            </a:r>
            <a:r>
              <a:rPr lang="tr-TR" dirty="0" err="1"/>
              <a:t>inappropriate</a:t>
            </a:r>
            <a:r>
              <a:rPr lang="tr-TR" dirty="0"/>
              <a:t> </a:t>
            </a:r>
            <a:r>
              <a:rPr lang="tr-TR" dirty="0" err="1"/>
              <a:t>medication</a:t>
            </a:r>
            <a:r>
              <a:rPr lang="tr-TR" dirty="0"/>
              <a:t> </a:t>
            </a:r>
            <a:r>
              <a:rPr lang="tr-TR" dirty="0" err="1"/>
              <a:t>use</a:t>
            </a:r>
            <a:r>
              <a:rPr lang="tr-TR" dirty="0"/>
              <a:t> in </a:t>
            </a:r>
            <a:r>
              <a:rPr lang="tr-TR" dirty="0" err="1"/>
              <a:t>geriatrics</a:t>
            </a:r>
            <a:r>
              <a:rPr lang="tr-TR" dirty="0"/>
              <a:t>.</a:t>
            </a:r>
          </a:p>
          <a:p>
            <a:pPr>
              <a:buFont typeface="+mj-lt"/>
              <a:buAutoNum type="arabicPeriod"/>
            </a:pPr>
            <a:r>
              <a:rPr lang="tr-TR" dirty="0" err="1"/>
              <a:t>Gutiérrez</a:t>
            </a:r>
            <a:r>
              <a:rPr lang="tr-TR" dirty="0"/>
              <a:t>-Valencia M, et al. STOPP/START </a:t>
            </a:r>
            <a:r>
              <a:rPr lang="tr-TR" dirty="0" err="1"/>
              <a:t>inappropriate</a:t>
            </a:r>
            <a:r>
              <a:rPr lang="tr-TR" dirty="0"/>
              <a:t> </a:t>
            </a:r>
            <a:r>
              <a:rPr lang="tr-TR" dirty="0" err="1"/>
              <a:t>prescribing</a:t>
            </a:r>
            <a:r>
              <a:rPr lang="tr-TR" dirty="0"/>
              <a:t> </a:t>
            </a:r>
            <a:r>
              <a:rPr lang="tr-TR" dirty="0" err="1"/>
              <a:t>prevalence</a:t>
            </a:r>
            <a:r>
              <a:rPr lang="tr-TR" dirty="0"/>
              <a:t>. </a:t>
            </a:r>
            <a:r>
              <a:rPr lang="tr-TR" i="1" dirty="0"/>
              <a:t>Eur </a:t>
            </a:r>
            <a:r>
              <a:rPr lang="tr-TR" i="1" dirty="0" err="1"/>
              <a:t>Geriatr</a:t>
            </a:r>
            <a:r>
              <a:rPr lang="tr-TR" i="1" dirty="0"/>
              <a:t> </a:t>
            </a:r>
            <a:r>
              <a:rPr lang="tr-TR" i="1" dirty="0" err="1"/>
              <a:t>Med</a:t>
            </a:r>
            <a:r>
              <a:rPr lang="tr-TR" dirty="0"/>
              <a:t>.</a:t>
            </a:r>
          </a:p>
          <a:p>
            <a:pPr>
              <a:buFont typeface="+mj-lt"/>
              <a:buAutoNum type="arabicPeriod"/>
            </a:pPr>
            <a:r>
              <a:rPr lang="tr-TR" dirty="0" err="1"/>
              <a:t>Abegaz</a:t>
            </a:r>
            <a:r>
              <a:rPr lang="tr-TR" dirty="0"/>
              <a:t> TM, et al. </a:t>
            </a:r>
            <a:r>
              <a:rPr lang="tr-TR" dirty="0" err="1"/>
              <a:t>Inappropriate</a:t>
            </a:r>
            <a:r>
              <a:rPr lang="tr-TR" dirty="0"/>
              <a:t> </a:t>
            </a:r>
            <a:r>
              <a:rPr lang="tr-TR" dirty="0" err="1"/>
              <a:t>medication</a:t>
            </a:r>
            <a:r>
              <a:rPr lang="tr-TR" dirty="0"/>
              <a:t> </a:t>
            </a:r>
            <a:r>
              <a:rPr lang="tr-TR" dirty="0" err="1"/>
              <a:t>use</a:t>
            </a:r>
            <a:r>
              <a:rPr lang="tr-TR" dirty="0"/>
              <a:t> in </a:t>
            </a:r>
            <a:r>
              <a:rPr lang="tr-TR" dirty="0" err="1"/>
              <a:t>cardiovascular</a:t>
            </a:r>
            <a:r>
              <a:rPr lang="tr-TR" dirty="0"/>
              <a:t> </a:t>
            </a:r>
            <a:r>
              <a:rPr lang="tr-TR" dirty="0" err="1"/>
              <a:t>patients</a:t>
            </a:r>
            <a:r>
              <a:rPr lang="tr-TR" dirty="0"/>
              <a:t>. </a:t>
            </a:r>
            <a:r>
              <a:rPr lang="tr-TR" i="1" dirty="0"/>
              <a:t>J </a:t>
            </a:r>
            <a:r>
              <a:rPr lang="tr-TR" i="1" dirty="0" err="1"/>
              <a:t>Clin</a:t>
            </a:r>
            <a:r>
              <a:rPr lang="tr-TR" i="1" dirty="0"/>
              <a:t> </a:t>
            </a:r>
            <a:r>
              <a:rPr lang="tr-TR" i="1" dirty="0" err="1"/>
              <a:t>Pharm</a:t>
            </a:r>
            <a:r>
              <a:rPr lang="tr-TR" i="1" dirty="0"/>
              <a:t> </a:t>
            </a:r>
            <a:r>
              <a:rPr lang="tr-TR" i="1" dirty="0" err="1"/>
              <a:t>Ther</a:t>
            </a:r>
            <a:r>
              <a:rPr lang="tr-TR" dirty="0"/>
              <a:t>.</a:t>
            </a:r>
          </a:p>
        </p:txBody>
      </p:sp>
    </p:spTree>
    <p:extLst>
      <p:ext uri="{BB962C8B-B14F-4D97-AF65-F5344CB8AC3E}">
        <p14:creationId xmlns:p14="http://schemas.microsoft.com/office/powerpoint/2010/main" val="37113192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9AC33C-D6FE-EBFD-BA59-786110F2023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3EFC1A9-C496-0593-EA6F-5185E1548D10}"/>
              </a:ext>
            </a:extLst>
          </p:cNvPr>
          <p:cNvSpPr>
            <a:spLocks noGrp="1"/>
          </p:cNvSpPr>
          <p:nvPr>
            <p:ph type="title"/>
          </p:nvPr>
        </p:nvSpPr>
        <p:spPr/>
        <p:txBody>
          <a:bodyPr/>
          <a:lstStyle/>
          <a:p>
            <a:r>
              <a:rPr lang="tr-TR" dirty="0"/>
              <a:t>  </a:t>
            </a:r>
          </a:p>
        </p:txBody>
      </p:sp>
      <p:pic>
        <p:nvPicPr>
          <p:cNvPr id="5" name="İçerik Yer Tutucusu 4" descr="metin, ekran görüntüsü içeren bir resim&#10;&#10;Yapay zeka tarafından oluşturulmuş içerik yanlış olabilir.">
            <a:extLst>
              <a:ext uri="{FF2B5EF4-FFF2-40B4-BE49-F238E27FC236}">
                <a16:creationId xmlns:a16="http://schemas.microsoft.com/office/drawing/2014/main" id="{4AA4B9E3-3825-6D12-37D0-E296C28A730A}"/>
              </a:ext>
            </a:extLst>
          </p:cNvPr>
          <p:cNvPicPr>
            <a:picLocks noGrp="1" noChangeAspect="1"/>
          </p:cNvPicPr>
          <p:nvPr>
            <p:ph idx="1"/>
          </p:nvPr>
        </p:nvPicPr>
        <p:blipFill>
          <a:blip r:embed="rId2"/>
          <a:stretch>
            <a:fillRect/>
          </a:stretch>
        </p:blipFill>
        <p:spPr>
          <a:xfrm>
            <a:off x="0" y="0"/>
            <a:ext cx="12192000" cy="6858000"/>
          </a:xfrm>
        </p:spPr>
      </p:pic>
      <p:pic>
        <p:nvPicPr>
          <p:cNvPr id="7" name="Resim 6" descr="memeli, kedi, küçük ila orta boy kediler, metin içeren bir resim&#10;&#10;Yapay zeka tarafından oluşturulmuş içerik yanlış olabilir.">
            <a:extLst>
              <a:ext uri="{FF2B5EF4-FFF2-40B4-BE49-F238E27FC236}">
                <a16:creationId xmlns:a16="http://schemas.microsoft.com/office/drawing/2014/main" id="{4D19C3D9-10FA-DDFA-03E0-9082204E165A}"/>
              </a:ext>
            </a:extLst>
          </p:cNvPr>
          <p:cNvPicPr>
            <a:picLocks noChangeAspect="1"/>
          </p:cNvPicPr>
          <p:nvPr/>
        </p:nvPicPr>
        <p:blipFill>
          <a:blip r:embed="rId3"/>
          <a:stretch>
            <a:fillRect/>
          </a:stretch>
        </p:blipFill>
        <p:spPr>
          <a:xfrm>
            <a:off x="1954924" y="1213946"/>
            <a:ext cx="8434551" cy="5502164"/>
          </a:xfrm>
          <a:prstGeom prst="rect">
            <a:avLst/>
          </a:prstGeom>
        </p:spPr>
      </p:pic>
    </p:spTree>
    <p:extLst>
      <p:ext uri="{BB962C8B-B14F-4D97-AF65-F5344CB8AC3E}">
        <p14:creationId xmlns:p14="http://schemas.microsoft.com/office/powerpoint/2010/main" val="1537794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50F909-33CF-FBD8-E645-32DC06FAAC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D459330-E821-2589-8282-E44FFB699E7B}"/>
              </a:ext>
            </a:extLst>
          </p:cNvPr>
          <p:cNvSpPr>
            <a:spLocks noGrp="1"/>
          </p:cNvSpPr>
          <p:nvPr>
            <p:ph type="title"/>
          </p:nvPr>
        </p:nvSpPr>
        <p:spPr/>
        <p:txBody>
          <a:bodyPr/>
          <a:lstStyle/>
          <a:p>
            <a:endParaRPr lang="tr-TR"/>
          </a:p>
        </p:txBody>
      </p:sp>
      <p:pic>
        <p:nvPicPr>
          <p:cNvPr id="5" name="İçerik Yer Tutucusu 4" descr="metin, ekran görüntüsü içeren bir resim&#10;&#10;Yapay zeka tarafından oluşturulmuş içerik yanlış olabilir.">
            <a:extLst>
              <a:ext uri="{FF2B5EF4-FFF2-40B4-BE49-F238E27FC236}">
                <a16:creationId xmlns:a16="http://schemas.microsoft.com/office/drawing/2014/main" id="{C6E02178-2620-F503-5523-64AD5624BDAA}"/>
              </a:ext>
            </a:extLst>
          </p:cNvPr>
          <p:cNvPicPr>
            <a:picLocks noGrp="1" noChangeAspect="1"/>
          </p:cNvPicPr>
          <p:nvPr>
            <p:ph idx="1"/>
          </p:nvPr>
        </p:nvPicPr>
        <p:blipFill>
          <a:blip r:embed="rId2"/>
          <a:stretch>
            <a:fillRect/>
          </a:stretch>
        </p:blipFill>
        <p:spPr>
          <a:xfrm>
            <a:off x="0" y="0"/>
            <a:ext cx="12192000" cy="6858000"/>
          </a:xfrm>
        </p:spPr>
      </p:pic>
      <p:sp>
        <p:nvSpPr>
          <p:cNvPr id="4" name="Metin kutusu 3">
            <a:extLst>
              <a:ext uri="{FF2B5EF4-FFF2-40B4-BE49-F238E27FC236}">
                <a16:creationId xmlns:a16="http://schemas.microsoft.com/office/drawing/2014/main" id="{EF1C21C3-E541-E038-49D7-D1EC0DC7E8AA}"/>
              </a:ext>
            </a:extLst>
          </p:cNvPr>
          <p:cNvSpPr txBox="1"/>
          <p:nvPr/>
        </p:nvSpPr>
        <p:spPr>
          <a:xfrm>
            <a:off x="838200" y="2055813"/>
            <a:ext cx="10800694" cy="3970318"/>
          </a:xfrm>
          <a:prstGeom prst="rect">
            <a:avLst/>
          </a:prstGeom>
          <a:noFill/>
        </p:spPr>
        <p:txBody>
          <a:bodyPr wrap="square">
            <a:spAutoFit/>
          </a:bodyPr>
          <a:lstStyle/>
          <a:p>
            <a:pPr marL="285750" indent="-285750">
              <a:buFont typeface="Arial" panose="020B0604020202020204" pitchFamily="34" charset="0"/>
              <a:buChar char="•"/>
            </a:pPr>
            <a:r>
              <a:rPr lang="tr-TR" b="1" dirty="0"/>
              <a:t> </a:t>
            </a:r>
            <a:r>
              <a:rPr lang="tr-TR" b="1" dirty="0" err="1"/>
              <a:t>Polifarmasi,bireyin</a:t>
            </a:r>
            <a:r>
              <a:rPr lang="tr-TR" b="1" dirty="0"/>
              <a:t> birden fazla ve çeşitli ilaçları eş zamanlı olarak alması olarak tanımlanır ve yaygın olarak kullanılan eşik değerler üç veya beş </a:t>
            </a:r>
            <a:r>
              <a:rPr lang="tr-TR" b="1" dirty="0" err="1"/>
              <a:t>ilaçtır</a:t>
            </a:r>
            <a:r>
              <a:rPr lang="tr-TR" dirty="0" err="1"/>
              <a:t>.Polifarmasi</a:t>
            </a:r>
            <a:r>
              <a:rPr lang="tr-TR" dirty="0"/>
              <a:t> yaşlı bireylerde sıktır ve advers ilaç reaksiyonlarının %70’inden sorumludur. </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 Yaşlılarda uygunsuz ilaç kullanımını önlemek amacıyla dünya genelinde birçok yöntem ve kriter geliştirilmiştir. </a:t>
            </a:r>
            <a:r>
              <a:rPr lang="tr-TR" b="1" dirty="0"/>
              <a:t>STOPP/START kriterleri ve </a:t>
            </a:r>
            <a:r>
              <a:rPr lang="tr-TR" b="1" dirty="0" err="1"/>
              <a:t>Beer’s</a:t>
            </a:r>
            <a:r>
              <a:rPr lang="tr-TR" b="1" dirty="0"/>
              <a:t> Kriterleri gibi yaygın olarak kullanılırken; PATH, CRIME, DBI, Kanada kriterleri, ACOVE projesi, İlaç Uygunluğu İndeksi ve PRISCUS Listesi gibi diğer yöntemler de bu alandaki önemli araçlardır.</a:t>
            </a:r>
          </a:p>
          <a:p>
            <a:pPr marL="285750" indent="-285750">
              <a:buFont typeface="Arial" panose="020B0604020202020204" pitchFamily="34" charset="0"/>
              <a:buChar char="•"/>
            </a:pPr>
            <a:endParaRPr lang="tr-TR" b="1" dirty="0"/>
          </a:p>
          <a:p>
            <a:pPr marL="285750" indent="-285750">
              <a:buFont typeface="Arial" panose="020B0604020202020204" pitchFamily="34" charset="0"/>
              <a:buChar char="•"/>
            </a:pPr>
            <a:r>
              <a:rPr lang="tr-TR" dirty="0"/>
              <a:t> Türkiye’de ise, yaşlılarda ilaç kullanımını daha uygun hale getirmeyi amaçlayan </a:t>
            </a:r>
            <a:r>
              <a:rPr lang="tr-TR" b="1" dirty="0"/>
              <a:t>TIME </a:t>
            </a:r>
            <a:r>
              <a:rPr lang="tr-TR" b="1" dirty="0" err="1"/>
              <a:t>to</a:t>
            </a:r>
            <a:r>
              <a:rPr lang="tr-TR" b="1" dirty="0"/>
              <a:t> START/TIME </a:t>
            </a:r>
            <a:r>
              <a:rPr lang="tr-TR" b="1" dirty="0" err="1"/>
              <a:t>to</a:t>
            </a:r>
            <a:r>
              <a:rPr lang="tr-TR" b="1" dirty="0"/>
              <a:t> STOP kriterleri geliştirilmiştir.</a:t>
            </a:r>
          </a:p>
          <a:p>
            <a:pPr marL="285750" indent="-285750">
              <a:buFont typeface="Arial" panose="020B0604020202020204" pitchFamily="34" charset="0"/>
              <a:buChar char="•"/>
            </a:pPr>
            <a:endParaRPr lang="tr-TR" b="1" dirty="0"/>
          </a:p>
          <a:p>
            <a:pPr marL="285750" indent="-285750">
              <a:buFont typeface="Arial" panose="020B0604020202020204" pitchFamily="34" charset="0"/>
              <a:buChar char="•"/>
            </a:pPr>
            <a:r>
              <a:rPr lang="tr-TR" b="1" dirty="0"/>
              <a:t> Bu kriterler, 2020 yılında </a:t>
            </a:r>
            <a:r>
              <a:rPr lang="tr-TR" b="1" dirty="0" err="1"/>
              <a:t>Bahat</a:t>
            </a:r>
            <a:r>
              <a:rPr lang="tr-TR" b="1" dirty="0"/>
              <a:t> ve arkadaşları tarafından oluşturulmuş olup, Türkiye’de bu amaçla hazırlanan ilk rehberdir ve 112 TIME </a:t>
            </a:r>
            <a:r>
              <a:rPr lang="tr-TR" b="1" dirty="0" err="1"/>
              <a:t>to</a:t>
            </a:r>
            <a:r>
              <a:rPr lang="tr-TR" b="1" dirty="0"/>
              <a:t> STOP ile 41 TIME </a:t>
            </a:r>
            <a:r>
              <a:rPr lang="tr-TR" b="1" dirty="0" err="1"/>
              <a:t>to</a:t>
            </a:r>
            <a:r>
              <a:rPr lang="tr-TR" b="1" dirty="0"/>
              <a:t> START kriterini içerir.</a:t>
            </a:r>
            <a:endParaRPr lang="tr-TR" dirty="0">
              <a:solidFill>
                <a:srgbClr val="FF0000"/>
              </a:solidFill>
            </a:endParaRPr>
          </a:p>
        </p:txBody>
      </p:sp>
      <p:sp>
        <p:nvSpPr>
          <p:cNvPr id="7" name="Metin kutusu 6">
            <a:extLst>
              <a:ext uri="{FF2B5EF4-FFF2-40B4-BE49-F238E27FC236}">
                <a16:creationId xmlns:a16="http://schemas.microsoft.com/office/drawing/2014/main" id="{23A569BF-404F-97B2-1107-888607423EA2}"/>
              </a:ext>
            </a:extLst>
          </p:cNvPr>
          <p:cNvSpPr txBox="1"/>
          <p:nvPr/>
        </p:nvSpPr>
        <p:spPr>
          <a:xfrm>
            <a:off x="3417176" y="1416631"/>
            <a:ext cx="6203730" cy="461665"/>
          </a:xfrm>
          <a:prstGeom prst="rect">
            <a:avLst/>
          </a:prstGeom>
          <a:noFill/>
        </p:spPr>
        <p:txBody>
          <a:bodyPr wrap="square">
            <a:spAutoFit/>
          </a:bodyPr>
          <a:lstStyle/>
          <a:p>
            <a:r>
              <a:rPr lang="tr-TR" sz="2400" b="1" dirty="0">
                <a:solidFill>
                  <a:srgbClr val="FF0000"/>
                </a:solidFill>
              </a:rPr>
              <a:t>Giriş – Polifarmasi ve Kriterler</a:t>
            </a:r>
          </a:p>
        </p:txBody>
      </p:sp>
    </p:spTree>
    <p:extLst>
      <p:ext uri="{BB962C8B-B14F-4D97-AF65-F5344CB8AC3E}">
        <p14:creationId xmlns:p14="http://schemas.microsoft.com/office/powerpoint/2010/main" val="2282259251"/>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D391B-D3D6-407A-435D-4A8CD90B954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3629C5D-5C2B-3106-A1E2-5C41943E0336}"/>
              </a:ext>
            </a:extLst>
          </p:cNvPr>
          <p:cNvSpPr>
            <a:spLocks noGrp="1"/>
          </p:cNvSpPr>
          <p:nvPr>
            <p:ph type="title"/>
          </p:nvPr>
        </p:nvSpPr>
        <p:spPr/>
        <p:txBody>
          <a:bodyPr/>
          <a:lstStyle/>
          <a:p>
            <a:endParaRPr lang="tr-TR"/>
          </a:p>
        </p:txBody>
      </p:sp>
      <p:pic>
        <p:nvPicPr>
          <p:cNvPr id="5" name="İçerik Yer Tutucusu 4" descr="metin, ekran görüntüsü içeren bir resim&#10;&#10;Yapay zeka tarafından oluşturulmuş içerik yanlış olabilir.">
            <a:extLst>
              <a:ext uri="{FF2B5EF4-FFF2-40B4-BE49-F238E27FC236}">
                <a16:creationId xmlns:a16="http://schemas.microsoft.com/office/drawing/2014/main" id="{02DAAE15-D378-2FA8-79D8-6ED94D3BF74E}"/>
              </a:ext>
            </a:extLst>
          </p:cNvPr>
          <p:cNvPicPr>
            <a:picLocks noGrp="1" noChangeAspect="1"/>
          </p:cNvPicPr>
          <p:nvPr>
            <p:ph idx="1"/>
          </p:nvPr>
        </p:nvPicPr>
        <p:blipFill>
          <a:blip r:embed="rId2"/>
          <a:stretch>
            <a:fillRect/>
          </a:stretch>
        </p:blipFill>
        <p:spPr>
          <a:xfrm>
            <a:off x="0" y="0"/>
            <a:ext cx="12192000" cy="6858000"/>
          </a:xfrm>
        </p:spPr>
      </p:pic>
      <p:sp>
        <p:nvSpPr>
          <p:cNvPr id="4" name="Metin kutusu 3">
            <a:extLst>
              <a:ext uri="{FF2B5EF4-FFF2-40B4-BE49-F238E27FC236}">
                <a16:creationId xmlns:a16="http://schemas.microsoft.com/office/drawing/2014/main" id="{BBD6E26F-78E6-B047-0B8F-9EA582655095}"/>
              </a:ext>
            </a:extLst>
          </p:cNvPr>
          <p:cNvSpPr txBox="1"/>
          <p:nvPr/>
        </p:nvSpPr>
        <p:spPr>
          <a:xfrm>
            <a:off x="1797269" y="2256168"/>
            <a:ext cx="9354372" cy="2585323"/>
          </a:xfrm>
          <a:prstGeom prst="rect">
            <a:avLst/>
          </a:prstGeom>
          <a:noFill/>
        </p:spPr>
        <p:txBody>
          <a:bodyPr wrap="square">
            <a:spAutoFit/>
          </a:bodyPr>
          <a:lstStyle/>
          <a:p>
            <a:pPr marL="285750" indent="-285750">
              <a:buFont typeface="Arial" panose="020B0604020202020204" pitchFamily="34" charset="0"/>
              <a:buChar char="•"/>
            </a:pPr>
            <a:r>
              <a:rPr lang="tr-TR" dirty="0"/>
              <a:t>WHO verilerine göre 2020 yılında 65 yaş üstü nüfus 727 milyon iken, </a:t>
            </a:r>
            <a:r>
              <a:rPr lang="tr-TR" b="1" dirty="0"/>
              <a:t>2050 yılında bu sayının 1,5 milyarı aşması beklenmektedir</a:t>
            </a:r>
            <a:r>
              <a:rPr lang="tr-TR" dirty="0"/>
              <a:t>. </a:t>
            </a:r>
          </a:p>
          <a:p>
            <a:pPr marL="285750" indent="-285750">
              <a:buFont typeface="Arial" panose="020B0604020202020204" pitchFamily="34" charset="0"/>
              <a:buChar char="•"/>
            </a:pPr>
            <a:r>
              <a:rPr lang="tr-TR" dirty="0"/>
              <a:t>Türkiye’de de benzer bir artış izlenmiş, 2015’te 6,5 milyon olan yaşlı nüfus 2023’te 8,7 milyona ulaşarak %34’lük bir artış göstermiştir. </a:t>
            </a:r>
          </a:p>
          <a:p>
            <a:pPr marL="285750" indent="-285750">
              <a:buFont typeface="Arial" panose="020B0604020202020204" pitchFamily="34" charset="0"/>
              <a:buChar char="•"/>
            </a:pPr>
            <a:r>
              <a:rPr lang="tr-TR" dirty="0"/>
              <a:t>TÜİK  yaşlı nüfus oranını </a:t>
            </a:r>
            <a:r>
              <a:rPr lang="tr-TR" b="1" dirty="0"/>
              <a:t>2025 yılında %11 olacağını öngörmektedir.</a:t>
            </a:r>
            <a:endParaRPr lang="tr-TR" dirty="0"/>
          </a:p>
          <a:p>
            <a:endParaRPr lang="tr-TR" dirty="0"/>
          </a:p>
          <a:p>
            <a:endParaRPr lang="tr-TR" dirty="0"/>
          </a:p>
          <a:p>
            <a:pPr algn="ctr"/>
            <a:r>
              <a:rPr lang="tr-TR" i="1" dirty="0"/>
              <a:t>Bu demografik dönüşüm, yaşlı nüfusta hastalık yükünün artmasına ve ilaç kullanımının önemli bir sağlık sorunu haline gelmesine yol açmaktadır.</a:t>
            </a:r>
          </a:p>
        </p:txBody>
      </p:sp>
      <p:sp>
        <p:nvSpPr>
          <p:cNvPr id="7" name="Metin kutusu 6">
            <a:extLst>
              <a:ext uri="{FF2B5EF4-FFF2-40B4-BE49-F238E27FC236}">
                <a16:creationId xmlns:a16="http://schemas.microsoft.com/office/drawing/2014/main" id="{21485E6A-6072-8790-BE30-0899E5D66E39}"/>
              </a:ext>
            </a:extLst>
          </p:cNvPr>
          <p:cNvSpPr txBox="1"/>
          <p:nvPr/>
        </p:nvSpPr>
        <p:spPr>
          <a:xfrm>
            <a:off x="3244248" y="1474510"/>
            <a:ext cx="8301037" cy="400110"/>
          </a:xfrm>
          <a:prstGeom prst="rect">
            <a:avLst/>
          </a:prstGeom>
          <a:noFill/>
        </p:spPr>
        <p:txBody>
          <a:bodyPr wrap="square">
            <a:spAutoFit/>
          </a:bodyPr>
          <a:lstStyle/>
          <a:p>
            <a:r>
              <a:rPr lang="tr-TR" sz="2000" b="1" dirty="0"/>
              <a:t>              </a:t>
            </a:r>
            <a:r>
              <a:rPr lang="tr-TR" sz="2000" b="1" dirty="0">
                <a:solidFill>
                  <a:srgbClr val="FF0000"/>
                </a:solidFill>
              </a:rPr>
              <a:t>Genel Bilgiler – Demografik Bilgiler</a:t>
            </a:r>
          </a:p>
        </p:txBody>
      </p:sp>
    </p:spTree>
    <p:extLst>
      <p:ext uri="{BB962C8B-B14F-4D97-AF65-F5344CB8AC3E}">
        <p14:creationId xmlns:p14="http://schemas.microsoft.com/office/powerpoint/2010/main" val="2025544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9FD6C5-5379-0557-8CCF-4F5143AACC1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0398701-C19C-A4EA-D97D-BA7EC515FE6E}"/>
              </a:ext>
            </a:extLst>
          </p:cNvPr>
          <p:cNvSpPr>
            <a:spLocks noGrp="1"/>
          </p:cNvSpPr>
          <p:nvPr>
            <p:ph type="title"/>
          </p:nvPr>
        </p:nvSpPr>
        <p:spPr/>
        <p:txBody>
          <a:bodyPr/>
          <a:lstStyle/>
          <a:p>
            <a:endParaRPr lang="tr-TR"/>
          </a:p>
        </p:txBody>
      </p:sp>
      <p:pic>
        <p:nvPicPr>
          <p:cNvPr id="5" name="İçerik Yer Tutucusu 4" descr="metin, ekran görüntüsü içeren bir resim&#10;&#10;Yapay zeka tarafından oluşturulmuş içerik yanlış olabilir.">
            <a:extLst>
              <a:ext uri="{FF2B5EF4-FFF2-40B4-BE49-F238E27FC236}">
                <a16:creationId xmlns:a16="http://schemas.microsoft.com/office/drawing/2014/main" id="{229FEB7A-4DF8-5B0C-FDC2-2AA0FDEF8373}"/>
              </a:ext>
            </a:extLst>
          </p:cNvPr>
          <p:cNvPicPr>
            <a:picLocks noGrp="1" noChangeAspect="1"/>
          </p:cNvPicPr>
          <p:nvPr>
            <p:ph idx="1"/>
          </p:nvPr>
        </p:nvPicPr>
        <p:blipFill>
          <a:blip r:embed="rId2"/>
          <a:stretch>
            <a:fillRect/>
          </a:stretch>
        </p:blipFill>
        <p:spPr>
          <a:xfrm>
            <a:off x="0" y="0"/>
            <a:ext cx="12192000" cy="6858000"/>
          </a:xfrm>
        </p:spPr>
      </p:pic>
      <p:sp>
        <p:nvSpPr>
          <p:cNvPr id="4" name="Metin kutusu 3">
            <a:extLst>
              <a:ext uri="{FF2B5EF4-FFF2-40B4-BE49-F238E27FC236}">
                <a16:creationId xmlns:a16="http://schemas.microsoft.com/office/drawing/2014/main" id="{0CC4933C-0861-BD4A-6E76-5CE2B7EE826C}"/>
              </a:ext>
            </a:extLst>
          </p:cNvPr>
          <p:cNvSpPr txBox="1"/>
          <p:nvPr/>
        </p:nvSpPr>
        <p:spPr>
          <a:xfrm>
            <a:off x="1287517" y="2396359"/>
            <a:ext cx="9616966" cy="1477328"/>
          </a:xfrm>
          <a:prstGeom prst="rect">
            <a:avLst/>
          </a:prstGeom>
          <a:noFill/>
        </p:spPr>
        <p:txBody>
          <a:bodyPr wrap="square">
            <a:spAutoFit/>
          </a:bodyPr>
          <a:lstStyle/>
          <a:p>
            <a:r>
              <a:rPr lang="tr-TR" dirty="0"/>
              <a:t>  Çalışmamızın amacı, </a:t>
            </a:r>
            <a:r>
              <a:rPr lang="tr-TR" b="1" dirty="0"/>
              <a:t>malignitesi olan 65 yaş ve üzeri hastalarda TIME kriterlerine göre ilaç kullanımını değerlendirmek, uygunsuz ilaç kullanım sıklığını ve etkileyen faktörleri ortaya koymaktır.</a:t>
            </a:r>
          </a:p>
          <a:p>
            <a:endParaRPr lang="tr-TR" b="1" dirty="0"/>
          </a:p>
          <a:p>
            <a:r>
              <a:rPr lang="tr-TR" b="1" dirty="0"/>
              <a:t>  </a:t>
            </a:r>
            <a:r>
              <a:rPr lang="tr-TR" dirty="0"/>
              <a:t>Elde edilen sonuçlar literatür ile karşılaştırılmış ve klinik uygulamalar için çıkarımlar yapılmıştır.</a:t>
            </a:r>
          </a:p>
        </p:txBody>
      </p:sp>
      <p:sp>
        <p:nvSpPr>
          <p:cNvPr id="7" name="Metin kutusu 6">
            <a:extLst>
              <a:ext uri="{FF2B5EF4-FFF2-40B4-BE49-F238E27FC236}">
                <a16:creationId xmlns:a16="http://schemas.microsoft.com/office/drawing/2014/main" id="{3CB489AD-4752-00B4-FA18-0A8BDC08F8A0}"/>
              </a:ext>
            </a:extLst>
          </p:cNvPr>
          <p:cNvSpPr txBox="1"/>
          <p:nvPr/>
        </p:nvSpPr>
        <p:spPr>
          <a:xfrm>
            <a:off x="5118538" y="1594148"/>
            <a:ext cx="1954924" cy="461665"/>
          </a:xfrm>
          <a:prstGeom prst="rect">
            <a:avLst/>
          </a:prstGeom>
          <a:noFill/>
        </p:spPr>
        <p:txBody>
          <a:bodyPr wrap="square">
            <a:spAutoFit/>
          </a:bodyPr>
          <a:lstStyle/>
          <a:p>
            <a:r>
              <a:rPr lang="tr-TR" sz="2400" b="1" dirty="0">
                <a:solidFill>
                  <a:srgbClr val="FF0000"/>
                </a:solidFill>
              </a:rPr>
              <a:t>Amaç</a:t>
            </a:r>
          </a:p>
        </p:txBody>
      </p:sp>
    </p:spTree>
    <p:extLst>
      <p:ext uri="{BB962C8B-B14F-4D97-AF65-F5344CB8AC3E}">
        <p14:creationId xmlns:p14="http://schemas.microsoft.com/office/powerpoint/2010/main" val="8663212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DAFC1-5CDD-216A-060D-BAC2424C160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B028AB8-B62C-099E-6C7B-43D74C4EEF85}"/>
              </a:ext>
            </a:extLst>
          </p:cNvPr>
          <p:cNvSpPr>
            <a:spLocks noGrp="1"/>
          </p:cNvSpPr>
          <p:nvPr>
            <p:ph type="title"/>
          </p:nvPr>
        </p:nvSpPr>
        <p:spPr/>
        <p:txBody>
          <a:bodyPr/>
          <a:lstStyle/>
          <a:p>
            <a:endParaRPr lang="tr-TR"/>
          </a:p>
        </p:txBody>
      </p:sp>
      <p:pic>
        <p:nvPicPr>
          <p:cNvPr id="5" name="İçerik Yer Tutucusu 4" descr="metin, ekran görüntüsü içeren bir resim&#10;&#10;Yapay zeka tarafından oluşturulmuş içerik yanlış olabilir.">
            <a:extLst>
              <a:ext uri="{FF2B5EF4-FFF2-40B4-BE49-F238E27FC236}">
                <a16:creationId xmlns:a16="http://schemas.microsoft.com/office/drawing/2014/main" id="{BE61A38D-F373-0DC7-FD37-135C89D0A538}"/>
              </a:ext>
            </a:extLst>
          </p:cNvPr>
          <p:cNvPicPr>
            <a:picLocks noGrp="1" noChangeAspect="1"/>
          </p:cNvPicPr>
          <p:nvPr>
            <p:ph idx="1"/>
          </p:nvPr>
        </p:nvPicPr>
        <p:blipFill>
          <a:blip r:embed="rId2"/>
          <a:stretch>
            <a:fillRect/>
          </a:stretch>
        </p:blipFill>
        <p:spPr>
          <a:xfrm>
            <a:off x="0" y="31532"/>
            <a:ext cx="12192000" cy="6858000"/>
          </a:xfrm>
        </p:spPr>
      </p:pic>
      <p:sp>
        <p:nvSpPr>
          <p:cNvPr id="4" name="Metin kutusu 3">
            <a:extLst>
              <a:ext uri="{FF2B5EF4-FFF2-40B4-BE49-F238E27FC236}">
                <a16:creationId xmlns:a16="http://schemas.microsoft.com/office/drawing/2014/main" id="{A8094456-990A-D16C-E611-53C1CBF27AC2}"/>
              </a:ext>
            </a:extLst>
          </p:cNvPr>
          <p:cNvSpPr txBox="1"/>
          <p:nvPr/>
        </p:nvSpPr>
        <p:spPr>
          <a:xfrm>
            <a:off x="3716721" y="1624171"/>
            <a:ext cx="6203730" cy="400110"/>
          </a:xfrm>
          <a:prstGeom prst="rect">
            <a:avLst/>
          </a:prstGeom>
          <a:noFill/>
        </p:spPr>
        <p:txBody>
          <a:bodyPr wrap="square">
            <a:spAutoFit/>
          </a:bodyPr>
          <a:lstStyle/>
          <a:p>
            <a:r>
              <a:rPr lang="tr-TR" sz="2000" b="1" dirty="0">
                <a:solidFill>
                  <a:srgbClr val="FF0000"/>
                </a:solidFill>
              </a:rPr>
              <a:t>Genel Bilgiler– Kanser ve Yaşlılık</a:t>
            </a:r>
          </a:p>
        </p:txBody>
      </p:sp>
      <p:sp>
        <p:nvSpPr>
          <p:cNvPr id="7" name="Metin kutusu 6">
            <a:extLst>
              <a:ext uri="{FF2B5EF4-FFF2-40B4-BE49-F238E27FC236}">
                <a16:creationId xmlns:a16="http://schemas.microsoft.com/office/drawing/2014/main" id="{52BECABB-20D9-6F9F-8418-2B8F982C362A}"/>
              </a:ext>
            </a:extLst>
          </p:cNvPr>
          <p:cNvSpPr txBox="1"/>
          <p:nvPr/>
        </p:nvSpPr>
        <p:spPr>
          <a:xfrm>
            <a:off x="2326071" y="2413337"/>
            <a:ext cx="7539858" cy="2031325"/>
          </a:xfrm>
          <a:prstGeom prst="rect">
            <a:avLst/>
          </a:prstGeom>
          <a:noFill/>
        </p:spPr>
        <p:txBody>
          <a:bodyPr wrap="square">
            <a:spAutoFit/>
          </a:bodyPr>
          <a:lstStyle/>
          <a:p>
            <a:pPr marL="285750" indent="-285750">
              <a:buFont typeface="Arial" panose="020B0604020202020204" pitchFamily="34" charset="0"/>
              <a:buChar char="•"/>
            </a:pPr>
            <a:r>
              <a:rPr lang="tr-TR" dirty="0"/>
              <a:t>Yaşlı bireylerde kanser insidansı gençlere kıyasla 11 kat, mortalite oranı ise 15 kat daha yüksektir. En sık görülen kanserler arasında </a:t>
            </a:r>
            <a:r>
              <a:rPr lang="tr-TR" b="1" dirty="0"/>
              <a:t>cilt, meme, prostat, akciğer ve kolorektal kanserler </a:t>
            </a:r>
            <a:r>
              <a:rPr lang="tr-TR" dirty="0"/>
              <a:t>yer almaktadır.</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Yaşlanmaya bağlı moleküler değişiklikler ve bağışıklık sistemindeki yetersizlikler, yaşlılık döneminde kanser görülme sıklığının artmasına katkıda bulunmaktadır</a:t>
            </a:r>
          </a:p>
        </p:txBody>
      </p:sp>
    </p:spTree>
    <p:extLst>
      <p:ext uri="{BB962C8B-B14F-4D97-AF65-F5344CB8AC3E}">
        <p14:creationId xmlns:p14="http://schemas.microsoft.com/office/powerpoint/2010/main" val="984819352"/>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7AD01-C459-F0FE-F73E-2C415CA787C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CBAFD7B-A931-D52E-04E9-39DA853A6FF4}"/>
              </a:ext>
            </a:extLst>
          </p:cNvPr>
          <p:cNvSpPr>
            <a:spLocks noGrp="1"/>
          </p:cNvSpPr>
          <p:nvPr>
            <p:ph type="title"/>
          </p:nvPr>
        </p:nvSpPr>
        <p:spPr/>
        <p:txBody>
          <a:bodyPr/>
          <a:lstStyle/>
          <a:p>
            <a:endParaRPr lang="tr-TR"/>
          </a:p>
        </p:txBody>
      </p:sp>
      <p:pic>
        <p:nvPicPr>
          <p:cNvPr id="5" name="İçerik Yer Tutucusu 4" descr="metin, ekran görüntüsü içeren bir resim&#10;&#10;Yapay zeka tarafından oluşturulmuş içerik yanlış olabilir.">
            <a:extLst>
              <a:ext uri="{FF2B5EF4-FFF2-40B4-BE49-F238E27FC236}">
                <a16:creationId xmlns:a16="http://schemas.microsoft.com/office/drawing/2014/main" id="{F8CC6BE4-CF21-E746-AB1A-54900C3665DF}"/>
              </a:ext>
            </a:extLst>
          </p:cNvPr>
          <p:cNvPicPr>
            <a:picLocks noGrp="1" noChangeAspect="1"/>
          </p:cNvPicPr>
          <p:nvPr>
            <p:ph idx="1"/>
          </p:nvPr>
        </p:nvPicPr>
        <p:blipFill>
          <a:blip r:embed="rId2"/>
          <a:stretch>
            <a:fillRect/>
          </a:stretch>
        </p:blipFill>
        <p:spPr>
          <a:xfrm>
            <a:off x="0" y="-1873"/>
            <a:ext cx="12192000" cy="6858000"/>
          </a:xfrm>
        </p:spPr>
      </p:pic>
      <p:sp>
        <p:nvSpPr>
          <p:cNvPr id="4" name="Metin kutusu 3">
            <a:extLst>
              <a:ext uri="{FF2B5EF4-FFF2-40B4-BE49-F238E27FC236}">
                <a16:creationId xmlns:a16="http://schemas.microsoft.com/office/drawing/2014/main" id="{9A5FE8EA-952D-A9A1-BD16-4BCE95E6E017}"/>
              </a:ext>
            </a:extLst>
          </p:cNvPr>
          <p:cNvSpPr txBox="1"/>
          <p:nvPr/>
        </p:nvSpPr>
        <p:spPr>
          <a:xfrm>
            <a:off x="3153103" y="1498189"/>
            <a:ext cx="7092021" cy="400110"/>
          </a:xfrm>
          <a:prstGeom prst="rect">
            <a:avLst/>
          </a:prstGeom>
          <a:noFill/>
        </p:spPr>
        <p:txBody>
          <a:bodyPr wrap="square">
            <a:spAutoFit/>
          </a:bodyPr>
          <a:lstStyle/>
          <a:p>
            <a:r>
              <a:rPr lang="tr-TR" sz="2000" b="1" dirty="0"/>
              <a:t> </a:t>
            </a:r>
            <a:r>
              <a:rPr lang="tr-TR" sz="2000" b="1" dirty="0">
                <a:solidFill>
                  <a:srgbClr val="FF0000"/>
                </a:solidFill>
              </a:rPr>
              <a:t>Genel Bilgiler - Yaşlılarda İlaç Kullanımı</a:t>
            </a:r>
            <a:endParaRPr lang="tr-TR" sz="2000" dirty="0">
              <a:solidFill>
                <a:srgbClr val="FF0000"/>
              </a:solidFill>
            </a:endParaRPr>
          </a:p>
        </p:txBody>
      </p:sp>
      <p:sp>
        <p:nvSpPr>
          <p:cNvPr id="6" name="Metin kutusu 5">
            <a:extLst>
              <a:ext uri="{FF2B5EF4-FFF2-40B4-BE49-F238E27FC236}">
                <a16:creationId xmlns:a16="http://schemas.microsoft.com/office/drawing/2014/main" id="{A3ECA09F-8366-5BC3-57C8-E417204397A2}"/>
              </a:ext>
            </a:extLst>
          </p:cNvPr>
          <p:cNvSpPr txBox="1"/>
          <p:nvPr/>
        </p:nvSpPr>
        <p:spPr>
          <a:xfrm>
            <a:off x="1576552" y="2105910"/>
            <a:ext cx="8954814" cy="2585323"/>
          </a:xfrm>
          <a:prstGeom prst="rect">
            <a:avLst/>
          </a:prstGeom>
          <a:noFill/>
        </p:spPr>
        <p:txBody>
          <a:bodyPr wrap="square">
            <a:spAutoFit/>
          </a:bodyPr>
          <a:lstStyle/>
          <a:p>
            <a:pPr marL="285750" indent="-285750">
              <a:buFont typeface="Arial" panose="020B0604020202020204" pitchFamily="34" charset="0"/>
              <a:buChar char="•"/>
            </a:pPr>
            <a:r>
              <a:rPr lang="tr-TR" dirty="0">
                <a:latin typeface="+mn-lt"/>
              </a:rPr>
              <a:t>Türkiye’de, 1998-2005 yılları arasında farklı illerde yaşlılarda ilaç kullanımını inceleyen toplam 11 araştırmanın sonuçlarına göre, </a:t>
            </a:r>
            <a:r>
              <a:rPr lang="tr-TR" b="1" dirty="0">
                <a:latin typeface="+mn-lt"/>
              </a:rPr>
              <a:t>yaşlı bireylerde kişi başına düşen ortalama ilaç sayısı 3.25 olarak belirlenmiştir. </a:t>
            </a:r>
            <a:r>
              <a:rPr lang="tr-TR" dirty="0">
                <a:latin typeface="+mn-lt"/>
              </a:rPr>
              <a:t>Çoklu ilaç kullanımı, ilaç yan etkileri ve ilaçlar arası etkileşimler nedeniyle medikal tedaviye uyumu etkilemekte, ayrıca maliyetleri ve hastane ziyaretlerini artırmaktadır. </a:t>
            </a:r>
          </a:p>
          <a:p>
            <a:pPr marL="285750" indent="-285750">
              <a:buFont typeface="Arial" panose="020B0604020202020204" pitchFamily="34" charset="0"/>
              <a:buChar char="•"/>
            </a:pPr>
            <a:endParaRPr lang="tr-TR" dirty="0">
              <a:latin typeface="+mn-lt"/>
            </a:endParaRPr>
          </a:p>
          <a:p>
            <a:pPr marL="285750" indent="-285750">
              <a:buFont typeface="Arial" panose="020B0604020202020204" pitchFamily="34" charset="0"/>
              <a:buChar char="•"/>
            </a:pPr>
            <a:r>
              <a:rPr lang="tr-TR" dirty="0"/>
              <a:t>Yaşlı hastaların tedavisinde, güvenli ve uygun ilaç seçimi ile tedavi </a:t>
            </a:r>
            <a:r>
              <a:rPr lang="tr-TR" b="1" dirty="0"/>
              <a:t>sırasında ilaçlardan kaynaklanabilecek sorunların en aza indirilmesi, akılcı ilaç kullanımı açısından önem arz etmektedir </a:t>
            </a:r>
            <a:r>
              <a:rPr lang="tr-TR" dirty="0"/>
              <a:t>.</a:t>
            </a:r>
          </a:p>
        </p:txBody>
      </p:sp>
    </p:spTree>
    <p:extLst>
      <p:ext uri="{BB962C8B-B14F-4D97-AF65-F5344CB8AC3E}">
        <p14:creationId xmlns:p14="http://schemas.microsoft.com/office/powerpoint/2010/main" val="2966018766"/>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EE346A-A6FE-BEAA-A4A5-FB82068ECED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9E4CCD7-29E4-4F43-44C5-F44B7B2D3AD0}"/>
              </a:ext>
            </a:extLst>
          </p:cNvPr>
          <p:cNvSpPr>
            <a:spLocks noGrp="1"/>
          </p:cNvSpPr>
          <p:nvPr>
            <p:ph type="title"/>
          </p:nvPr>
        </p:nvSpPr>
        <p:spPr/>
        <p:txBody>
          <a:bodyPr/>
          <a:lstStyle/>
          <a:p>
            <a:endParaRPr lang="tr-TR"/>
          </a:p>
        </p:txBody>
      </p:sp>
      <p:pic>
        <p:nvPicPr>
          <p:cNvPr id="5" name="İçerik Yer Tutucusu 4" descr="metin, ekran görüntüsü içeren bir resim&#10;&#10;Yapay zeka tarafından oluşturulmuş içerik yanlış olabilir.">
            <a:extLst>
              <a:ext uri="{FF2B5EF4-FFF2-40B4-BE49-F238E27FC236}">
                <a16:creationId xmlns:a16="http://schemas.microsoft.com/office/drawing/2014/main" id="{33B0F224-1F99-741D-5231-FD50407357AD}"/>
              </a:ext>
            </a:extLst>
          </p:cNvPr>
          <p:cNvPicPr>
            <a:picLocks noGrp="1" noChangeAspect="1"/>
          </p:cNvPicPr>
          <p:nvPr>
            <p:ph idx="1"/>
          </p:nvPr>
        </p:nvPicPr>
        <p:blipFill>
          <a:blip r:embed="rId2"/>
          <a:stretch>
            <a:fillRect/>
          </a:stretch>
        </p:blipFill>
        <p:spPr>
          <a:xfrm>
            <a:off x="0" y="0"/>
            <a:ext cx="12192000" cy="6858000"/>
          </a:xfrm>
        </p:spPr>
      </p:pic>
      <p:sp>
        <p:nvSpPr>
          <p:cNvPr id="4" name="Metin kutusu 3">
            <a:extLst>
              <a:ext uri="{FF2B5EF4-FFF2-40B4-BE49-F238E27FC236}">
                <a16:creationId xmlns:a16="http://schemas.microsoft.com/office/drawing/2014/main" id="{7CA2EE25-08B3-CAB9-6085-CA6DE1C33F77}"/>
              </a:ext>
            </a:extLst>
          </p:cNvPr>
          <p:cNvSpPr txBox="1"/>
          <p:nvPr/>
        </p:nvSpPr>
        <p:spPr>
          <a:xfrm>
            <a:off x="2550074" y="2566184"/>
            <a:ext cx="6203730" cy="369332"/>
          </a:xfrm>
          <a:prstGeom prst="rect">
            <a:avLst/>
          </a:prstGeom>
          <a:noFill/>
        </p:spPr>
        <p:txBody>
          <a:bodyPr wrap="square">
            <a:spAutoFit/>
          </a:bodyPr>
          <a:lstStyle/>
          <a:p>
            <a:r>
              <a:rPr lang="tr-TR" b="1" dirty="0"/>
              <a:t> </a:t>
            </a:r>
            <a:endParaRPr lang="tr-TR" dirty="0"/>
          </a:p>
        </p:txBody>
      </p:sp>
      <p:sp>
        <p:nvSpPr>
          <p:cNvPr id="6" name="Metin kutusu 5">
            <a:extLst>
              <a:ext uri="{FF2B5EF4-FFF2-40B4-BE49-F238E27FC236}">
                <a16:creationId xmlns:a16="http://schemas.microsoft.com/office/drawing/2014/main" id="{3D74CEEB-C1FE-8E2A-C6B2-A0C92586235A}"/>
              </a:ext>
            </a:extLst>
          </p:cNvPr>
          <p:cNvSpPr txBox="1"/>
          <p:nvPr/>
        </p:nvSpPr>
        <p:spPr>
          <a:xfrm>
            <a:off x="3605049" y="1490633"/>
            <a:ext cx="6203730" cy="400110"/>
          </a:xfrm>
          <a:prstGeom prst="rect">
            <a:avLst/>
          </a:prstGeom>
          <a:noFill/>
        </p:spPr>
        <p:txBody>
          <a:bodyPr wrap="square">
            <a:spAutoFit/>
          </a:bodyPr>
          <a:lstStyle/>
          <a:p>
            <a:r>
              <a:rPr lang="tr-TR" sz="2000" b="1" dirty="0"/>
              <a:t> </a:t>
            </a:r>
            <a:r>
              <a:rPr lang="tr-TR" sz="2000" b="1" dirty="0">
                <a:solidFill>
                  <a:srgbClr val="FF0000"/>
                </a:solidFill>
              </a:rPr>
              <a:t>Genel Bilgiler – Çoklu İlaç Kullanımı</a:t>
            </a:r>
            <a:endParaRPr lang="tr-TR" sz="2000" dirty="0">
              <a:solidFill>
                <a:srgbClr val="FF0000"/>
              </a:solidFill>
            </a:endParaRPr>
          </a:p>
        </p:txBody>
      </p:sp>
      <p:sp>
        <p:nvSpPr>
          <p:cNvPr id="7" name="Metin kutusu 6">
            <a:extLst>
              <a:ext uri="{FF2B5EF4-FFF2-40B4-BE49-F238E27FC236}">
                <a16:creationId xmlns:a16="http://schemas.microsoft.com/office/drawing/2014/main" id="{60D5D782-D833-56ED-7469-4C17BCB33DB4}"/>
              </a:ext>
            </a:extLst>
          </p:cNvPr>
          <p:cNvSpPr txBox="1"/>
          <p:nvPr/>
        </p:nvSpPr>
        <p:spPr>
          <a:xfrm>
            <a:off x="1508234" y="2055813"/>
            <a:ext cx="9175531" cy="2308324"/>
          </a:xfrm>
          <a:prstGeom prst="rect">
            <a:avLst/>
          </a:prstGeom>
          <a:noFill/>
        </p:spPr>
        <p:txBody>
          <a:bodyPr wrap="square">
            <a:spAutoFit/>
          </a:bodyPr>
          <a:lstStyle/>
          <a:p>
            <a:pPr marL="285750" indent="-285750">
              <a:buFont typeface="Arial" panose="020B0604020202020204" pitchFamily="34" charset="0"/>
              <a:buChar char="•"/>
            </a:pPr>
            <a:r>
              <a:rPr lang="tr-TR" sz="1800" dirty="0">
                <a:latin typeface="+mn-lt"/>
                <a:ea typeface="Calibri" panose="020F0502020204030204" pitchFamily="34" charset="0"/>
              </a:rPr>
              <a:t>Ülkemizde polikliniğe müracaat edenler üzerinde gerçekleştirilen araştırmalarda, </a:t>
            </a:r>
            <a:r>
              <a:rPr lang="tr-TR" sz="1800" b="1" dirty="0">
                <a:latin typeface="+mn-lt"/>
                <a:ea typeface="Calibri" panose="020F0502020204030204" pitchFamily="34" charset="0"/>
              </a:rPr>
              <a:t>65 yaş üstü bireylerin %63,2’sinin kadın, %55,3’ünün ise erkek olmak üzere, beş veya daha fazla ilaç kullandığı gözlemlenmektedir. Bu araştırmaya göre birey başına düşen ortalama ilaç sayısı 4,5 iken, on veya daha fazla ilaç kullananların oranı %7,9 olarak tespit edilmiştir.</a:t>
            </a:r>
          </a:p>
          <a:p>
            <a:pPr marL="285750" indent="-285750">
              <a:buFont typeface="Arial" panose="020B0604020202020204" pitchFamily="34" charset="0"/>
              <a:buChar char="•"/>
            </a:pPr>
            <a:endParaRPr lang="tr-TR" sz="1800" b="1" dirty="0">
              <a:latin typeface="+mn-lt"/>
              <a:ea typeface="Calibri" panose="020F0502020204030204" pitchFamily="34" charset="0"/>
            </a:endParaRPr>
          </a:p>
          <a:p>
            <a:pPr marL="285750" indent="-285750">
              <a:buFont typeface="Arial" panose="020B0604020202020204" pitchFamily="34" charset="0"/>
              <a:buChar char="•"/>
            </a:pPr>
            <a:r>
              <a:rPr lang="tr-TR" dirty="0"/>
              <a:t>Yatan hastalar arasında çoklu ilaç kullanım oranını değerlendiren bir çalışmada, </a:t>
            </a:r>
            <a:r>
              <a:rPr lang="tr-TR" b="1" dirty="0"/>
              <a:t>bir aylık dönem boyunca 2162 hastanın 1611’inde (%74,52) çoklu ilaç kullanımı saptanmıştır.</a:t>
            </a:r>
            <a:endParaRPr lang="tr-TR" dirty="0"/>
          </a:p>
        </p:txBody>
      </p:sp>
    </p:spTree>
    <p:extLst>
      <p:ext uri="{BB962C8B-B14F-4D97-AF65-F5344CB8AC3E}">
        <p14:creationId xmlns:p14="http://schemas.microsoft.com/office/powerpoint/2010/main" val="2236134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983D4B-3C4C-6955-5BED-D745D530490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B21CD7F-841E-F667-4DCC-1F547E6A5A84}"/>
              </a:ext>
            </a:extLst>
          </p:cNvPr>
          <p:cNvSpPr>
            <a:spLocks noGrp="1"/>
          </p:cNvSpPr>
          <p:nvPr>
            <p:ph type="title"/>
          </p:nvPr>
        </p:nvSpPr>
        <p:spPr/>
        <p:txBody>
          <a:bodyPr/>
          <a:lstStyle/>
          <a:p>
            <a:endParaRPr lang="tr-TR"/>
          </a:p>
        </p:txBody>
      </p:sp>
      <p:pic>
        <p:nvPicPr>
          <p:cNvPr id="5" name="İçerik Yer Tutucusu 4" descr="metin, ekran görüntüsü içeren bir resim&#10;&#10;Yapay zeka tarafından oluşturulmuş içerik yanlış olabilir.">
            <a:extLst>
              <a:ext uri="{FF2B5EF4-FFF2-40B4-BE49-F238E27FC236}">
                <a16:creationId xmlns:a16="http://schemas.microsoft.com/office/drawing/2014/main" id="{75E156DC-17B7-5441-9838-46896FE2DA26}"/>
              </a:ext>
            </a:extLst>
          </p:cNvPr>
          <p:cNvPicPr>
            <a:picLocks noGrp="1" noChangeAspect="1"/>
          </p:cNvPicPr>
          <p:nvPr>
            <p:ph idx="1"/>
          </p:nvPr>
        </p:nvPicPr>
        <p:blipFill>
          <a:blip r:embed="rId2"/>
          <a:stretch>
            <a:fillRect/>
          </a:stretch>
        </p:blipFill>
        <p:spPr>
          <a:xfrm>
            <a:off x="0" y="0"/>
            <a:ext cx="12192000" cy="6858000"/>
          </a:xfrm>
        </p:spPr>
      </p:pic>
      <p:sp>
        <p:nvSpPr>
          <p:cNvPr id="4" name="Metin kutusu 3">
            <a:extLst>
              <a:ext uri="{FF2B5EF4-FFF2-40B4-BE49-F238E27FC236}">
                <a16:creationId xmlns:a16="http://schemas.microsoft.com/office/drawing/2014/main" id="{D2438E03-5A08-216F-5E6B-30C7F6273C91}"/>
              </a:ext>
            </a:extLst>
          </p:cNvPr>
          <p:cNvSpPr txBox="1"/>
          <p:nvPr/>
        </p:nvSpPr>
        <p:spPr>
          <a:xfrm>
            <a:off x="1860331" y="2475571"/>
            <a:ext cx="8418786" cy="2031325"/>
          </a:xfrm>
          <a:prstGeom prst="rect">
            <a:avLst/>
          </a:prstGeom>
          <a:noFill/>
        </p:spPr>
        <p:txBody>
          <a:bodyPr wrap="square">
            <a:spAutoFit/>
          </a:bodyPr>
          <a:lstStyle/>
          <a:p>
            <a:pPr marL="285750" indent="-285750">
              <a:buFont typeface="Arial" panose="020B0604020202020204" pitchFamily="34" charset="0"/>
              <a:buChar char="•"/>
            </a:pPr>
            <a:r>
              <a:rPr lang="tr-TR" dirty="0"/>
              <a:t>Çalışma retrospektif olarak 2021–2023 yılları arasında Medipol Mega Üniversite Hastanesinde yürütüldü. </a:t>
            </a:r>
            <a:r>
              <a:rPr lang="tr-TR" b="1" dirty="0"/>
              <a:t>Toplam 458 hasta (301 </a:t>
            </a:r>
            <a:r>
              <a:rPr lang="tr-TR" b="1" dirty="0" err="1"/>
              <a:t>solid</a:t>
            </a:r>
            <a:r>
              <a:rPr lang="tr-TR" b="1" dirty="0"/>
              <a:t> tümör, 157 hematolojik tümör) </a:t>
            </a:r>
            <a:r>
              <a:rPr lang="tr-TR" dirty="0"/>
              <a:t>dahil edildi.</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TIME </a:t>
            </a:r>
            <a:r>
              <a:rPr lang="tr-TR" dirty="0" err="1"/>
              <a:t>to</a:t>
            </a:r>
            <a:r>
              <a:rPr lang="tr-TR" dirty="0"/>
              <a:t> START ve TIME </a:t>
            </a:r>
            <a:r>
              <a:rPr lang="tr-TR" dirty="0" err="1"/>
              <a:t>to</a:t>
            </a:r>
            <a:r>
              <a:rPr lang="tr-TR" dirty="0"/>
              <a:t> STOPP kriterleri kullanılarak ilaçların uygunluğu değerlendirildi. İstatistiksel analiz IBM SPSS 22.0 programı ile yapıldı ve anlamlılık düzeyi p&lt;0.05 kabul edildi.</a:t>
            </a:r>
          </a:p>
        </p:txBody>
      </p:sp>
      <p:sp>
        <p:nvSpPr>
          <p:cNvPr id="7" name="Metin kutusu 6">
            <a:extLst>
              <a:ext uri="{FF2B5EF4-FFF2-40B4-BE49-F238E27FC236}">
                <a16:creationId xmlns:a16="http://schemas.microsoft.com/office/drawing/2014/main" id="{CF553E9C-2694-0494-74C4-F56594C8123E}"/>
              </a:ext>
            </a:extLst>
          </p:cNvPr>
          <p:cNvSpPr txBox="1"/>
          <p:nvPr/>
        </p:nvSpPr>
        <p:spPr>
          <a:xfrm>
            <a:off x="4833116" y="1712077"/>
            <a:ext cx="6203730" cy="400110"/>
          </a:xfrm>
          <a:prstGeom prst="rect">
            <a:avLst/>
          </a:prstGeom>
          <a:noFill/>
        </p:spPr>
        <p:txBody>
          <a:bodyPr wrap="square">
            <a:spAutoFit/>
          </a:bodyPr>
          <a:lstStyle/>
          <a:p>
            <a:r>
              <a:rPr lang="tr-TR" sz="2000" b="1" dirty="0">
                <a:solidFill>
                  <a:srgbClr val="FF0000"/>
                </a:solidFill>
              </a:rPr>
              <a:t>Materyal/ </a:t>
            </a:r>
            <a:r>
              <a:rPr lang="tr-TR" sz="2000" b="1" dirty="0" err="1">
                <a:solidFill>
                  <a:srgbClr val="FF0000"/>
                </a:solidFill>
              </a:rPr>
              <a:t>Metod</a:t>
            </a:r>
            <a:endParaRPr lang="tr-TR" sz="2000" b="1" dirty="0">
              <a:solidFill>
                <a:srgbClr val="FF0000"/>
              </a:solidFill>
            </a:endParaRPr>
          </a:p>
        </p:txBody>
      </p:sp>
    </p:spTree>
    <p:extLst>
      <p:ext uri="{BB962C8B-B14F-4D97-AF65-F5344CB8AC3E}">
        <p14:creationId xmlns:p14="http://schemas.microsoft.com/office/powerpoint/2010/main" val="298095987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Belge" ma:contentTypeID="0x0101008EB410E7384FD544926ED72B5900EAF6" ma:contentTypeVersion="14" ma:contentTypeDescription="Yeni belge oluşturun." ma:contentTypeScope="" ma:versionID="ee3b467df7de9d1b498d84e13587d71a">
  <xsd:schema xmlns:xsd="http://www.w3.org/2001/XMLSchema" xmlns:xs="http://www.w3.org/2001/XMLSchema" xmlns:p="http://schemas.microsoft.com/office/2006/metadata/properties" xmlns:ns2="b636c289-89ec-4aac-a5a7-fae3efcce21f" xmlns:ns3="12078768-e010-496c-be91-13abd3bf1d00" targetNamespace="http://schemas.microsoft.com/office/2006/metadata/properties" ma:root="true" ma:fieldsID="1445dff4ae24a478bb1b27fd6f0ffa69" ns2:_="" ns3:_="">
    <xsd:import namespace="b636c289-89ec-4aac-a5a7-fae3efcce21f"/>
    <xsd:import namespace="12078768-e010-496c-be91-13abd3bf1d0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636c289-89ec-4aac-a5a7-fae3efcce2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Resim Etiketleri" ma:readOnly="false" ma:fieldId="{5cf76f15-5ced-4ddc-b409-7134ff3c332f}" ma:taxonomyMulti="true" ma:sspId="f08ca68a-84f9-4e39-b925-9c0f4131acbf"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2078768-e010-496c-be91-13abd3bf1d0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a2bcbba-ecaf-438c-8d17-d96268f593a6}" ma:internalName="TaxCatchAll" ma:showField="CatchAllData" ma:web="12078768-e010-496c-be91-13abd3bf1d0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636c289-89ec-4aac-a5a7-fae3efcce21f">
      <Terms xmlns="http://schemas.microsoft.com/office/infopath/2007/PartnerControls"/>
    </lcf76f155ced4ddcb4097134ff3c332f>
    <TaxCatchAll xmlns="12078768-e010-496c-be91-13abd3bf1d00" xsi:nil="true"/>
  </documentManagement>
</p:properties>
</file>

<file path=customXml/itemProps1.xml><?xml version="1.0" encoding="utf-8"?>
<ds:datastoreItem xmlns:ds="http://schemas.openxmlformats.org/officeDocument/2006/customXml" ds:itemID="{3452A84D-C7C0-4FE4-A9BD-92407E08B23A}"/>
</file>

<file path=customXml/itemProps2.xml><?xml version="1.0" encoding="utf-8"?>
<ds:datastoreItem xmlns:ds="http://schemas.openxmlformats.org/officeDocument/2006/customXml" ds:itemID="{C07A39F9-28F6-4933-8959-165CBFA9571B}"/>
</file>

<file path=customXml/itemProps3.xml><?xml version="1.0" encoding="utf-8"?>
<ds:datastoreItem xmlns:ds="http://schemas.openxmlformats.org/officeDocument/2006/customXml" ds:itemID="{895996BC-5AD2-4834-8D24-B893B9C4AC4C}"/>
</file>

<file path=docProps/app.xml><?xml version="1.0" encoding="utf-8"?>
<Properties xmlns="http://schemas.openxmlformats.org/officeDocument/2006/extended-properties" xmlns:vt="http://schemas.openxmlformats.org/officeDocument/2006/docPropsVTypes">
  <TotalTime>725</TotalTime>
  <Words>1438</Words>
  <Application>Microsoft Office PowerPoint</Application>
  <PresentationFormat>Geniş ekran</PresentationFormat>
  <Paragraphs>117</Paragraphs>
  <Slides>23</Slides>
  <Notes>9</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23</vt:i4>
      </vt:variant>
    </vt:vector>
  </HeadingPairs>
  <TitlesOfParts>
    <vt:vector size="29" baseType="lpstr">
      <vt:lpstr>Aptos</vt:lpstr>
      <vt:lpstr>Aptos Display</vt:lpstr>
      <vt:lpstr>Arial</vt:lpstr>
      <vt:lpstr>Helvetica</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Buse Çalışan</dc:creator>
  <cp:lastModifiedBy>loq5</cp:lastModifiedBy>
  <cp:revision>25</cp:revision>
  <dcterms:created xsi:type="dcterms:W3CDTF">2025-09-25T07:19:01Z</dcterms:created>
  <dcterms:modified xsi:type="dcterms:W3CDTF">2025-10-15T15:37:38Z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0x0101008EB410E7384FD544926ED72B5900EAF6</vt:lpwstr>
  </property>
</Properties>
</file>