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slides/slide6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presentation.xml" ContentType="application/vnd.openxmlformats-officedocument.presentationml.presentation.main+xml"/>
  <Override PartName="/ppt/diagrams/data1.xml" ContentType="application/vnd.openxmlformats-officedocument.drawingml.diagramData+xml"/>
  <Override PartName="/ppt/slides/slide1.xml" ContentType="application/vnd.openxmlformats-officedocument.presentationml.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1"/>
  </p:notesMasterIdLst>
  <p:sldIdLst>
    <p:sldId id="256" r:id="rId2"/>
    <p:sldId id="265" r:id="rId3"/>
    <p:sldId id="623" r:id="rId4"/>
    <p:sldId id="310" r:id="rId5"/>
    <p:sldId id="267" r:id="rId6"/>
    <p:sldId id="363" r:id="rId7"/>
    <p:sldId id="361" r:id="rId8"/>
    <p:sldId id="596" r:id="rId9"/>
    <p:sldId id="373" r:id="rId10"/>
    <p:sldId id="566" r:id="rId11"/>
    <p:sldId id="297" r:id="rId12"/>
    <p:sldId id="434" r:id="rId13"/>
    <p:sldId id="595" r:id="rId14"/>
    <p:sldId id="328" r:id="rId15"/>
    <p:sldId id="599" r:id="rId16"/>
    <p:sldId id="579" r:id="rId17"/>
    <p:sldId id="273" r:id="rId18"/>
    <p:sldId id="593" r:id="rId19"/>
    <p:sldId id="613" r:id="rId20"/>
    <p:sldId id="542" r:id="rId21"/>
    <p:sldId id="622" r:id="rId22"/>
    <p:sldId id="600" r:id="rId23"/>
    <p:sldId id="573" r:id="rId24"/>
    <p:sldId id="487" r:id="rId25"/>
    <p:sldId id="617" r:id="rId26"/>
    <p:sldId id="616" r:id="rId27"/>
    <p:sldId id="275" r:id="rId28"/>
    <p:sldId id="612" r:id="rId29"/>
    <p:sldId id="632" r:id="rId30"/>
    <p:sldId id="587" r:id="rId31"/>
    <p:sldId id="277" r:id="rId32"/>
    <p:sldId id="597" r:id="rId33"/>
    <p:sldId id="299" r:id="rId34"/>
    <p:sldId id="633" r:id="rId35"/>
    <p:sldId id="274" r:id="rId36"/>
    <p:sldId id="545" r:id="rId37"/>
    <p:sldId id="621" r:id="rId38"/>
    <p:sldId id="355" r:id="rId39"/>
    <p:sldId id="598" r:id="rId40"/>
    <p:sldId id="620" r:id="rId41"/>
    <p:sldId id="618" r:id="rId42"/>
    <p:sldId id="563" r:id="rId43"/>
    <p:sldId id="291" r:id="rId44"/>
    <p:sldId id="564" r:id="rId45"/>
    <p:sldId id="565" r:id="rId46"/>
    <p:sldId id="588" r:id="rId47"/>
    <p:sldId id="286" r:id="rId48"/>
    <p:sldId id="589" r:id="rId49"/>
    <p:sldId id="590" r:id="rId50"/>
    <p:sldId id="357" r:id="rId51"/>
    <p:sldId id="615" r:id="rId52"/>
    <p:sldId id="591" r:id="rId53"/>
    <p:sldId id="592" r:id="rId54"/>
    <p:sldId id="270" r:id="rId55"/>
    <p:sldId id="276" r:id="rId56"/>
    <p:sldId id="329" r:id="rId57"/>
    <p:sldId id="271" r:id="rId58"/>
    <p:sldId id="272" r:id="rId59"/>
    <p:sldId id="295" r:id="rId60"/>
    <p:sldId id="332" r:id="rId61"/>
    <p:sldId id="629" r:id="rId62"/>
    <p:sldId id="626" r:id="rId63"/>
    <p:sldId id="333" r:id="rId64"/>
    <p:sldId id="627" r:id="rId65"/>
    <p:sldId id="628" r:id="rId66"/>
    <p:sldId id="339" r:id="rId67"/>
    <p:sldId id="619" r:id="rId68"/>
    <p:sldId id="624" r:id="rId69"/>
    <p:sldId id="581" r:id="rId70"/>
  </p:sldIdLst>
  <p:sldSz cx="12192000" cy="6858000"/>
  <p:notesSz cx="6858000" cy="9144000"/>
  <p:defaultTextStyle>
    <a:defPPr>
      <a:defRPr lang="tr-T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790" autoAdjust="0"/>
    <p:restoredTop sz="94847"/>
  </p:normalViewPr>
  <p:slideViewPr>
    <p:cSldViewPr snapToGrid="0">
      <p:cViewPr varScale="1">
        <p:scale>
          <a:sx n="62" d="100"/>
          <a:sy n="62" d="100"/>
        </p:scale>
        <p:origin x="216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78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customXml" Target="../customXml/item1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D43C84-0EF9-4DC9-AFEB-2268C648DF72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tr-TR"/>
        </a:p>
      </dgm:t>
    </dgm:pt>
    <dgm:pt modelId="{DE1E0D77-90AB-4423-BFB8-A06B137DF0AB}">
      <dgm:prSet phldrT="[Metin]" custT="1"/>
      <dgm:spPr/>
      <dgm:t>
        <a:bodyPr/>
        <a:lstStyle/>
        <a:p>
          <a:r>
            <a:rPr lang="tr-TR" sz="2200" b="1" dirty="0" err="1">
              <a:solidFill>
                <a:srgbClr val="FF0000"/>
              </a:solidFill>
            </a:rPr>
            <a:t>Logopenik</a:t>
          </a:r>
          <a:r>
            <a:rPr lang="tr-TR" sz="2200" b="1" dirty="0">
              <a:solidFill>
                <a:srgbClr val="FF0000"/>
              </a:solidFill>
            </a:rPr>
            <a:t> -- </a:t>
          </a:r>
          <a:r>
            <a:rPr lang="tr-TR" sz="2200" b="1" dirty="0" err="1">
              <a:solidFill>
                <a:srgbClr val="FF0000"/>
              </a:solidFill>
            </a:rPr>
            <a:t>Alz</a:t>
          </a:r>
          <a:r>
            <a:rPr lang="tr-TR" sz="2200" dirty="0"/>
            <a:t>&gt;</a:t>
          </a:r>
          <a:r>
            <a:rPr lang="tr-TR" sz="2200" dirty="0" err="1"/>
            <a:t>Lewy</a:t>
          </a:r>
          <a:r>
            <a:rPr lang="tr-TR" sz="2200" dirty="0"/>
            <a:t> Cisimcikleri&gt;TDP-43,Tau</a:t>
          </a:r>
        </a:p>
      </dgm:t>
    </dgm:pt>
    <dgm:pt modelId="{0FC87C3A-0D8C-48A7-BCE6-F0F5F451A3EB}" type="parTrans" cxnId="{AD2469B8-1518-4696-ACD3-C019D74F5A25}">
      <dgm:prSet/>
      <dgm:spPr/>
      <dgm:t>
        <a:bodyPr/>
        <a:lstStyle/>
        <a:p>
          <a:endParaRPr lang="tr-TR" sz="2200"/>
        </a:p>
      </dgm:t>
    </dgm:pt>
    <dgm:pt modelId="{62D77610-F9D7-4025-9EF3-36AFCFB76905}" type="sibTrans" cxnId="{AD2469B8-1518-4696-ACD3-C019D74F5A25}">
      <dgm:prSet/>
      <dgm:spPr/>
      <dgm:t>
        <a:bodyPr/>
        <a:lstStyle/>
        <a:p>
          <a:endParaRPr lang="tr-TR" sz="2200" dirty="0"/>
        </a:p>
      </dgm:t>
    </dgm:pt>
    <dgm:pt modelId="{4722D364-2638-447C-AF6B-56E739115ADD}">
      <dgm:prSet phldrT="[Metin]" custT="1"/>
      <dgm:spPr/>
      <dgm:t>
        <a:bodyPr/>
        <a:lstStyle/>
        <a:p>
          <a:r>
            <a:rPr lang="tr-TR" sz="2200" dirty="0"/>
            <a:t>Kelime bulma güçlüğü, tekrarlama bozukluğu</a:t>
          </a:r>
        </a:p>
      </dgm:t>
    </dgm:pt>
    <dgm:pt modelId="{446C4277-7C76-4C24-BEA3-51DF7D7E0BC4}" type="parTrans" cxnId="{1DEED8A4-1078-49DC-AD5D-E4016514130D}">
      <dgm:prSet/>
      <dgm:spPr/>
      <dgm:t>
        <a:bodyPr/>
        <a:lstStyle/>
        <a:p>
          <a:endParaRPr lang="tr-TR" sz="2200"/>
        </a:p>
      </dgm:t>
    </dgm:pt>
    <dgm:pt modelId="{AA555E87-3BBD-4AB2-BC3E-1D5EC3A9F7D4}" type="sibTrans" cxnId="{1DEED8A4-1078-49DC-AD5D-E4016514130D}">
      <dgm:prSet/>
      <dgm:spPr/>
      <dgm:t>
        <a:bodyPr/>
        <a:lstStyle/>
        <a:p>
          <a:endParaRPr lang="tr-TR" sz="2200"/>
        </a:p>
      </dgm:t>
    </dgm:pt>
    <dgm:pt modelId="{9E588971-EF5A-42E5-B90D-E74495E11835}">
      <dgm:prSet phldrT="[Metin]" custT="1"/>
      <dgm:spPr/>
      <dgm:t>
        <a:bodyPr/>
        <a:lstStyle/>
        <a:p>
          <a:r>
            <a:rPr lang="tr-TR" sz="2200" dirty="0" err="1"/>
            <a:t>Agramatik</a:t>
          </a:r>
          <a:r>
            <a:rPr lang="tr-TR" sz="2200" dirty="0"/>
            <a:t>-- </a:t>
          </a:r>
          <a:r>
            <a:rPr lang="tr-TR" sz="2200" dirty="0" err="1"/>
            <a:t>Tau</a:t>
          </a:r>
          <a:r>
            <a:rPr lang="tr-TR" sz="2200" dirty="0"/>
            <a:t>&gt;TDP-43&gt;</a:t>
          </a:r>
          <a:r>
            <a:rPr lang="tr-TR" sz="2200" b="1" dirty="0" err="1">
              <a:solidFill>
                <a:srgbClr val="FF0000"/>
              </a:solidFill>
            </a:rPr>
            <a:t>Alz</a:t>
          </a:r>
          <a:endParaRPr lang="tr-TR" sz="2200" dirty="0"/>
        </a:p>
      </dgm:t>
    </dgm:pt>
    <dgm:pt modelId="{411441E4-F4F6-4F66-B9A1-D606C567529E}" type="parTrans" cxnId="{C0F7A1AA-1954-41E2-AEA3-72C50ABE2998}">
      <dgm:prSet/>
      <dgm:spPr/>
      <dgm:t>
        <a:bodyPr/>
        <a:lstStyle/>
        <a:p>
          <a:endParaRPr lang="tr-TR" sz="2200"/>
        </a:p>
      </dgm:t>
    </dgm:pt>
    <dgm:pt modelId="{18A326DE-1CBF-4F04-BF14-595839F97A45}" type="sibTrans" cxnId="{C0F7A1AA-1954-41E2-AEA3-72C50ABE2998}">
      <dgm:prSet/>
      <dgm:spPr/>
      <dgm:t>
        <a:bodyPr/>
        <a:lstStyle/>
        <a:p>
          <a:endParaRPr lang="en-US" sz="2200"/>
        </a:p>
      </dgm:t>
    </dgm:pt>
    <dgm:pt modelId="{A6E88AA7-F229-4CC3-9454-9EC34517C6FD}">
      <dgm:prSet phldrT="[Metin]" custT="1"/>
      <dgm:spPr/>
      <dgm:t>
        <a:bodyPr/>
        <a:lstStyle/>
        <a:p>
          <a:r>
            <a:rPr lang="tr-TR" sz="2200" dirty="0"/>
            <a:t>Gramer bozukluğu ve tutuk konuşma</a:t>
          </a:r>
        </a:p>
      </dgm:t>
    </dgm:pt>
    <dgm:pt modelId="{252F3B42-F98C-4CCC-A3E1-C74DCAA8E757}" type="parTrans" cxnId="{451DE803-D59B-4D2C-84DA-38C7F8A77BF5}">
      <dgm:prSet/>
      <dgm:spPr/>
      <dgm:t>
        <a:bodyPr/>
        <a:lstStyle/>
        <a:p>
          <a:endParaRPr lang="tr-TR" sz="2200"/>
        </a:p>
      </dgm:t>
    </dgm:pt>
    <dgm:pt modelId="{213BF87B-8CAF-41B5-B0E8-0C844F52B853}" type="sibTrans" cxnId="{451DE803-D59B-4D2C-84DA-38C7F8A77BF5}">
      <dgm:prSet/>
      <dgm:spPr/>
      <dgm:t>
        <a:bodyPr/>
        <a:lstStyle/>
        <a:p>
          <a:endParaRPr lang="tr-TR" sz="2200"/>
        </a:p>
      </dgm:t>
    </dgm:pt>
    <dgm:pt modelId="{C15A6C9E-2298-4807-BFF3-D3959A6DBECB}">
      <dgm:prSet phldrT="[Metin]" custT="1"/>
      <dgm:spPr/>
      <dgm:t>
        <a:bodyPr/>
        <a:lstStyle/>
        <a:p>
          <a:r>
            <a:rPr lang="tr-TR" sz="2200" dirty="0"/>
            <a:t>Semantik -- TDP-43&gt;</a:t>
          </a:r>
          <a:r>
            <a:rPr lang="tr-TR" sz="2200" dirty="0" err="1"/>
            <a:t>Tau</a:t>
          </a:r>
          <a:r>
            <a:rPr lang="tr-TR" sz="2200" dirty="0"/>
            <a:t>&gt;</a:t>
          </a:r>
          <a:r>
            <a:rPr lang="tr-TR" sz="2200" b="1" dirty="0" err="1">
              <a:solidFill>
                <a:srgbClr val="FF0000"/>
              </a:solidFill>
            </a:rPr>
            <a:t>Alz</a:t>
          </a:r>
          <a:endParaRPr lang="tr-TR" sz="2200" dirty="0"/>
        </a:p>
      </dgm:t>
    </dgm:pt>
    <dgm:pt modelId="{7EEAC501-E078-4EFE-89D3-6C0FD5C815A3}" type="parTrans" cxnId="{1F9B5BA7-3005-415E-B9E0-BA489583EB7C}">
      <dgm:prSet/>
      <dgm:spPr/>
      <dgm:t>
        <a:bodyPr/>
        <a:lstStyle/>
        <a:p>
          <a:endParaRPr lang="tr-TR" sz="2200"/>
        </a:p>
      </dgm:t>
    </dgm:pt>
    <dgm:pt modelId="{E8F19C20-8A32-4F1F-AF77-68D5A5F48D81}" type="sibTrans" cxnId="{1F9B5BA7-3005-415E-B9E0-BA489583EB7C}">
      <dgm:prSet/>
      <dgm:spPr/>
      <dgm:t>
        <a:bodyPr/>
        <a:lstStyle/>
        <a:p>
          <a:endParaRPr lang="tr-TR" sz="2200"/>
        </a:p>
      </dgm:t>
    </dgm:pt>
    <dgm:pt modelId="{CAD733A0-C545-48F2-AB4D-D890498B263B}">
      <dgm:prSet phldrT="[Metin]" custT="1"/>
      <dgm:spPr/>
      <dgm:t>
        <a:bodyPr/>
        <a:lstStyle/>
        <a:p>
          <a:r>
            <a:rPr lang="tr-TR" sz="2200" dirty="0"/>
            <a:t>Semantik bilgi kaybı, tek kelime anlama bozukluğu</a:t>
          </a:r>
        </a:p>
      </dgm:t>
    </dgm:pt>
    <dgm:pt modelId="{EF8B94D6-033A-4947-82D8-9B1C906DC386}" type="parTrans" cxnId="{2B77F149-4EDA-4A85-A89F-9413A9EF6687}">
      <dgm:prSet/>
      <dgm:spPr/>
      <dgm:t>
        <a:bodyPr/>
        <a:lstStyle/>
        <a:p>
          <a:endParaRPr lang="tr-TR" sz="2200"/>
        </a:p>
      </dgm:t>
    </dgm:pt>
    <dgm:pt modelId="{8BB2A4C5-C27B-4451-A369-CF16C96CD7B9}" type="sibTrans" cxnId="{2B77F149-4EDA-4A85-A89F-9413A9EF6687}">
      <dgm:prSet/>
      <dgm:spPr/>
      <dgm:t>
        <a:bodyPr/>
        <a:lstStyle/>
        <a:p>
          <a:endParaRPr lang="tr-TR" sz="2200"/>
        </a:p>
      </dgm:t>
    </dgm:pt>
    <dgm:pt modelId="{7E164ED6-CF9D-435B-A61B-00D1647BEA3C}">
      <dgm:prSet phldrT="[Metin]" custT="1"/>
      <dgm:spPr/>
      <dgm:t>
        <a:bodyPr/>
        <a:lstStyle/>
        <a:p>
          <a:r>
            <a:rPr lang="tr-TR" sz="2200" b="1" dirty="0">
              <a:solidFill>
                <a:schemeClr val="accent1">
                  <a:lumMod val="75000"/>
                </a:schemeClr>
              </a:solidFill>
            </a:rPr>
            <a:t>Sol </a:t>
          </a:r>
          <a:r>
            <a:rPr lang="tr-TR" sz="2200" b="1" dirty="0" err="1">
              <a:solidFill>
                <a:schemeClr val="accent1">
                  <a:lumMod val="75000"/>
                </a:schemeClr>
              </a:solidFill>
            </a:rPr>
            <a:t>inf</a:t>
          </a:r>
          <a:r>
            <a:rPr lang="tr-TR" sz="2200" b="1" dirty="0">
              <a:solidFill>
                <a:schemeClr val="accent1">
                  <a:lumMod val="75000"/>
                </a:schemeClr>
              </a:solidFill>
            </a:rPr>
            <a:t>. </a:t>
          </a:r>
          <a:r>
            <a:rPr lang="tr-TR" sz="2200" b="1" dirty="0" err="1">
              <a:solidFill>
                <a:schemeClr val="accent1">
                  <a:lumMod val="75000"/>
                </a:schemeClr>
              </a:solidFill>
            </a:rPr>
            <a:t>Parietal</a:t>
          </a:r>
          <a:r>
            <a:rPr lang="tr-TR" sz="2200" b="1" dirty="0">
              <a:solidFill>
                <a:schemeClr val="accent1">
                  <a:lumMod val="75000"/>
                </a:schemeClr>
              </a:solidFill>
            </a:rPr>
            <a:t>, sup. Temporal</a:t>
          </a:r>
        </a:p>
      </dgm:t>
    </dgm:pt>
    <dgm:pt modelId="{3954CD52-C0C8-4C01-A495-1DE934E9F9C0}" type="parTrans" cxnId="{D603EF1C-A4A0-42C0-A1D2-0AC9C30FB42C}">
      <dgm:prSet/>
      <dgm:spPr/>
      <dgm:t>
        <a:bodyPr/>
        <a:lstStyle/>
        <a:p>
          <a:endParaRPr lang="tr-TR" sz="2200"/>
        </a:p>
      </dgm:t>
    </dgm:pt>
    <dgm:pt modelId="{4D07D888-5D6F-4D10-AF6D-649D984284B1}" type="sibTrans" cxnId="{D603EF1C-A4A0-42C0-A1D2-0AC9C30FB42C}">
      <dgm:prSet/>
      <dgm:spPr/>
      <dgm:t>
        <a:bodyPr/>
        <a:lstStyle/>
        <a:p>
          <a:endParaRPr lang="tr-TR" sz="2200"/>
        </a:p>
      </dgm:t>
    </dgm:pt>
    <dgm:pt modelId="{9BDA0E0E-8489-4A0A-B98B-9813DEEA3484}">
      <dgm:prSet phldrT="[Metin]" custT="1"/>
      <dgm:spPr/>
      <dgm:t>
        <a:bodyPr/>
        <a:lstStyle/>
        <a:p>
          <a:r>
            <a:rPr lang="tr-TR" sz="2200" b="1" dirty="0">
              <a:solidFill>
                <a:schemeClr val="accent1">
                  <a:lumMod val="75000"/>
                </a:schemeClr>
              </a:solidFill>
            </a:rPr>
            <a:t>Sol </a:t>
          </a:r>
          <a:r>
            <a:rPr lang="tr-TR" sz="2200" b="1" dirty="0" err="1">
              <a:solidFill>
                <a:schemeClr val="accent1">
                  <a:lumMod val="75000"/>
                </a:schemeClr>
              </a:solidFill>
            </a:rPr>
            <a:t>inf</a:t>
          </a:r>
          <a:r>
            <a:rPr lang="tr-TR" sz="2200" b="1" dirty="0">
              <a:solidFill>
                <a:schemeClr val="accent1">
                  <a:lumMod val="75000"/>
                </a:schemeClr>
              </a:solidFill>
            </a:rPr>
            <a:t>. Frontal girus ve </a:t>
          </a:r>
          <a:r>
            <a:rPr lang="tr-TR" sz="2200" b="1" dirty="0" err="1">
              <a:solidFill>
                <a:schemeClr val="accent1">
                  <a:lumMod val="75000"/>
                </a:schemeClr>
              </a:solidFill>
            </a:rPr>
            <a:t>İnsula</a:t>
          </a:r>
          <a:endParaRPr lang="tr-TR" sz="2200" b="1" dirty="0">
            <a:solidFill>
              <a:schemeClr val="accent1">
                <a:lumMod val="75000"/>
              </a:schemeClr>
            </a:solidFill>
          </a:endParaRPr>
        </a:p>
      </dgm:t>
    </dgm:pt>
    <dgm:pt modelId="{0E7E497D-0591-4325-A72F-00BD4C550B0B}" type="parTrans" cxnId="{BC3290D8-344C-4370-8FD4-C7B660B9B030}">
      <dgm:prSet/>
      <dgm:spPr/>
      <dgm:t>
        <a:bodyPr/>
        <a:lstStyle/>
        <a:p>
          <a:endParaRPr lang="tr-TR" sz="2200"/>
        </a:p>
      </dgm:t>
    </dgm:pt>
    <dgm:pt modelId="{48DAA904-5562-45D5-89B6-F96B231310C2}" type="sibTrans" cxnId="{BC3290D8-344C-4370-8FD4-C7B660B9B030}">
      <dgm:prSet/>
      <dgm:spPr/>
      <dgm:t>
        <a:bodyPr/>
        <a:lstStyle/>
        <a:p>
          <a:endParaRPr lang="tr-TR" sz="2200"/>
        </a:p>
      </dgm:t>
    </dgm:pt>
    <dgm:pt modelId="{0E764F9A-BCFF-4A2C-BEFD-67E34F1E6506}">
      <dgm:prSet phldrT="[Metin]" custT="1"/>
      <dgm:spPr/>
      <dgm:t>
        <a:bodyPr/>
        <a:lstStyle/>
        <a:p>
          <a:r>
            <a:rPr lang="tr-TR" sz="2200" b="1" dirty="0">
              <a:solidFill>
                <a:schemeClr val="accent1">
                  <a:lumMod val="75000"/>
                </a:schemeClr>
              </a:solidFill>
            </a:rPr>
            <a:t>Sol ant. </a:t>
          </a:r>
          <a:r>
            <a:rPr lang="tr-TR" sz="2200" b="1" dirty="0" err="1">
              <a:solidFill>
                <a:schemeClr val="accent1">
                  <a:lumMod val="75000"/>
                </a:schemeClr>
              </a:solidFill>
            </a:rPr>
            <a:t>Temporal</a:t>
          </a:r>
          <a:r>
            <a:rPr lang="tr-TR" sz="2200" b="1" dirty="0">
              <a:solidFill>
                <a:schemeClr val="accent1">
                  <a:lumMod val="75000"/>
                </a:schemeClr>
              </a:solidFill>
            </a:rPr>
            <a:t> lob</a:t>
          </a:r>
        </a:p>
      </dgm:t>
    </dgm:pt>
    <dgm:pt modelId="{833244EF-A102-4DA0-AF7D-F944D3DBBD30}" type="parTrans" cxnId="{2356CF0C-C979-434C-9DD0-CC3E45062E14}">
      <dgm:prSet/>
      <dgm:spPr/>
      <dgm:t>
        <a:bodyPr/>
        <a:lstStyle/>
        <a:p>
          <a:endParaRPr lang="en-US" sz="2200"/>
        </a:p>
      </dgm:t>
    </dgm:pt>
    <dgm:pt modelId="{3016C793-36CF-4CB1-880A-59551817B3EB}" type="sibTrans" cxnId="{2356CF0C-C979-434C-9DD0-CC3E45062E14}">
      <dgm:prSet/>
      <dgm:spPr/>
      <dgm:t>
        <a:bodyPr/>
        <a:lstStyle/>
        <a:p>
          <a:endParaRPr lang="en-US" sz="2200"/>
        </a:p>
      </dgm:t>
    </dgm:pt>
    <dgm:pt modelId="{DA8EF6B5-E774-4F5B-90EA-789A849B4A64}" type="pres">
      <dgm:prSet presAssocID="{76D43C84-0EF9-4DC9-AFEB-2268C648DF72}" presName="linear" presStyleCnt="0">
        <dgm:presLayoutVars>
          <dgm:animLvl val="lvl"/>
          <dgm:resizeHandles val="exact"/>
        </dgm:presLayoutVars>
      </dgm:prSet>
      <dgm:spPr/>
    </dgm:pt>
    <dgm:pt modelId="{ABB4A0DD-C442-4F92-9677-604FDEAD4BC8}" type="pres">
      <dgm:prSet presAssocID="{DE1E0D77-90AB-4423-BFB8-A06B137DF0AB}" presName="parentText" presStyleLbl="node1" presStyleIdx="0" presStyleCnt="3" custScaleY="57779" custLinFactNeighborX="1821" custLinFactNeighborY="-1796">
        <dgm:presLayoutVars>
          <dgm:chMax val="0"/>
          <dgm:bulletEnabled val="1"/>
        </dgm:presLayoutVars>
      </dgm:prSet>
      <dgm:spPr/>
    </dgm:pt>
    <dgm:pt modelId="{3EC69DDB-E351-493C-A28F-A311AD9C2D61}" type="pres">
      <dgm:prSet presAssocID="{DE1E0D77-90AB-4423-BFB8-A06B137DF0AB}" presName="childText" presStyleLbl="revTx" presStyleIdx="0" presStyleCnt="3">
        <dgm:presLayoutVars>
          <dgm:bulletEnabled val="1"/>
        </dgm:presLayoutVars>
      </dgm:prSet>
      <dgm:spPr/>
    </dgm:pt>
    <dgm:pt modelId="{71095977-9A34-4A24-880B-9B27541299B0}" type="pres">
      <dgm:prSet presAssocID="{9E588971-EF5A-42E5-B90D-E74495E11835}" presName="parentText" presStyleLbl="node1" presStyleIdx="1" presStyleCnt="3" custScaleY="47370">
        <dgm:presLayoutVars>
          <dgm:chMax val="0"/>
          <dgm:bulletEnabled val="1"/>
        </dgm:presLayoutVars>
      </dgm:prSet>
      <dgm:spPr/>
    </dgm:pt>
    <dgm:pt modelId="{84CC44F3-A1DD-4037-9C19-B5405B979EE4}" type="pres">
      <dgm:prSet presAssocID="{9E588971-EF5A-42E5-B90D-E74495E11835}" presName="childText" presStyleLbl="revTx" presStyleIdx="1" presStyleCnt="3">
        <dgm:presLayoutVars>
          <dgm:bulletEnabled val="1"/>
        </dgm:presLayoutVars>
      </dgm:prSet>
      <dgm:spPr/>
    </dgm:pt>
    <dgm:pt modelId="{1E87045C-3E59-41E8-A949-82B0668EA4F3}" type="pres">
      <dgm:prSet presAssocID="{C15A6C9E-2298-4807-BFF3-D3959A6DBECB}" presName="parentText" presStyleLbl="node1" presStyleIdx="2" presStyleCnt="3" custScaleY="42513">
        <dgm:presLayoutVars>
          <dgm:chMax val="0"/>
          <dgm:bulletEnabled val="1"/>
        </dgm:presLayoutVars>
      </dgm:prSet>
      <dgm:spPr/>
    </dgm:pt>
    <dgm:pt modelId="{1643E492-DE60-4C21-A8BD-E3E2D061BADD}" type="pres">
      <dgm:prSet presAssocID="{C15A6C9E-2298-4807-BFF3-D3959A6DBECB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51DE803-D59B-4D2C-84DA-38C7F8A77BF5}" srcId="{9E588971-EF5A-42E5-B90D-E74495E11835}" destId="{A6E88AA7-F229-4CC3-9454-9EC34517C6FD}" srcOrd="0" destOrd="0" parTransId="{252F3B42-F98C-4CCC-A3E1-C74DCAA8E757}" sibTransId="{213BF87B-8CAF-41B5-B0E8-0C844F52B853}"/>
    <dgm:cxn modelId="{2356CF0C-C979-434C-9DD0-CC3E45062E14}" srcId="{C15A6C9E-2298-4807-BFF3-D3959A6DBECB}" destId="{0E764F9A-BCFF-4A2C-BEFD-67E34F1E6506}" srcOrd="1" destOrd="0" parTransId="{833244EF-A102-4DA0-AF7D-F944D3DBBD30}" sibTransId="{3016C793-36CF-4CB1-880A-59551817B3EB}"/>
    <dgm:cxn modelId="{15E94B1B-A7CA-472A-B307-486784F307FF}" type="presOf" srcId="{CAD733A0-C545-48F2-AB4D-D890498B263B}" destId="{1643E492-DE60-4C21-A8BD-E3E2D061BADD}" srcOrd="0" destOrd="0" presId="urn:microsoft.com/office/officeart/2005/8/layout/vList2"/>
    <dgm:cxn modelId="{D603EF1C-A4A0-42C0-A1D2-0AC9C30FB42C}" srcId="{DE1E0D77-90AB-4423-BFB8-A06B137DF0AB}" destId="{7E164ED6-CF9D-435B-A61B-00D1647BEA3C}" srcOrd="1" destOrd="0" parTransId="{3954CD52-C0C8-4C01-A495-1DE934E9F9C0}" sibTransId="{4D07D888-5D6F-4D10-AF6D-649D984284B1}"/>
    <dgm:cxn modelId="{2B77F149-4EDA-4A85-A89F-9413A9EF6687}" srcId="{C15A6C9E-2298-4807-BFF3-D3959A6DBECB}" destId="{CAD733A0-C545-48F2-AB4D-D890498B263B}" srcOrd="0" destOrd="0" parTransId="{EF8B94D6-033A-4947-82D8-9B1C906DC386}" sibTransId="{8BB2A4C5-C27B-4451-A369-CF16C96CD7B9}"/>
    <dgm:cxn modelId="{F81DB857-ED58-4377-BB97-FD4C21CC1C30}" type="presOf" srcId="{9BDA0E0E-8489-4A0A-B98B-9813DEEA3484}" destId="{84CC44F3-A1DD-4037-9C19-B5405B979EE4}" srcOrd="0" destOrd="1" presId="urn:microsoft.com/office/officeart/2005/8/layout/vList2"/>
    <dgm:cxn modelId="{CE2BF658-22F8-44BE-ABAE-16E728FEE25E}" type="presOf" srcId="{76D43C84-0EF9-4DC9-AFEB-2268C648DF72}" destId="{DA8EF6B5-E774-4F5B-90EA-789A849B4A64}" srcOrd="0" destOrd="0" presId="urn:microsoft.com/office/officeart/2005/8/layout/vList2"/>
    <dgm:cxn modelId="{9C2D2969-33EF-4C5F-94F2-687666B48B54}" type="presOf" srcId="{DE1E0D77-90AB-4423-BFB8-A06B137DF0AB}" destId="{ABB4A0DD-C442-4F92-9677-604FDEAD4BC8}" srcOrd="0" destOrd="0" presId="urn:microsoft.com/office/officeart/2005/8/layout/vList2"/>
    <dgm:cxn modelId="{3E893B91-0686-4DF7-9ED3-E56DFD46D729}" type="presOf" srcId="{0E764F9A-BCFF-4A2C-BEFD-67E34F1E6506}" destId="{1643E492-DE60-4C21-A8BD-E3E2D061BADD}" srcOrd="0" destOrd="1" presId="urn:microsoft.com/office/officeart/2005/8/layout/vList2"/>
    <dgm:cxn modelId="{1DEED8A4-1078-49DC-AD5D-E4016514130D}" srcId="{DE1E0D77-90AB-4423-BFB8-A06B137DF0AB}" destId="{4722D364-2638-447C-AF6B-56E739115ADD}" srcOrd="0" destOrd="0" parTransId="{446C4277-7C76-4C24-BEA3-51DF7D7E0BC4}" sibTransId="{AA555E87-3BBD-4AB2-BC3E-1D5EC3A9F7D4}"/>
    <dgm:cxn modelId="{1F9B5BA7-3005-415E-B9E0-BA489583EB7C}" srcId="{76D43C84-0EF9-4DC9-AFEB-2268C648DF72}" destId="{C15A6C9E-2298-4807-BFF3-D3959A6DBECB}" srcOrd="2" destOrd="0" parTransId="{7EEAC501-E078-4EFE-89D3-6C0FD5C815A3}" sibTransId="{E8F19C20-8A32-4F1F-AF77-68D5A5F48D81}"/>
    <dgm:cxn modelId="{C0F7A1AA-1954-41E2-AEA3-72C50ABE2998}" srcId="{76D43C84-0EF9-4DC9-AFEB-2268C648DF72}" destId="{9E588971-EF5A-42E5-B90D-E74495E11835}" srcOrd="1" destOrd="0" parTransId="{411441E4-F4F6-4F66-B9A1-D606C567529E}" sibTransId="{18A326DE-1CBF-4F04-BF14-595839F97A45}"/>
    <dgm:cxn modelId="{4A0408B2-AD85-4FFB-BBAA-5B0BE7BE4838}" type="presOf" srcId="{4722D364-2638-447C-AF6B-56E739115ADD}" destId="{3EC69DDB-E351-493C-A28F-A311AD9C2D61}" srcOrd="0" destOrd="0" presId="urn:microsoft.com/office/officeart/2005/8/layout/vList2"/>
    <dgm:cxn modelId="{AD2469B8-1518-4696-ACD3-C019D74F5A25}" srcId="{76D43C84-0EF9-4DC9-AFEB-2268C648DF72}" destId="{DE1E0D77-90AB-4423-BFB8-A06B137DF0AB}" srcOrd="0" destOrd="0" parTransId="{0FC87C3A-0D8C-48A7-BCE6-F0F5F451A3EB}" sibTransId="{62D77610-F9D7-4025-9EF3-36AFCFB76905}"/>
    <dgm:cxn modelId="{BC3290D8-344C-4370-8FD4-C7B660B9B030}" srcId="{9E588971-EF5A-42E5-B90D-E74495E11835}" destId="{9BDA0E0E-8489-4A0A-B98B-9813DEEA3484}" srcOrd="1" destOrd="0" parTransId="{0E7E497D-0591-4325-A72F-00BD4C550B0B}" sibTransId="{48DAA904-5562-45D5-89B6-F96B231310C2}"/>
    <dgm:cxn modelId="{D184EAD9-9948-452F-B144-2E63C389F2A3}" type="presOf" srcId="{9E588971-EF5A-42E5-B90D-E74495E11835}" destId="{71095977-9A34-4A24-880B-9B27541299B0}" srcOrd="0" destOrd="0" presId="urn:microsoft.com/office/officeart/2005/8/layout/vList2"/>
    <dgm:cxn modelId="{8CE57EEF-84FA-418E-8C02-97DF6906A9FE}" type="presOf" srcId="{C15A6C9E-2298-4807-BFF3-D3959A6DBECB}" destId="{1E87045C-3E59-41E8-A949-82B0668EA4F3}" srcOrd="0" destOrd="0" presId="urn:microsoft.com/office/officeart/2005/8/layout/vList2"/>
    <dgm:cxn modelId="{D2CBFFF2-BACB-42C3-812D-2079909F69A0}" type="presOf" srcId="{7E164ED6-CF9D-435B-A61B-00D1647BEA3C}" destId="{3EC69DDB-E351-493C-A28F-A311AD9C2D61}" srcOrd="0" destOrd="1" presId="urn:microsoft.com/office/officeart/2005/8/layout/vList2"/>
    <dgm:cxn modelId="{43EAC1FE-36CA-4B0E-A4AD-35D48CB7CAB5}" type="presOf" srcId="{A6E88AA7-F229-4CC3-9454-9EC34517C6FD}" destId="{84CC44F3-A1DD-4037-9C19-B5405B979EE4}" srcOrd="0" destOrd="0" presId="urn:microsoft.com/office/officeart/2005/8/layout/vList2"/>
    <dgm:cxn modelId="{A3ECE281-EB2B-467B-B4D2-89B3AA873443}" type="presParOf" srcId="{DA8EF6B5-E774-4F5B-90EA-789A849B4A64}" destId="{ABB4A0DD-C442-4F92-9677-604FDEAD4BC8}" srcOrd="0" destOrd="0" presId="urn:microsoft.com/office/officeart/2005/8/layout/vList2"/>
    <dgm:cxn modelId="{96DACBC6-4DDB-495E-9070-C275774D93EB}" type="presParOf" srcId="{DA8EF6B5-E774-4F5B-90EA-789A849B4A64}" destId="{3EC69DDB-E351-493C-A28F-A311AD9C2D61}" srcOrd="1" destOrd="0" presId="urn:microsoft.com/office/officeart/2005/8/layout/vList2"/>
    <dgm:cxn modelId="{A9D4ACD2-8057-4F7B-A521-DBC758567789}" type="presParOf" srcId="{DA8EF6B5-E774-4F5B-90EA-789A849B4A64}" destId="{71095977-9A34-4A24-880B-9B27541299B0}" srcOrd="2" destOrd="0" presId="urn:microsoft.com/office/officeart/2005/8/layout/vList2"/>
    <dgm:cxn modelId="{65A7F510-8E55-4C9A-8DB5-F45F00D70EB1}" type="presParOf" srcId="{DA8EF6B5-E774-4F5B-90EA-789A849B4A64}" destId="{84CC44F3-A1DD-4037-9C19-B5405B979EE4}" srcOrd="3" destOrd="0" presId="urn:microsoft.com/office/officeart/2005/8/layout/vList2"/>
    <dgm:cxn modelId="{E99C0D18-1070-4246-B3C1-E3DED4C3CD40}" type="presParOf" srcId="{DA8EF6B5-E774-4F5B-90EA-789A849B4A64}" destId="{1E87045C-3E59-41E8-A949-82B0668EA4F3}" srcOrd="4" destOrd="0" presId="urn:microsoft.com/office/officeart/2005/8/layout/vList2"/>
    <dgm:cxn modelId="{3428CFB3-A81C-46DC-9FB2-72E05E0E6BE4}" type="presParOf" srcId="{DA8EF6B5-E774-4F5B-90EA-789A849B4A64}" destId="{1643E492-DE60-4C21-A8BD-E3E2D061BAD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4A0DD-C442-4F92-9677-604FDEAD4BC8}">
      <dsp:nvSpPr>
        <dsp:cNvPr id="0" name=""/>
        <dsp:cNvSpPr/>
      </dsp:nvSpPr>
      <dsp:spPr>
        <a:xfrm>
          <a:off x="0" y="3383"/>
          <a:ext cx="8229600" cy="62734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200" b="1" kern="1200" dirty="0" err="1">
              <a:solidFill>
                <a:srgbClr val="FF0000"/>
              </a:solidFill>
            </a:rPr>
            <a:t>Logopenik</a:t>
          </a:r>
          <a:r>
            <a:rPr lang="tr-TR" sz="2200" b="1" kern="1200" dirty="0">
              <a:solidFill>
                <a:srgbClr val="FF0000"/>
              </a:solidFill>
            </a:rPr>
            <a:t> -- </a:t>
          </a:r>
          <a:r>
            <a:rPr lang="tr-TR" sz="2200" b="1" kern="1200" dirty="0" err="1">
              <a:solidFill>
                <a:srgbClr val="FF0000"/>
              </a:solidFill>
            </a:rPr>
            <a:t>Alz</a:t>
          </a:r>
          <a:r>
            <a:rPr lang="tr-TR" sz="2200" kern="1200" dirty="0"/>
            <a:t>&gt;</a:t>
          </a:r>
          <a:r>
            <a:rPr lang="tr-TR" sz="2200" kern="1200" dirty="0" err="1"/>
            <a:t>Lewy</a:t>
          </a:r>
          <a:r>
            <a:rPr lang="tr-TR" sz="2200" kern="1200" dirty="0"/>
            <a:t> Cisimcikleri&gt;TDP-43,Tau</a:t>
          </a:r>
        </a:p>
      </dsp:txBody>
      <dsp:txXfrm>
        <a:off x="30624" y="34007"/>
        <a:ext cx="8168352" cy="566093"/>
      </dsp:txXfrm>
    </dsp:sp>
    <dsp:sp modelId="{3EC69DDB-E351-493C-A28F-A311AD9C2D61}">
      <dsp:nvSpPr>
        <dsp:cNvPr id="0" name=""/>
        <dsp:cNvSpPr/>
      </dsp:nvSpPr>
      <dsp:spPr>
        <a:xfrm>
          <a:off x="0" y="647975"/>
          <a:ext cx="8229600" cy="960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tr-TR" sz="2200" kern="1200" dirty="0"/>
            <a:t>Kelime bulma güçlüğü, tekrarlama bozukluğu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tr-TR" sz="2200" b="1" kern="1200" dirty="0">
              <a:solidFill>
                <a:schemeClr val="accent1">
                  <a:lumMod val="75000"/>
                </a:schemeClr>
              </a:solidFill>
            </a:rPr>
            <a:t>Sol </a:t>
          </a:r>
          <a:r>
            <a:rPr lang="tr-TR" sz="2200" b="1" kern="1200" dirty="0" err="1">
              <a:solidFill>
                <a:schemeClr val="accent1">
                  <a:lumMod val="75000"/>
                </a:schemeClr>
              </a:solidFill>
            </a:rPr>
            <a:t>inf</a:t>
          </a:r>
          <a:r>
            <a:rPr lang="tr-TR" sz="2200" b="1" kern="1200" dirty="0">
              <a:solidFill>
                <a:schemeClr val="accent1">
                  <a:lumMod val="75000"/>
                </a:schemeClr>
              </a:solidFill>
            </a:rPr>
            <a:t>. </a:t>
          </a:r>
          <a:r>
            <a:rPr lang="tr-TR" sz="2200" b="1" kern="1200" dirty="0" err="1">
              <a:solidFill>
                <a:schemeClr val="accent1">
                  <a:lumMod val="75000"/>
                </a:schemeClr>
              </a:solidFill>
            </a:rPr>
            <a:t>Parietal</a:t>
          </a:r>
          <a:r>
            <a:rPr lang="tr-TR" sz="2200" b="1" kern="1200" dirty="0">
              <a:solidFill>
                <a:schemeClr val="accent1">
                  <a:lumMod val="75000"/>
                </a:schemeClr>
              </a:solidFill>
            </a:rPr>
            <a:t>, sup. Temporal</a:t>
          </a:r>
        </a:p>
      </dsp:txBody>
      <dsp:txXfrm>
        <a:off x="0" y="647975"/>
        <a:ext cx="8229600" cy="960480"/>
      </dsp:txXfrm>
    </dsp:sp>
    <dsp:sp modelId="{71095977-9A34-4A24-880B-9B27541299B0}">
      <dsp:nvSpPr>
        <dsp:cNvPr id="0" name=""/>
        <dsp:cNvSpPr/>
      </dsp:nvSpPr>
      <dsp:spPr>
        <a:xfrm>
          <a:off x="0" y="1608455"/>
          <a:ext cx="8229600" cy="51432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200" kern="1200" dirty="0" err="1"/>
            <a:t>Agramatik</a:t>
          </a:r>
          <a:r>
            <a:rPr lang="tr-TR" sz="2200" kern="1200" dirty="0"/>
            <a:t>-- </a:t>
          </a:r>
          <a:r>
            <a:rPr lang="tr-TR" sz="2200" kern="1200" dirty="0" err="1"/>
            <a:t>Tau</a:t>
          </a:r>
          <a:r>
            <a:rPr lang="tr-TR" sz="2200" kern="1200" dirty="0"/>
            <a:t>&gt;TDP-43&gt;</a:t>
          </a:r>
          <a:r>
            <a:rPr lang="tr-TR" sz="2200" b="1" kern="1200" dirty="0" err="1">
              <a:solidFill>
                <a:srgbClr val="FF0000"/>
              </a:solidFill>
            </a:rPr>
            <a:t>Alz</a:t>
          </a:r>
          <a:endParaRPr lang="tr-TR" sz="2200" kern="1200" dirty="0"/>
        </a:p>
      </dsp:txBody>
      <dsp:txXfrm>
        <a:off x="25107" y="1633562"/>
        <a:ext cx="8179386" cy="464110"/>
      </dsp:txXfrm>
    </dsp:sp>
    <dsp:sp modelId="{84CC44F3-A1DD-4037-9C19-B5405B979EE4}">
      <dsp:nvSpPr>
        <dsp:cNvPr id="0" name=""/>
        <dsp:cNvSpPr/>
      </dsp:nvSpPr>
      <dsp:spPr>
        <a:xfrm>
          <a:off x="0" y="2122779"/>
          <a:ext cx="8229600" cy="960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tr-TR" sz="2200" kern="1200" dirty="0"/>
            <a:t>Gramer bozukluğu ve tutuk konuşma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tr-TR" sz="2200" b="1" kern="1200" dirty="0">
              <a:solidFill>
                <a:schemeClr val="accent1">
                  <a:lumMod val="75000"/>
                </a:schemeClr>
              </a:solidFill>
            </a:rPr>
            <a:t>Sol </a:t>
          </a:r>
          <a:r>
            <a:rPr lang="tr-TR" sz="2200" b="1" kern="1200" dirty="0" err="1">
              <a:solidFill>
                <a:schemeClr val="accent1">
                  <a:lumMod val="75000"/>
                </a:schemeClr>
              </a:solidFill>
            </a:rPr>
            <a:t>inf</a:t>
          </a:r>
          <a:r>
            <a:rPr lang="tr-TR" sz="2200" b="1" kern="1200" dirty="0">
              <a:solidFill>
                <a:schemeClr val="accent1">
                  <a:lumMod val="75000"/>
                </a:schemeClr>
              </a:solidFill>
            </a:rPr>
            <a:t>. Frontal girus ve </a:t>
          </a:r>
          <a:r>
            <a:rPr lang="tr-TR" sz="2200" b="1" kern="1200" dirty="0" err="1">
              <a:solidFill>
                <a:schemeClr val="accent1">
                  <a:lumMod val="75000"/>
                </a:schemeClr>
              </a:solidFill>
            </a:rPr>
            <a:t>İnsula</a:t>
          </a:r>
          <a:endParaRPr lang="tr-TR" sz="2200" b="1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0" y="2122779"/>
        <a:ext cx="8229600" cy="960480"/>
      </dsp:txXfrm>
    </dsp:sp>
    <dsp:sp modelId="{1E87045C-3E59-41E8-A949-82B0668EA4F3}">
      <dsp:nvSpPr>
        <dsp:cNvPr id="0" name=""/>
        <dsp:cNvSpPr/>
      </dsp:nvSpPr>
      <dsp:spPr>
        <a:xfrm>
          <a:off x="0" y="3083259"/>
          <a:ext cx="8229600" cy="4615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200" kern="1200" dirty="0"/>
            <a:t>Semantik -- TDP-43&gt;</a:t>
          </a:r>
          <a:r>
            <a:rPr lang="tr-TR" sz="2200" kern="1200" dirty="0" err="1"/>
            <a:t>Tau</a:t>
          </a:r>
          <a:r>
            <a:rPr lang="tr-TR" sz="2200" kern="1200" dirty="0"/>
            <a:t>&gt;</a:t>
          </a:r>
          <a:r>
            <a:rPr lang="tr-TR" sz="2200" b="1" kern="1200" dirty="0" err="1">
              <a:solidFill>
                <a:srgbClr val="FF0000"/>
              </a:solidFill>
            </a:rPr>
            <a:t>Alz</a:t>
          </a:r>
          <a:endParaRPr lang="tr-TR" sz="2200" kern="1200" dirty="0"/>
        </a:p>
      </dsp:txBody>
      <dsp:txXfrm>
        <a:off x="22533" y="3105792"/>
        <a:ext cx="8184534" cy="416523"/>
      </dsp:txXfrm>
    </dsp:sp>
    <dsp:sp modelId="{1643E492-DE60-4C21-A8BD-E3E2D061BADD}">
      <dsp:nvSpPr>
        <dsp:cNvPr id="0" name=""/>
        <dsp:cNvSpPr/>
      </dsp:nvSpPr>
      <dsp:spPr>
        <a:xfrm>
          <a:off x="0" y="3544848"/>
          <a:ext cx="8229600" cy="960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tr-TR" sz="2200" kern="1200" dirty="0"/>
            <a:t>Semantik bilgi kaybı, tek kelime anlama bozukluğu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tr-TR" sz="2200" b="1" kern="1200" dirty="0">
              <a:solidFill>
                <a:schemeClr val="accent1">
                  <a:lumMod val="75000"/>
                </a:schemeClr>
              </a:solidFill>
            </a:rPr>
            <a:t>Sol ant. </a:t>
          </a:r>
          <a:r>
            <a:rPr lang="tr-TR" sz="2200" b="1" kern="1200" dirty="0" err="1">
              <a:solidFill>
                <a:schemeClr val="accent1">
                  <a:lumMod val="75000"/>
                </a:schemeClr>
              </a:solidFill>
            </a:rPr>
            <a:t>Temporal</a:t>
          </a:r>
          <a:r>
            <a:rPr lang="tr-TR" sz="2200" b="1" kern="1200" dirty="0">
              <a:solidFill>
                <a:schemeClr val="accent1">
                  <a:lumMod val="75000"/>
                </a:schemeClr>
              </a:solidFill>
            </a:rPr>
            <a:t> lob</a:t>
          </a:r>
        </a:p>
      </dsp:txBody>
      <dsp:txXfrm>
        <a:off x="0" y="3544848"/>
        <a:ext cx="8229600" cy="960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bilgi Yer Tutucus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3" name="Veri Yer Tutucus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54E198-8642-4AA0-9D14-989DBC94EB9C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4" name="Slayt Görüntüsü Yer Tutucus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tr-TR"/>
          </a:p>
        </p:txBody>
      </p:sp>
      <p:sp>
        <p:nvSpPr>
          <p:cNvPr id="5" name="Not Yer Tutucus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720B59-E31A-4D34-BA4B-34CEBE86F9F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416980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adiopaedia.org/articles/cerebrospinal-fluid-1?lang=us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radiopaedia.org/articles/missing?article%5Btitle%5D=knife-blade-gyral-atrophy&amp;lang=us" TargetMode="External"/><Relationship Id="rId3" Type="http://schemas.openxmlformats.org/officeDocument/2006/relationships/hyperlink" Target="https://radiopaedia.org/articles/missing?article%5Btitle%5D=posterior-cingulate-sulcus&amp;lang=us" TargetMode="External"/><Relationship Id="rId7" Type="http://schemas.openxmlformats.org/officeDocument/2006/relationships/hyperlink" Target="https://radiopaedia.org/articles/parietal-lobe?lang=us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radiopaedia.org/articles/missing?article%5Btitle%5D=parietal-gyrus&amp;lang=us" TargetMode="External"/><Relationship Id="rId5" Type="http://schemas.openxmlformats.org/officeDocument/2006/relationships/hyperlink" Target="https://radiopaedia.org/articles/missing?article%5Btitle%5D=precuneus-gyrus&amp;lang=us" TargetMode="External"/><Relationship Id="rId10" Type="http://schemas.openxmlformats.org/officeDocument/2006/relationships/hyperlink" Target="https://www.sciencedirect.com/topics/medicine-and-dentistry/precuneus" TargetMode="External"/><Relationship Id="rId4" Type="http://schemas.openxmlformats.org/officeDocument/2006/relationships/hyperlink" Target="https://radiopaedia.org/articles/parieto-occipital-sulcus?lang=us" TargetMode="External"/><Relationship Id="rId9" Type="http://schemas.openxmlformats.org/officeDocument/2006/relationships/hyperlink" Target="https://www.sciencedirect.com/topics/medicine-and-dentistry/posterior-cingulate" TargetMode="Externa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9011369/#R27" TargetMode="External"/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F5979AA-17A0-4177-A135-FBFEE1B68B0F}" type="slidenum">
              <a:rPr lang="en-US" altLang="tr-TR"/>
              <a:pPr/>
              <a:t>2</a:t>
            </a:fld>
            <a:endParaRPr lang="en-US" altLang="tr-TR"/>
          </a:p>
        </p:txBody>
      </p:sp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tr-TR" altLang="tr-TR"/>
          </a:p>
        </p:txBody>
      </p:sp>
    </p:spTree>
    <p:extLst>
      <p:ext uri="{BB962C8B-B14F-4D97-AF65-F5344CB8AC3E}">
        <p14:creationId xmlns:p14="http://schemas.microsoft.com/office/powerpoint/2010/main" val="1304043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98C742-2AF8-A529-CD05-B8511E66B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2739E334-AA0B-DA8F-CB0C-B3D087CF04C7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F5979AA-17A0-4177-A135-FBFEE1B68B0F}" type="slidenum">
              <a:rPr lang="en-US" altLang="tr-TR"/>
              <a:pPr/>
              <a:t>3</a:t>
            </a:fld>
            <a:endParaRPr lang="en-US" altLang="tr-TR"/>
          </a:p>
        </p:txBody>
      </p:sp>
      <p:sp>
        <p:nvSpPr>
          <p:cNvPr id="26625" name="Rectangle 1">
            <a:extLst>
              <a:ext uri="{FF2B5EF4-FFF2-40B4-BE49-F238E27FC236}">
                <a16:creationId xmlns:a16="http://schemas.microsoft.com/office/drawing/2014/main" id="{0DD5172C-E273-E975-B626-5B96ADFA5DF0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126F11C1-7433-EEFB-5183-2C2D1E31915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tr-TR" altLang="tr-TR"/>
          </a:p>
        </p:txBody>
      </p:sp>
    </p:spTree>
    <p:extLst>
      <p:ext uri="{BB962C8B-B14F-4D97-AF65-F5344CB8AC3E}">
        <p14:creationId xmlns:p14="http://schemas.microsoft.com/office/powerpoint/2010/main" val="24361544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 typeface="Wingdings" panose="05000000000000000000" pitchFamily="2" charset="2"/>
              <a:buNone/>
            </a:pPr>
            <a:fld id="{7247D3C0-5ACB-49D9-A30A-4671CC06AC55}" type="slidenum">
              <a:rPr lang="tr-TR" altLang="tr-TR">
                <a:ea typeface="Droid Sans Fallback"/>
                <a:cs typeface="Droid Sans Fallback"/>
              </a:rPr>
              <a:pPr>
                <a:spcBef>
                  <a:spcPct val="0"/>
                </a:spcBef>
                <a:buFont typeface="Wingdings" panose="05000000000000000000" pitchFamily="2" charset="2"/>
                <a:buNone/>
              </a:pPr>
              <a:t>5</a:t>
            </a:fld>
            <a:endParaRPr lang="tr-TR" altLang="tr-TR">
              <a:ea typeface="Droid Sans Fallback"/>
              <a:cs typeface="Droid Sans Fallback"/>
            </a:endParaRPr>
          </a:p>
        </p:txBody>
      </p:sp>
      <p:sp>
        <p:nvSpPr>
          <p:cNvPr id="6246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246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tr-TR" altLang="tr-TR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065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P</a:t>
            </a:r>
            <a:r>
              <a:rPr lang="en-US" dirty="0"/>
              <a:t>a</a:t>
            </a:r>
            <a:r>
              <a:rPr lang="en-TR" dirty="0"/>
              <a:t>rsiyel volüm etkisi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8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011826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P</a:t>
            </a:r>
            <a:r>
              <a:rPr lang="en-US" dirty="0"/>
              <a:t>a</a:t>
            </a:r>
            <a:r>
              <a:rPr lang="en-TR" dirty="0"/>
              <a:t>rsiyel volüm etkisi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9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0118261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1pPr>
            <a:lvl2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2pPr>
            <a:lvl3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3pPr>
            <a:lvl4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4pPr>
            <a:lvl5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9pPr>
          </a:lstStyle>
          <a:p>
            <a:pPr eaLnBrk="1" hangingPunct="1"/>
            <a:fld id="{D4939204-AF3F-4231-849B-5F9A47D50E7B}" type="slidenum">
              <a:rPr lang="tr-TR" altLang="tr-TR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 eaLnBrk="1" hangingPunct="1"/>
              <a:t>13</a:t>
            </a:fld>
            <a:endParaRPr lang="tr-TR" altLang="tr-TR">
              <a:solidFill>
                <a:srgbClr val="00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8601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2588" y="685800"/>
            <a:ext cx="6091237" cy="3427413"/>
          </a:xfrm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602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0: no </a:t>
            </a:r>
            <a:r>
              <a:rPr lang="en-US" b="0" i="0" u="none" strike="noStrike" dirty="0">
                <a:solidFill>
                  <a:srgbClr val="41699B"/>
                </a:solidFill>
                <a:effectLst/>
                <a:latin typeface="Open Sans" panose="020B0606030504020204" pitchFamily="34" charset="0"/>
                <a:hlinkClick r:id="rId3"/>
              </a:rPr>
              <a:t>CSF</a:t>
            </a: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 is visible around the hippocampus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1: choroid fissure is slightly widened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2: moderate widening of the choroid fissure, mild enlargement of the temporal horn and mild loss of hippocampal height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3: marked widening of the choroid fissure, moderate enlargement of the temporal horn, and moderate loss of hippocampal height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4: marked widening of the choroid fissure, marked enlargement of the temporal horn, and the hippocampus is markedly atrophied and internal structure is lost</a:t>
            </a:r>
          </a:p>
          <a:p>
            <a:pPr algn="l">
              <a:buFont typeface="Arial" panose="020B0604020202020204" pitchFamily="34" charset="0"/>
              <a:buChar char="•"/>
            </a:pPr>
            <a:br>
              <a:rPr lang="en-US" dirty="0"/>
            </a:b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&lt;65 years: ≥1 is abnormal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65-74 years: ≥1.5 is abnormal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75-84 years: ≥2 is abnormal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&gt;85 years: ≥2 is abnormal</a:t>
            </a:r>
          </a:p>
          <a:p>
            <a:endParaRPr lang="tr-TR" altLang="tr-TR" dirty="0">
              <a:latin typeface="Times New Roman" panose="02020603050405020304" pitchFamily="18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&lt;75 years: ≥2 is abnormal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≥75 years: ≥3 is abnormal</a:t>
            </a:r>
          </a:p>
          <a:p>
            <a:endParaRPr lang="tr-TR" altLang="tr-TR" dirty="0">
              <a:latin typeface="Times New Roman" panose="02020603050405020304" pitchFamily="18" charset="0"/>
            </a:endParaRPr>
          </a:p>
          <a:p>
            <a:r>
              <a:rPr lang="en-US" b="1" dirty="0"/>
              <a:t>0 </a:t>
            </a:r>
            <a:r>
              <a:rPr lang="tr-TR" b="1" dirty="0"/>
              <a:t>veya </a:t>
            </a:r>
            <a:r>
              <a:rPr lang="en-US" b="1" dirty="0"/>
              <a:t>1 </a:t>
            </a:r>
            <a:r>
              <a:rPr lang="tr-TR" b="1" dirty="0"/>
              <a:t>is tüm yaş grupları için normal</a:t>
            </a:r>
          </a:p>
          <a:p>
            <a:r>
              <a:rPr lang="tr-TR" b="1" dirty="0"/>
              <a:t>3 veya 4 tüm yaş grupları için </a:t>
            </a:r>
            <a:r>
              <a:rPr lang="tr-TR" b="1" dirty="0" err="1"/>
              <a:t>pataolojik</a:t>
            </a:r>
            <a:endParaRPr lang="tr-TR" b="1" dirty="0"/>
          </a:p>
          <a:p>
            <a:r>
              <a:rPr lang="tr-TR" b="1" dirty="0"/>
              <a:t>&gt;75 y «2» normal</a:t>
            </a:r>
          </a:p>
          <a:p>
            <a:r>
              <a:rPr lang="tr-TR" b="1" dirty="0"/>
              <a:t>&lt;65 y «2» patolojik </a:t>
            </a:r>
          </a:p>
          <a:p>
            <a:endParaRPr lang="tr-TR" altLang="tr-TR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34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Görüntüsü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/>
              <a:t>How do we interprete the scores in young and elderly patients?</a:t>
            </a:r>
          </a:p>
          <a:p>
            <a:r>
              <a:rPr lang="tr-TR" b="1" dirty="0"/>
              <a:t>Score of </a:t>
            </a:r>
            <a:r>
              <a:rPr lang="en-US" b="1" dirty="0"/>
              <a:t>0 </a:t>
            </a:r>
            <a:r>
              <a:rPr lang="tr-TR" b="1" dirty="0"/>
              <a:t>or </a:t>
            </a:r>
            <a:r>
              <a:rPr lang="en-US" b="1" dirty="0"/>
              <a:t>1 </a:t>
            </a:r>
            <a:r>
              <a:rPr lang="tr-TR" b="1" dirty="0"/>
              <a:t>is normal for all age groups</a:t>
            </a:r>
          </a:p>
          <a:p>
            <a:r>
              <a:rPr lang="tr-TR" b="1" dirty="0"/>
              <a:t>Score of 3 or 4 is abnormal for all age groups</a:t>
            </a:r>
          </a:p>
          <a:p>
            <a:r>
              <a:rPr lang="tr-TR" b="1" dirty="0"/>
              <a:t>If the patient is over 75 years</a:t>
            </a:r>
            <a:r>
              <a:rPr lang="tr-TR" b="1" baseline="0" dirty="0"/>
              <a:t> old, </a:t>
            </a:r>
            <a:r>
              <a:rPr lang="tr-TR" b="1" dirty="0"/>
              <a:t> Score of «2» should</a:t>
            </a:r>
            <a:r>
              <a:rPr lang="tr-TR" b="1" baseline="0" dirty="0"/>
              <a:t> be considered as </a:t>
            </a:r>
            <a:r>
              <a:rPr lang="tr-TR" b="1" dirty="0"/>
              <a:t>normal</a:t>
            </a:r>
          </a:p>
          <a:p>
            <a:r>
              <a:rPr lang="tr-TR" b="1" dirty="0"/>
              <a:t>If</a:t>
            </a:r>
            <a:r>
              <a:rPr lang="tr-TR" b="1" baseline="0" dirty="0"/>
              <a:t> the patient is young and the age below the 65 years old, the </a:t>
            </a:r>
            <a:r>
              <a:rPr lang="tr-TR" b="1" dirty="0"/>
              <a:t> Score of  «2» should</a:t>
            </a:r>
            <a:r>
              <a:rPr lang="tr-TR" b="1" baseline="0" dirty="0"/>
              <a:t> be considerd  this time a</a:t>
            </a:r>
            <a:r>
              <a:rPr lang="tr-TR" b="1" dirty="0"/>
              <a:t>s abnormal </a:t>
            </a:r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14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4026384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sagittal plane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777777"/>
                </a:solidFill>
                <a:effectLst/>
                <a:latin typeface="Open Sans" panose="020B0606030504020204" pitchFamily="34" charset="0"/>
                <a:hlinkClick r:id="rId3"/>
              </a:rPr>
              <a:t>posterior cingulate sulcus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41699B"/>
                </a:solidFill>
                <a:effectLst/>
                <a:latin typeface="Open Sans" panose="020B0606030504020204" pitchFamily="34" charset="0"/>
                <a:hlinkClick r:id="rId4"/>
              </a:rPr>
              <a:t>parieto-occipital sulcus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777777"/>
                </a:solidFill>
                <a:effectLst/>
                <a:latin typeface="Open Sans" panose="020B0606030504020204" pitchFamily="34" charset="0"/>
                <a:hlinkClick r:id="rId5"/>
              </a:rPr>
              <a:t>precuneus gyrus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coronal plane​​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777777"/>
                </a:solidFill>
                <a:effectLst/>
                <a:latin typeface="Open Sans" panose="020B0606030504020204" pitchFamily="34" charset="0"/>
                <a:hlinkClick r:id="rId3"/>
              </a:rPr>
              <a:t>posterior cingulate sulcus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777777"/>
                </a:solidFill>
                <a:effectLst/>
                <a:latin typeface="Open Sans" panose="020B0606030504020204" pitchFamily="34" charset="0"/>
                <a:hlinkClick r:id="rId6"/>
              </a:rPr>
              <a:t>parietal gyrus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axial plane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777777"/>
                </a:solidFill>
                <a:effectLst/>
                <a:latin typeface="Open Sans" panose="020B0606030504020204" pitchFamily="34" charset="0"/>
                <a:hlinkClick r:id="rId3"/>
              </a:rPr>
              <a:t>posterior cingulate sulcus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41699B"/>
                </a:solidFill>
                <a:effectLst/>
                <a:latin typeface="Open Sans" panose="020B0606030504020204" pitchFamily="34" charset="0"/>
                <a:hlinkClick r:id="rId7"/>
              </a:rPr>
              <a:t>parietal lobes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grade 0: closed sulci, no </a:t>
            </a:r>
            <a:r>
              <a:rPr lang="en-US" b="0" i="0" dirty="0" err="1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gyral</a:t>
            </a: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 atrophy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grade 1: mild sulcal widening, mild </a:t>
            </a:r>
            <a:r>
              <a:rPr lang="en-US" b="0" i="0" dirty="0" err="1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gyral</a:t>
            </a: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 atrophy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grade 2: substantial sulcal widening, substantial </a:t>
            </a:r>
            <a:r>
              <a:rPr lang="en-US" b="0" i="0" dirty="0" err="1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gyral</a:t>
            </a: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 atrophy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D3D3D"/>
                </a:solidFill>
                <a:effectLst/>
                <a:latin typeface="Open Sans" panose="020B0606030504020204" pitchFamily="34" charset="0"/>
              </a:rPr>
              <a:t>grade 3: marked sulcal widening, </a:t>
            </a:r>
            <a:r>
              <a:rPr lang="en-US" b="0" i="0" u="none" strike="noStrike" dirty="0">
                <a:solidFill>
                  <a:srgbClr val="777777"/>
                </a:solidFill>
                <a:effectLst/>
                <a:latin typeface="Open Sans" panose="020B0606030504020204" pitchFamily="34" charset="0"/>
                <a:hlinkClick r:id="rId8"/>
              </a:rPr>
              <a:t>knife-blade gyral atrophy</a:t>
            </a:r>
            <a:endParaRPr lang="en-US" b="0" i="0" dirty="0">
              <a:solidFill>
                <a:srgbClr val="3D3D3D"/>
              </a:solidFill>
              <a:effectLst/>
              <a:latin typeface="Open Sans" panose="020B0606030504020204" pitchFamily="34" charset="0"/>
            </a:endParaRPr>
          </a:p>
          <a:p>
            <a:endParaRPr lang="en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1F1F1F"/>
                </a:solidFill>
                <a:effectLst/>
                <a:latin typeface="ElsevierGulliver"/>
              </a:rPr>
              <a:t>Reference images of Posterior atrophy: 0) closed sulci 1) mild widening 2) moderate widening 3) severe widening. Arrow indicate the sulci: red </a:t>
            </a:r>
            <a:r>
              <a:rPr lang="en-US" b="0" i="0" dirty="0">
                <a:solidFill>
                  <a:srgbClr val="1F1F1F"/>
                </a:solidFill>
                <a:effectLst/>
                <a:latin typeface="ElsevierGulliver"/>
                <a:hlinkClick r:id="rId9" tooltip="Learn more about posterior cingulate from ScienceDirect's AI-generated Topic Pages"/>
              </a:rPr>
              <a:t>posterior cingulate</a:t>
            </a:r>
            <a:r>
              <a:rPr lang="en-US" b="0" i="0" dirty="0">
                <a:solidFill>
                  <a:srgbClr val="1F1F1F"/>
                </a:solidFill>
                <a:effectLst/>
                <a:latin typeface="ElsevierGulliver"/>
              </a:rPr>
              <a:t> sulcus (PCS), green </a:t>
            </a:r>
            <a:r>
              <a:rPr lang="en-US" b="0" i="0" dirty="0">
                <a:solidFill>
                  <a:srgbClr val="1F1F1F"/>
                </a:solidFill>
                <a:effectLst/>
                <a:latin typeface="ElsevierGulliver"/>
                <a:hlinkClick r:id="rId10" tooltip="Learn more about precuneus from ScienceDirect's AI-generated Topic Pages"/>
              </a:rPr>
              <a:t>precuneus</a:t>
            </a:r>
            <a:r>
              <a:rPr lang="en-US" b="0" i="0" dirty="0">
                <a:solidFill>
                  <a:srgbClr val="1F1F1F"/>
                </a:solidFill>
                <a:effectLst/>
                <a:latin typeface="ElsevierGulliver"/>
              </a:rPr>
              <a:t> (PRE), blue parieto-occipital sulcus (POS). (For interpretation of the references to color in this figure legend, the reader is referred to the web version of this article.)</a:t>
            </a:r>
            <a:endParaRPr lang="en-TR" dirty="0"/>
          </a:p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15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877798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/>
              <a:t>Daha sakar mı?</a:t>
            </a:r>
          </a:p>
          <a:p>
            <a:r>
              <a:rPr lang="tr-TR" dirty="0"/>
              <a:t>Tamir aletleri</a:t>
            </a:r>
          </a:p>
          <a:p>
            <a:r>
              <a:rPr lang="tr-TR" dirty="0"/>
              <a:t>Mutfak aletleri</a:t>
            </a:r>
          </a:p>
          <a:p>
            <a:r>
              <a:rPr lang="tr-TR" dirty="0" err="1"/>
              <a:t>İdeasyonel</a:t>
            </a:r>
            <a:r>
              <a:rPr lang="tr-TR" dirty="0"/>
              <a:t> apraksi: zeytinyağlı sarma nasıl yapılır?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200" dirty="0"/>
              <a:t>Prototip hastalık: </a:t>
            </a:r>
            <a:r>
              <a:rPr lang="tr-TR" sz="1200" dirty="0" err="1"/>
              <a:t>Kortikobazal</a:t>
            </a:r>
            <a:r>
              <a:rPr lang="tr-TR" sz="1200" dirty="0"/>
              <a:t> Dejenerasyon</a:t>
            </a:r>
          </a:p>
          <a:p>
            <a:endParaRPr lang="tr-TR" dirty="0"/>
          </a:p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18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98998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dvAD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--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ılımlı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orbitofrontal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atrofi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ılımlı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dorsolateral prefrontal,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paryetal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anterior temporal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atrofi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görüldü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Geçirilmiş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sol paramedian pons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enfarktı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ile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uyumlu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görünüm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mevcuttu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MTA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skoru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1, Fazekas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skoru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olarak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değerlendirildi</a:t>
            </a:r>
            <a:r>
              <a:rPr lang="en-US" sz="1200" dirty="0">
                <a:solidFill>
                  <a:srgbClr val="00000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tr-TR" sz="1200" dirty="0">
              <a:solidFill>
                <a:srgbClr val="00000A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8AA50-CFCD-5146-8478-EC3D3287954B}" type="slidenum">
              <a:rPr lang="tr-TR" smtClean="0"/>
              <a:t>20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6221715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21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5662573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tr-TR" b="0" i="0" dirty="0" err="1">
                <a:solidFill>
                  <a:srgbClr val="333333"/>
                </a:solidFill>
                <a:effectLst/>
                <a:latin typeface="-apple-system"/>
              </a:rPr>
              <a:t>Semantik</a:t>
            </a:r>
            <a:r>
              <a:rPr lang="en-US" altLang="tr-TR" b="0" i="0" dirty="0">
                <a:solidFill>
                  <a:srgbClr val="333333"/>
                </a:solidFill>
                <a:effectLst/>
                <a:latin typeface="-apple-system"/>
              </a:rPr>
              <a:t> : Sol ant 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tr-TR" b="0" i="0" dirty="0" err="1">
                <a:solidFill>
                  <a:srgbClr val="333333"/>
                </a:solidFill>
                <a:effectLst/>
                <a:latin typeface="-apple-system"/>
              </a:rPr>
              <a:t>Tutuk</a:t>
            </a:r>
            <a:r>
              <a:rPr lang="en-US" altLang="tr-TR" b="0" i="0" dirty="0">
                <a:solidFill>
                  <a:srgbClr val="333333"/>
                </a:solidFill>
                <a:effectLst/>
                <a:latin typeface="-apple-system"/>
              </a:rPr>
              <a:t> </a:t>
            </a:r>
            <a:r>
              <a:rPr lang="en-US" altLang="tr-TR" b="0" i="0" dirty="0" err="1">
                <a:solidFill>
                  <a:srgbClr val="333333"/>
                </a:solidFill>
                <a:effectLst/>
                <a:latin typeface="-apple-system"/>
              </a:rPr>
              <a:t>afazi</a:t>
            </a:r>
            <a:r>
              <a:rPr lang="en-US" altLang="tr-TR" b="0" i="0" dirty="0">
                <a:solidFill>
                  <a:srgbClr val="333333"/>
                </a:solidFill>
                <a:effectLst/>
                <a:latin typeface="-apple-system"/>
              </a:rPr>
              <a:t> :</a:t>
            </a:r>
            <a:r>
              <a:rPr lang="tr-TR" dirty="0"/>
              <a:t>Sol </a:t>
            </a:r>
            <a:r>
              <a:rPr lang="tr-TR" dirty="0" err="1"/>
              <a:t>inf</a:t>
            </a:r>
            <a:r>
              <a:rPr lang="tr-TR" dirty="0"/>
              <a:t>. </a:t>
            </a:r>
            <a:r>
              <a:rPr lang="tr-TR" dirty="0" err="1"/>
              <a:t>Frontal</a:t>
            </a:r>
            <a:r>
              <a:rPr lang="tr-TR" dirty="0"/>
              <a:t> </a:t>
            </a:r>
            <a:r>
              <a:rPr lang="tr-TR" dirty="0" err="1"/>
              <a:t>girus</a:t>
            </a:r>
            <a:r>
              <a:rPr lang="tr-TR" dirty="0"/>
              <a:t> ve </a:t>
            </a:r>
            <a:r>
              <a:rPr lang="tr-TR" dirty="0" err="1"/>
              <a:t>İnsula</a:t>
            </a:r>
            <a:endParaRPr lang="tr-TR" altLang="tr-TR" dirty="0">
              <a:latin typeface="Times New Roman" panose="02020603050405020304" pitchFamily="18" charset="0"/>
            </a:endParaRPr>
          </a:p>
          <a:p>
            <a:r>
              <a:rPr lang="tr-TR" altLang="tr-TR" dirty="0" err="1">
                <a:latin typeface="Times New Roman" panose="02020603050405020304" pitchFamily="18" charset="0"/>
              </a:rPr>
              <a:t>lvPPA</a:t>
            </a:r>
            <a:r>
              <a:rPr lang="tr-TR" altLang="tr-TR" dirty="0">
                <a:latin typeface="Times New Roman" panose="02020603050405020304" pitchFamily="18" charset="0"/>
              </a:rPr>
              <a:t>: Sol Post </a:t>
            </a:r>
            <a:r>
              <a:rPr lang="tr-TR" altLang="tr-TR" dirty="0" err="1">
                <a:latin typeface="Times New Roman" panose="02020603050405020304" pitchFamily="18" charset="0"/>
              </a:rPr>
              <a:t>perisilviyan</a:t>
            </a:r>
            <a:r>
              <a:rPr lang="tr-TR" altLang="tr-TR" dirty="0">
                <a:latin typeface="Times New Roman" panose="02020603050405020304" pitchFamily="18" charset="0"/>
              </a:rPr>
              <a:t> ve </a:t>
            </a:r>
            <a:r>
              <a:rPr lang="tr-TR" altLang="tr-TR" dirty="0" err="1">
                <a:latin typeface="Times New Roman" panose="02020603050405020304" pitchFamily="18" charset="0"/>
              </a:rPr>
              <a:t>inf</a:t>
            </a:r>
            <a:r>
              <a:rPr lang="tr-TR" altLang="tr-TR" dirty="0">
                <a:latin typeface="Times New Roman" panose="02020603050405020304" pitchFamily="18" charset="0"/>
              </a:rPr>
              <a:t>. </a:t>
            </a:r>
            <a:r>
              <a:rPr lang="tr-TR" altLang="tr-TR" dirty="0" err="1">
                <a:latin typeface="Times New Roman" panose="02020603050405020304" pitchFamily="18" charset="0"/>
              </a:rPr>
              <a:t>Parietal</a:t>
            </a:r>
            <a:r>
              <a:rPr lang="tr-TR" altLang="tr-TR" dirty="0">
                <a:latin typeface="Times New Roman" panose="02020603050405020304" pitchFamily="18" charset="0"/>
              </a:rPr>
              <a:t>, sup T --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-apple-system"/>
              </a:rPr>
              <a:t>Tipik</a:t>
            </a:r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: posterior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-apple-system"/>
              </a:rPr>
              <a:t>perisylvian</a:t>
            </a:r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 or temporoparietal region of the dominant hemisphere, commonly the left, and often presents as widening of the posterior left Sylvian fissure.</a:t>
            </a:r>
          </a:p>
          <a:p>
            <a:r>
              <a:rPr lang="tr-TR" altLang="tr-TR" dirty="0">
                <a:latin typeface="Times New Roman" panose="02020603050405020304" pitchFamily="18" charset="0"/>
              </a:rPr>
              <a:t>Sol Post </a:t>
            </a:r>
            <a:r>
              <a:rPr lang="tr-TR" altLang="tr-TR" dirty="0" err="1">
                <a:latin typeface="Times New Roman" panose="02020603050405020304" pitchFamily="18" charset="0"/>
              </a:rPr>
              <a:t>perisilviyan</a:t>
            </a:r>
            <a:r>
              <a:rPr lang="tr-TR" altLang="tr-TR" dirty="0">
                <a:latin typeface="Times New Roman" panose="02020603050405020304" pitchFamily="18" charset="0"/>
              </a:rPr>
              <a:t> ve </a:t>
            </a:r>
            <a:r>
              <a:rPr lang="tr-TR" altLang="tr-TR" dirty="0" err="1">
                <a:latin typeface="Times New Roman" panose="02020603050405020304" pitchFamily="18" charset="0"/>
              </a:rPr>
              <a:t>inf</a:t>
            </a:r>
            <a:r>
              <a:rPr lang="tr-TR" altLang="tr-TR" dirty="0">
                <a:latin typeface="Times New Roman" panose="02020603050405020304" pitchFamily="18" charset="0"/>
              </a:rPr>
              <a:t>. </a:t>
            </a:r>
            <a:r>
              <a:rPr lang="tr-TR" altLang="tr-TR" dirty="0" err="1">
                <a:latin typeface="Times New Roman" panose="02020603050405020304" pitchFamily="18" charset="0"/>
              </a:rPr>
              <a:t>Parietal</a:t>
            </a:r>
            <a:r>
              <a:rPr lang="tr-TR" altLang="tr-TR" dirty="0">
                <a:latin typeface="Times New Roman" panose="02020603050405020304" pitchFamily="18" charset="0"/>
              </a:rPr>
              <a:t>, sup T</a:t>
            </a:r>
          </a:p>
          <a:p>
            <a:endParaRPr lang="tr-TR" altLang="tr-TR" dirty="0">
              <a:latin typeface="Times New Roman" panose="02020603050405020304" pitchFamily="18" charset="0"/>
            </a:endParaRP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 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-apple-system"/>
              </a:rPr>
              <a:t>Tipik</a:t>
            </a:r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: posterior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-apple-system"/>
              </a:rPr>
              <a:t>perisylvian</a:t>
            </a:r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 or temporoparietal region of the dominant hemisphere, commonly the left, and often presents as widening of the posterior left Sylvian fissure.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tr-TR" b="0" i="0" dirty="0" err="1">
                <a:solidFill>
                  <a:srgbClr val="333333"/>
                </a:solidFill>
                <a:effectLst/>
                <a:latin typeface="-apple-system"/>
              </a:rPr>
              <a:t>Tutuk</a:t>
            </a:r>
            <a:r>
              <a:rPr lang="en-US" altLang="tr-TR" b="0" i="0" dirty="0">
                <a:solidFill>
                  <a:srgbClr val="333333"/>
                </a:solidFill>
                <a:effectLst/>
                <a:latin typeface="-apple-system"/>
              </a:rPr>
              <a:t> </a:t>
            </a:r>
            <a:r>
              <a:rPr lang="en-US" altLang="tr-TR" b="0" i="0" dirty="0" err="1">
                <a:solidFill>
                  <a:srgbClr val="333333"/>
                </a:solidFill>
                <a:effectLst/>
                <a:latin typeface="-apple-system"/>
              </a:rPr>
              <a:t>afazi</a:t>
            </a:r>
            <a:r>
              <a:rPr lang="en-US" altLang="tr-TR" b="0" i="0" dirty="0">
                <a:solidFill>
                  <a:srgbClr val="333333"/>
                </a:solidFill>
                <a:effectLst/>
                <a:latin typeface="-apple-system"/>
              </a:rPr>
              <a:t> :</a:t>
            </a:r>
            <a:r>
              <a:rPr lang="tr-TR" dirty="0"/>
              <a:t>Sol </a:t>
            </a:r>
            <a:r>
              <a:rPr lang="tr-TR" dirty="0" err="1"/>
              <a:t>inf</a:t>
            </a:r>
            <a:r>
              <a:rPr lang="tr-TR" dirty="0"/>
              <a:t>. </a:t>
            </a:r>
            <a:r>
              <a:rPr lang="tr-TR" dirty="0" err="1"/>
              <a:t>Frontal</a:t>
            </a:r>
            <a:r>
              <a:rPr lang="tr-TR" dirty="0"/>
              <a:t> </a:t>
            </a:r>
            <a:r>
              <a:rPr lang="tr-TR" dirty="0" err="1"/>
              <a:t>girus</a:t>
            </a:r>
            <a:r>
              <a:rPr lang="tr-TR" dirty="0"/>
              <a:t> ve </a:t>
            </a:r>
            <a:r>
              <a:rPr lang="tr-TR" dirty="0" err="1"/>
              <a:t>İnsula</a:t>
            </a:r>
            <a:endParaRPr lang="tr-TR" dirty="0"/>
          </a:p>
          <a:p>
            <a:r>
              <a:rPr lang="en-US" altLang="tr-TR" b="0" i="0" dirty="0" err="1">
                <a:solidFill>
                  <a:srgbClr val="333333"/>
                </a:solidFill>
                <a:effectLst/>
                <a:latin typeface="-apple-system"/>
              </a:rPr>
              <a:t>Semantik</a:t>
            </a:r>
            <a:r>
              <a:rPr lang="en-US" altLang="tr-TR" b="0" i="0" dirty="0">
                <a:solidFill>
                  <a:srgbClr val="333333"/>
                </a:solidFill>
                <a:effectLst/>
                <a:latin typeface="-apple-system"/>
              </a:rPr>
              <a:t> : Sol ant T</a:t>
            </a:r>
            <a:endParaRPr lang="tr-TR" altLang="tr-TR" dirty="0">
              <a:latin typeface="Times New Roman" panose="02020603050405020304" pitchFamily="18" charset="0"/>
            </a:endParaRPr>
          </a:p>
          <a:p>
            <a:endParaRPr lang="en-US" b="0" i="0" dirty="0">
              <a:solidFill>
                <a:srgbClr val="333333"/>
              </a:solidFill>
              <a:effectLst/>
              <a:latin typeface="-apple-system"/>
            </a:endParaRPr>
          </a:p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23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0336980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2FC771F-B4E3-4509-85C3-7C7DEB42C5CB}" type="slidenum">
              <a:rPr lang="tr-TR" altLang="tr-TR">
                <a:ea typeface="Droid Sans Fallback"/>
              </a:rPr>
              <a:pPr>
                <a:spcBef>
                  <a:spcPct val="0"/>
                </a:spcBef>
              </a:pPr>
              <a:t>24</a:t>
            </a:fld>
            <a:endParaRPr lang="tr-TR" altLang="tr-TR">
              <a:ea typeface="Droid Sans Fallback"/>
            </a:endParaRPr>
          </a:p>
        </p:txBody>
      </p:sp>
      <p:sp>
        <p:nvSpPr>
          <p:cNvPr id="696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96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tr-TR" altLang="tr-TR" dirty="0">
                <a:latin typeface="Times New Roman" panose="02020603050405020304" pitchFamily="18" charset="0"/>
              </a:rPr>
              <a:t>Sol Post </a:t>
            </a:r>
            <a:r>
              <a:rPr lang="tr-TR" altLang="tr-TR" dirty="0" err="1">
                <a:latin typeface="Times New Roman" panose="02020603050405020304" pitchFamily="18" charset="0"/>
              </a:rPr>
              <a:t>perisilviyan</a:t>
            </a:r>
            <a:r>
              <a:rPr lang="tr-TR" altLang="tr-TR" dirty="0">
                <a:latin typeface="Times New Roman" panose="02020603050405020304" pitchFamily="18" charset="0"/>
              </a:rPr>
              <a:t> ve </a:t>
            </a:r>
            <a:r>
              <a:rPr lang="tr-TR" altLang="tr-TR" dirty="0" err="1">
                <a:latin typeface="Times New Roman" panose="02020603050405020304" pitchFamily="18" charset="0"/>
              </a:rPr>
              <a:t>inf</a:t>
            </a:r>
            <a:r>
              <a:rPr lang="tr-TR" altLang="tr-TR" dirty="0">
                <a:latin typeface="Times New Roman" panose="02020603050405020304" pitchFamily="18" charset="0"/>
              </a:rPr>
              <a:t>. </a:t>
            </a:r>
            <a:r>
              <a:rPr lang="tr-TR" altLang="tr-TR" dirty="0" err="1">
                <a:latin typeface="Times New Roman" panose="02020603050405020304" pitchFamily="18" charset="0"/>
              </a:rPr>
              <a:t>Parietal</a:t>
            </a:r>
            <a:endParaRPr lang="tr-TR" altLang="tr-TR" dirty="0">
              <a:latin typeface="Times New Roman" panose="02020603050405020304" pitchFamily="18" charset="0"/>
            </a:endParaRPr>
          </a:p>
          <a:p>
            <a:endParaRPr lang="tr-TR" altLang="tr-TR" dirty="0">
              <a:latin typeface="Times New Roman" panose="02020603050405020304" pitchFamily="18" charset="0"/>
            </a:endParaRP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 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-apple-system"/>
              </a:rPr>
              <a:t>Tipik</a:t>
            </a:r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: posterior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-apple-system"/>
              </a:rPr>
              <a:t>perisylvian</a:t>
            </a:r>
            <a:r>
              <a:rPr lang="en-US" b="0" i="0" dirty="0">
                <a:solidFill>
                  <a:srgbClr val="333333"/>
                </a:solidFill>
                <a:effectLst/>
                <a:latin typeface="-apple-system"/>
              </a:rPr>
              <a:t> or temporoparietal region of the dominant hemisphere, commonly the left, and often presents as widening of the posterior left Sylvian fissure.</a:t>
            </a:r>
            <a:endParaRPr lang="tr-TR" altLang="tr-TR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030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Left periinsular artrofi, altta PO kortexe uzanan, perisilvian atrofi. İkinci: Koronal T1 insula çevresinde solda belirgin BL attofi.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25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065382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İlk: Sol temporal pol, sağ temporal pol.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26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9347408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75BE0-A008-8CE1-68AB-8D3956443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815EF5-0E73-5966-744F-6506F98A49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E90242-592F-CAF8-6F64-A176D2074D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/>
              <a:t>Daha sakar mı?</a:t>
            </a:r>
          </a:p>
          <a:p>
            <a:r>
              <a:rPr lang="tr-TR" dirty="0"/>
              <a:t>Tamir aletleri</a:t>
            </a:r>
          </a:p>
          <a:p>
            <a:r>
              <a:rPr lang="tr-TR" dirty="0"/>
              <a:t>Mutfak aletleri</a:t>
            </a:r>
          </a:p>
          <a:p>
            <a:r>
              <a:rPr lang="tr-TR" dirty="0" err="1"/>
              <a:t>İdeasyonel</a:t>
            </a:r>
            <a:r>
              <a:rPr lang="tr-TR" dirty="0"/>
              <a:t> apraksi: zeytinyağlı sarma nasıl yapılır?</a:t>
            </a:r>
          </a:p>
          <a:p>
            <a:r>
              <a:rPr lang="tr-TR" dirty="0"/>
              <a:t>FTLD-TDP</a:t>
            </a:r>
          </a:p>
          <a:p>
            <a:endParaRPr lang="en-T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43018-EE3F-9FAB-F2AA-D87DB23C36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30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9418527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32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9783094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31C46-0D9C-6235-43E1-8656B468E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9C96D-C8E9-3ED2-504C-F4476E690E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87B47C-5871-B053-DCF0-71BBE2B01D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/>
              <a:t>Daha sakar mı?</a:t>
            </a:r>
          </a:p>
          <a:p>
            <a:r>
              <a:rPr lang="tr-TR" dirty="0"/>
              <a:t>Tamir aletleri</a:t>
            </a:r>
          </a:p>
          <a:p>
            <a:r>
              <a:rPr lang="tr-TR" dirty="0"/>
              <a:t>Mutfak aletleri</a:t>
            </a:r>
          </a:p>
          <a:p>
            <a:r>
              <a:rPr lang="tr-TR" dirty="0" err="1"/>
              <a:t>İdeasyonel</a:t>
            </a:r>
            <a:r>
              <a:rPr lang="tr-TR" dirty="0"/>
              <a:t> apraksi: zeytinyağlı sarma nasıl yapılır?</a:t>
            </a:r>
          </a:p>
          <a:p>
            <a:r>
              <a:rPr lang="tr-TR" dirty="0"/>
              <a:t>FTLD-TDP</a:t>
            </a:r>
          </a:p>
          <a:p>
            <a:endParaRPr lang="en-T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A9B68C-A0F6-4718-25B7-4E8E538CF0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34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8039069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800" dirty="0" err="1">
                <a:effectLst/>
                <a:latin typeface="AdvP0036"/>
              </a:rPr>
              <a:t>Characteristic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patterns</a:t>
            </a:r>
            <a:r>
              <a:rPr lang="tr-TR" sz="1800" dirty="0">
                <a:effectLst/>
                <a:latin typeface="AdvP0036"/>
              </a:rPr>
              <a:t> of </a:t>
            </a:r>
            <a:r>
              <a:rPr lang="tr-TR" sz="1800" dirty="0" err="1">
                <a:effectLst/>
                <a:latin typeface="AdvP0036"/>
              </a:rPr>
              <a:t>brain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atrophy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were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seen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typical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(</a:t>
            </a:r>
            <a:r>
              <a:rPr lang="tr-TR" sz="1800" dirty="0" err="1">
                <a:effectLst/>
                <a:latin typeface="AdvP0036"/>
              </a:rPr>
              <a:t>involving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large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areas</a:t>
            </a:r>
            <a:r>
              <a:rPr lang="tr-TR" sz="1800" dirty="0">
                <a:effectLst/>
                <a:latin typeface="AdvP0036"/>
              </a:rPr>
              <a:t> of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temporoparietal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including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posterior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cingulate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precuneus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medial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temporal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lobes</a:t>
            </a:r>
            <a:r>
              <a:rPr lang="tr-TR" sz="1800" dirty="0">
                <a:effectLst/>
                <a:latin typeface="AdvP0036"/>
              </a:rPr>
              <a:t>) </a:t>
            </a:r>
            <a:endParaRPr lang="tr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variant</a:t>
            </a:r>
            <a:r>
              <a:rPr lang="tr-TR" sz="1800" dirty="0">
                <a:effectLst/>
                <a:latin typeface="AdvP0036"/>
              </a:rPr>
              <a:t> FTD (in </a:t>
            </a:r>
            <a:r>
              <a:rPr lang="tr-TR" sz="1800" dirty="0" err="1">
                <a:effectLst/>
                <a:latin typeface="AdvP0036"/>
              </a:rPr>
              <a:t>medial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anterior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cingulate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insula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bilateral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temporal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lobes</a:t>
            </a:r>
            <a:r>
              <a:rPr lang="tr-TR" sz="1800" dirty="0">
                <a:effectLst/>
                <a:latin typeface="AdvP0036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tr-TR" sz="1800" dirty="0">
              <a:effectLst/>
              <a:latin typeface="AdvP0036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800" dirty="0">
                <a:effectLst/>
                <a:latin typeface="AdvP0036"/>
              </a:rPr>
              <a:t>Figüre 3- ilk figür: </a:t>
            </a:r>
            <a:r>
              <a:rPr lang="tr-TR" sz="1800" dirty="0" err="1">
                <a:effectLst/>
                <a:latin typeface="AdvP0036"/>
              </a:rPr>
              <a:t>Compared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healthy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controls</a:t>
            </a:r>
            <a:r>
              <a:rPr lang="tr-TR" sz="1800" dirty="0">
                <a:effectLst/>
                <a:latin typeface="AdvP0036"/>
              </a:rPr>
              <a:t> at </a:t>
            </a:r>
            <a:r>
              <a:rPr lang="tr-TR" sz="1800" dirty="0">
                <a:effectLst/>
                <a:latin typeface="AdvP0037"/>
              </a:rPr>
              <a:t>P </a:t>
            </a:r>
            <a:r>
              <a:rPr lang="tr-TR" sz="1800" dirty="0">
                <a:effectLst/>
                <a:latin typeface="AdvPi1"/>
              </a:rPr>
              <a:t>5 </a:t>
            </a:r>
            <a:r>
              <a:rPr lang="tr-TR" sz="1800" dirty="0">
                <a:effectLst/>
                <a:latin typeface="AdvP0036"/>
              </a:rPr>
              <a:t>0.001 un- </a:t>
            </a:r>
            <a:r>
              <a:rPr lang="tr-TR" sz="1800" dirty="0" err="1">
                <a:effectLst/>
                <a:latin typeface="AdvP0036"/>
              </a:rPr>
              <a:t>corrected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combined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/</a:t>
            </a:r>
            <a:r>
              <a:rPr lang="tr-TR" sz="1800" dirty="0" err="1">
                <a:effectLst/>
                <a:latin typeface="AdvP0036"/>
              </a:rPr>
              <a:t>dysexecutive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group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showed</a:t>
            </a:r>
            <a:r>
              <a:rPr lang="tr-TR" sz="1800" dirty="0">
                <a:effectLst/>
                <a:latin typeface="AdvP0036"/>
              </a:rPr>
              <a:t> a </a:t>
            </a:r>
            <a:r>
              <a:rPr lang="tr-TR" sz="1800" dirty="0" err="1">
                <a:effectLst/>
                <a:latin typeface="AdvP0036"/>
              </a:rPr>
              <a:t>pattern</a:t>
            </a:r>
            <a:r>
              <a:rPr lang="tr-TR" sz="1800" dirty="0">
                <a:effectLst/>
                <a:latin typeface="AdvP0036"/>
              </a:rPr>
              <a:t> of </a:t>
            </a:r>
            <a:r>
              <a:rPr lang="tr-TR" sz="1800" dirty="0" err="1">
                <a:effectLst/>
                <a:latin typeface="AdvP0036"/>
              </a:rPr>
              <a:t>brain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atro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phy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that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was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strikingly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similar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to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that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observed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typ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ical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limited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atrophy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 (</a:t>
            </a:r>
            <a:r>
              <a:rPr lang="tr-TR" sz="1800" dirty="0" err="1">
                <a:effectLst/>
                <a:latin typeface="AdvP0036"/>
              </a:rPr>
              <a:t>Fig</a:t>
            </a:r>
            <a:r>
              <a:rPr lang="tr-TR" sz="1800" dirty="0">
                <a:effectLst/>
                <a:latin typeface="AdvP0036"/>
              </a:rPr>
              <a:t>. 3).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showed</a:t>
            </a:r>
            <a:r>
              <a:rPr lang="tr-TR" sz="1800" dirty="0">
                <a:effectLst/>
                <a:latin typeface="AdvP0036"/>
              </a:rPr>
              <a:t> a </a:t>
            </a:r>
            <a:r>
              <a:rPr lang="tr-TR" sz="1800" dirty="0" err="1">
                <a:effectLst/>
                <a:latin typeface="AdvP0036"/>
              </a:rPr>
              <a:t>predominant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temporoparietal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atrophy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pattern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additional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involvement</a:t>
            </a:r>
            <a:r>
              <a:rPr lang="tr-TR" sz="1800" dirty="0">
                <a:effectLst/>
                <a:latin typeface="AdvP0036"/>
              </a:rPr>
              <a:t> of </a:t>
            </a:r>
            <a:r>
              <a:rPr lang="tr-TR" sz="1800" dirty="0" err="1">
                <a:effectLst/>
                <a:latin typeface="AdvP0036"/>
              </a:rPr>
              <a:t>small</a:t>
            </a:r>
            <a:r>
              <a:rPr lang="tr-TR" sz="1800" dirty="0">
                <a:effectLst/>
                <a:latin typeface="AdvP0036"/>
              </a:rPr>
              <a:t> re- </a:t>
            </a:r>
            <a:r>
              <a:rPr lang="tr-TR" sz="1800" dirty="0" err="1">
                <a:effectLst/>
                <a:latin typeface="AdvP0036"/>
              </a:rPr>
              <a:t>gions</a:t>
            </a:r>
            <a:r>
              <a:rPr lang="tr-TR" sz="1800" dirty="0">
                <a:effectLst/>
                <a:latin typeface="AdvP0036"/>
              </a:rPr>
              <a:t> of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left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orbitofrontal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poles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middle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superior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gyri</a:t>
            </a:r>
            <a:r>
              <a:rPr lang="tr-TR" sz="1800" dirty="0">
                <a:effectLst/>
                <a:latin typeface="AdvP0036"/>
              </a:rPr>
              <a:t> (at </a:t>
            </a:r>
            <a:r>
              <a:rPr lang="tr-TR" sz="1800" dirty="0">
                <a:effectLst/>
                <a:latin typeface="AdvP0037"/>
              </a:rPr>
              <a:t>P </a:t>
            </a:r>
            <a:r>
              <a:rPr lang="tr-TR" sz="1800" dirty="0">
                <a:effectLst/>
                <a:latin typeface="AdvPi1"/>
              </a:rPr>
              <a:t>5 </a:t>
            </a:r>
            <a:r>
              <a:rPr lang="tr-TR" sz="1800" dirty="0">
                <a:effectLst/>
                <a:latin typeface="AdvP0036"/>
              </a:rPr>
              <a:t>0.001 </a:t>
            </a:r>
            <a:r>
              <a:rPr lang="tr-TR" sz="1800" dirty="0" err="1">
                <a:effectLst/>
                <a:latin typeface="AdvP0036"/>
              </a:rPr>
              <a:t>uncor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rected</a:t>
            </a:r>
            <a:r>
              <a:rPr lang="tr-TR" sz="1800" dirty="0">
                <a:effectLst/>
                <a:latin typeface="AdvP0036"/>
              </a:rPr>
              <a:t>). </a:t>
            </a:r>
            <a:r>
              <a:rPr lang="tr-TR" sz="1800" dirty="0" err="1">
                <a:effectLst/>
                <a:latin typeface="AdvP0036"/>
              </a:rPr>
              <a:t>dysexecutive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group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showed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diffusely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distributed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grey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matter</a:t>
            </a:r>
            <a:r>
              <a:rPr lang="tr-TR" sz="1800" dirty="0">
                <a:effectLst/>
                <a:latin typeface="AdvP0036"/>
              </a:rPr>
              <a:t> re- </a:t>
            </a:r>
            <a:r>
              <a:rPr lang="tr-TR" sz="1800" dirty="0" err="1">
                <a:effectLst/>
                <a:latin typeface="AdvP0036"/>
              </a:rPr>
              <a:t>ductions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superior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middle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inferior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temporal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gyrus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anterior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posterior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cingulate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inferior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parietal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lobule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parahippocampal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gyrus</a:t>
            </a:r>
            <a:r>
              <a:rPr lang="tr-TR" sz="1800" dirty="0">
                <a:effectLst/>
                <a:latin typeface="AdvP0036"/>
              </a:rPr>
              <a:t>. Apart </a:t>
            </a:r>
            <a:r>
              <a:rPr lang="tr-TR" sz="1800" dirty="0" err="1">
                <a:effectLst/>
                <a:latin typeface="AdvP0036"/>
              </a:rPr>
              <a:t>from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cingulate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gyrus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no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significant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clusters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were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observed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. </a:t>
            </a:r>
            <a:endParaRPr lang="tr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dirty="0"/>
              <a:t>Figür 4: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combined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/</a:t>
            </a:r>
            <a:r>
              <a:rPr lang="tr-TR" sz="1800" dirty="0" err="1">
                <a:effectLst/>
                <a:latin typeface="AdvP0036"/>
              </a:rPr>
              <a:t>dysexecutive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group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showed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greater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involvement</a:t>
            </a:r>
            <a:r>
              <a:rPr lang="tr-TR" sz="1800" dirty="0">
                <a:effectLst/>
                <a:latin typeface="AdvP0036"/>
              </a:rPr>
              <a:t> of </a:t>
            </a:r>
            <a:r>
              <a:rPr lang="tr-TR" sz="1800" dirty="0" err="1">
                <a:effectLst/>
                <a:latin typeface="AdvP0036"/>
              </a:rPr>
              <a:t>various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prefrontal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temporal</a:t>
            </a:r>
            <a:r>
              <a:rPr lang="tr-TR" sz="1800" dirty="0">
                <a:effectLst/>
                <a:latin typeface="AdvP0036"/>
              </a:rPr>
              <a:t> re- </a:t>
            </a:r>
            <a:r>
              <a:rPr lang="tr-TR" sz="1800" dirty="0" err="1">
                <a:effectLst/>
                <a:latin typeface="AdvP0036"/>
              </a:rPr>
              <a:t>gions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whereas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typical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were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more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affected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occipital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. </a:t>
            </a:r>
            <a:r>
              <a:rPr lang="tr-TR" sz="1800" dirty="0" err="1">
                <a:effectLst/>
                <a:latin typeface="AdvP0036"/>
              </a:rPr>
              <a:t>posterior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involvement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/</a:t>
            </a:r>
            <a:r>
              <a:rPr lang="tr-TR" sz="1800" dirty="0" err="1">
                <a:effectLst/>
                <a:latin typeface="AdvP0036"/>
              </a:rPr>
              <a:t>dysexecu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involvement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behav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ioural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variant</a:t>
            </a:r>
            <a:r>
              <a:rPr lang="tr-TR" sz="1800" dirty="0">
                <a:effectLst/>
                <a:latin typeface="AdvP0036"/>
              </a:rPr>
              <a:t> FTD,. Hastalık ciddiyetine göre düzeltildiğinde de bu sonuçlar aynı. </a:t>
            </a: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dysexecutive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groups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showed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more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frequent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involvement</a:t>
            </a:r>
            <a:r>
              <a:rPr lang="tr-TR" sz="1800" dirty="0">
                <a:effectLst/>
                <a:latin typeface="AdvP0036"/>
              </a:rPr>
              <a:t> in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cortical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regions</a:t>
            </a:r>
            <a:r>
              <a:rPr lang="tr-TR" sz="1800" dirty="0">
                <a:effectLst/>
                <a:latin typeface="AdvP0036"/>
              </a:rPr>
              <a:t> (</a:t>
            </a:r>
            <a:r>
              <a:rPr lang="tr-TR" sz="1800" dirty="0" err="1">
                <a:effectLst/>
                <a:latin typeface="AdvP0036"/>
              </a:rPr>
              <a:t>i.e</a:t>
            </a:r>
            <a:r>
              <a:rPr lang="tr-TR" sz="1800" dirty="0">
                <a:effectLst/>
                <a:latin typeface="AdvP0036"/>
              </a:rPr>
              <a:t>. </a:t>
            </a:r>
            <a:endParaRPr lang="tr-TR" sz="2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800" dirty="0" err="1">
                <a:effectLst/>
                <a:latin typeface="AdvP0036"/>
              </a:rPr>
              <a:t>anterior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cingulate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orbitofrontal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middle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super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ior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gyrus</a:t>
            </a:r>
            <a:r>
              <a:rPr lang="tr-TR" sz="1800" dirty="0">
                <a:effectLst/>
                <a:latin typeface="AdvP0036"/>
              </a:rPr>
              <a:t>) </a:t>
            </a:r>
            <a:r>
              <a:rPr lang="tr-TR" sz="1800" dirty="0" err="1">
                <a:effectLst/>
                <a:latin typeface="AdvP0036"/>
              </a:rPr>
              <a:t>compared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to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typical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, but </a:t>
            </a:r>
            <a:r>
              <a:rPr lang="tr-TR" sz="1800" dirty="0" err="1">
                <a:effectLst/>
                <a:latin typeface="AdvP0036"/>
              </a:rPr>
              <a:t>markedly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less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than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variant</a:t>
            </a:r>
            <a:r>
              <a:rPr lang="tr-TR" sz="1800" dirty="0">
                <a:effectLst/>
                <a:latin typeface="AdvP0036"/>
              </a:rPr>
              <a:t> FTD. Üstelik </a:t>
            </a:r>
            <a:r>
              <a:rPr lang="tr-TR" sz="1800" dirty="0" err="1">
                <a:effectLst/>
                <a:latin typeface="AdvP0036"/>
              </a:rPr>
              <a:t>posterior</a:t>
            </a:r>
            <a:r>
              <a:rPr lang="tr-TR" sz="1800" dirty="0">
                <a:effectLst/>
                <a:latin typeface="AdvP0036"/>
              </a:rPr>
              <a:t> bölgeler de </a:t>
            </a:r>
            <a:r>
              <a:rPr lang="tr-TR" sz="1800" dirty="0" err="1">
                <a:effectLst/>
                <a:latin typeface="AdvP0036"/>
              </a:rPr>
              <a:t>bvFTDden</a:t>
            </a:r>
            <a:r>
              <a:rPr lang="tr-TR" sz="1800" dirty="0">
                <a:effectLst/>
                <a:latin typeface="AdvP0036"/>
              </a:rPr>
              <a:t> farklı olarak etkileniyor.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dysexecutive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showed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more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frequent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relative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involve</a:t>
            </a:r>
            <a:r>
              <a:rPr lang="tr-TR" sz="1800" dirty="0">
                <a:effectLst/>
                <a:latin typeface="AdvP0036"/>
              </a:rPr>
              <a:t>- </a:t>
            </a:r>
            <a:r>
              <a:rPr lang="tr-TR" sz="1800" dirty="0" err="1">
                <a:effectLst/>
                <a:latin typeface="AdvP0036"/>
              </a:rPr>
              <a:t>ment</a:t>
            </a:r>
            <a:r>
              <a:rPr lang="tr-TR" sz="1800" dirty="0">
                <a:effectLst/>
                <a:latin typeface="AdvP0036"/>
              </a:rPr>
              <a:t> of </a:t>
            </a:r>
            <a:r>
              <a:rPr lang="tr-TR" sz="1800" dirty="0" err="1">
                <a:effectLst/>
                <a:latin typeface="AdvP0036"/>
              </a:rPr>
              <a:t>the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frontal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and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parietal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cortex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than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behavioural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, </a:t>
            </a:r>
            <a:r>
              <a:rPr lang="tr-TR" sz="1800" dirty="0" err="1">
                <a:effectLst/>
                <a:latin typeface="AdvP0036"/>
              </a:rPr>
              <a:t>whereas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be- </a:t>
            </a:r>
            <a:r>
              <a:rPr lang="tr-TR" sz="1800" dirty="0" err="1">
                <a:effectLst/>
                <a:latin typeface="AdvP0036"/>
              </a:rPr>
              <a:t>havioural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showed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more</a:t>
            </a:r>
            <a:r>
              <a:rPr lang="tr-TR" sz="1800" dirty="0">
                <a:effectLst/>
                <a:latin typeface="AdvP0036"/>
              </a:rPr>
              <a:t> (</a:t>
            </a:r>
            <a:r>
              <a:rPr lang="tr-TR" sz="1800" dirty="0" err="1">
                <a:effectLst/>
                <a:latin typeface="AdvP0036"/>
              </a:rPr>
              <a:t>medial</a:t>
            </a:r>
            <a:r>
              <a:rPr lang="tr-TR" sz="1800" dirty="0">
                <a:effectLst/>
                <a:latin typeface="AdvP0036"/>
              </a:rPr>
              <a:t>) tem- </a:t>
            </a:r>
            <a:r>
              <a:rPr lang="tr-TR" sz="1800" dirty="0" err="1">
                <a:effectLst/>
                <a:latin typeface="AdvP0036"/>
              </a:rPr>
              <a:t>poral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lobe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involvement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than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patients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with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dysexecutive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Alzheimer’s</a:t>
            </a:r>
            <a:r>
              <a:rPr lang="tr-TR" sz="1800" dirty="0">
                <a:effectLst/>
                <a:latin typeface="AdvP0036"/>
              </a:rPr>
              <a:t> </a:t>
            </a:r>
            <a:r>
              <a:rPr lang="tr-TR" sz="1800" dirty="0" err="1">
                <a:effectLst/>
                <a:latin typeface="AdvP0036"/>
              </a:rPr>
              <a:t>disease</a:t>
            </a:r>
            <a:r>
              <a:rPr lang="tr-TR" sz="1800" dirty="0">
                <a:effectLst/>
                <a:latin typeface="AdvP0036"/>
              </a:rPr>
              <a:t>. </a:t>
            </a:r>
            <a:endParaRPr lang="tr-TR" sz="2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800" dirty="0">
                <a:effectLst/>
                <a:latin typeface="AdvP0036"/>
              </a:rPr>
              <a:t> </a:t>
            </a:r>
            <a:endParaRPr lang="tr-TR" sz="2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800" dirty="0">
                <a:effectLst/>
                <a:latin typeface="AdvP0036"/>
              </a:rPr>
              <a:t> </a:t>
            </a:r>
            <a:endParaRPr lang="tr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tr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tr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tr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tr-T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tr-TR" dirty="0"/>
          </a:p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8AA50-CFCD-5146-8478-EC3D3287954B}" type="slidenum">
              <a:rPr lang="tr-TR" smtClean="0"/>
              <a:t>36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779626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927370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Otopsi konfirme LATE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41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35897603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42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9819814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tr-TR" dirty="0"/>
              <a:t>Daha sakar mı?</a:t>
            </a:r>
          </a:p>
          <a:p>
            <a:r>
              <a:rPr lang="tr-TR" dirty="0"/>
              <a:t>Tamir aletleri</a:t>
            </a:r>
          </a:p>
          <a:p>
            <a:r>
              <a:rPr lang="tr-TR" dirty="0"/>
              <a:t>Mutfak aletleri</a:t>
            </a:r>
          </a:p>
          <a:p>
            <a:r>
              <a:rPr lang="tr-TR" dirty="0" err="1"/>
              <a:t>İdeasyonel</a:t>
            </a:r>
            <a:r>
              <a:rPr lang="tr-TR" dirty="0"/>
              <a:t> apraksi: zeytinyağlı sarma nasıl yapılır?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r-TR" sz="1200" dirty="0"/>
              <a:t>Prototip hastalık: </a:t>
            </a:r>
            <a:r>
              <a:rPr lang="tr-TR" sz="1200" dirty="0" err="1"/>
              <a:t>Kortikobazal</a:t>
            </a:r>
            <a:r>
              <a:rPr lang="tr-TR" sz="1200" dirty="0"/>
              <a:t> Dejenerasyon</a:t>
            </a:r>
          </a:p>
          <a:p>
            <a:endParaRPr lang="tr-TR" dirty="0"/>
          </a:p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46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520082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1pPr>
            <a:lvl2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2pPr>
            <a:lvl3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3pPr>
            <a:lvl4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4pPr>
            <a:lvl5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9pPr>
          </a:lstStyle>
          <a:p>
            <a:pPr eaLnBrk="1" hangingPunct="1"/>
            <a:fld id="{34ABDC97-932F-48E5-B54E-787CE6489E6D}" type="slidenum">
              <a:rPr lang="tr-TR" altLang="tr-TR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 eaLnBrk="1" hangingPunct="1"/>
              <a:t>47</a:t>
            </a:fld>
            <a:endParaRPr lang="tr-TR" altLang="tr-TR">
              <a:solidFill>
                <a:srgbClr val="00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94211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2588" y="685800"/>
            <a:ext cx="6091237" cy="3427413"/>
          </a:xfrm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94212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TR" sz="1200" b="1" dirty="0">
                <a:solidFill>
                  <a:schemeClr val="bg1"/>
                </a:solidFill>
              </a:rPr>
              <a:t>Demans, Migren, Tekrarlayan inmeler, Aile Öyküsü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Cerebral autosomal dominant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teriopathy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with subcortical infarcts and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leukoen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cephalopathy</a:t>
            </a:r>
            <a:endParaRPr lang="en-TR" sz="1200" b="1" dirty="0">
              <a:solidFill>
                <a:schemeClr val="bg1"/>
              </a:solidFill>
            </a:endParaRPr>
          </a:p>
          <a:p>
            <a:endParaRPr lang="tr-TR" altLang="tr-TR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03203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1pPr>
            <a:lvl2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2pPr>
            <a:lvl3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3pPr>
            <a:lvl4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4pPr>
            <a:lvl5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9pPr>
          </a:lstStyle>
          <a:p>
            <a:pPr eaLnBrk="1" hangingPunct="1"/>
            <a:fld id="{AEDA2C34-7E43-4DA2-A9BD-AB992C260F50}" type="slidenum">
              <a:rPr lang="tr-TR" altLang="tr-TR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 eaLnBrk="1" hangingPunct="1"/>
              <a:t>48</a:t>
            </a:fld>
            <a:endParaRPr lang="tr-TR" altLang="tr-TR">
              <a:solidFill>
                <a:srgbClr val="00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9523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2588" y="685800"/>
            <a:ext cx="6091237" cy="3427413"/>
          </a:xfrm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9523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TR" sz="1200" b="1" dirty="0">
                <a:solidFill>
                  <a:schemeClr val="bg1"/>
                </a:solidFill>
              </a:rPr>
              <a:t>Hızlı Seyirli Demans</a:t>
            </a:r>
          </a:p>
          <a:p>
            <a:endParaRPr lang="tr-TR" altLang="tr-TR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62968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TR" sz="1200" b="1" dirty="0">
                <a:solidFill>
                  <a:schemeClr val="bg1"/>
                </a:solidFill>
              </a:rPr>
              <a:t>Kognitif/davranışsal, başağrısı, nb, TİA benzeri ataklar</a:t>
            </a:r>
          </a:p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49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7856239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Over 200 cases have been reported worldwide in the literature, the majority of them being in the Japanese and Finnish population.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The prevalence in Finland is estimated between 1/500,000 and 1/1,000,000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.</a:t>
            </a:r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50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5657197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3206D-5861-0457-A6B3-4EE17F129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03A4B4-AEF9-A0E3-5692-35E9B3F29C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2F1F29-E472-E364-C6A2-E926E96358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Over 200 cases have been reported worldwide in the literature, the majority of them being in the Japanese and Finnish population.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The prevalence in Finland is estimated between 1/500,000 and 1/1,000,000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.</a:t>
            </a:r>
            <a:endParaRPr lang="en-T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6569B5-6EC5-702B-E64D-DEF80260D9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BE74B-B92C-48F2-8DAE-C5FA77097DFC}" type="slidenum">
              <a:rPr lang="tr-TR" smtClean="0"/>
              <a:t>51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03499414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1pPr>
            <a:lvl2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2pPr>
            <a:lvl3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3pPr>
            <a:lvl4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4pPr>
            <a:lvl5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9pPr>
          </a:lstStyle>
          <a:p>
            <a:pPr eaLnBrk="1" hangingPunct="1"/>
            <a:fld id="{0E10E5AA-0946-4B51-8515-9D1903F9E388}" type="slidenum">
              <a:rPr lang="tr-TR" altLang="tr-TR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 eaLnBrk="1" hangingPunct="1"/>
              <a:t>52</a:t>
            </a:fld>
            <a:endParaRPr lang="tr-TR" altLang="tr-TR">
              <a:solidFill>
                <a:srgbClr val="00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9011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2588" y="685800"/>
            <a:ext cx="6091237" cy="3427413"/>
          </a:xfrm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9011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tr-TR" altLang="tr-TR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3931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1pPr>
            <a:lvl2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2pPr>
            <a:lvl3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3pPr>
            <a:lvl4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4pPr>
            <a:lvl5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9pPr>
          </a:lstStyle>
          <a:p>
            <a:pPr eaLnBrk="1" hangingPunct="1"/>
            <a:fld id="{D4939204-AF3F-4231-849B-5F9A47D50E7B}" type="slidenum">
              <a:rPr lang="tr-TR" altLang="tr-TR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 eaLnBrk="1" hangingPunct="1"/>
              <a:t>57</a:t>
            </a:fld>
            <a:endParaRPr lang="tr-TR" altLang="tr-TR">
              <a:solidFill>
                <a:srgbClr val="00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8601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2588" y="685800"/>
            <a:ext cx="6091237" cy="3427413"/>
          </a:xfrm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602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tr-TR" altLang="tr-TR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9494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Üstteki: Negatifte sadece ak maddede hafif birikim var, Cx korunuyor, ak madde-gri madde ayrımı net. Pozitifte cx amiloid birikimi var. </a:t>
            </a:r>
          </a:p>
          <a:p>
            <a:r>
              <a:rPr lang="en-TR" dirty="0"/>
              <a:t>Alttaki: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Evolution of amyloid PET positivity across AD spectrum. (A) Positive 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C-PiB scan of cognitively normal (CN) participant, in which significant binding is observed in precuneus, posterior cingulate cortex, and medial prefrontal areas. (B) Positive 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C-PiB scan of MCI patient, in which significant and moderate binding is observed throughout cortex. (C) Positive 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C-PiB scan of AD patient, in which significant and severe binding is observed throughout cortex.</a:t>
            </a:r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60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89965370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CAA’da</a:t>
            </a:r>
            <a:r>
              <a:rPr lang="en-US" dirty="0"/>
              <a:t> PET </a:t>
            </a:r>
            <a:r>
              <a:rPr lang="en-US" dirty="0" err="1"/>
              <a:t>pozitifliği</a:t>
            </a:r>
            <a:r>
              <a:rPr lang="en-US" dirty="0"/>
              <a:t> </a:t>
            </a:r>
            <a:r>
              <a:rPr lang="en-US" dirty="0" err="1"/>
              <a:t>genellikle</a:t>
            </a:r>
            <a:r>
              <a:rPr lang="en-US" dirty="0"/>
              <a:t> </a:t>
            </a:r>
            <a:r>
              <a:rPr lang="en-US" b="1" dirty="0" err="1"/>
              <a:t>arka</a:t>
            </a:r>
            <a:r>
              <a:rPr lang="en-US" b="1" dirty="0"/>
              <a:t> </a:t>
            </a:r>
            <a:r>
              <a:rPr lang="en-US" b="1" dirty="0" err="1"/>
              <a:t>korteks</a:t>
            </a:r>
            <a:r>
              <a:rPr lang="en-US" b="1" dirty="0"/>
              <a:t> (</a:t>
            </a:r>
            <a:r>
              <a:rPr lang="en-US" b="1" dirty="0" err="1"/>
              <a:t>oksipital</a:t>
            </a:r>
            <a:r>
              <a:rPr lang="en-US" b="1" dirty="0"/>
              <a:t> lob)</a:t>
            </a:r>
            <a:r>
              <a:rPr lang="en-US" dirty="0"/>
              <a:t> </a:t>
            </a:r>
            <a:r>
              <a:rPr lang="en-US" dirty="0" err="1"/>
              <a:t>ağırlıklıdır</a:t>
            </a:r>
            <a:r>
              <a:rPr lang="en-US" dirty="0"/>
              <a:t>.</a:t>
            </a:r>
          </a:p>
          <a:p>
            <a:r>
              <a:rPr lang="en-US" dirty="0" err="1"/>
              <a:t>Alzheimer’da</a:t>
            </a:r>
            <a:r>
              <a:rPr lang="en-US" dirty="0"/>
              <a:t> </a:t>
            </a:r>
            <a:r>
              <a:rPr lang="en-US" dirty="0" err="1"/>
              <a:t>ise</a:t>
            </a:r>
            <a:r>
              <a:rPr lang="en-US" dirty="0"/>
              <a:t> </a:t>
            </a:r>
            <a:r>
              <a:rPr lang="en-US" b="1" dirty="0" err="1"/>
              <a:t>diffüz</a:t>
            </a:r>
            <a:r>
              <a:rPr lang="en-US" b="1" dirty="0"/>
              <a:t> </a:t>
            </a:r>
            <a:r>
              <a:rPr lang="en-US" b="1" dirty="0" err="1"/>
              <a:t>neokortikal</a:t>
            </a:r>
            <a:r>
              <a:rPr lang="en-US" b="1" dirty="0"/>
              <a:t> </a:t>
            </a:r>
            <a:r>
              <a:rPr lang="en-US" b="1" dirty="0" err="1"/>
              <a:t>tutulum</a:t>
            </a:r>
            <a:r>
              <a:rPr lang="en-US" dirty="0"/>
              <a:t> </a:t>
            </a:r>
            <a:r>
              <a:rPr lang="en-US" dirty="0" err="1"/>
              <a:t>daha</a:t>
            </a:r>
            <a:r>
              <a:rPr lang="en-US" dirty="0"/>
              <a:t> </a:t>
            </a:r>
            <a:r>
              <a:rPr lang="en-US" dirty="0" err="1"/>
              <a:t>belirgindir</a:t>
            </a:r>
            <a:r>
              <a:rPr lang="en-US" dirty="0"/>
              <a:t>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Representative standardized uptake value images (normalized to the subject's cerebellar value, and overlaid onto the subject's T1-weighted magnetic resonance imaging (MRI) in native space) illustrating in three subjects each from the age-matched healthy controls (HAMCs) and probable cerebral amyloid angiopathy (CAA)-related symptomatic lobar intracerebral hemorrhage (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-ICH) groups the Pittsburgh compound B (PiB−) profile (top row), the PiB+ Alzheimer's disease (AD)-type profile (middle row) and the PiB+ non-AD profile (bottom row). The white arrows point to the posterior occipital region, which typically shows relatively low PiB uptake in the AD profile, and relatively high uptake in the PiB+ non-AD profile CAA patient shown. The pink arrow points to a right frontal cortical area with abnormal uptake in a PiB+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profile HAMC. This figure illustrates one axial slice only but the visual analysis was performed on 20 slabs per patient, covering the whole brain (see Subjects and Methods).</a:t>
            </a:r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61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2210297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Amiloid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birikiminin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erken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görüldüğü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bölgeler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posterior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singulat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korteks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retrosplenial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korteksi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içine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alan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precuneustur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Bu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mediyal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parietal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bölgeler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tau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birikiminin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erken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başladığı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MTL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yapılarıyla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ventral cingulum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aracılığıyla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karşılıklı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bağlantılıdır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earliest and peak tracer uptake is usually observed in the posterior cingulate/precuneus and medial prefrontal regions in amyloid</a:t>
            </a:r>
            <a:endParaRPr lang="en-TR" dirty="0"/>
          </a:p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62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85070351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Kırmızılar tau ligandı daha fazla bağlanan yerler, maviler daha düşükler</a:t>
            </a:r>
          </a:p>
          <a:p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PET görüntüleme, ancak otopside saptanabilen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yayılımın in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vivo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olarak gösterilmesine olanak sağlamıştır. Böylelikle, geçen yüzyılda klinisyenlerin elinden alınıp,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nöropatologlara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teslim edilmiş gibi görünen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AH’nin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kesin tanısı itibarı henüz yaşamakta olan hastada da klinisyenler tarafından da konulabilir hale gelmiştir.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-PET ligandları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tau’nun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PHF formuna afinite göstermektedirler ve 3R/4R izoformunu tanımaktadırlar. Bu izoform diğer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taupatilerde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görülebileceğinden hastalıklar arası ayırım yapabilmek için ligandın patolojiye spesifik anatomik dağılımına göre yorum yapılması gerekmektedir.</a:t>
            </a:r>
          </a:p>
          <a:p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İlk jenerasyon ligandlar 11C]PBB3, [18F]THK523, [18F]THK5105, [18F]THK5351 ve [18F]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flortaucipir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iken, daha sonra hedef-dışı bağlanmaları daha düşük olan ikinci jenerasyon ligandlar  [18F]RO948, [18F]GTP1, [18F]PI2620, [18F]PM-PBB3 ve [18F]MK6240 üretilmiştir.</a:t>
            </a:r>
          </a:p>
          <a:p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-PET ile saptanan patolojik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birikiminin hem kognitif bozulma şiddeti hem de topografisi ile korelasyonun yüksek olduğu gösterilmiştir. Topografik farklılıklar tipik ve atipik klinik sunumları birbirlerinden net bir şekilde ayırt eder.</a:t>
            </a:r>
          </a:p>
          <a:p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AT(N) sınıflamasında PET ile </a:t>
            </a:r>
            <a:r>
              <a:rPr lang="tr-T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</a:t>
            </a:r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birikiminin gösterilmesi T pozitifliği anlamına gelmektedir.</a:t>
            </a:r>
          </a:p>
          <a:p>
            <a:r>
              <a:rPr lang="tr-T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63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31623995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TR" dirty="0"/>
              <a:t>İlk: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Comparison of 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F-florbetaben amyloid-PET and [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F] PI-2620 tau PET obtained in a 56-year-old subject with Mini-Mental State Examination (MMSE) score of 23. Images were normalized to the cerebellar gray matter and co-registered to the subject’s MRI. Please note increased cortical amyloid burden (A+) with associated tau-PET binding in disease relevant-areas (T+), with lack of off-target binding in the choroid plexus and subcortical structures typically seen with first-generation tau radiotracers. Reproduced with permission [</a:t>
            </a:r>
            <a:r>
              <a:rPr lang="en-US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27</a:t>
            </a:r>
            <a:r>
              <a:rPr lang="en-US" sz="1200" b="0" i="0" u="sng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■■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].</a:t>
            </a:r>
          </a:p>
          <a:p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İkinci:Sixty-year-old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man presenting with memory loss. Amyloid PET scan with Pittsburgh Compound B demonstrates diffuse cortical amyloid deposition (a). Coronal T1-weighted MRI demonstrates no significant hippocampal or lobar-specific atrophy (b). Axial (c) and coronal (d) tau PET images utilizing the 2nd generation tracer 18F-MK6240 fused to T1-weighted MRI show increased tau deposition in the bilateral mesial temporal lobes.</a:t>
            </a:r>
            <a:endParaRPr lang="en-T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0B59-E31A-4D34-BA4B-34CEBE86F9FB}" type="slidenum">
              <a:rPr lang="tr-TR" smtClean="0"/>
              <a:t>64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277107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r-TR"/>
              <a:t>Asıl alt başlık stilini düzenlemek için tıklayın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591136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1777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670953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52414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Metin Yer Tutucus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6" name="İçerik Yer Tutucus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7" name="Veri Yer Tutucus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8" name="Altbilgi Yer Tutucusu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9" name="Slayt Numarası Yer Tutucus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220323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Veri Yer Tutucus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4" name="Altbilgi Yer Tutucusu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5" name="Slayt Numarası Yer Tutucus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04895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i Yer Tutucus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3" name="Altbilgi Yer Tutucusu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816893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55561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Resim Yer Tutucus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tr-TR"/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074289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 ve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141696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ey Başlık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489611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Yer Tutucus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/>
              <a:t>Asıl metin stillerini düzenle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36E5D-19AA-4251-8039-42F9D7CDD7D0}" type="datetimeFigureOut">
              <a:rPr lang="tr-TR" smtClean="0"/>
              <a:t>16.10.2025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06A8D-E7EA-485D-9B42-7EF484B4455D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629626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r-T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g"/><Relationship Id="rId5" Type="http://schemas.openxmlformats.org/officeDocument/2006/relationships/image" Target="../media/image22.png"/><Relationship Id="rId4" Type="http://schemas.openxmlformats.org/officeDocument/2006/relationships/image" Target="../media/image21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7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4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9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6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75.png"/><Relationship Id="rId5" Type="http://schemas.openxmlformats.org/officeDocument/2006/relationships/image" Target="../media/image77.png"/><Relationship Id="rId4" Type="http://schemas.openxmlformats.org/officeDocument/2006/relationships/notesSlide" Target="../notesSlides/notesSlide2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9.png"/><Relationship Id="rId4" Type="http://schemas.openxmlformats.org/officeDocument/2006/relationships/image" Target="../media/image78.jp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2AD3A1AE-65E3-D1A2-7309-FB2A48F8DC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28671"/>
            <a:ext cx="9144000" cy="1400658"/>
          </a:xfrm>
          <a:ln w="317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tr-TR" sz="4400" b="1" dirty="0">
                <a:solidFill>
                  <a:srgbClr val="0070C0"/>
                </a:solidFill>
              </a:rPr>
              <a:t>Alzheimer Hastalığı Tanısında Nörogörüntüleme</a:t>
            </a:r>
            <a:endParaRPr lang="tr-TR" sz="3600" b="1" dirty="0">
              <a:solidFill>
                <a:srgbClr val="0070C0"/>
              </a:solidFill>
            </a:endParaRPr>
          </a:p>
        </p:txBody>
      </p:sp>
      <p:sp>
        <p:nvSpPr>
          <p:cNvPr id="8" name="Alt Başlık 2">
            <a:extLst>
              <a:ext uri="{FF2B5EF4-FFF2-40B4-BE49-F238E27FC236}">
                <a16:creationId xmlns:a16="http://schemas.microsoft.com/office/drawing/2014/main" id="{F8F609A6-16E3-7A56-E9AD-4F5D1472BFD7}"/>
              </a:ext>
            </a:extLst>
          </p:cNvPr>
          <p:cNvSpPr txBox="1">
            <a:spLocks/>
          </p:cNvSpPr>
          <p:nvPr/>
        </p:nvSpPr>
        <p:spPr>
          <a:xfrm>
            <a:off x="3918580" y="4899534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tr-TR" i="1" dirty="0"/>
              <a:t>Bedia Samancı</a:t>
            </a:r>
          </a:p>
          <a:p>
            <a:r>
              <a:rPr lang="tr-TR" dirty="0"/>
              <a:t>İÜ İTF Nöroloji ABD</a:t>
            </a:r>
          </a:p>
          <a:p>
            <a:r>
              <a:rPr lang="tr-TR" dirty="0"/>
              <a:t> Davranış Nörolojisi ve Hareket Bozuklukları Bilim Dalı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E58F074-79D7-816F-A3C3-C03FC38E0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91" y="163802"/>
            <a:ext cx="1784045" cy="1794665"/>
          </a:xfrm>
          <a:prstGeom prst="rect">
            <a:avLst/>
          </a:prstGeom>
          <a:noFill/>
          <a:ln>
            <a:noFill/>
          </a:ln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2C7F8A55-B820-A223-E926-E3F2147E24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4944" y="163801"/>
            <a:ext cx="1794665" cy="1794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0659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-165589" y="89107"/>
            <a:ext cx="5258094" cy="71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en-US" altLang="tr-TR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Pn</a:t>
            </a:r>
            <a:r>
              <a:rPr lang="tr-TR" altLang="tr-TR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ömoensefalografi</a:t>
            </a:r>
            <a:r>
              <a:rPr lang="en-US" altLang="tr-TR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br>
              <a:rPr lang="en-US" altLang="tr-TR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US" altLang="tr-TR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“dementia paralytica”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84" y="1055714"/>
            <a:ext cx="4446354" cy="2092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Resim 4"/>
          <p:cNvPicPr>
            <a:picLocks noChangeAspect="1"/>
          </p:cNvPicPr>
          <p:nvPr/>
        </p:nvPicPr>
        <p:blipFill rotWithShape="1">
          <a:blip r:embed="rId4"/>
          <a:srcRect l="32015" t="43685" r="39328" b="33331"/>
          <a:stretch/>
        </p:blipFill>
        <p:spPr>
          <a:xfrm>
            <a:off x="6512579" y="1501733"/>
            <a:ext cx="5214692" cy="2352675"/>
          </a:xfrm>
          <a:prstGeom prst="rect">
            <a:avLst/>
          </a:prstGeom>
        </p:spPr>
      </p:pic>
      <p:sp>
        <p:nvSpPr>
          <p:cNvPr id="2" name="Metin kutusu 1"/>
          <p:cNvSpPr txBox="1"/>
          <p:nvPr/>
        </p:nvSpPr>
        <p:spPr>
          <a:xfrm>
            <a:off x="-1929523" y="3070219"/>
            <a:ext cx="2715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/>
              <a:t>                                       1919</a:t>
            </a:r>
          </a:p>
        </p:txBody>
      </p:sp>
      <p:pic>
        <p:nvPicPr>
          <p:cNvPr id="4" name="Resim 4">
            <a:extLst>
              <a:ext uri="{FF2B5EF4-FFF2-40B4-BE49-F238E27FC236}">
                <a16:creationId xmlns:a16="http://schemas.microsoft.com/office/drawing/2014/main" id="{ED19755E-536C-CDE1-83F1-2EB28073A3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2579" y="211509"/>
            <a:ext cx="3015705" cy="1290224"/>
          </a:xfrm>
          <a:prstGeom prst="rect">
            <a:avLst/>
          </a:prstGeom>
        </p:spPr>
      </p:pic>
      <p:pic>
        <p:nvPicPr>
          <p:cNvPr id="6" name="Resim 1">
            <a:extLst>
              <a:ext uri="{FF2B5EF4-FFF2-40B4-BE49-F238E27FC236}">
                <a16:creationId xmlns:a16="http://schemas.microsoft.com/office/drawing/2014/main" id="{A9E9FE90-4558-B887-D763-27F62D86FA4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2621" t="43088" r="39361" b="33748"/>
          <a:stretch/>
        </p:blipFill>
        <p:spPr>
          <a:xfrm>
            <a:off x="6512579" y="3916536"/>
            <a:ext cx="5214692" cy="24250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CD1CA6-1137-4A19-29A0-0D795AF01892}"/>
              </a:ext>
            </a:extLst>
          </p:cNvPr>
          <p:cNvSpPr txBox="1"/>
          <p:nvPr/>
        </p:nvSpPr>
        <p:spPr>
          <a:xfrm>
            <a:off x="8889245" y="6403735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tr-TR" dirty="0"/>
              <a:t>2022</a:t>
            </a:r>
            <a:endParaRPr lang="en-TR" dirty="0"/>
          </a:p>
        </p:txBody>
      </p:sp>
      <p:pic>
        <p:nvPicPr>
          <p:cNvPr id="8" name="Picture 7" descr="A close-up of a scan&#10;&#10;AI-generated content may be incorrect.">
            <a:extLst>
              <a:ext uri="{FF2B5EF4-FFF2-40B4-BE49-F238E27FC236}">
                <a16:creationId xmlns:a16="http://schemas.microsoft.com/office/drawing/2014/main" id="{18C63D2E-E6A9-E476-C1F0-AEF4A3D3B9D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402"/>
          <a:stretch>
            <a:fillRect/>
          </a:stretch>
        </p:blipFill>
        <p:spPr>
          <a:xfrm>
            <a:off x="166950" y="3398162"/>
            <a:ext cx="1921033" cy="3084342"/>
          </a:xfrm>
          <a:prstGeom prst="rect">
            <a:avLst/>
          </a:prstGeom>
        </p:spPr>
      </p:pic>
      <p:sp>
        <p:nvSpPr>
          <p:cNvPr id="9" name="Metin kutusu 1">
            <a:extLst>
              <a:ext uri="{FF2B5EF4-FFF2-40B4-BE49-F238E27FC236}">
                <a16:creationId xmlns:a16="http://schemas.microsoft.com/office/drawing/2014/main" id="{D971CE23-34A2-8781-AE32-837B34A2A16A}"/>
              </a:ext>
            </a:extLst>
          </p:cNvPr>
          <p:cNvSpPr txBox="1"/>
          <p:nvPr/>
        </p:nvSpPr>
        <p:spPr>
          <a:xfrm>
            <a:off x="-1826717" y="6488668"/>
            <a:ext cx="2715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/>
              <a:t>                                       1971</a:t>
            </a:r>
          </a:p>
        </p:txBody>
      </p:sp>
      <p:pic>
        <p:nvPicPr>
          <p:cNvPr id="10" name="Picture 9" descr="A close-up of a brain scan&#10;&#10;AI-generated content may be incorrect.">
            <a:extLst>
              <a:ext uri="{FF2B5EF4-FFF2-40B4-BE49-F238E27FC236}">
                <a16:creationId xmlns:a16="http://schemas.microsoft.com/office/drawing/2014/main" id="{8B80D293-8687-88B5-4574-44B0166E6CF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0" t="51971" r="27462"/>
          <a:stretch>
            <a:fillRect/>
          </a:stretch>
        </p:blipFill>
        <p:spPr>
          <a:xfrm>
            <a:off x="2123369" y="4777576"/>
            <a:ext cx="4446354" cy="1966091"/>
          </a:xfrm>
          <a:prstGeom prst="rect">
            <a:avLst/>
          </a:prstGeom>
        </p:spPr>
      </p:pic>
      <p:pic>
        <p:nvPicPr>
          <p:cNvPr id="11" name="Picture 10" descr="A close-up of a brain scan&#10;&#10;AI-generated content may be incorrect.">
            <a:extLst>
              <a:ext uri="{FF2B5EF4-FFF2-40B4-BE49-F238E27FC236}">
                <a16:creationId xmlns:a16="http://schemas.microsoft.com/office/drawing/2014/main" id="{457EBB27-8D73-F739-8547-074025959E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60" t="4563" r="26548" b="57016"/>
          <a:stretch>
            <a:fillRect/>
          </a:stretch>
        </p:blipFill>
        <p:spPr>
          <a:xfrm>
            <a:off x="2186844" y="3183656"/>
            <a:ext cx="3623114" cy="1633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84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CFD81C-5B61-B3D5-C442-D99985332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>
            <a:extLst>
              <a:ext uri="{FF2B5EF4-FFF2-40B4-BE49-F238E27FC236}">
                <a16:creationId xmlns:a16="http://schemas.microsoft.com/office/drawing/2014/main" id="{1B0B305A-FA70-78BF-C2B4-A8E5676EAB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65589" y="89107"/>
            <a:ext cx="5258094" cy="71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FontTx/>
              <a:buNone/>
            </a:pPr>
            <a:endParaRPr lang="en-US" altLang="tr-TR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9CA0DDA2-0F6D-7B81-38B3-485E87E683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16" y="713920"/>
            <a:ext cx="4446354" cy="2092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Metin kutusu 1">
            <a:extLst>
              <a:ext uri="{FF2B5EF4-FFF2-40B4-BE49-F238E27FC236}">
                <a16:creationId xmlns:a16="http://schemas.microsoft.com/office/drawing/2014/main" id="{87AF39CF-F080-9753-5E63-0A0A99B42C87}"/>
              </a:ext>
            </a:extLst>
          </p:cNvPr>
          <p:cNvSpPr txBox="1"/>
          <p:nvPr/>
        </p:nvSpPr>
        <p:spPr>
          <a:xfrm>
            <a:off x="-1151803" y="2743140"/>
            <a:ext cx="2715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>
                <a:solidFill>
                  <a:schemeClr val="bg1"/>
                </a:solidFill>
              </a:rPr>
              <a:t>                                       </a:t>
            </a:r>
            <a:r>
              <a:rPr lang="tr-TR" dirty="0"/>
              <a:t>1919</a:t>
            </a:r>
          </a:p>
        </p:txBody>
      </p:sp>
      <p:pic>
        <p:nvPicPr>
          <p:cNvPr id="8" name="Picture 7" descr="A close-up of a scan&#10;&#10;AI-generated content may be incorrect.">
            <a:extLst>
              <a:ext uri="{FF2B5EF4-FFF2-40B4-BE49-F238E27FC236}">
                <a16:creationId xmlns:a16="http://schemas.microsoft.com/office/drawing/2014/main" id="{A013B2B7-10AE-1A8D-6ADA-7A65EE7F55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402"/>
          <a:stretch>
            <a:fillRect/>
          </a:stretch>
        </p:blipFill>
        <p:spPr>
          <a:xfrm>
            <a:off x="1957870" y="3112472"/>
            <a:ext cx="1921033" cy="3084342"/>
          </a:xfrm>
          <a:prstGeom prst="rect">
            <a:avLst/>
          </a:prstGeom>
        </p:spPr>
      </p:pic>
      <p:sp>
        <p:nvSpPr>
          <p:cNvPr id="9" name="Metin kutusu 1">
            <a:extLst>
              <a:ext uri="{FF2B5EF4-FFF2-40B4-BE49-F238E27FC236}">
                <a16:creationId xmlns:a16="http://schemas.microsoft.com/office/drawing/2014/main" id="{B4BAE68B-8E18-0C26-BD2A-8440EBD98FBD}"/>
              </a:ext>
            </a:extLst>
          </p:cNvPr>
          <p:cNvSpPr txBox="1"/>
          <p:nvPr/>
        </p:nvSpPr>
        <p:spPr>
          <a:xfrm>
            <a:off x="-74295" y="6196814"/>
            <a:ext cx="2715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/>
              <a:t>                                       1971</a:t>
            </a:r>
          </a:p>
        </p:txBody>
      </p:sp>
      <p:pic>
        <p:nvPicPr>
          <p:cNvPr id="10" name="Picture 9" descr="A close-up of a brain scan&#10;&#10;AI-generated content may be incorrect.">
            <a:extLst>
              <a:ext uri="{FF2B5EF4-FFF2-40B4-BE49-F238E27FC236}">
                <a16:creationId xmlns:a16="http://schemas.microsoft.com/office/drawing/2014/main" id="{D4056100-FAF9-261D-B8C6-503565318F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49" t="51971" r="28082" b="-426"/>
          <a:stretch>
            <a:fillRect/>
          </a:stretch>
        </p:blipFill>
        <p:spPr>
          <a:xfrm>
            <a:off x="5308270" y="3459247"/>
            <a:ext cx="5925787" cy="2737567"/>
          </a:xfrm>
          <a:prstGeom prst="rect">
            <a:avLst/>
          </a:prstGeom>
        </p:spPr>
      </p:pic>
      <p:pic>
        <p:nvPicPr>
          <p:cNvPr id="11" name="Picture 10" descr="A close-up of a brain scan&#10;&#10;AI-generated content may be incorrect.">
            <a:extLst>
              <a:ext uri="{FF2B5EF4-FFF2-40B4-BE49-F238E27FC236}">
                <a16:creationId xmlns:a16="http://schemas.microsoft.com/office/drawing/2014/main" id="{3793C61F-CD6B-99F6-AF9A-032E09D75B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t="4563" r="27702" b="59018"/>
          <a:stretch>
            <a:fillRect/>
          </a:stretch>
        </p:blipFill>
        <p:spPr>
          <a:xfrm>
            <a:off x="6096000" y="844826"/>
            <a:ext cx="5138057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48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4" name="Resi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3163" y="273329"/>
            <a:ext cx="10026968" cy="5329420"/>
          </a:xfrm>
          <a:prstGeom prst="rect">
            <a:avLst/>
          </a:prstGeom>
        </p:spPr>
      </p:pic>
      <p:pic>
        <p:nvPicPr>
          <p:cNvPr id="5" name="Resim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197" y="5493986"/>
            <a:ext cx="4580811" cy="119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648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592937" y="283361"/>
            <a:ext cx="8639293" cy="1090613"/>
          </a:xfrm>
        </p:spPr>
        <p:txBody>
          <a:bodyPr>
            <a:normAutofit/>
          </a:bodyPr>
          <a:lstStyle/>
          <a:p>
            <a:pPr algn="ctr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tr-TR" altLang="tr-TR" b="1" dirty="0">
                <a:solidFill>
                  <a:srgbClr val="0070C0"/>
                </a:solidFill>
              </a:rPr>
              <a:t>Demansta Nörogörüntüleme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87390" y="1060601"/>
            <a:ext cx="10793130" cy="5797399"/>
          </a:xfrm>
        </p:spPr>
        <p:txBody>
          <a:bodyPr>
            <a:noAutofit/>
          </a:bodyPr>
          <a:lstStyle/>
          <a:p>
            <a:pPr marL="400050" lvl="1" indent="0">
              <a:lnSpc>
                <a:spcPct val="150000"/>
              </a:lnSpc>
              <a:buClr>
                <a:srgbClr val="00007D"/>
              </a:buClr>
              <a:buSzPct val="7500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tr-TR" altLang="tr-TR" sz="2200" dirty="0"/>
          </a:p>
          <a:p>
            <a:pPr marL="400050" lvl="1" indent="0">
              <a:lnSpc>
                <a:spcPct val="150000"/>
              </a:lnSpc>
              <a:buClr>
                <a:srgbClr val="00007D"/>
              </a:buClr>
              <a:buSzPct val="7500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sz="2200" b="1" dirty="0"/>
              <a:t>-   MR, BT, PET…</a:t>
            </a:r>
          </a:p>
          <a:p>
            <a:pPr marL="400050" lvl="1" indent="0">
              <a:lnSpc>
                <a:spcPct val="150000"/>
              </a:lnSpc>
              <a:buClr>
                <a:srgbClr val="00007D"/>
              </a:buClr>
              <a:buSzPct val="7500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altLang="tr-TR" sz="2200" b="1" dirty="0"/>
              <a:t>-   Tanı ve ayırıcı tanı </a:t>
            </a:r>
          </a:p>
          <a:p>
            <a:pPr marL="1200150" lvl="2" indent="-342900">
              <a:lnSpc>
                <a:spcPct val="150000"/>
              </a:lnSpc>
              <a:buClr>
                <a:srgbClr val="00007D"/>
              </a:buClr>
              <a:buSzPct val="7500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altLang="tr-TR" sz="2200" dirty="0"/>
              <a:t>Dejeneratif mi? Sekonder mi? -- </a:t>
            </a:r>
            <a:r>
              <a:rPr lang="tr-TR" sz="2200" dirty="0"/>
              <a:t>Demansı taklit edecek lezyonlar</a:t>
            </a:r>
            <a:endParaRPr lang="tr-TR" altLang="tr-TR" sz="2200" dirty="0"/>
          </a:p>
          <a:p>
            <a:pPr marL="1200150" lvl="2" indent="-342900">
              <a:lnSpc>
                <a:spcPct val="150000"/>
              </a:lnSpc>
              <a:buClr>
                <a:srgbClr val="00007D"/>
              </a:buClr>
              <a:buSzPct val="7500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altLang="tr-TR" sz="2200" dirty="0"/>
              <a:t>AH? DLB? FTD?... --Atr</a:t>
            </a:r>
            <a:r>
              <a:rPr lang="tr-TR" sz="2200" dirty="0"/>
              <a:t>ofi paterni</a:t>
            </a:r>
          </a:p>
          <a:p>
            <a:pPr marL="1200150" lvl="2" indent="-342900">
              <a:lnSpc>
                <a:spcPct val="150000"/>
              </a:lnSpc>
              <a:buClr>
                <a:srgbClr val="00007D"/>
              </a:buClr>
              <a:buSzPct val="7500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sz="2200" dirty="0"/>
              <a:t>Ak madde lezyonları, </a:t>
            </a:r>
            <a:r>
              <a:rPr lang="tr-TR" sz="2200" dirty="0" err="1"/>
              <a:t>Mikrokanamalar</a:t>
            </a:r>
            <a:endParaRPr lang="tr-TR" sz="2200" dirty="0"/>
          </a:p>
          <a:p>
            <a:pPr marL="1200150" lvl="2" indent="-342900">
              <a:lnSpc>
                <a:spcPct val="150000"/>
              </a:lnSpc>
              <a:buClr>
                <a:srgbClr val="00007D"/>
              </a:buClr>
              <a:buSzPct val="7500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sz="2200" dirty="0"/>
              <a:t>Hızlı seyirli demanslarda serebral </a:t>
            </a:r>
            <a:r>
              <a:rPr lang="tr-TR" sz="2200" dirty="0" err="1"/>
              <a:t>diffüzyon</a:t>
            </a:r>
            <a:r>
              <a:rPr lang="tr-TR" sz="2200" dirty="0"/>
              <a:t> değişiklikleri</a:t>
            </a:r>
          </a:p>
          <a:p>
            <a:pPr marL="742950" lvl="1" indent="-342900">
              <a:lnSpc>
                <a:spcPct val="150000"/>
              </a:lnSpc>
              <a:buClr>
                <a:srgbClr val="00007D"/>
              </a:buClr>
              <a:buSzPct val="75000"/>
              <a:buFontTx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altLang="tr-TR" sz="2200" b="1" dirty="0"/>
              <a:t>Erken tanı</a:t>
            </a:r>
            <a:endParaRPr lang="tr-TR" sz="2200" dirty="0"/>
          </a:p>
          <a:p>
            <a:pPr marL="742950" lvl="1" indent="-342900">
              <a:lnSpc>
                <a:spcPct val="150000"/>
              </a:lnSpc>
              <a:buClr>
                <a:srgbClr val="00007D"/>
              </a:buClr>
              <a:buSzPct val="75000"/>
              <a:buFontTx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tr-TR" altLang="tr-TR" sz="2200" b="1" dirty="0"/>
              <a:t>Tedavi takibi</a:t>
            </a:r>
          </a:p>
        </p:txBody>
      </p:sp>
    </p:spTree>
    <p:extLst>
      <p:ext uri="{BB962C8B-B14F-4D97-AF65-F5344CB8AC3E}">
        <p14:creationId xmlns:p14="http://schemas.microsoft.com/office/powerpoint/2010/main" val="1678428009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Unvan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0070C0"/>
                </a:solidFill>
              </a:rPr>
              <a:t>Görüntüleme</a:t>
            </a:r>
            <a:endParaRPr lang="tr-TR" dirty="0">
              <a:solidFill>
                <a:srgbClr val="0070C0"/>
              </a:solidFill>
            </a:endParaRPr>
          </a:p>
        </p:txBody>
      </p:sp>
      <p:sp>
        <p:nvSpPr>
          <p:cNvPr id="5" name="İçerik Yer Tutucusu 4"/>
          <p:cNvSpPr>
            <a:spLocks noGrp="1"/>
          </p:cNvSpPr>
          <p:nvPr>
            <p:ph idx="1"/>
          </p:nvPr>
        </p:nvSpPr>
        <p:spPr>
          <a:xfrm>
            <a:off x="838200" y="1825625"/>
            <a:ext cx="5890591" cy="4351338"/>
          </a:xfrm>
          <a:noFill/>
        </p:spPr>
        <p:txBody>
          <a:bodyPr/>
          <a:lstStyle/>
          <a:p>
            <a:r>
              <a:rPr lang="tr-TR" dirty="0"/>
              <a:t>MR, BT, PET…</a:t>
            </a:r>
          </a:p>
          <a:p>
            <a:r>
              <a:rPr lang="tr-TR" dirty="0"/>
              <a:t>Atrofi paterni</a:t>
            </a:r>
          </a:p>
          <a:p>
            <a:r>
              <a:rPr lang="tr-TR" dirty="0" err="1"/>
              <a:t>Demansı</a:t>
            </a:r>
            <a:r>
              <a:rPr lang="tr-TR" dirty="0"/>
              <a:t> taklit edecek lezyonlar</a:t>
            </a:r>
          </a:p>
          <a:p>
            <a:r>
              <a:rPr lang="tr-TR" dirty="0"/>
              <a:t>Ak madde lezyonları</a:t>
            </a:r>
          </a:p>
          <a:p>
            <a:r>
              <a:rPr lang="tr-TR" dirty="0" err="1"/>
              <a:t>Mikrokanamalar</a:t>
            </a:r>
            <a:endParaRPr lang="tr-TR" dirty="0"/>
          </a:p>
          <a:p>
            <a:r>
              <a:rPr lang="tr-TR" dirty="0"/>
              <a:t>Hızlı seyirli demanslarda serebral </a:t>
            </a:r>
            <a:r>
              <a:rPr lang="tr-TR" dirty="0" err="1"/>
              <a:t>diffüzyon</a:t>
            </a:r>
            <a:r>
              <a:rPr lang="tr-TR" dirty="0"/>
              <a:t> değişiklikleri</a:t>
            </a:r>
          </a:p>
          <a:p>
            <a:pPr marL="0" indent="0">
              <a:buNone/>
            </a:pPr>
            <a:endParaRPr lang="tr-TR" dirty="0"/>
          </a:p>
        </p:txBody>
      </p:sp>
      <p:pic>
        <p:nvPicPr>
          <p:cNvPr id="3" name="Picture 2" descr="A large white machine in a room&#10;&#10;Description automatically generated">
            <a:extLst>
              <a:ext uri="{FF2B5EF4-FFF2-40B4-BE49-F238E27FC236}">
                <a16:creationId xmlns:a16="http://schemas.microsoft.com/office/drawing/2014/main" id="{7730FA3E-0279-23CC-1EE9-E6920A7E0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8791" y="2018099"/>
            <a:ext cx="5080000" cy="336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7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 err="1">
                <a:solidFill>
                  <a:srgbClr val="0070C0"/>
                </a:solidFill>
              </a:rPr>
              <a:t>Nörodejeneratif</a:t>
            </a:r>
            <a:r>
              <a:rPr lang="tr-TR" b="1" dirty="0">
                <a:solidFill>
                  <a:srgbClr val="0070C0"/>
                </a:solidFill>
              </a:rPr>
              <a:t> Hastalıklarda İdeal MRG 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tr-TR" dirty="0"/>
              <a:t>1.5-</a:t>
            </a:r>
            <a:r>
              <a:rPr lang="tr-TR" b="1" dirty="0"/>
              <a:t>3 T</a:t>
            </a:r>
          </a:p>
          <a:p>
            <a:r>
              <a:rPr lang="tr-TR" dirty="0"/>
              <a:t>3D T1 – </a:t>
            </a:r>
            <a:r>
              <a:rPr lang="tr-TR" dirty="0" err="1"/>
              <a:t>koronal</a:t>
            </a:r>
            <a:r>
              <a:rPr lang="tr-TR" dirty="0"/>
              <a:t> 1 mm</a:t>
            </a:r>
          </a:p>
          <a:p>
            <a:pPr lvl="1"/>
            <a:r>
              <a:rPr lang="tr-TR" dirty="0"/>
              <a:t>Kontrastsız</a:t>
            </a:r>
          </a:p>
          <a:p>
            <a:r>
              <a:rPr lang="tr-TR" dirty="0"/>
              <a:t>FLAIR, T2, GRE – ak madde, kanamalar, diğer…</a:t>
            </a:r>
          </a:p>
          <a:p>
            <a:r>
              <a:rPr lang="tr-TR" dirty="0"/>
              <a:t>DWI: CJD, </a:t>
            </a:r>
            <a:r>
              <a:rPr lang="tr-TR" dirty="0" err="1"/>
              <a:t>otoimmün</a:t>
            </a:r>
            <a:r>
              <a:rPr lang="tr-TR" dirty="0"/>
              <a:t> </a:t>
            </a:r>
            <a:r>
              <a:rPr lang="tr-TR" dirty="0" err="1"/>
              <a:t>ensefalit</a:t>
            </a:r>
            <a:r>
              <a:rPr lang="tr-TR" dirty="0"/>
              <a:t>, </a:t>
            </a:r>
            <a:r>
              <a:rPr lang="tr-TR" dirty="0" err="1"/>
              <a:t>vasküler</a:t>
            </a:r>
            <a:r>
              <a:rPr lang="tr-TR" dirty="0"/>
              <a:t> demans şüphesi</a:t>
            </a:r>
          </a:p>
          <a:p>
            <a:r>
              <a:rPr lang="tr-TR" dirty="0"/>
              <a:t>Yaklaşık 30 </a:t>
            </a:r>
            <a:r>
              <a:rPr lang="tr-TR" dirty="0" err="1"/>
              <a:t>dk</a:t>
            </a:r>
            <a:endParaRPr lang="tr-TR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831DF3-F7F5-88C0-BA87-AE9E1D8B66FA}"/>
              </a:ext>
            </a:extLst>
          </p:cNvPr>
          <p:cNvSpPr txBox="1"/>
          <p:nvPr/>
        </p:nvSpPr>
        <p:spPr>
          <a:xfrm>
            <a:off x="10128738" y="6308209"/>
            <a:ext cx="1782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/>
              <a:t>Raji ve ark., 2019</a:t>
            </a:r>
          </a:p>
        </p:txBody>
      </p:sp>
    </p:spTree>
    <p:extLst>
      <p:ext uri="{BB962C8B-B14F-4D97-AF65-F5344CB8AC3E}">
        <p14:creationId xmlns:p14="http://schemas.microsoft.com/office/powerpoint/2010/main" val="3263889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>
            <a:extLst>
              <a:ext uri="{FF2B5EF4-FFF2-40B4-BE49-F238E27FC236}">
                <a16:creationId xmlns:a16="http://schemas.microsoft.com/office/drawing/2014/main" id="{3892AAC1-C692-F14A-B206-7F308FFA4E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8663" y="166061"/>
            <a:ext cx="6346677" cy="652587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88309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>
            <a:extLst>
              <a:ext uri="{FF2B5EF4-FFF2-40B4-BE49-F238E27FC236}">
                <a16:creationId xmlns:a16="http://schemas.microsoft.com/office/drawing/2014/main" id="{3892AAC1-C692-F14A-B206-7F308FFA4E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6061"/>
            <a:ext cx="6346677" cy="652587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Picture 2" descr="A close-up of a brain scan&#10;&#10;AI-generated content may be incorrect.">
            <a:extLst>
              <a:ext uri="{FF2B5EF4-FFF2-40B4-BE49-F238E27FC236}">
                <a16:creationId xmlns:a16="http://schemas.microsoft.com/office/drawing/2014/main" id="{E3E26CC8-014C-F0D6-6CD5-C532F36D9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6677" y="203467"/>
            <a:ext cx="6121400" cy="6121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BF0CAB-3DB1-1B6A-94A2-6F5CFFE7B79F}"/>
              </a:ext>
            </a:extLst>
          </p:cNvPr>
          <p:cNvSpPr txBox="1"/>
          <p:nvPr/>
        </p:nvSpPr>
        <p:spPr>
          <a:xfrm>
            <a:off x="0" y="120146"/>
            <a:ext cx="31588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990EE-AAFD-CF29-A702-72423A8908D8}"/>
              </a:ext>
            </a:extLst>
          </p:cNvPr>
          <p:cNvSpPr txBox="1"/>
          <p:nvPr/>
        </p:nvSpPr>
        <p:spPr>
          <a:xfrm>
            <a:off x="0" y="3482254"/>
            <a:ext cx="31588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1662343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398118" y="274638"/>
            <a:ext cx="5083758" cy="1325563"/>
          </a:xfrm>
          <a:ln w="38100"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tr-TR" sz="3200" b="1" dirty="0">
                <a:solidFill>
                  <a:schemeClr val="accent5"/>
                </a:solidFill>
              </a:rPr>
              <a:t>AH Klinik Sunumu</a:t>
            </a:r>
            <a:br>
              <a:rPr lang="tr-TR" sz="3200" b="1" dirty="0">
                <a:solidFill>
                  <a:schemeClr val="accent5"/>
                </a:solidFill>
              </a:rPr>
            </a:br>
            <a:r>
              <a:rPr lang="tr-TR" sz="3200" b="1" dirty="0">
                <a:solidFill>
                  <a:schemeClr val="accent5"/>
                </a:solidFill>
              </a:rPr>
              <a:t>«5 Farklı Çekirdek Kognitif Sendrom»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637868" y="2134903"/>
            <a:ext cx="5591529" cy="4299844"/>
          </a:xfrm>
        </p:spPr>
        <p:txBody>
          <a:bodyPr>
            <a:noAutofit/>
          </a:bodyPr>
          <a:lstStyle/>
          <a:p>
            <a:r>
              <a:rPr lang="tr-TR" sz="3000" b="1" dirty="0"/>
              <a:t>Progresif amnestik sendrom</a:t>
            </a:r>
          </a:p>
          <a:p>
            <a:r>
              <a:rPr lang="tr-TR" sz="2500" dirty="0"/>
              <a:t>Progresif afazi sendromu</a:t>
            </a:r>
          </a:p>
          <a:p>
            <a:pPr lvl="1"/>
            <a:r>
              <a:rPr lang="tr-TR" sz="2500" dirty="0" err="1"/>
              <a:t>Logopenik</a:t>
            </a:r>
            <a:r>
              <a:rPr lang="tr-TR" sz="2500" dirty="0"/>
              <a:t> PPA</a:t>
            </a:r>
          </a:p>
          <a:p>
            <a:r>
              <a:rPr lang="tr-TR" sz="2500" dirty="0"/>
              <a:t>Progresif VS (agnozi) sendromu</a:t>
            </a:r>
          </a:p>
          <a:p>
            <a:pPr lvl="1"/>
            <a:r>
              <a:rPr lang="tr-TR" sz="2500" dirty="0" err="1"/>
              <a:t>Posterior</a:t>
            </a:r>
            <a:r>
              <a:rPr lang="tr-TR" sz="2500" dirty="0"/>
              <a:t> </a:t>
            </a:r>
            <a:r>
              <a:rPr lang="tr-TR" sz="2500" dirty="0" err="1"/>
              <a:t>kortikal</a:t>
            </a:r>
            <a:r>
              <a:rPr lang="tr-TR" sz="2500" dirty="0"/>
              <a:t> atrofi</a:t>
            </a:r>
          </a:p>
          <a:p>
            <a:r>
              <a:rPr lang="tr-TR" sz="2500" dirty="0"/>
              <a:t>Progresif apraksi sendromu</a:t>
            </a:r>
          </a:p>
          <a:p>
            <a:pPr lvl="1"/>
            <a:r>
              <a:rPr lang="tr-TR" sz="2500" dirty="0"/>
              <a:t>Kortikobazal sendrom</a:t>
            </a:r>
          </a:p>
          <a:p>
            <a:r>
              <a:rPr lang="tr-TR" sz="2500" dirty="0" err="1"/>
              <a:t>Progresif</a:t>
            </a:r>
            <a:r>
              <a:rPr lang="tr-TR" sz="2500" dirty="0"/>
              <a:t> yürütücü işlev bozukluğu sendromu</a:t>
            </a:r>
          </a:p>
          <a:p>
            <a:pPr lvl="1"/>
            <a:r>
              <a:rPr lang="tr-TR" sz="2500" dirty="0" err="1"/>
              <a:t>Frontal</a:t>
            </a:r>
            <a:r>
              <a:rPr lang="tr-TR" sz="2500" dirty="0"/>
              <a:t> varyant AH</a:t>
            </a:r>
          </a:p>
          <a:p>
            <a:endParaRPr lang="tr-TR" sz="2600" dirty="0"/>
          </a:p>
          <a:p>
            <a:endParaRPr lang="tr-TR" sz="2600" dirty="0"/>
          </a:p>
        </p:txBody>
      </p:sp>
      <p:sp>
        <p:nvSpPr>
          <p:cNvPr id="5" name="Dikdörtgen 4"/>
          <p:cNvSpPr/>
          <p:nvPr/>
        </p:nvSpPr>
        <p:spPr>
          <a:xfrm>
            <a:off x="565384" y="2645184"/>
            <a:ext cx="5472608" cy="3816424"/>
          </a:xfrm>
          <a:prstGeom prst="rect">
            <a:avLst/>
          </a:prstGeom>
          <a:noFill/>
          <a:ln w="730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6" name="Sağ Ayraç 5"/>
          <p:cNvSpPr/>
          <p:nvPr/>
        </p:nvSpPr>
        <p:spPr>
          <a:xfrm>
            <a:off x="6229397" y="2645184"/>
            <a:ext cx="575434" cy="3888432"/>
          </a:xfrm>
          <a:prstGeom prst="rightBrace">
            <a:avLst>
              <a:gd name="adj1" fmla="val 8333"/>
              <a:gd name="adj2" fmla="val 51367"/>
            </a:avLst>
          </a:prstGeom>
          <a:ln w="825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7" name="Metin kutusu 6"/>
          <p:cNvSpPr txBox="1"/>
          <p:nvPr/>
        </p:nvSpPr>
        <p:spPr>
          <a:xfrm>
            <a:off x="6517114" y="4050791"/>
            <a:ext cx="126509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tr-TR" sz="3200" b="1" dirty="0"/>
              <a:t>ATİPİK</a:t>
            </a:r>
          </a:p>
          <a:p>
            <a:pPr algn="ctr"/>
            <a:r>
              <a:rPr lang="tr-TR" sz="3200" b="1" dirty="0"/>
              <a:t>AH</a:t>
            </a:r>
          </a:p>
        </p:txBody>
      </p:sp>
      <p:sp>
        <p:nvSpPr>
          <p:cNvPr id="8" name="Sağ Ayraç 7"/>
          <p:cNvSpPr/>
          <p:nvPr/>
        </p:nvSpPr>
        <p:spPr>
          <a:xfrm>
            <a:off x="6229397" y="2045480"/>
            <a:ext cx="432048" cy="527696"/>
          </a:xfrm>
          <a:prstGeom prst="rightBrace">
            <a:avLst/>
          </a:prstGeom>
          <a:ln w="635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10" name="Metin kutusu 9"/>
          <p:cNvSpPr txBox="1"/>
          <p:nvPr/>
        </p:nvSpPr>
        <p:spPr>
          <a:xfrm>
            <a:off x="6353999" y="1729991"/>
            <a:ext cx="14475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tr-TR" sz="3200" b="1" dirty="0"/>
              <a:t>TİPİK</a:t>
            </a:r>
          </a:p>
          <a:p>
            <a:pPr algn="ctr"/>
            <a:r>
              <a:rPr lang="tr-TR" sz="3200" b="1" dirty="0"/>
              <a:t>AH</a:t>
            </a:r>
          </a:p>
        </p:txBody>
      </p:sp>
      <p:pic>
        <p:nvPicPr>
          <p:cNvPr id="4" name="İçerik Yer Tutucusu 3">
            <a:extLst>
              <a:ext uri="{FF2B5EF4-FFF2-40B4-BE49-F238E27FC236}">
                <a16:creationId xmlns:a16="http://schemas.microsoft.com/office/drawing/2014/main" id="{2299B18E-AFB8-4863-733B-F45A24A386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2867" y="274638"/>
            <a:ext cx="4594479" cy="3154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59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776" y="1695879"/>
            <a:ext cx="9316447" cy="470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Başlık 1">
            <a:extLst>
              <a:ext uri="{FF2B5EF4-FFF2-40B4-BE49-F238E27FC236}">
                <a16:creationId xmlns:a16="http://schemas.microsoft.com/office/drawing/2014/main" id="{D0713CD1-999E-5317-6683-C62058C99EE1}"/>
              </a:ext>
            </a:extLst>
          </p:cNvPr>
          <p:cNvSpPr txBox="1">
            <a:spLocks/>
          </p:cNvSpPr>
          <p:nvPr/>
        </p:nvSpPr>
        <p:spPr>
          <a:xfrm>
            <a:off x="398820" y="42614"/>
            <a:ext cx="864096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tr-TR" b="1" dirty="0">
                <a:solidFill>
                  <a:srgbClr val="C00000"/>
                </a:solidFill>
              </a:rPr>
              <a:t>FDG-PET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6A9557-C397-3ECB-2568-CA3D086842C6}"/>
              </a:ext>
            </a:extLst>
          </p:cNvPr>
          <p:cNvSpPr txBox="1"/>
          <p:nvPr/>
        </p:nvSpPr>
        <p:spPr>
          <a:xfrm>
            <a:off x="561682" y="1181578"/>
            <a:ext cx="60997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400" dirty="0"/>
              <a:t>HKB ---</a:t>
            </a:r>
            <a:r>
              <a:rPr lang="en-TR" sz="2400" dirty="0"/>
              <a:t>&gt; AD (Sensitivite: 0,88, Spesifite: 0,84)</a:t>
            </a:r>
            <a:endParaRPr lang="tr-TR" sz="2400" dirty="0"/>
          </a:p>
        </p:txBody>
      </p:sp>
    </p:spTree>
    <p:extLst>
      <p:ext uri="{BB962C8B-B14F-4D97-AF65-F5344CB8AC3E}">
        <p14:creationId xmlns:p14="http://schemas.microsoft.com/office/powerpoint/2010/main" val="3745112688"/>
      </p:ext>
    </p:extLst>
  </p:cSld>
  <p:clrMapOvr>
    <a:masterClrMapping/>
  </p:clrMapOvr>
  <p:transition spd="slow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1991544" y="0"/>
            <a:ext cx="8229600" cy="1143000"/>
          </a:xfrm>
        </p:spPr>
        <p:txBody>
          <a:bodyPr/>
          <a:lstStyle/>
          <a:p>
            <a:r>
              <a:rPr lang="tr-TR" dirty="0"/>
              <a:t>FDG-PET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2063552" y="952128"/>
            <a:ext cx="8229600" cy="2908920"/>
          </a:xfrm>
          <a:solidFill>
            <a:schemeClr val="tx2"/>
          </a:solidFill>
        </p:spPr>
        <p:txBody>
          <a:bodyPr/>
          <a:lstStyle/>
          <a:p>
            <a:r>
              <a:rPr lang="tr-TR" dirty="0">
                <a:solidFill>
                  <a:schemeClr val="bg1"/>
                </a:solidFill>
              </a:rPr>
              <a:t>Hafif Kognitif Bozukluk</a:t>
            </a:r>
          </a:p>
          <a:p>
            <a:pPr lvl="1"/>
            <a:r>
              <a:rPr lang="tr-TR" dirty="0">
                <a:solidFill>
                  <a:schemeClr val="bg1"/>
                </a:solidFill>
              </a:rPr>
              <a:t>Sistemik derleme :</a:t>
            </a:r>
            <a:r>
              <a:rPr lang="tr-TR" dirty="0" err="1">
                <a:solidFill>
                  <a:schemeClr val="bg1"/>
                </a:solidFill>
              </a:rPr>
              <a:t>AH’ye</a:t>
            </a:r>
            <a:r>
              <a:rPr lang="tr-TR" dirty="0">
                <a:solidFill>
                  <a:schemeClr val="bg1"/>
                </a:solidFill>
              </a:rPr>
              <a:t> ilerleme %</a:t>
            </a:r>
            <a:r>
              <a:rPr lang="en-US" dirty="0">
                <a:solidFill>
                  <a:schemeClr val="bg1"/>
                </a:solidFill>
              </a:rPr>
              <a:t>88.8</a:t>
            </a:r>
            <a:r>
              <a:rPr lang="tr-TR" dirty="0">
                <a:solidFill>
                  <a:schemeClr val="bg1"/>
                </a:solidFill>
              </a:rPr>
              <a:t> duyarlılık ve %</a:t>
            </a:r>
            <a:r>
              <a:rPr lang="en-US" dirty="0">
                <a:solidFill>
                  <a:schemeClr val="bg1"/>
                </a:solidFill>
              </a:rPr>
              <a:t>84.9</a:t>
            </a:r>
            <a:r>
              <a:rPr lang="tr-TR" dirty="0">
                <a:solidFill>
                  <a:schemeClr val="bg1"/>
                </a:solidFill>
              </a:rPr>
              <a:t> özgünlük  (</a:t>
            </a:r>
            <a:r>
              <a:rPr lang="tr-TR" dirty="0" err="1">
                <a:solidFill>
                  <a:schemeClr val="bg1"/>
                </a:solidFill>
              </a:rPr>
              <a:t>Yuan</a:t>
            </a:r>
            <a:r>
              <a:rPr lang="tr-TR" dirty="0">
                <a:solidFill>
                  <a:schemeClr val="bg1"/>
                </a:solidFill>
              </a:rPr>
              <a:t> et al, 2009)</a:t>
            </a:r>
          </a:p>
          <a:p>
            <a:pPr lvl="1"/>
            <a:r>
              <a:rPr lang="tr-TR" dirty="0">
                <a:solidFill>
                  <a:schemeClr val="bg1"/>
                </a:solidFill>
              </a:rPr>
              <a:t>Meta-analiz: 3 yıllık izlemde FDG-PET  %7</a:t>
            </a:r>
            <a:r>
              <a:rPr lang="en-US" dirty="0">
                <a:solidFill>
                  <a:schemeClr val="bg1"/>
                </a:solidFill>
              </a:rPr>
              <a:t>8.7</a:t>
            </a:r>
            <a:r>
              <a:rPr lang="tr-TR" dirty="0">
                <a:solidFill>
                  <a:schemeClr val="bg1"/>
                </a:solidFill>
              </a:rPr>
              <a:t> duyarlılık ve %</a:t>
            </a:r>
            <a:r>
              <a:rPr lang="en-US" dirty="0">
                <a:solidFill>
                  <a:schemeClr val="bg1"/>
                </a:solidFill>
              </a:rPr>
              <a:t>74.0</a:t>
            </a:r>
            <a:r>
              <a:rPr lang="tr-TR" dirty="0">
                <a:solidFill>
                  <a:schemeClr val="bg1"/>
                </a:solidFill>
              </a:rPr>
              <a:t> özgünlük, (</a:t>
            </a:r>
            <a:r>
              <a:rPr lang="en-US" dirty="0" err="1">
                <a:solidFill>
                  <a:schemeClr val="bg1"/>
                </a:solidFill>
              </a:rPr>
              <a:t>PiB</a:t>
            </a:r>
            <a:r>
              <a:rPr lang="en-US" dirty="0">
                <a:solidFill>
                  <a:schemeClr val="bg1"/>
                </a:solidFill>
              </a:rPr>
              <a:t> PET</a:t>
            </a:r>
            <a:r>
              <a:rPr lang="tr-TR" dirty="0">
                <a:solidFill>
                  <a:schemeClr val="bg1"/>
                </a:solidFill>
              </a:rPr>
              <a:t>: %</a:t>
            </a:r>
            <a:r>
              <a:rPr lang="en-US" dirty="0">
                <a:solidFill>
                  <a:schemeClr val="bg1"/>
                </a:solidFill>
              </a:rPr>
              <a:t>93.5</a:t>
            </a:r>
            <a:r>
              <a:rPr lang="tr-TR" dirty="0">
                <a:solidFill>
                  <a:schemeClr val="bg1"/>
                </a:solidFill>
              </a:rPr>
              <a:t>, %</a:t>
            </a:r>
            <a:r>
              <a:rPr lang="en-US" dirty="0">
                <a:solidFill>
                  <a:schemeClr val="bg1"/>
                </a:solidFill>
              </a:rPr>
              <a:t>56.2</a:t>
            </a:r>
            <a:r>
              <a:rPr lang="tr-TR" dirty="0">
                <a:solidFill>
                  <a:schemeClr val="bg1"/>
                </a:solidFill>
              </a:rPr>
              <a:t>) </a:t>
            </a:r>
            <a:r>
              <a:rPr lang="tr-TR" dirty="0" err="1">
                <a:solidFill>
                  <a:schemeClr val="bg1"/>
                </a:solidFill>
              </a:rPr>
              <a:t>Zhang</a:t>
            </a:r>
            <a:r>
              <a:rPr lang="tr-TR" dirty="0">
                <a:solidFill>
                  <a:schemeClr val="bg1"/>
                </a:solidFill>
              </a:rPr>
              <a:t> et al, 2012</a:t>
            </a:r>
          </a:p>
          <a:p>
            <a:pPr lvl="1"/>
            <a:endParaRPr lang="tr-TR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673" y="3909649"/>
            <a:ext cx="5715173" cy="2886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241" y="3861049"/>
            <a:ext cx="179228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Düz Ok Bağlayıcısı 4"/>
          <p:cNvCxnSpPr/>
          <p:nvPr/>
        </p:nvCxnSpPr>
        <p:spPr>
          <a:xfrm flipH="1">
            <a:off x="6528048" y="4869160"/>
            <a:ext cx="1512168" cy="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3231162"/>
      </p:ext>
    </p:extLst>
  </p:cSld>
  <p:clrMapOvr>
    <a:masterClrMapping/>
  </p:clrMapOvr>
  <p:transition spd="slow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/>
          <p:cNvPicPr>
            <a:picLocks noChangeAspect="1"/>
          </p:cNvPicPr>
          <p:nvPr/>
        </p:nvPicPr>
        <p:blipFill rotWithShape="1">
          <a:blip r:embed="rId3"/>
          <a:srcRect l="21075" t="28666" r="51100" b="13734"/>
          <a:stretch/>
        </p:blipFill>
        <p:spPr>
          <a:xfrm>
            <a:off x="6403848" y="92858"/>
            <a:ext cx="5809878" cy="6765141"/>
          </a:xfrm>
          <a:prstGeom prst="rect">
            <a:avLst/>
          </a:prstGeom>
        </p:spPr>
      </p:pic>
      <p:pic>
        <p:nvPicPr>
          <p:cNvPr id="3" name="Picture 2" descr="A diagram of a human body&#10;&#10;Description automatically generated with medium confidence">
            <a:extLst>
              <a:ext uri="{FF2B5EF4-FFF2-40B4-BE49-F238E27FC236}">
                <a16:creationId xmlns:a16="http://schemas.microsoft.com/office/drawing/2014/main" id="{3E61EDDF-7D83-FB46-8089-3B753659D2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03" y="92859"/>
            <a:ext cx="5734050" cy="42296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96900F-35E2-45B4-632D-F9B2698AD0CA}"/>
              </a:ext>
            </a:extLst>
          </p:cNvPr>
          <p:cNvSpPr txBox="1"/>
          <p:nvPr/>
        </p:nvSpPr>
        <p:spPr>
          <a:xfrm rot="2111969">
            <a:off x="110115" y="3667290"/>
            <a:ext cx="137409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1000" dirty="0"/>
              <a:t>Parahippokampal girus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A48566-C131-9BA0-F0C3-6EF36DF39C56}"/>
              </a:ext>
            </a:extLst>
          </p:cNvPr>
          <p:cNvSpPr txBox="1"/>
          <p:nvPr/>
        </p:nvSpPr>
        <p:spPr>
          <a:xfrm>
            <a:off x="1016696" y="4514515"/>
            <a:ext cx="102944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1000" dirty="0"/>
              <a:t>Kollateral sulkus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A5FD5C-295C-F96C-F807-EA322D087051}"/>
              </a:ext>
            </a:extLst>
          </p:cNvPr>
          <p:cNvSpPr txBox="1"/>
          <p:nvPr/>
        </p:nvSpPr>
        <p:spPr>
          <a:xfrm>
            <a:off x="960339" y="0"/>
            <a:ext cx="196188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TR" sz="2800" b="1" dirty="0"/>
              <a:t>MTA Skalası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9040F3-03CF-30C2-5B48-604279AE86CB}"/>
              </a:ext>
            </a:extLst>
          </p:cNvPr>
          <p:cNvSpPr txBox="1"/>
          <p:nvPr/>
        </p:nvSpPr>
        <p:spPr>
          <a:xfrm>
            <a:off x="144084" y="838373"/>
            <a:ext cx="1282723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TR" sz="1000" dirty="0"/>
              <a:t>Koroid fissür genişliği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6C5637-6DF4-DBC5-28E3-6D932EEF186E}"/>
              </a:ext>
            </a:extLst>
          </p:cNvPr>
          <p:cNvSpPr txBox="1"/>
          <p:nvPr/>
        </p:nvSpPr>
        <p:spPr>
          <a:xfrm>
            <a:off x="785446" y="1132556"/>
            <a:ext cx="142403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TR" sz="1000" dirty="0"/>
              <a:t>Hippokampal formasyon yüksekliği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02E04C-627E-1407-F6FE-90D535756A85}"/>
              </a:ext>
            </a:extLst>
          </p:cNvPr>
          <p:cNvSpPr txBox="1"/>
          <p:nvPr/>
        </p:nvSpPr>
        <p:spPr>
          <a:xfrm>
            <a:off x="1279016" y="1628590"/>
            <a:ext cx="105849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TR" sz="1000" dirty="0"/>
              <a:t>Temporal boynuz genişliği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33C6463-4B67-F257-5F70-99878CC9CC97}"/>
              </a:ext>
            </a:extLst>
          </p:cNvPr>
          <p:cNvCxnSpPr/>
          <p:nvPr/>
        </p:nvCxnSpPr>
        <p:spPr>
          <a:xfrm>
            <a:off x="1629508" y="4161692"/>
            <a:ext cx="0" cy="385139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oogle Shape;235;p19">
            <a:extLst>
              <a:ext uri="{FF2B5EF4-FFF2-40B4-BE49-F238E27FC236}">
                <a16:creationId xmlns:a16="http://schemas.microsoft.com/office/drawing/2014/main" id="{220A95F2-3A69-1475-137C-335C324E4F1E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13276" t="8490" r="11051" b="17471"/>
          <a:stretch/>
        </p:blipFill>
        <p:spPr>
          <a:xfrm>
            <a:off x="2626166" y="4287032"/>
            <a:ext cx="2700252" cy="26963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093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50" y="1689690"/>
            <a:ext cx="4786423" cy="4351338"/>
          </a:xfrm>
        </p:spPr>
        <p:txBody>
          <a:bodyPr>
            <a:normAutofit/>
          </a:bodyPr>
          <a:lstStyle/>
          <a:p>
            <a:r>
              <a:rPr lang="en-US" b="1" dirty="0"/>
              <a:t>0-1: Normal</a:t>
            </a:r>
            <a:endParaRPr lang="tr-TR" b="1" dirty="0"/>
          </a:p>
          <a:p>
            <a:r>
              <a:rPr lang="tr-TR" b="1" dirty="0"/>
              <a:t>3-4: Patolojik</a:t>
            </a:r>
          </a:p>
          <a:p>
            <a:endParaRPr lang="tr-TR" b="1" dirty="0"/>
          </a:p>
          <a:p>
            <a:r>
              <a:rPr lang="tr-TR" b="1" dirty="0"/>
              <a:t>MTA 2</a:t>
            </a:r>
          </a:p>
          <a:p>
            <a:pPr lvl="1"/>
            <a:r>
              <a:rPr lang="tr-TR" sz="2800" b="1" dirty="0"/>
              <a:t>&gt;75 y </a:t>
            </a:r>
            <a:r>
              <a:rPr lang="tr-TR" sz="2800" b="1" dirty="0">
                <a:sym typeface="Wingdings" pitchFamily="2" charset="2"/>
              </a:rPr>
              <a:t></a:t>
            </a:r>
            <a:r>
              <a:rPr lang="tr-TR" sz="2800" b="1" dirty="0"/>
              <a:t> Normal</a:t>
            </a:r>
          </a:p>
          <a:p>
            <a:pPr lvl="1"/>
            <a:r>
              <a:rPr lang="tr-TR" sz="2800" b="1" dirty="0"/>
              <a:t>&lt;65 y</a:t>
            </a:r>
            <a:r>
              <a:rPr lang="tr-TR" sz="2800" b="1" dirty="0">
                <a:sym typeface="Wingdings" pitchFamily="2" charset="2"/>
              </a:rPr>
              <a:t> </a:t>
            </a:r>
            <a:r>
              <a:rPr lang="tr-TR" sz="2800" b="1" dirty="0"/>
              <a:t> Patolojik</a:t>
            </a:r>
          </a:p>
          <a:p>
            <a:endParaRPr lang="tr-TR" b="1" dirty="0"/>
          </a:p>
        </p:txBody>
      </p:sp>
      <p:pic>
        <p:nvPicPr>
          <p:cNvPr id="4" name="Resim 1"/>
          <p:cNvPicPr>
            <a:picLocks noChangeAspect="1"/>
          </p:cNvPicPr>
          <p:nvPr/>
        </p:nvPicPr>
        <p:blipFill rotWithShape="1">
          <a:blip r:embed="rId3"/>
          <a:srcRect l="21075" t="53907" r="51100" b="13734"/>
          <a:stretch/>
        </p:blipFill>
        <p:spPr>
          <a:xfrm>
            <a:off x="4647874" y="1054395"/>
            <a:ext cx="7260113" cy="474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998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317500"/>
            <a:ext cx="10972800" cy="122066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P</a:t>
            </a:r>
            <a:r>
              <a:rPr lang="tr-TR" dirty="0" err="1">
                <a:solidFill>
                  <a:srgbClr val="0070C0"/>
                </a:solidFill>
              </a:rPr>
              <a:t>arietal</a:t>
            </a:r>
            <a:r>
              <a:rPr lang="tr-TR" dirty="0">
                <a:solidFill>
                  <a:srgbClr val="0070C0"/>
                </a:solidFill>
              </a:rPr>
              <a:t> </a:t>
            </a:r>
            <a:r>
              <a:rPr lang="tr-TR" dirty="0" err="1">
                <a:solidFill>
                  <a:srgbClr val="0070C0"/>
                </a:solidFill>
              </a:rPr>
              <a:t>Atrofi</a:t>
            </a:r>
            <a:r>
              <a:rPr lang="tr-TR" dirty="0">
                <a:solidFill>
                  <a:srgbClr val="0070C0"/>
                </a:solidFill>
              </a:rPr>
              <a:t> </a:t>
            </a:r>
            <a:r>
              <a:rPr lang="en-US" dirty="0">
                <a:solidFill>
                  <a:srgbClr val="0070C0"/>
                </a:solidFill>
              </a:rPr>
              <a:t>(</a:t>
            </a:r>
            <a:r>
              <a:rPr lang="en-US" dirty="0" err="1">
                <a:solidFill>
                  <a:srgbClr val="0070C0"/>
                </a:solidFill>
              </a:rPr>
              <a:t>Koedam</a:t>
            </a:r>
            <a:r>
              <a:rPr lang="en-US" dirty="0">
                <a:solidFill>
                  <a:srgbClr val="0070C0"/>
                </a:solidFill>
              </a:rPr>
              <a:t>) </a:t>
            </a:r>
          </a:p>
        </p:txBody>
      </p:sp>
      <p:pic>
        <p:nvPicPr>
          <p:cNvPr id="6" name="Content Placeholder 5" descr="a5097977205259_Koeman-scale1.jpg"/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48" b="-193"/>
          <a:stretch/>
        </p:blipFill>
        <p:spPr>
          <a:xfrm>
            <a:off x="0" y="593010"/>
            <a:ext cx="5452043" cy="3035300"/>
          </a:xfrm>
        </p:spPr>
      </p:pic>
      <p:pic>
        <p:nvPicPr>
          <p:cNvPr id="5" name="Content Placeholder 4" descr="a50979772079cb_Koeman-scale2.jpg"/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" b="349"/>
          <a:stretch/>
        </p:blipFill>
        <p:spPr>
          <a:xfrm>
            <a:off x="5452043" y="601899"/>
            <a:ext cx="5193170" cy="3035300"/>
          </a:xfrm>
        </p:spPr>
      </p:pic>
      <p:pic>
        <p:nvPicPr>
          <p:cNvPr id="7" name="Picture 6" descr="a50979772043bb_Schermafbeelding+2012-01-09+om+18.25.56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71" r="2805"/>
          <a:stretch/>
        </p:blipFill>
        <p:spPr>
          <a:xfrm>
            <a:off x="8255000" y="3628310"/>
            <a:ext cx="3937000" cy="1711797"/>
          </a:xfrm>
          <a:prstGeom prst="rect">
            <a:avLst/>
          </a:prstGeom>
        </p:spPr>
      </p:pic>
      <p:pic>
        <p:nvPicPr>
          <p:cNvPr id="3" name="Content Placeholder 5" descr="A close-up of a brain scan&#10;&#10;Description automatically generated">
            <a:extLst>
              <a:ext uri="{FF2B5EF4-FFF2-40B4-BE49-F238E27FC236}">
                <a16:creationId xmlns:a16="http://schemas.microsoft.com/office/drawing/2014/main" id="{023607A6-E189-3113-C80E-8E460E12F5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576592"/>
            <a:ext cx="8255000" cy="22293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548ACC-AE8A-D9DA-A913-0F6AA09CA241}"/>
              </a:ext>
            </a:extLst>
          </p:cNvPr>
          <p:cNvSpPr txBox="1"/>
          <p:nvPr/>
        </p:nvSpPr>
        <p:spPr>
          <a:xfrm>
            <a:off x="200025" y="3851568"/>
            <a:ext cx="1841499" cy="64633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TR" dirty="0"/>
              <a:t>Posterior singulat sulkus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25D0F0-CA46-35A4-CF60-0DA5ABC8CE81}"/>
              </a:ext>
            </a:extLst>
          </p:cNvPr>
          <p:cNvSpPr txBox="1"/>
          <p:nvPr/>
        </p:nvSpPr>
        <p:spPr>
          <a:xfrm>
            <a:off x="2747962" y="4015201"/>
            <a:ext cx="121285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TR" dirty="0"/>
              <a:t>Prekuneus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840A26-1BA4-93AA-828F-95DE0B1B302B}"/>
              </a:ext>
            </a:extLst>
          </p:cNvPr>
          <p:cNvSpPr txBox="1"/>
          <p:nvPr/>
        </p:nvSpPr>
        <p:spPr>
          <a:xfrm>
            <a:off x="5880100" y="3842125"/>
            <a:ext cx="1841499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TR" dirty="0"/>
              <a:t>Parieto-oksipital sulkus</a:t>
            </a:r>
          </a:p>
        </p:txBody>
      </p:sp>
    </p:spTree>
    <p:extLst>
      <p:ext uri="{BB962C8B-B14F-4D97-AF65-F5344CB8AC3E}">
        <p14:creationId xmlns:p14="http://schemas.microsoft.com/office/powerpoint/2010/main" val="3722263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3" name="Resim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6" r="26056"/>
          <a:stretch>
            <a:fillRect/>
          </a:stretch>
        </p:blipFill>
        <p:spPr bwMode="auto">
          <a:xfrm>
            <a:off x="3643745" y="803344"/>
            <a:ext cx="4251686" cy="5251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41635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220666"/>
          </a:xfrm>
        </p:spPr>
        <p:txBody>
          <a:bodyPr>
            <a:normAutofit/>
          </a:bodyPr>
          <a:lstStyle/>
          <a:p>
            <a:r>
              <a:rPr lang="en-US" dirty="0"/>
              <a:t>P</a:t>
            </a:r>
            <a:r>
              <a:rPr lang="tr-TR" dirty="0" err="1"/>
              <a:t>arietal</a:t>
            </a:r>
            <a:r>
              <a:rPr lang="tr-TR" dirty="0"/>
              <a:t> </a:t>
            </a:r>
            <a:r>
              <a:rPr lang="tr-TR" dirty="0" err="1"/>
              <a:t>Atrophy</a:t>
            </a:r>
            <a:r>
              <a:rPr lang="tr-TR" dirty="0"/>
              <a:t> </a:t>
            </a:r>
            <a:r>
              <a:rPr lang="en-US" dirty="0"/>
              <a:t>(</a:t>
            </a:r>
            <a:r>
              <a:rPr lang="en-US" dirty="0" err="1"/>
              <a:t>Koedam</a:t>
            </a:r>
            <a:r>
              <a:rPr lang="en-US" dirty="0"/>
              <a:t>) </a:t>
            </a:r>
          </a:p>
        </p:txBody>
      </p:sp>
      <p:pic>
        <p:nvPicPr>
          <p:cNvPr id="6" name="Content Placeholder 5" descr="a5097977205259_Koeman-scale1.jpg"/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48" b="-193"/>
          <a:stretch/>
        </p:blipFill>
        <p:spPr>
          <a:xfrm>
            <a:off x="544937" y="1087177"/>
            <a:ext cx="6068792" cy="2862984"/>
          </a:xfrm>
        </p:spPr>
      </p:pic>
      <p:pic>
        <p:nvPicPr>
          <p:cNvPr id="5" name="Content Placeholder 4" descr="a50979772079cb_Koeman-scale2.jpg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" b="349"/>
          <a:stretch/>
        </p:blipFill>
        <p:spPr>
          <a:xfrm>
            <a:off x="569380" y="3985944"/>
            <a:ext cx="5994400" cy="2827890"/>
          </a:xfrm>
        </p:spPr>
      </p:pic>
      <p:pic>
        <p:nvPicPr>
          <p:cNvPr id="7" name="Picture 6" descr="a50979772043bb_Schermafbeelding+2012-01-09+om+18.25.56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71" r="2805"/>
          <a:stretch/>
        </p:blipFill>
        <p:spPr>
          <a:xfrm>
            <a:off x="6948614" y="2794097"/>
            <a:ext cx="4979529" cy="2312127"/>
          </a:xfrm>
          <a:prstGeom prst="rect">
            <a:avLst/>
          </a:prstGeom>
        </p:spPr>
      </p:pic>
      <p:pic>
        <p:nvPicPr>
          <p:cNvPr id="3" name="Picture 2" descr="A logo with a design on it&#10;&#10;Description automatically generated">
            <a:extLst>
              <a:ext uri="{FF2B5EF4-FFF2-40B4-BE49-F238E27FC236}">
                <a16:creationId xmlns:a16="http://schemas.microsoft.com/office/drawing/2014/main" id="{C5DA4E37-173F-FE32-64E9-8338CAE0E1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7646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204" y="1109707"/>
            <a:ext cx="3743642" cy="4252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Google Shape;299;p27">
            <a:extLst>
              <a:ext uri="{FF2B5EF4-FFF2-40B4-BE49-F238E27FC236}">
                <a16:creationId xmlns:a16="http://schemas.microsoft.com/office/drawing/2014/main" id="{40E8B2DF-47B9-13D9-671C-C7A0EA624AAD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4">
            <a:alphaModFix/>
          </a:blip>
          <a:srcRect l="41042" t="31702" r="42107" b="36918"/>
          <a:stretch/>
        </p:blipFill>
        <p:spPr>
          <a:xfrm>
            <a:off x="1781569" y="1031052"/>
            <a:ext cx="4334022" cy="443197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B1C83F-C11F-603A-7CF2-162B1E3BA5F4}"/>
              </a:ext>
            </a:extLst>
          </p:cNvPr>
          <p:cNvSpPr txBox="1"/>
          <p:nvPr/>
        </p:nvSpPr>
        <p:spPr>
          <a:xfrm>
            <a:off x="7315200" y="569626"/>
            <a:ext cx="349772" cy="308624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896433-275B-FB28-AB7E-864272D776E7}"/>
              </a:ext>
            </a:extLst>
          </p:cNvPr>
          <p:cNvSpPr txBox="1"/>
          <p:nvPr/>
        </p:nvSpPr>
        <p:spPr>
          <a:xfrm>
            <a:off x="7664972" y="661720"/>
            <a:ext cx="63957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944477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10" t="23393" r="21891" b="9643"/>
          <a:stretch/>
        </p:blipFill>
        <p:spPr bwMode="auto">
          <a:xfrm>
            <a:off x="1066799" y="86078"/>
            <a:ext cx="9237785" cy="6771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23A321-BA57-D700-14CD-4DFDC6B6131D}"/>
              </a:ext>
            </a:extLst>
          </p:cNvPr>
          <p:cNvSpPr txBox="1"/>
          <p:nvPr/>
        </p:nvSpPr>
        <p:spPr>
          <a:xfrm>
            <a:off x="2719754" y="304800"/>
            <a:ext cx="6998676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TR" sz="3200" b="1" dirty="0">
                <a:solidFill>
                  <a:srgbClr val="0070C0"/>
                </a:solidFill>
              </a:rPr>
              <a:t>Orbito-Frontal Skorlama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9B03FB-FB0F-78BC-AECA-283972D95BA7}"/>
              </a:ext>
            </a:extLst>
          </p:cNvPr>
          <p:cNvSpPr txBox="1"/>
          <p:nvPr/>
        </p:nvSpPr>
        <p:spPr>
          <a:xfrm>
            <a:off x="902675" y="1414825"/>
            <a:ext cx="3118338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TR" b="1" dirty="0"/>
              <a:t>Kesit: </a:t>
            </a:r>
          </a:p>
          <a:p>
            <a:r>
              <a:rPr lang="en-TR" dirty="0"/>
              <a:t>a) CC henüz görünmüyor (skorlama öncesi kesit)</a:t>
            </a:r>
          </a:p>
          <a:p>
            <a:r>
              <a:rPr lang="en-TR" dirty="0"/>
              <a:t>b) CC ilk göründüğü yer (Olfaktör sulkus ve singulat sulkus skorlanacak)</a:t>
            </a:r>
          </a:p>
          <a:p>
            <a:r>
              <a:rPr lang="en-TR" dirty="0"/>
              <a:t>c) Skorlama sonrası kesit</a:t>
            </a:r>
          </a:p>
          <a:p>
            <a:endParaRPr lang="en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13DE66-DE79-36A7-1290-F52CA5FF1390}"/>
              </a:ext>
            </a:extLst>
          </p:cNvPr>
          <p:cNvSpPr txBox="1"/>
          <p:nvPr/>
        </p:nvSpPr>
        <p:spPr>
          <a:xfrm>
            <a:off x="902675" y="4274912"/>
            <a:ext cx="3118338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TR" b="1" dirty="0"/>
              <a:t>Skorlama:</a:t>
            </a:r>
          </a:p>
          <a:p>
            <a:r>
              <a:rPr lang="en-TR" dirty="0"/>
              <a:t>0: Sulkus kapalı</a:t>
            </a:r>
          </a:p>
          <a:p>
            <a:r>
              <a:rPr lang="en-TR" dirty="0"/>
              <a:t>1: Küçük sulkal yarıklanma, BOS görünümü </a:t>
            </a:r>
          </a:p>
          <a:p>
            <a:r>
              <a:rPr lang="en-TR" dirty="0"/>
              <a:t>2: Sulkusta açılma, BOS açıkça görünüyor</a:t>
            </a:r>
          </a:p>
          <a:p>
            <a:r>
              <a:rPr lang="en-TR" dirty="0"/>
              <a:t>3: Sulkusta ciddi genişleme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702E35-9E0B-A0EC-D2A9-21DABF0DA9C3}"/>
              </a:ext>
            </a:extLst>
          </p:cNvPr>
          <p:cNvSpPr txBox="1"/>
          <p:nvPr/>
        </p:nvSpPr>
        <p:spPr>
          <a:xfrm>
            <a:off x="4267200" y="3399983"/>
            <a:ext cx="603738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TR" b="1" dirty="0"/>
              <a:t>CC: Korpus kallosum, OS: Olfaktör sulkus, CS: Singulat sulkus</a:t>
            </a:r>
            <a:endParaRPr lang="en-TR" dirty="0"/>
          </a:p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2665820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3E436BD4-7D09-58E3-0AF6-8E8C883CF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/>
              <a:t>MRG koy</a:t>
            </a:r>
          </a:p>
        </p:txBody>
      </p:sp>
      <p:pic>
        <p:nvPicPr>
          <p:cNvPr id="5" name="İçerik Yer Tutucusu 4">
            <a:extLst>
              <a:ext uri="{FF2B5EF4-FFF2-40B4-BE49-F238E27FC236}">
                <a16:creationId xmlns:a16="http://schemas.microsoft.com/office/drawing/2014/main" id="{86E992A7-B61C-7E64-0F71-083E12D64E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60" r="4037"/>
          <a:stretch/>
        </p:blipFill>
        <p:spPr>
          <a:xfrm>
            <a:off x="4480907" y="3393070"/>
            <a:ext cx="3352800" cy="3566012"/>
          </a:xfrm>
        </p:spPr>
      </p:pic>
      <p:pic>
        <p:nvPicPr>
          <p:cNvPr id="7" name="Resim 6" descr="metin, baykuş, karanlık içeren bir resim&#10;&#10;Açıklama otomatik olarak oluşturuldu">
            <a:extLst>
              <a:ext uri="{FF2B5EF4-FFF2-40B4-BE49-F238E27FC236}">
                <a16:creationId xmlns:a16="http://schemas.microsoft.com/office/drawing/2014/main" id="{6D49B8CB-17EA-25B2-A3F9-72C9FBC5672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1" r="11698"/>
          <a:stretch/>
        </p:blipFill>
        <p:spPr>
          <a:xfrm>
            <a:off x="4599535" y="210312"/>
            <a:ext cx="3048242" cy="3218688"/>
          </a:xfrm>
          <a:prstGeom prst="rect">
            <a:avLst/>
          </a:prstGeom>
        </p:spPr>
      </p:pic>
      <p:pic>
        <p:nvPicPr>
          <p:cNvPr id="9" name="Resim 8">
            <a:extLst>
              <a:ext uri="{FF2B5EF4-FFF2-40B4-BE49-F238E27FC236}">
                <a16:creationId xmlns:a16="http://schemas.microsoft.com/office/drawing/2014/main" id="{69A9E619-1726-FAE5-E9F8-B10E8708B9C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0" r="6580"/>
          <a:stretch/>
        </p:blipFill>
        <p:spPr>
          <a:xfrm>
            <a:off x="1330437" y="3473694"/>
            <a:ext cx="3352800" cy="3485388"/>
          </a:xfrm>
          <a:prstGeom prst="rect">
            <a:avLst/>
          </a:prstGeom>
        </p:spPr>
      </p:pic>
      <p:pic>
        <p:nvPicPr>
          <p:cNvPr id="11" name="Resim 10" descr="porselen içeren bir resim&#10;&#10;Açıklama otomatik olarak oluşturuldu">
            <a:extLst>
              <a:ext uri="{FF2B5EF4-FFF2-40B4-BE49-F238E27FC236}">
                <a16:creationId xmlns:a16="http://schemas.microsoft.com/office/drawing/2014/main" id="{93E6307C-E2C5-8890-15DF-FCD19BF1E89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0"/>
          <a:stretch/>
        </p:blipFill>
        <p:spPr>
          <a:xfrm>
            <a:off x="7411185" y="162398"/>
            <a:ext cx="3433436" cy="3311296"/>
          </a:xfrm>
          <a:prstGeom prst="rect">
            <a:avLst/>
          </a:prstGeom>
        </p:spPr>
      </p:pic>
      <p:pic>
        <p:nvPicPr>
          <p:cNvPr id="13" name="Resim 12" descr="madeni para içeren bir resim&#10;&#10;Açıklama otomatik olarak oluşturuldu">
            <a:extLst>
              <a:ext uri="{FF2B5EF4-FFF2-40B4-BE49-F238E27FC236}">
                <a16:creationId xmlns:a16="http://schemas.microsoft.com/office/drawing/2014/main" id="{5F9FCAE6-96C0-525D-F056-D8A16E13102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20" r="9158"/>
          <a:stretch/>
        </p:blipFill>
        <p:spPr>
          <a:xfrm>
            <a:off x="7564075" y="3429000"/>
            <a:ext cx="3127656" cy="3482644"/>
          </a:xfrm>
          <a:prstGeom prst="rect">
            <a:avLst/>
          </a:prstGeom>
        </p:spPr>
      </p:pic>
      <p:pic>
        <p:nvPicPr>
          <p:cNvPr id="15" name="Resim 14">
            <a:extLst>
              <a:ext uri="{FF2B5EF4-FFF2-40B4-BE49-F238E27FC236}">
                <a16:creationId xmlns:a16="http://schemas.microsoft.com/office/drawing/2014/main" id="{01DEECB3-E1C4-5DB5-9956-5F0CCA6E852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3" r="2998"/>
          <a:stretch/>
        </p:blipFill>
        <p:spPr>
          <a:xfrm>
            <a:off x="1267907" y="0"/>
            <a:ext cx="3438144" cy="352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82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tr-TR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9" t="25743" r="22406" b="10310"/>
          <a:stretch/>
        </p:blipFill>
        <p:spPr bwMode="auto">
          <a:xfrm>
            <a:off x="1889760" y="522514"/>
            <a:ext cx="8273144" cy="5943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C1AE35-2EF9-EAD4-9CAB-EE104EB6FE1E}"/>
              </a:ext>
            </a:extLst>
          </p:cNvPr>
          <p:cNvSpPr txBox="1"/>
          <p:nvPr/>
        </p:nvSpPr>
        <p:spPr>
          <a:xfrm>
            <a:off x="2456035" y="443131"/>
            <a:ext cx="785164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TR" sz="3200" b="1" dirty="0">
                <a:solidFill>
                  <a:srgbClr val="0070C0"/>
                </a:solidFill>
              </a:rPr>
              <a:t>Anterior Temporal Skorlama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BBE375-D0CE-8CCE-884F-CE4F3A311FCD}"/>
              </a:ext>
            </a:extLst>
          </p:cNvPr>
          <p:cNvSpPr txBox="1"/>
          <p:nvPr/>
        </p:nvSpPr>
        <p:spPr>
          <a:xfrm>
            <a:off x="502920" y="1536473"/>
            <a:ext cx="4295504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TR" b="1" dirty="0"/>
              <a:t>Kesit:</a:t>
            </a:r>
          </a:p>
          <a:p>
            <a:pPr marL="342900" indent="-342900">
              <a:buAutoNum type="alphaLcParenR"/>
            </a:pPr>
            <a:r>
              <a:rPr lang="en-TR" dirty="0"/>
              <a:t>Frontal ve temporal lobların konneksiyonunun halen göründüğü kesit (skorlama öncesi kesit)</a:t>
            </a:r>
          </a:p>
          <a:p>
            <a:pPr marL="342900" indent="-342900">
              <a:buAutoNum type="alphaLcParenR"/>
            </a:pPr>
            <a:r>
              <a:rPr lang="en-TR" dirty="0"/>
              <a:t>Konneksiyonun görünmediği kesitten skorlama</a:t>
            </a:r>
          </a:p>
          <a:p>
            <a:pPr marL="342900" indent="-342900">
              <a:buAutoNum type="alphaLcParenR"/>
            </a:pPr>
            <a:r>
              <a:rPr lang="en-TR" dirty="0"/>
              <a:t>Skorlama sonrası kesit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45F81B-A8E1-E885-BCDF-1857F56FAC73}"/>
              </a:ext>
            </a:extLst>
          </p:cNvPr>
          <p:cNvSpPr txBox="1"/>
          <p:nvPr/>
        </p:nvSpPr>
        <p:spPr>
          <a:xfrm>
            <a:off x="518160" y="3907833"/>
            <a:ext cx="4295504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TR" b="1" dirty="0"/>
              <a:t>Skorlama:</a:t>
            </a:r>
          </a:p>
          <a:p>
            <a:r>
              <a:rPr lang="en-TR" dirty="0"/>
              <a:t>0: Normal</a:t>
            </a:r>
          </a:p>
          <a:p>
            <a:r>
              <a:rPr lang="en-TR" dirty="0"/>
              <a:t>1: Anterior temporal sulkusta hafif belirginleşme</a:t>
            </a:r>
          </a:p>
          <a:p>
            <a:r>
              <a:rPr lang="en-TR" dirty="0"/>
              <a:t>2: Temporal sulkusta belirgin genişleme</a:t>
            </a:r>
          </a:p>
          <a:p>
            <a:r>
              <a:rPr lang="en-TR" dirty="0"/>
              <a:t>3: Girusta ciddi atrofi ve kurdele benzeri görünüm. WM ve GM ayrılamaz.</a:t>
            </a:r>
          </a:p>
          <a:p>
            <a:r>
              <a:rPr lang="en-TR" dirty="0"/>
              <a:t>4: Temporal polde belirgin incelme</a:t>
            </a:r>
          </a:p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7377738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313544" y="463474"/>
            <a:ext cx="10515600" cy="1325563"/>
          </a:xfrm>
        </p:spPr>
        <p:txBody>
          <a:bodyPr>
            <a:normAutofit/>
          </a:bodyPr>
          <a:lstStyle/>
          <a:p>
            <a:r>
              <a:rPr lang="tr-TR" sz="3200" b="1" dirty="0" err="1">
                <a:solidFill>
                  <a:schemeClr val="accent5"/>
                </a:solidFill>
              </a:rPr>
              <a:t>Primer</a:t>
            </a:r>
            <a:r>
              <a:rPr lang="tr-TR" sz="3200" b="1" dirty="0">
                <a:solidFill>
                  <a:schemeClr val="accent5"/>
                </a:solidFill>
              </a:rPr>
              <a:t> </a:t>
            </a:r>
            <a:r>
              <a:rPr lang="tr-TR" sz="3200" b="1" dirty="0" err="1">
                <a:solidFill>
                  <a:schemeClr val="accent5"/>
                </a:solidFill>
              </a:rPr>
              <a:t>Progresif</a:t>
            </a:r>
            <a:r>
              <a:rPr lang="tr-TR" sz="3200" b="1" dirty="0">
                <a:solidFill>
                  <a:schemeClr val="accent5"/>
                </a:solidFill>
              </a:rPr>
              <a:t> Afazi</a:t>
            </a:r>
            <a:br>
              <a:rPr lang="tr-TR" sz="3200" dirty="0"/>
            </a:br>
            <a:r>
              <a:rPr lang="tr-TR" sz="3200" dirty="0"/>
              <a:t>«</a:t>
            </a:r>
            <a:r>
              <a:rPr lang="tr-TR" sz="3200" dirty="0" err="1"/>
              <a:t>Progresif</a:t>
            </a:r>
            <a:r>
              <a:rPr lang="tr-TR" sz="3200" dirty="0"/>
              <a:t> Afazi Sendromu»</a:t>
            </a:r>
          </a:p>
        </p:txBody>
      </p:sp>
      <p:graphicFrame>
        <p:nvGraphicFramePr>
          <p:cNvPr id="4" name="İçerik Yer Tutucusu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492834"/>
              </p:ext>
            </p:extLst>
          </p:nvPr>
        </p:nvGraphicFramePr>
        <p:xfrm>
          <a:off x="1981200" y="228268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204E092F-CE5E-1F29-2260-1BF3C28347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84"/>
          <a:stretch/>
        </p:blipFill>
        <p:spPr bwMode="auto">
          <a:xfrm>
            <a:off x="5071599" y="463474"/>
            <a:ext cx="6935521" cy="1675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7999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rain scan&#10;&#10;Description automatically generated">
            <a:extLst>
              <a:ext uri="{FF2B5EF4-FFF2-40B4-BE49-F238E27FC236}">
                <a16:creationId xmlns:a16="http://schemas.microsoft.com/office/drawing/2014/main" id="{B0A67BCA-F046-86F2-7B40-D4016C3C88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8" t="18476" r="884" b="6656"/>
          <a:stretch/>
        </p:blipFill>
        <p:spPr>
          <a:xfrm>
            <a:off x="3276720" y="1016764"/>
            <a:ext cx="8528838" cy="2294090"/>
          </a:xfrm>
          <a:prstGeom prst="rect">
            <a:avLst/>
          </a:prstGeom>
        </p:spPr>
      </p:pic>
      <p:pic>
        <p:nvPicPr>
          <p:cNvPr id="7" name="Picture 6" descr="A close-up of a brain scan&#10;&#10;Description automatically generated">
            <a:extLst>
              <a:ext uri="{FF2B5EF4-FFF2-40B4-BE49-F238E27FC236}">
                <a16:creationId xmlns:a16="http://schemas.microsoft.com/office/drawing/2014/main" id="{22744611-1712-C87A-76AF-FA1C6D4D79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008" r="69252"/>
          <a:stretch/>
        </p:blipFill>
        <p:spPr>
          <a:xfrm>
            <a:off x="749983" y="1090071"/>
            <a:ext cx="1882740" cy="2294091"/>
          </a:xfrm>
          <a:prstGeom prst="rect">
            <a:avLst/>
          </a:prstGeom>
        </p:spPr>
      </p:pic>
      <p:pic>
        <p:nvPicPr>
          <p:cNvPr id="9" name="Picture 8" descr="A close-up of a brain scan&#10;&#10;Description automatically generated">
            <a:extLst>
              <a:ext uri="{FF2B5EF4-FFF2-40B4-BE49-F238E27FC236}">
                <a16:creationId xmlns:a16="http://schemas.microsoft.com/office/drawing/2014/main" id="{E6FDBA2B-8C1C-2858-FE26-0C7206A7B24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22" t="4938" r="2070" b="55582"/>
          <a:stretch/>
        </p:blipFill>
        <p:spPr>
          <a:xfrm>
            <a:off x="8682373" y="3991220"/>
            <a:ext cx="3004567" cy="24409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78F7DE-41D0-B155-1971-3D264A025F4B}"/>
              </a:ext>
            </a:extLst>
          </p:cNvPr>
          <p:cNvSpPr txBox="1"/>
          <p:nvPr/>
        </p:nvSpPr>
        <p:spPr>
          <a:xfrm>
            <a:off x="1293823" y="305634"/>
            <a:ext cx="31231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chemeClr val="bg1"/>
                </a:solidFill>
              </a:rPr>
              <a:t>d</a:t>
            </a:r>
            <a:r>
              <a:rPr lang="en-TR" sz="2200" b="1" dirty="0">
                <a:solidFill>
                  <a:schemeClr val="bg1"/>
                </a:solidFill>
              </a:rPr>
              <a:t>vFTD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2EB3CB-C407-2DBF-468C-E349E1AED129}"/>
              </a:ext>
            </a:extLst>
          </p:cNvPr>
          <p:cNvSpPr txBox="1"/>
          <p:nvPr/>
        </p:nvSpPr>
        <p:spPr>
          <a:xfrm>
            <a:off x="4567605" y="331789"/>
            <a:ext cx="7881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chemeClr val="bg1"/>
                </a:solidFill>
              </a:rPr>
              <a:t>s</a:t>
            </a:r>
            <a:r>
              <a:rPr lang="en-TR" sz="2200" b="1" dirty="0">
                <a:solidFill>
                  <a:schemeClr val="bg1"/>
                </a:solidFill>
              </a:rPr>
              <a:t>v PPA					nfvPPA					lvPPA				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C4F5E7-458B-0584-58D3-633C4E04250B}"/>
              </a:ext>
            </a:extLst>
          </p:cNvPr>
          <p:cNvSpPr txBox="1"/>
          <p:nvPr/>
        </p:nvSpPr>
        <p:spPr>
          <a:xfrm>
            <a:off x="9767085" y="3509876"/>
            <a:ext cx="31231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R" sz="2200" b="1" dirty="0">
                <a:solidFill>
                  <a:schemeClr val="bg1"/>
                </a:solidFill>
              </a:rPr>
              <a:t>rtvFTD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329C63-084A-220C-4DDD-B14011C82A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84"/>
          <a:stretch/>
        </p:blipFill>
        <p:spPr bwMode="auto">
          <a:xfrm>
            <a:off x="87302" y="4201510"/>
            <a:ext cx="8361800" cy="202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6BAE4417-CFFD-9964-39CB-ADCCF479572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696" t="65490" r="59674" b="13934"/>
          <a:stretch/>
        </p:blipFill>
        <p:spPr>
          <a:xfrm>
            <a:off x="6096000" y="1214486"/>
            <a:ext cx="2586373" cy="221451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796A2D9-4E34-62A6-55DE-2EC23706CA5D}"/>
              </a:ext>
            </a:extLst>
          </p:cNvPr>
          <p:cNvSpPr txBox="1"/>
          <p:nvPr/>
        </p:nvSpPr>
        <p:spPr>
          <a:xfrm>
            <a:off x="6096000" y="1214486"/>
            <a:ext cx="200891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pic>
        <p:nvPicPr>
          <p:cNvPr id="14" name="Picture 13" descr="A close-up of a brain&#10;&#10;AI-generated content may be incorrect.">
            <a:extLst>
              <a:ext uri="{FF2B5EF4-FFF2-40B4-BE49-F238E27FC236}">
                <a16:creationId xmlns:a16="http://schemas.microsoft.com/office/drawing/2014/main" id="{3CECF799-1EFC-2837-EF29-4CFF180E39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76720" y="805509"/>
            <a:ext cx="2575542" cy="270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609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6" t="12693" r="2512" b="4071"/>
          <a:stretch/>
        </p:blipFill>
        <p:spPr bwMode="auto">
          <a:xfrm>
            <a:off x="704482" y="963466"/>
            <a:ext cx="2811214" cy="321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1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1" t="12696" r="4696" b="2108"/>
          <a:stretch/>
        </p:blipFill>
        <p:spPr bwMode="auto">
          <a:xfrm>
            <a:off x="3954518" y="1051935"/>
            <a:ext cx="2592627" cy="3135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4" name="Text Box 5"/>
          <p:cNvSpPr txBox="1">
            <a:spLocks noChangeArrowheads="1"/>
          </p:cNvSpPr>
          <p:nvPr/>
        </p:nvSpPr>
        <p:spPr bwMode="auto">
          <a:xfrm>
            <a:off x="4041776" y="6237289"/>
            <a:ext cx="62547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6800" rIns="90000" bIns="46800">
            <a:spAutoFit/>
          </a:bodyPr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tr-TR" altLang="tr-TR">
                <a:solidFill>
                  <a:srgbClr val="FFFFFF"/>
                </a:solidFill>
                <a:latin typeface="Arial" panose="020B0604020202020204" pitchFamily="34" charset="0"/>
                <a:ea typeface="Droid Sans Fallback"/>
                <a:cs typeface="Droid Sans Fallback"/>
              </a:rPr>
              <a:t>PPA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5AC042-4D4B-1AA5-7121-FD27E258DCF6}"/>
              </a:ext>
            </a:extLst>
          </p:cNvPr>
          <p:cNvSpPr txBox="1"/>
          <p:nvPr/>
        </p:nvSpPr>
        <p:spPr>
          <a:xfrm>
            <a:off x="-347362" y="741157"/>
            <a:ext cx="1444487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5DEE7-7A09-3AF3-4E7E-94FCB5A311AD}"/>
              </a:ext>
            </a:extLst>
          </p:cNvPr>
          <p:cNvSpPr txBox="1"/>
          <p:nvPr/>
        </p:nvSpPr>
        <p:spPr>
          <a:xfrm>
            <a:off x="5294996" y="218622"/>
            <a:ext cx="1444487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8F058F-B5F7-E5B5-1376-ADFFF5A0A180}"/>
              </a:ext>
            </a:extLst>
          </p:cNvPr>
          <p:cNvSpPr txBox="1"/>
          <p:nvPr/>
        </p:nvSpPr>
        <p:spPr>
          <a:xfrm>
            <a:off x="-360319" y="3728858"/>
            <a:ext cx="1444487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E388BE-241A-E79E-1DB1-D4709F4772DC}"/>
              </a:ext>
            </a:extLst>
          </p:cNvPr>
          <p:cNvSpPr txBox="1"/>
          <p:nvPr/>
        </p:nvSpPr>
        <p:spPr>
          <a:xfrm>
            <a:off x="680032" y="5294322"/>
            <a:ext cx="1444487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D680F8-5BEA-817F-57C3-9F468E65E282}"/>
              </a:ext>
            </a:extLst>
          </p:cNvPr>
          <p:cNvSpPr txBox="1"/>
          <p:nvPr/>
        </p:nvSpPr>
        <p:spPr>
          <a:xfrm>
            <a:off x="-212112" y="3925777"/>
            <a:ext cx="1528422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D398BF-5C73-D47B-6D9B-2331DB3C045D}"/>
              </a:ext>
            </a:extLst>
          </p:cNvPr>
          <p:cNvSpPr txBox="1"/>
          <p:nvPr/>
        </p:nvSpPr>
        <p:spPr>
          <a:xfrm>
            <a:off x="3821551" y="6076122"/>
            <a:ext cx="1444487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59B441-B7D0-6F0E-992B-F34E5C50BBEB}"/>
              </a:ext>
            </a:extLst>
          </p:cNvPr>
          <p:cNvSpPr txBox="1"/>
          <p:nvPr/>
        </p:nvSpPr>
        <p:spPr>
          <a:xfrm>
            <a:off x="2942443" y="3952960"/>
            <a:ext cx="1599342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D0EA42-9A9E-3591-E585-6AAE175FCC56}"/>
              </a:ext>
            </a:extLst>
          </p:cNvPr>
          <p:cNvSpPr txBox="1"/>
          <p:nvPr/>
        </p:nvSpPr>
        <p:spPr>
          <a:xfrm>
            <a:off x="3471531" y="3530348"/>
            <a:ext cx="715129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4DEB64-477F-4663-FC4E-E9AA98BAE11E}"/>
              </a:ext>
            </a:extLst>
          </p:cNvPr>
          <p:cNvSpPr txBox="1"/>
          <p:nvPr/>
        </p:nvSpPr>
        <p:spPr>
          <a:xfrm>
            <a:off x="3596953" y="762931"/>
            <a:ext cx="715130" cy="7453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C4CB4F-34DB-94CE-BB02-AC29BA114055}"/>
              </a:ext>
            </a:extLst>
          </p:cNvPr>
          <p:cNvSpPr txBox="1"/>
          <p:nvPr/>
        </p:nvSpPr>
        <p:spPr>
          <a:xfrm>
            <a:off x="892610" y="218675"/>
            <a:ext cx="1210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3600" dirty="0">
                <a:solidFill>
                  <a:schemeClr val="bg1"/>
                </a:solidFill>
              </a:rPr>
              <a:t>lvPPA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31A2657-41F7-D65D-B9B1-470B1C5665E5}"/>
              </a:ext>
            </a:extLst>
          </p:cNvPr>
          <p:cNvSpPr txBox="1"/>
          <p:nvPr/>
        </p:nvSpPr>
        <p:spPr>
          <a:xfrm>
            <a:off x="-521125" y="3405556"/>
            <a:ext cx="1444487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pic>
        <p:nvPicPr>
          <p:cNvPr id="13" name="Picture 12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B2A11622-DAE6-E96D-5889-AC5A79B891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283" t="43195" r="65405" b="34975"/>
          <a:stretch/>
        </p:blipFill>
        <p:spPr>
          <a:xfrm>
            <a:off x="7470941" y="65907"/>
            <a:ext cx="2212321" cy="2772771"/>
          </a:xfrm>
          <a:prstGeom prst="rect">
            <a:avLst/>
          </a:prstGeom>
        </p:spPr>
      </p:pic>
      <p:pic>
        <p:nvPicPr>
          <p:cNvPr id="14" name="Picture 13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3AC6696E-995B-5A08-2637-4FC7B0DA516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696" t="65490" r="59674" b="13934"/>
          <a:stretch/>
        </p:blipFill>
        <p:spPr>
          <a:xfrm>
            <a:off x="7338645" y="3376249"/>
            <a:ext cx="2592627" cy="236806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2E19A3B-D115-2723-5926-D0EFEF9067D4}"/>
              </a:ext>
            </a:extLst>
          </p:cNvPr>
          <p:cNvSpPr txBox="1"/>
          <p:nvPr/>
        </p:nvSpPr>
        <p:spPr>
          <a:xfrm>
            <a:off x="7003690" y="-306757"/>
            <a:ext cx="715130" cy="7453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7ADA14-19F0-3071-E755-0EB59FEC2B46}"/>
              </a:ext>
            </a:extLst>
          </p:cNvPr>
          <p:cNvSpPr txBox="1"/>
          <p:nvPr/>
        </p:nvSpPr>
        <p:spPr>
          <a:xfrm>
            <a:off x="6811740" y="1697889"/>
            <a:ext cx="715130" cy="7453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761358-2294-24E8-D771-3660EAE20F38}"/>
              </a:ext>
            </a:extLst>
          </p:cNvPr>
          <p:cNvSpPr txBox="1"/>
          <p:nvPr/>
        </p:nvSpPr>
        <p:spPr>
          <a:xfrm>
            <a:off x="6891275" y="2920810"/>
            <a:ext cx="715130" cy="7453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5FAB6AD-5397-3F90-3326-28683221882A}"/>
              </a:ext>
            </a:extLst>
          </p:cNvPr>
          <p:cNvSpPr txBox="1"/>
          <p:nvPr/>
        </p:nvSpPr>
        <p:spPr>
          <a:xfrm>
            <a:off x="3575864" y="3679345"/>
            <a:ext cx="715129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460169F-D9A9-DBAC-B654-D98589926D6F}"/>
              </a:ext>
            </a:extLst>
          </p:cNvPr>
          <p:cNvSpPr txBox="1"/>
          <p:nvPr/>
        </p:nvSpPr>
        <p:spPr>
          <a:xfrm>
            <a:off x="3728264" y="3831745"/>
            <a:ext cx="715129" cy="78187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1715006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brain scan&#10;&#10;AI-generated content may be incorrect.">
            <a:extLst>
              <a:ext uri="{FF2B5EF4-FFF2-40B4-BE49-F238E27FC236}">
                <a16:creationId xmlns:a16="http://schemas.microsoft.com/office/drawing/2014/main" id="{41C684A7-584F-1ACC-E73F-EBB6087D73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5" t="3891" r="7587" b="26815"/>
          <a:stretch>
            <a:fillRect/>
          </a:stretch>
        </p:blipFill>
        <p:spPr>
          <a:xfrm>
            <a:off x="838199" y="666750"/>
            <a:ext cx="5829301" cy="53721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BACBA8-BA85-E99D-D85A-6452BAB44A13}"/>
              </a:ext>
            </a:extLst>
          </p:cNvPr>
          <p:cNvSpPr txBox="1"/>
          <p:nvPr/>
        </p:nvSpPr>
        <p:spPr>
          <a:xfrm>
            <a:off x="9256542" y="6176963"/>
            <a:ext cx="1995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>
                <a:solidFill>
                  <a:schemeClr val="bg1"/>
                </a:solidFill>
              </a:rPr>
              <a:t>Haller ve ark., 2023</a:t>
            </a:r>
          </a:p>
        </p:txBody>
      </p:sp>
      <p:pic>
        <p:nvPicPr>
          <p:cNvPr id="3" name="Picture 2" descr="A close-up of a brain scan&#10;&#10;AI-generated content may be incorrect.">
            <a:extLst>
              <a:ext uri="{FF2B5EF4-FFF2-40B4-BE49-F238E27FC236}">
                <a16:creationId xmlns:a16="http://schemas.microsoft.com/office/drawing/2014/main" id="{83230CBE-02D2-7ECE-74D3-3AC319A478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0" r="52003" b="24607"/>
          <a:stretch>
            <a:fillRect/>
          </a:stretch>
        </p:blipFill>
        <p:spPr>
          <a:xfrm>
            <a:off x="7010399" y="1192759"/>
            <a:ext cx="4914889" cy="4203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342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scan of a brain&#10;&#10;AI-generated content may be incorrect.">
            <a:extLst>
              <a:ext uri="{FF2B5EF4-FFF2-40B4-BE49-F238E27FC236}">
                <a16:creationId xmlns:a16="http://schemas.microsoft.com/office/drawing/2014/main" id="{8F4122E9-B16A-F49F-3D18-6C724EF3CD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" t="1046" r="3373" b="29162"/>
          <a:stretch>
            <a:fillRect/>
          </a:stretch>
        </p:blipFill>
        <p:spPr>
          <a:xfrm>
            <a:off x="2286000" y="365125"/>
            <a:ext cx="6970542" cy="612775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72C257F-F1EA-B7F8-CADE-D434BCB0FB66}"/>
              </a:ext>
            </a:extLst>
          </p:cNvPr>
          <p:cNvSpPr txBox="1"/>
          <p:nvPr/>
        </p:nvSpPr>
        <p:spPr>
          <a:xfrm>
            <a:off x="9256542" y="6176963"/>
            <a:ext cx="1995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>
                <a:solidFill>
                  <a:schemeClr val="bg1"/>
                </a:solidFill>
              </a:rPr>
              <a:t>Haller ve ark., 2023</a:t>
            </a:r>
          </a:p>
        </p:txBody>
      </p:sp>
    </p:spTree>
    <p:extLst>
      <p:ext uri="{BB962C8B-B14F-4D97-AF65-F5344CB8AC3E}">
        <p14:creationId xmlns:p14="http://schemas.microsoft.com/office/powerpoint/2010/main" val="1858754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tr-TR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07" t="23035" r="21890" b="10179"/>
          <a:stretch/>
        </p:blipFill>
        <p:spPr bwMode="auto">
          <a:xfrm>
            <a:off x="1698172" y="258644"/>
            <a:ext cx="8464732" cy="6207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02100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rain scan&#10;&#10;AI-generated content may be incorrect.">
            <a:extLst>
              <a:ext uri="{FF2B5EF4-FFF2-40B4-BE49-F238E27FC236}">
                <a16:creationId xmlns:a16="http://schemas.microsoft.com/office/drawing/2014/main" id="{ADD9CF73-6B03-1DE0-6718-B438AF2CB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3946" y="1222323"/>
            <a:ext cx="3723767" cy="4413354"/>
          </a:xfrm>
          <a:prstGeom prst="rect">
            <a:avLst/>
          </a:prstGeom>
        </p:spPr>
      </p:pic>
      <p:pic>
        <p:nvPicPr>
          <p:cNvPr id="5" name="Picture 4" descr="A close-up of a brain&#10;&#10;AI-generated content may be incorrect.">
            <a:extLst>
              <a:ext uri="{FF2B5EF4-FFF2-40B4-BE49-F238E27FC236}">
                <a16:creationId xmlns:a16="http://schemas.microsoft.com/office/drawing/2014/main" id="{2E0B5DB6-ED00-7EB5-B689-675E0931C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7549" y="1222323"/>
            <a:ext cx="3723767" cy="44133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306901-CF81-5481-C5F7-17541479E46F}"/>
              </a:ext>
            </a:extLst>
          </p:cNvPr>
          <p:cNvSpPr txBox="1"/>
          <p:nvPr/>
        </p:nvSpPr>
        <p:spPr>
          <a:xfrm>
            <a:off x="844061" y="492369"/>
            <a:ext cx="1193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3200" b="1" dirty="0">
                <a:solidFill>
                  <a:schemeClr val="bg1"/>
                </a:solidFill>
              </a:rPr>
              <a:t>svPPA</a:t>
            </a:r>
          </a:p>
        </p:txBody>
      </p:sp>
    </p:spTree>
    <p:extLst>
      <p:ext uri="{BB962C8B-B14F-4D97-AF65-F5344CB8AC3E}">
        <p14:creationId xmlns:p14="http://schemas.microsoft.com/office/powerpoint/2010/main" val="40040651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45147-D38B-D5EB-5980-A84AF2135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rgbClr val="0070C0"/>
                </a:solidFill>
              </a:rPr>
              <a:t>Global kortikal atrofi-Pasquier Skalası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C8367-F95E-1ACD-240C-8C0D4C234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92040" cy="4351338"/>
          </a:xfrm>
        </p:spPr>
        <p:txBody>
          <a:bodyPr>
            <a:normAutofit/>
          </a:bodyPr>
          <a:lstStyle/>
          <a:p>
            <a:r>
              <a:rPr lang="en-TR" dirty="0"/>
              <a:t>13 beyin bölgesi</a:t>
            </a:r>
          </a:p>
          <a:p>
            <a:r>
              <a:rPr lang="en-US" sz="2200" b="1" dirty="0" err="1"/>
              <a:t>Sulkal</a:t>
            </a:r>
            <a:r>
              <a:rPr lang="en-US" sz="2200" b="1" dirty="0"/>
              <a:t> </a:t>
            </a:r>
            <a:r>
              <a:rPr lang="en-US" sz="2200" b="1" dirty="0" err="1"/>
              <a:t>genişleme</a:t>
            </a:r>
            <a:endParaRPr lang="en-US" sz="2200" b="1" dirty="0"/>
          </a:p>
          <a:p>
            <a:pPr lvl="1"/>
            <a:r>
              <a:rPr lang="en-US" sz="2200" b="1" dirty="0"/>
              <a:t>Frontal (</a:t>
            </a:r>
            <a:r>
              <a:rPr lang="en-US" sz="2200" b="1" dirty="0" err="1"/>
              <a:t>sağ</a:t>
            </a:r>
            <a:r>
              <a:rPr lang="en-US" sz="2200" b="1" dirty="0"/>
              <a:t> </a:t>
            </a:r>
            <a:r>
              <a:rPr lang="en-US" sz="2200" b="1" dirty="0" err="1"/>
              <a:t>ve</a:t>
            </a:r>
            <a:r>
              <a:rPr lang="en-US" sz="2200" b="1" dirty="0"/>
              <a:t> sol)</a:t>
            </a:r>
            <a:br>
              <a:rPr lang="en-US" sz="2200" b="1" dirty="0"/>
            </a:br>
            <a:r>
              <a:rPr lang="en-US" sz="2200" b="1" dirty="0"/>
              <a:t>Parieto-</a:t>
            </a:r>
            <a:r>
              <a:rPr lang="en-US" sz="2200" b="1" dirty="0" err="1"/>
              <a:t>oksipital</a:t>
            </a:r>
            <a:r>
              <a:rPr lang="en-US" sz="2200" b="1" dirty="0"/>
              <a:t> (</a:t>
            </a:r>
            <a:r>
              <a:rPr lang="en-US" sz="2200" b="1" dirty="0" err="1"/>
              <a:t>sağ</a:t>
            </a:r>
            <a:r>
              <a:rPr lang="en-US" sz="2200" b="1" dirty="0"/>
              <a:t> </a:t>
            </a:r>
            <a:r>
              <a:rPr lang="en-US" sz="2200" b="1" dirty="0" err="1"/>
              <a:t>ve</a:t>
            </a:r>
            <a:r>
              <a:rPr lang="en-US" sz="2200" b="1" dirty="0"/>
              <a:t> sol)</a:t>
            </a:r>
            <a:br>
              <a:rPr lang="en-US" sz="2200" b="1" dirty="0"/>
            </a:br>
            <a:r>
              <a:rPr lang="en-US" sz="2200" b="1" dirty="0"/>
              <a:t>Temporal (</a:t>
            </a:r>
            <a:r>
              <a:rPr lang="en-US" sz="2200" b="1" dirty="0" err="1"/>
              <a:t>sağ</a:t>
            </a:r>
            <a:r>
              <a:rPr lang="en-US" sz="2200" b="1" dirty="0"/>
              <a:t> </a:t>
            </a:r>
            <a:r>
              <a:rPr lang="en-US" sz="2200" b="1" dirty="0" err="1"/>
              <a:t>ve</a:t>
            </a:r>
            <a:r>
              <a:rPr lang="en-US" sz="2200" b="1" dirty="0"/>
              <a:t> sol)</a:t>
            </a:r>
          </a:p>
          <a:p>
            <a:r>
              <a:rPr lang="en-US" sz="2200" b="1" dirty="0" err="1"/>
              <a:t>Ventriküler</a:t>
            </a:r>
            <a:r>
              <a:rPr lang="en-US" sz="2200" b="1" dirty="0"/>
              <a:t> </a:t>
            </a:r>
            <a:r>
              <a:rPr lang="en-US" sz="2200" b="1" dirty="0" err="1"/>
              <a:t>genişleme</a:t>
            </a:r>
            <a:endParaRPr lang="en-US" sz="2200" b="1" dirty="0"/>
          </a:p>
          <a:p>
            <a:pPr lvl="1"/>
            <a:r>
              <a:rPr lang="en-US" sz="2200" b="1" dirty="0"/>
              <a:t>Frontal (</a:t>
            </a:r>
            <a:r>
              <a:rPr lang="en-US" sz="2200" b="1" dirty="0" err="1"/>
              <a:t>sağ</a:t>
            </a:r>
            <a:r>
              <a:rPr lang="en-US" sz="2200" b="1" dirty="0"/>
              <a:t> </a:t>
            </a:r>
            <a:r>
              <a:rPr lang="en-US" sz="2200" b="1" dirty="0" err="1"/>
              <a:t>ve</a:t>
            </a:r>
            <a:r>
              <a:rPr lang="en-US" sz="2200" b="1" dirty="0"/>
              <a:t> sol)</a:t>
            </a:r>
            <a:br>
              <a:rPr lang="en-US" sz="2200" b="1" dirty="0"/>
            </a:br>
            <a:r>
              <a:rPr lang="en-US" sz="2200" b="1" dirty="0"/>
              <a:t>Parieto-</a:t>
            </a:r>
            <a:r>
              <a:rPr lang="en-US" sz="2200" b="1" dirty="0" err="1"/>
              <a:t>oksipital</a:t>
            </a:r>
            <a:r>
              <a:rPr lang="en-US" sz="2200" b="1" dirty="0"/>
              <a:t> (</a:t>
            </a:r>
            <a:r>
              <a:rPr lang="en-US" sz="2200" b="1" dirty="0" err="1"/>
              <a:t>sağ</a:t>
            </a:r>
            <a:r>
              <a:rPr lang="en-US" sz="2200" b="1" dirty="0"/>
              <a:t> </a:t>
            </a:r>
            <a:r>
              <a:rPr lang="en-US" sz="2200" b="1" dirty="0" err="1"/>
              <a:t>ve</a:t>
            </a:r>
            <a:r>
              <a:rPr lang="en-US" sz="2200" b="1" dirty="0"/>
              <a:t> sol)</a:t>
            </a:r>
            <a:br>
              <a:rPr lang="en-US" sz="2200" b="1" dirty="0"/>
            </a:br>
            <a:r>
              <a:rPr lang="en-US" sz="2200" b="1" dirty="0"/>
              <a:t>Temporal (</a:t>
            </a:r>
            <a:r>
              <a:rPr lang="en-US" sz="2200" b="1" dirty="0" err="1"/>
              <a:t>sağ</a:t>
            </a:r>
            <a:r>
              <a:rPr lang="en-US" sz="2200" b="1" dirty="0"/>
              <a:t> </a:t>
            </a:r>
            <a:r>
              <a:rPr lang="en-US" sz="2200" b="1" dirty="0" err="1"/>
              <a:t>ve</a:t>
            </a:r>
            <a:r>
              <a:rPr lang="en-US" sz="2200" b="1" dirty="0"/>
              <a:t> sol)</a:t>
            </a:r>
            <a:br>
              <a:rPr lang="en-US" sz="2200" b="1" dirty="0"/>
            </a:br>
            <a:r>
              <a:rPr lang="en-US" sz="2200" b="1" dirty="0" err="1"/>
              <a:t>Üçüncü</a:t>
            </a:r>
            <a:r>
              <a:rPr lang="en-US" sz="2200" b="1" dirty="0"/>
              <a:t> </a:t>
            </a:r>
            <a:r>
              <a:rPr lang="en-US" sz="2200" b="1" dirty="0" err="1"/>
              <a:t>ventrikül</a:t>
            </a:r>
            <a:endParaRPr lang="en-US" sz="2200" b="1" dirty="0"/>
          </a:p>
          <a:p>
            <a:endParaRPr lang="en-TR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2E54DE-172B-38F0-BC30-A17BB5BDE8B7}"/>
              </a:ext>
            </a:extLst>
          </p:cNvPr>
          <p:cNvSpPr txBox="1"/>
          <p:nvPr/>
        </p:nvSpPr>
        <p:spPr>
          <a:xfrm>
            <a:off x="5548555" y="1690688"/>
            <a:ext cx="6096000" cy="20313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TR" dirty="0"/>
              <a:t>0: normal volüm/ventriküler genişleme yok</a:t>
            </a:r>
          </a:p>
          <a:p>
            <a:endParaRPr lang="en-TR" dirty="0"/>
          </a:p>
          <a:p>
            <a:r>
              <a:rPr lang="en-TR" dirty="0"/>
              <a:t>1: sulkusların açılması/hafif ventriküler genişleme</a:t>
            </a:r>
          </a:p>
          <a:p>
            <a:endParaRPr lang="en-TR" dirty="0"/>
          </a:p>
          <a:p>
            <a:r>
              <a:rPr lang="en-TR" dirty="0"/>
              <a:t>2: giruslarda volüm kaybı/orta derecede ventriküler genişleme</a:t>
            </a:r>
          </a:p>
          <a:p>
            <a:endParaRPr lang="en-TR" dirty="0"/>
          </a:p>
          <a:p>
            <a:r>
              <a:rPr lang="en-TR" dirty="0"/>
              <a:t>3: “knife-blade” atrofisi/şiddetli ventriküler genişleme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9AEE517-17EF-59BD-B201-5AEB196BF1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11" t="54343" r="20663" b="25072"/>
          <a:stretch>
            <a:fillRect/>
          </a:stretch>
        </p:blipFill>
        <p:spPr>
          <a:xfrm>
            <a:off x="5001110" y="4145638"/>
            <a:ext cx="7190890" cy="20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9832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906850-C521-F015-9446-10C0F76D26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>
            <a:extLst>
              <a:ext uri="{FF2B5EF4-FFF2-40B4-BE49-F238E27FC236}">
                <a16:creationId xmlns:a16="http://schemas.microsoft.com/office/drawing/2014/main" id="{9A178E5A-F370-7803-E906-E6A561C877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6" r="7568"/>
          <a:stretch/>
        </p:blipFill>
        <p:spPr bwMode="auto">
          <a:xfrm>
            <a:off x="1673083" y="1666358"/>
            <a:ext cx="3865624" cy="3387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Google Shape;249;p21">
            <a:extLst>
              <a:ext uri="{FF2B5EF4-FFF2-40B4-BE49-F238E27FC236}">
                <a16:creationId xmlns:a16="http://schemas.microsoft.com/office/drawing/2014/main" id="{20E01C88-837C-AB7F-E137-B0C9DD378C4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3958" t="19017" r="4607" b="9865"/>
          <a:stretch/>
        </p:blipFill>
        <p:spPr>
          <a:xfrm>
            <a:off x="7440022" y="1576976"/>
            <a:ext cx="2888646" cy="368460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FAF207-4A4A-A7EE-AB91-F8D783E6ECEB}"/>
              </a:ext>
            </a:extLst>
          </p:cNvPr>
          <p:cNvSpPr txBox="1"/>
          <p:nvPr/>
        </p:nvSpPr>
        <p:spPr>
          <a:xfrm>
            <a:off x="9039069" y="280152"/>
            <a:ext cx="629587" cy="57428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3178C3-A3CD-AFD9-FD08-D9636434F160}"/>
              </a:ext>
            </a:extLst>
          </p:cNvPr>
          <p:cNvSpPr txBox="1"/>
          <p:nvPr/>
        </p:nvSpPr>
        <p:spPr>
          <a:xfrm flipH="1">
            <a:off x="9170618" y="488836"/>
            <a:ext cx="349890" cy="57428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F162F1-00DF-5CAA-DA90-526D7F489518}"/>
              </a:ext>
            </a:extLst>
          </p:cNvPr>
          <p:cNvSpPr txBox="1"/>
          <p:nvPr/>
        </p:nvSpPr>
        <p:spPr>
          <a:xfrm>
            <a:off x="6395684" y="95486"/>
            <a:ext cx="989351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CFFDAE-7E78-00EC-0254-5BA926CD8175}"/>
              </a:ext>
            </a:extLst>
          </p:cNvPr>
          <p:cNvSpPr txBox="1"/>
          <p:nvPr/>
        </p:nvSpPr>
        <p:spPr>
          <a:xfrm>
            <a:off x="6655633" y="464818"/>
            <a:ext cx="243712" cy="59830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791C14-C52A-C356-68E8-EB3C93CF5CA2}"/>
              </a:ext>
            </a:extLst>
          </p:cNvPr>
          <p:cNvSpPr txBox="1"/>
          <p:nvPr/>
        </p:nvSpPr>
        <p:spPr>
          <a:xfrm>
            <a:off x="5009298" y="2872199"/>
            <a:ext cx="629587" cy="57428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83FCF9-E065-EF99-2E92-8F8FA4EA853F}"/>
              </a:ext>
            </a:extLst>
          </p:cNvPr>
          <p:cNvSpPr txBox="1"/>
          <p:nvPr/>
        </p:nvSpPr>
        <p:spPr>
          <a:xfrm>
            <a:off x="4884524" y="4558932"/>
            <a:ext cx="722002" cy="63271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E89162-F621-F0B6-971C-4628C4F060EF}"/>
              </a:ext>
            </a:extLst>
          </p:cNvPr>
          <p:cNvSpPr txBox="1"/>
          <p:nvPr/>
        </p:nvSpPr>
        <p:spPr>
          <a:xfrm>
            <a:off x="6951646" y="2751051"/>
            <a:ext cx="488376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BAADF58-46B4-39DC-9C02-7CC4FCD08737}"/>
              </a:ext>
            </a:extLst>
          </p:cNvPr>
          <p:cNvSpPr txBox="1"/>
          <p:nvPr/>
        </p:nvSpPr>
        <p:spPr>
          <a:xfrm>
            <a:off x="10230311" y="1572506"/>
            <a:ext cx="219501" cy="5774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2D0076-2292-AAF1-9460-3921BE602AC6}"/>
              </a:ext>
            </a:extLst>
          </p:cNvPr>
          <p:cNvSpPr txBox="1"/>
          <p:nvPr/>
        </p:nvSpPr>
        <p:spPr>
          <a:xfrm>
            <a:off x="7319167" y="4911692"/>
            <a:ext cx="722002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DB4610A-BCB1-4E9E-A799-A7E40DF5F546}"/>
              </a:ext>
            </a:extLst>
          </p:cNvPr>
          <p:cNvSpPr txBox="1"/>
          <p:nvPr/>
        </p:nvSpPr>
        <p:spPr>
          <a:xfrm>
            <a:off x="1040766" y="3141"/>
            <a:ext cx="126463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775C30E-3EF9-1E60-2FDB-33D6B23EE680}"/>
              </a:ext>
            </a:extLst>
          </p:cNvPr>
          <p:cNvSpPr txBox="1"/>
          <p:nvPr/>
        </p:nvSpPr>
        <p:spPr>
          <a:xfrm>
            <a:off x="3362293" y="0"/>
            <a:ext cx="136568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BB1E080-7F8B-0C24-18F7-31DC9A725740}"/>
              </a:ext>
            </a:extLst>
          </p:cNvPr>
          <p:cNvSpPr txBox="1"/>
          <p:nvPr/>
        </p:nvSpPr>
        <p:spPr>
          <a:xfrm>
            <a:off x="4660536" y="4901549"/>
            <a:ext cx="58498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2A90D1-7AD8-991F-4B97-A83FAAA8033A}"/>
              </a:ext>
            </a:extLst>
          </p:cNvPr>
          <p:cNvSpPr txBox="1"/>
          <p:nvPr/>
        </p:nvSpPr>
        <p:spPr>
          <a:xfrm>
            <a:off x="10230311" y="1861244"/>
            <a:ext cx="430762" cy="107447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4C1C50-0B95-B67A-4701-716038147BA1}"/>
              </a:ext>
            </a:extLst>
          </p:cNvPr>
          <p:cNvSpPr txBox="1"/>
          <p:nvPr/>
        </p:nvSpPr>
        <p:spPr>
          <a:xfrm>
            <a:off x="10230311" y="4374455"/>
            <a:ext cx="430762" cy="107447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BB09CE2-2D56-8241-B485-F491447CCB5A}"/>
              </a:ext>
            </a:extLst>
          </p:cNvPr>
          <p:cNvSpPr txBox="1"/>
          <p:nvPr/>
        </p:nvSpPr>
        <p:spPr>
          <a:xfrm>
            <a:off x="6951646" y="4374455"/>
            <a:ext cx="728522" cy="72190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45DD7C4-75DB-84D6-BB77-0A3FE4F9B991}"/>
              </a:ext>
            </a:extLst>
          </p:cNvPr>
          <p:cNvSpPr txBox="1"/>
          <p:nvPr/>
        </p:nvSpPr>
        <p:spPr>
          <a:xfrm>
            <a:off x="4151648" y="974437"/>
            <a:ext cx="2171580" cy="72190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88E75E-F621-0C6B-C5BF-65D4EB7440D2}"/>
              </a:ext>
            </a:extLst>
          </p:cNvPr>
          <p:cNvSpPr txBox="1"/>
          <p:nvPr/>
        </p:nvSpPr>
        <p:spPr>
          <a:xfrm>
            <a:off x="584924" y="999888"/>
            <a:ext cx="2171580" cy="72190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1924065-90F9-ED8C-1412-F5C0D6E130C6}"/>
              </a:ext>
            </a:extLst>
          </p:cNvPr>
          <p:cNvSpPr txBox="1"/>
          <p:nvPr/>
        </p:nvSpPr>
        <p:spPr>
          <a:xfrm>
            <a:off x="526866" y="4987534"/>
            <a:ext cx="2171580" cy="72190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56EF44F-1D1C-C839-B695-C8A819760C8F}"/>
              </a:ext>
            </a:extLst>
          </p:cNvPr>
          <p:cNvSpPr txBox="1"/>
          <p:nvPr/>
        </p:nvSpPr>
        <p:spPr>
          <a:xfrm>
            <a:off x="5727381" y="4772680"/>
            <a:ext cx="2171580" cy="72190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1226023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116464"/>
            <a:ext cx="5372572" cy="617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Metin kutusu 3"/>
          <p:cNvSpPr txBox="1"/>
          <p:nvPr/>
        </p:nvSpPr>
        <p:spPr>
          <a:xfrm>
            <a:off x="1068128" y="6295237"/>
            <a:ext cx="99173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000" b="1" dirty="0"/>
              <a:t>Alzheimer hastalığı</a:t>
            </a:r>
            <a:r>
              <a:rPr lang="tr-TR" dirty="0"/>
              <a:t>	%14                              %42                       	   %14                  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743928-4D08-3F3C-B990-D7E38395827D}"/>
              </a:ext>
            </a:extLst>
          </p:cNvPr>
          <p:cNvSpPr txBox="1"/>
          <p:nvPr/>
        </p:nvSpPr>
        <p:spPr>
          <a:xfrm>
            <a:off x="10311618" y="6495292"/>
            <a:ext cx="1552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 err="1"/>
              <a:t>Heo</a:t>
            </a:r>
            <a:r>
              <a:rPr lang="tr-TR" dirty="0"/>
              <a:t> et al,2009</a:t>
            </a:r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1738903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9556" t="18538" r="41900" b="29473"/>
          <a:stretch/>
        </p:blipFill>
        <p:spPr>
          <a:xfrm>
            <a:off x="7362093" y="1489116"/>
            <a:ext cx="4829907" cy="3664535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8842" y="-96497"/>
            <a:ext cx="10515600" cy="1325563"/>
          </a:xfrm>
        </p:spPr>
        <p:txBody>
          <a:bodyPr/>
          <a:lstStyle/>
          <a:p>
            <a:r>
              <a:rPr lang="tr-TR" dirty="0">
                <a:solidFill>
                  <a:schemeClr val="bg1"/>
                </a:solidFill>
              </a:rPr>
              <a:t>Sagital: Kuneus, Prekuneus, Posterior Singulat</a:t>
            </a:r>
          </a:p>
        </p:txBody>
      </p:sp>
      <p:pic>
        <p:nvPicPr>
          <p:cNvPr id="6" name="Picture 5" descr="A close-up of a brain scan&#10;&#10;Description automatically generated">
            <a:extLst>
              <a:ext uri="{FF2B5EF4-FFF2-40B4-BE49-F238E27FC236}">
                <a16:creationId xmlns:a16="http://schemas.microsoft.com/office/drawing/2014/main" id="{50EFF41D-6462-79CC-13EF-05C3586C06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84" t="9535" r="3253" b="16186"/>
          <a:stretch/>
        </p:blipFill>
        <p:spPr>
          <a:xfrm>
            <a:off x="0" y="1622812"/>
            <a:ext cx="7256584" cy="39272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1651C3-901B-829D-A1B3-5EB5AA71B578}"/>
              </a:ext>
            </a:extLst>
          </p:cNvPr>
          <p:cNvSpPr txBox="1"/>
          <p:nvPr/>
        </p:nvSpPr>
        <p:spPr>
          <a:xfrm>
            <a:off x="0" y="3705697"/>
            <a:ext cx="1192696" cy="76944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TR" sz="1100" dirty="0">
                <a:solidFill>
                  <a:schemeClr val="bg1"/>
                </a:solidFill>
              </a:rPr>
              <a:t>Normal prekuneus/post singulat metabolizması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7B690-1960-9900-7328-64373DACB054}"/>
              </a:ext>
            </a:extLst>
          </p:cNvPr>
          <p:cNvSpPr txBox="1"/>
          <p:nvPr/>
        </p:nvSpPr>
        <p:spPr>
          <a:xfrm>
            <a:off x="2683565" y="2527852"/>
            <a:ext cx="1192696" cy="60016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TR" sz="1100" dirty="0">
                <a:solidFill>
                  <a:schemeClr val="bg1"/>
                </a:solidFill>
              </a:rPr>
              <a:t>Normal inf parietal metabolizması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28271D-9CAD-8243-F440-CC3A3821D6C5}"/>
              </a:ext>
            </a:extLst>
          </p:cNvPr>
          <p:cNvSpPr txBox="1"/>
          <p:nvPr/>
        </p:nvSpPr>
        <p:spPr>
          <a:xfrm>
            <a:off x="3876261" y="2117035"/>
            <a:ext cx="1192696" cy="60016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TR" sz="1100" dirty="0">
                <a:solidFill>
                  <a:schemeClr val="bg1"/>
                </a:solidFill>
              </a:rPr>
              <a:t>Korunmuş motor korteks metabolizması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AC6169-5B9B-3853-142A-330BE029B7FE}"/>
              </a:ext>
            </a:extLst>
          </p:cNvPr>
          <p:cNvSpPr txBox="1"/>
          <p:nvPr/>
        </p:nvSpPr>
        <p:spPr>
          <a:xfrm>
            <a:off x="6261652" y="3490253"/>
            <a:ext cx="1437860" cy="43088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TR" sz="1100" dirty="0">
                <a:solidFill>
                  <a:schemeClr val="bg1"/>
                </a:solidFill>
              </a:rPr>
              <a:t>İnferior parietal hipometabolizması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A5303E-1D58-E9B1-556E-F04A29289E1F}"/>
              </a:ext>
            </a:extLst>
          </p:cNvPr>
          <p:cNvSpPr txBox="1"/>
          <p:nvPr/>
        </p:nvSpPr>
        <p:spPr>
          <a:xfrm>
            <a:off x="3730487" y="4175056"/>
            <a:ext cx="1192696" cy="60016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TR" sz="1100" dirty="0">
                <a:solidFill>
                  <a:schemeClr val="bg1"/>
                </a:solidFill>
              </a:rPr>
              <a:t>Korunmuş görsel korteks metabolizması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31A2F27-F553-11E0-F5A4-430854D98F4C}"/>
              </a:ext>
            </a:extLst>
          </p:cNvPr>
          <p:cNvSpPr txBox="1"/>
          <p:nvPr/>
        </p:nvSpPr>
        <p:spPr>
          <a:xfrm>
            <a:off x="3876261" y="3540638"/>
            <a:ext cx="1434548" cy="60016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TR" sz="1100" dirty="0">
                <a:solidFill>
                  <a:schemeClr val="bg1"/>
                </a:solidFill>
              </a:rPr>
              <a:t>Prekuneus/post singulat hipometabolizması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14FBC3-68C0-7659-28D6-09C34E408C56}"/>
              </a:ext>
            </a:extLst>
          </p:cNvPr>
          <p:cNvSpPr txBox="1"/>
          <p:nvPr/>
        </p:nvSpPr>
        <p:spPr>
          <a:xfrm>
            <a:off x="4593535" y="1681586"/>
            <a:ext cx="853107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TR" dirty="0">
                <a:solidFill>
                  <a:schemeClr val="bg1"/>
                </a:solidFill>
              </a:rPr>
              <a:t>AH’de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B276B-E688-26CC-B315-5FAD60560837}"/>
              </a:ext>
            </a:extLst>
          </p:cNvPr>
          <p:cNvSpPr txBox="1"/>
          <p:nvPr/>
        </p:nvSpPr>
        <p:spPr>
          <a:xfrm>
            <a:off x="3161264" y="5788581"/>
            <a:ext cx="754317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600" dirty="0">
                <a:solidFill>
                  <a:schemeClr val="bg1"/>
                </a:solidFill>
              </a:rPr>
              <a:t>HKB ---</a:t>
            </a:r>
            <a:r>
              <a:rPr lang="en-TR" sz="2600" dirty="0">
                <a:solidFill>
                  <a:schemeClr val="bg1"/>
                </a:solidFill>
              </a:rPr>
              <a:t>&gt; AH (Sensitivite: 0,80, Spesifite: 0,82)</a:t>
            </a:r>
            <a:endParaRPr lang="tr-TR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2960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1218" y="231228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 err="1">
                <a:solidFill>
                  <a:schemeClr val="bg1"/>
                </a:solidFill>
              </a:rPr>
              <a:t>Oksipital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hipometabolizma</a:t>
            </a:r>
            <a:r>
              <a:rPr lang="en-US" sz="3200" b="1" dirty="0">
                <a:solidFill>
                  <a:schemeClr val="bg1"/>
                </a:solidFill>
              </a:rPr>
              <a:t>- </a:t>
            </a:r>
            <a:r>
              <a:rPr lang="en-US" sz="3200" b="1" dirty="0" err="1">
                <a:solidFill>
                  <a:schemeClr val="bg1"/>
                </a:solidFill>
              </a:rPr>
              <a:t>Singulat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ada</a:t>
            </a:r>
            <a:endParaRPr lang="en-US" sz="3200" b="1" dirty="0">
              <a:solidFill>
                <a:schemeClr val="bg1"/>
              </a:solidFill>
            </a:endParaRPr>
          </a:p>
        </p:txBody>
      </p:sp>
      <p:pic>
        <p:nvPicPr>
          <p:cNvPr id="4" name="Picture 3" descr="A close-up of a brain scan&#10;&#10;AI-generated content may be incorrect.">
            <a:extLst>
              <a:ext uri="{FF2B5EF4-FFF2-40B4-BE49-F238E27FC236}">
                <a16:creationId xmlns:a16="http://schemas.microsoft.com/office/drawing/2014/main" id="{3C7043CA-75AD-BAD6-B6CF-A2A1541F53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94" r="28121"/>
          <a:stretch>
            <a:fillRect/>
          </a:stretch>
        </p:blipFill>
        <p:spPr>
          <a:xfrm>
            <a:off x="5873460" y="1235596"/>
            <a:ext cx="5383358" cy="5712372"/>
          </a:xfrm>
          <a:prstGeom prst="rect">
            <a:avLst/>
          </a:prstGeom>
        </p:spPr>
      </p:pic>
      <p:pic>
        <p:nvPicPr>
          <p:cNvPr id="3" name="Picture 2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C460D80E-7FD1-F6EB-64F8-9ECF52C90E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33" t="23365" r="61568" b="32072"/>
          <a:stretch/>
        </p:blipFill>
        <p:spPr>
          <a:xfrm>
            <a:off x="1768187" y="1400086"/>
            <a:ext cx="3268454" cy="52266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C179A9-9B79-2151-425E-507F6C32511E}"/>
              </a:ext>
            </a:extLst>
          </p:cNvPr>
          <p:cNvSpPr txBox="1"/>
          <p:nvPr/>
        </p:nvSpPr>
        <p:spPr>
          <a:xfrm>
            <a:off x="10168883" y="3429000"/>
            <a:ext cx="1323109" cy="193270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26957A-E8BD-F60E-F40D-32B4F23874B4}"/>
              </a:ext>
            </a:extLst>
          </p:cNvPr>
          <p:cNvSpPr txBox="1"/>
          <p:nvPr/>
        </p:nvSpPr>
        <p:spPr>
          <a:xfrm>
            <a:off x="9352844" y="5510601"/>
            <a:ext cx="843395" cy="64423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09D5B1-7669-08BB-4D6D-F3ADF56357B4}"/>
              </a:ext>
            </a:extLst>
          </p:cNvPr>
          <p:cNvSpPr txBox="1"/>
          <p:nvPr/>
        </p:nvSpPr>
        <p:spPr>
          <a:xfrm>
            <a:off x="6225614" y="4637042"/>
            <a:ext cx="1122218" cy="197072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31095387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D09FF0-69A4-5E23-678E-CFE01D483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>
            <a:extLst>
              <a:ext uri="{FF2B5EF4-FFF2-40B4-BE49-F238E27FC236}">
                <a16:creationId xmlns:a16="http://schemas.microsoft.com/office/drawing/2014/main" id="{3BC6C39A-BDCF-FC43-1A0B-8471F00CC8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345" y="1694405"/>
            <a:ext cx="3536384" cy="4016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Google Shape;299;p27">
            <a:extLst>
              <a:ext uri="{FF2B5EF4-FFF2-40B4-BE49-F238E27FC236}">
                <a16:creationId xmlns:a16="http://schemas.microsoft.com/office/drawing/2014/main" id="{9C79ADA5-C475-8E26-4681-F9F120F0F3FD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4">
            <a:alphaModFix/>
          </a:blip>
          <a:srcRect l="41042" t="31702" r="42107" b="36918"/>
          <a:stretch/>
        </p:blipFill>
        <p:spPr>
          <a:xfrm>
            <a:off x="1949255" y="1475509"/>
            <a:ext cx="3828090" cy="417348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509BD3-0494-B5A5-ADB9-314A59398F80}"/>
              </a:ext>
            </a:extLst>
          </p:cNvPr>
          <p:cNvSpPr txBox="1"/>
          <p:nvPr/>
        </p:nvSpPr>
        <p:spPr>
          <a:xfrm>
            <a:off x="9039069" y="280152"/>
            <a:ext cx="629587" cy="57428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99EABF-2A33-A0A3-B74B-C9E21301A95C}"/>
              </a:ext>
            </a:extLst>
          </p:cNvPr>
          <p:cNvSpPr txBox="1"/>
          <p:nvPr/>
        </p:nvSpPr>
        <p:spPr>
          <a:xfrm flipH="1">
            <a:off x="9170618" y="488836"/>
            <a:ext cx="349890" cy="57428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99272E-5594-7209-B123-9F81B6029FD3}"/>
              </a:ext>
            </a:extLst>
          </p:cNvPr>
          <p:cNvSpPr txBox="1"/>
          <p:nvPr/>
        </p:nvSpPr>
        <p:spPr>
          <a:xfrm>
            <a:off x="6395684" y="95486"/>
            <a:ext cx="989351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EAFB4D-66EC-BD91-D5E0-710DF695D2F9}"/>
              </a:ext>
            </a:extLst>
          </p:cNvPr>
          <p:cNvSpPr txBox="1"/>
          <p:nvPr/>
        </p:nvSpPr>
        <p:spPr>
          <a:xfrm>
            <a:off x="6655633" y="464818"/>
            <a:ext cx="243712" cy="59830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21E467-383A-A4A6-AECC-E140F32DF382}"/>
              </a:ext>
            </a:extLst>
          </p:cNvPr>
          <p:cNvSpPr txBox="1"/>
          <p:nvPr/>
        </p:nvSpPr>
        <p:spPr>
          <a:xfrm>
            <a:off x="6655633" y="2659931"/>
            <a:ext cx="61529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637BBB-FEF8-56F9-458D-7E956145631A}"/>
              </a:ext>
            </a:extLst>
          </p:cNvPr>
          <p:cNvSpPr txBox="1"/>
          <p:nvPr/>
        </p:nvSpPr>
        <p:spPr>
          <a:xfrm>
            <a:off x="1125705" y="2920752"/>
            <a:ext cx="1094757" cy="7821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2DB5EB8-4C0F-8A0B-D60E-E1862BCABBA7}"/>
              </a:ext>
            </a:extLst>
          </p:cNvPr>
          <p:cNvSpPr txBox="1"/>
          <p:nvPr/>
        </p:nvSpPr>
        <p:spPr>
          <a:xfrm>
            <a:off x="1040766" y="3141"/>
            <a:ext cx="126463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5C4A7C3-8D5F-4C2D-086B-559BE2673E0E}"/>
              </a:ext>
            </a:extLst>
          </p:cNvPr>
          <p:cNvSpPr txBox="1"/>
          <p:nvPr/>
        </p:nvSpPr>
        <p:spPr>
          <a:xfrm>
            <a:off x="3362293" y="0"/>
            <a:ext cx="136568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32986568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10" t="23393" r="21891" b="9643"/>
          <a:stretch/>
        </p:blipFill>
        <p:spPr bwMode="auto">
          <a:xfrm>
            <a:off x="1857644" y="418011"/>
            <a:ext cx="8305260" cy="6191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A logo with a design on it&#10;&#10;Description automatically generated">
            <a:extLst>
              <a:ext uri="{FF2B5EF4-FFF2-40B4-BE49-F238E27FC236}">
                <a16:creationId xmlns:a16="http://schemas.microsoft.com/office/drawing/2014/main" id="{66A3D753-6783-56F8-1044-F1C3FC694F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8348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İçerik Yer Tutucusu 4">
            <a:extLst>
              <a:ext uri="{FF2B5EF4-FFF2-40B4-BE49-F238E27FC236}">
                <a16:creationId xmlns:a16="http://schemas.microsoft.com/office/drawing/2014/main" id="{831D9F1B-477C-649E-D304-E5F6FF55D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1" t="2271" r="5195" b="14421"/>
          <a:stretch/>
        </p:blipFill>
        <p:spPr>
          <a:xfrm>
            <a:off x="1815548" y="490329"/>
            <a:ext cx="8203095" cy="5935157"/>
          </a:xfrm>
        </p:spPr>
      </p:pic>
    </p:spTree>
    <p:extLst>
      <p:ext uri="{BB962C8B-B14F-4D97-AF65-F5344CB8AC3E}">
        <p14:creationId xmlns:p14="http://schemas.microsoft.com/office/powerpoint/2010/main" val="33525716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C2190-C637-F4B2-CCEE-68F1C6F55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chemeClr val="bg1"/>
                </a:solidFill>
              </a:rPr>
              <a:t>Ayırıcı Tanı</a:t>
            </a:r>
          </a:p>
        </p:txBody>
      </p:sp>
      <p:pic>
        <p:nvPicPr>
          <p:cNvPr id="5" name="Content Placeholder 4" descr="A close-up of a brain scan&#10;&#10;AI-generated content may be incorrect.">
            <a:extLst>
              <a:ext uri="{FF2B5EF4-FFF2-40B4-BE49-F238E27FC236}">
                <a16:creationId xmlns:a16="http://schemas.microsoft.com/office/drawing/2014/main" id="{F2B956E0-EDA0-9716-BA07-8B30280025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96" t="15770" r="20613" b="34496"/>
          <a:stretch>
            <a:fillRect/>
          </a:stretch>
        </p:blipFill>
        <p:spPr>
          <a:xfrm>
            <a:off x="838200" y="2019300"/>
            <a:ext cx="10506470" cy="3143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A0C6D8-ABCF-7D92-88BA-E79B24E71EA4}"/>
              </a:ext>
            </a:extLst>
          </p:cNvPr>
          <p:cNvSpPr txBox="1"/>
          <p:nvPr/>
        </p:nvSpPr>
        <p:spPr>
          <a:xfrm>
            <a:off x="9186203" y="5894363"/>
            <a:ext cx="2707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>
                <a:solidFill>
                  <a:schemeClr val="bg1"/>
                </a:solidFill>
              </a:rPr>
              <a:t>Chouliaras &amp; O Brien, 2023</a:t>
            </a:r>
          </a:p>
        </p:txBody>
      </p:sp>
    </p:spTree>
    <p:extLst>
      <p:ext uri="{BB962C8B-B14F-4D97-AF65-F5344CB8AC3E}">
        <p14:creationId xmlns:p14="http://schemas.microsoft.com/office/powerpoint/2010/main" val="53768762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o 2"/>
          <p:cNvGraphicFramePr>
            <a:graphicFrameLocks noGrp="1"/>
          </p:cNvGraphicFramePr>
          <p:nvPr/>
        </p:nvGraphicFramePr>
        <p:xfrm>
          <a:off x="1010653" y="1457600"/>
          <a:ext cx="10395285" cy="40608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5095">
                  <a:extLst>
                    <a:ext uri="{9D8B030D-6E8A-4147-A177-3AD203B41FA5}">
                      <a16:colId xmlns:a16="http://schemas.microsoft.com/office/drawing/2014/main" val="2086463758"/>
                    </a:ext>
                  </a:extLst>
                </a:gridCol>
                <a:gridCol w="3465095">
                  <a:extLst>
                    <a:ext uri="{9D8B030D-6E8A-4147-A177-3AD203B41FA5}">
                      <a16:colId xmlns:a16="http://schemas.microsoft.com/office/drawing/2014/main" val="136203106"/>
                    </a:ext>
                  </a:extLst>
                </a:gridCol>
                <a:gridCol w="3465095">
                  <a:extLst>
                    <a:ext uri="{9D8B030D-6E8A-4147-A177-3AD203B41FA5}">
                      <a16:colId xmlns:a16="http://schemas.microsoft.com/office/drawing/2014/main" val="4035916481"/>
                    </a:ext>
                  </a:extLst>
                </a:gridCol>
              </a:tblGrid>
              <a:tr h="815735">
                <a:tc>
                  <a:txBody>
                    <a:bodyPr/>
                    <a:lstStyle/>
                    <a:p>
                      <a:pPr algn="ctr"/>
                      <a:r>
                        <a:rPr lang="tr-TR" sz="3200" dirty="0"/>
                        <a:t>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3200" dirty="0" err="1"/>
                        <a:t>bvFTD</a:t>
                      </a:r>
                      <a:endParaRPr lang="tr-TR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3200" dirty="0"/>
                        <a:t>DLB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530643"/>
                  </a:ext>
                </a:extLst>
              </a:tr>
              <a:tr h="3245148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MTL, CS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Lat.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Parietal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İnsula</a:t>
                      </a:r>
                      <a:endParaRPr lang="tr-TR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Frontal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Ant. </a:t>
                      </a:r>
                      <a:r>
                        <a:rPr lang="tr-TR" sz="2400" dirty="0" err="1"/>
                        <a:t>Singulat</a:t>
                      </a:r>
                      <a:endParaRPr lang="tr-TR" sz="24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Anteromedial</a:t>
                      </a:r>
                      <a:r>
                        <a:rPr lang="tr-TR" sz="2400" dirty="0"/>
                        <a:t>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İnf</a:t>
                      </a:r>
                      <a:r>
                        <a:rPr lang="tr-TR" sz="2400" dirty="0"/>
                        <a:t>.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Parietal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Parietal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İnf</a:t>
                      </a:r>
                      <a:r>
                        <a:rPr lang="tr-TR" sz="2400" dirty="0"/>
                        <a:t>.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Amigdala</a:t>
                      </a:r>
                      <a:endParaRPr lang="tr-TR" sz="24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MTL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01650"/>
                  </a:ext>
                </a:extLst>
              </a:tr>
            </a:tbl>
          </a:graphicData>
        </a:graphic>
      </p:graphicFrame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90338" y="235916"/>
            <a:ext cx="10515600" cy="1325563"/>
          </a:xfrm>
        </p:spPr>
        <p:txBody>
          <a:bodyPr/>
          <a:lstStyle/>
          <a:p>
            <a:pPr algn="ctr"/>
            <a:r>
              <a:rPr lang="tr-TR" dirty="0"/>
              <a:t>Ana Demans Tiplerinde Atrofi Paternleri</a:t>
            </a:r>
          </a:p>
        </p:txBody>
      </p:sp>
    </p:spTree>
    <p:extLst>
      <p:ext uri="{BB962C8B-B14F-4D97-AF65-F5344CB8AC3E}">
        <p14:creationId xmlns:p14="http://schemas.microsoft.com/office/powerpoint/2010/main" val="9337876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26"/>
          <p:cNvSpPr txBox="1">
            <a:spLocks noGrp="1"/>
          </p:cNvSpPr>
          <p:nvPr>
            <p:ph type="title"/>
          </p:nvPr>
        </p:nvSpPr>
        <p:spPr>
          <a:xfrm>
            <a:off x="1667840" y="397178"/>
            <a:ext cx="7635186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tr-TR" b="1" dirty="0">
                <a:solidFill>
                  <a:schemeClr val="bg1"/>
                </a:solidFill>
              </a:rPr>
              <a:t>AH-LCD ayırıcı tanı: </a:t>
            </a:r>
            <a:r>
              <a:rPr lang="tr-TR" b="1" dirty="0" err="1">
                <a:solidFill>
                  <a:schemeClr val="bg1"/>
                </a:solidFill>
              </a:rPr>
              <a:t>Singulat</a:t>
            </a:r>
            <a:r>
              <a:rPr lang="tr-TR" b="1" dirty="0">
                <a:solidFill>
                  <a:schemeClr val="bg1"/>
                </a:solidFill>
              </a:rPr>
              <a:t> ada</a:t>
            </a:r>
            <a:br>
              <a:rPr lang="tr-TR" dirty="0"/>
            </a:br>
            <a:endParaRPr dirty="0"/>
          </a:p>
        </p:txBody>
      </p:sp>
      <p:pic>
        <p:nvPicPr>
          <p:cNvPr id="5" name="Picture 4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F51E7A26-1E76-578F-4B91-31CBB83877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33" t="23365" r="61568" b="32072"/>
          <a:stretch/>
        </p:blipFill>
        <p:spPr>
          <a:xfrm>
            <a:off x="3986899" y="894264"/>
            <a:ext cx="3235202" cy="5173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9560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C7415-35B4-EA3E-53FD-640255FBF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TR"/>
          </a:p>
        </p:txBody>
      </p:sp>
      <p:pic>
        <p:nvPicPr>
          <p:cNvPr id="5" name="Content Placeholder 4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D1800A6A-9958-1650-CC8E-5EA662732F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9233" y="1505243"/>
            <a:ext cx="7480528" cy="467172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F06A45-ECC8-861D-949A-D489B2D22A8C}"/>
              </a:ext>
            </a:extLst>
          </p:cNvPr>
          <p:cNvSpPr txBox="1"/>
          <p:nvPr/>
        </p:nvSpPr>
        <p:spPr>
          <a:xfrm>
            <a:off x="9186203" y="5894363"/>
            <a:ext cx="2707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/>
              <a:t>Chouliaras &amp; O Brien, 2023</a:t>
            </a:r>
          </a:p>
        </p:txBody>
      </p:sp>
    </p:spTree>
    <p:extLst>
      <p:ext uri="{BB962C8B-B14F-4D97-AF65-F5344CB8AC3E}">
        <p14:creationId xmlns:p14="http://schemas.microsoft.com/office/powerpoint/2010/main" val="2063295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D497-35A7-202A-1A7E-FA883B715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chemeClr val="bg1"/>
                </a:solidFill>
              </a:rPr>
              <a:t>LATE</a:t>
            </a:r>
          </a:p>
        </p:txBody>
      </p:sp>
      <p:pic>
        <p:nvPicPr>
          <p:cNvPr id="5" name="Content Placeholder 4" descr="A close-up of a brain scan&#10;&#10;AI-generated content may be incorrect.">
            <a:extLst>
              <a:ext uri="{FF2B5EF4-FFF2-40B4-BE49-F238E27FC236}">
                <a16:creationId xmlns:a16="http://schemas.microsoft.com/office/drawing/2014/main" id="{7955B3E4-507F-793D-46C7-148EC84090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999"/>
          <a:stretch>
            <a:fillRect/>
          </a:stretch>
        </p:blipFill>
        <p:spPr>
          <a:xfrm>
            <a:off x="1513647" y="1690688"/>
            <a:ext cx="9164706" cy="365966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F2C6A2-2B28-B426-69AE-7C6FE35F4650}"/>
              </a:ext>
            </a:extLst>
          </p:cNvPr>
          <p:cNvSpPr txBox="1"/>
          <p:nvPr/>
        </p:nvSpPr>
        <p:spPr>
          <a:xfrm>
            <a:off x="9256542" y="6176963"/>
            <a:ext cx="202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b="1" dirty="0">
                <a:solidFill>
                  <a:schemeClr val="bg1"/>
                </a:solidFill>
              </a:rPr>
              <a:t>Haller ve ark., 2023</a:t>
            </a:r>
          </a:p>
        </p:txBody>
      </p:sp>
    </p:spTree>
    <p:extLst>
      <p:ext uri="{BB962C8B-B14F-4D97-AF65-F5344CB8AC3E}">
        <p14:creationId xmlns:p14="http://schemas.microsoft.com/office/powerpoint/2010/main" val="31165450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Başlık 1"/>
          <p:cNvSpPr>
            <a:spLocks noGrp="1"/>
          </p:cNvSpPr>
          <p:nvPr>
            <p:ph type="title"/>
          </p:nvPr>
        </p:nvSpPr>
        <p:spPr>
          <a:xfrm>
            <a:off x="2706896" y="136034"/>
            <a:ext cx="5882468" cy="1143000"/>
          </a:xfrm>
        </p:spPr>
        <p:txBody>
          <a:bodyPr>
            <a:normAutofit fontScale="90000"/>
          </a:bodyPr>
          <a:lstStyle/>
          <a:p>
            <a:r>
              <a:rPr lang="tr-TR" altLang="tr-TR" b="1" dirty="0">
                <a:solidFill>
                  <a:schemeClr val="bg1"/>
                </a:solidFill>
              </a:rPr>
              <a:t>Normal Basınçlı Hidrosefali</a:t>
            </a:r>
          </a:p>
        </p:txBody>
      </p:sp>
      <p:sp>
        <p:nvSpPr>
          <p:cNvPr id="74755" name="İçerik Yer Tutucusu 2"/>
          <p:cNvSpPr>
            <a:spLocks noGrp="1"/>
          </p:cNvSpPr>
          <p:nvPr>
            <p:ph idx="1"/>
          </p:nvPr>
        </p:nvSpPr>
        <p:spPr>
          <a:xfrm>
            <a:off x="2058193" y="1328738"/>
            <a:ext cx="8075613" cy="1252538"/>
          </a:xfrm>
        </p:spPr>
        <p:txBody>
          <a:bodyPr/>
          <a:lstStyle/>
          <a:p>
            <a:r>
              <a:rPr lang="tr-TR" altLang="tr-TR" dirty="0" err="1">
                <a:solidFill>
                  <a:schemeClr val="bg1"/>
                </a:solidFill>
              </a:rPr>
              <a:t>Atrofiye</a:t>
            </a:r>
            <a:r>
              <a:rPr lang="tr-TR" altLang="tr-TR" dirty="0">
                <a:solidFill>
                  <a:schemeClr val="bg1"/>
                </a:solidFill>
              </a:rPr>
              <a:t> </a:t>
            </a:r>
            <a:r>
              <a:rPr lang="tr-TR" altLang="tr-TR" dirty="0" err="1">
                <a:solidFill>
                  <a:schemeClr val="bg1"/>
                </a:solidFill>
              </a:rPr>
              <a:t>sekonder</a:t>
            </a:r>
            <a:r>
              <a:rPr lang="tr-TR" altLang="tr-TR" dirty="0">
                <a:solidFill>
                  <a:schemeClr val="bg1"/>
                </a:solidFill>
              </a:rPr>
              <a:t> olmayan </a:t>
            </a:r>
            <a:r>
              <a:rPr lang="tr-TR" altLang="tr-TR" dirty="0" err="1">
                <a:solidFill>
                  <a:schemeClr val="bg1"/>
                </a:solidFill>
              </a:rPr>
              <a:t>ventrikülomegali</a:t>
            </a:r>
            <a:endParaRPr lang="tr-TR" altLang="tr-TR" dirty="0">
              <a:solidFill>
                <a:schemeClr val="bg1"/>
              </a:solidFill>
            </a:endParaRPr>
          </a:p>
          <a:p>
            <a:pPr lvl="1"/>
            <a:r>
              <a:rPr lang="tr-TR" altLang="tr-TR" dirty="0" err="1">
                <a:solidFill>
                  <a:schemeClr val="bg1"/>
                </a:solidFill>
              </a:rPr>
              <a:t>Evans</a:t>
            </a:r>
            <a:r>
              <a:rPr lang="tr-TR" altLang="tr-TR" dirty="0">
                <a:solidFill>
                  <a:schemeClr val="bg1"/>
                </a:solidFill>
              </a:rPr>
              <a:t> indeksi 0.31’den büyük</a:t>
            </a:r>
          </a:p>
        </p:txBody>
      </p:sp>
      <p:pic>
        <p:nvPicPr>
          <p:cNvPr id="7475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110"/>
          <a:stretch>
            <a:fillRect/>
          </a:stretch>
        </p:blipFill>
        <p:spPr bwMode="auto">
          <a:xfrm>
            <a:off x="4077326" y="2248139"/>
            <a:ext cx="3417756" cy="4349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D8434F-4010-9B82-AF4C-388DB8CFB337}"/>
              </a:ext>
            </a:extLst>
          </p:cNvPr>
          <p:cNvSpPr txBox="1"/>
          <p:nvPr/>
        </p:nvSpPr>
        <p:spPr>
          <a:xfrm>
            <a:off x="3132944" y="2248139"/>
            <a:ext cx="1079292" cy="452431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K</a:t>
            </a:r>
            <a:r>
              <a:rPr lang="en-TR" dirty="0"/>
              <a:t>k</a:t>
            </a:r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77832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1981200" y="1600200"/>
            <a:ext cx="7499350" cy="749300"/>
          </a:xfrm>
        </p:spPr>
        <p:txBody>
          <a:bodyPr>
            <a:normAutofit/>
          </a:bodyPr>
          <a:lstStyle/>
          <a:p>
            <a:pPr>
              <a:defRPr/>
            </a:pPr>
            <a:endParaRPr lang="tr-TR" dirty="0"/>
          </a:p>
        </p:txBody>
      </p:sp>
      <p:pic>
        <p:nvPicPr>
          <p:cNvPr id="7577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868" y="1804973"/>
            <a:ext cx="8180014" cy="3816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80" name="Başlık 3"/>
          <p:cNvSpPr>
            <a:spLocks noGrp="1"/>
          </p:cNvSpPr>
          <p:nvPr>
            <p:ph type="title"/>
          </p:nvPr>
        </p:nvSpPr>
        <p:spPr>
          <a:xfrm>
            <a:off x="1435608" y="274637"/>
            <a:ext cx="10515600" cy="13255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tr-TR" b="1" dirty="0" err="1">
                <a:solidFill>
                  <a:schemeClr val="bg1"/>
                </a:solidFill>
              </a:rPr>
              <a:t>Kallosal</a:t>
            </a:r>
            <a:r>
              <a:rPr lang="tr-TR" b="1" dirty="0">
                <a:solidFill>
                  <a:schemeClr val="bg1"/>
                </a:solidFill>
              </a:rPr>
              <a:t> açı  40 - 80°  (normal 100-120)</a:t>
            </a:r>
            <a:br>
              <a:rPr lang="tr-TR" b="1" dirty="0">
                <a:solidFill>
                  <a:schemeClr val="bg1"/>
                </a:solidFill>
              </a:rPr>
            </a:br>
            <a:r>
              <a:rPr lang="tr-TR" b="1" dirty="0">
                <a:solidFill>
                  <a:schemeClr val="bg1"/>
                </a:solidFill>
              </a:rPr>
              <a:t> PC hizasında ölçülmeli</a:t>
            </a:r>
            <a:br>
              <a:rPr lang="tr-TR" dirty="0"/>
            </a:br>
            <a:endParaRPr lang="tr-TR" altLang="tr-TR" dirty="0"/>
          </a:p>
        </p:txBody>
      </p:sp>
    </p:spTree>
    <p:extLst>
      <p:ext uri="{BB962C8B-B14F-4D97-AF65-F5344CB8AC3E}">
        <p14:creationId xmlns:p14="http://schemas.microsoft.com/office/powerpoint/2010/main" val="396254489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61" t="5315" r="6057" b="8009"/>
          <a:stretch/>
        </p:blipFill>
        <p:spPr bwMode="auto">
          <a:xfrm>
            <a:off x="738061" y="1316326"/>
            <a:ext cx="4883869" cy="5005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İçerik Yer Tutucusu 3">
            <a:extLst>
              <a:ext uri="{FF2B5EF4-FFF2-40B4-BE49-F238E27FC236}">
                <a16:creationId xmlns:a16="http://schemas.microsoft.com/office/drawing/2014/main" id="{098F42B7-5A69-774C-6AC2-84EC69D68A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0072" y="1571856"/>
            <a:ext cx="4696804" cy="449490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4EA893-9E2D-A3E5-87A4-7169CAE3AF26}"/>
              </a:ext>
            </a:extLst>
          </p:cNvPr>
          <p:cNvSpPr txBox="1"/>
          <p:nvPr/>
        </p:nvSpPr>
        <p:spPr>
          <a:xfrm>
            <a:off x="1156910" y="360352"/>
            <a:ext cx="937254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200" b="1" dirty="0">
                <a:solidFill>
                  <a:schemeClr val="bg1"/>
                </a:solidFill>
              </a:rPr>
              <a:t>PV Ak Madde bozukluğu ve DESH: Orantısız büyümüş </a:t>
            </a:r>
            <a:r>
              <a:rPr lang="tr-TR" sz="2200" b="1" dirty="0" err="1">
                <a:solidFill>
                  <a:schemeClr val="bg1"/>
                </a:solidFill>
              </a:rPr>
              <a:t>subaraknoid</a:t>
            </a:r>
            <a:r>
              <a:rPr lang="tr-TR" sz="2200" b="1" dirty="0">
                <a:solidFill>
                  <a:schemeClr val="bg1"/>
                </a:solidFill>
              </a:rPr>
              <a:t> alanlar</a:t>
            </a:r>
            <a:endParaRPr lang="en-TR" sz="2200" dirty="0"/>
          </a:p>
        </p:txBody>
      </p:sp>
    </p:spTree>
    <p:extLst>
      <p:ext uri="{BB962C8B-B14F-4D97-AF65-F5344CB8AC3E}">
        <p14:creationId xmlns:p14="http://schemas.microsoft.com/office/powerpoint/2010/main" val="18918345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Başlık 1"/>
          <p:cNvSpPr>
            <a:spLocks noGrp="1"/>
          </p:cNvSpPr>
          <p:nvPr>
            <p:ph type="title"/>
          </p:nvPr>
        </p:nvSpPr>
        <p:spPr>
          <a:xfrm>
            <a:off x="4440238" y="260350"/>
            <a:ext cx="3033712" cy="1143000"/>
          </a:xfrm>
        </p:spPr>
        <p:txBody>
          <a:bodyPr/>
          <a:lstStyle/>
          <a:p>
            <a:r>
              <a:rPr lang="tr-TR" altLang="tr-TR" b="1" dirty="0" err="1">
                <a:solidFill>
                  <a:schemeClr val="bg1"/>
                </a:solidFill>
              </a:rPr>
              <a:t>Flow</a:t>
            </a:r>
            <a:r>
              <a:rPr lang="tr-TR" altLang="tr-TR" b="1" dirty="0">
                <a:solidFill>
                  <a:schemeClr val="bg1"/>
                </a:solidFill>
              </a:rPr>
              <a:t> </a:t>
            </a:r>
            <a:r>
              <a:rPr lang="tr-TR" altLang="tr-TR" b="1" dirty="0" err="1">
                <a:solidFill>
                  <a:schemeClr val="bg1"/>
                </a:solidFill>
              </a:rPr>
              <a:t>void</a:t>
            </a:r>
            <a:endParaRPr lang="tr-TR" altLang="tr-TR" b="1" dirty="0">
              <a:solidFill>
                <a:schemeClr val="bg1"/>
              </a:solidFill>
            </a:endParaRPr>
          </a:p>
        </p:txBody>
      </p:sp>
      <p:pic>
        <p:nvPicPr>
          <p:cNvPr id="78851" name="Picture 4" descr="C:\Users\JeanLuc\Desktop\TEMP\mrrrrrrr\IMG-0001-00007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8" t="11159" r="13777" b="8425"/>
          <a:stretch/>
        </p:blipFill>
        <p:spPr bwMode="auto">
          <a:xfrm>
            <a:off x="2860690" y="1872780"/>
            <a:ext cx="2626649" cy="2803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852" name="Picture 5" descr="C:\Users\JeanLuc\Desktop\TEMP\mrrrrrrr\IMG-0001-00006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22" t="11159" r="14224" b="5819"/>
          <a:stretch/>
        </p:blipFill>
        <p:spPr bwMode="auto">
          <a:xfrm>
            <a:off x="120986" y="1813692"/>
            <a:ext cx="2651447" cy="2921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A5FDBC-6D62-777B-70B8-D46EDB1E9676}"/>
              </a:ext>
            </a:extLst>
          </p:cNvPr>
          <p:cNvSpPr txBox="1"/>
          <p:nvPr/>
        </p:nvSpPr>
        <p:spPr>
          <a:xfrm>
            <a:off x="7348146" y="1403350"/>
            <a:ext cx="909403" cy="107002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C111D8-701B-308E-CBAD-A7390DAF68CF}"/>
              </a:ext>
            </a:extLst>
          </p:cNvPr>
          <p:cNvSpPr txBox="1"/>
          <p:nvPr/>
        </p:nvSpPr>
        <p:spPr>
          <a:xfrm>
            <a:off x="9608695" y="1199213"/>
            <a:ext cx="884419" cy="134713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3639E8-5C7D-A957-A170-1F8E73850506}"/>
              </a:ext>
            </a:extLst>
          </p:cNvPr>
          <p:cNvSpPr txBox="1"/>
          <p:nvPr/>
        </p:nvSpPr>
        <p:spPr>
          <a:xfrm>
            <a:off x="1124613" y="5968351"/>
            <a:ext cx="1898052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pic>
        <p:nvPicPr>
          <p:cNvPr id="6" name="Picture 5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58A52F4D-1E74-AC6E-3DEC-22D52AC695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509" t="36709" r="19116" b="32071"/>
          <a:stretch/>
        </p:blipFill>
        <p:spPr>
          <a:xfrm>
            <a:off x="9088379" y="1942766"/>
            <a:ext cx="2519554" cy="26367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458455-DE82-3429-96DC-1DBD2CFABC29}"/>
              </a:ext>
            </a:extLst>
          </p:cNvPr>
          <p:cNvSpPr txBox="1"/>
          <p:nvPr/>
        </p:nvSpPr>
        <p:spPr>
          <a:xfrm>
            <a:off x="2531583" y="1337767"/>
            <a:ext cx="909403" cy="107002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4F0876-ECB4-CF2A-7A20-5226533B307C}"/>
              </a:ext>
            </a:extLst>
          </p:cNvPr>
          <p:cNvSpPr txBox="1"/>
          <p:nvPr/>
        </p:nvSpPr>
        <p:spPr>
          <a:xfrm>
            <a:off x="-242443" y="4676197"/>
            <a:ext cx="1180365" cy="107002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pic>
        <p:nvPicPr>
          <p:cNvPr id="10" name="Picture 9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02BC66E7-4106-AFE5-98C8-60409DB41B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149" t="37917" r="19603" b="32071"/>
          <a:stretch/>
        </p:blipFill>
        <p:spPr>
          <a:xfrm>
            <a:off x="6207432" y="1942767"/>
            <a:ext cx="2387385" cy="25502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1625C9-E46B-5C6E-37DD-0B70CB026F2E}"/>
              </a:ext>
            </a:extLst>
          </p:cNvPr>
          <p:cNvSpPr txBox="1"/>
          <p:nvPr/>
        </p:nvSpPr>
        <p:spPr>
          <a:xfrm>
            <a:off x="5120894" y="1403349"/>
            <a:ext cx="909403" cy="107002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37995763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93" t="5290" r="11309" b="4264"/>
          <a:stretch/>
        </p:blipFill>
        <p:spPr bwMode="auto">
          <a:xfrm>
            <a:off x="2529978" y="1825354"/>
            <a:ext cx="3476413" cy="3073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Google Shape;249;p21">
            <a:extLst>
              <a:ext uri="{FF2B5EF4-FFF2-40B4-BE49-F238E27FC236}">
                <a16:creationId xmlns:a16="http://schemas.microsoft.com/office/drawing/2014/main" id="{854A1718-8B89-2410-E649-CF3BD23A809B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3958" t="19017" r="4607" b="9865"/>
          <a:stretch/>
        </p:blipFill>
        <p:spPr>
          <a:xfrm>
            <a:off x="7467960" y="1593304"/>
            <a:ext cx="3301129" cy="353787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B1C83F-C11F-603A-7CF2-162B1E3BA5F4}"/>
              </a:ext>
            </a:extLst>
          </p:cNvPr>
          <p:cNvSpPr txBox="1"/>
          <p:nvPr/>
        </p:nvSpPr>
        <p:spPr>
          <a:xfrm>
            <a:off x="10653168" y="1593304"/>
            <a:ext cx="349772" cy="308624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2BED13-19B3-D7CD-2B23-5BF83A92D4CD}"/>
              </a:ext>
            </a:extLst>
          </p:cNvPr>
          <p:cNvSpPr txBox="1"/>
          <p:nvPr/>
        </p:nvSpPr>
        <p:spPr>
          <a:xfrm>
            <a:off x="11306970" y="1877478"/>
            <a:ext cx="349772" cy="308624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896433-275B-FB28-AB7E-864272D776E7}"/>
              </a:ext>
            </a:extLst>
          </p:cNvPr>
          <p:cNvSpPr txBox="1"/>
          <p:nvPr/>
        </p:nvSpPr>
        <p:spPr>
          <a:xfrm>
            <a:off x="7664972" y="661720"/>
            <a:ext cx="63957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5E9306-5798-707B-96EA-1290ED565D12}"/>
              </a:ext>
            </a:extLst>
          </p:cNvPr>
          <p:cNvSpPr txBox="1"/>
          <p:nvPr/>
        </p:nvSpPr>
        <p:spPr>
          <a:xfrm rot="18861344">
            <a:off x="6145550" y="2033260"/>
            <a:ext cx="672047" cy="67205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F0ECEF-38C9-A3C3-2B02-7F328AE0354D}"/>
              </a:ext>
            </a:extLst>
          </p:cNvPr>
          <p:cNvSpPr txBox="1"/>
          <p:nvPr/>
        </p:nvSpPr>
        <p:spPr>
          <a:xfrm rot="13396790" flipH="1">
            <a:off x="6735678" y="4627694"/>
            <a:ext cx="1912797" cy="67205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31250032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1" t="11969" r="12985" b="8194"/>
          <a:stretch/>
        </p:blipFill>
        <p:spPr bwMode="auto">
          <a:xfrm>
            <a:off x="1484025" y="1525718"/>
            <a:ext cx="4111261" cy="4617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8131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14451" r="8144" b="20886"/>
          <a:stretch/>
        </p:blipFill>
        <p:spPr bwMode="auto">
          <a:xfrm>
            <a:off x="5886137" y="1420787"/>
            <a:ext cx="5242950" cy="4617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39C7F2-C458-9C98-4034-CE8C18CD2DD4}"/>
              </a:ext>
            </a:extLst>
          </p:cNvPr>
          <p:cNvSpPr txBox="1"/>
          <p:nvPr/>
        </p:nvSpPr>
        <p:spPr>
          <a:xfrm>
            <a:off x="1484025" y="1525718"/>
            <a:ext cx="184731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endParaRPr lang="en-TR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16ED7B-1B9C-8661-CEF8-8B98A0918121}"/>
              </a:ext>
            </a:extLst>
          </p:cNvPr>
          <p:cNvSpPr txBox="1"/>
          <p:nvPr/>
        </p:nvSpPr>
        <p:spPr>
          <a:xfrm>
            <a:off x="5741233" y="1169233"/>
            <a:ext cx="629587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377958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71" t="16427" r="11173" b="12308"/>
          <a:stretch/>
        </p:blipFill>
        <p:spPr bwMode="auto">
          <a:xfrm>
            <a:off x="0" y="1521894"/>
            <a:ext cx="3707782" cy="3606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Picture 3" descr="A close-up of a brain&#10;&#10;Description automatically generated">
            <a:extLst>
              <a:ext uri="{FF2B5EF4-FFF2-40B4-BE49-F238E27FC236}">
                <a16:creationId xmlns:a16="http://schemas.microsoft.com/office/drawing/2014/main" id="{D5782351-D5BD-6453-4A35-5869F65D53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5414" y="891915"/>
            <a:ext cx="4242110" cy="4677459"/>
          </a:xfrm>
          <a:prstGeom prst="rect">
            <a:avLst/>
          </a:prstGeom>
        </p:spPr>
      </p:pic>
      <p:pic>
        <p:nvPicPr>
          <p:cNvPr id="6" name="Picture 5" descr="A close-up of a brain scan&#10;&#10;Description automatically generated">
            <a:extLst>
              <a:ext uri="{FF2B5EF4-FFF2-40B4-BE49-F238E27FC236}">
                <a16:creationId xmlns:a16="http://schemas.microsoft.com/office/drawing/2014/main" id="{62A7879B-3257-3D4A-D0B9-663B3426D7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7524" y="1219621"/>
            <a:ext cx="4004475" cy="397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745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051" y="766928"/>
            <a:ext cx="3657054" cy="4179489"/>
          </a:xfrm>
          <a:prstGeom prst="rect">
            <a:avLst/>
          </a:prstGeom>
        </p:spPr>
      </p:pic>
      <p:pic>
        <p:nvPicPr>
          <p:cNvPr id="5" name="Picture 4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98D666FE-AF26-D4B3-0E92-69D3946FCFB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369" t="22407" r="18952" b="44340"/>
          <a:stretch/>
        </p:blipFill>
        <p:spPr>
          <a:xfrm>
            <a:off x="6672896" y="835305"/>
            <a:ext cx="4067148" cy="446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6092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ADE9E2B6-95B2-6FEE-DBAA-ED3D1BB829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425" t="31048" r="17735" b="32327"/>
          <a:stretch>
            <a:fillRect/>
          </a:stretch>
        </p:blipFill>
        <p:spPr>
          <a:xfrm>
            <a:off x="199958" y="1092443"/>
            <a:ext cx="5105438" cy="4700050"/>
          </a:xfrm>
          <a:prstGeom prst="rect">
            <a:avLst/>
          </a:prstGeom>
        </p:spPr>
      </p:pic>
      <p:pic>
        <p:nvPicPr>
          <p:cNvPr id="7" name="Picture 6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C3C48EC8-EBD2-DD0D-ECA5-770E1AA8431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119" t="42390" r="20543" b="36317"/>
          <a:stretch/>
        </p:blipFill>
        <p:spPr>
          <a:xfrm>
            <a:off x="5827114" y="3974152"/>
            <a:ext cx="5755286" cy="2539777"/>
          </a:xfrm>
          <a:prstGeom prst="rect">
            <a:avLst/>
          </a:prstGeom>
        </p:spPr>
      </p:pic>
      <p:pic>
        <p:nvPicPr>
          <p:cNvPr id="8" name="Picture 7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30B24D07-3E60-AEB0-E322-18F4E49161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425" t="68137" r="30622" b="13289"/>
          <a:stretch/>
        </p:blipFill>
        <p:spPr>
          <a:xfrm>
            <a:off x="6267450" y="-137215"/>
            <a:ext cx="3829050" cy="35662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A637DC2-8336-9B93-BB6D-F1E596F3631C}"/>
              </a:ext>
            </a:extLst>
          </p:cNvPr>
          <p:cNvSpPr txBox="1"/>
          <p:nvPr/>
        </p:nvSpPr>
        <p:spPr>
          <a:xfrm>
            <a:off x="1003009" y="342489"/>
            <a:ext cx="538586" cy="46862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A44EBD-EB73-AA7F-1EFE-C1674A897276}"/>
              </a:ext>
            </a:extLst>
          </p:cNvPr>
          <p:cNvSpPr txBox="1"/>
          <p:nvPr/>
        </p:nvSpPr>
        <p:spPr>
          <a:xfrm>
            <a:off x="290802" y="3429000"/>
            <a:ext cx="538586" cy="42955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377B45-7B7A-C512-1557-DA8D4DC9AFCF}"/>
              </a:ext>
            </a:extLst>
          </p:cNvPr>
          <p:cNvSpPr txBox="1"/>
          <p:nvPr/>
        </p:nvSpPr>
        <p:spPr>
          <a:xfrm>
            <a:off x="393697" y="1026444"/>
            <a:ext cx="538586" cy="46862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181256883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566F6D5-025F-BBE5-7AD1-BBB1F6AFC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_6385">
            <a:hlinkClick r:id="" action="ppaction://media"/>
            <a:extLst>
              <a:ext uri="{FF2B5EF4-FFF2-40B4-BE49-F238E27FC236}">
                <a16:creationId xmlns:a16="http://schemas.microsoft.com/office/drawing/2014/main" id="{641805F6-BCDA-7EC6-28C8-81CD2EF2A02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7439" y="189333"/>
            <a:ext cx="3645335" cy="6479333"/>
          </a:xfrm>
        </p:spPr>
      </p:pic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04640FCE-3DAE-0103-8E26-96E45284E43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425" t="31048" r="17735" b="32327"/>
          <a:stretch>
            <a:fillRect/>
          </a:stretch>
        </p:blipFill>
        <p:spPr>
          <a:xfrm>
            <a:off x="4052774" y="365125"/>
            <a:ext cx="4021038" cy="3701755"/>
          </a:xfrm>
          <a:prstGeom prst="rect">
            <a:avLst/>
          </a:prstGeom>
        </p:spPr>
      </p:pic>
      <p:pic>
        <p:nvPicPr>
          <p:cNvPr id="7" name="Picture 6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3BEAFBEB-9908-52A6-5D88-F30DDB9ACBC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8119" t="42390" r="20543" b="36317"/>
          <a:stretch/>
        </p:blipFill>
        <p:spPr>
          <a:xfrm>
            <a:off x="5888074" y="4066880"/>
            <a:ext cx="4974843" cy="2195372"/>
          </a:xfrm>
          <a:prstGeom prst="rect">
            <a:avLst/>
          </a:prstGeom>
        </p:spPr>
      </p:pic>
      <p:pic>
        <p:nvPicPr>
          <p:cNvPr id="8" name="Picture 7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953E31F2-D7B3-BB23-0BE9-D3989705F62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425" t="68137" r="30622" b="13289"/>
          <a:stretch/>
        </p:blipFill>
        <p:spPr>
          <a:xfrm>
            <a:off x="8375495" y="576800"/>
            <a:ext cx="3179427" cy="29611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6874A43-B05B-A7B4-547B-BE302BFB7934}"/>
              </a:ext>
            </a:extLst>
          </p:cNvPr>
          <p:cNvSpPr txBox="1"/>
          <p:nvPr/>
        </p:nvSpPr>
        <p:spPr>
          <a:xfrm>
            <a:off x="4153335" y="189333"/>
            <a:ext cx="538586" cy="46862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845116-29C7-AAAD-745A-39F220BE05B0}"/>
              </a:ext>
            </a:extLst>
          </p:cNvPr>
          <p:cNvSpPr txBox="1"/>
          <p:nvPr/>
        </p:nvSpPr>
        <p:spPr>
          <a:xfrm>
            <a:off x="4203615" y="2057392"/>
            <a:ext cx="438025" cy="46862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259984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-28575"/>
            <a:ext cx="4464050" cy="668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403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46038"/>
            <a:ext cx="4414837" cy="660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4036" name="Rectangle 3"/>
          <p:cNvSpPr>
            <a:spLocks noChangeArrowheads="1"/>
          </p:cNvSpPr>
          <p:nvPr/>
        </p:nvSpPr>
        <p:spPr bwMode="auto">
          <a:xfrm>
            <a:off x="4997451" y="333376"/>
            <a:ext cx="1152525" cy="142875"/>
          </a:xfrm>
          <a:prstGeom prst="rect">
            <a:avLst/>
          </a:prstGeom>
          <a:blipFill dpi="0" rotWithShape="0">
            <a:blip r:embed="rId5"/>
            <a:srcRect/>
            <a:tile tx="0" ty="0" sx="100000" sy="100000" flip="none" algn="tl"/>
          </a:blipFill>
          <a:ln w="936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tr-TR" altLang="tr-TR"/>
          </a:p>
        </p:txBody>
      </p:sp>
      <p:sp>
        <p:nvSpPr>
          <p:cNvPr id="44037" name="Rectangle 4"/>
          <p:cNvSpPr>
            <a:spLocks noChangeArrowheads="1"/>
          </p:cNvSpPr>
          <p:nvPr/>
        </p:nvSpPr>
        <p:spPr bwMode="auto">
          <a:xfrm>
            <a:off x="9328151" y="260351"/>
            <a:ext cx="1152525" cy="144463"/>
          </a:xfrm>
          <a:prstGeom prst="rect">
            <a:avLst/>
          </a:prstGeom>
          <a:blipFill dpi="0" rotWithShape="0">
            <a:blip r:embed="rId5"/>
            <a:srcRect/>
            <a:tile tx="0" ty="0" sx="100000" sy="100000" flip="none" algn="tl"/>
          </a:blipFill>
          <a:ln w="936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tr-TR" altLang="tr-TR"/>
          </a:p>
        </p:txBody>
      </p:sp>
      <p:sp>
        <p:nvSpPr>
          <p:cNvPr id="44038" name="Text Box 5"/>
          <p:cNvSpPr txBox="1">
            <a:spLocks noChangeArrowheads="1"/>
          </p:cNvSpPr>
          <p:nvPr/>
        </p:nvSpPr>
        <p:spPr bwMode="auto">
          <a:xfrm>
            <a:off x="4735514" y="6492875"/>
            <a:ext cx="650875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6800" rIns="90000" bIns="46800">
            <a:spAutoFit/>
          </a:bodyPr>
          <a:lstStyle>
            <a:lvl1pPr eaLnBrk="0" hangingPunct="0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1pPr>
            <a:lvl2pPr eaLnBrk="0" hangingPunct="0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2pPr>
            <a:lvl3pPr eaLnBrk="0" hangingPunct="0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3pPr>
            <a:lvl4pPr eaLnBrk="0" hangingPunct="0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4pPr>
            <a:lvl5pPr eaLnBrk="0" hangingPunct="0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Droid Sans Fallback" charset="0"/>
                <a:cs typeface="Droid Sans Fallback" charset="0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tr-TR" altLang="tr-TR">
                <a:solidFill>
                  <a:srgbClr val="FFFFFF"/>
                </a:solidFill>
              </a:rPr>
              <a:t>KBD</a:t>
            </a:r>
          </a:p>
        </p:txBody>
      </p:sp>
    </p:spTree>
    <p:extLst>
      <p:ext uri="{BB962C8B-B14F-4D97-AF65-F5344CB8AC3E}">
        <p14:creationId xmlns:p14="http://schemas.microsoft.com/office/powerpoint/2010/main" val="62328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852" y="66772"/>
            <a:ext cx="5372572" cy="617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Metin kutusu 3"/>
          <p:cNvSpPr txBox="1"/>
          <p:nvPr/>
        </p:nvSpPr>
        <p:spPr>
          <a:xfrm>
            <a:off x="1914610" y="6350304"/>
            <a:ext cx="84949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000" b="1" dirty="0">
                <a:solidFill>
                  <a:schemeClr val="bg1"/>
                </a:solidFill>
              </a:rPr>
              <a:t>Alzheimer</a:t>
            </a:r>
            <a:r>
              <a:rPr lang="tr-TR" dirty="0">
                <a:solidFill>
                  <a:schemeClr val="bg1"/>
                </a:solidFill>
              </a:rPr>
              <a:t>           %14                                  %42                       %14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046644-12FD-C93E-04A3-67332F69BC2E}"/>
              </a:ext>
            </a:extLst>
          </p:cNvPr>
          <p:cNvSpPr txBox="1"/>
          <p:nvPr/>
        </p:nvSpPr>
        <p:spPr>
          <a:xfrm>
            <a:off x="10409582" y="6381082"/>
            <a:ext cx="35648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dirty="0" err="1">
                <a:solidFill>
                  <a:schemeClr val="bg1"/>
                </a:solidFill>
              </a:rPr>
              <a:t>Heo</a:t>
            </a:r>
            <a:r>
              <a:rPr lang="tr-TR" dirty="0">
                <a:solidFill>
                  <a:schemeClr val="bg1"/>
                </a:solidFill>
              </a:rPr>
              <a:t> et al,2009</a:t>
            </a:r>
            <a:endParaRPr lang="en-TR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77546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C00000"/>
                </a:solidFill>
              </a:rPr>
              <a:t>MRI </a:t>
            </a:r>
            <a:r>
              <a:rPr lang="tr-TR" b="1" dirty="0" err="1">
                <a:solidFill>
                  <a:srgbClr val="C00000"/>
                </a:solidFill>
              </a:rPr>
              <a:t>for</a:t>
            </a:r>
            <a:r>
              <a:rPr lang="tr-TR" b="1" dirty="0">
                <a:solidFill>
                  <a:srgbClr val="C00000"/>
                </a:solidFill>
              </a:rPr>
              <a:t> </a:t>
            </a:r>
            <a:r>
              <a:rPr lang="tr-TR" b="1" dirty="0" err="1">
                <a:solidFill>
                  <a:srgbClr val="C00000"/>
                </a:solidFill>
              </a:rPr>
              <a:t>Neurodegenerative</a:t>
            </a:r>
            <a:r>
              <a:rPr lang="tr-TR" b="1" dirty="0">
                <a:solidFill>
                  <a:srgbClr val="C00000"/>
                </a:solidFill>
              </a:rPr>
              <a:t> </a:t>
            </a:r>
            <a:r>
              <a:rPr lang="tr-TR" b="1" dirty="0" err="1">
                <a:solidFill>
                  <a:srgbClr val="C00000"/>
                </a:solidFill>
              </a:rPr>
              <a:t>Diseases</a:t>
            </a:r>
            <a:endParaRPr lang="tr-TR" b="1" dirty="0">
              <a:solidFill>
                <a:srgbClr val="C00000"/>
              </a:solidFill>
            </a:endParaRP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r>
              <a:rPr lang="tr-TR" sz="3200" dirty="0"/>
              <a:t>3 Tesla</a:t>
            </a:r>
          </a:p>
          <a:p>
            <a:r>
              <a:rPr lang="tr-TR" sz="3200" dirty="0"/>
              <a:t>3D T1 </a:t>
            </a:r>
            <a:r>
              <a:rPr lang="tr-TR" sz="3200" dirty="0" err="1"/>
              <a:t>sequences</a:t>
            </a:r>
            <a:r>
              <a:rPr lang="tr-TR" sz="3200" dirty="0"/>
              <a:t> </a:t>
            </a:r>
          </a:p>
          <a:p>
            <a:pPr lvl="1"/>
            <a:r>
              <a:rPr lang="tr-TR" sz="3200" dirty="0"/>
              <a:t>No </a:t>
            </a:r>
            <a:r>
              <a:rPr lang="tr-TR" sz="3200" dirty="0" err="1"/>
              <a:t>contrast</a:t>
            </a:r>
            <a:r>
              <a:rPr lang="tr-TR" sz="3200" dirty="0"/>
              <a:t>!</a:t>
            </a:r>
          </a:p>
          <a:p>
            <a:r>
              <a:rPr lang="tr-TR" sz="3200" dirty="0" err="1"/>
              <a:t>Axial</a:t>
            </a:r>
            <a:r>
              <a:rPr lang="tr-TR" sz="3200" dirty="0"/>
              <a:t> FLAIR, T2, GRE (White </a:t>
            </a:r>
            <a:r>
              <a:rPr lang="tr-TR" sz="3200" dirty="0" err="1"/>
              <a:t>matter</a:t>
            </a:r>
            <a:r>
              <a:rPr lang="tr-TR" sz="3200" dirty="0"/>
              <a:t> </a:t>
            </a:r>
            <a:r>
              <a:rPr lang="tr-TR" sz="3200" dirty="0" err="1"/>
              <a:t>hyperintensities</a:t>
            </a:r>
            <a:r>
              <a:rPr lang="tr-TR" sz="3200" dirty="0"/>
              <a:t> </a:t>
            </a:r>
            <a:r>
              <a:rPr lang="tr-TR" sz="3200" dirty="0" err="1"/>
              <a:t>etc</a:t>
            </a:r>
            <a:r>
              <a:rPr lang="tr-TR" sz="3200" dirty="0"/>
              <a:t>.) </a:t>
            </a:r>
          </a:p>
          <a:p>
            <a:r>
              <a:rPr lang="tr-TR" sz="3200" dirty="0"/>
              <a:t>DWI: CJD, </a:t>
            </a:r>
            <a:r>
              <a:rPr lang="tr-TR" sz="3200" dirty="0" err="1"/>
              <a:t>autoimmune</a:t>
            </a:r>
            <a:r>
              <a:rPr lang="tr-TR" sz="3200" dirty="0"/>
              <a:t> </a:t>
            </a:r>
            <a:r>
              <a:rPr lang="tr-TR" sz="3200" dirty="0" err="1"/>
              <a:t>encephalitis</a:t>
            </a:r>
            <a:r>
              <a:rPr lang="tr-TR" sz="3200" dirty="0"/>
              <a:t>, </a:t>
            </a:r>
            <a:r>
              <a:rPr lang="tr-TR" sz="3200" dirty="0" err="1"/>
              <a:t>vascular</a:t>
            </a:r>
            <a:r>
              <a:rPr lang="tr-TR" sz="3200" dirty="0"/>
              <a:t> </a:t>
            </a:r>
            <a:r>
              <a:rPr lang="tr-TR" sz="3200" dirty="0" err="1"/>
              <a:t>dementia</a:t>
            </a:r>
            <a:r>
              <a:rPr lang="tr-TR" sz="3200" dirty="0"/>
              <a:t> </a:t>
            </a:r>
          </a:p>
          <a:p>
            <a:r>
              <a:rPr lang="tr-TR" sz="3200" dirty="0" err="1"/>
              <a:t>Approximately</a:t>
            </a:r>
            <a:r>
              <a:rPr lang="tr-TR" sz="3200" dirty="0"/>
              <a:t> 30 </a:t>
            </a:r>
            <a:r>
              <a:rPr lang="tr-TR" sz="3200" dirty="0" err="1"/>
              <a:t>minutes</a:t>
            </a:r>
            <a:endParaRPr lang="tr-TR" sz="3200" dirty="0"/>
          </a:p>
        </p:txBody>
      </p:sp>
      <p:pic>
        <p:nvPicPr>
          <p:cNvPr id="4" name="Resi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6219067"/>
            <a:ext cx="10485120" cy="268410"/>
          </a:xfrm>
          <a:prstGeom prst="rect">
            <a:avLst/>
          </a:prstGeom>
        </p:spPr>
      </p:pic>
      <p:pic>
        <p:nvPicPr>
          <p:cNvPr id="5" name="Picture 4" descr="A logo with a design on it&#10;&#10;Description automatically generated">
            <a:extLst>
              <a:ext uri="{FF2B5EF4-FFF2-40B4-BE49-F238E27FC236}">
                <a16:creationId xmlns:a16="http://schemas.microsoft.com/office/drawing/2014/main" id="{12910DDD-D8CD-AC72-BFC9-DC5603EEB0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87092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dörtgen 1"/>
          <p:cNvSpPr/>
          <p:nvPr/>
        </p:nvSpPr>
        <p:spPr>
          <a:xfrm>
            <a:off x="3048000" y="2828836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tr-TR" dirty="0"/>
          </a:p>
        </p:txBody>
      </p:sp>
      <p:sp>
        <p:nvSpPr>
          <p:cNvPr id="5" name="Unvan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tr-TR" altLang="tr-TR" dirty="0" err="1">
                <a:solidFill>
                  <a:srgbClr val="000000"/>
                </a:solidFill>
              </a:rPr>
              <a:t>Atrophy</a:t>
            </a:r>
            <a:r>
              <a:rPr lang="tr-TR" altLang="tr-TR" dirty="0">
                <a:solidFill>
                  <a:srgbClr val="000000"/>
                </a:solidFill>
              </a:rPr>
              <a:t> of </a:t>
            </a:r>
            <a:r>
              <a:rPr lang="tr-TR" altLang="tr-TR" dirty="0" err="1">
                <a:solidFill>
                  <a:srgbClr val="000000"/>
                </a:solidFill>
              </a:rPr>
              <a:t>Aging</a:t>
            </a:r>
            <a:r>
              <a:rPr lang="tr-TR" altLang="tr-TR" dirty="0">
                <a:solidFill>
                  <a:srgbClr val="000000"/>
                </a:solidFill>
              </a:rPr>
              <a:t>? </a:t>
            </a:r>
            <a:br>
              <a:rPr lang="tr-TR" altLang="tr-TR" dirty="0">
                <a:solidFill>
                  <a:srgbClr val="000000"/>
                </a:solidFill>
              </a:rPr>
            </a:br>
            <a:r>
              <a:rPr lang="tr-TR" dirty="0"/>
              <a:t>Meta-</a:t>
            </a:r>
            <a:r>
              <a:rPr lang="tr-TR" dirty="0" err="1"/>
              <a:t>analysis</a:t>
            </a:r>
            <a:endParaRPr lang="tr-TR" dirty="0"/>
          </a:p>
        </p:txBody>
      </p:sp>
      <p:sp>
        <p:nvSpPr>
          <p:cNvPr id="6" name="İçerik Yer Tutucusu 5"/>
          <p:cNvSpPr>
            <a:spLocks noGrp="1"/>
          </p:cNvSpPr>
          <p:nvPr>
            <p:ph idx="1"/>
          </p:nvPr>
        </p:nvSpPr>
        <p:spPr>
          <a:xfrm>
            <a:off x="838200" y="2063369"/>
            <a:ext cx="10515600" cy="4351338"/>
          </a:xfrm>
          <a:solidFill>
            <a:schemeClr val="accent1">
              <a:lumMod val="5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tr-TR" dirty="0">
                <a:solidFill>
                  <a:schemeClr val="bg1"/>
                </a:solidFill>
              </a:rPr>
              <a:t>Nine </a:t>
            </a:r>
            <a:r>
              <a:rPr lang="tr-TR" dirty="0" err="1">
                <a:solidFill>
                  <a:schemeClr val="bg1"/>
                </a:solidFill>
              </a:rPr>
              <a:t>studies</a:t>
            </a:r>
            <a:r>
              <a:rPr lang="tr-TR" dirty="0">
                <a:solidFill>
                  <a:schemeClr val="bg1"/>
                </a:solidFill>
              </a:rPr>
              <a:t>;</a:t>
            </a:r>
          </a:p>
          <a:p>
            <a:pPr marL="0" indent="0">
              <a:buNone/>
            </a:pPr>
            <a:r>
              <a:rPr lang="tr-TR" u="sng" dirty="0" err="1">
                <a:solidFill>
                  <a:schemeClr val="bg1"/>
                </a:solidFill>
              </a:rPr>
              <a:t>The</a:t>
            </a:r>
            <a:r>
              <a:rPr lang="tr-TR" u="sng" dirty="0">
                <a:solidFill>
                  <a:schemeClr val="bg1"/>
                </a:solidFill>
              </a:rPr>
              <a:t> </a:t>
            </a:r>
            <a:r>
              <a:rPr lang="tr-TR" u="sng" dirty="0" err="1">
                <a:solidFill>
                  <a:schemeClr val="bg1"/>
                </a:solidFill>
              </a:rPr>
              <a:t>mean</a:t>
            </a:r>
            <a:r>
              <a:rPr lang="tr-TR" u="sng" dirty="0">
                <a:solidFill>
                  <a:schemeClr val="bg1"/>
                </a:solidFill>
              </a:rPr>
              <a:t> </a:t>
            </a:r>
            <a:r>
              <a:rPr lang="tr-TR" u="sng" dirty="0" err="1">
                <a:solidFill>
                  <a:schemeClr val="bg1"/>
                </a:solidFill>
              </a:rPr>
              <a:t>annualized</a:t>
            </a:r>
            <a:r>
              <a:rPr lang="tr-TR" u="sng" dirty="0">
                <a:solidFill>
                  <a:schemeClr val="bg1"/>
                </a:solidFill>
              </a:rPr>
              <a:t> rate of </a:t>
            </a:r>
            <a:r>
              <a:rPr lang="tr-TR" u="sng" dirty="0" err="1">
                <a:solidFill>
                  <a:schemeClr val="bg1"/>
                </a:solidFill>
              </a:rPr>
              <a:t>hippocampal</a:t>
            </a:r>
            <a:r>
              <a:rPr lang="tr-TR" u="sng" dirty="0">
                <a:solidFill>
                  <a:schemeClr val="bg1"/>
                </a:solidFill>
              </a:rPr>
              <a:t> </a:t>
            </a:r>
            <a:r>
              <a:rPr lang="tr-TR" u="sng" dirty="0" err="1">
                <a:solidFill>
                  <a:schemeClr val="bg1"/>
                </a:solidFill>
              </a:rPr>
              <a:t>volume</a:t>
            </a:r>
            <a:r>
              <a:rPr lang="tr-TR" u="sng" dirty="0">
                <a:solidFill>
                  <a:schemeClr val="bg1"/>
                </a:solidFill>
              </a:rPr>
              <a:t> </a:t>
            </a:r>
            <a:r>
              <a:rPr lang="tr-TR" u="sng" dirty="0" err="1">
                <a:solidFill>
                  <a:schemeClr val="bg1"/>
                </a:solidFill>
              </a:rPr>
              <a:t>loss</a:t>
            </a:r>
            <a:r>
              <a:rPr lang="tr-TR" u="sng" dirty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endParaRPr lang="tr-TR" dirty="0">
              <a:solidFill>
                <a:schemeClr val="bg1"/>
              </a:solidFill>
            </a:endParaRPr>
          </a:p>
          <a:p>
            <a:r>
              <a:rPr lang="tr-TR" dirty="0">
                <a:solidFill>
                  <a:schemeClr val="bg1"/>
                </a:solidFill>
              </a:rPr>
              <a:t>AD: %</a:t>
            </a:r>
            <a:r>
              <a:rPr lang="en-US" dirty="0">
                <a:solidFill>
                  <a:schemeClr val="bg1"/>
                </a:solidFill>
              </a:rPr>
              <a:t> 4.66 (95% CI 3.92, 5.40) </a:t>
            </a:r>
            <a:endParaRPr lang="tr-TR" dirty="0">
              <a:solidFill>
                <a:schemeClr val="bg1"/>
              </a:solidFill>
            </a:endParaRPr>
          </a:p>
          <a:p>
            <a:r>
              <a:rPr lang="tr-TR" dirty="0">
                <a:solidFill>
                  <a:schemeClr val="bg1"/>
                </a:solidFill>
              </a:rPr>
              <a:t>Normal %1</a:t>
            </a:r>
            <a:r>
              <a:rPr lang="en-US" dirty="0">
                <a:solidFill>
                  <a:schemeClr val="bg1"/>
                </a:solidFill>
              </a:rPr>
              <a:t>.41 (0.52, 2.30)</a:t>
            </a:r>
            <a:endParaRPr lang="tr-TR" dirty="0">
              <a:solidFill>
                <a:schemeClr val="bg1"/>
              </a:solidFill>
            </a:endParaRPr>
          </a:p>
          <a:p>
            <a:pPr>
              <a:spcBef>
                <a:spcPts val="800"/>
              </a:spcBef>
              <a:buClr>
                <a:srgbClr val="00007D"/>
              </a:buClr>
            </a:pPr>
            <a:r>
              <a:rPr lang="tr-TR" altLang="tr-TR" dirty="0">
                <a:solidFill>
                  <a:schemeClr val="bg1"/>
                </a:solidFill>
              </a:rPr>
              <a:t>AD: Total </a:t>
            </a:r>
            <a:r>
              <a:rPr lang="tr-TR" altLang="tr-TR" dirty="0" err="1">
                <a:solidFill>
                  <a:schemeClr val="bg1"/>
                </a:solidFill>
              </a:rPr>
              <a:t>brain</a:t>
            </a:r>
            <a:r>
              <a:rPr lang="tr-TR" altLang="tr-TR" dirty="0">
                <a:solidFill>
                  <a:schemeClr val="bg1"/>
                </a:solidFill>
              </a:rPr>
              <a:t> </a:t>
            </a:r>
            <a:r>
              <a:rPr lang="tr-TR" altLang="tr-TR" dirty="0" err="1">
                <a:solidFill>
                  <a:schemeClr val="bg1"/>
                </a:solidFill>
              </a:rPr>
              <a:t>atrophy</a:t>
            </a:r>
            <a:r>
              <a:rPr lang="tr-TR" altLang="tr-TR" dirty="0">
                <a:solidFill>
                  <a:schemeClr val="bg1"/>
                </a:solidFill>
              </a:rPr>
              <a:t> rate %1,4 - 2,2 </a:t>
            </a:r>
          </a:p>
          <a:p>
            <a:pPr>
              <a:spcBef>
                <a:spcPts val="800"/>
              </a:spcBef>
              <a:buClr>
                <a:srgbClr val="00007D"/>
              </a:buClr>
            </a:pPr>
            <a:r>
              <a:rPr lang="tr-TR" altLang="tr-TR" dirty="0">
                <a:solidFill>
                  <a:schemeClr val="bg1"/>
                </a:solidFill>
              </a:rPr>
              <a:t>Normal: 70-year-old </a:t>
            </a:r>
            <a:r>
              <a:rPr lang="tr-TR" altLang="tr-TR" dirty="0" err="1">
                <a:solidFill>
                  <a:schemeClr val="bg1"/>
                </a:solidFill>
              </a:rPr>
              <a:t>healthy</a:t>
            </a:r>
            <a:r>
              <a:rPr lang="tr-TR" altLang="tr-TR" dirty="0">
                <a:solidFill>
                  <a:schemeClr val="bg1"/>
                </a:solidFill>
              </a:rPr>
              <a:t> </a:t>
            </a:r>
            <a:r>
              <a:rPr lang="en-US" altLang="tr-TR" dirty="0">
                <a:solidFill>
                  <a:schemeClr val="bg1"/>
                </a:solidFill>
              </a:rPr>
              <a:t>&lt;</a:t>
            </a:r>
            <a:r>
              <a:rPr lang="tr-TR" altLang="tr-TR" dirty="0">
                <a:solidFill>
                  <a:schemeClr val="bg1"/>
                </a:solidFill>
              </a:rPr>
              <a:t> %0,7 </a:t>
            </a:r>
          </a:p>
          <a:p>
            <a:endParaRPr lang="tr-TR" dirty="0">
              <a:solidFill>
                <a:schemeClr val="bg1"/>
              </a:solidFill>
            </a:endParaRPr>
          </a:p>
          <a:p>
            <a:endParaRPr lang="tr-TR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tr-TR" sz="2000" i="1" dirty="0" err="1">
                <a:solidFill>
                  <a:schemeClr val="bg1"/>
                </a:solidFill>
              </a:rPr>
              <a:t>Barnes</a:t>
            </a:r>
            <a:r>
              <a:rPr lang="tr-TR" sz="2000" i="1" dirty="0">
                <a:solidFill>
                  <a:schemeClr val="bg1"/>
                </a:solidFill>
              </a:rPr>
              <a:t> et al, </a:t>
            </a:r>
            <a:r>
              <a:rPr lang="tr-TR" sz="2000" i="1" dirty="0" err="1">
                <a:solidFill>
                  <a:schemeClr val="bg1"/>
                </a:solidFill>
              </a:rPr>
              <a:t>Neurobiol</a:t>
            </a:r>
            <a:r>
              <a:rPr lang="tr-TR" sz="2000" i="1" dirty="0">
                <a:solidFill>
                  <a:schemeClr val="bg1"/>
                </a:solidFill>
              </a:rPr>
              <a:t> </a:t>
            </a:r>
            <a:r>
              <a:rPr lang="tr-TR" sz="2000" i="1" dirty="0" err="1">
                <a:solidFill>
                  <a:schemeClr val="bg1"/>
                </a:solidFill>
              </a:rPr>
              <a:t>Aging</a:t>
            </a:r>
            <a:r>
              <a:rPr lang="tr-TR" sz="2000" i="1" dirty="0">
                <a:solidFill>
                  <a:schemeClr val="bg1"/>
                </a:solidFill>
              </a:rPr>
              <a:t> 2009</a:t>
            </a:r>
          </a:p>
        </p:txBody>
      </p:sp>
      <p:pic>
        <p:nvPicPr>
          <p:cNvPr id="3" name="Picture 2" descr="A logo with a design on it&#10;&#10;Description automatically generated">
            <a:extLst>
              <a:ext uri="{FF2B5EF4-FFF2-40B4-BE49-F238E27FC236}">
                <a16:creationId xmlns:a16="http://schemas.microsoft.com/office/drawing/2014/main" id="{17A00733-0AB1-607C-93CF-C86082FD2A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93895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o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7308887"/>
              </p:ext>
            </p:extLst>
          </p:nvPr>
        </p:nvGraphicFramePr>
        <p:xfrm>
          <a:off x="1010653" y="1457600"/>
          <a:ext cx="10395285" cy="4060883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3465095">
                  <a:extLst>
                    <a:ext uri="{9D8B030D-6E8A-4147-A177-3AD203B41FA5}">
                      <a16:colId xmlns:a16="http://schemas.microsoft.com/office/drawing/2014/main" val="2086463758"/>
                    </a:ext>
                  </a:extLst>
                </a:gridCol>
                <a:gridCol w="3465095">
                  <a:extLst>
                    <a:ext uri="{9D8B030D-6E8A-4147-A177-3AD203B41FA5}">
                      <a16:colId xmlns:a16="http://schemas.microsoft.com/office/drawing/2014/main" val="136203106"/>
                    </a:ext>
                  </a:extLst>
                </a:gridCol>
                <a:gridCol w="3465095">
                  <a:extLst>
                    <a:ext uri="{9D8B030D-6E8A-4147-A177-3AD203B41FA5}">
                      <a16:colId xmlns:a16="http://schemas.microsoft.com/office/drawing/2014/main" val="4035916481"/>
                    </a:ext>
                  </a:extLst>
                </a:gridCol>
              </a:tblGrid>
              <a:tr h="815735">
                <a:tc>
                  <a:txBody>
                    <a:bodyPr/>
                    <a:lstStyle/>
                    <a:p>
                      <a:pPr algn="ctr"/>
                      <a:r>
                        <a:rPr lang="tr-TR" sz="2800" dirty="0" err="1"/>
                        <a:t>Alzheimer’s</a:t>
                      </a:r>
                      <a:r>
                        <a:rPr lang="tr-TR" sz="2800" dirty="0"/>
                        <a:t> </a:t>
                      </a:r>
                      <a:r>
                        <a:rPr lang="tr-TR" sz="2800" dirty="0" err="1"/>
                        <a:t>disease</a:t>
                      </a:r>
                      <a:endParaRPr lang="tr-TR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3200" dirty="0" err="1"/>
                        <a:t>bvFTD</a:t>
                      </a:r>
                      <a:endParaRPr lang="tr-TR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3200" dirty="0"/>
                        <a:t>DLB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530643"/>
                  </a:ext>
                </a:extLst>
              </a:tr>
              <a:tr h="3245148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MTL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Lateral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Parietal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Insula</a:t>
                      </a:r>
                      <a:endParaRPr lang="tr-TR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Frontal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Ant. </a:t>
                      </a:r>
                      <a:r>
                        <a:rPr lang="tr-TR" sz="2400" dirty="0" err="1"/>
                        <a:t>cingulate</a:t>
                      </a:r>
                      <a:endParaRPr lang="tr-TR" sz="24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Anteromedial</a:t>
                      </a:r>
                      <a:r>
                        <a:rPr lang="tr-TR" sz="2400" dirty="0"/>
                        <a:t>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İnf</a:t>
                      </a:r>
                      <a:r>
                        <a:rPr lang="tr-TR" sz="2400" dirty="0"/>
                        <a:t>.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Parietal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Parietal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İnf</a:t>
                      </a:r>
                      <a:r>
                        <a:rPr lang="tr-TR" sz="2400" dirty="0"/>
                        <a:t>. Temporal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 err="1"/>
                        <a:t>Amigdala</a:t>
                      </a:r>
                      <a:endParaRPr lang="tr-TR" sz="24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tr-TR" sz="2400" dirty="0"/>
                        <a:t>MTL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01650"/>
                  </a:ext>
                </a:extLst>
              </a:tr>
            </a:tbl>
          </a:graphicData>
        </a:graphic>
      </p:graphicFrame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90338" y="23591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b="1" dirty="0" err="1">
                <a:solidFill>
                  <a:srgbClr val="C00000"/>
                </a:solidFill>
              </a:rPr>
              <a:t>Paterns</a:t>
            </a:r>
            <a:r>
              <a:rPr lang="tr-TR" sz="4000" b="1" dirty="0">
                <a:solidFill>
                  <a:srgbClr val="C00000"/>
                </a:solidFill>
              </a:rPr>
              <a:t> of </a:t>
            </a:r>
            <a:r>
              <a:rPr lang="tr-TR" sz="4000" b="1" dirty="0" err="1">
                <a:solidFill>
                  <a:srgbClr val="C00000"/>
                </a:solidFill>
              </a:rPr>
              <a:t>Atrophy</a:t>
            </a:r>
            <a:r>
              <a:rPr lang="tr-TR" sz="4000" b="1" dirty="0">
                <a:solidFill>
                  <a:srgbClr val="C00000"/>
                </a:solidFill>
              </a:rPr>
              <a:t> in Main </a:t>
            </a:r>
            <a:r>
              <a:rPr lang="tr-TR" sz="4000" b="1" dirty="0" err="1">
                <a:solidFill>
                  <a:srgbClr val="C00000"/>
                </a:solidFill>
              </a:rPr>
              <a:t>Dementia</a:t>
            </a:r>
            <a:r>
              <a:rPr lang="tr-TR" sz="4000" b="1" dirty="0">
                <a:solidFill>
                  <a:srgbClr val="C00000"/>
                </a:solidFill>
              </a:rPr>
              <a:t> </a:t>
            </a:r>
            <a:r>
              <a:rPr lang="tr-TR" sz="4000" b="1" dirty="0" err="1">
                <a:solidFill>
                  <a:srgbClr val="C00000"/>
                </a:solidFill>
              </a:rPr>
              <a:t>Types</a:t>
            </a:r>
            <a:endParaRPr lang="tr-TR" sz="4000" b="1" dirty="0">
              <a:solidFill>
                <a:srgbClr val="C00000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7633FB0-6DD7-F351-F5D7-F0B18FE487E9}"/>
              </a:ext>
            </a:extLst>
          </p:cNvPr>
          <p:cNvCxnSpPr/>
          <p:nvPr/>
        </p:nvCxnSpPr>
        <p:spPr>
          <a:xfrm>
            <a:off x="4389120" y="1457600"/>
            <a:ext cx="0" cy="406088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D88AC9-1BB2-0129-7246-69873B811D9D}"/>
              </a:ext>
            </a:extLst>
          </p:cNvPr>
          <p:cNvCxnSpPr/>
          <p:nvPr/>
        </p:nvCxnSpPr>
        <p:spPr>
          <a:xfrm>
            <a:off x="7904480" y="1457600"/>
            <a:ext cx="0" cy="406088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ogo with a design on it&#10;&#10;Description automatically generated">
            <a:extLst>
              <a:ext uri="{FF2B5EF4-FFF2-40B4-BE49-F238E27FC236}">
                <a16:creationId xmlns:a16="http://schemas.microsoft.com/office/drawing/2014/main" id="{67DB97E3-3470-3B11-8BC1-69AC51D3F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95534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/>
          <p:cNvPicPr>
            <a:picLocks noChangeAspect="1"/>
          </p:cNvPicPr>
          <p:nvPr/>
        </p:nvPicPr>
        <p:blipFill rotWithShape="1">
          <a:blip r:embed="rId3"/>
          <a:srcRect l="21075" t="28666" r="51100" b="13734"/>
          <a:stretch/>
        </p:blipFill>
        <p:spPr>
          <a:xfrm>
            <a:off x="3127248" y="618588"/>
            <a:ext cx="5358384" cy="62394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D031B4-5319-C9FC-78D0-B478D5CBD052}"/>
              </a:ext>
            </a:extLst>
          </p:cNvPr>
          <p:cNvSpPr txBox="1"/>
          <p:nvPr/>
        </p:nvSpPr>
        <p:spPr>
          <a:xfrm>
            <a:off x="2805971" y="0"/>
            <a:ext cx="6136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2800" b="1" dirty="0">
                <a:solidFill>
                  <a:srgbClr val="C00000"/>
                </a:solidFill>
              </a:rPr>
              <a:t>The medial temporal lobe atrophy score</a:t>
            </a:r>
          </a:p>
        </p:txBody>
      </p:sp>
      <p:pic>
        <p:nvPicPr>
          <p:cNvPr id="4" name="Picture 3" descr="A logo with a design on it&#10;&#10;Description automatically generated">
            <a:extLst>
              <a:ext uri="{FF2B5EF4-FFF2-40B4-BE49-F238E27FC236}">
                <a16:creationId xmlns:a16="http://schemas.microsoft.com/office/drawing/2014/main" id="{0C48E79B-6C68-1132-50BE-AF050500E0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20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>
            <a:extLst>
              <a:ext uri="{FF2B5EF4-FFF2-40B4-BE49-F238E27FC236}">
                <a16:creationId xmlns:a16="http://schemas.microsoft.com/office/drawing/2014/main" id="{3892AAC1-C692-F14A-B206-7F308FFA4E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8663" y="332123"/>
            <a:ext cx="6346677" cy="6525877"/>
          </a:xfrm>
          <a:prstGeom prst="rect">
            <a:avLst/>
          </a:prstGeom>
        </p:spPr>
      </p:pic>
      <p:pic>
        <p:nvPicPr>
          <p:cNvPr id="2" name="Picture 1" descr="A logo with a design on it&#10;&#10;Description automatically generated">
            <a:extLst>
              <a:ext uri="{FF2B5EF4-FFF2-40B4-BE49-F238E27FC236}">
                <a16:creationId xmlns:a16="http://schemas.microsoft.com/office/drawing/2014/main" id="{C3A76FBE-CE7A-FD4B-00F0-1083A31CC2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23833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5" name="Resim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19" t="19212" r="17818" b="4783"/>
          <a:stretch>
            <a:fillRect/>
          </a:stretch>
        </p:blipFill>
        <p:spPr bwMode="auto">
          <a:xfrm>
            <a:off x="466725" y="1206500"/>
            <a:ext cx="5629275" cy="4597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A logo with a design on it&#10;&#10;Description automatically generated">
            <a:extLst>
              <a:ext uri="{FF2B5EF4-FFF2-40B4-BE49-F238E27FC236}">
                <a16:creationId xmlns:a16="http://schemas.microsoft.com/office/drawing/2014/main" id="{9335AD02-0E5E-92B3-1C05-A6835CCFE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5500" y="0"/>
            <a:ext cx="1206500" cy="1206500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68" t="22272" r="49655" b="17046"/>
          <a:stretch>
            <a:fillRect/>
          </a:stretch>
        </p:blipFill>
        <p:spPr bwMode="auto">
          <a:xfrm>
            <a:off x="6467475" y="234604"/>
            <a:ext cx="5329238" cy="6296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E22EE3-CB3B-D2E2-D2CA-1D1DEDE885ED}"/>
              </a:ext>
            </a:extLst>
          </p:cNvPr>
          <p:cNvSpPr txBox="1"/>
          <p:nvPr/>
        </p:nvSpPr>
        <p:spPr>
          <a:xfrm>
            <a:off x="1209556" y="6161298"/>
            <a:ext cx="4735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b="1" dirty="0"/>
              <a:t>Magnetic resonance parkinsonism index (MRPI)</a:t>
            </a:r>
          </a:p>
        </p:txBody>
      </p:sp>
    </p:spTree>
    <p:extLst>
      <p:ext uri="{BB962C8B-B14F-4D97-AF65-F5344CB8AC3E}">
        <p14:creationId xmlns:p14="http://schemas.microsoft.com/office/powerpoint/2010/main" val="210863054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images of a brain&#10;&#10;AI-generated content may be incorrect.">
            <a:extLst>
              <a:ext uri="{FF2B5EF4-FFF2-40B4-BE49-F238E27FC236}">
                <a16:creationId xmlns:a16="http://schemas.microsoft.com/office/drawing/2014/main" id="{1B0F37A6-10A8-B020-D17E-59C54C5E73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76700"/>
            <a:ext cx="10236200" cy="2781300"/>
          </a:xfrm>
        </p:spPr>
      </p:pic>
      <p:pic>
        <p:nvPicPr>
          <p:cNvPr id="7" name="Picture 6" descr="A close-up of a chart&#10;&#10;AI-generated content may be incorrect.">
            <a:extLst>
              <a:ext uri="{FF2B5EF4-FFF2-40B4-BE49-F238E27FC236}">
                <a16:creationId xmlns:a16="http://schemas.microsoft.com/office/drawing/2014/main" id="{A55CF54A-5CD0-E82B-4629-7CA2DE5BC9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7200" y="0"/>
            <a:ext cx="6654800" cy="3975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E19144-B7D6-7270-4D20-4B9D52D3E1CD}"/>
              </a:ext>
            </a:extLst>
          </p:cNvPr>
          <p:cNvSpPr txBox="1"/>
          <p:nvPr/>
        </p:nvSpPr>
        <p:spPr>
          <a:xfrm>
            <a:off x="10822714" y="6457890"/>
            <a:ext cx="1369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TR" sz="1000" dirty="0"/>
              <a:t>Ruan ve ark., 2023</a:t>
            </a:r>
          </a:p>
          <a:p>
            <a:pPr algn="just"/>
            <a:r>
              <a:rPr lang="en-TR" sz="1000" dirty="0"/>
              <a:t>Chapleau ve ark.,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091638-6922-9A8C-ED80-3764C714EB50}"/>
              </a:ext>
            </a:extLst>
          </p:cNvPr>
          <p:cNvSpPr txBox="1"/>
          <p:nvPr/>
        </p:nvSpPr>
        <p:spPr>
          <a:xfrm>
            <a:off x="206196" y="109101"/>
            <a:ext cx="2318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3200" b="1" dirty="0">
                <a:solidFill>
                  <a:srgbClr val="0070C0"/>
                </a:solidFill>
              </a:rPr>
              <a:t>Amiloid PET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31CBCC-47F2-8B7A-404E-48FA51E4444E}"/>
              </a:ext>
            </a:extLst>
          </p:cNvPr>
          <p:cNvSpPr txBox="1"/>
          <p:nvPr/>
        </p:nvSpPr>
        <p:spPr>
          <a:xfrm>
            <a:off x="320041" y="1120676"/>
            <a:ext cx="4648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TR" sz="2400" b="1" dirty="0"/>
              <a:t>Sensitivite:</a:t>
            </a:r>
            <a:r>
              <a:rPr lang="en-TR" sz="2400" dirty="0"/>
              <a:t> 0.90</a:t>
            </a:r>
          </a:p>
          <a:p>
            <a:pPr algn="just"/>
            <a:r>
              <a:rPr lang="en-TR" sz="2400" b="1" dirty="0"/>
              <a:t>     Spesifite: </a:t>
            </a:r>
            <a:r>
              <a:rPr lang="en-TR" sz="2400" dirty="0"/>
              <a:t>0.80</a:t>
            </a:r>
          </a:p>
          <a:p>
            <a:pPr algn="just"/>
            <a:r>
              <a:rPr lang="en-TR" sz="2400" b="1" dirty="0"/>
              <a:t>	AUC: </a:t>
            </a:r>
            <a:r>
              <a:rPr lang="en-TR" sz="2400" dirty="0"/>
              <a:t>0.91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TR" sz="2400" dirty="0"/>
              <a:t>Diğer demanslardan ayrım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TR" sz="2400" dirty="0"/>
              <a:t>Atipik AH tanı</a:t>
            </a:r>
          </a:p>
          <a:p>
            <a:pPr algn="just"/>
            <a:endParaRPr lang="en-TR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13E8DF-6272-0107-90F7-DE7D89D47865}"/>
              </a:ext>
            </a:extLst>
          </p:cNvPr>
          <p:cNvSpPr txBox="1"/>
          <p:nvPr/>
        </p:nvSpPr>
        <p:spPr>
          <a:xfrm>
            <a:off x="10539661" y="4076700"/>
            <a:ext cx="1369287" cy="212365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TR" sz="2200" b="1" dirty="0"/>
              <a:t>Amiloid PET poz MCIlarda 5 yılda AH gelişme riski x3-4</a:t>
            </a:r>
            <a:endParaRPr lang="en-TR" sz="2200" dirty="0"/>
          </a:p>
        </p:txBody>
      </p:sp>
    </p:spTree>
    <p:extLst>
      <p:ext uri="{BB962C8B-B14F-4D97-AF65-F5344CB8AC3E}">
        <p14:creationId xmlns:p14="http://schemas.microsoft.com/office/powerpoint/2010/main" val="289882239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B9090-F0F7-90EE-8672-4C7FAD52A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0459"/>
            <a:ext cx="10515600" cy="1325563"/>
          </a:xfrm>
        </p:spPr>
        <p:txBody>
          <a:bodyPr>
            <a:noAutofit/>
          </a:bodyPr>
          <a:lstStyle/>
          <a:p>
            <a:r>
              <a:rPr lang="en-TR" sz="2800" b="1" dirty="0">
                <a:solidFill>
                  <a:srgbClr val="0070C0"/>
                </a:solidFill>
              </a:rPr>
              <a:t>CAAda oksipital birikim</a:t>
            </a:r>
            <a:br>
              <a:rPr lang="en-TR" sz="2800" b="1" dirty="0">
                <a:solidFill>
                  <a:srgbClr val="0070C0"/>
                </a:solidFill>
              </a:rPr>
            </a:br>
            <a:r>
              <a:rPr lang="en-TR" sz="2800" b="1" dirty="0">
                <a:solidFill>
                  <a:srgbClr val="0070C0"/>
                </a:solidFill>
              </a:rPr>
              <a:t>Non-A</a:t>
            </a:r>
            <a:r>
              <a:rPr lang="en-US" sz="2800" b="1" dirty="0">
                <a:solidFill>
                  <a:srgbClr val="0070C0"/>
                </a:solidFill>
              </a:rPr>
              <a:t>h</a:t>
            </a:r>
            <a:r>
              <a:rPr lang="en-TR" sz="2800" b="1" dirty="0">
                <a:solidFill>
                  <a:srgbClr val="0070C0"/>
                </a:solidFill>
              </a:rPr>
              <a:t>de frontal bölge  </a:t>
            </a:r>
            <a:br>
              <a:rPr lang="en-TR" sz="2800" b="1" dirty="0">
                <a:solidFill>
                  <a:srgbClr val="0070C0"/>
                </a:solidFill>
              </a:rPr>
            </a:br>
            <a:endParaRPr lang="en-TR" sz="2800" b="1" dirty="0">
              <a:solidFill>
                <a:srgbClr val="0070C0"/>
              </a:solidFill>
            </a:endParaRP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7F99B01-56E6-DB02-CD40-B75E876185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5" t="18285" r="29755" b="22175"/>
          <a:stretch>
            <a:fillRect/>
          </a:stretch>
        </p:blipFill>
        <p:spPr>
          <a:xfrm>
            <a:off x="2941319" y="1147643"/>
            <a:ext cx="5974081" cy="534523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112435-FEC5-1845-CFFE-0C8F4AA79AA3}"/>
              </a:ext>
            </a:extLst>
          </p:cNvPr>
          <p:cNvSpPr txBox="1"/>
          <p:nvPr/>
        </p:nvSpPr>
        <p:spPr>
          <a:xfrm>
            <a:off x="10073640" y="6308209"/>
            <a:ext cx="1937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/>
              <a:t>Baron ve ark. 2014</a:t>
            </a:r>
          </a:p>
        </p:txBody>
      </p:sp>
    </p:spTree>
    <p:extLst>
      <p:ext uri="{BB962C8B-B14F-4D97-AF65-F5344CB8AC3E}">
        <p14:creationId xmlns:p14="http://schemas.microsoft.com/office/powerpoint/2010/main" val="298317885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5500B9B-18BB-CFA3-C1E2-99C92D6B9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images of a brain&#10;&#10;AI-generated content may be incorrect.">
            <a:extLst>
              <a:ext uri="{FF2B5EF4-FFF2-40B4-BE49-F238E27FC236}">
                <a16:creationId xmlns:a16="http://schemas.microsoft.com/office/drawing/2014/main" id="{11CF1D30-EFF8-2B43-7D89-7ACCCCBC8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725" y="2703309"/>
            <a:ext cx="11466549" cy="3115601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5E3CDA-B2C3-183C-AD72-5E2370077E99}"/>
              </a:ext>
            </a:extLst>
          </p:cNvPr>
          <p:cNvSpPr txBox="1"/>
          <p:nvPr/>
        </p:nvSpPr>
        <p:spPr>
          <a:xfrm>
            <a:off x="10822714" y="6457890"/>
            <a:ext cx="1369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TR" sz="1000" dirty="0"/>
              <a:t>Ruan ve ark., 2023</a:t>
            </a:r>
          </a:p>
          <a:p>
            <a:pPr algn="just"/>
            <a:r>
              <a:rPr lang="en-TR" sz="1000" dirty="0"/>
              <a:t>Chapleau ve ark.,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632592-DA88-C265-404C-2B31D642C7EE}"/>
              </a:ext>
            </a:extLst>
          </p:cNvPr>
          <p:cNvSpPr txBox="1"/>
          <p:nvPr/>
        </p:nvSpPr>
        <p:spPr>
          <a:xfrm>
            <a:off x="871213" y="614479"/>
            <a:ext cx="2318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3200" b="1" dirty="0">
                <a:solidFill>
                  <a:srgbClr val="0070C0"/>
                </a:solidFill>
              </a:rPr>
              <a:t>Amiloid PET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50D54F-B09E-725B-03F0-C3165DA88A1C}"/>
              </a:ext>
            </a:extLst>
          </p:cNvPr>
          <p:cNvSpPr txBox="1"/>
          <p:nvPr/>
        </p:nvSpPr>
        <p:spPr>
          <a:xfrm>
            <a:off x="5926153" y="191079"/>
            <a:ext cx="905061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TR" sz="2400" b="1" dirty="0"/>
              <a:t>Sensitivite:</a:t>
            </a:r>
            <a:r>
              <a:rPr lang="en-TR" sz="2400" dirty="0"/>
              <a:t> 0.90</a:t>
            </a:r>
          </a:p>
          <a:p>
            <a:pPr algn="just"/>
            <a:r>
              <a:rPr lang="en-TR" sz="2400" b="1" dirty="0"/>
              <a:t>Spesifite: </a:t>
            </a:r>
            <a:r>
              <a:rPr lang="en-TR" sz="2400" dirty="0"/>
              <a:t>0.80</a:t>
            </a:r>
          </a:p>
          <a:p>
            <a:pPr algn="just"/>
            <a:r>
              <a:rPr lang="en-TR" sz="2400" b="1" dirty="0"/>
              <a:t>AUC: </a:t>
            </a:r>
            <a:r>
              <a:rPr lang="en-TR" sz="2400" dirty="0"/>
              <a:t>0.91</a:t>
            </a:r>
          </a:p>
          <a:p>
            <a:pPr algn="just"/>
            <a:endParaRPr lang="en-TR" sz="2400" dirty="0"/>
          </a:p>
          <a:p>
            <a:pPr algn="just"/>
            <a:r>
              <a:rPr lang="en-TR" sz="2400" b="1" dirty="0"/>
              <a:t>Spesifite (AH vs MCI): </a:t>
            </a:r>
            <a:r>
              <a:rPr lang="en-TR" sz="2400" dirty="0"/>
              <a:t>0.49 </a:t>
            </a:r>
          </a:p>
        </p:txBody>
      </p:sp>
    </p:spTree>
    <p:extLst>
      <p:ext uri="{BB962C8B-B14F-4D97-AF65-F5344CB8AC3E}">
        <p14:creationId xmlns:p14="http://schemas.microsoft.com/office/powerpoint/2010/main" val="424753179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2F939-C059-6825-24AC-F7C437B448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F94E6F8-B2F1-EF37-1607-47E77DDD6C5B}"/>
              </a:ext>
            </a:extLst>
          </p:cNvPr>
          <p:cNvSpPr txBox="1"/>
          <p:nvPr/>
        </p:nvSpPr>
        <p:spPr>
          <a:xfrm>
            <a:off x="1148305" y="471195"/>
            <a:ext cx="1586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3200" b="1" dirty="0">
                <a:solidFill>
                  <a:srgbClr val="0070C0"/>
                </a:solidFill>
              </a:rPr>
              <a:t>Tau PET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C6F77E-785D-5D90-C75F-0EFAD26FE1AC}"/>
              </a:ext>
            </a:extLst>
          </p:cNvPr>
          <p:cNvSpPr txBox="1"/>
          <p:nvPr/>
        </p:nvSpPr>
        <p:spPr>
          <a:xfrm>
            <a:off x="7231117" y="413506"/>
            <a:ext cx="22102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TR" sz="2400" b="1" dirty="0"/>
              <a:t>Sensitivite:</a:t>
            </a:r>
            <a:r>
              <a:rPr lang="en-TR" sz="2400" dirty="0"/>
              <a:t> 0.92</a:t>
            </a:r>
          </a:p>
          <a:p>
            <a:pPr algn="just"/>
            <a:r>
              <a:rPr lang="en-TR" sz="2400" b="1" dirty="0"/>
              <a:t>Spesifite: </a:t>
            </a:r>
            <a:r>
              <a:rPr lang="en-TR" sz="2400" dirty="0"/>
              <a:t>0.80</a:t>
            </a:r>
          </a:p>
          <a:p>
            <a:pPr algn="just"/>
            <a:endParaRPr lang="en-TR" sz="2400" dirty="0"/>
          </a:p>
        </p:txBody>
      </p:sp>
      <p:pic>
        <p:nvPicPr>
          <p:cNvPr id="4" name="Content Placeholder 3" descr="A group of brain scan images&#10;&#10;AI-generated content may be incorrect.">
            <a:extLst>
              <a:ext uri="{FF2B5EF4-FFF2-40B4-BE49-F238E27FC236}">
                <a16:creationId xmlns:a16="http://schemas.microsoft.com/office/drawing/2014/main" id="{0C3671B1-258B-D64D-4845-AEC55CFFDF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5" b="22209"/>
          <a:stretch>
            <a:fillRect/>
          </a:stretch>
        </p:blipFill>
        <p:spPr>
          <a:xfrm>
            <a:off x="54842" y="2185556"/>
            <a:ext cx="12082315" cy="337185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D72176-420D-BC49-5059-BFD814F433F0}"/>
              </a:ext>
            </a:extLst>
          </p:cNvPr>
          <p:cNvSpPr txBox="1"/>
          <p:nvPr/>
        </p:nvSpPr>
        <p:spPr>
          <a:xfrm>
            <a:off x="9186203" y="5894363"/>
            <a:ext cx="2707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/>
              <a:t>Chouliaras &amp; O Brien, 2023</a:t>
            </a:r>
          </a:p>
        </p:txBody>
      </p:sp>
    </p:spTree>
    <p:extLst>
      <p:ext uri="{BB962C8B-B14F-4D97-AF65-F5344CB8AC3E}">
        <p14:creationId xmlns:p14="http://schemas.microsoft.com/office/powerpoint/2010/main" val="189293234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6CD4D-F1F0-EDBC-6BCE-2BBD64193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TR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89D0D6F-A15A-088D-C885-6072C287DE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11" t="32954" r="42616" b="25972"/>
          <a:stretch>
            <a:fillRect/>
          </a:stretch>
        </p:blipFill>
        <p:spPr>
          <a:xfrm>
            <a:off x="145473" y="1690688"/>
            <a:ext cx="7329054" cy="4356907"/>
          </a:xfr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104CE69-A424-AD4C-B06F-2A50EF92AC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3" t="19543" r="43319" b="12746"/>
          <a:stretch>
            <a:fillRect/>
          </a:stretch>
        </p:blipFill>
        <p:spPr>
          <a:xfrm>
            <a:off x="7709780" y="1724097"/>
            <a:ext cx="4094566" cy="40814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0DC163-9095-96C3-FB84-C4935DBB191A}"/>
              </a:ext>
            </a:extLst>
          </p:cNvPr>
          <p:cNvSpPr txBox="1"/>
          <p:nvPr/>
        </p:nvSpPr>
        <p:spPr>
          <a:xfrm>
            <a:off x="9767455" y="6442364"/>
            <a:ext cx="2202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/>
              <a:t>Petersen ve ark. 2022</a:t>
            </a:r>
          </a:p>
        </p:txBody>
      </p:sp>
    </p:spTree>
    <p:extLst>
      <p:ext uri="{BB962C8B-B14F-4D97-AF65-F5344CB8AC3E}">
        <p14:creationId xmlns:p14="http://schemas.microsoft.com/office/powerpoint/2010/main" val="273574315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52891-E4AD-E189-840E-96711CFFE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TR"/>
          </a:p>
        </p:txBody>
      </p:sp>
      <p:pic>
        <p:nvPicPr>
          <p:cNvPr id="5" name="Content Placeholder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737CE49D-AD8F-DFA7-C64D-38EC79ACB5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11" t="20610" r="22807" b="21601"/>
          <a:stretch>
            <a:fillRect/>
          </a:stretch>
        </p:blipFill>
        <p:spPr>
          <a:xfrm>
            <a:off x="991029" y="489816"/>
            <a:ext cx="9877785" cy="595254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1034F0-B0B0-9D5A-2457-0A05708C494D}"/>
              </a:ext>
            </a:extLst>
          </p:cNvPr>
          <p:cNvSpPr txBox="1"/>
          <p:nvPr/>
        </p:nvSpPr>
        <p:spPr>
          <a:xfrm>
            <a:off x="9767455" y="6442364"/>
            <a:ext cx="2202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/>
              <a:t>Petersen ve ark. 2022</a:t>
            </a:r>
          </a:p>
        </p:txBody>
      </p:sp>
    </p:spTree>
    <p:extLst>
      <p:ext uri="{BB962C8B-B14F-4D97-AF65-F5344CB8AC3E}">
        <p14:creationId xmlns:p14="http://schemas.microsoft.com/office/powerpoint/2010/main" val="373571190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736D2-5BD4-FAAB-4E21-89DADD6C5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34843" y="-80734"/>
            <a:ext cx="10515600" cy="1325563"/>
          </a:xfrm>
        </p:spPr>
        <p:txBody>
          <a:bodyPr>
            <a:normAutofit/>
          </a:bodyPr>
          <a:lstStyle/>
          <a:p>
            <a:pPr algn="ctr"/>
            <a:endParaRPr lang="en-TR" sz="3600" b="1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D56C4F-0CE0-C18B-B98F-C1D9D10D7255}"/>
              </a:ext>
            </a:extLst>
          </p:cNvPr>
          <p:cNvSpPr txBox="1"/>
          <p:nvPr/>
        </p:nvSpPr>
        <p:spPr>
          <a:xfrm>
            <a:off x="0" y="6457890"/>
            <a:ext cx="1366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1000" dirty="0"/>
              <a:t>Zivanovic ve ark., 2023</a:t>
            </a:r>
          </a:p>
          <a:p>
            <a:r>
              <a:rPr lang="en-TR" sz="1000" dirty="0"/>
              <a:t>Arabi ve ark., 2022a</a:t>
            </a:r>
          </a:p>
        </p:txBody>
      </p:sp>
      <p:pic>
        <p:nvPicPr>
          <p:cNvPr id="6" name="Picture 5" descr="A close-up of a brain scan&#10;&#10;AI-generated content may be incorrect.">
            <a:extLst>
              <a:ext uri="{FF2B5EF4-FFF2-40B4-BE49-F238E27FC236}">
                <a16:creationId xmlns:a16="http://schemas.microsoft.com/office/drawing/2014/main" id="{346DFF50-9F55-9239-E6AE-6E77396BFB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5521"/>
            <a:ext cx="3365013" cy="4825301"/>
          </a:xfrm>
          <a:prstGeom prst="rect">
            <a:avLst/>
          </a:prstGeom>
        </p:spPr>
      </p:pic>
      <p:pic>
        <p:nvPicPr>
          <p:cNvPr id="8" name="Picture 7" descr="A close-up of a brain scan&#10;&#10;AI-generated content may be incorrect.">
            <a:extLst>
              <a:ext uri="{FF2B5EF4-FFF2-40B4-BE49-F238E27FC236}">
                <a16:creationId xmlns:a16="http://schemas.microsoft.com/office/drawing/2014/main" id="{28BF0447-F83C-EED0-D370-07F4949275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560" y="3558172"/>
            <a:ext cx="4704485" cy="3299828"/>
          </a:xfrm>
          <a:prstGeom prst="rect">
            <a:avLst/>
          </a:prstGeom>
        </p:spPr>
      </p:pic>
      <p:pic>
        <p:nvPicPr>
          <p:cNvPr id="10" name="Picture 9" descr="A diagram of a brain process&#10;&#10;AI-generated content may be incorrect.">
            <a:extLst>
              <a:ext uri="{FF2B5EF4-FFF2-40B4-BE49-F238E27FC236}">
                <a16:creationId xmlns:a16="http://schemas.microsoft.com/office/drawing/2014/main" id="{3DC4A59E-FCA1-C3E6-A05F-B0EF0CA522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548" y="2401924"/>
            <a:ext cx="3635452" cy="44560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DCA7624-0961-33EC-E611-0B41BFCAC3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925" y="119812"/>
            <a:ext cx="4209288" cy="3309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87893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CCA9B-2396-F3DE-1710-8CFFB540E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TR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7218954-FB2A-AD6F-6025-415F095D34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34" t="16884" r="52799" b="8758"/>
          <a:stretch>
            <a:fillRect/>
          </a:stretch>
        </p:blipFill>
        <p:spPr>
          <a:xfrm>
            <a:off x="3896751" y="639277"/>
            <a:ext cx="3080824" cy="557944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56D461-CD03-93F8-DF4C-55304F525C60}"/>
              </a:ext>
            </a:extLst>
          </p:cNvPr>
          <p:cNvSpPr txBox="1"/>
          <p:nvPr/>
        </p:nvSpPr>
        <p:spPr>
          <a:xfrm>
            <a:off x="9186203" y="5894363"/>
            <a:ext cx="2707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dirty="0"/>
              <a:t>Chouliaras &amp; O Brien, 2023</a:t>
            </a:r>
          </a:p>
        </p:txBody>
      </p:sp>
    </p:spTree>
    <p:extLst>
      <p:ext uri="{BB962C8B-B14F-4D97-AF65-F5344CB8AC3E}">
        <p14:creationId xmlns:p14="http://schemas.microsoft.com/office/powerpoint/2010/main" val="68731297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A75C-FB98-4D71-F2B6-ED59A4525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rgbClr val="0070C0"/>
                </a:solidFill>
              </a:rPr>
              <a:t>AH’de Nörogörüntüleme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DC8DA-0A5D-ED0B-B74F-79C442875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TR" sz="3200" dirty="0"/>
              <a:t>Tanı</a:t>
            </a:r>
          </a:p>
          <a:p>
            <a:r>
              <a:rPr lang="en-TR" sz="3200" dirty="0"/>
              <a:t>Erken tanı</a:t>
            </a:r>
          </a:p>
          <a:p>
            <a:r>
              <a:rPr lang="en-TR" sz="3200" dirty="0"/>
              <a:t>Ayrıcı tanı</a:t>
            </a:r>
          </a:p>
          <a:p>
            <a:r>
              <a:rPr lang="en-TR" sz="3200" dirty="0"/>
              <a:t>Takip</a:t>
            </a:r>
          </a:p>
          <a:p>
            <a:r>
              <a:rPr lang="en-TR" sz="3200" dirty="0"/>
              <a:t>MRG</a:t>
            </a:r>
          </a:p>
          <a:p>
            <a:r>
              <a:rPr lang="en-TR" sz="3200" dirty="0"/>
              <a:t>FDG-PET</a:t>
            </a:r>
          </a:p>
        </p:txBody>
      </p:sp>
    </p:spTree>
    <p:extLst>
      <p:ext uri="{BB962C8B-B14F-4D97-AF65-F5344CB8AC3E}">
        <p14:creationId xmlns:p14="http://schemas.microsoft.com/office/powerpoint/2010/main" val="248590914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multi-colored building with trees and plants on the side&#10;&#10;AI-generated content may be incorrect.">
            <a:extLst>
              <a:ext uri="{FF2B5EF4-FFF2-40B4-BE49-F238E27FC236}">
                <a16:creationId xmlns:a16="http://schemas.microsoft.com/office/drawing/2014/main" id="{A09B5F23-5EA3-065A-8F1D-4910173C7B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573" b="2144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A19806-4764-E3B4-7225-88184C27B63F}"/>
              </a:ext>
            </a:extLst>
          </p:cNvPr>
          <p:cNvSpPr txBox="1"/>
          <p:nvPr/>
        </p:nvSpPr>
        <p:spPr>
          <a:xfrm>
            <a:off x="10459453" y="6128085"/>
            <a:ext cx="143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b="1" i="1" dirty="0">
                <a:solidFill>
                  <a:schemeClr val="bg1"/>
                </a:solidFill>
              </a:rPr>
              <a:t>Viyana, 2025</a:t>
            </a:r>
          </a:p>
        </p:txBody>
      </p:sp>
    </p:spTree>
    <p:extLst>
      <p:ext uri="{BB962C8B-B14F-4D97-AF65-F5344CB8AC3E}">
        <p14:creationId xmlns:p14="http://schemas.microsoft.com/office/powerpoint/2010/main" val="2556330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Belge" ma:contentTypeID="0x0101008EB410E7384FD544926ED72B5900EAF6" ma:contentTypeVersion="14" ma:contentTypeDescription="Yeni belge oluşturun." ma:contentTypeScope="" ma:versionID="ee3b467df7de9d1b498d84e13587d71a">
  <xsd:schema xmlns:xsd="http://www.w3.org/2001/XMLSchema" xmlns:xs="http://www.w3.org/2001/XMLSchema" xmlns:p="http://schemas.microsoft.com/office/2006/metadata/properties" xmlns:ns2="b636c289-89ec-4aac-a5a7-fae3efcce21f" xmlns:ns3="12078768-e010-496c-be91-13abd3bf1d00" targetNamespace="http://schemas.microsoft.com/office/2006/metadata/properties" ma:root="true" ma:fieldsID="1445dff4ae24a478bb1b27fd6f0ffa69" ns2:_="" ns3:_="">
    <xsd:import namespace="b636c289-89ec-4aac-a5a7-fae3efcce21f"/>
    <xsd:import namespace="12078768-e010-496c-be91-13abd3bf1d0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36c289-89ec-4aac-a5a7-fae3efcce2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Resim Etiketleri" ma:readOnly="false" ma:fieldId="{5cf76f15-5ced-4ddc-b409-7134ff3c332f}" ma:taxonomyMulti="true" ma:sspId="f08ca68a-84f9-4e39-b925-9c0f4131ac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78768-e010-496c-be91-13abd3bf1d0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a2bcbba-ecaf-438c-8d17-d96268f593a6}" ma:internalName="TaxCatchAll" ma:showField="CatchAllData" ma:web="12078768-e010-496c-be91-13abd3bf1d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İçerik Türü"/>
        <xsd:element ref="dc:title" minOccurs="0" maxOccurs="1" ma:index="4" ma:displayName="Başlı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636c289-89ec-4aac-a5a7-fae3efcce21f">
      <Terms xmlns="http://schemas.microsoft.com/office/infopath/2007/PartnerControls"/>
    </lcf76f155ced4ddcb4097134ff3c332f>
    <TaxCatchAll xmlns="12078768-e010-496c-be91-13abd3bf1d00" xsi:nil="true"/>
  </documentManagement>
</p:properties>
</file>

<file path=customXml/itemProps1.xml><?xml version="1.0" encoding="utf-8"?>
<ds:datastoreItem xmlns:ds="http://schemas.openxmlformats.org/officeDocument/2006/customXml" ds:itemID="{D0702C37-6DB1-4A5D-82DA-02D61993114E}"/>
</file>

<file path=customXml/itemProps2.xml><?xml version="1.0" encoding="utf-8"?>
<ds:datastoreItem xmlns:ds="http://schemas.openxmlformats.org/officeDocument/2006/customXml" ds:itemID="{10694DD6-5ABE-448D-8B2A-15846FD1DDB8}"/>
</file>

<file path=customXml/itemProps3.xml><?xml version="1.0" encoding="utf-8"?>
<ds:datastoreItem xmlns:ds="http://schemas.openxmlformats.org/officeDocument/2006/customXml" ds:itemID="{07C05C0F-96FC-40CC-BAF7-3C38EA370485}"/>
</file>

<file path=docProps/app.xml><?xml version="1.0" encoding="utf-8"?>
<Properties xmlns="http://schemas.openxmlformats.org/officeDocument/2006/extended-properties" xmlns:vt="http://schemas.openxmlformats.org/officeDocument/2006/docPropsVTypes">
  <TotalTime>9549</TotalTime>
  <Words>3034</Words>
  <Application>Microsoft Macintosh PowerPoint</Application>
  <PresentationFormat>Widescreen</PresentationFormat>
  <Paragraphs>401</Paragraphs>
  <Slides>69</Slides>
  <Notes>35</Notes>
  <HiddenSlides>39</HiddenSlides>
  <MMClips>1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83" baseType="lpstr">
      <vt:lpstr>-apple-system</vt:lpstr>
      <vt:lpstr>AdvP0036</vt:lpstr>
      <vt:lpstr>AdvP0037</vt:lpstr>
      <vt:lpstr>AdvPi1</vt:lpstr>
      <vt:lpstr>Arial</vt:lpstr>
      <vt:lpstr>Calibri</vt:lpstr>
      <vt:lpstr>Calibri Light</vt:lpstr>
      <vt:lpstr>Droid Sans Fallback</vt:lpstr>
      <vt:lpstr>ElsevierGulliver</vt:lpstr>
      <vt:lpstr>Google Sans</vt:lpstr>
      <vt:lpstr>Open Sans</vt:lpstr>
      <vt:lpstr>Times New Roman</vt:lpstr>
      <vt:lpstr>Wingdings</vt:lpstr>
      <vt:lpstr>Office Teması</vt:lpstr>
      <vt:lpstr>Alzheimer Hastalığı Tanısında Nörogörüntüleme</vt:lpstr>
      <vt:lpstr>PowerPoint Presentation</vt:lpstr>
      <vt:lpstr>PowerPoint Presentation</vt:lpstr>
      <vt:lpstr>PowerPoint Presentation</vt:lpstr>
      <vt:lpstr>Demansta Nörogörüntüleme</vt:lpstr>
      <vt:lpstr>Görüntüleme</vt:lpstr>
      <vt:lpstr>Nörodejeneratif Hastalıklarda İdeal MRG </vt:lpstr>
      <vt:lpstr>PowerPoint Presentation</vt:lpstr>
      <vt:lpstr>PowerPoint Presentation</vt:lpstr>
      <vt:lpstr>AH Klinik Sunumu «5 Farklı Çekirdek Kognitif Sendrom»</vt:lpstr>
      <vt:lpstr>PowerPoint Presentation</vt:lpstr>
      <vt:lpstr>FDG-PET</vt:lpstr>
      <vt:lpstr>PowerPoint Presentation</vt:lpstr>
      <vt:lpstr>PowerPoint Presentation</vt:lpstr>
      <vt:lpstr>Parietal Atrofi (Koedam) </vt:lpstr>
      <vt:lpstr>PowerPoint Presentation</vt:lpstr>
      <vt:lpstr>Parietal Atrophy (Koedam) </vt:lpstr>
      <vt:lpstr>PowerPoint Presentation</vt:lpstr>
      <vt:lpstr>PowerPoint Presentation</vt:lpstr>
      <vt:lpstr>MRG koy</vt:lpstr>
      <vt:lpstr>PowerPoint Presentation</vt:lpstr>
      <vt:lpstr>Primer Progresif Afazi «Progresif Afazi Sendromu»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Global kortikal atrofi-Pasquier Skalası</vt:lpstr>
      <vt:lpstr>PowerPoint Presentation</vt:lpstr>
      <vt:lpstr>PowerPoint Presentation</vt:lpstr>
      <vt:lpstr>Sagital: Kuneus, Prekuneus, Posterior Singulat</vt:lpstr>
      <vt:lpstr>Oksipital hipometabolizma- Singulat ada</vt:lpstr>
      <vt:lpstr>PowerPoint Presentation</vt:lpstr>
      <vt:lpstr>PowerPoint Presentation</vt:lpstr>
      <vt:lpstr>PowerPoint Presentation</vt:lpstr>
      <vt:lpstr>Ayırıcı Tanı</vt:lpstr>
      <vt:lpstr>Ana Demans Tiplerinde Atrofi Paternleri</vt:lpstr>
      <vt:lpstr>AH-LCD ayırıcı tanı: Singulat ada </vt:lpstr>
      <vt:lpstr>PowerPoint Presentation</vt:lpstr>
      <vt:lpstr>LATE</vt:lpstr>
      <vt:lpstr>Normal Basınçlı Hidrosefali</vt:lpstr>
      <vt:lpstr>Kallosal açı  40 - 80°  (normal 100-120)  PC hizasında ölçülmeli </vt:lpstr>
      <vt:lpstr>PowerPoint Presentation</vt:lpstr>
      <vt:lpstr>Flow void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MRI for Neurodegenerative Diseases</vt:lpstr>
      <vt:lpstr>Atrophy of Aging?  Meta-analysis</vt:lpstr>
      <vt:lpstr>Paterns of Atrophy in Main Dementia Types</vt:lpstr>
      <vt:lpstr>PowerPoint Presentation</vt:lpstr>
      <vt:lpstr>PowerPoint Presentation</vt:lpstr>
      <vt:lpstr>PowerPoint Presentation</vt:lpstr>
      <vt:lpstr>PowerPoint Presentation</vt:lpstr>
      <vt:lpstr>CAAda oksipital birikim Non-Ahde frontal bölge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AH’de Nörogörüntüleme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Sunusu</dc:title>
  <dc:creator>Basar</dc:creator>
  <cp:lastModifiedBy>Bedia Marangozoğlu</cp:lastModifiedBy>
  <cp:revision>248</cp:revision>
  <dcterms:created xsi:type="dcterms:W3CDTF">2023-05-01T13:33:29Z</dcterms:created>
  <dcterms:modified xsi:type="dcterms:W3CDTF">2025-10-17T05:21:59Z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0x0101008EB410E7384FD544926ED72B5900EAF6</vt:lpwstr>
  </property>
</Properties>
</file>