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11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15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26.xml" ContentType="application/vnd.openxmlformats-officedocument.presentationml.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92" r:id="rId2"/>
    <p:sldId id="256" r:id="rId3"/>
    <p:sldId id="293" r:id="rId4"/>
    <p:sldId id="260" r:id="rId5"/>
    <p:sldId id="299" r:id="rId6"/>
    <p:sldId id="263" r:id="rId7"/>
    <p:sldId id="262" r:id="rId8"/>
    <p:sldId id="296" r:id="rId9"/>
    <p:sldId id="290" r:id="rId10"/>
    <p:sldId id="277" r:id="rId11"/>
    <p:sldId id="278" r:id="rId12"/>
    <p:sldId id="279" r:id="rId13"/>
    <p:sldId id="270" r:id="rId14"/>
    <p:sldId id="267" r:id="rId15"/>
    <p:sldId id="268" r:id="rId16"/>
    <p:sldId id="269" r:id="rId17"/>
    <p:sldId id="284" r:id="rId18"/>
    <p:sldId id="285" r:id="rId19"/>
    <p:sldId id="286" r:id="rId20"/>
    <p:sldId id="271" r:id="rId21"/>
    <p:sldId id="272" r:id="rId22"/>
    <p:sldId id="297" r:id="rId23"/>
    <p:sldId id="291" r:id="rId24"/>
    <p:sldId id="282" r:id="rId25"/>
    <p:sldId id="298" r:id="rId26"/>
    <p:sldId id="288" r:id="rId27"/>
    <p:sldId id="294" r:id="rId28"/>
    <p:sldId id="29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563" autoAdjust="0"/>
  </p:normalViewPr>
  <p:slideViewPr>
    <p:cSldViewPr snapToGrid="0">
      <p:cViewPr varScale="1">
        <p:scale>
          <a:sx n="78" d="100"/>
          <a:sy n="78" d="100"/>
        </p:scale>
        <p:origin x="606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2F5423-8252-4A5C-92E0-50C28AEA415A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GB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95CBF8-6A89-4D8B-992F-C8E1753A53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595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8" name="Google Shape;298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b="1" dirty="0" smtClean="0"/>
              <a:t>Remternetug: anti amiloid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b="1" dirty="0" smtClean="0"/>
              <a:t>Tertomotid: Antitemoras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9" name="Google Shape;299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80261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59231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09631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Gerçek</a:t>
            </a:r>
            <a:r>
              <a:rPr lang="en-GB" dirty="0" smtClean="0"/>
              <a:t> </a:t>
            </a:r>
            <a:r>
              <a:rPr lang="en-GB" dirty="0" err="1" smtClean="0"/>
              <a:t>dünya</a:t>
            </a:r>
            <a:r>
              <a:rPr lang="en-GB" dirty="0" smtClean="0"/>
              <a:t> </a:t>
            </a:r>
            <a:r>
              <a:rPr lang="en-GB" dirty="0" err="1" smtClean="0"/>
              <a:t>verisi</a:t>
            </a:r>
            <a:r>
              <a:rPr lang="en-GB" dirty="0" smtClean="0"/>
              <a:t> ABD 7 </a:t>
            </a:r>
            <a:r>
              <a:rPr lang="en-GB" dirty="0" err="1" smtClean="0"/>
              <a:t>merkez</a:t>
            </a:r>
            <a:r>
              <a:rPr lang="en-GB" dirty="0" smtClean="0"/>
              <a:t> 177 hasta </a:t>
            </a:r>
            <a:endParaRPr lang="en-GB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D8514-0FBD-4D32-AAB5-41006E8F6B8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1070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Ortalama</a:t>
            </a:r>
            <a:r>
              <a:rPr lang="en-GB" dirty="0" smtClean="0"/>
              <a:t> 1 </a:t>
            </a:r>
            <a:r>
              <a:rPr lang="en-GB" dirty="0" err="1" smtClean="0"/>
              <a:t>yıl</a:t>
            </a:r>
            <a:r>
              <a:rPr lang="en-GB" dirty="0" smtClean="0"/>
              <a:t> </a:t>
            </a:r>
            <a:r>
              <a:rPr lang="en-GB" dirty="0" err="1" smtClean="0"/>
              <a:t>verisi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D8514-0FBD-4D32-AAB5-41006E8F6B8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52566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Arıa E </a:t>
            </a:r>
            <a:r>
              <a:rPr lang="en-GB" dirty="0" err="1" smtClean="0"/>
              <a:t>oranı</a:t>
            </a:r>
            <a:r>
              <a:rPr lang="en-GB" dirty="0" smtClean="0"/>
              <a:t>, </a:t>
            </a:r>
            <a:r>
              <a:rPr lang="en-GB" dirty="0" err="1" smtClean="0"/>
              <a:t>semptomatik</a:t>
            </a:r>
            <a:r>
              <a:rPr lang="en-GB" dirty="0" smtClean="0"/>
              <a:t> Aria </a:t>
            </a:r>
          </a:p>
          <a:p>
            <a:r>
              <a:rPr lang="en-GB" dirty="0" smtClean="0"/>
              <a:t>X </a:t>
            </a:r>
            <a:r>
              <a:rPr lang="en-GB" dirty="0" err="1" smtClean="0"/>
              <a:t>semptomatik</a:t>
            </a:r>
            <a:r>
              <a:rPr lang="en-GB" dirty="0" smtClean="0"/>
              <a:t> </a:t>
            </a:r>
          </a:p>
          <a:p>
            <a:r>
              <a:rPr lang="en-GB" dirty="0" smtClean="0"/>
              <a:t>Bold x </a:t>
            </a:r>
            <a:r>
              <a:rPr lang="en-GB" dirty="0" err="1" smtClean="0"/>
              <a:t>ciddi</a:t>
            </a:r>
            <a:endParaRPr lang="en-GB" dirty="0" smtClean="0"/>
          </a:p>
          <a:p>
            <a:r>
              <a:rPr lang="en-GB" dirty="0" err="1" smtClean="0"/>
              <a:t>Ciddi</a:t>
            </a:r>
            <a:r>
              <a:rPr lang="en-GB" dirty="0" smtClean="0"/>
              <a:t> </a:t>
            </a:r>
            <a:r>
              <a:rPr lang="en-GB" dirty="0" err="1" smtClean="0"/>
              <a:t>semptomlar</a:t>
            </a:r>
            <a:r>
              <a:rPr lang="en-GB" dirty="0" smtClean="0"/>
              <a:t> </a:t>
            </a:r>
            <a:r>
              <a:rPr lang="en-GB" dirty="0" err="1" smtClean="0"/>
              <a:t>lacenamab</a:t>
            </a:r>
            <a:r>
              <a:rPr lang="en-GB" baseline="0" dirty="0" smtClean="0"/>
              <a:t> %0.7 </a:t>
            </a:r>
            <a:r>
              <a:rPr lang="en-GB" baseline="0" dirty="0" err="1" smtClean="0"/>
              <a:t>donanemab</a:t>
            </a:r>
            <a:r>
              <a:rPr lang="en-GB" baseline="0" dirty="0" smtClean="0"/>
              <a:t> %1.5</a:t>
            </a:r>
          </a:p>
          <a:p>
            <a:r>
              <a:rPr lang="en-GB" baseline="0" dirty="0" err="1" smtClean="0"/>
              <a:t>Donanemab</a:t>
            </a:r>
            <a:r>
              <a:rPr lang="en-GB" baseline="0" dirty="0" smtClean="0"/>
              <a:t> %0.4 </a:t>
            </a:r>
            <a:r>
              <a:rPr lang="en-GB" baseline="0" dirty="0" err="1" smtClean="0"/>
              <a:t>ölüm</a:t>
            </a:r>
            <a:endParaRPr lang="en-GB" baseline="0" dirty="0" smtClean="0"/>
          </a:p>
          <a:p>
            <a:r>
              <a:rPr lang="en-GB" baseline="0" dirty="0" err="1" smtClean="0"/>
              <a:t>Lacenemab</a:t>
            </a:r>
            <a:r>
              <a:rPr lang="en-GB" baseline="0" dirty="0" smtClean="0"/>
              <a:t> </a:t>
            </a:r>
            <a:r>
              <a:rPr lang="en-GB" baseline="0" dirty="0" err="1" smtClean="0"/>
              <a:t>ölüm</a:t>
            </a:r>
            <a:r>
              <a:rPr lang="en-GB" baseline="0" dirty="0" smtClean="0"/>
              <a:t>? OLE </a:t>
            </a:r>
            <a:r>
              <a:rPr lang="en-GB" baseline="0" dirty="0" err="1" smtClean="0"/>
              <a:t>fazında</a:t>
            </a:r>
            <a:r>
              <a:rPr lang="en-GB" baseline="0" dirty="0" smtClean="0"/>
              <a:t> 4 </a:t>
            </a:r>
            <a:r>
              <a:rPr lang="en-GB" baseline="0" dirty="0" err="1" smtClean="0"/>
              <a:t>ilaç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ile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ilişkili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ölüm</a:t>
            </a:r>
            <a:r>
              <a:rPr lang="en-GB" baseline="0" dirty="0" smtClean="0"/>
              <a:t>. </a:t>
            </a:r>
            <a:endParaRPr lang="en-GB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0EE0B7-A362-4E16-BD0E-4F8EA9856481}" type="slidenum">
              <a:rPr lang="tr-TR" smtClean="0"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97219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5529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4151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82533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18709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24267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Herhangi</a:t>
            </a:r>
            <a:r>
              <a:rPr lang="en-GB" dirty="0" smtClean="0"/>
              <a:t> </a:t>
            </a:r>
            <a:r>
              <a:rPr lang="en-GB" dirty="0" err="1" smtClean="0"/>
              <a:t>bir</a:t>
            </a:r>
            <a:r>
              <a:rPr lang="en-GB" dirty="0" smtClean="0"/>
              <a:t> ARIA</a:t>
            </a:r>
            <a:endParaRPr lang="en-GB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0EE0B7-A362-4E16-BD0E-4F8EA9856481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54300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3585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4326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GB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en-GB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A80A-D84A-4213-A9AE-07CD9773772C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A479C-88A3-4CDB-A49A-6FAD682428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0070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GB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GB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A80A-D84A-4213-A9AE-07CD9773772C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A479C-88A3-4CDB-A49A-6FAD682428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732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GB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GB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A80A-D84A-4213-A9AE-07CD9773772C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A479C-88A3-4CDB-A49A-6FAD682428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4640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GB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GB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A80A-D84A-4213-A9AE-07CD9773772C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A479C-88A3-4CDB-A49A-6FAD682428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422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GB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A80A-D84A-4213-A9AE-07CD9773772C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A479C-88A3-4CDB-A49A-6FAD682428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4372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GB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GB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GB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A80A-D84A-4213-A9AE-07CD9773772C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A479C-88A3-4CDB-A49A-6FAD682428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1920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GB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GB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GB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A80A-D84A-4213-A9AE-07CD9773772C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A479C-88A3-4CDB-A49A-6FAD682428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0135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GB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A80A-D84A-4213-A9AE-07CD9773772C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A479C-88A3-4CDB-A49A-6FAD682428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8792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A80A-D84A-4213-A9AE-07CD9773772C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A479C-88A3-4CDB-A49A-6FAD682428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3754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GB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GB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A80A-D84A-4213-A9AE-07CD9773772C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A479C-88A3-4CDB-A49A-6FAD682428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537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GB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A80A-D84A-4213-A9AE-07CD9773772C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A479C-88A3-4CDB-A49A-6FAD682428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2974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GB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GB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AA80A-D84A-4213-A9AE-07CD9773772C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A479C-88A3-4CDB-A49A-6FAD682428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5759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2209800" y="2130480"/>
            <a:ext cx="7771680" cy="14691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41275" cap="rnd">
            <a:solidFill>
              <a:schemeClr val="tx1"/>
            </a:solidFill>
            <a:prstDash val="solid"/>
          </a:ln>
        </p:spPr>
        <p:txBody>
          <a:bodyPr lIns="90000" tIns="45000" rIns="90000" bIns="45000" anchor="ctr"/>
          <a:lstStyle/>
          <a:p>
            <a:pPr algn="ctr"/>
            <a:r>
              <a:rPr lang="tr-TR" sz="4800" dirty="0" smtClean="0"/>
              <a:t>Alzheimer Hastalığında Yeni Tedaviler</a:t>
            </a:r>
            <a:endParaRPr dirty="0"/>
          </a:p>
        </p:txBody>
      </p:sp>
      <p:sp>
        <p:nvSpPr>
          <p:cNvPr id="150" name="CustomShape 2"/>
          <p:cNvSpPr/>
          <p:nvPr/>
        </p:nvSpPr>
        <p:spPr>
          <a:xfrm>
            <a:off x="2895600" y="3886200"/>
            <a:ext cx="6400080" cy="1751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74736"/>
            <a:ext cx="1599850" cy="160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289" y="174737"/>
            <a:ext cx="1609911" cy="1609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stomShape 2"/>
          <p:cNvSpPr>
            <a:spLocks noChangeArrowheads="1"/>
          </p:cNvSpPr>
          <p:nvPr/>
        </p:nvSpPr>
        <p:spPr bwMode="auto">
          <a:xfrm>
            <a:off x="2922588" y="4149081"/>
            <a:ext cx="6400800" cy="175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en-US" altLang="en-US" sz="4000" dirty="0" smtClean="0">
                <a:solidFill>
                  <a:srgbClr val="8B8B8B"/>
                </a:solidFill>
                <a:latin typeface="Calibri" pitchFamily="34" charset="0"/>
              </a:rPr>
              <a:t>Prof. Dr. Başar </a:t>
            </a:r>
            <a:r>
              <a:rPr lang="en-US" altLang="en-US" sz="4000" dirty="0">
                <a:solidFill>
                  <a:srgbClr val="8B8B8B"/>
                </a:solidFill>
                <a:latin typeface="Calibri" pitchFamily="34" charset="0"/>
              </a:rPr>
              <a:t>Bilgiç</a:t>
            </a:r>
            <a:endParaRPr lang="tr-TR" altLang="en-US" sz="4000" dirty="0">
              <a:solidFill>
                <a:srgbClr val="8B8B8B"/>
              </a:solidFill>
              <a:latin typeface="Calibri" pitchFamily="34" charset="0"/>
            </a:endParaRPr>
          </a:p>
          <a:p>
            <a:pPr algn="ctr" eaLnBrk="1" hangingPunct="1"/>
            <a:r>
              <a:rPr lang="en-GB" altLang="en-US" sz="2400" dirty="0" smtClean="0">
                <a:solidFill>
                  <a:srgbClr val="8B8B8B"/>
                </a:solidFill>
                <a:latin typeface="Calibri" pitchFamily="34" charset="0"/>
              </a:rPr>
              <a:t>Istanbul University</a:t>
            </a:r>
          </a:p>
          <a:p>
            <a:pPr algn="ctr" eaLnBrk="1" hangingPunct="1"/>
            <a:r>
              <a:rPr lang="en-GB" altLang="en-US" sz="2400" dirty="0" smtClean="0">
                <a:solidFill>
                  <a:srgbClr val="8B8B8B"/>
                </a:solidFill>
                <a:latin typeface="Calibri" pitchFamily="34" charset="0"/>
              </a:rPr>
              <a:t>Department of Neurology</a:t>
            </a:r>
            <a:endParaRPr lang="tr-TR" altLang="en-US" sz="2400" dirty="0">
              <a:solidFill>
                <a:srgbClr val="8B8B8B"/>
              </a:solidFill>
              <a:latin typeface="Calibri" pitchFamily="34" charset="0"/>
            </a:endParaRPr>
          </a:p>
          <a:p>
            <a:pPr algn="ctr" eaLnBrk="1" hangingPunct="1"/>
            <a:r>
              <a:rPr lang="en-GB" altLang="en-US" sz="2400" dirty="0" err="1" smtClean="0">
                <a:solidFill>
                  <a:srgbClr val="8B8B8B"/>
                </a:solidFill>
                <a:latin typeface="Calibri" pitchFamily="34" charset="0"/>
              </a:rPr>
              <a:t>Behavioral</a:t>
            </a:r>
            <a:r>
              <a:rPr lang="en-GB" altLang="en-US" sz="2400" dirty="0" smtClean="0">
                <a:solidFill>
                  <a:srgbClr val="8B8B8B"/>
                </a:solidFill>
                <a:latin typeface="Calibri" pitchFamily="34" charset="0"/>
              </a:rPr>
              <a:t> Neurology and Movement Disorders Unit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0858240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4"/>
          <p:cNvSpPr txBox="1">
            <a:spLocks noGrp="1"/>
          </p:cNvSpPr>
          <p:nvPr>
            <p:ph type="title"/>
          </p:nvPr>
        </p:nvSpPr>
        <p:spPr>
          <a:xfrm>
            <a:off x="3009900" y="1063229"/>
            <a:ext cx="6172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rgbClr val="000099"/>
              </a:buClr>
              <a:buSzPts val="4400"/>
            </a:pPr>
            <a:r>
              <a:rPr lang="tr-TR" b="1">
                <a:solidFill>
                  <a:srgbClr val="000099"/>
                </a:solidFill>
              </a:rPr>
              <a:t>ARIA</a:t>
            </a:r>
            <a:endParaRPr/>
          </a:p>
        </p:txBody>
      </p:sp>
      <p:pic>
        <p:nvPicPr>
          <p:cNvPr id="345" name="Google Shape;345;p34" descr="Amyloid-related imaging abnormalities - Wikipedi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66135" y="2755624"/>
            <a:ext cx="5598335" cy="399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4" descr="Amyloid-related imaging abnormalities in patients with Alzheimer&amp;#39;s disease  treated with bapineuzumab: a retrospective analysis. - Abstract - Europe PMC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7816" y="228084"/>
            <a:ext cx="5468320" cy="446494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4"/>
          <p:cNvSpPr/>
          <p:nvPr/>
        </p:nvSpPr>
        <p:spPr>
          <a:xfrm>
            <a:off x="497815" y="228084"/>
            <a:ext cx="858857" cy="424096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chemeClr val="dk1"/>
              </a:buClr>
              <a:buSzPts val="1800"/>
            </a:pPr>
            <a:endParaRPr sz="13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34"/>
          <p:cNvSpPr/>
          <p:nvPr/>
        </p:nvSpPr>
        <p:spPr>
          <a:xfrm>
            <a:off x="2916234" y="228083"/>
            <a:ext cx="858857" cy="424096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chemeClr val="dk1"/>
              </a:buClr>
              <a:buSzPts val="1800"/>
            </a:pPr>
            <a:endParaRPr sz="13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Metin kutusu 1"/>
          <p:cNvSpPr txBox="1"/>
          <p:nvPr/>
        </p:nvSpPr>
        <p:spPr>
          <a:xfrm>
            <a:off x="7295642" y="409575"/>
            <a:ext cx="3986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ARIA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 smtClean="0"/>
              <a:t>Edema</a:t>
            </a:r>
            <a:r>
              <a:rPr lang="en-GB" sz="2400" dirty="0" smtClean="0"/>
              <a:t> (ARIA-E)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 smtClean="0"/>
              <a:t>Microhemorrhage</a:t>
            </a:r>
            <a:r>
              <a:rPr lang="en-GB" sz="2400" dirty="0" smtClean="0"/>
              <a:t> </a:t>
            </a:r>
            <a:r>
              <a:rPr lang="en-GB" sz="2400" dirty="0"/>
              <a:t>(</a:t>
            </a:r>
            <a:r>
              <a:rPr lang="en-GB" sz="2400" dirty="0" smtClean="0"/>
              <a:t>ARIA-H)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 smtClean="0"/>
              <a:t>Siderosis</a:t>
            </a:r>
            <a:r>
              <a:rPr lang="en-GB" sz="2400" dirty="0" smtClean="0"/>
              <a:t> </a:t>
            </a:r>
            <a:r>
              <a:rPr lang="en-GB" sz="2400" dirty="0"/>
              <a:t>(</a:t>
            </a:r>
            <a:r>
              <a:rPr lang="en-GB" sz="2400" dirty="0" smtClean="0"/>
              <a:t>ARIA-H)</a:t>
            </a:r>
          </a:p>
        </p:txBody>
      </p:sp>
    </p:spTree>
    <p:extLst>
      <p:ext uri="{BB962C8B-B14F-4D97-AF65-F5344CB8AC3E}">
        <p14:creationId xmlns:p14="http://schemas.microsoft.com/office/powerpoint/2010/main" val="305888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ARIA R</a:t>
            </a:r>
            <a:r>
              <a:rPr lang="tr-TR" dirty="0" smtClean="0"/>
              <a:t>İ</a:t>
            </a:r>
            <a:r>
              <a:rPr lang="en-GB" dirty="0" smtClean="0"/>
              <a:t>SK FA</a:t>
            </a:r>
            <a:r>
              <a:rPr lang="tr-TR" dirty="0" smtClean="0"/>
              <a:t>KTÖRLERİ</a:t>
            </a:r>
            <a:endParaRPr lang="en-GB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651605" y="1978025"/>
            <a:ext cx="5762436" cy="4351338"/>
          </a:xfrm>
        </p:spPr>
        <p:txBody>
          <a:bodyPr/>
          <a:lstStyle/>
          <a:p>
            <a:r>
              <a:rPr lang="en-GB" dirty="0" smtClean="0"/>
              <a:t>Ba</a:t>
            </a:r>
            <a:r>
              <a:rPr lang="tr-TR" dirty="0" smtClean="0"/>
              <a:t>z</a:t>
            </a:r>
            <a:r>
              <a:rPr lang="en-GB" dirty="0" smtClean="0"/>
              <a:t>al am</a:t>
            </a:r>
            <a:r>
              <a:rPr lang="tr-TR" dirty="0" smtClean="0"/>
              <a:t>i</a:t>
            </a:r>
            <a:r>
              <a:rPr lang="en-GB" dirty="0" smtClean="0"/>
              <a:t>loid </a:t>
            </a:r>
            <a:r>
              <a:rPr lang="tr-TR" dirty="0" smtClean="0"/>
              <a:t>yük fazlalığı</a:t>
            </a:r>
            <a:r>
              <a:rPr lang="en-GB" dirty="0" smtClean="0"/>
              <a:t>?</a:t>
            </a:r>
          </a:p>
          <a:p>
            <a:r>
              <a:rPr lang="tr-TR" dirty="0" smtClean="0"/>
              <a:t>Akmadde değişiklikleri</a:t>
            </a:r>
            <a:r>
              <a:rPr lang="en-GB" dirty="0" smtClean="0"/>
              <a:t>?</a:t>
            </a:r>
          </a:p>
          <a:p>
            <a:r>
              <a:rPr lang="en-GB" dirty="0" smtClean="0"/>
              <a:t>Vas</a:t>
            </a:r>
            <a:r>
              <a:rPr lang="tr-TR" dirty="0" smtClean="0"/>
              <a:t>küler</a:t>
            </a:r>
            <a:r>
              <a:rPr lang="en-GB" dirty="0" smtClean="0"/>
              <a:t> risk fa</a:t>
            </a:r>
            <a:r>
              <a:rPr lang="tr-TR" dirty="0" smtClean="0"/>
              <a:t>ktörleri</a:t>
            </a:r>
            <a:r>
              <a:rPr lang="en-GB" dirty="0" smtClean="0"/>
              <a:t>?</a:t>
            </a:r>
          </a:p>
          <a:p>
            <a:endParaRPr lang="en-GB" dirty="0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990600" y="1978025"/>
            <a:ext cx="576243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Apo E4</a:t>
            </a:r>
          </a:p>
          <a:p>
            <a:r>
              <a:rPr lang="tr-TR" dirty="0" smtClean="0"/>
              <a:t>Başlangıç MR: </a:t>
            </a:r>
            <a:r>
              <a:rPr lang="en-GB" dirty="0" err="1" smtClean="0"/>
              <a:t>Siderosi</a:t>
            </a:r>
            <a:r>
              <a:rPr lang="tr-TR" dirty="0" smtClean="0"/>
              <a:t>z</a:t>
            </a:r>
            <a:r>
              <a:rPr lang="en-GB" dirty="0" smtClean="0"/>
              <a:t> </a:t>
            </a:r>
            <a:r>
              <a:rPr lang="tr-TR" dirty="0" smtClean="0"/>
              <a:t>ve</a:t>
            </a:r>
            <a:r>
              <a:rPr lang="en-GB" dirty="0" smtClean="0"/>
              <a:t> </a:t>
            </a:r>
            <a:r>
              <a:rPr lang="en-GB" dirty="0" err="1" smtClean="0"/>
              <a:t>microhemor</a:t>
            </a:r>
            <a:r>
              <a:rPr lang="tr-TR" dirty="0" smtClean="0"/>
              <a:t>ajiler</a:t>
            </a:r>
            <a:endParaRPr lang="en-GB" dirty="0" smtClean="0"/>
          </a:p>
          <a:p>
            <a:pPr lvl="1"/>
            <a:r>
              <a:rPr lang="tr-TR" dirty="0" smtClean="0"/>
              <a:t>Hem</a:t>
            </a:r>
            <a:r>
              <a:rPr lang="en-GB" dirty="0" smtClean="0"/>
              <a:t> ARIA-H </a:t>
            </a:r>
            <a:r>
              <a:rPr lang="tr-TR" dirty="0" smtClean="0"/>
              <a:t>hem</a:t>
            </a:r>
            <a:r>
              <a:rPr lang="en-GB" dirty="0" smtClean="0"/>
              <a:t> ARIA-E</a:t>
            </a:r>
            <a:r>
              <a:rPr lang="tr-TR" dirty="0" smtClean="0"/>
              <a:t> için risk</a:t>
            </a:r>
            <a:endParaRPr lang="en-GB" dirty="0" smtClean="0"/>
          </a:p>
          <a:p>
            <a:r>
              <a:rPr lang="tr-TR" dirty="0" smtClean="0"/>
              <a:t>Yaş</a:t>
            </a:r>
            <a:r>
              <a:rPr lang="en-GB" dirty="0" smtClean="0"/>
              <a:t> (ARIA H</a:t>
            </a:r>
            <a:r>
              <a:rPr lang="tr-TR" dirty="0" smtClean="0"/>
              <a:t> için</a:t>
            </a:r>
            <a:r>
              <a:rPr lang="en-GB" dirty="0" smtClean="0"/>
              <a:t>) </a:t>
            </a:r>
          </a:p>
          <a:p>
            <a:r>
              <a:rPr lang="en-GB" dirty="0" smtClean="0"/>
              <a:t>Do</a:t>
            </a:r>
            <a:r>
              <a:rPr lang="tr-TR" dirty="0" smtClean="0"/>
              <a:t>z</a:t>
            </a:r>
            <a:endParaRPr lang="en-GB" dirty="0"/>
          </a:p>
          <a:p>
            <a:r>
              <a:rPr lang="tr-TR" dirty="0" smtClean="0"/>
              <a:t>Amiloid temizlenme oranı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0130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198" y="1120292"/>
            <a:ext cx="9856004" cy="4467005"/>
          </a:xfrm>
        </p:spPr>
      </p:pic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689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49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ts val="4400"/>
            </a:pPr>
            <a:endParaRPr/>
          </a:p>
        </p:txBody>
      </p:sp>
      <p:sp>
        <p:nvSpPr>
          <p:cNvPr id="470" name="Google Shape;470;p49"/>
          <p:cNvSpPr txBox="1">
            <a:spLocks noGrp="1"/>
          </p:cNvSpPr>
          <p:nvPr>
            <p:ph type="body" idx="1"/>
          </p:nvPr>
        </p:nvSpPr>
        <p:spPr>
          <a:xfrm>
            <a:off x="1981200" y="1600201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/>
          <a:p>
            <a:pPr marL="342900" indent="-139700">
              <a:spcBef>
                <a:spcPts val="0"/>
              </a:spcBef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471" name="Google Shape;471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5601" y="32860"/>
            <a:ext cx="7542065" cy="188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00499" y="2276872"/>
            <a:ext cx="8332266" cy="29292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437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46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ts val="4400"/>
            </a:pPr>
            <a:endParaRPr/>
          </a:p>
        </p:txBody>
      </p:sp>
      <p:sp>
        <p:nvSpPr>
          <p:cNvPr id="449" name="Google Shape;449;p46"/>
          <p:cNvSpPr txBox="1">
            <a:spLocks noGrp="1"/>
          </p:cNvSpPr>
          <p:nvPr>
            <p:ph type="body" idx="1"/>
          </p:nvPr>
        </p:nvSpPr>
        <p:spPr>
          <a:xfrm>
            <a:off x="2135560" y="4365105"/>
            <a:ext cx="8075240" cy="176105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 lnSpcReduction="10000"/>
          </a:bodyPr>
          <a:lstStyle/>
          <a:p>
            <a:pPr marL="0" indent="0">
              <a:spcBef>
                <a:spcPts val="0"/>
              </a:spcBef>
              <a:buClr>
                <a:schemeClr val="dk1"/>
              </a:buClr>
              <a:buSzPct val="100000"/>
              <a:buNone/>
            </a:pPr>
            <a:r>
              <a:rPr lang="tr-TR" dirty="0" smtClean="0"/>
              <a:t>CDR-SB skorlarına göre;</a:t>
            </a:r>
            <a:endParaRPr dirty="0"/>
          </a:p>
          <a:p>
            <a:pPr marL="342900" indent="-342900">
              <a:spcBef>
                <a:spcPts val="544"/>
              </a:spcBef>
              <a:buClr>
                <a:schemeClr val="dk1"/>
              </a:buClr>
              <a:buSzPct val="100000"/>
            </a:pPr>
            <a:r>
              <a:rPr lang="tr-TR" dirty="0" smtClean="0"/>
              <a:t>Apo</a:t>
            </a:r>
            <a:r>
              <a:rPr lang="en-GB" dirty="0" smtClean="0"/>
              <a:t>E</a:t>
            </a:r>
            <a:r>
              <a:rPr lang="tr-TR" dirty="0" smtClean="0"/>
              <a:t>4 homozigot olmayanlar</a:t>
            </a:r>
            <a:endParaRPr dirty="0"/>
          </a:p>
          <a:p>
            <a:pPr marL="342900" indent="-342900">
              <a:spcBef>
                <a:spcPts val="544"/>
              </a:spcBef>
              <a:buClr>
                <a:schemeClr val="dk1"/>
              </a:buClr>
              <a:buSzPct val="100000"/>
            </a:pPr>
            <a:r>
              <a:rPr lang="tr-TR" dirty="0" smtClean="0"/>
              <a:t>Erkekler</a:t>
            </a:r>
            <a:r>
              <a:rPr lang="en-GB" dirty="0" smtClean="0"/>
              <a:t> </a:t>
            </a:r>
            <a:endParaRPr dirty="0"/>
          </a:p>
          <a:p>
            <a:pPr marL="342900" indent="-342900">
              <a:spcBef>
                <a:spcPts val="544"/>
              </a:spcBef>
              <a:buClr>
                <a:schemeClr val="dk1"/>
              </a:buClr>
              <a:buSzPct val="100000"/>
            </a:pPr>
            <a:r>
              <a:rPr lang="tr-TR" dirty="0" smtClean="0"/>
              <a:t>65 yaş üstü hastalar daha fazla fayda görüyor</a:t>
            </a:r>
            <a:endParaRPr dirty="0"/>
          </a:p>
        </p:txBody>
      </p:sp>
      <p:pic>
        <p:nvPicPr>
          <p:cNvPr id="450" name="Google Shape;450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1201" y="692697"/>
            <a:ext cx="7921897" cy="27561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948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7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ts val="4400"/>
            </a:pPr>
            <a:endParaRPr/>
          </a:p>
        </p:txBody>
      </p:sp>
      <p:sp>
        <p:nvSpPr>
          <p:cNvPr id="456" name="Google Shape;456;p47"/>
          <p:cNvSpPr txBox="1">
            <a:spLocks noGrp="1"/>
          </p:cNvSpPr>
          <p:nvPr>
            <p:ph type="body" idx="1"/>
          </p:nvPr>
        </p:nvSpPr>
        <p:spPr>
          <a:xfrm>
            <a:off x="1981200" y="5114309"/>
            <a:ext cx="8229600" cy="101185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/>
          <a:p>
            <a:pPr marL="342900" indent="-342900">
              <a:spcBef>
                <a:spcPts val="0"/>
              </a:spcBef>
              <a:buClr>
                <a:schemeClr val="dk1"/>
              </a:buClr>
              <a:buSzPts val="3200"/>
            </a:pPr>
            <a:r>
              <a:rPr lang="tr-TR" dirty="0" smtClean="0"/>
              <a:t>Siyahi ve Asyalılarda etki daha düşük</a:t>
            </a:r>
            <a:endParaRPr dirty="0"/>
          </a:p>
        </p:txBody>
      </p:sp>
      <p:pic>
        <p:nvPicPr>
          <p:cNvPr id="457" name="Google Shape;457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8596" y="2348880"/>
            <a:ext cx="8701088" cy="18341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503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48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ts val="4400"/>
            </a:pPr>
            <a:endParaRPr/>
          </a:p>
        </p:txBody>
      </p:sp>
      <p:sp>
        <p:nvSpPr>
          <p:cNvPr id="463" name="Google Shape;463;p48"/>
          <p:cNvSpPr txBox="1">
            <a:spLocks noGrp="1"/>
          </p:cNvSpPr>
          <p:nvPr>
            <p:ph type="body" idx="1"/>
          </p:nvPr>
        </p:nvSpPr>
        <p:spPr>
          <a:xfrm>
            <a:off x="2207568" y="4797152"/>
            <a:ext cx="8003232" cy="1800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/>
          <a:p>
            <a:pPr marL="0" indent="0">
              <a:spcBef>
                <a:spcPts val="0"/>
              </a:spcBef>
              <a:buClr>
                <a:schemeClr val="dk1"/>
              </a:buClr>
              <a:buSzPct val="100000"/>
              <a:buNone/>
            </a:pPr>
            <a:r>
              <a:rPr lang="tr-TR" dirty="0" smtClean="0"/>
              <a:t>Adas-Cog</a:t>
            </a:r>
            <a:r>
              <a:rPr lang="tr-TR" dirty="0"/>
              <a:t>;</a:t>
            </a:r>
            <a:endParaRPr dirty="0"/>
          </a:p>
          <a:p>
            <a:pPr marL="342900" indent="-342900">
              <a:spcBef>
                <a:spcPts val="592"/>
              </a:spcBef>
              <a:buClr>
                <a:schemeClr val="dk1"/>
              </a:buClr>
              <a:buSzPct val="100000"/>
            </a:pPr>
            <a:r>
              <a:rPr lang="tr-TR" dirty="0" smtClean="0"/>
              <a:t>AchEi kullanan, ApoE4 taşımayan, Kuzey Amerikalı </a:t>
            </a:r>
            <a:r>
              <a:rPr lang="en-GB" dirty="0" smtClean="0"/>
              <a:t>MCI </a:t>
            </a:r>
            <a:r>
              <a:rPr lang="en-GB" dirty="0" err="1" smtClean="0"/>
              <a:t>hastaları</a:t>
            </a:r>
            <a:r>
              <a:rPr lang="tr-TR" dirty="0" smtClean="0"/>
              <a:t> </a:t>
            </a:r>
            <a:r>
              <a:rPr lang="tr-TR" dirty="0" smtClean="0"/>
              <a:t>en fazla fayda</a:t>
            </a:r>
            <a:endParaRPr dirty="0"/>
          </a:p>
        </p:txBody>
      </p:sp>
      <p:pic>
        <p:nvPicPr>
          <p:cNvPr id="464" name="Google Shape;464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7569" y="274638"/>
            <a:ext cx="7886079" cy="4429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972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23083"/>
            <a:ext cx="10515600" cy="1325563"/>
          </a:xfrm>
        </p:spPr>
        <p:txBody>
          <a:bodyPr/>
          <a:lstStyle/>
          <a:p>
            <a:r>
              <a:rPr lang="tr-TR" dirty="0" smtClean="0"/>
              <a:t>GERÇEK DÜNYA VERİLERİ</a:t>
            </a:r>
            <a:endParaRPr lang="en-GB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741860" y="5570483"/>
            <a:ext cx="3174243" cy="1133658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4"/>
          <a:srcRect t="8641"/>
          <a:stretch/>
        </p:blipFill>
        <p:spPr>
          <a:xfrm>
            <a:off x="46813" y="1374912"/>
            <a:ext cx="8778830" cy="5512676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0832" y="4511566"/>
            <a:ext cx="2495550" cy="91440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2164" y="2920808"/>
            <a:ext cx="1966731" cy="151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3142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518" y="-43347"/>
            <a:ext cx="11202963" cy="694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4948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650" y="232916"/>
            <a:ext cx="11288700" cy="639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30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9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ts val="4400"/>
            </a:pPr>
            <a:endParaRPr/>
          </a:p>
        </p:txBody>
      </p:sp>
      <p:sp>
        <p:nvSpPr>
          <p:cNvPr id="302" name="Google Shape;302;p29"/>
          <p:cNvSpPr txBox="1"/>
          <p:nvPr/>
        </p:nvSpPr>
        <p:spPr>
          <a:xfrm>
            <a:off x="9725266" y="6402859"/>
            <a:ext cx="221124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tr-TR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ummings,2023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29"/>
          <p:cNvSpPr txBox="1">
            <a:spLocks noGrp="1"/>
          </p:cNvSpPr>
          <p:nvPr>
            <p:ph type="body" idx="1"/>
          </p:nvPr>
        </p:nvSpPr>
        <p:spPr>
          <a:xfrm>
            <a:off x="1981200" y="1600201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/>
          <a:p>
            <a:pPr marL="342900" indent="-139700">
              <a:spcBef>
                <a:spcPts val="0"/>
              </a:spcBef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83544"/>
            <a:ext cx="7498662" cy="6674456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3"/>
          <a:srcRect l="42279" t="33140" r="32131" b="50458"/>
          <a:stretch/>
        </p:blipFill>
        <p:spPr>
          <a:xfrm>
            <a:off x="5151548" y="2395470"/>
            <a:ext cx="1918953" cy="1094705"/>
          </a:xfrm>
          <a:prstGeom prst="ellipse">
            <a:avLst/>
          </a:prstGeom>
        </p:spPr>
      </p:pic>
      <p:sp>
        <p:nvSpPr>
          <p:cNvPr id="8" name="Oval 7"/>
          <p:cNvSpPr/>
          <p:nvPr/>
        </p:nvSpPr>
        <p:spPr>
          <a:xfrm>
            <a:off x="5085708" y="2404153"/>
            <a:ext cx="2044557" cy="1181528"/>
          </a:xfrm>
          <a:prstGeom prst="ellipse">
            <a:avLst/>
          </a:prstGeom>
          <a:noFill/>
          <a:ln w="1270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8981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487" y="86515"/>
            <a:ext cx="7974590" cy="2008291"/>
          </a:xfrm>
          <a:prstGeom prst="rect">
            <a:avLst/>
          </a:prstGeom>
        </p:spPr>
      </p:pic>
      <p:pic>
        <p:nvPicPr>
          <p:cNvPr id="5" name="Google Shape;355;p35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7064" y="2229743"/>
            <a:ext cx="5765539" cy="394722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Metin kutusu 5"/>
          <p:cNvSpPr txBox="1"/>
          <p:nvPr/>
        </p:nvSpPr>
        <p:spPr>
          <a:xfrm>
            <a:off x="8854210" y="3358341"/>
            <a:ext cx="1778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smtClean="0"/>
              <a:t>88 </a:t>
            </a:r>
            <a:r>
              <a:rPr lang="tr-TR" sz="2400" b="1" dirty="0" err="1" smtClean="0"/>
              <a:t>Centiloid</a:t>
            </a:r>
            <a:r>
              <a:rPr lang="tr-TR" sz="2400" b="1" dirty="0" smtClean="0"/>
              <a:t> </a:t>
            </a:r>
            <a:endParaRPr lang="tr-TR" sz="2400" b="1" dirty="0"/>
          </a:p>
        </p:txBody>
      </p:sp>
    </p:spTree>
    <p:extLst>
      <p:ext uri="{BB962C8B-B14F-4D97-AF65-F5344CB8AC3E}">
        <p14:creationId xmlns:p14="http://schemas.microsoft.com/office/powerpoint/2010/main" val="304209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İçerik Yer Tutucus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2"/>
          <a:srcRect r="896"/>
          <a:stretch/>
        </p:blipFill>
        <p:spPr>
          <a:xfrm>
            <a:off x="1293422" y="236668"/>
            <a:ext cx="9905289" cy="640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60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DONANEMAB: </a:t>
            </a:r>
            <a:r>
              <a:rPr lang="en-GB" dirty="0" smtClean="0"/>
              <a:t>3 y</a:t>
            </a:r>
            <a:r>
              <a:rPr lang="tr-TR" dirty="0" smtClean="0"/>
              <a:t>ıllık veriler</a:t>
            </a:r>
            <a:endParaRPr lang="en-GB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878" y="1430616"/>
            <a:ext cx="7566270" cy="5128652"/>
          </a:xfrm>
        </p:spPr>
      </p:pic>
    </p:spTree>
    <p:extLst>
      <p:ext uri="{BB962C8B-B14F-4D97-AF65-F5344CB8AC3E}">
        <p14:creationId xmlns:p14="http://schemas.microsoft.com/office/powerpoint/2010/main" val="8694000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065F67D-09CE-DA38-180D-8939A8625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Emerging Data: Is Earlier Treatment Better?</a:t>
            </a:r>
            <a:br>
              <a:rPr lang="en-US" noProof="0"/>
            </a:br>
            <a:r>
              <a:rPr lang="en-US" sz="2800" noProof="0"/>
              <a:t>Donanemab</a:t>
            </a:r>
            <a:endParaRPr lang="en-US" sz="2800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02EF8C-8E72-ADF5-DB8B-872687C8C7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9217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293" y="298758"/>
            <a:ext cx="10240304" cy="578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0164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Am</a:t>
            </a:r>
            <a:r>
              <a:rPr lang="tr-TR" dirty="0" smtClean="0"/>
              <a:t>i</a:t>
            </a:r>
            <a:r>
              <a:rPr lang="en-GB" dirty="0" smtClean="0"/>
              <a:t>loid </a:t>
            </a:r>
            <a:r>
              <a:rPr lang="tr-TR" dirty="0" smtClean="0"/>
              <a:t>tekrar birikmiyor</a:t>
            </a:r>
            <a:endParaRPr lang="en-GB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12" y="2058194"/>
            <a:ext cx="5972175" cy="3886200"/>
          </a:xfrm>
        </p:spPr>
      </p:pic>
    </p:spTree>
    <p:extLst>
      <p:ext uri="{BB962C8B-B14F-4D97-AF65-F5344CB8AC3E}">
        <p14:creationId xmlns:p14="http://schemas.microsoft.com/office/powerpoint/2010/main" val="26491933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sz="half" idx="2"/>
          </p:nvPr>
        </p:nvSpPr>
        <p:spPr>
          <a:xfrm>
            <a:off x="960901" y="4152207"/>
            <a:ext cx="5157787" cy="3684588"/>
          </a:xfrm>
        </p:spPr>
        <p:txBody>
          <a:bodyPr/>
          <a:lstStyle/>
          <a:p>
            <a:pPr marL="0" indent="0">
              <a:buNone/>
            </a:pPr>
            <a:r>
              <a:rPr lang="en-GB" dirty="0" err="1" smtClean="0"/>
              <a:t>Lacenemab</a:t>
            </a:r>
            <a:r>
              <a:rPr lang="en-GB" dirty="0" smtClean="0"/>
              <a:t>   </a:t>
            </a:r>
          </a:p>
          <a:p>
            <a:r>
              <a:rPr lang="en-GB" dirty="0" smtClean="0"/>
              <a:t>ARIA E %12.6</a:t>
            </a:r>
          </a:p>
          <a:p>
            <a:r>
              <a:rPr lang="en-GB" dirty="0"/>
              <a:t>ARIA E </a:t>
            </a:r>
            <a:r>
              <a:rPr lang="en-GB" dirty="0" err="1"/>
              <a:t>geliştirenlerin</a:t>
            </a:r>
            <a:r>
              <a:rPr lang="en-GB" dirty="0"/>
              <a:t> %</a:t>
            </a:r>
            <a:r>
              <a:rPr lang="en-GB" dirty="0" smtClean="0"/>
              <a:t>22 </a:t>
            </a:r>
            <a:r>
              <a:rPr lang="en-GB" dirty="0" err="1" smtClean="0"/>
              <a:t>semptomatik</a:t>
            </a:r>
            <a:endParaRPr lang="en-GB" dirty="0" smtClean="0"/>
          </a:p>
          <a:p>
            <a:r>
              <a:rPr lang="en-GB" dirty="0" err="1" smtClean="0"/>
              <a:t>Ölüm</a:t>
            </a:r>
            <a:r>
              <a:rPr lang="en-GB" dirty="0" smtClean="0"/>
              <a:t> </a:t>
            </a:r>
            <a:r>
              <a:rPr lang="en-GB" dirty="0" err="1" smtClean="0"/>
              <a:t>oranı</a:t>
            </a:r>
            <a:r>
              <a:rPr lang="en-GB" dirty="0" smtClean="0"/>
              <a:t>?</a:t>
            </a:r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10" name="İçerik Yer Tutucusu 9"/>
          <p:cNvSpPr>
            <a:spLocks noGrp="1"/>
          </p:cNvSpPr>
          <p:nvPr>
            <p:ph sz="quarter" idx="4"/>
          </p:nvPr>
        </p:nvSpPr>
        <p:spPr>
          <a:xfrm>
            <a:off x="6426536" y="4152207"/>
            <a:ext cx="5183188" cy="3684588"/>
          </a:xfrm>
        </p:spPr>
        <p:txBody>
          <a:bodyPr/>
          <a:lstStyle/>
          <a:p>
            <a:pPr marL="0" indent="0">
              <a:buNone/>
            </a:pPr>
            <a:r>
              <a:rPr lang="en-GB" dirty="0" err="1" smtClean="0"/>
              <a:t>Donanemab</a:t>
            </a:r>
            <a:endParaRPr lang="en-GB" dirty="0" smtClean="0"/>
          </a:p>
          <a:p>
            <a:r>
              <a:rPr lang="en-GB" dirty="0"/>
              <a:t>ARIA E </a:t>
            </a:r>
            <a:r>
              <a:rPr lang="en-GB" dirty="0" smtClean="0"/>
              <a:t>%24.0</a:t>
            </a:r>
          </a:p>
          <a:p>
            <a:r>
              <a:rPr lang="en-GB" dirty="0" smtClean="0"/>
              <a:t>ARIA E </a:t>
            </a:r>
            <a:r>
              <a:rPr lang="en-GB" dirty="0" err="1" smtClean="0"/>
              <a:t>geliştirenlerin</a:t>
            </a:r>
            <a:r>
              <a:rPr lang="en-GB" dirty="0" smtClean="0"/>
              <a:t> %25 </a:t>
            </a:r>
            <a:r>
              <a:rPr lang="en-GB" dirty="0" err="1" smtClean="0"/>
              <a:t>semptomatik</a:t>
            </a:r>
            <a:endParaRPr lang="en-GB" dirty="0" smtClean="0"/>
          </a:p>
          <a:p>
            <a:r>
              <a:rPr lang="en-GB" dirty="0" smtClean="0"/>
              <a:t>1000 </a:t>
            </a:r>
            <a:r>
              <a:rPr lang="en-GB" dirty="0" err="1" smtClean="0"/>
              <a:t>hastanın</a:t>
            </a:r>
            <a:r>
              <a:rPr lang="en-GB" dirty="0" smtClean="0"/>
              <a:t> 4’ünde </a:t>
            </a:r>
            <a:r>
              <a:rPr lang="en-GB" dirty="0" err="1" smtClean="0"/>
              <a:t>ölüm</a:t>
            </a:r>
            <a:r>
              <a:rPr lang="en-GB" dirty="0" smtClean="0"/>
              <a:t> (</a:t>
            </a:r>
            <a:r>
              <a:rPr lang="en-GB" dirty="0" err="1" smtClean="0"/>
              <a:t>herhangi</a:t>
            </a:r>
            <a:r>
              <a:rPr lang="en-GB" dirty="0" smtClean="0"/>
              <a:t> </a:t>
            </a:r>
            <a:r>
              <a:rPr lang="en-GB" dirty="0" err="1" smtClean="0"/>
              <a:t>bir</a:t>
            </a:r>
            <a:r>
              <a:rPr lang="en-GB" dirty="0" smtClean="0"/>
              <a:t> ARIA)</a:t>
            </a:r>
            <a:endParaRPr lang="en-GB" dirty="0"/>
          </a:p>
          <a:p>
            <a:endParaRPr lang="en-GB" dirty="0"/>
          </a:p>
        </p:txBody>
      </p:sp>
      <p:graphicFrame>
        <p:nvGraphicFramePr>
          <p:cNvPr id="11" name="Tablo 10"/>
          <p:cNvGraphicFramePr>
            <a:graphicFrameLocks noGrp="1"/>
          </p:cNvGraphicFramePr>
          <p:nvPr>
            <p:extLst/>
          </p:nvPr>
        </p:nvGraphicFramePr>
        <p:xfrm>
          <a:off x="960901" y="217049"/>
          <a:ext cx="3890410" cy="3657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9041">
                  <a:extLst>
                    <a:ext uri="{9D8B030D-6E8A-4147-A177-3AD203B41FA5}">
                      <a16:colId xmlns:a16="http://schemas.microsoft.com/office/drawing/2014/main" val="683133770"/>
                    </a:ext>
                  </a:extLst>
                </a:gridCol>
                <a:gridCol w="389041">
                  <a:extLst>
                    <a:ext uri="{9D8B030D-6E8A-4147-A177-3AD203B41FA5}">
                      <a16:colId xmlns:a16="http://schemas.microsoft.com/office/drawing/2014/main" val="2664214606"/>
                    </a:ext>
                  </a:extLst>
                </a:gridCol>
                <a:gridCol w="389041">
                  <a:extLst>
                    <a:ext uri="{9D8B030D-6E8A-4147-A177-3AD203B41FA5}">
                      <a16:colId xmlns:a16="http://schemas.microsoft.com/office/drawing/2014/main" val="388180399"/>
                    </a:ext>
                  </a:extLst>
                </a:gridCol>
                <a:gridCol w="389041">
                  <a:extLst>
                    <a:ext uri="{9D8B030D-6E8A-4147-A177-3AD203B41FA5}">
                      <a16:colId xmlns:a16="http://schemas.microsoft.com/office/drawing/2014/main" val="3431942442"/>
                    </a:ext>
                  </a:extLst>
                </a:gridCol>
                <a:gridCol w="389041">
                  <a:extLst>
                    <a:ext uri="{9D8B030D-6E8A-4147-A177-3AD203B41FA5}">
                      <a16:colId xmlns:a16="http://schemas.microsoft.com/office/drawing/2014/main" val="3665293928"/>
                    </a:ext>
                  </a:extLst>
                </a:gridCol>
                <a:gridCol w="389041">
                  <a:extLst>
                    <a:ext uri="{9D8B030D-6E8A-4147-A177-3AD203B41FA5}">
                      <a16:colId xmlns:a16="http://schemas.microsoft.com/office/drawing/2014/main" val="4267916244"/>
                    </a:ext>
                  </a:extLst>
                </a:gridCol>
                <a:gridCol w="389041">
                  <a:extLst>
                    <a:ext uri="{9D8B030D-6E8A-4147-A177-3AD203B41FA5}">
                      <a16:colId xmlns:a16="http://schemas.microsoft.com/office/drawing/2014/main" val="3854005855"/>
                    </a:ext>
                  </a:extLst>
                </a:gridCol>
                <a:gridCol w="389041">
                  <a:extLst>
                    <a:ext uri="{9D8B030D-6E8A-4147-A177-3AD203B41FA5}">
                      <a16:colId xmlns:a16="http://schemas.microsoft.com/office/drawing/2014/main" val="165905906"/>
                    </a:ext>
                  </a:extLst>
                </a:gridCol>
                <a:gridCol w="389041">
                  <a:extLst>
                    <a:ext uri="{9D8B030D-6E8A-4147-A177-3AD203B41FA5}">
                      <a16:colId xmlns:a16="http://schemas.microsoft.com/office/drawing/2014/main" val="3536526499"/>
                    </a:ext>
                  </a:extLst>
                </a:gridCol>
                <a:gridCol w="389041">
                  <a:extLst>
                    <a:ext uri="{9D8B030D-6E8A-4147-A177-3AD203B41FA5}">
                      <a16:colId xmlns:a16="http://schemas.microsoft.com/office/drawing/2014/main" val="42721454"/>
                    </a:ext>
                  </a:extLst>
                </a:gridCol>
              </a:tblGrid>
              <a:tr h="254432">
                <a:tc>
                  <a:txBody>
                    <a:bodyPr/>
                    <a:lstStyle/>
                    <a:p>
                      <a:r>
                        <a:rPr lang="en-GB" b="1" dirty="0" smtClean="0"/>
                        <a:t>X</a:t>
                      </a:r>
                      <a:endParaRPr lang="en-GB" b="1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X</a:t>
                      </a:r>
                      <a:endParaRPr lang="en-GB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994113"/>
                  </a:ext>
                </a:extLst>
              </a:tr>
              <a:tr h="25443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4950362"/>
                  </a:ext>
                </a:extLst>
              </a:tr>
              <a:tr h="25443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271472"/>
                  </a:ext>
                </a:extLst>
              </a:tr>
              <a:tr h="25443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7303264"/>
                  </a:ext>
                </a:extLst>
              </a:tr>
              <a:tr h="25443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7947479"/>
                  </a:ext>
                </a:extLst>
              </a:tr>
              <a:tr h="25443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211990"/>
                  </a:ext>
                </a:extLst>
              </a:tr>
              <a:tr h="25443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5210348"/>
                  </a:ext>
                </a:extLst>
              </a:tr>
              <a:tr h="25443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4436082"/>
                  </a:ext>
                </a:extLst>
              </a:tr>
              <a:tr h="25443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6401168"/>
                  </a:ext>
                </a:extLst>
              </a:tr>
              <a:tr h="25443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8469783"/>
                  </a:ext>
                </a:extLst>
              </a:tr>
            </a:tbl>
          </a:graphicData>
        </a:graphic>
      </p:graphicFrame>
      <p:graphicFrame>
        <p:nvGraphicFramePr>
          <p:cNvPr id="12" name="Tablo 11"/>
          <p:cNvGraphicFramePr>
            <a:graphicFrameLocks noGrp="1"/>
          </p:cNvGraphicFramePr>
          <p:nvPr>
            <p:extLst/>
          </p:nvPr>
        </p:nvGraphicFramePr>
        <p:xfrm>
          <a:off x="6426536" y="217049"/>
          <a:ext cx="3890410" cy="3688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9041">
                  <a:extLst>
                    <a:ext uri="{9D8B030D-6E8A-4147-A177-3AD203B41FA5}">
                      <a16:colId xmlns:a16="http://schemas.microsoft.com/office/drawing/2014/main" val="683133770"/>
                    </a:ext>
                  </a:extLst>
                </a:gridCol>
                <a:gridCol w="389041">
                  <a:extLst>
                    <a:ext uri="{9D8B030D-6E8A-4147-A177-3AD203B41FA5}">
                      <a16:colId xmlns:a16="http://schemas.microsoft.com/office/drawing/2014/main" val="2664214606"/>
                    </a:ext>
                  </a:extLst>
                </a:gridCol>
                <a:gridCol w="389041">
                  <a:extLst>
                    <a:ext uri="{9D8B030D-6E8A-4147-A177-3AD203B41FA5}">
                      <a16:colId xmlns:a16="http://schemas.microsoft.com/office/drawing/2014/main" val="388180399"/>
                    </a:ext>
                  </a:extLst>
                </a:gridCol>
                <a:gridCol w="389041">
                  <a:extLst>
                    <a:ext uri="{9D8B030D-6E8A-4147-A177-3AD203B41FA5}">
                      <a16:colId xmlns:a16="http://schemas.microsoft.com/office/drawing/2014/main" val="3431942442"/>
                    </a:ext>
                  </a:extLst>
                </a:gridCol>
                <a:gridCol w="389041">
                  <a:extLst>
                    <a:ext uri="{9D8B030D-6E8A-4147-A177-3AD203B41FA5}">
                      <a16:colId xmlns:a16="http://schemas.microsoft.com/office/drawing/2014/main" val="3665293928"/>
                    </a:ext>
                  </a:extLst>
                </a:gridCol>
                <a:gridCol w="389041">
                  <a:extLst>
                    <a:ext uri="{9D8B030D-6E8A-4147-A177-3AD203B41FA5}">
                      <a16:colId xmlns:a16="http://schemas.microsoft.com/office/drawing/2014/main" val="4267916244"/>
                    </a:ext>
                  </a:extLst>
                </a:gridCol>
                <a:gridCol w="389041">
                  <a:extLst>
                    <a:ext uri="{9D8B030D-6E8A-4147-A177-3AD203B41FA5}">
                      <a16:colId xmlns:a16="http://schemas.microsoft.com/office/drawing/2014/main" val="3854005855"/>
                    </a:ext>
                  </a:extLst>
                </a:gridCol>
                <a:gridCol w="389041">
                  <a:extLst>
                    <a:ext uri="{9D8B030D-6E8A-4147-A177-3AD203B41FA5}">
                      <a16:colId xmlns:a16="http://schemas.microsoft.com/office/drawing/2014/main" val="165905906"/>
                    </a:ext>
                  </a:extLst>
                </a:gridCol>
                <a:gridCol w="389041">
                  <a:extLst>
                    <a:ext uri="{9D8B030D-6E8A-4147-A177-3AD203B41FA5}">
                      <a16:colId xmlns:a16="http://schemas.microsoft.com/office/drawing/2014/main" val="3536526499"/>
                    </a:ext>
                  </a:extLst>
                </a:gridCol>
                <a:gridCol w="389041">
                  <a:extLst>
                    <a:ext uri="{9D8B030D-6E8A-4147-A177-3AD203B41FA5}">
                      <a16:colId xmlns:a16="http://schemas.microsoft.com/office/drawing/2014/main" val="42721454"/>
                    </a:ext>
                  </a:extLst>
                </a:gridCol>
              </a:tblGrid>
              <a:tr h="254432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 smtClean="0">
                          <a:solidFill>
                            <a:srgbClr val="FF0000"/>
                          </a:solidFill>
                        </a:rPr>
                        <a:t>!</a:t>
                      </a:r>
                      <a:endParaRPr lang="en-GB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 smtClean="0">
                          <a:solidFill>
                            <a:srgbClr val="FF0000"/>
                          </a:solidFill>
                        </a:rPr>
                        <a:t>!</a:t>
                      </a:r>
                      <a:endParaRPr lang="en-GB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X</a:t>
                      </a:r>
                      <a:endParaRPr lang="en-GB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X</a:t>
                      </a:r>
                      <a:endParaRPr lang="en-GB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X</a:t>
                      </a:r>
                      <a:endParaRPr lang="en-GB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X</a:t>
                      </a:r>
                      <a:endParaRPr lang="en-GB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994113"/>
                  </a:ext>
                </a:extLst>
              </a:tr>
              <a:tr h="25443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4950362"/>
                  </a:ext>
                </a:extLst>
              </a:tr>
              <a:tr h="25443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271472"/>
                  </a:ext>
                </a:extLst>
              </a:tr>
              <a:tr h="25443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7303264"/>
                  </a:ext>
                </a:extLst>
              </a:tr>
              <a:tr h="25443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7947479"/>
                  </a:ext>
                </a:extLst>
              </a:tr>
              <a:tr h="25443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211990"/>
                  </a:ext>
                </a:extLst>
              </a:tr>
              <a:tr h="25443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5210348"/>
                  </a:ext>
                </a:extLst>
              </a:tr>
              <a:tr h="25443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4436082"/>
                  </a:ext>
                </a:extLst>
              </a:tr>
              <a:tr h="25443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6401168"/>
                  </a:ext>
                </a:extLst>
              </a:tr>
              <a:tr h="25443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8469783"/>
                  </a:ext>
                </a:extLst>
              </a:tr>
            </a:tbl>
          </a:graphicData>
        </a:graphic>
      </p:graphicFrame>
      <p:pic>
        <p:nvPicPr>
          <p:cNvPr id="13" name="Resim 12"/>
          <p:cNvPicPr>
            <a:picLocks noChangeAspect="1"/>
          </p:cNvPicPr>
          <p:nvPr/>
        </p:nvPicPr>
        <p:blipFill rotWithShape="1">
          <a:blip r:embed="rId3"/>
          <a:srcRect l="2461" t="3610" r="52214" b="49154"/>
          <a:stretch/>
        </p:blipFill>
        <p:spPr>
          <a:xfrm>
            <a:off x="5307348" y="177173"/>
            <a:ext cx="646923" cy="720270"/>
          </a:xfrm>
          <a:prstGeom prst="rect">
            <a:avLst/>
          </a:prstGeom>
        </p:spPr>
      </p:pic>
      <p:pic>
        <p:nvPicPr>
          <p:cNvPr id="14" name="Resim 13"/>
          <p:cNvPicPr>
            <a:picLocks noChangeAspect="1"/>
          </p:cNvPicPr>
          <p:nvPr/>
        </p:nvPicPr>
        <p:blipFill rotWithShape="1">
          <a:blip r:embed="rId3"/>
          <a:srcRect l="2461" t="3610" r="52214" b="49154"/>
          <a:stretch/>
        </p:blipFill>
        <p:spPr>
          <a:xfrm>
            <a:off x="6476290" y="641896"/>
            <a:ext cx="280923" cy="312774"/>
          </a:xfrm>
          <a:prstGeom prst="rect">
            <a:avLst/>
          </a:prstGeom>
        </p:spPr>
      </p:pic>
      <p:pic>
        <p:nvPicPr>
          <p:cNvPr id="15" name="Resim 14"/>
          <p:cNvPicPr>
            <a:picLocks noChangeAspect="1"/>
          </p:cNvPicPr>
          <p:nvPr/>
        </p:nvPicPr>
        <p:blipFill rotWithShape="1">
          <a:blip r:embed="rId3"/>
          <a:srcRect l="2461" t="3610" r="52214" b="49154"/>
          <a:stretch/>
        </p:blipFill>
        <p:spPr>
          <a:xfrm>
            <a:off x="6882167" y="641896"/>
            <a:ext cx="280923" cy="312774"/>
          </a:xfrm>
          <a:prstGeom prst="rect">
            <a:avLst/>
          </a:prstGeom>
        </p:spPr>
      </p:pic>
      <p:pic>
        <p:nvPicPr>
          <p:cNvPr id="16" name="Resim 15"/>
          <p:cNvPicPr>
            <a:picLocks noChangeAspect="1"/>
          </p:cNvPicPr>
          <p:nvPr/>
        </p:nvPicPr>
        <p:blipFill rotWithShape="1">
          <a:blip r:embed="rId3"/>
          <a:srcRect l="2461" t="3610" r="52214" b="49154"/>
          <a:stretch/>
        </p:blipFill>
        <p:spPr>
          <a:xfrm>
            <a:off x="6500167" y="1012276"/>
            <a:ext cx="280923" cy="312774"/>
          </a:xfrm>
          <a:prstGeom prst="rect">
            <a:avLst/>
          </a:prstGeom>
        </p:spPr>
      </p:pic>
      <p:pic>
        <p:nvPicPr>
          <p:cNvPr id="17" name="Resim 16"/>
          <p:cNvPicPr>
            <a:picLocks noChangeAspect="1"/>
          </p:cNvPicPr>
          <p:nvPr/>
        </p:nvPicPr>
        <p:blipFill rotWithShape="1">
          <a:blip r:embed="rId3"/>
          <a:srcRect l="2461" t="3610" r="52214" b="49154"/>
          <a:stretch/>
        </p:blipFill>
        <p:spPr>
          <a:xfrm>
            <a:off x="6882167" y="1026355"/>
            <a:ext cx="280923" cy="312774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 rotWithShape="1">
          <a:blip r:embed="rId3"/>
          <a:srcRect l="2461" t="3610" r="52214" b="49154"/>
          <a:stretch/>
        </p:blipFill>
        <p:spPr>
          <a:xfrm>
            <a:off x="7657841" y="641896"/>
            <a:ext cx="280923" cy="312774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 rotWithShape="1">
          <a:blip r:embed="rId3"/>
          <a:srcRect l="2461" t="3610" r="52214" b="49154"/>
          <a:stretch/>
        </p:blipFill>
        <p:spPr>
          <a:xfrm>
            <a:off x="8051515" y="641896"/>
            <a:ext cx="280923" cy="312774"/>
          </a:xfrm>
          <a:prstGeom prst="rect">
            <a:avLst/>
          </a:prstGeom>
        </p:spPr>
      </p:pic>
      <p:pic>
        <p:nvPicPr>
          <p:cNvPr id="20" name="Resim 19"/>
          <p:cNvPicPr>
            <a:picLocks noChangeAspect="1"/>
          </p:cNvPicPr>
          <p:nvPr/>
        </p:nvPicPr>
        <p:blipFill rotWithShape="1">
          <a:blip r:embed="rId3"/>
          <a:srcRect l="2461" t="3610" r="52214" b="49154"/>
          <a:stretch/>
        </p:blipFill>
        <p:spPr>
          <a:xfrm>
            <a:off x="7264167" y="641896"/>
            <a:ext cx="280923" cy="312774"/>
          </a:xfrm>
          <a:prstGeom prst="rect">
            <a:avLst/>
          </a:prstGeom>
        </p:spPr>
      </p:pic>
      <p:pic>
        <p:nvPicPr>
          <p:cNvPr id="22" name="Resim 21"/>
          <p:cNvPicPr>
            <a:picLocks noChangeAspect="1"/>
          </p:cNvPicPr>
          <p:nvPr/>
        </p:nvPicPr>
        <p:blipFill rotWithShape="1">
          <a:blip r:embed="rId3"/>
          <a:srcRect l="2461" t="3610" r="52214" b="49154"/>
          <a:stretch/>
        </p:blipFill>
        <p:spPr>
          <a:xfrm>
            <a:off x="8441517" y="633922"/>
            <a:ext cx="280923" cy="312774"/>
          </a:xfrm>
          <a:prstGeom prst="rect">
            <a:avLst/>
          </a:prstGeom>
        </p:spPr>
      </p:pic>
      <p:pic>
        <p:nvPicPr>
          <p:cNvPr id="23" name="Resim 22"/>
          <p:cNvPicPr>
            <a:picLocks noChangeAspect="1"/>
          </p:cNvPicPr>
          <p:nvPr/>
        </p:nvPicPr>
        <p:blipFill rotWithShape="1">
          <a:blip r:embed="rId3"/>
          <a:srcRect l="2461" t="3610" r="52214" b="49154"/>
          <a:stretch/>
        </p:blipFill>
        <p:spPr>
          <a:xfrm>
            <a:off x="8803906" y="633922"/>
            <a:ext cx="280923" cy="312774"/>
          </a:xfrm>
          <a:prstGeom prst="rect">
            <a:avLst/>
          </a:prstGeom>
        </p:spPr>
      </p:pic>
      <p:pic>
        <p:nvPicPr>
          <p:cNvPr id="24" name="Resim 23"/>
          <p:cNvPicPr>
            <a:picLocks noChangeAspect="1"/>
          </p:cNvPicPr>
          <p:nvPr/>
        </p:nvPicPr>
        <p:blipFill rotWithShape="1">
          <a:blip r:embed="rId3"/>
          <a:srcRect l="2461" t="3610" r="52214" b="49154"/>
          <a:stretch/>
        </p:blipFill>
        <p:spPr>
          <a:xfrm>
            <a:off x="9202415" y="641896"/>
            <a:ext cx="280923" cy="312774"/>
          </a:xfrm>
          <a:prstGeom prst="rect">
            <a:avLst/>
          </a:prstGeom>
        </p:spPr>
      </p:pic>
      <p:pic>
        <p:nvPicPr>
          <p:cNvPr id="25" name="Resim 24"/>
          <p:cNvPicPr>
            <a:picLocks noChangeAspect="1"/>
          </p:cNvPicPr>
          <p:nvPr/>
        </p:nvPicPr>
        <p:blipFill rotWithShape="1">
          <a:blip r:embed="rId3"/>
          <a:srcRect l="2461" t="3610" r="52214" b="49154"/>
          <a:stretch/>
        </p:blipFill>
        <p:spPr>
          <a:xfrm>
            <a:off x="9583911" y="633922"/>
            <a:ext cx="280923" cy="312774"/>
          </a:xfrm>
          <a:prstGeom prst="rect">
            <a:avLst/>
          </a:prstGeom>
        </p:spPr>
      </p:pic>
      <p:pic>
        <p:nvPicPr>
          <p:cNvPr id="26" name="Resim 25"/>
          <p:cNvPicPr>
            <a:picLocks noChangeAspect="1"/>
          </p:cNvPicPr>
          <p:nvPr/>
        </p:nvPicPr>
        <p:blipFill rotWithShape="1">
          <a:blip r:embed="rId3"/>
          <a:srcRect l="2461" t="3610" r="52214" b="49154"/>
          <a:stretch/>
        </p:blipFill>
        <p:spPr>
          <a:xfrm>
            <a:off x="9958039" y="635188"/>
            <a:ext cx="280923" cy="312774"/>
          </a:xfrm>
          <a:prstGeom prst="rect">
            <a:avLst/>
          </a:prstGeom>
        </p:spPr>
      </p:pic>
      <p:pic>
        <p:nvPicPr>
          <p:cNvPr id="27" name="Resim 26"/>
          <p:cNvPicPr>
            <a:picLocks noChangeAspect="1"/>
          </p:cNvPicPr>
          <p:nvPr/>
        </p:nvPicPr>
        <p:blipFill rotWithShape="1">
          <a:blip r:embed="rId3"/>
          <a:srcRect l="2461" t="3610" r="52214" b="49154"/>
          <a:stretch/>
        </p:blipFill>
        <p:spPr>
          <a:xfrm>
            <a:off x="7657840" y="1012276"/>
            <a:ext cx="280923" cy="312774"/>
          </a:xfrm>
          <a:prstGeom prst="rect">
            <a:avLst/>
          </a:prstGeom>
        </p:spPr>
      </p:pic>
      <p:pic>
        <p:nvPicPr>
          <p:cNvPr id="28" name="Resim 27"/>
          <p:cNvPicPr>
            <a:picLocks noChangeAspect="1"/>
          </p:cNvPicPr>
          <p:nvPr/>
        </p:nvPicPr>
        <p:blipFill rotWithShape="1">
          <a:blip r:embed="rId3"/>
          <a:srcRect l="2461" t="3610" r="52214" b="49154"/>
          <a:stretch/>
        </p:blipFill>
        <p:spPr>
          <a:xfrm>
            <a:off x="7249734" y="1013134"/>
            <a:ext cx="280923" cy="312774"/>
          </a:xfrm>
          <a:prstGeom prst="rect">
            <a:avLst/>
          </a:prstGeom>
        </p:spPr>
      </p:pic>
      <p:pic>
        <p:nvPicPr>
          <p:cNvPr id="29" name="Resim 28"/>
          <p:cNvPicPr>
            <a:picLocks noChangeAspect="1"/>
          </p:cNvPicPr>
          <p:nvPr/>
        </p:nvPicPr>
        <p:blipFill rotWithShape="1">
          <a:blip r:embed="rId3"/>
          <a:srcRect l="2461" t="3610" r="52214" b="49154"/>
          <a:stretch/>
        </p:blipFill>
        <p:spPr>
          <a:xfrm>
            <a:off x="8812823" y="254868"/>
            <a:ext cx="280923" cy="312774"/>
          </a:xfrm>
          <a:prstGeom prst="rect">
            <a:avLst/>
          </a:prstGeom>
        </p:spPr>
      </p:pic>
      <p:pic>
        <p:nvPicPr>
          <p:cNvPr id="30" name="Resim 29"/>
          <p:cNvPicPr>
            <a:picLocks noChangeAspect="1"/>
          </p:cNvPicPr>
          <p:nvPr/>
        </p:nvPicPr>
        <p:blipFill rotWithShape="1">
          <a:blip r:embed="rId3"/>
          <a:srcRect l="2461" t="3610" r="52214" b="49154"/>
          <a:stretch/>
        </p:blipFill>
        <p:spPr>
          <a:xfrm>
            <a:off x="9215467" y="269099"/>
            <a:ext cx="280923" cy="312774"/>
          </a:xfrm>
          <a:prstGeom prst="rect">
            <a:avLst/>
          </a:prstGeom>
        </p:spPr>
      </p:pic>
      <p:pic>
        <p:nvPicPr>
          <p:cNvPr id="31" name="Resim 30"/>
          <p:cNvPicPr>
            <a:picLocks noChangeAspect="1"/>
          </p:cNvPicPr>
          <p:nvPr/>
        </p:nvPicPr>
        <p:blipFill rotWithShape="1">
          <a:blip r:embed="rId3"/>
          <a:srcRect l="2461" t="3610" r="52214" b="49154"/>
          <a:stretch/>
        </p:blipFill>
        <p:spPr>
          <a:xfrm>
            <a:off x="9583911" y="269099"/>
            <a:ext cx="280923" cy="312774"/>
          </a:xfrm>
          <a:prstGeom prst="rect">
            <a:avLst/>
          </a:prstGeom>
        </p:spPr>
      </p:pic>
      <p:pic>
        <p:nvPicPr>
          <p:cNvPr id="32" name="Resim 31"/>
          <p:cNvPicPr>
            <a:picLocks noChangeAspect="1"/>
          </p:cNvPicPr>
          <p:nvPr/>
        </p:nvPicPr>
        <p:blipFill rotWithShape="1">
          <a:blip r:embed="rId3"/>
          <a:srcRect l="2461" t="3610" r="52214" b="49154"/>
          <a:stretch/>
        </p:blipFill>
        <p:spPr>
          <a:xfrm>
            <a:off x="9948502" y="270784"/>
            <a:ext cx="280923" cy="312774"/>
          </a:xfrm>
          <a:prstGeom prst="rect">
            <a:avLst/>
          </a:prstGeom>
        </p:spPr>
      </p:pic>
      <p:pic>
        <p:nvPicPr>
          <p:cNvPr id="33" name="Resim 32"/>
          <p:cNvPicPr>
            <a:picLocks noChangeAspect="1"/>
          </p:cNvPicPr>
          <p:nvPr/>
        </p:nvPicPr>
        <p:blipFill rotWithShape="1">
          <a:blip r:embed="rId4"/>
          <a:srcRect l="10942" t="30395" r="81723" b="56837"/>
          <a:stretch/>
        </p:blipFill>
        <p:spPr>
          <a:xfrm>
            <a:off x="8418558" y="243326"/>
            <a:ext cx="336418" cy="330904"/>
          </a:xfrm>
          <a:prstGeom prst="rect">
            <a:avLst/>
          </a:prstGeom>
        </p:spPr>
      </p:pic>
      <p:pic>
        <p:nvPicPr>
          <p:cNvPr id="34" name="Resim 33"/>
          <p:cNvPicPr>
            <a:picLocks noChangeAspect="1"/>
          </p:cNvPicPr>
          <p:nvPr/>
        </p:nvPicPr>
        <p:blipFill rotWithShape="1">
          <a:blip r:embed="rId4"/>
          <a:srcRect l="10942" t="30395" r="81723" b="56837"/>
          <a:stretch/>
        </p:blipFill>
        <p:spPr>
          <a:xfrm>
            <a:off x="8024293" y="243793"/>
            <a:ext cx="336418" cy="330904"/>
          </a:xfrm>
          <a:prstGeom prst="rect">
            <a:avLst/>
          </a:prstGeom>
        </p:spPr>
      </p:pic>
      <p:pic>
        <p:nvPicPr>
          <p:cNvPr id="35" name="Resim 34"/>
          <p:cNvPicPr>
            <a:picLocks noChangeAspect="1"/>
          </p:cNvPicPr>
          <p:nvPr/>
        </p:nvPicPr>
        <p:blipFill rotWithShape="1">
          <a:blip r:embed="rId4"/>
          <a:srcRect l="10942" t="30395" r="81723" b="56837"/>
          <a:stretch/>
        </p:blipFill>
        <p:spPr>
          <a:xfrm>
            <a:off x="7639291" y="228682"/>
            <a:ext cx="336418" cy="330904"/>
          </a:xfrm>
          <a:prstGeom prst="rect">
            <a:avLst/>
          </a:prstGeom>
        </p:spPr>
      </p:pic>
      <p:pic>
        <p:nvPicPr>
          <p:cNvPr id="36" name="Resim 35"/>
          <p:cNvPicPr>
            <a:picLocks noChangeAspect="1"/>
          </p:cNvPicPr>
          <p:nvPr/>
        </p:nvPicPr>
        <p:blipFill rotWithShape="1">
          <a:blip r:embed="rId4"/>
          <a:srcRect l="10942" t="30395" r="81723" b="56837"/>
          <a:stretch/>
        </p:blipFill>
        <p:spPr>
          <a:xfrm>
            <a:off x="7249734" y="248034"/>
            <a:ext cx="336418" cy="330904"/>
          </a:xfrm>
          <a:prstGeom prst="rect">
            <a:avLst/>
          </a:prstGeom>
        </p:spPr>
      </p:pic>
      <p:pic>
        <p:nvPicPr>
          <p:cNvPr id="37" name="Resim 36"/>
          <p:cNvPicPr>
            <a:picLocks noChangeAspect="1"/>
          </p:cNvPicPr>
          <p:nvPr/>
        </p:nvPicPr>
        <p:blipFill rotWithShape="1">
          <a:blip r:embed="rId3"/>
          <a:srcRect l="2461" t="3610" r="52214" b="49154"/>
          <a:stretch/>
        </p:blipFill>
        <p:spPr>
          <a:xfrm>
            <a:off x="1026888" y="598873"/>
            <a:ext cx="280923" cy="312774"/>
          </a:xfrm>
          <a:prstGeom prst="rect">
            <a:avLst/>
          </a:prstGeom>
        </p:spPr>
      </p:pic>
      <p:pic>
        <p:nvPicPr>
          <p:cNvPr id="38" name="Resim 37"/>
          <p:cNvPicPr>
            <a:picLocks noChangeAspect="1"/>
          </p:cNvPicPr>
          <p:nvPr/>
        </p:nvPicPr>
        <p:blipFill rotWithShape="1">
          <a:blip r:embed="rId3"/>
          <a:srcRect l="2461" t="3610" r="52214" b="49154"/>
          <a:stretch/>
        </p:blipFill>
        <p:spPr>
          <a:xfrm>
            <a:off x="2148109" y="246684"/>
            <a:ext cx="280923" cy="312774"/>
          </a:xfrm>
          <a:prstGeom prst="rect">
            <a:avLst/>
          </a:prstGeom>
        </p:spPr>
      </p:pic>
      <p:pic>
        <p:nvPicPr>
          <p:cNvPr id="39" name="Resim 38"/>
          <p:cNvPicPr>
            <a:picLocks noChangeAspect="1"/>
          </p:cNvPicPr>
          <p:nvPr/>
        </p:nvPicPr>
        <p:blipFill rotWithShape="1">
          <a:blip r:embed="rId3"/>
          <a:srcRect l="2461" t="3610" r="52214" b="49154"/>
          <a:stretch/>
        </p:blipFill>
        <p:spPr>
          <a:xfrm>
            <a:off x="2572234" y="237738"/>
            <a:ext cx="280923" cy="312774"/>
          </a:xfrm>
          <a:prstGeom prst="rect">
            <a:avLst/>
          </a:prstGeom>
        </p:spPr>
      </p:pic>
      <p:pic>
        <p:nvPicPr>
          <p:cNvPr id="40" name="Resim 39"/>
          <p:cNvPicPr>
            <a:picLocks noChangeAspect="1"/>
          </p:cNvPicPr>
          <p:nvPr/>
        </p:nvPicPr>
        <p:blipFill rotWithShape="1">
          <a:blip r:embed="rId3"/>
          <a:srcRect l="2461" t="3610" r="52214" b="49154"/>
          <a:stretch/>
        </p:blipFill>
        <p:spPr>
          <a:xfrm>
            <a:off x="2943476" y="246684"/>
            <a:ext cx="280923" cy="312774"/>
          </a:xfrm>
          <a:prstGeom prst="rect">
            <a:avLst/>
          </a:prstGeom>
        </p:spPr>
      </p:pic>
      <p:pic>
        <p:nvPicPr>
          <p:cNvPr id="41" name="Resim 40"/>
          <p:cNvPicPr>
            <a:picLocks noChangeAspect="1"/>
          </p:cNvPicPr>
          <p:nvPr/>
        </p:nvPicPr>
        <p:blipFill rotWithShape="1">
          <a:blip r:embed="rId3"/>
          <a:srcRect l="2461" t="3610" r="52214" b="49154"/>
          <a:stretch/>
        </p:blipFill>
        <p:spPr>
          <a:xfrm>
            <a:off x="3366305" y="260951"/>
            <a:ext cx="280923" cy="312774"/>
          </a:xfrm>
          <a:prstGeom prst="rect">
            <a:avLst/>
          </a:prstGeom>
        </p:spPr>
      </p:pic>
      <p:pic>
        <p:nvPicPr>
          <p:cNvPr id="42" name="Resim 41"/>
          <p:cNvPicPr>
            <a:picLocks noChangeAspect="1"/>
          </p:cNvPicPr>
          <p:nvPr/>
        </p:nvPicPr>
        <p:blipFill rotWithShape="1">
          <a:blip r:embed="rId3"/>
          <a:srcRect l="2461" t="3610" r="52214" b="49154"/>
          <a:stretch/>
        </p:blipFill>
        <p:spPr>
          <a:xfrm>
            <a:off x="3727329" y="237738"/>
            <a:ext cx="280923" cy="312774"/>
          </a:xfrm>
          <a:prstGeom prst="rect">
            <a:avLst/>
          </a:prstGeom>
        </p:spPr>
      </p:pic>
      <p:pic>
        <p:nvPicPr>
          <p:cNvPr id="43" name="Resim 42"/>
          <p:cNvPicPr>
            <a:picLocks noChangeAspect="1"/>
          </p:cNvPicPr>
          <p:nvPr/>
        </p:nvPicPr>
        <p:blipFill rotWithShape="1">
          <a:blip r:embed="rId3"/>
          <a:srcRect l="2461" t="3610" r="52214" b="49154"/>
          <a:stretch/>
        </p:blipFill>
        <p:spPr>
          <a:xfrm>
            <a:off x="4134372" y="231618"/>
            <a:ext cx="280923" cy="312774"/>
          </a:xfrm>
          <a:prstGeom prst="rect">
            <a:avLst/>
          </a:prstGeom>
        </p:spPr>
      </p:pic>
      <p:pic>
        <p:nvPicPr>
          <p:cNvPr id="44" name="Resim 43"/>
          <p:cNvPicPr>
            <a:picLocks noChangeAspect="1"/>
          </p:cNvPicPr>
          <p:nvPr/>
        </p:nvPicPr>
        <p:blipFill rotWithShape="1">
          <a:blip r:embed="rId3"/>
          <a:srcRect l="2461" t="3610" r="52214" b="49154"/>
          <a:stretch/>
        </p:blipFill>
        <p:spPr>
          <a:xfrm>
            <a:off x="4518701" y="237747"/>
            <a:ext cx="280923" cy="312774"/>
          </a:xfrm>
          <a:prstGeom prst="rect">
            <a:avLst/>
          </a:prstGeom>
        </p:spPr>
      </p:pic>
      <p:pic>
        <p:nvPicPr>
          <p:cNvPr id="46" name="Resim 45"/>
          <p:cNvPicPr>
            <a:picLocks noChangeAspect="1"/>
          </p:cNvPicPr>
          <p:nvPr/>
        </p:nvPicPr>
        <p:blipFill rotWithShape="1">
          <a:blip r:embed="rId4"/>
          <a:srcRect l="10942" t="30395" r="81723" b="56837"/>
          <a:stretch/>
        </p:blipFill>
        <p:spPr>
          <a:xfrm>
            <a:off x="6618041" y="337383"/>
            <a:ext cx="179142" cy="176206"/>
          </a:xfrm>
          <a:prstGeom prst="rect">
            <a:avLst/>
          </a:prstGeom>
        </p:spPr>
      </p:pic>
      <p:pic>
        <p:nvPicPr>
          <p:cNvPr id="47" name="Resim 46"/>
          <p:cNvPicPr>
            <a:picLocks noChangeAspect="1"/>
          </p:cNvPicPr>
          <p:nvPr/>
        </p:nvPicPr>
        <p:blipFill rotWithShape="1">
          <a:blip r:embed="rId4"/>
          <a:srcRect l="10942" t="30395" r="81723" b="56837"/>
          <a:stretch/>
        </p:blipFill>
        <p:spPr>
          <a:xfrm>
            <a:off x="7009732" y="337383"/>
            <a:ext cx="179142" cy="176206"/>
          </a:xfrm>
          <a:prstGeom prst="rect">
            <a:avLst/>
          </a:prstGeom>
        </p:spPr>
      </p:pic>
      <p:pic>
        <p:nvPicPr>
          <p:cNvPr id="48" name="Resim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78" y="234568"/>
            <a:ext cx="333074" cy="333074"/>
          </a:xfrm>
          <a:prstGeom prst="rect">
            <a:avLst/>
          </a:prstGeom>
        </p:spPr>
      </p:pic>
      <p:pic>
        <p:nvPicPr>
          <p:cNvPr id="49" name="Resim 4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9559" b="17010"/>
          <a:stretch/>
        </p:blipFill>
        <p:spPr>
          <a:xfrm>
            <a:off x="6872900" y="234568"/>
            <a:ext cx="186806" cy="276420"/>
          </a:xfrm>
          <a:prstGeom prst="rect">
            <a:avLst/>
          </a:prstGeom>
        </p:spPr>
      </p:pic>
      <p:pic>
        <p:nvPicPr>
          <p:cNvPr id="50" name="Resim 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991" y="242241"/>
            <a:ext cx="333074" cy="333074"/>
          </a:xfrm>
          <a:prstGeom prst="rect">
            <a:avLst/>
          </a:prstGeom>
        </p:spPr>
      </p:pic>
      <p:pic>
        <p:nvPicPr>
          <p:cNvPr id="51" name="Resim 50"/>
          <p:cNvPicPr>
            <a:picLocks noChangeAspect="1"/>
          </p:cNvPicPr>
          <p:nvPr/>
        </p:nvPicPr>
        <p:blipFill rotWithShape="1">
          <a:blip r:embed="rId4"/>
          <a:srcRect l="10942" t="30395" r="81723" b="56837"/>
          <a:stretch/>
        </p:blipFill>
        <p:spPr>
          <a:xfrm>
            <a:off x="1369767" y="243326"/>
            <a:ext cx="336418" cy="330904"/>
          </a:xfrm>
          <a:prstGeom prst="rect">
            <a:avLst/>
          </a:prstGeom>
        </p:spPr>
      </p:pic>
      <p:pic>
        <p:nvPicPr>
          <p:cNvPr id="52" name="Resim 51"/>
          <p:cNvPicPr>
            <a:picLocks noChangeAspect="1"/>
          </p:cNvPicPr>
          <p:nvPr/>
        </p:nvPicPr>
        <p:blipFill rotWithShape="1">
          <a:blip r:embed="rId3"/>
          <a:srcRect l="2461" t="3610" r="52214" b="49154"/>
          <a:stretch/>
        </p:blipFill>
        <p:spPr>
          <a:xfrm>
            <a:off x="1791080" y="228682"/>
            <a:ext cx="280923" cy="312774"/>
          </a:xfrm>
          <a:prstGeom prst="rect">
            <a:avLst/>
          </a:prstGeom>
        </p:spPr>
      </p:pic>
      <p:pic>
        <p:nvPicPr>
          <p:cNvPr id="53" name="Resim 52"/>
          <p:cNvPicPr>
            <a:picLocks noChangeAspect="1"/>
          </p:cNvPicPr>
          <p:nvPr/>
        </p:nvPicPr>
        <p:blipFill rotWithShape="1">
          <a:blip r:embed="rId3"/>
          <a:srcRect l="2461" t="3610" r="52214" b="49154"/>
          <a:stretch/>
        </p:blipFill>
        <p:spPr>
          <a:xfrm>
            <a:off x="1386501" y="584669"/>
            <a:ext cx="280923" cy="312774"/>
          </a:xfrm>
          <a:prstGeom prst="rect">
            <a:avLst/>
          </a:prstGeom>
        </p:spPr>
      </p:pic>
      <p:pic>
        <p:nvPicPr>
          <p:cNvPr id="55" name="Resim 54"/>
          <p:cNvPicPr>
            <a:picLocks noChangeAspect="1"/>
          </p:cNvPicPr>
          <p:nvPr/>
        </p:nvPicPr>
        <p:blipFill rotWithShape="1">
          <a:blip r:embed="rId4"/>
          <a:srcRect l="10942" t="30395" r="81723" b="56837"/>
          <a:stretch/>
        </p:blipFill>
        <p:spPr>
          <a:xfrm>
            <a:off x="5048905" y="1406695"/>
            <a:ext cx="1136762" cy="1118130"/>
          </a:xfrm>
          <a:prstGeom prst="rect">
            <a:avLst/>
          </a:prstGeom>
        </p:spPr>
      </p:pic>
      <p:pic>
        <p:nvPicPr>
          <p:cNvPr id="56" name="Resim 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429" y="2899963"/>
            <a:ext cx="600266" cy="600266"/>
          </a:xfrm>
          <a:prstGeom prst="rect">
            <a:avLst/>
          </a:prstGeom>
        </p:spPr>
      </p:pic>
      <p:sp>
        <p:nvSpPr>
          <p:cNvPr id="57" name="Metin kutusu 56"/>
          <p:cNvSpPr txBox="1"/>
          <p:nvPr/>
        </p:nvSpPr>
        <p:spPr>
          <a:xfrm>
            <a:off x="4960390" y="911647"/>
            <a:ext cx="1346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/>
              <a:t>Asemptomatik</a:t>
            </a:r>
            <a:endParaRPr lang="en-GB" sz="1400" dirty="0"/>
          </a:p>
        </p:txBody>
      </p:sp>
      <p:sp>
        <p:nvSpPr>
          <p:cNvPr id="58" name="Metin kutusu 57"/>
          <p:cNvSpPr txBox="1"/>
          <p:nvPr/>
        </p:nvSpPr>
        <p:spPr>
          <a:xfrm>
            <a:off x="5079709" y="3641607"/>
            <a:ext cx="1346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/>
              <a:t>Ciddi</a:t>
            </a:r>
            <a:r>
              <a:rPr lang="en-GB" sz="1400" dirty="0" smtClean="0"/>
              <a:t> Aria</a:t>
            </a:r>
            <a:endParaRPr lang="en-GB" sz="1400" dirty="0"/>
          </a:p>
        </p:txBody>
      </p:sp>
      <p:sp>
        <p:nvSpPr>
          <p:cNvPr id="59" name="Metin kutusu 58"/>
          <p:cNvSpPr txBox="1"/>
          <p:nvPr/>
        </p:nvSpPr>
        <p:spPr>
          <a:xfrm>
            <a:off x="5020049" y="2339998"/>
            <a:ext cx="1346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/>
              <a:t>S</a:t>
            </a:r>
            <a:r>
              <a:rPr lang="en-GB" sz="1400" dirty="0" err="1" smtClean="0"/>
              <a:t>emptomatik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9189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98FF96C-AE3C-3A38-3F40-3F9590D78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Rates of ARIA in Phase 3 Trials</a:t>
            </a:r>
            <a:br>
              <a:rPr lang="en-US"/>
            </a:br>
            <a:r>
              <a:rPr lang="en-US" sz="2800"/>
              <a:t>Donanemab Modified Titration Schedule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1871C9-49AF-9C0E-4C5D-C9A5D1138C2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2464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963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21" y="365125"/>
            <a:ext cx="6272066" cy="5548719"/>
          </a:xfrm>
        </p:spPr>
      </p:pic>
      <p:sp>
        <p:nvSpPr>
          <p:cNvPr id="5" name="Metin kutusu 4"/>
          <p:cNvSpPr txBox="1"/>
          <p:nvPr/>
        </p:nvSpPr>
        <p:spPr>
          <a:xfrm>
            <a:off x="1471353" y="6392487"/>
            <a:ext cx="8821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Panza et al, 2019 </a:t>
            </a:r>
            <a:r>
              <a:rPr lang="tr-TR" b="1" dirty="0" smtClean="0"/>
              <a:t>A critical appraisal of amyloid-</a:t>
            </a:r>
            <a:r>
              <a:rPr lang="el-GR" b="1" dirty="0" smtClean="0"/>
              <a:t>β-</a:t>
            </a:r>
            <a:r>
              <a:rPr lang="tr-TR" b="1" dirty="0" smtClean="0"/>
              <a:t>targeting therapies for Alzheimer disease</a:t>
            </a:r>
          </a:p>
          <a:p>
            <a:endParaRPr lang="tr-TR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819" y="1961802"/>
            <a:ext cx="4489062" cy="284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43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0"/>
          <p:cNvSpPr txBox="1">
            <a:spLocks noGrp="1"/>
          </p:cNvSpPr>
          <p:nvPr>
            <p:ph type="title"/>
          </p:nvPr>
        </p:nvSpPr>
        <p:spPr>
          <a:xfrm>
            <a:off x="6096000" y="287682"/>
            <a:ext cx="4330824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tr-TR" dirty="0" err="1" smtClean="0"/>
              <a:t>Lec</a:t>
            </a:r>
            <a:r>
              <a:rPr lang="en-GB" dirty="0" err="1" smtClean="0"/>
              <a:t>ane</a:t>
            </a:r>
            <a:r>
              <a:rPr lang="tr-TR" dirty="0" err="1" smtClean="0"/>
              <a:t>mab</a:t>
            </a:r>
            <a:endParaRPr dirty="0"/>
          </a:p>
        </p:txBody>
      </p:sp>
      <p:sp>
        <p:nvSpPr>
          <p:cNvPr id="401" name="Google Shape;401;p40"/>
          <p:cNvSpPr txBox="1">
            <a:spLocks noGrp="1"/>
          </p:cNvSpPr>
          <p:nvPr>
            <p:ph type="body" idx="1"/>
          </p:nvPr>
        </p:nvSpPr>
        <p:spPr>
          <a:xfrm>
            <a:off x="1981200" y="1600201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/>
          <a:p>
            <a:pPr marL="342900" indent="-139700">
              <a:spcBef>
                <a:spcPts val="0"/>
              </a:spcBef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402" name="Google Shape;402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19536" y="116632"/>
            <a:ext cx="4992746" cy="6571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40"/>
          <p:cNvPicPr preferRelativeResize="0"/>
          <p:nvPr/>
        </p:nvPicPr>
        <p:blipFill rotWithShape="1">
          <a:blip r:embed="rId4">
            <a:alphaModFix/>
          </a:blip>
          <a:srcRect l="17985" t="13274" r="17918" b="5557"/>
          <a:stretch/>
        </p:blipFill>
        <p:spPr>
          <a:xfrm>
            <a:off x="6240016" y="3212976"/>
            <a:ext cx="3841350" cy="27363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612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41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ts val="4400"/>
            </a:pPr>
            <a:endParaRPr/>
          </a:p>
        </p:txBody>
      </p:sp>
      <p:sp>
        <p:nvSpPr>
          <p:cNvPr id="409" name="Google Shape;409;p41"/>
          <p:cNvSpPr txBox="1">
            <a:spLocks noGrp="1"/>
          </p:cNvSpPr>
          <p:nvPr>
            <p:ph type="body" idx="1"/>
          </p:nvPr>
        </p:nvSpPr>
        <p:spPr>
          <a:xfrm>
            <a:off x="1981200" y="1600201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/>
          <a:p>
            <a:pPr marL="342900" indent="-342900">
              <a:spcBef>
                <a:spcPts val="0"/>
              </a:spcBef>
              <a:buClr>
                <a:schemeClr val="dk1"/>
              </a:buClr>
              <a:buSzPts val="3200"/>
            </a:pPr>
            <a:r>
              <a:rPr lang="tr-TR" sz="4000" dirty="0"/>
              <a:t>1795 hasta</a:t>
            </a:r>
            <a:endParaRPr sz="4000" dirty="0"/>
          </a:p>
          <a:p>
            <a:pPr marL="742950" lvl="1" indent="-285750">
              <a:spcBef>
                <a:spcPts val="560"/>
              </a:spcBef>
              <a:buClr>
                <a:schemeClr val="dk1"/>
              </a:buClr>
              <a:buSzPts val="2800"/>
              <a:buChar char="–"/>
            </a:pPr>
            <a:r>
              <a:rPr lang="tr-TR" sz="3600" dirty="0"/>
              <a:t>898 Lacenemab, 897 Plasebo</a:t>
            </a:r>
            <a:endParaRPr sz="3600" dirty="0"/>
          </a:p>
          <a:p>
            <a:pPr marL="742950" lvl="1" indent="-285750">
              <a:spcBef>
                <a:spcPts val="560"/>
              </a:spcBef>
              <a:buClr>
                <a:schemeClr val="dk1"/>
              </a:buClr>
              <a:buSzPts val="2800"/>
              <a:buChar char="–"/>
            </a:pPr>
            <a:r>
              <a:rPr lang="tr-TR" sz="3600" dirty="0"/>
              <a:t>1400 hasta CDR 0.5</a:t>
            </a:r>
            <a:endParaRPr sz="3600" dirty="0"/>
          </a:p>
          <a:p>
            <a:pPr marL="742950" lvl="1" indent="-285750">
              <a:spcBef>
                <a:spcPts val="560"/>
              </a:spcBef>
              <a:buClr>
                <a:schemeClr val="dk1"/>
              </a:buClr>
              <a:buSzPts val="2800"/>
              <a:buChar char="–"/>
            </a:pPr>
            <a:r>
              <a:rPr lang="tr-TR" sz="3600" dirty="0"/>
              <a:t>334 hasta CDR 1</a:t>
            </a:r>
            <a:endParaRPr sz="3600" dirty="0"/>
          </a:p>
          <a:p>
            <a:pPr marL="742950" lvl="1" indent="-285750">
              <a:spcBef>
                <a:spcPts val="560"/>
              </a:spcBef>
              <a:buClr>
                <a:schemeClr val="dk1"/>
              </a:buClr>
              <a:buSzPts val="2800"/>
              <a:buChar char="–"/>
            </a:pPr>
            <a:r>
              <a:rPr lang="tr-TR" sz="3600" dirty="0"/>
              <a:t>Şikayetlerin başlangıcı: 4.14 yıl</a:t>
            </a:r>
            <a:endParaRPr sz="3600" dirty="0"/>
          </a:p>
          <a:p>
            <a:pPr marL="742950" lvl="1" indent="-285750">
              <a:spcBef>
                <a:spcPts val="560"/>
              </a:spcBef>
              <a:buClr>
                <a:schemeClr val="dk1"/>
              </a:buClr>
              <a:buSzPts val="2800"/>
              <a:buChar char="–"/>
            </a:pPr>
            <a:r>
              <a:rPr lang="tr-TR" sz="3600" dirty="0"/>
              <a:t>%68.7 ApoE4 taşıyıcısı</a:t>
            </a:r>
            <a:endParaRPr sz="3600" dirty="0"/>
          </a:p>
          <a:p>
            <a:pPr marL="742950" lvl="1" indent="-285750">
              <a:spcBef>
                <a:spcPts val="560"/>
              </a:spcBef>
              <a:buClr>
                <a:schemeClr val="dk1"/>
              </a:buClr>
              <a:buSzPts val="2800"/>
              <a:buChar char="–"/>
            </a:pPr>
            <a:r>
              <a:rPr lang="tr-TR" sz="3600" dirty="0"/>
              <a:t>MMSE: 25.6</a:t>
            </a:r>
            <a:endParaRPr sz="3600" dirty="0"/>
          </a:p>
        </p:txBody>
      </p:sp>
    </p:spTree>
    <p:extLst>
      <p:ext uri="{BB962C8B-B14F-4D97-AF65-F5344CB8AC3E}">
        <p14:creationId xmlns:p14="http://schemas.microsoft.com/office/powerpoint/2010/main" val="419870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3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ts val="4400"/>
            </a:pPr>
            <a:endParaRPr/>
          </a:p>
        </p:txBody>
      </p:sp>
      <p:sp>
        <p:nvSpPr>
          <p:cNvPr id="422" name="Google Shape;422;p43"/>
          <p:cNvSpPr txBox="1">
            <a:spLocks noGrp="1"/>
          </p:cNvSpPr>
          <p:nvPr>
            <p:ph type="body" idx="1"/>
          </p:nvPr>
        </p:nvSpPr>
        <p:spPr>
          <a:xfrm>
            <a:off x="1981200" y="1600201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/>
          <a:p>
            <a:pPr marL="342900" indent="-139700">
              <a:spcBef>
                <a:spcPts val="0"/>
              </a:spcBef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423" name="Google Shape;423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6449" y="647273"/>
            <a:ext cx="10757043" cy="45309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311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2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ts val="4400"/>
            </a:pPr>
            <a:endParaRPr/>
          </a:p>
        </p:txBody>
      </p:sp>
      <p:sp>
        <p:nvSpPr>
          <p:cNvPr id="415" name="Google Shape;415;p42"/>
          <p:cNvSpPr txBox="1">
            <a:spLocks noGrp="1"/>
          </p:cNvSpPr>
          <p:nvPr>
            <p:ph type="body" idx="1"/>
          </p:nvPr>
        </p:nvSpPr>
        <p:spPr>
          <a:xfrm>
            <a:off x="1981200" y="1600201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/>
          <a:p>
            <a:pPr marL="342900" indent="-139700">
              <a:spcBef>
                <a:spcPts val="0"/>
              </a:spcBef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416" name="Google Shape;416;p42"/>
          <p:cNvPicPr preferRelativeResize="0"/>
          <p:nvPr/>
        </p:nvPicPr>
        <p:blipFill rotWithShape="1">
          <a:blip r:embed="rId3">
            <a:alphaModFix/>
          </a:blip>
          <a:srcRect r="9687"/>
          <a:stretch/>
        </p:blipFill>
        <p:spPr>
          <a:xfrm>
            <a:off x="883578" y="832207"/>
            <a:ext cx="10325528" cy="49418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099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Lekanemab: </a:t>
            </a:r>
            <a:r>
              <a:rPr lang="en-GB" dirty="0" smtClean="0"/>
              <a:t>4 y</a:t>
            </a:r>
            <a:r>
              <a:rPr lang="tr-TR" dirty="0" smtClean="0"/>
              <a:t>ıllık veriler</a:t>
            </a:r>
            <a:endParaRPr lang="en-GB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28" y="1350668"/>
            <a:ext cx="9362593" cy="5271141"/>
          </a:xfrm>
        </p:spPr>
      </p:pic>
    </p:spTree>
    <p:extLst>
      <p:ext uri="{BB962C8B-B14F-4D97-AF65-F5344CB8AC3E}">
        <p14:creationId xmlns:p14="http://schemas.microsoft.com/office/powerpoint/2010/main" val="3613726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C4A4A25-D007-2319-297D-C02FCD26E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Emerging Data: Is Earlier Treatment Better?</a:t>
            </a:r>
            <a:br>
              <a:rPr lang="en-US" noProof="0"/>
            </a:br>
            <a:r>
              <a:rPr lang="en-US" sz="2800" noProof="0"/>
              <a:t>Lecanemab Low-Amyloid and Low-Tau Populations</a:t>
            </a:r>
            <a:endParaRPr lang="en-US" sz="2800" noProof="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79018"/>
            <a:ext cx="10247616" cy="105113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4000" dirty="0" smtClean="0"/>
              <a:t>Tedaviye erken başlama daha mı etkili?</a:t>
            </a:r>
            <a:endParaRPr lang="tr-TR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1F1BEA-FCE0-F246-7CAD-7266ED231E1D}"/>
              </a:ext>
            </a:extLst>
          </p:cNvPr>
          <p:cNvPicPr/>
          <p:nvPr/>
        </p:nvPicPr>
        <p:blipFill rotWithShape="1">
          <a:blip r:embed="rId2"/>
          <a:srcRect t="8325"/>
          <a:stretch/>
        </p:blipFill>
        <p:spPr>
          <a:xfrm>
            <a:off x="1117315" y="965772"/>
            <a:ext cx="10420564" cy="551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2964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Belge" ma:contentTypeID="0x0101008EB410E7384FD544926ED72B5900EAF6" ma:contentTypeVersion="14" ma:contentTypeDescription="Yeni belge oluşturun." ma:contentTypeScope="" ma:versionID="ee3b467df7de9d1b498d84e13587d71a">
  <xsd:schema xmlns:xsd="http://www.w3.org/2001/XMLSchema" xmlns:xs="http://www.w3.org/2001/XMLSchema" xmlns:p="http://schemas.microsoft.com/office/2006/metadata/properties" xmlns:ns2="b636c289-89ec-4aac-a5a7-fae3efcce21f" xmlns:ns3="12078768-e010-496c-be91-13abd3bf1d00" targetNamespace="http://schemas.microsoft.com/office/2006/metadata/properties" ma:root="true" ma:fieldsID="1445dff4ae24a478bb1b27fd6f0ffa69" ns2:_="" ns3:_="">
    <xsd:import namespace="b636c289-89ec-4aac-a5a7-fae3efcce21f"/>
    <xsd:import namespace="12078768-e010-496c-be91-13abd3bf1d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36c289-89ec-4aac-a5a7-fae3efcce2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Resim Etiketleri" ma:readOnly="false" ma:fieldId="{5cf76f15-5ced-4ddc-b409-7134ff3c332f}" ma:taxonomyMulti="true" ma:sspId="f08ca68a-84f9-4e39-b925-9c0f4131acb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078768-e010-496c-be91-13abd3bf1d0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a2bcbba-ecaf-438c-8d17-d96268f593a6}" ma:internalName="TaxCatchAll" ma:showField="CatchAllData" ma:web="12078768-e010-496c-be91-13abd3bf1d0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İçerik Türü"/>
        <xsd:element ref="dc:title" minOccurs="0" maxOccurs="1" ma:index="4" ma:displayName="Başlı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636c289-89ec-4aac-a5a7-fae3efcce21f">
      <Terms xmlns="http://schemas.microsoft.com/office/infopath/2007/PartnerControls"/>
    </lcf76f155ced4ddcb4097134ff3c332f>
    <TaxCatchAll xmlns="12078768-e010-496c-be91-13abd3bf1d00" xsi:nil="true"/>
  </documentManagement>
</p:properties>
</file>

<file path=customXml/itemProps1.xml><?xml version="1.0" encoding="utf-8"?>
<ds:datastoreItem xmlns:ds="http://schemas.openxmlformats.org/officeDocument/2006/customXml" ds:itemID="{C1750065-A017-4793-868E-649227816585}"/>
</file>

<file path=customXml/itemProps2.xml><?xml version="1.0" encoding="utf-8"?>
<ds:datastoreItem xmlns:ds="http://schemas.openxmlformats.org/officeDocument/2006/customXml" ds:itemID="{B158215C-B53F-4D8A-86A6-3F594F377F2C}"/>
</file>

<file path=customXml/itemProps3.xml><?xml version="1.0" encoding="utf-8"?>
<ds:datastoreItem xmlns:ds="http://schemas.openxmlformats.org/officeDocument/2006/customXml" ds:itemID="{ED713744-D4B1-4960-A1E3-E2A74FCA6B93}"/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331</Words>
  <Application>Microsoft Office PowerPoint</Application>
  <PresentationFormat>Geniş ekran</PresentationFormat>
  <Paragraphs>81</Paragraphs>
  <Slides>28</Slides>
  <Notes>14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Tahoma</vt:lpstr>
      <vt:lpstr>Office Teması</vt:lpstr>
      <vt:lpstr>PowerPoint Sunusu</vt:lpstr>
      <vt:lpstr>PowerPoint Sunusu</vt:lpstr>
      <vt:lpstr>PowerPoint Sunusu</vt:lpstr>
      <vt:lpstr>Lecanemab</vt:lpstr>
      <vt:lpstr>PowerPoint Sunusu</vt:lpstr>
      <vt:lpstr>PowerPoint Sunusu</vt:lpstr>
      <vt:lpstr>PowerPoint Sunusu</vt:lpstr>
      <vt:lpstr>Lekanemab: 4 yıllık veriler</vt:lpstr>
      <vt:lpstr>Emerging Data: Is Earlier Treatment Better? Lecanemab Low-Amyloid and Low-Tau Populations</vt:lpstr>
      <vt:lpstr>ARIA</vt:lpstr>
      <vt:lpstr>ARIA RİSK FAKTÖRLERİ</vt:lpstr>
      <vt:lpstr>PowerPoint Sunusu</vt:lpstr>
      <vt:lpstr>PowerPoint Sunusu</vt:lpstr>
      <vt:lpstr>PowerPoint Sunusu</vt:lpstr>
      <vt:lpstr>PowerPoint Sunusu</vt:lpstr>
      <vt:lpstr>PowerPoint Sunusu</vt:lpstr>
      <vt:lpstr>GERÇEK DÜNYA VERİLERİ</vt:lpstr>
      <vt:lpstr>PowerPoint Sunusu</vt:lpstr>
      <vt:lpstr>PowerPoint Sunusu</vt:lpstr>
      <vt:lpstr>PowerPoint Sunusu</vt:lpstr>
      <vt:lpstr>PowerPoint Sunusu</vt:lpstr>
      <vt:lpstr>DONANEMAB: 3 yıllık veriler</vt:lpstr>
      <vt:lpstr>Emerging Data: Is Earlier Treatment Better? Donanemab</vt:lpstr>
      <vt:lpstr>PowerPoint Sunusu</vt:lpstr>
      <vt:lpstr>Amiloid tekrar birikmiyor</vt:lpstr>
      <vt:lpstr>PowerPoint Sunusu</vt:lpstr>
      <vt:lpstr>Rates of ARIA in Phase 3 Trials Donanemab Modified Titration Schedule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Başar Bilgiç</dc:creator>
  <cp:lastModifiedBy>Başar Bilgiç</cp:lastModifiedBy>
  <cp:revision>19</cp:revision>
  <dcterms:created xsi:type="dcterms:W3CDTF">2025-08-10T13:29:55Z</dcterms:created>
  <dcterms:modified xsi:type="dcterms:W3CDTF">2025-10-17T04:30:33Z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0x0101008EB410E7384FD544926ED72B5900EAF6</vt:lpwstr>
  </property>
</Properties>
</file>