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5" r:id="rId2"/>
    <p:sldId id="475" r:id="rId3"/>
    <p:sldId id="485" r:id="rId4"/>
    <p:sldId id="487" r:id="rId5"/>
    <p:sldId id="545" r:id="rId6"/>
    <p:sldId id="488" r:id="rId7"/>
    <p:sldId id="490" r:id="rId8"/>
    <p:sldId id="470" r:id="rId9"/>
    <p:sldId id="559" r:id="rId10"/>
    <p:sldId id="561" r:id="rId11"/>
    <p:sldId id="572" r:id="rId12"/>
    <p:sldId id="605" r:id="rId13"/>
    <p:sldId id="553" r:id="rId14"/>
    <p:sldId id="563" r:id="rId15"/>
    <p:sldId id="481" r:id="rId16"/>
    <p:sldId id="558" r:id="rId17"/>
    <p:sldId id="600" r:id="rId18"/>
    <p:sldId id="599" r:id="rId19"/>
    <p:sldId id="546" r:id="rId20"/>
    <p:sldId id="601" r:id="rId21"/>
    <p:sldId id="548" r:id="rId22"/>
    <p:sldId id="578" r:id="rId23"/>
    <p:sldId id="579" r:id="rId24"/>
    <p:sldId id="580" r:id="rId25"/>
    <p:sldId id="581" r:id="rId26"/>
    <p:sldId id="582" r:id="rId27"/>
    <p:sldId id="584" r:id="rId28"/>
    <p:sldId id="585" r:id="rId29"/>
    <p:sldId id="603" r:id="rId30"/>
    <p:sldId id="586" r:id="rId31"/>
    <p:sldId id="587" r:id="rId32"/>
    <p:sldId id="602" r:id="rId33"/>
    <p:sldId id="588" r:id="rId34"/>
    <p:sldId id="592" r:id="rId35"/>
    <p:sldId id="593" r:id="rId36"/>
    <p:sldId id="594" r:id="rId37"/>
    <p:sldId id="595" r:id="rId38"/>
    <p:sldId id="596" r:id="rId39"/>
    <p:sldId id="597" r:id="rId40"/>
    <p:sldId id="598" r:id="rId41"/>
    <p:sldId id="577" r:id="rId42"/>
    <p:sldId id="576" r:id="rId43"/>
    <p:sldId id="541" r:id="rId44"/>
    <p:sldId id="604" r:id="rId45"/>
    <p:sldId id="542" r:id="rId46"/>
    <p:sldId id="544" r:id="rId47"/>
    <p:sldId id="464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4" autoAdjust="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968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7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69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9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9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61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8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0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967DE-5867-4B84-BD5E-F0F511F27261}" type="datetimeFigureOut">
              <a:rPr lang="tr-TR" smtClean="0"/>
              <a:t>16.10.2025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14A80-97F8-4C38-AAB7-C64A8D7749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6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6234" y="2827796"/>
            <a:ext cx="8211796" cy="1325563"/>
          </a:xfrm>
        </p:spPr>
        <p:txBody>
          <a:bodyPr/>
          <a:lstStyle/>
          <a:p>
            <a:r>
              <a:rPr lang="tr-TR" b="1" dirty="0"/>
              <a:t>YAŞLIDA NÖROPATİK AĞRI YÖNETİMİ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92" t="7142" r="18884" b="71647"/>
          <a:stretch/>
        </p:blipFill>
        <p:spPr>
          <a:xfrm>
            <a:off x="4106673" y="535470"/>
            <a:ext cx="8006669" cy="20016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4" y="225146"/>
            <a:ext cx="2707784" cy="27168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50" y="3814811"/>
            <a:ext cx="4193135" cy="2780231"/>
          </a:xfrm>
          <a:prstGeom prst="rect">
            <a:avLst/>
          </a:prstGeom>
        </p:spPr>
      </p:pic>
      <p:sp>
        <p:nvSpPr>
          <p:cNvPr id="7" name="Alt Başlık 2"/>
          <p:cNvSpPr txBox="1">
            <a:spLocks/>
          </p:cNvSpPr>
          <p:nvPr/>
        </p:nvSpPr>
        <p:spPr>
          <a:xfrm>
            <a:off x="1271897" y="4573134"/>
            <a:ext cx="548924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/>
              <a:t>Prof. Dr. Ayşe Karan</a:t>
            </a:r>
          </a:p>
          <a:p>
            <a:pPr marL="0" indent="0" algn="ctr">
              <a:buNone/>
            </a:pPr>
            <a:r>
              <a:rPr lang="tr-TR" b="1" dirty="0"/>
              <a:t>İ.Ü. İstanbul Tıp Fakültesi</a:t>
            </a:r>
          </a:p>
          <a:p>
            <a:pPr marL="0" indent="0" algn="ctr">
              <a:buNone/>
            </a:pPr>
            <a:r>
              <a:rPr lang="tr-TR" b="1" dirty="0"/>
              <a:t>Fiziksel Tıp ve Rehabilitasyon A.D.</a:t>
            </a:r>
          </a:p>
        </p:txBody>
      </p:sp>
    </p:spTree>
    <p:extLst>
      <p:ext uri="{BB962C8B-B14F-4D97-AF65-F5344CB8AC3E}">
        <p14:creationId xmlns:p14="http://schemas.microsoft.com/office/powerpoint/2010/main" val="31786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374" y="457993"/>
            <a:ext cx="10515600" cy="1325563"/>
          </a:xfrm>
        </p:spPr>
        <p:txBody>
          <a:bodyPr/>
          <a:lstStyle/>
          <a:p>
            <a:r>
              <a:rPr lang="tr-TR" b="1" dirty="0" err="1"/>
              <a:t>Nöropatik</a:t>
            </a:r>
            <a:r>
              <a:rPr lang="tr-TR" b="1" dirty="0"/>
              <a:t> ağrıda FDA onaylı</a:t>
            </a:r>
            <a:br>
              <a:rPr lang="tr-TR" b="1" dirty="0"/>
            </a:br>
            <a:r>
              <a:rPr lang="tr-TR" b="1" dirty="0"/>
              <a:t> ilaçlar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649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  </a:t>
            </a:r>
            <a:r>
              <a:rPr lang="tr-TR" b="1" dirty="0">
                <a:solidFill>
                  <a:srgbClr val="FF0000"/>
                </a:solidFill>
              </a:rPr>
              <a:t>FDA</a:t>
            </a:r>
            <a:r>
              <a:rPr lang="tr-TR" dirty="0"/>
              <a:t> üç nöropatik ağrı sendromu için 6 ilaca onay vermiştir: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Ağrılı diyabetik </a:t>
            </a:r>
            <a:r>
              <a:rPr lang="tr-TR" b="1" dirty="0" err="1">
                <a:solidFill>
                  <a:srgbClr val="FF0000"/>
                </a:solidFill>
              </a:rPr>
              <a:t>nöropati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err="1">
                <a:solidFill>
                  <a:srgbClr val="FF0000"/>
                </a:solidFill>
              </a:rPr>
              <a:t>pregabalin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duloksetin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kapsaisin</a:t>
            </a:r>
            <a:r>
              <a:rPr lang="tr-TR" b="1" dirty="0">
                <a:solidFill>
                  <a:srgbClr val="FF0000"/>
                </a:solidFill>
              </a:rPr>
              <a:t> %8 yama</a:t>
            </a:r>
          </a:p>
          <a:p>
            <a:pPr lvl="0"/>
            <a:r>
              <a:rPr lang="tr-TR" b="1" dirty="0" err="1">
                <a:solidFill>
                  <a:srgbClr val="FF0000"/>
                </a:solidFill>
              </a:rPr>
              <a:t>Postherpetik</a:t>
            </a:r>
            <a:r>
              <a:rPr lang="tr-TR" b="1" dirty="0">
                <a:solidFill>
                  <a:srgbClr val="FF0000"/>
                </a:solidFill>
              </a:rPr>
              <a:t> nevralji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b="1" dirty="0" err="1">
                <a:solidFill>
                  <a:srgbClr val="FF0000"/>
                </a:solidFill>
              </a:rPr>
              <a:t>gabapentin</a:t>
            </a:r>
            <a:r>
              <a:rPr lang="tr-TR" dirty="0"/>
              <a:t>, </a:t>
            </a:r>
            <a:r>
              <a:rPr lang="tr-TR" dirty="0" err="1"/>
              <a:t>pregabalin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%5 </a:t>
            </a:r>
            <a:r>
              <a:rPr lang="tr-TR" b="1" dirty="0" err="1">
                <a:solidFill>
                  <a:srgbClr val="FF0000"/>
                </a:solidFill>
              </a:rPr>
              <a:t>lidokain</a:t>
            </a:r>
            <a:r>
              <a:rPr lang="tr-TR" b="1" dirty="0">
                <a:solidFill>
                  <a:srgbClr val="FF0000"/>
                </a:solidFill>
              </a:rPr>
              <a:t> yama</a:t>
            </a:r>
            <a:r>
              <a:rPr lang="tr-TR" dirty="0"/>
              <a:t>, </a:t>
            </a:r>
            <a:r>
              <a:rPr lang="tr-TR" dirty="0" err="1"/>
              <a:t>kapsaisin</a:t>
            </a:r>
            <a:r>
              <a:rPr lang="tr-TR" dirty="0"/>
              <a:t> krem, </a:t>
            </a:r>
            <a:r>
              <a:rPr lang="tr-TR" dirty="0" err="1"/>
              <a:t>kapsaisin</a:t>
            </a:r>
            <a:r>
              <a:rPr lang="tr-TR" dirty="0"/>
              <a:t> %8 yama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Trigeminal nevralji: </a:t>
            </a:r>
            <a:r>
              <a:rPr lang="tr-TR" b="1" dirty="0" err="1">
                <a:solidFill>
                  <a:srgbClr val="FF0000"/>
                </a:solidFill>
              </a:rPr>
              <a:t>karbamazepin</a:t>
            </a:r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/>
              <a:t>Kırılgan yaşlı hastalarda </a:t>
            </a:r>
            <a:r>
              <a:rPr lang="tr-TR" dirty="0" err="1"/>
              <a:t>lidokain</a:t>
            </a:r>
            <a:r>
              <a:rPr lang="tr-TR" dirty="0"/>
              <a:t> yamalar </a:t>
            </a:r>
            <a:r>
              <a:rPr lang="tr-TR" b="1" dirty="0">
                <a:solidFill>
                  <a:srgbClr val="FF0000"/>
                </a:solidFill>
              </a:rPr>
              <a:t>ilk basamak</a:t>
            </a:r>
            <a:r>
              <a:rPr lang="tr-TR" dirty="0"/>
              <a:t> olarak düşünülmelidir.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  <p:pic>
        <p:nvPicPr>
          <p:cNvPr id="7" name="Picture 5" descr="C:\Users\pc\Desktop\indi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6" b="11338"/>
          <a:stretch/>
        </p:blipFill>
        <p:spPr bwMode="auto">
          <a:xfrm>
            <a:off x="4731616" y="5007196"/>
            <a:ext cx="1992020" cy="15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4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-248" t="-12553" r="248" b="12553"/>
          <a:stretch/>
        </p:blipFill>
        <p:spPr>
          <a:xfrm>
            <a:off x="697117" y="558211"/>
            <a:ext cx="7315200" cy="504825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7180" y="1265039"/>
            <a:ext cx="10549685" cy="52625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836" y="687788"/>
            <a:ext cx="30575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7DAE-AFA3-78F2-15E7-C1F82D0ED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7D68BB-4A11-B53A-2873-E5F0A7B4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EC71A00-EFFC-A406-383B-48CD810A2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2" b="16338"/>
          <a:stretch/>
        </p:blipFill>
        <p:spPr>
          <a:xfrm>
            <a:off x="1169887" y="256373"/>
            <a:ext cx="9852225" cy="529839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4686A9F-089C-AD39-A8CD-B6A4477A5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1" y="5663518"/>
            <a:ext cx="70008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664" y="74761"/>
            <a:ext cx="5647742" cy="154451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Yaşlılarda </a:t>
            </a:r>
            <a:r>
              <a:rPr lang="tr-TR" b="1" dirty="0" err="1"/>
              <a:t>nöropatik</a:t>
            </a:r>
            <a:br>
              <a:rPr lang="tr-TR" b="1" dirty="0"/>
            </a:br>
            <a:r>
              <a:rPr lang="tr-TR" b="1" dirty="0"/>
              <a:t> ağrıda medikal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8917" y="2091442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Nöropatik ağrının farmakolojik tedavisinde ilk basamakta yer alan </a:t>
            </a:r>
            <a:r>
              <a:rPr lang="tr-TR" dirty="0" err="1"/>
              <a:t>pregabalin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günde 2 kez 25 mg </a:t>
            </a:r>
            <a:r>
              <a:rPr lang="tr-TR" dirty="0"/>
              <a:t>veya </a:t>
            </a:r>
            <a:r>
              <a:rPr lang="tr-TR" b="1" dirty="0">
                <a:solidFill>
                  <a:srgbClr val="FF0000"/>
                </a:solidFill>
              </a:rPr>
              <a:t>50 mg </a:t>
            </a:r>
            <a:r>
              <a:rPr lang="tr-TR" dirty="0"/>
              <a:t>dozunda başlanmalıdır. </a:t>
            </a:r>
          </a:p>
          <a:p>
            <a:r>
              <a:rPr lang="tr-TR" dirty="0"/>
              <a:t>Bu dozlar yaşlı hastalarda etkili olabilmekle birlikte, tipik </a:t>
            </a:r>
            <a:r>
              <a:rPr lang="tr-TR" b="1" dirty="0">
                <a:solidFill>
                  <a:srgbClr val="FF0000"/>
                </a:solidFill>
              </a:rPr>
              <a:t>etkin doz 150 mg/gün </a:t>
            </a:r>
            <a:r>
              <a:rPr lang="tr-TR" dirty="0"/>
              <a:t>düzeyinde başlamaktadır. </a:t>
            </a:r>
          </a:p>
          <a:p>
            <a:r>
              <a:rPr lang="tr-TR" dirty="0"/>
              <a:t>Yaşlılarda </a:t>
            </a:r>
            <a:r>
              <a:rPr lang="tr-TR" b="1" dirty="0">
                <a:solidFill>
                  <a:srgbClr val="FF0000"/>
                </a:solidFill>
              </a:rPr>
              <a:t>50 mg</a:t>
            </a:r>
            <a:r>
              <a:rPr lang="tr-TR" dirty="0"/>
              <a:t> </a:t>
            </a:r>
            <a:r>
              <a:rPr lang="tr-TR" b="1" dirty="0">
                <a:solidFill>
                  <a:srgbClr val="FF0000"/>
                </a:solidFill>
              </a:rPr>
              <a:t>yatmadan önce</a:t>
            </a:r>
            <a:r>
              <a:rPr lang="tr-TR" dirty="0"/>
              <a:t> başlanması ve yavaş </a:t>
            </a:r>
            <a:r>
              <a:rPr lang="tr-TR" dirty="0" err="1"/>
              <a:t>titrasyon</a:t>
            </a:r>
            <a:r>
              <a:rPr lang="tr-TR" dirty="0"/>
              <a:t> önerilir.</a:t>
            </a:r>
          </a:p>
          <a:p>
            <a:r>
              <a:rPr lang="tr-TR" dirty="0"/>
              <a:t>Günlük 300 mg üzerindeki dozlar yan etkilere sebep olur. </a:t>
            </a:r>
          </a:p>
          <a:p>
            <a:r>
              <a:rPr lang="tr-TR" dirty="0"/>
              <a:t>Kalp yetmezliği olanlarda dikkatli kullanılmalıdır.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64" y="1553369"/>
            <a:ext cx="39719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3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3280" y="398315"/>
            <a:ext cx="10515600" cy="1325563"/>
          </a:xfrm>
        </p:spPr>
        <p:txBody>
          <a:bodyPr/>
          <a:lstStyle/>
          <a:p>
            <a:r>
              <a:rPr lang="tr-TR" b="1" dirty="0"/>
              <a:t>Yaşlılarda </a:t>
            </a:r>
            <a:r>
              <a:rPr lang="tr-TR" b="1" dirty="0" err="1"/>
              <a:t>nöropatik</a:t>
            </a:r>
            <a:br>
              <a:rPr lang="tr-TR" b="1" dirty="0"/>
            </a:br>
            <a:r>
              <a:rPr lang="tr-TR" b="1" dirty="0"/>
              <a:t> ağrıda medikal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64908"/>
            <a:ext cx="10515600" cy="4351338"/>
          </a:xfrm>
        </p:spPr>
        <p:txBody>
          <a:bodyPr>
            <a:normAutofit fontScale="92500"/>
          </a:bodyPr>
          <a:lstStyle/>
          <a:p>
            <a:pPr lvl="0"/>
            <a:r>
              <a:rPr lang="tr-TR" dirty="0" err="1"/>
              <a:t>Gabapentinin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tipik  başlangıç dozu 100–300 mg günde 3 </a:t>
            </a:r>
            <a:r>
              <a:rPr lang="tr-TR" b="1" dirty="0" err="1">
                <a:solidFill>
                  <a:srgbClr val="FF0000"/>
                </a:solidFill>
              </a:rPr>
              <a:t>kez</a:t>
            </a:r>
            <a:r>
              <a:rPr lang="tr-TR" dirty="0" err="1"/>
              <a:t>’dir</a:t>
            </a:r>
            <a:r>
              <a:rPr lang="tr-TR" dirty="0"/>
              <a:t>, tolere edildikçe </a:t>
            </a:r>
            <a:r>
              <a:rPr lang="tr-TR" b="1" dirty="0">
                <a:solidFill>
                  <a:srgbClr val="FF0000"/>
                </a:solidFill>
              </a:rPr>
              <a:t>1–7 günde bir 100–300 mg/gün artırılarak maksimum 3600 mg/</a:t>
            </a:r>
            <a:r>
              <a:rPr lang="tr-TR" b="1" dirty="0" err="1">
                <a:solidFill>
                  <a:srgbClr val="FF0000"/>
                </a:solidFill>
              </a:rPr>
              <a:t>gün</a:t>
            </a:r>
            <a:r>
              <a:rPr lang="tr-TR" dirty="0" err="1"/>
              <a:t>’e</a:t>
            </a:r>
            <a:r>
              <a:rPr lang="tr-TR" dirty="0"/>
              <a:t> çıkılabilir.</a:t>
            </a:r>
          </a:p>
          <a:p>
            <a:r>
              <a:rPr lang="tr-TR" dirty="0"/>
              <a:t>Yaşlılarda </a:t>
            </a:r>
            <a:r>
              <a:rPr lang="tr-TR" b="1" dirty="0">
                <a:solidFill>
                  <a:srgbClr val="FF0000"/>
                </a:solidFill>
              </a:rPr>
              <a:t>100 mg yatmadan önce </a:t>
            </a:r>
            <a:r>
              <a:rPr lang="tr-TR" dirty="0"/>
              <a:t>başlanması, ardından yavaş titrasyon önerilir.</a:t>
            </a:r>
          </a:p>
          <a:p>
            <a:r>
              <a:rPr lang="tr-TR" dirty="0"/>
              <a:t>Analjezik etkinin ortaya çıkması </a:t>
            </a:r>
            <a:r>
              <a:rPr lang="tr-TR" b="1" dirty="0">
                <a:solidFill>
                  <a:srgbClr val="FF0000"/>
                </a:solidFill>
              </a:rPr>
              <a:t>2 aya kadar</a:t>
            </a:r>
            <a:r>
              <a:rPr lang="tr-TR" dirty="0"/>
              <a:t> sürebilir.</a:t>
            </a:r>
          </a:p>
          <a:p>
            <a:r>
              <a:rPr lang="tr-TR" dirty="0"/>
              <a:t>Günlük doz artırımı öncesinde </a:t>
            </a:r>
            <a:r>
              <a:rPr lang="tr-TR" dirty="0" err="1"/>
              <a:t>renal</a:t>
            </a:r>
            <a:r>
              <a:rPr lang="tr-TR" dirty="0"/>
              <a:t> fonksiyonların değerlendirilmesi gereklidir. </a:t>
            </a:r>
          </a:p>
          <a:p>
            <a:r>
              <a:rPr lang="tr-TR" dirty="0"/>
              <a:t>Son dönem böbrek yetmezliği olanlarda </a:t>
            </a:r>
            <a:r>
              <a:rPr lang="tr-TR" dirty="0" err="1"/>
              <a:t>gabapentin</a:t>
            </a:r>
            <a:r>
              <a:rPr lang="tr-TR" dirty="0"/>
              <a:t> için </a:t>
            </a:r>
            <a:r>
              <a:rPr lang="tr-TR" b="1" dirty="0">
                <a:solidFill>
                  <a:srgbClr val="FF0000"/>
                </a:solidFill>
              </a:rPr>
              <a:t>maksimum 300 mg/gün</a:t>
            </a:r>
            <a:r>
              <a:rPr lang="tr-TR" dirty="0"/>
              <a:t>, </a:t>
            </a:r>
            <a:r>
              <a:rPr lang="tr-TR" dirty="0" err="1"/>
              <a:t>pregabalin</a:t>
            </a:r>
            <a:r>
              <a:rPr lang="tr-TR" dirty="0"/>
              <a:t> için </a:t>
            </a:r>
            <a:r>
              <a:rPr lang="tr-TR" b="1" dirty="0">
                <a:solidFill>
                  <a:srgbClr val="FF0000"/>
                </a:solidFill>
              </a:rPr>
              <a:t>maksimum 100 mg/gün</a:t>
            </a:r>
            <a:r>
              <a:rPr lang="tr-TR" dirty="0"/>
              <a:t> doz önerilmektedir.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275" y="136271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6275" y="1548066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2" b="16338"/>
          <a:stretch/>
        </p:blipFill>
        <p:spPr>
          <a:xfrm>
            <a:off x="1169887" y="256373"/>
            <a:ext cx="9852225" cy="52983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1" y="5663518"/>
            <a:ext cx="70008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3850" y="368526"/>
            <a:ext cx="10515600" cy="1325563"/>
          </a:xfrm>
        </p:spPr>
        <p:txBody>
          <a:bodyPr/>
          <a:lstStyle/>
          <a:p>
            <a:r>
              <a:rPr lang="tr-TR" b="1" dirty="0" err="1"/>
              <a:t>Topikal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tedaviler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5330" y="241923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Yaşlılarda polifarmasi ve komorbidite nedeniyle </a:t>
            </a:r>
            <a:r>
              <a:rPr lang="tr-TR" b="1" dirty="0">
                <a:solidFill>
                  <a:srgbClr val="FF0000"/>
                </a:solidFill>
              </a:rPr>
              <a:t>sistemik yan etkisi az</a:t>
            </a:r>
            <a:r>
              <a:rPr lang="tr-TR" dirty="0"/>
              <a:t> olan topikal ilaçlar önemlidir.</a:t>
            </a:r>
          </a:p>
          <a:p>
            <a:r>
              <a:rPr lang="tr-TR" dirty="0"/>
              <a:t>Özellikle </a:t>
            </a:r>
            <a:r>
              <a:rPr lang="tr-TR" b="1" dirty="0">
                <a:solidFill>
                  <a:srgbClr val="FF0000"/>
                </a:solidFill>
              </a:rPr>
              <a:t>lokalize nöropatik ağrı</a:t>
            </a:r>
            <a:r>
              <a:rPr lang="tr-TR" dirty="0"/>
              <a:t> varlığında tercih edilirler.</a:t>
            </a:r>
          </a:p>
          <a:p>
            <a:r>
              <a:rPr lang="tr-TR" dirty="0"/>
              <a:t>Amerikan Geriatri Derneği, tüm lokalize nöropatik ağrı hastalarında topikal </a:t>
            </a:r>
            <a:r>
              <a:rPr lang="tr-TR" dirty="0" err="1"/>
              <a:t>lidokaini</a:t>
            </a:r>
            <a:r>
              <a:rPr lang="tr-TR" dirty="0"/>
              <a:t> güçlü şekilde önermektedir.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Lidokain</a:t>
            </a:r>
            <a:r>
              <a:rPr lang="tr-TR" b="1" dirty="0">
                <a:solidFill>
                  <a:srgbClr val="FF0000"/>
                </a:solidFill>
              </a:rPr>
              <a:t> %4 veya %5 yama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sodyum kanal antagonisti olarak ektopik deşarjları engeller.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1997" t="3763" r="9538" b="11020"/>
          <a:stretch/>
        </p:blipFill>
        <p:spPr>
          <a:xfrm>
            <a:off x="2584442" y="210958"/>
            <a:ext cx="4723777" cy="16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0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C23BC-E340-BAB0-0538-A326DD77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CDEA7EC-A1D6-0550-E172-E49568A4B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8526"/>
            <a:ext cx="10515600" cy="1325563"/>
          </a:xfrm>
        </p:spPr>
        <p:txBody>
          <a:bodyPr/>
          <a:lstStyle/>
          <a:p>
            <a:r>
              <a:rPr lang="tr-TR" b="1" dirty="0" err="1"/>
              <a:t>Topikal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tedaviler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4F234-48B7-D632-032C-8B2CAD9C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168" y="2625715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Uygulama kolaylığı sayesinde hasta uyumu yüksektir.</a:t>
            </a:r>
          </a:p>
          <a:p>
            <a:r>
              <a:rPr lang="tr-TR" dirty="0"/>
              <a:t>Yan etkiler genellikle </a:t>
            </a:r>
            <a:r>
              <a:rPr lang="tr-TR" b="1" dirty="0">
                <a:solidFill>
                  <a:srgbClr val="FF0000"/>
                </a:solidFill>
              </a:rPr>
              <a:t>lokal cilt reaksiyonları</a:t>
            </a:r>
            <a:r>
              <a:rPr lang="tr-TR" dirty="0"/>
              <a:t> ile sınırlıdır.</a:t>
            </a:r>
            <a:r>
              <a:rPr lang="tr-TR" b="1" dirty="0">
                <a:solidFill>
                  <a:srgbClr val="FF0000"/>
                </a:solidFill>
              </a:rPr>
              <a:t>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Lidokain</a:t>
            </a:r>
            <a:r>
              <a:rPr lang="tr-TR" b="1" dirty="0">
                <a:solidFill>
                  <a:srgbClr val="FF0000"/>
                </a:solidFill>
              </a:rPr>
              <a:t> flasterleri</a:t>
            </a:r>
            <a:r>
              <a:rPr lang="tr-TR" dirty="0"/>
              <a:t> doğrudan ağrılı bölgeye uygulanmalı ve her 12 saatte bir değiştirilmelidir.</a:t>
            </a:r>
          </a:p>
          <a:p>
            <a:r>
              <a:rPr lang="tr-TR" dirty="0"/>
              <a:t>Flasterlerin tolere edilemediği olgularda </a:t>
            </a:r>
            <a:r>
              <a:rPr lang="tr-TR" b="1" dirty="0">
                <a:solidFill>
                  <a:srgbClr val="FF0000"/>
                </a:solidFill>
              </a:rPr>
              <a:t>%6 </a:t>
            </a:r>
            <a:r>
              <a:rPr lang="tr-TR" b="1" dirty="0" err="1">
                <a:solidFill>
                  <a:srgbClr val="FF0000"/>
                </a:solidFill>
              </a:rPr>
              <a:t>lidokain</a:t>
            </a:r>
            <a:r>
              <a:rPr lang="tr-TR" b="1" dirty="0">
                <a:solidFill>
                  <a:srgbClr val="FF0000"/>
                </a:solidFill>
              </a:rPr>
              <a:t> jel</a:t>
            </a:r>
            <a:r>
              <a:rPr lang="tr-TR" dirty="0"/>
              <a:t> iyi bir alternatiftir, özellikle </a:t>
            </a:r>
            <a:r>
              <a:rPr lang="tr-TR" dirty="0" err="1"/>
              <a:t>postherpetik</a:t>
            </a:r>
            <a:r>
              <a:rPr lang="tr-TR" dirty="0"/>
              <a:t> nevraljide etkilidir.</a:t>
            </a: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9342507-865E-8DD1-5BE2-010359148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75" y="106388"/>
            <a:ext cx="3852586" cy="1597533"/>
          </a:xfrm>
          <a:prstGeom prst="rect">
            <a:avLst/>
          </a:prstGeom>
        </p:spPr>
      </p:pic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1E1F38E3-C559-30D5-F23D-8BB9C3C49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839662"/>
            <a:ext cx="3648075" cy="3714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819DBEF-6496-FA72-87EB-B9185CA25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7" t="3763" r="9538" b="11020"/>
          <a:stretch/>
        </p:blipFill>
        <p:spPr>
          <a:xfrm>
            <a:off x="2584442" y="517500"/>
            <a:ext cx="4723777" cy="16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7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A493-9627-DF88-1274-781432202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6B4523A-EF80-8D91-F572-E5D05E4CD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8526"/>
            <a:ext cx="10515600" cy="1325563"/>
          </a:xfrm>
        </p:spPr>
        <p:txBody>
          <a:bodyPr/>
          <a:lstStyle/>
          <a:p>
            <a:r>
              <a:rPr lang="tr-TR" b="1" dirty="0" err="1"/>
              <a:t>Topikal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tedaviler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9FB355-3CEE-2EFD-AD3C-6DE71DCA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26" y="2639833"/>
            <a:ext cx="10515600" cy="3741302"/>
          </a:xfrm>
        </p:spPr>
        <p:txBody>
          <a:bodyPr>
            <a:normAutofit/>
          </a:bodyPr>
          <a:lstStyle/>
          <a:p>
            <a:pPr lvl="0"/>
            <a:r>
              <a:rPr lang="tr-TR" b="1" dirty="0" err="1">
                <a:solidFill>
                  <a:srgbClr val="FF0000"/>
                </a:solidFill>
              </a:rPr>
              <a:t>Kapsaisin</a:t>
            </a:r>
            <a:r>
              <a:rPr lang="tr-TR" b="1" dirty="0">
                <a:solidFill>
                  <a:srgbClr val="FF0000"/>
                </a:solidFill>
              </a:rPr>
              <a:t> %8 yama</a:t>
            </a:r>
            <a:r>
              <a:rPr lang="tr-TR" dirty="0"/>
              <a:t>: Ciltteki sinir uçlarında geri dönüşümlü dejenerasyona neden olarak ağrı iletimini azaltır.</a:t>
            </a:r>
          </a:p>
          <a:p>
            <a:r>
              <a:rPr lang="tr-TR" dirty="0" err="1"/>
              <a:t>Kapsaisin</a:t>
            </a:r>
            <a:r>
              <a:rPr lang="tr-TR" dirty="0"/>
              <a:t> uygulama öncesi </a:t>
            </a:r>
            <a:r>
              <a:rPr lang="tr-TR" dirty="0" err="1"/>
              <a:t>lidokain</a:t>
            </a:r>
            <a:r>
              <a:rPr lang="tr-TR" dirty="0"/>
              <a:t> ile topikal anestezi veya oral analjezi gerekebilir, ilk uygulamada </a:t>
            </a:r>
            <a:r>
              <a:rPr lang="tr-TR" b="1" dirty="0">
                <a:solidFill>
                  <a:srgbClr val="FF0000"/>
                </a:solidFill>
              </a:rPr>
              <a:t>şiddetli yanma hissi </a:t>
            </a:r>
            <a:r>
              <a:rPr lang="tr-TR" dirty="0"/>
              <a:t>görülebilir.</a:t>
            </a:r>
          </a:p>
          <a:p>
            <a:r>
              <a:rPr lang="tr-TR" dirty="0" err="1"/>
              <a:t>Postherpetik</a:t>
            </a:r>
            <a:r>
              <a:rPr lang="tr-TR" dirty="0"/>
              <a:t> nevralji ve diyabetik nöropatide etkili olabileceğine dair orta–düşük kalitede kanıt var. </a:t>
            </a:r>
          </a:p>
          <a:p>
            <a:pPr marL="0" lvl="0" indent="0">
              <a:buNone/>
            </a:pPr>
            <a:br>
              <a:rPr lang="tr-TR" dirty="0"/>
            </a:b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3A77AA-9D4A-3059-B041-729C7624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F673B990-504E-74E9-374E-67ED82BBD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062FD4A-4E8F-BF7B-E448-B4A7A782D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7" t="3763" r="9538" b="11020"/>
          <a:stretch/>
        </p:blipFill>
        <p:spPr>
          <a:xfrm>
            <a:off x="2584442" y="210958"/>
            <a:ext cx="4723777" cy="16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8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6355" y="890347"/>
            <a:ext cx="10515600" cy="1325563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b="1" dirty="0" err="1"/>
              <a:t>Kapsaisin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828479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err="1"/>
              <a:t>Kapsaisin</a:t>
            </a:r>
            <a:r>
              <a:rPr lang="tr-TR" dirty="0"/>
              <a:t> 179 mg (%8 ) deri yaması </a:t>
            </a:r>
            <a:r>
              <a:rPr lang="tr-TR" dirty="0" err="1"/>
              <a:t>periferik</a:t>
            </a:r>
            <a:r>
              <a:rPr lang="tr-TR" dirty="0"/>
              <a:t> </a:t>
            </a:r>
            <a:r>
              <a:rPr lang="tr-TR" dirty="0" err="1"/>
              <a:t>nöropatik</a:t>
            </a:r>
            <a:r>
              <a:rPr lang="tr-TR" dirty="0"/>
              <a:t> ağrı için önerilir.</a:t>
            </a:r>
          </a:p>
          <a:p>
            <a:r>
              <a:rPr lang="tr-TR" dirty="0"/>
              <a:t>Yaşlı hastalarda bu popülasyona özgü veriler sınırlıdır. </a:t>
            </a:r>
          </a:p>
          <a:p>
            <a:r>
              <a:rPr lang="tr-TR" dirty="0" err="1"/>
              <a:t>Kapsaisin</a:t>
            </a:r>
            <a:r>
              <a:rPr lang="tr-TR" dirty="0"/>
              <a:t> bandı, yaşlı hastalarda genç hastalarda olduğu kadar eşit derecede etkili ve iyi </a:t>
            </a:r>
            <a:r>
              <a:rPr lang="tr-TR" dirty="0" err="1"/>
              <a:t>tolere</a:t>
            </a:r>
            <a:r>
              <a:rPr lang="tr-TR" dirty="0"/>
              <a:t> edilir.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160"/>
          <a:stretch/>
        </p:blipFill>
        <p:spPr>
          <a:xfrm>
            <a:off x="4447133" y="660093"/>
            <a:ext cx="6129918" cy="17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6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29343" y="82097"/>
            <a:ext cx="10515600" cy="1325563"/>
          </a:xfrm>
        </p:spPr>
        <p:txBody>
          <a:bodyPr/>
          <a:lstStyle/>
          <a:p>
            <a:r>
              <a:rPr lang="tr-TR" b="1" dirty="0"/>
              <a:t>Konuşma akışı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6599" y="1509938"/>
            <a:ext cx="10638802" cy="4899915"/>
          </a:xfrm>
        </p:spPr>
        <p:txBody>
          <a:bodyPr/>
          <a:lstStyle/>
          <a:p>
            <a:r>
              <a:rPr lang="tr-TR" dirty="0" err="1"/>
              <a:t>Nöropatik</a:t>
            </a:r>
            <a:r>
              <a:rPr lang="tr-TR" dirty="0"/>
              <a:t> ağrı nedir? </a:t>
            </a:r>
          </a:p>
          <a:p>
            <a:r>
              <a:rPr lang="tr-TR" dirty="0"/>
              <a:t>Nöropatik ağrının patofizyolojik temeli</a:t>
            </a:r>
          </a:p>
          <a:p>
            <a:r>
              <a:rPr lang="tr-TR" dirty="0"/>
              <a:t>Nöropatik ağrının etkileri</a:t>
            </a:r>
          </a:p>
          <a:p>
            <a:r>
              <a:rPr lang="tr-TR" dirty="0"/>
              <a:t>Nöropatik ağrı kliniği yaşlılarda farklı mı?</a:t>
            </a:r>
          </a:p>
          <a:p>
            <a:r>
              <a:rPr lang="tr-TR" dirty="0"/>
              <a:t>Nöropatik ağrıyı yaşlılarda değerlendirme  zorlukları </a:t>
            </a:r>
          </a:p>
          <a:p>
            <a:r>
              <a:rPr lang="tr-TR" dirty="0"/>
              <a:t>Yaşlılarda nöropatik ağrının kısaca farmakolojik tedavisi, dikkat edilecek noktalar</a:t>
            </a:r>
          </a:p>
          <a:p>
            <a:r>
              <a:rPr lang="tr-TR" dirty="0"/>
              <a:t>Yaşlılarda nöropatik ağrının </a:t>
            </a:r>
            <a:r>
              <a:rPr lang="tr-TR" dirty="0" err="1"/>
              <a:t>nonfarmakolojik</a:t>
            </a:r>
            <a:r>
              <a:rPr lang="tr-TR" dirty="0"/>
              <a:t> tedavisi ve en önemli yöntemi olan egzersizde temel prensipler</a:t>
            </a:r>
          </a:p>
          <a:p>
            <a:r>
              <a:rPr lang="tr-TR" dirty="0"/>
              <a:t>Polikliniğe götürülecekler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73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7C7C4-75B3-4AB8-9AAA-6F28F90C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961EA6-65E1-3E52-44F7-19DFEFBF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96C88E5-5441-4E91-045C-C23DF852F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2" b="16338"/>
          <a:stretch/>
        </p:blipFill>
        <p:spPr>
          <a:xfrm>
            <a:off x="1169887" y="256373"/>
            <a:ext cx="9852225" cy="529839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B6920F2-F878-F230-2422-365EBDD2E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1" y="5663518"/>
            <a:ext cx="700087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0482" y="984557"/>
            <a:ext cx="10656683" cy="1889188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Nöropatik</a:t>
            </a:r>
            <a:r>
              <a:rPr lang="tr-TR" b="1" dirty="0"/>
              <a:t> ağrıda </a:t>
            </a:r>
            <a:br>
              <a:rPr lang="tr-TR" b="1" dirty="0"/>
            </a:br>
            <a:r>
              <a:rPr lang="tr-TR" b="1" dirty="0" err="1"/>
              <a:t>nonfarmakolojik</a:t>
            </a:r>
            <a:br>
              <a:rPr lang="tr-TR" b="1" dirty="0"/>
            </a:br>
            <a:r>
              <a:rPr lang="tr-TR" b="1" dirty="0"/>
              <a:t> tedaviler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565" y="3741102"/>
            <a:ext cx="10379222" cy="1440498"/>
          </a:xfrm>
        </p:spPr>
        <p:txBody>
          <a:bodyPr/>
          <a:lstStyle/>
          <a:p>
            <a:r>
              <a:rPr lang="tr-TR" dirty="0" err="1"/>
              <a:t>Nonarmakolojik</a:t>
            </a:r>
            <a:r>
              <a:rPr lang="tr-TR" dirty="0"/>
              <a:t> tedavilerin çoğu, davranışsal teknikler ve egzersizi içerir, yaşlılarda daha uzun vadeli ve daha geniş çalışmalara ihtiyaç vardır.</a:t>
            </a:r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567" y="746133"/>
            <a:ext cx="8028433" cy="29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1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9D262E-B696-F734-2893-78B33C44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Fiziksel aktivite-egzersiz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F2ECE2-D9AE-0E06-B386-369FFF556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Fiziksel aktivite: Günlük yaşam içerisinde, iskelet kasları kullanılarak</a:t>
            </a:r>
          </a:p>
          <a:p>
            <a:pPr marL="0" indent="0">
              <a:buNone/>
            </a:pPr>
            <a:r>
              <a:rPr lang="tr-TR" dirty="0"/>
              <a:t>  yapılan ve enerji harcamasını gerektiren her hareket fiziksel aktivite     </a:t>
            </a:r>
          </a:p>
          <a:p>
            <a:pPr marL="0" indent="0">
              <a:buNone/>
            </a:pPr>
            <a:r>
              <a:rPr lang="tr-TR" dirty="0"/>
              <a:t>  olarak tanımlanır. </a:t>
            </a:r>
          </a:p>
          <a:p>
            <a:r>
              <a:rPr lang="tr-TR" dirty="0"/>
              <a:t>Egzersiz: Planlanmış ve tekrarlı fiziksel aktivitelerdir.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</a:t>
            </a:r>
            <a:r>
              <a:rPr lang="tr-TR" b="1" dirty="0">
                <a:solidFill>
                  <a:srgbClr val="FF0000"/>
                </a:solidFill>
              </a:rPr>
              <a:t>www.fizikselaktivite.gov.tr</a:t>
            </a:r>
          </a:p>
        </p:txBody>
      </p:sp>
    </p:spTree>
    <p:extLst>
      <p:ext uri="{BB962C8B-B14F-4D97-AF65-F5344CB8AC3E}">
        <p14:creationId xmlns:p14="http://schemas.microsoft.com/office/powerpoint/2010/main" val="294557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F223E-3E77-738A-A7FE-6CA889EA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63B3CE-331F-A571-2D17-F000630D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Fiziksel aktivite-spor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80EED2-83A1-DD6D-58AC-E2A4E5DA9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Spor: Belirli kurallar içerisinde yapılan, genellikle yarışma amacı taşıyan, lisanslı amatör ve profesyonel sporcuların gerçekleştirdiği aktivite türüdür. </a:t>
            </a:r>
          </a:p>
          <a:p>
            <a:r>
              <a:rPr lang="tr-TR" dirty="0"/>
              <a:t>Oyun oynamak, ev işleri, bahçe işleri, yürümek, merdiven inip çıkmak, yemek </a:t>
            </a:r>
            <a:r>
              <a:rPr lang="tr-TR" dirty="0" err="1"/>
              <a:t>yemek</a:t>
            </a:r>
            <a:r>
              <a:rPr lang="tr-TR" dirty="0"/>
              <a:t>, banyo yapmak gibi günlük yaşamımızı sürdürmek için yapılan etkinliklerin yanı sıra, egzersiz ve spor da fiziksel aktivitedir.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             </a:t>
            </a:r>
            <a:r>
              <a:rPr lang="tr-TR" b="1" dirty="0">
                <a:solidFill>
                  <a:srgbClr val="FF0000"/>
                </a:solidFill>
              </a:rPr>
              <a:t>www.fizikselaktivite.gov.tr</a:t>
            </a:r>
          </a:p>
        </p:txBody>
      </p:sp>
    </p:spTree>
    <p:extLst>
      <p:ext uri="{BB962C8B-B14F-4D97-AF65-F5344CB8AC3E}">
        <p14:creationId xmlns:p14="http://schemas.microsoft.com/office/powerpoint/2010/main" val="2423057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8011B3-4986-7691-569A-AC7F16C9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13"/>
            <a:ext cx="10515600" cy="1503875"/>
          </a:xfrm>
        </p:spPr>
        <p:txBody>
          <a:bodyPr>
            <a:normAutofit fontScale="90000"/>
          </a:bodyPr>
          <a:lstStyle/>
          <a:p>
            <a:br>
              <a:rPr lang="tr-TR" b="1" dirty="0"/>
            </a:br>
            <a:r>
              <a:rPr lang="tr-TR" b="1" dirty="0"/>
              <a:t>Yaşlı hastalarda egzersiz reçetelemesinde dikkat edilecek noktalar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26F645-EA3A-8025-2872-D80E03C0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err="1"/>
              <a:t>Komorbid</a:t>
            </a:r>
            <a:r>
              <a:rPr lang="tr-TR" dirty="0"/>
              <a:t> hastalıklara dikkat edilmeli</a:t>
            </a:r>
          </a:p>
          <a:p>
            <a:pPr lvl="0"/>
            <a:r>
              <a:rPr lang="tr-TR" dirty="0"/>
              <a:t>Ekleme fazla yük bindiren hareketlerden sakınılmalı 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Isınma hareketleri daha uzun tutulmalı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Egzersiz tekrar sayısı daha az olmalı </a:t>
            </a:r>
            <a:r>
              <a:rPr lang="tr-TR" dirty="0"/>
              <a:t>ve </a:t>
            </a:r>
            <a:r>
              <a:rPr lang="tr-TR" b="1" dirty="0">
                <a:solidFill>
                  <a:srgbClr val="FF0000"/>
                </a:solidFill>
              </a:rPr>
              <a:t>daha yavaş arttırılmalı</a:t>
            </a:r>
          </a:p>
          <a:p>
            <a:pPr lvl="0"/>
            <a:r>
              <a:rPr lang="tr-TR" dirty="0"/>
              <a:t>Eklem hareket açıklığını koruyacak egzersizler mutlaka reçeteye eklenmeli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Osteoporotik kırıklar için hareketler güvenli olmalı, çalışılan zemin düzgün olmalı, çok yüksek ağırlıklarla çalışılmamalı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875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91A03F-ADB0-2BD7-ACAF-54B28597D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323" y="542106"/>
            <a:ext cx="10515600" cy="1325563"/>
          </a:xfrm>
        </p:spPr>
        <p:txBody>
          <a:bodyPr/>
          <a:lstStyle/>
          <a:p>
            <a:r>
              <a:rPr lang="tr-TR" dirty="0"/>
              <a:t>           </a:t>
            </a:r>
            <a:r>
              <a:rPr lang="tr-TR" b="1" dirty="0" err="1"/>
              <a:t>Rezistif</a:t>
            </a:r>
            <a:r>
              <a:rPr lang="tr-TR" b="1" dirty="0"/>
              <a:t> egzersizler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E11D9F-93B3-71AC-61BF-F183C799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36" y="2405729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Egzersiz sırasında kasa metabolik kapasitesinin üzerinde bir yük uygulanmalı ve egzersize kas </a:t>
            </a:r>
            <a:r>
              <a:rPr lang="tr-TR" dirty="0" err="1"/>
              <a:t>yoruluna</a:t>
            </a:r>
            <a:r>
              <a:rPr lang="tr-TR" dirty="0"/>
              <a:t>  kadar devam edilmelidir. </a:t>
            </a:r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b="1" dirty="0">
                <a:solidFill>
                  <a:srgbClr val="FF0000"/>
                </a:solidFill>
              </a:rPr>
              <a:t>Kas kuvvetini arttırma yöntemleri</a:t>
            </a:r>
            <a:r>
              <a:rPr lang="tr-TR" dirty="0"/>
              <a:t> </a:t>
            </a:r>
          </a:p>
          <a:p>
            <a:pPr lvl="0"/>
            <a:r>
              <a:rPr lang="tr-TR" dirty="0"/>
              <a:t>Tekrar sayısı aynı kalır, uygulanan direnç arttırılır.</a:t>
            </a:r>
          </a:p>
          <a:p>
            <a:pPr lvl="0"/>
            <a:r>
              <a:rPr lang="tr-TR" dirty="0"/>
              <a:t>Uygulanan direnç aynı kalır, tekrar sayısı arttırılır.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8282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8165CE-769E-E3BB-783F-7798B8AA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Direnç ne kadar olmalı?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F3AA48-28CF-8141-5C38-876A1714C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Uygulanacak direncin belirlenmesinde genellikle kaldırılabilen maksimal ağırlık (RM) kullanılır. </a:t>
            </a:r>
          </a:p>
          <a:p>
            <a:r>
              <a:rPr lang="tr-TR" b="1" dirty="0">
                <a:solidFill>
                  <a:srgbClr val="FF0000"/>
                </a:solidFill>
              </a:rPr>
              <a:t>1 RM </a:t>
            </a:r>
            <a:r>
              <a:rPr lang="tr-TR" dirty="0"/>
              <a:t>kasın kaldırabildiği en yüksek ağırlıktır. </a:t>
            </a:r>
          </a:p>
          <a:p>
            <a:pPr marL="0" indent="0">
              <a:buNone/>
            </a:pPr>
            <a:r>
              <a:rPr lang="tr-TR" dirty="0"/>
              <a:t>Yaşlı hastada </a:t>
            </a:r>
            <a:r>
              <a:rPr lang="tr-TR" dirty="0" err="1"/>
              <a:t>rezistif</a:t>
            </a:r>
            <a:r>
              <a:rPr lang="tr-TR" dirty="0"/>
              <a:t> egzersiz programı planlamasında önerilen yaklaşım şöyledir:</a:t>
            </a:r>
          </a:p>
          <a:p>
            <a:pPr lvl="0"/>
            <a:r>
              <a:rPr lang="tr-TR" dirty="0"/>
              <a:t>Düşük yoğunluk: 1RM’ </a:t>
            </a:r>
            <a:r>
              <a:rPr lang="tr-TR" dirty="0" err="1"/>
              <a:t>nin</a:t>
            </a:r>
            <a:r>
              <a:rPr lang="tr-TR" dirty="0"/>
              <a:t> %40’ı, 10-15 tekrar, 2-3kez/</a:t>
            </a:r>
            <a:r>
              <a:rPr lang="tr-TR" dirty="0" err="1"/>
              <a:t>hf</a:t>
            </a:r>
            <a:endParaRPr lang="tr-TR" dirty="0"/>
          </a:p>
          <a:p>
            <a:pPr lvl="0"/>
            <a:r>
              <a:rPr lang="tr-TR" dirty="0"/>
              <a:t>Orta yoğunluk: 1RM’ </a:t>
            </a:r>
            <a:r>
              <a:rPr lang="tr-TR" dirty="0" err="1"/>
              <a:t>nin</a:t>
            </a:r>
            <a:r>
              <a:rPr lang="tr-TR" dirty="0"/>
              <a:t> %40-60’ı, 8-10 tekrar, 2-3kez/</a:t>
            </a:r>
            <a:r>
              <a:rPr lang="tr-TR" dirty="0" err="1"/>
              <a:t>hf</a:t>
            </a:r>
            <a:endParaRPr lang="tr-TR" dirty="0"/>
          </a:p>
          <a:p>
            <a:pPr lvl="0"/>
            <a:r>
              <a:rPr lang="tr-TR" dirty="0"/>
              <a:t>Yüksek yoğunluk: 1RM’ </a:t>
            </a:r>
            <a:r>
              <a:rPr lang="tr-TR" dirty="0" err="1"/>
              <a:t>nin</a:t>
            </a:r>
            <a:r>
              <a:rPr lang="tr-TR" dirty="0"/>
              <a:t> &gt;%60’ı, 6-8 tekrar, 2-3kez/</a:t>
            </a:r>
            <a:r>
              <a:rPr lang="tr-TR" dirty="0" err="1"/>
              <a:t>hf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985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2B5281-E550-AB69-F85E-CD8C63AD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096" y="873687"/>
            <a:ext cx="4766188" cy="1325563"/>
          </a:xfrm>
        </p:spPr>
        <p:txBody>
          <a:bodyPr/>
          <a:lstStyle/>
          <a:p>
            <a:r>
              <a:rPr lang="tr-TR" b="1" dirty="0"/>
              <a:t>İstirahat süresi?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05A0D0-B009-BF7A-F9E3-67268AECF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87" y="2503487"/>
            <a:ext cx="10515600" cy="4351338"/>
          </a:xfrm>
        </p:spPr>
        <p:txBody>
          <a:bodyPr/>
          <a:lstStyle/>
          <a:p>
            <a:r>
              <a:rPr lang="tr-TR" dirty="0"/>
              <a:t>1 RM ile yapılan çalışmada gerekli istirahat süresi 72 saat iken, 1 RM in %60’ ı ile yapılan çalışmalarda ise bu süre 24 saate kadar düşmektedir.</a:t>
            </a:r>
          </a:p>
          <a:p>
            <a:r>
              <a:rPr lang="tr-TR" dirty="0"/>
              <a:t>Yapılan egzersiz türü de istirahat süresinde etkili olmaktadır.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Ekzantrik</a:t>
            </a:r>
            <a:r>
              <a:rPr lang="tr-TR" b="1" dirty="0">
                <a:solidFill>
                  <a:srgbClr val="FF0000"/>
                </a:solidFill>
              </a:rPr>
              <a:t> egzersizlerde </a:t>
            </a:r>
            <a:r>
              <a:rPr lang="tr-TR" dirty="0"/>
              <a:t>ilgili kasa, eklem, bağlar ve kıkırdak dokuya daha fazla yük bindiği için dinlenme süresi daha uzun tutulmalıdır.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908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B75241-9108-D15A-958B-4B4C6A73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149" y="748583"/>
            <a:ext cx="10515600" cy="1325563"/>
          </a:xfrm>
        </p:spPr>
        <p:txBody>
          <a:bodyPr/>
          <a:lstStyle/>
          <a:p>
            <a:r>
              <a:rPr lang="tr-TR" b="1" dirty="0" err="1"/>
              <a:t>Rezistif</a:t>
            </a:r>
            <a:r>
              <a:rPr lang="tr-TR" b="1" dirty="0"/>
              <a:t> egzersizlerde dikkat!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8F2382-0FEC-D02C-9693-4205597B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78" y="2759690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Egzersiz sonrasında  kasta yorgunluk gelişmemelidir. </a:t>
            </a:r>
          </a:p>
          <a:p>
            <a:pPr lvl="0"/>
            <a:r>
              <a:rPr lang="tr-TR" dirty="0"/>
              <a:t>Egzersiz sonrası 1 saatten uzun süren eklem ağrısı ve şişlik aşırı yüklenmeyi göstermektedir.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650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0BC32-6790-0CA9-5235-A02FDC192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5704A1-6A2C-C6BD-3D93-0DB45A6C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17408"/>
            <a:ext cx="10515600" cy="1325563"/>
          </a:xfrm>
        </p:spPr>
        <p:txBody>
          <a:bodyPr/>
          <a:lstStyle/>
          <a:p>
            <a:r>
              <a:rPr lang="tr-TR" b="1" dirty="0"/>
              <a:t>İzometrik egzersizler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3354B0-FDF8-675D-22E9-10BF9A66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2" y="2428107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İzometrik </a:t>
            </a:r>
            <a:r>
              <a:rPr lang="tr-TR" dirty="0" err="1"/>
              <a:t>kontrasiyonlar</a:t>
            </a:r>
            <a:r>
              <a:rPr lang="tr-TR" dirty="0"/>
              <a:t> kasın istirahat pozisyon uzunluğunu koruyarak kasın gücünü arttırır.</a:t>
            </a:r>
          </a:p>
          <a:p>
            <a:r>
              <a:rPr lang="tr-TR" dirty="0"/>
              <a:t>İzometrik egzersizler eklem basıncını azalttığı için ağrısı bulunan yaşlı hastalarda kolayca tolere edilebilmektedir.</a:t>
            </a:r>
          </a:p>
          <a:p>
            <a:r>
              <a:rPr lang="tr-TR" dirty="0"/>
              <a:t>İzometrik egzersizler sıklıkla güçlendirme programının ilk basamağında tercih edilen egzersizlerdir.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154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8738" y="46887"/>
            <a:ext cx="10515600" cy="1325563"/>
          </a:xfrm>
        </p:spPr>
        <p:txBody>
          <a:bodyPr/>
          <a:lstStyle/>
          <a:p>
            <a:r>
              <a:rPr lang="tr-TR" b="1" dirty="0" err="1"/>
              <a:t>Nöropatik</a:t>
            </a:r>
            <a:r>
              <a:rPr lang="tr-TR" b="1" dirty="0"/>
              <a:t> </a:t>
            </a:r>
            <a:br>
              <a:rPr lang="tr-TR" b="1" dirty="0"/>
            </a:br>
            <a:r>
              <a:rPr lang="tr-TR" b="1" dirty="0"/>
              <a:t>ağrı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604" y="3165343"/>
            <a:ext cx="11122791" cy="3497914"/>
          </a:xfrm>
        </p:spPr>
        <p:txBody>
          <a:bodyPr>
            <a:normAutofit/>
          </a:bodyPr>
          <a:lstStyle/>
          <a:p>
            <a:r>
              <a:rPr lang="tr-TR" dirty="0"/>
              <a:t>Nöropatik ağrı, Uluslararası Ağrı Çalışma Derneği (IASP) tarafından, hem periferik hem de merkezi sinir sisteminde oluşan hastalık, işlev bozukluğu, hasar veya lezyondan kaynaklanan ağrı olarak tanımlanır.</a:t>
            </a:r>
          </a:p>
          <a:p>
            <a:r>
              <a:rPr lang="tr-TR" dirty="0"/>
              <a:t>Nöropatik ağrı </a:t>
            </a:r>
            <a:r>
              <a:rPr lang="tr-TR" b="1" dirty="0">
                <a:solidFill>
                  <a:srgbClr val="FF0000"/>
                </a:solidFill>
              </a:rPr>
              <a:t>yanıcı</a:t>
            </a:r>
            <a:r>
              <a:rPr lang="tr-TR" dirty="0">
                <a:solidFill>
                  <a:srgbClr val="FF0000"/>
                </a:solidFill>
              </a:rPr>
              <a:t>, </a:t>
            </a:r>
            <a:r>
              <a:rPr lang="tr-TR" b="1" dirty="0">
                <a:solidFill>
                  <a:srgbClr val="FF0000"/>
                </a:solidFill>
              </a:rPr>
              <a:t>elektrik çarpması tarzında</a:t>
            </a:r>
            <a:r>
              <a:rPr lang="tr-TR" dirty="0"/>
              <a:t> ve </a:t>
            </a:r>
            <a:r>
              <a:rPr lang="tr-TR" b="1" dirty="0">
                <a:solidFill>
                  <a:srgbClr val="FF0000"/>
                </a:solidFill>
              </a:rPr>
              <a:t>keskin</a:t>
            </a:r>
            <a:r>
              <a:rPr lang="tr-TR" dirty="0"/>
              <a:t> niteliktedir. </a:t>
            </a:r>
          </a:p>
          <a:p>
            <a:r>
              <a:rPr lang="tr-TR" dirty="0"/>
              <a:t>Klasik olarak </a:t>
            </a:r>
            <a:r>
              <a:rPr lang="tr-TR" dirty="0" err="1"/>
              <a:t>nosiseptif</a:t>
            </a:r>
            <a:r>
              <a:rPr lang="tr-TR" dirty="0"/>
              <a:t> ağrıdan farklı olarak, hastalarda sıklıkla “pozitif” semptomlar (karıncalanma, iğnelenme, ciltte gerginlik hissi) ve “negatif” semptomlar (uyuşma, his kaybı) bir arada bulunabilir.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8" y="1410356"/>
            <a:ext cx="4689877" cy="171708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53" y="0"/>
            <a:ext cx="3516570" cy="170017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r="2966"/>
          <a:stretch/>
        </p:blipFill>
        <p:spPr>
          <a:xfrm>
            <a:off x="7575986" y="1693240"/>
            <a:ext cx="3723855" cy="13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4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296CE-5800-9B43-F2B5-10654BD9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İzometrik egzersizler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3B2B7F-C6F6-2872-968E-1519FE613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69068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Yaşlıda yoğunluk düşük olmalıdır.</a:t>
            </a:r>
          </a:p>
          <a:p>
            <a:r>
              <a:rPr lang="tr-TR" dirty="0"/>
              <a:t>Yoğunluğu belirlemek için hastadan maksimal kontraksiyonda kasını kasması istenmelidir. </a:t>
            </a:r>
          </a:p>
          <a:p>
            <a:r>
              <a:rPr lang="tr-TR" dirty="0"/>
              <a:t>Egzersiz programına hastanın maksimal istemli kontraksiyonunun %30’ u ile başlanmalıdır.</a:t>
            </a:r>
          </a:p>
          <a:p>
            <a:r>
              <a:rPr lang="tr-TR" dirty="0"/>
              <a:t>Bu oran zamanla hastanın toleransına göre %75’lere kadar çıkarılmalıdır.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372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1491A-137E-3BDD-01E3-DCEBBAF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İzometrik egzersizler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B68586-54F6-10C7-DEBE-8DCC0F5C6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/>
              <a:t>Volüm:</a:t>
            </a:r>
            <a:r>
              <a:rPr lang="tr-TR" dirty="0"/>
              <a:t> kas kontraksiyonda 6 sn’ den uzun tutulmamalıdır. Tekrar sayısı 1’ den hastanın tolere edebileceği şekilde 8-10’ a kadar çıkarılabilir. Hasta kontraksiyonlar süresince nefes alıp-vermelidir. Ayrıca kontraksiyonların  arası 20 sn kadar olmalıdır. </a:t>
            </a:r>
          </a:p>
          <a:p>
            <a:r>
              <a:rPr lang="tr-TR" u="sng" dirty="0"/>
              <a:t>Sıklığı:</a:t>
            </a:r>
            <a:r>
              <a:rPr lang="tr-TR" dirty="0"/>
              <a:t> egzersizler günde iki kez yapılmalıdır. Bu sayı hastanın toleransına göre günde 10 seansa  kadar çıkarılabilir. </a:t>
            </a:r>
          </a:p>
          <a:p>
            <a:r>
              <a:rPr lang="tr-TR" u="sng" dirty="0"/>
              <a:t>Progresyon:</a:t>
            </a:r>
            <a:r>
              <a:rPr lang="tr-TR" dirty="0"/>
              <a:t> başlangıçta kontraksiyonlar hastanın tolere edebileceği kadar yapılmalıdır. Ağrı azaldıkça programa kontraksiyonların farklı kaslarda ve açılarda yapılması ilave edilmelidir. </a:t>
            </a:r>
          </a:p>
          <a:p>
            <a:r>
              <a:rPr lang="tr-TR" u="sng" dirty="0"/>
              <a:t>Dikkat:</a:t>
            </a:r>
            <a:r>
              <a:rPr lang="tr-TR" dirty="0"/>
              <a:t> &gt;10 sn kontraksiyon kas basıncını arttırabilir.</a:t>
            </a:r>
            <a:r>
              <a:rPr lang="tr-TR" i="1" u="sng" dirty="0"/>
              <a:t>   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7916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C17EC-FD86-D34E-DAA7-A551B538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FCCC6B-D294-A414-49B3-D4329DAB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İzometrik egzersizler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0978A1-5DBA-68DE-AE69-660F7BBAB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</a:t>
            </a:r>
            <a:r>
              <a:rPr lang="tr-TR" u="sng" dirty="0"/>
              <a:t>Avantajları:</a:t>
            </a:r>
            <a:endParaRPr lang="tr-TR" dirty="0"/>
          </a:p>
          <a:p>
            <a:pPr lvl="0"/>
            <a:r>
              <a:rPr lang="tr-TR" dirty="0"/>
              <a:t>Minimal  ağrıya yol açması</a:t>
            </a:r>
          </a:p>
          <a:p>
            <a:pPr lvl="0"/>
            <a:r>
              <a:rPr lang="tr-TR" dirty="0"/>
              <a:t>Statik kas gücünü hafif arttırması</a:t>
            </a:r>
          </a:p>
          <a:p>
            <a:pPr lvl="0"/>
            <a:r>
              <a:rPr lang="tr-TR" dirty="0"/>
              <a:t>Fazla bir ekipman ve zaman istememesi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9383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3F0177-1A4C-112A-CA2B-2E73D793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İzometrik egzersizler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1DDE8F-9AD4-5F9B-03B5-DD174EEEC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 </a:t>
            </a:r>
            <a:r>
              <a:rPr lang="tr-TR" u="sng" dirty="0"/>
              <a:t> Dezavantajları:</a:t>
            </a:r>
            <a:endParaRPr lang="tr-TR" dirty="0"/>
          </a:p>
          <a:p>
            <a:pPr lvl="0"/>
            <a:r>
              <a:rPr lang="tr-TR" dirty="0"/>
              <a:t>Hastaların motivasyon güçlüğü</a:t>
            </a:r>
          </a:p>
          <a:p>
            <a:pPr lvl="0"/>
            <a:r>
              <a:rPr lang="tr-TR" dirty="0"/>
              <a:t>Kuvvet artışının daha çok egzersizin yapıldığı açıda ortaya çıkması</a:t>
            </a:r>
          </a:p>
          <a:p>
            <a:pPr lvl="0"/>
            <a:r>
              <a:rPr lang="tr-TR" dirty="0"/>
              <a:t>Kalpte </a:t>
            </a:r>
            <a:r>
              <a:rPr lang="tr-TR" dirty="0" err="1"/>
              <a:t>ritm</a:t>
            </a:r>
            <a:r>
              <a:rPr lang="tr-TR" dirty="0"/>
              <a:t> bozukluğuna ve kan basıncında artışa sebep olması</a:t>
            </a:r>
          </a:p>
          <a:p>
            <a:pPr lvl="0"/>
            <a:r>
              <a:rPr lang="tr-TR" dirty="0"/>
              <a:t>Çabukluk gerektiren aktivitelerde düzelme olmaması</a:t>
            </a:r>
          </a:p>
          <a:p>
            <a:pPr lvl="0"/>
            <a:r>
              <a:rPr lang="tr-TR" dirty="0"/>
              <a:t>Dayanıklılıkta belirgin artışa sebep olmaması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3876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15768A-93E6-27D1-5C31-4B727346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6" y="206477"/>
            <a:ext cx="10586884" cy="1484211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 Aerobik egzersizler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60D843-0051-E3CB-4759-59C123D6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u="sng" dirty="0"/>
              <a:t> Avantajları: </a:t>
            </a:r>
            <a:endParaRPr lang="tr-TR" dirty="0"/>
          </a:p>
          <a:p>
            <a:pPr fontAlgn="base"/>
            <a:r>
              <a:rPr lang="tr-TR" dirty="0"/>
              <a:t>Aerobik egzersiz, kardiyovasküler ve kas dayanıklılığını artırma, yorgunluğu azaltmanın yanı sıra fonksiyonel kapasite ve günlük yaşam aktivitelerinde de düzelme sağlar. </a:t>
            </a:r>
          </a:p>
          <a:p>
            <a:pPr marL="0" indent="0" fontAlgn="base">
              <a:buNone/>
            </a:pPr>
            <a:r>
              <a:rPr lang="tr-TR" dirty="0"/>
              <a:t>   </a:t>
            </a:r>
            <a:r>
              <a:rPr lang="tr-TR" u="sng" dirty="0"/>
              <a:t> Dikkat:</a:t>
            </a:r>
            <a:endParaRPr lang="tr-TR" dirty="0"/>
          </a:p>
          <a:p>
            <a:pPr lvl="0" fontAlgn="base"/>
            <a:r>
              <a:rPr lang="tr-TR" dirty="0"/>
              <a:t>Stabil olmayan anjina</a:t>
            </a:r>
          </a:p>
          <a:p>
            <a:pPr lvl="0" fontAlgn="base"/>
            <a:r>
              <a:rPr lang="tr-TR" dirty="0"/>
              <a:t>İstirahat sistolik kan basıncı &gt; 180 mmHg veya diastolik kan basıncı &gt; 100 mmHg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2810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682085-C1AC-BF44-6A54-EEA70FAA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tr-TR" b="1" u="sng" dirty="0"/>
              <a:t>Dikkat: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F3560-4264-AE1F-249F-7FBA3402F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tr-TR" dirty="0"/>
              <a:t>Akut sistemik hastalık veya yüksek ateş</a:t>
            </a:r>
          </a:p>
          <a:p>
            <a:pPr lvl="0" fontAlgn="base"/>
            <a:r>
              <a:rPr lang="tr-TR" dirty="0"/>
              <a:t>Kontrolsüz </a:t>
            </a:r>
            <a:r>
              <a:rPr lang="tr-TR" dirty="0" err="1"/>
              <a:t>atrial</a:t>
            </a:r>
            <a:r>
              <a:rPr lang="tr-TR" dirty="0"/>
              <a:t> veya </a:t>
            </a:r>
            <a:r>
              <a:rPr lang="tr-TR" dirty="0" err="1"/>
              <a:t>ventriküler</a:t>
            </a:r>
            <a:r>
              <a:rPr lang="tr-TR" dirty="0"/>
              <a:t> aritmi</a:t>
            </a:r>
          </a:p>
          <a:p>
            <a:pPr lvl="0" fontAlgn="base"/>
            <a:r>
              <a:rPr lang="tr-TR" dirty="0"/>
              <a:t>Kompanse edilmemiş kronik kalp yetmezliği</a:t>
            </a:r>
          </a:p>
          <a:p>
            <a:pPr lvl="0" fontAlgn="base"/>
            <a:r>
              <a:rPr lang="tr-TR" dirty="0"/>
              <a:t>İstirahatte ST depresyonu &gt; 2mm</a:t>
            </a:r>
          </a:p>
          <a:p>
            <a:pPr lvl="0" fontAlgn="base"/>
            <a:r>
              <a:rPr lang="tr-TR" dirty="0"/>
              <a:t>Yakın zamana ait emboli öyküsü</a:t>
            </a:r>
          </a:p>
          <a:p>
            <a:pPr lvl="0" fontAlgn="base"/>
            <a:r>
              <a:rPr lang="tr-TR" dirty="0"/>
              <a:t>Tromboflebit</a:t>
            </a:r>
          </a:p>
          <a:p>
            <a:pPr lvl="0" fontAlgn="base"/>
            <a:r>
              <a:rPr lang="tr-TR" dirty="0"/>
              <a:t>Kontrolsüz </a:t>
            </a:r>
            <a:r>
              <a:rPr lang="tr-TR"/>
              <a:t>diabetes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endParaRPr lang="tr-TR" dirty="0"/>
          </a:p>
          <a:p>
            <a:pPr fontAlgn="base"/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9132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2E490C-0020-6DF9-669D-F9344E6A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49" y="681037"/>
            <a:ext cx="10515600" cy="1325563"/>
          </a:xfrm>
        </p:spPr>
        <p:txBody>
          <a:bodyPr/>
          <a:lstStyle/>
          <a:p>
            <a:r>
              <a:rPr lang="tr-TR" b="1" dirty="0"/>
              <a:t>Genel prensipler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04FD0B-F647-A277-4230-D5015D54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tr-TR" dirty="0"/>
              <a:t> Aerobik egzersiz reçetesi oluşturulurken egzersizin çeşidi, şiddeti,  </a:t>
            </a:r>
          </a:p>
          <a:p>
            <a:pPr marL="0" indent="0" fontAlgn="base">
              <a:buNone/>
            </a:pPr>
            <a:r>
              <a:rPr lang="tr-TR" dirty="0"/>
              <a:t>    sıklığı, süresi ve arttırma hızı belirtilmelidir.</a:t>
            </a:r>
          </a:p>
          <a:p>
            <a:pPr marL="0" indent="0" fontAlgn="base">
              <a:buNone/>
            </a:pPr>
            <a:r>
              <a:rPr lang="tr-TR" b="1" dirty="0"/>
              <a:t>    </a:t>
            </a:r>
            <a:r>
              <a:rPr lang="tr-TR" u="sng" dirty="0"/>
              <a:t>Egzersiz şiddeti</a:t>
            </a:r>
            <a:r>
              <a:rPr lang="tr-TR" dirty="0"/>
              <a:t>: Şiddeti belirleyebilmek için program öncesi hastaya </a:t>
            </a:r>
          </a:p>
          <a:p>
            <a:pPr marL="0" indent="0" fontAlgn="base">
              <a:buNone/>
            </a:pPr>
            <a:r>
              <a:rPr lang="tr-TR" dirty="0"/>
              <a:t>     egzersiz testi uygulanmalıdır. </a:t>
            </a:r>
          </a:p>
          <a:p>
            <a:pPr fontAlgn="base"/>
            <a:r>
              <a:rPr lang="tr-TR" dirty="0"/>
              <a:t> Yaşlılarda eşlik eden kardiyovasküler hastalık, KOAH gibi sistemik </a:t>
            </a:r>
          </a:p>
          <a:p>
            <a:pPr marL="0" indent="0" fontAlgn="base">
              <a:buNone/>
            </a:pPr>
            <a:r>
              <a:rPr lang="tr-TR" dirty="0"/>
              <a:t>    hastalıklar fazla için egzersiz testi yapılırken  </a:t>
            </a:r>
          </a:p>
          <a:p>
            <a:pPr marL="0" indent="0" fontAlgn="base">
              <a:buNone/>
            </a:pPr>
            <a:r>
              <a:rPr lang="tr-TR" dirty="0"/>
              <a:t>    kontrendikasyonlara dikkat edilmelidir.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846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428271-359E-7DDB-A247-0A6D48A3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65" y="394622"/>
            <a:ext cx="10515600" cy="1325563"/>
          </a:xfrm>
        </p:spPr>
        <p:txBody>
          <a:bodyPr/>
          <a:lstStyle/>
          <a:p>
            <a:r>
              <a:rPr lang="tr-TR" b="1" dirty="0"/>
              <a:t>Genel prensipler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009ABB-0EE6-D4B4-D616-C62699A5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65" y="2238580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tr-TR" dirty="0"/>
              <a:t>Genellikle hedef kalp hızı maksimum kalp hızının yaklaşık olarak % 40-60’ına denk gelmelidir.  </a:t>
            </a:r>
          </a:p>
          <a:p>
            <a:pPr fontAlgn="base"/>
            <a:r>
              <a:rPr lang="tr-TR" dirty="0"/>
              <a:t>Maksimum kalp hızı egzersiz testi ile belirlenen kalp hızı olmalıdır. </a:t>
            </a:r>
          </a:p>
          <a:p>
            <a:pPr fontAlgn="base"/>
            <a:r>
              <a:rPr lang="tr-TR" dirty="0"/>
              <a:t>“220 - yaş” formülü ile elde edilen kalp hızı, o yaştaki bir kişi için egzersiz testi ile elde edilmesi beklenen maksimum kalp hızıdır.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2905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871DDD-4ED8-009E-BA2B-A5E90A6A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Genel prensipler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0AF186-D782-DF65-F3B8-CABF1BAF6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tr-TR" dirty="0"/>
              <a:t>   </a:t>
            </a:r>
            <a:r>
              <a:rPr lang="tr-TR" u="sng" dirty="0"/>
              <a:t>Egzersiz sıklığı:</a:t>
            </a:r>
            <a:r>
              <a:rPr lang="tr-TR" dirty="0"/>
              <a:t> Haftada en az 3 gün yapılması önerilir. </a:t>
            </a:r>
          </a:p>
          <a:p>
            <a:pPr fontAlgn="base"/>
            <a:r>
              <a:rPr lang="tr-TR" dirty="0"/>
              <a:t>Ancak egzersiz eğitiminin erken döneminde haftada iki kez yapılan seanslar da kondisyonu artırıcı etkiye sahiptir. Seansların gün aşırı olmasında yarar vardır.</a:t>
            </a:r>
          </a:p>
          <a:p>
            <a:pPr marL="0" indent="0" fontAlgn="base">
              <a:buNone/>
            </a:pPr>
            <a:r>
              <a:rPr lang="tr-TR" dirty="0"/>
              <a:t>   </a:t>
            </a:r>
            <a:r>
              <a:rPr lang="tr-TR" u="sng" dirty="0"/>
              <a:t>Egzersiz süresi:</a:t>
            </a:r>
            <a:r>
              <a:rPr lang="tr-TR" dirty="0"/>
              <a:t> Her seans ısınma ve soğuma dönemleri hariç 15-60    </a:t>
            </a:r>
          </a:p>
          <a:p>
            <a:pPr marL="0" indent="0" fontAlgn="base">
              <a:buNone/>
            </a:pPr>
            <a:r>
              <a:rPr lang="tr-TR" dirty="0"/>
              <a:t>   dakika sürmelidir. </a:t>
            </a:r>
          </a:p>
          <a:p>
            <a:pPr fontAlgn="base"/>
            <a:r>
              <a:rPr lang="tr-TR" dirty="0"/>
              <a:t>Yaşlılarda cilt kan akımı azaldığından ve ısı regülasyonu bozulduğundan ısınma ve soğuma dönemleri özellikle uzun tutulmalıdır.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4962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A92D1A-1DCD-EB8D-5ED1-0DB02575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Aerobik egzersiz çeşitleri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09E6-38D1-1A79-F203-2C8B922B8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 </a:t>
            </a: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Yürüme</a:t>
            </a:r>
            <a:r>
              <a:rPr lang="tr-TR" dirty="0">
                <a:solidFill>
                  <a:srgbClr val="FF0000"/>
                </a:solidFill>
              </a:rPr>
              <a:t>,</a:t>
            </a:r>
            <a:r>
              <a:rPr lang="tr-TR" b="1" dirty="0">
                <a:solidFill>
                  <a:srgbClr val="FF0000"/>
                </a:solidFill>
              </a:rPr>
              <a:t> yüzme, bisiklet </a:t>
            </a:r>
            <a:r>
              <a:rPr lang="tr-TR" dirty="0"/>
              <a:t>gibi eklem yüklenmesinin düşük olduğu aktiviteler, bir çok yaşlı hastaya güvenle önerilebilir.</a:t>
            </a:r>
          </a:p>
          <a:p>
            <a:pPr marL="0" indent="0">
              <a:buNone/>
            </a:pPr>
            <a:r>
              <a:rPr lang="tr-TR" dirty="0"/>
              <a:t>   Bisiklet egzersizleri sırasında dikkat edilecek noktalar:</a:t>
            </a:r>
          </a:p>
          <a:p>
            <a:pPr lvl="0"/>
            <a:r>
              <a:rPr lang="tr-TR" dirty="0"/>
              <a:t>Sele yüksekliği: Pedal en alt seviyede iken hastanın dizi düz olacak şekilde ayarlanmalıdır. Diz </a:t>
            </a:r>
            <a:r>
              <a:rPr lang="tr-TR" dirty="0" err="1"/>
              <a:t>hiperekstansiyona</a:t>
            </a:r>
            <a:r>
              <a:rPr lang="tr-TR" dirty="0"/>
              <a:t> gitmemelidir, ideali dizin çok hafif </a:t>
            </a:r>
            <a:r>
              <a:rPr lang="tr-TR" b="1" dirty="0">
                <a:solidFill>
                  <a:srgbClr val="FF0000"/>
                </a:solidFill>
              </a:rPr>
              <a:t>5-10° fleksiyonda</a:t>
            </a:r>
            <a:r>
              <a:rPr lang="tr-TR" dirty="0"/>
              <a:t> olmasıdır.</a:t>
            </a:r>
          </a:p>
          <a:p>
            <a:r>
              <a:rPr lang="tr-TR" dirty="0"/>
              <a:t>Sele yüksekliği fazla ise kalçalar aşağı yukarı sallanır, kalça eklemine stres oluşturur. </a:t>
            </a:r>
          </a:p>
          <a:p>
            <a:r>
              <a:rPr lang="tr-TR" dirty="0"/>
              <a:t>Sele alçak ise, dizler normalden daha fazla fleksiyona gelir, </a:t>
            </a:r>
            <a:r>
              <a:rPr lang="tr-TR" dirty="0" err="1"/>
              <a:t>kuadrisepsin</a:t>
            </a:r>
            <a:r>
              <a:rPr lang="tr-TR" dirty="0"/>
              <a:t> daha kuvvetli kasılmasına neden olarak </a:t>
            </a:r>
            <a:r>
              <a:rPr lang="tr-TR" dirty="0" err="1"/>
              <a:t>patellofemoral</a:t>
            </a:r>
            <a:r>
              <a:rPr lang="tr-TR" dirty="0"/>
              <a:t> eklem üzerindeki stresin artmasına yol açar.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10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473" y="1636603"/>
            <a:ext cx="6298905" cy="45644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r="9038"/>
          <a:stretch/>
        </p:blipFill>
        <p:spPr>
          <a:xfrm>
            <a:off x="6455484" y="3053815"/>
            <a:ext cx="5461214" cy="1821650"/>
          </a:xfrm>
          <a:prstGeom prst="rect">
            <a:avLst/>
          </a:prstGeom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933866" y="656973"/>
            <a:ext cx="10515600" cy="1325563"/>
          </a:xfrm>
        </p:spPr>
        <p:txBody>
          <a:bodyPr/>
          <a:lstStyle/>
          <a:p>
            <a:r>
              <a:rPr lang="tr-TR" b="1" dirty="0" err="1"/>
              <a:t>Nöropatik</a:t>
            </a:r>
            <a:r>
              <a:rPr lang="tr-TR" b="1" dirty="0"/>
              <a:t> ağrının </a:t>
            </a:r>
            <a:r>
              <a:rPr lang="tr-TR" b="1" dirty="0" err="1"/>
              <a:t>patofizyolojik</a:t>
            </a:r>
            <a:r>
              <a:rPr lang="tr-TR" b="1" dirty="0"/>
              <a:t> temeli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689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F0A820-16AD-FFC2-4E43-E29A2996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Aerobik egzersiz çeşitleri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CE5313-E2D5-99D5-6DEC-0A8A47D4E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/>
              <a:t>Geri pedal çevirme: </a:t>
            </a:r>
            <a:r>
              <a:rPr lang="tr-TR" dirty="0" err="1"/>
              <a:t>Ergometrik</a:t>
            </a:r>
            <a:r>
              <a:rPr lang="tr-TR" dirty="0"/>
              <a:t> bisiklette geri pedal çevirme sırasında </a:t>
            </a:r>
            <a:r>
              <a:rPr lang="tr-TR" dirty="0" err="1"/>
              <a:t>kuadrisepsler</a:t>
            </a:r>
            <a:r>
              <a:rPr lang="tr-TR" dirty="0"/>
              <a:t> ileri pedal çevirmeye göre daha aktiftir. Artmış </a:t>
            </a:r>
            <a:r>
              <a:rPr lang="tr-TR" dirty="0" err="1"/>
              <a:t>kuadriseps</a:t>
            </a:r>
            <a:r>
              <a:rPr lang="tr-TR" dirty="0"/>
              <a:t> aktivitesi </a:t>
            </a:r>
            <a:r>
              <a:rPr lang="tr-TR" dirty="0" err="1"/>
              <a:t>patellofemoral</a:t>
            </a:r>
            <a:r>
              <a:rPr lang="tr-TR" dirty="0"/>
              <a:t> ekleme stresi arttırır. </a:t>
            </a:r>
            <a:r>
              <a:rPr lang="tr-TR" dirty="0" err="1"/>
              <a:t>Patellofemoral</a:t>
            </a:r>
            <a:r>
              <a:rPr lang="tr-TR" dirty="0"/>
              <a:t> </a:t>
            </a:r>
            <a:r>
              <a:rPr lang="tr-TR" dirty="0" err="1"/>
              <a:t>OA’de</a:t>
            </a:r>
            <a:r>
              <a:rPr lang="tr-TR" dirty="0"/>
              <a:t> geri pedal çevirme yapılmamalıdır.</a:t>
            </a:r>
          </a:p>
          <a:p>
            <a:r>
              <a:rPr lang="tr-TR" dirty="0"/>
              <a:t>Geri pedal çevirme sırasında </a:t>
            </a:r>
            <a:r>
              <a:rPr lang="tr-TR" dirty="0" err="1"/>
              <a:t>tibiofemoral</a:t>
            </a:r>
            <a:r>
              <a:rPr lang="tr-TR" dirty="0"/>
              <a:t> eklemde basınç azalacağı için </a:t>
            </a:r>
            <a:r>
              <a:rPr lang="tr-TR" dirty="0" err="1"/>
              <a:t>tibiofemoral</a:t>
            </a:r>
            <a:r>
              <a:rPr lang="tr-TR" dirty="0"/>
              <a:t> eklem </a:t>
            </a:r>
            <a:r>
              <a:rPr lang="tr-TR" dirty="0" err="1"/>
              <a:t>OA’de</a:t>
            </a:r>
            <a:r>
              <a:rPr lang="tr-TR" dirty="0"/>
              <a:t> önerilebilir.</a:t>
            </a:r>
          </a:p>
          <a:p>
            <a:pPr lvl="0"/>
            <a:r>
              <a:rPr lang="tr-TR" dirty="0"/>
              <a:t>Yatay bisiklet: Sırt desteği olan yatay bisiklette pedallar aşağıda değil, öndedir. Diz hareket açıklığı açısından standart dikey bisikletten farkı yoktur.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40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84477"/>
            <a:ext cx="10515600" cy="1325563"/>
          </a:xfrm>
        </p:spPr>
        <p:txBody>
          <a:bodyPr/>
          <a:lstStyle/>
          <a:p>
            <a:r>
              <a:rPr lang="tr-TR" b="1" dirty="0"/>
              <a:t>Nöropatik ağrıda </a:t>
            </a:r>
            <a:br>
              <a:rPr lang="tr-TR" b="1" dirty="0"/>
            </a:br>
            <a:r>
              <a:rPr lang="tr-TR" b="1" dirty="0"/>
              <a:t>aerobik egzersiz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9464" y="2682124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Metabolik sendrom ve </a:t>
            </a:r>
            <a:r>
              <a:rPr lang="tr-TR" dirty="0" err="1"/>
              <a:t>diabeti</a:t>
            </a:r>
            <a:r>
              <a:rPr lang="tr-TR" dirty="0"/>
              <a:t> olan hastalarda, haftada </a:t>
            </a:r>
            <a:r>
              <a:rPr lang="tr-TR" b="1" dirty="0">
                <a:solidFill>
                  <a:srgbClr val="FF0000"/>
                </a:solidFill>
              </a:rPr>
              <a:t>150 dakika orta yoğunlukta aerobik egzersiz</a:t>
            </a:r>
            <a:r>
              <a:rPr lang="tr-TR" dirty="0"/>
              <a:t> uygulamasının ciltteki sinir rejenerasyon kapasitesini artırdığı gösterilmiştir.</a:t>
            </a:r>
          </a:p>
          <a:p>
            <a:pPr lvl="0"/>
            <a:r>
              <a:rPr lang="tr-TR" dirty="0" err="1"/>
              <a:t>Diabetik</a:t>
            </a:r>
            <a:r>
              <a:rPr lang="tr-TR" dirty="0"/>
              <a:t> </a:t>
            </a:r>
            <a:r>
              <a:rPr lang="tr-TR" dirty="0" err="1"/>
              <a:t>nöropatili</a:t>
            </a:r>
            <a:r>
              <a:rPr lang="tr-TR" dirty="0"/>
              <a:t> hastalarda düzenli fiziksel aktivite, </a:t>
            </a:r>
            <a:r>
              <a:rPr lang="tr-TR" b="1" dirty="0">
                <a:solidFill>
                  <a:srgbClr val="FF0000"/>
                </a:solidFill>
              </a:rPr>
              <a:t>glisemik kontrolü iyileştirerek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nöropatinin ilerlemesini önleyebilir.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135" y="216937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5390" y="1969690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7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Nöropatik ağrıda </a:t>
            </a:r>
            <a:br>
              <a:rPr lang="tr-TR" b="1" dirty="0"/>
            </a:br>
            <a:r>
              <a:rPr lang="tr-TR" b="1" dirty="0"/>
              <a:t>diğer önerilen egzersizler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9800" y="203085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tr-TR" b="1" dirty="0" err="1">
                <a:solidFill>
                  <a:srgbClr val="FF0000"/>
                </a:solidFill>
              </a:rPr>
              <a:t>Tai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Chi</a:t>
            </a:r>
            <a:r>
              <a:rPr lang="tr-TR" dirty="0"/>
              <a:t> ve </a:t>
            </a:r>
            <a:r>
              <a:rPr lang="tr-TR" b="1" dirty="0">
                <a:solidFill>
                  <a:srgbClr val="FF0000"/>
                </a:solidFill>
              </a:rPr>
              <a:t>yoga</a:t>
            </a:r>
            <a:r>
              <a:rPr lang="tr-TR" dirty="0"/>
              <a:t> gibi düşük etkili egzersizler, kronik ağrı durumlarında yararlı bulunmuştur.</a:t>
            </a:r>
          </a:p>
          <a:p>
            <a:r>
              <a:rPr lang="tr-TR" dirty="0" err="1"/>
              <a:t>Tai</a:t>
            </a:r>
            <a:r>
              <a:rPr lang="tr-TR" dirty="0"/>
              <a:t> </a:t>
            </a:r>
            <a:r>
              <a:rPr lang="tr-TR" dirty="0" err="1"/>
              <a:t>Chi</a:t>
            </a:r>
            <a:r>
              <a:rPr lang="tr-TR" dirty="0"/>
              <a:t>, düşük hızda ve düşük etkili yumuşak hareketler ile </a:t>
            </a:r>
            <a:r>
              <a:rPr lang="tr-TR" b="1" dirty="0">
                <a:solidFill>
                  <a:srgbClr val="FF0000"/>
                </a:solidFill>
              </a:rPr>
              <a:t>dengeyi artırır, düşmeleri önler, kardiyovasküler sağlığı iyileştirir </a:t>
            </a:r>
            <a:r>
              <a:rPr lang="tr-TR" dirty="0"/>
              <a:t>ve </a:t>
            </a:r>
            <a:r>
              <a:rPr lang="tr-TR" b="1" dirty="0">
                <a:solidFill>
                  <a:srgbClr val="FF0000"/>
                </a:solidFill>
              </a:rPr>
              <a:t>stresi azaltır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  <a:p>
            <a:r>
              <a:rPr lang="tr-TR" dirty="0"/>
              <a:t>12 haftalık (haftada 3 gün, günde 1 saat) </a:t>
            </a:r>
            <a:r>
              <a:rPr lang="tr-TR" dirty="0" err="1"/>
              <a:t>Tai</a:t>
            </a:r>
            <a:r>
              <a:rPr lang="tr-TR" dirty="0"/>
              <a:t> </a:t>
            </a:r>
            <a:r>
              <a:rPr lang="tr-TR" dirty="0" err="1"/>
              <a:t>Chi</a:t>
            </a:r>
            <a:r>
              <a:rPr lang="tr-TR" dirty="0"/>
              <a:t> uygulamasının, </a:t>
            </a:r>
            <a:r>
              <a:rPr lang="tr-TR" dirty="0" err="1"/>
              <a:t>diabetik</a:t>
            </a:r>
            <a:r>
              <a:rPr lang="tr-TR" dirty="0"/>
              <a:t> nöropatide açlık kan şekeri, insülin direnci, HbA1c, denge ve semptom skorlarını iyileştirdiği gösterilmiştir.</a:t>
            </a:r>
          </a:p>
          <a:p>
            <a:pPr lvl="0"/>
            <a:r>
              <a:rPr lang="tr-TR" dirty="0"/>
              <a:t>Yoga nörolojik hastalıklar, ağrı ve </a:t>
            </a:r>
            <a:r>
              <a:rPr lang="tr-TR" dirty="0" err="1"/>
              <a:t>diabette</a:t>
            </a:r>
            <a:r>
              <a:rPr lang="tr-TR" dirty="0"/>
              <a:t> faydalı bulunmuştur; ancak nöropati özelinde randomize kontrollü çalışmalar sınırlıdır.</a:t>
            </a:r>
          </a:p>
          <a:p>
            <a:pPr lvl="0"/>
            <a:r>
              <a:rPr lang="tr-TR" dirty="0"/>
              <a:t>Karpal tünel sendromunda yapılan bir randomize çalışmada, yoga pozlarının ağrı ve kavrama gücünde splint tedavisine göre üstün olduğu bildirilmiştir.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454" y="24956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5455" y="1487358"/>
            <a:ext cx="3820840" cy="3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86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Nöropatik</a:t>
            </a:r>
            <a:r>
              <a:rPr lang="tr-TR" b="1" dirty="0"/>
              <a:t> ağrıda </a:t>
            </a:r>
            <a:br>
              <a:rPr lang="tr-TR" b="1" dirty="0"/>
            </a:br>
            <a:r>
              <a:rPr lang="tr-TR" b="1" dirty="0" err="1"/>
              <a:t>nonfarmakolojik</a:t>
            </a:r>
            <a:r>
              <a:rPr lang="tr-TR" b="1" dirty="0"/>
              <a:t> tedaviler</a:t>
            </a:r>
            <a:r>
              <a:rPr lang="tr-TR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Bilişsel Davranışçı Terapi (BDT):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hastaların uyumsuz davranışlarını, düşüncelerini ve duygularını değiştirmelerine yardımcı olur; baş etme becerilerini geliştirir.</a:t>
            </a:r>
          </a:p>
          <a:p>
            <a:pPr lvl="0"/>
            <a:r>
              <a:rPr lang="tr-TR" dirty="0" err="1"/>
              <a:t>Cochrane</a:t>
            </a:r>
            <a:r>
              <a:rPr lang="tr-TR" dirty="0"/>
              <a:t> derlemesine göre, nöropatik ağrıya yönelik psikolojik müdahalelerle ilgili çalışma sayısı yetersizdir; ancak kronik ağrılı hastalarda BDT ve egzersiz kombinasyonu, tek başına uygulamaya göre daha iyi sonuçlar vermiştir.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7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36E7F-45F3-3305-97FE-960DC33D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113B3B5-1E31-3F3A-C589-3D5370E4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Nöropatik</a:t>
            </a:r>
            <a:r>
              <a:rPr lang="tr-TR" b="1" dirty="0"/>
              <a:t> ağrıda </a:t>
            </a:r>
            <a:br>
              <a:rPr lang="tr-TR" b="1" dirty="0"/>
            </a:br>
            <a:r>
              <a:rPr lang="tr-TR" b="1" dirty="0" err="1"/>
              <a:t>nonfarmakolojik</a:t>
            </a:r>
            <a:r>
              <a:rPr lang="tr-TR" b="1" dirty="0"/>
              <a:t> tedaviler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F80C46-EE28-AB1E-B892-01658841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32" y="2299897"/>
            <a:ext cx="10515600" cy="435133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Farkındalık meditasyonu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ve </a:t>
            </a:r>
            <a:r>
              <a:rPr lang="tr-TR" b="1" dirty="0">
                <a:solidFill>
                  <a:srgbClr val="FF0000"/>
                </a:solidFill>
              </a:rPr>
              <a:t>progresif gevşeme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yöntemleri, küçük çalışmalarda diyabetik </a:t>
            </a:r>
            <a:r>
              <a:rPr lang="tr-TR" dirty="0" err="1"/>
              <a:t>nöropatili</a:t>
            </a:r>
            <a:r>
              <a:rPr lang="tr-TR" dirty="0"/>
              <a:t> yaşlılarda ağrı yönetiminde faydalı bulunmuştur, ancak bazı çalışmalarda bu yöntemlerin ağrı ve yaşam kalitesinde anlamlı değişiklik sağlamadığı bildirilmiştir.</a:t>
            </a:r>
          </a:p>
          <a:p>
            <a:r>
              <a:rPr lang="tr-TR" dirty="0"/>
              <a:t>Akupunktur konusunda </a:t>
            </a:r>
            <a:r>
              <a:rPr lang="tr-TR" dirty="0" err="1"/>
              <a:t>Cochrane</a:t>
            </a:r>
            <a:r>
              <a:rPr lang="tr-TR" dirty="0"/>
              <a:t> incelemesi, çalışmaların küçük ölçekli, düşük kaliteli olması nedeniyle nöropatik ağrıda akupunkturun etkinliği konusunda kesin kanıt olmadığını belirtmektedir.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FFE3773-8E9A-CE3B-6FDF-E7E450242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46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id="{71AEB7BA-8AC2-6CD0-E392-FF494CC9A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1071" y="1776920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99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Polikliniğe götürülecekler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9710" y="202011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Nöropatik ağrı, geriatrik popülasyonda yaygındır ve morbiditenin önemli bir nedenidir. </a:t>
            </a:r>
          </a:p>
          <a:p>
            <a:r>
              <a:rPr lang="tr-TR" dirty="0"/>
              <a:t>Nöropatik ağrı, </a:t>
            </a:r>
            <a:r>
              <a:rPr lang="tr-TR" dirty="0" err="1"/>
              <a:t>nosiseptif</a:t>
            </a:r>
            <a:r>
              <a:rPr lang="tr-TR" dirty="0"/>
              <a:t> veya </a:t>
            </a:r>
            <a:r>
              <a:rPr lang="tr-TR" dirty="0" err="1"/>
              <a:t>visseral</a:t>
            </a:r>
            <a:r>
              <a:rPr lang="tr-TR" dirty="0"/>
              <a:t> ağrıdan ayırt edilmelidir; çünkü tedavi yaklaşımları oldukça farklıdır.</a:t>
            </a:r>
          </a:p>
          <a:p>
            <a:r>
              <a:rPr lang="tr-TR" dirty="0"/>
              <a:t>Nöropatik ağrıyı diğer ağrı türlerinden ayırt etmek için ayrıntılı bir </a:t>
            </a:r>
            <a:r>
              <a:rPr lang="tr-TR" dirty="0" err="1"/>
              <a:t>anamnez</a:t>
            </a:r>
            <a:r>
              <a:rPr lang="tr-TR" dirty="0"/>
              <a:t> ve fizik muayene gereklidir.</a:t>
            </a:r>
          </a:p>
          <a:p>
            <a:r>
              <a:rPr lang="tr-TR" dirty="0"/>
              <a:t>Gerekli durumlarda, tanı amacıyla </a:t>
            </a:r>
            <a:r>
              <a:rPr lang="tr-TR" b="1" dirty="0">
                <a:solidFill>
                  <a:srgbClr val="FF0000"/>
                </a:solidFill>
              </a:rPr>
              <a:t>nöroloji konsültasyonu</a:t>
            </a:r>
            <a:r>
              <a:rPr lang="tr-TR" dirty="0">
                <a:solidFill>
                  <a:srgbClr val="FF0000"/>
                </a:solidFill>
              </a:rPr>
              <a:t>, </a:t>
            </a:r>
            <a:r>
              <a:rPr lang="tr-TR" b="1" dirty="0">
                <a:solidFill>
                  <a:srgbClr val="FF0000"/>
                </a:solidFill>
              </a:rPr>
              <a:t>sinir ileti çalışmaları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ve </a:t>
            </a:r>
            <a:r>
              <a:rPr lang="tr-TR" b="1" dirty="0">
                <a:solidFill>
                  <a:srgbClr val="FF0000"/>
                </a:solidFill>
              </a:rPr>
              <a:t>elektromiyografi</a:t>
            </a:r>
            <a:r>
              <a:rPr lang="tr-TR" dirty="0"/>
              <a:t> yapılabilir.</a:t>
            </a:r>
          </a:p>
          <a:p>
            <a:pPr lvl="0"/>
            <a:r>
              <a:rPr lang="tr-TR" dirty="0"/>
              <a:t>Tanı konduktan sonra, olası </a:t>
            </a:r>
            <a:r>
              <a:rPr lang="tr-TR" b="1" dirty="0">
                <a:solidFill>
                  <a:srgbClr val="FF0000"/>
                </a:solidFill>
              </a:rPr>
              <a:t>tersine çevrilebilir nedenler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de dahil olmak üzere altta yatan sebebin belirlenmesi gerekir.</a:t>
            </a:r>
          </a:p>
          <a:p>
            <a:pPr lvl="0"/>
            <a:r>
              <a:rPr lang="tr-TR" dirty="0" err="1"/>
              <a:t>Nöropatik</a:t>
            </a:r>
            <a:r>
              <a:rPr lang="tr-TR" dirty="0"/>
              <a:t> ağrı semptomları “pozitif” (ör. yanma, karıncalanma) veya “negatif” (ör. uyuşma) olabilir. </a:t>
            </a:r>
            <a:r>
              <a:rPr lang="tr-TR" b="1" dirty="0">
                <a:solidFill>
                  <a:srgbClr val="FF0000"/>
                </a:solidFill>
              </a:rPr>
              <a:t>Farmakolojik tedaviler genellikle “pozitif” semptomları iyileştirebilir; ancak “negatif” semptomların tedavisi zordur.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83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4845" y="511073"/>
            <a:ext cx="10515600" cy="1325563"/>
          </a:xfrm>
        </p:spPr>
        <p:txBody>
          <a:bodyPr/>
          <a:lstStyle/>
          <a:p>
            <a:r>
              <a:rPr lang="tr-TR" b="1" dirty="0"/>
              <a:t>Polikliniğe götürülecekler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6490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tr-TR" dirty="0"/>
              <a:t>Yaşlı bireyler, </a:t>
            </a:r>
            <a:r>
              <a:rPr lang="tr-TR" dirty="0" err="1"/>
              <a:t>nöropatik</a:t>
            </a:r>
            <a:r>
              <a:rPr lang="tr-TR" dirty="0"/>
              <a:t> ağrıya yönelik ilaç çalışmalarında yetersiz temsil edilmektedir; bu da tedavi yarar ve risklerinin </a:t>
            </a:r>
            <a:r>
              <a:rPr lang="tr-TR" dirty="0" err="1"/>
              <a:t>genellenmesini</a:t>
            </a:r>
            <a:r>
              <a:rPr lang="tr-TR" dirty="0"/>
              <a:t> zorlaştırır.</a:t>
            </a:r>
          </a:p>
          <a:p>
            <a:pPr lvl="0"/>
            <a:r>
              <a:rPr lang="tr-TR" dirty="0"/>
              <a:t>Klinik uygulamada, ilaç tedavisi planlanırken yaşlı hastalarda </a:t>
            </a:r>
            <a:r>
              <a:rPr lang="tr-TR" b="1" dirty="0">
                <a:solidFill>
                  <a:srgbClr val="FF0000"/>
                </a:solidFill>
              </a:rPr>
              <a:t>ilaç etkileşimleri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ve 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yan etkiler </a:t>
            </a:r>
            <a:r>
              <a:rPr lang="tr-TR" dirty="0"/>
              <a:t>açısından daha dikkatli olunmalıdır.</a:t>
            </a:r>
          </a:p>
          <a:p>
            <a:r>
              <a:rPr lang="tr-TR" dirty="0"/>
              <a:t>Sistemik ilaç gerektiğinde, </a:t>
            </a:r>
            <a:r>
              <a:rPr lang="tr-TR" b="1" dirty="0">
                <a:solidFill>
                  <a:srgbClr val="FF0000"/>
                </a:solidFill>
              </a:rPr>
              <a:t>mümkün olan en düşük dozda, monoterapi </a:t>
            </a:r>
            <a:r>
              <a:rPr lang="tr-TR" dirty="0"/>
              <a:t>ile başlanmalı, </a:t>
            </a:r>
            <a:r>
              <a:rPr lang="tr-TR" b="1" dirty="0">
                <a:solidFill>
                  <a:srgbClr val="FF0000"/>
                </a:solidFill>
              </a:rPr>
              <a:t>doz yavaşça artırılmalı </a:t>
            </a:r>
            <a:r>
              <a:rPr lang="tr-TR" dirty="0"/>
              <a:t>ve yan etkiler açısından yakından izlenmelidir.</a:t>
            </a:r>
            <a:r>
              <a:rPr lang="tr-TR" b="1" dirty="0"/>
              <a:t> </a:t>
            </a:r>
          </a:p>
          <a:p>
            <a:r>
              <a:rPr lang="tr-TR" b="1" dirty="0">
                <a:solidFill>
                  <a:srgbClr val="FF0000"/>
                </a:solidFill>
              </a:rPr>
              <a:t>İlaç dışı tedaviler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ve </a:t>
            </a:r>
            <a:r>
              <a:rPr lang="tr-TR" b="1" dirty="0">
                <a:solidFill>
                  <a:srgbClr val="FF0000"/>
                </a:solidFill>
              </a:rPr>
              <a:t>topikal ajanlar</a:t>
            </a:r>
            <a:r>
              <a:rPr lang="tr-TR" dirty="0"/>
              <a:t>, özellikle sistemik yan etki riskinin azaltılması açısından öncelikli düşünülmelidir. </a:t>
            </a:r>
          </a:p>
          <a:p>
            <a:pPr lvl="0"/>
            <a:r>
              <a:rPr lang="tr-TR" dirty="0"/>
              <a:t>Tedavide aşırı tedbirli olmak, hastanın ağrısının yetersiz tedavisine yol açabilir; risk–fayda dengesi gözetilmeli ve sık aralıklarla yeniden değerlendirme yapılmalıdır</a:t>
            </a:r>
          </a:p>
          <a:p>
            <a:pPr marL="0" indent="0">
              <a:buNone/>
            </a:pPr>
            <a:r>
              <a:rPr lang="tr-TR" dirty="0"/>
              <a:t> </a:t>
            </a:r>
          </a:p>
          <a:p>
            <a:pPr lvl="0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2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3587234" y="5846183"/>
            <a:ext cx="10515600" cy="1325563"/>
          </a:xfrm>
        </p:spPr>
        <p:txBody>
          <a:bodyPr/>
          <a:lstStyle/>
          <a:p>
            <a:r>
              <a:rPr lang="tr-TR" altLang="tr-TR" b="1" dirty="0"/>
              <a:t>Teşekkür ederim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777" y="61547"/>
            <a:ext cx="9343292" cy="6053354"/>
          </a:xfrm>
          <a:noFill/>
        </p:spPr>
      </p:pic>
    </p:spTree>
    <p:extLst>
      <p:ext uri="{BB962C8B-B14F-4D97-AF65-F5344CB8AC3E}">
        <p14:creationId xmlns:p14="http://schemas.microsoft.com/office/powerpoint/2010/main" val="391000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0235" y="640400"/>
            <a:ext cx="10515600" cy="1325563"/>
          </a:xfrm>
        </p:spPr>
        <p:txBody>
          <a:bodyPr/>
          <a:lstStyle/>
          <a:p>
            <a:r>
              <a:rPr lang="tr-TR" b="1" dirty="0"/>
              <a:t>Kronik  </a:t>
            </a:r>
            <a:r>
              <a:rPr lang="tr-TR" b="1" dirty="0" err="1"/>
              <a:t>nöropatik</a:t>
            </a:r>
            <a:r>
              <a:rPr lang="tr-TR" b="1" dirty="0"/>
              <a:t> ağrının </a:t>
            </a:r>
            <a:br>
              <a:rPr lang="tr-TR" b="1" dirty="0"/>
            </a:br>
            <a:r>
              <a:rPr lang="tr-TR" b="1" dirty="0"/>
              <a:t>etkileri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7178" y="2416707"/>
            <a:ext cx="6514723" cy="4011253"/>
          </a:xfrm>
        </p:spPr>
        <p:txBody>
          <a:bodyPr>
            <a:normAutofit/>
          </a:bodyPr>
          <a:lstStyle/>
          <a:p>
            <a:r>
              <a:rPr lang="tr-TR" dirty="0"/>
              <a:t>Düşme, </a:t>
            </a:r>
            <a:r>
              <a:rPr lang="tr-TR" dirty="0" err="1"/>
              <a:t>kinezyofobi</a:t>
            </a:r>
            <a:r>
              <a:rPr lang="tr-TR" dirty="0"/>
              <a:t>, immobilizasyon, iştah ve uyku sorunları, depresyon, anksiyete, demans ve deliryum riskinin artmasıyla kendini gösteren fiziksel ve bilişsel işlev bozuklukları.</a:t>
            </a:r>
          </a:p>
          <a:p>
            <a:r>
              <a:rPr lang="tr-TR" b="1" dirty="0">
                <a:solidFill>
                  <a:srgbClr val="FF0000"/>
                </a:solidFill>
              </a:rPr>
              <a:t>İlaçların uygunsuz kullanımı </a:t>
            </a:r>
            <a:r>
              <a:rPr lang="tr-TR" dirty="0"/>
              <a:t>ve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yavaş seyreden rehabilitasyon süreci</a:t>
            </a:r>
            <a:r>
              <a:rPr lang="tr-TR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tr-TR" dirty="0"/>
              <a:t>           Yaşam kalitesinin bozulması ve  sosyal izolasyon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645" y="258113"/>
            <a:ext cx="5959120" cy="209013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b="2346"/>
          <a:stretch/>
        </p:blipFill>
        <p:spPr>
          <a:xfrm>
            <a:off x="7144326" y="3367460"/>
            <a:ext cx="4461567" cy="1693428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>
            <a:off x="497178" y="53866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39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2544" y="459528"/>
            <a:ext cx="10661591" cy="1690688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 err="1"/>
              <a:t>Nöropatik</a:t>
            </a:r>
            <a:r>
              <a:rPr lang="tr-TR" b="1" dirty="0"/>
              <a:t> ağrı kliniği </a:t>
            </a:r>
            <a:br>
              <a:rPr lang="tr-TR" b="1" dirty="0"/>
            </a:br>
            <a:r>
              <a:rPr lang="tr-TR" b="1" dirty="0"/>
              <a:t>yaşlılarda farklı mı?</a:t>
            </a:r>
            <a:br>
              <a:rPr lang="tr-TR" b="1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544" y="215021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tr-TR" dirty="0"/>
              <a:t>Yaşlı hastanın ailesinden bilgi alınmalı. </a:t>
            </a:r>
          </a:p>
          <a:p>
            <a:r>
              <a:rPr lang="tr-TR" dirty="0"/>
              <a:t>Kooperasyon bozukluğu olan yaşlılarda yüz ifadelerinde değişiklik dikkatlice gözlenmeli.</a:t>
            </a:r>
          </a:p>
          <a:p>
            <a:r>
              <a:rPr lang="tr-TR" b="1" dirty="0">
                <a:solidFill>
                  <a:srgbClr val="FF0000"/>
                </a:solidFill>
              </a:rPr>
              <a:t>Vücudun belirli bölgelerini örtmek, yatakta ağrı kesici pozisyon almak, paroksismal çığlık atma/iç çekme </a:t>
            </a:r>
            <a:r>
              <a:rPr lang="tr-TR" dirty="0"/>
              <a:t>veya</a:t>
            </a:r>
            <a:r>
              <a:rPr lang="tr-TR" b="1" dirty="0">
                <a:solidFill>
                  <a:srgbClr val="FF0000"/>
                </a:solidFill>
              </a:rPr>
              <a:t> atipik davranışlar </a:t>
            </a:r>
            <a:r>
              <a:rPr lang="tr-TR" dirty="0"/>
              <a:t>görülebilir.</a:t>
            </a:r>
          </a:p>
          <a:p>
            <a:r>
              <a:rPr lang="tr-TR" dirty="0"/>
              <a:t>Klinik muayene öncelikle iki ana semptoma odaklanmalıdır: </a:t>
            </a:r>
            <a:r>
              <a:rPr lang="tr-TR" b="1" dirty="0" err="1">
                <a:solidFill>
                  <a:srgbClr val="FF0000"/>
                </a:solidFill>
              </a:rPr>
              <a:t>allodini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(normalde zararsız uyaranlara ağrı tepkisi) ve </a:t>
            </a:r>
            <a:r>
              <a:rPr lang="tr-TR" b="1" dirty="0" err="1">
                <a:solidFill>
                  <a:srgbClr val="FF0000"/>
                </a:solidFill>
              </a:rPr>
              <a:t>hiperaljezi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(ağrılı uyaranlara artan ağrı tepkisi). </a:t>
            </a:r>
          </a:p>
          <a:p>
            <a:r>
              <a:rPr lang="tr-TR" dirty="0"/>
              <a:t>Bu semptomlar genellikle hasta hareket ederken veya banyo yaptırılırken ortaya çıkar.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r="9038"/>
          <a:stretch/>
        </p:blipFill>
        <p:spPr>
          <a:xfrm>
            <a:off x="5000511" y="242782"/>
            <a:ext cx="4368122" cy="145703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rcRect b="3776"/>
          <a:stretch>
            <a:fillRect/>
          </a:stretch>
        </p:blipFill>
        <p:spPr>
          <a:xfrm>
            <a:off x="8384953" y="1268694"/>
            <a:ext cx="3464503" cy="12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2207" y="637582"/>
            <a:ext cx="10567586" cy="1639414"/>
          </a:xfrm>
        </p:spPr>
        <p:txBody>
          <a:bodyPr>
            <a:normAutofit fontScale="90000"/>
          </a:bodyPr>
          <a:lstStyle/>
          <a:p>
            <a:r>
              <a:rPr lang="tr-TR" b="1" dirty="0" err="1"/>
              <a:t>Nöropatik</a:t>
            </a:r>
            <a:r>
              <a:rPr lang="tr-TR" b="1" dirty="0"/>
              <a:t> ağrı değerlendirmesi, </a:t>
            </a:r>
            <a:br>
              <a:rPr lang="tr-TR" b="1" dirty="0"/>
            </a:br>
            <a:r>
              <a:rPr lang="tr-TR" b="1" dirty="0"/>
              <a:t>yaşlılarda zorluklar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365" y="2255247"/>
            <a:ext cx="11437835" cy="3648378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Hastanın kendi ifadesi ağrı değerlendirmesi için altın standarttır.</a:t>
            </a:r>
          </a:p>
          <a:p>
            <a:r>
              <a:rPr lang="tr-TR" dirty="0" err="1"/>
              <a:t>Kooperasyonu</a:t>
            </a:r>
            <a:r>
              <a:rPr lang="tr-TR" dirty="0"/>
              <a:t> iyi olmayan hastalarda ağrıyı değerlendirmek zordur. </a:t>
            </a:r>
          </a:p>
          <a:p>
            <a:r>
              <a:rPr lang="tr-TR" dirty="0"/>
              <a:t>Hastanın  bilişsel fonksiyonları iyi olsa bile bilgi edinmek zor olabilir. </a:t>
            </a:r>
          </a:p>
          <a:p>
            <a:r>
              <a:rPr lang="tr-TR" dirty="0"/>
              <a:t>Yaşlılar yaşlandıkça ağrının normal bir süreç olduğunu düşünebilir.</a:t>
            </a:r>
          </a:p>
          <a:p>
            <a:r>
              <a:rPr lang="tr-TR" dirty="0"/>
              <a:t>Bağımsızlığının azalmasından korktukları için ağrıyı bildirmezler.</a:t>
            </a:r>
          </a:p>
          <a:p>
            <a:r>
              <a:rPr lang="tr-TR" dirty="0"/>
              <a:t>Ek tetkik  ve ek ilaç  almak istememe gibi nedenlerle şikayet etmekten çekinebilirler.</a:t>
            </a:r>
          </a:p>
          <a:p>
            <a:r>
              <a:rPr lang="tr-TR" dirty="0"/>
              <a:t>Cihaz kullanımı  ağrı varlığını düşündürebilir,</a:t>
            </a:r>
          </a:p>
          <a:p>
            <a:pPr marL="0" indent="0">
              <a:buNone/>
            </a:pPr>
            <a:r>
              <a:rPr lang="tr-TR" dirty="0"/>
              <a:t>   ancak ağrının </a:t>
            </a:r>
            <a:r>
              <a:rPr lang="tr-TR" dirty="0" err="1"/>
              <a:t>nöropatik</a:t>
            </a:r>
            <a:r>
              <a:rPr lang="tr-TR" dirty="0"/>
              <a:t> olup olmadığını belirlemez.</a:t>
            </a:r>
          </a:p>
          <a:p>
            <a:r>
              <a:rPr lang="tr-TR" b="1" dirty="0">
                <a:solidFill>
                  <a:srgbClr val="FF0000"/>
                </a:solidFill>
              </a:rPr>
              <a:t>Görsel analog ölçekler (VAS) yaşlılar için önerilmez.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787" y="637582"/>
            <a:ext cx="4151709" cy="152004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rcRect b="5051"/>
          <a:stretch>
            <a:fillRect/>
          </a:stretch>
        </p:blipFill>
        <p:spPr>
          <a:xfrm>
            <a:off x="6819186" y="4581005"/>
            <a:ext cx="4638025" cy="17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529" y="278835"/>
            <a:ext cx="4987424" cy="6256603"/>
          </a:xfrm>
          <a:prstGeom prst="rect">
            <a:avLst/>
          </a:prstGeom>
        </p:spPr>
      </p:pic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4586243" cy="61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6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65489" y="552235"/>
            <a:ext cx="10515600" cy="1325563"/>
          </a:xfrm>
        </p:spPr>
        <p:txBody>
          <a:bodyPr/>
          <a:lstStyle/>
          <a:p>
            <a:r>
              <a:rPr lang="tr-TR" b="1" dirty="0"/>
              <a:t>Yaşlılarda nöropatik ağrıda</a:t>
            </a:r>
            <a:br>
              <a:rPr lang="tr-TR" b="1" dirty="0"/>
            </a:br>
            <a:r>
              <a:rPr lang="tr-TR" b="1" dirty="0"/>
              <a:t>genel tedavi ilkeleri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6490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/>
              <a:t>Nöropatik ağrının tedavisi </a:t>
            </a:r>
            <a:r>
              <a:rPr lang="tr-TR" b="1" dirty="0">
                <a:solidFill>
                  <a:srgbClr val="FF0000"/>
                </a:solidFill>
              </a:rPr>
              <a:t>öncelikle olası nedenlerin</a:t>
            </a:r>
            <a:r>
              <a:rPr lang="tr-TR" dirty="0"/>
              <a:t> (varsa) belirlenip tedavi edilmesi ile birlikte </a:t>
            </a:r>
            <a:r>
              <a:rPr lang="tr-TR" b="1" dirty="0">
                <a:solidFill>
                  <a:srgbClr val="FF0000"/>
                </a:solidFill>
              </a:rPr>
              <a:t>semptomların yönetilmesine</a:t>
            </a:r>
            <a:r>
              <a:rPr lang="tr-TR" dirty="0"/>
              <a:t> odaklanır. </a:t>
            </a:r>
          </a:p>
          <a:p>
            <a:r>
              <a:rPr lang="tr-TR" dirty="0"/>
              <a:t>Semptomatik tedavi ile hastaların çoğunda </a:t>
            </a:r>
            <a:r>
              <a:rPr lang="tr-TR" b="1" dirty="0">
                <a:solidFill>
                  <a:srgbClr val="FF0000"/>
                </a:solidFill>
              </a:rPr>
              <a:t>tam ağrı kontrolü</a:t>
            </a:r>
            <a:r>
              <a:rPr lang="tr-TR" dirty="0"/>
              <a:t> sağlanamaz, ancak ağrı tolere edilebilir düzeye indirilebilir.</a:t>
            </a:r>
          </a:p>
          <a:p>
            <a:r>
              <a:rPr lang="tr-TR" dirty="0"/>
              <a:t>Tedavide </a:t>
            </a:r>
            <a:r>
              <a:rPr lang="tr-TR" b="1" dirty="0">
                <a:solidFill>
                  <a:srgbClr val="FF0000"/>
                </a:solidFill>
              </a:rPr>
              <a:t>temel hedef</a:t>
            </a:r>
            <a:r>
              <a:rPr lang="tr-TR" dirty="0"/>
              <a:t>, ağrının tamamen ortadan kaldırılması değil, hastanın </a:t>
            </a:r>
            <a:r>
              <a:rPr lang="tr-TR" b="1" dirty="0">
                <a:solidFill>
                  <a:srgbClr val="FF0000"/>
                </a:solidFill>
              </a:rPr>
              <a:t>fonksiyonelliğinin</a:t>
            </a:r>
            <a:r>
              <a:rPr lang="tr-TR" dirty="0"/>
              <a:t> ve </a:t>
            </a:r>
            <a:r>
              <a:rPr lang="tr-TR" b="1" dirty="0">
                <a:solidFill>
                  <a:srgbClr val="FF0000"/>
                </a:solidFill>
              </a:rPr>
              <a:t>yaşam kalitesinin </a:t>
            </a:r>
            <a:r>
              <a:rPr lang="tr-TR" dirty="0"/>
              <a:t>artırılmasıdır.</a:t>
            </a:r>
          </a:p>
          <a:p>
            <a:r>
              <a:rPr lang="tr-TR" dirty="0"/>
              <a:t>Tedavi hedefleri hastayla birlikte </a:t>
            </a:r>
            <a:r>
              <a:rPr lang="tr-TR" b="1" dirty="0">
                <a:solidFill>
                  <a:srgbClr val="FF0000"/>
                </a:solidFill>
              </a:rPr>
              <a:t>gerçekçi şekilde</a:t>
            </a:r>
            <a:r>
              <a:rPr lang="tr-TR" dirty="0">
                <a:solidFill>
                  <a:srgbClr val="FF0000"/>
                </a:solidFill>
              </a:rPr>
              <a:t> </a:t>
            </a:r>
            <a:r>
              <a:rPr lang="tr-TR" dirty="0"/>
              <a:t>belirlenmeli, tedaviye cevabın öngörülmesinin zor olduğu ve bazen </a:t>
            </a:r>
            <a:r>
              <a:rPr lang="tr-TR" b="1" dirty="0">
                <a:solidFill>
                  <a:srgbClr val="FF0000"/>
                </a:solidFill>
              </a:rPr>
              <a:t>deneme-yanılma sürecine</a:t>
            </a:r>
            <a:r>
              <a:rPr lang="tr-TR" dirty="0"/>
              <a:t> ihtiyaç duyulabileceği açıklanmalıdır.</a:t>
            </a:r>
          </a:p>
          <a:p>
            <a:pPr lvl="0"/>
            <a:endParaRPr lang="tr-TR" dirty="0"/>
          </a:p>
          <a:p>
            <a:pPr lvl="0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214" y="93155"/>
            <a:ext cx="3852586" cy="1597533"/>
          </a:xfrm>
          <a:prstGeom prst="rect">
            <a:avLst/>
          </a:prstGeom>
        </p:spPr>
      </p:pic>
      <p:pic>
        <p:nvPicPr>
          <p:cNvPr id="9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8219" y="1504950"/>
            <a:ext cx="36480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3D83A85E-FE40-46DC-8250-9A77078B12B2}"/>
</file>

<file path=customXml/itemProps2.xml><?xml version="1.0" encoding="utf-8"?>
<ds:datastoreItem xmlns:ds="http://schemas.openxmlformats.org/officeDocument/2006/customXml" ds:itemID="{8771CC2D-6991-461E-8DAF-35CC118C7415}"/>
</file>

<file path=customXml/itemProps3.xml><?xml version="1.0" encoding="utf-8"?>
<ds:datastoreItem xmlns:ds="http://schemas.openxmlformats.org/officeDocument/2006/customXml" ds:itemID="{B4346893-2D09-4A17-840E-FE84C92E1748}"/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2471</Words>
  <Application>Microsoft Office PowerPoint</Application>
  <PresentationFormat>Geniş ekran</PresentationFormat>
  <Paragraphs>220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Teması</vt:lpstr>
      <vt:lpstr>YAŞLIDA NÖROPATİK AĞRI YÖNETİMİ</vt:lpstr>
      <vt:lpstr>Konuşma akışı</vt:lpstr>
      <vt:lpstr>Nöropatik  ağrı nedir?</vt:lpstr>
      <vt:lpstr>Nöropatik ağrının patofizyolojik temeli </vt:lpstr>
      <vt:lpstr>Kronik  nöropatik ağrının  etkileri</vt:lpstr>
      <vt:lpstr> Nöropatik ağrı kliniği  yaşlılarda farklı mı? </vt:lpstr>
      <vt:lpstr>Nöropatik ağrı değerlendirmesi,  yaşlılarda zorluklar  </vt:lpstr>
      <vt:lpstr>PowerPoint Sunusu</vt:lpstr>
      <vt:lpstr>Yaşlılarda nöropatik ağrıda genel tedavi ilkeleri</vt:lpstr>
      <vt:lpstr>Nöropatik ağrıda FDA onaylı  ilaçlar</vt:lpstr>
      <vt:lpstr>PowerPoint Sunusu</vt:lpstr>
      <vt:lpstr>PowerPoint Sunusu</vt:lpstr>
      <vt:lpstr>Yaşlılarda nöropatik  ağrıda medikal tedavi</vt:lpstr>
      <vt:lpstr>Yaşlılarda nöropatik  ağrıda medikal tedavi</vt:lpstr>
      <vt:lpstr>PowerPoint Sunusu</vt:lpstr>
      <vt:lpstr>Topikal  tedaviler</vt:lpstr>
      <vt:lpstr>Topikal  tedaviler</vt:lpstr>
      <vt:lpstr>Topikal  tedaviler</vt:lpstr>
      <vt:lpstr> Kapsaisin</vt:lpstr>
      <vt:lpstr>PowerPoint Sunusu</vt:lpstr>
      <vt:lpstr>Nöropatik ağrıda  nonfarmakolojik  tedaviler </vt:lpstr>
      <vt:lpstr>Fiziksel aktivite-egzersiz</vt:lpstr>
      <vt:lpstr>Fiziksel aktivite-spor</vt:lpstr>
      <vt:lpstr> Yaşlı hastalarda egzersiz reçetelemesinde dikkat edilecek noktalar </vt:lpstr>
      <vt:lpstr>           Rezistif egzersizler </vt:lpstr>
      <vt:lpstr>Direnç ne kadar olmalı?</vt:lpstr>
      <vt:lpstr>İstirahat süresi? </vt:lpstr>
      <vt:lpstr>Rezistif egzersizlerde dikkat! </vt:lpstr>
      <vt:lpstr>İzometrik egzersizler</vt:lpstr>
      <vt:lpstr>İzometrik egzersizler</vt:lpstr>
      <vt:lpstr>İzometrik egzersizler</vt:lpstr>
      <vt:lpstr>İzometrik egzersizler</vt:lpstr>
      <vt:lpstr>İzometrik egzersizler</vt:lpstr>
      <vt:lpstr>  Aerobik egzersizler </vt:lpstr>
      <vt:lpstr>Dikkat: </vt:lpstr>
      <vt:lpstr>Genel prensipler </vt:lpstr>
      <vt:lpstr>Genel prensipler</vt:lpstr>
      <vt:lpstr>Genel prensipler</vt:lpstr>
      <vt:lpstr>Aerobik egzersiz çeşitleri</vt:lpstr>
      <vt:lpstr>Aerobik egzersiz çeşitleri</vt:lpstr>
      <vt:lpstr>Nöropatik ağrıda  aerobik egzersiz</vt:lpstr>
      <vt:lpstr>Nöropatik ağrıda  diğer önerilen egzersizler</vt:lpstr>
      <vt:lpstr>Nöropatik ağrıda  nonfarmakolojik tedaviler </vt:lpstr>
      <vt:lpstr>Nöropatik ağrıda  nonfarmakolojik tedaviler </vt:lpstr>
      <vt:lpstr>Polikliniğe götürülecekler</vt:lpstr>
      <vt:lpstr>Polikliniğe götürülecekler</vt:lpstr>
      <vt:lpstr>Teşekkür ederim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PELVİK TABAN PROLAPSUSLARINDA KONSERVATİF TEDAVİ NE KADAR BAŞARILI?</dc:title>
  <dc:creator>User</dc:creator>
  <cp:lastModifiedBy>loq5</cp:lastModifiedBy>
  <cp:revision>315</cp:revision>
  <dcterms:created xsi:type="dcterms:W3CDTF">2025-09-08T08:28:20Z</dcterms:created>
  <dcterms:modified xsi:type="dcterms:W3CDTF">2025-10-16T10:11:59Z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