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8" r:id="rId3"/>
    <p:sldId id="267" r:id="rId4"/>
    <p:sldId id="260" r:id="rId5"/>
    <p:sldId id="269" r:id="rId6"/>
    <p:sldId id="262" r:id="rId7"/>
    <p:sldId id="263" r:id="rId8"/>
    <p:sldId id="264" r:id="rId9"/>
    <p:sldId id="265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69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F22CEB-3B76-2265-AA5B-AF7544893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6564EB-94C6-E653-02F8-9B61857AD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0A9421-9343-6144-7239-DE3E9F11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72F860-4AFB-9129-3A36-FA96EB43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3E139E-1979-65EF-3448-F50E8EA9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70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7BFB2F-7060-C551-0A14-3DBECEC1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11D14C-509A-A224-AA73-11D8019CA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21C186-CD09-33B2-4D8B-E2FF17B0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8B3C33-9E0E-378F-76FE-51BFF723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47CB78-C975-0DC7-4E47-A49001EA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70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B39EC90-8F20-1A38-A4A7-8E670B72D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E628E8-CD4A-B25F-B85C-C429FC778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FE0356-622C-52C1-6A3A-04104AC8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2BAAA2-EF01-F880-7607-335B9E40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95ACA9-0BE3-60DA-4E79-DC6E3396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2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505303-C2AA-C030-0351-4AC61A78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D27E34-C243-5AEA-DB77-F156C4D60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420A6E-93F1-A239-F6DF-3007476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01C469-F898-0AAF-EB21-9406A07C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233052-3BE2-89FF-8C83-E63F74DF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2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1CA930-805E-B092-9B3E-C0684AAA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7EBC1B-432A-0937-9DDA-B6C4963BF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6AF6AE-ECD5-011B-1218-7DBA9CB1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4D4311-15FC-0A2B-98E5-20345B3A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0A999F-958A-B833-DD53-EE8DD035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4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8C4092-D922-C0A0-92DE-7C7B8274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EB244C-57AA-9D5D-E782-DC2453E8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1941D0D-8067-0E78-634F-6D8B0E1BA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1F4C93-3EAC-F0BA-20E5-A33692B2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4BCCD32-8751-BC60-7F6C-9A810A14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8F86D0-7270-9965-121B-B942DBA0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29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12F327-34E8-E100-EA4F-27AE2B49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CE9BC1-AC0D-3C98-38F2-3205F2E55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BCED8F5-AC86-727D-147B-115700C54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709E01D-AE4A-6E0D-C739-348F19C85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CE4E12E-BEC9-5467-89A0-FD95B1FD3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F7B2810-9E7D-59A4-E839-342D2519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E82C533-E0EF-074E-257B-4DE1BB72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E5F1625-B837-496E-B3B9-F2AC1D50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579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FEA32B-287D-9FC8-DEDA-A86C45B2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6B21449-467D-89BD-6733-DCF4D319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6AD3315-C9C0-03A7-9159-ED42457C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3FC7531-8E40-3D6A-CE6C-6122F479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29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CEB6C99-72D7-4A35-1DFE-9D850B7F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2380F60-AA22-003D-CE1A-626FAD3E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6F86DD-4E57-9E5E-0B53-ADCC2033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9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E93451-C544-95D0-F500-92D6FA94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6A60A7-6F64-103A-0749-4028055D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157ECF7-22CB-0D8B-2AAE-ACFBA05D9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0DCE356-DCED-AD44-AE48-41CD3441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63256C-B7B4-691E-BBE5-72CF4DE6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0F5142-7DB2-2BC6-CC1B-F182893F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1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4E9F68-9853-2C6B-5B3A-0CB423F5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8983DC2-3688-A319-4317-B55B8F3DC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F0E675-F20C-AF94-D892-6AF7DE04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BF0D5A-D7FF-3619-D992-961CFEA4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2F90F2-87F8-1766-76B3-D1C9BE7A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4DD289-26E5-E852-D2D6-AFBB4BB6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15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037A067-993D-1EBD-0ABA-9B08F40A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1BE733-F6D3-9BA3-5DD2-79A800B2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ED8A98-9173-43EF-722C-68C4A8545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5EF13-DB74-FB46-8BDD-6B7CD72601CC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8D562F-40FB-EFCE-38B8-AA13C2504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63FA39-D86C-F574-4C74-820A4D665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13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Yuvarlatılmış Dikdörtgen 2"/>
          <p:cNvSpPr/>
          <p:nvPr/>
        </p:nvSpPr>
        <p:spPr>
          <a:xfrm>
            <a:off x="838200" y="1788319"/>
            <a:ext cx="10627179" cy="165735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tr-T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Reference </a:t>
            </a:r>
            <a:r>
              <a:rPr lang="tr-TR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tr-T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Handgrip</a:t>
            </a:r>
            <a:r>
              <a:rPr lang="tr-T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tr-T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Turkish</a:t>
            </a:r>
            <a:r>
              <a:rPr lang="tr-T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r>
              <a:rPr lang="tr-T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tr-TR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Population-Based</a:t>
            </a:r>
            <a:r>
              <a:rPr lang="tr-T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tr-T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Sarcopenia</a:t>
            </a:r>
            <a:r>
              <a:rPr lang="tr-T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1485900" y="4155622"/>
            <a:ext cx="9397093" cy="16083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Ayşe Dikmeer</a:t>
            </a:r>
            <a:r>
              <a:rPr lang="tr-TR" b="1" u="sng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Mustafa Levent</a:t>
            </a:r>
            <a:r>
              <a:rPr lang="tr-TR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Iskender</a:t>
            </a:r>
            <a:r>
              <a:rPr lang="tr-T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Arda Nacar</a:t>
            </a:r>
            <a:r>
              <a:rPr lang="tr-TR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Mert Esme</a:t>
            </a:r>
            <a:r>
              <a:rPr lang="tr-TR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Cafer Balci</a:t>
            </a:r>
            <a:r>
              <a:rPr lang="tr-TR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Burcu Balam Dogu</a:t>
            </a:r>
            <a:r>
              <a:rPr lang="tr-TR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Mustafa Cankurtaran</a:t>
            </a:r>
            <a:r>
              <a:rPr lang="tr-TR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Meltem </a:t>
            </a:r>
            <a:r>
              <a:rPr lang="tr-TR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Gulhan</a:t>
            </a:r>
            <a:r>
              <a:rPr lang="tr-T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Halil</a:t>
            </a:r>
            <a:r>
              <a:rPr lang="tr-TR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endParaRPr lang="tr-T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Hacettepe University Faculty of Medicine, Department of Internal Medicine, Division of Geriatrics, Ankara,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</a:t>
            </a:r>
            <a:endParaRPr lang="tr-T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7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/>
          <p:cNvSpPr txBox="1"/>
          <p:nvPr/>
        </p:nvSpPr>
        <p:spPr>
          <a:xfrm>
            <a:off x="506186" y="1690688"/>
            <a:ext cx="7756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Bulgular</a:t>
            </a:r>
          </a:p>
          <a:p>
            <a:endParaRPr lang="tr-TR" sz="36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775832"/>
              </p:ext>
            </p:extLst>
          </p:nvPr>
        </p:nvGraphicFramePr>
        <p:xfrm>
          <a:off x="2955472" y="1199794"/>
          <a:ext cx="7952013" cy="5212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0671">
                  <a:extLst>
                    <a:ext uri="{9D8B030D-6E8A-4147-A177-3AD203B41FA5}">
                      <a16:colId xmlns:a16="http://schemas.microsoft.com/office/drawing/2014/main" val="1871370628"/>
                    </a:ext>
                  </a:extLst>
                </a:gridCol>
                <a:gridCol w="2650671">
                  <a:extLst>
                    <a:ext uri="{9D8B030D-6E8A-4147-A177-3AD203B41FA5}">
                      <a16:colId xmlns:a16="http://schemas.microsoft.com/office/drawing/2014/main" val="2895475238"/>
                    </a:ext>
                  </a:extLst>
                </a:gridCol>
                <a:gridCol w="2650671">
                  <a:extLst>
                    <a:ext uri="{9D8B030D-6E8A-4147-A177-3AD203B41FA5}">
                      <a16:colId xmlns:a16="http://schemas.microsoft.com/office/drawing/2014/main" val="1143081050"/>
                    </a:ext>
                  </a:extLst>
                </a:gridCol>
              </a:tblGrid>
              <a:tr h="228683"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Kadın (n=254)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Erkek(n=248)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83869407"/>
                  </a:ext>
                </a:extLst>
              </a:tr>
              <a:tr h="4573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Yaş</a:t>
                      </a:r>
                      <a:r>
                        <a:rPr lang="tr-TR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(IQR)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(9)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(8)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701141978"/>
                  </a:ext>
                </a:extLst>
              </a:tr>
              <a:tr h="1578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Yaş grupları,  n (%)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20-24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25-29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30-34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35-39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(33.9)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(28.0)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(18.1)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(20.1)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(28.2)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(34.3)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(23.0)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(14.5)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3502530115"/>
                  </a:ext>
                </a:extLst>
              </a:tr>
              <a:tr h="4573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Ağırlık (kg), </a:t>
                      </a:r>
                      <a:r>
                        <a:rPr lang="tr-TR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(IQR)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61.4 (10.3)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81.0 (13.9)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3266287313"/>
                  </a:ext>
                </a:extLst>
              </a:tr>
              <a:tr h="4573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Boy (cm), </a:t>
                      </a:r>
                      <a:r>
                        <a:rPr lang="tr-TR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(IQR)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165.0 (7)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179.0 (9)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967140512"/>
                  </a:ext>
                </a:extLst>
              </a:tr>
              <a:tr h="4573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 (kg/m²), median (IQR)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22.67 (3.90)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25.06 (3.24)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534191349"/>
                  </a:ext>
                </a:extLst>
              </a:tr>
              <a:tr h="6657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Yürüme Hızı(m/s), </a:t>
                      </a:r>
                      <a:r>
                        <a:rPr lang="tr-TR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± SD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1.33 ± 0.19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 ± 0.20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94218221"/>
                  </a:ext>
                </a:extLst>
              </a:tr>
              <a:tr h="4573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HGS (kg), mean ± SD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25.36 ± 4.66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42.39 ± 8.17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3205177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44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870155"/>
              </p:ext>
            </p:extLst>
          </p:nvPr>
        </p:nvGraphicFramePr>
        <p:xfrm>
          <a:off x="838198" y="1759382"/>
          <a:ext cx="10134601" cy="4749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0336">
                  <a:extLst>
                    <a:ext uri="{9D8B030D-6E8A-4147-A177-3AD203B41FA5}">
                      <a16:colId xmlns:a16="http://schemas.microsoft.com/office/drawing/2014/main" val="1712846605"/>
                    </a:ext>
                  </a:extLst>
                </a:gridCol>
                <a:gridCol w="2099602">
                  <a:extLst>
                    <a:ext uri="{9D8B030D-6E8A-4147-A177-3AD203B41FA5}">
                      <a16:colId xmlns:a16="http://schemas.microsoft.com/office/drawing/2014/main" val="383282002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986465873"/>
                    </a:ext>
                  </a:extLst>
                </a:gridCol>
                <a:gridCol w="741715">
                  <a:extLst>
                    <a:ext uri="{9D8B030D-6E8A-4147-A177-3AD203B41FA5}">
                      <a16:colId xmlns:a16="http://schemas.microsoft.com/office/drawing/2014/main" val="1194945732"/>
                    </a:ext>
                  </a:extLst>
                </a:gridCol>
                <a:gridCol w="1854528">
                  <a:extLst>
                    <a:ext uri="{9D8B030D-6E8A-4147-A177-3AD203B41FA5}">
                      <a16:colId xmlns:a16="http://schemas.microsoft.com/office/drawing/2014/main" val="3764235233"/>
                    </a:ext>
                  </a:extLst>
                </a:gridCol>
                <a:gridCol w="1627088">
                  <a:extLst>
                    <a:ext uri="{9D8B030D-6E8A-4147-A177-3AD203B41FA5}">
                      <a16:colId xmlns:a16="http://schemas.microsoft.com/office/drawing/2014/main" val="69500786"/>
                    </a:ext>
                  </a:extLst>
                </a:gridCol>
                <a:gridCol w="863018">
                  <a:extLst>
                    <a:ext uri="{9D8B030D-6E8A-4147-A177-3AD203B41FA5}">
                      <a16:colId xmlns:a16="http://schemas.microsoft.com/office/drawing/2014/main" val="2044421112"/>
                    </a:ext>
                  </a:extLst>
                </a:gridCol>
              </a:tblGrid>
              <a:tr h="310905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Yaş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Kadın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Erkek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109193"/>
                  </a:ext>
                </a:extLst>
              </a:tr>
              <a:tr h="9567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HGS (kg),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± SD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tr-TR" sz="18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HGS (kg),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± SD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tr-TR" sz="18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418736"/>
                  </a:ext>
                </a:extLst>
              </a:tr>
              <a:tr h="8434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20-24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24.35 ± 4.24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(33.9)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  <a:endParaRPr lang="tr-TR" sz="1800" b="1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40.98 ± 8.30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(28.2)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  <a:endParaRPr lang="tr-T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7539098"/>
                  </a:ext>
                </a:extLst>
              </a:tr>
              <a:tr h="8434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25-29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24.95 ± 4.68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(28.0)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41.13 ± 7.35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(34.3)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219913"/>
                  </a:ext>
                </a:extLst>
              </a:tr>
              <a:tr h="8434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30-34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26.08 ± 5.24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(18.1)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43.98 ± 8.39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(23.0)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388458"/>
                  </a:ext>
                </a:extLst>
              </a:tr>
              <a:tr h="8434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35-39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27.00 ± 4.30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(20.0)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45.54 ± 8.46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(14.5)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5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64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9" r="9219" b="20386"/>
          <a:stretch/>
        </p:blipFill>
        <p:spPr>
          <a:xfrm>
            <a:off x="3114307" y="1911010"/>
            <a:ext cx="2955472" cy="3509961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075836" y="1429078"/>
            <a:ext cx="605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HGS Referans Değerler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32793"/>
            <a:ext cx="2897327" cy="3388178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869872" y="5559878"/>
            <a:ext cx="263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26 kg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7102928" y="5559878"/>
            <a:ext cx="1869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16 kg</a:t>
            </a:r>
          </a:p>
        </p:txBody>
      </p:sp>
    </p:spTree>
    <p:extLst>
      <p:ext uri="{BB962C8B-B14F-4D97-AF65-F5344CB8AC3E}">
        <p14:creationId xmlns:p14="http://schemas.microsoft.com/office/powerpoint/2010/main" val="127858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/>
          <p:cNvSpPr txBox="1"/>
          <p:nvPr/>
        </p:nvSpPr>
        <p:spPr>
          <a:xfrm>
            <a:off x="2517321" y="1412421"/>
            <a:ext cx="69804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Tartışma</a:t>
            </a:r>
          </a:p>
          <a:p>
            <a:endParaRPr lang="tr-TR" sz="3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tr-TR" sz="3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tr-TR" sz="3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tr-TR" sz="3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tr-TR" sz="3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795632"/>
              </p:ext>
            </p:extLst>
          </p:nvPr>
        </p:nvGraphicFramePr>
        <p:xfrm>
          <a:off x="2237013" y="2210511"/>
          <a:ext cx="6841673" cy="3710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3578">
                  <a:extLst>
                    <a:ext uri="{9D8B030D-6E8A-4147-A177-3AD203B41FA5}">
                      <a16:colId xmlns:a16="http://schemas.microsoft.com/office/drawing/2014/main" val="2656522614"/>
                    </a:ext>
                  </a:extLst>
                </a:gridCol>
                <a:gridCol w="2054531">
                  <a:extLst>
                    <a:ext uri="{9D8B030D-6E8A-4147-A177-3AD203B41FA5}">
                      <a16:colId xmlns:a16="http://schemas.microsoft.com/office/drawing/2014/main" val="791196677"/>
                    </a:ext>
                  </a:extLst>
                </a:gridCol>
                <a:gridCol w="2053564">
                  <a:extLst>
                    <a:ext uri="{9D8B030D-6E8A-4147-A177-3AD203B41FA5}">
                      <a16:colId xmlns:a16="http://schemas.microsoft.com/office/drawing/2014/main" val="2686054367"/>
                    </a:ext>
                  </a:extLst>
                </a:gridCol>
              </a:tblGrid>
              <a:tr h="541020"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 HGS Cut-off (kg)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 HGS Cut-off (kg)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201173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3963109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EWGSOP1 (2010) 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0978627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IWGS (2011) 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688886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FNIH (2014) 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384734"/>
                  </a:ext>
                </a:extLst>
              </a:tr>
              <a:tr h="4184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EWGSOP2 (2019)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9277845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AWGS2 (2019)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7355189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SDOC (2020) 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6716458"/>
                  </a:ext>
                </a:extLst>
              </a:tr>
            </a:tbl>
          </a:graphicData>
        </a:graphic>
      </p:graphicFrame>
      <p:sp>
        <p:nvSpPr>
          <p:cNvPr id="7" name="Yuvarlatılmış Dikdörtgen 6"/>
          <p:cNvSpPr/>
          <p:nvPr/>
        </p:nvSpPr>
        <p:spPr>
          <a:xfrm>
            <a:off x="2171700" y="4245429"/>
            <a:ext cx="6768193" cy="4816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2205718" y="4687155"/>
            <a:ext cx="6768193" cy="4816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782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636451"/>
              </p:ext>
            </p:extLst>
          </p:nvPr>
        </p:nvGraphicFramePr>
        <p:xfrm>
          <a:off x="1028700" y="1792537"/>
          <a:ext cx="9078686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9931">
                  <a:extLst>
                    <a:ext uri="{9D8B030D-6E8A-4147-A177-3AD203B41FA5}">
                      <a16:colId xmlns:a16="http://schemas.microsoft.com/office/drawing/2014/main" val="941392705"/>
                    </a:ext>
                  </a:extLst>
                </a:gridCol>
                <a:gridCol w="2523043">
                  <a:extLst>
                    <a:ext uri="{9D8B030D-6E8A-4147-A177-3AD203B41FA5}">
                      <a16:colId xmlns:a16="http://schemas.microsoft.com/office/drawing/2014/main" val="515974772"/>
                    </a:ext>
                  </a:extLst>
                </a:gridCol>
                <a:gridCol w="2355712">
                  <a:extLst>
                    <a:ext uri="{9D8B030D-6E8A-4147-A177-3AD203B41FA5}">
                      <a16:colId xmlns:a16="http://schemas.microsoft.com/office/drawing/2014/main" val="2374377797"/>
                    </a:ext>
                  </a:extLst>
                </a:gridCol>
              </a:tblGrid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 HGS Cut-off (kg)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 HGS Cut-off (kg)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7994515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Study (Türkiye)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583799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Bahat</a:t>
                      </a: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al., 2016 (Türkiye)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32.0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7669339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Ates</a:t>
                      </a: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Bulut et al., 2020 (Türkiye)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6289893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 et al., 2020 (</a:t>
                      </a:r>
                      <a:r>
                        <a:rPr lang="tr-TR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</a:t>
                      </a: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0852930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Lee et al., 2019 (</a:t>
                      </a:r>
                      <a:r>
                        <a:rPr lang="tr-TR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Korea</a:t>
                      </a: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29.6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975361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Suetta</a:t>
                      </a: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al., 2019 (</a:t>
                      </a:r>
                      <a:r>
                        <a:rPr lang="tr-TR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Denmark</a:t>
                      </a: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36.1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4216793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Wu</a:t>
                      </a: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al., 2020 (</a:t>
                      </a:r>
                      <a:r>
                        <a:rPr lang="tr-TR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30.5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3463632"/>
                  </a:ext>
                </a:extLst>
              </a:tr>
            </a:tbl>
          </a:graphicData>
        </a:graphic>
      </p:graphicFrame>
      <p:sp>
        <p:nvSpPr>
          <p:cNvPr id="4" name="Sol Ok 3"/>
          <p:cNvSpPr/>
          <p:nvPr/>
        </p:nvSpPr>
        <p:spPr>
          <a:xfrm>
            <a:off x="9753599" y="5143500"/>
            <a:ext cx="1396093" cy="20410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5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67" y="1480061"/>
            <a:ext cx="1848911" cy="212975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286" y="1480061"/>
            <a:ext cx="2006063" cy="2099128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1967592" y="4033158"/>
            <a:ext cx="3069771" cy="22125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Hidrolik Tip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(Jamar)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İlk öneri</a:t>
            </a:r>
          </a:p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(Amerika ve Avrupa çalışmalarında)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ağır</a:t>
            </a:r>
          </a:p>
          <a:p>
            <a:pPr algn="ctr"/>
            <a:endParaRPr lang="tr-T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6866165" y="3368562"/>
            <a:ext cx="4090306" cy="30975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Mekanik Tip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Smedley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tip-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Takei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Asya çalışmalarında en popüler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hafif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Test-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retest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mükemmel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Yüksek korelasyon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Jamar’a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göre daha düşük ölçüm!</a:t>
            </a:r>
          </a:p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bias 3.09 kg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erkekte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2.6 kg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kadında)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600" y="1480061"/>
            <a:ext cx="5001323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/>
          <p:cNvSpPr txBox="1"/>
          <p:nvPr/>
        </p:nvSpPr>
        <p:spPr>
          <a:xfrm>
            <a:off x="498021" y="1494064"/>
            <a:ext cx="8629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Sonuç</a:t>
            </a:r>
          </a:p>
          <a:p>
            <a:endParaRPr lang="tr-TR" sz="36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Erkeklerde &lt;26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Kadınlarda &lt;16 kg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Sarkopeni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kötü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sonlanımlarını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 içeren çalışmalar gerekli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483" y="3184752"/>
            <a:ext cx="4296375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8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96" y="1208314"/>
            <a:ext cx="7021390" cy="394650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                           Teşekkürler</a:t>
            </a:r>
          </a:p>
        </p:txBody>
      </p:sp>
    </p:spTree>
    <p:extLst>
      <p:ext uri="{BB962C8B-B14F-4D97-AF65-F5344CB8AC3E}">
        <p14:creationId xmlns:p14="http://schemas.microsoft.com/office/powerpoint/2010/main" val="91119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0768" y="1156380"/>
            <a:ext cx="10515600" cy="1325563"/>
          </a:xfrm>
        </p:spPr>
        <p:txBody>
          <a:bodyPr/>
          <a:lstStyle/>
          <a:p>
            <a:r>
              <a:rPr lang="tr-TR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Sarkopeni</a:t>
            </a:r>
            <a:r>
              <a:rPr lang="tr-T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Tanımlar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5631" y="2481943"/>
            <a:ext cx="10413547" cy="3780064"/>
          </a:xfrm>
        </p:spPr>
        <p:txBody>
          <a:bodyPr>
            <a:normAutofit fontScale="77500" lnSpcReduction="20000"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1997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Rosenberg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	‘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sarx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(kas)’ ve ‘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penia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(kayıp)’ </a:t>
            </a:r>
          </a:p>
          <a:p>
            <a:pPr marL="0" indent="0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Yaş ilişkili belirgin kas kütlesi ve kas kuvveti kaybı</a:t>
            </a: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1998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Baumgartner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Apendiküler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iskelet kas kütlesi/boyun karesi (kg/m2)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2010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European Working Group 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Sarcopenia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Older People (EWGSOP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2018 EWGSOP2</a:t>
            </a:r>
          </a:p>
        </p:txBody>
      </p:sp>
    </p:spTree>
    <p:extLst>
      <p:ext uri="{BB962C8B-B14F-4D97-AF65-F5344CB8AC3E}">
        <p14:creationId xmlns:p14="http://schemas.microsoft.com/office/powerpoint/2010/main" val="266005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lus Sign 4">
            <a:extLst>
              <a:ext uri="{FF2B5EF4-FFF2-40B4-BE49-F238E27FC236}">
                <a16:creationId xmlns:a16="http://schemas.microsoft.com/office/drawing/2014/main" id="{DFA15B20-95D2-4D0C-AA3F-99BA6186429E}"/>
              </a:ext>
            </a:extLst>
          </p:cNvPr>
          <p:cNvSpPr/>
          <p:nvPr/>
        </p:nvSpPr>
        <p:spPr>
          <a:xfrm>
            <a:off x="3473083" y="1270970"/>
            <a:ext cx="1008298" cy="100289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BE5C57-1B8F-47F3-AE06-141A44BD98F6}"/>
              </a:ext>
            </a:extLst>
          </p:cNvPr>
          <p:cNvSpPr/>
          <p:nvPr/>
        </p:nvSpPr>
        <p:spPr>
          <a:xfrm>
            <a:off x="906087" y="1330992"/>
            <a:ext cx="2506064" cy="1432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DÜŞÜK KAS KUVVETİ</a:t>
            </a:r>
            <a:endParaRPr lang="en-US"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8936B6-466D-4E11-8969-FB722351DA7F}"/>
              </a:ext>
            </a:extLst>
          </p:cNvPr>
          <p:cNvSpPr/>
          <p:nvPr/>
        </p:nvSpPr>
        <p:spPr>
          <a:xfrm>
            <a:off x="4843419" y="1330992"/>
            <a:ext cx="3022095" cy="155989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DÜŞÜK KAS KÜTLESİ/</a:t>
            </a:r>
          </a:p>
          <a:p>
            <a:pPr algn="ctr"/>
            <a:r>
              <a:rPr lang="tr-TR" sz="3200" dirty="0"/>
              <a:t>KALİTESİ</a:t>
            </a:r>
            <a:endParaRPr lang="en-US" sz="3200" dirty="0"/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245F12AA-F5BD-4489-90D2-C0BD617E0D42}"/>
              </a:ext>
            </a:extLst>
          </p:cNvPr>
          <p:cNvSpPr/>
          <p:nvPr/>
        </p:nvSpPr>
        <p:spPr>
          <a:xfrm>
            <a:off x="7926604" y="1228316"/>
            <a:ext cx="1168072" cy="1067784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2E8AC7-1CAD-4738-B054-8DA39223CB47}"/>
              </a:ext>
            </a:extLst>
          </p:cNvPr>
          <p:cNvSpPr/>
          <p:nvPr/>
        </p:nvSpPr>
        <p:spPr>
          <a:xfrm>
            <a:off x="9094676" y="1228316"/>
            <a:ext cx="2966281" cy="15598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DÜŞÜK FİZİKSEL PERFORMANS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710CF44-7B53-4103-9C2B-0DDF4A42B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73" y="6331026"/>
            <a:ext cx="3748180" cy="4674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/>
              <a:t>     Ciddi sarkopeni   </a:t>
            </a:r>
            <a:endParaRPr lang="en-US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65B17457-E5BE-4354-8741-6ED31AB6F2E5}"/>
              </a:ext>
            </a:extLst>
          </p:cNvPr>
          <p:cNvSpPr/>
          <p:nvPr/>
        </p:nvSpPr>
        <p:spPr>
          <a:xfrm rot="5400000">
            <a:off x="1629447" y="1781221"/>
            <a:ext cx="654829" cy="3032757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96E06EFE-1CB8-416E-9C75-DED6651689F9}"/>
              </a:ext>
            </a:extLst>
          </p:cNvPr>
          <p:cNvSpPr/>
          <p:nvPr/>
        </p:nvSpPr>
        <p:spPr>
          <a:xfrm rot="5400000">
            <a:off x="3795039" y="978440"/>
            <a:ext cx="654829" cy="7486121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ABB2005-C6C4-47A0-AF1F-0523A4E31A3C}"/>
              </a:ext>
            </a:extLst>
          </p:cNvPr>
          <p:cNvSpPr/>
          <p:nvPr/>
        </p:nvSpPr>
        <p:spPr>
          <a:xfrm rot="5400000">
            <a:off x="5743535" y="125117"/>
            <a:ext cx="654829" cy="11383117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67F686-5B5D-4B4C-AA87-76EF9E45F770}"/>
              </a:ext>
            </a:extLst>
          </p:cNvPr>
          <p:cNvSpPr txBox="1">
            <a:spLocks/>
          </p:cNvSpPr>
          <p:nvPr/>
        </p:nvSpPr>
        <p:spPr>
          <a:xfrm>
            <a:off x="3368531" y="4847805"/>
            <a:ext cx="4238245" cy="1127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/>
              <a:t>                                     Sarkopeni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661BFDE-89DE-4194-A69E-875DB88B0834}"/>
              </a:ext>
            </a:extLst>
          </p:cNvPr>
          <p:cNvSpPr txBox="1">
            <a:spLocks/>
          </p:cNvSpPr>
          <p:nvPr/>
        </p:nvSpPr>
        <p:spPr>
          <a:xfrm>
            <a:off x="324838" y="3854140"/>
            <a:ext cx="3857806" cy="480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/>
              <a:t>Muhtemel sarkopeni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8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b="30073"/>
          <a:stretch/>
        </p:blipFill>
        <p:spPr>
          <a:xfrm>
            <a:off x="507594" y="1321725"/>
            <a:ext cx="9851090" cy="352459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12" y="1591753"/>
            <a:ext cx="11870575" cy="3550158"/>
          </a:xfrm>
          <a:prstGeom prst="rect">
            <a:avLst/>
          </a:prstGeom>
        </p:spPr>
      </p:pic>
      <p:sp>
        <p:nvSpPr>
          <p:cNvPr id="6" name="5-Nokta Yıldız 5"/>
          <p:cNvSpPr/>
          <p:nvPr/>
        </p:nvSpPr>
        <p:spPr>
          <a:xfrm>
            <a:off x="6749935" y="2435629"/>
            <a:ext cx="665018" cy="80633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70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4218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 Kuvveti Nasıl Ölçelim?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34449" y="2055813"/>
            <a:ext cx="5181600" cy="4351338"/>
          </a:xfrm>
        </p:spPr>
        <p:txBody>
          <a:bodyPr/>
          <a:lstStyle/>
          <a:p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Handgrip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-HGS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Referans değerler?</a:t>
            </a: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Erkeklerde &lt;27 </a:t>
            </a: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Kadınlarda &lt;16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351338"/>
          </a:xfrm>
        </p:spPr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stand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&gt;15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049" y="4323558"/>
            <a:ext cx="2206648" cy="230901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344" y="3347356"/>
            <a:ext cx="4879312" cy="238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8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/>
          <p:cNvSpPr txBox="1"/>
          <p:nvPr/>
        </p:nvSpPr>
        <p:spPr>
          <a:xfrm>
            <a:off x="490452" y="1471353"/>
            <a:ext cx="76330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HGS Referans Değerler?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301" y="2796916"/>
            <a:ext cx="4686954" cy="111458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b="7375"/>
          <a:stretch/>
        </p:blipFill>
        <p:spPr>
          <a:xfrm>
            <a:off x="6426354" y="1690688"/>
            <a:ext cx="4486901" cy="86473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56" y="4293724"/>
            <a:ext cx="9278645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8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419" y="2162570"/>
            <a:ext cx="8716591" cy="4067743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40871" y="1853293"/>
            <a:ext cx="2408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Erkekler &lt;32 kg</a:t>
            </a: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Kadınlar &lt;22 kg</a:t>
            </a: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n=301</a:t>
            </a:r>
          </a:p>
        </p:txBody>
      </p:sp>
    </p:spTree>
    <p:extLst>
      <p:ext uri="{BB962C8B-B14F-4D97-AF65-F5344CB8AC3E}">
        <p14:creationId xmlns:p14="http://schemas.microsoft.com/office/powerpoint/2010/main" val="186493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901" y="2810967"/>
            <a:ext cx="9421540" cy="384863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49035" y="1845129"/>
            <a:ext cx="2710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Erkeklerde &lt;28 kg</a:t>
            </a: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Kadınlarda &lt;14 kg</a:t>
            </a: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n=208</a:t>
            </a:r>
          </a:p>
        </p:txBody>
      </p:sp>
    </p:spTree>
    <p:extLst>
      <p:ext uri="{BB962C8B-B14F-4D97-AF65-F5344CB8AC3E}">
        <p14:creationId xmlns:p14="http://schemas.microsoft.com/office/powerpoint/2010/main" val="147003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483"/>
            <a:ext cx="12192000" cy="6858000"/>
          </a:xfrm>
        </p:spPr>
      </p:pic>
      <p:sp>
        <p:nvSpPr>
          <p:cNvPr id="4" name="Metin kutusu 3"/>
          <p:cNvSpPr txBox="1"/>
          <p:nvPr/>
        </p:nvSpPr>
        <p:spPr>
          <a:xfrm>
            <a:off x="677636" y="1690687"/>
            <a:ext cx="92419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endParaRPr lang="tr-TR" sz="3600" b="1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20-39 yaş arası sağlıklı genç erişkinler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Antropometrik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ölçümler, yürüme hızı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HGS ölçümleri: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Smedley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tip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dinomometre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(T.K.K.5401;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Takei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Instruments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., Tokyo, Japan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HGS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cut-off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cinsiyet spesifik mean-2SD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64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E5797A47-3FAC-4602-8703-04817D89F827}"/>
</file>

<file path=customXml/itemProps2.xml><?xml version="1.0" encoding="utf-8"?>
<ds:datastoreItem xmlns:ds="http://schemas.openxmlformats.org/officeDocument/2006/customXml" ds:itemID="{658E2023-E433-4C8E-9F22-A01B116F595D}"/>
</file>

<file path=customXml/itemProps3.xml><?xml version="1.0" encoding="utf-8"?>
<ds:datastoreItem xmlns:ds="http://schemas.openxmlformats.org/officeDocument/2006/customXml" ds:itemID="{C3628486-1C24-4A66-9A99-0EDBEC5AAA54}"/>
</file>

<file path=docProps/app.xml><?xml version="1.0" encoding="utf-8"?>
<Properties xmlns="http://schemas.openxmlformats.org/officeDocument/2006/extended-properties" xmlns:vt="http://schemas.openxmlformats.org/officeDocument/2006/docPropsVTypes">
  <TotalTime>6032</TotalTime>
  <Words>665</Words>
  <Application>Microsoft Office PowerPoint</Application>
  <PresentationFormat>Geniş ekran</PresentationFormat>
  <Paragraphs>207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Times New Roman</vt:lpstr>
      <vt:lpstr>Office Teması</vt:lpstr>
      <vt:lpstr>PowerPoint Sunusu</vt:lpstr>
      <vt:lpstr>Sarkopeni Tanımlar</vt:lpstr>
      <vt:lpstr>PowerPoint Sunusu</vt:lpstr>
      <vt:lpstr>PowerPoint Sunusu</vt:lpstr>
      <vt:lpstr>Kas Kuvveti Nasıl Ölçelim?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Buse Çalışan</dc:creator>
  <cp:lastModifiedBy>loq5</cp:lastModifiedBy>
  <cp:revision>39</cp:revision>
  <dcterms:created xsi:type="dcterms:W3CDTF">2025-09-25T07:19:01Z</dcterms:created>
  <dcterms:modified xsi:type="dcterms:W3CDTF">2025-10-18T04:35:57Z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