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9" r:id="rId3"/>
    <p:sldId id="260" r:id="rId4"/>
    <p:sldId id="261" r:id="rId5"/>
    <p:sldId id="262" r:id="rId6"/>
    <p:sldId id="264" r:id="rId7"/>
    <p:sldId id="263" r:id="rId8"/>
    <p:sldId id="265" r:id="rId9"/>
    <p:sldId id="266"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8"/>
    <p:restoredTop sz="94669"/>
  </p:normalViewPr>
  <p:slideViewPr>
    <p:cSldViewPr snapToGrid="0">
      <p:cViewPr varScale="1">
        <p:scale>
          <a:sx n="78" d="100"/>
          <a:sy n="78" d="100"/>
        </p:scale>
        <p:origin x="787"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F22CEB-3B76-2265-AA5B-AF754489350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C6564EB-94C6-E653-02F8-9B61857AD9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10A9421-9343-6144-7239-DE3E9F11172F}"/>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A472F860-4AFB-9129-3A36-FA96EB4302F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A3E139E-1979-65EF-3448-F50E8EA9DB6D}"/>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1531708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7BFB2F-7060-C551-0A14-3DBECEC1959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011D14C-509A-A224-AA73-11D8019CAC4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321C186-CD09-33B2-4D8B-E2FF17B0B4CB}"/>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A78B3C33-9E0E-378F-76FE-51BFF723F1F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7CB78-C975-0DC7-4E47-A49001EA8063}"/>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2520706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B39EC90-8F20-1A38-A4A7-8E670B72DD6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FE628E8-CD4A-B25F-B85C-C429FC77810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3FE0356-622C-52C1-6A3A-04104AC88BE6}"/>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A62BAAA2-EF01-F880-7607-335B9E408A4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795ACA9-0BE3-60DA-4E79-DC6E3396F414}"/>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1764229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505303-C2AA-C030-0351-4AC61A78162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ED27E34-C243-5AEA-DB77-F156C4D607B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E420A6E-93F1-A239-F6DF-3007476E44B0}"/>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9D01C469-F898-0AAF-EB21-9406A07C8F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6233052-3BE2-89FF-8C83-E63F74DFDA44}"/>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31022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1CA930-805E-B092-9B3E-C0684AAAE7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E7EBC1B-432A-0937-9DDA-B6C4963BF58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A6AF6AE-ECD5-011B-1218-7DBA9CB19D3F}"/>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1D4D4311-15FC-0A2B-98E5-20345B3AEE3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30A999F-958A-B833-DD53-EE8DD035B9ED}"/>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3810439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8C4092-D922-C0A0-92DE-7C7B82745AB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1EB244C-57AA-9D5D-E782-DC2453E85FC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1941D0D-8067-0E78-634F-6D8B0E1BAB4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1F4C93-3EAC-F0BA-20E5-A33692B2EDAA}"/>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6" name="Alt Bilgi Yer Tutucusu 5">
            <a:extLst>
              <a:ext uri="{FF2B5EF4-FFF2-40B4-BE49-F238E27FC236}">
                <a16:creationId xmlns:a16="http://schemas.microsoft.com/office/drawing/2014/main" id="{34BCCD32-8751-BC60-7F6C-9A810A141FA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8F86D0-7270-9965-121B-B942DBA0F5B7}"/>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4291294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12F327-34E8-E100-EA4F-27AE2B49C32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CCE9BC1-AC0D-3C98-38F2-3205F2E551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BCED8F5-AC86-727D-147B-115700C5456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709E01D-AE4A-6E0D-C739-348F19C85D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CE4E12E-BEC9-5467-89A0-FD95B1FD306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F7B2810-9E7D-59A4-E839-342D251922AF}"/>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8" name="Alt Bilgi Yer Tutucusu 7">
            <a:extLst>
              <a:ext uri="{FF2B5EF4-FFF2-40B4-BE49-F238E27FC236}">
                <a16:creationId xmlns:a16="http://schemas.microsoft.com/office/drawing/2014/main" id="{DE82C533-E0EF-074E-257B-4DE1BB724A2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E5F1625-B837-496E-B3B9-F2AC1D50834D}"/>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755796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FEA32B-287D-9FC8-DEDA-A86C45B252C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6B21449-467D-89BD-6733-DCF4D3196991}"/>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4" name="Alt Bilgi Yer Tutucusu 3">
            <a:extLst>
              <a:ext uri="{FF2B5EF4-FFF2-40B4-BE49-F238E27FC236}">
                <a16:creationId xmlns:a16="http://schemas.microsoft.com/office/drawing/2014/main" id="{16AD3315-C9C0-03A7-9159-ED42457CF5B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3FC7531-8E40-3D6A-CE6C-6122F479CF09}"/>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94529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CEB6C99-72D7-4A35-1DFE-9D850B7F5008}"/>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3" name="Alt Bilgi Yer Tutucusu 2">
            <a:extLst>
              <a:ext uri="{FF2B5EF4-FFF2-40B4-BE49-F238E27FC236}">
                <a16:creationId xmlns:a16="http://schemas.microsoft.com/office/drawing/2014/main" id="{02380F60-AA22-003D-CE1A-626FAD3ED3E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36F86DD-4E57-9E5E-0B53-ADCC2033468E}"/>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307298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E93451-C544-95D0-F500-92D6FA948A0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86A60A7-6F64-103A-0749-4028055DE4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157ECF7-22CB-0D8B-2AAE-ACFBA05D90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0DCE356-DCED-AD44-AE48-41CD344161DF}"/>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6" name="Alt Bilgi Yer Tutucusu 5">
            <a:extLst>
              <a:ext uri="{FF2B5EF4-FFF2-40B4-BE49-F238E27FC236}">
                <a16:creationId xmlns:a16="http://schemas.microsoft.com/office/drawing/2014/main" id="{1563256C-B7B4-691E-BBE5-72CF4DE6BB5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0F5142-7DB2-2BC6-CC1B-F182893F6311}"/>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2378131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4E9F68-9853-2C6B-5B3A-0CB423F565D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8983DC2-3688-A319-4317-B55B8F3DCB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9F0E675-F20C-AF94-D892-6AF7DE0493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1BF0D5A-D7FF-3619-D992-961CFEA41456}"/>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6" name="Alt Bilgi Yer Tutucusu 5">
            <a:extLst>
              <a:ext uri="{FF2B5EF4-FFF2-40B4-BE49-F238E27FC236}">
                <a16:creationId xmlns:a16="http://schemas.microsoft.com/office/drawing/2014/main" id="{FB2F90F2-87F8-1766-76B3-D1C9BE7A5D4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44DD289-26E5-E852-D2D6-AFBB4BB67FD0}"/>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1899159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037A067-993D-1EBD-0ABA-9B08F40A38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61BE733-F6D3-9BA3-5DD2-79A800B2C6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9ED8A98-9173-43EF-722C-68C4A85453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2C8D562F-40FB-EFCE-38B8-AA13C25047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CB63FA39-D86C-F574-4C74-820A4D665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616F712-68EE-564D-A353-AB95F65F72D8}" type="slidenum">
              <a:rPr lang="tr-TR" smtClean="0"/>
              <a:t>‹#›</a:t>
            </a:fld>
            <a:endParaRPr lang="tr-TR"/>
          </a:p>
        </p:txBody>
      </p:sp>
    </p:spTree>
    <p:extLst>
      <p:ext uri="{BB962C8B-B14F-4D97-AF65-F5344CB8AC3E}">
        <p14:creationId xmlns:p14="http://schemas.microsoft.com/office/powerpoint/2010/main" val="4197134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DDCAA578-D3D4-3725-ADA6-634DCD13D929}"/>
              </a:ext>
            </a:extLst>
          </p:cNvPr>
          <p:cNvPicPr>
            <a:picLocks noGrp="1" noChangeAspect="1"/>
          </p:cNvPicPr>
          <p:nvPr>
            <p:ph idx="1"/>
          </p:nvPr>
        </p:nvPicPr>
        <p:blipFill>
          <a:blip r:embed="rId2"/>
          <a:stretch>
            <a:fillRect/>
          </a:stretch>
        </p:blipFill>
        <p:spPr>
          <a:xfrm>
            <a:off x="0" y="0"/>
            <a:ext cx="12192000" cy="6858000"/>
          </a:xfrm>
        </p:spPr>
      </p:pic>
      <p:sp>
        <p:nvSpPr>
          <p:cNvPr id="2" name="Başlık 1">
            <a:extLst>
              <a:ext uri="{FF2B5EF4-FFF2-40B4-BE49-F238E27FC236}">
                <a16:creationId xmlns:a16="http://schemas.microsoft.com/office/drawing/2014/main" id="{4C28C955-C004-F3EC-80C8-2FD9DED37E71}"/>
              </a:ext>
            </a:extLst>
          </p:cNvPr>
          <p:cNvSpPr>
            <a:spLocks noGrp="1"/>
          </p:cNvSpPr>
          <p:nvPr>
            <p:ph type="title"/>
          </p:nvPr>
        </p:nvSpPr>
        <p:spPr>
          <a:xfrm>
            <a:off x="508958" y="3429000"/>
            <a:ext cx="11240219" cy="1325563"/>
          </a:xfrm>
        </p:spPr>
        <p:txBody>
          <a:bodyPr>
            <a:noAutofit/>
          </a:bodyPr>
          <a:lstStyle/>
          <a:p>
            <a:r>
              <a:rPr lang="tr-TR" b="1" dirty="0">
                <a:latin typeface="Times New Roman" panose="02020603050405020304" pitchFamily="18" charset="0"/>
                <a:cs typeface="Times New Roman" panose="02020603050405020304" pitchFamily="18" charset="0"/>
              </a:rPr>
              <a:t>Yaşlı Erişkinlerde </a:t>
            </a:r>
            <a:r>
              <a:rPr lang="tr-TR" b="1" dirty="0" err="1">
                <a:latin typeface="Times New Roman" panose="02020603050405020304" pitchFamily="18" charset="0"/>
                <a:cs typeface="Times New Roman" panose="02020603050405020304" pitchFamily="18" charset="0"/>
              </a:rPr>
              <a:t>Geriatrik</a:t>
            </a:r>
            <a:r>
              <a:rPr lang="tr-TR" b="1" dirty="0">
                <a:latin typeface="Times New Roman" panose="02020603050405020304" pitchFamily="18" charset="0"/>
                <a:cs typeface="Times New Roman" panose="02020603050405020304" pitchFamily="18" charset="0"/>
              </a:rPr>
              <a:t> Uyku Anketi’nin           </a:t>
            </a:r>
            <a:br>
              <a:rPr lang="tr-TR" b="1"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         Türkçe Versiyonun Geçerliliği</a:t>
            </a:r>
            <a:br>
              <a:rPr lang="tr-TR" b="1" dirty="0"/>
            </a:br>
            <a:br>
              <a:rPr lang="tr-TR" b="1" dirty="0"/>
            </a:br>
            <a:br>
              <a:rPr lang="tr-TR" b="1" dirty="0"/>
            </a:br>
            <a:br>
              <a:rPr lang="tr-TR" sz="2000" b="1" dirty="0"/>
            </a:br>
            <a:r>
              <a:rPr lang="tr-TR" sz="2000" b="1" dirty="0"/>
              <a:t>   </a:t>
            </a:r>
            <a:r>
              <a:rPr lang="tr-TR" sz="2000" dirty="0"/>
              <a:t>Cemile Peker</a:t>
            </a:r>
            <a:r>
              <a:rPr lang="tr-TR" sz="2000" baseline="30000" dirty="0"/>
              <a:t>1</a:t>
            </a:r>
            <a:r>
              <a:rPr lang="tr-TR" sz="2000" dirty="0"/>
              <a:t>, </a:t>
            </a:r>
            <a:r>
              <a:rPr lang="tr-TR" sz="2000" u="sng" dirty="0"/>
              <a:t>Ayşe Dikmeer</a:t>
            </a:r>
            <a:r>
              <a:rPr lang="tr-TR" sz="2000" u="sng" baseline="30000" dirty="0"/>
              <a:t>1</a:t>
            </a:r>
            <a:r>
              <a:rPr lang="tr-TR" sz="2000" dirty="0"/>
              <a:t>, Rana Tuna Doğrul</a:t>
            </a:r>
            <a:r>
              <a:rPr lang="tr-TR" sz="2000" baseline="30000" dirty="0"/>
              <a:t>1</a:t>
            </a:r>
            <a:r>
              <a:rPr lang="tr-TR" sz="2000" dirty="0"/>
              <a:t>, Hande Selvi    </a:t>
            </a:r>
            <a:br>
              <a:rPr lang="tr-TR" sz="2000" dirty="0"/>
            </a:br>
            <a:r>
              <a:rPr lang="tr-TR" sz="2000" dirty="0"/>
              <a:t>   Öztorun</a:t>
            </a:r>
            <a:r>
              <a:rPr lang="tr-TR" sz="2000" baseline="30000" dirty="0"/>
              <a:t>1</a:t>
            </a:r>
            <a:r>
              <a:rPr lang="tr-TR" sz="2000" dirty="0"/>
              <a:t>,Güneş Arık</a:t>
            </a:r>
            <a:r>
              <a:rPr lang="tr-TR" sz="2000" baseline="30000" dirty="0"/>
              <a:t>1</a:t>
            </a:r>
            <a:r>
              <a:rPr lang="tr-TR" sz="2000" dirty="0"/>
              <a:t>, Kamile Sılay</a:t>
            </a:r>
            <a:r>
              <a:rPr lang="tr-TR" sz="2000" baseline="30000" dirty="0"/>
              <a:t>1</a:t>
            </a:r>
            <a:br>
              <a:rPr lang="tr-TR" sz="2000" baseline="30000" dirty="0"/>
            </a:br>
            <a:br>
              <a:rPr lang="tr-TR" sz="1600" baseline="30000" dirty="0"/>
            </a:br>
            <a:r>
              <a:rPr lang="tr-TR" sz="1600" baseline="30000" dirty="0"/>
              <a:t>    1 </a:t>
            </a:r>
            <a:r>
              <a:rPr lang="tr-TR" sz="1600" dirty="0" err="1"/>
              <a:t>Departments</a:t>
            </a:r>
            <a:r>
              <a:rPr lang="tr-TR" sz="1600" dirty="0"/>
              <a:t> of </a:t>
            </a:r>
            <a:r>
              <a:rPr lang="tr-TR" sz="1600" dirty="0" err="1"/>
              <a:t>Geriatrics</a:t>
            </a:r>
            <a:r>
              <a:rPr lang="tr-TR" sz="1600" dirty="0"/>
              <a:t>, Bilkent City </a:t>
            </a:r>
            <a:r>
              <a:rPr lang="tr-TR" sz="1600" dirty="0" err="1"/>
              <a:t>Hospital</a:t>
            </a:r>
            <a:r>
              <a:rPr lang="tr-TR" sz="1600" dirty="0"/>
              <a:t>, Ankara, </a:t>
            </a:r>
            <a:r>
              <a:rPr lang="tr-TR" sz="1600" dirty="0" err="1"/>
              <a:t>Turkey</a:t>
            </a:r>
            <a:br>
              <a:rPr lang="tr-TR" sz="1000" dirty="0"/>
            </a:br>
            <a:br>
              <a:rPr lang="tr-TR" sz="1000" dirty="0"/>
            </a:br>
            <a:endParaRPr lang="tr-TR" sz="1000" b="1" dirty="0"/>
          </a:p>
        </p:txBody>
      </p:sp>
    </p:spTree>
    <p:extLst>
      <p:ext uri="{BB962C8B-B14F-4D97-AF65-F5344CB8AC3E}">
        <p14:creationId xmlns:p14="http://schemas.microsoft.com/office/powerpoint/2010/main" val="1037471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0" y="0"/>
            <a:ext cx="12193057" cy="6858594"/>
          </a:xfrm>
          <a:prstGeom prst="rect">
            <a:avLst/>
          </a:prstGeom>
        </p:spPr>
      </p:pic>
      <p:sp>
        <p:nvSpPr>
          <p:cNvPr id="2" name="Unvan 1"/>
          <p:cNvSpPr>
            <a:spLocks noGrp="1"/>
          </p:cNvSpPr>
          <p:nvPr>
            <p:ph type="title"/>
          </p:nvPr>
        </p:nvSpPr>
        <p:spPr>
          <a:xfrm>
            <a:off x="662031" y="2588208"/>
            <a:ext cx="10515600" cy="1325563"/>
          </a:xfrm>
        </p:spPr>
        <p:txBody>
          <a:bodyPr/>
          <a:lstStyle/>
          <a:p>
            <a:r>
              <a:rPr lang="tr-TR" dirty="0">
                <a:latin typeface="Times New Roman" panose="02020603050405020304" pitchFamily="18" charset="0"/>
                <a:cs typeface="Times New Roman" panose="02020603050405020304" pitchFamily="18" charset="0"/>
              </a:rPr>
              <a:t>TEŞEKKÜRLER… </a:t>
            </a:r>
          </a:p>
        </p:txBody>
      </p:sp>
    </p:spTree>
    <p:extLst>
      <p:ext uri="{BB962C8B-B14F-4D97-AF65-F5344CB8AC3E}">
        <p14:creationId xmlns:p14="http://schemas.microsoft.com/office/powerpoint/2010/main" val="648542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7E728-ADEC-C8D1-8635-FA0BE34556F7}"/>
            </a:ext>
          </a:extLst>
        </p:cNvPr>
        <p:cNvGrpSpPr/>
        <p:nvPr/>
      </p:nvGrpSpPr>
      <p:grpSpPr>
        <a:xfrm>
          <a:off x="0" y="0"/>
          <a:ext cx="0" cy="0"/>
          <a:chOff x="0" y="0"/>
          <a:chExt cx="0" cy="0"/>
        </a:xfrm>
      </p:grpSpPr>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8EC7C5EA-F67D-1674-F461-95074F720C51}"/>
              </a:ext>
            </a:extLst>
          </p:cNvPr>
          <p:cNvPicPr>
            <a:picLocks noGrp="1" noChangeAspect="1"/>
          </p:cNvPicPr>
          <p:nvPr>
            <p:ph idx="1"/>
          </p:nvPr>
        </p:nvPicPr>
        <p:blipFill>
          <a:blip r:embed="rId2"/>
          <a:stretch>
            <a:fillRect/>
          </a:stretch>
        </p:blipFill>
        <p:spPr>
          <a:xfrm>
            <a:off x="0" y="0"/>
            <a:ext cx="12192000" cy="6858000"/>
          </a:xfrm>
        </p:spPr>
      </p:pic>
      <p:sp>
        <p:nvSpPr>
          <p:cNvPr id="4" name="Metin kutusu 3"/>
          <p:cNvSpPr txBox="1"/>
          <p:nvPr/>
        </p:nvSpPr>
        <p:spPr>
          <a:xfrm>
            <a:off x="763398" y="1694576"/>
            <a:ext cx="11014745" cy="4878259"/>
          </a:xfrm>
          <a:prstGeom prst="rect">
            <a:avLst/>
          </a:prstGeom>
          <a:noFill/>
        </p:spPr>
        <p:txBody>
          <a:bodyPr wrap="square" rtlCol="0">
            <a:spAutoFit/>
          </a:bodyPr>
          <a:lstStyle/>
          <a:p>
            <a:r>
              <a:rPr lang="tr-TR" sz="3600" b="1" dirty="0">
                <a:latin typeface="Times New Roman" panose="02020603050405020304" pitchFamily="18" charset="0"/>
                <a:cs typeface="Times New Roman" panose="02020603050405020304" pitchFamily="18" charset="0"/>
              </a:rPr>
              <a:t>1.GİRİŞ VE AMAÇ </a:t>
            </a:r>
          </a:p>
          <a:p>
            <a:endParaRPr lang="tr-TR"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Yaşlılıkta uyku yapısında, miktarında ve kalitesinde değişimler meydana gelir. </a:t>
            </a: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Yaşlılarda uyku bozukluklarının çok yaygın olduğu ve yaşam kalitesini olumsuz etkilediği bilinmektedir</a:t>
            </a: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Uyku bozukluklarına etkili müdahaleler için doğru ve güvenilir uyku değerlendirmesi gerekliliği öne çıkmaktadır.</a:t>
            </a:r>
          </a:p>
          <a:p>
            <a:pPr marL="342900" indent="-342900">
              <a:buFont typeface="Arial" panose="020B0604020202020204" pitchFamily="34" charset="0"/>
              <a:buChar char="•"/>
            </a:pPr>
            <a:r>
              <a:rPr lang="tr-TR" sz="2400" dirty="0" err="1">
                <a:latin typeface="Times New Roman" panose="02020603050405020304" pitchFamily="18" charset="0"/>
                <a:cs typeface="Times New Roman" panose="02020603050405020304" pitchFamily="18" charset="0"/>
              </a:rPr>
              <a:t>Geriatrik</a:t>
            </a:r>
            <a:r>
              <a:rPr lang="tr-TR" sz="2400" dirty="0">
                <a:latin typeface="Times New Roman" panose="02020603050405020304" pitchFamily="18" charset="0"/>
                <a:cs typeface="Times New Roman" panose="02020603050405020304" pitchFamily="18" charset="0"/>
              </a:rPr>
              <a:t> Uyku Anketi (GUA/GSQ) yaşlı bireylerde uyku sorununu taramak için geliştirilmiş bir testtir.</a:t>
            </a: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Çalışmamızın amacı </a:t>
            </a:r>
            <a:r>
              <a:rPr lang="tr-TR" sz="2400" dirty="0" err="1">
                <a:latin typeface="Times New Roman" panose="02020603050405020304" pitchFamily="18" charset="0"/>
                <a:cs typeface="Times New Roman" panose="02020603050405020304" pitchFamily="18" charset="0"/>
              </a:rPr>
              <a:t>GUA’nın</a:t>
            </a:r>
            <a:r>
              <a:rPr lang="tr-TR" sz="2400" dirty="0">
                <a:latin typeface="Times New Roman" panose="02020603050405020304" pitchFamily="18" charset="0"/>
                <a:cs typeface="Times New Roman" panose="02020603050405020304" pitchFamily="18" charset="0"/>
              </a:rPr>
              <a:t> Türkçe versiyonun geçerliliğini ve güvenilirliğini yaşlı hastalarda değerlendirmektir.</a:t>
            </a:r>
          </a:p>
          <a:p>
            <a:endParaRPr lang="tr-TR" sz="2400" dirty="0">
              <a:latin typeface="Times New Roman" panose="02020603050405020304" pitchFamily="18" charset="0"/>
              <a:cs typeface="Times New Roman" panose="02020603050405020304" pitchFamily="18" charset="0"/>
            </a:endParaRPr>
          </a:p>
          <a:p>
            <a:r>
              <a:rPr lang="tr-TR" sz="1100" dirty="0"/>
              <a:t>                                                </a:t>
            </a:r>
            <a:r>
              <a:rPr lang="tr-TR" sz="1100" dirty="0" err="1"/>
              <a:t>Miner</a:t>
            </a:r>
            <a:r>
              <a:rPr lang="tr-TR" sz="1100" dirty="0"/>
              <a:t> B, </a:t>
            </a:r>
            <a:r>
              <a:rPr lang="tr-TR" sz="1100" dirty="0" err="1"/>
              <a:t>Kryger</a:t>
            </a:r>
            <a:r>
              <a:rPr lang="tr-TR" sz="1100" dirty="0"/>
              <a:t> MH. </a:t>
            </a:r>
            <a:r>
              <a:rPr lang="tr-TR" sz="1100" dirty="0" err="1"/>
              <a:t>Sleep</a:t>
            </a:r>
            <a:r>
              <a:rPr lang="tr-TR" sz="1100" dirty="0"/>
              <a:t> in </a:t>
            </a:r>
            <a:r>
              <a:rPr lang="tr-TR" sz="1100" dirty="0" err="1"/>
              <a:t>the</a:t>
            </a:r>
            <a:r>
              <a:rPr lang="tr-TR" sz="1100" dirty="0"/>
              <a:t> </a:t>
            </a:r>
            <a:r>
              <a:rPr lang="tr-TR" sz="1100" dirty="0" err="1"/>
              <a:t>aging</a:t>
            </a:r>
            <a:r>
              <a:rPr lang="tr-TR" sz="1100" dirty="0"/>
              <a:t> </a:t>
            </a:r>
            <a:r>
              <a:rPr lang="tr-TR" sz="1100" dirty="0" err="1"/>
              <a:t>population</a:t>
            </a:r>
            <a:r>
              <a:rPr lang="tr-TR" sz="1100" dirty="0"/>
              <a:t>. </a:t>
            </a:r>
            <a:r>
              <a:rPr lang="tr-TR" sz="1100" dirty="0" err="1"/>
              <a:t>Sleep</a:t>
            </a:r>
            <a:r>
              <a:rPr lang="tr-TR" sz="1100" dirty="0"/>
              <a:t> </a:t>
            </a:r>
            <a:r>
              <a:rPr lang="tr-TR" sz="1100" dirty="0" err="1"/>
              <a:t>Med</a:t>
            </a:r>
            <a:r>
              <a:rPr lang="tr-TR" sz="1100" dirty="0"/>
              <a:t> </a:t>
            </a:r>
            <a:r>
              <a:rPr lang="tr-TR" sz="1100" dirty="0" err="1"/>
              <a:t>Clin</a:t>
            </a:r>
            <a:r>
              <a:rPr lang="tr-TR" sz="1100" dirty="0"/>
              <a:t> 2020;15:311e8.</a:t>
            </a:r>
            <a:endParaRPr lang="tr-TR" sz="1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090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stretch>
            <a:fillRect/>
          </a:stretch>
        </p:blipFill>
        <p:spPr>
          <a:xfrm>
            <a:off x="-1057" y="0"/>
            <a:ext cx="12193057" cy="6858594"/>
          </a:xfrm>
          <a:prstGeom prst="rect">
            <a:avLst/>
          </a:prstGeom>
        </p:spPr>
      </p:pic>
      <p:pic>
        <p:nvPicPr>
          <p:cNvPr id="4" name="İçerik Yer Tutucusu 4" descr="metin, ekran görüntüsü içeren bir resim&#10;&#10;Yapay zeka tarafından oluşturulmuş içerik yanlış olabilir.">
            <a:extLst>
              <a:ext uri="{FF2B5EF4-FFF2-40B4-BE49-F238E27FC236}">
                <a16:creationId xmlns:a16="http://schemas.microsoft.com/office/drawing/2014/main" id="{8EC7C5EA-F67D-1674-F461-95074F720C51}"/>
              </a:ext>
            </a:extLst>
          </p:cNvPr>
          <p:cNvPicPr>
            <a:picLocks noGrp="1" noChangeAspect="1"/>
          </p:cNvPicPr>
          <p:nvPr>
            <p:ph idx="1"/>
          </p:nvPr>
        </p:nvPicPr>
        <p:blipFill>
          <a:blip r:embed="rId3"/>
          <a:stretch>
            <a:fillRect/>
          </a:stretch>
        </p:blipFill>
        <p:spPr>
          <a:xfrm>
            <a:off x="0" y="0"/>
            <a:ext cx="12192000" cy="6858000"/>
          </a:xfrm>
        </p:spPr>
      </p:pic>
      <p:sp>
        <p:nvSpPr>
          <p:cNvPr id="3" name="İçerik Yer Tutucusu 2"/>
          <p:cNvSpPr>
            <a:spLocks noGrp="1"/>
          </p:cNvSpPr>
          <p:nvPr>
            <p:ph idx="1"/>
          </p:nvPr>
        </p:nvSpPr>
        <p:spPr/>
        <p:txBody>
          <a:bodyPr/>
          <a:lstStyle/>
          <a:p>
            <a:pPr marL="0" indent="0">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pic>
        <p:nvPicPr>
          <p:cNvPr id="5" name="Resim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26543" y="1205641"/>
            <a:ext cx="3555101" cy="5480385"/>
          </a:xfrm>
          <a:prstGeom prst="rect">
            <a:avLst/>
          </a:prstGeom>
        </p:spPr>
      </p:pic>
    </p:spTree>
    <p:extLst>
      <p:ext uri="{BB962C8B-B14F-4D97-AF65-F5344CB8AC3E}">
        <p14:creationId xmlns:p14="http://schemas.microsoft.com/office/powerpoint/2010/main" val="1500529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a:stretch>
            <a:fillRect/>
          </a:stretch>
        </p:blipFill>
        <p:spPr>
          <a:xfrm>
            <a:off x="0" y="-67111"/>
            <a:ext cx="12192000" cy="6858000"/>
          </a:xfrm>
          <a:prstGeom prst="rect">
            <a:avLst/>
          </a:prstGeom>
        </p:spPr>
      </p:pic>
      <p:sp>
        <p:nvSpPr>
          <p:cNvPr id="9" name="Metin kutusu 8"/>
          <p:cNvSpPr txBox="1"/>
          <p:nvPr/>
        </p:nvSpPr>
        <p:spPr>
          <a:xfrm>
            <a:off x="655450" y="1583065"/>
            <a:ext cx="11400638" cy="4247317"/>
          </a:xfrm>
          <a:prstGeom prst="rect">
            <a:avLst/>
          </a:prstGeom>
          <a:noFill/>
        </p:spPr>
        <p:txBody>
          <a:bodyPr wrap="square" rtlCol="0">
            <a:spAutoFit/>
          </a:bodyPr>
          <a:lstStyle/>
          <a:p>
            <a:r>
              <a:rPr lang="tr-TR" sz="3600" b="1" dirty="0">
                <a:latin typeface="Times New Roman" panose="02020603050405020304" pitchFamily="18" charset="0"/>
                <a:cs typeface="Times New Roman" panose="02020603050405020304" pitchFamily="18" charset="0"/>
              </a:rPr>
              <a:t>2.GEREÇ VE YÖNTEM</a:t>
            </a:r>
          </a:p>
          <a:p>
            <a:endParaRPr lang="tr-TR" sz="36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Geriatri kliniğimize başvuran 65 yaş üstü 194 hasta çalışmamıza dahil edildi.</a:t>
            </a:r>
          </a:p>
          <a:p>
            <a:pPr marL="342900" indent="-342900">
              <a:buFont typeface="Arial" panose="020B0604020202020204" pitchFamily="34" charset="0"/>
              <a:buChar char="•"/>
            </a:pPr>
            <a:r>
              <a:rPr lang="tr-TR" sz="2400">
                <a:latin typeface="Times New Roman" panose="02020603050405020304" pitchFamily="18" charset="0"/>
                <a:cs typeface="Times New Roman" panose="02020603050405020304" pitchFamily="18" charset="0"/>
              </a:rPr>
              <a:t>İnsomnia </a:t>
            </a:r>
            <a:r>
              <a:rPr lang="tr-TR" sz="2400" dirty="0">
                <a:latin typeface="Times New Roman" panose="02020603050405020304" pitchFamily="18" charset="0"/>
                <a:cs typeface="Times New Roman" panose="02020603050405020304" pitchFamily="18" charset="0"/>
              </a:rPr>
              <a:t>tanısı DSM-5 kriterlerine göre konuldu.</a:t>
            </a: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Hastalara kapsamlı </a:t>
            </a:r>
            <a:r>
              <a:rPr lang="tr-TR" sz="2400" dirty="0" err="1">
                <a:latin typeface="Times New Roman" panose="02020603050405020304" pitchFamily="18" charset="0"/>
                <a:cs typeface="Times New Roman" panose="02020603050405020304" pitchFamily="18" charset="0"/>
              </a:rPr>
              <a:t>geriatrik</a:t>
            </a:r>
            <a:r>
              <a:rPr lang="tr-TR" sz="2400" dirty="0">
                <a:latin typeface="Times New Roman" panose="02020603050405020304" pitchFamily="18" charset="0"/>
                <a:cs typeface="Times New Roman" panose="02020603050405020304" pitchFamily="18" charset="0"/>
              </a:rPr>
              <a:t> değerlendirme, GUA ve PSQI testleri uygulandı.</a:t>
            </a:r>
          </a:p>
          <a:p>
            <a:pPr marL="342900" indent="-342900">
              <a:buFont typeface="Arial" panose="020B0604020202020204" pitchFamily="34" charset="0"/>
              <a:buChar char="•"/>
            </a:pPr>
            <a:r>
              <a:rPr lang="tr-TR" altLang="tr-TR" sz="2400" dirty="0">
                <a:solidFill>
                  <a:srgbClr val="1F1F1F"/>
                </a:solidFill>
                <a:latin typeface="Times New Roman" panose="02020603050405020304" pitchFamily="18" charset="0"/>
                <a:cs typeface="Times New Roman" panose="02020603050405020304" pitchFamily="18" charset="0"/>
              </a:rPr>
              <a:t>Güvenilirlik analizleri (iç tutarlılık, değerlendiriciler arası ve test-tekrar test) ve yapı geçerliliği değerlendirildi</a:t>
            </a:r>
            <a:r>
              <a:rPr lang="tr-TR" altLang="tr-TR" sz="2400" dirty="0">
                <a:latin typeface="Times New Roman" panose="02020603050405020304" pitchFamily="18" charset="0"/>
                <a:cs typeface="Times New Roman" panose="02020603050405020304" pitchFamily="18" charset="0"/>
              </a:rPr>
              <a:t>.</a:t>
            </a:r>
          </a:p>
          <a:p>
            <a:pPr marL="342900" indent="-342900">
              <a:buFont typeface="Arial" panose="020B0604020202020204" pitchFamily="34" charset="0"/>
              <a:buChar char="•"/>
            </a:pPr>
            <a:r>
              <a:rPr lang="tr-TR" altLang="tr-TR" sz="2400" dirty="0">
                <a:solidFill>
                  <a:srgbClr val="1F1F1F"/>
                </a:solidFill>
                <a:latin typeface="Times New Roman" panose="02020603050405020304" pitchFamily="18" charset="0"/>
                <a:cs typeface="Times New Roman" panose="02020603050405020304" pitchFamily="18" charset="0"/>
              </a:rPr>
              <a:t>Tanısal doğruluk ROC eğrisi analizi kullanılarak değerlendirildi.</a:t>
            </a:r>
            <a:r>
              <a:rPr lang="tr-TR" altLang="tr-TR" sz="2400" dirty="0">
                <a:latin typeface="Times New Roman" panose="02020603050405020304" pitchFamily="18" charset="0"/>
                <a:cs typeface="Times New Roman" panose="02020603050405020304" pitchFamily="18" charset="0"/>
              </a:rPr>
              <a:t> </a:t>
            </a:r>
          </a:p>
          <a:p>
            <a:endParaRPr lang="tr-TR" sz="36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728023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0" y="0"/>
            <a:ext cx="12192000" cy="6858000"/>
          </a:xfrm>
          <a:prstGeom prst="rect">
            <a:avLst/>
          </a:prstGeom>
        </p:spPr>
      </p:pic>
      <p:sp>
        <p:nvSpPr>
          <p:cNvPr id="6" name="Metin kutusu 5"/>
          <p:cNvSpPr txBox="1"/>
          <p:nvPr/>
        </p:nvSpPr>
        <p:spPr>
          <a:xfrm>
            <a:off x="707366" y="1733909"/>
            <a:ext cx="10722634" cy="3600986"/>
          </a:xfrm>
          <a:prstGeom prst="rect">
            <a:avLst/>
          </a:prstGeom>
          <a:noFill/>
        </p:spPr>
        <p:txBody>
          <a:bodyPr wrap="square" rtlCol="0">
            <a:spAutoFit/>
          </a:bodyPr>
          <a:lstStyle/>
          <a:p>
            <a:r>
              <a:rPr lang="tr-TR" sz="3600" b="1" dirty="0">
                <a:latin typeface="Times New Roman" panose="02020603050405020304" pitchFamily="18" charset="0"/>
                <a:cs typeface="Times New Roman" panose="02020603050405020304" pitchFamily="18" charset="0"/>
              </a:rPr>
              <a:t>3.BULGULAR</a:t>
            </a:r>
          </a:p>
          <a:p>
            <a:endParaRPr lang="tr-TR" sz="36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194 katılımcının %53,1 ‘ i kadındı, %54,6’sı </a:t>
            </a:r>
            <a:r>
              <a:rPr lang="tr-TR" sz="2400" dirty="0" err="1">
                <a:latin typeface="Times New Roman" panose="02020603050405020304" pitchFamily="18" charset="0"/>
                <a:cs typeface="Times New Roman" panose="02020603050405020304" pitchFamily="18" charset="0"/>
              </a:rPr>
              <a:t>insomnia</a:t>
            </a:r>
            <a:r>
              <a:rPr lang="tr-TR" sz="2400" dirty="0">
                <a:latin typeface="Times New Roman" panose="02020603050405020304" pitchFamily="18" charset="0"/>
                <a:cs typeface="Times New Roman" panose="02020603050405020304" pitchFamily="18" charset="0"/>
              </a:rPr>
              <a:t> kriterlerini karşılamaktaydı. </a:t>
            </a: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İç tutarlılık (</a:t>
            </a:r>
            <a:r>
              <a:rPr lang="tr-TR" sz="2400" dirty="0" err="1">
                <a:latin typeface="Times New Roman" panose="02020603050405020304" pitchFamily="18" charset="0"/>
                <a:cs typeface="Times New Roman" panose="02020603050405020304" pitchFamily="18" charset="0"/>
              </a:rPr>
              <a:t>cronbach’s</a:t>
            </a:r>
            <a:r>
              <a:rPr lang="tr-TR"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α</a:t>
            </a:r>
            <a:r>
              <a:rPr lang="tr-TR" sz="2400" dirty="0">
                <a:latin typeface="Times New Roman" panose="02020603050405020304" pitchFamily="18" charset="0"/>
                <a:cs typeface="Times New Roman" panose="02020603050405020304" pitchFamily="18" charset="0"/>
              </a:rPr>
              <a:t>) :0.710</a:t>
            </a: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Gözlemleler arası güvenilirlik (ICC): 0.947</a:t>
            </a: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Test-tekrar test güvenilirliği (ICC): 0.985</a:t>
            </a: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Yapı geçerliliği (PSQI korelasyonu): r=0.807 (p&lt;0,001)</a:t>
            </a:r>
          </a:p>
          <a:p>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9376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stretch>
            <a:fillRect/>
          </a:stretch>
        </p:blipFill>
        <p:spPr>
          <a:xfrm>
            <a:off x="0" y="-594"/>
            <a:ext cx="12193057" cy="6858594"/>
          </a:xfrm>
          <a:prstGeom prst="rect">
            <a:avLst/>
          </a:prstGeom>
        </p:spPr>
      </p:pic>
      <p:sp>
        <p:nvSpPr>
          <p:cNvPr id="3" name="İçerik Yer Tutucusu 2"/>
          <p:cNvSpPr>
            <a:spLocks noGrp="1"/>
          </p:cNvSpPr>
          <p:nvPr>
            <p:ph idx="1"/>
          </p:nvPr>
        </p:nvSpPr>
        <p:spPr/>
        <p:txBody>
          <a:bodyPr/>
          <a:lstStyle/>
          <a:p>
            <a:pPr marL="0" indent="0">
              <a:buNone/>
            </a:pPr>
            <a:r>
              <a:rPr lang="tr-TR" dirty="0">
                <a:latin typeface="Times New Roman" panose="02020603050405020304" pitchFamily="18" charset="0"/>
                <a:cs typeface="Times New Roman" panose="02020603050405020304" pitchFamily="18" charset="0"/>
              </a:rPr>
              <a:t>Tablo 1: </a:t>
            </a:r>
            <a:r>
              <a:rPr lang="tr-TR" dirty="0" err="1">
                <a:latin typeface="Times New Roman" panose="02020603050405020304" pitchFamily="18" charset="0"/>
                <a:cs typeface="Times New Roman" panose="02020603050405020304" pitchFamily="18" charset="0"/>
              </a:rPr>
              <a:t>İnsomnia</a:t>
            </a:r>
            <a:r>
              <a:rPr lang="tr-TR" dirty="0">
                <a:latin typeface="Times New Roman" panose="02020603050405020304" pitchFamily="18" charset="0"/>
                <a:cs typeface="Times New Roman" panose="02020603050405020304" pitchFamily="18" charset="0"/>
              </a:rPr>
              <a:t> durumuna göre kapsamlı </a:t>
            </a:r>
            <a:r>
              <a:rPr lang="tr-TR" dirty="0" err="1">
                <a:latin typeface="Times New Roman" panose="02020603050405020304" pitchFamily="18" charset="0"/>
                <a:cs typeface="Times New Roman" panose="02020603050405020304" pitchFamily="18" charset="0"/>
              </a:rPr>
              <a:t>geriatrik</a:t>
            </a:r>
            <a:r>
              <a:rPr lang="tr-TR" dirty="0">
                <a:latin typeface="Times New Roman" panose="02020603050405020304" pitchFamily="18" charset="0"/>
                <a:cs typeface="Times New Roman" panose="02020603050405020304" pitchFamily="18" charset="0"/>
              </a:rPr>
              <a:t> değerlendirme puanları</a:t>
            </a:r>
          </a:p>
        </p:txBody>
      </p:sp>
      <p:pic>
        <p:nvPicPr>
          <p:cNvPr id="7" name="Resim 6" descr="C:\Users\Lenovo\AppData\Local\Microsoft\Windows\INetCache\Content.Word\Ekran görüntüsü 2025-07-27 220159.png"/>
          <p:cNvPicPr/>
          <p:nvPr/>
        </p:nvPicPr>
        <p:blipFill rotWithShape="1">
          <a:blip r:embed="rId3">
            <a:extLst>
              <a:ext uri="{28A0092B-C50C-407E-A947-70E740481C1C}">
                <a14:useLocalDpi xmlns:a14="http://schemas.microsoft.com/office/drawing/2010/main" val="0"/>
              </a:ext>
            </a:extLst>
          </a:blip>
          <a:srcRect t="8972"/>
          <a:stretch/>
        </p:blipFill>
        <p:spPr bwMode="auto">
          <a:xfrm>
            <a:off x="2769485" y="2524676"/>
            <a:ext cx="5787285" cy="343989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55942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2267" y="0"/>
            <a:ext cx="12193057" cy="6858594"/>
          </a:xfrm>
          <a:prstGeom prst="rect">
            <a:avLst/>
          </a:prstGeom>
        </p:spPr>
      </p:pic>
      <p:sp>
        <p:nvSpPr>
          <p:cNvPr id="5" name="Metin kutusu 4"/>
          <p:cNvSpPr txBox="1"/>
          <p:nvPr/>
        </p:nvSpPr>
        <p:spPr>
          <a:xfrm>
            <a:off x="755009" y="5528345"/>
            <a:ext cx="11073468" cy="646331"/>
          </a:xfrm>
          <a:prstGeom prst="rect">
            <a:avLst/>
          </a:prstGeom>
          <a:noFill/>
        </p:spPr>
        <p:txBody>
          <a:bodyPr wrap="square" rtlCol="0">
            <a:spAutoFit/>
          </a:bodyPr>
          <a:lstStyle/>
          <a:p>
            <a:pPr lvl="0" eaLnBrk="0" fontAlgn="base" hangingPunct="0">
              <a:spcBef>
                <a:spcPct val="0"/>
              </a:spcBef>
              <a:spcAft>
                <a:spcPct val="0"/>
              </a:spcAft>
            </a:pPr>
            <a:r>
              <a:rPr lang="tr-TR" altLang="tr-TR" dirty="0">
                <a:solidFill>
                  <a:srgbClr val="1F1F1F"/>
                </a:solidFill>
                <a:latin typeface="inherit"/>
              </a:rPr>
              <a:t>   Eğri altında kalan alan (AUC) 0,943 (95% CI: 0,900-0,971, p &lt;0,001) olarak bulundu. </a:t>
            </a:r>
            <a:r>
              <a:rPr lang="tr-TR" altLang="tr-TR" dirty="0" err="1">
                <a:solidFill>
                  <a:srgbClr val="1F1F1F"/>
                </a:solidFill>
                <a:latin typeface="inherit"/>
              </a:rPr>
              <a:t>Youden</a:t>
            </a:r>
            <a:r>
              <a:rPr lang="tr-TR" altLang="tr-TR" dirty="0">
                <a:solidFill>
                  <a:srgbClr val="1F1F1F"/>
                </a:solidFill>
                <a:latin typeface="inherit"/>
              </a:rPr>
              <a:t> indeksi tarafından belirlenen optimum kesme puanı &gt;13 olup, %86,8 duyarlılık ve %85,2 özgüllük sağladı.</a:t>
            </a:r>
            <a:r>
              <a:rPr lang="tr-TR" altLang="tr-TR" sz="600" dirty="0"/>
              <a:t> </a:t>
            </a:r>
            <a:endParaRPr lang="tr-TR" altLang="tr-TR" sz="1400" dirty="0">
              <a:latin typeface="Arial" panose="020B0604020202020204" pitchFamily="34" charset="0"/>
            </a:endParaRPr>
          </a:p>
        </p:txBody>
      </p:sp>
      <p:sp>
        <p:nvSpPr>
          <p:cNvPr id="6" name="Rectangle 1"/>
          <p:cNvSpPr>
            <a:spLocks noChangeArrowheads="1"/>
          </p:cNvSpPr>
          <p:nvPr/>
        </p:nvSpPr>
        <p:spPr bwMode="auto">
          <a:xfrm>
            <a:off x="0" y="101318"/>
            <a:ext cx="65" cy="25456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1109" rIns="0" bIns="-11109"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pic>
        <p:nvPicPr>
          <p:cNvPr id="7" name="Resim 6"/>
          <p:cNvPicPr>
            <a:picLocks noChangeAspect="1"/>
          </p:cNvPicPr>
          <p:nvPr/>
        </p:nvPicPr>
        <p:blipFill>
          <a:blip r:embed="rId3"/>
          <a:stretch>
            <a:fillRect/>
          </a:stretch>
        </p:blipFill>
        <p:spPr>
          <a:xfrm>
            <a:off x="3086987" y="1242172"/>
            <a:ext cx="5095238" cy="4038095"/>
          </a:xfrm>
          <a:prstGeom prst="rect">
            <a:avLst/>
          </a:prstGeom>
        </p:spPr>
      </p:pic>
    </p:spTree>
    <p:extLst>
      <p:ext uri="{BB962C8B-B14F-4D97-AF65-F5344CB8AC3E}">
        <p14:creationId xmlns:p14="http://schemas.microsoft.com/office/powerpoint/2010/main" val="2607362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0" y="0"/>
            <a:ext cx="12209477" cy="6867831"/>
          </a:xfrm>
          <a:prstGeom prst="rect">
            <a:avLst/>
          </a:prstGeom>
        </p:spPr>
      </p:pic>
      <p:sp>
        <p:nvSpPr>
          <p:cNvPr id="7" name="Metin kutusu 6"/>
          <p:cNvSpPr txBox="1"/>
          <p:nvPr/>
        </p:nvSpPr>
        <p:spPr>
          <a:xfrm>
            <a:off x="721453" y="1702965"/>
            <a:ext cx="10880521" cy="4616648"/>
          </a:xfrm>
          <a:prstGeom prst="rect">
            <a:avLst/>
          </a:prstGeom>
          <a:noFill/>
        </p:spPr>
        <p:txBody>
          <a:bodyPr wrap="square" rtlCol="0">
            <a:spAutoFit/>
          </a:bodyPr>
          <a:lstStyle/>
          <a:p>
            <a:r>
              <a:rPr lang="tr-TR" sz="3600" dirty="0">
                <a:latin typeface="Times New Roman" panose="02020603050405020304" pitchFamily="18" charset="0"/>
                <a:cs typeface="Times New Roman" panose="02020603050405020304" pitchFamily="18" charset="0"/>
              </a:rPr>
              <a:t>4.TARTIŞMA VE SONUÇ</a:t>
            </a:r>
          </a:p>
          <a:p>
            <a:endParaRPr lang="tr-TR" sz="3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Çalışmamız, </a:t>
            </a:r>
            <a:r>
              <a:rPr lang="tr-TR" sz="2400" dirty="0" err="1">
                <a:latin typeface="Times New Roman" panose="02020603050405020304" pitchFamily="18" charset="0"/>
                <a:cs typeface="Times New Roman" panose="02020603050405020304" pitchFamily="18" charset="0"/>
              </a:rPr>
              <a:t>GUA’nın</a:t>
            </a:r>
            <a:r>
              <a:rPr lang="tr-TR" sz="2400" dirty="0">
                <a:latin typeface="Times New Roman" panose="02020603050405020304" pitchFamily="18" charset="0"/>
                <a:cs typeface="Times New Roman" panose="02020603050405020304" pitchFamily="18" charset="0"/>
              </a:rPr>
              <a:t> Türkçe versiyonunun yaşlı erişkinlerde güvenilir ve geçerli bir araç olduğunu gösterdi.</a:t>
            </a:r>
          </a:p>
          <a:p>
            <a:pPr marL="571500" indent="-5715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Mükemmel güvenilirlik değerleri (özellikle test-tekrar test ve gözlemciler arası) ve güçlü yapı geçerliliği tespit edildi. </a:t>
            </a:r>
          </a:p>
          <a:p>
            <a:pPr marL="571500" indent="-5715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ROC analizi ile elde edilen yüksek AUC değeri, anketin </a:t>
            </a:r>
            <a:r>
              <a:rPr lang="tr-TR" sz="2400" dirty="0" err="1">
                <a:latin typeface="Times New Roman" panose="02020603050405020304" pitchFamily="18" charset="0"/>
                <a:cs typeface="Times New Roman" panose="02020603050405020304" pitchFamily="18" charset="0"/>
              </a:rPr>
              <a:t>insomniyi</a:t>
            </a:r>
            <a:r>
              <a:rPr lang="tr-TR" sz="2400" dirty="0">
                <a:latin typeface="Times New Roman" panose="02020603050405020304" pitchFamily="18" charset="0"/>
                <a:cs typeface="Times New Roman" panose="02020603050405020304" pitchFamily="18" charset="0"/>
              </a:rPr>
              <a:t> ayırt etmede mükemmel tanısal güce sahip olduğunu ortaya koydu. </a:t>
            </a:r>
          </a:p>
          <a:p>
            <a:pPr marL="571500" indent="-5715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&gt;13 kesme noktasının klinik kullanım için yüksek duyarlılık ve özgüllük sağladığı görüldü. </a:t>
            </a:r>
            <a:r>
              <a:rPr lang="tr-TR" sz="36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2743976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529" y="-297"/>
            <a:ext cx="12193057" cy="6858594"/>
          </a:xfrm>
          <a:prstGeom prst="rect">
            <a:avLst/>
          </a:prstGeom>
        </p:spPr>
      </p:pic>
      <p:sp>
        <p:nvSpPr>
          <p:cNvPr id="5" name="Metin kutusu 4"/>
          <p:cNvSpPr txBox="1"/>
          <p:nvPr/>
        </p:nvSpPr>
        <p:spPr>
          <a:xfrm>
            <a:off x="687897" y="1770077"/>
            <a:ext cx="10989578" cy="2308324"/>
          </a:xfrm>
          <a:prstGeom prst="rect">
            <a:avLst/>
          </a:prstGeom>
          <a:noFill/>
        </p:spPr>
        <p:txBody>
          <a:bodyPr wrap="square" rtlCol="0">
            <a:spAutoFit/>
          </a:bodyPr>
          <a:lstStyle/>
          <a:p>
            <a:r>
              <a:rPr lang="tr-TR" sz="2400" dirty="0">
                <a:latin typeface="Times New Roman" panose="02020603050405020304" pitchFamily="18" charset="0"/>
                <a:cs typeface="Times New Roman" panose="02020603050405020304" pitchFamily="18" charset="0"/>
              </a:rPr>
              <a:t>Sonuç olarak; </a:t>
            </a:r>
          </a:p>
          <a:p>
            <a:pPr marL="342900" indent="-342900">
              <a:buFont typeface="Arial" panose="020B0604020202020204" pitchFamily="34" charset="0"/>
              <a:buChar char="•"/>
            </a:pPr>
            <a:r>
              <a:rPr lang="tr-TR" sz="2400" dirty="0" err="1">
                <a:latin typeface="Times New Roman" panose="02020603050405020304" pitchFamily="18" charset="0"/>
                <a:cs typeface="Times New Roman" panose="02020603050405020304" pitchFamily="18" charset="0"/>
              </a:rPr>
              <a:t>Geriatrik</a:t>
            </a:r>
            <a:r>
              <a:rPr lang="tr-TR" sz="2400" dirty="0">
                <a:latin typeface="Times New Roman" panose="02020603050405020304" pitchFamily="18" charset="0"/>
                <a:cs typeface="Times New Roman" panose="02020603050405020304" pitchFamily="18" charset="0"/>
              </a:rPr>
              <a:t> Uyku Anketi’nin Türkçe versiyonu, yaşlı erişkinlerde </a:t>
            </a:r>
            <a:r>
              <a:rPr lang="tr-TR" sz="2400" dirty="0" err="1">
                <a:latin typeface="Times New Roman" panose="02020603050405020304" pitchFamily="18" charset="0"/>
                <a:cs typeface="Times New Roman" panose="02020603050405020304" pitchFamily="18" charset="0"/>
              </a:rPr>
              <a:t>insomniyi</a:t>
            </a:r>
            <a:r>
              <a:rPr lang="tr-TR" sz="2400" dirty="0">
                <a:latin typeface="Times New Roman" panose="02020603050405020304" pitchFamily="18" charset="0"/>
                <a:cs typeface="Times New Roman" panose="02020603050405020304" pitchFamily="18" charset="0"/>
              </a:rPr>
              <a:t> taramak için güvenilir ve geçerli bir araçtır.</a:t>
            </a: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Geriatri klinik uygulamalarında pratik bir tarama aracı olarak kullanılabilir.</a:t>
            </a:r>
          </a:p>
          <a:p>
            <a:pPr marL="342900" indent="-342900">
              <a:buFont typeface="Arial" panose="020B0604020202020204" pitchFamily="34" charset="0"/>
              <a:buChar char="•"/>
            </a:pPr>
            <a:r>
              <a:rPr lang="tr-TR" sz="2400" dirty="0">
                <a:latin typeface="Times New Roman" panose="02020603050405020304" pitchFamily="18" charset="0"/>
                <a:cs typeface="Times New Roman" panose="02020603050405020304" pitchFamily="18" charset="0"/>
              </a:rPr>
              <a:t>Uyku sorunlarının erken saptanması ve yönetimine katkı sağlayacağını düşünmekteyiz. </a:t>
            </a:r>
          </a:p>
        </p:txBody>
      </p:sp>
    </p:spTree>
    <p:extLst>
      <p:ext uri="{BB962C8B-B14F-4D97-AF65-F5344CB8AC3E}">
        <p14:creationId xmlns:p14="http://schemas.microsoft.com/office/powerpoint/2010/main" val="34309534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8EB410E7384FD544926ED72B5900EAF6" ma:contentTypeVersion="14" ma:contentTypeDescription="Yeni belge oluşturun." ma:contentTypeScope="" ma:versionID="ee3b467df7de9d1b498d84e13587d71a">
  <xsd:schema xmlns:xsd="http://www.w3.org/2001/XMLSchema" xmlns:xs="http://www.w3.org/2001/XMLSchema" xmlns:p="http://schemas.microsoft.com/office/2006/metadata/properties" xmlns:ns2="b636c289-89ec-4aac-a5a7-fae3efcce21f" xmlns:ns3="12078768-e010-496c-be91-13abd3bf1d00" targetNamespace="http://schemas.microsoft.com/office/2006/metadata/properties" ma:root="true" ma:fieldsID="1445dff4ae24a478bb1b27fd6f0ffa69" ns2:_="" ns3:_="">
    <xsd:import namespace="b636c289-89ec-4aac-a5a7-fae3efcce21f"/>
    <xsd:import namespace="12078768-e010-496c-be91-13abd3bf1d0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36c289-89ec-4aac-a5a7-fae3efcce2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Resim Etiketleri" ma:readOnly="false" ma:fieldId="{5cf76f15-5ced-4ddc-b409-7134ff3c332f}" ma:taxonomyMulti="true" ma:sspId="f08ca68a-84f9-4e39-b925-9c0f4131acb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2078768-e010-496c-be91-13abd3bf1d0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a2bcbba-ecaf-438c-8d17-d96268f593a6}" ma:internalName="TaxCatchAll" ma:showField="CatchAllData" ma:web="12078768-e010-496c-be91-13abd3bf1d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636c289-89ec-4aac-a5a7-fae3efcce21f">
      <Terms xmlns="http://schemas.microsoft.com/office/infopath/2007/PartnerControls"/>
    </lcf76f155ced4ddcb4097134ff3c332f>
    <TaxCatchAll xmlns="12078768-e010-496c-be91-13abd3bf1d00" xsi:nil="true"/>
  </documentManagement>
</p:properties>
</file>

<file path=customXml/itemProps1.xml><?xml version="1.0" encoding="utf-8"?>
<ds:datastoreItem xmlns:ds="http://schemas.openxmlformats.org/officeDocument/2006/customXml" ds:itemID="{57161A57-B054-4258-A54C-554C820D1915}"/>
</file>

<file path=customXml/itemProps2.xml><?xml version="1.0" encoding="utf-8"?>
<ds:datastoreItem xmlns:ds="http://schemas.openxmlformats.org/officeDocument/2006/customXml" ds:itemID="{61CE89D3-62BD-4426-BFC9-D4772E1103F3}"/>
</file>

<file path=customXml/itemProps3.xml><?xml version="1.0" encoding="utf-8"?>
<ds:datastoreItem xmlns:ds="http://schemas.openxmlformats.org/officeDocument/2006/customXml" ds:itemID="{AB3B96D8-37CE-4B17-800C-ECD21A02AB28}"/>
</file>

<file path=docProps/app.xml><?xml version="1.0" encoding="utf-8"?>
<Properties xmlns="http://schemas.openxmlformats.org/officeDocument/2006/extended-properties" xmlns:vt="http://schemas.openxmlformats.org/officeDocument/2006/docPropsVTypes">
  <TotalTime>96</TotalTime>
  <Words>424</Words>
  <Application>Microsoft Office PowerPoint</Application>
  <PresentationFormat>Geniş ekran</PresentationFormat>
  <Paragraphs>37</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Aptos</vt:lpstr>
      <vt:lpstr>Aptos Display</vt:lpstr>
      <vt:lpstr>Arial</vt:lpstr>
      <vt:lpstr>inherit</vt:lpstr>
      <vt:lpstr>Times New Roman</vt:lpstr>
      <vt:lpstr>Office Teması</vt:lpstr>
      <vt:lpstr>Yaşlı Erişkinlerde Geriatrik Uyku Anketi’nin                     Türkçe Versiyonun Geçerliliği       Cemile Peker1, Ayşe Dikmeer1, Rana Tuna Doğrul1, Hande Selvi        Öztorun1,Güneş Arık1, Kamile Sılay1      1 Departments of Geriatrics, Bilkent City Hospital, Ankara, Turkey  </vt:lpstr>
      <vt:lpstr>PowerPoint Sunusu</vt:lpstr>
      <vt:lpstr>PowerPoint Sunusu</vt:lpstr>
      <vt:lpstr>PowerPoint Sunusu</vt:lpstr>
      <vt:lpstr>PowerPoint Sunusu</vt:lpstr>
      <vt:lpstr>PowerPoint Sunusu</vt:lpstr>
      <vt:lpstr>PowerPoint Sunusu</vt:lpstr>
      <vt:lpstr>PowerPoint Sunusu</vt:lpstr>
      <vt:lpstr>PowerPoint Sunusu</vt:lpstr>
      <vt:lpstr>TEŞEKKÜRLER…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Yaşlı Erişkinlerde Geriatrik Uyku Anketi’nin Türkçe Versiyonun Geçerliliği    Cemile Peker1, Ayşe Dikmeer1, Rana Tuna Doğrul1, Hande Selvi Öztorun2, , Güneş Arık3, Kamile Sılay2 1 Departments of Geriatrics, Bilkent City Hospital, Ankara, Turkey 2Departments of Geriatrics, Faculty of Medicine, Bilkent City Hospital, Yıldırım Beyazıt University, Ankara, Turkey  3Departments of Geriatric, Bilkent City Hospital, University of Health Sciences, Ankara, Turkey</dc:title>
  <dc:creator>Buse Çalışan</dc:creator>
  <cp:lastModifiedBy>loq5</cp:lastModifiedBy>
  <cp:revision>12</cp:revision>
  <dcterms:created xsi:type="dcterms:W3CDTF">2025-09-25T07:19:01Z</dcterms:created>
  <dcterms:modified xsi:type="dcterms:W3CDTF">2025-10-18T04:36:42Z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0x0101008EB410E7384FD544926ED72B5900EAF6</vt:lpwstr>
  </property>
</Properties>
</file>