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9" r:id="rId2"/>
    <p:sldId id="257" r:id="rId3"/>
    <p:sldId id="262" r:id="rId4"/>
    <p:sldId id="261" r:id="rId5"/>
    <p:sldId id="263" r:id="rId6"/>
    <p:sldId id="265" r:id="rId7"/>
    <p:sldId id="266" r:id="rId8"/>
    <p:sldId id="267" r:id="rId9"/>
    <p:sldId id="269" r:id="rId10"/>
    <p:sldId id="272" r:id="rId11"/>
    <p:sldId id="270" r:id="rId12"/>
    <p:sldId id="291" r:id="rId13"/>
    <p:sldId id="284" r:id="rId14"/>
    <p:sldId id="286" r:id="rId15"/>
    <p:sldId id="285" r:id="rId16"/>
    <p:sldId id="287" r:id="rId17"/>
    <p:sldId id="288" r:id="rId18"/>
    <p:sldId id="289" r:id="rId19"/>
    <p:sldId id="292" r:id="rId20"/>
    <p:sldId id="290" r:id="rId21"/>
    <p:sldId id="293" r:id="rId22"/>
    <p:sldId id="294" r:id="rId23"/>
    <p:sldId id="299" r:id="rId24"/>
    <p:sldId id="295" r:id="rId25"/>
    <p:sldId id="298" r:id="rId26"/>
    <p:sldId id="300" r:id="rId27"/>
    <p:sldId id="297" r:id="rId28"/>
    <p:sldId id="274" r:id="rId29"/>
    <p:sldId id="302" r:id="rId30"/>
    <p:sldId id="275" r:id="rId31"/>
    <p:sldId id="305" r:id="rId32"/>
    <p:sldId id="309" r:id="rId33"/>
    <p:sldId id="280" r:id="rId34"/>
    <p:sldId id="277" r:id="rId35"/>
    <p:sldId id="278" r:id="rId36"/>
    <p:sldId id="279" r:id="rId37"/>
    <p:sldId id="310" r:id="rId38"/>
    <p:sldId id="307" r:id="rId39"/>
    <p:sldId id="311" r:id="rId40"/>
    <p:sldId id="303" r:id="rId41"/>
    <p:sldId id="281" r:id="rId42"/>
    <p:sldId id="282" r:id="rId43"/>
    <p:sldId id="314" r:id="rId44"/>
    <p:sldId id="313" r:id="rId45"/>
    <p:sldId id="316" r:id="rId46"/>
    <p:sldId id="315" r:id="rId47"/>
    <p:sldId id="318" r:id="rId48"/>
    <p:sldId id="301" r:id="rId49"/>
    <p:sldId id="320" r:id="rId50"/>
    <p:sldId id="317" r:id="rId51"/>
    <p:sldId id="319" r:id="rId5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175859-CAA2-4C3A-9813-17D59CB775D8}" v="12" dt="2025-10-15T13:46:22.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82" autoAdjust="0"/>
    <p:restoredTop sz="94660"/>
  </p:normalViewPr>
  <p:slideViewPr>
    <p:cSldViewPr snapToGrid="0">
      <p:cViewPr varScale="1">
        <p:scale>
          <a:sx n="74" d="100"/>
          <a:sy n="74" d="100"/>
        </p:scale>
        <p:origin x="48" y="2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zu okyar" userId="31cf4bc6487b5cd0" providerId="LiveId" clId="{36F4B07E-8490-4444-92E4-18E4F6FA54F7}"/>
    <pc:docChg chg="undo custSel addSld delSld modSld sldOrd">
      <pc:chgData name="arzu okyar" userId="31cf4bc6487b5cd0" providerId="LiveId" clId="{36F4B07E-8490-4444-92E4-18E4F6FA54F7}" dt="2025-10-16T08:53:39.425" v="658" actId="1076"/>
      <pc:docMkLst>
        <pc:docMk/>
      </pc:docMkLst>
      <pc:sldChg chg="modSp mod">
        <pc:chgData name="arzu okyar" userId="31cf4bc6487b5cd0" providerId="LiveId" clId="{36F4B07E-8490-4444-92E4-18E4F6FA54F7}" dt="2025-10-15T13:50:00.119" v="555" actId="20577"/>
        <pc:sldMkLst>
          <pc:docMk/>
          <pc:sldMk cId="1692642408" sldId="263"/>
        </pc:sldMkLst>
        <pc:spChg chg="mod">
          <ac:chgData name="arzu okyar" userId="31cf4bc6487b5cd0" providerId="LiveId" clId="{36F4B07E-8490-4444-92E4-18E4F6FA54F7}" dt="2025-10-15T13:50:00.119" v="555" actId="20577"/>
          <ac:spMkLst>
            <pc:docMk/>
            <pc:sldMk cId="1692642408" sldId="263"/>
            <ac:spMk id="8" creationId="{74BB24C9-C51F-5BCA-A803-9DD98311266C}"/>
          </ac:spMkLst>
        </pc:spChg>
      </pc:sldChg>
      <pc:sldChg chg="modSp mod">
        <pc:chgData name="arzu okyar" userId="31cf4bc6487b5cd0" providerId="LiveId" clId="{36F4B07E-8490-4444-92E4-18E4F6FA54F7}" dt="2025-10-15T13:21:34.058" v="477" actId="255"/>
        <pc:sldMkLst>
          <pc:docMk/>
          <pc:sldMk cId="3378145480" sldId="266"/>
        </pc:sldMkLst>
        <pc:spChg chg="mod">
          <ac:chgData name="arzu okyar" userId="31cf4bc6487b5cd0" providerId="LiveId" clId="{36F4B07E-8490-4444-92E4-18E4F6FA54F7}" dt="2025-10-15T13:21:34.058" v="477" actId="255"/>
          <ac:spMkLst>
            <pc:docMk/>
            <pc:sldMk cId="3378145480" sldId="266"/>
            <ac:spMk id="8" creationId="{DE99A491-BE26-AFC8-E766-26622909CD0A}"/>
          </ac:spMkLst>
        </pc:spChg>
      </pc:sldChg>
      <pc:sldChg chg="del">
        <pc:chgData name="arzu okyar" userId="31cf4bc6487b5cd0" providerId="LiveId" clId="{36F4B07E-8490-4444-92E4-18E4F6FA54F7}" dt="2025-10-13T13:25:56.338" v="472" actId="47"/>
        <pc:sldMkLst>
          <pc:docMk/>
          <pc:sldMk cId="1214792056" sldId="268"/>
        </pc:sldMkLst>
      </pc:sldChg>
      <pc:sldChg chg="del">
        <pc:chgData name="arzu okyar" userId="31cf4bc6487b5cd0" providerId="LiveId" clId="{36F4B07E-8490-4444-92E4-18E4F6FA54F7}" dt="2025-10-13T13:14:32.485" v="1" actId="47"/>
        <pc:sldMkLst>
          <pc:docMk/>
          <pc:sldMk cId="3428663963" sldId="271"/>
        </pc:sldMkLst>
      </pc:sldChg>
      <pc:sldChg chg="del">
        <pc:chgData name="arzu okyar" userId="31cf4bc6487b5cd0" providerId="LiveId" clId="{36F4B07E-8490-4444-92E4-18E4F6FA54F7}" dt="2025-10-13T13:14:30.734" v="0" actId="47"/>
        <pc:sldMkLst>
          <pc:docMk/>
          <pc:sldMk cId="3059235445" sldId="273"/>
        </pc:sldMkLst>
      </pc:sldChg>
      <pc:sldChg chg="modSp mod">
        <pc:chgData name="arzu okyar" userId="31cf4bc6487b5cd0" providerId="LiveId" clId="{36F4B07E-8490-4444-92E4-18E4F6FA54F7}" dt="2025-10-16T08:42:00.181" v="576" actId="20577"/>
        <pc:sldMkLst>
          <pc:docMk/>
          <pc:sldMk cId="2246432918" sldId="274"/>
        </pc:sldMkLst>
        <pc:spChg chg="mod">
          <ac:chgData name="arzu okyar" userId="31cf4bc6487b5cd0" providerId="LiveId" clId="{36F4B07E-8490-4444-92E4-18E4F6FA54F7}" dt="2025-10-16T08:42:00.181" v="576" actId="20577"/>
          <ac:spMkLst>
            <pc:docMk/>
            <pc:sldMk cId="2246432918" sldId="274"/>
            <ac:spMk id="4" creationId="{B65CC9C3-CE30-5B99-45A2-8E2BA9544FD0}"/>
          </ac:spMkLst>
        </pc:spChg>
      </pc:sldChg>
      <pc:sldChg chg="ord">
        <pc:chgData name="arzu okyar" userId="31cf4bc6487b5cd0" providerId="LiveId" clId="{36F4B07E-8490-4444-92E4-18E4F6FA54F7}" dt="2025-10-15T13:37:32.383" v="483"/>
        <pc:sldMkLst>
          <pc:docMk/>
          <pc:sldMk cId="3557354728" sldId="277"/>
        </pc:sldMkLst>
      </pc:sldChg>
      <pc:sldChg chg="modSp mod">
        <pc:chgData name="arzu okyar" userId="31cf4bc6487b5cd0" providerId="LiveId" clId="{36F4B07E-8490-4444-92E4-18E4F6FA54F7}" dt="2025-10-15T13:39:06.940" v="485" actId="113"/>
        <pc:sldMkLst>
          <pc:docMk/>
          <pc:sldMk cId="1581955722" sldId="279"/>
        </pc:sldMkLst>
        <pc:spChg chg="mod">
          <ac:chgData name="arzu okyar" userId="31cf4bc6487b5cd0" providerId="LiveId" clId="{36F4B07E-8490-4444-92E4-18E4F6FA54F7}" dt="2025-10-15T13:39:06.940" v="485" actId="113"/>
          <ac:spMkLst>
            <pc:docMk/>
            <pc:sldMk cId="1581955722" sldId="279"/>
            <ac:spMk id="4" creationId="{F3EE2BDA-FBD5-94B0-83AD-95A95E8CAF6A}"/>
          </ac:spMkLst>
        </pc:spChg>
      </pc:sldChg>
      <pc:sldChg chg="ord">
        <pc:chgData name="arzu okyar" userId="31cf4bc6487b5cd0" providerId="LiveId" clId="{36F4B07E-8490-4444-92E4-18E4F6FA54F7}" dt="2025-10-15T13:40:43.108" v="487"/>
        <pc:sldMkLst>
          <pc:docMk/>
          <pc:sldMk cId="4118371007" sldId="280"/>
        </pc:sldMkLst>
      </pc:sldChg>
      <pc:sldChg chg="del">
        <pc:chgData name="arzu okyar" userId="31cf4bc6487b5cd0" providerId="LiveId" clId="{36F4B07E-8490-4444-92E4-18E4F6FA54F7}" dt="2025-10-13T13:14:33.663" v="2" actId="47"/>
        <pc:sldMkLst>
          <pc:docMk/>
          <pc:sldMk cId="4222967808" sldId="283"/>
        </pc:sldMkLst>
      </pc:sldChg>
      <pc:sldChg chg="modSp mod">
        <pc:chgData name="arzu okyar" userId="31cf4bc6487b5cd0" providerId="LiveId" clId="{36F4B07E-8490-4444-92E4-18E4F6FA54F7}" dt="2025-10-15T13:25:39.676" v="478" actId="20577"/>
        <pc:sldMkLst>
          <pc:docMk/>
          <pc:sldMk cId="2348283119" sldId="284"/>
        </pc:sldMkLst>
        <pc:spChg chg="mod">
          <ac:chgData name="arzu okyar" userId="31cf4bc6487b5cd0" providerId="LiveId" clId="{36F4B07E-8490-4444-92E4-18E4F6FA54F7}" dt="2025-10-15T13:25:39.676" v="478" actId="20577"/>
          <ac:spMkLst>
            <pc:docMk/>
            <pc:sldMk cId="2348283119" sldId="284"/>
            <ac:spMk id="4" creationId="{C0BF5810-17D2-AC14-4F33-8FF3670A85AC}"/>
          </ac:spMkLst>
        </pc:spChg>
      </pc:sldChg>
      <pc:sldChg chg="modSp mod">
        <pc:chgData name="arzu okyar" userId="31cf4bc6487b5cd0" providerId="LiveId" clId="{36F4B07E-8490-4444-92E4-18E4F6FA54F7}" dt="2025-10-15T13:32:56.599" v="481" actId="20577"/>
        <pc:sldMkLst>
          <pc:docMk/>
          <pc:sldMk cId="2067840469" sldId="298"/>
        </pc:sldMkLst>
        <pc:spChg chg="mod">
          <ac:chgData name="arzu okyar" userId="31cf4bc6487b5cd0" providerId="LiveId" clId="{36F4B07E-8490-4444-92E4-18E4F6FA54F7}" dt="2025-10-15T13:32:56.599" v="481" actId="20577"/>
          <ac:spMkLst>
            <pc:docMk/>
            <pc:sldMk cId="2067840469" sldId="298"/>
            <ac:spMk id="7" creationId="{CB167BD8-76CD-2419-1847-8BB2862609C3}"/>
          </ac:spMkLst>
        </pc:spChg>
      </pc:sldChg>
      <pc:sldChg chg="ord">
        <pc:chgData name="arzu okyar" userId="31cf4bc6487b5cd0" providerId="LiveId" clId="{36F4B07E-8490-4444-92E4-18E4F6FA54F7}" dt="2025-10-13T13:14:39.584" v="4"/>
        <pc:sldMkLst>
          <pc:docMk/>
          <pc:sldMk cId="1213610224" sldId="301"/>
        </pc:sldMkLst>
      </pc:sldChg>
      <pc:sldChg chg="modSp mod">
        <pc:chgData name="arzu okyar" userId="31cf4bc6487b5cd0" providerId="LiveId" clId="{36F4B07E-8490-4444-92E4-18E4F6FA54F7}" dt="2025-10-16T08:44:41.391" v="630" actId="20577"/>
        <pc:sldMkLst>
          <pc:docMk/>
          <pc:sldMk cId="2602765818" sldId="307"/>
        </pc:sldMkLst>
        <pc:spChg chg="mod">
          <ac:chgData name="arzu okyar" userId="31cf4bc6487b5cd0" providerId="LiveId" clId="{36F4B07E-8490-4444-92E4-18E4F6FA54F7}" dt="2025-10-16T08:43:05.141" v="599" actId="20577"/>
          <ac:spMkLst>
            <pc:docMk/>
            <pc:sldMk cId="2602765818" sldId="307"/>
            <ac:spMk id="3" creationId="{54A798BF-4786-9CC9-9F5C-62C1EAB1F115}"/>
          </ac:spMkLst>
        </pc:spChg>
        <pc:spChg chg="mod">
          <ac:chgData name="arzu okyar" userId="31cf4bc6487b5cd0" providerId="LiveId" clId="{36F4B07E-8490-4444-92E4-18E4F6FA54F7}" dt="2025-10-16T08:44:41.391" v="630" actId="20577"/>
          <ac:spMkLst>
            <pc:docMk/>
            <pc:sldMk cId="2602765818" sldId="307"/>
            <ac:spMk id="6" creationId="{B1954C0A-C7DB-36BE-7D61-7975E5795517}"/>
          </ac:spMkLst>
        </pc:spChg>
      </pc:sldChg>
      <pc:sldChg chg="del">
        <pc:chgData name="arzu okyar" userId="31cf4bc6487b5cd0" providerId="LiveId" clId="{36F4B07E-8490-4444-92E4-18E4F6FA54F7}" dt="2025-10-16T08:42:37.791" v="577" actId="47"/>
        <pc:sldMkLst>
          <pc:docMk/>
          <pc:sldMk cId="436261448" sldId="308"/>
        </pc:sldMkLst>
      </pc:sldChg>
      <pc:sldChg chg="modSp mod">
        <pc:chgData name="arzu okyar" userId="31cf4bc6487b5cd0" providerId="LiveId" clId="{36F4B07E-8490-4444-92E4-18E4F6FA54F7}" dt="2025-10-13T13:18:37.407" v="140" actId="20577"/>
        <pc:sldMkLst>
          <pc:docMk/>
          <pc:sldMk cId="2095965979" sldId="315"/>
        </pc:sldMkLst>
        <pc:spChg chg="mod">
          <ac:chgData name="arzu okyar" userId="31cf4bc6487b5cd0" providerId="LiveId" clId="{36F4B07E-8490-4444-92E4-18E4F6FA54F7}" dt="2025-10-13T13:18:37.407" v="140" actId="20577"/>
          <ac:spMkLst>
            <pc:docMk/>
            <pc:sldMk cId="2095965979" sldId="315"/>
            <ac:spMk id="4" creationId="{AD169399-53C4-49FF-7F63-6DFF7AA403D5}"/>
          </ac:spMkLst>
        </pc:spChg>
      </pc:sldChg>
      <pc:sldChg chg="addSp modSp mod">
        <pc:chgData name="arzu okyar" userId="31cf4bc6487b5cd0" providerId="LiveId" clId="{36F4B07E-8490-4444-92E4-18E4F6FA54F7}" dt="2025-10-13T13:25:26.418" v="471" actId="114"/>
        <pc:sldMkLst>
          <pc:docMk/>
          <pc:sldMk cId="3601362659" sldId="317"/>
        </pc:sldMkLst>
        <pc:spChg chg="mod">
          <ac:chgData name="arzu okyar" userId="31cf4bc6487b5cd0" providerId="LiveId" clId="{36F4B07E-8490-4444-92E4-18E4F6FA54F7}" dt="2025-10-13T13:25:26.418" v="471" actId="114"/>
          <ac:spMkLst>
            <pc:docMk/>
            <pc:sldMk cId="3601362659" sldId="317"/>
            <ac:spMk id="4" creationId="{6B3F5591-80A8-5561-DAFD-B50C3B94637F}"/>
          </ac:spMkLst>
        </pc:spChg>
        <pc:picChg chg="mod">
          <ac:chgData name="arzu okyar" userId="31cf4bc6487b5cd0" providerId="LiveId" clId="{36F4B07E-8490-4444-92E4-18E4F6FA54F7}" dt="2025-10-13T13:19:16.132" v="143" actId="14100"/>
          <ac:picMkLst>
            <pc:docMk/>
            <pc:sldMk cId="3601362659" sldId="317"/>
            <ac:picMk id="5" creationId="{96F50B69-612F-5459-A4B3-D55895D57D86}"/>
          </ac:picMkLst>
        </pc:picChg>
        <pc:picChg chg="add mod">
          <ac:chgData name="arzu okyar" userId="31cf4bc6487b5cd0" providerId="LiveId" clId="{36F4B07E-8490-4444-92E4-18E4F6FA54F7}" dt="2025-10-13T13:19:24.140" v="146" actId="1076"/>
          <ac:picMkLst>
            <pc:docMk/>
            <pc:sldMk cId="3601362659" sldId="317"/>
            <ac:picMk id="6" creationId="{46B95DE4-E6FB-25BC-2AE3-FE45BD47A55E}"/>
          </ac:picMkLst>
        </pc:picChg>
      </pc:sldChg>
      <pc:sldChg chg="delSp modSp add mod">
        <pc:chgData name="arzu okyar" userId="31cf4bc6487b5cd0" providerId="LiveId" clId="{36F4B07E-8490-4444-92E4-18E4F6FA54F7}" dt="2025-10-13T13:18:29.141" v="135" actId="1076"/>
        <pc:sldMkLst>
          <pc:docMk/>
          <pc:sldMk cId="126723013" sldId="318"/>
        </pc:sldMkLst>
        <pc:spChg chg="mod">
          <ac:chgData name="arzu okyar" userId="31cf4bc6487b5cd0" providerId="LiveId" clId="{36F4B07E-8490-4444-92E4-18E4F6FA54F7}" dt="2025-10-13T13:18:25.195" v="134" actId="1076"/>
          <ac:spMkLst>
            <pc:docMk/>
            <pc:sldMk cId="126723013" sldId="318"/>
            <ac:spMk id="3" creationId="{1948A042-4019-11F7-661C-C9B77CF99B0E}"/>
          </ac:spMkLst>
        </pc:spChg>
        <pc:spChg chg="mod">
          <ac:chgData name="arzu okyar" userId="31cf4bc6487b5cd0" providerId="LiveId" clId="{36F4B07E-8490-4444-92E4-18E4F6FA54F7}" dt="2025-10-13T13:18:29.141" v="135" actId="1076"/>
          <ac:spMkLst>
            <pc:docMk/>
            <pc:sldMk cId="126723013" sldId="318"/>
            <ac:spMk id="4" creationId="{B701F0D6-94E3-027A-EE45-54F9FC7F13A0}"/>
          </ac:spMkLst>
        </pc:spChg>
      </pc:sldChg>
      <pc:sldChg chg="addSp delSp modSp new mod setBg">
        <pc:chgData name="arzu okyar" userId="31cf4bc6487b5cd0" providerId="LiveId" clId="{36F4B07E-8490-4444-92E4-18E4F6FA54F7}" dt="2025-10-15T13:47:29.576" v="552" actId="478"/>
        <pc:sldMkLst>
          <pc:docMk/>
          <pc:sldMk cId="368106822" sldId="319"/>
        </pc:sldMkLst>
        <pc:spChg chg="mod">
          <ac:chgData name="arzu okyar" userId="31cf4bc6487b5cd0" providerId="LiveId" clId="{36F4B07E-8490-4444-92E4-18E4F6FA54F7}" dt="2025-10-15T13:47:23.656" v="551" actId="27636"/>
          <ac:spMkLst>
            <pc:docMk/>
            <pc:sldMk cId="368106822" sldId="319"/>
            <ac:spMk id="2" creationId="{C34066DC-B735-D671-24DE-87A1F56F6AD2}"/>
          </ac:spMkLst>
        </pc:spChg>
        <pc:spChg chg="del mod ord">
          <ac:chgData name="arzu okyar" userId="31cf4bc6487b5cd0" providerId="LiveId" clId="{36F4B07E-8490-4444-92E4-18E4F6FA54F7}" dt="2025-10-15T13:47:29.576" v="552" actId="478"/>
          <ac:spMkLst>
            <pc:docMk/>
            <pc:sldMk cId="368106822" sldId="319"/>
            <ac:spMk id="3" creationId="{EDC2D996-B978-3E78-803E-2458B1E2AE67}"/>
          </ac:spMkLst>
        </pc:spChg>
        <pc:spChg chg="add del">
          <ac:chgData name="arzu okyar" userId="31cf4bc6487b5cd0" providerId="LiveId" clId="{36F4B07E-8490-4444-92E4-18E4F6FA54F7}" dt="2025-10-15T13:47:15.116" v="545" actId="26606"/>
          <ac:spMkLst>
            <pc:docMk/>
            <pc:sldMk cId="368106822" sldId="319"/>
            <ac:spMk id="1033" creationId="{5C8908E2-EE49-44D2-9428-A28D2312A8D5}"/>
          </ac:spMkLst>
        </pc:spChg>
        <pc:spChg chg="add del">
          <ac:chgData name="arzu okyar" userId="31cf4bc6487b5cd0" providerId="LiveId" clId="{36F4B07E-8490-4444-92E4-18E4F6FA54F7}" dt="2025-10-15T13:47:15.116" v="545" actId="26606"/>
          <ac:spMkLst>
            <pc:docMk/>
            <pc:sldMk cId="368106822" sldId="319"/>
            <ac:spMk id="1039" creationId="{02114E49-C077-4083-B5C1-6A6E70F4D91F}"/>
          </ac:spMkLst>
        </pc:spChg>
        <pc:spChg chg="add del">
          <ac:chgData name="arzu okyar" userId="31cf4bc6487b5cd0" providerId="LiveId" clId="{36F4B07E-8490-4444-92E4-18E4F6FA54F7}" dt="2025-10-15T13:47:15.116" v="545" actId="26606"/>
          <ac:spMkLst>
            <pc:docMk/>
            <pc:sldMk cId="368106822" sldId="319"/>
            <ac:spMk id="1041" creationId="{ED888B23-07FA-482A-96DF-47E31AF1A603}"/>
          </ac:spMkLst>
        </pc:spChg>
        <pc:spChg chg="add">
          <ac:chgData name="arzu okyar" userId="31cf4bc6487b5cd0" providerId="LiveId" clId="{36F4B07E-8490-4444-92E4-18E4F6FA54F7}" dt="2025-10-15T13:47:15.116" v="545" actId="26606"/>
          <ac:spMkLst>
            <pc:docMk/>
            <pc:sldMk cId="368106822" sldId="319"/>
            <ac:spMk id="1046" creationId="{5C8908E2-EE49-44D2-9428-A28D2312A8D5}"/>
          </ac:spMkLst>
        </pc:spChg>
        <pc:spChg chg="add">
          <ac:chgData name="arzu okyar" userId="31cf4bc6487b5cd0" providerId="LiveId" clId="{36F4B07E-8490-4444-92E4-18E4F6FA54F7}" dt="2025-10-15T13:47:15.116" v="545" actId="26606"/>
          <ac:spMkLst>
            <pc:docMk/>
            <pc:sldMk cId="368106822" sldId="319"/>
            <ac:spMk id="1052" creationId="{8B88B599-C539-4F18-A32A-40207EC6E21A}"/>
          </ac:spMkLst>
        </pc:spChg>
        <pc:spChg chg="add">
          <ac:chgData name="arzu okyar" userId="31cf4bc6487b5cd0" providerId="LiveId" clId="{36F4B07E-8490-4444-92E4-18E4F6FA54F7}" dt="2025-10-15T13:47:15.116" v="545" actId="26606"/>
          <ac:spMkLst>
            <pc:docMk/>
            <pc:sldMk cId="368106822" sldId="319"/>
            <ac:spMk id="1054" creationId="{ED888B23-07FA-482A-96DF-47E31AF1A603}"/>
          </ac:spMkLst>
        </pc:spChg>
        <pc:grpChg chg="add">
          <ac:chgData name="arzu okyar" userId="31cf4bc6487b5cd0" providerId="LiveId" clId="{36F4B07E-8490-4444-92E4-18E4F6FA54F7}" dt="2025-10-15T13:46:23.302" v="495" actId="26606"/>
          <ac:grpSpMkLst>
            <pc:docMk/>
            <pc:sldMk cId="368106822" sldId="319"/>
            <ac:grpSpMk id="1035" creationId="{D8C3AFD7-4CCE-484E-84C6-80FB3E3E2093}"/>
          </ac:grpSpMkLst>
        </pc:grpChg>
        <pc:grpChg chg="add">
          <ac:chgData name="arzu okyar" userId="31cf4bc6487b5cd0" providerId="LiveId" clId="{36F4B07E-8490-4444-92E4-18E4F6FA54F7}" dt="2025-10-15T13:47:15.116" v="545" actId="26606"/>
          <ac:grpSpMkLst>
            <pc:docMk/>
            <pc:sldMk cId="368106822" sldId="319"/>
            <ac:grpSpMk id="1048" creationId="{B29018A0-5DE6-4CC9-AB25-675616AF7225}"/>
          </ac:grpSpMkLst>
        </pc:grpChg>
        <pc:picChg chg="add del mod">
          <ac:chgData name="arzu okyar" userId="31cf4bc6487b5cd0" providerId="LiveId" clId="{36F4B07E-8490-4444-92E4-18E4F6FA54F7}" dt="2025-10-15T13:46:17.712" v="491" actId="478"/>
          <ac:picMkLst>
            <pc:docMk/>
            <pc:sldMk cId="368106822" sldId="319"/>
            <ac:picMk id="1026" creationId="{DE276DA0-9A30-66D0-1343-6B0AEC0597DC}"/>
          </ac:picMkLst>
        </pc:picChg>
        <pc:picChg chg="add mod">
          <ac:chgData name="arzu okyar" userId="31cf4bc6487b5cd0" providerId="LiveId" clId="{36F4B07E-8490-4444-92E4-18E4F6FA54F7}" dt="2025-10-15T13:47:15.116" v="545" actId="26606"/>
          <ac:picMkLst>
            <pc:docMk/>
            <pc:sldMk cId="368106822" sldId="319"/>
            <ac:picMk id="1028" creationId="{0EABD793-C911-E03A-E1F7-09E8840B0E71}"/>
          </ac:picMkLst>
        </pc:picChg>
      </pc:sldChg>
      <pc:sldChg chg="addSp delSp modSp new mod">
        <pc:chgData name="arzu okyar" userId="31cf4bc6487b5cd0" providerId="LiveId" clId="{36F4B07E-8490-4444-92E4-18E4F6FA54F7}" dt="2025-10-16T08:53:39.425" v="658" actId="1076"/>
        <pc:sldMkLst>
          <pc:docMk/>
          <pc:sldMk cId="735302327" sldId="320"/>
        </pc:sldMkLst>
        <pc:spChg chg="del">
          <ac:chgData name="arzu okyar" userId="31cf4bc6487b5cd0" providerId="LiveId" clId="{36F4B07E-8490-4444-92E4-18E4F6FA54F7}" dt="2025-10-16T08:52:57.992" v="645" actId="22"/>
          <ac:spMkLst>
            <pc:docMk/>
            <pc:sldMk cId="735302327" sldId="320"/>
            <ac:spMk id="3" creationId="{91AE1315-783D-9A9E-8C81-BDCEDBF0B566}"/>
          </ac:spMkLst>
        </pc:spChg>
        <pc:spChg chg="add del">
          <ac:chgData name="arzu okyar" userId="31cf4bc6487b5cd0" providerId="LiveId" clId="{36F4B07E-8490-4444-92E4-18E4F6FA54F7}" dt="2025-10-16T08:49:26.261" v="635" actId="22"/>
          <ac:spMkLst>
            <pc:docMk/>
            <pc:sldMk cId="735302327" sldId="320"/>
            <ac:spMk id="5" creationId="{0493F41E-FB9A-217D-2CB9-EE3EF0788A9D}"/>
          </ac:spMkLst>
        </pc:spChg>
        <pc:picChg chg="add mod">
          <ac:chgData name="arzu okyar" userId="31cf4bc6487b5cd0" providerId="LiveId" clId="{36F4B07E-8490-4444-92E4-18E4F6FA54F7}" dt="2025-10-16T08:49:46.959" v="638" actId="1076"/>
          <ac:picMkLst>
            <pc:docMk/>
            <pc:sldMk cId="735302327" sldId="320"/>
            <ac:picMk id="7" creationId="{EC35D94E-2EFB-3938-1C01-7F260ACD836C}"/>
          </ac:picMkLst>
        </pc:picChg>
        <pc:picChg chg="add mod">
          <ac:chgData name="arzu okyar" userId="31cf4bc6487b5cd0" providerId="LiveId" clId="{36F4B07E-8490-4444-92E4-18E4F6FA54F7}" dt="2025-10-16T08:52:39.200" v="641" actId="1076"/>
          <ac:picMkLst>
            <pc:docMk/>
            <pc:sldMk cId="735302327" sldId="320"/>
            <ac:picMk id="9" creationId="{4F5EF4DC-3B44-0B41-D57C-FF367A8CD3AB}"/>
          </ac:picMkLst>
        </pc:picChg>
        <pc:picChg chg="add mod">
          <ac:chgData name="arzu okyar" userId="31cf4bc6487b5cd0" providerId="LiveId" clId="{36F4B07E-8490-4444-92E4-18E4F6FA54F7}" dt="2025-10-16T08:52:41.678" v="642" actId="1076"/>
          <ac:picMkLst>
            <pc:docMk/>
            <pc:sldMk cId="735302327" sldId="320"/>
            <ac:picMk id="11" creationId="{FD83884C-010E-8A6E-4908-9C7F78DFE66F}"/>
          </ac:picMkLst>
        </pc:picChg>
        <pc:picChg chg="add mod">
          <ac:chgData name="arzu okyar" userId="31cf4bc6487b5cd0" providerId="LiveId" clId="{36F4B07E-8490-4444-92E4-18E4F6FA54F7}" dt="2025-10-16T08:52:51.138" v="644" actId="1076"/>
          <ac:picMkLst>
            <pc:docMk/>
            <pc:sldMk cId="735302327" sldId="320"/>
            <ac:picMk id="13" creationId="{B6CED311-A586-F006-2B7F-D35E0A0C4BB4}"/>
          </ac:picMkLst>
        </pc:picChg>
        <pc:picChg chg="add mod ord">
          <ac:chgData name="arzu okyar" userId="31cf4bc6487b5cd0" providerId="LiveId" clId="{36F4B07E-8490-4444-92E4-18E4F6FA54F7}" dt="2025-10-16T08:53:01.183" v="646" actId="1076"/>
          <ac:picMkLst>
            <pc:docMk/>
            <pc:sldMk cId="735302327" sldId="320"/>
            <ac:picMk id="15" creationId="{7437E4E7-5E2B-968A-8C37-313100B3868F}"/>
          </ac:picMkLst>
        </pc:picChg>
        <pc:picChg chg="add mod">
          <ac:chgData name="arzu okyar" userId="31cf4bc6487b5cd0" providerId="LiveId" clId="{36F4B07E-8490-4444-92E4-18E4F6FA54F7}" dt="2025-10-16T08:53:10.764" v="648" actId="1076"/>
          <ac:picMkLst>
            <pc:docMk/>
            <pc:sldMk cId="735302327" sldId="320"/>
            <ac:picMk id="17" creationId="{6843321B-F38A-A0B7-2FAD-44F48D197821}"/>
          </ac:picMkLst>
        </pc:picChg>
        <pc:picChg chg="add mod">
          <ac:chgData name="arzu okyar" userId="31cf4bc6487b5cd0" providerId="LiveId" clId="{36F4B07E-8490-4444-92E4-18E4F6FA54F7}" dt="2025-10-16T08:53:27.572" v="654" actId="1076"/>
          <ac:picMkLst>
            <pc:docMk/>
            <pc:sldMk cId="735302327" sldId="320"/>
            <ac:picMk id="19" creationId="{E3DB266C-94E6-E170-D75D-2DCD28994D0A}"/>
          </ac:picMkLst>
        </pc:picChg>
        <pc:picChg chg="add mod">
          <ac:chgData name="arzu okyar" userId="31cf4bc6487b5cd0" providerId="LiveId" clId="{36F4B07E-8490-4444-92E4-18E4F6FA54F7}" dt="2025-10-16T08:53:39.425" v="658" actId="1076"/>
          <ac:picMkLst>
            <pc:docMk/>
            <pc:sldMk cId="735302327" sldId="320"/>
            <ac:picMk id="21" creationId="{834FBA09-B738-D907-EED0-2A6B6D275E4C}"/>
          </ac:picMkLst>
        </pc:picChg>
      </pc:sldChg>
      <pc:sldChg chg="add del">
        <pc:chgData name="arzu okyar" userId="31cf4bc6487b5cd0" providerId="LiveId" clId="{36F4B07E-8490-4444-92E4-18E4F6FA54F7}" dt="2025-10-16T08:49:19.431" v="632" actId="2890"/>
        <pc:sldMkLst>
          <pc:docMk/>
          <pc:sldMk cId="4017554247" sldId="3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D1BD2-AC46-45B4-93C8-4AD727A8E86F}" type="datetimeFigureOut">
              <a:rPr lang="tr-TR" smtClean="0"/>
              <a:t>16.10.2025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42B17-B228-41E1-8C7F-5D39F533BEBD}" type="slidenum">
              <a:rPr lang="tr-TR" smtClean="0"/>
              <a:t>‹#›</a:t>
            </a:fld>
            <a:endParaRPr lang="tr-TR"/>
          </a:p>
        </p:txBody>
      </p:sp>
    </p:spTree>
    <p:extLst>
      <p:ext uri="{BB962C8B-B14F-4D97-AF65-F5344CB8AC3E}">
        <p14:creationId xmlns:p14="http://schemas.microsoft.com/office/powerpoint/2010/main" val="3078713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mc.ncbi.nlm.nih.gov/articles/PMC11970827/?utm_source=chatgpt.co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painmanagementcollaboratory.org/pain-management-history-timeline/?utm_source=chatgpt.co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mc.ncbi.nlm.nih.gov/articles/PMC11970827/?utm_source=chatgpt.com"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ainmanagementcollaboratory.org/pain-management-history-timeline/?utm_source=chatgpt.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Acıyı hafifletmek, türümüzün temel endişelerinden biri olmuştur çünkü varlığı savunmasızlığa yol açabilir ve hayatta kalma şansını azaltabilir. Ağrı ve ağrı yönetimiyle ilgili bilgilerimiz mağara resimlerine kadar gidiyor. Öyle ki Bazı mağara resimleri, bir tür acı yönetimi olarak yorumlanabilecek hareketleri tasvir eder. Bazıları oldukça ilkeldir ve memelilerin yaralarını yaladığını gösterirken, diğerleri daha ayrıntılıdır ve yaralı ve ağrılı bir uzvun kesilmesi de dahil olmak üzere acıyı hafifletmek için alet kullanımını tasvir eder.</a:t>
            </a:r>
          </a:p>
        </p:txBody>
      </p:sp>
      <p:sp>
        <p:nvSpPr>
          <p:cNvPr id="4" name="Slayt Numarası Yer Tutucusu 3"/>
          <p:cNvSpPr>
            <a:spLocks noGrp="1"/>
          </p:cNvSpPr>
          <p:nvPr>
            <p:ph type="sldNum" sz="quarter" idx="5"/>
          </p:nvPr>
        </p:nvSpPr>
        <p:spPr/>
        <p:txBody>
          <a:bodyPr/>
          <a:lstStyle/>
          <a:p>
            <a:fld id="{DBD42B17-B228-41E1-8C7F-5D39F533BEBD}" type="slidenum">
              <a:rPr lang="tr-TR" smtClean="0"/>
              <a:t>4</a:t>
            </a:fld>
            <a:endParaRPr lang="tr-TR"/>
          </a:p>
        </p:txBody>
      </p:sp>
    </p:spTree>
    <p:extLst>
      <p:ext uri="{BB962C8B-B14F-4D97-AF65-F5344CB8AC3E}">
        <p14:creationId xmlns:p14="http://schemas.microsoft.com/office/powerpoint/2010/main" val="1971374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5672D-A562-B439-3B29-F8D64E22BE8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51E077F-FCF1-EB81-0D85-379EABAF748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5B8424B-265F-0D6D-05C7-9F2ECAF3AEC0}"/>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Background:</a:t>
            </a:r>
          </a:p>
          <a:p>
            <a:r>
              <a:rPr lang="en-US" dirty="0">
                <a:effectLst/>
              </a:rPr>
              <a:t>Acetaminophen is widely used as first-line therapy for chronic pain because of its perceived safety and the assumption that, unlike nonsteroidal anti-inflammatory drugs, it has little or no effect on blood pressure (BP). Although observational studies suggest that acetaminophen may increase BP, clinical trials are lacking. We, therefore, studied the effects of regular acetaminophen dosing on BP in individuals with hypertension.</a:t>
            </a:r>
          </a:p>
          <a:p>
            <a:r>
              <a:rPr lang="en-US" sz="1200" b="1" i="0" kern="1200" dirty="0">
                <a:solidFill>
                  <a:schemeClr val="tx1"/>
                </a:solidFill>
                <a:effectLst/>
                <a:latin typeface="+mn-lt"/>
                <a:ea typeface="+mn-ea"/>
                <a:cs typeface="+mn-cs"/>
              </a:rPr>
              <a:t>Methods:</a:t>
            </a:r>
          </a:p>
          <a:p>
            <a:r>
              <a:rPr lang="en-US" dirty="0">
                <a:effectLst/>
              </a:rPr>
              <a:t>In this double-blind, placebo-controlled, crossover study, 110 individuals were randomized to receive 1 g acetaminophen 4× daily or matched placebo for 2 weeks followed by a 2-week washout period before crossing over to the alternate treatment. At the beginning and end of each treatment period, 24-hour ambulatory BPs were measured. The primary outcome was a comparison of the change in mean daytime systolic BP from baseline to end of treatment between the placebo and acetaminophen arms.</a:t>
            </a:r>
          </a:p>
          <a:p>
            <a:r>
              <a:rPr lang="en-US" sz="1200" b="1" i="0" kern="1200" dirty="0">
                <a:solidFill>
                  <a:schemeClr val="tx1"/>
                </a:solidFill>
                <a:effectLst/>
                <a:latin typeface="+mn-lt"/>
                <a:ea typeface="+mn-ea"/>
                <a:cs typeface="+mn-cs"/>
              </a:rPr>
              <a:t>Results:</a:t>
            </a:r>
          </a:p>
          <a:p>
            <a:r>
              <a:rPr lang="en-US" dirty="0">
                <a:effectLst/>
              </a:rPr>
              <a:t>One-hundred three patients completed both arms of the study. Regular acetaminophen, compared with placebo, resulted in a significant increase in mean daytime systolic BP (132.8±10.5 to 136.5±10.1 mm Hg [acetaminophen] vs 133.9±10.3 to 132.5±9.9 mm Hg [placebo]; </a:t>
            </a:r>
            <a:r>
              <a:rPr lang="en-US" i="1" dirty="0">
                <a:effectLst/>
              </a:rPr>
              <a:t>P</a:t>
            </a:r>
            <a:r>
              <a:rPr lang="en-US" dirty="0">
                <a:effectLst/>
              </a:rPr>
              <a:t>&lt;0.0001) with a placebo-corrected increase of 4.7 mm Hg (95% CI, 2.9–6.6) and mean daytime diastolic BP (81.2±8.0 to 82.1±7.8 mm Hg [acetaminophen] vs 81.7±7.9 to 80.9±7.8 mm Hg [placebo]; </a:t>
            </a:r>
            <a:r>
              <a:rPr lang="en-US" i="1" dirty="0">
                <a:effectLst/>
              </a:rPr>
              <a:t>P</a:t>
            </a:r>
            <a:r>
              <a:rPr lang="en-US" dirty="0">
                <a:effectLst/>
              </a:rPr>
              <a:t>=0.005) with a placebo-corrected increase of 1.6 mm Hg (95% CI, 0.5–2.7). Similar findings were seen for 24-hour ambulatory and clinic BPs.</a:t>
            </a:r>
          </a:p>
          <a:p>
            <a:r>
              <a:rPr lang="en-US" sz="1200" b="1" i="0" kern="1200" dirty="0">
                <a:solidFill>
                  <a:schemeClr val="tx1"/>
                </a:solidFill>
                <a:effectLst/>
                <a:latin typeface="+mn-lt"/>
                <a:ea typeface="+mn-ea"/>
                <a:cs typeface="+mn-cs"/>
              </a:rPr>
              <a:t>Conclusions:</a:t>
            </a:r>
          </a:p>
          <a:p>
            <a:r>
              <a:rPr lang="en-US" dirty="0">
                <a:effectLst/>
              </a:rPr>
              <a:t>Regular daily intake of 4 g acetaminophen increases systolic BP in individuals with hypertension by ≈5 mm Hg when compared with placebo; this increases cardiovascular risk and calls into question the safety of regular acetaminophen use in this situation</a:t>
            </a:r>
          </a:p>
          <a:p>
            <a:endParaRPr lang="tr-TR" dirty="0"/>
          </a:p>
        </p:txBody>
      </p:sp>
      <p:sp>
        <p:nvSpPr>
          <p:cNvPr id="4" name="Slayt Numarası Yer Tutucusu 3">
            <a:extLst>
              <a:ext uri="{FF2B5EF4-FFF2-40B4-BE49-F238E27FC236}">
                <a16:creationId xmlns:a16="http://schemas.microsoft.com/office/drawing/2014/main" id="{691F43DF-2AF8-A116-4971-6E980EC6B6E7}"/>
              </a:ext>
            </a:extLst>
          </p:cNvPr>
          <p:cNvSpPr>
            <a:spLocks noGrp="1"/>
          </p:cNvSpPr>
          <p:nvPr>
            <p:ph type="sldNum" sz="quarter" idx="5"/>
          </p:nvPr>
        </p:nvSpPr>
        <p:spPr/>
        <p:txBody>
          <a:bodyPr/>
          <a:lstStyle/>
          <a:p>
            <a:fld id="{DBD42B17-B228-41E1-8C7F-5D39F533BEBD}" type="slidenum">
              <a:rPr lang="tr-TR" smtClean="0"/>
              <a:t>17</a:t>
            </a:fld>
            <a:endParaRPr lang="tr-TR"/>
          </a:p>
        </p:txBody>
      </p:sp>
    </p:spTree>
    <p:extLst>
      <p:ext uri="{BB962C8B-B14F-4D97-AF65-F5344CB8AC3E}">
        <p14:creationId xmlns:p14="http://schemas.microsoft.com/office/powerpoint/2010/main" val="3729783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10859-6606-B030-9AB2-2A08980DCC5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5450726-919D-D8F2-4A11-AAC2B5B0F8D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F267ABB-4EF2-61C4-E62F-688124507290}"/>
              </a:ext>
            </a:extLst>
          </p:cNvPr>
          <p:cNvSpPr>
            <a:spLocks noGrp="1"/>
          </p:cNvSpPr>
          <p:nvPr>
            <p:ph type="body" idx="1"/>
          </p:nvPr>
        </p:nvSpPr>
        <p:spPr/>
        <p:txBody>
          <a:bodyPr/>
          <a:lstStyle/>
          <a:p>
            <a:r>
              <a:rPr lang="en-US" dirty="0"/>
              <a:t>Objective. The main objective of this study is to examine the safety of oral acetaminophen at its therapeutic dose </a:t>
            </a:r>
            <a:r>
              <a:rPr lang="en-US" dirty="0" err="1"/>
              <a:t>inadults</a:t>
            </a:r>
            <a:r>
              <a:rPr lang="en-US" dirty="0"/>
              <a:t> aged ≥65 </a:t>
            </a:r>
            <a:r>
              <a:rPr lang="en-US" dirty="0" err="1"/>
              <a:t>years.Methods</a:t>
            </a:r>
            <a:r>
              <a:rPr lang="en-US" dirty="0"/>
              <a:t>. This population-based cohort study used the Clinical Practice Research Datalink-Gold data. </a:t>
            </a:r>
            <a:r>
              <a:rPr lang="en-US" dirty="0" err="1"/>
              <a:t>Participantswere</a:t>
            </a:r>
            <a:r>
              <a:rPr lang="en-US" dirty="0"/>
              <a:t> aged ≥65 years registered with a UK general practice for at least 12 months between 1998 and 2018. </a:t>
            </a:r>
            <a:r>
              <a:rPr lang="en-US" dirty="0" err="1"/>
              <a:t>Acetamin-ophen</a:t>
            </a:r>
            <a:r>
              <a:rPr lang="en-US" dirty="0"/>
              <a:t> exposure was deﬁned as at least two acetaminophen prescriptions within six months of the ﬁrst </a:t>
            </a:r>
            <a:r>
              <a:rPr lang="en-US" dirty="0" err="1"/>
              <a:t>acetaminophenprescription</a:t>
            </a:r>
            <a:r>
              <a:rPr lang="en-US" dirty="0"/>
              <a:t>, the ﬁrst prescription date being the index date. Acetaminophen </a:t>
            </a:r>
            <a:r>
              <a:rPr lang="en-US" dirty="0" err="1"/>
              <a:t>nonexposure</a:t>
            </a:r>
            <a:r>
              <a:rPr lang="en-US" dirty="0"/>
              <a:t> was deﬁned as the </a:t>
            </a:r>
            <a:r>
              <a:rPr lang="en-US" dirty="0" err="1"/>
              <a:t>absenceof</a:t>
            </a:r>
            <a:r>
              <a:rPr lang="en-US" dirty="0"/>
              <a:t> two acetaminophen prescriptions within six months over the study period. We calculated propensity score (PS) </a:t>
            </a:r>
            <a:r>
              <a:rPr lang="en-US" dirty="0" err="1"/>
              <a:t>foracetaminophen</a:t>
            </a:r>
            <a:r>
              <a:rPr lang="en-US" dirty="0"/>
              <a:t> prescription and undertook inverse probability treatment weighting using PS and PS-matched </a:t>
            </a:r>
            <a:r>
              <a:rPr lang="en-US" dirty="0" err="1"/>
              <a:t>analy-ses</a:t>
            </a:r>
            <a:r>
              <a:rPr lang="en-US" dirty="0"/>
              <a:t> to account for confounding. Missing data were handled using multiple imputation. The adjusted hazard ratio(</a:t>
            </a:r>
            <a:r>
              <a:rPr lang="en-US" dirty="0" err="1"/>
              <a:t>aHR</a:t>
            </a:r>
            <a:r>
              <a:rPr lang="en-US" dirty="0"/>
              <a:t>) and 95% conﬁdence interval (95% CI) were calculated using the Cox proportional hazards regression </a:t>
            </a:r>
            <a:r>
              <a:rPr lang="en-US" dirty="0" err="1"/>
              <a:t>model.Results</a:t>
            </a:r>
            <a:r>
              <a:rPr lang="en-US" dirty="0"/>
              <a:t>. In total, 180,483 acetaminophen exposed and 402,478 unexposed participants were included in </a:t>
            </a:r>
            <a:r>
              <a:rPr lang="en-US" dirty="0" err="1"/>
              <a:t>thisstudy</a:t>
            </a:r>
            <a:r>
              <a:rPr lang="en-US" dirty="0"/>
              <a:t>. Acetaminophen exposure was associated with an increased risk of perforation or ulceration or bleeding (aHR1.24; 95% CI 1.16–1.34), uncomplicated peptic ulcers (</a:t>
            </a:r>
            <a:r>
              <a:rPr lang="en-US" dirty="0" err="1"/>
              <a:t>aHR</a:t>
            </a:r>
            <a:r>
              <a:rPr lang="en-US" dirty="0"/>
              <a:t> 1.20; 95% CI 1.10–1.31), lower gastrointestinal bleeding(</a:t>
            </a:r>
            <a:r>
              <a:rPr lang="en-US" dirty="0" err="1"/>
              <a:t>aHR</a:t>
            </a:r>
            <a:r>
              <a:rPr lang="en-US" dirty="0"/>
              <a:t> 1.36; 95% CI 1.29–1.46), heart failure (</a:t>
            </a:r>
            <a:r>
              <a:rPr lang="en-US" dirty="0" err="1"/>
              <a:t>aHR</a:t>
            </a:r>
            <a:r>
              <a:rPr lang="en-US" dirty="0"/>
              <a:t> 1.09; 95% CI 1.06–1.13), hypertension (</a:t>
            </a:r>
            <a:r>
              <a:rPr lang="en-US" dirty="0" err="1"/>
              <a:t>aHR</a:t>
            </a:r>
            <a:r>
              <a:rPr lang="en-US" dirty="0"/>
              <a:t> 1.07; 95% CI 1.04–1.11), and chronic kidney disease (</a:t>
            </a:r>
            <a:r>
              <a:rPr lang="en-US" dirty="0" err="1"/>
              <a:t>aHR</a:t>
            </a:r>
            <a:r>
              <a:rPr lang="en-US" dirty="0"/>
              <a:t> 1.19; 95% CI 1.13–1.24).Conclusion. Despite its perceived safety, acetaminophen is associated with several serious complications. </a:t>
            </a:r>
            <a:r>
              <a:rPr lang="en-US" dirty="0" err="1"/>
              <a:t>Givenits</a:t>
            </a:r>
            <a:r>
              <a:rPr lang="en-US" dirty="0"/>
              <a:t> minimal analgesic effectiveness, acetaminophen as the ﬁrst-line oral analgesic option for long-term conditions </a:t>
            </a:r>
            <a:r>
              <a:rPr lang="en-US" dirty="0" err="1"/>
              <a:t>inolder</a:t>
            </a:r>
            <a:r>
              <a:rPr lang="en-US" dirty="0"/>
              <a:t> people requires careful reconsideration</a:t>
            </a:r>
            <a:endParaRPr lang="tr-TR" dirty="0"/>
          </a:p>
        </p:txBody>
      </p:sp>
      <p:sp>
        <p:nvSpPr>
          <p:cNvPr id="4" name="Slayt Numarası Yer Tutucusu 3">
            <a:extLst>
              <a:ext uri="{FF2B5EF4-FFF2-40B4-BE49-F238E27FC236}">
                <a16:creationId xmlns:a16="http://schemas.microsoft.com/office/drawing/2014/main" id="{2664763E-0390-89CF-C23C-944682D4F892}"/>
              </a:ext>
            </a:extLst>
          </p:cNvPr>
          <p:cNvSpPr>
            <a:spLocks noGrp="1"/>
          </p:cNvSpPr>
          <p:nvPr>
            <p:ph type="sldNum" sz="quarter" idx="5"/>
          </p:nvPr>
        </p:nvSpPr>
        <p:spPr/>
        <p:txBody>
          <a:bodyPr/>
          <a:lstStyle/>
          <a:p>
            <a:fld id="{DBD42B17-B228-41E1-8C7F-5D39F533BEBD}" type="slidenum">
              <a:rPr lang="tr-TR" smtClean="0"/>
              <a:t>18</a:t>
            </a:fld>
            <a:endParaRPr lang="tr-TR"/>
          </a:p>
        </p:txBody>
      </p:sp>
    </p:spTree>
    <p:extLst>
      <p:ext uri="{BB962C8B-B14F-4D97-AF65-F5344CB8AC3E}">
        <p14:creationId xmlns:p14="http://schemas.microsoft.com/office/powerpoint/2010/main" val="165942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5C18B-0067-51CD-E51E-39B9B9D0B44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4A344FE-875D-DF99-7206-C32ECD26026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13F2227-3A2D-F3D6-E3DF-92676501EEFC}"/>
              </a:ext>
            </a:extLst>
          </p:cNvPr>
          <p:cNvSpPr>
            <a:spLocks noGrp="1"/>
          </p:cNvSpPr>
          <p:nvPr>
            <p:ph type="body" idx="1"/>
          </p:nvPr>
        </p:nvSpPr>
        <p:spPr/>
        <p:txBody>
          <a:bodyPr/>
          <a:lstStyle/>
          <a:p>
            <a:r>
              <a:rPr lang="tr-TR" dirty="0"/>
              <a:t>COX </a:t>
            </a:r>
            <a:r>
              <a:rPr lang="tr-TR" dirty="0" err="1"/>
              <a:t>siklooksijenaz</a:t>
            </a:r>
            <a:endParaRPr lang="tr-TR" dirty="0"/>
          </a:p>
          <a:p>
            <a:r>
              <a:rPr lang="tr-TR" dirty="0" err="1"/>
              <a:t>Fenasetin</a:t>
            </a:r>
            <a:r>
              <a:rPr lang="tr-TR" dirty="0"/>
              <a:t> metabolitidir ve onun gibi karsinojenik değildir. İlk kez 1889’da keşfedilmiştir.</a:t>
            </a:r>
          </a:p>
        </p:txBody>
      </p:sp>
      <p:sp>
        <p:nvSpPr>
          <p:cNvPr id="4" name="Slayt Numarası Yer Tutucusu 3">
            <a:extLst>
              <a:ext uri="{FF2B5EF4-FFF2-40B4-BE49-F238E27FC236}">
                <a16:creationId xmlns:a16="http://schemas.microsoft.com/office/drawing/2014/main" id="{AF464623-A3E4-FF14-456D-F638479EE3CB}"/>
              </a:ext>
            </a:extLst>
          </p:cNvPr>
          <p:cNvSpPr>
            <a:spLocks noGrp="1"/>
          </p:cNvSpPr>
          <p:nvPr>
            <p:ph type="sldNum" sz="quarter" idx="5"/>
          </p:nvPr>
        </p:nvSpPr>
        <p:spPr/>
        <p:txBody>
          <a:bodyPr/>
          <a:lstStyle/>
          <a:p>
            <a:fld id="{DBD42B17-B228-41E1-8C7F-5D39F533BEBD}" type="slidenum">
              <a:rPr lang="tr-TR" smtClean="0"/>
              <a:t>20</a:t>
            </a:fld>
            <a:endParaRPr lang="tr-TR"/>
          </a:p>
        </p:txBody>
      </p:sp>
    </p:spTree>
    <p:extLst>
      <p:ext uri="{BB962C8B-B14F-4D97-AF65-F5344CB8AC3E}">
        <p14:creationId xmlns:p14="http://schemas.microsoft.com/office/powerpoint/2010/main" val="2652249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50561-C9D0-5520-8FBF-13AD09A02F5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5FB87FF-CD56-CFC3-93BE-ABEDACDAACB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7243826-F503-953A-AB2F-FB8893A2ADA2}"/>
              </a:ext>
            </a:extLst>
          </p:cNvPr>
          <p:cNvSpPr>
            <a:spLocks noGrp="1"/>
          </p:cNvSpPr>
          <p:nvPr>
            <p:ph type="body" idx="1"/>
          </p:nvPr>
        </p:nvSpPr>
        <p:spPr/>
        <p:txBody>
          <a:bodyPr/>
          <a:lstStyle/>
          <a:p>
            <a:r>
              <a:rPr lang="tr-TR" dirty="0"/>
              <a:t>COX </a:t>
            </a:r>
            <a:r>
              <a:rPr lang="tr-TR" dirty="0" err="1"/>
              <a:t>siklooksijenaz</a:t>
            </a:r>
            <a:endParaRPr lang="tr-TR" dirty="0"/>
          </a:p>
          <a:p>
            <a:r>
              <a:rPr lang="tr-TR" dirty="0" err="1"/>
              <a:t>Fenasetin</a:t>
            </a:r>
            <a:r>
              <a:rPr lang="tr-TR" dirty="0"/>
              <a:t> metabolitidir ve onun gibi karsinojenik değildir. İlk kez 1889’da keşfedilmiştir.</a:t>
            </a:r>
          </a:p>
        </p:txBody>
      </p:sp>
      <p:sp>
        <p:nvSpPr>
          <p:cNvPr id="4" name="Slayt Numarası Yer Tutucusu 3">
            <a:extLst>
              <a:ext uri="{FF2B5EF4-FFF2-40B4-BE49-F238E27FC236}">
                <a16:creationId xmlns:a16="http://schemas.microsoft.com/office/drawing/2014/main" id="{9402FA23-33F9-7F39-E03A-88F9ECA0F353}"/>
              </a:ext>
            </a:extLst>
          </p:cNvPr>
          <p:cNvSpPr>
            <a:spLocks noGrp="1"/>
          </p:cNvSpPr>
          <p:nvPr>
            <p:ph type="sldNum" sz="quarter" idx="5"/>
          </p:nvPr>
        </p:nvSpPr>
        <p:spPr/>
        <p:txBody>
          <a:bodyPr/>
          <a:lstStyle/>
          <a:p>
            <a:fld id="{DBD42B17-B228-41E1-8C7F-5D39F533BEBD}" type="slidenum">
              <a:rPr lang="tr-TR" smtClean="0"/>
              <a:t>21</a:t>
            </a:fld>
            <a:endParaRPr lang="tr-TR"/>
          </a:p>
        </p:txBody>
      </p:sp>
    </p:spTree>
    <p:extLst>
      <p:ext uri="{BB962C8B-B14F-4D97-AF65-F5344CB8AC3E}">
        <p14:creationId xmlns:p14="http://schemas.microsoft.com/office/powerpoint/2010/main" val="3848254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BD42B17-B228-41E1-8C7F-5D39F533BEBD}" type="slidenum">
              <a:rPr lang="tr-TR" smtClean="0"/>
              <a:t>23</a:t>
            </a:fld>
            <a:endParaRPr lang="tr-TR"/>
          </a:p>
        </p:txBody>
      </p:sp>
    </p:spTree>
    <p:extLst>
      <p:ext uri="{BB962C8B-B14F-4D97-AF65-F5344CB8AC3E}">
        <p14:creationId xmlns:p14="http://schemas.microsoft.com/office/powerpoint/2010/main" val="562029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E7802-3F4E-39D3-1AD3-FE00B73DC84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9DA4CC2-3356-0F88-48F3-33AB4486192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8993C4F-138D-85CB-D508-D15ED2145EE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593D70B3-6928-7054-8994-9E439E2465C9}"/>
              </a:ext>
            </a:extLst>
          </p:cNvPr>
          <p:cNvSpPr>
            <a:spLocks noGrp="1"/>
          </p:cNvSpPr>
          <p:nvPr>
            <p:ph type="sldNum" sz="quarter" idx="5"/>
          </p:nvPr>
        </p:nvSpPr>
        <p:spPr/>
        <p:txBody>
          <a:bodyPr/>
          <a:lstStyle/>
          <a:p>
            <a:fld id="{DBD42B17-B228-41E1-8C7F-5D39F533BEBD}" type="slidenum">
              <a:rPr lang="tr-TR" smtClean="0"/>
              <a:t>24</a:t>
            </a:fld>
            <a:endParaRPr lang="tr-TR"/>
          </a:p>
        </p:txBody>
      </p:sp>
    </p:spTree>
    <p:extLst>
      <p:ext uri="{BB962C8B-B14F-4D97-AF65-F5344CB8AC3E}">
        <p14:creationId xmlns:p14="http://schemas.microsoft.com/office/powerpoint/2010/main" val="962998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00F98-D520-4EAC-9E07-D95CAC83000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F0FD80A-131F-DC8F-6284-DE9273F1AA1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21686FA-E454-ECE2-D2A0-B117D353DD6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9B6051C-3EF9-C99C-5A8D-7E0950FBD060}"/>
              </a:ext>
            </a:extLst>
          </p:cNvPr>
          <p:cNvSpPr>
            <a:spLocks noGrp="1"/>
          </p:cNvSpPr>
          <p:nvPr>
            <p:ph type="sldNum" sz="quarter" idx="5"/>
          </p:nvPr>
        </p:nvSpPr>
        <p:spPr/>
        <p:txBody>
          <a:bodyPr/>
          <a:lstStyle/>
          <a:p>
            <a:fld id="{DBD42B17-B228-41E1-8C7F-5D39F533BEBD}" type="slidenum">
              <a:rPr lang="tr-TR" smtClean="0"/>
              <a:t>25</a:t>
            </a:fld>
            <a:endParaRPr lang="tr-TR"/>
          </a:p>
        </p:txBody>
      </p:sp>
    </p:spTree>
    <p:extLst>
      <p:ext uri="{BB962C8B-B14F-4D97-AF65-F5344CB8AC3E}">
        <p14:creationId xmlns:p14="http://schemas.microsoft.com/office/powerpoint/2010/main" val="561457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68B79-1C70-566C-9A73-9DB669C1797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A7A848F-D758-60C3-BDE1-CC4A999084F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9B0C97D-9E5E-3D8C-767E-AF5E0A0322DD}"/>
              </a:ext>
            </a:extLst>
          </p:cNvPr>
          <p:cNvSpPr>
            <a:spLocks noGrp="1"/>
          </p:cNvSpPr>
          <p:nvPr>
            <p:ph type="body" idx="1"/>
          </p:nvPr>
        </p:nvSpPr>
        <p:spPr/>
        <p:txBody>
          <a:bodyPr/>
          <a:lstStyle/>
          <a:p>
            <a:r>
              <a:rPr lang="tr-TR" dirty="0"/>
              <a:t>NSAİD</a:t>
            </a:r>
            <a:r>
              <a:rPr lang="tr-TR" dirty="0">
                <a:sym typeface="Wingdings" panose="05000000000000000000" pitchFamily="2" charset="2"/>
              </a:rPr>
              <a:t> demans riskini azalabilir, kanser riskini azaltabilir, OAB inkontinansı azaltabilir, Yaşlıda psikiyatrik bulguları </a:t>
            </a:r>
            <a:r>
              <a:rPr lang="tr-TR" dirty="0" err="1">
                <a:sym typeface="Wingdings" panose="05000000000000000000" pitchFamily="2" charset="2"/>
              </a:rPr>
              <a:t>tetkileyebilir</a:t>
            </a:r>
            <a:r>
              <a:rPr lang="tr-TR" dirty="0">
                <a:sym typeface="Wingdings" panose="05000000000000000000" pitchFamily="2" charset="2"/>
              </a:rPr>
              <a:t> (ajitasyon, psikoz, anksiyete..) hepsinin verisi kısıtlı</a:t>
            </a:r>
          </a:p>
          <a:p>
            <a:endParaRPr lang="tr-TR" dirty="0"/>
          </a:p>
        </p:txBody>
      </p:sp>
      <p:sp>
        <p:nvSpPr>
          <p:cNvPr id="4" name="Slayt Numarası Yer Tutucusu 3">
            <a:extLst>
              <a:ext uri="{FF2B5EF4-FFF2-40B4-BE49-F238E27FC236}">
                <a16:creationId xmlns:a16="http://schemas.microsoft.com/office/drawing/2014/main" id="{55AAA476-2919-2967-EA5F-C7EC74B90D14}"/>
              </a:ext>
            </a:extLst>
          </p:cNvPr>
          <p:cNvSpPr>
            <a:spLocks noGrp="1"/>
          </p:cNvSpPr>
          <p:nvPr>
            <p:ph type="sldNum" sz="quarter" idx="5"/>
          </p:nvPr>
        </p:nvSpPr>
        <p:spPr/>
        <p:txBody>
          <a:bodyPr/>
          <a:lstStyle/>
          <a:p>
            <a:fld id="{DBD42B17-B228-41E1-8C7F-5D39F533BEBD}" type="slidenum">
              <a:rPr lang="tr-TR" smtClean="0"/>
              <a:t>26</a:t>
            </a:fld>
            <a:endParaRPr lang="tr-TR"/>
          </a:p>
        </p:txBody>
      </p:sp>
    </p:spTree>
    <p:extLst>
      <p:ext uri="{BB962C8B-B14F-4D97-AF65-F5344CB8AC3E}">
        <p14:creationId xmlns:p14="http://schemas.microsoft.com/office/powerpoint/2010/main" val="2624547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Selekoksib</a:t>
            </a:r>
            <a:r>
              <a:rPr lang="tr-TR" dirty="0"/>
              <a:t>, seçici olmayan </a:t>
            </a:r>
            <a:r>
              <a:rPr lang="tr-TR" dirty="0" err="1"/>
              <a:t>NSAİİ'lere</a:t>
            </a:r>
            <a:r>
              <a:rPr lang="tr-TR" dirty="0"/>
              <a:t> kıyasla daha iyi </a:t>
            </a:r>
            <a:r>
              <a:rPr lang="tr-TR" dirty="0" err="1"/>
              <a:t>gastrointestinal</a:t>
            </a:r>
            <a:r>
              <a:rPr lang="tr-TR" dirty="0"/>
              <a:t> güvenlik sağlıyor gibi görünmektedir. Kardiyovasküler, renal ve mortalite sonuçlarına ilişkin veriler olası avantajlara işaret etse de, kanıtlar sınırlı ve düşük kesinliğe sahiptir.</a:t>
            </a:r>
          </a:p>
          <a:p>
            <a:r>
              <a:rPr lang="tr-TR" dirty="0"/>
              <a:t>Renal etkilerle ilgili yapılan çalışmalarda Görece daha selektif olan meloksikam ve COX2 selektif ajanlarla da renal risklerin arttığı gösterilmiştir.</a:t>
            </a:r>
          </a:p>
        </p:txBody>
      </p:sp>
      <p:sp>
        <p:nvSpPr>
          <p:cNvPr id="4" name="Slayt Numarası Yer Tutucusu 3"/>
          <p:cNvSpPr>
            <a:spLocks noGrp="1"/>
          </p:cNvSpPr>
          <p:nvPr>
            <p:ph type="sldNum" sz="quarter" idx="5"/>
          </p:nvPr>
        </p:nvSpPr>
        <p:spPr/>
        <p:txBody>
          <a:bodyPr/>
          <a:lstStyle/>
          <a:p>
            <a:fld id="{DBD42B17-B228-41E1-8C7F-5D39F533BEBD}" type="slidenum">
              <a:rPr lang="tr-TR" smtClean="0"/>
              <a:t>27</a:t>
            </a:fld>
            <a:endParaRPr lang="tr-TR"/>
          </a:p>
        </p:txBody>
      </p:sp>
    </p:spTree>
    <p:extLst>
      <p:ext uri="{BB962C8B-B14F-4D97-AF65-F5344CB8AC3E}">
        <p14:creationId xmlns:p14="http://schemas.microsoft.com/office/powerpoint/2010/main" val="1871434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BD42B17-B228-41E1-8C7F-5D39F533BEBD}" type="slidenum">
              <a:rPr lang="tr-TR" smtClean="0"/>
              <a:t>30</a:t>
            </a:fld>
            <a:endParaRPr lang="tr-TR"/>
          </a:p>
        </p:txBody>
      </p:sp>
    </p:spTree>
    <p:extLst>
      <p:ext uri="{BB962C8B-B14F-4D97-AF65-F5344CB8AC3E}">
        <p14:creationId xmlns:p14="http://schemas.microsoft.com/office/powerpoint/2010/main" val="767113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0" i="0" u="none" strike="noStrike" cap="none" normalizeH="0" baseline="0" dirty="0">
                <a:ln>
                  <a:noFill/>
                </a:ln>
                <a:solidFill>
                  <a:schemeClr val="tx1"/>
                </a:solidFill>
                <a:effectLst/>
                <a:latin typeface="Arial" panose="020B0604020202020204" pitchFamily="34" charset="0"/>
              </a:rPr>
              <a:t>https://painmanagementcollaboratory.org/pain-management-history-timeline/?utm_source=chatgpt.com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0" i="0" u="none" strike="noStrike" cap="none" normalizeH="0" baseline="0" dirty="0">
                <a:ln>
                  <a:noFill/>
                </a:ln>
                <a:solidFill>
                  <a:schemeClr val="tx1"/>
                </a:solidFill>
                <a:effectLst/>
                <a:latin typeface="Arial" panose="020B0604020202020204" pitchFamily="34" charset="0"/>
              </a:rPr>
              <a:t>Ağrı, antik medeniyetlerde sıklıkla ruhsal ya da ahlaki bir “</a:t>
            </a:r>
            <a:r>
              <a:rPr kumimoji="0" lang="tr-TR" altLang="tr-TR" sz="1200" b="0" i="0" u="none" strike="noStrike" cap="none" normalizeH="0" baseline="0" dirty="0" err="1">
                <a:ln>
                  <a:noFill/>
                </a:ln>
                <a:solidFill>
                  <a:schemeClr val="tx1"/>
                </a:solidFill>
                <a:effectLst/>
                <a:latin typeface="Arial" panose="020B0604020202020204" pitchFamily="34" charset="0"/>
              </a:rPr>
              <a:t>cezâ</a:t>
            </a:r>
            <a:r>
              <a:rPr kumimoji="0" lang="tr-TR" altLang="tr-TR" sz="1200" b="0" i="0" u="none" strike="noStrike" cap="none" normalizeH="0" baseline="0" dirty="0">
                <a:ln>
                  <a:noFill/>
                </a:ln>
                <a:solidFill>
                  <a:schemeClr val="tx1"/>
                </a:solidFill>
                <a:effectLst/>
                <a:latin typeface="Arial" panose="020B0604020202020204" pitchFamily="34" charset="0"/>
              </a:rPr>
              <a:t>” ya da “dengesizlik” olarak görülürdü; fiziksel ağrı belirtileri, metafiziksel ya da doğaüstü unsurlarla ilişkilendirilirdi. </a:t>
            </a:r>
            <a:r>
              <a:rPr kumimoji="0" lang="tr-TR" altLang="tr-TR" sz="1200" b="0" i="0" u="none" strike="noStrike" cap="none" normalizeH="0" baseline="0" dirty="0">
                <a:ln>
                  <a:noFill/>
                </a:ln>
                <a:solidFill>
                  <a:schemeClr val="tx1"/>
                </a:solidFill>
                <a:effectLst/>
                <a:latin typeface="Arial" panose="020B0604020202020204" pitchFamily="34" charset="0"/>
                <a:hlinkClick r:id="rId3"/>
              </a:rPr>
              <a:t>PMC+1</a:t>
            </a:r>
            <a:endParaRPr kumimoji="0" lang="tr-TR" altLang="tr-T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0" i="0" u="none" strike="noStrike" cap="none" normalizeH="0" baseline="0" dirty="0">
                <a:ln>
                  <a:noFill/>
                </a:ln>
                <a:solidFill>
                  <a:schemeClr val="tx1"/>
                </a:solidFill>
                <a:effectLst/>
                <a:latin typeface="Arial" panose="020B0604020202020204" pitchFamily="34" charset="0"/>
              </a:rPr>
              <a:t>Bitkisel analjezik kullanımı — örneğin afyon, koka ya da </a:t>
            </a:r>
            <a:r>
              <a:rPr kumimoji="0" lang="tr-TR" altLang="tr-TR" sz="1200" b="0" i="0" u="none" strike="noStrike" cap="none" normalizeH="0" baseline="0" dirty="0" err="1">
                <a:ln>
                  <a:noFill/>
                </a:ln>
                <a:solidFill>
                  <a:schemeClr val="tx1"/>
                </a:solidFill>
                <a:effectLst/>
                <a:latin typeface="Arial" panose="020B0604020202020204" pitchFamily="34" charset="0"/>
              </a:rPr>
              <a:t>mandrake</a:t>
            </a:r>
            <a:r>
              <a:rPr kumimoji="0" lang="tr-TR" altLang="tr-TR" sz="1200" b="0" i="0" u="none" strike="noStrike" cap="none" normalizeH="0" baseline="0" dirty="0">
                <a:ln>
                  <a:noFill/>
                </a:ln>
                <a:solidFill>
                  <a:schemeClr val="tx1"/>
                </a:solidFill>
                <a:effectLst/>
                <a:latin typeface="Arial" panose="020B0604020202020204" pitchFamily="34" charset="0"/>
              </a:rPr>
              <a:t> — çok eski dönemlerden beri yaygındı. </a:t>
            </a:r>
            <a:r>
              <a:rPr kumimoji="0" lang="tr-TR" altLang="tr-TR" sz="1200" b="0" i="0" u="none" strike="noStrike" cap="none" normalizeH="0" baseline="0" dirty="0">
                <a:ln>
                  <a:noFill/>
                </a:ln>
                <a:solidFill>
                  <a:schemeClr val="tx1"/>
                </a:solidFill>
                <a:effectLst/>
                <a:latin typeface="Arial" panose="020B0604020202020204" pitchFamily="34" charset="0"/>
                <a:hlinkClick r:id="rId4"/>
              </a:rPr>
              <a:t>painmanagementcollaboratory.org+1</a:t>
            </a:r>
            <a:endParaRPr kumimoji="0" lang="tr-TR" altLang="tr-T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0" i="0" u="none" strike="noStrike" cap="none" normalizeH="0" baseline="0" dirty="0">
                <a:ln>
                  <a:noFill/>
                </a:ln>
                <a:solidFill>
                  <a:schemeClr val="tx1"/>
                </a:solidFill>
                <a:effectLst/>
                <a:latin typeface="Arial" panose="020B0604020202020204" pitchFamily="34" charset="0"/>
              </a:rPr>
              <a:t>Hipokrat ve </a:t>
            </a:r>
            <a:r>
              <a:rPr kumimoji="0" lang="tr-TR" altLang="tr-TR" sz="1200" b="0" i="0" u="none" strike="noStrike" cap="none" normalizeH="0" baseline="0" dirty="0" err="1">
                <a:ln>
                  <a:noFill/>
                </a:ln>
                <a:solidFill>
                  <a:schemeClr val="tx1"/>
                </a:solidFill>
                <a:effectLst/>
                <a:latin typeface="Arial" panose="020B0604020202020204" pitchFamily="34" charset="0"/>
              </a:rPr>
              <a:t>Galenos</a:t>
            </a:r>
            <a:r>
              <a:rPr kumimoji="0" lang="tr-TR" altLang="tr-TR" sz="1200" b="0" i="0" u="none" strike="noStrike" cap="none" normalizeH="0" baseline="0" dirty="0">
                <a:ln>
                  <a:noFill/>
                </a:ln>
                <a:solidFill>
                  <a:schemeClr val="tx1"/>
                </a:solidFill>
                <a:effectLst/>
                <a:latin typeface="Arial" panose="020B0604020202020204" pitchFamily="34" charset="0"/>
              </a:rPr>
              <a:t> gibi hekimler, ağrıyı beden içi dengelerin bozulmasına bağladılar ve bazı ağrı hafifletici bitkiler önerdiler. </a:t>
            </a:r>
          </a:p>
          <a:p>
            <a:endParaRPr lang="tr-TR" dirty="0"/>
          </a:p>
        </p:txBody>
      </p:sp>
      <p:sp>
        <p:nvSpPr>
          <p:cNvPr id="4" name="Slayt Numarası Yer Tutucusu 3"/>
          <p:cNvSpPr>
            <a:spLocks noGrp="1"/>
          </p:cNvSpPr>
          <p:nvPr>
            <p:ph type="sldNum" sz="quarter" idx="5"/>
          </p:nvPr>
        </p:nvSpPr>
        <p:spPr/>
        <p:txBody>
          <a:bodyPr/>
          <a:lstStyle/>
          <a:p>
            <a:fld id="{DBD42B17-B228-41E1-8C7F-5D39F533BEBD}" type="slidenum">
              <a:rPr lang="tr-TR" smtClean="0"/>
              <a:t>5</a:t>
            </a:fld>
            <a:endParaRPr lang="tr-TR"/>
          </a:p>
        </p:txBody>
      </p:sp>
    </p:spTree>
    <p:extLst>
      <p:ext uri="{BB962C8B-B14F-4D97-AF65-F5344CB8AC3E}">
        <p14:creationId xmlns:p14="http://schemas.microsoft.com/office/powerpoint/2010/main" val="50480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Metadone</a:t>
            </a:r>
            <a:r>
              <a:rPr lang="tr-TR" dirty="0"/>
              <a:t> birinci basamak olarak yaşlı hastada önerilmez! Uzamış </a:t>
            </a:r>
            <a:r>
              <a:rPr lang="tr-TR" dirty="0" err="1"/>
              <a:t>qt</a:t>
            </a:r>
            <a:r>
              <a:rPr lang="tr-TR" dirty="0"/>
              <a:t>, yarı ömrü uzun, ilaç </a:t>
            </a:r>
            <a:r>
              <a:rPr lang="tr-TR" dirty="0" err="1"/>
              <a:t>ilaç</a:t>
            </a:r>
            <a:r>
              <a:rPr lang="tr-TR" dirty="0"/>
              <a:t> etkileşimi, artmış toksisite!</a:t>
            </a:r>
          </a:p>
        </p:txBody>
      </p:sp>
      <p:sp>
        <p:nvSpPr>
          <p:cNvPr id="4" name="Slayt Numarası Yer Tutucusu 3"/>
          <p:cNvSpPr>
            <a:spLocks noGrp="1"/>
          </p:cNvSpPr>
          <p:nvPr>
            <p:ph type="sldNum" sz="quarter" idx="5"/>
          </p:nvPr>
        </p:nvSpPr>
        <p:spPr/>
        <p:txBody>
          <a:bodyPr/>
          <a:lstStyle/>
          <a:p>
            <a:fld id="{DBD42B17-B228-41E1-8C7F-5D39F533BEBD}" type="slidenum">
              <a:rPr lang="tr-TR" smtClean="0"/>
              <a:t>33</a:t>
            </a:fld>
            <a:endParaRPr lang="tr-TR"/>
          </a:p>
        </p:txBody>
      </p:sp>
    </p:spTree>
    <p:extLst>
      <p:ext uri="{BB962C8B-B14F-4D97-AF65-F5344CB8AC3E}">
        <p14:creationId xmlns:p14="http://schemas.microsoft.com/office/powerpoint/2010/main" val="1824405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Specific rules for prescribing WHO step2 opioids in older people should be followed: (1) reduction(compared with younger adults) in initial doses of immediate release preparations and increased intervals </a:t>
            </a:r>
            <a:r>
              <a:rPr lang="en-US" dirty="0" err="1"/>
              <a:t>betweendoses</a:t>
            </a:r>
            <a:r>
              <a:rPr lang="en-US" dirty="0"/>
              <a:t>; (2) maximal doses used for the general </a:t>
            </a:r>
            <a:r>
              <a:rPr lang="en-US" dirty="0" err="1"/>
              <a:t>populationare</a:t>
            </a:r>
            <a:r>
              <a:rPr lang="en-US" dirty="0"/>
              <a:t> not usually achieved in older people due to less tolerance, when using fixed paracetamol/weak opioid combinations paracetamol doses must be acknowledged to avoid paracetamol overdose; and (3) adverse events, broadly </a:t>
            </a:r>
            <a:r>
              <a:rPr lang="en-US" dirty="0" err="1"/>
              <a:t>similarto</a:t>
            </a:r>
            <a:r>
              <a:rPr lang="en-US" dirty="0"/>
              <a:t> those of strong opioids and dose dependent, should </a:t>
            </a:r>
            <a:r>
              <a:rPr lang="en-US" dirty="0" err="1"/>
              <a:t>beanticipated</a:t>
            </a:r>
            <a:r>
              <a:rPr lang="en-US" dirty="0"/>
              <a:t> and/or prevented (i.e. nausea, constipation </a:t>
            </a:r>
            <a:r>
              <a:rPr lang="en-US" dirty="0" err="1"/>
              <a:t>andurine</a:t>
            </a:r>
            <a:r>
              <a:rPr lang="en-US" dirty="0"/>
              <a:t> retention).</a:t>
            </a:r>
            <a:endParaRPr lang="tr-TR" dirty="0"/>
          </a:p>
        </p:txBody>
      </p:sp>
      <p:sp>
        <p:nvSpPr>
          <p:cNvPr id="4" name="Slayt Numarası Yer Tutucusu 3"/>
          <p:cNvSpPr>
            <a:spLocks noGrp="1"/>
          </p:cNvSpPr>
          <p:nvPr>
            <p:ph type="sldNum" sz="quarter" idx="5"/>
          </p:nvPr>
        </p:nvSpPr>
        <p:spPr/>
        <p:txBody>
          <a:bodyPr/>
          <a:lstStyle/>
          <a:p>
            <a:fld id="{DBD42B17-B228-41E1-8C7F-5D39F533BEBD}" type="slidenum">
              <a:rPr lang="tr-TR" smtClean="0"/>
              <a:t>34</a:t>
            </a:fld>
            <a:endParaRPr lang="tr-TR"/>
          </a:p>
        </p:txBody>
      </p:sp>
    </p:spTree>
    <p:extLst>
      <p:ext uri="{BB962C8B-B14F-4D97-AF65-F5344CB8AC3E}">
        <p14:creationId xmlns:p14="http://schemas.microsoft.com/office/powerpoint/2010/main" val="1738986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Klinik olarak, </a:t>
            </a:r>
            <a:r>
              <a:rPr lang="tr-TR" b="1" dirty="0"/>
              <a:t>artan dozlara rağmen ağrının kötüleşmesi</a:t>
            </a:r>
            <a:r>
              <a:rPr lang="tr-TR" dirty="0"/>
              <a:t>, </a:t>
            </a:r>
            <a:r>
              <a:rPr lang="tr-TR" dirty="0" err="1"/>
              <a:t>opioid</a:t>
            </a:r>
            <a:r>
              <a:rPr lang="tr-TR" dirty="0"/>
              <a:t> </a:t>
            </a:r>
            <a:r>
              <a:rPr lang="tr-TR" dirty="0" err="1"/>
              <a:t>hiperaljezisini</a:t>
            </a:r>
            <a:r>
              <a:rPr lang="tr-TR" dirty="0"/>
              <a:t> düşündürmelidir.</a:t>
            </a:r>
          </a:p>
          <a:p>
            <a:r>
              <a:rPr lang="tr-TR" dirty="0"/>
              <a:t>Bu durumda </a:t>
            </a:r>
            <a:r>
              <a:rPr lang="tr-TR" b="1" dirty="0"/>
              <a:t>doz azaltımı, </a:t>
            </a:r>
            <a:r>
              <a:rPr lang="tr-TR" b="1" dirty="0" err="1"/>
              <a:t>opioid</a:t>
            </a:r>
            <a:r>
              <a:rPr lang="tr-TR" b="1" dirty="0"/>
              <a:t> rotasyonu veya </a:t>
            </a:r>
            <a:r>
              <a:rPr lang="tr-TR" b="1" dirty="0" err="1"/>
              <a:t>non-opioid</a:t>
            </a:r>
            <a:r>
              <a:rPr lang="tr-TR" b="1" dirty="0"/>
              <a:t> alternatifler</a:t>
            </a:r>
            <a:r>
              <a:rPr lang="tr-TR" dirty="0"/>
              <a:t> (ör. NMDA antagonisti, </a:t>
            </a:r>
            <a:r>
              <a:rPr lang="tr-TR" dirty="0" err="1"/>
              <a:t>antikonvülzan</a:t>
            </a:r>
            <a:r>
              <a:rPr lang="tr-TR" dirty="0"/>
              <a:t>, SNRI) tercih edilmelidir.</a:t>
            </a:r>
          </a:p>
          <a:p>
            <a:endParaRPr lang="tr-TR" dirty="0"/>
          </a:p>
        </p:txBody>
      </p:sp>
      <p:sp>
        <p:nvSpPr>
          <p:cNvPr id="4" name="Slayt Numarası Yer Tutucusu 3"/>
          <p:cNvSpPr>
            <a:spLocks noGrp="1"/>
          </p:cNvSpPr>
          <p:nvPr>
            <p:ph type="sldNum" sz="quarter" idx="5"/>
          </p:nvPr>
        </p:nvSpPr>
        <p:spPr/>
        <p:txBody>
          <a:bodyPr/>
          <a:lstStyle/>
          <a:p>
            <a:fld id="{DBD42B17-B228-41E1-8C7F-5D39F533BEBD}" type="slidenum">
              <a:rPr lang="tr-TR" smtClean="0"/>
              <a:t>41</a:t>
            </a:fld>
            <a:endParaRPr lang="tr-TR"/>
          </a:p>
        </p:txBody>
      </p:sp>
    </p:spTree>
    <p:extLst>
      <p:ext uri="{BB962C8B-B14F-4D97-AF65-F5344CB8AC3E}">
        <p14:creationId xmlns:p14="http://schemas.microsoft.com/office/powerpoint/2010/main" val="213719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3BA72-1491-04A0-6BC7-37FB01625C6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DFCE341-8951-3EB7-5131-DDE8F46E0C9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790B618-9EED-39A6-3A71-FEC97A514D5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0" i="0" u="none" strike="noStrike" cap="none" normalizeH="0" baseline="0" dirty="0">
                <a:ln>
                  <a:noFill/>
                </a:ln>
                <a:solidFill>
                  <a:schemeClr val="tx1"/>
                </a:solidFill>
                <a:effectLst/>
                <a:latin typeface="Arial" panose="020B0604020202020204" pitchFamily="34" charset="0"/>
              </a:rPr>
              <a:t>https://painmanagementcollaboratory.org/pain-management-history-timeline/?utm_source=chatgpt.com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0" i="0" u="none" strike="noStrike" cap="none" normalizeH="0" baseline="0" dirty="0">
                <a:ln>
                  <a:noFill/>
                </a:ln>
                <a:solidFill>
                  <a:schemeClr val="tx1"/>
                </a:solidFill>
                <a:effectLst/>
                <a:latin typeface="Arial" panose="020B0604020202020204" pitchFamily="34" charset="0"/>
              </a:rPr>
              <a:t>Ağrı, antik medeniyetlerde sıklıkla ruhsal ya da ahlaki bir “</a:t>
            </a:r>
            <a:r>
              <a:rPr kumimoji="0" lang="tr-TR" altLang="tr-TR" sz="1200" b="0" i="0" u="none" strike="noStrike" cap="none" normalizeH="0" baseline="0" dirty="0" err="1">
                <a:ln>
                  <a:noFill/>
                </a:ln>
                <a:solidFill>
                  <a:schemeClr val="tx1"/>
                </a:solidFill>
                <a:effectLst/>
                <a:latin typeface="Arial" panose="020B0604020202020204" pitchFamily="34" charset="0"/>
              </a:rPr>
              <a:t>cezâ</a:t>
            </a:r>
            <a:r>
              <a:rPr kumimoji="0" lang="tr-TR" altLang="tr-TR" sz="1200" b="0" i="0" u="none" strike="noStrike" cap="none" normalizeH="0" baseline="0" dirty="0">
                <a:ln>
                  <a:noFill/>
                </a:ln>
                <a:solidFill>
                  <a:schemeClr val="tx1"/>
                </a:solidFill>
                <a:effectLst/>
                <a:latin typeface="Arial" panose="020B0604020202020204" pitchFamily="34" charset="0"/>
              </a:rPr>
              <a:t>” ya da “dengesizlik” olarak görülürdü; fiziksel ağrı belirtileri, metafiziksel ya da doğaüstü unsurlarla ilişkilendirilirdi. </a:t>
            </a:r>
            <a:r>
              <a:rPr kumimoji="0" lang="tr-TR" altLang="tr-TR" sz="1200" b="0" i="0" u="none" strike="noStrike" cap="none" normalizeH="0" baseline="0" dirty="0">
                <a:ln>
                  <a:noFill/>
                </a:ln>
                <a:solidFill>
                  <a:schemeClr val="tx1"/>
                </a:solidFill>
                <a:effectLst/>
                <a:latin typeface="Arial" panose="020B0604020202020204" pitchFamily="34" charset="0"/>
                <a:hlinkClick r:id="rId3"/>
              </a:rPr>
              <a:t>PMC+1</a:t>
            </a:r>
            <a:endParaRPr kumimoji="0" lang="tr-TR" altLang="tr-T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0" i="0" u="none" strike="noStrike" cap="none" normalizeH="0" baseline="0" dirty="0">
                <a:ln>
                  <a:noFill/>
                </a:ln>
                <a:solidFill>
                  <a:schemeClr val="tx1"/>
                </a:solidFill>
                <a:effectLst/>
                <a:latin typeface="Arial" panose="020B0604020202020204" pitchFamily="34" charset="0"/>
              </a:rPr>
              <a:t>Bitkisel analjezik kullanımı — örneğin afyon, koka ya da </a:t>
            </a:r>
            <a:r>
              <a:rPr kumimoji="0" lang="tr-TR" altLang="tr-TR" sz="1200" b="0" i="0" u="none" strike="noStrike" cap="none" normalizeH="0" baseline="0" dirty="0" err="1">
                <a:ln>
                  <a:noFill/>
                </a:ln>
                <a:solidFill>
                  <a:schemeClr val="tx1"/>
                </a:solidFill>
                <a:effectLst/>
                <a:latin typeface="Arial" panose="020B0604020202020204" pitchFamily="34" charset="0"/>
              </a:rPr>
              <a:t>mandrake</a:t>
            </a:r>
            <a:r>
              <a:rPr kumimoji="0" lang="tr-TR" altLang="tr-TR" sz="1200" b="0" i="0" u="none" strike="noStrike" cap="none" normalizeH="0" baseline="0" dirty="0">
                <a:ln>
                  <a:noFill/>
                </a:ln>
                <a:solidFill>
                  <a:schemeClr val="tx1"/>
                </a:solidFill>
                <a:effectLst/>
                <a:latin typeface="Arial" panose="020B0604020202020204" pitchFamily="34" charset="0"/>
              </a:rPr>
              <a:t> — çok eski dönemlerden beri yaygındı. </a:t>
            </a:r>
            <a:r>
              <a:rPr kumimoji="0" lang="tr-TR" altLang="tr-TR" sz="1200" b="0" i="0" u="none" strike="noStrike" cap="none" normalizeH="0" baseline="0" dirty="0">
                <a:ln>
                  <a:noFill/>
                </a:ln>
                <a:solidFill>
                  <a:schemeClr val="tx1"/>
                </a:solidFill>
                <a:effectLst/>
                <a:latin typeface="Arial" panose="020B0604020202020204" pitchFamily="34" charset="0"/>
                <a:hlinkClick r:id="rId4"/>
              </a:rPr>
              <a:t>painmanagementcollaboratory.org+1</a:t>
            </a:r>
            <a:endParaRPr kumimoji="0" lang="tr-TR" altLang="tr-T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200" b="0" i="0" u="none" strike="noStrike" cap="none" normalizeH="0" baseline="0" dirty="0">
                <a:ln>
                  <a:noFill/>
                </a:ln>
                <a:solidFill>
                  <a:schemeClr val="tx1"/>
                </a:solidFill>
                <a:effectLst/>
                <a:latin typeface="Arial" panose="020B0604020202020204" pitchFamily="34" charset="0"/>
              </a:rPr>
              <a:t>Hipokrat ve </a:t>
            </a:r>
            <a:r>
              <a:rPr kumimoji="0" lang="tr-TR" altLang="tr-TR" sz="1200" b="0" i="0" u="none" strike="noStrike" cap="none" normalizeH="0" baseline="0" dirty="0" err="1">
                <a:ln>
                  <a:noFill/>
                </a:ln>
                <a:solidFill>
                  <a:schemeClr val="tx1"/>
                </a:solidFill>
                <a:effectLst/>
                <a:latin typeface="Arial" panose="020B0604020202020204" pitchFamily="34" charset="0"/>
              </a:rPr>
              <a:t>Galenos</a:t>
            </a:r>
            <a:r>
              <a:rPr kumimoji="0" lang="tr-TR" altLang="tr-TR" sz="1200" b="0" i="0" u="none" strike="noStrike" cap="none" normalizeH="0" baseline="0" dirty="0">
                <a:ln>
                  <a:noFill/>
                </a:ln>
                <a:solidFill>
                  <a:schemeClr val="tx1"/>
                </a:solidFill>
                <a:effectLst/>
                <a:latin typeface="Arial" panose="020B0604020202020204" pitchFamily="34" charset="0"/>
              </a:rPr>
              <a:t> gibi hekimler, ağrıyı beden içi dengelerin bozulmasına bağladılar ve bazı ağrı hafifletici bitkiler önerdiler. </a:t>
            </a:r>
          </a:p>
          <a:p>
            <a:endParaRPr lang="tr-TR" dirty="0"/>
          </a:p>
        </p:txBody>
      </p:sp>
      <p:sp>
        <p:nvSpPr>
          <p:cNvPr id="4" name="Slayt Numarası Yer Tutucusu 3">
            <a:extLst>
              <a:ext uri="{FF2B5EF4-FFF2-40B4-BE49-F238E27FC236}">
                <a16:creationId xmlns:a16="http://schemas.microsoft.com/office/drawing/2014/main" id="{BF9EDD26-B60F-0DD4-207A-68A03012371B}"/>
              </a:ext>
            </a:extLst>
          </p:cNvPr>
          <p:cNvSpPr>
            <a:spLocks noGrp="1"/>
          </p:cNvSpPr>
          <p:nvPr>
            <p:ph type="sldNum" sz="quarter" idx="5"/>
          </p:nvPr>
        </p:nvSpPr>
        <p:spPr/>
        <p:txBody>
          <a:bodyPr/>
          <a:lstStyle/>
          <a:p>
            <a:fld id="{DBD42B17-B228-41E1-8C7F-5D39F533BEBD}" type="slidenum">
              <a:rPr lang="tr-TR" smtClean="0"/>
              <a:t>6</a:t>
            </a:fld>
            <a:endParaRPr lang="tr-TR"/>
          </a:p>
        </p:txBody>
      </p:sp>
    </p:spTree>
    <p:extLst>
      <p:ext uri="{BB962C8B-B14F-4D97-AF65-F5344CB8AC3E}">
        <p14:creationId xmlns:p14="http://schemas.microsoft.com/office/powerpoint/2010/main" val="121814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Akut ve kronik ağrı farklı klinik durumlardır. Akut ağrı, belirli bir yaralanmaya karşı fizyolojik, zamanla sınırlı ve iyileşmeyle düzelen koruyucu bir tepki olarak görülür. Buna karşılık, Avrupa Ağrı Federasyonu'na göre kronik ağrı "başlı başına bir hastalık durumu" olarak kabul edilebilir.</a:t>
            </a:r>
          </a:p>
        </p:txBody>
      </p:sp>
      <p:sp>
        <p:nvSpPr>
          <p:cNvPr id="4" name="Slayt Numarası Yer Tutucusu 3"/>
          <p:cNvSpPr>
            <a:spLocks noGrp="1"/>
          </p:cNvSpPr>
          <p:nvPr>
            <p:ph type="sldNum" sz="quarter" idx="5"/>
          </p:nvPr>
        </p:nvSpPr>
        <p:spPr/>
        <p:txBody>
          <a:bodyPr/>
          <a:lstStyle/>
          <a:p>
            <a:fld id="{DBD42B17-B228-41E1-8C7F-5D39F533BEBD}" type="slidenum">
              <a:rPr lang="tr-TR" smtClean="0"/>
              <a:t>9</a:t>
            </a:fld>
            <a:endParaRPr lang="tr-TR"/>
          </a:p>
        </p:txBody>
      </p:sp>
    </p:spTree>
    <p:extLst>
      <p:ext uri="{BB962C8B-B14F-4D97-AF65-F5344CB8AC3E}">
        <p14:creationId xmlns:p14="http://schemas.microsoft.com/office/powerpoint/2010/main" val="541078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TEDAVİ ETMEDEN ÖNCE HANGİ GRUP AĞRI OLDUĞUNU BELİRLEMEK ÖNEMLİ</a:t>
            </a:r>
          </a:p>
          <a:p>
            <a:r>
              <a:rPr lang="tr-TR" dirty="0" err="1"/>
              <a:t>Nosiseptif</a:t>
            </a:r>
            <a:r>
              <a:rPr lang="tr-TR" dirty="0"/>
              <a:t> ağrı: </a:t>
            </a:r>
            <a:r>
              <a:rPr lang="tr-TR" dirty="0" err="1"/>
              <a:t>Non</a:t>
            </a:r>
            <a:r>
              <a:rPr lang="tr-TR" dirty="0"/>
              <a:t>-nöral bir dokuda gerçek bir doku hasarından kaynaklanan ve </a:t>
            </a:r>
            <a:r>
              <a:rPr lang="tr-TR" dirty="0" err="1"/>
              <a:t>nosiseptörlerin</a:t>
            </a:r>
            <a:r>
              <a:rPr lang="tr-TR" dirty="0"/>
              <a:t> aktivasyonundan kaynaklanan ağrı</a:t>
            </a:r>
          </a:p>
          <a:p>
            <a:r>
              <a:rPr lang="tr-TR" dirty="0" err="1"/>
              <a:t>Nosiplastik</a:t>
            </a:r>
            <a:r>
              <a:rPr lang="tr-TR" dirty="0"/>
              <a:t> ağrı: Periferik </a:t>
            </a:r>
            <a:r>
              <a:rPr lang="tr-TR" dirty="0" err="1"/>
              <a:t>nosiseptörleri</a:t>
            </a:r>
            <a:r>
              <a:rPr lang="tr-TR" dirty="0"/>
              <a:t> aktive eden gerçek veya tehdit edici doku hasarına dair kanıt veya ağrıya neden olan bir hastalık veya lezyona dair kanıt olmaksızın, değişen </a:t>
            </a:r>
            <a:r>
              <a:rPr lang="tr-TR" dirty="0" err="1"/>
              <a:t>nosisepsiyondan</a:t>
            </a:r>
            <a:r>
              <a:rPr lang="tr-TR" dirty="0"/>
              <a:t> kaynaklanan ağrı</a:t>
            </a:r>
          </a:p>
          <a:p>
            <a:r>
              <a:rPr lang="en-US" sz="1200" b="0" i="0" kern="1200" dirty="0" err="1">
                <a:solidFill>
                  <a:schemeClr val="tx1"/>
                </a:solidFill>
                <a:effectLst/>
                <a:latin typeface="+mn-lt"/>
                <a:ea typeface="+mn-ea"/>
                <a:cs typeface="+mn-cs"/>
              </a:rPr>
              <a:t>hile</a:t>
            </a:r>
            <a:r>
              <a:rPr lang="en-US" sz="1200" b="0" i="0" kern="1200" dirty="0">
                <a:solidFill>
                  <a:schemeClr val="tx1"/>
                </a:solidFill>
                <a:effectLst/>
                <a:latin typeface="+mn-lt"/>
                <a:ea typeface="+mn-ea"/>
                <a:cs typeface="+mn-cs"/>
              </a:rPr>
              <a:t> this broad categorization is helpful for guiding specific therapies as discussed further, it should be noted that quite a few pain syndromes have overlapping neuropathic and nociceptive components, such as low back pain that contains both myofascial and radicular symptoms, and many forms of cancer pain</a:t>
            </a:r>
            <a:endParaRPr lang="tr-TR" dirty="0"/>
          </a:p>
        </p:txBody>
      </p:sp>
      <p:sp>
        <p:nvSpPr>
          <p:cNvPr id="4" name="Slayt Numarası Yer Tutucusu 3"/>
          <p:cNvSpPr>
            <a:spLocks noGrp="1"/>
          </p:cNvSpPr>
          <p:nvPr>
            <p:ph type="sldNum" sz="quarter" idx="5"/>
          </p:nvPr>
        </p:nvSpPr>
        <p:spPr/>
        <p:txBody>
          <a:bodyPr/>
          <a:lstStyle/>
          <a:p>
            <a:fld id="{DBD42B17-B228-41E1-8C7F-5D39F533BEBD}" type="slidenum">
              <a:rPr lang="tr-TR" smtClean="0"/>
              <a:t>10</a:t>
            </a:fld>
            <a:endParaRPr lang="tr-TR"/>
          </a:p>
        </p:txBody>
      </p:sp>
    </p:spTree>
    <p:extLst>
      <p:ext uri="{BB962C8B-B14F-4D97-AF65-F5344CB8AC3E}">
        <p14:creationId xmlns:p14="http://schemas.microsoft.com/office/powerpoint/2010/main" val="135935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COX </a:t>
            </a:r>
            <a:r>
              <a:rPr lang="tr-TR" dirty="0" err="1"/>
              <a:t>siklooksijenaz</a:t>
            </a:r>
            <a:endParaRPr lang="tr-TR" dirty="0"/>
          </a:p>
          <a:p>
            <a:r>
              <a:rPr lang="tr-TR" dirty="0" err="1"/>
              <a:t>Fenasetin</a:t>
            </a:r>
            <a:r>
              <a:rPr lang="tr-TR" dirty="0"/>
              <a:t> metabolitidir ve onun gibi karsinojenik değildir. İlk kez 1889’da keşfedilmiştir.</a:t>
            </a:r>
          </a:p>
        </p:txBody>
      </p:sp>
      <p:sp>
        <p:nvSpPr>
          <p:cNvPr id="4" name="Slayt Numarası Yer Tutucusu 3"/>
          <p:cNvSpPr>
            <a:spLocks noGrp="1"/>
          </p:cNvSpPr>
          <p:nvPr>
            <p:ph type="sldNum" sz="quarter" idx="5"/>
          </p:nvPr>
        </p:nvSpPr>
        <p:spPr/>
        <p:txBody>
          <a:bodyPr/>
          <a:lstStyle/>
          <a:p>
            <a:fld id="{DBD42B17-B228-41E1-8C7F-5D39F533BEBD}" type="slidenum">
              <a:rPr lang="tr-TR" smtClean="0"/>
              <a:t>13</a:t>
            </a:fld>
            <a:endParaRPr lang="tr-TR"/>
          </a:p>
        </p:txBody>
      </p:sp>
    </p:spTree>
    <p:extLst>
      <p:ext uri="{BB962C8B-B14F-4D97-AF65-F5344CB8AC3E}">
        <p14:creationId xmlns:p14="http://schemas.microsoft.com/office/powerpoint/2010/main" val="1634997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C7C2E-3B08-3205-FC37-7D1B3DAB03A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36B8E75-89D1-6628-9BCD-CF7D4667FAF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E8C7CC0-B460-7250-CD8D-9C4E74796AE4}"/>
              </a:ext>
            </a:extLst>
          </p:cNvPr>
          <p:cNvSpPr>
            <a:spLocks noGrp="1"/>
          </p:cNvSpPr>
          <p:nvPr>
            <p:ph type="body" idx="1"/>
          </p:nvPr>
        </p:nvSpPr>
        <p:spPr/>
        <p:txBody>
          <a:bodyPr/>
          <a:lstStyle/>
          <a:p>
            <a:r>
              <a:rPr lang="tr-TR" dirty="0"/>
              <a:t>COX </a:t>
            </a:r>
            <a:r>
              <a:rPr lang="tr-TR" dirty="0" err="1"/>
              <a:t>siklooksijenaz</a:t>
            </a:r>
            <a:endParaRPr lang="tr-TR" dirty="0"/>
          </a:p>
          <a:p>
            <a:r>
              <a:rPr lang="en-US" sz="1200" b="0" i="0" kern="1200" dirty="0">
                <a:solidFill>
                  <a:schemeClr val="tx1"/>
                </a:solidFill>
                <a:effectLst/>
                <a:latin typeface="+mn-lt"/>
                <a:ea typeface="+mn-ea"/>
                <a:cs typeface="+mn-cs"/>
              </a:rPr>
              <a:t>It is considered the first-choice drug for mild-to-moderate pain in older patients with cancer naïve to opioids </a:t>
            </a:r>
            <a:endParaRPr lang="tr-TR" dirty="0"/>
          </a:p>
        </p:txBody>
      </p:sp>
      <p:sp>
        <p:nvSpPr>
          <p:cNvPr id="4" name="Slayt Numarası Yer Tutucusu 3">
            <a:extLst>
              <a:ext uri="{FF2B5EF4-FFF2-40B4-BE49-F238E27FC236}">
                <a16:creationId xmlns:a16="http://schemas.microsoft.com/office/drawing/2014/main" id="{08871D64-0B61-92AD-538E-1FF9016A9A08}"/>
              </a:ext>
            </a:extLst>
          </p:cNvPr>
          <p:cNvSpPr>
            <a:spLocks noGrp="1"/>
          </p:cNvSpPr>
          <p:nvPr>
            <p:ph type="sldNum" sz="quarter" idx="5"/>
          </p:nvPr>
        </p:nvSpPr>
        <p:spPr/>
        <p:txBody>
          <a:bodyPr/>
          <a:lstStyle/>
          <a:p>
            <a:fld id="{DBD42B17-B228-41E1-8C7F-5D39F533BEBD}" type="slidenum">
              <a:rPr lang="tr-TR" smtClean="0"/>
              <a:t>14</a:t>
            </a:fld>
            <a:endParaRPr lang="tr-TR"/>
          </a:p>
        </p:txBody>
      </p:sp>
    </p:spTree>
    <p:extLst>
      <p:ext uri="{BB962C8B-B14F-4D97-AF65-F5344CB8AC3E}">
        <p14:creationId xmlns:p14="http://schemas.microsoft.com/office/powerpoint/2010/main" val="302269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FE6AE-28A5-4236-8374-58E1D0D933F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F4485CD-42C8-EA87-CAA9-06D0F88536D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FEBB20C-9F0E-71E7-6824-7C93D0A2CCD3}"/>
              </a:ext>
            </a:extLst>
          </p:cNvPr>
          <p:cNvSpPr>
            <a:spLocks noGrp="1"/>
          </p:cNvSpPr>
          <p:nvPr>
            <p:ph type="body" idx="1"/>
          </p:nvPr>
        </p:nvSpPr>
        <p:spPr/>
        <p:txBody>
          <a:bodyPr/>
          <a:lstStyle/>
          <a:p>
            <a:r>
              <a:rPr lang="tr-TR" dirty="0"/>
              <a:t>COX </a:t>
            </a:r>
            <a:r>
              <a:rPr lang="tr-TR" dirty="0" err="1"/>
              <a:t>siklooksijenaz</a:t>
            </a:r>
            <a:endParaRPr lang="tr-TR" dirty="0"/>
          </a:p>
        </p:txBody>
      </p:sp>
      <p:sp>
        <p:nvSpPr>
          <p:cNvPr id="4" name="Slayt Numarası Yer Tutucusu 3">
            <a:extLst>
              <a:ext uri="{FF2B5EF4-FFF2-40B4-BE49-F238E27FC236}">
                <a16:creationId xmlns:a16="http://schemas.microsoft.com/office/drawing/2014/main" id="{7D6B3AB7-39E5-8699-3F87-3F93A4F10FC3}"/>
              </a:ext>
            </a:extLst>
          </p:cNvPr>
          <p:cNvSpPr>
            <a:spLocks noGrp="1"/>
          </p:cNvSpPr>
          <p:nvPr>
            <p:ph type="sldNum" sz="quarter" idx="5"/>
          </p:nvPr>
        </p:nvSpPr>
        <p:spPr/>
        <p:txBody>
          <a:bodyPr/>
          <a:lstStyle/>
          <a:p>
            <a:fld id="{DBD42B17-B228-41E1-8C7F-5D39F533BEBD}" type="slidenum">
              <a:rPr lang="tr-TR" smtClean="0"/>
              <a:t>15</a:t>
            </a:fld>
            <a:endParaRPr lang="tr-TR"/>
          </a:p>
        </p:txBody>
      </p:sp>
    </p:spTree>
    <p:extLst>
      <p:ext uri="{BB962C8B-B14F-4D97-AF65-F5344CB8AC3E}">
        <p14:creationId xmlns:p14="http://schemas.microsoft.com/office/powerpoint/2010/main" val="49135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139DC-941C-5428-148F-9A39C26D91A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42A7F8E-8DC6-F1D5-180C-44AB25F34C5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D727B81-6B2E-85C5-BB53-AAE09F939E47}"/>
              </a:ext>
            </a:extLst>
          </p:cNvPr>
          <p:cNvSpPr>
            <a:spLocks noGrp="1"/>
          </p:cNvSpPr>
          <p:nvPr>
            <p:ph type="body" idx="1"/>
          </p:nvPr>
        </p:nvSpPr>
        <p:spPr/>
        <p:txBody>
          <a:bodyPr/>
          <a:lstStyle/>
          <a:p>
            <a:r>
              <a:rPr lang="tr-TR" dirty="0"/>
              <a:t>COX </a:t>
            </a:r>
            <a:r>
              <a:rPr lang="tr-TR" dirty="0" err="1"/>
              <a:t>siklooksijenaz</a:t>
            </a:r>
            <a:endParaRPr lang="tr-TR" dirty="0"/>
          </a:p>
        </p:txBody>
      </p:sp>
      <p:sp>
        <p:nvSpPr>
          <p:cNvPr id="4" name="Slayt Numarası Yer Tutucusu 3">
            <a:extLst>
              <a:ext uri="{FF2B5EF4-FFF2-40B4-BE49-F238E27FC236}">
                <a16:creationId xmlns:a16="http://schemas.microsoft.com/office/drawing/2014/main" id="{F59AB74D-D478-22D7-DA71-25A98D7CCA11}"/>
              </a:ext>
            </a:extLst>
          </p:cNvPr>
          <p:cNvSpPr>
            <a:spLocks noGrp="1"/>
          </p:cNvSpPr>
          <p:nvPr>
            <p:ph type="sldNum" sz="quarter" idx="5"/>
          </p:nvPr>
        </p:nvSpPr>
        <p:spPr/>
        <p:txBody>
          <a:bodyPr/>
          <a:lstStyle/>
          <a:p>
            <a:fld id="{DBD42B17-B228-41E1-8C7F-5D39F533BEBD}" type="slidenum">
              <a:rPr lang="tr-TR" smtClean="0"/>
              <a:t>16</a:t>
            </a:fld>
            <a:endParaRPr lang="tr-TR"/>
          </a:p>
        </p:txBody>
      </p:sp>
    </p:spTree>
    <p:extLst>
      <p:ext uri="{BB962C8B-B14F-4D97-AF65-F5344CB8AC3E}">
        <p14:creationId xmlns:p14="http://schemas.microsoft.com/office/powerpoint/2010/main" val="328741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88AC5F-7045-764D-2D31-16C42EFA602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3FD936A6-6359-D120-C829-549F23C0BC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E6AE9FA2-BF6F-D755-D3D4-A07DEBFD50EF}"/>
              </a:ext>
            </a:extLst>
          </p:cNvPr>
          <p:cNvSpPr>
            <a:spLocks noGrp="1"/>
          </p:cNvSpPr>
          <p:nvPr>
            <p:ph type="dt" sz="half" idx="10"/>
          </p:nvPr>
        </p:nvSpPr>
        <p:spPr/>
        <p:txBody>
          <a:bodyPr/>
          <a:lstStyle/>
          <a:p>
            <a:fld id="{601910B1-401F-4783-9CAF-102D7DD329B9}" type="datetimeFigureOut">
              <a:rPr lang="tr-TR" smtClean="0"/>
              <a:t>16.10.2025</a:t>
            </a:fld>
            <a:endParaRPr lang="tr-TR"/>
          </a:p>
        </p:txBody>
      </p:sp>
      <p:sp>
        <p:nvSpPr>
          <p:cNvPr id="5" name="Alt Bilgi Yer Tutucusu 4">
            <a:extLst>
              <a:ext uri="{FF2B5EF4-FFF2-40B4-BE49-F238E27FC236}">
                <a16:creationId xmlns:a16="http://schemas.microsoft.com/office/drawing/2014/main" id="{00335D47-F189-81F8-0712-E0AD8B530B6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0C142AA-A91A-2AC4-B066-DA56A4FEA57A}"/>
              </a:ext>
            </a:extLst>
          </p:cNvPr>
          <p:cNvSpPr>
            <a:spLocks noGrp="1"/>
          </p:cNvSpPr>
          <p:nvPr>
            <p:ph type="sldNum" sz="quarter" idx="12"/>
          </p:nvPr>
        </p:nvSpPr>
        <p:spPr/>
        <p:txBody>
          <a:bodyPr/>
          <a:lstStyle/>
          <a:p>
            <a:fld id="{264F1E3F-CE54-4431-B75B-ECE76726A350}" type="slidenum">
              <a:rPr lang="tr-TR" smtClean="0"/>
              <a:t>‹#›</a:t>
            </a:fld>
            <a:endParaRPr lang="tr-TR"/>
          </a:p>
        </p:txBody>
      </p:sp>
    </p:spTree>
    <p:extLst>
      <p:ext uri="{BB962C8B-B14F-4D97-AF65-F5344CB8AC3E}">
        <p14:creationId xmlns:p14="http://schemas.microsoft.com/office/powerpoint/2010/main" val="3616050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145A8E-9F97-B622-2553-26AA8792FC07}"/>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11A94B3-EA5B-6181-0E12-6F9F5E2E56E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6BD43E9-A641-7DE5-D73A-DA014C288DC6}"/>
              </a:ext>
            </a:extLst>
          </p:cNvPr>
          <p:cNvSpPr>
            <a:spLocks noGrp="1"/>
          </p:cNvSpPr>
          <p:nvPr>
            <p:ph type="dt" sz="half" idx="10"/>
          </p:nvPr>
        </p:nvSpPr>
        <p:spPr/>
        <p:txBody>
          <a:bodyPr/>
          <a:lstStyle/>
          <a:p>
            <a:fld id="{601910B1-401F-4783-9CAF-102D7DD329B9}" type="datetimeFigureOut">
              <a:rPr lang="tr-TR" smtClean="0"/>
              <a:t>16.10.2025</a:t>
            </a:fld>
            <a:endParaRPr lang="tr-TR"/>
          </a:p>
        </p:txBody>
      </p:sp>
      <p:sp>
        <p:nvSpPr>
          <p:cNvPr id="5" name="Alt Bilgi Yer Tutucusu 4">
            <a:extLst>
              <a:ext uri="{FF2B5EF4-FFF2-40B4-BE49-F238E27FC236}">
                <a16:creationId xmlns:a16="http://schemas.microsoft.com/office/drawing/2014/main" id="{77843CD1-AAD2-9E9A-5633-44C2717D0CE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F6E51E0-5C0E-7BA6-80E8-FAEEBC39FA39}"/>
              </a:ext>
            </a:extLst>
          </p:cNvPr>
          <p:cNvSpPr>
            <a:spLocks noGrp="1"/>
          </p:cNvSpPr>
          <p:nvPr>
            <p:ph type="sldNum" sz="quarter" idx="12"/>
          </p:nvPr>
        </p:nvSpPr>
        <p:spPr/>
        <p:txBody>
          <a:bodyPr/>
          <a:lstStyle/>
          <a:p>
            <a:fld id="{264F1E3F-CE54-4431-B75B-ECE76726A350}" type="slidenum">
              <a:rPr lang="tr-TR" smtClean="0"/>
              <a:t>‹#›</a:t>
            </a:fld>
            <a:endParaRPr lang="tr-TR"/>
          </a:p>
        </p:txBody>
      </p:sp>
    </p:spTree>
    <p:extLst>
      <p:ext uri="{BB962C8B-B14F-4D97-AF65-F5344CB8AC3E}">
        <p14:creationId xmlns:p14="http://schemas.microsoft.com/office/powerpoint/2010/main" val="3816654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19455F6-027C-8DE9-617D-29C32A63D2A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2758B00-9D5B-3147-F9B1-20902A2D4BAE}"/>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279869E-C422-DB09-5CDB-43A635BA853B}"/>
              </a:ext>
            </a:extLst>
          </p:cNvPr>
          <p:cNvSpPr>
            <a:spLocks noGrp="1"/>
          </p:cNvSpPr>
          <p:nvPr>
            <p:ph type="dt" sz="half" idx="10"/>
          </p:nvPr>
        </p:nvSpPr>
        <p:spPr/>
        <p:txBody>
          <a:bodyPr/>
          <a:lstStyle/>
          <a:p>
            <a:fld id="{601910B1-401F-4783-9CAF-102D7DD329B9}" type="datetimeFigureOut">
              <a:rPr lang="tr-TR" smtClean="0"/>
              <a:t>16.10.2025</a:t>
            </a:fld>
            <a:endParaRPr lang="tr-TR"/>
          </a:p>
        </p:txBody>
      </p:sp>
      <p:sp>
        <p:nvSpPr>
          <p:cNvPr id="5" name="Alt Bilgi Yer Tutucusu 4">
            <a:extLst>
              <a:ext uri="{FF2B5EF4-FFF2-40B4-BE49-F238E27FC236}">
                <a16:creationId xmlns:a16="http://schemas.microsoft.com/office/drawing/2014/main" id="{70E0F3B4-7C84-3BF9-9C0D-297A9A45A68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94B03EE-5B87-F44B-5478-0C391B6E0625}"/>
              </a:ext>
            </a:extLst>
          </p:cNvPr>
          <p:cNvSpPr>
            <a:spLocks noGrp="1"/>
          </p:cNvSpPr>
          <p:nvPr>
            <p:ph type="sldNum" sz="quarter" idx="12"/>
          </p:nvPr>
        </p:nvSpPr>
        <p:spPr/>
        <p:txBody>
          <a:bodyPr/>
          <a:lstStyle/>
          <a:p>
            <a:fld id="{264F1E3F-CE54-4431-B75B-ECE76726A350}" type="slidenum">
              <a:rPr lang="tr-TR" smtClean="0"/>
              <a:t>‹#›</a:t>
            </a:fld>
            <a:endParaRPr lang="tr-TR"/>
          </a:p>
        </p:txBody>
      </p:sp>
    </p:spTree>
    <p:extLst>
      <p:ext uri="{BB962C8B-B14F-4D97-AF65-F5344CB8AC3E}">
        <p14:creationId xmlns:p14="http://schemas.microsoft.com/office/powerpoint/2010/main" val="247762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B865A4-F70F-B2BA-F3E5-97DE55AC2B9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37043BC-269C-5367-531A-AB62D540CA4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1AB816B-0E3E-CA73-FD1B-922A7BE90A4E}"/>
              </a:ext>
            </a:extLst>
          </p:cNvPr>
          <p:cNvSpPr>
            <a:spLocks noGrp="1"/>
          </p:cNvSpPr>
          <p:nvPr>
            <p:ph type="dt" sz="half" idx="10"/>
          </p:nvPr>
        </p:nvSpPr>
        <p:spPr/>
        <p:txBody>
          <a:bodyPr/>
          <a:lstStyle/>
          <a:p>
            <a:fld id="{601910B1-401F-4783-9CAF-102D7DD329B9}" type="datetimeFigureOut">
              <a:rPr lang="tr-TR" smtClean="0"/>
              <a:t>16.10.2025</a:t>
            </a:fld>
            <a:endParaRPr lang="tr-TR"/>
          </a:p>
        </p:txBody>
      </p:sp>
      <p:sp>
        <p:nvSpPr>
          <p:cNvPr id="5" name="Alt Bilgi Yer Tutucusu 4">
            <a:extLst>
              <a:ext uri="{FF2B5EF4-FFF2-40B4-BE49-F238E27FC236}">
                <a16:creationId xmlns:a16="http://schemas.microsoft.com/office/drawing/2014/main" id="{525B7917-7E36-C098-45EF-F36057C58A0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1F16F08-6BCA-041B-2B69-99E38A90C357}"/>
              </a:ext>
            </a:extLst>
          </p:cNvPr>
          <p:cNvSpPr>
            <a:spLocks noGrp="1"/>
          </p:cNvSpPr>
          <p:nvPr>
            <p:ph type="sldNum" sz="quarter" idx="12"/>
          </p:nvPr>
        </p:nvSpPr>
        <p:spPr/>
        <p:txBody>
          <a:bodyPr/>
          <a:lstStyle/>
          <a:p>
            <a:fld id="{264F1E3F-CE54-4431-B75B-ECE76726A350}" type="slidenum">
              <a:rPr lang="tr-TR" smtClean="0"/>
              <a:t>‹#›</a:t>
            </a:fld>
            <a:endParaRPr lang="tr-TR"/>
          </a:p>
        </p:txBody>
      </p:sp>
    </p:spTree>
    <p:extLst>
      <p:ext uri="{BB962C8B-B14F-4D97-AF65-F5344CB8AC3E}">
        <p14:creationId xmlns:p14="http://schemas.microsoft.com/office/powerpoint/2010/main" val="68899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F11166-CF66-838D-48B1-AB81D85B0D5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CA519394-0C52-C6BF-F5A8-89626BC975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D9298901-5CB5-67E8-467B-72A71DE2CAAF}"/>
              </a:ext>
            </a:extLst>
          </p:cNvPr>
          <p:cNvSpPr>
            <a:spLocks noGrp="1"/>
          </p:cNvSpPr>
          <p:nvPr>
            <p:ph type="dt" sz="half" idx="10"/>
          </p:nvPr>
        </p:nvSpPr>
        <p:spPr/>
        <p:txBody>
          <a:bodyPr/>
          <a:lstStyle/>
          <a:p>
            <a:fld id="{601910B1-401F-4783-9CAF-102D7DD329B9}" type="datetimeFigureOut">
              <a:rPr lang="tr-TR" smtClean="0"/>
              <a:t>16.10.2025</a:t>
            </a:fld>
            <a:endParaRPr lang="tr-TR"/>
          </a:p>
        </p:txBody>
      </p:sp>
      <p:sp>
        <p:nvSpPr>
          <p:cNvPr id="5" name="Alt Bilgi Yer Tutucusu 4">
            <a:extLst>
              <a:ext uri="{FF2B5EF4-FFF2-40B4-BE49-F238E27FC236}">
                <a16:creationId xmlns:a16="http://schemas.microsoft.com/office/drawing/2014/main" id="{DAE6D1FE-051C-CCAF-6BAB-87D3A1BC91B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F797ED3-2B5D-77E9-FF7D-F3EAD44848C1}"/>
              </a:ext>
            </a:extLst>
          </p:cNvPr>
          <p:cNvSpPr>
            <a:spLocks noGrp="1"/>
          </p:cNvSpPr>
          <p:nvPr>
            <p:ph type="sldNum" sz="quarter" idx="12"/>
          </p:nvPr>
        </p:nvSpPr>
        <p:spPr/>
        <p:txBody>
          <a:bodyPr/>
          <a:lstStyle/>
          <a:p>
            <a:fld id="{264F1E3F-CE54-4431-B75B-ECE76726A350}" type="slidenum">
              <a:rPr lang="tr-TR" smtClean="0"/>
              <a:t>‹#›</a:t>
            </a:fld>
            <a:endParaRPr lang="tr-TR"/>
          </a:p>
        </p:txBody>
      </p:sp>
    </p:spTree>
    <p:extLst>
      <p:ext uri="{BB962C8B-B14F-4D97-AF65-F5344CB8AC3E}">
        <p14:creationId xmlns:p14="http://schemas.microsoft.com/office/powerpoint/2010/main" val="15540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13D57B-1183-DD32-C565-7B57004CD18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99DCC0F-BD2C-EFCB-6005-CBB977D530BB}"/>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2CAE038-2A4E-1926-45FE-24573C5AFA7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5FA2C7F3-7AC4-EE19-8042-E9CCE9767561}"/>
              </a:ext>
            </a:extLst>
          </p:cNvPr>
          <p:cNvSpPr>
            <a:spLocks noGrp="1"/>
          </p:cNvSpPr>
          <p:nvPr>
            <p:ph type="dt" sz="half" idx="10"/>
          </p:nvPr>
        </p:nvSpPr>
        <p:spPr/>
        <p:txBody>
          <a:bodyPr/>
          <a:lstStyle/>
          <a:p>
            <a:fld id="{601910B1-401F-4783-9CAF-102D7DD329B9}" type="datetimeFigureOut">
              <a:rPr lang="tr-TR" smtClean="0"/>
              <a:t>16.10.2025</a:t>
            </a:fld>
            <a:endParaRPr lang="tr-TR"/>
          </a:p>
        </p:txBody>
      </p:sp>
      <p:sp>
        <p:nvSpPr>
          <p:cNvPr id="6" name="Alt Bilgi Yer Tutucusu 5">
            <a:extLst>
              <a:ext uri="{FF2B5EF4-FFF2-40B4-BE49-F238E27FC236}">
                <a16:creationId xmlns:a16="http://schemas.microsoft.com/office/drawing/2014/main" id="{1FF7CE45-983D-F2D1-DCE3-A9172840080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758A9F8-D662-7112-1E37-A8DB4495EFD8}"/>
              </a:ext>
            </a:extLst>
          </p:cNvPr>
          <p:cNvSpPr>
            <a:spLocks noGrp="1"/>
          </p:cNvSpPr>
          <p:nvPr>
            <p:ph type="sldNum" sz="quarter" idx="12"/>
          </p:nvPr>
        </p:nvSpPr>
        <p:spPr/>
        <p:txBody>
          <a:bodyPr/>
          <a:lstStyle/>
          <a:p>
            <a:fld id="{264F1E3F-CE54-4431-B75B-ECE76726A350}" type="slidenum">
              <a:rPr lang="tr-TR" smtClean="0"/>
              <a:t>‹#›</a:t>
            </a:fld>
            <a:endParaRPr lang="tr-TR"/>
          </a:p>
        </p:txBody>
      </p:sp>
    </p:spTree>
    <p:extLst>
      <p:ext uri="{BB962C8B-B14F-4D97-AF65-F5344CB8AC3E}">
        <p14:creationId xmlns:p14="http://schemas.microsoft.com/office/powerpoint/2010/main" val="74080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4BC04F-2690-E9D2-1393-34FA24011AD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4D8FCDF-53C4-1BE4-BA9C-ACE9915001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26D68CC-32EE-551E-BB2C-E559585C5C0F}"/>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4AABE660-2E54-A58D-ABEB-421AC01E40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02321F9-CF28-85F5-CC09-F7670E73395F}"/>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E8E728D-7FB5-D223-63F2-7AD8461288EB}"/>
              </a:ext>
            </a:extLst>
          </p:cNvPr>
          <p:cNvSpPr>
            <a:spLocks noGrp="1"/>
          </p:cNvSpPr>
          <p:nvPr>
            <p:ph type="dt" sz="half" idx="10"/>
          </p:nvPr>
        </p:nvSpPr>
        <p:spPr/>
        <p:txBody>
          <a:bodyPr/>
          <a:lstStyle/>
          <a:p>
            <a:fld id="{601910B1-401F-4783-9CAF-102D7DD329B9}" type="datetimeFigureOut">
              <a:rPr lang="tr-TR" smtClean="0"/>
              <a:t>16.10.2025</a:t>
            </a:fld>
            <a:endParaRPr lang="tr-TR"/>
          </a:p>
        </p:txBody>
      </p:sp>
      <p:sp>
        <p:nvSpPr>
          <p:cNvPr id="8" name="Alt Bilgi Yer Tutucusu 7">
            <a:extLst>
              <a:ext uri="{FF2B5EF4-FFF2-40B4-BE49-F238E27FC236}">
                <a16:creationId xmlns:a16="http://schemas.microsoft.com/office/drawing/2014/main" id="{1EF46098-7D23-557A-3972-361D28A2F37F}"/>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24CC7BC9-140B-A59B-AF5D-EB68A3A0E014}"/>
              </a:ext>
            </a:extLst>
          </p:cNvPr>
          <p:cNvSpPr>
            <a:spLocks noGrp="1"/>
          </p:cNvSpPr>
          <p:nvPr>
            <p:ph type="sldNum" sz="quarter" idx="12"/>
          </p:nvPr>
        </p:nvSpPr>
        <p:spPr/>
        <p:txBody>
          <a:bodyPr/>
          <a:lstStyle/>
          <a:p>
            <a:fld id="{264F1E3F-CE54-4431-B75B-ECE76726A350}" type="slidenum">
              <a:rPr lang="tr-TR" smtClean="0"/>
              <a:t>‹#›</a:t>
            </a:fld>
            <a:endParaRPr lang="tr-TR"/>
          </a:p>
        </p:txBody>
      </p:sp>
    </p:spTree>
    <p:extLst>
      <p:ext uri="{BB962C8B-B14F-4D97-AF65-F5344CB8AC3E}">
        <p14:creationId xmlns:p14="http://schemas.microsoft.com/office/powerpoint/2010/main" val="3422358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A2409C-CDFE-96C8-E97F-A6B7ECEE2E18}"/>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7BE3631A-A073-C9EB-236B-E2346FFD9A18}"/>
              </a:ext>
            </a:extLst>
          </p:cNvPr>
          <p:cNvSpPr>
            <a:spLocks noGrp="1"/>
          </p:cNvSpPr>
          <p:nvPr>
            <p:ph type="dt" sz="half" idx="10"/>
          </p:nvPr>
        </p:nvSpPr>
        <p:spPr/>
        <p:txBody>
          <a:bodyPr/>
          <a:lstStyle/>
          <a:p>
            <a:fld id="{601910B1-401F-4783-9CAF-102D7DD329B9}" type="datetimeFigureOut">
              <a:rPr lang="tr-TR" smtClean="0"/>
              <a:t>16.10.2025</a:t>
            </a:fld>
            <a:endParaRPr lang="tr-TR"/>
          </a:p>
        </p:txBody>
      </p:sp>
      <p:sp>
        <p:nvSpPr>
          <p:cNvPr id="4" name="Alt Bilgi Yer Tutucusu 3">
            <a:extLst>
              <a:ext uri="{FF2B5EF4-FFF2-40B4-BE49-F238E27FC236}">
                <a16:creationId xmlns:a16="http://schemas.microsoft.com/office/drawing/2014/main" id="{FA2A8661-5DCB-1940-6C18-4BC3714FB28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8F3537F-D922-67E8-94E5-38E84BA887CB}"/>
              </a:ext>
            </a:extLst>
          </p:cNvPr>
          <p:cNvSpPr>
            <a:spLocks noGrp="1"/>
          </p:cNvSpPr>
          <p:nvPr>
            <p:ph type="sldNum" sz="quarter" idx="12"/>
          </p:nvPr>
        </p:nvSpPr>
        <p:spPr/>
        <p:txBody>
          <a:bodyPr/>
          <a:lstStyle/>
          <a:p>
            <a:fld id="{264F1E3F-CE54-4431-B75B-ECE76726A350}" type="slidenum">
              <a:rPr lang="tr-TR" smtClean="0"/>
              <a:t>‹#›</a:t>
            </a:fld>
            <a:endParaRPr lang="tr-TR"/>
          </a:p>
        </p:txBody>
      </p:sp>
    </p:spTree>
    <p:extLst>
      <p:ext uri="{BB962C8B-B14F-4D97-AF65-F5344CB8AC3E}">
        <p14:creationId xmlns:p14="http://schemas.microsoft.com/office/powerpoint/2010/main" val="4113772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233690EC-F6B0-E6AF-89EF-46B68A0E4768}"/>
              </a:ext>
            </a:extLst>
          </p:cNvPr>
          <p:cNvSpPr>
            <a:spLocks noGrp="1"/>
          </p:cNvSpPr>
          <p:nvPr>
            <p:ph type="dt" sz="half" idx="10"/>
          </p:nvPr>
        </p:nvSpPr>
        <p:spPr/>
        <p:txBody>
          <a:bodyPr/>
          <a:lstStyle/>
          <a:p>
            <a:fld id="{601910B1-401F-4783-9CAF-102D7DD329B9}" type="datetimeFigureOut">
              <a:rPr lang="tr-TR" smtClean="0"/>
              <a:t>16.10.2025</a:t>
            </a:fld>
            <a:endParaRPr lang="tr-TR"/>
          </a:p>
        </p:txBody>
      </p:sp>
      <p:sp>
        <p:nvSpPr>
          <p:cNvPr id="3" name="Alt Bilgi Yer Tutucusu 2">
            <a:extLst>
              <a:ext uri="{FF2B5EF4-FFF2-40B4-BE49-F238E27FC236}">
                <a16:creationId xmlns:a16="http://schemas.microsoft.com/office/drawing/2014/main" id="{9C2F1CF7-6F10-5F60-76C3-5FBBFE9B58F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C42CB60-6254-F845-911C-DE439DCC1C5B}"/>
              </a:ext>
            </a:extLst>
          </p:cNvPr>
          <p:cNvSpPr>
            <a:spLocks noGrp="1"/>
          </p:cNvSpPr>
          <p:nvPr>
            <p:ph type="sldNum" sz="quarter" idx="12"/>
          </p:nvPr>
        </p:nvSpPr>
        <p:spPr/>
        <p:txBody>
          <a:bodyPr/>
          <a:lstStyle/>
          <a:p>
            <a:fld id="{264F1E3F-CE54-4431-B75B-ECE76726A350}" type="slidenum">
              <a:rPr lang="tr-TR" smtClean="0"/>
              <a:t>‹#›</a:t>
            </a:fld>
            <a:endParaRPr lang="tr-TR"/>
          </a:p>
        </p:txBody>
      </p:sp>
    </p:spTree>
    <p:extLst>
      <p:ext uri="{BB962C8B-B14F-4D97-AF65-F5344CB8AC3E}">
        <p14:creationId xmlns:p14="http://schemas.microsoft.com/office/powerpoint/2010/main" val="423392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3B65CA-38A9-6F86-C6DE-F2F9CE9489B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A24E45B7-E22C-8BFD-CBBF-13B3ACBF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4BC28FBA-DDFD-2E37-16E6-609A35A36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CC86992-5298-D635-8A69-674BFB055274}"/>
              </a:ext>
            </a:extLst>
          </p:cNvPr>
          <p:cNvSpPr>
            <a:spLocks noGrp="1"/>
          </p:cNvSpPr>
          <p:nvPr>
            <p:ph type="dt" sz="half" idx="10"/>
          </p:nvPr>
        </p:nvSpPr>
        <p:spPr/>
        <p:txBody>
          <a:bodyPr/>
          <a:lstStyle/>
          <a:p>
            <a:fld id="{601910B1-401F-4783-9CAF-102D7DD329B9}" type="datetimeFigureOut">
              <a:rPr lang="tr-TR" smtClean="0"/>
              <a:t>16.10.2025</a:t>
            </a:fld>
            <a:endParaRPr lang="tr-TR"/>
          </a:p>
        </p:txBody>
      </p:sp>
      <p:sp>
        <p:nvSpPr>
          <p:cNvPr id="6" name="Alt Bilgi Yer Tutucusu 5">
            <a:extLst>
              <a:ext uri="{FF2B5EF4-FFF2-40B4-BE49-F238E27FC236}">
                <a16:creationId xmlns:a16="http://schemas.microsoft.com/office/drawing/2014/main" id="{7DDBF1DB-D74E-0D02-1FD7-A7C2BD65EA8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B2350CE-EAC5-2DDC-0E33-7AC144F7CC3F}"/>
              </a:ext>
            </a:extLst>
          </p:cNvPr>
          <p:cNvSpPr>
            <a:spLocks noGrp="1"/>
          </p:cNvSpPr>
          <p:nvPr>
            <p:ph type="sldNum" sz="quarter" idx="12"/>
          </p:nvPr>
        </p:nvSpPr>
        <p:spPr/>
        <p:txBody>
          <a:bodyPr/>
          <a:lstStyle/>
          <a:p>
            <a:fld id="{264F1E3F-CE54-4431-B75B-ECE76726A350}" type="slidenum">
              <a:rPr lang="tr-TR" smtClean="0"/>
              <a:t>‹#›</a:t>
            </a:fld>
            <a:endParaRPr lang="tr-TR"/>
          </a:p>
        </p:txBody>
      </p:sp>
    </p:spTree>
    <p:extLst>
      <p:ext uri="{BB962C8B-B14F-4D97-AF65-F5344CB8AC3E}">
        <p14:creationId xmlns:p14="http://schemas.microsoft.com/office/powerpoint/2010/main" val="2255689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E6FAAD-1682-DE88-BF2C-B7BD41E0A6C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27D4697-56CB-8EC3-8C35-AAD2B08C32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B4B679F-3CF0-239C-E679-E3D6783CE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2DC88A1-96DF-87DD-E624-7E697F065DC1}"/>
              </a:ext>
            </a:extLst>
          </p:cNvPr>
          <p:cNvSpPr>
            <a:spLocks noGrp="1"/>
          </p:cNvSpPr>
          <p:nvPr>
            <p:ph type="dt" sz="half" idx="10"/>
          </p:nvPr>
        </p:nvSpPr>
        <p:spPr/>
        <p:txBody>
          <a:bodyPr/>
          <a:lstStyle/>
          <a:p>
            <a:fld id="{601910B1-401F-4783-9CAF-102D7DD329B9}" type="datetimeFigureOut">
              <a:rPr lang="tr-TR" smtClean="0"/>
              <a:t>16.10.2025</a:t>
            </a:fld>
            <a:endParaRPr lang="tr-TR"/>
          </a:p>
        </p:txBody>
      </p:sp>
      <p:sp>
        <p:nvSpPr>
          <p:cNvPr id="6" name="Alt Bilgi Yer Tutucusu 5">
            <a:extLst>
              <a:ext uri="{FF2B5EF4-FFF2-40B4-BE49-F238E27FC236}">
                <a16:creationId xmlns:a16="http://schemas.microsoft.com/office/drawing/2014/main" id="{5863A565-1B03-2124-0A03-19343558100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06722AE-679B-F257-A205-1717B0895674}"/>
              </a:ext>
            </a:extLst>
          </p:cNvPr>
          <p:cNvSpPr>
            <a:spLocks noGrp="1"/>
          </p:cNvSpPr>
          <p:nvPr>
            <p:ph type="sldNum" sz="quarter" idx="12"/>
          </p:nvPr>
        </p:nvSpPr>
        <p:spPr/>
        <p:txBody>
          <a:bodyPr/>
          <a:lstStyle/>
          <a:p>
            <a:fld id="{264F1E3F-CE54-4431-B75B-ECE76726A350}" type="slidenum">
              <a:rPr lang="tr-TR" smtClean="0"/>
              <a:t>‹#›</a:t>
            </a:fld>
            <a:endParaRPr lang="tr-TR"/>
          </a:p>
        </p:txBody>
      </p:sp>
    </p:spTree>
    <p:extLst>
      <p:ext uri="{BB962C8B-B14F-4D97-AF65-F5344CB8AC3E}">
        <p14:creationId xmlns:p14="http://schemas.microsoft.com/office/powerpoint/2010/main" val="248438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6DE5431-5211-0521-8EF1-46343D04B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001411A-83D3-F2B7-AC0F-4560842AE9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7A690A8-964B-6462-AC59-9050A5AAB5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1910B1-401F-4783-9CAF-102D7DD329B9}" type="datetimeFigureOut">
              <a:rPr lang="tr-TR" smtClean="0"/>
              <a:t>16.10.2025</a:t>
            </a:fld>
            <a:endParaRPr lang="tr-TR"/>
          </a:p>
        </p:txBody>
      </p:sp>
      <p:sp>
        <p:nvSpPr>
          <p:cNvPr id="5" name="Alt Bilgi Yer Tutucusu 4">
            <a:extLst>
              <a:ext uri="{FF2B5EF4-FFF2-40B4-BE49-F238E27FC236}">
                <a16:creationId xmlns:a16="http://schemas.microsoft.com/office/drawing/2014/main" id="{7C3DFE6F-FA51-B94E-289C-2582103AE5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2D75FCC2-F19B-C159-571A-D1857BEB8E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4F1E3F-CE54-4431-B75B-ECE76726A350}" type="slidenum">
              <a:rPr lang="tr-TR" smtClean="0"/>
              <a:t>‹#›</a:t>
            </a:fld>
            <a:endParaRPr lang="tr-TR"/>
          </a:p>
        </p:txBody>
      </p:sp>
    </p:spTree>
    <p:extLst>
      <p:ext uri="{BB962C8B-B14F-4D97-AF65-F5344CB8AC3E}">
        <p14:creationId xmlns:p14="http://schemas.microsoft.com/office/powerpoint/2010/main" val="1125555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87E728-ADEC-C8D1-8635-FA0BE34556F7}"/>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76CAA16A-C335-58A4-41DA-98721A5A5400}"/>
              </a:ext>
            </a:extLst>
          </p:cNvPr>
          <p:cNvPicPr>
            <a:picLocks noChangeAspect="1"/>
          </p:cNvPicPr>
          <p:nvPr/>
        </p:nvPicPr>
        <p:blipFill>
          <a:blip r:embed="rId2"/>
          <a:srcRect t="13240" r="1" b="30554"/>
          <a:stretch>
            <a:fillRect/>
          </a:stretch>
        </p:blipFill>
        <p:spPr>
          <a:xfrm>
            <a:off x="1" y="10"/>
            <a:ext cx="9669642" cy="6857990"/>
          </a:xfrm>
          <a:prstGeom prst="rect">
            <a:avLst/>
          </a:prstGeom>
        </p:spPr>
      </p:pic>
      <p:sp>
        <p:nvSpPr>
          <p:cNvPr id="44" name="Rectangle 4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çerik Yer Tutucusu 8">
            <a:extLst>
              <a:ext uri="{FF2B5EF4-FFF2-40B4-BE49-F238E27FC236}">
                <a16:creationId xmlns:a16="http://schemas.microsoft.com/office/drawing/2014/main" id="{3A5D9268-8EEE-5B6F-08C7-4F2F0886B9DC}"/>
              </a:ext>
            </a:extLst>
          </p:cNvPr>
          <p:cNvSpPr>
            <a:spLocks noGrp="1"/>
          </p:cNvSpPr>
          <p:nvPr>
            <p:ph idx="1"/>
          </p:nvPr>
        </p:nvSpPr>
        <p:spPr>
          <a:xfrm>
            <a:off x="7598789" y="2784399"/>
            <a:ext cx="4590162" cy="3742762"/>
          </a:xfrm>
        </p:spPr>
        <p:txBody>
          <a:bodyPr vert="horz" lIns="91440" tIns="45720" rIns="91440" bIns="45720" rtlCol="0">
            <a:normAutofit/>
          </a:bodyPr>
          <a:lstStyle/>
          <a:p>
            <a:pPr marL="0" indent="0" algn="ctr">
              <a:spcAft>
                <a:spcPts val="600"/>
              </a:spcAft>
              <a:buNone/>
            </a:pPr>
            <a:r>
              <a:rPr lang="en-US" sz="4000" b="1" dirty="0">
                <a:solidFill>
                  <a:srgbClr val="990099"/>
                </a:solidFill>
                <a:latin typeface="Calibri" panose="020F0502020204030204" pitchFamily="34" charset="0"/>
                <a:ea typeface="Calibri" panose="020F0502020204030204" pitchFamily="34" charset="0"/>
                <a:cs typeface="Calibri" panose="020F0502020204030204" pitchFamily="34" charset="0"/>
              </a:rPr>
              <a:t>KRONİK AĞRININ FARMAKOLOJİK YÖNETİMİ</a:t>
            </a:r>
            <a:endParaRPr lang="tr-TR" b="1" dirty="0">
              <a:solidFill>
                <a:srgbClr val="990099"/>
              </a:solidFill>
              <a:latin typeface="Calibri" panose="020F0502020204030204" pitchFamily="34" charset="0"/>
              <a:ea typeface="Calibri" panose="020F0502020204030204" pitchFamily="34" charset="0"/>
              <a:cs typeface="Calibri" panose="020F0502020204030204" pitchFamily="34" charset="0"/>
            </a:endParaRPr>
          </a:p>
          <a:p>
            <a:pPr marL="0" indent="0">
              <a:spcAft>
                <a:spcPts val="600"/>
              </a:spcAft>
              <a:buNone/>
            </a:pPr>
            <a:r>
              <a:rPr lang="tr-TR"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Doç</a:t>
            </a:r>
            <a:r>
              <a:rPr lang="en-US" sz="2000" b="1" dirty="0">
                <a:latin typeface="Calibri" panose="020F0502020204030204" pitchFamily="34" charset="0"/>
                <a:ea typeface="Calibri" panose="020F0502020204030204" pitchFamily="34" charset="0"/>
                <a:cs typeface="Calibri" panose="020F0502020204030204" pitchFamily="34" charset="0"/>
              </a:rPr>
              <a:t>. Dr. Arzu O</a:t>
            </a:r>
            <a:r>
              <a:rPr lang="tr-TR" sz="2000" b="1" dirty="0">
                <a:latin typeface="Calibri" panose="020F0502020204030204" pitchFamily="34" charset="0"/>
                <a:ea typeface="Calibri" panose="020F0502020204030204" pitchFamily="34" charset="0"/>
                <a:cs typeface="Calibri" panose="020F0502020204030204" pitchFamily="34" charset="0"/>
              </a:rPr>
              <a:t>KYAR</a:t>
            </a:r>
            <a:r>
              <a:rPr lang="en-US" sz="2000" b="1" dirty="0">
                <a:latin typeface="Calibri" panose="020F0502020204030204" pitchFamily="34" charset="0"/>
                <a:ea typeface="Calibri" panose="020F0502020204030204" pitchFamily="34" charset="0"/>
                <a:cs typeface="Calibri" panose="020F0502020204030204" pitchFamily="34" charset="0"/>
              </a:rPr>
              <a:t> B</a:t>
            </a:r>
            <a:r>
              <a:rPr lang="tr-TR" sz="2000" b="1" dirty="0">
                <a:latin typeface="Calibri" panose="020F0502020204030204" pitchFamily="34" charset="0"/>
                <a:ea typeface="Calibri" panose="020F0502020204030204" pitchFamily="34" charset="0"/>
                <a:cs typeface="Calibri" panose="020F0502020204030204" pitchFamily="34" charset="0"/>
              </a:rPr>
              <a:t>AŞ</a:t>
            </a:r>
          </a:p>
          <a:p>
            <a:pPr marL="0" indent="0">
              <a:spcAft>
                <a:spcPts val="600"/>
              </a:spcAft>
              <a:buNone/>
            </a:pPr>
            <a:r>
              <a:rPr lang="tr-TR" sz="1800" b="1" dirty="0">
                <a:latin typeface="Calibri" panose="020F0502020204030204" pitchFamily="34" charset="0"/>
                <a:ea typeface="Calibri" panose="020F0502020204030204" pitchFamily="34" charset="0"/>
                <a:cs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Ankara </a:t>
            </a:r>
            <a:r>
              <a:rPr lang="en-US" sz="1800" b="1" dirty="0" err="1">
                <a:latin typeface="Calibri" panose="020F0502020204030204" pitchFamily="34" charset="0"/>
                <a:ea typeface="Calibri" panose="020F0502020204030204" pitchFamily="34" charset="0"/>
                <a:cs typeface="Calibri" panose="020F0502020204030204" pitchFamily="34" charset="0"/>
              </a:rPr>
              <a:t>Eğitim</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ve</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Araştırma</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Hastanesi</a:t>
            </a:r>
            <a:br>
              <a:rPr lang="en-US" sz="1800" b="1" dirty="0">
                <a:latin typeface="Calibri" panose="020F0502020204030204" pitchFamily="34" charset="0"/>
                <a:ea typeface="Calibri" panose="020F0502020204030204" pitchFamily="34" charset="0"/>
                <a:cs typeface="Calibri" panose="020F0502020204030204" pitchFamily="34" charset="0"/>
              </a:rPr>
            </a:br>
            <a:r>
              <a:rPr lang="tr-TR"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Geriatri</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Kliniği</a:t>
            </a:r>
            <a:endParaRPr lang="en-US" sz="18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090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A632D-43A5-5327-27B6-C202989DFCA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A20A2CF-0566-D89D-6833-79BEA497DB51}"/>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3A2C78E0-7535-D91F-C059-11044BD64854}"/>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62658517-2399-DB3E-DE93-A6516AF5DDB5}"/>
              </a:ext>
            </a:extLst>
          </p:cNvPr>
          <p:cNvSpPr txBox="1"/>
          <p:nvPr/>
        </p:nvSpPr>
        <p:spPr>
          <a:xfrm>
            <a:off x="901700" y="1739900"/>
            <a:ext cx="10750550" cy="646331"/>
          </a:xfrm>
          <a:prstGeom prst="rect">
            <a:avLst/>
          </a:prstGeom>
          <a:noFill/>
        </p:spPr>
        <p:txBody>
          <a:bodyPr wrap="square" rtlCol="0">
            <a:spAutoFit/>
          </a:bodyPr>
          <a:lstStyle/>
          <a:p>
            <a:pPr algn="ctr"/>
            <a:r>
              <a:rPr lang="tr-TR" sz="3600" b="1" dirty="0">
                <a:latin typeface="Calibri" panose="020F0502020204030204" pitchFamily="34" charset="0"/>
                <a:ea typeface="Calibri" panose="020F0502020204030204" pitchFamily="34" charset="0"/>
                <a:cs typeface="Calibri" panose="020F0502020204030204" pitchFamily="34" charset="0"/>
              </a:rPr>
              <a:t>KRONİK AĞRI</a:t>
            </a:r>
          </a:p>
        </p:txBody>
      </p:sp>
      <p:sp>
        <p:nvSpPr>
          <p:cNvPr id="6" name="Ok: Aşağı 5">
            <a:extLst>
              <a:ext uri="{FF2B5EF4-FFF2-40B4-BE49-F238E27FC236}">
                <a16:creationId xmlns:a16="http://schemas.microsoft.com/office/drawing/2014/main" id="{9EE651B4-73E9-149D-194C-6A2071F60F65}"/>
              </a:ext>
            </a:extLst>
          </p:cNvPr>
          <p:cNvSpPr/>
          <p:nvPr/>
        </p:nvSpPr>
        <p:spPr>
          <a:xfrm rot="2213393">
            <a:off x="3556492" y="2205237"/>
            <a:ext cx="450850" cy="1365250"/>
          </a:xfrm>
          <a:prstGeom prst="down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k: Aşağı 6">
            <a:extLst>
              <a:ext uri="{FF2B5EF4-FFF2-40B4-BE49-F238E27FC236}">
                <a16:creationId xmlns:a16="http://schemas.microsoft.com/office/drawing/2014/main" id="{B411C1C3-A129-B654-3B55-2574C59F5989}"/>
              </a:ext>
            </a:extLst>
          </p:cNvPr>
          <p:cNvSpPr/>
          <p:nvPr/>
        </p:nvSpPr>
        <p:spPr>
          <a:xfrm>
            <a:off x="5937250" y="2383531"/>
            <a:ext cx="450850" cy="1365250"/>
          </a:xfrm>
          <a:prstGeom prst="down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k: Aşağı 7">
            <a:extLst>
              <a:ext uri="{FF2B5EF4-FFF2-40B4-BE49-F238E27FC236}">
                <a16:creationId xmlns:a16="http://schemas.microsoft.com/office/drawing/2014/main" id="{30243573-4DB3-4422-345C-33E282A77078}"/>
              </a:ext>
            </a:extLst>
          </p:cNvPr>
          <p:cNvSpPr/>
          <p:nvPr/>
        </p:nvSpPr>
        <p:spPr>
          <a:xfrm rot="19396917">
            <a:off x="8645387" y="2208748"/>
            <a:ext cx="450850" cy="1365250"/>
          </a:xfrm>
          <a:prstGeom prst="down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F0D44AE5-B1F5-C28D-6B9B-096E3F8EA79E}"/>
              </a:ext>
            </a:extLst>
          </p:cNvPr>
          <p:cNvSpPr/>
          <p:nvPr/>
        </p:nvSpPr>
        <p:spPr>
          <a:xfrm>
            <a:off x="1085850" y="3748781"/>
            <a:ext cx="2882900" cy="54381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err="1">
                <a:latin typeface="Calibri" panose="020F0502020204030204" pitchFamily="34" charset="0"/>
                <a:ea typeface="Calibri" panose="020F0502020204030204" pitchFamily="34" charset="0"/>
                <a:cs typeface="Calibri" panose="020F0502020204030204" pitchFamily="34" charset="0"/>
              </a:rPr>
              <a:t>Nosiseptif</a:t>
            </a:r>
            <a:r>
              <a:rPr lang="tr-TR" sz="2800" b="1" dirty="0">
                <a:latin typeface="Calibri" panose="020F0502020204030204" pitchFamily="34" charset="0"/>
                <a:ea typeface="Calibri" panose="020F0502020204030204" pitchFamily="34" charset="0"/>
                <a:cs typeface="Calibri" panose="020F0502020204030204" pitchFamily="34" charset="0"/>
              </a:rPr>
              <a:t> ağrı</a:t>
            </a:r>
          </a:p>
        </p:txBody>
      </p:sp>
      <p:sp>
        <p:nvSpPr>
          <p:cNvPr id="10" name="Dikdörtgen: Köşeleri Yuvarlatılmış 9">
            <a:extLst>
              <a:ext uri="{FF2B5EF4-FFF2-40B4-BE49-F238E27FC236}">
                <a16:creationId xmlns:a16="http://schemas.microsoft.com/office/drawing/2014/main" id="{F6EF222F-72F3-3BB4-CE2E-687FE85F8884}"/>
              </a:ext>
            </a:extLst>
          </p:cNvPr>
          <p:cNvSpPr/>
          <p:nvPr/>
        </p:nvSpPr>
        <p:spPr>
          <a:xfrm>
            <a:off x="416417" y="4472244"/>
            <a:ext cx="3810000" cy="1936750"/>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tr-TR" b="1" dirty="0">
                <a:latin typeface="Calibri" panose="020F0502020204030204" pitchFamily="34" charset="0"/>
                <a:ea typeface="Calibri" panose="020F0502020204030204" pitchFamily="34" charset="0"/>
                <a:cs typeface="Calibri" panose="020F0502020204030204" pitchFamily="34" charset="0"/>
              </a:rPr>
              <a:t>Post-op / Post travma ağrılar</a:t>
            </a:r>
          </a:p>
          <a:p>
            <a:pPr marL="285750" indent="-285750" algn="ctr">
              <a:buFont typeface="Arial" panose="020B0604020202020204" pitchFamily="34" charset="0"/>
              <a:buChar char="•"/>
            </a:pPr>
            <a:r>
              <a:rPr lang="tr-TR" b="1" dirty="0">
                <a:latin typeface="Calibri" panose="020F0502020204030204" pitchFamily="34" charset="0"/>
                <a:ea typeface="Calibri" panose="020F0502020204030204" pitchFamily="34" charset="0"/>
                <a:cs typeface="Calibri" panose="020F0502020204030204" pitchFamily="34" charset="0"/>
              </a:rPr>
              <a:t>Kas-iskelet sistemi ve diğer organ patolojileri</a:t>
            </a:r>
          </a:p>
          <a:p>
            <a:pPr algn="ctr"/>
            <a:r>
              <a:rPr lang="tr-TR" dirty="0">
                <a:latin typeface="Calibri" panose="020F0502020204030204" pitchFamily="34" charset="0"/>
                <a:ea typeface="Calibri" panose="020F0502020204030204" pitchFamily="34" charset="0"/>
                <a:cs typeface="Calibri" panose="020F0502020204030204" pitchFamily="34" charset="0"/>
              </a:rPr>
              <a:t>(İnflamatuar, iskemik, enfeksiyöz veya mekanik/basınç yaralanmalarını içeren)</a:t>
            </a:r>
          </a:p>
        </p:txBody>
      </p:sp>
      <p:sp>
        <p:nvSpPr>
          <p:cNvPr id="11" name="Dikdörtgen: Köşeleri Yuvarlatılmış 10">
            <a:extLst>
              <a:ext uri="{FF2B5EF4-FFF2-40B4-BE49-F238E27FC236}">
                <a16:creationId xmlns:a16="http://schemas.microsoft.com/office/drawing/2014/main" id="{484931CA-A793-9F6B-2F00-21676E322350}"/>
              </a:ext>
            </a:extLst>
          </p:cNvPr>
          <p:cNvSpPr/>
          <p:nvPr/>
        </p:nvSpPr>
        <p:spPr>
          <a:xfrm>
            <a:off x="5010150" y="3863993"/>
            <a:ext cx="2882900" cy="54381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err="1">
                <a:latin typeface="Calibri" panose="020F0502020204030204" pitchFamily="34" charset="0"/>
                <a:ea typeface="Calibri" panose="020F0502020204030204" pitchFamily="34" charset="0"/>
                <a:cs typeface="Calibri" panose="020F0502020204030204" pitchFamily="34" charset="0"/>
              </a:rPr>
              <a:t>Nosiplastik</a:t>
            </a:r>
            <a:r>
              <a:rPr lang="tr-TR" sz="2800" b="1" dirty="0">
                <a:latin typeface="Calibri" panose="020F0502020204030204" pitchFamily="34" charset="0"/>
                <a:ea typeface="Calibri" panose="020F0502020204030204" pitchFamily="34" charset="0"/>
                <a:cs typeface="Calibri" panose="020F0502020204030204" pitchFamily="34" charset="0"/>
              </a:rPr>
              <a:t> ağrı</a:t>
            </a:r>
          </a:p>
        </p:txBody>
      </p:sp>
      <p:sp>
        <p:nvSpPr>
          <p:cNvPr id="12" name="Dikdörtgen: Köşeleri Yuvarlatılmış 11">
            <a:extLst>
              <a:ext uri="{FF2B5EF4-FFF2-40B4-BE49-F238E27FC236}">
                <a16:creationId xmlns:a16="http://schemas.microsoft.com/office/drawing/2014/main" id="{C05D0EBB-0FD4-6102-02A4-027D27397574}"/>
              </a:ext>
            </a:extLst>
          </p:cNvPr>
          <p:cNvSpPr/>
          <p:nvPr/>
        </p:nvSpPr>
        <p:spPr>
          <a:xfrm>
            <a:off x="4371975" y="4521674"/>
            <a:ext cx="3810000" cy="19367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tr-TR" b="1" dirty="0">
                <a:latin typeface="Calibri" panose="020F0502020204030204" pitchFamily="34" charset="0"/>
                <a:ea typeface="Calibri" panose="020F0502020204030204" pitchFamily="34" charset="0"/>
                <a:cs typeface="Calibri" panose="020F0502020204030204" pitchFamily="34" charset="0"/>
              </a:rPr>
              <a:t>Fibromiyalji</a:t>
            </a:r>
          </a:p>
          <a:p>
            <a:pPr marL="285750" indent="-285750" algn="ctr">
              <a:buFont typeface="Arial" panose="020B0604020202020204" pitchFamily="34" charset="0"/>
              <a:buChar char="•"/>
            </a:pPr>
            <a:r>
              <a:rPr lang="tr-TR" b="1" dirty="0" err="1">
                <a:latin typeface="Calibri" panose="020F0502020204030204" pitchFamily="34" charset="0"/>
                <a:ea typeface="Calibri" panose="020F0502020204030204" pitchFamily="34" charset="0"/>
                <a:cs typeface="Calibri" panose="020F0502020204030204" pitchFamily="34" charset="0"/>
              </a:rPr>
              <a:t>İrritable</a:t>
            </a:r>
            <a:r>
              <a:rPr lang="tr-TR" b="1" dirty="0">
                <a:latin typeface="Calibri" panose="020F0502020204030204" pitchFamily="34" charset="0"/>
                <a:ea typeface="Calibri" panose="020F0502020204030204" pitchFamily="34" charset="0"/>
                <a:cs typeface="Calibri" panose="020F0502020204030204" pitchFamily="34" charset="0"/>
              </a:rPr>
              <a:t> bağırsak sendromu</a:t>
            </a:r>
          </a:p>
          <a:p>
            <a:pPr marL="285750" indent="-285750" algn="ctr">
              <a:buFont typeface="Arial" panose="020B0604020202020204" pitchFamily="34" charset="0"/>
              <a:buChar char="•"/>
            </a:pPr>
            <a:r>
              <a:rPr lang="tr-TR" b="1" dirty="0">
                <a:latin typeface="Calibri" panose="020F0502020204030204" pitchFamily="34" charset="0"/>
                <a:ea typeface="Calibri" panose="020F0502020204030204" pitchFamily="34" charset="0"/>
                <a:cs typeface="Calibri" panose="020F0502020204030204" pitchFamily="34" charset="0"/>
              </a:rPr>
              <a:t>Kronik pelvik ağrı sendromu</a:t>
            </a:r>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14" name="Dikdörtgen: Köşeleri Yuvarlatılmış 13">
            <a:extLst>
              <a:ext uri="{FF2B5EF4-FFF2-40B4-BE49-F238E27FC236}">
                <a16:creationId xmlns:a16="http://schemas.microsoft.com/office/drawing/2014/main" id="{13CA393F-292F-EC4F-3B7B-2BB9B2C4E9F5}"/>
              </a:ext>
            </a:extLst>
          </p:cNvPr>
          <p:cNvSpPr/>
          <p:nvPr/>
        </p:nvSpPr>
        <p:spPr>
          <a:xfrm>
            <a:off x="8464550" y="3863994"/>
            <a:ext cx="3422650" cy="1087638"/>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latin typeface="Calibri" panose="020F0502020204030204" pitchFamily="34" charset="0"/>
                <a:ea typeface="Calibri" panose="020F0502020204030204" pitchFamily="34" charset="0"/>
                <a:cs typeface="Calibri" panose="020F0502020204030204" pitchFamily="34" charset="0"/>
              </a:rPr>
              <a:t>Nöropatik ağrı</a:t>
            </a:r>
          </a:p>
        </p:txBody>
      </p:sp>
    </p:spTree>
    <p:extLst>
      <p:ext uri="{BB962C8B-B14F-4D97-AF65-F5344CB8AC3E}">
        <p14:creationId xmlns:p14="http://schemas.microsoft.com/office/powerpoint/2010/main" val="400532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DEF00-7C4E-F894-7905-F797B2E7D3A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AD9CD82-361A-189B-C74B-AC8769EE43BE}"/>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8D72C591-9F66-A700-BC48-FF89472243EF}"/>
              </a:ext>
            </a:extLst>
          </p:cNvPr>
          <p:cNvPicPr>
            <a:picLocks noGrp="1" noChangeAspect="1"/>
          </p:cNvPicPr>
          <p:nvPr>
            <p:ph idx="1"/>
          </p:nvPr>
        </p:nvPicPr>
        <p:blipFill>
          <a:blip r:embed="rId2"/>
          <a:stretch>
            <a:fillRect/>
          </a:stretch>
        </p:blipFill>
        <p:spPr>
          <a:xfrm>
            <a:off x="0" y="0"/>
            <a:ext cx="12192000" cy="6858000"/>
          </a:xfrm>
        </p:spPr>
      </p:pic>
      <p:pic>
        <p:nvPicPr>
          <p:cNvPr id="1026" name="Picture 2" descr="Görsel üretildi">
            <a:extLst>
              <a:ext uri="{FF2B5EF4-FFF2-40B4-BE49-F238E27FC236}">
                <a16:creationId xmlns:a16="http://schemas.microsoft.com/office/drawing/2014/main" id="{D7389CBD-3CFA-7D96-C658-BD0DCF71E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2450"/>
            <a:ext cx="3905250" cy="390525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Köşeleri Yuvarlatılmış 5">
            <a:extLst>
              <a:ext uri="{FF2B5EF4-FFF2-40B4-BE49-F238E27FC236}">
                <a16:creationId xmlns:a16="http://schemas.microsoft.com/office/drawing/2014/main" id="{4A9B0C28-C31F-C6F7-34C9-5A86684A5433}"/>
              </a:ext>
            </a:extLst>
          </p:cNvPr>
          <p:cNvSpPr/>
          <p:nvPr/>
        </p:nvSpPr>
        <p:spPr>
          <a:xfrm>
            <a:off x="5797550" y="1627188"/>
            <a:ext cx="5556250" cy="857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b="1" dirty="0">
                <a:solidFill>
                  <a:srgbClr val="FFFF00"/>
                </a:solidFill>
                <a:latin typeface="Calibri" panose="020F0502020204030204" pitchFamily="34" charset="0"/>
                <a:ea typeface="Calibri" panose="020F0502020204030204" pitchFamily="34" charset="0"/>
                <a:cs typeface="Calibri" panose="020F0502020204030204" pitchFamily="34" charset="0"/>
              </a:rPr>
              <a:t>YAŞLI HASTADA FARMAKOTERAPİNİN </a:t>
            </a:r>
          </a:p>
          <a:p>
            <a:pPr algn="ctr"/>
            <a:r>
              <a:rPr lang="tr-TR" sz="2000" b="1" dirty="0">
                <a:solidFill>
                  <a:srgbClr val="FFFF00"/>
                </a:solidFill>
                <a:latin typeface="Calibri" panose="020F0502020204030204" pitchFamily="34" charset="0"/>
                <a:ea typeface="Calibri" panose="020F0502020204030204" pitchFamily="34" charset="0"/>
                <a:cs typeface="Calibri" panose="020F0502020204030204" pitchFamily="34" charset="0"/>
              </a:rPr>
              <a:t>GENEL İLKELERİ</a:t>
            </a:r>
          </a:p>
        </p:txBody>
      </p:sp>
      <p:pic>
        <p:nvPicPr>
          <p:cNvPr id="4" name="Resim 3">
            <a:extLst>
              <a:ext uri="{FF2B5EF4-FFF2-40B4-BE49-F238E27FC236}">
                <a16:creationId xmlns:a16="http://schemas.microsoft.com/office/drawing/2014/main" id="{CFC23085-6901-1D18-C90B-D2ECE03EB95C}"/>
              </a:ext>
            </a:extLst>
          </p:cNvPr>
          <p:cNvPicPr>
            <a:picLocks noChangeAspect="1"/>
          </p:cNvPicPr>
          <p:nvPr/>
        </p:nvPicPr>
        <p:blipFill>
          <a:blip r:embed="rId4"/>
          <a:stretch>
            <a:fillRect/>
          </a:stretch>
        </p:blipFill>
        <p:spPr>
          <a:xfrm>
            <a:off x="196850" y="93514"/>
            <a:ext cx="4425950" cy="1635423"/>
          </a:xfrm>
          <a:prstGeom prst="rect">
            <a:avLst/>
          </a:prstGeom>
        </p:spPr>
      </p:pic>
      <p:pic>
        <p:nvPicPr>
          <p:cNvPr id="8" name="Resim 7">
            <a:extLst>
              <a:ext uri="{FF2B5EF4-FFF2-40B4-BE49-F238E27FC236}">
                <a16:creationId xmlns:a16="http://schemas.microsoft.com/office/drawing/2014/main" id="{B59707C8-AEB7-6759-2D24-2C789778D62F}"/>
              </a:ext>
            </a:extLst>
          </p:cNvPr>
          <p:cNvPicPr>
            <a:picLocks noChangeAspect="1"/>
          </p:cNvPicPr>
          <p:nvPr/>
        </p:nvPicPr>
        <p:blipFill>
          <a:blip r:embed="rId5"/>
          <a:stretch>
            <a:fillRect/>
          </a:stretch>
        </p:blipFill>
        <p:spPr>
          <a:xfrm>
            <a:off x="4670425" y="0"/>
            <a:ext cx="4057650" cy="1392270"/>
          </a:xfrm>
          <a:prstGeom prst="rect">
            <a:avLst/>
          </a:prstGeom>
        </p:spPr>
      </p:pic>
      <p:pic>
        <p:nvPicPr>
          <p:cNvPr id="10" name="Resim 9">
            <a:extLst>
              <a:ext uri="{FF2B5EF4-FFF2-40B4-BE49-F238E27FC236}">
                <a16:creationId xmlns:a16="http://schemas.microsoft.com/office/drawing/2014/main" id="{ACB120C4-04D8-5EDE-8039-18045BB77954}"/>
              </a:ext>
            </a:extLst>
          </p:cNvPr>
          <p:cNvPicPr>
            <a:picLocks noChangeAspect="1"/>
          </p:cNvPicPr>
          <p:nvPr/>
        </p:nvPicPr>
        <p:blipFill>
          <a:blip r:embed="rId6"/>
          <a:stretch>
            <a:fillRect/>
          </a:stretch>
        </p:blipFill>
        <p:spPr>
          <a:xfrm>
            <a:off x="8878380" y="285650"/>
            <a:ext cx="3116770" cy="803822"/>
          </a:xfrm>
          <a:prstGeom prst="rect">
            <a:avLst/>
          </a:prstGeom>
        </p:spPr>
      </p:pic>
      <p:sp>
        <p:nvSpPr>
          <p:cNvPr id="11" name="Metin kutusu 10">
            <a:extLst>
              <a:ext uri="{FF2B5EF4-FFF2-40B4-BE49-F238E27FC236}">
                <a16:creationId xmlns:a16="http://schemas.microsoft.com/office/drawing/2014/main" id="{3B6EE288-7D28-ED41-F3AC-96BF674215E3}"/>
              </a:ext>
            </a:extLst>
          </p:cNvPr>
          <p:cNvSpPr txBox="1"/>
          <p:nvPr/>
        </p:nvSpPr>
        <p:spPr>
          <a:xfrm>
            <a:off x="4375150" y="2575226"/>
            <a:ext cx="7620000" cy="3477875"/>
          </a:xfrm>
          <a:prstGeom prst="rect">
            <a:avLst/>
          </a:prstGeom>
          <a:noFill/>
        </p:spPr>
        <p:txBody>
          <a:bodyPr wrap="square" rtlCol="0">
            <a:spAutoFit/>
          </a:bodyPr>
          <a:lstStyle/>
          <a:p>
            <a:pPr marL="285750" indent="-285750">
              <a:buFont typeface="Arial" panose="020B0604020202020204" pitchFamily="34" charset="0"/>
              <a:buChar char="•"/>
            </a:pPr>
            <a:r>
              <a:rPr lang="tr-TR" sz="2200" dirty="0">
                <a:latin typeface="Calibri" panose="020F0502020204030204" pitchFamily="34" charset="0"/>
                <a:ea typeface="Calibri" panose="020F0502020204030204" pitchFamily="34" charset="0"/>
                <a:cs typeface="Calibri" panose="020F0502020204030204" pitchFamily="34" charset="0"/>
              </a:rPr>
              <a:t>Yaşlı hastaya özel kılavuzlar eşliğinde ilaç seçimi</a:t>
            </a:r>
          </a:p>
          <a:p>
            <a:pPr marL="285750"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2200" dirty="0">
                <a:latin typeface="Calibri" panose="020F0502020204030204" pitchFamily="34" charset="0"/>
                <a:ea typeface="Calibri" panose="020F0502020204030204" pitchFamily="34" charset="0"/>
                <a:cs typeface="Calibri" panose="020F0502020204030204" pitchFamily="34" charset="0"/>
              </a:rPr>
              <a:t>Kırılganlık durumu, diğer geriatrik sendromlar ve eşlik eden hastalıkların- kullanılan ilaçların göz önünde bulundurulması</a:t>
            </a:r>
          </a:p>
          <a:p>
            <a:pPr marL="285750"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2200" dirty="0">
                <a:latin typeface="Calibri" panose="020F0502020204030204" pitchFamily="34" charset="0"/>
                <a:ea typeface="Calibri" panose="020F0502020204030204" pitchFamily="34" charset="0"/>
                <a:cs typeface="Calibri" panose="020F0502020204030204" pitchFamily="34" charset="0"/>
              </a:rPr>
              <a:t>Polifarmasi!</a:t>
            </a:r>
          </a:p>
          <a:p>
            <a:pPr marL="285750"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2200" dirty="0">
                <a:latin typeface="Calibri" panose="020F0502020204030204" pitchFamily="34" charset="0"/>
                <a:ea typeface="Calibri" panose="020F0502020204030204" pitchFamily="34" charset="0"/>
                <a:cs typeface="Calibri" panose="020F0502020204030204" pitchFamily="34" charset="0"/>
              </a:rPr>
              <a:t>Start </a:t>
            </a:r>
            <a:r>
              <a:rPr lang="tr-TR" sz="2200" dirty="0" err="1">
                <a:latin typeface="Calibri" panose="020F0502020204030204" pitchFamily="34" charset="0"/>
                <a:ea typeface="Calibri" panose="020F0502020204030204" pitchFamily="34" charset="0"/>
                <a:cs typeface="Calibri" panose="020F0502020204030204" pitchFamily="34" charset="0"/>
              </a:rPr>
              <a:t>low</a:t>
            </a:r>
            <a:r>
              <a:rPr lang="tr-TR" sz="2200" dirty="0">
                <a:latin typeface="Calibri" panose="020F0502020204030204" pitchFamily="34" charset="0"/>
                <a:ea typeface="Calibri" panose="020F0502020204030204" pitchFamily="34" charset="0"/>
                <a:cs typeface="Calibri" panose="020F0502020204030204" pitchFamily="34" charset="0"/>
              </a:rPr>
              <a:t>–</a:t>
            </a:r>
            <a:r>
              <a:rPr lang="tr-TR" sz="2200" dirty="0" err="1">
                <a:latin typeface="Calibri" panose="020F0502020204030204" pitchFamily="34" charset="0"/>
                <a:ea typeface="Calibri" panose="020F0502020204030204" pitchFamily="34" charset="0"/>
                <a:cs typeface="Calibri" panose="020F0502020204030204" pitchFamily="34" charset="0"/>
              </a:rPr>
              <a:t>go</a:t>
            </a:r>
            <a:r>
              <a:rPr lang="tr-TR" sz="2200" dirty="0">
                <a:latin typeface="Calibri" panose="020F0502020204030204" pitchFamily="34" charset="0"/>
                <a:ea typeface="Calibri" panose="020F0502020204030204" pitchFamily="34" charset="0"/>
                <a:cs typeface="Calibri" panose="020F0502020204030204" pitchFamily="34" charset="0"/>
              </a:rPr>
              <a:t> </a:t>
            </a:r>
            <a:r>
              <a:rPr lang="tr-TR" sz="2200" dirty="0" err="1">
                <a:latin typeface="Calibri" panose="020F0502020204030204" pitchFamily="34" charset="0"/>
                <a:ea typeface="Calibri" panose="020F0502020204030204" pitchFamily="34" charset="0"/>
                <a:cs typeface="Calibri" panose="020F0502020204030204" pitchFamily="34" charset="0"/>
              </a:rPr>
              <a:t>slow</a:t>
            </a:r>
            <a:r>
              <a:rPr lang="tr-TR" sz="2200" dirty="0">
                <a:latin typeface="Calibri" panose="020F0502020204030204" pitchFamily="34" charset="0"/>
                <a:ea typeface="Calibri" panose="020F0502020204030204" pitchFamily="34" charset="0"/>
                <a:cs typeface="Calibri" panose="020F0502020204030204" pitchFamily="34" charset="0"/>
              </a:rPr>
              <a:t>-</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but </a:t>
            </a:r>
            <a:r>
              <a:rPr lang="tr-TR" sz="2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go</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marL="285750"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tr-TR" sz="2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Non</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farmakolojik yaklaşımlar unutulmamalı!</a:t>
            </a:r>
            <a:endParaRPr lang="tr-TR" sz="2200" dirty="0"/>
          </a:p>
        </p:txBody>
      </p:sp>
    </p:spTree>
    <p:extLst>
      <p:ext uri="{BB962C8B-B14F-4D97-AF65-F5344CB8AC3E}">
        <p14:creationId xmlns:p14="http://schemas.microsoft.com/office/powerpoint/2010/main" val="414436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örsel üretildi">
            <a:extLst>
              <a:ext uri="{FF2B5EF4-FFF2-40B4-BE49-F238E27FC236}">
                <a16:creationId xmlns:a16="http://schemas.microsoft.com/office/drawing/2014/main" id="{F1C59735-1A18-7B12-470D-B2E3CF6381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0890" r="1" b="31584"/>
          <a:stretch>
            <a:fillRect/>
          </a:stretch>
        </p:blipFill>
        <p:spPr bwMode="auto">
          <a:xfrm>
            <a:off x="-6588" y="10"/>
            <a:ext cx="12198588"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9F2584A6-31E0-C008-D69A-ABC4A698880E}"/>
              </a:ext>
            </a:extLst>
          </p:cNvPr>
          <p:cNvSpPr txBox="1"/>
          <p:nvPr/>
        </p:nvSpPr>
        <p:spPr>
          <a:xfrm>
            <a:off x="-359227" y="5537788"/>
            <a:ext cx="8981136" cy="1046440"/>
          </a:xfrm>
          <a:prstGeom prst="rect">
            <a:avLst/>
          </a:prstGeom>
          <a:noFill/>
        </p:spPr>
        <p:txBody>
          <a:bodyPr wrap="square" rtlCol="0">
            <a:spAutoFit/>
          </a:bodyPr>
          <a:lstStyle/>
          <a:p>
            <a:pPr algn="ctr"/>
            <a:r>
              <a:rPr lang="tr-TR" sz="4400" b="1" dirty="0">
                <a:solidFill>
                  <a:schemeClr val="bg1"/>
                </a:solidFill>
                <a:latin typeface="Calibri" panose="020F0502020204030204" pitchFamily="34" charset="0"/>
                <a:ea typeface="Calibri" panose="020F0502020204030204" pitchFamily="34" charset="0"/>
                <a:cs typeface="Calibri" panose="020F0502020204030204" pitchFamily="34" charset="0"/>
              </a:rPr>
              <a:t>PARASETAMOL : ASETAMİNOFEN</a:t>
            </a:r>
          </a:p>
          <a:p>
            <a:endParaRPr lang="tr-TR" dirty="0"/>
          </a:p>
        </p:txBody>
      </p:sp>
    </p:spTree>
    <p:extLst>
      <p:ext uri="{BB962C8B-B14F-4D97-AF65-F5344CB8AC3E}">
        <p14:creationId xmlns:p14="http://schemas.microsoft.com/office/powerpoint/2010/main" val="2603390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7CA8C-F74C-1FA2-F45C-564CC739F68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1E71FEB-B816-2B8C-50D2-BC485F29568C}"/>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C1C8E158-27ED-5BEA-7451-A9F0D477209F}"/>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5DE66CB1-9180-092B-7A7A-FE91D4F73311}"/>
              </a:ext>
            </a:extLst>
          </p:cNvPr>
          <p:cNvSpPr txBox="1"/>
          <p:nvPr/>
        </p:nvSpPr>
        <p:spPr>
          <a:xfrm>
            <a:off x="838200" y="1182856"/>
            <a:ext cx="10750550" cy="1015663"/>
          </a:xfrm>
          <a:prstGeom prst="rect">
            <a:avLst/>
          </a:prstGeom>
          <a:noFill/>
        </p:spPr>
        <p:txBody>
          <a:bodyPr wrap="square" rtlCol="0">
            <a:spAutoFit/>
          </a:bodyPr>
          <a:lstStyle/>
          <a:p>
            <a:pPr algn="ctr"/>
            <a:r>
              <a:rPr lang="tr-T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40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PARASETAMOL : ASETAMİNOFEN</a:t>
            </a:r>
          </a:p>
        </p:txBody>
      </p:sp>
      <p:sp>
        <p:nvSpPr>
          <p:cNvPr id="4" name="Metin kutusu 3">
            <a:extLst>
              <a:ext uri="{FF2B5EF4-FFF2-40B4-BE49-F238E27FC236}">
                <a16:creationId xmlns:a16="http://schemas.microsoft.com/office/drawing/2014/main" id="{C0BF5810-17D2-AC14-4F33-8FF3670A85AC}"/>
              </a:ext>
            </a:extLst>
          </p:cNvPr>
          <p:cNvSpPr txBox="1"/>
          <p:nvPr/>
        </p:nvSpPr>
        <p:spPr>
          <a:xfrm>
            <a:off x="603250" y="2055813"/>
            <a:ext cx="11061700" cy="3508653"/>
          </a:xfrm>
          <a:prstGeom prst="rect">
            <a:avLst/>
          </a:prstGeom>
          <a:noFill/>
        </p:spPr>
        <p:txBody>
          <a:bodyPr wrap="square" rtlCol="0">
            <a:spAutoFit/>
          </a:bodyPr>
          <a:lstStyle/>
          <a:p>
            <a:pPr marL="342900"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Dünya genelinde </a:t>
            </a:r>
            <a:r>
              <a:rPr lang="tr-TR" sz="2400" b="1" dirty="0">
                <a:solidFill>
                  <a:schemeClr val="accent5">
                    <a:lumMod val="60000"/>
                    <a:lumOff val="40000"/>
                  </a:schemeClr>
                </a:solidFill>
                <a:latin typeface="Times New Roman" panose="02020603050405020304" pitchFamily="18" charset="0"/>
                <a:cs typeface="Times New Roman" panose="02020603050405020304" pitchFamily="18" charset="0"/>
              </a:rPr>
              <a:t>en sık kullanılan </a:t>
            </a:r>
            <a:r>
              <a:rPr lang="tr-TR" sz="2400" dirty="0">
                <a:latin typeface="Times New Roman" panose="02020603050405020304" pitchFamily="18" charset="0"/>
                <a:cs typeface="Times New Roman" panose="02020603050405020304" pitchFamily="18" charset="0"/>
              </a:rPr>
              <a:t>analjezik- antipiretik!</a:t>
            </a:r>
          </a:p>
          <a:p>
            <a:pPr marL="342900" indent="-342900">
              <a:buFont typeface="Arial" panose="020B0604020202020204" pitchFamily="34" charset="0"/>
              <a:buChar char="•"/>
            </a:pPr>
            <a:r>
              <a:rPr lang="tr-TR" sz="2400" dirty="0" err="1">
                <a:latin typeface="Times New Roman" panose="02020603050405020304" pitchFamily="18" charset="0"/>
                <a:cs typeface="Times New Roman" panose="02020603050405020304" pitchFamily="18" charset="0"/>
              </a:rPr>
              <a:t>NSAİD’lere</a:t>
            </a:r>
            <a:r>
              <a:rPr lang="tr-TR" sz="2400" dirty="0">
                <a:latin typeface="Times New Roman" panose="02020603050405020304" pitchFamily="18" charset="0"/>
                <a:cs typeface="Times New Roman" panose="02020603050405020304" pitchFamily="18" charset="0"/>
              </a:rPr>
              <a:t> benzer etki ancak </a:t>
            </a:r>
            <a:r>
              <a:rPr lang="tr-TR" sz="2400" b="1" dirty="0">
                <a:solidFill>
                  <a:srgbClr val="FF0000"/>
                </a:solidFill>
                <a:latin typeface="Times New Roman" panose="02020603050405020304" pitchFamily="18" charset="0"/>
                <a:cs typeface="Times New Roman" panose="02020603050405020304" pitchFamily="18" charset="0"/>
              </a:rPr>
              <a:t>periferik anti-inflamatuar etkileri yok</a:t>
            </a:r>
            <a:r>
              <a:rPr lang="tr-TR"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tr-TR" sz="2400" b="1" dirty="0">
                <a:solidFill>
                  <a:srgbClr val="0070C0"/>
                </a:solidFill>
                <a:latin typeface="Times New Roman" panose="02020603050405020304" pitchFamily="18" charset="0"/>
                <a:cs typeface="Times New Roman" panose="02020603050405020304" pitchFamily="18" charset="0"/>
              </a:rPr>
              <a:t>Mekanizması- net değil</a:t>
            </a:r>
            <a:r>
              <a:rPr lang="tr-TR" sz="2400" dirty="0">
                <a:latin typeface="Times New Roman" panose="02020603050405020304" pitchFamily="18" charset="0"/>
                <a:cs typeface="Times New Roman" panose="02020603050405020304" pitchFamily="18" charset="0"/>
              </a:rPr>
              <a:t>!</a:t>
            </a:r>
          </a:p>
          <a:p>
            <a:pPr marL="800100" lvl="1" indent="-342900">
              <a:buFont typeface="Arial" panose="020B0604020202020204" pitchFamily="34" charset="0"/>
              <a:buChar char="•"/>
            </a:pPr>
            <a:r>
              <a:rPr lang="tr-TR" dirty="0" err="1">
                <a:latin typeface="Times New Roman" panose="02020603050405020304" pitchFamily="18" charset="0"/>
                <a:cs typeface="Times New Roman" panose="02020603050405020304" pitchFamily="18" charset="0"/>
              </a:rPr>
              <a:t>SSS’de</a:t>
            </a:r>
            <a:r>
              <a:rPr lang="tr-TR" dirty="0">
                <a:latin typeface="Times New Roman" panose="02020603050405020304" pitchFamily="18" charset="0"/>
                <a:cs typeface="Times New Roman" panose="02020603050405020304" pitchFamily="18" charset="0"/>
              </a:rPr>
              <a:t> COX yolağı inhibisyonu – Periferik etki yok!</a:t>
            </a:r>
          </a:p>
          <a:p>
            <a:pPr marL="800100" lvl="1" indent="-342900">
              <a:buFont typeface="Arial" panose="020B0604020202020204" pitchFamily="34" charset="0"/>
              <a:buChar char="•"/>
            </a:pPr>
            <a:r>
              <a:rPr lang="tr-TR" dirty="0" err="1">
                <a:latin typeface="Times New Roman" panose="02020603050405020304" pitchFamily="18" charset="0"/>
                <a:cs typeface="Times New Roman" panose="02020603050405020304" pitchFamily="18" charset="0"/>
              </a:rPr>
              <a:t>SSS’de</a:t>
            </a:r>
            <a:r>
              <a:rPr lang="tr-TR" dirty="0">
                <a:latin typeface="Times New Roman" panose="02020603050405020304" pitchFamily="18" charset="0"/>
                <a:cs typeface="Times New Roman" panose="02020603050405020304" pitchFamily="18" charset="0"/>
              </a:rPr>
              <a:t> prostaglandin sentezinin inhibisyonu (COX bağımsız)</a:t>
            </a:r>
          </a:p>
          <a:p>
            <a:pPr marL="800100" lvl="1" indent="-342900">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Metaboliti aracılı</a:t>
            </a:r>
            <a:r>
              <a:rPr lang="tr-TR" dirty="0">
                <a:latin typeface="Times New Roman" panose="02020603050405020304" pitchFamily="18" charset="0"/>
                <a:cs typeface="Times New Roman" panose="02020603050405020304" pitchFamily="18" charset="0"/>
                <a:sym typeface="Wingdings" panose="05000000000000000000" pitchFamily="2" charset="2"/>
              </a:rPr>
              <a:t> </a:t>
            </a:r>
            <a:r>
              <a:rPr lang="tr-TR" dirty="0" err="1">
                <a:latin typeface="Times New Roman" panose="02020603050405020304" pitchFamily="18" charset="0"/>
                <a:cs typeface="Times New Roman" panose="02020603050405020304" pitchFamily="18" charset="0"/>
                <a:sym typeface="Wingdings" panose="05000000000000000000" pitchFamily="2" charset="2"/>
              </a:rPr>
              <a:t>Kanabinoid</a:t>
            </a:r>
            <a:r>
              <a:rPr lang="tr-TR" dirty="0">
                <a:latin typeface="Times New Roman" panose="02020603050405020304" pitchFamily="18" charset="0"/>
                <a:cs typeface="Times New Roman" panose="02020603050405020304" pitchFamily="18" charset="0"/>
                <a:sym typeface="Wingdings" panose="05000000000000000000" pitchFamily="2" charset="2"/>
              </a:rPr>
              <a:t> sistem aktivasyonu</a:t>
            </a:r>
            <a:endParaRPr lang="tr-TR"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400" b="1" dirty="0">
                <a:solidFill>
                  <a:srgbClr val="00B050"/>
                </a:solidFill>
                <a:latin typeface="Times New Roman" panose="02020603050405020304" pitchFamily="18" charset="0"/>
                <a:cs typeface="Times New Roman" panose="02020603050405020304" pitchFamily="18" charset="0"/>
              </a:rPr>
              <a:t>Oral form</a:t>
            </a:r>
            <a:r>
              <a:rPr lang="tr-TR" sz="2400" dirty="0">
                <a:latin typeface="Times New Roman" panose="02020603050405020304" pitchFamily="18" charset="0"/>
                <a:cs typeface="Times New Roman" panose="02020603050405020304" pitchFamily="18" charset="0"/>
                <a:sym typeface="Wingdings" panose="05000000000000000000" pitchFamily="2" charset="2"/>
              </a:rPr>
              <a:t> hızlı ve etkili emilim 30-60 dk’da pik plazma konsantrasyonu</a:t>
            </a:r>
          </a:p>
          <a:p>
            <a:pPr marL="342900" indent="-342900">
              <a:buFont typeface="Arial" panose="020B0604020202020204" pitchFamily="34" charset="0"/>
              <a:buChar char="•"/>
            </a:pPr>
            <a:r>
              <a:rPr lang="tr-TR" sz="24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IV / Rektal (ilk geçiş etkisi-) </a:t>
            </a:r>
            <a:r>
              <a:rPr lang="tr-TR" sz="2400" dirty="0">
                <a:latin typeface="Times New Roman" panose="02020603050405020304" pitchFamily="18" charset="0"/>
                <a:cs typeface="Times New Roman" panose="02020603050405020304" pitchFamily="18" charset="0"/>
                <a:sym typeface="Wingdings" panose="05000000000000000000" pitchFamily="2" charset="2"/>
              </a:rPr>
              <a:t>form avantajı</a:t>
            </a:r>
          </a:p>
          <a:p>
            <a:pPr marL="342900"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sym typeface="Wingdings" panose="05000000000000000000" pitchFamily="2" charset="2"/>
              </a:rPr>
              <a:t>Günlük maksimum doz: 2- 3 </a:t>
            </a:r>
            <a:r>
              <a:rPr lang="tr-TR" sz="2400" dirty="0" err="1">
                <a:latin typeface="Times New Roman" panose="02020603050405020304" pitchFamily="18" charset="0"/>
                <a:cs typeface="Times New Roman" panose="02020603050405020304" pitchFamily="18" charset="0"/>
                <a:sym typeface="Wingdings" panose="05000000000000000000" pitchFamily="2" charset="2"/>
              </a:rPr>
              <a:t>gr</a:t>
            </a:r>
            <a:r>
              <a:rPr lang="tr-TR" sz="2400" dirty="0">
                <a:latin typeface="Times New Roman" panose="02020603050405020304" pitchFamily="18" charset="0"/>
                <a:cs typeface="Times New Roman" panose="02020603050405020304" pitchFamily="18" charset="0"/>
                <a:sym typeface="Wingdings" panose="05000000000000000000" pitchFamily="2" charset="2"/>
              </a:rPr>
              <a:t>/gün</a:t>
            </a:r>
          </a:p>
          <a:p>
            <a:pPr marL="800100" lvl="1"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sym typeface="Wingdings" panose="05000000000000000000" pitchFamily="2" charset="2"/>
              </a:rPr>
              <a:t> </a:t>
            </a:r>
            <a:r>
              <a:rPr lang="tr-TR" sz="2400" dirty="0" err="1">
                <a:latin typeface="Times New Roman" panose="02020603050405020304" pitchFamily="18" charset="0"/>
                <a:cs typeface="Times New Roman" panose="02020603050405020304" pitchFamily="18" charset="0"/>
                <a:sym typeface="Wingdings" panose="05000000000000000000" pitchFamily="2" charset="2"/>
              </a:rPr>
              <a:t>kırıganlıkla</a:t>
            </a:r>
            <a:r>
              <a:rPr lang="tr-TR" sz="2400" dirty="0">
                <a:latin typeface="Times New Roman" panose="02020603050405020304" pitchFamily="18" charset="0"/>
                <a:cs typeface="Times New Roman" panose="02020603050405020304" pitchFamily="18" charset="0"/>
                <a:sym typeface="Wingdings" panose="05000000000000000000" pitchFamily="2" charset="2"/>
              </a:rPr>
              <a:t> yaşayan hasta /&lt; 50 kg 2gr/gün dozu geçilmemeli</a:t>
            </a:r>
          </a:p>
        </p:txBody>
      </p:sp>
    </p:spTree>
    <p:extLst>
      <p:ext uri="{BB962C8B-B14F-4D97-AF65-F5344CB8AC3E}">
        <p14:creationId xmlns:p14="http://schemas.microsoft.com/office/powerpoint/2010/main" val="2348283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5609F-4B65-C9DD-C072-59909049963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E80D203-778B-9D07-F9C2-939349326E4E}"/>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4E1992F3-EF74-EEDF-09F1-44B07F9BCC58}"/>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3ACAF1A4-19C2-D413-7C3B-DFE12CACFAD5}"/>
              </a:ext>
            </a:extLst>
          </p:cNvPr>
          <p:cNvSpPr txBox="1"/>
          <p:nvPr/>
        </p:nvSpPr>
        <p:spPr>
          <a:xfrm>
            <a:off x="838200" y="1182856"/>
            <a:ext cx="10750550" cy="1015663"/>
          </a:xfrm>
          <a:prstGeom prst="rect">
            <a:avLst/>
          </a:prstGeom>
          <a:noFill/>
        </p:spPr>
        <p:txBody>
          <a:bodyPr wrap="square" rtlCol="0">
            <a:spAutoFit/>
          </a:bodyPr>
          <a:lstStyle/>
          <a:p>
            <a:pPr algn="ctr"/>
            <a:r>
              <a:rPr lang="tr-T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40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PARASETAMOL : ASETAMİNOFEN</a:t>
            </a:r>
          </a:p>
        </p:txBody>
      </p:sp>
      <p:sp>
        <p:nvSpPr>
          <p:cNvPr id="6" name="Metin kutusu 5">
            <a:extLst>
              <a:ext uri="{FF2B5EF4-FFF2-40B4-BE49-F238E27FC236}">
                <a16:creationId xmlns:a16="http://schemas.microsoft.com/office/drawing/2014/main" id="{76044BB4-EB01-B7D5-CD6F-6F3D7987BA3C}"/>
              </a:ext>
            </a:extLst>
          </p:cNvPr>
          <p:cNvSpPr txBox="1"/>
          <p:nvPr/>
        </p:nvSpPr>
        <p:spPr>
          <a:xfrm>
            <a:off x="574764" y="2060892"/>
            <a:ext cx="11426736" cy="4124206"/>
          </a:xfrm>
          <a:prstGeom prst="rect">
            <a:avLst/>
          </a:prstGeom>
          <a:noFill/>
        </p:spPr>
        <p:txBody>
          <a:bodyPr wrap="square" rtlCol="0">
            <a:spAutoFit/>
          </a:bodyPr>
          <a:lstStyle/>
          <a:p>
            <a:pPr marL="285750" indent="-285750">
              <a:buFont typeface="Arial" panose="020B0604020202020204" pitchFamily="34" charset="0"/>
              <a:buChar char="•"/>
            </a:pPr>
            <a:r>
              <a:rPr lang="tr-TR" sz="2200" b="1" dirty="0">
                <a:solidFill>
                  <a:schemeClr val="accent5"/>
                </a:solidFill>
                <a:latin typeface="Calibri" panose="020F0502020204030204" pitchFamily="34" charset="0"/>
                <a:ea typeface="Calibri" panose="020F0502020204030204" pitchFamily="34" charset="0"/>
                <a:cs typeface="Calibri" panose="020F0502020204030204" pitchFamily="34" charset="0"/>
              </a:rPr>
              <a:t>Görece güvenli yan etki profili </a:t>
            </a:r>
            <a:r>
              <a:rPr lang="tr-TR" sz="2200" dirty="0">
                <a:latin typeface="Calibri" panose="020F0502020204030204" pitchFamily="34" charset="0"/>
                <a:ea typeface="Calibri" panose="020F0502020204030204" pitchFamily="34" charset="0"/>
                <a:cs typeface="Calibri" panose="020F0502020204030204" pitchFamily="34" charset="0"/>
              </a:rPr>
              <a:t>nedeniyle sık kullanılır.</a:t>
            </a:r>
          </a:p>
          <a:p>
            <a:pPr marL="742950" lvl="1" indent="-285750">
              <a:buFont typeface="Arial" panose="020B0604020202020204" pitchFamily="34" charset="0"/>
              <a:buChar char="•"/>
            </a:pPr>
            <a:r>
              <a:rPr lang="tr-TR" sz="2000" dirty="0">
                <a:latin typeface="Calibri" panose="020F0502020204030204" pitchFamily="34" charset="0"/>
                <a:ea typeface="Calibri" panose="020F0502020204030204" pitchFamily="34" charset="0"/>
                <a:cs typeface="Calibri" panose="020F0502020204030204" pitchFamily="34" charset="0"/>
              </a:rPr>
              <a:t>Minör GIS, renal, vasküler etkiler…</a:t>
            </a:r>
          </a:p>
          <a:p>
            <a:pPr marL="285750"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2200" dirty="0">
                <a:latin typeface="Calibri" panose="020F0502020204030204" pitchFamily="34" charset="0"/>
                <a:ea typeface="Calibri" panose="020F0502020204030204" pitchFamily="34" charset="0"/>
                <a:cs typeface="Calibri" panose="020F0502020204030204" pitchFamily="34" charset="0"/>
              </a:rPr>
              <a:t>Kronik ağrıda </a:t>
            </a:r>
            <a:r>
              <a:rPr lang="tr-TR" sz="2200" b="1" dirty="0">
                <a:solidFill>
                  <a:srgbClr val="00B050"/>
                </a:solidFill>
                <a:latin typeface="Calibri" panose="020F0502020204030204" pitchFamily="34" charset="0"/>
                <a:ea typeface="Calibri" panose="020F0502020204030204" pitchFamily="34" charset="0"/>
                <a:cs typeface="Calibri" panose="020F0502020204030204" pitchFamily="34" charset="0"/>
              </a:rPr>
              <a:t>kombine </a:t>
            </a:r>
            <a:r>
              <a:rPr lang="tr-TR" sz="2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kullanımı</a:t>
            </a:r>
            <a:r>
              <a:rPr lang="tr-TR" sz="2200" b="1"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diğer</a:t>
            </a:r>
            <a:r>
              <a:rPr lang="tr-TR" sz="2200" b="1"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ilaçların doz ihtiyacını azaltır</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(Kanser hastalarında da!)</a:t>
            </a:r>
          </a:p>
          <a:p>
            <a:pPr marL="285750"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Pek çok cerrahi </a:t>
            </a:r>
            <a:r>
              <a:rPr lang="tr-TR" sz="2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klavuzu</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tr-TR" sz="2200" b="1" dirty="0">
                <a:solidFill>
                  <a:srgbClr val="FFC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total eklem artroplastisi </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yapılacak yaşlı hastalarda, </a:t>
            </a:r>
            <a:r>
              <a:rPr lang="tr-TR" sz="2200" b="1" dirty="0" err="1">
                <a:solidFill>
                  <a:srgbClr val="FFC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preop</a:t>
            </a:r>
            <a:r>
              <a:rPr lang="tr-TR" sz="2200" b="1" dirty="0">
                <a:solidFill>
                  <a:srgbClr val="FFC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post-op </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asetaminofen (oral/İv) ile ağrı </a:t>
            </a:r>
            <a:r>
              <a:rPr lang="tr-TR" sz="2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palyasyonu</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öneriyor.</a:t>
            </a:r>
          </a:p>
          <a:p>
            <a:pPr marL="285750"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tr-TR" sz="2200" dirty="0">
                <a:latin typeface="Calibri" panose="020F0502020204030204" pitchFamily="34" charset="0"/>
                <a:ea typeface="Calibri" panose="020F0502020204030204" pitchFamily="34" charset="0"/>
                <a:cs typeface="Calibri" panose="020F0502020204030204" pitchFamily="34" charset="0"/>
              </a:rPr>
              <a:t>Düşük doz kullanımının insan ve hayvan modellerinde </a:t>
            </a:r>
            <a:r>
              <a:rPr lang="tr-TR" sz="2200" b="1" dirty="0" err="1">
                <a:solidFill>
                  <a:srgbClr val="00B0F0"/>
                </a:solidFill>
                <a:latin typeface="Calibri" panose="020F0502020204030204" pitchFamily="34" charset="0"/>
                <a:ea typeface="Calibri" panose="020F0502020204030204" pitchFamily="34" charset="0"/>
                <a:cs typeface="Calibri" panose="020F0502020204030204" pitchFamily="34" charset="0"/>
              </a:rPr>
              <a:t>kognisyon</a:t>
            </a:r>
            <a:r>
              <a:rPr lang="tr-TR" sz="2200" b="1" dirty="0">
                <a:solidFill>
                  <a:srgbClr val="00B0F0"/>
                </a:solidFill>
                <a:latin typeface="Calibri" panose="020F0502020204030204" pitchFamily="34" charset="0"/>
                <a:ea typeface="Calibri" panose="020F0502020204030204" pitchFamily="34" charset="0"/>
                <a:cs typeface="Calibri" panose="020F0502020204030204" pitchFamily="34" charset="0"/>
              </a:rPr>
              <a:t> üzerine olumlu </a:t>
            </a:r>
            <a:r>
              <a:rPr lang="tr-TR" sz="2200" dirty="0">
                <a:latin typeface="Calibri" panose="020F0502020204030204" pitchFamily="34" charset="0"/>
                <a:ea typeface="Calibri" panose="020F0502020204030204" pitchFamily="34" charset="0"/>
                <a:cs typeface="Calibri" panose="020F0502020204030204" pitchFamily="34" charset="0"/>
              </a:rPr>
              <a:t>etkileri mevcut!</a:t>
            </a:r>
          </a:p>
          <a:p>
            <a:pPr marL="285750"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2200" b="1" dirty="0">
                <a:solidFill>
                  <a:srgbClr val="C00000"/>
                </a:solidFill>
                <a:latin typeface="Calibri" panose="020F0502020204030204" pitchFamily="34" charset="0"/>
                <a:ea typeface="Calibri" panose="020F0502020204030204" pitchFamily="34" charset="0"/>
                <a:cs typeface="Calibri" panose="020F0502020204030204" pitchFamily="34" charset="0"/>
              </a:rPr>
              <a:t>Demans hastalarında </a:t>
            </a:r>
            <a:r>
              <a:rPr lang="tr-TR" sz="2200" dirty="0">
                <a:latin typeface="Calibri" panose="020F0502020204030204" pitchFamily="34" charset="0"/>
                <a:ea typeface="Calibri" panose="020F0502020204030204" pitchFamily="34" charset="0"/>
                <a:cs typeface="Calibri" panose="020F0502020204030204" pitchFamily="34" charset="0"/>
              </a:rPr>
              <a:t>tedaviye eklenmesinin</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ağrı ve davranışsal semptomları iyileştirerek </a:t>
            </a:r>
            <a:r>
              <a:rPr lang="tr-TR" sz="22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psikotropik ilaç ihtiyacında azalma!</a:t>
            </a:r>
            <a:endParaRPr lang="tr-TR"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4934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E12273-7483-DCE4-C516-1DBB3EA5CF31}"/>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3065327-F3AF-33B8-1221-536952A1203E}"/>
              </a:ext>
            </a:extLst>
          </p:cNvPr>
          <p:cNvSpPr>
            <a:spLocks noGrp="1"/>
          </p:cNvSpPr>
          <p:nvPr>
            <p:ph type="title"/>
          </p:nvPr>
        </p:nvSpPr>
        <p:spPr>
          <a:xfrm>
            <a:off x="5403850" y="3429000"/>
            <a:ext cx="6521450" cy="1533248"/>
          </a:xfrm>
        </p:spPr>
        <p:txBody>
          <a:bodyPr anchor="t">
            <a:normAutofit/>
          </a:bodyPr>
          <a:lstStyle/>
          <a:p>
            <a:r>
              <a:rPr lang="tr-TR"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ASETAMİNOFEN’in</a:t>
            </a:r>
            <a:r>
              <a:rPr lang="tr-TR" sz="4800" b="1" dirty="0">
                <a:solidFill>
                  <a:schemeClr val="bg1"/>
                </a:solidFill>
                <a:latin typeface="Calibri" panose="020F0502020204030204" pitchFamily="34" charset="0"/>
                <a:ea typeface="Calibri" panose="020F0502020204030204" pitchFamily="34" charset="0"/>
                <a:cs typeface="Calibri" panose="020F0502020204030204" pitchFamily="34" charset="0"/>
              </a:rPr>
              <a:t> KARANLIK YÜZÜ</a:t>
            </a:r>
            <a:endParaRPr lang="tr-TR" sz="4800" dirty="0">
              <a:solidFill>
                <a:schemeClr val="bg1"/>
              </a:solidFill>
            </a:endParaRPr>
          </a:p>
        </p:txBody>
      </p:sp>
      <p:pic>
        <p:nvPicPr>
          <p:cNvPr id="1026" name="Picture 2" descr="Görsel üretildi">
            <a:extLst>
              <a:ext uri="{FF2B5EF4-FFF2-40B4-BE49-F238E27FC236}">
                <a16:creationId xmlns:a16="http://schemas.microsoft.com/office/drawing/2014/main" id="{2CD99548-668D-3104-93B0-125145915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0"/>
          <a:stretch>
            <a:fillRect/>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034" name="Freeform: Shape 1033">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98611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89BCF-2BF2-DEE6-0B64-6389FE1184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E77D7EB-9E61-A106-8701-169D7C219748}"/>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50FDDAC1-A096-1953-6701-AF78392C9373}"/>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EF380A76-602E-4D0B-FD6B-E56644B8A781}"/>
              </a:ext>
            </a:extLst>
          </p:cNvPr>
          <p:cNvSpPr txBox="1"/>
          <p:nvPr/>
        </p:nvSpPr>
        <p:spPr>
          <a:xfrm>
            <a:off x="838200" y="1182856"/>
            <a:ext cx="10750550" cy="1631216"/>
          </a:xfrm>
          <a:prstGeom prst="rect">
            <a:avLst/>
          </a:prstGeom>
          <a:noFill/>
        </p:spPr>
        <p:txBody>
          <a:bodyPr wrap="square" rtlCol="0">
            <a:spAutoFit/>
          </a:bodyPr>
          <a:lstStyle/>
          <a:p>
            <a:pPr algn="ctr"/>
            <a:r>
              <a:rPr lang="tr-T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4000" b="1" dirty="0">
                <a:solidFill>
                  <a:schemeClr val="accent3"/>
                </a:solidFill>
                <a:latin typeface="Calibri" panose="020F0502020204030204" pitchFamily="34" charset="0"/>
                <a:ea typeface="Calibri" panose="020F0502020204030204" pitchFamily="34" charset="0"/>
                <a:cs typeface="Calibri" panose="020F0502020204030204" pitchFamily="34" charset="0"/>
              </a:rPr>
              <a:t>PARASETAMOL : ASETAMİNOFEN</a:t>
            </a:r>
          </a:p>
          <a:p>
            <a:pPr algn="ctr"/>
            <a:r>
              <a:rPr lang="tr-TR" sz="40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KRONİK AĞRIDA ETKİNLİK</a:t>
            </a:r>
          </a:p>
        </p:txBody>
      </p:sp>
      <p:sp>
        <p:nvSpPr>
          <p:cNvPr id="6" name="Metin kutusu 5">
            <a:extLst>
              <a:ext uri="{FF2B5EF4-FFF2-40B4-BE49-F238E27FC236}">
                <a16:creationId xmlns:a16="http://schemas.microsoft.com/office/drawing/2014/main" id="{D139F4D9-A083-6EA2-F749-8D3BB828C278}"/>
              </a:ext>
            </a:extLst>
          </p:cNvPr>
          <p:cNvSpPr txBox="1"/>
          <p:nvPr/>
        </p:nvSpPr>
        <p:spPr>
          <a:xfrm>
            <a:off x="0" y="2272952"/>
            <a:ext cx="10581874" cy="1384995"/>
          </a:xfrm>
          <a:prstGeom prst="rect">
            <a:avLst/>
          </a:prstGeom>
          <a:noFill/>
        </p:spPr>
        <p:txBody>
          <a:bodyPr wrap="square" rtlCol="0">
            <a:spAutoFit/>
          </a:bodyPr>
          <a:lstStyle/>
          <a:p>
            <a:pPr marL="285750" indent="-285750">
              <a:buFont typeface="Arial" panose="020B0604020202020204" pitchFamily="34" charset="0"/>
              <a:buChar char="•"/>
            </a:pPr>
            <a:endParaRPr lang="tr-TR" sz="2800" dirty="0">
              <a:latin typeface="Calibri" panose="020F0502020204030204" pitchFamily="34" charset="0"/>
              <a:ea typeface="Calibri" panose="020F0502020204030204" pitchFamily="34" charset="0"/>
              <a:cs typeface="Calibri" panose="020F0502020204030204" pitchFamily="34" charset="0"/>
            </a:endParaRPr>
          </a:p>
          <a:p>
            <a:endParaRPr lang="tr-TR"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endParaRPr lang="tr-TR" sz="2800" dirty="0">
              <a:latin typeface="Calibri" panose="020F0502020204030204" pitchFamily="34" charset="0"/>
              <a:ea typeface="Calibri" panose="020F0502020204030204" pitchFamily="34" charset="0"/>
              <a:cs typeface="Calibri" panose="020F0502020204030204" pitchFamily="34" charset="0"/>
            </a:endParaRPr>
          </a:p>
        </p:txBody>
      </p:sp>
      <p:sp>
        <p:nvSpPr>
          <p:cNvPr id="4" name="Metin kutusu 3">
            <a:extLst>
              <a:ext uri="{FF2B5EF4-FFF2-40B4-BE49-F238E27FC236}">
                <a16:creationId xmlns:a16="http://schemas.microsoft.com/office/drawing/2014/main" id="{A01F9473-CF8A-AA51-4B41-355D57E269E9}"/>
              </a:ext>
            </a:extLst>
          </p:cNvPr>
          <p:cNvSpPr txBox="1"/>
          <p:nvPr/>
        </p:nvSpPr>
        <p:spPr>
          <a:xfrm>
            <a:off x="838200" y="2965449"/>
            <a:ext cx="10426700" cy="3416320"/>
          </a:xfrm>
          <a:prstGeom prst="rect">
            <a:avLst/>
          </a:prstGeom>
          <a:noFill/>
        </p:spPr>
        <p:txBody>
          <a:bodyPr wrap="square" rtlCol="0">
            <a:spAutoFit/>
          </a:bodyPr>
          <a:lstStyle/>
          <a:p>
            <a:pPr marL="285750" indent="-285750">
              <a:buFont typeface="Arial" panose="020B0604020202020204" pitchFamily="34" charset="0"/>
              <a:buChar char="•"/>
            </a:pPr>
            <a:r>
              <a:rPr lang="tr-TR" sz="2400" b="1" dirty="0">
                <a:solidFill>
                  <a:srgbClr val="C00000"/>
                </a:solidFill>
                <a:latin typeface="Calibri" panose="020F0502020204030204" pitchFamily="34" charset="0"/>
                <a:ea typeface="Calibri" panose="020F0502020204030204" pitchFamily="34" charset="0"/>
                <a:cs typeface="Calibri" panose="020F0502020204030204" pitchFamily="34" charset="0"/>
              </a:rPr>
              <a:t>Kronik ağrıda etkinliğine dair veri kısıtlı</a:t>
            </a:r>
            <a:r>
              <a:rPr lang="tr-TR" sz="2400"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tr-TR"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2400" dirty="0">
                <a:latin typeface="Calibri" panose="020F0502020204030204" pitchFamily="34" charset="0"/>
                <a:ea typeface="Calibri" panose="020F0502020204030204" pitchFamily="34" charset="0"/>
                <a:cs typeface="Calibri" panose="020F0502020204030204" pitchFamily="34" charset="0"/>
              </a:rPr>
              <a:t>Kronik ağrıda kısa dönemde etkinlik daha belirgin!</a:t>
            </a:r>
            <a:r>
              <a:rPr lang="tr-TR" sz="2400" b="1" i="1"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uzun dönemde stabil klinik yanıt?</a:t>
            </a:r>
          </a:p>
          <a:p>
            <a:pPr marL="285750" indent="-285750">
              <a:buFont typeface="Arial" panose="020B0604020202020204" pitchFamily="34" charset="0"/>
              <a:buChar char="•"/>
            </a:pPr>
            <a:endParaRPr lang="tr-TR" sz="24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tr-TR" sz="24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Osteoartrit kılavuzları ve Kronik bel ağrısı kılavuzlarında </a:t>
            </a:r>
            <a:r>
              <a:rPr lang="tr-TR" sz="24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güncel önerilerde daha az önerilir</a:t>
            </a:r>
            <a:r>
              <a:rPr lang="tr-TR" sz="24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marL="285750" indent="-285750">
              <a:buFont typeface="Arial" panose="020B0604020202020204" pitchFamily="34" charset="0"/>
              <a:buChar char="•"/>
            </a:pPr>
            <a:endParaRPr lang="tr-TR"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2400" b="1" dirty="0">
                <a:solidFill>
                  <a:srgbClr val="FFC000"/>
                </a:solidFill>
                <a:latin typeface="Calibri" panose="020F0502020204030204" pitchFamily="34" charset="0"/>
                <a:ea typeface="Calibri" panose="020F0502020204030204" pitchFamily="34" charset="0"/>
                <a:cs typeface="Calibri" panose="020F0502020204030204" pitchFamily="34" charset="0"/>
              </a:rPr>
              <a:t>Kırılgan hastaların ağrının EKSİK TEDAVİ edilmesine yol açabilir</a:t>
            </a:r>
            <a:r>
              <a:rPr lang="tr-TR" sz="2400" dirty="0">
                <a:latin typeface="Calibri" panose="020F0502020204030204" pitchFamily="34" charset="0"/>
                <a:ea typeface="Calibri" panose="020F0502020204030204" pitchFamily="34" charset="0"/>
                <a:cs typeface="Calibri" panose="020F0502020204030204" pitchFamily="34" charset="0"/>
              </a:rPr>
              <a:t>! </a:t>
            </a:r>
          </a:p>
        </p:txBody>
      </p:sp>
      <p:pic>
        <p:nvPicPr>
          <p:cNvPr id="8" name="Resim 7">
            <a:extLst>
              <a:ext uri="{FF2B5EF4-FFF2-40B4-BE49-F238E27FC236}">
                <a16:creationId xmlns:a16="http://schemas.microsoft.com/office/drawing/2014/main" id="{CDE079DB-A630-B3E9-C4EB-9BB4E8F0E5B1}"/>
              </a:ext>
            </a:extLst>
          </p:cNvPr>
          <p:cNvPicPr>
            <a:picLocks noChangeAspect="1"/>
          </p:cNvPicPr>
          <p:nvPr/>
        </p:nvPicPr>
        <p:blipFill>
          <a:blip r:embed="rId4"/>
          <a:stretch>
            <a:fillRect/>
          </a:stretch>
        </p:blipFill>
        <p:spPr>
          <a:xfrm>
            <a:off x="7751090" y="2748577"/>
            <a:ext cx="3735837" cy="629574"/>
          </a:xfrm>
          <a:prstGeom prst="rect">
            <a:avLst/>
          </a:prstGeom>
        </p:spPr>
      </p:pic>
    </p:spTree>
    <p:extLst>
      <p:ext uri="{BB962C8B-B14F-4D97-AF65-F5344CB8AC3E}">
        <p14:creationId xmlns:p14="http://schemas.microsoft.com/office/powerpoint/2010/main" val="3448420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DDDDC-A8F4-1330-19C0-3CAA6C41BDA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62F6148-B30C-27F7-FCB7-C1AF5FA48699}"/>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94293F01-938F-5811-65E6-C7CCD9446BDB}"/>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9EF53548-4A7A-31FE-6FB9-3ADC3D547586}"/>
              </a:ext>
            </a:extLst>
          </p:cNvPr>
          <p:cNvSpPr txBox="1"/>
          <p:nvPr/>
        </p:nvSpPr>
        <p:spPr>
          <a:xfrm>
            <a:off x="838200" y="1182856"/>
            <a:ext cx="10750550" cy="1631216"/>
          </a:xfrm>
          <a:prstGeom prst="rect">
            <a:avLst/>
          </a:prstGeom>
          <a:noFill/>
        </p:spPr>
        <p:txBody>
          <a:bodyPr wrap="square" rtlCol="0">
            <a:spAutoFit/>
          </a:bodyPr>
          <a:lstStyle/>
          <a:p>
            <a:pPr algn="ctr"/>
            <a:r>
              <a:rPr lang="tr-T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4000" b="1" dirty="0">
                <a:solidFill>
                  <a:schemeClr val="accent3"/>
                </a:solidFill>
                <a:latin typeface="Calibri" panose="020F0502020204030204" pitchFamily="34" charset="0"/>
                <a:ea typeface="Calibri" panose="020F0502020204030204" pitchFamily="34" charset="0"/>
                <a:cs typeface="Calibri" panose="020F0502020204030204" pitchFamily="34" charset="0"/>
              </a:rPr>
              <a:t>PARASETAMOL : ASETAMİNOFEN</a:t>
            </a:r>
          </a:p>
          <a:p>
            <a:pPr algn="ctr"/>
            <a:r>
              <a:rPr lang="tr-TR" sz="40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YAN ETKİLER</a:t>
            </a:r>
          </a:p>
        </p:txBody>
      </p:sp>
      <p:sp>
        <p:nvSpPr>
          <p:cNvPr id="6" name="Metin kutusu 5">
            <a:extLst>
              <a:ext uri="{FF2B5EF4-FFF2-40B4-BE49-F238E27FC236}">
                <a16:creationId xmlns:a16="http://schemas.microsoft.com/office/drawing/2014/main" id="{A69CCF85-4F94-AFFE-C84B-5A184AD59E95}"/>
              </a:ext>
            </a:extLst>
          </p:cNvPr>
          <p:cNvSpPr txBox="1"/>
          <p:nvPr/>
        </p:nvSpPr>
        <p:spPr>
          <a:xfrm>
            <a:off x="463550" y="2327656"/>
            <a:ext cx="10581874" cy="1384995"/>
          </a:xfrm>
          <a:prstGeom prst="rect">
            <a:avLst/>
          </a:prstGeom>
          <a:noFill/>
        </p:spPr>
        <p:txBody>
          <a:bodyPr wrap="square" rtlCol="0">
            <a:spAutoFit/>
          </a:bodyPr>
          <a:lstStyle/>
          <a:p>
            <a:pPr marL="285750" indent="-285750">
              <a:buFont typeface="Arial" panose="020B0604020202020204" pitchFamily="34" charset="0"/>
              <a:buChar char="•"/>
            </a:pPr>
            <a:endParaRPr lang="tr-TR" sz="2800" dirty="0">
              <a:latin typeface="Calibri" panose="020F0502020204030204" pitchFamily="34" charset="0"/>
              <a:ea typeface="Calibri" panose="020F0502020204030204" pitchFamily="34" charset="0"/>
              <a:cs typeface="Calibri" panose="020F0502020204030204" pitchFamily="34" charset="0"/>
            </a:endParaRPr>
          </a:p>
          <a:p>
            <a:endParaRPr lang="tr-TR"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endParaRPr lang="tr-TR" sz="2800" dirty="0">
              <a:latin typeface="Calibri" panose="020F0502020204030204" pitchFamily="34" charset="0"/>
              <a:ea typeface="Calibri" panose="020F0502020204030204" pitchFamily="34" charset="0"/>
              <a:cs typeface="Calibri" panose="020F0502020204030204" pitchFamily="34" charset="0"/>
            </a:endParaRPr>
          </a:p>
        </p:txBody>
      </p:sp>
      <p:sp>
        <p:nvSpPr>
          <p:cNvPr id="7" name="Metin kutusu 6">
            <a:extLst>
              <a:ext uri="{FF2B5EF4-FFF2-40B4-BE49-F238E27FC236}">
                <a16:creationId xmlns:a16="http://schemas.microsoft.com/office/drawing/2014/main" id="{1E6122B2-F800-7494-41B7-CD2A6C8212D2}"/>
              </a:ext>
            </a:extLst>
          </p:cNvPr>
          <p:cNvSpPr txBox="1"/>
          <p:nvPr/>
        </p:nvSpPr>
        <p:spPr>
          <a:xfrm>
            <a:off x="1054100" y="2876550"/>
            <a:ext cx="10299700" cy="4308872"/>
          </a:xfrm>
          <a:prstGeom prst="rect">
            <a:avLst/>
          </a:prstGeom>
          <a:noFill/>
        </p:spPr>
        <p:txBody>
          <a:bodyPr wrap="square" rtlCol="0">
            <a:spAutoFit/>
          </a:bodyPr>
          <a:lstStyle/>
          <a:p>
            <a:pPr marL="285750" indent="-285750">
              <a:buFont typeface="Arial" panose="020B0604020202020204" pitchFamily="34" charset="0"/>
              <a:buChar char="•"/>
            </a:pPr>
            <a:r>
              <a:rPr lang="tr-TR" sz="2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Akut karaciğer yetmezliği</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yüksek dozlarda! Sıklığı giderek azalmakta!</a:t>
            </a:r>
          </a:p>
          <a:p>
            <a:pPr marL="742950" lvl="1" indent="-285750">
              <a:buFont typeface="Arial" panose="020B0604020202020204" pitchFamily="34" charset="0"/>
              <a:buChar char="•"/>
            </a:pP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Ancak düşük kilolu bireylerde önerilen dozlarla dahi ALF bildirilmiş!!</a:t>
            </a:r>
          </a:p>
          <a:p>
            <a:pPr marL="742950" lvl="1" indent="-285750">
              <a:buFont typeface="Arial" panose="020B0604020202020204" pitchFamily="34" charset="0"/>
              <a:buChar char="•"/>
            </a:pPr>
            <a:r>
              <a:rPr lang="tr-TR" sz="2200" b="1" dirty="0">
                <a:solidFill>
                  <a:schemeClr val="accent5"/>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START/STOPP</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3 g/24</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BMI &lt;</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18 ise önermez!</a:t>
            </a:r>
          </a:p>
          <a:p>
            <a:pPr marL="742950" lvl="1" indent="-285750">
              <a:buFont typeface="Arial" panose="020B0604020202020204" pitchFamily="34" charset="0"/>
              <a:buChar char="•"/>
            </a:pPr>
            <a:r>
              <a:rPr lang="tr-TR" sz="2200" b="1" dirty="0">
                <a:solidFill>
                  <a:srgbClr val="FF99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Pediatrik dozaj</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30 mg/kg/gün yerine </a:t>
            </a:r>
            <a:r>
              <a:rPr lang="tr-TR" sz="22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15 mg/kg/gün </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önerilebilir!</a:t>
            </a:r>
          </a:p>
          <a:p>
            <a:pPr marL="285750" indent="-285750">
              <a:buFont typeface="Arial" panose="020B0604020202020204" pitchFamily="34" charset="0"/>
              <a:buChar char="•"/>
            </a:pPr>
            <a:r>
              <a:rPr lang="tr-TR" sz="22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Olası artmış kanser riski</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RCC, Mesane </a:t>
            </a:r>
            <a:r>
              <a:rPr lang="tr-TR" sz="2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Ca</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Lenfoma, Lösemi… Yeterli kanıt yok!</a:t>
            </a:r>
          </a:p>
          <a:p>
            <a:pPr marL="285750"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86150" lvl="7"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86150" lvl="7"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86150" lvl="7"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86150" lvl="7" indent="-285750">
              <a:buFont typeface="Arial" panose="020B0604020202020204" pitchFamily="34" charset="0"/>
              <a:buChar char="•"/>
            </a:pP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Hem </a:t>
            </a:r>
            <a:r>
              <a:rPr lang="tr-TR" sz="22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SİSTOLİK</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hem </a:t>
            </a:r>
            <a:r>
              <a:rPr lang="tr-TR" sz="22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DİASTOLİK</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tr-TR" sz="22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Kan basıncında ARTIŞ</a:t>
            </a:r>
            <a:r>
              <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marL="285750" indent="-285750">
              <a:buFont typeface="Arial" panose="020B0604020202020204" pitchFamily="34" charset="0"/>
              <a:buChar char="•"/>
            </a:pPr>
            <a:endParaRPr lang="tr-TR" dirty="0">
              <a:sym typeface="Wingdings" panose="05000000000000000000" pitchFamily="2" charset="2"/>
            </a:endParaRPr>
          </a:p>
          <a:p>
            <a:pPr marL="285750" indent="-285750">
              <a:buFont typeface="Arial" panose="020B0604020202020204" pitchFamily="34" charset="0"/>
              <a:buChar char="•"/>
            </a:pPr>
            <a:endParaRPr lang="tr-TR" dirty="0">
              <a:sym typeface="Wingdings" panose="05000000000000000000" pitchFamily="2" charset="2"/>
            </a:endParaRPr>
          </a:p>
          <a:p>
            <a:pPr marL="285750" indent="-285750">
              <a:buFont typeface="Arial" panose="020B0604020202020204" pitchFamily="34" charset="0"/>
              <a:buChar char="•"/>
            </a:pPr>
            <a:endParaRPr lang="tr-TR" dirty="0"/>
          </a:p>
        </p:txBody>
      </p:sp>
      <p:pic>
        <p:nvPicPr>
          <p:cNvPr id="10" name="Resim 9">
            <a:extLst>
              <a:ext uri="{FF2B5EF4-FFF2-40B4-BE49-F238E27FC236}">
                <a16:creationId xmlns:a16="http://schemas.microsoft.com/office/drawing/2014/main" id="{A99A93FC-38E2-4BB1-41A9-1ED53D4A0BFC}"/>
              </a:ext>
            </a:extLst>
          </p:cNvPr>
          <p:cNvPicPr>
            <a:picLocks noChangeAspect="1"/>
          </p:cNvPicPr>
          <p:nvPr/>
        </p:nvPicPr>
        <p:blipFill>
          <a:blip r:embed="rId4"/>
          <a:stretch>
            <a:fillRect/>
          </a:stretch>
        </p:blipFill>
        <p:spPr>
          <a:xfrm>
            <a:off x="1136650" y="5030986"/>
            <a:ext cx="2816787" cy="882462"/>
          </a:xfrm>
          <a:prstGeom prst="rect">
            <a:avLst/>
          </a:prstGeom>
        </p:spPr>
      </p:pic>
    </p:spTree>
    <p:extLst>
      <p:ext uri="{BB962C8B-B14F-4D97-AF65-F5344CB8AC3E}">
        <p14:creationId xmlns:p14="http://schemas.microsoft.com/office/powerpoint/2010/main" val="612888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0DDE2-624B-A0AC-32E3-A245CBB88F4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C86C8CB-57C2-1C65-218C-D0ACBD734AE5}"/>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A2857AA5-40BC-13EF-DC41-51D565C5C755}"/>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D9BD9305-1A74-E8CA-E69D-793CCA60CF31}"/>
              </a:ext>
            </a:extLst>
          </p:cNvPr>
          <p:cNvSpPr txBox="1"/>
          <p:nvPr/>
        </p:nvSpPr>
        <p:spPr>
          <a:xfrm>
            <a:off x="7657669" y="1533662"/>
            <a:ext cx="4423123" cy="1015663"/>
          </a:xfrm>
          <a:prstGeom prst="rect">
            <a:avLst/>
          </a:prstGeom>
          <a:noFill/>
        </p:spPr>
        <p:txBody>
          <a:bodyPr wrap="square" rtlCol="0">
            <a:spAutoFit/>
          </a:bodyPr>
          <a:lstStyle/>
          <a:p>
            <a:pPr algn="ctr"/>
            <a:r>
              <a:rPr lang="tr-TR" sz="12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2400" b="1" dirty="0">
                <a:solidFill>
                  <a:schemeClr val="accent3"/>
                </a:solidFill>
                <a:latin typeface="Calibri" panose="020F0502020204030204" pitchFamily="34" charset="0"/>
                <a:ea typeface="Calibri" panose="020F0502020204030204" pitchFamily="34" charset="0"/>
                <a:cs typeface="Calibri" panose="020F0502020204030204" pitchFamily="34" charset="0"/>
              </a:rPr>
              <a:t>PARASETAMOL : ASETAMİNOFEN</a:t>
            </a:r>
          </a:p>
          <a:p>
            <a:pPr algn="ctr"/>
            <a:r>
              <a:rPr lang="tr-TR" sz="24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YAN ETKİLER</a:t>
            </a:r>
          </a:p>
        </p:txBody>
      </p:sp>
      <p:sp>
        <p:nvSpPr>
          <p:cNvPr id="6" name="Metin kutusu 5">
            <a:extLst>
              <a:ext uri="{FF2B5EF4-FFF2-40B4-BE49-F238E27FC236}">
                <a16:creationId xmlns:a16="http://schemas.microsoft.com/office/drawing/2014/main" id="{58971DAD-AB53-7A7B-42DA-C2A7D60A9015}"/>
              </a:ext>
            </a:extLst>
          </p:cNvPr>
          <p:cNvSpPr txBox="1"/>
          <p:nvPr/>
        </p:nvSpPr>
        <p:spPr>
          <a:xfrm>
            <a:off x="463550" y="2327656"/>
            <a:ext cx="10581874" cy="1384995"/>
          </a:xfrm>
          <a:prstGeom prst="rect">
            <a:avLst/>
          </a:prstGeom>
          <a:noFill/>
        </p:spPr>
        <p:txBody>
          <a:bodyPr wrap="square" rtlCol="0">
            <a:spAutoFit/>
          </a:bodyPr>
          <a:lstStyle/>
          <a:p>
            <a:pPr marL="285750" indent="-285750">
              <a:buFont typeface="Arial" panose="020B0604020202020204" pitchFamily="34" charset="0"/>
              <a:buChar char="•"/>
            </a:pPr>
            <a:endParaRPr lang="tr-TR" sz="2800" dirty="0">
              <a:latin typeface="Calibri" panose="020F0502020204030204" pitchFamily="34" charset="0"/>
              <a:ea typeface="Calibri" panose="020F0502020204030204" pitchFamily="34" charset="0"/>
              <a:cs typeface="Calibri" panose="020F0502020204030204" pitchFamily="34" charset="0"/>
            </a:endParaRPr>
          </a:p>
          <a:p>
            <a:endParaRPr lang="tr-TR"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endParaRPr lang="tr-TR" sz="2800" dirty="0">
              <a:latin typeface="Calibri" panose="020F0502020204030204" pitchFamily="34" charset="0"/>
              <a:ea typeface="Calibri" panose="020F0502020204030204" pitchFamily="34" charset="0"/>
              <a:cs typeface="Calibri" panose="020F0502020204030204" pitchFamily="34" charset="0"/>
            </a:endParaRPr>
          </a:p>
        </p:txBody>
      </p:sp>
      <p:sp>
        <p:nvSpPr>
          <p:cNvPr id="7" name="Metin kutusu 6">
            <a:extLst>
              <a:ext uri="{FF2B5EF4-FFF2-40B4-BE49-F238E27FC236}">
                <a16:creationId xmlns:a16="http://schemas.microsoft.com/office/drawing/2014/main" id="{1FB80DCE-B80E-CC5B-0FB0-633538913D3C}"/>
              </a:ext>
            </a:extLst>
          </p:cNvPr>
          <p:cNvSpPr txBox="1"/>
          <p:nvPr/>
        </p:nvSpPr>
        <p:spPr>
          <a:xfrm>
            <a:off x="8001000" y="2876550"/>
            <a:ext cx="3352800" cy="2400657"/>
          </a:xfrm>
          <a:prstGeom prst="rect">
            <a:avLst/>
          </a:prstGeom>
          <a:noFill/>
        </p:spPr>
        <p:txBody>
          <a:bodyPr wrap="square" rtlCol="0">
            <a:spAutoFit/>
          </a:bodyPr>
          <a:lstStyle/>
          <a:p>
            <a:pPr marL="285750"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86150" lvl="7"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86150" lvl="7"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86150" lvl="7"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86150" lvl="7"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86150" lvl="7" indent="-285750">
              <a:buFont typeface="Arial" panose="020B0604020202020204" pitchFamily="34" charset="0"/>
              <a:buChar char="•"/>
            </a:pPr>
            <a:endParaRPr lang="tr-T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endParaRPr lang="tr-TR" dirty="0"/>
          </a:p>
        </p:txBody>
      </p:sp>
      <p:pic>
        <p:nvPicPr>
          <p:cNvPr id="8" name="Resim 7">
            <a:extLst>
              <a:ext uri="{FF2B5EF4-FFF2-40B4-BE49-F238E27FC236}">
                <a16:creationId xmlns:a16="http://schemas.microsoft.com/office/drawing/2014/main" id="{C926FFCC-8FB4-8EE0-5804-1F8E0B041F0E}"/>
              </a:ext>
            </a:extLst>
          </p:cNvPr>
          <p:cNvPicPr>
            <a:picLocks noChangeAspect="1"/>
          </p:cNvPicPr>
          <p:nvPr/>
        </p:nvPicPr>
        <p:blipFill>
          <a:blip r:embed="rId4"/>
          <a:stretch>
            <a:fillRect/>
          </a:stretch>
        </p:blipFill>
        <p:spPr>
          <a:xfrm>
            <a:off x="365639" y="1469019"/>
            <a:ext cx="7393337" cy="5023856"/>
          </a:xfrm>
          <a:prstGeom prst="rect">
            <a:avLst/>
          </a:prstGeom>
        </p:spPr>
      </p:pic>
      <p:pic>
        <p:nvPicPr>
          <p:cNvPr id="11" name="Resim 10">
            <a:extLst>
              <a:ext uri="{FF2B5EF4-FFF2-40B4-BE49-F238E27FC236}">
                <a16:creationId xmlns:a16="http://schemas.microsoft.com/office/drawing/2014/main" id="{2A3A6C61-DB0E-F210-AC1A-3C1054B3239B}"/>
              </a:ext>
            </a:extLst>
          </p:cNvPr>
          <p:cNvPicPr>
            <a:picLocks noChangeAspect="1"/>
          </p:cNvPicPr>
          <p:nvPr/>
        </p:nvPicPr>
        <p:blipFill>
          <a:blip r:embed="rId5"/>
          <a:stretch>
            <a:fillRect/>
          </a:stretch>
        </p:blipFill>
        <p:spPr>
          <a:xfrm>
            <a:off x="7829334" y="3748179"/>
            <a:ext cx="4079792" cy="1354583"/>
          </a:xfrm>
          <a:prstGeom prst="rect">
            <a:avLst/>
          </a:prstGeom>
        </p:spPr>
      </p:pic>
    </p:spTree>
    <p:extLst>
      <p:ext uri="{BB962C8B-B14F-4D97-AF65-F5344CB8AC3E}">
        <p14:creationId xmlns:p14="http://schemas.microsoft.com/office/powerpoint/2010/main" val="1838180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1559A4-A166-4ECE-2DE8-8DBA6E00DFDC}"/>
              </a:ext>
            </a:extLst>
          </p:cNvPr>
          <p:cNvSpPr>
            <a:spLocks noGrp="1"/>
          </p:cNvSpPr>
          <p:nvPr>
            <p:ph type="title"/>
          </p:nvPr>
        </p:nvSpPr>
        <p:spPr/>
        <p:txBody>
          <a:bodyPr/>
          <a:lstStyle/>
          <a:p>
            <a:endParaRPr lang="tr-TR"/>
          </a:p>
        </p:txBody>
      </p:sp>
      <p:pic>
        <p:nvPicPr>
          <p:cNvPr id="2050" name="Picture 2" descr="Görsel üretildi">
            <a:extLst>
              <a:ext uri="{FF2B5EF4-FFF2-40B4-BE49-F238E27FC236}">
                <a16:creationId xmlns:a16="http://schemas.microsoft.com/office/drawing/2014/main" id="{E0331F68-4AD5-4F73-1987-44A36E08E1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A8FE64A7-BB35-018C-DD7A-FC755A3DC1F5}"/>
              </a:ext>
            </a:extLst>
          </p:cNvPr>
          <p:cNvSpPr txBox="1"/>
          <p:nvPr/>
        </p:nvSpPr>
        <p:spPr>
          <a:xfrm>
            <a:off x="-259080" y="5791926"/>
            <a:ext cx="9347200" cy="800219"/>
          </a:xfrm>
          <a:prstGeom prst="rect">
            <a:avLst/>
          </a:prstGeom>
          <a:noFill/>
        </p:spPr>
        <p:txBody>
          <a:bodyPr wrap="square" rtlCol="0">
            <a:spAutoFit/>
          </a:bodyPr>
          <a:lstStyle/>
          <a:p>
            <a:pPr algn="ctr"/>
            <a:r>
              <a:rPr lang="tr-TR" sz="2800" b="1" dirty="0">
                <a:solidFill>
                  <a:schemeClr val="bg1"/>
                </a:solidFill>
                <a:latin typeface="Calibri" panose="020F0502020204030204" pitchFamily="34" charset="0"/>
                <a:ea typeface="Calibri" panose="020F0502020204030204" pitchFamily="34" charset="0"/>
                <a:cs typeface="Calibri" panose="020F0502020204030204" pitchFamily="34" charset="0"/>
              </a:rPr>
              <a:t>NON-STEROİDAL ANTİ-İNFLAMATUARLAR (</a:t>
            </a:r>
            <a:r>
              <a:rPr lang="tr-TR"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NSAIDs</a:t>
            </a:r>
            <a:r>
              <a:rPr lang="tr-TR" sz="2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endParaRPr lang="tr-TR" dirty="0"/>
          </a:p>
        </p:txBody>
      </p:sp>
    </p:spTree>
    <p:extLst>
      <p:ext uri="{BB962C8B-B14F-4D97-AF65-F5344CB8AC3E}">
        <p14:creationId xmlns:p14="http://schemas.microsoft.com/office/powerpoint/2010/main" val="2666239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28C955-C004-F3EC-80C8-2FD9DED37E71}"/>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DDCAA578-D3D4-3725-ADA6-634DCD13D929}"/>
              </a:ext>
            </a:extLst>
          </p:cNvPr>
          <p:cNvPicPr>
            <a:picLocks noGrp="1" noChangeAspect="1"/>
          </p:cNvPicPr>
          <p:nvPr>
            <p:ph idx="1"/>
          </p:nvPr>
        </p:nvPicPr>
        <p:blipFill>
          <a:blip r:embed="rId2"/>
          <a:stretch>
            <a:fillRect/>
          </a:stretch>
        </p:blipFill>
        <p:spPr>
          <a:xfrm>
            <a:off x="0" y="0"/>
            <a:ext cx="12192000" cy="6858000"/>
          </a:xfrm>
        </p:spPr>
      </p:pic>
      <p:sp>
        <p:nvSpPr>
          <p:cNvPr id="3" name="Metin kutusu 2">
            <a:extLst>
              <a:ext uri="{FF2B5EF4-FFF2-40B4-BE49-F238E27FC236}">
                <a16:creationId xmlns:a16="http://schemas.microsoft.com/office/drawing/2014/main" id="{455D5467-B717-5FDA-FB02-ED72D87061E7}"/>
              </a:ext>
            </a:extLst>
          </p:cNvPr>
          <p:cNvSpPr txBox="1"/>
          <p:nvPr/>
        </p:nvSpPr>
        <p:spPr>
          <a:xfrm>
            <a:off x="901700" y="1739900"/>
            <a:ext cx="10750550" cy="646331"/>
          </a:xfrm>
          <a:prstGeom prst="rect">
            <a:avLst/>
          </a:prstGeom>
          <a:noFill/>
        </p:spPr>
        <p:txBody>
          <a:bodyPr wrap="square" rtlCol="0">
            <a:spAutoFit/>
          </a:bodyPr>
          <a:lstStyle/>
          <a:p>
            <a:pPr algn="ctr"/>
            <a:r>
              <a:rPr lang="tr-TR" sz="3600" b="1" dirty="0">
                <a:latin typeface="Calibri" panose="020F0502020204030204" pitchFamily="34" charset="0"/>
                <a:ea typeface="Calibri" panose="020F0502020204030204" pitchFamily="34" charset="0"/>
                <a:cs typeface="Calibri" panose="020F0502020204030204" pitchFamily="34" charset="0"/>
              </a:rPr>
              <a:t>ÇIKAR ÇATIŞMASI BEYANI</a:t>
            </a:r>
          </a:p>
        </p:txBody>
      </p:sp>
      <p:sp>
        <p:nvSpPr>
          <p:cNvPr id="4" name="Metin kutusu 3">
            <a:extLst>
              <a:ext uri="{FF2B5EF4-FFF2-40B4-BE49-F238E27FC236}">
                <a16:creationId xmlns:a16="http://schemas.microsoft.com/office/drawing/2014/main" id="{90496996-225F-D0C6-30BE-17E29B3B23FA}"/>
              </a:ext>
            </a:extLst>
          </p:cNvPr>
          <p:cNvSpPr txBox="1"/>
          <p:nvPr/>
        </p:nvSpPr>
        <p:spPr>
          <a:xfrm>
            <a:off x="1257300" y="2876550"/>
            <a:ext cx="10331450" cy="461665"/>
          </a:xfrm>
          <a:prstGeom prst="rect">
            <a:avLst/>
          </a:prstGeom>
          <a:noFill/>
        </p:spPr>
        <p:txBody>
          <a:bodyPr wrap="square" rtlCol="0">
            <a:spAutoFit/>
          </a:bodyPr>
          <a:lstStyle/>
          <a:p>
            <a:r>
              <a:rPr lang="tr-TR" sz="2400" dirty="0">
                <a:latin typeface="Times New Roman" panose="02020603050405020304" pitchFamily="18" charset="0"/>
                <a:cs typeface="Times New Roman" panose="02020603050405020304" pitchFamily="18" charset="0"/>
              </a:rPr>
              <a:t>Herhangi bir çıkar çatışması bulunmamaktadır.</a:t>
            </a:r>
          </a:p>
        </p:txBody>
      </p:sp>
    </p:spTree>
    <p:extLst>
      <p:ext uri="{BB962C8B-B14F-4D97-AF65-F5344CB8AC3E}">
        <p14:creationId xmlns:p14="http://schemas.microsoft.com/office/powerpoint/2010/main" val="1037471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92796-0332-06F1-9543-3656E1524F5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BD35B0C-E16D-3771-F12B-3668B5B18165}"/>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4D7DD749-A654-3058-4526-81906E3B41B3}"/>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A14B9688-CDAB-01B3-7A8D-FB8F877726CB}"/>
              </a:ext>
            </a:extLst>
          </p:cNvPr>
          <p:cNvSpPr txBox="1"/>
          <p:nvPr/>
        </p:nvSpPr>
        <p:spPr>
          <a:xfrm>
            <a:off x="838200" y="1182856"/>
            <a:ext cx="10750550" cy="1015663"/>
          </a:xfrm>
          <a:prstGeom prst="rect">
            <a:avLst/>
          </a:prstGeom>
          <a:noFill/>
        </p:spPr>
        <p:txBody>
          <a:bodyPr wrap="square" rtlCol="0">
            <a:spAutoFit/>
          </a:bodyPr>
          <a:lstStyle/>
          <a:p>
            <a:pPr algn="ctr"/>
            <a:r>
              <a:rPr lang="tr-T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4000" b="1" dirty="0" err="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Non-steroidal</a:t>
            </a:r>
            <a:r>
              <a:rPr lang="tr-TR" sz="40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Anti-inflamatuarlar (</a:t>
            </a:r>
            <a:r>
              <a:rPr lang="tr-TR" sz="4000" b="1" dirty="0" err="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NSAIDs</a:t>
            </a:r>
            <a:r>
              <a:rPr lang="tr-TR" sz="40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a:t>
            </a:r>
          </a:p>
        </p:txBody>
      </p:sp>
      <p:sp>
        <p:nvSpPr>
          <p:cNvPr id="4" name="Metin kutusu 3">
            <a:extLst>
              <a:ext uri="{FF2B5EF4-FFF2-40B4-BE49-F238E27FC236}">
                <a16:creationId xmlns:a16="http://schemas.microsoft.com/office/drawing/2014/main" id="{0DECD927-D6A4-498E-89C6-FAE691F1525F}"/>
              </a:ext>
            </a:extLst>
          </p:cNvPr>
          <p:cNvSpPr txBox="1"/>
          <p:nvPr/>
        </p:nvSpPr>
        <p:spPr>
          <a:xfrm>
            <a:off x="495300" y="2554585"/>
            <a:ext cx="11588750" cy="6247864"/>
          </a:xfrm>
          <a:prstGeom prst="rect">
            <a:avLst/>
          </a:prstGeom>
          <a:noFill/>
        </p:spPr>
        <p:txBody>
          <a:bodyPr wrap="square" rtlCol="0">
            <a:spAutoFit/>
          </a:bodyPr>
          <a:lstStyle/>
          <a:p>
            <a:pPr marL="342900" indent="-342900">
              <a:buFont typeface="Arial" panose="020B0604020202020204" pitchFamily="34" charset="0"/>
              <a:buChar char="•"/>
            </a:pPr>
            <a:r>
              <a:rPr lang="tr-TR" sz="3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COX enzimlerinin inhibitörü COX-1, COX-2</a:t>
            </a:r>
          </a:p>
          <a:p>
            <a:pPr marL="342900" indent="-342900">
              <a:buFont typeface="Arial" panose="020B0604020202020204" pitchFamily="34" charset="0"/>
              <a:buChar char="•"/>
            </a:pPr>
            <a:endParaRPr lang="tr-TR" sz="3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endParaRPr>
          </a:p>
          <a:p>
            <a:pPr marL="800100" lvl="1"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sym typeface="Wingdings" panose="05000000000000000000" pitchFamily="2" charset="2"/>
              </a:rPr>
              <a:t>Araşidonik asidin, prostaglandinlerin ve </a:t>
            </a:r>
            <a:r>
              <a:rPr lang="tr-TR" sz="2400" dirty="0" err="1">
                <a:latin typeface="Times New Roman" panose="02020603050405020304" pitchFamily="18" charset="0"/>
                <a:cs typeface="Times New Roman" panose="02020603050405020304" pitchFamily="18" charset="0"/>
                <a:sym typeface="Wingdings" panose="05000000000000000000" pitchFamily="2" charset="2"/>
              </a:rPr>
              <a:t>tromboksanların</a:t>
            </a:r>
            <a:r>
              <a:rPr lang="tr-TR" sz="2400" dirty="0">
                <a:latin typeface="Times New Roman" panose="02020603050405020304" pitchFamily="18" charset="0"/>
                <a:cs typeface="Times New Roman" panose="02020603050405020304" pitchFamily="18" charset="0"/>
                <a:sym typeface="Wingdings" panose="05000000000000000000" pitchFamily="2" charset="2"/>
              </a:rPr>
              <a:t> öncüsüne dönüşümünün inhibisyonu!</a:t>
            </a: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Dikdörtgen: Köşeleri Yuvarlatılmış 5">
            <a:extLst>
              <a:ext uri="{FF2B5EF4-FFF2-40B4-BE49-F238E27FC236}">
                <a16:creationId xmlns:a16="http://schemas.microsoft.com/office/drawing/2014/main" id="{86ADD7D1-50C2-55D2-BA38-8BAF3D2C96C2}"/>
              </a:ext>
            </a:extLst>
          </p:cNvPr>
          <p:cNvSpPr/>
          <p:nvPr/>
        </p:nvSpPr>
        <p:spPr>
          <a:xfrm>
            <a:off x="4102100" y="4334187"/>
            <a:ext cx="3892550" cy="159385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Font typeface="Arial" panose="020B0604020202020204" pitchFamily="34" charset="0"/>
              <a:buChar char="•"/>
            </a:pPr>
            <a:r>
              <a:rPr lang="tr-TR"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Analjezik!</a:t>
            </a:r>
          </a:p>
          <a:p>
            <a:pPr marL="342900" indent="-342900" algn="ctr">
              <a:buFont typeface="Arial" panose="020B0604020202020204" pitchFamily="34" charset="0"/>
              <a:buChar char="•"/>
            </a:pPr>
            <a:r>
              <a:rPr lang="tr-TR"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Antipiretik!</a:t>
            </a:r>
          </a:p>
          <a:p>
            <a:pPr marL="342900" indent="-342900" algn="ctr">
              <a:buFont typeface="Arial" panose="020B0604020202020204" pitchFamily="34" charset="0"/>
              <a:buChar char="•"/>
            </a:pPr>
            <a:r>
              <a:rPr lang="tr-TR"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Anti-inflamatuar!</a:t>
            </a:r>
            <a:r>
              <a:rPr lang="tr-TR"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algn="ctr"/>
            <a:endParaRPr lang="tr-TR" dirty="0"/>
          </a:p>
        </p:txBody>
      </p:sp>
    </p:spTree>
    <p:extLst>
      <p:ext uri="{BB962C8B-B14F-4D97-AF65-F5344CB8AC3E}">
        <p14:creationId xmlns:p14="http://schemas.microsoft.com/office/powerpoint/2010/main" val="2095344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3E6F-7EDD-A263-4C3A-F632F6AF0CA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2E47FD3-7BCD-DEB7-2696-9D76C212502D}"/>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3DCFAC8B-1033-9073-2F8E-3131E37CDB8C}"/>
              </a:ext>
            </a:extLst>
          </p:cNvPr>
          <p:cNvPicPr>
            <a:picLocks noGrp="1" noChangeAspect="1"/>
          </p:cNvPicPr>
          <p:nvPr>
            <p:ph idx="1"/>
          </p:nvPr>
        </p:nvPicPr>
        <p:blipFill>
          <a:blip r:embed="rId3"/>
          <a:stretch>
            <a:fillRect/>
          </a:stretch>
        </p:blipFill>
        <p:spPr>
          <a:xfrm>
            <a:off x="0" y="-107950"/>
            <a:ext cx="12192000" cy="6858000"/>
          </a:xfrm>
        </p:spPr>
      </p:pic>
      <p:sp>
        <p:nvSpPr>
          <p:cNvPr id="3" name="Metin kutusu 2">
            <a:extLst>
              <a:ext uri="{FF2B5EF4-FFF2-40B4-BE49-F238E27FC236}">
                <a16:creationId xmlns:a16="http://schemas.microsoft.com/office/drawing/2014/main" id="{90364925-F183-EC46-3200-963007BC35C4}"/>
              </a:ext>
            </a:extLst>
          </p:cNvPr>
          <p:cNvSpPr txBox="1"/>
          <p:nvPr/>
        </p:nvSpPr>
        <p:spPr>
          <a:xfrm>
            <a:off x="838200" y="1182856"/>
            <a:ext cx="10750550" cy="1015663"/>
          </a:xfrm>
          <a:prstGeom prst="rect">
            <a:avLst/>
          </a:prstGeom>
          <a:noFill/>
        </p:spPr>
        <p:txBody>
          <a:bodyPr wrap="square" rtlCol="0">
            <a:spAutoFit/>
          </a:bodyPr>
          <a:lstStyle/>
          <a:p>
            <a:pPr algn="ctr"/>
            <a:r>
              <a:rPr lang="tr-T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4000" b="1" dirty="0" err="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Non-steroidal</a:t>
            </a:r>
            <a:r>
              <a:rPr lang="tr-TR" sz="40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Anti-inflamatuarlar (</a:t>
            </a:r>
            <a:r>
              <a:rPr lang="tr-TR" sz="4000" b="1" dirty="0" err="1">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NSAIDs</a:t>
            </a:r>
            <a:r>
              <a:rPr lang="tr-TR" sz="40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a:t>
            </a:r>
          </a:p>
        </p:txBody>
      </p:sp>
      <p:sp>
        <p:nvSpPr>
          <p:cNvPr id="4" name="Metin kutusu 3">
            <a:extLst>
              <a:ext uri="{FF2B5EF4-FFF2-40B4-BE49-F238E27FC236}">
                <a16:creationId xmlns:a16="http://schemas.microsoft.com/office/drawing/2014/main" id="{BAC43956-8257-9557-07B0-E7B77DC9776E}"/>
              </a:ext>
            </a:extLst>
          </p:cNvPr>
          <p:cNvSpPr txBox="1"/>
          <p:nvPr/>
        </p:nvSpPr>
        <p:spPr>
          <a:xfrm>
            <a:off x="495300" y="2097385"/>
            <a:ext cx="8559800" cy="2215991"/>
          </a:xfrm>
          <a:prstGeom prst="rect">
            <a:avLst/>
          </a:prstGeom>
          <a:noFill/>
        </p:spPr>
        <p:txBody>
          <a:bodyPr wrap="square" rtlCol="0">
            <a:spAutoFit/>
          </a:bodyPr>
          <a:lstStyle/>
          <a:p>
            <a:pPr marL="342900"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sym typeface="Wingdings" panose="05000000000000000000" pitchFamily="2" charset="2"/>
              </a:rPr>
              <a:t>Osteoartrit tedavisinde hem parasetamole hem de </a:t>
            </a:r>
            <a:r>
              <a:rPr lang="tr-TR" sz="2400" dirty="0" err="1">
                <a:latin typeface="Times New Roman" panose="02020603050405020304" pitchFamily="18" charset="0"/>
                <a:cs typeface="Times New Roman" panose="02020603050405020304" pitchFamily="18" charset="0"/>
                <a:sym typeface="Wingdings" panose="05000000000000000000" pitchFamily="2" charset="2"/>
              </a:rPr>
              <a:t>opiadlara</a:t>
            </a:r>
            <a:r>
              <a:rPr lang="tr-TR" sz="2400" dirty="0">
                <a:latin typeface="Times New Roman" panose="02020603050405020304" pitchFamily="18" charset="0"/>
                <a:cs typeface="Times New Roman" panose="02020603050405020304" pitchFamily="18" charset="0"/>
                <a:sym typeface="Wingdings" panose="05000000000000000000" pitchFamily="2" charset="2"/>
              </a:rPr>
              <a:t> üstün olabilir!</a:t>
            </a:r>
          </a:p>
          <a:p>
            <a:pPr marL="800100" lvl="1" indent="-342900">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sym typeface="Wingdings" panose="05000000000000000000" pitchFamily="2" charset="2"/>
              </a:rPr>
              <a:t>Diz ve kalça OA tedavisinde </a:t>
            </a:r>
          </a:p>
          <a:p>
            <a:pPr marL="1714500" lvl="3"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sym typeface="Wingdings" panose="05000000000000000000" pitchFamily="2" charset="2"/>
              </a:rPr>
              <a:t>Etoricoxib 60 mg/</a:t>
            </a:r>
            <a:r>
              <a:rPr lang="tr-TR" sz="2200" dirty="0">
                <a:latin typeface="Times New Roman" panose="02020603050405020304" pitchFamily="18" charset="0"/>
                <a:cs typeface="Times New Roman" panose="02020603050405020304" pitchFamily="18" charset="0"/>
                <a:sym typeface="Wingdings" panose="05000000000000000000" pitchFamily="2" charset="2"/>
              </a:rPr>
              <a:t>gün</a:t>
            </a:r>
            <a:r>
              <a:rPr lang="en-US" sz="2200" dirty="0">
                <a:latin typeface="Times New Roman" panose="02020603050405020304" pitchFamily="18" charset="0"/>
                <a:cs typeface="Times New Roman" panose="02020603050405020304" pitchFamily="18" charset="0"/>
                <a:sym typeface="Wingdings" panose="05000000000000000000" pitchFamily="2" charset="2"/>
              </a:rPr>
              <a:t> and di</a:t>
            </a:r>
            <a:r>
              <a:rPr lang="tr-TR" sz="2200" dirty="0">
                <a:latin typeface="Times New Roman" panose="02020603050405020304" pitchFamily="18" charset="0"/>
                <a:cs typeface="Times New Roman" panose="02020603050405020304" pitchFamily="18" charset="0"/>
                <a:sym typeface="Wingdings" panose="05000000000000000000" pitchFamily="2" charset="2"/>
              </a:rPr>
              <a:t>k</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lofena</a:t>
            </a:r>
            <a:r>
              <a:rPr lang="tr-TR" sz="2200" dirty="0">
                <a:latin typeface="Times New Roman" panose="02020603050405020304" pitchFamily="18" charset="0"/>
                <a:cs typeface="Times New Roman" panose="02020603050405020304" pitchFamily="18" charset="0"/>
                <a:sym typeface="Wingdings" panose="05000000000000000000" pitchFamily="2" charset="2"/>
              </a:rPr>
              <a:t>k</a:t>
            </a:r>
            <a:r>
              <a:rPr lang="en-US" sz="2200" dirty="0">
                <a:latin typeface="Times New Roman" panose="02020603050405020304" pitchFamily="18" charset="0"/>
                <a:cs typeface="Times New Roman" panose="02020603050405020304" pitchFamily="18" charset="0"/>
                <a:sym typeface="Wingdings" panose="05000000000000000000" pitchFamily="2" charset="2"/>
              </a:rPr>
              <a:t> 150 mg/</a:t>
            </a:r>
            <a:r>
              <a:rPr lang="tr-TR" sz="2200" dirty="0">
                <a:latin typeface="Times New Roman" panose="02020603050405020304" pitchFamily="18" charset="0"/>
                <a:cs typeface="Times New Roman" panose="02020603050405020304" pitchFamily="18" charset="0"/>
                <a:sym typeface="Wingdings" panose="05000000000000000000" pitchFamily="2" charset="2"/>
              </a:rPr>
              <a:t>gün yan etki </a:t>
            </a:r>
            <a:r>
              <a:rPr lang="tr-TR" sz="2200" dirty="0" err="1">
                <a:latin typeface="Times New Roman" panose="02020603050405020304" pitchFamily="18" charset="0"/>
                <a:cs typeface="Times New Roman" panose="02020603050405020304" pitchFamily="18" charset="0"/>
                <a:sym typeface="Wingdings" panose="05000000000000000000" pitchFamily="2" charset="2"/>
              </a:rPr>
              <a:t>profiili</a:t>
            </a:r>
            <a:r>
              <a:rPr lang="tr-TR" sz="2200" dirty="0">
                <a:latin typeface="Times New Roman" panose="02020603050405020304" pitchFamily="18" charset="0"/>
                <a:cs typeface="Times New Roman" panose="02020603050405020304" pitchFamily="18" charset="0"/>
                <a:sym typeface="Wingdings" panose="05000000000000000000" pitchFamily="2" charset="2"/>
              </a:rPr>
              <a:t>!</a:t>
            </a:r>
          </a:p>
          <a:p>
            <a:pPr marL="1714500" lvl="3" indent="-342900">
              <a:buFont typeface="Arial" panose="020B0604020202020204" pitchFamily="34" charset="0"/>
              <a:buChar char="•"/>
            </a:pPr>
            <a:r>
              <a:rPr lang="tr-TR" sz="2200" dirty="0">
                <a:latin typeface="Times New Roman" panose="02020603050405020304" pitchFamily="18" charset="0"/>
                <a:cs typeface="Times New Roman" panose="02020603050405020304" pitchFamily="18" charset="0"/>
                <a:sym typeface="Wingdings" panose="05000000000000000000" pitchFamily="2" charset="2"/>
              </a:rPr>
              <a:t>Topikal diklofenak 70-81 mg/gün --&gt; etkili ve güvenilir.</a:t>
            </a:r>
          </a:p>
        </p:txBody>
      </p:sp>
      <p:pic>
        <p:nvPicPr>
          <p:cNvPr id="10" name="Resim 9">
            <a:extLst>
              <a:ext uri="{FF2B5EF4-FFF2-40B4-BE49-F238E27FC236}">
                <a16:creationId xmlns:a16="http://schemas.microsoft.com/office/drawing/2014/main" id="{34AB7EB2-C5E9-F853-3F75-DE2A6CCCE0A6}"/>
              </a:ext>
            </a:extLst>
          </p:cNvPr>
          <p:cNvPicPr>
            <a:picLocks noChangeAspect="1"/>
          </p:cNvPicPr>
          <p:nvPr/>
        </p:nvPicPr>
        <p:blipFill>
          <a:blip r:embed="rId4"/>
          <a:stretch>
            <a:fillRect/>
          </a:stretch>
        </p:blipFill>
        <p:spPr>
          <a:xfrm>
            <a:off x="8909049" y="2659471"/>
            <a:ext cx="3068877" cy="968757"/>
          </a:xfrm>
          <a:prstGeom prst="rect">
            <a:avLst/>
          </a:prstGeom>
        </p:spPr>
      </p:pic>
      <p:sp>
        <p:nvSpPr>
          <p:cNvPr id="11" name="Metin kutusu 10">
            <a:extLst>
              <a:ext uri="{FF2B5EF4-FFF2-40B4-BE49-F238E27FC236}">
                <a16:creationId xmlns:a16="http://schemas.microsoft.com/office/drawing/2014/main" id="{FDA973CA-BC01-FF6E-7322-42BC4D40273A}"/>
              </a:ext>
            </a:extLst>
          </p:cNvPr>
          <p:cNvSpPr txBox="1"/>
          <p:nvPr/>
        </p:nvSpPr>
        <p:spPr>
          <a:xfrm>
            <a:off x="495300" y="4355428"/>
            <a:ext cx="8648700" cy="800219"/>
          </a:xfrm>
          <a:prstGeom prst="rect">
            <a:avLst/>
          </a:prstGeom>
          <a:noFill/>
        </p:spPr>
        <p:txBody>
          <a:bodyPr wrap="square" rtlCol="0">
            <a:spAutoFit/>
          </a:bodyPr>
          <a:lstStyle/>
          <a:p>
            <a:pPr marL="742950" lvl="1" indent="-285750">
              <a:buFont typeface="Arial" panose="020B0604020202020204" pitchFamily="34" charset="0"/>
              <a:buChar char="•"/>
            </a:pPr>
            <a:r>
              <a:rPr lang="tr-TR" sz="2400" b="1" dirty="0">
                <a:latin typeface="Times New Roman" panose="02020603050405020304" pitchFamily="18" charset="0"/>
                <a:ea typeface="Calibri" panose="020F0502020204030204" pitchFamily="34" charset="0"/>
                <a:cs typeface="Times New Roman" panose="02020603050405020304" pitchFamily="18" charset="0"/>
              </a:rPr>
              <a:t>El osteoartriti tedavisinde:</a:t>
            </a:r>
          </a:p>
          <a:p>
            <a:pPr marL="1200150" lvl="2" indent="-285750">
              <a:buFont typeface="Arial" panose="020B0604020202020204" pitchFamily="34" charset="0"/>
              <a:buChar char="•"/>
            </a:pPr>
            <a:r>
              <a:rPr lang="tr-TR" sz="2200" dirty="0">
                <a:latin typeface="Times New Roman" panose="02020603050405020304" pitchFamily="18" charset="0"/>
                <a:ea typeface="Calibri" panose="020F0502020204030204" pitchFamily="34" charset="0"/>
                <a:cs typeface="Times New Roman" panose="02020603050405020304" pitchFamily="18" charset="0"/>
              </a:rPr>
              <a:t>Ağrı, fonksiyon ve </a:t>
            </a:r>
            <a:r>
              <a:rPr lang="tr-TR" sz="2200" dirty="0" err="1">
                <a:latin typeface="Times New Roman" panose="02020603050405020304" pitchFamily="18" charset="0"/>
                <a:ea typeface="Calibri" panose="020F0502020204030204" pitchFamily="34" charset="0"/>
                <a:cs typeface="Times New Roman" panose="02020603050405020304" pitchFamily="18" charset="0"/>
              </a:rPr>
              <a:t>HGS’de</a:t>
            </a:r>
            <a:r>
              <a:rPr lang="tr-TR" sz="2200" dirty="0">
                <a:latin typeface="Times New Roman" panose="02020603050405020304" pitchFamily="18" charset="0"/>
                <a:ea typeface="Calibri" panose="020F0502020204030204" pitchFamily="34" charset="0"/>
                <a:cs typeface="Times New Roman" panose="02020603050405020304" pitchFamily="18" charset="0"/>
              </a:rPr>
              <a:t> iyileşme!</a:t>
            </a:r>
          </a:p>
        </p:txBody>
      </p:sp>
      <p:pic>
        <p:nvPicPr>
          <p:cNvPr id="13" name="Resim 12">
            <a:extLst>
              <a:ext uri="{FF2B5EF4-FFF2-40B4-BE49-F238E27FC236}">
                <a16:creationId xmlns:a16="http://schemas.microsoft.com/office/drawing/2014/main" id="{B06C1EB7-2133-6194-E4AA-19C3FEFF390E}"/>
              </a:ext>
            </a:extLst>
          </p:cNvPr>
          <p:cNvPicPr>
            <a:picLocks noChangeAspect="1"/>
          </p:cNvPicPr>
          <p:nvPr/>
        </p:nvPicPr>
        <p:blipFill>
          <a:blip r:embed="rId5"/>
          <a:stretch>
            <a:fillRect/>
          </a:stretch>
        </p:blipFill>
        <p:spPr>
          <a:xfrm>
            <a:off x="8959850" y="3765301"/>
            <a:ext cx="2838450" cy="841953"/>
          </a:xfrm>
          <a:prstGeom prst="rect">
            <a:avLst/>
          </a:prstGeom>
        </p:spPr>
      </p:pic>
      <p:sp>
        <p:nvSpPr>
          <p:cNvPr id="14" name="Metin kutusu 13">
            <a:extLst>
              <a:ext uri="{FF2B5EF4-FFF2-40B4-BE49-F238E27FC236}">
                <a16:creationId xmlns:a16="http://schemas.microsoft.com/office/drawing/2014/main" id="{2A88F8F7-C0BF-7C31-F498-FFAA149BF88A}"/>
              </a:ext>
            </a:extLst>
          </p:cNvPr>
          <p:cNvSpPr txBox="1"/>
          <p:nvPr/>
        </p:nvSpPr>
        <p:spPr>
          <a:xfrm>
            <a:off x="923925" y="5155647"/>
            <a:ext cx="7702550" cy="1446550"/>
          </a:xfrm>
          <a:prstGeom prst="rect">
            <a:avLst/>
          </a:prstGeom>
          <a:noFill/>
        </p:spPr>
        <p:txBody>
          <a:bodyPr wrap="square" rtlCol="0">
            <a:spAutoFit/>
          </a:bodyPr>
          <a:lstStyle/>
          <a:p>
            <a:pPr marL="285750" indent="-285750">
              <a:buFont typeface="Arial" panose="020B0604020202020204" pitchFamily="34" charset="0"/>
              <a:buChar char="•"/>
            </a:pPr>
            <a:r>
              <a:rPr lang="tr-TR" sz="2200" b="1" dirty="0">
                <a:latin typeface="Times New Roman" panose="02020603050405020304" pitchFamily="18" charset="0"/>
                <a:cs typeface="Times New Roman" panose="02020603050405020304" pitchFamily="18" charset="0"/>
              </a:rPr>
              <a:t>Romatolojik patolojilerde etkili!</a:t>
            </a:r>
          </a:p>
          <a:p>
            <a:pPr marL="742950" lvl="1" indent="-285750">
              <a:buFont typeface="Arial" panose="020B0604020202020204" pitchFamily="34" charset="0"/>
              <a:buChar char="•"/>
            </a:pPr>
            <a:r>
              <a:rPr lang="tr-TR" sz="2200" dirty="0">
                <a:latin typeface="Times New Roman" panose="02020603050405020304" pitchFamily="18" charset="0"/>
                <a:cs typeface="Times New Roman" panose="02020603050405020304" pitchFamily="18" charset="0"/>
              </a:rPr>
              <a:t>Aksiyal </a:t>
            </a:r>
            <a:r>
              <a:rPr lang="tr-TR" sz="2200" dirty="0" err="1">
                <a:latin typeface="Times New Roman" panose="02020603050405020304" pitchFamily="18" charset="0"/>
                <a:cs typeface="Times New Roman" panose="02020603050405020304" pitchFamily="18" charset="0"/>
              </a:rPr>
              <a:t>spondilartropatiler</a:t>
            </a:r>
            <a:r>
              <a:rPr lang="tr-TR" sz="2200" dirty="0">
                <a:latin typeface="Times New Roman" panose="02020603050405020304" pitchFamily="18" charset="0"/>
                <a:cs typeface="Times New Roman" panose="02020603050405020304" pitchFamily="18" charset="0"/>
                <a:sym typeface="Wingdings" panose="05000000000000000000" pitchFamily="2" charset="2"/>
              </a:rPr>
              <a:t> Hastalık modifiye edici+ semptomatik </a:t>
            </a:r>
          </a:p>
          <a:p>
            <a:pPr marL="742950" lvl="1" indent="-285750">
              <a:buFont typeface="Arial" panose="020B0604020202020204" pitchFamily="34" charset="0"/>
              <a:buChar char="•"/>
            </a:pPr>
            <a:r>
              <a:rPr lang="tr-TR" sz="2200" dirty="0">
                <a:latin typeface="Times New Roman" panose="02020603050405020304" pitchFamily="18" charset="0"/>
                <a:cs typeface="Times New Roman" panose="02020603050405020304" pitchFamily="18" charset="0"/>
                <a:sym typeface="Wingdings" panose="05000000000000000000" pitchFamily="2" charset="2"/>
              </a:rPr>
              <a:t>RA ve Gut semptomatik tedavi</a:t>
            </a:r>
          </a:p>
        </p:txBody>
      </p:sp>
      <p:sp>
        <p:nvSpPr>
          <p:cNvPr id="15" name="Yıldız: 5 Nokta 14">
            <a:extLst>
              <a:ext uri="{FF2B5EF4-FFF2-40B4-BE49-F238E27FC236}">
                <a16:creationId xmlns:a16="http://schemas.microsoft.com/office/drawing/2014/main" id="{B7D0BAC0-0418-98E8-33CE-F41DC5BD8234}"/>
              </a:ext>
            </a:extLst>
          </p:cNvPr>
          <p:cNvSpPr/>
          <p:nvPr/>
        </p:nvSpPr>
        <p:spPr>
          <a:xfrm>
            <a:off x="818238" y="-176056"/>
            <a:ext cx="9589412" cy="61722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Primer prostaglandinlerin rol oynamadığı </a:t>
            </a:r>
            <a:r>
              <a:rPr lang="tr-TR" sz="2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ağrılarda görece etkisiz! </a:t>
            </a:r>
            <a:r>
              <a:rPr lang="tr-TR"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Nöropatik ağrılar!</a:t>
            </a:r>
            <a:endParaRPr lang="tr-TR" sz="2400" dirty="0">
              <a:solidFill>
                <a:srgbClr val="C00000"/>
              </a:solidFill>
            </a:endParaRPr>
          </a:p>
        </p:txBody>
      </p:sp>
      <p:pic>
        <p:nvPicPr>
          <p:cNvPr id="8" name="Resim 7">
            <a:extLst>
              <a:ext uri="{FF2B5EF4-FFF2-40B4-BE49-F238E27FC236}">
                <a16:creationId xmlns:a16="http://schemas.microsoft.com/office/drawing/2014/main" id="{D4BB1A9E-CC12-3F1D-74A3-82D857747233}"/>
              </a:ext>
            </a:extLst>
          </p:cNvPr>
          <p:cNvPicPr>
            <a:picLocks noChangeAspect="1"/>
          </p:cNvPicPr>
          <p:nvPr/>
        </p:nvPicPr>
        <p:blipFill>
          <a:blip r:embed="rId6"/>
          <a:stretch>
            <a:fillRect/>
          </a:stretch>
        </p:blipFill>
        <p:spPr>
          <a:xfrm>
            <a:off x="4201431" y="4186277"/>
            <a:ext cx="3135994" cy="800219"/>
          </a:xfrm>
          <a:prstGeom prst="rect">
            <a:avLst/>
          </a:prstGeom>
        </p:spPr>
      </p:pic>
    </p:spTree>
    <p:extLst>
      <p:ext uri="{BB962C8B-B14F-4D97-AF65-F5344CB8AC3E}">
        <p14:creationId xmlns:p14="http://schemas.microsoft.com/office/powerpoint/2010/main" val="22564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06BCD400-7F51-83DC-1202-00CA24AB7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 b="11101"/>
          <a:stretch>
            <a:fillRect/>
          </a:stretch>
        </p:blipFill>
        <p:spPr bwMode="auto">
          <a:xfrm>
            <a:off x="827088" y="1498600"/>
            <a:ext cx="5260975"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3083" name="Group 3082">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8" y="4795537"/>
            <a:ext cx="5260975" cy="1410656"/>
            <a:chOff x="827088" y="4795537"/>
            <a:chExt cx="5260975" cy="1410656"/>
          </a:xfrm>
        </p:grpSpPr>
        <p:sp>
          <p:nvSpPr>
            <p:cNvPr id="3084" name="Freeform: Shape 3083">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5" name="Freeform: Shape 3084">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078" name="Content Placeholder 3077">
            <a:extLst>
              <a:ext uri="{FF2B5EF4-FFF2-40B4-BE49-F238E27FC236}">
                <a16:creationId xmlns:a16="http://schemas.microsoft.com/office/drawing/2014/main" id="{FB35B96D-E081-7FF2-F248-5DAAAFF2A070}"/>
              </a:ext>
            </a:extLst>
          </p:cNvPr>
          <p:cNvSpPr>
            <a:spLocks noGrp="1"/>
          </p:cNvSpPr>
          <p:nvPr>
            <p:ph idx="1"/>
          </p:nvPr>
        </p:nvSpPr>
        <p:spPr>
          <a:xfrm>
            <a:off x="6088063" y="3082900"/>
            <a:ext cx="6064250" cy="2682000"/>
          </a:xfrm>
        </p:spPr>
        <p:txBody>
          <a:bodyPr>
            <a:normAutofit/>
          </a:bodyPr>
          <a:lstStyle/>
          <a:p>
            <a:pPr marL="0" indent="0" algn="ctr">
              <a:buNone/>
            </a:pPr>
            <a:r>
              <a:rPr lang="tr-TR" sz="4000" b="1" dirty="0">
                <a:solidFill>
                  <a:schemeClr val="bg1"/>
                </a:solidFill>
                <a:latin typeface="Calibri" panose="020F0502020204030204" pitchFamily="34" charset="0"/>
                <a:ea typeface="Calibri" panose="020F0502020204030204" pitchFamily="34" charset="0"/>
                <a:cs typeface="Calibri" panose="020F0502020204030204" pitchFamily="34" charset="0"/>
              </a:rPr>
              <a:t>NON-STEROİDAL</a:t>
            </a:r>
          </a:p>
          <a:p>
            <a:pPr marL="0" indent="0" algn="ctr">
              <a:buNone/>
            </a:pPr>
            <a:r>
              <a:rPr lang="tr-TR" sz="4000" b="1" dirty="0">
                <a:solidFill>
                  <a:schemeClr val="bg1"/>
                </a:solidFill>
                <a:latin typeface="Calibri" panose="020F0502020204030204" pitchFamily="34" charset="0"/>
                <a:ea typeface="Calibri" panose="020F0502020204030204" pitchFamily="34" charset="0"/>
                <a:cs typeface="Calibri" panose="020F0502020204030204" pitchFamily="34" charset="0"/>
              </a:rPr>
              <a:t>ANTİ-</a:t>
            </a:r>
            <a:r>
              <a:rPr lang="tr-TR" sz="4000" b="1" dirty="0" err="1">
                <a:solidFill>
                  <a:schemeClr val="bg1"/>
                </a:solidFill>
                <a:latin typeface="Calibri" panose="020F0502020204030204" pitchFamily="34" charset="0"/>
                <a:ea typeface="Calibri" panose="020F0502020204030204" pitchFamily="34" charset="0"/>
                <a:cs typeface="Calibri" panose="020F0502020204030204" pitchFamily="34" charset="0"/>
              </a:rPr>
              <a:t>İNFLAMATUARLAR’ın</a:t>
            </a:r>
            <a:r>
              <a:rPr lang="tr-TR" sz="4000" b="1" dirty="0">
                <a:solidFill>
                  <a:schemeClr val="bg1"/>
                </a:solidFill>
                <a:latin typeface="Calibri" panose="020F0502020204030204" pitchFamily="34" charset="0"/>
                <a:ea typeface="Calibri" panose="020F0502020204030204" pitchFamily="34" charset="0"/>
                <a:cs typeface="Calibri" panose="020F0502020204030204" pitchFamily="34" charset="0"/>
              </a:rPr>
              <a:t> KARANLIK YÜZÜ</a:t>
            </a:r>
            <a:endParaRPr lang="en-US" sz="4000" dirty="0">
              <a:solidFill>
                <a:schemeClr val="bg1"/>
              </a:solidFill>
            </a:endParaRPr>
          </a:p>
        </p:txBody>
      </p:sp>
    </p:spTree>
    <p:extLst>
      <p:ext uri="{BB962C8B-B14F-4D97-AF65-F5344CB8AC3E}">
        <p14:creationId xmlns:p14="http://schemas.microsoft.com/office/powerpoint/2010/main" val="2178056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397D62-7511-E53E-9F84-E2FBE2A83B6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D115D8F-447F-8C40-6FE2-99B151A9E217}"/>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F7939E38-ADB9-A290-FB6C-7AD09D8EA70B}"/>
              </a:ext>
            </a:extLst>
          </p:cNvPr>
          <p:cNvPicPr>
            <a:picLocks noChangeAspect="1"/>
          </p:cNvPicPr>
          <p:nvPr/>
        </p:nvPicPr>
        <p:blipFill>
          <a:blip r:embed="rId3"/>
          <a:srcRect l="3962" r="1904"/>
          <a:stretch>
            <a:fillRect/>
          </a:stretch>
        </p:blipFill>
        <p:spPr>
          <a:xfrm>
            <a:off x="565150" y="0"/>
            <a:ext cx="11141075" cy="6751768"/>
          </a:xfrm>
          <a:prstGeom prst="rect">
            <a:avLst/>
          </a:prstGeom>
        </p:spPr>
      </p:pic>
      <p:pic>
        <p:nvPicPr>
          <p:cNvPr id="7" name="Resim 6">
            <a:extLst>
              <a:ext uri="{FF2B5EF4-FFF2-40B4-BE49-F238E27FC236}">
                <a16:creationId xmlns:a16="http://schemas.microsoft.com/office/drawing/2014/main" id="{EF8BD2D8-32E1-BBFE-EE08-AFB4D5A6A39D}"/>
              </a:ext>
            </a:extLst>
          </p:cNvPr>
          <p:cNvPicPr>
            <a:picLocks noChangeAspect="1"/>
          </p:cNvPicPr>
          <p:nvPr/>
        </p:nvPicPr>
        <p:blipFill>
          <a:blip r:embed="rId4"/>
          <a:stretch>
            <a:fillRect/>
          </a:stretch>
        </p:blipFill>
        <p:spPr>
          <a:xfrm>
            <a:off x="8858250" y="681037"/>
            <a:ext cx="2768600" cy="846754"/>
          </a:xfrm>
          <a:prstGeom prst="rect">
            <a:avLst/>
          </a:prstGeom>
        </p:spPr>
      </p:pic>
    </p:spTree>
    <p:extLst>
      <p:ext uri="{BB962C8B-B14F-4D97-AF65-F5344CB8AC3E}">
        <p14:creationId xmlns:p14="http://schemas.microsoft.com/office/powerpoint/2010/main" val="2292231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6B834-94B4-3301-41C6-4870177AB56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28BA633-694F-1340-8844-B6B6FA0F1752}"/>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C6357B5C-3C6F-18FD-D7EC-74909BD5164A}"/>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569F1028-77F2-2BEC-7829-0AD326474D75}"/>
              </a:ext>
            </a:extLst>
          </p:cNvPr>
          <p:cNvSpPr txBox="1"/>
          <p:nvPr/>
        </p:nvSpPr>
        <p:spPr>
          <a:xfrm>
            <a:off x="838200" y="1182856"/>
            <a:ext cx="10750550" cy="1384995"/>
          </a:xfrm>
          <a:prstGeom prst="rect">
            <a:avLst/>
          </a:prstGeom>
          <a:noFill/>
        </p:spPr>
        <p:txBody>
          <a:bodyPr wrap="square" rtlCol="0">
            <a:spAutoFit/>
          </a:bodyPr>
          <a:lstStyle/>
          <a:p>
            <a:pPr algn="ctr"/>
            <a:r>
              <a:rPr lang="tr-T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3200" b="1" dirty="0">
                <a:solidFill>
                  <a:schemeClr val="accent6"/>
                </a:solidFill>
                <a:latin typeface="Calibri" panose="020F0502020204030204" pitchFamily="34" charset="0"/>
                <a:ea typeface="Calibri" panose="020F0502020204030204" pitchFamily="34" charset="0"/>
                <a:cs typeface="Calibri" panose="020F0502020204030204" pitchFamily="34" charset="0"/>
              </a:rPr>
              <a:t>NON-STEROİDAL ANTİ-İNFLAMATUARLAR</a:t>
            </a:r>
          </a:p>
          <a:p>
            <a:pPr algn="ctr"/>
            <a:r>
              <a:rPr lang="tr-TR" sz="32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t>
            </a:r>
            <a:r>
              <a:rPr lang="tr-TR" sz="32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YAN ETKİLER</a:t>
            </a:r>
            <a:endParaRPr lang="tr-TR" sz="40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Metin kutusu 5">
            <a:extLst>
              <a:ext uri="{FF2B5EF4-FFF2-40B4-BE49-F238E27FC236}">
                <a16:creationId xmlns:a16="http://schemas.microsoft.com/office/drawing/2014/main" id="{4B14D95A-B4AB-8248-D428-F308971AFA8F}"/>
              </a:ext>
            </a:extLst>
          </p:cNvPr>
          <p:cNvSpPr txBox="1"/>
          <p:nvPr/>
        </p:nvSpPr>
        <p:spPr>
          <a:xfrm>
            <a:off x="450850" y="2272289"/>
            <a:ext cx="10581874" cy="1384995"/>
          </a:xfrm>
          <a:prstGeom prst="rect">
            <a:avLst/>
          </a:prstGeom>
          <a:noFill/>
        </p:spPr>
        <p:txBody>
          <a:bodyPr wrap="square" rtlCol="0">
            <a:spAutoFit/>
          </a:bodyPr>
          <a:lstStyle/>
          <a:p>
            <a:pPr marL="285750" indent="-285750">
              <a:buFont typeface="Arial" panose="020B0604020202020204" pitchFamily="34" charset="0"/>
              <a:buChar char="•"/>
            </a:pPr>
            <a:endParaRPr lang="tr-TR" sz="2800" dirty="0">
              <a:latin typeface="Calibri" panose="020F0502020204030204" pitchFamily="34" charset="0"/>
              <a:ea typeface="Calibri" panose="020F0502020204030204" pitchFamily="34" charset="0"/>
              <a:cs typeface="Calibri" panose="020F0502020204030204" pitchFamily="34" charset="0"/>
            </a:endParaRPr>
          </a:p>
          <a:p>
            <a:endParaRPr lang="tr-TR"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endParaRPr lang="tr-TR" sz="2800" dirty="0">
              <a:latin typeface="Calibri" panose="020F0502020204030204" pitchFamily="34" charset="0"/>
              <a:ea typeface="Calibri" panose="020F0502020204030204" pitchFamily="34" charset="0"/>
              <a:cs typeface="Calibri" panose="020F0502020204030204" pitchFamily="34" charset="0"/>
            </a:endParaRPr>
          </a:p>
        </p:txBody>
      </p:sp>
      <p:sp>
        <p:nvSpPr>
          <p:cNvPr id="7" name="Metin kutusu 6">
            <a:extLst>
              <a:ext uri="{FF2B5EF4-FFF2-40B4-BE49-F238E27FC236}">
                <a16:creationId xmlns:a16="http://schemas.microsoft.com/office/drawing/2014/main" id="{45DFA54B-6365-C35D-91BC-1155A1C7989E}"/>
              </a:ext>
            </a:extLst>
          </p:cNvPr>
          <p:cNvSpPr txBox="1"/>
          <p:nvPr/>
        </p:nvSpPr>
        <p:spPr>
          <a:xfrm>
            <a:off x="1063625" y="2561502"/>
            <a:ext cx="10299700" cy="4154984"/>
          </a:xfrm>
          <a:prstGeom prst="rect">
            <a:avLst/>
          </a:prstGeom>
          <a:noFill/>
        </p:spPr>
        <p:txBody>
          <a:bodyPr wrap="square" rtlCol="0">
            <a:spAutoFit/>
          </a:bodyPr>
          <a:lstStyle/>
          <a:p>
            <a:pPr marL="285750" indent="-285750">
              <a:buFont typeface="Arial" panose="020B0604020202020204" pitchFamily="34" charset="0"/>
              <a:buChar char="•"/>
            </a:pPr>
            <a:r>
              <a:rPr lang="tr-TR" sz="3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Gastrointestinal</a:t>
            </a:r>
            <a:r>
              <a:rPr lang="tr-TR" sz="3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Komplikasyonlar</a:t>
            </a:r>
          </a:p>
          <a:p>
            <a:endParaRPr lang="tr-TR" sz="36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Font typeface="Arial" panose="020B0604020202020204" pitchFamily="34" charset="0"/>
              <a:buChar char="•"/>
            </a:pPr>
            <a:r>
              <a:rPr lang="tr-TR" sz="2200" b="1" dirty="0">
                <a:latin typeface="Times New Roman" panose="02020603050405020304" pitchFamily="18" charset="0"/>
                <a:cs typeface="Times New Roman" panose="02020603050405020304" pitchFamily="18" charset="0"/>
              </a:rPr>
              <a:t>GIS kanama- ülser </a:t>
            </a:r>
            <a:r>
              <a:rPr lang="tr-TR" sz="2200" dirty="0">
                <a:latin typeface="Times New Roman" panose="02020603050405020304" pitchFamily="18" charset="0"/>
                <a:cs typeface="Times New Roman" panose="02020603050405020304" pitchFamily="18" charset="0"/>
              </a:rPr>
              <a:t>oluşumu riski NSAID ile artar</a:t>
            </a:r>
            <a:r>
              <a:rPr lang="tr-TR" sz="2200" dirty="0">
                <a:latin typeface="Times New Roman" panose="02020603050405020304" pitchFamily="18" charset="0"/>
                <a:cs typeface="Times New Roman" panose="02020603050405020304" pitchFamily="18" charset="0"/>
                <a:sym typeface="Wingdings" panose="05000000000000000000" pitchFamily="2" charset="2"/>
              </a:rPr>
              <a:t> yaşlıda 4 kat daha yüksek!</a:t>
            </a:r>
          </a:p>
          <a:p>
            <a:pPr marL="742950" lvl="1" indent="-285750">
              <a:buFont typeface="Arial" panose="020B0604020202020204" pitchFamily="34" charset="0"/>
              <a:buChar char="•"/>
            </a:pPr>
            <a:endParaRPr lang="tr-TR" sz="2200" dirty="0">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Font typeface="Arial" panose="020B0604020202020204" pitchFamily="34" charset="0"/>
              <a:buChar char="•"/>
            </a:pPr>
            <a:r>
              <a:rPr lang="tr-TR" sz="2200" b="1" dirty="0">
                <a:latin typeface="Times New Roman" panose="02020603050405020304" pitchFamily="18" charset="0"/>
                <a:cs typeface="Times New Roman" panose="02020603050405020304" pitchFamily="18" charset="0"/>
              </a:rPr>
              <a:t>COX-2 selektif inhibitörler</a:t>
            </a:r>
            <a:r>
              <a:rPr lang="tr-TR" sz="2200" dirty="0">
                <a:latin typeface="Times New Roman" panose="02020603050405020304" pitchFamily="18" charset="0"/>
                <a:cs typeface="Times New Roman" panose="02020603050405020304" pitchFamily="18" charset="0"/>
              </a:rPr>
              <a:t>, geleneksel (</a:t>
            </a:r>
            <a:r>
              <a:rPr lang="tr-TR" sz="2200" dirty="0" err="1">
                <a:latin typeface="Times New Roman" panose="02020603050405020304" pitchFamily="18" charset="0"/>
                <a:cs typeface="Times New Roman" panose="02020603050405020304" pitchFamily="18" charset="0"/>
              </a:rPr>
              <a:t>non</a:t>
            </a:r>
            <a:r>
              <a:rPr lang="tr-TR" sz="2200" dirty="0">
                <a:latin typeface="Times New Roman" panose="02020603050405020304" pitchFamily="18" charset="0"/>
                <a:cs typeface="Times New Roman" panose="02020603050405020304" pitchFamily="18" charset="0"/>
              </a:rPr>
              <a:t>-selektif) </a:t>
            </a:r>
            <a:r>
              <a:rPr lang="tr-TR" sz="2200" dirty="0" err="1">
                <a:latin typeface="Times New Roman" panose="02020603050405020304" pitchFamily="18" charset="0"/>
                <a:cs typeface="Times New Roman" panose="02020603050405020304" pitchFamily="18" charset="0"/>
              </a:rPr>
              <a:t>NSAİİ’lere</a:t>
            </a:r>
            <a:r>
              <a:rPr lang="tr-TR" sz="2200" dirty="0">
                <a:latin typeface="Times New Roman" panose="02020603050405020304" pitchFamily="18" charset="0"/>
                <a:cs typeface="Times New Roman" panose="02020603050405020304" pitchFamily="18" charset="0"/>
              </a:rPr>
              <a:t> kıyasla daha </a:t>
            </a:r>
            <a:r>
              <a:rPr lang="tr-TR" sz="2200" b="1" dirty="0">
                <a:latin typeface="Times New Roman" panose="02020603050405020304" pitchFamily="18" charset="0"/>
                <a:cs typeface="Times New Roman" panose="02020603050405020304" pitchFamily="18" charset="0"/>
              </a:rPr>
              <a:t>düşük risk </a:t>
            </a:r>
            <a:r>
              <a:rPr lang="tr-TR" sz="2200" dirty="0">
                <a:latin typeface="Times New Roman" panose="02020603050405020304" pitchFamily="18" charset="0"/>
                <a:cs typeface="Times New Roman" panose="02020603050405020304" pitchFamily="18" charset="0"/>
              </a:rPr>
              <a:t>ile ilişkilendirilmiştir</a:t>
            </a:r>
          </a:p>
          <a:p>
            <a:pPr marL="742950" lvl="1" indent="-285750">
              <a:buFont typeface="Arial" panose="020B0604020202020204" pitchFamily="34" charset="0"/>
              <a:buChar char="•"/>
            </a:pPr>
            <a:endParaRPr lang="tr-TR" sz="2200" dirty="0">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Font typeface="Arial" panose="020B0604020202020204" pitchFamily="34" charset="0"/>
              <a:buChar char="•"/>
            </a:pPr>
            <a:r>
              <a:rPr lang="tr-TR" sz="2200" b="1" dirty="0">
                <a:latin typeface="Times New Roman" panose="02020603050405020304" pitchFamily="18" charset="0"/>
                <a:cs typeface="Times New Roman" panose="02020603050405020304" pitchFamily="18" charset="0"/>
                <a:sym typeface="Wingdings" panose="05000000000000000000" pitchFamily="2" charset="2"/>
              </a:rPr>
              <a:t>Kullanılan ajana göre risk değişiklik gösterir</a:t>
            </a:r>
            <a:r>
              <a:rPr lang="tr-TR" sz="2200" dirty="0">
                <a:latin typeface="Times New Roman" panose="02020603050405020304" pitchFamily="18" charset="0"/>
                <a:cs typeface="Times New Roman" panose="02020603050405020304" pitchFamily="18" charset="0"/>
                <a:sym typeface="Wingdings" panose="05000000000000000000" pitchFamily="2" charset="2"/>
              </a:rPr>
              <a:t>!</a:t>
            </a:r>
          </a:p>
          <a:p>
            <a:pPr marL="742950" lvl="1" indent="-285750">
              <a:buFont typeface="Arial" panose="020B0604020202020204" pitchFamily="34" charset="0"/>
              <a:buChar char="•"/>
            </a:pPr>
            <a:endParaRPr lang="tr-TR" sz="2200" dirty="0">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Font typeface="Arial" panose="020B0604020202020204" pitchFamily="34" charset="0"/>
              <a:buChar char="•"/>
            </a:pPr>
            <a:r>
              <a:rPr lang="tr-TR" sz="2200" dirty="0">
                <a:latin typeface="Times New Roman" panose="02020603050405020304" pitchFamily="18" charset="0"/>
                <a:cs typeface="Times New Roman" panose="02020603050405020304" pitchFamily="18" charset="0"/>
                <a:sym typeface="Wingdings" panose="05000000000000000000" pitchFamily="2" charset="2"/>
              </a:rPr>
              <a:t>PPI / H2 reseptör </a:t>
            </a:r>
            <a:r>
              <a:rPr lang="tr-TR" sz="2200" dirty="0" err="1">
                <a:latin typeface="Times New Roman" panose="02020603050405020304" pitchFamily="18" charset="0"/>
                <a:cs typeface="Times New Roman" panose="02020603050405020304" pitchFamily="18" charset="0"/>
                <a:sym typeface="Wingdings" panose="05000000000000000000" pitchFamily="2" charset="2"/>
              </a:rPr>
              <a:t>blokerleri</a:t>
            </a:r>
            <a:r>
              <a:rPr lang="tr-TR" sz="2200" dirty="0">
                <a:latin typeface="Times New Roman" panose="02020603050405020304" pitchFamily="18" charset="0"/>
                <a:cs typeface="Times New Roman" panose="02020603050405020304" pitchFamily="18" charset="0"/>
                <a:sym typeface="Wingdings" panose="05000000000000000000" pitchFamily="2" charset="2"/>
              </a:rPr>
              <a:t> ile eş zamanlı kullanımı gerekebilir</a:t>
            </a:r>
            <a:r>
              <a:rPr lang="tr-TR" sz="2200" dirty="0">
                <a:sym typeface="Wingdings" panose="05000000000000000000" pitchFamily="2" charset="2"/>
              </a:rPr>
              <a:t>.</a:t>
            </a:r>
          </a:p>
          <a:p>
            <a:pPr marL="1200150" lvl="2" indent="-285750">
              <a:buFont typeface="Arial" panose="020B0604020202020204" pitchFamily="34" charset="0"/>
              <a:buChar char="•"/>
            </a:pPr>
            <a:r>
              <a:rPr lang="tr-TR" sz="2000" b="1" dirty="0">
                <a:latin typeface="Times New Roman" panose="02020603050405020304" pitchFamily="18" charset="0"/>
                <a:cs typeface="Times New Roman" panose="02020603050405020304" pitchFamily="18" charset="0"/>
                <a:sym typeface="Wingdings" panose="05000000000000000000" pitchFamily="2" charset="2"/>
              </a:rPr>
              <a:t>*</a:t>
            </a:r>
            <a:r>
              <a:rPr lang="tr-TR" sz="20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CONDOR </a:t>
            </a:r>
            <a:r>
              <a:rPr lang="tr-TR" sz="2000" b="1" dirty="0" err="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trial</a:t>
            </a:r>
            <a:r>
              <a:rPr lang="tr-TR" sz="2000" dirty="0">
                <a:latin typeface="Times New Roman" panose="02020603050405020304" pitchFamily="18" charset="0"/>
                <a:cs typeface="Times New Roman" panose="02020603050405020304" pitchFamily="18" charset="0"/>
                <a:sym typeface="Wingdings" panose="05000000000000000000" pitchFamily="2" charset="2"/>
              </a:rPr>
              <a:t> selektif Cox-2 </a:t>
            </a:r>
            <a:r>
              <a:rPr lang="tr-TR" sz="2000" dirty="0" err="1">
                <a:latin typeface="Times New Roman" panose="02020603050405020304" pitchFamily="18" charset="0"/>
                <a:cs typeface="Times New Roman" panose="02020603050405020304" pitchFamily="18" charset="0"/>
                <a:sym typeface="Wingdings" panose="05000000000000000000" pitchFamily="2" charset="2"/>
              </a:rPr>
              <a:t>inh</a:t>
            </a:r>
            <a:r>
              <a:rPr lang="tr-TR" sz="2000" dirty="0">
                <a:latin typeface="Times New Roman" panose="02020603050405020304" pitchFamily="18" charset="0"/>
                <a:cs typeface="Times New Roman" panose="02020603050405020304" pitchFamily="18" charset="0"/>
                <a:sym typeface="Wingdings" panose="05000000000000000000" pitchFamily="2" charset="2"/>
              </a:rPr>
              <a:t> geçiş </a:t>
            </a:r>
            <a:r>
              <a:rPr lang="tr-TR" sz="2000" dirty="0" err="1">
                <a:latin typeface="Times New Roman" panose="02020603050405020304" pitchFamily="18" charset="0"/>
                <a:cs typeface="Times New Roman" panose="02020603050405020304" pitchFamily="18" charset="0"/>
                <a:sym typeface="Wingdings" panose="05000000000000000000" pitchFamily="2" charset="2"/>
              </a:rPr>
              <a:t>ppi</a:t>
            </a:r>
            <a:r>
              <a:rPr lang="tr-TR" sz="2000" dirty="0">
                <a:latin typeface="Times New Roman" panose="02020603050405020304" pitchFamily="18" charset="0"/>
                <a:cs typeface="Times New Roman" panose="02020603050405020304" pitchFamily="18" charset="0"/>
                <a:sym typeface="Wingdings" panose="05000000000000000000" pitchFamily="2" charset="2"/>
              </a:rPr>
              <a:t>+ </a:t>
            </a:r>
            <a:r>
              <a:rPr lang="tr-TR" sz="2000" dirty="0" err="1">
                <a:latin typeface="Times New Roman" panose="02020603050405020304" pitchFamily="18" charset="0"/>
                <a:cs typeface="Times New Roman" panose="02020603050405020304" pitchFamily="18" charset="0"/>
                <a:sym typeface="Wingdings" panose="05000000000000000000" pitchFamily="2" charset="2"/>
              </a:rPr>
              <a:t>nonselektif</a:t>
            </a:r>
            <a:r>
              <a:rPr lang="tr-TR" sz="2000" dirty="0">
                <a:latin typeface="Times New Roman" panose="02020603050405020304" pitchFamily="18" charset="0"/>
                <a:cs typeface="Times New Roman" panose="02020603050405020304" pitchFamily="18" charset="0"/>
                <a:sym typeface="Wingdings" panose="05000000000000000000" pitchFamily="2" charset="2"/>
              </a:rPr>
              <a:t> </a:t>
            </a:r>
            <a:r>
              <a:rPr lang="tr-TR" sz="2000" dirty="0" err="1">
                <a:latin typeface="Times New Roman" panose="02020603050405020304" pitchFamily="18" charset="0"/>
                <a:cs typeface="Times New Roman" panose="02020603050405020304" pitchFamily="18" charset="0"/>
                <a:sym typeface="Wingdings" panose="05000000000000000000" pitchFamily="2" charset="2"/>
              </a:rPr>
              <a:t>NSAİD’den</a:t>
            </a:r>
            <a:r>
              <a:rPr lang="tr-TR" sz="2000" dirty="0">
                <a:latin typeface="Times New Roman" panose="02020603050405020304" pitchFamily="18" charset="0"/>
                <a:cs typeface="Times New Roman" panose="02020603050405020304" pitchFamily="18" charset="0"/>
                <a:sym typeface="Wingdings" panose="05000000000000000000" pitchFamily="2" charset="2"/>
              </a:rPr>
              <a:t> üstün!</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3337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CBDC5-74B3-0126-E9ED-A97EE07E6FF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B425C01-82F3-C971-F10B-D8EDCF08437D}"/>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64748C93-C982-3F60-9AB3-8608DCEFF7AF}"/>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97BFF017-2076-F9D8-DE48-D1C988731091}"/>
              </a:ext>
            </a:extLst>
          </p:cNvPr>
          <p:cNvSpPr txBox="1"/>
          <p:nvPr/>
        </p:nvSpPr>
        <p:spPr>
          <a:xfrm>
            <a:off x="838200" y="1182856"/>
            <a:ext cx="10750550" cy="1384995"/>
          </a:xfrm>
          <a:prstGeom prst="rect">
            <a:avLst/>
          </a:prstGeom>
          <a:noFill/>
        </p:spPr>
        <p:txBody>
          <a:bodyPr wrap="square" rtlCol="0">
            <a:spAutoFit/>
          </a:bodyPr>
          <a:lstStyle/>
          <a:p>
            <a:pPr algn="ctr"/>
            <a:r>
              <a:rPr lang="tr-T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3200" b="1" dirty="0">
                <a:solidFill>
                  <a:schemeClr val="accent6"/>
                </a:solidFill>
                <a:latin typeface="Calibri" panose="020F0502020204030204" pitchFamily="34" charset="0"/>
                <a:ea typeface="Calibri" panose="020F0502020204030204" pitchFamily="34" charset="0"/>
                <a:cs typeface="Calibri" panose="020F0502020204030204" pitchFamily="34" charset="0"/>
              </a:rPr>
              <a:t>NON-STEROİDAL ANTİ-İNFLAMATUARLAR</a:t>
            </a:r>
          </a:p>
          <a:p>
            <a:pPr algn="ctr"/>
            <a:r>
              <a:rPr lang="tr-TR" sz="32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t>
            </a:r>
            <a:r>
              <a:rPr lang="tr-TR" sz="32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YAN ETKİLER</a:t>
            </a:r>
            <a:endParaRPr lang="tr-TR" sz="40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Metin kutusu 5">
            <a:extLst>
              <a:ext uri="{FF2B5EF4-FFF2-40B4-BE49-F238E27FC236}">
                <a16:creationId xmlns:a16="http://schemas.microsoft.com/office/drawing/2014/main" id="{546EC6AA-1E8F-34ED-66EB-E1228A32C225}"/>
              </a:ext>
            </a:extLst>
          </p:cNvPr>
          <p:cNvSpPr txBox="1"/>
          <p:nvPr/>
        </p:nvSpPr>
        <p:spPr>
          <a:xfrm>
            <a:off x="450850" y="2272289"/>
            <a:ext cx="10581874" cy="1384995"/>
          </a:xfrm>
          <a:prstGeom prst="rect">
            <a:avLst/>
          </a:prstGeom>
          <a:noFill/>
        </p:spPr>
        <p:txBody>
          <a:bodyPr wrap="square" rtlCol="0">
            <a:spAutoFit/>
          </a:bodyPr>
          <a:lstStyle/>
          <a:p>
            <a:pPr marL="285750" indent="-285750">
              <a:buFont typeface="Arial" panose="020B0604020202020204" pitchFamily="34" charset="0"/>
              <a:buChar char="•"/>
            </a:pPr>
            <a:endParaRPr lang="tr-TR" sz="2800" dirty="0">
              <a:latin typeface="Calibri" panose="020F0502020204030204" pitchFamily="34" charset="0"/>
              <a:ea typeface="Calibri" panose="020F0502020204030204" pitchFamily="34" charset="0"/>
              <a:cs typeface="Calibri" panose="020F0502020204030204" pitchFamily="34" charset="0"/>
            </a:endParaRPr>
          </a:p>
          <a:p>
            <a:endParaRPr lang="tr-TR"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endParaRPr lang="tr-TR" sz="2800" dirty="0">
              <a:latin typeface="Calibri" panose="020F0502020204030204" pitchFamily="34" charset="0"/>
              <a:ea typeface="Calibri" panose="020F0502020204030204" pitchFamily="34" charset="0"/>
              <a:cs typeface="Calibri" panose="020F0502020204030204" pitchFamily="34" charset="0"/>
            </a:endParaRPr>
          </a:p>
        </p:txBody>
      </p:sp>
      <p:sp>
        <p:nvSpPr>
          <p:cNvPr id="7" name="Metin kutusu 6">
            <a:extLst>
              <a:ext uri="{FF2B5EF4-FFF2-40B4-BE49-F238E27FC236}">
                <a16:creationId xmlns:a16="http://schemas.microsoft.com/office/drawing/2014/main" id="{CB167BD8-76CD-2419-1847-8BB2862609C3}"/>
              </a:ext>
            </a:extLst>
          </p:cNvPr>
          <p:cNvSpPr txBox="1"/>
          <p:nvPr/>
        </p:nvSpPr>
        <p:spPr>
          <a:xfrm>
            <a:off x="501650" y="2504520"/>
            <a:ext cx="11087100" cy="3677930"/>
          </a:xfrm>
          <a:prstGeom prst="rect">
            <a:avLst/>
          </a:prstGeom>
          <a:noFill/>
        </p:spPr>
        <p:txBody>
          <a:bodyPr wrap="square" rtlCol="0">
            <a:spAutoFit/>
          </a:bodyPr>
          <a:lstStyle/>
          <a:p>
            <a:pPr marL="285750" indent="-285750">
              <a:buFont typeface="Arial" panose="020B0604020202020204" pitchFamily="34" charset="0"/>
              <a:buChar char="•"/>
            </a:pPr>
            <a:r>
              <a:rPr lang="tr-TR" sz="3200" b="1" dirty="0">
                <a:solidFill>
                  <a:schemeClr val="accent6">
                    <a:lumMod val="50000"/>
                  </a:schemeClr>
                </a:solidFill>
                <a:latin typeface="Times New Roman" panose="02020603050405020304" pitchFamily="18" charset="0"/>
                <a:cs typeface="Times New Roman" panose="02020603050405020304" pitchFamily="18" charset="0"/>
                <a:sym typeface="Wingdings" panose="05000000000000000000" pitchFamily="2" charset="2"/>
              </a:rPr>
              <a:t>Kardiyovasküler Komplikasyonlar</a:t>
            </a:r>
          </a:p>
          <a:p>
            <a:pPr marL="742950" lvl="1" indent="-285750">
              <a:buFont typeface="Arial" panose="020B0604020202020204" pitchFamily="34" charset="0"/>
              <a:buChar char="•"/>
            </a:pPr>
            <a:endParaRPr lang="tr-TR" sz="21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tr-TR" sz="2000" b="1" dirty="0">
                <a:latin typeface="Times New Roman" panose="02020603050405020304" pitchFamily="18" charset="0"/>
                <a:cs typeface="Times New Roman" panose="02020603050405020304" pitchFamily="18" charset="0"/>
              </a:rPr>
              <a:t>COX-2 selektif inhibitörleri</a:t>
            </a:r>
            <a:r>
              <a:rPr lang="tr-TR" sz="2000" dirty="0">
                <a:latin typeface="Times New Roman" panose="02020603050405020304" pitchFamily="18" charset="0"/>
                <a:cs typeface="Times New Roman" panose="02020603050405020304" pitchFamily="18" charset="0"/>
              </a:rPr>
              <a:t>, geleneksel (</a:t>
            </a:r>
            <a:r>
              <a:rPr lang="tr-TR" sz="2000" dirty="0" err="1">
                <a:latin typeface="Times New Roman" panose="02020603050405020304" pitchFamily="18" charset="0"/>
                <a:cs typeface="Times New Roman" panose="02020603050405020304" pitchFamily="18" charset="0"/>
              </a:rPr>
              <a:t>non</a:t>
            </a:r>
            <a:r>
              <a:rPr lang="tr-TR" sz="2000" dirty="0">
                <a:latin typeface="Times New Roman" panose="02020603050405020304" pitchFamily="18" charset="0"/>
                <a:cs typeface="Times New Roman" panose="02020603050405020304" pitchFamily="18" charset="0"/>
              </a:rPr>
              <a:t>-selektif) </a:t>
            </a:r>
            <a:r>
              <a:rPr lang="tr-TR" sz="2000" dirty="0" err="1">
                <a:latin typeface="Times New Roman" panose="02020603050405020304" pitchFamily="18" charset="0"/>
                <a:cs typeface="Times New Roman" panose="02020603050405020304" pitchFamily="18" charset="0"/>
              </a:rPr>
              <a:t>NSAİİ’lere</a:t>
            </a:r>
            <a:r>
              <a:rPr lang="tr-TR" sz="2000" dirty="0">
                <a:latin typeface="Times New Roman" panose="02020603050405020304" pitchFamily="18" charset="0"/>
                <a:cs typeface="Times New Roman" panose="02020603050405020304" pitchFamily="18" charset="0"/>
              </a:rPr>
              <a:t> kıyasla daha </a:t>
            </a:r>
            <a:r>
              <a:rPr lang="tr-TR" sz="2000" b="1" dirty="0">
                <a:latin typeface="Times New Roman" panose="02020603050405020304" pitchFamily="18" charset="0"/>
                <a:cs typeface="Times New Roman" panose="02020603050405020304" pitchFamily="18" charset="0"/>
              </a:rPr>
              <a:t>yüksek risk </a:t>
            </a:r>
            <a:r>
              <a:rPr lang="tr-TR" sz="2000" dirty="0">
                <a:latin typeface="Times New Roman" panose="02020603050405020304" pitchFamily="18" charset="0"/>
                <a:cs typeface="Times New Roman" panose="02020603050405020304" pitchFamily="18" charset="0"/>
              </a:rPr>
              <a:t>ile ilişkilendirilmiştir.</a:t>
            </a:r>
            <a:r>
              <a:rPr lang="tr-TR" sz="2000" dirty="0">
                <a:latin typeface="Times New Roman" panose="02020603050405020304" pitchFamily="18" charset="0"/>
                <a:cs typeface="Times New Roman" panose="02020603050405020304" pitchFamily="18" charset="0"/>
                <a:sym typeface="Wingdings" panose="05000000000000000000" pitchFamily="2" charset="2"/>
              </a:rPr>
              <a:t>  Haftalar içinde artmış risk bildirilmiştir!</a:t>
            </a:r>
          </a:p>
          <a:p>
            <a:pPr marL="742950" lvl="1" indent="-285750">
              <a:buFont typeface="Arial" panose="020B0604020202020204" pitchFamily="34" charset="0"/>
              <a:buChar char="•"/>
            </a:pPr>
            <a:endParaRPr lang="tr-TR" sz="20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tr-TR" sz="20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Ancak </a:t>
            </a:r>
            <a:r>
              <a:rPr lang="tr-TR" sz="2000" b="1" dirty="0">
                <a:solidFill>
                  <a:srgbClr val="FF0000"/>
                </a:solidFill>
                <a:latin typeface="Times New Roman" panose="02020603050405020304" pitchFamily="18" charset="0"/>
                <a:cs typeface="Times New Roman" panose="02020603050405020304" pitchFamily="18" charset="0"/>
              </a:rPr>
              <a:t>her iki grup da artmış </a:t>
            </a:r>
            <a:r>
              <a:rPr lang="tr-TR" sz="2000" dirty="0">
                <a:latin typeface="Times New Roman" panose="02020603050405020304" pitchFamily="18" charset="0"/>
                <a:cs typeface="Times New Roman" panose="02020603050405020304" pitchFamily="18" charset="0"/>
              </a:rPr>
              <a:t>KV olay ile ilişkilidir</a:t>
            </a:r>
            <a:r>
              <a:rPr lang="tr-TR" sz="2000" dirty="0">
                <a:latin typeface="Times New Roman" panose="02020603050405020304" pitchFamily="18" charset="0"/>
                <a:cs typeface="Times New Roman" panose="02020603050405020304" pitchFamily="18" charset="0"/>
                <a:sym typeface="Wingdings" panose="05000000000000000000" pitchFamily="2" charset="2"/>
              </a:rPr>
              <a:t> KB artışı, MI, KKY, SVO…</a:t>
            </a:r>
          </a:p>
          <a:p>
            <a:pPr marL="742950" lvl="1" indent="-285750">
              <a:buFont typeface="Arial" panose="020B0604020202020204" pitchFamily="34" charset="0"/>
              <a:buChar char="•"/>
            </a:pPr>
            <a:endParaRPr lang="tr-TR" sz="2000" dirty="0">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Font typeface="Arial" panose="020B0604020202020204" pitchFamily="34" charset="0"/>
              <a:buChar char="•"/>
            </a:pPr>
            <a:r>
              <a:rPr lang="tr-TR" sz="2000" dirty="0" err="1">
                <a:latin typeface="Times New Roman" panose="02020603050405020304" pitchFamily="18" charset="0"/>
                <a:cs typeface="Times New Roman" panose="02020603050405020304" pitchFamily="18" charset="0"/>
                <a:sym typeface="Wingdings" panose="05000000000000000000" pitchFamily="2" charset="2"/>
              </a:rPr>
              <a:t>Non</a:t>
            </a:r>
            <a:r>
              <a:rPr lang="tr-TR" sz="2000" dirty="0">
                <a:latin typeface="Times New Roman" panose="02020603050405020304" pitchFamily="18" charset="0"/>
                <a:cs typeface="Times New Roman" panose="02020603050405020304" pitchFamily="18" charset="0"/>
                <a:sym typeface="Wingdings" panose="05000000000000000000" pitchFamily="2" charset="2"/>
              </a:rPr>
              <a:t>-selektif </a:t>
            </a:r>
            <a:r>
              <a:rPr lang="tr-TR" sz="2000" dirty="0" err="1">
                <a:latin typeface="Times New Roman" panose="02020603050405020304" pitchFamily="18" charset="0"/>
                <a:cs typeface="Times New Roman" panose="02020603050405020304" pitchFamily="18" charset="0"/>
                <a:sym typeface="Wingdings" panose="05000000000000000000" pitchFamily="2" charset="2"/>
              </a:rPr>
              <a:t>NSAİD’ler</a:t>
            </a:r>
            <a:r>
              <a:rPr lang="tr-TR" sz="2000" dirty="0">
                <a:latin typeface="Times New Roman" panose="02020603050405020304" pitchFamily="18" charset="0"/>
                <a:cs typeface="Times New Roman" panose="02020603050405020304" pitchFamily="18" charset="0"/>
                <a:sym typeface="Wingdings" panose="05000000000000000000" pitchFamily="2" charset="2"/>
              </a:rPr>
              <a:t> için yüksek doz ve uzun süreli kullanımda artmış risk!</a:t>
            </a:r>
            <a:endParaRPr lang="tr-TR" sz="20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tr-TR" sz="2000" dirty="0">
              <a:latin typeface="Times New Roman" panose="02020603050405020304" pitchFamily="18" charset="0"/>
              <a:cs typeface="Times New Roman" panose="02020603050405020304" pitchFamily="18" charset="0"/>
              <a:sym typeface="Wingdings" panose="05000000000000000000" pitchFamily="2" charset="2"/>
            </a:endParaRPr>
          </a:p>
          <a:p>
            <a:pPr marL="742950" lvl="1" indent="-285750">
              <a:buFont typeface="Arial" panose="020B0604020202020204" pitchFamily="34" charset="0"/>
              <a:buChar char="•"/>
            </a:pPr>
            <a:r>
              <a:rPr lang="tr-TR" sz="2000" b="1" dirty="0">
                <a:latin typeface="Times New Roman" panose="02020603050405020304" pitchFamily="18" charset="0"/>
                <a:cs typeface="Times New Roman" panose="02020603050405020304" pitchFamily="18" charset="0"/>
                <a:sym typeface="Wingdings" panose="05000000000000000000" pitchFamily="2" charset="2"/>
              </a:rPr>
              <a:t>Kullanılan ajana göre risk değişiklik gösterir</a:t>
            </a:r>
            <a:r>
              <a:rPr lang="tr-TR" sz="2000" dirty="0">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067840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FAED9-1B0C-5DAA-E15B-3526917CC33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A8C196F-1700-9FFE-1322-68396B129AC5}"/>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25FC6FB9-7038-A013-0B18-FDD4658BB9E2}"/>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20D1608A-23A5-8CE5-CEBE-79F9E66A7E33}"/>
              </a:ext>
            </a:extLst>
          </p:cNvPr>
          <p:cNvSpPr txBox="1"/>
          <p:nvPr/>
        </p:nvSpPr>
        <p:spPr>
          <a:xfrm>
            <a:off x="838200" y="1182856"/>
            <a:ext cx="10750550" cy="1384995"/>
          </a:xfrm>
          <a:prstGeom prst="rect">
            <a:avLst/>
          </a:prstGeom>
          <a:noFill/>
        </p:spPr>
        <p:txBody>
          <a:bodyPr wrap="square" rtlCol="0">
            <a:spAutoFit/>
          </a:bodyPr>
          <a:lstStyle/>
          <a:p>
            <a:pPr algn="ctr"/>
            <a:r>
              <a:rPr lang="tr-T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3200" b="1" dirty="0">
                <a:solidFill>
                  <a:schemeClr val="accent6"/>
                </a:solidFill>
                <a:latin typeface="Calibri" panose="020F0502020204030204" pitchFamily="34" charset="0"/>
                <a:ea typeface="Calibri" panose="020F0502020204030204" pitchFamily="34" charset="0"/>
                <a:cs typeface="Calibri" panose="020F0502020204030204" pitchFamily="34" charset="0"/>
              </a:rPr>
              <a:t>NON-STEROİDAL ANTİ-İNFLAMATUARLAR</a:t>
            </a:r>
          </a:p>
          <a:p>
            <a:pPr algn="ctr"/>
            <a:r>
              <a:rPr lang="tr-TR" sz="32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t>
            </a:r>
            <a:r>
              <a:rPr lang="tr-TR" sz="32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YAN ETKİLER</a:t>
            </a:r>
            <a:endParaRPr lang="tr-TR" sz="40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Metin kutusu 5">
            <a:extLst>
              <a:ext uri="{FF2B5EF4-FFF2-40B4-BE49-F238E27FC236}">
                <a16:creationId xmlns:a16="http://schemas.microsoft.com/office/drawing/2014/main" id="{C4BB637A-9F95-DE55-9F8E-400D75C66279}"/>
              </a:ext>
            </a:extLst>
          </p:cNvPr>
          <p:cNvSpPr txBox="1"/>
          <p:nvPr/>
        </p:nvSpPr>
        <p:spPr>
          <a:xfrm>
            <a:off x="450850" y="2272289"/>
            <a:ext cx="10581874" cy="1384995"/>
          </a:xfrm>
          <a:prstGeom prst="rect">
            <a:avLst/>
          </a:prstGeom>
          <a:noFill/>
        </p:spPr>
        <p:txBody>
          <a:bodyPr wrap="square" rtlCol="0">
            <a:spAutoFit/>
          </a:bodyPr>
          <a:lstStyle/>
          <a:p>
            <a:pPr marL="285750" indent="-285750">
              <a:buFont typeface="Arial" panose="020B0604020202020204" pitchFamily="34" charset="0"/>
              <a:buChar char="•"/>
            </a:pPr>
            <a:endParaRPr lang="tr-TR" sz="2800" dirty="0">
              <a:latin typeface="Calibri" panose="020F0502020204030204" pitchFamily="34" charset="0"/>
              <a:ea typeface="Calibri" panose="020F0502020204030204" pitchFamily="34" charset="0"/>
              <a:cs typeface="Calibri" panose="020F0502020204030204" pitchFamily="34" charset="0"/>
            </a:endParaRPr>
          </a:p>
          <a:p>
            <a:endParaRPr lang="tr-TR"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endParaRPr lang="tr-TR" sz="2800" dirty="0">
              <a:latin typeface="Calibri" panose="020F0502020204030204" pitchFamily="34" charset="0"/>
              <a:ea typeface="Calibri" panose="020F0502020204030204" pitchFamily="34" charset="0"/>
              <a:cs typeface="Calibri" panose="020F0502020204030204" pitchFamily="34" charset="0"/>
            </a:endParaRPr>
          </a:p>
        </p:txBody>
      </p:sp>
      <p:sp>
        <p:nvSpPr>
          <p:cNvPr id="7" name="Metin kutusu 6">
            <a:extLst>
              <a:ext uri="{FF2B5EF4-FFF2-40B4-BE49-F238E27FC236}">
                <a16:creationId xmlns:a16="http://schemas.microsoft.com/office/drawing/2014/main" id="{66BF9099-3DD8-1DDF-1EC0-3D54FB328114}"/>
              </a:ext>
            </a:extLst>
          </p:cNvPr>
          <p:cNvSpPr txBox="1"/>
          <p:nvPr/>
        </p:nvSpPr>
        <p:spPr>
          <a:xfrm>
            <a:off x="501650" y="2410063"/>
            <a:ext cx="11087100" cy="1231106"/>
          </a:xfrm>
          <a:prstGeom prst="rect">
            <a:avLst/>
          </a:prstGeom>
          <a:noFill/>
        </p:spPr>
        <p:txBody>
          <a:bodyPr wrap="square" rtlCol="0">
            <a:spAutoFit/>
          </a:bodyPr>
          <a:lstStyle/>
          <a:p>
            <a:pPr marL="285750" indent="-285750">
              <a:buFont typeface="Arial" panose="020B0604020202020204" pitchFamily="34" charset="0"/>
              <a:buChar char="•"/>
            </a:pPr>
            <a:r>
              <a:rPr lang="tr-TR" sz="3200" b="1" dirty="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Renal Komplikasyonlar</a:t>
            </a:r>
          </a:p>
          <a:p>
            <a:pPr marL="742950" lvl="1" indent="-285750">
              <a:buFont typeface="Arial" panose="020B0604020202020204" pitchFamily="34" charset="0"/>
              <a:buChar char="•"/>
            </a:pPr>
            <a:endParaRPr lang="tr-TR" sz="21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tr-TR" sz="2100" b="1" dirty="0">
                <a:latin typeface="Times New Roman" panose="02020603050405020304" pitchFamily="18" charset="0"/>
                <a:cs typeface="Times New Roman" panose="02020603050405020304" pitchFamily="18" charset="0"/>
              </a:rPr>
              <a:t>Prostaglandin azalması</a:t>
            </a:r>
            <a:r>
              <a:rPr lang="tr-TR" sz="2100" b="1" dirty="0">
                <a:latin typeface="Times New Roman" panose="02020603050405020304" pitchFamily="18" charset="0"/>
                <a:cs typeface="Times New Roman" panose="02020603050405020304" pitchFamily="18" charset="0"/>
                <a:sym typeface="Wingdings" panose="05000000000000000000" pitchFamily="2" charset="2"/>
              </a:rPr>
              <a:t> Azalmış renal perfüzyon Renal hasar!</a:t>
            </a:r>
            <a:endParaRPr lang="tr-TR" sz="2100" b="1" dirty="0">
              <a:latin typeface="Times New Roman" panose="02020603050405020304" pitchFamily="18" charset="0"/>
              <a:cs typeface="Times New Roman" panose="02020603050405020304" pitchFamily="18" charset="0"/>
            </a:endParaRPr>
          </a:p>
        </p:txBody>
      </p:sp>
      <p:sp>
        <p:nvSpPr>
          <p:cNvPr id="4" name="Ok: Aşağı 3">
            <a:extLst>
              <a:ext uri="{FF2B5EF4-FFF2-40B4-BE49-F238E27FC236}">
                <a16:creationId xmlns:a16="http://schemas.microsoft.com/office/drawing/2014/main" id="{5A65C896-828E-707A-D8CB-F7444E96D369}"/>
              </a:ext>
            </a:extLst>
          </p:cNvPr>
          <p:cNvSpPr/>
          <p:nvPr/>
        </p:nvSpPr>
        <p:spPr>
          <a:xfrm>
            <a:off x="7975600" y="3567988"/>
            <a:ext cx="215900" cy="4833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6D7BBFA8-09B7-984A-7CFD-E191B116AF26}"/>
              </a:ext>
            </a:extLst>
          </p:cNvPr>
          <p:cNvSpPr/>
          <p:nvPr/>
        </p:nvSpPr>
        <p:spPr>
          <a:xfrm>
            <a:off x="4895850" y="4156791"/>
            <a:ext cx="6375400" cy="239640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tr-TR" sz="1900" dirty="0">
                <a:solidFill>
                  <a:schemeClr val="tx1"/>
                </a:solidFill>
                <a:latin typeface="Times New Roman" panose="02020603050405020304" pitchFamily="18" charset="0"/>
                <a:cs typeface="Times New Roman" panose="02020603050405020304" pitchFamily="18" charset="0"/>
              </a:rPr>
              <a:t>Elektrolit </a:t>
            </a:r>
            <a:r>
              <a:rPr lang="tr-TR" sz="1900" dirty="0" err="1">
                <a:solidFill>
                  <a:schemeClr val="tx1"/>
                </a:solidFill>
                <a:latin typeface="Times New Roman" panose="02020603050405020304" pitchFamily="18" charset="0"/>
                <a:cs typeface="Times New Roman" panose="02020603050405020304" pitchFamily="18" charset="0"/>
              </a:rPr>
              <a:t>imbalansı</a:t>
            </a:r>
            <a:r>
              <a:rPr lang="tr-TR" sz="1900" dirty="0">
                <a:solidFill>
                  <a:schemeClr val="tx1"/>
                </a:solidFill>
                <a:latin typeface="Times New Roman" panose="02020603050405020304" pitchFamily="18" charset="0"/>
                <a:cs typeface="Times New Roman" panose="02020603050405020304" pitchFamily="18" charset="0"/>
              </a:rPr>
              <a:t>; hiperkalemi..</a:t>
            </a:r>
          </a:p>
          <a:p>
            <a:pPr marL="285750" indent="-285750" algn="ctr">
              <a:buFont typeface="Arial" panose="020B0604020202020204" pitchFamily="34" charset="0"/>
              <a:buChar char="•"/>
            </a:pPr>
            <a:r>
              <a:rPr lang="tr-TR" sz="1900" dirty="0">
                <a:solidFill>
                  <a:schemeClr val="tx1"/>
                </a:solidFill>
                <a:latin typeface="Times New Roman" panose="02020603050405020304" pitchFamily="18" charset="0"/>
                <a:cs typeface="Times New Roman" panose="02020603050405020304" pitchFamily="18" charset="0"/>
              </a:rPr>
              <a:t>GFR azalması</a:t>
            </a:r>
          </a:p>
          <a:p>
            <a:pPr marL="285750" indent="-285750" algn="ctr">
              <a:buFont typeface="Arial" panose="020B0604020202020204" pitchFamily="34" charset="0"/>
              <a:buChar char="•"/>
            </a:pPr>
            <a:r>
              <a:rPr lang="tr-TR" sz="1900" dirty="0">
                <a:solidFill>
                  <a:schemeClr val="tx1"/>
                </a:solidFill>
                <a:latin typeface="Times New Roman" panose="02020603050405020304" pitchFamily="18" charset="0"/>
                <a:cs typeface="Times New Roman" panose="02020603050405020304" pitchFamily="18" charset="0"/>
              </a:rPr>
              <a:t>İlaç ilişkili minimal değişiklik hastalığı</a:t>
            </a:r>
            <a:r>
              <a:rPr lang="tr-TR" sz="19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nefrotik sendrom</a:t>
            </a:r>
          </a:p>
          <a:p>
            <a:pPr marL="285750" indent="-285750" algn="ctr">
              <a:buFont typeface="Arial" panose="020B0604020202020204" pitchFamily="34" charset="0"/>
              <a:buChar char="•"/>
            </a:pPr>
            <a:r>
              <a:rPr lang="tr-TR" sz="19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Akut interstisyel nefrit</a:t>
            </a:r>
          </a:p>
          <a:p>
            <a:pPr marL="285750" indent="-285750" algn="ctr">
              <a:buFont typeface="Arial" panose="020B0604020202020204" pitchFamily="34" charset="0"/>
              <a:buChar char="•"/>
            </a:pPr>
            <a:r>
              <a:rPr lang="tr-TR" sz="19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Sodyum retansiyonu Ödem</a:t>
            </a:r>
          </a:p>
          <a:p>
            <a:pPr marL="285750" indent="-285750" algn="ctr">
              <a:buFont typeface="Arial" panose="020B0604020202020204" pitchFamily="34" charset="0"/>
              <a:buChar char="•"/>
            </a:pPr>
            <a:r>
              <a:rPr lang="tr-TR" sz="19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Renal papiller nekroz</a:t>
            </a:r>
          </a:p>
          <a:p>
            <a:pPr marL="285750" indent="-285750" algn="ctr">
              <a:buFont typeface="Arial" panose="020B0604020202020204" pitchFamily="34" charset="0"/>
              <a:buChar char="•"/>
            </a:pPr>
            <a:r>
              <a:rPr lang="tr-TR" sz="19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KBH ilerlemesi</a:t>
            </a:r>
          </a:p>
          <a:p>
            <a:pPr marL="285750" indent="-285750" algn="ctr">
              <a:buFont typeface="Arial" panose="020B0604020202020204" pitchFamily="34" charset="0"/>
              <a:buChar char="•"/>
            </a:pPr>
            <a:r>
              <a:rPr lang="tr-TR" sz="19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147155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C5483C-BE43-1047-EE9F-4B94F3AF0BF7}"/>
              </a:ext>
            </a:extLst>
          </p:cNvPr>
          <p:cNvSpPr>
            <a:spLocks noGrp="1"/>
          </p:cNvSpPr>
          <p:nvPr>
            <p:ph type="title"/>
          </p:nvPr>
        </p:nvSpPr>
        <p:spPr/>
        <p:txBody>
          <a:bodyPr/>
          <a:lstStyle/>
          <a:p>
            <a:endParaRPr lang="tr-TR"/>
          </a:p>
        </p:txBody>
      </p:sp>
      <p:pic>
        <p:nvPicPr>
          <p:cNvPr id="7" name="İçerik Yer Tutucusu 6">
            <a:extLst>
              <a:ext uri="{FF2B5EF4-FFF2-40B4-BE49-F238E27FC236}">
                <a16:creationId xmlns:a16="http://schemas.microsoft.com/office/drawing/2014/main" id="{5B0B93C1-4A9C-B710-EA2A-F165CE68658C}"/>
              </a:ext>
            </a:extLst>
          </p:cNvPr>
          <p:cNvPicPr>
            <a:picLocks noGrp="1" noChangeAspect="1"/>
          </p:cNvPicPr>
          <p:nvPr>
            <p:ph idx="1"/>
          </p:nvPr>
        </p:nvPicPr>
        <p:blipFill>
          <a:blip r:embed="rId3"/>
          <a:stretch>
            <a:fillRect/>
          </a:stretch>
        </p:blipFill>
        <p:spPr>
          <a:xfrm>
            <a:off x="985754" y="257174"/>
            <a:ext cx="6919995" cy="6329197"/>
          </a:xfrm>
          <a:prstGeom prst="rect">
            <a:avLst/>
          </a:prstGeom>
        </p:spPr>
      </p:pic>
      <p:pic>
        <p:nvPicPr>
          <p:cNvPr id="9" name="Resim 8">
            <a:extLst>
              <a:ext uri="{FF2B5EF4-FFF2-40B4-BE49-F238E27FC236}">
                <a16:creationId xmlns:a16="http://schemas.microsoft.com/office/drawing/2014/main" id="{2C8C2534-B2FD-891E-1652-77AC90144775}"/>
              </a:ext>
            </a:extLst>
          </p:cNvPr>
          <p:cNvPicPr>
            <a:picLocks noChangeAspect="1"/>
          </p:cNvPicPr>
          <p:nvPr/>
        </p:nvPicPr>
        <p:blipFill>
          <a:blip r:embed="rId4"/>
          <a:stretch>
            <a:fillRect/>
          </a:stretch>
        </p:blipFill>
        <p:spPr>
          <a:xfrm>
            <a:off x="8337491" y="2834482"/>
            <a:ext cx="3590984" cy="950912"/>
          </a:xfrm>
          <a:prstGeom prst="rect">
            <a:avLst/>
          </a:prstGeom>
        </p:spPr>
      </p:pic>
      <p:sp>
        <p:nvSpPr>
          <p:cNvPr id="10" name="Dikdörtgen 9">
            <a:extLst>
              <a:ext uri="{FF2B5EF4-FFF2-40B4-BE49-F238E27FC236}">
                <a16:creationId xmlns:a16="http://schemas.microsoft.com/office/drawing/2014/main" id="{E04E216F-850F-EBFB-7B43-7C0D140E020E}"/>
              </a:ext>
            </a:extLst>
          </p:cNvPr>
          <p:cNvSpPr/>
          <p:nvPr/>
        </p:nvSpPr>
        <p:spPr>
          <a:xfrm>
            <a:off x="5137150" y="6194425"/>
            <a:ext cx="1352550" cy="298450"/>
          </a:xfrm>
          <a:prstGeom prst="rect">
            <a:avLst/>
          </a:prstGeom>
          <a:noFill/>
          <a:ln w="28575">
            <a:solidFill>
              <a:srgbClr val="99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30CE596A-F5B2-28F0-3664-D187AE80125B}"/>
              </a:ext>
            </a:extLst>
          </p:cNvPr>
          <p:cNvSpPr/>
          <p:nvPr/>
        </p:nvSpPr>
        <p:spPr>
          <a:xfrm>
            <a:off x="2393950" y="2697162"/>
            <a:ext cx="1352550" cy="298450"/>
          </a:xfrm>
          <a:prstGeom prst="rect">
            <a:avLst/>
          </a:prstGeom>
          <a:noFill/>
          <a:ln w="28575">
            <a:solidFill>
              <a:srgbClr val="99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A3C2E172-2F7C-68A7-BA4B-33766E53703E}"/>
              </a:ext>
            </a:extLst>
          </p:cNvPr>
          <p:cNvSpPr/>
          <p:nvPr/>
        </p:nvSpPr>
        <p:spPr>
          <a:xfrm>
            <a:off x="2584450" y="6194425"/>
            <a:ext cx="1352550" cy="298450"/>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a:extLst>
              <a:ext uri="{FF2B5EF4-FFF2-40B4-BE49-F238E27FC236}">
                <a16:creationId xmlns:a16="http://schemas.microsoft.com/office/drawing/2014/main" id="{E5257D96-70E4-5549-0010-CB8DACD4CC5F}"/>
              </a:ext>
            </a:extLst>
          </p:cNvPr>
          <p:cNvSpPr/>
          <p:nvPr/>
        </p:nvSpPr>
        <p:spPr>
          <a:xfrm>
            <a:off x="5035550" y="5880100"/>
            <a:ext cx="1352550" cy="298450"/>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32143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6A991-B067-FA0E-80D2-5255EA8DECB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1A43504-CD51-24FE-7384-E794779CF04A}"/>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2EE87172-C032-A889-6249-9C1EA94BA038}"/>
              </a:ext>
            </a:extLst>
          </p:cNvPr>
          <p:cNvPicPr>
            <a:picLocks noGrp="1" noChangeAspect="1"/>
          </p:cNvPicPr>
          <p:nvPr>
            <p:ph idx="1"/>
          </p:nvPr>
        </p:nvPicPr>
        <p:blipFill>
          <a:blip r:embed="rId2"/>
          <a:stretch>
            <a:fillRect/>
          </a:stretch>
        </p:blipFill>
        <p:spPr>
          <a:xfrm>
            <a:off x="0" y="0"/>
            <a:ext cx="12192000" cy="6858000"/>
          </a:xfrm>
        </p:spPr>
      </p:pic>
      <p:sp>
        <p:nvSpPr>
          <p:cNvPr id="3" name="Metin kutusu 2">
            <a:extLst>
              <a:ext uri="{FF2B5EF4-FFF2-40B4-BE49-F238E27FC236}">
                <a16:creationId xmlns:a16="http://schemas.microsoft.com/office/drawing/2014/main" id="{3FE9A477-31BF-912C-B6F3-17AE29BB3B36}"/>
              </a:ext>
            </a:extLst>
          </p:cNvPr>
          <p:cNvSpPr txBox="1"/>
          <p:nvPr/>
        </p:nvSpPr>
        <p:spPr>
          <a:xfrm>
            <a:off x="838200" y="1409700"/>
            <a:ext cx="10750550" cy="892552"/>
          </a:xfrm>
          <a:prstGeom prst="rect">
            <a:avLst/>
          </a:prstGeom>
          <a:noFill/>
        </p:spPr>
        <p:txBody>
          <a:bodyPr wrap="square" rtlCol="0">
            <a:spAutoFit/>
          </a:bodyPr>
          <a:lstStyle/>
          <a:p>
            <a:pPr algn="ctr"/>
            <a:r>
              <a:rPr lang="tr-T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3200" b="1" dirty="0">
                <a:solidFill>
                  <a:schemeClr val="accent6"/>
                </a:solidFill>
                <a:latin typeface="Calibri" panose="020F0502020204030204" pitchFamily="34" charset="0"/>
                <a:ea typeface="Calibri" panose="020F0502020204030204" pitchFamily="34" charset="0"/>
                <a:cs typeface="Calibri" panose="020F0502020204030204" pitchFamily="34" charset="0"/>
              </a:rPr>
              <a:t>NON-STEROİDAL ANTİ-İNFLAMATUARLAR</a:t>
            </a:r>
          </a:p>
        </p:txBody>
      </p:sp>
      <p:sp>
        <p:nvSpPr>
          <p:cNvPr id="4" name="Metin kutusu 3">
            <a:extLst>
              <a:ext uri="{FF2B5EF4-FFF2-40B4-BE49-F238E27FC236}">
                <a16:creationId xmlns:a16="http://schemas.microsoft.com/office/drawing/2014/main" id="{B65CC9C3-CE30-5B99-45A2-8E2BA9544FD0}"/>
              </a:ext>
            </a:extLst>
          </p:cNvPr>
          <p:cNvSpPr txBox="1"/>
          <p:nvPr/>
        </p:nvSpPr>
        <p:spPr>
          <a:xfrm>
            <a:off x="1238250" y="2632452"/>
            <a:ext cx="10331450" cy="3416320"/>
          </a:xfrm>
          <a:prstGeom prst="rect">
            <a:avLst/>
          </a:prstGeom>
          <a:noFill/>
        </p:spPr>
        <p:txBody>
          <a:bodyPr wrap="square" rtlCol="0">
            <a:spAutoFit/>
          </a:bodyPr>
          <a:lstStyle/>
          <a:p>
            <a:pPr marL="342900" indent="-342900">
              <a:buFont typeface="Arial" panose="020B0604020202020204" pitchFamily="34" charset="0"/>
              <a:buChar char="•"/>
            </a:pPr>
            <a:r>
              <a:rPr lang="tr-TR" sz="2400" b="1" dirty="0">
                <a:solidFill>
                  <a:schemeClr val="accent5"/>
                </a:solidFill>
                <a:latin typeface="Times New Roman" panose="02020603050405020304" pitchFamily="18" charset="0"/>
                <a:cs typeface="Times New Roman" panose="02020603050405020304" pitchFamily="18" charset="0"/>
              </a:rPr>
              <a:t>Topikal ajanlardan </a:t>
            </a:r>
            <a:r>
              <a:rPr lang="tr-TR" sz="2400" dirty="0">
                <a:latin typeface="Times New Roman" panose="02020603050405020304" pitchFamily="18" charset="0"/>
                <a:cs typeface="Times New Roman" panose="02020603050405020304" pitchFamily="18" charset="0"/>
              </a:rPr>
              <a:t>faydalanılabilir </a:t>
            </a:r>
            <a:r>
              <a:rPr lang="tr-TR" sz="2400" dirty="0">
                <a:latin typeface="Times New Roman" panose="02020603050405020304" pitchFamily="18" charset="0"/>
                <a:cs typeface="Times New Roman" panose="02020603050405020304" pitchFamily="18" charset="0"/>
                <a:sym typeface="Wingdings" panose="05000000000000000000" pitchFamily="2" charset="2"/>
              </a:rPr>
              <a:t> Etkili!</a:t>
            </a:r>
            <a:endParaRPr lang="tr-TR" sz="2400" dirty="0">
              <a:latin typeface="Times New Roman" panose="02020603050405020304" pitchFamily="18" charset="0"/>
              <a:cs typeface="Times New Roman" panose="02020603050405020304" pitchFamily="18" charset="0"/>
            </a:endParaRPr>
          </a:p>
          <a:p>
            <a:endParaRPr lang="tr-TR"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400" b="1" dirty="0">
                <a:solidFill>
                  <a:srgbClr val="FF0000"/>
                </a:solidFill>
                <a:latin typeface="Times New Roman" panose="02020603050405020304" pitchFamily="18" charset="0"/>
                <a:cs typeface="Times New Roman" panose="02020603050405020304" pitchFamily="18" charset="0"/>
              </a:rPr>
              <a:t>Oral NSAİD </a:t>
            </a:r>
          </a:p>
          <a:p>
            <a:pPr marL="800100" lvl="1" indent="-342900">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rPr>
              <a:t>En düşük </a:t>
            </a:r>
            <a:r>
              <a:rPr lang="tr-TR" sz="2400" dirty="0">
                <a:latin typeface="Times New Roman" panose="02020603050405020304" pitchFamily="18" charset="0"/>
                <a:cs typeface="Times New Roman" panose="02020603050405020304" pitchFamily="18" charset="0"/>
              </a:rPr>
              <a:t>etkili </a:t>
            </a:r>
            <a:r>
              <a:rPr lang="tr-TR" sz="2400" b="1" dirty="0">
                <a:latin typeface="Times New Roman" panose="02020603050405020304" pitchFamily="18" charset="0"/>
                <a:cs typeface="Times New Roman" panose="02020603050405020304" pitchFamily="18" charset="0"/>
              </a:rPr>
              <a:t>doz</a:t>
            </a:r>
          </a:p>
          <a:p>
            <a:pPr marL="800100" lvl="1" indent="-342900">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rPr>
              <a:t>Kısa süreli </a:t>
            </a:r>
            <a:r>
              <a:rPr lang="tr-TR" sz="2400" dirty="0">
                <a:latin typeface="Times New Roman" panose="02020603050405020304" pitchFamily="18" charset="0"/>
                <a:cs typeface="Times New Roman" panose="02020603050405020304" pitchFamily="18" charset="0"/>
              </a:rPr>
              <a:t>kullanım</a:t>
            </a:r>
          </a:p>
          <a:p>
            <a:pPr marL="800100" lvl="1" indent="-342900">
              <a:buFont typeface="Arial" panose="020B0604020202020204" pitchFamily="34" charset="0"/>
              <a:buChar char="•"/>
            </a:pPr>
            <a:r>
              <a:rPr lang="tr-TR" sz="2400" b="1" dirty="0" err="1">
                <a:latin typeface="Times New Roman" panose="02020603050405020304" pitchFamily="18" charset="0"/>
                <a:cs typeface="Times New Roman" panose="02020603050405020304" pitchFamily="18" charset="0"/>
              </a:rPr>
              <a:t>Multimorbidite</a:t>
            </a:r>
            <a:r>
              <a:rPr lang="tr-TR" sz="2400" b="1" dirty="0">
                <a:latin typeface="Times New Roman" panose="02020603050405020304" pitchFamily="18" charset="0"/>
                <a:cs typeface="Times New Roman" panose="02020603050405020304" pitchFamily="18" charset="0"/>
              </a:rPr>
              <a:t>, kırılganlık ve geriatrik sendromlar </a:t>
            </a:r>
            <a:r>
              <a:rPr lang="tr-TR" sz="2400" dirty="0">
                <a:latin typeface="Times New Roman" panose="02020603050405020304" pitchFamily="18" charset="0"/>
                <a:cs typeface="Times New Roman" panose="02020603050405020304" pitchFamily="18" charset="0"/>
              </a:rPr>
              <a:t>göz önünde bulundurulmalı</a:t>
            </a:r>
          </a:p>
          <a:p>
            <a:pPr marL="800100" lvl="1"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Gerekli durumlarda </a:t>
            </a:r>
            <a:r>
              <a:rPr lang="tr-TR" sz="2400" b="1" dirty="0" err="1">
                <a:latin typeface="Times New Roman" panose="02020603050405020304" pitchFamily="18" charset="0"/>
                <a:cs typeface="Times New Roman" panose="02020603050405020304" pitchFamily="18" charset="0"/>
              </a:rPr>
              <a:t>gastroproteksiyon</a:t>
            </a:r>
            <a:r>
              <a:rPr lang="tr-TR" sz="2400" dirty="0">
                <a:latin typeface="Times New Roman" panose="02020603050405020304" pitchFamily="18" charset="0"/>
                <a:cs typeface="Times New Roman" panose="02020603050405020304" pitchFamily="18" charset="0"/>
              </a:rPr>
              <a:t> unutulmamalı.</a:t>
            </a:r>
          </a:p>
          <a:p>
            <a:pPr marL="800100" lvl="1" indent="-342900">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rPr>
              <a:t>Periyodik değerlendirme &amp; </a:t>
            </a:r>
            <a:r>
              <a:rPr lang="tr-TR" sz="2400" b="1" dirty="0" err="1">
                <a:latin typeface="Times New Roman" panose="02020603050405020304" pitchFamily="18" charset="0"/>
                <a:cs typeface="Times New Roman" panose="02020603050405020304" pitchFamily="18" charset="0"/>
              </a:rPr>
              <a:t>deprescribing</a:t>
            </a:r>
            <a:r>
              <a:rPr lang="tr-TR" sz="2400" b="1" dirty="0">
                <a:latin typeface="Times New Roman" panose="02020603050405020304" pitchFamily="18" charset="0"/>
                <a:cs typeface="Times New Roman" panose="02020603050405020304" pitchFamily="18" charset="0"/>
              </a:rPr>
              <a:t> planı yapılmalıdır!</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6432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5321C9-0856-5E4A-5411-E8A025256256}"/>
              </a:ext>
            </a:extLst>
          </p:cNvPr>
          <p:cNvSpPr>
            <a:spLocks noGrp="1"/>
          </p:cNvSpPr>
          <p:nvPr>
            <p:ph type="title"/>
          </p:nvPr>
        </p:nvSpPr>
        <p:spPr/>
        <p:txBody>
          <a:bodyPr/>
          <a:lstStyle/>
          <a:p>
            <a:endParaRPr lang="tr-TR" dirty="0"/>
          </a:p>
        </p:txBody>
      </p:sp>
      <p:pic>
        <p:nvPicPr>
          <p:cNvPr id="4098" name="Picture 2" descr="Görsel üretildi">
            <a:extLst>
              <a:ext uri="{FF2B5EF4-FFF2-40B4-BE49-F238E27FC236}">
                <a16:creationId xmlns:a16="http://schemas.microsoft.com/office/drawing/2014/main" id="{B0918F1C-142D-794F-F1D5-5C8D83433053}"/>
              </a:ext>
            </a:extLst>
          </p:cNvPr>
          <p:cNvPicPr preferRelativeResize="0">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054C15F7-C027-31C1-8B2F-4195B667CFBD}"/>
              </a:ext>
            </a:extLst>
          </p:cNvPr>
          <p:cNvSpPr txBox="1"/>
          <p:nvPr/>
        </p:nvSpPr>
        <p:spPr>
          <a:xfrm>
            <a:off x="145142" y="5501061"/>
            <a:ext cx="7888515" cy="769441"/>
          </a:xfrm>
          <a:prstGeom prst="rect">
            <a:avLst/>
          </a:prstGeom>
          <a:noFill/>
        </p:spPr>
        <p:txBody>
          <a:bodyPr wrap="square" rtlCol="0">
            <a:spAutoFit/>
          </a:bodyPr>
          <a:lstStyle/>
          <a:p>
            <a:pPr algn="ctr"/>
            <a:r>
              <a:rPr lang="tr-TR" sz="4400" b="1" dirty="0">
                <a:solidFill>
                  <a:schemeClr val="bg1"/>
                </a:solidFill>
                <a:latin typeface="Calibri" panose="020F0502020204030204" pitchFamily="34" charset="0"/>
                <a:ea typeface="Calibri" panose="020F0502020204030204" pitchFamily="34" charset="0"/>
                <a:cs typeface="Calibri" panose="020F0502020204030204" pitchFamily="34" charset="0"/>
              </a:rPr>
              <a:t>OPİOİD TÜREVLERİ</a:t>
            </a:r>
            <a:endParaRPr lang="tr-TR" sz="3600" dirty="0"/>
          </a:p>
        </p:txBody>
      </p:sp>
    </p:spTree>
    <p:extLst>
      <p:ext uri="{BB962C8B-B14F-4D97-AF65-F5344CB8AC3E}">
        <p14:creationId xmlns:p14="http://schemas.microsoft.com/office/powerpoint/2010/main" val="4080089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0" name="Rectangle 410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5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2" name="Rectangle 41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çerik Yer Tutucusu 6">
            <a:extLst>
              <a:ext uri="{FF2B5EF4-FFF2-40B4-BE49-F238E27FC236}">
                <a16:creationId xmlns:a16="http://schemas.microsoft.com/office/drawing/2014/main" id="{71385278-5497-5903-6B08-AEE10A0C2C17}"/>
              </a:ext>
            </a:extLst>
          </p:cNvPr>
          <p:cNvPicPr>
            <a:picLocks noGrp="1" noChangeAspect="1"/>
          </p:cNvPicPr>
          <p:nvPr>
            <p:ph idx="1"/>
          </p:nvPr>
        </p:nvPicPr>
        <p:blipFill>
          <a:blip r:embed="rId2"/>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4092914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F40963-1C1D-37BB-9CB4-5896A6AEE19A}"/>
            </a:ext>
          </a:extLst>
        </p:cNvPr>
        <p:cNvGrpSpPr/>
        <p:nvPr/>
      </p:nvGrpSpPr>
      <p:grpSpPr>
        <a:xfrm>
          <a:off x="0" y="0"/>
          <a:ext cx="0" cy="0"/>
          <a:chOff x="0" y="0"/>
          <a:chExt cx="0" cy="0"/>
        </a:xfrm>
      </p:grpSpPr>
      <p:sp useBgFill="1">
        <p:nvSpPr>
          <p:cNvPr id="11" name="Rectangle 12">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59368AF-F253-DB87-CF4D-0C81146562E5}"/>
              </a:ext>
            </a:extLst>
          </p:cNvPr>
          <p:cNvSpPr>
            <a:spLocks noGrp="1"/>
          </p:cNvSpPr>
          <p:nvPr>
            <p:ph type="title"/>
          </p:nvPr>
        </p:nvSpPr>
        <p:spPr>
          <a:xfrm>
            <a:off x="612647" y="-6335"/>
            <a:ext cx="5295015" cy="2063808"/>
          </a:xfrm>
        </p:spPr>
        <p:txBody>
          <a:bodyPr vert="horz" lIns="91440" tIns="45720" rIns="91440" bIns="45720" rtlCol="0" anchor="b">
            <a:normAutofit/>
          </a:bodyPr>
          <a:lstStyle/>
          <a:p>
            <a:r>
              <a:rPr lang="en-US" sz="2800" b="1" dirty="0"/>
              <a:t>KRONİK AĞRININ FARMAKOLOJİK YÖNETİMİ</a:t>
            </a:r>
          </a:p>
          <a:p>
            <a:r>
              <a:rPr lang="en-US" sz="3400" b="1" dirty="0">
                <a:solidFill>
                  <a:schemeClr val="accent6">
                    <a:lumMod val="50000"/>
                  </a:schemeClr>
                </a:solidFill>
              </a:rPr>
              <a:t>OPİOİD TÜREVLERİ</a:t>
            </a:r>
          </a:p>
        </p:txBody>
      </p:sp>
      <p:pic>
        <p:nvPicPr>
          <p:cNvPr id="7" name="Resim 6">
            <a:extLst>
              <a:ext uri="{FF2B5EF4-FFF2-40B4-BE49-F238E27FC236}">
                <a16:creationId xmlns:a16="http://schemas.microsoft.com/office/drawing/2014/main" id="{A08216B6-AA5D-0B78-94A2-020C24070BA8}"/>
              </a:ext>
            </a:extLst>
          </p:cNvPr>
          <p:cNvPicPr>
            <a:picLocks noChangeAspect="1"/>
          </p:cNvPicPr>
          <p:nvPr/>
        </p:nvPicPr>
        <p:blipFill>
          <a:blip r:embed="rId3"/>
          <a:stretch>
            <a:fillRect/>
          </a:stretch>
        </p:blipFill>
        <p:spPr>
          <a:xfrm>
            <a:off x="1264229" y="5159829"/>
            <a:ext cx="2540538" cy="1583190"/>
          </a:xfrm>
          <a:prstGeom prst="rect">
            <a:avLst/>
          </a:prstGeom>
        </p:spPr>
      </p:pic>
      <p:sp>
        <p:nvSpPr>
          <p:cNvPr id="12"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AE6AFEAF-BEB9-0706-1C05-3395AE5C0B79}"/>
              </a:ext>
            </a:extLst>
          </p:cNvPr>
          <p:cNvSpPr txBox="1"/>
          <p:nvPr/>
        </p:nvSpPr>
        <p:spPr>
          <a:xfrm>
            <a:off x="332668" y="2908005"/>
            <a:ext cx="5295015" cy="3268957"/>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200" b="1" dirty="0" err="1">
                <a:latin typeface="Times New Roman" panose="02020603050405020304" pitchFamily="18" charset="0"/>
                <a:cs typeface="Times New Roman" panose="02020603050405020304" pitchFamily="18" charset="0"/>
              </a:rPr>
              <a:t>Afyon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bitkisinden</a:t>
            </a:r>
            <a:r>
              <a:rPr lang="en-US" sz="2200" b="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elde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edilen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grup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ilacı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ifade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eder</a:t>
            </a:r>
            <a:r>
              <a:rPr lang="en-US" sz="2200" dirty="0">
                <a:latin typeface="Times New Roman" panose="02020603050405020304" pitchFamily="18" charset="0"/>
                <a:cs typeface="Times New Roman" panose="02020603050405020304" pitchFamily="18" charset="0"/>
              </a:rPr>
              <a:t>.</a:t>
            </a:r>
            <a:endParaRPr lang="tr-TR" sz="2200" dirty="0">
              <a:latin typeface="Times New Roman" panose="02020603050405020304" pitchFamily="18" charset="0"/>
              <a:cs typeface="Times New Roman" panose="02020603050405020304" pitchFamily="18" charset="0"/>
            </a:endParaRPr>
          </a:p>
          <a:p>
            <a:pPr marL="342900" indent="-228600">
              <a:lnSpc>
                <a:spcPct val="90000"/>
              </a:lnSpc>
              <a:spcAft>
                <a:spcPts val="600"/>
              </a:spcAft>
              <a:buFont typeface="Arial" panose="020B0604020202020204" pitchFamily="34" charset="0"/>
              <a:buChar char="•"/>
            </a:pPr>
            <a:r>
              <a:rPr lang="tr-TR" sz="2200" dirty="0">
                <a:latin typeface="Times New Roman" panose="02020603050405020304" pitchFamily="18" charset="0"/>
                <a:cs typeface="Times New Roman" panose="02020603050405020304" pitchFamily="18" charset="0"/>
              </a:rPr>
              <a:t>Yüzyıllardır kullanıldıkları bilinmektedir.</a:t>
            </a:r>
          </a:p>
          <a:p>
            <a:pPr marL="342900" indent="-228600">
              <a:lnSpc>
                <a:spcPct val="90000"/>
              </a:lnSpc>
              <a:spcAft>
                <a:spcPts val="600"/>
              </a:spcAft>
              <a:buFont typeface="Arial" panose="020B0604020202020204" pitchFamily="34" charset="0"/>
              <a:buChar char="•"/>
            </a:pPr>
            <a:r>
              <a:rPr lang="tr-TR" sz="2200" dirty="0" err="1">
                <a:latin typeface="Times New Roman" panose="02020603050405020304" pitchFamily="18" charset="0"/>
                <a:cs typeface="Times New Roman" panose="02020603050405020304" pitchFamily="18" charset="0"/>
              </a:rPr>
              <a:t>Non</a:t>
            </a:r>
            <a:r>
              <a:rPr lang="tr-TR" sz="2200" dirty="0">
                <a:latin typeface="Times New Roman" panose="02020603050405020304" pitchFamily="18" charset="0"/>
                <a:cs typeface="Times New Roman" panose="02020603050405020304" pitchFamily="18" charset="0"/>
              </a:rPr>
              <a:t>-sentetik/sentetik türevler </a:t>
            </a:r>
          </a:p>
          <a:p>
            <a:pPr marL="342900" indent="-228600">
              <a:lnSpc>
                <a:spcPct val="90000"/>
              </a:lnSpc>
              <a:spcAft>
                <a:spcPts val="600"/>
              </a:spcAft>
              <a:buFont typeface="Arial" panose="020B0604020202020204" pitchFamily="34" charset="0"/>
              <a:buChar char="•"/>
            </a:pPr>
            <a:r>
              <a:rPr lang="tr-TR" sz="2200" dirty="0">
                <a:latin typeface="Times New Roman" panose="02020603050405020304" pitchFamily="18" charset="0"/>
                <a:cs typeface="Times New Roman" panose="02020603050405020304" pitchFamily="18" charset="0"/>
              </a:rPr>
              <a:t>Farklı reseptörler üzerinden farklı potansiyellerde </a:t>
            </a:r>
            <a:r>
              <a:rPr lang="tr-TR" sz="2200" dirty="0" err="1">
                <a:latin typeface="Times New Roman" panose="02020603050405020304" pitchFamily="18" charset="0"/>
                <a:cs typeface="Times New Roman" panose="02020603050405020304" pitchFamily="18" charset="0"/>
              </a:rPr>
              <a:t>agonistik</a:t>
            </a:r>
            <a:r>
              <a:rPr lang="tr-TR" sz="2200" dirty="0">
                <a:latin typeface="Times New Roman" panose="02020603050405020304" pitchFamily="18" charset="0"/>
                <a:cs typeface="Times New Roman" panose="02020603050405020304" pitchFamily="18" charset="0"/>
              </a:rPr>
              <a:t> etkiler!</a:t>
            </a:r>
          </a:p>
          <a:p>
            <a:pPr marL="342900" indent="-228600">
              <a:lnSpc>
                <a:spcPct val="90000"/>
              </a:lnSpc>
              <a:spcAft>
                <a:spcPts val="600"/>
              </a:spcAft>
              <a:buFont typeface="Arial" panose="020B0604020202020204" pitchFamily="34" charset="0"/>
              <a:buChar char="•"/>
            </a:pPr>
            <a:endParaRPr lang="en-US" sz="2200" dirty="0"/>
          </a:p>
        </p:txBody>
      </p:sp>
      <p:graphicFrame>
        <p:nvGraphicFramePr>
          <p:cNvPr id="8" name="Tablo 7">
            <a:extLst>
              <a:ext uri="{FF2B5EF4-FFF2-40B4-BE49-F238E27FC236}">
                <a16:creationId xmlns:a16="http://schemas.microsoft.com/office/drawing/2014/main" id="{1A3452CB-8C11-D3B4-8264-C2F50000512E}"/>
              </a:ext>
            </a:extLst>
          </p:cNvPr>
          <p:cNvGraphicFramePr>
            <a:graphicFrameLocks noGrp="1"/>
          </p:cNvGraphicFramePr>
          <p:nvPr>
            <p:extLst>
              <p:ext uri="{D42A27DB-BD31-4B8C-83A1-F6EECF244321}">
                <p14:modId xmlns:p14="http://schemas.microsoft.com/office/powerpoint/2010/main" val="445635496"/>
              </p:ext>
            </p:extLst>
          </p:nvPr>
        </p:nvGraphicFramePr>
        <p:xfrm>
          <a:off x="5725887" y="555317"/>
          <a:ext cx="6364861" cy="5955847"/>
        </p:xfrm>
        <a:graphic>
          <a:graphicData uri="http://schemas.openxmlformats.org/drawingml/2006/table">
            <a:tbl>
              <a:tblPr>
                <a:noFill/>
              </a:tblPr>
              <a:tblGrid>
                <a:gridCol w="823838">
                  <a:extLst>
                    <a:ext uri="{9D8B030D-6E8A-4147-A177-3AD203B41FA5}">
                      <a16:colId xmlns:a16="http://schemas.microsoft.com/office/drawing/2014/main" val="239564323"/>
                    </a:ext>
                  </a:extLst>
                </a:gridCol>
                <a:gridCol w="1093770">
                  <a:extLst>
                    <a:ext uri="{9D8B030D-6E8A-4147-A177-3AD203B41FA5}">
                      <a16:colId xmlns:a16="http://schemas.microsoft.com/office/drawing/2014/main" val="2905289082"/>
                    </a:ext>
                  </a:extLst>
                </a:gridCol>
                <a:gridCol w="1297925">
                  <a:extLst>
                    <a:ext uri="{9D8B030D-6E8A-4147-A177-3AD203B41FA5}">
                      <a16:colId xmlns:a16="http://schemas.microsoft.com/office/drawing/2014/main" val="2223875304"/>
                    </a:ext>
                  </a:extLst>
                </a:gridCol>
                <a:gridCol w="1767475">
                  <a:extLst>
                    <a:ext uri="{9D8B030D-6E8A-4147-A177-3AD203B41FA5}">
                      <a16:colId xmlns:a16="http://schemas.microsoft.com/office/drawing/2014/main" val="1746568583"/>
                    </a:ext>
                  </a:extLst>
                </a:gridCol>
                <a:gridCol w="1381853">
                  <a:extLst>
                    <a:ext uri="{9D8B030D-6E8A-4147-A177-3AD203B41FA5}">
                      <a16:colId xmlns:a16="http://schemas.microsoft.com/office/drawing/2014/main" val="3200699709"/>
                    </a:ext>
                  </a:extLst>
                </a:gridCol>
              </a:tblGrid>
              <a:tr h="897052">
                <a:tc>
                  <a:txBody>
                    <a:bodyPr/>
                    <a:lstStyle/>
                    <a:p>
                      <a:pPr>
                        <a:buNone/>
                      </a:pPr>
                      <a:r>
                        <a:rPr lang="tr-TR" sz="1500" b="1" cap="none" spc="0" dirty="0">
                          <a:solidFill>
                            <a:srgbClr val="C00000"/>
                          </a:solidFill>
                          <a:latin typeface="Times New Roman" panose="02020603050405020304" pitchFamily="18" charset="0"/>
                          <a:cs typeface="Times New Roman" panose="02020603050405020304" pitchFamily="18" charset="0"/>
                        </a:rPr>
                        <a:t>Reseptör tipi</a:t>
                      </a:r>
                      <a:endParaRPr lang="tr-TR" sz="1500" cap="none" spc="0" dirty="0">
                        <a:solidFill>
                          <a:srgbClr val="C00000"/>
                        </a:solidFill>
                        <a:latin typeface="Times New Roman" panose="02020603050405020304" pitchFamily="18" charset="0"/>
                        <a:cs typeface="Times New Roman" panose="02020603050405020304" pitchFamily="18" charset="0"/>
                      </a:endParaRPr>
                    </a:p>
                  </a:txBody>
                  <a:tcPr marL="32055" marR="22939" marT="9159" marB="68690" anchor="ctr">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tc>
                  <a:txBody>
                    <a:bodyPr/>
                    <a:lstStyle/>
                    <a:p>
                      <a:pPr>
                        <a:buNone/>
                      </a:pPr>
                      <a:r>
                        <a:rPr lang="tr-TR" sz="1400" b="1" cap="none" spc="0" dirty="0">
                          <a:solidFill>
                            <a:srgbClr val="C00000"/>
                          </a:solidFill>
                          <a:latin typeface="Times New Roman" panose="02020603050405020304" pitchFamily="18" charset="0"/>
                          <a:cs typeface="Times New Roman" panose="02020603050405020304" pitchFamily="18" charset="0"/>
                        </a:rPr>
                        <a:t>Lokalizasyon (merkezi/periferik)</a:t>
                      </a:r>
                      <a:endParaRPr lang="tr-TR" sz="1400" cap="none" spc="0" dirty="0">
                        <a:solidFill>
                          <a:srgbClr val="C00000"/>
                        </a:solidFill>
                        <a:latin typeface="Times New Roman" panose="02020603050405020304" pitchFamily="18" charset="0"/>
                        <a:cs typeface="Times New Roman" panose="02020603050405020304" pitchFamily="18" charset="0"/>
                      </a:endParaRPr>
                    </a:p>
                  </a:txBody>
                  <a:tcPr marL="32055" marR="22939" marT="9159" marB="68690" anchor="ctr">
                    <a:lnL w="12700" cmpd="sng">
                      <a:noFill/>
                      <a:prstDash val="solid"/>
                    </a:lnL>
                    <a:lnR w="12700" cmpd="sng">
                      <a:noFill/>
                      <a:prstDash val="solid"/>
                    </a:lnR>
                    <a:lnT w="9525" cap="flat" cmpd="sng" algn="ctr">
                      <a:noFill/>
                      <a:prstDash val="solid"/>
                    </a:lnT>
                    <a:lnB w="12700" cmpd="sng">
                      <a:noFill/>
                      <a:prstDash val="solid"/>
                    </a:lnB>
                    <a:noFill/>
                  </a:tcPr>
                </a:tc>
                <a:tc>
                  <a:txBody>
                    <a:bodyPr/>
                    <a:lstStyle/>
                    <a:p>
                      <a:pPr>
                        <a:buNone/>
                      </a:pPr>
                      <a:r>
                        <a:rPr lang="tr-TR" sz="1500" b="1" cap="none" spc="0" dirty="0">
                          <a:solidFill>
                            <a:srgbClr val="C00000"/>
                          </a:solidFill>
                          <a:latin typeface="Times New Roman" panose="02020603050405020304" pitchFamily="18" charset="0"/>
                          <a:cs typeface="Times New Roman" panose="02020603050405020304" pitchFamily="18" charset="0"/>
                        </a:rPr>
                        <a:t>Primer endojen ligandı</a:t>
                      </a:r>
                      <a:endParaRPr lang="tr-TR" sz="1500" cap="none" spc="0" dirty="0">
                        <a:solidFill>
                          <a:srgbClr val="C00000"/>
                        </a:solidFill>
                        <a:latin typeface="Times New Roman" panose="02020603050405020304" pitchFamily="18" charset="0"/>
                        <a:cs typeface="Times New Roman" panose="02020603050405020304" pitchFamily="18" charset="0"/>
                      </a:endParaRPr>
                    </a:p>
                  </a:txBody>
                  <a:tcPr marL="32055" marR="22939" marT="9159" marB="68690" anchor="ctr">
                    <a:lnL w="12700" cmpd="sng">
                      <a:noFill/>
                      <a:prstDash val="solid"/>
                    </a:lnL>
                    <a:lnR w="12700" cmpd="sng">
                      <a:noFill/>
                      <a:prstDash val="solid"/>
                    </a:lnR>
                    <a:lnT w="9525" cap="flat" cmpd="sng" algn="ctr">
                      <a:noFill/>
                      <a:prstDash val="solid"/>
                    </a:lnT>
                    <a:lnB w="12700" cmpd="sng">
                      <a:noFill/>
                      <a:prstDash val="solid"/>
                    </a:lnB>
                    <a:noFill/>
                  </a:tcPr>
                </a:tc>
                <a:tc>
                  <a:txBody>
                    <a:bodyPr/>
                    <a:lstStyle/>
                    <a:p>
                      <a:pPr>
                        <a:buNone/>
                      </a:pPr>
                      <a:r>
                        <a:rPr lang="tr-TR" sz="1500" b="1" cap="none" spc="0" dirty="0">
                          <a:solidFill>
                            <a:srgbClr val="C00000"/>
                          </a:solidFill>
                          <a:latin typeface="Times New Roman" panose="02020603050405020304" pitchFamily="18" charset="0"/>
                          <a:cs typeface="Times New Roman" panose="02020603050405020304" pitchFamily="18" charset="0"/>
                        </a:rPr>
                        <a:t>Fizyolojik etkiler (aktive edildiğinde)</a:t>
                      </a:r>
                      <a:endParaRPr lang="tr-TR" sz="1500" cap="none" spc="0" dirty="0">
                        <a:solidFill>
                          <a:srgbClr val="C00000"/>
                        </a:solidFill>
                        <a:latin typeface="Times New Roman" panose="02020603050405020304" pitchFamily="18" charset="0"/>
                        <a:cs typeface="Times New Roman" panose="02020603050405020304" pitchFamily="18" charset="0"/>
                      </a:endParaRPr>
                    </a:p>
                  </a:txBody>
                  <a:tcPr marL="32055" marR="22939" marT="9159" marB="68690" anchor="ctr">
                    <a:lnL w="12700" cmpd="sng">
                      <a:noFill/>
                      <a:prstDash val="solid"/>
                    </a:lnL>
                    <a:lnR w="12700" cmpd="sng">
                      <a:noFill/>
                      <a:prstDash val="solid"/>
                    </a:lnR>
                    <a:lnT w="9525" cap="flat" cmpd="sng" algn="ctr">
                      <a:noFill/>
                      <a:prstDash val="solid"/>
                    </a:lnT>
                    <a:lnB w="12700" cmpd="sng">
                      <a:noFill/>
                      <a:prstDash val="solid"/>
                    </a:lnB>
                    <a:noFill/>
                  </a:tcPr>
                </a:tc>
                <a:tc>
                  <a:txBody>
                    <a:bodyPr/>
                    <a:lstStyle/>
                    <a:p>
                      <a:pPr>
                        <a:buNone/>
                      </a:pPr>
                      <a:r>
                        <a:rPr lang="tr-TR" sz="1500" b="1" cap="none" spc="0" dirty="0">
                          <a:solidFill>
                            <a:srgbClr val="C00000"/>
                          </a:solidFill>
                          <a:latin typeface="Times New Roman" panose="02020603050405020304" pitchFamily="18" charset="0"/>
                          <a:cs typeface="Times New Roman" panose="02020603050405020304" pitchFamily="18" charset="0"/>
                        </a:rPr>
                        <a:t>Klinik örnek ilaçlar / agonistler</a:t>
                      </a:r>
                      <a:endParaRPr lang="tr-TR" sz="1500" cap="none" spc="0" dirty="0">
                        <a:solidFill>
                          <a:srgbClr val="C00000"/>
                        </a:solidFill>
                        <a:latin typeface="Times New Roman" panose="02020603050405020304" pitchFamily="18" charset="0"/>
                        <a:cs typeface="Times New Roman" panose="02020603050405020304" pitchFamily="18" charset="0"/>
                      </a:endParaRPr>
                    </a:p>
                  </a:txBody>
                  <a:tcPr marL="32055" marR="22939" marT="9159" marB="68690" anchor="ctr">
                    <a:lnL w="12700" cmpd="sng">
                      <a:noFill/>
                      <a:prstDash val="solid"/>
                    </a:lnL>
                    <a:lnR w="12700" cmpd="sng">
                      <a:noFill/>
                      <a:prstDash val="solid"/>
                    </a:lnR>
                    <a:lnT w="9525" cap="flat" cmpd="sng" algn="ctr">
                      <a:noFill/>
                      <a:prstDash val="solid"/>
                    </a:lnT>
                    <a:lnB w="12700" cmpd="sng">
                      <a:noFill/>
                      <a:prstDash val="solid"/>
                    </a:lnB>
                    <a:noFill/>
                  </a:tcPr>
                </a:tc>
                <a:extLst>
                  <a:ext uri="{0D108BD9-81ED-4DB2-BD59-A6C34878D82A}">
                    <a16:rowId xmlns:a16="http://schemas.microsoft.com/office/drawing/2014/main" val="3700691827"/>
                  </a:ext>
                </a:extLst>
              </a:tr>
              <a:tr h="1485285">
                <a:tc>
                  <a:txBody>
                    <a:bodyPr/>
                    <a:lstStyle/>
                    <a:p>
                      <a:pPr>
                        <a:buNone/>
                      </a:pPr>
                      <a:r>
                        <a:rPr lang="el-GR" sz="1200" b="1" cap="none" spc="0" dirty="0">
                          <a:solidFill>
                            <a:srgbClr val="00B050"/>
                          </a:solidFill>
                          <a:latin typeface="Times New Roman" panose="02020603050405020304" pitchFamily="18" charset="0"/>
                          <a:cs typeface="Times New Roman" panose="02020603050405020304" pitchFamily="18" charset="0"/>
                        </a:rPr>
                        <a:t>μ </a:t>
                      </a:r>
                      <a:endParaRPr lang="tr-TR" sz="1200" b="1" cap="none" spc="0" dirty="0">
                        <a:solidFill>
                          <a:srgbClr val="00B050"/>
                        </a:solidFill>
                        <a:latin typeface="Times New Roman" panose="02020603050405020304" pitchFamily="18" charset="0"/>
                        <a:cs typeface="Times New Roman" panose="02020603050405020304" pitchFamily="18" charset="0"/>
                      </a:endParaRPr>
                    </a:p>
                    <a:p>
                      <a:pPr>
                        <a:buNone/>
                      </a:pPr>
                      <a:r>
                        <a:rPr lang="el-GR" sz="1200" b="1" cap="none" spc="0" dirty="0">
                          <a:solidFill>
                            <a:srgbClr val="00B050"/>
                          </a:solidFill>
                          <a:latin typeface="Times New Roman" panose="02020603050405020304" pitchFamily="18" charset="0"/>
                          <a:cs typeface="Times New Roman" panose="02020603050405020304" pitchFamily="18" charset="0"/>
                        </a:rPr>
                        <a:t>(</a:t>
                      </a:r>
                      <a:r>
                        <a:rPr lang="tr-TR" sz="1200" b="1" cap="none" spc="0" dirty="0">
                          <a:solidFill>
                            <a:srgbClr val="00B050"/>
                          </a:solidFill>
                          <a:latin typeface="Times New Roman" panose="02020603050405020304" pitchFamily="18" charset="0"/>
                          <a:cs typeface="Times New Roman" panose="02020603050405020304" pitchFamily="18" charset="0"/>
                        </a:rPr>
                        <a:t>mu, MOR)</a:t>
                      </a:r>
                      <a:endParaRPr lang="tr-TR" sz="1200" cap="none" spc="0" dirty="0">
                        <a:solidFill>
                          <a:srgbClr val="00B050"/>
                        </a:solidFill>
                        <a:latin typeface="Times New Roman" panose="02020603050405020304" pitchFamily="18" charset="0"/>
                        <a:cs typeface="Times New Roman" panose="02020603050405020304" pitchFamily="18" charset="0"/>
                      </a:endParaRPr>
                    </a:p>
                  </a:txBody>
                  <a:tcPr marL="32055" marR="22939" marT="9159" marB="68690"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buNone/>
                      </a:pPr>
                      <a:r>
                        <a:rPr lang="tr-TR" sz="1200" cap="none" spc="0">
                          <a:solidFill>
                            <a:schemeClr val="tx1"/>
                          </a:solidFill>
                          <a:latin typeface="Times New Roman" panose="02020603050405020304" pitchFamily="18" charset="0"/>
                          <a:cs typeface="Times New Roman" panose="02020603050405020304" pitchFamily="18" charset="0"/>
                        </a:rPr>
                        <a:t>Beyin sapı, talamus, omurilik dorsal boynuz, enterik sinir sistemi</a:t>
                      </a: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1200" b="1" cap="none" spc="0">
                          <a:solidFill>
                            <a:schemeClr val="tx1"/>
                          </a:solidFill>
                          <a:latin typeface="Times New Roman" panose="02020603050405020304" pitchFamily="18" charset="0"/>
                          <a:cs typeface="Times New Roman" panose="02020603050405020304" pitchFamily="18" charset="0"/>
                        </a:rPr>
                        <a:t>Endorfin, </a:t>
                      </a:r>
                      <a:r>
                        <a:rPr lang="el-GR" sz="1200" b="1" cap="none" spc="0">
                          <a:solidFill>
                            <a:schemeClr val="tx1"/>
                          </a:solidFill>
                          <a:latin typeface="Times New Roman" panose="02020603050405020304" pitchFamily="18" charset="0"/>
                          <a:cs typeface="Times New Roman" panose="02020603050405020304" pitchFamily="18" charset="0"/>
                        </a:rPr>
                        <a:t>β-</a:t>
                      </a:r>
                      <a:r>
                        <a:rPr lang="tr-TR" sz="1200" b="1" cap="none" spc="0">
                          <a:solidFill>
                            <a:schemeClr val="tx1"/>
                          </a:solidFill>
                          <a:latin typeface="Times New Roman" panose="02020603050405020304" pitchFamily="18" charset="0"/>
                          <a:cs typeface="Times New Roman" panose="02020603050405020304" pitchFamily="18" charset="0"/>
                        </a:rPr>
                        <a:t>endorfin</a:t>
                      </a:r>
                      <a:endParaRPr lang="tr-TR" sz="1200" cap="none" spc="0">
                        <a:solidFill>
                          <a:schemeClr val="tx1"/>
                        </a:solidFill>
                        <a:latin typeface="Times New Roman" panose="02020603050405020304" pitchFamily="18" charset="0"/>
                        <a:cs typeface="Times New Roman" panose="02020603050405020304" pitchFamily="18" charset="0"/>
                      </a:endParaRP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1200" cap="none" spc="0" dirty="0">
                          <a:solidFill>
                            <a:schemeClr val="tx1"/>
                          </a:solidFill>
                          <a:latin typeface="Times New Roman" panose="02020603050405020304" pitchFamily="18" charset="0"/>
                          <a:cs typeface="Times New Roman" panose="02020603050405020304" pitchFamily="18" charset="0"/>
                        </a:rPr>
                        <a:t>Analjezi (</a:t>
                      </a:r>
                      <a:r>
                        <a:rPr lang="tr-TR" sz="1200" cap="none" spc="0" dirty="0" err="1">
                          <a:solidFill>
                            <a:schemeClr val="tx1"/>
                          </a:solidFill>
                          <a:latin typeface="Times New Roman" panose="02020603050405020304" pitchFamily="18" charset="0"/>
                          <a:cs typeface="Times New Roman" panose="02020603050405020304" pitchFamily="18" charset="0"/>
                        </a:rPr>
                        <a:t>supraspinal</a:t>
                      </a:r>
                      <a:r>
                        <a:rPr lang="tr-TR" sz="1200" cap="none" spc="0" dirty="0">
                          <a:solidFill>
                            <a:schemeClr val="tx1"/>
                          </a:solidFill>
                          <a:latin typeface="Times New Roman" panose="02020603050405020304" pitchFamily="18" charset="0"/>
                          <a:cs typeface="Times New Roman" panose="02020603050405020304" pitchFamily="18" charset="0"/>
                        </a:rPr>
                        <a:t> ve spinal), öfori, solunum depresyonu, </a:t>
                      </a:r>
                      <a:r>
                        <a:rPr lang="tr-TR" sz="1200" cap="none" spc="0" dirty="0" err="1">
                          <a:solidFill>
                            <a:schemeClr val="tx1"/>
                          </a:solidFill>
                          <a:latin typeface="Times New Roman" panose="02020603050405020304" pitchFamily="18" charset="0"/>
                          <a:cs typeface="Times New Roman" panose="02020603050405020304" pitchFamily="18" charset="0"/>
                        </a:rPr>
                        <a:t>pupil</a:t>
                      </a:r>
                      <a:r>
                        <a:rPr lang="tr-TR" sz="1200" cap="none" spc="0" dirty="0">
                          <a:solidFill>
                            <a:schemeClr val="tx1"/>
                          </a:solidFill>
                          <a:latin typeface="Times New Roman" panose="02020603050405020304" pitchFamily="18" charset="0"/>
                          <a:cs typeface="Times New Roman" panose="02020603050405020304" pitchFamily="18" charset="0"/>
                        </a:rPr>
                        <a:t> </a:t>
                      </a:r>
                      <a:r>
                        <a:rPr lang="tr-TR" sz="1200" cap="none" spc="0" dirty="0" err="1">
                          <a:solidFill>
                            <a:schemeClr val="tx1"/>
                          </a:solidFill>
                          <a:latin typeface="Times New Roman" panose="02020603050405020304" pitchFamily="18" charset="0"/>
                          <a:cs typeface="Times New Roman" panose="02020603050405020304" pitchFamily="18" charset="0"/>
                        </a:rPr>
                        <a:t>konstriksiyonu</a:t>
                      </a:r>
                      <a:r>
                        <a:rPr lang="tr-TR" sz="1200" cap="none" spc="0" dirty="0">
                          <a:solidFill>
                            <a:schemeClr val="tx1"/>
                          </a:solidFill>
                          <a:latin typeface="Times New Roman" panose="02020603050405020304" pitchFamily="18" charset="0"/>
                          <a:cs typeface="Times New Roman" panose="02020603050405020304" pitchFamily="18" charset="0"/>
                        </a:rPr>
                        <a:t>, bağırsak </a:t>
                      </a:r>
                      <a:r>
                        <a:rPr lang="tr-TR" sz="1200" cap="none" spc="0" dirty="0" err="1">
                          <a:solidFill>
                            <a:schemeClr val="tx1"/>
                          </a:solidFill>
                          <a:latin typeface="Times New Roman" panose="02020603050405020304" pitchFamily="18" charset="0"/>
                          <a:cs typeface="Times New Roman" panose="02020603050405020304" pitchFamily="18" charset="0"/>
                        </a:rPr>
                        <a:t>motilite</a:t>
                      </a:r>
                      <a:r>
                        <a:rPr lang="tr-TR" sz="1200" cap="none" spc="0" dirty="0">
                          <a:solidFill>
                            <a:schemeClr val="tx1"/>
                          </a:solidFill>
                          <a:latin typeface="Times New Roman" panose="02020603050405020304" pitchFamily="18" charset="0"/>
                          <a:cs typeface="Times New Roman" panose="02020603050405020304" pitchFamily="18" charset="0"/>
                        </a:rPr>
                        <a:t> azalması</a:t>
                      </a: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1200" cap="none" spc="0">
                          <a:solidFill>
                            <a:schemeClr val="tx1"/>
                          </a:solidFill>
                          <a:latin typeface="Times New Roman" panose="02020603050405020304" pitchFamily="18" charset="0"/>
                          <a:cs typeface="Times New Roman" panose="02020603050405020304" pitchFamily="18" charset="0"/>
                        </a:rPr>
                        <a:t>Morfin, Fentanil, Oksikodon, Hidromorfon, Metadon, Buprenorfin (kısmi agonist)</a:t>
                      </a: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348507010"/>
                  </a:ext>
                </a:extLst>
              </a:tr>
              <a:tr h="1191170">
                <a:tc>
                  <a:txBody>
                    <a:bodyPr/>
                    <a:lstStyle/>
                    <a:p>
                      <a:pPr>
                        <a:buNone/>
                      </a:pPr>
                      <a:r>
                        <a:rPr lang="el-GR" sz="1200" b="1" cap="none" spc="0" dirty="0">
                          <a:solidFill>
                            <a:srgbClr val="00B050"/>
                          </a:solidFill>
                          <a:latin typeface="Times New Roman" panose="02020603050405020304" pitchFamily="18" charset="0"/>
                          <a:cs typeface="Times New Roman" panose="02020603050405020304" pitchFamily="18" charset="0"/>
                        </a:rPr>
                        <a:t>Κ</a:t>
                      </a:r>
                      <a:endParaRPr lang="tr-TR" sz="1200" b="1" cap="none" spc="0" dirty="0">
                        <a:solidFill>
                          <a:srgbClr val="00B050"/>
                        </a:solidFill>
                        <a:latin typeface="Times New Roman" panose="02020603050405020304" pitchFamily="18" charset="0"/>
                        <a:cs typeface="Times New Roman" panose="02020603050405020304" pitchFamily="18" charset="0"/>
                      </a:endParaRPr>
                    </a:p>
                    <a:p>
                      <a:pPr>
                        <a:buNone/>
                      </a:pPr>
                      <a:r>
                        <a:rPr lang="el-GR" sz="1200" b="1" cap="none" spc="0" dirty="0">
                          <a:solidFill>
                            <a:srgbClr val="00B050"/>
                          </a:solidFill>
                          <a:latin typeface="Times New Roman" panose="02020603050405020304" pitchFamily="18" charset="0"/>
                          <a:cs typeface="Times New Roman" panose="02020603050405020304" pitchFamily="18" charset="0"/>
                        </a:rPr>
                        <a:t> (</a:t>
                      </a:r>
                      <a:r>
                        <a:rPr lang="tr-TR" sz="1200" b="1" cap="none" spc="0" dirty="0" err="1">
                          <a:solidFill>
                            <a:srgbClr val="00B050"/>
                          </a:solidFill>
                          <a:latin typeface="Times New Roman" panose="02020603050405020304" pitchFamily="18" charset="0"/>
                          <a:cs typeface="Times New Roman" panose="02020603050405020304" pitchFamily="18" charset="0"/>
                        </a:rPr>
                        <a:t>kappa</a:t>
                      </a:r>
                      <a:r>
                        <a:rPr lang="tr-TR" sz="1200" b="1" cap="none" spc="0" dirty="0">
                          <a:solidFill>
                            <a:srgbClr val="00B050"/>
                          </a:solidFill>
                          <a:latin typeface="Times New Roman" panose="02020603050405020304" pitchFamily="18" charset="0"/>
                          <a:cs typeface="Times New Roman" panose="02020603050405020304" pitchFamily="18" charset="0"/>
                        </a:rPr>
                        <a:t>, KOR)</a:t>
                      </a:r>
                      <a:endParaRPr lang="tr-TR" sz="1200" cap="none" spc="0" dirty="0">
                        <a:solidFill>
                          <a:srgbClr val="00B050"/>
                        </a:solidFill>
                        <a:latin typeface="Times New Roman" panose="02020603050405020304" pitchFamily="18" charset="0"/>
                        <a:cs typeface="Times New Roman" panose="02020603050405020304" pitchFamily="18" charset="0"/>
                      </a:endParaRPr>
                    </a:p>
                  </a:txBody>
                  <a:tcPr marL="32055" marR="22939" marT="9159" marB="68690"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buNone/>
                      </a:pPr>
                      <a:r>
                        <a:rPr lang="tr-TR" sz="1200" cap="none" spc="0">
                          <a:solidFill>
                            <a:schemeClr val="tx1"/>
                          </a:solidFill>
                          <a:latin typeface="Times New Roman" panose="02020603050405020304" pitchFamily="18" charset="0"/>
                          <a:cs typeface="Times New Roman" panose="02020603050405020304" pitchFamily="18" charset="0"/>
                        </a:rPr>
                        <a:t>Spinal kord, limbik sistem, hipotalamus</a:t>
                      </a: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1200" b="1" cap="none" spc="0" dirty="0" err="1">
                          <a:solidFill>
                            <a:schemeClr val="tx1"/>
                          </a:solidFill>
                          <a:latin typeface="Times New Roman" panose="02020603050405020304" pitchFamily="18" charset="0"/>
                          <a:cs typeface="Times New Roman" panose="02020603050405020304" pitchFamily="18" charset="0"/>
                        </a:rPr>
                        <a:t>Dynorfin</a:t>
                      </a:r>
                      <a:r>
                        <a:rPr lang="tr-TR" sz="1200" b="1" cap="none" spc="0" dirty="0">
                          <a:solidFill>
                            <a:schemeClr val="tx1"/>
                          </a:solidFill>
                          <a:latin typeface="Times New Roman" panose="02020603050405020304" pitchFamily="18" charset="0"/>
                          <a:cs typeface="Times New Roman" panose="02020603050405020304" pitchFamily="18" charset="0"/>
                        </a:rPr>
                        <a:t> A</a:t>
                      </a:r>
                      <a:endParaRPr lang="tr-TR" sz="1200" cap="none" spc="0" dirty="0">
                        <a:solidFill>
                          <a:schemeClr val="tx1"/>
                        </a:solidFill>
                        <a:latin typeface="Times New Roman" panose="02020603050405020304" pitchFamily="18" charset="0"/>
                        <a:cs typeface="Times New Roman" panose="02020603050405020304" pitchFamily="18" charset="0"/>
                      </a:endParaRP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1200" cap="none" spc="0" dirty="0">
                          <a:solidFill>
                            <a:schemeClr val="tx1"/>
                          </a:solidFill>
                          <a:latin typeface="Times New Roman" panose="02020603050405020304" pitchFamily="18" charset="0"/>
                          <a:cs typeface="Times New Roman" panose="02020603050405020304" pitchFamily="18" charset="0"/>
                        </a:rPr>
                        <a:t>Spinal düzeyde analjezi, disfori, sedasyon, </a:t>
                      </a:r>
                      <a:r>
                        <a:rPr lang="tr-TR" sz="1200" cap="none" spc="0" dirty="0" err="1">
                          <a:solidFill>
                            <a:schemeClr val="tx1"/>
                          </a:solidFill>
                          <a:latin typeface="Times New Roman" panose="02020603050405020304" pitchFamily="18" charset="0"/>
                          <a:cs typeface="Times New Roman" panose="02020603050405020304" pitchFamily="18" charset="0"/>
                        </a:rPr>
                        <a:t>diürez</a:t>
                      </a:r>
                      <a:r>
                        <a:rPr lang="tr-TR" sz="1200" cap="none" spc="0" dirty="0">
                          <a:solidFill>
                            <a:schemeClr val="tx1"/>
                          </a:solidFill>
                          <a:latin typeface="Times New Roman" panose="02020603050405020304" pitchFamily="18" charset="0"/>
                          <a:cs typeface="Times New Roman" panose="02020603050405020304" pitchFamily="18" charset="0"/>
                        </a:rPr>
                        <a:t> (ADH inhibisyonu)</a:t>
                      </a: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1200" cap="none" spc="0">
                          <a:solidFill>
                            <a:schemeClr val="tx1"/>
                          </a:solidFill>
                          <a:latin typeface="Times New Roman" panose="02020603050405020304" pitchFamily="18" charset="0"/>
                          <a:cs typeface="Times New Roman" panose="02020603050405020304" pitchFamily="18" charset="0"/>
                        </a:rPr>
                        <a:t>Nalbufin, Butorfanol, Pentazocin</a:t>
                      </a: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700320250"/>
                  </a:ext>
                </a:extLst>
              </a:tr>
              <a:tr h="1191170">
                <a:tc>
                  <a:txBody>
                    <a:bodyPr/>
                    <a:lstStyle/>
                    <a:p>
                      <a:pPr>
                        <a:buNone/>
                      </a:pPr>
                      <a:r>
                        <a:rPr lang="el-GR" sz="1200" b="1" cap="none" spc="0" dirty="0">
                          <a:solidFill>
                            <a:srgbClr val="00B050"/>
                          </a:solidFill>
                          <a:latin typeface="Times New Roman" panose="02020603050405020304" pitchFamily="18" charset="0"/>
                          <a:cs typeface="Times New Roman" panose="02020603050405020304" pitchFamily="18" charset="0"/>
                        </a:rPr>
                        <a:t>δ </a:t>
                      </a:r>
                      <a:endParaRPr lang="tr-TR" sz="1200" b="1" cap="none" spc="0" dirty="0">
                        <a:solidFill>
                          <a:srgbClr val="00B050"/>
                        </a:solidFill>
                        <a:latin typeface="Times New Roman" panose="02020603050405020304" pitchFamily="18" charset="0"/>
                        <a:cs typeface="Times New Roman" panose="02020603050405020304" pitchFamily="18" charset="0"/>
                      </a:endParaRPr>
                    </a:p>
                    <a:p>
                      <a:pPr>
                        <a:buNone/>
                      </a:pPr>
                      <a:r>
                        <a:rPr lang="el-GR" sz="1200" b="1" cap="none" spc="0" dirty="0">
                          <a:solidFill>
                            <a:srgbClr val="00B050"/>
                          </a:solidFill>
                          <a:latin typeface="Times New Roman" panose="02020603050405020304" pitchFamily="18" charset="0"/>
                          <a:cs typeface="Times New Roman" panose="02020603050405020304" pitchFamily="18" charset="0"/>
                        </a:rPr>
                        <a:t>(</a:t>
                      </a:r>
                      <a:r>
                        <a:rPr lang="tr-TR" sz="1200" b="1" cap="none" spc="0" dirty="0">
                          <a:solidFill>
                            <a:srgbClr val="00B050"/>
                          </a:solidFill>
                          <a:latin typeface="Times New Roman" panose="02020603050405020304" pitchFamily="18" charset="0"/>
                          <a:cs typeface="Times New Roman" panose="02020603050405020304" pitchFamily="18" charset="0"/>
                        </a:rPr>
                        <a:t>delta, DOR)</a:t>
                      </a:r>
                      <a:endParaRPr lang="tr-TR" sz="1200" cap="none" spc="0" dirty="0">
                        <a:solidFill>
                          <a:srgbClr val="00B050"/>
                        </a:solidFill>
                        <a:latin typeface="Times New Roman" panose="02020603050405020304" pitchFamily="18" charset="0"/>
                        <a:cs typeface="Times New Roman" panose="02020603050405020304" pitchFamily="18" charset="0"/>
                      </a:endParaRPr>
                    </a:p>
                  </a:txBody>
                  <a:tcPr marL="32055" marR="22939" marT="9159" marB="68690"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buNone/>
                      </a:pPr>
                      <a:r>
                        <a:rPr lang="tr-TR" sz="1200" cap="none" spc="0" dirty="0">
                          <a:solidFill>
                            <a:schemeClr val="tx1"/>
                          </a:solidFill>
                          <a:latin typeface="Times New Roman" panose="02020603050405020304" pitchFamily="18" charset="0"/>
                          <a:cs typeface="Times New Roman" panose="02020603050405020304" pitchFamily="18" charset="0"/>
                        </a:rPr>
                        <a:t>Limbik sistem, neokorteks, omurilik</a:t>
                      </a: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1200" b="1" cap="none" spc="0">
                          <a:solidFill>
                            <a:schemeClr val="tx1"/>
                          </a:solidFill>
                          <a:latin typeface="Times New Roman" panose="02020603050405020304" pitchFamily="18" charset="0"/>
                          <a:cs typeface="Times New Roman" panose="02020603050405020304" pitchFamily="18" charset="0"/>
                        </a:rPr>
                        <a:t>Enkefalinler (Met-/Leu-)</a:t>
                      </a:r>
                      <a:endParaRPr lang="tr-TR" sz="1200" cap="none" spc="0">
                        <a:solidFill>
                          <a:schemeClr val="tx1"/>
                        </a:solidFill>
                        <a:latin typeface="Times New Roman" panose="02020603050405020304" pitchFamily="18" charset="0"/>
                        <a:cs typeface="Times New Roman" panose="02020603050405020304" pitchFamily="18" charset="0"/>
                      </a:endParaRP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1200" cap="none" spc="0" dirty="0">
                          <a:solidFill>
                            <a:schemeClr val="tx1"/>
                          </a:solidFill>
                          <a:latin typeface="Times New Roman" panose="02020603050405020304" pitchFamily="18" charset="0"/>
                          <a:cs typeface="Times New Roman" panose="02020603050405020304" pitchFamily="18" charset="0"/>
                        </a:rPr>
                        <a:t>Analjezi, emosyonel modülasyon, antidepresan etkiler</a:t>
                      </a: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1200" cap="none" spc="0">
                          <a:solidFill>
                            <a:schemeClr val="tx1"/>
                          </a:solidFill>
                          <a:latin typeface="Times New Roman" panose="02020603050405020304" pitchFamily="18" charset="0"/>
                          <a:cs typeface="Times New Roman" panose="02020603050405020304" pitchFamily="18" charset="0"/>
                        </a:rPr>
                        <a:t>DOR agonistleri (klinikte rutin değil; araştırma düzeyi)</a:t>
                      </a: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749431077"/>
                  </a:ext>
                </a:extLst>
              </a:tr>
              <a:tr h="1191170">
                <a:tc>
                  <a:txBody>
                    <a:bodyPr/>
                    <a:lstStyle/>
                    <a:p>
                      <a:pPr>
                        <a:buNone/>
                      </a:pPr>
                      <a:r>
                        <a:rPr lang="tr-TR" sz="1200" b="1" cap="none" spc="0" dirty="0">
                          <a:solidFill>
                            <a:srgbClr val="00B050"/>
                          </a:solidFill>
                          <a:latin typeface="Times New Roman" panose="02020603050405020304" pitchFamily="18" charset="0"/>
                          <a:cs typeface="Times New Roman" panose="02020603050405020304" pitchFamily="18" charset="0"/>
                        </a:rPr>
                        <a:t>NOP / ORL-1 </a:t>
                      </a:r>
                      <a:r>
                        <a:rPr lang="tr-TR" sz="1000" b="1" cap="none" spc="0" dirty="0">
                          <a:solidFill>
                            <a:srgbClr val="00B050"/>
                          </a:solidFill>
                          <a:latin typeface="Times New Roman" panose="02020603050405020304" pitchFamily="18" charset="0"/>
                          <a:cs typeface="Times New Roman" panose="02020603050405020304" pitchFamily="18" charset="0"/>
                        </a:rPr>
                        <a:t>(</a:t>
                      </a:r>
                      <a:r>
                        <a:rPr lang="tr-TR" sz="1000" b="1" cap="none" spc="0" dirty="0" err="1">
                          <a:solidFill>
                            <a:srgbClr val="00B050"/>
                          </a:solidFill>
                          <a:latin typeface="Times New Roman" panose="02020603050405020304" pitchFamily="18" charset="0"/>
                          <a:cs typeface="Times New Roman" panose="02020603050405020304" pitchFamily="18" charset="0"/>
                        </a:rPr>
                        <a:t>Nociceptin</a:t>
                      </a:r>
                      <a:r>
                        <a:rPr lang="tr-TR" sz="1000" b="1" cap="none" spc="0" dirty="0">
                          <a:solidFill>
                            <a:srgbClr val="00B050"/>
                          </a:solidFill>
                          <a:latin typeface="Times New Roman" panose="02020603050405020304" pitchFamily="18" charset="0"/>
                          <a:cs typeface="Times New Roman" panose="02020603050405020304" pitchFamily="18" charset="0"/>
                        </a:rPr>
                        <a:t> reseptörü)</a:t>
                      </a:r>
                      <a:endParaRPr lang="tr-TR" sz="1200" cap="none" spc="0" dirty="0">
                        <a:solidFill>
                          <a:srgbClr val="00B050"/>
                        </a:solidFill>
                        <a:latin typeface="Times New Roman" panose="02020603050405020304" pitchFamily="18" charset="0"/>
                        <a:cs typeface="Times New Roman" panose="02020603050405020304" pitchFamily="18" charset="0"/>
                      </a:endParaRPr>
                    </a:p>
                  </a:txBody>
                  <a:tcPr marL="32055" marR="22939" marT="9159" marB="68690"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buNone/>
                      </a:pPr>
                      <a:r>
                        <a:rPr lang="pt-BR" sz="1200" cap="none" spc="0">
                          <a:solidFill>
                            <a:schemeClr val="tx1"/>
                          </a:solidFill>
                          <a:latin typeface="Times New Roman" panose="02020603050405020304" pitchFamily="18" charset="0"/>
                          <a:cs typeface="Times New Roman" panose="02020603050405020304" pitchFamily="18" charset="0"/>
                        </a:rPr>
                        <a:t>Mezensefalon, talamus, periferik sinir uçları</a:t>
                      </a: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1200" b="1" cap="none" spc="0" dirty="0" err="1">
                          <a:solidFill>
                            <a:schemeClr val="tx1"/>
                          </a:solidFill>
                          <a:latin typeface="Times New Roman" panose="02020603050405020304" pitchFamily="18" charset="0"/>
                          <a:cs typeface="Times New Roman" panose="02020603050405020304" pitchFamily="18" charset="0"/>
                        </a:rPr>
                        <a:t>Nociceptin</a:t>
                      </a:r>
                      <a:r>
                        <a:rPr lang="tr-TR" sz="1200" b="1" cap="none" spc="0" dirty="0">
                          <a:solidFill>
                            <a:schemeClr val="tx1"/>
                          </a:solidFill>
                          <a:latin typeface="Times New Roman" panose="02020603050405020304" pitchFamily="18" charset="0"/>
                          <a:cs typeface="Times New Roman" panose="02020603050405020304" pitchFamily="18" charset="0"/>
                        </a:rPr>
                        <a:t>/</a:t>
                      </a:r>
                      <a:r>
                        <a:rPr lang="tr-TR" sz="1200" b="1" cap="none" spc="0" dirty="0" err="1">
                          <a:solidFill>
                            <a:schemeClr val="tx1"/>
                          </a:solidFill>
                          <a:latin typeface="Times New Roman" panose="02020603050405020304" pitchFamily="18" charset="0"/>
                          <a:cs typeface="Times New Roman" panose="02020603050405020304" pitchFamily="18" charset="0"/>
                        </a:rPr>
                        <a:t>orfanin</a:t>
                      </a:r>
                      <a:r>
                        <a:rPr lang="tr-TR" sz="1200" b="1" cap="none" spc="0" dirty="0">
                          <a:solidFill>
                            <a:schemeClr val="tx1"/>
                          </a:solidFill>
                          <a:latin typeface="Times New Roman" panose="02020603050405020304" pitchFamily="18" charset="0"/>
                          <a:cs typeface="Times New Roman" panose="02020603050405020304" pitchFamily="18" charset="0"/>
                        </a:rPr>
                        <a:t> FQ</a:t>
                      </a:r>
                      <a:endParaRPr lang="tr-TR" sz="1200" cap="none" spc="0" dirty="0">
                        <a:solidFill>
                          <a:schemeClr val="tx1"/>
                        </a:solidFill>
                        <a:latin typeface="Times New Roman" panose="02020603050405020304" pitchFamily="18" charset="0"/>
                        <a:cs typeface="Times New Roman" panose="02020603050405020304" pitchFamily="18" charset="0"/>
                      </a:endParaRP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1200" cap="none" spc="0" dirty="0">
                          <a:solidFill>
                            <a:schemeClr val="tx1"/>
                          </a:solidFill>
                          <a:latin typeface="Times New Roman" panose="02020603050405020304" pitchFamily="18" charset="0"/>
                          <a:cs typeface="Times New Roman" panose="02020603050405020304" pitchFamily="18" charset="0"/>
                        </a:rPr>
                        <a:t>Analjezi (spinal), anti-ödül etkisi (öforiyi baskılar), </a:t>
                      </a:r>
                      <a:r>
                        <a:rPr lang="tr-TR" sz="1200" cap="none" spc="0" dirty="0" err="1">
                          <a:solidFill>
                            <a:schemeClr val="tx1"/>
                          </a:solidFill>
                          <a:latin typeface="Times New Roman" panose="02020603050405020304" pitchFamily="18" charset="0"/>
                          <a:cs typeface="Times New Roman" panose="02020603050405020304" pitchFamily="18" charset="0"/>
                        </a:rPr>
                        <a:t>hiperaljeziyi</a:t>
                      </a:r>
                      <a:r>
                        <a:rPr lang="tr-TR" sz="1200" cap="none" spc="0" dirty="0">
                          <a:solidFill>
                            <a:schemeClr val="tx1"/>
                          </a:solidFill>
                          <a:latin typeface="Times New Roman" panose="02020603050405020304" pitchFamily="18" charset="0"/>
                          <a:cs typeface="Times New Roman" panose="02020603050405020304" pitchFamily="18" charset="0"/>
                        </a:rPr>
                        <a:t> modüle eder</a:t>
                      </a: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tr-TR" sz="1200" cap="none" spc="0" dirty="0" err="1">
                          <a:solidFill>
                            <a:schemeClr val="tx1"/>
                          </a:solidFill>
                          <a:latin typeface="Times New Roman" panose="02020603050405020304" pitchFamily="18" charset="0"/>
                          <a:cs typeface="Times New Roman" panose="02020603050405020304" pitchFamily="18" charset="0"/>
                        </a:rPr>
                        <a:t>Nociceptin</a:t>
                      </a:r>
                      <a:r>
                        <a:rPr lang="tr-TR" sz="1200" cap="none" spc="0" dirty="0">
                          <a:solidFill>
                            <a:schemeClr val="tx1"/>
                          </a:solidFill>
                          <a:latin typeface="Times New Roman" panose="02020603050405020304" pitchFamily="18" charset="0"/>
                          <a:cs typeface="Times New Roman" panose="02020603050405020304" pitchFamily="18" charset="0"/>
                        </a:rPr>
                        <a:t> analogları (faz II araştırmalar)</a:t>
                      </a:r>
                    </a:p>
                  </a:txBody>
                  <a:tcPr marL="32055" marR="22939" marT="9159" marB="6869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31434033"/>
                  </a:ext>
                </a:extLst>
              </a:tr>
            </a:tbl>
          </a:graphicData>
        </a:graphic>
      </p:graphicFrame>
    </p:spTree>
    <p:extLst>
      <p:ext uri="{BB962C8B-B14F-4D97-AF65-F5344CB8AC3E}">
        <p14:creationId xmlns:p14="http://schemas.microsoft.com/office/powerpoint/2010/main" val="1304118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İçerik Yer Tutucusu 4" descr="insan yüzü, kişi, şahıs, giyim, sanat içeren bir resim&#10;&#10;Yapay zeka tarafından oluşturulmuş içerik yanlış olabilir.">
            <a:extLst>
              <a:ext uri="{FF2B5EF4-FFF2-40B4-BE49-F238E27FC236}">
                <a16:creationId xmlns:a16="http://schemas.microsoft.com/office/drawing/2014/main" id="{74D24713-B7DB-ABD6-46F2-4B20A61C8595}"/>
              </a:ext>
            </a:extLst>
          </p:cNvPr>
          <p:cNvPicPr>
            <a:picLocks noGrp="1" noChangeAspect="1"/>
          </p:cNvPicPr>
          <p:nvPr>
            <p:ph idx="1"/>
          </p:nvPr>
        </p:nvPicPr>
        <p:blipFill>
          <a:blip r:embed="rId2">
            <a:alphaModFix amt="24000"/>
            <a:extLst>
              <a:ext uri="{BEBA8EAE-BF5A-486C-A8C5-ECC9F3942E4B}">
                <a14:imgProps xmlns:a14="http://schemas.microsoft.com/office/drawing/2010/main">
                  <a14:imgLayer r:embed="rId3">
                    <a14:imgEffect>
                      <a14:colorTemperature colorTemp="6368"/>
                    </a14:imgEffect>
                    <a14:imgEffect>
                      <a14:saturation sat="354000"/>
                    </a14:imgEffect>
                  </a14:imgLayer>
                </a14:imgProps>
              </a:ext>
            </a:extLst>
          </a:blip>
          <a:srcRect b="15370"/>
          <a:stretch>
            <a:fillRect/>
          </a:stretch>
        </p:blipFill>
        <p:spPr>
          <a:xfrm>
            <a:off x="20" y="-7624"/>
            <a:ext cx="12191981" cy="6887365"/>
          </a:xfrm>
          <a:prstGeom prst="rect">
            <a:avLst/>
          </a:prstGeom>
        </p:spPr>
      </p:pic>
      <p:sp>
        <p:nvSpPr>
          <p:cNvPr id="6" name="Dikdörtgen: Köşeleri Yuvarlatılmış 5">
            <a:extLst>
              <a:ext uri="{FF2B5EF4-FFF2-40B4-BE49-F238E27FC236}">
                <a16:creationId xmlns:a16="http://schemas.microsoft.com/office/drawing/2014/main" id="{BBE8B9F8-2FFA-8127-FE28-C671985F79A8}"/>
              </a:ext>
            </a:extLst>
          </p:cNvPr>
          <p:cNvSpPr/>
          <p:nvPr/>
        </p:nvSpPr>
        <p:spPr>
          <a:xfrm>
            <a:off x="731328" y="137452"/>
            <a:ext cx="3370998" cy="2083527"/>
          </a:xfrm>
          <a:prstGeom prst="roundRect">
            <a:avLst/>
          </a:prstGeom>
          <a:noFill/>
          <a:ln w="57150">
            <a:solidFill>
              <a:srgbClr val="99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latin typeface="Times New Roman" panose="02020603050405020304" pitchFamily="18" charset="0"/>
                <a:cs typeface="Times New Roman" panose="02020603050405020304" pitchFamily="18" charset="0"/>
              </a:rPr>
              <a:t>YAŞLANMA </a:t>
            </a:r>
          </a:p>
          <a:p>
            <a:pPr algn="ctr"/>
            <a:r>
              <a:rPr lang="tr-TR" sz="3200" b="1" dirty="0">
                <a:latin typeface="Times New Roman" panose="02020603050405020304" pitchFamily="18" charset="0"/>
                <a:cs typeface="Times New Roman" panose="02020603050405020304" pitchFamily="18" charset="0"/>
              </a:rPr>
              <a:t>ve </a:t>
            </a:r>
          </a:p>
          <a:p>
            <a:pPr algn="ctr"/>
            <a:r>
              <a:rPr lang="tr-TR" sz="3200" b="1" dirty="0">
                <a:latin typeface="Times New Roman" panose="02020603050405020304" pitchFamily="18" charset="0"/>
                <a:cs typeface="Times New Roman" panose="02020603050405020304" pitchFamily="18" charset="0"/>
              </a:rPr>
              <a:t> OPİOİD</a:t>
            </a:r>
          </a:p>
        </p:txBody>
      </p:sp>
      <p:sp>
        <p:nvSpPr>
          <p:cNvPr id="9" name="Metin kutusu 8">
            <a:extLst>
              <a:ext uri="{FF2B5EF4-FFF2-40B4-BE49-F238E27FC236}">
                <a16:creationId xmlns:a16="http://schemas.microsoft.com/office/drawing/2014/main" id="{88A47DB7-FD4B-3B4A-E2CE-579CCAC4D142}"/>
              </a:ext>
            </a:extLst>
          </p:cNvPr>
          <p:cNvSpPr txBox="1"/>
          <p:nvPr/>
        </p:nvSpPr>
        <p:spPr>
          <a:xfrm>
            <a:off x="126570" y="3429000"/>
            <a:ext cx="6205986" cy="1477328"/>
          </a:xfrm>
          <a:prstGeom prst="rect">
            <a:avLst/>
          </a:prstGeom>
          <a:noFill/>
        </p:spPr>
        <p:txBody>
          <a:bodyPr wrap="square" rtlCol="0">
            <a:spAutoFit/>
          </a:bodyPr>
          <a:lstStyle/>
          <a:p>
            <a:pPr marL="285750" indent="-285750">
              <a:buFont typeface="Arial" panose="020B0604020202020204" pitchFamily="34" charset="0"/>
              <a:buChar char="•"/>
            </a:pPr>
            <a:r>
              <a:rPr lang="tr-TR" sz="2400" b="1" dirty="0">
                <a:solidFill>
                  <a:schemeClr val="bg1"/>
                </a:solidFill>
                <a:latin typeface="Times New Roman" panose="02020603050405020304" pitchFamily="18" charset="0"/>
                <a:cs typeface="Times New Roman" panose="02020603050405020304" pitchFamily="18" charset="0"/>
              </a:rPr>
              <a:t>Klirens azalma</a:t>
            </a:r>
          </a:p>
          <a:p>
            <a:pPr marL="285750" indent="-285750">
              <a:buFont typeface="Arial" panose="020B0604020202020204" pitchFamily="34" charset="0"/>
              <a:buChar char="•"/>
            </a:pPr>
            <a:r>
              <a:rPr lang="tr-TR" sz="2400" b="1" dirty="0">
                <a:solidFill>
                  <a:schemeClr val="bg1"/>
                </a:solidFill>
                <a:latin typeface="Times New Roman" panose="02020603050405020304" pitchFamily="18" charset="0"/>
                <a:cs typeface="Times New Roman" panose="02020603050405020304" pitchFamily="18" charset="0"/>
              </a:rPr>
              <a:t>Vücut kompozisyonu değişim</a:t>
            </a:r>
          </a:p>
          <a:p>
            <a:pPr marL="285750" indent="-285750">
              <a:buFont typeface="Arial" panose="020B0604020202020204" pitchFamily="34" charset="0"/>
              <a:buChar char="•"/>
            </a:pPr>
            <a:r>
              <a:rPr lang="tr-TR" sz="2400" b="1" dirty="0">
                <a:solidFill>
                  <a:schemeClr val="bg1"/>
                </a:solidFill>
                <a:latin typeface="Times New Roman" panose="02020603050405020304" pitchFamily="18" charset="0"/>
                <a:cs typeface="Times New Roman" panose="02020603050405020304" pitchFamily="18" charset="0"/>
              </a:rPr>
              <a:t>Hepatik ve Renal metabolizma değişimleri</a:t>
            </a:r>
          </a:p>
          <a:p>
            <a:pPr marL="285750" indent="-285750">
              <a:buFont typeface="Arial" panose="020B0604020202020204" pitchFamily="34" charset="0"/>
              <a:buChar char="•"/>
            </a:pPr>
            <a:endParaRPr lang="tr-TR" dirty="0"/>
          </a:p>
        </p:txBody>
      </p:sp>
      <p:sp>
        <p:nvSpPr>
          <p:cNvPr id="15" name="Ok: Aşağı 14">
            <a:extLst>
              <a:ext uri="{FF2B5EF4-FFF2-40B4-BE49-F238E27FC236}">
                <a16:creationId xmlns:a16="http://schemas.microsoft.com/office/drawing/2014/main" id="{962A9FBA-8C6E-9F65-47B7-A65881E81686}"/>
              </a:ext>
            </a:extLst>
          </p:cNvPr>
          <p:cNvSpPr/>
          <p:nvPr/>
        </p:nvSpPr>
        <p:spPr>
          <a:xfrm>
            <a:off x="2122714" y="2512291"/>
            <a:ext cx="470263" cy="5225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a:extLst>
              <a:ext uri="{FF2B5EF4-FFF2-40B4-BE49-F238E27FC236}">
                <a16:creationId xmlns:a16="http://schemas.microsoft.com/office/drawing/2014/main" id="{B8F43858-0E86-F65E-B39B-6151148B1FE1}"/>
              </a:ext>
            </a:extLst>
          </p:cNvPr>
          <p:cNvSpPr/>
          <p:nvPr/>
        </p:nvSpPr>
        <p:spPr>
          <a:xfrm>
            <a:off x="119566" y="3326117"/>
            <a:ext cx="6093823" cy="1717766"/>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Ok: Aşağı 16">
            <a:extLst>
              <a:ext uri="{FF2B5EF4-FFF2-40B4-BE49-F238E27FC236}">
                <a16:creationId xmlns:a16="http://schemas.microsoft.com/office/drawing/2014/main" id="{CADC2F37-8070-6F45-10E0-E9D9FCA0ABDA}"/>
              </a:ext>
            </a:extLst>
          </p:cNvPr>
          <p:cNvSpPr/>
          <p:nvPr/>
        </p:nvSpPr>
        <p:spPr>
          <a:xfrm>
            <a:off x="2172062" y="5255359"/>
            <a:ext cx="470263" cy="5225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E03E5A41-3F83-BEDF-08F4-0D25C045C05B}"/>
              </a:ext>
            </a:extLst>
          </p:cNvPr>
          <p:cNvSpPr/>
          <p:nvPr/>
        </p:nvSpPr>
        <p:spPr>
          <a:xfrm>
            <a:off x="126570" y="5915428"/>
            <a:ext cx="9000311" cy="69886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latin typeface="Times New Roman" panose="02020603050405020304" pitchFamily="18" charset="0"/>
                <a:cs typeface="Times New Roman" panose="02020603050405020304" pitchFamily="18" charset="0"/>
              </a:rPr>
              <a:t>Yaşlı hastada etkinlik ve yan etkiler daha az tahmin edilebilirdir!</a:t>
            </a:r>
          </a:p>
        </p:txBody>
      </p:sp>
      <p:sp>
        <p:nvSpPr>
          <p:cNvPr id="19" name="Dikdörtgen: Köşeleri Yuvarlatılmış 18">
            <a:extLst>
              <a:ext uri="{FF2B5EF4-FFF2-40B4-BE49-F238E27FC236}">
                <a16:creationId xmlns:a16="http://schemas.microsoft.com/office/drawing/2014/main" id="{2096A64B-DF98-6009-751A-8541AA2CDA84}"/>
              </a:ext>
            </a:extLst>
          </p:cNvPr>
          <p:cNvSpPr/>
          <p:nvPr/>
        </p:nvSpPr>
        <p:spPr>
          <a:xfrm>
            <a:off x="6865257" y="1857829"/>
            <a:ext cx="5091640" cy="3294742"/>
          </a:xfrm>
          <a:prstGeom prst="round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Font typeface="Arial" panose="020B0604020202020204" pitchFamily="34" charset="0"/>
              <a:buChar char="•"/>
            </a:pPr>
            <a:r>
              <a:rPr lang="tr-TR" sz="2200" b="1" dirty="0" err="1">
                <a:latin typeface="Times New Roman" panose="02020603050405020304" pitchFamily="18" charset="0"/>
                <a:cs typeface="Times New Roman" panose="02020603050405020304" pitchFamily="18" charset="0"/>
              </a:rPr>
              <a:t>Non</a:t>
            </a:r>
            <a:r>
              <a:rPr lang="tr-TR" sz="2200" b="1" dirty="0">
                <a:latin typeface="Times New Roman" panose="02020603050405020304" pitchFamily="18" charset="0"/>
                <a:cs typeface="Times New Roman" panose="02020603050405020304" pitchFamily="18" charset="0"/>
              </a:rPr>
              <a:t>-farmakolojik</a:t>
            </a:r>
            <a:r>
              <a:rPr lang="tr-TR" sz="2200" dirty="0">
                <a:latin typeface="Times New Roman" panose="02020603050405020304" pitchFamily="18" charset="0"/>
                <a:cs typeface="Times New Roman" panose="02020603050405020304" pitchFamily="18" charset="0"/>
              </a:rPr>
              <a:t> ve </a:t>
            </a:r>
            <a:r>
              <a:rPr lang="tr-TR" sz="2200" b="1" dirty="0" err="1">
                <a:latin typeface="Times New Roman" panose="02020603050405020304" pitchFamily="18" charset="0"/>
                <a:cs typeface="Times New Roman" panose="02020603050405020304" pitchFamily="18" charset="0"/>
              </a:rPr>
              <a:t>non-opioid</a:t>
            </a:r>
            <a:r>
              <a:rPr lang="tr-TR" sz="2200" b="1" dirty="0">
                <a:latin typeface="Times New Roman" panose="02020603050405020304" pitchFamily="18" charset="0"/>
                <a:cs typeface="Times New Roman" panose="02020603050405020304" pitchFamily="18" charset="0"/>
              </a:rPr>
              <a:t> </a:t>
            </a:r>
            <a:r>
              <a:rPr lang="tr-TR" sz="2200" dirty="0">
                <a:latin typeface="Times New Roman" panose="02020603050405020304" pitchFamily="18" charset="0"/>
                <a:cs typeface="Times New Roman" panose="02020603050405020304" pitchFamily="18" charset="0"/>
              </a:rPr>
              <a:t>tedaviler maksimize edildikten sonra!</a:t>
            </a:r>
          </a:p>
          <a:p>
            <a:pPr marL="342900" indent="-342900" algn="ctr">
              <a:buFont typeface="Arial" panose="020B0604020202020204" pitchFamily="34" charset="0"/>
              <a:buChar char="•"/>
            </a:pPr>
            <a:r>
              <a:rPr lang="tr-TR" sz="2200" b="1" dirty="0">
                <a:latin typeface="Times New Roman" panose="02020603050405020304" pitchFamily="18" charset="0"/>
                <a:cs typeface="Times New Roman" panose="02020603050405020304" pitchFamily="18" charset="0"/>
              </a:rPr>
              <a:t>Kar-zarar</a:t>
            </a:r>
            <a:r>
              <a:rPr lang="tr-TR" sz="2200" dirty="0">
                <a:latin typeface="Times New Roman" panose="02020603050405020304" pitchFamily="18" charset="0"/>
                <a:cs typeface="Times New Roman" panose="02020603050405020304" pitchFamily="18" charset="0"/>
              </a:rPr>
              <a:t> gözetilerek ortak karar verilmeli!</a:t>
            </a:r>
          </a:p>
          <a:p>
            <a:pPr marL="285750" indent="-285750" algn="ctr">
              <a:buFont typeface="Arial" panose="020B0604020202020204" pitchFamily="34" charset="0"/>
              <a:buChar char="•"/>
            </a:pPr>
            <a:r>
              <a:rPr lang="tr-TR" sz="2200" b="1" dirty="0">
                <a:latin typeface="Times New Roman" panose="02020603050405020304" pitchFamily="18" charset="0"/>
                <a:cs typeface="Times New Roman" panose="02020603050405020304" pitchFamily="18" charset="0"/>
              </a:rPr>
              <a:t>Başlangıç dozu %50- 75 daha düşük </a:t>
            </a:r>
          </a:p>
          <a:p>
            <a:pPr marL="285750" indent="-285750" algn="ctr">
              <a:buFont typeface="Arial" panose="020B0604020202020204" pitchFamily="34" charset="0"/>
              <a:buChar char="•"/>
            </a:pPr>
            <a:r>
              <a:rPr lang="tr-TR" sz="2200" b="1" dirty="0">
                <a:latin typeface="Times New Roman" panose="02020603050405020304" pitchFamily="18" charset="0"/>
                <a:cs typeface="Times New Roman" panose="02020603050405020304" pitchFamily="18" charset="0"/>
              </a:rPr>
              <a:t>Tek bir kısa etkili ile başlanmalı</a:t>
            </a:r>
          </a:p>
          <a:p>
            <a:pPr marL="285750" indent="-285750" algn="ctr">
              <a:buFont typeface="Arial" panose="020B0604020202020204" pitchFamily="34" charset="0"/>
              <a:buChar char="•"/>
            </a:pPr>
            <a:r>
              <a:rPr lang="tr-TR" sz="2200" b="1" dirty="0">
                <a:latin typeface="Times New Roman" panose="02020603050405020304" pitchFamily="18" charset="0"/>
                <a:cs typeface="Times New Roman" panose="02020603050405020304" pitchFamily="18" charset="0"/>
              </a:rPr>
              <a:t>Yakın takip ile titre edilmeli!</a:t>
            </a:r>
          </a:p>
        </p:txBody>
      </p:sp>
    </p:spTree>
    <p:extLst>
      <p:ext uri="{BB962C8B-B14F-4D97-AF65-F5344CB8AC3E}">
        <p14:creationId xmlns:p14="http://schemas.microsoft.com/office/powerpoint/2010/main" val="221576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5" grpId="0" animBg="1"/>
      <p:bldP spid="16" grpId="0" animBg="1"/>
      <p:bldP spid="17"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A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Opioid Drugs Strength Chart">
            <a:extLst>
              <a:ext uri="{FF2B5EF4-FFF2-40B4-BE49-F238E27FC236}">
                <a16:creationId xmlns:a16="http://schemas.microsoft.com/office/drawing/2014/main" id="{BB69F9B8-9A68-33EA-6FCF-FA3A23D875E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581"/>
          <a:stretch>
            <a:fillRect/>
          </a:stretch>
        </p:blipFill>
        <p:spPr bwMode="auto">
          <a:xfrm>
            <a:off x="643467" y="876346"/>
            <a:ext cx="10905066" cy="510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378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47C88-3E6C-62EF-5C78-3134AE2542D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7C6300E-357E-784B-D0C1-9C7FF8428227}"/>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36CDF09D-54F7-A837-8B0C-E381EBF67D92}"/>
              </a:ext>
            </a:extLst>
          </p:cNvPr>
          <p:cNvPicPr>
            <a:picLocks noGrp="1" noChangeAspect="1"/>
          </p:cNvPicPr>
          <p:nvPr>
            <p:ph idx="1"/>
          </p:nvPr>
        </p:nvPicPr>
        <p:blipFill>
          <a:blip r:embed="rId3"/>
          <a:stretch>
            <a:fillRect/>
          </a:stretch>
        </p:blipFill>
        <p:spPr>
          <a:xfrm>
            <a:off x="0" y="0"/>
            <a:ext cx="12192000" cy="6858000"/>
          </a:xfrm>
        </p:spPr>
      </p:pic>
      <p:pic>
        <p:nvPicPr>
          <p:cNvPr id="7" name="Resim 6" descr="metin, ekran görüntüsü, sayı, numara, yazı tipi içeren bir resim&#10;&#10;Yapay zeka tarafından oluşturulmuş içerik yanlış olabilir.">
            <a:extLst>
              <a:ext uri="{FF2B5EF4-FFF2-40B4-BE49-F238E27FC236}">
                <a16:creationId xmlns:a16="http://schemas.microsoft.com/office/drawing/2014/main" id="{297F4068-15AF-4D9B-A600-999324944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01" y="1873920"/>
            <a:ext cx="5310226" cy="4105305"/>
          </a:xfrm>
          <a:prstGeom prst="rect">
            <a:avLst/>
          </a:prstGeom>
        </p:spPr>
      </p:pic>
      <p:pic>
        <p:nvPicPr>
          <p:cNvPr id="9" name="Resim 8" descr="metin, ekran görüntüsü, yazı tipi içeren bir resim&#10;&#10;Yapay zeka tarafından oluşturulmuş içerik yanlış olabilir.">
            <a:extLst>
              <a:ext uri="{FF2B5EF4-FFF2-40B4-BE49-F238E27FC236}">
                <a16:creationId xmlns:a16="http://schemas.microsoft.com/office/drawing/2014/main" id="{F3F70A96-BC6B-94FF-1949-638CFC277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9154" y="1690688"/>
            <a:ext cx="4743096" cy="2389246"/>
          </a:xfrm>
          <a:prstGeom prst="rect">
            <a:avLst/>
          </a:prstGeom>
        </p:spPr>
      </p:pic>
    </p:spTree>
    <p:extLst>
      <p:ext uri="{BB962C8B-B14F-4D97-AF65-F5344CB8AC3E}">
        <p14:creationId xmlns:p14="http://schemas.microsoft.com/office/powerpoint/2010/main" val="4118371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7EE2A-2861-47CF-1FE9-F2EA60B36BE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88F9446-1DC5-3370-923F-FA7E9C09373E}"/>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041BDEE1-88F7-445B-864B-250D31DE1172}"/>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1738104D-9049-8159-B283-E8F23AC6B88B}"/>
              </a:ext>
            </a:extLst>
          </p:cNvPr>
          <p:cNvSpPr txBox="1"/>
          <p:nvPr/>
        </p:nvSpPr>
        <p:spPr>
          <a:xfrm>
            <a:off x="838200" y="1213634"/>
            <a:ext cx="10750550" cy="141577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KRONİK AĞRININ FARMAKOLOJİK YÖNETİMİ</a:t>
            </a:r>
          </a:p>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OPİOİD TÜREVLERİ</a:t>
            </a:r>
            <a:endParaRPr lang="tr-TR" sz="2400" b="1" dirty="0">
              <a:solidFill>
                <a:schemeClr val="accent6">
                  <a:lumMod val="50000"/>
                </a:schemeClr>
              </a:solidFill>
              <a:latin typeface="Times New Roman" panose="02020603050405020304" pitchFamily="18" charset="0"/>
              <a:cs typeface="Times New Roman" panose="02020603050405020304" pitchFamily="18" charset="0"/>
            </a:endParaRPr>
          </a:p>
          <a:p>
            <a:pPr algn="ctr"/>
            <a:r>
              <a:rPr lang="tr-TR" sz="4400" b="1" dirty="0">
                <a:solidFill>
                  <a:schemeClr val="accent5">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TRAMADOL</a:t>
            </a:r>
            <a:endParaRPr lang="tr-TR" sz="3600" b="1" dirty="0">
              <a:solidFill>
                <a:schemeClr val="accent5">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Metin kutusu 3">
            <a:extLst>
              <a:ext uri="{FF2B5EF4-FFF2-40B4-BE49-F238E27FC236}">
                <a16:creationId xmlns:a16="http://schemas.microsoft.com/office/drawing/2014/main" id="{5917462C-77C2-F2BF-ED2E-5BAAC5DE8D38}"/>
              </a:ext>
            </a:extLst>
          </p:cNvPr>
          <p:cNvSpPr txBox="1"/>
          <p:nvPr/>
        </p:nvSpPr>
        <p:spPr>
          <a:xfrm>
            <a:off x="1257300" y="2876550"/>
            <a:ext cx="10331450" cy="1200329"/>
          </a:xfrm>
          <a:prstGeom prst="rect">
            <a:avLst/>
          </a:prstGeom>
          <a:noFill/>
        </p:spPr>
        <p:txBody>
          <a:bodyPr wrap="square" rtlCol="0">
            <a:spAutoFit/>
          </a:bodyPr>
          <a:lstStyle/>
          <a:p>
            <a:pPr marL="342900"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Sık tercih edilen bir </a:t>
            </a:r>
            <a:r>
              <a:rPr lang="tr-TR" sz="2400" dirty="0" err="1">
                <a:latin typeface="Times New Roman" panose="02020603050405020304" pitchFamily="18" charset="0"/>
                <a:cs typeface="Times New Roman" panose="02020603050405020304" pitchFamily="18" charset="0"/>
              </a:rPr>
              <a:t>opioid</a:t>
            </a:r>
            <a:endParaRPr lang="tr-TR"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Orta- şiddetli ağrıda</a:t>
            </a:r>
            <a:r>
              <a:rPr lang="tr-TR" sz="2400" dirty="0">
                <a:latin typeface="Times New Roman" panose="02020603050405020304" pitchFamily="18" charset="0"/>
                <a:cs typeface="Times New Roman" panose="02020603050405020304" pitchFamily="18" charset="0"/>
                <a:sym typeface="Wingdings" panose="05000000000000000000" pitchFamily="2" charset="2"/>
              </a:rPr>
              <a:t> diğer </a:t>
            </a:r>
            <a:r>
              <a:rPr lang="tr-TR" sz="2400" dirty="0" err="1">
                <a:latin typeface="Times New Roman" panose="02020603050405020304" pitchFamily="18" charset="0"/>
                <a:cs typeface="Times New Roman" panose="02020603050405020304" pitchFamily="18" charset="0"/>
                <a:sym typeface="Wingdings" panose="05000000000000000000" pitchFamily="2" charset="2"/>
              </a:rPr>
              <a:t>non-opioid</a:t>
            </a:r>
            <a:r>
              <a:rPr lang="tr-TR" sz="2400" dirty="0">
                <a:latin typeface="Times New Roman" panose="02020603050405020304" pitchFamily="18" charset="0"/>
                <a:cs typeface="Times New Roman" panose="02020603050405020304" pitchFamily="18" charset="0"/>
                <a:sym typeface="Wingdings" panose="05000000000000000000" pitchFamily="2" charset="2"/>
              </a:rPr>
              <a:t> ajanlar ile yeterli yanıt alınmadığında</a:t>
            </a:r>
          </a:p>
          <a:p>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Dikdörtgen 5">
            <a:extLst>
              <a:ext uri="{FF2B5EF4-FFF2-40B4-BE49-F238E27FC236}">
                <a16:creationId xmlns:a16="http://schemas.microsoft.com/office/drawing/2014/main" id="{777B193F-21F3-6C77-E7B6-9683B84A574A}"/>
              </a:ext>
            </a:extLst>
          </p:cNvPr>
          <p:cNvSpPr/>
          <p:nvPr/>
        </p:nvSpPr>
        <p:spPr>
          <a:xfrm>
            <a:off x="1103086" y="4767943"/>
            <a:ext cx="2293257" cy="1139371"/>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b="1" dirty="0">
                <a:latin typeface="Times New Roman" panose="02020603050405020304" pitchFamily="18" charset="0"/>
                <a:cs typeface="Times New Roman" panose="02020603050405020304" pitchFamily="18" charset="0"/>
              </a:rPr>
              <a:t>DUAL etkili ajan</a:t>
            </a:r>
          </a:p>
        </p:txBody>
      </p:sp>
      <p:sp>
        <p:nvSpPr>
          <p:cNvPr id="7" name="Ok: Sağ 6">
            <a:extLst>
              <a:ext uri="{FF2B5EF4-FFF2-40B4-BE49-F238E27FC236}">
                <a16:creationId xmlns:a16="http://schemas.microsoft.com/office/drawing/2014/main" id="{DA262F22-34A2-ED4E-88AC-48FDAD7C8AF1}"/>
              </a:ext>
            </a:extLst>
          </p:cNvPr>
          <p:cNvSpPr/>
          <p:nvPr/>
        </p:nvSpPr>
        <p:spPr>
          <a:xfrm rot="19908801">
            <a:off x="3628571" y="4601029"/>
            <a:ext cx="1226458" cy="283028"/>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F2D11FD1-63A1-8E91-25A0-C04EF505EA40}"/>
              </a:ext>
            </a:extLst>
          </p:cNvPr>
          <p:cNvSpPr/>
          <p:nvPr/>
        </p:nvSpPr>
        <p:spPr>
          <a:xfrm>
            <a:off x="4897191" y="3810767"/>
            <a:ext cx="3802743" cy="1313891"/>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latin typeface="Times New Roman" panose="02020603050405020304" pitchFamily="18" charset="0"/>
                <a:cs typeface="Times New Roman" panose="02020603050405020304" pitchFamily="18" charset="0"/>
              </a:rPr>
              <a:t>Aktif metabolit</a:t>
            </a:r>
          </a:p>
          <a:p>
            <a:pPr algn="ctr"/>
            <a:r>
              <a:rPr lang="tr-TR" dirty="0">
                <a:latin typeface="Times New Roman" panose="02020603050405020304" pitchFamily="18" charset="0"/>
                <a:cs typeface="Times New Roman" panose="02020603050405020304" pitchFamily="18" charset="0"/>
              </a:rPr>
              <a:t> O-</a:t>
            </a:r>
            <a:r>
              <a:rPr lang="tr-TR" dirty="0" err="1">
                <a:latin typeface="Times New Roman" panose="02020603050405020304" pitchFamily="18" charset="0"/>
                <a:cs typeface="Times New Roman" panose="02020603050405020304" pitchFamily="18" charset="0"/>
              </a:rPr>
              <a:t>desmetiltramadol</a:t>
            </a:r>
            <a:endParaRPr lang="tr-TR" dirty="0">
              <a:latin typeface="Times New Roman" panose="02020603050405020304" pitchFamily="18" charset="0"/>
              <a:cs typeface="Times New Roman" panose="02020603050405020304" pitchFamily="18" charset="0"/>
            </a:endParaRPr>
          </a:p>
          <a:p>
            <a:pPr algn="ctr"/>
            <a:r>
              <a:rPr lang="el-GR" sz="2400" b="1" dirty="0">
                <a:latin typeface="Times New Roman" panose="02020603050405020304" pitchFamily="18" charset="0"/>
                <a:cs typeface="Times New Roman" panose="02020603050405020304" pitchFamily="18" charset="0"/>
              </a:rPr>
              <a:t>μ-</a:t>
            </a:r>
            <a:r>
              <a:rPr lang="tr-TR" sz="2400" b="1" dirty="0" err="1">
                <a:latin typeface="Times New Roman" panose="02020603050405020304" pitchFamily="18" charset="0"/>
                <a:cs typeface="Times New Roman" panose="02020603050405020304" pitchFamily="18" charset="0"/>
              </a:rPr>
              <a:t>opioid</a:t>
            </a:r>
            <a:r>
              <a:rPr lang="tr-TR" sz="2400" b="1" dirty="0">
                <a:latin typeface="Times New Roman" panose="02020603050405020304" pitchFamily="18" charset="0"/>
                <a:cs typeface="Times New Roman" panose="02020603050405020304" pitchFamily="18" charset="0"/>
              </a:rPr>
              <a:t> reseptör agonisti</a:t>
            </a:r>
          </a:p>
          <a:p>
            <a:pPr algn="ctr"/>
            <a:endParaRPr lang="tr-TR" dirty="0"/>
          </a:p>
        </p:txBody>
      </p:sp>
      <p:sp>
        <p:nvSpPr>
          <p:cNvPr id="9" name="Ok: Sağ 8">
            <a:extLst>
              <a:ext uri="{FF2B5EF4-FFF2-40B4-BE49-F238E27FC236}">
                <a16:creationId xmlns:a16="http://schemas.microsoft.com/office/drawing/2014/main" id="{8F505246-A19A-C6DC-35A7-CD8E330970D4}"/>
              </a:ext>
            </a:extLst>
          </p:cNvPr>
          <p:cNvSpPr/>
          <p:nvPr/>
        </p:nvSpPr>
        <p:spPr>
          <a:xfrm>
            <a:off x="8811965" y="4280896"/>
            <a:ext cx="658606" cy="291103"/>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D58F6729-C09B-D5FD-5D58-21D77E43E4FB}"/>
              </a:ext>
            </a:extLst>
          </p:cNvPr>
          <p:cNvSpPr/>
          <p:nvPr/>
        </p:nvSpPr>
        <p:spPr>
          <a:xfrm>
            <a:off x="9615259" y="3810767"/>
            <a:ext cx="1892734" cy="1200329"/>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err="1">
                <a:latin typeface="Times New Roman" panose="02020603050405020304" pitchFamily="18" charset="0"/>
                <a:cs typeface="Times New Roman" panose="02020603050405020304" pitchFamily="18" charset="0"/>
              </a:rPr>
              <a:t>Nosiseptif</a:t>
            </a:r>
            <a:r>
              <a:rPr lang="tr-TR" sz="2800" b="1" dirty="0">
                <a:latin typeface="Times New Roman" panose="02020603050405020304" pitchFamily="18" charset="0"/>
                <a:cs typeface="Times New Roman" panose="02020603050405020304" pitchFamily="18" charset="0"/>
              </a:rPr>
              <a:t> etki</a:t>
            </a:r>
          </a:p>
        </p:txBody>
      </p:sp>
      <p:sp>
        <p:nvSpPr>
          <p:cNvPr id="12" name="Ok: Sağ 11">
            <a:extLst>
              <a:ext uri="{FF2B5EF4-FFF2-40B4-BE49-F238E27FC236}">
                <a16:creationId xmlns:a16="http://schemas.microsoft.com/office/drawing/2014/main" id="{C068E4D1-34D3-66A2-0DEB-9A75B2BC655D}"/>
              </a:ext>
            </a:extLst>
          </p:cNvPr>
          <p:cNvSpPr/>
          <p:nvPr/>
        </p:nvSpPr>
        <p:spPr>
          <a:xfrm rot="1865072">
            <a:off x="3628570" y="5712182"/>
            <a:ext cx="1226458" cy="28302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937D1EF9-F865-9C08-445E-21BA64BA6C77}"/>
              </a:ext>
            </a:extLst>
          </p:cNvPr>
          <p:cNvSpPr/>
          <p:nvPr/>
        </p:nvSpPr>
        <p:spPr>
          <a:xfrm>
            <a:off x="5007428" y="5337628"/>
            <a:ext cx="3692506" cy="1139371"/>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b="1" dirty="0">
                <a:latin typeface="Times New Roman" panose="02020603050405020304" pitchFamily="18" charset="0"/>
                <a:cs typeface="Times New Roman" panose="02020603050405020304" pitchFamily="18" charset="0"/>
              </a:rPr>
              <a:t>SNRI etkisi</a:t>
            </a:r>
          </a:p>
        </p:txBody>
      </p:sp>
      <p:sp>
        <p:nvSpPr>
          <p:cNvPr id="14" name="Ok: Sağ 13">
            <a:extLst>
              <a:ext uri="{FF2B5EF4-FFF2-40B4-BE49-F238E27FC236}">
                <a16:creationId xmlns:a16="http://schemas.microsoft.com/office/drawing/2014/main" id="{E0A531E5-41D7-1E28-8231-913E1A99C69B}"/>
              </a:ext>
            </a:extLst>
          </p:cNvPr>
          <p:cNvSpPr/>
          <p:nvPr/>
        </p:nvSpPr>
        <p:spPr>
          <a:xfrm>
            <a:off x="8811965" y="5801128"/>
            <a:ext cx="709406" cy="29110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a:extLst>
              <a:ext uri="{FF2B5EF4-FFF2-40B4-BE49-F238E27FC236}">
                <a16:creationId xmlns:a16="http://schemas.microsoft.com/office/drawing/2014/main" id="{A9B71315-5D51-1E83-167F-C4BF456AFF88}"/>
              </a:ext>
            </a:extLst>
          </p:cNvPr>
          <p:cNvSpPr/>
          <p:nvPr/>
        </p:nvSpPr>
        <p:spPr>
          <a:xfrm>
            <a:off x="9633402" y="5307148"/>
            <a:ext cx="1892734" cy="120032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latin typeface="Times New Roman" panose="02020603050405020304" pitchFamily="18" charset="0"/>
                <a:cs typeface="Times New Roman" panose="02020603050405020304" pitchFamily="18" charset="0"/>
              </a:rPr>
              <a:t>Nöropatik etki</a:t>
            </a:r>
          </a:p>
        </p:txBody>
      </p:sp>
      <p:sp>
        <p:nvSpPr>
          <p:cNvPr id="16" name="Yıldız: 5 Nokta 15">
            <a:extLst>
              <a:ext uri="{FF2B5EF4-FFF2-40B4-BE49-F238E27FC236}">
                <a16:creationId xmlns:a16="http://schemas.microsoft.com/office/drawing/2014/main" id="{5F2769E5-7715-B7DA-A280-9213B173A51D}"/>
              </a:ext>
            </a:extLst>
          </p:cNvPr>
          <p:cNvSpPr/>
          <p:nvPr/>
        </p:nvSpPr>
        <p:spPr>
          <a:xfrm>
            <a:off x="2389866" y="460739"/>
            <a:ext cx="6990443" cy="542116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accent4">
                    <a:lumMod val="75000"/>
                  </a:schemeClr>
                </a:solidFill>
                <a:latin typeface="Times New Roman" panose="02020603050405020304" pitchFamily="18" charset="0"/>
                <a:cs typeface="Times New Roman" panose="02020603050405020304" pitchFamily="18" charset="0"/>
              </a:rPr>
              <a:t>Multi-komponent kronik ağrılar için iyi bir seçenek!</a:t>
            </a:r>
          </a:p>
        </p:txBody>
      </p:sp>
    </p:spTree>
    <p:extLst>
      <p:ext uri="{BB962C8B-B14F-4D97-AF65-F5344CB8AC3E}">
        <p14:creationId xmlns:p14="http://schemas.microsoft.com/office/powerpoint/2010/main" val="355735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bg/>
                                          </p:spTgt>
                                        </p:tgtEl>
                                        <p:attrNameLst>
                                          <p:attrName>style.visibility</p:attrName>
                                        </p:attrNameLst>
                                      </p:cBhvr>
                                      <p:to>
                                        <p:strVal val="visible"/>
                                      </p:to>
                                    </p:set>
                                    <p:anim calcmode="lin" valueType="num">
                                      <p:cBhvr additive="base">
                                        <p:cTn id="43"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44" dur="500" fill="hold"/>
                                        <p:tgtEl>
                                          <p:spTgt spid="16">
                                            <p:bg/>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 calcmode="lin" valueType="num">
                                      <p:cBhvr additive="base">
                                        <p:cTn id="4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5" grpId="0" animBg="1"/>
      <p:bldP spid="16"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84E95-CF92-1796-AA0A-8F2BD41273B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B7A0A44-82EF-38D5-FBF1-1E0F9883F066}"/>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A2065FE0-54F3-B504-411D-728779739BE6}"/>
              </a:ext>
            </a:extLst>
          </p:cNvPr>
          <p:cNvPicPr>
            <a:picLocks noGrp="1" noChangeAspect="1"/>
          </p:cNvPicPr>
          <p:nvPr>
            <p:ph idx="1"/>
          </p:nvPr>
        </p:nvPicPr>
        <p:blipFill>
          <a:blip r:embed="rId2"/>
          <a:stretch>
            <a:fillRect/>
          </a:stretch>
        </p:blipFill>
        <p:spPr>
          <a:xfrm>
            <a:off x="0" y="0"/>
            <a:ext cx="12192000" cy="6858000"/>
          </a:xfrm>
        </p:spPr>
      </p:pic>
      <p:sp>
        <p:nvSpPr>
          <p:cNvPr id="3" name="Metin kutusu 2">
            <a:extLst>
              <a:ext uri="{FF2B5EF4-FFF2-40B4-BE49-F238E27FC236}">
                <a16:creationId xmlns:a16="http://schemas.microsoft.com/office/drawing/2014/main" id="{D57C511F-7E22-FA5D-96DF-A7871F0C22A2}"/>
              </a:ext>
            </a:extLst>
          </p:cNvPr>
          <p:cNvSpPr txBox="1"/>
          <p:nvPr/>
        </p:nvSpPr>
        <p:spPr>
          <a:xfrm>
            <a:off x="838200" y="1268186"/>
            <a:ext cx="10750550" cy="141577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KRONİK AĞRININ FARMAKOLOJİK YÖNETİMİ</a:t>
            </a:r>
          </a:p>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OPİOİD TÜREVLERİ</a:t>
            </a:r>
            <a:endParaRPr lang="tr-TR" sz="2400" b="1" dirty="0">
              <a:solidFill>
                <a:schemeClr val="accent6">
                  <a:lumMod val="50000"/>
                </a:schemeClr>
              </a:solidFill>
              <a:latin typeface="Times New Roman" panose="02020603050405020304" pitchFamily="18" charset="0"/>
              <a:cs typeface="Times New Roman" panose="02020603050405020304" pitchFamily="18" charset="0"/>
            </a:endParaRPr>
          </a:p>
          <a:p>
            <a:pPr algn="ctr"/>
            <a:r>
              <a:rPr lang="tr-TR" sz="4400" b="1" dirty="0">
                <a:solidFill>
                  <a:schemeClr val="accent5">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TRAMADOL</a:t>
            </a:r>
            <a:endParaRPr lang="tr-TR" sz="3600" b="1" dirty="0">
              <a:solidFill>
                <a:schemeClr val="accent5">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Metin kutusu 3">
            <a:extLst>
              <a:ext uri="{FF2B5EF4-FFF2-40B4-BE49-F238E27FC236}">
                <a16:creationId xmlns:a16="http://schemas.microsoft.com/office/drawing/2014/main" id="{1AF1A802-EDE2-6E00-271C-838F9CA1930D}"/>
              </a:ext>
            </a:extLst>
          </p:cNvPr>
          <p:cNvSpPr txBox="1"/>
          <p:nvPr/>
        </p:nvSpPr>
        <p:spPr>
          <a:xfrm>
            <a:off x="472621" y="2821693"/>
            <a:ext cx="11116129" cy="3477875"/>
          </a:xfrm>
          <a:prstGeom prst="rect">
            <a:avLst/>
          </a:prstGeom>
          <a:noFill/>
        </p:spPr>
        <p:txBody>
          <a:bodyPr wrap="square" rtlCol="0">
            <a:spAutoFit/>
          </a:bodyPr>
          <a:lstStyle/>
          <a:p>
            <a:pPr marL="342900"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25- 50 mg dozunda başlanıp</a:t>
            </a:r>
            <a:r>
              <a:rPr lang="tr-TR" sz="2400" dirty="0">
                <a:latin typeface="Times New Roman" panose="02020603050405020304" pitchFamily="18" charset="0"/>
                <a:cs typeface="Times New Roman" panose="02020603050405020304" pitchFamily="18" charset="0"/>
                <a:sym typeface="Wingdings" panose="05000000000000000000" pitchFamily="2" charset="2"/>
              </a:rPr>
              <a:t> 400 mg /gün dozunu geçmemeli!</a:t>
            </a: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r>
              <a:rPr lang="tr-TR"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75 yaş üstü</a:t>
            </a:r>
            <a:r>
              <a:rPr lang="tr-TR" sz="2400" b="1" dirty="0">
                <a:latin typeface="Times New Roman" panose="02020603050405020304" pitchFamily="18" charset="0"/>
                <a:cs typeface="Times New Roman" panose="02020603050405020304" pitchFamily="18" charset="0"/>
                <a:sym typeface="Wingdings" panose="05000000000000000000" pitchFamily="2" charset="2"/>
              </a:rPr>
              <a:t> </a:t>
            </a:r>
            <a:r>
              <a:rPr lang="tr-TR" sz="2400" dirty="0">
                <a:latin typeface="Times New Roman" panose="02020603050405020304" pitchFamily="18" charset="0"/>
                <a:cs typeface="Times New Roman" panose="02020603050405020304" pitchFamily="18" charset="0"/>
                <a:sym typeface="Wingdings" panose="05000000000000000000" pitchFamily="2" charset="2"/>
              </a:rPr>
              <a:t>azalmış klirens!                            </a:t>
            </a:r>
            <a:endParaRPr lang="tr-TR" sz="2800" dirty="0">
              <a:latin typeface="Times New Roman" panose="02020603050405020304" pitchFamily="18" charset="0"/>
              <a:cs typeface="Times New Roman" panose="02020603050405020304" pitchFamily="18" charset="0"/>
              <a:sym typeface="Wingdings" panose="05000000000000000000" pitchFamily="2" charset="2"/>
            </a:endParaRPr>
          </a:p>
          <a:p>
            <a:r>
              <a:rPr lang="tr-TR" sz="2800" dirty="0">
                <a:latin typeface="Times New Roman" panose="02020603050405020304" pitchFamily="18" charset="0"/>
                <a:cs typeface="Times New Roman" panose="02020603050405020304" pitchFamily="18" charset="0"/>
                <a:sym typeface="Wingdings" panose="05000000000000000000" pitchFamily="2" charset="2"/>
              </a:rPr>
              <a:t>	          </a:t>
            </a:r>
            <a:r>
              <a:rPr lang="tr-TR" sz="2400" dirty="0">
                <a:latin typeface="Times New Roman" panose="02020603050405020304" pitchFamily="18" charset="0"/>
                <a:cs typeface="Times New Roman" panose="02020603050405020304" pitchFamily="18" charset="0"/>
                <a:sym typeface="Wingdings" panose="05000000000000000000" pitchFamily="2" charset="2"/>
              </a:rPr>
              <a:t>aktif metabolitin biyoyararlanımı artar!</a:t>
            </a:r>
          </a:p>
          <a:p>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sym typeface="Wingdings" panose="05000000000000000000" pitchFamily="2" charset="2"/>
              </a:rPr>
              <a:t>GFR &lt;30’a kadar doz ayarlaması gerekmez  200 mg/gün!</a:t>
            </a: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sym typeface="Wingdings" panose="05000000000000000000" pitchFamily="2" charset="2"/>
              </a:rPr>
              <a:t>Asetaminofen ile kombine/ </a:t>
            </a:r>
            <a:r>
              <a:rPr lang="tr-TR" sz="2400" dirty="0" err="1">
                <a:latin typeface="Times New Roman" panose="02020603050405020304" pitchFamily="18" charset="0"/>
                <a:cs typeface="Times New Roman" panose="02020603050405020304" pitchFamily="18" charset="0"/>
                <a:sym typeface="Wingdings" panose="05000000000000000000" pitchFamily="2" charset="2"/>
              </a:rPr>
              <a:t>fix</a:t>
            </a:r>
            <a:r>
              <a:rPr lang="tr-TR" sz="2400" dirty="0">
                <a:latin typeface="Times New Roman" panose="02020603050405020304" pitchFamily="18" charset="0"/>
                <a:cs typeface="Times New Roman" panose="02020603050405020304" pitchFamily="18" charset="0"/>
                <a:sym typeface="Wingdings" panose="05000000000000000000" pitchFamily="2" charset="2"/>
              </a:rPr>
              <a:t> kullanımı doz ihtiyacını azaltır!</a:t>
            </a:r>
          </a:p>
        </p:txBody>
      </p:sp>
      <p:sp>
        <p:nvSpPr>
          <p:cNvPr id="6" name="Yıldız: 5 Nokta 5">
            <a:extLst>
              <a:ext uri="{FF2B5EF4-FFF2-40B4-BE49-F238E27FC236}">
                <a16:creationId xmlns:a16="http://schemas.microsoft.com/office/drawing/2014/main" id="{88DDE4C9-ECD1-82DD-802A-871FE42D867A}"/>
              </a:ext>
            </a:extLst>
          </p:cNvPr>
          <p:cNvSpPr/>
          <p:nvPr/>
        </p:nvSpPr>
        <p:spPr>
          <a:xfrm>
            <a:off x="8769804" y="2884676"/>
            <a:ext cx="3120571" cy="2134935"/>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Max</a:t>
            </a:r>
            <a:r>
              <a:rPr lang="tr-TR"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300 mg/gün</a:t>
            </a:r>
          </a:p>
          <a:p>
            <a:pPr algn="ctr"/>
            <a:endParaRPr lang="tr-TR" dirty="0"/>
          </a:p>
        </p:txBody>
      </p:sp>
      <p:sp>
        <p:nvSpPr>
          <p:cNvPr id="7" name="Ok: Sağ 6">
            <a:extLst>
              <a:ext uri="{FF2B5EF4-FFF2-40B4-BE49-F238E27FC236}">
                <a16:creationId xmlns:a16="http://schemas.microsoft.com/office/drawing/2014/main" id="{AEDD286A-E4E9-0D30-D784-7F878D1DBE87}"/>
              </a:ext>
            </a:extLst>
          </p:cNvPr>
          <p:cNvSpPr/>
          <p:nvPr/>
        </p:nvSpPr>
        <p:spPr>
          <a:xfrm>
            <a:off x="7673975" y="3821966"/>
            <a:ext cx="783771" cy="39188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Yıldız: 5 Nokta 7">
            <a:extLst>
              <a:ext uri="{FF2B5EF4-FFF2-40B4-BE49-F238E27FC236}">
                <a16:creationId xmlns:a16="http://schemas.microsoft.com/office/drawing/2014/main" id="{AE4C9BD6-75D5-8746-AD8A-5ABB9E0A6DB4}"/>
              </a:ext>
            </a:extLst>
          </p:cNvPr>
          <p:cNvSpPr/>
          <p:nvPr/>
        </p:nvSpPr>
        <p:spPr>
          <a:xfrm>
            <a:off x="1060450" y="647700"/>
            <a:ext cx="9550400" cy="6076950"/>
          </a:xfrm>
          <a:prstGeom prst="star5">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latin typeface="Calibri" panose="020F0502020204030204" pitchFamily="34" charset="0"/>
                <a:ea typeface="Calibri" panose="020F0502020204030204" pitchFamily="34" charset="0"/>
                <a:cs typeface="Calibri" panose="020F0502020204030204" pitchFamily="34" charset="0"/>
              </a:rPr>
              <a:t>Bir </a:t>
            </a:r>
            <a:r>
              <a:rPr lang="tr-TR" sz="2800" b="1" dirty="0" err="1">
                <a:latin typeface="Calibri" panose="020F0502020204030204" pitchFamily="34" charset="0"/>
                <a:ea typeface="Calibri" panose="020F0502020204030204" pitchFamily="34" charset="0"/>
                <a:cs typeface="Calibri" panose="020F0502020204030204" pitchFamily="34" charset="0"/>
              </a:rPr>
              <a:t>SNRI’dır</a:t>
            </a:r>
            <a:r>
              <a:rPr lang="tr-TR" sz="2800" b="1" dirty="0">
                <a:latin typeface="Calibri" panose="020F0502020204030204" pitchFamily="34" charset="0"/>
                <a:ea typeface="Calibri" panose="020F0502020204030204" pitchFamily="34" charset="0"/>
                <a:cs typeface="Calibri" panose="020F0502020204030204" pitchFamily="34" charset="0"/>
              </a:rPr>
              <a:t>!</a:t>
            </a:r>
          </a:p>
          <a:p>
            <a:pPr algn="ctr"/>
            <a:r>
              <a:rPr lang="tr-TR" sz="2800" b="1" dirty="0">
                <a:latin typeface="Calibri" panose="020F0502020204030204" pitchFamily="34" charset="0"/>
                <a:ea typeface="Calibri" panose="020F0502020204030204" pitchFamily="34" charset="0"/>
                <a:cs typeface="Calibri" panose="020F0502020204030204" pitchFamily="34" charset="0"/>
              </a:rPr>
              <a:t>Kombinasyonda</a:t>
            </a:r>
          </a:p>
          <a:p>
            <a:pPr algn="ctr"/>
            <a:r>
              <a:rPr lang="tr-TR" sz="2800" b="1" dirty="0">
                <a:latin typeface="Calibri" panose="020F0502020204030204" pitchFamily="34" charset="0"/>
                <a:ea typeface="Calibri" panose="020F0502020204030204" pitchFamily="34" charset="0"/>
                <a:cs typeface="Calibri" panose="020F0502020204030204" pitchFamily="34" charset="0"/>
              </a:rPr>
              <a:t>Serotonerjik sendrom!</a:t>
            </a:r>
          </a:p>
        </p:txBody>
      </p:sp>
    </p:spTree>
    <p:extLst>
      <p:ext uri="{BB962C8B-B14F-4D97-AF65-F5344CB8AC3E}">
        <p14:creationId xmlns:p14="http://schemas.microsoft.com/office/powerpoint/2010/main" val="358916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E61B0-1CD1-7E03-8B01-C97D37064C2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DC6A68B-A9E5-E4CC-6DCA-C1439AD63F12}"/>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0F48AECA-77D8-94EC-0CA1-44598A549D32}"/>
              </a:ext>
            </a:extLst>
          </p:cNvPr>
          <p:cNvPicPr>
            <a:picLocks noGrp="1" noChangeAspect="1"/>
          </p:cNvPicPr>
          <p:nvPr>
            <p:ph idx="1"/>
          </p:nvPr>
        </p:nvPicPr>
        <p:blipFill>
          <a:blip r:embed="rId2"/>
          <a:stretch>
            <a:fillRect/>
          </a:stretch>
        </p:blipFill>
        <p:spPr>
          <a:xfrm>
            <a:off x="0" y="0"/>
            <a:ext cx="12192000" cy="6858000"/>
          </a:xfrm>
        </p:spPr>
      </p:pic>
      <p:sp>
        <p:nvSpPr>
          <p:cNvPr id="3" name="Metin kutusu 2">
            <a:extLst>
              <a:ext uri="{FF2B5EF4-FFF2-40B4-BE49-F238E27FC236}">
                <a16:creationId xmlns:a16="http://schemas.microsoft.com/office/drawing/2014/main" id="{D6158494-6045-6C3F-9245-80311DBF38AF}"/>
              </a:ext>
            </a:extLst>
          </p:cNvPr>
          <p:cNvSpPr txBox="1"/>
          <p:nvPr/>
        </p:nvSpPr>
        <p:spPr>
          <a:xfrm>
            <a:off x="838200" y="1295400"/>
            <a:ext cx="10750550" cy="1261884"/>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KRONİK AĞRININ FARMAKOLOJİK YÖNETİMİ</a:t>
            </a:r>
          </a:p>
          <a:p>
            <a:pPr algn="ctr"/>
            <a:r>
              <a:rPr lang="en-US" sz="2000" b="1" dirty="0">
                <a:solidFill>
                  <a:schemeClr val="accent6">
                    <a:lumMod val="50000"/>
                  </a:schemeClr>
                </a:solidFill>
                <a:latin typeface="Times New Roman" panose="02020603050405020304" pitchFamily="18" charset="0"/>
                <a:cs typeface="Times New Roman" panose="02020603050405020304" pitchFamily="18" charset="0"/>
              </a:rPr>
              <a:t>OPİOİD TÜREVLERİ</a:t>
            </a:r>
            <a:endParaRPr lang="tr-TR" sz="2000" b="1" dirty="0">
              <a:solidFill>
                <a:schemeClr val="accent6">
                  <a:lumMod val="50000"/>
                </a:schemeClr>
              </a:solidFill>
              <a:latin typeface="Times New Roman" panose="02020603050405020304" pitchFamily="18" charset="0"/>
              <a:cs typeface="Times New Roman" panose="02020603050405020304" pitchFamily="18" charset="0"/>
            </a:endParaRPr>
          </a:p>
          <a:p>
            <a:pPr algn="ctr"/>
            <a:r>
              <a:rPr lang="tr-TR" sz="4000" b="1" dirty="0">
                <a:solidFill>
                  <a:srgbClr val="00B0F0"/>
                </a:solidFill>
                <a:latin typeface="Times New Roman" panose="02020603050405020304" pitchFamily="18" charset="0"/>
                <a:cs typeface="Times New Roman" panose="02020603050405020304" pitchFamily="18" charset="0"/>
              </a:rPr>
              <a:t>KODEİN -DİHİDROKODEİN</a:t>
            </a:r>
          </a:p>
        </p:txBody>
      </p:sp>
      <p:sp>
        <p:nvSpPr>
          <p:cNvPr id="4" name="Metin kutusu 3">
            <a:extLst>
              <a:ext uri="{FF2B5EF4-FFF2-40B4-BE49-F238E27FC236}">
                <a16:creationId xmlns:a16="http://schemas.microsoft.com/office/drawing/2014/main" id="{F3EE2BDA-FBD5-94B0-83AD-95A95E8CAF6A}"/>
              </a:ext>
            </a:extLst>
          </p:cNvPr>
          <p:cNvSpPr txBox="1"/>
          <p:nvPr/>
        </p:nvSpPr>
        <p:spPr>
          <a:xfrm>
            <a:off x="485775" y="2479476"/>
            <a:ext cx="11483975" cy="2923877"/>
          </a:xfrm>
          <a:prstGeom prst="rect">
            <a:avLst/>
          </a:prstGeom>
          <a:noFill/>
        </p:spPr>
        <p:txBody>
          <a:bodyPr wrap="square" rtlCol="0">
            <a:spAutoFit/>
          </a:bodyPr>
          <a:lstStyle/>
          <a:p>
            <a:pPr marL="342900" indent="-342900">
              <a:buFont typeface="Arial" panose="020B0604020202020204" pitchFamily="34" charset="0"/>
              <a:buChar char="•"/>
            </a:pPr>
            <a:r>
              <a:rPr lang="tr-TR" sz="3200" b="1" dirty="0">
                <a:solidFill>
                  <a:srgbClr val="0070C0"/>
                </a:solidFill>
                <a:latin typeface="Times New Roman" panose="02020603050405020304" pitchFamily="18" charset="0"/>
                <a:cs typeface="Times New Roman" panose="02020603050405020304" pitchFamily="18" charset="0"/>
              </a:rPr>
              <a:t>Kodein:</a:t>
            </a:r>
          </a:p>
          <a:p>
            <a:pPr marL="800100" lvl="1" indent="-34290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Analjezik &amp; </a:t>
            </a:r>
            <a:r>
              <a:rPr lang="tr-TR" sz="2000" dirty="0" err="1">
                <a:latin typeface="Times New Roman" panose="02020603050405020304" pitchFamily="18" charset="0"/>
                <a:cs typeface="Times New Roman" panose="02020603050405020304" pitchFamily="18" charset="0"/>
              </a:rPr>
              <a:t>Antitussif</a:t>
            </a:r>
            <a:endParaRPr lang="tr-TR" sz="2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tr-TR" sz="2000" b="1" dirty="0">
                <a:latin typeface="Times New Roman" panose="02020603050405020304" pitchFamily="18" charset="0"/>
                <a:cs typeface="Times New Roman" panose="02020603050405020304" pitchFamily="18" charset="0"/>
              </a:rPr>
              <a:t>Başlangıç dozu: </a:t>
            </a:r>
            <a:r>
              <a:rPr lang="tr-TR" sz="2000" dirty="0">
                <a:latin typeface="Times New Roman" panose="02020603050405020304" pitchFamily="18" charset="0"/>
                <a:cs typeface="Times New Roman" panose="02020603050405020304" pitchFamily="18" charset="0"/>
              </a:rPr>
              <a:t>10 mg </a:t>
            </a:r>
            <a:r>
              <a:rPr lang="tr-TR" sz="2000" dirty="0">
                <a:latin typeface="Times New Roman" panose="02020603050405020304" pitchFamily="18" charset="0"/>
                <a:cs typeface="Times New Roman" panose="02020603050405020304" pitchFamily="18" charset="0"/>
                <a:sym typeface="Wingdings" panose="05000000000000000000" pitchFamily="2" charset="2"/>
              </a:rPr>
              <a:t></a:t>
            </a:r>
            <a:r>
              <a:rPr lang="tr-TR" sz="2000" b="1" dirty="0">
                <a:latin typeface="Times New Roman" panose="02020603050405020304" pitchFamily="18" charset="0"/>
                <a:cs typeface="Times New Roman" panose="02020603050405020304" pitchFamily="18" charset="0"/>
                <a:sym typeface="Wingdings" panose="05000000000000000000" pitchFamily="2" charset="2"/>
              </a:rPr>
              <a:t>Tek seferde</a:t>
            </a:r>
            <a:r>
              <a:rPr lang="tr-TR" sz="2000" dirty="0">
                <a:latin typeface="Times New Roman" panose="02020603050405020304" pitchFamily="18" charset="0"/>
                <a:cs typeface="Times New Roman" panose="02020603050405020304" pitchFamily="18" charset="0"/>
                <a:sym typeface="Wingdings" panose="05000000000000000000" pitchFamily="2" charset="2"/>
              </a:rPr>
              <a:t> ki </a:t>
            </a:r>
            <a:r>
              <a:rPr lang="tr-TR" sz="2000" dirty="0" err="1">
                <a:latin typeface="Times New Roman" panose="02020603050405020304" pitchFamily="18" charset="0"/>
                <a:cs typeface="Times New Roman" panose="02020603050405020304" pitchFamily="18" charset="0"/>
                <a:sym typeface="Wingdings" panose="05000000000000000000" pitchFamily="2" charset="2"/>
              </a:rPr>
              <a:t>max</a:t>
            </a:r>
            <a:r>
              <a:rPr lang="tr-TR" sz="2000" dirty="0">
                <a:latin typeface="Times New Roman" panose="02020603050405020304" pitchFamily="18" charset="0"/>
                <a:cs typeface="Times New Roman" panose="02020603050405020304" pitchFamily="18" charset="0"/>
                <a:sym typeface="Wingdings" panose="05000000000000000000" pitchFamily="2" charset="2"/>
              </a:rPr>
              <a:t> doz:3</a:t>
            </a:r>
            <a:r>
              <a:rPr lang="tr-TR" sz="2000" dirty="0">
                <a:latin typeface="Times New Roman" panose="02020603050405020304" pitchFamily="18" charset="0"/>
                <a:cs typeface="Times New Roman" panose="02020603050405020304" pitchFamily="18" charset="0"/>
              </a:rPr>
              <a:t>0 mg(4-8 saatte 1)</a:t>
            </a:r>
            <a:r>
              <a:rPr lang="tr-TR" sz="2000" dirty="0">
                <a:latin typeface="Times New Roman" panose="02020603050405020304" pitchFamily="18" charset="0"/>
                <a:cs typeface="Times New Roman" panose="02020603050405020304" pitchFamily="18" charset="0"/>
                <a:sym typeface="Wingdings" panose="05000000000000000000" pitchFamily="2" charset="2"/>
              </a:rPr>
              <a:t> </a:t>
            </a:r>
            <a:r>
              <a:rPr lang="tr-TR" sz="2000" b="1" dirty="0">
                <a:latin typeface="Times New Roman" panose="02020603050405020304" pitchFamily="18" charset="0"/>
                <a:cs typeface="Times New Roman" panose="02020603050405020304" pitchFamily="18" charset="0"/>
                <a:sym typeface="Wingdings" panose="05000000000000000000" pitchFamily="2" charset="2"/>
              </a:rPr>
              <a:t>Günlük </a:t>
            </a:r>
            <a:r>
              <a:rPr lang="tr-TR" sz="2000" b="1" dirty="0" err="1">
                <a:latin typeface="Times New Roman" panose="02020603050405020304" pitchFamily="18" charset="0"/>
                <a:cs typeface="Times New Roman" panose="02020603050405020304" pitchFamily="18" charset="0"/>
                <a:sym typeface="Wingdings" panose="05000000000000000000" pitchFamily="2" charset="2"/>
              </a:rPr>
              <a:t>max</a:t>
            </a:r>
            <a:r>
              <a:rPr lang="tr-TR" sz="2000" b="1" dirty="0">
                <a:latin typeface="Times New Roman" panose="02020603050405020304" pitchFamily="18" charset="0"/>
                <a:cs typeface="Times New Roman" panose="02020603050405020304" pitchFamily="18" charset="0"/>
                <a:sym typeface="Wingdings" panose="05000000000000000000" pitchFamily="2" charset="2"/>
              </a:rPr>
              <a:t> doz</a:t>
            </a:r>
            <a:r>
              <a:rPr lang="tr-TR" sz="2000" dirty="0">
                <a:latin typeface="Times New Roman" panose="02020603050405020304" pitchFamily="18" charset="0"/>
                <a:cs typeface="Times New Roman" panose="02020603050405020304" pitchFamily="18" charset="0"/>
                <a:sym typeface="Wingdings" panose="05000000000000000000" pitchFamily="2" charset="2"/>
              </a:rPr>
              <a:t>: 180 mg</a:t>
            </a:r>
          </a:p>
          <a:p>
            <a:pPr marL="800100" lvl="1" indent="-34290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sym typeface="Wingdings" panose="05000000000000000000" pitchFamily="2" charset="2"/>
              </a:rPr>
              <a:t>Yaşlı hastalarda ağrı yönetiminde etkinliği gösterilmiştir.</a:t>
            </a:r>
          </a:p>
          <a:p>
            <a:pPr marL="342900" indent="-342900">
              <a:buFont typeface="Arial" panose="020B0604020202020204" pitchFamily="34" charset="0"/>
              <a:buChar char="•"/>
            </a:pPr>
            <a:r>
              <a:rPr lang="tr-TR" sz="3200" b="1" dirty="0" err="1">
                <a:solidFill>
                  <a:schemeClr val="accent3">
                    <a:lumMod val="60000"/>
                    <a:lumOff val="40000"/>
                  </a:schemeClr>
                </a:solidFill>
                <a:latin typeface="Times New Roman" panose="02020603050405020304" pitchFamily="18" charset="0"/>
                <a:cs typeface="Times New Roman" panose="02020603050405020304" pitchFamily="18" charset="0"/>
              </a:rPr>
              <a:t>Dihidrokodein</a:t>
            </a:r>
            <a:r>
              <a:rPr lang="tr-TR" sz="3200" b="1" dirty="0">
                <a:solidFill>
                  <a:schemeClr val="accent3">
                    <a:lumMod val="60000"/>
                    <a:lumOff val="40000"/>
                  </a:schemeClr>
                </a:solidFill>
                <a:latin typeface="Times New Roman" panose="02020603050405020304" pitchFamily="18" charset="0"/>
                <a:cs typeface="Times New Roman" panose="02020603050405020304" pitchFamily="18" charset="0"/>
              </a:rPr>
              <a:t>:</a:t>
            </a:r>
          </a:p>
          <a:p>
            <a:pPr marL="800100" lvl="1" indent="-34290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Semi- sentetik analoğu</a:t>
            </a:r>
            <a:r>
              <a:rPr lang="tr-TR" sz="2000" dirty="0">
                <a:latin typeface="Times New Roman" panose="02020603050405020304" pitchFamily="18" charset="0"/>
                <a:cs typeface="Times New Roman" panose="02020603050405020304" pitchFamily="18" charset="0"/>
                <a:sym typeface="Wingdings" panose="05000000000000000000" pitchFamily="2" charset="2"/>
              </a:rPr>
              <a:t> </a:t>
            </a:r>
            <a:r>
              <a:rPr lang="tr-TR" sz="2000" dirty="0" err="1">
                <a:latin typeface="Times New Roman" panose="02020603050405020304" pitchFamily="18" charset="0"/>
                <a:cs typeface="Times New Roman" panose="02020603050405020304" pitchFamily="18" charset="0"/>
                <a:sym typeface="Wingdings" panose="05000000000000000000" pitchFamily="2" charset="2"/>
              </a:rPr>
              <a:t>Opioid</a:t>
            </a:r>
            <a:r>
              <a:rPr lang="tr-TR" sz="2000" dirty="0">
                <a:latin typeface="Times New Roman" panose="02020603050405020304" pitchFamily="18" charset="0"/>
                <a:cs typeface="Times New Roman" panose="02020603050405020304" pitchFamily="18" charset="0"/>
                <a:sym typeface="Wingdings" panose="05000000000000000000" pitchFamily="2" charset="2"/>
              </a:rPr>
              <a:t> bağımlılığında da kullanılır.</a:t>
            </a:r>
          </a:p>
          <a:p>
            <a:pPr marL="800100" lvl="1" indent="-34290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sym typeface="Wingdings" panose="05000000000000000000" pitchFamily="2" charset="2"/>
              </a:rPr>
              <a:t>Analjezik etkinlik: Kodeine benzer, </a:t>
            </a:r>
            <a:r>
              <a:rPr lang="tr-TR" sz="2000" dirty="0" err="1">
                <a:latin typeface="Times New Roman" panose="02020603050405020304" pitchFamily="18" charset="0"/>
                <a:cs typeface="Times New Roman" panose="02020603050405020304" pitchFamily="18" charset="0"/>
                <a:sym typeface="Wingdings" panose="05000000000000000000" pitchFamily="2" charset="2"/>
              </a:rPr>
              <a:t>Tramadol</a:t>
            </a:r>
            <a:r>
              <a:rPr lang="tr-TR" sz="2000" dirty="0">
                <a:latin typeface="Times New Roman" panose="02020603050405020304" pitchFamily="18" charset="0"/>
                <a:cs typeface="Times New Roman" panose="02020603050405020304" pitchFamily="18" charset="0"/>
                <a:sym typeface="Wingdings" panose="05000000000000000000" pitchFamily="2" charset="2"/>
              </a:rPr>
              <a:t> x2!</a:t>
            </a:r>
          </a:p>
          <a:p>
            <a:pPr marL="800100" lvl="1" indent="-342900">
              <a:buFont typeface="Arial" panose="020B0604020202020204" pitchFamily="34" charset="0"/>
              <a:buChar char="•"/>
            </a:pPr>
            <a:r>
              <a:rPr lang="tr-TR" sz="2000" b="1" dirty="0">
                <a:latin typeface="Times New Roman" panose="02020603050405020304" pitchFamily="18" charset="0"/>
                <a:cs typeface="Times New Roman" panose="02020603050405020304" pitchFamily="18" charset="0"/>
                <a:sym typeface="Wingdings" panose="05000000000000000000" pitchFamily="2" charset="2"/>
              </a:rPr>
              <a:t>Fark: etkinliği: </a:t>
            </a:r>
            <a:r>
              <a:rPr lang="tr-TR" sz="2000" b="1" dirty="0">
                <a:latin typeface="Times New Roman" panose="02020603050405020304" pitchFamily="18" charset="0"/>
                <a:cs typeface="Times New Roman" panose="02020603050405020304" pitchFamily="18" charset="0"/>
              </a:rPr>
              <a:t>CYP2D6 aktivitesinden bağımsız!</a:t>
            </a:r>
          </a:p>
        </p:txBody>
      </p:sp>
    </p:spTree>
    <p:extLst>
      <p:ext uri="{BB962C8B-B14F-4D97-AF65-F5344CB8AC3E}">
        <p14:creationId xmlns:p14="http://schemas.microsoft.com/office/powerpoint/2010/main" val="1581955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1FE4C20-3DF4-683A-3198-3830512CF161}"/>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a:solidFill>
                  <a:srgbClr val="FFFFFF"/>
                </a:solidFill>
              </a:rPr>
              <a:t>GÜÇLÜ OPİOİDLER</a:t>
            </a:r>
            <a:br>
              <a:rPr lang="en-US" sz="3600">
                <a:solidFill>
                  <a:srgbClr val="FFFFFF"/>
                </a:solidFill>
              </a:rPr>
            </a:br>
            <a:endParaRPr lang="en-US" sz="3600">
              <a:solidFill>
                <a:srgbClr val="FFFFFF"/>
              </a:solidFill>
            </a:endParaRPr>
          </a:p>
        </p:txBody>
      </p:sp>
      <p:sp>
        <p:nvSpPr>
          <p:cNvPr id="308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6 Dangerous Drugs You've Never Heard Of">
            <a:extLst>
              <a:ext uri="{FF2B5EF4-FFF2-40B4-BE49-F238E27FC236}">
                <a16:creationId xmlns:a16="http://schemas.microsoft.com/office/drawing/2014/main" id="{6E52D346-209D-C00E-551B-8DF1AF2562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864"/>
          <a:stretch>
            <a:fillRect/>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656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D6339-A988-A45A-5938-025F86DF73D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FEE017E-9AAD-09FA-17C7-FD62B8C28013}"/>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5525A459-C9A5-9793-5701-6D903A1C3F36}"/>
              </a:ext>
            </a:extLst>
          </p:cNvPr>
          <p:cNvPicPr>
            <a:picLocks noGrp="1" noChangeAspect="1"/>
          </p:cNvPicPr>
          <p:nvPr>
            <p:ph idx="1"/>
          </p:nvPr>
        </p:nvPicPr>
        <p:blipFill>
          <a:blip r:embed="rId2"/>
          <a:stretch>
            <a:fillRect/>
          </a:stretch>
        </p:blipFill>
        <p:spPr>
          <a:xfrm>
            <a:off x="0" y="0"/>
            <a:ext cx="12192000" cy="6858000"/>
          </a:xfrm>
        </p:spPr>
      </p:pic>
      <p:sp>
        <p:nvSpPr>
          <p:cNvPr id="3" name="Metin kutusu 2">
            <a:extLst>
              <a:ext uri="{FF2B5EF4-FFF2-40B4-BE49-F238E27FC236}">
                <a16:creationId xmlns:a16="http://schemas.microsoft.com/office/drawing/2014/main" id="{54A798BF-4786-9CC9-9F5C-62C1EAB1F115}"/>
              </a:ext>
            </a:extLst>
          </p:cNvPr>
          <p:cNvSpPr txBox="1"/>
          <p:nvPr/>
        </p:nvSpPr>
        <p:spPr>
          <a:xfrm>
            <a:off x="838200" y="1295400"/>
            <a:ext cx="10750550" cy="1200329"/>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KRONİK AĞRININ FARMAKOLOJİK YÖNETİMİ</a:t>
            </a:r>
          </a:p>
          <a:p>
            <a:pPr algn="ctr"/>
            <a:r>
              <a:rPr lang="en-US" sz="2000" b="1" dirty="0">
                <a:solidFill>
                  <a:schemeClr val="accent6">
                    <a:lumMod val="50000"/>
                  </a:schemeClr>
                </a:solidFill>
                <a:latin typeface="Times New Roman" panose="02020603050405020304" pitchFamily="18" charset="0"/>
                <a:cs typeface="Times New Roman" panose="02020603050405020304" pitchFamily="18" charset="0"/>
              </a:rPr>
              <a:t>OPİOİD TÜREVLERİ</a:t>
            </a:r>
            <a:endParaRPr lang="tr-TR" sz="2000" b="1" dirty="0">
              <a:solidFill>
                <a:schemeClr val="accent6">
                  <a:lumMod val="50000"/>
                </a:schemeClr>
              </a:solidFill>
              <a:latin typeface="Times New Roman" panose="02020603050405020304" pitchFamily="18" charset="0"/>
              <a:cs typeface="Times New Roman" panose="02020603050405020304" pitchFamily="18" charset="0"/>
            </a:endParaRPr>
          </a:p>
          <a:p>
            <a:pPr algn="ctr"/>
            <a:r>
              <a:rPr lang="tr-TR" sz="3600" b="1" dirty="0">
                <a:solidFill>
                  <a:srgbClr val="FF0000"/>
                </a:solidFill>
                <a:latin typeface="Times New Roman" panose="02020603050405020304" pitchFamily="18" charset="0"/>
                <a:cs typeface="Times New Roman" panose="02020603050405020304" pitchFamily="18" charset="0"/>
              </a:rPr>
              <a:t>MORFİN &amp; OKSİKODON &amp; HİDROMORFON</a:t>
            </a:r>
          </a:p>
        </p:txBody>
      </p:sp>
      <p:sp>
        <p:nvSpPr>
          <p:cNvPr id="6" name="Metin kutusu 5">
            <a:extLst>
              <a:ext uri="{FF2B5EF4-FFF2-40B4-BE49-F238E27FC236}">
                <a16:creationId xmlns:a16="http://schemas.microsoft.com/office/drawing/2014/main" id="{B1954C0A-C7DB-36BE-7D61-7975E5795517}"/>
              </a:ext>
            </a:extLst>
          </p:cNvPr>
          <p:cNvSpPr txBox="1"/>
          <p:nvPr/>
        </p:nvSpPr>
        <p:spPr>
          <a:xfrm>
            <a:off x="723446" y="2531002"/>
            <a:ext cx="10980057" cy="4216539"/>
          </a:xfrm>
          <a:prstGeom prst="rect">
            <a:avLst/>
          </a:prstGeom>
          <a:noFill/>
        </p:spPr>
        <p:txBody>
          <a:bodyPr wrap="square" rtlCol="0">
            <a:spAutoFit/>
          </a:bodyPr>
          <a:lstStyle/>
          <a:p>
            <a:pPr marL="285750" indent="-285750">
              <a:buFont typeface="Arial" panose="020B0604020202020204" pitchFamily="34" charset="0"/>
              <a:buChar char="•"/>
            </a:pPr>
            <a:r>
              <a:rPr lang="tr-TR" sz="2000" b="1" dirty="0">
                <a:solidFill>
                  <a:schemeClr val="accent5">
                    <a:lumMod val="60000"/>
                    <a:lumOff val="40000"/>
                  </a:schemeClr>
                </a:solidFill>
                <a:latin typeface="Times New Roman" panose="02020603050405020304" pitchFamily="18" charset="0"/>
                <a:cs typeface="Times New Roman" panose="02020603050405020304" pitchFamily="18" charset="0"/>
              </a:rPr>
              <a:t>MORFİN:</a:t>
            </a:r>
          </a:p>
          <a:p>
            <a:pPr marL="742950" lvl="1" indent="-28575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Oral/IV/ IM/ SC formülleri mevcut.</a:t>
            </a:r>
          </a:p>
          <a:p>
            <a:pPr marL="742950" lvl="1" indent="-28575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Yaşlıda dar terapötik aralık! </a:t>
            </a:r>
            <a:r>
              <a:rPr lang="tr-TR" sz="2000" b="1" dirty="0">
                <a:latin typeface="Times New Roman" panose="02020603050405020304" pitchFamily="18" charset="0"/>
                <a:cs typeface="Times New Roman" panose="02020603050405020304" pitchFamily="18" charset="0"/>
              </a:rPr>
              <a:t>Artmış toksisite riski</a:t>
            </a:r>
            <a:r>
              <a:rPr lang="tr-TR" sz="2000" dirty="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tr-TR" sz="2000" b="1" dirty="0">
                <a:latin typeface="Times New Roman" panose="02020603050405020304" pitchFamily="18" charset="0"/>
                <a:cs typeface="Times New Roman" panose="02020603050405020304" pitchFamily="18" charset="0"/>
              </a:rPr>
              <a:t>Etkinlik genç ile benzer</a:t>
            </a:r>
            <a:r>
              <a:rPr lang="tr-TR" sz="2000" dirty="0">
                <a:latin typeface="Times New Roman" panose="02020603050405020304" pitchFamily="18" charset="0"/>
                <a:cs typeface="Times New Roman" panose="02020603050405020304" pitchFamily="18" charset="0"/>
              </a:rPr>
              <a:t> hatta daha iyi!</a:t>
            </a:r>
          </a:p>
          <a:p>
            <a:pPr marL="742950" lvl="1" indent="-28575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Eşlik eden hastalıklara, Renal ve hepatik fonksiyonlara dikkat!</a:t>
            </a:r>
            <a:endParaRPr lang="tr-TR"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000" b="1" dirty="0">
                <a:solidFill>
                  <a:srgbClr val="00B0F0"/>
                </a:solidFill>
                <a:latin typeface="Times New Roman" panose="02020603050405020304" pitchFamily="18" charset="0"/>
                <a:cs typeface="Times New Roman" panose="02020603050405020304" pitchFamily="18" charset="0"/>
              </a:rPr>
              <a:t>OKSİKODON:</a:t>
            </a:r>
          </a:p>
          <a:p>
            <a:pPr marL="742950" lvl="1" indent="-28575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Morfinden </a:t>
            </a:r>
            <a:r>
              <a:rPr lang="tr-TR" sz="2000" b="1" dirty="0">
                <a:latin typeface="Times New Roman" panose="02020603050405020304" pitchFamily="18" charset="0"/>
                <a:cs typeface="Times New Roman" panose="02020603050405020304" pitchFamily="18" charset="0"/>
              </a:rPr>
              <a:t>%50 daha potenttir</a:t>
            </a:r>
            <a:r>
              <a:rPr lang="tr-TR" sz="2000" dirty="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2,5- 10 mg </a:t>
            </a:r>
            <a:r>
              <a:rPr lang="tr-TR" sz="2000" dirty="0">
                <a:latin typeface="Times New Roman" panose="02020603050405020304" pitchFamily="18" charset="0"/>
                <a:cs typeface="Times New Roman" panose="02020603050405020304" pitchFamily="18" charset="0"/>
                <a:sym typeface="Wingdings" panose="05000000000000000000" pitchFamily="2" charset="2"/>
              </a:rPr>
              <a:t> 4-6 saatte 1</a:t>
            </a:r>
          </a:p>
          <a:p>
            <a:pPr marL="742950" lvl="1" indent="-285750">
              <a:buFont typeface="Arial" panose="020B0604020202020204" pitchFamily="34" charset="0"/>
              <a:buChar char="•"/>
            </a:pPr>
            <a:r>
              <a:rPr lang="tr-TR" sz="2000" b="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Tr’de</a:t>
            </a:r>
            <a:r>
              <a:rPr lang="tr-TR" sz="2000" b="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tablet olarak 5-10-20 mg dozlarında mevcut!</a:t>
            </a:r>
            <a:endParaRPr lang="tr-TR" sz="2000" b="1" dirty="0">
              <a:solidFill>
                <a:srgbClr val="7030A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000" b="1" dirty="0">
                <a:solidFill>
                  <a:srgbClr val="00B050"/>
                </a:solidFill>
                <a:latin typeface="Times New Roman" panose="02020603050405020304" pitchFamily="18" charset="0"/>
                <a:cs typeface="Times New Roman" panose="02020603050405020304" pitchFamily="18" charset="0"/>
              </a:rPr>
              <a:t>HİDROMORFON:</a:t>
            </a:r>
          </a:p>
          <a:p>
            <a:pPr marL="742950" lvl="1" indent="-28575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Daha </a:t>
            </a:r>
            <a:r>
              <a:rPr lang="tr-TR" sz="2000" b="1" dirty="0">
                <a:latin typeface="Times New Roman" panose="02020603050405020304" pitchFamily="18" charset="0"/>
                <a:cs typeface="Times New Roman" panose="02020603050405020304" pitchFamily="18" charset="0"/>
              </a:rPr>
              <a:t>(x4 morfin) </a:t>
            </a:r>
            <a:r>
              <a:rPr lang="tr-TR" sz="2000" dirty="0">
                <a:latin typeface="Times New Roman" panose="02020603050405020304" pitchFamily="18" charset="0"/>
                <a:cs typeface="Times New Roman" panose="02020603050405020304" pitchFamily="18" charset="0"/>
              </a:rPr>
              <a:t>potent!- </a:t>
            </a:r>
            <a:r>
              <a:rPr lang="tr-TR" sz="2000" dirty="0" err="1">
                <a:latin typeface="Times New Roman" panose="02020603050405020304" pitchFamily="18" charset="0"/>
                <a:cs typeface="Times New Roman" panose="02020603050405020304" pitchFamily="18" charset="0"/>
              </a:rPr>
              <a:t>KBH’da</a:t>
            </a:r>
            <a:r>
              <a:rPr lang="tr-TR" sz="2000" dirty="0">
                <a:latin typeface="Times New Roman" panose="02020603050405020304" pitchFamily="18" charset="0"/>
                <a:cs typeface="Times New Roman" panose="02020603050405020304" pitchFamily="18" charset="0"/>
              </a:rPr>
              <a:t> morfinden daha güvenli!</a:t>
            </a:r>
          </a:p>
          <a:p>
            <a:pPr marL="742950" lvl="1" indent="-28575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İlaç etkileşimi daha az</a:t>
            </a:r>
            <a:r>
              <a:rPr lang="tr-TR" sz="2400" dirty="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tr-TR" sz="2000" dirty="0" err="1">
                <a:latin typeface="Times New Roman" panose="02020603050405020304" pitchFamily="18" charset="0"/>
                <a:cs typeface="Times New Roman" panose="02020603050405020304" pitchFamily="18" charset="0"/>
              </a:rPr>
              <a:t>Tr’de</a:t>
            </a:r>
            <a:r>
              <a:rPr lang="tr-TR" sz="2000" dirty="0">
                <a:latin typeface="Times New Roman" panose="02020603050405020304" pitchFamily="18" charset="0"/>
                <a:cs typeface="Times New Roman" panose="02020603050405020304" pitchFamily="18" charset="0"/>
              </a:rPr>
              <a:t> mevcut.</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765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FC1EC-43E6-3268-A958-94CF84C8609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F1C4B17-EF7A-1794-F9F0-1DA3AC7A240D}"/>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E37F3237-EC04-D599-0FF4-2E1657D07FEB}"/>
              </a:ext>
            </a:extLst>
          </p:cNvPr>
          <p:cNvPicPr>
            <a:picLocks noGrp="1" noChangeAspect="1"/>
          </p:cNvPicPr>
          <p:nvPr>
            <p:ph idx="1"/>
          </p:nvPr>
        </p:nvPicPr>
        <p:blipFill>
          <a:blip r:embed="rId2"/>
          <a:stretch>
            <a:fillRect/>
          </a:stretch>
        </p:blipFill>
        <p:spPr>
          <a:xfrm>
            <a:off x="0" y="0"/>
            <a:ext cx="12192000" cy="6858000"/>
          </a:xfrm>
        </p:spPr>
      </p:pic>
      <p:sp>
        <p:nvSpPr>
          <p:cNvPr id="3" name="Metin kutusu 2">
            <a:extLst>
              <a:ext uri="{FF2B5EF4-FFF2-40B4-BE49-F238E27FC236}">
                <a16:creationId xmlns:a16="http://schemas.microsoft.com/office/drawing/2014/main" id="{97002E36-72E3-AE23-8F0F-6EF427D21582}"/>
              </a:ext>
            </a:extLst>
          </p:cNvPr>
          <p:cNvSpPr txBox="1"/>
          <p:nvPr/>
        </p:nvSpPr>
        <p:spPr>
          <a:xfrm>
            <a:off x="838200" y="1295400"/>
            <a:ext cx="10750550" cy="1384995"/>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KRONİK AĞRININ FARMAKOLOJİK YÖNETİMİ</a:t>
            </a:r>
          </a:p>
          <a:p>
            <a:pPr algn="ctr"/>
            <a:r>
              <a:rPr lang="en-US" sz="2000" b="1" dirty="0">
                <a:solidFill>
                  <a:schemeClr val="accent6">
                    <a:lumMod val="50000"/>
                  </a:schemeClr>
                </a:solidFill>
                <a:latin typeface="Times New Roman" panose="02020603050405020304" pitchFamily="18" charset="0"/>
                <a:cs typeface="Times New Roman" panose="02020603050405020304" pitchFamily="18" charset="0"/>
              </a:rPr>
              <a:t>OPİOİD TÜREVLERİ</a:t>
            </a:r>
            <a:endParaRPr lang="tr-TR" sz="2000" b="1" dirty="0">
              <a:solidFill>
                <a:schemeClr val="accent6">
                  <a:lumMod val="50000"/>
                </a:schemeClr>
              </a:solidFill>
              <a:latin typeface="Times New Roman" panose="02020603050405020304" pitchFamily="18" charset="0"/>
              <a:cs typeface="Times New Roman" panose="02020603050405020304" pitchFamily="18" charset="0"/>
            </a:endParaRPr>
          </a:p>
          <a:p>
            <a:pPr algn="ctr"/>
            <a:r>
              <a:rPr lang="tr-TR" sz="4800" b="1" dirty="0">
                <a:solidFill>
                  <a:schemeClr val="accent3">
                    <a:lumMod val="60000"/>
                    <a:lumOff val="40000"/>
                  </a:schemeClr>
                </a:solidFill>
                <a:latin typeface="Times New Roman" panose="02020603050405020304" pitchFamily="18" charset="0"/>
                <a:cs typeface="Times New Roman" panose="02020603050405020304" pitchFamily="18" charset="0"/>
              </a:rPr>
              <a:t>FENTANİL</a:t>
            </a:r>
          </a:p>
        </p:txBody>
      </p:sp>
      <p:sp>
        <p:nvSpPr>
          <p:cNvPr id="8" name="Metin kutusu 7">
            <a:extLst>
              <a:ext uri="{FF2B5EF4-FFF2-40B4-BE49-F238E27FC236}">
                <a16:creationId xmlns:a16="http://schemas.microsoft.com/office/drawing/2014/main" id="{79ABD5E5-CC68-E39D-0C36-4F3B8F046A83}"/>
              </a:ext>
            </a:extLst>
          </p:cNvPr>
          <p:cNvSpPr txBox="1"/>
          <p:nvPr/>
        </p:nvSpPr>
        <p:spPr>
          <a:xfrm>
            <a:off x="341085" y="2544633"/>
            <a:ext cx="11575143" cy="4093428"/>
          </a:xfrm>
          <a:prstGeom prst="rect">
            <a:avLst/>
          </a:prstGeom>
          <a:noFill/>
        </p:spPr>
        <p:txBody>
          <a:bodyPr wrap="square" rtlCol="0">
            <a:spAutoFit/>
          </a:bodyPr>
          <a:lstStyle/>
          <a:p>
            <a:pPr marL="285750" indent="-285750">
              <a:buFont typeface="Arial" panose="020B0604020202020204" pitchFamily="34" charset="0"/>
              <a:buChar char="•"/>
            </a:pPr>
            <a:r>
              <a:rPr lang="tr-TR" sz="2200" b="1" dirty="0">
                <a:solidFill>
                  <a:srgbClr val="FF0000"/>
                </a:solidFill>
                <a:latin typeface="Times New Roman" panose="02020603050405020304" pitchFamily="18" charset="0"/>
                <a:cs typeface="Times New Roman" panose="02020603050405020304" pitchFamily="18" charset="0"/>
              </a:rPr>
              <a:t>Yüksek </a:t>
            </a:r>
            <a:r>
              <a:rPr lang="tr-TR" sz="2200" b="1" dirty="0" err="1">
                <a:solidFill>
                  <a:srgbClr val="FF0000"/>
                </a:solidFill>
                <a:latin typeface="Times New Roman" panose="02020603050405020304" pitchFamily="18" charset="0"/>
                <a:cs typeface="Times New Roman" panose="02020603050405020304" pitchFamily="18" charset="0"/>
              </a:rPr>
              <a:t>potens</a:t>
            </a:r>
            <a:r>
              <a:rPr lang="tr-TR" sz="2200" b="1" dirty="0">
                <a:solidFill>
                  <a:srgbClr val="FF0000"/>
                </a:solidFill>
                <a:latin typeface="Times New Roman" panose="02020603050405020304" pitchFamily="18" charset="0"/>
                <a:cs typeface="Times New Roman" panose="02020603050405020304" pitchFamily="18" charset="0"/>
              </a:rPr>
              <a:t>!</a:t>
            </a:r>
            <a:r>
              <a:rPr lang="tr-TR" sz="2200" b="1" dirty="0">
                <a:latin typeface="Times New Roman" panose="02020603050405020304" pitchFamily="18" charset="0"/>
                <a:cs typeface="Times New Roman" panose="02020603050405020304" pitchFamily="18" charset="0"/>
                <a:sym typeface="Wingdings" panose="05000000000000000000" pitchFamily="2" charset="2"/>
              </a:rPr>
              <a:t></a:t>
            </a:r>
            <a:r>
              <a:rPr lang="tr-TR" sz="2200" dirty="0">
                <a:latin typeface="Times New Roman" panose="02020603050405020304" pitchFamily="18" charset="0"/>
                <a:cs typeface="Times New Roman" panose="02020603050405020304" pitchFamily="18" charset="0"/>
              </a:rPr>
              <a:t> </a:t>
            </a:r>
            <a:r>
              <a:rPr lang="tr-TR" sz="2200" b="1" dirty="0">
                <a:latin typeface="Times New Roman" panose="02020603050405020304" pitchFamily="18" charset="0"/>
                <a:cs typeface="Times New Roman" panose="02020603050405020304" pitchFamily="18" charset="0"/>
              </a:rPr>
              <a:t>Titrasyon çok dikkatli</a:t>
            </a:r>
            <a:r>
              <a:rPr lang="tr-TR" sz="2200" dirty="0">
                <a:latin typeface="Times New Roman" panose="02020603050405020304" pitchFamily="18" charset="0"/>
                <a:cs typeface="Times New Roman" panose="02020603050405020304" pitchFamily="18" charset="0"/>
              </a:rPr>
              <a:t> yapılmalıdır.</a:t>
            </a:r>
          </a:p>
          <a:p>
            <a:pPr marL="285750" indent="-285750">
              <a:buFont typeface="Arial" panose="020B0604020202020204" pitchFamily="34" charset="0"/>
              <a:buChar char="•"/>
            </a:pPr>
            <a:endParaRPr lang="tr-TR"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200" b="1" dirty="0" err="1">
                <a:latin typeface="Times New Roman" panose="02020603050405020304" pitchFamily="18" charset="0"/>
                <a:cs typeface="Times New Roman" panose="02020603050405020304" pitchFamily="18" charset="0"/>
              </a:rPr>
              <a:t>Transdermal</a:t>
            </a:r>
            <a:r>
              <a:rPr lang="tr-TR" sz="2200" b="1" dirty="0">
                <a:latin typeface="Times New Roman" panose="02020603050405020304" pitchFamily="18" charset="0"/>
                <a:cs typeface="Times New Roman" panose="02020603050405020304" pitchFamily="18" charset="0"/>
              </a:rPr>
              <a:t> </a:t>
            </a:r>
            <a:r>
              <a:rPr lang="tr-TR" sz="2200" b="1" dirty="0" err="1">
                <a:latin typeface="Times New Roman" panose="02020603050405020304" pitchFamily="18" charset="0"/>
                <a:cs typeface="Times New Roman" panose="02020603050405020304" pitchFamily="18" charset="0"/>
              </a:rPr>
              <a:t>fentanil</a:t>
            </a:r>
            <a:r>
              <a:rPr lang="tr-TR" sz="2200" dirty="0">
                <a:latin typeface="Times New Roman" panose="02020603050405020304" pitchFamily="18" charset="0"/>
                <a:cs typeface="Times New Roman" panose="02020603050405020304" pitchFamily="18" charset="0"/>
              </a:rPr>
              <a:t>, güçlü </a:t>
            </a:r>
            <a:r>
              <a:rPr lang="tr-TR" sz="2200" dirty="0" err="1">
                <a:latin typeface="Times New Roman" panose="02020603050405020304" pitchFamily="18" charset="0"/>
                <a:cs typeface="Times New Roman" panose="02020603050405020304" pitchFamily="18" charset="0"/>
              </a:rPr>
              <a:t>opioid</a:t>
            </a:r>
            <a:r>
              <a:rPr lang="tr-TR" sz="2200" dirty="0">
                <a:latin typeface="Times New Roman" panose="02020603050405020304" pitchFamily="18" charset="0"/>
                <a:cs typeface="Times New Roman" panose="02020603050405020304" pitchFamily="18" charset="0"/>
              </a:rPr>
              <a:t> tedavisine </a:t>
            </a:r>
            <a:r>
              <a:rPr lang="tr-TR" sz="2200" b="1" dirty="0">
                <a:solidFill>
                  <a:srgbClr val="7030A0"/>
                </a:solidFill>
                <a:latin typeface="Times New Roman" panose="02020603050405020304" pitchFamily="18" charset="0"/>
                <a:cs typeface="Times New Roman" panose="02020603050405020304" pitchFamily="18" charset="0"/>
              </a:rPr>
              <a:t>başlangıç ilacı olarak önerilmez.</a:t>
            </a:r>
          </a:p>
          <a:p>
            <a:pPr marL="285750" indent="-285750">
              <a:buFont typeface="Arial" panose="020B0604020202020204" pitchFamily="34" charset="0"/>
              <a:buChar char="•"/>
            </a:pPr>
            <a:endParaRPr lang="tr-TR"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200" dirty="0">
                <a:latin typeface="Times New Roman" panose="02020603050405020304" pitchFamily="18" charset="0"/>
                <a:cs typeface="Times New Roman" panose="02020603050405020304" pitchFamily="18" charset="0"/>
              </a:rPr>
              <a:t>En düşük doz yama (12 µg/saat) dahi </a:t>
            </a:r>
            <a:r>
              <a:rPr lang="tr-TR" sz="2200" b="1" dirty="0">
                <a:latin typeface="Times New Roman" panose="02020603050405020304" pitchFamily="18" charset="0"/>
                <a:cs typeface="Times New Roman" panose="02020603050405020304" pitchFamily="18" charset="0"/>
              </a:rPr>
              <a:t>30–45 mg/gün oral morfine eşdeğerdir</a:t>
            </a:r>
            <a:r>
              <a:rPr lang="tr-TR" sz="22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tr-TR"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200" dirty="0">
                <a:latin typeface="Times New Roman" panose="02020603050405020304" pitchFamily="18" charset="0"/>
                <a:cs typeface="Times New Roman" panose="02020603050405020304" pitchFamily="18" charset="0"/>
              </a:rPr>
              <a:t>Yaşlılarda </a:t>
            </a:r>
            <a:r>
              <a:rPr lang="tr-TR" sz="2200" b="1" dirty="0" err="1">
                <a:solidFill>
                  <a:srgbClr val="FFC000"/>
                </a:solidFill>
                <a:latin typeface="Times New Roman" panose="02020603050405020304" pitchFamily="18" charset="0"/>
                <a:cs typeface="Times New Roman" panose="02020603050405020304" pitchFamily="18" charset="0"/>
              </a:rPr>
              <a:t>transkutan</a:t>
            </a:r>
            <a:r>
              <a:rPr lang="tr-TR" sz="2200" b="1" dirty="0">
                <a:solidFill>
                  <a:srgbClr val="FFC000"/>
                </a:solidFill>
                <a:latin typeface="Times New Roman" panose="02020603050405020304" pitchFamily="18" charset="0"/>
                <a:cs typeface="Times New Roman" panose="02020603050405020304" pitchFamily="18" charset="0"/>
              </a:rPr>
              <a:t> emilimde değişkenlik</a:t>
            </a:r>
            <a:r>
              <a:rPr lang="tr-TR" sz="2200" dirty="0">
                <a:solidFill>
                  <a:srgbClr val="FFC000"/>
                </a:solidFill>
                <a:latin typeface="Times New Roman" panose="02020603050405020304" pitchFamily="18" charset="0"/>
                <a:cs typeface="Times New Roman" panose="02020603050405020304" pitchFamily="18" charset="0"/>
              </a:rPr>
              <a:t> </a:t>
            </a:r>
            <a:r>
              <a:rPr lang="tr-TR" sz="2200" dirty="0">
                <a:latin typeface="Times New Roman" panose="02020603050405020304" pitchFamily="18" charset="0"/>
                <a:cs typeface="Times New Roman" panose="02020603050405020304" pitchFamily="18" charset="0"/>
              </a:rPr>
              <a:t>görülebilir, bu da </a:t>
            </a:r>
            <a:r>
              <a:rPr lang="tr-TR" sz="2200" b="1" dirty="0">
                <a:solidFill>
                  <a:srgbClr val="0070C0"/>
                </a:solidFill>
                <a:latin typeface="Times New Roman" panose="02020603050405020304" pitchFamily="18" charset="0"/>
                <a:cs typeface="Times New Roman" panose="02020603050405020304" pitchFamily="18" charset="0"/>
              </a:rPr>
              <a:t>biyoyararlanımı öngörmeyi zorlaştırır.</a:t>
            </a:r>
          </a:p>
          <a:p>
            <a:pPr marL="285750" indent="-285750">
              <a:buFont typeface="Arial" panose="020B0604020202020204" pitchFamily="34" charset="0"/>
              <a:buChar char="•"/>
            </a:pPr>
            <a:endParaRPr lang="tr-TR"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200" b="1" dirty="0" err="1">
                <a:latin typeface="Times New Roman" panose="02020603050405020304" pitchFamily="18" charset="0"/>
                <a:cs typeface="Times New Roman" panose="02020603050405020304" pitchFamily="18" charset="0"/>
              </a:rPr>
              <a:t>Transmukozal</a:t>
            </a:r>
            <a:r>
              <a:rPr lang="tr-TR" sz="2200" b="1" dirty="0">
                <a:latin typeface="Times New Roman" panose="02020603050405020304" pitchFamily="18" charset="0"/>
                <a:cs typeface="Times New Roman" panose="02020603050405020304" pitchFamily="18" charset="0"/>
              </a:rPr>
              <a:t> formları (</a:t>
            </a:r>
            <a:r>
              <a:rPr lang="tr-TR" sz="2200" b="1" dirty="0" err="1">
                <a:latin typeface="Times New Roman" panose="02020603050405020304" pitchFamily="18" charset="0"/>
                <a:cs typeface="Times New Roman" panose="02020603050405020304" pitchFamily="18" charset="0"/>
              </a:rPr>
              <a:t>bukkal</a:t>
            </a:r>
            <a:r>
              <a:rPr lang="tr-TR" sz="2200" b="1" dirty="0">
                <a:latin typeface="Times New Roman" panose="02020603050405020304" pitchFamily="18" charset="0"/>
                <a:cs typeface="Times New Roman" panose="02020603050405020304" pitchFamily="18" charset="0"/>
              </a:rPr>
              <a:t>, </a:t>
            </a:r>
            <a:r>
              <a:rPr lang="tr-TR" sz="2200" b="1" dirty="0" err="1">
                <a:latin typeface="Times New Roman" panose="02020603050405020304" pitchFamily="18" charset="0"/>
                <a:cs typeface="Times New Roman" panose="02020603050405020304" pitchFamily="18" charset="0"/>
              </a:rPr>
              <a:t>sublingual</a:t>
            </a:r>
            <a:r>
              <a:rPr lang="tr-TR" sz="2200" b="1" dirty="0">
                <a:latin typeface="Times New Roman" panose="02020603050405020304" pitchFamily="18" charset="0"/>
                <a:cs typeface="Times New Roman" panose="02020603050405020304" pitchFamily="18" charset="0"/>
              </a:rPr>
              <a:t>, intranazal)</a:t>
            </a:r>
            <a:r>
              <a:rPr lang="tr-TR" sz="2200" b="1" dirty="0">
                <a:latin typeface="Times New Roman" panose="02020603050405020304" pitchFamily="18" charset="0"/>
                <a:cs typeface="Times New Roman" panose="02020603050405020304" pitchFamily="18" charset="0"/>
                <a:sym typeface="Wingdings" panose="05000000000000000000" pitchFamily="2" charset="2"/>
              </a:rPr>
              <a:t> </a:t>
            </a:r>
            <a:r>
              <a:rPr lang="tr-TR" sz="2200" b="1" dirty="0">
                <a:latin typeface="Times New Roman" panose="02020603050405020304" pitchFamily="18" charset="0"/>
                <a:cs typeface="Times New Roman" panose="02020603050405020304" pitchFamily="18" charset="0"/>
              </a:rPr>
              <a:t>5–15 dk içinde etki</a:t>
            </a:r>
            <a:r>
              <a:rPr lang="tr-TR" sz="2200" dirty="0">
                <a:latin typeface="Times New Roman" panose="02020603050405020304" pitchFamily="18" charset="0"/>
                <a:cs typeface="Times New Roman" panose="02020603050405020304" pitchFamily="18" charset="0"/>
              </a:rPr>
              <a:t> başlar; ancak </a:t>
            </a:r>
            <a:r>
              <a:rPr lang="tr-TR" sz="2200" b="1" dirty="0">
                <a:latin typeface="Times New Roman" panose="02020603050405020304" pitchFamily="18" charset="0"/>
                <a:cs typeface="Times New Roman" panose="02020603050405020304" pitchFamily="18" charset="0"/>
              </a:rPr>
              <a:t>ağız kuruluğu (</a:t>
            </a:r>
            <a:r>
              <a:rPr lang="tr-TR" sz="2200" b="1" dirty="0" err="1">
                <a:latin typeface="Times New Roman" panose="02020603050405020304" pitchFamily="18" charset="0"/>
                <a:cs typeface="Times New Roman" panose="02020603050405020304" pitchFamily="18" charset="0"/>
              </a:rPr>
              <a:t>xerostomi</a:t>
            </a:r>
            <a:r>
              <a:rPr lang="tr-TR" sz="2200" b="1" dirty="0">
                <a:latin typeface="Times New Roman" panose="02020603050405020304" pitchFamily="18" charset="0"/>
                <a:cs typeface="Times New Roman" panose="02020603050405020304" pitchFamily="18" charset="0"/>
              </a:rPr>
              <a:t>)</a:t>
            </a:r>
            <a:r>
              <a:rPr lang="tr-TR" sz="2200" dirty="0">
                <a:latin typeface="Times New Roman" panose="02020603050405020304" pitchFamily="18" charset="0"/>
                <a:cs typeface="Times New Roman" panose="02020603050405020304" pitchFamily="18" charset="0"/>
              </a:rPr>
              <a:t> yaşlılarda emilimi azaltabilir.</a:t>
            </a:r>
          </a:p>
          <a:p>
            <a:endParaRPr lang="tr-TR" dirty="0"/>
          </a:p>
        </p:txBody>
      </p:sp>
    </p:spTree>
    <p:extLst>
      <p:ext uri="{BB962C8B-B14F-4D97-AF65-F5344CB8AC3E}">
        <p14:creationId xmlns:p14="http://schemas.microsoft.com/office/powerpoint/2010/main" val="2091902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B9317-9C5E-FD0D-D25B-5C957B57E45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12DE658-FE18-F8CC-327B-FEC13CA1F195}"/>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C04A4D67-C1FE-8AF0-1E8C-724AAAA3342D}"/>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11874843-0978-C818-909D-BC3261CBB8D9}"/>
              </a:ext>
            </a:extLst>
          </p:cNvPr>
          <p:cNvSpPr txBox="1"/>
          <p:nvPr/>
        </p:nvSpPr>
        <p:spPr>
          <a:xfrm>
            <a:off x="358772" y="1274594"/>
            <a:ext cx="10750550" cy="646331"/>
          </a:xfrm>
          <a:prstGeom prst="rect">
            <a:avLst/>
          </a:prstGeom>
          <a:noFill/>
        </p:spPr>
        <p:txBody>
          <a:bodyPr wrap="square" rtlCol="0">
            <a:spAutoFit/>
          </a:bodyPr>
          <a:lstStyle/>
          <a:p>
            <a:pPr algn="ctr"/>
            <a:r>
              <a:rPr lang="tr-TR" sz="3600" b="1" dirty="0">
                <a:latin typeface="Calibri" panose="020F0502020204030204" pitchFamily="34" charset="0"/>
                <a:ea typeface="Calibri" panose="020F0502020204030204" pitchFamily="34" charset="0"/>
                <a:cs typeface="Calibri" panose="020F0502020204030204" pitchFamily="34" charset="0"/>
              </a:rPr>
              <a:t>KRONİK AĞRININ TARİHÇESİ</a:t>
            </a:r>
          </a:p>
        </p:txBody>
      </p:sp>
      <p:sp>
        <p:nvSpPr>
          <p:cNvPr id="4" name="Metin kutusu 3">
            <a:extLst>
              <a:ext uri="{FF2B5EF4-FFF2-40B4-BE49-F238E27FC236}">
                <a16:creationId xmlns:a16="http://schemas.microsoft.com/office/drawing/2014/main" id="{A8A81512-08DC-1A43-B30C-3D532CE0B1BE}"/>
              </a:ext>
            </a:extLst>
          </p:cNvPr>
          <p:cNvSpPr txBox="1"/>
          <p:nvPr/>
        </p:nvSpPr>
        <p:spPr>
          <a:xfrm>
            <a:off x="-120656" y="1983335"/>
            <a:ext cx="7261228" cy="1384995"/>
          </a:xfrm>
          <a:prstGeom prst="rect">
            <a:avLst/>
          </a:prstGeom>
          <a:noFill/>
        </p:spPr>
        <p:txBody>
          <a:bodyPr wrap="square" rtlCol="0">
            <a:spAutoFit/>
          </a:bodyPr>
          <a:lstStyle/>
          <a:p>
            <a:pPr algn="ctr"/>
            <a:r>
              <a:rPr lang="tr-TR" sz="2400" dirty="0">
                <a:latin typeface="Times New Roman" panose="02020603050405020304" pitchFamily="18" charset="0"/>
                <a:cs typeface="Times New Roman" panose="02020603050405020304" pitchFamily="18" charset="0"/>
              </a:rPr>
              <a:t>İlk insanlardan beri</a:t>
            </a:r>
            <a:r>
              <a:rPr lang="tr-TR" sz="2400" dirty="0">
                <a:latin typeface="Times New Roman" panose="02020603050405020304" pitchFamily="18" charset="0"/>
                <a:cs typeface="Times New Roman" panose="02020603050405020304" pitchFamily="18" charset="0"/>
                <a:sym typeface="Wingdings" panose="05000000000000000000" pitchFamily="2" charset="2"/>
              </a:rPr>
              <a:t> </a:t>
            </a:r>
            <a:r>
              <a:rPr lang="tr-TR" sz="3600" b="1" dirty="0">
                <a:solidFill>
                  <a:srgbClr val="FF0000"/>
                </a:solidFill>
                <a:latin typeface="Times New Roman" panose="02020603050405020304" pitchFamily="18" charset="0"/>
                <a:cs typeface="Times New Roman" panose="02020603050405020304" pitchFamily="18" charset="0"/>
              </a:rPr>
              <a:t>Ağrı</a:t>
            </a:r>
            <a:r>
              <a:rPr lang="tr-TR" sz="2400" b="1" dirty="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türümüzün en temel endişelerinden biri</a:t>
            </a:r>
          </a:p>
          <a:p>
            <a:endParaRPr lang="tr-TR" sz="2400" dirty="0">
              <a:latin typeface="Times New Roman" panose="02020603050405020304" pitchFamily="18" charset="0"/>
              <a:cs typeface="Times New Roman" panose="02020603050405020304" pitchFamily="18" charset="0"/>
            </a:endParaRPr>
          </a:p>
        </p:txBody>
      </p:sp>
      <p:sp>
        <p:nvSpPr>
          <p:cNvPr id="8" name="Ok: Aşağı 7">
            <a:extLst>
              <a:ext uri="{FF2B5EF4-FFF2-40B4-BE49-F238E27FC236}">
                <a16:creationId xmlns:a16="http://schemas.microsoft.com/office/drawing/2014/main" id="{1930EF97-1345-0C20-8037-6D24D0706FCF}"/>
              </a:ext>
            </a:extLst>
          </p:cNvPr>
          <p:cNvSpPr/>
          <p:nvPr/>
        </p:nvSpPr>
        <p:spPr>
          <a:xfrm>
            <a:off x="2960683" y="3084395"/>
            <a:ext cx="731036" cy="903052"/>
          </a:xfrm>
          <a:prstGeom prst="down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3C2CF5E-6BDD-AC8B-5240-F0B9EC8218E6}"/>
              </a:ext>
            </a:extLst>
          </p:cNvPr>
          <p:cNvSpPr/>
          <p:nvPr/>
        </p:nvSpPr>
        <p:spPr>
          <a:xfrm>
            <a:off x="838200" y="4265195"/>
            <a:ext cx="5080735" cy="1267562"/>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b="1" dirty="0">
                <a:latin typeface="Calibri" panose="020F0502020204030204" pitchFamily="34" charset="0"/>
                <a:ea typeface="Calibri" panose="020F0502020204030204" pitchFamily="34" charset="0"/>
                <a:cs typeface="Calibri" panose="020F0502020204030204" pitchFamily="34" charset="0"/>
              </a:rPr>
              <a:t>Savunmasızlık!</a:t>
            </a:r>
          </a:p>
          <a:p>
            <a:pPr algn="ctr"/>
            <a:r>
              <a:rPr lang="tr-TR" sz="2400" b="1" dirty="0">
                <a:latin typeface="Calibri" panose="020F0502020204030204" pitchFamily="34" charset="0"/>
                <a:ea typeface="Calibri" panose="020F0502020204030204" pitchFamily="34" charset="0"/>
                <a:cs typeface="Calibri" panose="020F0502020204030204" pitchFamily="34" charset="0"/>
              </a:rPr>
              <a:t>Hayatta kalma şansında azalma!</a:t>
            </a:r>
          </a:p>
        </p:txBody>
      </p:sp>
      <p:pic>
        <p:nvPicPr>
          <p:cNvPr id="11" name="Resim 10">
            <a:extLst>
              <a:ext uri="{FF2B5EF4-FFF2-40B4-BE49-F238E27FC236}">
                <a16:creationId xmlns:a16="http://schemas.microsoft.com/office/drawing/2014/main" id="{C238C5FA-C8D1-DE70-9A94-1703F098776A}"/>
              </a:ext>
            </a:extLst>
          </p:cNvPr>
          <p:cNvPicPr>
            <a:picLocks noChangeAspect="1"/>
          </p:cNvPicPr>
          <p:nvPr/>
        </p:nvPicPr>
        <p:blipFill>
          <a:blip r:embed="rId4"/>
          <a:srcRect l="-2407" t="-2209" r="6203" b="2209"/>
          <a:stretch>
            <a:fillRect/>
          </a:stretch>
        </p:blipFill>
        <p:spPr>
          <a:xfrm>
            <a:off x="6305913" y="2021485"/>
            <a:ext cx="5499109" cy="3765550"/>
          </a:xfrm>
          <a:prstGeom prst="rect">
            <a:avLst/>
          </a:prstGeom>
        </p:spPr>
      </p:pic>
      <p:sp>
        <p:nvSpPr>
          <p:cNvPr id="12" name="Metin kutusu 11">
            <a:extLst>
              <a:ext uri="{FF2B5EF4-FFF2-40B4-BE49-F238E27FC236}">
                <a16:creationId xmlns:a16="http://schemas.microsoft.com/office/drawing/2014/main" id="{BFE90674-7039-71FE-8A5C-A53B10F85FF8}"/>
              </a:ext>
            </a:extLst>
          </p:cNvPr>
          <p:cNvSpPr txBox="1"/>
          <p:nvPr/>
        </p:nvSpPr>
        <p:spPr>
          <a:xfrm>
            <a:off x="7962900" y="5866608"/>
            <a:ext cx="4699000" cy="307777"/>
          </a:xfrm>
          <a:prstGeom prst="rect">
            <a:avLst/>
          </a:prstGeom>
          <a:noFill/>
        </p:spPr>
        <p:txBody>
          <a:bodyPr wrap="square" rtlCol="0">
            <a:spAutoFit/>
          </a:bodyPr>
          <a:lstStyle/>
          <a:p>
            <a:r>
              <a:rPr lang="tr-TR" sz="1400" i="1" dirty="0" err="1"/>
              <a:t>Cosquer</a:t>
            </a:r>
            <a:r>
              <a:rPr lang="tr-TR" sz="1400" i="1" dirty="0"/>
              <a:t> </a:t>
            </a:r>
            <a:r>
              <a:rPr lang="tr-TR" sz="1400" i="1" dirty="0" err="1"/>
              <a:t>Cave</a:t>
            </a:r>
            <a:r>
              <a:rPr lang="tr-TR" sz="1400" i="1" dirty="0"/>
              <a:t> (</a:t>
            </a:r>
            <a:r>
              <a:rPr lang="tr-TR" sz="1400" i="1" dirty="0" err="1"/>
              <a:t>Calanque</a:t>
            </a:r>
            <a:r>
              <a:rPr lang="tr-TR" sz="1400" i="1" dirty="0"/>
              <a:t> de </a:t>
            </a:r>
            <a:r>
              <a:rPr lang="tr-TR" sz="1400" i="1" dirty="0" err="1"/>
              <a:t>Morgiou</a:t>
            </a:r>
            <a:r>
              <a:rPr lang="tr-TR" sz="1400" i="1" dirty="0"/>
              <a:t>, France)</a:t>
            </a:r>
          </a:p>
        </p:txBody>
      </p:sp>
    </p:spTree>
    <p:extLst>
      <p:ext uri="{BB962C8B-B14F-4D97-AF65-F5344CB8AC3E}">
        <p14:creationId xmlns:p14="http://schemas.microsoft.com/office/powerpoint/2010/main" val="2568781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a:extLst>
              <a:ext uri="{FF2B5EF4-FFF2-40B4-BE49-F238E27FC236}">
                <a16:creationId xmlns:a16="http://schemas.microsoft.com/office/drawing/2014/main" id="{D8486A6D-2750-31C7-6545-8948FBE6D670}"/>
              </a:ext>
            </a:extLst>
          </p:cNvPr>
          <p:cNvPicPr>
            <a:picLocks noChangeAspect="1"/>
          </p:cNvPicPr>
          <p:nvPr/>
        </p:nvPicPr>
        <p:blipFill>
          <a:blip r:embed="rId2"/>
          <a:srcRect t="15855" r="9091" b="36137"/>
          <a:stretch>
            <a:fillRect/>
          </a:stretch>
        </p:blipFill>
        <p:spPr>
          <a:xfrm>
            <a:off x="3523488" y="10"/>
            <a:ext cx="8668512" cy="6857990"/>
          </a:xfrm>
          <a:prstGeom prst="rect">
            <a:avLst/>
          </a:prstGeom>
        </p:spPr>
      </p:pic>
      <p:sp>
        <p:nvSpPr>
          <p:cNvPr id="29" name="Rectangle 2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98790E3B-E803-F108-58CD-E9C46A27647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b="1">
                <a:solidFill>
                  <a:schemeClr val="bg1"/>
                </a:solidFill>
              </a:rPr>
              <a:t>OPİOİD TÜREVLERİNİN KARANLIK YÜZÜ</a:t>
            </a:r>
          </a:p>
        </p:txBody>
      </p:sp>
      <p:sp>
        <p:nvSpPr>
          <p:cNvPr id="30"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utoShape 2" descr="Görsel üretildi">
            <a:extLst>
              <a:ext uri="{FF2B5EF4-FFF2-40B4-BE49-F238E27FC236}">
                <a16:creationId xmlns:a16="http://schemas.microsoft.com/office/drawing/2014/main" id="{5C82CBA1-E78B-C873-BE78-954ADEEB21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70614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25ECF-CE4D-C3D7-DEFA-1E6BECA23AB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4D56DF0-77B5-6BD1-3F88-F2B460CE17C6}"/>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0632842C-C25D-2F1B-3D9A-8E8CFC89927E}"/>
              </a:ext>
            </a:extLst>
          </p:cNvPr>
          <p:cNvPicPr>
            <a:picLocks noGrp="1" noChangeAspect="1"/>
          </p:cNvPicPr>
          <p:nvPr>
            <p:ph idx="1"/>
          </p:nvPr>
        </p:nvPicPr>
        <p:blipFill>
          <a:blip r:embed="rId3"/>
          <a:stretch>
            <a:fillRect/>
          </a:stretch>
        </p:blipFill>
        <p:spPr>
          <a:xfrm>
            <a:off x="0" y="0"/>
            <a:ext cx="12192000" cy="6858000"/>
          </a:xfrm>
        </p:spPr>
      </p:pic>
      <p:sp>
        <p:nvSpPr>
          <p:cNvPr id="7" name="Metin kutusu 6">
            <a:extLst>
              <a:ext uri="{FF2B5EF4-FFF2-40B4-BE49-F238E27FC236}">
                <a16:creationId xmlns:a16="http://schemas.microsoft.com/office/drawing/2014/main" id="{B61898B2-5901-4402-985D-C65E502EB348}"/>
              </a:ext>
            </a:extLst>
          </p:cNvPr>
          <p:cNvSpPr txBox="1"/>
          <p:nvPr/>
        </p:nvSpPr>
        <p:spPr>
          <a:xfrm>
            <a:off x="3076575" y="1275189"/>
            <a:ext cx="6178550" cy="1077218"/>
          </a:xfrm>
          <a:prstGeom prst="rect">
            <a:avLst/>
          </a:prstGeom>
          <a:noFill/>
        </p:spPr>
        <p:txBody>
          <a:bodyPr wrap="square">
            <a:spAutoFit/>
          </a:bodyPr>
          <a:lstStyle/>
          <a:p>
            <a:pPr algn="ctr"/>
            <a:r>
              <a:rPr lang="tr-TR" sz="16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2400" b="1" dirty="0">
                <a:solidFill>
                  <a:schemeClr val="accent6"/>
                </a:solidFill>
                <a:latin typeface="Calibri" panose="020F0502020204030204" pitchFamily="34" charset="0"/>
                <a:ea typeface="Calibri" panose="020F0502020204030204" pitchFamily="34" charset="0"/>
                <a:cs typeface="Calibri" panose="020F0502020204030204" pitchFamily="34" charset="0"/>
              </a:rPr>
              <a:t>OPİOİD TÜREVLERİ</a:t>
            </a:r>
          </a:p>
          <a:p>
            <a:pPr algn="ctr"/>
            <a:r>
              <a:rPr lang="tr-TR" sz="24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t>
            </a:r>
            <a:r>
              <a:rPr lang="tr-TR" sz="24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YAN ETKİLER</a:t>
            </a:r>
            <a:endParaRPr lang="tr-TR" sz="32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8" name="Dikdörtgen 7">
            <a:extLst>
              <a:ext uri="{FF2B5EF4-FFF2-40B4-BE49-F238E27FC236}">
                <a16:creationId xmlns:a16="http://schemas.microsoft.com/office/drawing/2014/main" id="{BC198753-2732-89C0-94AC-32D171A4B74C}"/>
              </a:ext>
            </a:extLst>
          </p:cNvPr>
          <p:cNvSpPr/>
          <p:nvPr/>
        </p:nvSpPr>
        <p:spPr>
          <a:xfrm>
            <a:off x="4743450" y="2740739"/>
            <a:ext cx="2940050" cy="56372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b="1" dirty="0">
                <a:latin typeface="Calibri" panose="020F0502020204030204" pitchFamily="34" charset="0"/>
                <a:ea typeface="Calibri" panose="020F0502020204030204" pitchFamily="34" charset="0"/>
                <a:cs typeface="Calibri" panose="020F0502020204030204" pitchFamily="34" charset="0"/>
              </a:rPr>
              <a:t>Tolerans gelişimi!</a:t>
            </a:r>
          </a:p>
        </p:txBody>
      </p:sp>
      <p:sp>
        <p:nvSpPr>
          <p:cNvPr id="9" name="Ok: Sağ 8">
            <a:extLst>
              <a:ext uri="{FF2B5EF4-FFF2-40B4-BE49-F238E27FC236}">
                <a16:creationId xmlns:a16="http://schemas.microsoft.com/office/drawing/2014/main" id="{7723B422-3E5B-068B-9891-3306A0D8EAA4}"/>
              </a:ext>
            </a:extLst>
          </p:cNvPr>
          <p:cNvSpPr/>
          <p:nvPr/>
        </p:nvSpPr>
        <p:spPr>
          <a:xfrm>
            <a:off x="3854450" y="2914362"/>
            <a:ext cx="812800" cy="1714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4D13E2D3-FFFB-6A32-551A-D2514DE8726F}"/>
              </a:ext>
            </a:extLst>
          </p:cNvPr>
          <p:cNvSpPr/>
          <p:nvPr/>
        </p:nvSpPr>
        <p:spPr>
          <a:xfrm>
            <a:off x="450850" y="2152362"/>
            <a:ext cx="3251200" cy="1524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Font typeface="Arial" panose="020B0604020202020204" pitchFamily="34" charset="0"/>
              <a:buChar char="•"/>
            </a:pPr>
            <a:r>
              <a:rPr lang="tr-TR" sz="2000" b="1" dirty="0">
                <a:latin typeface="Calibri" panose="020F0502020204030204" pitchFamily="34" charset="0"/>
                <a:ea typeface="Calibri" panose="020F0502020204030204" pitchFamily="34" charset="0"/>
                <a:cs typeface="Calibri" panose="020F0502020204030204" pitchFamily="34" charset="0"/>
              </a:rPr>
              <a:t>Uzun süreli kullanım</a:t>
            </a:r>
          </a:p>
          <a:p>
            <a:pPr marL="342900" indent="-342900" algn="ctr">
              <a:buFont typeface="Arial" panose="020B0604020202020204" pitchFamily="34" charset="0"/>
              <a:buChar char="•"/>
            </a:pPr>
            <a:r>
              <a:rPr lang="tr-TR" sz="2000" b="1" dirty="0" err="1">
                <a:latin typeface="Calibri" panose="020F0502020204030204" pitchFamily="34" charset="0"/>
                <a:ea typeface="Calibri" panose="020F0502020204030204" pitchFamily="34" charset="0"/>
                <a:cs typeface="Calibri" panose="020F0502020204030204" pitchFamily="34" charset="0"/>
              </a:rPr>
              <a:t>Res</a:t>
            </a:r>
            <a:r>
              <a:rPr lang="tr-TR" sz="2000" b="1" dirty="0">
                <a:latin typeface="Calibri" panose="020F0502020204030204" pitchFamily="34" charset="0"/>
                <a:ea typeface="Calibri" panose="020F0502020204030204" pitchFamily="34" charset="0"/>
                <a:cs typeface="Calibri" panose="020F0502020204030204" pitchFamily="34" charset="0"/>
              </a:rPr>
              <a:t>. Sürekli uyarımı</a:t>
            </a:r>
          </a:p>
          <a:p>
            <a:pPr marL="342900" indent="-342900" algn="ctr">
              <a:buFont typeface="Arial" panose="020B0604020202020204" pitchFamily="34" charset="0"/>
              <a:buChar char="•"/>
            </a:pPr>
            <a:r>
              <a:rPr lang="tr-TR" sz="2000" b="1" dirty="0">
                <a:latin typeface="Calibri" panose="020F0502020204030204" pitchFamily="34" charset="0"/>
                <a:ea typeface="Calibri" panose="020F0502020204030204" pitchFamily="34" charset="0"/>
                <a:cs typeface="Calibri" panose="020F0502020204030204" pitchFamily="34" charset="0"/>
              </a:rPr>
              <a:t>K ve </a:t>
            </a:r>
            <a:r>
              <a:rPr lang="tr-TR" sz="2000" b="1" dirty="0" err="1">
                <a:latin typeface="Calibri" panose="020F0502020204030204" pitchFamily="34" charset="0"/>
                <a:ea typeface="Calibri" panose="020F0502020204030204" pitchFamily="34" charset="0"/>
                <a:cs typeface="Calibri" panose="020F0502020204030204" pitchFamily="34" charset="0"/>
              </a:rPr>
              <a:t>ca</a:t>
            </a:r>
            <a:r>
              <a:rPr lang="tr-TR" sz="2000" b="1" dirty="0">
                <a:latin typeface="Calibri" panose="020F0502020204030204" pitchFamily="34" charset="0"/>
                <a:ea typeface="Calibri" panose="020F0502020204030204" pitchFamily="34" charset="0"/>
                <a:cs typeface="Calibri" panose="020F0502020204030204" pitchFamily="34" charset="0"/>
              </a:rPr>
              <a:t> kanallarında duyarlılık azalması </a:t>
            </a:r>
          </a:p>
        </p:txBody>
      </p:sp>
      <p:sp>
        <p:nvSpPr>
          <p:cNvPr id="11" name="Ok: Sağ 10">
            <a:extLst>
              <a:ext uri="{FF2B5EF4-FFF2-40B4-BE49-F238E27FC236}">
                <a16:creationId xmlns:a16="http://schemas.microsoft.com/office/drawing/2014/main" id="{43C78986-3FB6-D0A2-9C73-D5DEFB2BB72E}"/>
              </a:ext>
            </a:extLst>
          </p:cNvPr>
          <p:cNvSpPr/>
          <p:nvPr/>
        </p:nvSpPr>
        <p:spPr>
          <a:xfrm>
            <a:off x="7854950" y="2842934"/>
            <a:ext cx="812800" cy="17145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44A4BC2A-151D-4AD8-310B-216F9B3D6C29}"/>
              </a:ext>
            </a:extLst>
          </p:cNvPr>
          <p:cNvSpPr/>
          <p:nvPr/>
        </p:nvSpPr>
        <p:spPr>
          <a:xfrm>
            <a:off x="8724900" y="2527300"/>
            <a:ext cx="3054350" cy="97761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b="1" dirty="0">
                <a:latin typeface="Calibri" panose="020F0502020204030204" pitchFamily="34" charset="0"/>
                <a:ea typeface="Calibri" panose="020F0502020204030204" pitchFamily="34" charset="0"/>
                <a:cs typeface="Calibri" panose="020F0502020204030204" pitchFamily="34" charset="0"/>
              </a:rPr>
              <a:t>Daha yüksek dozlara çıkılması</a:t>
            </a:r>
          </a:p>
        </p:txBody>
      </p:sp>
      <p:sp>
        <p:nvSpPr>
          <p:cNvPr id="14" name="Ok: Sağ 13">
            <a:extLst>
              <a:ext uri="{FF2B5EF4-FFF2-40B4-BE49-F238E27FC236}">
                <a16:creationId xmlns:a16="http://schemas.microsoft.com/office/drawing/2014/main" id="{0FDCA1D5-4E86-15DE-006B-241B466A8CBF}"/>
              </a:ext>
            </a:extLst>
          </p:cNvPr>
          <p:cNvSpPr/>
          <p:nvPr/>
        </p:nvSpPr>
        <p:spPr>
          <a:xfrm rot="9723052">
            <a:off x="3176701" y="4110976"/>
            <a:ext cx="5272483" cy="186546"/>
          </a:xfrm>
          <a:prstGeom prst="rightArrow">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val 14">
            <a:extLst>
              <a:ext uri="{FF2B5EF4-FFF2-40B4-BE49-F238E27FC236}">
                <a16:creationId xmlns:a16="http://schemas.microsoft.com/office/drawing/2014/main" id="{801556BB-4404-469A-4B2D-43E7DC6BF48B}"/>
              </a:ext>
            </a:extLst>
          </p:cNvPr>
          <p:cNvSpPr/>
          <p:nvPr/>
        </p:nvSpPr>
        <p:spPr>
          <a:xfrm>
            <a:off x="895350" y="4940300"/>
            <a:ext cx="2628900" cy="1219200"/>
          </a:xfrm>
          <a:prstGeom prst="ellipse">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latin typeface="Calibri" panose="020F0502020204030204" pitchFamily="34" charset="0"/>
                <a:ea typeface="Calibri" panose="020F0502020204030204" pitchFamily="34" charset="0"/>
                <a:cs typeface="Calibri" panose="020F0502020204030204" pitchFamily="34" charset="0"/>
              </a:rPr>
              <a:t>Doz ilişkili yan etkilerde artış!</a:t>
            </a:r>
          </a:p>
        </p:txBody>
      </p:sp>
      <p:sp>
        <p:nvSpPr>
          <p:cNvPr id="16" name="Ok: Sağ 15">
            <a:extLst>
              <a:ext uri="{FF2B5EF4-FFF2-40B4-BE49-F238E27FC236}">
                <a16:creationId xmlns:a16="http://schemas.microsoft.com/office/drawing/2014/main" id="{A049587B-80D2-FBAA-A1B2-DCA765F8A506}"/>
              </a:ext>
            </a:extLst>
          </p:cNvPr>
          <p:cNvSpPr/>
          <p:nvPr/>
        </p:nvSpPr>
        <p:spPr>
          <a:xfrm rot="8768792">
            <a:off x="6125212" y="4209325"/>
            <a:ext cx="2684949" cy="305830"/>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Oval 17">
            <a:extLst>
              <a:ext uri="{FF2B5EF4-FFF2-40B4-BE49-F238E27FC236}">
                <a16:creationId xmlns:a16="http://schemas.microsoft.com/office/drawing/2014/main" id="{8E056717-75D7-D409-FF6D-903C042A7194}"/>
              </a:ext>
            </a:extLst>
          </p:cNvPr>
          <p:cNvSpPr/>
          <p:nvPr/>
        </p:nvSpPr>
        <p:spPr>
          <a:xfrm>
            <a:off x="4609928" y="5223366"/>
            <a:ext cx="2628900" cy="12192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err="1">
                <a:latin typeface="Calibri" panose="020F0502020204030204" pitchFamily="34" charset="0"/>
                <a:ea typeface="Calibri" panose="020F0502020204030204" pitchFamily="34" charset="0"/>
                <a:cs typeface="Calibri" panose="020F0502020204030204" pitchFamily="34" charset="0"/>
              </a:rPr>
              <a:t>Opioid</a:t>
            </a:r>
            <a:r>
              <a:rPr lang="tr-TR" b="1" dirty="0">
                <a:latin typeface="Calibri" panose="020F0502020204030204" pitchFamily="34" charset="0"/>
                <a:ea typeface="Calibri" panose="020F0502020204030204" pitchFamily="34" charset="0"/>
                <a:cs typeface="Calibri" panose="020F0502020204030204" pitchFamily="34" charset="0"/>
              </a:rPr>
              <a:t> bağımlılığı riskinde artış!</a:t>
            </a:r>
          </a:p>
        </p:txBody>
      </p:sp>
      <p:sp>
        <p:nvSpPr>
          <p:cNvPr id="19" name="Ok: Sağ 18">
            <a:extLst>
              <a:ext uri="{FF2B5EF4-FFF2-40B4-BE49-F238E27FC236}">
                <a16:creationId xmlns:a16="http://schemas.microsoft.com/office/drawing/2014/main" id="{61ED3CAD-09E6-FEB8-D5D9-B50CA78765BF}"/>
              </a:ext>
            </a:extLst>
          </p:cNvPr>
          <p:cNvSpPr/>
          <p:nvPr/>
        </p:nvSpPr>
        <p:spPr>
          <a:xfrm rot="5400000">
            <a:off x="9107300" y="4222104"/>
            <a:ext cx="1587769" cy="30583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Oval 19">
            <a:extLst>
              <a:ext uri="{FF2B5EF4-FFF2-40B4-BE49-F238E27FC236}">
                <a16:creationId xmlns:a16="http://schemas.microsoft.com/office/drawing/2014/main" id="{91ACA172-56A8-4C24-2AD2-6890DB175AF4}"/>
              </a:ext>
            </a:extLst>
          </p:cNvPr>
          <p:cNvSpPr/>
          <p:nvPr/>
        </p:nvSpPr>
        <p:spPr>
          <a:xfrm>
            <a:off x="8712028" y="5260037"/>
            <a:ext cx="2628900" cy="12192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err="1">
                <a:latin typeface="Calibri" panose="020F0502020204030204" pitchFamily="34" charset="0"/>
                <a:ea typeface="Calibri" panose="020F0502020204030204" pitchFamily="34" charset="0"/>
                <a:cs typeface="Calibri" panose="020F0502020204030204" pitchFamily="34" charset="0"/>
              </a:rPr>
              <a:t>Opioid</a:t>
            </a:r>
            <a:r>
              <a:rPr lang="tr-TR" b="1" dirty="0">
                <a:latin typeface="Calibri" panose="020F0502020204030204" pitchFamily="34" charset="0"/>
                <a:ea typeface="Calibri" panose="020F0502020204030204" pitchFamily="34" charset="0"/>
                <a:cs typeface="Calibri" panose="020F0502020204030204" pitchFamily="34" charset="0"/>
              </a:rPr>
              <a:t> kaynaklı </a:t>
            </a:r>
            <a:r>
              <a:rPr lang="tr-TR" b="1" dirty="0" err="1">
                <a:latin typeface="Calibri" panose="020F0502020204030204" pitchFamily="34" charset="0"/>
                <a:ea typeface="Calibri" panose="020F0502020204030204" pitchFamily="34" charset="0"/>
                <a:cs typeface="Calibri" panose="020F0502020204030204" pitchFamily="34" charset="0"/>
              </a:rPr>
              <a:t>hiperaljezi</a:t>
            </a:r>
            <a:r>
              <a:rPr lang="tr-TR" b="1" dirty="0">
                <a:latin typeface="Calibri" panose="020F0502020204030204" pitchFamily="34" charset="0"/>
                <a:ea typeface="Calibri" panose="020F0502020204030204" pitchFamily="34" charset="0"/>
                <a:cs typeface="Calibri" panose="020F0502020204030204" pitchFamily="34" charset="0"/>
              </a:rPr>
              <a:t>!</a:t>
            </a:r>
          </a:p>
        </p:txBody>
      </p:sp>
      <p:sp>
        <p:nvSpPr>
          <p:cNvPr id="21" name="Metin kutusu 20">
            <a:extLst>
              <a:ext uri="{FF2B5EF4-FFF2-40B4-BE49-F238E27FC236}">
                <a16:creationId xmlns:a16="http://schemas.microsoft.com/office/drawing/2014/main" id="{BBD26AC5-D21D-25D3-AB4F-68E3E3F51C87}"/>
              </a:ext>
            </a:extLst>
          </p:cNvPr>
          <p:cNvSpPr txBox="1"/>
          <p:nvPr/>
        </p:nvSpPr>
        <p:spPr>
          <a:xfrm>
            <a:off x="10026478" y="4102100"/>
            <a:ext cx="1809922" cy="381000"/>
          </a:xfrm>
          <a:prstGeom prst="rect">
            <a:avLst/>
          </a:prstGeom>
          <a:noFill/>
        </p:spPr>
        <p:txBody>
          <a:bodyPr wrap="square" rtlCol="0">
            <a:spAutoFit/>
          </a:bodyPr>
          <a:lstStyle/>
          <a:p>
            <a:r>
              <a:rPr lang="tr-TR" dirty="0"/>
              <a:t>NMDA aracılı*</a:t>
            </a:r>
          </a:p>
        </p:txBody>
      </p:sp>
    </p:spTree>
    <p:extLst>
      <p:ext uri="{BB962C8B-B14F-4D97-AF65-F5344CB8AC3E}">
        <p14:creationId xmlns:p14="http://schemas.microsoft.com/office/powerpoint/2010/main" val="41881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P spid="14" grpId="0" animBg="1"/>
      <p:bldP spid="15" grpId="0" animBg="1"/>
      <p:bldP spid="16" grpId="0" animBg="1"/>
      <p:bldP spid="18" grpId="0" animBg="1"/>
      <p:bldP spid="19" grpId="0" animBg="1"/>
      <p:bldP spid="20" grpId="0" animBg="1"/>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70B59-71A4-D5A4-4918-D0B3E8EFE78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27C1879-971E-26C1-2AC2-A66F591491A3}"/>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3ABFE15C-C0DB-84D2-5E8B-CEDFE0E9B369}"/>
              </a:ext>
            </a:extLst>
          </p:cNvPr>
          <p:cNvPicPr>
            <a:picLocks noGrp="1" noChangeAspect="1"/>
          </p:cNvPicPr>
          <p:nvPr>
            <p:ph idx="1"/>
          </p:nvPr>
        </p:nvPicPr>
        <p:blipFill>
          <a:blip r:embed="rId2"/>
          <a:stretch>
            <a:fillRect/>
          </a:stretch>
        </p:blipFill>
        <p:spPr>
          <a:xfrm>
            <a:off x="0" y="0"/>
            <a:ext cx="12192000" cy="6858000"/>
          </a:xfrm>
        </p:spPr>
      </p:pic>
      <p:sp>
        <p:nvSpPr>
          <p:cNvPr id="4" name="Metin kutusu 3">
            <a:extLst>
              <a:ext uri="{FF2B5EF4-FFF2-40B4-BE49-F238E27FC236}">
                <a16:creationId xmlns:a16="http://schemas.microsoft.com/office/drawing/2014/main" id="{3FEA4814-1E41-0FFF-DB17-B5230CFB521C}"/>
              </a:ext>
            </a:extLst>
          </p:cNvPr>
          <p:cNvSpPr txBox="1"/>
          <p:nvPr/>
        </p:nvSpPr>
        <p:spPr>
          <a:xfrm>
            <a:off x="4340180" y="2289185"/>
            <a:ext cx="7682248" cy="4739759"/>
          </a:xfrm>
          <a:prstGeom prst="rect">
            <a:avLst/>
          </a:prstGeom>
          <a:noFill/>
        </p:spPr>
        <p:txBody>
          <a:bodyPr wrap="square" rtlCol="0">
            <a:spAutoFit/>
          </a:bodyPr>
          <a:lstStyle/>
          <a:p>
            <a:pPr lvl="0" eaLnBrk="0" fontAlgn="base" hangingPunct="0">
              <a:spcBef>
                <a:spcPct val="0"/>
              </a:spcBef>
              <a:spcAft>
                <a:spcPct val="0"/>
              </a:spcAft>
              <a:buFontTx/>
              <a:buChar char="•"/>
            </a:pPr>
            <a:r>
              <a:rPr lang="tr-TR" altLang="tr-TR" sz="2800" b="1" dirty="0">
                <a:solidFill>
                  <a:srgbClr val="FF0000"/>
                </a:solidFill>
                <a:latin typeface="Times New Roman" panose="02020603050405020304" pitchFamily="18" charset="0"/>
                <a:cs typeface="Times New Roman" panose="02020603050405020304" pitchFamily="18" charset="0"/>
              </a:rPr>
              <a:t>Kabızlık (en sık yan etki):</a:t>
            </a:r>
          </a:p>
          <a:p>
            <a:pPr lvl="0" eaLnBrk="0" fontAlgn="base" hangingPunct="0">
              <a:spcBef>
                <a:spcPct val="0"/>
              </a:spcBef>
              <a:spcAft>
                <a:spcPct val="0"/>
              </a:spcAft>
            </a:pPr>
            <a:endParaRPr lang="tr-TR" altLang="tr-TR" sz="2800" b="1" dirty="0">
              <a:solidFill>
                <a:srgbClr val="FF0000"/>
              </a:solidFill>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buFontTx/>
              <a:buChar char="•"/>
            </a:pPr>
            <a:r>
              <a:rPr lang="tr-TR" altLang="tr-TR" sz="2200" dirty="0" err="1">
                <a:latin typeface="Times New Roman" panose="02020603050405020304" pitchFamily="18" charset="0"/>
                <a:cs typeface="Times New Roman" panose="02020603050405020304" pitchFamily="18" charset="0"/>
              </a:rPr>
              <a:t>Opioidlerin</a:t>
            </a:r>
            <a:r>
              <a:rPr lang="tr-TR" altLang="tr-TR" sz="2200" dirty="0">
                <a:latin typeface="Times New Roman" panose="02020603050405020304" pitchFamily="18" charset="0"/>
                <a:cs typeface="Times New Roman" panose="02020603050405020304" pitchFamily="18" charset="0"/>
              </a:rPr>
              <a:t> </a:t>
            </a:r>
            <a:r>
              <a:rPr lang="tr-TR" altLang="tr-TR" sz="2200" b="1" dirty="0">
                <a:latin typeface="Times New Roman" panose="02020603050405020304" pitchFamily="18" charset="0"/>
                <a:cs typeface="Times New Roman" panose="02020603050405020304" pitchFamily="18" charset="0"/>
              </a:rPr>
              <a:t>barsak μ-reseptörlerine bağlanması</a:t>
            </a:r>
            <a:r>
              <a:rPr lang="tr-TR" altLang="tr-TR" sz="2200" dirty="0">
                <a:latin typeface="Times New Roman" panose="02020603050405020304" pitchFamily="18" charset="0"/>
                <a:cs typeface="Times New Roman" panose="02020603050405020304" pitchFamily="18" charset="0"/>
              </a:rPr>
              <a:t> sonucu </a:t>
            </a:r>
            <a:r>
              <a:rPr lang="tr-TR" altLang="tr-TR" sz="2200" b="1" dirty="0">
                <a:solidFill>
                  <a:srgbClr val="00B050"/>
                </a:solidFill>
                <a:latin typeface="Times New Roman" panose="02020603050405020304" pitchFamily="18" charset="0"/>
                <a:cs typeface="Times New Roman" panose="02020603050405020304" pitchFamily="18" charset="0"/>
              </a:rPr>
              <a:t>peristaltizm azalır.</a:t>
            </a:r>
          </a:p>
          <a:p>
            <a:pPr lvl="1" eaLnBrk="0" fontAlgn="base" hangingPunct="0">
              <a:spcBef>
                <a:spcPct val="0"/>
              </a:spcBef>
              <a:spcAft>
                <a:spcPct val="0"/>
              </a:spcAft>
            </a:pPr>
            <a:endParaRPr lang="tr-TR" altLang="tr-TR" sz="2200" b="1" dirty="0">
              <a:solidFill>
                <a:srgbClr val="00B050"/>
              </a:solidFill>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buFontTx/>
              <a:buChar char="•"/>
            </a:pPr>
            <a:r>
              <a:rPr lang="tr-TR" altLang="tr-TR" sz="2800" b="1" dirty="0">
                <a:solidFill>
                  <a:srgbClr val="990099"/>
                </a:solidFill>
                <a:latin typeface="Times New Roman" panose="02020603050405020304" pitchFamily="18" charset="0"/>
                <a:cs typeface="Times New Roman" panose="02020603050405020304" pitchFamily="18" charset="0"/>
              </a:rPr>
              <a:t>Yönetim:</a:t>
            </a:r>
          </a:p>
          <a:p>
            <a:pPr lvl="2" eaLnBrk="0" fontAlgn="base" hangingPunct="0">
              <a:spcBef>
                <a:spcPct val="0"/>
              </a:spcBef>
              <a:spcAft>
                <a:spcPct val="0"/>
              </a:spcAft>
              <a:buFontTx/>
              <a:buChar char="•"/>
            </a:pPr>
            <a:r>
              <a:rPr lang="tr-TR" altLang="tr-TR" sz="2200" b="1" dirty="0" err="1">
                <a:solidFill>
                  <a:srgbClr val="00B0F0"/>
                </a:solidFill>
                <a:latin typeface="Times New Roman" panose="02020603050405020304" pitchFamily="18" charset="0"/>
                <a:cs typeface="Times New Roman" panose="02020603050405020304" pitchFamily="18" charset="0"/>
              </a:rPr>
              <a:t>Stimülan</a:t>
            </a:r>
            <a:r>
              <a:rPr lang="tr-TR" altLang="tr-TR" sz="2200" b="1" dirty="0">
                <a:solidFill>
                  <a:srgbClr val="00B0F0"/>
                </a:solidFill>
                <a:latin typeface="Times New Roman" panose="02020603050405020304" pitchFamily="18" charset="0"/>
                <a:cs typeface="Times New Roman" panose="02020603050405020304" pitchFamily="18" charset="0"/>
              </a:rPr>
              <a:t> laksatifler </a:t>
            </a:r>
            <a:r>
              <a:rPr lang="tr-TR" altLang="tr-TR" sz="2200" b="1" dirty="0">
                <a:latin typeface="Times New Roman" panose="02020603050405020304" pitchFamily="18" charset="0"/>
                <a:cs typeface="Times New Roman" panose="02020603050405020304" pitchFamily="18" charset="0"/>
              </a:rPr>
              <a:t>(</a:t>
            </a:r>
            <a:r>
              <a:rPr lang="tr-TR" altLang="tr-TR" sz="2200" b="1" dirty="0" err="1">
                <a:latin typeface="Times New Roman" panose="02020603050405020304" pitchFamily="18" charset="0"/>
                <a:cs typeface="Times New Roman" panose="02020603050405020304" pitchFamily="18" charset="0"/>
              </a:rPr>
              <a:t>senna</a:t>
            </a:r>
            <a:r>
              <a:rPr lang="tr-TR" altLang="tr-TR" sz="2200" b="1" dirty="0">
                <a:latin typeface="Times New Roman" panose="02020603050405020304" pitchFamily="18" charset="0"/>
                <a:cs typeface="Times New Roman" panose="02020603050405020304" pitchFamily="18" charset="0"/>
              </a:rPr>
              <a:t>)</a:t>
            </a:r>
            <a:r>
              <a:rPr lang="tr-TR" altLang="tr-TR" sz="2200" dirty="0">
                <a:latin typeface="Times New Roman" panose="02020603050405020304" pitchFamily="18" charset="0"/>
                <a:cs typeface="Times New Roman" panose="02020603050405020304" pitchFamily="18" charset="0"/>
              </a:rPr>
              <a:t> ilk seçenek.</a:t>
            </a:r>
          </a:p>
          <a:p>
            <a:pPr lvl="2" eaLnBrk="0" fontAlgn="base" hangingPunct="0">
              <a:spcBef>
                <a:spcPct val="0"/>
              </a:spcBef>
              <a:spcAft>
                <a:spcPct val="0"/>
              </a:spcAft>
              <a:buFontTx/>
              <a:buChar char="•"/>
            </a:pPr>
            <a:r>
              <a:rPr lang="tr-TR" altLang="tr-TR" sz="2200" b="1" dirty="0">
                <a:solidFill>
                  <a:srgbClr val="FFC000"/>
                </a:solidFill>
                <a:latin typeface="Times New Roman" panose="02020603050405020304" pitchFamily="18" charset="0"/>
                <a:cs typeface="Times New Roman" panose="02020603050405020304" pitchFamily="18" charset="0"/>
              </a:rPr>
              <a:t>Polietilen glikol</a:t>
            </a:r>
            <a:r>
              <a:rPr lang="tr-TR" altLang="tr-TR" sz="2200" dirty="0">
                <a:solidFill>
                  <a:srgbClr val="FFC000"/>
                </a:solidFill>
                <a:latin typeface="Times New Roman" panose="02020603050405020304" pitchFamily="18" charset="0"/>
                <a:cs typeface="Times New Roman" panose="02020603050405020304" pitchFamily="18" charset="0"/>
              </a:rPr>
              <a:t> </a:t>
            </a:r>
            <a:r>
              <a:rPr lang="tr-TR" altLang="tr-TR" sz="2200" dirty="0">
                <a:latin typeface="Times New Roman" panose="02020603050405020304" pitchFamily="18" charset="0"/>
                <a:cs typeface="Times New Roman" panose="02020603050405020304" pitchFamily="18" charset="0"/>
              </a:rPr>
              <a:t>ve</a:t>
            </a:r>
            <a:r>
              <a:rPr lang="tr-TR" altLang="tr-TR" sz="2200" dirty="0">
                <a:solidFill>
                  <a:srgbClr val="FFC000"/>
                </a:solidFill>
                <a:latin typeface="Times New Roman" panose="02020603050405020304" pitchFamily="18" charset="0"/>
                <a:cs typeface="Times New Roman" panose="02020603050405020304" pitchFamily="18" charset="0"/>
              </a:rPr>
              <a:t> </a:t>
            </a:r>
            <a:r>
              <a:rPr lang="tr-TR" altLang="tr-TR" sz="2200" b="1" dirty="0">
                <a:solidFill>
                  <a:srgbClr val="FFC000"/>
                </a:solidFill>
                <a:latin typeface="Times New Roman" panose="02020603050405020304" pitchFamily="18" charset="0"/>
                <a:cs typeface="Times New Roman" panose="02020603050405020304" pitchFamily="18" charset="0"/>
              </a:rPr>
              <a:t>dışkı</a:t>
            </a:r>
            <a:r>
              <a:rPr lang="tr-TR" altLang="tr-TR" sz="2200" dirty="0">
                <a:solidFill>
                  <a:srgbClr val="FFC000"/>
                </a:solidFill>
                <a:latin typeface="Times New Roman" panose="02020603050405020304" pitchFamily="18" charset="0"/>
                <a:cs typeface="Times New Roman" panose="02020603050405020304" pitchFamily="18" charset="0"/>
              </a:rPr>
              <a:t> </a:t>
            </a:r>
            <a:r>
              <a:rPr lang="tr-TR" altLang="tr-TR" sz="2200" b="1" dirty="0">
                <a:solidFill>
                  <a:srgbClr val="FFC000"/>
                </a:solidFill>
                <a:latin typeface="Times New Roman" panose="02020603050405020304" pitchFamily="18" charset="0"/>
                <a:cs typeface="Times New Roman" panose="02020603050405020304" pitchFamily="18" charset="0"/>
              </a:rPr>
              <a:t>yumuşatıcılar</a:t>
            </a:r>
            <a:r>
              <a:rPr lang="tr-TR" altLang="tr-TR" sz="2200" dirty="0">
                <a:latin typeface="Times New Roman" panose="02020603050405020304" pitchFamily="18" charset="0"/>
                <a:cs typeface="Times New Roman" panose="02020603050405020304" pitchFamily="18" charset="0"/>
              </a:rPr>
              <a:t>, düşük sıvı alımı olan yaşlılarda eklenmelidir.</a:t>
            </a:r>
          </a:p>
          <a:p>
            <a:pPr lvl="2" eaLnBrk="0" fontAlgn="base" hangingPunct="0">
              <a:spcBef>
                <a:spcPct val="0"/>
              </a:spcBef>
              <a:spcAft>
                <a:spcPct val="0"/>
              </a:spcAft>
              <a:buFontTx/>
              <a:buChar char="•"/>
            </a:pPr>
            <a:r>
              <a:rPr lang="tr-TR" altLang="tr-TR" sz="2200" b="1" dirty="0">
                <a:solidFill>
                  <a:srgbClr val="00B050"/>
                </a:solidFill>
                <a:latin typeface="Times New Roman" panose="02020603050405020304" pitchFamily="18" charset="0"/>
                <a:cs typeface="Times New Roman" panose="02020603050405020304" pitchFamily="18" charset="0"/>
              </a:rPr>
              <a:t>Periferik μ-reseptör antagonistleri</a:t>
            </a:r>
            <a:r>
              <a:rPr lang="tr-TR" altLang="tr-TR" sz="2200" dirty="0">
                <a:solidFill>
                  <a:srgbClr val="00B050"/>
                </a:solidFill>
                <a:latin typeface="Times New Roman" panose="02020603050405020304" pitchFamily="18" charset="0"/>
                <a:cs typeface="Times New Roman" panose="02020603050405020304" pitchFamily="18" charset="0"/>
              </a:rPr>
              <a:t> </a:t>
            </a:r>
            <a:r>
              <a:rPr lang="tr-TR" altLang="tr-TR" sz="2200" dirty="0">
                <a:latin typeface="Times New Roman" panose="02020603050405020304" pitchFamily="18" charset="0"/>
                <a:cs typeface="Times New Roman" panose="02020603050405020304" pitchFamily="18" charset="0"/>
              </a:rPr>
              <a:t>(ör. </a:t>
            </a:r>
            <a:r>
              <a:rPr lang="tr-TR" altLang="tr-TR" sz="2200" b="1" dirty="0" err="1">
                <a:latin typeface="Times New Roman" panose="02020603050405020304" pitchFamily="18" charset="0"/>
                <a:cs typeface="Times New Roman" panose="02020603050405020304" pitchFamily="18" charset="0"/>
              </a:rPr>
              <a:t>metilnaltrekson</a:t>
            </a:r>
            <a:r>
              <a:rPr lang="tr-TR" altLang="tr-TR" sz="2200" dirty="0">
                <a:latin typeface="Times New Roman" panose="02020603050405020304" pitchFamily="18" charset="0"/>
                <a:cs typeface="Times New Roman" panose="02020603050405020304" pitchFamily="18" charset="0"/>
              </a:rPr>
              <a:t>) dirençli olgularda etkili olup </a:t>
            </a:r>
            <a:r>
              <a:rPr lang="tr-TR" altLang="tr-TR" sz="2200" b="1" dirty="0">
                <a:latin typeface="Times New Roman" panose="02020603050405020304" pitchFamily="18" charset="0"/>
                <a:cs typeface="Times New Roman" panose="02020603050405020304" pitchFamily="18" charset="0"/>
              </a:rPr>
              <a:t>FDA onaylıdır.</a:t>
            </a:r>
            <a:endParaRPr lang="tr-TR" altLang="tr-TR" sz="22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pPr>
            <a:endParaRPr lang="tr-TR" altLang="tr-TR" sz="2000" dirty="0">
              <a:latin typeface="Times New Roman" panose="02020603050405020304" pitchFamily="18" charset="0"/>
              <a:cs typeface="Times New Roman" panose="02020603050405020304" pitchFamily="18" charset="0"/>
            </a:endParaRPr>
          </a:p>
        </p:txBody>
      </p:sp>
      <p:sp>
        <p:nvSpPr>
          <p:cNvPr id="6" name="Metin kutusu 5">
            <a:extLst>
              <a:ext uri="{FF2B5EF4-FFF2-40B4-BE49-F238E27FC236}">
                <a16:creationId xmlns:a16="http://schemas.microsoft.com/office/drawing/2014/main" id="{9EAC6FAF-E13B-1FD8-21C7-6390FBFA00DA}"/>
              </a:ext>
            </a:extLst>
          </p:cNvPr>
          <p:cNvSpPr txBox="1"/>
          <p:nvPr/>
        </p:nvSpPr>
        <p:spPr>
          <a:xfrm>
            <a:off x="3076575" y="1275189"/>
            <a:ext cx="6178550" cy="1077218"/>
          </a:xfrm>
          <a:prstGeom prst="rect">
            <a:avLst/>
          </a:prstGeom>
          <a:noFill/>
        </p:spPr>
        <p:txBody>
          <a:bodyPr wrap="square">
            <a:spAutoFit/>
          </a:bodyPr>
          <a:lstStyle/>
          <a:p>
            <a:pPr algn="ctr"/>
            <a:r>
              <a:rPr lang="tr-TR" sz="16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2400" b="1" dirty="0">
                <a:solidFill>
                  <a:schemeClr val="accent6"/>
                </a:solidFill>
                <a:latin typeface="Calibri" panose="020F0502020204030204" pitchFamily="34" charset="0"/>
                <a:ea typeface="Calibri" panose="020F0502020204030204" pitchFamily="34" charset="0"/>
                <a:cs typeface="Calibri" panose="020F0502020204030204" pitchFamily="34" charset="0"/>
              </a:rPr>
              <a:t>OPİOİD TÜREVLERİ</a:t>
            </a:r>
          </a:p>
          <a:p>
            <a:pPr algn="ctr"/>
            <a:r>
              <a:rPr lang="tr-TR" sz="24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t>
            </a:r>
            <a:r>
              <a:rPr lang="tr-TR" sz="24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YAN ETKİLER</a:t>
            </a:r>
            <a:endParaRPr lang="tr-TR" sz="32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Görsel üretildi">
            <a:extLst>
              <a:ext uri="{FF2B5EF4-FFF2-40B4-BE49-F238E27FC236}">
                <a16:creationId xmlns:a16="http://schemas.microsoft.com/office/drawing/2014/main" id="{011FE8E3-343C-E989-9E68-0972038A1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07" y="2476579"/>
            <a:ext cx="3595529" cy="3595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880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DBDEB-D46A-58F2-ECC9-B9962FAFE64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CF7F8CB-5A70-7F65-E4F8-CEB9BCA04847}"/>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38AD10F0-E3DF-1551-BEE7-F25DCF1128C3}"/>
              </a:ext>
            </a:extLst>
          </p:cNvPr>
          <p:cNvPicPr>
            <a:picLocks noGrp="1" noChangeAspect="1"/>
          </p:cNvPicPr>
          <p:nvPr>
            <p:ph idx="1"/>
          </p:nvPr>
        </p:nvPicPr>
        <p:blipFill>
          <a:blip r:embed="rId2"/>
          <a:stretch>
            <a:fillRect/>
          </a:stretch>
        </p:blipFill>
        <p:spPr>
          <a:xfrm>
            <a:off x="0" y="0"/>
            <a:ext cx="12192000" cy="6858000"/>
          </a:xfrm>
        </p:spPr>
      </p:pic>
      <p:sp>
        <p:nvSpPr>
          <p:cNvPr id="4" name="Metin kutusu 3">
            <a:extLst>
              <a:ext uri="{FF2B5EF4-FFF2-40B4-BE49-F238E27FC236}">
                <a16:creationId xmlns:a16="http://schemas.microsoft.com/office/drawing/2014/main" id="{42D4A670-9F43-1CD0-2E7E-85B28D19EB3B}"/>
              </a:ext>
            </a:extLst>
          </p:cNvPr>
          <p:cNvSpPr txBox="1"/>
          <p:nvPr/>
        </p:nvSpPr>
        <p:spPr>
          <a:xfrm>
            <a:off x="590550" y="2165350"/>
            <a:ext cx="11417300" cy="4093428"/>
          </a:xfrm>
          <a:prstGeom prst="rect">
            <a:avLst/>
          </a:prstGeom>
          <a:noFill/>
        </p:spPr>
        <p:txBody>
          <a:bodyPr wrap="square" rtlCol="0">
            <a:spAutoFit/>
          </a:bodyPr>
          <a:lstStyle/>
          <a:p>
            <a:pPr lvl="0" eaLnBrk="0" fontAlgn="base" hangingPunct="0">
              <a:spcBef>
                <a:spcPct val="0"/>
              </a:spcBef>
              <a:spcAft>
                <a:spcPct val="0"/>
              </a:spcAft>
            </a:pPr>
            <a:r>
              <a:rPr lang="tr-TR" altLang="tr-TR" b="1" dirty="0">
                <a:latin typeface="Times New Roman" panose="02020603050405020304" pitchFamily="18" charset="0"/>
                <a:cs typeface="Times New Roman" panose="02020603050405020304" pitchFamily="18" charset="0"/>
              </a:rPr>
              <a:t>.</a:t>
            </a:r>
            <a:endParaRPr lang="tr-TR" altLang="tr-TR"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buFontTx/>
              <a:buChar char="•"/>
            </a:pPr>
            <a:r>
              <a:rPr lang="tr-TR" altLang="tr-TR" sz="2400" b="1" dirty="0">
                <a:solidFill>
                  <a:srgbClr val="7030A0"/>
                </a:solidFill>
                <a:latin typeface="Times New Roman" panose="02020603050405020304" pitchFamily="18" charset="0"/>
                <a:cs typeface="Times New Roman" panose="02020603050405020304" pitchFamily="18" charset="0"/>
              </a:rPr>
              <a:t>Baş dönmesi, sedasyon ve </a:t>
            </a:r>
            <a:r>
              <a:rPr lang="tr-TR" altLang="tr-TR" sz="3200" b="1" dirty="0">
                <a:solidFill>
                  <a:srgbClr val="7030A0"/>
                </a:solidFill>
                <a:latin typeface="Times New Roman" panose="02020603050405020304" pitchFamily="18" charset="0"/>
                <a:cs typeface="Times New Roman" panose="02020603050405020304" pitchFamily="18" charset="0"/>
              </a:rPr>
              <a:t>DÜŞME!</a:t>
            </a:r>
            <a:r>
              <a:rPr lang="tr-TR" altLang="tr-TR" sz="3200" b="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KIRIK </a:t>
            </a:r>
            <a:endParaRPr lang="tr-TR" altLang="tr-TR" sz="2400" dirty="0">
              <a:solidFill>
                <a:srgbClr val="7030A0"/>
              </a:solidFill>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buFontTx/>
              <a:buChar char="•"/>
            </a:pPr>
            <a:r>
              <a:rPr lang="tr-TR" altLang="tr-TR" dirty="0">
                <a:latin typeface="Times New Roman" panose="02020603050405020304" pitchFamily="18" charset="0"/>
                <a:cs typeface="Times New Roman" panose="02020603050405020304" pitchFamily="18" charset="0"/>
              </a:rPr>
              <a:t>Özellikle tedavi başlangıcında veya doz artışlarında sık görülür. </a:t>
            </a:r>
            <a:r>
              <a:rPr lang="tr-TR" altLang="tr-TR" b="1" dirty="0">
                <a:latin typeface="Times New Roman" panose="02020603050405020304" pitchFamily="18" charset="0"/>
                <a:cs typeface="Times New Roman" panose="02020603050405020304" pitchFamily="18" charset="0"/>
              </a:rPr>
              <a:t>İlk 2 haftada </a:t>
            </a:r>
            <a:r>
              <a:rPr lang="tr-TR" altLang="tr-TR" b="1" dirty="0" err="1">
                <a:latin typeface="Times New Roman" panose="02020603050405020304" pitchFamily="18" charset="0"/>
                <a:cs typeface="Times New Roman" panose="02020603050405020304" pitchFamily="18" charset="0"/>
              </a:rPr>
              <a:t>max</a:t>
            </a:r>
            <a:r>
              <a:rPr lang="tr-TR" altLang="tr-TR" b="1" dirty="0">
                <a:latin typeface="Times New Roman" panose="02020603050405020304" pitchFamily="18" charset="0"/>
                <a:cs typeface="Times New Roman" panose="02020603050405020304" pitchFamily="18" charset="0"/>
              </a:rPr>
              <a:t> risk!</a:t>
            </a:r>
          </a:p>
          <a:p>
            <a:pPr lvl="1" eaLnBrk="0" fontAlgn="base" hangingPunct="0">
              <a:spcBef>
                <a:spcPct val="0"/>
              </a:spcBef>
              <a:spcAft>
                <a:spcPct val="0"/>
              </a:spcAft>
              <a:buFontTx/>
              <a:buChar char="•"/>
            </a:pPr>
            <a:endParaRPr lang="tr-TR" altLang="tr-TR"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buFontTx/>
              <a:buChar char="•"/>
            </a:pPr>
            <a:r>
              <a:rPr lang="tr-TR" altLang="tr-TR"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DELİRYUM</a:t>
            </a:r>
            <a:r>
              <a:rPr lang="tr-TR" altLang="tr-TR"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tr-TR" altLang="tr-TR" sz="2200" dirty="0">
                <a:latin typeface="Times New Roman" panose="02020603050405020304" pitchFamily="18" charset="0"/>
                <a:cs typeface="Times New Roman" panose="02020603050405020304" pitchFamily="18" charset="0"/>
                <a:sym typeface="Wingdings" panose="05000000000000000000" pitchFamily="2" charset="2"/>
              </a:rPr>
              <a:t>Güncel literatür artmış riski kanıtlamakta! </a:t>
            </a:r>
            <a:r>
              <a:rPr lang="tr-TR" altLang="tr-TR" sz="2200" b="1" dirty="0" err="1">
                <a:latin typeface="Times New Roman" panose="02020603050405020304" pitchFamily="18" charset="0"/>
                <a:cs typeface="Times New Roman" panose="02020603050405020304" pitchFamily="18" charset="0"/>
                <a:sym typeface="Wingdings" panose="05000000000000000000" pitchFamily="2" charset="2"/>
              </a:rPr>
              <a:t>Beers</a:t>
            </a:r>
            <a:r>
              <a:rPr lang="tr-TR" altLang="tr-TR" sz="2200" b="1" dirty="0">
                <a:latin typeface="Times New Roman" panose="02020603050405020304" pitchFamily="18" charset="0"/>
                <a:cs typeface="Times New Roman" panose="02020603050405020304" pitchFamily="18" charset="0"/>
                <a:sym typeface="Wingdings" panose="05000000000000000000" pitchFamily="2" charset="2"/>
              </a:rPr>
              <a:t> 2023 </a:t>
            </a:r>
            <a:r>
              <a:rPr lang="tr-TR" altLang="tr-TR" sz="2200" dirty="0">
                <a:latin typeface="Times New Roman" panose="02020603050405020304" pitchFamily="18" charset="0"/>
                <a:cs typeface="Times New Roman" panose="02020603050405020304" pitchFamily="18" charset="0"/>
                <a:sym typeface="Wingdings" panose="05000000000000000000" pitchFamily="2" charset="2"/>
              </a:rPr>
              <a:t>kriterleri </a:t>
            </a:r>
            <a:r>
              <a:rPr lang="tr-TR" altLang="tr-TR" sz="2400" b="1" dirty="0" err="1">
                <a:latin typeface="Times New Roman" panose="02020603050405020304" pitchFamily="18" charset="0"/>
                <a:cs typeface="Times New Roman" panose="02020603050405020304" pitchFamily="18" charset="0"/>
                <a:sym typeface="Wingdings" panose="05000000000000000000" pitchFamily="2" charset="2"/>
              </a:rPr>
              <a:t>Avoid</a:t>
            </a:r>
            <a:r>
              <a:rPr lang="tr-TR" altLang="tr-TR" sz="2400" b="1" dirty="0">
                <a:latin typeface="Times New Roman" panose="02020603050405020304" pitchFamily="18" charset="0"/>
                <a:cs typeface="Times New Roman" panose="02020603050405020304" pitchFamily="18" charset="0"/>
                <a:sym typeface="Wingdings" panose="05000000000000000000" pitchFamily="2" charset="2"/>
              </a:rPr>
              <a:t>!</a:t>
            </a:r>
            <a:endParaRPr lang="tr-TR" altLang="tr-TR"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lvl="0" eaLnBrk="0" fontAlgn="base" hangingPunct="0">
              <a:spcBef>
                <a:spcPct val="0"/>
              </a:spcBef>
              <a:spcAft>
                <a:spcPct val="0"/>
              </a:spcAft>
            </a:pPr>
            <a:endParaRPr lang="tr-TR" altLang="tr-TR" sz="2400" dirty="0">
              <a:solidFill>
                <a:srgbClr val="00B0F0"/>
              </a:solidFill>
              <a:latin typeface="Times New Roman" panose="02020603050405020304" pitchFamily="18" charset="0"/>
              <a:cs typeface="Times New Roman" panose="02020603050405020304" pitchFamily="18" charset="0"/>
              <a:sym typeface="Wingdings" panose="05000000000000000000" pitchFamily="2" charset="2"/>
            </a:endParaRPr>
          </a:p>
          <a:p>
            <a:pPr eaLnBrk="0" fontAlgn="base" hangingPunct="0">
              <a:spcBef>
                <a:spcPct val="0"/>
              </a:spcBef>
              <a:spcAft>
                <a:spcPct val="0"/>
              </a:spcAft>
              <a:buFontTx/>
              <a:buChar char="•"/>
            </a:pPr>
            <a:r>
              <a:rPr lang="tr-TR" altLang="tr-TR" sz="2400" b="1" dirty="0">
                <a:solidFill>
                  <a:srgbClr val="00B0F0"/>
                </a:solidFill>
                <a:latin typeface="Times New Roman" panose="02020603050405020304" pitchFamily="18" charset="0"/>
                <a:cs typeface="Times New Roman" panose="02020603050405020304" pitchFamily="18" charset="0"/>
              </a:rPr>
              <a:t>Solunum depresyonu ve ölümcül doz aşımı</a:t>
            </a:r>
            <a:r>
              <a:rPr lang="tr-TR" altLang="tr-TR" sz="2400" dirty="0">
                <a:solidFill>
                  <a:srgbClr val="00B0F0"/>
                </a:solidFill>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endParaRPr lang="tr-TR" altLang="tr-TR" sz="2400" dirty="0">
              <a:solidFill>
                <a:srgbClr val="00B0F0"/>
              </a:solidFill>
              <a:latin typeface="Times New Roman" panose="02020603050405020304" pitchFamily="18" charset="0"/>
              <a:cs typeface="Times New Roman" panose="02020603050405020304" pitchFamily="18" charset="0"/>
              <a:sym typeface="Wingdings" panose="05000000000000000000" pitchFamily="2" charset="2"/>
            </a:endParaRPr>
          </a:p>
          <a:p>
            <a:pPr lvl="1" eaLnBrk="0" fontAlgn="base" hangingPunct="0">
              <a:spcBef>
                <a:spcPct val="0"/>
              </a:spcBef>
              <a:spcAft>
                <a:spcPct val="0"/>
              </a:spcAft>
              <a:buFontTx/>
              <a:buChar char="•"/>
            </a:pPr>
            <a:r>
              <a:rPr lang="tr-TR" altLang="tr-TR" dirty="0">
                <a:latin typeface="Times New Roman" panose="02020603050405020304" pitchFamily="18" charset="0"/>
                <a:cs typeface="Times New Roman" panose="02020603050405020304" pitchFamily="18" charset="0"/>
                <a:sym typeface="Wingdings" panose="05000000000000000000" pitchFamily="2" charset="2"/>
              </a:rPr>
              <a:t> Özellikle yüksek doz </a:t>
            </a:r>
            <a:r>
              <a:rPr lang="tr-TR" altLang="tr-TR" dirty="0" err="1">
                <a:latin typeface="Times New Roman" panose="02020603050405020304" pitchFamily="18" charset="0"/>
                <a:cs typeface="Times New Roman" panose="02020603050405020304" pitchFamily="18" charset="0"/>
                <a:sym typeface="Wingdings" panose="05000000000000000000" pitchFamily="2" charset="2"/>
              </a:rPr>
              <a:t>opioidlerde</a:t>
            </a:r>
            <a:r>
              <a:rPr lang="tr-TR" altLang="tr-TR" dirty="0">
                <a:latin typeface="Times New Roman" panose="02020603050405020304" pitchFamily="18" charset="0"/>
                <a:cs typeface="Times New Roman" panose="02020603050405020304" pitchFamily="18" charset="0"/>
                <a:sym typeface="Wingdings" panose="05000000000000000000" pitchFamily="2" charset="2"/>
              </a:rPr>
              <a:t>, </a:t>
            </a:r>
            <a:r>
              <a:rPr lang="tr-TR" altLang="tr-TR" dirty="0" err="1">
                <a:latin typeface="Times New Roman" panose="02020603050405020304" pitchFamily="18" charset="0"/>
                <a:cs typeface="Times New Roman" panose="02020603050405020304" pitchFamily="18" charset="0"/>
                <a:sym typeface="Wingdings" panose="05000000000000000000" pitchFamily="2" charset="2"/>
              </a:rPr>
              <a:t>potensi</a:t>
            </a:r>
            <a:r>
              <a:rPr lang="tr-TR" altLang="tr-TR" dirty="0">
                <a:latin typeface="Times New Roman" panose="02020603050405020304" pitchFamily="18" charset="0"/>
                <a:cs typeface="Times New Roman" panose="02020603050405020304" pitchFamily="18" charset="0"/>
                <a:sym typeface="Wingdings" panose="05000000000000000000" pitchFamily="2" charset="2"/>
              </a:rPr>
              <a:t> yüksek ajanlarla, </a:t>
            </a:r>
            <a:r>
              <a:rPr lang="tr-TR" altLang="tr-TR" b="1" dirty="0">
                <a:latin typeface="Times New Roman" panose="02020603050405020304" pitchFamily="18" charset="0"/>
                <a:cs typeface="Times New Roman" panose="02020603050405020304" pitchFamily="18" charset="0"/>
              </a:rPr>
              <a:t>Benzodiazepin + </a:t>
            </a:r>
            <a:r>
              <a:rPr lang="tr-TR" altLang="tr-TR" b="1" dirty="0" err="1">
                <a:latin typeface="Times New Roman" panose="02020603050405020304" pitchFamily="18" charset="0"/>
                <a:cs typeface="Times New Roman" panose="02020603050405020304" pitchFamily="18" charset="0"/>
              </a:rPr>
              <a:t>opioid</a:t>
            </a:r>
            <a:r>
              <a:rPr lang="tr-TR" altLang="tr-TR" b="1" dirty="0">
                <a:latin typeface="Times New Roman" panose="02020603050405020304" pitchFamily="18" charset="0"/>
                <a:cs typeface="Times New Roman" panose="02020603050405020304" pitchFamily="18" charset="0"/>
              </a:rPr>
              <a:t> kombinasyonuyla</a:t>
            </a:r>
            <a:r>
              <a:rPr lang="tr-TR" altLang="tr-TR" dirty="0">
                <a:latin typeface="Times New Roman" panose="02020603050405020304" pitchFamily="18" charset="0"/>
                <a:cs typeface="Times New Roman" panose="02020603050405020304" pitchFamily="18" charset="0"/>
              </a:rPr>
              <a:t>, risk belirgin şekilde artırır.</a:t>
            </a:r>
          </a:p>
          <a:p>
            <a:pPr lvl="1" eaLnBrk="0" fontAlgn="base" hangingPunct="0">
              <a:spcBef>
                <a:spcPct val="0"/>
              </a:spcBef>
              <a:spcAft>
                <a:spcPct val="0"/>
              </a:spcAft>
              <a:buFontTx/>
              <a:buChar char="•"/>
            </a:pPr>
            <a:r>
              <a:rPr lang="tr-TR" altLang="tr-TR" dirty="0">
                <a:latin typeface="Times New Roman" panose="02020603050405020304" pitchFamily="18" charset="0"/>
                <a:cs typeface="Times New Roman" panose="02020603050405020304" pitchFamily="18" charset="0"/>
              </a:rPr>
              <a:t>Bu risk, </a:t>
            </a:r>
            <a:r>
              <a:rPr lang="tr-TR" altLang="tr-TR" b="1" dirty="0">
                <a:latin typeface="Times New Roman" panose="02020603050405020304" pitchFamily="18" charset="0"/>
                <a:cs typeface="Times New Roman" panose="02020603050405020304" pitchFamily="18" charset="0"/>
              </a:rPr>
              <a:t>obezite, KOAH, uyku apnesi ve ensefalopati</a:t>
            </a:r>
            <a:r>
              <a:rPr lang="tr-TR" altLang="tr-TR" dirty="0">
                <a:latin typeface="Times New Roman" panose="02020603050405020304" pitchFamily="18" charset="0"/>
                <a:cs typeface="Times New Roman" panose="02020603050405020304" pitchFamily="18" charset="0"/>
              </a:rPr>
              <a:t> gibi ek komorbiditelerde çok daha yüksektir</a:t>
            </a:r>
            <a:r>
              <a:rPr lang="tr-TR" altLang="tr-TR" dirty="0">
                <a:latin typeface="Arial" panose="020B0604020202020204" pitchFamily="34" charset="0"/>
              </a:rPr>
              <a:t>.</a:t>
            </a:r>
          </a:p>
          <a:p>
            <a:pPr lvl="1" eaLnBrk="0" fontAlgn="base" hangingPunct="0">
              <a:spcBef>
                <a:spcPct val="0"/>
              </a:spcBef>
              <a:spcAft>
                <a:spcPct val="0"/>
              </a:spcAft>
            </a:pPr>
            <a:endParaRPr lang="tr-TR" altLang="tr-TR" sz="2000" dirty="0">
              <a:latin typeface="Times New Roman" panose="02020603050405020304" pitchFamily="18" charset="0"/>
              <a:cs typeface="Times New Roman" panose="02020603050405020304" pitchFamily="18" charset="0"/>
            </a:endParaRPr>
          </a:p>
        </p:txBody>
      </p:sp>
      <p:sp>
        <p:nvSpPr>
          <p:cNvPr id="6" name="Metin kutusu 5">
            <a:extLst>
              <a:ext uri="{FF2B5EF4-FFF2-40B4-BE49-F238E27FC236}">
                <a16:creationId xmlns:a16="http://schemas.microsoft.com/office/drawing/2014/main" id="{AF6DCDB3-5B3B-FEB6-3635-888BAC754969}"/>
              </a:ext>
            </a:extLst>
          </p:cNvPr>
          <p:cNvSpPr txBox="1"/>
          <p:nvPr/>
        </p:nvSpPr>
        <p:spPr>
          <a:xfrm>
            <a:off x="3076575" y="1275189"/>
            <a:ext cx="6178550" cy="1077218"/>
          </a:xfrm>
          <a:prstGeom prst="rect">
            <a:avLst/>
          </a:prstGeom>
          <a:noFill/>
        </p:spPr>
        <p:txBody>
          <a:bodyPr wrap="square">
            <a:spAutoFit/>
          </a:bodyPr>
          <a:lstStyle/>
          <a:p>
            <a:pPr algn="ctr"/>
            <a:r>
              <a:rPr lang="tr-TR" sz="16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2400" b="1" dirty="0">
                <a:solidFill>
                  <a:schemeClr val="accent6"/>
                </a:solidFill>
                <a:latin typeface="Calibri" panose="020F0502020204030204" pitchFamily="34" charset="0"/>
                <a:ea typeface="Calibri" panose="020F0502020204030204" pitchFamily="34" charset="0"/>
                <a:cs typeface="Calibri" panose="020F0502020204030204" pitchFamily="34" charset="0"/>
              </a:rPr>
              <a:t>OPİOİD TÜREVLERİ</a:t>
            </a:r>
          </a:p>
          <a:p>
            <a:pPr algn="ctr"/>
            <a:r>
              <a:rPr lang="tr-TR" sz="24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t>
            </a:r>
            <a:r>
              <a:rPr lang="tr-TR" sz="24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YAN ETKİLER</a:t>
            </a:r>
            <a:endParaRPr lang="tr-TR" sz="32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2993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CD869-4988-E885-1A0F-336590750C6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7181678-6CCD-FD9C-C182-EB63FEB954E7}"/>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0ECF5349-3313-49F4-C50A-ED3B94472A86}"/>
              </a:ext>
            </a:extLst>
          </p:cNvPr>
          <p:cNvPicPr>
            <a:picLocks noGrp="1" noChangeAspect="1"/>
          </p:cNvPicPr>
          <p:nvPr>
            <p:ph idx="1"/>
          </p:nvPr>
        </p:nvPicPr>
        <p:blipFill>
          <a:blip r:embed="rId2"/>
          <a:stretch>
            <a:fillRect/>
          </a:stretch>
        </p:blipFill>
        <p:spPr>
          <a:xfrm>
            <a:off x="0" y="0"/>
            <a:ext cx="12192000" cy="6858000"/>
          </a:xfrm>
        </p:spPr>
      </p:pic>
      <p:sp>
        <p:nvSpPr>
          <p:cNvPr id="4" name="Metin kutusu 3">
            <a:extLst>
              <a:ext uri="{FF2B5EF4-FFF2-40B4-BE49-F238E27FC236}">
                <a16:creationId xmlns:a16="http://schemas.microsoft.com/office/drawing/2014/main" id="{68BC574A-6E37-C84E-6A4F-7360E8E0EB39}"/>
              </a:ext>
            </a:extLst>
          </p:cNvPr>
          <p:cNvSpPr txBox="1"/>
          <p:nvPr/>
        </p:nvSpPr>
        <p:spPr>
          <a:xfrm>
            <a:off x="325483" y="2381518"/>
            <a:ext cx="11680734" cy="4216539"/>
          </a:xfrm>
          <a:prstGeom prst="rect">
            <a:avLst/>
          </a:prstGeom>
          <a:noFill/>
        </p:spPr>
        <p:txBody>
          <a:bodyPr wrap="square" rtlCol="0">
            <a:spAutoFit/>
          </a:bodyPr>
          <a:lstStyle/>
          <a:p>
            <a:pPr lvl="0" eaLnBrk="0" fontAlgn="base" hangingPunct="0">
              <a:spcBef>
                <a:spcPct val="0"/>
              </a:spcBef>
              <a:spcAft>
                <a:spcPct val="0"/>
              </a:spcAft>
              <a:buFontTx/>
              <a:buChar char="•"/>
            </a:pPr>
            <a:r>
              <a:rPr lang="tr-TR" sz="3200" b="1" dirty="0">
                <a:solidFill>
                  <a:schemeClr val="accent3"/>
                </a:solidFill>
                <a:latin typeface="Times New Roman" panose="02020603050405020304" pitchFamily="18" charset="0"/>
                <a:cs typeface="Times New Roman" panose="02020603050405020304" pitchFamily="18" charset="0"/>
              </a:rPr>
              <a:t>İlaç–İlaç Etkileşimleri</a:t>
            </a:r>
          </a:p>
          <a:p>
            <a:pPr lvl="1" eaLnBrk="0" fontAlgn="base" hangingPunct="0">
              <a:spcBef>
                <a:spcPct val="0"/>
              </a:spcBef>
              <a:spcAft>
                <a:spcPct val="0"/>
              </a:spcAft>
              <a:buFontTx/>
              <a:buChar char="•"/>
            </a:pPr>
            <a:r>
              <a:rPr lang="tr-TR" altLang="tr-TR" sz="2200" b="1" dirty="0">
                <a:latin typeface="Times New Roman" panose="02020603050405020304" pitchFamily="18" charset="0"/>
                <a:cs typeface="Times New Roman" panose="02020603050405020304" pitchFamily="18" charset="0"/>
              </a:rPr>
              <a:t>Yaşlı hastalar: </a:t>
            </a:r>
            <a:r>
              <a:rPr lang="tr-TR" altLang="tr-TR" sz="2200" dirty="0" err="1">
                <a:latin typeface="Times New Roman" panose="02020603050405020304" pitchFamily="18" charset="0"/>
                <a:cs typeface="Times New Roman" panose="02020603050405020304" pitchFamily="18" charset="0"/>
              </a:rPr>
              <a:t>Multimorbidite</a:t>
            </a:r>
            <a:r>
              <a:rPr lang="tr-TR" altLang="tr-TR" sz="2200" dirty="0">
                <a:latin typeface="Times New Roman" panose="02020603050405020304" pitchFamily="18" charset="0"/>
                <a:cs typeface="Times New Roman" panose="02020603050405020304" pitchFamily="18" charset="0"/>
              </a:rPr>
              <a:t> ve Polifarmasi</a:t>
            </a:r>
          </a:p>
          <a:p>
            <a:pPr lvl="2" eaLnBrk="0" fontAlgn="base" hangingPunct="0">
              <a:spcBef>
                <a:spcPct val="0"/>
              </a:spcBef>
              <a:spcAft>
                <a:spcPct val="0"/>
              </a:spcAft>
            </a:pPr>
            <a:endParaRPr lang="tr-TR" altLang="tr-TR" sz="22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buFontTx/>
              <a:buChar char="•"/>
            </a:pPr>
            <a:r>
              <a:rPr lang="tr-TR" sz="2000" b="1" dirty="0">
                <a:solidFill>
                  <a:srgbClr val="00B0F0"/>
                </a:solidFill>
                <a:latin typeface="Calibri" panose="020F0502020204030204" pitchFamily="34" charset="0"/>
                <a:ea typeface="Calibri" panose="020F0502020204030204" pitchFamily="34" charset="0"/>
                <a:cs typeface="Calibri" panose="020F0502020204030204" pitchFamily="34" charset="0"/>
              </a:rPr>
              <a:t>CYP2D6 gen polimorfizmi</a:t>
            </a:r>
          </a:p>
          <a:p>
            <a:pPr lvl="1" eaLnBrk="0" fontAlgn="base" hangingPunct="0">
              <a:spcBef>
                <a:spcPct val="0"/>
              </a:spcBef>
              <a:spcAft>
                <a:spcPct val="0"/>
              </a:spcAft>
            </a:pPr>
            <a:r>
              <a:rPr lang="tr-TR" sz="20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tr-TR" sz="2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tr-TR" sz="2000" b="1" dirty="0" err="1">
                <a:solidFill>
                  <a:srgbClr val="FF99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Tramadol</a:t>
            </a:r>
            <a:r>
              <a:rPr lang="tr-TR" sz="2000" b="1" dirty="0">
                <a:solidFill>
                  <a:srgbClr val="FF99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ve Kodein </a:t>
            </a:r>
            <a:r>
              <a:rPr lang="tr-TR" sz="2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metabolizması etkilenir!</a:t>
            </a:r>
          </a:p>
          <a:p>
            <a:pPr lvl="1" eaLnBrk="0" fontAlgn="base" hangingPunct="0">
              <a:spcBef>
                <a:spcPct val="0"/>
              </a:spcBef>
              <a:spcAft>
                <a:spcPct val="0"/>
              </a:spcAft>
            </a:pPr>
            <a:r>
              <a:rPr lang="tr-TR" sz="2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a:t>
            </a:r>
            <a:r>
              <a:rPr lang="tr-TR" sz="2000" b="1" dirty="0">
                <a:solidFill>
                  <a:srgbClr val="FFC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hem etkinlik hem toleransta ciddi varyasyonlar</a:t>
            </a:r>
            <a:r>
              <a:rPr lang="tr-TR" sz="2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tr-TR" altLang="tr-TR" sz="2000" dirty="0">
              <a:solidFill>
                <a:srgbClr val="FF99FF"/>
              </a:solidFill>
              <a:latin typeface="Calibri" panose="020F0502020204030204" pitchFamily="34" charset="0"/>
              <a:ea typeface="Calibri" panose="020F0502020204030204" pitchFamily="34" charset="0"/>
              <a:cs typeface="Calibri" panose="020F0502020204030204" pitchFamily="34" charset="0"/>
            </a:endParaRPr>
          </a:p>
          <a:p>
            <a:pPr lvl="2" eaLnBrk="0" fontAlgn="base" hangingPunct="0">
              <a:spcBef>
                <a:spcPct val="0"/>
              </a:spcBef>
              <a:spcAft>
                <a:spcPct val="0"/>
              </a:spcAft>
            </a:pPr>
            <a:endParaRPr lang="tr-TR" altLang="tr-TR" sz="22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buFontTx/>
              <a:buChar char="•"/>
            </a:pPr>
            <a:r>
              <a:rPr lang="tr-TR" altLang="tr-TR" sz="2200" b="1" dirty="0">
                <a:solidFill>
                  <a:srgbClr val="FF0000"/>
                </a:solidFill>
                <a:latin typeface="Times New Roman" panose="02020603050405020304" pitchFamily="18" charset="0"/>
                <a:cs typeface="Times New Roman" panose="02020603050405020304" pitchFamily="18" charset="0"/>
              </a:rPr>
              <a:t>Morfin ve metadon</a:t>
            </a:r>
            <a:r>
              <a:rPr lang="tr-TR" altLang="tr-TR" sz="2200" dirty="0">
                <a:latin typeface="Times New Roman" panose="02020603050405020304" pitchFamily="18" charset="0"/>
                <a:cs typeface="Times New Roman" panose="02020603050405020304" pitchFamily="18" charset="0"/>
              </a:rPr>
              <a:t>, karaciğer </a:t>
            </a:r>
            <a:r>
              <a:rPr lang="tr-TR" altLang="tr-TR" sz="2200" b="1" dirty="0">
                <a:latin typeface="Times New Roman" panose="02020603050405020304" pitchFamily="18" charset="0"/>
                <a:cs typeface="Times New Roman" panose="02020603050405020304" pitchFamily="18" charset="0"/>
              </a:rPr>
              <a:t>CYP450 enzimleriyle metabolize</a:t>
            </a:r>
            <a:r>
              <a:rPr lang="tr-TR" altLang="tr-TR" sz="2200" dirty="0">
                <a:latin typeface="Times New Roman" panose="02020603050405020304" pitchFamily="18" charset="0"/>
                <a:cs typeface="Times New Roman" panose="02020603050405020304" pitchFamily="18" charset="0"/>
              </a:rPr>
              <a:t> olduklarından çok sayıda ilaçla etkileşime girer.</a:t>
            </a:r>
            <a:r>
              <a:rPr lang="tr-TR" altLang="tr-TR" sz="2200" dirty="0">
                <a:latin typeface="Times New Roman" panose="02020603050405020304" pitchFamily="18" charset="0"/>
                <a:cs typeface="Times New Roman" panose="02020603050405020304" pitchFamily="18" charset="0"/>
                <a:sym typeface="Wingdings" panose="05000000000000000000" pitchFamily="2" charset="2"/>
              </a:rPr>
              <a:t> Yaşlıda metadondan özellikle kaçınılmalı!</a:t>
            </a:r>
            <a:r>
              <a:rPr lang="tr-TR" altLang="tr-TR" sz="2200" b="1" dirty="0">
                <a:solidFill>
                  <a:schemeClr val="accent5">
                    <a:lumMod val="75000"/>
                  </a:schemeClr>
                </a:solidFill>
                <a:latin typeface="Times New Roman" panose="02020603050405020304" pitchFamily="18" charset="0"/>
                <a:cs typeface="Times New Roman" panose="02020603050405020304" pitchFamily="18" charset="0"/>
              </a:rPr>
              <a:t> QT uzaması ve toksisite riski</a:t>
            </a:r>
            <a:r>
              <a:rPr lang="tr-TR" altLang="tr-TR" sz="2200" dirty="0">
                <a:solidFill>
                  <a:srgbClr val="FF99FF"/>
                </a:solidFill>
                <a:latin typeface="Times New Roman" panose="02020603050405020304" pitchFamily="18" charset="0"/>
                <a:cs typeface="Times New Roman" panose="02020603050405020304" pitchFamily="18" charset="0"/>
              </a:rPr>
              <a:t> </a:t>
            </a:r>
            <a:endParaRPr lang="tr-TR" altLang="tr-TR" sz="2200" dirty="0">
              <a:latin typeface="Times New Roman" panose="02020603050405020304" pitchFamily="18" charset="0"/>
              <a:cs typeface="Times New Roman" panose="02020603050405020304" pitchFamily="18" charset="0"/>
            </a:endParaRPr>
          </a:p>
          <a:p>
            <a:pPr lvl="1" eaLnBrk="0" fontAlgn="base" hangingPunct="0">
              <a:spcBef>
                <a:spcPct val="0"/>
              </a:spcBef>
              <a:spcAft>
                <a:spcPct val="0"/>
              </a:spcAft>
              <a:buFontTx/>
              <a:buChar char="•"/>
            </a:pPr>
            <a:r>
              <a:rPr lang="tr-TR" altLang="tr-TR" sz="2200" b="1" dirty="0" err="1">
                <a:solidFill>
                  <a:srgbClr val="92D050"/>
                </a:solidFill>
                <a:latin typeface="Times New Roman" panose="02020603050405020304" pitchFamily="18" charset="0"/>
                <a:cs typeface="Times New Roman" panose="02020603050405020304" pitchFamily="18" charset="0"/>
              </a:rPr>
              <a:t>Oksikodon</a:t>
            </a:r>
            <a:r>
              <a:rPr lang="tr-TR" altLang="tr-TR" sz="2200" dirty="0">
                <a:solidFill>
                  <a:srgbClr val="92D050"/>
                </a:solidFill>
                <a:latin typeface="Times New Roman" panose="02020603050405020304" pitchFamily="18" charset="0"/>
                <a:cs typeface="Times New Roman" panose="02020603050405020304" pitchFamily="18" charset="0"/>
              </a:rPr>
              <a:t> ve </a:t>
            </a:r>
            <a:r>
              <a:rPr lang="tr-TR" altLang="tr-TR" sz="2200" b="1" dirty="0" err="1">
                <a:solidFill>
                  <a:srgbClr val="92D050"/>
                </a:solidFill>
                <a:latin typeface="Times New Roman" panose="02020603050405020304" pitchFamily="18" charset="0"/>
                <a:cs typeface="Times New Roman" panose="02020603050405020304" pitchFamily="18" charset="0"/>
              </a:rPr>
              <a:t>hidromorfon</a:t>
            </a:r>
            <a:r>
              <a:rPr lang="tr-TR" altLang="tr-TR" sz="2200" dirty="0">
                <a:latin typeface="Times New Roman" panose="02020603050405020304" pitchFamily="18" charset="0"/>
                <a:cs typeface="Times New Roman" panose="02020603050405020304" pitchFamily="18" charset="0"/>
              </a:rPr>
              <a:t>, </a:t>
            </a:r>
            <a:r>
              <a:rPr lang="tr-TR" altLang="tr-TR" sz="2200" b="1" dirty="0">
                <a:latin typeface="Times New Roman" panose="02020603050405020304" pitchFamily="18" charset="0"/>
                <a:cs typeface="Times New Roman" panose="02020603050405020304" pitchFamily="18" charset="0"/>
              </a:rPr>
              <a:t>daha az etkileşim potansiyeli</a:t>
            </a:r>
            <a:r>
              <a:rPr lang="tr-TR" altLang="tr-TR" sz="2200" dirty="0">
                <a:latin typeface="Times New Roman" panose="02020603050405020304" pitchFamily="18" charset="0"/>
                <a:cs typeface="Times New Roman" panose="02020603050405020304" pitchFamily="18" charset="0"/>
              </a:rPr>
              <a:t> nedeniyle yaşlılarda </a:t>
            </a:r>
            <a:r>
              <a:rPr lang="tr-TR" altLang="tr-TR" sz="2200" b="1" dirty="0">
                <a:latin typeface="Times New Roman" panose="02020603050405020304" pitchFamily="18" charset="0"/>
                <a:cs typeface="Times New Roman" panose="02020603050405020304" pitchFamily="18" charset="0"/>
              </a:rPr>
              <a:t>daha güvenli</a:t>
            </a:r>
          </a:p>
          <a:p>
            <a:pPr lvl="1" eaLnBrk="0" fontAlgn="base" hangingPunct="0">
              <a:spcBef>
                <a:spcPct val="0"/>
              </a:spcBef>
              <a:spcAft>
                <a:spcPct val="0"/>
              </a:spcAft>
              <a:buFontTx/>
              <a:buChar char="•"/>
            </a:pPr>
            <a:endParaRPr lang="tr-TR" altLang="tr-TR" sz="2200" dirty="0">
              <a:latin typeface="Times New Roman" panose="02020603050405020304" pitchFamily="18" charset="0"/>
              <a:cs typeface="Times New Roman" panose="02020603050405020304" pitchFamily="18" charset="0"/>
            </a:endParaRPr>
          </a:p>
        </p:txBody>
      </p:sp>
      <p:sp>
        <p:nvSpPr>
          <p:cNvPr id="6" name="Metin kutusu 5">
            <a:extLst>
              <a:ext uri="{FF2B5EF4-FFF2-40B4-BE49-F238E27FC236}">
                <a16:creationId xmlns:a16="http://schemas.microsoft.com/office/drawing/2014/main" id="{D69DB403-552F-FC84-F6BD-FACD6B3E1412}"/>
              </a:ext>
            </a:extLst>
          </p:cNvPr>
          <p:cNvSpPr txBox="1"/>
          <p:nvPr/>
        </p:nvSpPr>
        <p:spPr>
          <a:xfrm>
            <a:off x="3076575" y="1275189"/>
            <a:ext cx="6178550" cy="1077218"/>
          </a:xfrm>
          <a:prstGeom prst="rect">
            <a:avLst/>
          </a:prstGeom>
          <a:noFill/>
        </p:spPr>
        <p:txBody>
          <a:bodyPr wrap="square">
            <a:spAutoFit/>
          </a:bodyPr>
          <a:lstStyle/>
          <a:p>
            <a:pPr algn="ctr"/>
            <a:r>
              <a:rPr lang="tr-TR" sz="16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2400" b="1" dirty="0">
                <a:solidFill>
                  <a:schemeClr val="accent6"/>
                </a:solidFill>
                <a:latin typeface="Calibri" panose="020F0502020204030204" pitchFamily="34" charset="0"/>
                <a:ea typeface="Calibri" panose="020F0502020204030204" pitchFamily="34" charset="0"/>
                <a:cs typeface="Calibri" panose="020F0502020204030204" pitchFamily="34" charset="0"/>
              </a:rPr>
              <a:t>OPİOİD TÜREVLERİ</a:t>
            </a:r>
          </a:p>
          <a:p>
            <a:pPr algn="ctr"/>
            <a:r>
              <a:rPr lang="tr-TR" sz="24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t>
            </a:r>
            <a:r>
              <a:rPr lang="tr-TR" sz="24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YAN ETKİLER</a:t>
            </a:r>
            <a:endParaRPr lang="tr-TR" sz="32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8" name="Dikdörtgen 7">
            <a:extLst>
              <a:ext uri="{FF2B5EF4-FFF2-40B4-BE49-F238E27FC236}">
                <a16:creationId xmlns:a16="http://schemas.microsoft.com/office/drawing/2014/main" id="{063DDD2B-3843-52B2-F969-9FE60C13D7D6}"/>
              </a:ext>
            </a:extLst>
          </p:cNvPr>
          <p:cNvSpPr/>
          <p:nvPr/>
        </p:nvSpPr>
        <p:spPr>
          <a:xfrm>
            <a:off x="8382001" y="2449254"/>
            <a:ext cx="2508249" cy="1312227"/>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altLang="tr-TR" sz="2400" b="1" dirty="0">
                <a:latin typeface="Arial" panose="020B0604020202020204" pitchFamily="34" charset="0"/>
              </a:rPr>
              <a:t> YAŞLILAR!</a:t>
            </a:r>
          </a:p>
          <a:p>
            <a:pPr algn="ctr"/>
            <a:r>
              <a:rPr lang="tr-TR" altLang="tr-TR" sz="2000" dirty="0" err="1">
                <a:latin typeface="Arial" panose="020B0604020202020204" pitchFamily="34" charset="0"/>
              </a:rPr>
              <a:t>Opioid</a:t>
            </a:r>
            <a:r>
              <a:rPr lang="tr-TR" altLang="tr-TR" sz="2000" dirty="0">
                <a:latin typeface="Arial" panose="020B0604020202020204" pitchFamily="34" charset="0"/>
              </a:rPr>
              <a:t> kaynaklı </a:t>
            </a:r>
            <a:r>
              <a:rPr lang="tr-TR" altLang="tr-TR" sz="2000" b="1" dirty="0">
                <a:latin typeface="Arial" panose="020B0604020202020204" pitchFamily="34" charset="0"/>
              </a:rPr>
              <a:t>etkileşimlere daha yatkındır.</a:t>
            </a:r>
            <a:endParaRPr lang="tr-TR" dirty="0"/>
          </a:p>
        </p:txBody>
      </p:sp>
      <p:sp>
        <p:nvSpPr>
          <p:cNvPr id="9" name="Ok: Sağ 8">
            <a:extLst>
              <a:ext uri="{FF2B5EF4-FFF2-40B4-BE49-F238E27FC236}">
                <a16:creationId xmlns:a16="http://schemas.microsoft.com/office/drawing/2014/main" id="{BE4E8AF6-1DA9-6BCE-B361-57138D67B83E}"/>
              </a:ext>
            </a:extLst>
          </p:cNvPr>
          <p:cNvSpPr/>
          <p:nvPr/>
        </p:nvSpPr>
        <p:spPr>
          <a:xfrm>
            <a:off x="6407150" y="2846338"/>
            <a:ext cx="1339850" cy="51806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38519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AF5AB7-F00F-D20C-EBF5-FF5E5D48A24D}"/>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F1732B0E-1FE4-E9FC-02FF-AA4A91DE46C5}"/>
              </a:ext>
            </a:extLst>
          </p:cNvPr>
          <p:cNvSpPr>
            <a:spLocks noGrp="1"/>
          </p:cNvSpPr>
          <p:nvPr>
            <p:ph idx="1"/>
          </p:nvPr>
        </p:nvSpPr>
        <p:spPr/>
        <p:txBody>
          <a:bodyPr/>
          <a:lstStyle/>
          <a:p>
            <a:endParaRPr lang="tr-TR"/>
          </a:p>
        </p:txBody>
      </p:sp>
      <p:pic>
        <p:nvPicPr>
          <p:cNvPr id="2050" name="Picture 2">
            <a:extLst>
              <a:ext uri="{FF2B5EF4-FFF2-40B4-BE49-F238E27FC236}">
                <a16:creationId xmlns:a16="http://schemas.microsoft.com/office/drawing/2014/main" id="{9B85B3C3-9358-6A3F-1616-1305D38CF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A5A3449E-756C-99E9-5B92-35DC83F27A93}"/>
              </a:ext>
            </a:extLst>
          </p:cNvPr>
          <p:cNvSpPr txBox="1"/>
          <p:nvPr/>
        </p:nvSpPr>
        <p:spPr>
          <a:xfrm>
            <a:off x="6654800" y="5576798"/>
            <a:ext cx="6548639" cy="1200329"/>
          </a:xfrm>
          <a:prstGeom prst="rect">
            <a:avLst/>
          </a:prstGeom>
          <a:noFill/>
        </p:spPr>
        <p:txBody>
          <a:bodyPr wrap="square" rtlCol="0">
            <a:spAutoFit/>
          </a:bodyPr>
          <a:lstStyle/>
          <a:p>
            <a:r>
              <a:rPr lang="tr-TR" sz="3600" b="1" dirty="0">
                <a:solidFill>
                  <a:schemeClr val="bg1"/>
                </a:solidFill>
                <a:latin typeface="Calibri" panose="020F0502020204030204" pitchFamily="34" charset="0"/>
                <a:ea typeface="Calibri" panose="020F0502020204030204" pitchFamily="34" charset="0"/>
                <a:cs typeface="Calibri" panose="020F0502020204030204" pitchFamily="34" charset="0"/>
              </a:rPr>
              <a:t>KRONİK AĞRI TEDAVİSİNDE</a:t>
            </a:r>
            <a:br>
              <a:rPr lang="tr-TR" sz="3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tr-TR" sz="3600" b="1" dirty="0">
                <a:solidFill>
                  <a:schemeClr val="bg1"/>
                </a:solidFill>
                <a:latin typeface="Calibri" panose="020F0502020204030204" pitchFamily="34" charset="0"/>
                <a:ea typeface="Calibri" panose="020F0502020204030204" pitchFamily="34" charset="0"/>
                <a:cs typeface="Calibri" panose="020F0502020204030204" pitchFamily="34" charset="0"/>
              </a:rPr>
              <a:t>DULOKSETİN</a:t>
            </a:r>
          </a:p>
        </p:txBody>
      </p:sp>
    </p:spTree>
    <p:extLst>
      <p:ext uri="{BB962C8B-B14F-4D97-AF65-F5344CB8AC3E}">
        <p14:creationId xmlns:p14="http://schemas.microsoft.com/office/powerpoint/2010/main" val="1195334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8C066-71C3-C7E7-A4CA-8A2B943A045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FF7249C-8E4D-A561-0387-D7E385525B0C}"/>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32917E8B-000A-C8C8-7924-A2D7DBACA4FA}"/>
              </a:ext>
            </a:extLst>
          </p:cNvPr>
          <p:cNvPicPr>
            <a:picLocks noGrp="1" noChangeAspect="1"/>
          </p:cNvPicPr>
          <p:nvPr>
            <p:ph idx="1"/>
          </p:nvPr>
        </p:nvPicPr>
        <p:blipFill>
          <a:blip r:embed="rId2"/>
          <a:stretch>
            <a:fillRect/>
          </a:stretch>
        </p:blipFill>
        <p:spPr>
          <a:xfrm>
            <a:off x="0" y="0"/>
            <a:ext cx="12192000" cy="6858000"/>
          </a:xfrm>
        </p:spPr>
      </p:pic>
      <p:sp>
        <p:nvSpPr>
          <p:cNvPr id="3" name="Metin kutusu 2">
            <a:extLst>
              <a:ext uri="{FF2B5EF4-FFF2-40B4-BE49-F238E27FC236}">
                <a16:creationId xmlns:a16="http://schemas.microsoft.com/office/drawing/2014/main" id="{418A24D8-3705-8F8C-2B72-D5F4FD894EF0}"/>
              </a:ext>
            </a:extLst>
          </p:cNvPr>
          <p:cNvSpPr txBox="1"/>
          <p:nvPr/>
        </p:nvSpPr>
        <p:spPr>
          <a:xfrm>
            <a:off x="793750" y="1181100"/>
            <a:ext cx="5896825" cy="1384995"/>
          </a:xfrm>
          <a:prstGeom prst="rect">
            <a:avLst/>
          </a:prstGeom>
          <a:noFill/>
        </p:spPr>
        <p:txBody>
          <a:bodyPr wrap="square" rtlCol="0">
            <a:spAutoFit/>
          </a:bodyPr>
          <a:lstStyle/>
          <a:p>
            <a:pPr algn="ctr"/>
            <a:r>
              <a:rPr lang="tr-T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3200" b="1" dirty="0">
                <a:solidFill>
                  <a:schemeClr val="accent6"/>
                </a:solidFill>
                <a:latin typeface="Calibri" panose="020F0502020204030204" pitchFamily="34" charset="0"/>
                <a:ea typeface="Calibri" panose="020F0502020204030204" pitchFamily="34" charset="0"/>
                <a:cs typeface="Calibri" panose="020F0502020204030204" pitchFamily="34" charset="0"/>
              </a:rPr>
              <a:t>ANTİDEPRESANLAR</a:t>
            </a:r>
          </a:p>
          <a:p>
            <a:pPr algn="ctr"/>
            <a:r>
              <a:rPr lang="tr-TR" sz="3200" b="1" dirty="0">
                <a:solidFill>
                  <a:srgbClr val="990099"/>
                </a:solidFill>
                <a:latin typeface="Calibri" panose="020F0502020204030204" pitchFamily="34" charset="0"/>
                <a:ea typeface="Calibri" panose="020F0502020204030204" pitchFamily="34" charset="0"/>
                <a:cs typeface="Calibri" panose="020F0502020204030204" pitchFamily="34" charset="0"/>
              </a:rPr>
              <a:t>DULOKSETİN</a:t>
            </a:r>
          </a:p>
        </p:txBody>
      </p:sp>
      <p:sp>
        <p:nvSpPr>
          <p:cNvPr id="4" name="Metin kutusu 3">
            <a:extLst>
              <a:ext uri="{FF2B5EF4-FFF2-40B4-BE49-F238E27FC236}">
                <a16:creationId xmlns:a16="http://schemas.microsoft.com/office/drawing/2014/main" id="{AD169399-53C4-49FF-7F63-6DFF7AA403D5}"/>
              </a:ext>
            </a:extLst>
          </p:cNvPr>
          <p:cNvSpPr txBox="1"/>
          <p:nvPr/>
        </p:nvSpPr>
        <p:spPr>
          <a:xfrm>
            <a:off x="560037" y="2566095"/>
            <a:ext cx="7869186" cy="3416320"/>
          </a:xfrm>
          <a:prstGeom prst="rect">
            <a:avLst/>
          </a:prstGeom>
          <a:noFill/>
        </p:spPr>
        <p:txBody>
          <a:bodyPr wrap="square" rtlCol="0">
            <a:spAutoFit/>
          </a:bodyPr>
          <a:lstStyle/>
          <a:p>
            <a:pPr marL="342900" indent="-342900">
              <a:buFont typeface="Arial" panose="020B0604020202020204" pitchFamily="34" charset="0"/>
              <a:buChar char="•"/>
            </a:pPr>
            <a:r>
              <a:rPr lang="tr-TR" sz="2400" b="1" dirty="0">
                <a:solidFill>
                  <a:srgbClr val="7030A0"/>
                </a:solidFill>
                <a:latin typeface="Times New Roman" panose="02020603050405020304" pitchFamily="18" charset="0"/>
                <a:cs typeface="Times New Roman" panose="02020603050405020304" pitchFamily="18" charset="0"/>
              </a:rPr>
              <a:t>SNRI grubu </a:t>
            </a:r>
            <a:r>
              <a:rPr lang="tr-TR" sz="2400" dirty="0">
                <a:latin typeface="Times New Roman" panose="02020603050405020304" pitchFamily="18" charset="0"/>
                <a:cs typeface="Times New Roman" panose="02020603050405020304" pitchFamily="18" charset="0"/>
              </a:rPr>
              <a:t>bir antidepresan!</a:t>
            </a:r>
          </a:p>
          <a:p>
            <a:pPr marL="342900" indent="-342900">
              <a:buFont typeface="Arial" panose="020B0604020202020204" pitchFamily="34" charset="0"/>
              <a:buChar char="•"/>
            </a:pPr>
            <a:r>
              <a:rPr lang="tr-TR" sz="2400" b="1" dirty="0">
                <a:solidFill>
                  <a:srgbClr val="FF0000"/>
                </a:solidFill>
                <a:latin typeface="Times New Roman" panose="02020603050405020304" pitchFamily="18" charset="0"/>
                <a:cs typeface="Times New Roman" panose="02020603050405020304" pitchFamily="18" charset="0"/>
              </a:rPr>
              <a:t>Depresyon </a:t>
            </a:r>
            <a:r>
              <a:rPr lang="tr-TR" sz="2400" dirty="0">
                <a:latin typeface="Times New Roman" panose="02020603050405020304" pitchFamily="18" charset="0"/>
                <a:cs typeface="Times New Roman" panose="02020603050405020304" pitchFamily="18" charset="0"/>
              </a:rPr>
              <a:t>ve</a:t>
            </a:r>
            <a:r>
              <a:rPr lang="tr-TR" sz="2400" b="1" dirty="0">
                <a:solidFill>
                  <a:srgbClr val="FF0000"/>
                </a:solidFill>
                <a:latin typeface="Times New Roman" panose="02020603050405020304" pitchFamily="18" charset="0"/>
                <a:cs typeface="Times New Roman" panose="02020603050405020304" pitchFamily="18" charset="0"/>
              </a:rPr>
              <a:t> somatik </a:t>
            </a:r>
            <a:r>
              <a:rPr lang="tr-TR" sz="2400" dirty="0">
                <a:latin typeface="Times New Roman" panose="02020603050405020304" pitchFamily="18" charset="0"/>
                <a:cs typeface="Times New Roman" panose="02020603050405020304" pitchFamily="18" charset="0"/>
              </a:rPr>
              <a:t>yakınmaların birlikteliğinde etkili!</a:t>
            </a:r>
          </a:p>
          <a:p>
            <a:pPr marL="342900" indent="-342900">
              <a:buFont typeface="Arial" panose="020B0604020202020204" pitchFamily="34" charset="0"/>
              <a:buChar char="•"/>
            </a:pPr>
            <a:r>
              <a:rPr lang="tr-TR" sz="2400" b="1" dirty="0" err="1">
                <a:latin typeface="Times New Roman" panose="02020603050405020304" pitchFamily="18" charset="0"/>
                <a:cs typeface="Times New Roman" panose="02020603050405020304" pitchFamily="18" charset="0"/>
              </a:rPr>
              <a:t>Non</a:t>
            </a:r>
            <a:r>
              <a:rPr lang="tr-TR" sz="2400" b="1" dirty="0">
                <a:latin typeface="Times New Roman" panose="02020603050405020304" pitchFamily="18" charset="0"/>
                <a:cs typeface="Times New Roman" panose="02020603050405020304" pitchFamily="18" charset="0"/>
              </a:rPr>
              <a:t>-Nöropatik kronik ağrı </a:t>
            </a:r>
            <a:r>
              <a:rPr lang="tr-TR" sz="2400" dirty="0">
                <a:latin typeface="Times New Roman" panose="02020603050405020304" pitchFamily="18" charset="0"/>
                <a:cs typeface="Times New Roman" panose="02020603050405020304" pitchFamily="18" charset="0"/>
              </a:rPr>
              <a:t>yönetimindeki rolü?</a:t>
            </a:r>
          </a:p>
          <a:p>
            <a:pPr marL="800100" lvl="1"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Diz OA</a:t>
            </a:r>
            <a:r>
              <a:rPr lang="tr-TR" sz="2400" dirty="0">
                <a:latin typeface="Times New Roman" panose="02020603050405020304" pitchFamily="18" charset="0"/>
                <a:cs typeface="Times New Roman" panose="02020603050405020304" pitchFamily="18" charset="0"/>
                <a:sym typeface="Wingdings" panose="05000000000000000000" pitchFamily="2" charset="2"/>
              </a:rPr>
              <a:t> 6- 8 hafta kullanımda anlamlı etkili olabilir.</a:t>
            </a:r>
          </a:p>
          <a:p>
            <a:pPr marL="800100" lvl="1"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sym typeface="Wingdings" panose="05000000000000000000" pitchFamily="2" charset="2"/>
              </a:rPr>
              <a:t>OA </a:t>
            </a:r>
            <a:r>
              <a:rPr lang="tr-TR" sz="2400" dirty="0" err="1">
                <a:latin typeface="Times New Roman" panose="02020603050405020304" pitchFamily="18" charset="0"/>
                <a:cs typeface="Times New Roman" panose="02020603050405020304" pitchFamily="18" charset="0"/>
                <a:sym typeface="Wingdings" panose="05000000000000000000" pitchFamily="2" charset="2"/>
              </a:rPr>
              <a:t>Klavuzları</a:t>
            </a:r>
            <a:r>
              <a:rPr lang="tr-TR" sz="2400" dirty="0">
                <a:latin typeface="Times New Roman" panose="02020603050405020304" pitchFamily="18" charset="0"/>
                <a:cs typeface="Times New Roman" panose="02020603050405020304" pitchFamily="18" charset="0"/>
                <a:sym typeface="Wingdings" panose="05000000000000000000" pitchFamily="2" charset="2"/>
              </a:rPr>
              <a:t> </a:t>
            </a:r>
            <a:r>
              <a:rPr lang="tr-TR" sz="2400" b="1" dirty="0">
                <a:latin typeface="Times New Roman" panose="02020603050405020304" pitchFamily="18" charset="0"/>
                <a:cs typeface="Times New Roman" panose="02020603050405020304" pitchFamily="18" charset="0"/>
                <a:sym typeface="Wingdings" panose="05000000000000000000" pitchFamily="2" charset="2"/>
              </a:rPr>
              <a:t>özellikle </a:t>
            </a:r>
            <a:r>
              <a:rPr lang="tr-TR" sz="2400" b="1" dirty="0" err="1">
                <a:latin typeface="Times New Roman" panose="02020603050405020304" pitchFamily="18" charset="0"/>
                <a:cs typeface="Times New Roman" panose="02020603050405020304" pitchFamily="18" charset="0"/>
                <a:sym typeface="Wingdings" panose="05000000000000000000" pitchFamily="2" charset="2"/>
              </a:rPr>
              <a:t>NSAİD’lere</a:t>
            </a:r>
            <a:r>
              <a:rPr lang="tr-TR" sz="2400" b="1" dirty="0">
                <a:latin typeface="Times New Roman" panose="02020603050405020304" pitchFamily="18" charset="0"/>
                <a:cs typeface="Times New Roman" panose="02020603050405020304" pitchFamily="18" charset="0"/>
                <a:sym typeface="Wingdings" panose="05000000000000000000" pitchFamily="2" charset="2"/>
              </a:rPr>
              <a:t> yanıtsızlık </a:t>
            </a:r>
            <a:r>
              <a:rPr lang="tr-TR" sz="2400" dirty="0">
                <a:latin typeface="Times New Roman" panose="02020603050405020304" pitchFamily="18" charset="0"/>
                <a:cs typeface="Times New Roman" panose="02020603050405020304" pitchFamily="18" charset="0"/>
                <a:sym typeface="Wingdings" panose="05000000000000000000" pitchFamily="2" charset="2"/>
              </a:rPr>
              <a:t>durumunda koşullu öneri!</a:t>
            </a:r>
          </a:p>
          <a:p>
            <a:pPr marL="800100" lvl="1"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sym typeface="Wingdings" panose="05000000000000000000" pitchFamily="2" charset="2"/>
              </a:rPr>
              <a:t>Kronik kas iskelet sistemi ağrılarında etkili!</a:t>
            </a:r>
          </a:p>
          <a:p>
            <a:pPr marL="800100" lvl="1"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sym typeface="Wingdings" panose="05000000000000000000" pitchFamily="2" charset="2"/>
              </a:rPr>
              <a:t>Primer kronik ağrı Fibromiyaljide de önerilir.</a:t>
            </a:r>
          </a:p>
          <a:p>
            <a:pPr marL="800100" lvl="1"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endParaRPr>
          </a:p>
        </p:txBody>
      </p:sp>
      <p:pic>
        <p:nvPicPr>
          <p:cNvPr id="7" name="Resim 6">
            <a:extLst>
              <a:ext uri="{FF2B5EF4-FFF2-40B4-BE49-F238E27FC236}">
                <a16:creationId xmlns:a16="http://schemas.microsoft.com/office/drawing/2014/main" id="{D7DC1458-2841-2DAA-60AE-70EB2C7DF4FA}"/>
              </a:ext>
            </a:extLst>
          </p:cNvPr>
          <p:cNvPicPr>
            <a:picLocks noChangeAspect="1"/>
          </p:cNvPicPr>
          <p:nvPr/>
        </p:nvPicPr>
        <p:blipFill>
          <a:blip r:embed="rId3"/>
          <a:stretch>
            <a:fillRect/>
          </a:stretch>
        </p:blipFill>
        <p:spPr>
          <a:xfrm>
            <a:off x="8543134" y="1591122"/>
            <a:ext cx="3170470" cy="1384995"/>
          </a:xfrm>
          <a:prstGeom prst="rect">
            <a:avLst/>
          </a:prstGeom>
        </p:spPr>
      </p:pic>
      <p:pic>
        <p:nvPicPr>
          <p:cNvPr id="9" name="Resim 8">
            <a:extLst>
              <a:ext uri="{FF2B5EF4-FFF2-40B4-BE49-F238E27FC236}">
                <a16:creationId xmlns:a16="http://schemas.microsoft.com/office/drawing/2014/main" id="{99BB94C5-C209-8999-4CD4-9ED1300FD042}"/>
              </a:ext>
            </a:extLst>
          </p:cNvPr>
          <p:cNvPicPr>
            <a:picLocks noChangeAspect="1"/>
          </p:cNvPicPr>
          <p:nvPr/>
        </p:nvPicPr>
        <p:blipFill>
          <a:blip r:embed="rId4"/>
          <a:stretch>
            <a:fillRect/>
          </a:stretch>
        </p:blipFill>
        <p:spPr>
          <a:xfrm>
            <a:off x="8590173" y="4373140"/>
            <a:ext cx="3213619" cy="1468197"/>
          </a:xfrm>
          <a:prstGeom prst="rect">
            <a:avLst/>
          </a:prstGeom>
        </p:spPr>
      </p:pic>
    </p:spTree>
    <p:extLst>
      <p:ext uri="{BB962C8B-B14F-4D97-AF65-F5344CB8AC3E}">
        <p14:creationId xmlns:p14="http://schemas.microsoft.com/office/powerpoint/2010/main" val="2095965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2A086-A6F5-24F2-3E29-657D24F566E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054A7C7-C985-D7E4-F301-952D3D2977F0}"/>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8AAF2F6C-EF42-F1D8-62AD-718856E5F883}"/>
              </a:ext>
            </a:extLst>
          </p:cNvPr>
          <p:cNvPicPr>
            <a:picLocks noGrp="1" noChangeAspect="1"/>
          </p:cNvPicPr>
          <p:nvPr>
            <p:ph idx="1"/>
          </p:nvPr>
        </p:nvPicPr>
        <p:blipFill>
          <a:blip r:embed="rId2"/>
          <a:stretch>
            <a:fillRect/>
          </a:stretch>
        </p:blipFill>
        <p:spPr>
          <a:xfrm>
            <a:off x="0" y="0"/>
            <a:ext cx="12192000" cy="6858000"/>
          </a:xfrm>
        </p:spPr>
      </p:pic>
      <p:sp>
        <p:nvSpPr>
          <p:cNvPr id="3" name="Metin kutusu 2">
            <a:extLst>
              <a:ext uri="{FF2B5EF4-FFF2-40B4-BE49-F238E27FC236}">
                <a16:creationId xmlns:a16="http://schemas.microsoft.com/office/drawing/2014/main" id="{1948A042-4019-11F7-661C-C9B77CF99B0E}"/>
              </a:ext>
            </a:extLst>
          </p:cNvPr>
          <p:cNvSpPr txBox="1"/>
          <p:nvPr/>
        </p:nvSpPr>
        <p:spPr>
          <a:xfrm>
            <a:off x="3147587" y="1181100"/>
            <a:ext cx="5896825" cy="1384995"/>
          </a:xfrm>
          <a:prstGeom prst="rect">
            <a:avLst/>
          </a:prstGeom>
          <a:noFill/>
        </p:spPr>
        <p:txBody>
          <a:bodyPr wrap="square" rtlCol="0">
            <a:spAutoFit/>
          </a:bodyPr>
          <a:lstStyle/>
          <a:p>
            <a:pPr algn="ctr"/>
            <a:r>
              <a:rPr lang="tr-T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KRONİK AĞRININ FARMAKOLOJİK YÖNETİMİ</a:t>
            </a:r>
          </a:p>
          <a:p>
            <a:pPr algn="ctr"/>
            <a:r>
              <a:rPr lang="tr-TR" sz="3200" b="1" dirty="0">
                <a:solidFill>
                  <a:schemeClr val="accent6"/>
                </a:solidFill>
                <a:latin typeface="Calibri" panose="020F0502020204030204" pitchFamily="34" charset="0"/>
                <a:ea typeface="Calibri" panose="020F0502020204030204" pitchFamily="34" charset="0"/>
                <a:cs typeface="Calibri" panose="020F0502020204030204" pitchFamily="34" charset="0"/>
              </a:rPr>
              <a:t>ANTİDEPRESANLAR</a:t>
            </a:r>
          </a:p>
          <a:p>
            <a:pPr algn="ctr"/>
            <a:r>
              <a:rPr lang="tr-TR" sz="3200" b="1" dirty="0">
                <a:solidFill>
                  <a:srgbClr val="990099"/>
                </a:solidFill>
                <a:latin typeface="Calibri" panose="020F0502020204030204" pitchFamily="34" charset="0"/>
                <a:ea typeface="Calibri" panose="020F0502020204030204" pitchFamily="34" charset="0"/>
                <a:cs typeface="Calibri" panose="020F0502020204030204" pitchFamily="34" charset="0"/>
              </a:rPr>
              <a:t>DULOKSETİN</a:t>
            </a:r>
          </a:p>
        </p:txBody>
      </p:sp>
      <p:sp>
        <p:nvSpPr>
          <p:cNvPr id="4" name="Metin kutusu 3">
            <a:extLst>
              <a:ext uri="{FF2B5EF4-FFF2-40B4-BE49-F238E27FC236}">
                <a16:creationId xmlns:a16="http://schemas.microsoft.com/office/drawing/2014/main" id="{B701F0D6-94E3-027A-EE45-54F9FC7F13A0}"/>
              </a:ext>
            </a:extLst>
          </p:cNvPr>
          <p:cNvSpPr txBox="1"/>
          <p:nvPr/>
        </p:nvSpPr>
        <p:spPr>
          <a:xfrm>
            <a:off x="3614387" y="2629912"/>
            <a:ext cx="7869186" cy="3046988"/>
          </a:xfrm>
          <a:prstGeom prst="rect">
            <a:avLst/>
          </a:prstGeom>
          <a:noFill/>
        </p:spPr>
        <p:txBody>
          <a:bodyPr wrap="square" rtlCol="0">
            <a:spAutoFit/>
          </a:bodyPr>
          <a:lstStyle/>
          <a:p>
            <a:pPr marL="342900" indent="-342900">
              <a:buFont typeface="Arial" panose="020B0604020202020204" pitchFamily="34" charset="0"/>
              <a:buChar char="•"/>
            </a:pPr>
            <a:r>
              <a:rPr lang="tr-TR" sz="2400" b="1" dirty="0">
                <a:solidFill>
                  <a:srgbClr val="7030A0"/>
                </a:solidFill>
                <a:latin typeface="Times New Roman" panose="02020603050405020304" pitchFamily="18" charset="0"/>
                <a:cs typeface="Times New Roman" panose="02020603050405020304" pitchFamily="18" charset="0"/>
              </a:rPr>
              <a:t>SNRI grubu </a:t>
            </a:r>
            <a:r>
              <a:rPr lang="tr-TR" sz="2400" dirty="0">
                <a:latin typeface="Times New Roman" panose="02020603050405020304" pitchFamily="18" charset="0"/>
                <a:cs typeface="Times New Roman" panose="02020603050405020304" pitchFamily="18" charset="0"/>
              </a:rPr>
              <a:t>bir antidepresan!</a:t>
            </a:r>
          </a:p>
          <a:p>
            <a:pPr marL="800100" lvl="1" indent="-342900">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rPr>
              <a:t>YAN ETKİLER!</a:t>
            </a:r>
          </a:p>
          <a:p>
            <a:pPr marL="1257300" lvl="2"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Hiponatremi</a:t>
            </a:r>
          </a:p>
          <a:p>
            <a:pPr marL="1257300" lvl="2"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Düşme</a:t>
            </a:r>
          </a:p>
          <a:p>
            <a:pPr marL="1257300" lvl="2"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Diastolik hipertansiyon</a:t>
            </a:r>
          </a:p>
          <a:p>
            <a:pPr marL="1257300" lvl="2"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İlaç etkileşimi</a:t>
            </a:r>
          </a:p>
          <a:p>
            <a:pPr marL="1257300" lvl="2"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Serotonerjik sendrom</a:t>
            </a:r>
          </a:p>
          <a:p>
            <a:pPr marL="1257300" lvl="2"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6723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4A485C-5907-6E11-F58A-27D8529871EC}"/>
              </a:ext>
            </a:extLst>
          </p:cNvPr>
          <p:cNvSpPr>
            <a:spLocks noGrp="1"/>
          </p:cNvSpPr>
          <p:nvPr>
            <p:ph type="title"/>
          </p:nvPr>
        </p:nvSpPr>
        <p:spPr/>
        <p:txBody>
          <a:bodyPr/>
          <a:lstStyle/>
          <a:p>
            <a:endParaRPr lang="tr-TR" dirty="0"/>
          </a:p>
        </p:txBody>
      </p:sp>
      <p:pic>
        <p:nvPicPr>
          <p:cNvPr id="7" name="Resim 6">
            <a:extLst>
              <a:ext uri="{FF2B5EF4-FFF2-40B4-BE49-F238E27FC236}">
                <a16:creationId xmlns:a16="http://schemas.microsoft.com/office/drawing/2014/main" id="{8A93F872-DEB2-994E-151C-59260B8EE5F8}"/>
              </a:ext>
            </a:extLst>
          </p:cNvPr>
          <p:cNvPicPr>
            <a:picLocks noChangeAspect="1"/>
          </p:cNvPicPr>
          <p:nvPr/>
        </p:nvPicPr>
        <p:blipFill>
          <a:blip r:embed="rId2"/>
          <a:srcRect l="4428" r="2240"/>
          <a:stretch>
            <a:fillRect/>
          </a:stretch>
        </p:blipFill>
        <p:spPr>
          <a:xfrm>
            <a:off x="5275843" y="876785"/>
            <a:ext cx="4957202" cy="2018815"/>
          </a:xfrm>
          <a:prstGeom prst="rect">
            <a:avLst/>
          </a:prstGeom>
        </p:spPr>
      </p:pic>
      <p:sp>
        <p:nvSpPr>
          <p:cNvPr id="9" name="İçerik Yer Tutucusu 8">
            <a:extLst>
              <a:ext uri="{FF2B5EF4-FFF2-40B4-BE49-F238E27FC236}">
                <a16:creationId xmlns:a16="http://schemas.microsoft.com/office/drawing/2014/main" id="{34A35A9D-0AAD-5B44-D087-12275CFE5A01}"/>
              </a:ext>
            </a:extLst>
          </p:cNvPr>
          <p:cNvSpPr>
            <a:spLocks noGrp="1"/>
          </p:cNvSpPr>
          <p:nvPr>
            <p:ph idx="1"/>
          </p:nvPr>
        </p:nvSpPr>
        <p:spPr/>
        <p:txBody>
          <a:bodyPr/>
          <a:lstStyle/>
          <a:p>
            <a:endParaRPr lang="tr-TR" dirty="0"/>
          </a:p>
        </p:txBody>
      </p:sp>
      <p:pic>
        <p:nvPicPr>
          <p:cNvPr id="11" name="Resim 10">
            <a:extLst>
              <a:ext uri="{FF2B5EF4-FFF2-40B4-BE49-F238E27FC236}">
                <a16:creationId xmlns:a16="http://schemas.microsoft.com/office/drawing/2014/main" id="{4994B937-CBC5-AAD8-A1B9-37E69F8BDD7B}"/>
              </a:ext>
            </a:extLst>
          </p:cNvPr>
          <p:cNvPicPr>
            <a:picLocks noChangeAspect="1"/>
          </p:cNvPicPr>
          <p:nvPr/>
        </p:nvPicPr>
        <p:blipFill>
          <a:blip r:embed="rId3"/>
          <a:stretch>
            <a:fillRect/>
          </a:stretch>
        </p:blipFill>
        <p:spPr>
          <a:xfrm>
            <a:off x="1028700" y="237790"/>
            <a:ext cx="9318747" cy="6556871"/>
          </a:xfrm>
          <a:prstGeom prst="rect">
            <a:avLst/>
          </a:prstGeom>
        </p:spPr>
      </p:pic>
    </p:spTree>
    <p:extLst>
      <p:ext uri="{BB962C8B-B14F-4D97-AF65-F5344CB8AC3E}">
        <p14:creationId xmlns:p14="http://schemas.microsoft.com/office/powerpoint/2010/main" val="121361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58E0D2-9669-2E3F-E975-8EFD118212F7}"/>
              </a:ext>
            </a:extLst>
          </p:cNvPr>
          <p:cNvSpPr>
            <a:spLocks noGrp="1"/>
          </p:cNvSpPr>
          <p:nvPr>
            <p:ph type="title"/>
          </p:nvPr>
        </p:nvSpPr>
        <p:spPr/>
        <p:txBody>
          <a:bodyPr/>
          <a:lstStyle/>
          <a:p>
            <a:endParaRPr lang="tr-TR"/>
          </a:p>
        </p:txBody>
      </p:sp>
      <p:pic>
        <p:nvPicPr>
          <p:cNvPr id="15" name="İçerik Yer Tutucusu 14">
            <a:extLst>
              <a:ext uri="{FF2B5EF4-FFF2-40B4-BE49-F238E27FC236}">
                <a16:creationId xmlns:a16="http://schemas.microsoft.com/office/drawing/2014/main" id="{7437E4E7-5E2B-968A-8C37-313100B3868F}"/>
              </a:ext>
            </a:extLst>
          </p:cNvPr>
          <p:cNvPicPr>
            <a:picLocks noGrp="1" noChangeAspect="1"/>
          </p:cNvPicPr>
          <p:nvPr>
            <p:ph idx="1"/>
          </p:nvPr>
        </p:nvPicPr>
        <p:blipFill>
          <a:blip r:embed="rId2"/>
          <a:stretch>
            <a:fillRect/>
          </a:stretch>
        </p:blipFill>
        <p:spPr>
          <a:xfrm>
            <a:off x="586860" y="3869096"/>
            <a:ext cx="6829425" cy="1409700"/>
          </a:xfrm>
          <a:prstGeom prst="rect">
            <a:avLst/>
          </a:prstGeom>
        </p:spPr>
      </p:pic>
      <p:pic>
        <p:nvPicPr>
          <p:cNvPr id="7" name="Resim 6">
            <a:extLst>
              <a:ext uri="{FF2B5EF4-FFF2-40B4-BE49-F238E27FC236}">
                <a16:creationId xmlns:a16="http://schemas.microsoft.com/office/drawing/2014/main" id="{EC35D94E-2EFB-3938-1C01-7F260ACD836C}"/>
              </a:ext>
            </a:extLst>
          </p:cNvPr>
          <p:cNvPicPr>
            <a:picLocks noChangeAspect="1"/>
          </p:cNvPicPr>
          <p:nvPr/>
        </p:nvPicPr>
        <p:blipFill>
          <a:blip r:embed="rId3"/>
          <a:stretch>
            <a:fillRect/>
          </a:stretch>
        </p:blipFill>
        <p:spPr>
          <a:xfrm>
            <a:off x="7476460" y="244697"/>
            <a:ext cx="4354932" cy="1683177"/>
          </a:xfrm>
          <a:prstGeom prst="rect">
            <a:avLst/>
          </a:prstGeom>
        </p:spPr>
      </p:pic>
      <p:pic>
        <p:nvPicPr>
          <p:cNvPr id="9" name="Resim 8">
            <a:extLst>
              <a:ext uri="{FF2B5EF4-FFF2-40B4-BE49-F238E27FC236}">
                <a16:creationId xmlns:a16="http://schemas.microsoft.com/office/drawing/2014/main" id="{4F5EF4DC-3B44-0B41-D57C-FF367A8CD3AB}"/>
              </a:ext>
            </a:extLst>
          </p:cNvPr>
          <p:cNvPicPr>
            <a:picLocks noChangeAspect="1"/>
          </p:cNvPicPr>
          <p:nvPr/>
        </p:nvPicPr>
        <p:blipFill>
          <a:blip r:embed="rId4"/>
          <a:stretch>
            <a:fillRect/>
          </a:stretch>
        </p:blipFill>
        <p:spPr>
          <a:xfrm>
            <a:off x="472560" y="433388"/>
            <a:ext cx="6829425" cy="1257300"/>
          </a:xfrm>
          <a:prstGeom prst="rect">
            <a:avLst/>
          </a:prstGeom>
        </p:spPr>
      </p:pic>
      <p:pic>
        <p:nvPicPr>
          <p:cNvPr id="11" name="Resim 10">
            <a:extLst>
              <a:ext uri="{FF2B5EF4-FFF2-40B4-BE49-F238E27FC236}">
                <a16:creationId xmlns:a16="http://schemas.microsoft.com/office/drawing/2014/main" id="{FD83884C-010E-8A6E-4908-9C7F78DFE66F}"/>
              </a:ext>
            </a:extLst>
          </p:cNvPr>
          <p:cNvPicPr>
            <a:picLocks noChangeAspect="1"/>
          </p:cNvPicPr>
          <p:nvPr/>
        </p:nvPicPr>
        <p:blipFill>
          <a:blip r:embed="rId5"/>
          <a:stretch>
            <a:fillRect/>
          </a:stretch>
        </p:blipFill>
        <p:spPr>
          <a:xfrm>
            <a:off x="586860" y="1927874"/>
            <a:ext cx="6715125" cy="733425"/>
          </a:xfrm>
          <a:prstGeom prst="rect">
            <a:avLst/>
          </a:prstGeom>
        </p:spPr>
      </p:pic>
      <p:pic>
        <p:nvPicPr>
          <p:cNvPr id="13" name="Resim 12">
            <a:extLst>
              <a:ext uri="{FF2B5EF4-FFF2-40B4-BE49-F238E27FC236}">
                <a16:creationId xmlns:a16="http://schemas.microsoft.com/office/drawing/2014/main" id="{B6CED311-A586-F006-2B7F-D35E0A0C4BB4}"/>
              </a:ext>
            </a:extLst>
          </p:cNvPr>
          <p:cNvPicPr>
            <a:picLocks noChangeAspect="1"/>
          </p:cNvPicPr>
          <p:nvPr/>
        </p:nvPicPr>
        <p:blipFill>
          <a:blip r:embed="rId6"/>
          <a:stretch>
            <a:fillRect/>
          </a:stretch>
        </p:blipFill>
        <p:spPr>
          <a:xfrm>
            <a:off x="586860" y="2898485"/>
            <a:ext cx="6819900" cy="771525"/>
          </a:xfrm>
          <a:prstGeom prst="rect">
            <a:avLst/>
          </a:prstGeom>
        </p:spPr>
      </p:pic>
      <p:pic>
        <p:nvPicPr>
          <p:cNvPr id="17" name="Resim 16">
            <a:extLst>
              <a:ext uri="{FF2B5EF4-FFF2-40B4-BE49-F238E27FC236}">
                <a16:creationId xmlns:a16="http://schemas.microsoft.com/office/drawing/2014/main" id="{6843321B-F38A-A0B7-2FAD-44F48D197821}"/>
              </a:ext>
            </a:extLst>
          </p:cNvPr>
          <p:cNvPicPr>
            <a:picLocks noChangeAspect="1"/>
          </p:cNvPicPr>
          <p:nvPr/>
        </p:nvPicPr>
        <p:blipFill>
          <a:blip r:embed="rId7"/>
          <a:stretch>
            <a:fillRect/>
          </a:stretch>
        </p:blipFill>
        <p:spPr>
          <a:xfrm>
            <a:off x="615434" y="5477882"/>
            <a:ext cx="6657975" cy="1304925"/>
          </a:xfrm>
          <a:prstGeom prst="rect">
            <a:avLst/>
          </a:prstGeom>
        </p:spPr>
      </p:pic>
      <p:pic>
        <p:nvPicPr>
          <p:cNvPr id="19" name="Resim 18">
            <a:extLst>
              <a:ext uri="{FF2B5EF4-FFF2-40B4-BE49-F238E27FC236}">
                <a16:creationId xmlns:a16="http://schemas.microsoft.com/office/drawing/2014/main" id="{E3DB266C-94E6-E170-D75D-2DCD28994D0A}"/>
              </a:ext>
            </a:extLst>
          </p:cNvPr>
          <p:cNvPicPr>
            <a:picLocks noChangeAspect="1"/>
          </p:cNvPicPr>
          <p:nvPr/>
        </p:nvPicPr>
        <p:blipFill>
          <a:blip r:embed="rId8"/>
          <a:stretch>
            <a:fillRect/>
          </a:stretch>
        </p:blipFill>
        <p:spPr>
          <a:xfrm>
            <a:off x="7066464" y="2255479"/>
            <a:ext cx="4764928" cy="694318"/>
          </a:xfrm>
          <a:prstGeom prst="rect">
            <a:avLst/>
          </a:prstGeom>
        </p:spPr>
      </p:pic>
      <p:pic>
        <p:nvPicPr>
          <p:cNvPr id="21" name="Resim 20">
            <a:extLst>
              <a:ext uri="{FF2B5EF4-FFF2-40B4-BE49-F238E27FC236}">
                <a16:creationId xmlns:a16="http://schemas.microsoft.com/office/drawing/2014/main" id="{834FBA09-B738-D907-EED0-2A6B6D275E4C}"/>
              </a:ext>
            </a:extLst>
          </p:cNvPr>
          <p:cNvPicPr>
            <a:picLocks noChangeAspect="1"/>
          </p:cNvPicPr>
          <p:nvPr/>
        </p:nvPicPr>
        <p:blipFill>
          <a:blip r:embed="rId9"/>
          <a:stretch>
            <a:fillRect/>
          </a:stretch>
        </p:blipFill>
        <p:spPr>
          <a:xfrm>
            <a:off x="7204327" y="3376749"/>
            <a:ext cx="4251669" cy="1568860"/>
          </a:xfrm>
          <a:prstGeom prst="rect">
            <a:avLst/>
          </a:prstGeom>
        </p:spPr>
      </p:pic>
    </p:spTree>
    <p:extLst>
      <p:ext uri="{BB962C8B-B14F-4D97-AF65-F5344CB8AC3E}">
        <p14:creationId xmlns:p14="http://schemas.microsoft.com/office/powerpoint/2010/main" val="735302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5669D-600D-23D6-1517-CE39CC8796B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73669CF-8B0B-F17E-4C69-36B4295ECBB1}"/>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BAB30E5A-B93A-9B1E-970B-98814AF86F2F}"/>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9F1E63C8-3FF4-2EE7-0B8E-345561305221}"/>
              </a:ext>
            </a:extLst>
          </p:cNvPr>
          <p:cNvSpPr txBox="1"/>
          <p:nvPr/>
        </p:nvSpPr>
        <p:spPr>
          <a:xfrm>
            <a:off x="838200" y="1320800"/>
            <a:ext cx="6596927" cy="1138773"/>
          </a:xfrm>
          <a:prstGeom prst="rect">
            <a:avLst/>
          </a:prstGeom>
          <a:noFill/>
        </p:spPr>
        <p:txBody>
          <a:bodyPr wrap="square" rtlCol="0">
            <a:spAutoFit/>
          </a:bodyPr>
          <a:lstStyle/>
          <a:p>
            <a:pPr algn="ctr"/>
            <a:r>
              <a:rPr lang="tr-TR" sz="3600" b="1" dirty="0">
                <a:latin typeface="Calibri" panose="020F0502020204030204" pitchFamily="34" charset="0"/>
                <a:ea typeface="Calibri" panose="020F0502020204030204" pitchFamily="34" charset="0"/>
                <a:cs typeface="Calibri" panose="020F0502020204030204" pitchFamily="34" charset="0"/>
              </a:rPr>
              <a:t>KRONİK AĞRININ TARİHÇESİ</a:t>
            </a:r>
          </a:p>
          <a:p>
            <a:pPr algn="ctr"/>
            <a:r>
              <a:rPr lang="tr-TR" sz="3200" b="1" dirty="0">
                <a:solidFill>
                  <a:schemeClr val="accent3"/>
                </a:solidFill>
              </a:rPr>
              <a:t>Eski Dönem ve Antik Yaklaşımlar</a:t>
            </a:r>
            <a:endParaRPr lang="tr-TR" sz="3200" b="1"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8" name="Metin kutusu 7">
            <a:extLst>
              <a:ext uri="{FF2B5EF4-FFF2-40B4-BE49-F238E27FC236}">
                <a16:creationId xmlns:a16="http://schemas.microsoft.com/office/drawing/2014/main" id="{74BB24C9-C51F-5BCA-A803-9DD98311266C}"/>
              </a:ext>
            </a:extLst>
          </p:cNvPr>
          <p:cNvSpPr txBox="1"/>
          <p:nvPr/>
        </p:nvSpPr>
        <p:spPr>
          <a:xfrm>
            <a:off x="519728" y="2459573"/>
            <a:ext cx="7620972" cy="2831544"/>
          </a:xfrm>
          <a:prstGeom prst="rect">
            <a:avLst/>
          </a:prstGeom>
          <a:noFill/>
        </p:spPr>
        <p:txBody>
          <a:bodyPr wrap="square" rtlCol="0">
            <a:spAutoFit/>
          </a:bodyPr>
          <a:lstStyle/>
          <a:p>
            <a:pPr lvl="0" eaLnBrk="0" fontAlgn="base" hangingPunct="0">
              <a:spcBef>
                <a:spcPct val="0"/>
              </a:spcBef>
              <a:spcAft>
                <a:spcPct val="0"/>
              </a:spcAft>
              <a:buFontTx/>
              <a:buChar char="•"/>
            </a:pP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Antik medeniyetlerde </a:t>
            </a:r>
            <a:r>
              <a:rPr lang="tr-TR" altLang="tr-TR"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Ağrı</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 </a:t>
            </a:r>
            <a:r>
              <a:rPr lang="tr-TR" altLang="tr-TR" sz="20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 sıklıkla ruhsal ya da ahlaki bir </a:t>
            </a:r>
            <a:r>
              <a:rPr lang="tr-TR" altLang="tr-TR" sz="2000" b="1" dirty="0">
                <a:latin typeface="Times New Roman" panose="02020603050405020304" pitchFamily="18" charset="0"/>
                <a:ea typeface="Calibri" panose="020F0502020204030204" pitchFamily="34" charset="0"/>
                <a:cs typeface="Times New Roman" panose="02020603050405020304" pitchFamily="18" charset="0"/>
              </a:rPr>
              <a:t>“</a:t>
            </a:r>
            <a:r>
              <a:rPr lang="tr-TR" altLang="tr-TR" sz="2000" b="1" dirty="0" err="1">
                <a:latin typeface="Times New Roman" panose="02020603050405020304" pitchFamily="18" charset="0"/>
                <a:ea typeface="Calibri" panose="020F0502020204030204" pitchFamily="34" charset="0"/>
                <a:cs typeface="Times New Roman" panose="02020603050405020304" pitchFamily="18" charset="0"/>
              </a:rPr>
              <a:t>cezâ</a:t>
            </a:r>
            <a:r>
              <a:rPr lang="tr-TR" altLang="tr-TR" sz="2000" b="1" dirty="0">
                <a:latin typeface="Times New Roman" panose="02020603050405020304" pitchFamily="18" charset="0"/>
                <a:ea typeface="Calibri" panose="020F0502020204030204" pitchFamily="34" charset="0"/>
                <a:cs typeface="Times New Roman" panose="02020603050405020304" pitchFamily="18" charset="0"/>
              </a:rPr>
              <a:t>” </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ya da </a:t>
            </a:r>
            <a:r>
              <a:rPr lang="tr-TR" altLang="tr-TR" sz="2000" b="1" dirty="0">
                <a:latin typeface="Times New Roman" panose="02020603050405020304" pitchFamily="18" charset="0"/>
                <a:ea typeface="Calibri" panose="020F0502020204030204" pitchFamily="34" charset="0"/>
                <a:cs typeface="Times New Roman" panose="02020603050405020304" pitchFamily="18" charset="0"/>
              </a:rPr>
              <a:t>“dengesizlik” </a:t>
            </a:r>
            <a:r>
              <a:rPr lang="tr-TR" altLang="tr-TR" sz="20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fiziksel değil</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 metafiziksel ya da doğaüstü unsurlar</a:t>
            </a:r>
            <a:endParaRPr lang="tr-TR" altLang="tr-TR" sz="2000" b="1"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tr-TR" altLang="tr-TR" sz="20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Çoğu tedavide, mistik güçler </a:t>
            </a:r>
            <a:r>
              <a:rPr lang="tr-TR" altLang="tr-TR" sz="2000" b="1" dirty="0">
                <a:latin typeface="Times New Roman" panose="02020603050405020304" pitchFamily="18" charset="0"/>
                <a:ea typeface="Calibri" panose="020F0502020204030204" pitchFamily="34" charset="0"/>
                <a:cs typeface="Times New Roman" panose="02020603050405020304" pitchFamily="18" charset="0"/>
              </a:rPr>
              <a:t>muska </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veya </a:t>
            </a:r>
            <a:r>
              <a:rPr lang="tr-TR" altLang="tr-TR" sz="2000" b="1" dirty="0">
                <a:latin typeface="Times New Roman" panose="02020603050405020304" pitchFamily="18" charset="0"/>
                <a:ea typeface="Calibri" panose="020F0502020204030204" pitchFamily="34" charset="0"/>
                <a:cs typeface="Times New Roman" panose="02020603050405020304" pitchFamily="18" charset="0"/>
              </a:rPr>
              <a:t>tılsımlarla </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çağrılırdı ve bazen de </a:t>
            </a:r>
            <a:r>
              <a:rPr lang="tr-TR" altLang="tr-TR" sz="2000" b="1" dirty="0">
                <a:latin typeface="Times New Roman" panose="02020603050405020304" pitchFamily="18" charset="0"/>
                <a:ea typeface="Calibri" panose="020F0502020204030204" pitchFamily="34" charset="0"/>
                <a:cs typeface="Times New Roman" panose="02020603050405020304" pitchFamily="18" charset="0"/>
              </a:rPr>
              <a:t>dövme</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 veya </a:t>
            </a:r>
            <a:r>
              <a:rPr lang="tr-TR" altLang="tr-TR" sz="2000" b="1" dirty="0">
                <a:latin typeface="Times New Roman" panose="02020603050405020304" pitchFamily="18" charset="0"/>
                <a:ea typeface="Calibri" panose="020F0502020204030204" pitchFamily="34" charset="0"/>
                <a:cs typeface="Times New Roman" panose="02020603050405020304" pitchFamily="18" charset="0"/>
              </a:rPr>
              <a:t>cilt yara izi bırakma </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gibi yöntemler kullanılırdı</a:t>
            </a:r>
          </a:p>
          <a:p>
            <a:pPr eaLnBrk="0" fontAlgn="base" hangingPunct="0">
              <a:spcBef>
                <a:spcPct val="0"/>
              </a:spcBef>
              <a:spcAft>
                <a:spcPct val="0"/>
              </a:spcAft>
            </a:pPr>
            <a:endParaRPr lang="tr-TR" altLang="tr-TR" sz="20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tr-TR" altLang="tr-TR" sz="2000" b="1" dirty="0">
                <a:solidFill>
                  <a:srgbClr val="92D050"/>
                </a:solidFill>
                <a:latin typeface="Times New Roman" panose="02020603050405020304" pitchFamily="18" charset="0"/>
                <a:ea typeface="Calibri" panose="020F0502020204030204" pitchFamily="34" charset="0"/>
                <a:cs typeface="Times New Roman" panose="02020603050405020304" pitchFamily="18" charset="0"/>
              </a:rPr>
              <a:t>Bitkisel analjezik kullanımı </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 örneğin afyon, kokain ya da </a:t>
            </a:r>
            <a:r>
              <a:rPr lang="tr-TR" altLang="tr-TR" sz="2000" dirty="0" err="1">
                <a:latin typeface="Times New Roman" panose="02020603050405020304" pitchFamily="18" charset="0"/>
                <a:ea typeface="Calibri" panose="020F0502020204030204" pitchFamily="34" charset="0"/>
                <a:cs typeface="Times New Roman" panose="02020603050405020304" pitchFamily="18" charset="0"/>
              </a:rPr>
              <a:t>mandrake</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 (</a:t>
            </a:r>
            <a:r>
              <a:rPr lang="tr-TR" sz="2000" b="1" i="1" dirty="0" err="1">
                <a:latin typeface="Times New Roman" panose="02020603050405020304" pitchFamily="18" charset="0"/>
                <a:ea typeface="Calibri" panose="020F0502020204030204" pitchFamily="34" charset="0"/>
                <a:cs typeface="Times New Roman" panose="02020603050405020304" pitchFamily="18" charset="0"/>
              </a:rPr>
              <a:t>Mandragora</a:t>
            </a:r>
            <a:r>
              <a:rPr lang="tr-TR" sz="2000" b="1" i="1" dirty="0">
                <a:latin typeface="Times New Roman" panose="02020603050405020304" pitchFamily="18" charset="0"/>
                <a:ea typeface="Calibri" panose="020F0502020204030204" pitchFamily="34" charset="0"/>
                <a:cs typeface="Times New Roman" panose="02020603050405020304" pitchFamily="18" charset="0"/>
              </a:rPr>
              <a:t> (Adamotu)</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 çok eski dönemlerden beri yaygındı.</a:t>
            </a:r>
          </a:p>
          <a:p>
            <a:pPr marL="285750" indent="-285750">
              <a:buFont typeface="Arial" panose="020B0604020202020204" pitchFamily="34" charset="0"/>
              <a:buChar char="•"/>
            </a:pPr>
            <a:endParaRPr lang="tr-TR" dirty="0"/>
          </a:p>
        </p:txBody>
      </p:sp>
      <p:pic>
        <p:nvPicPr>
          <p:cNvPr id="9" name="Resim 8">
            <a:extLst>
              <a:ext uri="{FF2B5EF4-FFF2-40B4-BE49-F238E27FC236}">
                <a16:creationId xmlns:a16="http://schemas.microsoft.com/office/drawing/2014/main" id="{0D20E412-55C4-CA62-A9DB-237F6E093B9E}"/>
              </a:ext>
            </a:extLst>
          </p:cNvPr>
          <p:cNvPicPr>
            <a:picLocks noChangeAspect="1"/>
          </p:cNvPicPr>
          <p:nvPr/>
        </p:nvPicPr>
        <p:blipFill>
          <a:blip r:embed="rId4"/>
          <a:stretch>
            <a:fillRect/>
          </a:stretch>
        </p:blipFill>
        <p:spPr>
          <a:xfrm>
            <a:off x="8094070" y="2172396"/>
            <a:ext cx="3808258" cy="3808258"/>
          </a:xfrm>
          <a:prstGeom prst="rect">
            <a:avLst/>
          </a:prstGeom>
        </p:spPr>
      </p:pic>
    </p:spTree>
    <p:extLst>
      <p:ext uri="{BB962C8B-B14F-4D97-AF65-F5344CB8AC3E}">
        <p14:creationId xmlns:p14="http://schemas.microsoft.com/office/powerpoint/2010/main" val="1692642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CDC2-5CB7-A0E8-BF0F-BBBBF2F7DD7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EF47826-B05D-C856-4AE1-0749574A71E1}"/>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96F50B69-612F-5459-A4B3-D55895D57D86}"/>
              </a:ext>
            </a:extLst>
          </p:cNvPr>
          <p:cNvPicPr>
            <a:picLocks noGrp="1" noChangeAspect="1"/>
          </p:cNvPicPr>
          <p:nvPr>
            <p:ph idx="1"/>
          </p:nvPr>
        </p:nvPicPr>
        <p:blipFill>
          <a:blip r:embed="rId2"/>
          <a:stretch>
            <a:fillRect/>
          </a:stretch>
        </p:blipFill>
        <p:spPr>
          <a:xfrm>
            <a:off x="0" y="0"/>
            <a:ext cx="12192000" cy="6858000"/>
          </a:xfrm>
        </p:spPr>
      </p:pic>
      <p:sp>
        <p:nvSpPr>
          <p:cNvPr id="3" name="Metin kutusu 2">
            <a:extLst>
              <a:ext uri="{FF2B5EF4-FFF2-40B4-BE49-F238E27FC236}">
                <a16:creationId xmlns:a16="http://schemas.microsoft.com/office/drawing/2014/main" id="{57A512FD-1A00-D05C-C963-A08A835A96C0}"/>
              </a:ext>
            </a:extLst>
          </p:cNvPr>
          <p:cNvSpPr txBox="1"/>
          <p:nvPr/>
        </p:nvSpPr>
        <p:spPr>
          <a:xfrm>
            <a:off x="901700" y="1739900"/>
            <a:ext cx="10750550" cy="646331"/>
          </a:xfrm>
          <a:prstGeom prst="rect">
            <a:avLst/>
          </a:prstGeom>
          <a:noFill/>
        </p:spPr>
        <p:txBody>
          <a:bodyPr wrap="square" rtlCol="0">
            <a:spAutoFit/>
          </a:bodyPr>
          <a:lstStyle/>
          <a:p>
            <a:pPr algn="ctr"/>
            <a:r>
              <a:rPr lang="tr-TR" sz="3600" b="1" dirty="0">
                <a:latin typeface="Calibri" panose="020F0502020204030204" pitchFamily="34" charset="0"/>
                <a:ea typeface="Calibri" panose="020F0502020204030204" pitchFamily="34" charset="0"/>
                <a:cs typeface="Calibri" panose="020F0502020204030204" pitchFamily="34" charset="0"/>
              </a:rPr>
              <a:t>SONUÇ</a:t>
            </a:r>
          </a:p>
        </p:txBody>
      </p:sp>
      <p:sp>
        <p:nvSpPr>
          <p:cNvPr id="4" name="Metin kutusu 3">
            <a:extLst>
              <a:ext uri="{FF2B5EF4-FFF2-40B4-BE49-F238E27FC236}">
                <a16:creationId xmlns:a16="http://schemas.microsoft.com/office/drawing/2014/main" id="{6B3F5591-80A8-5561-DAFD-B50C3B94637F}"/>
              </a:ext>
            </a:extLst>
          </p:cNvPr>
          <p:cNvSpPr txBox="1"/>
          <p:nvPr/>
        </p:nvSpPr>
        <p:spPr>
          <a:xfrm>
            <a:off x="1257300" y="2876550"/>
            <a:ext cx="7249196" cy="2677656"/>
          </a:xfrm>
          <a:prstGeom prst="rect">
            <a:avLst/>
          </a:prstGeom>
          <a:noFill/>
        </p:spPr>
        <p:txBody>
          <a:bodyPr wrap="square" rtlCol="0">
            <a:spAutoFit/>
          </a:bodyPr>
          <a:lstStyle/>
          <a:p>
            <a:pPr marL="342900" indent="-342900">
              <a:buFont typeface="Arial" panose="020B0604020202020204" pitchFamily="34" charset="0"/>
              <a:buChar char="•"/>
            </a:pPr>
            <a:r>
              <a:rPr lang="tr-TR" sz="2400" b="1" dirty="0">
                <a:solidFill>
                  <a:srgbClr val="990099"/>
                </a:solidFill>
                <a:latin typeface="ADLaM Display" panose="02010000000000000000" pitchFamily="2" charset="0"/>
                <a:ea typeface="ADLaM Display" panose="02010000000000000000" pitchFamily="2" charset="0"/>
                <a:cs typeface="ADLaM Display" panose="02010000000000000000" pitchFamily="2" charset="0"/>
              </a:rPr>
              <a:t>Ağrı hayatın bir parçası!</a:t>
            </a: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400" b="1" dirty="0">
                <a:solidFill>
                  <a:srgbClr val="FF0000"/>
                </a:solidFill>
                <a:latin typeface="Times New Roman" panose="02020603050405020304" pitchFamily="18" charset="0"/>
                <a:cs typeface="Times New Roman" panose="02020603050405020304" pitchFamily="18" charset="0"/>
              </a:rPr>
              <a:t>Kronik ağrı </a:t>
            </a:r>
            <a:r>
              <a:rPr lang="tr-TR" sz="2400" dirty="0">
                <a:latin typeface="Times New Roman" panose="02020603050405020304" pitchFamily="18" charset="0"/>
                <a:cs typeface="Times New Roman" panose="02020603050405020304" pitchFamily="18" charset="0"/>
              </a:rPr>
              <a:t>yaşlı bireylerde </a:t>
            </a:r>
            <a:r>
              <a:rPr lang="tr-TR" sz="2400" b="1" dirty="0">
                <a:solidFill>
                  <a:srgbClr val="00B050"/>
                </a:solidFill>
                <a:latin typeface="Times New Roman" panose="02020603050405020304" pitchFamily="18" charset="0"/>
                <a:cs typeface="Times New Roman" panose="02020603050405020304" pitchFamily="18" charset="0"/>
              </a:rPr>
              <a:t>hayat kalitesini </a:t>
            </a:r>
            <a:r>
              <a:rPr lang="tr-TR" sz="2400" dirty="0">
                <a:latin typeface="Times New Roman" panose="02020603050405020304" pitchFamily="18" charset="0"/>
                <a:cs typeface="Times New Roman" panose="02020603050405020304" pitchFamily="18" charset="0"/>
              </a:rPr>
              <a:t>bozan önemli bir faktör!</a:t>
            </a:r>
            <a:br>
              <a:rPr lang="tr-TR" sz="2400" dirty="0">
                <a:latin typeface="Times New Roman" panose="02020603050405020304" pitchFamily="18" charset="0"/>
                <a:cs typeface="Times New Roman" panose="02020603050405020304" pitchFamily="18" charset="0"/>
              </a:rPr>
            </a:br>
            <a:endParaRPr lang="tr-TR"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Kronik ağrı, nedeniyle birlikte dikkatle tanımlanmalı ve </a:t>
            </a:r>
            <a:r>
              <a:rPr lang="tr-TR" sz="2400" b="1" i="1" dirty="0">
                <a:solidFill>
                  <a:srgbClr val="00B050"/>
                </a:solidFill>
                <a:latin typeface="Times New Roman" panose="02020603050405020304" pitchFamily="18" charset="0"/>
                <a:cs typeface="Times New Roman" panose="02020603050405020304" pitchFamily="18" charset="0"/>
              </a:rPr>
              <a:t>hastaya özgü şekilde </a:t>
            </a:r>
            <a:r>
              <a:rPr lang="tr-TR" sz="2400" dirty="0">
                <a:latin typeface="Times New Roman" panose="02020603050405020304" pitchFamily="18" charset="0"/>
                <a:cs typeface="Times New Roman" panose="02020603050405020304" pitchFamily="18" charset="0"/>
              </a:rPr>
              <a:t>tedavi edilmelidir.</a:t>
            </a:r>
          </a:p>
        </p:txBody>
      </p:sp>
      <p:pic>
        <p:nvPicPr>
          <p:cNvPr id="6" name="Resim 5">
            <a:extLst>
              <a:ext uri="{FF2B5EF4-FFF2-40B4-BE49-F238E27FC236}">
                <a16:creationId xmlns:a16="http://schemas.microsoft.com/office/drawing/2014/main" id="{46B95DE4-E6FB-25BC-2AE3-FE45BD47A55E}"/>
              </a:ext>
            </a:extLst>
          </p:cNvPr>
          <p:cNvPicPr>
            <a:picLocks noChangeAspect="1"/>
          </p:cNvPicPr>
          <p:nvPr/>
        </p:nvPicPr>
        <p:blipFill>
          <a:blip r:embed="rId3"/>
          <a:stretch>
            <a:fillRect/>
          </a:stretch>
        </p:blipFill>
        <p:spPr>
          <a:xfrm>
            <a:off x="8656213" y="1318206"/>
            <a:ext cx="3116687" cy="3116687"/>
          </a:xfrm>
          <a:prstGeom prst="rect">
            <a:avLst/>
          </a:prstGeom>
        </p:spPr>
      </p:pic>
    </p:spTree>
    <p:extLst>
      <p:ext uri="{BB962C8B-B14F-4D97-AF65-F5344CB8AC3E}">
        <p14:creationId xmlns:p14="http://schemas.microsoft.com/office/powerpoint/2010/main" val="3601362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1045">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48" name="Group 1047">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049" name="Rectangle 1048">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0" name="Rectangle 1049">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52" name="Freeform: Shape 1051">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054" name="Rectangle 1053">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9"/>
            <a:ext cx="11734801"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Başlık 1">
            <a:extLst>
              <a:ext uri="{FF2B5EF4-FFF2-40B4-BE49-F238E27FC236}">
                <a16:creationId xmlns:a16="http://schemas.microsoft.com/office/drawing/2014/main" id="{C34066DC-B735-D671-24DE-87A1F56F6AD2}"/>
              </a:ext>
            </a:extLst>
          </p:cNvPr>
          <p:cNvSpPr>
            <a:spLocks noGrp="1"/>
          </p:cNvSpPr>
          <p:nvPr>
            <p:ph type="title"/>
          </p:nvPr>
        </p:nvSpPr>
        <p:spPr>
          <a:xfrm>
            <a:off x="6781797" y="1676400"/>
            <a:ext cx="5164185" cy="1752599"/>
          </a:xfrm>
        </p:spPr>
        <p:txBody>
          <a:bodyPr anchor="t">
            <a:normAutofit/>
          </a:bodyPr>
          <a:lstStyle/>
          <a:p>
            <a:r>
              <a:rPr lang="tr-TR" dirty="0"/>
              <a:t>Dikkatiniz için teşekkür ederim…</a:t>
            </a:r>
          </a:p>
        </p:txBody>
      </p:sp>
      <p:pic>
        <p:nvPicPr>
          <p:cNvPr id="1028" name="Picture 4" descr="Ömrü bağımsızlık ve hürriyet amacıyla cephelerde geçmesine rağmen &quot;Yurtta  Sulh Cihanda Sulh&quot; ilkesini bizlere emanet eden ulu önderimiz Mustafa Kemal  Atatürk'ün izindeyiz. #1EylülDünyaBarışGünü kutlu olsun...">
            <a:extLst>
              <a:ext uri="{FF2B5EF4-FFF2-40B4-BE49-F238E27FC236}">
                <a16:creationId xmlns:a16="http://schemas.microsoft.com/office/drawing/2014/main" id="{0EABD793-C911-E03A-E1F7-09E8840B0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25" r="2" b="2"/>
          <a:stretch>
            <a:fillRect/>
          </a:stretch>
        </p:blipFill>
        <p:spPr bwMode="auto">
          <a:xfrm>
            <a:off x="914400" y="990597"/>
            <a:ext cx="4724397" cy="487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06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AE739-9181-E695-BB9A-9202B9DABD8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C1748A-81BB-51EA-556C-F0AAE39935E2}"/>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66EE6144-ACD0-71EF-C52A-6B22AADEB176}"/>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47BCFC9F-17A7-CC06-BCA7-88349C7FACA7}"/>
              </a:ext>
            </a:extLst>
          </p:cNvPr>
          <p:cNvSpPr txBox="1"/>
          <p:nvPr/>
        </p:nvSpPr>
        <p:spPr>
          <a:xfrm>
            <a:off x="5872984" y="1275744"/>
            <a:ext cx="6596927" cy="1015663"/>
          </a:xfrm>
          <a:prstGeom prst="rect">
            <a:avLst/>
          </a:prstGeom>
          <a:noFill/>
        </p:spPr>
        <p:txBody>
          <a:bodyPr wrap="square" rtlCol="0">
            <a:spAutoFit/>
          </a:bodyPr>
          <a:lstStyle/>
          <a:p>
            <a:pPr algn="ctr"/>
            <a:r>
              <a:rPr lang="tr-TR" sz="3200" b="1" dirty="0">
                <a:latin typeface="Calibri" panose="020F0502020204030204" pitchFamily="34" charset="0"/>
                <a:ea typeface="Calibri" panose="020F0502020204030204" pitchFamily="34" charset="0"/>
                <a:cs typeface="Calibri" panose="020F0502020204030204" pitchFamily="34" charset="0"/>
              </a:rPr>
              <a:t>KRONİK AĞRININ TARİHÇESİ</a:t>
            </a:r>
          </a:p>
          <a:p>
            <a:pPr algn="ctr"/>
            <a:r>
              <a:rPr lang="tr-TR" sz="2800" b="1" dirty="0">
                <a:solidFill>
                  <a:schemeClr val="accent3"/>
                </a:solidFill>
              </a:rPr>
              <a:t>Eski Dönem ve Antik Yaklaşımlar</a:t>
            </a:r>
            <a:endParaRPr lang="tr-TR" sz="2800" b="1"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4" name="Metin kutusu 3">
            <a:extLst>
              <a:ext uri="{FF2B5EF4-FFF2-40B4-BE49-F238E27FC236}">
                <a16:creationId xmlns:a16="http://schemas.microsoft.com/office/drawing/2014/main" id="{5480F427-B97B-446C-1472-12130293422E}"/>
              </a:ext>
            </a:extLst>
          </p:cNvPr>
          <p:cNvSpPr txBox="1"/>
          <p:nvPr/>
        </p:nvSpPr>
        <p:spPr>
          <a:xfrm>
            <a:off x="6291618" y="2551073"/>
            <a:ext cx="5515845" cy="3416320"/>
          </a:xfrm>
          <a:prstGeom prst="rect">
            <a:avLst/>
          </a:prstGeom>
          <a:noFill/>
        </p:spPr>
        <p:txBody>
          <a:bodyPr wrap="square" rtlCol="0">
            <a:spAutoFit/>
          </a:bodyPr>
          <a:lstStyle/>
          <a:p>
            <a:pPr marL="285750" indent="-285750">
              <a:buFont typeface="Arial" panose="020B0604020202020204" pitchFamily="34" charset="0"/>
              <a:buChar char="•"/>
            </a:pPr>
            <a:r>
              <a:rPr lang="tr-TR" sz="2400" dirty="0">
                <a:latin typeface="Calibri" panose="020F0502020204030204" pitchFamily="34" charset="0"/>
                <a:ea typeface="Calibri" panose="020F0502020204030204" pitchFamily="34" charset="0"/>
                <a:cs typeface="Calibri" panose="020F0502020204030204" pitchFamily="34" charset="0"/>
              </a:rPr>
              <a:t>MÖ. 300ler</a:t>
            </a:r>
            <a:r>
              <a:rPr lang="tr-TR" sz="24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tr-TR" sz="2400" b="1"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Acıyı beyin değil, kalp hisseder…</a:t>
            </a:r>
          </a:p>
          <a:p>
            <a:pPr marL="285750" indent="-285750">
              <a:buFont typeface="Arial" panose="020B0604020202020204" pitchFamily="34" charset="0"/>
              <a:buChar char="•"/>
            </a:pPr>
            <a:endParaRPr lang="tr-TR" sz="2400" b="1"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r>
              <a:rPr lang="tr-TR" sz="24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Akupunktur</a:t>
            </a:r>
            <a:r>
              <a:rPr lang="tr-TR" sz="2400" dirty="0">
                <a:latin typeface="Times New Roman" panose="02020603050405020304" pitchFamily="18" charset="0"/>
                <a:ea typeface="Calibri" panose="020F0502020204030204" pitchFamily="34" charset="0"/>
                <a:cs typeface="Times New Roman" panose="02020603050405020304" pitchFamily="18" charset="0"/>
              </a:rPr>
              <a:t> kronik ağrı yönetimi için ilk kez Çin tıp metinlerinde kaydedildi!</a:t>
            </a:r>
          </a:p>
          <a:p>
            <a:pPr marL="285750" indent="-285750">
              <a:buFont typeface="Arial" panose="020B0604020202020204" pitchFamily="34" charset="0"/>
              <a:buChar char="•"/>
            </a:pPr>
            <a:endParaRPr lang="tr-TR"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sz="2400" b="1" dirty="0">
                <a:latin typeface="Times New Roman" panose="02020603050405020304" pitchFamily="18" charset="0"/>
                <a:ea typeface="Calibri" panose="020F0502020204030204" pitchFamily="34" charset="0"/>
                <a:cs typeface="Times New Roman" panose="02020603050405020304" pitchFamily="18" charset="0"/>
              </a:rPr>
              <a:t>Geç Antik Çağ</a:t>
            </a:r>
            <a:r>
              <a:rPr lang="tr-T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tr-T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Elektrikli balıklar </a:t>
            </a:r>
            <a:r>
              <a:rPr lang="tr-T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Mısır, Roma ve Yunanistan’da kronik baş ağrısı, artrit ve diğer ağrılar için</a:t>
            </a:r>
            <a:endParaRPr lang="tr-TR"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Resim 5">
            <a:extLst>
              <a:ext uri="{FF2B5EF4-FFF2-40B4-BE49-F238E27FC236}">
                <a16:creationId xmlns:a16="http://schemas.microsoft.com/office/drawing/2014/main" id="{7EDD684B-1613-0AC6-FD0F-512651C33FE5}"/>
              </a:ext>
            </a:extLst>
          </p:cNvPr>
          <p:cNvPicPr>
            <a:picLocks noChangeAspect="1"/>
          </p:cNvPicPr>
          <p:nvPr/>
        </p:nvPicPr>
        <p:blipFill>
          <a:blip r:embed="rId4"/>
          <a:stretch>
            <a:fillRect/>
          </a:stretch>
        </p:blipFill>
        <p:spPr>
          <a:xfrm>
            <a:off x="259378" y="1351128"/>
            <a:ext cx="5891516" cy="5036024"/>
          </a:xfrm>
          <a:prstGeom prst="rect">
            <a:avLst/>
          </a:prstGeom>
        </p:spPr>
      </p:pic>
    </p:spTree>
    <p:extLst>
      <p:ext uri="{BB962C8B-B14F-4D97-AF65-F5344CB8AC3E}">
        <p14:creationId xmlns:p14="http://schemas.microsoft.com/office/powerpoint/2010/main" val="228949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53419-E7E7-8106-9C5B-C01D2EAF56F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1B8C60E-C11A-32B5-186C-12B236A28775}"/>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93E65057-8232-4437-E2F5-6839AF031E6F}"/>
              </a:ext>
            </a:extLst>
          </p:cNvPr>
          <p:cNvPicPr>
            <a:picLocks noGrp="1" noChangeAspect="1"/>
          </p:cNvPicPr>
          <p:nvPr>
            <p:ph idx="1"/>
          </p:nvPr>
        </p:nvPicPr>
        <p:blipFill>
          <a:blip r:embed="rId2"/>
          <a:stretch>
            <a:fillRect/>
          </a:stretch>
        </p:blipFill>
        <p:spPr>
          <a:xfrm>
            <a:off x="0" y="0"/>
            <a:ext cx="12192000" cy="6858000"/>
          </a:xfrm>
        </p:spPr>
      </p:pic>
      <p:sp>
        <p:nvSpPr>
          <p:cNvPr id="7" name="Metin kutusu 6">
            <a:extLst>
              <a:ext uri="{FF2B5EF4-FFF2-40B4-BE49-F238E27FC236}">
                <a16:creationId xmlns:a16="http://schemas.microsoft.com/office/drawing/2014/main" id="{4A98E7B9-A38E-B27C-319C-4F3693C51DA0}"/>
              </a:ext>
            </a:extLst>
          </p:cNvPr>
          <p:cNvSpPr txBox="1"/>
          <p:nvPr/>
        </p:nvSpPr>
        <p:spPr>
          <a:xfrm>
            <a:off x="860978" y="1143308"/>
            <a:ext cx="6935273" cy="830997"/>
          </a:xfrm>
          <a:prstGeom prst="rect">
            <a:avLst/>
          </a:prstGeom>
          <a:noFill/>
        </p:spPr>
        <p:txBody>
          <a:bodyPr wrap="square">
            <a:spAutoFit/>
          </a:bodyPr>
          <a:lstStyle/>
          <a:p>
            <a:pPr algn="ctr"/>
            <a:r>
              <a:rPr lang="tr-TR" sz="2400" b="1" dirty="0">
                <a:latin typeface="Times New Roman" panose="02020603050405020304" pitchFamily="18" charset="0"/>
                <a:ea typeface="Calibri" panose="020F0502020204030204" pitchFamily="34" charset="0"/>
                <a:cs typeface="Times New Roman" panose="02020603050405020304" pitchFamily="18" charset="0"/>
              </a:rPr>
              <a:t>KRONİK AĞRININ TARİHÇESİ</a:t>
            </a:r>
          </a:p>
          <a:p>
            <a:pPr algn="ctr"/>
            <a:r>
              <a:rPr lang="tr-TR" sz="2400" b="1" dirty="0">
                <a:solidFill>
                  <a:srgbClr val="FF0000"/>
                </a:solidFill>
                <a:latin typeface="Times New Roman" panose="02020603050405020304" pitchFamily="18" charset="0"/>
                <a:cs typeface="Times New Roman" panose="02020603050405020304" pitchFamily="18" charset="0"/>
              </a:rPr>
              <a:t>20.Yüzyıl ve sonrası: Beşinci </a:t>
            </a:r>
            <a:r>
              <a:rPr lang="tr-TR" sz="2400" b="1" dirty="0" err="1">
                <a:solidFill>
                  <a:srgbClr val="FF0000"/>
                </a:solidFill>
                <a:latin typeface="Times New Roman" panose="02020603050405020304" pitchFamily="18" charset="0"/>
                <a:cs typeface="Times New Roman" panose="02020603050405020304" pitchFamily="18" charset="0"/>
              </a:rPr>
              <a:t>vital</a:t>
            </a:r>
            <a:r>
              <a:rPr lang="tr-TR" sz="2400" b="1" dirty="0">
                <a:solidFill>
                  <a:srgbClr val="FF0000"/>
                </a:solidFill>
                <a:latin typeface="Times New Roman" panose="02020603050405020304" pitchFamily="18" charset="0"/>
                <a:cs typeface="Times New Roman" panose="02020603050405020304" pitchFamily="18" charset="0"/>
              </a:rPr>
              <a:t> bulgu</a:t>
            </a:r>
            <a:r>
              <a:rPr lang="tr-TR"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AĞRI</a:t>
            </a:r>
            <a:endParaRPr lang="tr-T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Metin kutusu 7">
            <a:extLst>
              <a:ext uri="{FF2B5EF4-FFF2-40B4-BE49-F238E27FC236}">
                <a16:creationId xmlns:a16="http://schemas.microsoft.com/office/drawing/2014/main" id="{DE99A491-BE26-AFC8-E766-26622909CD0A}"/>
              </a:ext>
            </a:extLst>
          </p:cNvPr>
          <p:cNvSpPr txBox="1"/>
          <p:nvPr/>
        </p:nvSpPr>
        <p:spPr>
          <a:xfrm>
            <a:off x="270114" y="2055043"/>
            <a:ext cx="8387114" cy="4154984"/>
          </a:xfrm>
          <a:prstGeom prst="rect">
            <a:avLst/>
          </a:prstGeom>
          <a:noFill/>
        </p:spPr>
        <p:txBody>
          <a:bodyPr wrap="square" rtlCol="0">
            <a:spAutoFit/>
          </a:bodyPr>
          <a:lstStyle/>
          <a:p>
            <a:pPr marL="285750" indent="-285750">
              <a:buFont typeface="Arial" panose="020B0604020202020204" pitchFamily="34" charset="0"/>
              <a:buChar char="•"/>
            </a:pPr>
            <a:r>
              <a:rPr lang="tr-TR" sz="2200" b="1" dirty="0">
                <a:latin typeface="Times New Roman" panose="02020603050405020304" pitchFamily="18" charset="0"/>
                <a:cs typeface="Times New Roman" panose="02020603050405020304" pitchFamily="18" charset="0"/>
              </a:rPr>
              <a:t>Modern ağrı teorileri </a:t>
            </a:r>
            <a:r>
              <a:rPr lang="tr-TR" sz="2200" dirty="0">
                <a:latin typeface="Times New Roman" panose="02020603050405020304" pitchFamily="18" charset="0"/>
                <a:cs typeface="Times New Roman" panose="02020603050405020304" pitchFamily="18" charset="0"/>
              </a:rPr>
              <a:t>1600’lerde </a:t>
            </a:r>
            <a:r>
              <a:rPr lang="tr-TR" sz="2200" b="1" dirty="0">
                <a:solidFill>
                  <a:schemeClr val="accent5">
                    <a:lumMod val="60000"/>
                    <a:lumOff val="40000"/>
                  </a:schemeClr>
                </a:solidFill>
                <a:latin typeface="Times New Roman" panose="02020603050405020304" pitchFamily="18" charset="0"/>
                <a:cs typeface="Times New Roman" panose="02020603050405020304" pitchFamily="18" charset="0"/>
              </a:rPr>
              <a:t>Descartes</a:t>
            </a:r>
            <a:r>
              <a:rPr lang="tr-TR" sz="2200" dirty="0">
                <a:latin typeface="Times New Roman" panose="02020603050405020304" pitchFamily="18" charset="0"/>
                <a:cs typeface="Times New Roman" panose="02020603050405020304" pitchFamily="18" charset="0"/>
              </a:rPr>
              <a:t>’ın </a:t>
            </a:r>
            <a:r>
              <a:rPr lang="tr-TR" sz="2200" b="1" i="1" dirty="0">
                <a:solidFill>
                  <a:schemeClr val="accent5">
                    <a:lumMod val="60000"/>
                    <a:lumOff val="40000"/>
                  </a:schemeClr>
                </a:solidFill>
                <a:latin typeface="Times New Roman" panose="02020603050405020304" pitchFamily="18" charset="0"/>
                <a:cs typeface="Times New Roman" panose="02020603050405020304" pitchFamily="18" charset="0"/>
              </a:rPr>
              <a:t>Ağrı Özgüllüğü </a:t>
            </a:r>
            <a:r>
              <a:rPr lang="tr-TR" sz="2200" dirty="0">
                <a:latin typeface="Times New Roman" panose="02020603050405020304" pitchFamily="18" charset="0"/>
                <a:cs typeface="Times New Roman" panose="02020603050405020304" pitchFamily="18" charset="0"/>
              </a:rPr>
              <a:t>teorisiyle başlamıştır</a:t>
            </a:r>
          </a:p>
          <a:p>
            <a:endParaRPr lang="tr-TR"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200" b="1" dirty="0">
                <a:solidFill>
                  <a:srgbClr val="990099"/>
                </a:solidFill>
                <a:latin typeface="Times New Roman" panose="02020603050405020304" pitchFamily="18" charset="0"/>
                <a:cs typeface="Times New Roman" panose="02020603050405020304" pitchFamily="18" charset="0"/>
              </a:rPr>
              <a:t>Biyopsikososyal model</a:t>
            </a:r>
            <a:r>
              <a:rPr lang="tr-TR" sz="2200" dirty="0">
                <a:latin typeface="Times New Roman" panose="02020603050405020304" pitchFamily="18" charset="0"/>
                <a:cs typeface="Times New Roman" panose="02020603050405020304" pitchFamily="18" charset="0"/>
              </a:rPr>
              <a:t>_</a:t>
            </a:r>
            <a:r>
              <a:rPr lang="tr-TR" sz="2200" dirty="0">
                <a:latin typeface="Times New Roman" panose="02020603050405020304" pitchFamily="18" charset="0"/>
                <a:cs typeface="Times New Roman" panose="02020603050405020304" pitchFamily="18" charset="0"/>
                <a:sym typeface="Wingdings" panose="05000000000000000000" pitchFamily="2" charset="2"/>
              </a:rPr>
              <a:t> </a:t>
            </a:r>
            <a:r>
              <a:rPr lang="tr-TR" sz="2200" dirty="0">
                <a:latin typeface="Times New Roman" panose="02020603050405020304" pitchFamily="18" charset="0"/>
                <a:cs typeface="Times New Roman" panose="02020603050405020304" pitchFamily="18" charset="0"/>
              </a:rPr>
              <a:t>kronik ağrı, yalnızca fiziksel bir patoloji değildir</a:t>
            </a:r>
            <a:r>
              <a:rPr lang="tr-TR" sz="2200" dirty="0">
                <a:latin typeface="Times New Roman" panose="02020603050405020304" pitchFamily="18" charset="0"/>
                <a:cs typeface="Times New Roman" panose="02020603050405020304" pitchFamily="18" charset="0"/>
                <a:sym typeface="Wingdings" panose="05000000000000000000" pitchFamily="2" charset="2"/>
              </a:rPr>
              <a:t> </a:t>
            </a:r>
            <a:r>
              <a:rPr lang="tr-TR" sz="2200" dirty="0">
                <a:latin typeface="Times New Roman" panose="02020603050405020304" pitchFamily="18" charset="0"/>
                <a:cs typeface="Times New Roman" panose="02020603050405020304" pitchFamily="18" charset="0"/>
              </a:rPr>
              <a:t> </a:t>
            </a:r>
            <a:r>
              <a:rPr lang="tr-TR" sz="2200" b="1" dirty="0">
                <a:solidFill>
                  <a:srgbClr val="FF99FF"/>
                </a:solidFill>
                <a:latin typeface="Times New Roman" panose="02020603050405020304" pitchFamily="18" charset="0"/>
                <a:cs typeface="Times New Roman" panose="02020603050405020304" pitchFamily="18" charset="0"/>
              </a:rPr>
              <a:t>duygusal,</a:t>
            </a:r>
            <a:r>
              <a:rPr lang="tr-TR" sz="2200" b="1" dirty="0">
                <a:latin typeface="Times New Roman" panose="02020603050405020304" pitchFamily="18" charset="0"/>
                <a:cs typeface="Times New Roman" panose="02020603050405020304" pitchFamily="18" charset="0"/>
              </a:rPr>
              <a:t> </a:t>
            </a:r>
            <a:r>
              <a:rPr lang="tr-TR" sz="2200" b="1" dirty="0">
                <a:solidFill>
                  <a:srgbClr val="FFC000"/>
                </a:solidFill>
                <a:latin typeface="Times New Roman" panose="02020603050405020304" pitchFamily="18" charset="0"/>
                <a:cs typeface="Times New Roman" panose="02020603050405020304" pitchFamily="18" charset="0"/>
              </a:rPr>
              <a:t>psikososyal</a:t>
            </a:r>
            <a:r>
              <a:rPr lang="tr-TR" sz="2200" b="1" dirty="0">
                <a:latin typeface="Times New Roman" panose="02020603050405020304" pitchFamily="18" charset="0"/>
                <a:cs typeface="Times New Roman" panose="02020603050405020304" pitchFamily="18" charset="0"/>
              </a:rPr>
              <a:t> ve </a:t>
            </a:r>
            <a:r>
              <a:rPr lang="tr-TR" sz="2200" b="1" dirty="0">
                <a:solidFill>
                  <a:srgbClr val="0070C0"/>
                </a:solidFill>
                <a:latin typeface="Times New Roman" panose="02020603050405020304" pitchFamily="18" charset="0"/>
                <a:cs typeface="Times New Roman" panose="02020603050405020304" pitchFamily="18" charset="0"/>
              </a:rPr>
              <a:t>bilişsel </a:t>
            </a:r>
            <a:r>
              <a:rPr lang="tr-TR" sz="2200" dirty="0">
                <a:latin typeface="Times New Roman" panose="02020603050405020304" pitchFamily="18" charset="0"/>
                <a:cs typeface="Times New Roman" panose="02020603050405020304" pitchFamily="18" charset="0"/>
              </a:rPr>
              <a:t>boyutları da vardır!</a:t>
            </a:r>
          </a:p>
          <a:p>
            <a:pPr marL="285750" indent="-285750">
              <a:buFont typeface="Arial" panose="020B0604020202020204" pitchFamily="34" charset="0"/>
              <a:buChar char="•"/>
            </a:pPr>
            <a:endParaRPr lang="tr-TR"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200" b="1" dirty="0">
                <a:latin typeface="Times New Roman" panose="02020603050405020304" pitchFamily="18" charset="0"/>
                <a:cs typeface="Times New Roman" panose="02020603050405020304" pitchFamily="18" charset="0"/>
              </a:rPr>
              <a:t>II. Dünya Savaşı </a:t>
            </a:r>
            <a:r>
              <a:rPr lang="tr-TR" sz="2200" dirty="0">
                <a:latin typeface="Times New Roman" panose="02020603050405020304" pitchFamily="18" charset="0"/>
                <a:cs typeface="Times New Roman" panose="02020603050405020304" pitchFamily="18" charset="0"/>
              </a:rPr>
              <a:t>sonrası gazilerde kronik ağrı ve sakatlık insidansı yükselince, </a:t>
            </a:r>
            <a:r>
              <a:rPr lang="tr-TR" sz="2200" b="1" dirty="0">
                <a:solidFill>
                  <a:schemeClr val="accent3">
                    <a:lumMod val="60000"/>
                    <a:lumOff val="40000"/>
                  </a:schemeClr>
                </a:solidFill>
                <a:latin typeface="Times New Roman" panose="02020603050405020304" pitchFamily="18" charset="0"/>
                <a:cs typeface="Times New Roman" panose="02020603050405020304" pitchFamily="18" charset="0"/>
              </a:rPr>
              <a:t>kronik ağrı olguları sağlık sistemleri için görünür hale geldi!</a:t>
            </a:r>
            <a:endParaRPr lang="tr-TR"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tr-TR" sz="2200" b="1" dirty="0">
              <a:solidFill>
                <a:srgbClr val="FF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200" b="1" dirty="0">
                <a:solidFill>
                  <a:srgbClr val="FF0000"/>
                </a:solidFill>
                <a:latin typeface="Times New Roman" panose="02020603050405020304" pitchFamily="18" charset="0"/>
                <a:cs typeface="Times New Roman" panose="02020603050405020304" pitchFamily="18" charset="0"/>
              </a:rPr>
              <a:t>Ağrı: beşinci </a:t>
            </a:r>
            <a:r>
              <a:rPr lang="tr-TR" sz="2200" b="1" dirty="0" err="1">
                <a:solidFill>
                  <a:srgbClr val="FF0000"/>
                </a:solidFill>
                <a:latin typeface="Times New Roman" panose="02020603050405020304" pitchFamily="18" charset="0"/>
                <a:cs typeface="Times New Roman" panose="02020603050405020304" pitchFamily="18" charset="0"/>
              </a:rPr>
              <a:t>vital</a:t>
            </a:r>
            <a:r>
              <a:rPr lang="tr-TR" sz="2200" b="1" dirty="0">
                <a:solidFill>
                  <a:srgbClr val="FF0000"/>
                </a:solidFill>
                <a:latin typeface="Times New Roman" panose="02020603050405020304" pitchFamily="18" charset="0"/>
                <a:cs typeface="Times New Roman" panose="02020603050405020304" pitchFamily="18" charset="0"/>
              </a:rPr>
              <a:t> bulgu</a:t>
            </a:r>
            <a:r>
              <a:rPr lang="tr-TR" sz="2200" dirty="0">
                <a:solidFill>
                  <a:srgbClr val="FF0000"/>
                </a:solidFill>
                <a:latin typeface="Times New Roman" panose="02020603050405020304" pitchFamily="18" charset="0"/>
                <a:cs typeface="Times New Roman" panose="02020603050405020304" pitchFamily="18" charset="0"/>
              </a:rPr>
              <a:t> </a:t>
            </a:r>
            <a:r>
              <a:rPr lang="tr-TR" sz="2200" dirty="0">
                <a:latin typeface="Times New Roman" panose="02020603050405020304" pitchFamily="18" charset="0"/>
                <a:cs typeface="Times New Roman" panose="02020603050405020304" pitchFamily="18" charset="0"/>
              </a:rPr>
              <a:t>tanımlaması, ağrı ölçümünün ve tedaviye yaklaşımın </a:t>
            </a:r>
            <a:r>
              <a:rPr lang="tr-TR" sz="2200" b="1" dirty="0">
                <a:latin typeface="Times New Roman" panose="02020603050405020304" pitchFamily="18" charset="0"/>
                <a:cs typeface="Times New Roman" panose="02020603050405020304" pitchFamily="18" charset="0"/>
              </a:rPr>
              <a:t>klinik standart</a:t>
            </a:r>
            <a:r>
              <a:rPr lang="tr-TR" sz="2200" dirty="0">
                <a:latin typeface="Times New Roman" panose="02020603050405020304" pitchFamily="18" charset="0"/>
                <a:cs typeface="Times New Roman" panose="02020603050405020304" pitchFamily="18" charset="0"/>
              </a:rPr>
              <a:t> haline gelmesi yönünde itici güç olmuştur.</a:t>
            </a:r>
          </a:p>
        </p:txBody>
      </p:sp>
      <p:pic>
        <p:nvPicPr>
          <p:cNvPr id="4" name="Resim 3">
            <a:extLst>
              <a:ext uri="{FF2B5EF4-FFF2-40B4-BE49-F238E27FC236}">
                <a16:creationId xmlns:a16="http://schemas.microsoft.com/office/drawing/2014/main" id="{BA7ED1AD-3E13-5457-3386-8A644464FE64}"/>
              </a:ext>
            </a:extLst>
          </p:cNvPr>
          <p:cNvPicPr>
            <a:picLocks noChangeAspect="1"/>
          </p:cNvPicPr>
          <p:nvPr/>
        </p:nvPicPr>
        <p:blipFill>
          <a:blip r:embed="rId3"/>
          <a:stretch>
            <a:fillRect/>
          </a:stretch>
        </p:blipFill>
        <p:spPr>
          <a:xfrm>
            <a:off x="8657229" y="1349069"/>
            <a:ext cx="3534770" cy="5302155"/>
          </a:xfrm>
          <a:prstGeom prst="rect">
            <a:avLst/>
          </a:prstGeom>
        </p:spPr>
      </p:pic>
    </p:spTree>
    <p:extLst>
      <p:ext uri="{BB962C8B-B14F-4D97-AF65-F5344CB8AC3E}">
        <p14:creationId xmlns:p14="http://schemas.microsoft.com/office/powerpoint/2010/main" val="3378145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588A-3851-4B12-DC33-A9A6DBE8CB8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7F8037C-BD0A-1FEE-D84E-38D454D8898A}"/>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BC24385A-4122-1693-F88E-9AF0DBB5AF84}"/>
              </a:ext>
            </a:extLst>
          </p:cNvPr>
          <p:cNvPicPr>
            <a:picLocks noGrp="1" noChangeAspect="1"/>
          </p:cNvPicPr>
          <p:nvPr>
            <p:ph idx="1"/>
          </p:nvPr>
        </p:nvPicPr>
        <p:blipFill>
          <a:blip r:embed="rId2"/>
          <a:stretch>
            <a:fillRect/>
          </a:stretch>
        </p:blipFill>
        <p:spPr>
          <a:xfrm>
            <a:off x="0" y="0"/>
            <a:ext cx="12192000" cy="6858000"/>
          </a:xfrm>
        </p:spPr>
      </p:pic>
      <p:sp>
        <p:nvSpPr>
          <p:cNvPr id="4" name="Metin kutusu 3">
            <a:extLst>
              <a:ext uri="{FF2B5EF4-FFF2-40B4-BE49-F238E27FC236}">
                <a16:creationId xmlns:a16="http://schemas.microsoft.com/office/drawing/2014/main" id="{8141DB85-65CD-6DD5-AE6E-7B8CDCCD2927}"/>
              </a:ext>
            </a:extLst>
          </p:cNvPr>
          <p:cNvSpPr txBox="1"/>
          <p:nvPr/>
        </p:nvSpPr>
        <p:spPr>
          <a:xfrm>
            <a:off x="5480050" y="1968690"/>
            <a:ext cx="5873750" cy="4031873"/>
          </a:xfrm>
          <a:prstGeom prst="rect">
            <a:avLst/>
          </a:prstGeom>
          <a:noFill/>
        </p:spPr>
        <p:txBody>
          <a:bodyPr wrap="square" rtlCol="0">
            <a:spAutoFit/>
          </a:bodyPr>
          <a:lstStyle/>
          <a:p>
            <a:r>
              <a:rPr lang="tr-TR" sz="4000" b="1" dirty="0">
                <a:solidFill>
                  <a:srgbClr val="FF0000"/>
                </a:solidFill>
                <a:latin typeface="Times New Roman" panose="02020603050405020304" pitchFamily="18" charset="0"/>
                <a:cs typeface="Times New Roman" panose="02020603050405020304" pitchFamily="18" charset="0"/>
              </a:rPr>
              <a:t>Ağrı, </a:t>
            </a:r>
            <a:r>
              <a:rPr lang="tr-TR" sz="2400" dirty="0">
                <a:latin typeface="Times New Roman" panose="02020603050405020304" pitchFamily="18" charset="0"/>
                <a:cs typeface="Times New Roman" panose="02020603050405020304" pitchFamily="18" charset="0"/>
              </a:rPr>
              <a:t>olumsuz bir deneyim olsa da yaşamın vazgeçilmez bir parçasıdır.</a:t>
            </a:r>
          </a:p>
          <a:p>
            <a:endParaRPr lang="tr-TR"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400" b="1" dirty="0">
                <a:solidFill>
                  <a:srgbClr val="990099"/>
                </a:solidFill>
                <a:latin typeface="Times New Roman" panose="02020603050405020304" pitchFamily="18" charset="0"/>
                <a:cs typeface="Times New Roman" panose="02020603050405020304" pitchFamily="18" charset="0"/>
              </a:rPr>
              <a:t>Bir alarm!</a:t>
            </a:r>
            <a:r>
              <a:rPr lang="tr-TR" sz="2400" dirty="0">
                <a:latin typeface="Times New Roman" panose="02020603050405020304" pitchFamily="18" charset="0"/>
                <a:cs typeface="Times New Roman" panose="02020603050405020304" pitchFamily="18" charset="0"/>
                <a:sym typeface="Wingdings" panose="05000000000000000000" pitchFamily="2" charset="2"/>
              </a:rPr>
              <a:t> </a:t>
            </a:r>
            <a:r>
              <a:rPr lang="tr-TR" sz="2400" dirty="0">
                <a:latin typeface="Times New Roman" panose="02020603050405020304" pitchFamily="18" charset="0"/>
                <a:cs typeface="Times New Roman" panose="02020603050405020304" pitchFamily="18" charset="0"/>
              </a:rPr>
              <a:t>Temel işlevi, organizmamızın tehditleri fark etmesini ve buna göre davranış ve öğrenmemizi uyarlamasını sağlamak!</a:t>
            </a: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Ağrı </a:t>
            </a:r>
            <a:r>
              <a:rPr lang="tr-TR" sz="2400" b="1" dirty="0">
                <a:solidFill>
                  <a:srgbClr val="00B050"/>
                </a:solidFill>
                <a:latin typeface="Times New Roman" panose="02020603050405020304" pitchFamily="18" charset="0"/>
                <a:cs typeface="Times New Roman" panose="02020603050405020304" pitchFamily="18" charset="0"/>
              </a:rPr>
              <a:t>bireye özgü</a:t>
            </a:r>
            <a:r>
              <a:rPr lang="tr-TR" sz="2400" dirty="0">
                <a:latin typeface="Times New Roman" panose="02020603050405020304" pitchFamily="18" charset="0"/>
                <a:cs typeface="Times New Roman" panose="02020603050405020304" pitchFamily="18" charset="0"/>
              </a:rPr>
              <a:t>, özel bir deneyimdir ve yaşam boyu herkes tecrübe eder...</a:t>
            </a:r>
          </a:p>
        </p:txBody>
      </p:sp>
      <p:pic>
        <p:nvPicPr>
          <p:cNvPr id="6" name="Resim 5">
            <a:extLst>
              <a:ext uri="{FF2B5EF4-FFF2-40B4-BE49-F238E27FC236}">
                <a16:creationId xmlns:a16="http://schemas.microsoft.com/office/drawing/2014/main" id="{DD748BDA-2DFC-B6DD-EC07-07FE870EC54C}"/>
              </a:ext>
            </a:extLst>
          </p:cNvPr>
          <p:cNvPicPr>
            <a:picLocks noChangeAspect="1"/>
          </p:cNvPicPr>
          <p:nvPr/>
        </p:nvPicPr>
        <p:blipFill>
          <a:blip r:embed="rId3"/>
          <a:stretch>
            <a:fillRect/>
          </a:stretch>
        </p:blipFill>
        <p:spPr>
          <a:xfrm>
            <a:off x="383775" y="1286302"/>
            <a:ext cx="4235994" cy="5262104"/>
          </a:xfrm>
          <a:prstGeom prst="rect">
            <a:avLst/>
          </a:prstGeom>
        </p:spPr>
      </p:pic>
    </p:spTree>
    <p:extLst>
      <p:ext uri="{BB962C8B-B14F-4D97-AF65-F5344CB8AC3E}">
        <p14:creationId xmlns:p14="http://schemas.microsoft.com/office/powerpoint/2010/main" val="340343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88900-3C76-56E1-8BCB-7F69D4325A0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1C4C027-CA69-41C2-2389-CC8CF96BAC48}"/>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511F5A49-7DC9-EA04-4483-36A2FF379774}"/>
              </a:ext>
            </a:extLst>
          </p:cNvPr>
          <p:cNvPicPr>
            <a:picLocks noGrp="1" noChangeAspect="1"/>
          </p:cNvPicPr>
          <p:nvPr>
            <p:ph idx="1"/>
          </p:nvPr>
        </p:nvPicPr>
        <p:blipFill>
          <a:blip r:embed="rId3"/>
          <a:stretch>
            <a:fillRect/>
          </a:stretch>
        </p:blipFill>
        <p:spPr>
          <a:xfrm>
            <a:off x="0" y="0"/>
            <a:ext cx="12192000" cy="6858000"/>
          </a:xfrm>
        </p:spPr>
      </p:pic>
      <p:sp>
        <p:nvSpPr>
          <p:cNvPr id="3" name="Metin kutusu 2">
            <a:extLst>
              <a:ext uri="{FF2B5EF4-FFF2-40B4-BE49-F238E27FC236}">
                <a16:creationId xmlns:a16="http://schemas.microsoft.com/office/drawing/2014/main" id="{CEEFB96B-1CA4-1951-CCAF-5AF8E62F9534}"/>
              </a:ext>
            </a:extLst>
          </p:cNvPr>
          <p:cNvSpPr txBox="1"/>
          <p:nvPr/>
        </p:nvSpPr>
        <p:spPr>
          <a:xfrm>
            <a:off x="901700" y="1739900"/>
            <a:ext cx="10750550" cy="646331"/>
          </a:xfrm>
          <a:prstGeom prst="rect">
            <a:avLst/>
          </a:prstGeom>
          <a:noFill/>
        </p:spPr>
        <p:txBody>
          <a:bodyPr wrap="square" rtlCol="0">
            <a:spAutoFit/>
          </a:bodyPr>
          <a:lstStyle/>
          <a:p>
            <a:pPr algn="ctr"/>
            <a:r>
              <a:rPr lang="tr-TR" sz="3600" b="1" dirty="0">
                <a:latin typeface="Calibri" panose="020F0502020204030204" pitchFamily="34" charset="0"/>
                <a:ea typeface="Calibri" panose="020F0502020204030204" pitchFamily="34" charset="0"/>
                <a:cs typeface="Calibri" panose="020F0502020204030204" pitchFamily="34" charset="0"/>
              </a:rPr>
              <a:t>KRONİK AĞRI NEDİR?</a:t>
            </a:r>
          </a:p>
        </p:txBody>
      </p:sp>
      <p:sp>
        <p:nvSpPr>
          <p:cNvPr id="4" name="Metin kutusu 3">
            <a:extLst>
              <a:ext uri="{FF2B5EF4-FFF2-40B4-BE49-F238E27FC236}">
                <a16:creationId xmlns:a16="http://schemas.microsoft.com/office/drawing/2014/main" id="{CE4CCE5E-21E9-5B8F-5131-920BB7DEFEF7}"/>
              </a:ext>
            </a:extLst>
          </p:cNvPr>
          <p:cNvSpPr txBox="1"/>
          <p:nvPr/>
        </p:nvSpPr>
        <p:spPr>
          <a:xfrm>
            <a:off x="539750" y="2421513"/>
            <a:ext cx="11474450" cy="4401205"/>
          </a:xfrm>
          <a:prstGeom prst="rect">
            <a:avLst/>
          </a:prstGeom>
          <a:noFill/>
        </p:spPr>
        <p:txBody>
          <a:bodyPr wrap="square" rtlCol="0">
            <a:spAutoFit/>
          </a:bodyPr>
          <a:lstStyle/>
          <a:p>
            <a:pPr marL="342900" indent="-342900">
              <a:buFont typeface="Arial" panose="020B0604020202020204" pitchFamily="34" charset="0"/>
              <a:buChar char="•"/>
            </a:pPr>
            <a:r>
              <a:rPr lang="tr-TR" sz="2400" b="1" dirty="0">
                <a:solidFill>
                  <a:srgbClr val="FF0000"/>
                </a:solidFill>
                <a:latin typeface="Times New Roman" panose="02020603050405020304" pitchFamily="18" charset="0"/>
                <a:cs typeface="Times New Roman" panose="02020603050405020304" pitchFamily="18" charset="0"/>
              </a:rPr>
              <a:t>3 ay</a:t>
            </a:r>
            <a:r>
              <a:rPr lang="tr-TR" sz="2400" dirty="0">
                <a:latin typeface="Times New Roman" panose="02020603050405020304" pitchFamily="18" charset="0"/>
                <a:cs typeface="Times New Roman" panose="02020603050405020304" pitchFamily="18" charset="0"/>
              </a:rPr>
              <a:t>dan uzun süren veya tekrarlayan ağrı!</a:t>
            </a:r>
          </a:p>
          <a:p>
            <a:pPr marL="342900" indent="-342900">
              <a:buFont typeface="Arial" panose="020B0604020202020204" pitchFamily="34" charset="0"/>
              <a:buChar char="•"/>
            </a:pPr>
            <a:r>
              <a:rPr lang="tr-TR" sz="2400" b="1" dirty="0" err="1">
                <a:latin typeface="Times New Roman" panose="02020603050405020304" pitchFamily="18" charset="0"/>
                <a:cs typeface="Times New Roman" panose="02020603050405020304" pitchFamily="18" charset="0"/>
              </a:rPr>
              <a:t>Sıklığı</a:t>
            </a:r>
            <a:r>
              <a:rPr lang="tr-TR" sz="2400" dirty="0" err="1">
                <a:latin typeface="Times New Roman" panose="02020603050405020304" pitchFamily="18" charset="0"/>
                <a:cs typeface="Times New Roman" panose="02020603050405020304" pitchFamily="18" charset="0"/>
                <a:sym typeface="Wingdings" panose="05000000000000000000" pitchFamily="2" charset="2"/>
              </a:rPr>
              <a:t></a:t>
            </a:r>
            <a:r>
              <a:rPr lang="tr-TR" sz="2400" dirty="0" err="1">
                <a:latin typeface="Times New Roman" panose="02020603050405020304" pitchFamily="18" charset="0"/>
                <a:cs typeface="Times New Roman" panose="02020603050405020304" pitchFamily="18" charset="0"/>
              </a:rPr>
              <a:t>toplumda</a:t>
            </a:r>
            <a:r>
              <a:rPr lang="tr-TR" sz="2400" dirty="0">
                <a:latin typeface="Times New Roman" panose="02020603050405020304" pitchFamily="18" charset="0"/>
                <a:cs typeface="Times New Roman" panose="02020603050405020304" pitchFamily="18" charset="0"/>
              </a:rPr>
              <a:t> yaşayan yaşlılarda %25-50, bakımevlerinde ise %80’lere çıkar!</a:t>
            </a:r>
          </a:p>
          <a:p>
            <a:pPr marL="342900"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rPr>
              <a:t>Primer Kronik Ağrı</a:t>
            </a:r>
            <a:r>
              <a:rPr lang="tr-TR" sz="2400" dirty="0">
                <a:latin typeface="Times New Roman" panose="02020603050405020304" pitchFamily="18" charset="0"/>
                <a:cs typeface="Times New Roman" panose="02020603050405020304" pitchFamily="18" charset="0"/>
                <a:sym typeface="Wingdings" panose="05000000000000000000" pitchFamily="2" charset="2"/>
              </a:rPr>
              <a:t> Altta yatan belirgin bir neden olmayan veya herhangi bir gözlemlenebilir yaralanma veya hastalıkla ilişkisiz  Ağrı hastalığın kendisidir!Fibromiyalji..</a:t>
            </a:r>
          </a:p>
          <a:p>
            <a:pPr marL="800100" lvl="1" indent="-342900">
              <a:buFont typeface="Arial" panose="020B0604020202020204" pitchFamily="34" charset="0"/>
              <a:buChar char="•"/>
            </a:pPr>
            <a:endParaRPr lang="tr-TR" sz="2400" dirty="0">
              <a:latin typeface="Times New Roman" panose="02020603050405020304" pitchFamily="18" charset="0"/>
              <a:cs typeface="Times New Roman" panose="02020603050405020304" pitchFamily="18" charset="0"/>
              <a:sym typeface="Wingdings" panose="05000000000000000000" pitchFamily="2" charset="2"/>
            </a:endParaRPr>
          </a:p>
          <a:p>
            <a:pPr marL="800100" lvl="1" indent="-342900">
              <a:buFont typeface="Arial" panose="020B0604020202020204" pitchFamily="34" charset="0"/>
              <a:buChar char="•"/>
            </a:pPr>
            <a:r>
              <a:rPr lang="tr-TR" sz="2400" b="1" dirty="0">
                <a:latin typeface="Times New Roman" panose="02020603050405020304" pitchFamily="18" charset="0"/>
                <a:cs typeface="Times New Roman" panose="02020603050405020304" pitchFamily="18" charset="0"/>
                <a:sym typeface="Wingdings" panose="05000000000000000000" pitchFamily="2" charset="2"/>
              </a:rPr>
              <a:t>Sekonder Kronik Ağrı</a:t>
            </a:r>
            <a:r>
              <a:rPr lang="tr-TR" sz="2400" dirty="0">
                <a:latin typeface="Times New Roman" panose="02020603050405020304" pitchFamily="18" charset="0"/>
                <a:cs typeface="Times New Roman" panose="02020603050405020304" pitchFamily="18" charset="0"/>
                <a:sym typeface="Wingdings" panose="05000000000000000000" pitchFamily="2" charset="2"/>
              </a:rPr>
              <a:t> Altta yatan başka bir patolojiye bağlı gelişen ağrılar</a:t>
            </a:r>
          </a:p>
          <a:p>
            <a:pPr marL="1257300" lvl="2" indent="-342900">
              <a:buFont typeface="Arial" panose="020B0604020202020204" pitchFamily="34" charset="0"/>
              <a:buChar char="•"/>
            </a:pPr>
            <a:r>
              <a:rPr lang="tr-TR" sz="2000" dirty="0">
                <a:latin typeface="Times New Roman" panose="02020603050405020304" pitchFamily="18" charset="0"/>
                <a:cs typeface="Times New Roman" panose="02020603050405020304" pitchFamily="18" charset="0"/>
              </a:rPr>
              <a:t>Kanser ilişkili, Osteoartrit (OA), Dejeneratif ağrılar, nöropatik ağrı (diyabetik polinöropati—DPN, </a:t>
            </a:r>
            <a:r>
              <a:rPr lang="tr-TR" sz="2000" dirty="0" err="1">
                <a:latin typeface="Times New Roman" panose="02020603050405020304" pitchFamily="18" charset="0"/>
                <a:cs typeface="Times New Roman" panose="02020603050405020304" pitchFamily="18" charset="0"/>
              </a:rPr>
              <a:t>postherpetik</a:t>
            </a:r>
            <a:r>
              <a:rPr lang="tr-TR" sz="2000" dirty="0">
                <a:latin typeface="Times New Roman" panose="02020603050405020304" pitchFamily="18" charset="0"/>
                <a:cs typeface="Times New Roman" panose="02020603050405020304" pitchFamily="18" charset="0"/>
              </a:rPr>
              <a:t> nevralji—PHN), vasküler patolojiler ilişkili ağrılar….</a:t>
            </a:r>
          </a:p>
          <a:p>
            <a:endParaRPr lang="tr-TR" sz="2400" dirty="0">
              <a:latin typeface="Times New Roman" panose="02020603050405020304" pitchFamily="18" charset="0"/>
              <a:cs typeface="Times New Roman" panose="02020603050405020304" pitchFamily="18" charset="0"/>
            </a:endParaRPr>
          </a:p>
          <a:p>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484344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670573AA-6C0E-4665-8192-C8A83A37F6FC}"/>
</file>

<file path=customXml/itemProps2.xml><?xml version="1.0" encoding="utf-8"?>
<ds:datastoreItem xmlns:ds="http://schemas.openxmlformats.org/officeDocument/2006/customXml" ds:itemID="{3183F33E-0C8B-41EA-83CC-AE385A8DC232}"/>
</file>

<file path=customXml/itemProps3.xml><?xml version="1.0" encoding="utf-8"?>
<ds:datastoreItem xmlns:ds="http://schemas.openxmlformats.org/officeDocument/2006/customXml" ds:itemID="{3CE8243D-3CC3-44BE-8B59-4F264BFDD494}"/>
</file>

<file path=docProps/app.xml><?xml version="1.0" encoding="utf-8"?>
<Properties xmlns="http://schemas.openxmlformats.org/officeDocument/2006/extended-properties" xmlns:vt="http://schemas.openxmlformats.org/officeDocument/2006/docPropsVTypes">
  <TotalTime>4395</TotalTime>
  <Words>3665</Words>
  <Application>Microsoft Office PowerPoint</Application>
  <PresentationFormat>Geniş ekran</PresentationFormat>
  <Paragraphs>471</Paragraphs>
  <Slides>51</Slides>
  <Notes>22</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51</vt:i4>
      </vt:variant>
    </vt:vector>
  </HeadingPairs>
  <TitlesOfParts>
    <vt:vector size="59" baseType="lpstr">
      <vt:lpstr>ADLaM Display</vt:lpstr>
      <vt:lpstr>Aptos</vt:lpstr>
      <vt:lpstr>Aptos Display</vt:lpstr>
      <vt:lpstr>Arial</vt:lpstr>
      <vt:lpstr>Calibri</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ASETAMİNOFEN’in KARANLIK YÜZÜ</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KRONİK AĞRININ FARMAKOLOJİK YÖNETİMİ OPİOİD TÜREVLERİ</vt:lpstr>
      <vt:lpstr>PowerPoint Sunusu</vt:lpstr>
      <vt:lpstr>PowerPoint Sunusu</vt:lpstr>
      <vt:lpstr>PowerPoint Sunusu</vt:lpstr>
      <vt:lpstr>PowerPoint Sunusu</vt:lpstr>
      <vt:lpstr>PowerPoint Sunusu</vt:lpstr>
      <vt:lpstr>PowerPoint Sunusu</vt:lpstr>
      <vt:lpstr>GÜÇLÜ OPİOİDLER </vt:lpstr>
      <vt:lpstr>PowerPoint Sunusu</vt:lpstr>
      <vt:lpstr>PowerPoint Sunusu</vt:lpstr>
      <vt:lpstr>OPİOİD TÜREVLERİNİN KARANLIK YÜZÜ</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Dikkatiniz için teşekkür ederim…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arzu okyar</dc:creator>
  <cp:lastModifiedBy>arzu okyar</cp:lastModifiedBy>
  <cp:revision>2</cp:revision>
  <dcterms:created xsi:type="dcterms:W3CDTF">2025-10-01T06:19:38Z</dcterms:created>
  <dcterms:modified xsi:type="dcterms:W3CDTF">2025-10-16T08:53:48Z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