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259" r:id="rId3"/>
    <p:sldId id="260" r:id="rId4"/>
    <p:sldId id="302" r:id="rId5"/>
    <p:sldId id="264" r:id="rId6"/>
    <p:sldId id="265" r:id="rId7"/>
    <p:sldId id="261" r:id="rId8"/>
    <p:sldId id="266" r:id="rId9"/>
    <p:sldId id="270" r:id="rId10"/>
    <p:sldId id="271" r:id="rId11"/>
    <p:sldId id="273" r:id="rId12"/>
    <p:sldId id="274" r:id="rId13"/>
    <p:sldId id="275" r:id="rId14"/>
    <p:sldId id="276" r:id="rId15"/>
    <p:sldId id="282" r:id="rId16"/>
    <p:sldId id="280" r:id="rId17"/>
    <p:sldId id="281" r:id="rId18"/>
    <p:sldId id="278" r:id="rId19"/>
    <p:sldId id="279" r:id="rId20"/>
    <p:sldId id="306" r:id="rId21"/>
    <p:sldId id="299" r:id="rId22"/>
    <p:sldId id="304" r:id="rId23"/>
    <p:sldId id="305" r:id="rId24"/>
    <p:sldId id="303" r:id="rId25"/>
    <p:sldId id="292" r:id="rId26"/>
    <p:sldId id="297" r:id="rId27"/>
    <p:sldId id="298"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zu Dağdemir" initials="AD" lastIdx="5" clrIdx="0">
    <p:extLst>
      <p:ext uri="{19B8F6BF-5375-455C-9EA6-DF929625EA0E}">
        <p15:presenceInfo xmlns:p15="http://schemas.microsoft.com/office/powerpoint/2012/main" userId="af7c2cce9a0f32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3" autoAdjust="0"/>
    <p:restoredTop sz="94665"/>
  </p:normalViewPr>
  <p:slideViewPr>
    <p:cSldViewPr snapToGrid="0">
      <p:cViewPr varScale="1">
        <p:scale>
          <a:sx n="78" d="100"/>
          <a:sy n="78" d="100"/>
        </p:scale>
        <p:origin x="5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9-29T12:40:38.884" idx="2">
    <p:pos x="2867" y="1194"/>
    <p:text>•	&lt;7 kapiller/mm → belirgin azalma (2 puan)
•	7–9 kapiller/mm → hafif azalma (1 puan)
•	≥ 9 kapiller/mm → normal (0 puan)</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5-10-12T16:29:57.239" idx="5">
    <p:pos x="774" y="3444"/>
    <p:text>Ayrıca, kırılganlığın bağımsız belirleyicilerini saptamak amacıyla çok değişkenli lojistik regresyon analizi yapılmıştır. Modelde bağımlı değişken olarak kırılganlık durumu (frail vs. robust), bağımsız değişkenler olarak yaş, cinsiyet ve toplam kapillaroskopi skoru yer almıştır.</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5-09-30T10:45:48.165" idx="4">
    <p:pos x="10" y="10"/>
    <p:text>Lojistik Regresyon Analizi
Çok değişkenli lojistik regresyon analizinde, yaş ve toplam kapilleroskopi skoru, kırılganlığın bağımsız belirleyicileri olarak saptandı. Kapilleroskopi skorundaki her bir birim artış, kırılgan olma olasılığını %35 artırdı (OR: 1.35, 95% GA: 1.11–1.63, p = 0.002). Yaş da anlamlı bir belirleyici olarak belirlendi (OR: 1.12, 95% GA: 1.05–1.19, p &lt;0.001). Cinsiyet anlamlı bir etken olarak bulunmadı (p&gt; 0.05).</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5BCCA-9BC9-4025-A287-9FB30EA5A5C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3B940A84-F8FD-4479-AD81-12702EEF58A3}">
      <dgm:prSet custT="1"/>
      <dgm:spPr/>
      <dgm:t>
        <a:bodyPr/>
        <a:lstStyle/>
        <a:p>
          <a:pPr algn="ctr">
            <a:lnSpc>
              <a:spcPct val="100000"/>
            </a:lnSpc>
          </a:pPr>
          <a:r>
            <a:rPr lang="tr-TR" sz="2400" dirty="0">
              <a:latin typeface="Calibri" panose="020F0502020204030204" pitchFamily="34" charset="0"/>
              <a:ea typeface="Calibri" panose="020F0502020204030204" pitchFamily="34" charset="0"/>
              <a:cs typeface="Calibri" panose="020F0502020204030204" pitchFamily="34" charset="0"/>
            </a:rPr>
            <a:t>Çalışmamız tek merkezli ve kesitsel tasarıma sahip, doğrudan nedensellik ilişkisi kurulamayabilir</a:t>
          </a:r>
        </a:p>
      </dgm:t>
    </dgm:pt>
    <dgm:pt modelId="{5E1C7BB7-F390-498B-995C-0D1461EECBFA}" type="parTrans" cxnId="{89F15D58-82F6-44BC-8E5C-BB65A3A62D31}">
      <dgm:prSet/>
      <dgm:spPr/>
      <dgm:t>
        <a:bodyPr/>
        <a:lstStyle/>
        <a:p>
          <a:endParaRPr lang="tr-TR"/>
        </a:p>
      </dgm:t>
    </dgm:pt>
    <dgm:pt modelId="{425EA3D9-9171-4AE6-BF88-F17EA60C27EA}" type="sibTrans" cxnId="{89F15D58-82F6-44BC-8E5C-BB65A3A62D31}">
      <dgm:prSet/>
      <dgm:spPr/>
      <dgm:t>
        <a:bodyPr/>
        <a:lstStyle/>
        <a:p>
          <a:endParaRPr lang="tr-TR"/>
        </a:p>
      </dgm:t>
    </dgm:pt>
    <dgm:pt modelId="{F1B8087A-CE7B-483F-BDDD-B85F04ECFD5F}">
      <dgm:prSet custT="1"/>
      <dgm:spPr/>
      <dgm:t>
        <a:bodyPr/>
        <a:lstStyle/>
        <a:p>
          <a:pPr algn="ctr"/>
          <a:r>
            <a:rPr lang="tr-TR" sz="2400" dirty="0">
              <a:latin typeface="Calibri" panose="020F0502020204030204" pitchFamily="34" charset="0"/>
              <a:ea typeface="Calibri" panose="020F0502020204030204" pitchFamily="34" charset="0"/>
              <a:cs typeface="Calibri" panose="020F0502020204030204" pitchFamily="34" charset="0"/>
            </a:rPr>
            <a:t>Standartlaştırmaya rağmen, NFC yorumlaması hala bir dereceye kadar operatöre bağlı</a:t>
          </a:r>
        </a:p>
      </dgm:t>
    </dgm:pt>
    <dgm:pt modelId="{264F7EE5-31ED-4422-BD14-1CDC9D402987}" type="parTrans" cxnId="{DE4D693A-183D-4EFF-B9A1-8E3EBB12D643}">
      <dgm:prSet/>
      <dgm:spPr/>
      <dgm:t>
        <a:bodyPr/>
        <a:lstStyle/>
        <a:p>
          <a:endParaRPr lang="tr-TR"/>
        </a:p>
      </dgm:t>
    </dgm:pt>
    <dgm:pt modelId="{652C8BD6-025C-4CE2-B012-8579B658CF21}" type="sibTrans" cxnId="{DE4D693A-183D-4EFF-B9A1-8E3EBB12D643}">
      <dgm:prSet/>
      <dgm:spPr/>
      <dgm:t>
        <a:bodyPr/>
        <a:lstStyle/>
        <a:p>
          <a:endParaRPr lang="tr-TR"/>
        </a:p>
      </dgm:t>
    </dgm:pt>
    <dgm:pt modelId="{07F52725-66DA-4E00-8F49-1DA4CF71F973}">
      <dgm:prSet custT="1"/>
      <dgm:spPr/>
      <dgm:t>
        <a:bodyPr/>
        <a:lstStyle/>
        <a:p>
          <a:pPr algn="ctr"/>
          <a:r>
            <a:rPr lang="tr-TR" sz="2400" dirty="0">
              <a:latin typeface="Calibri" panose="020F0502020204030204" pitchFamily="34" charset="0"/>
              <a:ea typeface="Calibri" panose="020F0502020204030204" pitchFamily="34" charset="0"/>
              <a:cs typeface="Calibri" panose="020F0502020204030204" pitchFamily="34" charset="0"/>
            </a:rPr>
            <a:t>Kırılganlığın başlangıcından önce mikrovasküler değişikliklerin olup olmadığını belirlemek veya seyrini izlemek için uzunlamasına araştırma gerekli</a:t>
          </a:r>
        </a:p>
      </dgm:t>
    </dgm:pt>
    <dgm:pt modelId="{D65FC22F-B613-4928-A903-B0E8C21B93D6}" type="parTrans" cxnId="{E94F3D75-FC55-4CC9-9D01-9EB8E33AC264}">
      <dgm:prSet/>
      <dgm:spPr/>
      <dgm:t>
        <a:bodyPr/>
        <a:lstStyle/>
        <a:p>
          <a:endParaRPr lang="tr-TR"/>
        </a:p>
      </dgm:t>
    </dgm:pt>
    <dgm:pt modelId="{0924F97D-EF1A-4AC7-998F-E7A5B3BDD21C}" type="sibTrans" cxnId="{E94F3D75-FC55-4CC9-9D01-9EB8E33AC264}">
      <dgm:prSet/>
      <dgm:spPr/>
      <dgm:t>
        <a:bodyPr/>
        <a:lstStyle/>
        <a:p>
          <a:endParaRPr lang="tr-TR"/>
        </a:p>
      </dgm:t>
    </dgm:pt>
    <dgm:pt modelId="{E4ADBAF9-48BB-489E-B545-E1BAAA71B4B8}" type="pres">
      <dgm:prSet presAssocID="{E815BCCA-9BC9-4025-A287-9FB30EA5A5C5}" presName="Name0" presStyleCnt="0">
        <dgm:presLayoutVars>
          <dgm:chMax val="7"/>
          <dgm:dir/>
          <dgm:animLvl val="lvl"/>
          <dgm:resizeHandles val="exact"/>
        </dgm:presLayoutVars>
      </dgm:prSet>
      <dgm:spPr/>
    </dgm:pt>
    <dgm:pt modelId="{48FB6E98-377A-4A41-9B52-C955A30AC973}" type="pres">
      <dgm:prSet presAssocID="{3B940A84-F8FD-4479-AD81-12702EEF58A3}" presName="circle1" presStyleLbl="node1" presStyleIdx="0" presStyleCnt="3"/>
      <dgm:spPr/>
    </dgm:pt>
    <dgm:pt modelId="{65E4253D-14E0-4BB7-9658-EF41740AF8B7}" type="pres">
      <dgm:prSet presAssocID="{3B940A84-F8FD-4479-AD81-12702EEF58A3}" presName="space" presStyleCnt="0"/>
      <dgm:spPr/>
    </dgm:pt>
    <dgm:pt modelId="{973CBC1A-EF33-4B84-9732-0FCB41C4DAF8}" type="pres">
      <dgm:prSet presAssocID="{3B940A84-F8FD-4479-AD81-12702EEF58A3}" presName="rect1" presStyleLbl="alignAcc1" presStyleIdx="0" presStyleCnt="3" custLinFactNeighborX="0" custLinFactNeighborY="-7914"/>
      <dgm:spPr/>
    </dgm:pt>
    <dgm:pt modelId="{5091DB88-4D55-40DD-8CA4-94A8CF142A63}" type="pres">
      <dgm:prSet presAssocID="{F1B8087A-CE7B-483F-BDDD-B85F04ECFD5F}" presName="vertSpace2" presStyleLbl="node1" presStyleIdx="0" presStyleCnt="3"/>
      <dgm:spPr/>
    </dgm:pt>
    <dgm:pt modelId="{ADFBFC52-8FE1-47F5-8AF0-3C885C743F9A}" type="pres">
      <dgm:prSet presAssocID="{F1B8087A-CE7B-483F-BDDD-B85F04ECFD5F}" presName="circle2" presStyleLbl="node1" presStyleIdx="1" presStyleCnt="3"/>
      <dgm:spPr>
        <a:solidFill>
          <a:schemeClr val="accent5">
            <a:lumMod val="40000"/>
            <a:lumOff val="60000"/>
          </a:schemeClr>
        </a:solidFill>
      </dgm:spPr>
    </dgm:pt>
    <dgm:pt modelId="{5246226F-6CBC-43CB-8899-7878994DA2BC}" type="pres">
      <dgm:prSet presAssocID="{F1B8087A-CE7B-483F-BDDD-B85F04ECFD5F}" presName="rect2" presStyleLbl="alignAcc1" presStyleIdx="1" presStyleCnt="3"/>
      <dgm:spPr/>
    </dgm:pt>
    <dgm:pt modelId="{1CCD59CD-1433-4D9A-B9F2-19BA1BD7283C}" type="pres">
      <dgm:prSet presAssocID="{07F52725-66DA-4E00-8F49-1DA4CF71F973}" presName="vertSpace3" presStyleLbl="node1" presStyleIdx="1" presStyleCnt="3"/>
      <dgm:spPr/>
    </dgm:pt>
    <dgm:pt modelId="{4DA08B8F-03BF-4836-923E-8FBA654FE090}" type="pres">
      <dgm:prSet presAssocID="{07F52725-66DA-4E00-8F49-1DA4CF71F973}" presName="circle3" presStyleLbl="node1" presStyleIdx="2" presStyleCnt="3"/>
      <dgm:spPr/>
    </dgm:pt>
    <dgm:pt modelId="{2AD13CBF-CC1A-4605-B22B-C2F120F04B6A}" type="pres">
      <dgm:prSet presAssocID="{07F52725-66DA-4E00-8F49-1DA4CF71F973}" presName="rect3" presStyleLbl="alignAcc1" presStyleIdx="2" presStyleCnt="3"/>
      <dgm:spPr/>
    </dgm:pt>
    <dgm:pt modelId="{7B6CAAFE-C680-4094-B34C-B78AF1531DFC}" type="pres">
      <dgm:prSet presAssocID="{3B940A84-F8FD-4479-AD81-12702EEF58A3}" presName="rect1ParTxNoCh" presStyleLbl="alignAcc1" presStyleIdx="2" presStyleCnt="3">
        <dgm:presLayoutVars>
          <dgm:chMax val="1"/>
          <dgm:bulletEnabled val="1"/>
        </dgm:presLayoutVars>
      </dgm:prSet>
      <dgm:spPr/>
    </dgm:pt>
    <dgm:pt modelId="{80E40591-76A4-4723-8D22-AD4568675CC6}" type="pres">
      <dgm:prSet presAssocID="{F1B8087A-CE7B-483F-BDDD-B85F04ECFD5F}" presName="rect2ParTxNoCh" presStyleLbl="alignAcc1" presStyleIdx="2" presStyleCnt="3">
        <dgm:presLayoutVars>
          <dgm:chMax val="1"/>
          <dgm:bulletEnabled val="1"/>
        </dgm:presLayoutVars>
      </dgm:prSet>
      <dgm:spPr/>
    </dgm:pt>
    <dgm:pt modelId="{444B1D16-ED04-442F-BE80-CD828AA91C9B}" type="pres">
      <dgm:prSet presAssocID="{07F52725-66DA-4E00-8F49-1DA4CF71F973}" presName="rect3ParTxNoCh" presStyleLbl="alignAcc1" presStyleIdx="2" presStyleCnt="3">
        <dgm:presLayoutVars>
          <dgm:chMax val="1"/>
          <dgm:bulletEnabled val="1"/>
        </dgm:presLayoutVars>
      </dgm:prSet>
      <dgm:spPr/>
    </dgm:pt>
  </dgm:ptLst>
  <dgm:cxnLst>
    <dgm:cxn modelId="{53E2EA36-340F-4176-8138-4B8F5EDD4E9C}" type="presOf" srcId="{07F52725-66DA-4E00-8F49-1DA4CF71F973}" destId="{2AD13CBF-CC1A-4605-B22B-C2F120F04B6A}" srcOrd="0" destOrd="0" presId="urn:microsoft.com/office/officeart/2005/8/layout/target3"/>
    <dgm:cxn modelId="{DE4D693A-183D-4EFF-B9A1-8E3EBB12D643}" srcId="{E815BCCA-9BC9-4025-A287-9FB30EA5A5C5}" destId="{F1B8087A-CE7B-483F-BDDD-B85F04ECFD5F}" srcOrd="1" destOrd="0" parTransId="{264F7EE5-31ED-4422-BD14-1CDC9D402987}" sibTransId="{652C8BD6-025C-4CE2-B012-8579B658CF21}"/>
    <dgm:cxn modelId="{C6087268-607D-4DA4-A6D4-236FF1D0E2AA}" type="presOf" srcId="{07F52725-66DA-4E00-8F49-1DA4CF71F973}" destId="{444B1D16-ED04-442F-BE80-CD828AA91C9B}" srcOrd="1" destOrd="0" presId="urn:microsoft.com/office/officeart/2005/8/layout/target3"/>
    <dgm:cxn modelId="{BF8F394E-5459-4729-80D5-42F12C566273}" type="presOf" srcId="{3B940A84-F8FD-4479-AD81-12702EEF58A3}" destId="{973CBC1A-EF33-4B84-9732-0FCB41C4DAF8}" srcOrd="0" destOrd="0" presId="urn:microsoft.com/office/officeart/2005/8/layout/target3"/>
    <dgm:cxn modelId="{8D684952-26C5-4B28-940E-CE55DCCC6DAB}" type="presOf" srcId="{F1B8087A-CE7B-483F-BDDD-B85F04ECFD5F}" destId="{80E40591-76A4-4723-8D22-AD4568675CC6}" srcOrd="1" destOrd="0" presId="urn:microsoft.com/office/officeart/2005/8/layout/target3"/>
    <dgm:cxn modelId="{D3686F54-5AF9-434D-B734-2ABE8C8DCA0A}" type="presOf" srcId="{3B940A84-F8FD-4479-AD81-12702EEF58A3}" destId="{7B6CAAFE-C680-4094-B34C-B78AF1531DFC}" srcOrd="1" destOrd="0" presId="urn:microsoft.com/office/officeart/2005/8/layout/target3"/>
    <dgm:cxn modelId="{E94F3D75-FC55-4CC9-9D01-9EB8E33AC264}" srcId="{E815BCCA-9BC9-4025-A287-9FB30EA5A5C5}" destId="{07F52725-66DA-4E00-8F49-1DA4CF71F973}" srcOrd="2" destOrd="0" parTransId="{D65FC22F-B613-4928-A903-B0E8C21B93D6}" sibTransId="{0924F97D-EF1A-4AC7-998F-E7A5B3BDD21C}"/>
    <dgm:cxn modelId="{89F15D58-82F6-44BC-8E5C-BB65A3A62D31}" srcId="{E815BCCA-9BC9-4025-A287-9FB30EA5A5C5}" destId="{3B940A84-F8FD-4479-AD81-12702EEF58A3}" srcOrd="0" destOrd="0" parTransId="{5E1C7BB7-F390-498B-995C-0D1461EECBFA}" sibTransId="{425EA3D9-9171-4AE6-BF88-F17EA60C27EA}"/>
    <dgm:cxn modelId="{2DDE4558-FB95-42B4-9F12-6C3C22E2340A}" type="presOf" srcId="{F1B8087A-CE7B-483F-BDDD-B85F04ECFD5F}" destId="{5246226F-6CBC-43CB-8899-7878994DA2BC}" srcOrd="0" destOrd="0" presId="urn:microsoft.com/office/officeart/2005/8/layout/target3"/>
    <dgm:cxn modelId="{8294DEBC-8B9D-4413-919C-91238EEE2665}" type="presOf" srcId="{E815BCCA-9BC9-4025-A287-9FB30EA5A5C5}" destId="{E4ADBAF9-48BB-489E-B545-E1BAAA71B4B8}" srcOrd="0" destOrd="0" presId="urn:microsoft.com/office/officeart/2005/8/layout/target3"/>
    <dgm:cxn modelId="{D9B1E879-4734-4BAD-9659-7DAEFBAD6E55}" type="presParOf" srcId="{E4ADBAF9-48BB-489E-B545-E1BAAA71B4B8}" destId="{48FB6E98-377A-4A41-9B52-C955A30AC973}" srcOrd="0" destOrd="0" presId="urn:microsoft.com/office/officeart/2005/8/layout/target3"/>
    <dgm:cxn modelId="{28886085-D6EA-4A8B-BDF4-4C640B774FB0}" type="presParOf" srcId="{E4ADBAF9-48BB-489E-B545-E1BAAA71B4B8}" destId="{65E4253D-14E0-4BB7-9658-EF41740AF8B7}" srcOrd="1" destOrd="0" presId="urn:microsoft.com/office/officeart/2005/8/layout/target3"/>
    <dgm:cxn modelId="{3C5BAB23-1D1E-46B3-BB06-CF7AE50D74B1}" type="presParOf" srcId="{E4ADBAF9-48BB-489E-B545-E1BAAA71B4B8}" destId="{973CBC1A-EF33-4B84-9732-0FCB41C4DAF8}" srcOrd="2" destOrd="0" presId="urn:microsoft.com/office/officeart/2005/8/layout/target3"/>
    <dgm:cxn modelId="{FD998F65-7298-420A-B16B-87342D4B97CF}" type="presParOf" srcId="{E4ADBAF9-48BB-489E-B545-E1BAAA71B4B8}" destId="{5091DB88-4D55-40DD-8CA4-94A8CF142A63}" srcOrd="3" destOrd="0" presId="urn:microsoft.com/office/officeart/2005/8/layout/target3"/>
    <dgm:cxn modelId="{9E951B38-3A55-4469-8754-6D1F3A2D5A92}" type="presParOf" srcId="{E4ADBAF9-48BB-489E-B545-E1BAAA71B4B8}" destId="{ADFBFC52-8FE1-47F5-8AF0-3C885C743F9A}" srcOrd="4" destOrd="0" presId="urn:microsoft.com/office/officeart/2005/8/layout/target3"/>
    <dgm:cxn modelId="{EF13B4A4-5678-4DCE-80D7-938B1A864019}" type="presParOf" srcId="{E4ADBAF9-48BB-489E-B545-E1BAAA71B4B8}" destId="{5246226F-6CBC-43CB-8899-7878994DA2BC}" srcOrd="5" destOrd="0" presId="urn:microsoft.com/office/officeart/2005/8/layout/target3"/>
    <dgm:cxn modelId="{4881683E-758C-4D88-B782-3CED137CD5D6}" type="presParOf" srcId="{E4ADBAF9-48BB-489E-B545-E1BAAA71B4B8}" destId="{1CCD59CD-1433-4D9A-B9F2-19BA1BD7283C}" srcOrd="6" destOrd="0" presId="urn:microsoft.com/office/officeart/2005/8/layout/target3"/>
    <dgm:cxn modelId="{76D4FFBA-9D4E-43EE-A896-9F751559DEB5}" type="presParOf" srcId="{E4ADBAF9-48BB-489E-B545-E1BAAA71B4B8}" destId="{4DA08B8F-03BF-4836-923E-8FBA654FE090}" srcOrd="7" destOrd="0" presId="urn:microsoft.com/office/officeart/2005/8/layout/target3"/>
    <dgm:cxn modelId="{625266E7-905D-4EE4-BB39-A05DBD78CE1D}" type="presParOf" srcId="{E4ADBAF9-48BB-489E-B545-E1BAAA71B4B8}" destId="{2AD13CBF-CC1A-4605-B22B-C2F120F04B6A}" srcOrd="8" destOrd="0" presId="urn:microsoft.com/office/officeart/2005/8/layout/target3"/>
    <dgm:cxn modelId="{E0B9DD16-BFB4-47C3-8609-A84CA1D54476}" type="presParOf" srcId="{E4ADBAF9-48BB-489E-B545-E1BAAA71B4B8}" destId="{7B6CAAFE-C680-4094-B34C-B78AF1531DFC}" srcOrd="9" destOrd="0" presId="urn:microsoft.com/office/officeart/2005/8/layout/target3"/>
    <dgm:cxn modelId="{B450EA2A-CC82-4D51-A920-719E64EB02D6}" type="presParOf" srcId="{E4ADBAF9-48BB-489E-B545-E1BAAA71B4B8}" destId="{80E40591-76A4-4723-8D22-AD4568675CC6}" srcOrd="10" destOrd="0" presId="urn:microsoft.com/office/officeart/2005/8/layout/target3"/>
    <dgm:cxn modelId="{A1DD50FE-1654-472B-9F44-4816434B2D6A}" type="presParOf" srcId="{E4ADBAF9-48BB-489E-B545-E1BAAA71B4B8}" destId="{444B1D16-ED04-442F-BE80-CD828AA91C9B}" srcOrd="11"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B6E98-377A-4A41-9B52-C955A30AC973}">
      <dsp:nvSpPr>
        <dsp:cNvPr id="0" name=""/>
        <dsp:cNvSpPr/>
      </dsp:nvSpPr>
      <dsp:spPr>
        <a:xfrm>
          <a:off x="0" y="0"/>
          <a:ext cx="3532805" cy="3532805"/>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3CBC1A-EF33-4B84-9732-0FCB41C4DAF8}">
      <dsp:nvSpPr>
        <dsp:cNvPr id="0" name=""/>
        <dsp:cNvSpPr/>
      </dsp:nvSpPr>
      <dsp:spPr>
        <a:xfrm>
          <a:off x="1766402" y="0"/>
          <a:ext cx="8485210" cy="353280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tr-TR" sz="2400" kern="1200" dirty="0">
              <a:latin typeface="Calibri" panose="020F0502020204030204" pitchFamily="34" charset="0"/>
              <a:ea typeface="Calibri" panose="020F0502020204030204" pitchFamily="34" charset="0"/>
              <a:cs typeface="Calibri" panose="020F0502020204030204" pitchFamily="34" charset="0"/>
            </a:rPr>
            <a:t>Çalışmamız tek merkezli ve kesitsel tasarıma sahip, doğrudan nedensellik ilişkisi kurulamayabilir</a:t>
          </a:r>
        </a:p>
      </dsp:txBody>
      <dsp:txXfrm>
        <a:off x="1766402" y="0"/>
        <a:ext cx="8485210" cy="1059844"/>
      </dsp:txXfrm>
    </dsp:sp>
    <dsp:sp modelId="{ADFBFC52-8FE1-47F5-8AF0-3C885C743F9A}">
      <dsp:nvSpPr>
        <dsp:cNvPr id="0" name=""/>
        <dsp:cNvSpPr/>
      </dsp:nvSpPr>
      <dsp:spPr>
        <a:xfrm>
          <a:off x="618242" y="1059844"/>
          <a:ext cx="2296321" cy="2296321"/>
        </a:xfrm>
        <a:prstGeom prst="pie">
          <a:avLst>
            <a:gd name="adj1" fmla="val 5400000"/>
            <a:gd name="adj2" fmla="val 16200000"/>
          </a:avLst>
        </a:prstGeom>
        <a:solidFill>
          <a:schemeClr val="accent5">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46226F-6CBC-43CB-8899-7878994DA2BC}">
      <dsp:nvSpPr>
        <dsp:cNvPr id="0" name=""/>
        <dsp:cNvSpPr/>
      </dsp:nvSpPr>
      <dsp:spPr>
        <a:xfrm>
          <a:off x="1766402" y="1059844"/>
          <a:ext cx="8485210" cy="2296321"/>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Calibri" panose="020F0502020204030204" pitchFamily="34" charset="0"/>
              <a:ea typeface="Calibri" panose="020F0502020204030204" pitchFamily="34" charset="0"/>
              <a:cs typeface="Calibri" panose="020F0502020204030204" pitchFamily="34" charset="0"/>
            </a:rPr>
            <a:t>Standartlaştırmaya rağmen, NFC yorumlaması hala bir dereceye kadar operatöre bağlı</a:t>
          </a:r>
        </a:p>
      </dsp:txBody>
      <dsp:txXfrm>
        <a:off x="1766402" y="1059844"/>
        <a:ext cx="8485210" cy="1059840"/>
      </dsp:txXfrm>
    </dsp:sp>
    <dsp:sp modelId="{4DA08B8F-03BF-4836-923E-8FBA654FE090}">
      <dsp:nvSpPr>
        <dsp:cNvPr id="0" name=""/>
        <dsp:cNvSpPr/>
      </dsp:nvSpPr>
      <dsp:spPr>
        <a:xfrm>
          <a:off x="1236482" y="2119684"/>
          <a:ext cx="1059840" cy="1059840"/>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D13CBF-CC1A-4605-B22B-C2F120F04B6A}">
      <dsp:nvSpPr>
        <dsp:cNvPr id="0" name=""/>
        <dsp:cNvSpPr/>
      </dsp:nvSpPr>
      <dsp:spPr>
        <a:xfrm>
          <a:off x="1766402" y="2119684"/>
          <a:ext cx="8485210" cy="105984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Calibri" panose="020F0502020204030204" pitchFamily="34" charset="0"/>
              <a:ea typeface="Calibri" panose="020F0502020204030204" pitchFamily="34" charset="0"/>
              <a:cs typeface="Calibri" panose="020F0502020204030204" pitchFamily="34" charset="0"/>
            </a:rPr>
            <a:t>Kırılganlığın başlangıcından önce mikrovasküler değişikliklerin olup olmadığını belirlemek veya seyrini izlemek için uzunlamasına araştırma gerekli</a:t>
          </a:r>
        </a:p>
      </dsp:txBody>
      <dsp:txXfrm>
        <a:off x="1766402" y="2119684"/>
        <a:ext cx="8485210" cy="105984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B1ADA-9902-4039-868A-C20FF7D5EE3A}" type="datetimeFigureOut">
              <a:rPr lang="tr-TR" smtClean="0"/>
              <a:t>16.10.2025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5A146-172F-4738-B4A1-30386647972A}" type="slidenum">
              <a:rPr lang="tr-TR" smtClean="0"/>
              <a:t>‹#›</a:t>
            </a:fld>
            <a:endParaRPr lang="tr-TR"/>
          </a:p>
        </p:txBody>
      </p:sp>
    </p:spTree>
    <p:extLst>
      <p:ext uri="{BB962C8B-B14F-4D97-AF65-F5344CB8AC3E}">
        <p14:creationId xmlns:p14="http://schemas.microsoft.com/office/powerpoint/2010/main" val="263541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Calibri" panose="020F0502020204030204" pitchFamily="34" charset="0"/>
                <a:ea typeface="Calibri" panose="020F0502020204030204" pitchFamily="34" charset="0"/>
                <a:cs typeface="Calibri" panose="020F0502020204030204" pitchFamily="34" charset="0"/>
              </a:rPr>
              <a:t>Bu durum, </a:t>
            </a:r>
            <a:r>
              <a:rPr lang="tr-TR" sz="1200" b="1" dirty="0">
                <a:latin typeface="Calibri" panose="020F0502020204030204" pitchFamily="34" charset="0"/>
                <a:ea typeface="Calibri" panose="020F0502020204030204" pitchFamily="34" charset="0"/>
                <a:cs typeface="Calibri" panose="020F0502020204030204" pitchFamily="34" charset="0"/>
              </a:rPr>
              <a:t>endotel disfonksiyonu ve mikrovasküler hasara </a:t>
            </a:r>
            <a:r>
              <a:rPr lang="tr-TR" sz="1200" dirty="0">
                <a:latin typeface="Calibri" panose="020F0502020204030204" pitchFamily="34" charset="0"/>
                <a:ea typeface="Calibri" panose="020F0502020204030204" pitchFamily="34" charset="0"/>
                <a:cs typeface="Calibri" panose="020F0502020204030204" pitchFamily="34" charset="0"/>
              </a:rPr>
              <a:t>yol açarak </a:t>
            </a:r>
            <a:r>
              <a:rPr lang="tr-TR" sz="1200" u="sng" dirty="0">
                <a:latin typeface="Calibri" panose="020F0502020204030204" pitchFamily="34" charset="0"/>
                <a:ea typeface="Calibri" panose="020F0502020204030204" pitchFamily="34" charset="0"/>
                <a:cs typeface="Calibri" panose="020F0502020204030204" pitchFamily="34" charset="0"/>
              </a:rPr>
              <a:t>kapiller yoğunluk azalması</a:t>
            </a:r>
            <a:r>
              <a:rPr lang="tr-TR" sz="1200" dirty="0">
                <a:latin typeface="Calibri" panose="020F0502020204030204" pitchFamily="34" charset="0"/>
                <a:ea typeface="Calibri" panose="020F0502020204030204" pitchFamily="34" charset="0"/>
                <a:cs typeface="Calibri" panose="020F0502020204030204" pitchFamily="34" charset="0"/>
              </a:rPr>
              <a:t>, morfolojik anomaliler ve fonksiyonel bozukluklara neden olur </a:t>
            </a:r>
          </a:p>
          <a:p>
            <a:r>
              <a:rPr lang="tr-TR" sz="1200" kern="100" dirty="0" err="1">
                <a:effectLst/>
                <a:latin typeface="Times New Roman" panose="02020603050405020304" pitchFamily="18" charset="0"/>
                <a:ea typeface="Calibri" panose="020F0502020204030204" pitchFamily="34" charset="0"/>
                <a:cs typeface="Times New Roman" panose="02020603050405020304" pitchFamily="18" charset="0"/>
              </a:rPr>
              <a:t>Dilate</a:t>
            </a:r>
            <a:r>
              <a:rPr lang="tr-TR" sz="1200" kern="100" dirty="0">
                <a:effectLst/>
                <a:latin typeface="Times New Roman" panose="02020603050405020304" pitchFamily="18" charset="0"/>
                <a:ea typeface="Calibri" panose="020F0502020204030204" pitchFamily="34" charset="0"/>
                <a:cs typeface="Times New Roman" panose="02020603050405020304" pitchFamily="18" charset="0"/>
              </a:rPr>
              <a:t> kapillerler, hemorajiler ve </a:t>
            </a:r>
            <a:r>
              <a:rPr lang="tr-TR" sz="1200" kern="100" dirty="0" err="1">
                <a:effectLst/>
                <a:latin typeface="Times New Roman" panose="02020603050405020304" pitchFamily="18" charset="0"/>
                <a:ea typeface="Calibri" panose="020F0502020204030204" pitchFamily="34" charset="0"/>
                <a:cs typeface="Times New Roman" panose="02020603050405020304" pitchFamily="18" charset="0"/>
              </a:rPr>
              <a:t>neoanjiyogenez</a:t>
            </a:r>
            <a:r>
              <a:rPr lang="tr-TR" sz="1200" kern="100" dirty="0">
                <a:effectLst/>
                <a:latin typeface="Times New Roman" panose="02020603050405020304" pitchFamily="18" charset="0"/>
                <a:ea typeface="Calibri" panose="020F0502020204030204" pitchFamily="34" charset="0"/>
                <a:cs typeface="Times New Roman" panose="02020603050405020304" pitchFamily="18" charset="0"/>
              </a:rPr>
              <a:t> gibi bulgular inflamatuar süreçler ve endotel disfonksiyonunun göstergeleri olarak kabul edilmektedir (8)</a:t>
            </a:r>
            <a:endParaRPr lang="tr-TR" dirty="0"/>
          </a:p>
        </p:txBody>
      </p:sp>
      <p:sp>
        <p:nvSpPr>
          <p:cNvPr id="4" name="Slayt Numarası Yer Tutucusu 3"/>
          <p:cNvSpPr>
            <a:spLocks noGrp="1"/>
          </p:cNvSpPr>
          <p:nvPr>
            <p:ph type="sldNum" sz="quarter" idx="5"/>
          </p:nvPr>
        </p:nvSpPr>
        <p:spPr/>
        <p:txBody>
          <a:bodyPr/>
          <a:lstStyle/>
          <a:p>
            <a:fld id="{6465A146-172F-4738-B4A1-30386647972A}" type="slidenum">
              <a:rPr lang="tr-TR" smtClean="0"/>
              <a:t>3</a:t>
            </a:fld>
            <a:endParaRPr lang="tr-TR"/>
          </a:p>
        </p:txBody>
      </p:sp>
    </p:spTree>
    <p:extLst>
      <p:ext uri="{BB962C8B-B14F-4D97-AF65-F5344CB8AC3E}">
        <p14:creationId xmlns:p14="http://schemas.microsoft.com/office/powerpoint/2010/main" val="250100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Data </a:t>
            </a:r>
            <a:r>
              <a:rPr lang="tr-TR" sz="1200" kern="1200" dirty="0" err="1">
                <a:solidFill>
                  <a:schemeClr val="tx1"/>
                </a:solidFill>
                <a:effectLst/>
                <a:latin typeface="+mn-lt"/>
                <a:ea typeface="+mn-ea"/>
                <a:cs typeface="+mn-cs"/>
              </a:rPr>
              <a:t>are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presented</a:t>
            </a:r>
            <a:r>
              <a:rPr lang="tr-TR" sz="1200" kern="1200" dirty="0">
                <a:solidFill>
                  <a:schemeClr val="tx1"/>
                </a:solidFill>
                <a:effectLst/>
                <a:latin typeface="+mn-lt"/>
                <a:ea typeface="+mn-ea"/>
                <a:cs typeface="+mn-cs"/>
              </a:rPr>
              <a:t> as </a:t>
            </a:r>
            <a:r>
              <a:rPr lang="tr-TR" sz="1200" kern="1200" dirty="0" err="1">
                <a:solidFill>
                  <a:schemeClr val="tx1"/>
                </a:solidFill>
                <a:effectLst/>
                <a:latin typeface="+mn-lt"/>
                <a:ea typeface="+mn-ea"/>
                <a:cs typeface="+mn-cs"/>
              </a:rPr>
              <a:t>mean</a:t>
            </a:r>
            <a:r>
              <a:rPr lang="tr-TR" sz="1200" kern="1200" dirty="0">
                <a:solidFill>
                  <a:schemeClr val="tx1"/>
                </a:solidFill>
                <a:effectLst/>
                <a:latin typeface="+mn-lt"/>
                <a:ea typeface="+mn-ea"/>
                <a:cs typeface="+mn-cs"/>
              </a:rPr>
              <a:t> ± SD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continuous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variables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n (%)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categorical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variables</a:t>
            </a:r>
            <a:r>
              <a:rPr lang="tr-TR" sz="1200" kern="1200" dirty="0">
                <a:solidFill>
                  <a:schemeClr val="tx1"/>
                </a:solidFill>
                <a:effectLst/>
                <a:latin typeface="+mn-lt"/>
                <a:ea typeface="+mn-ea"/>
                <a:cs typeface="+mn-cs"/>
              </a:rPr>
              <a:t>. p-</a:t>
            </a:r>
            <a:r>
              <a:rPr lang="tr-TR" sz="1200" kern="1200" dirty="0" err="1">
                <a:solidFill>
                  <a:schemeClr val="tx1"/>
                </a:solidFill>
                <a:effectLst/>
                <a:latin typeface="+mn-lt"/>
                <a:ea typeface="+mn-ea"/>
                <a:cs typeface="+mn-cs"/>
              </a:rPr>
              <a:t>values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were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calculated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using</a:t>
            </a:r>
            <a:r>
              <a:rPr lang="tr-TR" sz="1200" kern="1200" dirty="0">
                <a:solidFill>
                  <a:schemeClr val="tx1"/>
                </a:solidFill>
                <a:effectLst/>
                <a:latin typeface="+mn-lt"/>
                <a:ea typeface="+mn-ea"/>
                <a:cs typeface="+mn-cs"/>
              </a:rPr>
              <a:t> ANOVA </a:t>
            </a:r>
            <a:r>
              <a:rPr lang="tr-TR" sz="1200" kern="1200" dirty="0" err="1">
                <a:solidFill>
                  <a:schemeClr val="tx1"/>
                </a:solidFill>
                <a:effectLst/>
                <a:latin typeface="+mn-lt"/>
                <a:ea typeface="+mn-ea"/>
                <a:cs typeface="+mn-cs"/>
              </a:rPr>
              <a:t>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Kruskal</a:t>
            </a:r>
            <a:r>
              <a:rPr lang="tr-TR" sz="1200" kern="1200" dirty="0">
                <a:solidFill>
                  <a:schemeClr val="tx1"/>
                </a:solidFill>
                <a:effectLst/>
                <a:latin typeface="+mn-lt"/>
                <a:ea typeface="+mn-ea"/>
                <a:cs typeface="+mn-cs"/>
              </a:rPr>
              <a:t>–Wallis test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continuous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variables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Chi-square</a:t>
            </a:r>
            <a:r>
              <a:rPr lang="tr-TR" sz="1200" kern="1200" dirty="0">
                <a:solidFill>
                  <a:schemeClr val="tx1"/>
                </a:solidFill>
                <a:effectLst/>
                <a:latin typeface="+mn-lt"/>
                <a:ea typeface="+mn-ea"/>
                <a:cs typeface="+mn-cs"/>
              </a:rPr>
              <a:t> test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categorical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variables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Abbreviations</a:t>
            </a:r>
            <a:r>
              <a:rPr lang="tr-TR" sz="1200" kern="1200" dirty="0">
                <a:solidFill>
                  <a:schemeClr val="tx1"/>
                </a:solidFill>
                <a:effectLst/>
                <a:latin typeface="+mn-lt"/>
                <a:ea typeface="+mn-ea"/>
                <a:cs typeface="+mn-cs"/>
              </a:rPr>
              <a:t>: NFC, </a:t>
            </a:r>
            <a:r>
              <a:rPr lang="tr-TR" sz="1200" kern="1200" dirty="0" err="1">
                <a:solidFill>
                  <a:schemeClr val="tx1"/>
                </a:solidFill>
                <a:effectLst/>
                <a:latin typeface="+mn-lt"/>
                <a:ea typeface="+mn-ea"/>
                <a:cs typeface="+mn-cs"/>
              </a:rPr>
              <a:t>nailfold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capillaroscopy</a:t>
            </a:r>
            <a:r>
              <a:rPr lang="tr-TR" sz="1200" kern="1200" dirty="0">
                <a:solidFill>
                  <a:schemeClr val="tx1"/>
                </a:solidFill>
                <a:effectLst/>
                <a:latin typeface="+mn-lt"/>
                <a:ea typeface="+mn-ea"/>
                <a:cs typeface="+mn-cs"/>
              </a:rPr>
              <a:t>; IQR, </a:t>
            </a:r>
            <a:r>
              <a:rPr lang="tr-TR" sz="1200" kern="1200" dirty="0" err="1">
                <a:solidFill>
                  <a:schemeClr val="tx1"/>
                </a:solidFill>
                <a:effectLst/>
                <a:latin typeface="+mn-lt"/>
                <a:ea typeface="+mn-ea"/>
                <a:cs typeface="+mn-cs"/>
              </a:rPr>
              <a:t>interquartile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range</a:t>
            </a:r>
            <a:r>
              <a:rPr lang="tr-TR" sz="1200" kern="1200" dirty="0">
                <a:solidFill>
                  <a:schemeClr val="tx1"/>
                </a:solidFill>
                <a:effectLst/>
                <a:latin typeface="+mn-lt"/>
                <a:ea typeface="+mn-ea"/>
                <a:cs typeface="+mn-cs"/>
              </a:rPr>
              <a:t>.</a:t>
            </a:r>
          </a:p>
          <a:p>
            <a:endParaRPr lang="tr-TR" dirty="0"/>
          </a:p>
        </p:txBody>
      </p:sp>
      <p:sp>
        <p:nvSpPr>
          <p:cNvPr id="4" name="Slayt Numarası Yer Tutucusu 3"/>
          <p:cNvSpPr>
            <a:spLocks noGrp="1"/>
          </p:cNvSpPr>
          <p:nvPr>
            <p:ph type="sldNum" sz="quarter" idx="5"/>
          </p:nvPr>
        </p:nvSpPr>
        <p:spPr/>
        <p:txBody>
          <a:bodyPr/>
          <a:lstStyle/>
          <a:p>
            <a:fld id="{6465A146-172F-4738-B4A1-30386647972A}" type="slidenum">
              <a:rPr lang="tr-TR" smtClean="0"/>
              <a:t>16</a:t>
            </a:fld>
            <a:endParaRPr lang="tr-TR"/>
          </a:p>
        </p:txBody>
      </p:sp>
    </p:spTree>
    <p:extLst>
      <p:ext uri="{BB962C8B-B14F-4D97-AF65-F5344CB8AC3E}">
        <p14:creationId xmlns:p14="http://schemas.microsoft.com/office/powerpoint/2010/main" val="153637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Data </a:t>
            </a:r>
            <a:r>
              <a:rPr lang="tr-TR" sz="1200" kern="1200" dirty="0" err="1">
                <a:solidFill>
                  <a:schemeClr val="tx1"/>
                </a:solidFill>
                <a:effectLst/>
                <a:latin typeface="+mn-lt"/>
                <a:ea typeface="+mn-ea"/>
                <a:cs typeface="+mn-cs"/>
              </a:rPr>
              <a:t>are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presented</a:t>
            </a:r>
            <a:r>
              <a:rPr lang="tr-TR" sz="1200" kern="1200" dirty="0">
                <a:solidFill>
                  <a:schemeClr val="tx1"/>
                </a:solidFill>
                <a:effectLst/>
                <a:latin typeface="+mn-lt"/>
                <a:ea typeface="+mn-ea"/>
                <a:cs typeface="+mn-cs"/>
              </a:rPr>
              <a:t> as </a:t>
            </a:r>
            <a:r>
              <a:rPr lang="tr-TR" sz="1200" kern="1200" dirty="0" err="1">
                <a:solidFill>
                  <a:schemeClr val="tx1"/>
                </a:solidFill>
                <a:effectLst/>
                <a:latin typeface="+mn-lt"/>
                <a:ea typeface="+mn-ea"/>
                <a:cs typeface="+mn-cs"/>
              </a:rPr>
              <a:t>mean</a:t>
            </a:r>
            <a:r>
              <a:rPr lang="tr-TR" sz="1200" kern="1200" dirty="0">
                <a:solidFill>
                  <a:schemeClr val="tx1"/>
                </a:solidFill>
                <a:effectLst/>
                <a:latin typeface="+mn-lt"/>
                <a:ea typeface="+mn-ea"/>
                <a:cs typeface="+mn-cs"/>
              </a:rPr>
              <a:t> ± SD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continuous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variables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n (%)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categorical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variables</a:t>
            </a:r>
            <a:r>
              <a:rPr lang="tr-TR" sz="1200" kern="1200" dirty="0">
                <a:solidFill>
                  <a:schemeClr val="tx1"/>
                </a:solidFill>
                <a:effectLst/>
                <a:latin typeface="+mn-lt"/>
                <a:ea typeface="+mn-ea"/>
                <a:cs typeface="+mn-cs"/>
              </a:rPr>
              <a:t>. p-</a:t>
            </a:r>
            <a:r>
              <a:rPr lang="tr-TR" sz="1200" kern="1200" dirty="0" err="1">
                <a:solidFill>
                  <a:schemeClr val="tx1"/>
                </a:solidFill>
                <a:effectLst/>
                <a:latin typeface="+mn-lt"/>
                <a:ea typeface="+mn-ea"/>
                <a:cs typeface="+mn-cs"/>
              </a:rPr>
              <a:t>values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were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calculated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using</a:t>
            </a:r>
            <a:r>
              <a:rPr lang="tr-TR" sz="1200" kern="1200" dirty="0">
                <a:solidFill>
                  <a:schemeClr val="tx1"/>
                </a:solidFill>
                <a:effectLst/>
                <a:latin typeface="+mn-lt"/>
                <a:ea typeface="+mn-ea"/>
                <a:cs typeface="+mn-cs"/>
              </a:rPr>
              <a:t> ANOVA </a:t>
            </a:r>
            <a:r>
              <a:rPr lang="tr-TR" sz="1200" kern="1200" dirty="0" err="1">
                <a:solidFill>
                  <a:schemeClr val="tx1"/>
                </a:solidFill>
                <a:effectLst/>
                <a:latin typeface="+mn-lt"/>
                <a:ea typeface="+mn-ea"/>
                <a:cs typeface="+mn-cs"/>
              </a:rPr>
              <a:t>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Kruskal</a:t>
            </a:r>
            <a:r>
              <a:rPr lang="tr-TR" sz="1200" kern="1200" dirty="0">
                <a:solidFill>
                  <a:schemeClr val="tx1"/>
                </a:solidFill>
                <a:effectLst/>
                <a:latin typeface="+mn-lt"/>
                <a:ea typeface="+mn-ea"/>
                <a:cs typeface="+mn-cs"/>
              </a:rPr>
              <a:t>–Wallis test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continuous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variables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Chi-square</a:t>
            </a:r>
            <a:r>
              <a:rPr lang="tr-TR" sz="1200" kern="1200" dirty="0">
                <a:solidFill>
                  <a:schemeClr val="tx1"/>
                </a:solidFill>
                <a:effectLst/>
                <a:latin typeface="+mn-lt"/>
                <a:ea typeface="+mn-ea"/>
                <a:cs typeface="+mn-cs"/>
              </a:rPr>
              <a:t> test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categorical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variables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Abbreviations</a:t>
            </a:r>
            <a:r>
              <a:rPr lang="tr-TR" sz="1200" kern="1200" dirty="0">
                <a:solidFill>
                  <a:schemeClr val="tx1"/>
                </a:solidFill>
                <a:effectLst/>
                <a:latin typeface="+mn-lt"/>
                <a:ea typeface="+mn-ea"/>
                <a:cs typeface="+mn-cs"/>
              </a:rPr>
              <a:t>: NFC, </a:t>
            </a:r>
            <a:r>
              <a:rPr lang="tr-TR" sz="1200" kern="1200" dirty="0" err="1">
                <a:solidFill>
                  <a:schemeClr val="tx1"/>
                </a:solidFill>
                <a:effectLst/>
                <a:latin typeface="+mn-lt"/>
                <a:ea typeface="+mn-ea"/>
                <a:cs typeface="+mn-cs"/>
              </a:rPr>
              <a:t>nailfold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capillaroscopy</a:t>
            </a:r>
            <a:r>
              <a:rPr lang="tr-TR" sz="1200" kern="1200" dirty="0">
                <a:solidFill>
                  <a:schemeClr val="tx1"/>
                </a:solidFill>
                <a:effectLst/>
                <a:latin typeface="+mn-lt"/>
                <a:ea typeface="+mn-ea"/>
                <a:cs typeface="+mn-cs"/>
              </a:rPr>
              <a:t>; IQR, </a:t>
            </a:r>
            <a:r>
              <a:rPr lang="tr-TR" sz="1200" kern="1200" dirty="0" err="1">
                <a:solidFill>
                  <a:schemeClr val="tx1"/>
                </a:solidFill>
                <a:effectLst/>
                <a:latin typeface="+mn-lt"/>
                <a:ea typeface="+mn-ea"/>
                <a:cs typeface="+mn-cs"/>
              </a:rPr>
              <a:t>interquartile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range</a:t>
            </a:r>
            <a:r>
              <a:rPr lang="tr-TR" sz="1200" kern="1200" dirty="0">
                <a:solidFill>
                  <a:schemeClr val="tx1"/>
                </a:solidFill>
                <a:effectLst/>
                <a:latin typeface="+mn-lt"/>
                <a:ea typeface="+mn-ea"/>
                <a:cs typeface="+mn-cs"/>
              </a:rPr>
              <a:t>.</a:t>
            </a:r>
          </a:p>
          <a:p>
            <a:endParaRPr lang="tr-TR" dirty="0"/>
          </a:p>
        </p:txBody>
      </p:sp>
      <p:sp>
        <p:nvSpPr>
          <p:cNvPr id="4" name="Slayt Numarası Yer Tutucusu 3"/>
          <p:cNvSpPr>
            <a:spLocks noGrp="1"/>
          </p:cNvSpPr>
          <p:nvPr>
            <p:ph type="sldNum" sz="quarter" idx="5"/>
          </p:nvPr>
        </p:nvSpPr>
        <p:spPr/>
        <p:txBody>
          <a:bodyPr/>
          <a:lstStyle/>
          <a:p>
            <a:fld id="{6465A146-172F-4738-B4A1-30386647972A}" type="slidenum">
              <a:rPr lang="tr-TR" smtClean="0"/>
              <a:t>17</a:t>
            </a:fld>
            <a:endParaRPr lang="tr-TR"/>
          </a:p>
        </p:txBody>
      </p:sp>
    </p:spTree>
    <p:extLst>
      <p:ext uri="{BB962C8B-B14F-4D97-AF65-F5344CB8AC3E}">
        <p14:creationId xmlns:p14="http://schemas.microsoft.com/office/powerpoint/2010/main" val="2468776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Ortanca (</a:t>
            </a:r>
            <a:r>
              <a:rPr lang="tr-TR" b="1" dirty="0" err="1"/>
              <a:t>median</a:t>
            </a:r>
            <a:r>
              <a:rPr lang="tr-TR" b="1" dirty="0"/>
              <a:t>)</a:t>
            </a:r>
            <a:r>
              <a:rPr lang="tr-TR" dirty="0"/>
              <a:t> değerden bahsedilmiş.</a:t>
            </a:r>
            <a:br>
              <a:rPr lang="tr-TR" dirty="0"/>
            </a:br>
            <a:r>
              <a:rPr lang="tr-TR" dirty="0"/>
              <a:t>→ Bu, verilerin </a:t>
            </a:r>
            <a:r>
              <a:rPr lang="tr-TR" b="1" dirty="0"/>
              <a:t>normal dağılmadığını</a:t>
            </a:r>
            <a:r>
              <a:rPr lang="tr-TR" dirty="0"/>
              <a:t> veya </a:t>
            </a:r>
            <a:r>
              <a:rPr lang="tr-TR" b="1" dirty="0" err="1"/>
              <a:t>non</a:t>
            </a:r>
            <a:r>
              <a:rPr lang="tr-TR" b="1" dirty="0"/>
              <a:t>-parametrik test</a:t>
            </a:r>
            <a:r>
              <a:rPr lang="tr-TR" dirty="0"/>
              <a:t> kullanıldığını düşündürür.</a:t>
            </a:r>
          </a:p>
          <a:p>
            <a:r>
              <a:rPr lang="tr-TR" b="1" dirty="0"/>
              <a:t>İki grup</a:t>
            </a:r>
            <a:r>
              <a:rPr lang="tr-TR" dirty="0"/>
              <a:t> karşılaştırılmış (kırılgan </a:t>
            </a:r>
            <a:r>
              <a:rPr lang="tr-TR" dirty="0" err="1"/>
              <a:t>vs</a:t>
            </a:r>
            <a:r>
              <a:rPr lang="tr-TR" dirty="0"/>
              <a:t> sağlam).</a:t>
            </a:r>
            <a:br>
              <a:rPr lang="tr-TR" dirty="0"/>
            </a:br>
            <a:r>
              <a:rPr lang="tr-TR" dirty="0"/>
              <a:t>→ Yani bağımsız iki grup karşılaştırması yapılmış.</a:t>
            </a:r>
          </a:p>
          <a:p>
            <a:r>
              <a:rPr lang="tr-TR" dirty="0"/>
              <a:t>Sonuç </a:t>
            </a:r>
            <a:r>
              <a:rPr lang="tr-TR" b="1" dirty="0"/>
              <a:t>p &lt; 0.001</a:t>
            </a:r>
            <a:r>
              <a:rPr lang="tr-TR" dirty="0"/>
              <a:t> olarak verilmiş, yani anlamlılık testi yapılmış.</a:t>
            </a:r>
          </a:p>
          <a:p>
            <a:br>
              <a:rPr lang="tr-TR" dirty="0"/>
            </a:br>
            <a:endParaRPr lang="tr-TR" dirty="0"/>
          </a:p>
          <a:p>
            <a:r>
              <a:rPr lang="tr-TR" b="1" dirty="0"/>
              <a:t>🔹 Muhtemel kullanılan test:</a:t>
            </a:r>
          </a:p>
          <a:p>
            <a:r>
              <a:rPr lang="tr-TR" dirty="0"/>
              <a:t>✅ </a:t>
            </a:r>
            <a:r>
              <a:rPr lang="tr-TR" b="1" dirty="0"/>
              <a:t>Mann–Whitney U testi</a:t>
            </a:r>
            <a:r>
              <a:rPr lang="tr-TR" dirty="0"/>
              <a:t> (veya </a:t>
            </a:r>
            <a:r>
              <a:rPr lang="tr-TR" dirty="0" err="1"/>
              <a:t>Wilcoxon</a:t>
            </a:r>
            <a:r>
              <a:rPr lang="tr-TR" dirty="0"/>
              <a:t> </a:t>
            </a:r>
            <a:r>
              <a:rPr lang="tr-TR" dirty="0" err="1"/>
              <a:t>rank-sum</a:t>
            </a:r>
            <a:r>
              <a:rPr lang="tr-TR" dirty="0"/>
              <a:t> testi olarak da geçer).</a:t>
            </a:r>
            <a:br>
              <a:rPr lang="tr-TR" dirty="0"/>
            </a:br>
            <a:r>
              <a:rPr lang="tr-TR" dirty="0"/>
              <a:t>Bu test, </a:t>
            </a:r>
            <a:r>
              <a:rPr lang="tr-TR" b="1" dirty="0"/>
              <a:t>iki bağımsız grubun ortanca değerlerini</a:t>
            </a:r>
            <a:r>
              <a:rPr lang="tr-TR" dirty="0"/>
              <a:t> karşılaştırmak için kullanılır ve </a:t>
            </a:r>
            <a:r>
              <a:rPr lang="tr-TR" dirty="0" err="1"/>
              <a:t>non</a:t>
            </a:r>
            <a:r>
              <a:rPr lang="tr-TR" dirty="0"/>
              <a:t>-parametrik bir yöntemdir.</a:t>
            </a:r>
          </a:p>
          <a:p>
            <a:endParaRPr lang="tr-TR" dirty="0"/>
          </a:p>
        </p:txBody>
      </p:sp>
      <p:sp>
        <p:nvSpPr>
          <p:cNvPr id="4" name="Slayt Numarası Yer Tutucusu 3"/>
          <p:cNvSpPr>
            <a:spLocks noGrp="1"/>
          </p:cNvSpPr>
          <p:nvPr>
            <p:ph type="sldNum" sz="quarter" idx="5"/>
          </p:nvPr>
        </p:nvSpPr>
        <p:spPr/>
        <p:txBody>
          <a:bodyPr/>
          <a:lstStyle/>
          <a:p>
            <a:fld id="{6465A146-172F-4738-B4A1-30386647972A}" type="slidenum">
              <a:rPr lang="tr-TR" smtClean="0"/>
              <a:t>18</a:t>
            </a:fld>
            <a:endParaRPr lang="tr-TR"/>
          </a:p>
        </p:txBody>
      </p:sp>
    </p:spTree>
    <p:extLst>
      <p:ext uri="{BB962C8B-B14F-4D97-AF65-F5344CB8AC3E}">
        <p14:creationId xmlns:p14="http://schemas.microsoft.com/office/powerpoint/2010/main" val="364842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ROC eğrisi analizi sonucunda, </a:t>
            </a:r>
            <a:r>
              <a:rPr lang="tr-TR" b="1" dirty="0" err="1"/>
              <a:t>kapillaroskopi</a:t>
            </a:r>
            <a:r>
              <a:rPr lang="tr-TR" b="1" dirty="0"/>
              <a:t> skoru ≥5</a:t>
            </a:r>
            <a:r>
              <a:rPr lang="tr-TR" dirty="0"/>
              <a:t> değerinin kırılganlığı öngörmede en uygun eşik noktası (</a:t>
            </a:r>
            <a:r>
              <a:rPr lang="tr-TR" dirty="0" err="1"/>
              <a:t>cut-off</a:t>
            </a:r>
            <a:r>
              <a:rPr lang="tr-TR" dirty="0"/>
              <a:t>) olduğu belirlendi.</a:t>
            </a:r>
          </a:p>
        </p:txBody>
      </p:sp>
      <p:sp>
        <p:nvSpPr>
          <p:cNvPr id="4" name="Slayt Numarası Yer Tutucusu 3"/>
          <p:cNvSpPr>
            <a:spLocks noGrp="1"/>
          </p:cNvSpPr>
          <p:nvPr>
            <p:ph type="sldNum" sz="quarter" idx="5"/>
          </p:nvPr>
        </p:nvSpPr>
        <p:spPr/>
        <p:txBody>
          <a:bodyPr/>
          <a:lstStyle/>
          <a:p>
            <a:fld id="{6465A146-172F-4738-B4A1-30386647972A}" type="slidenum">
              <a:rPr lang="tr-TR" smtClean="0"/>
              <a:t>19</a:t>
            </a:fld>
            <a:endParaRPr lang="tr-TR"/>
          </a:p>
        </p:txBody>
      </p:sp>
    </p:spTree>
    <p:extLst>
      <p:ext uri="{BB962C8B-B14F-4D97-AF65-F5344CB8AC3E}">
        <p14:creationId xmlns:p14="http://schemas.microsoft.com/office/powerpoint/2010/main" val="945412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Calibri" panose="020F0502020204030204" pitchFamily="34" charset="0"/>
                <a:ea typeface="Calibri" panose="020F0502020204030204" pitchFamily="34" charset="0"/>
                <a:cs typeface="Calibri" panose="020F0502020204030204" pitchFamily="34" charset="0"/>
              </a:rPr>
              <a:t>Çok değişkenli lojistik regresyon analizinde, </a:t>
            </a:r>
            <a:r>
              <a:rPr lang="tr-TR" sz="1200" b="1" dirty="0">
                <a:latin typeface="Calibri" panose="020F0502020204030204" pitchFamily="34" charset="0"/>
                <a:ea typeface="Calibri" panose="020F0502020204030204" pitchFamily="34" charset="0"/>
                <a:cs typeface="Calibri" panose="020F0502020204030204" pitchFamily="34" charset="0"/>
              </a:rPr>
              <a:t>yaş</a:t>
            </a:r>
            <a:r>
              <a:rPr lang="tr-TR" sz="1200" dirty="0">
                <a:latin typeface="Calibri" panose="020F0502020204030204" pitchFamily="34" charset="0"/>
                <a:ea typeface="Calibri" panose="020F0502020204030204" pitchFamily="34" charset="0"/>
                <a:cs typeface="Calibri" panose="020F0502020204030204" pitchFamily="34" charset="0"/>
              </a:rPr>
              <a:t> ve </a:t>
            </a:r>
            <a:r>
              <a:rPr lang="tr-TR" sz="1200" b="1" dirty="0">
                <a:latin typeface="Calibri" panose="020F0502020204030204" pitchFamily="34" charset="0"/>
                <a:ea typeface="Calibri" panose="020F0502020204030204" pitchFamily="34" charset="0"/>
                <a:cs typeface="Calibri" panose="020F0502020204030204" pitchFamily="34" charset="0"/>
              </a:rPr>
              <a:t>toplam </a:t>
            </a:r>
            <a:r>
              <a:rPr lang="tr-TR" sz="1200" b="1" dirty="0" err="1">
                <a:latin typeface="Calibri" panose="020F0502020204030204" pitchFamily="34" charset="0"/>
                <a:ea typeface="Calibri" panose="020F0502020204030204" pitchFamily="34" charset="0"/>
                <a:cs typeface="Calibri" panose="020F0502020204030204" pitchFamily="34" charset="0"/>
              </a:rPr>
              <a:t>kapilleroskopi</a:t>
            </a:r>
            <a:r>
              <a:rPr lang="tr-TR" sz="1200" b="1" dirty="0">
                <a:latin typeface="Calibri" panose="020F0502020204030204" pitchFamily="34" charset="0"/>
                <a:ea typeface="Calibri" panose="020F0502020204030204" pitchFamily="34" charset="0"/>
                <a:cs typeface="Calibri" panose="020F0502020204030204" pitchFamily="34" charset="0"/>
              </a:rPr>
              <a:t> skoru</a:t>
            </a:r>
            <a:r>
              <a:rPr lang="tr-TR" sz="1200" dirty="0">
                <a:latin typeface="Calibri" panose="020F0502020204030204" pitchFamily="34" charset="0"/>
                <a:ea typeface="Calibri" panose="020F0502020204030204" pitchFamily="34" charset="0"/>
                <a:cs typeface="Calibri" panose="020F0502020204030204" pitchFamily="34" charset="0"/>
              </a:rPr>
              <a:t>, kırılganlığın bağımsız belirleyicileri olarak saptandı. </a:t>
            </a:r>
            <a:r>
              <a:rPr lang="tr-TR" sz="1200" dirty="0" err="1">
                <a:latin typeface="Calibri" panose="020F0502020204030204" pitchFamily="34" charset="0"/>
                <a:ea typeface="Calibri" panose="020F0502020204030204" pitchFamily="34" charset="0"/>
                <a:cs typeface="Calibri" panose="020F0502020204030204" pitchFamily="34" charset="0"/>
              </a:rPr>
              <a:t>Kapilleroskopi</a:t>
            </a:r>
            <a:r>
              <a:rPr lang="tr-TR" sz="1200" dirty="0">
                <a:latin typeface="Calibri" panose="020F0502020204030204" pitchFamily="34" charset="0"/>
                <a:ea typeface="Calibri" panose="020F0502020204030204" pitchFamily="34" charset="0"/>
                <a:cs typeface="Calibri" panose="020F0502020204030204" pitchFamily="34" charset="0"/>
              </a:rPr>
              <a:t> skorundaki her bir birim artış, kırılgan olma olasılığını %35 artırdı (</a:t>
            </a:r>
            <a:r>
              <a:rPr lang="tr-TR" sz="1200" b="1" dirty="0">
                <a:latin typeface="Calibri" panose="020F0502020204030204" pitchFamily="34" charset="0"/>
                <a:ea typeface="Calibri" panose="020F0502020204030204" pitchFamily="34" charset="0"/>
                <a:cs typeface="Calibri" panose="020F0502020204030204" pitchFamily="34" charset="0"/>
              </a:rPr>
              <a:t>OR: 1.35, 95% GA: 1.11–1.63, p = 0.002</a:t>
            </a:r>
            <a:r>
              <a:rPr lang="tr-TR" sz="1200" dirty="0">
                <a:latin typeface="Calibri" panose="020F0502020204030204" pitchFamily="34" charset="0"/>
                <a:ea typeface="Calibri" panose="020F0502020204030204" pitchFamily="34" charset="0"/>
                <a:cs typeface="Calibri" panose="020F0502020204030204" pitchFamily="34" charset="0"/>
              </a:rPr>
              <a:t>). Yaş da anlamlı bir belirleyici olarak belirlendi (</a:t>
            </a:r>
            <a:r>
              <a:rPr lang="tr-TR" sz="1200" b="1" dirty="0">
                <a:latin typeface="Calibri" panose="020F0502020204030204" pitchFamily="34" charset="0"/>
                <a:ea typeface="Calibri" panose="020F0502020204030204" pitchFamily="34" charset="0"/>
                <a:cs typeface="Calibri" panose="020F0502020204030204" pitchFamily="34" charset="0"/>
              </a:rPr>
              <a:t>OR: 1.12, 95% GA: 1.05–1.19, p &lt;0.001</a:t>
            </a:r>
            <a:r>
              <a:rPr lang="tr-TR" sz="1200" dirty="0">
                <a:latin typeface="Calibri" panose="020F0502020204030204" pitchFamily="34" charset="0"/>
                <a:ea typeface="Calibri" panose="020F0502020204030204" pitchFamily="34" charset="0"/>
                <a:cs typeface="Calibri" panose="020F0502020204030204" pitchFamily="34" charset="0"/>
              </a:rPr>
              <a:t>). Cinsiyet anlamlı bir etken olarak bulunmadı (p&gt; 0.05)</a:t>
            </a:r>
          </a:p>
          <a:p>
            <a:endParaRPr lang="tr-TR" dirty="0"/>
          </a:p>
        </p:txBody>
      </p:sp>
      <p:sp>
        <p:nvSpPr>
          <p:cNvPr id="4" name="Slayt Numarası Yer Tutucusu 3"/>
          <p:cNvSpPr>
            <a:spLocks noGrp="1"/>
          </p:cNvSpPr>
          <p:nvPr>
            <p:ph type="sldNum" sz="quarter" idx="5"/>
          </p:nvPr>
        </p:nvSpPr>
        <p:spPr/>
        <p:txBody>
          <a:bodyPr/>
          <a:lstStyle/>
          <a:p>
            <a:fld id="{6465A146-172F-4738-B4A1-30386647972A}" type="slidenum">
              <a:rPr lang="tr-TR" smtClean="0"/>
              <a:t>20</a:t>
            </a:fld>
            <a:endParaRPr lang="tr-TR"/>
          </a:p>
        </p:txBody>
      </p:sp>
    </p:spTree>
    <p:extLst>
      <p:ext uri="{BB962C8B-B14F-4D97-AF65-F5344CB8AC3E}">
        <p14:creationId xmlns:p14="http://schemas.microsoft.com/office/powerpoint/2010/main" val="2607178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Bulgularımız, </a:t>
            </a:r>
            <a:r>
              <a:rPr lang="tr-TR" b="1" dirty="0"/>
              <a:t>mikrovasküler anormalliklerin </a:t>
            </a:r>
            <a:r>
              <a:rPr lang="tr-TR" dirty="0">
                <a:solidFill>
                  <a:schemeClr val="tx1"/>
                </a:solidFill>
              </a:rPr>
              <a:t>kırılgan bireylerde daha sık görüldüğünü ve </a:t>
            </a:r>
            <a:r>
              <a:rPr lang="tr-TR" b="1" dirty="0">
                <a:solidFill>
                  <a:schemeClr val="tx1"/>
                </a:solidFill>
              </a:rPr>
              <a:t>NFC parametrelerinin kırılganlık ile anlamlı derecede </a:t>
            </a:r>
            <a:r>
              <a:rPr lang="tr-TR" dirty="0">
                <a:solidFill>
                  <a:schemeClr val="tx1"/>
                </a:solidFill>
              </a:rPr>
              <a:t>ilişkili olduğunu ortaya koymakta</a:t>
            </a:r>
          </a:p>
          <a:p>
            <a:endParaRPr lang="tr-TR" dirty="0"/>
          </a:p>
        </p:txBody>
      </p:sp>
      <p:sp>
        <p:nvSpPr>
          <p:cNvPr id="4" name="Slayt Numarası Yer Tutucusu 3"/>
          <p:cNvSpPr>
            <a:spLocks noGrp="1"/>
          </p:cNvSpPr>
          <p:nvPr>
            <p:ph type="sldNum" sz="quarter" idx="5"/>
          </p:nvPr>
        </p:nvSpPr>
        <p:spPr/>
        <p:txBody>
          <a:bodyPr/>
          <a:lstStyle/>
          <a:p>
            <a:fld id="{6465A146-172F-4738-B4A1-30386647972A}" type="slidenum">
              <a:rPr lang="tr-TR" smtClean="0"/>
              <a:t>21</a:t>
            </a:fld>
            <a:endParaRPr lang="tr-TR"/>
          </a:p>
        </p:txBody>
      </p:sp>
    </p:spTree>
    <p:extLst>
      <p:ext uri="{BB962C8B-B14F-4D97-AF65-F5344CB8AC3E}">
        <p14:creationId xmlns:p14="http://schemas.microsoft.com/office/powerpoint/2010/main" val="4062534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00" dirty="0">
                <a:effectLst/>
                <a:latin typeface="Times New Roman" panose="02020603050405020304" pitchFamily="18" charset="0"/>
                <a:ea typeface="Calibri" panose="020F0502020204030204" pitchFamily="34" charset="0"/>
                <a:cs typeface="Times New Roman" panose="02020603050405020304" pitchFamily="18" charset="0"/>
              </a:rPr>
              <a:t>da </a:t>
            </a:r>
            <a:r>
              <a:rPr lang="tr-TR" sz="1200" kern="100" dirty="0" err="1">
                <a:effectLst/>
                <a:latin typeface="Times New Roman" panose="02020603050405020304" pitchFamily="18" charset="0"/>
                <a:ea typeface="Calibri" panose="020F0502020204030204" pitchFamily="34" charset="0"/>
                <a:cs typeface="Times New Roman" panose="02020603050405020304" pitchFamily="18" charset="0"/>
              </a:rPr>
              <a:t>avasküler</a:t>
            </a:r>
            <a:r>
              <a:rPr lang="tr-TR" sz="1200" kern="100" dirty="0">
                <a:effectLst/>
                <a:latin typeface="Times New Roman" panose="02020603050405020304" pitchFamily="18" charset="0"/>
                <a:ea typeface="Calibri" panose="020F0502020204030204" pitchFamily="34" charset="0"/>
                <a:cs typeface="Times New Roman" panose="02020603050405020304" pitchFamily="18" charset="0"/>
              </a:rPr>
              <a:t> alan, </a:t>
            </a:r>
            <a:r>
              <a:rPr lang="tr-TR" sz="1200" kern="100" dirty="0" err="1">
                <a:effectLst/>
                <a:latin typeface="Times New Roman" panose="02020603050405020304" pitchFamily="18" charset="0"/>
                <a:ea typeface="Calibri" panose="020F0502020204030204" pitchFamily="34" charset="0"/>
                <a:cs typeface="Times New Roman" panose="02020603050405020304" pitchFamily="18" charset="0"/>
              </a:rPr>
              <a:t>dilate</a:t>
            </a:r>
            <a:r>
              <a:rPr lang="tr-TR" sz="1200" kern="100" dirty="0">
                <a:effectLst/>
                <a:latin typeface="Times New Roman" panose="02020603050405020304" pitchFamily="18" charset="0"/>
                <a:ea typeface="Calibri" panose="020F0502020204030204" pitchFamily="34" charset="0"/>
                <a:cs typeface="Times New Roman" panose="02020603050405020304" pitchFamily="18" charset="0"/>
              </a:rPr>
              <a:t> kapiller ve </a:t>
            </a:r>
            <a:r>
              <a:rPr lang="tr-TR" sz="1200" kern="100" dirty="0" err="1">
                <a:effectLst/>
                <a:latin typeface="Times New Roman" panose="02020603050405020304" pitchFamily="18" charset="0"/>
                <a:ea typeface="Calibri" panose="020F0502020204030204" pitchFamily="34" charset="0"/>
                <a:cs typeface="Times New Roman" panose="02020603050405020304" pitchFamily="18" charset="0"/>
              </a:rPr>
              <a:t>elongated</a:t>
            </a:r>
            <a:r>
              <a:rPr lang="tr-TR" sz="1200" kern="100" dirty="0">
                <a:effectLst/>
                <a:latin typeface="Times New Roman" panose="02020603050405020304" pitchFamily="18" charset="0"/>
                <a:ea typeface="Calibri" panose="020F0502020204030204" pitchFamily="34" charset="0"/>
                <a:cs typeface="Times New Roman" panose="02020603050405020304" pitchFamily="18" charset="0"/>
              </a:rPr>
              <a:t> kapiller açısından gruplar arasında anlamlı fark gözlemedik</a:t>
            </a:r>
          </a:p>
          <a:p>
            <a:r>
              <a:rPr lang="tr-TR" sz="1200" kern="100" dirty="0">
                <a:effectLst/>
                <a:latin typeface="Times New Roman" panose="02020603050405020304" pitchFamily="18" charset="0"/>
                <a:ea typeface="Calibri" panose="020F0502020204030204" pitchFamily="34" charset="0"/>
                <a:cs typeface="Times New Roman" panose="02020603050405020304" pitchFamily="18" charset="0"/>
              </a:rPr>
              <a:t>Bu farklılık, Alzheimer hastalarının daha homojen bir nörodejeneratif grubu temsil etmesine karşılık, bizim çalışmamızdaki kırılgan bireylerin daha heterojen ve yüksek vasküler risk faktörü yüküne sahip olmasıyla açıklanabilir. Ayrıca, kırılganlıkta inflamasyona bağlı daha erken değişikliklerin (</a:t>
            </a:r>
            <a:r>
              <a:rPr lang="tr-TR" sz="1200" kern="100" dirty="0" err="1">
                <a:effectLst/>
                <a:latin typeface="Times New Roman" panose="02020603050405020304" pitchFamily="18" charset="0"/>
                <a:ea typeface="Calibri" panose="020F0502020204030204" pitchFamily="34" charset="0"/>
                <a:cs typeface="Times New Roman" panose="02020603050405020304" pitchFamily="18" charset="0"/>
              </a:rPr>
              <a:t>mikrohemoraji</a:t>
            </a:r>
            <a:r>
              <a:rPr lang="tr-TR" sz="1200" kern="100" dirty="0">
                <a:effectLst/>
                <a:latin typeface="Times New Roman" panose="02020603050405020304" pitchFamily="18" charset="0"/>
                <a:ea typeface="Calibri" panose="020F0502020204030204" pitchFamily="34" charset="0"/>
                <a:cs typeface="Times New Roman" panose="02020603050405020304" pitchFamily="18" charset="0"/>
              </a:rPr>
              <a:t>, dev kapiller) ön planda olması da bu sonucu desteklemektedir. Ayrıca, kırılganlıkta inflamasyona bağlı daha erken değişikliklerin (</a:t>
            </a:r>
            <a:r>
              <a:rPr lang="tr-TR" sz="1200" kern="100" dirty="0" err="1">
                <a:effectLst/>
                <a:latin typeface="Times New Roman" panose="02020603050405020304" pitchFamily="18" charset="0"/>
                <a:ea typeface="Calibri" panose="020F0502020204030204" pitchFamily="34" charset="0"/>
                <a:cs typeface="Times New Roman" panose="02020603050405020304" pitchFamily="18" charset="0"/>
              </a:rPr>
              <a:t>mikrohemoraji</a:t>
            </a:r>
            <a:r>
              <a:rPr lang="tr-TR" sz="1200" kern="100" dirty="0">
                <a:effectLst/>
                <a:latin typeface="Times New Roman" panose="02020603050405020304" pitchFamily="18" charset="0"/>
                <a:ea typeface="Calibri" panose="020F0502020204030204" pitchFamily="34" charset="0"/>
                <a:cs typeface="Times New Roman" panose="02020603050405020304" pitchFamily="18" charset="0"/>
              </a:rPr>
              <a:t>, dev kapiller) ön planda olması da bu sonucu desteklemektedir.</a:t>
            </a:r>
            <a:endParaRPr lang="tr-TR" dirty="0"/>
          </a:p>
        </p:txBody>
      </p:sp>
      <p:sp>
        <p:nvSpPr>
          <p:cNvPr id="4" name="Slayt Numarası Yer Tutucusu 3"/>
          <p:cNvSpPr>
            <a:spLocks noGrp="1"/>
          </p:cNvSpPr>
          <p:nvPr>
            <p:ph type="sldNum" sz="quarter" idx="5"/>
          </p:nvPr>
        </p:nvSpPr>
        <p:spPr/>
        <p:txBody>
          <a:bodyPr/>
          <a:lstStyle/>
          <a:p>
            <a:fld id="{6465A146-172F-4738-B4A1-30386647972A}" type="slidenum">
              <a:rPr lang="tr-TR" smtClean="0"/>
              <a:t>22</a:t>
            </a:fld>
            <a:endParaRPr lang="tr-TR"/>
          </a:p>
        </p:txBody>
      </p:sp>
    </p:spTree>
    <p:extLst>
      <p:ext uri="{BB962C8B-B14F-4D97-AF65-F5344CB8AC3E}">
        <p14:creationId xmlns:p14="http://schemas.microsoft.com/office/powerpoint/2010/main" val="3712667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NFC değerlendirmesi tek gözlemci tarafından yapılmıştır; </a:t>
            </a:r>
            <a:r>
              <a:rPr lang="tr-TR" dirty="0" err="1"/>
              <a:t>inter-observer</a:t>
            </a:r>
            <a:r>
              <a:rPr lang="tr-TR" dirty="0"/>
              <a:t> güvenilirliği değerlendirilmemiştir.•	</a:t>
            </a:r>
            <a:r>
              <a:rPr lang="tr-TR" dirty="0" err="1"/>
              <a:t>İnflamatuvar</a:t>
            </a:r>
            <a:r>
              <a:rPr lang="tr-TR" dirty="0"/>
              <a:t> </a:t>
            </a:r>
            <a:r>
              <a:rPr lang="tr-TR" dirty="0" err="1"/>
              <a:t>biyobelirteçler</a:t>
            </a:r>
            <a:r>
              <a:rPr lang="tr-TR" dirty="0"/>
              <a:t> (CRP, IL-6, TNF-</a:t>
            </a:r>
            <a:r>
              <a:rPr lang="el-GR" dirty="0"/>
              <a:t>α </a:t>
            </a:r>
            <a:r>
              <a:rPr lang="tr-TR" dirty="0"/>
              <a:t>vb.) çalışmaya dâhil edilmemiştir; bu durum biyolojik mekanizmanın yorumunu kısıtlamaktadır.</a:t>
            </a:r>
          </a:p>
        </p:txBody>
      </p:sp>
      <p:sp>
        <p:nvSpPr>
          <p:cNvPr id="4" name="Slayt Numarası Yer Tutucusu 3"/>
          <p:cNvSpPr>
            <a:spLocks noGrp="1"/>
          </p:cNvSpPr>
          <p:nvPr>
            <p:ph type="sldNum" sz="quarter" idx="5"/>
          </p:nvPr>
        </p:nvSpPr>
        <p:spPr/>
        <p:txBody>
          <a:bodyPr/>
          <a:lstStyle/>
          <a:p>
            <a:fld id="{6465A146-172F-4738-B4A1-30386647972A}" type="slidenum">
              <a:rPr lang="tr-TR" smtClean="0"/>
              <a:t>25</a:t>
            </a:fld>
            <a:endParaRPr lang="tr-TR"/>
          </a:p>
        </p:txBody>
      </p:sp>
    </p:spTree>
    <p:extLst>
      <p:ext uri="{BB962C8B-B14F-4D97-AF65-F5344CB8AC3E}">
        <p14:creationId xmlns:p14="http://schemas.microsoft.com/office/powerpoint/2010/main" val="2273045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Kırılganlık değerlendirmesinde mikrovasküler ve </a:t>
            </a:r>
            <a:r>
              <a:rPr lang="tr-TR" dirty="0" err="1"/>
              <a:t>inflamatuvar</a:t>
            </a:r>
            <a:r>
              <a:rPr lang="tr-TR" dirty="0"/>
              <a:t> </a:t>
            </a:r>
            <a:r>
              <a:rPr lang="tr-TR" dirty="0" err="1"/>
              <a:t>biyobelirteçlerin</a:t>
            </a:r>
            <a:r>
              <a:rPr lang="tr-TR" dirty="0"/>
              <a:t> birlikte kullanılması, biyolojik temelli </a:t>
            </a:r>
            <a:r>
              <a:rPr lang="tr-TR" dirty="0" err="1"/>
              <a:t>frailty</a:t>
            </a:r>
            <a:r>
              <a:rPr lang="tr-TR" dirty="0"/>
              <a:t> tanımlamasını güçlendirebilir.•	</a:t>
            </a:r>
            <a:r>
              <a:rPr lang="tr-TR" dirty="0" err="1"/>
              <a:t>NFC’nin</a:t>
            </a:r>
            <a:r>
              <a:rPr lang="tr-TR" dirty="0"/>
              <a:t> standardizasyonu ve klinik entegrasyonu için geriatrik popülasyonda referans değerlerin belirlenmesine ihtiyaç vardır.•	Vasküler müdahalelerin (ör. egzersiz, antioksidan tedavi, NO düzenleyiciler) NFC bulgularına ve kırılganlık seyrine etkisi araştırılmalıdır.</a:t>
            </a:r>
          </a:p>
        </p:txBody>
      </p:sp>
      <p:sp>
        <p:nvSpPr>
          <p:cNvPr id="4" name="Slayt Numarası Yer Tutucusu 3"/>
          <p:cNvSpPr>
            <a:spLocks noGrp="1"/>
          </p:cNvSpPr>
          <p:nvPr>
            <p:ph type="sldNum" sz="quarter" idx="5"/>
          </p:nvPr>
        </p:nvSpPr>
        <p:spPr/>
        <p:txBody>
          <a:bodyPr/>
          <a:lstStyle/>
          <a:p>
            <a:fld id="{6465A146-172F-4738-B4A1-30386647972A}" type="slidenum">
              <a:rPr lang="tr-TR" smtClean="0"/>
              <a:t>26</a:t>
            </a:fld>
            <a:endParaRPr lang="tr-TR"/>
          </a:p>
        </p:txBody>
      </p:sp>
    </p:spTree>
    <p:extLst>
      <p:ext uri="{BB962C8B-B14F-4D97-AF65-F5344CB8AC3E}">
        <p14:creationId xmlns:p14="http://schemas.microsoft.com/office/powerpoint/2010/main" val="650811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465A146-172F-4738-B4A1-30386647972A}" type="slidenum">
              <a:rPr lang="tr-TR" smtClean="0"/>
              <a:t>27</a:t>
            </a:fld>
            <a:endParaRPr lang="tr-TR"/>
          </a:p>
        </p:txBody>
      </p:sp>
    </p:spTree>
    <p:extLst>
      <p:ext uri="{BB962C8B-B14F-4D97-AF65-F5344CB8AC3E}">
        <p14:creationId xmlns:p14="http://schemas.microsoft.com/office/powerpoint/2010/main" val="159313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80A59-46F6-B1DB-CCD2-BBEEF4B1517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056A397-EE74-C903-5B50-C85F78B6AB9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9272C19-D7D5-CCE9-56B2-DD9A70AEE1A2}"/>
              </a:ext>
            </a:extLst>
          </p:cNvPr>
          <p:cNvSpPr>
            <a:spLocks noGrp="1"/>
          </p:cNvSpPr>
          <p:nvPr>
            <p:ph type="body" idx="1"/>
          </p:nvPr>
        </p:nvSpPr>
        <p:spPr/>
        <p:txBody>
          <a:bodyPr/>
          <a:lstStyle/>
          <a:p>
            <a:r>
              <a:rPr lang="tr-TR" sz="1200" kern="100" dirty="0" err="1">
                <a:effectLst/>
                <a:latin typeface="Times New Roman" panose="02020603050405020304" pitchFamily="18" charset="0"/>
                <a:ea typeface="Calibri" panose="020F0502020204030204" pitchFamily="34" charset="0"/>
                <a:cs typeface="Times New Roman" panose="02020603050405020304" pitchFamily="18" charset="0"/>
              </a:rPr>
              <a:t>Dilate</a:t>
            </a:r>
            <a:r>
              <a:rPr lang="tr-TR" sz="1200" kern="100" dirty="0">
                <a:effectLst/>
                <a:latin typeface="Times New Roman" panose="02020603050405020304" pitchFamily="18" charset="0"/>
                <a:ea typeface="Calibri" panose="020F0502020204030204" pitchFamily="34" charset="0"/>
                <a:cs typeface="Times New Roman" panose="02020603050405020304" pitchFamily="18" charset="0"/>
              </a:rPr>
              <a:t> kapillerler, hemorajiler ve </a:t>
            </a:r>
            <a:r>
              <a:rPr lang="tr-TR" sz="1200" kern="100" dirty="0" err="1">
                <a:effectLst/>
                <a:latin typeface="Times New Roman" panose="02020603050405020304" pitchFamily="18" charset="0"/>
                <a:ea typeface="Calibri" panose="020F0502020204030204" pitchFamily="34" charset="0"/>
                <a:cs typeface="Times New Roman" panose="02020603050405020304" pitchFamily="18" charset="0"/>
              </a:rPr>
              <a:t>neoanjiyogenez</a:t>
            </a:r>
            <a:r>
              <a:rPr lang="tr-TR" sz="1200" kern="100" dirty="0">
                <a:effectLst/>
                <a:latin typeface="Times New Roman" panose="02020603050405020304" pitchFamily="18" charset="0"/>
                <a:ea typeface="Calibri" panose="020F0502020204030204" pitchFamily="34" charset="0"/>
                <a:cs typeface="Times New Roman" panose="02020603050405020304" pitchFamily="18" charset="0"/>
              </a:rPr>
              <a:t> gibi bulgular inflamatuar süreçler ve endotel disfonksiyonunun göstergeleri olarak kabul edilmektedir (8)</a:t>
            </a:r>
          </a:p>
          <a:p>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200150" lvl="2" indent="-285750" algn="just">
              <a:buFont typeface="Wingdings" panose="05000000000000000000" pitchFamily="2" charset="2"/>
              <a:buChar char="Ø"/>
            </a:pPr>
            <a:endParaRPr lang="tr-TR" dirty="0">
              <a:solidFill>
                <a:schemeClr val="tx1"/>
              </a:solidFill>
            </a:endParaRPr>
          </a:p>
          <a:p>
            <a:pPr marL="285750" lvl="0" indent="-285750" algn="just">
              <a:buFont typeface="Wingdings" panose="05000000000000000000" pitchFamily="2" charset="2"/>
              <a:buChar char="Ø"/>
            </a:pPr>
            <a:endParaRPr lang="tr-TR" dirty="0"/>
          </a:p>
          <a:p>
            <a:pPr marL="285750" indent="-285750" algn="just">
              <a:buFont typeface="Wingdings" panose="05000000000000000000" pitchFamily="2" charset="2"/>
              <a:buChar char="Ø"/>
            </a:pPr>
            <a:r>
              <a:rPr lang="tr-TR" b="1" dirty="0" err="1"/>
              <a:t>Mikrosirkülasyon</a:t>
            </a:r>
            <a:r>
              <a:rPr lang="tr-TR" b="1" dirty="0"/>
              <a:t> değişikliklerinin incelenmesi</a:t>
            </a:r>
            <a:r>
              <a:rPr lang="tr-TR" dirty="0"/>
              <a:t>, kırılganlık ve benzeri geriatrik sendromların altta yatan patofizyolojik mekanizmalarının daha iyi anlaşılmasına olanak sağlar</a:t>
            </a:r>
          </a:p>
          <a:p>
            <a:endParaRPr lang="tr-TR" dirty="0"/>
          </a:p>
        </p:txBody>
      </p:sp>
      <p:sp>
        <p:nvSpPr>
          <p:cNvPr id="4" name="Slayt Numarası Yer Tutucusu 3">
            <a:extLst>
              <a:ext uri="{FF2B5EF4-FFF2-40B4-BE49-F238E27FC236}">
                <a16:creationId xmlns:a16="http://schemas.microsoft.com/office/drawing/2014/main" id="{13758B06-7CC0-AE5F-45D8-A859CDB3D60F}"/>
              </a:ext>
            </a:extLst>
          </p:cNvPr>
          <p:cNvSpPr>
            <a:spLocks noGrp="1"/>
          </p:cNvSpPr>
          <p:nvPr>
            <p:ph type="sldNum" sz="quarter" idx="5"/>
          </p:nvPr>
        </p:nvSpPr>
        <p:spPr/>
        <p:txBody>
          <a:bodyPr/>
          <a:lstStyle/>
          <a:p>
            <a:fld id="{6465A146-172F-4738-B4A1-30386647972A}" type="slidenum">
              <a:rPr lang="tr-TR" smtClean="0"/>
              <a:t>4</a:t>
            </a:fld>
            <a:endParaRPr lang="tr-TR"/>
          </a:p>
        </p:txBody>
      </p:sp>
    </p:spTree>
    <p:extLst>
      <p:ext uri="{BB962C8B-B14F-4D97-AF65-F5344CB8AC3E}">
        <p14:creationId xmlns:p14="http://schemas.microsoft.com/office/powerpoint/2010/main" val="936254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00" dirty="0">
                <a:effectLst/>
                <a:ea typeface="Calibri" panose="020F0502020204030204" pitchFamily="34" charset="0"/>
                <a:cs typeface="Times New Roman" panose="02020603050405020304" pitchFamily="18" charset="0"/>
              </a:rPr>
              <a:t>CFS</a:t>
            </a:r>
            <a:r>
              <a:rPr lang="tr-TR" sz="1200" kern="100" dirty="0">
                <a:effectLst/>
                <a:ea typeface="Calibri" panose="020F0502020204030204" pitchFamily="34" charset="0"/>
                <a:cs typeface="Times New Roman" panose="02020603050405020304" pitchFamily="18" charset="0"/>
              </a:rPr>
              <a:t>  ve </a:t>
            </a:r>
            <a:r>
              <a:rPr lang="tr-TR" sz="1200" b="1" kern="100" dirty="0">
                <a:effectLst/>
                <a:ea typeface="Calibri" panose="020F0502020204030204" pitchFamily="34" charset="0"/>
                <a:cs typeface="Times New Roman" panose="02020603050405020304" pitchFamily="18" charset="0"/>
              </a:rPr>
              <a:t>FRAIL</a:t>
            </a:r>
            <a:r>
              <a:rPr lang="tr-TR" sz="1200" kern="100" dirty="0">
                <a:effectLst/>
                <a:ea typeface="Calibri" panose="020F0502020204030204" pitchFamily="34" charset="0"/>
                <a:cs typeface="Times New Roman" panose="02020603050405020304" pitchFamily="18" charset="0"/>
              </a:rPr>
              <a:t> gibi kırılganlık araçları, ağırlıklı olarak fonksiyonel ve klinik bileşenlere odaklanmakta, </a:t>
            </a:r>
            <a:r>
              <a:rPr lang="tr-TR" sz="1200" i="1" kern="100" dirty="0">
                <a:effectLst/>
                <a:ea typeface="Calibri" panose="020F0502020204030204" pitchFamily="34" charset="0"/>
                <a:cs typeface="Times New Roman" panose="02020603050405020304" pitchFamily="18" charset="0"/>
              </a:rPr>
              <a:t>mikrovasküler değişiklikler ve inflamasyon  </a:t>
            </a:r>
            <a:r>
              <a:rPr lang="tr-TR" sz="1200" kern="100" dirty="0" err="1">
                <a:effectLst/>
                <a:ea typeface="Calibri" panose="020F0502020204030204" pitchFamily="34" charset="0"/>
                <a:cs typeface="Times New Roman" panose="02020603050405020304" pitchFamily="18" charset="0"/>
              </a:rPr>
              <a:t>biyobelirteçlerini</a:t>
            </a:r>
            <a:r>
              <a:rPr lang="tr-TR" sz="1200" kern="100" dirty="0">
                <a:effectLst/>
                <a:ea typeface="Calibri" panose="020F0502020204030204" pitchFamily="34" charset="0"/>
                <a:cs typeface="Times New Roman" panose="02020603050405020304" pitchFamily="18" charset="0"/>
              </a:rPr>
              <a:t> kapsamamakta</a:t>
            </a:r>
          </a:p>
          <a:p>
            <a:endParaRPr lang="tr-TR" dirty="0"/>
          </a:p>
        </p:txBody>
      </p:sp>
      <p:sp>
        <p:nvSpPr>
          <p:cNvPr id="4" name="Slayt Numarası Yer Tutucusu 3"/>
          <p:cNvSpPr>
            <a:spLocks noGrp="1"/>
          </p:cNvSpPr>
          <p:nvPr>
            <p:ph type="sldNum" sz="quarter" idx="5"/>
          </p:nvPr>
        </p:nvSpPr>
        <p:spPr/>
        <p:txBody>
          <a:bodyPr/>
          <a:lstStyle/>
          <a:p>
            <a:fld id="{6465A146-172F-4738-B4A1-30386647972A}" type="slidenum">
              <a:rPr lang="tr-TR" smtClean="0"/>
              <a:t>6</a:t>
            </a:fld>
            <a:endParaRPr lang="tr-TR"/>
          </a:p>
        </p:txBody>
      </p:sp>
    </p:spTree>
    <p:extLst>
      <p:ext uri="{BB962C8B-B14F-4D97-AF65-F5344CB8AC3E}">
        <p14:creationId xmlns:p14="http://schemas.microsoft.com/office/powerpoint/2010/main" val="175339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Kapilleroskopi</a:t>
            </a:r>
            <a:r>
              <a:rPr lang="tr-TR" dirty="0"/>
              <a:t>; mikroskop aracılığıyla tırnak yatağında kapiller adı verilen küçük damar yapılarının incelenmesi işlemidir</a:t>
            </a:r>
          </a:p>
        </p:txBody>
      </p:sp>
      <p:sp>
        <p:nvSpPr>
          <p:cNvPr id="4" name="Slayt Numarası Yer Tutucusu 3"/>
          <p:cNvSpPr>
            <a:spLocks noGrp="1"/>
          </p:cNvSpPr>
          <p:nvPr>
            <p:ph type="sldNum" sz="quarter" idx="5"/>
          </p:nvPr>
        </p:nvSpPr>
        <p:spPr/>
        <p:txBody>
          <a:bodyPr/>
          <a:lstStyle/>
          <a:p>
            <a:fld id="{6465A146-172F-4738-B4A1-30386647972A}" type="slidenum">
              <a:rPr lang="tr-TR" smtClean="0"/>
              <a:t>8</a:t>
            </a:fld>
            <a:endParaRPr lang="tr-TR"/>
          </a:p>
        </p:txBody>
      </p:sp>
    </p:spTree>
    <p:extLst>
      <p:ext uri="{BB962C8B-B14F-4D97-AF65-F5344CB8AC3E}">
        <p14:creationId xmlns:p14="http://schemas.microsoft.com/office/powerpoint/2010/main" val="1560602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sz="1200" b="1" kern="1200" dirty="0">
                <a:solidFill>
                  <a:schemeClr val="tx1"/>
                </a:solidFill>
                <a:effectLst/>
                <a:latin typeface="+mn-lt"/>
                <a:ea typeface="+mn-ea"/>
                <a:cs typeface="+mn-cs"/>
              </a:rPr>
              <a:t>Kapiller yoğunluk</a:t>
            </a:r>
            <a:r>
              <a:rPr lang="tr-TR" sz="1200" kern="1200" dirty="0">
                <a:solidFill>
                  <a:schemeClr val="tx1"/>
                </a:solidFill>
                <a:effectLst/>
                <a:latin typeface="+mn-lt"/>
                <a:ea typeface="+mn-ea"/>
                <a:cs typeface="+mn-cs"/>
              </a:rPr>
              <a:t>: 1 mm²’deki kapiller sayısı </a:t>
            </a:r>
          </a:p>
          <a:p>
            <a:pPr lvl="0"/>
            <a:r>
              <a:rPr lang="tr-TR" sz="1200" b="1" kern="1200" dirty="0">
                <a:solidFill>
                  <a:schemeClr val="tx1"/>
                </a:solidFill>
                <a:effectLst/>
                <a:latin typeface="+mn-lt"/>
                <a:ea typeface="+mn-ea"/>
                <a:cs typeface="+mn-cs"/>
              </a:rPr>
              <a:t>Dev kapillerler</a:t>
            </a:r>
            <a:r>
              <a:rPr lang="tr-TR" sz="1200" kern="1200" dirty="0">
                <a:solidFill>
                  <a:schemeClr val="tx1"/>
                </a:solidFill>
                <a:effectLst/>
                <a:latin typeface="+mn-lt"/>
                <a:ea typeface="+mn-ea"/>
                <a:cs typeface="+mn-cs"/>
              </a:rPr>
              <a:t>: çapı ≥50 µm olan yapılar </a:t>
            </a:r>
          </a:p>
          <a:p>
            <a:pPr lvl="0"/>
            <a:r>
              <a:rPr lang="tr-TR" sz="1200" b="1" kern="1200" dirty="0">
                <a:solidFill>
                  <a:schemeClr val="tx1"/>
                </a:solidFill>
                <a:effectLst/>
                <a:latin typeface="+mn-lt"/>
                <a:ea typeface="+mn-ea"/>
                <a:cs typeface="+mn-cs"/>
              </a:rPr>
              <a:t>Kapiller dilatasyon</a:t>
            </a:r>
            <a:r>
              <a:rPr lang="tr-TR" sz="1200" kern="1200" dirty="0">
                <a:solidFill>
                  <a:schemeClr val="tx1"/>
                </a:solidFill>
                <a:effectLst/>
                <a:latin typeface="+mn-lt"/>
                <a:ea typeface="+mn-ea"/>
                <a:cs typeface="+mn-cs"/>
              </a:rPr>
              <a:t>: apikal çapı &gt;20 µm ve &lt;50 µm olanlar </a:t>
            </a:r>
          </a:p>
          <a:p>
            <a:pPr lvl="0"/>
            <a:r>
              <a:rPr lang="tr-TR" sz="1200" b="1" kern="1200" dirty="0">
                <a:solidFill>
                  <a:schemeClr val="tx1"/>
                </a:solidFill>
                <a:effectLst/>
                <a:latin typeface="+mn-lt"/>
                <a:ea typeface="+mn-ea"/>
                <a:cs typeface="+mn-cs"/>
              </a:rPr>
              <a:t>Kapiller </a:t>
            </a:r>
            <a:r>
              <a:rPr lang="tr-TR" sz="1200" b="1" kern="1200" dirty="0" err="1">
                <a:solidFill>
                  <a:schemeClr val="tx1"/>
                </a:solidFill>
                <a:effectLst/>
                <a:latin typeface="+mn-lt"/>
                <a:ea typeface="+mn-ea"/>
                <a:cs typeface="+mn-cs"/>
              </a:rPr>
              <a:t>tortiyozite</a:t>
            </a:r>
            <a:r>
              <a:rPr lang="tr-TR" sz="1200" kern="1200" dirty="0">
                <a:solidFill>
                  <a:schemeClr val="tx1"/>
                </a:solidFill>
                <a:effectLst/>
                <a:latin typeface="+mn-lt"/>
                <a:ea typeface="+mn-ea"/>
                <a:cs typeface="+mn-cs"/>
              </a:rPr>
              <a:t>: belirgin kıvrımlı, zikzaklı veya düzensiz yapı </a:t>
            </a:r>
          </a:p>
          <a:p>
            <a:pPr lvl="0"/>
            <a:r>
              <a:rPr lang="tr-TR" sz="1200" b="1" kern="1200" dirty="0" err="1">
                <a:solidFill>
                  <a:schemeClr val="tx1"/>
                </a:solidFill>
                <a:effectLst/>
                <a:latin typeface="+mn-lt"/>
                <a:ea typeface="+mn-ea"/>
                <a:cs typeface="+mn-cs"/>
              </a:rPr>
              <a:t>Avasküler</a:t>
            </a:r>
            <a:r>
              <a:rPr lang="tr-TR" sz="1200" b="1" kern="1200" dirty="0">
                <a:solidFill>
                  <a:schemeClr val="tx1"/>
                </a:solidFill>
                <a:effectLst/>
                <a:latin typeface="+mn-lt"/>
                <a:ea typeface="+mn-ea"/>
                <a:cs typeface="+mn-cs"/>
              </a:rPr>
              <a:t> alanlar</a:t>
            </a:r>
            <a:r>
              <a:rPr lang="tr-TR" sz="1200" kern="1200" dirty="0">
                <a:solidFill>
                  <a:schemeClr val="tx1"/>
                </a:solidFill>
                <a:effectLst/>
                <a:latin typeface="+mn-lt"/>
                <a:ea typeface="+mn-ea"/>
                <a:cs typeface="+mn-cs"/>
              </a:rPr>
              <a:t>: iki kapiller arasında ≥200 µm boşluk </a:t>
            </a:r>
          </a:p>
          <a:p>
            <a:pPr lvl="0"/>
            <a:r>
              <a:rPr lang="tr-TR" sz="1200" b="1" kern="1200" dirty="0" err="1">
                <a:solidFill>
                  <a:schemeClr val="tx1"/>
                </a:solidFill>
                <a:effectLst/>
                <a:latin typeface="+mn-lt"/>
                <a:ea typeface="+mn-ea"/>
                <a:cs typeface="+mn-cs"/>
              </a:rPr>
              <a:t>Neoanjiyogenez</a:t>
            </a:r>
            <a:r>
              <a:rPr lang="tr-TR" sz="1200" kern="1200" dirty="0">
                <a:solidFill>
                  <a:schemeClr val="tx1"/>
                </a:solidFill>
                <a:effectLst/>
                <a:latin typeface="+mn-lt"/>
                <a:ea typeface="+mn-ea"/>
                <a:cs typeface="+mn-cs"/>
              </a:rPr>
              <a:t>: ince, dallanmış, düzensiz yeni damar oluşumları </a:t>
            </a:r>
          </a:p>
          <a:p>
            <a:pPr lvl="0"/>
            <a:r>
              <a:rPr lang="tr-TR" sz="1200" b="1" kern="1200" dirty="0" err="1">
                <a:solidFill>
                  <a:schemeClr val="tx1"/>
                </a:solidFill>
                <a:effectLst/>
                <a:latin typeface="+mn-lt"/>
                <a:ea typeface="+mn-ea"/>
                <a:cs typeface="+mn-cs"/>
              </a:rPr>
              <a:t>Elongated</a:t>
            </a:r>
            <a:r>
              <a:rPr lang="tr-TR" sz="1200" b="1" kern="1200" dirty="0">
                <a:solidFill>
                  <a:schemeClr val="tx1"/>
                </a:solidFill>
                <a:effectLst/>
                <a:latin typeface="+mn-lt"/>
                <a:ea typeface="+mn-ea"/>
                <a:cs typeface="+mn-cs"/>
              </a:rPr>
              <a:t> kapiller</a:t>
            </a:r>
            <a:r>
              <a:rPr lang="tr-TR" sz="1200" kern="1200" dirty="0">
                <a:solidFill>
                  <a:schemeClr val="tx1"/>
                </a:solidFill>
                <a:effectLst/>
                <a:latin typeface="+mn-lt"/>
                <a:ea typeface="+mn-ea"/>
                <a:cs typeface="+mn-cs"/>
              </a:rPr>
              <a:t>: uzunluğu ≥300 µm olan kapillerler </a:t>
            </a:r>
          </a:p>
          <a:p>
            <a:pPr lvl="0"/>
            <a:r>
              <a:rPr lang="tr-TR" sz="1200" b="1" kern="1200" dirty="0" err="1">
                <a:solidFill>
                  <a:schemeClr val="tx1"/>
                </a:solidFill>
                <a:effectLst/>
                <a:latin typeface="+mn-lt"/>
                <a:ea typeface="+mn-ea"/>
                <a:cs typeface="+mn-cs"/>
              </a:rPr>
              <a:t>Mikrohemorajiler</a:t>
            </a:r>
            <a:r>
              <a:rPr lang="tr-TR" sz="1200" kern="1200" dirty="0">
                <a:solidFill>
                  <a:schemeClr val="tx1"/>
                </a:solidFill>
                <a:effectLst/>
                <a:latin typeface="+mn-lt"/>
                <a:ea typeface="+mn-ea"/>
                <a:cs typeface="+mn-cs"/>
              </a:rPr>
              <a:t>: kapiller yatağında noktasal hemorajik odaklar </a:t>
            </a:r>
          </a:p>
          <a:p>
            <a:pPr lvl="0"/>
            <a:r>
              <a:rPr lang="tr-TR" sz="1200" b="1" kern="1200" dirty="0">
                <a:solidFill>
                  <a:schemeClr val="tx1"/>
                </a:solidFill>
                <a:effectLst/>
                <a:latin typeface="+mn-lt"/>
                <a:ea typeface="+mn-ea"/>
                <a:cs typeface="+mn-cs"/>
              </a:rPr>
              <a:t>Morfolojik anomaliler</a:t>
            </a:r>
            <a:r>
              <a:rPr lang="tr-TR" sz="1200" kern="1200" dirty="0">
                <a:solidFill>
                  <a:schemeClr val="tx1"/>
                </a:solidFill>
                <a:effectLst/>
                <a:latin typeface="+mn-lt"/>
                <a:ea typeface="+mn-ea"/>
                <a:cs typeface="+mn-cs"/>
              </a:rPr>
              <a:t>: devrilmiş, çatal yapılı veya düzensiz </a:t>
            </a:r>
            <a:r>
              <a:rPr lang="tr-TR" sz="1200" kern="1200" dirty="0" err="1">
                <a:solidFill>
                  <a:schemeClr val="tx1"/>
                </a:solidFill>
                <a:effectLst/>
                <a:latin typeface="+mn-lt"/>
                <a:ea typeface="+mn-ea"/>
                <a:cs typeface="+mn-cs"/>
              </a:rPr>
              <a:t>konturlu</a:t>
            </a:r>
            <a:r>
              <a:rPr lang="tr-TR" sz="1200" kern="1200" dirty="0">
                <a:solidFill>
                  <a:schemeClr val="tx1"/>
                </a:solidFill>
                <a:effectLst/>
                <a:latin typeface="+mn-lt"/>
                <a:ea typeface="+mn-ea"/>
                <a:cs typeface="+mn-cs"/>
              </a:rPr>
              <a:t> kapillerler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Smith, V., </a:t>
            </a:r>
            <a:r>
              <a:rPr lang="tr-TR" sz="1200" dirty="0" err="1"/>
              <a:t>Herrick</a:t>
            </a:r>
            <a:r>
              <a:rPr lang="tr-TR" sz="1200" dirty="0"/>
              <a:t>, A. L., </a:t>
            </a:r>
            <a:r>
              <a:rPr lang="tr-TR" sz="1200" dirty="0" err="1"/>
              <a:t>Ingegnoli</a:t>
            </a:r>
            <a:r>
              <a:rPr lang="tr-TR" sz="1200" dirty="0"/>
              <a:t>, F., </a:t>
            </a:r>
            <a:r>
              <a:rPr lang="tr-TR" sz="1200" dirty="0" err="1"/>
              <a:t>Damjanov</a:t>
            </a:r>
            <a:r>
              <a:rPr lang="tr-TR" sz="1200" dirty="0"/>
              <a:t>, N., De </a:t>
            </a:r>
            <a:r>
              <a:rPr lang="tr-TR" sz="1200" dirty="0" err="1"/>
              <a:t>Angelis</a:t>
            </a:r>
            <a:r>
              <a:rPr lang="tr-TR" sz="1200" dirty="0"/>
              <a:t>, R., </a:t>
            </a:r>
            <a:r>
              <a:rPr lang="tr-TR" sz="1200" dirty="0" err="1"/>
              <a:t>Cutolo</a:t>
            </a:r>
            <a:r>
              <a:rPr lang="tr-TR" sz="1200" dirty="0"/>
              <a:t>, M., &amp; EULAR </a:t>
            </a:r>
            <a:r>
              <a:rPr lang="tr-TR" sz="1200" dirty="0" err="1"/>
              <a:t>Study</a:t>
            </a:r>
            <a:r>
              <a:rPr lang="tr-TR" sz="1200" dirty="0"/>
              <a:t> </a:t>
            </a:r>
            <a:r>
              <a:rPr lang="tr-TR" sz="1200" dirty="0" err="1"/>
              <a:t>Group</a:t>
            </a:r>
            <a:r>
              <a:rPr lang="tr-TR" sz="1200" dirty="0"/>
              <a:t> on </a:t>
            </a:r>
            <a:r>
              <a:rPr lang="tr-TR" sz="1200" dirty="0" err="1"/>
              <a:t>Microcirculation</a:t>
            </a:r>
            <a:r>
              <a:rPr lang="tr-TR" sz="1200" dirty="0"/>
              <a:t> in </a:t>
            </a:r>
            <a:r>
              <a:rPr lang="tr-TR" sz="1200" dirty="0" err="1"/>
              <a:t>Rheumatic</a:t>
            </a:r>
            <a:r>
              <a:rPr lang="tr-TR" sz="1200" dirty="0"/>
              <a:t> </a:t>
            </a:r>
            <a:r>
              <a:rPr lang="tr-TR" sz="1200" dirty="0" err="1"/>
              <a:t>Diseases</a:t>
            </a:r>
            <a:r>
              <a:rPr lang="tr-TR" sz="1200" dirty="0"/>
              <a:t>. (2020). </a:t>
            </a:r>
            <a:r>
              <a:rPr lang="tr-TR" sz="1200" dirty="0" err="1"/>
              <a:t>Standardisation</a:t>
            </a:r>
            <a:r>
              <a:rPr lang="tr-TR" sz="1200" dirty="0"/>
              <a:t> of </a:t>
            </a:r>
            <a:r>
              <a:rPr lang="tr-TR" sz="1200" dirty="0" err="1"/>
              <a:t>nailfold</a:t>
            </a:r>
            <a:r>
              <a:rPr lang="tr-TR" sz="1200" dirty="0"/>
              <a:t> </a:t>
            </a:r>
            <a:r>
              <a:rPr lang="tr-TR" sz="1200" dirty="0" err="1"/>
              <a:t>capillaroscopy</a:t>
            </a:r>
            <a:r>
              <a:rPr lang="tr-TR" sz="1200" dirty="0"/>
              <a:t> </a:t>
            </a:r>
            <a:r>
              <a:rPr lang="tr-TR" sz="1200" dirty="0" err="1"/>
              <a:t>for</a:t>
            </a:r>
            <a:r>
              <a:rPr lang="tr-TR" sz="1200" dirty="0"/>
              <a:t> </a:t>
            </a:r>
            <a:r>
              <a:rPr lang="tr-TR" sz="1200" dirty="0" err="1"/>
              <a:t>the</a:t>
            </a:r>
            <a:r>
              <a:rPr lang="tr-TR" sz="1200" dirty="0"/>
              <a:t> </a:t>
            </a:r>
            <a:r>
              <a:rPr lang="tr-TR" sz="1200" dirty="0" err="1"/>
              <a:t>assessment</a:t>
            </a:r>
            <a:r>
              <a:rPr lang="tr-TR" sz="1200" dirty="0"/>
              <a:t> of </a:t>
            </a:r>
            <a:r>
              <a:rPr lang="tr-TR" sz="1200" dirty="0" err="1"/>
              <a:t>patients</a:t>
            </a:r>
            <a:r>
              <a:rPr lang="tr-TR" sz="1200" dirty="0"/>
              <a:t> </a:t>
            </a:r>
            <a:r>
              <a:rPr lang="tr-TR" sz="1200" dirty="0" err="1"/>
              <a:t>with</a:t>
            </a:r>
            <a:r>
              <a:rPr lang="tr-TR" sz="1200" dirty="0"/>
              <a:t> </a:t>
            </a:r>
            <a:r>
              <a:rPr lang="tr-TR" sz="1200" dirty="0" err="1"/>
              <a:t>Raynaud’s</a:t>
            </a:r>
            <a:r>
              <a:rPr lang="tr-TR" sz="1200" dirty="0"/>
              <a:t> </a:t>
            </a:r>
            <a:r>
              <a:rPr lang="tr-TR" sz="1200" dirty="0" err="1"/>
              <a:t>phenomenon</a:t>
            </a:r>
            <a:r>
              <a:rPr lang="tr-TR" sz="1200" dirty="0"/>
              <a:t> </a:t>
            </a:r>
            <a:r>
              <a:rPr lang="tr-TR" sz="1200" dirty="0" err="1"/>
              <a:t>and</a:t>
            </a:r>
            <a:r>
              <a:rPr lang="tr-TR" sz="1200" dirty="0"/>
              <a:t> </a:t>
            </a:r>
            <a:r>
              <a:rPr lang="tr-TR" sz="1200" dirty="0" err="1"/>
              <a:t>systemic</a:t>
            </a:r>
            <a:r>
              <a:rPr lang="tr-TR" sz="1200" dirty="0"/>
              <a:t> </a:t>
            </a:r>
            <a:r>
              <a:rPr lang="tr-TR" sz="1200" dirty="0" err="1"/>
              <a:t>sclerosis</a:t>
            </a:r>
            <a:r>
              <a:rPr lang="tr-TR" sz="1200" dirty="0"/>
              <a:t>. </a:t>
            </a:r>
            <a:r>
              <a:rPr lang="tr-TR" sz="1200" i="1" dirty="0" err="1"/>
              <a:t>Autoimmunity</a:t>
            </a:r>
            <a:r>
              <a:rPr lang="tr-TR" sz="1200" i="1" dirty="0"/>
              <a:t> </a:t>
            </a:r>
            <a:r>
              <a:rPr lang="tr-TR" sz="1200" i="1" dirty="0" err="1"/>
              <a:t>Reviews</a:t>
            </a:r>
            <a:r>
              <a:rPr lang="tr-TR" sz="1200" i="1" dirty="0"/>
              <a:t>, 19</a:t>
            </a:r>
            <a:r>
              <a:rPr lang="tr-TR" sz="1200" dirty="0"/>
              <a:t>(3), 102458</a:t>
            </a:r>
            <a:endParaRPr lang="tr-TR" sz="700" dirty="0"/>
          </a:p>
          <a:p>
            <a:pPr lvl="0"/>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5"/>
          </p:nvPr>
        </p:nvSpPr>
        <p:spPr/>
        <p:txBody>
          <a:bodyPr/>
          <a:lstStyle/>
          <a:p>
            <a:fld id="{6465A146-172F-4738-B4A1-30386647972A}" type="slidenum">
              <a:rPr lang="tr-TR" smtClean="0"/>
              <a:t>9</a:t>
            </a:fld>
            <a:endParaRPr lang="tr-TR"/>
          </a:p>
        </p:txBody>
      </p:sp>
    </p:spTree>
    <p:extLst>
      <p:ext uri="{BB962C8B-B14F-4D97-AF65-F5344CB8AC3E}">
        <p14:creationId xmlns:p14="http://schemas.microsoft.com/office/powerpoint/2010/main" val="374481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Smith, V., </a:t>
            </a:r>
            <a:r>
              <a:rPr lang="tr-TR" sz="1200" dirty="0" err="1"/>
              <a:t>Herrick</a:t>
            </a:r>
            <a:r>
              <a:rPr lang="tr-TR" sz="1200" dirty="0"/>
              <a:t>, A. L., </a:t>
            </a:r>
            <a:r>
              <a:rPr lang="tr-TR" sz="1200" dirty="0" err="1"/>
              <a:t>Ingegnoli</a:t>
            </a:r>
            <a:r>
              <a:rPr lang="tr-TR" sz="1200" dirty="0"/>
              <a:t>, F., </a:t>
            </a:r>
            <a:r>
              <a:rPr lang="tr-TR" sz="1200" dirty="0" err="1"/>
              <a:t>Damjanov</a:t>
            </a:r>
            <a:r>
              <a:rPr lang="tr-TR" sz="1200" dirty="0"/>
              <a:t>, N., De </a:t>
            </a:r>
            <a:r>
              <a:rPr lang="tr-TR" sz="1200" dirty="0" err="1"/>
              <a:t>Angelis</a:t>
            </a:r>
            <a:r>
              <a:rPr lang="tr-TR" sz="1200" dirty="0"/>
              <a:t>, R., </a:t>
            </a:r>
            <a:r>
              <a:rPr lang="tr-TR" sz="1200" dirty="0" err="1"/>
              <a:t>Cutolo</a:t>
            </a:r>
            <a:r>
              <a:rPr lang="tr-TR" sz="1200" dirty="0"/>
              <a:t>, M., &amp; EULAR </a:t>
            </a:r>
            <a:r>
              <a:rPr lang="tr-TR" sz="1200" dirty="0" err="1"/>
              <a:t>Study</a:t>
            </a:r>
            <a:r>
              <a:rPr lang="tr-TR" sz="1200" dirty="0"/>
              <a:t> </a:t>
            </a:r>
            <a:r>
              <a:rPr lang="tr-TR" sz="1200" dirty="0" err="1"/>
              <a:t>Group</a:t>
            </a:r>
            <a:r>
              <a:rPr lang="tr-TR" sz="1200" dirty="0"/>
              <a:t> on </a:t>
            </a:r>
            <a:r>
              <a:rPr lang="tr-TR" sz="1200" dirty="0" err="1"/>
              <a:t>Microcirculation</a:t>
            </a:r>
            <a:r>
              <a:rPr lang="tr-TR" sz="1200" dirty="0"/>
              <a:t> in </a:t>
            </a:r>
            <a:r>
              <a:rPr lang="tr-TR" sz="1200" dirty="0" err="1"/>
              <a:t>Rheumatic</a:t>
            </a:r>
            <a:r>
              <a:rPr lang="tr-TR" sz="1200" dirty="0"/>
              <a:t> </a:t>
            </a:r>
            <a:r>
              <a:rPr lang="tr-TR" sz="1200" dirty="0" err="1"/>
              <a:t>Diseases</a:t>
            </a:r>
            <a:r>
              <a:rPr lang="tr-TR" sz="1200" dirty="0"/>
              <a:t>. (2020). </a:t>
            </a:r>
            <a:r>
              <a:rPr lang="tr-TR" sz="1200" dirty="0" err="1"/>
              <a:t>Standardisation</a:t>
            </a:r>
            <a:r>
              <a:rPr lang="tr-TR" sz="1200" dirty="0"/>
              <a:t> of </a:t>
            </a:r>
            <a:r>
              <a:rPr lang="tr-TR" sz="1200" dirty="0" err="1"/>
              <a:t>nailfold</a:t>
            </a:r>
            <a:r>
              <a:rPr lang="tr-TR" sz="1200" dirty="0"/>
              <a:t> </a:t>
            </a:r>
            <a:r>
              <a:rPr lang="tr-TR" sz="1200" dirty="0" err="1"/>
              <a:t>capillaroscopy</a:t>
            </a:r>
            <a:r>
              <a:rPr lang="tr-TR" sz="1200" dirty="0"/>
              <a:t> </a:t>
            </a:r>
            <a:r>
              <a:rPr lang="tr-TR" sz="1200" dirty="0" err="1"/>
              <a:t>for</a:t>
            </a:r>
            <a:r>
              <a:rPr lang="tr-TR" sz="1200" dirty="0"/>
              <a:t> </a:t>
            </a:r>
            <a:r>
              <a:rPr lang="tr-TR" sz="1200" dirty="0" err="1"/>
              <a:t>the</a:t>
            </a:r>
            <a:r>
              <a:rPr lang="tr-TR" sz="1200" dirty="0"/>
              <a:t> </a:t>
            </a:r>
            <a:r>
              <a:rPr lang="tr-TR" sz="1200" dirty="0" err="1"/>
              <a:t>assessment</a:t>
            </a:r>
            <a:r>
              <a:rPr lang="tr-TR" sz="1200" dirty="0"/>
              <a:t> of </a:t>
            </a:r>
            <a:r>
              <a:rPr lang="tr-TR" sz="1200" dirty="0" err="1"/>
              <a:t>patients</a:t>
            </a:r>
            <a:r>
              <a:rPr lang="tr-TR" sz="1200" dirty="0"/>
              <a:t> </a:t>
            </a:r>
            <a:r>
              <a:rPr lang="tr-TR" sz="1200" dirty="0" err="1"/>
              <a:t>with</a:t>
            </a:r>
            <a:r>
              <a:rPr lang="tr-TR" sz="1200" dirty="0"/>
              <a:t> </a:t>
            </a:r>
            <a:r>
              <a:rPr lang="tr-TR" sz="1200" dirty="0" err="1"/>
              <a:t>Raynaud’s</a:t>
            </a:r>
            <a:r>
              <a:rPr lang="tr-TR" sz="1200" dirty="0"/>
              <a:t> </a:t>
            </a:r>
            <a:r>
              <a:rPr lang="tr-TR" sz="1200" dirty="0" err="1"/>
              <a:t>phenomenon</a:t>
            </a:r>
            <a:r>
              <a:rPr lang="tr-TR" sz="1200" dirty="0"/>
              <a:t> </a:t>
            </a:r>
            <a:r>
              <a:rPr lang="tr-TR" sz="1200" dirty="0" err="1"/>
              <a:t>and</a:t>
            </a:r>
            <a:r>
              <a:rPr lang="tr-TR" sz="1200" dirty="0"/>
              <a:t> </a:t>
            </a:r>
            <a:r>
              <a:rPr lang="tr-TR" sz="1200" dirty="0" err="1"/>
              <a:t>systemic</a:t>
            </a:r>
            <a:r>
              <a:rPr lang="tr-TR" sz="1200" dirty="0"/>
              <a:t> </a:t>
            </a:r>
            <a:r>
              <a:rPr lang="tr-TR" sz="1200" dirty="0" err="1"/>
              <a:t>sclerosis</a:t>
            </a:r>
            <a:r>
              <a:rPr lang="tr-TR" sz="1200" dirty="0"/>
              <a:t>. </a:t>
            </a:r>
            <a:r>
              <a:rPr lang="tr-TR" sz="1200" i="1" dirty="0" err="1"/>
              <a:t>Autoimmunity</a:t>
            </a:r>
            <a:r>
              <a:rPr lang="tr-TR" sz="1200" i="1" dirty="0"/>
              <a:t> </a:t>
            </a:r>
            <a:r>
              <a:rPr lang="tr-TR" sz="1200" i="1" dirty="0" err="1"/>
              <a:t>Reviews</a:t>
            </a:r>
            <a:r>
              <a:rPr lang="tr-TR" sz="1200" i="1" dirty="0"/>
              <a:t>, 19</a:t>
            </a:r>
            <a:r>
              <a:rPr lang="tr-TR" sz="1200" dirty="0"/>
              <a:t>(3), 102458</a:t>
            </a:r>
            <a:endParaRPr lang="tr-TR" sz="700" dirty="0"/>
          </a:p>
          <a:p>
            <a:endParaRPr lang="tr-TR" dirty="0"/>
          </a:p>
        </p:txBody>
      </p:sp>
      <p:sp>
        <p:nvSpPr>
          <p:cNvPr id="4" name="Slayt Numarası Yer Tutucusu 3"/>
          <p:cNvSpPr>
            <a:spLocks noGrp="1"/>
          </p:cNvSpPr>
          <p:nvPr>
            <p:ph type="sldNum" sz="quarter" idx="5"/>
          </p:nvPr>
        </p:nvSpPr>
        <p:spPr/>
        <p:txBody>
          <a:bodyPr/>
          <a:lstStyle/>
          <a:p>
            <a:fld id="{6465A146-172F-4738-B4A1-30386647972A}" type="slidenum">
              <a:rPr lang="tr-TR" smtClean="0"/>
              <a:t>10</a:t>
            </a:fld>
            <a:endParaRPr lang="tr-TR"/>
          </a:p>
        </p:txBody>
      </p:sp>
    </p:spTree>
    <p:extLst>
      <p:ext uri="{BB962C8B-B14F-4D97-AF65-F5344CB8AC3E}">
        <p14:creationId xmlns:p14="http://schemas.microsoft.com/office/powerpoint/2010/main" val="1743771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ROC (</a:t>
            </a:r>
            <a:r>
              <a:rPr lang="tr-TR" dirty="0" err="1"/>
              <a:t>Receiver</a:t>
            </a:r>
            <a:r>
              <a:rPr lang="tr-TR" dirty="0"/>
              <a:t> Operating </a:t>
            </a:r>
            <a:r>
              <a:rPr lang="tr-TR" dirty="0" err="1"/>
              <a:t>Characteristic</a:t>
            </a:r>
            <a:r>
              <a:rPr lang="tr-TR" dirty="0"/>
              <a:t>) </a:t>
            </a:r>
          </a:p>
        </p:txBody>
      </p:sp>
      <p:sp>
        <p:nvSpPr>
          <p:cNvPr id="4" name="Slayt Numarası Yer Tutucusu 3"/>
          <p:cNvSpPr>
            <a:spLocks noGrp="1"/>
          </p:cNvSpPr>
          <p:nvPr>
            <p:ph type="sldNum" sz="quarter" idx="5"/>
          </p:nvPr>
        </p:nvSpPr>
        <p:spPr/>
        <p:txBody>
          <a:bodyPr/>
          <a:lstStyle/>
          <a:p>
            <a:fld id="{6465A146-172F-4738-B4A1-30386647972A}" type="slidenum">
              <a:rPr lang="tr-TR" smtClean="0"/>
              <a:t>11</a:t>
            </a:fld>
            <a:endParaRPr lang="tr-TR"/>
          </a:p>
        </p:txBody>
      </p:sp>
    </p:spTree>
    <p:extLst>
      <p:ext uri="{BB962C8B-B14F-4D97-AF65-F5344CB8AC3E}">
        <p14:creationId xmlns:p14="http://schemas.microsoft.com/office/powerpoint/2010/main" val="1385987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Data </a:t>
            </a:r>
            <a:r>
              <a:rPr lang="tr-TR" sz="1200" kern="1200" dirty="0" err="1">
                <a:solidFill>
                  <a:schemeClr val="tx1"/>
                </a:solidFill>
                <a:effectLst/>
                <a:latin typeface="+mn-lt"/>
                <a:ea typeface="+mn-ea"/>
                <a:cs typeface="+mn-cs"/>
              </a:rPr>
              <a:t>are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presented</a:t>
            </a:r>
            <a:r>
              <a:rPr lang="tr-TR" sz="1200" kern="1200" dirty="0">
                <a:solidFill>
                  <a:schemeClr val="tx1"/>
                </a:solidFill>
                <a:effectLst/>
                <a:latin typeface="+mn-lt"/>
                <a:ea typeface="+mn-ea"/>
                <a:cs typeface="+mn-cs"/>
              </a:rPr>
              <a:t> as </a:t>
            </a:r>
            <a:r>
              <a:rPr lang="tr-TR" sz="1200" kern="1200" dirty="0" err="1">
                <a:solidFill>
                  <a:schemeClr val="tx1"/>
                </a:solidFill>
                <a:effectLst/>
                <a:latin typeface="+mn-lt"/>
                <a:ea typeface="+mn-ea"/>
                <a:cs typeface="+mn-cs"/>
              </a:rPr>
              <a:t>mean</a:t>
            </a:r>
            <a:r>
              <a:rPr lang="tr-TR" sz="1200" kern="1200" dirty="0">
                <a:solidFill>
                  <a:schemeClr val="tx1"/>
                </a:solidFill>
                <a:effectLst/>
                <a:latin typeface="+mn-lt"/>
                <a:ea typeface="+mn-ea"/>
                <a:cs typeface="+mn-cs"/>
              </a:rPr>
              <a:t> ± SD, </a:t>
            </a:r>
            <a:r>
              <a:rPr lang="tr-TR" sz="1200" kern="1200" dirty="0" err="1">
                <a:solidFill>
                  <a:schemeClr val="tx1"/>
                </a:solidFill>
                <a:effectLst/>
                <a:latin typeface="+mn-lt"/>
                <a:ea typeface="+mn-ea"/>
                <a:cs typeface="+mn-cs"/>
              </a:rPr>
              <a:t>number</a:t>
            </a:r>
            <a:r>
              <a:rPr lang="tr-TR" sz="1200" kern="1200" dirty="0">
                <a:solidFill>
                  <a:schemeClr val="tx1"/>
                </a:solidFill>
                <a:effectLst/>
                <a:latin typeface="+mn-lt"/>
                <a:ea typeface="+mn-ea"/>
                <a:cs typeface="+mn-cs"/>
              </a:rPr>
              <a:t> (%), </a:t>
            </a:r>
            <a:r>
              <a:rPr lang="tr-TR" sz="1200" kern="1200" dirty="0" err="1">
                <a:solidFill>
                  <a:schemeClr val="tx1"/>
                </a:solidFill>
                <a:effectLst/>
                <a:latin typeface="+mn-lt"/>
                <a:ea typeface="+mn-ea"/>
                <a:cs typeface="+mn-cs"/>
              </a:rPr>
              <a:t>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median</a:t>
            </a:r>
            <a:r>
              <a:rPr lang="tr-TR" sz="1200" kern="1200" dirty="0">
                <a:solidFill>
                  <a:schemeClr val="tx1"/>
                </a:solidFill>
                <a:effectLst/>
                <a:latin typeface="+mn-lt"/>
                <a:ea typeface="+mn-ea"/>
                <a:cs typeface="+mn-cs"/>
              </a:rPr>
              <a:t> (IQR), as </a:t>
            </a:r>
            <a:r>
              <a:rPr lang="tr-TR" sz="1200" kern="1200" dirty="0" err="1">
                <a:solidFill>
                  <a:schemeClr val="tx1"/>
                </a:solidFill>
                <a:effectLst/>
                <a:latin typeface="+mn-lt"/>
                <a:ea typeface="+mn-ea"/>
                <a:cs typeface="+mn-cs"/>
              </a:rPr>
              <a:t>appropriate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Abbreviations</a:t>
            </a:r>
            <a:r>
              <a:rPr lang="tr-TR" sz="1200" kern="1200" dirty="0">
                <a:solidFill>
                  <a:schemeClr val="tx1"/>
                </a:solidFill>
                <a:effectLst/>
                <a:latin typeface="+mn-lt"/>
                <a:ea typeface="+mn-ea"/>
                <a:cs typeface="+mn-cs"/>
              </a:rPr>
              <a:t>: ADL: </a:t>
            </a:r>
            <a:r>
              <a:rPr lang="tr-TR" sz="1200" kern="1200" dirty="0" err="1">
                <a:solidFill>
                  <a:schemeClr val="tx1"/>
                </a:solidFill>
                <a:effectLst/>
                <a:latin typeface="+mn-lt"/>
                <a:ea typeface="+mn-ea"/>
                <a:cs typeface="+mn-cs"/>
              </a:rPr>
              <a:t>Katz</a:t>
            </a:r>
            <a:r>
              <a:rPr lang="tr-TR" sz="1200" kern="1200" dirty="0">
                <a:solidFill>
                  <a:schemeClr val="tx1"/>
                </a:solidFill>
                <a:effectLst/>
                <a:latin typeface="+mn-lt"/>
                <a:ea typeface="+mn-ea"/>
                <a:cs typeface="+mn-cs"/>
              </a:rPr>
              <a:t> Index of </a:t>
            </a:r>
            <a:r>
              <a:rPr lang="tr-TR" sz="1200" kern="1200" dirty="0" err="1">
                <a:solidFill>
                  <a:schemeClr val="tx1"/>
                </a:solidFill>
                <a:effectLst/>
                <a:latin typeface="+mn-lt"/>
                <a:ea typeface="+mn-ea"/>
                <a:cs typeface="+mn-cs"/>
              </a:rPr>
              <a:t>Independence</a:t>
            </a:r>
            <a:r>
              <a:rPr lang="tr-TR" sz="1200" kern="1200" dirty="0">
                <a:solidFill>
                  <a:schemeClr val="tx1"/>
                </a:solidFill>
                <a:effectLst/>
                <a:latin typeface="+mn-lt"/>
                <a:ea typeface="+mn-ea"/>
                <a:cs typeface="+mn-cs"/>
              </a:rPr>
              <a:t> in </a:t>
            </a:r>
            <a:r>
              <a:rPr lang="tr-TR" sz="1200" kern="1200" dirty="0" err="1">
                <a:solidFill>
                  <a:schemeClr val="tx1"/>
                </a:solidFill>
                <a:effectLst/>
                <a:latin typeface="+mn-lt"/>
                <a:ea typeface="+mn-ea"/>
                <a:cs typeface="+mn-cs"/>
              </a:rPr>
              <a:t>Activities</a:t>
            </a:r>
            <a:r>
              <a:rPr lang="tr-TR" sz="1200" kern="1200" dirty="0">
                <a:solidFill>
                  <a:schemeClr val="tx1"/>
                </a:solidFill>
                <a:effectLst/>
                <a:latin typeface="+mn-lt"/>
                <a:ea typeface="+mn-ea"/>
                <a:cs typeface="+mn-cs"/>
              </a:rPr>
              <a:t> of Daily </a:t>
            </a:r>
            <a:r>
              <a:rPr lang="tr-TR" sz="1200" kern="1200" dirty="0" err="1">
                <a:solidFill>
                  <a:schemeClr val="tx1"/>
                </a:solidFill>
                <a:effectLst/>
                <a:latin typeface="+mn-lt"/>
                <a:ea typeface="+mn-ea"/>
                <a:cs typeface="+mn-cs"/>
              </a:rPr>
              <a:t>Living</a:t>
            </a:r>
            <a:r>
              <a:rPr lang="tr-TR" sz="1200" kern="1200" dirty="0">
                <a:solidFill>
                  <a:schemeClr val="tx1"/>
                </a:solidFill>
                <a:effectLst/>
                <a:latin typeface="+mn-lt"/>
                <a:ea typeface="+mn-ea"/>
                <a:cs typeface="+mn-cs"/>
              </a:rPr>
              <a:t>, IADL: </a:t>
            </a:r>
            <a:r>
              <a:rPr lang="tr-TR" sz="1200" kern="1200" dirty="0" err="1">
                <a:solidFill>
                  <a:schemeClr val="tx1"/>
                </a:solidFill>
                <a:effectLst/>
                <a:latin typeface="+mn-lt"/>
                <a:ea typeface="+mn-ea"/>
                <a:cs typeface="+mn-cs"/>
              </a:rPr>
              <a:t>Lawton-Brody</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Instrumental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Activities</a:t>
            </a:r>
            <a:r>
              <a:rPr lang="tr-TR" sz="1200" kern="1200" dirty="0">
                <a:solidFill>
                  <a:schemeClr val="tx1"/>
                </a:solidFill>
                <a:effectLst/>
                <a:latin typeface="+mn-lt"/>
                <a:ea typeface="+mn-ea"/>
                <a:cs typeface="+mn-cs"/>
              </a:rPr>
              <a:t> of Daily </a:t>
            </a:r>
            <a:r>
              <a:rPr lang="tr-TR" sz="1200" kern="1200" dirty="0" err="1">
                <a:solidFill>
                  <a:schemeClr val="tx1"/>
                </a:solidFill>
                <a:effectLst/>
                <a:latin typeface="+mn-lt"/>
                <a:ea typeface="+mn-ea"/>
                <a:cs typeface="+mn-cs"/>
              </a:rPr>
              <a:t>Living</a:t>
            </a:r>
            <a:r>
              <a:rPr lang="tr-TR" sz="1200" kern="1200" dirty="0">
                <a:solidFill>
                  <a:schemeClr val="tx1"/>
                </a:solidFill>
                <a:effectLst/>
                <a:latin typeface="+mn-lt"/>
                <a:ea typeface="+mn-ea"/>
                <a:cs typeface="+mn-cs"/>
              </a:rPr>
              <a:t>, SMMSE: </a:t>
            </a:r>
            <a:r>
              <a:rPr lang="tr-TR" sz="1200" kern="1200" dirty="0" err="1">
                <a:solidFill>
                  <a:schemeClr val="tx1"/>
                </a:solidFill>
                <a:effectLst/>
                <a:latin typeface="+mn-lt"/>
                <a:ea typeface="+mn-ea"/>
                <a:cs typeface="+mn-cs"/>
              </a:rPr>
              <a:t>Standardized</a:t>
            </a:r>
            <a:r>
              <a:rPr lang="tr-TR" sz="1200" kern="1200" dirty="0">
                <a:solidFill>
                  <a:schemeClr val="tx1"/>
                </a:solidFill>
                <a:effectLst/>
                <a:latin typeface="+mn-lt"/>
                <a:ea typeface="+mn-ea"/>
                <a:cs typeface="+mn-cs"/>
              </a:rPr>
              <a:t> Mini-</a:t>
            </a:r>
            <a:r>
              <a:rPr lang="tr-TR" sz="1200" kern="1200" dirty="0" err="1">
                <a:solidFill>
                  <a:schemeClr val="tx1"/>
                </a:solidFill>
                <a:effectLst/>
                <a:latin typeface="+mn-lt"/>
                <a:ea typeface="+mn-ea"/>
                <a:cs typeface="+mn-cs"/>
              </a:rPr>
              <a:t>Mental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State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Examination</a:t>
            </a:r>
            <a:r>
              <a:rPr lang="tr-TR" sz="1200" kern="1200" dirty="0">
                <a:solidFill>
                  <a:schemeClr val="tx1"/>
                </a:solidFill>
                <a:effectLst/>
                <a:latin typeface="+mn-lt"/>
                <a:ea typeface="+mn-ea"/>
                <a:cs typeface="+mn-cs"/>
              </a:rPr>
              <a:t>, MNA-SF: Mini </a:t>
            </a:r>
            <a:r>
              <a:rPr lang="tr-TR" sz="1200" kern="1200" dirty="0" err="1">
                <a:solidFill>
                  <a:schemeClr val="tx1"/>
                </a:solidFill>
                <a:effectLst/>
                <a:latin typeface="+mn-lt"/>
                <a:ea typeface="+mn-ea"/>
                <a:cs typeface="+mn-cs"/>
              </a:rPr>
              <a:t>Nutritional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Assessment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Short</a:t>
            </a:r>
            <a:r>
              <a:rPr lang="tr-TR" sz="1200" kern="1200" dirty="0">
                <a:solidFill>
                  <a:schemeClr val="tx1"/>
                </a:solidFill>
                <a:effectLst/>
                <a:latin typeface="+mn-lt"/>
                <a:ea typeface="+mn-ea"/>
                <a:cs typeface="+mn-cs"/>
              </a:rPr>
              <a:t> Form, CFS: </a:t>
            </a:r>
            <a:r>
              <a:rPr lang="tr-TR" sz="1200" kern="1200" dirty="0" err="1">
                <a:solidFill>
                  <a:schemeClr val="tx1"/>
                </a:solidFill>
                <a:effectLst/>
                <a:latin typeface="+mn-lt"/>
                <a:ea typeface="+mn-ea"/>
                <a:cs typeface="+mn-cs"/>
              </a:rPr>
              <a:t>Clinical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Frailty</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Scale</a:t>
            </a:r>
            <a:r>
              <a:rPr lang="tr-TR" sz="1200" kern="1200" dirty="0">
                <a:solidFill>
                  <a:schemeClr val="tx1"/>
                </a:solidFill>
                <a:effectLst/>
                <a:latin typeface="+mn-lt"/>
                <a:ea typeface="+mn-ea"/>
                <a:cs typeface="+mn-cs"/>
              </a:rPr>
              <a:t>, GDS: </a:t>
            </a:r>
            <a:r>
              <a:rPr lang="tr-TR" sz="1200" kern="1200" dirty="0" err="1">
                <a:solidFill>
                  <a:schemeClr val="tx1"/>
                </a:solidFill>
                <a:effectLst/>
                <a:latin typeface="+mn-lt"/>
                <a:ea typeface="+mn-ea"/>
                <a:cs typeface="+mn-cs"/>
              </a:rPr>
              <a:t>Geriatric</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Depression</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Scale</a:t>
            </a:r>
            <a:r>
              <a:rPr lang="tr-TR" sz="1200" kern="1200" dirty="0">
                <a:solidFill>
                  <a:schemeClr val="tx1"/>
                </a:solidFill>
                <a:effectLst/>
                <a:latin typeface="+mn-lt"/>
                <a:ea typeface="+mn-ea"/>
                <a:cs typeface="+mn-cs"/>
              </a:rPr>
              <a:t>.</a:t>
            </a:r>
          </a:p>
          <a:p>
            <a:endParaRPr lang="tr-TR" dirty="0"/>
          </a:p>
        </p:txBody>
      </p:sp>
      <p:sp>
        <p:nvSpPr>
          <p:cNvPr id="4" name="Slayt Numarası Yer Tutucusu 3"/>
          <p:cNvSpPr>
            <a:spLocks noGrp="1"/>
          </p:cNvSpPr>
          <p:nvPr>
            <p:ph type="sldNum" sz="quarter" idx="5"/>
          </p:nvPr>
        </p:nvSpPr>
        <p:spPr/>
        <p:txBody>
          <a:bodyPr/>
          <a:lstStyle/>
          <a:p>
            <a:fld id="{6465A146-172F-4738-B4A1-30386647972A}" type="slidenum">
              <a:rPr lang="tr-TR" smtClean="0"/>
              <a:t>13</a:t>
            </a:fld>
            <a:endParaRPr lang="tr-TR"/>
          </a:p>
        </p:txBody>
      </p:sp>
    </p:spTree>
    <p:extLst>
      <p:ext uri="{BB962C8B-B14F-4D97-AF65-F5344CB8AC3E}">
        <p14:creationId xmlns:p14="http://schemas.microsoft.com/office/powerpoint/2010/main" val="1222579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a:t>(A)</a:t>
            </a:r>
            <a:r>
              <a:rPr lang="tr-TR" sz="1200" dirty="0"/>
              <a:t> Normal kapiller yoğunluk ve morfoloji, düzgün hizalanmış saç tokası şeklinde (</a:t>
            </a:r>
            <a:r>
              <a:rPr lang="tr-TR" sz="1200" dirty="0" err="1"/>
              <a:t>hairpin-shaped</a:t>
            </a:r>
            <a:r>
              <a:rPr lang="tr-TR" sz="1200" dirty="0"/>
              <a:t>) döngüler ile</a:t>
            </a:r>
            <a:endParaRPr lang="tr-TR" dirty="0"/>
          </a:p>
        </p:txBody>
      </p:sp>
      <p:sp>
        <p:nvSpPr>
          <p:cNvPr id="4" name="Slayt Numarası Yer Tutucusu 3"/>
          <p:cNvSpPr>
            <a:spLocks noGrp="1"/>
          </p:cNvSpPr>
          <p:nvPr>
            <p:ph type="sldNum" sz="quarter" idx="5"/>
          </p:nvPr>
        </p:nvSpPr>
        <p:spPr/>
        <p:txBody>
          <a:bodyPr/>
          <a:lstStyle/>
          <a:p>
            <a:fld id="{6465A146-172F-4738-B4A1-30386647972A}" type="slidenum">
              <a:rPr lang="tr-TR" smtClean="0"/>
              <a:t>15</a:t>
            </a:fld>
            <a:endParaRPr lang="tr-TR"/>
          </a:p>
        </p:txBody>
      </p:sp>
    </p:spTree>
    <p:extLst>
      <p:ext uri="{BB962C8B-B14F-4D97-AF65-F5344CB8AC3E}">
        <p14:creationId xmlns:p14="http://schemas.microsoft.com/office/powerpoint/2010/main" val="360287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F22CEB-3B76-2265-AA5B-AF754489350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C6564EB-94C6-E653-02F8-9B61857AD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10A9421-9343-6144-7239-DE3E9F11172F}"/>
              </a:ext>
            </a:extLst>
          </p:cNvPr>
          <p:cNvSpPr>
            <a:spLocks noGrp="1"/>
          </p:cNvSpPr>
          <p:nvPr>
            <p:ph type="dt" sz="half" idx="10"/>
          </p:nvPr>
        </p:nvSpPr>
        <p:spPr/>
        <p:txBody>
          <a:bodyPr/>
          <a:lstStyle/>
          <a:p>
            <a:fld id="{3BE5EF13-DB74-FB46-8BDD-6B7CD72601CC}" type="datetimeFigureOut">
              <a:rPr lang="tr-TR" smtClean="0"/>
              <a:t>16.10.2025</a:t>
            </a:fld>
            <a:endParaRPr lang="tr-TR"/>
          </a:p>
        </p:txBody>
      </p:sp>
      <p:sp>
        <p:nvSpPr>
          <p:cNvPr id="5" name="Alt Bilgi Yer Tutucusu 4">
            <a:extLst>
              <a:ext uri="{FF2B5EF4-FFF2-40B4-BE49-F238E27FC236}">
                <a16:creationId xmlns:a16="http://schemas.microsoft.com/office/drawing/2014/main" id="{A472F860-4AFB-9129-3A36-FA96EB4302F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A3E139E-1979-65EF-3448-F50E8EA9DB6D}"/>
              </a:ext>
            </a:extLst>
          </p:cNvPr>
          <p:cNvSpPr>
            <a:spLocks noGrp="1"/>
          </p:cNvSpPr>
          <p:nvPr>
            <p:ph type="sldNum" sz="quarter" idx="12"/>
          </p:nvPr>
        </p:nvSpPr>
        <p:spPr/>
        <p:txBody>
          <a:bodyPr/>
          <a:lstStyle/>
          <a:p>
            <a:fld id="{3616F712-68EE-564D-A353-AB95F65F72D8}" type="slidenum">
              <a:rPr lang="tr-TR" smtClean="0"/>
              <a:t>‹#›</a:t>
            </a:fld>
            <a:endParaRPr lang="tr-TR"/>
          </a:p>
        </p:txBody>
      </p:sp>
    </p:spTree>
    <p:extLst>
      <p:ext uri="{BB962C8B-B14F-4D97-AF65-F5344CB8AC3E}">
        <p14:creationId xmlns:p14="http://schemas.microsoft.com/office/powerpoint/2010/main" val="153170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7BFB2F-7060-C551-0A14-3DBECEC195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011D14C-509A-A224-AA73-11D8019CAC4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21C186-CD09-33B2-4D8B-E2FF17B0B4CB}"/>
              </a:ext>
            </a:extLst>
          </p:cNvPr>
          <p:cNvSpPr>
            <a:spLocks noGrp="1"/>
          </p:cNvSpPr>
          <p:nvPr>
            <p:ph type="dt" sz="half" idx="10"/>
          </p:nvPr>
        </p:nvSpPr>
        <p:spPr/>
        <p:txBody>
          <a:bodyPr/>
          <a:lstStyle/>
          <a:p>
            <a:fld id="{3BE5EF13-DB74-FB46-8BDD-6B7CD72601CC}" type="datetimeFigureOut">
              <a:rPr lang="tr-TR" smtClean="0"/>
              <a:t>16.10.2025</a:t>
            </a:fld>
            <a:endParaRPr lang="tr-TR"/>
          </a:p>
        </p:txBody>
      </p:sp>
      <p:sp>
        <p:nvSpPr>
          <p:cNvPr id="5" name="Alt Bilgi Yer Tutucusu 4">
            <a:extLst>
              <a:ext uri="{FF2B5EF4-FFF2-40B4-BE49-F238E27FC236}">
                <a16:creationId xmlns:a16="http://schemas.microsoft.com/office/drawing/2014/main" id="{A78B3C33-9E0E-378F-76FE-51BFF723F1F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847CB78-C975-0DC7-4E47-A49001EA8063}"/>
              </a:ext>
            </a:extLst>
          </p:cNvPr>
          <p:cNvSpPr>
            <a:spLocks noGrp="1"/>
          </p:cNvSpPr>
          <p:nvPr>
            <p:ph type="sldNum" sz="quarter" idx="12"/>
          </p:nvPr>
        </p:nvSpPr>
        <p:spPr/>
        <p:txBody>
          <a:bodyPr/>
          <a:lstStyle/>
          <a:p>
            <a:fld id="{3616F712-68EE-564D-A353-AB95F65F72D8}" type="slidenum">
              <a:rPr lang="tr-TR" smtClean="0"/>
              <a:t>‹#›</a:t>
            </a:fld>
            <a:endParaRPr lang="tr-TR"/>
          </a:p>
        </p:txBody>
      </p:sp>
    </p:spTree>
    <p:extLst>
      <p:ext uri="{BB962C8B-B14F-4D97-AF65-F5344CB8AC3E}">
        <p14:creationId xmlns:p14="http://schemas.microsoft.com/office/powerpoint/2010/main" val="252070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B39EC90-8F20-1A38-A4A7-8E670B72DD6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FE628E8-CD4A-B25F-B85C-C429FC77810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3FE0356-622C-52C1-6A3A-04104AC88BE6}"/>
              </a:ext>
            </a:extLst>
          </p:cNvPr>
          <p:cNvSpPr>
            <a:spLocks noGrp="1"/>
          </p:cNvSpPr>
          <p:nvPr>
            <p:ph type="dt" sz="half" idx="10"/>
          </p:nvPr>
        </p:nvSpPr>
        <p:spPr/>
        <p:txBody>
          <a:bodyPr/>
          <a:lstStyle/>
          <a:p>
            <a:fld id="{3BE5EF13-DB74-FB46-8BDD-6B7CD72601CC}" type="datetimeFigureOut">
              <a:rPr lang="tr-TR" smtClean="0"/>
              <a:t>16.10.2025</a:t>
            </a:fld>
            <a:endParaRPr lang="tr-TR"/>
          </a:p>
        </p:txBody>
      </p:sp>
      <p:sp>
        <p:nvSpPr>
          <p:cNvPr id="5" name="Alt Bilgi Yer Tutucusu 4">
            <a:extLst>
              <a:ext uri="{FF2B5EF4-FFF2-40B4-BE49-F238E27FC236}">
                <a16:creationId xmlns:a16="http://schemas.microsoft.com/office/drawing/2014/main" id="{A62BAAA2-EF01-F880-7607-335B9E408A4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95ACA9-0BE3-60DA-4E79-DC6E3396F414}"/>
              </a:ext>
            </a:extLst>
          </p:cNvPr>
          <p:cNvSpPr>
            <a:spLocks noGrp="1"/>
          </p:cNvSpPr>
          <p:nvPr>
            <p:ph type="sldNum" sz="quarter" idx="12"/>
          </p:nvPr>
        </p:nvSpPr>
        <p:spPr/>
        <p:txBody>
          <a:bodyPr/>
          <a:lstStyle/>
          <a:p>
            <a:fld id="{3616F712-68EE-564D-A353-AB95F65F72D8}" type="slidenum">
              <a:rPr lang="tr-TR" smtClean="0"/>
              <a:t>‹#›</a:t>
            </a:fld>
            <a:endParaRPr lang="tr-TR"/>
          </a:p>
        </p:txBody>
      </p:sp>
    </p:spTree>
    <p:extLst>
      <p:ext uri="{BB962C8B-B14F-4D97-AF65-F5344CB8AC3E}">
        <p14:creationId xmlns:p14="http://schemas.microsoft.com/office/powerpoint/2010/main" val="176422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505303-C2AA-C030-0351-4AC61A78162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ED27E34-C243-5AEA-DB77-F156C4D607B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E420A6E-93F1-A239-F6DF-3007476E44B0}"/>
              </a:ext>
            </a:extLst>
          </p:cNvPr>
          <p:cNvSpPr>
            <a:spLocks noGrp="1"/>
          </p:cNvSpPr>
          <p:nvPr>
            <p:ph type="dt" sz="half" idx="10"/>
          </p:nvPr>
        </p:nvSpPr>
        <p:spPr/>
        <p:txBody>
          <a:bodyPr/>
          <a:lstStyle/>
          <a:p>
            <a:fld id="{3BE5EF13-DB74-FB46-8BDD-6B7CD72601CC}" type="datetimeFigureOut">
              <a:rPr lang="tr-TR" smtClean="0"/>
              <a:t>16.10.2025</a:t>
            </a:fld>
            <a:endParaRPr lang="tr-TR"/>
          </a:p>
        </p:txBody>
      </p:sp>
      <p:sp>
        <p:nvSpPr>
          <p:cNvPr id="5" name="Alt Bilgi Yer Tutucusu 4">
            <a:extLst>
              <a:ext uri="{FF2B5EF4-FFF2-40B4-BE49-F238E27FC236}">
                <a16:creationId xmlns:a16="http://schemas.microsoft.com/office/drawing/2014/main" id="{9D01C469-F898-0AAF-EB21-9406A07C8F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6233052-3BE2-89FF-8C83-E63F74DFDA44}"/>
              </a:ext>
            </a:extLst>
          </p:cNvPr>
          <p:cNvSpPr>
            <a:spLocks noGrp="1"/>
          </p:cNvSpPr>
          <p:nvPr>
            <p:ph type="sldNum" sz="quarter" idx="12"/>
          </p:nvPr>
        </p:nvSpPr>
        <p:spPr/>
        <p:txBody>
          <a:bodyPr/>
          <a:lstStyle/>
          <a:p>
            <a:fld id="{3616F712-68EE-564D-A353-AB95F65F72D8}" type="slidenum">
              <a:rPr lang="tr-TR" smtClean="0"/>
              <a:t>‹#›</a:t>
            </a:fld>
            <a:endParaRPr lang="tr-TR"/>
          </a:p>
        </p:txBody>
      </p:sp>
    </p:spTree>
    <p:extLst>
      <p:ext uri="{BB962C8B-B14F-4D97-AF65-F5344CB8AC3E}">
        <p14:creationId xmlns:p14="http://schemas.microsoft.com/office/powerpoint/2010/main" val="31022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1CA930-805E-B092-9B3E-C0684AAAE72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E7EBC1B-432A-0937-9DDA-B6C4963BF5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A6AF6AE-ECD5-011B-1218-7DBA9CB19D3F}"/>
              </a:ext>
            </a:extLst>
          </p:cNvPr>
          <p:cNvSpPr>
            <a:spLocks noGrp="1"/>
          </p:cNvSpPr>
          <p:nvPr>
            <p:ph type="dt" sz="half" idx="10"/>
          </p:nvPr>
        </p:nvSpPr>
        <p:spPr/>
        <p:txBody>
          <a:bodyPr/>
          <a:lstStyle/>
          <a:p>
            <a:fld id="{3BE5EF13-DB74-FB46-8BDD-6B7CD72601CC}" type="datetimeFigureOut">
              <a:rPr lang="tr-TR" smtClean="0"/>
              <a:t>16.10.2025</a:t>
            </a:fld>
            <a:endParaRPr lang="tr-TR"/>
          </a:p>
        </p:txBody>
      </p:sp>
      <p:sp>
        <p:nvSpPr>
          <p:cNvPr id="5" name="Alt Bilgi Yer Tutucusu 4">
            <a:extLst>
              <a:ext uri="{FF2B5EF4-FFF2-40B4-BE49-F238E27FC236}">
                <a16:creationId xmlns:a16="http://schemas.microsoft.com/office/drawing/2014/main" id="{1D4D4311-15FC-0A2B-98E5-20345B3AEE3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30A999F-958A-B833-DD53-EE8DD035B9ED}"/>
              </a:ext>
            </a:extLst>
          </p:cNvPr>
          <p:cNvSpPr>
            <a:spLocks noGrp="1"/>
          </p:cNvSpPr>
          <p:nvPr>
            <p:ph type="sldNum" sz="quarter" idx="12"/>
          </p:nvPr>
        </p:nvSpPr>
        <p:spPr/>
        <p:txBody>
          <a:bodyPr/>
          <a:lstStyle/>
          <a:p>
            <a:fld id="{3616F712-68EE-564D-A353-AB95F65F72D8}" type="slidenum">
              <a:rPr lang="tr-TR" smtClean="0"/>
              <a:t>‹#›</a:t>
            </a:fld>
            <a:endParaRPr lang="tr-TR"/>
          </a:p>
        </p:txBody>
      </p:sp>
    </p:spTree>
    <p:extLst>
      <p:ext uri="{BB962C8B-B14F-4D97-AF65-F5344CB8AC3E}">
        <p14:creationId xmlns:p14="http://schemas.microsoft.com/office/powerpoint/2010/main" val="381043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8C4092-D922-C0A0-92DE-7C7B82745AB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1EB244C-57AA-9D5D-E782-DC2453E85FC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1941D0D-8067-0E78-634F-6D8B0E1BAB4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E1F4C93-3EAC-F0BA-20E5-A33692B2EDAA}"/>
              </a:ext>
            </a:extLst>
          </p:cNvPr>
          <p:cNvSpPr>
            <a:spLocks noGrp="1"/>
          </p:cNvSpPr>
          <p:nvPr>
            <p:ph type="dt" sz="half" idx="10"/>
          </p:nvPr>
        </p:nvSpPr>
        <p:spPr/>
        <p:txBody>
          <a:bodyPr/>
          <a:lstStyle/>
          <a:p>
            <a:fld id="{3BE5EF13-DB74-FB46-8BDD-6B7CD72601CC}" type="datetimeFigureOut">
              <a:rPr lang="tr-TR" smtClean="0"/>
              <a:t>16.10.2025</a:t>
            </a:fld>
            <a:endParaRPr lang="tr-TR"/>
          </a:p>
        </p:txBody>
      </p:sp>
      <p:sp>
        <p:nvSpPr>
          <p:cNvPr id="6" name="Alt Bilgi Yer Tutucusu 5">
            <a:extLst>
              <a:ext uri="{FF2B5EF4-FFF2-40B4-BE49-F238E27FC236}">
                <a16:creationId xmlns:a16="http://schemas.microsoft.com/office/drawing/2014/main" id="{34BCCD32-8751-BC60-7F6C-9A810A141FA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78F86D0-7270-9965-121B-B942DBA0F5B7}"/>
              </a:ext>
            </a:extLst>
          </p:cNvPr>
          <p:cNvSpPr>
            <a:spLocks noGrp="1"/>
          </p:cNvSpPr>
          <p:nvPr>
            <p:ph type="sldNum" sz="quarter" idx="12"/>
          </p:nvPr>
        </p:nvSpPr>
        <p:spPr/>
        <p:txBody>
          <a:bodyPr/>
          <a:lstStyle/>
          <a:p>
            <a:fld id="{3616F712-68EE-564D-A353-AB95F65F72D8}" type="slidenum">
              <a:rPr lang="tr-TR" smtClean="0"/>
              <a:t>‹#›</a:t>
            </a:fld>
            <a:endParaRPr lang="tr-TR"/>
          </a:p>
        </p:txBody>
      </p:sp>
    </p:spTree>
    <p:extLst>
      <p:ext uri="{BB962C8B-B14F-4D97-AF65-F5344CB8AC3E}">
        <p14:creationId xmlns:p14="http://schemas.microsoft.com/office/powerpoint/2010/main" val="429129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12F327-34E8-E100-EA4F-27AE2B49C32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CCE9BC1-AC0D-3C98-38F2-3205F2E551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BCED8F5-AC86-727D-147B-115700C5456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709E01D-AE4A-6E0D-C739-348F19C85D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CE4E12E-BEC9-5467-89A0-FD95B1FD306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F7B2810-9E7D-59A4-E839-342D251922AF}"/>
              </a:ext>
            </a:extLst>
          </p:cNvPr>
          <p:cNvSpPr>
            <a:spLocks noGrp="1"/>
          </p:cNvSpPr>
          <p:nvPr>
            <p:ph type="dt" sz="half" idx="10"/>
          </p:nvPr>
        </p:nvSpPr>
        <p:spPr/>
        <p:txBody>
          <a:bodyPr/>
          <a:lstStyle/>
          <a:p>
            <a:fld id="{3BE5EF13-DB74-FB46-8BDD-6B7CD72601CC}" type="datetimeFigureOut">
              <a:rPr lang="tr-TR" smtClean="0"/>
              <a:t>16.10.2025</a:t>
            </a:fld>
            <a:endParaRPr lang="tr-TR"/>
          </a:p>
        </p:txBody>
      </p:sp>
      <p:sp>
        <p:nvSpPr>
          <p:cNvPr id="8" name="Alt Bilgi Yer Tutucusu 7">
            <a:extLst>
              <a:ext uri="{FF2B5EF4-FFF2-40B4-BE49-F238E27FC236}">
                <a16:creationId xmlns:a16="http://schemas.microsoft.com/office/drawing/2014/main" id="{DE82C533-E0EF-074E-257B-4DE1BB724A2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E5F1625-B837-496E-B3B9-F2AC1D50834D}"/>
              </a:ext>
            </a:extLst>
          </p:cNvPr>
          <p:cNvSpPr>
            <a:spLocks noGrp="1"/>
          </p:cNvSpPr>
          <p:nvPr>
            <p:ph type="sldNum" sz="quarter" idx="12"/>
          </p:nvPr>
        </p:nvSpPr>
        <p:spPr/>
        <p:txBody>
          <a:bodyPr/>
          <a:lstStyle/>
          <a:p>
            <a:fld id="{3616F712-68EE-564D-A353-AB95F65F72D8}" type="slidenum">
              <a:rPr lang="tr-TR" smtClean="0"/>
              <a:t>‹#›</a:t>
            </a:fld>
            <a:endParaRPr lang="tr-TR"/>
          </a:p>
        </p:txBody>
      </p:sp>
    </p:spTree>
    <p:extLst>
      <p:ext uri="{BB962C8B-B14F-4D97-AF65-F5344CB8AC3E}">
        <p14:creationId xmlns:p14="http://schemas.microsoft.com/office/powerpoint/2010/main" val="75579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FEA32B-287D-9FC8-DEDA-A86C45B252C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6B21449-467D-89BD-6733-DCF4D3196991}"/>
              </a:ext>
            </a:extLst>
          </p:cNvPr>
          <p:cNvSpPr>
            <a:spLocks noGrp="1"/>
          </p:cNvSpPr>
          <p:nvPr>
            <p:ph type="dt" sz="half" idx="10"/>
          </p:nvPr>
        </p:nvSpPr>
        <p:spPr/>
        <p:txBody>
          <a:bodyPr/>
          <a:lstStyle/>
          <a:p>
            <a:fld id="{3BE5EF13-DB74-FB46-8BDD-6B7CD72601CC}" type="datetimeFigureOut">
              <a:rPr lang="tr-TR" smtClean="0"/>
              <a:t>16.10.2025</a:t>
            </a:fld>
            <a:endParaRPr lang="tr-TR"/>
          </a:p>
        </p:txBody>
      </p:sp>
      <p:sp>
        <p:nvSpPr>
          <p:cNvPr id="4" name="Alt Bilgi Yer Tutucusu 3">
            <a:extLst>
              <a:ext uri="{FF2B5EF4-FFF2-40B4-BE49-F238E27FC236}">
                <a16:creationId xmlns:a16="http://schemas.microsoft.com/office/drawing/2014/main" id="{16AD3315-C9C0-03A7-9159-ED42457CF5B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3FC7531-8E40-3D6A-CE6C-6122F479CF09}"/>
              </a:ext>
            </a:extLst>
          </p:cNvPr>
          <p:cNvSpPr>
            <a:spLocks noGrp="1"/>
          </p:cNvSpPr>
          <p:nvPr>
            <p:ph type="sldNum" sz="quarter" idx="12"/>
          </p:nvPr>
        </p:nvSpPr>
        <p:spPr/>
        <p:txBody>
          <a:bodyPr/>
          <a:lstStyle/>
          <a:p>
            <a:fld id="{3616F712-68EE-564D-A353-AB95F65F72D8}" type="slidenum">
              <a:rPr lang="tr-TR" smtClean="0"/>
              <a:t>‹#›</a:t>
            </a:fld>
            <a:endParaRPr lang="tr-TR"/>
          </a:p>
        </p:txBody>
      </p:sp>
    </p:spTree>
    <p:extLst>
      <p:ext uri="{BB962C8B-B14F-4D97-AF65-F5344CB8AC3E}">
        <p14:creationId xmlns:p14="http://schemas.microsoft.com/office/powerpoint/2010/main" val="94529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CEB6C99-72D7-4A35-1DFE-9D850B7F5008}"/>
              </a:ext>
            </a:extLst>
          </p:cNvPr>
          <p:cNvSpPr>
            <a:spLocks noGrp="1"/>
          </p:cNvSpPr>
          <p:nvPr>
            <p:ph type="dt" sz="half" idx="10"/>
          </p:nvPr>
        </p:nvSpPr>
        <p:spPr/>
        <p:txBody>
          <a:bodyPr/>
          <a:lstStyle/>
          <a:p>
            <a:fld id="{3BE5EF13-DB74-FB46-8BDD-6B7CD72601CC}" type="datetimeFigureOut">
              <a:rPr lang="tr-TR" smtClean="0"/>
              <a:t>16.10.2025</a:t>
            </a:fld>
            <a:endParaRPr lang="tr-TR"/>
          </a:p>
        </p:txBody>
      </p:sp>
      <p:sp>
        <p:nvSpPr>
          <p:cNvPr id="3" name="Alt Bilgi Yer Tutucusu 2">
            <a:extLst>
              <a:ext uri="{FF2B5EF4-FFF2-40B4-BE49-F238E27FC236}">
                <a16:creationId xmlns:a16="http://schemas.microsoft.com/office/drawing/2014/main" id="{02380F60-AA22-003D-CE1A-626FAD3ED3E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36F86DD-4E57-9E5E-0B53-ADCC2033468E}"/>
              </a:ext>
            </a:extLst>
          </p:cNvPr>
          <p:cNvSpPr>
            <a:spLocks noGrp="1"/>
          </p:cNvSpPr>
          <p:nvPr>
            <p:ph type="sldNum" sz="quarter" idx="12"/>
          </p:nvPr>
        </p:nvSpPr>
        <p:spPr/>
        <p:txBody>
          <a:bodyPr/>
          <a:lstStyle/>
          <a:p>
            <a:fld id="{3616F712-68EE-564D-A353-AB95F65F72D8}" type="slidenum">
              <a:rPr lang="tr-TR" smtClean="0"/>
              <a:t>‹#›</a:t>
            </a:fld>
            <a:endParaRPr lang="tr-TR"/>
          </a:p>
        </p:txBody>
      </p:sp>
    </p:spTree>
    <p:extLst>
      <p:ext uri="{BB962C8B-B14F-4D97-AF65-F5344CB8AC3E}">
        <p14:creationId xmlns:p14="http://schemas.microsoft.com/office/powerpoint/2010/main" val="307298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E93451-C544-95D0-F500-92D6FA948A0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86A60A7-6F64-103A-0749-4028055DE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157ECF7-22CB-0D8B-2AAE-ACFBA05D9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0DCE356-DCED-AD44-AE48-41CD344161DF}"/>
              </a:ext>
            </a:extLst>
          </p:cNvPr>
          <p:cNvSpPr>
            <a:spLocks noGrp="1"/>
          </p:cNvSpPr>
          <p:nvPr>
            <p:ph type="dt" sz="half" idx="10"/>
          </p:nvPr>
        </p:nvSpPr>
        <p:spPr/>
        <p:txBody>
          <a:bodyPr/>
          <a:lstStyle/>
          <a:p>
            <a:fld id="{3BE5EF13-DB74-FB46-8BDD-6B7CD72601CC}" type="datetimeFigureOut">
              <a:rPr lang="tr-TR" smtClean="0"/>
              <a:t>16.10.2025</a:t>
            </a:fld>
            <a:endParaRPr lang="tr-TR"/>
          </a:p>
        </p:txBody>
      </p:sp>
      <p:sp>
        <p:nvSpPr>
          <p:cNvPr id="6" name="Alt Bilgi Yer Tutucusu 5">
            <a:extLst>
              <a:ext uri="{FF2B5EF4-FFF2-40B4-BE49-F238E27FC236}">
                <a16:creationId xmlns:a16="http://schemas.microsoft.com/office/drawing/2014/main" id="{1563256C-B7B4-691E-BBE5-72CF4DE6BB5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80F5142-7DB2-2BC6-CC1B-F182893F6311}"/>
              </a:ext>
            </a:extLst>
          </p:cNvPr>
          <p:cNvSpPr>
            <a:spLocks noGrp="1"/>
          </p:cNvSpPr>
          <p:nvPr>
            <p:ph type="sldNum" sz="quarter" idx="12"/>
          </p:nvPr>
        </p:nvSpPr>
        <p:spPr/>
        <p:txBody>
          <a:bodyPr/>
          <a:lstStyle/>
          <a:p>
            <a:fld id="{3616F712-68EE-564D-A353-AB95F65F72D8}" type="slidenum">
              <a:rPr lang="tr-TR" smtClean="0"/>
              <a:t>‹#›</a:t>
            </a:fld>
            <a:endParaRPr lang="tr-TR"/>
          </a:p>
        </p:txBody>
      </p:sp>
    </p:spTree>
    <p:extLst>
      <p:ext uri="{BB962C8B-B14F-4D97-AF65-F5344CB8AC3E}">
        <p14:creationId xmlns:p14="http://schemas.microsoft.com/office/powerpoint/2010/main" val="237813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4E9F68-9853-2C6B-5B3A-0CB423F565D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8983DC2-3688-A319-4317-B55B8F3DCB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9F0E675-F20C-AF94-D892-6AF7DE049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1BF0D5A-D7FF-3619-D992-961CFEA41456}"/>
              </a:ext>
            </a:extLst>
          </p:cNvPr>
          <p:cNvSpPr>
            <a:spLocks noGrp="1"/>
          </p:cNvSpPr>
          <p:nvPr>
            <p:ph type="dt" sz="half" idx="10"/>
          </p:nvPr>
        </p:nvSpPr>
        <p:spPr/>
        <p:txBody>
          <a:bodyPr/>
          <a:lstStyle/>
          <a:p>
            <a:fld id="{3BE5EF13-DB74-FB46-8BDD-6B7CD72601CC}" type="datetimeFigureOut">
              <a:rPr lang="tr-TR" smtClean="0"/>
              <a:t>16.10.2025</a:t>
            </a:fld>
            <a:endParaRPr lang="tr-TR"/>
          </a:p>
        </p:txBody>
      </p:sp>
      <p:sp>
        <p:nvSpPr>
          <p:cNvPr id="6" name="Alt Bilgi Yer Tutucusu 5">
            <a:extLst>
              <a:ext uri="{FF2B5EF4-FFF2-40B4-BE49-F238E27FC236}">
                <a16:creationId xmlns:a16="http://schemas.microsoft.com/office/drawing/2014/main" id="{FB2F90F2-87F8-1766-76B3-D1C9BE7A5D4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44DD289-26E5-E852-D2D6-AFBB4BB67FD0}"/>
              </a:ext>
            </a:extLst>
          </p:cNvPr>
          <p:cNvSpPr>
            <a:spLocks noGrp="1"/>
          </p:cNvSpPr>
          <p:nvPr>
            <p:ph type="sldNum" sz="quarter" idx="12"/>
          </p:nvPr>
        </p:nvSpPr>
        <p:spPr/>
        <p:txBody>
          <a:bodyPr/>
          <a:lstStyle/>
          <a:p>
            <a:fld id="{3616F712-68EE-564D-A353-AB95F65F72D8}" type="slidenum">
              <a:rPr lang="tr-TR" smtClean="0"/>
              <a:t>‹#›</a:t>
            </a:fld>
            <a:endParaRPr lang="tr-TR"/>
          </a:p>
        </p:txBody>
      </p:sp>
    </p:spTree>
    <p:extLst>
      <p:ext uri="{BB962C8B-B14F-4D97-AF65-F5344CB8AC3E}">
        <p14:creationId xmlns:p14="http://schemas.microsoft.com/office/powerpoint/2010/main" val="189915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037A067-993D-1EBD-0ABA-9B08F40A3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61BE733-F6D3-9BA3-5DD2-79A800B2C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9ED8A98-9173-43EF-722C-68C4A8545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E5EF13-DB74-FB46-8BDD-6B7CD72601CC}" type="datetimeFigureOut">
              <a:rPr lang="tr-TR" smtClean="0"/>
              <a:t>16.10.2025</a:t>
            </a:fld>
            <a:endParaRPr lang="tr-TR"/>
          </a:p>
        </p:txBody>
      </p:sp>
      <p:sp>
        <p:nvSpPr>
          <p:cNvPr id="5" name="Alt Bilgi Yer Tutucusu 4">
            <a:extLst>
              <a:ext uri="{FF2B5EF4-FFF2-40B4-BE49-F238E27FC236}">
                <a16:creationId xmlns:a16="http://schemas.microsoft.com/office/drawing/2014/main" id="{2C8D562F-40FB-EFCE-38B8-AA13C2504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CB63FA39-D86C-F574-4C74-820A4D665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16F712-68EE-564D-A353-AB95F65F72D8}" type="slidenum">
              <a:rPr lang="tr-TR" smtClean="0"/>
              <a:t>‹#›</a:t>
            </a:fld>
            <a:endParaRPr lang="tr-TR"/>
          </a:p>
        </p:txBody>
      </p:sp>
    </p:spTree>
    <p:extLst>
      <p:ext uri="{BB962C8B-B14F-4D97-AF65-F5344CB8AC3E}">
        <p14:creationId xmlns:p14="http://schemas.microsoft.com/office/powerpoint/2010/main" val="4197134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28C955-C004-F3EC-80C8-2FD9DED37E71}"/>
              </a:ext>
            </a:extLst>
          </p:cNvPr>
          <p:cNvSpPr>
            <a:spLocks noGrp="1"/>
          </p:cNvSpPr>
          <p:nvPr>
            <p:ph type="title"/>
          </p:nvPr>
        </p:nvSpPr>
        <p:spPr/>
        <p:txBody>
          <a:bodyPr/>
          <a:lstStyle/>
          <a:p>
            <a:endParaRPr lang="tr-TR"/>
          </a:p>
        </p:txBody>
      </p:sp>
      <p:pic>
        <p:nvPicPr>
          <p:cNvPr id="5" name="İçerik Yer Tutucusu 4" descr="metin, ekran görüntüsü içeren bir resim&#10;&#10;Yapay zeka tarafından oluşturulmuş içerik yanlış olabilir.">
            <a:extLst>
              <a:ext uri="{FF2B5EF4-FFF2-40B4-BE49-F238E27FC236}">
                <a16:creationId xmlns:a16="http://schemas.microsoft.com/office/drawing/2014/main" id="{DDCAA578-D3D4-3725-ADA6-634DCD13D929}"/>
              </a:ext>
            </a:extLst>
          </p:cNvPr>
          <p:cNvPicPr>
            <a:picLocks noGrp="1" noChangeAspect="1"/>
          </p:cNvPicPr>
          <p:nvPr>
            <p:ph idx="1"/>
          </p:nvPr>
        </p:nvPicPr>
        <p:blipFill>
          <a:blip r:embed="rId2"/>
          <a:stretch>
            <a:fillRect/>
          </a:stretch>
        </p:blipFill>
        <p:spPr>
          <a:xfrm>
            <a:off x="0" y="0"/>
            <a:ext cx="12192000" cy="6858000"/>
          </a:xfrm>
        </p:spPr>
      </p:pic>
      <p:sp>
        <p:nvSpPr>
          <p:cNvPr id="3" name="Google Shape;88;p1">
            <a:extLst>
              <a:ext uri="{FF2B5EF4-FFF2-40B4-BE49-F238E27FC236}">
                <a16:creationId xmlns:a16="http://schemas.microsoft.com/office/drawing/2014/main" id="{1E1D5723-A37A-FB5F-4196-9D043898C5BE}"/>
              </a:ext>
            </a:extLst>
          </p:cNvPr>
          <p:cNvSpPr txBox="1">
            <a:spLocks/>
          </p:cNvSpPr>
          <p:nvPr/>
        </p:nvSpPr>
        <p:spPr>
          <a:xfrm>
            <a:off x="1145059" y="1902941"/>
            <a:ext cx="9168714" cy="1681087"/>
          </a:xfrm>
          <a:prstGeom prst="rect">
            <a:avLst/>
          </a:prstGeom>
          <a:noFill/>
          <a:ln>
            <a:noFill/>
          </a:ln>
        </p:spPr>
        <p:txBody>
          <a:bodyPr spcFirstLastPara="1" vert="horz" wrap="square" lIns="68569" tIns="34275" rIns="68569" bIns="34275" rtlCol="0" anchor="b" anchorCtr="0">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4000"/>
            </a:pPr>
            <a:r>
              <a:rPr lang="tr-TR" sz="3600" b="1" dirty="0">
                <a:latin typeface="Calibri" panose="020F0502020204030204" pitchFamily="34" charset="0"/>
                <a:ea typeface="Calibri" panose="020F0502020204030204" pitchFamily="34" charset="0"/>
                <a:cs typeface="Calibri" panose="020F0502020204030204" pitchFamily="34" charset="0"/>
              </a:rPr>
              <a:t>YAŞLI BİREYLERDE KIRILGANLIK İLE TIRNAK </a:t>
            </a:r>
            <a:r>
              <a:rPr lang="tr-TR" sz="3600" b="1" kern="100" dirty="0">
                <a:latin typeface="Calibri" panose="020F0502020204030204" pitchFamily="34" charset="0"/>
                <a:ea typeface="Calibri" panose="020F0502020204030204" pitchFamily="34" charset="0"/>
                <a:cs typeface="Calibri" panose="020F0502020204030204" pitchFamily="34" charset="0"/>
              </a:rPr>
              <a:t>KIVRIMI</a:t>
            </a:r>
            <a:r>
              <a:rPr lang="tr-TR" sz="3600" b="1" dirty="0">
                <a:latin typeface="Calibri" panose="020F0502020204030204" pitchFamily="34" charset="0"/>
                <a:ea typeface="Calibri" panose="020F0502020204030204" pitchFamily="34" charset="0"/>
                <a:cs typeface="Calibri" panose="020F0502020204030204" pitchFamily="34" charset="0"/>
              </a:rPr>
              <a:t> KAPİLLEROSKOPİK BULGULARI ARASINDAKİ İLİŞKİ</a:t>
            </a:r>
            <a:br>
              <a:rPr lang="en-US" sz="3600" dirty="0"/>
            </a:br>
            <a:endParaRPr lang="en-US" sz="3300" dirty="0"/>
          </a:p>
        </p:txBody>
      </p:sp>
      <p:sp>
        <p:nvSpPr>
          <p:cNvPr id="6" name="Metin kutusu 5">
            <a:extLst>
              <a:ext uri="{FF2B5EF4-FFF2-40B4-BE49-F238E27FC236}">
                <a16:creationId xmlns:a16="http://schemas.microsoft.com/office/drawing/2014/main" id="{989F9AC1-8F86-49A9-6914-A19CABA041A1}"/>
              </a:ext>
            </a:extLst>
          </p:cNvPr>
          <p:cNvSpPr txBox="1"/>
          <p:nvPr/>
        </p:nvSpPr>
        <p:spPr>
          <a:xfrm>
            <a:off x="1290216" y="3959918"/>
            <a:ext cx="8666205" cy="1077218"/>
          </a:xfrm>
          <a:prstGeom prst="rect">
            <a:avLst/>
          </a:prstGeom>
          <a:noFill/>
        </p:spPr>
        <p:txBody>
          <a:bodyPr wrap="square">
            <a:spAutoFit/>
          </a:bodyPr>
          <a:lstStyle/>
          <a:p>
            <a:pPr algn="ctr">
              <a:spcBef>
                <a:spcPts val="0"/>
              </a:spcBef>
            </a:pPr>
            <a:r>
              <a:rPr lang="tr-TR" sz="1600" u="sng" dirty="0">
                <a:solidFill>
                  <a:schemeClr val="tx1"/>
                </a:solidFill>
                <a:latin typeface="Calibri" panose="020F0502020204030204" pitchFamily="34" charset="0"/>
                <a:ea typeface="Calibri" panose="020F0502020204030204" pitchFamily="34" charset="0"/>
                <a:cs typeface="Calibri" panose="020F0502020204030204" pitchFamily="34" charset="0"/>
              </a:rPr>
              <a:t>Arzu Nevin Dağdemir</a:t>
            </a:r>
            <a:r>
              <a:rPr lang="tr-TR" sz="1600" u="sng"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1</a:t>
            </a:r>
            <a:r>
              <a:rPr lang="tr-TR" sz="1600" u="sng"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 Pınar Akyüz Dağlı</a:t>
            </a:r>
            <a:r>
              <a:rPr lang="tr-TR" sz="1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 Rana Tuna Doğrul</a:t>
            </a:r>
            <a:r>
              <a:rPr lang="tr-TR" sz="1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1</a:t>
            </a:r>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 Zeynep Şahiner</a:t>
            </a:r>
            <a:r>
              <a:rPr lang="tr-TR" sz="1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1</a:t>
            </a:r>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 Hande Selvi Öztorun</a:t>
            </a:r>
            <a:r>
              <a:rPr lang="tr-TR" sz="1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1</a:t>
            </a:r>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 Yüksel Maraş</a:t>
            </a:r>
            <a:r>
              <a:rPr lang="tr-TR" sz="1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 Şükran Erten</a:t>
            </a:r>
            <a:r>
              <a:rPr lang="tr-TR" sz="1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 ,Güneş Arık</a:t>
            </a:r>
            <a:r>
              <a:rPr lang="tr-TR" sz="1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1</a:t>
            </a:r>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 Kamile Sılay</a:t>
            </a:r>
            <a:r>
              <a:rPr lang="tr-TR" sz="1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1</a:t>
            </a:r>
            <a:endParaRPr lang="tr-TR" sz="1600" dirty="0">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tr-TR" sz="1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1</a:t>
            </a:r>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Ankara Bilkent Şehir Hastanesi, Geriatri Kliniği</a:t>
            </a:r>
          </a:p>
          <a:p>
            <a:pPr algn="ctr">
              <a:spcBef>
                <a:spcPts val="0"/>
              </a:spcBef>
            </a:pPr>
            <a:r>
              <a:rPr lang="tr-TR" sz="16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Ankara Bilkent Şehir Hastanesi, </a:t>
            </a:r>
            <a:r>
              <a:rPr lang="tr-TR"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Romatoloji</a:t>
            </a:r>
            <a:r>
              <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rPr>
              <a:t> Kliniği</a:t>
            </a:r>
          </a:p>
        </p:txBody>
      </p:sp>
      <p:pic>
        <p:nvPicPr>
          <p:cNvPr id="7" name="Picture 4">
            <a:extLst>
              <a:ext uri="{FF2B5EF4-FFF2-40B4-BE49-F238E27FC236}">
                <a16:creationId xmlns:a16="http://schemas.microsoft.com/office/drawing/2014/main" id="{7C3D9505-1249-45A0-C053-927203983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1151" y="4290142"/>
            <a:ext cx="2069469" cy="2069469"/>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47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3A1095-9AF1-77AC-4E8A-F4BE7462F85C}"/>
              </a:ext>
            </a:extLst>
          </p:cNvPr>
          <p:cNvSpPr>
            <a:spLocks noGrp="1"/>
          </p:cNvSpPr>
          <p:nvPr>
            <p:ph type="title"/>
          </p:nvPr>
        </p:nvSpPr>
        <p:spPr>
          <a:xfrm>
            <a:off x="720812" y="420663"/>
            <a:ext cx="10624226" cy="776288"/>
          </a:xfrm>
        </p:spPr>
        <p:txBody>
          <a:bodyPr>
            <a:normAutofit/>
          </a:bodyPr>
          <a:lstStyle/>
          <a:p>
            <a:r>
              <a:rPr lang="tr-TR" b="1" dirty="0" err="1">
                <a:solidFill>
                  <a:srgbClr val="FF0000"/>
                </a:solidFill>
                <a:latin typeface="Calibri" panose="020F0502020204030204" pitchFamily="34" charset="0"/>
                <a:cs typeface="Calibri" panose="020F0502020204030204" pitchFamily="34" charset="0"/>
              </a:rPr>
              <a:t>Skorlama</a:t>
            </a:r>
            <a:r>
              <a:rPr lang="tr-TR" b="1" dirty="0">
                <a:solidFill>
                  <a:srgbClr val="FF0000"/>
                </a:solidFill>
                <a:latin typeface="Calibri" panose="020F0502020204030204" pitchFamily="34" charset="0"/>
                <a:cs typeface="Calibri" panose="020F0502020204030204" pitchFamily="34" charset="0"/>
              </a:rPr>
              <a:t> Yöntemi</a:t>
            </a:r>
            <a:endParaRPr lang="tr-TR" dirty="0">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9B353AB3-3BCD-84DC-5018-E61CF208E4C7}"/>
              </a:ext>
            </a:extLst>
          </p:cNvPr>
          <p:cNvSpPr>
            <a:spLocks noGrp="1"/>
          </p:cNvSpPr>
          <p:nvPr>
            <p:ph idx="1"/>
          </p:nvPr>
        </p:nvSpPr>
        <p:spPr>
          <a:xfrm>
            <a:off x="838200" y="1825625"/>
            <a:ext cx="4648200" cy="4062164"/>
          </a:xfrm>
        </p:spPr>
        <p:txBody>
          <a:bodyPr>
            <a:normAutofit/>
          </a:bodyPr>
          <a:lstStyle/>
          <a:p>
            <a:r>
              <a:rPr lang="tr-TR" b="1" u="sng" dirty="0">
                <a:latin typeface="Calibri" panose="020F0502020204030204" pitchFamily="34" charset="0"/>
                <a:ea typeface="Calibri" panose="020F0502020204030204" pitchFamily="34" charset="0"/>
                <a:cs typeface="Calibri" panose="020F0502020204030204" pitchFamily="34" charset="0"/>
              </a:rPr>
              <a:t>Kapiller yoğunluk:</a:t>
            </a:r>
            <a:endParaRPr lang="tr-TR" u="sng" dirty="0">
              <a:latin typeface="Calibri" panose="020F0502020204030204" pitchFamily="34" charset="0"/>
              <a:ea typeface="Calibri" panose="020F0502020204030204" pitchFamily="34" charset="0"/>
              <a:cs typeface="Calibri" panose="020F0502020204030204" pitchFamily="34" charset="0"/>
            </a:endParaRPr>
          </a:p>
          <a:p>
            <a:pPr lvl="1"/>
            <a:r>
              <a:rPr lang="tr-TR" dirty="0">
                <a:latin typeface="Calibri" panose="020F0502020204030204" pitchFamily="34" charset="0"/>
                <a:ea typeface="Calibri" panose="020F0502020204030204" pitchFamily="34" charset="0"/>
                <a:cs typeface="Calibri" panose="020F0502020204030204" pitchFamily="34" charset="0"/>
              </a:rPr>
              <a:t>≥9 kapiller/mm → 0 puan</a:t>
            </a:r>
          </a:p>
          <a:p>
            <a:pPr lvl="1"/>
            <a:r>
              <a:rPr lang="tr-TR" dirty="0">
                <a:latin typeface="Calibri" panose="020F0502020204030204" pitchFamily="34" charset="0"/>
                <a:ea typeface="Calibri" panose="020F0502020204030204" pitchFamily="34" charset="0"/>
                <a:cs typeface="Calibri" panose="020F0502020204030204" pitchFamily="34" charset="0"/>
              </a:rPr>
              <a:t>7–9 kapiller/mm → 1 puan</a:t>
            </a:r>
          </a:p>
          <a:p>
            <a:pPr lvl="1"/>
            <a:r>
              <a:rPr lang="tr-TR" dirty="0">
                <a:latin typeface="Calibri" panose="020F0502020204030204" pitchFamily="34" charset="0"/>
                <a:ea typeface="Calibri" panose="020F0502020204030204" pitchFamily="34" charset="0"/>
                <a:cs typeface="Calibri" panose="020F0502020204030204" pitchFamily="34" charset="0"/>
              </a:rPr>
              <a:t>&lt;7 kapiller/mm → 2 puan</a:t>
            </a:r>
          </a:p>
          <a:p>
            <a:r>
              <a:rPr lang="tr-TR" b="1" u="sng" dirty="0">
                <a:latin typeface="Calibri" panose="020F0502020204030204" pitchFamily="34" charset="0"/>
                <a:ea typeface="Calibri" panose="020F0502020204030204" pitchFamily="34" charset="0"/>
                <a:cs typeface="Calibri" panose="020F0502020204030204" pitchFamily="34" charset="0"/>
              </a:rPr>
              <a:t>Diğer parametreler:</a:t>
            </a:r>
            <a:endParaRPr lang="tr-TR" u="sng" dirty="0">
              <a:latin typeface="Calibri" panose="020F0502020204030204" pitchFamily="34" charset="0"/>
              <a:ea typeface="Calibri" panose="020F0502020204030204" pitchFamily="34" charset="0"/>
              <a:cs typeface="Calibri" panose="020F0502020204030204" pitchFamily="34" charset="0"/>
            </a:endParaRPr>
          </a:p>
          <a:p>
            <a:pPr lvl="1"/>
            <a:r>
              <a:rPr lang="tr-TR" dirty="0">
                <a:latin typeface="Calibri" panose="020F0502020204030204" pitchFamily="34" charset="0"/>
                <a:ea typeface="Calibri" panose="020F0502020204030204" pitchFamily="34" charset="0"/>
                <a:cs typeface="Calibri" panose="020F0502020204030204" pitchFamily="34" charset="0"/>
              </a:rPr>
              <a:t>Yok → 0 puan</a:t>
            </a:r>
          </a:p>
          <a:p>
            <a:pPr lvl="1"/>
            <a:r>
              <a:rPr lang="tr-TR" dirty="0">
                <a:latin typeface="Calibri" panose="020F0502020204030204" pitchFamily="34" charset="0"/>
                <a:ea typeface="Calibri" panose="020F0502020204030204" pitchFamily="34" charset="0"/>
                <a:cs typeface="Calibri" panose="020F0502020204030204" pitchFamily="34" charset="0"/>
              </a:rPr>
              <a:t>1 parmakta → 1 puan</a:t>
            </a:r>
          </a:p>
          <a:p>
            <a:pPr lvl="1"/>
            <a:r>
              <a:rPr lang="tr-TR" dirty="0">
                <a:latin typeface="Calibri" panose="020F0502020204030204" pitchFamily="34" charset="0"/>
                <a:ea typeface="Calibri" panose="020F0502020204030204" pitchFamily="34" charset="0"/>
                <a:cs typeface="Calibri" panose="020F0502020204030204" pitchFamily="34" charset="0"/>
              </a:rPr>
              <a:t>2–4 parmakta → 2 puan</a:t>
            </a:r>
          </a:p>
          <a:p>
            <a:pPr lvl="1"/>
            <a:r>
              <a:rPr lang="tr-TR" dirty="0">
                <a:latin typeface="Calibri" panose="020F0502020204030204" pitchFamily="34" charset="0"/>
                <a:ea typeface="Calibri" panose="020F0502020204030204" pitchFamily="34" charset="0"/>
                <a:cs typeface="Calibri" panose="020F0502020204030204" pitchFamily="34" charset="0"/>
              </a:rPr>
              <a:t>5–8 parmakta → 3 puan</a:t>
            </a:r>
          </a:p>
        </p:txBody>
      </p:sp>
      <p:sp>
        <p:nvSpPr>
          <p:cNvPr id="6" name="Metin kutusu 5">
            <a:extLst>
              <a:ext uri="{FF2B5EF4-FFF2-40B4-BE49-F238E27FC236}">
                <a16:creationId xmlns:a16="http://schemas.microsoft.com/office/drawing/2014/main" id="{36DF78CB-7588-EE71-4CD5-9B9508168145}"/>
              </a:ext>
            </a:extLst>
          </p:cNvPr>
          <p:cNvSpPr txBox="1"/>
          <p:nvPr/>
        </p:nvSpPr>
        <p:spPr>
          <a:xfrm>
            <a:off x="178663" y="6016120"/>
            <a:ext cx="11708524" cy="707886"/>
          </a:xfrm>
          <a:prstGeom prst="rect">
            <a:avLst/>
          </a:prstGeom>
          <a:noFill/>
        </p:spPr>
        <p:txBody>
          <a:bodyPr wrap="square">
            <a:spAutoFit/>
          </a:bodyPr>
          <a:lstStyle/>
          <a:p>
            <a:r>
              <a:rPr lang="tr-TR" sz="1000" dirty="0">
                <a:latin typeface="Calibri" panose="020F0502020204030204" pitchFamily="34" charset="0"/>
                <a:cs typeface="Calibri" panose="020F0502020204030204" pitchFamily="34" charset="0"/>
              </a:rPr>
              <a:t>Smith, V., </a:t>
            </a:r>
            <a:r>
              <a:rPr lang="tr-TR" sz="1000" dirty="0" err="1">
                <a:latin typeface="Calibri" panose="020F0502020204030204" pitchFamily="34" charset="0"/>
                <a:cs typeface="Calibri" panose="020F0502020204030204" pitchFamily="34" charset="0"/>
              </a:rPr>
              <a:t>Herrick</a:t>
            </a:r>
            <a:r>
              <a:rPr lang="tr-TR" sz="1000" dirty="0">
                <a:latin typeface="Calibri" panose="020F0502020204030204" pitchFamily="34" charset="0"/>
                <a:cs typeface="Calibri" panose="020F0502020204030204" pitchFamily="34" charset="0"/>
              </a:rPr>
              <a:t>, A. L., </a:t>
            </a:r>
            <a:r>
              <a:rPr lang="tr-TR" sz="1000" dirty="0" err="1">
                <a:latin typeface="Calibri" panose="020F0502020204030204" pitchFamily="34" charset="0"/>
                <a:cs typeface="Calibri" panose="020F0502020204030204" pitchFamily="34" charset="0"/>
              </a:rPr>
              <a:t>Ingegnoli</a:t>
            </a:r>
            <a:r>
              <a:rPr lang="tr-TR" sz="1000" dirty="0">
                <a:latin typeface="Calibri" panose="020F0502020204030204" pitchFamily="34" charset="0"/>
                <a:cs typeface="Calibri" panose="020F0502020204030204" pitchFamily="34" charset="0"/>
              </a:rPr>
              <a:t>, F., </a:t>
            </a:r>
            <a:r>
              <a:rPr lang="tr-TR" sz="1000" dirty="0" err="1">
                <a:latin typeface="Calibri" panose="020F0502020204030204" pitchFamily="34" charset="0"/>
                <a:cs typeface="Calibri" panose="020F0502020204030204" pitchFamily="34" charset="0"/>
              </a:rPr>
              <a:t>Damjanov</a:t>
            </a:r>
            <a:r>
              <a:rPr lang="tr-TR" sz="1000" dirty="0">
                <a:latin typeface="Calibri" panose="020F0502020204030204" pitchFamily="34" charset="0"/>
                <a:cs typeface="Calibri" panose="020F0502020204030204" pitchFamily="34" charset="0"/>
              </a:rPr>
              <a:t>, N., De </a:t>
            </a:r>
            <a:r>
              <a:rPr lang="tr-TR" sz="1000" dirty="0" err="1">
                <a:latin typeface="Calibri" panose="020F0502020204030204" pitchFamily="34" charset="0"/>
                <a:cs typeface="Calibri" panose="020F0502020204030204" pitchFamily="34" charset="0"/>
              </a:rPr>
              <a:t>Angelis</a:t>
            </a:r>
            <a:r>
              <a:rPr lang="tr-TR" sz="1000" dirty="0">
                <a:latin typeface="Calibri" panose="020F0502020204030204" pitchFamily="34" charset="0"/>
                <a:cs typeface="Calibri" panose="020F0502020204030204" pitchFamily="34" charset="0"/>
              </a:rPr>
              <a:t>, R., </a:t>
            </a:r>
            <a:r>
              <a:rPr lang="tr-TR" sz="1000" dirty="0" err="1">
                <a:latin typeface="Calibri" panose="020F0502020204030204" pitchFamily="34" charset="0"/>
                <a:cs typeface="Calibri" panose="020F0502020204030204" pitchFamily="34" charset="0"/>
              </a:rPr>
              <a:t>Cutolo</a:t>
            </a:r>
            <a:r>
              <a:rPr lang="tr-TR" sz="1000" dirty="0">
                <a:latin typeface="Calibri" panose="020F0502020204030204" pitchFamily="34" charset="0"/>
                <a:cs typeface="Calibri" panose="020F0502020204030204" pitchFamily="34" charset="0"/>
              </a:rPr>
              <a:t>, M., &amp; EULAR </a:t>
            </a:r>
            <a:r>
              <a:rPr lang="tr-TR" sz="1000" dirty="0" err="1">
                <a:latin typeface="Calibri" panose="020F0502020204030204" pitchFamily="34" charset="0"/>
                <a:cs typeface="Calibri" panose="020F0502020204030204" pitchFamily="34" charset="0"/>
              </a:rPr>
              <a:t>Study</a:t>
            </a:r>
            <a:r>
              <a:rPr lang="tr-TR" sz="1000" dirty="0">
                <a:latin typeface="Calibri" panose="020F0502020204030204" pitchFamily="34" charset="0"/>
                <a:cs typeface="Calibri" panose="020F0502020204030204" pitchFamily="34" charset="0"/>
              </a:rPr>
              <a:t> </a:t>
            </a:r>
            <a:r>
              <a:rPr lang="tr-TR" sz="1000" dirty="0" err="1">
                <a:latin typeface="Calibri" panose="020F0502020204030204" pitchFamily="34" charset="0"/>
                <a:cs typeface="Calibri" panose="020F0502020204030204" pitchFamily="34" charset="0"/>
              </a:rPr>
              <a:t>Group</a:t>
            </a:r>
            <a:r>
              <a:rPr lang="tr-TR" sz="1000" dirty="0">
                <a:latin typeface="Calibri" panose="020F0502020204030204" pitchFamily="34" charset="0"/>
                <a:cs typeface="Calibri" panose="020F0502020204030204" pitchFamily="34" charset="0"/>
              </a:rPr>
              <a:t> on </a:t>
            </a:r>
            <a:r>
              <a:rPr lang="tr-TR" sz="1000" dirty="0" err="1">
                <a:latin typeface="Calibri" panose="020F0502020204030204" pitchFamily="34" charset="0"/>
                <a:cs typeface="Calibri" panose="020F0502020204030204" pitchFamily="34" charset="0"/>
              </a:rPr>
              <a:t>Microcirculation</a:t>
            </a:r>
            <a:r>
              <a:rPr lang="tr-TR" sz="1000" dirty="0">
                <a:latin typeface="Calibri" panose="020F0502020204030204" pitchFamily="34" charset="0"/>
                <a:cs typeface="Calibri" panose="020F0502020204030204" pitchFamily="34" charset="0"/>
              </a:rPr>
              <a:t> in </a:t>
            </a:r>
            <a:r>
              <a:rPr lang="tr-TR" sz="1000" dirty="0" err="1">
                <a:latin typeface="Calibri" panose="020F0502020204030204" pitchFamily="34" charset="0"/>
                <a:cs typeface="Calibri" panose="020F0502020204030204" pitchFamily="34" charset="0"/>
              </a:rPr>
              <a:t>Rheumatic</a:t>
            </a:r>
            <a:r>
              <a:rPr lang="tr-TR" sz="1000" dirty="0">
                <a:latin typeface="Calibri" panose="020F0502020204030204" pitchFamily="34" charset="0"/>
                <a:cs typeface="Calibri" panose="020F0502020204030204" pitchFamily="34" charset="0"/>
              </a:rPr>
              <a:t> </a:t>
            </a:r>
            <a:r>
              <a:rPr lang="tr-TR" sz="1000" dirty="0" err="1">
                <a:latin typeface="Calibri" panose="020F0502020204030204" pitchFamily="34" charset="0"/>
                <a:cs typeface="Calibri" panose="020F0502020204030204" pitchFamily="34" charset="0"/>
              </a:rPr>
              <a:t>Diseases</a:t>
            </a:r>
            <a:r>
              <a:rPr lang="tr-TR" sz="1000" dirty="0">
                <a:latin typeface="Calibri" panose="020F0502020204030204" pitchFamily="34" charset="0"/>
                <a:cs typeface="Calibri" panose="020F0502020204030204" pitchFamily="34" charset="0"/>
              </a:rPr>
              <a:t>. (2020). </a:t>
            </a:r>
            <a:r>
              <a:rPr lang="tr-TR" sz="1000" dirty="0" err="1">
                <a:latin typeface="Calibri" panose="020F0502020204030204" pitchFamily="34" charset="0"/>
                <a:cs typeface="Calibri" panose="020F0502020204030204" pitchFamily="34" charset="0"/>
              </a:rPr>
              <a:t>Standardisation</a:t>
            </a:r>
            <a:r>
              <a:rPr lang="tr-TR" sz="1000" dirty="0">
                <a:latin typeface="Calibri" panose="020F0502020204030204" pitchFamily="34" charset="0"/>
                <a:cs typeface="Calibri" panose="020F0502020204030204" pitchFamily="34" charset="0"/>
              </a:rPr>
              <a:t> of </a:t>
            </a:r>
            <a:r>
              <a:rPr lang="tr-TR" sz="1000" dirty="0" err="1">
                <a:latin typeface="Calibri" panose="020F0502020204030204" pitchFamily="34" charset="0"/>
                <a:cs typeface="Calibri" panose="020F0502020204030204" pitchFamily="34" charset="0"/>
              </a:rPr>
              <a:t>nailfold</a:t>
            </a:r>
            <a:r>
              <a:rPr lang="tr-TR" sz="1000" dirty="0">
                <a:latin typeface="Calibri" panose="020F0502020204030204" pitchFamily="34" charset="0"/>
                <a:cs typeface="Calibri" panose="020F0502020204030204" pitchFamily="34" charset="0"/>
              </a:rPr>
              <a:t> </a:t>
            </a:r>
            <a:r>
              <a:rPr lang="tr-TR" sz="1000" dirty="0" err="1">
                <a:latin typeface="Calibri" panose="020F0502020204030204" pitchFamily="34" charset="0"/>
                <a:cs typeface="Calibri" panose="020F0502020204030204" pitchFamily="34" charset="0"/>
              </a:rPr>
              <a:t>capillaroscopy</a:t>
            </a:r>
            <a:r>
              <a:rPr lang="tr-TR" sz="1000" dirty="0">
                <a:latin typeface="Calibri" panose="020F0502020204030204" pitchFamily="34" charset="0"/>
                <a:cs typeface="Calibri" panose="020F0502020204030204" pitchFamily="34" charset="0"/>
              </a:rPr>
              <a:t> </a:t>
            </a:r>
            <a:r>
              <a:rPr lang="tr-TR" sz="1000" dirty="0" err="1">
                <a:latin typeface="Calibri" panose="020F0502020204030204" pitchFamily="34" charset="0"/>
                <a:cs typeface="Calibri" panose="020F0502020204030204" pitchFamily="34" charset="0"/>
              </a:rPr>
              <a:t>for</a:t>
            </a:r>
            <a:r>
              <a:rPr lang="tr-TR" sz="1000" dirty="0">
                <a:latin typeface="Calibri" panose="020F0502020204030204" pitchFamily="34" charset="0"/>
                <a:cs typeface="Calibri" panose="020F0502020204030204" pitchFamily="34" charset="0"/>
              </a:rPr>
              <a:t> </a:t>
            </a:r>
            <a:r>
              <a:rPr lang="tr-TR" sz="1000" dirty="0" err="1">
                <a:latin typeface="Calibri" panose="020F0502020204030204" pitchFamily="34" charset="0"/>
                <a:cs typeface="Calibri" panose="020F0502020204030204" pitchFamily="34" charset="0"/>
              </a:rPr>
              <a:t>the</a:t>
            </a:r>
            <a:r>
              <a:rPr lang="tr-TR" sz="1000" dirty="0">
                <a:latin typeface="Calibri" panose="020F0502020204030204" pitchFamily="34" charset="0"/>
                <a:cs typeface="Calibri" panose="020F0502020204030204" pitchFamily="34" charset="0"/>
              </a:rPr>
              <a:t> </a:t>
            </a:r>
            <a:r>
              <a:rPr lang="tr-TR" sz="1000" dirty="0" err="1">
                <a:latin typeface="Calibri" panose="020F0502020204030204" pitchFamily="34" charset="0"/>
                <a:cs typeface="Calibri" panose="020F0502020204030204" pitchFamily="34" charset="0"/>
              </a:rPr>
              <a:t>assessment</a:t>
            </a:r>
            <a:r>
              <a:rPr lang="tr-TR" sz="1000" dirty="0">
                <a:latin typeface="Calibri" panose="020F0502020204030204" pitchFamily="34" charset="0"/>
                <a:cs typeface="Calibri" panose="020F0502020204030204" pitchFamily="34" charset="0"/>
              </a:rPr>
              <a:t> of </a:t>
            </a:r>
            <a:r>
              <a:rPr lang="tr-TR" sz="1000" dirty="0" err="1">
                <a:latin typeface="Calibri" panose="020F0502020204030204" pitchFamily="34" charset="0"/>
                <a:cs typeface="Calibri" panose="020F0502020204030204" pitchFamily="34" charset="0"/>
              </a:rPr>
              <a:t>patients</a:t>
            </a:r>
            <a:r>
              <a:rPr lang="tr-TR" sz="1000" dirty="0">
                <a:latin typeface="Calibri" panose="020F0502020204030204" pitchFamily="34" charset="0"/>
                <a:cs typeface="Calibri" panose="020F0502020204030204" pitchFamily="34" charset="0"/>
              </a:rPr>
              <a:t> </a:t>
            </a:r>
            <a:r>
              <a:rPr lang="tr-TR" sz="1000" dirty="0" err="1">
                <a:latin typeface="Calibri" panose="020F0502020204030204" pitchFamily="34" charset="0"/>
                <a:cs typeface="Calibri" panose="020F0502020204030204" pitchFamily="34" charset="0"/>
              </a:rPr>
              <a:t>with</a:t>
            </a:r>
            <a:r>
              <a:rPr lang="tr-TR" sz="1000" dirty="0">
                <a:latin typeface="Calibri" panose="020F0502020204030204" pitchFamily="34" charset="0"/>
                <a:cs typeface="Calibri" panose="020F0502020204030204" pitchFamily="34" charset="0"/>
              </a:rPr>
              <a:t> </a:t>
            </a:r>
            <a:r>
              <a:rPr lang="tr-TR" sz="1000" dirty="0" err="1">
                <a:latin typeface="Calibri" panose="020F0502020204030204" pitchFamily="34" charset="0"/>
                <a:cs typeface="Calibri" panose="020F0502020204030204" pitchFamily="34" charset="0"/>
              </a:rPr>
              <a:t>Raynaud’s</a:t>
            </a:r>
            <a:r>
              <a:rPr lang="tr-TR" sz="1000" dirty="0">
                <a:latin typeface="Calibri" panose="020F0502020204030204" pitchFamily="34" charset="0"/>
                <a:cs typeface="Calibri" panose="020F0502020204030204" pitchFamily="34" charset="0"/>
              </a:rPr>
              <a:t> </a:t>
            </a:r>
            <a:r>
              <a:rPr lang="tr-TR" sz="1000" dirty="0" err="1">
                <a:latin typeface="Calibri" panose="020F0502020204030204" pitchFamily="34" charset="0"/>
                <a:cs typeface="Calibri" panose="020F0502020204030204" pitchFamily="34" charset="0"/>
              </a:rPr>
              <a:t>phenomenon</a:t>
            </a:r>
            <a:r>
              <a:rPr lang="tr-TR" sz="1000" dirty="0">
                <a:latin typeface="Calibri" panose="020F0502020204030204" pitchFamily="34" charset="0"/>
                <a:cs typeface="Calibri" panose="020F0502020204030204" pitchFamily="34" charset="0"/>
              </a:rPr>
              <a:t> </a:t>
            </a:r>
            <a:r>
              <a:rPr lang="tr-TR" sz="1000" dirty="0" err="1">
                <a:latin typeface="Calibri" panose="020F0502020204030204" pitchFamily="34" charset="0"/>
                <a:cs typeface="Calibri" panose="020F0502020204030204" pitchFamily="34" charset="0"/>
              </a:rPr>
              <a:t>and</a:t>
            </a:r>
            <a:r>
              <a:rPr lang="tr-TR" sz="1000" dirty="0">
                <a:latin typeface="Calibri" panose="020F0502020204030204" pitchFamily="34" charset="0"/>
                <a:cs typeface="Calibri" panose="020F0502020204030204" pitchFamily="34" charset="0"/>
              </a:rPr>
              <a:t> </a:t>
            </a:r>
            <a:r>
              <a:rPr lang="tr-TR" sz="1000" dirty="0" err="1">
                <a:latin typeface="Calibri" panose="020F0502020204030204" pitchFamily="34" charset="0"/>
                <a:cs typeface="Calibri" panose="020F0502020204030204" pitchFamily="34" charset="0"/>
              </a:rPr>
              <a:t>systemic</a:t>
            </a:r>
            <a:r>
              <a:rPr lang="tr-TR" sz="1000" dirty="0">
                <a:latin typeface="Calibri" panose="020F0502020204030204" pitchFamily="34" charset="0"/>
                <a:cs typeface="Calibri" panose="020F0502020204030204" pitchFamily="34" charset="0"/>
              </a:rPr>
              <a:t> </a:t>
            </a:r>
            <a:r>
              <a:rPr lang="tr-TR" sz="1000" dirty="0" err="1">
                <a:latin typeface="Calibri" panose="020F0502020204030204" pitchFamily="34" charset="0"/>
                <a:cs typeface="Calibri" panose="020F0502020204030204" pitchFamily="34" charset="0"/>
              </a:rPr>
              <a:t>sclerosis</a:t>
            </a:r>
            <a:r>
              <a:rPr lang="tr-TR" sz="1000"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Autoimmunity</a:t>
            </a:r>
            <a:r>
              <a:rPr lang="tr-TR" sz="1000" i="1"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Reviews</a:t>
            </a:r>
            <a:r>
              <a:rPr lang="tr-TR" sz="1000" i="1" dirty="0">
                <a:latin typeface="Calibri" panose="020F0502020204030204" pitchFamily="34" charset="0"/>
                <a:cs typeface="Calibri" panose="020F0502020204030204" pitchFamily="34" charset="0"/>
              </a:rPr>
              <a:t>, 19</a:t>
            </a:r>
            <a:r>
              <a:rPr lang="tr-TR" sz="1000" dirty="0">
                <a:latin typeface="Calibri" panose="020F0502020204030204" pitchFamily="34" charset="0"/>
                <a:cs typeface="Calibri" panose="020F0502020204030204" pitchFamily="34" charset="0"/>
              </a:rPr>
              <a:t>(3), 102458</a:t>
            </a:r>
          </a:p>
          <a:p>
            <a:r>
              <a:rPr lang="tr-TR" sz="1000" dirty="0" err="1">
                <a:effectLst/>
                <a:latin typeface="Calibri" panose="020F0502020204030204" pitchFamily="34" charset="0"/>
                <a:ea typeface="Calibri" panose="020F0502020204030204" pitchFamily="34" charset="0"/>
                <a:cs typeface="Calibri" panose="020F0502020204030204" pitchFamily="34" charset="0"/>
              </a:rPr>
              <a:t>Mondini</a:t>
            </a:r>
            <a:r>
              <a:rPr lang="tr-TR" sz="1000" dirty="0">
                <a:effectLst/>
                <a:latin typeface="Calibri" panose="020F0502020204030204" pitchFamily="34" charset="0"/>
                <a:ea typeface="Calibri" panose="020F0502020204030204" pitchFamily="34" charset="0"/>
                <a:cs typeface="Calibri" panose="020F0502020204030204" pitchFamily="34" charset="0"/>
              </a:rPr>
              <a:t>, L., </a:t>
            </a:r>
            <a:r>
              <a:rPr lang="tr-TR" sz="1000" dirty="0" err="1">
                <a:effectLst/>
                <a:latin typeface="Calibri" panose="020F0502020204030204" pitchFamily="34" charset="0"/>
                <a:ea typeface="Calibri" panose="020F0502020204030204" pitchFamily="34" charset="0"/>
                <a:cs typeface="Calibri" panose="020F0502020204030204" pitchFamily="34" charset="0"/>
              </a:rPr>
              <a:t>Confalonieri</a:t>
            </a:r>
            <a:r>
              <a:rPr lang="tr-TR" sz="1000" dirty="0">
                <a:effectLst/>
                <a:latin typeface="Calibri" panose="020F0502020204030204" pitchFamily="34" charset="0"/>
                <a:ea typeface="Calibri" panose="020F0502020204030204" pitchFamily="34" charset="0"/>
                <a:cs typeface="Calibri" panose="020F0502020204030204" pitchFamily="34" charset="0"/>
              </a:rPr>
              <a:t>, P., </a:t>
            </a:r>
            <a:r>
              <a:rPr lang="tr-TR" sz="1000" dirty="0" err="1">
                <a:effectLst/>
                <a:latin typeface="Calibri" panose="020F0502020204030204" pitchFamily="34" charset="0"/>
                <a:ea typeface="Calibri" panose="020F0502020204030204" pitchFamily="34" charset="0"/>
                <a:cs typeface="Calibri" panose="020F0502020204030204" pitchFamily="34" charset="0"/>
              </a:rPr>
              <a:t>Pozzan</a:t>
            </a:r>
            <a:r>
              <a:rPr lang="tr-TR" sz="1000" dirty="0">
                <a:effectLst/>
                <a:latin typeface="Calibri" panose="020F0502020204030204" pitchFamily="34" charset="0"/>
                <a:ea typeface="Calibri" panose="020F0502020204030204" pitchFamily="34" charset="0"/>
                <a:cs typeface="Calibri" panose="020F0502020204030204" pitchFamily="34" charset="0"/>
              </a:rPr>
              <a:t>, R., </a:t>
            </a:r>
            <a:r>
              <a:rPr lang="tr-TR" sz="1000" dirty="0" err="1">
                <a:effectLst/>
                <a:latin typeface="Calibri" panose="020F0502020204030204" pitchFamily="34" charset="0"/>
                <a:ea typeface="Calibri" panose="020F0502020204030204" pitchFamily="34" charset="0"/>
                <a:cs typeface="Calibri" panose="020F0502020204030204" pitchFamily="34" charset="0"/>
              </a:rPr>
              <a:t>Ruggero</a:t>
            </a:r>
            <a:r>
              <a:rPr lang="tr-TR" sz="1000" dirty="0">
                <a:effectLst/>
                <a:latin typeface="Calibri" panose="020F0502020204030204" pitchFamily="34" charset="0"/>
                <a:ea typeface="Calibri" panose="020F0502020204030204" pitchFamily="34" charset="0"/>
                <a:cs typeface="Calibri" panose="020F0502020204030204" pitchFamily="34" charset="0"/>
              </a:rPr>
              <a:t>, L., </a:t>
            </a:r>
            <a:r>
              <a:rPr lang="tr-TR" sz="1000" dirty="0" err="1">
                <a:effectLst/>
                <a:latin typeface="Calibri" panose="020F0502020204030204" pitchFamily="34" charset="0"/>
                <a:ea typeface="Calibri" panose="020F0502020204030204" pitchFamily="34" charset="0"/>
                <a:cs typeface="Calibri" panose="020F0502020204030204" pitchFamily="34" charset="0"/>
              </a:rPr>
              <a:t>Trotta</a:t>
            </a:r>
            <a:r>
              <a:rPr lang="tr-TR" sz="1000" dirty="0">
                <a:effectLst/>
                <a:latin typeface="Calibri" panose="020F0502020204030204" pitchFamily="34" charset="0"/>
                <a:ea typeface="Calibri" panose="020F0502020204030204" pitchFamily="34" charset="0"/>
                <a:cs typeface="Calibri" panose="020F0502020204030204" pitchFamily="34" charset="0"/>
              </a:rPr>
              <a:t>, L., </a:t>
            </a:r>
            <a:r>
              <a:rPr lang="tr-TR" sz="1000" dirty="0" err="1">
                <a:effectLst/>
                <a:latin typeface="Calibri" panose="020F0502020204030204" pitchFamily="34" charset="0"/>
                <a:ea typeface="Calibri" panose="020F0502020204030204" pitchFamily="34" charset="0"/>
                <a:cs typeface="Calibri" panose="020F0502020204030204" pitchFamily="34" charset="0"/>
              </a:rPr>
              <a:t>Lerda</a:t>
            </a:r>
            <a:r>
              <a:rPr lang="tr-TR" sz="1000" dirty="0">
                <a:effectLst/>
                <a:latin typeface="Calibri" panose="020F0502020204030204" pitchFamily="34" charset="0"/>
                <a:ea typeface="Calibri" panose="020F0502020204030204" pitchFamily="34" charset="0"/>
                <a:cs typeface="Calibri" panose="020F0502020204030204" pitchFamily="34" charset="0"/>
              </a:rPr>
              <a:t>, S., Hughes, M., </a:t>
            </a:r>
            <a:r>
              <a:rPr lang="tr-TR" sz="1000" dirty="0" err="1">
                <a:effectLst/>
                <a:latin typeface="Calibri" panose="020F0502020204030204" pitchFamily="34" charset="0"/>
                <a:ea typeface="Calibri" panose="020F0502020204030204" pitchFamily="34" charset="0"/>
                <a:cs typeface="Calibri" panose="020F0502020204030204" pitchFamily="34" charset="0"/>
              </a:rPr>
              <a:t>Bellan</a:t>
            </a:r>
            <a:r>
              <a:rPr lang="tr-TR" sz="1000" dirty="0">
                <a:effectLst/>
                <a:latin typeface="Calibri" panose="020F0502020204030204" pitchFamily="34" charset="0"/>
                <a:ea typeface="Calibri" panose="020F0502020204030204" pitchFamily="34" charset="0"/>
                <a:cs typeface="Calibri" panose="020F0502020204030204" pitchFamily="34" charset="0"/>
              </a:rPr>
              <a:t>, M., </a:t>
            </a:r>
            <a:r>
              <a:rPr lang="tr-TR" sz="1000" dirty="0" err="1">
                <a:effectLst/>
                <a:latin typeface="Calibri" panose="020F0502020204030204" pitchFamily="34" charset="0"/>
                <a:ea typeface="Calibri" panose="020F0502020204030204" pitchFamily="34" charset="0"/>
                <a:cs typeface="Calibri" panose="020F0502020204030204" pitchFamily="34" charset="0"/>
              </a:rPr>
              <a:t>Confalonieri</a:t>
            </a:r>
            <a:r>
              <a:rPr lang="tr-TR" sz="1000" dirty="0">
                <a:effectLst/>
                <a:latin typeface="Calibri" panose="020F0502020204030204" pitchFamily="34" charset="0"/>
                <a:ea typeface="Calibri" panose="020F0502020204030204" pitchFamily="34" charset="0"/>
                <a:cs typeface="Calibri" panose="020F0502020204030204" pitchFamily="34" charset="0"/>
              </a:rPr>
              <a:t>, M., </a:t>
            </a:r>
            <a:r>
              <a:rPr lang="tr-TR" sz="1000" dirty="0" err="1">
                <a:effectLst/>
                <a:latin typeface="Calibri" panose="020F0502020204030204" pitchFamily="34" charset="0"/>
                <a:ea typeface="Calibri" panose="020F0502020204030204" pitchFamily="34" charset="0"/>
                <a:cs typeface="Calibri" panose="020F0502020204030204" pitchFamily="34" charset="0"/>
              </a:rPr>
              <a:t>Ruaro</a:t>
            </a:r>
            <a:r>
              <a:rPr lang="tr-TR" sz="1000" dirty="0">
                <a:effectLst/>
                <a:latin typeface="Calibri" panose="020F0502020204030204" pitchFamily="34" charset="0"/>
                <a:ea typeface="Calibri" panose="020F0502020204030204" pitchFamily="34" charset="0"/>
                <a:cs typeface="Calibri" panose="020F0502020204030204" pitchFamily="34" charset="0"/>
              </a:rPr>
              <a:t>, B., Salton, F., &amp; </a:t>
            </a:r>
            <a:r>
              <a:rPr lang="tr-TR" sz="1000" dirty="0" err="1">
                <a:effectLst/>
                <a:latin typeface="Calibri" panose="020F0502020204030204" pitchFamily="34" charset="0"/>
                <a:ea typeface="Calibri" panose="020F0502020204030204" pitchFamily="34" charset="0"/>
                <a:cs typeface="Calibri" panose="020F0502020204030204" pitchFamily="34" charset="0"/>
              </a:rPr>
              <a:t>Tavano</a:t>
            </a:r>
            <a:r>
              <a:rPr lang="tr-TR" sz="1000" dirty="0">
                <a:effectLst/>
                <a:latin typeface="Calibri" panose="020F0502020204030204" pitchFamily="34" charset="0"/>
                <a:ea typeface="Calibri" panose="020F0502020204030204" pitchFamily="34" charset="0"/>
                <a:cs typeface="Calibri" panose="020F0502020204030204" pitchFamily="34" charset="0"/>
              </a:rPr>
              <a:t>, S. (2023). </a:t>
            </a:r>
            <a:r>
              <a:rPr lang="tr-TR" sz="1000" dirty="0" err="1">
                <a:effectLst/>
                <a:latin typeface="Calibri" panose="020F0502020204030204" pitchFamily="34" charset="0"/>
                <a:ea typeface="Calibri" panose="020F0502020204030204" pitchFamily="34" charset="0"/>
                <a:cs typeface="Calibri" panose="020F0502020204030204" pitchFamily="34" charset="0"/>
              </a:rPr>
              <a:t>Microvascular</a:t>
            </a:r>
            <a:r>
              <a:rPr lang="tr-TR" sz="1000" dirty="0">
                <a:effectLst/>
                <a:latin typeface="Calibri" panose="020F0502020204030204" pitchFamily="34" charset="0"/>
                <a:ea typeface="Calibri" panose="020F0502020204030204" pitchFamily="34" charset="0"/>
                <a:cs typeface="Calibri" panose="020F0502020204030204" pitchFamily="34" charset="0"/>
              </a:rPr>
              <a:t> </a:t>
            </a:r>
            <a:r>
              <a:rPr lang="tr-TR" sz="1000" dirty="0" err="1">
                <a:effectLst/>
                <a:latin typeface="Calibri" panose="020F0502020204030204" pitchFamily="34" charset="0"/>
                <a:ea typeface="Calibri" panose="020F0502020204030204" pitchFamily="34" charset="0"/>
                <a:cs typeface="Calibri" panose="020F0502020204030204" pitchFamily="34" charset="0"/>
              </a:rPr>
              <a:t>alteration</a:t>
            </a:r>
            <a:r>
              <a:rPr lang="tr-TR" sz="1000" dirty="0">
                <a:effectLst/>
                <a:latin typeface="Calibri" panose="020F0502020204030204" pitchFamily="34" charset="0"/>
                <a:ea typeface="Calibri" panose="020F0502020204030204" pitchFamily="34" charset="0"/>
                <a:cs typeface="Calibri" panose="020F0502020204030204" pitchFamily="34" charset="0"/>
              </a:rPr>
              <a:t> in COVID-19 </a:t>
            </a:r>
            <a:r>
              <a:rPr lang="tr-TR" sz="1000" dirty="0" err="1">
                <a:effectLst/>
                <a:latin typeface="Calibri" panose="020F0502020204030204" pitchFamily="34" charset="0"/>
                <a:ea typeface="Calibri" panose="020F0502020204030204" pitchFamily="34" charset="0"/>
                <a:cs typeface="Calibri" panose="020F0502020204030204" pitchFamily="34" charset="0"/>
              </a:rPr>
              <a:t>documented</a:t>
            </a:r>
            <a:r>
              <a:rPr lang="tr-TR" sz="1000" dirty="0">
                <a:effectLst/>
                <a:latin typeface="Calibri" panose="020F0502020204030204" pitchFamily="34" charset="0"/>
                <a:ea typeface="Calibri" panose="020F0502020204030204" pitchFamily="34" charset="0"/>
                <a:cs typeface="Calibri" panose="020F0502020204030204" pitchFamily="34" charset="0"/>
              </a:rPr>
              <a:t> </a:t>
            </a:r>
            <a:r>
              <a:rPr lang="tr-TR" sz="1000" dirty="0" err="1">
                <a:effectLst/>
                <a:latin typeface="Calibri" panose="020F0502020204030204" pitchFamily="34" charset="0"/>
                <a:ea typeface="Calibri" panose="020F0502020204030204" pitchFamily="34" charset="0"/>
                <a:cs typeface="Calibri" panose="020F0502020204030204" pitchFamily="34" charset="0"/>
              </a:rPr>
              <a:t>by</a:t>
            </a:r>
            <a:r>
              <a:rPr lang="tr-TR" sz="1000" dirty="0">
                <a:effectLst/>
                <a:latin typeface="Calibri" panose="020F0502020204030204" pitchFamily="34" charset="0"/>
                <a:ea typeface="Calibri" panose="020F0502020204030204" pitchFamily="34" charset="0"/>
                <a:cs typeface="Calibri" panose="020F0502020204030204" pitchFamily="34" charset="0"/>
              </a:rPr>
              <a:t> </a:t>
            </a:r>
            <a:r>
              <a:rPr lang="tr-TR" sz="1000" dirty="0" err="1">
                <a:effectLst/>
                <a:latin typeface="Calibri" panose="020F0502020204030204" pitchFamily="34" charset="0"/>
                <a:ea typeface="Calibri" panose="020F0502020204030204" pitchFamily="34" charset="0"/>
                <a:cs typeface="Calibri" panose="020F0502020204030204" pitchFamily="34" charset="0"/>
              </a:rPr>
              <a:t>nailfold</a:t>
            </a:r>
            <a:r>
              <a:rPr lang="tr-TR" sz="1000" dirty="0">
                <a:effectLst/>
                <a:latin typeface="Calibri" panose="020F0502020204030204" pitchFamily="34" charset="0"/>
                <a:ea typeface="Calibri" panose="020F0502020204030204" pitchFamily="34" charset="0"/>
                <a:cs typeface="Calibri" panose="020F0502020204030204" pitchFamily="34" charset="0"/>
              </a:rPr>
              <a:t> </a:t>
            </a:r>
            <a:r>
              <a:rPr lang="tr-TR" sz="1000" dirty="0" err="1">
                <a:effectLst/>
                <a:latin typeface="Calibri" panose="020F0502020204030204" pitchFamily="34" charset="0"/>
                <a:ea typeface="Calibri" panose="020F0502020204030204" pitchFamily="34" charset="0"/>
                <a:cs typeface="Calibri" panose="020F0502020204030204" pitchFamily="34" charset="0"/>
              </a:rPr>
              <a:t>capillaroscopy</a:t>
            </a:r>
            <a:r>
              <a:rPr lang="tr-TR" sz="1000" dirty="0">
                <a:effectLst/>
                <a:latin typeface="Calibri" panose="020F0502020204030204" pitchFamily="34" charset="0"/>
                <a:ea typeface="Calibri" panose="020F0502020204030204" pitchFamily="34" charset="0"/>
                <a:cs typeface="Calibri" panose="020F0502020204030204" pitchFamily="34" charset="0"/>
              </a:rPr>
              <a:t>. </a:t>
            </a:r>
            <a:r>
              <a:rPr lang="tr-TR" sz="1000" i="1" dirty="0" err="1">
                <a:effectLst/>
                <a:latin typeface="Calibri" panose="020F0502020204030204" pitchFamily="34" charset="0"/>
                <a:ea typeface="Calibri" panose="020F0502020204030204" pitchFamily="34" charset="0"/>
                <a:cs typeface="Calibri" panose="020F0502020204030204" pitchFamily="34" charset="0"/>
              </a:rPr>
              <a:t>Biomedicines</a:t>
            </a:r>
            <a:r>
              <a:rPr lang="tr-TR" sz="1000" dirty="0">
                <a:effectLst/>
                <a:latin typeface="Calibri" panose="020F0502020204030204" pitchFamily="34" charset="0"/>
                <a:ea typeface="Calibri" panose="020F0502020204030204" pitchFamily="34" charset="0"/>
                <a:cs typeface="Calibri" panose="020F0502020204030204" pitchFamily="34" charset="0"/>
              </a:rPr>
              <a:t> </a:t>
            </a:r>
            <a:endParaRPr lang="tr-TR" sz="1000" dirty="0">
              <a:latin typeface="Calibri" panose="020F0502020204030204" pitchFamily="34" charset="0"/>
              <a:cs typeface="Calibri" panose="020F0502020204030204" pitchFamily="34" charset="0"/>
            </a:endParaRPr>
          </a:p>
        </p:txBody>
      </p:sp>
      <p:pic>
        <p:nvPicPr>
          <p:cNvPr id="7" name="Resim 6">
            <a:extLst>
              <a:ext uri="{FF2B5EF4-FFF2-40B4-BE49-F238E27FC236}">
                <a16:creationId xmlns:a16="http://schemas.microsoft.com/office/drawing/2014/main" id="{D5A76DA1-C9BA-A5F4-97F2-C76DE196E2E2}"/>
              </a:ext>
            </a:extLst>
          </p:cNvPr>
          <p:cNvPicPr>
            <a:picLocks noChangeAspect="1"/>
          </p:cNvPicPr>
          <p:nvPr/>
        </p:nvPicPr>
        <p:blipFill>
          <a:blip r:embed="rId3"/>
          <a:stretch>
            <a:fillRect/>
          </a:stretch>
        </p:blipFill>
        <p:spPr>
          <a:xfrm>
            <a:off x="6167364" y="1566457"/>
            <a:ext cx="5410200" cy="4174932"/>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426027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F39B9BD-8E97-0A3A-CA3E-3FE8FEEB2F58}"/>
              </a:ext>
            </a:extLst>
          </p:cNvPr>
          <p:cNvSpPr>
            <a:spLocks noGrp="1"/>
          </p:cNvSpPr>
          <p:nvPr>
            <p:ph idx="1"/>
          </p:nvPr>
        </p:nvSpPr>
        <p:spPr>
          <a:xfrm>
            <a:off x="730468" y="1795081"/>
            <a:ext cx="6374525" cy="2482629"/>
          </a:xfrm>
        </p:spPr>
        <p:txBody>
          <a:bodyPr/>
          <a:lstStyle/>
          <a:p>
            <a:pPr algn="just"/>
            <a:r>
              <a:rPr lang="tr-T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Toplam NFC skoru:</a:t>
            </a:r>
            <a:r>
              <a:rPr lang="tr-TR" sz="2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dirty="0">
                <a:latin typeface="Calibri" panose="020F0502020204030204" pitchFamily="34" charset="0"/>
                <a:ea typeface="Calibri" panose="020F0502020204030204" pitchFamily="34" charset="0"/>
                <a:cs typeface="Calibri" panose="020F0502020204030204" pitchFamily="34" charset="0"/>
              </a:rPr>
              <a:t>tüm parametrelerden elde edilen puanların toplamı</a:t>
            </a:r>
          </a:p>
          <a:p>
            <a:pPr algn="just"/>
            <a:endParaRPr lang="tr-TR" sz="2400" dirty="0">
              <a:latin typeface="Calibri" panose="020F0502020204030204" pitchFamily="34" charset="0"/>
              <a:ea typeface="Calibri" panose="020F0502020204030204" pitchFamily="34" charset="0"/>
              <a:cs typeface="Calibri" panose="020F0502020204030204" pitchFamily="34" charset="0"/>
            </a:endParaRPr>
          </a:p>
          <a:p>
            <a:pPr algn="just"/>
            <a:r>
              <a:rPr lang="tr-TR" sz="2400" b="1" dirty="0">
                <a:latin typeface="Calibri" panose="020F0502020204030204" pitchFamily="34" charset="0"/>
                <a:ea typeface="Calibri" panose="020F0502020204030204" pitchFamily="34" charset="0"/>
                <a:cs typeface="Calibri" panose="020F0502020204030204" pitchFamily="34" charset="0"/>
              </a:rPr>
              <a:t>NFC skorunun </a:t>
            </a:r>
            <a:r>
              <a:rPr lang="tr-TR" sz="2400" dirty="0">
                <a:latin typeface="Calibri" panose="020F0502020204030204" pitchFamily="34" charset="0"/>
                <a:ea typeface="Calibri" panose="020F0502020204030204" pitchFamily="34" charset="0"/>
                <a:cs typeface="Calibri" panose="020F0502020204030204" pitchFamily="34" charset="0"/>
              </a:rPr>
              <a:t>kırılganlık tanısını öngörmedeki ayırt edici gücü ROC eğrisi analizi ile değerlendirildi. </a:t>
            </a:r>
          </a:p>
          <a:p>
            <a:endParaRPr lang="tr-TR" dirty="0"/>
          </a:p>
        </p:txBody>
      </p:sp>
      <p:pic>
        <p:nvPicPr>
          <p:cNvPr id="5" name="Resim 4">
            <a:extLst>
              <a:ext uri="{FF2B5EF4-FFF2-40B4-BE49-F238E27FC236}">
                <a16:creationId xmlns:a16="http://schemas.microsoft.com/office/drawing/2014/main" id="{A7B11D92-10F2-B3D1-C2C0-D695FD656B61}"/>
              </a:ext>
            </a:extLst>
          </p:cNvPr>
          <p:cNvPicPr>
            <a:picLocks noChangeAspect="1"/>
          </p:cNvPicPr>
          <p:nvPr/>
        </p:nvPicPr>
        <p:blipFill>
          <a:blip r:embed="rId3"/>
          <a:stretch>
            <a:fillRect/>
          </a:stretch>
        </p:blipFill>
        <p:spPr>
          <a:xfrm>
            <a:off x="7864507" y="1795081"/>
            <a:ext cx="4327493" cy="2428546"/>
          </a:xfrm>
          <a:prstGeom prst="rect">
            <a:avLst/>
          </a:prstGeom>
        </p:spPr>
      </p:pic>
    </p:spTree>
    <p:extLst>
      <p:ext uri="{BB962C8B-B14F-4D97-AF65-F5344CB8AC3E}">
        <p14:creationId xmlns:p14="http://schemas.microsoft.com/office/powerpoint/2010/main" val="830436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D4B084-0E59-302C-0A77-F8015394908D}"/>
              </a:ext>
            </a:extLst>
          </p:cNvPr>
          <p:cNvSpPr>
            <a:spLocks noGrp="1"/>
          </p:cNvSpPr>
          <p:nvPr>
            <p:ph type="title"/>
          </p:nvPr>
        </p:nvSpPr>
        <p:spPr/>
        <p:txBody>
          <a:bodyPr/>
          <a:lstStyle/>
          <a:p>
            <a:r>
              <a:rPr lang="tr-TR" b="1" dirty="0">
                <a:latin typeface="Calibri" panose="020F0502020204030204" pitchFamily="34" charset="0"/>
                <a:cs typeface="Calibri" panose="020F0502020204030204" pitchFamily="34" charset="0"/>
              </a:rPr>
              <a:t>İstatistiksel Analiz</a:t>
            </a:r>
          </a:p>
        </p:txBody>
      </p:sp>
      <p:sp>
        <p:nvSpPr>
          <p:cNvPr id="3" name="İçerik Yer Tutucusu 2">
            <a:extLst>
              <a:ext uri="{FF2B5EF4-FFF2-40B4-BE49-F238E27FC236}">
                <a16:creationId xmlns:a16="http://schemas.microsoft.com/office/drawing/2014/main" id="{120B68D0-1DE3-31F2-1903-34D94C23C1A3}"/>
              </a:ext>
            </a:extLst>
          </p:cNvPr>
          <p:cNvSpPr>
            <a:spLocks noGrp="1"/>
          </p:cNvSpPr>
          <p:nvPr>
            <p:ph idx="1"/>
          </p:nvPr>
        </p:nvSpPr>
        <p:spPr>
          <a:xfrm>
            <a:off x="680544" y="1690688"/>
            <a:ext cx="8777701" cy="4351338"/>
          </a:xfrm>
        </p:spPr>
        <p:txBody>
          <a:bodyPr>
            <a:normAutofit/>
          </a:bodyPr>
          <a:lstStyle/>
          <a:p>
            <a:pPr algn="just"/>
            <a:endParaRPr lang="tr-TR" sz="2400" dirty="0">
              <a:latin typeface="Calibri" panose="020F0502020204030204" pitchFamily="34" charset="0"/>
              <a:cs typeface="Calibri" panose="020F0502020204030204" pitchFamily="34" charset="0"/>
            </a:endParaRPr>
          </a:p>
          <a:p>
            <a:pPr marL="0" indent="0" algn="just">
              <a:buNone/>
              <a:defRPr sz="2000"/>
            </a:pPr>
            <a:r>
              <a:rPr lang="tr-TR" sz="2400" dirty="0">
                <a:latin typeface="Calibri" panose="020F0502020204030204" pitchFamily="34" charset="0"/>
                <a:ea typeface="Calibri" panose="020F0502020204030204" pitchFamily="34" charset="0"/>
                <a:cs typeface="Calibri" panose="020F0502020204030204" pitchFamily="34" charset="0"/>
              </a:rPr>
              <a:t>• Güç analizi (</a:t>
            </a:r>
            <a:r>
              <a:rPr lang="tr-TR" sz="2400" dirty="0" err="1">
                <a:latin typeface="Calibri" panose="020F0502020204030204" pitchFamily="34" charset="0"/>
                <a:ea typeface="Calibri" panose="020F0502020204030204" pitchFamily="34" charset="0"/>
                <a:cs typeface="Calibri" panose="020F0502020204030204" pitchFamily="34" charset="0"/>
              </a:rPr>
              <a:t>Cousins</a:t>
            </a:r>
            <a:r>
              <a:rPr lang="tr-TR" sz="2400" dirty="0">
                <a:latin typeface="Calibri" panose="020F0502020204030204" pitchFamily="34" charset="0"/>
                <a:ea typeface="Calibri" panose="020F0502020204030204" pitchFamily="34" charset="0"/>
                <a:cs typeface="Calibri" panose="020F0502020204030204" pitchFamily="34" charset="0"/>
              </a:rPr>
              <a:t> et al.): %80 güç, %5 </a:t>
            </a:r>
            <a:r>
              <a:rPr lang="el-GR" sz="2400" dirty="0">
                <a:latin typeface="Calibri" panose="020F0502020204030204" pitchFamily="34" charset="0"/>
                <a:ea typeface="Calibri" panose="020F0502020204030204" pitchFamily="34" charset="0"/>
                <a:cs typeface="Calibri" panose="020F0502020204030204" pitchFamily="34" charset="0"/>
              </a:rPr>
              <a:t>α → </a:t>
            </a:r>
            <a:r>
              <a:rPr lang="tr-TR" sz="2400" b="1" dirty="0">
                <a:latin typeface="Calibri" panose="020F0502020204030204" pitchFamily="34" charset="0"/>
                <a:ea typeface="Calibri" panose="020F0502020204030204" pitchFamily="34" charset="0"/>
                <a:cs typeface="Calibri" panose="020F0502020204030204" pitchFamily="34" charset="0"/>
              </a:rPr>
              <a:t>minimum 42 kişi</a:t>
            </a:r>
          </a:p>
          <a:p>
            <a:pPr marL="0" indent="0" algn="just">
              <a:buNone/>
              <a:defRPr sz="2000"/>
            </a:pPr>
            <a:r>
              <a:rPr lang="tr-TR" sz="2400" dirty="0">
                <a:latin typeface="Calibri" panose="020F0502020204030204" pitchFamily="34" charset="0"/>
                <a:ea typeface="Calibri" panose="020F0502020204030204" pitchFamily="34" charset="0"/>
                <a:cs typeface="Calibri" panose="020F0502020204030204" pitchFamily="34" charset="0"/>
              </a:rPr>
              <a:t>• SPSS v27.0 kullanıldı</a:t>
            </a:r>
          </a:p>
          <a:p>
            <a:pPr marL="0" indent="0" algn="just">
              <a:buNone/>
              <a:defRPr sz="2000"/>
            </a:pPr>
            <a:r>
              <a:rPr lang="tr-TR" sz="2400" dirty="0">
                <a:latin typeface="Calibri" panose="020F0502020204030204" pitchFamily="34" charset="0"/>
                <a:ea typeface="Calibri" panose="020F0502020204030204" pitchFamily="34" charset="0"/>
                <a:cs typeface="Calibri" panose="020F0502020204030204" pitchFamily="34" charset="0"/>
              </a:rPr>
              <a:t>• Normalite: Kolmogorov–</a:t>
            </a:r>
            <a:r>
              <a:rPr lang="tr-TR" sz="2400" dirty="0" err="1">
                <a:latin typeface="Calibri" panose="020F0502020204030204" pitchFamily="34" charset="0"/>
                <a:ea typeface="Calibri" panose="020F0502020204030204" pitchFamily="34" charset="0"/>
                <a:cs typeface="Calibri" panose="020F0502020204030204" pitchFamily="34" charset="0"/>
              </a:rPr>
              <a:t>Smirnov</a:t>
            </a:r>
            <a:r>
              <a:rPr lang="tr-TR" sz="2400" dirty="0">
                <a:latin typeface="Calibri" panose="020F0502020204030204" pitchFamily="34" charset="0"/>
                <a:ea typeface="Calibri" panose="020F0502020204030204" pitchFamily="34" charset="0"/>
                <a:cs typeface="Calibri" panose="020F0502020204030204" pitchFamily="34" charset="0"/>
              </a:rPr>
              <a:t> testi</a:t>
            </a:r>
          </a:p>
          <a:p>
            <a:pPr marL="0" indent="0" algn="just">
              <a:buNone/>
              <a:defRPr sz="2000"/>
            </a:pPr>
            <a:r>
              <a:rPr lang="tr-TR" sz="2400" dirty="0">
                <a:latin typeface="Calibri" panose="020F0502020204030204" pitchFamily="34" charset="0"/>
                <a:ea typeface="Calibri" panose="020F0502020204030204" pitchFamily="34" charset="0"/>
                <a:cs typeface="Calibri" panose="020F0502020204030204" pitchFamily="34" charset="0"/>
              </a:rPr>
              <a:t>• Tanımlayıcılar: </a:t>
            </a:r>
            <a:r>
              <a:rPr lang="tr-TR" sz="2400" dirty="0" err="1">
                <a:latin typeface="Calibri" panose="020F0502020204030204" pitchFamily="34" charset="0"/>
                <a:ea typeface="Calibri" panose="020F0502020204030204" pitchFamily="34" charset="0"/>
                <a:cs typeface="Calibri" panose="020F0502020204030204" pitchFamily="34" charset="0"/>
              </a:rPr>
              <a:t>Ortalama±SS</a:t>
            </a:r>
            <a:r>
              <a:rPr lang="tr-TR" sz="2400" dirty="0">
                <a:latin typeface="Calibri" panose="020F0502020204030204" pitchFamily="34" charset="0"/>
                <a:ea typeface="Calibri" panose="020F0502020204030204" pitchFamily="34" charset="0"/>
                <a:cs typeface="Calibri" panose="020F0502020204030204" pitchFamily="34" charset="0"/>
              </a:rPr>
              <a:t>, Medyan(IQR), %</a:t>
            </a:r>
          </a:p>
          <a:p>
            <a:pPr marL="0" indent="0" algn="just">
              <a:buNone/>
              <a:defRPr sz="2000"/>
            </a:pPr>
            <a:r>
              <a:rPr lang="tr-TR" sz="2400" dirty="0">
                <a:latin typeface="Calibri" panose="020F0502020204030204" pitchFamily="34" charset="0"/>
                <a:ea typeface="Calibri" panose="020F0502020204030204" pitchFamily="34" charset="0"/>
                <a:cs typeface="Calibri" panose="020F0502020204030204" pitchFamily="34" charset="0"/>
              </a:rPr>
              <a:t>• Karşılaştırmalar: t-testi / Mann–Whitney U, Ki-kare / Fisher</a:t>
            </a:r>
          </a:p>
          <a:p>
            <a:pPr marL="0" indent="0" algn="just">
              <a:buNone/>
              <a:defRPr sz="2000"/>
            </a:pPr>
            <a:r>
              <a:rPr lang="tr-TR" sz="2400" dirty="0">
                <a:latin typeface="Calibri" panose="020F0502020204030204" pitchFamily="34" charset="0"/>
                <a:ea typeface="Calibri" panose="020F0502020204030204" pitchFamily="34" charset="0"/>
                <a:cs typeface="Calibri" panose="020F0502020204030204" pitchFamily="34" charset="0"/>
              </a:rPr>
              <a:t>• ROC analizi: AUC, duyarlılık, özgüllük, </a:t>
            </a:r>
            <a:r>
              <a:rPr lang="tr-TR" sz="2400" dirty="0" err="1">
                <a:latin typeface="Calibri" panose="020F0502020204030204" pitchFamily="34" charset="0"/>
                <a:ea typeface="Calibri" panose="020F0502020204030204" pitchFamily="34" charset="0"/>
                <a:cs typeface="Calibri" panose="020F0502020204030204" pitchFamily="34" charset="0"/>
              </a:rPr>
              <a:t>Youden</a:t>
            </a:r>
            <a:r>
              <a:rPr lang="tr-TR" sz="2400" dirty="0">
                <a:latin typeface="Calibri" panose="020F0502020204030204" pitchFamily="34" charset="0"/>
                <a:ea typeface="Calibri" panose="020F0502020204030204" pitchFamily="34" charset="0"/>
                <a:cs typeface="Calibri" panose="020F0502020204030204" pitchFamily="34" charset="0"/>
              </a:rPr>
              <a:t> indeksi</a:t>
            </a:r>
          </a:p>
          <a:p>
            <a:pPr marL="0" indent="0" algn="just">
              <a:buNone/>
              <a:defRPr sz="2000"/>
            </a:pPr>
            <a:r>
              <a:rPr lang="tr-TR" sz="2400" dirty="0">
                <a:latin typeface="Calibri" panose="020F0502020204030204" pitchFamily="34" charset="0"/>
                <a:ea typeface="Calibri" panose="020F0502020204030204" pitchFamily="34" charset="0"/>
                <a:cs typeface="Calibri" panose="020F0502020204030204" pitchFamily="34" charset="0"/>
              </a:rPr>
              <a:t>• Anlamlılık:</a:t>
            </a:r>
            <a:r>
              <a:rPr lang="tr-TR" sz="2400" b="1" dirty="0">
                <a:latin typeface="Calibri" panose="020F0502020204030204" pitchFamily="34" charset="0"/>
                <a:ea typeface="Calibri" panose="020F0502020204030204" pitchFamily="34" charset="0"/>
                <a:cs typeface="Calibri" panose="020F0502020204030204" pitchFamily="34" charset="0"/>
              </a:rPr>
              <a:t> p &lt;0.05</a:t>
            </a:r>
          </a:p>
          <a:p>
            <a:endParaRPr lang="tr-TR" sz="2400" dirty="0">
              <a:latin typeface="Calibri" panose="020F0502020204030204" pitchFamily="34" charset="0"/>
              <a:cs typeface="Calibri" panose="020F0502020204030204" pitchFamily="34" charset="0"/>
            </a:endParaRPr>
          </a:p>
        </p:txBody>
      </p:sp>
      <p:pic>
        <p:nvPicPr>
          <p:cNvPr id="4098" name="Picture 2">
            <a:extLst>
              <a:ext uri="{FF2B5EF4-FFF2-40B4-BE49-F238E27FC236}">
                <a16:creationId xmlns:a16="http://schemas.microsoft.com/office/drawing/2014/main" id="{F1791A44-0D5D-ECA1-F30D-49B6C309A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1558" y="365125"/>
            <a:ext cx="1895555" cy="1666245"/>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17B33E91-5128-8A59-30EE-A7560B5905FA}"/>
              </a:ext>
            </a:extLst>
          </p:cNvPr>
          <p:cNvSpPr txBox="1"/>
          <p:nvPr/>
        </p:nvSpPr>
        <p:spPr>
          <a:xfrm>
            <a:off x="5511114" y="6311900"/>
            <a:ext cx="6096000" cy="369332"/>
          </a:xfrm>
          <a:prstGeom prst="rect">
            <a:avLst/>
          </a:prstGeom>
          <a:noFill/>
        </p:spPr>
        <p:txBody>
          <a:bodyPr wrap="square">
            <a:spAutoFit/>
          </a:bodyPr>
          <a:lstStyle/>
          <a:p>
            <a:pPr algn="just"/>
            <a:r>
              <a:rPr lang="tr-TR" sz="900" dirty="0" err="1">
                <a:solidFill>
                  <a:srgbClr val="000000"/>
                </a:solidFill>
                <a:effectLst/>
                <a:latin typeface="Times New Roman" panose="02020603050405020304" pitchFamily="18" charset="0"/>
                <a:ea typeface="Calibri" panose="020F0502020204030204" pitchFamily="34" charset="0"/>
              </a:rPr>
              <a:t>Cousins</a:t>
            </a:r>
            <a:r>
              <a:rPr lang="tr-TR" sz="900" dirty="0">
                <a:solidFill>
                  <a:srgbClr val="000000"/>
                </a:solidFill>
                <a:effectLst/>
                <a:latin typeface="Times New Roman" panose="02020603050405020304" pitchFamily="18" charset="0"/>
                <a:ea typeface="Calibri" panose="020F0502020204030204" pitchFamily="34" charset="0"/>
              </a:rPr>
              <a:t>, C. C., </a:t>
            </a:r>
            <a:r>
              <a:rPr lang="tr-TR" sz="900" dirty="0" err="1">
                <a:solidFill>
                  <a:srgbClr val="000000"/>
                </a:solidFill>
                <a:effectLst/>
                <a:latin typeface="Times New Roman" panose="02020603050405020304" pitchFamily="18" charset="0"/>
                <a:ea typeface="Calibri" panose="020F0502020204030204" pitchFamily="34" charset="0"/>
              </a:rPr>
              <a:t>Alosco</a:t>
            </a:r>
            <a:r>
              <a:rPr lang="tr-TR" sz="900" dirty="0">
                <a:solidFill>
                  <a:srgbClr val="000000"/>
                </a:solidFill>
                <a:effectLst/>
                <a:latin typeface="Times New Roman" panose="02020603050405020304" pitchFamily="18" charset="0"/>
                <a:ea typeface="Calibri" panose="020F0502020204030204" pitchFamily="34" charset="0"/>
              </a:rPr>
              <a:t>, M. L., </a:t>
            </a:r>
            <a:r>
              <a:rPr lang="tr-TR" sz="900" dirty="0" err="1">
                <a:solidFill>
                  <a:srgbClr val="000000"/>
                </a:solidFill>
                <a:effectLst/>
                <a:latin typeface="Times New Roman" panose="02020603050405020304" pitchFamily="18" charset="0"/>
                <a:ea typeface="Calibri" panose="020F0502020204030204" pitchFamily="34" charset="0"/>
              </a:rPr>
              <a:t>Cousins</a:t>
            </a:r>
            <a:r>
              <a:rPr lang="tr-TR" sz="900" dirty="0">
                <a:solidFill>
                  <a:srgbClr val="000000"/>
                </a:solidFill>
                <a:effectLst/>
                <a:latin typeface="Times New Roman" panose="02020603050405020304" pitchFamily="18" charset="0"/>
                <a:ea typeface="Calibri" panose="020F0502020204030204" pitchFamily="34" charset="0"/>
              </a:rPr>
              <a:t>, H. C., </a:t>
            </a:r>
            <a:r>
              <a:rPr lang="tr-TR" sz="900" dirty="0" err="1">
                <a:solidFill>
                  <a:srgbClr val="000000"/>
                </a:solidFill>
                <a:effectLst/>
                <a:latin typeface="Times New Roman" panose="02020603050405020304" pitchFamily="18" charset="0"/>
                <a:ea typeface="Calibri" panose="020F0502020204030204" pitchFamily="34" charset="0"/>
              </a:rPr>
              <a:t>Chua</a:t>
            </a:r>
            <a:r>
              <a:rPr lang="tr-TR" sz="900" dirty="0">
                <a:solidFill>
                  <a:srgbClr val="000000"/>
                </a:solidFill>
                <a:effectLst/>
                <a:latin typeface="Times New Roman" panose="02020603050405020304" pitchFamily="18" charset="0"/>
                <a:ea typeface="Calibri" panose="020F0502020204030204" pitchFamily="34" charset="0"/>
              </a:rPr>
              <a:t>, A., Steinberg, E. G., Chapman, K. R., ... &amp; </a:t>
            </a:r>
            <a:r>
              <a:rPr lang="tr-TR" sz="900" dirty="0" err="1">
                <a:solidFill>
                  <a:srgbClr val="000000"/>
                </a:solidFill>
                <a:effectLst/>
                <a:latin typeface="Times New Roman" panose="02020603050405020304" pitchFamily="18" charset="0"/>
                <a:ea typeface="Calibri" panose="020F0502020204030204" pitchFamily="34" charset="0"/>
              </a:rPr>
              <a:t>Pasquale</a:t>
            </a:r>
            <a:r>
              <a:rPr lang="tr-TR" sz="900" dirty="0">
                <a:solidFill>
                  <a:srgbClr val="000000"/>
                </a:solidFill>
                <a:effectLst/>
                <a:latin typeface="Times New Roman" panose="02020603050405020304" pitchFamily="18" charset="0"/>
                <a:ea typeface="Calibri" panose="020F0502020204030204" pitchFamily="34" charset="0"/>
              </a:rPr>
              <a:t>, L. R. (2018). </a:t>
            </a:r>
            <a:r>
              <a:rPr lang="tr-TR" sz="900" dirty="0" err="1">
                <a:solidFill>
                  <a:srgbClr val="000000"/>
                </a:solidFill>
                <a:effectLst/>
                <a:latin typeface="Times New Roman" panose="02020603050405020304" pitchFamily="18" charset="0"/>
                <a:ea typeface="Calibri" panose="020F0502020204030204" pitchFamily="34" charset="0"/>
              </a:rPr>
              <a:t>Nailfold</a:t>
            </a:r>
            <a:r>
              <a:rPr lang="tr-TR" sz="900" dirty="0">
                <a:solidFill>
                  <a:srgbClr val="000000"/>
                </a:solidFill>
                <a:effectLst/>
                <a:latin typeface="Times New Roman" panose="02020603050405020304" pitchFamily="18" charset="0"/>
                <a:ea typeface="Calibri" panose="020F0502020204030204" pitchFamily="34" charset="0"/>
              </a:rPr>
              <a:t> </a:t>
            </a:r>
            <a:r>
              <a:rPr lang="tr-TR" sz="900" dirty="0" err="1">
                <a:solidFill>
                  <a:srgbClr val="000000"/>
                </a:solidFill>
                <a:effectLst/>
                <a:latin typeface="Times New Roman" panose="02020603050405020304" pitchFamily="18" charset="0"/>
                <a:ea typeface="Calibri" panose="020F0502020204030204" pitchFamily="34" charset="0"/>
              </a:rPr>
              <a:t>capillary</a:t>
            </a:r>
            <a:r>
              <a:rPr lang="tr-TR" sz="900" dirty="0">
                <a:solidFill>
                  <a:srgbClr val="000000"/>
                </a:solidFill>
                <a:effectLst/>
                <a:latin typeface="Times New Roman" panose="02020603050405020304" pitchFamily="18" charset="0"/>
                <a:ea typeface="Calibri" panose="020F0502020204030204" pitchFamily="34" charset="0"/>
              </a:rPr>
              <a:t> </a:t>
            </a:r>
            <a:r>
              <a:rPr lang="tr-TR" sz="900" dirty="0" err="1">
                <a:solidFill>
                  <a:srgbClr val="000000"/>
                </a:solidFill>
                <a:effectLst/>
                <a:latin typeface="Times New Roman" panose="02020603050405020304" pitchFamily="18" charset="0"/>
                <a:ea typeface="Calibri" panose="020F0502020204030204" pitchFamily="34" charset="0"/>
              </a:rPr>
              <a:t>morphology</a:t>
            </a:r>
            <a:r>
              <a:rPr lang="tr-TR" sz="900" dirty="0">
                <a:solidFill>
                  <a:srgbClr val="000000"/>
                </a:solidFill>
                <a:effectLst/>
                <a:latin typeface="Times New Roman" panose="02020603050405020304" pitchFamily="18" charset="0"/>
                <a:ea typeface="Calibri" panose="020F0502020204030204" pitchFamily="34" charset="0"/>
              </a:rPr>
              <a:t> in </a:t>
            </a:r>
            <a:r>
              <a:rPr lang="tr-TR" sz="900" dirty="0" err="1">
                <a:solidFill>
                  <a:srgbClr val="000000"/>
                </a:solidFill>
                <a:effectLst/>
                <a:latin typeface="Times New Roman" panose="02020603050405020304" pitchFamily="18" charset="0"/>
                <a:ea typeface="Calibri" panose="020F0502020204030204" pitchFamily="34" charset="0"/>
              </a:rPr>
              <a:t>Alzheimer’s</a:t>
            </a:r>
            <a:r>
              <a:rPr lang="tr-TR" sz="900" dirty="0">
                <a:solidFill>
                  <a:srgbClr val="000000"/>
                </a:solidFill>
                <a:effectLst/>
                <a:latin typeface="Times New Roman" panose="02020603050405020304" pitchFamily="18" charset="0"/>
                <a:ea typeface="Calibri" panose="020F0502020204030204" pitchFamily="34" charset="0"/>
              </a:rPr>
              <a:t> </a:t>
            </a:r>
            <a:r>
              <a:rPr lang="tr-TR" sz="900" dirty="0" err="1">
                <a:solidFill>
                  <a:srgbClr val="000000"/>
                </a:solidFill>
                <a:effectLst/>
                <a:latin typeface="Times New Roman" panose="02020603050405020304" pitchFamily="18" charset="0"/>
                <a:ea typeface="Calibri" panose="020F0502020204030204" pitchFamily="34" charset="0"/>
              </a:rPr>
              <a:t>disease</a:t>
            </a:r>
            <a:r>
              <a:rPr lang="tr-TR" sz="900" dirty="0">
                <a:solidFill>
                  <a:srgbClr val="000000"/>
                </a:solidFill>
                <a:effectLst/>
                <a:latin typeface="Times New Roman" panose="02020603050405020304" pitchFamily="18" charset="0"/>
                <a:ea typeface="Calibri" panose="020F0502020204030204" pitchFamily="34" charset="0"/>
              </a:rPr>
              <a:t> </a:t>
            </a:r>
            <a:r>
              <a:rPr lang="tr-TR" sz="900" dirty="0" err="1">
                <a:solidFill>
                  <a:srgbClr val="000000"/>
                </a:solidFill>
                <a:effectLst/>
                <a:latin typeface="Times New Roman" panose="02020603050405020304" pitchFamily="18" charset="0"/>
                <a:ea typeface="Calibri" panose="020F0502020204030204" pitchFamily="34" charset="0"/>
              </a:rPr>
              <a:t>dementia</a:t>
            </a:r>
            <a:r>
              <a:rPr lang="tr-TR" sz="900" dirty="0">
                <a:solidFill>
                  <a:srgbClr val="000000"/>
                </a:solidFill>
                <a:effectLst/>
                <a:latin typeface="Times New Roman" panose="02020603050405020304" pitchFamily="18" charset="0"/>
                <a:ea typeface="Calibri" panose="020F0502020204030204" pitchFamily="34" charset="0"/>
              </a:rPr>
              <a:t>. </a:t>
            </a:r>
            <a:r>
              <a:rPr lang="tr-TR" sz="900" i="1" dirty="0" err="1">
                <a:solidFill>
                  <a:srgbClr val="000000"/>
                </a:solidFill>
                <a:effectLst/>
                <a:latin typeface="Times New Roman" panose="02020603050405020304" pitchFamily="18" charset="0"/>
                <a:ea typeface="Calibri" panose="020F0502020204030204" pitchFamily="34" charset="0"/>
              </a:rPr>
              <a:t>Journal</a:t>
            </a:r>
            <a:r>
              <a:rPr lang="tr-TR" sz="900" i="1" dirty="0">
                <a:solidFill>
                  <a:srgbClr val="000000"/>
                </a:solidFill>
                <a:effectLst/>
                <a:latin typeface="Times New Roman" panose="02020603050405020304" pitchFamily="18" charset="0"/>
                <a:ea typeface="Calibri" panose="020F0502020204030204" pitchFamily="34" charset="0"/>
              </a:rPr>
              <a:t> of </a:t>
            </a:r>
            <a:r>
              <a:rPr lang="tr-TR" sz="900" i="1" dirty="0" err="1">
                <a:solidFill>
                  <a:srgbClr val="000000"/>
                </a:solidFill>
                <a:effectLst/>
                <a:latin typeface="Times New Roman" panose="02020603050405020304" pitchFamily="18" charset="0"/>
                <a:ea typeface="Calibri" panose="020F0502020204030204" pitchFamily="34" charset="0"/>
              </a:rPr>
              <a:t>Alzheimer’s</a:t>
            </a:r>
            <a:r>
              <a:rPr lang="tr-TR" sz="900" i="1" dirty="0">
                <a:solidFill>
                  <a:srgbClr val="000000"/>
                </a:solidFill>
                <a:effectLst/>
                <a:latin typeface="Times New Roman" panose="02020603050405020304" pitchFamily="18" charset="0"/>
                <a:ea typeface="Calibri" panose="020F0502020204030204" pitchFamily="34" charset="0"/>
              </a:rPr>
              <a:t> </a:t>
            </a:r>
            <a:r>
              <a:rPr lang="tr-TR" sz="900" i="1" dirty="0" err="1">
                <a:solidFill>
                  <a:srgbClr val="000000"/>
                </a:solidFill>
                <a:effectLst/>
                <a:latin typeface="Times New Roman" panose="02020603050405020304" pitchFamily="18" charset="0"/>
                <a:ea typeface="Calibri" panose="020F0502020204030204" pitchFamily="34" charset="0"/>
              </a:rPr>
              <a:t>Disease</a:t>
            </a:r>
            <a:r>
              <a:rPr lang="tr-TR" sz="900" dirty="0">
                <a:solidFill>
                  <a:srgbClr val="000000"/>
                </a:solidFill>
                <a:effectLst/>
                <a:latin typeface="Times New Roman" panose="02020603050405020304" pitchFamily="18" charset="0"/>
                <a:ea typeface="Calibri" panose="020F0502020204030204" pitchFamily="34" charset="0"/>
              </a:rPr>
              <a:t>, </a:t>
            </a:r>
            <a:r>
              <a:rPr lang="tr-TR" sz="900" i="1" dirty="0">
                <a:solidFill>
                  <a:srgbClr val="000000"/>
                </a:solidFill>
                <a:effectLst/>
                <a:latin typeface="Times New Roman" panose="02020603050405020304" pitchFamily="18" charset="0"/>
                <a:ea typeface="Calibri" panose="020F0502020204030204" pitchFamily="34" charset="0"/>
              </a:rPr>
              <a:t>66</a:t>
            </a:r>
            <a:r>
              <a:rPr lang="tr-TR" sz="900" dirty="0">
                <a:solidFill>
                  <a:srgbClr val="000000"/>
                </a:solidFill>
                <a:effectLst/>
                <a:latin typeface="Times New Roman" panose="02020603050405020304" pitchFamily="18" charset="0"/>
                <a:ea typeface="Calibri" panose="020F0502020204030204" pitchFamily="34" charset="0"/>
              </a:rPr>
              <a:t>(2), 601-611.27.</a:t>
            </a:r>
            <a:r>
              <a:rPr lang="tr-TR" sz="900" dirty="0">
                <a:effectLst/>
                <a:latin typeface="Calibri" panose="020F0502020204030204" pitchFamily="34" charset="0"/>
                <a:ea typeface="Calibri" panose="020F0502020204030204" pitchFamily="34" charset="0"/>
                <a:cs typeface="Times New Roman" panose="02020603050405020304" pitchFamily="18" charset="0"/>
              </a:rPr>
              <a:t> </a:t>
            </a:r>
            <a:endParaRPr lang="tr-TR" sz="900" dirty="0"/>
          </a:p>
        </p:txBody>
      </p:sp>
    </p:spTree>
    <p:extLst>
      <p:ext uri="{BB962C8B-B14F-4D97-AF65-F5344CB8AC3E}">
        <p14:creationId xmlns:p14="http://schemas.microsoft.com/office/powerpoint/2010/main" val="369875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1655B2-B148-8C5E-733A-8B66AF5EAFD8}"/>
              </a:ext>
            </a:extLst>
          </p:cNvPr>
          <p:cNvSpPr>
            <a:spLocks noGrp="1"/>
          </p:cNvSpPr>
          <p:nvPr>
            <p:ph type="title"/>
          </p:nvPr>
        </p:nvSpPr>
        <p:spPr>
          <a:xfrm>
            <a:off x="276960" y="168111"/>
            <a:ext cx="11028734" cy="861903"/>
          </a:xfrm>
        </p:spPr>
        <p:txBody>
          <a:bodyPr>
            <a:normAutofit/>
          </a:bodyPr>
          <a:lstStyle/>
          <a:p>
            <a:r>
              <a:rPr lang="tr-TR" b="1" dirty="0">
                <a:latin typeface="Calibri" panose="020F0502020204030204" pitchFamily="34" charset="0"/>
                <a:cs typeface="Calibri" panose="020F0502020204030204" pitchFamily="34" charset="0"/>
              </a:rPr>
              <a:t>BULGULAR</a:t>
            </a:r>
          </a:p>
        </p:txBody>
      </p:sp>
      <p:graphicFrame>
        <p:nvGraphicFramePr>
          <p:cNvPr id="8" name="İçerik Yer Tutucusu 7">
            <a:extLst>
              <a:ext uri="{FF2B5EF4-FFF2-40B4-BE49-F238E27FC236}">
                <a16:creationId xmlns:a16="http://schemas.microsoft.com/office/drawing/2014/main" id="{75F040A5-CF03-BF3D-2C81-3025F0EB3284}"/>
              </a:ext>
            </a:extLst>
          </p:cNvPr>
          <p:cNvGraphicFramePr>
            <a:graphicFrameLocks noGrp="1"/>
          </p:cNvGraphicFramePr>
          <p:nvPr>
            <p:ph idx="1"/>
            <p:extLst>
              <p:ext uri="{D42A27DB-BD31-4B8C-83A1-F6EECF244321}">
                <p14:modId xmlns:p14="http://schemas.microsoft.com/office/powerpoint/2010/main" val="1003938491"/>
              </p:ext>
            </p:extLst>
          </p:nvPr>
        </p:nvGraphicFramePr>
        <p:xfrm>
          <a:off x="4085700" y="1388665"/>
          <a:ext cx="7076286" cy="4955826"/>
        </p:xfrm>
        <a:graphic>
          <a:graphicData uri="http://schemas.openxmlformats.org/drawingml/2006/table">
            <a:tbl>
              <a:tblPr firstRow="1" firstCol="1" bandRow="1">
                <a:tableStyleId>{00A15C55-8517-42AA-B614-E9B94910E393}</a:tableStyleId>
              </a:tblPr>
              <a:tblGrid>
                <a:gridCol w="3850323">
                  <a:extLst>
                    <a:ext uri="{9D8B030D-6E8A-4147-A177-3AD203B41FA5}">
                      <a16:colId xmlns:a16="http://schemas.microsoft.com/office/drawing/2014/main" val="37733025"/>
                    </a:ext>
                  </a:extLst>
                </a:gridCol>
                <a:gridCol w="3225963">
                  <a:extLst>
                    <a:ext uri="{9D8B030D-6E8A-4147-A177-3AD203B41FA5}">
                      <a16:colId xmlns:a16="http://schemas.microsoft.com/office/drawing/2014/main" val="76300208"/>
                    </a:ext>
                  </a:extLst>
                </a:gridCol>
              </a:tblGrid>
              <a:tr h="326849">
                <a:tc>
                  <a:txBody>
                    <a:bodyPr/>
                    <a:lstStyle/>
                    <a:p>
                      <a:pPr algn="ctr">
                        <a:lnSpc>
                          <a:spcPct val="115000"/>
                        </a:lnSpc>
                        <a:spcAft>
                          <a:spcPts val="800"/>
                        </a:spcAft>
                        <a:buNone/>
                      </a:pPr>
                      <a:r>
                        <a:rPr lang="tr-TR" sz="2000" kern="0" dirty="0">
                          <a:effectLst/>
                          <a:latin typeface="Calibri" panose="020F0502020204030204" pitchFamily="34" charset="0"/>
                          <a:cs typeface="Calibri" panose="020F0502020204030204" pitchFamily="34" charset="0"/>
                        </a:rPr>
                        <a:t>Özellikler</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tr-TR" sz="2000" kern="0" dirty="0">
                          <a:effectLst/>
                          <a:latin typeface="Calibri" panose="020F0502020204030204" pitchFamily="34" charset="0"/>
                          <a:cs typeface="Calibri" panose="020F0502020204030204" pitchFamily="34" charset="0"/>
                        </a:rPr>
                        <a:t>          </a:t>
                      </a:r>
                      <a:r>
                        <a:rPr lang="en-US" sz="2000" kern="0" dirty="0">
                          <a:effectLst/>
                          <a:latin typeface="Calibri" panose="020F0502020204030204" pitchFamily="34" charset="0"/>
                          <a:cs typeface="Calibri" panose="020F0502020204030204" pitchFamily="34" charset="0"/>
                        </a:rPr>
                        <a:t>T</a:t>
                      </a:r>
                      <a:r>
                        <a:rPr lang="tr-TR" sz="2000" kern="0" dirty="0" err="1">
                          <a:effectLst/>
                          <a:latin typeface="Calibri" panose="020F0502020204030204" pitchFamily="34" charset="0"/>
                          <a:cs typeface="Calibri" panose="020F0502020204030204" pitchFamily="34" charset="0"/>
                        </a:rPr>
                        <a:t>oplam</a:t>
                      </a:r>
                      <a:r>
                        <a:rPr lang="en-US" sz="2000" kern="0" dirty="0">
                          <a:effectLst/>
                          <a:latin typeface="Calibri" panose="020F0502020204030204" pitchFamily="34" charset="0"/>
                          <a:cs typeface="Calibri" panose="020F0502020204030204" pitchFamily="34" charset="0"/>
                        </a:rPr>
                        <a:t>(n=102)</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extLst>
                  <a:ext uri="{0D108BD9-81ED-4DB2-BD59-A6C34878D82A}">
                    <a16:rowId xmlns:a16="http://schemas.microsoft.com/office/drawing/2014/main" val="3843799176"/>
                  </a:ext>
                </a:extLst>
              </a:tr>
              <a:tr h="326849">
                <a:tc>
                  <a:txBody>
                    <a:bodyPr/>
                    <a:lstStyle/>
                    <a:p>
                      <a:pPr algn="just">
                        <a:lnSpc>
                          <a:spcPct val="115000"/>
                        </a:lnSpc>
                        <a:spcAft>
                          <a:spcPts val="800"/>
                        </a:spcAft>
                        <a:buNone/>
                      </a:pPr>
                      <a:r>
                        <a:rPr lang="tr-TR" sz="2000" b="0" kern="0" dirty="0">
                          <a:effectLst/>
                          <a:latin typeface="Calibri" panose="020F0502020204030204" pitchFamily="34" charset="0"/>
                          <a:cs typeface="Calibri" panose="020F0502020204030204" pitchFamily="34" charset="0"/>
                        </a:rPr>
                        <a:t>Yaş</a:t>
                      </a:r>
                      <a:r>
                        <a:rPr lang="en-US" sz="2000" b="0" kern="0" dirty="0">
                          <a:effectLst/>
                          <a:latin typeface="Calibri" panose="020F0502020204030204" pitchFamily="34" charset="0"/>
                          <a:cs typeface="Calibri" panose="020F0502020204030204" pitchFamily="34" charset="0"/>
                        </a:rPr>
                        <a:t>, y</a:t>
                      </a:r>
                      <a:r>
                        <a:rPr lang="tr-TR" sz="2000" b="0" kern="0" dirty="0" err="1">
                          <a:effectLst/>
                          <a:latin typeface="Calibri" panose="020F0502020204030204" pitchFamily="34" charset="0"/>
                          <a:cs typeface="Calibri" panose="020F0502020204030204" pitchFamily="34" charset="0"/>
                        </a:rPr>
                        <a:t>ıl</a:t>
                      </a:r>
                      <a:r>
                        <a:rPr lang="en-US" sz="2000" b="0" kern="0" dirty="0">
                          <a:effectLst/>
                          <a:latin typeface="Calibri" panose="020F0502020204030204" pitchFamily="34" charset="0"/>
                          <a:cs typeface="Calibri" panose="020F0502020204030204" pitchFamily="34" charset="0"/>
                        </a:rPr>
                        <a:t>, </a:t>
                      </a:r>
                      <a:r>
                        <a:rPr lang="tr-TR" sz="2000" b="0" kern="0" dirty="0" err="1">
                          <a:effectLst/>
                          <a:latin typeface="Calibri" panose="020F0502020204030204" pitchFamily="34" charset="0"/>
                          <a:cs typeface="Calibri" panose="020F0502020204030204" pitchFamily="34" charset="0"/>
                        </a:rPr>
                        <a:t>ort</a:t>
                      </a:r>
                      <a:r>
                        <a:rPr lang="en-US" sz="2000" b="0" kern="0" dirty="0">
                          <a:effectLst/>
                          <a:latin typeface="Calibri" panose="020F0502020204030204" pitchFamily="34" charset="0"/>
                          <a:cs typeface="Calibri" panose="020F0502020204030204" pitchFamily="34" charset="0"/>
                        </a:rPr>
                        <a:t> ± SD</a:t>
                      </a:r>
                      <a:endParaRPr lang="tr-TR" sz="2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b="1" kern="0" dirty="0">
                          <a:effectLst/>
                          <a:latin typeface="Calibri" panose="020F0502020204030204" pitchFamily="34" charset="0"/>
                          <a:cs typeface="Calibri" panose="020F0502020204030204" pitchFamily="34" charset="0"/>
                        </a:rPr>
                        <a:t>78.7 ± 8.1</a:t>
                      </a:r>
                      <a:endParaRPr lang="tr-TR" sz="20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47595998"/>
                  </a:ext>
                </a:extLst>
              </a:tr>
              <a:tr h="326849">
                <a:tc>
                  <a:txBody>
                    <a:bodyPr/>
                    <a:lstStyle/>
                    <a:p>
                      <a:pPr algn="just">
                        <a:lnSpc>
                          <a:spcPct val="115000"/>
                        </a:lnSpc>
                        <a:spcAft>
                          <a:spcPts val="800"/>
                        </a:spcAft>
                        <a:buNone/>
                      </a:pPr>
                      <a:r>
                        <a:rPr lang="tr-TR" sz="2000" b="0" kern="0" dirty="0">
                          <a:effectLst/>
                          <a:latin typeface="Calibri" panose="020F0502020204030204" pitchFamily="34" charset="0"/>
                          <a:cs typeface="Calibri" panose="020F0502020204030204" pitchFamily="34" charset="0"/>
                        </a:rPr>
                        <a:t>Cinsiyet</a:t>
                      </a:r>
                      <a:r>
                        <a:rPr lang="en-US" sz="2000" b="0" kern="0" dirty="0">
                          <a:effectLst/>
                          <a:latin typeface="Calibri" panose="020F0502020204030204" pitchFamily="34" charset="0"/>
                          <a:cs typeface="Calibri" panose="020F0502020204030204" pitchFamily="34" charset="0"/>
                        </a:rPr>
                        <a:t> (</a:t>
                      </a:r>
                      <a:r>
                        <a:rPr lang="tr-TR" sz="2000" b="0" kern="0" dirty="0">
                          <a:effectLst/>
                          <a:latin typeface="Calibri" panose="020F0502020204030204" pitchFamily="34" charset="0"/>
                          <a:cs typeface="Calibri" panose="020F0502020204030204" pitchFamily="34" charset="0"/>
                        </a:rPr>
                        <a:t>kadın</a:t>
                      </a:r>
                      <a:r>
                        <a:rPr lang="en-US" sz="2000" b="0" kern="0" dirty="0">
                          <a:effectLst/>
                          <a:latin typeface="Calibri" panose="020F0502020204030204" pitchFamily="34" charset="0"/>
                          <a:cs typeface="Calibri" panose="020F0502020204030204" pitchFamily="34" charset="0"/>
                        </a:rPr>
                        <a:t>)</a:t>
                      </a:r>
                      <a:r>
                        <a:rPr lang="tr-TR" sz="2000" b="0" kern="0" dirty="0">
                          <a:effectLst/>
                          <a:latin typeface="Calibri" panose="020F0502020204030204" pitchFamily="34" charset="0"/>
                          <a:cs typeface="Calibri" panose="020F0502020204030204" pitchFamily="34" charset="0"/>
                        </a:rPr>
                        <a:t>,</a:t>
                      </a:r>
                      <a:r>
                        <a:rPr lang="en-US" sz="2000" b="0" kern="0" dirty="0">
                          <a:effectLst/>
                          <a:latin typeface="Calibri" panose="020F0502020204030204" pitchFamily="34" charset="0"/>
                          <a:cs typeface="Calibri" panose="020F0502020204030204" pitchFamily="34" charset="0"/>
                        </a:rPr>
                        <a:t> n (%)</a:t>
                      </a:r>
                      <a:endParaRPr lang="tr-TR" sz="2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b="1" kern="0" dirty="0">
                          <a:effectLst/>
                          <a:latin typeface="Calibri" panose="020F0502020204030204" pitchFamily="34" charset="0"/>
                          <a:cs typeface="Calibri" panose="020F0502020204030204" pitchFamily="34" charset="0"/>
                        </a:rPr>
                        <a:t>66 (67%)</a:t>
                      </a:r>
                      <a:endParaRPr lang="tr-TR" sz="20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675927409"/>
                  </a:ext>
                </a:extLst>
              </a:tr>
              <a:tr h="326849">
                <a:tc>
                  <a:txBody>
                    <a:bodyPr/>
                    <a:lstStyle/>
                    <a:p>
                      <a:pPr algn="just">
                        <a:lnSpc>
                          <a:spcPct val="115000"/>
                        </a:lnSpc>
                        <a:spcAft>
                          <a:spcPts val="800"/>
                        </a:spcAft>
                        <a:buNone/>
                      </a:pPr>
                      <a:r>
                        <a:rPr lang="tr-TR" sz="2000" b="0" kern="0" dirty="0">
                          <a:effectLst/>
                          <a:latin typeface="Calibri" panose="020F0502020204030204" pitchFamily="34" charset="0"/>
                          <a:cs typeface="Calibri" panose="020F0502020204030204" pitchFamily="34" charset="0"/>
                        </a:rPr>
                        <a:t>Evde yaşayan</a:t>
                      </a:r>
                      <a:r>
                        <a:rPr lang="en-US" sz="2000" b="0" kern="0" dirty="0">
                          <a:effectLst/>
                          <a:latin typeface="Calibri" panose="020F0502020204030204" pitchFamily="34" charset="0"/>
                          <a:cs typeface="Calibri" panose="020F0502020204030204" pitchFamily="34" charset="0"/>
                        </a:rPr>
                        <a:t>, n (%)</a:t>
                      </a:r>
                      <a:endParaRPr lang="tr-TR" sz="2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89 (87%)</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857156549"/>
                  </a:ext>
                </a:extLst>
              </a:tr>
              <a:tr h="326849">
                <a:tc>
                  <a:txBody>
                    <a:bodyPr/>
                    <a:lstStyle/>
                    <a:p>
                      <a:pPr algn="just">
                        <a:lnSpc>
                          <a:spcPct val="115000"/>
                        </a:lnSpc>
                        <a:spcAft>
                          <a:spcPts val="800"/>
                        </a:spcAft>
                        <a:buNone/>
                      </a:pPr>
                      <a:r>
                        <a:rPr lang="tr-TR" sz="2000" b="0" kern="0" dirty="0">
                          <a:effectLst/>
                          <a:latin typeface="Calibri" panose="020F0502020204030204" pitchFamily="34" charset="0"/>
                          <a:cs typeface="Calibri" panose="020F0502020204030204" pitchFamily="34" charset="0"/>
                        </a:rPr>
                        <a:t>Eğitim</a:t>
                      </a:r>
                      <a:r>
                        <a:rPr lang="en-US" sz="2000" b="0" kern="0" dirty="0">
                          <a:effectLst/>
                          <a:latin typeface="Calibri" panose="020F0502020204030204" pitchFamily="34" charset="0"/>
                          <a:cs typeface="Calibri" panose="020F0502020204030204" pitchFamily="34" charset="0"/>
                        </a:rPr>
                        <a:t>(</a:t>
                      </a:r>
                      <a:r>
                        <a:rPr lang="tr-TR" sz="2000" b="0" kern="0" dirty="0">
                          <a:effectLst/>
                          <a:latin typeface="Calibri" panose="020F0502020204030204" pitchFamily="34" charset="0"/>
                          <a:cs typeface="Calibri" panose="020F0502020204030204" pitchFamily="34" charset="0"/>
                        </a:rPr>
                        <a:t>düşük</a:t>
                      </a:r>
                      <a:r>
                        <a:rPr lang="en-US" sz="2000" b="0" kern="0" dirty="0">
                          <a:effectLst/>
                          <a:latin typeface="Calibri" panose="020F0502020204030204" pitchFamily="34" charset="0"/>
                          <a:cs typeface="Calibri" panose="020F0502020204030204" pitchFamily="34" charset="0"/>
                        </a:rPr>
                        <a:t>), n (%)</a:t>
                      </a:r>
                      <a:endParaRPr lang="tr-TR" sz="2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b="1" kern="0" dirty="0">
                          <a:effectLst/>
                          <a:latin typeface="Calibri" panose="020F0502020204030204" pitchFamily="34" charset="0"/>
                          <a:cs typeface="Calibri" panose="020F0502020204030204" pitchFamily="34" charset="0"/>
                        </a:rPr>
                        <a:t>66 (64.7%)</a:t>
                      </a:r>
                      <a:endParaRPr lang="tr-TR" sz="20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08197559"/>
                  </a:ext>
                </a:extLst>
              </a:tr>
              <a:tr h="326849">
                <a:tc>
                  <a:txBody>
                    <a:bodyPr/>
                    <a:lstStyle/>
                    <a:p>
                      <a:pPr algn="just">
                        <a:lnSpc>
                          <a:spcPct val="115000"/>
                        </a:lnSpc>
                        <a:spcAft>
                          <a:spcPts val="800"/>
                        </a:spcAft>
                        <a:buNone/>
                      </a:pPr>
                      <a:r>
                        <a:rPr lang="tr-TR" sz="2000" b="0" kern="0" dirty="0">
                          <a:effectLst/>
                          <a:latin typeface="Calibri" panose="020F0502020204030204" pitchFamily="34" charset="0"/>
                          <a:cs typeface="Calibri" panose="020F0502020204030204" pitchFamily="34" charset="0"/>
                        </a:rPr>
                        <a:t>VKI</a:t>
                      </a:r>
                      <a:r>
                        <a:rPr lang="en-US" sz="2000" b="0" kern="0" dirty="0">
                          <a:effectLst/>
                          <a:latin typeface="Calibri" panose="020F0502020204030204" pitchFamily="34" charset="0"/>
                          <a:cs typeface="Calibri" panose="020F0502020204030204" pitchFamily="34" charset="0"/>
                        </a:rPr>
                        <a:t>, kg/m², </a:t>
                      </a:r>
                      <a:r>
                        <a:rPr lang="tr-TR" sz="2000" b="0" kern="0" dirty="0" err="1">
                          <a:effectLst/>
                          <a:latin typeface="Calibri" panose="020F0502020204030204" pitchFamily="34" charset="0"/>
                          <a:cs typeface="Calibri" panose="020F0502020204030204" pitchFamily="34" charset="0"/>
                        </a:rPr>
                        <a:t>ort</a:t>
                      </a:r>
                      <a:r>
                        <a:rPr lang="en-US" sz="2000" b="0" kern="0" dirty="0">
                          <a:effectLst/>
                          <a:latin typeface="Calibri" panose="020F0502020204030204" pitchFamily="34" charset="0"/>
                          <a:cs typeface="Calibri" panose="020F0502020204030204" pitchFamily="34" charset="0"/>
                        </a:rPr>
                        <a:t> ± SD</a:t>
                      </a:r>
                      <a:endParaRPr lang="tr-TR" sz="2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26.8 ± 5.5</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80402546"/>
                  </a:ext>
                </a:extLst>
              </a:tr>
              <a:tr h="326849">
                <a:tc>
                  <a:txBody>
                    <a:bodyPr/>
                    <a:lstStyle/>
                    <a:p>
                      <a:pPr algn="just">
                        <a:lnSpc>
                          <a:spcPct val="115000"/>
                        </a:lnSpc>
                        <a:spcAft>
                          <a:spcPts val="800"/>
                        </a:spcAft>
                        <a:buNone/>
                      </a:pPr>
                      <a:r>
                        <a:rPr lang="tr-TR" sz="2000" b="0" kern="0" dirty="0">
                          <a:effectLst/>
                          <a:latin typeface="Calibri" panose="020F0502020204030204" pitchFamily="34" charset="0"/>
                          <a:cs typeface="Calibri" panose="020F0502020204030204" pitchFamily="34" charset="0"/>
                        </a:rPr>
                        <a:t>Hipertansiyon, </a:t>
                      </a:r>
                      <a:r>
                        <a:rPr lang="en-US" sz="2000" b="0" kern="0" dirty="0">
                          <a:effectLst/>
                          <a:latin typeface="Calibri" panose="020F0502020204030204" pitchFamily="34" charset="0"/>
                          <a:cs typeface="Calibri" panose="020F0502020204030204" pitchFamily="34" charset="0"/>
                        </a:rPr>
                        <a:t>n (%)</a:t>
                      </a:r>
                      <a:endParaRPr lang="tr-TR" sz="2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b="1" kern="0" dirty="0">
                          <a:effectLst/>
                          <a:latin typeface="Calibri" panose="020F0502020204030204" pitchFamily="34" charset="0"/>
                          <a:cs typeface="Calibri" panose="020F0502020204030204" pitchFamily="34" charset="0"/>
                        </a:rPr>
                        <a:t>74(72.5%)</a:t>
                      </a:r>
                      <a:endParaRPr lang="tr-TR" sz="20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216960882"/>
                  </a:ext>
                </a:extLst>
              </a:tr>
              <a:tr h="326849">
                <a:tc>
                  <a:txBody>
                    <a:bodyPr/>
                    <a:lstStyle/>
                    <a:p>
                      <a:pPr algn="just">
                        <a:lnSpc>
                          <a:spcPct val="115000"/>
                        </a:lnSpc>
                        <a:spcAft>
                          <a:spcPts val="800"/>
                        </a:spcAft>
                        <a:buNone/>
                      </a:pPr>
                      <a:r>
                        <a:rPr lang="tr-TR" sz="2000" b="0" kern="0" dirty="0">
                          <a:effectLst/>
                          <a:latin typeface="Calibri" panose="020F0502020204030204" pitchFamily="34" charset="0"/>
                          <a:cs typeface="Calibri" panose="020F0502020204030204" pitchFamily="34" charset="0"/>
                        </a:rPr>
                        <a:t>Diyabet, </a:t>
                      </a:r>
                      <a:r>
                        <a:rPr lang="en-US" sz="2000" b="0" kern="0" dirty="0">
                          <a:effectLst/>
                          <a:latin typeface="Calibri" panose="020F0502020204030204" pitchFamily="34" charset="0"/>
                          <a:cs typeface="Calibri" panose="020F0502020204030204" pitchFamily="34" charset="0"/>
                        </a:rPr>
                        <a:t>n (%)</a:t>
                      </a:r>
                      <a:r>
                        <a:rPr lang="tr-TR" sz="2000" b="0" kern="0" dirty="0">
                          <a:effectLst/>
                          <a:latin typeface="Calibri" panose="020F0502020204030204" pitchFamily="34" charset="0"/>
                          <a:cs typeface="Calibri" panose="020F0502020204030204" pitchFamily="34" charset="0"/>
                        </a:rPr>
                        <a:t> </a:t>
                      </a:r>
                      <a:endParaRPr lang="tr-TR" sz="2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42(41.2%)</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76085643"/>
                  </a:ext>
                </a:extLst>
              </a:tr>
              <a:tr h="326849">
                <a:tc>
                  <a:txBody>
                    <a:bodyPr/>
                    <a:lstStyle/>
                    <a:p>
                      <a:pPr algn="just">
                        <a:lnSpc>
                          <a:spcPct val="115000"/>
                        </a:lnSpc>
                        <a:spcAft>
                          <a:spcPts val="800"/>
                        </a:spcAft>
                        <a:buNone/>
                      </a:pPr>
                      <a:r>
                        <a:rPr lang="tr-TR" sz="2000" b="0" kern="0" dirty="0">
                          <a:effectLst/>
                          <a:latin typeface="Calibri" panose="020F0502020204030204" pitchFamily="34" charset="0"/>
                          <a:cs typeface="Calibri" panose="020F0502020204030204" pitchFamily="34" charset="0"/>
                        </a:rPr>
                        <a:t>Koroner arter hastalığı, </a:t>
                      </a:r>
                      <a:r>
                        <a:rPr lang="en-US" sz="2000" b="0" kern="0" dirty="0">
                          <a:effectLst/>
                          <a:latin typeface="Calibri" panose="020F0502020204030204" pitchFamily="34" charset="0"/>
                          <a:cs typeface="Calibri" panose="020F0502020204030204" pitchFamily="34" charset="0"/>
                        </a:rPr>
                        <a:t>n (%)</a:t>
                      </a:r>
                      <a:endParaRPr lang="tr-TR" sz="2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30(29.4%)</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923329000"/>
                  </a:ext>
                </a:extLst>
              </a:tr>
              <a:tr h="326849">
                <a:tc>
                  <a:txBody>
                    <a:bodyPr/>
                    <a:lstStyle/>
                    <a:p>
                      <a:pPr algn="just">
                        <a:lnSpc>
                          <a:spcPct val="115000"/>
                        </a:lnSpc>
                        <a:spcAft>
                          <a:spcPts val="800"/>
                        </a:spcAft>
                        <a:buNone/>
                      </a:pPr>
                      <a:r>
                        <a:rPr lang="tr-TR" sz="2000" b="0" kern="0" dirty="0">
                          <a:effectLst/>
                          <a:latin typeface="Calibri" panose="020F0502020204030204" pitchFamily="34" charset="0"/>
                          <a:cs typeface="Calibri" panose="020F0502020204030204" pitchFamily="34" charset="0"/>
                        </a:rPr>
                        <a:t>Hiperlipidemi, </a:t>
                      </a:r>
                      <a:r>
                        <a:rPr lang="en-US" sz="2000" b="0" kern="0" dirty="0">
                          <a:effectLst/>
                          <a:latin typeface="Calibri" panose="020F0502020204030204" pitchFamily="34" charset="0"/>
                          <a:cs typeface="Calibri" panose="020F0502020204030204" pitchFamily="34" charset="0"/>
                        </a:rPr>
                        <a:t>n (%)</a:t>
                      </a:r>
                      <a:endParaRPr lang="tr-TR" sz="2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28(27.5%)</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613854761"/>
                  </a:ext>
                </a:extLst>
              </a:tr>
              <a:tr h="326849">
                <a:tc>
                  <a:txBody>
                    <a:bodyPr/>
                    <a:lstStyle/>
                    <a:p>
                      <a:pPr algn="just">
                        <a:lnSpc>
                          <a:spcPct val="115000"/>
                        </a:lnSpc>
                        <a:spcAft>
                          <a:spcPts val="800"/>
                        </a:spcAft>
                        <a:buNone/>
                      </a:pPr>
                      <a:r>
                        <a:rPr lang="tr-TR" sz="2000" b="0" kern="0" dirty="0">
                          <a:effectLst/>
                          <a:latin typeface="Calibri" panose="020F0502020204030204" pitchFamily="34" charset="0"/>
                          <a:cs typeface="Calibri" panose="020F0502020204030204" pitchFamily="34" charset="0"/>
                        </a:rPr>
                        <a:t>Demans, </a:t>
                      </a:r>
                      <a:r>
                        <a:rPr lang="en-US" sz="2000" b="0" kern="0" dirty="0">
                          <a:effectLst/>
                          <a:latin typeface="Calibri" panose="020F0502020204030204" pitchFamily="34" charset="0"/>
                          <a:cs typeface="Calibri" panose="020F0502020204030204" pitchFamily="34" charset="0"/>
                        </a:rPr>
                        <a:t>n (%)</a:t>
                      </a:r>
                      <a:endParaRPr lang="tr-TR" sz="2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24(23.5%)</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631159827"/>
                  </a:ext>
                </a:extLst>
              </a:tr>
              <a:tr h="0">
                <a:tc>
                  <a:txBody>
                    <a:bodyPr/>
                    <a:lstStyle/>
                    <a:p>
                      <a:pPr algn="just">
                        <a:lnSpc>
                          <a:spcPct val="115000"/>
                        </a:lnSpc>
                        <a:spcAft>
                          <a:spcPts val="800"/>
                        </a:spcAft>
                        <a:buNone/>
                      </a:pPr>
                      <a:r>
                        <a:rPr lang="tr-TR" sz="2000" b="0" kern="0" dirty="0">
                          <a:effectLst/>
                          <a:latin typeface="Calibri" panose="020F0502020204030204" pitchFamily="34" charset="0"/>
                          <a:cs typeface="Calibri" panose="020F0502020204030204" pitchFamily="34" charset="0"/>
                        </a:rPr>
                        <a:t>Serebrovasküler hastalık, </a:t>
                      </a:r>
                      <a:r>
                        <a:rPr lang="en-US" sz="2000" b="0" kern="0" dirty="0">
                          <a:effectLst/>
                          <a:latin typeface="Calibri" panose="020F0502020204030204" pitchFamily="34" charset="0"/>
                          <a:cs typeface="Calibri" panose="020F0502020204030204" pitchFamily="34" charset="0"/>
                        </a:rPr>
                        <a:t>n (%)</a:t>
                      </a:r>
                      <a:endParaRPr lang="tr-TR" sz="2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7(6.9%)</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700117092"/>
                  </a:ext>
                </a:extLst>
              </a:tr>
              <a:tr h="326849">
                <a:tc>
                  <a:txBody>
                    <a:bodyPr/>
                    <a:lstStyle/>
                    <a:p>
                      <a:pPr algn="just">
                        <a:lnSpc>
                          <a:spcPct val="115000"/>
                        </a:lnSpc>
                        <a:spcAft>
                          <a:spcPts val="800"/>
                        </a:spcAft>
                        <a:buNone/>
                      </a:pPr>
                      <a:r>
                        <a:rPr lang="tr-TR" sz="2000" b="0" kern="0" dirty="0">
                          <a:effectLst/>
                          <a:latin typeface="Calibri" panose="020F0502020204030204" pitchFamily="34" charset="0"/>
                          <a:cs typeface="Calibri" panose="020F0502020204030204" pitchFamily="34" charset="0"/>
                        </a:rPr>
                        <a:t>Parkinson hastalığı, </a:t>
                      </a:r>
                      <a:r>
                        <a:rPr lang="en-US" sz="2000" b="0" kern="0" dirty="0">
                          <a:effectLst/>
                          <a:latin typeface="Calibri" panose="020F0502020204030204" pitchFamily="34" charset="0"/>
                          <a:cs typeface="Calibri" panose="020F0502020204030204" pitchFamily="34" charset="0"/>
                        </a:rPr>
                        <a:t>n (%)</a:t>
                      </a:r>
                      <a:endParaRPr lang="tr-TR" sz="2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8(%7.8)</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84780050"/>
                  </a:ext>
                </a:extLst>
              </a:tr>
              <a:tr h="0">
                <a:tc>
                  <a:txBody>
                    <a:bodyPr/>
                    <a:lstStyle/>
                    <a:p>
                      <a:pPr algn="just">
                        <a:lnSpc>
                          <a:spcPct val="115000"/>
                        </a:lnSpc>
                        <a:spcAft>
                          <a:spcPts val="800"/>
                        </a:spcAft>
                        <a:buNone/>
                      </a:pPr>
                      <a:r>
                        <a:rPr lang="tr-TR" sz="2000" b="0" kern="0" dirty="0">
                          <a:effectLst/>
                          <a:latin typeface="Calibri" panose="020F0502020204030204" pitchFamily="34" charset="0"/>
                          <a:cs typeface="Calibri" panose="020F0502020204030204" pitchFamily="34" charset="0"/>
                        </a:rPr>
                        <a:t>Hipotiroidizm, </a:t>
                      </a:r>
                      <a:r>
                        <a:rPr lang="en-US" sz="2000" b="0" kern="0" dirty="0">
                          <a:effectLst/>
                          <a:latin typeface="Calibri" panose="020F0502020204030204" pitchFamily="34" charset="0"/>
                          <a:cs typeface="Calibri" panose="020F0502020204030204" pitchFamily="34" charset="0"/>
                        </a:rPr>
                        <a:t>n (%)</a:t>
                      </a:r>
                      <a:endParaRPr lang="tr-TR" sz="2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14(13.7%)</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245856280"/>
                  </a:ext>
                </a:extLst>
              </a:tr>
              <a:tr h="336582">
                <a:tc>
                  <a:txBody>
                    <a:bodyPr/>
                    <a:lstStyle/>
                    <a:p>
                      <a:pPr algn="just">
                        <a:lnSpc>
                          <a:spcPct val="115000"/>
                        </a:lnSpc>
                        <a:spcAft>
                          <a:spcPts val="800"/>
                        </a:spcAft>
                        <a:buNone/>
                      </a:pPr>
                      <a:r>
                        <a:rPr lang="tr-TR" sz="2000" b="0" kern="0" dirty="0">
                          <a:effectLst/>
                          <a:latin typeface="Calibri" panose="020F0502020204030204" pitchFamily="34" charset="0"/>
                          <a:cs typeface="Calibri" panose="020F0502020204030204" pitchFamily="34" charset="0"/>
                        </a:rPr>
                        <a:t>Depresyon, </a:t>
                      </a:r>
                      <a:r>
                        <a:rPr lang="en-US" sz="2000" b="0" kern="0" dirty="0">
                          <a:effectLst/>
                          <a:latin typeface="Calibri" panose="020F0502020204030204" pitchFamily="34" charset="0"/>
                          <a:cs typeface="Calibri" panose="020F0502020204030204" pitchFamily="34" charset="0"/>
                        </a:rPr>
                        <a:t>n (%)</a:t>
                      </a:r>
                      <a:endParaRPr lang="tr-TR" sz="2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30(29.4%)</a:t>
                      </a:r>
                      <a:endParaRPr lang="tr-TR" sz="2000" kern="0" dirty="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91686283"/>
                  </a:ext>
                </a:extLst>
              </a:tr>
            </a:tbl>
          </a:graphicData>
        </a:graphic>
      </p:graphicFrame>
      <p:sp>
        <p:nvSpPr>
          <p:cNvPr id="9" name="Metin kutusu 8">
            <a:extLst>
              <a:ext uri="{FF2B5EF4-FFF2-40B4-BE49-F238E27FC236}">
                <a16:creationId xmlns:a16="http://schemas.microsoft.com/office/drawing/2014/main" id="{93F92993-F040-6FDD-F000-73E7DFB917C0}"/>
              </a:ext>
            </a:extLst>
          </p:cNvPr>
          <p:cNvSpPr txBox="1"/>
          <p:nvPr/>
        </p:nvSpPr>
        <p:spPr>
          <a:xfrm rot="10800000" flipV="1">
            <a:off x="328309" y="865444"/>
            <a:ext cx="3937270" cy="523220"/>
          </a:xfrm>
          <a:prstGeom prst="rect">
            <a:avLst/>
          </a:prstGeom>
          <a:noFill/>
        </p:spPr>
        <p:txBody>
          <a:bodyPr wrap="square" rtlCol="0">
            <a:spAutoFit/>
          </a:bodyPr>
          <a:lstStyle/>
          <a:p>
            <a:r>
              <a:rPr lang="tr-TR" sz="2800" b="1" dirty="0">
                <a:latin typeface="Calibri" panose="020F0502020204030204" pitchFamily="34" charset="0"/>
                <a:cs typeface="Calibri" panose="020F0502020204030204" pitchFamily="34" charset="0"/>
              </a:rPr>
              <a:t>Demografik Özellikler</a:t>
            </a:r>
          </a:p>
        </p:txBody>
      </p:sp>
      <p:sp>
        <p:nvSpPr>
          <p:cNvPr id="13" name="Metin kutusu 12">
            <a:extLst>
              <a:ext uri="{FF2B5EF4-FFF2-40B4-BE49-F238E27FC236}">
                <a16:creationId xmlns:a16="http://schemas.microsoft.com/office/drawing/2014/main" id="{0F3D49A2-75AA-E5E0-82EC-9C0FE98FAF3B}"/>
              </a:ext>
            </a:extLst>
          </p:cNvPr>
          <p:cNvSpPr txBox="1"/>
          <p:nvPr/>
        </p:nvSpPr>
        <p:spPr>
          <a:xfrm rot="10800000" flipV="1">
            <a:off x="5171466" y="6525763"/>
            <a:ext cx="6566169" cy="276999"/>
          </a:xfrm>
          <a:prstGeom prst="rect">
            <a:avLst/>
          </a:prstGeom>
          <a:noFill/>
        </p:spPr>
        <p:txBody>
          <a:bodyPr wrap="square">
            <a:spAutoFit/>
          </a:bodyPr>
          <a:lstStyle/>
          <a:p>
            <a:r>
              <a:rPr lang="tr-TR" sz="1200" dirty="0">
                <a:effectLst/>
                <a:latin typeface="Calibri" panose="020F0502020204030204" pitchFamily="34" charset="0"/>
                <a:ea typeface="Calibri" panose="020F0502020204030204" pitchFamily="34" charset="0"/>
                <a:cs typeface="Calibri" panose="020F0502020204030204" pitchFamily="34" charset="0"/>
              </a:rPr>
              <a:t>Data </a:t>
            </a:r>
            <a:r>
              <a:rPr lang="tr-TR" sz="1200" dirty="0" err="1">
                <a:effectLst/>
                <a:latin typeface="Calibri" panose="020F0502020204030204" pitchFamily="34" charset="0"/>
                <a:ea typeface="Calibri" panose="020F0502020204030204" pitchFamily="34" charset="0"/>
                <a:cs typeface="Calibri" panose="020F0502020204030204" pitchFamily="34" charset="0"/>
              </a:rPr>
              <a:t>are</a:t>
            </a:r>
            <a:r>
              <a:rPr lang="tr-TR" sz="1200" dirty="0">
                <a:effectLst/>
                <a:latin typeface="Calibri" panose="020F0502020204030204" pitchFamily="34" charset="0"/>
                <a:ea typeface="Calibri" panose="020F0502020204030204" pitchFamily="34" charset="0"/>
                <a:cs typeface="Calibri" panose="020F0502020204030204" pitchFamily="34" charset="0"/>
              </a:rPr>
              <a:t> </a:t>
            </a:r>
            <a:r>
              <a:rPr lang="tr-TR" sz="1200" dirty="0" err="1">
                <a:effectLst/>
                <a:latin typeface="Calibri" panose="020F0502020204030204" pitchFamily="34" charset="0"/>
                <a:ea typeface="Calibri" panose="020F0502020204030204" pitchFamily="34" charset="0"/>
                <a:cs typeface="Calibri" panose="020F0502020204030204" pitchFamily="34" charset="0"/>
              </a:rPr>
              <a:t>presented</a:t>
            </a:r>
            <a:r>
              <a:rPr lang="tr-TR" sz="1200" dirty="0">
                <a:effectLst/>
                <a:latin typeface="Calibri" panose="020F0502020204030204" pitchFamily="34" charset="0"/>
                <a:ea typeface="Calibri" panose="020F0502020204030204" pitchFamily="34" charset="0"/>
                <a:cs typeface="Calibri" panose="020F0502020204030204" pitchFamily="34" charset="0"/>
              </a:rPr>
              <a:t> as </a:t>
            </a:r>
            <a:r>
              <a:rPr lang="tr-TR" sz="1200" dirty="0" err="1">
                <a:effectLst/>
                <a:latin typeface="Calibri" panose="020F0502020204030204" pitchFamily="34" charset="0"/>
                <a:ea typeface="Calibri" panose="020F0502020204030204" pitchFamily="34" charset="0"/>
                <a:cs typeface="Calibri" panose="020F0502020204030204" pitchFamily="34" charset="0"/>
              </a:rPr>
              <a:t>mean</a:t>
            </a:r>
            <a:r>
              <a:rPr lang="tr-TR" sz="1200" dirty="0">
                <a:effectLst/>
                <a:latin typeface="Calibri" panose="020F0502020204030204" pitchFamily="34" charset="0"/>
                <a:ea typeface="Calibri" panose="020F0502020204030204" pitchFamily="34" charset="0"/>
                <a:cs typeface="Calibri" panose="020F0502020204030204" pitchFamily="34" charset="0"/>
              </a:rPr>
              <a:t> ± SD, </a:t>
            </a:r>
            <a:r>
              <a:rPr lang="tr-TR" sz="1200" dirty="0" err="1">
                <a:effectLst/>
                <a:latin typeface="Calibri" panose="020F0502020204030204" pitchFamily="34" charset="0"/>
                <a:ea typeface="Calibri" panose="020F0502020204030204" pitchFamily="34" charset="0"/>
                <a:cs typeface="Calibri" panose="020F0502020204030204" pitchFamily="34" charset="0"/>
              </a:rPr>
              <a:t>number</a:t>
            </a:r>
            <a:r>
              <a:rPr lang="tr-TR" sz="1200" dirty="0">
                <a:effectLst/>
                <a:latin typeface="Calibri" panose="020F0502020204030204" pitchFamily="34" charset="0"/>
                <a:ea typeface="Calibri" panose="020F0502020204030204" pitchFamily="34" charset="0"/>
                <a:cs typeface="Calibri" panose="020F0502020204030204" pitchFamily="34" charset="0"/>
              </a:rPr>
              <a:t> (%), </a:t>
            </a:r>
            <a:r>
              <a:rPr lang="tr-TR" sz="1200" dirty="0" err="1">
                <a:effectLst/>
                <a:latin typeface="Calibri" panose="020F0502020204030204" pitchFamily="34" charset="0"/>
                <a:ea typeface="Calibri" panose="020F0502020204030204" pitchFamily="34" charset="0"/>
                <a:cs typeface="Calibri" panose="020F0502020204030204" pitchFamily="34" charset="0"/>
              </a:rPr>
              <a:t>or</a:t>
            </a:r>
            <a:r>
              <a:rPr lang="tr-TR" sz="1200" dirty="0">
                <a:effectLst/>
                <a:latin typeface="Calibri" panose="020F0502020204030204" pitchFamily="34" charset="0"/>
                <a:ea typeface="Calibri" panose="020F0502020204030204" pitchFamily="34" charset="0"/>
                <a:cs typeface="Calibri" panose="020F0502020204030204" pitchFamily="34" charset="0"/>
              </a:rPr>
              <a:t> </a:t>
            </a:r>
            <a:r>
              <a:rPr lang="tr-TR" sz="1200" dirty="0" err="1">
                <a:effectLst/>
                <a:latin typeface="Calibri" panose="020F0502020204030204" pitchFamily="34" charset="0"/>
                <a:ea typeface="Calibri" panose="020F0502020204030204" pitchFamily="34" charset="0"/>
                <a:cs typeface="Calibri" panose="020F0502020204030204" pitchFamily="34" charset="0"/>
              </a:rPr>
              <a:t>median</a:t>
            </a:r>
            <a:r>
              <a:rPr lang="tr-TR" sz="1200" dirty="0">
                <a:effectLst/>
                <a:latin typeface="Calibri" panose="020F0502020204030204" pitchFamily="34" charset="0"/>
                <a:ea typeface="Calibri" panose="020F0502020204030204" pitchFamily="34" charset="0"/>
                <a:cs typeface="Calibri" panose="020F0502020204030204" pitchFamily="34" charset="0"/>
              </a:rPr>
              <a:t> (IQR), as </a:t>
            </a:r>
            <a:r>
              <a:rPr lang="tr-TR" sz="1200" dirty="0" err="1">
                <a:effectLst/>
                <a:latin typeface="Calibri" panose="020F0502020204030204" pitchFamily="34" charset="0"/>
                <a:ea typeface="Calibri" panose="020F0502020204030204" pitchFamily="34" charset="0"/>
                <a:cs typeface="Calibri" panose="020F0502020204030204" pitchFamily="34" charset="0"/>
              </a:rPr>
              <a:t>appropriate</a:t>
            </a:r>
            <a:endParaRPr lang="tr-TR"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8219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F926733C-F25B-EEC7-1CA3-335B2B960095}"/>
              </a:ext>
            </a:extLst>
          </p:cNvPr>
          <p:cNvGraphicFramePr>
            <a:graphicFrameLocks noGrp="1"/>
          </p:cNvGraphicFramePr>
          <p:nvPr>
            <p:ph idx="1"/>
            <p:extLst>
              <p:ext uri="{D42A27DB-BD31-4B8C-83A1-F6EECF244321}">
                <p14:modId xmlns:p14="http://schemas.microsoft.com/office/powerpoint/2010/main" val="3751256425"/>
              </p:ext>
            </p:extLst>
          </p:nvPr>
        </p:nvGraphicFramePr>
        <p:xfrm>
          <a:off x="2110901" y="1848256"/>
          <a:ext cx="7626485" cy="4367720"/>
        </p:xfrm>
        <a:graphic>
          <a:graphicData uri="http://schemas.openxmlformats.org/drawingml/2006/table">
            <a:tbl>
              <a:tblPr firstRow="1" firstCol="1" bandRow="1">
                <a:tableStyleId>{C4B1156A-380E-4F78-BDF5-A606A8083BF9}</a:tableStyleId>
              </a:tblPr>
              <a:tblGrid>
                <a:gridCol w="3948849">
                  <a:extLst>
                    <a:ext uri="{9D8B030D-6E8A-4147-A177-3AD203B41FA5}">
                      <a16:colId xmlns:a16="http://schemas.microsoft.com/office/drawing/2014/main" val="180456199"/>
                    </a:ext>
                  </a:extLst>
                </a:gridCol>
                <a:gridCol w="3677636">
                  <a:extLst>
                    <a:ext uri="{9D8B030D-6E8A-4147-A177-3AD203B41FA5}">
                      <a16:colId xmlns:a16="http://schemas.microsoft.com/office/drawing/2014/main" val="1931786805"/>
                    </a:ext>
                  </a:extLst>
                </a:gridCol>
              </a:tblGrid>
              <a:tr h="623960">
                <a:tc>
                  <a:txBody>
                    <a:bodyPr/>
                    <a:lstStyle/>
                    <a:p>
                      <a:pPr algn="just">
                        <a:lnSpc>
                          <a:spcPct val="115000"/>
                        </a:lnSpc>
                        <a:spcAft>
                          <a:spcPts val="800"/>
                        </a:spcAft>
                        <a:buNone/>
                      </a:pPr>
                      <a:r>
                        <a:rPr lang="en-US" sz="2400" kern="0" dirty="0">
                          <a:solidFill>
                            <a:schemeClr val="bg1"/>
                          </a:solidFill>
                          <a:effectLst/>
                          <a:latin typeface="Calibri" panose="020F0502020204030204" pitchFamily="34" charset="0"/>
                          <a:cs typeface="Calibri" panose="020F0502020204030204" pitchFamily="34" charset="0"/>
                        </a:rPr>
                        <a:t>Katz Index,</a:t>
                      </a:r>
                      <a:r>
                        <a:rPr lang="tr-TR" sz="2400" kern="0" dirty="0">
                          <a:solidFill>
                            <a:schemeClr val="bg1"/>
                          </a:solidFill>
                          <a:effectLst/>
                          <a:latin typeface="Calibri" panose="020F0502020204030204" pitchFamily="34" charset="0"/>
                          <a:cs typeface="Calibri" panose="020F0502020204030204" pitchFamily="34" charset="0"/>
                        </a:rPr>
                        <a:t> </a:t>
                      </a:r>
                      <a:r>
                        <a:rPr lang="tr-TR" sz="2400" kern="0" dirty="0" err="1">
                          <a:solidFill>
                            <a:schemeClr val="bg1"/>
                          </a:solidFill>
                          <a:effectLst/>
                          <a:latin typeface="Calibri" panose="020F0502020204030204" pitchFamily="34" charset="0"/>
                          <a:cs typeface="Calibri" panose="020F0502020204030204" pitchFamily="34" charset="0"/>
                        </a:rPr>
                        <a:t>median</a:t>
                      </a:r>
                      <a:r>
                        <a:rPr lang="en-US" sz="2400" kern="0" dirty="0">
                          <a:solidFill>
                            <a:schemeClr val="bg1"/>
                          </a:solidFill>
                          <a:effectLst/>
                          <a:latin typeface="Calibri" panose="020F0502020204030204" pitchFamily="34" charset="0"/>
                          <a:cs typeface="Calibri" panose="020F0502020204030204" pitchFamily="34" charset="0"/>
                        </a:rPr>
                        <a:t> (IQR)</a:t>
                      </a:r>
                      <a:endParaRPr lang="tr-TR" sz="24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tr-TR" sz="2400" b="0" kern="0" dirty="0">
                          <a:effectLst/>
                          <a:latin typeface="Calibri" panose="020F0502020204030204" pitchFamily="34" charset="0"/>
                          <a:cs typeface="Calibri" panose="020F0502020204030204" pitchFamily="34" charset="0"/>
                        </a:rPr>
                        <a:t> </a:t>
                      </a:r>
                      <a:r>
                        <a:rPr lang="en-US" sz="2400" b="0" kern="0" dirty="0">
                          <a:effectLst/>
                          <a:latin typeface="Calibri" panose="020F0502020204030204" pitchFamily="34" charset="0"/>
                          <a:cs typeface="Calibri" panose="020F0502020204030204" pitchFamily="34" charset="0"/>
                        </a:rPr>
                        <a:t>5 (4–6)</a:t>
                      </a:r>
                      <a:endParaRPr lang="tr-TR" sz="24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11105320"/>
                  </a:ext>
                </a:extLst>
              </a:tr>
              <a:tr h="623960">
                <a:tc>
                  <a:txBody>
                    <a:bodyPr/>
                    <a:lstStyle/>
                    <a:p>
                      <a:pPr algn="just">
                        <a:lnSpc>
                          <a:spcPct val="115000"/>
                        </a:lnSpc>
                        <a:spcAft>
                          <a:spcPts val="800"/>
                        </a:spcAft>
                        <a:buNone/>
                      </a:pPr>
                      <a:r>
                        <a:rPr lang="en-US" sz="2000" kern="0" dirty="0">
                          <a:solidFill>
                            <a:schemeClr val="bg1"/>
                          </a:solidFill>
                          <a:effectLst/>
                          <a:latin typeface="Calibri" panose="020F0502020204030204" pitchFamily="34" charset="0"/>
                          <a:cs typeface="Calibri" panose="020F0502020204030204" pitchFamily="34" charset="0"/>
                        </a:rPr>
                        <a:t>Lawton IADL, median (IQR)</a:t>
                      </a:r>
                      <a:endParaRPr lang="tr-TR"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7 (3–8)</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837578454"/>
                  </a:ext>
                </a:extLst>
              </a:tr>
              <a:tr h="623960">
                <a:tc>
                  <a:txBody>
                    <a:bodyPr/>
                    <a:lstStyle/>
                    <a:p>
                      <a:pPr algn="just">
                        <a:lnSpc>
                          <a:spcPct val="115000"/>
                        </a:lnSpc>
                        <a:spcAft>
                          <a:spcPts val="800"/>
                        </a:spcAft>
                        <a:buNone/>
                      </a:pPr>
                      <a:r>
                        <a:rPr lang="en-US" sz="2000" kern="0" dirty="0">
                          <a:solidFill>
                            <a:schemeClr val="bg1"/>
                          </a:solidFill>
                          <a:effectLst/>
                          <a:latin typeface="Calibri" panose="020F0502020204030204" pitchFamily="34" charset="0"/>
                          <a:cs typeface="Calibri" panose="020F0502020204030204" pitchFamily="34" charset="0"/>
                        </a:rPr>
                        <a:t>MNA-SF, median (IQR)</a:t>
                      </a:r>
                      <a:endParaRPr lang="tr-TR"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10 (8–13)</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620911815"/>
                  </a:ext>
                </a:extLst>
              </a:tr>
              <a:tr h="623960">
                <a:tc>
                  <a:txBody>
                    <a:bodyPr/>
                    <a:lstStyle/>
                    <a:p>
                      <a:pPr algn="just">
                        <a:lnSpc>
                          <a:spcPct val="115000"/>
                        </a:lnSpc>
                        <a:spcAft>
                          <a:spcPts val="800"/>
                        </a:spcAft>
                        <a:buNone/>
                      </a:pPr>
                      <a:r>
                        <a:rPr lang="en-US" sz="2000" kern="0" dirty="0">
                          <a:solidFill>
                            <a:schemeClr val="bg1"/>
                          </a:solidFill>
                          <a:effectLst/>
                          <a:latin typeface="Calibri" panose="020F0502020204030204" pitchFamily="34" charset="0"/>
                          <a:cs typeface="Calibri" panose="020F0502020204030204" pitchFamily="34" charset="0"/>
                        </a:rPr>
                        <a:t>SMMSE, median (IQR)</a:t>
                      </a:r>
                      <a:endParaRPr lang="tr-TR"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26 (20–28)</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875265439"/>
                  </a:ext>
                </a:extLst>
              </a:tr>
              <a:tr h="623960">
                <a:tc>
                  <a:txBody>
                    <a:bodyPr/>
                    <a:lstStyle/>
                    <a:p>
                      <a:pPr algn="just">
                        <a:lnSpc>
                          <a:spcPct val="115000"/>
                        </a:lnSpc>
                        <a:spcAft>
                          <a:spcPts val="800"/>
                        </a:spcAft>
                        <a:buNone/>
                      </a:pPr>
                      <a:r>
                        <a:rPr lang="en-US" sz="2000" kern="0" dirty="0">
                          <a:solidFill>
                            <a:schemeClr val="bg1"/>
                          </a:solidFill>
                          <a:effectLst/>
                          <a:latin typeface="Calibri" panose="020F0502020204030204" pitchFamily="34" charset="0"/>
                          <a:cs typeface="Calibri" panose="020F0502020204030204" pitchFamily="34" charset="0"/>
                        </a:rPr>
                        <a:t>GDS, median (IQR)</a:t>
                      </a:r>
                      <a:endParaRPr lang="tr-TR"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4(0-14)</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51462271"/>
                  </a:ext>
                </a:extLst>
              </a:tr>
              <a:tr h="623960">
                <a:tc>
                  <a:txBody>
                    <a:bodyPr/>
                    <a:lstStyle/>
                    <a:p>
                      <a:pPr algn="just">
                        <a:lnSpc>
                          <a:spcPct val="115000"/>
                        </a:lnSpc>
                        <a:spcAft>
                          <a:spcPts val="800"/>
                        </a:spcAft>
                        <a:buNone/>
                      </a:pPr>
                      <a:r>
                        <a:rPr lang="en-US" sz="2000" kern="0" dirty="0">
                          <a:solidFill>
                            <a:schemeClr val="bg1"/>
                          </a:solidFill>
                          <a:effectLst/>
                          <a:latin typeface="Calibri" panose="020F0502020204030204" pitchFamily="34" charset="0"/>
                          <a:cs typeface="Calibri" panose="020F0502020204030204" pitchFamily="34" charset="0"/>
                        </a:rPr>
                        <a:t>CFS score, median (IQR)</a:t>
                      </a:r>
                      <a:endParaRPr lang="tr-TR"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b="1" kern="0" dirty="0">
                          <a:effectLst/>
                          <a:latin typeface="Calibri" panose="020F0502020204030204" pitchFamily="34" charset="0"/>
                          <a:cs typeface="Calibri" panose="020F0502020204030204" pitchFamily="34" charset="0"/>
                        </a:rPr>
                        <a:t>4</a:t>
                      </a:r>
                      <a:r>
                        <a:rPr lang="en-US" sz="2000" kern="0" dirty="0">
                          <a:effectLst/>
                          <a:latin typeface="Calibri" panose="020F0502020204030204" pitchFamily="34" charset="0"/>
                          <a:cs typeface="Calibri" panose="020F0502020204030204" pitchFamily="34" charset="0"/>
                        </a:rPr>
                        <a:t> (3–5)</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539933690"/>
                  </a:ext>
                </a:extLst>
              </a:tr>
              <a:tr h="623960">
                <a:tc>
                  <a:txBody>
                    <a:bodyPr/>
                    <a:lstStyle/>
                    <a:p>
                      <a:pPr algn="just">
                        <a:lnSpc>
                          <a:spcPct val="115000"/>
                        </a:lnSpc>
                        <a:spcAft>
                          <a:spcPts val="800"/>
                        </a:spcAft>
                        <a:buNone/>
                      </a:pPr>
                      <a:r>
                        <a:rPr lang="en-US" sz="2000" kern="0" dirty="0">
                          <a:solidFill>
                            <a:schemeClr val="bg1"/>
                          </a:solidFill>
                          <a:effectLst/>
                          <a:latin typeface="Calibri" panose="020F0502020204030204" pitchFamily="34" charset="0"/>
                          <a:cs typeface="Calibri" panose="020F0502020204030204" pitchFamily="34" charset="0"/>
                        </a:rPr>
                        <a:t>FRAIL score, median (IQR)</a:t>
                      </a:r>
                      <a:endParaRPr lang="tr-TR"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gn="ctr">
                        <a:lnSpc>
                          <a:spcPct val="115000"/>
                        </a:lnSpc>
                        <a:spcAft>
                          <a:spcPts val="800"/>
                        </a:spcAft>
                        <a:buNone/>
                      </a:pPr>
                      <a:r>
                        <a:rPr lang="en-US" sz="2000" b="1" kern="0" dirty="0">
                          <a:effectLst/>
                          <a:latin typeface="Calibri" panose="020F0502020204030204" pitchFamily="34" charset="0"/>
                          <a:cs typeface="Calibri" panose="020F0502020204030204" pitchFamily="34" charset="0"/>
                        </a:rPr>
                        <a:t>3</a:t>
                      </a:r>
                      <a:r>
                        <a:rPr lang="en-US" sz="2000" kern="0" dirty="0">
                          <a:effectLst/>
                          <a:latin typeface="Calibri" panose="020F0502020204030204" pitchFamily="34" charset="0"/>
                          <a:cs typeface="Calibri" panose="020F0502020204030204" pitchFamily="34" charset="0"/>
                        </a:rPr>
                        <a:t> (1–4)</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675514062"/>
                  </a:ext>
                </a:extLst>
              </a:tr>
            </a:tbl>
          </a:graphicData>
        </a:graphic>
      </p:graphicFrame>
      <p:sp>
        <p:nvSpPr>
          <p:cNvPr id="7" name="Metin kutusu 6">
            <a:extLst>
              <a:ext uri="{FF2B5EF4-FFF2-40B4-BE49-F238E27FC236}">
                <a16:creationId xmlns:a16="http://schemas.microsoft.com/office/drawing/2014/main" id="{E289FF6D-0C14-CE6C-08E5-820393A6FF20}"/>
              </a:ext>
            </a:extLst>
          </p:cNvPr>
          <p:cNvSpPr txBox="1"/>
          <p:nvPr/>
        </p:nvSpPr>
        <p:spPr>
          <a:xfrm>
            <a:off x="276960" y="1030014"/>
            <a:ext cx="5496129" cy="523220"/>
          </a:xfrm>
          <a:prstGeom prst="rect">
            <a:avLst/>
          </a:prstGeom>
          <a:noFill/>
        </p:spPr>
        <p:txBody>
          <a:bodyPr wrap="square" rtlCol="0">
            <a:spAutoFit/>
          </a:bodyPr>
          <a:lstStyle/>
          <a:p>
            <a:r>
              <a:rPr lang="tr-TR" sz="2800" b="1" dirty="0">
                <a:latin typeface="Calibri" panose="020F0502020204030204" pitchFamily="34" charset="0"/>
                <a:cs typeface="Calibri" panose="020F0502020204030204" pitchFamily="34" charset="0"/>
              </a:rPr>
              <a:t>Kapsamlı Geriatrik Değerlendirme</a:t>
            </a:r>
          </a:p>
        </p:txBody>
      </p:sp>
      <p:sp>
        <p:nvSpPr>
          <p:cNvPr id="5" name="Başlık 1">
            <a:extLst>
              <a:ext uri="{FF2B5EF4-FFF2-40B4-BE49-F238E27FC236}">
                <a16:creationId xmlns:a16="http://schemas.microsoft.com/office/drawing/2014/main" id="{FE1655B2-B148-8C5E-733A-8B66AF5EAFD8}"/>
              </a:ext>
            </a:extLst>
          </p:cNvPr>
          <p:cNvSpPr>
            <a:spLocks noGrp="1"/>
          </p:cNvSpPr>
          <p:nvPr>
            <p:ph type="title"/>
          </p:nvPr>
        </p:nvSpPr>
        <p:spPr>
          <a:xfrm>
            <a:off x="276960" y="168111"/>
            <a:ext cx="11028734" cy="861903"/>
          </a:xfrm>
        </p:spPr>
        <p:txBody>
          <a:bodyPr>
            <a:normAutofit/>
          </a:bodyPr>
          <a:lstStyle/>
          <a:p>
            <a:r>
              <a:rPr lang="tr-TR" b="1" dirty="0">
                <a:latin typeface="Calibri" panose="020F0502020204030204" pitchFamily="34" charset="0"/>
                <a:cs typeface="Calibri" panose="020F0502020204030204" pitchFamily="34" charset="0"/>
              </a:rPr>
              <a:t>BULGULAR</a:t>
            </a:r>
          </a:p>
        </p:txBody>
      </p:sp>
    </p:spTree>
    <p:extLst>
      <p:ext uri="{BB962C8B-B14F-4D97-AF65-F5344CB8AC3E}">
        <p14:creationId xmlns:p14="http://schemas.microsoft.com/office/powerpoint/2010/main" val="235325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3F8F97-33CD-6E4C-6C37-04A8FDAA2E30}"/>
              </a:ext>
            </a:extLst>
          </p:cNvPr>
          <p:cNvSpPr>
            <a:spLocks noGrp="1"/>
          </p:cNvSpPr>
          <p:nvPr>
            <p:ph type="title"/>
          </p:nvPr>
        </p:nvSpPr>
        <p:spPr>
          <a:xfrm>
            <a:off x="1206230" y="330741"/>
            <a:ext cx="9156970" cy="1359948"/>
          </a:xfrm>
        </p:spPr>
        <p:txBody>
          <a:bodyPr>
            <a:normAutofit/>
          </a:bodyPr>
          <a:lstStyle/>
          <a:p>
            <a:pPr algn="ctr"/>
            <a:r>
              <a:rPr lang="tr-TR" sz="3200" b="1" dirty="0">
                <a:solidFill>
                  <a:srgbClr val="FF0000"/>
                </a:solidFill>
                <a:latin typeface="Calibri" panose="020F0502020204030204" pitchFamily="34" charset="0"/>
                <a:ea typeface="Calibri" panose="020F0502020204030204" pitchFamily="34" charset="0"/>
                <a:cs typeface="Calibri" panose="020F0502020204030204" pitchFamily="34" charset="0"/>
              </a:rPr>
              <a:t>Çalışmamızdan Örnek </a:t>
            </a:r>
            <a:r>
              <a:rPr lang="tr-TR" sz="3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Kapilleroskopi</a:t>
            </a:r>
            <a:r>
              <a:rPr lang="tr-TR" sz="3200" b="1" dirty="0">
                <a:solidFill>
                  <a:srgbClr val="FF0000"/>
                </a:solidFill>
                <a:latin typeface="Calibri" panose="020F0502020204030204" pitchFamily="34" charset="0"/>
                <a:ea typeface="Calibri" panose="020F0502020204030204" pitchFamily="34" charset="0"/>
                <a:cs typeface="Calibri" panose="020F0502020204030204" pitchFamily="34" charset="0"/>
              </a:rPr>
              <a:t> Görüntüleri</a:t>
            </a:r>
          </a:p>
        </p:txBody>
      </p:sp>
      <p:sp>
        <p:nvSpPr>
          <p:cNvPr id="6" name="Metin kutusu 5">
            <a:extLst>
              <a:ext uri="{FF2B5EF4-FFF2-40B4-BE49-F238E27FC236}">
                <a16:creationId xmlns:a16="http://schemas.microsoft.com/office/drawing/2014/main" id="{45D292E5-CE13-DFEE-0B77-AA85D00B7984}"/>
              </a:ext>
            </a:extLst>
          </p:cNvPr>
          <p:cNvSpPr txBox="1"/>
          <p:nvPr/>
        </p:nvSpPr>
        <p:spPr>
          <a:xfrm rot="10800000" flipV="1">
            <a:off x="852176" y="5365630"/>
            <a:ext cx="9865077" cy="954107"/>
          </a:xfrm>
          <a:prstGeom prst="rect">
            <a:avLst/>
          </a:prstGeom>
          <a:noFill/>
        </p:spPr>
        <p:txBody>
          <a:bodyPr wrap="square">
            <a:spAutoFit/>
          </a:bodyPr>
          <a:lstStyle/>
          <a:p>
            <a:r>
              <a:rPr lang="tr-TR" sz="2000" b="1" dirty="0">
                <a:latin typeface="Calibri" panose="020F0502020204030204" pitchFamily="34" charset="0"/>
                <a:cs typeface="Calibri" panose="020F0502020204030204" pitchFamily="34" charset="0"/>
              </a:rPr>
              <a:t>(A)</a:t>
            </a:r>
            <a:r>
              <a:rPr lang="tr-TR" sz="2000" dirty="0">
                <a:latin typeface="Calibri" panose="020F0502020204030204" pitchFamily="34" charset="0"/>
                <a:cs typeface="Calibri" panose="020F0502020204030204" pitchFamily="34" charset="0"/>
              </a:rPr>
              <a:t> Normal kapiller yoğunluk ve morfoloji, düzgün hizalanmış saç tokası şeklinde döngüler ile</a:t>
            </a:r>
            <a:br>
              <a:rPr lang="tr-TR" sz="2000" dirty="0">
                <a:latin typeface="Calibri" panose="020F0502020204030204" pitchFamily="34" charset="0"/>
                <a:cs typeface="Calibri" panose="020F0502020204030204" pitchFamily="34" charset="0"/>
              </a:rPr>
            </a:br>
            <a:r>
              <a:rPr lang="tr-TR" sz="2000" b="1" dirty="0">
                <a:latin typeface="Calibri" panose="020F0502020204030204" pitchFamily="34" charset="0"/>
                <a:cs typeface="Calibri" panose="020F0502020204030204" pitchFamily="34" charset="0"/>
              </a:rPr>
              <a:t>(B)</a:t>
            </a:r>
            <a:r>
              <a:rPr lang="tr-TR" sz="2000" dirty="0">
                <a:latin typeface="Calibri" panose="020F0502020204030204" pitchFamily="34" charset="0"/>
                <a:cs typeface="Calibri" panose="020F0502020204030204" pitchFamily="34" charset="0"/>
              </a:rPr>
              <a:t> Baskın olarak normal morfoloji, ancak hafif kapiller </a:t>
            </a:r>
            <a:r>
              <a:rPr lang="tr-TR" sz="2000" dirty="0" err="1">
                <a:latin typeface="Calibri" panose="020F0502020204030204" pitchFamily="34" charset="0"/>
                <a:cs typeface="Calibri" panose="020F0502020204030204" pitchFamily="34" charset="0"/>
              </a:rPr>
              <a:t>tortiyozite</a:t>
            </a:r>
            <a:r>
              <a:rPr lang="tr-TR" sz="2000" dirty="0">
                <a:latin typeface="Calibri" panose="020F0502020204030204" pitchFamily="34" charset="0"/>
                <a:cs typeface="Calibri" panose="020F0502020204030204" pitchFamily="34" charset="0"/>
              </a:rPr>
              <a:t> ve döngü şekil varyasyonu</a:t>
            </a:r>
            <a:br>
              <a:rPr lang="tr-TR" sz="1600" dirty="0"/>
            </a:br>
            <a:endParaRPr lang="tr-TR" sz="1600" dirty="0"/>
          </a:p>
        </p:txBody>
      </p:sp>
      <p:pic>
        <p:nvPicPr>
          <p:cNvPr id="10" name="Resim 9">
            <a:extLst>
              <a:ext uri="{FF2B5EF4-FFF2-40B4-BE49-F238E27FC236}">
                <a16:creationId xmlns:a16="http://schemas.microsoft.com/office/drawing/2014/main" id="{C5FEF58B-7E1A-707A-0065-63DC99682D36}"/>
              </a:ext>
            </a:extLst>
          </p:cNvPr>
          <p:cNvPicPr>
            <a:picLocks noChangeAspect="1"/>
          </p:cNvPicPr>
          <p:nvPr/>
        </p:nvPicPr>
        <p:blipFill>
          <a:blip r:embed="rId3"/>
          <a:stretch>
            <a:fillRect/>
          </a:stretch>
        </p:blipFill>
        <p:spPr>
          <a:xfrm>
            <a:off x="2447925" y="1861919"/>
            <a:ext cx="6725079" cy="3134162"/>
          </a:xfrm>
          <a:prstGeom prst="rect">
            <a:avLst/>
          </a:prstGeom>
        </p:spPr>
      </p:pic>
    </p:spTree>
    <p:extLst>
      <p:ext uri="{BB962C8B-B14F-4D97-AF65-F5344CB8AC3E}">
        <p14:creationId xmlns:p14="http://schemas.microsoft.com/office/powerpoint/2010/main" val="376918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1765C3-4286-1C6E-0449-D154827196F9}"/>
              </a:ext>
            </a:extLst>
          </p:cNvPr>
          <p:cNvSpPr>
            <a:spLocks noGrp="1"/>
          </p:cNvSpPr>
          <p:nvPr>
            <p:ph type="title"/>
          </p:nvPr>
        </p:nvSpPr>
        <p:spPr>
          <a:xfrm>
            <a:off x="536028" y="187071"/>
            <a:ext cx="11067393" cy="626202"/>
          </a:xfrm>
        </p:spPr>
        <p:txBody>
          <a:bodyPr>
            <a:noAutofit/>
          </a:bodyPr>
          <a:lstStyle/>
          <a:p>
            <a:r>
              <a:rPr lang="tr-TR" sz="2200" b="1" dirty="0">
                <a:solidFill>
                  <a:srgbClr val="FF0000"/>
                </a:solidFill>
              </a:rPr>
              <a:t>                                 </a:t>
            </a:r>
            <a:br>
              <a:rPr lang="tr-TR" sz="2200" dirty="0"/>
            </a:br>
            <a:r>
              <a:rPr lang="tr-TR" sz="3200" b="1" dirty="0">
                <a:solidFill>
                  <a:srgbClr val="FF0000"/>
                </a:solidFill>
                <a:latin typeface="Calibri" panose="020F0502020204030204" pitchFamily="34" charset="0"/>
                <a:ea typeface="Calibri" panose="020F0502020204030204" pitchFamily="34" charset="0"/>
                <a:cs typeface="Calibri" panose="020F0502020204030204" pitchFamily="34" charset="0"/>
              </a:rPr>
              <a:t>FRAIL Skor Kategorilerine Göre </a:t>
            </a:r>
            <a:r>
              <a:rPr lang="tr-TR" sz="3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Kapilleroskopik</a:t>
            </a:r>
            <a:r>
              <a:rPr lang="tr-TR" sz="3200" b="1" dirty="0">
                <a:solidFill>
                  <a:srgbClr val="FF0000"/>
                </a:solidFill>
                <a:latin typeface="Calibri" panose="020F0502020204030204" pitchFamily="34" charset="0"/>
                <a:ea typeface="Calibri" panose="020F0502020204030204" pitchFamily="34" charset="0"/>
                <a:cs typeface="Calibri" panose="020F0502020204030204" pitchFamily="34" charset="0"/>
              </a:rPr>
              <a:t> Bulgular(n = 102)</a:t>
            </a:r>
            <a:br>
              <a:rPr lang="tr-TR" sz="2200" b="1" dirty="0">
                <a:latin typeface="Calibri" panose="020F0502020204030204" pitchFamily="34" charset="0"/>
                <a:ea typeface="Calibri" panose="020F0502020204030204" pitchFamily="34" charset="0"/>
                <a:cs typeface="Calibri" panose="020F0502020204030204" pitchFamily="34" charset="0"/>
              </a:rPr>
            </a:br>
            <a:endParaRPr lang="tr-TR" sz="22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İçerik Yer Tutucusu 3">
            <a:extLst>
              <a:ext uri="{FF2B5EF4-FFF2-40B4-BE49-F238E27FC236}">
                <a16:creationId xmlns:a16="http://schemas.microsoft.com/office/drawing/2014/main" id="{AB344F01-79BD-7290-4074-CF6054B55F56}"/>
              </a:ext>
            </a:extLst>
          </p:cNvPr>
          <p:cNvGraphicFramePr>
            <a:graphicFrameLocks noGrp="1"/>
          </p:cNvGraphicFramePr>
          <p:nvPr>
            <p:ph idx="1"/>
            <p:extLst>
              <p:ext uri="{D42A27DB-BD31-4B8C-83A1-F6EECF244321}">
                <p14:modId xmlns:p14="http://schemas.microsoft.com/office/powerpoint/2010/main" val="3291741285"/>
              </p:ext>
            </p:extLst>
          </p:nvPr>
        </p:nvGraphicFramePr>
        <p:xfrm>
          <a:off x="1226820" y="1013064"/>
          <a:ext cx="9593336" cy="5082455"/>
        </p:xfrm>
        <a:graphic>
          <a:graphicData uri="http://schemas.openxmlformats.org/drawingml/2006/table">
            <a:tbl>
              <a:tblPr firstRow="1" firstCol="1" bandRow="1">
                <a:tableStyleId>{C4B1156A-380E-4F78-BDF5-A606A8083BF9}</a:tableStyleId>
              </a:tblPr>
              <a:tblGrid>
                <a:gridCol w="3939940">
                  <a:extLst>
                    <a:ext uri="{9D8B030D-6E8A-4147-A177-3AD203B41FA5}">
                      <a16:colId xmlns:a16="http://schemas.microsoft.com/office/drawing/2014/main" val="465960578"/>
                    </a:ext>
                  </a:extLst>
                </a:gridCol>
                <a:gridCol w="1634971">
                  <a:extLst>
                    <a:ext uri="{9D8B030D-6E8A-4147-A177-3AD203B41FA5}">
                      <a16:colId xmlns:a16="http://schemas.microsoft.com/office/drawing/2014/main" val="646982455"/>
                    </a:ext>
                  </a:extLst>
                </a:gridCol>
                <a:gridCol w="1747840">
                  <a:extLst>
                    <a:ext uri="{9D8B030D-6E8A-4147-A177-3AD203B41FA5}">
                      <a16:colId xmlns:a16="http://schemas.microsoft.com/office/drawing/2014/main" val="2371792944"/>
                    </a:ext>
                  </a:extLst>
                </a:gridCol>
                <a:gridCol w="1375460">
                  <a:extLst>
                    <a:ext uri="{9D8B030D-6E8A-4147-A177-3AD203B41FA5}">
                      <a16:colId xmlns:a16="http://schemas.microsoft.com/office/drawing/2014/main" val="3540004652"/>
                    </a:ext>
                  </a:extLst>
                </a:gridCol>
                <a:gridCol w="895125">
                  <a:extLst>
                    <a:ext uri="{9D8B030D-6E8A-4147-A177-3AD203B41FA5}">
                      <a16:colId xmlns:a16="http://schemas.microsoft.com/office/drawing/2014/main" val="3993837565"/>
                    </a:ext>
                  </a:extLst>
                </a:gridCol>
              </a:tblGrid>
              <a:tr h="721586">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tr-TR" sz="2000" kern="0" dirty="0" err="1">
                          <a:solidFill>
                            <a:schemeClr val="bg1"/>
                          </a:solidFill>
                          <a:effectLst/>
                          <a:latin typeface="Calibri" panose="020F0502020204030204" pitchFamily="34" charset="0"/>
                          <a:cs typeface="Calibri" panose="020F0502020204030204" pitchFamily="34" charset="0"/>
                        </a:rPr>
                        <a:t>Kapilleroskopik</a:t>
                      </a:r>
                      <a:r>
                        <a:rPr lang="tr-TR" sz="2000" kern="0" dirty="0">
                          <a:solidFill>
                            <a:schemeClr val="bg1"/>
                          </a:solidFill>
                          <a:effectLst/>
                          <a:latin typeface="Calibri" panose="020F0502020204030204" pitchFamily="34" charset="0"/>
                          <a:cs typeface="Calibri" panose="020F0502020204030204" pitchFamily="34" charset="0"/>
                        </a:rPr>
                        <a:t> Parametreler</a:t>
                      </a:r>
                      <a:endParaRPr lang="tr-TR"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800"/>
                        </a:spcAft>
                        <a:buNone/>
                      </a:pP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b="1" kern="0" dirty="0">
                          <a:solidFill>
                            <a:schemeClr val="bg1"/>
                          </a:solidFill>
                          <a:effectLst/>
                          <a:latin typeface="Calibri" panose="020F0502020204030204" pitchFamily="34" charset="0"/>
                          <a:cs typeface="Calibri" panose="020F0502020204030204" pitchFamily="34" charset="0"/>
                        </a:rPr>
                        <a:t>Robust </a:t>
                      </a:r>
                      <a:endParaRPr lang="tr-TR" sz="2000" b="1" kern="0" dirty="0">
                        <a:solidFill>
                          <a:schemeClr val="bg1"/>
                        </a:solidFill>
                        <a:effectLst/>
                        <a:latin typeface="Calibri" panose="020F0502020204030204" pitchFamily="34" charset="0"/>
                        <a:cs typeface="Calibri" panose="020F0502020204030204" pitchFamily="34" charset="0"/>
                      </a:endParaRPr>
                    </a:p>
                    <a:p>
                      <a:pPr algn="ctr">
                        <a:lnSpc>
                          <a:spcPct val="115000"/>
                        </a:lnSpc>
                        <a:spcAft>
                          <a:spcPts val="800"/>
                        </a:spcAft>
                        <a:buNone/>
                      </a:pPr>
                      <a:r>
                        <a:rPr lang="en-US" sz="2000" b="1" kern="0" dirty="0">
                          <a:solidFill>
                            <a:schemeClr val="bg1"/>
                          </a:solidFill>
                          <a:effectLst/>
                          <a:latin typeface="Calibri" panose="020F0502020204030204" pitchFamily="34" charset="0"/>
                          <a:cs typeface="Calibri" panose="020F0502020204030204" pitchFamily="34" charset="0"/>
                        </a:rPr>
                        <a:t>(n = 15)</a:t>
                      </a:r>
                      <a:endParaRPr lang="tr-TR" sz="2000" b="1" kern="100" dirty="0">
                        <a:solidFill>
                          <a:schemeClr val="bg1"/>
                        </a:solidFill>
                        <a:effectLst/>
                        <a:latin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b="1" kern="0" dirty="0">
                          <a:solidFill>
                            <a:schemeClr val="bg1"/>
                          </a:solidFill>
                          <a:effectLst/>
                          <a:latin typeface="Calibri" panose="020F0502020204030204" pitchFamily="34" charset="0"/>
                          <a:cs typeface="Calibri" panose="020F0502020204030204" pitchFamily="34" charset="0"/>
                        </a:rPr>
                        <a:t>Pre-frail </a:t>
                      </a:r>
                      <a:endParaRPr lang="tr-TR" sz="2000" b="1" kern="0" dirty="0">
                        <a:solidFill>
                          <a:schemeClr val="bg1"/>
                        </a:solidFill>
                        <a:effectLst/>
                        <a:latin typeface="Calibri" panose="020F0502020204030204" pitchFamily="34" charset="0"/>
                        <a:cs typeface="Calibri" panose="020F0502020204030204" pitchFamily="34" charset="0"/>
                      </a:endParaRPr>
                    </a:p>
                    <a:p>
                      <a:pPr algn="ctr">
                        <a:lnSpc>
                          <a:spcPct val="115000"/>
                        </a:lnSpc>
                        <a:spcAft>
                          <a:spcPts val="800"/>
                        </a:spcAft>
                        <a:buNone/>
                      </a:pPr>
                      <a:r>
                        <a:rPr lang="en-US" sz="2000" b="1" kern="0" dirty="0">
                          <a:solidFill>
                            <a:schemeClr val="bg1"/>
                          </a:solidFill>
                          <a:effectLst/>
                          <a:latin typeface="Calibri" panose="020F0502020204030204" pitchFamily="34" charset="0"/>
                          <a:cs typeface="Calibri" panose="020F0502020204030204" pitchFamily="34" charset="0"/>
                        </a:rPr>
                        <a:t>(n = 34)</a:t>
                      </a:r>
                      <a:endParaRPr lang="tr-TR" sz="2000" b="1" kern="100" dirty="0">
                        <a:solidFill>
                          <a:schemeClr val="bg1"/>
                        </a:solidFill>
                        <a:effectLst/>
                        <a:latin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b="1" kern="0" dirty="0">
                          <a:solidFill>
                            <a:schemeClr val="bg1"/>
                          </a:solidFill>
                          <a:effectLst/>
                          <a:latin typeface="Calibri" panose="020F0502020204030204" pitchFamily="34" charset="0"/>
                          <a:cs typeface="Calibri" panose="020F0502020204030204" pitchFamily="34" charset="0"/>
                        </a:rPr>
                        <a:t>Frail </a:t>
                      </a:r>
                      <a:endParaRPr lang="tr-TR" sz="2000" b="1" kern="0" dirty="0">
                        <a:solidFill>
                          <a:schemeClr val="bg1"/>
                        </a:solidFill>
                        <a:effectLst/>
                        <a:latin typeface="Calibri" panose="020F0502020204030204" pitchFamily="34" charset="0"/>
                        <a:cs typeface="Calibri" panose="020F0502020204030204" pitchFamily="34" charset="0"/>
                      </a:endParaRPr>
                    </a:p>
                    <a:p>
                      <a:pPr algn="ctr">
                        <a:lnSpc>
                          <a:spcPct val="115000"/>
                        </a:lnSpc>
                        <a:spcAft>
                          <a:spcPts val="800"/>
                        </a:spcAft>
                        <a:buNone/>
                      </a:pPr>
                      <a:r>
                        <a:rPr lang="en-US" sz="2000" b="1" kern="0" dirty="0">
                          <a:solidFill>
                            <a:schemeClr val="bg1"/>
                          </a:solidFill>
                          <a:effectLst/>
                          <a:latin typeface="Calibri" panose="020F0502020204030204" pitchFamily="34" charset="0"/>
                          <a:cs typeface="Calibri" panose="020F0502020204030204" pitchFamily="34" charset="0"/>
                        </a:rPr>
                        <a:t>(n = 53)</a:t>
                      </a:r>
                      <a:endParaRPr lang="tr-TR" sz="2000" b="1" kern="100" dirty="0">
                        <a:solidFill>
                          <a:schemeClr val="bg1"/>
                        </a:solidFill>
                        <a:effectLst/>
                        <a:latin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b="1" kern="0" dirty="0">
                          <a:solidFill>
                            <a:schemeClr val="bg1"/>
                          </a:solidFill>
                          <a:effectLst/>
                          <a:latin typeface="Calibri" panose="020F0502020204030204" pitchFamily="34" charset="0"/>
                          <a:cs typeface="Calibri" panose="020F0502020204030204" pitchFamily="34" charset="0"/>
                        </a:rPr>
                        <a:t>p-value</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extLst>
                  <a:ext uri="{0D108BD9-81ED-4DB2-BD59-A6C34878D82A}">
                    <a16:rowId xmlns:a16="http://schemas.microsoft.com/office/drawing/2014/main" val="2114603276"/>
                  </a:ext>
                </a:extLst>
              </a:tr>
              <a:tr h="427515">
                <a:tc>
                  <a:txBody>
                    <a:bodyPr/>
                    <a:lstStyle/>
                    <a:p>
                      <a:pPr algn="ctr">
                        <a:lnSpc>
                          <a:spcPct val="115000"/>
                        </a:lnSpc>
                        <a:spcAft>
                          <a:spcPts val="800"/>
                        </a:spcAft>
                        <a:buNone/>
                      </a:pPr>
                      <a:r>
                        <a:rPr lang="tr-TR" sz="2000" b="1" kern="0" dirty="0">
                          <a:solidFill>
                            <a:schemeClr val="bg1"/>
                          </a:solidFill>
                          <a:effectLst/>
                          <a:latin typeface="Calibri" panose="020F0502020204030204" pitchFamily="34" charset="0"/>
                          <a:cs typeface="Calibri" panose="020F0502020204030204" pitchFamily="34" charset="0"/>
                        </a:rPr>
                        <a:t>K</a:t>
                      </a:r>
                      <a:r>
                        <a:rPr lang="en-US" sz="2000" b="1" kern="0" dirty="0" err="1">
                          <a:solidFill>
                            <a:schemeClr val="bg1"/>
                          </a:solidFill>
                          <a:effectLst/>
                          <a:latin typeface="Calibri" panose="020F0502020204030204" pitchFamily="34" charset="0"/>
                          <a:cs typeface="Calibri" panose="020F0502020204030204" pitchFamily="34" charset="0"/>
                        </a:rPr>
                        <a:t>apill</a:t>
                      </a:r>
                      <a:r>
                        <a:rPr lang="tr-TR" sz="2000" b="1" kern="0" dirty="0">
                          <a:solidFill>
                            <a:schemeClr val="bg1"/>
                          </a:solidFill>
                          <a:effectLst/>
                          <a:latin typeface="Calibri" panose="020F0502020204030204" pitchFamily="34" charset="0"/>
                          <a:cs typeface="Calibri" panose="020F0502020204030204" pitchFamily="34" charset="0"/>
                        </a:rPr>
                        <a:t>er</a:t>
                      </a:r>
                      <a:r>
                        <a:rPr lang="en-US" sz="2000" b="1" kern="0" dirty="0">
                          <a:solidFill>
                            <a:schemeClr val="bg1"/>
                          </a:solidFill>
                          <a:effectLst/>
                          <a:latin typeface="Calibri" panose="020F0502020204030204" pitchFamily="34" charset="0"/>
                          <a:cs typeface="Calibri" panose="020F0502020204030204" pitchFamily="34" charset="0"/>
                        </a:rPr>
                        <a:t> d</a:t>
                      </a:r>
                      <a:r>
                        <a:rPr lang="tr-TR" sz="2000" b="1" kern="0" dirty="0" err="1">
                          <a:solidFill>
                            <a:schemeClr val="bg1"/>
                          </a:solidFill>
                          <a:effectLst/>
                          <a:latin typeface="Calibri" panose="020F0502020204030204" pitchFamily="34" charset="0"/>
                          <a:cs typeface="Calibri" panose="020F0502020204030204" pitchFamily="34" charset="0"/>
                        </a:rPr>
                        <a:t>ansite</a:t>
                      </a:r>
                      <a:r>
                        <a:rPr lang="en-US" sz="2000" b="1" kern="0" dirty="0">
                          <a:solidFill>
                            <a:schemeClr val="bg1"/>
                          </a:solidFill>
                          <a:effectLst/>
                          <a:latin typeface="Calibri" panose="020F0502020204030204" pitchFamily="34" charset="0"/>
                          <a:cs typeface="Calibri" panose="020F0502020204030204" pitchFamily="34" charset="0"/>
                        </a:rPr>
                        <a:t>(n/mm)</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8.1 ± 0.9</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a:effectLst/>
                          <a:latin typeface="Calibri" panose="020F0502020204030204" pitchFamily="34" charset="0"/>
                          <a:cs typeface="Calibri" panose="020F0502020204030204" pitchFamily="34" charset="0"/>
                        </a:rPr>
                        <a:t>7.4 ± 1.1</a:t>
                      </a:r>
                      <a:endParaRPr lang="tr-TR" sz="2000" kern="10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a:effectLst/>
                          <a:latin typeface="Calibri" panose="020F0502020204030204" pitchFamily="34" charset="0"/>
                          <a:cs typeface="Calibri" panose="020F0502020204030204" pitchFamily="34" charset="0"/>
                        </a:rPr>
                        <a:t>6.2 ± 1.3</a:t>
                      </a:r>
                      <a:endParaRPr lang="tr-TR" sz="2000" kern="10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b="1" kern="0" dirty="0">
                          <a:solidFill>
                            <a:srgbClr val="FF0000"/>
                          </a:solidFill>
                          <a:effectLst/>
                          <a:latin typeface="Calibri" panose="020F0502020204030204" pitchFamily="34" charset="0"/>
                          <a:cs typeface="Calibri" panose="020F0502020204030204" pitchFamily="34" charset="0"/>
                        </a:rPr>
                        <a:t>&lt;0.001</a:t>
                      </a:r>
                      <a:endParaRPr lang="tr-TR" sz="2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extLst>
                  <a:ext uri="{0D108BD9-81ED-4DB2-BD59-A6C34878D82A}">
                    <a16:rowId xmlns:a16="http://schemas.microsoft.com/office/drawing/2014/main" val="983062035"/>
                  </a:ext>
                </a:extLst>
              </a:tr>
              <a:tr h="427515">
                <a:tc>
                  <a:txBody>
                    <a:bodyPr/>
                    <a:lstStyle/>
                    <a:p>
                      <a:pPr algn="ctr">
                        <a:lnSpc>
                          <a:spcPct val="115000"/>
                        </a:lnSpc>
                        <a:spcAft>
                          <a:spcPts val="800"/>
                        </a:spcAft>
                        <a:buNone/>
                      </a:pPr>
                      <a:r>
                        <a:rPr lang="tr-TR" sz="2000" b="1" kern="0" dirty="0">
                          <a:solidFill>
                            <a:schemeClr val="bg1"/>
                          </a:solidFill>
                          <a:effectLst/>
                          <a:latin typeface="Calibri" panose="020F0502020204030204" pitchFamily="34" charset="0"/>
                          <a:cs typeface="Calibri" panose="020F0502020204030204" pitchFamily="34" charset="0"/>
                        </a:rPr>
                        <a:t>Dev kapiller</a:t>
                      </a:r>
                      <a:r>
                        <a:rPr lang="en-US" sz="2000" b="1" kern="0" dirty="0">
                          <a:solidFill>
                            <a:schemeClr val="bg1"/>
                          </a:solidFill>
                          <a:effectLst/>
                          <a:latin typeface="Calibri" panose="020F0502020204030204" pitchFamily="34" charset="0"/>
                          <a:cs typeface="Calibri" panose="020F0502020204030204" pitchFamily="34" charset="0"/>
                        </a:rPr>
                        <a:t>, n (%)</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0(0% )</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4(12%)</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a:effectLst/>
                          <a:latin typeface="Calibri" panose="020F0502020204030204" pitchFamily="34" charset="0"/>
                          <a:cs typeface="Calibri" panose="020F0502020204030204" pitchFamily="34" charset="0"/>
                        </a:rPr>
                        <a:t>23(43%)</a:t>
                      </a:r>
                      <a:endParaRPr lang="tr-TR" sz="2000" kern="10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b="1" kern="0" dirty="0">
                          <a:solidFill>
                            <a:srgbClr val="FF0000"/>
                          </a:solidFill>
                          <a:effectLst/>
                          <a:latin typeface="Calibri" panose="020F0502020204030204" pitchFamily="34" charset="0"/>
                          <a:cs typeface="Calibri" panose="020F0502020204030204" pitchFamily="34" charset="0"/>
                        </a:rPr>
                        <a:t>&lt;0.001</a:t>
                      </a:r>
                      <a:endParaRPr lang="tr-TR" sz="2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extLst>
                  <a:ext uri="{0D108BD9-81ED-4DB2-BD59-A6C34878D82A}">
                    <a16:rowId xmlns:a16="http://schemas.microsoft.com/office/drawing/2014/main" val="1642776687"/>
                  </a:ext>
                </a:extLst>
              </a:tr>
              <a:tr h="427515">
                <a:tc>
                  <a:txBody>
                    <a:bodyPr/>
                    <a:lstStyle/>
                    <a:p>
                      <a:pPr algn="ctr">
                        <a:lnSpc>
                          <a:spcPct val="115000"/>
                        </a:lnSpc>
                        <a:spcAft>
                          <a:spcPts val="800"/>
                        </a:spcAft>
                        <a:buNone/>
                      </a:pPr>
                      <a:r>
                        <a:rPr lang="en-US" sz="2000" b="1" kern="0" dirty="0">
                          <a:solidFill>
                            <a:schemeClr val="bg1"/>
                          </a:solidFill>
                          <a:effectLst/>
                          <a:latin typeface="Calibri" panose="020F0502020204030204" pitchFamily="34" charset="0"/>
                          <a:cs typeface="Calibri" panose="020F0502020204030204" pitchFamily="34" charset="0"/>
                        </a:rPr>
                        <a:t>Mi</a:t>
                      </a:r>
                      <a:r>
                        <a:rPr lang="tr-TR" sz="2000" b="1" kern="0" dirty="0" err="1">
                          <a:solidFill>
                            <a:schemeClr val="bg1"/>
                          </a:solidFill>
                          <a:effectLst/>
                          <a:latin typeface="Calibri" panose="020F0502020204030204" pitchFamily="34" charset="0"/>
                          <a:cs typeface="Calibri" panose="020F0502020204030204" pitchFamily="34" charset="0"/>
                        </a:rPr>
                        <a:t>krohemorajiler</a:t>
                      </a:r>
                      <a:r>
                        <a:rPr lang="en-US" sz="2000" b="1" kern="0" dirty="0">
                          <a:solidFill>
                            <a:schemeClr val="bg1"/>
                          </a:solidFill>
                          <a:effectLst/>
                          <a:latin typeface="Calibri" panose="020F0502020204030204" pitchFamily="34" charset="0"/>
                          <a:cs typeface="Calibri" panose="020F0502020204030204" pitchFamily="34" charset="0"/>
                        </a:rPr>
                        <a:t>, n (%)</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0(0%)</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a:effectLst/>
                          <a:latin typeface="Calibri" panose="020F0502020204030204" pitchFamily="34" charset="0"/>
                          <a:cs typeface="Calibri" panose="020F0502020204030204" pitchFamily="34" charset="0"/>
                        </a:rPr>
                        <a:t>5(15%)</a:t>
                      </a:r>
                      <a:endParaRPr lang="tr-TR" sz="2000" kern="10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a:effectLst/>
                          <a:latin typeface="Calibri" panose="020F0502020204030204" pitchFamily="34" charset="0"/>
                          <a:cs typeface="Calibri" panose="020F0502020204030204" pitchFamily="34" charset="0"/>
                        </a:rPr>
                        <a:t>20(38%)</a:t>
                      </a:r>
                      <a:endParaRPr lang="tr-TR" sz="2000" kern="10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b="1" kern="0" dirty="0">
                          <a:solidFill>
                            <a:srgbClr val="FF0000"/>
                          </a:solidFill>
                          <a:effectLst/>
                          <a:latin typeface="Calibri" panose="020F0502020204030204" pitchFamily="34" charset="0"/>
                          <a:cs typeface="Calibri" panose="020F0502020204030204" pitchFamily="34" charset="0"/>
                        </a:rPr>
                        <a:t>&lt;0.001</a:t>
                      </a:r>
                      <a:endParaRPr lang="tr-TR" sz="2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extLst>
                  <a:ext uri="{0D108BD9-81ED-4DB2-BD59-A6C34878D82A}">
                    <a16:rowId xmlns:a16="http://schemas.microsoft.com/office/drawing/2014/main" val="3762785373"/>
                  </a:ext>
                </a:extLst>
              </a:tr>
              <a:tr h="460222">
                <a:tc>
                  <a:txBody>
                    <a:bodyPr/>
                    <a:lstStyle/>
                    <a:p>
                      <a:pPr algn="ctr">
                        <a:lnSpc>
                          <a:spcPct val="115000"/>
                        </a:lnSpc>
                        <a:spcAft>
                          <a:spcPts val="800"/>
                        </a:spcAft>
                        <a:buNone/>
                      </a:pPr>
                      <a:r>
                        <a:rPr lang="en-US" sz="2000" b="1" kern="0" dirty="0">
                          <a:solidFill>
                            <a:schemeClr val="bg1"/>
                          </a:solidFill>
                          <a:effectLst/>
                          <a:latin typeface="Calibri" panose="020F0502020204030204" pitchFamily="34" charset="0"/>
                          <a:cs typeface="Calibri" panose="020F0502020204030204" pitchFamily="34" charset="0"/>
                        </a:rPr>
                        <a:t>Mor</a:t>
                      </a:r>
                      <a:r>
                        <a:rPr lang="tr-TR" sz="2000" b="1" kern="0" dirty="0" err="1">
                          <a:solidFill>
                            <a:schemeClr val="bg1"/>
                          </a:solidFill>
                          <a:effectLst/>
                          <a:latin typeface="Calibri" panose="020F0502020204030204" pitchFamily="34" charset="0"/>
                          <a:cs typeface="Calibri" panose="020F0502020204030204" pitchFamily="34" charset="0"/>
                        </a:rPr>
                        <a:t>folojik</a:t>
                      </a:r>
                      <a:r>
                        <a:rPr lang="tr-TR" sz="2000" b="1" kern="0" dirty="0">
                          <a:solidFill>
                            <a:schemeClr val="bg1"/>
                          </a:solidFill>
                          <a:effectLst/>
                          <a:latin typeface="Calibri" panose="020F0502020204030204" pitchFamily="34" charset="0"/>
                          <a:cs typeface="Calibri" panose="020F0502020204030204" pitchFamily="34" charset="0"/>
                        </a:rPr>
                        <a:t> anomaliler</a:t>
                      </a:r>
                      <a:r>
                        <a:rPr lang="en-US" sz="2000" b="1" kern="0" dirty="0">
                          <a:solidFill>
                            <a:schemeClr val="bg1"/>
                          </a:solidFill>
                          <a:effectLst/>
                          <a:latin typeface="Calibri" panose="020F0502020204030204" pitchFamily="34" charset="0"/>
                          <a:cs typeface="Calibri" panose="020F0502020204030204" pitchFamily="34" charset="0"/>
                        </a:rPr>
                        <a:t>, n (%)</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1(7%)</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9(26%)</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a:effectLst/>
                          <a:latin typeface="Calibri" panose="020F0502020204030204" pitchFamily="34" charset="0"/>
                          <a:cs typeface="Calibri" panose="020F0502020204030204" pitchFamily="34" charset="0"/>
                        </a:rPr>
                        <a:t>29(55%)</a:t>
                      </a:r>
                      <a:endParaRPr lang="tr-TR" sz="2000" kern="10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b="1" kern="0" dirty="0">
                          <a:solidFill>
                            <a:srgbClr val="FF0000"/>
                          </a:solidFill>
                          <a:effectLst/>
                          <a:latin typeface="Calibri" panose="020F0502020204030204" pitchFamily="34" charset="0"/>
                          <a:cs typeface="Calibri" panose="020F0502020204030204" pitchFamily="34" charset="0"/>
                        </a:rPr>
                        <a:t>&lt;0.001</a:t>
                      </a:r>
                      <a:endParaRPr lang="tr-TR" sz="2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extLst>
                  <a:ext uri="{0D108BD9-81ED-4DB2-BD59-A6C34878D82A}">
                    <a16:rowId xmlns:a16="http://schemas.microsoft.com/office/drawing/2014/main" val="2548894640"/>
                  </a:ext>
                </a:extLst>
              </a:tr>
              <a:tr h="556187">
                <a:tc>
                  <a:txBody>
                    <a:bodyPr/>
                    <a:lstStyle/>
                    <a:p>
                      <a:pPr algn="ctr">
                        <a:lnSpc>
                          <a:spcPct val="115000"/>
                        </a:lnSpc>
                        <a:spcAft>
                          <a:spcPts val="800"/>
                        </a:spcAft>
                        <a:buNone/>
                      </a:pPr>
                      <a:r>
                        <a:rPr lang="tr-TR" sz="2000" b="1" kern="0" dirty="0" err="1">
                          <a:solidFill>
                            <a:schemeClr val="bg1"/>
                          </a:solidFill>
                          <a:effectLst/>
                          <a:latin typeface="Calibri" panose="020F0502020204030204" pitchFamily="34" charset="0"/>
                          <a:cs typeface="Calibri" panose="020F0502020204030204" pitchFamily="34" charset="0"/>
                        </a:rPr>
                        <a:t>Neoanjiogenez</a:t>
                      </a:r>
                      <a:r>
                        <a:rPr lang="en-US" sz="2000" b="1" kern="0" dirty="0">
                          <a:solidFill>
                            <a:schemeClr val="bg1"/>
                          </a:solidFill>
                          <a:effectLst/>
                          <a:latin typeface="Calibri" panose="020F0502020204030204" pitchFamily="34" charset="0"/>
                          <a:cs typeface="Calibri" panose="020F0502020204030204" pitchFamily="34" charset="0"/>
                        </a:rPr>
                        <a:t>, n (%</a:t>
                      </a:r>
                      <a:r>
                        <a:rPr lang="tr-TR" sz="2000" b="1" kern="0" dirty="0">
                          <a:solidFill>
                            <a:schemeClr val="bg1"/>
                          </a:solidFill>
                          <a:effectLst/>
                          <a:latin typeface="Calibri" panose="020F0502020204030204" pitchFamily="34" charset="0"/>
                          <a:cs typeface="Calibri" panose="020F0502020204030204" pitchFamily="34" charset="0"/>
                        </a:rPr>
                        <a:t>)</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0(0%)</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3(10%)</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a:effectLst/>
                          <a:latin typeface="Calibri" panose="020F0502020204030204" pitchFamily="34" charset="0"/>
                          <a:cs typeface="Calibri" panose="020F0502020204030204" pitchFamily="34" charset="0"/>
                        </a:rPr>
                        <a:t>21(40%)</a:t>
                      </a:r>
                      <a:endParaRPr lang="tr-TR" sz="2000" kern="10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b="1" kern="0" dirty="0">
                          <a:solidFill>
                            <a:srgbClr val="FF0000"/>
                          </a:solidFill>
                          <a:effectLst/>
                          <a:latin typeface="Calibri" panose="020F0502020204030204" pitchFamily="34" charset="0"/>
                          <a:cs typeface="Calibri" panose="020F0502020204030204" pitchFamily="34" charset="0"/>
                        </a:rPr>
                        <a:t>&lt;0.001</a:t>
                      </a:r>
                      <a:endParaRPr lang="tr-TR" sz="2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extLst>
                  <a:ext uri="{0D108BD9-81ED-4DB2-BD59-A6C34878D82A}">
                    <a16:rowId xmlns:a16="http://schemas.microsoft.com/office/drawing/2014/main" val="3417555214"/>
                  </a:ext>
                </a:extLst>
              </a:tr>
              <a:tr h="427515">
                <a:tc>
                  <a:txBody>
                    <a:bodyPr/>
                    <a:lstStyle/>
                    <a:p>
                      <a:pPr algn="ctr">
                        <a:lnSpc>
                          <a:spcPct val="115000"/>
                        </a:lnSpc>
                        <a:spcAft>
                          <a:spcPts val="800"/>
                        </a:spcAft>
                        <a:buNone/>
                      </a:pPr>
                      <a:r>
                        <a:rPr lang="tr-TR" sz="2000" b="1" kern="0" dirty="0" err="1">
                          <a:solidFill>
                            <a:schemeClr val="bg1"/>
                          </a:solidFill>
                          <a:effectLst/>
                          <a:latin typeface="Calibri" panose="020F0502020204030204" pitchFamily="34" charset="0"/>
                          <a:cs typeface="Calibri" panose="020F0502020204030204" pitchFamily="34" charset="0"/>
                        </a:rPr>
                        <a:t>Tortuosity</a:t>
                      </a:r>
                      <a:r>
                        <a:rPr lang="tr-TR" sz="2000" b="1" kern="0" dirty="0">
                          <a:solidFill>
                            <a:schemeClr val="bg1"/>
                          </a:solidFill>
                          <a:effectLst/>
                          <a:latin typeface="Calibri" panose="020F0502020204030204" pitchFamily="34" charset="0"/>
                          <a:cs typeface="Calibri" panose="020F0502020204030204" pitchFamily="34" charset="0"/>
                        </a:rPr>
                        <a:t>, </a:t>
                      </a:r>
                      <a:r>
                        <a:rPr lang="en-US" sz="2000" b="1" kern="0" dirty="0">
                          <a:solidFill>
                            <a:schemeClr val="bg1"/>
                          </a:solidFill>
                          <a:effectLst/>
                          <a:latin typeface="Calibri" panose="020F0502020204030204" pitchFamily="34" charset="0"/>
                          <a:cs typeface="Calibri" panose="020F0502020204030204" pitchFamily="34" charset="0"/>
                        </a:rPr>
                        <a:t>n (%)</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1(8%)</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7(20%)</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a:effectLst/>
                          <a:latin typeface="Calibri" panose="020F0502020204030204" pitchFamily="34" charset="0"/>
                          <a:cs typeface="Calibri" panose="020F0502020204030204" pitchFamily="34" charset="0"/>
                        </a:rPr>
                        <a:t>27(51%)</a:t>
                      </a:r>
                      <a:endParaRPr lang="tr-TR" sz="2000" kern="10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b="1" kern="0" dirty="0">
                          <a:solidFill>
                            <a:srgbClr val="FF0000"/>
                          </a:solidFill>
                          <a:effectLst/>
                          <a:latin typeface="Calibri" panose="020F0502020204030204" pitchFamily="34" charset="0"/>
                          <a:cs typeface="Calibri" panose="020F0502020204030204" pitchFamily="34" charset="0"/>
                        </a:rPr>
                        <a:t>&lt;0.001</a:t>
                      </a:r>
                      <a:endParaRPr lang="tr-TR" sz="2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extLst>
                  <a:ext uri="{0D108BD9-81ED-4DB2-BD59-A6C34878D82A}">
                    <a16:rowId xmlns:a16="http://schemas.microsoft.com/office/drawing/2014/main" val="69972781"/>
                  </a:ext>
                </a:extLst>
              </a:tr>
              <a:tr h="427515">
                <a:tc>
                  <a:txBody>
                    <a:bodyPr/>
                    <a:lstStyle/>
                    <a:p>
                      <a:pPr algn="ctr">
                        <a:lnSpc>
                          <a:spcPct val="115000"/>
                        </a:lnSpc>
                        <a:spcAft>
                          <a:spcPts val="800"/>
                        </a:spcAft>
                        <a:buNone/>
                      </a:pPr>
                      <a:r>
                        <a:rPr lang="tr-TR" sz="2000" b="1" kern="0" dirty="0" err="1">
                          <a:solidFill>
                            <a:schemeClr val="bg1"/>
                          </a:solidFill>
                          <a:effectLst/>
                          <a:latin typeface="Calibri" panose="020F0502020204030204" pitchFamily="34" charset="0"/>
                          <a:cs typeface="Calibri" panose="020F0502020204030204" pitchFamily="34" charset="0"/>
                        </a:rPr>
                        <a:t>Dilate</a:t>
                      </a:r>
                      <a:r>
                        <a:rPr lang="tr-TR" sz="2000" b="1" kern="0" dirty="0">
                          <a:solidFill>
                            <a:schemeClr val="bg1"/>
                          </a:solidFill>
                          <a:effectLst/>
                          <a:latin typeface="Calibri" panose="020F0502020204030204" pitchFamily="34" charset="0"/>
                          <a:cs typeface="Calibri" panose="020F0502020204030204" pitchFamily="34" charset="0"/>
                        </a:rPr>
                        <a:t> kapiller</a:t>
                      </a:r>
                      <a:r>
                        <a:rPr lang="en-US" sz="2000" b="1" kern="0" dirty="0">
                          <a:solidFill>
                            <a:schemeClr val="bg1"/>
                          </a:solidFill>
                          <a:effectLst/>
                          <a:latin typeface="Calibri" panose="020F0502020204030204" pitchFamily="34" charset="0"/>
                          <a:cs typeface="Calibri" panose="020F0502020204030204" pitchFamily="34" charset="0"/>
                        </a:rPr>
                        <a:t>, n (%)</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a:effectLst/>
                          <a:latin typeface="Calibri" panose="020F0502020204030204" pitchFamily="34" charset="0"/>
                          <a:cs typeface="Calibri" panose="020F0502020204030204" pitchFamily="34" charset="0"/>
                        </a:rPr>
                        <a:t>12(80%)</a:t>
                      </a:r>
                      <a:endParaRPr lang="tr-TR" sz="2000" kern="10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29(85.3%)</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a:effectLst/>
                          <a:latin typeface="Calibri" panose="020F0502020204030204" pitchFamily="34" charset="0"/>
                          <a:cs typeface="Calibri" panose="020F0502020204030204" pitchFamily="34" charset="0"/>
                        </a:rPr>
                        <a:t>35(66.0%)</a:t>
                      </a:r>
                      <a:endParaRPr lang="tr-TR" sz="2000" kern="10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a:effectLst/>
                          <a:latin typeface="Calibri" panose="020F0502020204030204" pitchFamily="34" charset="0"/>
                          <a:cs typeface="Calibri" panose="020F0502020204030204" pitchFamily="34" charset="0"/>
                        </a:rPr>
                        <a:t>0.115</a:t>
                      </a:r>
                      <a:endParaRPr lang="tr-TR" sz="2000" kern="10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extLst>
                  <a:ext uri="{0D108BD9-81ED-4DB2-BD59-A6C34878D82A}">
                    <a16:rowId xmlns:a16="http://schemas.microsoft.com/office/drawing/2014/main" val="446568457"/>
                  </a:ext>
                </a:extLst>
              </a:tr>
              <a:tr h="499511">
                <a:tc>
                  <a:txBody>
                    <a:bodyPr/>
                    <a:lstStyle/>
                    <a:p>
                      <a:pPr algn="ctr">
                        <a:lnSpc>
                          <a:spcPct val="115000"/>
                        </a:lnSpc>
                        <a:spcAft>
                          <a:spcPts val="800"/>
                        </a:spcAft>
                        <a:buNone/>
                      </a:pPr>
                      <a:r>
                        <a:rPr lang="tr-TR" sz="2000" b="1" kern="0" dirty="0" err="1">
                          <a:solidFill>
                            <a:schemeClr val="bg1"/>
                          </a:solidFill>
                          <a:effectLst/>
                          <a:latin typeface="Calibri" panose="020F0502020204030204" pitchFamily="34" charset="0"/>
                          <a:cs typeface="Calibri" panose="020F0502020204030204" pitchFamily="34" charset="0"/>
                        </a:rPr>
                        <a:t>Avasküler</a:t>
                      </a:r>
                      <a:r>
                        <a:rPr lang="tr-TR" sz="2000" b="1" kern="0" dirty="0">
                          <a:solidFill>
                            <a:schemeClr val="bg1"/>
                          </a:solidFill>
                          <a:effectLst/>
                          <a:latin typeface="Calibri" panose="020F0502020204030204" pitchFamily="34" charset="0"/>
                          <a:cs typeface="Calibri" panose="020F0502020204030204" pitchFamily="34" charset="0"/>
                        </a:rPr>
                        <a:t> alanlar</a:t>
                      </a:r>
                      <a:r>
                        <a:rPr lang="en-US" sz="2000" b="1" kern="0" dirty="0">
                          <a:solidFill>
                            <a:schemeClr val="bg1"/>
                          </a:solidFill>
                          <a:effectLst/>
                          <a:latin typeface="Calibri" panose="020F0502020204030204" pitchFamily="34" charset="0"/>
                          <a:cs typeface="Calibri" panose="020F0502020204030204" pitchFamily="34" charset="0"/>
                        </a:rPr>
                        <a:t>, n (%)</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a:effectLst/>
                          <a:latin typeface="Calibri" panose="020F0502020204030204" pitchFamily="34" charset="0"/>
                          <a:cs typeface="Calibri" panose="020F0502020204030204" pitchFamily="34" charset="0"/>
                        </a:rPr>
                        <a:t>0(0%)</a:t>
                      </a:r>
                      <a:endParaRPr lang="tr-TR" sz="2000" kern="10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5(14.7%)</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7(13.2%)</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a:effectLst/>
                          <a:latin typeface="Calibri" panose="020F0502020204030204" pitchFamily="34" charset="0"/>
                          <a:cs typeface="Calibri" panose="020F0502020204030204" pitchFamily="34" charset="0"/>
                        </a:rPr>
                        <a:t>0.303</a:t>
                      </a:r>
                      <a:endParaRPr lang="tr-TR" sz="2000" kern="10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extLst>
                  <a:ext uri="{0D108BD9-81ED-4DB2-BD59-A6C34878D82A}">
                    <a16:rowId xmlns:a16="http://schemas.microsoft.com/office/drawing/2014/main" val="2872953110"/>
                  </a:ext>
                </a:extLst>
              </a:tr>
              <a:tr h="646894">
                <a:tc>
                  <a:txBody>
                    <a:bodyPr/>
                    <a:lstStyle/>
                    <a:p>
                      <a:pPr algn="ctr">
                        <a:lnSpc>
                          <a:spcPct val="115000"/>
                        </a:lnSpc>
                        <a:spcAft>
                          <a:spcPts val="800"/>
                        </a:spcAft>
                        <a:buNone/>
                      </a:pPr>
                      <a:r>
                        <a:rPr lang="tr-TR" sz="2000" b="1" kern="0" dirty="0">
                          <a:solidFill>
                            <a:schemeClr val="bg1"/>
                          </a:solidFill>
                          <a:effectLst/>
                          <a:latin typeface="Calibri" panose="020F0502020204030204" pitchFamily="34" charset="0"/>
                          <a:cs typeface="Calibri" panose="020F0502020204030204" pitchFamily="34" charset="0"/>
                        </a:rPr>
                        <a:t>E</a:t>
                      </a:r>
                      <a:r>
                        <a:rPr lang="en-US" sz="2000" b="1" kern="0" dirty="0" err="1">
                          <a:solidFill>
                            <a:schemeClr val="bg1"/>
                          </a:solidFill>
                          <a:effectLst/>
                          <a:latin typeface="Calibri" panose="020F0502020204030204" pitchFamily="34" charset="0"/>
                          <a:cs typeface="Calibri" panose="020F0502020204030204" pitchFamily="34" charset="0"/>
                        </a:rPr>
                        <a:t>longated</a:t>
                      </a:r>
                      <a:r>
                        <a:rPr lang="en-US" sz="2000" b="1" kern="0" dirty="0">
                          <a:solidFill>
                            <a:schemeClr val="bg1"/>
                          </a:solidFill>
                          <a:effectLst/>
                          <a:latin typeface="Calibri" panose="020F0502020204030204" pitchFamily="34" charset="0"/>
                          <a:cs typeface="Calibri" panose="020F0502020204030204" pitchFamily="34" charset="0"/>
                        </a:rPr>
                        <a:t> </a:t>
                      </a:r>
                      <a:r>
                        <a:rPr lang="tr-TR" sz="2000" b="1" kern="0" dirty="0">
                          <a:solidFill>
                            <a:schemeClr val="bg1"/>
                          </a:solidFill>
                          <a:effectLst/>
                          <a:latin typeface="Calibri" panose="020F0502020204030204" pitchFamily="34" charset="0"/>
                          <a:cs typeface="Calibri" panose="020F0502020204030204" pitchFamily="34" charset="0"/>
                        </a:rPr>
                        <a:t>kapiller</a:t>
                      </a:r>
                      <a:r>
                        <a:rPr lang="en-US" sz="2000" b="1" kern="0" dirty="0">
                          <a:solidFill>
                            <a:schemeClr val="bg1"/>
                          </a:solidFill>
                          <a:effectLst/>
                          <a:latin typeface="Calibri" panose="020F0502020204030204" pitchFamily="34" charset="0"/>
                          <a:cs typeface="Calibri" panose="020F0502020204030204" pitchFamily="34" charset="0"/>
                        </a:rPr>
                        <a:t>, n (%)</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0(0%)</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0(0%)</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5(9.4%)</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0.088</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nchor="ctr"/>
                </a:tc>
                <a:extLst>
                  <a:ext uri="{0D108BD9-81ED-4DB2-BD59-A6C34878D82A}">
                    <a16:rowId xmlns:a16="http://schemas.microsoft.com/office/drawing/2014/main" val="2091970780"/>
                  </a:ext>
                </a:extLst>
              </a:tr>
            </a:tbl>
          </a:graphicData>
        </a:graphic>
      </p:graphicFrame>
      <p:sp>
        <p:nvSpPr>
          <p:cNvPr id="5" name="Metin kutusu 4">
            <a:extLst>
              <a:ext uri="{FF2B5EF4-FFF2-40B4-BE49-F238E27FC236}">
                <a16:creationId xmlns:a16="http://schemas.microsoft.com/office/drawing/2014/main" id="{5DB30F91-89F9-C2E4-1D69-11C696235884}"/>
              </a:ext>
            </a:extLst>
          </p:cNvPr>
          <p:cNvSpPr txBox="1"/>
          <p:nvPr/>
        </p:nvSpPr>
        <p:spPr>
          <a:xfrm>
            <a:off x="2049781" y="6295310"/>
            <a:ext cx="8823960" cy="369332"/>
          </a:xfrm>
          <a:prstGeom prst="rect">
            <a:avLst/>
          </a:prstGeom>
          <a:noFill/>
        </p:spPr>
        <p:txBody>
          <a:bodyPr wrap="square" rtlCol="0">
            <a:spAutoFit/>
          </a:bodyPr>
          <a:lstStyle/>
          <a:p>
            <a:r>
              <a:rPr lang="tr-TR" sz="900" dirty="0">
                <a:latin typeface="Times New Roman" panose="02020603050405020304" pitchFamily="18" charset="0"/>
                <a:cs typeface="Times New Roman" panose="02020603050405020304" pitchFamily="18" charset="0"/>
              </a:rPr>
              <a:t>Sürekli değişkenler ortalama ± standart sapma veya ortanca (IQR) olarak, kategorik değişkenler ise n (%) biçiminde verilmiştir. p-değerleri, sürekli değişkenler için ANOVA veya </a:t>
            </a:r>
            <a:r>
              <a:rPr lang="tr-TR" sz="900" dirty="0" err="1">
                <a:latin typeface="Times New Roman" panose="02020603050405020304" pitchFamily="18" charset="0"/>
                <a:cs typeface="Times New Roman" panose="02020603050405020304" pitchFamily="18" charset="0"/>
              </a:rPr>
              <a:t>Kruskal</a:t>
            </a:r>
            <a:r>
              <a:rPr lang="tr-TR" sz="900" dirty="0">
                <a:latin typeface="Times New Roman" panose="02020603050405020304" pitchFamily="18" charset="0"/>
                <a:cs typeface="Times New Roman" panose="02020603050405020304" pitchFamily="18" charset="0"/>
              </a:rPr>
              <a:t>–Wallis testi; kategorik değişkenler için ise Ki-kare testi ile hesaplanmıştır. Kısaltmalar: NFC, tırnak kıvrımı </a:t>
            </a:r>
            <a:r>
              <a:rPr lang="tr-TR" sz="900" dirty="0" err="1">
                <a:latin typeface="Times New Roman" panose="02020603050405020304" pitchFamily="18" charset="0"/>
                <a:cs typeface="Times New Roman" panose="02020603050405020304" pitchFamily="18" charset="0"/>
              </a:rPr>
              <a:t>kapillaroskopisi</a:t>
            </a:r>
            <a:r>
              <a:rPr lang="tr-TR" sz="900" dirty="0">
                <a:latin typeface="Times New Roman" panose="02020603050405020304" pitchFamily="18" charset="0"/>
                <a:cs typeface="Times New Roman" panose="02020603050405020304" pitchFamily="18" charset="0"/>
              </a:rPr>
              <a:t>; IQR, </a:t>
            </a:r>
            <a:r>
              <a:rPr lang="tr-TR" sz="900" dirty="0" err="1">
                <a:latin typeface="Times New Roman" panose="02020603050405020304" pitchFamily="18" charset="0"/>
                <a:cs typeface="Times New Roman" panose="02020603050405020304" pitchFamily="18" charset="0"/>
              </a:rPr>
              <a:t>interkuartil</a:t>
            </a:r>
            <a:r>
              <a:rPr lang="tr-TR" sz="900" dirty="0">
                <a:latin typeface="Times New Roman" panose="02020603050405020304" pitchFamily="18" charset="0"/>
                <a:cs typeface="Times New Roman" panose="02020603050405020304" pitchFamily="18" charset="0"/>
              </a:rPr>
              <a:t> aralık</a:t>
            </a:r>
          </a:p>
        </p:txBody>
      </p:sp>
    </p:spTree>
    <p:extLst>
      <p:ext uri="{BB962C8B-B14F-4D97-AF65-F5344CB8AC3E}">
        <p14:creationId xmlns:p14="http://schemas.microsoft.com/office/powerpoint/2010/main" val="4249574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81C9F4-EC85-0201-359E-2317EFD73E81}"/>
              </a:ext>
            </a:extLst>
          </p:cNvPr>
          <p:cNvSpPr>
            <a:spLocks noGrp="1"/>
          </p:cNvSpPr>
          <p:nvPr>
            <p:ph type="title"/>
          </p:nvPr>
        </p:nvSpPr>
        <p:spPr>
          <a:xfrm>
            <a:off x="367862" y="373190"/>
            <a:ext cx="11088414" cy="742546"/>
          </a:xfrm>
        </p:spPr>
        <p:txBody>
          <a:bodyPr>
            <a:normAutofit fontScale="90000"/>
          </a:bodyPr>
          <a:lstStyle/>
          <a:p>
            <a:r>
              <a:rPr lang="tr-TR" sz="2200" b="1" dirty="0">
                <a:solidFill>
                  <a:srgbClr val="FF0000"/>
                </a:solidFill>
              </a:rPr>
              <a:t>               </a:t>
            </a:r>
            <a:br>
              <a:rPr lang="tr-TR" sz="2200" b="1" dirty="0">
                <a:solidFill>
                  <a:srgbClr val="FF0000"/>
                </a:solidFill>
              </a:rPr>
            </a:br>
            <a:r>
              <a:rPr lang="tr-TR" sz="3600" b="1" dirty="0">
                <a:solidFill>
                  <a:srgbClr val="FF0000"/>
                </a:solidFill>
                <a:latin typeface="Calibri" panose="020F0502020204030204" pitchFamily="34" charset="0"/>
                <a:cs typeface="Calibri" panose="020F0502020204030204" pitchFamily="34" charset="0"/>
              </a:rPr>
              <a:t>    </a:t>
            </a:r>
            <a:r>
              <a:rPr lang="tr-TR" sz="3600" b="1" dirty="0">
                <a:solidFill>
                  <a:srgbClr val="FF0000"/>
                </a:solidFill>
                <a:latin typeface="Calibri" panose="020F0502020204030204" pitchFamily="34" charset="0"/>
                <a:ea typeface="Calibri" panose="020F0502020204030204" pitchFamily="34" charset="0"/>
                <a:cs typeface="Calibri" panose="020F0502020204030204" pitchFamily="34" charset="0"/>
              </a:rPr>
              <a:t>CFS Skor Kategorilerine Göre </a:t>
            </a:r>
            <a:r>
              <a:rPr lang="tr-TR" sz="3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Kapilleroskopik</a:t>
            </a:r>
            <a:r>
              <a:rPr lang="tr-TR"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Bulgular </a:t>
            </a:r>
            <a:r>
              <a:rPr lang="tr-TR" sz="3100" b="1" dirty="0">
                <a:solidFill>
                  <a:srgbClr val="FF0000"/>
                </a:solidFill>
                <a:latin typeface="Calibri" panose="020F0502020204030204" pitchFamily="34" charset="0"/>
                <a:ea typeface="Calibri" panose="020F0502020204030204" pitchFamily="34" charset="0"/>
                <a:cs typeface="Calibri" panose="020F0502020204030204" pitchFamily="34" charset="0"/>
              </a:rPr>
              <a:t>(n = 102)</a:t>
            </a:r>
            <a:br>
              <a:rPr lang="tr-TR"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tr-TR"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İçerik Yer Tutucusu 6">
            <a:extLst>
              <a:ext uri="{FF2B5EF4-FFF2-40B4-BE49-F238E27FC236}">
                <a16:creationId xmlns:a16="http://schemas.microsoft.com/office/drawing/2014/main" id="{65CFFE02-7224-B7A7-E2C2-CB4B87590C59}"/>
              </a:ext>
            </a:extLst>
          </p:cNvPr>
          <p:cNvGraphicFramePr>
            <a:graphicFrameLocks noGrp="1"/>
          </p:cNvGraphicFramePr>
          <p:nvPr>
            <p:ph idx="1"/>
            <p:extLst>
              <p:ext uri="{D42A27DB-BD31-4B8C-83A1-F6EECF244321}">
                <p14:modId xmlns:p14="http://schemas.microsoft.com/office/powerpoint/2010/main" val="2453907291"/>
              </p:ext>
            </p:extLst>
          </p:nvPr>
        </p:nvGraphicFramePr>
        <p:xfrm>
          <a:off x="1577130" y="1115736"/>
          <a:ext cx="8464491" cy="5552872"/>
        </p:xfrm>
        <a:graphic>
          <a:graphicData uri="http://schemas.openxmlformats.org/drawingml/2006/table">
            <a:tbl>
              <a:tblPr firstRow="1" firstCol="1" bandRow="1">
                <a:tableStyleId>{C4B1156A-380E-4F78-BDF5-A606A8083BF9}</a:tableStyleId>
              </a:tblPr>
              <a:tblGrid>
                <a:gridCol w="4383377">
                  <a:extLst>
                    <a:ext uri="{9D8B030D-6E8A-4147-A177-3AD203B41FA5}">
                      <a16:colId xmlns:a16="http://schemas.microsoft.com/office/drawing/2014/main" val="1646039955"/>
                    </a:ext>
                  </a:extLst>
                </a:gridCol>
                <a:gridCol w="1662672">
                  <a:extLst>
                    <a:ext uri="{9D8B030D-6E8A-4147-A177-3AD203B41FA5}">
                      <a16:colId xmlns:a16="http://schemas.microsoft.com/office/drawing/2014/main" val="1014185540"/>
                    </a:ext>
                  </a:extLst>
                </a:gridCol>
                <a:gridCol w="1439863">
                  <a:extLst>
                    <a:ext uri="{9D8B030D-6E8A-4147-A177-3AD203B41FA5}">
                      <a16:colId xmlns:a16="http://schemas.microsoft.com/office/drawing/2014/main" val="170756231"/>
                    </a:ext>
                  </a:extLst>
                </a:gridCol>
                <a:gridCol w="978579">
                  <a:extLst>
                    <a:ext uri="{9D8B030D-6E8A-4147-A177-3AD203B41FA5}">
                      <a16:colId xmlns:a16="http://schemas.microsoft.com/office/drawing/2014/main" val="3812753849"/>
                    </a:ext>
                  </a:extLst>
                </a:gridCol>
              </a:tblGrid>
              <a:tr h="786276">
                <a:tc>
                  <a:txBody>
                    <a:bodyPr/>
                    <a:lstStyle/>
                    <a:p>
                      <a:pPr algn="ctr">
                        <a:lnSpc>
                          <a:spcPct val="115000"/>
                        </a:lnSpc>
                        <a:spcAft>
                          <a:spcPts val="800"/>
                        </a:spcAft>
                        <a:buNone/>
                      </a:pPr>
                      <a:r>
                        <a:rPr lang="tr-TR" sz="2000" kern="0" dirty="0" err="1">
                          <a:solidFill>
                            <a:schemeClr val="bg1"/>
                          </a:solidFill>
                          <a:effectLst/>
                          <a:latin typeface="Calibri" panose="020F0502020204030204" pitchFamily="34" charset="0"/>
                          <a:cs typeface="Calibri" panose="020F0502020204030204" pitchFamily="34" charset="0"/>
                        </a:rPr>
                        <a:t>Kapilleroskopik</a:t>
                      </a:r>
                      <a:r>
                        <a:rPr lang="tr-TR" sz="2000" kern="0" dirty="0">
                          <a:solidFill>
                            <a:schemeClr val="bg1"/>
                          </a:solidFill>
                          <a:effectLst/>
                          <a:latin typeface="Calibri" panose="020F0502020204030204" pitchFamily="34" charset="0"/>
                          <a:cs typeface="Calibri" panose="020F0502020204030204" pitchFamily="34" charset="0"/>
                        </a:rPr>
                        <a:t> Parametreler</a:t>
                      </a:r>
                      <a:endParaRPr lang="tr-TR"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solidFill>
                      <a:schemeClr val="tx2">
                        <a:lumMod val="75000"/>
                        <a:lumOff val="25000"/>
                      </a:schemeClr>
                    </a:solidFill>
                  </a:tcPr>
                </a:tc>
                <a:tc>
                  <a:txBody>
                    <a:bodyPr/>
                    <a:lstStyle/>
                    <a:p>
                      <a:pPr algn="ctr">
                        <a:lnSpc>
                          <a:spcPct val="115000"/>
                        </a:lnSpc>
                        <a:spcAft>
                          <a:spcPts val="800"/>
                        </a:spcAft>
                        <a:buNone/>
                      </a:pPr>
                      <a:r>
                        <a:rPr lang="en-US" sz="2000" kern="0" dirty="0">
                          <a:solidFill>
                            <a:schemeClr val="bg1"/>
                          </a:solidFill>
                          <a:effectLst/>
                          <a:latin typeface="Calibri" panose="020F0502020204030204" pitchFamily="34" charset="0"/>
                          <a:cs typeface="Calibri" panose="020F0502020204030204" pitchFamily="34" charset="0"/>
                        </a:rPr>
                        <a:t>Robust (n=43)</a:t>
                      </a:r>
                      <a:endParaRPr lang="tr-TR" sz="2000" kern="100" dirty="0">
                        <a:solidFill>
                          <a:schemeClr val="bg1"/>
                        </a:solidFill>
                        <a:effectLst/>
                        <a:latin typeface="Calibri" panose="020F0502020204030204" pitchFamily="34" charset="0"/>
                        <a:cs typeface="Calibri" panose="020F0502020204030204" pitchFamily="34" charset="0"/>
                      </a:endParaRPr>
                    </a:p>
                  </a:txBody>
                  <a:tcPr marL="67610" marR="67610" marT="0" marB="0">
                    <a:solidFill>
                      <a:schemeClr val="tx2">
                        <a:lumMod val="75000"/>
                        <a:lumOff val="25000"/>
                      </a:schemeClr>
                    </a:solidFill>
                  </a:tcPr>
                </a:tc>
                <a:tc>
                  <a:txBody>
                    <a:bodyPr/>
                    <a:lstStyle/>
                    <a:p>
                      <a:pPr algn="ctr">
                        <a:lnSpc>
                          <a:spcPct val="115000"/>
                        </a:lnSpc>
                        <a:spcAft>
                          <a:spcPts val="800"/>
                        </a:spcAft>
                        <a:buNone/>
                      </a:pPr>
                      <a:r>
                        <a:rPr lang="en-US" sz="2000" kern="0" dirty="0">
                          <a:solidFill>
                            <a:schemeClr val="bg1"/>
                          </a:solidFill>
                          <a:effectLst/>
                          <a:latin typeface="Calibri" panose="020F0502020204030204" pitchFamily="34" charset="0"/>
                          <a:cs typeface="Calibri" panose="020F0502020204030204" pitchFamily="34" charset="0"/>
                        </a:rPr>
                        <a:t>Frail  (n=59)</a:t>
                      </a:r>
                      <a:endParaRPr lang="tr-TR"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solidFill>
                      <a:schemeClr val="tx2">
                        <a:lumMod val="75000"/>
                        <a:lumOff val="25000"/>
                      </a:schemeClr>
                    </a:solidFill>
                  </a:tcPr>
                </a:tc>
                <a:tc>
                  <a:txBody>
                    <a:bodyPr/>
                    <a:lstStyle/>
                    <a:p>
                      <a:pPr algn="ctr">
                        <a:lnSpc>
                          <a:spcPct val="115000"/>
                        </a:lnSpc>
                        <a:spcAft>
                          <a:spcPts val="800"/>
                        </a:spcAft>
                        <a:buNone/>
                      </a:pPr>
                      <a:r>
                        <a:rPr lang="en-US" sz="2000" kern="0" dirty="0">
                          <a:solidFill>
                            <a:schemeClr val="bg1"/>
                          </a:solidFill>
                          <a:effectLst/>
                          <a:latin typeface="Calibri" panose="020F0502020204030204" pitchFamily="34" charset="0"/>
                          <a:cs typeface="Calibri" panose="020F0502020204030204" pitchFamily="34" charset="0"/>
                        </a:rPr>
                        <a:t>p-value</a:t>
                      </a:r>
                      <a:endParaRPr lang="tr-TR"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solidFill>
                      <a:schemeClr val="tx2">
                        <a:lumMod val="75000"/>
                        <a:lumOff val="25000"/>
                      </a:schemeClr>
                    </a:solidFill>
                  </a:tcPr>
                </a:tc>
                <a:extLst>
                  <a:ext uri="{0D108BD9-81ED-4DB2-BD59-A6C34878D82A}">
                    <a16:rowId xmlns:a16="http://schemas.microsoft.com/office/drawing/2014/main" val="533269406"/>
                  </a:ext>
                </a:extLst>
              </a:tr>
              <a:tr h="494923">
                <a:tc>
                  <a:txBody>
                    <a:bodyPr/>
                    <a:lstStyle/>
                    <a:p>
                      <a:pPr algn="ctr">
                        <a:lnSpc>
                          <a:spcPct val="115000"/>
                        </a:lnSpc>
                        <a:spcAft>
                          <a:spcPts val="800"/>
                        </a:spcAft>
                        <a:buNone/>
                      </a:pPr>
                      <a:r>
                        <a:rPr lang="tr-TR" sz="2000" b="1" kern="0" dirty="0">
                          <a:solidFill>
                            <a:schemeClr val="bg1"/>
                          </a:solidFill>
                          <a:effectLst/>
                          <a:latin typeface="Calibri" panose="020F0502020204030204" pitchFamily="34" charset="0"/>
                          <a:cs typeface="Calibri" panose="020F0502020204030204" pitchFamily="34" charset="0"/>
                        </a:rPr>
                        <a:t>K</a:t>
                      </a:r>
                      <a:r>
                        <a:rPr lang="en-US" sz="2000" b="1" kern="0" dirty="0" err="1">
                          <a:solidFill>
                            <a:schemeClr val="bg1"/>
                          </a:solidFill>
                          <a:effectLst/>
                          <a:latin typeface="Calibri" panose="020F0502020204030204" pitchFamily="34" charset="0"/>
                          <a:cs typeface="Calibri" panose="020F0502020204030204" pitchFamily="34" charset="0"/>
                        </a:rPr>
                        <a:t>apill</a:t>
                      </a:r>
                      <a:r>
                        <a:rPr lang="tr-TR" sz="2000" b="1" kern="0" dirty="0">
                          <a:solidFill>
                            <a:schemeClr val="bg1"/>
                          </a:solidFill>
                          <a:effectLst/>
                          <a:latin typeface="Calibri" panose="020F0502020204030204" pitchFamily="34" charset="0"/>
                          <a:cs typeface="Calibri" panose="020F0502020204030204" pitchFamily="34" charset="0"/>
                        </a:rPr>
                        <a:t>er </a:t>
                      </a:r>
                      <a:r>
                        <a:rPr lang="en-US" sz="2000" b="1" kern="0" dirty="0">
                          <a:solidFill>
                            <a:schemeClr val="bg1"/>
                          </a:solidFill>
                          <a:effectLst/>
                          <a:latin typeface="Calibri" panose="020F0502020204030204" pitchFamily="34" charset="0"/>
                          <a:cs typeface="Calibri" panose="020F0502020204030204" pitchFamily="34" charset="0"/>
                        </a:rPr>
                        <a:t>d</a:t>
                      </a:r>
                      <a:r>
                        <a:rPr lang="tr-TR" sz="2000" b="1" kern="0" dirty="0" err="1">
                          <a:solidFill>
                            <a:schemeClr val="bg1"/>
                          </a:solidFill>
                          <a:effectLst/>
                          <a:latin typeface="Calibri" panose="020F0502020204030204" pitchFamily="34" charset="0"/>
                          <a:cs typeface="Calibri" panose="020F0502020204030204" pitchFamily="34" charset="0"/>
                        </a:rPr>
                        <a:t>ansite</a:t>
                      </a:r>
                      <a:r>
                        <a:rPr lang="en-US" sz="2000" b="1" kern="0" dirty="0">
                          <a:solidFill>
                            <a:schemeClr val="bg1"/>
                          </a:solidFill>
                          <a:effectLst/>
                          <a:latin typeface="Calibri" panose="020F0502020204030204" pitchFamily="34" charset="0"/>
                          <a:cs typeface="Calibri" panose="020F0502020204030204" pitchFamily="34" charset="0"/>
                        </a:rPr>
                        <a:t>(n/mm)</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7.8 ± 1.0</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6.4 ± 1.3</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b="1" kern="0" dirty="0">
                          <a:solidFill>
                            <a:srgbClr val="FF0000"/>
                          </a:solidFill>
                          <a:effectLst/>
                          <a:latin typeface="Calibri" panose="020F0502020204030204" pitchFamily="34" charset="0"/>
                          <a:cs typeface="Calibri" panose="020F0502020204030204" pitchFamily="34" charset="0"/>
                        </a:rPr>
                        <a:t>&lt;0.001</a:t>
                      </a:r>
                      <a:endParaRPr lang="tr-TR" sz="2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extLst>
                  <a:ext uri="{0D108BD9-81ED-4DB2-BD59-A6C34878D82A}">
                    <a16:rowId xmlns:a16="http://schemas.microsoft.com/office/drawing/2014/main" val="3424460304"/>
                  </a:ext>
                </a:extLst>
              </a:tr>
              <a:tr h="494923">
                <a:tc>
                  <a:txBody>
                    <a:bodyPr/>
                    <a:lstStyle/>
                    <a:p>
                      <a:pPr algn="ctr">
                        <a:lnSpc>
                          <a:spcPct val="115000"/>
                        </a:lnSpc>
                        <a:spcAft>
                          <a:spcPts val="800"/>
                        </a:spcAft>
                        <a:buNone/>
                      </a:pPr>
                      <a:r>
                        <a:rPr lang="tr-TR" sz="2000" b="1" kern="0" dirty="0">
                          <a:solidFill>
                            <a:schemeClr val="bg1"/>
                          </a:solidFill>
                          <a:effectLst/>
                          <a:latin typeface="Calibri" panose="020F0502020204030204" pitchFamily="34" charset="0"/>
                          <a:cs typeface="Calibri" panose="020F0502020204030204" pitchFamily="34" charset="0"/>
                        </a:rPr>
                        <a:t>Dev kapiller</a:t>
                      </a:r>
                      <a:r>
                        <a:rPr lang="en-US" sz="2000" b="1" kern="0" dirty="0">
                          <a:solidFill>
                            <a:schemeClr val="bg1"/>
                          </a:solidFill>
                          <a:effectLst/>
                          <a:latin typeface="Calibri" panose="020F0502020204030204" pitchFamily="34" charset="0"/>
                          <a:cs typeface="Calibri" panose="020F0502020204030204" pitchFamily="34" charset="0"/>
                        </a:rPr>
                        <a:t>, n (%)</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4(9%)</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24(41%)</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b="1" kern="0" dirty="0">
                          <a:solidFill>
                            <a:srgbClr val="FF0000"/>
                          </a:solidFill>
                          <a:effectLst/>
                          <a:latin typeface="Calibri" panose="020F0502020204030204" pitchFamily="34" charset="0"/>
                          <a:cs typeface="Calibri" panose="020F0502020204030204" pitchFamily="34" charset="0"/>
                        </a:rPr>
                        <a:t>&lt;0.001</a:t>
                      </a:r>
                      <a:endParaRPr lang="tr-TR" sz="2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extLst>
                  <a:ext uri="{0D108BD9-81ED-4DB2-BD59-A6C34878D82A}">
                    <a16:rowId xmlns:a16="http://schemas.microsoft.com/office/drawing/2014/main" val="1897075089"/>
                  </a:ext>
                </a:extLst>
              </a:tr>
              <a:tr h="494923">
                <a:tc>
                  <a:txBody>
                    <a:bodyPr/>
                    <a:lstStyle/>
                    <a:p>
                      <a:pPr algn="ctr">
                        <a:lnSpc>
                          <a:spcPct val="115000"/>
                        </a:lnSpc>
                        <a:spcAft>
                          <a:spcPts val="800"/>
                        </a:spcAft>
                        <a:buNone/>
                      </a:pPr>
                      <a:r>
                        <a:rPr lang="en-US" sz="2000" b="1" kern="0" dirty="0">
                          <a:solidFill>
                            <a:schemeClr val="bg1"/>
                          </a:solidFill>
                          <a:effectLst/>
                          <a:latin typeface="Calibri" panose="020F0502020204030204" pitchFamily="34" charset="0"/>
                          <a:cs typeface="Calibri" panose="020F0502020204030204" pitchFamily="34" charset="0"/>
                        </a:rPr>
                        <a:t>Mi</a:t>
                      </a:r>
                      <a:r>
                        <a:rPr lang="tr-TR" sz="2000" b="1" kern="0" dirty="0" err="1">
                          <a:solidFill>
                            <a:schemeClr val="bg1"/>
                          </a:solidFill>
                          <a:effectLst/>
                          <a:latin typeface="Calibri" panose="020F0502020204030204" pitchFamily="34" charset="0"/>
                          <a:cs typeface="Calibri" panose="020F0502020204030204" pitchFamily="34" charset="0"/>
                        </a:rPr>
                        <a:t>krohemorajiler</a:t>
                      </a:r>
                      <a:r>
                        <a:rPr lang="en-US" sz="2000" b="1" kern="0" dirty="0">
                          <a:solidFill>
                            <a:schemeClr val="bg1"/>
                          </a:solidFill>
                          <a:effectLst/>
                          <a:latin typeface="Calibri" panose="020F0502020204030204" pitchFamily="34" charset="0"/>
                          <a:cs typeface="Calibri" panose="020F0502020204030204" pitchFamily="34" charset="0"/>
                        </a:rPr>
                        <a:t>, n (%)</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3(7%)</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kern="0">
                          <a:effectLst/>
                          <a:latin typeface="Calibri" panose="020F0502020204030204" pitchFamily="34" charset="0"/>
                          <a:cs typeface="Calibri" panose="020F0502020204030204" pitchFamily="34" charset="0"/>
                        </a:rPr>
                        <a:t>21(35%)</a:t>
                      </a:r>
                      <a:endParaRPr lang="tr-TR" sz="2000" kern="10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b="1" kern="0" dirty="0">
                          <a:solidFill>
                            <a:srgbClr val="FF0000"/>
                          </a:solidFill>
                          <a:effectLst/>
                          <a:latin typeface="Calibri" panose="020F0502020204030204" pitchFamily="34" charset="0"/>
                          <a:cs typeface="Calibri" panose="020F0502020204030204" pitchFamily="34" charset="0"/>
                        </a:rPr>
                        <a:t>&lt;0.001</a:t>
                      </a:r>
                      <a:endParaRPr lang="tr-TR" sz="2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extLst>
                  <a:ext uri="{0D108BD9-81ED-4DB2-BD59-A6C34878D82A}">
                    <a16:rowId xmlns:a16="http://schemas.microsoft.com/office/drawing/2014/main" val="827952244"/>
                  </a:ext>
                </a:extLst>
              </a:tr>
              <a:tr h="463766">
                <a:tc>
                  <a:txBody>
                    <a:bodyPr/>
                    <a:lstStyle/>
                    <a:p>
                      <a:pPr algn="ctr">
                        <a:lnSpc>
                          <a:spcPct val="115000"/>
                        </a:lnSpc>
                        <a:spcAft>
                          <a:spcPts val="800"/>
                        </a:spcAft>
                        <a:buNone/>
                      </a:pPr>
                      <a:r>
                        <a:rPr lang="en-US" sz="2000" b="1" kern="0" dirty="0">
                          <a:solidFill>
                            <a:schemeClr val="bg1"/>
                          </a:solidFill>
                          <a:effectLst/>
                          <a:latin typeface="Calibri" panose="020F0502020204030204" pitchFamily="34" charset="0"/>
                          <a:cs typeface="Calibri" panose="020F0502020204030204" pitchFamily="34" charset="0"/>
                        </a:rPr>
                        <a:t>Mor</a:t>
                      </a:r>
                      <a:r>
                        <a:rPr lang="tr-TR" sz="2000" b="1" kern="0" dirty="0" err="1">
                          <a:solidFill>
                            <a:schemeClr val="bg1"/>
                          </a:solidFill>
                          <a:effectLst/>
                          <a:latin typeface="Calibri" panose="020F0502020204030204" pitchFamily="34" charset="0"/>
                          <a:cs typeface="Calibri" panose="020F0502020204030204" pitchFamily="34" charset="0"/>
                        </a:rPr>
                        <a:t>folojik</a:t>
                      </a:r>
                      <a:r>
                        <a:rPr lang="tr-TR" sz="2000" b="1" kern="0" dirty="0">
                          <a:solidFill>
                            <a:schemeClr val="bg1"/>
                          </a:solidFill>
                          <a:effectLst/>
                          <a:latin typeface="Calibri" panose="020F0502020204030204" pitchFamily="34" charset="0"/>
                          <a:cs typeface="Calibri" panose="020F0502020204030204" pitchFamily="34" charset="0"/>
                        </a:rPr>
                        <a:t> anomaliler</a:t>
                      </a:r>
                      <a:r>
                        <a:rPr lang="en-US" sz="2000" b="1" kern="0" dirty="0">
                          <a:solidFill>
                            <a:schemeClr val="bg1"/>
                          </a:solidFill>
                          <a:effectLst/>
                          <a:latin typeface="Calibri" panose="020F0502020204030204" pitchFamily="34" charset="0"/>
                          <a:cs typeface="Calibri" panose="020F0502020204030204" pitchFamily="34" charset="0"/>
                        </a:rPr>
                        <a:t>, n (%)</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7(16%)</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31(52%)</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b="1" kern="0" dirty="0">
                          <a:solidFill>
                            <a:srgbClr val="FF0000"/>
                          </a:solidFill>
                          <a:effectLst/>
                          <a:latin typeface="Calibri" panose="020F0502020204030204" pitchFamily="34" charset="0"/>
                          <a:cs typeface="Calibri" panose="020F0502020204030204" pitchFamily="34" charset="0"/>
                        </a:rPr>
                        <a:t>&lt;0.001</a:t>
                      </a:r>
                      <a:endParaRPr lang="tr-TR" sz="2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extLst>
                  <a:ext uri="{0D108BD9-81ED-4DB2-BD59-A6C34878D82A}">
                    <a16:rowId xmlns:a16="http://schemas.microsoft.com/office/drawing/2014/main" val="394688527"/>
                  </a:ext>
                </a:extLst>
              </a:tr>
              <a:tr h="666646">
                <a:tc>
                  <a:txBody>
                    <a:bodyPr/>
                    <a:lstStyle/>
                    <a:p>
                      <a:pPr algn="ctr">
                        <a:lnSpc>
                          <a:spcPct val="115000"/>
                        </a:lnSpc>
                        <a:spcAft>
                          <a:spcPts val="800"/>
                        </a:spcAft>
                        <a:buNone/>
                      </a:pPr>
                      <a:r>
                        <a:rPr lang="tr-TR" sz="2000" b="1" kern="0" dirty="0" err="1">
                          <a:solidFill>
                            <a:schemeClr val="bg1"/>
                          </a:solidFill>
                          <a:effectLst/>
                          <a:latin typeface="Calibri" panose="020F0502020204030204" pitchFamily="34" charset="0"/>
                          <a:cs typeface="Calibri" panose="020F0502020204030204" pitchFamily="34" charset="0"/>
                        </a:rPr>
                        <a:t>Neoanjiogenez</a:t>
                      </a:r>
                      <a:r>
                        <a:rPr lang="en-US" sz="2000" b="1" kern="0" dirty="0">
                          <a:solidFill>
                            <a:schemeClr val="bg1"/>
                          </a:solidFill>
                          <a:effectLst/>
                          <a:latin typeface="Calibri" panose="020F0502020204030204" pitchFamily="34" charset="0"/>
                          <a:cs typeface="Calibri" panose="020F0502020204030204" pitchFamily="34" charset="0"/>
                        </a:rPr>
                        <a:t>, n (%</a:t>
                      </a:r>
                      <a:r>
                        <a:rPr lang="tr-TR" sz="2000" b="1" kern="0" dirty="0">
                          <a:solidFill>
                            <a:schemeClr val="bg1"/>
                          </a:solidFill>
                          <a:effectLst/>
                          <a:latin typeface="Calibri" panose="020F0502020204030204" pitchFamily="34" charset="0"/>
                          <a:cs typeface="Calibri" panose="020F0502020204030204" pitchFamily="34" charset="0"/>
                        </a:rPr>
                        <a:t>)</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2(5%)</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22(37%)</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b="1" kern="0" dirty="0">
                          <a:solidFill>
                            <a:srgbClr val="FF0000"/>
                          </a:solidFill>
                          <a:effectLst/>
                          <a:latin typeface="Calibri" panose="020F0502020204030204" pitchFamily="34" charset="0"/>
                          <a:cs typeface="Calibri" panose="020F0502020204030204" pitchFamily="34" charset="0"/>
                        </a:rPr>
                        <a:t>&lt;0.001</a:t>
                      </a:r>
                      <a:endParaRPr lang="tr-TR" sz="2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extLst>
                  <a:ext uri="{0D108BD9-81ED-4DB2-BD59-A6C34878D82A}">
                    <a16:rowId xmlns:a16="http://schemas.microsoft.com/office/drawing/2014/main" val="1535132174"/>
                  </a:ext>
                </a:extLst>
              </a:tr>
              <a:tr h="494923">
                <a:tc>
                  <a:txBody>
                    <a:bodyPr/>
                    <a:lstStyle/>
                    <a:p>
                      <a:pPr algn="ctr">
                        <a:lnSpc>
                          <a:spcPct val="115000"/>
                        </a:lnSpc>
                        <a:spcAft>
                          <a:spcPts val="800"/>
                        </a:spcAft>
                        <a:buNone/>
                      </a:pPr>
                      <a:r>
                        <a:rPr lang="tr-TR" sz="2000" b="1" kern="0" dirty="0" err="1">
                          <a:solidFill>
                            <a:schemeClr val="bg1"/>
                          </a:solidFill>
                          <a:effectLst/>
                          <a:latin typeface="Calibri" panose="020F0502020204030204" pitchFamily="34" charset="0"/>
                          <a:cs typeface="Calibri" panose="020F0502020204030204" pitchFamily="34" charset="0"/>
                        </a:rPr>
                        <a:t>Tortuosity</a:t>
                      </a:r>
                      <a:r>
                        <a:rPr lang="tr-TR" sz="2000" b="1" kern="0" dirty="0">
                          <a:solidFill>
                            <a:schemeClr val="bg1"/>
                          </a:solidFill>
                          <a:effectLst/>
                          <a:latin typeface="Calibri" panose="020F0502020204030204" pitchFamily="34" charset="0"/>
                          <a:cs typeface="Calibri" panose="020F0502020204030204" pitchFamily="34" charset="0"/>
                        </a:rPr>
                        <a:t>, </a:t>
                      </a:r>
                      <a:r>
                        <a:rPr lang="en-US" sz="2000" b="1" kern="0" dirty="0">
                          <a:solidFill>
                            <a:schemeClr val="bg1"/>
                          </a:solidFill>
                          <a:effectLst/>
                          <a:latin typeface="Calibri" panose="020F0502020204030204" pitchFamily="34" charset="0"/>
                          <a:cs typeface="Calibri" panose="020F0502020204030204" pitchFamily="34" charset="0"/>
                        </a:rPr>
                        <a:t>n (%)</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a:effectLst/>
                          <a:latin typeface="Calibri" panose="020F0502020204030204" pitchFamily="34" charset="0"/>
                          <a:cs typeface="Calibri" panose="020F0502020204030204" pitchFamily="34" charset="0"/>
                        </a:rPr>
                        <a:t>6(13%)</a:t>
                      </a:r>
                      <a:endParaRPr lang="tr-TR" sz="2000" kern="10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29(49%)</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b="1" kern="0" dirty="0">
                          <a:solidFill>
                            <a:srgbClr val="FF0000"/>
                          </a:solidFill>
                          <a:effectLst/>
                          <a:latin typeface="Calibri" panose="020F0502020204030204" pitchFamily="34" charset="0"/>
                          <a:cs typeface="Calibri" panose="020F0502020204030204" pitchFamily="34" charset="0"/>
                        </a:rPr>
                        <a:t>&lt;0.001</a:t>
                      </a:r>
                      <a:endParaRPr lang="tr-TR" sz="2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extLst>
                  <a:ext uri="{0D108BD9-81ED-4DB2-BD59-A6C34878D82A}">
                    <a16:rowId xmlns:a16="http://schemas.microsoft.com/office/drawing/2014/main" val="312889807"/>
                  </a:ext>
                </a:extLst>
              </a:tr>
              <a:tr h="494923">
                <a:tc>
                  <a:txBody>
                    <a:bodyPr/>
                    <a:lstStyle/>
                    <a:p>
                      <a:pPr algn="ctr">
                        <a:lnSpc>
                          <a:spcPct val="115000"/>
                        </a:lnSpc>
                        <a:spcAft>
                          <a:spcPts val="800"/>
                        </a:spcAft>
                        <a:buNone/>
                      </a:pPr>
                      <a:r>
                        <a:rPr lang="tr-TR" sz="2000" b="1" kern="0" dirty="0" err="1">
                          <a:solidFill>
                            <a:schemeClr val="bg1"/>
                          </a:solidFill>
                          <a:effectLst/>
                          <a:latin typeface="Calibri" panose="020F0502020204030204" pitchFamily="34" charset="0"/>
                          <a:cs typeface="Calibri" panose="020F0502020204030204" pitchFamily="34" charset="0"/>
                        </a:rPr>
                        <a:t>Dilate</a:t>
                      </a:r>
                      <a:r>
                        <a:rPr lang="tr-TR" sz="2000" b="1" kern="0" dirty="0">
                          <a:solidFill>
                            <a:schemeClr val="bg1"/>
                          </a:solidFill>
                          <a:effectLst/>
                          <a:latin typeface="Calibri" panose="020F0502020204030204" pitchFamily="34" charset="0"/>
                          <a:cs typeface="Calibri" panose="020F0502020204030204" pitchFamily="34" charset="0"/>
                        </a:rPr>
                        <a:t> kapiller</a:t>
                      </a:r>
                      <a:r>
                        <a:rPr lang="en-US" sz="2000" b="1" kern="0" dirty="0">
                          <a:solidFill>
                            <a:schemeClr val="bg1"/>
                          </a:solidFill>
                          <a:effectLst/>
                          <a:latin typeface="Calibri" panose="020F0502020204030204" pitchFamily="34" charset="0"/>
                          <a:cs typeface="Calibri" panose="020F0502020204030204" pitchFamily="34" charset="0"/>
                        </a:rPr>
                        <a:t>, n (%)</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36(83.7%)</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40(67.8%)</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0.111</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extLst>
                  <a:ext uri="{0D108BD9-81ED-4DB2-BD59-A6C34878D82A}">
                    <a16:rowId xmlns:a16="http://schemas.microsoft.com/office/drawing/2014/main" val="3553083499"/>
                  </a:ext>
                </a:extLst>
              </a:tr>
              <a:tr h="666646">
                <a:tc>
                  <a:txBody>
                    <a:bodyPr/>
                    <a:lstStyle/>
                    <a:p>
                      <a:pPr algn="ctr">
                        <a:lnSpc>
                          <a:spcPct val="115000"/>
                        </a:lnSpc>
                        <a:spcAft>
                          <a:spcPts val="800"/>
                        </a:spcAft>
                        <a:buNone/>
                      </a:pPr>
                      <a:r>
                        <a:rPr lang="tr-TR" sz="2000" b="1" kern="0" dirty="0" err="1">
                          <a:solidFill>
                            <a:schemeClr val="bg1"/>
                          </a:solidFill>
                          <a:effectLst/>
                          <a:latin typeface="Calibri" panose="020F0502020204030204" pitchFamily="34" charset="0"/>
                          <a:cs typeface="Calibri" panose="020F0502020204030204" pitchFamily="34" charset="0"/>
                        </a:rPr>
                        <a:t>Avasküler</a:t>
                      </a:r>
                      <a:r>
                        <a:rPr lang="tr-TR" sz="2000" b="1" kern="0" dirty="0">
                          <a:solidFill>
                            <a:schemeClr val="bg1"/>
                          </a:solidFill>
                          <a:effectLst/>
                          <a:latin typeface="Calibri" panose="020F0502020204030204" pitchFamily="34" charset="0"/>
                          <a:cs typeface="Calibri" panose="020F0502020204030204" pitchFamily="34" charset="0"/>
                        </a:rPr>
                        <a:t> alanlar</a:t>
                      </a:r>
                      <a:r>
                        <a:rPr lang="en-US" sz="2000" b="1" kern="0" dirty="0">
                          <a:solidFill>
                            <a:schemeClr val="bg1"/>
                          </a:solidFill>
                          <a:effectLst/>
                          <a:latin typeface="Calibri" panose="020F0502020204030204" pitchFamily="34" charset="0"/>
                          <a:cs typeface="Calibri" panose="020F0502020204030204" pitchFamily="34" charset="0"/>
                        </a:rPr>
                        <a:t>, n (%)</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a:effectLst/>
                          <a:latin typeface="Calibri" panose="020F0502020204030204" pitchFamily="34" charset="0"/>
                          <a:cs typeface="Calibri" panose="020F0502020204030204" pitchFamily="34" charset="0"/>
                        </a:rPr>
                        <a:t>4(9.3%)</a:t>
                      </a:r>
                      <a:endParaRPr lang="tr-TR" sz="2000" kern="10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8(13.6%)</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0.554</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extLst>
                  <a:ext uri="{0D108BD9-81ED-4DB2-BD59-A6C34878D82A}">
                    <a16:rowId xmlns:a16="http://schemas.microsoft.com/office/drawing/2014/main" val="3002186110"/>
                  </a:ext>
                </a:extLst>
              </a:tr>
              <a:tr h="494923">
                <a:tc>
                  <a:txBody>
                    <a:bodyPr/>
                    <a:lstStyle/>
                    <a:p>
                      <a:pPr algn="ctr">
                        <a:lnSpc>
                          <a:spcPct val="115000"/>
                        </a:lnSpc>
                        <a:spcAft>
                          <a:spcPts val="800"/>
                        </a:spcAft>
                        <a:buNone/>
                      </a:pPr>
                      <a:r>
                        <a:rPr lang="tr-TR" sz="2000" b="1" kern="0" dirty="0">
                          <a:solidFill>
                            <a:schemeClr val="bg1"/>
                          </a:solidFill>
                          <a:effectLst/>
                          <a:latin typeface="Calibri" panose="020F0502020204030204" pitchFamily="34" charset="0"/>
                          <a:cs typeface="Calibri" panose="020F0502020204030204" pitchFamily="34" charset="0"/>
                        </a:rPr>
                        <a:t>E</a:t>
                      </a:r>
                      <a:r>
                        <a:rPr lang="en-US" sz="2000" b="1" kern="0" dirty="0" err="1">
                          <a:solidFill>
                            <a:schemeClr val="bg1"/>
                          </a:solidFill>
                          <a:effectLst/>
                          <a:latin typeface="Calibri" panose="020F0502020204030204" pitchFamily="34" charset="0"/>
                          <a:cs typeface="Calibri" panose="020F0502020204030204" pitchFamily="34" charset="0"/>
                        </a:rPr>
                        <a:t>longate</a:t>
                      </a:r>
                      <a:r>
                        <a:rPr lang="en-US" sz="2000" b="1" kern="0" dirty="0">
                          <a:solidFill>
                            <a:schemeClr val="bg1"/>
                          </a:solidFill>
                          <a:effectLst/>
                          <a:latin typeface="Calibri" panose="020F0502020204030204" pitchFamily="34" charset="0"/>
                          <a:cs typeface="Calibri" panose="020F0502020204030204" pitchFamily="34" charset="0"/>
                        </a:rPr>
                        <a:t> </a:t>
                      </a:r>
                      <a:r>
                        <a:rPr lang="tr-TR" sz="2000" b="1" kern="0" dirty="0">
                          <a:solidFill>
                            <a:schemeClr val="bg1"/>
                          </a:solidFill>
                          <a:effectLst/>
                          <a:latin typeface="Calibri" panose="020F0502020204030204" pitchFamily="34" charset="0"/>
                          <a:cs typeface="Calibri" panose="020F0502020204030204" pitchFamily="34" charset="0"/>
                        </a:rPr>
                        <a:t>kapiller</a:t>
                      </a:r>
                      <a:r>
                        <a:rPr lang="en-US" sz="2000" b="1" kern="0" dirty="0">
                          <a:solidFill>
                            <a:schemeClr val="bg1"/>
                          </a:solidFill>
                          <a:effectLst/>
                          <a:latin typeface="Calibri" panose="020F0502020204030204" pitchFamily="34" charset="0"/>
                          <a:cs typeface="Calibri" panose="020F0502020204030204" pitchFamily="34" charset="0"/>
                        </a:rPr>
                        <a:t>, n (%)</a:t>
                      </a:r>
                      <a:endParaRPr lang="tr-TR" sz="2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2178" marR="62178" marT="0" marB="0">
                    <a:solidFill>
                      <a:schemeClr val="tx2">
                        <a:lumMod val="75000"/>
                        <a:lumOff val="25000"/>
                      </a:schemeClr>
                    </a:solidFill>
                  </a:tcPr>
                </a:tc>
                <a:tc>
                  <a:txBody>
                    <a:bodyPr/>
                    <a:lstStyle/>
                    <a:p>
                      <a:pPr algn="ctr">
                        <a:lnSpc>
                          <a:spcPct val="115000"/>
                        </a:lnSpc>
                        <a:spcAft>
                          <a:spcPts val="800"/>
                        </a:spcAft>
                        <a:buNone/>
                      </a:pPr>
                      <a:r>
                        <a:rPr lang="en-US" sz="2000" kern="0">
                          <a:effectLst/>
                          <a:latin typeface="Calibri" panose="020F0502020204030204" pitchFamily="34" charset="0"/>
                          <a:cs typeface="Calibri" panose="020F0502020204030204" pitchFamily="34" charset="0"/>
                        </a:rPr>
                        <a:t>0 (0%)</a:t>
                      </a:r>
                      <a:endParaRPr lang="tr-TR" sz="2000" kern="10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5(8.5%)</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tc>
                  <a:txBody>
                    <a:bodyPr/>
                    <a:lstStyle/>
                    <a:p>
                      <a:pPr algn="ctr">
                        <a:lnSpc>
                          <a:spcPct val="115000"/>
                        </a:lnSpc>
                        <a:spcAft>
                          <a:spcPts val="800"/>
                        </a:spcAft>
                        <a:buNone/>
                      </a:pPr>
                      <a:r>
                        <a:rPr lang="en-US" sz="2000" kern="0" dirty="0">
                          <a:effectLst/>
                          <a:latin typeface="Calibri" panose="020F0502020204030204" pitchFamily="34" charset="0"/>
                          <a:cs typeface="Calibri" panose="020F0502020204030204" pitchFamily="34" charset="0"/>
                        </a:rPr>
                        <a:t>0.072</a:t>
                      </a:r>
                      <a:endParaRPr lang="tr-TR"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7610" marR="67610" marT="0" marB="0" anchor="ctr"/>
                </a:tc>
                <a:extLst>
                  <a:ext uri="{0D108BD9-81ED-4DB2-BD59-A6C34878D82A}">
                    <a16:rowId xmlns:a16="http://schemas.microsoft.com/office/drawing/2014/main" val="1102564532"/>
                  </a:ext>
                </a:extLst>
              </a:tr>
            </a:tbl>
          </a:graphicData>
        </a:graphic>
      </p:graphicFrame>
    </p:spTree>
    <p:extLst>
      <p:ext uri="{BB962C8B-B14F-4D97-AF65-F5344CB8AC3E}">
        <p14:creationId xmlns:p14="http://schemas.microsoft.com/office/powerpoint/2010/main" val="126119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846BBD4-B1E5-C1FF-5B6A-25EEE4851AC4}"/>
              </a:ext>
            </a:extLst>
          </p:cNvPr>
          <p:cNvSpPr>
            <a:spLocks noGrp="1"/>
          </p:cNvSpPr>
          <p:nvPr>
            <p:ph idx="1"/>
          </p:nvPr>
        </p:nvSpPr>
        <p:spPr>
          <a:xfrm>
            <a:off x="875487" y="1371601"/>
            <a:ext cx="10055271" cy="3252952"/>
          </a:xfrm>
        </p:spPr>
        <p:txBody>
          <a:bodyPr/>
          <a:lstStyle/>
          <a:p>
            <a:pPr marL="0" indent="0">
              <a:buNone/>
            </a:pPr>
            <a:r>
              <a:rPr lang="tr-TR" sz="4000" b="1" dirty="0">
                <a:latin typeface="Calibri" panose="020F0502020204030204" pitchFamily="34" charset="0"/>
                <a:cs typeface="Calibri" panose="020F0502020204030204" pitchFamily="34" charset="0"/>
              </a:rPr>
              <a:t>	</a:t>
            </a:r>
            <a:r>
              <a:rPr lang="tr-TR" sz="4000" b="1" dirty="0" err="1">
                <a:solidFill>
                  <a:srgbClr val="FF0000"/>
                </a:solidFill>
                <a:latin typeface="Calibri" panose="020F0502020204030204" pitchFamily="34" charset="0"/>
                <a:ea typeface="Calibri" panose="020F0502020204030204" pitchFamily="34" charset="0"/>
                <a:cs typeface="Calibri" panose="020F0502020204030204" pitchFamily="34" charset="0"/>
              </a:rPr>
              <a:t>Kapilleroskopi</a:t>
            </a:r>
            <a:r>
              <a:rPr lang="tr-TR"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Skoru ve Kırılganlık</a:t>
            </a:r>
          </a:p>
          <a:p>
            <a:pPr marL="0" indent="0" algn="just">
              <a:buNone/>
            </a:pPr>
            <a:endParaRPr lang="tr-TR" sz="2600" dirty="0"/>
          </a:p>
          <a:p>
            <a:pPr marL="0" indent="0" algn="just">
              <a:buClr>
                <a:srgbClr val="FF0000"/>
              </a:buClr>
              <a:buNone/>
            </a:pPr>
            <a:r>
              <a:rPr lang="tr-TR" sz="2600" dirty="0">
                <a:latin typeface="Calibri" panose="020F0502020204030204" pitchFamily="34" charset="0"/>
                <a:ea typeface="Calibri" panose="020F0502020204030204" pitchFamily="34" charset="0"/>
                <a:cs typeface="Calibri" panose="020F0502020204030204" pitchFamily="34" charset="0"/>
              </a:rPr>
              <a:t>Toplam tırnak kıvrımı </a:t>
            </a:r>
            <a:r>
              <a:rPr lang="tr-TR" sz="2600" dirty="0" err="1">
                <a:latin typeface="Calibri" panose="020F0502020204030204" pitchFamily="34" charset="0"/>
                <a:ea typeface="Calibri" panose="020F0502020204030204" pitchFamily="34" charset="0"/>
                <a:cs typeface="Calibri" panose="020F0502020204030204" pitchFamily="34" charset="0"/>
              </a:rPr>
              <a:t>kapilleroskopi</a:t>
            </a:r>
            <a:r>
              <a:rPr lang="tr-TR" sz="2600" dirty="0">
                <a:latin typeface="Calibri" panose="020F0502020204030204" pitchFamily="34" charset="0"/>
                <a:ea typeface="Calibri" panose="020F0502020204030204" pitchFamily="34" charset="0"/>
                <a:cs typeface="Calibri" panose="020F0502020204030204" pitchFamily="34" charset="0"/>
              </a:rPr>
              <a:t> skoru, </a:t>
            </a:r>
            <a:r>
              <a:rPr lang="tr-TR" sz="2600" b="1" dirty="0">
                <a:latin typeface="Calibri" panose="020F0502020204030204" pitchFamily="34" charset="0"/>
                <a:ea typeface="Calibri" panose="020F0502020204030204" pitchFamily="34" charset="0"/>
                <a:cs typeface="Calibri" panose="020F0502020204030204" pitchFamily="34" charset="0"/>
              </a:rPr>
              <a:t>kırılgan bireylerde sağlamlara kıyasla anlamlı derecede daha yüksekti</a:t>
            </a:r>
            <a:r>
              <a:rPr lang="tr-TR" sz="2600" dirty="0">
                <a:latin typeface="Calibri" panose="020F0502020204030204" pitchFamily="34" charset="0"/>
                <a:ea typeface="Calibri" panose="020F0502020204030204" pitchFamily="34" charset="0"/>
                <a:cs typeface="Calibri" panose="020F0502020204030204" pitchFamily="34" charset="0"/>
              </a:rPr>
              <a:t> (ortanca 7’ye karşı 3</a:t>
            </a:r>
            <a:r>
              <a:rPr lang="tr-TR" sz="2600" b="1" dirty="0">
                <a:latin typeface="Calibri" panose="020F0502020204030204" pitchFamily="34" charset="0"/>
                <a:ea typeface="Calibri" panose="020F0502020204030204" pitchFamily="34" charset="0"/>
                <a:cs typeface="Calibri" panose="020F0502020204030204" pitchFamily="34" charset="0"/>
              </a:rPr>
              <a:t>, p &lt;0.001</a:t>
            </a:r>
            <a:r>
              <a:rPr lang="tr-TR" sz="2600" dirty="0">
                <a:latin typeface="Calibri" panose="020F0502020204030204" pitchFamily="34" charset="0"/>
                <a:ea typeface="Calibri" panose="020F0502020204030204" pitchFamily="34" charset="0"/>
                <a:cs typeface="Calibri" panose="020F0502020204030204" pitchFamily="34" charset="0"/>
              </a:rPr>
              <a:t>)</a:t>
            </a:r>
          </a:p>
          <a:p>
            <a:pPr marL="0" indent="0" algn="just">
              <a:buNone/>
            </a:pPr>
            <a:endParaRPr lang="tr-TR" sz="2600" dirty="0">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B03F99F0-B413-93B9-78DC-38E1FA292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7152" y="900570"/>
            <a:ext cx="2019041" cy="147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853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Yüklenmiş görüntü">
            <a:extLst>
              <a:ext uri="{FF2B5EF4-FFF2-40B4-BE49-F238E27FC236}">
                <a16:creationId xmlns:a16="http://schemas.microsoft.com/office/drawing/2014/main" id="{30BD0332-7905-6F1A-3EA2-6D698D0DD1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08" r="18656"/>
          <a:stretch/>
        </p:blipFill>
        <p:spPr bwMode="auto">
          <a:xfrm>
            <a:off x="483476" y="895854"/>
            <a:ext cx="5044966" cy="48330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2" name="Tablo 1">
            <a:extLst>
              <a:ext uri="{FF2B5EF4-FFF2-40B4-BE49-F238E27FC236}">
                <a16:creationId xmlns:a16="http://schemas.microsoft.com/office/drawing/2014/main" id="{6E4B9423-8F60-993E-F918-E96A01714C46}"/>
              </a:ext>
            </a:extLst>
          </p:cNvPr>
          <p:cNvGraphicFramePr>
            <a:graphicFrameLocks noGrp="1"/>
          </p:cNvGraphicFramePr>
          <p:nvPr>
            <p:extLst>
              <p:ext uri="{D42A27DB-BD31-4B8C-83A1-F6EECF244321}">
                <p14:modId xmlns:p14="http://schemas.microsoft.com/office/powerpoint/2010/main" val="3118253136"/>
              </p:ext>
            </p:extLst>
          </p:nvPr>
        </p:nvGraphicFramePr>
        <p:xfrm>
          <a:off x="5847127" y="2063692"/>
          <a:ext cx="5798484" cy="1652631"/>
        </p:xfrm>
        <a:graphic>
          <a:graphicData uri="http://schemas.openxmlformats.org/drawingml/2006/table">
            <a:tbl>
              <a:tblPr firstRow="1" firstCol="1" bandRow="1">
                <a:tableStyleId>{5C22544A-7EE6-4342-B048-85BDC9FD1C3A}</a:tableStyleId>
              </a:tblPr>
              <a:tblGrid>
                <a:gridCol w="1199625">
                  <a:extLst>
                    <a:ext uri="{9D8B030D-6E8A-4147-A177-3AD203B41FA5}">
                      <a16:colId xmlns:a16="http://schemas.microsoft.com/office/drawing/2014/main" val="106937370"/>
                    </a:ext>
                  </a:extLst>
                </a:gridCol>
                <a:gridCol w="774970">
                  <a:extLst>
                    <a:ext uri="{9D8B030D-6E8A-4147-A177-3AD203B41FA5}">
                      <a16:colId xmlns:a16="http://schemas.microsoft.com/office/drawing/2014/main" val="552724528"/>
                    </a:ext>
                  </a:extLst>
                </a:gridCol>
                <a:gridCol w="906702">
                  <a:extLst>
                    <a:ext uri="{9D8B030D-6E8A-4147-A177-3AD203B41FA5}">
                      <a16:colId xmlns:a16="http://schemas.microsoft.com/office/drawing/2014/main" val="1856621387"/>
                    </a:ext>
                  </a:extLst>
                </a:gridCol>
                <a:gridCol w="906702">
                  <a:extLst>
                    <a:ext uri="{9D8B030D-6E8A-4147-A177-3AD203B41FA5}">
                      <a16:colId xmlns:a16="http://schemas.microsoft.com/office/drawing/2014/main" val="2861513104"/>
                    </a:ext>
                  </a:extLst>
                </a:gridCol>
                <a:gridCol w="906702">
                  <a:extLst>
                    <a:ext uri="{9D8B030D-6E8A-4147-A177-3AD203B41FA5}">
                      <a16:colId xmlns:a16="http://schemas.microsoft.com/office/drawing/2014/main" val="134821994"/>
                    </a:ext>
                  </a:extLst>
                </a:gridCol>
                <a:gridCol w="1103783">
                  <a:extLst>
                    <a:ext uri="{9D8B030D-6E8A-4147-A177-3AD203B41FA5}">
                      <a16:colId xmlns:a16="http://schemas.microsoft.com/office/drawing/2014/main" val="374117601"/>
                    </a:ext>
                  </a:extLst>
                </a:gridCol>
              </a:tblGrid>
              <a:tr h="657567">
                <a:tc>
                  <a:txBody>
                    <a:bodyPr/>
                    <a:lstStyle/>
                    <a:p>
                      <a:pPr>
                        <a:lnSpc>
                          <a:spcPct val="115000"/>
                        </a:lnSpc>
                        <a:buNone/>
                      </a:pPr>
                      <a:r>
                        <a:rPr lang="tr-TR" sz="1600" kern="0" dirty="0">
                          <a:effectLst/>
                        </a:rPr>
                        <a:t>c</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lumOff val="25000"/>
                      </a:schemeClr>
                    </a:solidFill>
                  </a:tcPr>
                </a:tc>
                <a:tc>
                  <a:txBody>
                    <a:bodyPr/>
                    <a:lstStyle/>
                    <a:p>
                      <a:pPr>
                        <a:lnSpc>
                          <a:spcPct val="115000"/>
                        </a:lnSpc>
                        <a:buNone/>
                      </a:pPr>
                      <a:r>
                        <a:rPr lang="en-US" sz="1600" kern="0" dirty="0">
                          <a:effectLst/>
                        </a:rPr>
                        <a:t>Cut-off</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lumOff val="25000"/>
                      </a:schemeClr>
                    </a:solidFill>
                  </a:tcPr>
                </a:tc>
                <a:tc>
                  <a:txBody>
                    <a:bodyPr/>
                    <a:lstStyle/>
                    <a:p>
                      <a:pPr>
                        <a:lnSpc>
                          <a:spcPct val="115000"/>
                        </a:lnSpc>
                        <a:buNone/>
                      </a:pPr>
                      <a:r>
                        <a:rPr lang="en-US" sz="1600" kern="0">
                          <a:effectLst/>
                        </a:rPr>
                        <a:t>AUC (95% CI)</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lumOff val="25000"/>
                      </a:schemeClr>
                    </a:solidFill>
                  </a:tcPr>
                </a:tc>
                <a:tc>
                  <a:txBody>
                    <a:bodyPr/>
                    <a:lstStyle/>
                    <a:p>
                      <a:pPr>
                        <a:lnSpc>
                          <a:spcPct val="115000"/>
                        </a:lnSpc>
                        <a:buNone/>
                      </a:pPr>
                      <a:r>
                        <a:rPr lang="en-US" sz="1600" kern="0">
                          <a:effectLst/>
                        </a:rPr>
                        <a:t>Sensitivity</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lumOff val="25000"/>
                      </a:schemeClr>
                    </a:solidFill>
                  </a:tcPr>
                </a:tc>
                <a:tc>
                  <a:txBody>
                    <a:bodyPr/>
                    <a:lstStyle/>
                    <a:p>
                      <a:pPr>
                        <a:lnSpc>
                          <a:spcPct val="115000"/>
                        </a:lnSpc>
                        <a:buNone/>
                      </a:pPr>
                      <a:r>
                        <a:rPr lang="en-US" sz="1600" kern="0" dirty="0">
                          <a:effectLst/>
                        </a:rPr>
                        <a:t>Specificity</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lumOff val="25000"/>
                      </a:schemeClr>
                    </a:solidFill>
                  </a:tcPr>
                </a:tc>
                <a:tc>
                  <a:txBody>
                    <a:bodyPr/>
                    <a:lstStyle/>
                    <a:p>
                      <a:pPr>
                        <a:lnSpc>
                          <a:spcPct val="115000"/>
                        </a:lnSpc>
                        <a:buNone/>
                      </a:pPr>
                      <a:r>
                        <a:rPr lang="en-US" sz="1600" kern="0" dirty="0">
                          <a:effectLst/>
                        </a:rPr>
                        <a:t>p</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lumOff val="25000"/>
                      </a:schemeClr>
                    </a:solidFill>
                  </a:tcPr>
                </a:tc>
                <a:extLst>
                  <a:ext uri="{0D108BD9-81ED-4DB2-BD59-A6C34878D82A}">
                    <a16:rowId xmlns:a16="http://schemas.microsoft.com/office/drawing/2014/main" val="1832134217"/>
                  </a:ext>
                </a:extLst>
              </a:tr>
              <a:tr h="995064">
                <a:tc>
                  <a:txBody>
                    <a:bodyPr/>
                    <a:lstStyle/>
                    <a:p>
                      <a:pPr>
                        <a:lnSpc>
                          <a:spcPct val="115000"/>
                        </a:lnSpc>
                        <a:buNone/>
                      </a:pPr>
                      <a:r>
                        <a:rPr lang="en-US" sz="1600" kern="0" dirty="0">
                          <a:effectLst/>
                        </a:rPr>
                        <a:t>Nailfold capillaroscopy score</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lumOff val="25000"/>
                      </a:schemeClr>
                    </a:solidFill>
                  </a:tcPr>
                </a:tc>
                <a:tc>
                  <a:txBody>
                    <a:bodyPr/>
                    <a:lstStyle/>
                    <a:p>
                      <a:pPr>
                        <a:lnSpc>
                          <a:spcPct val="115000"/>
                        </a:lnSpc>
                        <a:buNone/>
                      </a:pPr>
                      <a:r>
                        <a:rPr lang="en-US" sz="1600" kern="0" dirty="0">
                          <a:effectLst/>
                        </a:rPr>
                        <a:t>5</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buNone/>
                      </a:pPr>
                      <a:r>
                        <a:rPr lang="en-US" sz="1600" kern="0">
                          <a:effectLst/>
                        </a:rPr>
                        <a:t>0.682 (0.574–0.787)</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buNone/>
                      </a:pPr>
                      <a:r>
                        <a:rPr lang="en-US" sz="1600" kern="0" dirty="0">
                          <a:effectLst/>
                        </a:rPr>
                        <a:t>64%</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buNone/>
                      </a:pPr>
                      <a:r>
                        <a:rPr lang="en-US" sz="1600" kern="0">
                          <a:effectLst/>
                        </a:rPr>
                        <a:t>65%</a:t>
                      </a:r>
                      <a:endParaRPr lang="tr-T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buNone/>
                      </a:pPr>
                      <a:r>
                        <a:rPr lang="en-US" sz="1600" b="1" kern="0" dirty="0">
                          <a:effectLst/>
                        </a:rPr>
                        <a:t>&lt;0.001</a:t>
                      </a:r>
                      <a:endParaRPr lang="tr-TR"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475652155"/>
                  </a:ext>
                </a:extLst>
              </a:tr>
            </a:tbl>
          </a:graphicData>
        </a:graphic>
      </p:graphicFrame>
      <p:sp>
        <p:nvSpPr>
          <p:cNvPr id="3" name="Rectangle 1">
            <a:extLst>
              <a:ext uri="{FF2B5EF4-FFF2-40B4-BE49-F238E27FC236}">
                <a16:creationId xmlns:a16="http://schemas.microsoft.com/office/drawing/2014/main" id="{0CB0A165-35A2-3661-3F83-6468417A7974}"/>
              </a:ext>
            </a:extLst>
          </p:cNvPr>
          <p:cNvSpPr>
            <a:spLocks noChangeArrowheads="1"/>
          </p:cNvSpPr>
          <p:nvPr/>
        </p:nvSpPr>
        <p:spPr bwMode="auto">
          <a:xfrm rot="10800000" flipV="1">
            <a:off x="6095999" y="4055741"/>
            <a:ext cx="53661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Data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are</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expressed</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as n (%). p-</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values</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were</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calculated</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using</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Chi-square</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or</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Fisher</a:t>
            </a:r>
            <a:r>
              <a:rPr kumimoji="0" lang="tr-TR" altLang="tr-TR"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exact</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test, as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appropriate.AUC</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Area</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under</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curve</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tr-TR" altLang="tr-TR" sz="1000" dirty="0">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CI: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Confidence</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interval. P-</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value</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calculated</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by</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ROC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comparison</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Optimal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threshold</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determined</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by</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Youden</a:t>
            </a:r>
            <a:r>
              <a:rPr kumimoji="0" lang="tr-TR" altLang="tr-TR"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Index.</a:t>
            </a:r>
            <a:endParaRPr kumimoji="0" lang="tr-TR" altLang="tr-T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057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7E728-ADEC-C8D1-8635-FA0BE34556F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1F954A6-540C-8CD0-31C1-86EB6B2BE15A}"/>
              </a:ext>
            </a:extLst>
          </p:cNvPr>
          <p:cNvSpPr>
            <a:spLocks noGrp="1"/>
          </p:cNvSpPr>
          <p:nvPr>
            <p:ph type="title"/>
          </p:nvPr>
        </p:nvSpPr>
        <p:spPr/>
        <p:txBody>
          <a:bodyPr/>
          <a:lstStyle/>
          <a:p>
            <a:endParaRPr lang="tr-TR"/>
          </a:p>
        </p:txBody>
      </p:sp>
      <p:pic>
        <p:nvPicPr>
          <p:cNvPr id="5" name="İçerik Yer Tutucusu 4" descr="metin, ekran görüntüsü içeren bir resim&#10;&#10;Yapay zeka tarafından oluşturulmuş içerik yanlış olabilir.">
            <a:extLst>
              <a:ext uri="{FF2B5EF4-FFF2-40B4-BE49-F238E27FC236}">
                <a16:creationId xmlns:a16="http://schemas.microsoft.com/office/drawing/2014/main" id="{8EC7C5EA-F67D-1674-F461-95074F720C51}"/>
              </a:ext>
            </a:extLst>
          </p:cNvPr>
          <p:cNvPicPr>
            <a:picLocks noGrp="1" noChangeAspect="1"/>
          </p:cNvPicPr>
          <p:nvPr>
            <p:ph idx="1"/>
          </p:nvPr>
        </p:nvPicPr>
        <p:blipFill>
          <a:blip r:embed="rId2"/>
          <a:stretch>
            <a:fillRect/>
          </a:stretch>
        </p:blipFill>
        <p:spPr>
          <a:xfrm>
            <a:off x="0" y="0"/>
            <a:ext cx="12192000" cy="6858000"/>
          </a:xfrm>
        </p:spPr>
      </p:pic>
      <p:sp>
        <p:nvSpPr>
          <p:cNvPr id="7" name="Metin kutusu 6">
            <a:extLst>
              <a:ext uri="{FF2B5EF4-FFF2-40B4-BE49-F238E27FC236}">
                <a16:creationId xmlns:a16="http://schemas.microsoft.com/office/drawing/2014/main" id="{F533E24C-A5F7-50B0-D231-2D46DDA5BAB7}"/>
              </a:ext>
            </a:extLst>
          </p:cNvPr>
          <p:cNvSpPr txBox="1"/>
          <p:nvPr/>
        </p:nvSpPr>
        <p:spPr>
          <a:xfrm>
            <a:off x="1507523" y="2388973"/>
            <a:ext cx="7234141" cy="2616101"/>
          </a:xfrm>
          <a:prstGeom prst="rect">
            <a:avLst/>
          </a:prstGeom>
          <a:noFill/>
        </p:spPr>
        <p:txBody>
          <a:bodyPr wrap="square">
            <a:spAutoFit/>
          </a:bodyPr>
          <a:lstStyle/>
          <a:p>
            <a:pPr algn="just"/>
            <a:r>
              <a:rPr lang="tr-TR"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tr-TR" sz="24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Kırılganlık = </a:t>
            </a:r>
            <a:r>
              <a:rPr lang="tr-TR"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Geriatrik Sendromların Yapıtaşı</a:t>
            </a:r>
          </a:p>
          <a:p>
            <a:pPr marL="342900" indent="-342900" algn="just">
              <a:buFont typeface="Wingdings" panose="05000000000000000000" pitchFamily="2" charset="2"/>
              <a:buChar char="Ø"/>
            </a:pPr>
            <a:endParaRPr lang="tr-T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r>
              <a:rPr lang="tr-TR" sz="2000" dirty="0">
                <a:latin typeface="Calibri" panose="020F0502020204030204" pitchFamily="34" charset="0"/>
                <a:ea typeface="Calibri" panose="020F0502020204030204" pitchFamily="34" charset="0"/>
                <a:cs typeface="Calibri" panose="020F0502020204030204" pitchFamily="34" charset="0"/>
              </a:rPr>
              <a:t>Yaşlı bireylerde fizyolojik rezervlerin azalması ve stresörlere karşı artan duyarlılık ile karakterize </a:t>
            </a:r>
            <a:r>
              <a:rPr lang="tr-TR" sz="2000" dirty="0">
                <a:solidFill>
                  <a:srgbClr val="FF0000"/>
                </a:solidFill>
                <a:latin typeface="Calibri" panose="020F0502020204030204" pitchFamily="34" charset="0"/>
                <a:ea typeface="Calibri" panose="020F0502020204030204" pitchFamily="34" charset="0"/>
                <a:cs typeface="Calibri" panose="020F0502020204030204" pitchFamily="34" charset="0"/>
              </a:rPr>
              <a:t>önemli bir geriatrik sendrom</a:t>
            </a:r>
          </a:p>
          <a:p>
            <a:pPr marL="342900" indent="-342900" algn="just">
              <a:buFont typeface="Wingdings" panose="05000000000000000000" pitchFamily="2" charset="2"/>
              <a:buChar char="Ø"/>
            </a:pPr>
            <a:endParaRPr lang="tr-TR" sz="20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endParaRPr lang="tr-TR" sz="20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r>
              <a:rPr lang="tr-TR" sz="2000" dirty="0">
                <a:latin typeface="Calibri" panose="020F0502020204030204" pitchFamily="34" charset="0"/>
                <a:ea typeface="Calibri" panose="020F0502020204030204" pitchFamily="34" charset="0"/>
                <a:cs typeface="Calibri" panose="020F0502020204030204" pitchFamily="34" charset="0"/>
              </a:rPr>
              <a:t>Düşme, hastaneye yatış ve mortalite gibi olumsuz klinik sonuçlarla yakından ilişkili</a:t>
            </a:r>
            <a:endParaRPr lang="tr-TR" dirty="0">
              <a:latin typeface="Calibri" panose="020F0502020204030204" pitchFamily="34" charset="0"/>
              <a:ea typeface="Calibri" panose="020F0502020204030204" pitchFamily="34" charset="0"/>
              <a:cs typeface="Calibri" panose="020F0502020204030204" pitchFamily="34" charset="0"/>
            </a:endParaRPr>
          </a:p>
        </p:txBody>
      </p:sp>
      <p:sp>
        <p:nvSpPr>
          <p:cNvPr id="8" name="Google Shape;88;p1">
            <a:extLst>
              <a:ext uri="{FF2B5EF4-FFF2-40B4-BE49-F238E27FC236}">
                <a16:creationId xmlns:a16="http://schemas.microsoft.com/office/drawing/2014/main" id="{D1552D5D-5699-3623-709F-DC196C5B2352}"/>
              </a:ext>
            </a:extLst>
          </p:cNvPr>
          <p:cNvSpPr txBox="1">
            <a:spLocks/>
          </p:cNvSpPr>
          <p:nvPr/>
        </p:nvSpPr>
        <p:spPr>
          <a:xfrm>
            <a:off x="1682885" y="1400783"/>
            <a:ext cx="8377881" cy="758757"/>
          </a:xfrm>
          <a:prstGeom prst="rect">
            <a:avLst/>
          </a:prstGeom>
          <a:noFill/>
          <a:ln>
            <a:noFill/>
          </a:ln>
        </p:spPr>
        <p:txBody>
          <a:bodyPr spcFirstLastPara="1" vert="horz" wrap="square" lIns="68569" tIns="34275" rIns="68569" bIns="34275"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4000"/>
            </a:pPr>
            <a:r>
              <a:rPr lang="tr-TR" sz="4200" b="1" dirty="0">
                <a:latin typeface="Calibri" panose="020F0502020204030204" pitchFamily="34" charset="0"/>
                <a:cs typeface="Calibri" panose="020F0502020204030204" pitchFamily="34" charset="0"/>
              </a:rPr>
              <a:t>GİRİŞ</a:t>
            </a:r>
            <a:endParaRPr lang="en-US" sz="3300" b="1" dirty="0">
              <a:latin typeface="Calibri" panose="020F0502020204030204" pitchFamily="34" charset="0"/>
              <a:cs typeface="Calibri" panose="020F0502020204030204" pitchFamily="34" charset="0"/>
            </a:endParaRPr>
          </a:p>
        </p:txBody>
      </p:sp>
      <p:pic>
        <p:nvPicPr>
          <p:cNvPr id="10" name="Resim 9">
            <a:extLst>
              <a:ext uri="{FF2B5EF4-FFF2-40B4-BE49-F238E27FC236}">
                <a16:creationId xmlns:a16="http://schemas.microsoft.com/office/drawing/2014/main" id="{CEAE58A2-B298-B96A-EB48-B228FB12BE61}"/>
              </a:ext>
            </a:extLst>
          </p:cNvPr>
          <p:cNvPicPr>
            <a:picLocks noChangeAspect="1"/>
          </p:cNvPicPr>
          <p:nvPr/>
        </p:nvPicPr>
        <p:blipFill>
          <a:blip r:embed="rId3"/>
          <a:stretch>
            <a:fillRect/>
          </a:stretch>
        </p:blipFill>
        <p:spPr>
          <a:xfrm>
            <a:off x="9092771" y="2924174"/>
            <a:ext cx="2748122" cy="2200275"/>
          </a:xfrm>
          <a:prstGeom prst="rect">
            <a:avLst/>
          </a:prstGeom>
        </p:spPr>
      </p:pic>
      <p:sp>
        <p:nvSpPr>
          <p:cNvPr id="11" name="Metin kutusu 10">
            <a:extLst>
              <a:ext uri="{FF2B5EF4-FFF2-40B4-BE49-F238E27FC236}">
                <a16:creationId xmlns:a16="http://schemas.microsoft.com/office/drawing/2014/main" id="{E28BECA7-F42F-4511-F09F-E0C75477DB17}"/>
              </a:ext>
            </a:extLst>
          </p:cNvPr>
          <p:cNvSpPr txBox="1"/>
          <p:nvPr/>
        </p:nvSpPr>
        <p:spPr>
          <a:xfrm>
            <a:off x="441772" y="6238560"/>
            <a:ext cx="12019232" cy="400110"/>
          </a:xfrm>
          <a:prstGeom prst="rect">
            <a:avLst/>
          </a:prstGeom>
          <a:noFill/>
        </p:spPr>
        <p:txBody>
          <a:bodyPr wrap="square" rtlCol="0">
            <a:spAutoFit/>
          </a:bodyPr>
          <a:lstStyle/>
          <a:p>
            <a:r>
              <a:rPr lang="tr-TR" sz="1000" dirty="0" err="1">
                <a:latin typeface="Calibri" panose="020F0502020204030204" pitchFamily="34" charset="0"/>
                <a:cs typeface="Calibri" panose="020F0502020204030204" pitchFamily="34" charset="0"/>
              </a:rPr>
              <a:t>Clegg</a:t>
            </a:r>
            <a:r>
              <a:rPr lang="tr-TR" sz="1000" dirty="0">
                <a:latin typeface="Calibri" panose="020F0502020204030204" pitchFamily="34" charset="0"/>
                <a:cs typeface="Calibri" panose="020F0502020204030204" pitchFamily="34" charset="0"/>
              </a:rPr>
              <a:t>, A., Young, J., </a:t>
            </a:r>
            <a:r>
              <a:rPr lang="tr-TR" sz="1000" dirty="0" err="1">
                <a:latin typeface="Calibri" panose="020F0502020204030204" pitchFamily="34" charset="0"/>
                <a:cs typeface="Calibri" panose="020F0502020204030204" pitchFamily="34" charset="0"/>
              </a:rPr>
              <a:t>Iliffe</a:t>
            </a:r>
            <a:r>
              <a:rPr lang="tr-TR" sz="1000" dirty="0">
                <a:latin typeface="Calibri" panose="020F0502020204030204" pitchFamily="34" charset="0"/>
                <a:cs typeface="Calibri" panose="020F0502020204030204" pitchFamily="34" charset="0"/>
              </a:rPr>
              <a:t>, S., </a:t>
            </a:r>
            <a:r>
              <a:rPr lang="tr-TR" sz="1000" dirty="0" err="1">
                <a:latin typeface="Calibri" panose="020F0502020204030204" pitchFamily="34" charset="0"/>
                <a:cs typeface="Calibri" panose="020F0502020204030204" pitchFamily="34" charset="0"/>
              </a:rPr>
              <a:t>Rikkert</a:t>
            </a:r>
            <a:r>
              <a:rPr lang="tr-TR" sz="1000" dirty="0">
                <a:latin typeface="Calibri" panose="020F0502020204030204" pitchFamily="34" charset="0"/>
                <a:cs typeface="Calibri" panose="020F0502020204030204" pitchFamily="34" charset="0"/>
              </a:rPr>
              <a:t>, M. O., &amp; </a:t>
            </a:r>
            <a:r>
              <a:rPr lang="tr-TR" sz="1000" dirty="0" err="1">
                <a:latin typeface="Calibri" panose="020F0502020204030204" pitchFamily="34" charset="0"/>
                <a:cs typeface="Calibri" panose="020F0502020204030204" pitchFamily="34" charset="0"/>
              </a:rPr>
              <a:t>Rockwood</a:t>
            </a:r>
            <a:r>
              <a:rPr lang="tr-TR" sz="1000" dirty="0">
                <a:latin typeface="Calibri" panose="020F0502020204030204" pitchFamily="34" charset="0"/>
                <a:cs typeface="Calibri" panose="020F0502020204030204" pitchFamily="34" charset="0"/>
              </a:rPr>
              <a:t>, K. (2013). </a:t>
            </a:r>
            <a:r>
              <a:rPr lang="tr-TR" sz="1000" i="1" dirty="0" err="1">
                <a:latin typeface="Calibri" panose="020F0502020204030204" pitchFamily="34" charset="0"/>
                <a:cs typeface="Calibri" panose="020F0502020204030204" pitchFamily="34" charset="0"/>
              </a:rPr>
              <a:t>Frailty</a:t>
            </a:r>
            <a:r>
              <a:rPr lang="tr-TR" sz="1000" i="1" dirty="0">
                <a:latin typeface="Calibri" panose="020F0502020204030204" pitchFamily="34" charset="0"/>
                <a:cs typeface="Calibri" panose="020F0502020204030204" pitchFamily="34" charset="0"/>
              </a:rPr>
              <a:t> in </a:t>
            </a:r>
            <a:r>
              <a:rPr lang="tr-TR" sz="1000" i="1" dirty="0" err="1">
                <a:latin typeface="Calibri" panose="020F0502020204030204" pitchFamily="34" charset="0"/>
                <a:cs typeface="Calibri" panose="020F0502020204030204" pitchFamily="34" charset="0"/>
              </a:rPr>
              <a:t>elderly</a:t>
            </a:r>
            <a:r>
              <a:rPr lang="tr-TR" sz="1000" i="1"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people</a:t>
            </a:r>
            <a:r>
              <a:rPr lang="tr-TR" sz="1000"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The</a:t>
            </a:r>
            <a:r>
              <a:rPr lang="tr-TR" sz="1000" i="1" dirty="0">
                <a:latin typeface="Calibri" panose="020F0502020204030204" pitchFamily="34" charset="0"/>
                <a:cs typeface="Calibri" panose="020F0502020204030204" pitchFamily="34" charset="0"/>
              </a:rPr>
              <a:t> Lancet, 381.</a:t>
            </a:r>
          </a:p>
          <a:p>
            <a:r>
              <a:rPr lang="tr-TR" sz="1000" dirty="0" err="1">
                <a:latin typeface="Calibri" panose="020F0502020204030204" pitchFamily="34" charset="0"/>
                <a:cs typeface="Calibri" panose="020F0502020204030204" pitchFamily="34" charset="0"/>
              </a:rPr>
              <a:t>Fried</a:t>
            </a:r>
            <a:r>
              <a:rPr lang="tr-TR" sz="1000" dirty="0">
                <a:latin typeface="Calibri" panose="020F0502020204030204" pitchFamily="34" charset="0"/>
                <a:cs typeface="Calibri" panose="020F0502020204030204" pitchFamily="34" charset="0"/>
              </a:rPr>
              <a:t>, L. P., </a:t>
            </a:r>
            <a:r>
              <a:rPr lang="tr-TR" sz="1000" dirty="0" err="1">
                <a:latin typeface="Calibri" panose="020F0502020204030204" pitchFamily="34" charset="0"/>
                <a:cs typeface="Calibri" panose="020F0502020204030204" pitchFamily="34" charset="0"/>
              </a:rPr>
              <a:t>Ferrucci</a:t>
            </a:r>
            <a:r>
              <a:rPr lang="tr-TR" sz="1000" dirty="0">
                <a:latin typeface="Calibri" panose="020F0502020204030204" pitchFamily="34" charset="0"/>
                <a:cs typeface="Calibri" panose="020F0502020204030204" pitchFamily="34" charset="0"/>
              </a:rPr>
              <a:t>, L., </a:t>
            </a:r>
            <a:r>
              <a:rPr lang="tr-TR" sz="1000" dirty="0" err="1">
                <a:latin typeface="Calibri" panose="020F0502020204030204" pitchFamily="34" charset="0"/>
                <a:cs typeface="Calibri" panose="020F0502020204030204" pitchFamily="34" charset="0"/>
              </a:rPr>
              <a:t>Darer</a:t>
            </a:r>
            <a:r>
              <a:rPr lang="tr-TR" sz="1000" dirty="0">
                <a:latin typeface="Calibri" panose="020F0502020204030204" pitchFamily="34" charset="0"/>
                <a:cs typeface="Calibri" panose="020F0502020204030204" pitchFamily="34" charset="0"/>
              </a:rPr>
              <a:t>, J., Williamson, J. D., &amp; Anderson, G. (2004). </a:t>
            </a:r>
            <a:r>
              <a:rPr lang="tr-TR" sz="1000" i="1" dirty="0" err="1">
                <a:latin typeface="Calibri" panose="020F0502020204030204" pitchFamily="34" charset="0"/>
                <a:cs typeface="Calibri" panose="020F0502020204030204" pitchFamily="34" charset="0"/>
              </a:rPr>
              <a:t>Untangling</a:t>
            </a:r>
            <a:r>
              <a:rPr lang="tr-TR" sz="1000" i="1"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the</a:t>
            </a:r>
            <a:r>
              <a:rPr lang="tr-TR" sz="1000" i="1"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concepts</a:t>
            </a:r>
            <a:r>
              <a:rPr lang="tr-TR" sz="1000" i="1" dirty="0">
                <a:latin typeface="Calibri" panose="020F0502020204030204" pitchFamily="34" charset="0"/>
                <a:cs typeface="Calibri" panose="020F0502020204030204" pitchFamily="34" charset="0"/>
              </a:rPr>
              <a:t> of </a:t>
            </a:r>
            <a:r>
              <a:rPr lang="tr-TR" sz="1000" i="1" dirty="0" err="1">
                <a:latin typeface="Calibri" panose="020F0502020204030204" pitchFamily="34" charset="0"/>
                <a:cs typeface="Calibri" panose="020F0502020204030204" pitchFamily="34" charset="0"/>
              </a:rPr>
              <a:t>disability</a:t>
            </a:r>
            <a:r>
              <a:rPr lang="tr-TR" sz="1000" i="1"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frailty</a:t>
            </a:r>
            <a:r>
              <a:rPr lang="tr-TR" sz="1000" i="1"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and</a:t>
            </a:r>
            <a:r>
              <a:rPr lang="tr-TR" sz="1000" i="1"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comorbidity</a:t>
            </a:r>
            <a:r>
              <a:rPr lang="tr-TR" sz="1000" i="1"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Implications</a:t>
            </a:r>
            <a:r>
              <a:rPr lang="tr-TR" sz="1000" i="1"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for</a:t>
            </a:r>
            <a:r>
              <a:rPr lang="tr-TR" sz="1000" i="1"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improved</a:t>
            </a:r>
            <a:r>
              <a:rPr lang="tr-TR" sz="1000" i="1"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targeting</a:t>
            </a:r>
            <a:r>
              <a:rPr lang="tr-TR" sz="1000" i="1"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and</a:t>
            </a:r>
            <a:r>
              <a:rPr lang="tr-TR" sz="1000" i="1"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care</a:t>
            </a:r>
            <a:r>
              <a:rPr lang="tr-TR" sz="1000"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Journal</a:t>
            </a:r>
            <a:r>
              <a:rPr lang="tr-TR" sz="1000" i="1" dirty="0">
                <a:latin typeface="Calibri" panose="020F0502020204030204" pitchFamily="34" charset="0"/>
                <a:cs typeface="Calibri" panose="020F0502020204030204" pitchFamily="34" charset="0"/>
              </a:rPr>
              <a:t> of </a:t>
            </a:r>
            <a:r>
              <a:rPr lang="tr-TR" sz="1000" i="1" dirty="0" err="1">
                <a:latin typeface="Calibri" panose="020F0502020204030204" pitchFamily="34" charset="0"/>
                <a:cs typeface="Calibri" panose="020F0502020204030204" pitchFamily="34" charset="0"/>
              </a:rPr>
              <a:t>Gerontology</a:t>
            </a:r>
            <a:r>
              <a:rPr lang="tr-TR" sz="1000" i="1" dirty="0">
                <a:latin typeface="Calibri" panose="020F0502020204030204" pitchFamily="34" charset="0"/>
                <a:cs typeface="Calibri" panose="020F0502020204030204" pitchFamily="34" charset="0"/>
              </a:rPr>
              <a:t>: Series A</a:t>
            </a:r>
          </a:p>
        </p:txBody>
      </p:sp>
    </p:spTree>
    <p:extLst>
      <p:ext uri="{BB962C8B-B14F-4D97-AF65-F5344CB8AC3E}">
        <p14:creationId xmlns:p14="http://schemas.microsoft.com/office/powerpoint/2010/main" val="32909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6FA8DD-2E2C-D96D-1466-CF5A0FBC697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0136A31-3C70-02D9-80D2-3D2F217B5358}"/>
              </a:ext>
            </a:extLst>
          </p:cNvPr>
          <p:cNvSpPr>
            <a:spLocks noGrp="1"/>
          </p:cNvSpPr>
          <p:nvPr>
            <p:ph idx="1"/>
          </p:nvPr>
        </p:nvSpPr>
        <p:spPr/>
        <p:txBody>
          <a:bodyPr/>
          <a:lstStyle/>
          <a:p>
            <a:pPr marL="0" indent="0">
              <a:buNone/>
            </a:pPr>
            <a:endParaRPr lang="tr-TR"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tr-TR" dirty="0"/>
          </a:p>
        </p:txBody>
      </p:sp>
      <p:graphicFrame>
        <p:nvGraphicFramePr>
          <p:cNvPr id="6" name="Tablo 5">
            <a:extLst>
              <a:ext uri="{FF2B5EF4-FFF2-40B4-BE49-F238E27FC236}">
                <a16:creationId xmlns:a16="http://schemas.microsoft.com/office/drawing/2014/main" id="{E58FF22A-E942-6BF1-42DD-5287AC936C6E}"/>
              </a:ext>
            </a:extLst>
          </p:cNvPr>
          <p:cNvGraphicFramePr>
            <a:graphicFrameLocks noGrp="1"/>
          </p:cNvGraphicFramePr>
          <p:nvPr>
            <p:extLst>
              <p:ext uri="{D42A27DB-BD31-4B8C-83A1-F6EECF244321}">
                <p14:modId xmlns:p14="http://schemas.microsoft.com/office/powerpoint/2010/main" val="1669630425"/>
              </p:ext>
            </p:extLst>
          </p:nvPr>
        </p:nvGraphicFramePr>
        <p:xfrm>
          <a:off x="838200" y="2826784"/>
          <a:ext cx="7756782" cy="2497446"/>
        </p:xfrm>
        <a:graphic>
          <a:graphicData uri="http://schemas.openxmlformats.org/drawingml/2006/table">
            <a:tbl>
              <a:tblPr firstRow="1" firstCol="1" bandRow="1">
                <a:tableStyleId>{5C22544A-7EE6-4342-B048-85BDC9FD1C3A}</a:tableStyleId>
              </a:tblPr>
              <a:tblGrid>
                <a:gridCol w="2273451">
                  <a:extLst>
                    <a:ext uri="{9D8B030D-6E8A-4147-A177-3AD203B41FA5}">
                      <a16:colId xmlns:a16="http://schemas.microsoft.com/office/drawing/2014/main" val="1249888660"/>
                    </a:ext>
                  </a:extLst>
                </a:gridCol>
                <a:gridCol w="1340446">
                  <a:extLst>
                    <a:ext uri="{9D8B030D-6E8A-4147-A177-3AD203B41FA5}">
                      <a16:colId xmlns:a16="http://schemas.microsoft.com/office/drawing/2014/main" val="2290677181"/>
                    </a:ext>
                  </a:extLst>
                </a:gridCol>
                <a:gridCol w="1387524">
                  <a:extLst>
                    <a:ext uri="{9D8B030D-6E8A-4147-A177-3AD203B41FA5}">
                      <a16:colId xmlns:a16="http://schemas.microsoft.com/office/drawing/2014/main" val="1366268154"/>
                    </a:ext>
                  </a:extLst>
                </a:gridCol>
                <a:gridCol w="1384100">
                  <a:extLst>
                    <a:ext uri="{9D8B030D-6E8A-4147-A177-3AD203B41FA5}">
                      <a16:colId xmlns:a16="http://schemas.microsoft.com/office/drawing/2014/main" val="172841569"/>
                    </a:ext>
                  </a:extLst>
                </a:gridCol>
                <a:gridCol w="1371261">
                  <a:extLst>
                    <a:ext uri="{9D8B030D-6E8A-4147-A177-3AD203B41FA5}">
                      <a16:colId xmlns:a16="http://schemas.microsoft.com/office/drawing/2014/main" val="2575401154"/>
                    </a:ext>
                  </a:extLst>
                </a:gridCol>
              </a:tblGrid>
              <a:tr h="1015119">
                <a:tc>
                  <a:txBody>
                    <a:bodyPr/>
                    <a:lstStyle/>
                    <a:p>
                      <a:pPr>
                        <a:lnSpc>
                          <a:spcPct val="115000"/>
                        </a:lnSpc>
                        <a:buNone/>
                      </a:pPr>
                      <a:r>
                        <a:rPr lang="en-US" sz="1600" kern="0" dirty="0">
                          <a:effectLst/>
                          <a:latin typeface="Calibri" panose="020F0502020204030204" pitchFamily="34" charset="0"/>
                          <a:ea typeface="Calibri" panose="020F0502020204030204" pitchFamily="34" charset="0"/>
                          <a:cs typeface="Calibri" panose="020F0502020204030204" pitchFamily="34" charset="0"/>
                        </a:rPr>
                        <a:t>Variable</a:t>
                      </a:r>
                      <a:endParaRPr lang="tr-TR"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nSpc>
                          <a:spcPct val="115000"/>
                        </a:lnSpc>
                        <a:buNone/>
                      </a:pPr>
                      <a:r>
                        <a:rPr lang="en-US" sz="1600" kern="0">
                          <a:effectLst/>
                          <a:latin typeface="Calibri" panose="020F0502020204030204" pitchFamily="34" charset="0"/>
                          <a:ea typeface="Calibri" panose="020F0502020204030204" pitchFamily="34" charset="0"/>
                          <a:cs typeface="Calibri" panose="020F0502020204030204" pitchFamily="34" charset="0"/>
                        </a:rPr>
                        <a:t>OR</a:t>
                      </a:r>
                      <a:endParaRPr lang="tr-TR"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nSpc>
                          <a:spcPct val="115000"/>
                        </a:lnSpc>
                        <a:buNone/>
                      </a:pPr>
                      <a:r>
                        <a:rPr lang="en-US" sz="1600" kern="0" dirty="0">
                          <a:effectLst/>
                          <a:latin typeface="Calibri" panose="020F0502020204030204" pitchFamily="34" charset="0"/>
                          <a:ea typeface="Calibri" panose="020F0502020204030204" pitchFamily="34" charset="0"/>
                          <a:cs typeface="Calibri" panose="020F0502020204030204" pitchFamily="34" charset="0"/>
                        </a:rPr>
                        <a:t>95% CI (Lower)</a:t>
                      </a:r>
                      <a:endParaRPr lang="tr-TR"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nSpc>
                          <a:spcPct val="115000"/>
                        </a:lnSpc>
                        <a:buNone/>
                      </a:pPr>
                      <a:r>
                        <a:rPr lang="en-US" sz="1600" kern="0" dirty="0">
                          <a:effectLst/>
                          <a:latin typeface="Calibri" panose="020F0502020204030204" pitchFamily="34" charset="0"/>
                          <a:ea typeface="Calibri" panose="020F0502020204030204" pitchFamily="34" charset="0"/>
                          <a:cs typeface="Calibri" panose="020F0502020204030204" pitchFamily="34" charset="0"/>
                        </a:rPr>
                        <a:t>95% CI (Upper)</a:t>
                      </a:r>
                      <a:endParaRPr lang="tr-TR"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nSpc>
                          <a:spcPct val="115000"/>
                        </a:lnSpc>
                        <a:buNone/>
                      </a:pPr>
                      <a:r>
                        <a:rPr lang="en-US" sz="1600" kern="0" dirty="0">
                          <a:effectLst/>
                          <a:latin typeface="Calibri" panose="020F0502020204030204" pitchFamily="34" charset="0"/>
                          <a:ea typeface="Calibri" panose="020F0502020204030204" pitchFamily="34" charset="0"/>
                          <a:cs typeface="Calibri" panose="020F0502020204030204" pitchFamily="34" charset="0"/>
                        </a:rPr>
                        <a:t>p-value</a:t>
                      </a:r>
                      <a:endParaRPr lang="tr-TR"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extLst>
                  <a:ext uri="{0D108BD9-81ED-4DB2-BD59-A6C34878D82A}">
                    <a16:rowId xmlns:a16="http://schemas.microsoft.com/office/drawing/2014/main" val="3621273668"/>
                  </a:ext>
                </a:extLst>
              </a:tr>
              <a:tr h="494109">
                <a:tc>
                  <a:txBody>
                    <a:bodyPr/>
                    <a:lstStyle/>
                    <a:p>
                      <a:pPr>
                        <a:lnSpc>
                          <a:spcPct val="115000"/>
                        </a:lnSpc>
                        <a:buNone/>
                      </a:pPr>
                      <a:r>
                        <a:rPr lang="en-US" sz="1600" kern="0">
                          <a:effectLst/>
                          <a:latin typeface="Calibri" panose="020F0502020204030204" pitchFamily="34" charset="0"/>
                          <a:ea typeface="Calibri" panose="020F0502020204030204" pitchFamily="34" charset="0"/>
                          <a:cs typeface="Calibri" panose="020F0502020204030204" pitchFamily="34" charset="0"/>
                        </a:rPr>
                        <a:t>NFC score</a:t>
                      </a:r>
                      <a:endParaRPr lang="tr-TR"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nSpc>
                          <a:spcPct val="115000"/>
                        </a:lnSpc>
                        <a:buNone/>
                      </a:pPr>
                      <a:r>
                        <a:rPr lang="en-US" sz="1600" kern="0">
                          <a:effectLst/>
                          <a:latin typeface="Calibri" panose="020F0502020204030204" pitchFamily="34" charset="0"/>
                          <a:ea typeface="Calibri" panose="020F0502020204030204" pitchFamily="34" charset="0"/>
                          <a:cs typeface="Calibri" panose="020F0502020204030204" pitchFamily="34" charset="0"/>
                        </a:rPr>
                        <a:t>1.35</a:t>
                      </a:r>
                      <a:endParaRPr lang="tr-TR"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15000"/>
                        </a:lnSpc>
                        <a:buNone/>
                      </a:pPr>
                      <a:r>
                        <a:rPr lang="en-US" sz="1600" kern="0">
                          <a:effectLst/>
                          <a:latin typeface="Calibri" panose="020F0502020204030204" pitchFamily="34" charset="0"/>
                          <a:ea typeface="Calibri" panose="020F0502020204030204" pitchFamily="34" charset="0"/>
                          <a:cs typeface="Calibri" panose="020F0502020204030204" pitchFamily="34" charset="0"/>
                        </a:rPr>
                        <a:t>1.11</a:t>
                      </a:r>
                      <a:endParaRPr lang="tr-TR"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15000"/>
                        </a:lnSpc>
                        <a:buNone/>
                      </a:pPr>
                      <a:r>
                        <a:rPr lang="en-US" sz="1600" kern="0" dirty="0">
                          <a:effectLst/>
                          <a:latin typeface="Calibri" panose="020F0502020204030204" pitchFamily="34" charset="0"/>
                          <a:ea typeface="Calibri" panose="020F0502020204030204" pitchFamily="34" charset="0"/>
                          <a:cs typeface="Calibri" panose="020F0502020204030204" pitchFamily="34" charset="0"/>
                        </a:rPr>
                        <a:t>1.63</a:t>
                      </a:r>
                      <a:endParaRPr lang="tr-TR"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15000"/>
                        </a:lnSpc>
                        <a:buNone/>
                      </a:pPr>
                      <a:r>
                        <a:rPr lang="en-US" sz="1600" kern="0">
                          <a:effectLst/>
                          <a:latin typeface="Calibri" panose="020F0502020204030204" pitchFamily="34" charset="0"/>
                          <a:ea typeface="Calibri" panose="020F0502020204030204" pitchFamily="34" charset="0"/>
                          <a:cs typeface="Calibri" panose="020F0502020204030204" pitchFamily="34" charset="0"/>
                        </a:rPr>
                        <a:t>0.002</a:t>
                      </a:r>
                      <a:endParaRPr lang="tr-TR"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042776240"/>
                  </a:ext>
                </a:extLst>
              </a:tr>
              <a:tr h="494109">
                <a:tc>
                  <a:txBody>
                    <a:bodyPr/>
                    <a:lstStyle/>
                    <a:p>
                      <a:pPr>
                        <a:lnSpc>
                          <a:spcPct val="115000"/>
                        </a:lnSpc>
                        <a:buNone/>
                      </a:pPr>
                      <a:r>
                        <a:rPr lang="en-US" sz="1600" kern="0" dirty="0">
                          <a:effectLst/>
                          <a:latin typeface="Calibri" panose="020F0502020204030204" pitchFamily="34" charset="0"/>
                          <a:ea typeface="Calibri" panose="020F0502020204030204" pitchFamily="34" charset="0"/>
                          <a:cs typeface="Calibri" panose="020F0502020204030204" pitchFamily="34" charset="0"/>
                        </a:rPr>
                        <a:t>Age</a:t>
                      </a:r>
                      <a:endParaRPr lang="tr-TR"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nSpc>
                          <a:spcPct val="115000"/>
                        </a:lnSpc>
                        <a:buNone/>
                      </a:pPr>
                      <a:r>
                        <a:rPr lang="en-US" sz="1600" kern="0">
                          <a:effectLst/>
                          <a:latin typeface="Calibri" panose="020F0502020204030204" pitchFamily="34" charset="0"/>
                          <a:ea typeface="Calibri" panose="020F0502020204030204" pitchFamily="34" charset="0"/>
                          <a:cs typeface="Calibri" panose="020F0502020204030204" pitchFamily="34" charset="0"/>
                        </a:rPr>
                        <a:t>1.12</a:t>
                      </a:r>
                      <a:endParaRPr lang="tr-TR"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15000"/>
                        </a:lnSpc>
                        <a:buNone/>
                      </a:pPr>
                      <a:r>
                        <a:rPr lang="en-US" sz="1600" kern="0">
                          <a:effectLst/>
                          <a:latin typeface="Calibri" panose="020F0502020204030204" pitchFamily="34" charset="0"/>
                          <a:ea typeface="Calibri" panose="020F0502020204030204" pitchFamily="34" charset="0"/>
                          <a:cs typeface="Calibri" panose="020F0502020204030204" pitchFamily="34" charset="0"/>
                        </a:rPr>
                        <a:t>1.05</a:t>
                      </a:r>
                      <a:endParaRPr lang="tr-TR"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15000"/>
                        </a:lnSpc>
                        <a:buNone/>
                      </a:pPr>
                      <a:r>
                        <a:rPr lang="en-US" sz="1600" kern="0">
                          <a:effectLst/>
                          <a:latin typeface="Calibri" panose="020F0502020204030204" pitchFamily="34" charset="0"/>
                          <a:ea typeface="Calibri" panose="020F0502020204030204" pitchFamily="34" charset="0"/>
                          <a:cs typeface="Calibri" panose="020F0502020204030204" pitchFamily="34" charset="0"/>
                        </a:rPr>
                        <a:t>1.19</a:t>
                      </a:r>
                      <a:endParaRPr lang="tr-TR"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15000"/>
                        </a:lnSpc>
                        <a:buNone/>
                      </a:pPr>
                      <a:r>
                        <a:rPr lang="en-US" sz="1600" kern="0">
                          <a:effectLst/>
                          <a:latin typeface="Calibri" panose="020F0502020204030204" pitchFamily="34" charset="0"/>
                          <a:ea typeface="Calibri" panose="020F0502020204030204" pitchFamily="34" charset="0"/>
                          <a:cs typeface="Calibri" panose="020F0502020204030204" pitchFamily="34" charset="0"/>
                        </a:rPr>
                        <a:t>&lt;0.001</a:t>
                      </a:r>
                      <a:endParaRPr lang="tr-TR"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6013211"/>
                  </a:ext>
                </a:extLst>
              </a:tr>
              <a:tr h="494109">
                <a:tc>
                  <a:txBody>
                    <a:bodyPr/>
                    <a:lstStyle/>
                    <a:p>
                      <a:pPr>
                        <a:lnSpc>
                          <a:spcPct val="115000"/>
                        </a:lnSpc>
                        <a:buNone/>
                      </a:pPr>
                      <a:r>
                        <a:rPr lang="en-US" sz="1600" kern="0" dirty="0">
                          <a:effectLst/>
                          <a:latin typeface="Calibri" panose="020F0502020204030204" pitchFamily="34" charset="0"/>
                          <a:ea typeface="Calibri" panose="020F0502020204030204" pitchFamily="34" charset="0"/>
                          <a:cs typeface="Calibri" panose="020F0502020204030204" pitchFamily="34" charset="0"/>
                        </a:rPr>
                        <a:t>Sex</a:t>
                      </a:r>
                      <a:endParaRPr lang="tr-TR"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tx2">
                        <a:lumMod val="75000"/>
                        <a:lumOff val="25000"/>
                      </a:schemeClr>
                    </a:solidFill>
                  </a:tcPr>
                </a:tc>
                <a:tc>
                  <a:txBody>
                    <a:bodyPr/>
                    <a:lstStyle/>
                    <a:p>
                      <a:pPr>
                        <a:lnSpc>
                          <a:spcPct val="115000"/>
                        </a:lnSpc>
                        <a:buNone/>
                      </a:pPr>
                      <a:r>
                        <a:rPr lang="en-US" sz="1600" kern="0" dirty="0">
                          <a:effectLst/>
                          <a:latin typeface="Calibri" panose="020F0502020204030204" pitchFamily="34" charset="0"/>
                          <a:ea typeface="Calibri" panose="020F0502020204030204" pitchFamily="34" charset="0"/>
                          <a:cs typeface="Calibri" panose="020F0502020204030204" pitchFamily="34" charset="0"/>
                        </a:rPr>
                        <a:t>0.5</a:t>
                      </a:r>
                      <a:endParaRPr lang="tr-TR"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15000"/>
                        </a:lnSpc>
                        <a:buNone/>
                      </a:pPr>
                      <a:r>
                        <a:rPr lang="en-US" sz="1600" kern="0" dirty="0">
                          <a:effectLst/>
                          <a:latin typeface="Calibri" panose="020F0502020204030204" pitchFamily="34" charset="0"/>
                          <a:ea typeface="Calibri" panose="020F0502020204030204" pitchFamily="34" charset="0"/>
                          <a:cs typeface="Calibri" panose="020F0502020204030204" pitchFamily="34" charset="0"/>
                        </a:rPr>
                        <a:t>0.19</a:t>
                      </a:r>
                      <a:endParaRPr lang="tr-TR"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15000"/>
                        </a:lnSpc>
                        <a:buNone/>
                      </a:pPr>
                      <a:r>
                        <a:rPr lang="en-US" sz="1600" kern="0">
                          <a:effectLst/>
                          <a:latin typeface="Calibri" panose="020F0502020204030204" pitchFamily="34" charset="0"/>
                          <a:ea typeface="Calibri" panose="020F0502020204030204" pitchFamily="34" charset="0"/>
                          <a:cs typeface="Calibri" panose="020F0502020204030204" pitchFamily="34" charset="0"/>
                        </a:rPr>
                        <a:t>1.29</a:t>
                      </a:r>
                      <a:endParaRPr lang="tr-TR"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15000"/>
                        </a:lnSpc>
                        <a:buNone/>
                      </a:pPr>
                      <a:r>
                        <a:rPr lang="en-US" sz="1600" kern="0" dirty="0">
                          <a:effectLst/>
                          <a:latin typeface="Calibri" panose="020F0502020204030204" pitchFamily="34" charset="0"/>
                          <a:ea typeface="Calibri" panose="020F0502020204030204" pitchFamily="34" charset="0"/>
                          <a:cs typeface="Calibri" panose="020F0502020204030204" pitchFamily="34" charset="0"/>
                        </a:rPr>
                        <a:t>0.151</a:t>
                      </a:r>
                      <a:endParaRPr lang="tr-TR"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596202938"/>
                  </a:ext>
                </a:extLst>
              </a:tr>
            </a:tbl>
          </a:graphicData>
        </a:graphic>
      </p:graphicFrame>
      <p:sp>
        <p:nvSpPr>
          <p:cNvPr id="7" name="Rectangle 2">
            <a:extLst>
              <a:ext uri="{FF2B5EF4-FFF2-40B4-BE49-F238E27FC236}">
                <a16:creationId xmlns:a16="http://schemas.microsoft.com/office/drawing/2014/main" id="{61628D1F-1971-7E02-61D2-384A700D2DF2}"/>
              </a:ext>
            </a:extLst>
          </p:cNvPr>
          <p:cNvSpPr>
            <a:spLocks noChangeArrowheads="1"/>
          </p:cNvSpPr>
          <p:nvPr/>
        </p:nvSpPr>
        <p:spPr bwMode="auto">
          <a:xfrm>
            <a:off x="1124125" y="2353294"/>
            <a:ext cx="116127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tr-TR" altLang="tr-TR" sz="1600" b="1" dirty="0">
                <a:latin typeface="Calibri" panose="020F0502020204030204" pitchFamily="34" charset="0"/>
                <a:ea typeface="Calibri" panose="020F0502020204030204" pitchFamily="34" charset="0"/>
                <a:cs typeface="Calibri" panose="020F0502020204030204" pitchFamily="34" charset="0"/>
              </a:rPr>
              <a:t>Kırılganlığın Belirleyicilerine İlişkin Çok Değişkenli Lojistik Regresyon Analizi</a:t>
            </a:r>
            <a:endParaRPr kumimoji="0" lang="tr-TR" altLang="tr-T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Metin kutusu 8">
            <a:extLst>
              <a:ext uri="{FF2B5EF4-FFF2-40B4-BE49-F238E27FC236}">
                <a16:creationId xmlns:a16="http://schemas.microsoft.com/office/drawing/2014/main" id="{B6BC48FE-2FD2-DB33-CC00-23035A92DB62}"/>
              </a:ext>
            </a:extLst>
          </p:cNvPr>
          <p:cNvSpPr txBox="1"/>
          <p:nvPr/>
        </p:nvSpPr>
        <p:spPr>
          <a:xfrm>
            <a:off x="838201" y="5596706"/>
            <a:ext cx="7911516" cy="400110"/>
          </a:xfrm>
          <a:prstGeom prst="rect">
            <a:avLst/>
          </a:prstGeom>
          <a:noFill/>
        </p:spPr>
        <p:txBody>
          <a:bodyPr wrap="square" rtlCol="0">
            <a:spAutoFit/>
          </a:bodyPr>
          <a:lstStyle/>
          <a:p>
            <a:r>
              <a:rPr lang="tr-TR" sz="1000" dirty="0">
                <a:latin typeface="Times New Roman" panose="02020603050405020304" pitchFamily="18" charset="0"/>
                <a:cs typeface="Times New Roman" panose="02020603050405020304" pitchFamily="18" charset="0"/>
              </a:rPr>
              <a:t>Data </a:t>
            </a:r>
            <a:r>
              <a:rPr lang="tr-TR" sz="1000" dirty="0" err="1">
                <a:latin typeface="Times New Roman" panose="02020603050405020304" pitchFamily="18" charset="0"/>
                <a:cs typeface="Times New Roman" panose="02020603050405020304" pitchFamily="18" charset="0"/>
              </a:rPr>
              <a:t>are</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presented</a:t>
            </a:r>
            <a:r>
              <a:rPr lang="tr-TR" sz="1000" dirty="0">
                <a:latin typeface="Times New Roman" panose="02020603050405020304" pitchFamily="18" charset="0"/>
                <a:cs typeface="Times New Roman" panose="02020603050405020304" pitchFamily="18" charset="0"/>
              </a:rPr>
              <a:t> as </a:t>
            </a:r>
            <a:r>
              <a:rPr lang="tr-TR" sz="1000" dirty="0" err="1">
                <a:latin typeface="Times New Roman" panose="02020603050405020304" pitchFamily="18" charset="0"/>
                <a:cs typeface="Times New Roman" panose="02020603050405020304" pitchFamily="18" charset="0"/>
              </a:rPr>
              <a:t>odds</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ratios</a:t>
            </a:r>
            <a:r>
              <a:rPr lang="tr-TR" sz="1000" dirty="0">
                <a:latin typeface="Times New Roman" panose="02020603050405020304" pitchFamily="18" charset="0"/>
                <a:cs typeface="Times New Roman" panose="02020603050405020304" pitchFamily="18" charset="0"/>
              </a:rPr>
              <a:t> (OR) </a:t>
            </a:r>
            <a:r>
              <a:rPr lang="tr-TR" sz="1000" dirty="0" err="1">
                <a:latin typeface="Times New Roman" panose="02020603050405020304" pitchFamily="18" charset="0"/>
                <a:cs typeface="Times New Roman" panose="02020603050405020304" pitchFamily="18" charset="0"/>
              </a:rPr>
              <a:t>with</a:t>
            </a:r>
            <a:r>
              <a:rPr lang="tr-TR" sz="1000" dirty="0">
                <a:latin typeface="Times New Roman" panose="02020603050405020304" pitchFamily="18" charset="0"/>
                <a:cs typeface="Times New Roman" panose="02020603050405020304" pitchFamily="18" charset="0"/>
              </a:rPr>
              <a:t> 95% </a:t>
            </a:r>
            <a:r>
              <a:rPr lang="tr-TR" sz="1000" dirty="0" err="1">
                <a:latin typeface="Times New Roman" panose="02020603050405020304" pitchFamily="18" charset="0"/>
                <a:cs typeface="Times New Roman" panose="02020603050405020304" pitchFamily="18" charset="0"/>
              </a:rPr>
              <a:t>confidence</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intervals</a:t>
            </a:r>
            <a:r>
              <a:rPr lang="tr-TR" sz="1000" dirty="0">
                <a:latin typeface="Times New Roman" panose="02020603050405020304" pitchFamily="18" charset="0"/>
                <a:cs typeface="Times New Roman" panose="02020603050405020304" pitchFamily="18" charset="0"/>
              </a:rPr>
              <a:t> (CI). p-</a:t>
            </a:r>
            <a:r>
              <a:rPr lang="tr-TR" sz="1000" dirty="0" err="1">
                <a:latin typeface="Times New Roman" panose="02020603050405020304" pitchFamily="18" charset="0"/>
                <a:cs typeface="Times New Roman" panose="02020603050405020304" pitchFamily="18" charset="0"/>
              </a:rPr>
              <a:t>values</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were</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calculated</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using</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multivariate</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logistic</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regression</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analysis</a:t>
            </a:r>
            <a:r>
              <a:rPr lang="tr-TR" sz="1000" dirty="0">
                <a:latin typeface="Times New Roman" panose="02020603050405020304" pitchFamily="18" charset="0"/>
                <a:cs typeface="Times New Roman" panose="02020603050405020304" pitchFamily="18" charset="0"/>
              </a:rPr>
              <a:t>. NFC: </a:t>
            </a:r>
            <a:r>
              <a:rPr lang="tr-TR" sz="1000" dirty="0" err="1">
                <a:latin typeface="Times New Roman" panose="02020603050405020304" pitchFamily="18" charset="0"/>
                <a:cs typeface="Times New Roman" panose="02020603050405020304" pitchFamily="18" charset="0"/>
              </a:rPr>
              <a:t>Nailfold</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capillaroscopy</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score</a:t>
            </a:r>
            <a:r>
              <a:rPr lang="tr-TR" sz="1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32604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23AEB9-5141-67EA-79A2-D2EC431CD29E}"/>
              </a:ext>
            </a:extLst>
          </p:cNvPr>
          <p:cNvSpPr>
            <a:spLocks noGrp="1"/>
          </p:cNvSpPr>
          <p:nvPr>
            <p:ph type="title"/>
          </p:nvPr>
        </p:nvSpPr>
        <p:spPr/>
        <p:txBody>
          <a:bodyPr/>
          <a:lstStyle/>
          <a:p>
            <a:endParaRPr lang="tr-TR"/>
          </a:p>
        </p:txBody>
      </p:sp>
      <p:pic>
        <p:nvPicPr>
          <p:cNvPr id="4" name="İçerik Yer Tutucusu 4" descr="metin, ekran görüntüsü içeren bir resim&#10;&#10;Yapay zeka tarafından oluşturulmuş içerik yanlış olabilir.">
            <a:extLst>
              <a:ext uri="{FF2B5EF4-FFF2-40B4-BE49-F238E27FC236}">
                <a16:creationId xmlns:a16="http://schemas.microsoft.com/office/drawing/2014/main" id="{4FBF5101-A47E-3D84-FAE1-13B1A62268AE}"/>
              </a:ext>
            </a:extLst>
          </p:cNvPr>
          <p:cNvPicPr>
            <a:picLocks noGrp="1" noChangeAspect="1"/>
          </p:cNvPicPr>
          <p:nvPr>
            <p:ph idx="1"/>
          </p:nvPr>
        </p:nvPicPr>
        <p:blipFill>
          <a:blip r:embed="rId3"/>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4167263C-9651-96C8-4BB6-295B02809B41}"/>
              </a:ext>
            </a:extLst>
          </p:cNvPr>
          <p:cNvSpPr txBox="1"/>
          <p:nvPr/>
        </p:nvSpPr>
        <p:spPr>
          <a:xfrm>
            <a:off x="819211" y="1462942"/>
            <a:ext cx="6516129" cy="769441"/>
          </a:xfrm>
          <a:prstGeom prst="rect">
            <a:avLst/>
          </a:prstGeom>
          <a:noFill/>
        </p:spPr>
        <p:txBody>
          <a:bodyPr wrap="square">
            <a:spAutoFit/>
          </a:bodyPr>
          <a:lstStyle/>
          <a:p>
            <a:r>
              <a:rPr lang="tr-TR" sz="4400" b="1" dirty="0">
                <a:latin typeface="Calibri" panose="020F0502020204030204" pitchFamily="34" charset="0"/>
                <a:cs typeface="Calibri" panose="020F0502020204030204" pitchFamily="34" charset="0"/>
              </a:rPr>
              <a:t>TARTIŞMA</a:t>
            </a:r>
          </a:p>
        </p:txBody>
      </p:sp>
      <p:sp>
        <p:nvSpPr>
          <p:cNvPr id="8" name="Metin kutusu 7">
            <a:extLst>
              <a:ext uri="{FF2B5EF4-FFF2-40B4-BE49-F238E27FC236}">
                <a16:creationId xmlns:a16="http://schemas.microsoft.com/office/drawing/2014/main" id="{8DCB6A8F-939D-1B4B-4E15-B8D4D00F1E7B}"/>
              </a:ext>
            </a:extLst>
          </p:cNvPr>
          <p:cNvSpPr txBox="1"/>
          <p:nvPr/>
        </p:nvSpPr>
        <p:spPr>
          <a:xfrm>
            <a:off x="3305262" y="2550253"/>
            <a:ext cx="7657027" cy="2862322"/>
          </a:xfrm>
          <a:prstGeom prst="rect">
            <a:avLst/>
          </a:prstGeom>
          <a:noFill/>
        </p:spPr>
        <p:txBody>
          <a:bodyPr wrap="square">
            <a:spAutoFit/>
          </a:bodyPr>
          <a:lstStyle/>
          <a:p>
            <a:pPr marL="342900" indent="-342900" algn="just">
              <a:buClr>
                <a:srgbClr val="FF0000"/>
              </a:buClr>
              <a:buFont typeface="Arial" panose="020B0604020202020204" pitchFamily="34" charset="0"/>
              <a:buChar char="•"/>
            </a:pPr>
            <a:r>
              <a:rPr lang="tr-TR" sz="2000" dirty="0">
                <a:latin typeface="Calibri" panose="020F0502020204030204" pitchFamily="34" charset="0"/>
                <a:cs typeface="Calibri" panose="020F0502020204030204" pitchFamily="34" charset="0"/>
              </a:rPr>
              <a:t>Bulgularımız, </a:t>
            </a:r>
            <a:r>
              <a:rPr lang="tr-TR" sz="2000" dirty="0">
                <a:solidFill>
                  <a:srgbClr val="FF0000"/>
                </a:solidFill>
                <a:latin typeface="Calibri" panose="020F0502020204030204" pitchFamily="34" charset="0"/>
                <a:cs typeface="Calibri" panose="020F0502020204030204" pitchFamily="34" charset="0"/>
              </a:rPr>
              <a:t>mikrovasküler anormalliklerin </a:t>
            </a:r>
            <a:r>
              <a:rPr lang="tr-TR" sz="2000" dirty="0">
                <a:latin typeface="Calibri" panose="020F0502020204030204" pitchFamily="34" charset="0"/>
                <a:cs typeface="Calibri" panose="020F0502020204030204" pitchFamily="34" charset="0"/>
              </a:rPr>
              <a:t>kırılgan bireylerde daha sık görüldüğünü ve </a:t>
            </a:r>
            <a:r>
              <a:rPr lang="tr-TR" sz="2000" dirty="0">
                <a:solidFill>
                  <a:srgbClr val="FF0000"/>
                </a:solidFill>
                <a:latin typeface="Calibri" panose="020F0502020204030204" pitchFamily="34" charset="0"/>
                <a:cs typeface="Calibri" panose="020F0502020204030204" pitchFamily="34" charset="0"/>
              </a:rPr>
              <a:t>NFC parametrelerinin kırılganlık </a:t>
            </a:r>
            <a:r>
              <a:rPr lang="tr-TR" sz="2000" dirty="0">
                <a:latin typeface="Calibri" panose="020F0502020204030204" pitchFamily="34" charset="0"/>
                <a:cs typeface="Calibri" panose="020F0502020204030204" pitchFamily="34" charset="0"/>
              </a:rPr>
              <a:t>ile anlamlı derecede ilişkili olduğunu ortaya koymakta</a:t>
            </a:r>
          </a:p>
          <a:p>
            <a:pPr marL="342900" indent="-342900" algn="just">
              <a:buClr>
                <a:srgbClr val="FF0000"/>
              </a:buClr>
              <a:buFont typeface="Arial" panose="020B0604020202020204" pitchFamily="34" charset="0"/>
              <a:buChar char="•"/>
            </a:pPr>
            <a:endParaRPr lang="tr-TR" sz="2000" dirty="0">
              <a:latin typeface="Calibri" panose="020F0502020204030204" pitchFamily="34" charset="0"/>
              <a:cs typeface="Calibri" panose="020F0502020204030204" pitchFamily="34" charset="0"/>
            </a:endParaRPr>
          </a:p>
          <a:p>
            <a:pPr marL="342900" indent="-342900" algn="just">
              <a:buClr>
                <a:srgbClr val="FF0000"/>
              </a:buClr>
              <a:buFont typeface="Arial" panose="020B0604020202020204" pitchFamily="34" charset="0"/>
              <a:buChar char="•"/>
            </a:pPr>
            <a:r>
              <a:rPr lang="tr-TR" sz="2000" dirty="0">
                <a:latin typeface="Calibri" panose="020F0502020204030204" pitchFamily="34" charset="0"/>
                <a:cs typeface="Calibri" panose="020F0502020204030204" pitchFamily="34" charset="0"/>
              </a:rPr>
              <a:t>Dev kapiller, </a:t>
            </a:r>
            <a:r>
              <a:rPr lang="tr-TR" sz="2000" dirty="0" err="1">
                <a:latin typeface="Calibri" panose="020F0502020204030204" pitchFamily="34" charset="0"/>
                <a:cs typeface="Calibri" panose="020F0502020204030204" pitchFamily="34" charset="0"/>
              </a:rPr>
              <a:t>mikrohemorajiler</a:t>
            </a:r>
            <a:r>
              <a:rPr lang="tr-TR" sz="2000" dirty="0">
                <a:latin typeface="Calibri" panose="020F0502020204030204" pitchFamily="34" charset="0"/>
                <a:cs typeface="Calibri" panose="020F0502020204030204" pitchFamily="34" charset="0"/>
              </a:rPr>
              <a:t>, morfolojik bozukluklar, </a:t>
            </a:r>
            <a:r>
              <a:rPr lang="tr-TR" sz="2000" dirty="0" err="1">
                <a:latin typeface="Calibri" panose="020F0502020204030204" pitchFamily="34" charset="0"/>
                <a:cs typeface="Calibri" panose="020F0502020204030204" pitchFamily="34" charset="0"/>
              </a:rPr>
              <a:t>neoanjiyogenez</a:t>
            </a:r>
            <a:r>
              <a:rPr lang="tr-TR" sz="2000" dirty="0">
                <a:latin typeface="Calibri" panose="020F0502020204030204" pitchFamily="34" charset="0"/>
                <a:cs typeface="Calibri" panose="020F0502020204030204" pitchFamily="34" charset="0"/>
              </a:rPr>
              <a:t> ve </a:t>
            </a:r>
            <a:r>
              <a:rPr lang="tr-TR" sz="2000" dirty="0" err="1">
                <a:latin typeface="Calibri" panose="020F0502020204030204" pitchFamily="34" charset="0"/>
                <a:cs typeface="Calibri" panose="020F0502020204030204" pitchFamily="34" charset="0"/>
              </a:rPr>
              <a:t>tortiyozite</a:t>
            </a:r>
            <a:r>
              <a:rPr lang="tr-TR" sz="2000" dirty="0">
                <a:latin typeface="Calibri" panose="020F0502020204030204" pitchFamily="34" charset="0"/>
                <a:cs typeface="Calibri" panose="020F0502020204030204" pitchFamily="34" charset="0"/>
              </a:rPr>
              <a:t> gibi bulguların </a:t>
            </a:r>
            <a:r>
              <a:rPr lang="tr-TR" sz="2000" b="1" dirty="0">
                <a:latin typeface="Calibri" panose="020F0502020204030204" pitchFamily="34" charset="0"/>
                <a:cs typeface="Calibri" panose="020F0502020204030204" pitchFamily="34" charset="0"/>
              </a:rPr>
              <a:t>kırılgan grupta </a:t>
            </a:r>
            <a:r>
              <a:rPr lang="tr-TR" sz="2000" dirty="0">
                <a:latin typeface="Calibri" panose="020F0502020204030204" pitchFamily="34" charset="0"/>
                <a:cs typeface="Calibri" panose="020F0502020204030204" pitchFamily="34" charset="0"/>
              </a:rPr>
              <a:t>daha sık görülmesi, inflamasyon ve endotel disfonksiyonuna bağlı </a:t>
            </a:r>
            <a:r>
              <a:rPr lang="tr-TR" sz="2000" b="1" dirty="0" err="1">
                <a:latin typeface="Calibri" panose="020F0502020204030204" pitchFamily="34" charset="0"/>
                <a:cs typeface="Calibri" panose="020F0502020204030204" pitchFamily="34" charset="0"/>
              </a:rPr>
              <a:t>mikrosirkülatuar</a:t>
            </a:r>
            <a:r>
              <a:rPr lang="tr-TR" sz="2000" b="1" dirty="0">
                <a:latin typeface="Calibri" panose="020F0502020204030204" pitchFamily="34" charset="0"/>
                <a:cs typeface="Calibri" panose="020F0502020204030204" pitchFamily="34" charset="0"/>
              </a:rPr>
              <a:t> hasarın kırılganlık</a:t>
            </a:r>
            <a:r>
              <a:rPr lang="tr-TR" sz="2000" dirty="0">
                <a:latin typeface="Calibri" panose="020F0502020204030204" pitchFamily="34" charset="0"/>
                <a:cs typeface="Calibri" panose="020F0502020204030204" pitchFamily="34" charset="0"/>
              </a:rPr>
              <a:t> patofizyolojisinde rol oynayabileceğini desteklemekte</a:t>
            </a:r>
          </a:p>
        </p:txBody>
      </p:sp>
      <p:pic>
        <p:nvPicPr>
          <p:cNvPr id="16" name="Resim 15">
            <a:extLst>
              <a:ext uri="{FF2B5EF4-FFF2-40B4-BE49-F238E27FC236}">
                <a16:creationId xmlns:a16="http://schemas.microsoft.com/office/drawing/2014/main" id="{92B630B4-8D79-24D7-EB6A-AB5A50655FD0}"/>
              </a:ext>
            </a:extLst>
          </p:cNvPr>
          <p:cNvPicPr>
            <a:picLocks noChangeAspect="1"/>
          </p:cNvPicPr>
          <p:nvPr/>
        </p:nvPicPr>
        <p:blipFill>
          <a:blip r:embed="rId4"/>
          <a:stretch>
            <a:fillRect/>
          </a:stretch>
        </p:blipFill>
        <p:spPr>
          <a:xfrm>
            <a:off x="1155542" y="4151586"/>
            <a:ext cx="1536695" cy="1151367"/>
          </a:xfrm>
          <a:prstGeom prst="rect">
            <a:avLst/>
          </a:prstGeom>
        </p:spPr>
      </p:pic>
      <p:pic>
        <p:nvPicPr>
          <p:cNvPr id="18" name="Resim 17">
            <a:extLst>
              <a:ext uri="{FF2B5EF4-FFF2-40B4-BE49-F238E27FC236}">
                <a16:creationId xmlns:a16="http://schemas.microsoft.com/office/drawing/2014/main" id="{3F9C3F63-56DA-8AD9-E032-6BAA85AD13CE}"/>
              </a:ext>
            </a:extLst>
          </p:cNvPr>
          <p:cNvPicPr>
            <a:picLocks noChangeAspect="1"/>
          </p:cNvPicPr>
          <p:nvPr/>
        </p:nvPicPr>
        <p:blipFill>
          <a:blip r:embed="rId5"/>
          <a:stretch>
            <a:fillRect/>
          </a:stretch>
        </p:blipFill>
        <p:spPr>
          <a:xfrm>
            <a:off x="1155542" y="2679698"/>
            <a:ext cx="1466815" cy="1063097"/>
          </a:xfrm>
          <a:prstGeom prst="rect">
            <a:avLst/>
          </a:prstGeom>
        </p:spPr>
      </p:pic>
    </p:spTree>
    <p:extLst>
      <p:ext uri="{BB962C8B-B14F-4D97-AF65-F5344CB8AC3E}">
        <p14:creationId xmlns:p14="http://schemas.microsoft.com/office/powerpoint/2010/main" val="237333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F489DA-573C-1283-671A-BB57E5E609BD}"/>
              </a:ext>
            </a:extLst>
          </p:cNvPr>
          <p:cNvSpPr>
            <a:spLocks noGrp="1"/>
          </p:cNvSpPr>
          <p:nvPr>
            <p:ph type="title"/>
          </p:nvPr>
        </p:nvSpPr>
        <p:spPr/>
        <p:txBody>
          <a:bodyPr/>
          <a:lstStyle/>
          <a:p>
            <a:endParaRPr lang="tr-TR"/>
          </a:p>
        </p:txBody>
      </p:sp>
      <p:pic>
        <p:nvPicPr>
          <p:cNvPr id="4" name="İçerik Yer Tutucusu 4" descr="metin, ekran görüntüsü içeren bir resim&#10;&#10;Yapay zeka tarafından oluşturulmuş içerik yanlış olabilir.">
            <a:extLst>
              <a:ext uri="{FF2B5EF4-FFF2-40B4-BE49-F238E27FC236}">
                <a16:creationId xmlns:a16="http://schemas.microsoft.com/office/drawing/2014/main" id="{F9D1FCC4-CE69-5FD9-85C0-53CE78CB0BCC}"/>
              </a:ext>
            </a:extLst>
          </p:cNvPr>
          <p:cNvPicPr>
            <a:picLocks noGrp="1" noChangeAspect="1"/>
          </p:cNvPicPr>
          <p:nvPr>
            <p:ph idx="1"/>
          </p:nvPr>
        </p:nvPicPr>
        <p:blipFill>
          <a:blip r:embed="rId3"/>
          <a:stretch>
            <a:fillRect/>
          </a:stretch>
        </p:blipFill>
        <p:spPr>
          <a:xfrm>
            <a:off x="-67112" y="-117138"/>
            <a:ext cx="12192000" cy="6962861"/>
          </a:xfrm>
          <a:prstGeom prst="rect">
            <a:avLst/>
          </a:prstGeom>
        </p:spPr>
      </p:pic>
      <p:sp>
        <p:nvSpPr>
          <p:cNvPr id="7" name="Metin kutusu 6">
            <a:extLst>
              <a:ext uri="{FF2B5EF4-FFF2-40B4-BE49-F238E27FC236}">
                <a16:creationId xmlns:a16="http://schemas.microsoft.com/office/drawing/2014/main" id="{580A3C25-0C9D-217C-1CE9-671DDB2D1DF2}"/>
              </a:ext>
            </a:extLst>
          </p:cNvPr>
          <p:cNvSpPr txBox="1"/>
          <p:nvPr/>
        </p:nvSpPr>
        <p:spPr>
          <a:xfrm>
            <a:off x="713032" y="3388983"/>
            <a:ext cx="10640767" cy="2273379"/>
          </a:xfrm>
          <a:prstGeom prst="rect">
            <a:avLst/>
          </a:prstGeom>
          <a:noFill/>
          <a:ln w="19050">
            <a:solidFill>
              <a:schemeClr val="tx2">
                <a:lumMod val="75000"/>
                <a:lumOff val="25000"/>
              </a:schemeClr>
            </a:solidFill>
          </a:ln>
        </p:spPr>
        <p:txBody>
          <a:bodyPr wrap="square">
            <a:spAutoFit/>
          </a:bodyPr>
          <a:lstStyle/>
          <a:p>
            <a:pPr marL="342900" indent="-342900" algn="just">
              <a:lnSpc>
                <a:spcPct val="107000"/>
              </a:lnSpc>
              <a:spcAft>
                <a:spcPts val="800"/>
              </a:spcAft>
              <a:buFont typeface="Wingdings" panose="05000000000000000000" pitchFamily="2" charset="2"/>
              <a:buChar char="Ø"/>
            </a:pPr>
            <a:r>
              <a:rPr lang="tr-TR" sz="2400" kern="100" dirty="0">
                <a:effectLst/>
                <a:latin typeface="Calibri" panose="020F0502020204030204" pitchFamily="34" charset="0"/>
                <a:ea typeface="Calibri" panose="020F0502020204030204" pitchFamily="34" charset="0"/>
                <a:cs typeface="Calibri" panose="020F0502020204030204" pitchFamily="34" charset="0"/>
              </a:rPr>
              <a:t>Alzheimer hastalarında yapılan bir araştırmada </a:t>
            </a:r>
            <a:r>
              <a:rPr lang="tr-TR" sz="2400" u="sng" kern="100" dirty="0">
                <a:effectLst/>
                <a:latin typeface="Calibri" panose="020F0502020204030204" pitchFamily="34" charset="0"/>
                <a:ea typeface="Calibri" panose="020F0502020204030204" pitchFamily="34" charset="0"/>
                <a:cs typeface="Calibri" panose="020F0502020204030204" pitchFamily="34" charset="0"/>
              </a:rPr>
              <a:t>kapiller </a:t>
            </a:r>
            <a:r>
              <a:rPr lang="tr-TR" sz="2400" u="sng" kern="100" dirty="0" err="1">
                <a:effectLst/>
                <a:latin typeface="Calibri" panose="020F0502020204030204" pitchFamily="34" charset="0"/>
                <a:ea typeface="Calibri" panose="020F0502020204030204" pitchFamily="34" charset="0"/>
                <a:cs typeface="Calibri" panose="020F0502020204030204" pitchFamily="34" charset="0"/>
              </a:rPr>
              <a:t>tortiyozite</a:t>
            </a:r>
            <a:r>
              <a:rPr lang="tr-TR" sz="2400" kern="100" dirty="0">
                <a:effectLst/>
                <a:latin typeface="Calibri" panose="020F0502020204030204" pitchFamily="34" charset="0"/>
                <a:ea typeface="Calibri" panose="020F0502020204030204" pitchFamily="34" charset="0"/>
                <a:cs typeface="Calibri" panose="020F0502020204030204" pitchFamily="34" charset="0"/>
              </a:rPr>
              <a:t>, </a:t>
            </a:r>
            <a:r>
              <a:rPr lang="tr-TR" sz="2400" u="sng" kern="100" dirty="0">
                <a:effectLst/>
                <a:latin typeface="Calibri" panose="020F0502020204030204" pitchFamily="34" charset="0"/>
                <a:ea typeface="Calibri" panose="020F0502020204030204" pitchFamily="34" charset="0"/>
                <a:cs typeface="Calibri" panose="020F0502020204030204" pitchFamily="34" charset="0"/>
              </a:rPr>
              <a:t>hemoraji sayısı </a:t>
            </a:r>
            <a:r>
              <a:rPr lang="tr-TR" sz="2400" kern="100" dirty="0">
                <a:effectLst/>
                <a:latin typeface="Calibri" panose="020F0502020204030204" pitchFamily="34" charset="0"/>
                <a:ea typeface="Calibri" panose="020F0502020204030204" pitchFamily="34" charset="0"/>
                <a:cs typeface="Calibri" panose="020F0502020204030204" pitchFamily="34" charset="0"/>
              </a:rPr>
              <a:t>ve </a:t>
            </a:r>
            <a:r>
              <a:rPr lang="tr-TR" sz="2400" u="sng" kern="100" dirty="0" err="1">
                <a:effectLst/>
                <a:latin typeface="Calibri" panose="020F0502020204030204" pitchFamily="34" charset="0"/>
                <a:ea typeface="Calibri" panose="020F0502020204030204" pitchFamily="34" charset="0"/>
                <a:cs typeface="Calibri" panose="020F0502020204030204" pitchFamily="34" charset="0"/>
              </a:rPr>
              <a:t>avasküler</a:t>
            </a:r>
            <a:r>
              <a:rPr lang="tr-TR" sz="2400" u="sng" kern="100" dirty="0">
                <a:effectLst/>
                <a:latin typeface="Calibri" panose="020F0502020204030204" pitchFamily="34" charset="0"/>
                <a:ea typeface="Calibri" panose="020F0502020204030204" pitchFamily="34" charset="0"/>
                <a:cs typeface="Calibri" panose="020F0502020204030204" pitchFamily="34" charset="0"/>
              </a:rPr>
              <a:t> alan </a:t>
            </a:r>
            <a:r>
              <a:rPr lang="tr-TR" sz="2400" kern="100" dirty="0">
                <a:effectLst/>
                <a:latin typeface="Calibri" panose="020F0502020204030204" pitchFamily="34" charset="0"/>
                <a:ea typeface="Calibri" panose="020F0502020204030204" pitchFamily="34" charset="0"/>
                <a:cs typeface="Calibri" panose="020F0502020204030204" pitchFamily="34" charset="0"/>
              </a:rPr>
              <a:t>varlığı incelenmiş, </a:t>
            </a:r>
            <a:r>
              <a:rPr lang="tr-TR" sz="2400" kern="100" dirty="0" err="1">
                <a:effectLst/>
                <a:latin typeface="Calibri" panose="020F0502020204030204" pitchFamily="34" charset="0"/>
                <a:ea typeface="Calibri" panose="020F0502020204030204" pitchFamily="34" charset="0"/>
                <a:cs typeface="Calibri" panose="020F0502020204030204" pitchFamily="34" charset="0"/>
              </a:rPr>
              <a:t>tortiyozite</a:t>
            </a:r>
            <a:r>
              <a:rPr lang="tr-TR" sz="2400" kern="100" dirty="0">
                <a:effectLst/>
                <a:latin typeface="Calibri" panose="020F0502020204030204" pitchFamily="34" charset="0"/>
                <a:ea typeface="Calibri" panose="020F0502020204030204" pitchFamily="34" charset="0"/>
                <a:cs typeface="Calibri" panose="020F0502020204030204" pitchFamily="34" charset="0"/>
              </a:rPr>
              <a:t> açısından anlamlı fark saptanmış.</a:t>
            </a:r>
          </a:p>
          <a:p>
            <a:pPr marL="342900" indent="-342900" algn="just">
              <a:lnSpc>
                <a:spcPct val="107000"/>
              </a:lnSpc>
              <a:spcAft>
                <a:spcPts val="800"/>
              </a:spcAft>
              <a:buFont typeface="Wingdings" panose="05000000000000000000" pitchFamily="2" charset="2"/>
              <a:buChar char="Ø"/>
            </a:pPr>
            <a:r>
              <a:rPr lang="tr-TR" sz="2400" kern="100" dirty="0">
                <a:latin typeface="Calibri" panose="020F0502020204030204" pitchFamily="34" charset="0"/>
                <a:ea typeface="Calibri" panose="020F0502020204030204" pitchFamily="34" charset="0"/>
                <a:cs typeface="Calibri" panose="020F0502020204030204" pitchFamily="34" charset="0"/>
              </a:rPr>
              <a:t>B</a:t>
            </a:r>
            <a:r>
              <a:rPr lang="tr-TR" sz="2400" kern="100" dirty="0">
                <a:effectLst/>
                <a:latin typeface="Calibri" panose="020F0502020204030204" pitchFamily="34" charset="0"/>
                <a:ea typeface="Calibri" panose="020F0502020204030204" pitchFamily="34" charset="0"/>
                <a:cs typeface="Calibri" panose="020F0502020204030204" pitchFamily="34" charset="0"/>
              </a:rPr>
              <a:t>iz farklı olarak </a:t>
            </a:r>
            <a:r>
              <a:rPr lang="tr-TR" sz="2400" kern="100" dirty="0" err="1">
                <a:effectLst/>
                <a:latin typeface="Calibri" panose="020F0502020204030204" pitchFamily="34" charset="0"/>
                <a:ea typeface="Calibri" panose="020F0502020204030204" pitchFamily="34" charset="0"/>
                <a:cs typeface="Calibri" panose="020F0502020204030204" pitchFamily="34" charset="0"/>
              </a:rPr>
              <a:t>mikrohemorajileri</a:t>
            </a:r>
            <a:r>
              <a:rPr lang="tr-TR" sz="2400" kern="100" dirty="0">
                <a:effectLst/>
                <a:latin typeface="Calibri" panose="020F0502020204030204" pitchFamily="34" charset="0"/>
                <a:ea typeface="Calibri" panose="020F0502020204030204" pitchFamily="34" charset="0"/>
                <a:cs typeface="Calibri" panose="020F0502020204030204" pitchFamily="34" charset="0"/>
              </a:rPr>
              <a:t> belirgin olarak daha sık tespit ettik.</a:t>
            </a:r>
          </a:p>
          <a:p>
            <a:pPr marL="342900" indent="-342900" algn="just">
              <a:lnSpc>
                <a:spcPct val="107000"/>
              </a:lnSpc>
              <a:spcAft>
                <a:spcPts val="800"/>
              </a:spcAft>
              <a:buFont typeface="Wingdings" panose="05000000000000000000" pitchFamily="2" charset="2"/>
              <a:buChar char="Ø"/>
            </a:pPr>
            <a:r>
              <a:rPr lang="tr-TR" sz="2400" kern="100" dirty="0">
                <a:effectLst/>
                <a:latin typeface="Calibri" panose="020F0502020204030204" pitchFamily="34" charset="0"/>
                <a:ea typeface="Calibri" panose="020F0502020204030204" pitchFamily="34" charset="0"/>
                <a:cs typeface="Calibri" panose="020F0502020204030204" pitchFamily="34" charset="0"/>
              </a:rPr>
              <a:t>Bu farklılık, bizim çalışmamızdaki kırılgan bireylerin daha heterojen ve yüksek vasküler risk faktörü yüküne sahip olmasıyla açıklanabilir.</a:t>
            </a:r>
          </a:p>
        </p:txBody>
      </p:sp>
      <p:pic>
        <p:nvPicPr>
          <p:cNvPr id="9" name="Resim 8">
            <a:extLst>
              <a:ext uri="{FF2B5EF4-FFF2-40B4-BE49-F238E27FC236}">
                <a16:creationId xmlns:a16="http://schemas.microsoft.com/office/drawing/2014/main" id="{7C2F863A-7312-342B-FC09-869CF5723D14}"/>
              </a:ext>
            </a:extLst>
          </p:cNvPr>
          <p:cNvPicPr>
            <a:picLocks noChangeAspect="1"/>
          </p:cNvPicPr>
          <p:nvPr/>
        </p:nvPicPr>
        <p:blipFill>
          <a:blip r:embed="rId4"/>
          <a:stretch>
            <a:fillRect/>
          </a:stretch>
        </p:blipFill>
        <p:spPr>
          <a:xfrm>
            <a:off x="713032" y="1510169"/>
            <a:ext cx="7765594" cy="13255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2357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C54185-C5A5-DE1B-53A3-1DFB97B26DF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9B93060-B9B1-4F3F-7425-A9D5FDA20536}"/>
              </a:ext>
            </a:extLst>
          </p:cNvPr>
          <p:cNvSpPr>
            <a:spLocks noGrp="1"/>
          </p:cNvSpPr>
          <p:nvPr>
            <p:ph idx="1"/>
          </p:nvPr>
        </p:nvSpPr>
        <p:spPr/>
        <p:txBody>
          <a:bodyPr/>
          <a:lstStyle/>
          <a:p>
            <a:endParaRPr lang="tr-TR"/>
          </a:p>
        </p:txBody>
      </p:sp>
      <p:pic>
        <p:nvPicPr>
          <p:cNvPr id="4" name="İçerik Yer Tutucusu 4" descr="metin, ekran görüntüsü içeren bir resim&#10;&#10;Yapay zeka tarafından oluşturulmuş içerik yanlış olabilir.">
            <a:extLst>
              <a:ext uri="{FF2B5EF4-FFF2-40B4-BE49-F238E27FC236}">
                <a16:creationId xmlns:a16="http://schemas.microsoft.com/office/drawing/2014/main" id="{35E505F6-64B6-4D8D-4F82-8A6249167BD5}"/>
              </a:ext>
            </a:extLst>
          </p:cNvPr>
          <p:cNvPicPr>
            <a:picLocks noChangeAspect="1"/>
          </p:cNvPicPr>
          <p:nvPr/>
        </p:nvPicPr>
        <p:blipFill>
          <a:blip r:embed="rId2"/>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D5B78ABE-CDC8-A654-646A-6653E4086ABE}"/>
              </a:ext>
            </a:extLst>
          </p:cNvPr>
          <p:cNvPicPr>
            <a:picLocks noChangeAspect="1"/>
          </p:cNvPicPr>
          <p:nvPr/>
        </p:nvPicPr>
        <p:blipFill>
          <a:blip r:embed="rId3"/>
          <a:stretch>
            <a:fillRect/>
          </a:stretch>
        </p:blipFill>
        <p:spPr>
          <a:xfrm>
            <a:off x="740473" y="1647169"/>
            <a:ext cx="7135221" cy="1333686"/>
          </a:xfrm>
          <a:prstGeom prst="rect">
            <a:avLst/>
          </a:prstGeom>
          <a:ln>
            <a:noFill/>
          </a:ln>
          <a:effectLst>
            <a:outerShdw blurRad="292100" dist="139700" dir="2700000" algn="tl" rotWithShape="0">
              <a:srgbClr val="333333">
                <a:alpha val="65000"/>
              </a:srgbClr>
            </a:outerShdw>
          </a:effectLst>
        </p:spPr>
      </p:pic>
      <p:sp>
        <p:nvSpPr>
          <p:cNvPr id="8" name="Metin kutusu 7">
            <a:extLst>
              <a:ext uri="{FF2B5EF4-FFF2-40B4-BE49-F238E27FC236}">
                <a16:creationId xmlns:a16="http://schemas.microsoft.com/office/drawing/2014/main" id="{08895D3C-0BF1-9AE6-28D5-8536B82DD79E}"/>
              </a:ext>
            </a:extLst>
          </p:cNvPr>
          <p:cNvSpPr txBox="1"/>
          <p:nvPr/>
        </p:nvSpPr>
        <p:spPr>
          <a:xfrm>
            <a:off x="1008993" y="3707261"/>
            <a:ext cx="9890235" cy="2153282"/>
          </a:xfrm>
          <a:prstGeom prst="rect">
            <a:avLst/>
          </a:prstGeom>
          <a:noFill/>
          <a:ln w="19050">
            <a:solidFill>
              <a:schemeClr val="tx2">
                <a:lumMod val="90000"/>
                <a:lumOff val="10000"/>
              </a:schemeClr>
            </a:solidFill>
          </a:ln>
        </p:spPr>
        <p:txBody>
          <a:bodyPr wrap="square">
            <a:spAutoFit/>
          </a:bodyPr>
          <a:lstStyle/>
          <a:p>
            <a:pPr marL="342900" indent="-342900" algn="just">
              <a:lnSpc>
                <a:spcPct val="107000"/>
              </a:lnSpc>
              <a:spcAft>
                <a:spcPts val="800"/>
              </a:spcAft>
              <a:buFont typeface="Wingdings" panose="05000000000000000000" pitchFamily="2" charset="2"/>
              <a:buChar char="Ø"/>
            </a:pPr>
            <a:r>
              <a:rPr lang="tr-TR" sz="2400" kern="100" dirty="0" err="1">
                <a:effectLst/>
                <a:latin typeface="Calibri" panose="020F0502020204030204" pitchFamily="34" charset="0"/>
                <a:ea typeface="Calibri" panose="020F0502020204030204" pitchFamily="34" charset="0"/>
                <a:cs typeface="Calibri" panose="020F0502020204030204" pitchFamily="34" charset="0"/>
              </a:rPr>
              <a:t>Long</a:t>
            </a:r>
            <a:r>
              <a:rPr lang="tr-TR" sz="2400" kern="100" dirty="0">
                <a:effectLst/>
                <a:latin typeface="Calibri" panose="020F0502020204030204" pitchFamily="34" charset="0"/>
                <a:ea typeface="Calibri" panose="020F0502020204030204" pitchFamily="34" charset="0"/>
                <a:cs typeface="Calibri" panose="020F0502020204030204" pitchFamily="34" charset="0"/>
              </a:rPr>
              <a:t> -COVID hastalarının değerlendirildiği başka çalışmalarda </a:t>
            </a:r>
            <a:r>
              <a:rPr lang="tr-TR" sz="2400" u="sng" kern="100" dirty="0">
                <a:effectLst/>
                <a:latin typeface="Calibri" panose="020F0502020204030204" pitchFamily="34" charset="0"/>
                <a:ea typeface="Calibri" panose="020F0502020204030204" pitchFamily="34" charset="0"/>
                <a:cs typeface="Calibri" panose="020F0502020204030204" pitchFamily="34" charset="0"/>
              </a:rPr>
              <a:t>kapiller yoğunluk kaybı, </a:t>
            </a:r>
            <a:r>
              <a:rPr lang="tr-TR" sz="2400" u="sng" kern="100" dirty="0" err="1">
                <a:effectLst/>
                <a:latin typeface="Calibri" panose="020F0502020204030204" pitchFamily="34" charset="0"/>
                <a:ea typeface="Calibri" panose="020F0502020204030204" pitchFamily="34" charset="0"/>
                <a:cs typeface="Calibri" panose="020F0502020204030204" pitchFamily="34" charset="0"/>
              </a:rPr>
              <a:t>avasküler</a:t>
            </a:r>
            <a:r>
              <a:rPr lang="tr-TR" sz="2400" u="sng" kern="100" dirty="0">
                <a:effectLst/>
                <a:latin typeface="Calibri" panose="020F0502020204030204" pitchFamily="34" charset="0"/>
                <a:ea typeface="Calibri" panose="020F0502020204030204" pitchFamily="34" charset="0"/>
                <a:cs typeface="Calibri" panose="020F0502020204030204" pitchFamily="34" charset="0"/>
              </a:rPr>
              <a:t> alanlar ve morfolojik değişiklikler </a:t>
            </a:r>
            <a:r>
              <a:rPr lang="tr-TR" sz="2400" kern="100" dirty="0">
                <a:effectLst/>
                <a:latin typeface="Calibri" panose="020F0502020204030204" pitchFamily="34" charset="0"/>
                <a:ea typeface="Calibri" panose="020F0502020204030204" pitchFamily="34" charset="0"/>
                <a:cs typeface="Calibri" panose="020F0502020204030204" pitchFamily="34" charset="0"/>
              </a:rPr>
              <a:t>bildirilmiş.</a:t>
            </a:r>
          </a:p>
          <a:p>
            <a:pPr marL="342900" indent="-342900" algn="just">
              <a:lnSpc>
                <a:spcPct val="107000"/>
              </a:lnSpc>
              <a:spcAft>
                <a:spcPts val="800"/>
              </a:spcAft>
              <a:buFont typeface="Wingdings" panose="05000000000000000000" pitchFamily="2" charset="2"/>
              <a:buChar char="Ø"/>
            </a:pPr>
            <a:r>
              <a:rPr lang="tr-TR" sz="2400" kern="100" dirty="0">
                <a:effectLst/>
                <a:latin typeface="Calibri" panose="020F0502020204030204" pitchFamily="34" charset="0"/>
                <a:ea typeface="Calibri" panose="020F0502020204030204" pitchFamily="34" charset="0"/>
                <a:cs typeface="Calibri" panose="020F0502020204030204" pitchFamily="34" charset="0"/>
              </a:rPr>
              <a:t>Bulgularımızda </a:t>
            </a:r>
            <a:r>
              <a:rPr lang="tr-TR" sz="2400" kern="100" dirty="0" err="1">
                <a:effectLst/>
                <a:latin typeface="Calibri" panose="020F0502020204030204" pitchFamily="34" charset="0"/>
                <a:ea typeface="Calibri" panose="020F0502020204030204" pitchFamily="34" charset="0"/>
                <a:cs typeface="Calibri" panose="020F0502020204030204" pitchFamily="34" charset="0"/>
              </a:rPr>
              <a:t>avasküler</a:t>
            </a:r>
            <a:r>
              <a:rPr lang="tr-TR" sz="2400" kern="100" dirty="0">
                <a:effectLst/>
                <a:latin typeface="Calibri" panose="020F0502020204030204" pitchFamily="34" charset="0"/>
                <a:ea typeface="Calibri" panose="020F0502020204030204" pitchFamily="34" charset="0"/>
                <a:cs typeface="Calibri" panose="020F0502020204030204" pitchFamily="34" charset="0"/>
              </a:rPr>
              <a:t> alan saptanmaması, kırılganlığın daha çok akut/kronik </a:t>
            </a:r>
            <a:r>
              <a:rPr lang="tr-TR" sz="2400" kern="100" dirty="0" err="1">
                <a:effectLst/>
                <a:latin typeface="Calibri" panose="020F0502020204030204" pitchFamily="34" charset="0"/>
                <a:ea typeface="Calibri" panose="020F0502020204030204" pitchFamily="34" charset="0"/>
                <a:cs typeface="Calibri" panose="020F0502020204030204" pitchFamily="34" charset="0"/>
              </a:rPr>
              <a:t>inflamatuvar</a:t>
            </a:r>
            <a:r>
              <a:rPr lang="tr-TR" sz="2400" kern="100" dirty="0">
                <a:effectLst/>
                <a:latin typeface="Calibri" panose="020F0502020204030204" pitchFamily="34" charset="0"/>
                <a:ea typeface="Calibri" panose="020F0502020204030204" pitchFamily="34" charset="0"/>
                <a:cs typeface="Calibri" panose="020F0502020204030204" pitchFamily="34" charset="0"/>
              </a:rPr>
              <a:t> süreçlere benzer erken mikrovasküler değişiklikleri yansıtmasıyla uyumlu olabilir.</a:t>
            </a:r>
          </a:p>
        </p:txBody>
      </p:sp>
    </p:spTree>
    <p:extLst>
      <p:ext uri="{BB962C8B-B14F-4D97-AF65-F5344CB8AC3E}">
        <p14:creationId xmlns:p14="http://schemas.microsoft.com/office/powerpoint/2010/main" val="2775406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80FFD-E49D-0CD6-C397-677B2D82ABBB}"/>
            </a:ext>
          </a:extLst>
        </p:cNvPr>
        <p:cNvGrpSpPr/>
        <p:nvPr/>
      </p:nvGrpSpPr>
      <p:grpSpPr>
        <a:xfrm>
          <a:off x="0" y="0"/>
          <a:ext cx="0" cy="0"/>
          <a:chOff x="0" y="0"/>
          <a:chExt cx="0" cy="0"/>
        </a:xfrm>
      </p:grpSpPr>
      <p:pic>
        <p:nvPicPr>
          <p:cNvPr id="9" name="Resim 8">
            <a:extLst>
              <a:ext uri="{FF2B5EF4-FFF2-40B4-BE49-F238E27FC236}">
                <a16:creationId xmlns:a16="http://schemas.microsoft.com/office/drawing/2014/main" id="{0D9B45CF-093B-A561-C68E-AA483DA35666}"/>
              </a:ext>
            </a:extLst>
          </p:cNvPr>
          <p:cNvPicPr>
            <a:picLocks noChangeAspect="1"/>
          </p:cNvPicPr>
          <p:nvPr/>
        </p:nvPicPr>
        <p:blipFill>
          <a:blip r:embed="rId2"/>
          <a:stretch>
            <a:fillRect/>
          </a:stretch>
        </p:blipFill>
        <p:spPr>
          <a:xfrm>
            <a:off x="7378262" y="1600702"/>
            <a:ext cx="4372305" cy="2883500"/>
          </a:xfrm>
          <a:prstGeom prst="rect">
            <a:avLst/>
          </a:prstGeom>
          <a:ln>
            <a:solidFill>
              <a:srgbClr val="C00000"/>
            </a:solidFill>
          </a:ln>
        </p:spPr>
      </p:pic>
      <p:sp>
        <p:nvSpPr>
          <p:cNvPr id="3" name="Dikdörtgen 2"/>
          <p:cNvSpPr/>
          <p:nvPr/>
        </p:nvSpPr>
        <p:spPr>
          <a:xfrm>
            <a:off x="384410" y="1228072"/>
            <a:ext cx="6096000" cy="707886"/>
          </a:xfrm>
          <a:prstGeom prst="rect">
            <a:avLst/>
          </a:prstGeom>
          <a:solidFill>
            <a:schemeClr val="tx2">
              <a:lumMod val="10000"/>
              <a:lumOff val="90000"/>
            </a:schemeClr>
          </a:solidFill>
        </p:spPr>
        <p:txBody>
          <a:bodyPr>
            <a:spAutoFit/>
          </a:bodyPr>
          <a:lstStyle/>
          <a:p>
            <a:pPr lvl="0" algn="just"/>
            <a:r>
              <a:rPr lang="tr-TR" sz="2000" dirty="0">
                <a:latin typeface="Calibri" panose="020F0502020204030204" pitchFamily="34" charset="0"/>
                <a:ea typeface="Calibri" panose="020F0502020204030204" pitchFamily="34" charset="0"/>
                <a:cs typeface="Calibri" panose="020F0502020204030204" pitchFamily="34" charset="0"/>
              </a:rPr>
              <a:t>Çalışmamız, kırılganlık ve NFC bulguları arasındaki ilişkiyi gösteren </a:t>
            </a:r>
            <a:r>
              <a:rPr lang="tr-TR" sz="2000" b="1" dirty="0">
                <a:latin typeface="Calibri" panose="020F0502020204030204" pitchFamily="34" charset="0"/>
                <a:ea typeface="Calibri" panose="020F0502020204030204" pitchFamily="34" charset="0"/>
                <a:cs typeface="Calibri" panose="020F0502020204030204" pitchFamily="34" charset="0"/>
              </a:rPr>
              <a:t>ilk</a:t>
            </a:r>
            <a:r>
              <a:rPr lang="tr-TR" sz="2000" dirty="0">
                <a:latin typeface="Calibri" panose="020F0502020204030204" pitchFamily="34" charset="0"/>
                <a:ea typeface="Calibri" panose="020F0502020204030204" pitchFamily="34" charset="0"/>
                <a:cs typeface="Calibri" panose="020F0502020204030204" pitchFamily="34" charset="0"/>
              </a:rPr>
              <a:t> çalışma</a:t>
            </a:r>
          </a:p>
        </p:txBody>
      </p:sp>
      <p:sp>
        <p:nvSpPr>
          <p:cNvPr id="5" name="Dikdörtgen 4"/>
          <p:cNvSpPr/>
          <p:nvPr/>
        </p:nvSpPr>
        <p:spPr>
          <a:xfrm>
            <a:off x="384410" y="2357080"/>
            <a:ext cx="5508559" cy="400110"/>
          </a:xfrm>
          <a:prstGeom prst="rect">
            <a:avLst/>
          </a:prstGeom>
          <a:solidFill>
            <a:schemeClr val="tx2">
              <a:lumMod val="25000"/>
              <a:lumOff val="75000"/>
            </a:schemeClr>
          </a:solidFill>
        </p:spPr>
        <p:txBody>
          <a:bodyPr wrap="none">
            <a:spAutoFit/>
          </a:bodyPr>
          <a:lstStyle/>
          <a:p>
            <a:pPr lvl="0" algn="ctr"/>
            <a:r>
              <a:rPr lang="tr-TR" sz="2000" dirty="0">
                <a:latin typeface="Calibri" panose="020F0502020204030204" pitchFamily="34" charset="0"/>
                <a:ea typeface="Calibri" panose="020F0502020204030204" pitchFamily="34" charset="0"/>
                <a:cs typeface="Calibri" panose="020F0502020204030204" pitchFamily="34" charset="0"/>
              </a:rPr>
              <a:t>Hesaplanan örnek büyüklüğünün üzerinde katılımcı</a:t>
            </a:r>
          </a:p>
        </p:txBody>
      </p:sp>
      <p:sp>
        <p:nvSpPr>
          <p:cNvPr id="7" name="Dikdörtgen 6"/>
          <p:cNvSpPr/>
          <p:nvPr/>
        </p:nvSpPr>
        <p:spPr>
          <a:xfrm>
            <a:off x="384410" y="3178312"/>
            <a:ext cx="6096000" cy="1015663"/>
          </a:xfrm>
          <a:prstGeom prst="rect">
            <a:avLst/>
          </a:prstGeom>
          <a:solidFill>
            <a:schemeClr val="tx2">
              <a:lumMod val="10000"/>
              <a:lumOff val="90000"/>
            </a:schemeClr>
          </a:solidFill>
        </p:spPr>
        <p:txBody>
          <a:bodyPr>
            <a:spAutoFit/>
          </a:bodyPr>
          <a:lstStyle/>
          <a:p>
            <a:pPr lvl="0" algn="just"/>
            <a:r>
              <a:rPr lang="tr-TR" sz="2000" dirty="0">
                <a:latin typeface="Calibri" panose="020F0502020204030204" pitchFamily="34" charset="0"/>
                <a:ea typeface="Calibri" panose="020F0502020204030204" pitchFamily="34" charset="0"/>
                <a:cs typeface="Calibri" panose="020F0502020204030204" pitchFamily="34" charset="0"/>
              </a:rPr>
              <a:t>Metodolojik açıdan, uluslararası standartlara uygun olarak </a:t>
            </a:r>
            <a:r>
              <a:rPr lang="tr-TR" sz="2000" b="1" dirty="0">
                <a:latin typeface="Calibri" panose="020F0502020204030204" pitchFamily="34" charset="0"/>
                <a:ea typeface="Calibri" panose="020F0502020204030204" pitchFamily="34" charset="0"/>
                <a:cs typeface="Calibri" panose="020F0502020204030204" pitchFamily="34" charset="0"/>
              </a:rPr>
              <a:t>her iki elde </a:t>
            </a:r>
            <a:r>
              <a:rPr lang="tr-TR" sz="2000" dirty="0">
                <a:latin typeface="Calibri" panose="020F0502020204030204" pitchFamily="34" charset="0"/>
                <a:ea typeface="Calibri" panose="020F0502020204030204" pitchFamily="34" charset="0"/>
                <a:cs typeface="Calibri" panose="020F0502020204030204" pitchFamily="34" charset="0"/>
              </a:rPr>
              <a:t>başparmaklar hariç </a:t>
            </a:r>
            <a:r>
              <a:rPr lang="tr-TR" sz="2000" b="1" dirty="0">
                <a:latin typeface="Calibri" panose="020F0502020204030204" pitchFamily="34" charset="0"/>
                <a:ea typeface="Calibri" panose="020F0502020204030204" pitchFamily="34" charset="0"/>
                <a:cs typeface="Calibri" panose="020F0502020204030204" pitchFamily="34" charset="0"/>
              </a:rPr>
              <a:t>toplam sekiz parmağın </a:t>
            </a:r>
            <a:r>
              <a:rPr lang="tr-TR" sz="2000" dirty="0">
                <a:latin typeface="Calibri" panose="020F0502020204030204" pitchFamily="34" charset="0"/>
                <a:ea typeface="Calibri" panose="020F0502020204030204" pitchFamily="34" charset="0"/>
                <a:cs typeface="Calibri" panose="020F0502020204030204" pitchFamily="34" charset="0"/>
              </a:rPr>
              <a:t>değerlendirilmesiyle öne çıkmakta</a:t>
            </a:r>
            <a:endParaRPr lang="tr-TR" sz="2000" dirty="0"/>
          </a:p>
        </p:txBody>
      </p:sp>
      <p:sp>
        <p:nvSpPr>
          <p:cNvPr id="11" name="Dikdörtgen 10"/>
          <p:cNvSpPr/>
          <p:nvPr/>
        </p:nvSpPr>
        <p:spPr>
          <a:xfrm>
            <a:off x="384410" y="4551537"/>
            <a:ext cx="6096000" cy="1015663"/>
          </a:xfrm>
          <a:prstGeom prst="rect">
            <a:avLst/>
          </a:prstGeom>
          <a:solidFill>
            <a:schemeClr val="tx2">
              <a:lumMod val="25000"/>
              <a:lumOff val="75000"/>
            </a:schemeClr>
          </a:solidFill>
        </p:spPr>
        <p:txBody>
          <a:bodyPr>
            <a:spAutoFit/>
          </a:bodyPr>
          <a:lstStyle/>
          <a:p>
            <a:pPr lvl="0" algn="just"/>
            <a:r>
              <a:rPr lang="tr-TR" sz="2000" dirty="0">
                <a:latin typeface="Calibri" panose="020F0502020204030204" pitchFamily="34" charset="0"/>
                <a:ea typeface="Calibri" panose="020F0502020204030204" pitchFamily="34" charset="0"/>
                <a:cs typeface="Calibri" panose="020F0502020204030204" pitchFamily="34" charset="0"/>
              </a:rPr>
              <a:t>Bu yaklaşım, parmaklar arası </a:t>
            </a:r>
            <a:r>
              <a:rPr lang="tr-TR" sz="2000" dirty="0" err="1">
                <a:latin typeface="Calibri" panose="020F0502020204030204" pitchFamily="34" charset="0"/>
                <a:ea typeface="Calibri" panose="020F0502020204030204" pitchFamily="34" charset="0"/>
                <a:cs typeface="Calibri" panose="020F0502020204030204" pitchFamily="34" charset="0"/>
              </a:rPr>
              <a:t>heterojenliği</a:t>
            </a:r>
            <a:r>
              <a:rPr lang="tr-TR" sz="2000" dirty="0">
                <a:latin typeface="Calibri" panose="020F0502020204030204" pitchFamily="34" charset="0"/>
                <a:ea typeface="Calibri" panose="020F0502020204030204" pitchFamily="34" charset="0"/>
                <a:cs typeface="Calibri" panose="020F0502020204030204" pitchFamily="34" charset="0"/>
              </a:rPr>
              <a:t> azaltarak tanısal duyarlılığı ve bulguların güvenilirliğini artırmaktadır</a:t>
            </a:r>
          </a:p>
        </p:txBody>
      </p:sp>
    </p:spTree>
    <p:extLst>
      <p:ext uri="{BB962C8B-B14F-4D97-AF65-F5344CB8AC3E}">
        <p14:creationId xmlns:p14="http://schemas.microsoft.com/office/powerpoint/2010/main" val="3115844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A6133-8F32-1395-9F2B-5AF1DF99984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9D95F90-5548-8C41-5F2F-081FB02068D1}"/>
              </a:ext>
            </a:extLst>
          </p:cNvPr>
          <p:cNvSpPr>
            <a:spLocks noGrp="1"/>
          </p:cNvSpPr>
          <p:nvPr>
            <p:ph type="title"/>
          </p:nvPr>
        </p:nvSpPr>
        <p:spPr/>
        <p:txBody>
          <a:bodyPr/>
          <a:lstStyle/>
          <a:p>
            <a:endParaRPr lang="tr-TR"/>
          </a:p>
        </p:txBody>
      </p:sp>
      <p:pic>
        <p:nvPicPr>
          <p:cNvPr id="4" name="İçerik Yer Tutucusu 4" descr="metin, ekran görüntüsü içeren bir resim&#10;&#10;Yapay zeka tarafından oluşturulmuş içerik yanlış olabilir.">
            <a:extLst>
              <a:ext uri="{FF2B5EF4-FFF2-40B4-BE49-F238E27FC236}">
                <a16:creationId xmlns:a16="http://schemas.microsoft.com/office/drawing/2014/main" id="{0FB4583E-3954-9C22-C551-B92DE14D532F}"/>
              </a:ext>
            </a:extLst>
          </p:cNvPr>
          <p:cNvPicPr>
            <a:picLocks noGrp="1" noChangeAspect="1"/>
          </p:cNvPicPr>
          <p:nvPr>
            <p:ph idx="1"/>
          </p:nvPr>
        </p:nvPicPr>
        <p:blipFill>
          <a:blip r:embed="rId3"/>
          <a:stretch>
            <a:fillRect/>
          </a:stretch>
        </p:blipFill>
        <p:spPr>
          <a:xfrm>
            <a:off x="0" y="0"/>
            <a:ext cx="12324945" cy="7247106"/>
          </a:xfrm>
        </p:spPr>
      </p:pic>
      <p:sp>
        <p:nvSpPr>
          <p:cNvPr id="8" name="Metin kutusu 7">
            <a:extLst>
              <a:ext uri="{FF2B5EF4-FFF2-40B4-BE49-F238E27FC236}">
                <a16:creationId xmlns:a16="http://schemas.microsoft.com/office/drawing/2014/main" id="{BA113740-113B-B6FD-E8A9-B78B031490D0}"/>
              </a:ext>
            </a:extLst>
          </p:cNvPr>
          <p:cNvSpPr txBox="1"/>
          <p:nvPr/>
        </p:nvSpPr>
        <p:spPr>
          <a:xfrm>
            <a:off x="705507" y="1824980"/>
            <a:ext cx="7795097" cy="584775"/>
          </a:xfrm>
          <a:prstGeom prst="rect">
            <a:avLst/>
          </a:prstGeom>
          <a:noFill/>
        </p:spPr>
        <p:txBody>
          <a:bodyPr wrap="square">
            <a:spAutoFit/>
          </a:bodyPr>
          <a:lstStyle/>
          <a:p>
            <a:r>
              <a:rPr lang="tr-TR" sz="3200" b="1" dirty="0">
                <a:latin typeface="Calibri" panose="020F0502020204030204" pitchFamily="34" charset="0"/>
                <a:cs typeface="Calibri" panose="020F0502020204030204" pitchFamily="34" charset="0"/>
              </a:rPr>
              <a:t>  Sınırlılıklar</a:t>
            </a:r>
          </a:p>
        </p:txBody>
      </p:sp>
      <p:graphicFrame>
        <p:nvGraphicFramePr>
          <p:cNvPr id="3" name="Diyagram 2">
            <a:extLst>
              <a:ext uri="{FF2B5EF4-FFF2-40B4-BE49-F238E27FC236}">
                <a16:creationId xmlns:a16="http://schemas.microsoft.com/office/drawing/2014/main" id="{37AAFBB3-B794-411B-C5B2-5832D87F2978}"/>
              </a:ext>
            </a:extLst>
          </p:cNvPr>
          <p:cNvGraphicFramePr/>
          <p:nvPr>
            <p:extLst>
              <p:ext uri="{D42A27DB-BD31-4B8C-83A1-F6EECF244321}">
                <p14:modId xmlns:p14="http://schemas.microsoft.com/office/powerpoint/2010/main" val="1862432148"/>
              </p:ext>
            </p:extLst>
          </p:nvPr>
        </p:nvGraphicFramePr>
        <p:xfrm>
          <a:off x="970193" y="2815442"/>
          <a:ext cx="10251613" cy="35328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12698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C75243-B186-0431-890E-3281ED90BEB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8C3AAF8-09F7-D546-9285-329A960233F9}"/>
              </a:ext>
            </a:extLst>
          </p:cNvPr>
          <p:cNvSpPr>
            <a:spLocks noGrp="1"/>
          </p:cNvSpPr>
          <p:nvPr>
            <p:ph idx="1"/>
          </p:nvPr>
        </p:nvSpPr>
        <p:spPr/>
        <p:txBody>
          <a:bodyPr/>
          <a:lstStyle/>
          <a:p>
            <a:endParaRPr lang="tr-TR" dirty="0"/>
          </a:p>
        </p:txBody>
      </p:sp>
      <p:pic>
        <p:nvPicPr>
          <p:cNvPr id="4" name="İçerik Yer Tutucusu 4" descr="metin, ekran görüntüsü içeren bir resim&#10;&#10;Yapay zeka tarafından oluşturulmuş içerik yanlış olabilir.">
            <a:extLst>
              <a:ext uri="{FF2B5EF4-FFF2-40B4-BE49-F238E27FC236}">
                <a16:creationId xmlns:a16="http://schemas.microsoft.com/office/drawing/2014/main" id="{6FE89A76-C824-6792-8CB9-DA6D9D55AE8E}"/>
              </a:ext>
            </a:extLst>
          </p:cNvPr>
          <p:cNvPicPr>
            <a:picLocks noChangeAspect="1"/>
          </p:cNvPicPr>
          <p:nvPr/>
        </p:nvPicPr>
        <p:blipFill>
          <a:blip r:embed="rId3"/>
          <a:stretch>
            <a:fillRect/>
          </a:stretch>
        </p:blipFill>
        <p:spPr>
          <a:xfrm>
            <a:off x="-39373" y="0"/>
            <a:ext cx="12324945" cy="7247106"/>
          </a:xfrm>
          <a:prstGeom prst="rect">
            <a:avLst/>
          </a:prstGeom>
        </p:spPr>
      </p:pic>
      <p:sp>
        <p:nvSpPr>
          <p:cNvPr id="8" name="Metin kutusu 7">
            <a:extLst>
              <a:ext uri="{FF2B5EF4-FFF2-40B4-BE49-F238E27FC236}">
                <a16:creationId xmlns:a16="http://schemas.microsoft.com/office/drawing/2014/main" id="{5477917E-BD05-A0E3-7F86-533F460DFB13}"/>
              </a:ext>
            </a:extLst>
          </p:cNvPr>
          <p:cNvSpPr txBox="1"/>
          <p:nvPr/>
        </p:nvSpPr>
        <p:spPr>
          <a:xfrm>
            <a:off x="1124606" y="1567774"/>
            <a:ext cx="4771697" cy="769441"/>
          </a:xfrm>
          <a:prstGeom prst="rect">
            <a:avLst/>
          </a:prstGeom>
          <a:noFill/>
        </p:spPr>
        <p:txBody>
          <a:bodyPr wrap="square">
            <a:spAutoFit/>
          </a:bodyPr>
          <a:lstStyle/>
          <a:p>
            <a:r>
              <a:rPr lang="tr-TR" sz="4400" b="1" dirty="0">
                <a:latin typeface="Calibri" panose="020F0502020204030204" pitchFamily="34" charset="0"/>
                <a:cs typeface="Calibri" panose="020F0502020204030204" pitchFamily="34" charset="0"/>
              </a:rPr>
              <a:t>SONUÇ</a:t>
            </a:r>
          </a:p>
        </p:txBody>
      </p:sp>
      <p:sp>
        <p:nvSpPr>
          <p:cNvPr id="10" name="Dikdörtgen: Köşeleri Yuvarlatılmış 9">
            <a:extLst>
              <a:ext uri="{FF2B5EF4-FFF2-40B4-BE49-F238E27FC236}">
                <a16:creationId xmlns:a16="http://schemas.microsoft.com/office/drawing/2014/main" id="{77A4F4BE-76A7-55CE-D488-62C350D9DAE3}"/>
              </a:ext>
            </a:extLst>
          </p:cNvPr>
          <p:cNvSpPr/>
          <p:nvPr/>
        </p:nvSpPr>
        <p:spPr>
          <a:xfrm>
            <a:off x="2533792" y="5263229"/>
            <a:ext cx="8088651" cy="965870"/>
          </a:xfrm>
          <a:prstGeom prst="roundRect">
            <a:avLst/>
          </a:prstGeom>
          <a:solidFill>
            <a:schemeClr val="tx2">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rPr>
              <a:t>Bulguların doğrulanması için çok merkezli, prospektif ve uzunlamasına çalışmalar gereklidir.</a:t>
            </a:r>
          </a:p>
        </p:txBody>
      </p:sp>
      <p:pic>
        <p:nvPicPr>
          <p:cNvPr id="12" name="Resim 11">
            <a:extLst>
              <a:ext uri="{FF2B5EF4-FFF2-40B4-BE49-F238E27FC236}">
                <a16:creationId xmlns:a16="http://schemas.microsoft.com/office/drawing/2014/main" id="{FFA64B33-61EF-64E4-B7E1-ED064F8EB7DF}"/>
              </a:ext>
            </a:extLst>
          </p:cNvPr>
          <p:cNvPicPr>
            <a:picLocks noChangeAspect="1"/>
          </p:cNvPicPr>
          <p:nvPr/>
        </p:nvPicPr>
        <p:blipFill>
          <a:blip r:embed="rId4"/>
          <a:stretch>
            <a:fillRect/>
          </a:stretch>
        </p:blipFill>
        <p:spPr>
          <a:xfrm>
            <a:off x="1371640" y="3941853"/>
            <a:ext cx="861587" cy="759859"/>
          </a:xfrm>
          <a:prstGeom prst="rect">
            <a:avLst/>
          </a:prstGeom>
        </p:spPr>
      </p:pic>
      <p:pic>
        <p:nvPicPr>
          <p:cNvPr id="14" name="Resim 13">
            <a:extLst>
              <a:ext uri="{FF2B5EF4-FFF2-40B4-BE49-F238E27FC236}">
                <a16:creationId xmlns:a16="http://schemas.microsoft.com/office/drawing/2014/main" id="{49F7D7E4-F478-E361-CBB9-4E5AEF4F4D69}"/>
              </a:ext>
            </a:extLst>
          </p:cNvPr>
          <p:cNvPicPr>
            <a:picLocks noChangeAspect="1"/>
          </p:cNvPicPr>
          <p:nvPr/>
        </p:nvPicPr>
        <p:blipFill>
          <a:blip r:embed="rId5"/>
          <a:stretch>
            <a:fillRect/>
          </a:stretch>
        </p:blipFill>
        <p:spPr>
          <a:xfrm>
            <a:off x="1476387" y="5394870"/>
            <a:ext cx="861586" cy="759859"/>
          </a:xfrm>
          <a:prstGeom prst="rect">
            <a:avLst/>
          </a:prstGeom>
        </p:spPr>
      </p:pic>
      <p:sp>
        <p:nvSpPr>
          <p:cNvPr id="5" name="Dikdörtgen: Köşeleri Yuvarlatılmış 4">
            <a:extLst>
              <a:ext uri="{FF2B5EF4-FFF2-40B4-BE49-F238E27FC236}">
                <a16:creationId xmlns:a16="http://schemas.microsoft.com/office/drawing/2014/main" id="{831C623B-29CA-2E60-6924-12A646714F00}"/>
              </a:ext>
            </a:extLst>
          </p:cNvPr>
          <p:cNvSpPr/>
          <p:nvPr/>
        </p:nvSpPr>
        <p:spPr>
          <a:xfrm>
            <a:off x="2533791" y="2395662"/>
            <a:ext cx="8088852" cy="965869"/>
          </a:xfrm>
          <a:prstGeom prst="roundRect">
            <a:avLst/>
          </a:prstGeom>
          <a:solidFill>
            <a:schemeClr val="tx2">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rPr>
              <a:t>Bu çalışma, geriatrik popülasyonda kırılganlığın mikrovasküler yansımalarını ortaya koyarak, </a:t>
            </a:r>
            <a:r>
              <a:rPr lang="tr-TR"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kapilleroskopinin</a:t>
            </a:r>
            <a:r>
              <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rPr>
              <a:t> olası bir </a:t>
            </a:r>
            <a:r>
              <a:rPr lang="tr-TR"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biyobelirteç</a:t>
            </a:r>
            <a:r>
              <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rPr>
              <a:t> olarak kullanılabileceğine dair </a:t>
            </a:r>
            <a:r>
              <a:rPr lang="tr-TR" sz="2000" b="1" dirty="0">
                <a:solidFill>
                  <a:schemeClr val="tx1"/>
                </a:solidFill>
                <a:latin typeface="Calibri" panose="020F0502020204030204" pitchFamily="34" charset="0"/>
                <a:ea typeface="Calibri" panose="020F0502020204030204" pitchFamily="34" charset="0"/>
                <a:cs typeface="Calibri" panose="020F0502020204030204" pitchFamily="34" charset="0"/>
              </a:rPr>
              <a:t>ilk</a:t>
            </a:r>
            <a:r>
              <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rPr>
              <a:t> adımdır.</a:t>
            </a:r>
          </a:p>
        </p:txBody>
      </p:sp>
      <p:pic>
        <p:nvPicPr>
          <p:cNvPr id="15" name="Resim 14">
            <a:extLst>
              <a:ext uri="{FF2B5EF4-FFF2-40B4-BE49-F238E27FC236}">
                <a16:creationId xmlns:a16="http://schemas.microsoft.com/office/drawing/2014/main" id="{92E72BEA-2897-5318-567D-F27EC1053F28}"/>
              </a:ext>
            </a:extLst>
          </p:cNvPr>
          <p:cNvPicPr>
            <a:picLocks noChangeAspect="1"/>
          </p:cNvPicPr>
          <p:nvPr/>
        </p:nvPicPr>
        <p:blipFill>
          <a:blip r:embed="rId6"/>
          <a:stretch>
            <a:fillRect/>
          </a:stretch>
        </p:blipFill>
        <p:spPr>
          <a:xfrm>
            <a:off x="1552586" y="2518110"/>
            <a:ext cx="861587" cy="708352"/>
          </a:xfrm>
          <a:prstGeom prst="rect">
            <a:avLst/>
          </a:prstGeom>
        </p:spPr>
      </p:pic>
      <p:sp>
        <p:nvSpPr>
          <p:cNvPr id="6" name="Dikdörtgen: Köşeleri Yuvarlatılmış 5">
            <a:extLst>
              <a:ext uri="{FF2B5EF4-FFF2-40B4-BE49-F238E27FC236}">
                <a16:creationId xmlns:a16="http://schemas.microsoft.com/office/drawing/2014/main" id="{7143E52D-5B5C-BA5F-43E8-C6CF120D4053}"/>
              </a:ext>
            </a:extLst>
          </p:cNvPr>
          <p:cNvSpPr/>
          <p:nvPr/>
        </p:nvSpPr>
        <p:spPr>
          <a:xfrm>
            <a:off x="2533791" y="3844003"/>
            <a:ext cx="8088652" cy="1070643"/>
          </a:xfrm>
          <a:prstGeom prst="roundRect">
            <a:avLst>
              <a:gd name="adj" fmla="val 20271"/>
            </a:avLst>
          </a:prstGeom>
          <a:solidFill>
            <a:schemeClr val="tx2">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tr-TR" sz="2000">
                <a:solidFill>
                  <a:schemeClr val="tx1"/>
                </a:solidFill>
                <a:latin typeface="Calibri" panose="020F0502020204030204" pitchFamily="34" charset="0"/>
                <a:ea typeface="Calibri" panose="020F0502020204030204" pitchFamily="34" charset="0"/>
                <a:cs typeface="Calibri" panose="020F0502020204030204" pitchFamily="34" charset="0"/>
              </a:rPr>
              <a:t>NFC skorunun kırılganlık tanısındaki ayırt edici gücü orta düzeydedir, bu da kırılganlığın multifaktöriyel doğasıyla uyumludur.</a:t>
            </a:r>
            <a:endPar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3752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237E76-9249-4A6B-D9C8-95B6FDE53565}"/>
              </a:ext>
            </a:extLst>
          </p:cNvPr>
          <p:cNvSpPr>
            <a:spLocks noGrp="1"/>
          </p:cNvSpPr>
          <p:nvPr>
            <p:ph type="title"/>
          </p:nvPr>
        </p:nvSpPr>
        <p:spPr/>
        <p:txBody>
          <a:bodyPr/>
          <a:lstStyle/>
          <a:p>
            <a:endParaRPr lang="tr-TR"/>
          </a:p>
        </p:txBody>
      </p:sp>
      <p:pic>
        <p:nvPicPr>
          <p:cNvPr id="4" name="İçerik Yer Tutucusu 4" descr="metin, ekran görüntüsü içeren bir resim&#10;&#10;Yapay zeka tarafından oluşturulmuş içerik yanlış olabilir.">
            <a:extLst>
              <a:ext uri="{FF2B5EF4-FFF2-40B4-BE49-F238E27FC236}">
                <a16:creationId xmlns:a16="http://schemas.microsoft.com/office/drawing/2014/main" id="{2FB35C77-1D0B-02D4-E7B7-E984415157F3}"/>
              </a:ext>
            </a:extLst>
          </p:cNvPr>
          <p:cNvPicPr>
            <a:picLocks noGrp="1" noChangeAspect="1"/>
          </p:cNvPicPr>
          <p:nvPr>
            <p:ph idx="1"/>
          </p:nvPr>
        </p:nvPicPr>
        <p:blipFill>
          <a:blip r:embed="rId3"/>
          <a:stretch>
            <a:fillRect/>
          </a:stretch>
        </p:blipFill>
        <p:spPr>
          <a:xfrm>
            <a:off x="0" y="0"/>
            <a:ext cx="12192000" cy="7068065"/>
          </a:xfrm>
          <a:prstGeom prst="rect">
            <a:avLst/>
          </a:prstGeom>
        </p:spPr>
      </p:pic>
      <p:sp>
        <p:nvSpPr>
          <p:cNvPr id="6" name="Metin kutusu 5">
            <a:extLst>
              <a:ext uri="{FF2B5EF4-FFF2-40B4-BE49-F238E27FC236}">
                <a16:creationId xmlns:a16="http://schemas.microsoft.com/office/drawing/2014/main" id="{9A4E021B-6747-54CA-79EF-AB5DD8EBB5A5}"/>
              </a:ext>
            </a:extLst>
          </p:cNvPr>
          <p:cNvSpPr txBox="1"/>
          <p:nvPr/>
        </p:nvSpPr>
        <p:spPr>
          <a:xfrm rot="10800000" flipH="1" flipV="1">
            <a:off x="8171936" y="6262042"/>
            <a:ext cx="3393190" cy="461665"/>
          </a:xfrm>
          <a:prstGeom prst="rect">
            <a:avLst/>
          </a:prstGeom>
          <a:noFill/>
        </p:spPr>
        <p:txBody>
          <a:bodyPr wrap="square">
            <a:spAutoFit/>
          </a:bodyPr>
          <a:lstStyle/>
          <a:p>
            <a:pPr marL="0" indent="0">
              <a:buNone/>
            </a:pPr>
            <a:r>
              <a:rPr lang="tr-TR" sz="2400" dirty="0"/>
              <a:t>Teşekkürler</a:t>
            </a:r>
          </a:p>
        </p:txBody>
      </p:sp>
      <p:pic>
        <p:nvPicPr>
          <p:cNvPr id="8" name="Resim 7">
            <a:extLst>
              <a:ext uri="{FF2B5EF4-FFF2-40B4-BE49-F238E27FC236}">
                <a16:creationId xmlns:a16="http://schemas.microsoft.com/office/drawing/2014/main" id="{2D18F7EE-1262-1C58-96FB-1CF2A7BC0ECF}"/>
              </a:ext>
            </a:extLst>
          </p:cNvPr>
          <p:cNvPicPr>
            <a:picLocks noChangeAspect="1"/>
          </p:cNvPicPr>
          <p:nvPr/>
        </p:nvPicPr>
        <p:blipFill>
          <a:blip r:embed="rId4"/>
          <a:stretch>
            <a:fillRect/>
          </a:stretch>
        </p:blipFill>
        <p:spPr>
          <a:xfrm>
            <a:off x="2090005" y="1361174"/>
            <a:ext cx="8174341" cy="4677024"/>
          </a:xfrm>
          <a:prstGeom prst="rect">
            <a:avLst/>
          </a:prstGeom>
        </p:spPr>
      </p:pic>
    </p:spTree>
    <p:extLst>
      <p:ext uri="{BB962C8B-B14F-4D97-AF65-F5344CB8AC3E}">
        <p14:creationId xmlns:p14="http://schemas.microsoft.com/office/powerpoint/2010/main" val="221367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39267CA-3808-1790-85B6-A4D9CDD5B02C}"/>
              </a:ext>
            </a:extLst>
          </p:cNvPr>
          <p:cNvSpPr>
            <a:spLocks noGrp="1"/>
          </p:cNvSpPr>
          <p:nvPr>
            <p:ph idx="1"/>
          </p:nvPr>
        </p:nvSpPr>
        <p:spPr/>
        <p:txBody>
          <a:bodyPr/>
          <a:lstStyle/>
          <a:p>
            <a:endParaRPr lang="tr-TR"/>
          </a:p>
        </p:txBody>
      </p:sp>
      <p:pic>
        <p:nvPicPr>
          <p:cNvPr id="6" name="İçerik Yer Tutucusu 4" descr="metin, ekran görüntüsü içeren bir resim">
            <a:extLst>
              <a:ext uri="{FF2B5EF4-FFF2-40B4-BE49-F238E27FC236}">
                <a16:creationId xmlns:a16="http://schemas.microsoft.com/office/drawing/2014/main" id="{2E89B9D3-8284-1558-DDD6-773A061A96AB}"/>
              </a:ext>
            </a:extLst>
          </p:cNvPr>
          <p:cNvPicPr>
            <a:picLocks noChangeAspect="1"/>
          </p:cNvPicPr>
          <p:nvPr/>
        </p:nvPicPr>
        <p:blipFill>
          <a:blip r:embed="rId3"/>
          <a:stretch>
            <a:fillRect/>
          </a:stretch>
        </p:blipFill>
        <p:spPr>
          <a:xfrm>
            <a:off x="0" y="0"/>
            <a:ext cx="12192000" cy="6858000"/>
          </a:xfrm>
          <a:prstGeom prst="rect">
            <a:avLst/>
          </a:prstGeom>
        </p:spPr>
      </p:pic>
      <p:sp>
        <p:nvSpPr>
          <p:cNvPr id="9" name="Metin kutusu 8">
            <a:extLst>
              <a:ext uri="{FF2B5EF4-FFF2-40B4-BE49-F238E27FC236}">
                <a16:creationId xmlns:a16="http://schemas.microsoft.com/office/drawing/2014/main" id="{E13849A5-F0C3-2A0A-2B37-30847D5ECAEB}"/>
              </a:ext>
            </a:extLst>
          </p:cNvPr>
          <p:cNvSpPr txBox="1"/>
          <p:nvPr/>
        </p:nvSpPr>
        <p:spPr>
          <a:xfrm>
            <a:off x="961898" y="2017413"/>
            <a:ext cx="5896303" cy="3477875"/>
          </a:xfrm>
          <a:prstGeom prst="rect">
            <a:avLst/>
          </a:prstGeom>
          <a:noFill/>
        </p:spPr>
        <p:txBody>
          <a:bodyPr wrap="square">
            <a:spAutoFit/>
          </a:bodyPr>
          <a:lstStyle/>
          <a:p>
            <a:pPr marL="342900" indent="-342900" algn="just">
              <a:buFont typeface="Wingdings" panose="05000000000000000000" pitchFamily="2" charset="2"/>
              <a:buChar char="Ø"/>
            </a:pPr>
            <a:r>
              <a:rPr lang="tr-TR" sz="2000" dirty="0">
                <a:latin typeface="Calibri" panose="020F0502020204030204" pitchFamily="34" charset="0"/>
                <a:ea typeface="Calibri" panose="020F0502020204030204" pitchFamily="34" charset="0"/>
                <a:cs typeface="Calibri" panose="020F0502020204030204" pitchFamily="34" charset="0"/>
              </a:rPr>
              <a:t>Yaşlanma sürecinde</a:t>
            </a:r>
            <a:r>
              <a:rPr lang="tr-TR" sz="2000" b="1" dirty="0">
                <a:latin typeface="Calibri" panose="020F0502020204030204" pitchFamily="34" charset="0"/>
                <a:ea typeface="Calibri" panose="020F0502020204030204" pitchFamily="34" charset="0"/>
                <a:cs typeface="Calibri" panose="020F0502020204030204" pitchFamily="34" charset="0"/>
              </a:rPr>
              <a:t> kronik düşük düzey inflamasyon </a:t>
            </a:r>
            <a:r>
              <a:rPr lang="tr-TR" sz="2000" dirty="0">
                <a:latin typeface="Calibri" panose="020F0502020204030204" pitchFamily="34" charset="0"/>
                <a:ea typeface="Calibri" panose="020F0502020204030204" pitchFamily="34" charset="0"/>
                <a:cs typeface="Calibri" panose="020F0502020204030204" pitchFamily="34" charset="0"/>
              </a:rPr>
              <a:t>kırılganlığın temel biyolojik mekanizmalarından biri</a:t>
            </a:r>
          </a:p>
          <a:p>
            <a:pPr marL="342900" indent="-342900" algn="just">
              <a:buFont typeface="Wingdings" panose="05000000000000000000" pitchFamily="2" charset="2"/>
              <a:buChar char="Ø"/>
            </a:pPr>
            <a:endParaRPr lang="tr-TR" sz="20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endParaRPr lang="tr-TR" sz="20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endParaRPr lang="tr-TR" sz="20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r>
              <a:rPr lang="tr-TR" sz="2000" dirty="0">
                <a:latin typeface="Calibri" panose="020F0502020204030204" pitchFamily="34" charset="0"/>
                <a:cs typeface="Calibri" panose="020F0502020204030204" pitchFamily="34" charset="0"/>
              </a:rPr>
              <a:t>Literatürde kırılganlık, </a:t>
            </a:r>
            <a:r>
              <a:rPr lang="tr-TR" sz="2000" dirty="0" err="1">
                <a:latin typeface="Calibri" panose="020F0502020204030204" pitchFamily="34" charset="0"/>
                <a:cs typeface="Calibri" panose="020F0502020204030204" pitchFamily="34" charset="0"/>
              </a:rPr>
              <a:t>sarkopeni</a:t>
            </a:r>
            <a:r>
              <a:rPr lang="tr-TR" sz="2000" dirty="0">
                <a:latin typeface="Calibri" panose="020F0502020204030204" pitchFamily="34" charset="0"/>
                <a:cs typeface="Calibri" panose="020F0502020204030204" pitchFamily="34" charset="0"/>
              </a:rPr>
              <a:t> ve inflamasyon arasındaki biyolojik bağlantının </a:t>
            </a:r>
            <a:r>
              <a:rPr lang="tr-TR" sz="2000" b="1" u="sng" dirty="0">
                <a:latin typeface="Calibri" panose="020F0502020204030204" pitchFamily="34" charset="0"/>
                <a:cs typeface="Calibri" panose="020F0502020204030204" pitchFamily="34" charset="0"/>
              </a:rPr>
              <a:t>mikrovasküler fonksiyon bozukluğu</a:t>
            </a:r>
            <a:r>
              <a:rPr lang="tr-TR" sz="2000" u="sng"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ile ilişkili olduğu gösterilmiş</a:t>
            </a:r>
          </a:p>
          <a:p>
            <a:pPr marL="342900" indent="-342900" algn="just">
              <a:buFont typeface="Wingdings" panose="05000000000000000000" pitchFamily="2" charset="2"/>
              <a:buChar char="Ø"/>
            </a:pPr>
            <a:endParaRPr lang="tr-TR" sz="20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endParaRPr lang="tr-TR" sz="2000" dirty="0">
              <a:latin typeface="Calibri" panose="020F0502020204030204" pitchFamily="34" charset="0"/>
              <a:ea typeface="Calibri" panose="020F0502020204030204" pitchFamily="34" charset="0"/>
              <a:cs typeface="Calibri" panose="020F0502020204030204" pitchFamily="34" charset="0"/>
            </a:endParaRPr>
          </a:p>
        </p:txBody>
      </p:sp>
      <p:pic>
        <p:nvPicPr>
          <p:cNvPr id="11" name="Resim 10">
            <a:extLst>
              <a:ext uri="{FF2B5EF4-FFF2-40B4-BE49-F238E27FC236}">
                <a16:creationId xmlns:a16="http://schemas.microsoft.com/office/drawing/2014/main" id="{56ED28F7-2979-D222-8E45-46296F9189F6}"/>
              </a:ext>
            </a:extLst>
          </p:cNvPr>
          <p:cNvPicPr>
            <a:picLocks noChangeAspect="1"/>
          </p:cNvPicPr>
          <p:nvPr/>
        </p:nvPicPr>
        <p:blipFill>
          <a:blip r:embed="rId4"/>
          <a:stretch>
            <a:fillRect/>
          </a:stretch>
        </p:blipFill>
        <p:spPr>
          <a:xfrm>
            <a:off x="6981898" y="1426153"/>
            <a:ext cx="4870887" cy="4350086"/>
          </a:xfrm>
          <a:prstGeom prst="rect">
            <a:avLst/>
          </a:prstGeom>
        </p:spPr>
      </p:pic>
      <p:sp>
        <p:nvSpPr>
          <p:cNvPr id="12" name="Metin kutusu 11">
            <a:extLst>
              <a:ext uri="{FF2B5EF4-FFF2-40B4-BE49-F238E27FC236}">
                <a16:creationId xmlns:a16="http://schemas.microsoft.com/office/drawing/2014/main" id="{7C2B8CDA-7915-498D-368D-869EA9660F62}"/>
              </a:ext>
            </a:extLst>
          </p:cNvPr>
          <p:cNvSpPr txBox="1"/>
          <p:nvPr/>
        </p:nvSpPr>
        <p:spPr>
          <a:xfrm>
            <a:off x="1253358" y="6176325"/>
            <a:ext cx="10100442" cy="400110"/>
          </a:xfrm>
          <a:prstGeom prst="rect">
            <a:avLst/>
          </a:prstGeom>
          <a:noFill/>
        </p:spPr>
        <p:txBody>
          <a:bodyPr wrap="square" rtlCol="0">
            <a:spAutoFit/>
          </a:bodyPr>
          <a:lstStyle/>
          <a:p>
            <a:pPr algn="just"/>
            <a:r>
              <a:rPr lang="tr-TR" sz="1000" dirty="0" err="1">
                <a:latin typeface="Calibri" panose="020F0502020204030204" pitchFamily="34" charset="0"/>
                <a:cs typeface="Calibri" panose="020F0502020204030204" pitchFamily="34" charset="0"/>
              </a:rPr>
              <a:t>Ungvari</a:t>
            </a:r>
            <a:r>
              <a:rPr lang="tr-TR" sz="1000" dirty="0">
                <a:latin typeface="Calibri" panose="020F0502020204030204" pitchFamily="34" charset="0"/>
                <a:cs typeface="Calibri" panose="020F0502020204030204" pitchFamily="34" charset="0"/>
              </a:rPr>
              <a:t>, Z., </a:t>
            </a:r>
            <a:r>
              <a:rPr lang="tr-TR" sz="1000" dirty="0" err="1">
                <a:latin typeface="Calibri" panose="020F0502020204030204" pitchFamily="34" charset="0"/>
                <a:cs typeface="Calibri" panose="020F0502020204030204" pitchFamily="34" charset="0"/>
              </a:rPr>
              <a:t>Tarantini</a:t>
            </a:r>
            <a:r>
              <a:rPr lang="tr-TR" sz="1000" dirty="0">
                <a:latin typeface="Calibri" panose="020F0502020204030204" pitchFamily="34" charset="0"/>
                <a:cs typeface="Calibri" panose="020F0502020204030204" pitchFamily="34" charset="0"/>
              </a:rPr>
              <a:t>, S., </a:t>
            </a:r>
            <a:r>
              <a:rPr lang="tr-TR" sz="1000" dirty="0" err="1">
                <a:latin typeface="Calibri" panose="020F0502020204030204" pitchFamily="34" charset="0"/>
                <a:cs typeface="Calibri" panose="020F0502020204030204" pitchFamily="34" charset="0"/>
              </a:rPr>
              <a:t>Donato</a:t>
            </a:r>
            <a:r>
              <a:rPr lang="tr-TR" sz="1000" dirty="0">
                <a:latin typeface="Calibri" panose="020F0502020204030204" pitchFamily="34" charset="0"/>
                <a:cs typeface="Calibri" panose="020F0502020204030204" pitchFamily="34" charset="0"/>
              </a:rPr>
              <a:t>, A. J., </a:t>
            </a:r>
            <a:r>
              <a:rPr lang="tr-TR" sz="1000" dirty="0" err="1">
                <a:latin typeface="Calibri" panose="020F0502020204030204" pitchFamily="34" charset="0"/>
                <a:cs typeface="Calibri" panose="020F0502020204030204" pitchFamily="34" charset="0"/>
              </a:rPr>
              <a:t>Galvan</a:t>
            </a:r>
            <a:r>
              <a:rPr lang="tr-TR" sz="1000" dirty="0">
                <a:latin typeface="Calibri" panose="020F0502020204030204" pitchFamily="34" charset="0"/>
                <a:cs typeface="Calibri" panose="020F0502020204030204" pitchFamily="34" charset="0"/>
              </a:rPr>
              <a:t>, V., &amp; </a:t>
            </a:r>
            <a:r>
              <a:rPr lang="tr-TR" sz="1000" dirty="0" err="1">
                <a:latin typeface="Calibri" panose="020F0502020204030204" pitchFamily="34" charset="0"/>
                <a:cs typeface="Calibri" panose="020F0502020204030204" pitchFamily="34" charset="0"/>
              </a:rPr>
              <a:t>Csiszar</a:t>
            </a:r>
            <a:r>
              <a:rPr lang="tr-TR" sz="1000" dirty="0">
                <a:latin typeface="Calibri" panose="020F0502020204030204" pitchFamily="34" charset="0"/>
                <a:cs typeface="Calibri" panose="020F0502020204030204" pitchFamily="34" charset="0"/>
              </a:rPr>
              <a:t>, A. (2018). </a:t>
            </a:r>
            <a:r>
              <a:rPr lang="tr-TR" sz="1000" i="1" dirty="0" err="1">
                <a:latin typeface="Calibri" panose="020F0502020204030204" pitchFamily="34" charset="0"/>
                <a:cs typeface="Calibri" panose="020F0502020204030204" pitchFamily="34" charset="0"/>
              </a:rPr>
              <a:t>Mechanisms</a:t>
            </a:r>
            <a:r>
              <a:rPr lang="tr-TR" sz="1000" i="1" dirty="0">
                <a:latin typeface="Calibri" panose="020F0502020204030204" pitchFamily="34" charset="0"/>
                <a:cs typeface="Calibri" panose="020F0502020204030204" pitchFamily="34" charset="0"/>
              </a:rPr>
              <a:t> of </a:t>
            </a:r>
            <a:r>
              <a:rPr lang="tr-TR" sz="1000" i="1" dirty="0" err="1">
                <a:latin typeface="Calibri" panose="020F0502020204030204" pitchFamily="34" charset="0"/>
                <a:cs typeface="Calibri" panose="020F0502020204030204" pitchFamily="34" charset="0"/>
              </a:rPr>
              <a:t>vascular</a:t>
            </a:r>
            <a:r>
              <a:rPr lang="tr-TR" sz="1000" i="1"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aging</a:t>
            </a:r>
            <a:r>
              <a:rPr lang="tr-TR" sz="1000"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Circulation</a:t>
            </a:r>
            <a:r>
              <a:rPr lang="tr-TR" sz="1000" i="1"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Research</a:t>
            </a:r>
            <a:r>
              <a:rPr lang="tr-TR" sz="1000" i="1" dirty="0">
                <a:latin typeface="Calibri" panose="020F0502020204030204" pitchFamily="34" charset="0"/>
                <a:cs typeface="Calibri" panose="020F0502020204030204" pitchFamily="34" charset="0"/>
              </a:rPr>
              <a:t>, 123</a:t>
            </a:r>
            <a:r>
              <a:rPr lang="tr-TR" sz="1000" dirty="0">
                <a:latin typeface="Calibri" panose="020F0502020204030204" pitchFamily="34" charset="0"/>
                <a:cs typeface="Calibri" panose="020F0502020204030204" pitchFamily="34" charset="0"/>
              </a:rPr>
              <a:t>(7), 849–867</a:t>
            </a:r>
          </a:p>
          <a:p>
            <a:pPr algn="just"/>
            <a:r>
              <a:rPr lang="tr-TR" sz="1000" dirty="0" err="1">
                <a:latin typeface="Calibri" panose="020F0502020204030204" pitchFamily="34" charset="0"/>
                <a:cs typeface="Calibri" panose="020F0502020204030204" pitchFamily="34" charset="0"/>
              </a:rPr>
              <a:t>Fulop</a:t>
            </a:r>
            <a:r>
              <a:rPr lang="tr-TR" sz="1000" dirty="0">
                <a:latin typeface="Calibri" panose="020F0502020204030204" pitchFamily="34" charset="0"/>
                <a:cs typeface="Calibri" panose="020F0502020204030204" pitchFamily="34" charset="0"/>
              </a:rPr>
              <a:t>, T., </a:t>
            </a:r>
            <a:r>
              <a:rPr lang="tr-TR" sz="1000" dirty="0" err="1">
                <a:latin typeface="Calibri" panose="020F0502020204030204" pitchFamily="34" charset="0"/>
                <a:cs typeface="Calibri" panose="020F0502020204030204" pitchFamily="34" charset="0"/>
              </a:rPr>
              <a:t>Larbi</a:t>
            </a:r>
            <a:r>
              <a:rPr lang="tr-TR" sz="1000" dirty="0">
                <a:latin typeface="Calibri" panose="020F0502020204030204" pitchFamily="34" charset="0"/>
                <a:cs typeface="Calibri" panose="020F0502020204030204" pitchFamily="34" charset="0"/>
              </a:rPr>
              <a:t>, A., </a:t>
            </a:r>
            <a:r>
              <a:rPr lang="tr-TR" sz="1000" dirty="0" err="1">
                <a:latin typeface="Calibri" panose="020F0502020204030204" pitchFamily="34" charset="0"/>
                <a:cs typeface="Calibri" panose="020F0502020204030204" pitchFamily="34" charset="0"/>
              </a:rPr>
              <a:t>Pawelec</a:t>
            </a:r>
            <a:r>
              <a:rPr lang="tr-TR" sz="1000" dirty="0">
                <a:latin typeface="Calibri" panose="020F0502020204030204" pitchFamily="34" charset="0"/>
                <a:cs typeface="Calibri" panose="020F0502020204030204" pitchFamily="34" charset="0"/>
              </a:rPr>
              <a:t>, G., </a:t>
            </a:r>
            <a:r>
              <a:rPr lang="tr-TR" sz="1000" dirty="0" err="1">
                <a:latin typeface="Calibri" panose="020F0502020204030204" pitchFamily="34" charset="0"/>
                <a:cs typeface="Calibri" panose="020F0502020204030204" pitchFamily="34" charset="0"/>
              </a:rPr>
              <a:t>Khalil</a:t>
            </a:r>
            <a:r>
              <a:rPr lang="tr-TR" sz="1000" dirty="0">
                <a:latin typeface="Calibri" panose="020F0502020204030204" pitchFamily="34" charset="0"/>
                <a:cs typeface="Calibri" panose="020F0502020204030204" pitchFamily="34" charset="0"/>
              </a:rPr>
              <a:t>, A., Cohen, A. A., </a:t>
            </a:r>
            <a:r>
              <a:rPr lang="tr-TR" sz="1000" dirty="0" err="1">
                <a:latin typeface="Calibri" panose="020F0502020204030204" pitchFamily="34" charset="0"/>
                <a:cs typeface="Calibri" panose="020F0502020204030204" pitchFamily="34" charset="0"/>
              </a:rPr>
              <a:t>Hirokawa</a:t>
            </a:r>
            <a:r>
              <a:rPr lang="tr-TR" sz="1000" dirty="0">
                <a:latin typeface="Calibri" panose="020F0502020204030204" pitchFamily="34" charset="0"/>
                <a:cs typeface="Calibri" panose="020F0502020204030204" pitchFamily="34" charset="0"/>
              </a:rPr>
              <a:t>, K., ... &amp; </a:t>
            </a:r>
            <a:r>
              <a:rPr lang="tr-TR" sz="1000" dirty="0" err="1">
                <a:latin typeface="Calibri" panose="020F0502020204030204" pitchFamily="34" charset="0"/>
                <a:cs typeface="Calibri" panose="020F0502020204030204" pitchFamily="34" charset="0"/>
              </a:rPr>
              <a:t>Franceschi</a:t>
            </a:r>
            <a:r>
              <a:rPr lang="tr-TR" sz="1000" dirty="0">
                <a:latin typeface="Calibri" panose="020F0502020204030204" pitchFamily="34" charset="0"/>
                <a:cs typeface="Calibri" panose="020F0502020204030204" pitchFamily="34" charset="0"/>
              </a:rPr>
              <a:t>, C. (2021). </a:t>
            </a:r>
            <a:r>
              <a:rPr lang="tr-TR" sz="1000" dirty="0" err="1">
                <a:latin typeface="Calibri" panose="020F0502020204030204" pitchFamily="34" charset="0"/>
                <a:cs typeface="Calibri" panose="020F0502020204030204" pitchFamily="34" charset="0"/>
              </a:rPr>
              <a:t>Immunology</a:t>
            </a:r>
            <a:r>
              <a:rPr lang="tr-TR" sz="1000" dirty="0">
                <a:latin typeface="Calibri" panose="020F0502020204030204" pitchFamily="34" charset="0"/>
                <a:cs typeface="Calibri" panose="020F0502020204030204" pitchFamily="34" charset="0"/>
              </a:rPr>
              <a:t> of </a:t>
            </a:r>
            <a:r>
              <a:rPr lang="tr-TR" sz="1000" dirty="0" err="1">
                <a:latin typeface="Calibri" panose="020F0502020204030204" pitchFamily="34" charset="0"/>
                <a:cs typeface="Calibri" panose="020F0502020204030204" pitchFamily="34" charset="0"/>
              </a:rPr>
              <a:t>aging</a:t>
            </a:r>
            <a:r>
              <a:rPr lang="tr-TR" sz="1000" dirty="0">
                <a:latin typeface="Calibri" panose="020F0502020204030204" pitchFamily="34" charset="0"/>
                <a:cs typeface="Calibri" panose="020F0502020204030204" pitchFamily="34" charset="0"/>
              </a:rPr>
              <a:t>: </a:t>
            </a:r>
            <a:r>
              <a:rPr lang="tr-TR" sz="1000" dirty="0" err="1">
                <a:latin typeface="Calibri" panose="020F0502020204030204" pitchFamily="34" charset="0"/>
                <a:cs typeface="Calibri" panose="020F0502020204030204" pitchFamily="34" charset="0"/>
              </a:rPr>
              <a:t>the</a:t>
            </a:r>
            <a:r>
              <a:rPr lang="tr-TR" sz="1000" dirty="0">
                <a:latin typeface="Calibri" panose="020F0502020204030204" pitchFamily="34" charset="0"/>
                <a:cs typeface="Calibri" panose="020F0502020204030204" pitchFamily="34" charset="0"/>
              </a:rPr>
              <a:t> </a:t>
            </a:r>
            <a:r>
              <a:rPr lang="tr-TR" sz="1000" dirty="0" err="1">
                <a:latin typeface="Calibri" panose="020F0502020204030204" pitchFamily="34" charset="0"/>
                <a:cs typeface="Calibri" panose="020F0502020204030204" pitchFamily="34" charset="0"/>
              </a:rPr>
              <a:t>birth</a:t>
            </a:r>
            <a:r>
              <a:rPr lang="tr-TR" sz="1000" dirty="0">
                <a:latin typeface="Calibri" panose="020F0502020204030204" pitchFamily="34" charset="0"/>
                <a:cs typeface="Calibri" panose="020F0502020204030204" pitchFamily="34" charset="0"/>
              </a:rPr>
              <a:t> of </a:t>
            </a:r>
            <a:r>
              <a:rPr lang="tr-TR" sz="1000" dirty="0" err="1">
                <a:latin typeface="Calibri" panose="020F0502020204030204" pitchFamily="34" charset="0"/>
                <a:cs typeface="Calibri" panose="020F0502020204030204" pitchFamily="34" charset="0"/>
              </a:rPr>
              <a:t>inflammaging</a:t>
            </a:r>
            <a:r>
              <a:rPr lang="tr-TR" sz="1000"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Clinical</a:t>
            </a:r>
            <a:r>
              <a:rPr lang="tr-TR" sz="1000" i="1" dirty="0">
                <a:latin typeface="Calibri" panose="020F0502020204030204" pitchFamily="34" charset="0"/>
                <a:cs typeface="Calibri" panose="020F0502020204030204" pitchFamily="34" charset="0"/>
              </a:rPr>
              <a:t> </a:t>
            </a:r>
            <a:r>
              <a:rPr lang="tr-TR" sz="1000" i="1" dirty="0" err="1">
                <a:latin typeface="Calibri" panose="020F0502020204030204" pitchFamily="34" charset="0"/>
                <a:cs typeface="Calibri" panose="020F0502020204030204" pitchFamily="34" charset="0"/>
              </a:rPr>
              <a:t>Reviews</a:t>
            </a:r>
            <a:r>
              <a:rPr lang="tr-TR" sz="1000" i="1" dirty="0">
                <a:latin typeface="Calibri" panose="020F0502020204030204" pitchFamily="34" charset="0"/>
                <a:cs typeface="Calibri" panose="020F0502020204030204" pitchFamily="34" charset="0"/>
              </a:rPr>
              <a:t> in </a:t>
            </a:r>
            <a:r>
              <a:rPr lang="tr-TR" sz="1000" i="1" dirty="0" err="1">
                <a:latin typeface="Calibri" panose="020F0502020204030204" pitchFamily="34" charset="0"/>
                <a:cs typeface="Calibri" panose="020F0502020204030204" pitchFamily="34" charset="0"/>
              </a:rPr>
              <a:t>Allergy</a:t>
            </a:r>
            <a:r>
              <a:rPr lang="tr-TR" sz="1000" i="1" dirty="0">
                <a:latin typeface="Calibri" panose="020F0502020204030204" pitchFamily="34" charset="0"/>
                <a:cs typeface="Calibri" panose="020F0502020204030204" pitchFamily="34" charset="0"/>
              </a:rPr>
              <a:t> &amp; </a:t>
            </a:r>
            <a:r>
              <a:rPr lang="tr-TR" sz="1000" i="1" dirty="0" err="1">
                <a:latin typeface="Calibri" panose="020F0502020204030204" pitchFamily="34" charset="0"/>
                <a:cs typeface="Calibri" panose="020F0502020204030204" pitchFamily="34" charset="0"/>
              </a:rPr>
              <a:t>Immunology</a:t>
            </a:r>
            <a:r>
              <a:rPr lang="tr-TR" sz="1000" i="1" dirty="0">
                <a:latin typeface="Calibri" panose="020F0502020204030204" pitchFamily="34" charset="0"/>
                <a:cs typeface="Calibri" panose="020F0502020204030204" pitchFamily="34" charset="0"/>
              </a:rPr>
              <a:t>.</a:t>
            </a:r>
            <a:r>
              <a:rPr lang="tr-TR"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893366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4BCF0-AA1E-0E29-425C-A21E9FB17364}"/>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CFB94A1-9613-10F7-B844-689570EC000F}"/>
              </a:ext>
            </a:extLst>
          </p:cNvPr>
          <p:cNvSpPr>
            <a:spLocks noGrp="1"/>
          </p:cNvSpPr>
          <p:nvPr>
            <p:ph idx="1"/>
          </p:nvPr>
        </p:nvSpPr>
        <p:spPr/>
        <p:txBody>
          <a:bodyPr/>
          <a:lstStyle/>
          <a:p>
            <a:endParaRPr lang="tr-TR"/>
          </a:p>
        </p:txBody>
      </p:sp>
      <p:pic>
        <p:nvPicPr>
          <p:cNvPr id="6" name="İçerik Yer Tutucusu 4" descr="metin, ekran görüntüsü içeren bir resim">
            <a:extLst>
              <a:ext uri="{FF2B5EF4-FFF2-40B4-BE49-F238E27FC236}">
                <a16:creationId xmlns:a16="http://schemas.microsoft.com/office/drawing/2014/main" id="{CFFCBC6A-FB15-D741-CC4A-241EEE5932DF}"/>
              </a:ext>
            </a:extLst>
          </p:cNvPr>
          <p:cNvPicPr>
            <a:picLocks noChangeAspect="1"/>
          </p:cNvPicPr>
          <p:nvPr/>
        </p:nvPicPr>
        <p:blipFill>
          <a:blip r:embed="rId3"/>
          <a:stretch>
            <a:fillRect/>
          </a:stretch>
        </p:blipFill>
        <p:spPr>
          <a:xfrm>
            <a:off x="0" y="14098"/>
            <a:ext cx="12192000" cy="6858000"/>
          </a:xfrm>
          <a:prstGeom prst="rect">
            <a:avLst/>
          </a:prstGeom>
        </p:spPr>
      </p:pic>
      <p:sp>
        <p:nvSpPr>
          <p:cNvPr id="4" name="Metin kutusu 3">
            <a:extLst>
              <a:ext uri="{FF2B5EF4-FFF2-40B4-BE49-F238E27FC236}">
                <a16:creationId xmlns:a16="http://schemas.microsoft.com/office/drawing/2014/main" id="{C6F18AE8-C992-01B4-EF31-F58D5D3A45A8}"/>
              </a:ext>
            </a:extLst>
          </p:cNvPr>
          <p:cNvSpPr txBox="1"/>
          <p:nvPr/>
        </p:nvSpPr>
        <p:spPr>
          <a:xfrm>
            <a:off x="687897" y="1692970"/>
            <a:ext cx="10442557" cy="2246769"/>
          </a:xfrm>
          <a:prstGeom prst="rect">
            <a:avLst/>
          </a:prstGeom>
          <a:noFill/>
        </p:spPr>
        <p:txBody>
          <a:bodyPr wrap="square">
            <a:spAutoFit/>
          </a:bodyPr>
          <a:lstStyle/>
          <a:p>
            <a:pPr lvl="0" algn="just"/>
            <a:endPar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tr-TR" sz="2000" b="1" u="sng" dirty="0" err="1">
                <a:latin typeface="Calibri" panose="020F0502020204030204" pitchFamily="34" charset="0"/>
                <a:ea typeface="Calibri" panose="020F0502020204030204" pitchFamily="34" charset="0"/>
                <a:cs typeface="Calibri" panose="020F0502020204030204" pitchFamily="34" charset="0"/>
              </a:rPr>
              <a:t>Mikrosirkülasyon</a:t>
            </a:r>
            <a:r>
              <a:rPr lang="tr-TR" sz="2000" b="1" u="sng" dirty="0">
                <a:latin typeface="Calibri" panose="020F0502020204030204" pitchFamily="34" charset="0"/>
                <a:ea typeface="Calibri" panose="020F0502020204030204" pitchFamily="34" charset="0"/>
                <a:cs typeface="Calibri" panose="020F0502020204030204" pitchFamily="34" charset="0"/>
              </a:rPr>
              <a:t> değişikliklerinin incelenmesi</a:t>
            </a:r>
            <a:r>
              <a:rPr lang="tr-TR" sz="2000" dirty="0">
                <a:latin typeface="Calibri" panose="020F0502020204030204" pitchFamily="34" charset="0"/>
                <a:ea typeface="Calibri" panose="020F0502020204030204" pitchFamily="34" charset="0"/>
                <a:cs typeface="Calibri" panose="020F0502020204030204" pitchFamily="34" charset="0"/>
              </a:rPr>
              <a:t>      Kırılganlık gibi geriatrik sendromların patofizyolojik mekanizmalarının daha iyi anlaşılmasına olanak sağlar</a:t>
            </a:r>
          </a:p>
          <a:p>
            <a:pPr marL="285750" indent="-285750" algn="just">
              <a:buFont typeface="Wingdings" panose="05000000000000000000" pitchFamily="2" charset="2"/>
              <a:buChar char="Ø"/>
            </a:pPr>
            <a:endParaRPr lang="tr-TR" sz="20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tr-TR" sz="2000" kern="100" dirty="0">
                <a:latin typeface="Calibri" panose="020F0502020204030204" pitchFamily="34" charset="0"/>
                <a:ea typeface="Calibri" panose="020F0502020204030204" pitchFamily="34" charset="0"/>
                <a:cs typeface="Calibri" panose="020F0502020204030204" pitchFamily="34" charset="0"/>
              </a:rPr>
              <a:t>Çalışmamızda yaşlı bireylerde </a:t>
            </a:r>
            <a:r>
              <a:rPr lang="tr-TR" sz="2000"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kırılganlık </a:t>
            </a:r>
            <a:r>
              <a:rPr lang="tr-TR" sz="2000" kern="100" dirty="0">
                <a:latin typeface="Calibri" panose="020F0502020204030204" pitchFamily="34" charset="0"/>
                <a:ea typeface="Calibri" panose="020F0502020204030204" pitchFamily="34" charset="0"/>
                <a:cs typeface="Calibri" panose="020F0502020204030204" pitchFamily="34" charset="0"/>
              </a:rPr>
              <a:t>ile</a:t>
            </a:r>
            <a:r>
              <a:rPr lang="tr-TR" sz="2000"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000" b="1" kern="100" dirty="0" err="1">
                <a:solidFill>
                  <a:srgbClr val="FF0000"/>
                </a:solidFill>
                <a:latin typeface="Calibri" panose="020F0502020204030204" pitchFamily="34" charset="0"/>
                <a:ea typeface="Calibri" panose="020F0502020204030204" pitchFamily="34" charset="0"/>
                <a:cs typeface="Calibri" panose="020F0502020204030204" pitchFamily="34" charset="0"/>
              </a:rPr>
              <a:t>kapilleroskopi</a:t>
            </a:r>
            <a:r>
              <a:rPr lang="tr-TR" sz="2000"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000" kern="100" dirty="0">
                <a:latin typeface="Calibri" panose="020F0502020204030204" pitchFamily="34" charset="0"/>
                <a:ea typeface="Calibri" panose="020F0502020204030204" pitchFamily="34" charset="0"/>
                <a:cs typeface="Calibri" panose="020F0502020204030204" pitchFamily="34" charset="0"/>
              </a:rPr>
              <a:t>bulguları</a:t>
            </a:r>
            <a:r>
              <a:rPr lang="tr-TR" sz="2000" b="1" kern="100" dirty="0">
                <a:latin typeface="Calibri" panose="020F0502020204030204" pitchFamily="34" charset="0"/>
                <a:ea typeface="Calibri" panose="020F0502020204030204" pitchFamily="34" charset="0"/>
                <a:cs typeface="Calibri" panose="020F0502020204030204" pitchFamily="34" charset="0"/>
              </a:rPr>
              <a:t> </a:t>
            </a:r>
            <a:r>
              <a:rPr lang="tr-TR" sz="2000" kern="100" dirty="0">
                <a:latin typeface="Calibri" panose="020F0502020204030204" pitchFamily="34" charset="0"/>
                <a:ea typeface="Calibri" panose="020F0502020204030204" pitchFamily="34" charset="0"/>
                <a:cs typeface="Calibri" panose="020F0502020204030204" pitchFamily="34" charset="0"/>
              </a:rPr>
              <a:t>arasındaki ilişkiyi değerlendirerek</a:t>
            </a:r>
            <a:r>
              <a:rPr lang="tr-TR" sz="2000" dirty="0">
                <a:latin typeface="Calibri" panose="020F0502020204030204" pitchFamily="34" charset="0"/>
                <a:ea typeface="Calibri" panose="020F0502020204030204" pitchFamily="34" charset="0"/>
                <a:cs typeface="Calibri" panose="020F0502020204030204" pitchFamily="34" charset="0"/>
              </a:rPr>
              <a:t>, </a:t>
            </a:r>
            <a:r>
              <a:rPr lang="tr-TR" sz="2000" dirty="0" err="1">
                <a:latin typeface="Calibri" panose="020F0502020204030204" pitchFamily="34" charset="0"/>
                <a:ea typeface="Calibri" panose="020F0502020204030204" pitchFamily="34" charset="0"/>
                <a:cs typeface="Calibri" panose="020F0502020204030204" pitchFamily="34" charset="0"/>
              </a:rPr>
              <a:t>kapilleroskopinin</a:t>
            </a:r>
            <a:r>
              <a:rPr lang="tr-TR" sz="2000" dirty="0">
                <a:latin typeface="Calibri" panose="020F0502020204030204" pitchFamily="34" charset="0"/>
                <a:ea typeface="Calibri" panose="020F0502020204030204" pitchFamily="34" charset="0"/>
                <a:cs typeface="Calibri" panose="020F0502020204030204" pitchFamily="34" charset="0"/>
              </a:rPr>
              <a:t> kırılganlığın mikrovasküler yansımalarını göstermede potansiyel bir araç olup olmadığını değerlendirmeyi amaçladık</a:t>
            </a:r>
            <a:endPar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14" name="Resim 13">
            <a:extLst>
              <a:ext uri="{FF2B5EF4-FFF2-40B4-BE49-F238E27FC236}">
                <a16:creationId xmlns:a16="http://schemas.microsoft.com/office/drawing/2014/main" id="{3B2F0B11-883A-300D-50E8-B52342657596}"/>
              </a:ext>
            </a:extLst>
          </p:cNvPr>
          <p:cNvPicPr>
            <a:picLocks noChangeAspect="1"/>
          </p:cNvPicPr>
          <p:nvPr/>
        </p:nvPicPr>
        <p:blipFill>
          <a:blip r:embed="rId4"/>
          <a:stretch>
            <a:fillRect/>
          </a:stretch>
        </p:blipFill>
        <p:spPr>
          <a:xfrm>
            <a:off x="2478685" y="4437940"/>
            <a:ext cx="5486400" cy="1739023"/>
          </a:xfrm>
          <a:prstGeom prst="rect">
            <a:avLst/>
          </a:prstGeom>
          <a:effectLst>
            <a:outerShdw blurRad="63500" sx="102000" sy="102000" algn="ctr" rotWithShape="0">
              <a:prstClr val="black">
                <a:alpha val="40000"/>
              </a:prstClr>
            </a:outerShdw>
          </a:effectLst>
        </p:spPr>
      </p:pic>
      <p:sp>
        <p:nvSpPr>
          <p:cNvPr id="2" name="Ok: Sağ 1">
            <a:extLst>
              <a:ext uri="{FF2B5EF4-FFF2-40B4-BE49-F238E27FC236}">
                <a16:creationId xmlns:a16="http://schemas.microsoft.com/office/drawing/2014/main" id="{9CCE2A8C-AD59-B92E-8962-6913605001AD}"/>
              </a:ext>
            </a:extLst>
          </p:cNvPr>
          <p:cNvSpPr/>
          <p:nvPr/>
        </p:nvSpPr>
        <p:spPr>
          <a:xfrm flipV="1">
            <a:off x="6401468" y="2137980"/>
            <a:ext cx="398057" cy="641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7826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B09E58-69C4-76C6-E74D-FD3E5F435963}"/>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2EC969E5-773C-7763-32D9-C75D1A238D9E}"/>
              </a:ext>
            </a:extLst>
          </p:cNvPr>
          <p:cNvSpPr>
            <a:spLocks noGrp="1"/>
          </p:cNvSpPr>
          <p:nvPr>
            <p:ph idx="1"/>
          </p:nvPr>
        </p:nvSpPr>
        <p:spPr/>
        <p:txBody>
          <a:bodyPr/>
          <a:lstStyle/>
          <a:p>
            <a:endParaRPr lang="tr-TR"/>
          </a:p>
        </p:txBody>
      </p:sp>
      <p:pic>
        <p:nvPicPr>
          <p:cNvPr id="4" name="İçerik Yer Tutucusu 4" descr="metin, ekran görüntüsü içeren bir resim">
            <a:extLst>
              <a:ext uri="{FF2B5EF4-FFF2-40B4-BE49-F238E27FC236}">
                <a16:creationId xmlns:a16="http://schemas.microsoft.com/office/drawing/2014/main" id="{A7A7A477-131E-184A-5C0F-0C55B303017C}"/>
              </a:ext>
            </a:extLst>
          </p:cNvPr>
          <p:cNvPicPr>
            <a:picLocks noChangeAspect="1"/>
          </p:cNvPicPr>
          <p:nvPr/>
        </p:nvPicPr>
        <p:blipFill>
          <a:blip r:embed="rId2"/>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BA26035D-00F0-2386-AE12-B6385ECE8E24}"/>
              </a:ext>
            </a:extLst>
          </p:cNvPr>
          <p:cNvSpPr txBox="1"/>
          <p:nvPr/>
        </p:nvSpPr>
        <p:spPr>
          <a:xfrm>
            <a:off x="1624519" y="1477208"/>
            <a:ext cx="7127943" cy="646331"/>
          </a:xfrm>
          <a:prstGeom prst="rect">
            <a:avLst/>
          </a:prstGeom>
          <a:noFill/>
        </p:spPr>
        <p:txBody>
          <a:bodyPr wrap="square">
            <a:spAutoFit/>
          </a:bodyPr>
          <a:lstStyle/>
          <a:p>
            <a:pPr algn="ctr"/>
            <a:r>
              <a:rPr lang="tr-TR" sz="3600" dirty="0">
                <a:latin typeface="Calibri" panose="020F0502020204030204" pitchFamily="34" charset="0"/>
                <a:cs typeface="Calibri" panose="020F0502020204030204" pitchFamily="34" charset="0"/>
              </a:rPr>
              <a:t>Yöntem</a:t>
            </a:r>
          </a:p>
        </p:txBody>
      </p:sp>
      <p:sp>
        <p:nvSpPr>
          <p:cNvPr id="8" name="Rectangle 1">
            <a:extLst>
              <a:ext uri="{FF2B5EF4-FFF2-40B4-BE49-F238E27FC236}">
                <a16:creationId xmlns:a16="http://schemas.microsoft.com/office/drawing/2014/main" id="{4820CAD6-2399-04BE-226B-F99D44F61D97}"/>
              </a:ext>
            </a:extLst>
          </p:cNvPr>
          <p:cNvSpPr>
            <a:spLocks noChangeArrowheads="1"/>
          </p:cNvSpPr>
          <p:nvPr/>
        </p:nvSpPr>
        <p:spPr bwMode="auto">
          <a:xfrm>
            <a:off x="550745" y="2316332"/>
            <a:ext cx="820171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tr-TR" altLang="tr-TR" sz="240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Kesitsel</a:t>
            </a:r>
            <a:r>
              <a:rPr kumimoji="0" lang="tr-TR" altLang="tr-TR" sz="2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çalışma </a:t>
            </a:r>
          </a:p>
          <a:p>
            <a:pPr marL="342900" marR="0" lvl="0" indent="-34290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65 yaş ve üzeri</a:t>
            </a:r>
          </a:p>
          <a:p>
            <a:pPr marL="342900" marR="0" lvl="0" indent="-34290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Geriatri servis veya poliklinik başvurusu olan  102 hasta </a:t>
            </a:r>
          </a:p>
          <a:p>
            <a:pPr marR="0" lvl="0" defTabSz="914400" rtl="0" eaLnBrk="0" fontAlgn="base" latinLnBrk="0" hangingPunct="0">
              <a:lnSpc>
                <a:spcPct val="100000"/>
              </a:lnSpc>
              <a:spcBef>
                <a:spcPct val="0"/>
              </a:spcBef>
              <a:spcAft>
                <a:spcPct val="0"/>
              </a:spcAft>
              <a:buClrTx/>
              <a:buSzTx/>
              <a:tabLst/>
            </a:pPr>
            <a:r>
              <a:rPr lang="tr-TR" altLang="tr-TR" sz="2400" dirty="0">
                <a:latin typeface="Calibri" panose="020F0502020204030204" pitchFamily="34" charset="0"/>
                <a:ea typeface="Calibri" panose="020F0502020204030204" pitchFamily="34" charset="0"/>
                <a:cs typeface="Calibri" panose="020F0502020204030204" pitchFamily="34" charset="0"/>
              </a:rPr>
              <a:t>    </a:t>
            </a: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( 2024-2025 yıl)</a:t>
            </a:r>
          </a:p>
          <a:p>
            <a:pPr marL="342900" indent="-342900" eaLnBrk="0" fontAlgn="base" hangingPunct="0">
              <a:spcBef>
                <a:spcPct val="0"/>
              </a:spcBef>
              <a:spcAft>
                <a:spcPct val="0"/>
              </a:spcAft>
              <a:buFont typeface="Wingdings" panose="05000000000000000000" pitchFamily="2" charset="2"/>
              <a:buChar char="Ø"/>
            </a:pPr>
            <a:r>
              <a:rPr lang="tr-TR" altLang="tr-TR" sz="2400" b="1" dirty="0">
                <a:latin typeface="Calibri" panose="020F0502020204030204" pitchFamily="34" charset="0"/>
                <a:ea typeface="Calibri" panose="020F0502020204030204" pitchFamily="34" charset="0"/>
                <a:cs typeface="Calibri" panose="020F0502020204030204" pitchFamily="34" charset="0"/>
              </a:rPr>
              <a:t>Dışlama kriterleri:</a:t>
            </a:r>
            <a:r>
              <a:rPr lang="tr-TR" altLang="tr-TR" sz="2400" dirty="0">
                <a:latin typeface="Calibri" panose="020F0502020204030204" pitchFamily="34" charset="0"/>
                <a:ea typeface="Calibri" panose="020F0502020204030204" pitchFamily="34" charset="0"/>
                <a:cs typeface="Calibri" panose="020F0502020204030204" pitchFamily="34" charset="0"/>
              </a:rPr>
              <a:t> </a:t>
            </a:r>
            <a:r>
              <a:rPr lang="tr-TR" altLang="tr-TR" sz="2400" dirty="0" err="1">
                <a:latin typeface="Calibri" panose="020F0502020204030204" pitchFamily="34" charset="0"/>
                <a:ea typeface="Calibri" panose="020F0502020204030204" pitchFamily="34" charset="0"/>
                <a:cs typeface="Calibri" panose="020F0502020204030204" pitchFamily="34" charset="0"/>
              </a:rPr>
              <a:t>Malignite</a:t>
            </a:r>
            <a:r>
              <a:rPr lang="tr-TR" altLang="tr-TR" sz="2400" dirty="0">
                <a:latin typeface="Calibri" panose="020F0502020204030204" pitchFamily="34" charset="0"/>
                <a:ea typeface="Calibri" panose="020F0502020204030204" pitchFamily="34" charset="0"/>
                <a:cs typeface="Calibri" panose="020F0502020204030204" pitchFamily="34" charset="0"/>
              </a:rPr>
              <a:t>, aktif enfeksiyon, </a:t>
            </a:r>
            <a:r>
              <a:rPr lang="tr-TR" altLang="tr-TR" sz="2400" dirty="0" err="1">
                <a:latin typeface="Calibri" panose="020F0502020204030204" pitchFamily="34" charset="0"/>
                <a:ea typeface="Calibri" panose="020F0502020204030204" pitchFamily="34" charset="0"/>
                <a:cs typeface="Calibri" panose="020F0502020204030204" pitchFamily="34" charset="0"/>
              </a:rPr>
              <a:t>romatolojik</a:t>
            </a:r>
            <a:r>
              <a:rPr lang="tr-TR" altLang="tr-TR" sz="2400" dirty="0">
                <a:latin typeface="Calibri" panose="020F0502020204030204" pitchFamily="34" charset="0"/>
                <a:ea typeface="Calibri" panose="020F0502020204030204" pitchFamily="34" charset="0"/>
                <a:cs typeface="Calibri" panose="020F0502020204030204" pitchFamily="34" charset="0"/>
              </a:rPr>
              <a:t> hastalık</a:t>
            </a:r>
            <a:endPar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Bilkent Şehir Hastanesi Etik Kurulu (No: 1-561-2024) etik onay</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Resim 9">
            <a:extLst>
              <a:ext uri="{FF2B5EF4-FFF2-40B4-BE49-F238E27FC236}">
                <a16:creationId xmlns:a16="http://schemas.microsoft.com/office/drawing/2014/main" id="{4D8C6134-ED1E-5768-AFE9-BFFA583FC5CD}"/>
              </a:ext>
            </a:extLst>
          </p:cNvPr>
          <p:cNvPicPr>
            <a:picLocks noChangeAspect="1"/>
          </p:cNvPicPr>
          <p:nvPr/>
        </p:nvPicPr>
        <p:blipFill>
          <a:blip r:embed="rId3"/>
          <a:stretch>
            <a:fillRect/>
          </a:stretch>
        </p:blipFill>
        <p:spPr>
          <a:xfrm>
            <a:off x="9303207" y="2603161"/>
            <a:ext cx="2382810" cy="1991017"/>
          </a:xfrm>
          <a:prstGeom prst="rect">
            <a:avLst/>
          </a:prstGeom>
        </p:spPr>
      </p:pic>
    </p:spTree>
    <p:extLst>
      <p:ext uri="{BB962C8B-B14F-4D97-AF65-F5344CB8AC3E}">
        <p14:creationId xmlns:p14="http://schemas.microsoft.com/office/powerpoint/2010/main" val="427516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95D595-5525-479B-5F5E-EB4A39DFC4F4}"/>
              </a:ext>
            </a:extLst>
          </p:cNvPr>
          <p:cNvSpPr>
            <a:spLocks noGrp="1"/>
          </p:cNvSpPr>
          <p:nvPr>
            <p:ph type="title"/>
          </p:nvPr>
        </p:nvSpPr>
        <p:spPr/>
        <p:txBody>
          <a:bodyPr/>
          <a:lstStyle/>
          <a:p>
            <a:endParaRPr lang="tr-TR"/>
          </a:p>
        </p:txBody>
      </p:sp>
      <p:pic>
        <p:nvPicPr>
          <p:cNvPr id="7" name="İçerik Yer Tutucusu 6">
            <a:extLst>
              <a:ext uri="{FF2B5EF4-FFF2-40B4-BE49-F238E27FC236}">
                <a16:creationId xmlns:a16="http://schemas.microsoft.com/office/drawing/2014/main" id="{7D5F4476-210D-C9FB-DE5D-92E8C3C03D22}"/>
              </a:ext>
            </a:extLst>
          </p:cNvPr>
          <p:cNvPicPr>
            <a:picLocks noGrp="1" noChangeAspect="1"/>
          </p:cNvPicPr>
          <p:nvPr>
            <p:ph idx="1"/>
          </p:nvPr>
        </p:nvPicPr>
        <p:blipFill>
          <a:blip r:embed="rId3"/>
          <a:stretch>
            <a:fillRect/>
          </a:stretch>
        </p:blipFill>
        <p:spPr>
          <a:xfrm>
            <a:off x="6646985" y="3724055"/>
            <a:ext cx="2195486" cy="2452908"/>
          </a:xfrm>
        </p:spPr>
      </p:pic>
      <p:pic>
        <p:nvPicPr>
          <p:cNvPr id="4" name="İçerik Yer Tutucusu 4" descr="metin, ekran görüntüsü içeren bir resim">
            <a:extLst>
              <a:ext uri="{FF2B5EF4-FFF2-40B4-BE49-F238E27FC236}">
                <a16:creationId xmlns:a16="http://schemas.microsoft.com/office/drawing/2014/main" id="{CE98BDCE-1C3D-2F81-AAD8-CEB03267910F}"/>
              </a:ext>
            </a:extLst>
          </p:cNvPr>
          <p:cNvPicPr>
            <a:picLocks noChangeAspect="1"/>
          </p:cNvPicPr>
          <p:nvPr/>
        </p:nvPicPr>
        <p:blipFill>
          <a:blip r:embed="rId4"/>
          <a:stretch>
            <a:fillRect/>
          </a:stretch>
        </p:blipFill>
        <p:spPr>
          <a:xfrm>
            <a:off x="0" y="-75558"/>
            <a:ext cx="12192000" cy="7009116"/>
          </a:xfrm>
          <a:prstGeom prst="rect">
            <a:avLst/>
          </a:prstGeom>
        </p:spPr>
      </p:pic>
      <p:sp>
        <p:nvSpPr>
          <p:cNvPr id="5" name="Rectangle 1">
            <a:extLst>
              <a:ext uri="{FF2B5EF4-FFF2-40B4-BE49-F238E27FC236}">
                <a16:creationId xmlns:a16="http://schemas.microsoft.com/office/drawing/2014/main" id="{1DA44A53-FBE3-E49E-0207-53FDD77F94CE}"/>
              </a:ext>
            </a:extLst>
          </p:cNvPr>
          <p:cNvSpPr>
            <a:spLocks noChangeArrowheads="1"/>
          </p:cNvSpPr>
          <p:nvPr/>
        </p:nvSpPr>
        <p:spPr bwMode="auto">
          <a:xfrm rot="10800000" flipV="1">
            <a:off x="472965" y="1465683"/>
            <a:ext cx="6174019"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Wingdings" panose="05000000000000000000" pitchFamily="2" charset="2"/>
              <a:buChar char="Ø"/>
            </a:pPr>
            <a:r>
              <a:rPr lang="tr-TR" altLang="tr-TR" sz="2000" dirty="0">
                <a:latin typeface="Calibri" panose="020F0502020204030204" pitchFamily="34" charset="0"/>
                <a:ea typeface="Calibri" panose="020F0502020204030204" pitchFamily="34" charset="0"/>
                <a:cs typeface="Calibri" panose="020F0502020204030204" pitchFamily="34" charset="0"/>
              </a:rPr>
              <a:t>Demografik veriler </a:t>
            </a:r>
          </a:p>
          <a:p>
            <a:pPr marL="285750" lvl="0" indent="-285750" eaLnBrk="0" fontAlgn="base" hangingPunct="0">
              <a:spcBef>
                <a:spcPct val="0"/>
              </a:spcBef>
              <a:spcAft>
                <a:spcPct val="0"/>
              </a:spcAft>
              <a:buFont typeface="Wingdings" panose="05000000000000000000" pitchFamily="2" charset="2"/>
              <a:buChar char="Ø"/>
            </a:pPr>
            <a:endParaRPr lang="tr-TR" altLang="tr-TR" sz="2000" dirty="0">
              <a:latin typeface="Calibri" panose="020F0502020204030204" pitchFamily="34" charset="0"/>
              <a:ea typeface="Calibri" panose="020F0502020204030204" pitchFamily="34" charset="0"/>
              <a:cs typeface="Calibri" panose="020F0502020204030204" pitchFamily="34" charset="0"/>
            </a:endParaRPr>
          </a:p>
          <a:p>
            <a:pPr marL="285750" lvl="0" indent="-285750" eaLnBrk="0" fontAlgn="base" hangingPunct="0">
              <a:spcBef>
                <a:spcPct val="0"/>
              </a:spcBef>
              <a:spcAft>
                <a:spcPct val="0"/>
              </a:spcAft>
              <a:buFont typeface="Wingdings" panose="05000000000000000000" pitchFamily="2" charset="2"/>
              <a:buChar char="Ø"/>
            </a:pPr>
            <a:r>
              <a:rPr lang="tr-TR" altLang="tr-TR" sz="2000" b="1" u="sng" dirty="0">
                <a:latin typeface="Calibri" panose="020F0502020204030204" pitchFamily="34" charset="0"/>
                <a:ea typeface="Calibri" panose="020F0502020204030204" pitchFamily="34" charset="0"/>
                <a:cs typeface="Calibri" panose="020F0502020204030204" pitchFamily="34" charset="0"/>
              </a:rPr>
              <a:t>Kapsamlı Geriatrik Değerlendirme</a:t>
            </a:r>
          </a:p>
          <a:p>
            <a:pPr marL="285750" lvl="0" indent="344488" eaLnBrk="0" fontAlgn="base" hangingPunct="0">
              <a:spcBef>
                <a:spcPct val="0"/>
              </a:spcBef>
              <a:spcAft>
                <a:spcPct val="0"/>
              </a:spcAft>
              <a:buFont typeface="Wingdings" panose="05000000000000000000" pitchFamily="2" charset="2"/>
              <a:buChar char="ü"/>
            </a:pPr>
            <a:r>
              <a:rPr kumimoji="0" lang="tr-TR" altLang="tr-TR" sz="200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Katz</a:t>
            </a:r>
            <a:r>
              <a:rPr kumimoji="0" lang="tr-TR" altLang="tr-TR" sz="200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Günlük Yaşam </a:t>
            </a:r>
            <a:r>
              <a:rPr lang="tr-TR" altLang="tr-TR" sz="2000" dirty="0">
                <a:latin typeface="Calibri" panose="020F0502020204030204" pitchFamily="34" charset="0"/>
                <a:ea typeface="Calibri" panose="020F0502020204030204" pitchFamily="34" charset="0"/>
                <a:cs typeface="Calibri" panose="020F0502020204030204" pitchFamily="34" charset="0"/>
              </a:rPr>
              <a:t>A</a:t>
            </a:r>
            <a:r>
              <a:rPr kumimoji="0" lang="tr-TR" altLang="tr-TR" sz="200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ktivitesi </a:t>
            </a:r>
            <a:r>
              <a:rPr lang="tr-TR" altLang="tr-TR" sz="2000" dirty="0">
                <a:latin typeface="Calibri" panose="020F0502020204030204" pitchFamily="34" charset="0"/>
                <a:ea typeface="Calibri" panose="020F0502020204030204" pitchFamily="34" charset="0"/>
                <a:cs typeface="Calibri" panose="020F0502020204030204" pitchFamily="34" charset="0"/>
              </a:rPr>
              <a:t>T</a:t>
            </a:r>
            <a:r>
              <a:rPr kumimoji="0" lang="tr-TR" altLang="tr-TR" sz="200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esti</a:t>
            </a:r>
          </a:p>
          <a:p>
            <a:pPr marL="285750" indent="344488" eaLnBrk="0" fontAlgn="base" hangingPunct="0">
              <a:spcBef>
                <a:spcPct val="0"/>
              </a:spcBef>
              <a:spcAft>
                <a:spcPct val="0"/>
              </a:spcAft>
              <a:buFont typeface="Wingdings" panose="05000000000000000000" pitchFamily="2" charset="2"/>
              <a:buChar char="ü"/>
            </a:pPr>
            <a:r>
              <a:rPr lang="tr-TR" altLang="tr-TR" sz="2000" baseline="0" dirty="0" err="1">
                <a:latin typeface="Calibri" panose="020F0502020204030204" pitchFamily="34" charset="0"/>
                <a:ea typeface="Calibri" panose="020F0502020204030204" pitchFamily="34" charset="0"/>
                <a:cs typeface="Calibri" panose="020F0502020204030204" pitchFamily="34" charset="0"/>
              </a:rPr>
              <a:t>Lawton</a:t>
            </a:r>
            <a:r>
              <a:rPr lang="tr-TR" altLang="tr-TR" sz="2000" dirty="0">
                <a:latin typeface="Calibri" panose="020F0502020204030204" pitchFamily="34" charset="0"/>
                <a:ea typeface="Calibri" panose="020F0502020204030204" pitchFamily="34" charset="0"/>
                <a:cs typeface="Calibri" panose="020F0502020204030204" pitchFamily="34" charset="0"/>
              </a:rPr>
              <a:t> </a:t>
            </a:r>
            <a:r>
              <a:rPr lang="tr-TR" altLang="tr-TR" sz="2000" dirty="0" err="1">
                <a:latin typeface="Calibri" panose="020F0502020204030204" pitchFamily="34" charset="0"/>
                <a:ea typeface="Calibri" panose="020F0502020204030204" pitchFamily="34" charset="0"/>
                <a:cs typeface="Calibri" panose="020F0502020204030204" pitchFamily="34" charset="0"/>
              </a:rPr>
              <a:t>Enstrümental</a:t>
            </a:r>
            <a:r>
              <a:rPr lang="tr-TR" altLang="tr-TR" sz="2000" dirty="0">
                <a:latin typeface="Calibri" panose="020F0502020204030204" pitchFamily="34" charset="0"/>
                <a:ea typeface="Calibri" panose="020F0502020204030204" pitchFamily="34" charset="0"/>
                <a:cs typeface="Calibri" panose="020F0502020204030204" pitchFamily="34" charset="0"/>
              </a:rPr>
              <a:t> Günlük Yaşam Aktivitesi Testi</a:t>
            </a:r>
          </a:p>
          <a:p>
            <a:pPr marL="285750" lvl="0" indent="344488" eaLnBrk="0" fontAlgn="base" hangingPunct="0">
              <a:spcBef>
                <a:spcPct val="0"/>
              </a:spcBef>
              <a:spcAft>
                <a:spcPct val="0"/>
              </a:spcAft>
              <a:buFont typeface="Wingdings" panose="05000000000000000000" pitchFamily="2" charset="2"/>
              <a:buChar char="ü"/>
            </a:pPr>
            <a:r>
              <a:rPr kumimoji="0" lang="tr-TR" altLang="tr-TR" sz="200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Geriatrik</a:t>
            </a:r>
            <a:r>
              <a:rPr kumimoji="0" lang="tr-TR" altLang="tr-TR" sz="2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Depresyon Skalası</a:t>
            </a:r>
          </a:p>
          <a:p>
            <a:pPr marL="285750" lvl="0" indent="344488" eaLnBrk="0" fontAlgn="base" hangingPunct="0">
              <a:spcBef>
                <a:spcPct val="0"/>
              </a:spcBef>
              <a:spcAft>
                <a:spcPct val="0"/>
              </a:spcAft>
              <a:buFont typeface="Wingdings" panose="05000000000000000000" pitchFamily="2" charset="2"/>
              <a:buChar char="ü"/>
            </a:pPr>
            <a:r>
              <a:rPr lang="tr-TR" altLang="tr-TR" sz="2000" dirty="0">
                <a:latin typeface="Calibri" panose="020F0502020204030204" pitchFamily="34" charset="0"/>
                <a:ea typeface="Calibri" panose="020F0502020204030204" pitchFamily="34" charset="0"/>
                <a:cs typeface="Calibri" panose="020F0502020204030204" pitchFamily="34" charset="0"/>
              </a:rPr>
              <a:t>Standardize Mini-</a:t>
            </a:r>
            <a:r>
              <a:rPr lang="tr-TR" altLang="tr-TR" sz="2000" dirty="0" err="1">
                <a:latin typeface="Calibri" panose="020F0502020204030204" pitchFamily="34" charset="0"/>
                <a:ea typeface="Calibri" panose="020F0502020204030204" pitchFamily="34" charset="0"/>
                <a:cs typeface="Calibri" panose="020F0502020204030204" pitchFamily="34" charset="0"/>
              </a:rPr>
              <a:t>mental</a:t>
            </a:r>
            <a:r>
              <a:rPr lang="tr-TR" altLang="tr-TR" sz="2000" dirty="0">
                <a:latin typeface="Calibri" panose="020F0502020204030204" pitchFamily="34" charset="0"/>
                <a:ea typeface="Calibri" panose="020F0502020204030204" pitchFamily="34" charset="0"/>
                <a:cs typeface="Calibri" panose="020F0502020204030204" pitchFamily="34" charset="0"/>
              </a:rPr>
              <a:t> Değerlendirme Testi</a:t>
            </a:r>
          </a:p>
          <a:p>
            <a:pPr marL="285750" lvl="0" indent="344488" eaLnBrk="0" fontAlgn="base" hangingPunct="0">
              <a:spcBef>
                <a:spcPct val="0"/>
              </a:spcBef>
              <a:spcAft>
                <a:spcPct val="0"/>
              </a:spcAft>
              <a:buFont typeface="Wingdings" panose="05000000000000000000" pitchFamily="2" charset="2"/>
              <a:buChar char="ü"/>
            </a:pPr>
            <a:r>
              <a:rPr kumimoji="0" lang="tr-TR" altLang="tr-TR" sz="2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Mini</a:t>
            </a:r>
            <a:r>
              <a:rPr kumimoji="0" lang="tr-TR" altLang="tr-TR" sz="200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tr-TR" altLang="tr-TR" sz="2000" i="0" u="none" strike="noStrike" cap="none" normalizeH="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Nutrisyonel</a:t>
            </a:r>
            <a:r>
              <a:rPr kumimoji="0" lang="tr-TR" altLang="tr-TR" sz="200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Değerlendirme </a:t>
            </a:r>
            <a:endParaRPr kumimoji="0" lang="tr-TR" altLang="tr-TR" sz="2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pPr>
            <a:endParaRPr lang="tr-TR" altLang="tr-TR" sz="2000" b="1"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tr-TR" altLang="tr-TR"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Kırılganlık Değerlendirmesi</a:t>
            </a:r>
            <a:endParaRPr kumimoji="0" lang="tr-TR" altLang="tr-TR" sz="20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indent="344488"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tr-TR" alt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tr-TR" altLang="tr-TR"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Clinical</a:t>
            </a:r>
            <a:r>
              <a:rPr kumimoji="0" lang="tr-TR" alt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tr-TR" altLang="tr-TR"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Frailty</a:t>
            </a:r>
            <a:r>
              <a:rPr kumimoji="0" lang="tr-TR" alt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tr-TR" altLang="tr-TR"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Scale</a:t>
            </a:r>
            <a:r>
              <a:rPr kumimoji="0" lang="tr-TR" alt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tr-TR" altLang="tr-T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(CFS) </a:t>
            </a:r>
            <a:r>
              <a:rPr kumimoji="0" lang="tr-TR" alt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CFS &lt;4: </a:t>
            </a:r>
            <a:r>
              <a:rPr kumimoji="0" lang="tr-TR" altLang="tr-TR"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robust</a:t>
            </a:r>
            <a:endParaRPr kumimoji="0" lang="tr-TR" alt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algn="l" defTabSz="914400" rtl="0" eaLnBrk="0" fontAlgn="base" latinLnBrk="0" hangingPunct="0">
              <a:lnSpc>
                <a:spcPct val="100000"/>
              </a:lnSpc>
              <a:spcBef>
                <a:spcPct val="0"/>
              </a:spcBef>
              <a:spcAft>
                <a:spcPct val="0"/>
              </a:spcAft>
              <a:buClrTx/>
              <a:buSzTx/>
              <a:tabLst/>
            </a:pPr>
            <a:r>
              <a:rPr lang="tr-TR" altLang="tr-TR" sz="2000" dirty="0">
                <a:latin typeface="Calibri" panose="020F0502020204030204" pitchFamily="34" charset="0"/>
                <a:ea typeface="Calibri" panose="020F0502020204030204" pitchFamily="34" charset="0"/>
                <a:cs typeface="Calibri" panose="020F0502020204030204" pitchFamily="34" charset="0"/>
              </a:rPr>
              <a:t>                                                           </a:t>
            </a:r>
            <a:r>
              <a:rPr kumimoji="0" lang="tr-TR" alt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CFS ≥4: </a:t>
            </a:r>
            <a:r>
              <a:rPr kumimoji="0" lang="tr-TR" altLang="tr-TR"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frail</a:t>
            </a:r>
            <a:endParaRPr kumimoji="0" lang="tr-TR" altLang="tr-T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344488" eaLnBrk="0" fontAlgn="base" hangingPunct="0">
              <a:spcBef>
                <a:spcPct val="0"/>
              </a:spcBef>
              <a:spcAft>
                <a:spcPct val="0"/>
              </a:spcAft>
              <a:buFont typeface="Wingdings" panose="05000000000000000000" pitchFamily="2" charset="2"/>
              <a:buChar char="ü"/>
            </a:pPr>
            <a:r>
              <a:rPr kumimoji="0" lang="tr-TR" altLang="tr-T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FRAIL</a:t>
            </a:r>
            <a:r>
              <a:rPr kumimoji="0" lang="tr-TR" alt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(0–5 puan) </a:t>
            </a:r>
            <a:r>
              <a:rPr lang="tr-TR" altLang="tr-TR" sz="2000" dirty="0">
                <a:latin typeface="Calibri" panose="020F0502020204030204" pitchFamily="34" charset="0"/>
                <a:ea typeface="Calibri" panose="020F0502020204030204" pitchFamily="34" charset="0"/>
                <a:cs typeface="Calibri" panose="020F0502020204030204" pitchFamily="34" charset="0"/>
              </a:rPr>
              <a:t>→ </a:t>
            </a:r>
            <a:r>
              <a:rPr lang="tr-TR" altLang="tr-TR" sz="2000" dirty="0" err="1">
                <a:latin typeface="Calibri" panose="020F0502020204030204" pitchFamily="34" charset="0"/>
                <a:ea typeface="Calibri" panose="020F0502020204030204" pitchFamily="34" charset="0"/>
                <a:cs typeface="Calibri" panose="020F0502020204030204" pitchFamily="34" charset="0"/>
              </a:rPr>
              <a:t>R</a:t>
            </a:r>
            <a:r>
              <a:rPr kumimoji="0" lang="tr-TR" altLang="tr-TR"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obust</a:t>
            </a:r>
            <a:r>
              <a:rPr kumimoji="0" lang="tr-TR" alt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(0 puan)</a:t>
            </a:r>
          </a:p>
          <a:p>
            <a:pPr marL="285750" lvl="0" eaLnBrk="0" fontAlgn="base" hangingPunct="0">
              <a:spcBef>
                <a:spcPct val="0"/>
              </a:spcBef>
              <a:spcAft>
                <a:spcPct val="0"/>
              </a:spcAft>
            </a:pPr>
            <a:r>
              <a:rPr lang="tr-TR" altLang="tr-TR" sz="2000" dirty="0">
                <a:latin typeface="Calibri" panose="020F0502020204030204" pitchFamily="34" charset="0"/>
                <a:ea typeface="Calibri" panose="020F0502020204030204" pitchFamily="34" charset="0"/>
                <a:cs typeface="Calibri" panose="020F0502020204030204" pitchFamily="34" charset="0"/>
              </a:rPr>
              <a:t>                                             </a:t>
            </a:r>
            <a:r>
              <a:rPr lang="tr-TR" altLang="tr-TR" sz="2000" dirty="0" err="1">
                <a:latin typeface="Calibri" panose="020F0502020204030204" pitchFamily="34" charset="0"/>
                <a:ea typeface="Calibri" panose="020F0502020204030204" pitchFamily="34" charset="0"/>
                <a:cs typeface="Calibri" panose="020F0502020204030204" pitchFamily="34" charset="0"/>
              </a:rPr>
              <a:t>P</a:t>
            </a:r>
            <a:r>
              <a:rPr kumimoji="0" lang="tr-TR" altLang="tr-TR"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re-frail</a:t>
            </a:r>
            <a:r>
              <a:rPr kumimoji="0" lang="tr-TR" alt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(1–2 puan)</a:t>
            </a:r>
          </a:p>
          <a:p>
            <a:pPr marL="285750" lvl="0" eaLnBrk="0" fontAlgn="base" hangingPunct="0">
              <a:spcBef>
                <a:spcPct val="0"/>
              </a:spcBef>
              <a:spcAft>
                <a:spcPct val="0"/>
              </a:spcAft>
            </a:pPr>
            <a:r>
              <a:rPr lang="tr-TR" altLang="tr-TR" sz="2000" dirty="0">
                <a:latin typeface="Calibri" panose="020F0502020204030204" pitchFamily="34" charset="0"/>
                <a:ea typeface="Calibri" panose="020F0502020204030204" pitchFamily="34" charset="0"/>
                <a:cs typeface="Calibri" panose="020F0502020204030204" pitchFamily="34" charset="0"/>
              </a:rPr>
              <a:t>                                             </a:t>
            </a:r>
            <a:r>
              <a:rPr lang="tr-TR" altLang="tr-TR" sz="2000" dirty="0" err="1">
                <a:latin typeface="Calibri" panose="020F0502020204030204" pitchFamily="34" charset="0"/>
                <a:ea typeface="Calibri" panose="020F0502020204030204" pitchFamily="34" charset="0"/>
                <a:cs typeface="Calibri" panose="020F0502020204030204" pitchFamily="34" charset="0"/>
              </a:rPr>
              <a:t>F</a:t>
            </a:r>
            <a:r>
              <a:rPr kumimoji="0" lang="tr-TR" altLang="tr-TR"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rail</a:t>
            </a:r>
            <a:r>
              <a:rPr kumimoji="0" lang="tr-TR" alt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(3–5 puan)</a:t>
            </a:r>
          </a:p>
        </p:txBody>
      </p:sp>
      <p:pic>
        <p:nvPicPr>
          <p:cNvPr id="9" name="Resim 8">
            <a:extLst>
              <a:ext uri="{FF2B5EF4-FFF2-40B4-BE49-F238E27FC236}">
                <a16:creationId xmlns:a16="http://schemas.microsoft.com/office/drawing/2014/main" id="{7FF1CA84-30F5-8918-B048-E2314D492D4B}"/>
              </a:ext>
            </a:extLst>
          </p:cNvPr>
          <p:cNvPicPr>
            <a:picLocks noChangeAspect="1"/>
          </p:cNvPicPr>
          <p:nvPr/>
        </p:nvPicPr>
        <p:blipFill>
          <a:blip r:embed="rId5"/>
          <a:stretch>
            <a:fillRect/>
          </a:stretch>
        </p:blipFill>
        <p:spPr>
          <a:xfrm>
            <a:off x="7189365" y="4102669"/>
            <a:ext cx="4164436" cy="2452591"/>
          </a:xfrm>
          <a:prstGeom prst="rect">
            <a:avLst/>
          </a:prstGeom>
          <a:effectLst>
            <a:outerShdw blurRad="63500" sx="102000" sy="102000" algn="ctr" rotWithShape="0">
              <a:prstClr val="black">
                <a:alpha val="40000"/>
              </a:prstClr>
            </a:outerShdw>
          </a:effectLst>
        </p:spPr>
      </p:pic>
      <p:pic>
        <p:nvPicPr>
          <p:cNvPr id="13" name="Resim 12">
            <a:extLst>
              <a:ext uri="{FF2B5EF4-FFF2-40B4-BE49-F238E27FC236}">
                <a16:creationId xmlns:a16="http://schemas.microsoft.com/office/drawing/2014/main" id="{31C99E15-8AAE-32B0-75D2-AEB8A7EC1DD7}"/>
              </a:ext>
            </a:extLst>
          </p:cNvPr>
          <p:cNvPicPr>
            <a:picLocks noChangeAspect="1"/>
          </p:cNvPicPr>
          <p:nvPr/>
        </p:nvPicPr>
        <p:blipFill>
          <a:blip r:embed="rId6"/>
          <a:stretch>
            <a:fillRect/>
          </a:stretch>
        </p:blipFill>
        <p:spPr>
          <a:xfrm>
            <a:off x="7189364" y="1350628"/>
            <a:ext cx="4164435" cy="265381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549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5308A9-B16D-F7DB-CBC9-7526BE5B110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EC6A4A8-A19E-EAFE-9DD0-FFB429CB3213}"/>
              </a:ext>
            </a:extLst>
          </p:cNvPr>
          <p:cNvSpPr>
            <a:spLocks noGrp="1"/>
          </p:cNvSpPr>
          <p:nvPr>
            <p:ph idx="1"/>
          </p:nvPr>
        </p:nvSpPr>
        <p:spPr/>
        <p:txBody>
          <a:bodyPr/>
          <a:lstStyle/>
          <a:p>
            <a:endParaRPr lang="tr-TR" dirty="0"/>
          </a:p>
        </p:txBody>
      </p:sp>
      <p:pic>
        <p:nvPicPr>
          <p:cNvPr id="4" name="İçerik Yer Tutucusu 4" descr="metin, ekran görüntüsü içeren bir resim">
            <a:extLst>
              <a:ext uri="{FF2B5EF4-FFF2-40B4-BE49-F238E27FC236}">
                <a16:creationId xmlns:a16="http://schemas.microsoft.com/office/drawing/2014/main" id="{CC02F2B7-D296-F37B-4C5E-A0E89F7237B9}"/>
              </a:ext>
            </a:extLst>
          </p:cNvPr>
          <p:cNvPicPr>
            <a:picLocks noChangeAspect="1"/>
          </p:cNvPicPr>
          <p:nvPr/>
        </p:nvPicPr>
        <p:blipFill>
          <a:blip r:embed="rId2"/>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94A7CF69-E1BF-1E1A-D8D5-5165BA21E121}"/>
              </a:ext>
            </a:extLst>
          </p:cNvPr>
          <p:cNvSpPr txBox="1"/>
          <p:nvPr/>
        </p:nvSpPr>
        <p:spPr>
          <a:xfrm>
            <a:off x="542330" y="1923363"/>
            <a:ext cx="7840104" cy="3011274"/>
          </a:xfrm>
          <a:prstGeom prst="rect">
            <a:avLst/>
          </a:prstGeom>
          <a:noFill/>
        </p:spPr>
        <p:txBody>
          <a:bodyPr wrap="square">
            <a:spAutoFit/>
          </a:bodyPr>
          <a:lstStyle/>
          <a:p>
            <a:pPr>
              <a:lnSpc>
                <a:spcPct val="107000"/>
              </a:lnSpc>
              <a:spcAft>
                <a:spcPts val="800"/>
              </a:spcAft>
            </a:pPr>
            <a:r>
              <a:rPr lang="tr-TR" sz="2400"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Tırnak Kıvrımı </a:t>
            </a:r>
            <a:r>
              <a:rPr lang="tr-TR" sz="2400" b="1" kern="100" dirty="0" err="1">
                <a:solidFill>
                  <a:srgbClr val="FF0000"/>
                </a:solidFill>
                <a:latin typeface="Calibri" panose="020F0502020204030204" pitchFamily="34" charset="0"/>
                <a:ea typeface="Calibri" panose="020F0502020204030204" pitchFamily="34" charset="0"/>
                <a:cs typeface="Calibri" panose="020F0502020204030204" pitchFamily="34" charset="0"/>
              </a:rPr>
              <a:t>Kapilleroskopisi</a:t>
            </a:r>
            <a:r>
              <a:rPr lang="tr-TR" sz="2400"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kern="1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tr-TR" sz="2400" kern="100" dirty="0" err="1">
                <a:solidFill>
                  <a:srgbClr val="FF0000"/>
                </a:solidFill>
                <a:latin typeface="Calibri" panose="020F0502020204030204" pitchFamily="34" charset="0"/>
                <a:ea typeface="Calibri" panose="020F0502020204030204" pitchFamily="34" charset="0"/>
                <a:cs typeface="Calibri" panose="020F0502020204030204" pitchFamily="34" charset="0"/>
              </a:rPr>
              <a:t>Nailfold</a:t>
            </a:r>
            <a:r>
              <a:rPr lang="tr-TR" sz="2400" kern="1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kern="100" dirty="0" err="1">
                <a:solidFill>
                  <a:srgbClr val="FF0000"/>
                </a:solidFill>
                <a:latin typeface="Calibri" panose="020F0502020204030204" pitchFamily="34" charset="0"/>
                <a:ea typeface="Calibri" panose="020F0502020204030204" pitchFamily="34" charset="0"/>
                <a:cs typeface="Calibri" panose="020F0502020204030204" pitchFamily="34" charset="0"/>
              </a:rPr>
              <a:t>Capillaroscopy</a:t>
            </a:r>
            <a:r>
              <a:rPr lang="tr-TR" sz="2400" kern="1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2400"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NFC)</a:t>
            </a:r>
          </a:p>
          <a:p>
            <a:pPr marL="285750" indent="-285750">
              <a:spcAft>
                <a:spcPts val="800"/>
              </a:spcAft>
              <a:buFont typeface="Wingdings" panose="05000000000000000000" pitchFamily="2" charset="2"/>
              <a:buChar char="ü"/>
            </a:pPr>
            <a:endParaRPr lang="tr-TR" sz="2400" b="1" kern="1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spcAft>
                <a:spcPts val="800"/>
              </a:spcAft>
              <a:buFont typeface="Wingdings" panose="05000000000000000000" pitchFamily="2" charset="2"/>
              <a:buChar char="Ø"/>
            </a:pPr>
            <a:r>
              <a:rPr lang="tr-TR" sz="2400" kern="100" dirty="0">
                <a:latin typeface="Calibri" panose="020F0502020204030204" pitchFamily="34" charset="0"/>
                <a:ea typeface="Calibri" panose="020F0502020204030204" pitchFamily="34" charset="0"/>
                <a:cs typeface="Calibri" panose="020F0502020204030204" pitchFamily="34" charset="0"/>
              </a:rPr>
              <a:t>Mikrovasküler değişikliklerin </a:t>
            </a:r>
            <a:r>
              <a:rPr lang="tr-TR" sz="2400" kern="1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non</a:t>
            </a:r>
            <a:r>
              <a:rPr lang="tr-TR" sz="24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-invaziv, güvenli ve tekrarlanabilir </a:t>
            </a:r>
            <a:r>
              <a:rPr lang="tr-TR" sz="2400" kern="100" dirty="0">
                <a:latin typeface="Calibri" panose="020F0502020204030204" pitchFamily="34" charset="0"/>
                <a:ea typeface="Calibri" panose="020F0502020204030204" pitchFamily="34" charset="0"/>
                <a:cs typeface="Calibri" panose="020F0502020204030204" pitchFamily="34" charset="0"/>
              </a:rPr>
              <a:t>şekilde değerlendirilmesi</a:t>
            </a:r>
          </a:p>
          <a:p>
            <a:pPr marL="342900" indent="-342900" algn="just">
              <a:spcAft>
                <a:spcPts val="800"/>
              </a:spcAft>
              <a:buFont typeface="Wingdings" panose="05000000000000000000" pitchFamily="2" charset="2"/>
              <a:buChar char="Ø"/>
            </a:pPr>
            <a:r>
              <a:rPr lang="tr-TR" sz="2400" kern="100" dirty="0">
                <a:latin typeface="Calibri" panose="020F0502020204030204" pitchFamily="34" charset="0"/>
                <a:ea typeface="Calibri" panose="020F0502020204030204" pitchFamily="34" charset="0"/>
                <a:cs typeface="Calibri" panose="020F0502020204030204" pitchFamily="34" charset="0"/>
              </a:rPr>
              <a:t>Romatizmal olmayan hastalıklarda da (</a:t>
            </a:r>
            <a:r>
              <a:rPr lang="tr-TR" sz="2400" kern="100" dirty="0" err="1">
                <a:latin typeface="Calibri" panose="020F0502020204030204" pitchFamily="34" charset="0"/>
                <a:ea typeface="Calibri" panose="020F0502020204030204" pitchFamily="34" charset="0"/>
                <a:cs typeface="Calibri" panose="020F0502020204030204" pitchFamily="34" charset="0"/>
              </a:rPr>
              <a:t>örn</a:t>
            </a:r>
            <a:r>
              <a:rPr lang="tr-TR" sz="2400" kern="100" dirty="0">
                <a:latin typeface="Calibri" panose="020F0502020204030204" pitchFamily="34" charset="0"/>
                <a:ea typeface="Calibri" panose="020F0502020204030204" pitchFamily="34" charset="0"/>
                <a:cs typeface="Calibri" panose="020F0502020204030204" pitchFamily="34" charset="0"/>
              </a:rPr>
              <a:t> DM, HT, glokom) endotelyal tutulumun değerlendirilmesinde de yararlı bulunmuştur</a:t>
            </a:r>
          </a:p>
        </p:txBody>
      </p:sp>
      <p:pic>
        <p:nvPicPr>
          <p:cNvPr id="8" name="Resim 7">
            <a:extLst>
              <a:ext uri="{FF2B5EF4-FFF2-40B4-BE49-F238E27FC236}">
                <a16:creationId xmlns:a16="http://schemas.microsoft.com/office/drawing/2014/main" id="{AC06760B-7429-C1EC-0514-AC768302A29A}"/>
              </a:ext>
            </a:extLst>
          </p:cNvPr>
          <p:cNvPicPr>
            <a:picLocks noChangeAspect="1"/>
          </p:cNvPicPr>
          <p:nvPr/>
        </p:nvPicPr>
        <p:blipFill>
          <a:blip r:embed="rId3"/>
          <a:stretch>
            <a:fillRect/>
          </a:stretch>
        </p:blipFill>
        <p:spPr>
          <a:xfrm>
            <a:off x="8453954" y="2055813"/>
            <a:ext cx="3429432" cy="2891378"/>
          </a:xfrm>
          <a:prstGeom prst="rect">
            <a:avLst/>
          </a:prstGeom>
          <a:scene3d>
            <a:camera prst="orthographicFront"/>
            <a:lightRig rig="threePt" dir="t"/>
          </a:scene3d>
          <a:sp3d>
            <a:bevelT/>
          </a:sp3d>
        </p:spPr>
      </p:pic>
      <p:sp>
        <p:nvSpPr>
          <p:cNvPr id="10" name="Metin kutusu 9">
            <a:extLst>
              <a:ext uri="{FF2B5EF4-FFF2-40B4-BE49-F238E27FC236}">
                <a16:creationId xmlns:a16="http://schemas.microsoft.com/office/drawing/2014/main" id="{E47A5A2C-0A0F-5659-28AA-6537A1781C6D}"/>
              </a:ext>
            </a:extLst>
          </p:cNvPr>
          <p:cNvSpPr txBox="1"/>
          <p:nvPr/>
        </p:nvSpPr>
        <p:spPr>
          <a:xfrm>
            <a:off x="654130" y="5967129"/>
            <a:ext cx="11229256" cy="553998"/>
          </a:xfrm>
          <a:prstGeom prst="rect">
            <a:avLst/>
          </a:prstGeom>
          <a:noFill/>
        </p:spPr>
        <p:txBody>
          <a:bodyPr wrap="square">
            <a:spAutoFit/>
          </a:bodyPr>
          <a:lstStyle/>
          <a:p>
            <a:r>
              <a:rPr lang="tr-TR" sz="1000" dirty="0">
                <a:effectLst/>
                <a:latin typeface="Calibri" panose="020F0502020204030204" pitchFamily="34" charset="0"/>
                <a:ea typeface="Calibri" panose="020F0502020204030204" pitchFamily="34" charset="0"/>
                <a:cs typeface="Calibri" panose="020F0502020204030204" pitchFamily="34" charset="0"/>
              </a:rPr>
              <a:t>Smith, V., </a:t>
            </a:r>
            <a:r>
              <a:rPr lang="tr-TR" sz="1000" dirty="0" err="1">
                <a:effectLst/>
                <a:latin typeface="Calibri" panose="020F0502020204030204" pitchFamily="34" charset="0"/>
                <a:ea typeface="Calibri" panose="020F0502020204030204" pitchFamily="34" charset="0"/>
                <a:cs typeface="Calibri" panose="020F0502020204030204" pitchFamily="34" charset="0"/>
              </a:rPr>
              <a:t>Ickinger</a:t>
            </a:r>
            <a:r>
              <a:rPr lang="tr-TR" sz="1000" dirty="0">
                <a:effectLst/>
                <a:latin typeface="Calibri" panose="020F0502020204030204" pitchFamily="34" charset="0"/>
                <a:ea typeface="Calibri" panose="020F0502020204030204" pitchFamily="34" charset="0"/>
                <a:cs typeface="Calibri" panose="020F0502020204030204" pitchFamily="34" charset="0"/>
              </a:rPr>
              <a:t>, C., </a:t>
            </a:r>
            <a:r>
              <a:rPr lang="tr-TR" sz="1000" dirty="0" err="1">
                <a:effectLst/>
                <a:latin typeface="Calibri" panose="020F0502020204030204" pitchFamily="34" charset="0"/>
                <a:ea typeface="Calibri" panose="020F0502020204030204" pitchFamily="34" charset="0"/>
                <a:cs typeface="Calibri" panose="020F0502020204030204" pitchFamily="34" charset="0"/>
              </a:rPr>
              <a:t>Hysa</a:t>
            </a:r>
            <a:r>
              <a:rPr lang="tr-TR" sz="1000" dirty="0">
                <a:effectLst/>
                <a:latin typeface="Calibri" panose="020F0502020204030204" pitchFamily="34" charset="0"/>
                <a:ea typeface="Calibri" panose="020F0502020204030204" pitchFamily="34" charset="0"/>
                <a:cs typeface="Calibri" panose="020F0502020204030204" pitchFamily="34" charset="0"/>
              </a:rPr>
              <a:t>, E., </a:t>
            </a:r>
            <a:r>
              <a:rPr lang="tr-TR" sz="1000" dirty="0" err="1">
                <a:effectLst/>
                <a:latin typeface="Calibri" panose="020F0502020204030204" pitchFamily="34" charset="0"/>
                <a:ea typeface="Calibri" panose="020F0502020204030204" pitchFamily="34" charset="0"/>
                <a:cs typeface="Calibri" panose="020F0502020204030204" pitchFamily="34" charset="0"/>
              </a:rPr>
              <a:t>Snow</a:t>
            </a:r>
            <a:r>
              <a:rPr lang="tr-TR" sz="1000" dirty="0">
                <a:effectLst/>
                <a:latin typeface="Calibri" panose="020F0502020204030204" pitchFamily="34" charset="0"/>
                <a:ea typeface="Calibri" panose="020F0502020204030204" pitchFamily="34" charset="0"/>
                <a:cs typeface="Calibri" panose="020F0502020204030204" pitchFamily="34" charset="0"/>
              </a:rPr>
              <a:t>, M., </a:t>
            </a:r>
            <a:r>
              <a:rPr lang="tr-TR" sz="1000" dirty="0" err="1">
                <a:effectLst/>
                <a:latin typeface="Calibri" panose="020F0502020204030204" pitchFamily="34" charset="0"/>
                <a:ea typeface="Calibri" panose="020F0502020204030204" pitchFamily="34" charset="0"/>
                <a:cs typeface="Calibri" panose="020F0502020204030204" pitchFamily="34" charset="0"/>
              </a:rPr>
              <a:t>Frech</a:t>
            </a:r>
            <a:r>
              <a:rPr lang="tr-TR" sz="1000" dirty="0">
                <a:effectLst/>
                <a:latin typeface="Calibri" panose="020F0502020204030204" pitchFamily="34" charset="0"/>
                <a:ea typeface="Calibri" panose="020F0502020204030204" pitchFamily="34" charset="0"/>
                <a:cs typeface="Calibri" panose="020F0502020204030204" pitchFamily="34" charset="0"/>
              </a:rPr>
              <a:t>, T., </a:t>
            </a:r>
            <a:r>
              <a:rPr lang="tr-TR" sz="1000" dirty="0" err="1">
                <a:effectLst/>
                <a:latin typeface="Calibri" panose="020F0502020204030204" pitchFamily="34" charset="0"/>
                <a:ea typeface="Calibri" panose="020F0502020204030204" pitchFamily="34" charset="0"/>
                <a:cs typeface="Calibri" panose="020F0502020204030204" pitchFamily="34" charset="0"/>
              </a:rPr>
              <a:t>Sulli</a:t>
            </a:r>
            <a:r>
              <a:rPr lang="tr-TR" sz="1000" dirty="0">
                <a:effectLst/>
                <a:latin typeface="Calibri" panose="020F0502020204030204" pitchFamily="34" charset="0"/>
                <a:ea typeface="Calibri" panose="020F0502020204030204" pitchFamily="34" charset="0"/>
                <a:cs typeface="Calibri" panose="020F0502020204030204" pitchFamily="34" charset="0"/>
              </a:rPr>
              <a:t>, A., &amp; </a:t>
            </a:r>
            <a:r>
              <a:rPr lang="tr-TR" sz="1000" dirty="0" err="1">
                <a:effectLst/>
                <a:latin typeface="Calibri" panose="020F0502020204030204" pitchFamily="34" charset="0"/>
                <a:ea typeface="Calibri" panose="020F0502020204030204" pitchFamily="34" charset="0"/>
                <a:cs typeface="Calibri" panose="020F0502020204030204" pitchFamily="34" charset="0"/>
              </a:rPr>
              <a:t>Cutolo</a:t>
            </a:r>
            <a:r>
              <a:rPr lang="tr-TR" sz="1000" dirty="0">
                <a:effectLst/>
                <a:latin typeface="Calibri" panose="020F0502020204030204" pitchFamily="34" charset="0"/>
                <a:ea typeface="Calibri" panose="020F0502020204030204" pitchFamily="34" charset="0"/>
                <a:cs typeface="Calibri" panose="020F0502020204030204" pitchFamily="34" charset="0"/>
              </a:rPr>
              <a:t>, M. (2023). </a:t>
            </a:r>
            <a:r>
              <a:rPr lang="tr-TR" sz="1000" dirty="0" err="1">
                <a:effectLst/>
                <a:latin typeface="Calibri" panose="020F0502020204030204" pitchFamily="34" charset="0"/>
                <a:ea typeface="Calibri" panose="020F0502020204030204" pitchFamily="34" charset="0"/>
                <a:cs typeface="Calibri" panose="020F0502020204030204" pitchFamily="34" charset="0"/>
              </a:rPr>
              <a:t>Nailfold</a:t>
            </a:r>
            <a:r>
              <a:rPr lang="tr-TR" sz="1000" dirty="0">
                <a:effectLst/>
                <a:latin typeface="Calibri" panose="020F0502020204030204" pitchFamily="34" charset="0"/>
                <a:ea typeface="Calibri" panose="020F0502020204030204" pitchFamily="34" charset="0"/>
                <a:cs typeface="Calibri" panose="020F0502020204030204" pitchFamily="34" charset="0"/>
              </a:rPr>
              <a:t> </a:t>
            </a:r>
            <a:r>
              <a:rPr lang="tr-TR" sz="1000" dirty="0" err="1">
                <a:effectLst/>
                <a:latin typeface="Calibri" panose="020F0502020204030204" pitchFamily="34" charset="0"/>
                <a:ea typeface="Calibri" panose="020F0502020204030204" pitchFamily="34" charset="0"/>
                <a:cs typeface="Calibri" panose="020F0502020204030204" pitchFamily="34" charset="0"/>
              </a:rPr>
              <a:t>capillaroscopy</a:t>
            </a:r>
            <a:r>
              <a:rPr lang="tr-TR" sz="1000" dirty="0">
                <a:effectLst/>
                <a:latin typeface="Calibri" panose="020F0502020204030204" pitchFamily="34" charset="0"/>
                <a:ea typeface="Calibri" panose="020F0502020204030204" pitchFamily="34" charset="0"/>
                <a:cs typeface="Calibri" panose="020F0502020204030204" pitchFamily="34" charset="0"/>
              </a:rPr>
              <a:t>. </a:t>
            </a:r>
            <a:r>
              <a:rPr lang="tr-TR" sz="1000" i="1" dirty="0">
                <a:effectLst/>
                <a:latin typeface="Calibri" panose="020F0502020204030204" pitchFamily="34" charset="0"/>
                <a:ea typeface="Calibri" panose="020F0502020204030204" pitchFamily="34" charset="0"/>
                <a:cs typeface="Calibri" panose="020F0502020204030204" pitchFamily="34" charset="0"/>
              </a:rPr>
              <a:t>Best </a:t>
            </a:r>
            <a:r>
              <a:rPr lang="tr-TR" sz="1000" i="1" dirty="0" err="1">
                <a:effectLst/>
                <a:latin typeface="Calibri" panose="020F0502020204030204" pitchFamily="34" charset="0"/>
                <a:ea typeface="Calibri" panose="020F0502020204030204" pitchFamily="34" charset="0"/>
                <a:cs typeface="Calibri" panose="020F0502020204030204" pitchFamily="34" charset="0"/>
              </a:rPr>
              <a:t>Practice</a:t>
            </a:r>
            <a:r>
              <a:rPr lang="tr-TR" sz="1000" i="1" dirty="0">
                <a:effectLst/>
                <a:latin typeface="Calibri" panose="020F0502020204030204" pitchFamily="34" charset="0"/>
                <a:ea typeface="Calibri" panose="020F0502020204030204" pitchFamily="34" charset="0"/>
                <a:cs typeface="Calibri" panose="020F0502020204030204" pitchFamily="34" charset="0"/>
              </a:rPr>
              <a:t> &amp; </a:t>
            </a:r>
            <a:r>
              <a:rPr lang="tr-TR" sz="1000" i="1" dirty="0" err="1">
                <a:effectLst/>
                <a:latin typeface="Calibri" panose="020F0502020204030204" pitchFamily="34" charset="0"/>
                <a:ea typeface="Calibri" panose="020F0502020204030204" pitchFamily="34" charset="0"/>
                <a:cs typeface="Calibri" panose="020F0502020204030204" pitchFamily="34" charset="0"/>
              </a:rPr>
              <a:t>Research</a:t>
            </a:r>
            <a:r>
              <a:rPr lang="tr-TR" sz="1000" i="1" dirty="0">
                <a:effectLst/>
                <a:latin typeface="Calibri" panose="020F0502020204030204" pitchFamily="34" charset="0"/>
                <a:ea typeface="Calibri" panose="020F0502020204030204" pitchFamily="34" charset="0"/>
                <a:cs typeface="Calibri" panose="020F0502020204030204" pitchFamily="34" charset="0"/>
              </a:rPr>
              <a:t> </a:t>
            </a:r>
            <a:r>
              <a:rPr lang="tr-TR" sz="1000" i="1" dirty="0" err="1">
                <a:effectLst/>
                <a:latin typeface="Calibri" panose="020F0502020204030204" pitchFamily="34" charset="0"/>
                <a:ea typeface="Calibri" panose="020F0502020204030204" pitchFamily="34" charset="0"/>
                <a:cs typeface="Calibri" panose="020F0502020204030204" pitchFamily="34" charset="0"/>
              </a:rPr>
              <a:t>Clinical</a:t>
            </a:r>
            <a:r>
              <a:rPr lang="tr-TR" sz="1000" i="1" dirty="0">
                <a:effectLst/>
                <a:latin typeface="Calibri" panose="020F0502020204030204" pitchFamily="34" charset="0"/>
                <a:ea typeface="Calibri" panose="020F0502020204030204" pitchFamily="34" charset="0"/>
                <a:cs typeface="Calibri" panose="020F0502020204030204" pitchFamily="34" charset="0"/>
              </a:rPr>
              <a:t> </a:t>
            </a:r>
            <a:r>
              <a:rPr lang="tr-TR" sz="1000" i="1" dirty="0" err="1">
                <a:effectLst/>
                <a:latin typeface="Calibri" panose="020F0502020204030204" pitchFamily="34" charset="0"/>
                <a:ea typeface="Calibri" panose="020F0502020204030204" pitchFamily="34" charset="0"/>
                <a:cs typeface="Calibri" panose="020F0502020204030204" pitchFamily="34" charset="0"/>
              </a:rPr>
              <a:t>Rheumatology</a:t>
            </a:r>
            <a:r>
              <a:rPr lang="tr-TR" sz="1000" dirty="0">
                <a:effectLst/>
                <a:latin typeface="Calibri" panose="020F0502020204030204" pitchFamily="34" charset="0"/>
                <a:ea typeface="Calibri" panose="020F0502020204030204" pitchFamily="34" charset="0"/>
                <a:cs typeface="Calibri" panose="020F0502020204030204" pitchFamily="34" charset="0"/>
              </a:rPr>
              <a:t>, </a:t>
            </a:r>
            <a:r>
              <a:rPr lang="tr-TR" sz="1000" i="1" dirty="0">
                <a:effectLst/>
                <a:latin typeface="Calibri" panose="020F0502020204030204" pitchFamily="34" charset="0"/>
                <a:ea typeface="Calibri" panose="020F0502020204030204" pitchFamily="34" charset="0"/>
                <a:cs typeface="Calibri" panose="020F0502020204030204" pitchFamily="34" charset="0"/>
              </a:rPr>
              <a:t>37</a:t>
            </a:r>
            <a:r>
              <a:rPr lang="tr-TR" sz="1000" dirty="0">
                <a:effectLst/>
                <a:latin typeface="Calibri" panose="020F0502020204030204" pitchFamily="34" charset="0"/>
                <a:ea typeface="Calibri" panose="020F0502020204030204" pitchFamily="34" charset="0"/>
                <a:cs typeface="Calibri" panose="020F0502020204030204" pitchFamily="34" charset="0"/>
              </a:rPr>
              <a:t>(1)</a:t>
            </a:r>
          </a:p>
          <a:p>
            <a:r>
              <a:rPr lang="tr-TR" sz="1000" dirty="0" err="1">
                <a:latin typeface="Calibri" panose="020F0502020204030204" pitchFamily="34" charset="0"/>
                <a:ea typeface="Calibri" panose="020F0502020204030204" pitchFamily="34" charset="0"/>
                <a:cs typeface="Calibri" panose="020F0502020204030204" pitchFamily="34" charset="0"/>
              </a:rPr>
              <a:t>Mansueto</a:t>
            </a:r>
            <a:r>
              <a:rPr lang="tr-TR" sz="1000" dirty="0">
                <a:latin typeface="Calibri" panose="020F0502020204030204" pitchFamily="34" charset="0"/>
                <a:ea typeface="Calibri" panose="020F0502020204030204" pitchFamily="34" charset="0"/>
                <a:cs typeface="Calibri" panose="020F0502020204030204" pitchFamily="34" charset="0"/>
              </a:rPr>
              <a:t>, N., </a:t>
            </a:r>
            <a:r>
              <a:rPr lang="tr-TR" sz="1000" dirty="0" err="1">
                <a:latin typeface="Calibri" panose="020F0502020204030204" pitchFamily="34" charset="0"/>
                <a:ea typeface="Calibri" panose="020F0502020204030204" pitchFamily="34" charset="0"/>
                <a:cs typeface="Calibri" panose="020F0502020204030204" pitchFamily="34" charset="0"/>
              </a:rPr>
              <a:t>Rotondo</a:t>
            </a:r>
            <a:r>
              <a:rPr lang="tr-TR" sz="1000" dirty="0">
                <a:latin typeface="Calibri" panose="020F0502020204030204" pitchFamily="34" charset="0"/>
                <a:ea typeface="Calibri" panose="020F0502020204030204" pitchFamily="34" charset="0"/>
                <a:cs typeface="Calibri" panose="020F0502020204030204" pitchFamily="34" charset="0"/>
              </a:rPr>
              <a:t>, C., </a:t>
            </a:r>
            <a:r>
              <a:rPr lang="tr-TR" sz="1000" dirty="0" err="1">
                <a:latin typeface="Calibri" panose="020F0502020204030204" pitchFamily="34" charset="0"/>
                <a:ea typeface="Calibri" panose="020F0502020204030204" pitchFamily="34" charset="0"/>
                <a:cs typeface="Calibri" panose="020F0502020204030204" pitchFamily="34" charset="0"/>
              </a:rPr>
              <a:t>Corrado</a:t>
            </a:r>
            <a:r>
              <a:rPr lang="tr-TR" sz="1000" dirty="0">
                <a:latin typeface="Calibri" panose="020F0502020204030204" pitchFamily="34" charset="0"/>
                <a:ea typeface="Calibri" panose="020F0502020204030204" pitchFamily="34" charset="0"/>
                <a:cs typeface="Calibri" panose="020F0502020204030204" pitchFamily="34" charset="0"/>
              </a:rPr>
              <a:t>, A., &amp; </a:t>
            </a:r>
            <a:r>
              <a:rPr lang="tr-TR" sz="1000" dirty="0" err="1">
                <a:latin typeface="Calibri" panose="020F0502020204030204" pitchFamily="34" charset="0"/>
                <a:ea typeface="Calibri" panose="020F0502020204030204" pitchFamily="34" charset="0"/>
                <a:cs typeface="Calibri" panose="020F0502020204030204" pitchFamily="34" charset="0"/>
              </a:rPr>
              <a:t>Cantatore</a:t>
            </a:r>
            <a:r>
              <a:rPr lang="tr-TR" sz="1000" dirty="0">
                <a:latin typeface="Calibri" panose="020F0502020204030204" pitchFamily="34" charset="0"/>
                <a:ea typeface="Calibri" panose="020F0502020204030204" pitchFamily="34" charset="0"/>
                <a:cs typeface="Calibri" panose="020F0502020204030204" pitchFamily="34" charset="0"/>
              </a:rPr>
              <a:t>, F. P. (2021). </a:t>
            </a:r>
            <a:r>
              <a:rPr lang="tr-TR" sz="1000" i="1" dirty="0" err="1">
                <a:latin typeface="Calibri" panose="020F0502020204030204" pitchFamily="34" charset="0"/>
                <a:ea typeface="Calibri" panose="020F0502020204030204" pitchFamily="34" charset="0"/>
                <a:cs typeface="Calibri" panose="020F0502020204030204" pitchFamily="34" charset="0"/>
              </a:rPr>
              <a:t>Nailfold</a:t>
            </a:r>
            <a:r>
              <a:rPr lang="tr-TR" sz="1000" i="1" dirty="0">
                <a:latin typeface="Calibri" panose="020F0502020204030204" pitchFamily="34" charset="0"/>
                <a:ea typeface="Calibri" panose="020F0502020204030204" pitchFamily="34" charset="0"/>
                <a:cs typeface="Calibri" panose="020F0502020204030204" pitchFamily="34" charset="0"/>
              </a:rPr>
              <a:t> </a:t>
            </a:r>
            <a:r>
              <a:rPr lang="tr-TR" sz="1000" i="1" dirty="0" err="1">
                <a:latin typeface="Calibri" panose="020F0502020204030204" pitchFamily="34" charset="0"/>
                <a:ea typeface="Calibri" panose="020F0502020204030204" pitchFamily="34" charset="0"/>
                <a:cs typeface="Calibri" panose="020F0502020204030204" pitchFamily="34" charset="0"/>
              </a:rPr>
              <a:t>capillaroscopy</a:t>
            </a:r>
            <a:r>
              <a:rPr lang="tr-TR" sz="1000" i="1" dirty="0">
                <a:latin typeface="Calibri" panose="020F0502020204030204" pitchFamily="34" charset="0"/>
                <a:ea typeface="Calibri" panose="020F0502020204030204" pitchFamily="34" charset="0"/>
                <a:cs typeface="Calibri" panose="020F0502020204030204" pitchFamily="34" charset="0"/>
              </a:rPr>
              <a:t>: A </a:t>
            </a:r>
            <a:r>
              <a:rPr lang="tr-TR" sz="1000" i="1" dirty="0" err="1">
                <a:latin typeface="Calibri" panose="020F0502020204030204" pitchFamily="34" charset="0"/>
                <a:ea typeface="Calibri" panose="020F0502020204030204" pitchFamily="34" charset="0"/>
                <a:cs typeface="Calibri" panose="020F0502020204030204" pitchFamily="34" charset="0"/>
              </a:rPr>
              <a:t>comprehensive</a:t>
            </a:r>
            <a:r>
              <a:rPr lang="tr-TR" sz="1000" i="1" dirty="0">
                <a:latin typeface="Calibri" panose="020F0502020204030204" pitchFamily="34" charset="0"/>
                <a:ea typeface="Calibri" panose="020F0502020204030204" pitchFamily="34" charset="0"/>
                <a:cs typeface="Calibri" panose="020F0502020204030204" pitchFamily="34" charset="0"/>
              </a:rPr>
              <a:t> </a:t>
            </a:r>
            <a:r>
              <a:rPr lang="tr-TR" sz="1000" i="1" dirty="0" err="1">
                <a:latin typeface="Calibri" panose="020F0502020204030204" pitchFamily="34" charset="0"/>
                <a:ea typeface="Calibri" panose="020F0502020204030204" pitchFamily="34" charset="0"/>
                <a:cs typeface="Calibri" panose="020F0502020204030204" pitchFamily="34" charset="0"/>
              </a:rPr>
              <a:t>review</a:t>
            </a:r>
            <a:r>
              <a:rPr lang="tr-TR" sz="1000" i="1" dirty="0">
                <a:latin typeface="Calibri" panose="020F0502020204030204" pitchFamily="34" charset="0"/>
                <a:ea typeface="Calibri" panose="020F0502020204030204" pitchFamily="34" charset="0"/>
                <a:cs typeface="Calibri" panose="020F0502020204030204" pitchFamily="34" charset="0"/>
              </a:rPr>
              <a:t> on </a:t>
            </a:r>
            <a:r>
              <a:rPr lang="tr-TR" sz="1000" i="1" dirty="0" err="1">
                <a:latin typeface="Calibri" panose="020F0502020204030204" pitchFamily="34" charset="0"/>
                <a:ea typeface="Calibri" panose="020F0502020204030204" pitchFamily="34" charset="0"/>
                <a:cs typeface="Calibri" panose="020F0502020204030204" pitchFamily="34" charset="0"/>
              </a:rPr>
              <a:t>common</a:t>
            </a:r>
            <a:r>
              <a:rPr lang="tr-TR" sz="1000" i="1" dirty="0">
                <a:latin typeface="Calibri" panose="020F0502020204030204" pitchFamily="34" charset="0"/>
                <a:ea typeface="Calibri" panose="020F0502020204030204" pitchFamily="34" charset="0"/>
                <a:cs typeface="Calibri" panose="020F0502020204030204" pitchFamily="34" charset="0"/>
              </a:rPr>
              <a:t> </a:t>
            </a:r>
            <a:r>
              <a:rPr lang="tr-TR" sz="1000" i="1" dirty="0" err="1">
                <a:latin typeface="Calibri" panose="020F0502020204030204" pitchFamily="34" charset="0"/>
                <a:ea typeface="Calibri" panose="020F0502020204030204" pitchFamily="34" charset="0"/>
                <a:cs typeface="Calibri" panose="020F0502020204030204" pitchFamily="34" charset="0"/>
              </a:rPr>
              <a:t>findings</a:t>
            </a:r>
            <a:r>
              <a:rPr lang="tr-TR" sz="1000" i="1" dirty="0">
                <a:latin typeface="Calibri" panose="020F0502020204030204" pitchFamily="34" charset="0"/>
                <a:ea typeface="Calibri" panose="020F0502020204030204" pitchFamily="34" charset="0"/>
                <a:cs typeface="Calibri" panose="020F0502020204030204" pitchFamily="34" charset="0"/>
              </a:rPr>
              <a:t> </a:t>
            </a:r>
            <a:r>
              <a:rPr lang="tr-TR" sz="1000" i="1" dirty="0" err="1">
                <a:latin typeface="Calibri" panose="020F0502020204030204" pitchFamily="34" charset="0"/>
                <a:ea typeface="Calibri" panose="020F0502020204030204" pitchFamily="34" charset="0"/>
                <a:cs typeface="Calibri" panose="020F0502020204030204" pitchFamily="34" charset="0"/>
              </a:rPr>
              <a:t>and</a:t>
            </a:r>
            <a:r>
              <a:rPr lang="tr-TR" sz="1000" i="1" dirty="0">
                <a:latin typeface="Calibri" panose="020F0502020204030204" pitchFamily="34" charset="0"/>
                <a:ea typeface="Calibri" panose="020F0502020204030204" pitchFamily="34" charset="0"/>
                <a:cs typeface="Calibri" panose="020F0502020204030204" pitchFamily="34" charset="0"/>
              </a:rPr>
              <a:t> </a:t>
            </a:r>
            <a:r>
              <a:rPr lang="tr-TR" sz="1000" i="1" dirty="0" err="1">
                <a:latin typeface="Calibri" panose="020F0502020204030204" pitchFamily="34" charset="0"/>
                <a:ea typeface="Calibri" panose="020F0502020204030204" pitchFamily="34" charset="0"/>
                <a:cs typeface="Calibri" panose="020F0502020204030204" pitchFamily="34" charset="0"/>
              </a:rPr>
              <a:t>clinical</a:t>
            </a:r>
            <a:r>
              <a:rPr lang="tr-TR" sz="1000" i="1" dirty="0">
                <a:latin typeface="Calibri" panose="020F0502020204030204" pitchFamily="34" charset="0"/>
                <a:ea typeface="Calibri" panose="020F0502020204030204" pitchFamily="34" charset="0"/>
                <a:cs typeface="Calibri" panose="020F0502020204030204" pitchFamily="34" charset="0"/>
              </a:rPr>
              <a:t> </a:t>
            </a:r>
            <a:r>
              <a:rPr lang="tr-TR" sz="1000" i="1" dirty="0" err="1">
                <a:latin typeface="Calibri" panose="020F0502020204030204" pitchFamily="34" charset="0"/>
                <a:ea typeface="Calibri" panose="020F0502020204030204" pitchFamily="34" charset="0"/>
                <a:cs typeface="Calibri" panose="020F0502020204030204" pitchFamily="34" charset="0"/>
              </a:rPr>
              <a:t>usefulness</a:t>
            </a:r>
            <a:r>
              <a:rPr lang="tr-TR" sz="1000" i="1" dirty="0">
                <a:latin typeface="Calibri" panose="020F0502020204030204" pitchFamily="34" charset="0"/>
                <a:ea typeface="Calibri" panose="020F0502020204030204" pitchFamily="34" charset="0"/>
                <a:cs typeface="Calibri" panose="020F0502020204030204" pitchFamily="34" charset="0"/>
              </a:rPr>
              <a:t> in </a:t>
            </a:r>
            <a:r>
              <a:rPr lang="tr-TR" sz="1000" i="1" dirty="0" err="1">
                <a:latin typeface="Calibri" panose="020F0502020204030204" pitchFamily="34" charset="0"/>
                <a:ea typeface="Calibri" panose="020F0502020204030204" pitchFamily="34" charset="0"/>
                <a:cs typeface="Calibri" panose="020F0502020204030204" pitchFamily="34" charset="0"/>
              </a:rPr>
              <a:t>non-rheumatic</a:t>
            </a:r>
            <a:r>
              <a:rPr lang="tr-TR" sz="1000" i="1" dirty="0">
                <a:latin typeface="Calibri" panose="020F0502020204030204" pitchFamily="34" charset="0"/>
                <a:ea typeface="Calibri" panose="020F0502020204030204" pitchFamily="34" charset="0"/>
                <a:cs typeface="Calibri" panose="020F0502020204030204" pitchFamily="34" charset="0"/>
              </a:rPr>
              <a:t> </a:t>
            </a:r>
            <a:r>
              <a:rPr lang="tr-TR" sz="1000" i="1" dirty="0" err="1">
                <a:latin typeface="Calibri" panose="020F0502020204030204" pitchFamily="34" charset="0"/>
                <a:ea typeface="Calibri" panose="020F0502020204030204" pitchFamily="34" charset="0"/>
                <a:cs typeface="Calibri" panose="020F0502020204030204" pitchFamily="34" charset="0"/>
              </a:rPr>
              <a:t>disease</a:t>
            </a:r>
            <a:r>
              <a:rPr lang="tr-TR" sz="1000" dirty="0">
                <a:latin typeface="Calibri" panose="020F0502020204030204" pitchFamily="34" charset="0"/>
                <a:ea typeface="Calibri" panose="020F0502020204030204" pitchFamily="34" charset="0"/>
                <a:cs typeface="Calibri" panose="020F0502020204030204" pitchFamily="34" charset="0"/>
              </a:rPr>
              <a:t>. </a:t>
            </a:r>
            <a:r>
              <a:rPr lang="tr-TR" sz="1000" i="1" dirty="0" err="1">
                <a:latin typeface="Calibri" panose="020F0502020204030204" pitchFamily="34" charset="0"/>
                <a:ea typeface="Calibri" panose="020F0502020204030204" pitchFamily="34" charset="0"/>
                <a:cs typeface="Calibri" panose="020F0502020204030204" pitchFamily="34" charset="0"/>
              </a:rPr>
              <a:t>Journal</a:t>
            </a:r>
            <a:r>
              <a:rPr lang="tr-TR" sz="1000" i="1" dirty="0">
                <a:latin typeface="Calibri" panose="020F0502020204030204" pitchFamily="34" charset="0"/>
                <a:ea typeface="Calibri" panose="020F0502020204030204" pitchFamily="34" charset="0"/>
                <a:cs typeface="Calibri" panose="020F0502020204030204" pitchFamily="34" charset="0"/>
              </a:rPr>
              <a:t> of </a:t>
            </a:r>
            <a:r>
              <a:rPr lang="tr-TR" sz="1000" i="1" dirty="0" err="1">
                <a:latin typeface="Calibri" panose="020F0502020204030204" pitchFamily="34" charset="0"/>
                <a:ea typeface="Calibri" panose="020F0502020204030204" pitchFamily="34" charset="0"/>
                <a:cs typeface="Calibri" panose="020F0502020204030204" pitchFamily="34" charset="0"/>
              </a:rPr>
              <a:t>Medical</a:t>
            </a:r>
            <a:r>
              <a:rPr lang="tr-TR" sz="1000" i="1" dirty="0">
                <a:latin typeface="Calibri" panose="020F0502020204030204" pitchFamily="34" charset="0"/>
                <a:ea typeface="Calibri" panose="020F0502020204030204" pitchFamily="34" charset="0"/>
                <a:cs typeface="Calibri" panose="020F0502020204030204" pitchFamily="34" charset="0"/>
              </a:rPr>
              <a:t> </a:t>
            </a:r>
            <a:r>
              <a:rPr lang="tr-TR" sz="1000" i="1" dirty="0" err="1">
                <a:latin typeface="Calibri" panose="020F0502020204030204" pitchFamily="34" charset="0"/>
                <a:ea typeface="Calibri" panose="020F0502020204030204" pitchFamily="34" charset="0"/>
                <a:cs typeface="Calibri" panose="020F0502020204030204" pitchFamily="34" charset="0"/>
              </a:rPr>
              <a:t>Investigation</a:t>
            </a:r>
            <a:r>
              <a:rPr lang="tr-TR" sz="1000" i="1" dirty="0">
                <a:latin typeface="Calibri" panose="020F0502020204030204" pitchFamily="34" charset="0"/>
                <a:ea typeface="Calibri" panose="020F0502020204030204" pitchFamily="34" charset="0"/>
                <a:cs typeface="Calibri" panose="020F0502020204030204" pitchFamily="34" charset="0"/>
              </a:rPr>
              <a:t>.</a:t>
            </a:r>
            <a:endParaRPr lang="tr-TR"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530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4D759-A9C8-1BD4-7BD4-C72F3A93ADE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6E32308-D35A-B78A-201C-42EACA71A90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5112656-A40A-7D25-7263-27FD24DE0204}"/>
              </a:ext>
            </a:extLst>
          </p:cNvPr>
          <p:cNvSpPr>
            <a:spLocks noGrp="1"/>
          </p:cNvSpPr>
          <p:nvPr>
            <p:ph idx="1"/>
          </p:nvPr>
        </p:nvSpPr>
        <p:spPr/>
        <p:txBody>
          <a:bodyPr/>
          <a:lstStyle/>
          <a:p>
            <a:endParaRPr lang="tr-TR"/>
          </a:p>
        </p:txBody>
      </p:sp>
      <p:pic>
        <p:nvPicPr>
          <p:cNvPr id="4" name="İçerik Yer Tutucusu 4" descr="metin, ekran görüntüsü içeren bir resim">
            <a:extLst>
              <a:ext uri="{FF2B5EF4-FFF2-40B4-BE49-F238E27FC236}">
                <a16:creationId xmlns:a16="http://schemas.microsoft.com/office/drawing/2014/main" id="{189B3D81-C6B9-20EC-1818-EA1CBE7B186E}"/>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1">
            <a:extLst>
              <a:ext uri="{FF2B5EF4-FFF2-40B4-BE49-F238E27FC236}">
                <a16:creationId xmlns:a16="http://schemas.microsoft.com/office/drawing/2014/main" id="{0B788814-B18C-0375-171D-28E68A553CC6}"/>
              </a:ext>
            </a:extLst>
          </p:cNvPr>
          <p:cNvSpPr>
            <a:spLocks noChangeArrowheads="1"/>
          </p:cNvSpPr>
          <p:nvPr/>
        </p:nvSpPr>
        <p:spPr bwMode="auto">
          <a:xfrm rot="10800000" flipV="1">
            <a:off x="354176" y="2293134"/>
            <a:ext cx="865318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tr-TR" altLang="tr-TR" sz="24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Kapilleroskopik</a:t>
            </a:r>
            <a:r>
              <a:rPr kumimoji="0" lang="tr-TR" altLang="tr-T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inceleme</a:t>
            </a: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deneyimli </a:t>
            </a:r>
            <a:r>
              <a:rPr kumimoji="0" lang="tr-TR" altLang="tr-TR"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romatoloji</a:t>
            </a: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uzmanı (tüm çalışmada aynı uzman)</a:t>
            </a:r>
            <a:r>
              <a:rPr kumimoji="0" lang="tr-TR" altLang="tr-TR" sz="24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tarafından, katılımcıların klinik durumlarına </a:t>
            </a:r>
            <a:r>
              <a:rPr kumimoji="0" lang="tr-TR" altLang="tr-T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kör</a:t>
            </a: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olarak yapıldı. </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spcBef>
                <a:spcPct val="0"/>
              </a:spcBef>
              <a:spcAft>
                <a:spcPct val="0"/>
              </a:spcAft>
              <a:buFont typeface="Wingdings" panose="05000000000000000000" pitchFamily="2" charset="2"/>
              <a:buChar char="Ø"/>
            </a:pPr>
            <a:r>
              <a:rPr kumimoji="0" lang="tr-TR" altLang="tr-TR" sz="2400" b="0" i="0" u="sng"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2.–5. parmakların tırnak kıvrımı bölgeleri</a:t>
            </a: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tr-TR" altLang="tr-TR" sz="2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200x büyütme </a:t>
            </a:r>
            <a:r>
              <a:rPr lang="tr-TR" sz="2400" dirty="0">
                <a:latin typeface="Calibri" panose="020F0502020204030204" pitchFamily="34" charset="0"/>
                <a:ea typeface="Calibri" panose="020F0502020204030204" pitchFamily="34" charset="0"/>
                <a:cs typeface="Calibri" panose="020F0502020204030204" pitchFamily="34" charset="0"/>
              </a:rPr>
              <a:t>gücüne sahip optik mikroskop (</a:t>
            </a:r>
            <a:r>
              <a:rPr lang="tr-TR" sz="2400" dirty="0" err="1">
                <a:latin typeface="Calibri" panose="020F0502020204030204" pitchFamily="34" charset="0"/>
                <a:ea typeface="Calibri" panose="020F0502020204030204" pitchFamily="34" charset="0"/>
                <a:cs typeface="Calibri" panose="020F0502020204030204" pitchFamily="34" charset="0"/>
              </a:rPr>
              <a:t>AnMo</a:t>
            </a:r>
            <a:r>
              <a:rPr lang="tr-TR" sz="2400" dirty="0">
                <a:latin typeface="Calibri" panose="020F0502020204030204" pitchFamily="34" charset="0"/>
                <a:ea typeface="Calibri" panose="020F0502020204030204" pitchFamily="34" charset="0"/>
                <a:cs typeface="Calibri" panose="020F0502020204030204" pitchFamily="34" charset="0"/>
              </a:rPr>
              <a:t> </a:t>
            </a:r>
            <a:r>
              <a:rPr lang="tr-TR" sz="2400" dirty="0" err="1">
                <a:latin typeface="Calibri" panose="020F0502020204030204" pitchFamily="34" charset="0"/>
                <a:ea typeface="Calibri" panose="020F0502020204030204" pitchFamily="34" charset="0"/>
                <a:cs typeface="Calibri" panose="020F0502020204030204" pitchFamily="34" charset="0"/>
              </a:rPr>
              <a:t>Electronics</a:t>
            </a:r>
            <a:r>
              <a:rPr lang="tr-TR" sz="2400" dirty="0">
                <a:latin typeface="Calibri" panose="020F0502020204030204" pitchFamily="34" charset="0"/>
                <a:ea typeface="Calibri" panose="020F0502020204030204" pitchFamily="34" charset="0"/>
                <a:cs typeface="Calibri" panose="020F0502020204030204" pitchFamily="34" charset="0"/>
              </a:rPr>
              <a:t> Corporation, New Taipei City, </a:t>
            </a:r>
            <a:r>
              <a:rPr lang="tr-TR" sz="2400" dirty="0" err="1">
                <a:latin typeface="Calibri" panose="020F0502020204030204" pitchFamily="34" charset="0"/>
                <a:ea typeface="Calibri" panose="020F0502020204030204" pitchFamily="34" charset="0"/>
                <a:cs typeface="Calibri" panose="020F0502020204030204" pitchFamily="34" charset="0"/>
              </a:rPr>
              <a:t>Taiwan</a:t>
            </a:r>
            <a:r>
              <a:rPr lang="tr-TR" sz="2400" dirty="0">
                <a:latin typeface="Calibri" panose="020F0502020204030204" pitchFamily="34" charset="0"/>
                <a:ea typeface="Calibri" panose="020F0502020204030204" pitchFamily="34" charset="0"/>
                <a:cs typeface="Calibri" panose="020F0502020204030204" pitchFamily="34" charset="0"/>
              </a:rPr>
              <a:t>) ile incelendi. </a:t>
            </a:r>
          </a:p>
          <a:p>
            <a:pPr marL="342900" lvl="0" indent="-342900" algn="just" eaLnBrk="0" fontAlgn="base" hangingPunct="0">
              <a:spcBef>
                <a:spcPct val="0"/>
              </a:spcBef>
              <a:spcAft>
                <a:spcPct val="0"/>
              </a:spcAft>
              <a:buFont typeface="Wingdings" panose="05000000000000000000" pitchFamily="2" charset="2"/>
              <a:buChar char="Ø"/>
            </a:pP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spcBef>
                <a:spcPct val="0"/>
              </a:spcBef>
              <a:spcAft>
                <a:spcPct val="0"/>
              </a:spcAft>
              <a:buFont typeface="Wingdings" panose="05000000000000000000" pitchFamily="2" charset="2"/>
              <a:buChar char="Ø"/>
            </a:pP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Bulgular</a:t>
            </a:r>
            <a:r>
              <a:rPr lang="tr-TR" altLang="tr-TR" sz="2400" dirty="0">
                <a:latin typeface="Calibri" panose="020F0502020204030204" pitchFamily="34" charset="0"/>
                <a:ea typeface="Calibri" panose="020F0502020204030204" pitchFamily="34" charset="0"/>
                <a:cs typeface="Calibri" panose="020F0502020204030204" pitchFamily="34" charset="0"/>
              </a:rPr>
              <a:t> </a:t>
            </a: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uluslararası standart parametrelere göre değerlendirildi. </a:t>
            </a:r>
          </a:p>
        </p:txBody>
      </p:sp>
      <p:pic>
        <p:nvPicPr>
          <p:cNvPr id="3075" name="Picture 3">
            <a:extLst>
              <a:ext uri="{FF2B5EF4-FFF2-40B4-BE49-F238E27FC236}">
                <a16:creationId xmlns:a16="http://schemas.microsoft.com/office/drawing/2014/main" id="{C582C0C5-3244-4263-5FEC-F3CAD4D729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3311" y="3429000"/>
            <a:ext cx="2744513" cy="144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95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77146CD-3BE3-3D69-E6C4-2D3A41390190}"/>
              </a:ext>
            </a:extLst>
          </p:cNvPr>
          <p:cNvSpPr>
            <a:spLocks noGrp="1"/>
          </p:cNvSpPr>
          <p:nvPr>
            <p:ph idx="1"/>
          </p:nvPr>
        </p:nvSpPr>
        <p:spPr>
          <a:xfrm>
            <a:off x="695695" y="707295"/>
            <a:ext cx="10595043" cy="5049254"/>
          </a:xfrm>
        </p:spPr>
        <p:txBody>
          <a:bodyPr>
            <a:normAutofit fontScale="92500" lnSpcReduction="10000"/>
          </a:bodyPr>
          <a:lstStyle/>
          <a:p>
            <a:pPr marL="0" indent="0" algn="ctr">
              <a:buNone/>
            </a:pPr>
            <a:r>
              <a:rPr lang="tr-TR" sz="3200" b="1" dirty="0">
                <a:solidFill>
                  <a:srgbClr val="FF0000"/>
                </a:solidFill>
                <a:latin typeface="Calibri" panose="020F0502020204030204" pitchFamily="34" charset="0"/>
                <a:ea typeface="Calibri" panose="020F0502020204030204" pitchFamily="34" charset="0"/>
                <a:cs typeface="Calibri" panose="020F0502020204030204" pitchFamily="34" charset="0"/>
              </a:rPr>
              <a:t>Değerlendirilen </a:t>
            </a:r>
            <a:r>
              <a:rPr lang="tr-TR" sz="3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Kapilleroskopik</a:t>
            </a:r>
            <a:r>
              <a:rPr lang="tr-TR" sz="3200" b="1" dirty="0">
                <a:solidFill>
                  <a:srgbClr val="FF0000"/>
                </a:solidFill>
                <a:latin typeface="Calibri" panose="020F0502020204030204" pitchFamily="34" charset="0"/>
                <a:ea typeface="Calibri" panose="020F0502020204030204" pitchFamily="34" charset="0"/>
                <a:cs typeface="Calibri" panose="020F0502020204030204" pitchFamily="34" charset="0"/>
              </a:rPr>
              <a:t> Parametreler</a:t>
            </a:r>
          </a:p>
          <a:p>
            <a:pPr marL="285750" indent="-285750" algn="just"/>
            <a:endParaRPr lang="tr-TR" b="1" dirty="0">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
            </a:pPr>
            <a:r>
              <a:rPr lang="tr-TR" sz="2600" b="1" dirty="0">
                <a:latin typeface="Calibri" panose="020F0502020204030204" pitchFamily="34" charset="0"/>
                <a:ea typeface="Calibri" panose="020F0502020204030204" pitchFamily="34" charset="0"/>
                <a:cs typeface="Calibri" panose="020F0502020204030204" pitchFamily="34" charset="0"/>
              </a:rPr>
              <a:t>Kapiller yoğunluk</a:t>
            </a:r>
            <a:r>
              <a:rPr lang="tr-TR" sz="2600" dirty="0">
                <a:latin typeface="Calibri" panose="020F0502020204030204" pitchFamily="34" charset="0"/>
                <a:ea typeface="Calibri" panose="020F0502020204030204" pitchFamily="34" charset="0"/>
                <a:cs typeface="Calibri" panose="020F0502020204030204" pitchFamily="34" charset="0"/>
              </a:rPr>
              <a:t> (kapiller/mm)</a:t>
            </a:r>
          </a:p>
          <a:p>
            <a:pPr algn="just">
              <a:buFont typeface="Wingdings" panose="05000000000000000000" pitchFamily="2" charset="2"/>
              <a:buChar char="§"/>
            </a:pPr>
            <a:r>
              <a:rPr lang="tr-TR" sz="2600" b="1" dirty="0">
                <a:latin typeface="Calibri" panose="020F0502020204030204" pitchFamily="34" charset="0"/>
                <a:ea typeface="Calibri" panose="020F0502020204030204" pitchFamily="34" charset="0"/>
                <a:cs typeface="Calibri" panose="020F0502020204030204" pitchFamily="34" charset="0"/>
              </a:rPr>
              <a:t>Dev kapiller</a:t>
            </a:r>
            <a:r>
              <a:rPr lang="tr-TR" sz="2600" dirty="0">
                <a:latin typeface="Calibri" panose="020F0502020204030204" pitchFamily="34" charset="0"/>
                <a:ea typeface="Calibri" panose="020F0502020204030204" pitchFamily="34" charset="0"/>
                <a:cs typeface="Calibri" panose="020F0502020204030204" pitchFamily="34" charset="0"/>
              </a:rPr>
              <a:t> (≥50 µm)</a:t>
            </a:r>
          </a:p>
          <a:p>
            <a:pPr algn="just">
              <a:buFont typeface="Wingdings" panose="05000000000000000000" pitchFamily="2" charset="2"/>
              <a:buChar char="§"/>
            </a:pPr>
            <a:r>
              <a:rPr lang="tr-TR" sz="2600" b="1" dirty="0">
                <a:latin typeface="Calibri" panose="020F0502020204030204" pitchFamily="34" charset="0"/>
                <a:ea typeface="Calibri" panose="020F0502020204030204" pitchFamily="34" charset="0"/>
                <a:cs typeface="Calibri" panose="020F0502020204030204" pitchFamily="34" charset="0"/>
              </a:rPr>
              <a:t>Kapiller dilatasyon</a:t>
            </a:r>
            <a:r>
              <a:rPr lang="tr-TR" sz="2600" dirty="0">
                <a:latin typeface="Calibri" panose="020F0502020204030204" pitchFamily="34" charset="0"/>
                <a:ea typeface="Calibri" panose="020F0502020204030204" pitchFamily="34" charset="0"/>
                <a:cs typeface="Calibri" panose="020F0502020204030204" pitchFamily="34" charset="0"/>
              </a:rPr>
              <a:t> (20–50 µm)</a:t>
            </a:r>
          </a:p>
          <a:p>
            <a:pPr algn="just">
              <a:buFont typeface="Wingdings" panose="05000000000000000000" pitchFamily="2" charset="2"/>
              <a:buChar char="§"/>
            </a:pPr>
            <a:r>
              <a:rPr lang="tr-TR" sz="2600" b="1" dirty="0" err="1">
                <a:latin typeface="Calibri" panose="020F0502020204030204" pitchFamily="34" charset="0"/>
                <a:ea typeface="Calibri" panose="020F0502020204030204" pitchFamily="34" charset="0"/>
                <a:cs typeface="Calibri" panose="020F0502020204030204" pitchFamily="34" charset="0"/>
              </a:rPr>
              <a:t>Tortiyozite</a:t>
            </a:r>
            <a:r>
              <a:rPr lang="tr-TR" sz="2600" dirty="0">
                <a:latin typeface="Calibri" panose="020F0502020204030204" pitchFamily="34" charset="0"/>
                <a:ea typeface="Calibri" panose="020F0502020204030204" pitchFamily="34" charset="0"/>
                <a:cs typeface="Calibri" panose="020F0502020204030204" pitchFamily="34" charset="0"/>
              </a:rPr>
              <a:t> (düzensiz, zikzaklı kapiller)</a:t>
            </a:r>
          </a:p>
          <a:p>
            <a:pPr algn="just">
              <a:buFont typeface="Wingdings" panose="05000000000000000000" pitchFamily="2" charset="2"/>
              <a:buChar char="§"/>
            </a:pPr>
            <a:r>
              <a:rPr lang="tr-TR" sz="2600" b="1" dirty="0" err="1">
                <a:latin typeface="Calibri" panose="020F0502020204030204" pitchFamily="34" charset="0"/>
                <a:ea typeface="Calibri" panose="020F0502020204030204" pitchFamily="34" charset="0"/>
                <a:cs typeface="Calibri" panose="020F0502020204030204" pitchFamily="34" charset="0"/>
              </a:rPr>
              <a:t>Avasküler</a:t>
            </a:r>
            <a:r>
              <a:rPr lang="tr-TR" sz="2600" b="1" dirty="0">
                <a:latin typeface="Calibri" panose="020F0502020204030204" pitchFamily="34" charset="0"/>
                <a:ea typeface="Calibri" panose="020F0502020204030204" pitchFamily="34" charset="0"/>
                <a:cs typeface="Calibri" panose="020F0502020204030204" pitchFamily="34" charset="0"/>
              </a:rPr>
              <a:t> alanlar</a:t>
            </a:r>
            <a:r>
              <a:rPr lang="tr-TR" sz="2600" dirty="0">
                <a:latin typeface="Calibri" panose="020F0502020204030204" pitchFamily="34" charset="0"/>
                <a:ea typeface="Calibri" panose="020F0502020204030204" pitchFamily="34" charset="0"/>
                <a:cs typeface="Calibri" panose="020F0502020204030204" pitchFamily="34" charset="0"/>
              </a:rPr>
              <a:t> (≥200 µm boşluk)</a:t>
            </a:r>
          </a:p>
          <a:p>
            <a:pPr algn="just">
              <a:buFont typeface="Wingdings" panose="05000000000000000000" pitchFamily="2" charset="2"/>
              <a:buChar char="§"/>
            </a:pPr>
            <a:r>
              <a:rPr lang="tr-TR" sz="2600" b="1" dirty="0" err="1">
                <a:latin typeface="Calibri" panose="020F0502020204030204" pitchFamily="34" charset="0"/>
                <a:ea typeface="Calibri" panose="020F0502020204030204" pitchFamily="34" charset="0"/>
                <a:cs typeface="Calibri" panose="020F0502020204030204" pitchFamily="34" charset="0"/>
              </a:rPr>
              <a:t>Neoanjiyogenez</a:t>
            </a:r>
            <a:r>
              <a:rPr lang="tr-TR" sz="2600" dirty="0">
                <a:latin typeface="Calibri" panose="020F0502020204030204" pitchFamily="34" charset="0"/>
                <a:ea typeface="Calibri" panose="020F0502020204030204" pitchFamily="34" charset="0"/>
                <a:cs typeface="Calibri" panose="020F0502020204030204" pitchFamily="34" charset="0"/>
              </a:rPr>
              <a:t> (dallanmış yeni kapiller)</a:t>
            </a:r>
          </a:p>
          <a:p>
            <a:pPr algn="just">
              <a:buFont typeface="Wingdings" panose="05000000000000000000" pitchFamily="2" charset="2"/>
              <a:buChar char="§"/>
            </a:pPr>
            <a:r>
              <a:rPr lang="tr-TR" sz="2600" b="1" dirty="0" err="1">
                <a:latin typeface="Calibri" panose="020F0502020204030204" pitchFamily="34" charset="0"/>
                <a:ea typeface="Calibri" panose="020F0502020204030204" pitchFamily="34" charset="0"/>
                <a:cs typeface="Calibri" panose="020F0502020204030204" pitchFamily="34" charset="0"/>
              </a:rPr>
              <a:t>Elongated</a:t>
            </a:r>
            <a:r>
              <a:rPr lang="tr-TR" sz="2600" b="1" dirty="0">
                <a:latin typeface="Calibri" panose="020F0502020204030204" pitchFamily="34" charset="0"/>
                <a:ea typeface="Calibri" panose="020F0502020204030204" pitchFamily="34" charset="0"/>
                <a:cs typeface="Calibri" panose="020F0502020204030204" pitchFamily="34" charset="0"/>
              </a:rPr>
              <a:t> kapiller</a:t>
            </a:r>
            <a:r>
              <a:rPr lang="tr-TR" sz="2600" dirty="0">
                <a:latin typeface="Calibri" panose="020F0502020204030204" pitchFamily="34" charset="0"/>
                <a:ea typeface="Calibri" panose="020F0502020204030204" pitchFamily="34" charset="0"/>
                <a:cs typeface="Calibri" panose="020F0502020204030204" pitchFamily="34" charset="0"/>
              </a:rPr>
              <a:t> (≥300 µm uzunluk)</a:t>
            </a:r>
          </a:p>
          <a:p>
            <a:pPr algn="just">
              <a:buFont typeface="Wingdings" panose="05000000000000000000" pitchFamily="2" charset="2"/>
              <a:buChar char="§"/>
            </a:pPr>
            <a:r>
              <a:rPr lang="tr-TR" sz="2600" b="1" dirty="0">
                <a:latin typeface="Calibri" panose="020F0502020204030204" pitchFamily="34" charset="0"/>
                <a:ea typeface="Calibri" panose="020F0502020204030204" pitchFamily="34" charset="0"/>
                <a:cs typeface="Calibri" panose="020F0502020204030204" pitchFamily="34" charset="0"/>
              </a:rPr>
              <a:t>Morfolojik anomaliler</a:t>
            </a:r>
            <a:r>
              <a:rPr lang="tr-TR" sz="2600" dirty="0">
                <a:latin typeface="Calibri" panose="020F0502020204030204" pitchFamily="34" charset="0"/>
                <a:ea typeface="Calibri" panose="020F0502020204030204" pitchFamily="34" charset="0"/>
                <a:cs typeface="Calibri" panose="020F0502020204030204" pitchFamily="34" charset="0"/>
              </a:rPr>
              <a:t> (çatal yapılı, düzensiz)</a:t>
            </a:r>
          </a:p>
          <a:p>
            <a:pPr algn="just">
              <a:buFont typeface="Wingdings" panose="05000000000000000000" pitchFamily="2" charset="2"/>
              <a:buChar char="§"/>
            </a:pPr>
            <a:r>
              <a:rPr lang="tr-TR" sz="2600" b="1" dirty="0" err="1">
                <a:latin typeface="Calibri" panose="020F0502020204030204" pitchFamily="34" charset="0"/>
                <a:ea typeface="Calibri" panose="020F0502020204030204" pitchFamily="34" charset="0"/>
                <a:cs typeface="Calibri" panose="020F0502020204030204" pitchFamily="34" charset="0"/>
              </a:rPr>
              <a:t>Mikrohemorajiler</a:t>
            </a:r>
            <a:r>
              <a:rPr lang="tr-TR" sz="2600" dirty="0">
                <a:latin typeface="Calibri" panose="020F0502020204030204" pitchFamily="34" charset="0"/>
                <a:ea typeface="Calibri" panose="020F0502020204030204" pitchFamily="34" charset="0"/>
                <a:cs typeface="Calibri" panose="020F0502020204030204" pitchFamily="34" charset="0"/>
              </a:rPr>
              <a:t>(noktasal hemorajik odaklar)</a:t>
            </a:r>
          </a:p>
          <a:p>
            <a:pPr marL="285750" indent="-285750" algn="just"/>
            <a:endParaRPr lang="tr-TR" dirty="0"/>
          </a:p>
          <a:p>
            <a:endParaRPr lang="tr-TR" dirty="0"/>
          </a:p>
        </p:txBody>
      </p:sp>
      <p:sp>
        <p:nvSpPr>
          <p:cNvPr id="4" name="Metin kutusu 3">
            <a:extLst>
              <a:ext uri="{FF2B5EF4-FFF2-40B4-BE49-F238E27FC236}">
                <a16:creationId xmlns:a16="http://schemas.microsoft.com/office/drawing/2014/main" id="{CBFDB02A-A985-FD60-2BF2-C001BC9F2719}"/>
              </a:ext>
            </a:extLst>
          </p:cNvPr>
          <p:cNvSpPr txBox="1"/>
          <p:nvPr/>
        </p:nvSpPr>
        <p:spPr>
          <a:xfrm>
            <a:off x="6600568" y="6396335"/>
            <a:ext cx="5317086" cy="123111"/>
          </a:xfrm>
          <a:prstGeom prst="rect">
            <a:avLst/>
          </a:prstGeom>
          <a:noFill/>
        </p:spPr>
        <p:txBody>
          <a:bodyPr wrap="square" rtlCol="0">
            <a:spAutoFit/>
          </a:bodyPr>
          <a:lstStyle/>
          <a:p>
            <a:pPr algn="just"/>
            <a:endParaRPr lang="tr-TR" sz="200" dirty="0"/>
          </a:p>
        </p:txBody>
      </p:sp>
      <p:pic>
        <p:nvPicPr>
          <p:cNvPr id="6" name="Resim 5">
            <a:extLst>
              <a:ext uri="{FF2B5EF4-FFF2-40B4-BE49-F238E27FC236}">
                <a16:creationId xmlns:a16="http://schemas.microsoft.com/office/drawing/2014/main" id="{6A5B0F6E-694C-E016-EB56-14E22B60144C}"/>
              </a:ext>
            </a:extLst>
          </p:cNvPr>
          <p:cNvPicPr>
            <a:picLocks noChangeAspect="1"/>
          </p:cNvPicPr>
          <p:nvPr/>
        </p:nvPicPr>
        <p:blipFill>
          <a:blip r:embed="rId3"/>
          <a:stretch>
            <a:fillRect/>
          </a:stretch>
        </p:blipFill>
        <p:spPr>
          <a:xfrm>
            <a:off x="7064843" y="1370467"/>
            <a:ext cx="4852811" cy="43860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545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EB410E7384FD544926ED72B5900EAF6" ma:contentTypeVersion="14" ma:contentTypeDescription="Yeni belge oluşturun." ma:contentTypeScope="" ma:versionID="ee3b467df7de9d1b498d84e13587d71a">
  <xsd:schema xmlns:xsd="http://www.w3.org/2001/XMLSchema" xmlns:xs="http://www.w3.org/2001/XMLSchema" xmlns:p="http://schemas.microsoft.com/office/2006/metadata/properties" xmlns:ns2="b636c289-89ec-4aac-a5a7-fae3efcce21f" xmlns:ns3="12078768-e010-496c-be91-13abd3bf1d00" targetNamespace="http://schemas.microsoft.com/office/2006/metadata/properties" ma:root="true" ma:fieldsID="1445dff4ae24a478bb1b27fd6f0ffa69" ns2:_="" ns3:_="">
    <xsd:import namespace="b636c289-89ec-4aac-a5a7-fae3efcce21f"/>
    <xsd:import namespace="12078768-e010-496c-be91-13abd3bf1d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6c289-89ec-4aac-a5a7-fae3efcce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f08ca68a-84f9-4e39-b925-9c0f4131ac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078768-e010-496c-be91-13abd3bf1d0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2bcbba-ecaf-438c-8d17-d96268f593a6}" ma:internalName="TaxCatchAll" ma:showField="CatchAllData" ma:web="12078768-e010-496c-be91-13abd3bf1d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36c289-89ec-4aac-a5a7-fae3efcce21f">
      <Terms xmlns="http://schemas.microsoft.com/office/infopath/2007/PartnerControls"/>
    </lcf76f155ced4ddcb4097134ff3c332f>
    <TaxCatchAll xmlns="12078768-e010-496c-be91-13abd3bf1d00" xsi:nil="true"/>
  </documentManagement>
</p:properties>
</file>

<file path=customXml/itemProps1.xml><?xml version="1.0" encoding="utf-8"?>
<ds:datastoreItem xmlns:ds="http://schemas.openxmlformats.org/officeDocument/2006/customXml" ds:itemID="{0737B936-E109-4101-8B72-073EF0210523}"/>
</file>

<file path=customXml/itemProps2.xml><?xml version="1.0" encoding="utf-8"?>
<ds:datastoreItem xmlns:ds="http://schemas.openxmlformats.org/officeDocument/2006/customXml" ds:itemID="{684A90E0-DEF3-4191-A318-D80EC41E040D}"/>
</file>

<file path=customXml/itemProps3.xml><?xml version="1.0" encoding="utf-8"?>
<ds:datastoreItem xmlns:ds="http://schemas.openxmlformats.org/officeDocument/2006/customXml" ds:itemID="{DBECE074-E4BE-4311-A1A0-C08E207BCEC3}"/>
</file>

<file path=docProps/app.xml><?xml version="1.0" encoding="utf-8"?>
<Properties xmlns="http://schemas.openxmlformats.org/officeDocument/2006/extended-properties" xmlns:vt="http://schemas.openxmlformats.org/officeDocument/2006/docPropsVTypes">
  <TotalTime>16568</TotalTime>
  <Words>2999</Words>
  <Application>Microsoft Office PowerPoint</Application>
  <PresentationFormat>Geniş ekran</PresentationFormat>
  <Paragraphs>357</Paragraphs>
  <Slides>27</Slides>
  <Notes>19</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27</vt:i4>
      </vt:variant>
    </vt:vector>
  </HeadingPairs>
  <TitlesOfParts>
    <vt:vector size="34" baseType="lpstr">
      <vt:lpstr>Aptos</vt:lpstr>
      <vt:lpstr>Aptos Display</vt:lpstr>
      <vt:lpstr>Arial</vt:lpstr>
      <vt:lpstr>Calibri</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Skorlama Yöntemi</vt:lpstr>
      <vt:lpstr>PowerPoint Sunusu</vt:lpstr>
      <vt:lpstr>İstatistiksel Analiz</vt:lpstr>
      <vt:lpstr>BULGULAR</vt:lpstr>
      <vt:lpstr>BULGULAR</vt:lpstr>
      <vt:lpstr>Çalışmamızdan Örnek Kapilleroskopi Görüntüleri</vt:lpstr>
      <vt:lpstr>                                  FRAIL Skor Kategorilerine Göre Kapilleroskopik Bulgular(n = 102) </vt:lpstr>
      <vt:lpstr>                    CFS Skor Kategorilerine Göre Kapilleroskopik Bulgular (n = 102)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Buse Çalışan</dc:creator>
  <cp:lastModifiedBy>loq4</cp:lastModifiedBy>
  <cp:revision>116</cp:revision>
  <dcterms:created xsi:type="dcterms:W3CDTF">2025-09-25T07:19:01Z</dcterms:created>
  <dcterms:modified xsi:type="dcterms:W3CDTF">2025-10-16T13:33:39Z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0x0101008EB410E7384FD544926ED72B5900EAF6</vt:lpwstr>
  </property>
</Properties>
</file>