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diagrams/data1.xml" ContentType="application/vnd.openxmlformats-officedocument.drawingml.diagramData+xml"/>
  <Override PartName="/ppt/slideMasters/slideMaster1.xml" ContentType="application/vnd.openxmlformats-officedocument.presentationml.slideMaster+xml"/>
  <Override PartName="/ppt/notesSlides/notesSlide2.xml" ContentType="application/vnd.openxmlformats-officedocument.presentationml.notesSlide+xml"/>
  <Override PartName="/ppt/notesSlides/notesSlide8.xml" ContentType="application/vnd.openxmlformats-officedocument.presentationml.notes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1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5.xml" ContentType="application/vnd.openxmlformats-officedocument.presentationml.notesSlid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8"/>
  </p:notesMasterIdLst>
  <p:sldIdLst>
    <p:sldId id="306" r:id="rId2"/>
    <p:sldId id="849" r:id="rId3"/>
    <p:sldId id="852" r:id="rId4"/>
    <p:sldId id="853" r:id="rId5"/>
    <p:sldId id="844" r:id="rId6"/>
    <p:sldId id="402" r:id="rId7"/>
    <p:sldId id="347" r:id="rId8"/>
    <p:sldId id="881" r:id="rId9"/>
    <p:sldId id="855" r:id="rId10"/>
    <p:sldId id="856" r:id="rId11"/>
    <p:sldId id="854" r:id="rId12"/>
    <p:sldId id="857" r:id="rId13"/>
    <p:sldId id="261" r:id="rId14"/>
    <p:sldId id="349" r:id="rId15"/>
    <p:sldId id="399" r:id="rId16"/>
    <p:sldId id="873" r:id="rId17"/>
    <p:sldId id="408" r:id="rId18"/>
    <p:sldId id="874" r:id="rId19"/>
    <p:sldId id="875" r:id="rId20"/>
    <p:sldId id="876" r:id="rId21"/>
    <p:sldId id="877" r:id="rId22"/>
    <p:sldId id="878" r:id="rId23"/>
    <p:sldId id="879" r:id="rId24"/>
    <p:sldId id="398" r:id="rId25"/>
    <p:sldId id="284" r:id="rId26"/>
    <p:sldId id="330" r:id="rId27"/>
    <p:sldId id="871" r:id="rId28"/>
    <p:sldId id="847" r:id="rId29"/>
    <p:sldId id="275" r:id="rId30"/>
    <p:sldId id="404" r:id="rId31"/>
    <p:sldId id="266" r:id="rId32"/>
    <p:sldId id="313" r:id="rId33"/>
    <p:sldId id="267" r:id="rId34"/>
    <p:sldId id="268" r:id="rId35"/>
    <p:sldId id="269" r:id="rId36"/>
    <p:sldId id="880" r:id="rId37"/>
    <p:sldId id="338" r:id="rId38"/>
    <p:sldId id="373" r:id="rId39"/>
    <p:sldId id="351" r:id="rId40"/>
    <p:sldId id="872" r:id="rId41"/>
    <p:sldId id="400" r:id="rId42"/>
    <p:sldId id="276" r:id="rId43"/>
    <p:sldId id="273" r:id="rId44"/>
    <p:sldId id="381" r:id="rId45"/>
    <p:sldId id="382" r:id="rId46"/>
    <p:sldId id="862" r:id="rId47"/>
    <p:sldId id="863" r:id="rId48"/>
    <p:sldId id="864" r:id="rId49"/>
    <p:sldId id="383" r:id="rId50"/>
    <p:sldId id="384" r:id="rId51"/>
    <p:sldId id="385" r:id="rId52"/>
    <p:sldId id="869" r:id="rId53"/>
    <p:sldId id="870" r:id="rId54"/>
    <p:sldId id="831" r:id="rId55"/>
    <p:sldId id="832" r:id="rId56"/>
    <p:sldId id="882" r:id="rId57"/>
  </p:sldIdLst>
  <p:sldSz cx="12192000" cy="6858000"/>
  <p:notesSz cx="6858000" cy="9144000"/>
  <p:defaultTextStyle>
    <a:defPPr>
      <a:defRPr lang="tr-T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Orta Stil 2 - Vurgu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693" autoAdjust="0"/>
    <p:restoredTop sz="96003" autoAdjust="0"/>
  </p:normalViewPr>
  <p:slideViewPr>
    <p:cSldViewPr snapToGrid="0">
      <p:cViewPr varScale="1">
        <p:scale>
          <a:sx n="78" d="100"/>
          <a:sy n="78" d="100"/>
        </p:scale>
        <p:origin x="571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customXml" Target="../customXml/item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customXml" Target="../customXml/item2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65" Type="http://schemas.openxmlformats.org/officeDocument/2006/relationships/customXml" Target="../customXml/item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F141D2-75F9-7048-A20C-C1FF970DF235}" type="doc">
      <dgm:prSet loTypeId="urn:microsoft.com/office/officeart/2005/8/layout/cycle4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tr-TR"/>
        </a:p>
      </dgm:t>
    </dgm:pt>
    <dgm:pt modelId="{96FDE0E1-14C1-7946-BF3D-81F4733014C6}">
      <dgm:prSet phldrT="[Metin]"/>
      <dgm:spPr/>
      <dgm:t>
        <a:bodyPr/>
        <a:lstStyle/>
        <a:p>
          <a:r>
            <a:rPr lang="tr-TR" dirty="0">
              <a:solidFill>
                <a:schemeClr val="bg1"/>
              </a:solidFill>
            </a:rPr>
            <a:t>Doku yıkımı enzimleri</a:t>
          </a:r>
          <a:endParaRPr lang="tr-TR" dirty="0"/>
        </a:p>
      </dgm:t>
    </dgm:pt>
    <dgm:pt modelId="{0446C1DB-BCA3-E84E-B2F9-0EF785E0C683}" type="parTrans" cxnId="{9B64F9E5-1924-674C-B77D-670179733971}">
      <dgm:prSet/>
      <dgm:spPr/>
      <dgm:t>
        <a:bodyPr/>
        <a:lstStyle/>
        <a:p>
          <a:endParaRPr lang="tr-TR"/>
        </a:p>
      </dgm:t>
    </dgm:pt>
    <dgm:pt modelId="{7DDC3E34-378F-F547-8A47-5AD64636924D}" type="sibTrans" cxnId="{9B64F9E5-1924-674C-B77D-670179733971}">
      <dgm:prSet/>
      <dgm:spPr/>
      <dgm:t>
        <a:bodyPr/>
        <a:lstStyle/>
        <a:p>
          <a:endParaRPr lang="tr-TR"/>
        </a:p>
      </dgm:t>
    </dgm:pt>
    <dgm:pt modelId="{1CA6AC3D-C9D8-7D4D-B16C-E818A94DE85C}">
      <dgm:prSet phldrT="[Metin]"/>
      <dgm:spPr>
        <a:solidFill>
          <a:srgbClr val="FF0000">
            <a:alpha val="90000"/>
          </a:srgbClr>
        </a:solidFill>
      </dgm:spPr>
      <dgm:t>
        <a:bodyPr/>
        <a:lstStyle/>
        <a:p>
          <a:r>
            <a:rPr lang="tr-TR" dirty="0">
              <a:solidFill>
                <a:schemeClr val="bg1"/>
              </a:solidFill>
            </a:rPr>
            <a:t>MMP (Matriks </a:t>
          </a:r>
          <a:r>
            <a:rPr lang="tr-TR" dirty="0" err="1">
              <a:solidFill>
                <a:schemeClr val="bg1"/>
              </a:solidFill>
            </a:rPr>
            <a:t>Metallo</a:t>
          </a:r>
          <a:r>
            <a:rPr lang="tr-TR" dirty="0">
              <a:solidFill>
                <a:schemeClr val="bg1"/>
              </a:solidFill>
            </a:rPr>
            <a:t> Proteinazları)</a:t>
          </a:r>
          <a:endParaRPr lang="tr-TR" dirty="0"/>
        </a:p>
      </dgm:t>
    </dgm:pt>
    <dgm:pt modelId="{FE948F91-7EE2-F44D-B3A7-BB4A6EB700C1}" type="parTrans" cxnId="{D5902BBB-18A7-954D-B316-3A43F3DFF031}">
      <dgm:prSet/>
      <dgm:spPr/>
      <dgm:t>
        <a:bodyPr/>
        <a:lstStyle/>
        <a:p>
          <a:endParaRPr lang="tr-TR"/>
        </a:p>
      </dgm:t>
    </dgm:pt>
    <dgm:pt modelId="{964C4327-1A27-D54D-BB8B-82EECD01C418}" type="sibTrans" cxnId="{D5902BBB-18A7-954D-B316-3A43F3DFF031}">
      <dgm:prSet/>
      <dgm:spPr/>
      <dgm:t>
        <a:bodyPr/>
        <a:lstStyle/>
        <a:p>
          <a:endParaRPr lang="tr-TR"/>
        </a:p>
      </dgm:t>
    </dgm:pt>
    <dgm:pt modelId="{26ECC33A-4442-0C46-870E-7FE2238ED0D3}">
      <dgm:prSet phldrT="[Metin]"/>
      <dgm:spPr/>
      <dgm:t>
        <a:bodyPr/>
        <a:lstStyle/>
        <a:p>
          <a:r>
            <a:rPr lang="tr-TR" dirty="0">
              <a:solidFill>
                <a:schemeClr val="bg1"/>
              </a:solidFill>
            </a:rPr>
            <a:t>Oksidatif çevre</a:t>
          </a:r>
          <a:endParaRPr lang="tr-TR" dirty="0"/>
        </a:p>
      </dgm:t>
    </dgm:pt>
    <dgm:pt modelId="{4C0EBF71-4274-FD45-942E-650A78F23D3B}" type="parTrans" cxnId="{A27B5F7E-5C3F-E74B-BB73-44CE356B35AC}">
      <dgm:prSet/>
      <dgm:spPr/>
      <dgm:t>
        <a:bodyPr/>
        <a:lstStyle/>
        <a:p>
          <a:endParaRPr lang="tr-TR"/>
        </a:p>
      </dgm:t>
    </dgm:pt>
    <dgm:pt modelId="{F42D3976-E979-5144-BD4B-86AB39962D28}" type="sibTrans" cxnId="{A27B5F7E-5C3F-E74B-BB73-44CE356B35AC}">
      <dgm:prSet/>
      <dgm:spPr/>
      <dgm:t>
        <a:bodyPr/>
        <a:lstStyle/>
        <a:p>
          <a:endParaRPr lang="tr-TR"/>
        </a:p>
      </dgm:t>
    </dgm:pt>
    <dgm:pt modelId="{F3EB21B3-D622-1F46-8E03-247EB045A90B}">
      <dgm:prSet phldrT="[Metin]"/>
      <dgm:spPr>
        <a:solidFill>
          <a:srgbClr val="FF0000">
            <a:alpha val="90000"/>
          </a:srgbClr>
        </a:solidFill>
      </dgm:spPr>
      <dgm:t>
        <a:bodyPr/>
        <a:lstStyle/>
        <a:p>
          <a:r>
            <a:rPr lang="tr-TR" dirty="0">
              <a:solidFill>
                <a:schemeClr val="bg1"/>
              </a:solidFill>
            </a:rPr>
            <a:t>ROS (Reaktif Oksijen radikalleri)</a:t>
          </a:r>
          <a:endParaRPr lang="tr-TR" dirty="0"/>
        </a:p>
      </dgm:t>
    </dgm:pt>
    <dgm:pt modelId="{8DED3540-D559-8F47-91CE-9757F5B3C217}" type="parTrans" cxnId="{191088A4-CEA2-AC48-A99C-53145BF256FE}">
      <dgm:prSet/>
      <dgm:spPr/>
      <dgm:t>
        <a:bodyPr/>
        <a:lstStyle/>
        <a:p>
          <a:endParaRPr lang="tr-TR"/>
        </a:p>
      </dgm:t>
    </dgm:pt>
    <dgm:pt modelId="{3192ADB5-6312-4347-8101-2971C2766F5A}" type="sibTrans" cxnId="{191088A4-CEA2-AC48-A99C-53145BF256FE}">
      <dgm:prSet/>
      <dgm:spPr/>
      <dgm:t>
        <a:bodyPr/>
        <a:lstStyle/>
        <a:p>
          <a:endParaRPr lang="tr-TR"/>
        </a:p>
      </dgm:t>
    </dgm:pt>
    <dgm:pt modelId="{76E81C4D-C0E0-1341-AA34-280B1A1B5DAF}">
      <dgm:prSet phldrT="[Metin]"/>
      <dgm:spPr/>
      <dgm:t>
        <a:bodyPr/>
        <a:lstStyle/>
        <a:p>
          <a:r>
            <a:rPr lang="tr-TR" dirty="0">
              <a:solidFill>
                <a:schemeClr val="bg1"/>
              </a:solidFill>
            </a:rPr>
            <a:t>Enfeksiyon/biyofilm</a:t>
          </a:r>
          <a:endParaRPr lang="tr-TR" dirty="0"/>
        </a:p>
      </dgm:t>
    </dgm:pt>
    <dgm:pt modelId="{EB3025F4-56D4-244F-A1BE-CC92068F59B7}" type="parTrans" cxnId="{933656FE-ABAD-CD4B-B41E-A0ECA48AE6FC}">
      <dgm:prSet/>
      <dgm:spPr/>
      <dgm:t>
        <a:bodyPr/>
        <a:lstStyle/>
        <a:p>
          <a:endParaRPr lang="tr-TR"/>
        </a:p>
      </dgm:t>
    </dgm:pt>
    <dgm:pt modelId="{D7B3C1F3-DAD3-8147-B8EB-015724D6FE35}" type="sibTrans" cxnId="{933656FE-ABAD-CD4B-B41E-A0ECA48AE6FC}">
      <dgm:prSet/>
      <dgm:spPr/>
      <dgm:t>
        <a:bodyPr/>
        <a:lstStyle/>
        <a:p>
          <a:endParaRPr lang="tr-TR"/>
        </a:p>
      </dgm:t>
    </dgm:pt>
    <dgm:pt modelId="{88EB49D0-8B18-B448-98F9-F7EFFA7ED154}">
      <dgm:prSet phldrT="[Metin]"/>
      <dgm:spPr/>
      <dgm:t>
        <a:bodyPr/>
        <a:lstStyle/>
        <a:p>
          <a:r>
            <a:rPr lang="tr-TR" dirty="0">
              <a:solidFill>
                <a:schemeClr val="bg1"/>
              </a:solidFill>
            </a:rPr>
            <a:t>Aşırı enzim aktiviteleri</a:t>
          </a:r>
          <a:endParaRPr lang="tr-TR" dirty="0"/>
        </a:p>
      </dgm:t>
    </dgm:pt>
    <dgm:pt modelId="{24E6B993-7782-8F43-8FB5-3610B9C7C51C}" type="sibTrans" cxnId="{421EDC1A-DCFD-CF41-B9E7-0B673961BFD9}">
      <dgm:prSet/>
      <dgm:spPr/>
      <dgm:t>
        <a:bodyPr/>
        <a:lstStyle/>
        <a:p>
          <a:endParaRPr lang="tr-TR"/>
        </a:p>
      </dgm:t>
    </dgm:pt>
    <dgm:pt modelId="{E5344A6B-F575-DD44-B13B-C68CFF32B4DC}" type="parTrans" cxnId="{421EDC1A-DCFD-CF41-B9E7-0B673961BFD9}">
      <dgm:prSet/>
      <dgm:spPr/>
      <dgm:t>
        <a:bodyPr/>
        <a:lstStyle/>
        <a:p>
          <a:endParaRPr lang="tr-TR"/>
        </a:p>
      </dgm:t>
    </dgm:pt>
    <dgm:pt modelId="{899B8FE2-6F28-BD4E-A92F-8A96CC833B3C}" type="pres">
      <dgm:prSet presAssocID="{E4F141D2-75F9-7048-A20C-C1FF970DF235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5275379C-6A24-0141-9D57-90A6263104E0}" type="pres">
      <dgm:prSet presAssocID="{E4F141D2-75F9-7048-A20C-C1FF970DF235}" presName="children" presStyleCnt="0"/>
      <dgm:spPr/>
    </dgm:pt>
    <dgm:pt modelId="{B613535A-3461-6141-A23A-5FC2980B9DC6}" type="pres">
      <dgm:prSet presAssocID="{E4F141D2-75F9-7048-A20C-C1FF970DF235}" presName="child1group" presStyleCnt="0"/>
      <dgm:spPr/>
    </dgm:pt>
    <dgm:pt modelId="{284245D4-B904-C94B-842A-2669A9974338}" type="pres">
      <dgm:prSet presAssocID="{E4F141D2-75F9-7048-A20C-C1FF970DF235}" presName="child1" presStyleLbl="bgAcc1" presStyleIdx="0" presStyleCnt="2" custLinFactNeighborX="-24421"/>
      <dgm:spPr/>
    </dgm:pt>
    <dgm:pt modelId="{9C72ED75-5261-CB41-AA95-58E183D5B26C}" type="pres">
      <dgm:prSet presAssocID="{E4F141D2-75F9-7048-A20C-C1FF970DF235}" presName="child1Text" presStyleLbl="bgAcc1" presStyleIdx="0" presStyleCnt="2">
        <dgm:presLayoutVars>
          <dgm:bulletEnabled val="1"/>
        </dgm:presLayoutVars>
      </dgm:prSet>
      <dgm:spPr/>
    </dgm:pt>
    <dgm:pt modelId="{9AF9CBE9-4990-2548-83AF-80988F8E66C2}" type="pres">
      <dgm:prSet presAssocID="{E4F141D2-75F9-7048-A20C-C1FF970DF235}" presName="child2group" presStyleCnt="0"/>
      <dgm:spPr/>
    </dgm:pt>
    <dgm:pt modelId="{539BC4EF-31CF-4B45-9853-354BC8482CD2}" type="pres">
      <dgm:prSet presAssocID="{E4F141D2-75F9-7048-A20C-C1FF970DF235}" presName="child2" presStyleLbl="bgAcc1" presStyleIdx="1" presStyleCnt="2" custLinFactNeighborX="25239" custLinFactNeighborY="-4401"/>
      <dgm:spPr/>
    </dgm:pt>
    <dgm:pt modelId="{BD5298A5-FAE6-2E45-8DFF-FBA480BAEFC0}" type="pres">
      <dgm:prSet presAssocID="{E4F141D2-75F9-7048-A20C-C1FF970DF235}" presName="child2Text" presStyleLbl="bgAcc1" presStyleIdx="1" presStyleCnt="2">
        <dgm:presLayoutVars>
          <dgm:bulletEnabled val="1"/>
        </dgm:presLayoutVars>
      </dgm:prSet>
      <dgm:spPr/>
    </dgm:pt>
    <dgm:pt modelId="{D4AAC012-2C93-2B4D-84F4-0248E5692FC1}" type="pres">
      <dgm:prSet presAssocID="{E4F141D2-75F9-7048-A20C-C1FF970DF235}" presName="childPlaceholder" presStyleCnt="0"/>
      <dgm:spPr/>
    </dgm:pt>
    <dgm:pt modelId="{03243637-9923-F442-9F6A-F6DAB14294CC}" type="pres">
      <dgm:prSet presAssocID="{E4F141D2-75F9-7048-A20C-C1FF970DF235}" presName="circle" presStyleCnt="0"/>
      <dgm:spPr/>
    </dgm:pt>
    <dgm:pt modelId="{D7C5A1DC-D503-C440-B317-79C29AD65A54}" type="pres">
      <dgm:prSet presAssocID="{E4F141D2-75F9-7048-A20C-C1FF970DF235}" presName="quadrant1" presStyleLbl="node1" presStyleIdx="0" presStyleCnt="4" custScaleX="117163" custScaleY="88355" custLinFactNeighborX="-29212" custLinFactNeighborY="530">
        <dgm:presLayoutVars>
          <dgm:chMax val="1"/>
          <dgm:bulletEnabled val="1"/>
        </dgm:presLayoutVars>
      </dgm:prSet>
      <dgm:spPr/>
    </dgm:pt>
    <dgm:pt modelId="{6547DD4A-92FA-8946-B9AD-F0A519F5D514}" type="pres">
      <dgm:prSet presAssocID="{E4F141D2-75F9-7048-A20C-C1FF970DF235}" presName="quadrant2" presStyleLbl="node1" presStyleIdx="1" presStyleCnt="4" custScaleX="114682" custScaleY="91247" custLinFactNeighborX="30820" custLinFactNeighborY="1976">
        <dgm:presLayoutVars>
          <dgm:chMax val="1"/>
          <dgm:bulletEnabled val="1"/>
        </dgm:presLayoutVars>
      </dgm:prSet>
      <dgm:spPr/>
    </dgm:pt>
    <dgm:pt modelId="{29BAFF39-EC4B-6541-A452-37F5FAB64036}" type="pres">
      <dgm:prSet presAssocID="{E4F141D2-75F9-7048-A20C-C1FF970DF235}" presName="quadrant3" presStyleLbl="node1" presStyleIdx="2" presStyleCnt="4" custScaleX="111592" custScaleY="93493" custLinFactNeighborX="29275" custLinFactNeighborY="7034">
        <dgm:presLayoutVars>
          <dgm:chMax val="1"/>
          <dgm:bulletEnabled val="1"/>
        </dgm:presLayoutVars>
      </dgm:prSet>
      <dgm:spPr/>
    </dgm:pt>
    <dgm:pt modelId="{16E9A049-9DFB-8341-B2B7-1D8321DDBA8E}" type="pres">
      <dgm:prSet presAssocID="{E4F141D2-75F9-7048-A20C-C1FF970DF235}" presName="quadrant4" presStyleLbl="node1" presStyleIdx="3" presStyleCnt="4" custScaleX="114683" custScaleY="93493" custLinFactNeighborX="-27199" custLinFactNeighborY="7034">
        <dgm:presLayoutVars>
          <dgm:chMax val="1"/>
          <dgm:bulletEnabled val="1"/>
        </dgm:presLayoutVars>
      </dgm:prSet>
      <dgm:spPr/>
    </dgm:pt>
    <dgm:pt modelId="{8DC3A8D7-E706-5449-8F99-F0B7B8F2DE38}" type="pres">
      <dgm:prSet presAssocID="{E4F141D2-75F9-7048-A20C-C1FF970DF235}" presName="quadrantPlaceholder" presStyleCnt="0"/>
      <dgm:spPr/>
    </dgm:pt>
    <dgm:pt modelId="{541C8B27-E419-2F44-B200-A4E39349CED9}" type="pres">
      <dgm:prSet presAssocID="{E4F141D2-75F9-7048-A20C-C1FF970DF235}" presName="center1" presStyleLbl="fgShp" presStyleIdx="0" presStyleCnt="2" custFlipHor="0" custScaleX="189032" custScaleY="216744" custLinFactX="-335215" custLinFactY="33020" custLinFactNeighborX="-400000" custLinFactNeighborY="100000"/>
      <dgm:spPr>
        <a:noFill/>
        <a:ln>
          <a:noFill/>
        </a:ln>
      </dgm:spPr>
    </dgm:pt>
    <dgm:pt modelId="{98BA810C-F197-2C40-9CF1-9D0BF2DC9E7D}" type="pres">
      <dgm:prSet presAssocID="{E4F141D2-75F9-7048-A20C-C1FF970DF235}" presName="center2" presStyleLbl="fgShp" presStyleIdx="1" presStyleCnt="2" custLinFactX="-300000" custLinFactNeighborX="-317299" custLinFactNeighborY="55043"/>
      <dgm:spPr>
        <a:noFill/>
        <a:ln>
          <a:noFill/>
        </a:ln>
      </dgm:spPr>
    </dgm:pt>
  </dgm:ptLst>
  <dgm:cxnLst>
    <dgm:cxn modelId="{421EDC1A-DCFD-CF41-B9E7-0B673961BFD9}" srcId="{E4F141D2-75F9-7048-A20C-C1FF970DF235}" destId="{88EB49D0-8B18-B448-98F9-F7EFFA7ED154}" srcOrd="3" destOrd="0" parTransId="{E5344A6B-F575-DD44-B13B-C68CFF32B4DC}" sibTransId="{24E6B993-7782-8F43-8FB5-3610B9C7C51C}"/>
    <dgm:cxn modelId="{7A4A4C31-DB07-CB47-9669-F0935665DA29}" type="presOf" srcId="{F3EB21B3-D622-1F46-8E03-247EB045A90B}" destId="{539BC4EF-31CF-4B45-9853-354BC8482CD2}" srcOrd="0" destOrd="0" presId="urn:microsoft.com/office/officeart/2005/8/layout/cycle4"/>
    <dgm:cxn modelId="{DE50EE3B-FCE5-0D46-86E7-0598FA13ADEB}" type="presOf" srcId="{76E81C4D-C0E0-1341-AA34-280B1A1B5DAF}" destId="{29BAFF39-EC4B-6541-A452-37F5FAB64036}" srcOrd="0" destOrd="0" presId="urn:microsoft.com/office/officeart/2005/8/layout/cycle4"/>
    <dgm:cxn modelId="{F15CC364-BC5C-AD48-8CD5-001D95366D5F}" type="presOf" srcId="{1CA6AC3D-C9D8-7D4D-B16C-E818A94DE85C}" destId="{9C72ED75-5261-CB41-AA95-58E183D5B26C}" srcOrd="1" destOrd="0" presId="urn:microsoft.com/office/officeart/2005/8/layout/cycle4"/>
    <dgm:cxn modelId="{AF311F4A-7650-004D-B031-3A8F00CF32C4}" type="presOf" srcId="{26ECC33A-4442-0C46-870E-7FE2238ED0D3}" destId="{6547DD4A-92FA-8946-B9AD-F0A519F5D514}" srcOrd="0" destOrd="0" presId="urn:microsoft.com/office/officeart/2005/8/layout/cycle4"/>
    <dgm:cxn modelId="{1881B24F-ED99-0A4A-ABFF-370E0E7E06FC}" type="presOf" srcId="{E4F141D2-75F9-7048-A20C-C1FF970DF235}" destId="{899B8FE2-6F28-BD4E-A92F-8A96CC833B3C}" srcOrd="0" destOrd="0" presId="urn:microsoft.com/office/officeart/2005/8/layout/cycle4"/>
    <dgm:cxn modelId="{A27B5F7E-5C3F-E74B-BB73-44CE356B35AC}" srcId="{E4F141D2-75F9-7048-A20C-C1FF970DF235}" destId="{26ECC33A-4442-0C46-870E-7FE2238ED0D3}" srcOrd="1" destOrd="0" parTransId="{4C0EBF71-4274-FD45-942E-650A78F23D3B}" sibTransId="{F42D3976-E979-5144-BD4B-86AB39962D28}"/>
    <dgm:cxn modelId="{191088A4-CEA2-AC48-A99C-53145BF256FE}" srcId="{26ECC33A-4442-0C46-870E-7FE2238ED0D3}" destId="{F3EB21B3-D622-1F46-8E03-247EB045A90B}" srcOrd="0" destOrd="0" parTransId="{8DED3540-D559-8F47-91CE-9757F5B3C217}" sibTransId="{3192ADB5-6312-4347-8101-2971C2766F5A}"/>
    <dgm:cxn modelId="{EC4133A7-23CE-F243-8DEF-C4FF15E363F6}" type="presOf" srcId="{88EB49D0-8B18-B448-98F9-F7EFFA7ED154}" destId="{16E9A049-9DFB-8341-B2B7-1D8321DDBA8E}" srcOrd="0" destOrd="0" presId="urn:microsoft.com/office/officeart/2005/8/layout/cycle4"/>
    <dgm:cxn modelId="{8B50E1B1-1896-CE45-9712-C1828D3DB734}" type="presOf" srcId="{96FDE0E1-14C1-7946-BF3D-81F4733014C6}" destId="{D7C5A1DC-D503-C440-B317-79C29AD65A54}" srcOrd="0" destOrd="0" presId="urn:microsoft.com/office/officeart/2005/8/layout/cycle4"/>
    <dgm:cxn modelId="{D5902BBB-18A7-954D-B316-3A43F3DFF031}" srcId="{96FDE0E1-14C1-7946-BF3D-81F4733014C6}" destId="{1CA6AC3D-C9D8-7D4D-B16C-E818A94DE85C}" srcOrd="0" destOrd="0" parTransId="{FE948F91-7EE2-F44D-B3A7-BB4A6EB700C1}" sibTransId="{964C4327-1A27-D54D-BB8B-82EECD01C418}"/>
    <dgm:cxn modelId="{C10DCBCF-D1AA-DF4B-A4D9-9F379E872E23}" type="presOf" srcId="{1CA6AC3D-C9D8-7D4D-B16C-E818A94DE85C}" destId="{284245D4-B904-C94B-842A-2669A9974338}" srcOrd="0" destOrd="0" presId="urn:microsoft.com/office/officeart/2005/8/layout/cycle4"/>
    <dgm:cxn modelId="{365AB2E1-9825-0F49-968C-2E4B8CF5A20B}" type="presOf" srcId="{F3EB21B3-D622-1F46-8E03-247EB045A90B}" destId="{BD5298A5-FAE6-2E45-8DFF-FBA480BAEFC0}" srcOrd="1" destOrd="0" presId="urn:microsoft.com/office/officeart/2005/8/layout/cycle4"/>
    <dgm:cxn modelId="{9B64F9E5-1924-674C-B77D-670179733971}" srcId="{E4F141D2-75F9-7048-A20C-C1FF970DF235}" destId="{96FDE0E1-14C1-7946-BF3D-81F4733014C6}" srcOrd="0" destOrd="0" parTransId="{0446C1DB-BCA3-E84E-B2F9-0EF785E0C683}" sibTransId="{7DDC3E34-378F-F547-8A47-5AD64636924D}"/>
    <dgm:cxn modelId="{933656FE-ABAD-CD4B-B41E-A0ECA48AE6FC}" srcId="{E4F141D2-75F9-7048-A20C-C1FF970DF235}" destId="{76E81C4D-C0E0-1341-AA34-280B1A1B5DAF}" srcOrd="2" destOrd="0" parTransId="{EB3025F4-56D4-244F-A1BE-CC92068F59B7}" sibTransId="{D7B3C1F3-DAD3-8147-B8EB-015724D6FE35}"/>
    <dgm:cxn modelId="{05CE5110-9114-1D45-B804-8B3C52B81CD3}" type="presParOf" srcId="{899B8FE2-6F28-BD4E-A92F-8A96CC833B3C}" destId="{5275379C-6A24-0141-9D57-90A6263104E0}" srcOrd="0" destOrd="0" presId="urn:microsoft.com/office/officeart/2005/8/layout/cycle4"/>
    <dgm:cxn modelId="{6173CBED-CA1C-7B4C-B21B-B26CD633215F}" type="presParOf" srcId="{5275379C-6A24-0141-9D57-90A6263104E0}" destId="{B613535A-3461-6141-A23A-5FC2980B9DC6}" srcOrd="0" destOrd="0" presId="urn:microsoft.com/office/officeart/2005/8/layout/cycle4"/>
    <dgm:cxn modelId="{2DDA7147-52C8-DE47-93CE-05E9C9289436}" type="presParOf" srcId="{B613535A-3461-6141-A23A-5FC2980B9DC6}" destId="{284245D4-B904-C94B-842A-2669A9974338}" srcOrd="0" destOrd="0" presId="urn:microsoft.com/office/officeart/2005/8/layout/cycle4"/>
    <dgm:cxn modelId="{FDAEEA14-25B5-8543-8553-D5C8095AD472}" type="presParOf" srcId="{B613535A-3461-6141-A23A-5FC2980B9DC6}" destId="{9C72ED75-5261-CB41-AA95-58E183D5B26C}" srcOrd="1" destOrd="0" presId="urn:microsoft.com/office/officeart/2005/8/layout/cycle4"/>
    <dgm:cxn modelId="{20FC1BE7-A1DE-BE4E-A453-EDDA12B438B9}" type="presParOf" srcId="{5275379C-6A24-0141-9D57-90A6263104E0}" destId="{9AF9CBE9-4990-2548-83AF-80988F8E66C2}" srcOrd="1" destOrd="0" presId="urn:microsoft.com/office/officeart/2005/8/layout/cycle4"/>
    <dgm:cxn modelId="{E0D9A63A-28FD-5E40-B0B8-BBA4C21C8496}" type="presParOf" srcId="{9AF9CBE9-4990-2548-83AF-80988F8E66C2}" destId="{539BC4EF-31CF-4B45-9853-354BC8482CD2}" srcOrd="0" destOrd="0" presId="urn:microsoft.com/office/officeart/2005/8/layout/cycle4"/>
    <dgm:cxn modelId="{66FBEE84-B508-FB4D-81C2-274B20928204}" type="presParOf" srcId="{9AF9CBE9-4990-2548-83AF-80988F8E66C2}" destId="{BD5298A5-FAE6-2E45-8DFF-FBA480BAEFC0}" srcOrd="1" destOrd="0" presId="urn:microsoft.com/office/officeart/2005/8/layout/cycle4"/>
    <dgm:cxn modelId="{250902B1-9242-7E4C-ACCB-473A5316F210}" type="presParOf" srcId="{5275379C-6A24-0141-9D57-90A6263104E0}" destId="{D4AAC012-2C93-2B4D-84F4-0248E5692FC1}" srcOrd="2" destOrd="0" presId="urn:microsoft.com/office/officeart/2005/8/layout/cycle4"/>
    <dgm:cxn modelId="{2A88777C-450D-354F-918C-21A6D15E8728}" type="presParOf" srcId="{899B8FE2-6F28-BD4E-A92F-8A96CC833B3C}" destId="{03243637-9923-F442-9F6A-F6DAB14294CC}" srcOrd="1" destOrd="0" presId="urn:microsoft.com/office/officeart/2005/8/layout/cycle4"/>
    <dgm:cxn modelId="{50990A19-6C0B-554A-84C4-C37ED95245F6}" type="presParOf" srcId="{03243637-9923-F442-9F6A-F6DAB14294CC}" destId="{D7C5A1DC-D503-C440-B317-79C29AD65A54}" srcOrd="0" destOrd="0" presId="urn:microsoft.com/office/officeart/2005/8/layout/cycle4"/>
    <dgm:cxn modelId="{8E6299BD-91CC-3541-9653-DBF4D59BD8D6}" type="presParOf" srcId="{03243637-9923-F442-9F6A-F6DAB14294CC}" destId="{6547DD4A-92FA-8946-B9AD-F0A519F5D514}" srcOrd="1" destOrd="0" presId="urn:microsoft.com/office/officeart/2005/8/layout/cycle4"/>
    <dgm:cxn modelId="{9DD50676-606C-F345-B5D3-91201E0CD811}" type="presParOf" srcId="{03243637-9923-F442-9F6A-F6DAB14294CC}" destId="{29BAFF39-EC4B-6541-A452-37F5FAB64036}" srcOrd="2" destOrd="0" presId="urn:microsoft.com/office/officeart/2005/8/layout/cycle4"/>
    <dgm:cxn modelId="{28817922-CBD8-6D40-9B3C-F69304DB034D}" type="presParOf" srcId="{03243637-9923-F442-9F6A-F6DAB14294CC}" destId="{16E9A049-9DFB-8341-B2B7-1D8321DDBA8E}" srcOrd="3" destOrd="0" presId="urn:microsoft.com/office/officeart/2005/8/layout/cycle4"/>
    <dgm:cxn modelId="{0B0D5801-91DC-7549-BBE0-C31D42A6B2DC}" type="presParOf" srcId="{03243637-9923-F442-9F6A-F6DAB14294CC}" destId="{8DC3A8D7-E706-5449-8F99-F0B7B8F2DE38}" srcOrd="4" destOrd="0" presId="urn:microsoft.com/office/officeart/2005/8/layout/cycle4"/>
    <dgm:cxn modelId="{0A647BE7-38F4-0B40-A379-787C21D3510D}" type="presParOf" srcId="{899B8FE2-6F28-BD4E-A92F-8A96CC833B3C}" destId="{541C8B27-E419-2F44-B200-A4E39349CED9}" srcOrd="2" destOrd="0" presId="urn:microsoft.com/office/officeart/2005/8/layout/cycle4"/>
    <dgm:cxn modelId="{0CAFAC21-3567-0649-93A8-ABEEE2CFEE14}" type="presParOf" srcId="{899B8FE2-6F28-BD4E-A92F-8A96CC833B3C}" destId="{98BA810C-F197-2C40-9CF1-9D0BF2DC9E7D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9BC4EF-31CF-4B45-9853-354BC8482CD2}">
      <dsp:nvSpPr>
        <dsp:cNvPr id="0" name=""/>
        <dsp:cNvSpPr/>
      </dsp:nvSpPr>
      <dsp:spPr>
        <a:xfrm>
          <a:off x="5472618" y="0"/>
          <a:ext cx="2525608" cy="1636021"/>
        </a:xfrm>
        <a:prstGeom prst="roundRect">
          <a:avLst>
            <a:gd name="adj" fmla="val 10000"/>
          </a:avLst>
        </a:prstGeom>
        <a:solidFill>
          <a:srgbClr val="FF0000">
            <a:alpha val="90000"/>
          </a:srgb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tr-TR" sz="1800" kern="1200" dirty="0">
              <a:solidFill>
                <a:schemeClr val="bg1"/>
              </a:solidFill>
            </a:rPr>
            <a:t>ROS (Reaktif Oksijen radikalleri)</a:t>
          </a:r>
          <a:endParaRPr lang="tr-TR" sz="1800" kern="1200" dirty="0"/>
        </a:p>
      </dsp:txBody>
      <dsp:txXfrm>
        <a:off x="6266239" y="35938"/>
        <a:ext cx="1696050" cy="1155140"/>
      </dsp:txXfrm>
    </dsp:sp>
    <dsp:sp modelId="{284245D4-B904-C94B-842A-2669A9974338}">
      <dsp:nvSpPr>
        <dsp:cNvPr id="0" name=""/>
        <dsp:cNvSpPr/>
      </dsp:nvSpPr>
      <dsp:spPr>
        <a:xfrm>
          <a:off x="97671" y="0"/>
          <a:ext cx="2525608" cy="1636021"/>
        </a:xfrm>
        <a:prstGeom prst="roundRect">
          <a:avLst>
            <a:gd name="adj" fmla="val 10000"/>
          </a:avLst>
        </a:prstGeom>
        <a:solidFill>
          <a:srgbClr val="FF0000">
            <a:alpha val="90000"/>
          </a:srgb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tr-TR" sz="1800" kern="1200" dirty="0">
              <a:solidFill>
                <a:schemeClr val="bg1"/>
              </a:solidFill>
            </a:rPr>
            <a:t>MMP (Matriks </a:t>
          </a:r>
          <a:r>
            <a:rPr lang="tr-TR" sz="1800" kern="1200" dirty="0" err="1">
              <a:solidFill>
                <a:schemeClr val="bg1"/>
              </a:solidFill>
            </a:rPr>
            <a:t>Metallo</a:t>
          </a:r>
          <a:r>
            <a:rPr lang="tr-TR" sz="1800" kern="1200" dirty="0">
              <a:solidFill>
                <a:schemeClr val="bg1"/>
              </a:solidFill>
            </a:rPr>
            <a:t> Proteinazları)</a:t>
          </a:r>
          <a:endParaRPr lang="tr-TR" sz="1800" kern="1200" dirty="0"/>
        </a:p>
      </dsp:txBody>
      <dsp:txXfrm>
        <a:off x="133609" y="35938"/>
        <a:ext cx="1696050" cy="1155140"/>
      </dsp:txXfrm>
    </dsp:sp>
    <dsp:sp modelId="{D7C5A1DC-D503-C440-B317-79C29AD65A54}">
      <dsp:nvSpPr>
        <dsp:cNvPr id="0" name=""/>
        <dsp:cNvSpPr/>
      </dsp:nvSpPr>
      <dsp:spPr>
        <a:xfrm>
          <a:off x="936101" y="432044"/>
          <a:ext cx="2593686" cy="1955951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500" kern="1200" dirty="0">
              <a:solidFill>
                <a:schemeClr val="bg1"/>
              </a:solidFill>
            </a:rPr>
            <a:t>Doku yıkımı enzimleri</a:t>
          </a:r>
          <a:endParaRPr lang="tr-TR" sz="1500" kern="1200" dirty="0"/>
        </a:p>
      </dsp:txBody>
      <dsp:txXfrm>
        <a:off x="1695774" y="1004929"/>
        <a:ext cx="1834013" cy="1383066"/>
      </dsp:txXfrm>
    </dsp:sp>
    <dsp:sp modelId="{6547DD4A-92FA-8946-B9AD-F0A519F5D514}">
      <dsp:nvSpPr>
        <dsp:cNvPr id="0" name=""/>
        <dsp:cNvSpPr/>
      </dsp:nvSpPr>
      <dsp:spPr>
        <a:xfrm rot="5400000">
          <a:off x="4867905" y="172649"/>
          <a:ext cx="2019973" cy="253876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500" kern="1200" dirty="0">
              <a:solidFill>
                <a:schemeClr val="bg1"/>
              </a:solidFill>
            </a:rPr>
            <a:t>Oksidatif çevre</a:t>
          </a:r>
          <a:endParaRPr lang="tr-TR" sz="1500" kern="1200" dirty="0"/>
        </a:p>
      </dsp:txBody>
      <dsp:txXfrm rot="-5400000">
        <a:off x="4608510" y="1023680"/>
        <a:ext cx="1795177" cy="1428337"/>
      </dsp:txXfrm>
    </dsp:sp>
    <dsp:sp modelId="{29BAFF39-EC4B-6541-A452-37F5FAB64036}">
      <dsp:nvSpPr>
        <dsp:cNvPr id="0" name=""/>
        <dsp:cNvSpPr/>
      </dsp:nvSpPr>
      <dsp:spPr>
        <a:xfrm rot="10800000">
          <a:off x="4608510" y="2835148"/>
          <a:ext cx="2470358" cy="206969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500" kern="1200" dirty="0">
              <a:solidFill>
                <a:schemeClr val="bg1"/>
              </a:solidFill>
            </a:rPr>
            <a:t>Enfeksiyon/biyofilm</a:t>
          </a:r>
          <a:endParaRPr lang="tr-TR" sz="1500" kern="1200" dirty="0"/>
        </a:p>
      </dsp:txBody>
      <dsp:txXfrm rot="10800000">
        <a:off x="4608510" y="2835148"/>
        <a:ext cx="1746807" cy="1463494"/>
      </dsp:txXfrm>
    </dsp:sp>
    <dsp:sp modelId="{16E9A049-9DFB-8341-B2B7-1D8321DDBA8E}">
      <dsp:nvSpPr>
        <dsp:cNvPr id="0" name=""/>
        <dsp:cNvSpPr/>
      </dsp:nvSpPr>
      <dsp:spPr>
        <a:xfrm rot="16200000">
          <a:off x="1242660" y="2600602"/>
          <a:ext cx="2069693" cy="2538785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500" kern="1200" dirty="0">
              <a:solidFill>
                <a:schemeClr val="bg1"/>
              </a:solidFill>
            </a:rPr>
            <a:t>Aşırı enzim aktiviteleri</a:t>
          </a:r>
          <a:endParaRPr lang="tr-TR" sz="1500" kern="1200" dirty="0"/>
        </a:p>
      </dsp:txBody>
      <dsp:txXfrm rot="5400000">
        <a:off x="1751707" y="2835148"/>
        <a:ext cx="1795192" cy="1463494"/>
      </dsp:txXfrm>
    </dsp:sp>
    <dsp:sp modelId="{541C8B27-E419-2F44-B200-A4E39349CED9}">
      <dsp:nvSpPr>
        <dsp:cNvPr id="0" name=""/>
        <dsp:cNvSpPr/>
      </dsp:nvSpPr>
      <dsp:spPr>
        <a:xfrm>
          <a:off x="-722413" y="2592288"/>
          <a:ext cx="1444826" cy="1440553"/>
        </a:xfrm>
        <a:prstGeom prst="circularArrow">
          <a:avLst/>
        </a:prstGeom>
        <a:noFill/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BA810C-F197-2C40-9CF1-9D0BF2DC9E7D}">
      <dsp:nvSpPr>
        <dsp:cNvPr id="0" name=""/>
        <dsp:cNvSpPr/>
      </dsp:nvSpPr>
      <dsp:spPr>
        <a:xfrm rot="10800000">
          <a:off x="-382164" y="2717615"/>
          <a:ext cx="764328" cy="664633"/>
        </a:xfrm>
        <a:prstGeom prst="circularArrow">
          <a:avLst/>
        </a:prstGeom>
        <a:noFill/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stbilgi Yer Tutucusu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tr-TR"/>
          </a:p>
        </p:txBody>
      </p:sp>
      <p:sp>
        <p:nvSpPr>
          <p:cNvPr id="3" name="Veri Yer Tutucusu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9FE4C9-A9FF-41A6-943D-4CECF13A44F2}" type="datetimeFigureOut">
              <a:rPr lang="tr-TR" smtClean="0"/>
              <a:pPr/>
              <a:t>17.10.2025</a:t>
            </a:fld>
            <a:endParaRPr lang="tr-TR"/>
          </a:p>
        </p:txBody>
      </p:sp>
      <p:sp>
        <p:nvSpPr>
          <p:cNvPr id="4" name="Slayt Görüntüsü Yer Tutucus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tr-TR"/>
          </a:p>
        </p:txBody>
      </p:sp>
      <p:sp>
        <p:nvSpPr>
          <p:cNvPr id="5" name="Not Yer Tutucusu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6" name="Altbilgi Yer Tutucusu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tr-TR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978F8F-83D4-4EB7-862F-BF13C024FCE0}" type="slidenum">
              <a:rPr lang="tr-TR" smtClean="0"/>
              <a:pPr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4191741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978F8F-83D4-4EB7-862F-BF13C024FCE0}" type="slidenum">
              <a:rPr lang="tr-TR" smtClean="0"/>
              <a:pPr/>
              <a:t>1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996644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tr-TR" dirty="0"/>
              <a:t>VIS MEDICATRIX NATURAE AND THE BIOLOGIC PRIORITY OF HEALING WOUNDS </a:t>
            </a:r>
          </a:p>
          <a:p>
            <a:r>
              <a:rPr lang="tr-TR" dirty="0" err="1"/>
              <a:t>The</a:t>
            </a:r>
            <a:r>
              <a:rPr lang="tr-TR" dirty="0"/>
              <a:t> </a:t>
            </a:r>
            <a:r>
              <a:rPr lang="tr-TR" dirty="0" err="1"/>
              <a:t>term</a:t>
            </a:r>
            <a:r>
              <a:rPr lang="tr-TR" dirty="0"/>
              <a:t> </a:t>
            </a:r>
            <a:r>
              <a:rPr lang="tr-TR" dirty="0" err="1"/>
              <a:t>vis</a:t>
            </a:r>
            <a:r>
              <a:rPr lang="tr-TR" dirty="0"/>
              <a:t> </a:t>
            </a:r>
            <a:r>
              <a:rPr lang="tr-TR" dirty="0" err="1"/>
              <a:t>medicatrix</a:t>
            </a:r>
            <a:r>
              <a:rPr lang="tr-TR" dirty="0"/>
              <a:t> </a:t>
            </a:r>
            <a:r>
              <a:rPr lang="tr-TR" dirty="0" err="1"/>
              <a:t>naturae</a:t>
            </a:r>
            <a:r>
              <a:rPr lang="tr-TR" dirty="0"/>
              <a:t> </a:t>
            </a:r>
            <a:r>
              <a:rPr lang="tr-TR" dirty="0" err="1"/>
              <a:t>refers</a:t>
            </a:r>
            <a:r>
              <a:rPr lang="tr-TR" dirty="0"/>
              <a:t> </a:t>
            </a:r>
            <a:r>
              <a:rPr lang="tr-TR" dirty="0" err="1"/>
              <a:t>to</a:t>
            </a:r>
            <a:r>
              <a:rPr lang="tr-TR" dirty="0"/>
              <a:t> </a:t>
            </a:r>
            <a:r>
              <a:rPr lang="tr-TR" dirty="0" err="1"/>
              <a:t>the</a:t>
            </a:r>
            <a:r>
              <a:rPr lang="tr-TR" dirty="0"/>
              <a:t> </a:t>
            </a:r>
            <a:r>
              <a:rPr lang="tr-TR" dirty="0" err="1"/>
              <a:t>intrinsic</a:t>
            </a:r>
            <a:r>
              <a:rPr lang="tr-TR" dirty="0"/>
              <a:t> </a:t>
            </a:r>
            <a:r>
              <a:rPr lang="tr-TR" dirty="0" err="1"/>
              <a:t>healing</a:t>
            </a:r>
            <a:r>
              <a:rPr lang="tr-TR" dirty="0"/>
              <a:t> </a:t>
            </a:r>
            <a:r>
              <a:rPr lang="tr-TR" dirty="0" err="1"/>
              <a:t>power</a:t>
            </a:r>
            <a:r>
              <a:rPr lang="tr-TR" dirty="0"/>
              <a:t> in a </a:t>
            </a:r>
            <a:r>
              <a:rPr lang="tr-TR" dirty="0" err="1"/>
              <a:t>living</a:t>
            </a:r>
            <a:r>
              <a:rPr lang="tr-TR" dirty="0"/>
              <a:t> </a:t>
            </a:r>
            <a:r>
              <a:rPr lang="tr-TR" dirty="0" err="1"/>
              <a:t>organism</a:t>
            </a:r>
            <a:r>
              <a:rPr lang="tr-TR" dirty="0"/>
              <a:t>, </a:t>
            </a:r>
            <a:r>
              <a:rPr lang="tr-TR" dirty="0" err="1"/>
              <a:t>by</a:t>
            </a:r>
            <a:r>
              <a:rPr lang="tr-TR" dirty="0"/>
              <a:t> </a:t>
            </a:r>
            <a:r>
              <a:rPr lang="tr-TR" dirty="0" err="1"/>
              <a:t>virtue</a:t>
            </a:r>
            <a:r>
              <a:rPr lang="tr-TR" dirty="0"/>
              <a:t> of </a:t>
            </a:r>
            <a:r>
              <a:rPr lang="tr-TR" dirty="0" err="1"/>
              <a:t>which</a:t>
            </a:r>
            <a:r>
              <a:rPr lang="tr-TR" dirty="0"/>
              <a:t> it can </a:t>
            </a:r>
            <a:r>
              <a:rPr lang="tr-TR" dirty="0" err="1"/>
              <a:t>repair</a:t>
            </a:r>
            <a:r>
              <a:rPr lang="tr-TR" dirty="0"/>
              <a:t> </a:t>
            </a:r>
            <a:r>
              <a:rPr lang="tr-TR" dirty="0" err="1"/>
              <a:t>injuries</a:t>
            </a:r>
            <a:r>
              <a:rPr lang="tr-TR" dirty="0"/>
              <a:t> </a:t>
            </a:r>
            <a:r>
              <a:rPr lang="tr-TR" dirty="0" err="1"/>
              <a:t>inflicted</a:t>
            </a:r>
            <a:r>
              <a:rPr lang="tr-TR" dirty="0"/>
              <a:t> on </a:t>
            </a:r>
            <a:r>
              <a:rPr lang="tr-TR" dirty="0" err="1"/>
              <a:t>itself</a:t>
            </a:r>
            <a:r>
              <a:rPr lang="tr-TR" dirty="0"/>
              <a:t> </a:t>
            </a:r>
            <a:r>
              <a:rPr lang="tr-TR" dirty="0" err="1"/>
              <a:t>or</a:t>
            </a:r>
            <a:r>
              <a:rPr lang="tr-TR" dirty="0"/>
              <a:t> </a:t>
            </a:r>
            <a:r>
              <a:rPr lang="tr-TR" dirty="0" err="1"/>
              <a:t>resist</a:t>
            </a:r>
            <a:r>
              <a:rPr lang="tr-TR" dirty="0"/>
              <a:t> </a:t>
            </a:r>
            <a:r>
              <a:rPr lang="tr-TR" dirty="0" err="1"/>
              <a:t>disease</a:t>
            </a:r>
            <a:r>
              <a:rPr lang="tr-TR" dirty="0"/>
              <a:t>. </a:t>
            </a:r>
          </a:p>
          <a:p>
            <a:endParaRPr lang="tr-TR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5C5A71-2ABF-F447-914E-9F9B834A9C7E}" type="slidenum">
              <a:rPr lang="tr-TR" smtClean="0"/>
              <a:t>3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9727473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tr-TR" dirty="0" err="1"/>
              <a:t>Wound</a:t>
            </a:r>
            <a:r>
              <a:rPr lang="tr-TR" dirty="0"/>
              <a:t> </a:t>
            </a:r>
            <a:r>
              <a:rPr lang="tr-TR" dirty="0" err="1"/>
              <a:t>healing</a:t>
            </a:r>
            <a:r>
              <a:rPr lang="tr-TR" dirty="0"/>
              <a:t> is a </a:t>
            </a:r>
            <a:r>
              <a:rPr lang="tr-TR" dirty="0" err="1"/>
              <a:t>complex</a:t>
            </a:r>
            <a:r>
              <a:rPr lang="tr-TR" dirty="0"/>
              <a:t> </a:t>
            </a:r>
            <a:r>
              <a:rPr lang="tr-TR" dirty="0" err="1"/>
              <a:t>process</a:t>
            </a:r>
            <a:r>
              <a:rPr lang="tr-TR" dirty="0"/>
              <a:t> of </a:t>
            </a:r>
            <a:r>
              <a:rPr lang="tr-TR" dirty="0" err="1"/>
              <a:t>overlapping</a:t>
            </a:r>
            <a:r>
              <a:rPr lang="tr-TR" dirty="0"/>
              <a:t> </a:t>
            </a:r>
            <a:r>
              <a:rPr lang="tr-TR" dirty="0" err="1"/>
              <a:t>phases</a:t>
            </a:r>
            <a:r>
              <a:rPr lang="tr-TR" dirty="0"/>
              <a:t> </a:t>
            </a:r>
            <a:r>
              <a:rPr lang="tr-TR" dirty="0" err="1"/>
              <a:t>that</a:t>
            </a:r>
            <a:r>
              <a:rPr lang="tr-TR" dirty="0"/>
              <a:t> is </a:t>
            </a:r>
            <a:r>
              <a:rPr lang="tr-TR" dirty="0" err="1"/>
              <a:t>initiated</a:t>
            </a:r>
            <a:r>
              <a:rPr lang="tr-TR" dirty="0"/>
              <a:t> </a:t>
            </a:r>
            <a:r>
              <a:rPr lang="tr-TR" dirty="0" err="1"/>
              <a:t>by</a:t>
            </a:r>
            <a:r>
              <a:rPr lang="tr-TR" dirty="0"/>
              <a:t> an </a:t>
            </a:r>
            <a:r>
              <a:rPr lang="tr-TR" dirty="0" err="1"/>
              <a:t>injury</a:t>
            </a:r>
            <a:r>
              <a:rPr lang="tr-TR" dirty="0"/>
              <a:t> </a:t>
            </a:r>
            <a:r>
              <a:rPr lang="tr-TR" dirty="0" err="1"/>
              <a:t>or</a:t>
            </a:r>
            <a:r>
              <a:rPr lang="tr-TR" dirty="0"/>
              <a:t> </a:t>
            </a:r>
            <a:r>
              <a:rPr lang="tr-TR" dirty="0" err="1"/>
              <a:t>wound</a:t>
            </a:r>
            <a:r>
              <a:rPr lang="tr-TR" dirty="0"/>
              <a:t>. Normal </a:t>
            </a:r>
            <a:r>
              <a:rPr lang="tr-TR" dirty="0" err="1"/>
              <a:t>wound</a:t>
            </a:r>
            <a:r>
              <a:rPr lang="tr-TR" dirty="0"/>
              <a:t> </a:t>
            </a:r>
            <a:r>
              <a:rPr lang="tr-TR" dirty="0" err="1"/>
              <a:t>healing</a:t>
            </a:r>
            <a:r>
              <a:rPr lang="tr-TR" dirty="0"/>
              <a:t> is </a:t>
            </a:r>
            <a:r>
              <a:rPr lang="tr-TR" dirty="0" err="1"/>
              <a:t>divided</a:t>
            </a:r>
            <a:r>
              <a:rPr lang="tr-TR" dirty="0"/>
              <a:t> </a:t>
            </a:r>
            <a:r>
              <a:rPr lang="tr-TR" dirty="0" err="1"/>
              <a:t>into</a:t>
            </a:r>
            <a:r>
              <a:rPr lang="tr-TR" dirty="0"/>
              <a:t> </a:t>
            </a:r>
            <a:r>
              <a:rPr lang="tr-TR" dirty="0" err="1"/>
              <a:t>phases</a:t>
            </a:r>
            <a:r>
              <a:rPr lang="tr-TR" dirty="0"/>
              <a:t> </a:t>
            </a:r>
            <a:r>
              <a:rPr lang="tr-TR" dirty="0" err="1"/>
              <a:t>defined</a:t>
            </a:r>
            <a:r>
              <a:rPr lang="tr-TR" dirty="0"/>
              <a:t> </a:t>
            </a:r>
            <a:r>
              <a:rPr lang="tr-TR" dirty="0" err="1"/>
              <a:t>by</a:t>
            </a:r>
            <a:r>
              <a:rPr lang="tr-TR" dirty="0"/>
              <a:t> </a:t>
            </a:r>
            <a:r>
              <a:rPr lang="tr-TR" dirty="0" err="1"/>
              <a:t>characteristic</a:t>
            </a:r>
            <a:r>
              <a:rPr lang="tr-TR" dirty="0"/>
              <a:t> </a:t>
            </a:r>
            <a:r>
              <a:rPr lang="tr-TR" dirty="0" err="1"/>
              <a:t>cellular</a:t>
            </a:r>
            <a:r>
              <a:rPr lang="tr-TR" dirty="0"/>
              <a:t> </a:t>
            </a:r>
            <a:r>
              <a:rPr lang="tr-TR" dirty="0" err="1"/>
              <a:t>popula</a:t>
            </a:r>
            <a:r>
              <a:rPr lang="tr-TR" dirty="0"/>
              <a:t>-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tr-TR" dirty="0" err="1"/>
              <a:t>tions</a:t>
            </a:r>
            <a:r>
              <a:rPr lang="tr-TR" dirty="0"/>
              <a:t> </a:t>
            </a:r>
            <a:r>
              <a:rPr lang="tr-TR" dirty="0" err="1"/>
              <a:t>and</a:t>
            </a:r>
            <a:r>
              <a:rPr lang="tr-TR" dirty="0"/>
              <a:t> </a:t>
            </a:r>
            <a:r>
              <a:rPr lang="tr-TR" dirty="0" err="1"/>
              <a:t>biochemical</a:t>
            </a:r>
            <a:r>
              <a:rPr lang="tr-TR" dirty="0"/>
              <a:t> </a:t>
            </a:r>
            <a:r>
              <a:rPr lang="tr-TR" dirty="0" err="1"/>
              <a:t>activities</a:t>
            </a:r>
            <a:r>
              <a:rPr lang="tr-TR" dirty="0"/>
              <a:t>: </a:t>
            </a:r>
            <a:r>
              <a:rPr lang="tr-TR" dirty="0" err="1"/>
              <a:t>This</a:t>
            </a:r>
            <a:r>
              <a:rPr lang="tr-TR" dirty="0"/>
              <a:t> </a:t>
            </a:r>
            <a:r>
              <a:rPr lang="tr-TR" dirty="0" err="1"/>
              <a:t>sequence</a:t>
            </a:r>
            <a:r>
              <a:rPr lang="tr-TR" dirty="0"/>
              <a:t> of </a:t>
            </a:r>
            <a:r>
              <a:rPr lang="tr-TR" dirty="0" err="1"/>
              <a:t>events</a:t>
            </a:r>
            <a:r>
              <a:rPr lang="tr-TR" dirty="0"/>
              <a:t> in </a:t>
            </a:r>
            <a:r>
              <a:rPr lang="tr-TR" dirty="0" err="1"/>
              <a:t>most</a:t>
            </a:r>
            <a:r>
              <a:rPr lang="tr-TR" dirty="0"/>
              <a:t> </a:t>
            </a:r>
            <a:r>
              <a:rPr lang="tr-TR" dirty="0" err="1"/>
              <a:t>circumstances</a:t>
            </a:r>
            <a:r>
              <a:rPr lang="tr-TR" dirty="0"/>
              <a:t> </a:t>
            </a:r>
            <a:r>
              <a:rPr lang="tr-TR" dirty="0" err="1"/>
              <a:t>spans</a:t>
            </a:r>
            <a:r>
              <a:rPr lang="tr-TR" dirty="0"/>
              <a:t> </a:t>
            </a:r>
            <a:r>
              <a:rPr lang="tr-TR" dirty="0" err="1"/>
              <a:t>the</a:t>
            </a:r>
            <a:r>
              <a:rPr lang="tr-TR" dirty="0"/>
              <a:t> time </a:t>
            </a:r>
            <a:r>
              <a:rPr lang="tr-TR" dirty="0" err="1"/>
              <a:t>from</a:t>
            </a:r>
            <a:r>
              <a:rPr lang="tr-TR" dirty="0"/>
              <a:t> </a:t>
            </a:r>
            <a:r>
              <a:rPr lang="tr-TR" dirty="0" err="1"/>
              <a:t>injury</a:t>
            </a:r>
            <a:r>
              <a:rPr lang="tr-TR" dirty="0"/>
              <a:t> </a:t>
            </a:r>
            <a:r>
              <a:rPr lang="tr-TR" dirty="0" err="1"/>
              <a:t>to</a:t>
            </a:r>
            <a:r>
              <a:rPr lang="tr-TR" dirty="0"/>
              <a:t> </a:t>
            </a:r>
            <a:r>
              <a:rPr lang="tr-TR" dirty="0" err="1"/>
              <a:t>resolution</a:t>
            </a:r>
            <a:r>
              <a:rPr lang="tr-TR" dirty="0"/>
              <a:t> of </a:t>
            </a:r>
            <a:r>
              <a:rPr lang="tr-TR" dirty="0" err="1"/>
              <a:t>acute</a:t>
            </a:r>
            <a:r>
              <a:rPr lang="tr-TR" dirty="0"/>
              <a:t> </a:t>
            </a:r>
            <a:r>
              <a:rPr lang="tr-TR" dirty="0" err="1"/>
              <a:t>wounds</a:t>
            </a:r>
            <a:r>
              <a:rPr lang="tr-TR" dirty="0"/>
              <a:t>. </a:t>
            </a:r>
            <a:r>
              <a:rPr lang="tr-TR" dirty="0" err="1"/>
              <a:t>All</a:t>
            </a:r>
            <a:r>
              <a:rPr lang="tr-TR" dirty="0"/>
              <a:t> </a:t>
            </a:r>
            <a:r>
              <a:rPr lang="tr-TR" dirty="0" err="1"/>
              <a:t>wounds</a:t>
            </a:r>
            <a:r>
              <a:rPr lang="tr-TR" dirty="0"/>
              <a:t> </a:t>
            </a:r>
            <a:r>
              <a:rPr lang="tr-TR" dirty="0" err="1"/>
              <a:t>need</a:t>
            </a:r>
            <a:r>
              <a:rPr lang="tr-TR" dirty="0"/>
              <a:t> </a:t>
            </a:r>
            <a:r>
              <a:rPr lang="tr-TR" dirty="0" err="1"/>
              <a:t>to</a:t>
            </a:r>
            <a:r>
              <a:rPr lang="tr-TR" dirty="0"/>
              <a:t> </a:t>
            </a:r>
            <a:r>
              <a:rPr lang="tr-TR" dirty="0" err="1"/>
              <a:t>progress</a:t>
            </a:r>
            <a:r>
              <a:rPr lang="tr-TR" dirty="0"/>
              <a:t> </a:t>
            </a:r>
            <a:r>
              <a:rPr lang="tr-TR" dirty="0" err="1"/>
              <a:t>through</a:t>
            </a:r>
            <a:r>
              <a:rPr lang="tr-TR" dirty="0"/>
              <a:t> </a:t>
            </a:r>
            <a:r>
              <a:rPr lang="tr-TR" dirty="0" err="1"/>
              <a:t>this</a:t>
            </a:r>
            <a:r>
              <a:rPr lang="tr-TR" dirty="0"/>
              <a:t> </a:t>
            </a:r>
            <a:r>
              <a:rPr lang="tr-TR" dirty="0" err="1"/>
              <a:t>series</a:t>
            </a:r>
            <a:r>
              <a:rPr lang="tr-TR" dirty="0"/>
              <a:t> of </a:t>
            </a:r>
            <a:r>
              <a:rPr lang="tr-TR" dirty="0" err="1"/>
              <a:t>cellular</a:t>
            </a:r>
            <a:r>
              <a:rPr lang="tr-TR" dirty="0"/>
              <a:t> </a:t>
            </a:r>
            <a:r>
              <a:rPr lang="tr-TR" dirty="0" err="1"/>
              <a:t>and</a:t>
            </a:r>
            <a:r>
              <a:rPr lang="tr-TR" dirty="0"/>
              <a:t> </a:t>
            </a:r>
            <a:r>
              <a:rPr lang="tr-TR" dirty="0" err="1"/>
              <a:t>biochemical</a:t>
            </a:r>
            <a:r>
              <a:rPr lang="tr-TR" dirty="0"/>
              <a:t> </a:t>
            </a:r>
            <a:r>
              <a:rPr lang="tr-TR" dirty="0" err="1"/>
              <a:t>events</a:t>
            </a:r>
            <a:r>
              <a:rPr lang="tr-TR" dirty="0"/>
              <a:t> </a:t>
            </a:r>
            <a:r>
              <a:rPr lang="tr-TR" dirty="0" err="1"/>
              <a:t>that</a:t>
            </a:r>
            <a:r>
              <a:rPr lang="tr-TR" dirty="0"/>
              <a:t> </a:t>
            </a:r>
            <a:r>
              <a:rPr lang="tr-TR" dirty="0" err="1"/>
              <a:t>characterize</a:t>
            </a:r>
            <a:r>
              <a:rPr lang="tr-TR" dirty="0"/>
              <a:t> </a:t>
            </a:r>
            <a:r>
              <a:rPr lang="tr-TR" dirty="0" err="1"/>
              <a:t>the</a:t>
            </a:r>
            <a:r>
              <a:rPr lang="tr-TR" dirty="0"/>
              <a:t> </a:t>
            </a:r>
            <a:r>
              <a:rPr lang="tr-TR" dirty="0" err="1"/>
              <a:t>phases</a:t>
            </a:r>
            <a:r>
              <a:rPr lang="tr-TR" dirty="0"/>
              <a:t> of </a:t>
            </a:r>
            <a:r>
              <a:rPr lang="tr-TR" dirty="0" err="1"/>
              <a:t>healing</a:t>
            </a:r>
            <a:r>
              <a:rPr lang="tr-TR" dirty="0"/>
              <a:t> in </a:t>
            </a:r>
            <a:r>
              <a:rPr lang="tr-TR" dirty="0" err="1"/>
              <a:t>order</a:t>
            </a:r>
            <a:r>
              <a:rPr lang="tr-TR" dirty="0"/>
              <a:t> </a:t>
            </a:r>
            <a:r>
              <a:rPr lang="tr-TR" dirty="0" err="1"/>
              <a:t>to</a:t>
            </a:r>
            <a:r>
              <a:rPr lang="tr-TR" dirty="0"/>
              <a:t> </a:t>
            </a:r>
            <a:r>
              <a:rPr lang="tr-TR" dirty="0" err="1"/>
              <a:t>suc</a:t>
            </a:r>
            <a:r>
              <a:rPr lang="tr-TR" dirty="0"/>
              <a:t>- </a:t>
            </a:r>
            <a:r>
              <a:rPr lang="tr-TR" dirty="0" err="1"/>
              <a:t>cessfully</a:t>
            </a:r>
            <a:r>
              <a:rPr lang="tr-TR" dirty="0"/>
              <a:t> </a:t>
            </a:r>
            <a:r>
              <a:rPr lang="tr-TR" dirty="0" err="1"/>
              <a:t>reestablish</a:t>
            </a:r>
            <a:r>
              <a:rPr lang="tr-TR" dirty="0"/>
              <a:t> </a:t>
            </a:r>
            <a:r>
              <a:rPr lang="tr-TR" dirty="0" err="1"/>
              <a:t>tissue</a:t>
            </a:r>
            <a:r>
              <a:rPr lang="tr-TR" dirty="0"/>
              <a:t> </a:t>
            </a:r>
            <a:r>
              <a:rPr lang="tr-TR" dirty="0" err="1"/>
              <a:t>integrity</a:t>
            </a:r>
            <a:r>
              <a:rPr lang="tr-TR" dirty="0"/>
              <a:t>. </a:t>
            </a:r>
            <a:r>
              <a:rPr lang="tr-TR" dirty="0" err="1"/>
              <a:t>However</a:t>
            </a:r>
            <a:r>
              <a:rPr lang="tr-TR" dirty="0"/>
              <a:t>, </a:t>
            </a:r>
            <a:r>
              <a:rPr lang="tr-TR" dirty="0" err="1"/>
              <a:t>multiple</a:t>
            </a:r>
            <a:r>
              <a:rPr lang="tr-TR" dirty="0"/>
              <a:t> </a:t>
            </a:r>
            <a:r>
              <a:rPr lang="tr-TR" dirty="0" err="1"/>
              <a:t>factors</a:t>
            </a:r>
            <a:r>
              <a:rPr lang="tr-TR" dirty="0"/>
              <a:t> can </a:t>
            </a:r>
            <a:r>
              <a:rPr lang="tr-TR" dirty="0" err="1"/>
              <a:t>interfere</a:t>
            </a:r>
            <a:r>
              <a:rPr lang="tr-TR" dirty="0"/>
              <a:t> </a:t>
            </a:r>
            <a:r>
              <a:rPr lang="tr-TR" dirty="0" err="1"/>
              <a:t>with</a:t>
            </a:r>
            <a:r>
              <a:rPr lang="tr-TR" dirty="0"/>
              <a:t> </a:t>
            </a:r>
            <a:r>
              <a:rPr lang="tr-TR" dirty="0" err="1"/>
              <a:t>this</a:t>
            </a:r>
            <a:r>
              <a:rPr lang="tr-TR" dirty="0"/>
              <a:t> </a:t>
            </a:r>
            <a:r>
              <a:rPr lang="tr-TR" dirty="0" err="1"/>
              <a:t>sequence</a:t>
            </a:r>
            <a:r>
              <a:rPr lang="tr-TR" dirty="0"/>
              <a:t> </a:t>
            </a:r>
            <a:r>
              <a:rPr lang="tr-TR" dirty="0" err="1"/>
              <a:t>and</a:t>
            </a:r>
            <a:r>
              <a:rPr lang="tr-TR" dirty="0"/>
              <a:t> can </a:t>
            </a:r>
            <a:r>
              <a:rPr lang="tr-TR" dirty="0" err="1"/>
              <a:t>lead</a:t>
            </a:r>
            <a:r>
              <a:rPr lang="tr-TR" dirty="0"/>
              <a:t> </a:t>
            </a:r>
            <a:r>
              <a:rPr lang="tr-TR" dirty="0" err="1"/>
              <a:t>to</a:t>
            </a:r>
            <a:r>
              <a:rPr lang="tr-TR" dirty="0"/>
              <a:t> </a:t>
            </a:r>
            <a:r>
              <a:rPr lang="tr-TR" dirty="0" err="1"/>
              <a:t>lengthy</a:t>
            </a:r>
            <a:r>
              <a:rPr lang="tr-TR" dirty="0"/>
              <a:t> </a:t>
            </a:r>
            <a:r>
              <a:rPr lang="tr-TR" dirty="0" err="1"/>
              <a:t>healing</a:t>
            </a:r>
            <a:r>
              <a:rPr lang="tr-TR" dirty="0"/>
              <a:t> (</a:t>
            </a:r>
            <a:r>
              <a:rPr lang="tr-TR" dirty="0" err="1"/>
              <a:t>chronic</a:t>
            </a:r>
            <a:r>
              <a:rPr lang="tr-TR" dirty="0"/>
              <a:t> </a:t>
            </a:r>
            <a:r>
              <a:rPr lang="tr-TR" dirty="0" err="1"/>
              <a:t>wounds</a:t>
            </a:r>
            <a:r>
              <a:rPr lang="tr-TR" dirty="0"/>
              <a:t>) </a:t>
            </a:r>
            <a:r>
              <a:rPr lang="tr-TR" dirty="0" err="1"/>
              <a:t>or</a:t>
            </a:r>
            <a:r>
              <a:rPr lang="tr-TR" dirty="0"/>
              <a:t> </a:t>
            </a:r>
            <a:r>
              <a:rPr lang="tr-TR" dirty="0" err="1"/>
              <a:t>nonhealing</a:t>
            </a:r>
            <a:r>
              <a:rPr lang="tr-TR" dirty="0"/>
              <a:t>. </a:t>
            </a:r>
          </a:p>
          <a:p>
            <a:endParaRPr lang="tr-TR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A3DDFC-FCF4-4F42-B72F-8E12F395FE8A}" type="slidenum">
              <a:rPr lang="tr-TR" smtClean="0"/>
              <a:pPr/>
              <a:t>5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1367035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r-TR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4C0209-25A6-4BEA-B2D9-A2B99E54CE5D}" type="slidenum">
              <a:rPr lang="tr-TR" smtClean="0"/>
              <a:t>6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8092378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tr-TR" dirty="0" err="1"/>
              <a:t>Wound</a:t>
            </a:r>
            <a:r>
              <a:rPr lang="tr-TR" dirty="0"/>
              <a:t> </a:t>
            </a:r>
            <a:r>
              <a:rPr lang="tr-TR" dirty="0" err="1"/>
              <a:t>Bed</a:t>
            </a:r>
            <a:r>
              <a:rPr lang="tr-TR" dirty="0"/>
              <a:t> </a:t>
            </a:r>
            <a:r>
              <a:rPr lang="tr-TR" dirty="0" err="1"/>
              <a:t>Preparation</a:t>
            </a:r>
            <a:r>
              <a:rPr lang="tr-TR" dirty="0"/>
              <a:t> (WBP) is a </a:t>
            </a:r>
            <a:r>
              <a:rPr lang="tr-TR" dirty="0" err="1"/>
              <a:t>structured</a:t>
            </a:r>
            <a:r>
              <a:rPr lang="tr-TR" dirty="0"/>
              <a:t> </a:t>
            </a:r>
            <a:r>
              <a:rPr lang="tr-TR" dirty="0" err="1"/>
              <a:t>approach</a:t>
            </a:r>
            <a:r>
              <a:rPr lang="tr-TR" dirty="0"/>
              <a:t> </a:t>
            </a:r>
            <a:r>
              <a:rPr lang="tr-TR" dirty="0" err="1"/>
              <a:t>to</a:t>
            </a:r>
            <a:r>
              <a:rPr lang="tr-TR" dirty="0"/>
              <a:t> </a:t>
            </a:r>
            <a:r>
              <a:rPr lang="tr-TR" dirty="0" err="1"/>
              <a:t>wound</a:t>
            </a:r>
            <a:r>
              <a:rPr lang="tr-TR" dirty="0"/>
              <a:t> </a:t>
            </a:r>
            <a:r>
              <a:rPr lang="tr-TR" dirty="0" err="1"/>
              <a:t>healing</a:t>
            </a:r>
            <a:r>
              <a:rPr lang="tr-TR" dirty="0"/>
              <a:t>. </a:t>
            </a:r>
            <a:r>
              <a:rPr lang="tr-TR" dirty="0" err="1"/>
              <a:t>Now</a:t>
            </a:r>
            <a:r>
              <a:rPr lang="tr-TR" dirty="0"/>
              <a:t> </a:t>
            </a:r>
            <a:r>
              <a:rPr lang="tr-TR" dirty="0" err="1"/>
              <a:t>entering</a:t>
            </a:r>
            <a:r>
              <a:rPr lang="tr-TR" dirty="0"/>
              <a:t> </a:t>
            </a:r>
            <a:r>
              <a:rPr lang="tr-TR" dirty="0" err="1"/>
              <a:t>its</a:t>
            </a:r>
            <a:r>
              <a:rPr lang="tr-TR" dirty="0"/>
              <a:t> </a:t>
            </a:r>
            <a:r>
              <a:rPr lang="tr-TR" dirty="0" err="1"/>
              <a:t>third</a:t>
            </a:r>
            <a:r>
              <a:rPr lang="tr-TR" dirty="0"/>
              <a:t> </a:t>
            </a:r>
            <a:r>
              <a:rPr lang="tr-TR" dirty="0" err="1"/>
              <a:t>decade</a:t>
            </a:r>
            <a:r>
              <a:rPr lang="tr-TR" dirty="0"/>
              <a:t> of </a:t>
            </a:r>
            <a:r>
              <a:rPr lang="tr-TR" dirty="0" err="1"/>
              <a:t>widespread</a:t>
            </a:r>
            <a:r>
              <a:rPr lang="tr-TR" dirty="0"/>
              <a:t> </a:t>
            </a:r>
            <a:r>
              <a:rPr lang="tr-TR" dirty="0" err="1"/>
              <a:t>use</a:t>
            </a:r>
            <a:r>
              <a:rPr lang="tr-TR" dirty="0"/>
              <a:t>, </a:t>
            </a:r>
            <a:r>
              <a:rPr lang="tr-TR" dirty="0" err="1"/>
              <a:t>the</a:t>
            </a:r>
            <a:r>
              <a:rPr lang="tr-TR" dirty="0"/>
              <a:t> WBP </a:t>
            </a:r>
            <a:r>
              <a:rPr lang="tr-TR" dirty="0" err="1"/>
              <a:t>paradigm</a:t>
            </a:r>
            <a:r>
              <a:rPr lang="tr-TR" dirty="0"/>
              <a:t> </a:t>
            </a:r>
            <a:r>
              <a:rPr lang="tr-TR" dirty="0" err="1"/>
              <a:t>was</a:t>
            </a:r>
            <a:r>
              <a:rPr lang="tr-TR" dirty="0"/>
              <a:t> </a:t>
            </a:r>
            <a:r>
              <a:rPr lang="tr-TR" dirty="0" err="1"/>
              <a:t>first</a:t>
            </a:r>
            <a:r>
              <a:rPr lang="tr-TR" dirty="0"/>
              <a:t> </a:t>
            </a:r>
            <a:r>
              <a:rPr lang="tr-TR" dirty="0" err="1"/>
              <a:t>published</a:t>
            </a:r>
            <a:r>
              <a:rPr lang="tr-TR" dirty="0"/>
              <a:t> in 2000, </a:t>
            </a:r>
            <a:r>
              <a:rPr lang="tr-TR" dirty="0" err="1"/>
              <a:t>with</a:t>
            </a:r>
            <a:r>
              <a:rPr lang="tr-TR" dirty="0"/>
              <a:t> </a:t>
            </a:r>
            <a:r>
              <a:rPr lang="tr-TR" dirty="0" err="1"/>
              <a:t>periodic</a:t>
            </a:r>
            <a:r>
              <a:rPr lang="tr-TR" dirty="0"/>
              <a:t> </a:t>
            </a:r>
            <a:r>
              <a:rPr lang="tr-TR" dirty="0" err="1"/>
              <a:t>updates</a:t>
            </a:r>
            <a:r>
              <a:rPr lang="tr-TR" dirty="0"/>
              <a:t> in 2003, 2006, 2011, 2015, </a:t>
            </a:r>
            <a:r>
              <a:rPr lang="tr-TR" dirty="0" err="1"/>
              <a:t>and</a:t>
            </a:r>
            <a:r>
              <a:rPr lang="tr-TR" dirty="0"/>
              <a:t> </a:t>
            </a:r>
            <a:r>
              <a:rPr lang="tr-TR" dirty="0" err="1"/>
              <a:t>now</a:t>
            </a:r>
            <a:r>
              <a:rPr lang="tr-TR" dirty="0"/>
              <a:t> 2021. </a:t>
            </a:r>
          </a:p>
          <a:p>
            <a:endParaRPr lang="tr-TR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5C5A71-2ABF-F447-914E-9F9B834A9C7E}" type="slidenum">
              <a:rPr lang="tr-TR" smtClean="0"/>
              <a:t>9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7437703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Görüntüsü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r-TR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4C0209-25A6-4BEA-B2D9-A2B99E54CE5D}" type="slidenum">
              <a:rPr lang="tr-TR" smtClean="0"/>
              <a:t>14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3690988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tr-TR" dirty="0">
                <a:solidFill>
                  <a:schemeClr val="bg1"/>
                </a:solidFill>
              </a:rPr>
              <a:t>İçerdiği </a:t>
            </a:r>
            <a:r>
              <a:rPr lang="tr-TR" dirty="0" err="1">
                <a:solidFill>
                  <a:schemeClr val="bg1"/>
                </a:solidFill>
              </a:rPr>
              <a:t>antibakteriyel</a:t>
            </a:r>
            <a:r>
              <a:rPr lang="tr-TR" dirty="0">
                <a:solidFill>
                  <a:schemeClr val="bg1"/>
                </a:solidFill>
              </a:rPr>
              <a:t> enzimlerle bakterileri öldürerek,</a:t>
            </a:r>
          </a:p>
          <a:p>
            <a:r>
              <a:rPr lang="tr-TR" dirty="0">
                <a:solidFill>
                  <a:schemeClr val="bg1"/>
                </a:solidFill>
              </a:rPr>
              <a:t> yara </a:t>
            </a:r>
            <a:r>
              <a:rPr lang="tr-TR" dirty="0" err="1">
                <a:solidFill>
                  <a:schemeClr val="bg1"/>
                </a:solidFill>
              </a:rPr>
              <a:t>eksudasının</a:t>
            </a:r>
            <a:r>
              <a:rPr lang="tr-TR" dirty="0">
                <a:solidFill>
                  <a:schemeClr val="bg1"/>
                </a:solidFill>
              </a:rPr>
              <a:t> </a:t>
            </a:r>
            <a:r>
              <a:rPr lang="tr-TR" dirty="0" err="1">
                <a:solidFill>
                  <a:schemeClr val="bg1"/>
                </a:solidFill>
              </a:rPr>
              <a:t>alginat</a:t>
            </a:r>
            <a:r>
              <a:rPr lang="tr-TR" dirty="0">
                <a:solidFill>
                  <a:schemeClr val="bg1"/>
                </a:solidFill>
              </a:rPr>
              <a:t> ile oluşturduğu jel içine </a:t>
            </a:r>
            <a:r>
              <a:rPr lang="tr-TR" dirty="0" err="1">
                <a:solidFill>
                  <a:schemeClr val="bg1"/>
                </a:solidFill>
              </a:rPr>
              <a:t>hapserek</a:t>
            </a:r>
            <a:r>
              <a:rPr lang="tr-TR" dirty="0">
                <a:solidFill>
                  <a:schemeClr val="bg1"/>
                </a:solidFill>
              </a:rPr>
              <a:t> ortamdan uzaklaştırır </a:t>
            </a:r>
          </a:p>
          <a:p>
            <a:endParaRPr lang="tr-TR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4C0209-25A6-4BEA-B2D9-A2B99E54CE5D}" type="slidenum">
              <a:rPr lang="tr-TR" smtClean="0"/>
              <a:t>41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42415415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1 Slayt Görüntüsü Yer Tutucusu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6371" name="2 Not Yer Tutucusu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tr-TR"/>
          </a:p>
        </p:txBody>
      </p:sp>
      <p:sp>
        <p:nvSpPr>
          <p:cNvPr id="4" name="3 Slayt Numarası Yer Tutucusu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9B2C10D-2F52-49B9-AB2A-A05A3A15AF9D}" type="slidenum">
              <a:rPr lang="en-US" smtClean="0"/>
              <a:pPr>
                <a:defRPr/>
              </a:pPr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099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aşlık Slayd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tr-TR"/>
              <a:t>Asıl başlık stili için tıklatın</a:t>
            </a:r>
          </a:p>
        </p:txBody>
      </p:sp>
      <p:sp>
        <p:nvSpPr>
          <p:cNvPr id="3" name="Alt Başlık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tr-TR"/>
              <a:t>Asıl alt başlık stilini düzenlemek için tıklatın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D50C-4888-4B3B-AADC-7C51FA6D407E}" type="datetimeFigureOut">
              <a:rPr lang="tr-TR" smtClean="0"/>
              <a:pPr/>
              <a:t>17.10.2025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D7FDD-827A-45C1-9A2B-2BB6D728231E}" type="slidenum">
              <a:rPr lang="tr-TR" smtClean="0"/>
              <a:pPr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271825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aşlık ve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D50C-4888-4B3B-AADC-7C51FA6D407E}" type="datetimeFigureOut">
              <a:rPr lang="tr-TR" smtClean="0"/>
              <a:pPr/>
              <a:t>17.10.2025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D7FDD-827A-45C1-9A2B-2BB6D728231E}" type="slidenum">
              <a:rPr lang="tr-TR" smtClean="0"/>
              <a:pPr/>
              <a:t>‹#›</a:t>
            </a:fld>
            <a:endParaRPr lang="tr-TR"/>
          </a:p>
        </p:txBody>
      </p:sp>
      <p:pic>
        <p:nvPicPr>
          <p:cNvPr id="7" name="Resim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760984" y="50828"/>
            <a:ext cx="8255258" cy="623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750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ölüm Üstbilgis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tr-TR"/>
              <a:t>Asıl başlık stili için tıklatın</a:t>
            </a:r>
          </a:p>
        </p:txBody>
      </p:sp>
      <p:sp>
        <p:nvSpPr>
          <p:cNvPr id="3" name="Metin Yer Tutucusu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tr-TR"/>
              <a:t>Asıl metin stillerini düzenlemek için tıklatın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D50C-4888-4B3B-AADC-7C51FA6D407E}" type="datetimeFigureOut">
              <a:rPr lang="tr-TR" smtClean="0"/>
              <a:pPr/>
              <a:t>17.10.2025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D7FDD-827A-45C1-9A2B-2BB6D728231E}" type="slidenum">
              <a:rPr lang="tr-TR" smtClean="0"/>
              <a:pPr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982182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İki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İçerik Yer Tutucusu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5" name="Veri Yer Tutucus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D50C-4888-4B3B-AADC-7C51FA6D407E}" type="datetimeFigureOut">
              <a:rPr lang="tr-TR" smtClean="0"/>
              <a:pPr/>
              <a:t>17.10.2025</a:t>
            </a:fld>
            <a:endParaRPr lang="tr-TR"/>
          </a:p>
        </p:txBody>
      </p:sp>
      <p:sp>
        <p:nvSpPr>
          <p:cNvPr id="6" name="Altbilgi Yer Tutucusu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D7FDD-827A-45C1-9A2B-2BB6D728231E}" type="slidenum">
              <a:rPr lang="tr-TR" smtClean="0"/>
              <a:pPr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532809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Karşılaştır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Metin Yer Tutucusu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r-TR"/>
              <a:t>Asıl metin stillerini düzenlemek için tıklatın</a:t>
            </a:r>
          </a:p>
        </p:txBody>
      </p:sp>
      <p:sp>
        <p:nvSpPr>
          <p:cNvPr id="4" name="İçerik Yer Tutucusu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5" name="Metin Yer Tutucusu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r-TR"/>
              <a:t>Asıl metin stillerini düzenlemek için tıklatın</a:t>
            </a:r>
          </a:p>
        </p:txBody>
      </p:sp>
      <p:sp>
        <p:nvSpPr>
          <p:cNvPr id="6" name="İçerik Yer Tutucusu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7" name="Veri Yer Tutucusu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D50C-4888-4B3B-AADC-7C51FA6D407E}" type="datetimeFigureOut">
              <a:rPr lang="tr-TR" smtClean="0"/>
              <a:pPr/>
              <a:t>17.10.2025</a:t>
            </a:fld>
            <a:endParaRPr lang="tr-TR"/>
          </a:p>
        </p:txBody>
      </p:sp>
      <p:sp>
        <p:nvSpPr>
          <p:cNvPr id="8" name="Altbilgi Yer Tutucusu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9" name="Slayt Numarası Yer Tutucus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D7FDD-827A-45C1-9A2B-2BB6D728231E}" type="slidenum">
              <a:rPr lang="tr-TR" smtClean="0"/>
              <a:pPr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084781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Yalnızca Başlı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Veri Yer Tutucusu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D50C-4888-4B3B-AADC-7C51FA6D407E}" type="datetimeFigureOut">
              <a:rPr lang="tr-TR" smtClean="0"/>
              <a:pPr/>
              <a:t>17.10.2025</a:t>
            </a:fld>
            <a:endParaRPr lang="tr-TR"/>
          </a:p>
        </p:txBody>
      </p:sp>
      <p:sp>
        <p:nvSpPr>
          <p:cNvPr id="4" name="Altbilgi Yer Tutucusu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5" name="Slayt Numarası Yer Tutucus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D7FDD-827A-45C1-9A2B-2BB6D728231E}" type="slidenum">
              <a:rPr lang="tr-TR" smtClean="0"/>
              <a:pPr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820527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o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i Yer Tutucusu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D50C-4888-4B3B-AADC-7C51FA6D407E}" type="datetimeFigureOut">
              <a:rPr lang="tr-TR" smtClean="0"/>
              <a:pPr/>
              <a:t>17.10.2025</a:t>
            </a:fld>
            <a:endParaRPr lang="tr-TR"/>
          </a:p>
        </p:txBody>
      </p:sp>
      <p:sp>
        <p:nvSpPr>
          <p:cNvPr id="3" name="Altbilgi Yer Tutucusu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D7FDD-827A-45C1-9A2B-2BB6D728231E}" type="slidenum">
              <a:rPr lang="tr-TR" smtClean="0"/>
              <a:pPr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047250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Başlıklı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r-TR"/>
              <a:t>Asıl başlık stili için tıklatın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Metin Yer Tutucus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r-TR"/>
              <a:t>Asıl metin stillerini düzenlemek için tıklatın</a:t>
            </a:r>
          </a:p>
        </p:txBody>
      </p:sp>
      <p:sp>
        <p:nvSpPr>
          <p:cNvPr id="5" name="Veri Yer Tutucus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D50C-4888-4B3B-AADC-7C51FA6D407E}" type="datetimeFigureOut">
              <a:rPr lang="tr-TR" smtClean="0"/>
              <a:pPr/>
              <a:t>17.10.2025</a:t>
            </a:fld>
            <a:endParaRPr lang="tr-TR"/>
          </a:p>
        </p:txBody>
      </p:sp>
      <p:sp>
        <p:nvSpPr>
          <p:cNvPr id="6" name="Altbilgi Yer Tutucusu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D7FDD-827A-45C1-9A2B-2BB6D728231E}" type="slidenum">
              <a:rPr lang="tr-TR" smtClean="0"/>
              <a:pPr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062769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aşlıklı Resi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r-TR"/>
              <a:t>Asıl başlık stili için tıklatın</a:t>
            </a:r>
          </a:p>
        </p:txBody>
      </p:sp>
      <p:sp>
        <p:nvSpPr>
          <p:cNvPr id="3" name="Resim Yer Tutucus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tr-TR"/>
          </a:p>
        </p:txBody>
      </p:sp>
      <p:sp>
        <p:nvSpPr>
          <p:cNvPr id="4" name="Metin Yer Tutucus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r-TR"/>
              <a:t>Asıl metin stillerini düzenlemek için tıklatın</a:t>
            </a:r>
          </a:p>
        </p:txBody>
      </p:sp>
      <p:sp>
        <p:nvSpPr>
          <p:cNvPr id="5" name="Veri Yer Tutucus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D50C-4888-4B3B-AADC-7C51FA6D407E}" type="datetimeFigureOut">
              <a:rPr lang="tr-TR" smtClean="0"/>
              <a:pPr/>
              <a:t>17.10.2025</a:t>
            </a:fld>
            <a:endParaRPr lang="tr-TR"/>
          </a:p>
        </p:txBody>
      </p:sp>
      <p:sp>
        <p:nvSpPr>
          <p:cNvPr id="6" name="Altbilgi Yer Tutucusu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D7FDD-827A-45C1-9A2B-2BB6D728231E}" type="slidenum">
              <a:rPr lang="tr-TR" smtClean="0"/>
              <a:pPr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996736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Başlık, Dikey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Dikey Metin Yer Tutucusu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D50C-4888-4B3B-AADC-7C51FA6D407E}" type="datetimeFigureOut">
              <a:rPr lang="tr-TR" smtClean="0"/>
              <a:pPr/>
              <a:t>17.10.2025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D7FDD-827A-45C1-9A2B-2BB6D728231E}" type="slidenum">
              <a:rPr lang="tr-TR" smtClean="0"/>
              <a:pPr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6575471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Dikey Başlık ve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key Başlık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Dikey Metin Yer Tutucusu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D50C-4888-4B3B-AADC-7C51FA6D407E}" type="datetimeFigureOut">
              <a:rPr lang="tr-TR" smtClean="0"/>
              <a:pPr/>
              <a:t>17.10.2025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D7FDD-827A-45C1-9A2B-2BB6D728231E}" type="slidenum">
              <a:rPr lang="tr-TR" smtClean="0"/>
              <a:pPr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531084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Yer Tutucus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Metin Yer Tutucusu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B0D50C-4888-4B3B-AADC-7C51FA6D407E}" type="datetimeFigureOut">
              <a:rPr lang="tr-TR" smtClean="0"/>
              <a:pPr/>
              <a:t>17.10.2025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1D7FDD-827A-45C1-9A2B-2BB6D728231E}" type="slidenum">
              <a:rPr lang="tr-TR" smtClean="0"/>
              <a:pPr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854544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tr-T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tif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tiff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tif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png"/><Relationship Id="rId4" Type="http://schemas.openxmlformats.org/officeDocument/2006/relationships/image" Target="../media/image38.em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40.png"/><Relationship Id="rId7" Type="http://schemas.openxmlformats.org/officeDocument/2006/relationships/image" Target="../media/image39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image" Target="../media/image42.jpeg"/><Relationship Id="rId10" Type="http://schemas.openxmlformats.org/officeDocument/2006/relationships/image" Target="../media/image45.emf"/><Relationship Id="rId4" Type="http://schemas.openxmlformats.org/officeDocument/2006/relationships/image" Target="../media/image41.png"/><Relationship Id="rId9" Type="http://schemas.openxmlformats.org/officeDocument/2006/relationships/image" Target="../media/image37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6.png"/><Relationship Id="rId7" Type="http://schemas.openxmlformats.org/officeDocument/2006/relationships/image" Target="../media/image40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emf"/><Relationship Id="rId5" Type="http://schemas.openxmlformats.org/officeDocument/2006/relationships/image" Target="../media/image37.jpeg"/><Relationship Id="rId4" Type="http://schemas.openxmlformats.org/officeDocument/2006/relationships/image" Target="../media/image4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tiff"/><Relationship Id="rId5" Type="http://schemas.openxmlformats.org/officeDocument/2006/relationships/image" Target="../media/image58.png"/><Relationship Id="rId4" Type="http://schemas.openxmlformats.org/officeDocument/2006/relationships/image" Target="../media/image57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7" Type="http://schemas.openxmlformats.org/officeDocument/2006/relationships/image" Target="../media/image75.pn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5" Type="http://schemas.openxmlformats.org/officeDocument/2006/relationships/image" Target="../media/image73.jpeg"/><Relationship Id="rId4" Type="http://schemas.openxmlformats.org/officeDocument/2006/relationships/image" Target="../media/image7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5.png"/><Relationship Id="rId5" Type="http://schemas.openxmlformats.org/officeDocument/2006/relationships/image" Target="../media/image79.jpeg"/><Relationship Id="rId4" Type="http://schemas.openxmlformats.org/officeDocument/2006/relationships/image" Target="../media/image7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7" Type="http://schemas.openxmlformats.org/officeDocument/2006/relationships/image" Target="../media/image90.png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4" Type="http://schemas.openxmlformats.org/officeDocument/2006/relationships/image" Target="../media/image8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4.png"/><Relationship Id="rId4" Type="http://schemas.openxmlformats.org/officeDocument/2006/relationships/image" Target="../media/image93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emf"/><Relationship Id="rId2" Type="http://schemas.openxmlformats.org/officeDocument/2006/relationships/image" Target="../media/image97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5.tiff"/><Relationship Id="rId3" Type="http://schemas.openxmlformats.org/officeDocument/2006/relationships/image" Target="../media/image100.tiff"/><Relationship Id="rId7" Type="http://schemas.openxmlformats.org/officeDocument/2006/relationships/image" Target="../media/image104.tiff"/><Relationship Id="rId2" Type="http://schemas.openxmlformats.org/officeDocument/2006/relationships/image" Target="../media/image99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3.tiff"/><Relationship Id="rId5" Type="http://schemas.openxmlformats.org/officeDocument/2006/relationships/image" Target="../media/image102.tiff"/><Relationship Id="rId10" Type="http://schemas.openxmlformats.org/officeDocument/2006/relationships/image" Target="../media/image107.emf"/><Relationship Id="rId4" Type="http://schemas.openxmlformats.org/officeDocument/2006/relationships/image" Target="../media/image101.tiff"/><Relationship Id="rId9" Type="http://schemas.openxmlformats.org/officeDocument/2006/relationships/image" Target="../media/image106.tif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tiff"/><Relationship Id="rId2" Type="http://schemas.openxmlformats.org/officeDocument/2006/relationships/image" Target="../media/image108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0.tif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emf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4.png"/><Relationship Id="rId4" Type="http://schemas.openxmlformats.org/officeDocument/2006/relationships/image" Target="../media/image11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6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1.jpeg"/><Relationship Id="rId4" Type="http://schemas.openxmlformats.org/officeDocument/2006/relationships/image" Target="../media/image120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jpeg"/><Relationship Id="rId7" Type="http://schemas.openxmlformats.org/officeDocument/2006/relationships/image" Target="../media/image7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5.jpeg"/><Relationship Id="rId5" Type="http://schemas.openxmlformats.org/officeDocument/2006/relationships/image" Target="../media/image124.png"/><Relationship Id="rId4" Type="http://schemas.openxmlformats.org/officeDocument/2006/relationships/image" Target="../media/image123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0.png"/><Relationship Id="rId5" Type="http://schemas.openxmlformats.org/officeDocument/2006/relationships/image" Target="../media/image129.png"/><Relationship Id="rId4" Type="http://schemas.openxmlformats.org/officeDocument/2006/relationships/image" Target="../media/image128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tiff"/><Relationship Id="rId2" Type="http://schemas.openxmlformats.org/officeDocument/2006/relationships/image" Target="../media/image131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3.tiff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tiff"/><Relationship Id="rId2" Type="http://schemas.openxmlformats.org/officeDocument/2006/relationships/image" Target="../media/image134.tiff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jpeg"/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0.jpeg"/><Relationship Id="rId4" Type="http://schemas.openxmlformats.org/officeDocument/2006/relationships/image" Target="../media/image139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png"/><Relationship Id="rId2" Type="http://schemas.openxmlformats.org/officeDocument/2006/relationships/image" Target="../media/image14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4.png"/><Relationship Id="rId4" Type="http://schemas.openxmlformats.org/officeDocument/2006/relationships/image" Target="../media/image143.tiff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7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tiff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ctrTitle"/>
          </p:nvPr>
        </p:nvSpPr>
        <p:spPr>
          <a:xfrm>
            <a:off x="1172816" y="1116689"/>
            <a:ext cx="9805115" cy="2387600"/>
          </a:xfrm>
        </p:spPr>
        <p:txBody>
          <a:bodyPr>
            <a:noAutofit/>
          </a:bodyPr>
          <a:lstStyle/>
          <a:p>
            <a:r>
              <a:rPr lang="tr-TR" sz="3600" dirty="0">
                <a:latin typeface="ArialMT"/>
              </a:rPr>
              <a:t>Yara bakımında kullanılan ürünler</a:t>
            </a:r>
            <a:endParaRPr lang="tr-TR" sz="3600" dirty="0"/>
          </a:p>
        </p:txBody>
      </p:sp>
      <p:sp>
        <p:nvSpPr>
          <p:cNvPr id="3" name="Alt Başlık 2"/>
          <p:cNvSpPr>
            <a:spLocks noGrp="1"/>
          </p:cNvSpPr>
          <p:nvPr>
            <p:ph type="subTitle" idx="1"/>
          </p:nvPr>
        </p:nvSpPr>
        <p:spPr>
          <a:xfrm>
            <a:off x="1503374" y="4853646"/>
            <a:ext cx="9144000" cy="1655762"/>
          </a:xfrm>
        </p:spPr>
        <p:txBody>
          <a:bodyPr>
            <a:normAutofit lnSpcReduction="10000"/>
          </a:bodyPr>
          <a:lstStyle/>
          <a:p>
            <a:pPr algn="r"/>
            <a:r>
              <a:rPr lang="tr-TR" sz="2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Dr. Ö. Arda Çetinkaya</a:t>
            </a:r>
          </a:p>
          <a:p>
            <a:pPr algn="r"/>
            <a:r>
              <a:rPr lang="tr-TR" sz="20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Ankara Üniversitesi Tıp Fakültesi</a:t>
            </a:r>
          </a:p>
          <a:p>
            <a:pPr algn="r"/>
            <a:r>
              <a:rPr lang="tr-TR" sz="2000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Genel Cerrahi A.D.</a:t>
            </a:r>
          </a:p>
          <a:p>
            <a:pPr algn="r"/>
            <a:r>
              <a:rPr lang="tr-TR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Periferik Damar Cerrahisi B.D.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2779" y="4816953"/>
            <a:ext cx="1973628" cy="19828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7" name="Düz Bağlayıcı 6"/>
          <p:cNvCxnSpPr/>
          <p:nvPr/>
        </p:nvCxnSpPr>
        <p:spPr>
          <a:xfrm>
            <a:off x="1631529" y="4424730"/>
            <a:ext cx="8796804" cy="0"/>
          </a:xfrm>
          <a:prstGeom prst="line">
            <a:avLst/>
          </a:prstGeom>
          <a:ln w="381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2">
            <a:extLst>
              <a:ext uri="{FF2B5EF4-FFF2-40B4-BE49-F238E27FC236}">
                <a16:creationId xmlns:a16="http://schemas.microsoft.com/office/drawing/2014/main" id="{87DF1E94-43D7-C056-3730-F0CC109DAC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0380" y="71308"/>
            <a:ext cx="1944216" cy="1051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 descr="http://yarabakimidernegi.org.tr/upload/manset/yara_dernek_logo_1.png">
            <a:extLst>
              <a:ext uri="{FF2B5EF4-FFF2-40B4-BE49-F238E27FC236}">
                <a16:creationId xmlns:a16="http://schemas.microsoft.com/office/drawing/2014/main" id="{E6E10133-2E19-9305-E6FA-D935FF5632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4116" y="1376185"/>
            <a:ext cx="2001021" cy="1089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Resim 7" descr="metin, ekran görüntüsü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A83A287E-9DB3-8014-A4BE-2EB216CD0C2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493" y="371396"/>
            <a:ext cx="6646220" cy="1617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3665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19C75506-68BF-B67C-483B-CF45832A6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CAD0CD41-8EAF-C765-01C4-3DBA70508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7517" y="3018806"/>
            <a:ext cx="10515600" cy="4351338"/>
          </a:xfrm>
        </p:spPr>
        <p:txBody>
          <a:bodyPr/>
          <a:lstStyle/>
          <a:p>
            <a:r>
              <a:rPr lang="tr-TR" dirty="0"/>
              <a:t>Çıkar çatışmam yoktur.</a:t>
            </a:r>
          </a:p>
        </p:txBody>
      </p:sp>
    </p:spTree>
    <p:extLst>
      <p:ext uri="{BB962C8B-B14F-4D97-AF65-F5344CB8AC3E}">
        <p14:creationId xmlns:p14="http://schemas.microsoft.com/office/powerpoint/2010/main" val="3563909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8AEB4613-EB62-EA4E-8A40-42AC2596C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429" y="442912"/>
            <a:ext cx="11135139" cy="1456267"/>
          </a:xfrm>
        </p:spPr>
        <p:txBody>
          <a:bodyPr/>
          <a:lstStyle/>
          <a:p>
            <a:r>
              <a:rPr lang="tr-TR" b="1" dirty="0">
                <a:solidFill>
                  <a:srgbClr val="FF0000"/>
                </a:solidFill>
              </a:rPr>
              <a:t>VIS </a:t>
            </a:r>
            <a:r>
              <a:rPr lang="tr-TR" b="1" dirty="0" err="1">
                <a:solidFill>
                  <a:srgbClr val="FF0000"/>
                </a:solidFill>
              </a:rPr>
              <a:t>mediatrix</a:t>
            </a:r>
            <a:r>
              <a:rPr lang="tr-TR" b="1" dirty="0">
                <a:solidFill>
                  <a:srgbClr val="FF0000"/>
                </a:solidFill>
              </a:rPr>
              <a:t> </a:t>
            </a:r>
            <a:r>
              <a:rPr lang="tr-TR" b="1" dirty="0" err="1">
                <a:solidFill>
                  <a:srgbClr val="FF0000"/>
                </a:solidFill>
              </a:rPr>
              <a:t>naturae</a:t>
            </a:r>
            <a:r>
              <a:rPr lang="tr-TR" b="1" dirty="0">
                <a:solidFill>
                  <a:srgbClr val="FF0000"/>
                </a:solidFill>
              </a:rPr>
              <a:t> </a:t>
            </a:r>
            <a:r>
              <a:rPr lang="tr-TR" dirty="0"/>
              <a:t>– Doğanın iyileştirici gücü</a:t>
            </a: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C9CA929D-CB75-B143-B4B7-E0C5B47947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tr-TR" dirty="0"/>
              <a:t>Canlı organizmanın içsel iyileşme gücü-hastalığa direnç</a:t>
            </a:r>
          </a:p>
          <a:p>
            <a:endParaRPr lang="tr-TR" sz="2000" b="1" dirty="0">
              <a:solidFill>
                <a:srgbClr val="FF0000"/>
              </a:solidFill>
            </a:endParaRPr>
          </a:p>
          <a:p>
            <a:r>
              <a:rPr lang="tr-TR" sz="2000" b="1" dirty="0">
                <a:solidFill>
                  <a:srgbClr val="FF0000"/>
                </a:solidFill>
              </a:rPr>
              <a:t>Papirüs (5000 yıl önce) </a:t>
            </a:r>
            <a:r>
              <a:rPr lang="tr-TR" sz="2000" b="1" dirty="0">
                <a:solidFill>
                  <a:srgbClr val="FF0000"/>
                </a:solidFill>
                <a:sym typeface="Wingdings" pitchFamily="2" charset="2"/>
              </a:rPr>
              <a:t> Yarayı temizle ve ört</a:t>
            </a:r>
            <a:endParaRPr lang="tr-TR" sz="2000" b="1" dirty="0">
              <a:solidFill>
                <a:srgbClr val="FF0000"/>
              </a:solidFill>
            </a:endParaRPr>
          </a:p>
          <a:p>
            <a:r>
              <a:rPr lang="tr-TR" sz="2000" b="1" dirty="0" err="1">
                <a:solidFill>
                  <a:srgbClr val="FF0000"/>
                </a:solidFill>
              </a:rPr>
              <a:t>Celsus</a:t>
            </a:r>
            <a:r>
              <a:rPr lang="tr-TR" sz="2000" b="1" dirty="0">
                <a:solidFill>
                  <a:srgbClr val="FF0000"/>
                </a:solidFill>
              </a:rPr>
              <a:t> (M.S.25) </a:t>
            </a:r>
            <a:r>
              <a:rPr lang="tr-TR" sz="2000" b="1" dirty="0">
                <a:solidFill>
                  <a:srgbClr val="FF0000"/>
                </a:solidFill>
                <a:sym typeface="Wingdings" pitchFamily="2" charset="2"/>
              </a:rPr>
              <a:t> </a:t>
            </a:r>
            <a:r>
              <a:rPr lang="tr-TR" sz="2000" b="1" dirty="0" err="1">
                <a:solidFill>
                  <a:srgbClr val="FF0000"/>
                </a:solidFill>
                <a:sym typeface="Wingdings" pitchFamily="2" charset="2"/>
              </a:rPr>
              <a:t>Eritem</a:t>
            </a:r>
            <a:r>
              <a:rPr lang="tr-TR" sz="2000" b="1" dirty="0">
                <a:solidFill>
                  <a:srgbClr val="FF0000"/>
                </a:solidFill>
                <a:sym typeface="Wingdings" pitchFamily="2" charset="2"/>
              </a:rPr>
              <a:t>, ısı artışı, şişlik, ağrı</a:t>
            </a:r>
          </a:p>
          <a:p>
            <a:endParaRPr lang="tr-TR" dirty="0">
              <a:sym typeface="Wingdings" pitchFamily="2" charset="2"/>
            </a:endParaRPr>
          </a:p>
          <a:p>
            <a:r>
              <a:rPr lang="tr-TR" dirty="0" err="1">
                <a:sym typeface="Wingdings" pitchFamily="2" charset="2"/>
              </a:rPr>
              <a:t>Ondokuzuncu</a:t>
            </a:r>
            <a:r>
              <a:rPr lang="tr-TR" dirty="0">
                <a:sym typeface="Wingdings" pitchFamily="2" charset="2"/>
              </a:rPr>
              <a:t> yüzyıla kadar işleyiş: </a:t>
            </a:r>
            <a:r>
              <a:rPr lang="tr-TR" sz="2600" b="1" dirty="0" err="1">
                <a:solidFill>
                  <a:srgbClr val="FFC000"/>
                </a:solidFill>
                <a:sym typeface="Wingdings" pitchFamily="2" charset="2"/>
              </a:rPr>
              <a:t>Lister</a:t>
            </a:r>
            <a:r>
              <a:rPr lang="tr-TR" sz="2600" b="1" dirty="0">
                <a:solidFill>
                  <a:srgbClr val="FFC000"/>
                </a:solidFill>
                <a:sym typeface="Wingdings" pitchFamily="2" charset="2"/>
              </a:rPr>
              <a:t> (1893) Bakteri var, apse oluşur!</a:t>
            </a:r>
          </a:p>
          <a:p>
            <a:pPr lvl="1"/>
            <a:endParaRPr lang="tr-TR" dirty="0">
              <a:sym typeface="Wingdings" pitchFamily="2" charset="2"/>
            </a:endParaRPr>
          </a:p>
          <a:p>
            <a:pPr lvl="1"/>
            <a:endParaRPr lang="tr-TR" dirty="0">
              <a:sym typeface="Wingdings" pitchFamily="2" charset="2"/>
            </a:endParaRPr>
          </a:p>
          <a:p>
            <a:pPr lvl="1"/>
            <a:endParaRPr lang="tr-TR" dirty="0">
              <a:sym typeface="Wingdings" pitchFamily="2" charset="2"/>
            </a:endParaRPr>
          </a:p>
          <a:p>
            <a:pPr lvl="1"/>
            <a:r>
              <a:rPr lang="tr-TR" dirty="0">
                <a:sym typeface="Wingdings" pitchFamily="2" charset="2"/>
              </a:rPr>
              <a:t>Krem gibi akıntı varsa hasta yaşar  </a:t>
            </a:r>
            <a:r>
              <a:rPr lang="tr-TR" dirty="0" err="1">
                <a:sym typeface="Wingdings" pitchFamily="2" charset="2"/>
              </a:rPr>
              <a:t>Süpürasyon</a:t>
            </a:r>
            <a:r>
              <a:rPr lang="tr-TR" dirty="0">
                <a:sym typeface="Wingdings" pitchFamily="2" charset="2"/>
              </a:rPr>
              <a:t>, granülasyonun habercisi</a:t>
            </a:r>
          </a:p>
          <a:p>
            <a:pPr lvl="1"/>
            <a:r>
              <a:rPr lang="tr-TR" dirty="0">
                <a:sym typeface="Wingdings" pitchFamily="2" charset="2"/>
              </a:rPr>
              <a:t>Sulu, kötü kokulu ise hasta ölür</a:t>
            </a:r>
          </a:p>
          <a:p>
            <a:endParaRPr lang="tr-TR" sz="2400" b="1" dirty="0">
              <a:solidFill>
                <a:srgbClr val="FFFF00"/>
              </a:solidFill>
              <a:sym typeface="Wingdings" pitchFamily="2" charset="2"/>
            </a:endParaRPr>
          </a:p>
          <a:p>
            <a:r>
              <a:rPr lang="tr-TR" sz="2400" b="1" dirty="0">
                <a:solidFill>
                  <a:srgbClr val="FF0000"/>
                </a:solidFill>
                <a:sym typeface="Wingdings" pitchFamily="2" charset="2"/>
              </a:rPr>
              <a:t>Yirminci yüzyıl ortası-Günümüz  TIMERS</a:t>
            </a:r>
          </a:p>
          <a:p>
            <a:r>
              <a:rPr lang="tr-TR" sz="2400" b="1" dirty="0">
                <a:solidFill>
                  <a:srgbClr val="FF0000"/>
                </a:solidFill>
                <a:sym typeface="Wingdings" pitchFamily="2" charset="2"/>
              </a:rPr>
              <a:t>Yara yatağı hazırlığı 2000…</a:t>
            </a:r>
          </a:p>
          <a:p>
            <a:endParaRPr lang="tr-TR" dirty="0"/>
          </a:p>
        </p:txBody>
      </p:sp>
      <p:pic>
        <p:nvPicPr>
          <p:cNvPr id="4" name="Resim 3">
            <a:extLst>
              <a:ext uri="{FF2B5EF4-FFF2-40B4-BE49-F238E27FC236}">
                <a16:creationId xmlns:a16="http://schemas.microsoft.com/office/drawing/2014/main" id="{1E24F339-C035-7D47-AAB1-65C79FF643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29884" y="4598504"/>
            <a:ext cx="3153683" cy="2146257"/>
          </a:xfrm>
          <a:prstGeom prst="rect">
            <a:avLst/>
          </a:prstGeom>
        </p:spPr>
      </p:pic>
      <p:sp>
        <p:nvSpPr>
          <p:cNvPr id="6" name="Aşağı Ok 5">
            <a:extLst>
              <a:ext uri="{FF2B5EF4-FFF2-40B4-BE49-F238E27FC236}">
                <a16:creationId xmlns:a16="http://schemas.microsoft.com/office/drawing/2014/main" id="{D118B9F3-192C-DCEE-8FD7-48290515D489}"/>
              </a:ext>
            </a:extLst>
          </p:cNvPr>
          <p:cNvSpPr/>
          <p:nvPr/>
        </p:nvSpPr>
        <p:spPr>
          <a:xfrm>
            <a:off x="4855533" y="3835974"/>
            <a:ext cx="321275" cy="53134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6956981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ACBFDEE6-3E8D-52CE-CA51-367F43499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87" y="386170"/>
            <a:ext cx="10515600" cy="1325563"/>
          </a:xfrm>
        </p:spPr>
        <p:txBody>
          <a:bodyPr/>
          <a:lstStyle/>
          <a:p>
            <a:r>
              <a:rPr lang="tr-TR" dirty="0" err="1"/>
              <a:t>Guy</a:t>
            </a:r>
            <a:r>
              <a:rPr lang="tr-TR" dirty="0"/>
              <a:t> de </a:t>
            </a:r>
            <a:r>
              <a:rPr lang="tr-TR" dirty="0" err="1"/>
              <a:t>Chauliac</a:t>
            </a:r>
            <a:r>
              <a:rPr lang="tr-TR" dirty="0"/>
              <a:t> (1363) – </a:t>
            </a:r>
            <a:r>
              <a:rPr lang="tr-TR" b="1" dirty="0"/>
              <a:t>Yara yatağı hazırlığı</a:t>
            </a: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B7545061-0B39-B1FE-EBD0-359AA896B9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15" y="2142067"/>
            <a:ext cx="10677143" cy="3649133"/>
          </a:xfrm>
        </p:spPr>
        <p:txBody>
          <a:bodyPr>
            <a:normAutofit fontScale="77500" lnSpcReduction="20000"/>
          </a:bodyPr>
          <a:lstStyle/>
          <a:p>
            <a:r>
              <a:rPr lang="tr-TR" dirty="0"/>
              <a:t>‘’Öncelikle, doğa temel bir işçi gibi, kendi güçleriyle tamire başlar ve uygun ortamı hazırlar ve sonrasında hekim bir hizmetkar gibi devreye girerek 5 temel kuralı gerektiği gibi uygular’’ </a:t>
            </a:r>
          </a:p>
          <a:p>
            <a:endParaRPr lang="tr-TR" b="1" dirty="0">
              <a:solidFill>
                <a:srgbClr val="FF0000"/>
              </a:solidFill>
            </a:endParaRPr>
          </a:p>
          <a:p>
            <a:r>
              <a:rPr lang="tr-TR" b="1" dirty="0">
                <a:solidFill>
                  <a:srgbClr val="FF0000"/>
                </a:solidFill>
              </a:rPr>
              <a:t>İlk kural, ayrılmış parçalar arasında mevcutsa, yabancı maddelerin uzaklaştırılmasıdır.</a:t>
            </a:r>
          </a:p>
          <a:p>
            <a:endParaRPr lang="tr-TR" dirty="0"/>
          </a:p>
          <a:p>
            <a:r>
              <a:rPr lang="tr-TR" dirty="0"/>
              <a:t>İkinci kural parçaları yaklaştırmaktır. </a:t>
            </a:r>
          </a:p>
          <a:p>
            <a:r>
              <a:rPr lang="tr-TR" dirty="0"/>
              <a:t>Üçüncü kural parçaları en baştaki hale getirmektir. </a:t>
            </a:r>
          </a:p>
          <a:p>
            <a:r>
              <a:rPr lang="tr-TR" dirty="0"/>
              <a:t>Dördüncü kural organın saklanması ve korunmasıdır. </a:t>
            </a:r>
          </a:p>
          <a:p>
            <a:r>
              <a:rPr lang="tr-TR" dirty="0"/>
              <a:t>Beşinci kural komplikasyonların düzeltilmesidir.  </a:t>
            </a:r>
          </a:p>
        </p:txBody>
      </p:sp>
      <p:pic>
        <p:nvPicPr>
          <p:cNvPr id="4" name="Resim 3">
            <a:extLst>
              <a:ext uri="{FF2B5EF4-FFF2-40B4-BE49-F238E27FC236}">
                <a16:creationId xmlns:a16="http://schemas.microsoft.com/office/drawing/2014/main" id="{78170BE2-BA07-4A09-A00A-8F475262A9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8955" y="3893849"/>
            <a:ext cx="3098517" cy="2551917"/>
          </a:xfrm>
          <a:prstGeom prst="rect">
            <a:avLst/>
          </a:prstGeom>
        </p:spPr>
      </p:pic>
      <p:pic>
        <p:nvPicPr>
          <p:cNvPr id="5" name="Resim 4">
            <a:extLst>
              <a:ext uri="{FF2B5EF4-FFF2-40B4-BE49-F238E27FC236}">
                <a16:creationId xmlns:a16="http://schemas.microsoft.com/office/drawing/2014/main" id="{8BB6DBEA-E7D2-D13F-CA2A-8CED3DE540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60826" y="-44164"/>
            <a:ext cx="1631174" cy="2639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8979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4BF4C6D0-966C-1945-A85D-410198D88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8458" y="311152"/>
            <a:ext cx="10515600" cy="1325563"/>
          </a:xfrm>
        </p:spPr>
        <p:txBody>
          <a:bodyPr>
            <a:normAutofit fontScale="90000"/>
          </a:bodyPr>
          <a:lstStyle/>
          <a:p>
            <a:br>
              <a:rPr lang="tr-TR" sz="3200" b="1" dirty="0">
                <a:solidFill>
                  <a:srgbClr val="FFFF00"/>
                </a:solidFill>
              </a:rPr>
            </a:br>
            <a:r>
              <a:rPr lang="tr-TR" sz="3100" b="1" dirty="0"/>
              <a:t>Yara iyileşmesi fazları</a:t>
            </a:r>
            <a:br>
              <a:rPr lang="tr-TR" b="1" dirty="0"/>
            </a:br>
            <a:endParaRPr lang="tr-TR" b="1" dirty="0"/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73A5064F-20A5-E146-A2C2-745B9747F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1710" y="2637379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tr-TR" dirty="0"/>
          </a:p>
          <a:p>
            <a:pPr marL="0" indent="0">
              <a:buNone/>
            </a:pPr>
            <a:endParaRPr lang="tr-TR" sz="2400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tr-TR" sz="2400" dirty="0">
                <a:solidFill>
                  <a:srgbClr val="FF0000"/>
                </a:solidFill>
              </a:rPr>
              <a:t>Akut yara</a:t>
            </a:r>
          </a:p>
          <a:p>
            <a:pPr marL="0" indent="0">
              <a:buNone/>
            </a:pPr>
            <a:r>
              <a:rPr lang="tr-TR" sz="2400" dirty="0">
                <a:solidFill>
                  <a:srgbClr val="FF0000"/>
                </a:solidFill>
              </a:rPr>
              <a:t>Kronik yara</a:t>
            </a:r>
          </a:p>
          <a:p>
            <a:r>
              <a:rPr lang="tr-TR" sz="1600" dirty="0">
                <a:solidFill>
                  <a:srgbClr val="FF0000"/>
                </a:solidFill>
              </a:rPr>
              <a:t>4-8 hafta</a:t>
            </a:r>
          </a:p>
        </p:txBody>
      </p:sp>
      <p:pic>
        <p:nvPicPr>
          <p:cNvPr id="4" name="Resim 3">
            <a:extLst>
              <a:ext uri="{FF2B5EF4-FFF2-40B4-BE49-F238E27FC236}">
                <a16:creationId xmlns:a16="http://schemas.microsoft.com/office/drawing/2014/main" id="{5B7462BC-5A69-B446-BAF8-C2E1D01666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4031" y="742068"/>
            <a:ext cx="4569769" cy="5750807"/>
          </a:xfrm>
          <a:prstGeom prst="rect">
            <a:avLst/>
          </a:prstGeom>
        </p:spPr>
      </p:pic>
      <p:pic>
        <p:nvPicPr>
          <p:cNvPr id="5" name="Resim 4">
            <a:extLst>
              <a:ext uri="{FF2B5EF4-FFF2-40B4-BE49-F238E27FC236}">
                <a16:creationId xmlns:a16="http://schemas.microsoft.com/office/drawing/2014/main" id="{8546C220-BDD6-3BE7-ADD3-C22E4AE2F8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458" y="1230494"/>
            <a:ext cx="3451262" cy="5648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239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2086662" y="101308"/>
            <a:ext cx="8229600" cy="1143000"/>
          </a:xfrm>
        </p:spPr>
        <p:txBody>
          <a:bodyPr/>
          <a:lstStyle/>
          <a:p>
            <a:r>
              <a:rPr lang="tr-TR" dirty="0"/>
              <a:t>Yara neden zor iyileşir?</a:t>
            </a:r>
          </a:p>
        </p:txBody>
      </p:sp>
      <p:graphicFrame>
        <p:nvGraphicFramePr>
          <p:cNvPr id="5" name="Diyagram 4">
            <a:extLst>
              <a:ext uri="{FF2B5EF4-FFF2-40B4-BE49-F238E27FC236}">
                <a16:creationId xmlns:a16="http://schemas.microsoft.com/office/drawing/2014/main" id="{530D3EC6-5659-4B4C-B4E8-E2CD261A8795}"/>
              </a:ext>
            </a:extLst>
          </p:cNvPr>
          <p:cNvGraphicFramePr/>
          <p:nvPr/>
        </p:nvGraphicFramePr>
        <p:xfrm>
          <a:off x="1919536" y="1484784"/>
          <a:ext cx="8075240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Dikdörtgen 5">
            <a:extLst>
              <a:ext uri="{FF2B5EF4-FFF2-40B4-BE49-F238E27FC236}">
                <a16:creationId xmlns:a16="http://schemas.microsoft.com/office/drawing/2014/main" id="{641AA515-5855-A54D-9104-64AF59541335}"/>
              </a:ext>
            </a:extLst>
          </p:cNvPr>
          <p:cNvSpPr/>
          <p:nvPr/>
        </p:nvSpPr>
        <p:spPr>
          <a:xfrm>
            <a:off x="5159017" y="3284984"/>
            <a:ext cx="1440160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defRPr/>
            </a:pPr>
            <a:r>
              <a:rPr lang="tr-TR" sz="1700" dirty="0">
                <a:solidFill>
                  <a:schemeClr val="bg1"/>
                </a:solidFill>
              </a:rPr>
              <a:t>Yetersiz yara iyileşmesi</a:t>
            </a:r>
          </a:p>
        </p:txBody>
      </p:sp>
      <p:pic>
        <p:nvPicPr>
          <p:cNvPr id="3" name="Resim 2">
            <a:extLst>
              <a:ext uri="{FF2B5EF4-FFF2-40B4-BE49-F238E27FC236}">
                <a16:creationId xmlns:a16="http://schemas.microsoft.com/office/drawing/2014/main" id="{D68C62A1-01B2-4322-E4BF-24249285268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35682" y="3375007"/>
            <a:ext cx="2687191" cy="33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5017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Başlık 4"/>
          <p:cNvSpPr>
            <a:spLocks noGrp="1"/>
          </p:cNvSpPr>
          <p:nvPr>
            <p:ph type="title"/>
          </p:nvPr>
        </p:nvSpPr>
        <p:spPr>
          <a:xfrm>
            <a:off x="1991544" y="548680"/>
            <a:ext cx="8229600" cy="1143000"/>
          </a:xfrm>
        </p:spPr>
        <p:txBody>
          <a:bodyPr>
            <a:normAutofit/>
          </a:bodyPr>
          <a:lstStyle/>
          <a:p>
            <a:r>
              <a:rPr lang="tr-TR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Neden yara örtüleri kullanıyoruz?</a:t>
            </a:r>
          </a:p>
        </p:txBody>
      </p:sp>
      <p:sp>
        <p:nvSpPr>
          <p:cNvPr id="6" name="İçerik Yer Tutucusu 5"/>
          <p:cNvSpPr>
            <a:spLocks noGrp="1"/>
          </p:cNvSpPr>
          <p:nvPr>
            <p:ph idx="1"/>
          </p:nvPr>
        </p:nvSpPr>
        <p:spPr>
          <a:xfrm>
            <a:off x="3317589" y="2066899"/>
            <a:ext cx="7920880" cy="4320480"/>
          </a:xfrm>
        </p:spPr>
        <p:txBody>
          <a:bodyPr>
            <a:noAutofit/>
          </a:bodyPr>
          <a:lstStyle/>
          <a:p>
            <a:r>
              <a:rPr lang="tr-TR" dirty="0"/>
              <a:t>Yara</a:t>
            </a:r>
            <a:r>
              <a:rPr lang="tr-TR" dirty="0">
                <a:solidFill>
                  <a:schemeClr val="bg1"/>
                </a:solidFill>
              </a:rPr>
              <a:t> </a:t>
            </a:r>
            <a:r>
              <a:rPr lang="tr-TR" dirty="0"/>
              <a:t>iyileşmesini hızlandırma</a:t>
            </a:r>
          </a:p>
          <a:p>
            <a:r>
              <a:rPr lang="tr-TR" dirty="0"/>
              <a:t>Komplikasyonları azaltma</a:t>
            </a:r>
          </a:p>
          <a:p>
            <a:r>
              <a:rPr lang="tr-TR" dirty="0"/>
              <a:t>Rejenerasyona destek</a:t>
            </a:r>
          </a:p>
          <a:p>
            <a:r>
              <a:rPr lang="tr-TR" dirty="0"/>
              <a:t>Nem dengesi sağlama</a:t>
            </a:r>
          </a:p>
          <a:p>
            <a:r>
              <a:rPr lang="tr-TR" dirty="0"/>
              <a:t>Enfeksiyon/inflamasyon kontrolü</a:t>
            </a:r>
          </a:p>
          <a:p>
            <a:r>
              <a:rPr lang="tr-TR" dirty="0"/>
              <a:t>Sağlıklı çevre dokuyu koruma</a:t>
            </a:r>
          </a:p>
          <a:p>
            <a:r>
              <a:rPr lang="tr-TR" dirty="0"/>
              <a:t>Yaşam kalitesini arttırma</a:t>
            </a:r>
          </a:p>
          <a:p>
            <a:endParaRPr lang="tr-TR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89596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13A987-8AAC-D8D0-1422-01CA105813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CA952683-728F-52B3-AC9A-3ACD1ADC6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16" y="149205"/>
            <a:ext cx="10131425" cy="1456267"/>
          </a:xfrm>
        </p:spPr>
        <p:txBody>
          <a:bodyPr>
            <a:normAutofit/>
          </a:bodyPr>
          <a:lstStyle/>
          <a:p>
            <a:r>
              <a:rPr lang="tr-TR" sz="2800" b="1" dirty="0"/>
              <a:t>Neye göre, kime göre?</a:t>
            </a: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E73B1546-1256-F853-0A78-FF0DD1A170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16" y="1737469"/>
            <a:ext cx="3926209" cy="3649133"/>
          </a:xfrm>
        </p:spPr>
        <p:txBody>
          <a:bodyPr/>
          <a:lstStyle/>
          <a:p>
            <a:r>
              <a:rPr lang="tr-TR" dirty="0"/>
              <a:t>Hastaya ait:</a:t>
            </a:r>
          </a:p>
          <a:p>
            <a:pPr marL="0" indent="0">
              <a:buNone/>
            </a:pPr>
            <a:r>
              <a:rPr lang="tr-TR" sz="1600" dirty="0"/>
              <a:t>Komorbidite, sosyoekonomik durum, uyum…</a:t>
            </a:r>
          </a:p>
          <a:p>
            <a:r>
              <a:rPr lang="tr-TR" dirty="0"/>
              <a:t>Yaraya ait:</a:t>
            </a:r>
          </a:p>
          <a:p>
            <a:pPr marL="0" indent="0">
              <a:buNone/>
            </a:pPr>
            <a:r>
              <a:rPr lang="tr-TR" sz="1600" dirty="0"/>
              <a:t>Kanlanma, enfeksiyon, </a:t>
            </a:r>
            <a:r>
              <a:rPr lang="tr-TR" sz="1600" dirty="0" err="1"/>
              <a:t>eksuda</a:t>
            </a:r>
            <a:r>
              <a:rPr lang="tr-TR" sz="1600" dirty="0"/>
              <a:t>…</a:t>
            </a:r>
          </a:p>
          <a:p>
            <a:r>
              <a:rPr lang="tr-TR" dirty="0"/>
              <a:t>Kaynaklara ait:</a:t>
            </a:r>
          </a:p>
          <a:p>
            <a:pPr marL="0" indent="0">
              <a:buNone/>
            </a:pPr>
            <a:r>
              <a:rPr lang="tr-TR" sz="1600" dirty="0"/>
              <a:t>Ekip ve ekipman</a:t>
            </a:r>
          </a:p>
          <a:p>
            <a:endParaRPr lang="tr-TR" dirty="0"/>
          </a:p>
          <a:p>
            <a:endParaRPr lang="tr-TR" dirty="0"/>
          </a:p>
        </p:txBody>
      </p:sp>
      <p:pic>
        <p:nvPicPr>
          <p:cNvPr id="4" name="Resim 3">
            <a:extLst>
              <a:ext uri="{FF2B5EF4-FFF2-40B4-BE49-F238E27FC236}">
                <a16:creationId xmlns:a16="http://schemas.microsoft.com/office/drawing/2014/main" id="{1E44B50A-4D6E-F939-A640-8DDADD83E0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2088" y="98510"/>
            <a:ext cx="8116977" cy="4857685"/>
          </a:xfrm>
          <a:prstGeom prst="rect">
            <a:avLst/>
          </a:prstGeom>
        </p:spPr>
      </p:pic>
      <p:pic>
        <p:nvPicPr>
          <p:cNvPr id="5" name="Resim 4">
            <a:extLst>
              <a:ext uri="{FF2B5EF4-FFF2-40B4-BE49-F238E27FC236}">
                <a16:creationId xmlns:a16="http://schemas.microsoft.com/office/drawing/2014/main" id="{6B28AC28-6E5D-7D4D-1853-B675886E41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4352" y="4956195"/>
            <a:ext cx="2190011" cy="1752600"/>
          </a:xfrm>
          <a:prstGeom prst="rect">
            <a:avLst/>
          </a:prstGeom>
        </p:spPr>
      </p:pic>
      <p:sp>
        <p:nvSpPr>
          <p:cNvPr id="7" name="Metin kutusu 6">
            <a:extLst>
              <a:ext uri="{FF2B5EF4-FFF2-40B4-BE49-F238E27FC236}">
                <a16:creationId xmlns:a16="http://schemas.microsoft.com/office/drawing/2014/main" id="{630BF6DF-7A52-9967-C9A1-B03183D641BE}"/>
              </a:ext>
            </a:extLst>
          </p:cNvPr>
          <p:cNvSpPr txBox="1"/>
          <p:nvPr/>
        </p:nvSpPr>
        <p:spPr>
          <a:xfrm>
            <a:off x="4357312" y="5101167"/>
            <a:ext cx="918168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endParaRPr lang="tr-TR" dirty="0">
              <a:solidFill>
                <a:srgbClr val="FF0000"/>
              </a:solidFill>
            </a:endParaRPr>
          </a:p>
          <a:p>
            <a:r>
              <a:rPr lang="tr-TR" dirty="0" err="1"/>
              <a:t>Otolitik</a:t>
            </a:r>
            <a:r>
              <a:rPr lang="tr-TR" dirty="0"/>
              <a:t>, </a:t>
            </a:r>
            <a:r>
              <a:rPr lang="tr-TR" dirty="0" err="1"/>
              <a:t>enzimatik</a:t>
            </a:r>
            <a:r>
              <a:rPr lang="tr-TR" dirty="0"/>
              <a:t> ve biyolojik yöntemler dokuya </a:t>
            </a:r>
            <a:r>
              <a:rPr lang="tr-TR" dirty="0" err="1"/>
              <a:t>selektiftir</a:t>
            </a:r>
            <a:r>
              <a:rPr lang="tr-TR" dirty="0"/>
              <a:t> fakat zaman alır. </a:t>
            </a:r>
          </a:p>
          <a:p>
            <a:endParaRPr lang="tr-TR" dirty="0"/>
          </a:p>
          <a:p>
            <a:endParaRPr lang="tr-TR" dirty="0"/>
          </a:p>
          <a:p>
            <a:r>
              <a:rPr lang="tr-TR" dirty="0"/>
              <a:t>Cerrahi </a:t>
            </a:r>
            <a:r>
              <a:rPr lang="tr-TR" dirty="0" err="1"/>
              <a:t>metodlar</a:t>
            </a:r>
            <a:r>
              <a:rPr lang="tr-TR" dirty="0"/>
              <a:t> hızlıdır fakat doku selektivitesi yoktur; anestezi gerektirir.</a:t>
            </a:r>
          </a:p>
        </p:txBody>
      </p:sp>
    </p:spTree>
    <p:extLst>
      <p:ext uri="{BB962C8B-B14F-4D97-AF65-F5344CB8AC3E}">
        <p14:creationId xmlns:p14="http://schemas.microsoft.com/office/powerpoint/2010/main" val="42500602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EDDF701A-02AF-B34A-8AAF-9B7C79BDE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043" y="0"/>
            <a:ext cx="10131425" cy="1456267"/>
          </a:xfrm>
        </p:spPr>
        <p:txBody>
          <a:bodyPr/>
          <a:lstStyle/>
          <a:p>
            <a:r>
              <a:rPr lang="tr-TR" b="1" dirty="0"/>
              <a:t>Yara yatağı hazırlığı </a:t>
            </a: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875FA03A-571E-4646-A28A-C9A0033F21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210" y="1191061"/>
            <a:ext cx="4901686" cy="3649133"/>
          </a:xfrm>
        </p:spPr>
        <p:txBody>
          <a:bodyPr/>
          <a:lstStyle/>
          <a:p>
            <a:r>
              <a:rPr lang="tr-TR" dirty="0"/>
              <a:t>İlk kez 2000 yılında tanımlandı</a:t>
            </a:r>
          </a:p>
          <a:p>
            <a:pPr marL="0" indent="0">
              <a:buNone/>
            </a:pPr>
            <a:r>
              <a:rPr lang="tr-TR" sz="1400" dirty="0"/>
              <a:t>      (2003-2006-2011-2015-2021’de güncellendi.)</a:t>
            </a:r>
          </a:p>
          <a:p>
            <a:endParaRPr lang="tr-TR" dirty="0">
              <a:solidFill>
                <a:srgbClr val="FFC000"/>
              </a:solidFill>
            </a:endParaRPr>
          </a:p>
          <a:p>
            <a:r>
              <a:rPr lang="tr-TR" dirty="0">
                <a:solidFill>
                  <a:srgbClr val="FF0000"/>
                </a:solidFill>
              </a:rPr>
              <a:t>Hasta merkezli-sebebe yönelik</a:t>
            </a:r>
          </a:p>
          <a:p>
            <a:r>
              <a:rPr lang="tr-TR" dirty="0"/>
              <a:t>İyileşebilir yara</a:t>
            </a:r>
          </a:p>
          <a:p>
            <a:r>
              <a:rPr lang="tr-TR" dirty="0"/>
              <a:t>İyileşemeyen yara</a:t>
            </a:r>
          </a:p>
        </p:txBody>
      </p:sp>
      <p:pic>
        <p:nvPicPr>
          <p:cNvPr id="4" name="Resim 3">
            <a:extLst>
              <a:ext uri="{FF2B5EF4-FFF2-40B4-BE49-F238E27FC236}">
                <a16:creationId xmlns:a16="http://schemas.microsoft.com/office/drawing/2014/main" id="{A7595A01-BE1E-0D4E-89A0-6F1A85F07D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9755" y="449162"/>
            <a:ext cx="6929068" cy="5132930"/>
          </a:xfrm>
          <a:prstGeom prst="rect">
            <a:avLst/>
          </a:prstGeom>
        </p:spPr>
      </p:pic>
      <p:pic>
        <p:nvPicPr>
          <p:cNvPr id="5" name="Resim 4">
            <a:extLst>
              <a:ext uri="{FF2B5EF4-FFF2-40B4-BE49-F238E27FC236}">
                <a16:creationId xmlns:a16="http://schemas.microsoft.com/office/drawing/2014/main" id="{8ACBE3E2-A36E-1045-AB20-2999BB1ABAF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1" t="10388" r="423" b="44186"/>
          <a:stretch/>
        </p:blipFill>
        <p:spPr>
          <a:xfrm>
            <a:off x="194043" y="4935868"/>
            <a:ext cx="4391247" cy="1490888"/>
          </a:xfrm>
          <a:prstGeom prst="rect">
            <a:avLst/>
          </a:prstGeom>
        </p:spPr>
      </p:pic>
      <p:sp>
        <p:nvSpPr>
          <p:cNvPr id="6" name="Dikdörtgen 5">
            <a:extLst>
              <a:ext uri="{FF2B5EF4-FFF2-40B4-BE49-F238E27FC236}">
                <a16:creationId xmlns:a16="http://schemas.microsoft.com/office/drawing/2014/main" id="{33DB7609-C5FB-3C4E-94F5-F6CA23A39515}"/>
              </a:ext>
            </a:extLst>
          </p:cNvPr>
          <p:cNvSpPr/>
          <p:nvPr/>
        </p:nvSpPr>
        <p:spPr>
          <a:xfrm>
            <a:off x="7364973" y="6052733"/>
            <a:ext cx="22910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tr-TR" b="1" dirty="0" err="1"/>
              <a:t>Vis</a:t>
            </a:r>
            <a:r>
              <a:rPr lang="tr-TR" b="1" dirty="0"/>
              <a:t> </a:t>
            </a:r>
            <a:r>
              <a:rPr lang="tr-TR" b="1" dirty="0" err="1"/>
              <a:t>mediatrix</a:t>
            </a:r>
            <a:r>
              <a:rPr lang="tr-TR" b="1" dirty="0"/>
              <a:t> </a:t>
            </a:r>
            <a:r>
              <a:rPr lang="tr-TR" b="1" dirty="0" err="1"/>
              <a:t>naturae</a:t>
            </a:r>
            <a:r>
              <a:rPr lang="tr-TR" b="1" dirty="0"/>
              <a:t> </a:t>
            </a:r>
            <a:endParaRPr lang="tr-TR" dirty="0"/>
          </a:p>
        </p:txBody>
      </p:sp>
    </p:spTree>
    <p:extLst>
      <p:ext uri="{BB962C8B-B14F-4D97-AF65-F5344CB8AC3E}">
        <p14:creationId xmlns:p14="http://schemas.microsoft.com/office/powerpoint/2010/main" val="24589588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8D09AF27-68A8-55EB-2686-B867F452F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8235CE64-5925-D684-3107-6439F232D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772" y="1307756"/>
            <a:ext cx="10131425" cy="935406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tr-TR" sz="2400" dirty="0"/>
              <a:t>1) </a:t>
            </a:r>
            <a:r>
              <a:rPr lang="tr-TR" sz="2400" dirty="0" err="1"/>
              <a:t>Arteriyel</a:t>
            </a:r>
            <a:r>
              <a:rPr lang="tr-TR" sz="2400" dirty="0"/>
              <a:t> değerlendirme-ek hastalık kontrolü</a:t>
            </a:r>
          </a:p>
          <a:p>
            <a:pPr marL="0" indent="0">
              <a:buNone/>
            </a:pPr>
            <a:r>
              <a:rPr lang="tr-TR" sz="2400" dirty="0"/>
              <a:t>2) Hastaya ait alışkanlıkların düzenlenmesi-ağrı kontrolü</a:t>
            </a:r>
          </a:p>
          <a:p>
            <a:pPr marL="0" indent="0">
              <a:buNone/>
            </a:pPr>
            <a:r>
              <a:rPr lang="tr-TR" sz="2400" dirty="0"/>
              <a:t>3) Yara </a:t>
            </a:r>
            <a:r>
              <a:rPr lang="tr-TR" sz="2400" dirty="0" err="1"/>
              <a:t>iyişebilir</a:t>
            </a:r>
            <a:r>
              <a:rPr lang="tr-TR" sz="2400" dirty="0"/>
              <a:t> mi?</a:t>
            </a:r>
          </a:p>
          <a:p>
            <a:pPr marL="0" indent="0">
              <a:buNone/>
            </a:pPr>
            <a:r>
              <a:rPr lang="tr-TR" sz="2400" dirty="0"/>
              <a:t>4) </a:t>
            </a:r>
            <a:r>
              <a:rPr lang="tr-TR" sz="2400" dirty="0" err="1"/>
              <a:t>Dökümantasyon</a:t>
            </a:r>
            <a:r>
              <a:rPr lang="tr-TR" sz="2400" dirty="0"/>
              <a:t> (boyut, takip)-Yıka, temizle</a:t>
            </a:r>
          </a:p>
          <a:p>
            <a:pPr marL="0" indent="0">
              <a:buNone/>
            </a:pPr>
            <a:r>
              <a:rPr lang="tr-TR" sz="2800" dirty="0"/>
              <a:t>5) </a:t>
            </a:r>
            <a:r>
              <a:rPr lang="tr-TR" sz="2800" dirty="0">
                <a:solidFill>
                  <a:srgbClr val="FF0000"/>
                </a:solidFill>
              </a:rPr>
              <a:t>DEBRİDMAN – AĞRI KONTROLÜ!</a:t>
            </a:r>
          </a:p>
          <a:p>
            <a:pPr marL="0" indent="0">
              <a:buNone/>
            </a:pPr>
            <a:r>
              <a:rPr lang="tr-TR" sz="2400" dirty="0"/>
              <a:t>6) Enfeksiyon kontrolü </a:t>
            </a:r>
          </a:p>
          <a:p>
            <a:pPr marL="0" indent="0">
              <a:buNone/>
            </a:pPr>
            <a:r>
              <a:rPr lang="tr-TR" sz="2400" dirty="0"/>
              <a:t>7) </a:t>
            </a:r>
            <a:r>
              <a:rPr lang="tr-TR" sz="2400" dirty="0">
                <a:solidFill>
                  <a:srgbClr val="FF0000"/>
                </a:solidFill>
              </a:rPr>
              <a:t>Yaranın nem kontrolü</a:t>
            </a:r>
          </a:p>
          <a:p>
            <a:pPr marL="0" indent="0">
              <a:buNone/>
            </a:pPr>
            <a:r>
              <a:rPr lang="tr-TR" sz="2400" dirty="0"/>
              <a:t>8) Yeniden değerlendirme: 4-12 hafta </a:t>
            </a:r>
            <a:r>
              <a:rPr lang="tr-TR" sz="2400" dirty="0">
                <a:sym typeface="Wingdings" pitchFamily="2" charset="2"/>
              </a:rPr>
              <a:t> %20-40, </a:t>
            </a:r>
            <a:r>
              <a:rPr lang="tr-TR" sz="1600" dirty="0">
                <a:sym typeface="Wingdings" pitchFamily="2" charset="2"/>
              </a:rPr>
              <a:t>biyopsi</a:t>
            </a:r>
          </a:p>
          <a:p>
            <a:pPr marL="0" indent="0">
              <a:buNone/>
            </a:pPr>
            <a:r>
              <a:rPr lang="tr-TR" sz="2400" dirty="0">
                <a:sym typeface="Wingdings" pitchFamily="2" charset="2"/>
              </a:rPr>
              <a:t>9) </a:t>
            </a:r>
            <a:r>
              <a:rPr lang="tr-TR" sz="2400" dirty="0" err="1">
                <a:sym typeface="Wingdings" pitchFamily="2" charset="2"/>
              </a:rPr>
              <a:t>Greftleme</a:t>
            </a:r>
            <a:endParaRPr lang="tr-TR" sz="2400" dirty="0">
              <a:sym typeface="Wingdings" pitchFamily="2" charset="2"/>
            </a:endParaRPr>
          </a:p>
          <a:p>
            <a:pPr marL="0" indent="0">
              <a:buNone/>
            </a:pPr>
            <a:r>
              <a:rPr lang="tr-TR" sz="2400" dirty="0">
                <a:sym typeface="Wingdings" pitchFamily="2" charset="2"/>
              </a:rPr>
              <a:t>10) Organizasyon-takip</a:t>
            </a:r>
            <a:endParaRPr lang="tr-TR" sz="2400" dirty="0"/>
          </a:p>
          <a:p>
            <a:endParaRPr lang="tr-TR" dirty="0"/>
          </a:p>
        </p:txBody>
      </p:sp>
      <p:pic>
        <p:nvPicPr>
          <p:cNvPr id="4" name="Resim 3">
            <a:extLst>
              <a:ext uri="{FF2B5EF4-FFF2-40B4-BE49-F238E27FC236}">
                <a16:creationId xmlns:a16="http://schemas.microsoft.com/office/drawing/2014/main" id="{738A5E89-BCA2-CE91-4410-E27614B239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3671" y="609600"/>
            <a:ext cx="4676557" cy="5375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8961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/>
              <a:t>Yarada ‘’TIMERS’’ kavramı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tr-TR" sz="2400" dirty="0" err="1"/>
              <a:t>Tissue</a:t>
            </a:r>
            <a:r>
              <a:rPr lang="tr-TR" sz="2400" dirty="0"/>
              <a:t> </a:t>
            </a:r>
          </a:p>
          <a:p>
            <a:endParaRPr lang="tr-TR" sz="2400" dirty="0"/>
          </a:p>
          <a:p>
            <a:r>
              <a:rPr lang="tr-TR" sz="2400" dirty="0" err="1"/>
              <a:t>Inflammation</a:t>
            </a:r>
            <a:r>
              <a:rPr lang="tr-TR" sz="2400" dirty="0"/>
              <a:t>/</a:t>
            </a:r>
            <a:r>
              <a:rPr lang="tr-TR" sz="2400" dirty="0" err="1"/>
              <a:t>infection</a:t>
            </a:r>
            <a:endParaRPr lang="tr-TR" sz="2400" dirty="0"/>
          </a:p>
          <a:p>
            <a:endParaRPr lang="tr-TR" sz="2400" dirty="0"/>
          </a:p>
          <a:p>
            <a:r>
              <a:rPr lang="tr-TR" sz="2400" dirty="0" err="1"/>
              <a:t>Moisture</a:t>
            </a:r>
            <a:endParaRPr lang="tr-TR" sz="2400" dirty="0"/>
          </a:p>
          <a:p>
            <a:endParaRPr lang="tr-TR" sz="2400" dirty="0"/>
          </a:p>
          <a:p>
            <a:r>
              <a:rPr lang="tr-TR" sz="2400" dirty="0" err="1"/>
              <a:t>Edge</a:t>
            </a:r>
            <a:endParaRPr lang="tr-TR" sz="2400" dirty="0"/>
          </a:p>
          <a:p>
            <a:endParaRPr lang="tr-TR" sz="2400" dirty="0"/>
          </a:p>
          <a:p>
            <a:r>
              <a:rPr lang="tr-TR" sz="2400" dirty="0" err="1"/>
              <a:t>Repair</a:t>
            </a:r>
            <a:endParaRPr lang="tr-TR" sz="2400" dirty="0"/>
          </a:p>
          <a:p>
            <a:r>
              <a:rPr lang="tr-TR" sz="2400" dirty="0"/>
              <a:t>Sosyal Faktörler</a:t>
            </a:r>
          </a:p>
        </p:txBody>
      </p:sp>
      <p:sp>
        <p:nvSpPr>
          <p:cNvPr id="4" name="İçerik Yer Tutucusu 3"/>
          <p:cNvSpPr>
            <a:spLocks noGrp="1"/>
          </p:cNvSpPr>
          <p:nvPr>
            <p:ph sz="half" idx="2"/>
          </p:nvPr>
        </p:nvSpPr>
        <p:spPr>
          <a:xfrm>
            <a:off x="5413513" y="2105647"/>
            <a:ext cx="4876800" cy="4525963"/>
          </a:xfrm>
        </p:spPr>
        <p:txBody>
          <a:bodyPr>
            <a:normAutofit lnSpcReduction="10000"/>
          </a:bodyPr>
          <a:lstStyle/>
          <a:p>
            <a:pPr marL="36576" indent="0">
              <a:buNone/>
            </a:pPr>
            <a:r>
              <a:rPr lang="tr-TR" sz="2800" dirty="0">
                <a:solidFill>
                  <a:srgbClr val="FFFF00"/>
                </a:solidFill>
              </a:rPr>
              <a:t> </a:t>
            </a:r>
          </a:p>
          <a:p>
            <a:r>
              <a:rPr lang="tr-TR" b="1" i="1" dirty="0" err="1">
                <a:solidFill>
                  <a:srgbClr val="FF0000"/>
                </a:solidFill>
              </a:rPr>
              <a:t>Proliferasyonda</a:t>
            </a:r>
            <a:r>
              <a:rPr lang="tr-TR" b="1" i="1" dirty="0">
                <a:solidFill>
                  <a:srgbClr val="FF0000"/>
                </a:solidFill>
              </a:rPr>
              <a:t> artış</a:t>
            </a:r>
          </a:p>
          <a:p>
            <a:endParaRPr lang="tr-TR" dirty="0"/>
          </a:p>
        </p:txBody>
      </p:sp>
      <p:pic>
        <p:nvPicPr>
          <p:cNvPr id="7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3212" y="288156"/>
            <a:ext cx="3805604" cy="1580400"/>
          </a:xfrm>
          <a:prstGeom prst="rect">
            <a:avLst/>
          </a:prstGeom>
        </p:spPr>
      </p:pic>
      <p:pic>
        <p:nvPicPr>
          <p:cNvPr id="9" name="Resim 8" descr="metin, deri, cilt, kişi, şahıs, ölçüm çubuğu içeren bir resim&#10;&#10;Açıklama otomatik olarak oluşturuldu">
            <a:extLst>
              <a:ext uri="{FF2B5EF4-FFF2-40B4-BE49-F238E27FC236}">
                <a16:creationId xmlns:a16="http://schemas.microsoft.com/office/drawing/2014/main" id="{0B533EEE-8B90-F52A-A608-800E3E5A9AD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2651" y="3500198"/>
            <a:ext cx="1852405" cy="3293165"/>
          </a:xfrm>
          <a:prstGeom prst="rect">
            <a:avLst/>
          </a:prstGeom>
        </p:spPr>
      </p:pic>
      <p:pic>
        <p:nvPicPr>
          <p:cNvPr id="11" name="Resim 10" descr="et, kan içeren bir resim&#10;&#10;Açıklama otomatik olarak oluşturuldu">
            <a:extLst>
              <a:ext uri="{FF2B5EF4-FFF2-40B4-BE49-F238E27FC236}">
                <a16:creationId xmlns:a16="http://schemas.microsoft.com/office/drawing/2014/main" id="{CB15F565-C171-5D38-F956-DF369A20600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7511" y="2364376"/>
            <a:ext cx="2491305" cy="4428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40021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6DD30D13-270B-4544-9C6B-B7181E7A1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0"/>
            <a:ext cx="10131425" cy="1456267"/>
          </a:xfrm>
        </p:spPr>
        <p:txBody>
          <a:bodyPr/>
          <a:lstStyle/>
          <a:p>
            <a:r>
              <a:rPr lang="tr-TR" b="1" dirty="0" err="1"/>
              <a:t>Debridman</a:t>
            </a:r>
            <a:endParaRPr lang="tr-TR" b="1" dirty="0"/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192F30C5-8FD8-7643-AAAC-D64A41CE39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311908"/>
            <a:ext cx="11201399" cy="4744994"/>
          </a:xfrm>
        </p:spPr>
        <p:txBody>
          <a:bodyPr>
            <a:normAutofit fontScale="70000" lnSpcReduction="20000"/>
          </a:bodyPr>
          <a:lstStyle/>
          <a:p>
            <a:r>
              <a:rPr lang="tr-TR" sz="2900" b="1" dirty="0">
                <a:solidFill>
                  <a:srgbClr val="FF0000"/>
                </a:solidFill>
              </a:rPr>
              <a:t>Cerrahi</a:t>
            </a:r>
            <a:r>
              <a:rPr lang="tr-TR" sz="2900" dirty="0">
                <a:solidFill>
                  <a:srgbClr val="FF0000"/>
                </a:solidFill>
              </a:rPr>
              <a:t> </a:t>
            </a:r>
            <a:r>
              <a:rPr lang="tr-TR" sz="2900" dirty="0">
                <a:solidFill>
                  <a:srgbClr val="FF0000"/>
                </a:solidFill>
                <a:sym typeface="Wingdings" pitchFamily="2" charset="2"/>
              </a:rPr>
              <a:t></a:t>
            </a:r>
            <a:r>
              <a:rPr lang="tr-TR" sz="2900" dirty="0">
                <a:solidFill>
                  <a:srgbClr val="FFFF00"/>
                </a:solidFill>
                <a:sym typeface="Wingdings" pitchFamily="2" charset="2"/>
              </a:rPr>
              <a:t> </a:t>
            </a:r>
            <a:r>
              <a:rPr lang="tr-TR" sz="2900" dirty="0">
                <a:sym typeface="Wingdings" pitchFamily="2" charset="2"/>
              </a:rPr>
              <a:t>Küret, </a:t>
            </a:r>
            <a:r>
              <a:rPr lang="tr-TR" sz="2900" dirty="0" err="1">
                <a:sym typeface="Wingdings" pitchFamily="2" charset="2"/>
              </a:rPr>
              <a:t>bistüri</a:t>
            </a:r>
            <a:r>
              <a:rPr lang="tr-TR" sz="2900" dirty="0">
                <a:sym typeface="Wingdings" pitchFamily="2" charset="2"/>
              </a:rPr>
              <a:t>, </a:t>
            </a:r>
            <a:r>
              <a:rPr lang="tr-TR" sz="2900" dirty="0" err="1">
                <a:sym typeface="Wingdings" pitchFamily="2" charset="2"/>
              </a:rPr>
              <a:t>kallus</a:t>
            </a:r>
            <a:r>
              <a:rPr lang="tr-TR" sz="2900" dirty="0">
                <a:sym typeface="Wingdings" pitchFamily="2" charset="2"/>
              </a:rPr>
              <a:t>, cansız doku, fibrin, yabancı madde, </a:t>
            </a:r>
            <a:r>
              <a:rPr lang="tr-TR" sz="2900" b="1" dirty="0">
                <a:solidFill>
                  <a:srgbClr val="FF0000"/>
                </a:solidFill>
                <a:sym typeface="Wingdings" pitchFamily="2" charset="2"/>
              </a:rPr>
              <a:t>kan</a:t>
            </a:r>
            <a:r>
              <a:rPr lang="tr-TR" sz="2900" dirty="0">
                <a:sym typeface="Wingdings" pitchFamily="2" charset="2"/>
              </a:rPr>
              <a:t>lanan dokuya kadar</a:t>
            </a:r>
          </a:p>
          <a:p>
            <a:pPr marL="0" indent="0">
              <a:buNone/>
            </a:pPr>
            <a:r>
              <a:rPr lang="tr-TR" sz="2900" dirty="0">
                <a:sym typeface="Wingdings" pitchFamily="2" charset="2"/>
              </a:rPr>
              <a:t>Altın standart ama uzman gerektirir, lokal </a:t>
            </a:r>
            <a:r>
              <a:rPr lang="tr-TR" sz="2900" dirty="0">
                <a:solidFill>
                  <a:srgbClr val="FF0000"/>
                </a:solidFill>
                <a:sym typeface="Wingdings" pitchFamily="2" charset="2"/>
              </a:rPr>
              <a:t>anestezi</a:t>
            </a:r>
            <a:r>
              <a:rPr lang="tr-TR" sz="2900" dirty="0">
                <a:sym typeface="Wingdings" pitchFamily="2" charset="2"/>
              </a:rPr>
              <a:t> veya fazlası, kanama veya canlı dokuya hasar riski</a:t>
            </a:r>
            <a:endParaRPr lang="tr-TR" sz="2600" dirty="0">
              <a:sym typeface="Wingdings" pitchFamily="2" charset="2"/>
            </a:endParaRPr>
          </a:p>
          <a:p>
            <a:pPr marL="0" indent="0">
              <a:buNone/>
            </a:pPr>
            <a:r>
              <a:rPr lang="tr-TR" sz="2400" dirty="0">
                <a:sym typeface="Wingdings" pitchFamily="2" charset="2"/>
              </a:rPr>
              <a:t>	</a:t>
            </a:r>
          </a:p>
          <a:p>
            <a:pPr marL="0" indent="0">
              <a:buNone/>
            </a:pPr>
            <a:r>
              <a:rPr lang="tr-TR" sz="2400" dirty="0">
                <a:sym typeface="Wingdings" pitchFamily="2" charset="2"/>
              </a:rPr>
              <a:t>Antikoagülan veya </a:t>
            </a:r>
            <a:r>
              <a:rPr lang="tr-TR" sz="2400" dirty="0" err="1">
                <a:sym typeface="Wingdings" pitchFamily="2" charset="2"/>
              </a:rPr>
              <a:t>immünsüprese</a:t>
            </a:r>
            <a:r>
              <a:rPr lang="tr-TR" sz="2400" dirty="0">
                <a:sym typeface="Wingdings" pitchFamily="2" charset="2"/>
              </a:rPr>
              <a:t> hastada dikkatli olmalı (Mutlak kontrendikasyon yok!).</a:t>
            </a:r>
          </a:p>
          <a:p>
            <a:endParaRPr lang="tr-TR" b="1" dirty="0">
              <a:solidFill>
                <a:srgbClr val="FFFF00"/>
              </a:solidFill>
              <a:sym typeface="Wingdings" pitchFamily="2" charset="2"/>
            </a:endParaRPr>
          </a:p>
          <a:p>
            <a:r>
              <a:rPr lang="tr-TR" b="1" dirty="0" err="1">
                <a:solidFill>
                  <a:srgbClr val="FF0000"/>
                </a:solidFill>
                <a:sym typeface="Wingdings" pitchFamily="2" charset="2"/>
              </a:rPr>
              <a:t>Otolitik</a:t>
            </a:r>
            <a:r>
              <a:rPr lang="tr-TR" b="1" dirty="0">
                <a:solidFill>
                  <a:srgbClr val="FF0000"/>
                </a:solidFill>
                <a:sym typeface="Wingdings" pitchFamily="2" charset="2"/>
              </a:rPr>
              <a:t>/Enzimatik</a:t>
            </a:r>
            <a:r>
              <a:rPr lang="tr-TR" dirty="0">
                <a:solidFill>
                  <a:srgbClr val="FF0000"/>
                </a:solidFill>
                <a:sym typeface="Wingdings" pitchFamily="2" charset="2"/>
              </a:rPr>
              <a:t> </a:t>
            </a:r>
            <a:r>
              <a:rPr lang="tr-TR" dirty="0">
                <a:solidFill>
                  <a:srgbClr val="FFFF00"/>
                </a:solidFill>
                <a:sym typeface="Wingdings" pitchFamily="2" charset="2"/>
              </a:rPr>
              <a:t> </a:t>
            </a:r>
            <a:r>
              <a:rPr lang="tr-TR" dirty="0">
                <a:sym typeface="Wingdings" pitchFamily="2" charset="2"/>
              </a:rPr>
              <a:t>Nemi araç olarak kullanır. </a:t>
            </a:r>
            <a:r>
              <a:rPr lang="tr-TR" dirty="0" err="1">
                <a:sym typeface="Wingdings" pitchFamily="2" charset="2"/>
              </a:rPr>
              <a:t>Fagositik</a:t>
            </a:r>
            <a:r>
              <a:rPr lang="tr-TR" dirty="0">
                <a:sym typeface="Wingdings" pitchFamily="2" charset="2"/>
              </a:rPr>
              <a:t> hücreleri, nekrotik dokunun yumuşatılması</a:t>
            </a:r>
          </a:p>
          <a:p>
            <a:pPr marL="0" indent="0">
              <a:buNone/>
            </a:pPr>
            <a:r>
              <a:rPr lang="tr-TR" dirty="0">
                <a:sym typeface="Wingdings" pitchFamily="2" charset="2"/>
              </a:rPr>
              <a:t>	</a:t>
            </a:r>
            <a:r>
              <a:rPr lang="tr-TR" dirty="0" err="1">
                <a:sym typeface="Wingdings" pitchFamily="2" charset="2"/>
              </a:rPr>
              <a:t>Hidrokolloid</a:t>
            </a:r>
            <a:r>
              <a:rPr lang="tr-TR" dirty="0">
                <a:sym typeface="Wingdings" pitchFamily="2" charset="2"/>
              </a:rPr>
              <a:t> ve aljinat, hidrojel</a:t>
            </a:r>
          </a:p>
          <a:p>
            <a:r>
              <a:rPr lang="tr-TR" b="1" dirty="0">
                <a:solidFill>
                  <a:srgbClr val="FF0000"/>
                </a:solidFill>
                <a:sym typeface="Wingdings" pitchFamily="2" charset="2"/>
              </a:rPr>
              <a:t>Kimyasal </a:t>
            </a:r>
            <a:r>
              <a:rPr lang="tr-TR" dirty="0">
                <a:solidFill>
                  <a:srgbClr val="FF0000"/>
                </a:solidFill>
                <a:sym typeface="Wingdings" pitchFamily="2" charset="2"/>
              </a:rPr>
              <a:t> </a:t>
            </a:r>
            <a:r>
              <a:rPr lang="tr-TR" dirty="0">
                <a:sym typeface="Wingdings" pitchFamily="2" charset="2"/>
              </a:rPr>
              <a:t>Antiseptikler ile. </a:t>
            </a:r>
            <a:r>
              <a:rPr lang="tr-TR" dirty="0" err="1">
                <a:sym typeface="Wingdings" pitchFamily="2" charset="2"/>
              </a:rPr>
              <a:t>Klorheksidin</a:t>
            </a:r>
            <a:r>
              <a:rPr lang="tr-TR" dirty="0">
                <a:sym typeface="Wingdings" pitchFamily="2" charset="2"/>
              </a:rPr>
              <a:t>, </a:t>
            </a:r>
            <a:r>
              <a:rPr lang="tr-TR" dirty="0" err="1">
                <a:sym typeface="Wingdings" pitchFamily="2" charset="2"/>
              </a:rPr>
              <a:t>poliheksametilenbiguanid</a:t>
            </a:r>
            <a:r>
              <a:rPr lang="tr-TR" dirty="0">
                <a:sym typeface="Wingdings" pitchFamily="2" charset="2"/>
              </a:rPr>
              <a:t> </a:t>
            </a:r>
            <a:r>
              <a:rPr lang="tr-TR" dirty="0" err="1">
                <a:sym typeface="Wingdings" pitchFamily="2" charset="2"/>
              </a:rPr>
              <a:t>vb</a:t>
            </a:r>
            <a:endParaRPr lang="tr-TR" dirty="0">
              <a:sym typeface="Wingdings" pitchFamily="2" charset="2"/>
            </a:endParaRPr>
          </a:p>
          <a:p>
            <a:r>
              <a:rPr lang="tr-TR" b="1" dirty="0" err="1">
                <a:sym typeface="Wingdings" pitchFamily="2" charset="2"/>
              </a:rPr>
              <a:t>Larval</a:t>
            </a:r>
            <a:r>
              <a:rPr lang="tr-TR" dirty="0">
                <a:sym typeface="Wingdings" pitchFamily="2" charset="2"/>
              </a:rPr>
              <a:t>  </a:t>
            </a:r>
            <a:r>
              <a:rPr lang="tr-TR" dirty="0" err="1">
                <a:sym typeface="Wingdings" pitchFamily="2" charset="2"/>
              </a:rPr>
              <a:t>Lucilia</a:t>
            </a:r>
            <a:r>
              <a:rPr lang="tr-TR" dirty="0">
                <a:sym typeface="Wingdings" pitchFamily="2" charset="2"/>
              </a:rPr>
              <a:t> </a:t>
            </a:r>
            <a:r>
              <a:rPr lang="tr-TR" dirty="0" err="1">
                <a:sym typeface="Wingdings" pitchFamily="2" charset="2"/>
              </a:rPr>
              <a:t>serrata</a:t>
            </a:r>
            <a:r>
              <a:rPr lang="tr-TR" dirty="0">
                <a:sym typeface="Wingdings" pitchFamily="2" charset="2"/>
              </a:rPr>
              <a:t> vb. </a:t>
            </a:r>
            <a:r>
              <a:rPr lang="tr-TR" dirty="0" err="1">
                <a:sym typeface="Wingdings" pitchFamily="2" charset="2"/>
              </a:rPr>
              <a:t>Kallusu</a:t>
            </a:r>
            <a:r>
              <a:rPr lang="tr-TR" dirty="0">
                <a:sym typeface="Wingdings" pitchFamily="2" charset="2"/>
              </a:rPr>
              <a:t> kaldırmaz. </a:t>
            </a:r>
          </a:p>
          <a:p>
            <a:r>
              <a:rPr lang="tr-TR" b="1" dirty="0">
                <a:solidFill>
                  <a:srgbClr val="FF0000"/>
                </a:solidFill>
                <a:sym typeface="Wingdings" pitchFamily="2" charset="2"/>
              </a:rPr>
              <a:t>Mekanik</a:t>
            </a:r>
            <a:r>
              <a:rPr lang="tr-TR" dirty="0">
                <a:solidFill>
                  <a:srgbClr val="FF0000"/>
                </a:solidFill>
                <a:sym typeface="Wingdings" pitchFamily="2" charset="2"/>
              </a:rPr>
              <a:t> </a:t>
            </a:r>
            <a:r>
              <a:rPr lang="tr-TR" dirty="0">
                <a:solidFill>
                  <a:srgbClr val="FFFF00"/>
                </a:solidFill>
                <a:sym typeface="Wingdings" pitchFamily="2" charset="2"/>
              </a:rPr>
              <a:t> </a:t>
            </a:r>
            <a:r>
              <a:rPr lang="tr-TR" dirty="0" err="1">
                <a:sym typeface="Wingdings" pitchFamily="2" charset="2"/>
              </a:rPr>
              <a:t>Wet</a:t>
            </a:r>
            <a:r>
              <a:rPr lang="tr-TR" dirty="0">
                <a:sym typeface="Wingdings" pitchFamily="2" charset="2"/>
              </a:rPr>
              <a:t> </a:t>
            </a:r>
            <a:r>
              <a:rPr lang="tr-TR" dirty="0" err="1">
                <a:sym typeface="Wingdings" pitchFamily="2" charset="2"/>
              </a:rPr>
              <a:t>to</a:t>
            </a:r>
            <a:r>
              <a:rPr lang="tr-TR" dirty="0">
                <a:sym typeface="Wingdings" pitchFamily="2" charset="2"/>
              </a:rPr>
              <a:t> </a:t>
            </a:r>
            <a:r>
              <a:rPr lang="tr-TR" dirty="0" err="1">
                <a:sym typeface="Wingdings" pitchFamily="2" charset="2"/>
              </a:rPr>
              <a:t>dry</a:t>
            </a:r>
            <a:r>
              <a:rPr lang="tr-TR" dirty="0">
                <a:sym typeface="Wingdings" pitchFamily="2" charset="2"/>
              </a:rPr>
              <a:t> gaz tampon. </a:t>
            </a:r>
            <a:r>
              <a:rPr lang="tr-TR" dirty="0" err="1">
                <a:sym typeface="Wingdings" pitchFamily="2" charset="2"/>
              </a:rPr>
              <a:t>Monofilaman</a:t>
            </a:r>
            <a:r>
              <a:rPr lang="tr-TR" dirty="0">
                <a:sym typeface="Wingdings" pitchFamily="2" charset="2"/>
              </a:rPr>
              <a:t> </a:t>
            </a:r>
            <a:r>
              <a:rPr lang="tr-TR" dirty="0" err="1">
                <a:sym typeface="Wingdings" pitchFamily="2" charset="2"/>
              </a:rPr>
              <a:t>pedler</a:t>
            </a:r>
            <a:r>
              <a:rPr lang="tr-TR" dirty="0">
                <a:sym typeface="Wingdings" pitchFamily="2" charset="2"/>
              </a:rPr>
              <a:t> günümüzde.</a:t>
            </a:r>
          </a:p>
          <a:p>
            <a:r>
              <a:rPr lang="tr-TR" sz="2900" b="1" dirty="0" err="1">
                <a:solidFill>
                  <a:srgbClr val="FF0000"/>
                </a:solidFill>
                <a:sym typeface="Wingdings" pitchFamily="2" charset="2"/>
              </a:rPr>
              <a:t>Hidrocerrahi</a:t>
            </a:r>
            <a:r>
              <a:rPr lang="tr-TR" sz="2900" b="1" dirty="0">
                <a:solidFill>
                  <a:srgbClr val="FF0000"/>
                </a:solidFill>
                <a:sym typeface="Wingdings" pitchFamily="2" charset="2"/>
              </a:rPr>
              <a:t>  </a:t>
            </a:r>
            <a:r>
              <a:rPr lang="tr-TR" sz="2900" dirty="0">
                <a:sym typeface="Wingdings" pitchFamily="2" charset="2"/>
              </a:rPr>
              <a:t>Gereksiz doku kaybını önler, uygulama yeri kolaylığı</a:t>
            </a:r>
          </a:p>
          <a:p>
            <a:r>
              <a:rPr lang="tr-TR" b="1" dirty="0" err="1">
                <a:solidFill>
                  <a:srgbClr val="FF0000"/>
                </a:solidFill>
              </a:rPr>
              <a:t>Ultrasonik</a:t>
            </a:r>
            <a:r>
              <a:rPr lang="tr-TR" b="1" dirty="0">
                <a:solidFill>
                  <a:srgbClr val="FF0000"/>
                </a:solidFill>
              </a:rPr>
              <a:t> </a:t>
            </a:r>
            <a:r>
              <a:rPr lang="tr-TR" dirty="0">
                <a:solidFill>
                  <a:srgbClr val="FF0000"/>
                </a:solidFill>
                <a:sym typeface="Wingdings" pitchFamily="2" charset="2"/>
              </a:rPr>
              <a:t></a:t>
            </a:r>
            <a:r>
              <a:rPr lang="tr-TR" dirty="0">
                <a:solidFill>
                  <a:srgbClr val="FFFF00"/>
                </a:solidFill>
                <a:sym typeface="Wingdings" pitchFamily="2" charset="2"/>
              </a:rPr>
              <a:t> </a:t>
            </a:r>
            <a:r>
              <a:rPr lang="tr-TR" dirty="0">
                <a:sym typeface="Wingdings" pitchFamily="2" charset="2"/>
              </a:rPr>
              <a:t>Düşük frekans, </a:t>
            </a:r>
            <a:r>
              <a:rPr lang="tr-TR" dirty="0" err="1">
                <a:sym typeface="Wingdings" pitchFamily="2" charset="2"/>
              </a:rPr>
              <a:t>kavitelerde</a:t>
            </a:r>
            <a:r>
              <a:rPr lang="tr-TR" dirty="0">
                <a:sym typeface="Wingdings" pitchFamily="2" charset="2"/>
              </a:rPr>
              <a:t>, akustik, termal etki, </a:t>
            </a:r>
            <a:r>
              <a:rPr lang="tr-TR" dirty="0" err="1">
                <a:sym typeface="Wingdings" pitchFamily="2" charset="2"/>
              </a:rPr>
              <a:t>salin</a:t>
            </a:r>
            <a:r>
              <a:rPr lang="tr-TR" dirty="0">
                <a:sym typeface="Wingdings" pitchFamily="2" charset="2"/>
              </a:rPr>
              <a:t>. Ekipman pahalı?</a:t>
            </a:r>
          </a:p>
          <a:p>
            <a:r>
              <a:rPr lang="tr-TR" dirty="0">
                <a:solidFill>
                  <a:srgbClr val="FF0000"/>
                </a:solidFill>
              </a:rPr>
              <a:t>NBYT </a:t>
            </a:r>
            <a:r>
              <a:rPr lang="tr-TR" dirty="0">
                <a:solidFill>
                  <a:srgbClr val="FF0000"/>
                </a:solidFill>
                <a:sym typeface="Wingdings" pitchFamily="2" charset="2"/>
              </a:rPr>
              <a:t></a:t>
            </a:r>
            <a:r>
              <a:rPr lang="tr-TR" dirty="0">
                <a:solidFill>
                  <a:srgbClr val="FFFF00"/>
                </a:solidFill>
                <a:sym typeface="Wingdings" pitchFamily="2" charset="2"/>
              </a:rPr>
              <a:t> </a:t>
            </a:r>
            <a:r>
              <a:rPr lang="tr-TR" dirty="0" err="1">
                <a:sym typeface="Wingdings" pitchFamily="2" charset="2"/>
              </a:rPr>
              <a:t>İnstilasyon</a:t>
            </a:r>
            <a:r>
              <a:rPr lang="tr-TR" dirty="0">
                <a:sym typeface="Wingdings" pitchFamily="2" charset="2"/>
              </a:rPr>
              <a:t>-yıkamalı</a:t>
            </a:r>
            <a:endParaRPr lang="tr-TR" dirty="0"/>
          </a:p>
        </p:txBody>
      </p:sp>
      <p:pic>
        <p:nvPicPr>
          <p:cNvPr id="5" name="Resim 4">
            <a:extLst>
              <a:ext uri="{FF2B5EF4-FFF2-40B4-BE49-F238E27FC236}">
                <a16:creationId xmlns:a16="http://schemas.microsoft.com/office/drawing/2014/main" id="{DC8FBA47-B203-8272-A8D5-06DB448824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9892" y="5572139"/>
            <a:ext cx="3479285" cy="1175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7008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829073" y="280284"/>
            <a:ext cx="8229600" cy="1143000"/>
          </a:xfrm>
        </p:spPr>
        <p:txBody>
          <a:bodyPr/>
          <a:lstStyle/>
          <a:p>
            <a:r>
              <a:rPr lang="tr-TR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Yara yatağı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3359696" y="1507993"/>
            <a:ext cx="8229600" cy="1108720"/>
          </a:xfrm>
        </p:spPr>
        <p:txBody>
          <a:bodyPr/>
          <a:lstStyle/>
          <a:p>
            <a:r>
              <a:rPr lang="tr-TR" dirty="0" err="1"/>
              <a:t>Debridman</a:t>
            </a:r>
            <a:r>
              <a:rPr lang="tr-TR" dirty="0"/>
              <a:t> </a:t>
            </a:r>
            <a:r>
              <a:rPr lang="tr-TR" dirty="0">
                <a:sym typeface="Wingdings" pitchFamily="2" charset="2"/>
              </a:rPr>
              <a:t> Canlı dokuya kadar</a:t>
            </a:r>
            <a:endParaRPr lang="tr-TR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1" indent="0">
              <a:buNone/>
            </a:pPr>
            <a:endParaRPr lang="tr-TR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522" y="2564904"/>
            <a:ext cx="3168351" cy="179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259" y="2616778"/>
            <a:ext cx="3312369" cy="1690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841" y="4795648"/>
            <a:ext cx="3079683" cy="174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3262" y="4624984"/>
            <a:ext cx="1915492" cy="1901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0627" y="2616778"/>
            <a:ext cx="2195480" cy="183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052534" y="4181383"/>
            <a:ext cx="2234307" cy="2788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3383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etin kutusu 3"/>
          <p:cNvSpPr txBox="1"/>
          <p:nvPr/>
        </p:nvSpPr>
        <p:spPr>
          <a:xfrm>
            <a:off x="950839" y="5637913"/>
            <a:ext cx="52314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HYALURONİK ASİT ve</a:t>
            </a:r>
            <a:r>
              <a:rPr lang="tr-TR" sz="2400" dirty="0"/>
              <a:t> </a:t>
            </a:r>
            <a:r>
              <a:rPr lang="tr-TR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KOLLAJENAZ</a:t>
            </a:r>
            <a:r>
              <a:rPr lang="tr-TR" sz="2400" dirty="0"/>
              <a:t> </a:t>
            </a: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206" y="1519622"/>
            <a:ext cx="4455230" cy="3818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Metin kutusu 1"/>
          <p:cNvSpPr txBox="1"/>
          <p:nvPr/>
        </p:nvSpPr>
        <p:spPr>
          <a:xfrm>
            <a:off x="4829506" y="112090"/>
            <a:ext cx="26581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sz="3600" b="1" dirty="0"/>
              <a:t>ENZİMLER-1-</a:t>
            </a:r>
          </a:p>
        </p:txBody>
      </p:sp>
      <p:sp>
        <p:nvSpPr>
          <p:cNvPr id="6" name="Dikdörtgen 5"/>
          <p:cNvSpPr/>
          <p:nvPr/>
        </p:nvSpPr>
        <p:spPr>
          <a:xfrm>
            <a:off x="6282684" y="2505669"/>
            <a:ext cx="4671744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tr-TR" b="1" dirty="0"/>
              <a:t>VIBRIO ALGINOLYTICUS KOLLAJENAZ</a:t>
            </a:r>
          </a:p>
          <a:p>
            <a:endParaRPr lang="tr-TR" sz="2400" dirty="0">
              <a:solidFill>
                <a:srgbClr val="FFFF00"/>
              </a:solidFill>
            </a:endParaRPr>
          </a:p>
          <a:p>
            <a:endParaRPr lang="tr-TR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tr-TR" sz="2400" dirty="0"/>
              <a:t>Fibrin ve nekrotik dokunun yıkımı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tr-TR" sz="2400" dirty="0"/>
              <a:t>Yara kenarını korur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tr-TR" sz="2400" dirty="0"/>
              <a:t>TIM</a:t>
            </a:r>
            <a:r>
              <a:rPr lang="tr-TR" sz="2400" dirty="0">
                <a:solidFill>
                  <a:srgbClr val="FF0000"/>
                </a:solidFill>
              </a:rPr>
              <a:t>E</a:t>
            </a:r>
            <a:r>
              <a:rPr lang="tr-TR" sz="2400" dirty="0"/>
              <a:t>RS</a:t>
            </a:r>
          </a:p>
        </p:txBody>
      </p:sp>
    </p:spTree>
    <p:extLst>
      <p:ext uri="{BB962C8B-B14F-4D97-AF65-F5344CB8AC3E}">
        <p14:creationId xmlns:p14="http://schemas.microsoft.com/office/powerpoint/2010/main" val="22663061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>
            <a:extLst>
              <a:ext uri="{FF2B5EF4-FFF2-40B4-BE49-F238E27FC236}">
                <a16:creationId xmlns:a16="http://schemas.microsoft.com/office/drawing/2014/main" id="{118DFC21-8807-4FF3-830B-3884855DA7A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5283" y="1145705"/>
            <a:ext cx="3377982" cy="4877808"/>
          </a:xfrm>
          <a:prstGeom prst="rect">
            <a:avLst/>
          </a:prstGeom>
        </p:spPr>
      </p:pic>
      <p:sp>
        <p:nvSpPr>
          <p:cNvPr id="3" name="Metin kutusu 2"/>
          <p:cNvSpPr txBox="1"/>
          <p:nvPr/>
        </p:nvSpPr>
        <p:spPr>
          <a:xfrm>
            <a:off x="4223792" y="6177183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2400" b="1" dirty="0"/>
              <a:t>BROMELAİN (ananas)</a:t>
            </a:r>
          </a:p>
        </p:txBody>
      </p:sp>
      <p:sp>
        <p:nvSpPr>
          <p:cNvPr id="4" name="Dikdörtgen 3"/>
          <p:cNvSpPr/>
          <p:nvPr/>
        </p:nvSpPr>
        <p:spPr>
          <a:xfrm>
            <a:off x="4730946" y="145723"/>
            <a:ext cx="26581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tr-TR" sz="3600" b="1" dirty="0"/>
              <a:t>ENZİMLER-2-</a:t>
            </a:r>
          </a:p>
        </p:txBody>
      </p:sp>
      <p:sp>
        <p:nvSpPr>
          <p:cNvPr id="5" name="AutoShape 5" descr="NexoBrid® - Mediwound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tr-TR"/>
          </a:p>
        </p:txBody>
      </p:sp>
      <p:sp>
        <p:nvSpPr>
          <p:cNvPr id="6" name="AutoShape 7" descr="NexoBrid® - Mediwound"/>
          <p:cNvSpPr>
            <a:spLocks noChangeAspect="1" noChangeArrowheads="1"/>
          </p:cNvSpPr>
          <p:nvPr/>
        </p:nvSpPr>
        <p:spPr bwMode="auto">
          <a:xfrm>
            <a:off x="1831975" y="79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tr-TR"/>
          </a:p>
        </p:txBody>
      </p:sp>
      <p:sp>
        <p:nvSpPr>
          <p:cNvPr id="7" name="AutoShape 9" descr="Next-Generation Enzymatic Therapeutics for Non-Surgical Tissue Repair"/>
          <p:cNvSpPr>
            <a:spLocks noChangeAspect="1" noChangeArrowheads="1"/>
          </p:cNvSpPr>
          <p:nvPr/>
        </p:nvSpPr>
        <p:spPr bwMode="auto">
          <a:xfrm>
            <a:off x="1984375" y="1603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tr-TR"/>
          </a:p>
        </p:txBody>
      </p:sp>
      <p:sp>
        <p:nvSpPr>
          <p:cNvPr id="8" name="AutoShape 11" descr="Next-Generation Enzymatic Therapeutics for Non-Surgical Tissue Repair"/>
          <p:cNvSpPr>
            <a:spLocks noChangeAspect="1" noChangeArrowheads="1"/>
          </p:cNvSpPr>
          <p:nvPr/>
        </p:nvSpPr>
        <p:spPr bwMode="auto">
          <a:xfrm>
            <a:off x="2136775" y="3127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tr-TR"/>
          </a:p>
        </p:txBody>
      </p:sp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8048" y="1124745"/>
            <a:ext cx="3672408" cy="4877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99592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Tuğbay Tuğ\Desktop\bası yarası Çiğdem\Yeni klasör5\PHOTO-2022-05-26-17-10-4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512" y="188639"/>
            <a:ext cx="2674515" cy="3360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Tuğbay Tuğ\Desktop\bası yarası Çiğdem\Yeni klasör5\PHOTO-2022-06-08-09-15-10 (1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848" y="188640"/>
            <a:ext cx="2845160" cy="3360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Tuğbay Tuğ\Desktop\bası yarası Çiğdem\Yeni klasör5\PHOTO-2022-06-24-12-37-0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4192" y="188641"/>
            <a:ext cx="2520280" cy="3360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Tuğbay Tuğ\Desktop\bası yarası Çiğdem\Yeni klasör5\PHOTO-2022-08-12-21-13-2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387588" y="3282770"/>
            <a:ext cx="2376264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Tuğbay Tuğ\Desktop\bası yarası Çiğdem\Yeni klasör5\PHOTO-2022-09-10-18-35-0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622552" y="2780435"/>
            <a:ext cx="2408395" cy="4281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Metin kutusu 1"/>
          <p:cNvSpPr txBox="1"/>
          <p:nvPr/>
        </p:nvSpPr>
        <p:spPr>
          <a:xfrm>
            <a:off x="3824930" y="6228943"/>
            <a:ext cx="4542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sz="2400" b="1" dirty="0" err="1"/>
              <a:t>Hyalüronik</a:t>
            </a:r>
            <a:r>
              <a:rPr lang="tr-TR" sz="2400" b="1" dirty="0"/>
              <a:t> asit ve </a:t>
            </a:r>
            <a:r>
              <a:rPr lang="tr-TR" sz="2400" b="1" dirty="0" err="1"/>
              <a:t>kollajenaz</a:t>
            </a:r>
            <a:r>
              <a:rPr lang="tr-TR" sz="2400" b="1" dirty="0"/>
              <a:t> krem</a:t>
            </a:r>
          </a:p>
        </p:txBody>
      </p:sp>
    </p:spTree>
    <p:extLst>
      <p:ext uri="{BB962C8B-B14F-4D97-AF65-F5344CB8AC3E}">
        <p14:creationId xmlns:p14="http://schemas.microsoft.com/office/powerpoint/2010/main" val="24417872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4484260" y="260648"/>
            <a:ext cx="3600400" cy="1143000"/>
          </a:xfrm>
        </p:spPr>
        <p:txBody>
          <a:bodyPr/>
          <a:lstStyle/>
          <a:p>
            <a:r>
              <a:rPr lang="tr-TR" dirty="0" err="1"/>
              <a:t>Maggot</a:t>
            </a:r>
            <a:endParaRPr lang="tr-TR" dirty="0"/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3531276" y="1734456"/>
            <a:ext cx="5129448" cy="1809225"/>
          </a:xfrm>
        </p:spPr>
        <p:txBody>
          <a:bodyPr>
            <a:normAutofit/>
          </a:bodyPr>
          <a:lstStyle/>
          <a:p>
            <a:r>
              <a:rPr lang="tr-TR" dirty="0" err="1"/>
              <a:t>Debridman</a:t>
            </a:r>
            <a:endParaRPr lang="tr-TR" dirty="0"/>
          </a:p>
          <a:p>
            <a:r>
              <a:rPr lang="tr-TR" dirty="0"/>
              <a:t>Antimikrobiyal</a:t>
            </a:r>
          </a:p>
          <a:p>
            <a:r>
              <a:rPr lang="tr-TR" dirty="0"/>
              <a:t>İyileşmeyi hızlandırıcı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3371" y="287858"/>
            <a:ext cx="1800200" cy="1598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867" y="2931896"/>
            <a:ext cx="2777930" cy="3638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3371" y="3874489"/>
            <a:ext cx="4085332" cy="2695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60396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7765" y="188641"/>
            <a:ext cx="5675871" cy="3214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DSC0452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91545" y="3674498"/>
            <a:ext cx="2916997" cy="22307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889" y="3674498"/>
            <a:ext cx="2960957" cy="221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hteck 12"/>
          <p:cNvSpPr/>
          <p:nvPr/>
        </p:nvSpPr>
        <p:spPr>
          <a:xfrm>
            <a:off x="8048845" y="980728"/>
            <a:ext cx="2340754" cy="815295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r-TR" b="1" dirty="0">
                <a:solidFill>
                  <a:srgbClr val="FFFF00"/>
                </a:solidFill>
              </a:rPr>
              <a:t>Düzensiz yüzeyler, nekroz-fibrin</a:t>
            </a:r>
            <a:endParaRPr lang="en-US" b="1" dirty="0">
              <a:solidFill>
                <a:srgbClr val="FFFF00"/>
              </a:solidFill>
            </a:endParaRPr>
          </a:p>
        </p:txBody>
      </p:sp>
      <p:sp>
        <p:nvSpPr>
          <p:cNvPr id="6" name="Rechteck 12"/>
          <p:cNvSpPr/>
          <p:nvPr/>
        </p:nvSpPr>
        <p:spPr>
          <a:xfrm>
            <a:off x="5068564" y="6232495"/>
            <a:ext cx="2985827" cy="34651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r-TR" b="1" dirty="0">
                <a:solidFill>
                  <a:schemeClr val="tx1"/>
                </a:solidFill>
              </a:rPr>
              <a:t>Ultrasonik</a:t>
            </a:r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472264" y="3888548"/>
            <a:ext cx="1944216" cy="1785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Metin kutusu 7"/>
          <p:cNvSpPr txBox="1"/>
          <p:nvPr/>
        </p:nvSpPr>
        <p:spPr>
          <a:xfrm>
            <a:off x="8937824" y="5863162"/>
            <a:ext cx="921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b="1" dirty="0" err="1"/>
              <a:t>Maggot</a:t>
            </a:r>
            <a:endParaRPr lang="tr-TR" b="1" dirty="0"/>
          </a:p>
        </p:txBody>
      </p:sp>
      <p:sp>
        <p:nvSpPr>
          <p:cNvPr id="9" name="Metin kutusu 8"/>
          <p:cNvSpPr txBox="1"/>
          <p:nvPr/>
        </p:nvSpPr>
        <p:spPr>
          <a:xfrm>
            <a:off x="2567608" y="6187416"/>
            <a:ext cx="1375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b="1" dirty="0" err="1"/>
              <a:t>Hidrocerrahi</a:t>
            </a:r>
            <a:endParaRPr lang="tr-TR" b="1" dirty="0"/>
          </a:p>
        </p:txBody>
      </p:sp>
      <p:sp>
        <p:nvSpPr>
          <p:cNvPr id="10" name="Metin kutusu 9">
            <a:extLst>
              <a:ext uri="{FF2B5EF4-FFF2-40B4-BE49-F238E27FC236}">
                <a16:creationId xmlns:a16="http://schemas.microsoft.com/office/drawing/2014/main" id="{61C864A9-B19A-9AA1-1AB7-F9E5DC338686}"/>
              </a:ext>
            </a:extLst>
          </p:cNvPr>
          <p:cNvSpPr txBox="1"/>
          <p:nvPr/>
        </p:nvSpPr>
        <p:spPr>
          <a:xfrm>
            <a:off x="8472264" y="2352907"/>
            <a:ext cx="15103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dirty="0"/>
              <a:t>Gümüş içerikli</a:t>
            </a:r>
          </a:p>
          <a:p>
            <a:r>
              <a:rPr lang="tr-TR" dirty="0" err="1"/>
              <a:t>Hidrokolloid</a:t>
            </a:r>
            <a:endParaRPr lang="tr-TR" dirty="0"/>
          </a:p>
        </p:txBody>
      </p:sp>
    </p:spTree>
    <p:extLst>
      <p:ext uri="{BB962C8B-B14F-4D97-AF65-F5344CB8AC3E}">
        <p14:creationId xmlns:p14="http://schemas.microsoft.com/office/powerpoint/2010/main" val="2205592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528" y="598062"/>
            <a:ext cx="4655286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6031" y="4658501"/>
            <a:ext cx="3706734" cy="1229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82376" y="2783694"/>
            <a:ext cx="1937229" cy="1659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1430" y="237440"/>
            <a:ext cx="1487369" cy="1975094"/>
          </a:xfrm>
          <a:prstGeom prst="rect">
            <a:avLst/>
          </a:prstGeom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9514" y="1242290"/>
            <a:ext cx="1426283" cy="1463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31904" y="2276726"/>
            <a:ext cx="2304256" cy="2116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973940" y="4659713"/>
            <a:ext cx="2601856" cy="18565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 descr="DSC0452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425985" y="4658501"/>
            <a:ext cx="2484737" cy="1900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Metin kutusu 11"/>
          <p:cNvSpPr txBox="1"/>
          <p:nvPr/>
        </p:nvSpPr>
        <p:spPr>
          <a:xfrm>
            <a:off x="1983147" y="94546"/>
            <a:ext cx="41901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b="1" dirty="0"/>
              <a:t>Biyofilm, enfeksiyon, </a:t>
            </a:r>
            <a:r>
              <a:rPr lang="tr-TR" b="1" dirty="0" err="1"/>
              <a:t>eksudatif</a:t>
            </a:r>
            <a:r>
              <a:rPr lang="tr-TR" b="1" dirty="0"/>
              <a:t>, fibrin </a:t>
            </a:r>
          </a:p>
        </p:txBody>
      </p:sp>
      <p:pic>
        <p:nvPicPr>
          <p:cNvPr id="13" name="Grafik 5"/>
          <p:cNvPicPr>
            <a:picLocks noChangeAspect="1"/>
          </p:cNvPicPr>
          <p:nvPr/>
        </p:nvPicPr>
        <p:blipFill rotWithShape="1">
          <a:blip r:embed="rId10"/>
          <a:srcRect b="11967"/>
          <a:stretch/>
        </p:blipFill>
        <p:spPr>
          <a:xfrm>
            <a:off x="7938690" y="841636"/>
            <a:ext cx="1205520" cy="1132486"/>
          </a:xfrm>
          <a:prstGeom prst="rect">
            <a:avLst/>
          </a:prstGeom>
        </p:spPr>
      </p:pic>
      <p:sp>
        <p:nvSpPr>
          <p:cNvPr id="15" name="Metin kutusu 14"/>
          <p:cNvSpPr txBox="1"/>
          <p:nvPr/>
        </p:nvSpPr>
        <p:spPr>
          <a:xfrm>
            <a:off x="9323348" y="96755"/>
            <a:ext cx="10138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b="1" dirty="0">
                <a:solidFill>
                  <a:schemeClr val="bg1"/>
                </a:solidFill>
              </a:rPr>
              <a:t>Mekanik</a:t>
            </a:r>
          </a:p>
          <a:p>
            <a:endParaRPr lang="tr-TR" b="1" dirty="0">
              <a:solidFill>
                <a:schemeClr val="bg1"/>
              </a:solidFill>
            </a:endParaRPr>
          </a:p>
        </p:txBody>
      </p:sp>
      <p:sp>
        <p:nvSpPr>
          <p:cNvPr id="16" name="Metin kutusu 15"/>
          <p:cNvSpPr txBox="1"/>
          <p:nvPr/>
        </p:nvSpPr>
        <p:spPr>
          <a:xfrm>
            <a:off x="6010566" y="4290380"/>
            <a:ext cx="921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b="1" dirty="0" err="1"/>
              <a:t>Maggot</a:t>
            </a:r>
            <a:endParaRPr lang="tr-TR" b="1" dirty="0"/>
          </a:p>
        </p:txBody>
      </p:sp>
      <p:sp>
        <p:nvSpPr>
          <p:cNvPr id="17" name="Metin kutusu 16"/>
          <p:cNvSpPr txBox="1"/>
          <p:nvPr/>
        </p:nvSpPr>
        <p:spPr>
          <a:xfrm>
            <a:off x="8674475" y="6544327"/>
            <a:ext cx="11670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b="1" dirty="0"/>
              <a:t>Ultrasonik</a:t>
            </a:r>
          </a:p>
          <a:p>
            <a:endParaRPr lang="tr-TR" b="1" dirty="0">
              <a:solidFill>
                <a:schemeClr val="bg1"/>
              </a:solidFill>
            </a:endParaRPr>
          </a:p>
        </p:txBody>
      </p:sp>
      <p:sp>
        <p:nvSpPr>
          <p:cNvPr id="18" name="Metin kutusu 17"/>
          <p:cNvSpPr txBox="1"/>
          <p:nvPr/>
        </p:nvSpPr>
        <p:spPr>
          <a:xfrm>
            <a:off x="2711625" y="6284961"/>
            <a:ext cx="11138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b="1" dirty="0"/>
              <a:t>Enzimatik</a:t>
            </a:r>
          </a:p>
          <a:p>
            <a:endParaRPr lang="tr-TR" b="1" dirty="0">
              <a:solidFill>
                <a:schemeClr val="bg1"/>
              </a:solidFill>
            </a:endParaRPr>
          </a:p>
        </p:txBody>
      </p:sp>
      <p:sp>
        <p:nvSpPr>
          <p:cNvPr id="19" name="Metin kutusu 18"/>
          <p:cNvSpPr txBox="1"/>
          <p:nvPr/>
        </p:nvSpPr>
        <p:spPr>
          <a:xfrm>
            <a:off x="5953990" y="6516297"/>
            <a:ext cx="1428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b="1" dirty="0" err="1"/>
              <a:t>Hidro</a:t>
            </a:r>
            <a:r>
              <a:rPr lang="tr-TR" b="1" dirty="0"/>
              <a:t> cerrahi</a:t>
            </a:r>
          </a:p>
        </p:txBody>
      </p:sp>
    </p:spTree>
    <p:extLst>
      <p:ext uri="{BB962C8B-B14F-4D97-AF65-F5344CB8AC3E}">
        <p14:creationId xmlns:p14="http://schemas.microsoft.com/office/powerpoint/2010/main" val="2917327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537" y="188640"/>
            <a:ext cx="4696125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1777" y="303948"/>
            <a:ext cx="2011756" cy="1216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898" y="303948"/>
            <a:ext cx="1848874" cy="13748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DSC0452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03513" y="4005063"/>
            <a:ext cx="2582309" cy="19747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5745" y="4005064"/>
            <a:ext cx="2618630" cy="1957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Metin kutusu 6"/>
          <p:cNvSpPr txBox="1"/>
          <p:nvPr/>
        </p:nvSpPr>
        <p:spPr>
          <a:xfrm>
            <a:off x="5512475" y="6196662"/>
            <a:ext cx="1167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b="1" dirty="0"/>
              <a:t>Ultrasonik</a:t>
            </a:r>
          </a:p>
        </p:txBody>
      </p:sp>
      <p:sp>
        <p:nvSpPr>
          <p:cNvPr id="8" name="Metin kutusu 7"/>
          <p:cNvSpPr txBox="1"/>
          <p:nvPr/>
        </p:nvSpPr>
        <p:spPr>
          <a:xfrm>
            <a:off x="2280304" y="6196662"/>
            <a:ext cx="1428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b="1" dirty="0" err="1"/>
              <a:t>Hidro</a:t>
            </a:r>
            <a:r>
              <a:rPr lang="tr-TR" b="1" dirty="0"/>
              <a:t> cerrahi</a:t>
            </a:r>
          </a:p>
        </p:txBody>
      </p:sp>
      <p:sp>
        <p:nvSpPr>
          <p:cNvPr id="9" name="Metin kutusu 8"/>
          <p:cNvSpPr txBox="1"/>
          <p:nvPr/>
        </p:nvSpPr>
        <p:spPr>
          <a:xfrm>
            <a:off x="8058472" y="1754098"/>
            <a:ext cx="926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b="1" dirty="0"/>
              <a:t>Cerrahi </a:t>
            </a:r>
          </a:p>
        </p:txBody>
      </p:sp>
      <p:sp>
        <p:nvSpPr>
          <p:cNvPr id="10" name="Metin kutusu 9"/>
          <p:cNvSpPr txBox="1"/>
          <p:nvPr/>
        </p:nvSpPr>
        <p:spPr>
          <a:xfrm>
            <a:off x="1704685" y="3069738"/>
            <a:ext cx="51258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b="1" dirty="0" err="1"/>
              <a:t>Maserasyon</a:t>
            </a:r>
            <a:r>
              <a:rPr lang="tr-TR" b="1" dirty="0"/>
              <a:t>, nekrotik doku, tünel-enfeksiyon varlığı</a:t>
            </a:r>
          </a:p>
          <a:p>
            <a:endParaRPr lang="tr-TR" b="1" dirty="0">
              <a:solidFill>
                <a:srgbClr val="FFFF00"/>
              </a:solidFill>
            </a:endParaRPr>
          </a:p>
        </p:txBody>
      </p:sp>
      <p:pic>
        <p:nvPicPr>
          <p:cNvPr id="1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1815" y="2766281"/>
            <a:ext cx="2891719" cy="959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Metin kutusu 11"/>
          <p:cNvSpPr txBox="1"/>
          <p:nvPr/>
        </p:nvSpPr>
        <p:spPr>
          <a:xfrm>
            <a:off x="8242229" y="3537538"/>
            <a:ext cx="19729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tr-TR" b="1" dirty="0">
              <a:solidFill>
                <a:schemeClr val="bg1"/>
              </a:solidFill>
            </a:endParaRPr>
          </a:p>
          <a:p>
            <a:pPr algn="ctr"/>
            <a:r>
              <a:rPr lang="tr-TR" b="1" dirty="0"/>
              <a:t>Enzimler ve </a:t>
            </a:r>
          </a:p>
          <a:p>
            <a:pPr algn="ctr"/>
            <a:r>
              <a:rPr lang="tr-TR" b="1" dirty="0"/>
              <a:t>antibakteriyel </a:t>
            </a:r>
            <a:r>
              <a:rPr lang="tr-TR" b="1" dirty="0">
                <a:solidFill>
                  <a:schemeClr val="bg1"/>
                </a:solidFill>
              </a:rPr>
              <a:t>örtü</a:t>
            </a:r>
          </a:p>
          <a:p>
            <a:pPr algn="ctr"/>
            <a:endParaRPr lang="tr-TR" b="1" dirty="0">
              <a:solidFill>
                <a:schemeClr val="bg1"/>
              </a:solidFill>
            </a:endParaRPr>
          </a:p>
        </p:txBody>
      </p:sp>
      <p:pic>
        <p:nvPicPr>
          <p:cNvPr id="13" name="Picture 1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5400000">
            <a:off x="8220072" y="5026240"/>
            <a:ext cx="2168702" cy="13314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476369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Enfeksiyon kontrolü-1-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tr-TR" dirty="0"/>
              <a:t>Kolonizasyon</a:t>
            </a:r>
          </a:p>
          <a:p>
            <a:r>
              <a:rPr lang="tr-TR" dirty="0"/>
              <a:t>Kritik kolonize</a:t>
            </a:r>
          </a:p>
          <a:p>
            <a:r>
              <a:rPr lang="tr-TR" dirty="0"/>
              <a:t>Enfeksiyon</a:t>
            </a:r>
          </a:p>
          <a:p>
            <a:r>
              <a:rPr lang="tr-TR" dirty="0"/>
              <a:t>Biyofilm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5392" y="4509121"/>
            <a:ext cx="3578560" cy="2037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4032" y="4509120"/>
            <a:ext cx="3456384" cy="2166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016" y="1600201"/>
            <a:ext cx="3755968" cy="24930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68114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1873074" y="629413"/>
            <a:ext cx="8229600" cy="657364"/>
          </a:xfrm>
        </p:spPr>
        <p:txBody>
          <a:bodyPr>
            <a:normAutofit fontScale="90000"/>
          </a:bodyPr>
          <a:lstStyle/>
          <a:p>
            <a:r>
              <a:rPr lang="tr-TR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Enfeksiyon kontrolü-2-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248978" y="2025093"/>
            <a:ext cx="6191222" cy="2476872"/>
          </a:xfrm>
        </p:spPr>
        <p:txBody>
          <a:bodyPr>
            <a:noAutofit/>
          </a:bodyPr>
          <a:lstStyle/>
          <a:p>
            <a:r>
              <a:rPr lang="tr-TR" b="1" dirty="0">
                <a:solidFill>
                  <a:srgbClr val="FF0000"/>
                </a:solidFill>
              </a:rPr>
              <a:t>Doku kültürü </a:t>
            </a:r>
          </a:p>
          <a:p>
            <a:r>
              <a:rPr lang="tr-TR" b="1" dirty="0">
                <a:solidFill>
                  <a:srgbClr val="FF0000"/>
                </a:solidFill>
              </a:rPr>
              <a:t>Antiseptik solüsyon</a:t>
            </a:r>
          </a:p>
          <a:p>
            <a:pPr lvl="1"/>
            <a:r>
              <a:rPr lang="tr-TR" b="1" dirty="0"/>
              <a:t>Yarada RİF kullanmamalıyız</a:t>
            </a:r>
          </a:p>
        </p:txBody>
      </p:sp>
      <p:pic>
        <p:nvPicPr>
          <p:cNvPr id="6" name="Picture 2" descr="http://www.dermobakim.com/images_buyuk/f5/Crystalin-Dermal-Antiseptik-Solu_8605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66801" y="4290184"/>
            <a:ext cx="1781442" cy="2047450"/>
          </a:xfrm>
          <a:prstGeom prst="rect">
            <a:avLst/>
          </a:prstGeom>
          <a:noFill/>
        </p:spPr>
      </p:pic>
      <p:pic>
        <p:nvPicPr>
          <p:cNvPr id="7" name="Picture 4" descr="http://www.sssaustralia.com.au/Product%20Photo's/Large/1280910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1360" y="4357395"/>
            <a:ext cx="1913028" cy="1913028"/>
          </a:xfrm>
          <a:prstGeom prst="rect">
            <a:avLst/>
          </a:prstGeom>
          <a:noFill/>
        </p:spPr>
      </p:pic>
      <p:sp>
        <p:nvSpPr>
          <p:cNvPr id="10" name="Dikdörtgen 9"/>
          <p:cNvSpPr/>
          <p:nvPr/>
        </p:nvSpPr>
        <p:spPr>
          <a:xfrm>
            <a:off x="4835014" y="2025093"/>
            <a:ext cx="421874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b="1" dirty="0">
                <a:solidFill>
                  <a:schemeClr val="bg1"/>
                </a:solidFill>
              </a:rPr>
              <a:t>Serum fizyolojik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b="1" dirty="0" err="1"/>
              <a:t>Polyhexametilen</a:t>
            </a:r>
            <a:r>
              <a:rPr lang="tr-TR" b="1" dirty="0"/>
              <a:t> </a:t>
            </a:r>
            <a:r>
              <a:rPr lang="tr-TR" b="1" dirty="0" err="1"/>
              <a:t>biguanid</a:t>
            </a:r>
            <a:r>
              <a:rPr lang="tr-TR" b="1" dirty="0"/>
              <a:t> (PHMB)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b="1" dirty="0" err="1"/>
              <a:t>Hydrogen</a:t>
            </a:r>
            <a:r>
              <a:rPr lang="tr-TR" b="1" dirty="0"/>
              <a:t> </a:t>
            </a:r>
            <a:r>
              <a:rPr lang="tr-TR" b="1" dirty="0" err="1"/>
              <a:t>peroxide-Na</a:t>
            </a:r>
            <a:r>
              <a:rPr lang="tr-TR" b="1" dirty="0"/>
              <a:t> </a:t>
            </a:r>
            <a:r>
              <a:rPr lang="tr-TR" b="1" dirty="0" err="1"/>
              <a:t>hypochloride</a:t>
            </a:r>
            <a:r>
              <a:rPr lang="tr-TR" b="1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b="1" dirty="0"/>
              <a:t>Gümüş nitrat solüsyonu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b="1" dirty="0" err="1"/>
              <a:t>Dakin</a:t>
            </a:r>
            <a:r>
              <a:rPr lang="tr-TR" b="1" dirty="0"/>
              <a:t> solüsyon %05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b="1" dirty="0" err="1"/>
              <a:t>Polyhexanide+Poloxamer</a:t>
            </a:r>
            <a:endParaRPr lang="tr-TR" b="1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5661" y="1365560"/>
            <a:ext cx="848191" cy="256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Metin kutusu 11"/>
          <p:cNvSpPr txBox="1"/>
          <p:nvPr/>
        </p:nvSpPr>
        <p:spPr>
          <a:xfrm>
            <a:off x="8571901" y="6365690"/>
            <a:ext cx="1012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b="1" dirty="0" err="1">
                <a:solidFill>
                  <a:srgbClr val="00B0F0"/>
                </a:solidFill>
              </a:rPr>
              <a:t>Crystalin</a:t>
            </a:r>
            <a:endParaRPr lang="tr-TR" b="1" dirty="0">
              <a:solidFill>
                <a:srgbClr val="00B0F0"/>
              </a:solidFill>
            </a:endParaRPr>
          </a:p>
        </p:txBody>
      </p:sp>
      <p:sp>
        <p:nvSpPr>
          <p:cNvPr id="13" name="Metin kutusu 12"/>
          <p:cNvSpPr txBox="1"/>
          <p:nvPr/>
        </p:nvSpPr>
        <p:spPr>
          <a:xfrm>
            <a:off x="5450911" y="6379157"/>
            <a:ext cx="1161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b="1" dirty="0" err="1">
                <a:solidFill>
                  <a:srgbClr val="00B0F0"/>
                </a:solidFill>
              </a:rPr>
              <a:t>Prontosan</a:t>
            </a:r>
            <a:endParaRPr lang="tr-TR" b="1" dirty="0">
              <a:solidFill>
                <a:srgbClr val="00B0F0"/>
              </a:solidFill>
            </a:endParaRPr>
          </a:p>
        </p:txBody>
      </p:sp>
      <p:sp>
        <p:nvSpPr>
          <p:cNvPr id="14" name="Metin kutusu 13"/>
          <p:cNvSpPr txBox="1"/>
          <p:nvPr/>
        </p:nvSpPr>
        <p:spPr>
          <a:xfrm>
            <a:off x="8652009" y="773996"/>
            <a:ext cx="2035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b="1" dirty="0" err="1">
                <a:solidFill>
                  <a:srgbClr val="00B0F0"/>
                </a:solidFill>
              </a:rPr>
              <a:t>Actolind</a:t>
            </a:r>
            <a:r>
              <a:rPr lang="tr-TR" b="1" dirty="0">
                <a:solidFill>
                  <a:srgbClr val="00B0F0"/>
                </a:solidFill>
              </a:rPr>
              <a:t> w </a:t>
            </a:r>
            <a:r>
              <a:rPr lang="tr-TR" b="1" dirty="0" err="1">
                <a:solidFill>
                  <a:srgbClr val="00B0F0"/>
                </a:solidFill>
              </a:rPr>
              <a:t>solution</a:t>
            </a:r>
            <a:endParaRPr lang="tr-TR" b="1" dirty="0">
              <a:solidFill>
                <a:srgbClr val="00B0F0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3471" y="4382142"/>
            <a:ext cx="1460010" cy="198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Metin kutusu 14"/>
          <p:cNvSpPr txBox="1"/>
          <p:nvPr/>
        </p:nvSpPr>
        <p:spPr>
          <a:xfrm>
            <a:off x="2497924" y="6379157"/>
            <a:ext cx="991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b="1" dirty="0" err="1">
                <a:solidFill>
                  <a:srgbClr val="00B0F0"/>
                </a:solidFill>
              </a:rPr>
              <a:t>Farmiso</a:t>
            </a:r>
            <a:r>
              <a:rPr lang="tr-TR" dirty="0" err="1">
                <a:solidFill>
                  <a:srgbClr val="00B0F0"/>
                </a:solidFill>
              </a:rPr>
              <a:t>l</a:t>
            </a:r>
            <a:endParaRPr lang="tr-TR" dirty="0">
              <a:solidFill>
                <a:srgbClr val="00B0F0"/>
              </a:solidFill>
            </a:endParaRPr>
          </a:p>
        </p:txBody>
      </p:sp>
      <p:sp>
        <p:nvSpPr>
          <p:cNvPr id="4" name="Metin kutusu 3"/>
          <p:cNvSpPr txBox="1"/>
          <p:nvPr/>
        </p:nvSpPr>
        <p:spPr>
          <a:xfrm>
            <a:off x="1524002" y="987592"/>
            <a:ext cx="39395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2400" b="1" dirty="0">
                <a:solidFill>
                  <a:schemeClr val="bg1"/>
                </a:solidFill>
              </a:rPr>
              <a:t>Mekanik-yıkamalı temizleme</a:t>
            </a:r>
          </a:p>
        </p:txBody>
      </p:sp>
    </p:spTree>
    <p:extLst>
      <p:ext uri="{BB962C8B-B14F-4D97-AF65-F5344CB8AC3E}">
        <p14:creationId xmlns:p14="http://schemas.microsoft.com/office/powerpoint/2010/main" val="11148067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928246" y="535166"/>
            <a:ext cx="8229600" cy="1143000"/>
          </a:xfrm>
        </p:spPr>
        <p:txBody>
          <a:bodyPr/>
          <a:lstStyle/>
          <a:p>
            <a:r>
              <a:rPr lang="tr-TR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Enfeksiyon kontrolü-3-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928246" y="1838019"/>
            <a:ext cx="3799602" cy="1587646"/>
          </a:xfrm>
        </p:spPr>
        <p:txBody>
          <a:bodyPr/>
          <a:lstStyle/>
          <a:p>
            <a:r>
              <a:rPr lang="tr-TR" dirty="0"/>
              <a:t>Antibakteriyel örtü</a:t>
            </a:r>
          </a:p>
        </p:txBody>
      </p:sp>
      <p:pic>
        <p:nvPicPr>
          <p:cNvPr id="8" name="Picture 6" descr="bactigras ile ilgili görsel sonuc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35179" y="620688"/>
            <a:ext cx="1584176" cy="2114956"/>
          </a:xfrm>
          <a:prstGeom prst="rect">
            <a:avLst/>
          </a:prstGeom>
          <a:noFill/>
        </p:spPr>
      </p:pic>
      <p:pic>
        <p:nvPicPr>
          <p:cNvPr id="9" name="Picture 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400000">
            <a:off x="4917245" y="4642550"/>
            <a:ext cx="2376264" cy="14589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Dikdörtgen 9"/>
          <p:cNvSpPr/>
          <p:nvPr/>
        </p:nvSpPr>
        <p:spPr>
          <a:xfrm>
            <a:off x="5033303" y="1838019"/>
            <a:ext cx="411143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b="1" dirty="0"/>
              <a:t>Gümüş örtü</a:t>
            </a:r>
          </a:p>
          <a:p>
            <a:r>
              <a:rPr lang="tr-TR" b="1" dirty="0"/>
              <a:t>	  - Emici örtü gerektirir.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b="1" dirty="0"/>
              <a:t>İyot içeren örtü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b="1" dirty="0"/>
              <a:t>Klorheksidin içeren örtü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b="1" dirty="0"/>
              <a:t>Bizmut </a:t>
            </a:r>
            <a:r>
              <a:rPr lang="tr-TR" b="1" dirty="0" err="1"/>
              <a:t>tribromophenate</a:t>
            </a:r>
            <a:endParaRPr lang="tr-TR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b="1" dirty="0"/>
              <a:t>Bakteri ve mantar bağlayıcı örtü</a:t>
            </a:r>
          </a:p>
        </p:txBody>
      </p:sp>
      <p:pic>
        <p:nvPicPr>
          <p:cNvPr id="11" name="Picture 4" descr="http://www.rch.org.au/uploadedImages/Main/Content/burns/Acticoat%203%20photo.JPG?n=304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47528" y="4291886"/>
            <a:ext cx="2880320" cy="2160240"/>
          </a:xfrm>
          <a:prstGeom prst="rect">
            <a:avLst/>
          </a:prstGeom>
          <a:noFill/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153" y="4966296"/>
            <a:ext cx="2693987" cy="163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Resim 13"/>
          <p:cNvPicPr>
            <a:picLocks noChangeAspect="1"/>
          </p:cNvPicPr>
          <p:nvPr/>
        </p:nvPicPr>
        <p:blipFill rotWithShape="1">
          <a:blip r:embed="rId6"/>
          <a:srcRect l="5458" t="57635" r="60567" b="3437"/>
          <a:stretch/>
        </p:blipFill>
        <p:spPr>
          <a:xfrm>
            <a:off x="8935180" y="2924945"/>
            <a:ext cx="1625484" cy="1865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7036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kdörtgen 1"/>
          <p:cNvSpPr/>
          <p:nvPr/>
        </p:nvSpPr>
        <p:spPr>
          <a:xfrm>
            <a:off x="1667508" y="5961475"/>
            <a:ext cx="885698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dirty="0"/>
              <a:t>DACC™</a:t>
            </a:r>
            <a:r>
              <a:rPr lang="tr-TR" sz="2000" dirty="0"/>
              <a:t> kaplı, emilebilir değil, bakteri ve mantar bağlayıcı yara temas tabakası</a:t>
            </a:r>
            <a:endParaRPr lang="tr-TR" sz="2000" b="1" dirty="0"/>
          </a:p>
          <a:p>
            <a:pPr algn="ctr"/>
            <a:r>
              <a:rPr lang="tr-TR" sz="2000" b="1" dirty="0"/>
              <a:t>Enfekte ve biyofilm tabakası içeren yaralarda, NBYT ile uygun.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32" y="389361"/>
            <a:ext cx="8424936" cy="5455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Dikdörtgen 2">
            <a:extLst>
              <a:ext uri="{FF2B5EF4-FFF2-40B4-BE49-F238E27FC236}">
                <a16:creationId xmlns:a16="http://schemas.microsoft.com/office/drawing/2014/main" id="{D889B681-832B-E948-8040-BC45A3BE9A17}"/>
              </a:ext>
            </a:extLst>
          </p:cNvPr>
          <p:cNvSpPr/>
          <p:nvPr/>
        </p:nvSpPr>
        <p:spPr>
          <a:xfrm>
            <a:off x="7248129" y="548680"/>
            <a:ext cx="26890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tr-TR" b="1" dirty="0" err="1"/>
              <a:t>Dialkylcarbamoyl</a:t>
            </a:r>
            <a:r>
              <a:rPr lang="tr-TR" b="1" dirty="0"/>
              <a:t> </a:t>
            </a:r>
            <a:r>
              <a:rPr lang="tr-TR" b="1" dirty="0" err="1"/>
              <a:t>Chloride</a:t>
            </a:r>
            <a:endParaRPr lang="tr-TR" b="1" dirty="0"/>
          </a:p>
        </p:txBody>
      </p:sp>
      <p:sp>
        <p:nvSpPr>
          <p:cNvPr id="4" name="Dikdörtgen 3">
            <a:extLst>
              <a:ext uri="{FF2B5EF4-FFF2-40B4-BE49-F238E27FC236}">
                <a16:creationId xmlns:a16="http://schemas.microsoft.com/office/drawing/2014/main" id="{C4A0B148-FD04-562A-A726-224E8EEB9BA0}"/>
              </a:ext>
            </a:extLst>
          </p:cNvPr>
          <p:cNvSpPr/>
          <p:nvPr/>
        </p:nvSpPr>
        <p:spPr>
          <a:xfrm>
            <a:off x="652736" y="27300"/>
            <a:ext cx="109170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tr-TR" sz="2400" dirty="0"/>
              <a:t>Hidrofobik hücre yüzeyine sahip mikroorganizmalar DACC ile geri dönüşümsüz birleşir.</a:t>
            </a:r>
          </a:p>
        </p:txBody>
      </p:sp>
    </p:spTree>
    <p:extLst>
      <p:ext uri="{BB962C8B-B14F-4D97-AF65-F5344CB8AC3E}">
        <p14:creationId xmlns:p14="http://schemas.microsoft.com/office/powerpoint/2010/main" val="33996462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Enfeksiyon kontrolü-4-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1595501" y="1553322"/>
            <a:ext cx="6264696" cy="2476872"/>
          </a:xfrm>
        </p:spPr>
        <p:txBody>
          <a:bodyPr>
            <a:normAutofit/>
          </a:bodyPr>
          <a:lstStyle/>
          <a:p>
            <a:r>
              <a:rPr lang="tr-TR" dirty="0" err="1">
                <a:solidFill>
                  <a:schemeClr val="bg1"/>
                </a:solidFill>
              </a:rPr>
              <a:t>Yık</a:t>
            </a:r>
            <a:r>
              <a:rPr lang="tr-TR" dirty="0" err="1"/>
              <a:t>NBYT</a:t>
            </a:r>
            <a:r>
              <a:rPr lang="tr-TR" dirty="0" err="1">
                <a:solidFill>
                  <a:schemeClr val="bg1"/>
                </a:solidFill>
              </a:rPr>
              <a:t>amalı</a:t>
            </a:r>
            <a:r>
              <a:rPr lang="tr-TR" dirty="0">
                <a:solidFill>
                  <a:schemeClr val="bg1"/>
                </a:solidFill>
              </a:rPr>
              <a:t> NBYT</a:t>
            </a:r>
          </a:p>
          <a:p>
            <a:pPr lvl="1"/>
            <a:r>
              <a:rPr lang="tr-TR" dirty="0"/>
              <a:t>Özellikle </a:t>
            </a:r>
            <a:r>
              <a:rPr lang="tr-TR" dirty="0" err="1"/>
              <a:t>eksudatif</a:t>
            </a:r>
            <a:r>
              <a:rPr lang="tr-TR" dirty="0"/>
              <a:t>, enfekte yaralar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9498" y="3160359"/>
            <a:ext cx="2780912" cy="23043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http://kci.orlive.com/images/dmImage/SourceImage/R_VAC_Ulta_VeraFlo_Accssries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96200" y="1340768"/>
            <a:ext cx="2462274" cy="2532624"/>
          </a:xfrm>
          <a:prstGeom prst="rect">
            <a:avLst/>
          </a:prstGeom>
          <a:noFill/>
        </p:spPr>
      </p:pic>
      <p:pic>
        <p:nvPicPr>
          <p:cNvPr id="13" name="Picture 7" descr="cleanse_treat_heals_verafl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46389" y="4150040"/>
            <a:ext cx="2814686" cy="230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7451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Başlık"/>
          <p:cNvSpPr>
            <a:spLocks noGrp="1"/>
          </p:cNvSpPr>
          <p:nvPr>
            <p:ph type="title"/>
          </p:nvPr>
        </p:nvSpPr>
        <p:spPr>
          <a:xfrm>
            <a:off x="-701385" y="251051"/>
            <a:ext cx="9956800" cy="1143000"/>
          </a:xfrm>
        </p:spPr>
        <p:txBody>
          <a:bodyPr/>
          <a:lstStyle/>
          <a:p>
            <a:r>
              <a:rPr lang="tr-TR" dirty="0"/>
              <a:t>      NBYT-</a:t>
            </a:r>
            <a:r>
              <a:rPr lang="tr-TR" dirty="0" err="1"/>
              <a:t>İnstilasyon</a:t>
            </a:r>
            <a:r>
              <a:rPr lang="tr-TR" dirty="0"/>
              <a:t> </a:t>
            </a:r>
          </a:p>
        </p:txBody>
      </p:sp>
      <p:sp>
        <p:nvSpPr>
          <p:cNvPr id="3" name="2 İçerik Yer Tutucusu"/>
          <p:cNvSpPr>
            <a:spLocks noGrp="1"/>
          </p:cNvSpPr>
          <p:nvPr>
            <p:ph idx="1"/>
          </p:nvPr>
        </p:nvSpPr>
        <p:spPr>
          <a:xfrm>
            <a:off x="5927081" y="1453937"/>
            <a:ext cx="4903273" cy="3950126"/>
          </a:xfrm>
        </p:spPr>
        <p:txBody>
          <a:bodyPr/>
          <a:lstStyle/>
          <a:p>
            <a:r>
              <a:rPr lang="tr-TR" dirty="0"/>
              <a:t>Akut ve kronik yara</a:t>
            </a:r>
          </a:p>
          <a:p>
            <a:r>
              <a:rPr lang="tr-TR" dirty="0"/>
              <a:t>Enfeksiyon, </a:t>
            </a:r>
            <a:r>
              <a:rPr lang="tr-TR" dirty="0" err="1"/>
              <a:t>eksuda</a:t>
            </a:r>
            <a:r>
              <a:rPr lang="tr-TR" dirty="0"/>
              <a:t> (+)</a:t>
            </a:r>
          </a:p>
          <a:p>
            <a:r>
              <a:rPr lang="tr-TR" dirty="0"/>
              <a:t>Yıkamalı (+)</a:t>
            </a:r>
          </a:p>
        </p:txBody>
      </p:sp>
      <p:pic>
        <p:nvPicPr>
          <p:cNvPr id="5" name="Resim 4">
            <a:extLst>
              <a:ext uri="{FF2B5EF4-FFF2-40B4-BE49-F238E27FC236}">
                <a16:creationId xmlns:a16="http://schemas.microsoft.com/office/drawing/2014/main" id="{B01CCFDB-7B1E-E4C1-377C-DD7556A8AC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737864"/>
            <a:ext cx="3601844" cy="2057213"/>
          </a:xfrm>
          <a:prstGeom prst="rect">
            <a:avLst/>
          </a:prstGeom>
        </p:spPr>
      </p:pic>
      <p:pic>
        <p:nvPicPr>
          <p:cNvPr id="10" name="Resim 9">
            <a:extLst>
              <a:ext uri="{FF2B5EF4-FFF2-40B4-BE49-F238E27FC236}">
                <a16:creationId xmlns:a16="http://schemas.microsoft.com/office/drawing/2014/main" id="{5BF07293-C8C6-F454-6E10-CD474072FA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9280" y="3289933"/>
            <a:ext cx="4565437" cy="3505144"/>
          </a:xfrm>
          <a:prstGeom prst="rect">
            <a:avLst/>
          </a:prstGeom>
        </p:spPr>
      </p:pic>
      <p:sp>
        <p:nvSpPr>
          <p:cNvPr id="6" name="Metin kutusu 5">
            <a:extLst>
              <a:ext uri="{FF2B5EF4-FFF2-40B4-BE49-F238E27FC236}">
                <a16:creationId xmlns:a16="http://schemas.microsoft.com/office/drawing/2014/main" id="{E8EF8499-4D4D-7B36-B91B-D6BCB6B77CE0}"/>
              </a:ext>
            </a:extLst>
          </p:cNvPr>
          <p:cNvSpPr txBox="1"/>
          <p:nvPr/>
        </p:nvSpPr>
        <p:spPr>
          <a:xfrm>
            <a:off x="233866" y="1773296"/>
            <a:ext cx="354577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dirty="0" err="1"/>
              <a:t>Eksuda</a:t>
            </a:r>
            <a:r>
              <a:rPr lang="tr-TR" dirty="0"/>
              <a:t>, ödem, doku ayrışması azalır</a:t>
            </a:r>
          </a:p>
          <a:p>
            <a:endParaRPr lang="tr-TR" dirty="0"/>
          </a:p>
          <a:p>
            <a:r>
              <a:rPr lang="tr-TR" dirty="0"/>
              <a:t>Bakteriyel yük azalır</a:t>
            </a:r>
          </a:p>
          <a:p>
            <a:endParaRPr lang="tr-TR" dirty="0"/>
          </a:p>
          <a:p>
            <a:r>
              <a:rPr lang="tr-TR" dirty="0"/>
              <a:t>Venöz-lenfatik </a:t>
            </a:r>
            <a:r>
              <a:rPr lang="tr-TR" dirty="0" err="1"/>
              <a:t>staz</a:t>
            </a:r>
            <a:r>
              <a:rPr lang="tr-TR" dirty="0"/>
              <a:t> azalır</a:t>
            </a:r>
          </a:p>
          <a:p>
            <a:endParaRPr lang="tr-TR" dirty="0"/>
          </a:p>
          <a:p>
            <a:r>
              <a:rPr lang="tr-TR" dirty="0"/>
              <a:t>Proliferasyon artar</a:t>
            </a:r>
          </a:p>
          <a:p>
            <a:endParaRPr lang="tr-TR" dirty="0"/>
          </a:p>
          <a:p>
            <a:r>
              <a:rPr lang="tr-TR" dirty="0"/>
              <a:t>Anjiyogenez artar</a:t>
            </a:r>
          </a:p>
        </p:txBody>
      </p:sp>
    </p:spTree>
    <p:extLst>
      <p:ext uri="{BB962C8B-B14F-4D97-AF65-F5344CB8AC3E}">
        <p14:creationId xmlns:p14="http://schemas.microsoft.com/office/powerpoint/2010/main" val="22489422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EBBB83BF-B4E0-1299-DCFF-EBF3BDF26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4A7DC940-1CCF-1940-3920-1B525F3651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tr-TR"/>
          </a:p>
        </p:txBody>
      </p:sp>
      <p:pic>
        <p:nvPicPr>
          <p:cNvPr id="7" name="Resim 6">
            <a:extLst>
              <a:ext uri="{FF2B5EF4-FFF2-40B4-BE49-F238E27FC236}">
                <a16:creationId xmlns:a16="http://schemas.microsoft.com/office/drawing/2014/main" id="{D8DDEFF9-A20D-231F-AF12-46360FE08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90688"/>
            <a:ext cx="4209592" cy="3157194"/>
          </a:xfrm>
          <a:prstGeom prst="rect">
            <a:avLst/>
          </a:prstGeom>
        </p:spPr>
      </p:pic>
      <p:pic>
        <p:nvPicPr>
          <p:cNvPr id="8" name="Resim 7">
            <a:extLst>
              <a:ext uri="{FF2B5EF4-FFF2-40B4-BE49-F238E27FC236}">
                <a16:creationId xmlns:a16="http://schemas.microsoft.com/office/drawing/2014/main" id="{0B0174D9-0E02-A932-2FD0-7BEE3B8DCA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6345" y="1264411"/>
            <a:ext cx="4775655" cy="4009748"/>
          </a:xfrm>
          <a:prstGeom prst="rect">
            <a:avLst/>
          </a:prstGeom>
        </p:spPr>
      </p:pic>
      <p:pic>
        <p:nvPicPr>
          <p:cNvPr id="9" name="Resim 8">
            <a:extLst>
              <a:ext uri="{FF2B5EF4-FFF2-40B4-BE49-F238E27FC236}">
                <a16:creationId xmlns:a16="http://schemas.microsoft.com/office/drawing/2014/main" id="{6A749774-9DDE-3065-C0AD-0E4ABB0F89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5006" y="894313"/>
            <a:ext cx="3961987" cy="5282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2923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A92C23B7-5BE3-0A69-32C0-EA90B06E5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tr-TR"/>
          </a:p>
        </p:txBody>
      </p:sp>
      <p:pic>
        <p:nvPicPr>
          <p:cNvPr id="4" name="vac sunum">
            <a:hlinkClick r:id="" action="ppaction://media"/>
            <a:extLst>
              <a:ext uri="{FF2B5EF4-FFF2-40B4-BE49-F238E27FC236}">
                <a16:creationId xmlns:a16="http://schemas.microsoft.com/office/drawing/2014/main" id="{210118B3-DCBA-F064-1963-B154133F84E8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8641" y="365126"/>
            <a:ext cx="11475746" cy="5811838"/>
          </a:xfrm>
        </p:spPr>
      </p:pic>
    </p:spTree>
    <p:extLst>
      <p:ext uri="{BB962C8B-B14F-4D97-AF65-F5344CB8AC3E}">
        <p14:creationId xmlns:p14="http://schemas.microsoft.com/office/powerpoint/2010/main" val="1264280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773246" y="199951"/>
            <a:ext cx="5806871" cy="98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tr-TR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MMP içeren </a:t>
            </a:r>
            <a:r>
              <a:rPr lang="tr-TR" sz="4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eksuda</a:t>
            </a:r>
            <a:r>
              <a:rPr lang="tr-TR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 (+)</a:t>
            </a:r>
          </a:p>
          <a:p>
            <a:pPr eaLnBrk="0" hangingPunct="0">
              <a:defRPr/>
            </a:pPr>
            <a:endParaRPr lang="tr-TR" b="1" dirty="0">
              <a:latin typeface="Atatürk" pitchFamily="66" charset="0"/>
              <a:cs typeface="Arial" pitchFamily="34" charset="0"/>
            </a:endParaRPr>
          </a:p>
        </p:txBody>
      </p:sp>
      <p:sp>
        <p:nvSpPr>
          <p:cNvPr id="2" name="Dikdörtgen 1"/>
          <p:cNvSpPr/>
          <p:nvPr/>
        </p:nvSpPr>
        <p:spPr>
          <a:xfrm>
            <a:off x="1811524" y="1840850"/>
            <a:ext cx="55806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tr-TR" dirty="0"/>
          </a:p>
        </p:txBody>
      </p:sp>
      <p:pic>
        <p:nvPicPr>
          <p:cNvPr id="6" name="Picture 4" descr="http://www.systagenix.es/media/originals/20120519-191345-586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490962" y="7897"/>
            <a:ext cx="2701038" cy="2202285"/>
          </a:xfrm>
          <a:prstGeom prst="rect">
            <a:avLst/>
          </a:prstGeom>
          <a:noFill/>
        </p:spPr>
      </p:pic>
      <p:sp>
        <p:nvSpPr>
          <p:cNvPr id="4" name="Dikdörtgen 3"/>
          <p:cNvSpPr/>
          <p:nvPr/>
        </p:nvSpPr>
        <p:spPr>
          <a:xfrm>
            <a:off x="259133" y="1373923"/>
            <a:ext cx="648619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tr-TR" dirty="0"/>
              <a:t>-%45 okside rejenere selüloz</a:t>
            </a:r>
          </a:p>
          <a:p>
            <a:endParaRPr lang="tr-TR" dirty="0"/>
          </a:p>
          <a:p>
            <a:r>
              <a:rPr lang="tr-TR" dirty="0"/>
              <a:t>-%55 kolajen</a:t>
            </a:r>
          </a:p>
          <a:p>
            <a:endParaRPr lang="tr-TR" dirty="0"/>
          </a:p>
          <a:p>
            <a:r>
              <a:rPr lang="tr-TR" dirty="0"/>
              <a:t>-</a:t>
            </a:r>
            <a:r>
              <a:rPr lang="tr-TR" dirty="0" err="1"/>
              <a:t>MMP’yi</a:t>
            </a:r>
            <a:r>
              <a:rPr lang="tr-TR" dirty="0"/>
              <a:t> bloke eder, yara nemliliğini düzenler, iyileşmeyi hızlandırır.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1035" y="2334132"/>
            <a:ext cx="3497039" cy="21897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2759" y="4737187"/>
            <a:ext cx="2286796" cy="1626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 descr="YaraVeYanık BakımÜrünler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3291" y="82167"/>
            <a:ext cx="2376264" cy="2128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8691" y="2863445"/>
            <a:ext cx="1767082" cy="1767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0962" y="4826087"/>
            <a:ext cx="2530613" cy="1517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860345F2-9586-06A9-5E14-B9C26F02564E}"/>
              </a:ext>
            </a:extLst>
          </p:cNvPr>
          <p:cNvSpPr txBox="1">
            <a:spLocks/>
          </p:cNvSpPr>
          <p:nvPr/>
        </p:nvSpPr>
        <p:spPr>
          <a:xfrm>
            <a:off x="259133" y="4737187"/>
            <a:ext cx="8896815" cy="4709120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tr-TR" sz="2000" dirty="0" err="1"/>
              <a:t>Eksuda</a:t>
            </a:r>
            <a:r>
              <a:rPr lang="tr-TR" sz="2000" dirty="0"/>
              <a:t> MMP içerir (yara iyileşmesi bozulur). </a:t>
            </a:r>
          </a:p>
          <a:p>
            <a:r>
              <a:rPr lang="tr-TR" sz="2000" dirty="0"/>
              <a:t>Enfekte yaralar daha çok </a:t>
            </a:r>
            <a:r>
              <a:rPr lang="tr-TR" sz="2000" dirty="0" err="1"/>
              <a:t>eksudalıdır</a:t>
            </a:r>
            <a:r>
              <a:rPr lang="tr-TR" sz="2000" dirty="0"/>
              <a:t>. </a:t>
            </a:r>
          </a:p>
          <a:p>
            <a:r>
              <a:rPr lang="tr-TR" sz="2000" dirty="0"/>
              <a:t>Artmış </a:t>
            </a:r>
            <a:r>
              <a:rPr lang="tr-TR" sz="2000" dirty="0" err="1"/>
              <a:t>eksuda</a:t>
            </a:r>
            <a:r>
              <a:rPr lang="tr-TR" sz="2000" dirty="0"/>
              <a:t> </a:t>
            </a:r>
            <a:r>
              <a:rPr lang="tr-TR" sz="2000" dirty="0" err="1"/>
              <a:t>maserasyonu</a:t>
            </a:r>
            <a:r>
              <a:rPr lang="tr-TR" sz="2000" dirty="0"/>
              <a:t> arttırır (yara boyutu artar).</a:t>
            </a:r>
          </a:p>
          <a:p>
            <a:r>
              <a:rPr lang="tr-TR" sz="2000" dirty="0" err="1"/>
              <a:t>Eksuda</a:t>
            </a:r>
            <a:r>
              <a:rPr lang="tr-TR" sz="2000" dirty="0"/>
              <a:t> azalırsa enfeksiyon ve biyofilm de azalır. </a:t>
            </a:r>
          </a:p>
          <a:p>
            <a:endParaRPr lang="tr-TR" dirty="0"/>
          </a:p>
        </p:txBody>
      </p:sp>
    </p:spTree>
    <p:extLst>
      <p:ext uri="{BB962C8B-B14F-4D97-AF65-F5344CB8AC3E}">
        <p14:creationId xmlns:p14="http://schemas.microsoft.com/office/powerpoint/2010/main" val="41621802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9931" y="-31477"/>
            <a:ext cx="3385932" cy="3385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Metin kutusu 1"/>
          <p:cNvSpPr txBox="1"/>
          <p:nvPr/>
        </p:nvSpPr>
        <p:spPr>
          <a:xfrm>
            <a:off x="2010930" y="6095296"/>
            <a:ext cx="7850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2400" dirty="0"/>
              <a:t>Yara iyileşmesini geciktiren proteazları bağlayan kolajenler</a:t>
            </a:r>
          </a:p>
        </p:txBody>
      </p:sp>
      <p:grpSp>
        <p:nvGrpSpPr>
          <p:cNvPr id="5" name="Gruppieren 18"/>
          <p:cNvGrpSpPr>
            <a:grpSpLocks noChangeAspect="1"/>
          </p:cNvGrpSpPr>
          <p:nvPr/>
        </p:nvGrpSpPr>
        <p:grpSpPr bwMode="auto">
          <a:xfrm>
            <a:off x="1732875" y="3752195"/>
            <a:ext cx="4203471" cy="1595704"/>
            <a:chOff x="2331741" y="4143380"/>
            <a:chExt cx="6397572" cy="2428892"/>
          </a:xfrm>
        </p:grpSpPr>
        <p:pic>
          <p:nvPicPr>
            <p:cNvPr id="6" name="Grafik 11" descr="Suprasorb C.jpg"/>
            <p:cNvPicPr>
              <a:picLocks noChangeAspect="1"/>
            </p:cNvPicPr>
            <p:nvPr/>
          </p:nvPicPr>
          <p:blipFill>
            <a:blip r:embed="rId3" cstate="screen"/>
            <a:srcRect/>
            <a:stretch>
              <a:fillRect/>
            </a:stretch>
          </p:blipFill>
          <p:spPr bwMode="auto">
            <a:xfrm>
              <a:off x="5214942" y="4143380"/>
              <a:ext cx="3514371" cy="24288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7" name="Gerade Verbindung 8"/>
            <p:cNvCxnSpPr/>
            <p:nvPr/>
          </p:nvCxnSpPr>
          <p:spPr bwMode="auto">
            <a:xfrm>
              <a:off x="4786314" y="5286388"/>
              <a:ext cx="2071702" cy="285752"/>
            </a:xfrm>
            <a:prstGeom prst="line">
              <a:avLst/>
            </a:prstGeom>
            <a:solidFill>
              <a:schemeClr val="accent1"/>
            </a:solidFill>
            <a:ln w="38100" cap="flat" cmpd="sng" algn="ctr">
              <a:solidFill>
                <a:srgbClr val="077E38"/>
              </a:solidFill>
              <a:prstDash val="solid"/>
              <a:round/>
              <a:headEnd type="none" w="med" len="med"/>
              <a:tailEnd type="none" w="med" len="med"/>
            </a:ln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</p:cxnSp>
        <p:pic>
          <p:nvPicPr>
            <p:cNvPr id="8" name="Picture 14"/>
            <p:cNvPicPr>
              <a:picLocks noChangeAspect="1" noChangeArrowheads="1"/>
            </p:cNvPicPr>
            <p:nvPr/>
          </p:nvPicPr>
          <p:blipFill>
            <a:blip r:embed="rId4" cstate="screen"/>
            <a:srcRect b="14161"/>
            <a:stretch>
              <a:fillRect/>
            </a:stretch>
          </p:blipFill>
          <p:spPr bwMode="auto">
            <a:xfrm rot="21112989">
              <a:off x="2331741" y="4595615"/>
              <a:ext cx="2488545" cy="1836641"/>
            </a:xfrm>
            <a:prstGeom prst="ellipse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0" name="Picture 2" descr="YaraVeYanık BakımÜrünler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8136" y="260294"/>
            <a:ext cx="3129310" cy="2802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829" y="3359422"/>
            <a:ext cx="3971925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42303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364273" y="275047"/>
            <a:ext cx="8229600" cy="922114"/>
          </a:xfrm>
        </p:spPr>
        <p:txBody>
          <a:bodyPr/>
          <a:lstStyle/>
          <a:p>
            <a:r>
              <a:rPr lang="tr-TR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 dengesi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620589" y="1607448"/>
            <a:ext cx="8784976" cy="463711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tr-TR" dirty="0"/>
              <a:t>Transparan filmler </a:t>
            </a:r>
            <a:r>
              <a:rPr lang="tr-TR" dirty="0">
                <a:solidFill>
                  <a:schemeClr val="bg1"/>
                </a:solidFill>
              </a:rPr>
              <a:t>(polimerik membran)</a:t>
            </a:r>
          </a:p>
          <a:p>
            <a:pPr marL="514350" indent="-514350">
              <a:buFont typeface="+mj-lt"/>
              <a:buAutoNum type="arabicPeriod"/>
            </a:pPr>
            <a:r>
              <a:rPr lang="tr-TR" dirty="0" err="1"/>
              <a:t>Hidrokolloidler</a:t>
            </a:r>
            <a:endParaRPr lang="tr-TR" dirty="0"/>
          </a:p>
          <a:p>
            <a:pPr marL="514350" indent="-514350">
              <a:buFont typeface="+mj-lt"/>
              <a:buAutoNum type="arabicPeriod"/>
            </a:pPr>
            <a:r>
              <a:rPr lang="tr-TR" dirty="0"/>
              <a:t>Köpükler</a:t>
            </a:r>
          </a:p>
          <a:p>
            <a:pPr marL="514350" indent="-514350">
              <a:buFont typeface="+mj-lt"/>
              <a:buAutoNum type="arabicPeriod"/>
            </a:pPr>
            <a:r>
              <a:rPr lang="tr-TR" dirty="0"/>
              <a:t>Aljinatlar</a:t>
            </a:r>
          </a:p>
          <a:p>
            <a:pPr marL="514350" indent="-514350">
              <a:buFont typeface="+mj-lt"/>
              <a:buAutoNum type="arabicPeriod"/>
            </a:pPr>
            <a:r>
              <a:rPr lang="tr-TR" dirty="0" err="1"/>
              <a:t>Hidrofiberler</a:t>
            </a:r>
            <a:endParaRPr lang="tr-TR" dirty="0"/>
          </a:p>
          <a:p>
            <a:pPr marL="514350" indent="-514350">
              <a:buFont typeface="+mj-lt"/>
              <a:buAutoNum type="arabicPeriod"/>
            </a:pPr>
            <a:r>
              <a:rPr lang="tr-TR" dirty="0"/>
              <a:t>Yara temas tabakaları</a:t>
            </a:r>
          </a:p>
          <a:p>
            <a:pPr marL="514350" indent="-514350">
              <a:buFont typeface="+mj-lt"/>
              <a:buAutoNum type="arabicPeriod"/>
            </a:pPr>
            <a:r>
              <a:rPr lang="tr-TR" dirty="0"/>
              <a:t>Yüksek emici örtüler</a:t>
            </a:r>
          </a:p>
          <a:p>
            <a:pPr marL="514350" indent="-514350">
              <a:buFont typeface="+mj-lt"/>
              <a:buAutoNum type="arabicPeriod"/>
            </a:pPr>
            <a:r>
              <a:rPr lang="tr-TR" dirty="0"/>
              <a:t>Hidrojeller</a:t>
            </a:r>
          </a:p>
          <a:p>
            <a:pPr marL="514350" indent="-514350">
              <a:buFont typeface="+mj-lt"/>
              <a:buAutoNum type="arabicPeriod"/>
            </a:pPr>
            <a:r>
              <a:rPr lang="tr-TR" dirty="0"/>
              <a:t>Negatif basınç yara tedavisi</a:t>
            </a:r>
          </a:p>
          <a:p>
            <a:endParaRPr lang="tr-TR" dirty="0"/>
          </a:p>
          <a:p>
            <a:r>
              <a:rPr lang="tr-TR" dirty="0"/>
              <a:t>Yara çevresi için koruyucu-bariyer krem</a:t>
            </a:r>
          </a:p>
        </p:txBody>
      </p:sp>
      <p:sp>
        <p:nvSpPr>
          <p:cNvPr id="4" name="İçerik Yer Tutucusu 2">
            <a:extLst>
              <a:ext uri="{FF2B5EF4-FFF2-40B4-BE49-F238E27FC236}">
                <a16:creationId xmlns:a16="http://schemas.microsoft.com/office/drawing/2014/main" id="{8ADB6451-C5D1-5ACC-C501-81B64D53FBB4}"/>
              </a:ext>
            </a:extLst>
          </p:cNvPr>
          <p:cNvSpPr txBox="1">
            <a:spLocks/>
          </p:cNvSpPr>
          <p:nvPr/>
        </p:nvSpPr>
        <p:spPr>
          <a:xfrm>
            <a:off x="6653561" y="3926004"/>
            <a:ext cx="6384676" cy="3512511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tr-TR" sz="2200" dirty="0">
                <a:latin typeface="Calibri" pitchFamily="34" charset="0"/>
              </a:rPr>
              <a:t>Antik Mısır-Roma yara emiciler</a:t>
            </a:r>
          </a:p>
          <a:p>
            <a:endParaRPr lang="tr-TR" sz="2200" dirty="0">
              <a:latin typeface="Calibri" pitchFamily="34" charset="0"/>
            </a:endParaRPr>
          </a:p>
          <a:p>
            <a:r>
              <a:rPr lang="tr-TR" sz="2200" dirty="0" err="1">
                <a:latin typeface="Calibri" pitchFamily="34" charset="0"/>
              </a:rPr>
              <a:t>Dr.Anel</a:t>
            </a:r>
            <a:r>
              <a:rPr lang="tr-TR" sz="2200" dirty="0">
                <a:latin typeface="Calibri" pitchFamily="34" charset="0"/>
              </a:rPr>
              <a:t>, </a:t>
            </a:r>
            <a:r>
              <a:rPr lang="tr-TR" sz="2200" dirty="0" err="1">
                <a:latin typeface="Calibri" pitchFamily="34" charset="0"/>
              </a:rPr>
              <a:t>Dr.Fox</a:t>
            </a:r>
            <a:r>
              <a:rPr lang="tr-TR" sz="2200" dirty="0">
                <a:latin typeface="Calibri" pitchFamily="34" charset="0"/>
              </a:rPr>
              <a:t>, </a:t>
            </a:r>
            <a:r>
              <a:rPr lang="tr-TR" sz="2200" dirty="0" err="1">
                <a:latin typeface="Calibri" pitchFamily="34" charset="0"/>
              </a:rPr>
              <a:t>Dr.Gustav</a:t>
            </a:r>
            <a:r>
              <a:rPr lang="tr-TR" sz="2200" dirty="0">
                <a:latin typeface="Calibri" pitchFamily="34" charset="0"/>
              </a:rPr>
              <a:t> (19.yy):</a:t>
            </a:r>
          </a:p>
          <a:p>
            <a:pPr>
              <a:buFont typeface="Arial" panose="020B0604020202020204" pitchFamily="34" charset="0"/>
              <a:buNone/>
            </a:pPr>
            <a:r>
              <a:rPr lang="tr-TR" sz="2200" dirty="0">
                <a:latin typeface="Calibri" pitchFamily="34" charset="0"/>
              </a:rPr>
              <a:t>	Şırınga, tüp, pompa sistemleri</a:t>
            </a:r>
          </a:p>
          <a:p>
            <a:pPr>
              <a:buFont typeface="Arial" panose="020B0604020202020204" pitchFamily="34" charset="0"/>
              <a:buNone/>
            </a:pPr>
            <a:endParaRPr lang="tr-TR" sz="2200" b="1" dirty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None/>
            </a:pPr>
            <a:r>
              <a:rPr lang="tr-TR" sz="3100" b="1" dirty="0" err="1">
                <a:latin typeface="Calibri" pitchFamily="34" charset="0"/>
              </a:rPr>
              <a:t>Dr.Winter</a:t>
            </a:r>
            <a:r>
              <a:rPr lang="tr-TR" sz="3100" b="1" dirty="0">
                <a:latin typeface="Calibri" pitchFamily="34" charset="0"/>
              </a:rPr>
              <a:t> (1962):  Yaranın nemi! (MMP)</a:t>
            </a:r>
          </a:p>
          <a:p>
            <a:endParaRPr lang="tr-TR" sz="2200" dirty="0">
              <a:latin typeface="Calibri" pitchFamily="34" charset="0"/>
            </a:endParaRPr>
          </a:p>
          <a:p>
            <a:r>
              <a:rPr lang="tr-TR" sz="2200" b="1" dirty="0" err="1">
                <a:latin typeface="Calibri" pitchFamily="34" charset="0"/>
              </a:rPr>
              <a:t>Dr.Bagaoutdinov</a:t>
            </a:r>
            <a:r>
              <a:rPr lang="tr-TR" sz="2200" b="1" dirty="0">
                <a:latin typeface="Calibri" pitchFamily="34" charset="0"/>
              </a:rPr>
              <a:t> (1986):  Negatif basınç sistemi</a:t>
            </a:r>
          </a:p>
          <a:p>
            <a:r>
              <a:rPr lang="tr-TR" sz="3100" b="1" dirty="0" err="1">
                <a:latin typeface="Calibri" pitchFamily="34" charset="0"/>
              </a:rPr>
              <a:t>Dr.Argenta-Dr.Morykwas</a:t>
            </a:r>
            <a:r>
              <a:rPr lang="tr-TR" sz="3100" b="1" dirty="0">
                <a:latin typeface="Calibri" pitchFamily="34" charset="0"/>
              </a:rPr>
              <a:t> (1997):</a:t>
            </a:r>
          </a:p>
          <a:p>
            <a:pPr>
              <a:buFont typeface="Arial" panose="020B0604020202020204" pitchFamily="34" charset="0"/>
              <a:buNone/>
            </a:pPr>
            <a:r>
              <a:rPr lang="tr-TR" sz="3100" b="1" dirty="0">
                <a:latin typeface="Calibri" pitchFamily="34" charset="0"/>
              </a:rPr>
              <a:t>	Poliüretan köpük-mekanik modern sistem</a:t>
            </a:r>
          </a:p>
          <a:p>
            <a:endParaRPr lang="tr-TR" sz="2400" dirty="0">
              <a:solidFill>
                <a:srgbClr val="FFC000"/>
              </a:solidFill>
              <a:latin typeface="Calibri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tr-TR" sz="1400" i="1" dirty="0"/>
              <a:t>	</a:t>
            </a:r>
          </a:p>
          <a:p>
            <a:endParaRPr lang="tr-TR" sz="2400" dirty="0">
              <a:solidFill>
                <a:srgbClr val="FFC000"/>
              </a:solidFill>
              <a:latin typeface="Calibri" pitchFamily="34" charset="0"/>
            </a:endParaRPr>
          </a:p>
          <a:p>
            <a:pPr>
              <a:buFont typeface="Arial" panose="020B0604020202020204" pitchFamily="34" charset="0"/>
              <a:buNone/>
            </a:pPr>
            <a:r>
              <a:rPr lang="tr-TR" sz="2400" dirty="0">
                <a:solidFill>
                  <a:srgbClr val="FFC000"/>
                </a:solidFill>
                <a:latin typeface="Calibri" pitchFamily="34" charset="0"/>
              </a:rPr>
              <a:t> </a:t>
            </a:r>
          </a:p>
          <a:p>
            <a:endParaRPr lang="tr-TR" sz="2400" dirty="0">
              <a:solidFill>
                <a:srgbClr val="FFC000"/>
              </a:solidFill>
              <a:latin typeface="Calibri" pitchFamily="34" charset="0"/>
            </a:endParaRPr>
          </a:p>
          <a:p>
            <a:endParaRPr lang="tr-TR" sz="2400" dirty="0">
              <a:solidFill>
                <a:srgbClr val="FFC000"/>
              </a:solidFill>
              <a:latin typeface="Calibri" pitchFamily="34" charset="0"/>
            </a:endParaRPr>
          </a:p>
          <a:p>
            <a:endParaRPr lang="tr-TR" sz="3200" dirty="0">
              <a:solidFill>
                <a:srgbClr val="FFC000"/>
              </a:solidFill>
              <a:latin typeface="Calibri" pitchFamily="34" charset="0"/>
            </a:endParaRPr>
          </a:p>
          <a:p>
            <a:endParaRPr lang="tr-TR" dirty="0"/>
          </a:p>
        </p:txBody>
      </p:sp>
      <p:pic>
        <p:nvPicPr>
          <p:cNvPr id="5" name="Resim 4">
            <a:extLst>
              <a:ext uri="{FF2B5EF4-FFF2-40B4-BE49-F238E27FC236}">
                <a16:creationId xmlns:a16="http://schemas.microsoft.com/office/drawing/2014/main" id="{171160CD-716C-1B41-601E-4C5A2C0AAF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3561" y="1467194"/>
            <a:ext cx="2243767" cy="1682825"/>
          </a:xfrm>
          <a:prstGeom prst="rect">
            <a:avLst/>
          </a:prstGeom>
        </p:spPr>
      </p:pic>
      <p:pic>
        <p:nvPicPr>
          <p:cNvPr id="6" name="Resim 4">
            <a:extLst>
              <a:ext uri="{FF2B5EF4-FFF2-40B4-BE49-F238E27FC236}">
                <a16:creationId xmlns:a16="http://schemas.microsoft.com/office/drawing/2014/main" id="{24B5869B-6377-C245-F313-52CD722E492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4171" y="736104"/>
            <a:ext cx="2183906" cy="1637930"/>
          </a:xfrm>
          <a:prstGeom prst="rect">
            <a:avLst/>
          </a:prstGeom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29A12BAD-25A6-EB80-D88D-74FE70B315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160166" y="2892669"/>
            <a:ext cx="1457911" cy="1991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9371973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5 Dikdörtgen"/>
          <p:cNvSpPr>
            <a:spLocks noChangeArrowheads="1"/>
          </p:cNvSpPr>
          <p:nvPr/>
        </p:nvSpPr>
        <p:spPr bwMode="auto">
          <a:xfrm>
            <a:off x="158593" y="1566044"/>
            <a:ext cx="7914890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tr-TR" sz="2000" dirty="0">
                <a:latin typeface="Arial" pitchFamily="34" charset="0"/>
                <a:cs typeface="Arial" pitchFamily="34" charset="0"/>
              </a:rPr>
              <a:t>Yarı geçirgen filmler, çok ince poliüretanlar, yara yüzeyine yapışır.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tr-TR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tr-TR" sz="2000" dirty="0">
                <a:latin typeface="Arial" pitchFamily="34" charset="0"/>
                <a:cs typeface="Arial" pitchFamily="34" charset="0"/>
              </a:rPr>
              <a:t>Neme, gaz ve buhara geçirgen, ana sıvılara geçirgen olmayan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tr-TR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tr-TR" sz="2000" dirty="0">
                <a:latin typeface="Arial" pitchFamily="34" charset="0"/>
                <a:cs typeface="Arial" pitchFamily="34" charset="0"/>
              </a:rPr>
              <a:t>Bakteriyel kontaminasyonu engeller.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tr-TR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tr-TR" sz="2000" dirty="0">
                <a:latin typeface="Arial" pitchFamily="34" charset="0"/>
                <a:cs typeface="Arial" pitchFamily="34" charset="0"/>
              </a:rPr>
              <a:t>Yarada nemliliği sağlar.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tr-TR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tr-TR" sz="2000" dirty="0">
                <a:latin typeface="Arial" pitchFamily="34" charset="0"/>
                <a:cs typeface="Arial" pitchFamily="34" charset="0"/>
              </a:rPr>
              <a:t>Nekrotik doku otolizine yardım eder.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tr-TR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tr-TR" sz="2000" dirty="0">
                <a:latin typeface="Arial" pitchFamily="34" charset="0"/>
                <a:cs typeface="Arial" pitchFamily="34" charset="0"/>
              </a:rPr>
              <a:t>Jel, aljinat ve </a:t>
            </a:r>
            <a:r>
              <a:rPr lang="tr-TR" sz="2000" dirty="0" err="1">
                <a:latin typeface="Arial" pitchFamily="34" charset="0"/>
                <a:cs typeface="Arial" pitchFamily="34" charset="0"/>
              </a:rPr>
              <a:t>hidrofiberleri</a:t>
            </a:r>
            <a:r>
              <a:rPr lang="tr-TR" sz="2000" dirty="0">
                <a:latin typeface="Arial" pitchFamily="34" charset="0"/>
                <a:cs typeface="Arial" pitchFamily="34" charset="0"/>
              </a:rPr>
              <a:t> yarada tutmak için de uygulanabilir. </a:t>
            </a:r>
          </a:p>
        </p:txBody>
      </p:sp>
      <p:sp>
        <p:nvSpPr>
          <p:cNvPr id="7" name="6 Dikdörtgen"/>
          <p:cNvSpPr/>
          <p:nvPr/>
        </p:nvSpPr>
        <p:spPr>
          <a:xfrm>
            <a:off x="2619437" y="404664"/>
            <a:ext cx="464665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tr-TR" sz="4000" b="1" dirty="0">
                <a:latin typeface="+mj-lt"/>
                <a:cs typeface="Arial" pitchFamily="34" charset="0"/>
              </a:rPr>
              <a:t>1. Transparan Filmler</a:t>
            </a:r>
          </a:p>
        </p:txBody>
      </p:sp>
      <p:pic>
        <p:nvPicPr>
          <p:cNvPr id="55910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634872" y="758607"/>
            <a:ext cx="2151073" cy="26586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73483" y="3966394"/>
            <a:ext cx="3273852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030550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5 Dikdörtgen"/>
          <p:cNvSpPr>
            <a:spLocks noChangeArrowheads="1"/>
          </p:cNvSpPr>
          <p:nvPr/>
        </p:nvSpPr>
        <p:spPr bwMode="auto">
          <a:xfrm>
            <a:off x="154589" y="839595"/>
            <a:ext cx="8486478" cy="43636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tr-TR" sz="2400" dirty="0">
                <a:solidFill>
                  <a:schemeClr val="bg1"/>
                </a:solidFill>
                <a:cs typeface="Arial" pitchFamily="34" charset="0"/>
              </a:rPr>
              <a:t>-Selüloz jelatin, pektin, CMC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tr-TR" sz="2400" dirty="0"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tr-TR" sz="2400" dirty="0">
                <a:cs typeface="Arial" pitchFamily="34" charset="0"/>
              </a:rPr>
              <a:t>-</a:t>
            </a:r>
            <a:r>
              <a:rPr lang="tr-TR" sz="2400" dirty="0" err="1">
                <a:cs typeface="Arial" pitchFamily="34" charset="0"/>
              </a:rPr>
              <a:t>Eksuda</a:t>
            </a:r>
            <a:r>
              <a:rPr lang="tr-TR" sz="2400" dirty="0">
                <a:cs typeface="Arial" pitchFamily="34" charset="0"/>
              </a:rPr>
              <a:t> emici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tr-TR" sz="2400" dirty="0">
              <a:cs typeface="Arial" pitchFamily="34" charset="0"/>
            </a:endParaRP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tr-TR" sz="2400" dirty="0">
                <a:cs typeface="Arial" pitchFamily="34" charset="0"/>
              </a:rPr>
              <a:t>-</a:t>
            </a:r>
            <a:r>
              <a:rPr lang="tr-TR" sz="2400" dirty="0" err="1">
                <a:cs typeface="Arial" pitchFamily="34" charset="0"/>
              </a:rPr>
              <a:t>Eksuda</a:t>
            </a:r>
            <a:r>
              <a:rPr lang="tr-TR" sz="2400" dirty="0">
                <a:cs typeface="Arial" pitchFamily="34" charset="0"/>
              </a:rPr>
              <a:t> ile jel formuna geçiş mikroorganizmalara bariyer oluşturur.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tr-TR" sz="2400" dirty="0"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tr-TR" sz="2400" dirty="0">
                <a:cs typeface="Arial" pitchFamily="34" charset="0"/>
              </a:rPr>
              <a:t>-</a:t>
            </a:r>
            <a:r>
              <a:rPr lang="tr-TR" sz="2400" dirty="0" err="1">
                <a:cs typeface="Arial" pitchFamily="34" charset="0"/>
              </a:rPr>
              <a:t>Otolitik</a:t>
            </a:r>
            <a:r>
              <a:rPr lang="tr-TR" sz="2400" dirty="0">
                <a:cs typeface="Arial" pitchFamily="34" charset="0"/>
              </a:rPr>
              <a:t> </a:t>
            </a:r>
            <a:r>
              <a:rPr lang="tr-TR" sz="2400" dirty="0" err="1">
                <a:cs typeface="Arial" pitchFamily="34" charset="0"/>
              </a:rPr>
              <a:t>debridmana</a:t>
            </a:r>
            <a:r>
              <a:rPr lang="tr-TR" sz="2400" dirty="0">
                <a:cs typeface="Arial" pitchFamily="34" charset="0"/>
              </a:rPr>
              <a:t> yardım eder.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tr-TR" sz="2400" dirty="0"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tr-TR" sz="2400" dirty="0">
                <a:cs typeface="Arial" pitchFamily="34" charset="0"/>
              </a:rPr>
              <a:t>-</a:t>
            </a:r>
            <a:r>
              <a:rPr lang="tr-TR" sz="2400" b="1" dirty="0">
                <a:cs typeface="Arial" pitchFamily="34" charset="0"/>
              </a:rPr>
              <a:t>Gümüş içeren antibakteriyel formları vardır. </a:t>
            </a:r>
            <a:endParaRPr lang="tr-TR" sz="2400" dirty="0"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tr-TR" sz="2400" dirty="0"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tr-TR" sz="2400" dirty="0">
                <a:cs typeface="Arial" pitchFamily="34" charset="0"/>
              </a:rPr>
              <a:t>-Epitelizasyon ve granülasyon </a:t>
            </a:r>
            <a:r>
              <a:rPr lang="tr-TR" sz="2400" dirty="0">
                <a:solidFill>
                  <a:schemeClr val="bg1"/>
                </a:solidFill>
                <a:cs typeface="Arial" pitchFamily="34" charset="0"/>
              </a:rPr>
              <a:t>aşamasında oldukça uygun. </a:t>
            </a:r>
            <a:endParaRPr lang="tr-TR" dirty="0">
              <a:solidFill>
                <a:schemeClr val="bg1"/>
              </a:solidFill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tr-TR" b="1" dirty="0">
                <a:cs typeface="Arial" pitchFamily="34" charset="0"/>
              </a:rPr>
              <a:t> </a:t>
            </a:r>
          </a:p>
        </p:txBody>
      </p:sp>
      <p:sp>
        <p:nvSpPr>
          <p:cNvPr id="39939" name="6 Dikdörtgen"/>
          <p:cNvSpPr>
            <a:spLocks noChangeArrowheads="1"/>
          </p:cNvSpPr>
          <p:nvPr/>
        </p:nvSpPr>
        <p:spPr bwMode="auto">
          <a:xfrm>
            <a:off x="3283686" y="268950"/>
            <a:ext cx="399660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tr-TR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2. </a:t>
            </a:r>
            <a:r>
              <a:rPr lang="tr-TR" sz="4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Hidrokolloidler</a:t>
            </a:r>
            <a:r>
              <a:rPr lang="tr-TR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 </a:t>
            </a:r>
          </a:p>
        </p:txBody>
      </p:sp>
      <p:pic>
        <p:nvPicPr>
          <p:cNvPr id="51204" name="Picture 4" descr="mediawebserv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59453" y="4529115"/>
            <a:ext cx="2051720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7330" name="AutoShape 2" descr="data:image/jpeg;base64,/9j/4AAQSkZJRgABAQAAAQABAAD/2wCEAAkGBhAQEA8QDxAQDw8PEBAPEA8PDw8PDA0NFBAVFBQQFBQXGyYeFxkjGRQUHy8gIycpLCwsFR4xNTAqNSYrLCkBCQoKDgwOGg8PFCwcHBwsLCwpKSkpLCkpKSkpKSkpKSkpKSkpKSkpKSkpKS8pKSkpKSk1KSkuKSkpKSkpKSkpKf/AABEIAO8A0wMBIgACEQEDEQH/xAAaAAEAAwEBAQAAAAAAAAAAAAAAAQIEBQMG/8QAPhAAAgECAgQJCQgCAwEAAAAAAAECAxEEIQUSMZETIjJBUVNxcoEUI1JhYrGywdEGFjNCkqLC4aHwFUOCNP/EABkBAQADAQEAAAAAAAAAAAAAAAABAwQCBf/EACYRAQACAQMEAwEAAwEAAAAAAAABAhEDBDESE1FhFCEygUFCsTP/2gAMAwEAAhEDEQA/APswAeoqAAAAAAAAAAAAAAA62idD66VSpyPyx2a/rfq95xa0VjMkRlhwuAqVeRFtek8orxOhD7OS/NUin0Ri5fQ7aexJWSySWSSJ4Ix23Fp4+nfS4v3cXW/s/sn7trrf2f2dnVXSTZdJX8i3lPS4n3bXW/s/sn7trrf2f2drVXSLLpHyLeTpcT7trrf2f2Q/s4ut/Z/Z3LLpIcV0j5FvJ0vnaugKq5LjPsdnuZz6lKUXaScWuZqzPsGeOJw0ai1Zq/Q+dPpT5iym5n/ZE1fJkGrHYF0pWecXyZdK+pmNsTExmHCLEgHQAAAAAAAAAAAAAAAA16LwfC1FF8lcaXdXN47D6jbktmz1JHL+ztK1Oc+eUtXwiv7OtT6TzdxfNseFlY+kykooyVMS2TiKlzLJnnXvNp9L61w9JVivDMook2K3S3DPpHDsrqiwF1WYdVlSLEi/DMvTxedmeDRnxWSuuY7rbCJjLo43DKrCUefbF9EuY+VaPp9H4jXgmcDSMNWrNe1ffn8z1drfOYZrwzgA3OAAAAAAABAAAACCQABBI+k0M7UI96fvOjB8U5eifwI96fvOlT5J4+t+7LY4Yqk8zyuWrPNnkjBlphcm5VMm4E3JuRcE5E6wIJQygbM+J5LNDR44hZMCv2efm33pe8w6Y/Gl2R+FHT0BTtB96XvOdppeel2R+FHp7Pn+M+owgA9NUAAAdPB6ClK0qj1I9H534cxr0RotQSqVFxnnGL/Iunt9x09Vsx6uvicVdxVkpaMox2QUn0y4z+h7+T0+rh+iP0PVpIpwqMc63mXfSo6FPq4foj9CnAw6uH6I/Q9eFiOEicd72np9PLgYehD9EfoTwFPq4foj9D04SI4WI7vs6fTz4Cn6EP0R+g4Cn6EP0R+h68KugcIh3fZ0+merllFKK6FktyJjUerte8V6iIjUWqU2vH39pw59ao7855qo+l7z0qzVzzVRGXqhfhKqMnhGVU0HNDqgw9I12vWaIVU9nijCpFlkdxKG25aJ5U53PRHQszwr7GezZ413kyUPfQS4j7zOXpz8eXZH4UdTQL82+8/ecvTn48uyPwo9Lac/xnuwAA9NUGzROFVSqr8mPGl0O2xbzGdr7Px4tR9LS8Er/Mq1bdNJlMR9ute7JqVLEU3tZnrSPG1LYhfWMqzqFbhEmRaXK3JZVEJXQuQgSha4uVAFKj/3wIWwpV5/95hfinEjFVeZ5XFWWbPNMqWvW4KIuA1j0p1eY8WUc7NdtjuszEomHQpyszVYxJmuL2GiFax4Yh5M9ZMz13xX2Epa9Az834v3nL02/PS7I/CjZ9nZ+afel7zDpj8aXZH4Uels+f4zajGAD01QdrQX4c+//FHFO3oFcSff/iijcfh1Xl06ewz1DTBZGWseLrNFFbi5VBmZYlsRZDCJF7gqSELBIglAeGJVjxjPJo1V4XRhSOZGSqsyqiaK9M8G7FWMLYnKwPPhCVMCzZ41nnHtR6OZmxFXOPeRMcjqJmyLyXYjBGpka41Ml2GlUvJnO0zjFTpyfPbJes9cXpCFNNyaXqOXgMFUxtZVZpxw8HeKf/Y1s8DmZzPTXn/iePuXf+z+HcKEFLa1rPteZy9IVNarN+u27L5Hcx2JVKm7bdkV6z5s9raUxGf4y3kABuVh29A/hz7/APFHEO3oHkT738UUa/4dV5dSLyMtU1R2GWseLrNFFEQyUyqMyxLJREmSAJTIuLgSiSERJkoGzwq0Odbj0TLohLFczVcEpbG0zqToqXb0raebwb5pb0MIcf8A4qXWPciXoqfWPcddYV9K3EvDPpW4jpjwnMuHLRM+te5Gavo2acfOPlLmR9FLDPpW4w4nDPWhmuUuYRSM8JzJDRM7Lzj3Gx6Fm0vOtZdBuhhnZZrcY56dUW46jeq3G+ss7ZdBvpt+riqib4Uo/ZekmpVNaq16bvHcdGviIUo55Lmitr9SRya2npvkxUfXymc+pUcneTbb527mvS2mOYxCub5emLxbqS1n4LmSPEA3xERGIVgAOgOzoP8ADn3/AOKOMdnQfIn3vkijcfh1Xl1IPJmWrtNUNjMlZ5niazRRUgi4uZ1oXTKXLcwENhMrIvBAWIYkyt7koWiixVE3CFiSiJAtchhCRIojFinxod5G1s52Mlxod9CvKXdhzHy2J5c+/L4mfUQeSPlsRy596XvZ7W15lluoADcrAAAAAA7WguRPv/xRxTsaFfEn3vkjPuPw6ry6sdjMVZ5mmEsmZKzzPF12miLgqibmdYkm+RW5a4FS6KotcCGwgXQEC4DRKExLIqiwQkMEEikjn4tcaHfR0JGDEy40O+hXlLtwWSPl8Ry59+XxM+ohsR8viOXPvy+JntbXmWW7zABuVgAAAAAdXRL4ku98kco6miuRLvfJGfcfh1Xl0qTyZlrPM00VkzNW2niazVVVMm5UlFDsbLFLliBKJuVJZIm5Yoi1yUJuLkNi4FkTcqmLgXuGygbJFZMxYhcaHfRtZkxC41PvxJryO3BZI+WxHLn35fEz6mHMfLYjlz78viZ7O15lku8wAbnAAAAAAHU0VyJd75I5Z1NFLiS73yRn3H4dV5dGjsZlrPM1UVkzLWWZ4us00UTJRUi5nWLNl0eTL3AkXIuALJlrlETckWuLlSQhYEEkgCYolR8SYjKMvNmfEc3ej8SNjh6v8mfEUlZZfmjz+tHUQZdSDyR8viOXPvy+Jn0qbtsObjdCPOdN61+M4vbnnk+c9Xb3rWZzLNeHIAaBvVgAJAAADp6HllNetP5HMNGj6+pNX2Pivx5yrVr1UmE1nEu9AyVjWZ66PF1a5aayzNkJkORGuZVy1yUzz1yykQL3JTKa41iR6pknmpFlIIXJKawuSL3FytxclD3S3LN9pnrYh82wvr5SMUpnN5/wVheVWXSzPVrScoRvtkn4LMmdSyu8kMHSbevLnyinzLp8TmIdS38JLpZp8rcc3mlt7DLSV36lmXxa4kuxl0Tj7cTDNpyglKNSOyaz9clz7vccw6ukU/J6F/Z+A5R723nOnGWS3IAC9yAAAAAOro/H3ShJ8ZZJ+kujtNk1c+eNmH0nKOUuMv3L6mPV2+fuqyt/LRXwk/yteJklha/Mo72dCOkab57epqxZ4yn6cd5htoearYu5bwuI6Ib2SsNiPY3s6PlcPTjvLLF0/TjvOfj+pT3HPjhMR7G9npHB1/Y/ydCGNp+nHeW8updZHePj+pO4wrCV/Y3sssLW9jezb5dS6yO8ny6l1kd4+P6lHcli8lrex/keTVvZ3s2vH0usjvKvH0vTjvHY9SdyWTgK3RDeyOBrejD9T+hs8vp+nHeSsfS9OO8dj1J1s8qU7SyjvZz3SqeyvFnfnB6ssmcxxd9hmvSMrKWZqeDzvN6zXNsivA0x6EWjRfOe0Y2yRxEOk0o2IxPJfYyyPHFy4suxnTlGlv8A56Hh8DOMdfSk74eh/wCfgOQe7tv/ADhktyAA0uQAAAAAAAAAAAAAAAAAAAAAABA+ppV9eF1snFPxMLMOjtI8HxZZwe+L6UdKap1c41LdjV9zPH19C1Z+mil4UUi6Z5/8euuf7AsAuvf7DL27eFnVD01jnaUxNkqcM6tV6kIrbd7Zdi2m96PVvx2v0XPCPk+HblHztZqzk5a0uy+yK9SOo0b3nEQibxCml2oxpUk76qu/BWXzOYXrVnOTlJ3b/wBsUPd06dFYqyzOZAAWIAAAAAAAAAAAAAAAAAAAAAAAAAABAJBAgkAkAAAAAAAAf//Z"/>
          <p:cNvSpPr>
            <a:spLocks noChangeAspect="1" noChangeArrowheads="1"/>
          </p:cNvSpPr>
          <p:nvPr/>
        </p:nvSpPr>
        <p:spPr bwMode="auto">
          <a:xfrm>
            <a:off x="5951985" y="1"/>
            <a:ext cx="2009775" cy="2276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tr-TR"/>
          </a:p>
        </p:txBody>
      </p:sp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59453" y="2560573"/>
            <a:ext cx="2051720" cy="18105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8513" y="268950"/>
            <a:ext cx="213360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591" y="5349795"/>
            <a:ext cx="2076263" cy="1280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0103" y="5248544"/>
            <a:ext cx="1431379" cy="1483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990" y="5545591"/>
            <a:ext cx="2713856" cy="889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05653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5 Dikdörtgen"/>
          <p:cNvSpPr>
            <a:spLocks noChangeArrowheads="1"/>
          </p:cNvSpPr>
          <p:nvPr/>
        </p:nvSpPr>
        <p:spPr bwMode="auto">
          <a:xfrm>
            <a:off x="103786" y="1209022"/>
            <a:ext cx="7813579" cy="35578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tr-TR" dirty="0">
                <a:solidFill>
                  <a:schemeClr val="bg1"/>
                </a:solidFill>
                <a:cs typeface="Arial" pitchFamily="34" charset="0"/>
              </a:rPr>
              <a:t>-</a:t>
            </a:r>
            <a:r>
              <a:rPr lang="tr-TR" dirty="0">
                <a:cs typeface="Arial" pitchFamily="34" charset="0"/>
              </a:rPr>
              <a:t>Poliüretan, </a:t>
            </a:r>
            <a:r>
              <a:rPr lang="tr-TR" dirty="0" err="1">
                <a:cs typeface="Arial" pitchFamily="34" charset="0"/>
              </a:rPr>
              <a:t>hidroselüler</a:t>
            </a:r>
            <a:r>
              <a:rPr lang="tr-TR" dirty="0">
                <a:cs typeface="Arial" pitchFamily="34" charset="0"/>
              </a:rPr>
              <a:t>, yumuşak silikondan emici örtüler. 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endParaRPr lang="tr-TR" dirty="0">
              <a:cs typeface="Arial" pitchFamily="34" charset="0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tr-TR" dirty="0">
                <a:cs typeface="Arial" pitchFamily="34" charset="0"/>
              </a:rPr>
              <a:t>– Orta-çok </a:t>
            </a:r>
            <a:r>
              <a:rPr lang="tr-TR" dirty="0" err="1">
                <a:cs typeface="Arial" pitchFamily="34" charset="0"/>
              </a:rPr>
              <a:t>eksuda</a:t>
            </a:r>
            <a:r>
              <a:rPr lang="tr-TR" dirty="0">
                <a:cs typeface="Arial" pitchFamily="34" charset="0"/>
              </a:rPr>
              <a:t> için değişik boyut ve şekillerde. 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endParaRPr lang="tr-TR" dirty="0">
              <a:cs typeface="Arial" pitchFamily="34" charset="0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tr-TR" dirty="0">
                <a:cs typeface="Arial" pitchFamily="34" charset="0"/>
              </a:rPr>
              <a:t>-Granülasyon oluşumunda uygun. 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endParaRPr lang="tr-TR" dirty="0">
              <a:cs typeface="Arial" pitchFamily="34" charset="0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tr-TR" dirty="0">
                <a:cs typeface="Arial" pitchFamily="34" charset="0"/>
              </a:rPr>
              <a:t>-</a:t>
            </a:r>
            <a:r>
              <a:rPr lang="tr-TR" sz="2800" dirty="0">
                <a:cs typeface="Arial" pitchFamily="34" charset="0"/>
              </a:rPr>
              <a:t>Kompresyon bandajlarının altında da uygulanabilir.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endParaRPr lang="tr-TR" dirty="0">
              <a:cs typeface="Arial" pitchFamily="34" charset="0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tr-TR" dirty="0">
                <a:cs typeface="Arial" pitchFamily="34" charset="0"/>
              </a:rPr>
              <a:t>-Nemi azaltabilir. 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endParaRPr lang="tr-TR" dirty="0">
              <a:cs typeface="Arial" pitchFamily="34" charset="0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tr-TR" b="1" dirty="0">
                <a:cs typeface="Arial" pitchFamily="34" charset="0"/>
              </a:rPr>
              <a:t>-Gümüş içeren antibakteriyel formu da mevcut.</a:t>
            </a:r>
            <a:endParaRPr lang="tr-TR" dirty="0">
              <a:cs typeface="Arial" pitchFamily="34" charset="0"/>
            </a:endParaRPr>
          </a:p>
        </p:txBody>
      </p:sp>
      <p:sp>
        <p:nvSpPr>
          <p:cNvPr id="6148" name="6 Dikdörtgen"/>
          <p:cNvSpPr>
            <a:spLocks noChangeArrowheads="1"/>
          </p:cNvSpPr>
          <p:nvPr/>
        </p:nvSpPr>
        <p:spPr bwMode="auto">
          <a:xfrm>
            <a:off x="4477745" y="193964"/>
            <a:ext cx="260975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tr-TR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3. Köpükler</a:t>
            </a:r>
          </a:p>
        </p:txBody>
      </p:sp>
      <p:pic>
        <p:nvPicPr>
          <p:cNvPr id="50483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80214" y="701970"/>
            <a:ext cx="357187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483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80214" y="3656080"/>
            <a:ext cx="2915816" cy="318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516" y="5157192"/>
            <a:ext cx="1506844" cy="1506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5157192"/>
            <a:ext cx="1506844" cy="1506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1372647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5 Dikdörtgen"/>
          <p:cNvSpPr>
            <a:spLocks noChangeArrowheads="1"/>
          </p:cNvSpPr>
          <p:nvPr/>
        </p:nvSpPr>
        <p:spPr bwMode="auto">
          <a:xfrm>
            <a:off x="382282" y="1234116"/>
            <a:ext cx="8583298" cy="48271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tr-TR" dirty="0">
                <a:solidFill>
                  <a:schemeClr val="bg1"/>
                </a:solidFill>
                <a:cs typeface="Arial" pitchFamily="34" charset="0"/>
              </a:rPr>
              <a:t>-</a:t>
            </a:r>
            <a:r>
              <a:rPr lang="tr-TR" dirty="0">
                <a:cs typeface="Arial" pitchFamily="34" charset="0"/>
              </a:rPr>
              <a:t>-</a:t>
            </a:r>
            <a:r>
              <a:rPr lang="tr-TR" sz="2400" dirty="0">
                <a:cs typeface="Arial" pitchFamily="34" charset="0"/>
              </a:rPr>
              <a:t>Kalsiyum aljinat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tr-TR" sz="2400" dirty="0"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tr-TR" sz="2400" dirty="0">
                <a:cs typeface="Arial" pitchFamily="34" charset="0"/>
              </a:rPr>
              <a:t>-Ağırlıklarının 20-60 katını emebilirler.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tr-TR" sz="2400" dirty="0"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tr-TR" sz="2400" dirty="0">
                <a:cs typeface="Arial" pitchFamily="34" charset="0"/>
              </a:rPr>
              <a:t>-Yara ile temasla jel formuna geçer.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tr-TR" sz="2400" dirty="0"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tr-TR" sz="2400" dirty="0">
                <a:cs typeface="Arial" pitchFamily="34" charset="0"/>
              </a:rPr>
              <a:t>-Yaraya yapışmaz.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tr-TR" sz="2400" dirty="0"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tr-TR" sz="2400" dirty="0">
                <a:cs typeface="Arial" pitchFamily="34" charset="0"/>
              </a:rPr>
              <a:t>-</a:t>
            </a:r>
            <a:r>
              <a:rPr lang="tr-TR" sz="2400" dirty="0" err="1">
                <a:cs typeface="Arial" pitchFamily="34" charset="0"/>
              </a:rPr>
              <a:t>Adezif</a:t>
            </a:r>
            <a:r>
              <a:rPr lang="tr-TR" sz="2400" dirty="0">
                <a:cs typeface="Arial" pitchFamily="34" charset="0"/>
              </a:rPr>
              <a:t> poliüretan veya yarı geçirgen film ile uygulanabilir.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tr-TR" sz="2400" dirty="0"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tr-TR" sz="2400" dirty="0">
                <a:cs typeface="Arial" pitchFamily="34" charset="0"/>
              </a:rPr>
              <a:t>-Kuru yaralar için uygun değil; orta-ciddi </a:t>
            </a:r>
            <a:r>
              <a:rPr lang="tr-TR" sz="2400" dirty="0" err="1">
                <a:cs typeface="Arial" pitchFamily="34" charset="0"/>
              </a:rPr>
              <a:t>eksudatif</a:t>
            </a:r>
            <a:r>
              <a:rPr lang="tr-TR" sz="2400" dirty="0">
                <a:cs typeface="Arial" pitchFamily="34" charset="0"/>
              </a:rPr>
              <a:t> yaralarda uygun.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tr-TR" sz="2400" dirty="0"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tr-TR" sz="2400" dirty="0">
                <a:cs typeface="Arial" pitchFamily="34" charset="0"/>
              </a:rPr>
              <a:t>-</a:t>
            </a:r>
            <a:r>
              <a:rPr lang="tr-TR" sz="2400" b="1" dirty="0">
                <a:cs typeface="Arial" pitchFamily="34" charset="0"/>
              </a:rPr>
              <a:t>Gümüş içeren antibakteriyel form mevcut</a:t>
            </a:r>
            <a:r>
              <a:rPr lang="tr-TR" sz="2400" b="1" dirty="0">
                <a:solidFill>
                  <a:srgbClr val="FFFF00"/>
                </a:solidFill>
                <a:cs typeface="Arial" pitchFamily="34" charset="0"/>
              </a:rPr>
              <a:t>.</a:t>
            </a:r>
            <a:endParaRPr lang="tr-TR" sz="2400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4172158" y="234339"/>
            <a:ext cx="3847683" cy="98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tr-TR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4. Aljinatlar </a:t>
            </a:r>
          </a:p>
          <a:p>
            <a:pPr eaLnBrk="0" hangingPunct="0">
              <a:defRPr/>
            </a:pPr>
            <a:endParaRPr lang="tr-TR" b="1" dirty="0">
              <a:latin typeface="Atatürk" pitchFamily="66" charset="0"/>
              <a:cs typeface="Arial" pitchFamily="34" charset="0"/>
            </a:endParaRPr>
          </a:p>
        </p:txBody>
      </p:sp>
      <p:pic>
        <p:nvPicPr>
          <p:cNvPr id="50585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94232" y="1308743"/>
            <a:ext cx="2482052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8140993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3642489" y="224054"/>
            <a:ext cx="4907022" cy="98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tr-TR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5. </a:t>
            </a:r>
            <a:r>
              <a:rPr lang="tr-TR" sz="4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Hidrofiberler</a:t>
            </a:r>
            <a:endParaRPr lang="tr-TR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  <a:p>
            <a:pPr eaLnBrk="0" hangingPunct="0">
              <a:defRPr/>
            </a:pPr>
            <a:endParaRPr lang="tr-TR" b="1" dirty="0">
              <a:latin typeface="Atatürk" pitchFamily="66" charset="0"/>
              <a:cs typeface="Arial" pitchFamily="34" charset="0"/>
            </a:endParaRPr>
          </a:p>
        </p:txBody>
      </p:sp>
      <p:sp>
        <p:nvSpPr>
          <p:cNvPr id="2" name="Dikdörtgen 1"/>
          <p:cNvSpPr/>
          <p:nvPr/>
        </p:nvSpPr>
        <p:spPr>
          <a:xfrm>
            <a:off x="777961" y="1245533"/>
            <a:ext cx="6146946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tr-TR" sz="2000" dirty="0"/>
              <a:t>-%100 </a:t>
            </a:r>
            <a:r>
              <a:rPr lang="tr-TR" sz="2000" dirty="0" err="1"/>
              <a:t>NaCMC</a:t>
            </a:r>
            <a:r>
              <a:rPr lang="tr-TR" sz="2000" dirty="0"/>
              <a:t> </a:t>
            </a:r>
          </a:p>
          <a:p>
            <a:endParaRPr lang="tr-TR" sz="2000" dirty="0"/>
          </a:p>
          <a:p>
            <a:r>
              <a:rPr lang="tr-TR" sz="2000" dirty="0"/>
              <a:t>-Hidrofilik, orta-ciddi </a:t>
            </a:r>
            <a:r>
              <a:rPr lang="tr-TR" sz="2000" dirty="0" err="1"/>
              <a:t>eksudalı</a:t>
            </a:r>
            <a:r>
              <a:rPr lang="tr-TR" sz="2000" dirty="0"/>
              <a:t> yaralar</a:t>
            </a:r>
          </a:p>
          <a:p>
            <a:endParaRPr lang="tr-TR" sz="2000" dirty="0"/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tr-TR" sz="2000" dirty="0">
                <a:cs typeface="Arial" pitchFamily="34" charset="0"/>
              </a:rPr>
              <a:t>-Ağırlıklarının 20-60 katı sıvı </a:t>
            </a:r>
            <a:r>
              <a:rPr lang="tr-TR" sz="2000" dirty="0" err="1">
                <a:cs typeface="Arial" pitchFamily="34" charset="0"/>
              </a:rPr>
              <a:t>emeblirler</a:t>
            </a:r>
            <a:r>
              <a:rPr lang="tr-TR" sz="2000" dirty="0">
                <a:cs typeface="Arial" pitchFamily="34" charset="0"/>
              </a:rPr>
              <a:t>.</a:t>
            </a:r>
          </a:p>
          <a:p>
            <a:pPr marL="285750" indent="-285750">
              <a:buFontTx/>
              <a:buChar char="-"/>
            </a:pPr>
            <a:endParaRPr lang="tr-TR" sz="2000" dirty="0"/>
          </a:p>
          <a:p>
            <a:r>
              <a:rPr lang="tr-TR" sz="2000" dirty="0"/>
              <a:t>-Jel haline gelirler.</a:t>
            </a:r>
          </a:p>
          <a:p>
            <a:endParaRPr lang="tr-TR" sz="2000" dirty="0"/>
          </a:p>
          <a:p>
            <a:r>
              <a:rPr lang="tr-TR" sz="2000" dirty="0"/>
              <a:t>-Sıvıyı tutarlar.</a:t>
            </a:r>
          </a:p>
          <a:p>
            <a:endParaRPr lang="tr-TR" sz="2000" dirty="0"/>
          </a:p>
          <a:p>
            <a:r>
              <a:rPr lang="tr-TR" sz="2000" dirty="0"/>
              <a:t>-Dokuya yapışmazlar.</a:t>
            </a:r>
          </a:p>
          <a:p>
            <a:endParaRPr lang="tr-TR" sz="2000" dirty="0"/>
          </a:p>
          <a:p>
            <a:r>
              <a:rPr lang="tr-TR" sz="2000" dirty="0"/>
              <a:t>-</a:t>
            </a:r>
            <a:r>
              <a:rPr lang="tr-TR" sz="2000" dirty="0" err="1"/>
              <a:t>Maserasyonu</a:t>
            </a:r>
            <a:r>
              <a:rPr lang="tr-TR" sz="2000" dirty="0"/>
              <a:t> azaltırlar.</a:t>
            </a:r>
          </a:p>
          <a:p>
            <a:endParaRPr lang="tr-TR" sz="2000" dirty="0"/>
          </a:p>
          <a:p>
            <a:r>
              <a:rPr lang="tr-TR" sz="2000" dirty="0"/>
              <a:t>-</a:t>
            </a:r>
            <a:r>
              <a:rPr lang="tr-TR" sz="2000" b="1" dirty="0">
                <a:cs typeface="Arial" pitchFamily="34" charset="0"/>
              </a:rPr>
              <a:t> Gümüş içeren </a:t>
            </a:r>
            <a:r>
              <a:rPr lang="tr-TR" sz="2000" b="1" dirty="0" err="1">
                <a:cs typeface="Arial" pitchFamily="34" charset="0"/>
              </a:rPr>
              <a:t>antimikrobiyel</a:t>
            </a:r>
            <a:r>
              <a:rPr lang="tr-TR" sz="2000" b="1" dirty="0">
                <a:cs typeface="Arial" pitchFamily="34" charset="0"/>
              </a:rPr>
              <a:t> formları mevcut.</a:t>
            </a:r>
            <a:endParaRPr lang="tr-TR" sz="2000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7894" y="1245533"/>
            <a:ext cx="3343971" cy="4773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021267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3642488" y="423041"/>
            <a:ext cx="4907022" cy="98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tr-TR" sz="4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Hidrofiber</a:t>
            </a:r>
            <a:r>
              <a:rPr lang="tr-TR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 örtüler </a:t>
            </a:r>
          </a:p>
          <a:p>
            <a:pPr eaLnBrk="0" hangingPunct="0">
              <a:defRPr/>
            </a:pPr>
            <a:endParaRPr lang="tr-TR" b="1" dirty="0">
              <a:latin typeface="Atatürk" pitchFamily="66" charset="0"/>
              <a:cs typeface="Arial" pitchFamily="34" charset="0"/>
            </a:endParaRPr>
          </a:p>
        </p:txBody>
      </p:sp>
      <p:sp>
        <p:nvSpPr>
          <p:cNvPr id="6" name="object 22">
            <a:extLst>
              <a:ext uri="{FF2B5EF4-FFF2-40B4-BE49-F238E27FC236}">
                <a16:creationId xmlns:a16="http://schemas.microsoft.com/office/drawing/2014/main" id="{8225806E-7AF0-7646-939A-8CDC2822CF0E}"/>
              </a:ext>
            </a:extLst>
          </p:cNvPr>
          <p:cNvSpPr/>
          <p:nvPr/>
        </p:nvSpPr>
        <p:spPr>
          <a:xfrm>
            <a:off x="4799856" y="3977680"/>
            <a:ext cx="2592288" cy="288032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160"/>
          </a:p>
        </p:txBody>
      </p:sp>
      <p:sp>
        <p:nvSpPr>
          <p:cNvPr id="8" name="Dikdörtgen 7"/>
          <p:cNvSpPr/>
          <p:nvPr/>
        </p:nvSpPr>
        <p:spPr>
          <a:xfrm>
            <a:off x="1343793" y="1538641"/>
            <a:ext cx="9504413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sz="2400" dirty="0"/>
              <a:t>EDTA (</a:t>
            </a:r>
            <a:r>
              <a:rPr lang="tr-TR" dirty="0" err="1"/>
              <a:t>Etilendiamintetraasetik</a:t>
            </a:r>
            <a:r>
              <a:rPr lang="tr-TR" dirty="0"/>
              <a:t> asit)</a:t>
            </a:r>
            <a:r>
              <a:rPr lang="tr-TR" sz="2400" dirty="0"/>
              <a:t>, BEC </a:t>
            </a:r>
            <a:r>
              <a:rPr lang="tr-TR" sz="2400" i="1" dirty="0"/>
              <a:t>(</a:t>
            </a:r>
            <a:r>
              <a:rPr lang="en-GB" sz="2400" i="1" dirty="0" err="1"/>
              <a:t>Benzethonium</a:t>
            </a:r>
            <a:r>
              <a:rPr lang="en-GB" sz="2400" i="1" dirty="0"/>
              <a:t> Cl</a:t>
            </a:r>
            <a:r>
              <a:rPr lang="tr-TR" sz="2400" i="1" dirty="0"/>
              <a:t>) </a:t>
            </a:r>
            <a:r>
              <a:rPr lang="tr-TR" sz="2400" dirty="0"/>
              <a:t>ve gümüş içeren hidrofilik </a:t>
            </a:r>
            <a:r>
              <a:rPr lang="tr-TR" sz="2400" dirty="0" err="1"/>
              <a:t>hidrofiberler</a:t>
            </a:r>
            <a:r>
              <a:rPr lang="tr-TR" sz="2400" dirty="0"/>
              <a:t>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EDTA </a:t>
            </a:r>
            <a:r>
              <a:rPr lang="en-GB" sz="2400" dirty="0" err="1"/>
              <a:t>ve</a:t>
            </a:r>
            <a:r>
              <a:rPr lang="en-GB" sz="2400" dirty="0"/>
              <a:t> BEC</a:t>
            </a:r>
            <a:r>
              <a:rPr lang="tr-TR" sz="2400" dirty="0"/>
              <a:t> </a:t>
            </a:r>
            <a:r>
              <a:rPr lang="tr-TR" sz="2400" i="1" dirty="0"/>
              <a:t>biyofilmi engeller.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tr-TR" sz="24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sz="2400" dirty="0"/>
              <a:t>Bakteri ve </a:t>
            </a:r>
            <a:r>
              <a:rPr lang="tr-TR" sz="2400" dirty="0" err="1"/>
              <a:t>EPS’yi</a:t>
            </a:r>
            <a:r>
              <a:rPr lang="tr-TR" sz="2400" dirty="0"/>
              <a:t> (ekstraselüler polimerik yapıyı) pansuman değiştirilirken ayırır (</a:t>
            </a:r>
            <a:r>
              <a:rPr lang="tr-TR" sz="2400" dirty="0" err="1"/>
              <a:t>Debridman</a:t>
            </a:r>
            <a:r>
              <a:rPr lang="tr-TR" sz="2400" dirty="0"/>
              <a:t>). </a:t>
            </a:r>
            <a:endParaRPr lang="tr-TR" dirty="0"/>
          </a:p>
        </p:txBody>
      </p:sp>
      <p:pic>
        <p:nvPicPr>
          <p:cNvPr id="9" name="Picture 12">
            <a:extLst>
              <a:ext uri="{FF2B5EF4-FFF2-40B4-BE49-F238E27FC236}">
                <a16:creationId xmlns:a16="http://schemas.microsoft.com/office/drawing/2014/main" id="{B952E310-BF30-5B44-A462-89FEF00F23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2483" y="4878856"/>
            <a:ext cx="1296144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529883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359407" y="205569"/>
            <a:ext cx="7447071" cy="1143000"/>
          </a:xfrm>
        </p:spPr>
        <p:txBody>
          <a:bodyPr/>
          <a:lstStyle/>
          <a:p>
            <a:r>
              <a:rPr lang="tr-TR" b="1" dirty="0"/>
              <a:t>6. Yara temas örtüler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1113826" y="3308088"/>
            <a:ext cx="4260126" cy="2703798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  <a:buFont typeface="Arial" charset="-94"/>
              <a:buChar char="•"/>
            </a:pPr>
            <a:r>
              <a:rPr lang="tr-TR" sz="2400" dirty="0"/>
              <a:t>Tüller (vazelin, parafin)</a:t>
            </a:r>
          </a:p>
          <a:p>
            <a:pPr>
              <a:lnSpc>
                <a:spcPct val="150000"/>
              </a:lnSpc>
              <a:buFont typeface="Arial" charset="-94"/>
              <a:buChar char="•"/>
            </a:pPr>
            <a:r>
              <a:rPr lang="tr-TR" sz="2400" dirty="0"/>
              <a:t>Silikon</a:t>
            </a:r>
          </a:p>
          <a:p>
            <a:pPr>
              <a:lnSpc>
                <a:spcPct val="150000"/>
              </a:lnSpc>
              <a:buFont typeface="Arial" charset="-94"/>
              <a:buChar char="•"/>
            </a:pPr>
            <a:r>
              <a:rPr lang="tr-TR" sz="2400" dirty="0"/>
              <a:t>Polyester</a:t>
            </a:r>
          </a:p>
          <a:p>
            <a:pPr>
              <a:lnSpc>
                <a:spcPct val="150000"/>
              </a:lnSpc>
              <a:buFont typeface="Arial" charset="-94"/>
              <a:buChar char="•"/>
            </a:pPr>
            <a:r>
              <a:rPr lang="tr-TR" sz="2400" dirty="0"/>
              <a:t>Naylon </a:t>
            </a:r>
          </a:p>
          <a:p>
            <a:pPr>
              <a:lnSpc>
                <a:spcPct val="150000"/>
              </a:lnSpc>
              <a:buFont typeface="Arial" charset="-94"/>
              <a:buChar char="•"/>
            </a:pPr>
            <a:r>
              <a:rPr lang="tr-TR" sz="2400" dirty="0" err="1"/>
              <a:t>Hidrokolloid</a:t>
            </a:r>
            <a:endParaRPr lang="tr-TR" sz="2400" dirty="0"/>
          </a:p>
        </p:txBody>
      </p:sp>
      <p:pic>
        <p:nvPicPr>
          <p:cNvPr id="5" name="Resim 4"/>
          <p:cNvPicPr>
            <a:picLocks noChangeAspect="1"/>
          </p:cNvPicPr>
          <p:nvPr/>
        </p:nvPicPr>
        <p:blipFill rotWithShape="1">
          <a:blip r:embed="rId2"/>
          <a:srcRect r="28280"/>
          <a:stretch/>
        </p:blipFill>
        <p:spPr>
          <a:xfrm>
            <a:off x="9669138" y="5146524"/>
            <a:ext cx="1858011" cy="1660683"/>
          </a:xfrm>
          <a:prstGeom prst="rect">
            <a:avLst/>
          </a:prstGeom>
        </p:spPr>
      </p:pic>
      <p:pic>
        <p:nvPicPr>
          <p:cNvPr id="6" name="Resim 5"/>
          <p:cNvPicPr>
            <a:picLocks noChangeAspect="1"/>
          </p:cNvPicPr>
          <p:nvPr/>
        </p:nvPicPr>
        <p:blipFill rotWithShape="1">
          <a:blip r:embed="rId3"/>
          <a:srcRect l="41501"/>
          <a:stretch/>
        </p:blipFill>
        <p:spPr>
          <a:xfrm>
            <a:off x="10898095" y="2623339"/>
            <a:ext cx="629054" cy="951866"/>
          </a:xfrm>
          <a:prstGeom prst="rect">
            <a:avLst/>
          </a:prstGeom>
        </p:spPr>
      </p:pic>
      <p:pic>
        <p:nvPicPr>
          <p:cNvPr id="8" name="Resim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24096" y="265174"/>
            <a:ext cx="1777052" cy="2158154"/>
          </a:xfrm>
          <a:prstGeom prst="rect">
            <a:avLst/>
          </a:prstGeom>
        </p:spPr>
      </p:pic>
      <p:pic>
        <p:nvPicPr>
          <p:cNvPr id="10" name="Resim 9"/>
          <p:cNvPicPr>
            <a:picLocks noChangeAspect="1"/>
          </p:cNvPicPr>
          <p:nvPr/>
        </p:nvPicPr>
        <p:blipFill rotWithShape="1">
          <a:blip r:embed="rId5"/>
          <a:srcRect l="9392" b="5185"/>
          <a:stretch/>
        </p:blipFill>
        <p:spPr>
          <a:xfrm>
            <a:off x="7523640" y="4942562"/>
            <a:ext cx="1778035" cy="1813726"/>
          </a:xfrm>
          <a:prstGeom prst="rect">
            <a:avLst/>
          </a:prstGeom>
        </p:spPr>
      </p:pic>
      <p:pic>
        <p:nvPicPr>
          <p:cNvPr id="13" name="Resim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68732" y="2298730"/>
            <a:ext cx="1200812" cy="1601083"/>
          </a:xfrm>
          <a:prstGeom prst="rect">
            <a:avLst/>
          </a:prstGeom>
        </p:spPr>
      </p:pic>
      <p:pic>
        <p:nvPicPr>
          <p:cNvPr id="15" name="Resim 1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88227" y="3113825"/>
            <a:ext cx="1218601" cy="1716018"/>
          </a:xfrm>
          <a:prstGeom prst="rect">
            <a:avLst/>
          </a:prstGeom>
        </p:spPr>
      </p:pic>
      <p:pic>
        <p:nvPicPr>
          <p:cNvPr id="17" name="Resim 16"/>
          <p:cNvPicPr>
            <a:picLocks noChangeAspect="1"/>
          </p:cNvPicPr>
          <p:nvPr/>
        </p:nvPicPr>
        <p:blipFill rotWithShape="1">
          <a:blip r:embed="rId8"/>
          <a:srcRect l="15778" t="26000" r="14000" b="27417"/>
          <a:stretch/>
        </p:blipFill>
        <p:spPr>
          <a:xfrm>
            <a:off x="7523640" y="588424"/>
            <a:ext cx="2107754" cy="1657153"/>
          </a:xfrm>
          <a:prstGeom prst="rect">
            <a:avLst/>
          </a:prstGeom>
        </p:spPr>
      </p:pic>
      <p:pic>
        <p:nvPicPr>
          <p:cNvPr id="11" name="Resim 10"/>
          <p:cNvPicPr>
            <a:picLocks noChangeAspect="1"/>
          </p:cNvPicPr>
          <p:nvPr/>
        </p:nvPicPr>
        <p:blipFill rotWithShape="1">
          <a:blip r:embed="rId9"/>
          <a:srcRect l="12213" t="17929" b="7739"/>
          <a:stretch/>
        </p:blipFill>
        <p:spPr>
          <a:xfrm>
            <a:off x="7535379" y="3283681"/>
            <a:ext cx="1219078" cy="1376306"/>
          </a:xfrm>
          <a:prstGeom prst="rect">
            <a:avLst/>
          </a:prstGeom>
        </p:spPr>
      </p:pic>
      <p:pic>
        <p:nvPicPr>
          <p:cNvPr id="12" name="Resim 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72621" y="5046420"/>
            <a:ext cx="2213410" cy="1606011"/>
          </a:xfrm>
          <a:prstGeom prst="rect">
            <a:avLst/>
          </a:prstGeom>
        </p:spPr>
      </p:pic>
      <p:sp>
        <p:nvSpPr>
          <p:cNvPr id="4" name="Dikdörtgen 3"/>
          <p:cNvSpPr/>
          <p:nvPr/>
        </p:nvSpPr>
        <p:spPr>
          <a:xfrm>
            <a:off x="359407" y="1335888"/>
            <a:ext cx="728735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tr-TR" sz="2400" dirty="0"/>
              <a:t>Yara ve emici tabaka arasında</a:t>
            </a:r>
          </a:p>
          <a:p>
            <a:pPr marL="342900" indent="-342900">
              <a:buFont typeface="Arial" pitchFamily="34" charset="0"/>
              <a:buChar char="•"/>
            </a:pPr>
            <a:endParaRPr lang="tr-TR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tr-TR" sz="2400" dirty="0"/>
              <a:t>Kuru ve hafif </a:t>
            </a:r>
            <a:r>
              <a:rPr lang="tr-TR" sz="2400" dirty="0" err="1"/>
              <a:t>eksudalı</a:t>
            </a:r>
            <a:r>
              <a:rPr lang="tr-TR" sz="2400" dirty="0"/>
              <a:t> yara, </a:t>
            </a:r>
            <a:r>
              <a:rPr lang="tr-TR" sz="2400" dirty="0" err="1"/>
              <a:t>epitelize</a:t>
            </a:r>
            <a:r>
              <a:rPr lang="tr-TR" sz="2400" dirty="0"/>
              <a:t> yarada öncelikli</a:t>
            </a:r>
            <a:r>
              <a:rPr lang="tr-TR" sz="2400" dirty="0">
                <a:solidFill>
                  <a:schemeClr val="bg1"/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84315882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sim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8881" y="2703384"/>
            <a:ext cx="2562864" cy="3417152"/>
          </a:xfrm>
          <a:prstGeom prst="rect">
            <a:avLst/>
          </a:prstGeom>
        </p:spPr>
      </p:pic>
      <p:pic>
        <p:nvPicPr>
          <p:cNvPr id="5" name="Resim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6158551" y="2703384"/>
            <a:ext cx="1834475" cy="2445966"/>
          </a:xfrm>
          <a:prstGeom prst="rect">
            <a:avLst/>
          </a:prstGeom>
        </p:spPr>
      </p:pic>
      <p:pic>
        <p:nvPicPr>
          <p:cNvPr id="6" name="Resim 5"/>
          <p:cNvPicPr>
            <a:picLocks noChangeAspect="1"/>
          </p:cNvPicPr>
          <p:nvPr/>
        </p:nvPicPr>
        <p:blipFill rotWithShape="1">
          <a:blip r:embed="rId4"/>
          <a:srcRect t="9061" b="20356"/>
          <a:stretch/>
        </p:blipFill>
        <p:spPr>
          <a:xfrm>
            <a:off x="1676400" y="2071337"/>
            <a:ext cx="4188467" cy="3797301"/>
          </a:xfrm>
          <a:prstGeom prst="rect">
            <a:avLst/>
          </a:prstGeom>
        </p:spPr>
      </p:pic>
      <p:sp>
        <p:nvSpPr>
          <p:cNvPr id="8" name="Metin kutusu 7"/>
          <p:cNvSpPr txBox="1"/>
          <p:nvPr/>
        </p:nvSpPr>
        <p:spPr>
          <a:xfrm>
            <a:off x="1803711" y="2057053"/>
            <a:ext cx="3086288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tr-TR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Mikrodelikli</a:t>
            </a:r>
            <a:r>
              <a:rPr lang="tr-TR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polyester yara temas tabakası </a:t>
            </a:r>
          </a:p>
        </p:txBody>
      </p:sp>
      <p:sp>
        <p:nvSpPr>
          <p:cNvPr id="9" name="Metin kutusu 8"/>
          <p:cNvSpPr txBox="1"/>
          <p:nvPr/>
        </p:nvSpPr>
        <p:spPr>
          <a:xfrm>
            <a:off x="1438508" y="4553376"/>
            <a:ext cx="1908348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tr-TR" b="1" dirty="0"/>
              <a:t>Yüksek emici tabaka</a:t>
            </a:r>
            <a:endParaRPr lang="tr-TR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0" name="Metin kutusu 9"/>
          <p:cNvSpPr txBox="1"/>
          <p:nvPr/>
        </p:nvSpPr>
        <p:spPr>
          <a:xfrm>
            <a:off x="4223793" y="5934671"/>
            <a:ext cx="2924175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tr-TR" b="1" dirty="0"/>
              <a:t>Polyester ve </a:t>
            </a:r>
            <a:r>
              <a:rPr lang="tr-TR" b="1" dirty="0" err="1"/>
              <a:t>visköz</a:t>
            </a:r>
            <a:r>
              <a:rPr lang="tr-TR" b="1" dirty="0"/>
              <a:t> üst tabaka (gaz geçirgen)</a:t>
            </a:r>
          </a:p>
        </p:txBody>
      </p:sp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1676400" y="250318"/>
            <a:ext cx="10515600" cy="1325563"/>
          </a:xfrm>
        </p:spPr>
        <p:txBody>
          <a:bodyPr>
            <a:normAutofit/>
          </a:bodyPr>
          <a:lstStyle/>
          <a:p>
            <a:r>
              <a:rPr lang="tr-TR" b="1" dirty="0"/>
              <a:t>7. Kompozit ve yüksek emici örtüler</a:t>
            </a:r>
          </a:p>
        </p:txBody>
      </p:sp>
    </p:spTree>
    <p:extLst>
      <p:ext uri="{BB962C8B-B14F-4D97-AF65-F5344CB8AC3E}">
        <p14:creationId xmlns:p14="http://schemas.microsoft.com/office/powerpoint/2010/main" val="415763105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5 Dikdörtgen"/>
          <p:cNvSpPr/>
          <p:nvPr/>
        </p:nvSpPr>
        <p:spPr>
          <a:xfrm>
            <a:off x="842525" y="1180072"/>
            <a:ext cx="5934734" cy="29601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tr-TR" sz="2400" b="1" u="sng" dirty="0">
                <a:solidFill>
                  <a:prstClr val="white"/>
                </a:solidFill>
              </a:rPr>
              <a:t> </a:t>
            </a:r>
            <a:endParaRPr lang="tr-TR" sz="2400" b="1" u="sng" dirty="0">
              <a:solidFill>
                <a:prstClr val="white"/>
              </a:solidFill>
              <a:cs typeface="Times New Roman" pitchFamily="18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defRPr/>
            </a:pPr>
            <a:r>
              <a:rPr lang="tr-TR" sz="2400" dirty="0"/>
              <a:t>-</a:t>
            </a:r>
            <a:r>
              <a:rPr lang="tr-TR" sz="2400" dirty="0" err="1"/>
              <a:t>Eskar</a:t>
            </a:r>
            <a:r>
              <a:rPr lang="tr-TR" sz="2400" dirty="0"/>
              <a:t> </a:t>
            </a:r>
            <a:r>
              <a:rPr lang="tr-TR" sz="2400" dirty="0" err="1"/>
              <a:t>debridmanı</a:t>
            </a:r>
            <a:endParaRPr lang="tr-TR" sz="2400" dirty="0"/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defRPr/>
            </a:pPr>
            <a:r>
              <a:rPr lang="tr-TR" sz="2400" dirty="0"/>
              <a:t>-Su %80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defRPr/>
            </a:pPr>
            <a:r>
              <a:rPr lang="tr-TR" sz="2400" dirty="0"/>
              <a:t>-</a:t>
            </a:r>
            <a:r>
              <a:rPr lang="tr-TR" sz="2400" dirty="0" err="1"/>
              <a:t>Hidrokolloid</a:t>
            </a:r>
            <a:r>
              <a:rPr lang="tr-TR" sz="2400" dirty="0"/>
              <a:t>, aljinat ve polimerler ile kombine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defRPr/>
            </a:pPr>
            <a:r>
              <a:rPr lang="tr-TR" sz="2400" dirty="0"/>
              <a:t>-Amorf jel veya örtü</a:t>
            </a:r>
            <a:endParaRPr lang="tr-TR" sz="2400" b="1" dirty="0"/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defRPr/>
            </a:pPr>
            <a:r>
              <a:rPr lang="tr-TR" sz="2400" b="1" dirty="0"/>
              <a:t>-</a:t>
            </a:r>
            <a:r>
              <a:rPr lang="tr-TR" sz="2400" b="1" dirty="0" err="1"/>
              <a:t>Debridman</a:t>
            </a:r>
            <a:r>
              <a:rPr lang="tr-TR" sz="2400" b="1" dirty="0"/>
              <a:t> ve otoliz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defRPr/>
            </a:pPr>
            <a:r>
              <a:rPr lang="tr-TR" sz="2400" b="1" dirty="0"/>
              <a:t>-Nemlilik sağlar.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defRPr/>
            </a:pPr>
            <a:endParaRPr lang="tr-TR" dirty="0">
              <a:solidFill>
                <a:schemeClr val="bg1"/>
              </a:solidFill>
            </a:endParaRPr>
          </a:p>
        </p:txBody>
      </p:sp>
      <p:sp>
        <p:nvSpPr>
          <p:cNvPr id="4" name="3 Dikdörtgen"/>
          <p:cNvSpPr/>
          <p:nvPr/>
        </p:nvSpPr>
        <p:spPr>
          <a:xfrm>
            <a:off x="3426946" y="292285"/>
            <a:ext cx="284257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tr-TR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8.Hidrojeller</a:t>
            </a:r>
            <a:endParaRPr lang="tr-TR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</p:txBody>
      </p:sp>
      <p:pic>
        <p:nvPicPr>
          <p:cNvPr id="17305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4711" y="465324"/>
            <a:ext cx="1152525" cy="309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113" y="3667219"/>
            <a:ext cx="3033904" cy="3090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202" name="Picture 5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8682" y="5013177"/>
            <a:ext cx="4138577" cy="1614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204" name="Picture 6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687" y="757533"/>
            <a:ext cx="2486025" cy="244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521265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545" y="548680"/>
            <a:ext cx="3704343" cy="3672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5917" y="548680"/>
            <a:ext cx="3767385" cy="3672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Metin kutusu 3"/>
          <p:cNvSpPr txBox="1"/>
          <p:nvPr/>
        </p:nvSpPr>
        <p:spPr>
          <a:xfrm>
            <a:off x="3879452" y="4797153"/>
            <a:ext cx="4320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tr-TR" sz="2400" b="1" dirty="0"/>
              <a:t>Enzim aljinat</a:t>
            </a:r>
          </a:p>
          <a:p>
            <a:pPr algn="ctr"/>
            <a:r>
              <a:rPr lang="tr-TR" sz="2400" b="1" dirty="0"/>
              <a:t>(antibakteriyel enzim)</a:t>
            </a:r>
          </a:p>
        </p:txBody>
      </p:sp>
    </p:spTree>
    <p:extLst>
      <p:ext uri="{BB962C8B-B14F-4D97-AF65-F5344CB8AC3E}">
        <p14:creationId xmlns:p14="http://schemas.microsoft.com/office/powerpoint/2010/main" val="139807448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284" y="1395991"/>
            <a:ext cx="8124825" cy="497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1979284" y="188640"/>
            <a:ext cx="12790448" cy="1152128"/>
          </a:xfrm>
        </p:spPr>
        <p:txBody>
          <a:bodyPr>
            <a:normAutofit/>
          </a:bodyPr>
          <a:lstStyle/>
          <a:p>
            <a:r>
              <a:rPr lang="tr-TR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Negatif Basınç Yara Tedavisi (NBYT)</a:t>
            </a:r>
          </a:p>
        </p:txBody>
      </p:sp>
      <p:sp>
        <p:nvSpPr>
          <p:cNvPr id="4" name="Metin kutusu 3"/>
          <p:cNvSpPr txBox="1"/>
          <p:nvPr/>
        </p:nvSpPr>
        <p:spPr>
          <a:xfrm>
            <a:off x="5258552" y="6423264"/>
            <a:ext cx="1721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b="1" dirty="0" err="1"/>
              <a:t>Eksuda</a:t>
            </a:r>
            <a:r>
              <a:rPr lang="tr-TR" b="1" dirty="0"/>
              <a:t> kontrolü</a:t>
            </a:r>
          </a:p>
        </p:txBody>
      </p:sp>
    </p:spTree>
    <p:extLst>
      <p:ext uri="{BB962C8B-B14F-4D97-AF65-F5344CB8AC3E}">
        <p14:creationId xmlns:p14="http://schemas.microsoft.com/office/powerpoint/2010/main" val="26103964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1155039" y="0"/>
            <a:ext cx="8229600" cy="1143000"/>
          </a:xfrm>
        </p:spPr>
        <p:txBody>
          <a:bodyPr>
            <a:normAutofit/>
          </a:bodyPr>
          <a:lstStyle/>
          <a:p>
            <a:r>
              <a:rPr lang="tr-TR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Yara kenarı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1080592" y="1227221"/>
            <a:ext cx="5194920" cy="2692896"/>
          </a:xfrm>
        </p:spPr>
        <p:txBody>
          <a:bodyPr>
            <a:normAutofit/>
          </a:bodyPr>
          <a:lstStyle/>
          <a:p>
            <a:r>
              <a:rPr lang="tr-TR" b="1" dirty="0"/>
              <a:t>Kontraksiyon</a:t>
            </a:r>
          </a:p>
          <a:p>
            <a:pPr lvl="1"/>
            <a:r>
              <a:rPr lang="tr-TR" dirty="0"/>
              <a:t>NBYT</a:t>
            </a:r>
          </a:p>
          <a:p>
            <a:r>
              <a:rPr lang="tr-TR" b="1" dirty="0"/>
              <a:t>Epitelizasyon</a:t>
            </a:r>
          </a:p>
          <a:p>
            <a:pPr lvl="1"/>
            <a:r>
              <a:rPr lang="tr-TR" dirty="0"/>
              <a:t>Deri greftleri</a:t>
            </a:r>
          </a:p>
          <a:p>
            <a:pPr lvl="1"/>
            <a:r>
              <a:rPr lang="tr-TR" dirty="0"/>
              <a:t>Deri benzerleri</a:t>
            </a:r>
          </a:p>
          <a:p>
            <a:endParaRPr lang="tr-TR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161" y="476672"/>
            <a:ext cx="2987229" cy="206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ikdörtgen 3"/>
          <p:cNvSpPr/>
          <p:nvPr/>
        </p:nvSpPr>
        <p:spPr>
          <a:xfrm>
            <a:off x="1703512" y="581727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tr-TR" dirty="0">
                <a:solidFill>
                  <a:schemeClr val="bg1"/>
                </a:solidFill>
              </a:rPr>
              <a:t>Kolajen matrikste insan dermal fibroblastları ve insan epidermal keratinositleri </a:t>
            </a:r>
          </a:p>
        </p:txBody>
      </p:sp>
      <p:sp>
        <p:nvSpPr>
          <p:cNvPr id="8" name="Dikdörtgen 7"/>
          <p:cNvSpPr/>
          <p:nvPr/>
        </p:nvSpPr>
        <p:spPr>
          <a:xfrm>
            <a:off x="7536161" y="2629283"/>
            <a:ext cx="1848479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b="1" i="1" dirty="0" err="1"/>
              <a:t>Integra</a:t>
            </a:r>
            <a:r>
              <a:rPr lang="tr-TR" b="1" i="1" dirty="0"/>
              <a:t>--BTM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b="1" dirty="0" err="1"/>
              <a:t>Alloderm</a:t>
            </a:r>
            <a:endParaRPr lang="tr-TR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b="1" dirty="0" err="1"/>
              <a:t>Matriderm</a:t>
            </a:r>
            <a:endParaRPr lang="tr-TR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b="1" dirty="0" err="1"/>
              <a:t>Apligraft</a:t>
            </a:r>
            <a:endParaRPr lang="tr-TR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b="1" dirty="0" err="1"/>
              <a:t>Dermagraft</a:t>
            </a:r>
            <a:endParaRPr lang="tr-TR" b="1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0592" y="4538946"/>
            <a:ext cx="1584176" cy="1726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6201" y="4178718"/>
            <a:ext cx="2371598" cy="2338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Metin kutusu 4"/>
          <p:cNvSpPr txBox="1"/>
          <p:nvPr/>
        </p:nvSpPr>
        <p:spPr>
          <a:xfrm>
            <a:off x="3925417" y="3814033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2400" dirty="0" err="1"/>
              <a:t>Dermal-Epidermal</a:t>
            </a:r>
            <a:endParaRPr lang="tr-TR" sz="2400" dirty="0"/>
          </a:p>
          <a:p>
            <a:r>
              <a:rPr lang="tr-TR" sz="2400" dirty="0"/>
              <a:t>Hücresel-</a:t>
            </a:r>
            <a:r>
              <a:rPr lang="tr-TR" sz="2400" dirty="0" err="1"/>
              <a:t>Aselüler</a:t>
            </a:r>
            <a:endParaRPr lang="tr-TR" sz="2400" dirty="0"/>
          </a:p>
        </p:txBody>
      </p:sp>
      <p:pic>
        <p:nvPicPr>
          <p:cNvPr id="4098" name="Picture 2" descr="cellutome ile ilgili görsel sonucu">
            <a:extLst>
              <a:ext uri="{FF2B5EF4-FFF2-40B4-BE49-F238E27FC236}">
                <a16:creationId xmlns:a16="http://schemas.microsoft.com/office/drawing/2014/main" id="{33C34D89-7DFB-4E08-A9DD-29F8A68E49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153" y="940028"/>
            <a:ext cx="1535371" cy="159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Dikdörtgen 5"/>
          <p:cNvSpPr/>
          <p:nvPr/>
        </p:nvSpPr>
        <p:spPr>
          <a:xfrm>
            <a:off x="9351638" y="2168878"/>
            <a:ext cx="8826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tr-TR" b="1" i="1" dirty="0" err="1">
                <a:solidFill>
                  <a:schemeClr val="bg1"/>
                </a:solidFill>
              </a:rPr>
              <a:t>Integra</a:t>
            </a:r>
            <a:endParaRPr lang="tr-TR" b="1" i="1" dirty="0">
              <a:solidFill>
                <a:schemeClr val="bg1"/>
              </a:solidFill>
            </a:endParaRPr>
          </a:p>
        </p:txBody>
      </p:sp>
      <p:sp>
        <p:nvSpPr>
          <p:cNvPr id="9" name="Dikdörtgen 8"/>
          <p:cNvSpPr/>
          <p:nvPr/>
        </p:nvSpPr>
        <p:spPr>
          <a:xfrm>
            <a:off x="8739387" y="6146656"/>
            <a:ext cx="12245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tr-TR" b="1" dirty="0" err="1"/>
              <a:t>Matriderm</a:t>
            </a:r>
            <a:endParaRPr lang="tr-TR" b="1" dirty="0"/>
          </a:p>
        </p:txBody>
      </p:sp>
    </p:spTree>
    <p:extLst>
      <p:ext uri="{BB962C8B-B14F-4D97-AF65-F5344CB8AC3E}">
        <p14:creationId xmlns:p14="http://schemas.microsoft.com/office/powerpoint/2010/main" val="162178099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2 İçerik Yer Tutucusu"/>
          <p:cNvSpPr>
            <a:spLocks noGrp="1"/>
          </p:cNvSpPr>
          <p:nvPr>
            <p:ph idx="1"/>
          </p:nvPr>
        </p:nvSpPr>
        <p:spPr>
          <a:xfrm>
            <a:off x="1679576" y="763179"/>
            <a:ext cx="7716171" cy="3053017"/>
          </a:xfrm>
        </p:spPr>
        <p:txBody>
          <a:bodyPr>
            <a:normAutofit fontScale="92500" lnSpcReduction="20000"/>
          </a:bodyPr>
          <a:lstStyle/>
          <a:p>
            <a:pPr>
              <a:buFont typeface="Arial" charset="0"/>
              <a:buNone/>
            </a:pPr>
            <a:r>
              <a:rPr lang="tr-TR" sz="1800" dirty="0" err="1">
                <a:cs typeface="Arial" pitchFamily="34" charset="0"/>
              </a:rPr>
              <a:t>Lohmann</a:t>
            </a:r>
            <a:r>
              <a:rPr lang="tr-TR" sz="1800" dirty="0">
                <a:cs typeface="Arial" pitchFamily="34" charset="0"/>
              </a:rPr>
              <a:t> &amp;</a:t>
            </a:r>
            <a:r>
              <a:rPr lang="tr-TR" sz="1800" dirty="0" err="1">
                <a:cs typeface="Arial" pitchFamily="34" charset="0"/>
              </a:rPr>
              <a:t>Rauscher</a:t>
            </a:r>
            <a:r>
              <a:rPr lang="tr-TR" sz="1800" dirty="0">
                <a:cs typeface="Arial" pitchFamily="34" charset="0"/>
              </a:rPr>
              <a:t>               </a:t>
            </a:r>
            <a:r>
              <a:rPr lang="tr-TR" sz="1800" dirty="0" err="1">
                <a:cs typeface="Arial" pitchFamily="34" charset="0"/>
              </a:rPr>
              <a:t>Suprasorb</a:t>
            </a:r>
            <a:r>
              <a:rPr lang="tr-TR" sz="1800" dirty="0">
                <a:cs typeface="Arial" pitchFamily="34" charset="0"/>
              </a:rPr>
              <a:t> C </a:t>
            </a:r>
            <a:r>
              <a:rPr lang="tr-TR" sz="1800" dirty="0" err="1">
                <a:cs typeface="Arial" pitchFamily="34" charset="0"/>
              </a:rPr>
              <a:t>Collagen</a:t>
            </a:r>
            <a:r>
              <a:rPr lang="tr-TR" sz="1800" dirty="0"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tr-TR" sz="1800" dirty="0" err="1">
                <a:cs typeface="Arial" pitchFamily="34" charset="0"/>
              </a:rPr>
              <a:t>Bio</a:t>
            </a:r>
            <a:r>
              <a:rPr lang="tr-TR" sz="1800" dirty="0">
                <a:cs typeface="Arial" pitchFamily="34" charset="0"/>
              </a:rPr>
              <a:t>-Gen  	                                   </a:t>
            </a:r>
            <a:r>
              <a:rPr lang="tr-TR" sz="1800" dirty="0" err="1">
                <a:cs typeface="Arial" pitchFamily="34" charset="0"/>
              </a:rPr>
              <a:t>Gelfix</a:t>
            </a:r>
            <a:r>
              <a:rPr lang="tr-TR" sz="1800" dirty="0">
                <a:cs typeface="Arial" pitchFamily="34" charset="0"/>
              </a:rPr>
              <a:t> Silver                                                                                                       </a:t>
            </a:r>
          </a:p>
          <a:p>
            <a:pPr>
              <a:buFont typeface="Arial" charset="0"/>
              <a:buNone/>
            </a:pPr>
            <a:r>
              <a:rPr lang="tr-TR" sz="1800" dirty="0">
                <a:cs typeface="Arial" pitchFamily="34" charset="0"/>
              </a:rPr>
              <a:t>3M                                              </a:t>
            </a:r>
            <a:r>
              <a:rPr lang="tr-TR" sz="1800" dirty="0" err="1">
                <a:cs typeface="Arial" pitchFamily="34" charset="0"/>
              </a:rPr>
              <a:t>Promogran</a:t>
            </a:r>
            <a:r>
              <a:rPr lang="tr-TR" sz="1800" dirty="0">
                <a:cs typeface="Arial" pitchFamily="34" charset="0"/>
              </a:rPr>
              <a:t>, </a:t>
            </a:r>
            <a:r>
              <a:rPr lang="tr-TR" sz="1800" dirty="0" err="1">
                <a:cs typeface="Arial" pitchFamily="34" charset="0"/>
              </a:rPr>
              <a:t>Promogran</a:t>
            </a:r>
            <a:r>
              <a:rPr lang="tr-TR" sz="1800" dirty="0">
                <a:cs typeface="Arial" pitchFamily="34" charset="0"/>
              </a:rPr>
              <a:t> </a:t>
            </a:r>
            <a:r>
              <a:rPr lang="tr-TR" sz="1800" dirty="0" err="1">
                <a:cs typeface="Arial" pitchFamily="34" charset="0"/>
              </a:rPr>
              <a:t>Prisma</a:t>
            </a:r>
            <a:r>
              <a:rPr lang="tr-TR" sz="1800" dirty="0">
                <a:cs typeface="Arial" pitchFamily="34" charset="0"/>
              </a:rPr>
              <a:t> </a:t>
            </a:r>
            <a:r>
              <a:rPr lang="tr-TR" sz="1800" dirty="0" err="1">
                <a:cs typeface="Arial" pitchFamily="34" charset="0"/>
              </a:rPr>
              <a:t>Matrix</a:t>
            </a:r>
            <a:endParaRPr lang="tr-TR" sz="1800" dirty="0"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tr-TR" sz="1800" dirty="0">
                <a:cs typeface="Arial" pitchFamily="34" charset="0"/>
              </a:rPr>
              <a:t>3M                                              </a:t>
            </a:r>
            <a:r>
              <a:rPr lang="tr-TR" sz="1800" dirty="0" err="1">
                <a:cs typeface="Arial" pitchFamily="34" charset="0"/>
              </a:rPr>
              <a:t>NuGel</a:t>
            </a:r>
            <a:r>
              <a:rPr lang="tr-TR" sz="1800" dirty="0">
                <a:cs typeface="Arial" pitchFamily="34" charset="0"/>
              </a:rPr>
              <a:t> </a:t>
            </a:r>
            <a:r>
              <a:rPr lang="tr-TR" sz="1800" dirty="0" err="1">
                <a:cs typeface="Arial" pitchFamily="34" charset="0"/>
              </a:rPr>
              <a:t>Collagen</a:t>
            </a:r>
            <a:r>
              <a:rPr lang="tr-TR" sz="1800" dirty="0">
                <a:cs typeface="Arial" pitchFamily="34" charset="0"/>
              </a:rPr>
              <a:t> </a:t>
            </a:r>
            <a:r>
              <a:rPr lang="tr-TR" sz="1800" dirty="0" err="1">
                <a:cs typeface="Arial" pitchFamily="34" charset="0"/>
              </a:rPr>
              <a:t>Wound</a:t>
            </a:r>
            <a:r>
              <a:rPr lang="tr-TR" sz="1800" dirty="0">
                <a:cs typeface="Arial" pitchFamily="34" charset="0"/>
              </a:rPr>
              <a:t> Gel</a:t>
            </a:r>
          </a:p>
          <a:p>
            <a:pPr>
              <a:buFont typeface="Arial" charset="0"/>
              <a:buNone/>
            </a:pPr>
            <a:r>
              <a:rPr lang="tr-TR" sz="1800" dirty="0">
                <a:cs typeface="Arial" pitchFamily="34" charset="0"/>
              </a:rPr>
              <a:t>Smith &amp; </a:t>
            </a:r>
            <a:r>
              <a:rPr lang="tr-TR" sz="1800" dirty="0" err="1">
                <a:cs typeface="Arial" pitchFamily="34" charset="0"/>
              </a:rPr>
              <a:t>Nephew</a:t>
            </a:r>
            <a:r>
              <a:rPr lang="tr-TR" sz="1800" dirty="0">
                <a:cs typeface="Arial" pitchFamily="34" charset="0"/>
              </a:rPr>
              <a:t>, </a:t>
            </a:r>
            <a:r>
              <a:rPr lang="tr-TR" sz="1800" dirty="0" err="1">
                <a:cs typeface="Arial" pitchFamily="34" charset="0"/>
              </a:rPr>
              <a:t>Inc</a:t>
            </a:r>
            <a:r>
              <a:rPr lang="tr-TR" sz="1800" dirty="0">
                <a:cs typeface="Arial" pitchFamily="34" charset="0"/>
              </a:rPr>
              <a:t>.              </a:t>
            </a:r>
            <a:r>
              <a:rPr lang="tr-TR" sz="1800" dirty="0" err="1">
                <a:cs typeface="Arial" pitchFamily="34" charset="0"/>
              </a:rPr>
              <a:t>Biostep</a:t>
            </a:r>
            <a:r>
              <a:rPr lang="tr-TR" sz="1800" dirty="0">
                <a:cs typeface="Arial" pitchFamily="34" charset="0"/>
              </a:rPr>
              <a:t>, </a:t>
            </a:r>
            <a:r>
              <a:rPr lang="tr-TR" sz="1800" dirty="0" err="1">
                <a:cs typeface="Arial" pitchFamily="34" charset="0"/>
              </a:rPr>
              <a:t>Biostep</a:t>
            </a:r>
            <a:r>
              <a:rPr lang="tr-TR" sz="1800" dirty="0">
                <a:cs typeface="Arial" pitchFamily="34" charset="0"/>
              </a:rPr>
              <a:t> </a:t>
            </a:r>
            <a:r>
              <a:rPr lang="tr-TR" sz="1800" dirty="0" err="1">
                <a:cs typeface="Arial" pitchFamily="34" charset="0"/>
              </a:rPr>
              <a:t>Ag</a:t>
            </a:r>
            <a:endParaRPr lang="tr-TR" sz="1800" dirty="0"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tr-TR" sz="1800" dirty="0" err="1">
                <a:cs typeface="Arial" pitchFamily="34" charset="0"/>
              </a:rPr>
              <a:t>Pharma</a:t>
            </a:r>
            <a:r>
              <a:rPr lang="tr-TR" sz="1800" dirty="0">
                <a:cs typeface="Arial" pitchFamily="34" charset="0"/>
              </a:rPr>
              <a:t> </a:t>
            </a:r>
            <a:r>
              <a:rPr lang="tr-TR" sz="1800" dirty="0" err="1">
                <a:cs typeface="Arial" pitchFamily="34" charset="0"/>
              </a:rPr>
              <a:t>Vital</a:t>
            </a:r>
            <a:r>
              <a:rPr lang="tr-TR" sz="1800" dirty="0">
                <a:cs typeface="Arial" pitchFamily="34" charset="0"/>
              </a:rPr>
              <a:t>                              Hyalo4 </a:t>
            </a:r>
            <a:r>
              <a:rPr lang="tr-TR" sz="1800" dirty="0" err="1">
                <a:cs typeface="Arial" pitchFamily="34" charset="0"/>
              </a:rPr>
              <a:t>Regen</a:t>
            </a:r>
            <a:r>
              <a:rPr lang="tr-TR" sz="1800" dirty="0">
                <a:cs typeface="Arial" pitchFamily="34" charset="0"/>
              </a:rPr>
              <a:t>                                </a:t>
            </a:r>
          </a:p>
          <a:p>
            <a:pPr>
              <a:buFont typeface="Arial" charset="0"/>
              <a:buNone/>
            </a:pPr>
            <a:r>
              <a:rPr lang="tr-TR" sz="1800" dirty="0" err="1">
                <a:cs typeface="Arial" pitchFamily="34" charset="0"/>
              </a:rPr>
              <a:t>Mölnlycke</a:t>
            </a:r>
            <a:r>
              <a:rPr lang="tr-TR" sz="1800" dirty="0">
                <a:cs typeface="Arial" pitchFamily="34" charset="0"/>
              </a:rPr>
              <a:t>                                   </a:t>
            </a:r>
            <a:r>
              <a:rPr lang="tr-TR" sz="1800" dirty="0" err="1">
                <a:cs typeface="Arial" pitchFamily="34" charset="0"/>
              </a:rPr>
              <a:t>Mepore</a:t>
            </a:r>
            <a:r>
              <a:rPr lang="tr-TR" sz="1800" dirty="0">
                <a:cs typeface="Arial" pitchFamily="34" charset="0"/>
              </a:rPr>
              <a:t> Pro , BGC </a:t>
            </a:r>
            <a:r>
              <a:rPr lang="tr-TR" sz="1800" dirty="0" err="1">
                <a:cs typeface="Arial" pitchFamily="34" charset="0"/>
              </a:rPr>
              <a:t>Matrix</a:t>
            </a:r>
            <a:r>
              <a:rPr lang="tr-TR" sz="1800" dirty="0">
                <a:cs typeface="Arial" pitchFamily="34" charset="0"/>
              </a:rPr>
              <a:t>  </a:t>
            </a:r>
          </a:p>
          <a:p>
            <a:pPr>
              <a:buFont typeface="Arial" charset="0"/>
              <a:buNone/>
            </a:pPr>
            <a:r>
              <a:rPr lang="tr-TR" sz="1800" dirty="0" err="1">
                <a:cs typeface="Arial" pitchFamily="34" charset="0"/>
              </a:rPr>
              <a:t>Hartmann</a:t>
            </a:r>
            <a:r>
              <a:rPr lang="tr-TR" sz="1800" dirty="0">
                <a:cs typeface="Arial" pitchFamily="34" charset="0"/>
              </a:rPr>
              <a:t>                                   </a:t>
            </a:r>
            <a:r>
              <a:rPr lang="tr-TR" sz="1800" dirty="0" err="1">
                <a:cs typeface="Arial" pitchFamily="34" charset="0"/>
              </a:rPr>
              <a:t>Colla</a:t>
            </a:r>
            <a:r>
              <a:rPr lang="tr-TR" sz="1800" dirty="0">
                <a:cs typeface="Arial" pitchFamily="34" charset="0"/>
              </a:rPr>
              <a:t> </a:t>
            </a:r>
            <a:r>
              <a:rPr lang="tr-TR" sz="1800" dirty="0" err="1">
                <a:cs typeface="Arial" pitchFamily="34" charset="0"/>
              </a:rPr>
              <a:t>Sorb</a:t>
            </a:r>
            <a:r>
              <a:rPr lang="tr-TR" sz="1800" dirty="0">
                <a:cs typeface="Arial" pitchFamily="34" charset="0"/>
              </a:rPr>
              <a:t> </a:t>
            </a:r>
            <a:r>
              <a:rPr lang="tr-TR" sz="1800" dirty="0" err="1">
                <a:cs typeface="Arial" pitchFamily="34" charset="0"/>
              </a:rPr>
              <a:t>Collagen</a:t>
            </a:r>
            <a:r>
              <a:rPr lang="tr-TR" sz="1800" dirty="0">
                <a:cs typeface="Arial" pitchFamily="34" charset="0"/>
              </a:rPr>
              <a:t> </a:t>
            </a:r>
            <a:r>
              <a:rPr lang="tr-TR" sz="1800" dirty="0" err="1">
                <a:cs typeface="Arial" pitchFamily="34" charset="0"/>
              </a:rPr>
              <a:t>Dressing</a:t>
            </a:r>
            <a:r>
              <a:rPr lang="tr-TR" sz="1800" dirty="0"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tr-TR" sz="1800" dirty="0">
                <a:cs typeface="Arial" pitchFamily="34" charset="0"/>
              </a:rPr>
              <a:t>Nova </a:t>
            </a:r>
            <a:r>
              <a:rPr lang="tr-TR" sz="1800" dirty="0" err="1">
                <a:cs typeface="Arial" pitchFamily="34" charset="0"/>
              </a:rPr>
              <a:t>Pharma</a:t>
            </a:r>
            <a:r>
              <a:rPr lang="tr-TR" sz="1800" dirty="0">
                <a:cs typeface="Arial" pitchFamily="34" charset="0"/>
              </a:rPr>
              <a:t>                             </a:t>
            </a:r>
            <a:r>
              <a:rPr lang="tr-TR" sz="1800" dirty="0" err="1">
                <a:cs typeface="Arial" pitchFamily="34" charset="0"/>
              </a:rPr>
              <a:t>Biopad</a:t>
            </a:r>
            <a:endParaRPr lang="tr-TR" sz="1800" dirty="0"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tr-TR" sz="1800" dirty="0">
                <a:cs typeface="Arial" pitchFamily="34" charset="0"/>
              </a:rPr>
              <a:t>Nova </a:t>
            </a:r>
            <a:r>
              <a:rPr lang="tr-TR" sz="1800" dirty="0" err="1">
                <a:cs typeface="Arial" pitchFamily="34" charset="0"/>
              </a:rPr>
              <a:t>Pharma</a:t>
            </a:r>
            <a:r>
              <a:rPr lang="tr-TR" sz="1800" dirty="0">
                <a:cs typeface="Arial" pitchFamily="34" charset="0"/>
              </a:rPr>
              <a:t>                             </a:t>
            </a:r>
            <a:r>
              <a:rPr lang="tr-TR" sz="1800" dirty="0" err="1">
                <a:cs typeface="Arial" pitchFamily="34" charset="0"/>
              </a:rPr>
              <a:t>Biospray</a:t>
            </a:r>
            <a:endParaRPr lang="tr-TR" sz="1800" dirty="0">
              <a:cs typeface="Arial" pitchFamily="34" charset="0"/>
            </a:endParaRPr>
          </a:p>
          <a:p>
            <a:pPr>
              <a:buFont typeface="Arial" charset="0"/>
              <a:buNone/>
            </a:pPr>
            <a:endParaRPr lang="tr-TR" sz="1800" dirty="0">
              <a:cs typeface="Arial" pitchFamily="34" charset="0"/>
            </a:endParaRPr>
          </a:p>
          <a:p>
            <a:pPr>
              <a:buFont typeface="Arial" charset="0"/>
              <a:buNone/>
            </a:pPr>
            <a:endParaRPr lang="tr-TR" sz="1600" dirty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endParaRPr lang="tr-TR" sz="2000" dirty="0">
              <a:latin typeface="Atatürk" pitchFamily="66" charset="0"/>
            </a:endParaRPr>
          </a:p>
        </p:txBody>
      </p:sp>
      <p:sp>
        <p:nvSpPr>
          <p:cNvPr id="6" name="5 Dikdörtgen"/>
          <p:cNvSpPr/>
          <p:nvPr/>
        </p:nvSpPr>
        <p:spPr>
          <a:xfrm>
            <a:off x="1949529" y="251356"/>
            <a:ext cx="5589588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tr-TR" b="1" u="sng" dirty="0">
                <a:cs typeface="Arial" pitchFamily="34" charset="0"/>
              </a:rPr>
              <a:t>Kolajen ürünler</a:t>
            </a:r>
          </a:p>
        </p:txBody>
      </p:sp>
      <p:sp>
        <p:nvSpPr>
          <p:cNvPr id="2" name="AutoShape 5" descr="promogran prisma nedir ile ilgili gÃ¶rsel sonucu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tr-TR"/>
          </a:p>
        </p:txBody>
      </p:sp>
      <p:pic>
        <p:nvPicPr>
          <p:cNvPr id="175111" name="Picture 7" descr="promogran prisma nedir ile ilgili gÃ¶rsel sonucu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576" y="4149080"/>
            <a:ext cx="2237234" cy="2237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5113" name="Picture 9" descr="biostep ile ilgili gÃ¶rsel sonucu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8478" y="4345893"/>
            <a:ext cx="2211593" cy="221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3031" y="-144463"/>
            <a:ext cx="2133303" cy="2133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 descr="YaraVeYanık BakımÜrünler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0290" y="2088215"/>
            <a:ext cx="2199781" cy="1969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0039" y="4383632"/>
            <a:ext cx="3429079" cy="2055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907364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8 Dikdörtgen"/>
          <p:cNvSpPr/>
          <p:nvPr/>
        </p:nvSpPr>
        <p:spPr>
          <a:xfrm>
            <a:off x="250414" y="987564"/>
            <a:ext cx="9045416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eaLnBrk="0" hangingPunct="0">
              <a:defRPr/>
            </a:pPr>
            <a:r>
              <a:rPr lang="tr-TR" sz="2000" b="1" u="sng" dirty="0" err="1">
                <a:cs typeface="Arial" pitchFamily="34" charset="0"/>
              </a:rPr>
              <a:t>Hyalüronik</a:t>
            </a:r>
            <a:r>
              <a:rPr lang="tr-TR" sz="2000" b="1" u="sng" dirty="0">
                <a:cs typeface="Arial" pitchFamily="34" charset="0"/>
              </a:rPr>
              <a:t> Asit </a:t>
            </a:r>
          </a:p>
          <a:p>
            <a:pPr algn="just" eaLnBrk="0" hangingPunct="0">
              <a:defRPr/>
            </a:pPr>
            <a:r>
              <a:rPr lang="tr-TR" sz="1600" dirty="0" err="1">
                <a:latin typeface="Arial" pitchFamily="34" charset="0"/>
                <a:cs typeface="Arial" pitchFamily="34" charset="0"/>
              </a:rPr>
              <a:t>ConvaTec</a:t>
            </a:r>
            <a:r>
              <a:rPr lang="tr-TR" sz="1600" dirty="0">
                <a:latin typeface="Arial" pitchFamily="34" charset="0"/>
                <a:cs typeface="Arial" pitchFamily="34" charset="0"/>
              </a:rPr>
              <a:t>		   </a:t>
            </a:r>
            <a:r>
              <a:rPr lang="tr-TR" sz="1600" dirty="0" err="1">
                <a:latin typeface="Arial" pitchFamily="34" charset="0"/>
                <a:cs typeface="Arial" pitchFamily="34" charset="0"/>
              </a:rPr>
              <a:t>Hyalofill</a:t>
            </a:r>
            <a:endParaRPr lang="tr-TR" sz="1600" dirty="0">
              <a:latin typeface="Arial" pitchFamily="34" charset="0"/>
              <a:cs typeface="Arial" pitchFamily="34" charset="0"/>
            </a:endParaRPr>
          </a:p>
          <a:p>
            <a:pPr algn="just" eaLnBrk="0" hangingPunct="0">
              <a:defRPr/>
            </a:pPr>
            <a:r>
              <a:rPr lang="tr-TR" sz="1600" dirty="0" err="1">
                <a:latin typeface="Arial" pitchFamily="34" charset="0"/>
                <a:cs typeface="Arial" pitchFamily="34" charset="0"/>
              </a:rPr>
              <a:t>Biocell</a:t>
            </a:r>
            <a:r>
              <a:rPr lang="tr-TR" sz="1600" dirty="0">
                <a:latin typeface="Arial" pitchFamily="34" charset="0"/>
                <a:cs typeface="Arial" pitchFamily="34" charset="0"/>
              </a:rPr>
              <a:t>                        </a:t>
            </a:r>
            <a:r>
              <a:rPr lang="tr-TR" sz="1600" dirty="0" err="1">
                <a:latin typeface="Arial" pitchFamily="34" charset="0"/>
                <a:cs typeface="Arial" pitchFamily="34" charset="0"/>
              </a:rPr>
              <a:t>TEXTUS.heal</a:t>
            </a:r>
            <a:r>
              <a:rPr lang="tr-TR" sz="1600" dirty="0">
                <a:latin typeface="Arial" pitchFamily="34" charset="0"/>
                <a:cs typeface="Arial" pitchFamily="34" charset="0"/>
              </a:rPr>
              <a:t>  </a:t>
            </a:r>
          </a:p>
          <a:p>
            <a:pPr algn="just" eaLnBrk="0" hangingPunct="0">
              <a:defRPr/>
            </a:pPr>
            <a:endParaRPr lang="tr-TR" sz="2000" b="1" dirty="0">
              <a:cs typeface="Arial" pitchFamily="34" charset="0"/>
            </a:endParaRPr>
          </a:p>
          <a:p>
            <a:pPr eaLnBrk="0" hangingPunct="0">
              <a:defRPr/>
            </a:pPr>
            <a:r>
              <a:rPr lang="tr-TR" sz="2000" b="1" dirty="0" err="1">
                <a:solidFill>
                  <a:srgbClr val="FF0000"/>
                </a:solidFill>
                <a:cs typeface="Arial" pitchFamily="34" charset="0"/>
              </a:rPr>
              <a:t>Hyalüronik</a:t>
            </a:r>
            <a:r>
              <a:rPr lang="tr-TR" sz="2000" b="1" dirty="0">
                <a:solidFill>
                  <a:srgbClr val="FF0000"/>
                </a:solidFill>
                <a:cs typeface="Arial" pitchFamily="34" charset="0"/>
              </a:rPr>
              <a:t> asit, kolajen liflerini koruyan ve destekleyen bir </a:t>
            </a:r>
            <a:r>
              <a:rPr lang="tr-TR" sz="2000" b="1" dirty="0" err="1">
                <a:solidFill>
                  <a:srgbClr val="FF0000"/>
                </a:solidFill>
                <a:cs typeface="Arial" pitchFamily="34" charset="0"/>
              </a:rPr>
              <a:t>glikoaminoglikandır</a:t>
            </a:r>
            <a:r>
              <a:rPr lang="tr-TR" sz="2000" dirty="0">
                <a:solidFill>
                  <a:srgbClr val="FF0000"/>
                </a:solidFill>
                <a:cs typeface="Arial" pitchFamily="34" charset="0"/>
              </a:rPr>
              <a:t>. </a:t>
            </a:r>
            <a:endParaRPr lang="tr-TR" sz="2000" b="1" dirty="0">
              <a:solidFill>
                <a:srgbClr val="FF0000"/>
              </a:solidFill>
              <a:cs typeface="Arial" pitchFamily="34" charset="0"/>
            </a:endParaRPr>
          </a:p>
          <a:p>
            <a:pPr algn="just" eaLnBrk="0" hangingPunct="0">
              <a:defRPr/>
            </a:pPr>
            <a:endParaRPr lang="tr-TR" sz="2000" b="1" u="sng" dirty="0">
              <a:cs typeface="Arial" pitchFamily="34" charset="0"/>
            </a:endParaRPr>
          </a:p>
          <a:p>
            <a:pPr algn="just" eaLnBrk="0" hangingPunct="0">
              <a:defRPr/>
            </a:pPr>
            <a:r>
              <a:rPr lang="tr-TR" sz="2000" b="1" u="sng" dirty="0" err="1">
                <a:cs typeface="Arial" pitchFamily="34" charset="0"/>
              </a:rPr>
              <a:t>Hyalüronik</a:t>
            </a:r>
            <a:r>
              <a:rPr lang="tr-TR" sz="2000" b="1" u="sng" dirty="0">
                <a:cs typeface="Arial" pitchFamily="34" charset="0"/>
              </a:rPr>
              <a:t> Asit ve Gümüş</a:t>
            </a:r>
          </a:p>
          <a:p>
            <a:pPr eaLnBrk="0" hangingPunct="0">
              <a:defRPr/>
            </a:pPr>
            <a:endParaRPr lang="tr-TR" dirty="0">
              <a:cs typeface="Arial" pitchFamily="34" charset="0"/>
            </a:endParaRPr>
          </a:p>
          <a:p>
            <a:pPr eaLnBrk="0" hangingPunct="0">
              <a:defRPr/>
            </a:pPr>
            <a:r>
              <a:rPr lang="tr-TR" dirty="0">
                <a:cs typeface="Arial" pitchFamily="34" charset="0"/>
              </a:rPr>
              <a:t>PHARMA VİTAL</a:t>
            </a:r>
          </a:p>
          <a:p>
            <a:pPr eaLnBrk="0" hangingPunct="0">
              <a:defRPr/>
            </a:pPr>
            <a:r>
              <a:rPr lang="tr-TR" dirty="0">
                <a:cs typeface="Arial" pitchFamily="34" charset="0"/>
              </a:rPr>
              <a:t>Hyalo4 start   (</a:t>
            </a:r>
            <a:r>
              <a:rPr lang="tr-TR" b="1" dirty="0">
                <a:cs typeface="Arial" pitchFamily="34" charset="0"/>
              </a:rPr>
              <a:t>krem</a:t>
            </a:r>
            <a:r>
              <a:rPr lang="tr-TR" dirty="0">
                <a:cs typeface="Arial" pitchFamily="34" charset="0"/>
              </a:rPr>
              <a:t>) (</a:t>
            </a:r>
            <a:r>
              <a:rPr lang="tr-TR" dirty="0" err="1">
                <a:cs typeface="Arial" pitchFamily="34" charset="0"/>
              </a:rPr>
              <a:t>hyalüronik</a:t>
            </a:r>
            <a:r>
              <a:rPr lang="tr-TR" dirty="0">
                <a:cs typeface="Arial" pitchFamily="34" charset="0"/>
              </a:rPr>
              <a:t> asit-</a:t>
            </a:r>
            <a:r>
              <a:rPr lang="tr-TR" b="1" dirty="0" err="1">
                <a:cs typeface="Arial" pitchFamily="34" charset="0"/>
              </a:rPr>
              <a:t>kolajenaz</a:t>
            </a:r>
            <a:r>
              <a:rPr lang="tr-TR" dirty="0">
                <a:cs typeface="Arial" pitchFamily="34" charset="0"/>
              </a:rPr>
              <a:t>)</a:t>
            </a:r>
          </a:p>
          <a:p>
            <a:pPr eaLnBrk="0" hangingPunct="0">
              <a:defRPr/>
            </a:pPr>
            <a:r>
              <a:rPr lang="tr-TR" dirty="0">
                <a:cs typeface="Arial" pitchFamily="34" charset="0"/>
              </a:rPr>
              <a:t>Hyalo4 </a:t>
            </a:r>
            <a:r>
              <a:rPr lang="tr-TR" dirty="0" err="1">
                <a:cs typeface="Arial" pitchFamily="34" charset="0"/>
              </a:rPr>
              <a:t>control</a:t>
            </a:r>
            <a:r>
              <a:rPr lang="tr-TR" dirty="0">
                <a:cs typeface="Arial" pitchFamily="34" charset="0"/>
              </a:rPr>
              <a:t>  (</a:t>
            </a:r>
            <a:r>
              <a:rPr lang="tr-TR" b="1" dirty="0">
                <a:cs typeface="Arial" pitchFamily="34" charset="0"/>
              </a:rPr>
              <a:t>sprey</a:t>
            </a:r>
            <a:r>
              <a:rPr lang="tr-TR" dirty="0">
                <a:cs typeface="Arial" pitchFamily="34" charset="0"/>
              </a:rPr>
              <a:t>) (</a:t>
            </a:r>
            <a:r>
              <a:rPr lang="tr-TR" dirty="0" err="1">
                <a:cs typeface="Arial" pitchFamily="34" charset="0"/>
              </a:rPr>
              <a:t>hyalüronik</a:t>
            </a:r>
            <a:r>
              <a:rPr lang="tr-TR" dirty="0">
                <a:cs typeface="Arial" pitchFamily="34" charset="0"/>
              </a:rPr>
              <a:t> asit-gümüş)</a:t>
            </a:r>
          </a:p>
          <a:p>
            <a:pPr eaLnBrk="0" hangingPunct="0">
              <a:defRPr/>
            </a:pPr>
            <a:r>
              <a:rPr lang="tr-TR" dirty="0">
                <a:cs typeface="Arial" pitchFamily="34" charset="0"/>
              </a:rPr>
              <a:t>Hyalo4 </a:t>
            </a:r>
            <a:r>
              <a:rPr lang="tr-TR" dirty="0" err="1">
                <a:cs typeface="Arial" pitchFamily="34" charset="0"/>
              </a:rPr>
              <a:t>plus</a:t>
            </a:r>
            <a:r>
              <a:rPr lang="tr-TR" dirty="0">
                <a:cs typeface="Arial" pitchFamily="34" charset="0"/>
              </a:rPr>
              <a:t>        (</a:t>
            </a:r>
            <a:r>
              <a:rPr lang="tr-TR" b="1" dirty="0">
                <a:cs typeface="Arial" pitchFamily="34" charset="0"/>
              </a:rPr>
              <a:t>krem</a:t>
            </a:r>
            <a:r>
              <a:rPr lang="tr-TR" dirty="0">
                <a:cs typeface="Arial" pitchFamily="34" charset="0"/>
              </a:rPr>
              <a:t>) (</a:t>
            </a:r>
            <a:r>
              <a:rPr lang="tr-TR" dirty="0" err="1">
                <a:cs typeface="Arial" pitchFamily="34" charset="0"/>
              </a:rPr>
              <a:t>hyalüronik</a:t>
            </a:r>
            <a:r>
              <a:rPr lang="tr-TR" dirty="0">
                <a:cs typeface="Arial" pitchFamily="34" charset="0"/>
              </a:rPr>
              <a:t> asit-gümüş)	</a:t>
            </a:r>
          </a:p>
          <a:p>
            <a:pPr eaLnBrk="0" hangingPunct="0">
              <a:defRPr/>
            </a:pPr>
            <a:r>
              <a:rPr lang="tr-TR" dirty="0">
                <a:cs typeface="Arial" pitchFamily="34" charset="0"/>
              </a:rPr>
              <a:t>Hyalo4 </a:t>
            </a:r>
            <a:r>
              <a:rPr lang="tr-TR" dirty="0" err="1">
                <a:cs typeface="Arial" pitchFamily="34" charset="0"/>
              </a:rPr>
              <a:t>regen</a:t>
            </a:r>
            <a:r>
              <a:rPr lang="tr-TR" dirty="0">
                <a:cs typeface="Arial" pitchFamily="34" charset="0"/>
              </a:rPr>
              <a:t>      (</a:t>
            </a:r>
            <a:r>
              <a:rPr lang="tr-TR" b="1" dirty="0">
                <a:cs typeface="Arial" pitchFamily="34" charset="0"/>
              </a:rPr>
              <a:t>ped</a:t>
            </a:r>
            <a:r>
              <a:rPr lang="tr-TR" dirty="0">
                <a:cs typeface="Arial" pitchFamily="34" charset="0"/>
              </a:rPr>
              <a:t>) (kolajen-</a:t>
            </a:r>
            <a:r>
              <a:rPr lang="tr-TR" dirty="0" err="1">
                <a:cs typeface="Arial" pitchFamily="34" charset="0"/>
              </a:rPr>
              <a:t>hyalüronik</a:t>
            </a:r>
            <a:r>
              <a:rPr lang="tr-TR" dirty="0">
                <a:cs typeface="Arial" pitchFamily="34" charset="0"/>
              </a:rPr>
              <a:t> asit)</a:t>
            </a:r>
          </a:p>
          <a:p>
            <a:pPr eaLnBrk="0" hangingPunct="0">
              <a:defRPr/>
            </a:pPr>
            <a:r>
              <a:rPr lang="tr-TR" dirty="0">
                <a:cs typeface="Arial" pitchFamily="34" charset="0"/>
              </a:rPr>
              <a:t>     </a:t>
            </a:r>
          </a:p>
          <a:p>
            <a:pPr eaLnBrk="0" hangingPunct="0">
              <a:defRPr/>
            </a:pPr>
            <a:r>
              <a:rPr lang="tr-TR" dirty="0">
                <a:cs typeface="Arial" pitchFamily="34" charset="0"/>
              </a:rPr>
              <a:t>  NOVAPHARMA</a:t>
            </a:r>
          </a:p>
          <a:p>
            <a:pPr eaLnBrk="0" hangingPunct="0">
              <a:defRPr/>
            </a:pPr>
            <a:r>
              <a:rPr lang="tr-TR" dirty="0" err="1">
                <a:cs typeface="Arial" pitchFamily="34" charset="0"/>
              </a:rPr>
              <a:t>Farmactive</a:t>
            </a:r>
            <a:r>
              <a:rPr lang="tr-TR" dirty="0">
                <a:cs typeface="Arial" pitchFamily="34" charset="0"/>
              </a:rPr>
              <a:t>     (</a:t>
            </a:r>
            <a:r>
              <a:rPr lang="tr-TR" b="1" dirty="0">
                <a:cs typeface="Arial" pitchFamily="34" charset="0"/>
              </a:rPr>
              <a:t>sprey</a:t>
            </a:r>
            <a:r>
              <a:rPr lang="tr-TR" dirty="0">
                <a:cs typeface="Arial" pitchFamily="34" charset="0"/>
              </a:rPr>
              <a:t>) (</a:t>
            </a:r>
            <a:r>
              <a:rPr lang="tr-TR" dirty="0" err="1">
                <a:cs typeface="Arial" pitchFamily="34" charset="0"/>
              </a:rPr>
              <a:t>hyalüronik</a:t>
            </a:r>
            <a:r>
              <a:rPr lang="tr-TR" dirty="0">
                <a:cs typeface="Arial" pitchFamily="34" charset="0"/>
              </a:rPr>
              <a:t> asit-gümüş)</a:t>
            </a:r>
          </a:p>
          <a:p>
            <a:pPr eaLnBrk="0" hangingPunct="0">
              <a:defRPr/>
            </a:pPr>
            <a:r>
              <a:rPr lang="tr-TR" dirty="0" err="1">
                <a:cs typeface="Arial" pitchFamily="34" charset="0"/>
              </a:rPr>
              <a:t>İaluset</a:t>
            </a:r>
            <a:r>
              <a:rPr lang="tr-TR" dirty="0">
                <a:cs typeface="Arial" pitchFamily="34" charset="0"/>
              </a:rPr>
              <a:t>             (</a:t>
            </a:r>
            <a:r>
              <a:rPr lang="tr-TR" b="1" dirty="0">
                <a:cs typeface="Arial" pitchFamily="34" charset="0"/>
              </a:rPr>
              <a:t>krem</a:t>
            </a:r>
            <a:r>
              <a:rPr lang="tr-TR" dirty="0">
                <a:cs typeface="Arial" pitchFamily="34" charset="0"/>
              </a:rPr>
              <a:t>) (</a:t>
            </a:r>
            <a:r>
              <a:rPr lang="tr-TR" dirty="0" err="1">
                <a:cs typeface="Arial" pitchFamily="34" charset="0"/>
              </a:rPr>
              <a:t>hyalüronik</a:t>
            </a:r>
            <a:r>
              <a:rPr lang="tr-TR" dirty="0">
                <a:cs typeface="Arial" pitchFamily="34" charset="0"/>
              </a:rPr>
              <a:t> asit)</a:t>
            </a:r>
          </a:p>
          <a:p>
            <a:pPr eaLnBrk="0" hangingPunct="0">
              <a:defRPr/>
            </a:pPr>
            <a:r>
              <a:rPr lang="tr-TR" dirty="0" err="1">
                <a:cs typeface="Arial" pitchFamily="34" charset="0"/>
              </a:rPr>
              <a:t>İaluset</a:t>
            </a:r>
            <a:r>
              <a:rPr lang="tr-TR" dirty="0">
                <a:cs typeface="Arial" pitchFamily="34" charset="0"/>
              </a:rPr>
              <a:t> </a:t>
            </a:r>
            <a:r>
              <a:rPr lang="tr-TR" dirty="0" err="1">
                <a:cs typeface="Arial" pitchFamily="34" charset="0"/>
              </a:rPr>
              <a:t>plus</a:t>
            </a:r>
            <a:r>
              <a:rPr lang="tr-TR" dirty="0">
                <a:cs typeface="Arial" pitchFamily="34" charset="0"/>
              </a:rPr>
              <a:t>     </a:t>
            </a:r>
            <a:r>
              <a:rPr lang="tr-TR" b="1" dirty="0">
                <a:cs typeface="Arial" pitchFamily="34" charset="0"/>
              </a:rPr>
              <a:t>(krem</a:t>
            </a:r>
            <a:r>
              <a:rPr lang="tr-TR" dirty="0">
                <a:cs typeface="Arial" pitchFamily="34" charset="0"/>
              </a:rPr>
              <a:t>) (</a:t>
            </a:r>
            <a:r>
              <a:rPr lang="tr-TR" dirty="0" err="1">
                <a:cs typeface="Arial" pitchFamily="34" charset="0"/>
              </a:rPr>
              <a:t>hyalüronik</a:t>
            </a:r>
            <a:r>
              <a:rPr lang="tr-TR" dirty="0">
                <a:cs typeface="Arial" pitchFamily="34" charset="0"/>
              </a:rPr>
              <a:t> asit-gümüş)</a:t>
            </a:r>
          </a:p>
        </p:txBody>
      </p:sp>
      <p:sp>
        <p:nvSpPr>
          <p:cNvPr id="11" name="10 Dikdörtgen"/>
          <p:cNvSpPr/>
          <p:nvPr/>
        </p:nvSpPr>
        <p:spPr>
          <a:xfrm>
            <a:off x="6774938" y="2576318"/>
            <a:ext cx="9971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tr-TR" dirty="0">
                <a:cs typeface="Arial" pitchFamily="34" charset="0"/>
              </a:rPr>
              <a:t> </a:t>
            </a:r>
            <a:r>
              <a:rPr lang="tr-TR" dirty="0" err="1">
                <a:cs typeface="Arial" pitchFamily="34" charset="0"/>
              </a:rPr>
              <a:t>Hyalofill</a:t>
            </a:r>
            <a:endParaRPr lang="tr-TR" dirty="0"/>
          </a:p>
        </p:txBody>
      </p:sp>
      <p:pic>
        <p:nvPicPr>
          <p:cNvPr id="7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05265" y="36496"/>
            <a:ext cx="2962275" cy="192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AutoShape 2" descr="hyalo4 ile ilgili görsel sonucu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tr-TR"/>
          </a:p>
        </p:txBody>
      </p:sp>
      <p:pic>
        <p:nvPicPr>
          <p:cNvPr id="17408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065" y="3482288"/>
            <a:ext cx="1895475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08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9426" y="2186906"/>
            <a:ext cx="2384328" cy="946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5830" y="227485"/>
            <a:ext cx="2060592" cy="1801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328" y="3331774"/>
            <a:ext cx="1277798" cy="3137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567024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E1C83261-FCB6-9343-B1B4-84E0485F9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424" y="355013"/>
            <a:ext cx="10131425" cy="1456267"/>
          </a:xfrm>
        </p:spPr>
        <p:txBody>
          <a:bodyPr/>
          <a:lstStyle/>
          <a:p>
            <a:r>
              <a:rPr lang="tr-TR" b="1" dirty="0" err="1"/>
              <a:t>Otolitik</a:t>
            </a:r>
            <a:r>
              <a:rPr lang="tr-TR" b="1" dirty="0"/>
              <a:t> </a:t>
            </a:r>
            <a:r>
              <a:rPr lang="tr-TR" b="1" dirty="0" err="1"/>
              <a:t>debridman</a:t>
            </a:r>
            <a:endParaRPr lang="tr-TR" b="1" dirty="0"/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74D38231-A2D8-004C-90C2-600E3AB142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735" y="1604433"/>
            <a:ext cx="10464801" cy="3649133"/>
          </a:xfrm>
        </p:spPr>
        <p:txBody>
          <a:bodyPr>
            <a:normAutofit fontScale="25000" lnSpcReduction="20000"/>
          </a:bodyPr>
          <a:lstStyle/>
          <a:p>
            <a:r>
              <a:rPr lang="tr-TR" sz="7200" dirty="0"/>
              <a:t>Yara alanındaki </a:t>
            </a:r>
            <a:r>
              <a:rPr lang="tr-TR" sz="7200" dirty="0" err="1"/>
              <a:t>proteolitik</a:t>
            </a:r>
            <a:r>
              <a:rPr lang="tr-TR" sz="7200" dirty="0"/>
              <a:t> enzimler, </a:t>
            </a:r>
            <a:r>
              <a:rPr lang="tr-TR" sz="7200" dirty="0" err="1"/>
              <a:t>fagositik</a:t>
            </a:r>
            <a:r>
              <a:rPr lang="tr-TR" sz="7200" dirty="0"/>
              <a:t> hücreler</a:t>
            </a:r>
          </a:p>
          <a:p>
            <a:pPr lvl="1"/>
            <a:r>
              <a:rPr lang="tr-TR" sz="7200" dirty="0">
                <a:sym typeface="Wingdings" pitchFamily="2" charset="2"/>
              </a:rPr>
              <a:t>Nekrotik doku ile sağlam doku ayrışması, bakteri </a:t>
            </a:r>
          </a:p>
          <a:p>
            <a:pPr lvl="1"/>
            <a:r>
              <a:rPr lang="tr-TR" sz="7200" dirty="0">
                <a:sym typeface="Wingdings" pitchFamily="2" charset="2"/>
              </a:rPr>
              <a:t>İleri yaşta </a:t>
            </a:r>
            <a:r>
              <a:rPr lang="tr-TR" sz="7200" dirty="0" err="1">
                <a:sym typeface="Wingdings" pitchFamily="2" charset="2"/>
              </a:rPr>
              <a:t>proteinaz</a:t>
            </a:r>
            <a:r>
              <a:rPr lang="tr-TR" sz="7200" dirty="0">
                <a:sym typeface="Wingdings" pitchFamily="2" charset="2"/>
              </a:rPr>
              <a:t> üretimi daha az? </a:t>
            </a:r>
          </a:p>
          <a:p>
            <a:endParaRPr lang="tr-TR" sz="7200" dirty="0">
              <a:sym typeface="Wingdings" pitchFamily="2" charset="2"/>
            </a:endParaRPr>
          </a:p>
          <a:p>
            <a:r>
              <a:rPr lang="tr-TR" sz="7200" dirty="0">
                <a:sym typeface="Wingdings" pitchFamily="2" charset="2"/>
              </a:rPr>
              <a:t>Yara nemi için kullanılan yara örtüleri ve  </a:t>
            </a:r>
            <a:r>
              <a:rPr lang="tr-TR" sz="7200" dirty="0" err="1">
                <a:sym typeface="Wingdings" pitchFamily="2" charset="2"/>
              </a:rPr>
              <a:t>fagositik</a:t>
            </a:r>
            <a:r>
              <a:rPr lang="tr-TR" sz="7200" dirty="0">
                <a:sym typeface="Wingdings" pitchFamily="2" charset="2"/>
              </a:rPr>
              <a:t> hücre göçü</a:t>
            </a:r>
          </a:p>
          <a:p>
            <a:pPr lvl="1"/>
            <a:r>
              <a:rPr lang="tr-TR" sz="7200" dirty="0">
                <a:sym typeface="Wingdings" pitchFamily="2" charset="2"/>
              </a:rPr>
              <a:t>Doku sıvısı, pH, klinik enfeksiyon (</a:t>
            </a:r>
            <a:r>
              <a:rPr lang="tr-TR" sz="7200" dirty="0" err="1">
                <a:sym typeface="Wingdings" pitchFamily="2" charset="2"/>
              </a:rPr>
              <a:t>anaeorob</a:t>
            </a:r>
            <a:r>
              <a:rPr lang="tr-TR" sz="7200" dirty="0">
                <a:sym typeface="Wingdings" pitchFamily="2" charset="2"/>
              </a:rPr>
              <a:t>?), </a:t>
            </a:r>
            <a:r>
              <a:rPr lang="tr-TR" sz="7200" dirty="0" err="1">
                <a:sym typeface="Wingdings" pitchFamily="2" charset="2"/>
              </a:rPr>
              <a:t>iskemi</a:t>
            </a:r>
            <a:endParaRPr lang="tr-TR" sz="7200" dirty="0">
              <a:sym typeface="Wingdings" pitchFamily="2" charset="2"/>
            </a:endParaRPr>
          </a:p>
          <a:p>
            <a:endParaRPr lang="tr-TR" sz="7200" dirty="0">
              <a:sym typeface="Wingdings" pitchFamily="2" charset="2"/>
            </a:endParaRPr>
          </a:p>
          <a:p>
            <a:r>
              <a:rPr lang="tr-TR" sz="7200" dirty="0" err="1">
                <a:sym typeface="Wingdings" pitchFamily="2" charset="2"/>
              </a:rPr>
              <a:t>Hidrojel</a:t>
            </a:r>
            <a:r>
              <a:rPr lang="tr-TR" sz="7200" dirty="0">
                <a:sym typeface="Wingdings" pitchFamily="2" charset="2"/>
              </a:rPr>
              <a:t>, </a:t>
            </a:r>
            <a:r>
              <a:rPr lang="tr-TR" sz="7200" dirty="0" err="1">
                <a:sym typeface="Wingdings" pitchFamily="2" charset="2"/>
              </a:rPr>
              <a:t>hidrokolloid</a:t>
            </a:r>
            <a:r>
              <a:rPr lang="tr-TR" sz="7200" dirty="0">
                <a:sym typeface="Wingdings" pitchFamily="2" charset="2"/>
              </a:rPr>
              <a:t>, </a:t>
            </a:r>
            <a:r>
              <a:rPr lang="tr-TR" sz="7200" dirty="0" err="1">
                <a:sym typeface="Wingdings" pitchFamily="2" charset="2"/>
              </a:rPr>
              <a:t>aljinat</a:t>
            </a:r>
            <a:endParaRPr lang="tr-TR" sz="7200" dirty="0">
              <a:sym typeface="Wingdings" pitchFamily="2" charset="2"/>
            </a:endParaRPr>
          </a:p>
          <a:p>
            <a:endParaRPr lang="tr-TR" sz="7200" dirty="0">
              <a:sym typeface="Wingdings" pitchFamily="2" charset="2"/>
            </a:endParaRPr>
          </a:p>
          <a:p>
            <a:r>
              <a:rPr lang="tr-TR" sz="7200" dirty="0">
                <a:sym typeface="Wingdings" pitchFamily="2" charset="2"/>
              </a:rPr>
              <a:t>Yavaş, sık pansuman, ağrısız?</a:t>
            </a:r>
          </a:p>
          <a:p>
            <a:endParaRPr lang="tr-TR" sz="7200" dirty="0">
              <a:sym typeface="Wingdings" pitchFamily="2" charset="2"/>
            </a:endParaRPr>
          </a:p>
          <a:p>
            <a:r>
              <a:rPr lang="tr-TR" sz="7200" dirty="0" err="1">
                <a:sym typeface="Wingdings" pitchFamily="2" charset="2"/>
              </a:rPr>
              <a:t>Maserasyon</a:t>
            </a:r>
            <a:r>
              <a:rPr lang="tr-TR" sz="7200" dirty="0">
                <a:sym typeface="Wingdings" pitchFamily="2" charset="2"/>
              </a:rPr>
              <a:t>?</a:t>
            </a:r>
          </a:p>
          <a:p>
            <a:endParaRPr lang="tr-TR" sz="7200" dirty="0">
              <a:sym typeface="Wingdings" pitchFamily="2" charset="2"/>
            </a:endParaRPr>
          </a:p>
          <a:p>
            <a:r>
              <a:rPr lang="tr-TR" sz="7200" dirty="0" err="1">
                <a:sym typeface="Wingdings" pitchFamily="2" charset="2"/>
              </a:rPr>
              <a:t>Salin</a:t>
            </a:r>
            <a:r>
              <a:rPr lang="tr-TR" sz="7200" dirty="0">
                <a:sym typeface="Wingdings" pitchFamily="2" charset="2"/>
              </a:rPr>
              <a:t>, </a:t>
            </a:r>
            <a:r>
              <a:rPr lang="tr-TR" sz="7200" dirty="0" err="1">
                <a:sym typeface="Wingdings" pitchFamily="2" charset="2"/>
              </a:rPr>
              <a:t>ringer</a:t>
            </a:r>
            <a:r>
              <a:rPr lang="tr-TR" sz="7200" dirty="0">
                <a:sym typeface="Wingdings" pitchFamily="2" charset="2"/>
              </a:rPr>
              <a:t>, antiseptik (</a:t>
            </a:r>
            <a:r>
              <a:rPr lang="tr-TR" sz="7200" dirty="0" err="1">
                <a:sym typeface="Wingdings" pitchFamily="2" charset="2"/>
              </a:rPr>
              <a:t>polihekzanid</a:t>
            </a:r>
            <a:r>
              <a:rPr lang="tr-TR" sz="7200" dirty="0">
                <a:sym typeface="Wingdings" pitchFamily="2" charset="2"/>
              </a:rPr>
              <a:t>, vücut ısısı gibi)</a:t>
            </a:r>
          </a:p>
          <a:p>
            <a:pPr lvl="1"/>
            <a:r>
              <a:rPr lang="tr-TR" sz="7200" dirty="0"/>
              <a:t>(</a:t>
            </a:r>
            <a:r>
              <a:rPr lang="tr-TR" sz="7200" dirty="0" err="1"/>
              <a:t>Sieggreen</a:t>
            </a:r>
            <a:r>
              <a:rPr lang="tr-TR" sz="7200" dirty="0"/>
              <a:t> 1997; </a:t>
            </a:r>
            <a:r>
              <a:rPr lang="tr-TR" sz="7200" dirty="0" err="1"/>
              <a:t>Avello</a:t>
            </a:r>
            <a:r>
              <a:rPr lang="tr-TR" sz="7200" dirty="0"/>
              <a:t> 2004)</a:t>
            </a:r>
          </a:p>
          <a:p>
            <a:endParaRPr lang="tr-TR" dirty="0">
              <a:sym typeface="Wingdings" pitchFamily="2" charset="2"/>
            </a:endParaRPr>
          </a:p>
          <a:p>
            <a:pPr marL="0" indent="0">
              <a:buNone/>
            </a:pPr>
            <a:endParaRPr lang="tr-TR" dirty="0">
              <a:sym typeface="Wingdings" pitchFamily="2" charset="2"/>
            </a:endParaRPr>
          </a:p>
          <a:p>
            <a:endParaRPr lang="tr-TR" dirty="0"/>
          </a:p>
        </p:txBody>
      </p:sp>
      <p:pic>
        <p:nvPicPr>
          <p:cNvPr id="4" name="Resim 3">
            <a:extLst>
              <a:ext uri="{FF2B5EF4-FFF2-40B4-BE49-F238E27FC236}">
                <a16:creationId xmlns:a16="http://schemas.microsoft.com/office/drawing/2014/main" id="{33714EC8-F6F8-3F47-864D-AE0C21B848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8666" y="0"/>
            <a:ext cx="5683334" cy="3870049"/>
          </a:xfrm>
          <a:prstGeom prst="rect">
            <a:avLst/>
          </a:prstGeom>
        </p:spPr>
      </p:pic>
      <p:pic>
        <p:nvPicPr>
          <p:cNvPr id="7" name="Resim 6">
            <a:extLst>
              <a:ext uri="{FF2B5EF4-FFF2-40B4-BE49-F238E27FC236}">
                <a16:creationId xmlns:a16="http://schemas.microsoft.com/office/drawing/2014/main" id="{D41C5AEF-32C0-1041-9353-D68623E2B5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244" y="4024396"/>
            <a:ext cx="2840080" cy="1784849"/>
          </a:xfrm>
          <a:prstGeom prst="rect">
            <a:avLst/>
          </a:prstGeom>
        </p:spPr>
      </p:pic>
      <p:pic>
        <p:nvPicPr>
          <p:cNvPr id="8" name="Resim 7">
            <a:extLst>
              <a:ext uri="{FF2B5EF4-FFF2-40B4-BE49-F238E27FC236}">
                <a16:creationId xmlns:a16="http://schemas.microsoft.com/office/drawing/2014/main" id="{B5EDEB11-B97F-3941-9B07-C1A9CB5728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1098" y="4737100"/>
            <a:ext cx="3670252" cy="208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20793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16EB7E3E-4D5C-D74B-9D34-DFB2E5124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 err="1"/>
              <a:t>Enzimatik</a:t>
            </a:r>
            <a:r>
              <a:rPr lang="tr-TR" b="1" dirty="0"/>
              <a:t> </a:t>
            </a:r>
            <a:r>
              <a:rPr lang="tr-TR" b="1" dirty="0" err="1"/>
              <a:t>debridman</a:t>
            </a:r>
            <a:endParaRPr lang="tr-TR" b="1" dirty="0"/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DDA1579B-752B-C84F-B27C-14D8D66CD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350" y="1654685"/>
            <a:ext cx="10131425" cy="4710239"/>
          </a:xfrm>
        </p:spPr>
        <p:txBody>
          <a:bodyPr>
            <a:normAutofit fontScale="55000" lnSpcReduction="20000"/>
          </a:bodyPr>
          <a:lstStyle/>
          <a:p>
            <a:r>
              <a:rPr lang="tr-TR" sz="3400" dirty="0" err="1"/>
              <a:t>Proteolitik</a:t>
            </a:r>
            <a:r>
              <a:rPr lang="tr-TR" sz="3400" dirty="0"/>
              <a:t> enzimler (</a:t>
            </a:r>
            <a:r>
              <a:rPr lang="tr-TR" sz="3400" dirty="0" err="1"/>
              <a:t>Topikal</a:t>
            </a:r>
            <a:r>
              <a:rPr lang="tr-TR" sz="3400" dirty="0"/>
              <a:t> – </a:t>
            </a:r>
            <a:r>
              <a:rPr lang="tr-TR" sz="3400" dirty="0" err="1"/>
              <a:t>ekzojen</a:t>
            </a:r>
            <a:r>
              <a:rPr lang="tr-TR" sz="3400" dirty="0"/>
              <a:t>) </a:t>
            </a:r>
            <a:r>
              <a:rPr lang="tr-TR" sz="3400" dirty="0">
                <a:sym typeface="Wingdings" pitchFamily="2" charset="2"/>
              </a:rPr>
              <a:t> </a:t>
            </a:r>
            <a:r>
              <a:rPr lang="tr-TR" sz="3400" dirty="0" err="1">
                <a:sym typeface="Wingdings" pitchFamily="2" charset="2"/>
              </a:rPr>
              <a:t>Kollajenaz</a:t>
            </a:r>
            <a:r>
              <a:rPr lang="tr-TR" sz="3400" dirty="0">
                <a:sym typeface="Wingdings" pitchFamily="2" charset="2"/>
              </a:rPr>
              <a:t>, </a:t>
            </a:r>
            <a:r>
              <a:rPr lang="tr-TR" sz="3400" dirty="0" err="1">
                <a:sym typeface="Wingdings" pitchFamily="2" charset="2"/>
              </a:rPr>
              <a:t>papain</a:t>
            </a:r>
            <a:r>
              <a:rPr lang="tr-TR" sz="3400" dirty="0">
                <a:sym typeface="Wingdings" pitchFamily="2" charset="2"/>
              </a:rPr>
              <a:t>, </a:t>
            </a:r>
            <a:r>
              <a:rPr lang="tr-TR" sz="3400" dirty="0" err="1">
                <a:sym typeface="Wingdings" pitchFamily="2" charset="2"/>
              </a:rPr>
              <a:t>serratopeptidaz</a:t>
            </a:r>
            <a:r>
              <a:rPr lang="tr-TR" sz="3400" dirty="0">
                <a:sym typeface="Wingdings" pitchFamily="2" charset="2"/>
              </a:rPr>
              <a:t>, </a:t>
            </a:r>
            <a:r>
              <a:rPr lang="tr-TR" sz="3400" dirty="0" err="1">
                <a:sym typeface="Wingdings" pitchFamily="2" charset="2"/>
              </a:rPr>
              <a:t>streptokinaz</a:t>
            </a:r>
            <a:r>
              <a:rPr lang="tr-TR" sz="3400" dirty="0">
                <a:sym typeface="Wingdings" pitchFamily="2" charset="2"/>
              </a:rPr>
              <a:t> </a:t>
            </a:r>
            <a:r>
              <a:rPr lang="tr-TR" sz="3400" dirty="0" err="1">
                <a:sym typeface="Wingdings" pitchFamily="2" charset="2"/>
              </a:rPr>
              <a:t>vb</a:t>
            </a:r>
            <a:r>
              <a:rPr lang="tr-TR" sz="3400" dirty="0">
                <a:sym typeface="Wingdings" pitchFamily="2" charset="2"/>
              </a:rPr>
              <a:t> (nekrotik doku proteinleri üzerine etkili) – </a:t>
            </a:r>
            <a:r>
              <a:rPr lang="tr-TR" sz="3400" dirty="0" err="1">
                <a:sym typeface="Wingdings" pitchFamily="2" charset="2"/>
              </a:rPr>
              <a:t>endojen</a:t>
            </a:r>
            <a:r>
              <a:rPr lang="tr-TR" sz="3400" dirty="0">
                <a:sym typeface="Wingdings" pitchFamily="2" charset="2"/>
              </a:rPr>
              <a:t> enzimler ile işbirliği.</a:t>
            </a:r>
          </a:p>
          <a:p>
            <a:endParaRPr lang="tr-TR" sz="3400" dirty="0">
              <a:sym typeface="Wingdings" pitchFamily="2" charset="2"/>
            </a:endParaRPr>
          </a:p>
          <a:p>
            <a:r>
              <a:rPr lang="tr-TR" sz="3400" dirty="0">
                <a:sym typeface="Wingdings" pitchFamily="2" charset="2"/>
              </a:rPr>
              <a:t>Ağrı, kanama az/yok</a:t>
            </a:r>
          </a:p>
          <a:p>
            <a:endParaRPr lang="tr-TR" sz="3400" dirty="0">
              <a:sym typeface="Wingdings" pitchFamily="2" charset="2"/>
            </a:endParaRPr>
          </a:p>
          <a:p>
            <a:r>
              <a:rPr lang="tr-TR" sz="3400" dirty="0">
                <a:sym typeface="Wingdings" pitchFamily="2" charset="2"/>
              </a:rPr>
              <a:t>Kolay uygulama, güvenli, canlı dokuya hasar az ancak yavaş</a:t>
            </a:r>
          </a:p>
          <a:p>
            <a:endParaRPr lang="tr-TR" sz="3400" dirty="0">
              <a:sym typeface="Wingdings" pitchFamily="2" charset="2"/>
            </a:endParaRPr>
          </a:p>
          <a:p>
            <a:r>
              <a:rPr lang="tr-TR" sz="3400" dirty="0">
                <a:sym typeface="Wingdings" pitchFamily="2" charset="2"/>
              </a:rPr>
              <a:t>Cerrahi şansı düşük hastalar</a:t>
            </a:r>
          </a:p>
          <a:p>
            <a:endParaRPr lang="tr-TR" sz="3400" dirty="0">
              <a:sym typeface="Wingdings" pitchFamily="2" charset="2"/>
            </a:endParaRPr>
          </a:p>
          <a:p>
            <a:r>
              <a:rPr lang="tr-TR" sz="3400" dirty="0">
                <a:sym typeface="Wingdings" pitchFamily="2" charset="2"/>
              </a:rPr>
              <a:t>Yara kenarları korunmazsa </a:t>
            </a:r>
            <a:r>
              <a:rPr lang="tr-TR" sz="3400" dirty="0" err="1">
                <a:sym typeface="Wingdings" pitchFamily="2" charset="2"/>
              </a:rPr>
              <a:t>maserasyon</a:t>
            </a:r>
            <a:r>
              <a:rPr lang="tr-TR" sz="3400" dirty="0">
                <a:sym typeface="Wingdings" pitchFamily="2" charset="2"/>
              </a:rPr>
              <a:t> riski, alerji</a:t>
            </a:r>
          </a:p>
          <a:p>
            <a:endParaRPr lang="tr-TR" sz="3400" dirty="0">
              <a:sym typeface="Wingdings" pitchFamily="2" charset="2"/>
            </a:endParaRPr>
          </a:p>
          <a:p>
            <a:r>
              <a:rPr lang="tr-TR" sz="3400" dirty="0">
                <a:sym typeface="Wingdings" pitchFamily="2" charset="2"/>
              </a:rPr>
              <a:t>Mekanik yara temizliği sonrası 2-5 mm’lik tabaka, geçirgen olmayan kapama</a:t>
            </a:r>
          </a:p>
          <a:p>
            <a:endParaRPr lang="tr-TR" sz="3400" dirty="0">
              <a:sym typeface="Wingdings" pitchFamily="2" charset="2"/>
            </a:endParaRPr>
          </a:p>
          <a:p>
            <a:r>
              <a:rPr lang="tr-TR" sz="3400" dirty="0">
                <a:sym typeface="Wingdings" pitchFamily="2" charset="2"/>
              </a:rPr>
              <a:t>12-24 saatte bir (sık?)</a:t>
            </a:r>
          </a:p>
          <a:p>
            <a:endParaRPr lang="tr-TR" sz="3400" dirty="0">
              <a:sym typeface="Wingdings" pitchFamily="2" charset="2"/>
            </a:endParaRPr>
          </a:p>
          <a:p>
            <a:endParaRPr lang="tr-TR" sz="3400" dirty="0">
              <a:sym typeface="Wingdings" pitchFamily="2" charset="2"/>
            </a:endParaRPr>
          </a:p>
          <a:p>
            <a:endParaRPr lang="tr-TR" dirty="0"/>
          </a:p>
        </p:txBody>
      </p:sp>
      <p:pic>
        <p:nvPicPr>
          <p:cNvPr id="4" name="Resim 3">
            <a:extLst>
              <a:ext uri="{FF2B5EF4-FFF2-40B4-BE49-F238E27FC236}">
                <a16:creationId xmlns:a16="http://schemas.microsoft.com/office/drawing/2014/main" id="{65B13105-E2AD-DA4E-99A5-76877303FD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6953" y="4533649"/>
            <a:ext cx="3955047" cy="2232056"/>
          </a:xfrm>
          <a:prstGeom prst="rect">
            <a:avLst/>
          </a:prstGeom>
        </p:spPr>
      </p:pic>
      <p:pic>
        <p:nvPicPr>
          <p:cNvPr id="7" name="Resim 6">
            <a:extLst>
              <a:ext uri="{FF2B5EF4-FFF2-40B4-BE49-F238E27FC236}">
                <a16:creationId xmlns:a16="http://schemas.microsoft.com/office/drawing/2014/main" id="{18B1DECF-59A5-8D45-BE8B-D458C59CE0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7734" y="2218797"/>
            <a:ext cx="2593483" cy="1786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649438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1A4B04AA-D571-7D4B-9A29-3C06BC1FDC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/>
              <a:t>Mekanik </a:t>
            </a:r>
            <a:r>
              <a:rPr lang="tr-TR" b="1" dirty="0" err="1"/>
              <a:t>debridman</a:t>
            </a:r>
            <a:endParaRPr lang="tr-TR" b="1" dirty="0"/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BF5978C6-BBAD-7744-813E-AB7E7F8A5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969230"/>
            <a:ext cx="10131425" cy="3649133"/>
          </a:xfrm>
        </p:spPr>
        <p:txBody>
          <a:bodyPr>
            <a:normAutofit fontScale="85000" lnSpcReduction="20000"/>
          </a:bodyPr>
          <a:lstStyle/>
          <a:p>
            <a:r>
              <a:rPr lang="tr-TR" dirty="0"/>
              <a:t>Fiziksel olarak </a:t>
            </a:r>
            <a:r>
              <a:rPr lang="tr-TR" dirty="0" err="1"/>
              <a:t>debrisin</a:t>
            </a:r>
            <a:r>
              <a:rPr lang="tr-TR" dirty="0"/>
              <a:t> yaradan uzaklaştırılması</a:t>
            </a:r>
          </a:p>
          <a:p>
            <a:endParaRPr lang="tr-TR" dirty="0"/>
          </a:p>
          <a:p>
            <a:r>
              <a:rPr lang="tr-TR" dirty="0"/>
              <a:t>Yara örtüsüyle birlikte ve yara bakım sırasında çeşitli solüsyonlar ile yıkama ile.</a:t>
            </a:r>
          </a:p>
          <a:p>
            <a:endParaRPr lang="tr-TR" dirty="0"/>
          </a:p>
          <a:p>
            <a:r>
              <a:rPr lang="tr-TR" dirty="0" err="1"/>
              <a:t>Wet</a:t>
            </a:r>
            <a:r>
              <a:rPr lang="tr-TR" dirty="0"/>
              <a:t> </a:t>
            </a:r>
            <a:r>
              <a:rPr lang="tr-TR" dirty="0" err="1"/>
              <a:t>to</a:t>
            </a:r>
            <a:r>
              <a:rPr lang="tr-TR" dirty="0"/>
              <a:t> </a:t>
            </a:r>
            <a:r>
              <a:rPr lang="tr-TR" dirty="0" err="1"/>
              <a:t>dry</a:t>
            </a:r>
            <a:r>
              <a:rPr lang="tr-TR" dirty="0"/>
              <a:t> gazlardan </a:t>
            </a:r>
            <a:r>
              <a:rPr lang="tr-TR" dirty="0" err="1"/>
              <a:t>monofilaman</a:t>
            </a:r>
            <a:r>
              <a:rPr lang="tr-TR" dirty="0"/>
              <a:t> </a:t>
            </a:r>
            <a:r>
              <a:rPr lang="tr-TR" dirty="0" err="1"/>
              <a:t>pedlere</a:t>
            </a:r>
            <a:r>
              <a:rPr lang="tr-TR" dirty="0"/>
              <a:t>…</a:t>
            </a:r>
          </a:p>
          <a:p>
            <a:endParaRPr lang="tr-TR" dirty="0"/>
          </a:p>
          <a:p>
            <a:r>
              <a:rPr lang="tr-TR" dirty="0"/>
              <a:t>Gaz tampon lifleri </a:t>
            </a:r>
            <a:r>
              <a:rPr lang="tr-TR" dirty="0" err="1"/>
              <a:t>vb</a:t>
            </a:r>
            <a:r>
              <a:rPr lang="tr-TR" dirty="0"/>
              <a:t> geride kalırsa yabancı cisim reaksiyonu (enfeksiyon?)</a:t>
            </a:r>
          </a:p>
          <a:p>
            <a:endParaRPr lang="tr-TR" dirty="0"/>
          </a:p>
          <a:p>
            <a:r>
              <a:rPr lang="tr-TR" dirty="0"/>
              <a:t>Seçici değil, yavaş, ağrı?</a:t>
            </a:r>
          </a:p>
          <a:p>
            <a:endParaRPr lang="tr-TR" dirty="0"/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97F09B47-DEC1-37ED-D127-ED1166C31A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4083" y="4931088"/>
            <a:ext cx="1426283" cy="1463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BA0FD601-F4A7-A255-1075-1F8A445E88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24175" y="4832970"/>
            <a:ext cx="1937229" cy="1659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Metin kutusu 6">
            <a:extLst>
              <a:ext uri="{FF2B5EF4-FFF2-40B4-BE49-F238E27FC236}">
                <a16:creationId xmlns:a16="http://schemas.microsoft.com/office/drawing/2014/main" id="{2DB44491-26FA-01D4-8D8D-786ABE6997D5}"/>
              </a:ext>
            </a:extLst>
          </p:cNvPr>
          <p:cNvSpPr txBox="1"/>
          <p:nvPr/>
        </p:nvSpPr>
        <p:spPr>
          <a:xfrm>
            <a:off x="7512832" y="6492875"/>
            <a:ext cx="15599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dirty="0"/>
              <a:t>Klasik gazlı bez</a:t>
            </a:r>
          </a:p>
        </p:txBody>
      </p:sp>
      <p:sp>
        <p:nvSpPr>
          <p:cNvPr id="8" name="Metin kutusu 7">
            <a:extLst>
              <a:ext uri="{FF2B5EF4-FFF2-40B4-BE49-F238E27FC236}">
                <a16:creationId xmlns:a16="http://schemas.microsoft.com/office/drawing/2014/main" id="{A141EDCC-6672-40E2-D329-E3C95B327DFA}"/>
              </a:ext>
            </a:extLst>
          </p:cNvPr>
          <p:cNvSpPr txBox="1"/>
          <p:nvPr/>
        </p:nvSpPr>
        <p:spPr>
          <a:xfrm>
            <a:off x="10091705" y="6492875"/>
            <a:ext cx="1451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dirty="0" err="1"/>
              <a:t>Monofilaman</a:t>
            </a:r>
            <a:endParaRPr lang="tr-TR" dirty="0"/>
          </a:p>
        </p:txBody>
      </p:sp>
    </p:spTree>
    <p:extLst>
      <p:ext uri="{BB962C8B-B14F-4D97-AF65-F5344CB8AC3E}">
        <p14:creationId xmlns:p14="http://schemas.microsoft.com/office/powerpoint/2010/main" val="204169687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8 Dikdörtgen"/>
          <p:cNvSpPr/>
          <p:nvPr/>
        </p:nvSpPr>
        <p:spPr>
          <a:xfrm>
            <a:off x="1858018" y="4978823"/>
            <a:ext cx="505924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defRPr/>
            </a:pPr>
            <a:r>
              <a:rPr lang="tr-TR" sz="2000" dirty="0">
                <a:cs typeface="Arial" pitchFamily="34" charset="0"/>
              </a:rPr>
              <a:t>  </a:t>
            </a:r>
          </a:p>
          <a:p>
            <a:pPr algn="just">
              <a:defRPr/>
            </a:pPr>
            <a:r>
              <a:rPr lang="tr-TR" sz="2000" b="1" dirty="0">
                <a:cs typeface="Arial" pitchFamily="34" charset="0"/>
              </a:rPr>
              <a:t>GEN ilaç                                REGEN-D jel</a:t>
            </a:r>
          </a:p>
          <a:p>
            <a:pPr algn="just">
              <a:defRPr/>
            </a:pPr>
            <a:r>
              <a:rPr lang="tr-TR" sz="2000" dirty="0">
                <a:cs typeface="Arial" pitchFamily="34" charset="0"/>
              </a:rPr>
              <a:t>    </a:t>
            </a:r>
          </a:p>
        </p:txBody>
      </p:sp>
      <p:sp>
        <p:nvSpPr>
          <p:cNvPr id="2" name="Dikdörtgen 1"/>
          <p:cNvSpPr/>
          <p:nvPr/>
        </p:nvSpPr>
        <p:spPr>
          <a:xfrm>
            <a:off x="151858" y="489734"/>
            <a:ext cx="12147937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eaLnBrk="0" hangingPunct="0">
              <a:defRPr/>
            </a:pPr>
            <a:r>
              <a:rPr lang="tr-TR" sz="2800" b="1" dirty="0">
                <a:cs typeface="Arial" pitchFamily="34" charset="0"/>
              </a:rPr>
              <a:t>Büyüme faktörü içeren jeller</a:t>
            </a:r>
          </a:p>
          <a:p>
            <a:pPr algn="just" eaLnBrk="0" hangingPunct="0">
              <a:defRPr/>
            </a:pPr>
            <a:r>
              <a:rPr lang="tr-TR" sz="2000" dirty="0">
                <a:cs typeface="Arial" pitchFamily="34" charset="0"/>
              </a:rPr>
              <a:t> </a:t>
            </a:r>
          </a:p>
          <a:p>
            <a:pPr algn="just" eaLnBrk="0" hangingPunct="0">
              <a:defRPr/>
            </a:pPr>
            <a:r>
              <a:rPr lang="tr-TR" sz="2000" dirty="0">
                <a:cs typeface="Arial" pitchFamily="34" charset="0"/>
              </a:rPr>
              <a:t>(</a:t>
            </a:r>
            <a:r>
              <a:rPr lang="tr-TR" sz="2000" dirty="0" err="1">
                <a:cs typeface="Arial" pitchFamily="34" charset="0"/>
              </a:rPr>
              <a:t>Rekombinan</a:t>
            </a:r>
            <a:r>
              <a:rPr lang="tr-TR" sz="2000" dirty="0">
                <a:cs typeface="Arial" pitchFamily="34" charset="0"/>
              </a:rPr>
              <a:t> Epidermal Büyüme Faktörü-EGF)</a:t>
            </a:r>
          </a:p>
          <a:p>
            <a:pPr algn="just" eaLnBrk="0" hangingPunct="0">
              <a:defRPr/>
            </a:pPr>
            <a:endParaRPr lang="tr-TR" sz="2000" dirty="0"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tr-TR" sz="2400" dirty="0">
                <a:cs typeface="Arial" pitchFamily="34" charset="0"/>
              </a:rPr>
              <a:t>Özellikle EGF, epitel hücreleri, fibroblastları ve embriyonik hücreleri </a:t>
            </a:r>
          </a:p>
          <a:p>
            <a:pPr>
              <a:defRPr/>
            </a:pPr>
            <a:r>
              <a:rPr lang="tr-TR" sz="2400" dirty="0">
                <a:cs typeface="Arial" pitchFamily="34" charset="0"/>
              </a:rPr>
              <a:t>uyarır. 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tr-TR" sz="2400" dirty="0"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tr-TR" sz="2400" dirty="0">
                <a:cs typeface="Arial" pitchFamily="34" charset="0"/>
              </a:rPr>
              <a:t>Fibroblastlar ve epitel hücreleri için kemotaktiktir. 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tr-TR" sz="2400" dirty="0"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tr-TR" sz="2400" dirty="0" err="1">
                <a:cs typeface="Arial" pitchFamily="34" charset="0"/>
              </a:rPr>
              <a:t>Reepitilizasyon</a:t>
            </a:r>
            <a:r>
              <a:rPr lang="tr-TR" sz="2400" dirty="0">
                <a:cs typeface="Arial" pitchFamily="34" charset="0"/>
              </a:rPr>
              <a:t> ve anjiyogenezi uyarır. 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tr-TR" sz="2400" dirty="0"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tr-TR" sz="2400" dirty="0">
                <a:cs typeface="Arial" pitchFamily="34" charset="0"/>
              </a:rPr>
              <a:t>Ekstraselüler matriks sentez ve düzenlenmesinde rol oynar.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tr-TR" sz="2400" dirty="0">
                <a:cs typeface="Arial" pitchFamily="34" charset="0"/>
              </a:rPr>
              <a:t>Diyabetik ayakta sigorta kapsamında. </a:t>
            </a:r>
          </a:p>
          <a:p>
            <a:pPr marL="342900" indent="-342900" eaLnBrk="0" hangingPunct="0">
              <a:buFont typeface="Arial" panose="020B0604020202020204" pitchFamily="34" charset="0"/>
              <a:buChar char="•"/>
              <a:defRPr/>
            </a:pPr>
            <a:endParaRPr lang="tr-TR" sz="2400" b="1" dirty="0">
              <a:cs typeface="Arial" pitchFamily="34" charset="0"/>
            </a:endParaRPr>
          </a:p>
          <a:p>
            <a:pPr marL="342900" indent="-342900" eaLnBrk="0" hangingPunct="0">
              <a:buFont typeface="Arial" panose="020B0604020202020204" pitchFamily="34" charset="0"/>
              <a:buChar char="•"/>
              <a:defRPr/>
            </a:pPr>
            <a:endParaRPr lang="tr-TR" sz="2400" b="1" dirty="0">
              <a:cs typeface="Arial" pitchFamily="34" charset="0"/>
            </a:endParaRPr>
          </a:p>
          <a:p>
            <a:pPr marL="342900" indent="-342900" eaLnBrk="0" hangingPunct="0">
              <a:buFont typeface="Arial" panose="020B0604020202020204" pitchFamily="34" charset="0"/>
              <a:buChar char="•"/>
              <a:defRPr/>
            </a:pPr>
            <a:r>
              <a:rPr lang="tr-TR" sz="2400" b="1" dirty="0">
                <a:cs typeface="Arial" pitchFamily="34" charset="0"/>
              </a:rPr>
              <a:t>Basınç ülserleri, venöz ülserlerde de kullanılabilir ancak sigorta geri ödemesi mevcut değil. </a:t>
            </a:r>
            <a:endParaRPr lang="tr-TR" sz="2400" dirty="0">
              <a:cs typeface="Arial" pitchFamily="34" charset="0"/>
            </a:endParaRPr>
          </a:p>
        </p:txBody>
      </p:sp>
      <p:sp>
        <p:nvSpPr>
          <p:cNvPr id="3" name="AutoShape 4" descr="regen d ile ilgili görsel sonucu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tr-TR"/>
          </a:p>
        </p:txBody>
      </p:sp>
      <p:pic>
        <p:nvPicPr>
          <p:cNvPr id="17613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519" y="4949597"/>
            <a:ext cx="3309495" cy="964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Resim 3">
            <a:extLst>
              <a:ext uri="{FF2B5EF4-FFF2-40B4-BE49-F238E27FC236}">
                <a16:creationId xmlns:a16="http://schemas.microsoft.com/office/drawing/2014/main" id="{F3B37AB9-CA4F-6BBD-76B5-5F408DD3A9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23252" y="102615"/>
            <a:ext cx="2793524" cy="3515499"/>
          </a:xfrm>
          <a:prstGeom prst="rect">
            <a:avLst/>
          </a:prstGeom>
        </p:spPr>
      </p:pic>
      <p:sp>
        <p:nvSpPr>
          <p:cNvPr id="5" name="Metin kutusu 4">
            <a:extLst>
              <a:ext uri="{FF2B5EF4-FFF2-40B4-BE49-F238E27FC236}">
                <a16:creationId xmlns:a16="http://schemas.microsoft.com/office/drawing/2014/main" id="{C2AEFDB3-E8D1-C9F6-0805-7D7EAECF1273}"/>
              </a:ext>
            </a:extLst>
          </p:cNvPr>
          <p:cNvSpPr txBox="1"/>
          <p:nvPr/>
        </p:nvSpPr>
        <p:spPr>
          <a:xfrm>
            <a:off x="9478536" y="1675698"/>
            <a:ext cx="5458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b="1" dirty="0">
                <a:solidFill>
                  <a:srgbClr val="FF0000"/>
                </a:solidFill>
              </a:rPr>
              <a:t>EGF</a:t>
            </a:r>
          </a:p>
        </p:txBody>
      </p:sp>
    </p:spTree>
    <p:extLst>
      <p:ext uri="{BB962C8B-B14F-4D97-AF65-F5344CB8AC3E}">
        <p14:creationId xmlns:p14="http://schemas.microsoft.com/office/powerpoint/2010/main" val="418712207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0228" name="Picture 4" descr="heberprot ile ilgili görsel sonuc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842" y="4344579"/>
            <a:ext cx="3373275" cy="2513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6" descr="heberprot ile ilgili görsel sonucu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tr-TR"/>
          </a:p>
        </p:txBody>
      </p:sp>
      <p:sp>
        <p:nvSpPr>
          <p:cNvPr id="4" name="AutoShape 10" descr="heberprot ile ilgili görsel sonucu"/>
          <p:cNvSpPr>
            <a:spLocks noChangeAspect="1" noChangeArrowheads="1"/>
          </p:cNvSpPr>
          <p:nvPr/>
        </p:nvSpPr>
        <p:spPr bwMode="auto">
          <a:xfrm>
            <a:off x="4371310" y="160338"/>
            <a:ext cx="5241981" cy="52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tr-TR" sz="2800" b="1" dirty="0" err="1"/>
              <a:t>Heberprot</a:t>
            </a:r>
            <a:r>
              <a:rPr lang="tr-TR" sz="2800" b="1" dirty="0"/>
              <a:t>-P</a:t>
            </a:r>
          </a:p>
        </p:txBody>
      </p:sp>
      <p:pic>
        <p:nvPicPr>
          <p:cNvPr id="180236" name="Picture 12" descr="http://www.cubaheadlines.com/sites/default/files/cubahl_oldimages/heberpro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0083" y="2059045"/>
            <a:ext cx="3220603" cy="2170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0238" name="Picture 14" descr="http://www.cadenagramonte.cu/images/stories/heberprot-p_cub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8791" y="2049655"/>
            <a:ext cx="3514500" cy="209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0240" name="Picture 16" descr="https://encrypted-tbn3.gstatic.com/images?q=tbn:ANd9GcTjp2dDli7PP7TzH8UFiKDN6tSTja99UaHojMWUxz-zEuWeJkO5y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1883" y="4344579"/>
            <a:ext cx="2317002" cy="2252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Metin kutusu 4"/>
          <p:cNvSpPr txBox="1"/>
          <p:nvPr/>
        </p:nvSpPr>
        <p:spPr>
          <a:xfrm>
            <a:off x="2160083" y="685588"/>
            <a:ext cx="7960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2400" dirty="0" err="1"/>
              <a:t>İntralezyoner</a:t>
            </a:r>
            <a:r>
              <a:rPr lang="tr-TR" sz="2400" dirty="0"/>
              <a:t> epidermal büyüme faktörü-EGF)</a:t>
            </a:r>
          </a:p>
          <a:p>
            <a:r>
              <a:rPr lang="tr-TR" sz="2400" u="sng" dirty="0"/>
              <a:t>Diyabetik ayak</a:t>
            </a:r>
          </a:p>
          <a:p>
            <a:r>
              <a:rPr lang="tr-TR" sz="2400" dirty="0" err="1"/>
              <a:t>Heberprot</a:t>
            </a:r>
            <a:r>
              <a:rPr lang="tr-TR" sz="2400" dirty="0"/>
              <a:t>-P  75 mg </a:t>
            </a:r>
            <a:r>
              <a:rPr lang="tr-TR" sz="2400" dirty="0" err="1"/>
              <a:t>flakon</a:t>
            </a:r>
            <a:r>
              <a:rPr lang="tr-TR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0709095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5 Dikdörtgen"/>
          <p:cNvSpPr>
            <a:spLocks noChangeArrowheads="1"/>
          </p:cNvSpPr>
          <p:nvPr/>
        </p:nvSpPr>
        <p:spPr bwMode="auto">
          <a:xfrm>
            <a:off x="1510681" y="430928"/>
            <a:ext cx="6870545" cy="37234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defRPr/>
            </a:pPr>
            <a:r>
              <a:rPr lang="tr-TR" sz="2000" b="1" dirty="0">
                <a:solidFill>
                  <a:srgbClr val="FFFF00"/>
                </a:solidFill>
                <a:latin typeface="+mj-lt"/>
              </a:rPr>
              <a:t>	</a:t>
            </a:r>
            <a:r>
              <a:rPr lang="tr-TR" sz="2000" b="1" u="sng" dirty="0">
                <a:solidFill>
                  <a:srgbClr val="FF0000"/>
                </a:solidFill>
                <a:latin typeface="+mj-lt"/>
              </a:rPr>
              <a:t>Tıbbi bal</a:t>
            </a:r>
            <a:endParaRPr lang="tr-TR" sz="2000" b="1" dirty="0">
              <a:solidFill>
                <a:srgbClr val="FF0000"/>
              </a:solidFill>
              <a:latin typeface="+mj-lt"/>
              <a:cs typeface="Arial" pitchFamily="34" charset="0"/>
            </a:endParaRPr>
          </a:p>
          <a:p>
            <a:pPr>
              <a:lnSpc>
                <a:spcPct val="80000"/>
              </a:lnSpc>
              <a:defRPr/>
            </a:pPr>
            <a:endParaRPr lang="tr-TR" dirty="0">
              <a:solidFill>
                <a:schemeClr val="bg1"/>
              </a:solidFill>
              <a:latin typeface="+mj-lt"/>
            </a:endParaRPr>
          </a:p>
          <a:p>
            <a:pPr>
              <a:lnSpc>
                <a:spcPct val="80000"/>
              </a:lnSpc>
              <a:defRPr/>
            </a:pPr>
            <a:r>
              <a:rPr lang="tr-TR" dirty="0">
                <a:latin typeface="+mj-lt"/>
              </a:rPr>
              <a:t>     </a:t>
            </a:r>
            <a:r>
              <a:rPr lang="tr-TR" dirty="0" err="1">
                <a:latin typeface="+mj-lt"/>
              </a:rPr>
              <a:t>Ozmolarite</a:t>
            </a:r>
            <a:r>
              <a:rPr lang="tr-TR" dirty="0">
                <a:latin typeface="+mj-lt"/>
              </a:rPr>
              <a:t> özelliği ile antibakteriyel</a:t>
            </a:r>
          </a:p>
          <a:p>
            <a:pPr>
              <a:lnSpc>
                <a:spcPct val="80000"/>
              </a:lnSpc>
              <a:defRPr/>
            </a:pPr>
            <a:endParaRPr lang="tr-TR" dirty="0">
              <a:latin typeface="+mj-lt"/>
            </a:endParaRPr>
          </a:p>
          <a:p>
            <a:pPr>
              <a:lnSpc>
                <a:spcPct val="80000"/>
              </a:lnSpc>
              <a:defRPr/>
            </a:pPr>
            <a:r>
              <a:rPr lang="tr-TR" u="sng" dirty="0">
                <a:cs typeface="Arial" pitchFamily="34" charset="0"/>
              </a:rPr>
              <a:t>Antibakteriyel (METİLGLİOKSAL), </a:t>
            </a:r>
          </a:p>
          <a:p>
            <a:pPr>
              <a:lnSpc>
                <a:spcPct val="80000"/>
              </a:lnSpc>
              <a:defRPr/>
            </a:pPr>
            <a:r>
              <a:rPr lang="tr-TR" u="sng" dirty="0" err="1">
                <a:cs typeface="Arial" pitchFamily="34" charset="0"/>
              </a:rPr>
              <a:t>Debridman</a:t>
            </a:r>
            <a:r>
              <a:rPr lang="tr-TR" u="sng" dirty="0">
                <a:cs typeface="Arial" pitchFamily="34" charset="0"/>
              </a:rPr>
              <a:t> (</a:t>
            </a:r>
            <a:r>
              <a:rPr lang="tr-TR" u="sng" dirty="0" err="1">
                <a:cs typeface="Arial" pitchFamily="34" charset="0"/>
              </a:rPr>
              <a:t>otolitik</a:t>
            </a:r>
            <a:r>
              <a:rPr lang="tr-TR" u="sng" dirty="0">
                <a:cs typeface="Arial" pitchFamily="34" charset="0"/>
              </a:rPr>
              <a:t>), </a:t>
            </a:r>
          </a:p>
          <a:p>
            <a:pPr>
              <a:lnSpc>
                <a:spcPct val="80000"/>
              </a:lnSpc>
              <a:defRPr/>
            </a:pPr>
            <a:r>
              <a:rPr lang="tr-TR" u="sng" dirty="0">
                <a:cs typeface="Arial" pitchFamily="34" charset="0"/>
              </a:rPr>
              <a:t>Anti </a:t>
            </a:r>
            <a:r>
              <a:rPr lang="tr-TR" u="sng" dirty="0" err="1">
                <a:cs typeface="Arial" pitchFamily="34" charset="0"/>
              </a:rPr>
              <a:t>inflamatuvar</a:t>
            </a:r>
            <a:endParaRPr lang="tr-TR" u="sng" dirty="0">
              <a:cs typeface="Arial" pitchFamily="34" charset="0"/>
            </a:endParaRPr>
          </a:p>
          <a:p>
            <a:pPr>
              <a:defRPr/>
            </a:pPr>
            <a:r>
              <a:rPr lang="tr-TR" u="sng" dirty="0">
                <a:cs typeface="Arial" pitchFamily="34" charset="0"/>
              </a:rPr>
              <a:t>Granülasyon, epitelizasyon arttırıcı etki. </a:t>
            </a:r>
            <a:endParaRPr lang="en-US" u="sng" dirty="0">
              <a:cs typeface="Arial" pitchFamily="34" charset="0"/>
            </a:endParaRPr>
          </a:p>
          <a:p>
            <a:pPr>
              <a:lnSpc>
                <a:spcPct val="80000"/>
              </a:lnSpc>
              <a:defRPr/>
            </a:pPr>
            <a:endParaRPr lang="tr-TR" dirty="0">
              <a:cs typeface="Arial" pitchFamily="34" charset="0"/>
            </a:endParaRPr>
          </a:p>
          <a:p>
            <a:pPr>
              <a:lnSpc>
                <a:spcPct val="80000"/>
              </a:lnSpc>
              <a:defRPr/>
            </a:pPr>
            <a:endParaRPr lang="tr-TR" dirty="0">
              <a:cs typeface="Arial" pitchFamily="34" charset="0"/>
            </a:endParaRPr>
          </a:p>
          <a:p>
            <a:pPr>
              <a:lnSpc>
                <a:spcPct val="80000"/>
              </a:lnSpc>
              <a:defRPr/>
            </a:pPr>
            <a:r>
              <a:rPr lang="tr-TR" dirty="0" err="1">
                <a:cs typeface="Arial" pitchFamily="34" charset="0"/>
              </a:rPr>
              <a:t>Advancis</a:t>
            </a:r>
            <a:r>
              <a:rPr lang="tr-TR" dirty="0">
                <a:cs typeface="Arial" pitchFamily="34" charset="0"/>
              </a:rPr>
              <a:t> </a:t>
            </a:r>
            <a:r>
              <a:rPr lang="tr-TR" dirty="0" err="1">
                <a:cs typeface="Arial" pitchFamily="34" charset="0"/>
              </a:rPr>
              <a:t>Medical</a:t>
            </a:r>
            <a:r>
              <a:rPr lang="tr-TR" dirty="0">
                <a:cs typeface="Arial" pitchFamily="34" charset="0"/>
              </a:rPr>
              <a:t>	           </a:t>
            </a:r>
            <a:r>
              <a:rPr lang="tr-TR" dirty="0" err="1">
                <a:cs typeface="Arial" pitchFamily="34" charset="0"/>
              </a:rPr>
              <a:t>Activon</a:t>
            </a:r>
            <a:r>
              <a:rPr lang="tr-TR" dirty="0">
                <a:cs typeface="Arial" pitchFamily="34" charset="0"/>
              </a:rPr>
              <a:t> Tulle (</a:t>
            </a:r>
            <a:r>
              <a:rPr lang="tr-TR" dirty="0" err="1">
                <a:cs typeface="Arial" pitchFamily="34" charset="0"/>
              </a:rPr>
              <a:t>Manuka</a:t>
            </a:r>
            <a:r>
              <a:rPr lang="tr-TR" dirty="0">
                <a:cs typeface="Arial" pitchFamily="34" charset="0"/>
              </a:rPr>
              <a:t> </a:t>
            </a:r>
            <a:r>
              <a:rPr lang="tr-TR" dirty="0" err="1">
                <a:cs typeface="Arial" pitchFamily="34" charset="0"/>
              </a:rPr>
              <a:t>honey</a:t>
            </a:r>
            <a:r>
              <a:rPr lang="tr-TR" dirty="0">
                <a:cs typeface="Arial" pitchFamily="34" charset="0"/>
              </a:rPr>
              <a:t>)</a:t>
            </a:r>
          </a:p>
          <a:p>
            <a:pPr>
              <a:lnSpc>
                <a:spcPct val="80000"/>
              </a:lnSpc>
              <a:defRPr/>
            </a:pPr>
            <a:r>
              <a:rPr lang="tr-TR" dirty="0" err="1">
                <a:cs typeface="Arial" pitchFamily="34" charset="0"/>
              </a:rPr>
              <a:t>Medihoney</a:t>
            </a:r>
            <a:r>
              <a:rPr lang="tr-TR" dirty="0">
                <a:cs typeface="Arial" pitchFamily="34" charset="0"/>
              </a:rPr>
              <a:t>	           </a:t>
            </a:r>
            <a:r>
              <a:rPr lang="tr-TR" dirty="0" err="1">
                <a:cs typeface="Arial" pitchFamily="34" charset="0"/>
              </a:rPr>
              <a:t>Antibacterial</a:t>
            </a:r>
            <a:r>
              <a:rPr lang="tr-TR" dirty="0">
                <a:cs typeface="Arial" pitchFamily="34" charset="0"/>
              </a:rPr>
              <a:t> </a:t>
            </a:r>
            <a:r>
              <a:rPr lang="tr-TR" dirty="0" err="1">
                <a:cs typeface="Arial" pitchFamily="34" charset="0"/>
              </a:rPr>
              <a:t>Medical</a:t>
            </a:r>
            <a:r>
              <a:rPr lang="tr-TR" dirty="0">
                <a:cs typeface="Arial" pitchFamily="34" charset="0"/>
              </a:rPr>
              <a:t> </a:t>
            </a:r>
            <a:r>
              <a:rPr lang="tr-TR" dirty="0" err="1">
                <a:cs typeface="Arial" pitchFamily="34" charset="0"/>
              </a:rPr>
              <a:t>Honey</a:t>
            </a:r>
            <a:endParaRPr lang="tr-TR" dirty="0">
              <a:cs typeface="Arial" pitchFamily="34" charset="0"/>
            </a:endParaRPr>
          </a:p>
          <a:p>
            <a:pPr>
              <a:lnSpc>
                <a:spcPct val="80000"/>
              </a:lnSpc>
              <a:defRPr/>
            </a:pPr>
            <a:r>
              <a:rPr lang="tr-TR" dirty="0" err="1">
                <a:cs typeface="Arial" pitchFamily="34" charset="0"/>
              </a:rPr>
              <a:t>Mediprof</a:t>
            </a:r>
            <a:r>
              <a:rPr lang="tr-TR" dirty="0">
                <a:cs typeface="Arial" pitchFamily="34" charset="0"/>
              </a:rPr>
              <a:t> BV                        </a:t>
            </a:r>
            <a:r>
              <a:rPr lang="tr-TR" dirty="0" err="1">
                <a:cs typeface="Arial" pitchFamily="34" charset="0"/>
              </a:rPr>
              <a:t>Honeysoft</a:t>
            </a:r>
            <a:endParaRPr lang="tr-TR" dirty="0">
              <a:cs typeface="Arial" pitchFamily="34" charset="0"/>
            </a:endParaRPr>
          </a:p>
          <a:p>
            <a:pPr>
              <a:lnSpc>
                <a:spcPct val="80000"/>
              </a:lnSpc>
              <a:defRPr/>
            </a:pPr>
            <a:r>
              <a:rPr lang="tr-TR" dirty="0" err="1">
                <a:cs typeface="Arial" pitchFamily="34" charset="0"/>
              </a:rPr>
              <a:t>Mölnlycke</a:t>
            </a:r>
            <a:r>
              <a:rPr lang="tr-TR" dirty="0">
                <a:cs typeface="Arial" pitchFamily="34" charset="0"/>
              </a:rPr>
              <a:t>                            </a:t>
            </a:r>
            <a:r>
              <a:rPr lang="tr-TR" dirty="0" err="1">
                <a:cs typeface="Arial" pitchFamily="34" charset="0"/>
              </a:rPr>
              <a:t>Mesitran</a:t>
            </a:r>
            <a:r>
              <a:rPr lang="tr-TR" dirty="0">
                <a:cs typeface="Arial" pitchFamily="34" charset="0"/>
              </a:rPr>
              <a:t> (%20-47 </a:t>
            </a:r>
            <a:r>
              <a:rPr lang="tr-TR" dirty="0" err="1">
                <a:cs typeface="Arial" pitchFamily="34" charset="0"/>
              </a:rPr>
              <a:t>Medical</a:t>
            </a:r>
            <a:r>
              <a:rPr lang="tr-TR" dirty="0">
                <a:cs typeface="Arial" pitchFamily="34" charset="0"/>
              </a:rPr>
              <a:t> </a:t>
            </a:r>
            <a:r>
              <a:rPr lang="tr-TR" dirty="0" err="1">
                <a:cs typeface="Arial" pitchFamily="34" charset="0"/>
              </a:rPr>
              <a:t>grade</a:t>
            </a:r>
            <a:r>
              <a:rPr lang="tr-TR" dirty="0">
                <a:cs typeface="Arial" pitchFamily="34" charset="0"/>
              </a:rPr>
              <a:t> </a:t>
            </a:r>
            <a:r>
              <a:rPr lang="tr-TR" dirty="0" err="1">
                <a:cs typeface="Arial" pitchFamily="34" charset="0"/>
              </a:rPr>
              <a:t>honey</a:t>
            </a:r>
            <a:r>
              <a:rPr lang="tr-TR" dirty="0">
                <a:cs typeface="Arial" pitchFamily="34" charset="0"/>
              </a:rPr>
              <a:t>)</a:t>
            </a:r>
          </a:p>
          <a:p>
            <a:pPr>
              <a:lnSpc>
                <a:spcPct val="80000"/>
              </a:lnSpc>
              <a:defRPr/>
            </a:pPr>
            <a:r>
              <a:rPr lang="tr-TR" dirty="0">
                <a:cs typeface="Arial" pitchFamily="34" charset="0"/>
              </a:rPr>
              <a:t>MEF </a:t>
            </a:r>
            <a:r>
              <a:rPr lang="tr-TR" dirty="0" err="1">
                <a:cs typeface="Arial" pitchFamily="34" charset="0"/>
              </a:rPr>
              <a:t>Medical</a:t>
            </a:r>
            <a:r>
              <a:rPr lang="tr-TR" dirty="0">
                <a:cs typeface="Arial" pitchFamily="34" charset="0"/>
              </a:rPr>
              <a:t>                       </a:t>
            </a:r>
            <a:r>
              <a:rPr lang="tr-TR" dirty="0" err="1">
                <a:cs typeface="Arial" pitchFamily="34" charset="0"/>
              </a:rPr>
              <a:t>Manuka</a:t>
            </a:r>
            <a:r>
              <a:rPr lang="tr-TR" dirty="0">
                <a:cs typeface="Arial" pitchFamily="34" charset="0"/>
              </a:rPr>
              <a:t> FILL</a:t>
            </a:r>
            <a:endParaRPr lang="tr-TR" dirty="0">
              <a:latin typeface="+mj-lt"/>
            </a:endParaRPr>
          </a:p>
          <a:p>
            <a:pPr>
              <a:lnSpc>
                <a:spcPct val="80000"/>
              </a:lnSpc>
              <a:defRPr/>
            </a:pPr>
            <a:endParaRPr lang="tr-TR" dirty="0">
              <a:latin typeface="+mj-lt"/>
            </a:endParaRPr>
          </a:p>
        </p:txBody>
      </p:sp>
      <p:pic>
        <p:nvPicPr>
          <p:cNvPr id="299012" name="Picture 4" descr="http://www.online-shop.com.au/catalogues/img/41/173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81226" y="3284984"/>
            <a:ext cx="2173777" cy="1512192"/>
          </a:xfrm>
          <a:prstGeom prst="rect">
            <a:avLst/>
          </a:prstGeom>
          <a:noFill/>
        </p:spPr>
      </p:pic>
      <p:pic>
        <p:nvPicPr>
          <p:cNvPr id="29901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24726" y="78351"/>
            <a:ext cx="2286775" cy="31122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Resim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8288" y="4981762"/>
            <a:ext cx="1801036" cy="1801036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206365" y="4038698"/>
            <a:ext cx="2250454" cy="3237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Metin kutusu 1"/>
          <p:cNvSpPr txBox="1"/>
          <p:nvPr/>
        </p:nvSpPr>
        <p:spPr>
          <a:xfrm>
            <a:off x="5375921" y="5207527"/>
            <a:ext cx="1787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dirty="0"/>
              <a:t>MANUKA HONEY</a:t>
            </a:r>
          </a:p>
        </p:txBody>
      </p:sp>
    </p:spTree>
    <p:extLst>
      <p:ext uri="{BB962C8B-B14F-4D97-AF65-F5344CB8AC3E}">
        <p14:creationId xmlns:p14="http://schemas.microsoft.com/office/powerpoint/2010/main" val="148556489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2318CE89-E6F2-1B46-ABEF-A063D1BAA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9DEDD1E3-027D-3141-961B-7A8E354FBF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tr-TR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C112E6C7-B57A-7B44-B42C-DE6AE7314D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513" y="1704032"/>
            <a:ext cx="8280631" cy="3934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852054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3DCA86F7-4389-3A41-A435-D3005667E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05B77B51-CD82-7442-ABCC-753E607E94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tr-TR"/>
          </a:p>
        </p:txBody>
      </p:sp>
      <p:pic>
        <p:nvPicPr>
          <p:cNvPr id="4" name="Resim 3">
            <a:extLst>
              <a:ext uri="{FF2B5EF4-FFF2-40B4-BE49-F238E27FC236}">
                <a16:creationId xmlns:a16="http://schemas.microsoft.com/office/drawing/2014/main" id="{F6793F01-6110-1149-AFBE-B3A3D5143C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2560496" y="1554069"/>
            <a:ext cx="6382033" cy="3921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0311150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36F42959-6B3F-124B-A19D-D8144DC0A8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tr-TR"/>
          </a:p>
        </p:txBody>
      </p:sp>
      <p:pic>
        <p:nvPicPr>
          <p:cNvPr id="4" name="Resim 4">
            <a:extLst>
              <a:ext uri="{FF2B5EF4-FFF2-40B4-BE49-F238E27FC236}">
                <a16:creationId xmlns:a16="http://schemas.microsoft.com/office/drawing/2014/main" id="{1B939237-47D4-6945-A041-49D6AB447F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772" y="609600"/>
            <a:ext cx="4485481" cy="5791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İçerik Yer Tutucusu 7">
            <a:extLst>
              <a:ext uri="{FF2B5EF4-FFF2-40B4-BE49-F238E27FC236}">
                <a16:creationId xmlns:a16="http://schemas.microsoft.com/office/drawing/2014/main" id="{C3B9E9DD-47D3-DF75-DAA1-3488349BCA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85298401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8F0B18D0-2B09-9944-BE35-53839961A1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FB1E15CB-3017-364E-9FDD-F45C864119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tr-TR"/>
          </a:p>
        </p:txBody>
      </p:sp>
      <p:pic>
        <p:nvPicPr>
          <p:cNvPr id="4" name="Resim 3">
            <a:extLst>
              <a:ext uri="{FF2B5EF4-FFF2-40B4-BE49-F238E27FC236}">
                <a16:creationId xmlns:a16="http://schemas.microsoft.com/office/drawing/2014/main" id="{329E4CFC-D024-8A45-9CB9-2D3E20B665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3248" y="1399545"/>
            <a:ext cx="6864120" cy="4391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59969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A70C54-E1B5-663C-EB29-95AE33E929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C6CAAF6F-5182-61AF-EF65-AD7809C12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dirty="0"/>
              <a:t>Hastaneye götürülecekler (Eve değil!)</a:t>
            </a: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C55136D2-D3B1-4659-FF82-743D68AAB4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tr-TR" dirty="0"/>
              <a:t>Daha az ödem </a:t>
            </a:r>
            <a:r>
              <a:rPr lang="tr-TR" dirty="0">
                <a:sym typeface="Wingdings" pitchFamily="2" charset="2"/>
              </a:rPr>
              <a:t> </a:t>
            </a:r>
            <a:endParaRPr lang="tr-TR" dirty="0"/>
          </a:p>
          <a:p>
            <a:endParaRPr lang="tr-TR" dirty="0"/>
          </a:p>
          <a:p>
            <a:r>
              <a:rPr lang="tr-TR" dirty="0"/>
              <a:t>Daha az </a:t>
            </a:r>
            <a:r>
              <a:rPr lang="tr-TR" dirty="0" err="1"/>
              <a:t>eksuda</a:t>
            </a:r>
            <a:r>
              <a:rPr lang="tr-TR" dirty="0"/>
              <a:t> </a:t>
            </a:r>
            <a:r>
              <a:rPr lang="tr-TR" dirty="0">
                <a:sym typeface="Wingdings" pitchFamily="2" charset="2"/>
              </a:rPr>
              <a:t></a:t>
            </a:r>
            <a:endParaRPr lang="tr-TR" dirty="0"/>
          </a:p>
          <a:p>
            <a:endParaRPr lang="tr-TR" dirty="0"/>
          </a:p>
          <a:p>
            <a:r>
              <a:rPr lang="tr-TR" dirty="0"/>
              <a:t>Mümkün olduğunca az cerrahi </a:t>
            </a:r>
            <a:r>
              <a:rPr lang="tr-TR" dirty="0">
                <a:sym typeface="Wingdings" pitchFamily="2" charset="2"/>
              </a:rPr>
              <a:t></a:t>
            </a:r>
            <a:endParaRPr lang="tr-TR" dirty="0"/>
          </a:p>
          <a:p>
            <a:endParaRPr lang="tr-TR" dirty="0"/>
          </a:p>
          <a:p>
            <a:r>
              <a:rPr lang="tr-TR" dirty="0"/>
              <a:t>Daha fazla </a:t>
            </a:r>
            <a:r>
              <a:rPr lang="tr-TR" dirty="0" err="1"/>
              <a:t>venolenfatik</a:t>
            </a:r>
            <a:r>
              <a:rPr lang="tr-TR" dirty="0"/>
              <a:t> ve </a:t>
            </a:r>
            <a:r>
              <a:rPr lang="tr-TR"/>
              <a:t>arteriyel dolaşım </a:t>
            </a:r>
            <a:r>
              <a:rPr lang="tr-TR">
                <a:sym typeface="Wingdings" pitchFamily="2" charset="2"/>
              </a:rPr>
              <a:t></a:t>
            </a:r>
            <a:endParaRPr lang="tr-TR" dirty="0"/>
          </a:p>
          <a:p>
            <a:endParaRPr lang="tr-TR" dirty="0"/>
          </a:p>
          <a:p>
            <a:endParaRPr lang="tr-TR" dirty="0"/>
          </a:p>
          <a:p>
            <a:pPr marL="0" indent="0">
              <a:buNone/>
            </a:pPr>
            <a:r>
              <a:rPr lang="tr-TR" dirty="0"/>
              <a:t>                                                  Çok teşekkür ederim</a:t>
            </a:r>
            <a:r>
              <a:rPr lang="tr-TR" dirty="0">
                <a:sym typeface="Wingdings" pitchFamily="2" charset="2"/>
              </a:rPr>
              <a:t></a:t>
            </a:r>
            <a:endParaRPr lang="tr-TR" dirty="0"/>
          </a:p>
        </p:txBody>
      </p:sp>
      <p:pic>
        <p:nvPicPr>
          <p:cNvPr id="4" name="Resim 3">
            <a:extLst>
              <a:ext uri="{FF2B5EF4-FFF2-40B4-BE49-F238E27FC236}">
                <a16:creationId xmlns:a16="http://schemas.microsoft.com/office/drawing/2014/main" id="{8289E951-8DF0-A08B-CAA4-EF93810A6B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1103" y="1690688"/>
            <a:ext cx="3852697" cy="304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3735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eması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eması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Belge" ma:contentTypeID="0x0101008EB410E7384FD544926ED72B5900EAF6" ma:contentTypeVersion="14" ma:contentTypeDescription="Yeni belge oluşturun." ma:contentTypeScope="" ma:versionID="ee3b467df7de9d1b498d84e13587d71a">
  <xsd:schema xmlns:xsd="http://www.w3.org/2001/XMLSchema" xmlns:xs="http://www.w3.org/2001/XMLSchema" xmlns:p="http://schemas.microsoft.com/office/2006/metadata/properties" xmlns:ns2="b636c289-89ec-4aac-a5a7-fae3efcce21f" xmlns:ns3="12078768-e010-496c-be91-13abd3bf1d00" targetNamespace="http://schemas.microsoft.com/office/2006/metadata/properties" ma:root="true" ma:fieldsID="1445dff4ae24a478bb1b27fd6f0ffa69" ns2:_="" ns3:_="">
    <xsd:import namespace="b636c289-89ec-4aac-a5a7-fae3efcce21f"/>
    <xsd:import namespace="12078768-e010-496c-be91-13abd3bf1d0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36c289-89ec-4aac-a5a7-fae3efcce21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Resim Etiketleri" ma:readOnly="false" ma:fieldId="{5cf76f15-5ced-4ddc-b409-7134ff3c332f}" ma:taxonomyMulti="true" ma:sspId="f08ca68a-84f9-4e39-b925-9c0f4131acb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1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078768-e010-496c-be91-13abd3bf1d00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da2bcbba-ecaf-438c-8d17-d96268f593a6}" ma:internalName="TaxCatchAll" ma:showField="CatchAllData" ma:web="12078768-e010-496c-be91-13abd3bf1d0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İçerik Türü"/>
        <xsd:element ref="dc:title" minOccurs="0" maxOccurs="1" ma:index="4" ma:displayName="Başlı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636c289-89ec-4aac-a5a7-fae3efcce21f">
      <Terms xmlns="http://schemas.microsoft.com/office/infopath/2007/PartnerControls"/>
    </lcf76f155ced4ddcb4097134ff3c332f>
    <TaxCatchAll xmlns="12078768-e010-496c-be91-13abd3bf1d00" xsi:nil="true"/>
  </documentManagement>
</p:properties>
</file>

<file path=customXml/itemProps1.xml><?xml version="1.0" encoding="utf-8"?>
<ds:datastoreItem xmlns:ds="http://schemas.openxmlformats.org/officeDocument/2006/customXml" ds:itemID="{1D3B064D-F7CB-49BF-B97D-59309DEE8A4E}"/>
</file>

<file path=customXml/itemProps2.xml><?xml version="1.0" encoding="utf-8"?>
<ds:datastoreItem xmlns:ds="http://schemas.openxmlformats.org/officeDocument/2006/customXml" ds:itemID="{990BDD9A-AE17-4986-919F-CB5EB3BC1682}"/>
</file>

<file path=customXml/itemProps3.xml><?xml version="1.0" encoding="utf-8"?>
<ds:datastoreItem xmlns:ds="http://schemas.openxmlformats.org/officeDocument/2006/customXml" ds:itemID="{FCA86C25-A317-4CF7-BB0F-EBBD5A160BDF}"/>
</file>

<file path=docProps/app.xml><?xml version="1.0" encoding="utf-8"?>
<Properties xmlns="http://schemas.openxmlformats.org/officeDocument/2006/extended-properties" xmlns:vt="http://schemas.openxmlformats.org/officeDocument/2006/docPropsVTypes">
  <TotalTime>34119</TotalTime>
  <Words>2074</Words>
  <Application>Microsoft Office PowerPoint</Application>
  <PresentationFormat>Geniş ekran</PresentationFormat>
  <Paragraphs>487</Paragraphs>
  <Slides>56</Slides>
  <Notes>8</Notes>
  <HiddenSlides>0</HiddenSlides>
  <MMClips>1</MMClips>
  <ScaleCrop>false</ScaleCrop>
  <HeadingPairs>
    <vt:vector size="6" baseType="variant">
      <vt:variant>
        <vt:lpstr>Kullanılan Yazı Tipleri</vt:lpstr>
      </vt:variant>
      <vt:variant>
        <vt:i4>7</vt:i4>
      </vt:variant>
      <vt:variant>
        <vt:lpstr>Tema</vt:lpstr>
      </vt:variant>
      <vt:variant>
        <vt:i4>1</vt:i4>
      </vt:variant>
      <vt:variant>
        <vt:lpstr>Slayt Başlıkları</vt:lpstr>
      </vt:variant>
      <vt:variant>
        <vt:i4>56</vt:i4>
      </vt:variant>
    </vt:vector>
  </HeadingPairs>
  <TitlesOfParts>
    <vt:vector size="64" baseType="lpstr">
      <vt:lpstr>Arial</vt:lpstr>
      <vt:lpstr>ArialMT</vt:lpstr>
      <vt:lpstr>Atatürk</vt:lpstr>
      <vt:lpstr>Calibri</vt:lpstr>
      <vt:lpstr>Calibri Light</vt:lpstr>
      <vt:lpstr>Times New Roman</vt:lpstr>
      <vt:lpstr>Wingdings</vt:lpstr>
      <vt:lpstr>Office Teması</vt:lpstr>
      <vt:lpstr>Yara bakımında kullanılan ürünler</vt:lpstr>
      <vt:lpstr>PowerPoint Sunusu</vt:lpstr>
      <vt:lpstr>VIS mediatrix naturae – Doğanın iyileştirici gücü</vt:lpstr>
      <vt:lpstr>Guy de Chauliac (1363) – Yara yatağı hazırlığı</vt:lpstr>
      <vt:lpstr> Yara iyileşmesi fazları </vt:lpstr>
      <vt:lpstr>Yara neden zor iyileşir?</vt:lpstr>
      <vt:lpstr>Neden yara örtüleri kullanıyoruz?</vt:lpstr>
      <vt:lpstr>Neye göre, kime göre?</vt:lpstr>
      <vt:lpstr>Yara yatağı hazırlığı </vt:lpstr>
      <vt:lpstr>PowerPoint Sunusu</vt:lpstr>
      <vt:lpstr>Yarada ‘’TIMERS’’ kavramı</vt:lpstr>
      <vt:lpstr>Debridman</vt:lpstr>
      <vt:lpstr>Yara yatağı</vt:lpstr>
      <vt:lpstr>PowerPoint Sunusu</vt:lpstr>
      <vt:lpstr>PowerPoint Sunusu</vt:lpstr>
      <vt:lpstr>PowerPoint Sunusu</vt:lpstr>
      <vt:lpstr>Maggot</vt:lpstr>
      <vt:lpstr>PowerPoint Sunusu</vt:lpstr>
      <vt:lpstr>PowerPoint Sunusu</vt:lpstr>
      <vt:lpstr>PowerPoint Sunusu</vt:lpstr>
      <vt:lpstr>Enfeksiyon kontrolü-1-</vt:lpstr>
      <vt:lpstr>Enfeksiyon kontrolü-2-</vt:lpstr>
      <vt:lpstr>Enfeksiyon kontrolü-3-</vt:lpstr>
      <vt:lpstr>PowerPoint Sunusu</vt:lpstr>
      <vt:lpstr>Enfeksiyon kontrolü-4-</vt:lpstr>
      <vt:lpstr>      NBYT-İnstilasyon </vt:lpstr>
      <vt:lpstr>PowerPoint Sunusu</vt:lpstr>
      <vt:lpstr>PowerPoint Sunusu</vt:lpstr>
      <vt:lpstr>PowerPoint Sunusu</vt:lpstr>
      <vt:lpstr>PowerPoint Sunusu</vt:lpstr>
      <vt:lpstr>Nem dengesi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6. Yara temas örtüler</vt:lpstr>
      <vt:lpstr>7. Kompozit ve yüksek emici örtüler</vt:lpstr>
      <vt:lpstr>PowerPoint Sunusu</vt:lpstr>
      <vt:lpstr>PowerPoint Sunusu</vt:lpstr>
      <vt:lpstr>9. Negatif Basınç Yara Tedavisi (NBYT)</vt:lpstr>
      <vt:lpstr>Yara kenarı</vt:lpstr>
      <vt:lpstr>PowerPoint Sunusu</vt:lpstr>
      <vt:lpstr>PowerPoint Sunusu</vt:lpstr>
      <vt:lpstr>Otolitik debridman</vt:lpstr>
      <vt:lpstr>Enzimatik debridman</vt:lpstr>
      <vt:lpstr>Mekanik debridman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Hastaneye götürülecekler (Eve değil!)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Sunusu</dc:title>
  <dc:creator>Windows Kullanıcısı</dc:creator>
  <cp:lastModifiedBy>loq4</cp:lastModifiedBy>
  <cp:revision>1140</cp:revision>
  <dcterms:created xsi:type="dcterms:W3CDTF">2024-05-22T18:36:19Z</dcterms:created>
  <dcterms:modified xsi:type="dcterms:W3CDTF">2025-10-17T12:19:33Z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0x0101008EB410E7384FD544926ED72B5900EAF6</vt:lpwstr>
  </property>
</Properties>
</file>