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37.xml" ContentType="application/vnd.openxmlformats-officedocument.presentationml.notesSlide+xml"/>
  <Override PartName="/ppt/notesSlides/notesSlide13.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6" r:id="rId2"/>
    <p:sldId id="280" r:id="rId3"/>
    <p:sldId id="297" r:id="rId4"/>
    <p:sldId id="267" r:id="rId5"/>
    <p:sldId id="281" r:id="rId6"/>
    <p:sldId id="266" r:id="rId7"/>
    <p:sldId id="265" r:id="rId8"/>
    <p:sldId id="298" r:id="rId9"/>
    <p:sldId id="282" r:id="rId10"/>
    <p:sldId id="263" r:id="rId11"/>
    <p:sldId id="303" r:id="rId12"/>
    <p:sldId id="283" r:id="rId13"/>
    <p:sldId id="284" r:id="rId14"/>
    <p:sldId id="268" r:id="rId15"/>
    <p:sldId id="269" r:id="rId16"/>
    <p:sldId id="299" r:id="rId17"/>
    <p:sldId id="262" r:id="rId18"/>
    <p:sldId id="270" r:id="rId19"/>
    <p:sldId id="271" r:id="rId20"/>
    <p:sldId id="272" r:id="rId21"/>
    <p:sldId id="285" r:id="rId22"/>
    <p:sldId id="300" r:id="rId23"/>
    <p:sldId id="261" r:id="rId24"/>
    <p:sldId id="273" r:id="rId25"/>
    <p:sldId id="274" r:id="rId26"/>
    <p:sldId id="286" r:id="rId27"/>
    <p:sldId id="287" r:id="rId28"/>
    <p:sldId id="289" r:id="rId29"/>
    <p:sldId id="290" r:id="rId30"/>
    <p:sldId id="260" r:id="rId31"/>
    <p:sldId id="275" r:id="rId32"/>
    <p:sldId id="259" r:id="rId33"/>
    <p:sldId id="276" r:id="rId34"/>
    <p:sldId id="277" r:id="rId35"/>
    <p:sldId id="258" r:id="rId36"/>
    <p:sldId id="304" r:id="rId37"/>
    <p:sldId id="279" r:id="rId38"/>
    <p:sldId id="296" r:id="rId39"/>
    <p:sldId id="295" r:id="rId40"/>
    <p:sldId id="294" r:id="rId41"/>
    <p:sldId id="293" r:id="rId42"/>
    <p:sldId id="292" r:id="rId43"/>
    <p:sldId id="291" r:id="rId44"/>
    <p:sldId id="301" r:id="rId45"/>
    <p:sldId id="302" r:id="rId46"/>
    <p:sldId id="257"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28" autoAdjust="0"/>
    <p:restoredTop sz="63670" autoAdjust="0"/>
  </p:normalViewPr>
  <p:slideViewPr>
    <p:cSldViewPr snapToGrid="0">
      <p:cViewPr varScale="1">
        <p:scale>
          <a:sx n="52" d="100"/>
          <a:sy n="52" d="100"/>
        </p:scale>
        <p:origin x="1622" y="53"/>
      </p:cViewPr>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55"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6361AF-531F-40C3-8059-8AB6B10B69FE}" type="datetimeFigureOut">
              <a:rPr lang="en-US" smtClean="0"/>
              <a:t>10/17/2025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C21DBA-7FE0-440B-BC46-DBF1F4368B07}" type="slidenum">
              <a:rPr lang="en-US" smtClean="0"/>
              <a:t>‹#›</a:t>
            </a:fld>
            <a:endParaRPr lang="en-US"/>
          </a:p>
        </p:txBody>
      </p:sp>
    </p:spTree>
    <p:extLst>
      <p:ext uri="{BB962C8B-B14F-4D97-AF65-F5344CB8AC3E}">
        <p14:creationId xmlns:p14="http://schemas.microsoft.com/office/powerpoint/2010/main" val="2154071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2</a:t>
            </a:fld>
            <a:endParaRPr lang="en-US"/>
          </a:p>
        </p:txBody>
      </p:sp>
    </p:spTree>
    <p:extLst>
      <p:ext uri="{BB962C8B-B14F-4D97-AF65-F5344CB8AC3E}">
        <p14:creationId xmlns:p14="http://schemas.microsoft.com/office/powerpoint/2010/main" val="1990151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13</a:t>
            </a:fld>
            <a:endParaRPr lang="en-US"/>
          </a:p>
        </p:txBody>
      </p:sp>
    </p:spTree>
    <p:extLst>
      <p:ext uri="{BB962C8B-B14F-4D97-AF65-F5344CB8AC3E}">
        <p14:creationId xmlns:p14="http://schemas.microsoft.com/office/powerpoint/2010/main" val="1760968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14</a:t>
            </a:fld>
            <a:endParaRPr lang="en-US"/>
          </a:p>
        </p:txBody>
      </p:sp>
    </p:spTree>
    <p:extLst>
      <p:ext uri="{BB962C8B-B14F-4D97-AF65-F5344CB8AC3E}">
        <p14:creationId xmlns:p14="http://schemas.microsoft.com/office/powerpoint/2010/main" val="29483983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15</a:t>
            </a:fld>
            <a:endParaRPr lang="en-US"/>
          </a:p>
        </p:txBody>
      </p:sp>
    </p:spTree>
    <p:extLst>
      <p:ext uri="{BB962C8B-B14F-4D97-AF65-F5344CB8AC3E}">
        <p14:creationId xmlns:p14="http://schemas.microsoft.com/office/powerpoint/2010/main" val="11244088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5CBC1-2E36-DEF3-BD6D-4327DD02F7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7EDEF7-B383-2A47-6B40-228BB0A7A1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2DE455-0E81-D02C-8B5A-5375A99819C6}"/>
              </a:ext>
            </a:extLst>
          </p:cNvPr>
          <p:cNvSpPr>
            <a:spLocks noGrp="1"/>
          </p:cNvSpPr>
          <p:nvPr>
            <p:ph type="body" idx="1"/>
          </p:nvPr>
        </p:nvSpPr>
        <p:spPr/>
        <p:txBody>
          <a:bodyPr/>
          <a:lstStyle/>
          <a:p>
            <a:r>
              <a:rPr lang="en-US" dirty="0"/>
              <a:t>. </a:t>
            </a:r>
          </a:p>
        </p:txBody>
      </p:sp>
      <p:sp>
        <p:nvSpPr>
          <p:cNvPr id="4" name="Slide Number Placeholder 3">
            <a:extLst>
              <a:ext uri="{FF2B5EF4-FFF2-40B4-BE49-F238E27FC236}">
                <a16:creationId xmlns:a16="http://schemas.microsoft.com/office/drawing/2014/main" id="{423FC852-6CA2-6161-C129-6635F465A99B}"/>
              </a:ext>
            </a:extLst>
          </p:cNvPr>
          <p:cNvSpPr>
            <a:spLocks noGrp="1"/>
          </p:cNvSpPr>
          <p:nvPr>
            <p:ph type="sldNum" sz="quarter" idx="5"/>
          </p:nvPr>
        </p:nvSpPr>
        <p:spPr/>
        <p:txBody>
          <a:bodyPr/>
          <a:lstStyle/>
          <a:p>
            <a:fld id="{44C21DBA-7FE0-440B-BC46-DBF1F4368B07}" type="slidenum">
              <a:rPr lang="en-US" smtClean="0"/>
              <a:t>16</a:t>
            </a:fld>
            <a:endParaRPr lang="en-US"/>
          </a:p>
        </p:txBody>
      </p:sp>
    </p:spTree>
    <p:extLst>
      <p:ext uri="{BB962C8B-B14F-4D97-AF65-F5344CB8AC3E}">
        <p14:creationId xmlns:p14="http://schemas.microsoft.com/office/powerpoint/2010/main" val="267226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44C21DBA-7FE0-440B-BC46-DBF1F4368B07}" type="slidenum">
              <a:rPr lang="en-US" smtClean="0"/>
              <a:t>17</a:t>
            </a:fld>
            <a:endParaRPr lang="en-US"/>
          </a:p>
        </p:txBody>
      </p:sp>
    </p:spTree>
    <p:extLst>
      <p:ext uri="{BB962C8B-B14F-4D97-AF65-F5344CB8AC3E}">
        <p14:creationId xmlns:p14="http://schemas.microsoft.com/office/powerpoint/2010/main" val="26484721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a:p>
            <a:r>
              <a:rPr lang="tr-TR" dirty="0"/>
              <a:t>3. </a:t>
            </a:r>
            <a:r>
              <a:rPr lang="en-US" dirty="0"/>
              <a:t>NYHA </a:t>
            </a:r>
            <a:r>
              <a:rPr lang="en-US" dirty="0" err="1"/>
              <a:t>sınıf</a:t>
            </a:r>
            <a:r>
              <a:rPr lang="en-US" dirty="0"/>
              <a:t> III–</a:t>
            </a:r>
            <a:r>
              <a:rPr lang="en-US" dirty="0" err="1"/>
              <a:t>IV’de</a:t>
            </a:r>
            <a:r>
              <a:rPr lang="en-US" dirty="0"/>
              <a:t> </a:t>
            </a:r>
            <a:r>
              <a:rPr lang="en-US" dirty="0" err="1"/>
              <a:t>kontrendikedir</a:t>
            </a:r>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18</a:t>
            </a:fld>
            <a:endParaRPr lang="en-US"/>
          </a:p>
        </p:txBody>
      </p:sp>
    </p:spTree>
    <p:extLst>
      <p:ext uri="{BB962C8B-B14F-4D97-AF65-F5344CB8AC3E}">
        <p14:creationId xmlns:p14="http://schemas.microsoft.com/office/powerpoint/2010/main" val="42014496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effect is suppressed by androgens</a:t>
            </a:r>
            <a:endParaRPr lang="tr-TR" dirty="0"/>
          </a:p>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19</a:t>
            </a:fld>
            <a:endParaRPr lang="en-US"/>
          </a:p>
        </p:txBody>
      </p:sp>
    </p:spTree>
    <p:extLst>
      <p:ext uri="{BB962C8B-B14F-4D97-AF65-F5344CB8AC3E}">
        <p14:creationId xmlns:p14="http://schemas.microsoft.com/office/powerpoint/2010/main" val="11054936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F1584B-E0E8-8E3B-8524-2C54AB87C3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D9CC05-3D90-C59C-F551-414B45DF82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DC4B85-8FB9-634A-4DC3-9E755D095D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0AA73F9-BAA5-FBA0-3627-D000AB2B8DDD}"/>
              </a:ext>
            </a:extLst>
          </p:cNvPr>
          <p:cNvSpPr>
            <a:spLocks noGrp="1"/>
          </p:cNvSpPr>
          <p:nvPr>
            <p:ph type="sldNum" sz="quarter" idx="5"/>
          </p:nvPr>
        </p:nvSpPr>
        <p:spPr/>
        <p:txBody>
          <a:bodyPr/>
          <a:lstStyle/>
          <a:p>
            <a:fld id="{44C21DBA-7FE0-440B-BC46-DBF1F4368B07}" type="slidenum">
              <a:rPr lang="en-US" smtClean="0"/>
              <a:t>20</a:t>
            </a:fld>
            <a:endParaRPr lang="en-US"/>
          </a:p>
        </p:txBody>
      </p:sp>
    </p:spTree>
    <p:extLst>
      <p:ext uri="{BB962C8B-B14F-4D97-AF65-F5344CB8AC3E}">
        <p14:creationId xmlns:p14="http://schemas.microsoft.com/office/powerpoint/2010/main" val="8142564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21</a:t>
            </a:fld>
            <a:endParaRPr lang="en-US"/>
          </a:p>
        </p:txBody>
      </p:sp>
    </p:spTree>
    <p:extLst>
      <p:ext uri="{BB962C8B-B14F-4D97-AF65-F5344CB8AC3E}">
        <p14:creationId xmlns:p14="http://schemas.microsoft.com/office/powerpoint/2010/main" val="11426943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t>1</a:t>
            </a:r>
          </a:p>
          <a:p>
            <a:r>
              <a:rPr lang="tr-TR" dirty="0"/>
              <a:t>5. </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22</a:t>
            </a:fld>
            <a:endParaRPr lang="en-US"/>
          </a:p>
        </p:txBody>
      </p:sp>
    </p:spTree>
    <p:extLst>
      <p:ext uri="{BB962C8B-B14F-4D97-AF65-F5344CB8AC3E}">
        <p14:creationId xmlns:p14="http://schemas.microsoft.com/office/powerpoint/2010/main" val="25823565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3</a:t>
            </a:fld>
            <a:endParaRPr lang="en-US"/>
          </a:p>
        </p:txBody>
      </p:sp>
    </p:spTree>
    <p:extLst>
      <p:ext uri="{BB962C8B-B14F-4D97-AF65-F5344CB8AC3E}">
        <p14:creationId xmlns:p14="http://schemas.microsoft.com/office/powerpoint/2010/main" val="13543600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23</a:t>
            </a:fld>
            <a:endParaRPr lang="en-US"/>
          </a:p>
        </p:txBody>
      </p:sp>
    </p:spTree>
    <p:extLst>
      <p:ext uri="{BB962C8B-B14F-4D97-AF65-F5344CB8AC3E}">
        <p14:creationId xmlns:p14="http://schemas.microsoft.com/office/powerpoint/2010/main" val="1253887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24</a:t>
            </a:fld>
            <a:endParaRPr lang="en-US"/>
          </a:p>
        </p:txBody>
      </p:sp>
    </p:spTree>
    <p:extLst>
      <p:ext uri="{BB962C8B-B14F-4D97-AF65-F5344CB8AC3E}">
        <p14:creationId xmlns:p14="http://schemas.microsoft.com/office/powerpoint/2010/main" val="26871760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 </a:t>
            </a:r>
          </a:p>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25</a:t>
            </a:fld>
            <a:endParaRPr lang="en-US"/>
          </a:p>
        </p:txBody>
      </p:sp>
    </p:spTree>
    <p:extLst>
      <p:ext uri="{BB962C8B-B14F-4D97-AF65-F5344CB8AC3E}">
        <p14:creationId xmlns:p14="http://schemas.microsoft.com/office/powerpoint/2010/main" val="186700505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26</a:t>
            </a:fld>
            <a:endParaRPr lang="en-US"/>
          </a:p>
        </p:txBody>
      </p:sp>
    </p:spTree>
    <p:extLst>
      <p:ext uri="{BB962C8B-B14F-4D97-AF65-F5344CB8AC3E}">
        <p14:creationId xmlns:p14="http://schemas.microsoft.com/office/powerpoint/2010/main" val="40962967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p>
        </p:txBody>
      </p:sp>
      <p:sp>
        <p:nvSpPr>
          <p:cNvPr id="4" name="Slide Number Placeholder 3"/>
          <p:cNvSpPr>
            <a:spLocks noGrp="1"/>
          </p:cNvSpPr>
          <p:nvPr>
            <p:ph type="sldNum" sz="quarter" idx="5"/>
          </p:nvPr>
        </p:nvSpPr>
        <p:spPr/>
        <p:txBody>
          <a:bodyPr/>
          <a:lstStyle/>
          <a:p>
            <a:fld id="{44C21DBA-7FE0-440B-BC46-DBF1F4368B07}" type="slidenum">
              <a:rPr lang="en-US" smtClean="0"/>
              <a:t>27</a:t>
            </a:fld>
            <a:endParaRPr lang="en-US"/>
          </a:p>
        </p:txBody>
      </p:sp>
    </p:spTree>
    <p:extLst>
      <p:ext uri="{BB962C8B-B14F-4D97-AF65-F5344CB8AC3E}">
        <p14:creationId xmlns:p14="http://schemas.microsoft.com/office/powerpoint/2010/main" val="34013879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endParaRPr lang="tr-TR" dirty="0"/>
          </a:p>
        </p:txBody>
      </p:sp>
      <p:sp>
        <p:nvSpPr>
          <p:cNvPr id="4" name="Slide Number Placeholder 3"/>
          <p:cNvSpPr>
            <a:spLocks noGrp="1"/>
          </p:cNvSpPr>
          <p:nvPr>
            <p:ph type="sldNum" sz="quarter" idx="5"/>
          </p:nvPr>
        </p:nvSpPr>
        <p:spPr/>
        <p:txBody>
          <a:bodyPr/>
          <a:lstStyle/>
          <a:p>
            <a:fld id="{44C21DBA-7FE0-440B-BC46-DBF1F4368B07}" type="slidenum">
              <a:rPr lang="en-US" smtClean="0"/>
              <a:t>28</a:t>
            </a:fld>
            <a:endParaRPr lang="en-US"/>
          </a:p>
        </p:txBody>
      </p:sp>
    </p:spTree>
    <p:extLst>
      <p:ext uri="{BB962C8B-B14F-4D97-AF65-F5344CB8AC3E}">
        <p14:creationId xmlns:p14="http://schemas.microsoft.com/office/powerpoint/2010/main" val="18980830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29</a:t>
            </a:fld>
            <a:endParaRPr lang="en-US"/>
          </a:p>
        </p:txBody>
      </p:sp>
    </p:spTree>
    <p:extLst>
      <p:ext uri="{BB962C8B-B14F-4D97-AF65-F5344CB8AC3E}">
        <p14:creationId xmlns:p14="http://schemas.microsoft.com/office/powerpoint/2010/main" val="266733142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tr-TR" dirty="0"/>
          </a:p>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30</a:t>
            </a:fld>
            <a:endParaRPr lang="en-US"/>
          </a:p>
        </p:txBody>
      </p:sp>
    </p:spTree>
    <p:extLst>
      <p:ext uri="{BB962C8B-B14F-4D97-AF65-F5344CB8AC3E}">
        <p14:creationId xmlns:p14="http://schemas.microsoft.com/office/powerpoint/2010/main" val="113775258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t>3. Ancak bu bulgular klinik çalışmalarla desteklenmelidir. </a:t>
            </a:r>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31</a:t>
            </a:fld>
            <a:endParaRPr lang="en-US"/>
          </a:p>
        </p:txBody>
      </p:sp>
    </p:spTree>
    <p:extLst>
      <p:ext uri="{BB962C8B-B14F-4D97-AF65-F5344CB8AC3E}">
        <p14:creationId xmlns:p14="http://schemas.microsoft.com/office/powerpoint/2010/main" val="17115140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32</a:t>
            </a:fld>
            <a:endParaRPr lang="en-US"/>
          </a:p>
        </p:txBody>
      </p:sp>
    </p:spTree>
    <p:extLst>
      <p:ext uri="{BB962C8B-B14F-4D97-AF65-F5344CB8AC3E}">
        <p14:creationId xmlns:p14="http://schemas.microsoft.com/office/powerpoint/2010/main" val="33695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4</a:t>
            </a:fld>
            <a:endParaRPr lang="en-US"/>
          </a:p>
        </p:txBody>
      </p:sp>
    </p:spTree>
    <p:extLst>
      <p:ext uri="{BB962C8B-B14F-4D97-AF65-F5344CB8AC3E}">
        <p14:creationId xmlns:p14="http://schemas.microsoft.com/office/powerpoint/2010/main" val="22883682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tr-TR" dirty="0"/>
          </a:p>
          <a:p>
            <a:endParaRPr lang="tr-TR"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33</a:t>
            </a:fld>
            <a:endParaRPr lang="en-US"/>
          </a:p>
        </p:txBody>
      </p:sp>
    </p:spTree>
    <p:extLst>
      <p:ext uri="{BB962C8B-B14F-4D97-AF65-F5344CB8AC3E}">
        <p14:creationId xmlns:p14="http://schemas.microsoft.com/office/powerpoint/2010/main" val="383500557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34</a:t>
            </a:fld>
            <a:endParaRPr lang="en-US"/>
          </a:p>
        </p:txBody>
      </p:sp>
    </p:spTree>
    <p:extLst>
      <p:ext uri="{BB962C8B-B14F-4D97-AF65-F5344CB8AC3E}">
        <p14:creationId xmlns:p14="http://schemas.microsoft.com/office/powerpoint/2010/main" val="25342771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5"/>
          </p:nvPr>
        </p:nvSpPr>
        <p:spPr/>
        <p:txBody>
          <a:bodyPr/>
          <a:lstStyle/>
          <a:p>
            <a:fld id="{44C21DBA-7FE0-440B-BC46-DBF1F4368B07}" type="slidenum">
              <a:rPr lang="en-US" smtClean="0"/>
              <a:t>35</a:t>
            </a:fld>
            <a:endParaRPr lang="en-US"/>
          </a:p>
        </p:txBody>
      </p:sp>
    </p:spTree>
    <p:extLst>
      <p:ext uri="{BB962C8B-B14F-4D97-AF65-F5344CB8AC3E}">
        <p14:creationId xmlns:p14="http://schemas.microsoft.com/office/powerpoint/2010/main" val="21843378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t>2. Bu gis yan etkilerinin tedaviden 1-2 hafta sonra geçmesi beklenir.</a:t>
            </a:r>
            <a:r>
              <a:rPr lang="en-US" dirty="0"/>
              <a:t> </a:t>
            </a:r>
            <a:endParaRPr lang="tr-TR" dirty="0"/>
          </a:p>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37</a:t>
            </a:fld>
            <a:endParaRPr lang="en-US"/>
          </a:p>
        </p:txBody>
      </p:sp>
    </p:spTree>
    <p:extLst>
      <p:ext uri="{BB962C8B-B14F-4D97-AF65-F5344CB8AC3E}">
        <p14:creationId xmlns:p14="http://schemas.microsoft.com/office/powerpoint/2010/main" val="365263168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38</a:t>
            </a:fld>
            <a:endParaRPr lang="en-US"/>
          </a:p>
        </p:txBody>
      </p:sp>
    </p:spTree>
    <p:extLst>
      <p:ext uri="{BB962C8B-B14F-4D97-AF65-F5344CB8AC3E}">
        <p14:creationId xmlns:p14="http://schemas.microsoft.com/office/powerpoint/2010/main" val="39229111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t>4. </a:t>
            </a:r>
            <a:r>
              <a:rPr lang="en-US" dirty="0"/>
              <a:t>Even in this favorable scenario, it is preferable to avoid resort to sulfonylureas.</a:t>
            </a:r>
          </a:p>
        </p:txBody>
      </p:sp>
      <p:sp>
        <p:nvSpPr>
          <p:cNvPr id="4" name="Slide Number Placeholder 3"/>
          <p:cNvSpPr>
            <a:spLocks noGrp="1"/>
          </p:cNvSpPr>
          <p:nvPr>
            <p:ph type="sldNum" sz="quarter" idx="5"/>
          </p:nvPr>
        </p:nvSpPr>
        <p:spPr/>
        <p:txBody>
          <a:bodyPr/>
          <a:lstStyle/>
          <a:p>
            <a:fld id="{44C21DBA-7FE0-440B-BC46-DBF1F4368B07}" type="slidenum">
              <a:rPr lang="en-US" smtClean="0"/>
              <a:t>39</a:t>
            </a:fld>
            <a:endParaRPr lang="en-US"/>
          </a:p>
        </p:txBody>
      </p:sp>
    </p:spTree>
    <p:extLst>
      <p:ext uri="{BB962C8B-B14F-4D97-AF65-F5344CB8AC3E}">
        <p14:creationId xmlns:p14="http://schemas.microsoft.com/office/powerpoint/2010/main" val="21020662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 </a:t>
            </a:r>
          </a:p>
        </p:txBody>
      </p:sp>
      <p:sp>
        <p:nvSpPr>
          <p:cNvPr id="4" name="Slide Number Placeholder 3"/>
          <p:cNvSpPr>
            <a:spLocks noGrp="1"/>
          </p:cNvSpPr>
          <p:nvPr>
            <p:ph type="sldNum" sz="quarter" idx="5"/>
          </p:nvPr>
        </p:nvSpPr>
        <p:spPr/>
        <p:txBody>
          <a:bodyPr/>
          <a:lstStyle/>
          <a:p>
            <a:fld id="{44C21DBA-7FE0-440B-BC46-DBF1F4368B07}" type="slidenum">
              <a:rPr lang="en-US" smtClean="0"/>
              <a:t>40</a:t>
            </a:fld>
            <a:endParaRPr lang="en-US"/>
          </a:p>
        </p:txBody>
      </p:sp>
    </p:spTree>
    <p:extLst>
      <p:ext uri="{BB962C8B-B14F-4D97-AF65-F5344CB8AC3E}">
        <p14:creationId xmlns:p14="http://schemas.microsoft.com/office/powerpoint/2010/main" val="205613563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41</a:t>
            </a:fld>
            <a:endParaRPr lang="en-US"/>
          </a:p>
        </p:txBody>
      </p:sp>
    </p:spTree>
    <p:extLst>
      <p:ext uri="{BB962C8B-B14F-4D97-AF65-F5344CB8AC3E}">
        <p14:creationId xmlns:p14="http://schemas.microsoft.com/office/powerpoint/2010/main" val="310561977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42</a:t>
            </a:fld>
            <a:endParaRPr lang="en-US"/>
          </a:p>
        </p:txBody>
      </p:sp>
    </p:spTree>
    <p:extLst>
      <p:ext uri="{BB962C8B-B14F-4D97-AF65-F5344CB8AC3E}">
        <p14:creationId xmlns:p14="http://schemas.microsoft.com/office/powerpoint/2010/main" val="237852482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43</a:t>
            </a:fld>
            <a:endParaRPr lang="en-US"/>
          </a:p>
        </p:txBody>
      </p:sp>
    </p:spTree>
    <p:extLst>
      <p:ext uri="{BB962C8B-B14F-4D97-AF65-F5344CB8AC3E}">
        <p14:creationId xmlns:p14="http://schemas.microsoft.com/office/powerpoint/2010/main" val="36116825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err="1"/>
              <a:t>Geriatrik</a:t>
            </a:r>
            <a:r>
              <a:rPr lang="en-US" sz="1200" dirty="0"/>
              <a:t> </a:t>
            </a:r>
            <a:r>
              <a:rPr lang="en-US" sz="1200" dirty="0" err="1"/>
              <a:t>hastalarda</a:t>
            </a:r>
            <a:r>
              <a:rPr lang="en-US" sz="1200" dirty="0"/>
              <a:t>, </a:t>
            </a:r>
            <a:r>
              <a:rPr lang="en-US" sz="1200" dirty="0" err="1"/>
              <a:t>tedavi</a:t>
            </a:r>
            <a:r>
              <a:rPr lang="en-US" sz="1200" dirty="0"/>
              <a:t> </a:t>
            </a:r>
            <a:r>
              <a:rPr lang="en-US" sz="1200" dirty="0" err="1"/>
              <a:t>kararında</a:t>
            </a:r>
            <a:r>
              <a:rPr lang="en-US" sz="1200" dirty="0"/>
              <a:t> </a:t>
            </a:r>
            <a:r>
              <a:rPr lang="en-US" sz="1200" dirty="0" err="1"/>
              <a:t>hipoglisemi</a:t>
            </a:r>
            <a:r>
              <a:rPr lang="en-US" sz="1200" dirty="0"/>
              <a:t> </a:t>
            </a:r>
            <a:r>
              <a:rPr lang="en-US" sz="1200" dirty="0" err="1"/>
              <a:t>riski</a:t>
            </a:r>
            <a:r>
              <a:rPr lang="en-US" sz="1200" dirty="0"/>
              <a:t> </a:t>
            </a:r>
            <a:r>
              <a:rPr lang="en-US" sz="1200" dirty="0" err="1"/>
              <a:t>en</a:t>
            </a:r>
            <a:r>
              <a:rPr lang="en-US" sz="1200" dirty="0"/>
              <a:t> </a:t>
            </a:r>
            <a:r>
              <a:rPr lang="en-US" sz="1200" dirty="0" err="1"/>
              <a:t>önemli</a:t>
            </a:r>
            <a:r>
              <a:rPr lang="en-US" sz="1200" dirty="0"/>
              <a:t> </a:t>
            </a:r>
            <a:r>
              <a:rPr lang="en-US" sz="1200" dirty="0" err="1"/>
              <a:t>parametredir</a:t>
            </a:r>
            <a:r>
              <a:rPr lang="en-US" sz="1200" dirty="0"/>
              <a:t>.</a:t>
            </a:r>
            <a:endParaRPr lang="tr-TR"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tr-TR"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tr-TR" sz="1200" dirty="0"/>
          </a:p>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5</a:t>
            </a:fld>
            <a:endParaRPr lang="en-US"/>
          </a:p>
        </p:txBody>
      </p:sp>
    </p:spTree>
    <p:extLst>
      <p:ext uri="{BB962C8B-B14F-4D97-AF65-F5344CB8AC3E}">
        <p14:creationId xmlns:p14="http://schemas.microsoft.com/office/powerpoint/2010/main" val="1555734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a:t>
            </a:r>
          </a:p>
        </p:txBody>
      </p:sp>
      <p:sp>
        <p:nvSpPr>
          <p:cNvPr id="4" name="Slide Number Placeholder 3"/>
          <p:cNvSpPr>
            <a:spLocks noGrp="1"/>
          </p:cNvSpPr>
          <p:nvPr>
            <p:ph type="sldNum" sz="quarter" idx="5"/>
          </p:nvPr>
        </p:nvSpPr>
        <p:spPr/>
        <p:txBody>
          <a:bodyPr/>
          <a:lstStyle/>
          <a:p>
            <a:fld id="{44C21DBA-7FE0-440B-BC46-DBF1F4368B07}" type="slidenum">
              <a:rPr lang="en-US" smtClean="0"/>
              <a:t>6</a:t>
            </a:fld>
            <a:endParaRPr lang="en-US"/>
          </a:p>
        </p:txBody>
      </p:sp>
    </p:spTree>
    <p:extLst>
      <p:ext uri="{BB962C8B-B14F-4D97-AF65-F5344CB8AC3E}">
        <p14:creationId xmlns:p14="http://schemas.microsoft.com/office/powerpoint/2010/main" val="21062581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t>Birçok kılavuz diyabetli yaşlı bireylerde mümkün oldukça hipoglisemi riski düşük ajanların kullanılmasını önermektedir. </a:t>
            </a:r>
          </a:p>
          <a:p>
            <a:endParaRPr lang="en-US" dirty="0"/>
          </a:p>
        </p:txBody>
      </p:sp>
      <p:sp>
        <p:nvSpPr>
          <p:cNvPr id="4" name="Slide Number Placeholder 3"/>
          <p:cNvSpPr>
            <a:spLocks noGrp="1"/>
          </p:cNvSpPr>
          <p:nvPr>
            <p:ph type="sldNum" sz="quarter" idx="5"/>
          </p:nvPr>
        </p:nvSpPr>
        <p:spPr/>
        <p:txBody>
          <a:bodyPr/>
          <a:lstStyle/>
          <a:p>
            <a:fld id="{44C21DBA-7FE0-440B-BC46-DBF1F4368B07}" type="slidenum">
              <a:rPr lang="en-US" smtClean="0"/>
              <a:t>7</a:t>
            </a:fld>
            <a:endParaRPr lang="en-US"/>
          </a:p>
        </p:txBody>
      </p:sp>
    </p:spTree>
    <p:extLst>
      <p:ext uri="{BB962C8B-B14F-4D97-AF65-F5344CB8AC3E}">
        <p14:creationId xmlns:p14="http://schemas.microsoft.com/office/powerpoint/2010/main" val="3039911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a:p>
            <a:endParaRPr lang="tr-TR" dirty="0"/>
          </a:p>
          <a:p>
            <a:r>
              <a:rPr lang="en-US" dirty="0"/>
              <a:t>(</a:t>
            </a:r>
            <a:r>
              <a:rPr lang="en-US" dirty="0" err="1"/>
              <a:t>örn</a:t>
            </a:r>
            <a:r>
              <a:rPr lang="en-US" dirty="0"/>
              <a:t>. FRAIL Scale, Fried </a:t>
            </a:r>
            <a:r>
              <a:rPr lang="en-US" dirty="0" err="1"/>
              <a:t>kriterleri</a:t>
            </a:r>
            <a:r>
              <a:rPr lang="en-US" dirty="0"/>
              <a:t>, Clinical Frailty Scale).</a:t>
            </a:r>
          </a:p>
        </p:txBody>
      </p:sp>
      <p:sp>
        <p:nvSpPr>
          <p:cNvPr id="4" name="Slide Number Placeholder 3"/>
          <p:cNvSpPr>
            <a:spLocks noGrp="1"/>
          </p:cNvSpPr>
          <p:nvPr>
            <p:ph type="sldNum" sz="quarter" idx="5"/>
          </p:nvPr>
        </p:nvSpPr>
        <p:spPr/>
        <p:txBody>
          <a:bodyPr/>
          <a:lstStyle/>
          <a:p>
            <a:fld id="{44C21DBA-7FE0-440B-BC46-DBF1F4368B07}" type="slidenum">
              <a:rPr lang="en-US" smtClean="0"/>
              <a:t>9</a:t>
            </a:fld>
            <a:endParaRPr lang="en-US"/>
          </a:p>
        </p:txBody>
      </p:sp>
    </p:spTree>
    <p:extLst>
      <p:ext uri="{BB962C8B-B14F-4D97-AF65-F5344CB8AC3E}">
        <p14:creationId xmlns:p14="http://schemas.microsoft.com/office/powerpoint/2010/main" val="8416769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a:p>
            <a:endParaRPr lang="tr-TR" dirty="0"/>
          </a:p>
        </p:txBody>
      </p:sp>
      <p:sp>
        <p:nvSpPr>
          <p:cNvPr id="4" name="Slide Number Placeholder 3"/>
          <p:cNvSpPr>
            <a:spLocks noGrp="1"/>
          </p:cNvSpPr>
          <p:nvPr>
            <p:ph type="sldNum" sz="quarter" idx="5"/>
          </p:nvPr>
        </p:nvSpPr>
        <p:spPr/>
        <p:txBody>
          <a:bodyPr/>
          <a:lstStyle/>
          <a:p>
            <a:fld id="{44C21DBA-7FE0-440B-BC46-DBF1F4368B07}" type="slidenum">
              <a:rPr lang="en-US" smtClean="0"/>
              <a:t>10</a:t>
            </a:fld>
            <a:endParaRPr lang="en-US"/>
          </a:p>
        </p:txBody>
      </p:sp>
    </p:spTree>
    <p:extLst>
      <p:ext uri="{BB962C8B-B14F-4D97-AF65-F5344CB8AC3E}">
        <p14:creationId xmlns:p14="http://schemas.microsoft.com/office/powerpoint/2010/main" val="39128431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a:p>
            <a:endParaRPr lang="tr-TR" dirty="0"/>
          </a:p>
        </p:txBody>
      </p:sp>
      <p:sp>
        <p:nvSpPr>
          <p:cNvPr id="4" name="Slide Number Placeholder 3"/>
          <p:cNvSpPr>
            <a:spLocks noGrp="1"/>
          </p:cNvSpPr>
          <p:nvPr>
            <p:ph type="sldNum" sz="quarter" idx="5"/>
          </p:nvPr>
        </p:nvSpPr>
        <p:spPr/>
        <p:txBody>
          <a:bodyPr/>
          <a:lstStyle/>
          <a:p>
            <a:fld id="{44C21DBA-7FE0-440B-BC46-DBF1F4368B07}" type="slidenum">
              <a:rPr lang="en-US" smtClean="0"/>
              <a:t>12</a:t>
            </a:fld>
            <a:endParaRPr lang="en-US"/>
          </a:p>
        </p:txBody>
      </p:sp>
    </p:spTree>
    <p:extLst>
      <p:ext uri="{BB962C8B-B14F-4D97-AF65-F5344CB8AC3E}">
        <p14:creationId xmlns:p14="http://schemas.microsoft.com/office/powerpoint/2010/main" val="2350151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D974E-44D0-F6EF-42CB-EC961F11EB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5A1C4EC-0847-1159-BCEC-37E3F51DE59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E693C49-EEDF-543B-0DE1-18D8C21E20CF}"/>
              </a:ext>
            </a:extLst>
          </p:cNvPr>
          <p:cNvSpPr>
            <a:spLocks noGrp="1"/>
          </p:cNvSpPr>
          <p:nvPr>
            <p:ph type="dt" sz="half" idx="10"/>
          </p:nvPr>
        </p:nvSpPr>
        <p:spPr/>
        <p:txBody>
          <a:bodyPr/>
          <a:lstStyle/>
          <a:p>
            <a:fld id="{84DB1D85-F800-4C53-B204-9560BCA19A56}" type="datetimeFigureOut">
              <a:rPr lang="en-US" smtClean="0"/>
              <a:t>10/17/2025</a:t>
            </a:fld>
            <a:endParaRPr lang="en-US"/>
          </a:p>
        </p:txBody>
      </p:sp>
      <p:sp>
        <p:nvSpPr>
          <p:cNvPr id="5" name="Footer Placeholder 4">
            <a:extLst>
              <a:ext uri="{FF2B5EF4-FFF2-40B4-BE49-F238E27FC236}">
                <a16:creationId xmlns:a16="http://schemas.microsoft.com/office/drawing/2014/main" id="{7FA4B2AF-F93F-4A28-8D82-D7946F9E31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15478A-0007-BD3F-2A46-CD6397062AFB}"/>
              </a:ext>
            </a:extLst>
          </p:cNvPr>
          <p:cNvSpPr>
            <a:spLocks noGrp="1"/>
          </p:cNvSpPr>
          <p:nvPr>
            <p:ph type="sldNum" sz="quarter" idx="12"/>
          </p:nvPr>
        </p:nvSpPr>
        <p:spPr/>
        <p:txBody>
          <a:bodyPr/>
          <a:lstStyle/>
          <a:p>
            <a:fld id="{9047913F-536A-4F22-AE61-EC9127A49727}" type="slidenum">
              <a:rPr lang="en-US" smtClean="0"/>
              <a:t>‹#›</a:t>
            </a:fld>
            <a:endParaRPr lang="en-US"/>
          </a:p>
        </p:txBody>
      </p:sp>
    </p:spTree>
    <p:extLst>
      <p:ext uri="{BB962C8B-B14F-4D97-AF65-F5344CB8AC3E}">
        <p14:creationId xmlns:p14="http://schemas.microsoft.com/office/powerpoint/2010/main" val="2277465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8F377-520E-AB73-DE7C-002FB92875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3AB034D-F58C-EB8C-AAA9-7854018D27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6F929F-F52B-67C2-D5F1-2B97B32B0D74}"/>
              </a:ext>
            </a:extLst>
          </p:cNvPr>
          <p:cNvSpPr>
            <a:spLocks noGrp="1"/>
          </p:cNvSpPr>
          <p:nvPr>
            <p:ph type="dt" sz="half" idx="10"/>
          </p:nvPr>
        </p:nvSpPr>
        <p:spPr/>
        <p:txBody>
          <a:bodyPr/>
          <a:lstStyle/>
          <a:p>
            <a:fld id="{84DB1D85-F800-4C53-B204-9560BCA19A56}" type="datetimeFigureOut">
              <a:rPr lang="en-US" smtClean="0"/>
              <a:t>10/17/2025</a:t>
            </a:fld>
            <a:endParaRPr lang="en-US"/>
          </a:p>
        </p:txBody>
      </p:sp>
      <p:sp>
        <p:nvSpPr>
          <p:cNvPr id="5" name="Footer Placeholder 4">
            <a:extLst>
              <a:ext uri="{FF2B5EF4-FFF2-40B4-BE49-F238E27FC236}">
                <a16:creationId xmlns:a16="http://schemas.microsoft.com/office/drawing/2014/main" id="{1CDFBE55-6EB3-B131-44C4-485BAE7311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4A9B13-2D36-228B-051A-7F921C5BE09E}"/>
              </a:ext>
            </a:extLst>
          </p:cNvPr>
          <p:cNvSpPr>
            <a:spLocks noGrp="1"/>
          </p:cNvSpPr>
          <p:nvPr>
            <p:ph type="sldNum" sz="quarter" idx="12"/>
          </p:nvPr>
        </p:nvSpPr>
        <p:spPr/>
        <p:txBody>
          <a:bodyPr/>
          <a:lstStyle/>
          <a:p>
            <a:fld id="{9047913F-536A-4F22-AE61-EC9127A49727}" type="slidenum">
              <a:rPr lang="en-US" smtClean="0"/>
              <a:t>‹#›</a:t>
            </a:fld>
            <a:endParaRPr lang="en-US"/>
          </a:p>
        </p:txBody>
      </p:sp>
    </p:spTree>
    <p:extLst>
      <p:ext uri="{BB962C8B-B14F-4D97-AF65-F5344CB8AC3E}">
        <p14:creationId xmlns:p14="http://schemas.microsoft.com/office/powerpoint/2010/main" val="3453781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68975F-2071-6DA4-ECF8-217F28EB151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04E8267-6085-BCAE-0D54-A7DE8C751A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416B7F-67BB-F045-D87E-6B4FD7DF32C3}"/>
              </a:ext>
            </a:extLst>
          </p:cNvPr>
          <p:cNvSpPr>
            <a:spLocks noGrp="1"/>
          </p:cNvSpPr>
          <p:nvPr>
            <p:ph type="dt" sz="half" idx="10"/>
          </p:nvPr>
        </p:nvSpPr>
        <p:spPr/>
        <p:txBody>
          <a:bodyPr/>
          <a:lstStyle/>
          <a:p>
            <a:fld id="{84DB1D85-F800-4C53-B204-9560BCA19A56}" type="datetimeFigureOut">
              <a:rPr lang="en-US" smtClean="0"/>
              <a:t>10/17/2025</a:t>
            </a:fld>
            <a:endParaRPr lang="en-US"/>
          </a:p>
        </p:txBody>
      </p:sp>
      <p:sp>
        <p:nvSpPr>
          <p:cNvPr id="5" name="Footer Placeholder 4">
            <a:extLst>
              <a:ext uri="{FF2B5EF4-FFF2-40B4-BE49-F238E27FC236}">
                <a16:creationId xmlns:a16="http://schemas.microsoft.com/office/drawing/2014/main" id="{B0BA0509-DAA4-BCDB-5911-77BA574994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408465-9920-0CAF-FEEA-AA00DADF6E99}"/>
              </a:ext>
            </a:extLst>
          </p:cNvPr>
          <p:cNvSpPr>
            <a:spLocks noGrp="1"/>
          </p:cNvSpPr>
          <p:nvPr>
            <p:ph type="sldNum" sz="quarter" idx="12"/>
          </p:nvPr>
        </p:nvSpPr>
        <p:spPr/>
        <p:txBody>
          <a:bodyPr/>
          <a:lstStyle/>
          <a:p>
            <a:fld id="{9047913F-536A-4F22-AE61-EC9127A49727}" type="slidenum">
              <a:rPr lang="en-US" smtClean="0"/>
              <a:t>‹#›</a:t>
            </a:fld>
            <a:endParaRPr lang="en-US"/>
          </a:p>
        </p:txBody>
      </p:sp>
    </p:spTree>
    <p:extLst>
      <p:ext uri="{BB962C8B-B14F-4D97-AF65-F5344CB8AC3E}">
        <p14:creationId xmlns:p14="http://schemas.microsoft.com/office/powerpoint/2010/main" val="376006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3DD72-89BF-307A-89DC-FC9B2423F2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892567-080A-5B0E-97FC-766E1E0F3B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2F958F-ADE0-9A04-2BB6-CB3A7D5A41CE}"/>
              </a:ext>
            </a:extLst>
          </p:cNvPr>
          <p:cNvSpPr>
            <a:spLocks noGrp="1"/>
          </p:cNvSpPr>
          <p:nvPr>
            <p:ph type="dt" sz="half" idx="10"/>
          </p:nvPr>
        </p:nvSpPr>
        <p:spPr/>
        <p:txBody>
          <a:bodyPr/>
          <a:lstStyle/>
          <a:p>
            <a:fld id="{84DB1D85-F800-4C53-B204-9560BCA19A56}" type="datetimeFigureOut">
              <a:rPr lang="en-US" smtClean="0"/>
              <a:t>10/17/2025</a:t>
            </a:fld>
            <a:endParaRPr lang="en-US"/>
          </a:p>
        </p:txBody>
      </p:sp>
      <p:sp>
        <p:nvSpPr>
          <p:cNvPr id="5" name="Footer Placeholder 4">
            <a:extLst>
              <a:ext uri="{FF2B5EF4-FFF2-40B4-BE49-F238E27FC236}">
                <a16:creationId xmlns:a16="http://schemas.microsoft.com/office/drawing/2014/main" id="{3396FCBE-A6A0-7583-F0A7-80DED40C4F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51487D-45F9-490B-1BA8-13C7DD762D27}"/>
              </a:ext>
            </a:extLst>
          </p:cNvPr>
          <p:cNvSpPr>
            <a:spLocks noGrp="1"/>
          </p:cNvSpPr>
          <p:nvPr>
            <p:ph type="sldNum" sz="quarter" idx="12"/>
          </p:nvPr>
        </p:nvSpPr>
        <p:spPr/>
        <p:txBody>
          <a:bodyPr/>
          <a:lstStyle/>
          <a:p>
            <a:fld id="{9047913F-536A-4F22-AE61-EC9127A49727}" type="slidenum">
              <a:rPr lang="en-US" smtClean="0"/>
              <a:t>‹#›</a:t>
            </a:fld>
            <a:endParaRPr lang="en-US"/>
          </a:p>
        </p:txBody>
      </p:sp>
    </p:spTree>
    <p:extLst>
      <p:ext uri="{BB962C8B-B14F-4D97-AF65-F5344CB8AC3E}">
        <p14:creationId xmlns:p14="http://schemas.microsoft.com/office/powerpoint/2010/main" val="3717866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2F4C0-18C8-045F-9094-53F53DE81B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077824A-646A-07DA-ECD0-FF678CAD068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CD8B8B-BC04-514F-CEEF-23AA9F9D6E76}"/>
              </a:ext>
            </a:extLst>
          </p:cNvPr>
          <p:cNvSpPr>
            <a:spLocks noGrp="1"/>
          </p:cNvSpPr>
          <p:nvPr>
            <p:ph type="dt" sz="half" idx="10"/>
          </p:nvPr>
        </p:nvSpPr>
        <p:spPr/>
        <p:txBody>
          <a:bodyPr/>
          <a:lstStyle/>
          <a:p>
            <a:fld id="{84DB1D85-F800-4C53-B204-9560BCA19A56}" type="datetimeFigureOut">
              <a:rPr lang="en-US" smtClean="0"/>
              <a:t>10/17/2025</a:t>
            </a:fld>
            <a:endParaRPr lang="en-US"/>
          </a:p>
        </p:txBody>
      </p:sp>
      <p:sp>
        <p:nvSpPr>
          <p:cNvPr id="5" name="Footer Placeholder 4">
            <a:extLst>
              <a:ext uri="{FF2B5EF4-FFF2-40B4-BE49-F238E27FC236}">
                <a16:creationId xmlns:a16="http://schemas.microsoft.com/office/drawing/2014/main" id="{514F147E-B134-C153-5841-CD6A4BC5CE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116726-3412-B6BA-D246-987C95544FF7}"/>
              </a:ext>
            </a:extLst>
          </p:cNvPr>
          <p:cNvSpPr>
            <a:spLocks noGrp="1"/>
          </p:cNvSpPr>
          <p:nvPr>
            <p:ph type="sldNum" sz="quarter" idx="12"/>
          </p:nvPr>
        </p:nvSpPr>
        <p:spPr/>
        <p:txBody>
          <a:bodyPr/>
          <a:lstStyle/>
          <a:p>
            <a:fld id="{9047913F-536A-4F22-AE61-EC9127A49727}" type="slidenum">
              <a:rPr lang="en-US" smtClean="0"/>
              <a:t>‹#›</a:t>
            </a:fld>
            <a:endParaRPr lang="en-US"/>
          </a:p>
        </p:txBody>
      </p:sp>
    </p:spTree>
    <p:extLst>
      <p:ext uri="{BB962C8B-B14F-4D97-AF65-F5344CB8AC3E}">
        <p14:creationId xmlns:p14="http://schemas.microsoft.com/office/powerpoint/2010/main" val="2985985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FE6E3-F1DD-FA3A-1AF1-44023DD655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BAE091C-E176-28FD-C268-EE979B9DC8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341D741-4B1A-F983-A2CD-AF0EBE8EA8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F26D15-F8FB-BDB1-B05D-F474B8E2E605}"/>
              </a:ext>
            </a:extLst>
          </p:cNvPr>
          <p:cNvSpPr>
            <a:spLocks noGrp="1"/>
          </p:cNvSpPr>
          <p:nvPr>
            <p:ph type="dt" sz="half" idx="10"/>
          </p:nvPr>
        </p:nvSpPr>
        <p:spPr/>
        <p:txBody>
          <a:bodyPr/>
          <a:lstStyle/>
          <a:p>
            <a:fld id="{84DB1D85-F800-4C53-B204-9560BCA19A56}" type="datetimeFigureOut">
              <a:rPr lang="en-US" smtClean="0"/>
              <a:t>10/17/2025</a:t>
            </a:fld>
            <a:endParaRPr lang="en-US"/>
          </a:p>
        </p:txBody>
      </p:sp>
      <p:sp>
        <p:nvSpPr>
          <p:cNvPr id="6" name="Footer Placeholder 5">
            <a:extLst>
              <a:ext uri="{FF2B5EF4-FFF2-40B4-BE49-F238E27FC236}">
                <a16:creationId xmlns:a16="http://schemas.microsoft.com/office/drawing/2014/main" id="{38EB014F-B816-5125-82A6-7019E9955A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C86572-36CC-45AD-ABB3-694F41DBA11F}"/>
              </a:ext>
            </a:extLst>
          </p:cNvPr>
          <p:cNvSpPr>
            <a:spLocks noGrp="1"/>
          </p:cNvSpPr>
          <p:nvPr>
            <p:ph type="sldNum" sz="quarter" idx="12"/>
          </p:nvPr>
        </p:nvSpPr>
        <p:spPr/>
        <p:txBody>
          <a:bodyPr/>
          <a:lstStyle/>
          <a:p>
            <a:fld id="{9047913F-536A-4F22-AE61-EC9127A49727}" type="slidenum">
              <a:rPr lang="en-US" smtClean="0"/>
              <a:t>‹#›</a:t>
            </a:fld>
            <a:endParaRPr lang="en-US"/>
          </a:p>
        </p:txBody>
      </p:sp>
    </p:spTree>
    <p:extLst>
      <p:ext uri="{BB962C8B-B14F-4D97-AF65-F5344CB8AC3E}">
        <p14:creationId xmlns:p14="http://schemas.microsoft.com/office/powerpoint/2010/main" val="2179047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9D224-58B9-3D80-402C-6042997621F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B2FC9F6-7B43-67FA-F135-0EF3074FAF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5A73B8A-561F-7B26-02CB-DCF274624AF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0B3A081-F7A9-E42F-398A-D869EDAA6A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E42467F-F9DF-63D6-0AD4-364110A464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E81B47C-E1F9-74BA-0196-A12187254039}"/>
              </a:ext>
            </a:extLst>
          </p:cNvPr>
          <p:cNvSpPr>
            <a:spLocks noGrp="1"/>
          </p:cNvSpPr>
          <p:nvPr>
            <p:ph type="dt" sz="half" idx="10"/>
          </p:nvPr>
        </p:nvSpPr>
        <p:spPr/>
        <p:txBody>
          <a:bodyPr/>
          <a:lstStyle/>
          <a:p>
            <a:fld id="{84DB1D85-F800-4C53-B204-9560BCA19A56}" type="datetimeFigureOut">
              <a:rPr lang="en-US" smtClean="0"/>
              <a:t>10/17/2025</a:t>
            </a:fld>
            <a:endParaRPr lang="en-US"/>
          </a:p>
        </p:txBody>
      </p:sp>
      <p:sp>
        <p:nvSpPr>
          <p:cNvPr id="8" name="Footer Placeholder 7">
            <a:extLst>
              <a:ext uri="{FF2B5EF4-FFF2-40B4-BE49-F238E27FC236}">
                <a16:creationId xmlns:a16="http://schemas.microsoft.com/office/drawing/2014/main" id="{0229ACEB-2C7F-FC7A-869C-3C7A8299DF4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3348C3-6DD6-075C-C790-4C65D7A1C83E}"/>
              </a:ext>
            </a:extLst>
          </p:cNvPr>
          <p:cNvSpPr>
            <a:spLocks noGrp="1"/>
          </p:cNvSpPr>
          <p:nvPr>
            <p:ph type="sldNum" sz="quarter" idx="12"/>
          </p:nvPr>
        </p:nvSpPr>
        <p:spPr/>
        <p:txBody>
          <a:bodyPr/>
          <a:lstStyle/>
          <a:p>
            <a:fld id="{9047913F-536A-4F22-AE61-EC9127A49727}" type="slidenum">
              <a:rPr lang="en-US" smtClean="0"/>
              <a:t>‹#›</a:t>
            </a:fld>
            <a:endParaRPr lang="en-US"/>
          </a:p>
        </p:txBody>
      </p:sp>
    </p:spTree>
    <p:extLst>
      <p:ext uri="{BB962C8B-B14F-4D97-AF65-F5344CB8AC3E}">
        <p14:creationId xmlns:p14="http://schemas.microsoft.com/office/powerpoint/2010/main" val="4155004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5C97D-82BE-F499-3FE2-DBA9F51A377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2741C9-6FD6-A486-CE1A-E6BA6475E2A9}"/>
              </a:ext>
            </a:extLst>
          </p:cNvPr>
          <p:cNvSpPr>
            <a:spLocks noGrp="1"/>
          </p:cNvSpPr>
          <p:nvPr>
            <p:ph type="dt" sz="half" idx="10"/>
          </p:nvPr>
        </p:nvSpPr>
        <p:spPr/>
        <p:txBody>
          <a:bodyPr/>
          <a:lstStyle/>
          <a:p>
            <a:fld id="{84DB1D85-F800-4C53-B204-9560BCA19A56}" type="datetimeFigureOut">
              <a:rPr lang="en-US" smtClean="0"/>
              <a:t>10/17/2025</a:t>
            </a:fld>
            <a:endParaRPr lang="en-US"/>
          </a:p>
        </p:txBody>
      </p:sp>
      <p:sp>
        <p:nvSpPr>
          <p:cNvPr id="4" name="Footer Placeholder 3">
            <a:extLst>
              <a:ext uri="{FF2B5EF4-FFF2-40B4-BE49-F238E27FC236}">
                <a16:creationId xmlns:a16="http://schemas.microsoft.com/office/drawing/2014/main" id="{212F2411-BD0A-1E85-64B8-F5F61450986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C10D50-A7E0-68BC-7122-A80C0ACD744C}"/>
              </a:ext>
            </a:extLst>
          </p:cNvPr>
          <p:cNvSpPr>
            <a:spLocks noGrp="1"/>
          </p:cNvSpPr>
          <p:nvPr>
            <p:ph type="sldNum" sz="quarter" idx="12"/>
          </p:nvPr>
        </p:nvSpPr>
        <p:spPr/>
        <p:txBody>
          <a:bodyPr/>
          <a:lstStyle/>
          <a:p>
            <a:fld id="{9047913F-536A-4F22-AE61-EC9127A49727}" type="slidenum">
              <a:rPr lang="en-US" smtClean="0"/>
              <a:t>‹#›</a:t>
            </a:fld>
            <a:endParaRPr lang="en-US"/>
          </a:p>
        </p:txBody>
      </p:sp>
    </p:spTree>
    <p:extLst>
      <p:ext uri="{BB962C8B-B14F-4D97-AF65-F5344CB8AC3E}">
        <p14:creationId xmlns:p14="http://schemas.microsoft.com/office/powerpoint/2010/main" val="639383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7F62BA-A69C-E42D-F6B4-0FE842F2E135}"/>
              </a:ext>
            </a:extLst>
          </p:cNvPr>
          <p:cNvSpPr>
            <a:spLocks noGrp="1"/>
          </p:cNvSpPr>
          <p:nvPr>
            <p:ph type="dt" sz="half" idx="10"/>
          </p:nvPr>
        </p:nvSpPr>
        <p:spPr/>
        <p:txBody>
          <a:bodyPr/>
          <a:lstStyle/>
          <a:p>
            <a:fld id="{84DB1D85-F800-4C53-B204-9560BCA19A56}" type="datetimeFigureOut">
              <a:rPr lang="en-US" smtClean="0"/>
              <a:t>10/17/2025</a:t>
            </a:fld>
            <a:endParaRPr lang="en-US"/>
          </a:p>
        </p:txBody>
      </p:sp>
      <p:sp>
        <p:nvSpPr>
          <p:cNvPr id="3" name="Footer Placeholder 2">
            <a:extLst>
              <a:ext uri="{FF2B5EF4-FFF2-40B4-BE49-F238E27FC236}">
                <a16:creationId xmlns:a16="http://schemas.microsoft.com/office/drawing/2014/main" id="{7A91BCFD-823B-A4DC-B7C5-A79A5B22821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A587AA6-7B51-CC96-403B-C1BBB5434370}"/>
              </a:ext>
            </a:extLst>
          </p:cNvPr>
          <p:cNvSpPr>
            <a:spLocks noGrp="1"/>
          </p:cNvSpPr>
          <p:nvPr>
            <p:ph type="sldNum" sz="quarter" idx="12"/>
          </p:nvPr>
        </p:nvSpPr>
        <p:spPr/>
        <p:txBody>
          <a:bodyPr/>
          <a:lstStyle/>
          <a:p>
            <a:fld id="{9047913F-536A-4F22-AE61-EC9127A49727}" type="slidenum">
              <a:rPr lang="en-US" smtClean="0"/>
              <a:t>‹#›</a:t>
            </a:fld>
            <a:endParaRPr lang="en-US"/>
          </a:p>
        </p:txBody>
      </p:sp>
    </p:spTree>
    <p:extLst>
      <p:ext uri="{BB962C8B-B14F-4D97-AF65-F5344CB8AC3E}">
        <p14:creationId xmlns:p14="http://schemas.microsoft.com/office/powerpoint/2010/main" val="2761795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4F6273-D13E-7082-3B65-89FEF7C3F6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E8B313C-2AE3-E20F-94D9-FEC603FD07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1456B90-85FA-8C44-7EC4-46144EC072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573D90-FF66-FAAB-4F8C-D3F97560BE73}"/>
              </a:ext>
            </a:extLst>
          </p:cNvPr>
          <p:cNvSpPr>
            <a:spLocks noGrp="1"/>
          </p:cNvSpPr>
          <p:nvPr>
            <p:ph type="dt" sz="half" idx="10"/>
          </p:nvPr>
        </p:nvSpPr>
        <p:spPr/>
        <p:txBody>
          <a:bodyPr/>
          <a:lstStyle/>
          <a:p>
            <a:fld id="{84DB1D85-F800-4C53-B204-9560BCA19A56}" type="datetimeFigureOut">
              <a:rPr lang="en-US" smtClean="0"/>
              <a:t>10/17/2025</a:t>
            </a:fld>
            <a:endParaRPr lang="en-US"/>
          </a:p>
        </p:txBody>
      </p:sp>
      <p:sp>
        <p:nvSpPr>
          <p:cNvPr id="6" name="Footer Placeholder 5">
            <a:extLst>
              <a:ext uri="{FF2B5EF4-FFF2-40B4-BE49-F238E27FC236}">
                <a16:creationId xmlns:a16="http://schemas.microsoft.com/office/drawing/2014/main" id="{50A3F9FD-67DF-B48C-2A55-62B94367C8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F635B1-7C8D-074D-ACD5-CF3BEADAD7C3}"/>
              </a:ext>
            </a:extLst>
          </p:cNvPr>
          <p:cNvSpPr>
            <a:spLocks noGrp="1"/>
          </p:cNvSpPr>
          <p:nvPr>
            <p:ph type="sldNum" sz="quarter" idx="12"/>
          </p:nvPr>
        </p:nvSpPr>
        <p:spPr/>
        <p:txBody>
          <a:bodyPr/>
          <a:lstStyle/>
          <a:p>
            <a:fld id="{9047913F-536A-4F22-AE61-EC9127A49727}" type="slidenum">
              <a:rPr lang="en-US" smtClean="0"/>
              <a:t>‹#›</a:t>
            </a:fld>
            <a:endParaRPr lang="en-US"/>
          </a:p>
        </p:txBody>
      </p:sp>
    </p:spTree>
    <p:extLst>
      <p:ext uri="{BB962C8B-B14F-4D97-AF65-F5344CB8AC3E}">
        <p14:creationId xmlns:p14="http://schemas.microsoft.com/office/powerpoint/2010/main" val="538532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6A725-4D6B-C877-4B79-E02EC1F099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A299DFF-7429-529F-7984-6CC4B3019E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22F926-0CE8-E43A-C2C5-E2A3E67EB3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0559CA-7E22-055C-8F07-FF8BFCAD3F0B}"/>
              </a:ext>
            </a:extLst>
          </p:cNvPr>
          <p:cNvSpPr>
            <a:spLocks noGrp="1"/>
          </p:cNvSpPr>
          <p:nvPr>
            <p:ph type="dt" sz="half" idx="10"/>
          </p:nvPr>
        </p:nvSpPr>
        <p:spPr/>
        <p:txBody>
          <a:bodyPr/>
          <a:lstStyle/>
          <a:p>
            <a:fld id="{84DB1D85-F800-4C53-B204-9560BCA19A56}" type="datetimeFigureOut">
              <a:rPr lang="en-US" smtClean="0"/>
              <a:t>10/17/2025</a:t>
            </a:fld>
            <a:endParaRPr lang="en-US"/>
          </a:p>
        </p:txBody>
      </p:sp>
      <p:sp>
        <p:nvSpPr>
          <p:cNvPr id="6" name="Footer Placeholder 5">
            <a:extLst>
              <a:ext uri="{FF2B5EF4-FFF2-40B4-BE49-F238E27FC236}">
                <a16:creationId xmlns:a16="http://schemas.microsoft.com/office/drawing/2014/main" id="{45861E93-90E9-0364-B837-1B04A4DDFC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7821F3-F08F-5498-5AF4-CE024C8B6F19}"/>
              </a:ext>
            </a:extLst>
          </p:cNvPr>
          <p:cNvSpPr>
            <a:spLocks noGrp="1"/>
          </p:cNvSpPr>
          <p:nvPr>
            <p:ph type="sldNum" sz="quarter" idx="12"/>
          </p:nvPr>
        </p:nvSpPr>
        <p:spPr/>
        <p:txBody>
          <a:bodyPr/>
          <a:lstStyle/>
          <a:p>
            <a:fld id="{9047913F-536A-4F22-AE61-EC9127A49727}" type="slidenum">
              <a:rPr lang="en-US" smtClean="0"/>
              <a:t>‹#›</a:t>
            </a:fld>
            <a:endParaRPr lang="en-US"/>
          </a:p>
        </p:txBody>
      </p:sp>
    </p:spTree>
    <p:extLst>
      <p:ext uri="{BB962C8B-B14F-4D97-AF65-F5344CB8AC3E}">
        <p14:creationId xmlns:p14="http://schemas.microsoft.com/office/powerpoint/2010/main" val="4059235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80081D9-125B-3279-C21F-F452BF1371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4E5427E-DF89-F2DC-E347-E205D1E118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718D78-493D-13FC-CB0B-330ABEB18A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DB1D85-F800-4C53-B204-9560BCA19A56}" type="datetimeFigureOut">
              <a:rPr lang="en-US" smtClean="0"/>
              <a:t>10/17/2025</a:t>
            </a:fld>
            <a:endParaRPr lang="en-US"/>
          </a:p>
        </p:txBody>
      </p:sp>
      <p:sp>
        <p:nvSpPr>
          <p:cNvPr id="5" name="Footer Placeholder 4">
            <a:extLst>
              <a:ext uri="{FF2B5EF4-FFF2-40B4-BE49-F238E27FC236}">
                <a16:creationId xmlns:a16="http://schemas.microsoft.com/office/drawing/2014/main" id="{A58F2C2A-63A5-D5C5-7637-5C37A6240C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A40C3E0-08A2-189F-049E-55AA150181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47913F-536A-4F22-AE61-EC9127A49727}" type="slidenum">
              <a:rPr lang="en-US" smtClean="0"/>
              <a:t>‹#›</a:t>
            </a:fld>
            <a:endParaRPr lang="en-US"/>
          </a:p>
        </p:txBody>
      </p:sp>
    </p:spTree>
    <p:extLst>
      <p:ext uri="{BB962C8B-B14F-4D97-AF65-F5344CB8AC3E}">
        <p14:creationId xmlns:p14="http://schemas.microsoft.com/office/powerpoint/2010/main" val="3802407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F31CE-6B72-C7A2-B7B4-5C57DE9E092D}"/>
              </a:ext>
            </a:extLst>
          </p:cNvPr>
          <p:cNvSpPr>
            <a:spLocks noGrp="1"/>
          </p:cNvSpPr>
          <p:nvPr>
            <p:ph type="ctrTitle"/>
          </p:nvPr>
        </p:nvSpPr>
        <p:spPr>
          <a:ln>
            <a:solidFill>
              <a:srgbClr val="00B0F0"/>
            </a:solidFill>
          </a:ln>
        </p:spPr>
        <p:txBody>
          <a:bodyPr>
            <a:normAutofit fontScale="90000"/>
          </a:bodyPr>
          <a:lstStyle/>
          <a:p>
            <a:r>
              <a:rPr lang="en-US" dirty="0" err="1"/>
              <a:t>Yaşlıda</a:t>
            </a:r>
            <a:r>
              <a:rPr lang="en-US" dirty="0"/>
              <a:t> DM </a:t>
            </a:r>
            <a:r>
              <a:rPr lang="en-US" dirty="0" err="1"/>
              <a:t>Medikal</a:t>
            </a:r>
            <a:r>
              <a:rPr lang="en-US" dirty="0"/>
              <a:t> </a:t>
            </a:r>
            <a:r>
              <a:rPr lang="en-US" dirty="0" err="1"/>
              <a:t>Yönetiminde</a:t>
            </a:r>
            <a:br>
              <a:rPr lang="en-US" dirty="0"/>
            </a:br>
            <a:r>
              <a:rPr lang="en-US" dirty="0" err="1"/>
              <a:t>Neredeyiz</a:t>
            </a:r>
            <a:r>
              <a:rPr lang="en-US" dirty="0"/>
              <a:t>: OAD</a:t>
            </a:r>
          </a:p>
        </p:txBody>
      </p:sp>
      <p:sp>
        <p:nvSpPr>
          <p:cNvPr id="3" name="Subtitle 2">
            <a:extLst>
              <a:ext uri="{FF2B5EF4-FFF2-40B4-BE49-F238E27FC236}">
                <a16:creationId xmlns:a16="http://schemas.microsoft.com/office/drawing/2014/main" id="{FE219557-724F-076F-267E-CD10C7F40E02}"/>
              </a:ext>
            </a:extLst>
          </p:cNvPr>
          <p:cNvSpPr>
            <a:spLocks noGrp="1"/>
          </p:cNvSpPr>
          <p:nvPr>
            <p:ph type="subTitle" idx="1"/>
          </p:nvPr>
        </p:nvSpPr>
        <p:spPr>
          <a:ln>
            <a:solidFill>
              <a:srgbClr val="00B0F0"/>
            </a:solidFill>
          </a:ln>
        </p:spPr>
        <p:txBody>
          <a:bodyPr>
            <a:normAutofit lnSpcReduction="10000"/>
          </a:bodyPr>
          <a:lstStyle/>
          <a:p>
            <a:r>
              <a:rPr lang="tr-TR" dirty="0"/>
              <a:t>Dr. Ahmet YALÇIN</a:t>
            </a:r>
          </a:p>
          <a:p>
            <a:r>
              <a:rPr lang="tr-TR" dirty="0"/>
              <a:t>A.Ü.T.F. Geriatri Bilim Dalı</a:t>
            </a:r>
          </a:p>
          <a:p>
            <a:r>
              <a:rPr lang="tr-TR" dirty="0"/>
              <a:t>7. Uluslararası ve 18. Akademik Geriatri Kongresi </a:t>
            </a:r>
          </a:p>
          <a:p>
            <a:r>
              <a:rPr lang="tr-TR" dirty="0"/>
              <a:t>2025</a:t>
            </a:r>
            <a:endParaRPr lang="en-US" dirty="0"/>
          </a:p>
        </p:txBody>
      </p:sp>
    </p:spTree>
    <p:extLst>
      <p:ext uri="{BB962C8B-B14F-4D97-AF65-F5344CB8AC3E}">
        <p14:creationId xmlns:p14="http://schemas.microsoft.com/office/powerpoint/2010/main" val="3830944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2D94F-B63F-F5C7-D3A4-C3DA1518681B}"/>
              </a:ext>
            </a:extLst>
          </p:cNvPr>
          <p:cNvSpPr>
            <a:spLocks noGrp="1"/>
          </p:cNvSpPr>
          <p:nvPr>
            <p:ph type="title"/>
          </p:nvPr>
        </p:nvSpPr>
        <p:spPr>
          <a:ln>
            <a:solidFill>
              <a:srgbClr val="00B0F0"/>
            </a:solidFill>
          </a:ln>
        </p:spPr>
        <p:txBody>
          <a:bodyPr/>
          <a:lstStyle/>
          <a:p>
            <a:pPr algn="ctr"/>
            <a:r>
              <a:rPr lang="tr-TR" dirty="0"/>
              <a:t>METFORMİN</a:t>
            </a:r>
            <a:endParaRPr lang="en-US" dirty="0"/>
          </a:p>
        </p:txBody>
      </p:sp>
      <p:sp>
        <p:nvSpPr>
          <p:cNvPr id="3" name="Content Placeholder 2">
            <a:extLst>
              <a:ext uri="{FF2B5EF4-FFF2-40B4-BE49-F238E27FC236}">
                <a16:creationId xmlns:a16="http://schemas.microsoft.com/office/drawing/2014/main" id="{1384DC26-6382-083C-EAA3-3ACF013DFE9D}"/>
              </a:ext>
            </a:extLst>
          </p:cNvPr>
          <p:cNvSpPr>
            <a:spLocks noGrp="1"/>
          </p:cNvSpPr>
          <p:nvPr>
            <p:ph idx="1"/>
          </p:nvPr>
        </p:nvSpPr>
        <p:spPr>
          <a:ln>
            <a:solidFill>
              <a:srgbClr val="00B0F0"/>
            </a:solidFill>
          </a:ln>
        </p:spPr>
        <p:txBody>
          <a:bodyPr>
            <a:normAutofit lnSpcReduction="10000"/>
          </a:bodyPr>
          <a:lstStyle/>
          <a:p>
            <a:pPr algn="just">
              <a:lnSpc>
                <a:spcPct val="150000"/>
              </a:lnSpc>
              <a:spcBef>
                <a:spcPts val="0"/>
              </a:spcBef>
            </a:pPr>
            <a:r>
              <a:rPr lang="tr-TR" sz="2400" dirty="0"/>
              <a:t>Birçok kılavuz, geriatrik grup dahil metformini tip 2 DM hastalarında ilk tercih ilaç olarak önermektedir (</a:t>
            </a:r>
            <a:r>
              <a:rPr lang="en-US" sz="2400" dirty="0"/>
              <a:t>Medical Diabetologist </a:t>
            </a:r>
            <a:r>
              <a:rPr lang="en-US" sz="2400" dirty="0" err="1"/>
              <a:t>Association</a:t>
            </a:r>
            <a:r>
              <a:rPr lang="en-US" sz="2400" dirty="0" err="1">
                <a:latin typeface="Calibri" panose="020F0502020204030204" pitchFamily="34" charset="0"/>
                <a:cs typeface="Calibri" panose="020F0502020204030204" pitchFamily="34" charset="0"/>
              </a:rPr>
              <a:t>&amp;</a:t>
            </a:r>
            <a:r>
              <a:rPr lang="en-US" sz="2400" dirty="0" err="1"/>
              <a:t>Italian</a:t>
            </a:r>
            <a:r>
              <a:rPr lang="en-US" sz="2400" dirty="0"/>
              <a:t> Society of Diabetology</a:t>
            </a:r>
            <a:r>
              <a:rPr lang="tr-TR" sz="2400" dirty="0"/>
              <a:t> </a:t>
            </a:r>
            <a:r>
              <a:rPr lang="en-US" sz="2400" dirty="0"/>
              <a:t>201</a:t>
            </a:r>
            <a:r>
              <a:rPr lang="tr-TR" sz="2400" dirty="0"/>
              <a:t>8, </a:t>
            </a:r>
            <a:r>
              <a:rPr lang="en-US" sz="2400" dirty="0"/>
              <a:t>American Diabetes Association</a:t>
            </a:r>
            <a:r>
              <a:rPr lang="tr-TR" sz="2400" dirty="0"/>
              <a:t> </a:t>
            </a:r>
            <a:r>
              <a:rPr lang="en-US" sz="2400" dirty="0"/>
              <a:t>2020</a:t>
            </a:r>
            <a:r>
              <a:rPr lang="tr-TR" sz="2400" dirty="0"/>
              <a:t>, LeRoith D. et al., 2019).</a:t>
            </a:r>
          </a:p>
          <a:p>
            <a:pPr algn="just">
              <a:lnSpc>
                <a:spcPct val="150000"/>
              </a:lnSpc>
              <a:spcBef>
                <a:spcPts val="0"/>
              </a:spcBef>
            </a:pPr>
            <a:r>
              <a:rPr lang="tr-TR" sz="2400" dirty="0"/>
              <a:t>Yaşlılara spesifik çalışması yoktur.</a:t>
            </a:r>
          </a:p>
          <a:p>
            <a:pPr algn="just">
              <a:lnSpc>
                <a:spcPct val="150000"/>
              </a:lnSpc>
              <a:spcBef>
                <a:spcPts val="0"/>
              </a:spcBef>
            </a:pPr>
            <a:r>
              <a:rPr lang="tr-TR" sz="2400" dirty="0"/>
              <a:t>İnsülin direncini düzelmesine katkıda bulunur, hipoglisemi riski yoktur ve kilo kontrolü için faydalı olabilir.</a:t>
            </a:r>
          </a:p>
          <a:p>
            <a:pPr algn="just">
              <a:lnSpc>
                <a:spcPct val="150000"/>
              </a:lnSpc>
              <a:spcBef>
                <a:spcPts val="0"/>
              </a:spcBef>
            </a:pPr>
            <a:r>
              <a:rPr lang="tr-TR" sz="2400" dirty="0"/>
              <a:t>Mekanizması tam anlaşılmamakla beraber, hepatik glukoz üretimini baskılar, iskelet kaslarında insülin direncini azaltır, </a:t>
            </a:r>
          </a:p>
          <a:p>
            <a:pPr algn="just">
              <a:lnSpc>
                <a:spcPct val="150000"/>
              </a:lnSpc>
              <a:spcBef>
                <a:spcPts val="0"/>
              </a:spcBef>
            </a:pPr>
            <a:endParaRPr lang="tr-TR" sz="2400" dirty="0"/>
          </a:p>
          <a:p>
            <a:pPr algn="just">
              <a:lnSpc>
                <a:spcPct val="150000"/>
              </a:lnSpc>
              <a:spcBef>
                <a:spcPts val="0"/>
              </a:spcBef>
            </a:pPr>
            <a:endParaRPr lang="tr-TR" sz="2400" dirty="0"/>
          </a:p>
          <a:p>
            <a:pPr algn="just">
              <a:lnSpc>
                <a:spcPct val="150000"/>
              </a:lnSpc>
              <a:spcBef>
                <a:spcPts val="0"/>
              </a:spcBef>
            </a:pPr>
            <a:endParaRPr lang="tr-TR" sz="2400" dirty="0"/>
          </a:p>
        </p:txBody>
      </p:sp>
    </p:spTree>
    <p:extLst>
      <p:ext uri="{BB962C8B-B14F-4D97-AF65-F5344CB8AC3E}">
        <p14:creationId xmlns:p14="http://schemas.microsoft.com/office/powerpoint/2010/main" val="1216327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04D281-7AAD-E24F-5023-273E1BA49A6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8347F74-C5C6-9E77-B055-75FF90724496}"/>
              </a:ext>
            </a:extLst>
          </p:cNvPr>
          <p:cNvSpPr>
            <a:spLocks noGrp="1"/>
          </p:cNvSpPr>
          <p:nvPr>
            <p:ph idx="1"/>
          </p:nvPr>
        </p:nvSpPr>
        <p:spPr>
          <a:ln>
            <a:solidFill>
              <a:srgbClr val="00B0F0"/>
            </a:solidFill>
          </a:ln>
        </p:spPr>
        <p:txBody>
          <a:bodyPr/>
          <a:lstStyle/>
          <a:p>
            <a:r>
              <a:rPr lang="tr-TR" dirty="0"/>
              <a:t>REACH çalışmasında, karıştırıcı faktörler </a:t>
            </a:r>
            <a:r>
              <a:rPr lang="tr-TR" dirty="0" err="1"/>
              <a:t>düzeltiltikten</a:t>
            </a:r>
            <a:r>
              <a:rPr lang="tr-TR" dirty="0"/>
              <a:t> sonra, metformin sekonder koruma olarak mortaliteyi %24 azaltmıştır (</a:t>
            </a:r>
            <a:r>
              <a:rPr lang="en-US" dirty="0"/>
              <a:t>Roussel</a:t>
            </a:r>
            <a:r>
              <a:rPr lang="tr-TR" dirty="0"/>
              <a:t> R. et al.</a:t>
            </a:r>
            <a:r>
              <a:rPr lang="en-US" dirty="0"/>
              <a:t>,2010</a:t>
            </a:r>
            <a:r>
              <a:rPr lang="tr-TR" dirty="0"/>
              <a:t>).</a:t>
            </a:r>
          </a:p>
          <a:p>
            <a:r>
              <a:rPr lang="tr-TR" dirty="0"/>
              <a:t>Bu fayda metformini kontrendike olabileceği alt gruplarda renal yetmezlik veya kalp yetmezliği gibi, görülmüştür.</a:t>
            </a:r>
          </a:p>
          <a:p>
            <a:r>
              <a:rPr lang="tr-TR" dirty="0"/>
              <a:t>Diyabet gelişimini yavaşlatmak için, prediyabet hastalarda kullanılabilir. </a:t>
            </a:r>
          </a:p>
          <a:p>
            <a:endParaRPr lang="tr-TR" dirty="0"/>
          </a:p>
          <a:p>
            <a:endParaRPr lang="tr-TR" dirty="0"/>
          </a:p>
          <a:p>
            <a:endParaRPr lang="tr-TR" dirty="0"/>
          </a:p>
        </p:txBody>
      </p:sp>
    </p:spTree>
    <p:extLst>
      <p:ext uri="{BB962C8B-B14F-4D97-AF65-F5344CB8AC3E}">
        <p14:creationId xmlns:p14="http://schemas.microsoft.com/office/powerpoint/2010/main" val="1207074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634FD-84DA-2FA5-3871-71FD18247470}"/>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32B8D3ED-D91B-D57B-A345-06E7F445F6FB}"/>
              </a:ext>
            </a:extLst>
          </p:cNvPr>
          <p:cNvSpPr>
            <a:spLocks noGrp="1"/>
          </p:cNvSpPr>
          <p:nvPr>
            <p:ph idx="1"/>
          </p:nvPr>
        </p:nvSpPr>
        <p:spPr>
          <a:ln>
            <a:solidFill>
              <a:srgbClr val="00B0F0"/>
            </a:solidFill>
          </a:ln>
        </p:spPr>
        <p:txBody>
          <a:bodyPr>
            <a:normAutofit fontScale="70000" lnSpcReduction="20000"/>
          </a:bodyPr>
          <a:lstStyle/>
          <a:p>
            <a:pPr algn="just">
              <a:lnSpc>
                <a:spcPct val="150000"/>
              </a:lnSpc>
            </a:pPr>
            <a:r>
              <a:rPr lang="tr-TR" dirty="0"/>
              <a:t>53 çalışmanın yer aldığı sistematik bir değerlendirmede, metformin anti-diyabetik özelliğinden bağımsız olarak tüm nedenlere bağlı mortaliteyi azaltığı saptanmıştır (</a:t>
            </a:r>
            <a:r>
              <a:rPr lang="en-US" dirty="0"/>
              <a:t>Campbell JM</a:t>
            </a:r>
            <a:r>
              <a:rPr lang="tr-TR" dirty="0"/>
              <a:t>. et al., </a:t>
            </a:r>
            <a:r>
              <a:rPr lang="en-US" dirty="0"/>
              <a:t>2017</a:t>
            </a:r>
            <a:r>
              <a:rPr lang="tr-TR" dirty="0"/>
              <a:t>).</a:t>
            </a:r>
          </a:p>
          <a:p>
            <a:pPr algn="just">
              <a:lnSpc>
                <a:spcPct val="150000"/>
              </a:lnSpc>
            </a:pPr>
            <a:r>
              <a:rPr lang="tr-TR" dirty="0"/>
              <a:t>Yaşlanmayı geciktirici mekanizmaları;</a:t>
            </a:r>
          </a:p>
          <a:p>
            <a:pPr lvl="1" algn="just">
              <a:lnSpc>
                <a:spcPct val="150000"/>
              </a:lnSpc>
            </a:pPr>
            <a:r>
              <a:rPr lang="tr-TR" dirty="0"/>
              <a:t>mTOR sinyal yolağı üzerinden</a:t>
            </a:r>
          </a:p>
          <a:p>
            <a:pPr lvl="1" algn="just">
              <a:lnSpc>
                <a:spcPct val="150000"/>
              </a:lnSpc>
            </a:pPr>
            <a:r>
              <a:rPr lang="tr-TR" dirty="0"/>
              <a:t>AMP-aktive protein kinaz (AMPK)(Kalori kısıtlamasının faydalarında kilit rol oynayan bir enzim)</a:t>
            </a:r>
          </a:p>
          <a:p>
            <a:pPr lvl="1" algn="just">
              <a:lnSpc>
                <a:spcPct val="150000"/>
              </a:lnSpc>
            </a:pPr>
            <a:r>
              <a:rPr lang="tr-TR" dirty="0"/>
              <a:t>Endotel fonksiyonunda iyileşme</a:t>
            </a:r>
          </a:p>
          <a:p>
            <a:pPr lvl="1" algn="just">
              <a:lnSpc>
                <a:spcPct val="150000"/>
              </a:lnSpc>
            </a:pPr>
            <a:r>
              <a:rPr lang="tr-TR" dirty="0"/>
              <a:t>Hücre içi reaktif oksijen radikallerinde azalma </a:t>
            </a:r>
          </a:p>
          <a:p>
            <a:pPr lvl="1" algn="just">
              <a:lnSpc>
                <a:spcPct val="150000"/>
              </a:lnSpc>
            </a:pPr>
            <a:r>
              <a:rPr lang="tr-TR" dirty="0"/>
              <a:t>Sirtuin-1 aktivasyonu</a:t>
            </a:r>
          </a:p>
          <a:p>
            <a:pPr lvl="1" algn="just">
              <a:lnSpc>
                <a:spcPct val="150000"/>
              </a:lnSpc>
            </a:pPr>
            <a:r>
              <a:rPr lang="tr-TR" dirty="0"/>
              <a:t>NF-kB üzerinden inflamasyonu baskılaması</a:t>
            </a:r>
          </a:p>
          <a:p>
            <a:pPr algn="just">
              <a:lnSpc>
                <a:spcPct val="150000"/>
              </a:lnSpc>
            </a:pPr>
            <a:r>
              <a:rPr lang="tr-TR" dirty="0"/>
              <a:t>Metforminde AMP aktivasyonu yaptığı için </a:t>
            </a:r>
            <a:r>
              <a:rPr lang="tr-TR" dirty="0" err="1"/>
              <a:t>antiaging</a:t>
            </a:r>
            <a:r>
              <a:rPr lang="tr-TR" dirty="0"/>
              <a:t> çalışmalarında popüler.</a:t>
            </a:r>
          </a:p>
          <a:p>
            <a:pPr lvl="1"/>
            <a:endParaRPr lang="tr-TR" dirty="0"/>
          </a:p>
          <a:p>
            <a:pPr lvl="1"/>
            <a:endParaRPr lang="en-US" dirty="0"/>
          </a:p>
        </p:txBody>
      </p:sp>
    </p:spTree>
    <p:extLst>
      <p:ext uri="{BB962C8B-B14F-4D97-AF65-F5344CB8AC3E}">
        <p14:creationId xmlns:p14="http://schemas.microsoft.com/office/powerpoint/2010/main" val="2842100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8B354-92E2-E5B3-64E8-6FE17AA5534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AA32A71-0FB3-F91E-3FF9-907DE9400AFE}"/>
              </a:ext>
            </a:extLst>
          </p:cNvPr>
          <p:cNvSpPr>
            <a:spLocks noGrp="1"/>
          </p:cNvSpPr>
          <p:nvPr>
            <p:ph idx="1"/>
          </p:nvPr>
        </p:nvSpPr>
        <p:spPr>
          <a:ln>
            <a:solidFill>
              <a:srgbClr val="00B0F0"/>
            </a:solidFill>
          </a:ln>
        </p:spPr>
        <p:txBody>
          <a:bodyPr>
            <a:normAutofit fontScale="77500" lnSpcReduction="20000"/>
          </a:bodyPr>
          <a:lstStyle/>
          <a:p>
            <a:pPr algn="just">
              <a:lnSpc>
                <a:spcPct val="170000"/>
              </a:lnSpc>
              <a:spcBef>
                <a:spcPts val="0"/>
              </a:spcBef>
            </a:pPr>
            <a:r>
              <a:rPr lang="tr-TR" dirty="0"/>
              <a:t>Epidemiyolojik çalışmalarda metforminin, kanser insidansını azaltığı gösterilmiştir (</a:t>
            </a:r>
            <a:r>
              <a:rPr lang="fr-FR" dirty="0"/>
              <a:t>Campbell JM. et al., 2017</a:t>
            </a:r>
            <a:r>
              <a:rPr lang="tr-TR" dirty="0"/>
              <a:t>). </a:t>
            </a:r>
          </a:p>
          <a:p>
            <a:pPr algn="just">
              <a:lnSpc>
                <a:spcPct val="170000"/>
              </a:lnSpc>
              <a:spcBef>
                <a:spcPts val="0"/>
              </a:spcBef>
            </a:pPr>
            <a:r>
              <a:rPr lang="tr-TR" dirty="0"/>
              <a:t>Singapore LongitudinaL </a:t>
            </a:r>
            <a:r>
              <a:rPr lang="tr-TR" dirty="0" err="1"/>
              <a:t>Aging</a:t>
            </a:r>
            <a:r>
              <a:rPr lang="tr-TR" dirty="0"/>
              <a:t> </a:t>
            </a:r>
            <a:r>
              <a:rPr lang="tr-TR" dirty="0" err="1"/>
              <a:t>Study</a:t>
            </a:r>
            <a:r>
              <a:rPr lang="tr-TR" dirty="0"/>
              <a:t>, metforminin 6 yıldan uzun süre kullanılması ile, kognitif bozukuluğu azaltığı gösterilmiştir (Ng TP. et al., 2014 ).</a:t>
            </a:r>
          </a:p>
          <a:p>
            <a:pPr algn="just">
              <a:lnSpc>
                <a:spcPct val="170000"/>
              </a:lnSpc>
              <a:spcBef>
                <a:spcPts val="0"/>
              </a:spcBef>
            </a:pPr>
            <a:r>
              <a:rPr lang="en-US" dirty="0"/>
              <a:t>Targeting Aging with Metformin (TAME)</a:t>
            </a:r>
            <a:r>
              <a:rPr lang="tr-TR" dirty="0"/>
              <a:t> çalışması çift kör plasebo kontrollü 3000 65-80 diyabetik olmayan kişiyi içeren metformin kullanımının kronik hastalıklar, kognitif fonksiyon, fonksiyonel durum ve yaşlanmanın biyobelirteçleri üzerine etkilerini araştıran bir çalışma (Barzilai N. 2016). </a:t>
            </a:r>
            <a:endParaRPr lang="en-US" dirty="0"/>
          </a:p>
        </p:txBody>
      </p:sp>
    </p:spTree>
    <p:extLst>
      <p:ext uri="{BB962C8B-B14F-4D97-AF65-F5344CB8AC3E}">
        <p14:creationId xmlns:p14="http://schemas.microsoft.com/office/powerpoint/2010/main" val="16394541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F2E04-AF29-3AFF-5307-291A99236C10}"/>
              </a:ext>
            </a:extLst>
          </p:cNvPr>
          <p:cNvSpPr>
            <a:spLocks noGrp="1"/>
          </p:cNvSpPr>
          <p:nvPr>
            <p:ph type="title"/>
          </p:nvPr>
        </p:nvSpPr>
        <p:spPr>
          <a:ln>
            <a:solidFill>
              <a:srgbClr val="00B0F0"/>
            </a:solidFill>
          </a:ln>
        </p:spPr>
        <p:txBody>
          <a:bodyPr/>
          <a:lstStyle/>
          <a:p>
            <a:pPr algn="ctr"/>
            <a:r>
              <a:rPr lang="tr-TR" dirty="0"/>
              <a:t>METFORMİN KONTRENDİKASYONLARI</a:t>
            </a:r>
            <a:endParaRPr lang="en-US" dirty="0"/>
          </a:p>
        </p:txBody>
      </p:sp>
      <p:sp>
        <p:nvSpPr>
          <p:cNvPr id="3" name="Content Placeholder 2">
            <a:extLst>
              <a:ext uri="{FF2B5EF4-FFF2-40B4-BE49-F238E27FC236}">
                <a16:creationId xmlns:a16="http://schemas.microsoft.com/office/drawing/2014/main" id="{F4C96059-4448-5A81-C25F-936FC30696C3}"/>
              </a:ext>
            </a:extLst>
          </p:cNvPr>
          <p:cNvSpPr>
            <a:spLocks noGrp="1"/>
          </p:cNvSpPr>
          <p:nvPr>
            <p:ph idx="1"/>
          </p:nvPr>
        </p:nvSpPr>
        <p:spPr>
          <a:ln>
            <a:solidFill>
              <a:srgbClr val="00B0F0"/>
            </a:solidFill>
          </a:ln>
        </p:spPr>
        <p:txBody>
          <a:bodyPr/>
          <a:lstStyle/>
          <a:p>
            <a:r>
              <a:rPr lang="tr-TR" dirty="0"/>
              <a:t>Orta ve ileri böbrek yetmezliği</a:t>
            </a:r>
          </a:p>
          <a:p>
            <a:r>
              <a:rPr lang="tr-TR" dirty="0"/>
              <a:t>Kalp yetmezliği</a:t>
            </a:r>
          </a:p>
          <a:p>
            <a:r>
              <a:rPr lang="tr-TR" dirty="0"/>
              <a:t>Karaciğer yetmezliği</a:t>
            </a:r>
          </a:p>
          <a:p>
            <a:r>
              <a:rPr lang="tr-TR" dirty="0"/>
              <a:t>Solunum yetmezliği</a:t>
            </a:r>
            <a:endParaRPr lang="en-US" dirty="0"/>
          </a:p>
        </p:txBody>
      </p:sp>
      <p:sp>
        <p:nvSpPr>
          <p:cNvPr id="4" name="TextBox 3">
            <a:extLst>
              <a:ext uri="{FF2B5EF4-FFF2-40B4-BE49-F238E27FC236}">
                <a16:creationId xmlns:a16="http://schemas.microsoft.com/office/drawing/2014/main" id="{C554DEDD-CEC6-4ED1-9F6B-0E422C471E76}"/>
              </a:ext>
            </a:extLst>
          </p:cNvPr>
          <p:cNvSpPr txBox="1"/>
          <p:nvPr/>
        </p:nvSpPr>
        <p:spPr>
          <a:xfrm rot="10800000" flipV="1">
            <a:off x="6234544" y="2872473"/>
            <a:ext cx="4849091" cy="3046988"/>
          </a:xfrm>
          <a:prstGeom prst="rect">
            <a:avLst/>
          </a:prstGeom>
          <a:noFill/>
        </p:spPr>
        <p:txBody>
          <a:bodyPr wrap="square" rtlCol="0">
            <a:spAutoFit/>
          </a:bodyPr>
          <a:lstStyle/>
          <a:p>
            <a:pPr algn="ctr"/>
            <a:r>
              <a:rPr lang="tr-TR" sz="2400" b="1" dirty="0"/>
              <a:t>FDA</a:t>
            </a:r>
          </a:p>
          <a:p>
            <a:pPr algn="ctr"/>
            <a:r>
              <a:rPr lang="tr-TR" sz="2400" dirty="0"/>
              <a:t>S</a:t>
            </a:r>
            <a:r>
              <a:rPr lang="en-US" sz="2400" dirty="0" err="1"/>
              <a:t>erum</a:t>
            </a:r>
            <a:r>
              <a:rPr lang="en-US" sz="2400" dirty="0"/>
              <a:t> </a:t>
            </a:r>
            <a:r>
              <a:rPr lang="tr-TR" sz="2400" dirty="0"/>
              <a:t>kr</a:t>
            </a:r>
            <a:r>
              <a:rPr lang="en-US" sz="2400" dirty="0" err="1"/>
              <a:t>eatinin</a:t>
            </a:r>
            <a:r>
              <a:rPr lang="en-US" sz="2400" dirty="0"/>
              <a:t> </a:t>
            </a:r>
            <a:r>
              <a:rPr lang="tr-TR" sz="2400" dirty="0"/>
              <a:t> erkeklerde ≥ </a:t>
            </a:r>
            <a:r>
              <a:rPr lang="en-US" sz="2400" dirty="0"/>
              <a:t>1.5 mg/dl </a:t>
            </a:r>
            <a:r>
              <a:rPr lang="tr-TR" sz="2400" dirty="0"/>
              <a:t>, kadınlarda</a:t>
            </a:r>
            <a:r>
              <a:rPr lang="en-US" sz="2400" dirty="0"/>
              <a:t> ≥ 1.4 mg/dl  </a:t>
            </a:r>
            <a:endParaRPr lang="tr-TR" sz="2400" dirty="0"/>
          </a:p>
          <a:p>
            <a:pPr algn="ctr"/>
            <a:r>
              <a:rPr lang="en-US" sz="2400" dirty="0"/>
              <a:t> </a:t>
            </a:r>
            <a:r>
              <a:rPr lang="en-US" sz="2400" b="1" dirty="0"/>
              <a:t>European Society of Cardiology and the European Association for the Study of Diabetes </a:t>
            </a:r>
            <a:endParaRPr lang="tr-TR" sz="2400" b="1" dirty="0"/>
          </a:p>
          <a:p>
            <a:pPr algn="ctr"/>
            <a:r>
              <a:rPr lang="en-US" sz="2400" dirty="0"/>
              <a:t> eGFR </a:t>
            </a:r>
            <a:r>
              <a:rPr lang="tr-TR" sz="2400" dirty="0"/>
              <a:t>&lt;</a:t>
            </a:r>
            <a:r>
              <a:rPr lang="en-US" sz="2400" dirty="0"/>
              <a:t> 60 ml/min</a:t>
            </a:r>
            <a:r>
              <a:rPr lang="tr-TR" sz="2400" dirty="0"/>
              <a:t> full doz verme</a:t>
            </a:r>
            <a:r>
              <a:rPr lang="en-US" sz="2400" dirty="0"/>
              <a:t>,30 ml/min </a:t>
            </a:r>
            <a:r>
              <a:rPr lang="tr-TR" sz="2400" dirty="0"/>
              <a:t>&lt;</a:t>
            </a:r>
            <a:r>
              <a:rPr lang="en-US" sz="2400" dirty="0"/>
              <a:t> 1500 mg/</a:t>
            </a:r>
            <a:r>
              <a:rPr lang="tr-TR" sz="2400" dirty="0"/>
              <a:t>gün</a:t>
            </a:r>
            <a:endParaRPr lang="en-US" sz="2400" dirty="0"/>
          </a:p>
        </p:txBody>
      </p:sp>
      <p:sp>
        <p:nvSpPr>
          <p:cNvPr id="5" name="Metin kutusu 4">
            <a:extLst>
              <a:ext uri="{FF2B5EF4-FFF2-40B4-BE49-F238E27FC236}">
                <a16:creationId xmlns:a16="http://schemas.microsoft.com/office/drawing/2014/main" id="{300B95CD-BC91-998F-2BF9-E02D9809D262}"/>
              </a:ext>
            </a:extLst>
          </p:cNvPr>
          <p:cNvSpPr txBox="1"/>
          <p:nvPr/>
        </p:nvSpPr>
        <p:spPr>
          <a:xfrm>
            <a:off x="5636871" y="2974693"/>
            <a:ext cx="914400" cy="914400"/>
          </a:xfrm>
          <a:prstGeom prst="rect">
            <a:avLst/>
          </a:prstGeom>
          <a:noFill/>
        </p:spPr>
        <p:txBody>
          <a:bodyPr wrap="square" rtlCol="0">
            <a:spAutoFit/>
          </a:bodyPr>
          <a:lstStyle/>
          <a:p>
            <a:endParaRPr lang="tr-TR" dirty="0"/>
          </a:p>
        </p:txBody>
      </p:sp>
      <p:sp>
        <p:nvSpPr>
          <p:cNvPr id="6" name="Metin kutusu 5">
            <a:extLst>
              <a:ext uri="{FF2B5EF4-FFF2-40B4-BE49-F238E27FC236}">
                <a16:creationId xmlns:a16="http://schemas.microsoft.com/office/drawing/2014/main" id="{D10D43D9-C04C-405A-0E0E-A2EAB82C6746}"/>
              </a:ext>
            </a:extLst>
          </p:cNvPr>
          <p:cNvSpPr txBox="1"/>
          <p:nvPr/>
        </p:nvSpPr>
        <p:spPr>
          <a:xfrm>
            <a:off x="1018572" y="4653023"/>
            <a:ext cx="3194612" cy="646331"/>
          </a:xfrm>
          <a:prstGeom prst="rect">
            <a:avLst/>
          </a:prstGeom>
          <a:noFill/>
          <a:ln>
            <a:solidFill>
              <a:srgbClr val="00B0F0"/>
            </a:solidFill>
          </a:ln>
        </p:spPr>
        <p:txBody>
          <a:bodyPr wrap="square" rtlCol="0">
            <a:spAutoFit/>
          </a:bodyPr>
          <a:lstStyle/>
          <a:p>
            <a:pPr algn="ctr"/>
            <a:r>
              <a:rPr lang="en-US" dirty="0" err="1"/>
              <a:t>Metformi</a:t>
            </a:r>
            <a:r>
              <a:rPr lang="tr-TR" dirty="0"/>
              <a:t>n ilişkili laktik asidoz riski artıyor.</a:t>
            </a:r>
          </a:p>
        </p:txBody>
      </p:sp>
      <p:sp>
        <p:nvSpPr>
          <p:cNvPr id="7" name="Metin kutusu 6">
            <a:extLst>
              <a:ext uri="{FF2B5EF4-FFF2-40B4-BE49-F238E27FC236}">
                <a16:creationId xmlns:a16="http://schemas.microsoft.com/office/drawing/2014/main" id="{AB2FB991-5959-C178-3323-51E9D95C352A}"/>
              </a:ext>
            </a:extLst>
          </p:cNvPr>
          <p:cNvSpPr txBox="1"/>
          <p:nvPr/>
        </p:nvSpPr>
        <p:spPr>
          <a:xfrm>
            <a:off x="6639306" y="1949143"/>
            <a:ext cx="4039565" cy="923330"/>
          </a:xfrm>
          <a:prstGeom prst="rect">
            <a:avLst/>
          </a:prstGeom>
          <a:noFill/>
          <a:ln>
            <a:solidFill>
              <a:srgbClr val="00B0F0"/>
            </a:solidFill>
          </a:ln>
        </p:spPr>
        <p:txBody>
          <a:bodyPr wrap="square" rtlCol="0">
            <a:spAutoFit/>
          </a:bodyPr>
          <a:lstStyle/>
          <a:p>
            <a:pPr algn="ctr"/>
            <a:r>
              <a:rPr lang="tr-TR" dirty="0"/>
              <a:t>Yaşlı hastalarda serum kreatinin güvenilir değil karaciğerde kreatin yapımı azalıyor ve </a:t>
            </a:r>
            <a:r>
              <a:rPr lang="tr-TR" dirty="0" err="1"/>
              <a:t>sarkopeni</a:t>
            </a:r>
            <a:r>
              <a:rPr lang="tr-TR" dirty="0"/>
              <a:t> var</a:t>
            </a:r>
          </a:p>
        </p:txBody>
      </p:sp>
    </p:spTree>
    <p:extLst>
      <p:ext uri="{BB962C8B-B14F-4D97-AF65-F5344CB8AC3E}">
        <p14:creationId xmlns:p14="http://schemas.microsoft.com/office/powerpoint/2010/main" val="15274761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7FAF2-F4BF-11AF-F2C4-86ABD40FAC69}"/>
              </a:ext>
            </a:extLst>
          </p:cNvPr>
          <p:cNvSpPr>
            <a:spLocks noGrp="1"/>
          </p:cNvSpPr>
          <p:nvPr>
            <p:ph type="title"/>
          </p:nvPr>
        </p:nvSpPr>
        <p:spPr>
          <a:ln>
            <a:solidFill>
              <a:srgbClr val="00B0F0"/>
            </a:solidFill>
          </a:ln>
        </p:spPr>
        <p:txBody>
          <a:bodyPr/>
          <a:lstStyle/>
          <a:p>
            <a:pPr algn="ctr"/>
            <a:r>
              <a:rPr lang="tr-TR" dirty="0"/>
              <a:t>METFORMİN YAN ETKİLERİ</a:t>
            </a:r>
            <a:endParaRPr lang="en-US" dirty="0"/>
          </a:p>
        </p:txBody>
      </p:sp>
      <p:sp>
        <p:nvSpPr>
          <p:cNvPr id="3" name="Content Placeholder 2">
            <a:extLst>
              <a:ext uri="{FF2B5EF4-FFF2-40B4-BE49-F238E27FC236}">
                <a16:creationId xmlns:a16="http://schemas.microsoft.com/office/drawing/2014/main" id="{7450B565-C7E8-32AF-139F-0BD6E0806B9A}"/>
              </a:ext>
            </a:extLst>
          </p:cNvPr>
          <p:cNvSpPr>
            <a:spLocks noGrp="1"/>
          </p:cNvSpPr>
          <p:nvPr>
            <p:ph idx="1"/>
          </p:nvPr>
        </p:nvSpPr>
        <p:spPr>
          <a:ln>
            <a:solidFill>
              <a:srgbClr val="00B0F0"/>
            </a:solidFill>
          </a:ln>
        </p:spPr>
        <p:txBody>
          <a:bodyPr>
            <a:normAutofit fontScale="85000" lnSpcReduction="20000"/>
          </a:bodyPr>
          <a:lstStyle/>
          <a:p>
            <a:pPr algn="just">
              <a:lnSpc>
                <a:spcPct val="150000"/>
              </a:lnSpc>
              <a:spcBef>
                <a:spcPts val="0"/>
              </a:spcBef>
            </a:pPr>
            <a:r>
              <a:rPr lang="tr-TR" dirty="0"/>
              <a:t>Gastrointestinal intolerans. Gaz ve diyare sıklıkla. Tok karnına ve kademeli doz artımı ile GIS yan etkiler sınırlanabilir.</a:t>
            </a:r>
          </a:p>
          <a:p>
            <a:pPr algn="just">
              <a:lnSpc>
                <a:spcPct val="150000"/>
              </a:lnSpc>
              <a:spcBef>
                <a:spcPts val="0"/>
              </a:spcBef>
            </a:pPr>
            <a:r>
              <a:rPr lang="tr-TR" dirty="0"/>
              <a:t>Yaşlı bireylerde metforminin uzun dönem kullanımı vitamin B12 eksikliği ile ilişkilidir (Porter KM. et al., 2019). </a:t>
            </a:r>
          </a:p>
          <a:p>
            <a:pPr algn="just">
              <a:lnSpc>
                <a:spcPct val="150000"/>
              </a:lnSpc>
              <a:spcBef>
                <a:spcPts val="0"/>
              </a:spcBef>
            </a:pPr>
            <a:r>
              <a:rPr lang="tr-TR" dirty="0"/>
              <a:t>Metformin alan yaşlı bireylerde, </a:t>
            </a:r>
            <a:r>
              <a:rPr lang="tr-TR" dirty="0" err="1"/>
              <a:t>özellikkle</a:t>
            </a:r>
            <a:r>
              <a:rPr lang="tr-TR" dirty="0"/>
              <a:t> 4 yıllık kullanım sonrası yıllık vitamin B12 düzeyi takibi önerilmektedir (LeRoith D. et al., 2019).</a:t>
            </a:r>
          </a:p>
          <a:p>
            <a:pPr algn="just">
              <a:lnSpc>
                <a:spcPct val="150000"/>
              </a:lnSpc>
              <a:spcBef>
                <a:spcPts val="0"/>
              </a:spcBef>
            </a:pPr>
            <a:r>
              <a:rPr lang="tr-TR" dirty="0"/>
              <a:t>Kontrastlı tetkikler öncesi 2 gün önce kesilmelidir. </a:t>
            </a:r>
          </a:p>
          <a:p>
            <a:r>
              <a:rPr lang="tr-TR" dirty="0"/>
              <a:t>Özellikle dehidratasyona neden olan durumlarda ateş diyare kusma gibi yaşlılarda metformine ara verilmelidir. </a:t>
            </a:r>
          </a:p>
          <a:p>
            <a:pPr marL="0" indent="0">
              <a:buNone/>
            </a:pPr>
            <a:endParaRPr lang="en-US" dirty="0"/>
          </a:p>
          <a:p>
            <a:pPr algn="just">
              <a:lnSpc>
                <a:spcPct val="150000"/>
              </a:lnSpc>
              <a:spcBef>
                <a:spcPts val="0"/>
              </a:spcBef>
            </a:pPr>
            <a:endParaRPr lang="tr-TR" dirty="0"/>
          </a:p>
          <a:p>
            <a:pPr algn="just">
              <a:lnSpc>
                <a:spcPct val="150000"/>
              </a:lnSpc>
              <a:spcBef>
                <a:spcPts val="0"/>
              </a:spcBef>
            </a:pPr>
            <a:endParaRPr lang="tr-TR" dirty="0"/>
          </a:p>
          <a:p>
            <a:pPr algn="just">
              <a:lnSpc>
                <a:spcPct val="150000"/>
              </a:lnSpc>
              <a:spcBef>
                <a:spcPts val="0"/>
              </a:spcBef>
            </a:pPr>
            <a:endParaRPr lang="en-US" dirty="0"/>
          </a:p>
        </p:txBody>
      </p:sp>
    </p:spTree>
    <p:extLst>
      <p:ext uri="{BB962C8B-B14F-4D97-AF65-F5344CB8AC3E}">
        <p14:creationId xmlns:p14="http://schemas.microsoft.com/office/powerpoint/2010/main" val="4072931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DECCF-0677-05DD-5FCC-3E012890DB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56AA18-B897-E4A1-BA5C-BDE686A934BA}"/>
              </a:ext>
            </a:extLst>
          </p:cNvPr>
          <p:cNvSpPr>
            <a:spLocks noGrp="1"/>
          </p:cNvSpPr>
          <p:nvPr>
            <p:ph type="title"/>
          </p:nvPr>
        </p:nvSpPr>
        <p:spPr>
          <a:ln>
            <a:solidFill>
              <a:srgbClr val="00B0F0"/>
            </a:solidFill>
          </a:ln>
        </p:spPr>
        <p:txBody>
          <a:bodyPr/>
          <a:lstStyle/>
          <a:p>
            <a:pPr algn="ctr"/>
            <a:r>
              <a:rPr lang="en-US" dirty="0"/>
              <a:t>P</a:t>
            </a:r>
            <a:r>
              <a:rPr lang="tr-TR" dirty="0"/>
              <a:t>İ</a:t>
            </a:r>
            <a:r>
              <a:rPr lang="en-US" dirty="0"/>
              <a:t>OGL</a:t>
            </a:r>
            <a:r>
              <a:rPr lang="tr-TR" dirty="0"/>
              <a:t>İ</a:t>
            </a:r>
            <a:r>
              <a:rPr lang="en-US" dirty="0"/>
              <a:t>TAZON</a:t>
            </a:r>
          </a:p>
        </p:txBody>
      </p:sp>
      <p:sp>
        <p:nvSpPr>
          <p:cNvPr id="3" name="Content Placeholder 2">
            <a:extLst>
              <a:ext uri="{FF2B5EF4-FFF2-40B4-BE49-F238E27FC236}">
                <a16:creationId xmlns:a16="http://schemas.microsoft.com/office/drawing/2014/main" id="{90798270-A040-11E8-E3B5-9CF89B5CDC3E}"/>
              </a:ext>
            </a:extLst>
          </p:cNvPr>
          <p:cNvSpPr>
            <a:spLocks noGrp="1"/>
          </p:cNvSpPr>
          <p:nvPr>
            <p:ph idx="1"/>
          </p:nvPr>
        </p:nvSpPr>
        <p:spPr>
          <a:ln>
            <a:solidFill>
              <a:srgbClr val="00B0F0"/>
            </a:solidFill>
          </a:ln>
        </p:spPr>
        <p:txBody>
          <a:bodyPr>
            <a:normAutofit fontScale="92500"/>
          </a:bodyPr>
          <a:lstStyle/>
          <a:p>
            <a:pPr algn="just">
              <a:lnSpc>
                <a:spcPct val="150000"/>
              </a:lnSpc>
              <a:spcBef>
                <a:spcPts val="0"/>
              </a:spcBef>
            </a:pPr>
            <a:r>
              <a:rPr lang="en-US" dirty="0"/>
              <a:t>PPAR-</a:t>
            </a:r>
            <a:r>
              <a:rPr lang="el-GR" dirty="0"/>
              <a:t>γ </a:t>
            </a:r>
            <a:r>
              <a:rPr lang="en-US" dirty="0" err="1"/>
              <a:t>agonisti</a:t>
            </a:r>
            <a:r>
              <a:rPr lang="en-US" dirty="0"/>
              <a:t> → </a:t>
            </a:r>
            <a:r>
              <a:rPr lang="tr-TR" dirty="0"/>
              <a:t>İ</a:t>
            </a:r>
            <a:r>
              <a:rPr lang="en-US" dirty="0" err="1"/>
              <a:t>nsülin</a:t>
            </a:r>
            <a:r>
              <a:rPr lang="en-US" dirty="0"/>
              <a:t> </a:t>
            </a:r>
            <a:r>
              <a:rPr lang="en-US" dirty="0" err="1"/>
              <a:t>duyarlılığını</a:t>
            </a:r>
            <a:r>
              <a:rPr lang="en-US" dirty="0"/>
              <a:t> </a:t>
            </a:r>
            <a:r>
              <a:rPr lang="en-US" dirty="0" err="1"/>
              <a:t>artırır</a:t>
            </a:r>
            <a:r>
              <a:rPr lang="en-US" dirty="0"/>
              <a:t> (kas, </a:t>
            </a:r>
            <a:r>
              <a:rPr lang="en-US" dirty="0" err="1"/>
              <a:t>yağ</a:t>
            </a:r>
            <a:r>
              <a:rPr lang="en-US" dirty="0"/>
              <a:t> </a:t>
            </a:r>
            <a:r>
              <a:rPr lang="en-US" dirty="0" err="1"/>
              <a:t>dokusu</a:t>
            </a:r>
            <a:r>
              <a:rPr lang="en-US" dirty="0"/>
              <a:t>, </a:t>
            </a:r>
            <a:r>
              <a:rPr lang="en-US" dirty="0" err="1"/>
              <a:t>karaciğer</a:t>
            </a:r>
            <a:r>
              <a:rPr lang="en-US" dirty="0"/>
              <a:t>).</a:t>
            </a:r>
            <a:endParaRPr lang="tr-TR" dirty="0"/>
          </a:p>
          <a:p>
            <a:pPr algn="just">
              <a:lnSpc>
                <a:spcPct val="150000"/>
              </a:lnSpc>
              <a:spcBef>
                <a:spcPts val="0"/>
              </a:spcBef>
            </a:pPr>
            <a:r>
              <a:rPr lang="en-US" dirty="0" err="1"/>
              <a:t>Glisemik</a:t>
            </a:r>
            <a:r>
              <a:rPr lang="en-US" dirty="0"/>
              <a:t> </a:t>
            </a:r>
            <a:r>
              <a:rPr lang="en-US" dirty="0" err="1"/>
              <a:t>kontrol</a:t>
            </a:r>
            <a:r>
              <a:rPr lang="en-US" dirty="0"/>
              <a:t> </a:t>
            </a:r>
            <a:r>
              <a:rPr lang="en-US" dirty="0" err="1"/>
              <a:t>üzerinde</a:t>
            </a:r>
            <a:r>
              <a:rPr lang="en-US" dirty="0"/>
              <a:t> HbA1c’de %0.5–1.4 </a:t>
            </a:r>
            <a:r>
              <a:rPr lang="en-US" dirty="0" err="1"/>
              <a:t>düşüş</a:t>
            </a:r>
            <a:r>
              <a:rPr lang="en-US" dirty="0"/>
              <a:t> </a:t>
            </a:r>
            <a:r>
              <a:rPr lang="en-US" dirty="0" err="1"/>
              <a:t>sağlar</a:t>
            </a:r>
            <a:r>
              <a:rPr lang="tr-TR" dirty="0"/>
              <a:t> (Yki-Järvinen H., 2004)</a:t>
            </a:r>
            <a:r>
              <a:rPr lang="en-US" dirty="0"/>
              <a:t>.</a:t>
            </a:r>
            <a:endParaRPr lang="tr-TR" dirty="0"/>
          </a:p>
          <a:p>
            <a:pPr algn="just">
              <a:lnSpc>
                <a:spcPct val="150000"/>
              </a:lnSpc>
              <a:spcBef>
                <a:spcPts val="0"/>
              </a:spcBef>
            </a:pPr>
            <a:r>
              <a:rPr lang="tr-TR" dirty="0"/>
              <a:t>Monoterapide h</a:t>
            </a:r>
            <a:r>
              <a:rPr lang="en-US" dirty="0" err="1"/>
              <a:t>ipoglisemi</a:t>
            </a:r>
            <a:r>
              <a:rPr lang="en-US" dirty="0"/>
              <a:t> </a:t>
            </a:r>
            <a:r>
              <a:rPr lang="en-US" dirty="0" err="1"/>
              <a:t>riski</a:t>
            </a:r>
            <a:r>
              <a:rPr lang="en-US" dirty="0"/>
              <a:t> </a:t>
            </a:r>
            <a:r>
              <a:rPr lang="en-US" dirty="0" err="1"/>
              <a:t>düşüktür</a:t>
            </a:r>
            <a:r>
              <a:rPr lang="tr-TR" dirty="0"/>
              <a:t> ve uzun süreli kullanımla </a:t>
            </a:r>
            <a:r>
              <a:rPr lang="el-GR" dirty="0"/>
              <a:t>β-</a:t>
            </a:r>
            <a:r>
              <a:rPr lang="tr-TR" dirty="0"/>
              <a:t>hücre fonksiyonunu koruyabilir (Gastaldelli A. et al., </a:t>
            </a:r>
            <a:r>
              <a:rPr lang="en-US" dirty="0"/>
              <a:t>2006</a:t>
            </a:r>
            <a:r>
              <a:rPr lang="tr-TR" dirty="0"/>
              <a:t>).</a:t>
            </a:r>
          </a:p>
          <a:p>
            <a:pPr algn="just">
              <a:lnSpc>
                <a:spcPct val="150000"/>
              </a:lnSpc>
              <a:spcBef>
                <a:spcPts val="0"/>
              </a:spcBef>
            </a:pPr>
            <a:r>
              <a:rPr lang="en-US" dirty="0"/>
              <a:t>Non-</a:t>
            </a:r>
            <a:r>
              <a:rPr lang="en-US" dirty="0" err="1"/>
              <a:t>alkolik</a:t>
            </a:r>
            <a:r>
              <a:rPr lang="en-US" dirty="0"/>
              <a:t> </a:t>
            </a:r>
            <a:r>
              <a:rPr lang="en-US" dirty="0" err="1"/>
              <a:t>yağlı</a:t>
            </a:r>
            <a:r>
              <a:rPr lang="en-US" dirty="0"/>
              <a:t> </a:t>
            </a:r>
            <a:r>
              <a:rPr lang="en-US" dirty="0" err="1"/>
              <a:t>karaciğer</a:t>
            </a:r>
            <a:r>
              <a:rPr lang="en-US" dirty="0"/>
              <a:t> </a:t>
            </a:r>
            <a:r>
              <a:rPr lang="en-US" dirty="0" err="1"/>
              <a:t>hastalığında</a:t>
            </a:r>
            <a:r>
              <a:rPr lang="tr-TR" dirty="0"/>
              <a:t> </a:t>
            </a:r>
            <a:r>
              <a:rPr lang="en-US" dirty="0" err="1"/>
              <a:t>yararlı</a:t>
            </a:r>
            <a:r>
              <a:rPr lang="en-US" dirty="0"/>
              <a:t> </a:t>
            </a:r>
            <a:r>
              <a:rPr lang="en-US" dirty="0" err="1"/>
              <a:t>etkileri</a:t>
            </a:r>
            <a:r>
              <a:rPr lang="en-US" dirty="0"/>
              <a:t> </a:t>
            </a:r>
            <a:r>
              <a:rPr lang="en-US" dirty="0" err="1"/>
              <a:t>gösterilmiştir</a:t>
            </a:r>
            <a:r>
              <a:rPr lang="tr-TR" dirty="0"/>
              <a:t> (Belfort R. et al., 2006)</a:t>
            </a:r>
            <a:r>
              <a:rPr lang="en-US" dirty="0"/>
              <a:t>.</a:t>
            </a:r>
          </a:p>
        </p:txBody>
      </p:sp>
    </p:spTree>
    <p:extLst>
      <p:ext uri="{BB962C8B-B14F-4D97-AF65-F5344CB8AC3E}">
        <p14:creationId xmlns:p14="http://schemas.microsoft.com/office/powerpoint/2010/main" val="3086304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801A1-F794-C8D2-9177-87B18D29D3F5}"/>
              </a:ext>
            </a:extLst>
          </p:cNvPr>
          <p:cNvSpPr>
            <a:spLocks noGrp="1"/>
          </p:cNvSpPr>
          <p:nvPr>
            <p:ph type="title"/>
          </p:nvPr>
        </p:nvSpPr>
        <p:spPr/>
        <p:txBody>
          <a:bodyPr/>
          <a:lstStyle/>
          <a:p>
            <a:pPr algn="ctr"/>
            <a:endParaRPr lang="en-US" dirty="0"/>
          </a:p>
        </p:txBody>
      </p:sp>
      <p:sp>
        <p:nvSpPr>
          <p:cNvPr id="3" name="Content Placeholder 2">
            <a:extLst>
              <a:ext uri="{FF2B5EF4-FFF2-40B4-BE49-F238E27FC236}">
                <a16:creationId xmlns:a16="http://schemas.microsoft.com/office/drawing/2014/main" id="{C6F6CF89-19DF-28FE-5C9A-DFFA3FFF9F6A}"/>
              </a:ext>
            </a:extLst>
          </p:cNvPr>
          <p:cNvSpPr>
            <a:spLocks noGrp="1"/>
          </p:cNvSpPr>
          <p:nvPr>
            <p:ph idx="1"/>
          </p:nvPr>
        </p:nvSpPr>
        <p:spPr>
          <a:xfrm>
            <a:off x="838200" y="365125"/>
            <a:ext cx="10515600" cy="6127750"/>
          </a:xfrm>
          <a:ln>
            <a:solidFill>
              <a:srgbClr val="00B0F0"/>
            </a:solidFill>
          </a:ln>
        </p:spPr>
        <p:txBody>
          <a:bodyPr>
            <a:normAutofit fontScale="92500"/>
          </a:bodyPr>
          <a:lstStyle/>
          <a:p>
            <a:pPr algn="just">
              <a:lnSpc>
                <a:spcPct val="150000"/>
              </a:lnSpc>
              <a:spcBef>
                <a:spcPts val="0"/>
              </a:spcBef>
            </a:pPr>
            <a:r>
              <a:rPr lang="tr-TR" dirty="0"/>
              <a:t>Pioglitazonnun kognitif fonksiyona olumlu etkilerinden ve inmeden korunma etkisinden bahsedilse de, kanıtlar belirsizdir (</a:t>
            </a:r>
            <a:r>
              <a:rPr lang="en-US" dirty="0"/>
              <a:t>Lai S-W,</a:t>
            </a:r>
            <a:r>
              <a:rPr lang="tr-TR" dirty="0"/>
              <a:t> et al., </a:t>
            </a:r>
            <a:r>
              <a:rPr lang="en-US" dirty="0"/>
              <a:t>2016</a:t>
            </a:r>
            <a:r>
              <a:rPr lang="tr-TR" dirty="0"/>
              <a:t>).</a:t>
            </a:r>
          </a:p>
          <a:p>
            <a:pPr algn="just">
              <a:lnSpc>
                <a:spcPct val="150000"/>
              </a:lnSpc>
              <a:spcBef>
                <a:spcPts val="0"/>
              </a:spcBef>
            </a:pPr>
            <a:r>
              <a:rPr lang="tr-TR" dirty="0"/>
              <a:t>Taipei’de yapılan bu ulusal kohort çalışmasında, 65 yaş ve üzeri Tip 2 diyabetli 191.937 hasta;pioglitazon kullanan (n ≈ 17.388) ve kullanmayan gruplar olarak karşılaştırılmış (</a:t>
            </a:r>
            <a:r>
              <a:rPr lang="da-DK" dirty="0"/>
              <a:t>Yen CL</a:t>
            </a:r>
            <a:r>
              <a:rPr lang="tr-TR" dirty="0"/>
              <a:t>.</a:t>
            </a:r>
            <a:r>
              <a:rPr lang="da-DK" dirty="0"/>
              <a:t> et al.</a:t>
            </a:r>
            <a:r>
              <a:rPr lang="tr-TR" dirty="0"/>
              <a:t>,</a:t>
            </a:r>
            <a:r>
              <a:rPr lang="da-DK" dirty="0"/>
              <a:t> 2023</a:t>
            </a:r>
            <a:r>
              <a:rPr lang="tr-TR" dirty="0"/>
              <a:t>).</a:t>
            </a:r>
          </a:p>
          <a:p>
            <a:pPr lvl="1" algn="just">
              <a:lnSpc>
                <a:spcPct val="150000"/>
              </a:lnSpc>
              <a:spcBef>
                <a:spcPts val="0"/>
              </a:spcBef>
            </a:pPr>
            <a:r>
              <a:rPr lang="tr-TR" dirty="0"/>
              <a:t>KV olaylarda %9 azalma</a:t>
            </a:r>
          </a:p>
          <a:p>
            <a:pPr lvl="1" algn="just">
              <a:lnSpc>
                <a:spcPct val="150000"/>
              </a:lnSpc>
              <a:spcBef>
                <a:spcPts val="0"/>
              </a:spcBef>
            </a:pPr>
            <a:r>
              <a:rPr lang="tr-TR" dirty="0"/>
              <a:t>Demans riskinde %9 azalma</a:t>
            </a:r>
          </a:p>
          <a:p>
            <a:pPr lvl="1" algn="just">
              <a:lnSpc>
                <a:spcPct val="150000"/>
              </a:lnSpc>
              <a:spcBef>
                <a:spcPts val="0"/>
              </a:spcBef>
            </a:pPr>
            <a:r>
              <a:rPr lang="tr-TR" dirty="0"/>
              <a:t>Kırık riskinde %24 artış</a:t>
            </a:r>
          </a:p>
          <a:p>
            <a:pPr algn="just">
              <a:lnSpc>
                <a:spcPct val="150000"/>
              </a:lnSpc>
              <a:spcBef>
                <a:spcPts val="0"/>
              </a:spcBef>
            </a:pPr>
            <a:r>
              <a:rPr lang="tr-TR" dirty="0"/>
              <a:t>Kardiyovasküler fayda ve demans riskinde azalma, özellikle kronik böbrek hastalığı  olan bireylerde daha belirginmiş.</a:t>
            </a:r>
          </a:p>
        </p:txBody>
      </p:sp>
    </p:spTree>
    <p:extLst>
      <p:ext uri="{BB962C8B-B14F-4D97-AF65-F5344CB8AC3E}">
        <p14:creationId xmlns:p14="http://schemas.microsoft.com/office/powerpoint/2010/main" val="2594046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A63BA-F3C1-6A2E-81E9-87EB87CBE9CF}"/>
              </a:ext>
            </a:extLst>
          </p:cNvPr>
          <p:cNvSpPr>
            <a:spLocks noGrp="1"/>
          </p:cNvSpPr>
          <p:nvPr>
            <p:ph type="title"/>
          </p:nvPr>
        </p:nvSpPr>
        <p:spPr>
          <a:ln>
            <a:solidFill>
              <a:srgbClr val="00B0F0"/>
            </a:solidFill>
          </a:ln>
        </p:spPr>
        <p:txBody>
          <a:bodyPr/>
          <a:lstStyle/>
          <a:p>
            <a:pPr algn="ctr"/>
            <a:r>
              <a:rPr lang="en-US" dirty="0"/>
              <a:t>PİOGLİTAZON</a:t>
            </a:r>
            <a:r>
              <a:rPr lang="tr-TR" dirty="0"/>
              <a:t> YAN ETKİLERİ</a:t>
            </a:r>
            <a:endParaRPr lang="en-US" dirty="0"/>
          </a:p>
        </p:txBody>
      </p:sp>
      <p:sp>
        <p:nvSpPr>
          <p:cNvPr id="3" name="Content Placeholder 2">
            <a:extLst>
              <a:ext uri="{FF2B5EF4-FFF2-40B4-BE49-F238E27FC236}">
                <a16:creationId xmlns:a16="http://schemas.microsoft.com/office/drawing/2014/main" id="{33770E3F-9667-14BB-A821-A489600D5293}"/>
              </a:ext>
            </a:extLst>
          </p:cNvPr>
          <p:cNvSpPr>
            <a:spLocks noGrp="1"/>
          </p:cNvSpPr>
          <p:nvPr>
            <p:ph idx="1"/>
          </p:nvPr>
        </p:nvSpPr>
        <p:spPr>
          <a:ln>
            <a:solidFill>
              <a:srgbClr val="00B0F0"/>
            </a:solidFill>
          </a:ln>
        </p:spPr>
        <p:txBody>
          <a:bodyPr>
            <a:normAutofit lnSpcReduction="10000"/>
          </a:bodyPr>
          <a:lstStyle/>
          <a:p>
            <a:pPr algn="just">
              <a:lnSpc>
                <a:spcPct val="150000"/>
              </a:lnSpc>
              <a:spcBef>
                <a:spcPts val="0"/>
              </a:spcBef>
            </a:pPr>
            <a:r>
              <a:rPr lang="tr-TR" dirty="0"/>
              <a:t>En önemli yan etkisi sıvı tutmasıdır ve kilo artışı yapar (</a:t>
            </a:r>
            <a:r>
              <a:rPr lang="en-US" dirty="0"/>
              <a:t>the American Heart Association and American Di</a:t>
            </a:r>
            <a:r>
              <a:rPr lang="tr-TR" dirty="0"/>
              <a:t>abetes Association, </a:t>
            </a:r>
            <a:r>
              <a:rPr lang="en-US" dirty="0"/>
              <a:t>2004</a:t>
            </a:r>
            <a:r>
              <a:rPr lang="tr-TR" dirty="0"/>
              <a:t>).</a:t>
            </a:r>
          </a:p>
          <a:p>
            <a:pPr algn="just">
              <a:lnSpc>
                <a:spcPct val="150000"/>
              </a:lnSpc>
              <a:spcBef>
                <a:spcPts val="0"/>
              </a:spcBef>
            </a:pPr>
            <a:r>
              <a:rPr lang="tr-TR" dirty="0"/>
              <a:t>Sol ventrikül disfonksiyonu olanlarda ciddi kalp yetmezliğine yol açabilir (</a:t>
            </a:r>
            <a:r>
              <a:rPr lang="en-US" dirty="0"/>
              <a:t>Scheen AJ.</a:t>
            </a:r>
            <a:r>
              <a:rPr lang="tr-TR" dirty="0"/>
              <a:t>, </a:t>
            </a:r>
            <a:r>
              <a:rPr lang="en-US" dirty="0"/>
              <a:t>2004</a:t>
            </a:r>
            <a:r>
              <a:rPr lang="tr-TR" dirty="0"/>
              <a:t>).</a:t>
            </a:r>
          </a:p>
          <a:p>
            <a:pPr algn="just">
              <a:lnSpc>
                <a:spcPct val="150000"/>
              </a:lnSpc>
              <a:spcBef>
                <a:spcPts val="0"/>
              </a:spcBef>
            </a:pPr>
            <a:r>
              <a:rPr lang="tr-TR" dirty="0"/>
              <a:t>Yaşlı hastalarda kalp yetmezliği asemptomatik olması dolaysıyla, pioglitazon reçete edilmeden önce sol ventrikül fonksiyonu değerlendirilmelidir (Mannucci E., 2021).  </a:t>
            </a:r>
          </a:p>
        </p:txBody>
      </p:sp>
    </p:spTree>
    <p:extLst>
      <p:ext uri="{BB962C8B-B14F-4D97-AF65-F5344CB8AC3E}">
        <p14:creationId xmlns:p14="http://schemas.microsoft.com/office/powerpoint/2010/main" val="35295658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5C3C2-970F-3987-6492-C0148DA44480}"/>
              </a:ext>
            </a:extLst>
          </p:cNvPr>
          <p:cNvSpPr>
            <a:spLocks noGrp="1"/>
          </p:cNvSpPr>
          <p:nvPr>
            <p:ph type="title"/>
          </p:nvPr>
        </p:nvSpPr>
        <p:spPr>
          <a:ln>
            <a:solidFill>
              <a:srgbClr val="00B0F0"/>
            </a:solidFill>
          </a:ln>
        </p:spPr>
        <p:txBody>
          <a:bodyPr/>
          <a:lstStyle/>
          <a:p>
            <a:pPr algn="ctr"/>
            <a:r>
              <a:rPr lang="tr-TR" dirty="0"/>
              <a:t>PİOGLİTAZON YAN ETKİLERİ-II</a:t>
            </a:r>
            <a:endParaRPr lang="en-US" dirty="0"/>
          </a:p>
        </p:txBody>
      </p:sp>
      <p:sp>
        <p:nvSpPr>
          <p:cNvPr id="3" name="Content Placeholder 2">
            <a:extLst>
              <a:ext uri="{FF2B5EF4-FFF2-40B4-BE49-F238E27FC236}">
                <a16:creationId xmlns:a16="http://schemas.microsoft.com/office/drawing/2014/main" id="{1A370191-7482-6A9D-DE80-740497AF0035}"/>
              </a:ext>
            </a:extLst>
          </p:cNvPr>
          <p:cNvSpPr>
            <a:spLocks noGrp="1"/>
          </p:cNvSpPr>
          <p:nvPr>
            <p:ph idx="1"/>
          </p:nvPr>
        </p:nvSpPr>
        <p:spPr>
          <a:ln>
            <a:solidFill>
              <a:srgbClr val="00B0F0"/>
            </a:solidFill>
          </a:ln>
        </p:spPr>
        <p:txBody>
          <a:bodyPr>
            <a:normAutofit fontScale="85000" lnSpcReduction="10000"/>
          </a:bodyPr>
          <a:lstStyle/>
          <a:p>
            <a:pPr algn="just">
              <a:lnSpc>
                <a:spcPct val="170000"/>
              </a:lnSpc>
              <a:spcBef>
                <a:spcPts val="0"/>
              </a:spcBef>
            </a:pPr>
            <a:r>
              <a:rPr lang="tr-TR" dirty="0"/>
              <a:t>Thiazolidinedionlar kemik kütlesi kaybına neden olur.</a:t>
            </a:r>
          </a:p>
          <a:p>
            <a:pPr algn="just">
              <a:lnSpc>
                <a:spcPct val="170000"/>
              </a:lnSpc>
              <a:spcBef>
                <a:spcPts val="0"/>
              </a:spcBef>
            </a:pPr>
            <a:r>
              <a:rPr lang="tr-TR" dirty="0"/>
              <a:t>Bu durum kadınlarda osteoporoz riskini artırmaktadır, Erkeklerde ise osteoporoz riski belirsizdir  (McDonough AK. et al., 2008 ve Kahn SE, et al., 2008).</a:t>
            </a:r>
          </a:p>
          <a:p>
            <a:pPr algn="just">
              <a:lnSpc>
                <a:spcPct val="170000"/>
              </a:lnSpc>
              <a:spcBef>
                <a:spcPts val="0"/>
              </a:spcBef>
            </a:pPr>
            <a:r>
              <a:rPr lang="tr-TR" dirty="0"/>
              <a:t>Mesane </a:t>
            </a:r>
            <a:r>
              <a:rPr lang="en-US" dirty="0" err="1"/>
              <a:t>kanseri</a:t>
            </a:r>
            <a:r>
              <a:rPr lang="en-US" dirty="0"/>
              <a:t> </a:t>
            </a:r>
            <a:r>
              <a:rPr lang="en-US" dirty="0" err="1"/>
              <a:t>riski</a:t>
            </a:r>
            <a:r>
              <a:rPr lang="en-US" dirty="0"/>
              <a:t> </a:t>
            </a:r>
            <a:r>
              <a:rPr lang="en-US" dirty="0" err="1"/>
              <a:t>ile</a:t>
            </a:r>
            <a:r>
              <a:rPr lang="en-US" dirty="0"/>
              <a:t> </a:t>
            </a:r>
            <a:r>
              <a:rPr lang="en-US" dirty="0" err="1"/>
              <a:t>ilişkili</a:t>
            </a:r>
            <a:r>
              <a:rPr lang="en-US" dirty="0"/>
              <a:t> </a:t>
            </a:r>
            <a:r>
              <a:rPr lang="en-US" dirty="0" err="1"/>
              <a:t>olabileceğine</a:t>
            </a:r>
            <a:r>
              <a:rPr lang="en-US" dirty="0"/>
              <a:t> </a:t>
            </a:r>
            <a:r>
              <a:rPr lang="en-US" dirty="0" err="1"/>
              <a:t>dair</a:t>
            </a:r>
            <a:r>
              <a:rPr lang="en-US" dirty="0"/>
              <a:t> </a:t>
            </a:r>
            <a:r>
              <a:rPr lang="en-US" dirty="0" err="1"/>
              <a:t>tartışmalar</a:t>
            </a:r>
            <a:r>
              <a:rPr lang="en-US" dirty="0"/>
              <a:t> var, </a:t>
            </a:r>
            <a:r>
              <a:rPr lang="en-US" dirty="0" err="1"/>
              <a:t>uzun</a:t>
            </a:r>
            <a:r>
              <a:rPr lang="en-US" dirty="0"/>
              <a:t> </a:t>
            </a:r>
            <a:r>
              <a:rPr lang="en-US" dirty="0" err="1"/>
              <a:t>süreli</a:t>
            </a:r>
            <a:r>
              <a:rPr lang="en-US" dirty="0"/>
              <a:t> </a:t>
            </a:r>
            <a:r>
              <a:rPr lang="en-US" dirty="0" err="1"/>
              <a:t>kullanımda</a:t>
            </a:r>
            <a:r>
              <a:rPr lang="en-US" dirty="0"/>
              <a:t> </a:t>
            </a:r>
            <a:r>
              <a:rPr lang="en-US" dirty="0" err="1"/>
              <a:t>dikkat</a:t>
            </a:r>
            <a:r>
              <a:rPr lang="en-US" dirty="0"/>
              <a:t> (Lewis JD, et al.</a:t>
            </a:r>
            <a:r>
              <a:rPr lang="tr-TR" dirty="0"/>
              <a:t>, </a:t>
            </a:r>
            <a:r>
              <a:rPr lang="en-US" dirty="0"/>
              <a:t>2015)</a:t>
            </a:r>
            <a:r>
              <a:rPr lang="tr-TR" dirty="0"/>
              <a:t>.</a:t>
            </a:r>
          </a:p>
          <a:p>
            <a:pPr algn="just">
              <a:lnSpc>
                <a:spcPct val="170000"/>
              </a:lnSpc>
              <a:spcBef>
                <a:spcPts val="0"/>
              </a:spcBef>
            </a:pPr>
            <a:r>
              <a:rPr lang="en-US" dirty="0" err="1"/>
              <a:t>Böbrek</a:t>
            </a:r>
            <a:r>
              <a:rPr lang="en-US" dirty="0"/>
              <a:t> </a:t>
            </a:r>
            <a:r>
              <a:rPr lang="en-US" dirty="0" err="1"/>
              <a:t>fonksiyon</a:t>
            </a:r>
            <a:r>
              <a:rPr lang="en-US" dirty="0"/>
              <a:t> </a:t>
            </a:r>
            <a:r>
              <a:rPr lang="en-US" dirty="0" err="1"/>
              <a:t>bozukluğunda</a:t>
            </a:r>
            <a:r>
              <a:rPr lang="en-US" dirty="0"/>
              <a:t> </a:t>
            </a:r>
            <a:r>
              <a:rPr lang="en-US" dirty="0" err="1"/>
              <a:t>doz</a:t>
            </a:r>
            <a:r>
              <a:rPr lang="en-US" dirty="0"/>
              <a:t> </a:t>
            </a:r>
            <a:r>
              <a:rPr lang="en-US" dirty="0" err="1"/>
              <a:t>ayarı</a:t>
            </a:r>
            <a:r>
              <a:rPr lang="en-US" dirty="0"/>
              <a:t> </a:t>
            </a:r>
            <a:r>
              <a:rPr lang="en-US" dirty="0" err="1"/>
              <a:t>gerekmez</a:t>
            </a:r>
            <a:r>
              <a:rPr lang="en-US" dirty="0"/>
              <a:t>, </a:t>
            </a:r>
            <a:r>
              <a:rPr lang="en-US" dirty="0" err="1"/>
              <a:t>ancak</a:t>
            </a:r>
            <a:r>
              <a:rPr lang="en-US" dirty="0"/>
              <a:t> </a:t>
            </a:r>
            <a:r>
              <a:rPr lang="en-US" dirty="0" err="1"/>
              <a:t>sıvı</a:t>
            </a:r>
            <a:r>
              <a:rPr lang="en-US" dirty="0"/>
              <a:t> </a:t>
            </a:r>
            <a:r>
              <a:rPr lang="en-US" dirty="0" err="1"/>
              <a:t>retansiyonu</a:t>
            </a:r>
            <a:r>
              <a:rPr lang="en-US" dirty="0"/>
              <a:t> </a:t>
            </a:r>
            <a:r>
              <a:rPr lang="en-US" dirty="0" err="1"/>
              <a:t>açısından</a:t>
            </a:r>
            <a:r>
              <a:rPr lang="en-US" dirty="0"/>
              <a:t> </a:t>
            </a:r>
            <a:r>
              <a:rPr lang="en-US" dirty="0" err="1"/>
              <a:t>izlenmeli</a:t>
            </a:r>
            <a:r>
              <a:rPr lang="en-US" dirty="0"/>
              <a:t>.</a:t>
            </a:r>
          </a:p>
        </p:txBody>
      </p:sp>
    </p:spTree>
    <p:extLst>
      <p:ext uri="{BB962C8B-B14F-4D97-AF65-F5344CB8AC3E}">
        <p14:creationId xmlns:p14="http://schemas.microsoft.com/office/powerpoint/2010/main" val="2673010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9B083-5A2D-CB72-5253-7F6FE7CBA559}"/>
              </a:ext>
            </a:extLst>
          </p:cNvPr>
          <p:cNvSpPr>
            <a:spLocks noGrp="1"/>
          </p:cNvSpPr>
          <p:nvPr>
            <p:ph type="title"/>
          </p:nvPr>
        </p:nvSpPr>
        <p:spPr>
          <a:ln>
            <a:solidFill>
              <a:srgbClr val="00B0F0"/>
            </a:solidFill>
          </a:ln>
        </p:spPr>
        <p:txBody>
          <a:bodyPr/>
          <a:lstStyle/>
          <a:p>
            <a:pPr algn="ctr"/>
            <a:r>
              <a:rPr lang="tr-TR" dirty="0"/>
              <a:t>GİRİŞ</a:t>
            </a:r>
            <a:endParaRPr lang="en-US" dirty="0"/>
          </a:p>
        </p:txBody>
      </p:sp>
      <p:sp>
        <p:nvSpPr>
          <p:cNvPr id="3" name="Content Placeholder 2">
            <a:extLst>
              <a:ext uri="{FF2B5EF4-FFF2-40B4-BE49-F238E27FC236}">
                <a16:creationId xmlns:a16="http://schemas.microsoft.com/office/drawing/2014/main" id="{AEDC6DCD-8EBF-D5C6-CD94-66D1CDCAEF32}"/>
              </a:ext>
            </a:extLst>
          </p:cNvPr>
          <p:cNvSpPr>
            <a:spLocks noGrp="1"/>
          </p:cNvSpPr>
          <p:nvPr>
            <p:ph idx="1"/>
          </p:nvPr>
        </p:nvSpPr>
        <p:spPr>
          <a:ln>
            <a:solidFill>
              <a:srgbClr val="00B0F0"/>
            </a:solidFill>
          </a:ln>
        </p:spPr>
        <p:txBody>
          <a:bodyPr>
            <a:normAutofit/>
          </a:bodyPr>
          <a:lstStyle/>
          <a:p>
            <a:pPr algn="just">
              <a:lnSpc>
                <a:spcPct val="150000"/>
              </a:lnSpc>
              <a:spcBef>
                <a:spcPts val="0"/>
              </a:spcBef>
            </a:pPr>
            <a:r>
              <a:rPr lang="en-US" sz="2400" dirty="0"/>
              <a:t>Dünya </a:t>
            </a:r>
            <a:r>
              <a:rPr lang="en-US" sz="2400" dirty="0" err="1"/>
              <a:t>genelinde</a:t>
            </a:r>
            <a:r>
              <a:rPr lang="en-US" sz="2400" dirty="0"/>
              <a:t> </a:t>
            </a:r>
            <a:r>
              <a:rPr lang="en-US" sz="2400" dirty="0" err="1"/>
              <a:t>yaşlı</a:t>
            </a:r>
            <a:r>
              <a:rPr lang="en-US" sz="2400" dirty="0"/>
              <a:t> </a:t>
            </a:r>
            <a:r>
              <a:rPr lang="en-US" sz="2400" dirty="0" err="1"/>
              <a:t>nüfus</a:t>
            </a:r>
            <a:r>
              <a:rPr lang="en-US" sz="2400" dirty="0"/>
              <a:t> </a:t>
            </a:r>
            <a:r>
              <a:rPr lang="en-US" sz="2400" dirty="0" err="1"/>
              <a:t>giderek</a:t>
            </a:r>
            <a:r>
              <a:rPr lang="en-US" sz="2400" dirty="0"/>
              <a:t> </a:t>
            </a:r>
            <a:r>
              <a:rPr lang="en-US" sz="2400" dirty="0" err="1"/>
              <a:t>artmakta</a:t>
            </a:r>
            <a:r>
              <a:rPr lang="en-US" sz="2400" dirty="0"/>
              <a:t>, </a:t>
            </a:r>
            <a:r>
              <a:rPr lang="en-US" sz="2400" dirty="0" err="1"/>
              <a:t>diyabet</a:t>
            </a:r>
            <a:r>
              <a:rPr lang="en-US" sz="2400" dirty="0"/>
              <a:t> </a:t>
            </a:r>
            <a:r>
              <a:rPr lang="en-US" sz="2400" dirty="0" err="1"/>
              <a:t>prevalansı</a:t>
            </a:r>
            <a:r>
              <a:rPr lang="en-US" sz="2400" dirty="0"/>
              <a:t> da buna </a:t>
            </a:r>
            <a:r>
              <a:rPr lang="en-US" sz="2400" dirty="0" err="1"/>
              <a:t>paralel</a:t>
            </a:r>
            <a:r>
              <a:rPr lang="en-US" sz="2400" dirty="0"/>
              <a:t> </a:t>
            </a:r>
            <a:r>
              <a:rPr lang="en-US" sz="2400" dirty="0" err="1"/>
              <a:t>yükselmektedir</a:t>
            </a:r>
            <a:r>
              <a:rPr lang="tr-TR" sz="2400" dirty="0"/>
              <a:t> (</a:t>
            </a:r>
            <a:r>
              <a:rPr lang="en-US" sz="2400" dirty="0"/>
              <a:t>IDF Diabetes Atlas, 10th edition. 2021</a:t>
            </a:r>
            <a:r>
              <a:rPr lang="tr-TR" sz="2400" dirty="0"/>
              <a:t> ve </a:t>
            </a:r>
            <a:r>
              <a:rPr lang="en-US" sz="2400" dirty="0"/>
              <a:t>World report on ageing and health</a:t>
            </a:r>
            <a:r>
              <a:rPr lang="tr-TR" sz="2400" dirty="0"/>
              <a:t>, WHO,</a:t>
            </a:r>
            <a:r>
              <a:rPr lang="en-US" sz="2400" dirty="0"/>
              <a:t> 2015</a:t>
            </a:r>
            <a:r>
              <a:rPr lang="tr-TR" sz="2400" dirty="0"/>
              <a:t>)</a:t>
            </a:r>
            <a:r>
              <a:rPr lang="en-US" sz="2400" dirty="0"/>
              <a:t>. </a:t>
            </a:r>
            <a:endParaRPr lang="tr-TR" sz="2400" dirty="0"/>
          </a:p>
          <a:p>
            <a:pPr algn="just">
              <a:lnSpc>
                <a:spcPct val="150000"/>
              </a:lnSpc>
              <a:spcBef>
                <a:spcPts val="0"/>
              </a:spcBef>
            </a:pPr>
            <a:r>
              <a:rPr lang="tr-TR" sz="2400" dirty="0"/>
              <a:t>Diyabet hastalarının, artık 1/3’ ü 75 yaş üzerindedir (Bordier. et al., 2023).</a:t>
            </a:r>
          </a:p>
          <a:p>
            <a:pPr algn="just">
              <a:lnSpc>
                <a:spcPct val="150000"/>
              </a:lnSpc>
              <a:spcBef>
                <a:spcPts val="0"/>
              </a:spcBef>
            </a:pPr>
            <a:r>
              <a:rPr lang="tr-TR" sz="2400" dirty="0"/>
              <a:t>Diyabetik yaşlı hastalar, oldukça heterojen bir gruptur (Bordier. et al.,  2017). </a:t>
            </a:r>
          </a:p>
          <a:p>
            <a:pPr algn="just">
              <a:lnSpc>
                <a:spcPct val="150000"/>
              </a:lnSpc>
              <a:spcBef>
                <a:spcPts val="0"/>
              </a:spcBef>
            </a:pPr>
            <a:r>
              <a:rPr lang="tr-TR" sz="2400" dirty="0"/>
              <a:t>Diyabet komplikasyonları  yaşlı bireylerde daha sıktır.</a:t>
            </a:r>
          </a:p>
          <a:p>
            <a:pPr marL="0" indent="0" algn="just">
              <a:lnSpc>
                <a:spcPct val="150000"/>
              </a:lnSpc>
              <a:spcBef>
                <a:spcPts val="0"/>
              </a:spcBef>
              <a:buNone/>
            </a:pPr>
            <a:endParaRPr lang="en-US" sz="2400" dirty="0"/>
          </a:p>
        </p:txBody>
      </p:sp>
    </p:spTree>
    <p:extLst>
      <p:ext uri="{BB962C8B-B14F-4D97-AF65-F5344CB8AC3E}">
        <p14:creationId xmlns:p14="http://schemas.microsoft.com/office/powerpoint/2010/main" val="40456944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FA969-6273-FEF6-97B4-0CA98DFF68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22CBD7-A7B8-17AC-936F-C13CA3C14679}"/>
              </a:ext>
            </a:extLst>
          </p:cNvPr>
          <p:cNvSpPr>
            <a:spLocks noGrp="1"/>
          </p:cNvSpPr>
          <p:nvPr>
            <p:ph type="title"/>
          </p:nvPr>
        </p:nvSpPr>
        <p:spPr>
          <a:ln>
            <a:solidFill>
              <a:srgbClr val="00B0F0"/>
            </a:solidFill>
          </a:ln>
        </p:spPr>
        <p:txBody>
          <a:bodyPr/>
          <a:lstStyle/>
          <a:p>
            <a:pPr algn="ctr"/>
            <a:r>
              <a:rPr lang="en-US" dirty="0"/>
              <a:t>S</a:t>
            </a:r>
            <a:r>
              <a:rPr lang="tr-TR" dirty="0"/>
              <a:t>Ü</a:t>
            </a:r>
            <a:r>
              <a:rPr lang="en-US" dirty="0"/>
              <a:t>LFON</a:t>
            </a:r>
            <a:r>
              <a:rPr lang="tr-TR" dirty="0"/>
              <a:t>Ü</a:t>
            </a:r>
            <a:r>
              <a:rPr lang="en-US" dirty="0"/>
              <a:t>RE</a:t>
            </a:r>
            <a:r>
              <a:rPr lang="tr-TR" dirty="0"/>
              <a:t>LER</a:t>
            </a:r>
            <a:r>
              <a:rPr lang="en-US" dirty="0"/>
              <a:t> </a:t>
            </a:r>
            <a:r>
              <a:rPr lang="tr-TR" dirty="0"/>
              <a:t>VE</a:t>
            </a:r>
            <a:r>
              <a:rPr lang="en-US" dirty="0"/>
              <a:t> GL</a:t>
            </a:r>
            <a:r>
              <a:rPr lang="tr-TR" dirty="0"/>
              <a:t>İ</a:t>
            </a:r>
            <a:r>
              <a:rPr lang="en-US" dirty="0"/>
              <a:t>N</a:t>
            </a:r>
            <a:r>
              <a:rPr lang="tr-TR" dirty="0"/>
              <a:t>İ</a:t>
            </a:r>
            <a:r>
              <a:rPr lang="en-US" dirty="0"/>
              <a:t>D</a:t>
            </a:r>
            <a:r>
              <a:rPr lang="tr-TR" dirty="0"/>
              <a:t>LER</a:t>
            </a:r>
            <a:endParaRPr lang="en-US" dirty="0"/>
          </a:p>
        </p:txBody>
      </p:sp>
      <p:sp>
        <p:nvSpPr>
          <p:cNvPr id="3" name="Content Placeholder 2">
            <a:extLst>
              <a:ext uri="{FF2B5EF4-FFF2-40B4-BE49-F238E27FC236}">
                <a16:creationId xmlns:a16="http://schemas.microsoft.com/office/drawing/2014/main" id="{BE4603D2-B7B6-CF30-73B9-9CEC1D22E1EC}"/>
              </a:ext>
            </a:extLst>
          </p:cNvPr>
          <p:cNvSpPr>
            <a:spLocks noGrp="1"/>
          </p:cNvSpPr>
          <p:nvPr>
            <p:ph idx="1"/>
          </p:nvPr>
        </p:nvSpPr>
        <p:spPr>
          <a:ln>
            <a:solidFill>
              <a:srgbClr val="00B0F0"/>
            </a:solidFill>
          </a:ln>
        </p:spPr>
        <p:txBody>
          <a:bodyPr>
            <a:noAutofit/>
          </a:bodyPr>
          <a:lstStyle/>
          <a:p>
            <a:pPr algn="just">
              <a:lnSpc>
                <a:spcPct val="150000"/>
              </a:lnSpc>
              <a:spcBef>
                <a:spcPts val="0"/>
              </a:spcBef>
            </a:pPr>
            <a:r>
              <a:rPr lang="tr-TR" sz="2000" dirty="0"/>
              <a:t>Kılavuzlar  tarafından, metforminle kontrol altına alınamayan diyabette seçenek olarak önerilmektedir (Bordier A. et al., 2023).</a:t>
            </a:r>
          </a:p>
          <a:p>
            <a:pPr algn="just">
              <a:lnSpc>
                <a:spcPct val="150000"/>
              </a:lnSpc>
              <a:spcBef>
                <a:spcPts val="0"/>
              </a:spcBef>
            </a:pPr>
            <a:r>
              <a:rPr lang="en-US" sz="2000" dirty="0" err="1"/>
              <a:t>Pankreatik</a:t>
            </a:r>
            <a:r>
              <a:rPr lang="en-US" sz="2000" dirty="0"/>
              <a:t> </a:t>
            </a:r>
            <a:r>
              <a:rPr lang="el-GR" sz="2000" dirty="0"/>
              <a:t>β-</a:t>
            </a:r>
            <a:r>
              <a:rPr lang="en-US" sz="2000" dirty="0" err="1"/>
              <a:t>hücrelerde</a:t>
            </a:r>
            <a:r>
              <a:rPr lang="en-US" sz="2000" dirty="0"/>
              <a:t> ATP-</a:t>
            </a:r>
            <a:r>
              <a:rPr lang="en-US" sz="2000" dirty="0" err="1"/>
              <a:t>duyarlı</a:t>
            </a:r>
            <a:r>
              <a:rPr lang="en-US" sz="2000" dirty="0"/>
              <a:t> </a:t>
            </a:r>
            <a:r>
              <a:rPr lang="en-US" sz="2000" dirty="0" err="1"/>
              <a:t>potasyum</a:t>
            </a:r>
            <a:r>
              <a:rPr lang="en-US" sz="2000" dirty="0"/>
              <a:t> (K⁺ATP) </a:t>
            </a:r>
            <a:r>
              <a:rPr lang="en-US" sz="2000" dirty="0" err="1"/>
              <a:t>kanallarına</a:t>
            </a:r>
            <a:r>
              <a:rPr lang="en-US" sz="2000" dirty="0"/>
              <a:t> </a:t>
            </a:r>
            <a:r>
              <a:rPr lang="en-US" sz="2000" dirty="0" err="1"/>
              <a:t>bağlanır.Kanalın</a:t>
            </a:r>
            <a:r>
              <a:rPr lang="en-US" sz="2000" dirty="0"/>
              <a:t> </a:t>
            </a:r>
            <a:r>
              <a:rPr lang="en-US" sz="2000" dirty="0" err="1"/>
              <a:t>inhibisyonu</a:t>
            </a:r>
            <a:r>
              <a:rPr lang="en-US" sz="2000" dirty="0"/>
              <a:t> → </a:t>
            </a:r>
            <a:r>
              <a:rPr lang="en-US" sz="2000" dirty="0" err="1"/>
              <a:t>hücre</a:t>
            </a:r>
            <a:r>
              <a:rPr lang="en-US" sz="2000" dirty="0"/>
              <a:t> </a:t>
            </a:r>
            <a:r>
              <a:rPr lang="en-US" sz="2000" dirty="0" err="1"/>
              <a:t>membranında</a:t>
            </a:r>
            <a:r>
              <a:rPr lang="en-US" sz="2000" dirty="0"/>
              <a:t> </a:t>
            </a:r>
            <a:r>
              <a:rPr lang="en-US" sz="2000" dirty="0" err="1"/>
              <a:t>depolarizasyon.Depolarizasyon</a:t>
            </a:r>
            <a:r>
              <a:rPr lang="en-US" sz="2000" dirty="0"/>
              <a:t> → </a:t>
            </a:r>
            <a:r>
              <a:rPr lang="en-US" sz="2000" dirty="0" err="1"/>
              <a:t>voltaj</a:t>
            </a:r>
            <a:r>
              <a:rPr lang="en-US" sz="2000" dirty="0"/>
              <a:t> </a:t>
            </a:r>
            <a:r>
              <a:rPr lang="en-US" sz="2000" dirty="0" err="1"/>
              <a:t>bağımlı</a:t>
            </a:r>
            <a:r>
              <a:rPr lang="en-US" sz="2000" dirty="0"/>
              <a:t> </a:t>
            </a:r>
            <a:r>
              <a:rPr lang="en-US" sz="2000" dirty="0" err="1"/>
              <a:t>kalsiyum</a:t>
            </a:r>
            <a:r>
              <a:rPr lang="en-US" sz="2000" dirty="0"/>
              <a:t> </a:t>
            </a:r>
            <a:r>
              <a:rPr lang="en-US" sz="2000" dirty="0" err="1"/>
              <a:t>kanalları</a:t>
            </a:r>
            <a:r>
              <a:rPr lang="en-US" sz="2000" dirty="0"/>
              <a:t> </a:t>
            </a:r>
            <a:r>
              <a:rPr lang="en-US" sz="2000" dirty="0" err="1"/>
              <a:t>açılır</a:t>
            </a:r>
            <a:r>
              <a:rPr lang="en-US" sz="2000" dirty="0"/>
              <a:t> → </a:t>
            </a:r>
            <a:r>
              <a:rPr lang="en-US" sz="2000" dirty="0" err="1"/>
              <a:t>hücre</a:t>
            </a:r>
            <a:r>
              <a:rPr lang="en-US" sz="2000" dirty="0"/>
              <a:t> </a:t>
            </a:r>
            <a:r>
              <a:rPr lang="en-US" sz="2000" dirty="0" err="1"/>
              <a:t>içine</a:t>
            </a:r>
            <a:r>
              <a:rPr lang="en-US" sz="2000" dirty="0"/>
              <a:t> Ca²⁺ </a:t>
            </a:r>
            <a:r>
              <a:rPr lang="en-US" sz="2000" dirty="0" err="1"/>
              <a:t>girişi.Artan</a:t>
            </a:r>
            <a:r>
              <a:rPr lang="en-US" sz="2000" dirty="0"/>
              <a:t> Ca²⁺ → </a:t>
            </a:r>
            <a:r>
              <a:rPr lang="en-US" sz="2000" dirty="0" err="1"/>
              <a:t>insülin</a:t>
            </a:r>
            <a:r>
              <a:rPr lang="en-US" sz="2000" dirty="0"/>
              <a:t> </a:t>
            </a:r>
            <a:r>
              <a:rPr lang="en-US" sz="2000" dirty="0" err="1"/>
              <a:t>granüllerinin</a:t>
            </a:r>
            <a:r>
              <a:rPr lang="en-US" sz="2000" dirty="0"/>
              <a:t> </a:t>
            </a:r>
            <a:r>
              <a:rPr lang="en-US" sz="2000" dirty="0" err="1"/>
              <a:t>ekzositotik</a:t>
            </a:r>
            <a:r>
              <a:rPr lang="en-US" sz="2000" dirty="0"/>
              <a:t> </a:t>
            </a:r>
            <a:r>
              <a:rPr lang="en-US" sz="2000" dirty="0" err="1"/>
              <a:t>salınımını</a:t>
            </a:r>
            <a:r>
              <a:rPr lang="en-US" sz="2000" dirty="0"/>
              <a:t> </a:t>
            </a:r>
            <a:r>
              <a:rPr lang="en-US" sz="2000" dirty="0" err="1"/>
              <a:t>artırır</a:t>
            </a:r>
            <a:r>
              <a:rPr lang="en-US" sz="2000" dirty="0"/>
              <a:t>. </a:t>
            </a:r>
            <a:r>
              <a:rPr lang="en-US" sz="2000" dirty="0" err="1"/>
              <a:t>Sonuç</a:t>
            </a:r>
            <a:r>
              <a:rPr lang="en-US" sz="2000" dirty="0"/>
              <a:t>: </a:t>
            </a:r>
            <a:r>
              <a:rPr lang="en-US" sz="2000" dirty="0" err="1"/>
              <a:t>Glukozdan</a:t>
            </a:r>
            <a:r>
              <a:rPr lang="en-US" sz="2000" dirty="0"/>
              <a:t> </a:t>
            </a:r>
            <a:r>
              <a:rPr lang="en-US" sz="2000" dirty="0" err="1"/>
              <a:t>bağımsız</a:t>
            </a:r>
            <a:r>
              <a:rPr lang="en-US" sz="2000" dirty="0"/>
              <a:t> </a:t>
            </a:r>
            <a:r>
              <a:rPr lang="en-US" sz="2000" dirty="0" err="1"/>
              <a:t>insülin</a:t>
            </a:r>
            <a:r>
              <a:rPr lang="en-US" sz="2000" dirty="0"/>
              <a:t> </a:t>
            </a:r>
            <a:r>
              <a:rPr lang="en-US" sz="2000" dirty="0" err="1"/>
              <a:t>sekresyonu</a:t>
            </a:r>
            <a:r>
              <a:rPr lang="en-US" sz="2000" dirty="0"/>
              <a:t> </a:t>
            </a:r>
            <a:r>
              <a:rPr lang="en-US" sz="2000" dirty="0" err="1"/>
              <a:t>artışı</a:t>
            </a:r>
            <a:r>
              <a:rPr lang="en-US" sz="2000" dirty="0"/>
              <a:t> → </a:t>
            </a:r>
            <a:r>
              <a:rPr lang="en-US" sz="2000" dirty="0" err="1"/>
              <a:t>hipoglisemi</a:t>
            </a:r>
            <a:r>
              <a:rPr lang="en-US" sz="2000" dirty="0"/>
              <a:t> </a:t>
            </a:r>
            <a:r>
              <a:rPr lang="en-US" sz="2000" dirty="0" err="1"/>
              <a:t>riski</a:t>
            </a:r>
            <a:r>
              <a:rPr lang="en-US" sz="2000" dirty="0"/>
              <a:t>.</a:t>
            </a:r>
            <a:endParaRPr lang="tr-TR" sz="2000" dirty="0"/>
          </a:p>
          <a:p>
            <a:pPr algn="just">
              <a:lnSpc>
                <a:spcPct val="150000"/>
              </a:lnSpc>
              <a:spcBef>
                <a:spcPts val="0"/>
              </a:spcBef>
            </a:pPr>
            <a:r>
              <a:rPr lang="tr-TR" sz="2000" dirty="0"/>
              <a:t>Hem dozlama kolaylığı hem de hipoglisemi açısından glimeprid veya gliklazid gibi daha yeni sülfonüreler tercih edilmelidir (Gangji AS, et al., 2007).</a:t>
            </a:r>
          </a:p>
          <a:p>
            <a:pPr algn="just">
              <a:lnSpc>
                <a:spcPct val="150000"/>
              </a:lnSpc>
              <a:spcBef>
                <a:spcPts val="0"/>
              </a:spcBef>
            </a:pPr>
            <a:r>
              <a:rPr lang="tr-TR" sz="2000" dirty="0"/>
              <a:t>Güçlü glisemik etkinlikleri vardır (HbA1c ↓ 1–2%)(Nathan DM. et al., 2009).</a:t>
            </a:r>
            <a:endParaRPr lang="en-US" sz="2000" dirty="0"/>
          </a:p>
        </p:txBody>
      </p:sp>
    </p:spTree>
    <p:extLst>
      <p:ext uri="{BB962C8B-B14F-4D97-AF65-F5344CB8AC3E}">
        <p14:creationId xmlns:p14="http://schemas.microsoft.com/office/powerpoint/2010/main" val="4382268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A177F-D893-92E4-00B4-C70A9EBC19F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F68CD29-C991-54CE-0B97-C51D5F832EC1}"/>
              </a:ext>
            </a:extLst>
          </p:cNvPr>
          <p:cNvSpPr>
            <a:spLocks noGrp="1"/>
          </p:cNvSpPr>
          <p:nvPr>
            <p:ph idx="1"/>
          </p:nvPr>
        </p:nvSpPr>
        <p:spPr>
          <a:ln>
            <a:solidFill>
              <a:srgbClr val="00B0F0"/>
            </a:solidFill>
          </a:ln>
        </p:spPr>
        <p:txBody>
          <a:bodyPr>
            <a:normAutofit fontScale="77500" lnSpcReduction="20000"/>
          </a:bodyPr>
          <a:lstStyle/>
          <a:p>
            <a:pPr algn="just">
              <a:lnSpc>
                <a:spcPct val="170000"/>
              </a:lnSpc>
              <a:spcBef>
                <a:spcPts val="0"/>
              </a:spcBef>
            </a:pPr>
            <a:r>
              <a:rPr lang="tr-TR" dirty="0"/>
              <a:t>Bir gerçek hayat çalışmasında, hipoglisemi riski sülfonürelerle yüksek ve bu risk artışı </a:t>
            </a:r>
            <a:r>
              <a:rPr lang="de-DE" dirty="0"/>
              <a:t>GF</a:t>
            </a:r>
            <a:r>
              <a:rPr lang="tr-TR" dirty="0"/>
              <a:t>H</a:t>
            </a:r>
            <a:r>
              <a:rPr lang="de-DE" dirty="0"/>
              <a:t>&lt; 30 m</a:t>
            </a:r>
            <a:r>
              <a:rPr lang="tr-TR" dirty="0"/>
              <a:t>l/dk olanlarda ve sünfonüre dozu yüksek olanlarda daha belirgin bulunmuştur (Van Dalem J, et al., 2016). </a:t>
            </a:r>
          </a:p>
          <a:p>
            <a:pPr algn="just">
              <a:lnSpc>
                <a:spcPct val="170000"/>
              </a:lnSpc>
              <a:spcBef>
                <a:spcPts val="0"/>
              </a:spcBef>
            </a:pPr>
            <a:r>
              <a:rPr lang="tr-TR" dirty="0"/>
              <a:t>DPP4 inhibitörlerine göre sülfonürelerin kardivasküler güvenlik açısından riskli olduğu çalışmalarda gösterilse de, her çalışmada bu risk gösterilememiştir (Espeland MA, et al., 2021). </a:t>
            </a:r>
          </a:p>
          <a:p>
            <a:pPr algn="just">
              <a:lnSpc>
                <a:spcPct val="170000"/>
              </a:lnSpc>
              <a:spcBef>
                <a:spcPts val="0"/>
              </a:spcBef>
            </a:pPr>
            <a:r>
              <a:rPr lang="de-DE" dirty="0"/>
              <a:t> Eğer kullanılacaksa:</a:t>
            </a:r>
            <a:r>
              <a:rPr lang="tr-TR" dirty="0"/>
              <a:t> </a:t>
            </a:r>
            <a:r>
              <a:rPr lang="de-DE" dirty="0"/>
              <a:t>Kısa etkili ajanlar</a:t>
            </a:r>
            <a:r>
              <a:rPr lang="tr-TR" dirty="0"/>
              <a:t>, d</a:t>
            </a:r>
            <a:r>
              <a:rPr lang="de-DE" dirty="0"/>
              <a:t>üşük dozdan başlanmalı, titrasyon yavaş yapılmalı</a:t>
            </a:r>
            <a:r>
              <a:rPr lang="tr-TR" dirty="0"/>
              <a:t>dır. </a:t>
            </a:r>
          </a:p>
        </p:txBody>
      </p:sp>
    </p:spTree>
    <p:extLst>
      <p:ext uri="{BB962C8B-B14F-4D97-AF65-F5344CB8AC3E}">
        <p14:creationId xmlns:p14="http://schemas.microsoft.com/office/powerpoint/2010/main" val="40082054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7E657-065A-FA18-51E1-95B08554358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7AC4335-D399-D75E-BB1A-6604CD95B5FB}"/>
              </a:ext>
            </a:extLst>
          </p:cNvPr>
          <p:cNvSpPr>
            <a:spLocks noGrp="1"/>
          </p:cNvSpPr>
          <p:nvPr>
            <p:ph idx="1"/>
          </p:nvPr>
        </p:nvSpPr>
        <p:spPr>
          <a:ln>
            <a:solidFill>
              <a:srgbClr val="00B0F0"/>
            </a:solidFill>
          </a:ln>
        </p:spPr>
        <p:txBody>
          <a:bodyPr>
            <a:normAutofit fontScale="62500" lnSpcReduction="20000"/>
          </a:bodyPr>
          <a:lstStyle/>
          <a:p>
            <a:pPr algn="just">
              <a:lnSpc>
                <a:spcPct val="150000"/>
              </a:lnSpc>
              <a:spcBef>
                <a:spcPts val="0"/>
              </a:spcBef>
            </a:pPr>
            <a:r>
              <a:rPr lang="tr-TR" sz="3400" dirty="0"/>
              <a:t>Repaglinid kısa etkili bir ajan olup etkisi hızlı başlar, ancak  birden fazla dozlama gerektirir.</a:t>
            </a:r>
          </a:p>
          <a:p>
            <a:pPr algn="just">
              <a:lnSpc>
                <a:spcPct val="150000"/>
              </a:lnSpc>
              <a:spcBef>
                <a:spcPts val="0"/>
              </a:spcBef>
            </a:pPr>
            <a:r>
              <a:rPr lang="tr-TR" sz="3400" dirty="0" err="1"/>
              <a:t>Sülfonilüreler</a:t>
            </a:r>
            <a:r>
              <a:rPr lang="tr-TR" sz="3400" dirty="0"/>
              <a:t> gibi pankreatik </a:t>
            </a:r>
            <a:r>
              <a:rPr lang="el-GR" sz="3400" dirty="0"/>
              <a:t>β-</a:t>
            </a:r>
            <a:r>
              <a:rPr lang="tr-TR" sz="3400" dirty="0"/>
              <a:t>hücre K⁺ATP kanallarını inhibe eder → insülin sekresyonunu artırır.</a:t>
            </a:r>
          </a:p>
          <a:p>
            <a:pPr algn="just">
              <a:lnSpc>
                <a:spcPct val="150000"/>
              </a:lnSpc>
              <a:spcBef>
                <a:spcPts val="0"/>
              </a:spcBef>
            </a:pPr>
            <a:r>
              <a:rPr lang="en-US" sz="3400" dirty="0" err="1"/>
              <a:t>Repaglinid</a:t>
            </a:r>
            <a:r>
              <a:rPr lang="en-US" sz="3400" dirty="0"/>
              <a:t> </a:t>
            </a:r>
            <a:r>
              <a:rPr lang="en-US" sz="3400" dirty="0" err="1"/>
              <a:t>postprandiyal</a:t>
            </a:r>
            <a:r>
              <a:rPr lang="en-US" sz="3400" dirty="0"/>
              <a:t> </a:t>
            </a:r>
            <a:r>
              <a:rPr lang="en-US" sz="3400" dirty="0" err="1"/>
              <a:t>glisemiye</a:t>
            </a:r>
            <a:r>
              <a:rPr lang="en-US" sz="3400" dirty="0"/>
              <a:t> </a:t>
            </a:r>
            <a:r>
              <a:rPr lang="en-US" sz="3400" dirty="0" err="1"/>
              <a:t>özellikle</a:t>
            </a:r>
            <a:r>
              <a:rPr lang="en-US" sz="3400" dirty="0"/>
              <a:t> </a:t>
            </a:r>
            <a:r>
              <a:rPr lang="en-US" sz="3400" dirty="0" err="1"/>
              <a:t>etkili</a:t>
            </a:r>
            <a:r>
              <a:rPr lang="en-US" sz="3400" dirty="0"/>
              <a:t> </a:t>
            </a:r>
            <a:r>
              <a:rPr lang="en-US" sz="3400" dirty="0" err="1"/>
              <a:t>ve</a:t>
            </a:r>
            <a:r>
              <a:rPr lang="en-US" sz="3400" dirty="0"/>
              <a:t> </a:t>
            </a:r>
            <a:r>
              <a:rPr lang="en-US" sz="3400" dirty="0" err="1"/>
              <a:t>orta</a:t>
            </a:r>
            <a:r>
              <a:rPr lang="en-US" sz="3400" dirty="0"/>
              <a:t> </a:t>
            </a:r>
            <a:r>
              <a:rPr lang="en-US" sz="3400" dirty="0" err="1"/>
              <a:t>derecede</a:t>
            </a:r>
            <a:r>
              <a:rPr lang="en-US" sz="3400" dirty="0"/>
              <a:t> renal </a:t>
            </a:r>
            <a:r>
              <a:rPr lang="en-US" sz="3400" dirty="0" err="1"/>
              <a:t>yetmezlikte</a:t>
            </a:r>
            <a:r>
              <a:rPr lang="en-US" sz="3400" dirty="0"/>
              <a:t> </a:t>
            </a:r>
            <a:r>
              <a:rPr lang="en-US" sz="3400" dirty="0" err="1"/>
              <a:t>kullanılabilir</a:t>
            </a:r>
            <a:r>
              <a:rPr lang="en-US" sz="3400" dirty="0"/>
              <a:t>. </a:t>
            </a:r>
            <a:r>
              <a:rPr lang="en-US" sz="3400" dirty="0" err="1"/>
              <a:t>Ancak</a:t>
            </a:r>
            <a:r>
              <a:rPr lang="en-US" sz="3400" dirty="0"/>
              <a:t> 75 </a:t>
            </a:r>
            <a:r>
              <a:rPr lang="en-US" sz="3400" dirty="0" err="1"/>
              <a:t>yaş</a:t>
            </a:r>
            <a:r>
              <a:rPr lang="en-US" sz="3400" dirty="0"/>
              <a:t> </a:t>
            </a:r>
            <a:r>
              <a:rPr lang="en-US" sz="3400" dirty="0" err="1"/>
              <a:t>üstü</a:t>
            </a:r>
            <a:r>
              <a:rPr lang="en-US" sz="3400" dirty="0"/>
              <a:t> </a:t>
            </a:r>
            <a:r>
              <a:rPr lang="en-US" sz="3400" dirty="0" err="1"/>
              <a:t>için</a:t>
            </a:r>
            <a:r>
              <a:rPr lang="en-US" sz="3400" dirty="0"/>
              <a:t> </a:t>
            </a:r>
            <a:r>
              <a:rPr lang="en-US" sz="3400" dirty="0" err="1"/>
              <a:t>yeterli</a:t>
            </a:r>
            <a:r>
              <a:rPr lang="en-US" sz="3400" dirty="0"/>
              <a:t> </a:t>
            </a:r>
            <a:r>
              <a:rPr lang="en-US" sz="3400" dirty="0" err="1"/>
              <a:t>datası</a:t>
            </a:r>
            <a:r>
              <a:rPr lang="en-US" sz="3400" dirty="0"/>
              <a:t> </a:t>
            </a:r>
            <a:r>
              <a:rPr lang="en-US" sz="3400" dirty="0" err="1"/>
              <a:t>yoktur</a:t>
            </a:r>
            <a:r>
              <a:rPr lang="en-US" sz="3400" dirty="0"/>
              <a:t> (Bordier A. et al., 2023). </a:t>
            </a:r>
            <a:endParaRPr lang="tr-TR" sz="3400" dirty="0"/>
          </a:p>
          <a:p>
            <a:pPr algn="just">
              <a:lnSpc>
                <a:spcPct val="150000"/>
              </a:lnSpc>
              <a:spcBef>
                <a:spcPts val="0"/>
              </a:spcBef>
            </a:pPr>
            <a:r>
              <a:rPr lang="tr-TR" sz="3400" dirty="0"/>
              <a:t>Hipoglisemi riski nispeten düşüktür. Yaşlılarda uzamış hipoglisemiye neden olabilir. </a:t>
            </a:r>
          </a:p>
          <a:p>
            <a:pPr algn="just">
              <a:lnSpc>
                <a:spcPct val="150000"/>
              </a:lnSpc>
              <a:spcBef>
                <a:spcPts val="0"/>
              </a:spcBef>
            </a:pPr>
            <a:endParaRPr lang="en-US" dirty="0"/>
          </a:p>
        </p:txBody>
      </p:sp>
    </p:spTree>
    <p:extLst>
      <p:ext uri="{BB962C8B-B14F-4D97-AF65-F5344CB8AC3E}">
        <p14:creationId xmlns:p14="http://schemas.microsoft.com/office/powerpoint/2010/main" val="13199463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6CD79-09F6-5C0E-65CF-FE560142DF52}"/>
              </a:ext>
            </a:extLst>
          </p:cNvPr>
          <p:cNvSpPr>
            <a:spLocks noGrp="1"/>
          </p:cNvSpPr>
          <p:nvPr>
            <p:ph type="title"/>
          </p:nvPr>
        </p:nvSpPr>
        <p:spPr>
          <a:ln>
            <a:solidFill>
              <a:srgbClr val="00B0F0"/>
            </a:solidFill>
          </a:ln>
        </p:spPr>
        <p:txBody>
          <a:bodyPr/>
          <a:lstStyle/>
          <a:p>
            <a:pPr algn="ctr"/>
            <a:r>
              <a:rPr lang="en-US" dirty="0"/>
              <a:t>S</a:t>
            </a:r>
            <a:r>
              <a:rPr lang="tr-TR" dirty="0"/>
              <a:t>Ü</a:t>
            </a:r>
            <a:r>
              <a:rPr lang="en-US" dirty="0"/>
              <a:t>LFON</a:t>
            </a:r>
            <a:r>
              <a:rPr lang="tr-TR" dirty="0"/>
              <a:t>Ü</a:t>
            </a:r>
            <a:r>
              <a:rPr lang="en-US" dirty="0"/>
              <a:t>RE</a:t>
            </a:r>
            <a:r>
              <a:rPr lang="tr-TR" dirty="0"/>
              <a:t>LER</a:t>
            </a:r>
            <a:r>
              <a:rPr lang="en-US" dirty="0"/>
              <a:t> </a:t>
            </a:r>
            <a:r>
              <a:rPr lang="tr-TR" dirty="0"/>
              <a:t>VE</a:t>
            </a:r>
            <a:r>
              <a:rPr lang="en-US" dirty="0"/>
              <a:t> GL</a:t>
            </a:r>
            <a:r>
              <a:rPr lang="tr-TR" dirty="0"/>
              <a:t>İ</a:t>
            </a:r>
            <a:r>
              <a:rPr lang="en-US" dirty="0"/>
              <a:t>N</a:t>
            </a:r>
            <a:r>
              <a:rPr lang="tr-TR" dirty="0"/>
              <a:t>İ</a:t>
            </a:r>
            <a:r>
              <a:rPr lang="en-US" dirty="0"/>
              <a:t>D</a:t>
            </a:r>
            <a:r>
              <a:rPr lang="tr-TR" dirty="0"/>
              <a:t>LER YAN ETKİLERİ</a:t>
            </a:r>
            <a:endParaRPr lang="en-US" dirty="0"/>
          </a:p>
        </p:txBody>
      </p:sp>
      <p:sp>
        <p:nvSpPr>
          <p:cNvPr id="3" name="Content Placeholder 2">
            <a:extLst>
              <a:ext uri="{FF2B5EF4-FFF2-40B4-BE49-F238E27FC236}">
                <a16:creationId xmlns:a16="http://schemas.microsoft.com/office/drawing/2014/main" id="{2F4FB079-B14C-A7FD-FC2B-C5EC99F77039}"/>
              </a:ext>
            </a:extLst>
          </p:cNvPr>
          <p:cNvSpPr>
            <a:spLocks noGrp="1"/>
          </p:cNvSpPr>
          <p:nvPr>
            <p:ph idx="1"/>
          </p:nvPr>
        </p:nvSpPr>
        <p:spPr>
          <a:ln>
            <a:solidFill>
              <a:srgbClr val="00B0F0"/>
            </a:solidFill>
          </a:ln>
        </p:spPr>
        <p:txBody>
          <a:bodyPr>
            <a:normAutofit fontScale="92500"/>
          </a:bodyPr>
          <a:lstStyle/>
          <a:p>
            <a:pPr algn="just">
              <a:lnSpc>
                <a:spcPct val="150000"/>
              </a:lnSpc>
              <a:spcBef>
                <a:spcPts val="0"/>
              </a:spcBef>
            </a:pPr>
            <a:r>
              <a:rPr lang="tr-TR" dirty="0"/>
              <a:t>Tüm sülfonüreler özellikle yaşlı bireylerde hipoglisemiye neden olabilir.</a:t>
            </a:r>
          </a:p>
          <a:p>
            <a:pPr algn="just">
              <a:lnSpc>
                <a:spcPct val="150000"/>
              </a:lnSpc>
              <a:spcBef>
                <a:spcPts val="0"/>
              </a:spcBef>
            </a:pPr>
            <a:r>
              <a:rPr lang="tr-TR" dirty="0"/>
              <a:t>Glibenclamide, hipoglisemi açısından en yüksek riske sahiptir (Shorr RI, et al. 1996).</a:t>
            </a:r>
          </a:p>
          <a:p>
            <a:pPr algn="just">
              <a:lnSpc>
                <a:spcPct val="150000"/>
              </a:lnSpc>
              <a:spcBef>
                <a:spcPts val="0"/>
              </a:spcBef>
            </a:pPr>
            <a:r>
              <a:rPr lang="tr-TR" dirty="0"/>
              <a:t>Glipizide, gliklazid ve glimeprid hipoglisemi riski düşük ajanlar olsa bile yaşlı bireylerde olumsuz risk-fayda oranları nedeniyle mümkünse kullanılmamalıdır (</a:t>
            </a:r>
            <a:r>
              <a:rPr lang="en-US" dirty="0"/>
              <a:t>Medical Diabetologist Association, Italian Society of Diabetology, 2018</a:t>
            </a:r>
            <a:r>
              <a:rPr lang="tr-TR" dirty="0"/>
              <a:t> ve LeRoith D, et al., 2019). </a:t>
            </a:r>
          </a:p>
          <a:p>
            <a:endParaRPr lang="en-US" dirty="0"/>
          </a:p>
        </p:txBody>
      </p:sp>
    </p:spTree>
    <p:extLst>
      <p:ext uri="{BB962C8B-B14F-4D97-AF65-F5344CB8AC3E}">
        <p14:creationId xmlns:p14="http://schemas.microsoft.com/office/powerpoint/2010/main" val="2842786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1DA14-61A6-3FD9-AAAF-A50765EDA494}"/>
              </a:ext>
            </a:extLst>
          </p:cNvPr>
          <p:cNvSpPr>
            <a:spLocks noGrp="1"/>
          </p:cNvSpPr>
          <p:nvPr>
            <p:ph type="title"/>
          </p:nvPr>
        </p:nvSpPr>
        <p:spPr>
          <a:ln>
            <a:solidFill>
              <a:srgbClr val="00B0F0"/>
            </a:solidFill>
          </a:ln>
        </p:spPr>
        <p:txBody>
          <a:bodyPr/>
          <a:lstStyle/>
          <a:p>
            <a:pPr algn="ctr"/>
            <a:r>
              <a:rPr lang="en-US" dirty="0"/>
              <a:t>SÜLFONÜRELER VE GLİNİDLER YAN ETKİLERİ</a:t>
            </a:r>
          </a:p>
        </p:txBody>
      </p:sp>
      <p:sp>
        <p:nvSpPr>
          <p:cNvPr id="3" name="Content Placeholder 2">
            <a:extLst>
              <a:ext uri="{FF2B5EF4-FFF2-40B4-BE49-F238E27FC236}">
                <a16:creationId xmlns:a16="http://schemas.microsoft.com/office/drawing/2014/main" id="{AC9A1DC6-329A-C272-39C8-DC4E05CDDE9C}"/>
              </a:ext>
            </a:extLst>
          </p:cNvPr>
          <p:cNvSpPr>
            <a:spLocks noGrp="1"/>
          </p:cNvSpPr>
          <p:nvPr>
            <p:ph idx="1"/>
          </p:nvPr>
        </p:nvSpPr>
        <p:spPr>
          <a:ln>
            <a:solidFill>
              <a:srgbClr val="00B0F0"/>
            </a:solidFill>
          </a:ln>
        </p:spPr>
        <p:txBody>
          <a:bodyPr/>
          <a:lstStyle/>
          <a:p>
            <a:pPr algn="just">
              <a:lnSpc>
                <a:spcPct val="150000"/>
              </a:lnSpc>
            </a:pPr>
            <a:r>
              <a:rPr lang="tr-TR" dirty="0"/>
              <a:t>Sülfonürelerin ciddi hipglisemi riski insülin ile benzerdir (Monami M, et al., 2014).</a:t>
            </a:r>
          </a:p>
          <a:p>
            <a:pPr algn="just">
              <a:lnSpc>
                <a:spcPct val="150000"/>
              </a:lnSpc>
            </a:pPr>
            <a:r>
              <a:rPr lang="tr-TR" dirty="0"/>
              <a:t>Sülfonürelerle ilişkili hipogliseminin düşme ve kırıklara neden olduğuna dair sınırlı sayıda data vardır (</a:t>
            </a:r>
            <a:r>
              <a:rPr lang="en-US" dirty="0" err="1"/>
              <a:t>Lapane</a:t>
            </a:r>
            <a:r>
              <a:rPr lang="en-US" dirty="0"/>
              <a:t> KL,</a:t>
            </a:r>
            <a:r>
              <a:rPr lang="tr-TR" dirty="0"/>
              <a:t> et al., </a:t>
            </a:r>
            <a:r>
              <a:rPr lang="en-US" dirty="0"/>
              <a:t>2013</a:t>
            </a:r>
            <a:r>
              <a:rPr lang="tr-TR" dirty="0"/>
              <a:t>).</a:t>
            </a:r>
          </a:p>
          <a:p>
            <a:pPr algn="just">
              <a:lnSpc>
                <a:spcPct val="150000"/>
              </a:lnSpc>
            </a:pPr>
            <a:r>
              <a:rPr lang="tr-TR" dirty="0"/>
              <a:t>Bazı klinik çalışmalarda, sülfonüreler tüm nedenlere bağlı mortalite ile ilişkili gösterilmişlerdir (Mannucci E, et al., </a:t>
            </a:r>
            <a:r>
              <a:rPr lang="en-US" dirty="0"/>
              <a:t>2020</a:t>
            </a:r>
            <a:r>
              <a:rPr lang="tr-TR" dirty="0"/>
              <a:t>).</a:t>
            </a:r>
            <a:endParaRPr lang="en-US" dirty="0"/>
          </a:p>
        </p:txBody>
      </p:sp>
    </p:spTree>
    <p:extLst>
      <p:ext uri="{BB962C8B-B14F-4D97-AF65-F5344CB8AC3E}">
        <p14:creationId xmlns:p14="http://schemas.microsoft.com/office/powerpoint/2010/main" val="24036728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D6F8C-F46E-DD84-7D83-D1CC8640F070}"/>
              </a:ext>
            </a:extLst>
          </p:cNvPr>
          <p:cNvSpPr>
            <a:spLocks noGrp="1"/>
          </p:cNvSpPr>
          <p:nvPr>
            <p:ph type="title"/>
          </p:nvPr>
        </p:nvSpPr>
        <p:spPr>
          <a:ln>
            <a:solidFill>
              <a:srgbClr val="00B0F0"/>
            </a:solidFill>
          </a:ln>
        </p:spPr>
        <p:txBody>
          <a:bodyPr/>
          <a:lstStyle/>
          <a:p>
            <a:pPr algn="ctr"/>
            <a:r>
              <a:rPr lang="en-US" dirty="0"/>
              <a:t>SÜLFONÜRELER VE GLİNİDLER YAN ETKİLERİ</a:t>
            </a:r>
          </a:p>
        </p:txBody>
      </p:sp>
      <p:sp>
        <p:nvSpPr>
          <p:cNvPr id="3" name="Content Placeholder 2">
            <a:extLst>
              <a:ext uri="{FF2B5EF4-FFF2-40B4-BE49-F238E27FC236}">
                <a16:creationId xmlns:a16="http://schemas.microsoft.com/office/drawing/2014/main" id="{B00CF319-6098-3DC9-463E-80BA0E524301}"/>
              </a:ext>
            </a:extLst>
          </p:cNvPr>
          <p:cNvSpPr>
            <a:spLocks noGrp="1"/>
          </p:cNvSpPr>
          <p:nvPr>
            <p:ph idx="1"/>
          </p:nvPr>
        </p:nvSpPr>
        <p:spPr>
          <a:ln>
            <a:solidFill>
              <a:srgbClr val="00B0F0"/>
            </a:solidFill>
          </a:ln>
        </p:spPr>
        <p:txBody>
          <a:bodyPr>
            <a:normAutofit fontScale="92500" lnSpcReduction="20000"/>
          </a:bodyPr>
          <a:lstStyle/>
          <a:p>
            <a:pPr algn="just">
              <a:lnSpc>
                <a:spcPct val="150000"/>
              </a:lnSpc>
              <a:spcBef>
                <a:spcPts val="0"/>
              </a:spcBef>
            </a:pPr>
            <a:r>
              <a:rPr lang="tr-TR" dirty="0"/>
              <a:t>Repaglinidin sülfonilürelerden daha düşük hipoglisemi riski vardır, ancak özellikle düzensiz öğünlerde risk artabilir (</a:t>
            </a:r>
            <a:r>
              <a:rPr lang="en-US" dirty="0"/>
              <a:t>Hanefeld M</a:t>
            </a:r>
            <a:r>
              <a:rPr lang="tr-TR" dirty="0"/>
              <a:t>.</a:t>
            </a:r>
            <a:r>
              <a:rPr lang="en-US" dirty="0"/>
              <a:t> et al.</a:t>
            </a:r>
            <a:r>
              <a:rPr lang="tr-TR" dirty="0"/>
              <a:t>,</a:t>
            </a:r>
            <a:r>
              <a:rPr lang="en-US" dirty="0"/>
              <a:t>  2007</a:t>
            </a:r>
            <a:r>
              <a:rPr lang="tr-TR" dirty="0"/>
              <a:t>).</a:t>
            </a:r>
          </a:p>
          <a:p>
            <a:pPr algn="just">
              <a:lnSpc>
                <a:spcPct val="150000"/>
              </a:lnSpc>
              <a:spcBef>
                <a:spcPts val="0"/>
              </a:spcBef>
            </a:pPr>
            <a:r>
              <a:rPr lang="tr-TR" dirty="0"/>
              <a:t>Uzun dönem kullanımda kilo artışı yapabilir (</a:t>
            </a:r>
            <a:r>
              <a:rPr lang="en-US" dirty="0"/>
              <a:t>American Diabetes Association.</a:t>
            </a:r>
            <a:r>
              <a:rPr lang="tr-TR" dirty="0"/>
              <a:t>,</a:t>
            </a:r>
            <a:r>
              <a:rPr lang="en-US" dirty="0"/>
              <a:t> Standards of Care in Diabetes</a:t>
            </a:r>
            <a:r>
              <a:rPr lang="tr-TR" dirty="0"/>
              <a:t>, </a:t>
            </a:r>
            <a:r>
              <a:rPr lang="en-US" dirty="0"/>
              <a:t>2024</a:t>
            </a:r>
            <a:r>
              <a:rPr lang="tr-TR" dirty="0"/>
              <a:t>).</a:t>
            </a:r>
          </a:p>
          <a:p>
            <a:pPr algn="just">
              <a:lnSpc>
                <a:spcPct val="150000"/>
              </a:lnSpc>
              <a:spcBef>
                <a:spcPts val="0"/>
              </a:spcBef>
            </a:pPr>
            <a:r>
              <a:rPr lang="tr-TR" dirty="0"/>
              <a:t>Gastrointestinal semptomlar nadiren olur, bulantı, ishal görülebilir (</a:t>
            </a:r>
            <a:r>
              <a:rPr lang="en-US" dirty="0"/>
              <a:t>Hanefeld M</a:t>
            </a:r>
            <a:r>
              <a:rPr lang="tr-TR" dirty="0"/>
              <a:t>.</a:t>
            </a:r>
            <a:r>
              <a:rPr lang="en-US" dirty="0"/>
              <a:t> et al.</a:t>
            </a:r>
            <a:r>
              <a:rPr lang="tr-TR" dirty="0"/>
              <a:t>,</a:t>
            </a:r>
            <a:r>
              <a:rPr lang="en-US" dirty="0"/>
              <a:t>  2007</a:t>
            </a:r>
            <a:r>
              <a:rPr lang="tr-TR" dirty="0"/>
              <a:t>).</a:t>
            </a:r>
          </a:p>
          <a:p>
            <a:pPr algn="just">
              <a:lnSpc>
                <a:spcPct val="150000"/>
              </a:lnSpc>
              <a:spcBef>
                <a:spcPts val="0"/>
              </a:spcBef>
            </a:pPr>
            <a:r>
              <a:rPr lang="tr-TR" dirty="0"/>
              <a:t>Karaciğer enzimlerinde yükselme nadiren bildirilmiştir (</a:t>
            </a:r>
            <a:r>
              <a:rPr lang="en-US" dirty="0"/>
              <a:t>American Diabetes Association.</a:t>
            </a:r>
            <a:r>
              <a:rPr lang="tr-TR" dirty="0"/>
              <a:t>,</a:t>
            </a:r>
            <a:r>
              <a:rPr lang="en-US" dirty="0"/>
              <a:t> Standards of Care in Diabetes</a:t>
            </a:r>
            <a:r>
              <a:rPr lang="tr-TR" dirty="0"/>
              <a:t>, </a:t>
            </a:r>
            <a:r>
              <a:rPr lang="en-US" dirty="0"/>
              <a:t>2024</a:t>
            </a:r>
            <a:r>
              <a:rPr lang="tr-TR" dirty="0"/>
              <a:t>).</a:t>
            </a:r>
          </a:p>
        </p:txBody>
      </p:sp>
    </p:spTree>
    <p:extLst>
      <p:ext uri="{BB962C8B-B14F-4D97-AF65-F5344CB8AC3E}">
        <p14:creationId xmlns:p14="http://schemas.microsoft.com/office/powerpoint/2010/main" val="11369551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4D54B-0693-D462-48E1-F876463F13FF}"/>
              </a:ext>
            </a:extLst>
          </p:cNvPr>
          <p:cNvSpPr>
            <a:spLocks noGrp="1"/>
          </p:cNvSpPr>
          <p:nvPr>
            <p:ph type="title"/>
          </p:nvPr>
        </p:nvSpPr>
        <p:spPr>
          <a:ln>
            <a:solidFill>
              <a:srgbClr val="00B0F0"/>
            </a:solidFill>
          </a:ln>
        </p:spPr>
        <p:txBody>
          <a:bodyPr/>
          <a:lstStyle/>
          <a:p>
            <a:pPr algn="ctr"/>
            <a:r>
              <a:rPr lang="en-US" dirty="0"/>
              <a:t>AL</a:t>
            </a:r>
            <a:r>
              <a:rPr lang="tr-TR" dirty="0"/>
              <a:t>F</a:t>
            </a:r>
            <a:r>
              <a:rPr lang="en-US" dirty="0"/>
              <a:t>A-GLU</a:t>
            </a:r>
            <a:r>
              <a:rPr lang="tr-TR" dirty="0"/>
              <a:t>K</a:t>
            </a:r>
            <a:r>
              <a:rPr lang="en-US" dirty="0"/>
              <a:t>OS</a:t>
            </a:r>
            <a:r>
              <a:rPr lang="tr-TR" dirty="0"/>
              <a:t>İ</a:t>
            </a:r>
            <a:r>
              <a:rPr lang="en-US" dirty="0"/>
              <a:t>DA</a:t>
            </a:r>
            <a:r>
              <a:rPr lang="tr-TR" dirty="0"/>
              <a:t>Z</a:t>
            </a:r>
            <a:r>
              <a:rPr lang="en-US" dirty="0"/>
              <a:t> </a:t>
            </a:r>
            <a:r>
              <a:rPr lang="tr-TR" dirty="0"/>
              <a:t>İ</a:t>
            </a:r>
            <a:r>
              <a:rPr lang="en-US" dirty="0"/>
              <a:t>NH</a:t>
            </a:r>
            <a:r>
              <a:rPr lang="tr-TR" dirty="0"/>
              <a:t>İ</a:t>
            </a:r>
            <a:r>
              <a:rPr lang="en-US" dirty="0"/>
              <a:t>B</a:t>
            </a:r>
            <a:r>
              <a:rPr lang="tr-TR" dirty="0"/>
              <a:t>İ</a:t>
            </a:r>
            <a:r>
              <a:rPr lang="en-US" dirty="0"/>
              <a:t>T</a:t>
            </a:r>
            <a:r>
              <a:rPr lang="tr-TR" dirty="0"/>
              <a:t>Ö</a:t>
            </a:r>
            <a:r>
              <a:rPr lang="en-US" dirty="0"/>
              <a:t>R</a:t>
            </a:r>
            <a:r>
              <a:rPr lang="tr-TR" dirty="0"/>
              <a:t>LERİ</a:t>
            </a:r>
            <a:endParaRPr lang="en-US" dirty="0"/>
          </a:p>
        </p:txBody>
      </p:sp>
      <p:sp>
        <p:nvSpPr>
          <p:cNvPr id="3" name="Content Placeholder 2">
            <a:extLst>
              <a:ext uri="{FF2B5EF4-FFF2-40B4-BE49-F238E27FC236}">
                <a16:creationId xmlns:a16="http://schemas.microsoft.com/office/drawing/2014/main" id="{30AF26D6-E066-1E42-CD44-2BE03B1F13E8}"/>
              </a:ext>
            </a:extLst>
          </p:cNvPr>
          <p:cNvSpPr>
            <a:spLocks noGrp="1"/>
          </p:cNvSpPr>
          <p:nvPr>
            <p:ph idx="1"/>
          </p:nvPr>
        </p:nvSpPr>
        <p:spPr>
          <a:ln>
            <a:solidFill>
              <a:srgbClr val="00B0F0"/>
            </a:solidFill>
          </a:ln>
        </p:spPr>
        <p:txBody>
          <a:bodyPr>
            <a:normAutofit/>
          </a:bodyPr>
          <a:lstStyle/>
          <a:p>
            <a:pPr algn="just">
              <a:lnSpc>
                <a:spcPct val="150000"/>
              </a:lnSpc>
              <a:spcBef>
                <a:spcPts val="0"/>
              </a:spcBef>
            </a:pPr>
            <a:r>
              <a:rPr lang="tr-TR" dirty="0"/>
              <a:t>Akarboz: Karbonhidrat emilimini azaltarak, postprandiyal glisemiyi azaltır.</a:t>
            </a:r>
          </a:p>
          <a:p>
            <a:pPr algn="just">
              <a:lnSpc>
                <a:spcPct val="150000"/>
              </a:lnSpc>
              <a:spcBef>
                <a:spcPts val="0"/>
              </a:spcBef>
            </a:pPr>
            <a:r>
              <a:rPr lang="tr-TR" dirty="0"/>
              <a:t>Hipoglisemi riski yoktur.</a:t>
            </a:r>
          </a:p>
          <a:p>
            <a:pPr algn="just">
              <a:lnSpc>
                <a:spcPct val="150000"/>
              </a:lnSpc>
              <a:spcBef>
                <a:spcPts val="0"/>
              </a:spcBef>
            </a:pPr>
            <a:r>
              <a:rPr lang="tr-TR" dirty="0"/>
              <a:t>Ancak sindirim sistemi intoleransı sık yapar. Gaz ve diare yapabilir. Bu da sıklıkla tedavinin bırakılmasına neden </a:t>
            </a:r>
            <a:r>
              <a:rPr lang="tr-TR"/>
              <a:t>olabilir.</a:t>
            </a:r>
            <a:endParaRPr lang="tr-TR" dirty="0"/>
          </a:p>
          <a:p>
            <a:pPr algn="just">
              <a:lnSpc>
                <a:spcPct val="150000"/>
              </a:lnSpc>
              <a:spcBef>
                <a:spcPts val="0"/>
              </a:spcBef>
            </a:pPr>
            <a:r>
              <a:rPr lang="fi-FI" dirty="0"/>
              <a:t>HbA1c üzerine etkisi ortalama %0.5’dir.</a:t>
            </a:r>
          </a:p>
          <a:p>
            <a:endParaRPr lang="en-US" dirty="0"/>
          </a:p>
        </p:txBody>
      </p:sp>
    </p:spTree>
    <p:extLst>
      <p:ext uri="{BB962C8B-B14F-4D97-AF65-F5344CB8AC3E}">
        <p14:creationId xmlns:p14="http://schemas.microsoft.com/office/powerpoint/2010/main" val="9890058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CE523-3A74-5FC1-D3A0-EB1BDBF9815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36D58CA-B1D7-D9EA-33DA-F8CF4D1F6480}"/>
              </a:ext>
            </a:extLst>
          </p:cNvPr>
          <p:cNvSpPr>
            <a:spLocks noGrp="1"/>
          </p:cNvSpPr>
          <p:nvPr>
            <p:ph idx="1"/>
          </p:nvPr>
        </p:nvSpPr>
        <p:spPr>
          <a:ln>
            <a:solidFill>
              <a:srgbClr val="00B0F0"/>
            </a:solidFill>
          </a:ln>
        </p:spPr>
        <p:txBody>
          <a:bodyPr>
            <a:normAutofit fontScale="92500"/>
          </a:bodyPr>
          <a:lstStyle/>
          <a:p>
            <a:pPr algn="just">
              <a:lnSpc>
                <a:spcPct val="150000"/>
              </a:lnSpc>
              <a:spcBef>
                <a:spcPts val="0"/>
              </a:spcBef>
            </a:pPr>
            <a:r>
              <a:rPr lang="tr-TR" dirty="0"/>
              <a:t>Katılımcıları %45’inin 65 yaş üzeri olan ACE çalışmasında akarbozun kardiyovasküler faydası olmadığı gösterilmiştir (Holman R.R., et al., 2017).</a:t>
            </a:r>
          </a:p>
          <a:p>
            <a:pPr algn="just">
              <a:lnSpc>
                <a:spcPct val="150000"/>
              </a:lnSpc>
              <a:spcBef>
                <a:spcPts val="0"/>
              </a:spcBef>
            </a:pPr>
            <a:r>
              <a:rPr lang="tr-TR" dirty="0"/>
              <a:t>Hayvan modellerinde, akarbazon diğer yaşlanma geciktirici ilaçlarlara veya tek başına kullanılmasının Alzheimer hastalığı, fiziksel performans ve yaşlılık fenotipi üzerine olumlu etkileri gösterilmiştir (Wezeman J. et al., 2024, Herrera JJ. et al., 2023 ve Zhou J. et al.,  2022). </a:t>
            </a:r>
          </a:p>
          <a:p>
            <a:pPr algn="just">
              <a:lnSpc>
                <a:spcPct val="150000"/>
              </a:lnSpc>
              <a:spcBef>
                <a:spcPts val="0"/>
              </a:spcBef>
            </a:pPr>
            <a:endParaRPr lang="tr-TR" dirty="0"/>
          </a:p>
          <a:p>
            <a:endParaRPr lang="en-US" dirty="0"/>
          </a:p>
        </p:txBody>
      </p:sp>
    </p:spTree>
    <p:extLst>
      <p:ext uri="{BB962C8B-B14F-4D97-AF65-F5344CB8AC3E}">
        <p14:creationId xmlns:p14="http://schemas.microsoft.com/office/powerpoint/2010/main" val="34055939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062FF-A018-1C1F-7712-B127DBEAA979}"/>
              </a:ext>
            </a:extLst>
          </p:cNvPr>
          <p:cNvSpPr>
            <a:spLocks noGrp="1"/>
          </p:cNvSpPr>
          <p:nvPr>
            <p:ph type="title"/>
          </p:nvPr>
        </p:nvSpPr>
        <p:spPr>
          <a:ln>
            <a:solidFill>
              <a:srgbClr val="00B0F0"/>
            </a:solidFill>
          </a:ln>
        </p:spPr>
        <p:txBody>
          <a:bodyPr/>
          <a:lstStyle/>
          <a:p>
            <a:pPr algn="ctr"/>
            <a:r>
              <a:rPr lang="en-US" dirty="0"/>
              <a:t>D</a:t>
            </a:r>
            <a:r>
              <a:rPr lang="tr-TR" dirty="0"/>
              <a:t>İ</a:t>
            </a:r>
            <a:r>
              <a:rPr lang="en-US" dirty="0"/>
              <a:t>PEPT</a:t>
            </a:r>
            <a:r>
              <a:rPr lang="tr-TR" dirty="0"/>
              <a:t>İ</a:t>
            </a:r>
            <a:r>
              <a:rPr lang="en-US" dirty="0"/>
              <a:t>D</a:t>
            </a:r>
            <a:r>
              <a:rPr lang="tr-TR" dirty="0"/>
              <a:t>İ</a:t>
            </a:r>
            <a:r>
              <a:rPr lang="en-US" dirty="0"/>
              <a:t>L PEPT</a:t>
            </a:r>
            <a:r>
              <a:rPr lang="tr-TR" dirty="0"/>
              <a:t>İ</a:t>
            </a:r>
            <a:r>
              <a:rPr lang="en-US" dirty="0"/>
              <a:t>DA</a:t>
            </a:r>
            <a:r>
              <a:rPr lang="tr-TR" dirty="0"/>
              <a:t>Z</a:t>
            </a:r>
            <a:r>
              <a:rPr lang="en-US" dirty="0"/>
              <a:t>-4 (DPP-4) İNHİBİTÖRLERİ</a:t>
            </a:r>
          </a:p>
        </p:txBody>
      </p:sp>
      <p:sp>
        <p:nvSpPr>
          <p:cNvPr id="3" name="Content Placeholder 2">
            <a:extLst>
              <a:ext uri="{FF2B5EF4-FFF2-40B4-BE49-F238E27FC236}">
                <a16:creationId xmlns:a16="http://schemas.microsoft.com/office/drawing/2014/main" id="{203AFFBF-BC6D-E7FE-279E-9DA8062B3835}"/>
              </a:ext>
            </a:extLst>
          </p:cNvPr>
          <p:cNvSpPr>
            <a:spLocks noGrp="1"/>
          </p:cNvSpPr>
          <p:nvPr>
            <p:ph idx="1"/>
          </p:nvPr>
        </p:nvSpPr>
        <p:spPr>
          <a:ln>
            <a:solidFill>
              <a:srgbClr val="00B0F0"/>
            </a:solidFill>
          </a:ln>
        </p:spPr>
        <p:txBody>
          <a:bodyPr/>
          <a:lstStyle/>
          <a:p>
            <a:r>
              <a:rPr lang="tr-TR" dirty="0"/>
              <a:t>GLP-1’in inkretin etkisini artırırlar. Postpandiyal insülin sekresyonunu artırırlar ve glukagon sekresyonunu baskılarlar.</a:t>
            </a:r>
          </a:p>
          <a:p>
            <a:r>
              <a:rPr lang="tr-TR" dirty="0"/>
              <a:t>Ailenin üyeleri, sitagliptin, saksagliptini, alogliptin, vildaglitin ve linagliptin.</a:t>
            </a:r>
          </a:p>
          <a:p>
            <a:r>
              <a:rPr lang="tr-TR" dirty="0"/>
              <a:t>Oral yolla kullanılırlar, hipoglisemiye neden olmazlar ve vücut ağırlığı üzerine belirgin etkileri yoktur.</a:t>
            </a:r>
          </a:p>
          <a:p>
            <a:r>
              <a:rPr lang="tr-TR" dirty="0"/>
              <a:t>GFH &lt;50 ml/dk altında ise bazı moleküller için doz ayarlaması gerekmektedir. </a:t>
            </a:r>
          </a:p>
          <a:p>
            <a:r>
              <a:rPr lang="tr-TR" dirty="0"/>
              <a:t>Kardiyovasküler açıdan oldukça güvenlidirler.</a:t>
            </a:r>
            <a:endParaRPr lang="en-US" dirty="0"/>
          </a:p>
        </p:txBody>
      </p:sp>
    </p:spTree>
    <p:extLst>
      <p:ext uri="{BB962C8B-B14F-4D97-AF65-F5344CB8AC3E}">
        <p14:creationId xmlns:p14="http://schemas.microsoft.com/office/powerpoint/2010/main" val="11418046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19FFE-322E-298D-3B63-DBDCC5B7207D}"/>
              </a:ext>
            </a:extLst>
          </p:cNvPr>
          <p:cNvSpPr>
            <a:spLocks noGrp="1"/>
          </p:cNvSpPr>
          <p:nvPr>
            <p:ph type="title"/>
          </p:nvPr>
        </p:nvSpPr>
        <p:spPr>
          <a:ln>
            <a:solidFill>
              <a:srgbClr val="00B0F0"/>
            </a:solidFill>
          </a:ln>
        </p:spPr>
        <p:txBody>
          <a:bodyPr/>
          <a:lstStyle/>
          <a:p>
            <a:pPr algn="ctr"/>
            <a:r>
              <a:rPr lang="en-US" dirty="0"/>
              <a:t>DİPEPTİDİL PEPTİDAZ-4 (DPP-4) İNHİBİTÖRLERİ</a:t>
            </a:r>
          </a:p>
        </p:txBody>
      </p:sp>
      <p:sp>
        <p:nvSpPr>
          <p:cNvPr id="3" name="Content Placeholder 2">
            <a:extLst>
              <a:ext uri="{FF2B5EF4-FFF2-40B4-BE49-F238E27FC236}">
                <a16:creationId xmlns:a16="http://schemas.microsoft.com/office/drawing/2014/main" id="{E7A5B93A-315E-7F4D-8898-D8A1CFC691D4}"/>
              </a:ext>
            </a:extLst>
          </p:cNvPr>
          <p:cNvSpPr>
            <a:spLocks noGrp="1"/>
          </p:cNvSpPr>
          <p:nvPr>
            <p:ph idx="1"/>
          </p:nvPr>
        </p:nvSpPr>
        <p:spPr>
          <a:ln>
            <a:solidFill>
              <a:srgbClr val="00B0F0"/>
            </a:solidFill>
          </a:ln>
        </p:spPr>
        <p:txBody>
          <a:bodyPr/>
          <a:lstStyle/>
          <a:p>
            <a:r>
              <a:rPr lang="tr-TR" dirty="0"/>
              <a:t>Bu ilaç grubunun başlangıç glisemi düzeyine bağlı olarak HbA1c düzeyine  üzerine etkisi %0.6-%0.7 civarındadır. </a:t>
            </a:r>
          </a:p>
          <a:p>
            <a:r>
              <a:rPr lang="tr-TR" dirty="0"/>
              <a:t>İlaçların GIS toleransı çok iyidir. Sadece önlem olarak pankreas hastalığı olanlarda kullanılmaması önerilmektedir. </a:t>
            </a:r>
          </a:p>
          <a:p>
            <a:r>
              <a:rPr lang="tr-TR" dirty="0"/>
              <a:t>Nadirde olsa büllöz pemfigoid ve artralji raporlanmıştır (Men P. et  2017).</a:t>
            </a:r>
          </a:p>
          <a:p>
            <a:r>
              <a:rPr lang="tr-TR" dirty="0"/>
              <a:t>Metformin ile kombinasyonu metforminin GLP-1 sekresyonunu artırdığı için avantajlıdır.</a:t>
            </a:r>
          </a:p>
          <a:p>
            <a:r>
              <a:rPr lang="tr-TR" dirty="0"/>
              <a:t>Hipoglisemi riskleri oldukça düşüktür.</a:t>
            </a:r>
            <a:endParaRPr lang="en-US" dirty="0"/>
          </a:p>
        </p:txBody>
      </p:sp>
    </p:spTree>
    <p:extLst>
      <p:ext uri="{BB962C8B-B14F-4D97-AF65-F5344CB8AC3E}">
        <p14:creationId xmlns:p14="http://schemas.microsoft.com/office/powerpoint/2010/main" val="4167843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C5450-E1DB-D3C7-C62A-3BEBA54CA1A0}"/>
              </a:ext>
            </a:extLst>
          </p:cNvPr>
          <p:cNvSpPr>
            <a:spLocks noGrp="1"/>
          </p:cNvSpPr>
          <p:nvPr>
            <p:ph type="title"/>
          </p:nvPr>
        </p:nvSpPr>
        <p:spPr>
          <a:ln>
            <a:solidFill>
              <a:srgbClr val="00B0F0"/>
            </a:solidFill>
          </a:ln>
        </p:spPr>
        <p:txBody>
          <a:bodyPr/>
          <a:lstStyle/>
          <a:p>
            <a:pPr algn="ctr"/>
            <a:r>
              <a:rPr lang="tr-TR" dirty="0"/>
              <a:t>DİYABETİK YAŞLI BİREYLERDE ÖNCELİKLER</a:t>
            </a:r>
            <a:endParaRPr lang="en-US" dirty="0"/>
          </a:p>
        </p:txBody>
      </p:sp>
      <p:sp>
        <p:nvSpPr>
          <p:cNvPr id="3" name="Content Placeholder 2">
            <a:extLst>
              <a:ext uri="{FF2B5EF4-FFF2-40B4-BE49-F238E27FC236}">
                <a16:creationId xmlns:a16="http://schemas.microsoft.com/office/drawing/2014/main" id="{DBDA0253-8728-DDA9-C2C2-3D019A9FEF39}"/>
              </a:ext>
            </a:extLst>
          </p:cNvPr>
          <p:cNvSpPr>
            <a:spLocks noGrp="1"/>
          </p:cNvSpPr>
          <p:nvPr>
            <p:ph idx="1"/>
          </p:nvPr>
        </p:nvSpPr>
        <p:spPr>
          <a:ln>
            <a:solidFill>
              <a:srgbClr val="00B0F0"/>
            </a:solidFill>
          </a:ln>
        </p:spPr>
        <p:txBody>
          <a:bodyPr/>
          <a:lstStyle/>
          <a:p>
            <a:pPr>
              <a:lnSpc>
                <a:spcPct val="150000"/>
              </a:lnSpc>
              <a:spcBef>
                <a:spcPts val="0"/>
              </a:spcBef>
            </a:pPr>
            <a:r>
              <a:rPr lang="tr-TR" dirty="0"/>
              <a:t>Hasta güvenliği </a:t>
            </a:r>
          </a:p>
          <a:p>
            <a:pPr algn="just">
              <a:lnSpc>
                <a:spcPct val="150000"/>
              </a:lnSpc>
              <a:spcBef>
                <a:spcPts val="0"/>
              </a:spcBef>
            </a:pPr>
            <a:r>
              <a:rPr lang="tr-TR" dirty="0"/>
              <a:t>Akut komplikasyonların önlenmesi</a:t>
            </a:r>
          </a:p>
          <a:p>
            <a:pPr>
              <a:lnSpc>
                <a:spcPct val="150000"/>
              </a:lnSpc>
              <a:spcBef>
                <a:spcPts val="0"/>
              </a:spcBef>
            </a:pPr>
            <a:r>
              <a:rPr lang="tr-TR" dirty="0"/>
              <a:t>Hayat kalitesinin optimize edilmesi </a:t>
            </a:r>
          </a:p>
          <a:p>
            <a:pPr>
              <a:lnSpc>
                <a:spcPct val="150000"/>
              </a:lnSpc>
              <a:spcBef>
                <a:spcPts val="0"/>
              </a:spcBef>
            </a:pPr>
            <a:r>
              <a:rPr lang="tr-TR" dirty="0"/>
              <a:t>Tedavinin kişiselleştirilmesi</a:t>
            </a:r>
            <a:endParaRPr lang="en-US" dirty="0"/>
          </a:p>
          <a:p>
            <a:endParaRPr lang="en-US" dirty="0"/>
          </a:p>
        </p:txBody>
      </p:sp>
      <p:sp>
        <p:nvSpPr>
          <p:cNvPr id="4" name="TextBox 3">
            <a:extLst>
              <a:ext uri="{FF2B5EF4-FFF2-40B4-BE49-F238E27FC236}">
                <a16:creationId xmlns:a16="http://schemas.microsoft.com/office/drawing/2014/main" id="{B119B6F2-C07D-090D-9174-6F2F81FF272E}"/>
              </a:ext>
            </a:extLst>
          </p:cNvPr>
          <p:cNvSpPr txBox="1"/>
          <p:nvPr/>
        </p:nvSpPr>
        <p:spPr>
          <a:xfrm>
            <a:off x="7273637" y="4294909"/>
            <a:ext cx="3671454" cy="523220"/>
          </a:xfrm>
          <a:prstGeom prst="rect">
            <a:avLst/>
          </a:prstGeom>
          <a:noFill/>
        </p:spPr>
        <p:txBody>
          <a:bodyPr wrap="square" rtlCol="0">
            <a:spAutoFit/>
          </a:bodyPr>
          <a:lstStyle/>
          <a:p>
            <a:r>
              <a:rPr lang="en-US" sz="2800" dirty="0"/>
              <a:t>Gadó</a:t>
            </a:r>
            <a:r>
              <a:rPr lang="tr-TR" sz="2800" dirty="0"/>
              <a:t> K. et al., 2024</a:t>
            </a:r>
            <a:endParaRPr lang="en-US" sz="2800" dirty="0"/>
          </a:p>
        </p:txBody>
      </p:sp>
    </p:spTree>
    <p:extLst>
      <p:ext uri="{BB962C8B-B14F-4D97-AF65-F5344CB8AC3E}">
        <p14:creationId xmlns:p14="http://schemas.microsoft.com/office/powerpoint/2010/main" val="3894358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1F4C8-945D-DC9A-6020-32A83F0FA746}"/>
              </a:ext>
            </a:extLst>
          </p:cNvPr>
          <p:cNvSpPr>
            <a:spLocks noGrp="1"/>
          </p:cNvSpPr>
          <p:nvPr>
            <p:ph type="title"/>
          </p:nvPr>
        </p:nvSpPr>
        <p:spPr>
          <a:ln>
            <a:solidFill>
              <a:srgbClr val="00B0F0"/>
            </a:solidFill>
          </a:ln>
        </p:spPr>
        <p:txBody>
          <a:bodyPr/>
          <a:lstStyle/>
          <a:p>
            <a:pPr algn="ctr"/>
            <a:r>
              <a:rPr lang="en-US" dirty="0"/>
              <a:t>DİPEPTİDİL PEPTİDAZ-4 (DPP-4) </a:t>
            </a:r>
            <a:r>
              <a:rPr lang="tr-TR" dirty="0"/>
              <a:t>İ</a:t>
            </a:r>
            <a:r>
              <a:rPr lang="en-US" dirty="0"/>
              <a:t>NH</a:t>
            </a:r>
            <a:r>
              <a:rPr lang="tr-TR" dirty="0"/>
              <a:t>İ</a:t>
            </a:r>
            <a:r>
              <a:rPr lang="en-US" dirty="0"/>
              <a:t>B</a:t>
            </a:r>
            <a:r>
              <a:rPr lang="tr-TR" dirty="0"/>
              <a:t>İ</a:t>
            </a:r>
            <a:r>
              <a:rPr lang="en-US" dirty="0"/>
              <a:t>T</a:t>
            </a:r>
            <a:r>
              <a:rPr lang="tr-TR" dirty="0"/>
              <a:t>Ö</a:t>
            </a:r>
            <a:r>
              <a:rPr lang="en-US" dirty="0"/>
              <a:t>R</a:t>
            </a:r>
            <a:r>
              <a:rPr lang="tr-TR" dirty="0"/>
              <a:t>LERİ</a:t>
            </a:r>
            <a:endParaRPr lang="en-US" dirty="0"/>
          </a:p>
        </p:txBody>
      </p:sp>
      <p:sp>
        <p:nvSpPr>
          <p:cNvPr id="3" name="Content Placeholder 2">
            <a:extLst>
              <a:ext uri="{FF2B5EF4-FFF2-40B4-BE49-F238E27FC236}">
                <a16:creationId xmlns:a16="http://schemas.microsoft.com/office/drawing/2014/main" id="{8FF8C045-D8BF-CB2A-9D32-2F7A2C1FF3F5}"/>
              </a:ext>
            </a:extLst>
          </p:cNvPr>
          <p:cNvSpPr>
            <a:spLocks noGrp="1"/>
          </p:cNvSpPr>
          <p:nvPr>
            <p:ph idx="1"/>
          </p:nvPr>
        </p:nvSpPr>
        <p:spPr>
          <a:ln>
            <a:solidFill>
              <a:srgbClr val="00B0F0"/>
            </a:solidFill>
          </a:ln>
        </p:spPr>
        <p:txBody>
          <a:bodyPr>
            <a:normAutofit fontScale="92500"/>
          </a:bodyPr>
          <a:lstStyle/>
          <a:p>
            <a:pPr algn="just">
              <a:lnSpc>
                <a:spcPct val="150000"/>
              </a:lnSpc>
              <a:spcBef>
                <a:spcPts val="0"/>
              </a:spcBef>
            </a:pPr>
            <a:r>
              <a:rPr lang="tr-TR" dirty="0"/>
              <a:t>Hem havuzlanmış analizlerde hem de plasebo kontrollü çalışmalarda, DPP-4 inhibitörlerinin etkilerinin yaşlanma ile değişmediği gösterilmiştir (Schweizer A et al., 2011 ve Del Prato S et al., 2013).</a:t>
            </a:r>
          </a:p>
          <a:p>
            <a:pPr algn="just">
              <a:lnSpc>
                <a:spcPct val="150000"/>
              </a:lnSpc>
              <a:spcBef>
                <a:spcPts val="0"/>
              </a:spcBef>
            </a:pPr>
            <a:r>
              <a:rPr lang="tr-TR" dirty="0"/>
              <a:t>Sitagliptinin yaşlı popülasyonda etkinliğini gösteren çalışmalar mevcuttur (</a:t>
            </a:r>
            <a:r>
              <a:rPr lang="de-DE" dirty="0"/>
              <a:t>Schweizer A et al., 2011</a:t>
            </a:r>
            <a:r>
              <a:rPr lang="tr-TR" dirty="0"/>
              <a:t>, Barzilai N et al., 2011 ve Barnett AH et al., 2013).</a:t>
            </a:r>
          </a:p>
          <a:p>
            <a:pPr algn="just">
              <a:lnSpc>
                <a:spcPct val="150000"/>
              </a:lnSpc>
              <a:spcBef>
                <a:spcPts val="0"/>
              </a:spcBef>
            </a:pPr>
            <a:r>
              <a:rPr lang="tr-TR" dirty="0"/>
              <a:t>Renal yetmezliği olan yaşlı bireylerde kullanılabilir ancak, bazı moleküllerde doz ayarı gerekir.</a:t>
            </a:r>
          </a:p>
          <a:p>
            <a:endParaRPr lang="en-US" dirty="0"/>
          </a:p>
        </p:txBody>
      </p:sp>
    </p:spTree>
    <p:extLst>
      <p:ext uri="{BB962C8B-B14F-4D97-AF65-F5344CB8AC3E}">
        <p14:creationId xmlns:p14="http://schemas.microsoft.com/office/powerpoint/2010/main" val="25947427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009FA-1CDB-1E88-5A17-6C728E76E2B5}"/>
              </a:ext>
            </a:extLst>
          </p:cNvPr>
          <p:cNvSpPr>
            <a:spLocks noGrp="1"/>
          </p:cNvSpPr>
          <p:nvPr>
            <p:ph type="title"/>
          </p:nvPr>
        </p:nvSpPr>
        <p:spPr>
          <a:ln>
            <a:solidFill>
              <a:srgbClr val="00B0F0"/>
            </a:solidFill>
          </a:ln>
        </p:spPr>
        <p:txBody>
          <a:bodyPr/>
          <a:lstStyle/>
          <a:p>
            <a:pPr algn="ctr"/>
            <a:r>
              <a:rPr lang="en-US" dirty="0"/>
              <a:t>D</a:t>
            </a:r>
            <a:r>
              <a:rPr lang="tr-TR" dirty="0"/>
              <a:t>İPEPTİL</a:t>
            </a:r>
            <a:r>
              <a:rPr lang="en-US" dirty="0"/>
              <a:t> PEPT</a:t>
            </a:r>
            <a:r>
              <a:rPr lang="tr-TR" dirty="0"/>
              <a:t>İ</a:t>
            </a:r>
            <a:r>
              <a:rPr lang="en-US" dirty="0"/>
              <a:t>DA</a:t>
            </a:r>
            <a:r>
              <a:rPr lang="tr-TR" dirty="0"/>
              <a:t>Z</a:t>
            </a:r>
            <a:r>
              <a:rPr lang="en-US" dirty="0"/>
              <a:t>-4 (DPP-4) İNHİBİTÖRLERİ</a:t>
            </a:r>
          </a:p>
        </p:txBody>
      </p:sp>
      <p:sp>
        <p:nvSpPr>
          <p:cNvPr id="3" name="Content Placeholder 2">
            <a:extLst>
              <a:ext uri="{FF2B5EF4-FFF2-40B4-BE49-F238E27FC236}">
                <a16:creationId xmlns:a16="http://schemas.microsoft.com/office/drawing/2014/main" id="{924DFF8B-7291-B2A9-9791-80262F0F7D65}"/>
              </a:ext>
            </a:extLst>
          </p:cNvPr>
          <p:cNvSpPr>
            <a:spLocks noGrp="1"/>
          </p:cNvSpPr>
          <p:nvPr>
            <p:ph idx="1"/>
          </p:nvPr>
        </p:nvSpPr>
        <p:spPr>
          <a:ln>
            <a:solidFill>
              <a:srgbClr val="00B0F0"/>
            </a:solidFill>
          </a:ln>
        </p:spPr>
        <p:txBody>
          <a:bodyPr/>
          <a:lstStyle/>
          <a:p>
            <a:pPr algn="just">
              <a:lnSpc>
                <a:spcPct val="150000"/>
              </a:lnSpc>
              <a:spcBef>
                <a:spcPts val="0"/>
              </a:spcBef>
            </a:pPr>
            <a:r>
              <a:rPr lang="tr-TR" dirty="0"/>
              <a:t>Alt grup analizlerinde, DPP-4 inhibitörlernin kardiyak güvenirlikleri, 65 yaş üzeri ile 29-31 yaş arası için benzer bulunmuştur. </a:t>
            </a:r>
          </a:p>
          <a:p>
            <a:pPr algn="just">
              <a:lnSpc>
                <a:spcPct val="150000"/>
              </a:lnSpc>
              <a:spcBef>
                <a:spcPts val="0"/>
              </a:spcBef>
            </a:pPr>
            <a:r>
              <a:rPr lang="tr-TR" dirty="0"/>
              <a:t>Bazı deneysel çalışmalarda, DPP-4 inhibitörlerinin nöroprotektif etkileri sayesinde Alzheimer hastalığında ve Parkinson hastalığında kognitif düşüşü azaltığına dair kanıtlar gösterilmiştir (Paolisso G et al., 2012).</a:t>
            </a:r>
            <a:endParaRPr lang="en-US" dirty="0"/>
          </a:p>
        </p:txBody>
      </p:sp>
    </p:spTree>
    <p:extLst>
      <p:ext uri="{BB962C8B-B14F-4D97-AF65-F5344CB8AC3E}">
        <p14:creationId xmlns:p14="http://schemas.microsoft.com/office/powerpoint/2010/main" val="32311429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6CBA1-7BA5-24D5-233E-776A64124A16}"/>
              </a:ext>
            </a:extLst>
          </p:cNvPr>
          <p:cNvSpPr>
            <a:spLocks noGrp="1"/>
          </p:cNvSpPr>
          <p:nvPr>
            <p:ph type="title"/>
          </p:nvPr>
        </p:nvSpPr>
        <p:spPr>
          <a:ln>
            <a:solidFill>
              <a:srgbClr val="00B0F0"/>
            </a:solidFill>
          </a:ln>
        </p:spPr>
        <p:txBody>
          <a:bodyPr/>
          <a:lstStyle/>
          <a:p>
            <a:pPr algn="ctr"/>
            <a:r>
              <a:rPr lang="en-US" dirty="0"/>
              <a:t>SOD</a:t>
            </a:r>
            <a:r>
              <a:rPr lang="tr-TR" dirty="0"/>
              <a:t>Y</a:t>
            </a:r>
            <a:r>
              <a:rPr lang="en-US" dirty="0"/>
              <a:t>UM-GLU</a:t>
            </a:r>
            <a:r>
              <a:rPr lang="tr-TR" dirty="0"/>
              <a:t>K</a:t>
            </a:r>
            <a:r>
              <a:rPr lang="en-US" dirty="0"/>
              <a:t>O</a:t>
            </a:r>
            <a:r>
              <a:rPr lang="tr-TR" dirty="0"/>
              <a:t>Z</a:t>
            </a:r>
            <a:r>
              <a:rPr lang="en-US" dirty="0"/>
              <a:t> </a:t>
            </a:r>
            <a:r>
              <a:rPr lang="tr-TR" dirty="0"/>
              <a:t>C</a:t>
            </a:r>
            <a:r>
              <a:rPr lang="en-US" dirty="0"/>
              <a:t>O-TRANSPORTER-2 (SGLT2) </a:t>
            </a:r>
            <a:r>
              <a:rPr lang="tr-TR" dirty="0"/>
              <a:t>İ</a:t>
            </a:r>
            <a:r>
              <a:rPr lang="en-US" dirty="0"/>
              <a:t>NH</a:t>
            </a:r>
            <a:r>
              <a:rPr lang="tr-TR" dirty="0"/>
              <a:t>İ</a:t>
            </a:r>
            <a:r>
              <a:rPr lang="en-US" dirty="0"/>
              <a:t>B</a:t>
            </a:r>
            <a:r>
              <a:rPr lang="tr-TR" dirty="0"/>
              <a:t>İ</a:t>
            </a:r>
            <a:r>
              <a:rPr lang="en-US" dirty="0"/>
              <a:t>T</a:t>
            </a:r>
            <a:r>
              <a:rPr lang="tr-TR" dirty="0"/>
              <a:t>Ö</a:t>
            </a:r>
            <a:r>
              <a:rPr lang="en-US" dirty="0"/>
              <a:t>R</a:t>
            </a:r>
            <a:r>
              <a:rPr lang="tr-TR" dirty="0"/>
              <a:t>LERİ</a:t>
            </a:r>
            <a:endParaRPr lang="en-US" dirty="0"/>
          </a:p>
        </p:txBody>
      </p:sp>
      <p:sp>
        <p:nvSpPr>
          <p:cNvPr id="3" name="Content Placeholder 2">
            <a:extLst>
              <a:ext uri="{FF2B5EF4-FFF2-40B4-BE49-F238E27FC236}">
                <a16:creationId xmlns:a16="http://schemas.microsoft.com/office/drawing/2014/main" id="{F6F7737C-C4B2-20E6-94F4-ED605270497E}"/>
              </a:ext>
            </a:extLst>
          </p:cNvPr>
          <p:cNvSpPr>
            <a:spLocks noGrp="1"/>
          </p:cNvSpPr>
          <p:nvPr>
            <p:ph idx="1"/>
          </p:nvPr>
        </p:nvSpPr>
        <p:spPr>
          <a:ln>
            <a:solidFill>
              <a:srgbClr val="00B0F0"/>
            </a:solidFill>
          </a:ln>
        </p:spPr>
        <p:txBody>
          <a:bodyPr>
            <a:normAutofit fontScale="92500"/>
          </a:bodyPr>
          <a:lstStyle/>
          <a:p>
            <a:pPr algn="just">
              <a:lnSpc>
                <a:spcPct val="150000"/>
              </a:lnSpc>
              <a:spcBef>
                <a:spcPts val="0"/>
              </a:spcBef>
            </a:pPr>
            <a:r>
              <a:rPr lang="tr-TR" dirty="0"/>
              <a:t>Hem gözlemsel çalışmalarda hem de klinik çalışmalarda SGLT2 inhibitörleri yaşlı diyabeik hastalarda hem iyi tolere edilmiştir hem de efektiftir (Fioretto P et al., 2016, Monteiro P et al., 2019, Bode B et al., 2013 ve Sinclair AJ et al., 2016).</a:t>
            </a:r>
          </a:p>
          <a:p>
            <a:pPr algn="just">
              <a:lnSpc>
                <a:spcPct val="150000"/>
              </a:lnSpc>
              <a:spcBef>
                <a:spcPts val="0"/>
              </a:spcBef>
            </a:pPr>
            <a:r>
              <a:rPr lang="tr-TR" dirty="0"/>
              <a:t>Kronik böbrek hastalığında da güvenilir bulunmuştur (Yale J-F et al., 2013).</a:t>
            </a:r>
          </a:p>
          <a:p>
            <a:pPr algn="just">
              <a:lnSpc>
                <a:spcPct val="150000"/>
              </a:lnSpc>
              <a:spcBef>
                <a:spcPts val="0"/>
              </a:spcBef>
            </a:pPr>
            <a:r>
              <a:rPr lang="tr-TR" dirty="0"/>
              <a:t>Empagliflozin ve canagliflozin majör kardiyovasküler olay riskini azaltmaktadır (Zelniker TA et al., 2019).</a:t>
            </a:r>
          </a:p>
          <a:p>
            <a:endParaRPr lang="en-US" dirty="0"/>
          </a:p>
        </p:txBody>
      </p:sp>
    </p:spTree>
    <p:extLst>
      <p:ext uri="{BB962C8B-B14F-4D97-AF65-F5344CB8AC3E}">
        <p14:creationId xmlns:p14="http://schemas.microsoft.com/office/powerpoint/2010/main" val="16918175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0D253-3D8C-F3D4-4DFF-C01237AB780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41B785F-A418-E4DB-5DA1-B8733A365175}"/>
              </a:ext>
            </a:extLst>
          </p:cNvPr>
          <p:cNvSpPr>
            <a:spLocks noGrp="1"/>
          </p:cNvSpPr>
          <p:nvPr>
            <p:ph idx="1"/>
          </p:nvPr>
        </p:nvSpPr>
        <p:spPr>
          <a:ln>
            <a:solidFill>
              <a:srgbClr val="00B0F0"/>
            </a:solidFill>
          </a:ln>
        </p:spPr>
        <p:txBody>
          <a:bodyPr/>
          <a:lstStyle/>
          <a:p>
            <a:pPr algn="just">
              <a:lnSpc>
                <a:spcPct val="150000"/>
              </a:lnSpc>
              <a:spcBef>
                <a:spcPts val="0"/>
              </a:spcBef>
            </a:pPr>
            <a:r>
              <a:rPr lang="tr-TR" dirty="0"/>
              <a:t>Aileyi, canagliflozin, dapagliflozin ve empagliflozin.</a:t>
            </a:r>
          </a:p>
          <a:p>
            <a:pPr algn="just">
              <a:lnSpc>
                <a:spcPct val="150000"/>
              </a:lnSpc>
              <a:spcBef>
                <a:spcPts val="0"/>
              </a:spcBef>
            </a:pPr>
            <a:r>
              <a:rPr lang="tr-TR" dirty="0"/>
              <a:t>Bu gruptaki tüm ilaçlar, kalp yetmezliğine bağlı hospitalizasyonu ve diyabetik nefropatinin ilerlemesini azaltmaktadır (McMurray JJV et al., 2019 ve Perkovic V et al., 2019).</a:t>
            </a:r>
          </a:p>
          <a:p>
            <a:pPr algn="just">
              <a:lnSpc>
                <a:spcPct val="150000"/>
              </a:lnSpc>
              <a:spcBef>
                <a:spcPts val="0"/>
              </a:spcBef>
            </a:pPr>
            <a:r>
              <a:rPr lang="tr-TR" dirty="0"/>
              <a:t>Tek doz kullanım kolaylığı, kardiyovasküler ve renal avantajları yaşlı bireylerde kullanımlarını cazip hale getirir.</a:t>
            </a:r>
          </a:p>
          <a:p>
            <a:pPr algn="just">
              <a:lnSpc>
                <a:spcPct val="150000"/>
              </a:lnSpc>
              <a:spcBef>
                <a:spcPts val="0"/>
              </a:spcBef>
            </a:pPr>
            <a:endParaRPr lang="en-US" dirty="0"/>
          </a:p>
        </p:txBody>
      </p:sp>
    </p:spTree>
    <p:extLst>
      <p:ext uri="{BB962C8B-B14F-4D97-AF65-F5344CB8AC3E}">
        <p14:creationId xmlns:p14="http://schemas.microsoft.com/office/powerpoint/2010/main" val="21364045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8C710-F186-7F3F-A38D-60C1207C87D8}"/>
              </a:ext>
            </a:extLst>
          </p:cNvPr>
          <p:cNvSpPr>
            <a:spLocks noGrp="1"/>
          </p:cNvSpPr>
          <p:nvPr>
            <p:ph type="title"/>
          </p:nvPr>
        </p:nvSpPr>
        <p:spPr>
          <a:ln>
            <a:solidFill>
              <a:srgbClr val="00B0F0"/>
            </a:solidFill>
          </a:ln>
        </p:spPr>
        <p:txBody>
          <a:bodyPr/>
          <a:lstStyle/>
          <a:p>
            <a:pPr algn="ctr"/>
            <a:r>
              <a:rPr lang="tr-TR" dirty="0"/>
              <a:t>SGLT-2 İNHİBİTÖRLERİNİN YAN ETKİLERİ</a:t>
            </a:r>
            <a:endParaRPr lang="en-US" dirty="0"/>
          </a:p>
        </p:txBody>
      </p:sp>
      <p:sp>
        <p:nvSpPr>
          <p:cNvPr id="3" name="Content Placeholder 2">
            <a:extLst>
              <a:ext uri="{FF2B5EF4-FFF2-40B4-BE49-F238E27FC236}">
                <a16:creationId xmlns:a16="http://schemas.microsoft.com/office/drawing/2014/main" id="{33088AF7-23B0-770B-A5CD-1D34A83ED6CC}"/>
              </a:ext>
            </a:extLst>
          </p:cNvPr>
          <p:cNvSpPr>
            <a:spLocks noGrp="1"/>
          </p:cNvSpPr>
          <p:nvPr>
            <p:ph idx="1"/>
          </p:nvPr>
        </p:nvSpPr>
        <p:spPr>
          <a:ln>
            <a:solidFill>
              <a:srgbClr val="00B0F0"/>
            </a:solidFill>
          </a:ln>
        </p:spPr>
        <p:txBody>
          <a:bodyPr/>
          <a:lstStyle/>
          <a:p>
            <a:pPr algn="just">
              <a:lnSpc>
                <a:spcPct val="150000"/>
              </a:lnSpc>
              <a:spcBef>
                <a:spcPts val="0"/>
              </a:spcBef>
            </a:pPr>
            <a:r>
              <a:rPr lang="tr-TR" dirty="0"/>
              <a:t>Genitoüriner enfeksiyonlar.</a:t>
            </a:r>
          </a:p>
          <a:p>
            <a:pPr algn="just">
              <a:lnSpc>
                <a:spcPct val="150000"/>
              </a:lnSpc>
              <a:spcBef>
                <a:spcPts val="0"/>
              </a:spcBef>
            </a:pPr>
            <a:r>
              <a:rPr lang="tr-TR" dirty="0"/>
              <a:t>Dehidratasyon ve GFH’ında azalma (Sinclair AJ et al., 2016).</a:t>
            </a:r>
          </a:p>
          <a:p>
            <a:pPr algn="just">
              <a:lnSpc>
                <a:spcPct val="150000"/>
              </a:lnSpc>
              <a:spcBef>
                <a:spcPts val="0"/>
              </a:spcBef>
            </a:pPr>
            <a:r>
              <a:rPr lang="tr-TR" dirty="0"/>
              <a:t>Diüretik alan hastalarda SGLT-2 inhibitörleri başlandığı zaman doz azaltımı önerilmektedir (Sesti G et al., 2018).</a:t>
            </a:r>
          </a:p>
          <a:p>
            <a:endParaRPr lang="en-US" dirty="0"/>
          </a:p>
        </p:txBody>
      </p:sp>
    </p:spTree>
    <p:extLst>
      <p:ext uri="{BB962C8B-B14F-4D97-AF65-F5344CB8AC3E}">
        <p14:creationId xmlns:p14="http://schemas.microsoft.com/office/powerpoint/2010/main" val="40091021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3F474-0CD8-8152-ABCB-08F94F2A30C4}"/>
              </a:ext>
            </a:extLst>
          </p:cNvPr>
          <p:cNvSpPr>
            <a:spLocks noGrp="1"/>
          </p:cNvSpPr>
          <p:nvPr>
            <p:ph type="title"/>
          </p:nvPr>
        </p:nvSpPr>
        <p:spPr>
          <a:ln>
            <a:solidFill>
              <a:srgbClr val="00B0F0"/>
            </a:solidFill>
          </a:ln>
        </p:spPr>
        <p:txBody>
          <a:bodyPr/>
          <a:lstStyle/>
          <a:p>
            <a:pPr algn="ctr"/>
            <a:r>
              <a:rPr lang="en-US" dirty="0"/>
              <a:t>GLU</a:t>
            </a:r>
            <a:r>
              <a:rPr lang="tr-TR" dirty="0"/>
              <a:t>K</a:t>
            </a:r>
            <a:r>
              <a:rPr lang="en-US" dirty="0"/>
              <a:t>AGON-</a:t>
            </a:r>
            <a:r>
              <a:rPr lang="tr-TR" dirty="0"/>
              <a:t>BENZERİ</a:t>
            </a:r>
            <a:r>
              <a:rPr lang="en-US" dirty="0"/>
              <a:t> PEPT</a:t>
            </a:r>
            <a:r>
              <a:rPr lang="tr-TR" dirty="0"/>
              <a:t>İ</a:t>
            </a:r>
            <a:r>
              <a:rPr lang="en-US" dirty="0"/>
              <a:t>D 1 (GLP-1) RE</a:t>
            </a:r>
            <a:r>
              <a:rPr lang="tr-TR" dirty="0"/>
              <a:t>S</a:t>
            </a:r>
            <a:r>
              <a:rPr lang="en-US" dirty="0"/>
              <a:t>EPT</a:t>
            </a:r>
            <a:r>
              <a:rPr lang="tr-TR" dirty="0"/>
              <a:t>Ö</a:t>
            </a:r>
            <a:r>
              <a:rPr lang="en-US" dirty="0"/>
              <a:t>R AGON</a:t>
            </a:r>
            <a:r>
              <a:rPr lang="tr-TR" dirty="0"/>
              <a:t>İ</a:t>
            </a:r>
            <a:r>
              <a:rPr lang="en-US" dirty="0"/>
              <a:t>ST</a:t>
            </a:r>
            <a:r>
              <a:rPr lang="tr-TR" dirty="0"/>
              <a:t>LERİ</a:t>
            </a:r>
            <a:endParaRPr lang="en-US" dirty="0"/>
          </a:p>
        </p:txBody>
      </p:sp>
      <p:sp>
        <p:nvSpPr>
          <p:cNvPr id="3" name="Content Placeholder 2">
            <a:extLst>
              <a:ext uri="{FF2B5EF4-FFF2-40B4-BE49-F238E27FC236}">
                <a16:creationId xmlns:a16="http://schemas.microsoft.com/office/drawing/2014/main" id="{E27E8C07-C904-2885-4C99-F7F58BB4BEF6}"/>
              </a:ext>
            </a:extLst>
          </p:cNvPr>
          <p:cNvSpPr>
            <a:spLocks noGrp="1"/>
          </p:cNvSpPr>
          <p:nvPr>
            <p:ph idx="1"/>
          </p:nvPr>
        </p:nvSpPr>
        <p:spPr>
          <a:ln>
            <a:solidFill>
              <a:srgbClr val="00B0F0"/>
            </a:solidFill>
          </a:ln>
        </p:spPr>
        <p:txBody>
          <a:bodyPr>
            <a:normAutofit fontScale="92500" lnSpcReduction="20000"/>
          </a:bodyPr>
          <a:lstStyle/>
          <a:p>
            <a:pPr algn="just">
              <a:lnSpc>
                <a:spcPct val="170000"/>
              </a:lnSpc>
              <a:spcBef>
                <a:spcPts val="0"/>
              </a:spcBef>
            </a:pPr>
            <a:r>
              <a:rPr lang="tr-TR" dirty="0"/>
              <a:t>Düşük hipoglisemi riskine sahiptirler ve vücut ağırlığı üzerine olumlu etkileri vardır (Zinman B. et al.,  2012).</a:t>
            </a:r>
          </a:p>
          <a:p>
            <a:pPr algn="just">
              <a:lnSpc>
                <a:spcPct val="170000"/>
              </a:lnSpc>
              <a:spcBef>
                <a:spcPts val="0"/>
              </a:spcBef>
            </a:pPr>
            <a:r>
              <a:rPr lang="tr-TR" dirty="0"/>
              <a:t>65 yaş üstü hastalar dahil, yüksek riskli hastalarda kardiyovasküler hastalık insidansını azaltmaktadırlar (Kristensen SL. et al., 2019).</a:t>
            </a:r>
          </a:p>
          <a:p>
            <a:r>
              <a:rPr lang="en-US" dirty="0"/>
              <a:t>Glucagon-like peptide 1</a:t>
            </a:r>
            <a:r>
              <a:rPr lang="tr-TR" dirty="0"/>
              <a:t> bağırsak kaynaklı bir </a:t>
            </a:r>
            <a:r>
              <a:rPr lang="tr-TR" dirty="0" err="1"/>
              <a:t>incretin</a:t>
            </a:r>
            <a:r>
              <a:rPr lang="tr-TR" dirty="0"/>
              <a:t> hormon olup yemek alımı ile salınır. Postprandiyal insülin salınımını artırır ve glukagon salınımını baskılar.</a:t>
            </a:r>
          </a:p>
          <a:p>
            <a:r>
              <a:rPr lang="en-US" dirty="0"/>
              <a:t> </a:t>
            </a:r>
            <a:r>
              <a:rPr lang="tr-TR" dirty="0"/>
              <a:t>GLP-1 gastrik boşaltmayı geciktirir ve SSS üzerinden bir miktar iştahı baskılar.</a:t>
            </a:r>
          </a:p>
          <a:p>
            <a:pPr algn="just">
              <a:lnSpc>
                <a:spcPct val="170000"/>
              </a:lnSpc>
              <a:spcBef>
                <a:spcPts val="0"/>
              </a:spcBef>
            </a:pPr>
            <a:endParaRPr lang="tr-TR" dirty="0"/>
          </a:p>
        </p:txBody>
      </p:sp>
    </p:spTree>
    <p:extLst>
      <p:ext uri="{BB962C8B-B14F-4D97-AF65-F5344CB8AC3E}">
        <p14:creationId xmlns:p14="http://schemas.microsoft.com/office/powerpoint/2010/main" val="25093337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F591E1-E949-E115-2C72-44C1C9D85B8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C7F103A-C5AD-4DF8-6BD0-10328DDC6AB4}"/>
              </a:ext>
            </a:extLst>
          </p:cNvPr>
          <p:cNvSpPr>
            <a:spLocks noGrp="1"/>
          </p:cNvSpPr>
          <p:nvPr>
            <p:ph idx="1"/>
          </p:nvPr>
        </p:nvSpPr>
        <p:spPr/>
        <p:txBody>
          <a:bodyPr>
            <a:normAutofit fontScale="85000" lnSpcReduction="20000"/>
          </a:bodyPr>
          <a:lstStyle/>
          <a:p>
            <a:endParaRPr lang="tr-TR" dirty="0"/>
          </a:p>
          <a:p>
            <a:pPr algn="just">
              <a:lnSpc>
                <a:spcPct val="170000"/>
              </a:lnSpc>
              <a:spcBef>
                <a:spcPts val="0"/>
              </a:spcBef>
            </a:pPr>
            <a:r>
              <a:rPr lang="tr-TR" dirty="0"/>
              <a:t>Aile üyeleri, </a:t>
            </a:r>
            <a:r>
              <a:rPr lang="tr-TR" dirty="0" err="1"/>
              <a:t>dulagtutide</a:t>
            </a:r>
            <a:r>
              <a:rPr lang="tr-TR" dirty="0"/>
              <a:t>, </a:t>
            </a:r>
            <a:r>
              <a:rPr lang="tr-TR" dirty="0" err="1"/>
              <a:t>exenatide</a:t>
            </a:r>
            <a:r>
              <a:rPr lang="tr-TR" dirty="0"/>
              <a:t>, </a:t>
            </a:r>
            <a:r>
              <a:rPr lang="tr-TR" dirty="0" err="1"/>
              <a:t>semaglutide</a:t>
            </a:r>
            <a:r>
              <a:rPr lang="tr-TR" dirty="0"/>
              <a:t> ve </a:t>
            </a:r>
            <a:r>
              <a:rPr lang="tr-TR" dirty="0" err="1"/>
              <a:t>liraglutide</a:t>
            </a:r>
            <a:r>
              <a:rPr lang="tr-TR" dirty="0"/>
              <a:t>.</a:t>
            </a:r>
          </a:p>
          <a:p>
            <a:pPr algn="just">
              <a:lnSpc>
                <a:spcPct val="170000"/>
              </a:lnSpc>
              <a:spcBef>
                <a:spcPts val="0"/>
              </a:spcBef>
            </a:pPr>
            <a:r>
              <a:rPr lang="tr-TR" dirty="0"/>
              <a:t>Preklinik ve klinik çalışmalarda bu ajanların </a:t>
            </a:r>
            <a:r>
              <a:rPr lang="tr-TR" dirty="0" err="1"/>
              <a:t>nöroproktektif</a:t>
            </a:r>
            <a:r>
              <a:rPr lang="tr-TR" dirty="0"/>
              <a:t> ve </a:t>
            </a:r>
            <a:r>
              <a:rPr lang="tr-TR" dirty="0" err="1"/>
              <a:t>nörotrofik</a:t>
            </a:r>
            <a:r>
              <a:rPr lang="tr-TR" dirty="0"/>
              <a:t> oldukları, kognitif performans ve nöronal korunma için Alzheimer demansı ve vasküler kaynaklı demansta ve retinal nörodejenerasyonda faydalı olduğu gösterilmiştir (</a:t>
            </a:r>
            <a:r>
              <a:rPr lang="tr-TR" dirty="0" err="1"/>
              <a:t>Groeneveld</a:t>
            </a:r>
            <a:r>
              <a:rPr lang="tr-TR" dirty="0"/>
              <a:t> ON., et al., 2016 ve </a:t>
            </a:r>
            <a:r>
              <a:rPr lang="tr-TR" dirty="0" err="1"/>
              <a:t>Hernández</a:t>
            </a:r>
            <a:r>
              <a:rPr lang="tr-TR" dirty="0"/>
              <a:t> C. et al., 2016). </a:t>
            </a:r>
          </a:p>
          <a:p>
            <a:r>
              <a:rPr lang="tr-TR" dirty="0"/>
              <a:t>Ancak 75 yaş üzeri bireylerde veriler yeterli değildir.</a:t>
            </a:r>
          </a:p>
          <a:p>
            <a:r>
              <a:rPr lang="tr-TR" dirty="0"/>
              <a:t>Dozlama bir avantaj olabilir, </a:t>
            </a:r>
            <a:r>
              <a:rPr lang="tr-TR" dirty="0" err="1"/>
              <a:t>ciltaltı</a:t>
            </a:r>
            <a:r>
              <a:rPr lang="tr-TR" dirty="0"/>
              <a:t> enjeksiyon yapılır. Genelde haftalık dozlama yapılır. </a:t>
            </a:r>
          </a:p>
          <a:p>
            <a:endParaRPr lang="tr-TR" dirty="0"/>
          </a:p>
        </p:txBody>
      </p:sp>
    </p:spTree>
    <p:extLst>
      <p:ext uri="{BB962C8B-B14F-4D97-AF65-F5344CB8AC3E}">
        <p14:creationId xmlns:p14="http://schemas.microsoft.com/office/powerpoint/2010/main" val="34168553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A97C9-C66B-3F2E-A8D1-3D69D28110A9}"/>
              </a:ext>
            </a:extLst>
          </p:cNvPr>
          <p:cNvSpPr>
            <a:spLocks noGrp="1"/>
          </p:cNvSpPr>
          <p:nvPr>
            <p:ph type="title"/>
          </p:nvPr>
        </p:nvSpPr>
        <p:spPr>
          <a:ln>
            <a:solidFill>
              <a:srgbClr val="00B0F0"/>
            </a:solidFill>
          </a:ln>
        </p:spPr>
        <p:txBody>
          <a:bodyPr/>
          <a:lstStyle/>
          <a:p>
            <a:pPr algn="ctr"/>
            <a:r>
              <a:rPr lang="en-US" dirty="0"/>
              <a:t>GLP-1</a:t>
            </a:r>
            <a:r>
              <a:rPr lang="tr-TR" dirty="0"/>
              <a:t> YAN ETKİLERİ</a:t>
            </a:r>
            <a:endParaRPr lang="en-US" dirty="0"/>
          </a:p>
        </p:txBody>
      </p:sp>
      <p:sp>
        <p:nvSpPr>
          <p:cNvPr id="3" name="Content Placeholder 2">
            <a:extLst>
              <a:ext uri="{FF2B5EF4-FFF2-40B4-BE49-F238E27FC236}">
                <a16:creationId xmlns:a16="http://schemas.microsoft.com/office/drawing/2014/main" id="{30B1D04F-8DDA-44ED-F427-957CE7F621F8}"/>
              </a:ext>
            </a:extLst>
          </p:cNvPr>
          <p:cNvSpPr>
            <a:spLocks noGrp="1"/>
          </p:cNvSpPr>
          <p:nvPr>
            <p:ph idx="1"/>
          </p:nvPr>
        </p:nvSpPr>
        <p:spPr>
          <a:ln>
            <a:solidFill>
              <a:srgbClr val="00B0F0"/>
            </a:solidFill>
          </a:ln>
        </p:spPr>
        <p:txBody>
          <a:bodyPr>
            <a:normAutofit fontScale="92500" lnSpcReduction="10000"/>
          </a:bodyPr>
          <a:lstStyle/>
          <a:p>
            <a:pPr algn="just">
              <a:lnSpc>
                <a:spcPct val="160000"/>
              </a:lnSpc>
              <a:spcBef>
                <a:spcPts val="0"/>
              </a:spcBef>
            </a:pPr>
            <a:r>
              <a:rPr lang="tr-TR" dirty="0"/>
              <a:t>En sık yan etkileri bulantıdır (Sesti G. Et al., 2018).</a:t>
            </a:r>
          </a:p>
          <a:p>
            <a:pPr algn="just">
              <a:lnSpc>
                <a:spcPct val="160000"/>
              </a:lnSpc>
              <a:spcBef>
                <a:spcPts val="0"/>
              </a:spcBef>
            </a:pPr>
            <a:r>
              <a:rPr lang="tr-TR" dirty="0"/>
              <a:t>Kilo kaybı ve iştahsızlık yapabilir ki bu geriatrik popülasyon için çok istenmeyen yan etkilerdir (</a:t>
            </a:r>
            <a:r>
              <a:rPr lang="en-US" dirty="0"/>
              <a:t>American Diabetes </a:t>
            </a:r>
            <a:r>
              <a:rPr lang="en-US" dirty="0" err="1"/>
              <a:t>Associatio</a:t>
            </a:r>
            <a:r>
              <a:rPr lang="tr-TR" dirty="0"/>
              <a:t>n, </a:t>
            </a:r>
            <a:r>
              <a:rPr lang="en-US" dirty="0"/>
              <a:t>2020</a:t>
            </a:r>
            <a:r>
              <a:rPr lang="tr-TR" dirty="0"/>
              <a:t>).</a:t>
            </a:r>
          </a:p>
          <a:p>
            <a:pPr algn="just">
              <a:lnSpc>
                <a:spcPct val="160000"/>
              </a:lnSpc>
              <a:spcBef>
                <a:spcPts val="0"/>
              </a:spcBef>
            </a:pPr>
            <a:r>
              <a:rPr lang="tr-TR" dirty="0"/>
              <a:t>Pankreatit riski ile ilişkilendirilmiştir, ancak bazı gerçek dünya çalışmalarında riskin artmadığı gözlemlenmiştir (</a:t>
            </a:r>
            <a:r>
              <a:rPr lang="en-US" dirty="0"/>
              <a:t>Ayoub</a:t>
            </a:r>
            <a:r>
              <a:rPr lang="tr-TR" dirty="0"/>
              <a:t> M. et al., 2025</a:t>
            </a:r>
            <a:r>
              <a:rPr lang="en-US" dirty="0"/>
              <a:t> </a:t>
            </a:r>
            <a:r>
              <a:rPr lang="tr-TR" dirty="0"/>
              <a:t>ve Lomelia LD et al., 2024).</a:t>
            </a:r>
          </a:p>
          <a:p>
            <a:pPr marL="0" indent="0" algn="just">
              <a:lnSpc>
                <a:spcPct val="150000"/>
              </a:lnSpc>
              <a:spcBef>
                <a:spcPts val="0"/>
              </a:spcBef>
              <a:buNone/>
            </a:pPr>
            <a:r>
              <a:rPr lang="tr-TR" dirty="0"/>
              <a:t> </a:t>
            </a:r>
            <a:endParaRPr lang="en-US" dirty="0"/>
          </a:p>
        </p:txBody>
      </p:sp>
    </p:spTree>
    <p:extLst>
      <p:ext uri="{BB962C8B-B14F-4D97-AF65-F5344CB8AC3E}">
        <p14:creationId xmlns:p14="http://schemas.microsoft.com/office/powerpoint/2010/main" val="17503209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8CD73-FC9E-C9D1-5994-27EEB21091E5}"/>
              </a:ext>
            </a:extLst>
          </p:cNvPr>
          <p:cNvSpPr>
            <a:spLocks noGrp="1"/>
          </p:cNvSpPr>
          <p:nvPr>
            <p:ph type="title"/>
          </p:nvPr>
        </p:nvSpPr>
        <p:spPr>
          <a:ln>
            <a:solidFill>
              <a:srgbClr val="00B0F0"/>
            </a:solidFill>
          </a:ln>
        </p:spPr>
        <p:txBody>
          <a:bodyPr/>
          <a:lstStyle/>
          <a:p>
            <a:pPr algn="ctr"/>
            <a:r>
              <a:rPr lang="tr-TR" dirty="0"/>
              <a:t>TEDAVİ HEDEFLERİ</a:t>
            </a:r>
            <a:endParaRPr lang="en-US" dirty="0"/>
          </a:p>
        </p:txBody>
      </p:sp>
      <p:sp>
        <p:nvSpPr>
          <p:cNvPr id="3" name="Content Placeholder 2">
            <a:extLst>
              <a:ext uri="{FF2B5EF4-FFF2-40B4-BE49-F238E27FC236}">
                <a16:creationId xmlns:a16="http://schemas.microsoft.com/office/drawing/2014/main" id="{08A781FA-7B28-E632-665B-C61701252FF6}"/>
              </a:ext>
            </a:extLst>
          </p:cNvPr>
          <p:cNvSpPr>
            <a:spLocks noGrp="1"/>
          </p:cNvSpPr>
          <p:nvPr>
            <p:ph idx="1"/>
          </p:nvPr>
        </p:nvSpPr>
        <p:spPr>
          <a:xfrm>
            <a:off x="630382" y="1548535"/>
            <a:ext cx="10515600" cy="4351338"/>
          </a:xfrm>
          <a:ln>
            <a:solidFill>
              <a:srgbClr val="00B0F0"/>
            </a:solidFill>
          </a:ln>
        </p:spPr>
        <p:txBody>
          <a:bodyPr>
            <a:normAutofit fontScale="92500" lnSpcReduction="10000"/>
          </a:bodyPr>
          <a:lstStyle/>
          <a:p>
            <a:pPr algn="just">
              <a:lnSpc>
                <a:spcPct val="150000"/>
              </a:lnSpc>
            </a:pPr>
            <a:r>
              <a:rPr lang="tr-TR" dirty="0"/>
              <a:t>Genel sağlığı iyi olan, sosyal olarak aktif, kendi kendine yetebilen ve karar verme kapasitesi yeterli olan yaşlı bireylerde;</a:t>
            </a:r>
          </a:p>
          <a:p>
            <a:pPr lvl="1" algn="just">
              <a:lnSpc>
                <a:spcPct val="150000"/>
              </a:lnSpc>
            </a:pPr>
            <a:r>
              <a:rPr lang="tr-TR" dirty="0"/>
              <a:t>Gençlerle benzer bir hedef: HbA1c≤ %7.</a:t>
            </a:r>
          </a:p>
          <a:p>
            <a:pPr algn="just">
              <a:lnSpc>
                <a:spcPct val="150000"/>
              </a:lnSpc>
            </a:pPr>
            <a:r>
              <a:rPr lang="tr-TR" dirty="0"/>
              <a:t>Genel sağlığı ortalama ve düşme riski olan kırılganlık öncesi yaşlı bireylerde;</a:t>
            </a:r>
          </a:p>
          <a:p>
            <a:pPr lvl="1" algn="just">
              <a:lnSpc>
                <a:spcPct val="150000"/>
              </a:lnSpc>
            </a:pPr>
            <a:r>
              <a:rPr lang="tr-TR" dirty="0"/>
              <a:t>HbA1c≤ %8.</a:t>
            </a:r>
          </a:p>
          <a:p>
            <a:pPr algn="just">
              <a:lnSpc>
                <a:spcPct val="150000"/>
              </a:lnSpc>
            </a:pPr>
            <a:r>
              <a:rPr lang="tr-TR" dirty="0"/>
              <a:t>Genel sağlığı kötü, fonksiyonel olarak bağımlı kırılgan yaşlılarda ise;</a:t>
            </a:r>
          </a:p>
          <a:p>
            <a:pPr lvl="1" algn="just">
              <a:lnSpc>
                <a:spcPct val="150000"/>
              </a:lnSpc>
            </a:pPr>
            <a:r>
              <a:rPr lang="tr-TR" dirty="0"/>
              <a:t>HbA1c≤%8-%9</a:t>
            </a:r>
            <a:endParaRPr lang="en-US" dirty="0"/>
          </a:p>
        </p:txBody>
      </p:sp>
    </p:spTree>
    <p:extLst>
      <p:ext uri="{BB962C8B-B14F-4D97-AF65-F5344CB8AC3E}">
        <p14:creationId xmlns:p14="http://schemas.microsoft.com/office/powerpoint/2010/main" val="10582691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AFEF6-2441-B15B-A816-0DB09B858C33}"/>
              </a:ext>
            </a:extLst>
          </p:cNvPr>
          <p:cNvSpPr>
            <a:spLocks noGrp="1"/>
          </p:cNvSpPr>
          <p:nvPr>
            <p:ph type="title"/>
          </p:nvPr>
        </p:nvSpPr>
        <p:spPr>
          <a:ln>
            <a:solidFill>
              <a:srgbClr val="00B0F0"/>
            </a:solidFill>
          </a:ln>
        </p:spPr>
        <p:txBody>
          <a:bodyPr/>
          <a:lstStyle/>
          <a:p>
            <a:pPr algn="ctr"/>
            <a:r>
              <a:rPr lang="tr-TR" dirty="0"/>
              <a:t>RENAL VE KARDİYAK HASTALIĞI OLMAYAN YAŞLI BİREYLER</a:t>
            </a:r>
            <a:endParaRPr lang="en-US" dirty="0"/>
          </a:p>
        </p:txBody>
      </p:sp>
      <p:sp>
        <p:nvSpPr>
          <p:cNvPr id="3" name="Content Placeholder 2">
            <a:extLst>
              <a:ext uri="{FF2B5EF4-FFF2-40B4-BE49-F238E27FC236}">
                <a16:creationId xmlns:a16="http://schemas.microsoft.com/office/drawing/2014/main" id="{E000C3E5-DBDB-E902-71D5-6836B3837548}"/>
              </a:ext>
            </a:extLst>
          </p:cNvPr>
          <p:cNvSpPr>
            <a:spLocks noGrp="1"/>
          </p:cNvSpPr>
          <p:nvPr>
            <p:ph idx="1"/>
          </p:nvPr>
        </p:nvSpPr>
        <p:spPr>
          <a:ln>
            <a:solidFill>
              <a:srgbClr val="00B0F0"/>
            </a:solidFill>
          </a:ln>
        </p:spPr>
        <p:txBody>
          <a:bodyPr/>
          <a:lstStyle/>
          <a:p>
            <a:pPr algn="just">
              <a:lnSpc>
                <a:spcPct val="150000"/>
              </a:lnSpc>
              <a:spcBef>
                <a:spcPts val="0"/>
              </a:spcBef>
            </a:pPr>
            <a:r>
              <a:rPr lang="tr-TR" dirty="0"/>
              <a:t>Gençlere benzer şekilde tedavi seçenekleri tercih edilir.</a:t>
            </a:r>
          </a:p>
          <a:p>
            <a:pPr algn="just">
              <a:lnSpc>
                <a:spcPct val="150000"/>
              </a:lnSpc>
              <a:spcBef>
                <a:spcPts val="0"/>
              </a:spcBef>
            </a:pPr>
            <a:r>
              <a:rPr lang="tr-TR" dirty="0"/>
              <a:t>Hasta ile karşılıklı karar vermek önemli.</a:t>
            </a:r>
          </a:p>
          <a:p>
            <a:pPr algn="just">
              <a:lnSpc>
                <a:spcPct val="150000"/>
              </a:lnSpc>
              <a:spcBef>
                <a:spcPts val="0"/>
              </a:spcBef>
            </a:pPr>
            <a:r>
              <a:rPr lang="tr-TR" dirty="0"/>
              <a:t>Metformin, DPP-4i, SGLT2i veya GLP-1. </a:t>
            </a:r>
          </a:p>
          <a:p>
            <a:endParaRPr lang="en-US" dirty="0"/>
          </a:p>
        </p:txBody>
      </p:sp>
    </p:spTree>
    <p:extLst>
      <p:ext uri="{BB962C8B-B14F-4D97-AF65-F5344CB8AC3E}">
        <p14:creationId xmlns:p14="http://schemas.microsoft.com/office/powerpoint/2010/main" val="3883888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F82DC-8998-54A1-2F57-D5042BF3AAF8}"/>
              </a:ext>
            </a:extLst>
          </p:cNvPr>
          <p:cNvSpPr>
            <a:spLocks noGrp="1"/>
          </p:cNvSpPr>
          <p:nvPr>
            <p:ph type="title"/>
          </p:nvPr>
        </p:nvSpPr>
        <p:spPr>
          <a:ln>
            <a:solidFill>
              <a:srgbClr val="00B0F0"/>
            </a:solidFill>
          </a:ln>
        </p:spPr>
        <p:txBody>
          <a:bodyPr/>
          <a:lstStyle/>
          <a:p>
            <a:pPr algn="ctr"/>
            <a:r>
              <a:rPr lang="tr-TR" dirty="0"/>
              <a:t>DİYABETİK YAŞLI ÖZELLİKLERİ</a:t>
            </a:r>
            <a:endParaRPr lang="en-US" dirty="0"/>
          </a:p>
        </p:txBody>
      </p:sp>
      <p:sp>
        <p:nvSpPr>
          <p:cNvPr id="3" name="Content Placeholder 2">
            <a:extLst>
              <a:ext uri="{FF2B5EF4-FFF2-40B4-BE49-F238E27FC236}">
                <a16:creationId xmlns:a16="http://schemas.microsoft.com/office/drawing/2014/main" id="{7171F0EB-0F10-1AEC-345C-0D5F4495E8CA}"/>
              </a:ext>
            </a:extLst>
          </p:cNvPr>
          <p:cNvSpPr>
            <a:spLocks noGrp="1"/>
          </p:cNvSpPr>
          <p:nvPr>
            <p:ph idx="1"/>
          </p:nvPr>
        </p:nvSpPr>
        <p:spPr>
          <a:ln>
            <a:solidFill>
              <a:srgbClr val="00B0F0"/>
            </a:solidFill>
          </a:ln>
        </p:spPr>
        <p:txBody>
          <a:bodyPr>
            <a:normAutofit fontScale="25000" lnSpcReduction="20000"/>
          </a:bodyPr>
          <a:lstStyle/>
          <a:p>
            <a:pPr algn="just">
              <a:lnSpc>
                <a:spcPct val="170000"/>
              </a:lnSpc>
              <a:spcBef>
                <a:spcPts val="0"/>
              </a:spcBef>
            </a:pPr>
            <a:r>
              <a:rPr lang="tr-TR" sz="8800" dirty="0"/>
              <a:t>Yaşlanma ile birlikte insülin direnci artar ve pankreas </a:t>
            </a:r>
            <a:r>
              <a:rPr lang="el-GR" sz="8800" dirty="0"/>
              <a:t>β-</a:t>
            </a:r>
            <a:r>
              <a:rPr lang="tr-TR" sz="8800" dirty="0"/>
              <a:t>hücre rezervi azalır (Chang AM, et al., 2013).</a:t>
            </a:r>
          </a:p>
          <a:p>
            <a:pPr algn="just">
              <a:lnSpc>
                <a:spcPct val="170000"/>
              </a:lnSpc>
              <a:spcBef>
                <a:spcPts val="0"/>
              </a:spcBef>
            </a:pPr>
            <a:r>
              <a:rPr lang="tr-TR" sz="8800" dirty="0"/>
              <a:t>Yapılan çalışmaların üçte biri 65 yaş üstü bireyleri dışlarken, 75 yaş üstü bireyleri çok azı dahil etmektedir (Avogaro A, et al., 2015).</a:t>
            </a:r>
          </a:p>
          <a:p>
            <a:pPr algn="just">
              <a:lnSpc>
                <a:spcPct val="170000"/>
              </a:lnSpc>
              <a:spcBef>
                <a:spcPts val="0"/>
              </a:spcBef>
            </a:pPr>
            <a:r>
              <a:rPr lang="tr-TR" sz="8800" dirty="0"/>
              <a:t>Anti-diyabetik ilacın özellikleri dışında, ilaç seçiminde ilaç ve hastalık etkileşimleri, kırılganlık, hipoglisemi riski ile sosyal desteğin yeterliliği de göz önünde bulundurulmalıdır (Kristianingrum ND. et al., 2018). </a:t>
            </a:r>
          </a:p>
          <a:p>
            <a:pPr algn="just">
              <a:lnSpc>
                <a:spcPct val="170000"/>
              </a:lnSpc>
              <a:spcBef>
                <a:spcPts val="0"/>
              </a:spcBef>
            </a:pPr>
            <a:r>
              <a:rPr lang="tr-TR" sz="8800" dirty="0"/>
              <a:t>Yaşlı bireylerde ilaçların HbA1c  seviyeleri üzerine etkisi gençlere göre daha az olabilir.</a:t>
            </a:r>
          </a:p>
          <a:p>
            <a:endParaRPr lang="tr-TR" dirty="0"/>
          </a:p>
          <a:p>
            <a:pPr marL="0" indent="0">
              <a:buNone/>
            </a:pPr>
            <a:r>
              <a:rPr lang="en-US" dirty="0"/>
              <a:t> </a:t>
            </a:r>
            <a:endParaRPr lang="tr-TR" dirty="0"/>
          </a:p>
          <a:p>
            <a:endParaRPr lang="tr-TR" dirty="0"/>
          </a:p>
        </p:txBody>
      </p:sp>
    </p:spTree>
    <p:extLst>
      <p:ext uri="{BB962C8B-B14F-4D97-AF65-F5344CB8AC3E}">
        <p14:creationId xmlns:p14="http://schemas.microsoft.com/office/powerpoint/2010/main" val="21131555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36FE9-1F2A-48E5-2CF6-C979A9D541BE}"/>
              </a:ext>
            </a:extLst>
          </p:cNvPr>
          <p:cNvSpPr>
            <a:spLocks noGrp="1"/>
          </p:cNvSpPr>
          <p:nvPr>
            <p:ph type="title"/>
          </p:nvPr>
        </p:nvSpPr>
        <p:spPr>
          <a:ln>
            <a:solidFill>
              <a:srgbClr val="00B0F0"/>
            </a:solidFill>
          </a:ln>
        </p:spPr>
        <p:txBody>
          <a:bodyPr/>
          <a:lstStyle/>
          <a:p>
            <a:pPr algn="ctr"/>
            <a:r>
              <a:rPr lang="tr-TR" dirty="0"/>
              <a:t>NİSPETEN SAĞLIKLI VE GÖSTERİLMİŞ KARDİYOVASKÜLER HASTALIĞI OLAN YAŞLILAR</a:t>
            </a:r>
            <a:endParaRPr lang="en-US" dirty="0"/>
          </a:p>
        </p:txBody>
      </p:sp>
      <p:sp>
        <p:nvSpPr>
          <p:cNvPr id="3" name="Content Placeholder 2">
            <a:extLst>
              <a:ext uri="{FF2B5EF4-FFF2-40B4-BE49-F238E27FC236}">
                <a16:creationId xmlns:a16="http://schemas.microsoft.com/office/drawing/2014/main" id="{C6EBC89A-0E69-69C7-E67B-5507288ABF8D}"/>
              </a:ext>
            </a:extLst>
          </p:cNvPr>
          <p:cNvSpPr>
            <a:spLocks noGrp="1"/>
          </p:cNvSpPr>
          <p:nvPr>
            <p:ph idx="1"/>
          </p:nvPr>
        </p:nvSpPr>
        <p:spPr>
          <a:ln>
            <a:solidFill>
              <a:srgbClr val="00B0F0"/>
            </a:solidFill>
          </a:ln>
        </p:spPr>
        <p:txBody>
          <a:bodyPr/>
          <a:lstStyle/>
          <a:p>
            <a:pPr algn="just">
              <a:lnSpc>
                <a:spcPct val="150000"/>
              </a:lnSpc>
              <a:spcBef>
                <a:spcPts val="0"/>
              </a:spcBef>
            </a:pPr>
            <a:r>
              <a:rPr lang="tr-TR" dirty="0"/>
              <a:t>Metformine ek olarak, HbA1c seviyesinden bağımsız olarak SGLT2i veya GLP-1 tercih edilmeli.</a:t>
            </a:r>
          </a:p>
          <a:p>
            <a:pPr algn="just">
              <a:lnSpc>
                <a:spcPct val="150000"/>
              </a:lnSpc>
              <a:spcBef>
                <a:spcPts val="0"/>
              </a:spcBef>
            </a:pPr>
            <a:r>
              <a:rPr lang="tr-TR" dirty="0"/>
              <a:t>SGLT2i ve GLP-1 kardiyovasküler açıdan hem düşük hem de yüksek riskli bireylerde faydalı ajanlardır. Ancak 75 yaş üzeri bireylerde veriler yetersizdir. </a:t>
            </a:r>
          </a:p>
          <a:p>
            <a:pPr algn="just">
              <a:lnSpc>
                <a:spcPct val="150000"/>
              </a:lnSpc>
              <a:spcBef>
                <a:spcPts val="0"/>
              </a:spcBef>
            </a:pPr>
            <a:r>
              <a:rPr lang="tr-TR" dirty="0"/>
              <a:t>Tolerans ve nutrisyonel açıdan takip önemli.</a:t>
            </a:r>
          </a:p>
          <a:p>
            <a:endParaRPr lang="tr-TR" dirty="0"/>
          </a:p>
          <a:p>
            <a:endParaRPr lang="en-US" dirty="0"/>
          </a:p>
        </p:txBody>
      </p:sp>
    </p:spTree>
    <p:extLst>
      <p:ext uri="{BB962C8B-B14F-4D97-AF65-F5344CB8AC3E}">
        <p14:creationId xmlns:p14="http://schemas.microsoft.com/office/powerpoint/2010/main" val="22240843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A55D4-B4E0-194B-84C9-0FEC97DB9515}"/>
              </a:ext>
            </a:extLst>
          </p:cNvPr>
          <p:cNvSpPr>
            <a:spLocks noGrp="1"/>
          </p:cNvSpPr>
          <p:nvPr>
            <p:ph type="title"/>
          </p:nvPr>
        </p:nvSpPr>
        <p:spPr>
          <a:ln>
            <a:solidFill>
              <a:srgbClr val="00B0F0"/>
            </a:solidFill>
          </a:ln>
        </p:spPr>
        <p:txBody>
          <a:bodyPr/>
          <a:lstStyle/>
          <a:p>
            <a:pPr algn="ctr"/>
            <a:r>
              <a:rPr lang="tr-TR" dirty="0"/>
              <a:t>KALP VE RENAL YETMEZLİĞİ OLAN YAŞLI BİREYLER</a:t>
            </a:r>
            <a:endParaRPr lang="en-US" dirty="0"/>
          </a:p>
        </p:txBody>
      </p:sp>
      <p:sp>
        <p:nvSpPr>
          <p:cNvPr id="3" name="Content Placeholder 2">
            <a:extLst>
              <a:ext uri="{FF2B5EF4-FFF2-40B4-BE49-F238E27FC236}">
                <a16:creationId xmlns:a16="http://schemas.microsoft.com/office/drawing/2014/main" id="{BD141013-A35A-CD09-F6CA-D4AD6E97286C}"/>
              </a:ext>
            </a:extLst>
          </p:cNvPr>
          <p:cNvSpPr>
            <a:spLocks noGrp="1"/>
          </p:cNvSpPr>
          <p:nvPr>
            <p:ph idx="1"/>
          </p:nvPr>
        </p:nvSpPr>
        <p:spPr>
          <a:ln>
            <a:solidFill>
              <a:srgbClr val="00B0F0"/>
            </a:solidFill>
          </a:ln>
        </p:spPr>
        <p:txBody>
          <a:bodyPr/>
          <a:lstStyle/>
          <a:p>
            <a:pPr algn="just">
              <a:lnSpc>
                <a:spcPct val="150000"/>
              </a:lnSpc>
              <a:spcBef>
                <a:spcPts val="0"/>
              </a:spcBef>
            </a:pPr>
            <a:r>
              <a:rPr lang="tr-TR" dirty="0"/>
              <a:t>HbA1c değerinden bağımsız, metfrormin ile beraber renal ve kardiyak koruma etkisinden dolayı SGLT2i tercih edilebilir. </a:t>
            </a:r>
          </a:p>
          <a:p>
            <a:pPr algn="just">
              <a:lnSpc>
                <a:spcPct val="150000"/>
              </a:lnSpc>
              <a:spcBef>
                <a:spcPts val="0"/>
              </a:spcBef>
            </a:pPr>
            <a:r>
              <a:rPr lang="tr-TR" dirty="0"/>
              <a:t>Bu ajanlara kontrendikasyon varsa, GLP-1 önerilebilir.</a:t>
            </a:r>
          </a:p>
          <a:p>
            <a:pPr algn="just">
              <a:lnSpc>
                <a:spcPct val="150000"/>
              </a:lnSpc>
              <a:spcBef>
                <a:spcPts val="0"/>
              </a:spcBef>
            </a:pPr>
            <a:r>
              <a:rPr lang="tr-TR" dirty="0"/>
              <a:t>Tolerans açısından takip önemli.</a:t>
            </a:r>
            <a:endParaRPr lang="en-US" dirty="0"/>
          </a:p>
        </p:txBody>
      </p:sp>
    </p:spTree>
    <p:extLst>
      <p:ext uri="{BB962C8B-B14F-4D97-AF65-F5344CB8AC3E}">
        <p14:creationId xmlns:p14="http://schemas.microsoft.com/office/powerpoint/2010/main" val="33992804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FC2D7-EA86-B19B-337B-C483292B1976}"/>
              </a:ext>
            </a:extLst>
          </p:cNvPr>
          <p:cNvSpPr>
            <a:spLocks noGrp="1"/>
          </p:cNvSpPr>
          <p:nvPr>
            <p:ph type="title"/>
          </p:nvPr>
        </p:nvSpPr>
        <p:spPr>
          <a:ln>
            <a:solidFill>
              <a:srgbClr val="00B0F0"/>
            </a:solidFill>
          </a:ln>
        </p:spPr>
        <p:txBody>
          <a:bodyPr/>
          <a:lstStyle/>
          <a:p>
            <a:pPr algn="ctr"/>
            <a:r>
              <a:rPr lang="tr-TR" dirty="0"/>
              <a:t>KIRILGAN YAŞLI BİREYLER</a:t>
            </a:r>
            <a:endParaRPr lang="en-US" dirty="0"/>
          </a:p>
        </p:txBody>
      </p:sp>
      <p:sp>
        <p:nvSpPr>
          <p:cNvPr id="3" name="Content Placeholder 2">
            <a:extLst>
              <a:ext uri="{FF2B5EF4-FFF2-40B4-BE49-F238E27FC236}">
                <a16:creationId xmlns:a16="http://schemas.microsoft.com/office/drawing/2014/main" id="{8FE9636A-7FA6-9455-EC48-9C4C793DC1D4}"/>
              </a:ext>
            </a:extLst>
          </p:cNvPr>
          <p:cNvSpPr>
            <a:spLocks noGrp="1"/>
          </p:cNvSpPr>
          <p:nvPr>
            <p:ph idx="1"/>
          </p:nvPr>
        </p:nvSpPr>
        <p:spPr>
          <a:ln>
            <a:solidFill>
              <a:srgbClr val="00B0F0"/>
            </a:solidFill>
          </a:ln>
        </p:spPr>
        <p:txBody>
          <a:bodyPr>
            <a:normAutofit fontScale="92500" lnSpcReduction="20000"/>
          </a:bodyPr>
          <a:lstStyle/>
          <a:p>
            <a:pPr algn="just">
              <a:lnSpc>
                <a:spcPct val="150000"/>
              </a:lnSpc>
              <a:spcBef>
                <a:spcPts val="0"/>
              </a:spcBef>
            </a:pPr>
            <a:r>
              <a:rPr lang="tr-TR" dirty="0"/>
              <a:t>Hipoglisemi riski düşük ajanlar, metformin ve </a:t>
            </a:r>
            <a:r>
              <a:rPr lang="en-US" dirty="0"/>
              <a:t>DPP-4i</a:t>
            </a:r>
            <a:r>
              <a:rPr lang="tr-TR" dirty="0"/>
              <a:t> tedavisi iyi tolere edilir. </a:t>
            </a:r>
          </a:p>
          <a:p>
            <a:pPr algn="just">
              <a:lnSpc>
                <a:spcPct val="150000"/>
              </a:lnSpc>
              <a:spcBef>
                <a:spcPts val="0"/>
              </a:spcBef>
            </a:pPr>
            <a:r>
              <a:rPr lang="tr-TR" dirty="0"/>
              <a:t>Eğer, tedavi yetersiz kalırsa, uzun etkili bir insülin analoğu eklenebilir. </a:t>
            </a:r>
          </a:p>
          <a:p>
            <a:pPr algn="just">
              <a:lnSpc>
                <a:spcPct val="150000"/>
              </a:lnSpc>
              <a:spcBef>
                <a:spcPts val="0"/>
              </a:spcBef>
            </a:pPr>
            <a:r>
              <a:rPr lang="tr-TR" dirty="0"/>
              <a:t> SGLT2 inhibitörleri veya GLP-1 reseptör agonistlerinin reçetelenmesi, özellikle kardiyak ya da renal yetmezlik bulguları varsa, klinik tabloya göre tartışılabilir. </a:t>
            </a:r>
          </a:p>
          <a:p>
            <a:pPr algn="just">
              <a:lnSpc>
                <a:spcPct val="150000"/>
              </a:lnSpc>
              <a:spcBef>
                <a:spcPts val="0"/>
              </a:spcBef>
            </a:pPr>
            <a:r>
              <a:rPr lang="en-US" dirty="0" err="1"/>
              <a:t>Önemli</a:t>
            </a:r>
            <a:r>
              <a:rPr lang="en-US" dirty="0"/>
              <a:t> </a:t>
            </a:r>
            <a:r>
              <a:rPr lang="en-US" dirty="0" err="1"/>
              <a:t>olarak</a:t>
            </a:r>
            <a:r>
              <a:rPr lang="en-US" dirty="0"/>
              <a:t>, </a:t>
            </a:r>
            <a:r>
              <a:rPr lang="en-US" dirty="0" err="1"/>
              <a:t>bu</a:t>
            </a:r>
            <a:r>
              <a:rPr lang="en-US" dirty="0"/>
              <a:t> </a:t>
            </a:r>
            <a:r>
              <a:rPr lang="en-US" dirty="0" err="1"/>
              <a:t>moleküller</a:t>
            </a:r>
            <a:r>
              <a:rPr lang="en-US" dirty="0"/>
              <a:t> </a:t>
            </a:r>
            <a:r>
              <a:rPr lang="en-US" dirty="0" err="1"/>
              <a:t>kan</a:t>
            </a:r>
            <a:r>
              <a:rPr lang="en-US" dirty="0"/>
              <a:t> </a:t>
            </a:r>
            <a:r>
              <a:rPr lang="en-US" dirty="0" err="1"/>
              <a:t>şekeri</a:t>
            </a:r>
            <a:r>
              <a:rPr lang="en-US" dirty="0"/>
              <a:t> </a:t>
            </a:r>
            <a:r>
              <a:rPr lang="en-US" dirty="0" err="1"/>
              <a:t>düzeyini</a:t>
            </a:r>
            <a:r>
              <a:rPr lang="en-US" dirty="0"/>
              <a:t> </a:t>
            </a:r>
            <a:r>
              <a:rPr lang="en-US" dirty="0" err="1"/>
              <a:t>normale</a:t>
            </a:r>
            <a:r>
              <a:rPr lang="en-US" dirty="0"/>
              <a:t> </a:t>
            </a:r>
            <a:r>
              <a:rPr lang="en-US" dirty="0" err="1"/>
              <a:t>döndürmekten</a:t>
            </a:r>
            <a:r>
              <a:rPr lang="en-US" dirty="0"/>
              <a:t> </a:t>
            </a:r>
            <a:r>
              <a:rPr lang="en-US" dirty="0" err="1"/>
              <a:t>ziyade</a:t>
            </a:r>
            <a:r>
              <a:rPr lang="en-US" dirty="0"/>
              <a:t> </a:t>
            </a:r>
            <a:r>
              <a:rPr lang="en-US" dirty="0" err="1"/>
              <a:t>kardiyovasküler</a:t>
            </a:r>
            <a:r>
              <a:rPr lang="en-US" dirty="0"/>
              <a:t> </a:t>
            </a:r>
            <a:r>
              <a:rPr lang="en-US" dirty="0" err="1"/>
              <a:t>veya</a:t>
            </a:r>
            <a:r>
              <a:rPr lang="en-US" dirty="0"/>
              <a:t> renal </a:t>
            </a:r>
            <a:r>
              <a:rPr lang="en-US" dirty="0" err="1"/>
              <a:t>koruma</a:t>
            </a:r>
            <a:r>
              <a:rPr lang="en-US" dirty="0"/>
              <a:t> </a:t>
            </a:r>
            <a:r>
              <a:rPr lang="en-US" dirty="0" err="1"/>
              <a:t>amacıyla</a:t>
            </a:r>
            <a:r>
              <a:rPr lang="en-US" dirty="0"/>
              <a:t> da </a:t>
            </a:r>
            <a:r>
              <a:rPr lang="en-US" dirty="0" err="1"/>
              <a:t>kullanılabilir</a:t>
            </a:r>
            <a:r>
              <a:rPr lang="en-US" dirty="0"/>
              <a:t>.</a:t>
            </a:r>
          </a:p>
          <a:p>
            <a:pPr algn="just">
              <a:lnSpc>
                <a:spcPct val="150000"/>
              </a:lnSpc>
              <a:spcBef>
                <a:spcPts val="0"/>
              </a:spcBef>
            </a:pPr>
            <a:endParaRPr lang="en-US" dirty="0"/>
          </a:p>
        </p:txBody>
      </p:sp>
    </p:spTree>
    <p:extLst>
      <p:ext uri="{BB962C8B-B14F-4D97-AF65-F5344CB8AC3E}">
        <p14:creationId xmlns:p14="http://schemas.microsoft.com/office/powerpoint/2010/main" val="23742755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49BBE-E30A-75F0-A3C6-E9CE54787A95}"/>
              </a:ext>
            </a:extLst>
          </p:cNvPr>
          <p:cNvSpPr>
            <a:spLocks noGrp="1"/>
          </p:cNvSpPr>
          <p:nvPr>
            <p:ph type="title"/>
          </p:nvPr>
        </p:nvSpPr>
        <p:spPr>
          <a:ln>
            <a:solidFill>
              <a:srgbClr val="00B0F0"/>
            </a:solidFill>
          </a:ln>
        </p:spPr>
        <p:txBody>
          <a:bodyPr/>
          <a:lstStyle/>
          <a:p>
            <a:pPr algn="ctr"/>
            <a:r>
              <a:rPr lang="tr-TR" dirty="0"/>
              <a:t>SAĞLIK DURUMU OLDUKÇA KÖTÜ YAŞLI BİREYLER</a:t>
            </a:r>
            <a:endParaRPr lang="en-US" dirty="0"/>
          </a:p>
        </p:txBody>
      </p:sp>
      <p:sp>
        <p:nvSpPr>
          <p:cNvPr id="3" name="Content Placeholder 2">
            <a:extLst>
              <a:ext uri="{FF2B5EF4-FFF2-40B4-BE49-F238E27FC236}">
                <a16:creationId xmlns:a16="http://schemas.microsoft.com/office/drawing/2014/main" id="{1BF517AB-682D-17D9-2C2E-17AB9070CC59}"/>
              </a:ext>
            </a:extLst>
          </p:cNvPr>
          <p:cNvSpPr>
            <a:spLocks noGrp="1"/>
          </p:cNvSpPr>
          <p:nvPr>
            <p:ph idx="1"/>
          </p:nvPr>
        </p:nvSpPr>
        <p:spPr>
          <a:ln>
            <a:solidFill>
              <a:srgbClr val="00B0F0"/>
            </a:solidFill>
          </a:ln>
        </p:spPr>
        <p:txBody>
          <a:bodyPr>
            <a:normAutofit lnSpcReduction="10000"/>
          </a:bodyPr>
          <a:lstStyle/>
          <a:p>
            <a:pPr algn="just">
              <a:lnSpc>
                <a:spcPct val="150000"/>
              </a:lnSpc>
              <a:spcBef>
                <a:spcPts val="0"/>
              </a:spcBef>
            </a:pPr>
            <a:r>
              <a:rPr lang="tr-TR" dirty="0"/>
              <a:t>M</a:t>
            </a:r>
            <a:r>
              <a:rPr lang="en-US" dirty="0" err="1"/>
              <a:t>etforminden</a:t>
            </a:r>
            <a:r>
              <a:rPr lang="en-US" dirty="0"/>
              <a:t> </a:t>
            </a:r>
            <a:r>
              <a:rPr lang="en-US" dirty="0" err="1"/>
              <a:t>sonra</a:t>
            </a:r>
            <a:r>
              <a:rPr lang="en-US" dirty="0"/>
              <a:t> </a:t>
            </a:r>
            <a:r>
              <a:rPr lang="en-US" dirty="0" err="1"/>
              <a:t>kontrendikasyon</a:t>
            </a:r>
            <a:r>
              <a:rPr lang="en-US" dirty="0"/>
              <a:t> </a:t>
            </a:r>
            <a:r>
              <a:rPr lang="en-US" dirty="0" err="1"/>
              <a:t>yoksa</a:t>
            </a:r>
            <a:r>
              <a:rPr lang="en-US" dirty="0"/>
              <a:t>, </a:t>
            </a:r>
            <a:r>
              <a:rPr lang="tr-TR" dirty="0"/>
              <a:t>ikinci ajan </a:t>
            </a:r>
            <a:r>
              <a:rPr lang="en-US" dirty="0"/>
              <a:t>DPP4</a:t>
            </a:r>
            <a:r>
              <a:rPr lang="tr-TR" dirty="0"/>
              <a:t>i</a:t>
            </a:r>
            <a:r>
              <a:rPr lang="en-US" dirty="0"/>
              <a:t> </a:t>
            </a:r>
            <a:r>
              <a:rPr lang="en-US" dirty="0" err="1"/>
              <a:t>tercih</a:t>
            </a:r>
            <a:r>
              <a:rPr lang="en-US" dirty="0"/>
              <a:t> </a:t>
            </a:r>
            <a:r>
              <a:rPr lang="en-US" dirty="0" err="1"/>
              <a:t>edilmelidir</a:t>
            </a:r>
            <a:r>
              <a:rPr lang="en-US" dirty="0"/>
              <a:t>.</a:t>
            </a:r>
            <a:endParaRPr lang="tr-TR" dirty="0"/>
          </a:p>
          <a:p>
            <a:pPr algn="just">
              <a:lnSpc>
                <a:spcPct val="150000"/>
              </a:lnSpc>
              <a:spcBef>
                <a:spcPts val="0"/>
              </a:spcBef>
            </a:pPr>
            <a:r>
              <a:rPr lang="tr-TR" dirty="0"/>
              <a:t>Polifarmasiyi</a:t>
            </a:r>
            <a:r>
              <a:rPr lang="en-US" dirty="0"/>
              <a:t> </a:t>
            </a:r>
            <a:r>
              <a:rPr lang="en-US" dirty="0" err="1"/>
              <a:t>önle</a:t>
            </a:r>
            <a:r>
              <a:rPr lang="tr-TR" dirty="0"/>
              <a:t>mek</a:t>
            </a:r>
            <a:r>
              <a:rPr lang="en-US" dirty="0"/>
              <a:t> </a:t>
            </a:r>
            <a:r>
              <a:rPr lang="en-US" dirty="0" err="1"/>
              <a:t>ve</a:t>
            </a:r>
            <a:r>
              <a:rPr lang="en-US" dirty="0"/>
              <a:t> </a:t>
            </a:r>
            <a:r>
              <a:rPr lang="en-US" dirty="0" err="1"/>
              <a:t>hipoglisemi</a:t>
            </a:r>
            <a:r>
              <a:rPr lang="en-US" dirty="0"/>
              <a:t> </a:t>
            </a:r>
            <a:r>
              <a:rPr lang="en-US" dirty="0" err="1"/>
              <a:t>riskini</a:t>
            </a:r>
            <a:r>
              <a:rPr lang="en-US" dirty="0"/>
              <a:t> </a:t>
            </a:r>
            <a:r>
              <a:rPr lang="en-US" dirty="0" err="1"/>
              <a:t>sınırlayarak</a:t>
            </a:r>
            <a:r>
              <a:rPr lang="en-US" dirty="0"/>
              <a:t> </a:t>
            </a:r>
            <a:r>
              <a:rPr lang="en-US" dirty="0" err="1"/>
              <a:t>konforu</a:t>
            </a:r>
            <a:r>
              <a:rPr lang="tr-TR" dirty="0"/>
              <a:t>n</a:t>
            </a:r>
            <a:r>
              <a:rPr lang="en-US" dirty="0"/>
              <a:t> </a:t>
            </a:r>
            <a:r>
              <a:rPr lang="en-US" dirty="0" err="1"/>
              <a:t>sağlaması</a:t>
            </a:r>
            <a:r>
              <a:rPr lang="en-US" dirty="0"/>
              <a:t> </a:t>
            </a:r>
            <a:r>
              <a:rPr lang="en-US" dirty="0" err="1"/>
              <a:t>açısından</a:t>
            </a:r>
            <a:r>
              <a:rPr lang="en-US" dirty="0"/>
              <a:t> </a:t>
            </a:r>
            <a:r>
              <a:rPr lang="en-US" dirty="0" err="1"/>
              <a:t>insülin</a:t>
            </a:r>
            <a:r>
              <a:rPr lang="en-US" dirty="0"/>
              <a:t> </a:t>
            </a:r>
            <a:r>
              <a:rPr lang="en-US" dirty="0" err="1"/>
              <a:t>tedavisi</a:t>
            </a:r>
            <a:r>
              <a:rPr lang="tr-TR" dirty="0"/>
              <a:t>de uygundur</a:t>
            </a:r>
            <a:r>
              <a:rPr lang="en-US" dirty="0"/>
              <a:t>. </a:t>
            </a:r>
            <a:endParaRPr lang="tr-TR" dirty="0"/>
          </a:p>
          <a:p>
            <a:pPr algn="just">
              <a:lnSpc>
                <a:spcPct val="150000"/>
              </a:lnSpc>
              <a:spcBef>
                <a:spcPts val="0"/>
              </a:spcBef>
            </a:pPr>
            <a:r>
              <a:rPr lang="en-US" dirty="0"/>
              <a:t>Yeni </a:t>
            </a:r>
            <a:r>
              <a:rPr lang="en-US" dirty="0" err="1"/>
              <a:t>ilaç</a:t>
            </a:r>
            <a:r>
              <a:rPr lang="en-US" dirty="0"/>
              <a:t> </a:t>
            </a:r>
            <a:r>
              <a:rPr lang="en-US" dirty="0" err="1"/>
              <a:t>sınıflarının</a:t>
            </a:r>
            <a:r>
              <a:rPr lang="en-US" dirty="0"/>
              <a:t> risk/</a:t>
            </a:r>
            <a:r>
              <a:rPr lang="en-US" dirty="0" err="1"/>
              <a:t>yarar</a:t>
            </a:r>
            <a:r>
              <a:rPr lang="en-US" dirty="0"/>
              <a:t> </a:t>
            </a:r>
            <a:r>
              <a:rPr lang="en-US" dirty="0" err="1"/>
              <a:t>dengesi</a:t>
            </a:r>
            <a:r>
              <a:rPr lang="tr-TR" dirty="0"/>
              <a:t>ne göre değerlendirilmelidir.</a:t>
            </a:r>
          </a:p>
          <a:p>
            <a:pPr algn="just">
              <a:lnSpc>
                <a:spcPct val="150000"/>
              </a:lnSpc>
              <a:spcBef>
                <a:spcPts val="0"/>
              </a:spcBef>
            </a:pPr>
            <a:r>
              <a:rPr lang="tr-TR" dirty="0"/>
              <a:t>Ancak diğer ajanlar </a:t>
            </a:r>
            <a:r>
              <a:rPr lang="en-US" dirty="0" err="1"/>
              <a:t>kalp</a:t>
            </a:r>
            <a:r>
              <a:rPr lang="en-US" dirty="0"/>
              <a:t> </a:t>
            </a:r>
            <a:r>
              <a:rPr lang="en-US" dirty="0" err="1"/>
              <a:t>yetmezliği</a:t>
            </a:r>
            <a:r>
              <a:rPr lang="en-US" dirty="0"/>
              <a:t> </a:t>
            </a:r>
            <a:r>
              <a:rPr lang="en-US" dirty="0" err="1"/>
              <a:t>durumunda</a:t>
            </a:r>
            <a:r>
              <a:rPr lang="en-US" dirty="0"/>
              <a:t> SGLT2 </a:t>
            </a:r>
            <a:r>
              <a:rPr lang="en-US" dirty="0" err="1"/>
              <a:t>inhibitörlerinin</a:t>
            </a:r>
            <a:r>
              <a:rPr lang="en-US" dirty="0"/>
              <a:t> </a:t>
            </a:r>
            <a:r>
              <a:rPr lang="en-US" dirty="0" err="1"/>
              <a:t>yararı</a:t>
            </a:r>
            <a:r>
              <a:rPr lang="en-US" dirty="0"/>
              <a:t> </a:t>
            </a:r>
            <a:r>
              <a:rPr lang="en-US" dirty="0" err="1"/>
              <a:t>dışında</a:t>
            </a:r>
            <a:r>
              <a:rPr lang="en-US" dirty="0"/>
              <a:t>, </a:t>
            </a:r>
            <a:r>
              <a:rPr lang="en-US" dirty="0" err="1"/>
              <a:t>oldukça</a:t>
            </a:r>
            <a:r>
              <a:rPr lang="en-US" dirty="0"/>
              <a:t> </a:t>
            </a:r>
            <a:r>
              <a:rPr lang="en-US" dirty="0" err="1"/>
              <a:t>olumsuz</a:t>
            </a:r>
            <a:r>
              <a:rPr lang="en-US" dirty="0"/>
              <a:t> </a:t>
            </a:r>
            <a:r>
              <a:rPr lang="en-US" dirty="0" err="1"/>
              <a:t>görünmektedir</a:t>
            </a:r>
            <a:r>
              <a:rPr lang="en-US" dirty="0"/>
              <a:t>.</a:t>
            </a:r>
          </a:p>
          <a:p>
            <a:pPr algn="just">
              <a:lnSpc>
                <a:spcPct val="150000"/>
              </a:lnSpc>
              <a:spcBef>
                <a:spcPts val="0"/>
              </a:spcBef>
            </a:pPr>
            <a:endParaRPr lang="en-US" dirty="0"/>
          </a:p>
        </p:txBody>
      </p:sp>
    </p:spTree>
    <p:extLst>
      <p:ext uri="{BB962C8B-B14F-4D97-AF65-F5344CB8AC3E}">
        <p14:creationId xmlns:p14="http://schemas.microsoft.com/office/powerpoint/2010/main" val="38184215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42289-579D-F7E8-85DA-726AA52FED50}"/>
              </a:ext>
            </a:extLst>
          </p:cNvPr>
          <p:cNvSpPr>
            <a:spLocks noGrp="1"/>
          </p:cNvSpPr>
          <p:nvPr>
            <p:ph type="title"/>
          </p:nvPr>
        </p:nvSpPr>
        <p:spPr>
          <a:ln>
            <a:solidFill>
              <a:srgbClr val="00B0F0"/>
            </a:solidFill>
          </a:ln>
        </p:spPr>
        <p:txBody>
          <a:bodyPr/>
          <a:lstStyle/>
          <a:p>
            <a:pPr algn="ctr"/>
            <a:r>
              <a:rPr lang="tr-TR" dirty="0"/>
              <a:t>SONUÇ VE ÖNERİLER</a:t>
            </a:r>
            <a:endParaRPr lang="en-US" dirty="0"/>
          </a:p>
        </p:txBody>
      </p:sp>
      <p:sp>
        <p:nvSpPr>
          <p:cNvPr id="3" name="Content Placeholder 2">
            <a:extLst>
              <a:ext uri="{FF2B5EF4-FFF2-40B4-BE49-F238E27FC236}">
                <a16:creationId xmlns:a16="http://schemas.microsoft.com/office/drawing/2014/main" id="{36287CCB-F2E6-BD59-622C-CD5F65150EB3}"/>
              </a:ext>
            </a:extLst>
          </p:cNvPr>
          <p:cNvSpPr>
            <a:spLocks noGrp="1"/>
          </p:cNvSpPr>
          <p:nvPr>
            <p:ph idx="1"/>
          </p:nvPr>
        </p:nvSpPr>
        <p:spPr>
          <a:ln>
            <a:solidFill>
              <a:srgbClr val="00B0F0"/>
            </a:solidFill>
          </a:ln>
        </p:spPr>
        <p:txBody>
          <a:bodyPr>
            <a:normAutofit/>
          </a:bodyPr>
          <a:lstStyle/>
          <a:p>
            <a:pPr algn="just">
              <a:lnSpc>
                <a:spcPct val="150000"/>
              </a:lnSpc>
              <a:spcBef>
                <a:spcPts val="0"/>
              </a:spcBef>
            </a:pPr>
            <a:r>
              <a:rPr lang="en-US" dirty="0" err="1"/>
              <a:t>Hipoglisemi</a:t>
            </a:r>
            <a:r>
              <a:rPr lang="en-US" dirty="0"/>
              <a:t> </a:t>
            </a:r>
            <a:r>
              <a:rPr lang="en-US" dirty="0" err="1"/>
              <a:t>riski</a:t>
            </a:r>
            <a:r>
              <a:rPr lang="en-US" dirty="0"/>
              <a:t> </a:t>
            </a:r>
            <a:r>
              <a:rPr lang="en-US" dirty="0" err="1"/>
              <a:t>düşük</a:t>
            </a:r>
            <a:r>
              <a:rPr lang="en-US" dirty="0"/>
              <a:t> </a:t>
            </a:r>
            <a:r>
              <a:rPr lang="en-US" dirty="0" err="1"/>
              <a:t>ilaç</a:t>
            </a:r>
            <a:r>
              <a:rPr lang="en-US" dirty="0"/>
              <a:t> </a:t>
            </a:r>
            <a:r>
              <a:rPr lang="en-US" dirty="0" err="1"/>
              <a:t>sınıfları</a:t>
            </a:r>
            <a:r>
              <a:rPr lang="en-US" dirty="0"/>
              <a:t> </a:t>
            </a:r>
            <a:r>
              <a:rPr lang="en-US" dirty="0" err="1"/>
              <a:t>tercih</a:t>
            </a:r>
            <a:r>
              <a:rPr lang="en-US" dirty="0"/>
              <a:t> </a:t>
            </a:r>
            <a:r>
              <a:rPr lang="en-US" dirty="0" err="1"/>
              <a:t>edilmeli</a:t>
            </a:r>
            <a:r>
              <a:rPr lang="en-US" dirty="0"/>
              <a:t>; </a:t>
            </a:r>
            <a:r>
              <a:rPr lang="en-US" dirty="0" err="1"/>
              <a:t>sulfonilüre</a:t>
            </a:r>
            <a:r>
              <a:rPr lang="en-US" dirty="0"/>
              <a:t> </a:t>
            </a:r>
            <a:r>
              <a:rPr lang="en-US" dirty="0" err="1"/>
              <a:t>ve</a:t>
            </a:r>
            <a:r>
              <a:rPr lang="en-US" dirty="0"/>
              <a:t> </a:t>
            </a:r>
            <a:r>
              <a:rPr lang="en-US" dirty="0" err="1"/>
              <a:t>insülin</a:t>
            </a:r>
            <a:r>
              <a:rPr lang="en-US" dirty="0"/>
              <a:t> </a:t>
            </a:r>
            <a:r>
              <a:rPr lang="en-US" dirty="0" err="1"/>
              <a:t>gibi</a:t>
            </a:r>
            <a:r>
              <a:rPr lang="en-US" dirty="0"/>
              <a:t> </a:t>
            </a:r>
            <a:r>
              <a:rPr lang="en-US" dirty="0" err="1"/>
              <a:t>riskli</a:t>
            </a:r>
            <a:r>
              <a:rPr lang="en-US" dirty="0"/>
              <a:t> </a:t>
            </a:r>
            <a:r>
              <a:rPr lang="en-US" dirty="0" err="1"/>
              <a:t>ilaçlar</a:t>
            </a:r>
            <a:r>
              <a:rPr lang="en-US" dirty="0"/>
              <a:t> </a:t>
            </a:r>
            <a:r>
              <a:rPr lang="en-US" dirty="0" err="1"/>
              <a:t>dikkatle</a:t>
            </a:r>
            <a:r>
              <a:rPr lang="en-US" dirty="0"/>
              <a:t> </a:t>
            </a:r>
            <a:r>
              <a:rPr lang="en-US" dirty="0" err="1"/>
              <a:t>kullanılmalı</a:t>
            </a:r>
            <a:r>
              <a:rPr lang="tr-TR" dirty="0"/>
              <a:t>.</a:t>
            </a:r>
          </a:p>
          <a:p>
            <a:pPr algn="just">
              <a:lnSpc>
                <a:spcPct val="150000"/>
              </a:lnSpc>
              <a:spcBef>
                <a:spcPts val="0"/>
              </a:spcBef>
            </a:pPr>
            <a:r>
              <a:rPr lang="tr-TR" dirty="0"/>
              <a:t>K</a:t>
            </a:r>
            <a:r>
              <a:rPr lang="en-US" dirty="0" err="1"/>
              <a:t>omorbiditeler</a:t>
            </a:r>
            <a:r>
              <a:rPr lang="en-US" dirty="0"/>
              <a:t>, </a:t>
            </a:r>
            <a:r>
              <a:rPr lang="en-US" dirty="0" err="1"/>
              <a:t>böbrek</a:t>
            </a:r>
            <a:r>
              <a:rPr lang="en-US" dirty="0"/>
              <a:t>/</a:t>
            </a:r>
            <a:r>
              <a:rPr lang="en-US" dirty="0" err="1"/>
              <a:t>karaciğer</a:t>
            </a:r>
            <a:r>
              <a:rPr lang="en-US" dirty="0"/>
              <a:t> </a:t>
            </a:r>
            <a:r>
              <a:rPr lang="en-US" dirty="0" err="1"/>
              <a:t>fonksiyonu</a:t>
            </a:r>
            <a:r>
              <a:rPr lang="en-US" dirty="0"/>
              <a:t>, </a:t>
            </a:r>
            <a:r>
              <a:rPr lang="en-US" dirty="0" err="1"/>
              <a:t>bilişsel</a:t>
            </a:r>
            <a:r>
              <a:rPr lang="en-US" dirty="0"/>
              <a:t> durum, </a:t>
            </a:r>
            <a:r>
              <a:rPr lang="en-US" dirty="0" err="1"/>
              <a:t>yaşam</a:t>
            </a:r>
            <a:r>
              <a:rPr lang="en-US" dirty="0"/>
              <a:t> </a:t>
            </a:r>
            <a:r>
              <a:rPr lang="en-US" dirty="0" err="1"/>
              <a:t>beklentisi</a:t>
            </a:r>
            <a:r>
              <a:rPr lang="en-US" dirty="0"/>
              <a:t>, </a:t>
            </a:r>
            <a:r>
              <a:rPr lang="en-US" dirty="0" err="1"/>
              <a:t>fonksiyonel</a:t>
            </a:r>
            <a:r>
              <a:rPr lang="en-US" dirty="0"/>
              <a:t> durum </a:t>
            </a:r>
            <a:r>
              <a:rPr lang="en-US" dirty="0" err="1"/>
              <a:t>dikkate</a:t>
            </a:r>
            <a:r>
              <a:rPr lang="en-US" dirty="0"/>
              <a:t> </a:t>
            </a:r>
            <a:r>
              <a:rPr lang="en-US" dirty="0" err="1"/>
              <a:t>alınarak</a:t>
            </a:r>
            <a:r>
              <a:rPr lang="en-US" dirty="0"/>
              <a:t> </a:t>
            </a:r>
            <a:r>
              <a:rPr lang="en-US" dirty="0" err="1"/>
              <a:t>tedavi</a:t>
            </a:r>
            <a:r>
              <a:rPr lang="en-US" dirty="0"/>
              <a:t> </a:t>
            </a:r>
            <a:r>
              <a:rPr lang="en-US" dirty="0" err="1"/>
              <a:t>özelleştirilmeli</a:t>
            </a:r>
            <a:r>
              <a:rPr lang="en-US" dirty="0"/>
              <a:t>.</a:t>
            </a:r>
            <a:endParaRPr lang="tr-TR" dirty="0"/>
          </a:p>
          <a:p>
            <a:pPr algn="just">
              <a:lnSpc>
                <a:spcPct val="150000"/>
              </a:lnSpc>
              <a:spcBef>
                <a:spcPts val="0"/>
              </a:spcBef>
            </a:pPr>
            <a:r>
              <a:rPr lang="en-US" dirty="0" err="1"/>
              <a:t>Yaşlı</a:t>
            </a:r>
            <a:r>
              <a:rPr lang="en-US" dirty="0"/>
              <a:t> </a:t>
            </a:r>
            <a:r>
              <a:rPr lang="en-US" dirty="0" err="1"/>
              <a:t>bireylerde</a:t>
            </a:r>
            <a:r>
              <a:rPr lang="en-US" dirty="0"/>
              <a:t> “</a:t>
            </a:r>
            <a:r>
              <a:rPr lang="en-US" dirty="0" err="1"/>
              <a:t>geriatrik</a:t>
            </a:r>
            <a:r>
              <a:rPr lang="en-US" dirty="0"/>
              <a:t> </a:t>
            </a:r>
            <a:r>
              <a:rPr lang="en-US" dirty="0" err="1"/>
              <a:t>sendromlar</a:t>
            </a:r>
            <a:r>
              <a:rPr lang="en-US" dirty="0"/>
              <a:t>”</a:t>
            </a:r>
            <a:r>
              <a:rPr lang="tr-TR" dirty="0"/>
              <a:t> </a:t>
            </a:r>
            <a:r>
              <a:rPr lang="en-US" dirty="0" err="1"/>
              <a:t>açısından</a:t>
            </a:r>
            <a:r>
              <a:rPr lang="en-US" dirty="0"/>
              <a:t> </a:t>
            </a:r>
            <a:r>
              <a:rPr lang="en-US" dirty="0" err="1"/>
              <a:t>düzenli</a:t>
            </a:r>
            <a:r>
              <a:rPr lang="en-US" dirty="0"/>
              <a:t> </a:t>
            </a:r>
            <a:r>
              <a:rPr lang="en-US" dirty="0" err="1"/>
              <a:t>değerlendirme</a:t>
            </a:r>
            <a:r>
              <a:rPr lang="en-US" dirty="0"/>
              <a:t> </a:t>
            </a:r>
            <a:r>
              <a:rPr lang="tr-TR" dirty="0"/>
              <a:t>yapılmalı.</a:t>
            </a:r>
            <a:endParaRPr lang="en-US" dirty="0"/>
          </a:p>
        </p:txBody>
      </p:sp>
    </p:spTree>
    <p:extLst>
      <p:ext uri="{BB962C8B-B14F-4D97-AF65-F5344CB8AC3E}">
        <p14:creationId xmlns:p14="http://schemas.microsoft.com/office/powerpoint/2010/main" val="7843508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EAC4E-75AE-588E-5FCD-43E418713C9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0635E35-A31D-0276-2177-89162489CDDE}"/>
              </a:ext>
            </a:extLst>
          </p:cNvPr>
          <p:cNvSpPr>
            <a:spLocks noGrp="1"/>
          </p:cNvSpPr>
          <p:nvPr>
            <p:ph idx="1"/>
          </p:nvPr>
        </p:nvSpPr>
        <p:spPr>
          <a:xfrm>
            <a:off x="838200" y="1027905"/>
            <a:ext cx="10515600" cy="5289767"/>
          </a:xfrm>
          <a:ln>
            <a:solidFill>
              <a:srgbClr val="00B0F0"/>
            </a:solidFill>
          </a:ln>
        </p:spPr>
        <p:txBody>
          <a:bodyPr>
            <a:normAutofit fontScale="92500" lnSpcReduction="10000"/>
          </a:bodyPr>
          <a:lstStyle/>
          <a:p>
            <a:pPr algn="just">
              <a:lnSpc>
                <a:spcPct val="150000"/>
              </a:lnSpc>
              <a:spcBef>
                <a:spcPts val="0"/>
              </a:spcBef>
            </a:pPr>
            <a:r>
              <a:rPr lang="en-US" dirty="0" err="1"/>
              <a:t>Tedavi</a:t>
            </a:r>
            <a:r>
              <a:rPr lang="en-US" dirty="0"/>
              <a:t> </a:t>
            </a:r>
            <a:r>
              <a:rPr lang="en-US" dirty="0" err="1"/>
              <a:t>rejimi</a:t>
            </a:r>
            <a:r>
              <a:rPr lang="en-US" dirty="0"/>
              <a:t> </a:t>
            </a:r>
            <a:r>
              <a:rPr lang="en-US" dirty="0" err="1"/>
              <a:t>mümkünse</a:t>
            </a:r>
            <a:r>
              <a:rPr lang="en-US" dirty="0"/>
              <a:t> </a:t>
            </a:r>
            <a:r>
              <a:rPr lang="en-US" dirty="0" err="1"/>
              <a:t>basitleştirilmeli</a:t>
            </a:r>
            <a:r>
              <a:rPr lang="en-US" dirty="0"/>
              <a:t>; </a:t>
            </a:r>
            <a:r>
              <a:rPr lang="en-US" dirty="0" err="1"/>
              <a:t>çok</a:t>
            </a:r>
            <a:r>
              <a:rPr lang="en-US" dirty="0"/>
              <a:t> </a:t>
            </a:r>
            <a:r>
              <a:rPr lang="en-US" dirty="0" err="1"/>
              <a:t>sayıda</a:t>
            </a:r>
            <a:r>
              <a:rPr lang="en-US" dirty="0"/>
              <a:t> </a:t>
            </a:r>
            <a:r>
              <a:rPr lang="en-US" dirty="0" err="1"/>
              <a:t>ilaç</a:t>
            </a:r>
            <a:r>
              <a:rPr lang="en-US" dirty="0"/>
              <a:t>, </a:t>
            </a:r>
            <a:r>
              <a:rPr lang="en-US" dirty="0" err="1"/>
              <a:t>karmaşık</a:t>
            </a:r>
            <a:r>
              <a:rPr lang="en-US" dirty="0"/>
              <a:t> </a:t>
            </a:r>
            <a:r>
              <a:rPr lang="en-US" dirty="0" err="1"/>
              <a:t>dozlama</a:t>
            </a:r>
            <a:r>
              <a:rPr lang="en-US" dirty="0"/>
              <a:t> </a:t>
            </a:r>
            <a:r>
              <a:rPr lang="en-US" dirty="0" err="1"/>
              <a:t>ve</a:t>
            </a:r>
            <a:r>
              <a:rPr lang="en-US" dirty="0"/>
              <a:t> </a:t>
            </a:r>
            <a:r>
              <a:rPr lang="en-US" dirty="0" err="1"/>
              <a:t>sık</a:t>
            </a:r>
            <a:r>
              <a:rPr lang="en-US" dirty="0"/>
              <a:t> </a:t>
            </a:r>
            <a:r>
              <a:rPr lang="en-US" dirty="0" err="1"/>
              <a:t>doz</a:t>
            </a:r>
            <a:r>
              <a:rPr lang="en-US" dirty="0"/>
              <a:t> </a:t>
            </a:r>
            <a:r>
              <a:rPr lang="en-US" dirty="0" err="1"/>
              <a:t>gerektiren</a:t>
            </a:r>
            <a:r>
              <a:rPr lang="en-US" dirty="0"/>
              <a:t> </a:t>
            </a:r>
            <a:r>
              <a:rPr lang="en-US" dirty="0" err="1"/>
              <a:t>rejimlerden</a:t>
            </a:r>
            <a:r>
              <a:rPr lang="en-US" dirty="0"/>
              <a:t> </a:t>
            </a:r>
            <a:r>
              <a:rPr lang="en-US" dirty="0" err="1"/>
              <a:t>kaçınılmalı</a:t>
            </a:r>
            <a:r>
              <a:rPr lang="en-US" dirty="0"/>
              <a:t>.  </a:t>
            </a:r>
            <a:endParaRPr lang="tr-TR" dirty="0"/>
          </a:p>
          <a:p>
            <a:pPr algn="just">
              <a:lnSpc>
                <a:spcPct val="150000"/>
              </a:lnSpc>
              <a:spcBef>
                <a:spcPts val="0"/>
              </a:spcBef>
            </a:pPr>
            <a:r>
              <a:rPr lang="en-US" dirty="0" err="1"/>
              <a:t>Hipoglisemi</a:t>
            </a:r>
            <a:r>
              <a:rPr lang="en-US" dirty="0"/>
              <a:t> </a:t>
            </a:r>
            <a:r>
              <a:rPr lang="en-US" dirty="0" err="1"/>
              <a:t>önleme</a:t>
            </a:r>
            <a:r>
              <a:rPr lang="en-US" dirty="0"/>
              <a:t> </a:t>
            </a:r>
            <a:r>
              <a:rPr lang="en-US" dirty="0" err="1"/>
              <a:t>öncelikli</a:t>
            </a:r>
            <a:r>
              <a:rPr lang="en-US" dirty="0"/>
              <a:t> </a:t>
            </a:r>
            <a:r>
              <a:rPr lang="en-US" dirty="0" err="1"/>
              <a:t>hedef</a:t>
            </a:r>
            <a:r>
              <a:rPr lang="en-US" dirty="0"/>
              <a:t> </a:t>
            </a:r>
            <a:r>
              <a:rPr lang="en-US" dirty="0" err="1"/>
              <a:t>olmalı</a:t>
            </a:r>
            <a:r>
              <a:rPr lang="en-US" dirty="0"/>
              <a:t>; </a:t>
            </a:r>
            <a:r>
              <a:rPr lang="en-US" dirty="0" err="1"/>
              <a:t>glisemik</a:t>
            </a:r>
            <a:r>
              <a:rPr lang="en-US" dirty="0"/>
              <a:t> </a:t>
            </a:r>
            <a:r>
              <a:rPr lang="en-US" dirty="0" err="1"/>
              <a:t>düşüşün</a:t>
            </a:r>
            <a:r>
              <a:rPr lang="en-US" dirty="0"/>
              <a:t> </a:t>
            </a:r>
            <a:r>
              <a:rPr lang="en-US" dirty="0" err="1"/>
              <a:t>hızı</a:t>
            </a:r>
            <a:r>
              <a:rPr lang="en-US" dirty="0"/>
              <a:t> </a:t>
            </a:r>
            <a:r>
              <a:rPr lang="en-US" dirty="0" err="1"/>
              <a:t>ve</a:t>
            </a:r>
            <a:r>
              <a:rPr lang="en-US" dirty="0"/>
              <a:t> </a:t>
            </a:r>
            <a:r>
              <a:rPr lang="en-US" dirty="0" err="1"/>
              <a:t>ilaçların</a:t>
            </a:r>
            <a:r>
              <a:rPr lang="en-US" dirty="0"/>
              <a:t> </a:t>
            </a:r>
            <a:r>
              <a:rPr lang="en-US" dirty="0" err="1"/>
              <a:t>hipoglisemi</a:t>
            </a:r>
            <a:r>
              <a:rPr lang="en-US" dirty="0"/>
              <a:t> </a:t>
            </a:r>
            <a:r>
              <a:rPr lang="en-US" dirty="0" err="1"/>
              <a:t>potansiyeli</a:t>
            </a:r>
            <a:r>
              <a:rPr lang="en-US" dirty="0"/>
              <a:t> </a:t>
            </a:r>
            <a:r>
              <a:rPr lang="en-US" dirty="0" err="1"/>
              <a:t>gözetilmeli</a:t>
            </a:r>
            <a:r>
              <a:rPr lang="en-US" dirty="0"/>
              <a:t>.</a:t>
            </a:r>
            <a:endParaRPr lang="tr-TR" dirty="0"/>
          </a:p>
          <a:p>
            <a:pPr algn="just">
              <a:lnSpc>
                <a:spcPct val="150000"/>
              </a:lnSpc>
              <a:spcBef>
                <a:spcPts val="0"/>
              </a:spcBef>
            </a:pPr>
            <a:r>
              <a:rPr lang="en-US" dirty="0"/>
              <a:t>“Overtreatment” </a:t>
            </a:r>
            <a:r>
              <a:rPr lang="en-US" dirty="0" err="1"/>
              <a:t>yani</a:t>
            </a:r>
            <a:r>
              <a:rPr lang="en-US" dirty="0"/>
              <a:t> </a:t>
            </a:r>
            <a:r>
              <a:rPr lang="en-US" dirty="0" err="1"/>
              <a:t>gereksiz</a:t>
            </a:r>
            <a:r>
              <a:rPr lang="en-US" dirty="0"/>
              <a:t> </a:t>
            </a:r>
            <a:r>
              <a:rPr lang="en-US" dirty="0" err="1"/>
              <a:t>agresif</a:t>
            </a:r>
            <a:r>
              <a:rPr lang="en-US" dirty="0"/>
              <a:t> </a:t>
            </a:r>
            <a:r>
              <a:rPr lang="en-US" dirty="0" err="1"/>
              <a:t>tedavi</a:t>
            </a:r>
            <a:r>
              <a:rPr lang="en-US" dirty="0"/>
              <a:t> </a:t>
            </a:r>
            <a:r>
              <a:rPr lang="en-US" dirty="0" err="1"/>
              <a:t>durumları</a:t>
            </a:r>
            <a:r>
              <a:rPr lang="en-US" dirty="0"/>
              <a:t> </a:t>
            </a:r>
            <a:r>
              <a:rPr lang="en-US" dirty="0" err="1"/>
              <a:t>tespit</a:t>
            </a:r>
            <a:r>
              <a:rPr lang="en-US" dirty="0"/>
              <a:t> </a:t>
            </a:r>
            <a:r>
              <a:rPr lang="en-US" dirty="0" err="1"/>
              <a:t>edilip</a:t>
            </a:r>
            <a:r>
              <a:rPr lang="en-US" dirty="0"/>
              <a:t> de-</a:t>
            </a:r>
            <a:r>
              <a:rPr lang="en-US" dirty="0" err="1"/>
              <a:t>intensifikasyon</a:t>
            </a:r>
            <a:r>
              <a:rPr lang="en-US" dirty="0"/>
              <a:t> </a:t>
            </a:r>
            <a:r>
              <a:rPr lang="en-US" dirty="0" err="1"/>
              <a:t>düşünülmel</a:t>
            </a:r>
            <a:r>
              <a:rPr lang="tr-TR" dirty="0"/>
              <a:t>İ.</a:t>
            </a:r>
          </a:p>
          <a:p>
            <a:pPr algn="just">
              <a:lnSpc>
                <a:spcPct val="150000"/>
              </a:lnSpc>
              <a:spcBef>
                <a:spcPts val="0"/>
              </a:spcBef>
            </a:pPr>
            <a:r>
              <a:rPr lang="en-US" dirty="0"/>
              <a:t>QoL (</a:t>
            </a:r>
            <a:r>
              <a:rPr lang="en-US" dirty="0" err="1"/>
              <a:t>yaşam</a:t>
            </a:r>
            <a:r>
              <a:rPr lang="en-US" dirty="0"/>
              <a:t> </a:t>
            </a:r>
            <a:r>
              <a:rPr lang="en-US" dirty="0" err="1"/>
              <a:t>kalitesi</a:t>
            </a:r>
            <a:r>
              <a:rPr lang="en-US" dirty="0"/>
              <a:t>), </a:t>
            </a:r>
            <a:r>
              <a:rPr lang="en-US" dirty="0" err="1"/>
              <a:t>fonksiyonel</a:t>
            </a:r>
            <a:r>
              <a:rPr lang="en-US" dirty="0"/>
              <a:t> </a:t>
            </a:r>
            <a:r>
              <a:rPr lang="en-US" dirty="0" err="1"/>
              <a:t>bağımsızlık</a:t>
            </a:r>
            <a:r>
              <a:rPr lang="en-US" dirty="0"/>
              <a:t> </a:t>
            </a:r>
            <a:r>
              <a:rPr lang="en-US" dirty="0" err="1"/>
              <a:t>hedefleri</a:t>
            </a:r>
            <a:r>
              <a:rPr lang="en-US" dirty="0"/>
              <a:t> </a:t>
            </a:r>
            <a:r>
              <a:rPr lang="en-US" dirty="0" err="1"/>
              <a:t>hastanın</a:t>
            </a:r>
            <a:r>
              <a:rPr lang="en-US" dirty="0"/>
              <a:t> </a:t>
            </a:r>
            <a:r>
              <a:rPr lang="en-US" dirty="0" err="1"/>
              <a:t>yaşam</a:t>
            </a:r>
            <a:r>
              <a:rPr lang="en-US" dirty="0"/>
              <a:t> </a:t>
            </a:r>
            <a:r>
              <a:rPr lang="en-US" dirty="0" err="1"/>
              <a:t>koşullarına</a:t>
            </a:r>
            <a:r>
              <a:rPr lang="en-US" dirty="0"/>
              <a:t> </a:t>
            </a:r>
            <a:r>
              <a:rPr lang="en-US" dirty="0" err="1"/>
              <a:t>göre</a:t>
            </a:r>
            <a:r>
              <a:rPr lang="en-US" dirty="0"/>
              <a:t> </a:t>
            </a:r>
            <a:r>
              <a:rPr lang="en-US" dirty="0" err="1"/>
              <a:t>daha</a:t>
            </a:r>
            <a:r>
              <a:rPr lang="en-US" dirty="0"/>
              <a:t> </a:t>
            </a:r>
            <a:r>
              <a:rPr lang="en-US" dirty="0" err="1"/>
              <a:t>önemli</a:t>
            </a:r>
            <a:r>
              <a:rPr lang="en-US" dirty="0"/>
              <a:t> </a:t>
            </a:r>
            <a:r>
              <a:rPr lang="en-US" dirty="0" err="1"/>
              <a:t>olabilir</a:t>
            </a:r>
            <a:r>
              <a:rPr lang="en-US" dirty="0"/>
              <a:t>; </a:t>
            </a:r>
            <a:r>
              <a:rPr lang="en-US" dirty="0" err="1"/>
              <a:t>bazen</a:t>
            </a:r>
            <a:r>
              <a:rPr lang="en-US" dirty="0"/>
              <a:t> </a:t>
            </a:r>
            <a:r>
              <a:rPr lang="en-US" dirty="0" err="1"/>
              <a:t>glisemik</a:t>
            </a:r>
            <a:r>
              <a:rPr lang="en-US" dirty="0"/>
              <a:t> </a:t>
            </a:r>
            <a:r>
              <a:rPr lang="en-US" dirty="0" err="1"/>
              <a:t>kontrol</a:t>
            </a:r>
            <a:r>
              <a:rPr lang="en-US" dirty="0"/>
              <a:t> </a:t>
            </a:r>
            <a:r>
              <a:rPr lang="en-US" dirty="0" err="1"/>
              <a:t>yerine</a:t>
            </a:r>
            <a:r>
              <a:rPr lang="en-US" dirty="0"/>
              <a:t> </a:t>
            </a:r>
            <a:r>
              <a:rPr lang="en-US" dirty="0" err="1"/>
              <a:t>semptom</a:t>
            </a:r>
            <a:r>
              <a:rPr lang="en-US" dirty="0"/>
              <a:t> </a:t>
            </a:r>
            <a:r>
              <a:rPr lang="en-US" dirty="0" err="1"/>
              <a:t>kontrolü</a:t>
            </a:r>
            <a:r>
              <a:rPr lang="en-US" dirty="0"/>
              <a:t> </a:t>
            </a:r>
            <a:r>
              <a:rPr lang="en-US" dirty="0" err="1"/>
              <a:t>ve</a:t>
            </a:r>
            <a:r>
              <a:rPr lang="en-US" dirty="0"/>
              <a:t> </a:t>
            </a:r>
            <a:r>
              <a:rPr lang="en-US" dirty="0" err="1"/>
              <a:t>hipoglisemi</a:t>
            </a:r>
            <a:r>
              <a:rPr lang="en-US" dirty="0"/>
              <a:t> </a:t>
            </a:r>
            <a:r>
              <a:rPr lang="en-US" dirty="0" err="1"/>
              <a:t>önleme</a:t>
            </a:r>
            <a:r>
              <a:rPr lang="en-US" dirty="0"/>
              <a:t> </a:t>
            </a:r>
            <a:r>
              <a:rPr lang="en-US" dirty="0" err="1"/>
              <a:t>öncelikli</a:t>
            </a:r>
            <a:r>
              <a:rPr lang="en-US" dirty="0"/>
              <a:t> </a:t>
            </a:r>
            <a:r>
              <a:rPr lang="en-US" dirty="0" err="1"/>
              <a:t>olmalı</a:t>
            </a:r>
            <a:r>
              <a:rPr lang="en-US" dirty="0"/>
              <a:t>.</a:t>
            </a:r>
          </a:p>
        </p:txBody>
      </p:sp>
    </p:spTree>
    <p:extLst>
      <p:ext uri="{BB962C8B-B14F-4D97-AF65-F5344CB8AC3E}">
        <p14:creationId xmlns:p14="http://schemas.microsoft.com/office/powerpoint/2010/main" val="17277058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1E39A-6734-5532-C1E6-D789BE364766}"/>
              </a:ext>
            </a:extLst>
          </p:cNvPr>
          <p:cNvSpPr>
            <a:spLocks noGrp="1"/>
          </p:cNvSpPr>
          <p:nvPr>
            <p:ph type="title"/>
          </p:nvPr>
        </p:nvSpPr>
        <p:spPr>
          <a:ln>
            <a:solidFill>
              <a:srgbClr val="00B0F0"/>
            </a:solidFill>
          </a:ln>
        </p:spPr>
        <p:txBody>
          <a:bodyPr/>
          <a:lstStyle/>
          <a:p>
            <a:pPr algn="ctr"/>
            <a:r>
              <a:rPr lang="tr-TR" dirty="0"/>
              <a:t>TEŞEKKÜRLER</a:t>
            </a:r>
            <a:endParaRPr lang="en-US" dirty="0"/>
          </a:p>
        </p:txBody>
      </p:sp>
      <p:sp>
        <p:nvSpPr>
          <p:cNvPr id="3" name="Content Placeholder 2">
            <a:extLst>
              <a:ext uri="{FF2B5EF4-FFF2-40B4-BE49-F238E27FC236}">
                <a16:creationId xmlns:a16="http://schemas.microsoft.com/office/drawing/2014/main" id="{875CC682-8074-7F11-E945-109DF664DF19}"/>
              </a:ext>
            </a:extLst>
          </p:cNvPr>
          <p:cNvSpPr>
            <a:spLocks noGrp="1"/>
          </p:cNvSpPr>
          <p:nvPr>
            <p:ph idx="1"/>
          </p:nvPr>
        </p:nvSpPr>
        <p:spPr/>
        <p:txBody>
          <a:bodyPr/>
          <a:lstStyle/>
          <a:p>
            <a:endParaRPr lang="en-US" dirty="0"/>
          </a:p>
        </p:txBody>
      </p:sp>
      <p:sp>
        <p:nvSpPr>
          <p:cNvPr id="4" name="TextBox 3">
            <a:extLst>
              <a:ext uri="{FF2B5EF4-FFF2-40B4-BE49-F238E27FC236}">
                <a16:creationId xmlns:a16="http://schemas.microsoft.com/office/drawing/2014/main" id="{FA0DAEB2-FD04-1453-927D-E16BD7C0AE99}"/>
              </a:ext>
            </a:extLst>
          </p:cNvPr>
          <p:cNvSpPr txBox="1"/>
          <p:nvPr/>
        </p:nvSpPr>
        <p:spPr>
          <a:xfrm>
            <a:off x="3935962" y="2951447"/>
            <a:ext cx="5002764" cy="2123658"/>
          </a:xfrm>
          <a:prstGeom prst="rect">
            <a:avLst/>
          </a:prstGeom>
          <a:noFill/>
          <a:ln>
            <a:solidFill>
              <a:srgbClr val="00B0F0"/>
            </a:solidFill>
          </a:ln>
        </p:spPr>
        <p:txBody>
          <a:bodyPr wrap="square" rtlCol="0">
            <a:spAutoFit/>
          </a:bodyPr>
          <a:lstStyle/>
          <a:p>
            <a:pPr algn="ctr"/>
            <a:r>
              <a:rPr lang="tr-TR" sz="4400" dirty="0"/>
              <a:t>SORULAR</a:t>
            </a:r>
          </a:p>
          <a:p>
            <a:pPr algn="ctr"/>
            <a:r>
              <a:rPr lang="tr-TR" sz="4400" dirty="0">
                <a:latin typeface="Calibri" panose="020F0502020204030204" pitchFamily="34" charset="0"/>
                <a:cs typeface="Calibri" panose="020F0502020204030204" pitchFamily="34" charset="0"/>
              </a:rPr>
              <a:t>&amp;</a:t>
            </a:r>
          </a:p>
          <a:p>
            <a:pPr algn="ctr"/>
            <a:r>
              <a:rPr lang="tr-TR" sz="4400" dirty="0">
                <a:latin typeface="Calibri" panose="020F0502020204030204" pitchFamily="34" charset="0"/>
                <a:cs typeface="Calibri" panose="020F0502020204030204" pitchFamily="34" charset="0"/>
              </a:rPr>
              <a:t>KATKILAR</a:t>
            </a:r>
            <a:endParaRPr lang="en-US" sz="4400" dirty="0"/>
          </a:p>
        </p:txBody>
      </p:sp>
    </p:spTree>
    <p:extLst>
      <p:ext uri="{BB962C8B-B14F-4D97-AF65-F5344CB8AC3E}">
        <p14:creationId xmlns:p14="http://schemas.microsoft.com/office/powerpoint/2010/main" val="3316107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3177B-BB8F-0145-0714-BBCAF05C24C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E667A7A-2906-C532-D815-80A70C6FFB2D}"/>
              </a:ext>
            </a:extLst>
          </p:cNvPr>
          <p:cNvSpPr>
            <a:spLocks noGrp="1"/>
          </p:cNvSpPr>
          <p:nvPr>
            <p:ph idx="1"/>
          </p:nvPr>
        </p:nvSpPr>
        <p:spPr>
          <a:xfrm>
            <a:off x="838200" y="1027905"/>
            <a:ext cx="10515600" cy="4998821"/>
          </a:xfrm>
          <a:ln>
            <a:solidFill>
              <a:srgbClr val="00B0F0"/>
            </a:solidFill>
          </a:ln>
        </p:spPr>
        <p:txBody>
          <a:bodyPr>
            <a:normAutofit fontScale="92500" lnSpcReduction="10000"/>
          </a:bodyPr>
          <a:lstStyle/>
          <a:p>
            <a:pPr algn="just">
              <a:lnSpc>
                <a:spcPct val="150000"/>
              </a:lnSpc>
              <a:spcBef>
                <a:spcPts val="0"/>
              </a:spcBef>
            </a:pPr>
            <a:r>
              <a:rPr lang="tr-TR" sz="2400" dirty="0"/>
              <a:t>Yaşlılarda diyabet yönetimi, sadece glisemik kontrol değil; komorbiditeler, fonksiyonel durum, yaşam beklentisi ve yaşam kalitesi göz önünde bulundurularak planlanmalıdır (</a:t>
            </a:r>
            <a:r>
              <a:rPr lang="en-US" sz="2400" dirty="0"/>
              <a:t>American Diabetes Association</a:t>
            </a:r>
            <a:r>
              <a:rPr lang="tr-TR" sz="2400" dirty="0"/>
              <a:t> </a:t>
            </a:r>
            <a:r>
              <a:rPr lang="en-US" sz="2400" dirty="0"/>
              <a:t>2025</a:t>
            </a:r>
            <a:r>
              <a:rPr lang="tr-TR" sz="2400" dirty="0"/>
              <a:t> ve </a:t>
            </a:r>
            <a:r>
              <a:rPr lang="en-US" sz="2400" dirty="0"/>
              <a:t>Kirkman MS, et al.</a:t>
            </a:r>
            <a:r>
              <a:rPr lang="tr-TR" sz="2400" dirty="0"/>
              <a:t>,</a:t>
            </a:r>
            <a:r>
              <a:rPr lang="en-US" sz="2400" dirty="0"/>
              <a:t> 2012</a:t>
            </a:r>
            <a:r>
              <a:rPr lang="tr-TR" sz="2400" dirty="0"/>
              <a:t>).</a:t>
            </a:r>
          </a:p>
          <a:p>
            <a:pPr algn="just">
              <a:lnSpc>
                <a:spcPct val="150000"/>
              </a:lnSpc>
              <a:spcBef>
                <a:spcPts val="0"/>
              </a:spcBef>
            </a:pPr>
            <a:r>
              <a:rPr lang="en-US" sz="2400" dirty="0" err="1"/>
              <a:t>Diyabet</a:t>
            </a:r>
            <a:r>
              <a:rPr lang="en-US" sz="2400" dirty="0"/>
              <a:t>, </a:t>
            </a:r>
            <a:r>
              <a:rPr lang="en-US" sz="2400" dirty="0" err="1"/>
              <a:t>yaşlı</a:t>
            </a:r>
            <a:r>
              <a:rPr lang="en-US" sz="2400" dirty="0"/>
              <a:t> </a:t>
            </a:r>
            <a:r>
              <a:rPr lang="en-US" sz="2400" dirty="0" err="1"/>
              <a:t>bireylerde</a:t>
            </a:r>
            <a:r>
              <a:rPr lang="en-US" sz="2400" dirty="0"/>
              <a:t> </a:t>
            </a:r>
            <a:r>
              <a:rPr lang="en-US" sz="2400" dirty="0" err="1"/>
              <a:t>kardiyovasküler</a:t>
            </a:r>
            <a:r>
              <a:rPr lang="en-US" sz="2400" dirty="0"/>
              <a:t> </a:t>
            </a:r>
            <a:r>
              <a:rPr lang="en-US" sz="2400" dirty="0" err="1"/>
              <a:t>hastalık</a:t>
            </a:r>
            <a:r>
              <a:rPr lang="en-US" sz="2400" dirty="0"/>
              <a:t>, </a:t>
            </a:r>
            <a:r>
              <a:rPr lang="en-US" sz="2400" dirty="0" err="1"/>
              <a:t>bilişsel</a:t>
            </a:r>
            <a:r>
              <a:rPr lang="en-US" sz="2400" dirty="0"/>
              <a:t> </a:t>
            </a:r>
            <a:r>
              <a:rPr lang="en-US" sz="2400" dirty="0" err="1"/>
              <a:t>bozulma</a:t>
            </a:r>
            <a:r>
              <a:rPr lang="en-US" sz="2400" dirty="0"/>
              <a:t>, </a:t>
            </a:r>
            <a:r>
              <a:rPr lang="en-US" sz="2400" dirty="0" err="1"/>
              <a:t>düşme</a:t>
            </a:r>
            <a:r>
              <a:rPr lang="en-US" sz="2400" dirty="0"/>
              <a:t> </a:t>
            </a:r>
            <a:r>
              <a:rPr lang="en-US" sz="2400" dirty="0" err="1"/>
              <a:t>riski</a:t>
            </a:r>
            <a:r>
              <a:rPr lang="en-US" sz="2400" dirty="0"/>
              <a:t>, </a:t>
            </a:r>
            <a:r>
              <a:rPr lang="en-US" sz="2400" dirty="0" err="1"/>
              <a:t>polifarmasi</a:t>
            </a:r>
            <a:r>
              <a:rPr lang="en-US" sz="2400" dirty="0"/>
              <a:t> </a:t>
            </a:r>
            <a:r>
              <a:rPr lang="en-US" sz="2400" dirty="0" err="1"/>
              <a:t>ve</a:t>
            </a:r>
            <a:r>
              <a:rPr lang="en-US" sz="2400" dirty="0"/>
              <a:t> </a:t>
            </a:r>
            <a:r>
              <a:rPr lang="tr-TR" sz="2400" dirty="0"/>
              <a:t>kırılganlık</a:t>
            </a:r>
            <a:r>
              <a:rPr lang="en-US" sz="2400" dirty="0"/>
              <a:t> </a:t>
            </a:r>
            <a:r>
              <a:rPr lang="en-US" sz="2400" dirty="0" err="1"/>
              <a:t>ile</a:t>
            </a:r>
            <a:r>
              <a:rPr lang="en-US" sz="2400" dirty="0"/>
              <a:t> </a:t>
            </a:r>
            <a:r>
              <a:rPr lang="en-US" sz="2400" dirty="0" err="1"/>
              <a:t>yakından</a:t>
            </a:r>
            <a:r>
              <a:rPr lang="en-US" sz="2400" dirty="0"/>
              <a:t> </a:t>
            </a:r>
            <a:r>
              <a:rPr lang="en-US" sz="2400" dirty="0" err="1"/>
              <a:t>ilişkilidir</a:t>
            </a:r>
            <a:r>
              <a:rPr lang="tr-TR" sz="2400" dirty="0"/>
              <a:t> (</a:t>
            </a:r>
            <a:r>
              <a:rPr lang="en-US" sz="2400" dirty="0"/>
              <a:t>Cukierman T, et al.</a:t>
            </a:r>
            <a:r>
              <a:rPr lang="tr-TR" sz="2400" dirty="0"/>
              <a:t>, </a:t>
            </a:r>
            <a:r>
              <a:rPr lang="en-US" sz="2400" dirty="0"/>
              <a:t>2005</a:t>
            </a:r>
            <a:r>
              <a:rPr lang="tr-TR" sz="2400" dirty="0"/>
              <a:t>, </a:t>
            </a:r>
            <a:r>
              <a:rPr lang="en-US" sz="2400" dirty="0" err="1"/>
              <a:t>Laiteerapong</a:t>
            </a:r>
            <a:r>
              <a:rPr lang="en-US" sz="2400" dirty="0"/>
              <a:t> N</a:t>
            </a:r>
            <a:r>
              <a:rPr lang="tr-TR" sz="2400" dirty="0"/>
              <a:t>, et al.,</a:t>
            </a:r>
            <a:r>
              <a:rPr lang="en-US" sz="2400" dirty="0"/>
              <a:t> 2011</a:t>
            </a:r>
            <a:r>
              <a:rPr lang="tr-TR" sz="2400" dirty="0"/>
              <a:t> ve </a:t>
            </a:r>
            <a:r>
              <a:rPr lang="en-US" sz="2400" dirty="0"/>
              <a:t>Morley JE, et al.</a:t>
            </a:r>
            <a:r>
              <a:rPr lang="tr-TR" sz="2400" dirty="0"/>
              <a:t>,</a:t>
            </a:r>
            <a:r>
              <a:rPr lang="en-US" sz="2400" dirty="0"/>
              <a:t> 2013</a:t>
            </a:r>
            <a:r>
              <a:rPr lang="tr-TR" sz="2400" dirty="0"/>
              <a:t>)</a:t>
            </a:r>
            <a:r>
              <a:rPr lang="en-US" sz="2400" dirty="0"/>
              <a:t>.</a:t>
            </a:r>
          </a:p>
          <a:p>
            <a:pPr algn="just">
              <a:lnSpc>
                <a:spcPct val="150000"/>
              </a:lnSpc>
              <a:spcBef>
                <a:spcPts val="0"/>
              </a:spcBef>
            </a:pPr>
            <a:r>
              <a:rPr lang="en-US" sz="2400" dirty="0" err="1"/>
              <a:t>Özellikle</a:t>
            </a:r>
            <a:r>
              <a:rPr lang="en-US" sz="2400" dirty="0"/>
              <a:t> </a:t>
            </a:r>
            <a:r>
              <a:rPr lang="en-US" sz="2400" dirty="0" err="1"/>
              <a:t>geriatrik</a:t>
            </a:r>
            <a:r>
              <a:rPr lang="en-US" sz="2400" dirty="0"/>
              <a:t> </a:t>
            </a:r>
            <a:r>
              <a:rPr lang="en-US" sz="2400" dirty="0" err="1"/>
              <a:t>hastalarda</a:t>
            </a:r>
            <a:r>
              <a:rPr lang="en-US" sz="2400" dirty="0"/>
              <a:t>, </a:t>
            </a:r>
            <a:r>
              <a:rPr lang="en-US" sz="2400" dirty="0" err="1"/>
              <a:t>hipoglisemiye</a:t>
            </a:r>
            <a:r>
              <a:rPr lang="en-US" sz="2400" dirty="0"/>
              <a:t> </a:t>
            </a:r>
            <a:r>
              <a:rPr lang="en-US" sz="2400" dirty="0" err="1"/>
              <a:t>bağlı</a:t>
            </a:r>
            <a:r>
              <a:rPr lang="en-US" sz="2400" dirty="0"/>
              <a:t> </a:t>
            </a:r>
            <a:r>
              <a:rPr lang="en-US" sz="2400" dirty="0" err="1"/>
              <a:t>hastane</a:t>
            </a:r>
            <a:r>
              <a:rPr lang="en-US" sz="2400" dirty="0"/>
              <a:t> </a:t>
            </a:r>
            <a:r>
              <a:rPr lang="en-US" sz="2400" dirty="0" err="1"/>
              <a:t>başvuruları</a:t>
            </a:r>
            <a:r>
              <a:rPr lang="en-US" sz="2400" dirty="0"/>
              <a:t>, </a:t>
            </a:r>
            <a:r>
              <a:rPr lang="en-US" sz="2400" dirty="0" err="1"/>
              <a:t>hiperglisemiye</a:t>
            </a:r>
            <a:r>
              <a:rPr lang="en-US" sz="2400" dirty="0"/>
              <a:t> </a:t>
            </a:r>
            <a:r>
              <a:rPr lang="en-US" sz="2400" dirty="0" err="1"/>
              <a:t>göre</a:t>
            </a:r>
            <a:r>
              <a:rPr lang="en-US" sz="2400" dirty="0"/>
              <a:t> </a:t>
            </a:r>
            <a:r>
              <a:rPr lang="en-US" sz="2400" dirty="0" err="1"/>
              <a:t>daha</a:t>
            </a:r>
            <a:r>
              <a:rPr lang="en-US" sz="2400" dirty="0"/>
              <a:t> </a:t>
            </a:r>
            <a:r>
              <a:rPr lang="en-US" sz="2400" dirty="0" err="1"/>
              <a:t>sıktır</a:t>
            </a:r>
            <a:r>
              <a:rPr lang="en-US" sz="2400" dirty="0"/>
              <a:t> (Sinclair AJ. 2019)</a:t>
            </a:r>
            <a:r>
              <a:rPr lang="tr-TR" sz="2400" dirty="0"/>
              <a:t>.</a:t>
            </a:r>
          </a:p>
          <a:p>
            <a:pPr algn="just">
              <a:lnSpc>
                <a:spcPct val="150000"/>
              </a:lnSpc>
              <a:spcBef>
                <a:spcPts val="0"/>
              </a:spcBef>
            </a:pPr>
            <a:r>
              <a:rPr lang="tr-TR" sz="2400" dirty="0"/>
              <a:t>Malnütrisyon, depresyon ve kognitif bozukluklarda yaşlı bireylerde diyabet yönetimini daha da komplike hale getirmektedir (Bordier. et al., 2023).</a:t>
            </a:r>
            <a:endParaRPr lang="en-US" sz="2400" dirty="0"/>
          </a:p>
          <a:p>
            <a:endParaRPr lang="en-US" dirty="0"/>
          </a:p>
        </p:txBody>
      </p:sp>
    </p:spTree>
    <p:extLst>
      <p:ext uri="{BB962C8B-B14F-4D97-AF65-F5344CB8AC3E}">
        <p14:creationId xmlns:p14="http://schemas.microsoft.com/office/powerpoint/2010/main" val="599300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FE689-7B3B-8538-72E0-33F31006616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045C710-8241-DA0F-C3D8-17931F15D65A}"/>
              </a:ext>
            </a:extLst>
          </p:cNvPr>
          <p:cNvSpPr>
            <a:spLocks noGrp="1"/>
          </p:cNvSpPr>
          <p:nvPr>
            <p:ph idx="1"/>
          </p:nvPr>
        </p:nvSpPr>
        <p:spPr>
          <a:ln>
            <a:solidFill>
              <a:srgbClr val="00B0F0"/>
            </a:solidFill>
          </a:ln>
        </p:spPr>
        <p:txBody>
          <a:bodyPr>
            <a:normAutofit fontScale="92500" lnSpcReduction="10000"/>
          </a:bodyPr>
          <a:lstStyle/>
          <a:p>
            <a:pPr algn="just">
              <a:lnSpc>
                <a:spcPct val="150000"/>
              </a:lnSpc>
            </a:pPr>
            <a:r>
              <a:rPr lang="tr-TR" dirty="0"/>
              <a:t>Yaşlı bireylerde</a:t>
            </a:r>
            <a:r>
              <a:rPr lang="en-US" dirty="0"/>
              <a:t>, </a:t>
            </a:r>
            <a:r>
              <a:rPr lang="en-US" dirty="0" err="1"/>
              <a:t>tedavi</a:t>
            </a:r>
            <a:r>
              <a:rPr lang="en-US" dirty="0"/>
              <a:t> </a:t>
            </a:r>
            <a:r>
              <a:rPr lang="en-US" dirty="0" err="1"/>
              <a:t>kararında</a:t>
            </a:r>
            <a:r>
              <a:rPr lang="en-US" dirty="0"/>
              <a:t> </a:t>
            </a:r>
            <a:r>
              <a:rPr lang="en-US" dirty="0" err="1"/>
              <a:t>hipoglisemi</a:t>
            </a:r>
            <a:r>
              <a:rPr lang="en-US" dirty="0"/>
              <a:t> </a:t>
            </a:r>
            <a:r>
              <a:rPr lang="en-US" dirty="0" err="1"/>
              <a:t>riski</a:t>
            </a:r>
            <a:r>
              <a:rPr lang="en-US" dirty="0"/>
              <a:t> </a:t>
            </a:r>
            <a:r>
              <a:rPr lang="en-US" dirty="0" err="1"/>
              <a:t>en</a:t>
            </a:r>
            <a:r>
              <a:rPr lang="en-US" dirty="0"/>
              <a:t> </a:t>
            </a:r>
            <a:r>
              <a:rPr lang="en-US" dirty="0" err="1"/>
              <a:t>önemli</a:t>
            </a:r>
            <a:r>
              <a:rPr lang="en-US" dirty="0"/>
              <a:t> </a:t>
            </a:r>
            <a:r>
              <a:rPr lang="en-US" dirty="0" err="1"/>
              <a:t>parametredir</a:t>
            </a:r>
            <a:r>
              <a:rPr lang="en-US" dirty="0"/>
              <a:t>.</a:t>
            </a:r>
            <a:endParaRPr lang="tr-TR" dirty="0"/>
          </a:p>
          <a:p>
            <a:pPr algn="just">
              <a:lnSpc>
                <a:spcPct val="150000"/>
              </a:lnSpc>
            </a:pPr>
            <a:r>
              <a:rPr lang="tr-TR" dirty="0"/>
              <a:t>Yaşlı bireylerde hipoglisemi riski daha yüksektir;</a:t>
            </a:r>
          </a:p>
          <a:p>
            <a:pPr lvl="1" algn="just">
              <a:lnSpc>
                <a:spcPct val="150000"/>
              </a:lnSpc>
            </a:pPr>
            <a:r>
              <a:rPr lang="tr-TR" dirty="0"/>
              <a:t>Yaşlanma ile beraber hipoglisemi karşıtı adrenerjik karşıt düzenleyici mekanizmalar ve karaciğer ile böbrekteki glukojenik etki azalmaktadır (</a:t>
            </a:r>
            <a:r>
              <a:rPr lang="en-US" dirty="0"/>
              <a:t>Huang ES.</a:t>
            </a:r>
            <a:r>
              <a:rPr lang="tr-TR" dirty="0"/>
              <a:t> Et al., 2016</a:t>
            </a:r>
            <a:r>
              <a:rPr lang="en-US" dirty="0"/>
              <a:t> </a:t>
            </a:r>
            <a:r>
              <a:rPr lang="tr-TR" dirty="0"/>
              <a:t>).</a:t>
            </a:r>
          </a:p>
          <a:p>
            <a:pPr lvl="1" algn="just">
              <a:lnSpc>
                <a:spcPct val="150000"/>
              </a:lnSpc>
            </a:pPr>
            <a:r>
              <a:rPr lang="tr-TR" dirty="0"/>
              <a:t>Özellikle uzun süredir devam eden diyabeti olan yaşlı bireylerde, nöropati nedeniyle hipoglisemi farkındalığı azalmaktadır (</a:t>
            </a:r>
            <a:r>
              <a:rPr lang="en-US" dirty="0"/>
              <a:t>Huang ES</a:t>
            </a:r>
            <a:r>
              <a:rPr lang="tr-TR" dirty="0"/>
              <a:t>. Et al., 2016).</a:t>
            </a:r>
          </a:p>
          <a:p>
            <a:pPr lvl="1" algn="just">
              <a:lnSpc>
                <a:spcPct val="150000"/>
              </a:lnSpc>
            </a:pPr>
            <a:r>
              <a:rPr lang="tr-TR" dirty="0"/>
              <a:t>Böbrek fonksiyonlarında azalma ile insülin ve bazı oral antidiyabetiklerin eliminasyonu yavaşlar, hipoglisemi riski artar.</a:t>
            </a:r>
          </a:p>
          <a:p>
            <a:pPr lvl="1"/>
            <a:endParaRPr lang="tr-TR" dirty="0"/>
          </a:p>
          <a:p>
            <a:pPr lvl="1"/>
            <a:endParaRPr lang="tr-TR" dirty="0"/>
          </a:p>
          <a:p>
            <a:pPr lvl="1"/>
            <a:endParaRPr lang="en-US" dirty="0"/>
          </a:p>
        </p:txBody>
      </p:sp>
    </p:spTree>
    <p:extLst>
      <p:ext uri="{BB962C8B-B14F-4D97-AF65-F5344CB8AC3E}">
        <p14:creationId xmlns:p14="http://schemas.microsoft.com/office/powerpoint/2010/main" val="3657739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D2999-D310-D485-3F9D-D84B3DEAD19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D264E85-B9A2-E0D0-0BDB-22981D021697}"/>
              </a:ext>
            </a:extLst>
          </p:cNvPr>
          <p:cNvSpPr>
            <a:spLocks noGrp="1"/>
          </p:cNvSpPr>
          <p:nvPr>
            <p:ph idx="1"/>
          </p:nvPr>
        </p:nvSpPr>
        <p:spPr>
          <a:xfrm>
            <a:off x="838200" y="748993"/>
            <a:ext cx="10515600" cy="4351338"/>
          </a:xfrm>
          <a:ln>
            <a:solidFill>
              <a:srgbClr val="00B0F0"/>
            </a:solidFill>
          </a:ln>
        </p:spPr>
        <p:txBody>
          <a:bodyPr>
            <a:normAutofit lnSpcReduction="10000"/>
          </a:bodyPr>
          <a:lstStyle/>
          <a:p>
            <a:pPr algn="just">
              <a:lnSpc>
                <a:spcPct val="150000"/>
              </a:lnSpc>
            </a:pPr>
            <a:r>
              <a:rPr lang="tr-TR" dirty="0"/>
              <a:t>Yaşlı bireylerde hipoglisemi önemli sağlık sonuçlarına neden olmaktadır;</a:t>
            </a:r>
          </a:p>
          <a:p>
            <a:pPr lvl="1" algn="just">
              <a:lnSpc>
                <a:spcPct val="150000"/>
              </a:lnSpc>
            </a:pPr>
            <a:r>
              <a:rPr lang="tr-TR" dirty="0"/>
              <a:t>Kognitif fonksiyonlarda azalma (</a:t>
            </a:r>
            <a:r>
              <a:rPr lang="en-US" dirty="0"/>
              <a:t>Freeman J.</a:t>
            </a:r>
            <a:r>
              <a:rPr lang="tr-TR" dirty="0"/>
              <a:t> et al.,</a:t>
            </a:r>
            <a:r>
              <a:rPr lang="en-US" dirty="0"/>
              <a:t> 2019</a:t>
            </a:r>
            <a:r>
              <a:rPr lang="tr-TR" dirty="0"/>
              <a:t>).</a:t>
            </a:r>
          </a:p>
          <a:p>
            <a:pPr lvl="1" algn="just">
              <a:lnSpc>
                <a:spcPct val="150000"/>
              </a:lnSpc>
            </a:pPr>
            <a:r>
              <a:rPr lang="tr-TR" dirty="0"/>
              <a:t>Kardiyovasküler morbidite (</a:t>
            </a:r>
            <a:r>
              <a:rPr lang="en-US" dirty="0"/>
              <a:t>Freeman J.</a:t>
            </a:r>
            <a:r>
              <a:rPr lang="tr-TR" dirty="0"/>
              <a:t> et al.,</a:t>
            </a:r>
            <a:r>
              <a:rPr lang="en-US" dirty="0"/>
              <a:t> 2019</a:t>
            </a:r>
            <a:r>
              <a:rPr lang="tr-TR" dirty="0"/>
              <a:t>).</a:t>
            </a:r>
          </a:p>
          <a:p>
            <a:pPr lvl="1" algn="just">
              <a:lnSpc>
                <a:spcPct val="150000"/>
              </a:lnSpc>
            </a:pPr>
            <a:r>
              <a:rPr lang="tr-TR" dirty="0"/>
              <a:t>Düşme ve kırıklar (</a:t>
            </a:r>
            <a:r>
              <a:rPr lang="en-US" dirty="0"/>
              <a:t>Freeman </a:t>
            </a:r>
            <a:r>
              <a:rPr lang="tr-TR" dirty="0"/>
              <a:t>J. et al., </a:t>
            </a:r>
            <a:r>
              <a:rPr lang="en-US" dirty="0"/>
              <a:t>2019</a:t>
            </a:r>
            <a:r>
              <a:rPr lang="tr-TR" dirty="0"/>
              <a:t>).</a:t>
            </a:r>
          </a:p>
          <a:p>
            <a:pPr algn="just">
              <a:lnSpc>
                <a:spcPct val="150000"/>
              </a:lnSpc>
            </a:pPr>
            <a:r>
              <a:rPr lang="tr-TR" dirty="0"/>
              <a:t>Birçok kılavuz diyabetli yaşlı bireylerde mümkün oldukça hipoglisemi riski düşük ajanların kullanılmasını önermektedir. </a:t>
            </a:r>
          </a:p>
          <a:p>
            <a:pPr algn="just">
              <a:lnSpc>
                <a:spcPct val="150000"/>
              </a:lnSpc>
            </a:pPr>
            <a:endParaRPr lang="en-US" dirty="0"/>
          </a:p>
        </p:txBody>
      </p:sp>
    </p:spTree>
    <p:extLst>
      <p:ext uri="{BB962C8B-B14F-4D97-AF65-F5344CB8AC3E}">
        <p14:creationId xmlns:p14="http://schemas.microsoft.com/office/powerpoint/2010/main" val="3888844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8BFB3-EF4F-4D7B-5431-F210A7C7FA63}"/>
              </a:ext>
            </a:extLst>
          </p:cNvPr>
          <p:cNvSpPr>
            <a:spLocks noGrp="1"/>
          </p:cNvSpPr>
          <p:nvPr>
            <p:ph type="title"/>
          </p:nvPr>
        </p:nvSpPr>
        <p:spPr>
          <a:ln>
            <a:solidFill>
              <a:srgbClr val="00B0F0"/>
            </a:solidFill>
          </a:ln>
        </p:spPr>
        <p:txBody>
          <a:bodyPr/>
          <a:lstStyle/>
          <a:p>
            <a:pPr algn="ctr"/>
            <a:r>
              <a:rPr lang="tr-TR" dirty="0"/>
              <a:t>İLAÇ SEÇİMİ </a:t>
            </a:r>
            <a:endParaRPr lang="en-US" dirty="0"/>
          </a:p>
        </p:txBody>
      </p:sp>
      <p:sp>
        <p:nvSpPr>
          <p:cNvPr id="3" name="Content Placeholder 2">
            <a:extLst>
              <a:ext uri="{FF2B5EF4-FFF2-40B4-BE49-F238E27FC236}">
                <a16:creationId xmlns:a16="http://schemas.microsoft.com/office/drawing/2014/main" id="{AF22E153-EC76-8EEF-F49D-4B3ADDAAB4E6}"/>
              </a:ext>
            </a:extLst>
          </p:cNvPr>
          <p:cNvSpPr>
            <a:spLocks noGrp="1"/>
          </p:cNvSpPr>
          <p:nvPr>
            <p:ph idx="1"/>
          </p:nvPr>
        </p:nvSpPr>
        <p:spPr>
          <a:ln>
            <a:solidFill>
              <a:srgbClr val="00B0F0"/>
            </a:solidFill>
          </a:ln>
        </p:spPr>
        <p:txBody>
          <a:bodyPr>
            <a:normAutofit/>
          </a:bodyPr>
          <a:lstStyle/>
          <a:p>
            <a:pPr algn="just">
              <a:lnSpc>
                <a:spcPct val="150000"/>
              </a:lnSpc>
              <a:spcBef>
                <a:spcPts val="0"/>
              </a:spcBef>
            </a:pPr>
            <a:r>
              <a:rPr lang="tr-TR" dirty="0"/>
              <a:t>İlacın etkinliği</a:t>
            </a:r>
          </a:p>
          <a:p>
            <a:pPr algn="just">
              <a:lnSpc>
                <a:spcPct val="150000"/>
              </a:lnSpc>
              <a:spcBef>
                <a:spcPts val="0"/>
              </a:spcBef>
            </a:pPr>
            <a:r>
              <a:rPr lang="en-US" dirty="0" err="1"/>
              <a:t>Hipoglisemi</a:t>
            </a:r>
            <a:r>
              <a:rPr lang="en-US" dirty="0"/>
              <a:t> </a:t>
            </a:r>
            <a:r>
              <a:rPr lang="en-US" dirty="0" err="1"/>
              <a:t>riski</a:t>
            </a:r>
            <a:endParaRPr lang="tr-TR" dirty="0"/>
          </a:p>
          <a:p>
            <a:pPr algn="just">
              <a:lnSpc>
                <a:spcPct val="150000"/>
              </a:lnSpc>
              <a:spcBef>
                <a:spcPts val="0"/>
              </a:spcBef>
            </a:pPr>
            <a:r>
              <a:rPr lang="tr-TR" dirty="0"/>
              <a:t>Hastanın b</a:t>
            </a:r>
            <a:r>
              <a:rPr lang="en-US" dirty="0" err="1"/>
              <a:t>öbrek</a:t>
            </a:r>
            <a:r>
              <a:rPr lang="en-US" dirty="0"/>
              <a:t> </a:t>
            </a:r>
            <a:r>
              <a:rPr lang="en-US" dirty="0" err="1"/>
              <a:t>ve</a:t>
            </a:r>
            <a:r>
              <a:rPr lang="en-US" dirty="0"/>
              <a:t> </a:t>
            </a:r>
            <a:r>
              <a:rPr lang="en-US" dirty="0" err="1"/>
              <a:t>karaciğer</a:t>
            </a:r>
            <a:r>
              <a:rPr lang="en-US" dirty="0"/>
              <a:t> </a:t>
            </a:r>
            <a:r>
              <a:rPr lang="en-US" dirty="0" err="1"/>
              <a:t>fonksiyonları</a:t>
            </a:r>
            <a:r>
              <a:rPr lang="en-US" dirty="0"/>
              <a:t> </a:t>
            </a:r>
            <a:endParaRPr lang="tr-TR" dirty="0"/>
          </a:p>
          <a:p>
            <a:pPr algn="just">
              <a:lnSpc>
                <a:spcPct val="150000"/>
              </a:lnSpc>
              <a:spcBef>
                <a:spcPts val="0"/>
              </a:spcBef>
            </a:pPr>
            <a:r>
              <a:rPr lang="tr-TR" dirty="0"/>
              <a:t>İlacın y</a:t>
            </a:r>
            <a:r>
              <a:rPr lang="en-US" dirty="0"/>
              <a:t>an </a:t>
            </a:r>
            <a:r>
              <a:rPr lang="en-US" dirty="0" err="1"/>
              <a:t>etki</a:t>
            </a:r>
            <a:r>
              <a:rPr lang="en-US" dirty="0"/>
              <a:t> </a:t>
            </a:r>
            <a:r>
              <a:rPr lang="en-US" dirty="0" err="1"/>
              <a:t>profili</a:t>
            </a:r>
            <a:r>
              <a:rPr lang="en-US" dirty="0"/>
              <a:t> </a:t>
            </a:r>
            <a:endParaRPr lang="tr-TR" dirty="0"/>
          </a:p>
          <a:p>
            <a:pPr algn="just">
              <a:lnSpc>
                <a:spcPct val="150000"/>
              </a:lnSpc>
              <a:spcBef>
                <a:spcPts val="0"/>
              </a:spcBef>
            </a:pPr>
            <a:r>
              <a:rPr lang="en-US" dirty="0" err="1"/>
              <a:t>Hastanın</a:t>
            </a:r>
            <a:r>
              <a:rPr lang="en-US" dirty="0"/>
              <a:t> </a:t>
            </a:r>
            <a:r>
              <a:rPr lang="en-US" dirty="0" err="1"/>
              <a:t>yaşam</a:t>
            </a:r>
            <a:r>
              <a:rPr lang="en-US" dirty="0"/>
              <a:t> </a:t>
            </a:r>
            <a:r>
              <a:rPr lang="en-US" dirty="0" err="1"/>
              <a:t>tarzı</a:t>
            </a:r>
            <a:r>
              <a:rPr lang="en-US" dirty="0"/>
              <a:t> </a:t>
            </a:r>
            <a:r>
              <a:rPr lang="en-US" dirty="0" err="1"/>
              <a:t>ve</a:t>
            </a:r>
            <a:r>
              <a:rPr lang="en-US" dirty="0"/>
              <a:t> </a:t>
            </a:r>
            <a:r>
              <a:rPr lang="en-US" dirty="0" err="1"/>
              <a:t>beklentileri</a:t>
            </a:r>
            <a:r>
              <a:rPr lang="en-US" dirty="0"/>
              <a:t> </a:t>
            </a:r>
          </a:p>
        </p:txBody>
      </p:sp>
    </p:spTree>
    <p:extLst>
      <p:ext uri="{BB962C8B-B14F-4D97-AF65-F5344CB8AC3E}">
        <p14:creationId xmlns:p14="http://schemas.microsoft.com/office/powerpoint/2010/main" val="1529460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9BEE0-E60F-006E-FAA2-FC478483F66D}"/>
              </a:ext>
            </a:extLst>
          </p:cNvPr>
          <p:cNvSpPr>
            <a:spLocks noGrp="1"/>
          </p:cNvSpPr>
          <p:nvPr>
            <p:ph type="title"/>
          </p:nvPr>
        </p:nvSpPr>
        <p:spPr>
          <a:ln>
            <a:solidFill>
              <a:srgbClr val="00B0F0"/>
            </a:solidFill>
          </a:ln>
        </p:spPr>
        <p:txBody>
          <a:bodyPr/>
          <a:lstStyle/>
          <a:p>
            <a:pPr algn="ctr"/>
            <a:r>
              <a:rPr lang="tr-TR" dirty="0"/>
              <a:t>KIRILGANLIK</a:t>
            </a:r>
            <a:endParaRPr lang="en-US" dirty="0"/>
          </a:p>
        </p:txBody>
      </p:sp>
      <p:sp>
        <p:nvSpPr>
          <p:cNvPr id="3" name="Content Placeholder 2">
            <a:extLst>
              <a:ext uri="{FF2B5EF4-FFF2-40B4-BE49-F238E27FC236}">
                <a16:creationId xmlns:a16="http://schemas.microsoft.com/office/drawing/2014/main" id="{009BEA15-7031-07EB-45F5-920FE2D00437}"/>
              </a:ext>
            </a:extLst>
          </p:cNvPr>
          <p:cNvSpPr>
            <a:spLocks noGrp="1"/>
          </p:cNvSpPr>
          <p:nvPr>
            <p:ph idx="1"/>
          </p:nvPr>
        </p:nvSpPr>
        <p:spPr>
          <a:ln>
            <a:solidFill>
              <a:srgbClr val="00B0F0"/>
            </a:solidFill>
          </a:ln>
        </p:spPr>
        <p:txBody>
          <a:bodyPr>
            <a:normAutofit/>
          </a:bodyPr>
          <a:lstStyle/>
          <a:p>
            <a:pPr algn="just">
              <a:lnSpc>
                <a:spcPct val="150000"/>
              </a:lnSpc>
              <a:spcBef>
                <a:spcPts val="0"/>
              </a:spcBef>
            </a:pPr>
            <a:r>
              <a:rPr lang="tr-TR" sz="2400" dirty="0"/>
              <a:t>Diyabetik yaşlılarda kırılganlık ile daha sık karşılaşılmaktadır (</a:t>
            </a:r>
            <a:r>
              <a:rPr lang="da-DK" sz="2400" dirty="0"/>
              <a:t>Assar M.E., et al., 2019</a:t>
            </a:r>
            <a:r>
              <a:rPr lang="tr-TR" sz="2400" dirty="0"/>
              <a:t>). </a:t>
            </a:r>
          </a:p>
          <a:p>
            <a:pPr algn="just">
              <a:lnSpc>
                <a:spcPct val="150000"/>
              </a:lnSpc>
              <a:spcBef>
                <a:spcPts val="0"/>
              </a:spcBef>
            </a:pPr>
            <a:r>
              <a:rPr lang="tr-TR" sz="2400" dirty="0"/>
              <a:t>Kırılganlık, diyabetik yaşlılarda mortalite ve hastane yatış sıklığında artışa neden olmaktadır (Umegaki H., 2016). </a:t>
            </a:r>
          </a:p>
          <a:p>
            <a:pPr algn="just">
              <a:lnSpc>
                <a:spcPct val="150000"/>
              </a:lnSpc>
              <a:spcBef>
                <a:spcPts val="0"/>
              </a:spcBef>
            </a:pPr>
            <a:r>
              <a:rPr lang="tr-TR" sz="2400" dirty="0"/>
              <a:t>Kırılganlık ve hipoglisemi riski düşme riskini belirgin artırmaktadır (Ida S., 2019).</a:t>
            </a:r>
          </a:p>
          <a:p>
            <a:pPr algn="just">
              <a:lnSpc>
                <a:spcPct val="150000"/>
              </a:lnSpc>
              <a:spcBef>
                <a:spcPts val="0"/>
              </a:spcBef>
            </a:pPr>
            <a:r>
              <a:rPr lang="en-US" sz="2400" dirty="0" err="1"/>
              <a:t>Yaşlı</a:t>
            </a:r>
            <a:r>
              <a:rPr lang="en-US" sz="2400" dirty="0"/>
              <a:t> </a:t>
            </a:r>
            <a:r>
              <a:rPr lang="en-US" sz="2400" dirty="0" err="1"/>
              <a:t>diyabetiklerde</a:t>
            </a:r>
            <a:r>
              <a:rPr lang="en-US" sz="2400" dirty="0"/>
              <a:t> rutin </a:t>
            </a:r>
            <a:r>
              <a:rPr lang="en-US" sz="2400" dirty="0" err="1"/>
              <a:t>olarak</a:t>
            </a:r>
            <a:r>
              <a:rPr lang="en-US" sz="2400" dirty="0"/>
              <a:t> </a:t>
            </a:r>
            <a:r>
              <a:rPr lang="tr-TR" sz="2400" dirty="0"/>
              <a:t>kırılganlık</a:t>
            </a:r>
            <a:r>
              <a:rPr lang="en-US" sz="2400" dirty="0"/>
              <a:t> </a:t>
            </a:r>
            <a:r>
              <a:rPr lang="en-US" sz="2400" dirty="0" err="1"/>
              <a:t>değerlendirmesi</a:t>
            </a:r>
            <a:r>
              <a:rPr lang="en-US" sz="2400" dirty="0"/>
              <a:t> </a:t>
            </a:r>
            <a:r>
              <a:rPr lang="en-US" sz="2400" dirty="0" err="1"/>
              <a:t>yapılmalıdı</a:t>
            </a:r>
            <a:r>
              <a:rPr lang="tr-TR" sz="2400" dirty="0"/>
              <a:t>r. </a:t>
            </a:r>
          </a:p>
          <a:p>
            <a:pPr algn="just">
              <a:lnSpc>
                <a:spcPct val="150000"/>
              </a:lnSpc>
              <a:spcBef>
                <a:spcPts val="0"/>
              </a:spcBef>
            </a:pPr>
            <a:r>
              <a:rPr lang="en-US" sz="2400" dirty="0"/>
              <a:t>FRAIL Scale, Fried </a:t>
            </a:r>
            <a:r>
              <a:rPr lang="en-US" sz="2400" dirty="0" err="1"/>
              <a:t>kriterleri</a:t>
            </a:r>
            <a:r>
              <a:rPr lang="en-US" sz="2400" dirty="0"/>
              <a:t>, Clinical Frailty Scale</a:t>
            </a:r>
          </a:p>
        </p:txBody>
      </p:sp>
    </p:spTree>
    <p:extLst>
      <p:ext uri="{BB962C8B-B14F-4D97-AF65-F5344CB8AC3E}">
        <p14:creationId xmlns:p14="http://schemas.microsoft.com/office/powerpoint/2010/main" val="12089864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8EB410E7384FD544926ED72B5900EAF6" ma:contentTypeVersion="14" ma:contentTypeDescription="Yeni belge oluşturun." ma:contentTypeScope="" ma:versionID="ee3b467df7de9d1b498d84e13587d71a">
  <xsd:schema xmlns:xsd="http://www.w3.org/2001/XMLSchema" xmlns:xs="http://www.w3.org/2001/XMLSchema" xmlns:p="http://schemas.microsoft.com/office/2006/metadata/properties" xmlns:ns2="b636c289-89ec-4aac-a5a7-fae3efcce21f" xmlns:ns3="12078768-e010-496c-be91-13abd3bf1d00" targetNamespace="http://schemas.microsoft.com/office/2006/metadata/properties" ma:root="true" ma:fieldsID="1445dff4ae24a478bb1b27fd6f0ffa69" ns2:_="" ns3:_="">
    <xsd:import namespace="b636c289-89ec-4aac-a5a7-fae3efcce21f"/>
    <xsd:import namespace="12078768-e010-496c-be91-13abd3bf1d0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36c289-89ec-4aac-a5a7-fae3efcce2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Resim Etiketleri" ma:readOnly="false" ma:fieldId="{5cf76f15-5ced-4ddc-b409-7134ff3c332f}" ma:taxonomyMulti="true" ma:sspId="f08ca68a-84f9-4e39-b925-9c0f4131acbf"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2078768-e010-496c-be91-13abd3bf1d0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a2bcbba-ecaf-438c-8d17-d96268f593a6}" ma:internalName="TaxCatchAll" ma:showField="CatchAllData" ma:web="12078768-e010-496c-be91-13abd3bf1d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636c289-89ec-4aac-a5a7-fae3efcce21f">
      <Terms xmlns="http://schemas.microsoft.com/office/infopath/2007/PartnerControls"/>
    </lcf76f155ced4ddcb4097134ff3c332f>
    <TaxCatchAll xmlns="12078768-e010-496c-be91-13abd3bf1d00" xsi:nil="true"/>
  </documentManagement>
</p:properties>
</file>

<file path=customXml/itemProps1.xml><?xml version="1.0" encoding="utf-8"?>
<ds:datastoreItem xmlns:ds="http://schemas.openxmlformats.org/officeDocument/2006/customXml" ds:itemID="{E3EF6CAF-31A6-4CBE-BB29-D77CCF507F66}"/>
</file>

<file path=customXml/itemProps2.xml><?xml version="1.0" encoding="utf-8"?>
<ds:datastoreItem xmlns:ds="http://schemas.openxmlformats.org/officeDocument/2006/customXml" ds:itemID="{04A648E6-FC9B-42D3-B572-7471A71EBA18}"/>
</file>

<file path=customXml/itemProps3.xml><?xml version="1.0" encoding="utf-8"?>
<ds:datastoreItem xmlns:ds="http://schemas.openxmlformats.org/officeDocument/2006/customXml" ds:itemID="{35CC80E0-AD0E-4983-96D8-E4387CD9A6DE}"/>
</file>

<file path=docProps/app.xml><?xml version="1.0" encoding="utf-8"?>
<Properties xmlns="http://schemas.openxmlformats.org/officeDocument/2006/extended-properties" xmlns:vt="http://schemas.openxmlformats.org/officeDocument/2006/docPropsVTypes">
  <TotalTime>2419</TotalTime>
  <Words>3334</Words>
  <Application>Microsoft Office PowerPoint</Application>
  <PresentationFormat>Geniş ekran</PresentationFormat>
  <Paragraphs>301</Paragraphs>
  <Slides>46</Slides>
  <Notes>39</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46</vt:i4>
      </vt:variant>
    </vt:vector>
  </HeadingPairs>
  <TitlesOfParts>
    <vt:vector size="50" baseType="lpstr">
      <vt:lpstr>Arial</vt:lpstr>
      <vt:lpstr>Calibri</vt:lpstr>
      <vt:lpstr>Calibri Light</vt:lpstr>
      <vt:lpstr>Office Theme</vt:lpstr>
      <vt:lpstr>Yaşlıda DM Medikal Yönetiminde Neredeyiz: OAD</vt:lpstr>
      <vt:lpstr>GİRİŞ</vt:lpstr>
      <vt:lpstr>DİYABETİK YAŞLI BİREYLERDE ÖNCELİKLER</vt:lpstr>
      <vt:lpstr>DİYABETİK YAŞLI ÖZELLİKLERİ</vt:lpstr>
      <vt:lpstr>PowerPoint Sunusu</vt:lpstr>
      <vt:lpstr>PowerPoint Sunusu</vt:lpstr>
      <vt:lpstr>PowerPoint Sunusu</vt:lpstr>
      <vt:lpstr>İLAÇ SEÇİMİ </vt:lpstr>
      <vt:lpstr>KIRILGANLIK</vt:lpstr>
      <vt:lpstr>METFORMİN</vt:lpstr>
      <vt:lpstr>PowerPoint Sunusu</vt:lpstr>
      <vt:lpstr>PowerPoint Sunusu</vt:lpstr>
      <vt:lpstr>PowerPoint Sunusu</vt:lpstr>
      <vt:lpstr>METFORMİN KONTRENDİKASYONLARI</vt:lpstr>
      <vt:lpstr>METFORMİN YAN ETKİLERİ</vt:lpstr>
      <vt:lpstr>PİOGLİTAZON</vt:lpstr>
      <vt:lpstr>PowerPoint Sunusu</vt:lpstr>
      <vt:lpstr>PİOGLİTAZON YAN ETKİLERİ</vt:lpstr>
      <vt:lpstr>PİOGLİTAZON YAN ETKİLERİ-II</vt:lpstr>
      <vt:lpstr>SÜLFONÜRELER VE GLİNİDLER</vt:lpstr>
      <vt:lpstr>PowerPoint Sunusu</vt:lpstr>
      <vt:lpstr>PowerPoint Sunusu</vt:lpstr>
      <vt:lpstr>SÜLFONÜRELER VE GLİNİDLER YAN ETKİLERİ</vt:lpstr>
      <vt:lpstr>SÜLFONÜRELER VE GLİNİDLER YAN ETKİLERİ</vt:lpstr>
      <vt:lpstr>SÜLFONÜRELER VE GLİNİDLER YAN ETKİLERİ</vt:lpstr>
      <vt:lpstr>ALFA-GLUKOSİDAZ İNHİBİTÖRLERİ</vt:lpstr>
      <vt:lpstr>PowerPoint Sunusu</vt:lpstr>
      <vt:lpstr>DİPEPTİDİL PEPTİDAZ-4 (DPP-4) İNHİBİTÖRLERİ</vt:lpstr>
      <vt:lpstr>DİPEPTİDİL PEPTİDAZ-4 (DPP-4) İNHİBİTÖRLERİ</vt:lpstr>
      <vt:lpstr>DİPEPTİDİL PEPTİDAZ-4 (DPP-4) İNHİBİTÖRLERİ</vt:lpstr>
      <vt:lpstr>DİPEPTİL PEPTİDAZ-4 (DPP-4) İNHİBİTÖRLERİ</vt:lpstr>
      <vt:lpstr>SODYUM-GLUKOZ CO-TRANSPORTER-2 (SGLT2) İNHİBİTÖRLERİ</vt:lpstr>
      <vt:lpstr>PowerPoint Sunusu</vt:lpstr>
      <vt:lpstr>SGLT-2 İNHİBİTÖRLERİNİN YAN ETKİLERİ</vt:lpstr>
      <vt:lpstr>GLUKAGON-BENZERİ PEPTİD 1 (GLP-1) RESEPTÖR AGONİSTLERİ</vt:lpstr>
      <vt:lpstr>PowerPoint Sunusu</vt:lpstr>
      <vt:lpstr>GLP-1 YAN ETKİLERİ</vt:lpstr>
      <vt:lpstr>TEDAVİ HEDEFLERİ</vt:lpstr>
      <vt:lpstr>RENAL VE KARDİYAK HASTALIĞI OLMAYAN YAŞLI BİREYLER</vt:lpstr>
      <vt:lpstr>NİSPETEN SAĞLIKLI VE GÖSTERİLMİŞ KARDİYOVASKÜLER HASTALIĞI OLAN YAŞLILAR</vt:lpstr>
      <vt:lpstr>KALP VE RENAL YETMEZLİĞİ OLAN YAŞLI BİREYLER</vt:lpstr>
      <vt:lpstr>KIRILGAN YAŞLI BİREYLER</vt:lpstr>
      <vt:lpstr>SAĞLIK DURUMU OLDUKÇA KÖTÜ YAŞLI BİREYLER</vt:lpstr>
      <vt:lpstr>SONUÇ VE ÖNERİLER</vt:lpstr>
      <vt:lpstr>PowerPoint Sunusu</vt:lpstr>
      <vt:lpstr>TEŞEKKÜRLER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loq5</cp:lastModifiedBy>
  <cp:revision>299</cp:revision>
  <dcterms:created xsi:type="dcterms:W3CDTF">2025-07-16T06:50:34Z</dcterms:created>
  <dcterms:modified xsi:type="dcterms:W3CDTF">2025-10-17T09:07:02Z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0x0101008EB410E7384FD544926ED72B5900EAF6</vt:lpwstr>
  </property>
</Properties>
</file>