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F5A9EE2-193D-4C40-B7D7-68A0FD3FE1E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6AFDE2D-C8E6-4B35-B2EB-913098824C7F}" type="datetimeFigureOut">
              <a:rPr lang="tr-TR" smtClean="0"/>
              <a:pPr/>
              <a:t>10.03.2023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F5A9EE2-193D-4C40-B7D7-68A0FD3FE1ED}"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AFDE2D-C8E6-4B35-B2EB-913098824C7F}" type="datetimeFigureOut">
              <a:rPr lang="tr-TR" smtClean="0"/>
              <a:pPr/>
              <a:t>10.03.2023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5A9EE2-193D-4C40-B7D7-68A0FD3FE1ED}"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amhsa.gov/dtac/disaster-planners/older-adult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AFETLERDE YAŞLI YETİŞKİNLERİN YÖNETİMİ</a:t>
            </a:r>
            <a:endParaRPr lang="tr-TR" dirty="0"/>
          </a:p>
        </p:txBody>
      </p:sp>
      <p:sp>
        <p:nvSpPr>
          <p:cNvPr id="3" name="2 Alt Başlık"/>
          <p:cNvSpPr>
            <a:spLocks noGrp="1"/>
          </p:cNvSpPr>
          <p:nvPr>
            <p:ph type="subTitle" idx="1"/>
          </p:nvPr>
        </p:nvSpPr>
        <p:spPr/>
        <p:txBody>
          <a:bodyPr/>
          <a:lstStyle/>
          <a:p>
            <a:r>
              <a:rPr lang="tr-TR" dirty="0" smtClean="0">
                <a:hlinkClick r:id="rId2"/>
              </a:rPr>
              <a:t>https://www.samhsa.gov/dtac/disaster-planners/older-adults</a:t>
            </a:r>
            <a:r>
              <a:rPr lang="tr-TR" dirty="0" smtClean="0">
                <a:hlinkClick r:id="rId2"/>
              </a:rPr>
              <a:t>#</a:t>
            </a:r>
            <a:endParaRPr lang="tr-TR" dirty="0" smtClean="0"/>
          </a:p>
          <a:p>
            <a:r>
              <a:rPr lang="tr-TR" dirty="0" smtClean="0"/>
              <a:t>Çeviri-düzenleyen:</a:t>
            </a:r>
            <a:r>
              <a:rPr lang="tr-TR" dirty="0" err="1" smtClean="0"/>
              <a:t>Dr.Güzin</a:t>
            </a:r>
            <a:r>
              <a:rPr lang="tr-TR" dirty="0" smtClean="0"/>
              <a:t> Çakmak</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Risk Gruplarının Belirlenmesi</a:t>
            </a:r>
            <a:endParaRPr lang="tr-TR" dirty="0"/>
          </a:p>
        </p:txBody>
      </p:sp>
      <p:sp>
        <p:nvSpPr>
          <p:cNvPr id="3" name="2 İçerik Yer Tutucusu"/>
          <p:cNvSpPr>
            <a:spLocks noGrp="1"/>
          </p:cNvSpPr>
          <p:nvPr>
            <p:ph idx="1"/>
          </p:nvPr>
        </p:nvSpPr>
        <p:spPr/>
        <p:txBody>
          <a:bodyPr/>
          <a:lstStyle/>
          <a:p>
            <a:r>
              <a:rPr lang="tr-TR" dirty="0"/>
              <a:t>Risk altındaki grupların tanımlanması, topluluğunuza </a:t>
            </a:r>
            <a:r>
              <a:rPr lang="tr-TR" dirty="0" smtClean="0"/>
              <a:t>ait özel </a:t>
            </a:r>
            <a:r>
              <a:rPr lang="tr-TR" dirty="0"/>
              <a:t>güvenlik açıklarının anlaşılmasını gerektirir. </a:t>
            </a:r>
            <a:endParaRPr lang="tr-TR" dirty="0" smtClean="0"/>
          </a:p>
          <a:p>
            <a:endParaRPr lang="tr-TR" dirty="0"/>
          </a:p>
          <a:p>
            <a:r>
              <a:rPr lang="tr-TR" dirty="0" smtClean="0"/>
              <a:t>Sakinlerinizin </a:t>
            </a:r>
            <a:r>
              <a:rPr lang="tr-TR" dirty="0"/>
              <a:t>konuşulan dilleri, kültürel uygulamaları, inanç sistemleri ve fiziksel ve zihinsel sınırlamaları hakkında bilgi edinmeniz gerekecektir.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İzole Gruplar</a:t>
            </a:r>
            <a:endParaRPr lang="tr-TR" b="1" dirty="0"/>
          </a:p>
        </p:txBody>
      </p:sp>
      <p:sp>
        <p:nvSpPr>
          <p:cNvPr id="3" name="2 İçerik Yer Tutucusu"/>
          <p:cNvSpPr>
            <a:spLocks noGrp="1"/>
          </p:cNvSpPr>
          <p:nvPr>
            <p:ph idx="1"/>
          </p:nvPr>
        </p:nvSpPr>
        <p:spPr/>
        <p:txBody>
          <a:bodyPr>
            <a:normAutofit fontScale="92500" lnSpcReduction="10000"/>
          </a:bodyPr>
          <a:lstStyle/>
          <a:p>
            <a:r>
              <a:rPr lang="tr-TR" sz="2100" dirty="0"/>
              <a:t>İzolasyon, bazı risk altındaki grupların yerini belirlemede dikkate alınması gereken önemli bir faktördür. </a:t>
            </a:r>
            <a:endParaRPr lang="tr-TR" sz="2100" dirty="0" smtClean="0"/>
          </a:p>
          <a:p>
            <a:endParaRPr lang="tr-TR" sz="2100" dirty="0"/>
          </a:p>
          <a:p>
            <a:r>
              <a:rPr lang="tr-TR" sz="2100" dirty="0" smtClean="0"/>
              <a:t>İnsanlar </a:t>
            </a:r>
            <a:r>
              <a:rPr lang="tr-TR" sz="2100" dirty="0"/>
              <a:t>birçok farklı nedenle toplumdan izole olmuş olabilir. Coğrafi izolasyon, geçici ikamet, belgesiz göçmen statüsü ve dini-kültürel uygulamalar bu nedenler arasında sıralanabilir. </a:t>
            </a:r>
            <a:endParaRPr lang="tr-TR" sz="2100" dirty="0" smtClean="0"/>
          </a:p>
          <a:p>
            <a:endParaRPr lang="tr-TR" sz="2100" dirty="0"/>
          </a:p>
          <a:p>
            <a:r>
              <a:rPr lang="tr-TR" sz="2100" dirty="0" smtClean="0"/>
              <a:t>İzole </a:t>
            </a:r>
            <a:r>
              <a:rPr lang="tr-TR" sz="2100" dirty="0"/>
              <a:t>bireylere acil bir durumlarda ulaşmak zor olabilir çünkü bu kişiler geleneksel iletişim araçlarını kullanmıyor olabilir. </a:t>
            </a:r>
            <a:endParaRPr lang="tr-TR" sz="2100" dirty="0" smtClean="0"/>
          </a:p>
          <a:p>
            <a:endParaRPr lang="tr-TR" sz="2100" dirty="0"/>
          </a:p>
          <a:p>
            <a:r>
              <a:rPr lang="tr-TR" sz="2100" dirty="0" smtClean="0"/>
              <a:t>Resmi </a:t>
            </a:r>
            <a:r>
              <a:rPr lang="tr-TR" sz="2100" dirty="0"/>
              <a:t>kuruluşların yanı sıra işletmeler ve kâr amacı gütmeyen kuruluşlar bu kişilere ulaşmada yardımcı olabilirler. Ayrıca izolasyon riski altındaki gruplara yönelik kolay anlaşılır ve tercüme edilebilir, hedefe yönelik iletişim ve bilgilendirme araçları kullanmak önemlidir.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Sosyal Savunmasızlık İndeksi</a:t>
            </a:r>
            <a:endParaRPr lang="tr-TR" b="1" dirty="0"/>
          </a:p>
        </p:txBody>
      </p:sp>
      <p:sp>
        <p:nvSpPr>
          <p:cNvPr id="3" name="2 İçerik Yer Tutucusu"/>
          <p:cNvSpPr>
            <a:spLocks noGrp="1"/>
          </p:cNvSpPr>
          <p:nvPr>
            <p:ph idx="1"/>
          </p:nvPr>
        </p:nvSpPr>
        <p:spPr/>
        <p:txBody>
          <a:bodyPr/>
          <a:lstStyle/>
          <a:p>
            <a:r>
              <a:rPr lang="tr-TR" dirty="0"/>
              <a:t>Nüfus sayım verileri riskli grupların belirlenmesinde kullanılabilir. </a:t>
            </a:r>
            <a:r>
              <a:rPr lang="tr-TR" dirty="0" err="1"/>
              <a:t>CDC’nin</a:t>
            </a:r>
            <a:r>
              <a:rPr lang="tr-TR" dirty="0"/>
              <a:t> Sosyal Savunmasızlık İndeksi riskli grupların belirlenmesinde kullanılan önemli bir araçtır. Sosyoekonomik durum, ev ahalisinin yaş ve engellilik durumları, dil kısıtlılıkları ve barınma-ulaşım imkanları Sosyal Savunmasızlık İndeksi’nin bileşenleridir.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Yaşlı yetişkinler afet durumlarında sosyal olarak savunmasız olan grupların başında gelir. Afetler toplum temelli hayati destekleri ve hizmetleri işlevsiz hale getirdiğinde, acil durum müdahale ekipleri ve yetkilileri 65 yaş ve üstü yetişkinlere ve onlara bakan kişilere yardım etmeye hazır olmalıdır.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58204" cy="1847088"/>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Afetlerden </a:t>
            </a:r>
            <a:r>
              <a:rPr lang="tr-TR" b="1" dirty="0"/>
              <a:t>Önce Yapılması Gerekenler </a:t>
            </a:r>
            <a:r>
              <a:rPr lang="tr-TR" dirty="0"/>
              <a:t/>
            </a:r>
            <a:br>
              <a:rPr lang="tr-TR" dirty="0"/>
            </a:br>
            <a:endParaRPr lang="tr-TR" dirty="0"/>
          </a:p>
        </p:txBody>
      </p:sp>
      <p:sp>
        <p:nvSpPr>
          <p:cNvPr id="3" name="2 İçerik Yer Tutucusu"/>
          <p:cNvSpPr>
            <a:spLocks noGrp="1"/>
          </p:cNvSpPr>
          <p:nvPr>
            <p:ph idx="1"/>
          </p:nvPr>
        </p:nvSpPr>
        <p:spPr/>
        <p:txBody>
          <a:bodyPr>
            <a:normAutofit lnSpcReduction="10000"/>
          </a:bodyPr>
          <a:lstStyle/>
          <a:p>
            <a:r>
              <a:rPr lang="tr-TR" b="1" dirty="0"/>
              <a:t>Acil Durum Planlaması</a:t>
            </a:r>
            <a:endParaRPr lang="tr-TR" dirty="0"/>
          </a:p>
          <a:p>
            <a:pPr lvl="0"/>
            <a:r>
              <a:rPr lang="tr-TR" dirty="0"/>
              <a:t>Kaynakları belirlemek için bir ağ bulun veya oluşturun. </a:t>
            </a:r>
          </a:p>
          <a:p>
            <a:pPr lvl="0"/>
            <a:r>
              <a:rPr lang="tr-TR" dirty="0"/>
              <a:t>Bir afet sırasında acil durum müdahalesini kolaylaştırmak için yaşlı yetişkinlerin listelerini oluşturun . </a:t>
            </a:r>
            <a:r>
              <a:rPr lang="tr-TR" dirty="0" smtClean="0"/>
              <a:t>Listeler genel </a:t>
            </a:r>
            <a:r>
              <a:rPr lang="tr-TR" dirty="0"/>
              <a:t>ihtiyaç kayıtlarını, tıbbi ihtiyaç kayıtlarını ve ulaşım kayıtlarını içerebilir.</a:t>
            </a:r>
          </a:p>
          <a:p>
            <a:pPr lvl="0"/>
            <a:r>
              <a:rPr lang="tr-TR" dirty="0"/>
              <a:t>Yaşlı yetişkinleri destekleyebilecek barınaklar planlamak ve evcil hayvanları olanlar için evcil hayvan dostu barınaklar belirlemek için yerel kuruluşlarla iletişim kurun.</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Afetlerden Önce Yapılması Gerekenler</a:t>
            </a:r>
            <a:endParaRPr lang="tr-TR" dirty="0"/>
          </a:p>
        </p:txBody>
      </p:sp>
      <p:sp>
        <p:nvSpPr>
          <p:cNvPr id="3" name="2 İçerik Yer Tutucusu"/>
          <p:cNvSpPr>
            <a:spLocks noGrp="1"/>
          </p:cNvSpPr>
          <p:nvPr>
            <p:ph idx="1"/>
          </p:nvPr>
        </p:nvSpPr>
        <p:spPr/>
        <p:txBody>
          <a:bodyPr>
            <a:normAutofit fontScale="85000" lnSpcReduction="10000"/>
          </a:bodyPr>
          <a:lstStyle/>
          <a:p>
            <a:r>
              <a:rPr lang="tr-TR" b="1" dirty="0"/>
              <a:t>Sosyal Yardım ve Eğitim</a:t>
            </a:r>
            <a:endParaRPr lang="tr-TR" dirty="0"/>
          </a:p>
          <a:p>
            <a:pPr lvl="0"/>
            <a:r>
              <a:rPr lang="tr-TR" dirty="0"/>
              <a:t>Yaşlı yetişkinler, bakıcıları ve personel için bir hazırlık planı oluşturmak üzere yaşlı yetişkinlere hizmet veren toplum temelli kuruluşlarla (huzurevleri, bakımevleri ve yetişkin gündüz bakım programları gibi) işbirliği yapın. . </a:t>
            </a:r>
          </a:p>
          <a:p>
            <a:pPr lvl="0"/>
            <a:r>
              <a:rPr lang="tr-TR" dirty="0"/>
              <a:t>Yaşlı yetişkinlere ve onlara bakan kişilere afete hazırlıklı olmayı öğretin. Önemli bilgileri tekrarlayan basılı literatürü dağıtın ve içeriği anlamaları için düzenli olarak toplantılar düzenleyin. </a:t>
            </a:r>
          </a:p>
          <a:p>
            <a:pPr lvl="0"/>
            <a:r>
              <a:rPr lang="tr-TR" dirty="0" smtClean="0"/>
              <a:t>Yaşlı yetişkinleri </a:t>
            </a:r>
            <a:r>
              <a:rPr lang="tr-TR" dirty="0" smtClean="0"/>
              <a:t>ve bakıcılarını acil durum planları</a:t>
            </a:r>
            <a:r>
              <a:rPr lang="tr-TR" dirty="0"/>
              <a:t>  oluşturmaya , yerel kayıtlara kaydolmaya ve acil durum tatbikatlarına ve faaliyetlerine katılmaya teşvik edin.</a:t>
            </a:r>
          </a:p>
          <a:p>
            <a:pPr lvl="0"/>
            <a:r>
              <a:rPr lang="tr-TR" dirty="0"/>
              <a:t>Yaşlı yetişkinleri deprem hazırlık ekipmanları (deprem çantası) hazırlamaya teşvik edin.</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Yaşlılara yönelik deprem çantası:</a:t>
            </a:r>
            <a:br>
              <a:rPr lang="tr-TR" dirty="0"/>
            </a:br>
            <a:endParaRPr lang="tr-TR" dirty="0"/>
          </a:p>
        </p:txBody>
      </p:sp>
      <p:sp>
        <p:nvSpPr>
          <p:cNvPr id="3" name="2 İçerik Yer Tutucusu"/>
          <p:cNvSpPr>
            <a:spLocks noGrp="1"/>
          </p:cNvSpPr>
          <p:nvPr>
            <p:ph idx="1"/>
          </p:nvPr>
        </p:nvSpPr>
        <p:spPr/>
        <p:txBody>
          <a:bodyPr>
            <a:normAutofit fontScale="55000" lnSpcReduction="20000"/>
          </a:bodyPr>
          <a:lstStyle/>
          <a:p>
            <a:pPr lvl="0"/>
            <a:r>
              <a:rPr lang="tr-TR" dirty="0"/>
              <a:t>Su — kişi başına günde bir galon</a:t>
            </a:r>
          </a:p>
          <a:p>
            <a:pPr lvl="0"/>
            <a:r>
              <a:rPr lang="tr-TR" dirty="0"/>
              <a:t>Yiyecek — pişirilmesi gerekmeyen (konserve, kurutulmuş vb.) </a:t>
            </a:r>
          </a:p>
          <a:p>
            <a:pPr lvl="0"/>
            <a:r>
              <a:rPr lang="tr-TR" dirty="0"/>
              <a:t>Fazladan pil ve ampullerle birlikte el feneri (mum kullanmayın)  </a:t>
            </a:r>
          </a:p>
          <a:p>
            <a:pPr lvl="0"/>
            <a:r>
              <a:rPr lang="tr-TR" dirty="0"/>
              <a:t>Pille çalışan radyo </a:t>
            </a:r>
          </a:p>
          <a:p>
            <a:pPr lvl="0"/>
            <a:r>
              <a:rPr lang="tr-TR" dirty="0"/>
              <a:t>İlk yardım çantası ve el kitabı </a:t>
            </a:r>
          </a:p>
          <a:p>
            <a:pPr lvl="0"/>
            <a:r>
              <a:rPr lang="tr-TR" dirty="0"/>
              <a:t>İlaçlar (7 günlük) </a:t>
            </a:r>
          </a:p>
          <a:p>
            <a:pPr lvl="0"/>
            <a:r>
              <a:rPr lang="tr-TR" dirty="0"/>
              <a:t>Sanitasyon ve kişisel hijyen malzemeleri (tuvalet kağıdı, plastik çöp torbaları) </a:t>
            </a:r>
          </a:p>
          <a:p>
            <a:pPr lvl="0"/>
            <a:r>
              <a:rPr lang="tr-TR" dirty="0"/>
              <a:t>Kişisel belgelerin kopyaları (ilaç listesi ve ilgili tıbbi bilgiler, tapu/ev için kira kontratı , doğum sertifikaları, sigorta poliçeleri) </a:t>
            </a:r>
          </a:p>
          <a:p>
            <a:pPr lvl="0"/>
            <a:r>
              <a:rPr lang="tr-TR" dirty="0"/>
              <a:t>Fazladan pili ve şarj cihazı(</a:t>
            </a:r>
            <a:r>
              <a:rPr lang="tr-TR" dirty="0" err="1"/>
              <a:t>ları</a:t>
            </a:r>
            <a:r>
              <a:rPr lang="tr-TR" dirty="0"/>
              <a:t>) olan cep telefonu </a:t>
            </a:r>
          </a:p>
          <a:p>
            <a:pPr lvl="0"/>
            <a:r>
              <a:rPr lang="tr-TR" dirty="0"/>
              <a:t>Aile ve arkadaşların acil durum irtibat bilgileri </a:t>
            </a:r>
          </a:p>
          <a:p>
            <a:pPr lvl="0"/>
            <a:r>
              <a:rPr lang="tr-TR" dirty="0"/>
              <a:t>Nakit ve madeni paralar </a:t>
            </a:r>
          </a:p>
          <a:p>
            <a:pPr lvl="0"/>
            <a:r>
              <a:rPr lang="tr-TR" dirty="0"/>
              <a:t>Düdük</a:t>
            </a:r>
          </a:p>
          <a:p>
            <a:pPr lvl="0"/>
            <a:r>
              <a:rPr lang="tr-TR" dirty="0"/>
              <a:t>Battaniye</a:t>
            </a:r>
          </a:p>
          <a:p>
            <a:pPr lvl="0"/>
            <a:r>
              <a:rPr lang="tr-TR" dirty="0"/>
              <a:t>Harita</a:t>
            </a:r>
          </a:p>
          <a:p>
            <a:pPr lvl="0"/>
            <a:r>
              <a:rPr lang="tr-TR" dirty="0" err="1"/>
              <a:t>Manuel</a:t>
            </a:r>
            <a:r>
              <a:rPr lang="tr-TR" dirty="0"/>
              <a:t> konserve açacağı </a:t>
            </a:r>
          </a:p>
          <a:p>
            <a:pPr lvl="0"/>
            <a:r>
              <a:rPr lang="tr-TR" dirty="0"/>
              <a:t>Evcil hayvan malzemeleri (yiyecek ve aşı kayıtları dahil)</a:t>
            </a:r>
          </a:p>
          <a:p>
            <a:pPr lvl="0"/>
            <a:r>
              <a:rPr lang="tr-TR" dirty="0"/>
              <a:t>Yedek anahtarlar</a:t>
            </a:r>
          </a:p>
          <a:p>
            <a:r>
              <a:rPr lang="tr-TR" dirty="0"/>
              <a:t>Sıcak ve soğuk havalara yönelik giysiler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Afetten </a:t>
            </a:r>
            <a:r>
              <a:rPr lang="tr-TR" b="1" dirty="0" smtClean="0"/>
              <a:t>Sonra Yapılması Gerekenler</a:t>
            </a:r>
            <a:r>
              <a:rPr lang="tr-TR" dirty="0"/>
              <a:t/>
            </a:r>
            <a:br>
              <a:rPr lang="tr-TR" dirty="0"/>
            </a:br>
            <a:endParaRPr lang="tr-TR" dirty="0"/>
          </a:p>
        </p:txBody>
      </p:sp>
      <p:sp>
        <p:nvSpPr>
          <p:cNvPr id="3" name="2 İçerik Yer Tutucusu"/>
          <p:cNvSpPr>
            <a:spLocks noGrp="1"/>
          </p:cNvSpPr>
          <p:nvPr>
            <p:ph idx="1"/>
          </p:nvPr>
        </p:nvSpPr>
        <p:spPr/>
        <p:txBody>
          <a:bodyPr>
            <a:normAutofit/>
          </a:bodyPr>
          <a:lstStyle/>
          <a:p>
            <a:pPr lvl="0"/>
            <a:r>
              <a:rPr lang="tr-TR" dirty="0"/>
              <a:t>Yaşlı yetişkinleri ve bakım verenleri mevcut kaynaklar ve destekler hakkında bilgilendirmek için birden fazla sosyal yardım yöntemi kullanmaya devam edin.</a:t>
            </a:r>
          </a:p>
          <a:p>
            <a:pPr lvl="0"/>
            <a:r>
              <a:rPr lang="tr-TR" dirty="0"/>
              <a:t>Acil durum barınaklarına nakledilen yaşlı yetişkinler güvenli bir şekilde taburcu edilmeli ve önceki yaşam durumlarına geçilmelidir.  Geçişle mücadele eden yaşlı yetişkinler için </a:t>
            </a:r>
            <a:r>
              <a:rPr lang="tr-TR" dirty="0" smtClean="0"/>
              <a:t>kısa süreli destekleyici bakım düzenleyin </a:t>
            </a:r>
            <a:r>
              <a:rPr lang="tr-TR" dirty="0"/>
              <a:t>.</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Afetten Sonra Yapılması Gerekenler</a:t>
            </a:r>
            <a:endParaRPr lang="tr-TR" dirty="0"/>
          </a:p>
        </p:txBody>
      </p:sp>
      <p:sp>
        <p:nvSpPr>
          <p:cNvPr id="3" name="2 İçerik Yer Tutucusu"/>
          <p:cNvSpPr>
            <a:spLocks noGrp="1"/>
          </p:cNvSpPr>
          <p:nvPr>
            <p:ph idx="1"/>
          </p:nvPr>
        </p:nvSpPr>
        <p:spPr/>
        <p:txBody>
          <a:bodyPr>
            <a:normAutofit lnSpcReduction="10000"/>
          </a:bodyPr>
          <a:lstStyle/>
          <a:p>
            <a:pPr lvl="0"/>
            <a:r>
              <a:rPr lang="tr-TR" dirty="0" smtClean="0"/>
              <a:t>Uygun hizmet ve desteği aldıklarından emin olmak için yaşlı yetişkinler ve bakıcılarını takip edin. Takip yöntemleri, kapıda ziyareti, topluluk etkinliklerinde materyalleri dağıtmayı veya acil durum barınaklarına giriş sırasında sağlanan bilgileri kullanarak bireylerle iletişim kurmayı içerebilir. </a:t>
            </a:r>
          </a:p>
          <a:p>
            <a:pPr lvl="0"/>
            <a:r>
              <a:rPr lang="tr-TR" dirty="0" smtClean="0"/>
              <a:t>Yaşlı yetişkinlere ve bakıcılara, birçok insanın afetlere karşı ruh sağlığı ile ilgili tepkiler yaşadığı ve yardıma kolayca ulaşabilecekleri konusunda güvence verin. Destek alma konusunda tereddüt eden yaşlı yetişkinlerin sorularına ve endişelerine açık olun.</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endParaRPr lang="tr-TR" dirty="0"/>
          </a:p>
        </p:txBody>
      </p:sp>
      <p:sp>
        <p:nvSpPr>
          <p:cNvPr id="3" name="2 İçerik Yer Tutucusu"/>
          <p:cNvSpPr>
            <a:spLocks noGrp="1"/>
          </p:cNvSpPr>
          <p:nvPr>
            <p:ph idx="1"/>
          </p:nvPr>
        </p:nvSpPr>
        <p:spPr>
          <a:xfrm>
            <a:off x="457200" y="1214422"/>
            <a:ext cx="8229600" cy="4911741"/>
          </a:xfrm>
        </p:spPr>
        <p:txBody>
          <a:bodyPr>
            <a:normAutofit fontScale="77500" lnSpcReduction="20000"/>
          </a:bodyPr>
          <a:lstStyle/>
          <a:p>
            <a:pPr>
              <a:buNone/>
            </a:pPr>
            <a:r>
              <a:rPr lang="tr-TR" b="1" dirty="0" smtClean="0"/>
              <a:t>Dikkate </a:t>
            </a:r>
            <a:r>
              <a:rPr lang="tr-TR" b="1" dirty="0"/>
              <a:t>alınması gereken önemli noktalar: </a:t>
            </a:r>
            <a:endParaRPr lang="tr-TR" dirty="0"/>
          </a:p>
          <a:p>
            <a:pPr>
              <a:buNone/>
            </a:pPr>
            <a:r>
              <a:rPr lang="tr-TR" dirty="0"/>
              <a:t>• Yakın zamana kadar klinik ortamda desteğe ihtiyacı olmayan insanları tedavi ettiğinizi; bir huzurevinden veya başka bir kurumdan gelmediklerini göz önünde bulundurmalısınız.</a:t>
            </a:r>
          </a:p>
          <a:p>
            <a:endParaRPr lang="tr-TR" dirty="0" smtClean="0"/>
          </a:p>
          <a:p>
            <a:pPr>
              <a:buNone/>
            </a:pPr>
            <a:r>
              <a:rPr lang="tr-TR" dirty="0" smtClean="0"/>
              <a:t> </a:t>
            </a:r>
            <a:r>
              <a:rPr lang="tr-TR" dirty="0"/>
              <a:t>• Karşılanmamış ihtiyaçları nedeniyle, bu hastalar hastane/klinik ortamında bakıma ihtiyaç duyduklarını ve geçici bakıma/dinlenmeye ihtiyaç duyabileceklerini </a:t>
            </a:r>
            <a:r>
              <a:rPr lang="tr-TR" dirty="0" smtClean="0"/>
              <a:t>unutmayın.</a:t>
            </a:r>
            <a:endParaRPr lang="tr-TR" dirty="0"/>
          </a:p>
          <a:p>
            <a:pPr>
              <a:buNone/>
            </a:pPr>
            <a:endParaRPr lang="tr-TR" dirty="0" smtClean="0"/>
          </a:p>
          <a:p>
            <a:pPr>
              <a:buNone/>
            </a:pPr>
            <a:r>
              <a:rPr lang="tr-TR" dirty="0" smtClean="0"/>
              <a:t> </a:t>
            </a:r>
            <a:r>
              <a:rPr lang="tr-TR" dirty="0"/>
              <a:t>• Bu hastaların güvenli bir taburcu olma planına ihtiyaçları vardır – yapısal hasar varsa veya su, güç, iletişim veya ulaşım gibi temel kaynaklara sınırlı erişim varsa evlerine gidip sağlıklarını koruyamayabilirler. </a:t>
            </a:r>
          </a:p>
          <a:p>
            <a:endParaRPr lang="tr-TR" dirty="0" smtClean="0"/>
          </a:p>
          <a:p>
            <a:pPr>
              <a:buNone/>
            </a:pPr>
            <a:r>
              <a:rPr lang="tr-TR" dirty="0" smtClean="0"/>
              <a:t>• </a:t>
            </a:r>
            <a:r>
              <a:rPr lang="tr-TR" dirty="0"/>
              <a:t>Bu hastalar hastaneye yatırılırken doğru karar verilmelidir.Planlama uygun ortamlara odaklanmalıdır, ancak bağımsız yaşamı desteklemek için gerekli ev ve topluluk desteklerinin tamamen iyileşmesi gerektiğinden zaman alabilir.</a:t>
            </a:r>
          </a:p>
          <a:p>
            <a:endParaRPr lang="tr-TR" dirty="0"/>
          </a:p>
        </p:txBody>
      </p:sp>
      <p:sp>
        <p:nvSpPr>
          <p:cNvPr id="4" name="1 Başlık"/>
          <p:cNvSpPr txBox="1">
            <a:spLocks/>
          </p:cNvSpPr>
          <p:nvPr/>
        </p:nvSpPr>
        <p:spPr>
          <a:xfrm>
            <a:off x="642910" y="214290"/>
            <a:ext cx="8229600" cy="787384"/>
          </a:xfrm>
          <a:prstGeom prst="rect">
            <a:avLst/>
          </a:prstGeom>
        </p:spPr>
        <p:txBody>
          <a:bodyPr vert="horz" lIns="91440" tIns="45720" rIns="91440" bIns="45720" rtlCol="0" anchor="ctr">
            <a:normAutofit fontScale="47500" lnSpcReduction="20000"/>
          </a:bodyPr>
          <a:lstStyle/>
          <a:p>
            <a:pPr lvl="0" algn="ctr">
              <a:spcBef>
                <a:spcPct val="0"/>
              </a:spcBef>
              <a:defRPr/>
            </a:pPr>
            <a:r>
              <a:rPr lang="tr-TR" sz="3400" b="1" dirty="0" smtClean="0">
                <a:solidFill>
                  <a:srgbClr val="04617B"/>
                </a:solidFill>
                <a:latin typeface="Calibri"/>
                <a:ea typeface="+mj-ea"/>
                <a:cs typeface="+mj-cs"/>
              </a:rPr>
              <a:t/>
            </a:r>
            <a:br>
              <a:rPr lang="tr-TR" sz="3400" b="1" dirty="0" smtClean="0">
                <a:solidFill>
                  <a:srgbClr val="04617B"/>
                </a:solidFill>
                <a:latin typeface="Calibri"/>
                <a:ea typeface="+mj-ea"/>
                <a:cs typeface="+mj-cs"/>
              </a:rPr>
            </a:br>
            <a:r>
              <a:rPr lang="tr-TR" sz="3400" b="1" dirty="0" smtClean="0">
                <a:solidFill>
                  <a:srgbClr val="04617B"/>
                </a:solidFill>
                <a:latin typeface="Calibri"/>
                <a:ea typeface="+mj-ea"/>
                <a:cs typeface="+mj-cs"/>
              </a:rPr>
              <a:t>Yaşlı Yetişkinler ve Engelli Kişilerle Çalışmak: Tedavi ve Taburculuk Planlaması İçin İpuçları</a:t>
            </a:r>
            <a:endParaRPr kumimoji="0" lang="tr-TR" sz="11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a:t>AFETLERDE YAŞLI YETİŞKİNLERİN YÖNETİMİNİN PLANLANMASI</a:t>
            </a:r>
            <a:r>
              <a:rPr lang="tr-TR" dirty="0"/>
              <a:t/>
            </a:r>
            <a:br>
              <a:rPr lang="tr-TR" dirty="0"/>
            </a:br>
            <a:endParaRPr lang="tr-TR" dirty="0"/>
          </a:p>
        </p:txBody>
      </p:sp>
      <p:sp>
        <p:nvSpPr>
          <p:cNvPr id="3" name="2 İçerik Yer Tutucusu"/>
          <p:cNvSpPr>
            <a:spLocks noGrp="1"/>
          </p:cNvSpPr>
          <p:nvPr>
            <p:ph idx="1"/>
          </p:nvPr>
        </p:nvSpPr>
        <p:spPr/>
        <p:txBody>
          <a:bodyPr>
            <a:normAutofit/>
          </a:bodyPr>
          <a:lstStyle/>
          <a:p>
            <a:r>
              <a:rPr lang="tr-TR" dirty="0"/>
              <a:t>Yaşlı yetişkinler, afet sırasında ve sonrasında savunmasız bir nüfus olarak tanımlanır. </a:t>
            </a:r>
            <a:endParaRPr lang="tr-TR" dirty="0" smtClean="0"/>
          </a:p>
          <a:p>
            <a:endParaRPr lang="tr-TR" dirty="0"/>
          </a:p>
          <a:p>
            <a:r>
              <a:rPr lang="tr-TR" dirty="0" smtClean="0"/>
              <a:t>Yaşla </a:t>
            </a:r>
            <a:r>
              <a:rPr lang="tr-TR" dirty="0"/>
              <a:t>birlikte sık görülen kronik sağlık sorunları ve engellilikler acil durumlar sırasında ve sonrasında bu yaş grubuna özel gereksinimlerin oluşmasına neden olur.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Yaşlı Yetişkinler ve Engelli Kişilerle Çalışmak: Tedavi ve Taburculuk Planlaması İçin İpuçları</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u="sng" dirty="0"/>
              <a:t>Taburcu Planlaması ve Atılacak Adımlar: </a:t>
            </a:r>
          </a:p>
          <a:p>
            <a:pPr>
              <a:buNone/>
            </a:pPr>
            <a:endParaRPr lang="tr-TR" dirty="0" smtClean="0"/>
          </a:p>
          <a:p>
            <a:pPr>
              <a:buNone/>
            </a:pPr>
            <a:r>
              <a:rPr lang="tr-TR" dirty="0" smtClean="0"/>
              <a:t>• </a:t>
            </a:r>
            <a:r>
              <a:rPr lang="tr-TR" dirty="0"/>
              <a:t>Taburculuk, iyileşme aşamasına geçiş sırasında kalıcı yerleşim için insanları geçici barınaklardan </a:t>
            </a:r>
            <a:r>
              <a:rPr lang="tr-TR" dirty="0" smtClean="0"/>
              <a:t>topluma </a:t>
            </a:r>
            <a:r>
              <a:rPr lang="tr-TR" dirty="0"/>
              <a:t>geri taşıma sürecidir. </a:t>
            </a:r>
          </a:p>
          <a:p>
            <a:pPr>
              <a:buNone/>
            </a:pPr>
            <a:endParaRPr lang="tr-TR" dirty="0" smtClean="0"/>
          </a:p>
          <a:p>
            <a:pPr>
              <a:buNone/>
            </a:pPr>
            <a:r>
              <a:rPr lang="tr-TR" dirty="0" smtClean="0"/>
              <a:t>• </a:t>
            </a:r>
            <a:r>
              <a:rPr lang="tr-TR" dirty="0"/>
              <a:t>Uygun taburculuk planlaması uzun vadeli düşünmeyi gerektirir. Sağlık, güvenlik ve refahı sağlamak için kısa vadeli destekleyici bakıma ihtiyaç duyabileceklerini kabul ederken, bireyleri önceki bağımsız yaşam durumlarına geri döndürmeye odaklanılmalıdır. </a:t>
            </a:r>
            <a:endParaRPr lang="tr-TR" dirty="0" smtClean="0"/>
          </a:p>
          <a:p>
            <a:pPr>
              <a:buNone/>
            </a:pPr>
            <a:endParaRPr lang="tr-TR" dirty="0"/>
          </a:p>
          <a:p>
            <a:pPr>
              <a:buNone/>
            </a:pPr>
            <a:r>
              <a:rPr lang="tr-TR" dirty="0" smtClean="0"/>
              <a:t>• </a:t>
            </a:r>
            <a:r>
              <a:rPr lang="tr-TR" dirty="0"/>
              <a:t>Bireylerin ihtiyaçları değerlendirilmeli ve mevcut kaynaklar, toplum hizmetleri ve destekler belirlenmelidir. </a:t>
            </a:r>
            <a:endParaRPr lang="tr-TR" dirty="0" smtClean="0"/>
          </a:p>
          <a:p>
            <a:pPr>
              <a:buNone/>
            </a:pPr>
            <a:endParaRPr lang="tr-TR" dirty="0"/>
          </a:p>
          <a:p>
            <a:pPr>
              <a:buNone/>
            </a:pPr>
            <a:r>
              <a:rPr lang="tr-TR" dirty="0" smtClean="0"/>
              <a:t>• </a:t>
            </a:r>
            <a:r>
              <a:rPr lang="tr-TR" dirty="0"/>
              <a:t>Kabul edilebilir hizmet ve desteklerin düzenlendiğinden emin olmak için hastaların takibi yapılmalıdır</a:t>
            </a:r>
            <a:r>
              <a:rPr lang="tr-TR" dirty="0" smtClean="0"/>
              <a:t>.</a:t>
            </a:r>
            <a:r>
              <a:rPr lang="tr-TR" b="1" dirty="0"/>
              <a:t> </a:t>
            </a:r>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Sosyal Savunmasızlık</a:t>
            </a:r>
            <a:endParaRPr lang="tr-TR" b="1" dirty="0"/>
          </a:p>
        </p:txBody>
      </p:sp>
      <p:sp>
        <p:nvSpPr>
          <p:cNvPr id="3" name="2 İçerik Yer Tutucusu"/>
          <p:cNvSpPr>
            <a:spLocks noGrp="1"/>
          </p:cNvSpPr>
          <p:nvPr>
            <p:ph idx="1"/>
          </p:nvPr>
        </p:nvSpPr>
        <p:spPr/>
        <p:txBody>
          <a:bodyPr/>
          <a:lstStyle/>
          <a:p>
            <a:r>
              <a:rPr lang="tr-TR" dirty="0" smtClean="0"/>
              <a:t>Sosyal savunmasızlık, bir kişi veya grubun, doğa veya toplumdaki bir felaketin “etkisini öngörme, başa çıkma, direnme ve etkiden kurtulma kapasitelerini” etkileyen özellikleri açısından tanımlanır. Bir kişinin afete karşı savunmasızlığı birçok faktörden etkilenir. Bunlar sosyoekonomik durum, yaş, cinsiyet, dil yeterliliği, tıbbi sorunlar ve engellilik olarak sıralanabilir.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Afet Hazırlığının Planlanması</a:t>
            </a:r>
            <a:endParaRPr lang="tr-TR" b="1" dirty="0"/>
          </a:p>
        </p:txBody>
      </p:sp>
      <p:sp>
        <p:nvSpPr>
          <p:cNvPr id="3" name="2 İçerik Yer Tutucusu"/>
          <p:cNvSpPr>
            <a:spLocks noGrp="1"/>
          </p:cNvSpPr>
          <p:nvPr>
            <p:ph idx="1"/>
          </p:nvPr>
        </p:nvSpPr>
        <p:spPr/>
        <p:txBody>
          <a:bodyPr>
            <a:normAutofit/>
          </a:bodyPr>
          <a:lstStyle/>
          <a:p>
            <a:r>
              <a:rPr lang="tr-TR" dirty="0"/>
              <a:t>Afet döngüsünün dört aşaması vardır. Bunlar hazırlık, müdahale, iyileştirme ve hafifletme aşamaları olarak sıralanabilir. Her aşamada doğru ilerlemenin sağlanabilmesi için riskli grupların tespit edilebilmesi gereklidir.</a:t>
            </a:r>
          </a:p>
          <a:p>
            <a:endParaRPr lang="tr-TR" sz="2400"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Hazırlık</a:t>
            </a:r>
            <a:endParaRPr lang="tr-TR" b="1" dirty="0"/>
          </a:p>
        </p:txBody>
      </p:sp>
      <p:sp>
        <p:nvSpPr>
          <p:cNvPr id="3" name="2 İçerik Yer Tutucusu"/>
          <p:cNvSpPr>
            <a:spLocks noGrp="1"/>
          </p:cNvSpPr>
          <p:nvPr>
            <p:ph idx="1"/>
          </p:nvPr>
        </p:nvSpPr>
        <p:spPr/>
        <p:txBody>
          <a:bodyPr/>
          <a:lstStyle/>
          <a:p>
            <a:endParaRPr lang="tr-TR" dirty="0" smtClean="0"/>
          </a:p>
          <a:p>
            <a:r>
              <a:rPr lang="tr-TR" dirty="0" smtClean="0"/>
              <a:t>Hazırlık aşamasında afete hazırlanmada yetersizlik ve temel acil durum müdahale öğelerinden yoksun kalma açısından riskli grupların bilinmesi gereklidir.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Müdahale</a:t>
            </a:r>
            <a:endParaRPr lang="tr-TR" b="1" dirty="0"/>
          </a:p>
        </p:txBody>
      </p:sp>
      <p:sp>
        <p:nvSpPr>
          <p:cNvPr id="3" name="2 İçerik Yer Tutucusu"/>
          <p:cNvSpPr>
            <a:spLocks noGrp="1"/>
          </p:cNvSpPr>
          <p:nvPr>
            <p:ph idx="1"/>
          </p:nvPr>
        </p:nvSpPr>
        <p:spPr/>
        <p:txBody>
          <a:bodyPr/>
          <a:lstStyle/>
          <a:p>
            <a:r>
              <a:rPr lang="tr-TR" dirty="0"/>
              <a:t>Müdahale aşamasında uyarıları en az duyan, anlayan ve yanıt veren, acil durum direktiflerini takip etmekte zorlanacak grupların bilinmesi gereklidir. Ayrıca tıbbi bakıma veya tıbbi bakımın devamına ihtiyacı olacak ve acil servislere ulaşım olanağı en düşük olan grupların da tespit edilmesi gerekir.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İyileştirme</a:t>
            </a:r>
            <a:endParaRPr lang="tr-TR" b="1" dirty="0"/>
          </a:p>
        </p:txBody>
      </p:sp>
      <p:sp>
        <p:nvSpPr>
          <p:cNvPr id="3" name="2 İçerik Yer Tutucusu"/>
          <p:cNvSpPr>
            <a:spLocks noGrp="1"/>
          </p:cNvSpPr>
          <p:nvPr>
            <p:ph idx="1"/>
          </p:nvPr>
        </p:nvSpPr>
        <p:spPr/>
        <p:txBody>
          <a:bodyPr/>
          <a:lstStyle/>
          <a:p>
            <a:r>
              <a:rPr lang="tr-TR" dirty="0"/>
              <a:t>İyileştirme aşamasında hangi grupların daha fazla zarar görmüş olabileceğini, ekonomik ve sosyal stresi ve değişen sosyal faktörleri hangi grubun daha çok yaşamış olabileceğini değerlendirebilmek gereklidir.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Hafifletme </a:t>
            </a:r>
            <a:endParaRPr lang="tr-TR" b="1" dirty="0"/>
          </a:p>
        </p:txBody>
      </p:sp>
      <p:sp>
        <p:nvSpPr>
          <p:cNvPr id="3" name="2 İçerik Yer Tutucusu"/>
          <p:cNvSpPr>
            <a:spLocks noGrp="1"/>
          </p:cNvSpPr>
          <p:nvPr>
            <p:ph idx="1"/>
          </p:nvPr>
        </p:nvSpPr>
        <p:spPr/>
        <p:txBody>
          <a:bodyPr/>
          <a:lstStyle/>
          <a:p>
            <a:r>
              <a:rPr lang="tr-TR" dirty="0"/>
              <a:t>Hafifletme aşamasında acil durumlarda en çok risk altında olan grupların ve risk altındaki grupların ihtiyaç duyduğu kaynakların bilinmesi gerekmektedir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Afet Sürecinin Yönetimi</a:t>
            </a:r>
            <a:endParaRPr lang="tr-TR" b="1" dirty="0"/>
          </a:p>
        </p:txBody>
      </p:sp>
      <p:sp>
        <p:nvSpPr>
          <p:cNvPr id="3" name="2 İçerik Yer Tutucusu"/>
          <p:cNvSpPr>
            <a:spLocks noGrp="1"/>
          </p:cNvSpPr>
          <p:nvPr>
            <p:ph idx="1"/>
          </p:nvPr>
        </p:nvSpPr>
        <p:spPr/>
        <p:txBody>
          <a:bodyPr/>
          <a:lstStyle/>
          <a:p>
            <a:r>
              <a:rPr lang="tr-TR" dirty="0"/>
              <a:t>Sürecin doğru yönetilebilmesi için bir Toplum Sosyal Yardım Bilgi Ağı'nın kurulması </a:t>
            </a:r>
            <a:r>
              <a:rPr lang="tr-TR" dirty="0" smtClean="0"/>
              <a:t>gereklidir.</a:t>
            </a:r>
          </a:p>
          <a:p>
            <a:endParaRPr lang="tr-TR" dirty="0"/>
          </a:p>
          <a:p>
            <a:r>
              <a:rPr lang="tr-TR" dirty="0" smtClean="0"/>
              <a:t>Bu </a:t>
            </a:r>
            <a:r>
              <a:rPr lang="tr-TR" dirty="0"/>
              <a:t>ağın öncelikli görevi üç aşamada özetlenebilir. Bu aşamalar risk altındaki grupların tanımlanması, risk altındaki grupların belirlenmesi ve risk altındaki gruplara ulaşılmasıdır.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928</Words>
  <Application>Microsoft Office PowerPoint</Application>
  <PresentationFormat>Ekran Gösterisi (4:3)</PresentationFormat>
  <Paragraphs>95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Akış</vt:lpstr>
      <vt:lpstr>AFETLERDE YAŞLI YETİŞKİNLERİN YÖNETİMİ</vt:lpstr>
      <vt:lpstr>AFETLERDE YAŞLI YETİŞKİNLERİN YÖNETİMİNİN PLANLANMASI </vt:lpstr>
      <vt:lpstr>Sosyal Savunmasızlık</vt:lpstr>
      <vt:lpstr>Afet Hazırlığının Planlanması</vt:lpstr>
      <vt:lpstr>Hazırlık</vt:lpstr>
      <vt:lpstr>Müdahale</vt:lpstr>
      <vt:lpstr>İyileştirme</vt:lpstr>
      <vt:lpstr>Hafifletme </vt:lpstr>
      <vt:lpstr>Afet Sürecinin Yönetimi</vt:lpstr>
      <vt:lpstr>Risk Gruplarının Belirlenmesi</vt:lpstr>
      <vt:lpstr>İzole Gruplar</vt:lpstr>
      <vt:lpstr>Sosyal Savunmasızlık İndeksi</vt:lpstr>
      <vt:lpstr>Slayt 13</vt:lpstr>
      <vt:lpstr>   Afetlerden Önce Yapılması Gerekenler  </vt:lpstr>
      <vt:lpstr>Afetlerden Önce Yapılması Gerekenler</vt:lpstr>
      <vt:lpstr>Yaşlılara yönelik deprem çantası: </vt:lpstr>
      <vt:lpstr>   Afetten Sonra Yapılması Gerekenler </vt:lpstr>
      <vt:lpstr>Afetten Sonra Yapılması Gerekenler</vt:lpstr>
      <vt:lpstr> </vt:lpstr>
      <vt:lpstr> Yaşlı Yetişkinler ve Engelli Kişilerle Çalışmak: Tedavi ve Taburculuk Planlaması İçin İpuçları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seah-sdahiliye7</dc:creator>
  <cp:lastModifiedBy>seah-sdahiliye7</cp:lastModifiedBy>
  <cp:revision>6</cp:revision>
  <dcterms:created xsi:type="dcterms:W3CDTF">2023-03-10T11:20:51Z</dcterms:created>
  <dcterms:modified xsi:type="dcterms:W3CDTF">2023-03-10T13:55:13Z</dcterms:modified>
</cp:coreProperties>
</file>